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6" r:id="rId2"/>
    <p:sldId id="257" r:id="rId3"/>
    <p:sldId id="316" r:id="rId4"/>
    <p:sldId id="258" r:id="rId5"/>
    <p:sldId id="259" r:id="rId6"/>
    <p:sldId id="294" r:id="rId7"/>
    <p:sldId id="295" r:id="rId8"/>
    <p:sldId id="298" r:id="rId9"/>
    <p:sldId id="317" r:id="rId10"/>
    <p:sldId id="318" r:id="rId11"/>
    <p:sldId id="299" r:id="rId12"/>
    <p:sldId id="300" r:id="rId13"/>
    <p:sldId id="313" r:id="rId14"/>
    <p:sldId id="303" r:id="rId15"/>
    <p:sldId id="320" r:id="rId16"/>
    <p:sldId id="319" r:id="rId17"/>
    <p:sldId id="304" r:id="rId18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61A2B5F-EE31-426A-A628-6EBCD8EE2D66}">
          <p14:sldIdLst>
            <p14:sldId id="256"/>
            <p14:sldId id="257"/>
            <p14:sldId id="316"/>
            <p14:sldId id="258"/>
            <p14:sldId id="259"/>
            <p14:sldId id="294"/>
            <p14:sldId id="295"/>
            <p14:sldId id="298"/>
            <p14:sldId id="317"/>
            <p14:sldId id="318"/>
            <p14:sldId id="299"/>
            <p14:sldId id="300"/>
            <p14:sldId id="313"/>
            <p14:sldId id="303"/>
            <p14:sldId id="320"/>
            <p14:sldId id="319"/>
            <p14:sldId id="30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57" autoAdjust="0"/>
  </p:normalViewPr>
  <p:slideViewPr>
    <p:cSldViewPr>
      <p:cViewPr varScale="1">
        <p:scale>
          <a:sx n="99" d="100"/>
          <a:sy n="99" d="100"/>
        </p:scale>
        <p:origin x="-32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201568-6C5C-4BCF-B2A9-3A76CB821245}" type="datetimeFigureOut">
              <a:rPr lang="uk-UA" smtClean="0"/>
              <a:t>27.10.2018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F7A7E1-E6EF-4640-B701-22EBC395CC1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27422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7A7E1-E6EF-4640-B701-22EBC395CC1E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087280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7A7E1-E6EF-4640-B701-22EBC395CC1E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47758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7A7E1-E6EF-4640-B701-22EBC395CC1E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47758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7A7E1-E6EF-4640-B701-22EBC395CC1E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47758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7A7E1-E6EF-4640-B701-22EBC395CC1E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47758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7A7E1-E6EF-4640-B701-22EBC395CC1E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47758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7A7E1-E6EF-4640-B701-22EBC395CC1E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840976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7A7E1-E6EF-4640-B701-22EBC395CC1E}" type="slidenum">
              <a:rPr lang="uk-UA" smtClean="0"/>
              <a:t>17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4775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9B53353-EC1B-481D-96FD-6928C87CD808}" type="datetimeFigureOut">
              <a:rPr lang="uk-UA" smtClean="0"/>
              <a:t>27.10.2018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CF17F40-85AE-4834-A1CF-E0A6FE893CCF}" type="slidenum">
              <a:rPr lang="uk-UA" smtClean="0"/>
              <a:t>‹#›</a:t>
            </a:fld>
            <a:endParaRPr lang="uk-UA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27.10.2018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‹#›</a:t>
            </a:fld>
            <a:endParaRPr lang="uk-UA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27.10.2018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‹#›</a:t>
            </a:fld>
            <a:endParaRPr lang="uk-UA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27.10.2018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‹#›</a:t>
            </a:fld>
            <a:endParaRPr lang="uk-UA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27.10.2018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‹#›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27.10.2018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‹#›</a:t>
            </a:fld>
            <a:endParaRPr lang="uk-UA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27.10.2018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‹#›</a:t>
            </a:fld>
            <a:endParaRPr lang="uk-UA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27.10.2018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‹#›</a:t>
            </a:fld>
            <a:endParaRPr lang="uk-UA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27.10.2018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27.10.2018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27.10.2018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9B53353-EC1B-481D-96FD-6928C87CD808}" type="datetimeFigureOut">
              <a:rPr lang="uk-UA" smtClean="0"/>
              <a:t>27.10.2018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CF17F40-85AE-4834-A1CF-E0A6FE893CCF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МАКРОЕКОНОМІКА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70663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1"/>
              <p:cNvSpPr txBox="1">
                <a:spLocks/>
              </p:cNvSpPr>
              <p:nvPr/>
            </p:nvSpPr>
            <p:spPr>
              <a:xfrm>
                <a:off x="179512" y="332656"/>
                <a:ext cx="8784975" cy="6192688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365760" indent="-36576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"/>
                  <a:defRPr sz="24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77240" indent="-36576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"/>
                  <a:defRPr sz="22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36576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"/>
                  <a:defRPr sz="20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508760" indent="-32004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"/>
                  <a:defRPr sz="18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-32004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"/>
                  <a:defRPr sz="16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148840" indent="-274320" algn="l" defTabSz="914400" rtl="0" eaLnBrk="1" latinLnBrk="0" hangingPunct="1">
                  <a:spcBef>
                    <a:spcPts val="400"/>
                  </a:spcBef>
                  <a:buClr>
                    <a:schemeClr val="accent1"/>
                  </a:buClr>
                  <a:buFont typeface="Wingdings" pitchFamily="2" charset="2"/>
                  <a:buChar char="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468880" indent="-274320" algn="l" defTabSz="914400" rtl="0" eaLnBrk="1" latinLnBrk="0" hangingPunct="1">
                  <a:spcBef>
                    <a:spcPts val="400"/>
                  </a:spcBef>
                  <a:buClr>
                    <a:schemeClr val="accent1"/>
                  </a:buClr>
                  <a:buFont typeface="Wingdings" pitchFamily="2" charset="2"/>
                  <a:buChar char="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88920" indent="-274320" algn="l" defTabSz="914400" rtl="0" eaLnBrk="1" latinLnBrk="0" hangingPunct="1">
                  <a:spcBef>
                    <a:spcPts val="400"/>
                  </a:spcBef>
                  <a:buClr>
                    <a:schemeClr val="accent1"/>
                  </a:buClr>
                  <a:buFont typeface="Wingdings" pitchFamily="2" charset="2"/>
                  <a:buChar char="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08960" indent="-274320" algn="l" defTabSz="914400" rtl="0" eaLnBrk="1" latinLnBrk="0" hangingPunct="1">
                  <a:spcBef>
                    <a:spcPts val="400"/>
                  </a:spcBef>
                  <a:buClr>
                    <a:schemeClr val="accent1"/>
                  </a:buClr>
                  <a:buFont typeface="Wingdings" pitchFamily="2" charset="2"/>
                  <a:buChar char="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uk-UA" sz="2800" b="1" dirty="0" smtClean="0">
                    <a:solidFill>
                      <a:srgbClr val="C00000"/>
                    </a:solidFill>
                  </a:rPr>
                  <a:t>Середня </a:t>
                </a:r>
                <a:r>
                  <a:rPr lang="uk-UA" sz="2800" b="1" dirty="0">
                    <a:solidFill>
                      <a:srgbClr val="C00000"/>
                    </a:solidFill>
                  </a:rPr>
                  <a:t>схильність до </a:t>
                </a:r>
                <a:r>
                  <a:rPr lang="uk-UA" sz="2800" b="1" dirty="0" smtClean="0">
                    <a:solidFill>
                      <a:srgbClr val="C00000"/>
                    </a:solidFill>
                  </a:rPr>
                  <a:t>заощаджень (А</a:t>
                </a:r>
                <a:r>
                  <a:rPr lang="en-US" sz="2800" b="1" dirty="0" smtClean="0">
                    <a:solidFill>
                      <a:srgbClr val="C00000"/>
                    </a:solidFill>
                  </a:rPr>
                  <a:t>PS</a:t>
                </a:r>
                <a:r>
                  <a:rPr lang="uk-UA" sz="2800" b="1" dirty="0" smtClean="0">
                    <a:solidFill>
                      <a:srgbClr val="C00000"/>
                    </a:solidFill>
                  </a:rPr>
                  <a:t>)  </a:t>
                </a:r>
                <a:r>
                  <a:rPr lang="uk-UA" sz="2800" b="1" dirty="0">
                    <a:solidFill>
                      <a:schemeClr val="tx2"/>
                    </a:solidFill>
                  </a:rPr>
                  <a:t>- частка </a:t>
                </a:r>
                <a:r>
                  <a:rPr lang="uk-UA" sz="2800" b="1" dirty="0" smtClean="0">
                    <a:solidFill>
                      <a:schemeClr val="tx2"/>
                    </a:solidFill>
                  </a:rPr>
                  <a:t>наявного доходу, яку домогосподарства заощаджують:</a:t>
                </a:r>
              </a:p>
              <a:p>
                <a:pPr marL="0" indent="0">
                  <a:buNone/>
                </a:pPr>
                <a:r>
                  <a:rPr lang="uk-UA" sz="2800" b="1" dirty="0">
                    <a:solidFill>
                      <a:srgbClr val="0070C0"/>
                    </a:solidFill>
                  </a:rPr>
                  <a:t>А</a:t>
                </a:r>
                <a:r>
                  <a:rPr lang="en-US" sz="2800" b="1" dirty="0">
                    <a:solidFill>
                      <a:srgbClr val="0070C0"/>
                    </a:solidFill>
                  </a:rPr>
                  <a:t>PS=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b="1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1" i="1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𝑺</m:t>
                        </m:r>
                      </m:num>
                      <m:den>
                        <m:sSub>
                          <m:sSubPr>
                            <m:ctrlPr>
                              <a:rPr lang="uk-UA" sz="2800" b="1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b="1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𝒀</m:t>
                            </m:r>
                          </m:e>
                          <m:sub>
                            <m:r>
                              <a:rPr lang="en-US" sz="2800" b="1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𝒅</m:t>
                            </m:r>
                          </m:sub>
                        </m:sSub>
                      </m:den>
                    </m:f>
                  </m:oMath>
                </a14:m>
                <a:r>
                  <a:rPr lang="uk-UA" sz="2800" b="1" dirty="0">
                    <a:solidFill>
                      <a:srgbClr val="0070C0"/>
                    </a:solidFill>
                  </a:rPr>
                  <a:t>, </a:t>
                </a:r>
                <a:r>
                  <a:rPr lang="uk-UA" sz="2800" b="1" dirty="0">
                    <a:solidFill>
                      <a:schemeClr val="tx2"/>
                    </a:solidFill>
                  </a:rPr>
                  <a:t>де</a:t>
                </a:r>
                <a:r>
                  <a:rPr lang="en-US" sz="2800" b="1" dirty="0">
                    <a:solidFill>
                      <a:srgbClr val="0070C0"/>
                    </a:solidFill>
                    <a:ea typeface="Cambria Math"/>
                  </a:rPr>
                  <a:t> </a:t>
                </a:r>
                <a:endParaRPr lang="uk-UA" sz="2800" b="1" i="1" dirty="0">
                  <a:solidFill>
                    <a:srgbClr val="0070C0"/>
                  </a:solidFill>
                  <a:latin typeface="Cambria Math"/>
                  <a:ea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800" b="1" i="1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𝑺</m:t>
                    </m:r>
                  </m:oMath>
                </a14:m>
                <a:r>
                  <a:rPr lang="uk-UA" sz="2800" b="1" dirty="0">
                    <a:solidFill>
                      <a:schemeClr val="tx2"/>
                    </a:solidFill>
                  </a:rPr>
                  <a:t> – величина заощаджень;</a:t>
                </a:r>
                <a14:m>
                  <m:oMath xmlns:m="http://schemas.openxmlformats.org/officeDocument/2006/math">
                    <m:r>
                      <a:rPr lang="uk-UA" sz="2800" b="1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endParaRPr lang="uk-UA" sz="2800" b="1" dirty="0">
                  <a:solidFill>
                    <a:srgbClr val="0070C0"/>
                  </a:solidFill>
                  <a:latin typeface="Cambria Math"/>
                  <a:ea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sz="2800" b="1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𝒀</m:t>
                        </m:r>
                      </m:e>
                      <m:sub>
                        <m:r>
                          <a:rPr lang="en-US" sz="2800" b="1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𝒅</m:t>
                        </m:r>
                      </m:sub>
                    </m:sSub>
                  </m:oMath>
                </a14:m>
                <a:r>
                  <a:rPr lang="uk-UA" sz="2800" b="1" dirty="0">
                    <a:solidFill>
                      <a:schemeClr val="tx2"/>
                    </a:solidFill>
                  </a:rPr>
                  <a:t> – величина наявного доходу</a:t>
                </a:r>
                <a:r>
                  <a:rPr lang="uk-UA" sz="2800" b="1" dirty="0" smtClean="0">
                    <a:solidFill>
                      <a:schemeClr val="tx2"/>
                    </a:solidFill>
                  </a:rPr>
                  <a:t>.</a:t>
                </a:r>
              </a:p>
              <a:p>
                <a:r>
                  <a:rPr lang="uk-UA" sz="2800" b="1" dirty="0">
                    <a:solidFill>
                      <a:schemeClr val="tx2"/>
                    </a:solidFill>
                  </a:rPr>
                  <a:t>У </a:t>
                </a:r>
                <a:r>
                  <a:rPr lang="uk-UA" sz="2800" b="1" dirty="0">
                    <a:solidFill>
                      <a:srgbClr val="002060"/>
                    </a:solidFill>
                  </a:rPr>
                  <a:t>короткотривалій</a:t>
                </a:r>
                <a:r>
                  <a:rPr lang="uk-UA" sz="2800" b="1" dirty="0">
                    <a:solidFill>
                      <a:schemeClr val="tx2"/>
                    </a:solidFill>
                  </a:rPr>
                  <a:t> перспективі при зростанні наявного доходу спостерігається тенденція до скорочення</a:t>
                </a:r>
                <a:r>
                  <a:rPr lang="uk-UA" sz="2800" b="1" dirty="0">
                    <a:solidFill>
                      <a:srgbClr val="C00000"/>
                    </a:solidFill>
                  </a:rPr>
                  <a:t> А</a:t>
                </a:r>
                <a:r>
                  <a:rPr lang="en-US" sz="2800" b="1" dirty="0">
                    <a:solidFill>
                      <a:srgbClr val="C00000"/>
                    </a:solidFill>
                  </a:rPr>
                  <a:t>PC</a:t>
                </a:r>
                <a:r>
                  <a:rPr lang="uk-UA" sz="2800" b="1" dirty="0">
                    <a:solidFill>
                      <a:srgbClr val="C00000"/>
                    </a:solidFill>
                  </a:rPr>
                  <a:t> </a:t>
                </a:r>
                <a:r>
                  <a:rPr lang="uk-UA" sz="2800" b="1" dirty="0">
                    <a:solidFill>
                      <a:schemeClr val="tx2"/>
                    </a:solidFill>
                  </a:rPr>
                  <a:t>і до зростання </a:t>
                </a:r>
                <a:r>
                  <a:rPr lang="uk-UA" sz="2800" b="1" dirty="0">
                    <a:solidFill>
                      <a:srgbClr val="C00000"/>
                    </a:solidFill>
                  </a:rPr>
                  <a:t>А</a:t>
                </a:r>
                <a:r>
                  <a:rPr lang="en-US" sz="2800" b="1" dirty="0">
                    <a:solidFill>
                      <a:srgbClr val="C00000"/>
                    </a:solidFill>
                  </a:rPr>
                  <a:t>PS</a:t>
                </a:r>
                <a:r>
                  <a:rPr lang="uk-UA" sz="2800" b="1" dirty="0" smtClean="0">
                    <a:solidFill>
                      <a:srgbClr val="C00000"/>
                    </a:solidFill>
                  </a:rPr>
                  <a:t>. </a:t>
                </a:r>
              </a:p>
              <a:p>
                <a:r>
                  <a:rPr lang="uk-UA" sz="2800" b="1" dirty="0" smtClean="0">
                    <a:solidFill>
                      <a:schemeClr val="tx2"/>
                    </a:solidFill>
                  </a:rPr>
                  <a:t>А </a:t>
                </a:r>
                <a:r>
                  <a:rPr lang="uk-UA" sz="2800" b="1" dirty="0">
                    <a:solidFill>
                      <a:schemeClr val="tx2"/>
                    </a:solidFill>
                  </a:rPr>
                  <a:t>у</a:t>
                </a:r>
                <a:r>
                  <a:rPr lang="uk-UA" sz="2800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uk-UA" sz="2800" b="1" dirty="0">
                    <a:solidFill>
                      <a:srgbClr val="002060"/>
                    </a:solidFill>
                  </a:rPr>
                  <a:t>довготривалій</a:t>
                </a:r>
                <a:r>
                  <a:rPr lang="uk-UA" sz="2800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uk-UA" sz="2800" b="1" dirty="0">
                    <a:solidFill>
                      <a:schemeClr val="tx2"/>
                    </a:solidFill>
                  </a:rPr>
                  <a:t>-</a:t>
                </a:r>
                <a:r>
                  <a:rPr lang="uk-UA" sz="2800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uk-UA" sz="2800" b="1" dirty="0">
                    <a:solidFill>
                      <a:srgbClr val="C00000"/>
                    </a:solidFill>
                  </a:rPr>
                  <a:t>А</a:t>
                </a:r>
                <a:r>
                  <a:rPr lang="en-US" sz="2800" b="1" dirty="0">
                    <a:solidFill>
                      <a:srgbClr val="C00000"/>
                    </a:solidFill>
                  </a:rPr>
                  <a:t>PC</a:t>
                </a:r>
                <a:r>
                  <a:rPr lang="uk-UA" sz="2800" b="1" dirty="0">
                    <a:solidFill>
                      <a:srgbClr val="C00000"/>
                    </a:solidFill>
                  </a:rPr>
                  <a:t> </a:t>
                </a:r>
                <a:r>
                  <a:rPr lang="uk-UA" sz="2800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uk-UA" sz="2800" b="1" dirty="0">
                    <a:solidFill>
                      <a:schemeClr val="tx2"/>
                    </a:solidFill>
                  </a:rPr>
                  <a:t>стабілізується, оскільки </a:t>
                </a:r>
                <a:r>
                  <a:rPr lang="uk-UA" sz="2800" b="1" dirty="0" smtClean="0">
                    <a:solidFill>
                      <a:schemeClr val="tx2"/>
                    </a:solidFill>
                  </a:rPr>
                  <a:t>перебуває під впливом не </a:t>
                </a:r>
                <a:r>
                  <a:rPr lang="uk-UA" sz="2800" b="1" dirty="0">
                    <a:solidFill>
                      <a:schemeClr val="tx2"/>
                    </a:solidFill>
                  </a:rPr>
                  <a:t>тільки </a:t>
                </a:r>
                <a:r>
                  <a:rPr lang="uk-UA" sz="2800" b="1" dirty="0" smtClean="0">
                    <a:solidFill>
                      <a:schemeClr val="tx2"/>
                    </a:solidFill>
                  </a:rPr>
                  <a:t>поточного </a:t>
                </a:r>
                <a:r>
                  <a:rPr lang="uk-UA" sz="2800" b="1" dirty="0">
                    <a:solidFill>
                      <a:schemeClr val="tx2"/>
                    </a:solidFill>
                  </a:rPr>
                  <a:t>доходу </a:t>
                </a:r>
                <a:r>
                  <a:rPr lang="uk-UA" sz="2800" b="1" dirty="0" smtClean="0">
                    <a:solidFill>
                      <a:schemeClr val="tx2"/>
                    </a:solidFill>
                  </a:rPr>
                  <a:t>сім'ї, але й очікуваного та постійного доходів</a:t>
                </a:r>
                <a:endParaRPr lang="uk-UA" sz="2800" b="1" dirty="0">
                  <a:solidFill>
                    <a:schemeClr val="tx2"/>
                  </a:solidFill>
                </a:endParaRPr>
              </a:p>
              <a:p>
                <a:endParaRPr lang="uk-UA" sz="2800" b="1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3" name="Объект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332656"/>
                <a:ext cx="8784975" cy="6192688"/>
              </a:xfrm>
              <a:prstGeom prst="rect">
                <a:avLst/>
              </a:prstGeom>
              <a:blipFill rotWithShape="1">
                <a:blip r:embed="rId2"/>
                <a:stretch>
                  <a:fillRect l="-1387" t="-1084" r="-1595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144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1"/>
              <p:cNvSpPr txBox="1">
                <a:spLocks/>
              </p:cNvSpPr>
              <p:nvPr/>
            </p:nvSpPr>
            <p:spPr>
              <a:xfrm>
                <a:off x="395536" y="332656"/>
                <a:ext cx="8640959" cy="5832648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365760" indent="-36576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"/>
                  <a:defRPr sz="24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77240" indent="-36576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"/>
                  <a:defRPr sz="22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36576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"/>
                  <a:defRPr sz="20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508760" indent="-32004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"/>
                  <a:defRPr sz="18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-32004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"/>
                  <a:defRPr sz="16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148840" indent="-274320" algn="l" defTabSz="914400" rtl="0" eaLnBrk="1" latinLnBrk="0" hangingPunct="1">
                  <a:spcBef>
                    <a:spcPts val="400"/>
                  </a:spcBef>
                  <a:buClr>
                    <a:schemeClr val="accent1"/>
                  </a:buClr>
                  <a:buFont typeface="Wingdings" pitchFamily="2" charset="2"/>
                  <a:buChar char="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468880" indent="-274320" algn="l" defTabSz="914400" rtl="0" eaLnBrk="1" latinLnBrk="0" hangingPunct="1">
                  <a:spcBef>
                    <a:spcPts val="400"/>
                  </a:spcBef>
                  <a:buClr>
                    <a:schemeClr val="accent1"/>
                  </a:buClr>
                  <a:buFont typeface="Wingdings" pitchFamily="2" charset="2"/>
                  <a:buChar char="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88920" indent="-274320" algn="l" defTabSz="914400" rtl="0" eaLnBrk="1" latinLnBrk="0" hangingPunct="1">
                  <a:spcBef>
                    <a:spcPts val="400"/>
                  </a:spcBef>
                  <a:buClr>
                    <a:schemeClr val="accent1"/>
                  </a:buClr>
                  <a:buFont typeface="Wingdings" pitchFamily="2" charset="2"/>
                  <a:buChar char="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08960" indent="-274320" algn="l" defTabSz="914400" rtl="0" eaLnBrk="1" latinLnBrk="0" hangingPunct="1">
                  <a:spcBef>
                    <a:spcPts val="400"/>
                  </a:spcBef>
                  <a:buClr>
                    <a:schemeClr val="accent1"/>
                  </a:buClr>
                  <a:buFont typeface="Wingdings" pitchFamily="2" charset="2"/>
                  <a:buChar char="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uk-UA" b="1" dirty="0" smtClean="0">
                    <a:solidFill>
                      <a:srgbClr val="C00000"/>
                    </a:solidFill>
                    <a:latin typeface="+mj-lt"/>
                    <a:ea typeface="+mj-ea"/>
                    <a:cs typeface="+mj-cs"/>
                  </a:rPr>
                  <a:t>Споживчі видатки (С) </a:t>
                </a:r>
                <a:r>
                  <a:rPr lang="uk-UA" b="1" dirty="0" smtClean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відносно стабільна складова сукупного попиту (</a:t>
                </a:r>
                <a:r>
                  <a:rPr lang="en-US" b="1" dirty="0">
                    <a:solidFill>
                      <a:schemeClr val="tx2"/>
                    </a:solidFill>
                  </a:rPr>
                  <a:t>AD</a:t>
                </a:r>
                <a:r>
                  <a:rPr lang="uk-UA" b="1" dirty="0" smtClean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). Натомість </a:t>
                </a:r>
                <a:r>
                  <a:rPr lang="uk-UA" b="1" dirty="0">
                    <a:solidFill>
                      <a:srgbClr val="C00000"/>
                    </a:solidFill>
                    <a:latin typeface="+mj-lt"/>
                    <a:ea typeface="+mj-ea"/>
                    <a:cs typeface="+mj-cs"/>
                  </a:rPr>
                  <a:t>інвестиції (І)</a:t>
                </a:r>
                <a:r>
                  <a:rPr lang="uk-UA" b="1" dirty="0" smtClean="0">
                    <a:solidFill>
                      <a:srgbClr val="C0000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uk-UA" b="1" dirty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досить </a:t>
                </a:r>
                <a:r>
                  <a:rPr lang="uk-UA" b="1" dirty="0" smtClean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мінливі. Розрізняють: 1) виробничі інвестиції: 2) інвестиції у товарно-матеріальні запаси; 3) інвестиції у житлове будівництво.</a:t>
                </a:r>
              </a:p>
              <a:p>
                <a:pPr marL="0" indent="0">
                  <a:buNone/>
                </a:pPr>
                <a:r>
                  <a:rPr lang="uk-UA" b="1" dirty="0" smtClean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endParaRPr lang="uk-UA" b="1" dirty="0">
                  <a:solidFill>
                    <a:schemeClr val="tx2"/>
                  </a:solidFill>
                  <a:latin typeface="+mj-lt"/>
                  <a:ea typeface="+mj-ea"/>
                  <a:cs typeface="+mj-cs"/>
                </a:endParaRPr>
              </a:p>
              <a:p>
                <a:r>
                  <a:rPr lang="uk-UA" b="1" dirty="0" smtClean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uk-UA" b="1" dirty="0">
                    <a:solidFill>
                      <a:srgbClr val="C00000"/>
                    </a:solidFill>
                  </a:rPr>
                  <a:t>Функція </a:t>
                </a:r>
                <a:r>
                  <a:rPr lang="uk-UA" b="1" dirty="0" smtClean="0">
                    <a:solidFill>
                      <a:srgbClr val="C00000"/>
                    </a:solidFill>
                  </a:rPr>
                  <a:t>автономних інвестицій</a:t>
                </a:r>
                <a:r>
                  <a:rPr lang="en-US" b="1" dirty="0" smtClean="0">
                    <a:solidFill>
                      <a:srgbClr val="C00000"/>
                    </a:solidFill>
                  </a:rPr>
                  <a:t> (I)</a:t>
                </a:r>
                <a:r>
                  <a:rPr lang="uk-UA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uk-UA" b="1" dirty="0">
                    <a:solidFill>
                      <a:schemeClr val="tx2"/>
                    </a:solidFill>
                  </a:rPr>
                  <a:t>має вигляд:</a:t>
                </a:r>
                <a14:m>
                  <m:oMath xmlns:m="http://schemas.openxmlformats.org/officeDocument/2006/math">
                    <m:r>
                      <a:rPr lang="uk-UA" b="1">
                        <a:solidFill>
                          <a:srgbClr val="0070C0"/>
                        </a:solidFill>
                        <a:latin typeface="Cambria Math"/>
                      </a:rPr>
                      <m:t> </m:t>
                    </m:r>
                  </m:oMath>
                </a14:m>
                <a:endParaRPr lang="uk-UA" b="1" dirty="0">
                  <a:solidFill>
                    <a:srgbClr val="0070C0"/>
                  </a:solidFill>
                  <a:latin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70C0"/>
                        </a:solidFill>
                        <a:latin typeface="Cambria Math"/>
                      </a:rPr>
                      <m:t>𝑰</m:t>
                    </m:r>
                    <m:r>
                      <a:rPr lang="en-US" b="1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r>
                      <a:rPr lang="en-US" b="1" i="1" smtClean="0">
                        <a:solidFill>
                          <a:srgbClr val="0070C0"/>
                        </a:solidFill>
                        <a:latin typeface="Cambria Math"/>
                      </a:rPr>
                      <m:t>𝒆</m:t>
                    </m:r>
                    <m:r>
                      <a:rPr lang="en-US" b="1" i="1" smtClean="0">
                        <a:solidFill>
                          <a:srgbClr val="0070C0"/>
                        </a:solidFill>
                        <a:latin typeface="Cambria Math"/>
                      </a:rPr>
                      <m:t>−</m:t>
                    </m:r>
                    <m:r>
                      <a:rPr lang="en-US" b="1" i="1" smtClean="0">
                        <a:solidFill>
                          <a:srgbClr val="0070C0"/>
                        </a:solidFill>
                        <a:latin typeface="Cambria Math"/>
                      </a:rPr>
                      <m:t>𝒅𝑹</m:t>
                    </m:r>
                  </m:oMath>
                </a14:m>
                <a:r>
                  <a:rPr lang="uk-UA" b="1" dirty="0">
                    <a:solidFill>
                      <a:schemeClr val="tx2"/>
                    </a:solidFill>
                  </a:rPr>
                  <a:t>, де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70C0"/>
                        </a:solidFill>
                        <a:latin typeface="Cambria Math"/>
                      </a:rPr>
                      <m:t>𝑰</m:t>
                    </m:r>
                  </m:oMath>
                </a14:m>
                <a:r>
                  <a:rPr lang="uk-UA" b="1" dirty="0">
                    <a:solidFill>
                      <a:schemeClr val="tx2"/>
                    </a:solidFill>
                  </a:rPr>
                  <a:t> – </a:t>
                </a:r>
                <a:r>
                  <a:rPr lang="uk-UA" b="1" dirty="0" smtClean="0">
                    <a:solidFill>
                      <a:schemeClr val="tx2"/>
                    </a:solidFill>
                  </a:rPr>
                  <a:t>автономні від сукупного доходу інвестиційні видатки; </a:t>
                </a:r>
                <a:endParaRPr lang="uk-UA" b="1" dirty="0">
                  <a:solidFill>
                    <a:schemeClr val="tx2"/>
                  </a:solidFill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70C0"/>
                        </a:solidFill>
                        <a:latin typeface="Cambria Math"/>
                      </a:rPr>
                      <m:t>𝒆</m:t>
                    </m:r>
                    <m:r>
                      <a:rPr lang="en-US" b="1" i="1">
                        <a:solidFill>
                          <a:srgbClr val="0070C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uk-UA" b="1" dirty="0">
                    <a:solidFill>
                      <a:schemeClr val="tx2"/>
                    </a:solidFill>
                  </a:rPr>
                  <a:t>– </a:t>
                </a:r>
                <a:r>
                  <a:rPr lang="uk-UA" b="1" dirty="0" smtClean="0">
                    <a:solidFill>
                      <a:schemeClr val="tx2"/>
                    </a:solidFill>
                  </a:rPr>
                  <a:t>автономні інвестиції, що визначаються зовнішньоекономічними факторами; </a:t>
                </a:r>
                <a:endParaRPr lang="uk-UA" b="1" i="1" dirty="0">
                  <a:solidFill>
                    <a:srgbClr val="0070C0"/>
                  </a:solidFill>
                  <a:latin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70C0"/>
                        </a:solidFill>
                        <a:latin typeface="Cambria Math"/>
                      </a:rPr>
                      <m:t>𝑹</m:t>
                    </m:r>
                  </m:oMath>
                </a14:m>
                <a:r>
                  <a:rPr lang="uk-UA" b="1" dirty="0">
                    <a:solidFill>
                      <a:schemeClr val="tx2"/>
                    </a:solidFill>
                  </a:rPr>
                  <a:t>– </a:t>
                </a:r>
                <a:r>
                  <a:rPr lang="uk-UA" b="1" dirty="0" smtClean="0">
                    <a:solidFill>
                      <a:schemeClr val="tx2"/>
                    </a:solidFill>
                  </a:rPr>
                  <a:t>реальна ставка відсотку;</a:t>
                </a:r>
                <a:r>
                  <a:rPr lang="en-US" b="1" i="1" dirty="0" smtClean="0">
                    <a:solidFill>
                      <a:srgbClr val="0070C0"/>
                    </a:solidFill>
                    <a:latin typeface="Cambria Math"/>
                  </a:rPr>
                  <a:t> </a:t>
                </a:r>
                <a:endParaRPr lang="en-US" b="1" i="1" dirty="0">
                  <a:solidFill>
                    <a:srgbClr val="0070C0"/>
                  </a:solidFill>
                  <a:latin typeface="Cambria Math"/>
                </a:endParaRPr>
              </a:p>
              <a:p>
                <a:pPr marL="0" indent="0">
                  <a:buNone/>
                </a:pPr>
                <a:r>
                  <a:rPr lang="en-US" b="1" i="1" dirty="0">
                    <a:solidFill>
                      <a:srgbClr val="0070C0"/>
                    </a:solidFill>
                    <a:latin typeface="Cambria Math"/>
                  </a:rPr>
                  <a:t>d</a:t>
                </a:r>
                <a14:m>
                  <m:oMath xmlns:m="http://schemas.openxmlformats.org/officeDocument/2006/math">
                    <m:r>
                      <a:rPr lang="en-US" b="1" i="1" dirty="0">
                        <a:solidFill>
                          <a:schemeClr val="tx2"/>
                        </a:solidFill>
                        <a:latin typeface="Cambria Math"/>
                      </a:rPr>
                      <m:t> </m:t>
                    </m:r>
                    <m:r>
                      <m:rPr>
                        <m:nor/>
                      </m:rPr>
                      <a:rPr lang="uk-UA" b="1" dirty="0">
                        <a:solidFill>
                          <a:schemeClr val="tx2"/>
                        </a:solidFill>
                      </a:rPr>
                      <m:t>– </m:t>
                    </m:r>
                    <m:r>
                      <m:rPr>
                        <m:nor/>
                      </m:rPr>
                      <a:rPr lang="uk-UA" b="1" i="0" dirty="0" smtClean="0">
                        <a:solidFill>
                          <a:schemeClr val="tx2"/>
                        </a:solidFill>
                      </a:rPr>
                      <m:t>емпіричний коефіцієнт чуттєвості інвестицій до динаміки ставки процента.</m:t>
                    </m:r>
                  </m:oMath>
                </a14:m>
                <a:endParaRPr lang="uk-UA" b="1" dirty="0" smtClean="0">
                  <a:solidFill>
                    <a:schemeClr val="tx2"/>
                  </a:solidFill>
                  <a:latin typeface="+mj-lt"/>
                  <a:ea typeface="+mj-ea"/>
                  <a:cs typeface="+mj-cs"/>
                </a:endParaRPr>
              </a:p>
            </p:txBody>
          </p:sp>
        </mc:Choice>
        <mc:Fallback xmlns="">
          <p:sp>
            <p:nvSpPr>
              <p:cNvPr id="3" name="Объект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332656"/>
                <a:ext cx="8640959" cy="5832648"/>
              </a:xfrm>
              <a:prstGeom prst="rect">
                <a:avLst/>
              </a:prstGeom>
              <a:blipFill rotWithShape="1">
                <a:blip r:embed="rId3"/>
                <a:stretch>
                  <a:fillRect l="-1129" t="-837" b="-105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2731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1"/>
              <p:cNvSpPr txBox="1">
                <a:spLocks/>
              </p:cNvSpPr>
              <p:nvPr/>
            </p:nvSpPr>
            <p:spPr>
              <a:xfrm>
                <a:off x="179512" y="332656"/>
                <a:ext cx="8928992" cy="6120680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365760" indent="-36576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"/>
                  <a:defRPr sz="24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77240" indent="-36576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"/>
                  <a:defRPr sz="22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36576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"/>
                  <a:defRPr sz="20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508760" indent="-32004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"/>
                  <a:defRPr sz="18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-32004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"/>
                  <a:defRPr sz="16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148840" indent="-274320" algn="l" defTabSz="914400" rtl="0" eaLnBrk="1" latinLnBrk="0" hangingPunct="1">
                  <a:spcBef>
                    <a:spcPts val="400"/>
                  </a:spcBef>
                  <a:buClr>
                    <a:schemeClr val="accent1"/>
                  </a:buClr>
                  <a:buFont typeface="Wingdings" pitchFamily="2" charset="2"/>
                  <a:buChar char="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468880" indent="-274320" algn="l" defTabSz="914400" rtl="0" eaLnBrk="1" latinLnBrk="0" hangingPunct="1">
                  <a:spcBef>
                    <a:spcPts val="400"/>
                  </a:spcBef>
                  <a:buClr>
                    <a:schemeClr val="accent1"/>
                  </a:buClr>
                  <a:buFont typeface="Wingdings" pitchFamily="2" charset="2"/>
                  <a:buChar char="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88920" indent="-274320" algn="l" defTabSz="914400" rtl="0" eaLnBrk="1" latinLnBrk="0" hangingPunct="1">
                  <a:spcBef>
                    <a:spcPts val="400"/>
                  </a:spcBef>
                  <a:buClr>
                    <a:schemeClr val="accent1"/>
                  </a:buClr>
                  <a:buFont typeface="Wingdings" pitchFamily="2" charset="2"/>
                  <a:buChar char="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08960" indent="-274320" algn="l" defTabSz="914400" rtl="0" eaLnBrk="1" latinLnBrk="0" hangingPunct="1">
                  <a:spcBef>
                    <a:spcPts val="400"/>
                  </a:spcBef>
                  <a:buClr>
                    <a:schemeClr val="accent1"/>
                  </a:buClr>
                  <a:buFont typeface="Wingdings" pitchFamily="2" charset="2"/>
                  <a:buChar char="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uk-UA" b="1" dirty="0" smtClean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Із </a:t>
                </a:r>
                <a:r>
                  <a:rPr lang="uk-UA" b="1" dirty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зростанням реального </a:t>
                </a:r>
                <a:r>
                  <a:rPr lang="uk-UA" b="1" dirty="0" smtClean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ВВП автономні інвестиції доповнюються похідними. </a:t>
                </a:r>
                <a:r>
                  <a:rPr lang="uk-UA" b="1" dirty="0" smtClean="0">
                    <a:solidFill>
                      <a:srgbClr val="C00000"/>
                    </a:solidFill>
                    <a:latin typeface="+mj-lt"/>
                    <a:ea typeface="+mj-ea"/>
                    <a:cs typeface="+mj-cs"/>
                  </a:rPr>
                  <a:t>Похідні </a:t>
                </a:r>
                <a:r>
                  <a:rPr lang="uk-UA" b="1" dirty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інвестиції, </a:t>
                </a:r>
                <a:r>
                  <a:rPr lang="uk-UA" b="1" dirty="0" smtClean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поєднуючись з </a:t>
                </a:r>
                <a:r>
                  <a:rPr lang="uk-UA" b="1" dirty="0">
                    <a:solidFill>
                      <a:srgbClr val="C00000"/>
                    </a:solidFill>
                    <a:latin typeface="+mj-lt"/>
                    <a:ea typeface="+mj-ea"/>
                    <a:cs typeface="+mj-cs"/>
                  </a:rPr>
                  <a:t>автономними</a:t>
                </a:r>
                <a:r>
                  <a:rPr lang="uk-UA" b="1" dirty="0" smtClean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, прискорюють економічне зростання.</a:t>
                </a:r>
              </a:p>
              <a:p>
                <a:r>
                  <a:rPr lang="uk-UA" b="1" dirty="0" smtClean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Залежність інвестицій від доходу можна подати у вигляді функції :</a:t>
                </a:r>
              </a:p>
              <a:p>
                <a:pPr marL="0" indent="0">
                  <a:buNone/>
                </a:pPr>
                <a:r>
                  <a:rPr lang="uk-UA" b="1" dirty="0" smtClean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rgbClr val="0070C0"/>
                        </a:solidFill>
                        <a:latin typeface="Cambria Math"/>
                      </a:rPr>
                      <m:t>𝑰</m:t>
                    </m:r>
                    <m:r>
                      <a:rPr lang="en-US" b="1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r>
                      <a:rPr lang="en-US" b="1" i="1">
                        <a:solidFill>
                          <a:srgbClr val="0070C0"/>
                        </a:solidFill>
                        <a:latin typeface="Cambria Math"/>
                      </a:rPr>
                      <m:t>𝒆</m:t>
                    </m:r>
                    <m:r>
                      <a:rPr lang="en-US" b="1" i="1">
                        <a:solidFill>
                          <a:srgbClr val="0070C0"/>
                        </a:solidFill>
                        <a:latin typeface="Cambria Math"/>
                      </a:rPr>
                      <m:t>−</m:t>
                    </m:r>
                    <m:r>
                      <a:rPr lang="en-US" b="1" i="1">
                        <a:solidFill>
                          <a:srgbClr val="0070C0"/>
                        </a:solidFill>
                        <a:latin typeface="Cambria Math"/>
                      </a:rPr>
                      <m:t>𝒅𝑹</m:t>
                    </m:r>
                    <m:r>
                      <a:rPr lang="uk-UA" b="1" i="1" smtClean="0">
                        <a:solidFill>
                          <a:srgbClr val="0070C0"/>
                        </a:solidFill>
                        <a:latin typeface="Cambria Math"/>
                      </a:rPr>
                      <m:t>+</m:t>
                    </m:r>
                    <m:r>
                      <m:rPr>
                        <m:sty m:val="p"/>
                      </m:rPr>
                      <a:rPr lang="el-GR" b="1" i="1" smtClean="0">
                        <a:solidFill>
                          <a:srgbClr val="0070C0"/>
                        </a:solidFill>
                        <a:latin typeface="Cambria Math"/>
                      </a:rPr>
                      <m:t>γ</m:t>
                    </m:r>
                    <m:r>
                      <a:rPr lang="en-US" b="1" i="1" smtClean="0">
                        <a:solidFill>
                          <a:srgbClr val="0070C0"/>
                        </a:solidFill>
                        <a:latin typeface="Cambria Math"/>
                      </a:rPr>
                      <m:t>𝒀</m:t>
                    </m:r>
                  </m:oMath>
                </a14:m>
                <a:r>
                  <a:rPr lang="uk-UA" b="1" dirty="0">
                    <a:solidFill>
                      <a:schemeClr val="tx2"/>
                    </a:solidFill>
                  </a:rPr>
                  <a:t>, </a:t>
                </a:r>
                <a:r>
                  <a:rPr lang="uk-UA" b="1" dirty="0" smtClean="0">
                    <a:solidFill>
                      <a:schemeClr val="tx2"/>
                    </a:solidFill>
                  </a:rPr>
                  <a:t>де</a:t>
                </a:r>
              </a:p>
              <a:p>
                <a:pPr marL="0" indent="0">
                  <a:buNone/>
                </a:pPr>
                <a:r>
                  <a:rPr lang="en-US" b="1" dirty="0" smtClean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l-GR" b="1" i="0">
                        <a:solidFill>
                          <a:srgbClr val="0070C0"/>
                        </a:solidFill>
                        <a:latin typeface="Cambria Math"/>
                      </a:rPr>
                      <m:t>𝛄</m:t>
                    </m:r>
                  </m:oMath>
                </a14:m>
                <a:r>
                  <a:rPr lang="uk-UA" b="1" dirty="0" smtClean="0">
                    <a:solidFill>
                      <a:schemeClr val="tx2"/>
                    </a:solidFill>
                  </a:rPr>
                  <a:t> </a:t>
                </a:r>
                <a:r>
                  <a:rPr lang="en-US" b="1" dirty="0" smtClean="0">
                    <a:solidFill>
                      <a:schemeClr val="tx2"/>
                    </a:solidFill>
                  </a:rPr>
                  <a:t>- </a:t>
                </a:r>
                <a:r>
                  <a:rPr lang="uk-UA" b="1" dirty="0" smtClean="0">
                    <a:solidFill>
                      <a:schemeClr val="tx2"/>
                    </a:solidFill>
                  </a:rPr>
                  <a:t>гранична схильність до інвестування;</a:t>
                </a:r>
              </a:p>
              <a:p>
                <a:pPr marL="0" indent="0">
                  <a:buNone/>
                </a:pPr>
                <a:r>
                  <a:rPr lang="en-US" b="1" i="1" dirty="0" smtClean="0">
                    <a:solidFill>
                      <a:srgbClr val="0070C0"/>
                    </a:solidFill>
                    <a:latin typeface="Cambria Math"/>
                  </a:rPr>
                  <a:t>Y </a:t>
                </a:r>
                <a:r>
                  <a:rPr lang="uk-UA" b="1" dirty="0">
                    <a:solidFill>
                      <a:schemeClr val="tx2"/>
                    </a:solidFill>
                  </a:rPr>
                  <a:t>– </a:t>
                </a:r>
                <a:r>
                  <a:rPr lang="uk-UA" b="1" dirty="0" smtClean="0">
                    <a:solidFill>
                      <a:schemeClr val="tx2"/>
                    </a:solidFill>
                  </a:rPr>
                  <a:t>сукупний дохід.</a:t>
                </a:r>
                <a:endParaRPr lang="en-US" b="1" i="1" dirty="0" smtClean="0">
                  <a:solidFill>
                    <a:srgbClr val="0070C0"/>
                  </a:solidFill>
                  <a:latin typeface="Cambria Math"/>
                </a:endParaRPr>
              </a:p>
              <a:p>
                <a:r>
                  <a:rPr lang="uk-UA" b="1" dirty="0">
                    <a:solidFill>
                      <a:srgbClr val="C00000"/>
                    </a:solidFill>
                  </a:rPr>
                  <a:t>Гранична схильність до інвестування (</a:t>
                </a:r>
                <a14:m>
                  <m:oMath xmlns:m="http://schemas.openxmlformats.org/officeDocument/2006/math">
                    <m:r>
                      <a:rPr lang="el-GR" b="1">
                        <a:solidFill>
                          <a:srgbClr val="C00000"/>
                        </a:solidFill>
                        <a:latin typeface="Cambria Math"/>
                      </a:rPr>
                      <m:t>𝛄</m:t>
                    </m:r>
                  </m:oMath>
                </a14:m>
                <a:r>
                  <a:rPr lang="uk-UA" b="1" dirty="0">
                    <a:solidFill>
                      <a:srgbClr val="C00000"/>
                    </a:solidFill>
                  </a:rPr>
                  <a:t>)  </a:t>
                </a:r>
                <a:r>
                  <a:rPr lang="uk-UA" b="1" dirty="0">
                    <a:solidFill>
                      <a:schemeClr val="tx2"/>
                    </a:solidFill>
                  </a:rPr>
                  <a:t>- частка приросту заощаджень при усякій зміні наявного доходу: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l-GR" b="1">
                        <a:solidFill>
                          <a:srgbClr val="0070C0"/>
                        </a:solidFill>
                        <a:latin typeface="Cambria Math"/>
                      </a:rPr>
                      <m:t>𝛄</m:t>
                    </m:r>
                    <m:r>
                      <a:rPr lang="el-GR" b="1" i="1">
                        <a:solidFill>
                          <a:srgbClr val="0070C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b="1" dirty="0">
                    <a:solidFill>
                      <a:srgbClr val="0070C0"/>
                    </a:solidFill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1" i="1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b="1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𝑰</m:t>
                        </m:r>
                      </m:num>
                      <m:den>
                        <m:r>
                          <a:rPr lang="en-US" b="1" i="1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𝒀</m:t>
                        </m:r>
                      </m:den>
                    </m:f>
                  </m:oMath>
                </a14:m>
                <a:r>
                  <a:rPr lang="uk-UA" b="1" dirty="0">
                    <a:solidFill>
                      <a:srgbClr val="0070C0"/>
                    </a:solidFill>
                  </a:rPr>
                  <a:t>, </a:t>
                </a:r>
                <a:r>
                  <a:rPr lang="uk-UA" b="1" dirty="0">
                    <a:solidFill>
                      <a:schemeClr val="tx2"/>
                    </a:solidFill>
                  </a:rPr>
                  <a:t>де</a:t>
                </a:r>
                <a:r>
                  <a:rPr lang="en-US" b="1" dirty="0">
                    <a:solidFill>
                      <a:srgbClr val="0070C0"/>
                    </a:solidFill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b="1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endParaRPr lang="uk-UA" b="1" dirty="0">
                  <a:solidFill>
                    <a:srgbClr val="0070C0"/>
                  </a:solidFill>
                  <a:latin typeface="Cambria Math"/>
                  <a:ea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b="1" i="1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b="1" i="1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𝑰</m:t>
                    </m:r>
                  </m:oMath>
                </a14:m>
                <a:r>
                  <a:rPr lang="uk-UA" b="1" dirty="0">
                    <a:solidFill>
                      <a:schemeClr val="tx2"/>
                    </a:solidFill>
                  </a:rPr>
                  <a:t> – з</a:t>
                </a:r>
                <a:r>
                  <a:rPr lang="uk-UA" b="1" dirty="0" smtClean="0">
                    <a:solidFill>
                      <a:schemeClr val="tx2"/>
                    </a:solidFill>
                  </a:rPr>
                  <a:t>міна величини інвестицій</a:t>
                </a:r>
                <a:r>
                  <a:rPr lang="uk-UA" b="1" dirty="0">
                    <a:solidFill>
                      <a:schemeClr val="tx2"/>
                    </a:solidFill>
                  </a:rPr>
                  <a:t>;</a:t>
                </a:r>
                <a14:m>
                  <m:oMath xmlns:m="http://schemas.openxmlformats.org/officeDocument/2006/math">
                    <m:r>
                      <a:rPr lang="uk-UA" b="1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endParaRPr lang="uk-UA" b="1" dirty="0">
                  <a:solidFill>
                    <a:srgbClr val="0070C0"/>
                  </a:solidFill>
                  <a:latin typeface="Cambria Math"/>
                  <a:ea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b="1" i="1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b="1" i="1" smtClean="0">
                        <a:solidFill>
                          <a:srgbClr val="0070C0"/>
                        </a:solidFill>
                        <a:latin typeface="Cambria Math"/>
                      </a:rPr>
                      <m:t>𝒀</m:t>
                    </m:r>
                  </m:oMath>
                </a14:m>
                <a:r>
                  <a:rPr lang="uk-UA" b="1" dirty="0">
                    <a:solidFill>
                      <a:schemeClr val="tx2"/>
                    </a:solidFill>
                  </a:rPr>
                  <a:t>– </a:t>
                </a:r>
                <a:r>
                  <a:rPr lang="uk-UA" b="1" dirty="0" smtClean="0">
                    <a:solidFill>
                      <a:schemeClr val="tx2"/>
                    </a:solidFill>
                  </a:rPr>
                  <a:t>зміна доходу</a:t>
                </a:r>
                <a:r>
                  <a:rPr lang="uk-UA" b="1" dirty="0">
                    <a:solidFill>
                      <a:schemeClr val="tx2"/>
                    </a:solidFill>
                  </a:rPr>
                  <a:t>.</a:t>
                </a:r>
                <a14:m>
                  <m:oMath xmlns:m="http://schemas.openxmlformats.org/officeDocument/2006/math">
                    <m:r>
                      <a:rPr lang="uk-UA" b="1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endParaRPr lang="uk-UA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Объект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332656"/>
                <a:ext cx="8928992" cy="6120680"/>
              </a:xfrm>
              <a:prstGeom prst="rect">
                <a:avLst/>
              </a:prstGeom>
              <a:blipFill rotWithShape="1">
                <a:blip r:embed="rId3"/>
                <a:stretch>
                  <a:fillRect l="-1024" t="-797" r="-1638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32064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1892765"/>
              </p:ext>
            </p:extLst>
          </p:nvPr>
        </p:nvGraphicFramePr>
        <p:xfrm>
          <a:off x="143508" y="1124744"/>
          <a:ext cx="8856984" cy="46872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6" name="Picture" r:id="rId4" imgW="6039000" imgH="2990880" progId="Word.Picture.8">
                  <p:embed/>
                </p:oleObj>
              </mc:Choice>
              <mc:Fallback>
                <p:oleObj name="Picture" r:id="rId4" imgW="6039000" imgH="2990880" progId="Word.Picture.8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508" y="1124744"/>
                        <a:ext cx="8856984" cy="46872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11560" y="404664"/>
            <a:ext cx="7776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hangingPunct="0"/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Кейнсіанський 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кругообіг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6165304"/>
            <a:ext cx="83529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Histoire des </a:t>
            </a:r>
            <a:r>
              <a:rPr lang="en-US" sz="1400" dirty="0" err="1"/>
              <a:t>pensées</a:t>
            </a:r>
            <a:r>
              <a:rPr lang="en-US" sz="1400" dirty="0"/>
              <a:t> </a:t>
            </a:r>
            <a:r>
              <a:rPr lang="en-US" sz="1400" dirty="0" err="1"/>
              <a:t>économiques</a:t>
            </a:r>
            <a:r>
              <a:rPr lang="uk-UA" sz="1400" dirty="0"/>
              <a:t>:</a:t>
            </a:r>
            <a:r>
              <a:rPr lang="en-US" sz="1400" dirty="0"/>
              <a:t> les </a:t>
            </a:r>
            <a:r>
              <a:rPr lang="en-US" sz="1400" dirty="0" err="1"/>
              <a:t>fondateurs</a:t>
            </a:r>
            <a:r>
              <a:rPr lang="en-US" sz="1400" dirty="0"/>
              <a:t>. – Paris</a:t>
            </a:r>
            <a:r>
              <a:rPr lang="uk-UA" sz="1400" dirty="0"/>
              <a:t>:</a:t>
            </a:r>
            <a:r>
              <a:rPr lang="en-US" sz="1400" dirty="0"/>
              <a:t> </a:t>
            </a:r>
            <a:r>
              <a:rPr lang="en-US" sz="1400" dirty="0" err="1"/>
              <a:t>Sirey</a:t>
            </a:r>
            <a:r>
              <a:rPr lang="en-US" sz="1400" dirty="0"/>
              <a:t>, 1993. – C. </a:t>
            </a:r>
            <a:r>
              <a:rPr lang="uk-UA" sz="1400" dirty="0"/>
              <a:t>377</a:t>
            </a:r>
          </a:p>
        </p:txBody>
      </p:sp>
    </p:spTree>
    <p:extLst>
      <p:ext uri="{BB962C8B-B14F-4D97-AF65-F5344CB8AC3E}">
        <p14:creationId xmlns:p14="http://schemas.microsoft.com/office/powerpoint/2010/main" val="2562537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1630314"/>
          </a:xfrm>
        </p:spPr>
        <p:txBody>
          <a:bodyPr/>
          <a:lstStyle/>
          <a:p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sz="2800" b="1" dirty="0"/>
              <a:t/>
            </a:r>
            <a:br>
              <a:rPr lang="uk-UA" sz="2800" b="1" dirty="0"/>
            </a:br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sz="2800" b="1" dirty="0"/>
              <a:t/>
            </a:r>
            <a:br>
              <a:rPr lang="uk-UA" sz="2800" b="1" dirty="0"/>
            </a:br>
            <a:r>
              <a:rPr lang="uk-UA" sz="2800" b="1" dirty="0" smtClean="0"/>
              <a:t>4. 2. </a:t>
            </a:r>
            <a:r>
              <a:rPr lang="uk-UA" sz="2800" b="1" dirty="0"/>
              <a:t>Метод визначення рівноважного ВВП </a:t>
            </a:r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sz="2800" b="1" dirty="0" smtClean="0"/>
              <a:t>«</a:t>
            </a:r>
            <a:r>
              <a:rPr lang="uk-UA" sz="2800" b="1" dirty="0"/>
              <a:t>видатки – обсяг </a:t>
            </a:r>
            <a:r>
              <a:rPr lang="uk-UA" sz="2800" b="1" dirty="0" smtClean="0"/>
              <a:t>виробництва</a:t>
            </a:r>
            <a:r>
              <a:rPr lang="uk-UA" sz="2800" b="1" dirty="0"/>
              <a:t>». </a:t>
            </a:r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sz="2800" b="1" dirty="0" smtClean="0"/>
              <a:t>Кейнсіанський хрест</a:t>
            </a:r>
            <a:r>
              <a:rPr lang="uk-UA" sz="2800" b="1" dirty="0"/>
              <a:t>.</a:t>
            </a:r>
            <a:br>
              <a:rPr lang="uk-UA" sz="2800" b="1" dirty="0"/>
            </a:br>
            <a:r>
              <a:rPr lang="uk-UA" sz="2800" b="1" dirty="0"/>
              <a:t/>
            </a:r>
            <a:br>
              <a:rPr lang="uk-UA" sz="2800" b="1" dirty="0"/>
            </a:br>
            <a:r>
              <a:rPr lang="uk-UA" sz="3600" b="1" dirty="0" smtClean="0"/>
              <a:t/>
            </a:r>
            <a:br>
              <a:rPr lang="uk-UA" sz="3600" b="1" dirty="0" smtClean="0"/>
            </a:br>
            <a:r>
              <a:rPr lang="uk-UA" sz="3600" b="1" dirty="0" smtClean="0"/>
              <a:t/>
            </a:r>
            <a:br>
              <a:rPr lang="uk-UA" sz="3600" b="1" dirty="0" smtClean="0"/>
            </a:br>
            <a:endParaRPr lang="uk-UA" sz="36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95536" y="1988840"/>
            <a:ext cx="8553273" cy="4536504"/>
          </a:xfrm>
        </p:spPr>
        <p:txBody>
          <a:bodyPr>
            <a:noAutofit/>
          </a:bodyPr>
          <a:lstStyle/>
          <a:p>
            <a:r>
              <a:rPr lang="uk-UA" sz="2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Одним із критеріїв рівноважного ВВП є  його відповідність сукупним </a:t>
            </a:r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витратам (видаткам) </a:t>
            </a:r>
            <a:r>
              <a:rPr lang="uk-UA" sz="20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(</a:t>
            </a:r>
            <a:r>
              <a:rPr lang="en-US" sz="20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E</a:t>
            </a:r>
            <a:r>
              <a:rPr lang="uk-UA" sz="20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)</a:t>
            </a:r>
          </a:p>
          <a:p>
            <a:r>
              <a:rPr lang="uk-UA" sz="2000" b="1" dirty="0" smtClean="0">
                <a:solidFill>
                  <a:schemeClr val="tx2"/>
                </a:solidFill>
              </a:rPr>
              <a:t>Сукупні витрати </a:t>
            </a:r>
            <a:r>
              <a:rPr lang="uk-UA" sz="20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(Е)</a:t>
            </a:r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– усі видатки резидентів та нерезидентів, що скеровуються на придбання товарів і послуг національної економіки. </a:t>
            </a:r>
          </a:p>
          <a:p>
            <a:r>
              <a:rPr lang="uk-UA" sz="2000" b="1" dirty="0" smtClean="0">
                <a:solidFill>
                  <a:srgbClr val="C00000"/>
                </a:solidFill>
              </a:rPr>
              <a:t>Заплановані </a:t>
            </a:r>
            <a:r>
              <a:rPr lang="uk-UA" sz="2000" b="1" dirty="0">
                <a:solidFill>
                  <a:srgbClr val="C00000"/>
                </a:solidFill>
              </a:rPr>
              <a:t>сукупні </a:t>
            </a:r>
            <a:r>
              <a:rPr lang="uk-UA" sz="2000" b="1" dirty="0" smtClean="0">
                <a:solidFill>
                  <a:srgbClr val="C00000"/>
                </a:solidFill>
              </a:rPr>
              <a:t> витрати (видатки) </a:t>
            </a:r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відрізняються від </a:t>
            </a:r>
            <a:r>
              <a:rPr lang="uk-UA" sz="20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фактичних</a:t>
            </a:r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на величину непередбаченого перевищення створеної продукції над реалізованою або, навпаки, реалізованої над створеною у межах окресленого періоду.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У першому випадку – підприємства створили більше продукції, ніж здатні реалізувати, а тому змушені її скерувати у запаси.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Другий випадок  - підприємства реалізують не лише створену за окреслений період продукцію, але й ту, що перебувала у запасах</a:t>
            </a:r>
            <a:endParaRPr lang="uk-UA" sz="2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57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395536" y="404664"/>
                <a:ext cx="8496944" cy="62478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uk-UA" sz="2000" b="1" dirty="0" smtClean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Рівновага має місце тільки тоді, коли: </a:t>
                </a:r>
                <a:r>
                  <a:rPr lang="fr-FR" sz="2000" b="1" dirty="0" smtClean="0">
                    <a:solidFill>
                      <a:srgbClr val="0070C0"/>
                    </a:solidFill>
                    <a:latin typeface="+mj-lt"/>
                    <a:ea typeface="+mj-ea"/>
                    <a:cs typeface="+mj-cs"/>
                  </a:rPr>
                  <a:t>Y </a:t>
                </a:r>
                <a14:m>
                  <m:oMath xmlns:m="http://schemas.openxmlformats.org/officeDocument/2006/math">
                    <m:r>
                      <a:rPr lang="fr-FR" sz="2000" b="1" i="1" dirty="0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  <a:cs typeface="+mj-cs"/>
                      </a:rPr>
                      <m:t>=</m:t>
                    </m:r>
                  </m:oMath>
                </a14:m>
                <a:r>
                  <a:rPr lang="fr-FR" sz="2000" b="1" dirty="0">
                    <a:solidFill>
                      <a:srgbClr val="0070C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uk-UA" sz="2000" b="1" dirty="0">
                    <a:solidFill>
                      <a:srgbClr val="0070C0"/>
                    </a:solidFill>
                    <a:latin typeface="+mj-lt"/>
                    <a:ea typeface="+mj-ea"/>
                    <a:cs typeface="+mj-cs"/>
                  </a:rPr>
                  <a:t>Е</a:t>
                </a:r>
              </a:p>
              <a:p>
                <a:r>
                  <a:rPr lang="fr-FR" sz="2000" b="1" dirty="0">
                    <a:solidFill>
                      <a:srgbClr val="0070C0"/>
                    </a:solidFill>
                    <a:latin typeface="+mj-lt"/>
                    <a:ea typeface="+mj-ea"/>
                    <a:cs typeface="+mj-cs"/>
                  </a:rPr>
                  <a:t>Y</a:t>
                </a:r>
                <a:r>
                  <a:rPr lang="fr-FR" sz="2000" b="1" dirty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 – «</a:t>
                </a:r>
                <a:r>
                  <a:rPr lang="uk-UA" sz="2000" b="1" dirty="0" smtClean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випуск» </a:t>
                </a:r>
                <a:r>
                  <a:rPr lang="uk-UA" sz="2000" b="1" dirty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або рівноважний ВВП, </a:t>
                </a:r>
              </a:p>
              <a:p>
                <a:r>
                  <a:rPr lang="fr-FR" sz="2000" b="1" dirty="0">
                    <a:solidFill>
                      <a:srgbClr val="0070C0"/>
                    </a:solidFill>
                    <a:latin typeface="+mj-lt"/>
                    <a:ea typeface="+mj-ea"/>
                    <a:cs typeface="+mj-cs"/>
                  </a:rPr>
                  <a:t>E </a:t>
                </a:r>
                <a:r>
                  <a:rPr lang="fr-FR" sz="2000" b="1" dirty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– </a:t>
                </a:r>
                <a:r>
                  <a:rPr lang="uk-UA" sz="2000" b="1" dirty="0" smtClean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«витрати», </a:t>
                </a:r>
                <a:r>
                  <a:rPr lang="uk-UA" sz="2000" b="1" dirty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або заплановані сукупні </a:t>
                </a:r>
                <a:r>
                  <a:rPr lang="uk-UA" sz="2000" b="1" dirty="0" smtClean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видатки</a:t>
                </a:r>
                <a:endParaRPr lang="uk-UA" sz="2000" b="1" dirty="0">
                  <a:solidFill>
                    <a:schemeClr val="tx2"/>
                  </a:solidFill>
                  <a:latin typeface="+mj-lt"/>
                  <a:ea typeface="+mj-ea"/>
                  <a:cs typeface="+mj-cs"/>
                </a:endParaRPr>
              </a:p>
              <a:p>
                <a:r>
                  <a:rPr lang="uk-UA" sz="2000" b="1" dirty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 </a:t>
                </a:r>
              </a:p>
              <a:p>
                <a:r>
                  <a:rPr lang="uk-UA" sz="2000" b="1" dirty="0">
                    <a:solidFill>
                      <a:srgbClr val="C00000"/>
                    </a:solidFill>
                  </a:rPr>
                  <a:t>Заплановані сукупні витрати </a:t>
                </a:r>
                <a:r>
                  <a:rPr lang="uk-UA" sz="2000" b="1" dirty="0">
                    <a:solidFill>
                      <a:srgbClr val="0070C0"/>
                    </a:solidFill>
                    <a:latin typeface="+mj-lt"/>
                    <a:ea typeface="+mj-ea"/>
                    <a:cs typeface="+mj-cs"/>
                  </a:rPr>
                  <a:t>(</a:t>
                </a:r>
                <a:r>
                  <a:rPr lang="fr-FR" sz="2000" b="1" dirty="0">
                    <a:solidFill>
                      <a:srgbClr val="0070C0"/>
                    </a:solidFill>
                    <a:latin typeface="+mj-lt"/>
                    <a:ea typeface="+mj-ea"/>
                    <a:cs typeface="+mj-cs"/>
                  </a:rPr>
                  <a:t>E)</a:t>
                </a:r>
                <a:r>
                  <a:rPr lang="fr-FR" sz="2000" b="1" dirty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 - </a:t>
                </a:r>
                <a:r>
                  <a:rPr lang="uk-UA" sz="2000" b="1" dirty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витрати, які плануються економічними суб’єктами для купівлі  вітчизняних товарів та послуг</a:t>
                </a:r>
                <a:r>
                  <a:rPr lang="uk-UA" sz="2000" b="1" dirty="0" smtClean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uk-UA" sz="2000" b="1" dirty="0">
                    <a:solidFill>
                      <a:srgbClr val="0070C0"/>
                    </a:solidFill>
                  </a:rPr>
                  <a:t>Е</a:t>
                </a:r>
                <a14:m>
                  <m:oMath xmlns:m="http://schemas.openxmlformats.org/officeDocument/2006/math">
                    <m:r>
                      <a:rPr lang="uk-UA" sz="2000" b="1" i="0" smtClean="0">
                        <a:solidFill>
                          <a:srgbClr val="0070C0"/>
                        </a:solidFill>
                        <a:latin typeface="Cambria Math"/>
                      </a:rPr>
                      <m:t> =</m:t>
                    </m:r>
                    <m:r>
                      <a:rPr lang="en-US" sz="2000" b="1">
                        <a:solidFill>
                          <a:srgbClr val="0070C0"/>
                        </a:solidFill>
                        <a:latin typeface="Cambria Math"/>
                      </a:rPr>
                      <m:t>𝐂</m:t>
                    </m:r>
                    <m:r>
                      <a:rPr lang="en-US" sz="2000" b="1">
                        <a:solidFill>
                          <a:srgbClr val="0070C0"/>
                        </a:solidFill>
                        <a:latin typeface="Cambria Math"/>
                      </a:rPr>
                      <m:t>+</m:t>
                    </m:r>
                    <m:r>
                      <a:rPr lang="en-US" sz="2000" b="1">
                        <a:solidFill>
                          <a:srgbClr val="0070C0"/>
                        </a:solidFill>
                        <a:latin typeface="Cambria Math"/>
                      </a:rPr>
                      <m:t>𝐈</m:t>
                    </m:r>
                  </m:oMath>
                </a14:m>
                <a:r>
                  <a:rPr lang="uk-UA" sz="2000" b="1" dirty="0" smtClean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 </a:t>
                </a:r>
              </a:p>
              <a:p>
                <a:r>
                  <a:rPr lang="uk-UA" sz="2000" b="1" dirty="0" smtClean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  </a:t>
                </a:r>
                <a:endParaRPr lang="uk-UA" sz="2000" b="1" dirty="0">
                  <a:solidFill>
                    <a:schemeClr val="tx2"/>
                  </a:solidFill>
                  <a:latin typeface="+mj-lt"/>
                  <a:ea typeface="+mj-ea"/>
                  <a:cs typeface="+mj-cs"/>
                </a:endParaRPr>
              </a:p>
              <a:p>
                <a:r>
                  <a:rPr lang="uk-UA" sz="2000" b="1" dirty="0">
                    <a:solidFill>
                      <a:srgbClr val="C00000"/>
                    </a:solidFill>
                  </a:rPr>
                  <a:t>Фактичні сукупні витрати </a:t>
                </a:r>
                <a:r>
                  <a:rPr lang="uk-UA" sz="2000" b="1" dirty="0">
                    <a:solidFill>
                      <a:srgbClr val="0070C0"/>
                    </a:solidFill>
                    <a:latin typeface="+mj-lt"/>
                    <a:ea typeface="+mj-ea"/>
                    <a:cs typeface="+mj-cs"/>
                  </a:rPr>
                  <a:t>(</a:t>
                </a:r>
                <a:r>
                  <a:rPr lang="fr-FR" sz="2000" b="1" dirty="0">
                    <a:solidFill>
                      <a:srgbClr val="0070C0"/>
                    </a:solidFill>
                    <a:latin typeface="+mj-lt"/>
                    <a:ea typeface="+mj-ea"/>
                    <a:cs typeface="+mj-cs"/>
                  </a:rPr>
                  <a:t>E') </a:t>
                </a:r>
                <a:r>
                  <a:rPr lang="fr-FR" sz="2000" b="1" dirty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= </a:t>
                </a:r>
                <a:r>
                  <a:rPr lang="uk-UA" sz="2000" b="1" dirty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заплановані сукупні витрати </a:t>
                </a:r>
                <a:r>
                  <a:rPr lang="uk-UA" sz="2000" b="1" dirty="0">
                    <a:solidFill>
                      <a:srgbClr val="0070C0"/>
                    </a:solidFill>
                    <a:latin typeface="+mj-lt"/>
                    <a:ea typeface="+mj-ea"/>
                    <a:cs typeface="+mj-cs"/>
                  </a:rPr>
                  <a:t>(</a:t>
                </a:r>
                <a:r>
                  <a:rPr lang="fr-FR" sz="2000" b="1" dirty="0">
                    <a:solidFill>
                      <a:srgbClr val="0070C0"/>
                    </a:solidFill>
                    <a:latin typeface="+mj-lt"/>
                    <a:ea typeface="+mj-ea"/>
                    <a:cs typeface="+mj-cs"/>
                  </a:rPr>
                  <a:t>E) </a:t>
                </a:r>
                <a:r>
                  <a:rPr lang="fr-FR" sz="2000" b="1" dirty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+ </a:t>
                </a:r>
                <a:r>
                  <a:rPr lang="uk-UA" sz="2000" b="1" dirty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непередбачені витрати, пов’язані з </a:t>
                </a:r>
                <a:r>
                  <a:rPr lang="uk-UA" sz="2000" b="1" dirty="0" smtClean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формуванням товарних запасів  </a:t>
                </a:r>
                <a:r>
                  <a:rPr lang="uk-UA" sz="2000" b="1" dirty="0">
                    <a:solidFill>
                      <a:srgbClr val="0070C0"/>
                    </a:solidFill>
                    <a:latin typeface="+mj-lt"/>
                    <a:ea typeface="+mj-ea"/>
                    <a:cs typeface="+mj-cs"/>
                  </a:rPr>
                  <a:t>( І').</a:t>
                </a:r>
                <a:r>
                  <a:rPr lang="uk-UA" sz="2000" b="1" dirty="0" smtClean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endParaRPr lang="uk-UA" sz="2000" b="1" dirty="0">
                  <a:solidFill>
                    <a:schemeClr val="tx2"/>
                  </a:solidFill>
                  <a:latin typeface="+mj-lt"/>
                  <a:ea typeface="+mj-ea"/>
                  <a:cs typeface="+mj-cs"/>
                </a:endParaRPr>
              </a:p>
              <a:p>
                <a:r>
                  <a:rPr lang="uk-UA" sz="2000" b="1" dirty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Враховуючи, що: </a:t>
                </a:r>
              </a:p>
              <a:p>
                <a:r>
                  <a:rPr lang="uk-UA" sz="2000" b="1" dirty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1) </a:t>
                </a:r>
                <a:r>
                  <a:rPr lang="uk-UA" sz="2000" b="1" dirty="0" smtClean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всяка </a:t>
                </a:r>
                <a:r>
                  <a:rPr lang="uk-UA" sz="2000" b="1" dirty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зміна величини товарних запасів (поповнення </a:t>
                </a:r>
              </a:p>
              <a:p>
                <a:r>
                  <a:rPr lang="uk-UA" sz="2000" b="1" dirty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або скорочення) розглядається як інвестиції,  </a:t>
                </a:r>
              </a:p>
              <a:p>
                <a:r>
                  <a:rPr lang="uk-UA" sz="2000" b="1" dirty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2) інвестиції в основний капітал і житлове будівництво є </a:t>
                </a:r>
              </a:p>
              <a:p>
                <a:r>
                  <a:rPr lang="uk-UA" sz="2000" b="1" dirty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запланованими, інвестиції у непередбачені зміни товарних запасів є незапланованими,  вимушеними, тому</a:t>
                </a:r>
                <a:r>
                  <a:rPr lang="uk-UA" sz="2000" b="1" dirty="0" smtClean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:</a:t>
                </a:r>
              </a:p>
              <a:p>
                <a:r>
                  <a:rPr lang="uk-UA" sz="2000" b="1" dirty="0" smtClean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  </a:t>
                </a:r>
                <a:endParaRPr lang="uk-UA" sz="2000" b="1" dirty="0">
                  <a:solidFill>
                    <a:schemeClr val="tx2"/>
                  </a:solidFill>
                  <a:latin typeface="+mj-lt"/>
                  <a:ea typeface="+mj-ea"/>
                  <a:cs typeface="+mj-cs"/>
                </a:endParaRPr>
              </a:p>
              <a:p>
                <a:r>
                  <a:rPr lang="fr-FR" sz="2000" b="1" dirty="0">
                    <a:solidFill>
                      <a:srgbClr val="0070C0"/>
                    </a:solidFill>
                    <a:latin typeface="+mj-lt"/>
                    <a:ea typeface="+mj-ea"/>
                    <a:cs typeface="+mj-cs"/>
                  </a:rPr>
                  <a:t>E' </a:t>
                </a:r>
                <a14:m>
                  <m:oMath xmlns:m="http://schemas.openxmlformats.org/officeDocument/2006/math">
                    <m:r>
                      <a:rPr lang="fr-FR" sz="2000" b="1">
                        <a:solidFill>
                          <a:srgbClr val="0070C0"/>
                        </a:solidFill>
                        <a:latin typeface="Cambria Math"/>
                        <a:ea typeface="+mj-ea"/>
                        <a:cs typeface="+mj-cs"/>
                      </a:rPr>
                      <m:t>=</m:t>
                    </m:r>
                    <m:r>
                      <a:rPr lang="en-US" sz="2000" b="1">
                        <a:solidFill>
                          <a:srgbClr val="0070C0"/>
                        </a:solidFill>
                        <a:latin typeface="Cambria Math"/>
                        <a:ea typeface="+mj-ea"/>
                        <a:cs typeface="+mj-cs"/>
                      </a:rPr>
                      <m:t>𝐂</m:t>
                    </m:r>
                    <m:r>
                      <a:rPr lang="en-US" sz="2000" b="1">
                        <a:solidFill>
                          <a:srgbClr val="0070C0"/>
                        </a:solidFill>
                        <a:latin typeface="Cambria Math"/>
                        <a:ea typeface="+mj-ea"/>
                        <a:cs typeface="+mj-cs"/>
                      </a:rPr>
                      <m:t>+</m:t>
                    </m:r>
                    <m:r>
                      <a:rPr lang="en-US" sz="2000" b="1">
                        <a:solidFill>
                          <a:srgbClr val="0070C0"/>
                        </a:solidFill>
                        <a:latin typeface="Cambria Math"/>
                        <a:ea typeface="+mj-ea"/>
                        <a:cs typeface="+mj-cs"/>
                      </a:rPr>
                      <m:t>𝐈</m:t>
                    </m:r>
                    <m:r>
                      <a:rPr lang="en-US" sz="2000" b="1">
                        <a:solidFill>
                          <a:srgbClr val="0070C0"/>
                        </a:solidFill>
                        <a:latin typeface="Cambria Math"/>
                        <a:ea typeface="+mj-ea"/>
                        <a:cs typeface="+mj-cs"/>
                      </a:rPr>
                      <m:t>+</m:t>
                    </m:r>
                  </m:oMath>
                </a14:m>
                <a:r>
                  <a:rPr lang="fr-FR" sz="2000" b="1" dirty="0">
                    <a:solidFill>
                      <a:srgbClr val="0070C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uk-UA" sz="2000" b="1" dirty="0">
                    <a:solidFill>
                      <a:srgbClr val="0070C0"/>
                    </a:solidFill>
                    <a:latin typeface="+mj-lt"/>
                    <a:ea typeface="+mj-ea"/>
                    <a:cs typeface="+mj-cs"/>
                  </a:rPr>
                  <a:t>І'</a:t>
                </a:r>
                <a:r>
                  <a:rPr lang="en-US" sz="2000" b="1" dirty="0">
                    <a:solidFill>
                      <a:srgbClr val="0070C0"/>
                    </a:solidFill>
                    <a:latin typeface="+mj-lt"/>
                    <a:ea typeface="+mj-ea"/>
                    <a:cs typeface="+mj-cs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1">
                        <a:solidFill>
                          <a:srgbClr val="0070C0"/>
                        </a:solidFill>
                        <a:latin typeface="Cambria Math"/>
                        <a:ea typeface="+mj-ea"/>
                        <a:cs typeface="+mj-cs"/>
                      </a:rPr>
                      <m:t>= </m:t>
                    </m:r>
                  </m:oMath>
                </a14:m>
                <a:r>
                  <a:rPr lang="fr-FR" sz="2000" b="1" dirty="0">
                    <a:solidFill>
                      <a:srgbClr val="0070C0"/>
                    </a:solidFill>
                    <a:latin typeface="+mj-lt"/>
                    <a:ea typeface="+mj-ea"/>
                    <a:cs typeface="+mj-cs"/>
                  </a:rPr>
                  <a:t>E +</a:t>
                </a:r>
                <a:r>
                  <a:rPr lang="uk-UA" sz="2000" b="1" dirty="0">
                    <a:solidFill>
                      <a:srgbClr val="0070C0"/>
                    </a:solidFill>
                    <a:latin typeface="+mj-lt"/>
                    <a:ea typeface="+mj-ea"/>
                    <a:cs typeface="+mj-cs"/>
                  </a:rPr>
                  <a:t> І' </a:t>
                </a:r>
                <a:endParaRPr lang="fr-FR" sz="2000" b="1" dirty="0">
                  <a:solidFill>
                    <a:srgbClr val="0070C0"/>
                  </a:solidFill>
                  <a:latin typeface="+mj-lt"/>
                  <a:ea typeface="+mj-ea"/>
                  <a:cs typeface="+mj-cs"/>
                </a:endParaRPr>
              </a:p>
              <a:p>
                <a:r>
                  <a:rPr lang="fr-FR" sz="2000" b="1" dirty="0">
                    <a:solidFill>
                      <a:srgbClr val="0070C0"/>
                    </a:solidFill>
                    <a:latin typeface="+mj-lt"/>
                    <a:ea typeface="+mj-ea"/>
                    <a:cs typeface="+mj-cs"/>
                  </a:rPr>
                  <a:t>E'  </a:t>
                </a:r>
                <a:r>
                  <a:rPr lang="fr-FR" sz="2000" b="1" dirty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– </a:t>
                </a:r>
                <a:r>
                  <a:rPr lang="uk-UA" sz="2000" b="1" dirty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фактичні сукупні витрати; </a:t>
                </a:r>
              </a:p>
              <a:p>
                <a:r>
                  <a:rPr lang="uk-UA" sz="2000" b="1" dirty="0">
                    <a:solidFill>
                      <a:srgbClr val="0070C0"/>
                    </a:solidFill>
                    <a:latin typeface="+mj-lt"/>
                    <a:ea typeface="+mj-ea"/>
                    <a:cs typeface="+mj-cs"/>
                  </a:rPr>
                  <a:t>І'  </a:t>
                </a:r>
                <a:r>
                  <a:rPr lang="uk-UA" sz="2000" b="1" dirty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– незаплановані інвестиції в товарні запаси </a:t>
                </a: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404664"/>
                <a:ext cx="8496944" cy="6247864"/>
              </a:xfrm>
              <a:prstGeom prst="rect">
                <a:avLst/>
              </a:prstGeom>
              <a:blipFill rotWithShape="1">
                <a:blip r:embed="rId2"/>
                <a:stretch>
                  <a:fillRect l="-789" t="-585" r="-72" b="-780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847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76413"/>
            <a:ext cx="6840760" cy="6298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03648" y="378242"/>
            <a:ext cx="3888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Кейнсіанський хрест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228184" y="617924"/>
            <a:ext cx="279005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solidFill>
                  <a:schemeClr val="accent2">
                    <a:lumMod val="75000"/>
                  </a:schemeClr>
                </a:solidFill>
              </a:rPr>
              <a:t>1. На горизонтальній осі графіка відкладається </a:t>
            </a:r>
            <a:r>
              <a:rPr lang="fr-FR" b="1" dirty="0">
                <a:solidFill>
                  <a:schemeClr val="accent2">
                    <a:lumMod val="75000"/>
                  </a:schemeClr>
                </a:solidFill>
              </a:rPr>
              <a:t>Y </a:t>
            </a:r>
          </a:p>
          <a:p>
            <a:r>
              <a:rPr lang="fr-FR" b="1" dirty="0">
                <a:solidFill>
                  <a:schemeClr val="accent2">
                    <a:lumMod val="75000"/>
                  </a:schemeClr>
                </a:solidFill>
              </a:rPr>
              <a:t>(</a:t>
            </a:r>
            <a:r>
              <a:rPr lang="uk-UA" b="1" dirty="0">
                <a:solidFill>
                  <a:schemeClr val="accent2">
                    <a:lumMod val="75000"/>
                  </a:schemeClr>
                </a:solidFill>
              </a:rPr>
              <a:t>ВВП), а на вертикальній – </a:t>
            </a:r>
            <a:r>
              <a:rPr lang="fr-FR" b="1" dirty="0">
                <a:solidFill>
                  <a:schemeClr val="accent2">
                    <a:lumMod val="75000"/>
                  </a:schemeClr>
                </a:solidFill>
              </a:rPr>
              <a:t>E (</a:t>
            </a:r>
            <a:r>
              <a:rPr lang="uk-UA" b="1" dirty="0">
                <a:solidFill>
                  <a:schemeClr val="accent2">
                    <a:lumMod val="75000"/>
                  </a:schemeClr>
                </a:solidFill>
              </a:rPr>
              <a:t>заплановані сукупні </a:t>
            </a:r>
          </a:p>
          <a:p>
            <a:r>
              <a:rPr lang="uk-UA" b="1" dirty="0">
                <a:solidFill>
                  <a:schemeClr val="accent2">
                    <a:lumMod val="75000"/>
                  </a:schemeClr>
                </a:solidFill>
              </a:rPr>
              <a:t>витрати).  </a:t>
            </a:r>
          </a:p>
          <a:p>
            <a:r>
              <a:rPr lang="uk-UA" b="1" dirty="0">
                <a:solidFill>
                  <a:schemeClr val="accent2">
                    <a:lumMod val="75000"/>
                  </a:schemeClr>
                </a:solidFill>
              </a:rPr>
              <a:t>2. Бісектриса кута є сукупністю точок, у яких ВВП є </a:t>
            </a:r>
          </a:p>
          <a:p>
            <a:r>
              <a:rPr lang="uk-UA" b="1" dirty="0">
                <a:solidFill>
                  <a:schemeClr val="accent2">
                    <a:lumMod val="75000"/>
                  </a:schemeClr>
                </a:solidFill>
              </a:rPr>
              <a:t>рівноважним, тобто </a:t>
            </a:r>
            <a:r>
              <a:rPr lang="fr-FR" b="1" dirty="0">
                <a:solidFill>
                  <a:schemeClr val="accent2">
                    <a:lumMod val="75000"/>
                  </a:schemeClr>
                </a:solidFill>
              </a:rPr>
              <a:t>Y = E.  </a:t>
            </a:r>
          </a:p>
          <a:p>
            <a:r>
              <a:rPr lang="fr-FR" b="1" dirty="0">
                <a:solidFill>
                  <a:schemeClr val="accent2">
                    <a:lumMod val="75000"/>
                  </a:schemeClr>
                </a:solidFill>
              </a:rPr>
              <a:t>3. </a:t>
            </a:r>
            <a:r>
              <a:rPr lang="uk-UA" b="1" dirty="0">
                <a:solidFill>
                  <a:schemeClr val="accent2">
                    <a:lumMod val="75000"/>
                  </a:schemeClr>
                </a:solidFill>
              </a:rPr>
              <a:t>Лінія </a:t>
            </a:r>
            <a:r>
              <a:rPr lang="fr-FR" b="1" dirty="0">
                <a:solidFill>
                  <a:schemeClr val="accent2">
                    <a:lumMod val="75000"/>
                  </a:schemeClr>
                </a:solidFill>
              </a:rPr>
              <a:t>E' – </a:t>
            </a:r>
            <a:r>
              <a:rPr lang="uk-UA" b="1" dirty="0">
                <a:solidFill>
                  <a:schemeClr val="accent2">
                    <a:lumMod val="75000"/>
                  </a:schemeClr>
                </a:solidFill>
              </a:rPr>
              <a:t>це лінія фактичних сукупних витрат. </a:t>
            </a:r>
          </a:p>
          <a:p>
            <a:r>
              <a:rPr lang="uk-UA" b="1" dirty="0">
                <a:solidFill>
                  <a:schemeClr val="accent2">
                    <a:lumMod val="75000"/>
                  </a:schemeClr>
                </a:solidFill>
              </a:rPr>
              <a:t>4. Рівноважний ВВП забезпечується лише в точці </a:t>
            </a:r>
          </a:p>
          <a:p>
            <a:r>
              <a:rPr lang="uk-UA" b="1" dirty="0">
                <a:solidFill>
                  <a:schemeClr val="accent2">
                    <a:lumMod val="75000"/>
                  </a:schemeClr>
                </a:solidFill>
              </a:rPr>
              <a:t>Т0, коли </a:t>
            </a:r>
            <a:r>
              <a:rPr lang="fr-FR" b="1" dirty="0">
                <a:solidFill>
                  <a:schemeClr val="accent2">
                    <a:lumMod val="75000"/>
                  </a:schemeClr>
                </a:solidFill>
              </a:rPr>
              <a:t>Y0 = E0, </a:t>
            </a:r>
            <a:r>
              <a:rPr lang="uk-UA" b="1" dirty="0">
                <a:solidFill>
                  <a:schemeClr val="accent2">
                    <a:lumMod val="75000"/>
                  </a:schemeClr>
                </a:solidFill>
              </a:rPr>
              <a:t>а  І'=0.  </a:t>
            </a:r>
          </a:p>
        </p:txBody>
      </p:sp>
    </p:spTree>
    <p:extLst>
      <p:ext uri="{BB962C8B-B14F-4D97-AF65-F5344CB8AC3E}">
        <p14:creationId xmlns:p14="http://schemas.microsoft.com/office/powerpoint/2010/main" val="419665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1"/>
          <p:cNvSpPr txBox="1">
            <a:spLocks/>
          </p:cNvSpPr>
          <p:nvPr/>
        </p:nvSpPr>
        <p:spPr>
          <a:xfrm>
            <a:off x="467544" y="332656"/>
            <a:ext cx="8568951" cy="6192688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І. Якщо </a:t>
            </a:r>
            <a:r>
              <a:rPr lang="uk-UA" sz="2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ВВП збільшиться до </a:t>
            </a:r>
            <a:r>
              <a:rPr lang="fr-FR" sz="2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Y1, </a:t>
            </a:r>
            <a:r>
              <a:rPr lang="uk-UA" sz="2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а заплановані сукупні </a:t>
            </a:r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витрати досягнуть </a:t>
            </a:r>
            <a:r>
              <a:rPr lang="uk-UA" sz="2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Е1, то виникне перевиробництво, тобто </a:t>
            </a:r>
            <a:r>
              <a:rPr lang="fr-FR" sz="2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Y1 &gt; E1, </a:t>
            </a:r>
            <a:r>
              <a:rPr lang="uk-UA" sz="2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або </a:t>
            </a:r>
            <a:r>
              <a:rPr lang="fr-FR" sz="2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Y1 = E1 + </a:t>
            </a:r>
            <a:r>
              <a:rPr lang="uk-UA" sz="2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І'. </a:t>
            </a:r>
            <a:endParaRPr lang="uk-UA" sz="2000" b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indent="0">
              <a:buNone/>
            </a:pPr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При </a:t>
            </a:r>
            <a:r>
              <a:rPr lang="uk-UA" sz="2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цьому І' &gt; 0, що означає незапланований приріст товарних запасів, або формування незапланованих інвестицій.  </a:t>
            </a:r>
          </a:p>
          <a:p>
            <a:pPr marL="0" indent="0">
              <a:buNone/>
            </a:pPr>
            <a:r>
              <a:rPr lang="uk-UA" sz="2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Висновок: за розглянутих умов у підприємств з’являється бажання скорочувати обсяги виробництва,  що породжує тенденцію зменшення ВВП до врівноваження із запланованими сукупними витратами.</a:t>
            </a:r>
          </a:p>
          <a:p>
            <a:pPr marL="0" indent="0">
              <a:buNone/>
            </a:pPr>
            <a:r>
              <a:rPr lang="uk-UA" sz="2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</a:p>
          <a:p>
            <a:pPr marL="0" indent="0">
              <a:buNone/>
            </a:pPr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ІІ. </a:t>
            </a:r>
            <a:r>
              <a:rPr lang="uk-UA" sz="2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Якщо ВВП зменшиться до </a:t>
            </a:r>
            <a:r>
              <a:rPr lang="fr-FR" sz="2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Y2, </a:t>
            </a:r>
            <a:r>
              <a:rPr lang="uk-UA" sz="2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а заплановані  сукупні витрати – до Е2, то виникне </a:t>
            </a:r>
            <a:r>
              <a:rPr lang="uk-UA" sz="2000" b="1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недовиробництво</a:t>
            </a:r>
            <a:r>
              <a:rPr lang="uk-UA" sz="2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, тобто </a:t>
            </a:r>
            <a:r>
              <a:rPr lang="fr-FR" sz="2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Y2 &lt; E2, </a:t>
            </a:r>
            <a:r>
              <a:rPr lang="uk-UA" sz="2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або </a:t>
            </a:r>
            <a:r>
              <a:rPr lang="fr-FR" sz="2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Y2 = E2 + </a:t>
            </a:r>
            <a:r>
              <a:rPr lang="uk-UA" sz="2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І'. </a:t>
            </a:r>
            <a:endParaRPr lang="uk-UA" sz="2000" b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indent="0">
              <a:buNone/>
            </a:pPr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При </a:t>
            </a:r>
            <a:r>
              <a:rPr lang="uk-UA" sz="2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цьому І' &lt; 0, що означає незаплановане скорочення товарних запасів, або скорочення незапланованих </a:t>
            </a:r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інвестицій</a:t>
            </a:r>
            <a:r>
              <a:rPr lang="uk-UA" sz="2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 </a:t>
            </a:r>
          </a:p>
          <a:p>
            <a:pPr marL="0" indent="0">
              <a:buNone/>
            </a:pPr>
            <a:r>
              <a:rPr lang="uk-UA" sz="2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Висновок: ситуація спонукає підприємства збільшувати обсяги виробництва, що породжує тенденцію зростання ВВП до рівноваги із запланованими сукупними витратами. </a:t>
            </a:r>
          </a:p>
        </p:txBody>
      </p:sp>
    </p:spTree>
    <p:extLst>
      <p:ext uri="{BB962C8B-B14F-4D97-AF65-F5344CB8AC3E}">
        <p14:creationId xmlns:p14="http://schemas.microsoft.com/office/powerpoint/2010/main" val="202844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248347"/>
            <a:ext cx="8640959" cy="3877815"/>
          </a:xfrm>
        </p:spPr>
        <p:txBody>
          <a:bodyPr>
            <a:normAutofit/>
          </a:bodyPr>
          <a:lstStyle/>
          <a:p>
            <a:r>
              <a:rPr lang="uk-UA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1. </a:t>
            </a:r>
            <a:r>
              <a:rPr lang="uk-UA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Особливості кейнсіанської моделі макроекономічної рівноваги.</a:t>
            </a:r>
          </a:p>
          <a:p>
            <a:r>
              <a:rPr lang="uk-UA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</a:t>
            </a:r>
            <a:r>
              <a:rPr lang="uk-UA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 </a:t>
            </a:r>
            <a:r>
              <a:rPr lang="uk-UA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Метод визначення рівноважного ВВП «видатки – обсяг виробництва». Кейнсіанський Хрест.</a:t>
            </a:r>
            <a:endParaRPr lang="uk-UA" sz="32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800200"/>
          </a:xfrm>
        </p:spPr>
        <p:txBody>
          <a:bodyPr/>
          <a:lstStyle/>
          <a:p>
            <a:r>
              <a:rPr lang="uk-UA" sz="2800" b="1" dirty="0" smtClean="0"/>
              <a:t>ТЕМА 4. </a:t>
            </a:r>
            <a:br>
              <a:rPr lang="uk-UA" sz="2800" b="1" dirty="0" smtClean="0"/>
            </a:br>
            <a:r>
              <a:rPr lang="uk-UA" sz="2800" b="1" dirty="0" smtClean="0"/>
              <a:t>КЕЙНСІАНСЬКА МОДЕЛЬ МАКРОЕКОНОМІЧНОЇ РІВНОВАГИ: «КЕЙНСІАНСЬКИЙ ХРЕСТ»</a:t>
            </a:r>
            <a:endParaRPr lang="uk-UA" sz="2800" b="1" dirty="0"/>
          </a:p>
        </p:txBody>
      </p:sp>
    </p:spTree>
    <p:extLst>
      <p:ext uri="{BB962C8B-B14F-4D97-AF65-F5344CB8AC3E}">
        <p14:creationId xmlns:p14="http://schemas.microsoft.com/office/powerpoint/2010/main" val="390676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3563888" y="628105"/>
            <a:ext cx="5214937" cy="5386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uk-UA" altLang="uk-UA" sz="24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Джон </a:t>
            </a:r>
            <a:r>
              <a:rPr lang="uk-UA" altLang="uk-UA" sz="2400" b="1" dirty="0" err="1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Мейнард</a:t>
            </a:r>
            <a:r>
              <a:rPr lang="uk-UA" altLang="uk-UA" sz="24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Кейнс (1883-1946)</a:t>
            </a:r>
            <a:r>
              <a:rPr lang="uk-UA" altLang="uk-UA" sz="2400" b="1" dirty="0">
                <a:solidFill>
                  <a:srgbClr val="0070C0"/>
                </a:solidFill>
              </a:rPr>
              <a:t> </a:t>
            </a:r>
            <a:endParaRPr lang="uk-UA" altLang="uk-UA" sz="2400" b="1" dirty="0" smtClean="0">
              <a:solidFill>
                <a:srgbClr val="0070C0"/>
              </a:solidFill>
            </a:endParaRPr>
          </a:p>
          <a:p>
            <a:pPr eaLnBrk="1" hangingPunct="1"/>
            <a:r>
              <a:rPr lang="uk-UA" altLang="uk-UA" sz="2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отримав освіту в Кембриджі, де домінували погляди А. Маршалла.</a:t>
            </a:r>
          </a:p>
          <a:p>
            <a:pPr eaLnBrk="1" hangingPunct="1"/>
            <a:r>
              <a:rPr lang="uk-UA" altLang="uk-UA" sz="2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До Кейнса в історії було тільки декілька випадків, коли такою складною наукою як економічна теорія виявляли зацікавлення широкі кола громадськості. </a:t>
            </a:r>
            <a:endParaRPr lang="uk-UA" altLang="uk-UA" sz="2000" b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eaLnBrk="1" hangingPunct="1"/>
            <a:r>
              <a:rPr lang="uk-UA" alt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Це </a:t>
            </a:r>
            <a:r>
              <a:rPr lang="uk-UA" altLang="uk-UA" sz="2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було у випадках з «невидимою рукою» ринку Адам Сміта та теорією прибуткової вартості Карла Маркса</a:t>
            </a:r>
            <a:r>
              <a:rPr lang="uk-UA" alt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</a:t>
            </a:r>
          </a:p>
          <a:p>
            <a:pPr eaLnBrk="1" hangingPunct="1"/>
            <a:endParaRPr lang="uk-UA" altLang="uk-UA" sz="20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eaLnBrk="1" hangingPunct="1"/>
            <a:endParaRPr lang="uk-UA" altLang="uk-UA" sz="20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algn="r" eaLnBrk="1" hangingPunct="1"/>
            <a:r>
              <a:rPr lang="uk-UA" altLang="uk-UA" sz="2000" b="1" i="1" dirty="0">
                <a:solidFill>
                  <a:srgbClr val="00B0F0"/>
                </a:solidFill>
              </a:rPr>
              <a:t>«Я вважаю, що книга з економічної теорії, над якою я працюю, значною мірою спричинить революцію… у світі щодо до економічних проблем»</a:t>
            </a:r>
          </a:p>
          <a:p>
            <a:pPr algn="r" eaLnBrk="1" hangingPunct="1"/>
            <a:r>
              <a:rPr lang="uk-UA" altLang="uk-UA" sz="2000" b="1" i="1" dirty="0" err="1">
                <a:solidFill>
                  <a:schemeClr val="accent2"/>
                </a:solidFill>
              </a:rPr>
              <a:t>Дж</a:t>
            </a:r>
            <a:r>
              <a:rPr lang="uk-UA" altLang="uk-UA" sz="2000" b="1" i="1" dirty="0">
                <a:solidFill>
                  <a:schemeClr val="accent2"/>
                </a:solidFill>
              </a:rPr>
              <a:t>. М. Кейнс</a:t>
            </a:r>
          </a:p>
        </p:txBody>
      </p:sp>
      <p:pic>
        <p:nvPicPr>
          <p:cNvPr id="3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7544" y="628105"/>
            <a:ext cx="2857500" cy="5277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901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476672"/>
            <a:ext cx="8640960" cy="1054250"/>
          </a:xfrm>
        </p:spPr>
        <p:txBody>
          <a:bodyPr/>
          <a:lstStyle/>
          <a:p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sz="2800" b="1" dirty="0"/>
              <a:t/>
            </a:r>
            <a:br>
              <a:rPr lang="uk-UA" sz="2800" b="1" dirty="0"/>
            </a:br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sz="2800" b="1" dirty="0"/>
              <a:t/>
            </a:r>
            <a:br>
              <a:rPr lang="uk-UA" sz="2800" b="1" dirty="0"/>
            </a:br>
            <a:r>
              <a:rPr lang="uk-UA" sz="2800" b="1" dirty="0" smtClean="0"/>
              <a:t>4.1</a:t>
            </a:r>
            <a:r>
              <a:rPr lang="uk-UA" sz="2800" b="1" dirty="0"/>
              <a:t>. </a:t>
            </a:r>
            <a:r>
              <a:rPr lang="uk-UA" sz="2800" b="1" dirty="0" smtClean="0"/>
              <a:t>Особливості кейнсіанської моделі </a:t>
            </a:r>
            <a:r>
              <a:rPr lang="uk-UA" sz="2800" b="1" dirty="0"/>
              <a:t>макроекономічної рівноваги. </a:t>
            </a:r>
            <a:r>
              <a:rPr lang="uk-UA" sz="3600" b="1" dirty="0"/>
              <a:t/>
            </a:r>
            <a:br>
              <a:rPr lang="uk-UA" sz="3600" b="1" dirty="0"/>
            </a:br>
            <a:r>
              <a:rPr lang="uk-UA" sz="3600" b="1" dirty="0" smtClean="0"/>
              <a:t/>
            </a:r>
            <a:br>
              <a:rPr lang="uk-UA" sz="3600" b="1" dirty="0" smtClean="0"/>
            </a:br>
            <a:r>
              <a:rPr lang="uk-UA" sz="3600" b="1" dirty="0" smtClean="0"/>
              <a:t/>
            </a:r>
            <a:br>
              <a:rPr lang="uk-UA" sz="3600" b="1" dirty="0" smtClean="0"/>
            </a:br>
            <a:endParaRPr lang="uk-UA" sz="36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79512" y="1916833"/>
            <a:ext cx="8784975" cy="4209330"/>
          </a:xfrm>
        </p:spPr>
        <p:txBody>
          <a:bodyPr>
            <a:noAutofit/>
          </a:bodyPr>
          <a:lstStyle/>
          <a:p>
            <a:r>
              <a:rPr lang="uk-UA" sz="28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Кейнсіанська модель 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товарного ринку 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зосереджена на дослідженні чинників, що впливають на сукупний попит та макроекономічну рівновагу. Основними її особливостями є:  </a:t>
            </a:r>
          </a:p>
          <a:p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Вирішальний вплив </a:t>
            </a:r>
            <a:r>
              <a:rPr lang="uk-UA" sz="28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сукупного </a:t>
            </a:r>
            <a:r>
              <a:rPr lang="uk-UA" sz="28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попиту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на кінцевий продукт і зайнятість;</a:t>
            </a:r>
            <a:endParaRPr lang="uk-UA" sz="28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uk-UA" sz="28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Рівновага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сукупного попиту і сукупної  пропозиції може бути встановлена і </a:t>
            </a:r>
            <a:r>
              <a:rPr lang="uk-UA" sz="28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при неповній </a:t>
            </a:r>
            <a:r>
              <a:rPr lang="uk-UA" sz="28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зайнятості. </a:t>
            </a:r>
            <a:endParaRPr lang="uk-UA" sz="28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20447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1"/>
          <p:cNvSpPr txBox="1">
            <a:spLocks/>
          </p:cNvSpPr>
          <p:nvPr/>
        </p:nvSpPr>
        <p:spPr>
          <a:xfrm>
            <a:off x="467545" y="332656"/>
            <a:ext cx="8352926" cy="6336704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uk-UA" sz="2800" b="1" dirty="0" smtClean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  <a:p>
            <a:endParaRPr lang="uk-UA" sz="28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  <a:p>
            <a:endParaRPr lang="uk-UA" sz="2800" b="1" dirty="0" smtClean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  <a:p>
            <a:endParaRPr lang="uk-UA" sz="28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  <a:p>
            <a:r>
              <a:rPr lang="uk-UA" sz="28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Кейнсіанська </a:t>
            </a:r>
            <a:r>
              <a:rPr lang="uk-UA" sz="28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модель 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макроекономічної рівноваги ґрунтується на таких припущеннях: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uk-UA" sz="28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Ціни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розглядаються як </a:t>
            </a:r>
            <a:r>
              <a:rPr lang="uk-UA" sz="28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незмінні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Приймається, що </a:t>
            </a:r>
            <a:r>
              <a:rPr lang="uk-UA" sz="28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рівень процента (відсотку) є </a:t>
            </a:r>
            <a:r>
              <a:rPr lang="uk-UA" sz="28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сталою величиною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;</a:t>
            </a:r>
            <a:endParaRPr lang="uk-UA" sz="28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Об'єктом дослідження є </a:t>
            </a:r>
            <a:r>
              <a:rPr lang="uk-UA" sz="28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закрита економіка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, тобто зовнішня торгівля не враховується;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Виокремлюються </a:t>
            </a:r>
            <a:r>
              <a:rPr lang="uk-UA" sz="28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заплановані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і </a:t>
            </a:r>
            <a:r>
              <a:rPr lang="uk-UA" sz="28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фактичні </a:t>
            </a:r>
            <a:r>
              <a:rPr lang="uk-UA" sz="28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видатки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</a:t>
            </a:r>
            <a:r>
              <a:rPr lang="uk-UA" sz="28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</a:t>
            </a:r>
            <a:endParaRPr lang="uk-UA" sz="2800" b="1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23795"/>
            <a:ext cx="3024336" cy="2029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94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1"/>
          <p:cNvSpPr txBox="1">
            <a:spLocks/>
          </p:cNvSpPr>
          <p:nvPr/>
        </p:nvSpPr>
        <p:spPr>
          <a:xfrm>
            <a:off x="467544" y="332656"/>
            <a:ext cx="8496943" cy="5832648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	У 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кейнсіанській економічній 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теорії:</a:t>
            </a:r>
          </a:p>
          <a:p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Основним 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фактором, що визначає динаміку </a:t>
            </a:r>
            <a:r>
              <a:rPr lang="uk-UA" sz="28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споживання (</a:t>
            </a:r>
            <a:r>
              <a:rPr lang="en-US" sz="28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C</a:t>
            </a:r>
            <a:r>
              <a:rPr lang="uk-UA" sz="28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) </a:t>
            </a:r>
            <a:r>
              <a:rPr lang="uk-UA" sz="28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та </a:t>
            </a:r>
            <a:r>
              <a:rPr lang="uk-UA" sz="28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заощаджень</a:t>
            </a:r>
            <a:r>
              <a:rPr lang="en-US" sz="28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(S)</a:t>
            </a:r>
            <a:r>
              <a:rPr lang="uk-UA" sz="28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,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є </a:t>
            </a:r>
            <a:r>
              <a:rPr lang="uk-UA" sz="28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величина наявного доходу</a:t>
            </a:r>
            <a:r>
              <a:rPr lang="en-US" sz="28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(Y) 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домогосподарств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</a:t>
            </a:r>
            <a:r>
              <a:rPr lang="uk-UA" sz="28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У 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класиків – ставка відсотку</a:t>
            </a:r>
            <a:r>
              <a:rPr lang="en-US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(r)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 </a:t>
            </a:r>
          </a:p>
          <a:p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Натомість динаміку </a:t>
            </a:r>
            <a:r>
              <a:rPr lang="uk-UA" sz="28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інвестицій</a:t>
            </a:r>
            <a:r>
              <a:rPr lang="en-US" sz="28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(I)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визначає рівень </a:t>
            </a:r>
            <a:r>
              <a:rPr lang="uk-UA" sz="28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процентних ставок (</a:t>
            </a:r>
            <a:r>
              <a:rPr lang="en-US" sz="28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r</a:t>
            </a:r>
            <a:r>
              <a:rPr lang="uk-UA" sz="28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), 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що втілюється у відповідних функціях споживання, заощаджень та інвестицій.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NB!</a:t>
            </a:r>
            <a:r>
              <a:rPr lang="en-US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Причина невідповідності між</a:t>
            </a:r>
            <a:r>
              <a:rPr lang="en-US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AD-AS 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у тому, що </a:t>
            </a:r>
            <a:r>
              <a:rPr lang="uk-UA" sz="28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заощадження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здійснюють одні господарські суб'єкти, а </a:t>
            </a:r>
            <a:r>
              <a:rPr lang="uk-UA" sz="28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інвестиції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– 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інші, до того ж під впливом різних мотивів.</a:t>
            </a:r>
            <a:endParaRPr lang="uk-UA" sz="28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endParaRPr lang="uk-UA" sz="28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14230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1"/>
              <p:cNvSpPr txBox="1">
                <a:spLocks/>
              </p:cNvSpPr>
              <p:nvPr/>
            </p:nvSpPr>
            <p:spPr>
              <a:xfrm>
                <a:off x="467544" y="332656"/>
                <a:ext cx="8568951" cy="6192688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365760" indent="-36576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"/>
                  <a:defRPr sz="24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77240" indent="-36576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"/>
                  <a:defRPr sz="22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36576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"/>
                  <a:defRPr sz="20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508760" indent="-32004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"/>
                  <a:defRPr sz="18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-32004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"/>
                  <a:defRPr sz="16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148840" indent="-274320" algn="l" defTabSz="914400" rtl="0" eaLnBrk="1" latinLnBrk="0" hangingPunct="1">
                  <a:spcBef>
                    <a:spcPts val="400"/>
                  </a:spcBef>
                  <a:buClr>
                    <a:schemeClr val="accent1"/>
                  </a:buClr>
                  <a:buFont typeface="Wingdings" pitchFamily="2" charset="2"/>
                  <a:buChar char="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468880" indent="-274320" algn="l" defTabSz="914400" rtl="0" eaLnBrk="1" latinLnBrk="0" hangingPunct="1">
                  <a:spcBef>
                    <a:spcPts val="400"/>
                  </a:spcBef>
                  <a:buClr>
                    <a:schemeClr val="accent1"/>
                  </a:buClr>
                  <a:buFont typeface="Wingdings" pitchFamily="2" charset="2"/>
                  <a:buChar char="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88920" indent="-274320" algn="l" defTabSz="914400" rtl="0" eaLnBrk="1" latinLnBrk="0" hangingPunct="1">
                  <a:spcBef>
                    <a:spcPts val="400"/>
                  </a:spcBef>
                  <a:buClr>
                    <a:schemeClr val="accent1"/>
                  </a:buClr>
                  <a:buFont typeface="Wingdings" pitchFamily="2" charset="2"/>
                  <a:buChar char="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08960" indent="-274320" algn="l" defTabSz="914400" rtl="0" eaLnBrk="1" latinLnBrk="0" hangingPunct="1">
                  <a:spcBef>
                    <a:spcPts val="400"/>
                  </a:spcBef>
                  <a:buClr>
                    <a:schemeClr val="accent1"/>
                  </a:buClr>
                  <a:buFont typeface="Wingdings" pitchFamily="2" charset="2"/>
                  <a:buChar char="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uk-UA" sz="2800" b="1" dirty="0" smtClean="0">
                    <a:solidFill>
                      <a:srgbClr val="C00000"/>
                    </a:solidFill>
                    <a:latin typeface="+mj-lt"/>
                    <a:ea typeface="+mj-ea"/>
                    <a:cs typeface="+mj-cs"/>
                  </a:rPr>
                  <a:t>Функція споживання </a:t>
                </a:r>
                <a:r>
                  <a:rPr lang="uk-UA" sz="2800" b="1" dirty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має </a:t>
                </a:r>
                <a:r>
                  <a:rPr lang="uk-UA" sz="2800" b="1" dirty="0" smtClean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вигляд</a:t>
                </a:r>
                <a:r>
                  <a:rPr lang="uk-UA" sz="2800" b="1" dirty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:</a:t>
                </a:r>
                <a14:m>
                  <m:oMath xmlns:m="http://schemas.openxmlformats.org/officeDocument/2006/math">
                    <m:r>
                      <a:rPr lang="uk-UA" sz="2800" b="1" i="0" smtClean="0">
                        <a:solidFill>
                          <a:srgbClr val="0070C0"/>
                        </a:solidFill>
                        <a:latin typeface="Cambria Math"/>
                      </a:rPr>
                      <m:t> </m:t>
                    </m:r>
                  </m:oMath>
                </a14:m>
                <a:endParaRPr lang="uk-UA" sz="2800" b="1" i="0" dirty="0" smtClean="0">
                  <a:solidFill>
                    <a:srgbClr val="0070C0"/>
                  </a:solidFill>
                  <a:latin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srgbClr val="0070C0"/>
                        </a:solidFill>
                        <a:latin typeface="Cambria Math"/>
                      </a:rPr>
                      <m:t>𝑪</m:t>
                    </m:r>
                    <m:r>
                      <a:rPr lang="en-US" sz="2800" b="1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r>
                      <a:rPr lang="en-US" sz="2800" b="1" i="1" smtClean="0">
                        <a:solidFill>
                          <a:srgbClr val="0070C0"/>
                        </a:solidFill>
                        <a:latin typeface="Cambria Math"/>
                      </a:rPr>
                      <m:t>𝒂</m:t>
                    </m:r>
                    <m:r>
                      <a:rPr lang="en-US" sz="2800" b="1" i="1" smtClean="0">
                        <a:solidFill>
                          <a:srgbClr val="0070C0"/>
                        </a:solidFill>
                        <a:latin typeface="Cambria Math"/>
                      </a:rPr>
                      <m:t>+</m:t>
                    </m:r>
                    <m:r>
                      <a:rPr lang="en-US" sz="2800" b="1" i="1" smtClean="0">
                        <a:solidFill>
                          <a:srgbClr val="0070C0"/>
                        </a:solidFill>
                        <a:latin typeface="Cambria Math"/>
                      </a:rPr>
                      <m:t>𝒃</m:t>
                    </m:r>
                    <m:d>
                      <m:dPr>
                        <m:ctrlPr>
                          <a:rPr lang="uk-UA" sz="2800" b="1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𝒀</m:t>
                        </m:r>
                        <m:r>
                          <a:rPr lang="en-US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𝑻</m:t>
                        </m:r>
                      </m:e>
                    </m:d>
                  </m:oMath>
                </a14:m>
                <a:r>
                  <a:rPr lang="uk-UA" sz="2800" b="1" dirty="0" smtClean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, де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srgbClr val="0070C0"/>
                        </a:solidFill>
                        <a:latin typeface="Cambria Math"/>
                      </a:rPr>
                      <m:t>𝑪</m:t>
                    </m:r>
                  </m:oMath>
                </a14:m>
                <a:r>
                  <a:rPr lang="uk-UA" sz="2800" b="1" dirty="0" smtClean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uk-UA" sz="2800" b="1" dirty="0">
                    <a:solidFill>
                      <a:schemeClr val="tx2"/>
                    </a:solidFill>
                  </a:rPr>
                  <a:t>–</a:t>
                </a:r>
                <a:r>
                  <a:rPr lang="uk-UA" sz="2800" b="1" dirty="0" smtClean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uk-UA" sz="2800" b="1" dirty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с</a:t>
                </a:r>
                <a:r>
                  <a:rPr lang="uk-UA" sz="2800" b="1" dirty="0" smtClean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поживчі видатки;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srgbClr val="0070C0"/>
                        </a:solidFill>
                        <a:latin typeface="Cambria Math"/>
                      </a:rPr>
                      <m:t>𝒂</m:t>
                    </m:r>
                    <m:r>
                      <a:rPr lang="en-US" sz="2800" b="1" i="1">
                        <a:solidFill>
                          <a:srgbClr val="0070C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uk-UA" sz="2800" b="1" dirty="0" smtClean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– автономне споживання, що не залежить від розмірів поточного наявного доходу;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srgbClr val="0070C0"/>
                        </a:solidFill>
                        <a:latin typeface="Cambria Math"/>
                      </a:rPr>
                      <m:t>𝒃</m:t>
                    </m:r>
                  </m:oMath>
                </a14:m>
                <a:r>
                  <a:rPr lang="uk-UA" sz="2800" b="1" dirty="0" smtClean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uk-UA" sz="2800" b="1" dirty="0">
                    <a:solidFill>
                      <a:schemeClr val="tx2"/>
                    </a:solidFill>
                  </a:rPr>
                  <a:t>– </a:t>
                </a:r>
                <a:r>
                  <a:rPr lang="uk-UA" sz="2800" b="1" dirty="0" smtClean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гранична схильність до споживання;</a:t>
                </a:r>
                <a:r>
                  <a:rPr lang="en-US" sz="2800" b="1" i="1" dirty="0">
                    <a:solidFill>
                      <a:srgbClr val="0070C0"/>
                    </a:solidFill>
                    <a:latin typeface="Cambria Math"/>
                  </a:rPr>
                  <a:t> </a:t>
                </a:r>
                <a:endParaRPr lang="en-US" sz="2800" b="1" i="1" dirty="0" smtClean="0">
                  <a:solidFill>
                    <a:srgbClr val="0070C0"/>
                  </a:solidFill>
                  <a:latin typeface="Cambria Math"/>
                </a:endParaRPr>
              </a:p>
              <a:p>
                <a:pPr marL="0" indent="0">
                  <a:buNone/>
                </a:pPr>
                <a:r>
                  <a:rPr lang="en-US" sz="2800" b="1" i="1" dirty="0">
                    <a:solidFill>
                      <a:srgbClr val="0070C0"/>
                    </a:solidFill>
                    <a:latin typeface="Cambria Math"/>
                  </a:rPr>
                  <a:t>Y</a:t>
                </a:r>
                <a14:m>
                  <m:oMath xmlns:m="http://schemas.openxmlformats.org/officeDocument/2006/math">
                    <m:r>
                      <a:rPr lang="en-US" sz="2800" b="1" i="1" dirty="0">
                        <a:solidFill>
                          <a:schemeClr val="tx2"/>
                        </a:solidFill>
                        <a:latin typeface="Cambria Math"/>
                      </a:rPr>
                      <m:t> </m:t>
                    </m:r>
                    <m:r>
                      <m:rPr>
                        <m:nor/>
                      </m:rPr>
                      <a:rPr lang="uk-UA" sz="2800" b="1" dirty="0">
                        <a:solidFill>
                          <a:schemeClr val="tx2"/>
                        </a:solidFill>
                      </a:rPr>
                      <m:t>– дохід;</m:t>
                    </m:r>
                  </m:oMath>
                </a14:m>
                <a:endParaRPr lang="uk-UA" sz="2800" b="1" i="1" dirty="0" smtClean="0">
                  <a:solidFill>
                    <a:srgbClr val="0070C0"/>
                  </a:solidFill>
                  <a:latin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800" b="1" i="1">
                        <a:solidFill>
                          <a:srgbClr val="0070C0"/>
                        </a:solidFill>
                        <a:latin typeface="Cambria Math"/>
                      </a:rPr>
                      <m:t>𝑻</m:t>
                    </m:r>
                  </m:oMath>
                </a14:m>
                <a:r>
                  <a:rPr lang="uk-UA" sz="2800" b="1" dirty="0" smtClean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uk-UA" sz="2800" b="1" dirty="0">
                        <a:solidFill>
                          <a:schemeClr val="tx2"/>
                        </a:solidFill>
                      </a:rPr>
                      <m:t>– </m:t>
                    </m:r>
                    <m:r>
                      <m:rPr>
                        <m:nor/>
                      </m:rPr>
                      <a:rPr lang="uk-UA" sz="2800" b="1" i="0" dirty="0" smtClean="0">
                        <a:solidFill>
                          <a:schemeClr val="tx2"/>
                        </a:solidFill>
                      </a:rPr>
                      <m:t>податкові відрахування;</m:t>
                    </m:r>
                  </m:oMath>
                </a14:m>
                <a:endParaRPr lang="uk-UA" sz="2800" b="1" i="1" dirty="0" smtClean="0">
                  <a:solidFill>
                    <a:schemeClr val="tx2"/>
                  </a:solidFill>
                  <a:latin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ctrlPr>
                          <a:rPr lang="uk-UA" sz="2800" b="1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b="1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𝒀</m:t>
                        </m:r>
                        <m:r>
                          <a:rPr lang="en-US" sz="2800" b="1" i="1">
                            <a:solidFill>
                              <a:srgbClr val="0070C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sz="2800" b="1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𝑻</m:t>
                        </m:r>
                      </m:e>
                    </m:d>
                  </m:oMath>
                </a14:m>
                <a:r>
                  <a:rPr lang="uk-UA" sz="2800" b="1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uk-UA" sz="2800" b="1" dirty="0">
                        <a:solidFill>
                          <a:schemeClr val="tx2"/>
                        </a:solidFill>
                      </a:rPr>
                      <m:t>–</m:t>
                    </m:r>
                  </m:oMath>
                </a14:m>
                <a:r>
                  <a:rPr lang="uk-UA" sz="2800" b="1" dirty="0" smtClean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 наявний доход (доход після сплати податків) В макроекономічних моделях його ще позначають як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2800" b="1" i="1" smtClean="0">
                            <a:solidFill>
                              <a:srgbClr val="0070C0"/>
                            </a:solidFill>
                            <a:latin typeface="Cambria Math"/>
                            <a:ea typeface="+mj-ea"/>
                            <a:cs typeface="+mj-cs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solidFill>
                              <a:srgbClr val="0070C0"/>
                            </a:solidFill>
                            <a:latin typeface="Cambria Math"/>
                            <a:ea typeface="+mj-ea"/>
                            <a:cs typeface="+mj-cs"/>
                          </a:rPr>
                          <m:t>𝒀</m:t>
                        </m:r>
                      </m:e>
                      <m:sub>
                        <m:r>
                          <a:rPr lang="en-US" sz="2800" b="1" i="1" smtClean="0">
                            <a:solidFill>
                              <a:srgbClr val="0070C0"/>
                            </a:solidFill>
                            <a:latin typeface="Cambria Math"/>
                            <a:ea typeface="+mj-ea"/>
                            <a:cs typeface="+mj-cs"/>
                          </a:rPr>
                          <m:t>𝒅</m:t>
                        </m:r>
                      </m:sub>
                    </m:sSub>
                  </m:oMath>
                </a14:m>
                <a:r>
                  <a:rPr lang="en-US" sz="2800" b="1" dirty="0" smtClean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uk-UA" sz="2800" b="1" dirty="0" smtClean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або</a:t>
                </a:r>
                <a:r>
                  <a:rPr lang="ru-RU" sz="2800" b="1" dirty="0" smtClean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en-US" sz="2800" b="1" dirty="0" smtClean="0">
                    <a:solidFill>
                      <a:srgbClr val="0070C0"/>
                    </a:solidFill>
                    <a:latin typeface="+mj-lt"/>
                    <a:ea typeface="+mj-ea"/>
                    <a:cs typeface="+mj-cs"/>
                  </a:rPr>
                  <a:t>DI</a:t>
                </a:r>
                <a:r>
                  <a:rPr lang="uk-UA" sz="2800" b="1" dirty="0" smtClean="0">
                    <a:solidFill>
                      <a:srgbClr val="0070C0"/>
                    </a:solidFill>
                    <a:latin typeface="+mj-lt"/>
                    <a:ea typeface="+mj-ea"/>
                    <a:cs typeface="+mj-cs"/>
                  </a:rPr>
                  <a:t>.</a:t>
                </a:r>
                <a:endParaRPr lang="uk-UA" sz="2800" b="1" dirty="0">
                  <a:solidFill>
                    <a:srgbClr val="0070C0"/>
                  </a:solidFill>
                  <a:latin typeface="+mj-lt"/>
                  <a:ea typeface="+mj-ea"/>
                  <a:cs typeface="+mj-cs"/>
                </a:endParaRPr>
              </a:p>
            </p:txBody>
          </p:sp>
        </mc:Choice>
        <mc:Fallback xmlns="">
          <p:sp>
            <p:nvSpPr>
              <p:cNvPr id="3" name="Объект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332656"/>
                <a:ext cx="8568951" cy="6192688"/>
              </a:xfrm>
              <a:prstGeom prst="rect">
                <a:avLst/>
              </a:prstGeom>
              <a:blipFill rotWithShape="1">
                <a:blip r:embed="rId3"/>
                <a:stretch>
                  <a:fillRect l="-1495" t="-985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83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1"/>
              <p:cNvSpPr txBox="1">
                <a:spLocks/>
              </p:cNvSpPr>
              <p:nvPr/>
            </p:nvSpPr>
            <p:spPr>
              <a:xfrm>
                <a:off x="323528" y="332656"/>
                <a:ext cx="8640959" cy="6192688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365760" indent="-36576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"/>
                  <a:defRPr sz="24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77240" indent="-36576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"/>
                  <a:defRPr sz="22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36576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"/>
                  <a:defRPr sz="20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508760" indent="-32004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"/>
                  <a:defRPr sz="18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-32004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"/>
                  <a:defRPr sz="16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148840" indent="-274320" algn="l" defTabSz="914400" rtl="0" eaLnBrk="1" latinLnBrk="0" hangingPunct="1">
                  <a:spcBef>
                    <a:spcPts val="400"/>
                  </a:spcBef>
                  <a:buClr>
                    <a:schemeClr val="accent1"/>
                  </a:buClr>
                  <a:buFont typeface="Wingdings" pitchFamily="2" charset="2"/>
                  <a:buChar char="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468880" indent="-274320" algn="l" defTabSz="914400" rtl="0" eaLnBrk="1" latinLnBrk="0" hangingPunct="1">
                  <a:spcBef>
                    <a:spcPts val="400"/>
                  </a:spcBef>
                  <a:buClr>
                    <a:schemeClr val="accent1"/>
                  </a:buClr>
                  <a:buFont typeface="Wingdings" pitchFamily="2" charset="2"/>
                  <a:buChar char="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88920" indent="-274320" algn="l" defTabSz="914400" rtl="0" eaLnBrk="1" latinLnBrk="0" hangingPunct="1">
                  <a:spcBef>
                    <a:spcPts val="400"/>
                  </a:spcBef>
                  <a:buClr>
                    <a:schemeClr val="accent1"/>
                  </a:buClr>
                  <a:buFont typeface="Wingdings" pitchFamily="2" charset="2"/>
                  <a:buChar char="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08960" indent="-274320" algn="l" defTabSz="914400" rtl="0" eaLnBrk="1" latinLnBrk="0" hangingPunct="1">
                  <a:spcBef>
                    <a:spcPts val="400"/>
                  </a:spcBef>
                  <a:buClr>
                    <a:schemeClr val="accent1"/>
                  </a:buClr>
                  <a:buFont typeface="Wingdings" pitchFamily="2" charset="2"/>
                  <a:buChar char="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uk-UA" sz="2800" b="1" dirty="0" smtClean="0">
                    <a:solidFill>
                      <a:srgbClr val="C00000"/>
                    </a:solidFill>
                  </a:rPr>
                  <a:t>Гранична схильність до споживання (</a:t>
                </a:r>
                <a:r>
                  <a:rPr lang="en-US" sz="2800" b="1" dirty="0">
                    <a:solidFill>
                      <a:srgbClr val="C00000"/>
                    </a:solidFill>
                  </a:rPr>
                  <a:t>MPC</a:t>
                </a:r>
                <a:r>
                  <a:rPr lang="uk-UA" sz="2800" b="1" dirty="0" smtClean="0">
                    <a:solidFill>
                      <a:srgbClr val="C00000"/>
                    </a:solidFill>
                  </a:rPr>
                  <a:t>)  </a:t>
                </a:r>
                <a:r>
                  <a:rPr lang="uk-UA" sz="2800" b="1" dirty="0">
                    <a:solidFill>
                      <a:schemeClr val="tx2"/>
                    </a:solidFill>
                  </a:rPr>
                  <a:t>- частка приросту доходів на споживчі товари та послуги </a:t>
                </a:r>
                <a:r>
                  <a:rPr lang="uk-UA" sz="2800" b="1" dirty="0" smtClean="0">
                    <a:solidFill>
                      <a:schemeClr val="tx2"/>
                    </a:solidFill>
                  </a:rPr>
                  <a:t>при зміні </a:t>
                </a:r>
                <a:r>
                  <a:rPr lang="uk-UA" sz="2800" b="1" dirty="0">
                    <a:solidFill>
                      <a:schemeClr val="tx2"/>
                    </a:solidFill>
                  </a:rPr>
                  <a:t>наявного </a:t>
                </a:r>
                <a:r>
                  <a:rPr lang="uk-UA" sz="2800" b="1" dirty="0" smtClean="0">
                    <a:solidFill>
                      <a:schemeClr val="tx2"/>
                    </a:solidFill>
                  </a:rPr>
                  <a:t>доходу</a:t>
                </a:r>
                <a:r>
                  <a:rPr lang="uk-UA" sz="2800" b="1" dirty="0">
                    <a:solidFill>
                      <a:schemeClr val="tx2"/>
                    </a:solidFill>
                  </a:rPr>
                  <a:t>:</a:t>
                </a:r>
                <a:endParaRPr lang="uk-UA" sz="2800" b="1" dirty="0" smtClean="0">
                  <a:solidFill>
                    <a:schemeClr val="tx2"/>
                  </a:solidFill>
                </a:endParaRPr>
              </a:p>
              <a:p>
                <a:pPr marL="0" indent="0">
                  <a:buNone/>
                </a:pPr>
                <a:r>
                  <a:rPr lang="en-US" sz="2800" b="1" dirty="0" smtClean="0">
                    <a:solidFill>
                      <a:srgbClr val="0070C0"/>
                    </a:solidFill>
                  </a:rPr>
                  <a:t>MPC=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1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sz="2800" b="1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𝑪</m:t>
                        </m:r>
                      </m:num>
                      <m:den>
                        <m:r>
                          <a:rPr lang="en-US" sz="2800" b="1" i="1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∆</m:t>
                        </m:r>
                        <m:sSub>
                          <m:sSubPr>
                            <m:ctrlPr>
                              <a:rPr lang="uk-UA" sz="2800" b="1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b="1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𝒀</m:t>
                            </m:r>
                          </m:e>
                          <m:sub>
                            <m:r>
                              <a:rPr lang="en-US" sz="2800" b="1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𝒅</m:t>
                            </m:r>
                          </m:sub>
                        </m:sSub>
                      </m:den>
                    </m:f>
                  </m:oMath>
                </a14:m>
                <a:r>
                  <a:rPr lang="uk-UA" sz="2800" b="1" dirty="0" smtClean="0">
                    <a:solidFill>
                      <a:srgbClr val="0070C0"/>
                    </a:solidFill>
                  </a:rPr>
                  <a:t>, </a:t>
                </a:r>
                <a:r>
                  <a:rPr lang="uk-UA" sz="2800" b="1" dirty="0">
                    <a:solidFill>
                      <a:schemeClr val="tx2"/>
                    </a:solidFill>
                  </a:rPr>
                  <a:t>де</a:t>
                </a:r>
                <a:r>
                  <a:rPr lang="en-US" sz="2800" b="1" dirty="0">
                    <a:solidFill>
                      <a:srgbClr val="0070C0"/>
                    </a:solidFill>
                    <a:ea typeface="Cambria Math"/>
                  </a:rPr>
                  <a:t> </a:t>
                </a:r>
                <a:endParaRPr lang="uk-UA" sz="2800" b="1" dirty="0" smtClean="0">
                  <a:solidFill>
                    <a:srgbClr val="0070C0"/>
                  </a:solidFill>
                  <a:ea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800" b="1" i="1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2800" b="1" i="1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𝑪</m:t>
                    </m:r>
                  </m:oMath>
                </a14:m>
                <a:r>
                  <a:rPr lang="uk-UA" sz="2800" b="1" dirty="0" smtClean="0">
                    <a:solidFill>
                      <a:schemeClr val="tx2"/>
                    </a:solidFill>
                  </a:rPr>
                  <a:t> – приріст споживчих видатків;</a:t>
                </a:r>
                <a14:m>
                  <m:oMath xmlns:m="http://schemas.openxmlformats.org/officeDocument/2006/math">
                    <m:r>
                      <a:rPr lang="uk-UA" sz="2800" b="1" i="0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endParaRPr lang="uk-UA" sz="2800" b="1" i="0" dirty="0" smtClean="0">
                  <a:solidFill>
                    <a:srgbClr val="0070C0"/>
                  </a:solidFill>
                  <a:latin typeface="Cambria Math"/>
                  <a:ea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800" b="1" i="1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>
                      <m:sSubPr>
                        <m:ctrlPr>
                          <a:rPr lang="uk-UA" sz="2800" b="1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𝒀</m:t>
                        </m:r>
                      </m:e>
                      <m:sub>
                        <m:r>
                          <a:rPr lang="en-US" sz="2800" b="1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𝒅</m:t>
                        </m:r>
                      </m:sub>
                    </m:sSub>
                  </m:oMath>
                </a14:m>
                <a:r>
                  <a:rPr lang="uk-UA" sz="2800" b="1" dirty="0" smtClean="0">
                    <a:solidFill>
                      <a:schemeClr val="tx2"/>
                    </a:solidFill>
                  </a:rPr>
                  <a:t> </a:t>
                </a:r>
                <a:r>
                  <a:rPr lang="uk-UA" sz="2800" b="1" dirty="0">
                    <a:solidFill>
                      <a:schemeClr val="tx2"/>
                    </a:solidFill>
                  </a:rPr>
                  <a:t>– приріст </a:t>
                </a:r>
                <a:r>
                  <a:rPr lang="uk-UA" sz="2800" b="1" dirty="0" smtClean="0">
                    <a:solidFill>
                      <a:schemeClr val="tx2"/>
                    </a:solidFill>
                  </a:rPr>
                  <a:t>наявного доходу.</a:t>
                </a:r>
                <a14:m>
                  <m:oMath xmlns:m="http://schemas.openxmlformats.org/officeDocument/2006/math">
                    <m:r>
                      <a:rPr lang="uk-UA" sz="2800" b="1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endParaRPr lang="uk-UA" sz="2800" b="1" dirty="0" smtClean="0">
                  <a:solidFill>
                    <a:schemeClr val="tx2"/>
                  </a:solidFill>
                </a:endParaRPr>
              </a:p>
              <a:p>
                <a:r>
                  <a:rPr lang="uk-UA" sz="2800" b="1" dirty="0" smtClean="0">
                    <a:solidFill>
                      <a:srgbClr val="C00000"/>
                    </a:solidFill>
                  </a:rPr>
                  <a:t>Середня </a:t>
                </a:r>
                <a:r>
                  <a:rPr lang="uk-UA" sz="2800" b="1" dirty="0">
                    <a:solidFill>
                      <a:srgbClr val="C00000"/>
                    </a:solidFill>
                  </a:rPr>
                  <a:t>схильність до споживання </a:t>
                </a:r>
                <a:r>
                  <a:rPr lang="uk-UA" sz="2800" b="1" dirty="0" smtClean="0">
                    <a:solidFill>
                      <a:srgbClr val="C00000"/>
                    </a:solidFill>
                  </a:rPr>
                  <a:t>(А</a:t>
                </a:r>
                <a:r>
                  <a:rPr lang="en-US" sz="2800" b="1" dirty="0" smtClean="0">
                    <a:solidFill>
                      <a:srgbClr val="C00000"/>
                    </a:solidFill>
                  </a:rPr>
                  <a:t>PC</a:t>
                </a:r>
                <a:r>
                  <a:rPr lang="uk-UA" sz="2800" b="1" dirty="0">
                    <a:solidFill>
                      <a:srgbClr val="C00000"/>
                    </a:solidFill>
                  </a:rPr>
                  <a:t>)  </a:t>
                </a:r>
                <a:r>
                  <a:rPr lang="uk-UA" sz="2800" b="1" dirty="0">
                    <a:solidFill>
                      <a:schemeClr val="tx2"/>
                    </a:solidFill>
                  </a:rPr>
                  <a:t>- частка </a:t>
                </a:r>
                <a:r>
                  <a:rPr lang="uk-UA" sz="2800" b="1" dirty="0" smtClean="0">
                    <a:solidFill>
                      <a:schemeClr val="tx2"/>
                    </a:solidFill>
                  </a:rPr>
                  <a:t>наявного доходу, яку домогосподарства витрачають на споживчі товари та послуги:</a:t>
                </a:r>
                <a:endParaRPr lang="uk-UA" sz="2800" b="1" dirty="0">
                  <a:solidFill>
                    <a:schemeClr val="tx2"/>
                  </a:solidFill>
                </a:endParaRPr>
              </a:p>
              <a:p>
                <a:pPr marL="0" indent="0">
                  <a:buNone/>
                </a:pPr>
                <a:r>
                  <a:rPr lang="uk-UA" sz="2800" b="1" dirty="0" smtClean="0">
                    <a:solidFill>
                      <a:srgbClr val="0070C0"/>
                    </a:solidFill>
                  </a:rPr>
                  <a:t>А</a:t>
                </a:r>
                <a:r>
                  <a:rPr lang="en-US" sz="2800" b="1" dirty="0" smtClean="0">
                    <a:solidFill>
                      <a:srgbClr val="0070C0"/>
                    </a:solidFill>
                  </a:rPr>
                  <a:t>PC</a:t>
                </a:r>
                <a:r>
                  <a:rPr lang="en-US" sz="2800" b="1" dirty="0">
                    <a:solidFill>
                      <a:srgbClr val="0070C0"/>
                    </a:solidFill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b="1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1" i="1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𝑪</m:t>
                        </m:r>
                      </m:num>
                      <m:den>
                        <m:sSub>
                          <m:sSubPr>
                            <m:ctrlPr>
                              <a:rPr lang="uk-UA" sz="2800" b="1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b="1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𝒀</m:t>
                            </m:r>
                          </m:e>
                          <m:sub>
                            <m:r>
                              <a:rPr lang="en-US" sz="2800" b="1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𝒅</m:t>
                            </m:r>
                          </m:sub>
                        </m:sSub>
                      </m:den>
                    </m:f>
                  </m:oMath>
                </a14:m>
                <a:r>
                  <a:rPr lang="uk-UA" sz="2800" b="1" dirty="0">
                    <a:solidFill>
                      <a:srgbClr val="0070C0"/>
                    </a:solidFill>
                  </a:rPr>
                  <a:t>, </a:t>
                </a:r>
                <a:r>
                  <a:rPr lang="uk-UA" sz="2800" b="1" dirty="0">
                    <a:solidFill>
                      <a:schemeClr val="tx2"/>
                    </a:solidFill>
                  </a:rPr>
                  <a:t>де</a:t>
                </a:r>
                <a:r>
                  <a:rPr lang="en-US" sz="2800" b="1" dirty="0">
                    <a:solidFill>
                      <a:srgbClr val="0070C0"/>
                    </a:solidFill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b="1" i="1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𝑪</m:t>
                    </m:r>
                  </m:oMath>
                </a14:m>
                <a:r>
                  <a:rPr lang="uk-UA" sz="2800" b="1" dirty="0">
                    <a:solidFill>
                      <a:schemeClr val="tx2"/>
                    </a:solidFill>
                  </a:rPr>
                  <a:t> – </a:t>
                </a:r>
                <a:r>
                  <a:rPr lang="uk-UA" sz="2800" b="1" dirty="0" smtClean="0">
                    <a:solidFill>
                      <a:schemeClr val="tx2"/>
                    </a:solidFill>
                  </a:rPr>
                  <a:t>величина </a:t>
                </a:r>
                <a:r>
                  <a:rPr lang="uk-UA" sz="2800" b="1" dirty="0">
                    <a:solidFill>
                      <a:schemeClr val="tx2"/>
                    </a:solidFill>
                  </a:rPr>
                  <a:t>споживчих видатків;</a:t>
                </a:r>
                <a14:m>
                  <m:oMath xmlns:m="http://schemas.openxmlformats.org/officeDocument/2006/math">
                    <m:r>
                      <a:rPr lang="uk-UA" sz="2800" b="1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endParaRPr lang="uk-UA" sz="2800" b="1" dirty="0">
                  <a:solidFill>
                    <a:srgbClr val="0070C0"/>
                  </a:solidFill>
                  <a:latin typeface="Cambria Math"/>
                  <a:ea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uk-UA" sz="2800" b="1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𝒀</m:t>
                        </m:r>
                      </m:e>
                      <m:sub>
                        <m:r>
                          <a:rPr lang="en-US" sz="2800" b="1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𝒅</m:t>
                        </m:r>
                      </m:sub>
                    </m:sSub>
                  </m:oMath>
                </a14:m>
                <a:r>
                  <a:rPr lang="uk-UA" sz="2800" b="1" dirty="0">
                    <a:solidFill>
                      <a:schemeClr val="tx2"/>
                    </a:solidFill>
                  </a:rPr>
                  <a:t> – </a:t>
                </a:r>
                <a:r>
                  <a:rPr lang="uk-UA" sz="2800" b="1" dirty="0" smtClean="0">
                    <a:solidFill>
                      <a:schemeClr val="tx2"/>
                    </a:solidFill>
                  </a:rPr>
                  <a:t>величина наявного </a:t>
                </a:r>
                <a:r>
                  <a:rPr lang="uk-UA" sz="2800" b="1" dirty="0">
                    <a:solidFill>
                      <a:schemeClr val="tx2"/>
                    </a:solidFill>
                  </a:rPr>
                  <a:t>доходу.</a:t>
                </a:r>
                <a14:m>
                  <m:oMath xmlns:m="http://schemas.openxmlformats.org/officeDocument/2006/math">
                    <m:r>
                      <a:rPr lang="uk-UA" sz="2800" b="1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endParaRPr lang="uk-UA" sz="2800" b="1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3" name="Объект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332656"/>
                <a:ext cx="8640959" cy="6192688"/>
              </a:xfrm>
              <a:prstGeom prst="rect">
                <a:avLst/>
              </a:prstGeom>
              <a:blipFill rotWithShape="1">
                <a:blip r:embed="rId2"/>
                <a:stretch>
                  <a:fillRect l="-1410" t="-1084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315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1"/>
              <p:cNvSpPr txBox="1">
                <a:spLocks/>
              </p:cNvSpPr>
              <p:nvPr/>
            </p:nvSpPr>
            <p:spPr>
              <a:xfrm>
                <a:off x="467544" y="332656"/>
                <a:ext cx="8568951" cy="6192688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365760" indent="-36576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"/>
                  <a:defRPr sz="24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77240" indent="-36576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"/>
                  <a:defRPr sz="22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36576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"/>
                  <a:defRPr sz="20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508760" indent="-32004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"/>
                  <a:defRPr sz="18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-32004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"/>
                  <a:defRPr sz="16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148840" indent="-274320" algn="l" defTabSz="914400" rtl="0" eaLnBrk="1" latinLnBrk="0" hangingPunct="1">
                  <a:spcBef>
                    <a:spcPts val="400"/>
                  </a:spcBef>
                  <a:buClr>
                    <a:schemeClr val="accent1"/>
                  </a:buClr>
                  <a:buFont typeface="Wingdings" pitchFamily="2" charset="2"/>
                  <a:buChar char="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468880" indent="-274320" algn="l" defTabSz="914400" rtl="0" eaLnBrk="1" latinLnBrk="0" hangingPunct="1">
                  <a:spcBef>
                    <a:spcPts val="400"/>
                  </a:spcBef>
                  <a:buClr>
                    <a:schemeClr val="accent1"/>
                  </a:buClr>
                  <a:buFont typeface="Wingdings" pitchFamily="2" charset="2"/>
                  <a:buChar char="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88920" indent="-274320" algn="l" defTabSz="914400" rtl="0" eaLnBrk="1" latinLnBrk="0" hangingPunct="1">
                  <a:spcBef>
                    <a:spcPts val="400"/>
                  </a:spcBef>
                  <a:buClr>
                    <a:schemeClr val="accent1"/>
                  </a:buClr>
                  <a:buFont typeface="Wingdings" pitchFamily="2" charset="2"/>
                  <a:buChar char="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08960" indent="-274320" algn="l" defTabSz="914400" rtl="0" eaLnBrk="1" latinLnBrk="0" hangingPunct="1">
                  <a:spcBef>
                    <a:spcPts val="400"/>
                  </a:spcBef>
                  <a:buClr>
                    <a:schemeClr val="accent1"/>
                  </a:buClr>
                  <a:buFont typeface="Wingdings" pitchFamily="2" charset="2"/>
                  <a:buChar char="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uk-UA" b="1" dirty="0" smtClean="0">
                    <a:solidFill>
                      <a:srgbClr val="C00000"/>
                    </a:solidFill>
                    <a:latin typeface="+mj-lt"/>
                    <a:ea typeface="+mj-ea"/>
                    <a:cs typeface="+mj-cs"/>
                  </a:rPr>
                  <a:t>Функція заощаджень </a:t>
                </a:r>
                <a:r>
                  <a:rPr lang="uk-UA" b="1" dirty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має </a:t>
                </a:r>
                <a:r>
                  <a:rPr lang="uk-UA" b="1" dirty="0" smtClean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вигляд</a:t>
                </a:r>
                <a:r>
                  <a:rPr lang="uk-UA" b="1" dirty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:</a:t>
                </a:r>
                <a14:m>
                  <m:oMath xmlns:m="http://schemas.openxmlformats.org/officeDocument/2006/math">
                    <m:r>
                      <a:rPr lang="uk-UA" b="1" i="0" smtClean="0">
                        <a:solidFill>
                          <a:srgbClr val="0070C0"/>
                        </a:solidFill>
                        <a:latin typeface="Cambria Math"/>
                      </a:rPr>
                      <m:t> </m:t>
                    </m:r>
                  </m:oMath>
                </a14:m>
                <a:endParaRPr lang="uk-UA" b="1" i="0" dirty="0" smtClean="0">
                  <a:solidFill>
                    <a:srgbClr val="0070C0"/>
                  </a:solidFill>
                  <a:latin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70C0"/>
                        </a:solidFill>
                        <a:latin typeface="Cambria Math"/>
                      </a:rPr>
                      <m:t>𝑺</m:t>
                    </m:r>
                    <m:r>
                      <a:rPr lang="en-US" b="1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r>
                      <a:rPr lang="en-US" b="1" i="1" smtClean="0">
                        <a:solidFill>
                          <a:srgbClr val="0070C0"/>
                        </a:solidFill>
                        <a:latin typeface="Cambria Math"/>
                      </a:rPr>
                      <m:t>−</m:t>
                    </m:r>
                    <m:r>
                      <a:rPr lang="en-US" b="1" i="1" smtClean="0">
                        <a:solidFill>
                          <a:srgbClr val="0070C0"/>
                        </a:solidFill>
                        <a:latin typeface="Cambria Math"/>
                      </a:rPr>
                      <m:t>𝒂</m:t>
                    </m:r>
                    <m:r>
                      <a:rPr lang="en-US" b="1" i="1" smtClean="0">
                        <a:solidFill>
                          <a:srgbClr val="0070C0"/>
                        </a:solidFill>
                        <a:latin typeface="Cambria Math"/>
                      </a:rPr>
                      <m:t>+(</m:t>
                    </m:r>
                    <m:r>
                      <a:rPr lang="en-US" b="1" i="1" smtClean="0">
                        <a:solidFill>
                          <a:srgbClr val="0070C0"/>
                        </a:solidFill>
                        <a:latin typeface="Cambria Math"/>
                      </a:rPr>
                      <m:t>𝟏</m:t>
                    </m:r>
                    <m:r>
                      <a:rPr lang="en-US" b="1" i="1" smtClean="0">
                        <a:solidFill>
                          <a:srgbClr val="0070C0"/>
                        </a:solidFill>
                        <a:latin typeface="Cambria Math"/>
                      </a:rPr>
                      <m:t>−</m:t>
                    </m:r>
                    <m:r>
                      <a:rPr lang="en-US" b="1" i="1" smtClean="0">
                        <a:solidFill>
                          <a:srgbClr val="0070C0"/>
                        </a:solidFill>
                        <a:latin typeface="Cambria Math"/>
                      </a:rPr>
                      <m:t>𝒃</m:t>
                    </m:r>
                    <m:r>
                      <a:rPr lang="en-US" b="1" i="1" smtClean="0">
                        <a:solidFill>
                          <a:srgbClr val="0070C0"/>
                        </a:solidFill>
                        <a:latin typeface="Cambria Math"/>
                      </a:rPr>
                      <m:t>)</m:t>
                    </m:r>
                    <m:d>
                      <m:dPr>
                        <m:ctrlPr>
                          <a:rPr lang="uk-UA" b="1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𝒀</m:t>
                        </m:r>
                        <m:r>
                          <a:rPr lang="en-US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𝑻</m:t>
                        </m:r>
                      </m:e>
                    </m:d>
                  </m:oMath>
                </a14:m>
                <a:r>
                  <a:rPr lang="uk-UA" b="1" dirty="0" smtClean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, де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70C0"/>
                        </a:solidFill>
                        <a:latin typeface="Cambria Math"/>
                      </a:rPr>
                      <m:t>𝑺</m:t>
                    </m:r>
                  </m:oMath>
                </a14:m>
                <a:r>
                  <a:rPr lang="uk-UA" b="1" dirty="0" smtClean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uk-UA" b="1" dirty="0">
                    <a:solidFill>
                      <a:schemeClr val="tx2"/>
                    </a:solidFill>
                  </a:rPr>
                  <a:t>–</a:t>
                </a:r>
                <a:r>
                  <a:rPr lang="uk-UA" b="1" dirty="0" smtClean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 величина заощаджень у приватному секторі;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70C0"/>
                        </a:solidFill>
                        <a:latin typeface="Cambria Math"/>
                      </a:rPr>
                      <m:t>𝒂</m:t>
                    </m:r>
                    <m:r>
                      <a:rPr lang="en-US" b="1" i="1">
                        <a:solidFill>
                          <a:srgbClr val="0070C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uk-UA" b="1" dirty="0" smtClean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– автономне споживання; </a:t>
                </a:r>
                <a:endParaRPr lang="uk-UA" b="1" i="1" dirty="0" smtClean="0">
                  <a:solidFill>
                    <a:srgbClr val="0070C0"/>
                  </a:solidFill>
                  <a:latin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uk-UA" b="1" i="1" smtClean="0">
                        <a:solidFill>
                          <a:srgbClr val="0070C0"/>
                        </a:solidFill>
                        <a:latin typeface="Cambria Math"/>
                      </a:rPr>
                      <m:t>(</m:t>
                    </m:r>
                    <m:r>
                      <a:rPr lang="uk-UA" b="1" i="1" smtClean="0">
                        <a:solidFill>
                          <a:srgbClr val="0070C0"/>
                        </a:solidFill>
                        <a:latin typeface="Cambria Math"/>
                      </a:rPr>
                      <m:t>𝟏</m:t>
                    </m:r>
                    <m:r>
                      <a:rPr lang="uk-UA" b="1" i="1" smtClean="0">
                        <a:solidFill>
                          <a:srgbClr val="0070C0"/>
                        </a:solidFill>
                        <a:latin typeface="Cambria Math"/>
                      </a:rPr>
                      <m:t>−</m:t>
                    </m:r>
                    <m:r>
                      <a:rPr lang="en-US" b="1" i="1" smtClean="0">
                        <a:solidFill>
                          <a:srgbClr val="0070C0"/>
                        </a:solidFill>
                        <a:latin typeface="Cambria Math"/>
                      </a:rPr>
                      <m:t>𝒃</m:t>
                    </m:r>
                  </m:oMath>
                </a14:m>
                <a:r>
                  <a:rPr lang="uk-UA" b="1" dirty="0" smtClean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uk-UA" b="1" dirty="0" smtClean="0">
                    <a:solidFill>
                      <a:srgbClr val="0070C0"/>
                    </a:solidFill>
                    <a:latin typeface="+mj-lt"/>
                    <a:ea typeface="+mj-ea"/>
                    <a:cs typeface="+mj-cs"/>
                  </a:rPr>
                  <a:t>)</a:t>
                </a:r>
                <a:r>
                  <a:rPr lang="uk-UA" b="1" dirty="0" smtClean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 </a:t>
                </a:r>
                <a:r>
                  <a:rPr lang="uk-UA" b="1" dirty="0" smtClean="0">
                    <a:solidFill>
                      <a:schemeClr val="tx2"/>
                    </a:solidFill>
                  </a:rPr>
                  <a:t>– </a:t>
                </a:r>
                <a:r>
                  <a:rPr lang="uk-UA" b="1" dirty="0" smtClean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гранична схильність до заощаджень;</a:t>
                </a:r>
                <a:r>
                  <a:rPr lang="en-US" b="1" i="1" dirty="0" smtClean="0">
                    <a:solidFill>
                      <a:srgbClr val="0070C0"/>
                    </a:solidFill>
                    <a:latin typeface="Cambria Math"/>
                  </a:rPr>
                  <a:t> </a:t>
                </a:r>
              </a:p>
              <a:p>
                <a:pPr marL="0" indent="0">
                  <a:buNone/>
                </a:pPr>
                <a:r>
                  <a:rPr lang="en-US" b="1" i="1" dirty="0">
                    <a:solidFill>
                      <a:srgbClr val="0070C0"/>
                    </a:solidFill>
                    <a:latin typeface="Cambria Math"/>
                  </a:rPr>
                  <a:t>Y</a:t>
                </a:r>
                <a14:m>
                  <m:oMath xmlns:m="http://schemas.openxmlformats.org/officeDocument/2006/math">
                    <m:r>
                      <a:rPr lang="en-US" b="1" i="1" dirty="0">
                        <a:solidFill>
                          <a:schemeClr val="tx2"/>
                        </a:solidFill>
                        <a:latin typeface="Cambria Math"/>
                      </a:rPr>
                      <m:t> </m:t>
                    </m:r>
                    <m:r>
                      <m:rPr>
                        <m:nor/>
                      </m:rPr>
                      <a:rPr lang="uk-UA" b="1" dirty="0">
                        <a:solidFill>
                          <a:schemeClr val="tx2"/>
                        </a:solidFill>
                      </a:rPr>
                      <m:t>– дохід;</m:t>
                    </m:r>
                  </m:oMath>
                </a14:m>
                <a:endParaRPr lang="uk-UA" b="1" i="1" dirty="0" smtClean="0">
                  <a:solidFill>
                    <a:srgbClr val="0070C0"/>
                  </a:solidFill>
                  <a:latin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b="1" i="1">
                        <a:solidFill>
                          <a:srgbClr val="0070C0"/>
                        </a:solidFill>
                        <a:latin typeface="Cambria Math"/>
                      </a:rPr>
                      <m:t>𝑻</m:t>
                    </m:r>
                  </m:oMath>
                </a14:m>
                <a:r>
                  <a:rPr lang="uk-UA" b="1" dirty="0" smtClean="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uk-UA" b="1" dirty="0">
                        <a:solidFill>
                          <a:schemeClr val="tx2"/>
                        </a:solidFill>
                      </a:rPr>
                      <m:t>– </m:t>
                    </m:r>
                    <m:r>
                      <m:rPr>
                        <m:nor/>
                      </m:rPr>
                      <a:rPr lang="uk-UA" b="1" i="0" dirty="0" smtClean="0">
                        <a:solidFill>
                          <a:schemeClr val="tx2"/>
                        </a:solidFill>
                      </a:rPr>
                      <m:t>податкові відрахування;</m:t>
                    </m:r>
                  </m:oMath>
                </a14:m>
                <a:endParaRPr lang="uk-UA" b="1" i="1" dirty="0" smtClean="0">
                  <a:solidFill>
                    <a:schemeClr val="tx2"/>
                  </a:solidFill>
                  <a:latin typeface="Cambria Math"/>
                </a:endParaRPr>
              </a:p>
              <a:p>
                <a:pPr marL="0" indent="0">
                  <a:buNone/>
                </a:pPr>
                <a:endParaRPr lang="uk-UA" b="1" i="1" dirty="0" smtClean="0">
                  <a:solidFill>
                    <a:schemeClr val="tx2"/>
                  </a:solidFill>
                  <a:latin typeface="Cambria Math"/>
                </a:endParaRPr>
              </a:p>
              <a:p>
                <a:r>
                  <a:rPr lang="uk-UA" b="1" dirty="0">
                    <a:solidFill>
                      <a:srgbClr val="C00000"/>
                    </a:solidFill>
                  </a:rPr>
                  <a:t>Гранична схильність до </a:t>
                </a:r>
                <a:r>
                  <a:rPr lang="uk-UA" b="1" dirty="0" smtClean="0">
                    <a:solidFill>
                      <a:srgbClr val="C00000"/>
                    </a:solidFill>
                  </a:rPr>
                  <a:t>заощаджень </a:t>
                </a:r>
                <a:r>
                  <a:rPr lang="uk-UA" b="1" dirty="0">
                    <a:solidFill>
                      <a:srgbClr val="C00000"/>
                    </a:solidFill>
                  </a:rPr>
                  <a:t>(</a:t>
                </a:r>
                <a:r>
                  <a:rPr lang="en-US" b="1" dirty="0" smtClean="0">
                    <a:solidFill>
                      <a:srgbClr val="C00000"/>
                    </a:solidFill>
                  </a:rPr>
                  <a:t>MPS</a:t>
                </a:r>
                <a:r>
                  <a:rPr lang="uk-UA" b="1" dirty="0" smtClean="0">
                    <a:solidFill>
                      <a:srgbClr val="C00000"/>
                    </a:solidFill>
                  </a:rPr>
                  <a:t>)  </a:t>
                </a:r>
                <a:r>
                  <a:rPr lang="uk-UA" b="1" dirty="0">
                    <a:solidFill>
                      <a:schemeClr val="tx2"/>
                    </a:solidFill>
                  </a:rPr>
                  <a:t>- частка приросту </a:t>
                </a:r>
                <a:r>
                  <a:rPr lang="uk-UA" b="1" dirty="0" smtClean="0">
                    <a:solidFill>
                      <a:schemeClr val="tx2"/>
                    </a:solidFill>
                  </a:rPr>
                  <a:t>заощаджень </a:t>
                </a:r>
                <a:r>
                  <a:rPr lang="uk-UA" b="1" dirty="0">
                    <a:solidFill>
                      <a:schemeClr val="tx2"/>
                    </a:solidFill>
                  </a:rPr>
                  <a:t>при </a:t>
                </a:r>
                <a:r>
                  <a:rPr lang="uk-UA" b="1" dirty="0" smtClean="0">
                    <a:solidFill>
                      <a:schemeClr val="tx2"/>
                    </a:solidFill>
                  </a:rPr>
                  <a:t>усякій зміні </a:t>
                </a:r>
                <a:r>
                  <a:rPr lang="uk-UA" b="1" dirty="0">
                    <a:solidFill>
                      <a:schemeClr val="tx2"/>
                    </a:solidFill>
                  </a:rPr>
                  <a:t>наявного доходу:</a:t>
                </a:r>
              </a:p>
              <a:p>
                <a:pPr marL="0" indent="0">
                  <a:buNone/>
                </a:pPr>
                <a:r>
                  <a:rPr lang="en-US" b="1" dirty="0">
                    <a:solidFill>
                      <a:srgbClr val="0070C0"/>
                    </a:solidFill>
                  </a:rPr>
                  <a:t>MP</a:t>
                </a:r>
                <a:r>
                  <a:rPr lang="en-US" b="1" dirty="0" smtClean="0">
                    <a:solidFill>
                      <a:srgbClr val="0070C0"/>
                    </a:solidFill>
                  </a:rPr>
                  <a:t>S</a:t>
                </a:r>
                <a:r>
                  <a:rPr lang="en-US" b="1" dirty="0">
                    <a:solidFill>
                      <a:srgbClr val="0070C0"/>
                    </a:solidFill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1" i="1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b="1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𝑺</m:t>
                        </m:r>
                      </m:num>
                      <m:den>
                        <m:r>
                          <a:rPr lang="en-US" b="1" i="1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∆</m:t>
                        </m:r>
                        <m:sSub>
                          <m:sSubPr>
                            <m:ctrlPr>
                              <a:rPr lang="uk-UA" b="1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𝒀</m:t>
                            </m:r>
                          </m:e>
                          <m:sub>
                            <m:r>
                              <a:rPr lang="en-US" b="1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𝒅</m:t>
                            </m:r>
                          </m:sub>
                        </m:sSub>
                      </m:den>
                    </m:f>
                  </m:oMath>
                </a14:m>
                <a:r>
                  <a:rPr lang="uk-UA" b="1" dirty="0">
                    <a:solidFill>
                      <a:srgbClr val="0070C0"/>
                    </a:solidFill>
                  </a:rPr>
                  <a:t>, </a:t>
                </a:r>
                <a:r>
                  <a:rPr lang="uk-UA" b="1" dirty="0">
                    <a:solidFill>
                      <a:schemeClr val="tx2"/>
                    </a:solidFill>
                  </a:rPr>
                  <a:t>де</a:t>
                </a:r>
                <a:r>
                  <a:rPr lang="en-US" b="1" dirty="0">
                    <a:solidFill>
                      <a:srgbClr val="0070C0"/>
                    </a:solidFill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0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endParaRPr lang="uk-UA" b="1" i="0" dirty="0" smtClean="0">
                  <a:solidFill>
                    <a:srgbClr val="0070C0"/>
                  </a:solidFill>
                  <a:latin typeface="Cambria Math"/>
                  <a:ea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b="1" i="1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b="1" i="1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𝑺</m:t>
                    </m:r>
                  </m:oMath>
                </a14:m>
                <a:r>
                  <a:rPr lang="uk-UA" b="1" dirty="0">
                    <a:solidFill>
                      <a:schemeClr val="tx2"/>
                    </a:solidFill>
                  </a:rPr>
                  <a:t> – приріст </a:t>
                </a:r>
                <a:r>
                  <a:rPr lang="uk-UA" b="1" dirty="0" smtClean="0">
                    <a:solidFill>
                      <a:schemeClr val="tx2"/>
                    </a:solidFill>
                  </a:rPr>
                  <a:t>заощаджень;</a:t>
                </a:r>
                <a14:m>
                  <m:oMath xmlns:m="http://schemas.openxmlformats.org/officeDocument/2006/math">
                    <m:r>
                      <a:rPr lang="uk-UA" b="1" i="0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endParaRPr lang="uk-UA" b="1" i="0" dirty="0" smtClean="0">
                  <a:solidFill>
                    <a:srgbClr val="0070C0"/>
                  </a:solidFill>
                  <a:latin typeface="Cambria Math"/>
                  <a:ea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b="1" i="1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>
                      <m:sSubPr>
                        <m:ctrlPr>
                          <a:rPr lang="uk-UA" b="1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𝒀</m:t>
                        </m:r>
                      </m:e>
                      <m:sub>
                        <m:r>
                          <a:rPr lang="en-US" b="1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𝒅</m:t>
                        </m:r>
                      </m:sub>
                    </m:sSub>
                  </m:oMath>
                </a14:m>
                <a:r>
                  <a:rPr lang="uk-UA" b="1" dirty="0">
                    <a:solidFill>
                      <a:schemeClr val="tx2"/>
                    </a:solidFill>
                  </a:rPr>
                  <a:t> – приріст наявного доходу.</a:t>
                </a:r>
                <a14:m>
                  <m:oMath xmlns:m="http://schemas.openxmlformats.org/officeDocument/2006/math">
                    <m:r>
                      <a:rPr lang="uk-UA" b="1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endParaRPr lang="uk-UA" b="1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3" name="Объект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332656"/>
                <a:ext cx="8568951" cy="6192688"/>
              </a:xfrm>
              <a:prstGeom prst="rect">
                <a:avLst/>
              </a:prstGeom>
              <a:blipFill rotWithShape="1">
                <a:blip r:embed="rId3"/>
                <a:stretch>
                  <a:fillRect l="-1139" t="-788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3607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1481</TotalTime>
  <Words>1286</Words>
  <Application>Microsoft Office PowerPoint</Application>
  <PresentationFormat>Экран (4:3)</PresentationFormat>
  <Paragraphs>127</Paragraphs>
  <Slides>17</Slides>
  <Notes>8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Твердый переплет</vt:lpstr>
      <vt:lpstr>Picture</vt:lpstr>
      <vt:lpstr>МАКРОЕКОНОМІКА</vt:lpstr>
      <vt:lpstr>ТЕМА 4.  КЕЙНСІАНСЬКА МОДЕЛЬ МАКРОЕКОНОМІЧНОЇ РІВНОВАГИ: «КЕЙНСІАНСЬКИЙ ХРЕСТ»</vt:lpstr>
      <vt:lpstr>Презентация PowerPoint</vt:lpstr>
      <vt:lpstr>    4.1. Особливості кейнсіанської моделі макроекономічної рівноваги.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4. 2. Метод визначення рівноважного ВВП  «видатки – обсяг виробництва».  Кейнсіанський хрест.   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МАКРОЕКОНОМІКА</dc:title>
  <dc:creator>Юра</dc:creator>
  <cp:lastModifiedBy>Юра</cp:lastModifiedBy>
  <cp:revision>122</cp:revision>
  <dcterms:created xsi:type="dcterms:W3CDTF">2018-09-11T19:21:53Z</dcterms:created>
  <dcterms:modified xsi:type="dcterms:W3CDTF">2018-10-27T17:51:36Z</dcterms:modified>
</cp:coreProperties>
</file>