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5" r:id="rId3"/>
    <p:sldId id="277" r:id="rId4"/>
    <p:sldId id="257" r:id="rId5"/>
    <p:sldId id="258" r:id="rId6"/>
    <p:sldId id="268" r:id="rId7"/>
    <p:sldId id="269" r:id="rId8"/>
    <p:sldId id="270" r:id="rId9"/>
    <p:sldId id="272" r:id="rId10"/>
    <p:sldId id="264" r:id="rId11"/>
    <p:sldId id="259" r:id="rId12"/>
    <p:sldId id="290" r:id="rId13"/>
    <p:sldId id="266" r:id="rId14"/>
    <p:sldId id="267" r:id="rId15"/>
    <p:sldId id="278" r:id="rId16"/>
    <p:sldId id="289" r:id="rId17"/>
    <p:sldId id="274" r:id="rId18"/>
    <p:sldId id="275" r:id="rId19"/>
    <p:sldId id="287" r:id="rId20"/>
    <p:sldId id="260" r:id="rId21"/>
    <p:sldId id="288" r:id="rId22"/>
    <p:sldId id="276" r:id="rId23"/>
    <p:sldId id="261" r:id="rId24"/>
    <p:sldId id="262" r:id="rId25"/>
    <p:sldId id="273" r:id="rId26"/>
    <p:sldId id="263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9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3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5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2149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807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3730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66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95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47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7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8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3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3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1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9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03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94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11ABD-B9B4-40AA-9B87-96BD7D9A9AF4}" type="datetimeFigureOut">
              <a:rPr lang="ru-RU" smtClean="0"/>
              <a:t>12.10.2021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8DBF8C1-0E00-4BC2-86B2-298F42FBF3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42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.factor.ua/ukr/law-24/section-119/article-16581" TargetMode="External"/><Relationship Id="rId2" Type="http://schemas.openxmlformats.org/officeDocument/2006/relationships/hyperlink" Target="https://i.factor.ua/ukr/law-100/section-556/article-1156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.factor.ua/ukr/law-100/section-556/article-1281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i.factor.ua/ukr/law-100/section-556/article-1281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.factor.ua/ukr/law-100/section-556/article-11569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i.factor.ua/ukr/law-24/section-123/article-1676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32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малоцінних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швидкозношуваних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2923309"/>
            <a:ext cx="8915400" cy="3777622"/>
          </a:xfrm>
        </p:spPr>
        <p:txBody>
          <a:bodyPr>
            <a:normAutofit/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вірне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своєчасне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 за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збереженням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раціональним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своєчасних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точних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залишки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місцями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експлуатації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891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80458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  обліку інших необоротних активів регулює П(С)БО 7 «Основні засоби».</a:t>
            </a:r>
          </a:p>
          <a:p>
            <a:pPr marL="0" indent="0" algn="just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 необоротні активи відображаються за первісною вартістю. Причому процес набуття таких активів та їх документальне оформлення аналогічне оприбуткуванню основних засобів.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509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1600"/>
            <a:ext cx="8915400" cy="3777622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п. 5.2 П(С)БО 7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встановлювати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складу МНМА.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винятку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особи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вартісний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віднесення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МНМА.</a:t>
            </a:r>
          </a:p>
          <a:p>
            <a:pPr marL="0" indent="0" algn="just" fontAlgn="base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той же час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уніфікації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той же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розмежування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дозволить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зайвих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непорозумінь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податковими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органами.</a:t>
            </a:r>
          </a:p>
          <a:p>
            <a:pPr marL="0" indent="0" algn="just" fontAlgn="base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податковому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«планка»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розмежування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20 000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грн. (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 </a:t>
            </a:r>
            <a:r>
              <a:rPr lang="ru-RU" sz="2000" b="1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п.п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 14.1.138 ПКУ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92860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82437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Зарахування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складу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передачею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приймання-передачі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(форма № ОЗ-І,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сільгосппідприємств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форма № ОЗСГ-1) та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(форма № 03-6);</a:t>
            </a:r>
          </a:p>
          <a:p>
            <a:pPr algn="just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робиться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112 "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Малоцінні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"-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153.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679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виключатися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продажу,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безоплатної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5159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04109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знати,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64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ПДВ,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оплачене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поточні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 за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винятком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обкладанню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ПДВ,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зареєстровано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і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здобуває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здійсненням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сума ПДВ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відноситься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податкового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кредиту.</a:t>
            </a:r>
          </a:p>
          <a:p>
            <a:pPr marL="0" indent="0" algn="just">
              <a:buNone/>
            </a:pPr>
            <a:endPara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03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997527"/>
            <a:ext cx="8915400" cy="3777622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 (у тому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МНМА)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п. 8 П(С)БО 7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сплачуються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підрядникам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будівельно-монтажних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(без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реєстраційні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збори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набуттям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прав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ввізного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МНМА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відшкодовуються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доставки МНМА;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установку, монтаж,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налагодження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доведенням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 до стану,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запланованою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метою.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зіставленні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межею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6000 грн. треба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активу з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610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20982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03-3, ОЗСГ-3) - при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ліквідації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приймання-передачі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03-1, ОЗСГ-1) - при продажу.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175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551709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ремонт,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робочому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дообладнанням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модернізацією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майбутньому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суму таких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775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ремонту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МНМА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правилами,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ремонт будь-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ОЗ.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добудова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дообладнання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т. п.),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зумовлюють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вигод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 (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п. 14 П(С)БО 7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У той же час при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100 %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МНМА вони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відразу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нарахованої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fontAlgn="base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здійснюються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 в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робочому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стані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огляду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ремонту і т. п.) і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визначеної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вигод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складу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п. 15 П(С)БО 7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4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 іншими необоротними активами розуміють матеріальні активи, призначені для використання більше року (або операційного циклу, якщо він перевищує рік). А саме: бібліотечні фонди, малоцінні необоротні активи, природні ресурси, тимчасові не титульні споруди, предмети прокату, інвентарна тара тощо.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028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нарахування амортизації визначається підприємством самостійно і фіксується в наказі про облікову політику. Амортизація малоцінних необоротних матеріальних активів і бібліотечних фондів може нараховуватися за вибором підприємства такими методами:</a:t>
            </a:r>
          </a:p>
          <a:p>
            <a:pPr algn="just">
              <a:buAutoNum type="arabicParenR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першому місяці використання об’єкта в розмірі 50% його вартості, яка амортизується, та решта 50% - у місяці їх вилучення з активів (списання з балансу) внаслідок невідповідності критеріям визнання активом або</a:t>
            </a:r>
          </a:p>
          <a:p>
            <a:pPr algn="just">
              <a:buAutoNum type="arabicParenR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першому місяці використання об’єкта в розмірі 100% його вартості.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88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Переоцінка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МНМА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нараховується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прискореними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методами (50 % х 50 %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100 %), 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 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переоцінці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п. 16 П(С)БО 7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ними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наскільки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відрізняється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справедливої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морочливу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процедуру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переоцінки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6122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6400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картки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надійшли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вибули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заповнюють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форма № 03-8). На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№4.1 с.-г.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аналітичного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11 "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1244218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78971"/>
            <a:ext cx="8911687" cy="1280890"/>
          </a:xfrm>
        </p:spPr>
        <p:txBody>
          <a:bodyPr/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 іншими необоротними активами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857597"/>
              </p:ext>
            </p:extLst>
          </p:nvPr>
        </p:nvGraphicFramePr>
        <p:xfrm>
          <a:off x="2589212" y="1759861"/>
          <a:ext cx="8915400" cy="438378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312331">
                  <a:extLst>
                    <a:ext uri="{9D8B030D-6E8A-4147-A177-3AD203B41FA5}">
                      <a16:colId xmlns:a16="http://schemas.microsoft.com/office/drawing/2014/main" xmlns="" val="62601861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3472904991"/>
                    </a:ext>
                  </a:extLst>
                </a:gridCol>
                <a:gridCol w="2012269">
                  <a:extLst>
                    <a:ext uri="{9D8B030D-6E8A-4147-A177-3AD203B41FA5}">
                      <a16:colId xmlns:a16="http://schemas.microsoft.com/office/drawing/2014/main" xmlns="" val="318634342"/>
                    </a:ext>
                  </a:extLst>
                </a:gridCol>
              </a:tblGrid>
              <a:tr h="613224">
                <a:tc rowSpan="2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Назва господарської операції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 рахунків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2786595"/>
                  </a:ext>
                </a:extLst>
              </a:tr>
              <a:tr h="714040">
                <a:tc v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9438371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інші необоротні матеріальні активи (ІНМА) згідно з договором купівлі-продажу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1110762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Придбано ІНМА за рахунок підзвітни</a:t>
                      </a:r>
                      <a:r>
                        <a:rPr lang="uk-UA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осіб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663424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Одержано</a:t>
                      </a:r>
                      <a:r>
                        <a:rPr lang="uk-UA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ІНМА як внесок до статутного капіталу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51269919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Одержано ІНМА безоплатно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2797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055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566972"/>
              </p:ext>
            </p:extLst>
          </p:nvPr>
        </p:nvGraphicFramePr>
        <p:xfrm>
          <a:off x="2589212" y="1734454"/>
          <a:ext cx="8915400" cy="351656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312331">
                  <a:extLst>
                    <a:ext uri="{9D8B030D-6E8A-4147-A177-3AD203B41FA5}">
                      <a16:colId xmlns:a16="http://schemas.microsoft.com/office/drawing/2014/main" xmlns="" val="62601861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3472904991"/>
                    </a:ext>
                  </a:extLst>
                </a:gridCol>
                <a:gridCol w="2012269">
                  <a:extLst>
                    <a:ext uri="{9D8B030D-6E8A-4147-A177-3AD203B41FA5}">
                      <a16:colId xmlns:a16="http://schemas.microsoft.com/office/drawing/2014/main" xmlns="" val="318634342"/>
                    </a:ext>
                  </a:extLst>
                </a:gridCol>
              </a:tblGrid>
              <a:tr h="660403">
                <a:tc rowSpan="2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Назва господарської операції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 рахунків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2786595"/>
                  </a:ext>
                </a:extLst>
              </a:tr>
              <a:tr h="714040">
                <a:tc v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49438371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Передано в експлуатацію ІНМА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0422522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амортизацію на ІНМА,</a:t>
                      </a:r>
                      <a:r>
                        <a:rPr lang="uk-UA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шо використовуються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 91, 92, 93…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6137842"/>
                  </a:ext>
                </a:extLst>
              </a:tr>
              <a:tr h="7140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ІНМА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363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136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п. 34 П(С)БО 7 як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доходом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залишковою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таким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8485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 № 4, а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журнал-ордер № 4А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3066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07127"/>
            <a:ext cx="8915400" cy="3777622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1.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устаткування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7000 грн. з ПДВ (у тому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— 1166,67 грн.).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доставку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устаткування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склали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— 200 грн. з ПДВ (ПДВ — 33,33 грн.);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— 200 грн. без ПДВ.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устаткування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вписується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становить 6000 грн. (7000 - 1166,67 + 200 - 33,33).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6033,33 грн. (7000 - 1166,67 + 200),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вище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6000 грн., і,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потрапляє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МНМА.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5020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2.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принтер для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цілях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6000 грн. з ПДВ (у тому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— 1000 грн.),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доставку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склали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грн. без ПДВ.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понесло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ремонт принтера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360 грн. з ПДВ (у тому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— 60 грн.).</a:t>
            </a:r>
          </a:p>
          <a:p>
            <a:pPr marL="0" indent="0" algn="just" fontAlgn="base">
              <a:buNone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картридж,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обліковується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МНМА,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 грн. з ПДВ (у тому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ПДВ — 100 грн.),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заправку картриджа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склали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 грн. без ПДВ. 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523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45673"/>
            <a:ext cx="8915400" cy="3777622"/>
          </a:xfrm>
        </p:spPr>
        <p:txBody>
          <a:bodyPr/>
          <a:lstStyle/>
          <a:p>
            <a:pPr marL="0" indent="0" algn="just" fontAlgn="base">
              <a:buNone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стілець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офісний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1000 грн. (без ПДВ),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списується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поломку.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нараховує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стілець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— 100 % —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fontAlgn="base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— 50 % —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50 % —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модернізувало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суму 2000 грн. (без ПДВ),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склала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6000 грн. без ПДВ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включався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складу МНМА 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нарахована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100 %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кваліфікована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спричиняють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84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 база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801091"/>
            <a:ext cx="8915400" cy="377762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План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Наказ ДКУ "Про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Порядок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№114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10.12.1999 р.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61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Наказ ДКУ № 61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10.07.2000 р. "Про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кореспонденцію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21.06.2001 м №2542-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64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Наказ ДКУ № 64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17.07.00 р. "Про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Наказ № 125/70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Наказ ДКУ і Державного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комітету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125/70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02.12.97 р. "Про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утримуються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інструкції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0970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 операцій в бухгалтерському обліку</a:t>
            </a: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622545"/>
              </p:ext>
            </p:extLst>
          </p:nvPr>
        </p:nvGraphicFramePr>
        <p:xfrm>
          <a:off x="2592925" y="1264555"/>
          <a:ext cx="8698532" cy="4798244"/>
        </p:xfrm>
        <a:graphic>
          <a:graphicData uri="http://schemas.openxmlformats.org/drawingml/2006/table">
            <a:tbl>
              <a:tblPr/>
              <a:tblGrid>
                <a:gridCol w="3821730">
                  <a:extLst>
                    <a:ext uri="{9D8B030D-6E8A-4147-A177-3AD203B41FA5}">
                      <a16:colId xmlns:a16="http://schemas.microsoft.com/office/drawing/2014/main" xmlns="" val="213039092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701083457"/>
                    </a:ext>
                  </a:extLst>
                </a:gridCol>
                <a:gridCol w="1551709">
                  <a:extLst>
                    <a:ext uri="{9D8B030D-6E8A-4147-A177-3AD203B41FA5}">
                      <a16:colId xmlns:a16="http://schemas.microsoft.com/office/drawing/2014/main" xmlns="" val="68822648"/>
                    </a:ext>
                  </a:extLst>
                </a:gridCol>
                <a:gridCol w="1648693">
                  <a:extLst>
                    <a:ext uri="{9D8B030D-6E8A-4147-A177-3AD203B41FA5}">
                      <a16:colId xmlns:a16="http://schemas.microsoft.com/office/drawing/2014/main" xmlns="" val="4272458893"/>
                    </a:ext>
                  </a:extLst>
                </a:gridCol>
              </a:tblGrid>
              <a:tr h="253828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рахунків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9372816"/>
                  </a:ext>
                </a:extLst>
              </a:tr>
              <a:tr h="253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162886"/>
                  </a:ext>
                </a:extLst>
              </a:tr>
              <a:tr h="253828">
                <a:tc>
                  <a:txBody>
                    <a:bodyPr/>
                    <a:lstStyle/>
                    <a:p>
                      <a:pPr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принтер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5000,00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5655602"/>
                  </a:ext>
                </a:extLst>
              </a:tr>
              <a:tr h="1049670">
                <a:tc>
                  <a:txBody>
                    <a:bodyPr/>
                    <a:lstStyle/>
                    <a:p>
                      <a:pPr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податковий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кредит з ПДВ з принтера (на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підставі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податкової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накладної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зареєстрованої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Єдиному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реєстрі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податкових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накладних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(ЄРПН))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641/ПДВ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5261008"/>
                  </a:ext>
                </a:extLst>
              </a:tr>
              <a:tr h="751456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Відображено витрати, пов’язані з доставкою принтера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0969099"/>
                  </a:ext>
                </a:extLst>
              </a:tr>
              <a:tr h="502642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Оплачено принтер постачальникові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6000,00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9419844"/>
                  </a:ext>
                </a:extLst>
              </a:tr>
              <a:tr h="751456">
                <a:tc>
                  <a:txBody>
                    <a:bodyPr/>
                    <a:lstStyle/>
                    <a:p>
                      <a:pPr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Оплачено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пов’язані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доставкою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принтера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9061222"/>
                  </a:ext>
                </a:extLst>
              </a:tr>
              <a:tr h="580930">
                <a:tc>
                  <a:txBody>
                    <a:bodyPr/>
                    <a:lstStyle/>
                    <a:p>
                      <a:pPr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Уведено принтер в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експлуатацію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6097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1832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28089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5106958"/>
              </p:ext>
            </p:extLst>
          </p:nvPr>
        </p:nvGraphicFramePr>
        <p:xfrm>
          <a:off x="2482088" y="962235"/>
          <a:ext cx="8781656" cy="5366539"/>
        </p:xfrm>
        <a:graphic>
          <a:graphicData uri="http://schemas.openxmlformats.org/drawingml/2006/table">
            <a:tbl>
              <a:tblPr/>
              <a:tblGrid>
                <a:gridCol w="3475365">
                  <a:extLst>
                    <a:ext uri="{9D8B030D-6E8A-4147-A177-3AD203B41FA5}">
                      <a16:colId xmlns:a16="http://schemas.microsoft.com/office/drawing/2014/main" xmlns="" val="1258880622"/>
                    </a:ext>
                  </a:extLst>
                </a:gridCol>
                <a:gridCol w="1731818">
                  <a:extLst>
                    <a:ext uri="{9D8B030D-6E8A-4147-A177-3AD203B41FA5}">
                      <a16:colId xmlns:a16="http://schemas.microsoft.com/office/drawing/2014/main" xmlns="" val="2109936694"/>
                    </a:ext>
                  </a:extLst>
                </a:gridCol>
                <a:gridCol w="1787237">
                  <a:extLst>
                    <a:ext uri="{9D8B030D-6E8A-4147-A177-3AD203B41FA5}">
                      <a16:colId xmlns:a16="http://schemas.microsoft.com/office/drawing/2014/main" xmlns="" val="3344516463"/>
                    </a:ext>
                  </a:extLst>
                </a:gridCol>
                <a:gridCol w="1787236">
                  <a:extLst>
                    <a:ext uri="{9D8B030D-6E8A-4147-A177-3AD203B41FA5}">
                      <a16:colId xmlns:a16="http://schemas.microsoft.com/office/drawing/2014/main" xmlns="" val="153513756"/>
                    </a:ext>
                  </a:extLst>
                </a:gridCol>
              </a:tblGrid>
              <a:tr h="381655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Господарська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1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рахунків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6561731"/>
                  </a:ext>
                </a:extLst>
              </a:tr>
              <a:tr h="182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23511646"/>
                  </a:ext>
                </a:extLst>
              </a:tr>
              <a:tr h="462857">
                <a:tc>
                  <a:txBody>
                    <a:bodyPr/>
                    <a:lstStyle/>
                    <a:p>
                      <a:pPr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амортизацію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принтер (одноразово)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76192893"/>
                  </a:ext>
                </a:extLst>
              </a:tr>
              <a:tr h="312062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Понесено витрати на ремонт принтера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7722356"/>
                  </a:ext>
                </a:extLst>
              </a:tr>
              <a:tr h="83984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 Відображено податковий кредит з ПДВ з ремонту (на підставі податкової накладної, зареєстрованої в ЄРПН)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641/ПДВ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4674986"/>
                  </a:ext>
                </a:extLst>
              </a:tr>
              <a:tr h="387459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Оплачено витрати на ремонт принтера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7604036"/>
                  </a:ext>
                </a:extLst>
              </a:tr>
              <a:tr h="23666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Оприбутковано картридж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7780674"/>
                  </a:ext>
                </a:extLst>
              </a:tr>
              <a:tr h="83984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 Відображено податковий кредит з ПДВ з картриджа (на підставі податкової накладної, зареєстрованої в ЄРПН)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641/ПДВ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7002647"/>
                  </a:ext>
                </a:extLst>
              </a:tr>
              <a:tr h="387459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 Оплачено картридж постачальникові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600,00</a:t>
                      </a:r>
                    </a:p>
                  </a:txBody>
                  <a:tcPr marL="5236" marR="5236" marT="5236" marB="5236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6473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826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385934"/>
              </p:ext>
            </p:extLst>
          </p:nvPr>
        </p:nvGraphicFramePr>
        <p:xfrm>
          <a:off x="2592924" y="1126010"/>
          <a:ext cx="8911688" cy="4689466"/>
        </p:xfrm>
        <a:graphic>
          <a:graphicData uri="http://schemas.openxmlformats.org/drawingml/2006/table">
            <a:tbl>
              <a:tblPr/>
              <a:tblGrid>
                <a:gridCol w="3987985">
                  <a:extLst>
                    <a:ext uri="{9D8B030D-6E8A-4147-A177-3AD203B41FA5}">
                      <a16:colId xmlns:a16="http://schemas.microsoft.com/office/drawing/2014/main" xmlns="" val="1254333292"/>
                    </a:ext>
                  </a:extLst>
                </a:gridCol>
                <a:gridCol w="1939636">
                  <a:extLst>
                    <a:ext uri="{9D8B030D-6E8A-4147-A177-3AD203B41FA5}">
                      <a16:colId xmlns:a16="http://schemas.microsoft.com/office/drawing/2014/main" xmlns="" val="2215941295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xmlns="" val="462897911"/>
                    </a:ext>
                  </a:extLst>
                </a:gridCol>
                <a:gridCol w="1487776">
                  <a:extLst>
                    <a:ext uri="{9D8B030D-6E8A-4147-A177-3AD203B41FA5}">
                      <a16:colId xmlns:a16="http://schemas.microsoft.com/office/drawing/2014/main" xmlns="" val="1530227574"/>
                    </a:ext>
                  </a:extLst>
                </a:gridCol>
              </a:tblGrid>
              <a:tr h="447148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рахунків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8094107"/>
                  </a:ext>
                </a:extLst>
              </a:tr>
              <a:tr h="4471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8122524"/>
                  </a:ext>
                </a:extLst>
              </a:tr>
              <a:tr h="447148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 Уведено картридж в експлуатацію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7028824"/>
                  </a:ext>
                </a:extLst>
              </a:tr>
              <a:tr h="663219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 Нараховано амортизацію на картридж (одноразово)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4262596"/>
                  </a:ext>
                </a:extLst>
              </a:tr>
              <a:tr h="663219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 Понесено витрати, пов’язані із заправкою картриджа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2833090"/>
                  </a:ext>
                </a:extLst>
              </a:tr>
              <a:tr h="55518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 Оплачено витрати на заправку картриджа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4791866"/>
                  </a:ext>
                </a:extLst>
              </a:tr>
              <a:tr h="447148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 Оприбутковано стілець офісний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1915120"/>
                  </a:ext>
                </a:extLst>
              </a:tr>
              <a:tr h="447148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 Оплачено стілець офісний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631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15362395"/>
                  </a:ext>
                </a:extLst>
              </a:tr>
              <a:tr h="55518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 Уведено стілець офісний в експлуатацію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7502" marR="7502" marT="7502" marB="750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8497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046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224239"/>
              </p:ext>
            </p:extLst>
          </p:nvPr>
        </p:nvGraphicFramePr>
        <p:xfrm>
          <a:off x="2592924" y="1905000"/>
          <a:ext cx="8911688" cy="3778498"/>
        </p:xfrm>
        <a:graphic>
          <a:graphicData uri="http://schemas.openxmlformats.org/drawingml/2006/table">
            <a:tbl>
              <a:tblPr/>
              <a:tblGrid>
                <a:gridCol w="3863293">
                  <a:extLst>
                    <a:ext uri="{9D8B030D-6E8A-4147-A177-3AD203B41FA5}">
                      <a16:colId xmlns:a16="http://schemas.microsoft.com/office/drawing/2014/main" xmlns="" val="532409199"/>
                    </a:ext>
                  </a:extLst>
                </a:gridCol>
                <a:gridCol w="1690255">
                  <a:extLst>
                    <a:ext uri="{9D8B030D-6E8A-4147-A177-3AD203B41FA5}">
                      <a16:colId xmlns:a16="http://schemas.microsoft.com/office/drawing/2014/main" xmlns="" val="1213643007"/>
                    </a:ext>
                  </a:extLst>
                </a:gridCol>
                <a:gridCol w="1856509">
                  <a:extLst>
                    <a:ext uri="{9D8B030D-6E8A-4147-A177-3AD203B41FA5}">
                      <a16:colId xmlns:a16="http://schemas.microsoft.com/office/drawing/2014/main" xmlns="" val="695108153"/>
                    </a:ext>
                  </a:extLst>
                </a:gridCol>
                <a:gridCol w="1501631">
                  <a:extLst>
                    <a:ext uri="{9D8B030D-6E8A-4147-A177-3AD203B41FA5}">
                      <a16:colId xmlns:a16="http://schemas.microsoft.com/office/drawing/2014/main" xmlns="" val="2994088438"/>
                    </a:ext>
                  </a:extLst>
                </a:gridCol>
              </a:tblGrid>
              <a:tr h="546116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рахунків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extLst>
                  <a:ext uri="{0D108BD9-81ED-4DB2-BD59-A6C34878D82A}">
                    <a16:rowId xmlns:a16="http://schemas.microsoft.com/office/drawing/2014/main" xmlns="" val="1191945755"/>
                  </a:ext>
                </a:extLst>
              </a:tr>
              <a:tr h="546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327081"/>
                  </a:ext>
                </a:extLst>
              </a:tr>
              <a:tr h="546116">
                <a:tc gridSpan="4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Варіант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(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амортизація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розмірі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100 %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вартості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2610436"/>
                  </a:ext>
                </a:extLst>
              </a:tr>
              <a:tr h="828054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 Нараховано амортизацію на стілець офісний (одноразово)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0656149"/>
                  </a:ext>
                </a:extLst>
              </a:tr>
              <a:tr h="1312096">
                <a:tc>
                  <a:txBody>
                    <a:bodyPr/>
                    <a:lstStyle/>
                    <a:p>
                      <a:pPr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 Списано стілець офісний у зв’язку з поломкою</a:t>
                      </a:r>
                      <a:r>
                        <a:rPr lang="ru-RU" sz="18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(1)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18200" marR="18200" marT="18200" marB="1820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4098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97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436900"/>
              </p:ext>
            </p:extLst>
          </p:nvPr>
        </p:nvGraphicFramePr>
        <p:xfrm>
          <a:off x="2454379" y="1264555"/>
          <a:ext cx="8911688" cy="4374868"/>
        </p:xfrm>
        <a:graphic>
          <a:graphicData uri="http://schemas.openxmlformats.org/drawingml/2006/table">
            <a:tbl>
              <a:tblPr/>
              <a:tblGrid>
                <a:gridCol w="4278931">
                  <a:extLst>
                    <a:ext uri="{9D8B030D-6E8A-4147-A177-3AD203B41FA5}">
                      <a16:colId xmlns:a16="http://schemas.microsoft.com/office/drawing/2014/main" xmlns="" val="141709125"/>
                    </a:ext>
                  </a:extLst>
                </a:gridCol>
                <a:gridCol w="1440872">
                  <a:extLst>
                    <a:ext uri="{9D8B030D-6E8A-4147-A177-3AD203B41FA5}">
                      <a16:colId xmlns:a16="http://schemas.microsoft.com/office/drawing/2014/main" xmlns="" val="678937780"/>
                    </a:ext>
                  </a:extLst>
                </a:gridCol>
                <a:gridCol w="1717964">
                  <a:extLst>
                    <a:ext uri="{9D8B030D-6E8A-4147-A177-3AD203B41FA5}">
                      <a16:colId xmlns:a16="http://schemas.microsoft.com/office/drawing/2014/main" xmlns="" val="2199056958"/>
                    </a:ext>
                  </a:extLst>
                </a:gridCol>
                <a:gridCol w="1473921">
                  <a:extLst>
                    <a:ext uri="{9D8B030D-6E8A-4147-A177-3AD203B41FA5}">
                      <a16:colId xmlns:a16="http://schemas.microsoft.com/office/drawing/2014/main" xmlns="" val="1973603333"/>
                    </a:ext>
                  </a:extLst>
                </a:gridCol>
              </a:tblGrid>
              <a:tr h="131939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Господарська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Кореспонденція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рахунків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extLst>
                  <a:ext uri="{0D108BD9-81ED-4DB2-BD59-A6C34878D82A}">
                    <a16:rowId xmlns:a16="http://schemas.microsoft.com/office/drawing/2014/main" xmlns="" val="3880066261"/>
                  </a:ext>
                </a:extLst>
              </a:tr>
              <a:tr h="131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50" marR="2150" marT="2150" marB="215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562403"/>
                  </a:ext>
                </a:extLst>
              </a:tr>
              <a:tr h="131939">
                <a:tc gridSpan="4">
                  <a:txBody>
                    <a:bodyPr/>
                    <a:lstStyle/>
                    <a:p>
                      <a:pPr algn="ctr" fontAlgn="base"/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Варіант 2 (амортизація нарахована в розмірі 50 % вартості)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4882851"/>
                  </a:ext>
                </a:extLst>
              </a:tr>
              <a:tr h="502053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 Нараховано амортизацію на стілець офісний при введенні в експлуатацію (50 %)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254699"/>
                  </a:ext>
                </a:extLst>
              </a:tr>
              <a:tr h="502053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 Нараховано амортизацію на стілець офісний у місяці списання (50 %)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2631012"/>
                  </a:ext>
                </a:extLst>
              </a:tr>
              <a:tr h="193625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 Списано стілець офісний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7017334"/>
                  </a:ext>
                </a:extLst>
              </a:tr>
              <a:tr h="70253">
                <a:tc rowSpan="2"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компенсуючі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зобов’язання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стілець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офісний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підставі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п. 198.5 ПКУ</a:t>
                      </a:r>
                      <a:r>
                        <a:rPr lang="ru-RU" sz="1400" b="1" i="1" u="sng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(2)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949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643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26551416"/>
                  </a:ext>
                </a:extLst>
              </a:tr>
              <a:tr h="2628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643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641/ПДВ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08101736"/>
                  </a:ext>
                </a:extLst>
              </a:tr>
              <a:tr h="378682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 Понесено витрати на модернізацію комп’ютера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599620"/>
                  </a:ext>
                </a:extLst>
              </a:tr>
              <a:tr h="378682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 Оплачено витрати на модернізацію комп’ютера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2355616"/>
                  </a:ext>
                </a:extLst>
              </a:tr>
              <a:tr h="440367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 Уведено комп’ютер після модернізації в експлуатацію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5842505"/>
                  </a:ext>
                </a:extLst>
              </a:tr>
              <a:tr h="687110">
                <a:tc>
                  <a:txBody>
                    <a:bodyPr/>
                    <a:lstStyle/>
                    <a:p>
                      <a:pPr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 Нараховано амортизацію на комп’ютер при введенні в експлуатацію (одноразово)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2000,00</a:t>
                      </a:r>
                    </a:p>
                  </a:txBody>
                  <a:tcPr marL="4284" marR="4284" marT="4284" marB="4284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5402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042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35522"/>
            <a:ext cx="8915400" cy="47467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дебетом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безоплатно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сума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приводить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сума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дооцінки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кредитом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вибуття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продажу,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безоплатної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активу,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сума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295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852710"/>
            <a:ext cx="8911687" cy="1280890"/>
          </a:xfrm>
        </p:spPr>
        <p:txBody>
          <a:bodyPr/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субрахунків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Малоцінні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нетитульні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114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тара";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116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прокату";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117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895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4555"/>
            <a:ext cx="8915400" cy="3777622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111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гривнях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копійках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ф. № 03-9 (бюджет),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грошовому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сумою.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книгах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відомствами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2824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90255"/>
            <a:ext cx="8915400" cy="3777622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року,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майстернях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нетитульні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пристрої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будівництва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97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704109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114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мінеральних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копалин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нафтових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свердловин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115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скринь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торговельних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стелажів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обліковувалася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МШП.</a:t>
            </a:r>
          </a:p>
        </p:txBody>
      </p:sp>
    </p:spTree>
    <p:extLst>
      <p:ext uri="{BB962C8B-B14F-4D97-AF65-F5344CB8AC3E}">
        <p14:creationId xmlns:p14="http://schemas.microsoft.com/office/powerpoint/2010/main" val="2137949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116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напрокат.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117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знайшли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субрахунках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81627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1706</Words>
  <Application>Microsoft Office PowerPoint</Application>
  <PresentationFormat>Произвольный</PresentationFormat>
  <Paragraphs>262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Легкий дым</vt:lpstr>
      <vt:lpstr>Облік інших необоротних матеріальних активів</vt:lpstr>
      <vt:lpstr>Презентация PowerPoint</vt:lpstr>
      <vt:lpstr>Нормативна база </vt:lpstr>
      <vt:lpstr>Презентация PowerPoint</vt:lpstr>
      <vt:lpstr>Рахунок 11 має сім субрахунків:</vt:lpstr>
      <vt:lpstr>Презентация PowerPoint</vt:lpstr>
      <vt:lpstr>Презентация PowerPoint</vt:lpstr>
      <vt:lpstr>Презентация PowerPoint</vt:lpstr>
      <vt:lpstr>Презентация PowerPoint</vt:lpstr>
      <vt:lpstr>Завдання обліку інших необоротних матеріальних активів та малоцінних та швидкозношуваних предметів: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Операції з іншими необоротними активами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Відображення операцій в бухгалтерському обліку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Облік інших необоротних матеріальних активів</dc:title>
  <dc:creator>Пользователь Windows</dc:creator>
  <cp:lastModifiedBy>MSI</cp:lastModifiedBy>
  <cp:revision>41</cp:revision>
  <dcterms:created xsi:type="dcterms:W3CDTF">2018-10-18T19:23:08Z</dcterms:created>
  <dcterms:modified xsi:type="dcterms:W3CDTF">2021-10-12T16:49:43Z</dcterms:modified>
</cp:coreProperties>
</file>