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2" r:id="rId25"/>
    <p:sldId id="279" r:id="rId26"/>
    <p:sldId id="280" r:id="rId27"/>
    <p:sldId id="281" r:id="rId28"/>
    <p:sldId id="283" r:id="rId29"/>
    <p:sldId id="284" r:id="rId30"/>
    <p:sldId id="285" r:id="rId31"/>
    <p:sldId id="286" r:id="rId32"/>
    <p:sldId id="287" r:id="rId33"/>
    <p:sldId id="288" r:id="rId34"/>
    <p:sldId id="289" r:id="rId35"/>
    <p:sldId id="291" r:id="rId36"/>
    <p:sldId id="290" r:id="rId37"/>
    <p:sldId id="292" r:id="rId38"/>
    <p:sldId id="293" r:id="rId39"/>
    <p:sldId id="294" r:id="rId40"/>
    <p:sldId id="29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DE42B48-827D-4B77-9803-E34955DC639B}"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77F69-05FF-45B7-9C46-D9DFFB68BCD5}"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27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ADE42B48-827D-4B77-9803-E34955DC639B}" type="datetimeFigureOut">
              <a:rPr lang="en-US" smtClean="0"/>
              <a:t>10/11/2021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177F69-05FF-45B7-9C46-D9DFFB68BCD5}" type="slidenum">
              <a:rPr lang="en-US" smtClean="0"/>
              <a:t>‹#›</a:t>
            </a:fld>
            <a:endParaRPr lang="en-US"/>
          </a:p>
        </p:txBody>
      </p:sp>
    </p:spTree>
    <p:extLst>
      <p:ext uri="{BB962C8B-B14F-4D97-AF65-F5344CB8AC3E}">
        <p14:creationId xmlns:p14="http://schemas.microsoft.com/office/powerpoint/2010/main" val="3809152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DE42B48-827D-4B77-9803-E34955DC639B}"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77F69-05FF-45B7-9C46-D9DFFB68BCD5}" type="slidenum">
              <a:rPr lang="en-US" smtClean="0"/>
              <a:t>‹#›</a:t>
            </a:fld>
            <a:endParaRPr lang="en-US"/>
          </a:p>
        </p:txBody>
      </p:sp>
    </p:spTree>
    <p:extLst>
      <p:ext uri="{BB962C8B-B14F-4D97-AF65-F5344CB8AC3E}">
        <p14:creationId xmlns:p14="http://schemas.microsoft.com/office/powerpoint/2010/main" val="1587176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DE42B48-827D-4B77-9803-E34955DC639B}"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77F69-05FF-45B7-9C46-D9DFFB68BCD5}"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1053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DE42B48-827D-4B77-9803-E34955DC639B}"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77F69-05FF-45B7-9C46-D9DFFB68BCD5}" type="slidenum">
              <a:rPr lang="en-US" smtClean="0"/>
              <a:t>‹#›</a:t>
            </a:fld>
            <a:endParaRPr lang="en-US"/>
          </a:p>
        </p:txBody>
      </p:sp>
    </p:spTree>
    <p:extLst>
      <p:ext uri="{BB962C8B-B14F-4D97-AF65-F5344CB8AC3E}">
        <p14:creationId xmlns:p14="http://schemas.microsoft.com/office/powerpoint/2010/main" val="764593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DE42B48-827D-4B77-9803-E34955DC639B}"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77F69-05FF-45B7-9C46-D9DFFB68BCD5}"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695017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DE42B48-827D-4B77-9803-E34955DC639B}"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77F69-05FF-45B7-9C46-D9DFFB68BCD5}" type="slidenum">
              <a:rPr lang="en-US" smtClean="0"/>
              <a:t>‹#›</a:t>
            </a:fld>
            <a:endParaRPr lang="en-US"/>
          </a:p>
        </p:txBody>
      </p:sp>
    </p:spTree>
    <p:extLst>
      <p:ext uri="{BB962C8B-B14F-4D97-AF65-F5344CB8AC3E}">
        <p14:creationId xmlns:p14="http://schemas.microsoft.com/office/powerpoint/2010/main" val="1551010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DE42B48-827D-4B77-9803-E34955DC639B}"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77F69-05FF-45B7-9C46-D9DFFB68BCD5}" type="slidenum">
              <a:rPr lang="en-US" smtClean="0"/>
              <a:t>‹#›</a:t>
            </a:fld>
            <a:endParaRPr lang="en-US"/>
          </a:p>
        </p:txBody>
      </p:sp>
    </p:spTree>
    <p:extLst>
      <p:ext uri="{BB962C8B-B14F-4D97-AF65-F5344CB8AC3E}">
        <p14:creationId xmlns:p14="http://schemas.microsoft.com/office/powerpoint/2010/main" val="3859579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DE42B48-827D-4B77-9803-E34955DC639B}"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77F69-05FF-45B7-9C46-D9DFFB68BCD5}" type="slidenum">
              <a:rPr lang="en-US" smtClean="0"/>
              <a:t>‹#›</a:t>
            </a:fld>
            <a:endParaRPr lang="en-US"/>
          </a:p>
        </p:txBody>
      </p:sp>
    </p:spTree>
    <p:extLst>
      <p:ext uri="{BB962C8B-B14F-4D97-AF65-F5344CB8AC3E}">
        <p14:creationId xmlns:p14="http://schemas.microsoft.com/office/powerpoint/2010/main" val="3624971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DE42B48-827D-4B77-9803-E34955DC639B}"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77F69-05FF-45B7-9C46-D9DFFB68BCD5}" type="slidenum">
              <a:rPr lang="en-US" smtClean="0"/>
              <a:t>‹#›</a:t>
            </a:fld>
            <a:endParaRPr lang="en-US"/>
          </a:p>
        </p:txBody>
      </p:sp>
    </p:spTree>
    <p:extLst>
      <p:ext uri="{BB962C8B-B14F-4D97-AF65-F5344CB8AC3E}">
        <p14:creationId xmlns:p14="http://schemas.microsoft.com/office/powerpoint/2010/main" val="502884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DE42B48-827D-4B77-9803-E34955DC639B}"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77F69-05FF-45B7-9C46-D9DFFB68BCD5}" type="slidenum">
              <a:rPr lang="en-US" smtClean="0"/>
              <a:t>‹#›</a:t>
            </a:fld>
            <a:endParaRPr lang="en-US"/>
          </a:p>
        </p:txBody>
      </p:sp>
    </p:spTree>
    <p:extLst>
      <p:ext uri="{BB962C8B-B14F-4D97-AF65-F5344CB8AC3E}">
        <p14:creationId xmlns:p14="http://schemas.microsoft.com/office/powerpoint/2010/main" val="1810647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DE42B48-827D-4B77-9803-E34955DC639B}"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177F69-05FF-45B7-9C46-D9DFFB68BCD5}" type="slidenum">
              <a:rPr lang="en-US" smtClean="0"/>
              <a:t>‹#›</a:t>
            </a:fld>
            <a:endParaRPr lang="en-US"/>
          </a:p>
        </p:txBody>
      </p:sp>
    </p:spTree>
    <p:extLst>
      <p:ext uri="{BB962C8B-B14F-4D97-AF65-F5344CB8AC3E}">
        <p14:creationId xmlns:p14="http://schemas.microsoft.com/office/powerpoint/2010/main" val="4107318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DE42B48-827D-4B77-9803-E34955DC639B}" type="datetimeFigureOut">
              <a:rPr lang="en-US" smtClean="0"/>
              <a:t>10/11/2021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177F69-05FF-45B7-9C46-D9DFFB68BCD5}" type="slidenum">
              <a:rPr lang="en-US" smtClean="0"/>
              <a:t>‹#›</a:t>
            </a:fld>
            <a:endParaRPr lang="en-US"/>
          </a:p>
        </p:txBody>
      </p:sp>
    </p:spTree>
    <p:extLst>
      <p:ext uri="{BB962C8B-B14F-4D97-AF65-F5344CB8AC3E}">
        <p14:creationId xmlns:p14="http://schemas.microsoft.com/office/powerpoint/2010/main" val="155016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DE42B48-827D-4B77-9803-E34955DC639B}" type="datetimeFigureOut">
              <a:rPr lang="en-US" smtClean="0"/>
              <a:t>10/11/2021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177F69-05FF-45B7-9C46-D9DFFB68BCD5}" type="slidenum">
              <a:rPr lang="en-US" smtClean="0"/>
              <a:t>‹#›</a:t>
            </a:fld>
            <a:endParaRPr lang="en-US"/>
          </a:p>
        </p:txBody>
      </p:sp>
    </p:spTree>
    <p:extLst>
      <p:ext uri="{BB962C8B-B14F-4D97-AF65-F5344CB8AC3E}">
        <p14:creationId xmlns:p14="http://schemas.microsoft.com/office/powerpoint/2010/main" val="1860299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E42B48-827D-4B77-9803-E34955DC639B}" type="datetimeFigureOut">
              <a:rPr lang="en-US" smtClean="0"/>
              <a:t>10/11/2021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177F69-05FF-45B7-9C46-D9DFFB68BCD5}" type="slidenum">
              <a:rPr lang="en-US" smtClean="0"/>
              <a:t>‹#›</a:t>
            </a:fld>
            <a:endParaRPr lang="en-US"/>
          </a:p>
        </p:txBody>
      </p:sp>
    </p:spTree>
    <p:extLst>
      <p:ext uri="{BB962C8B-B14F-4D97-AF65-F5344CB8AC3E}">
        <p14:creationId xmlns:p14="http://schemas.microsoft.com/office/powerpoint/2010/main" val="3406422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DE42B48-827D-4B77-9803-E34955DC639B}"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177F69-05FF-45B7-9C46-D9DFFB68BCD5}" type="slidenum">
              <a:rPr lang="en-US" smtClean="0"/>
              <a:t>‹#›</a:t>
            </a:fld>
            <a:endParaRPr lang="en-US"/>
          </a:p>
        </p:txBody>
      </p:sp>
    </p:spTree>
    <p:extLst>
      <p:ext uri="{BB962C8B-B14F-4D97-AF65-F5344CB8AC3E}">
        <p14:creationId xmlns:p14="http://schemas.microsoft.com/office/powerpoint/2010/main" val="3402986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DE42B48-827D-4B77-9803-E34955DC639B}"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177F69-05FF-45B7-9C46-D9DFFB68BCD5}" type="slidenum">
              <a:rPr lang="en-US" smtClean="0"/>
              <a:t>‹#›</a:t>
            </a:fld>
            <a:endParaRPr lang="en-US"/>
          </a:p>
        </p:txBody>
      </p:sp>
    </p:spTree>
    <p:extLst>
      <p:ext uri="{BB962C8B-B14F-4D97-AF65-F5344CB8AC3E}">
        <p14:creationId xmlns:p14="http://schemas.microsoft.com/office/powerpoint/2010/main" val="2717102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DE42B48-827D-4B77-9803-E34955DC639B}" type="datetimeFigureOut">
              <a:rPr lang="en-US" smtClean="0"/>
              <a:t>10/11/2021</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6177F69-05FF-45B7-9C46-D9DFFB68BCD5}" type="slidenum">
              <a:rPr lang="en-US" smtClean="0"/>
              <a:t>‹#›</a:t>
            </a:fld>
            <a:endParaRPr lang="en-US"/>
          </a:p>
        </p:txBody>
      </p:sp>
    </p:spTree>
    <p:extLst>
      <p:ext uri="{BB962C8B-B14F-4D97-AF65-F5344CB8AC3E}">
        <p14:creationId xmlns:p14="http://schemas.microsoft.com/office/powerpoint/2010/main" val="138252938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thefuture.news/a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imdb.com/title/tt428732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uk-UA" dirty="0" err="1" smtClean="0"/>
              <a:t>Big</a:t>
            </a:r>
            <a:r>
              <a:rPr lang="uk-UA" dirty="0" smtClean="0"/>
              <a:t> </a:t>
            </a:r>
            <a:r>
              <a:rPr lang="uk-UA" dirty="0" err="1" smtClean="0"/>
              <a:t>data</a:t>
            </a:r>
            <a:r>
              <a:rPr lang="uk-UA" dirty="0" smtClean="0"/>
              <a:t> поняття та способи обробки, створення та склад автоматизованого банку даних</a:t>
            </a:r>
            <a:endParaRPr lang="uk-UA" dirty="0"/>
          </a:p>
        </p:txBody>
      </p:sp>
      <p:sp>
        <p:nvSpPr>
          <p:cNvPr id="3" name="Подзаголовок 2"/>
          <p:cNvSpPr>
            <a:spLocks noGrp="1"/>
          </p:cNvSpPr>
          <p:nvPr>
            <p:ph type="subTitle" idx="1"/>
          </p:nvPr>
        </p:nvSpPr>
        <p:spPr>
          <a:xfrm>
            <a:off x="6730389" y="5681460"/>
            <a:ext cx="5461611" cy="1176540"/>
          </a:xfrm>
        </p:spPr>
        <p:txBody>
          <a:bodyPr/>
          <a:lstStyle/>
          <a:p>
            <a:endParaRPr lang="en-US" dirty="0"/>
          </a:p>
        </p:txBody>
      </p:sp>
    </p:spTree>
    <p:extLst>
      <p:ext uri="{BB962C8B-B14F-4D97-AF65-F5344CB8AC3E}">
        <p14:creationId xmlns:p14="http://schemas.microsoft.com/office/powerpoint/2010/main" val="2589170115"/>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Qlik и Big Data | fbcon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165" y="238624"/>
            <a:ext cx="11009132" cy="519965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684212" y="685800"/>
            <a:ext cx="8534400" cy="1507067"/>
          </a:xfrm>
        </p:spPr>
        <p:txBody>
          <a:bodyPr/>
          <a:lstStyle/>
          <a:p>
            <a:r>
              <a:rPr lang="uk-UA" dirty="0" smtClean="0"/>
              <a:t>Як це працює?</a:t>
            </a:r>
            <a:endParaRPr lang="en-US" dirty="0"/>
          </a:p>
        </p:txBody>
      </p:sp>
      <p:sp>
        <p:nvSpPr>
          <p:cNvPr id="3" name="Объект 2"/>
          <p:cNvSpPr>
            <a:spLocks noGrp="1"/>
          </p:cNvSpPr>
          <p:nvPr>
            <p:ph idx="1"/>
          </p:nvPr>
        </p:nvSpPr>
        <p:spPr>
          <a:xfrm>
            <a:off x="796507" y="2192867"/>
            <a:ext cx="8534400" cy="3615267"/>
          </a:xfrm>
        </p:spPr>
        <p:txBody>
          <a:bodyPr/>
          <a:lstStyle/>
          <a:p>
            <a:pPr marL="0" indent="0">
              <a:buNone/>
            </a:pPr>
            <a:r>
              <a:rPr lang="en-US" dirty="0"/>
              <a:t>Big Data </a:t>
            </a:r>
            <a:r>
              <a:rPr lang="ru-RU" dirty="0" err="1"/>
              <a:t>працює</a:t>
            </a:r>
            <a:r>
              <a:rPr lang="ru-RU" dirty="0"/>
              <a:t> за принципом </a:t>
            </a:r>
            <a:r>
              <a:rPr lang="ru-RU" dirty="0" err="1"/>
              <a:t>чим</a:t>
            </a:r>
            <a:r>
              <a:rPr lang="ru-RU" dirty="0"/>
              <a:t> </a:t>
            </a:r>
            <a:r>
              <a:rPr lang="ru-RU" dirty="0" err="1"/>
              <a:t>більшою</a:t>
            </a:r>
            <a:r>
              <a:rPr lang="ru-RU" dirty="0"/>
              <a:t> </a:t>
            </a:r>
            <a:r>
              <a:rPr lang="ru-RU" dirty="0" err="1"/>
              <a:t>кількістю</a:t>
            </a:r>
            <a:r>
              <a:rPr lang="ru-RU" dirty="0"/>
              <a:t> </a:t>
            </a:r>
            <a:r>
              <a:rPr lang="ru-RU" dirty="0" err="1"/>
              <a:t>інформації</a:t>
            </a:r>
            <a:r>
              <a:rPr lang="ru-RU" dirty="0"/>
              <a:t> ми </a:t>
            </a:r>
            <a:r>
              <a:rPr lang="ru-RU" dirty="0" err="1"/>
              <a:t>володіємо</a:t>
            </a:r>
            <a:r>
              <a:rPr lang="ru-RU" dirty="0"/>
              <a:t>, </a:t>
            </a:r>
            <a:r>
              <a:rPr lang="ru-RU" dirty="0" err="1"/>
              <a:t>тим</a:t>
            </a:r>
            <a:r>
              <a:rPr lang="ru-RU" dirty="0"/>
              <a:t> </a:t>
            </a:r>
            <a:r>
              <a:rPr lang="ru-RU" dirty="0" err="1"/>
              <a:t>точніший</a:t>
            </a:r>
            <a:r>
              <a:rPr lang="ru-RU" dirty="0"/>
              <a:t> прогноз </a:t>
            </a:r>
            <a:r>
              <a:rPr lang="ru-RU" dirty="0" err="1"/>
              <a:t>можливо</a:t>
            </a:r>
            <a:r>
              <a:rPr lang="ru-RU" dirty="0"/>
              <a:t> </a:t>
            </a:r>
            <a:r>
              <a:rPr lang="ru-RU" dirty="0" err="1"/>
              <a:t>зробити</a:t>
            </a:r>
            <a:r>
              <a:rPr lang="ru-RU" dirty="0"/>
              <a:t>. </a:t>
            </a:r>
            <a:r>
              <a:rPr lang="ru-RU" dirty="0" err="1"/>
              <a:t>Також</a:t>
            </a:r>
            <a:r>
              <a:rPr lang="ru-RU" dirty="0"/>
              <a:t> </a:t>
            </a:r>
            <a:r>
              <a:rPr lang="ru-RU" dirty="0" err="1"/>
              <a:t>можливість</a:t>
            </a:r>
            <a:r>
              <a:rPr lang="ru-RU" dirty="0"/>
              <a:t> </a:t>
            </a:r>
            <a:r>
              <a:rPr lang="ru-RU" dirty="0" err="1"/>
              <a:t>порівняння</a:t>
            </a:r>
            <a:r>
              <a:rPr lang="ru-RU" dirty="0"/>
              <a:t> </a:t>
            </a:r>
            <a:r>
              <a:rPr lang="ru-RU" dirty="0" err="1"/>
              <a:t>певних</a:t>
            </a:r>
            <a:r>
              <a:rPr lang="ru-RU" dirty="0"/>
              <a:t> </a:t>
            </a:r>
            <a:r>
              <a:rPr lang="ru-RU" dirty="0" err="1"/>
              <a:t>даних</a:t>
            </a:r>
            <a:r>
              <a:rPr lang="ru-RU" dirty="0"/>
              <a:t> та </a:t>
            </a:r>
            <a:r>
              <a:rPr lang="ru-RU" dirty="0" err="1"/>
              <a:t>взаємозв'язків</a:t>
            </a:r>
            <a:r>
              <a:rPr lang="ru-RU" dirty="0"/>
              <a:t> </a:t>
            </a:r>
            <a:r>
              <a:rPr lang="ru-RU" dirty="0" err="1"/>
              <a:t>між</a:t>
            </a:r>
            <a:r>
              <a:rPr lang="ru-RU" dirty="0"/>
              <a:t> ними </a:t>
            </a:r>
            <a:r>
              <a:rPr lang="ru-RU" dirty="0" err="1"/>
              <a:t>дозволяє</a:t>
            </a:r>
            <a:r>
              <a:rPr lang="ru-RU" dirty="0"/>
              <a:t> </a:t>
            </a:r>
            <a:r>
              <a:rPr lang="ru-RU" dirty="0" err="1"/>
              <a:t>знайти</a:t>
            </a:r>
            <a:r>
              <a:rPr lang="ru-RU" dirty="0"/>
              <a:t> </a:t>
            </a:r>
            <a:r>
              <a:rPr lang="ru-RU" dirty="0" err="1"/>
              <a:t>закономірності</a:t>
            </a:r>
            <a:r>
              <a:rPr lang="ru-RU" dirty="0"/>
              <a:t>, </a:t>
            </a:r>
            <a:r>
              <a:rPr lang="ru-RU" dirty="0" err="1"/>
              <a:t>які</a:t>
            </a:r>
            <a:r>
              <a:rPr lang="ru-RU" dirty="0"/>
              <a:t> </a:t>
            </a:r>
            <a:r>
              <a:rPr lang="ru-RU" dirty="0" err="1"/>
              <a:t>були</a:t>
            </a:r>
            <a:r>
              <a:rPr lang="ru-RU" dirty="0"/>
              <a:t> </a:t>
            </a:r>
            <a:r>
              <a:rPr lang="ru-RU" dirty="0" err="1"/>
              <a:t>приховані</a:t>
            </a:r>
            <a:r>
              <a:rPr lang="ru-RU" dirty="0"/>
              <a:t> до </a:t>
            </a:r>
            <a:r>
              <a:rPr lang="ru-RU" dirty="0" err="1"/>
              <a:t>цього</a:t>
            </a:r>
            <a:r>
              <a:rPr lang="ru-RU" dirty="0"/>
              <a:t>. Все </a:t>
            </a:r>
            <a:r>
              <a:rPr lang="ru-RU" dirty="0" err="1"/>
              <a:t>це</a:t>
            </a:r>
            <a:r>
              <a:rPr lang="ru-RU" dirty="0"/>
              <a:t> </a:t>
            </a:r>
            <a:r>
              <a:rPr lang="ru-RU" dirty="0" err="1"/>
              <a:t>забезпечує</a:t>
            </a:r>
            <a:r>
              <a:rPr lang="ru-RU" dirty="0"/>
              <a:t> </a:t>
            </a:r>
            <a:r>
              <a:rPr lang="ru-RU" dirty="0" err="1"/>
              <a:t>глибинне</a:t>
            </a:r>
            <a:r>
              <a:rPr lang="ru-RU" dirty="0"/>
              <a:t> </a:t>
            </a:r>
            <a:r>
              <a:rPr lang="ru-RU" dirty="0" err="1"/>
              <a:t>розуміння</a:t>
            </a:r>
            <a:r>
              <a:rPr lang="ru-RU" dirty="0"/>
              <a:t> проблем та, в </a:t>
            </a:r>
            <a:r>
              <a:rPr lang="ru-RU" dirty="0" err="1"/>
              <a:t>кінцевому</a:t>
            </a:r>
            <a:r>
              <a:rPr lang="ru-RU" dirty="0"/>
              <a:t> </a:t>
            </a:r>
            <a:r>
              <a:rPr lang="ru-RU" dirty="0" err="1"/>
              <a:t>результаті</a:t>
            </a:r>
            <a:r>
              <a:rPr lang="ru-RU" dirty="0"/>
              <a:t>, </a:t>
            </a:r>
            <a:r>
              <a:rPr lang="ru-RU" dirty="0" err="1"/>
              <a:t>дозволяє</a:t>
            </a:r>
            <a:r>
              <a:rPr lang="ru-RU" dirty="0"/>
              <a:t> </a:t>
            </a:r>
            <a:r>
              <a:rPr lang="ru-RU" dirty="0" err="1"/>
              <a:t>знайти</a:t>
            </a:r>
            <a:r>
              <a:rPr lang="ru-RU" dirty="0"/>
              <a:t> </a:t>
            </a:r>
            <a:r>
              <a:rPr lang="ru-RU" dirty="0" err="1"/>
              <a:t>рішення</a:t>
            </a:r>
            <a:r>
              <a:rPr lang="ru-RU" dirty="0"/>
              <a:t>, </a:t>
            </a:r>
            <a:r>
              <a:rPr lang="ru-RU" dirty="0" err="1"/>
              <a:t>або</a:t>
            </a:r>
            <a:r>
              <a:rPr lang="ru-RU" dirty="0"/>
              <a:t> </a:t>
            </a:r>
            <a:r>
              <a:rPr lang="ru-RU" dirty="0" err="1"/>
              <a:t>можливості</a:t>
            </a:r>
            <a:r>
              <a:rPr lang="ru-RU" dirty="0"/>
              <a:t> </a:t>
            </a:r>
            <a:r>
              <a:rPr lang="ru-RU" dirty="0" err="1"/>
              <a:t>керування</a:t>
            </a:r>
            <a:r>
              <a:rPr lang="ru-RU" dirty="0"/>
              <a:t> </a:t>
            </a:r>
            <a:r>
              <a:rPr lang="ru-RU" dirty="0" err="1"/>
              <a:t>потрібними</a:t>
            </a:r>
            <a:r>
              <a:rPr lang="ru-RU" dirty="0"/>
              <a:t> </a:t>
            </a:r>
            <a:r>
              <a:rPr lang="ru-RU" dirty="0" err="1"/>
              <a:t>процесами</a:t>
            </a:r>
            <a:r>
              <a:rPr lang="ru-RU" dirty="0"/>
              <a:t>.</a:t>
            </a:r>
            <a:br>
              <a:rPr lang="ru-RU" dirty="0"/>
            </a:br>
            <a:endParaRPr lang="en-US" dirty="0"/>
          </a:p>
        </p:txBody>
      </p:sp>
      <p:sp>
        <p:nvSpPr>
          <p:cNvPr id="4" name="Стрелка вниз 3"/>
          <p:cNvSpPr/>
          <p:nvPr/>
        </p:nvSpPr>
        <p:spPr>
          <a:xfrm>
            <a:off x="6416842" y="5438274"/>
            <a:ext cx="802105"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50115547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212" y="1251284"/>
            <a:ext cx="8534400" cy="4876800"/>
          </a:xfrm>
        </p:spPr>
        <p:txBody>
          <a:bodyPr>
            <a:normAutofit/>
          </a:bodyPr>
          <a:lstStyle/>
          <a:p>
            <a:pPr marL="0" indent="0">
              <a:buNone/>
            </a:pPr>
            <a:r>
              <a:rPr lang="uk-UA" dirty="0" smtClean="0"/>
              <a:t>Найчастіше процес обробки великих об'ємів даних включає в себе побудову моделей та запуск симуляцій, під час яких постійно змінюються ключові налаштування, при цьому система постійно відслідковує, як ці зміни впливають на можливий результат. Це все відбувається в автоматичному режимі, допоки не буде знайдено ключовий момент, який допоможе вирішити поставлену задачу.</a:t>
            </a:r>
            <a:br>
              <a:rPr lang="uk-UA" dirty="0" smtClean="0"/>
            </a:br>
            <a:r>
              <a:rPr lang="uk-UA" dirty="0" smtClean="0"/>
              <a:t/>
            </a:r>
            <a:br>
              <a:rPr lang="uk-UA" dirty="0" smtClean="0"/>
            </a:br>
            <a:r>
              <a:rPr lang="uk-UA" dirty="0" smtClean="0"/>
              <a:t>Оскільки переважна більшість даних є неструктурована, то для перетворення їх у такі, що </a:t>
            </a:r>
            <a:r>
              <a:rPr lang="uk-UA" dirty="0" err="1" smtClean="0"/>
              <a:t>сприйматимуться</a:t>
            </a:r>
            <a:r>
              <a:rPr lang="uk-UA" dirty="0" smtClean="0"/>
              <a:t> людьми, використовуються найсучасніші технології аналізу. До них можна віднести штучний інтелект </a:t>
            </a:r>
            <a:r>
              <a:rPr lang="uk-UA" dirty="0" smtClean="0">
                <a:hlinkClick r:id="rId2"/>
              </a:rPr>
              <a:t>(AI</a:t>
            </a:r>
            <a:r>
              <a:rPr lang="uk-UA" dirty="0" smtClean="0"/>
              <a:t>) та машинне навчання.</a:t>
            </a:r>
            <a:endParaRPr lang="uk-UA" dirty="0"/>
          </a:p>
        </p:txBody>
      </p:sp>
    </p:spTree>
    <p:extLst>
      <p:ext uri="{BB962C8B-B14F-4D97-AF65-F5344CB8AC3E}">
        <p14:creationId xmlns:p14="http://schemas.microsoft.com/office/powerpoint/2010/main" val="2418034024"/>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3391" y="605142"/>
            <a:ext cx="8534400" cy="1507067"/>
          </a:xfrm>
        </p:spPr>
        <p:txBody>
          <a:bodyPr>
            <a:normAutofit fontScale="90000"/>
          </a:bodyPr>
          <a:lstStyle/>
          <a:p>
            <a:r>
              <a:rPr lang="ru-RU" b="1" dirty="0" err="1"/>
              <a:t>Що</a:t>
            </a:r>
            <a:r>
              <a:rPr lang="ru-RU" b="1" dirty="0"/>
              <a:t> </a:t>
            </a:r>
            <a:r>
              <a:rPr lang="ru-RU" b="1" dirty="0" err="1"/>
              <a:t>може</a:t>
            </a:r>
            <a:r>
              <a:rPr lang="ru-RU" b="1" dirty="0"/>
              <a:t> </a:t>
            </a:r>
            <a:r>
              <a:rPr lang="ru-RU" b="1" dirty="0" err="1"/>
              <a:t>Big</a:t>
            </a:r>
            <a:r>
              <a:rPr lang="ru-RU" b="1" dirty="0"/>
              <a:t> </a:t>
            </a:r>
            <a:r>
              <a:rPr lang="ru-RU" b="1" dirty="0" err="1"/>
              <a:t>Data</a:t>
            </a:r>
            <a:r>
              <a:rPr lang="ru-RU" b="1" dirty="0"/>
              <a:t> та </a:t>
            </a:r>
            <a:r>
              <a:rPr lang="ru-RU" b="1" dirty="0" err="1"/>
              <a:t>яких</a:t>
            </a:r>
            <a:r>
              <a:rPr lang="ru-RU" b="1" dirty="0"/>
              <a:t> сферах </a:t>
            </a:r>
            <a:r>
              <a:rPr lang="ru-RU" b="1" dirty="0" err="1"/>
              <a:t>їх</a:t>
            </a:r>
            <a:r>
              <a:rPr lang="ru-RU" b="1" dirty="0"/>
              <a:t> </a:t>
            </a:r>
            <a:r>
              <a:rPr lang="ru-RU" b="1" dirty="0" err="1"/>
              <a:t>застосовують</a:t>
            </a:r>
            <a:r>
              <a:rPr lang="ru-RU" b="1" dirty="0"/>
              <a:t>?</a:t>
            </a:r>
            <a:br>
              <a:rPr lang="ru-RU" b="1" dirty="0"/>
            </a:br>
            <a:endParaRPr lang="en-US" dirty="0"/>
          </a:p>
        </p:txBody>
      </p:sp>
      <p:sp>
        <p:nvSpPr>
          <p:cNvPr id="3" name="Объект 2"/>
          <p:cNvSpPr>
            <a:spLocks noGrp="1"/>
          </p:cNvSpPr>
          <p:nvPr>
            <p:ph idx="1"/>
          </p:nvPr>
        </p:nvSpPr>
        <p:spPr>
          <a:xfrm>
            <a:off x="1133391" y="2434389"/>
            <a:ext cx="8534400" cy="3615267"/>
          </a:xfrm>
        </p:spPr>
        <p:txBody>
          <a:bodyPr>
            <a:normAutofit fontScale="85000" lnSpcReduction="20000"/>
          </a:bodyPr>
          <a:lstStyle/>
          <a:p>
            <a:pPr marL="0" indent="0">
              <a:buNone/>
            </a:pPr>
            <a:r>
              <a:rPr lang="ru-RU" dirty="0" err="1"/>
              <a:t>Нескінченно</a:t>
            </a:r>
            <a:r>
              <a:rPr lang="ru-RU" dirty="0"/>
              <a:t> великий </a:t>
            </a:r>
            <a:r>
              <a:rPr lang="ru-RU" dirty="0" err="1"/>
              <a:t>інформаційний</a:t>
            </a:r>
            <a:r>
              <a:rPr lang="ru-RU" dirty="0"/>
              <a:t> </a:t>
            </a:r>
            <a:r>
              <a:rPr lang="ru-RU" dirty="0" err="1"/>
              <a:t>потік</a:t>
            </a:r>
            <a:r>
              <a:rPr lang="ru-RU" dirty="0"/>
              <a:t>, </a:t>
            </a:r>
            <a:r>
              <a:rPr lang="ru-RU" dirty="0" err="1"/>
              <a:t>який</a:t>
            </a:r>
            <a:r>
              <a:rPr lang="ru-RU" dirty="0"/>
              <a:t> </a:t>
            </a:r>
            <a:r>
              <a:rPr lang="ru-RU" dirty="0" err="1"/>
              <a:t>складає</a:t>
            </a:r>
            <a:r>
              <a:rPr lang="ru-RU" dirty="0"/>
              <a:t> основу </a:t>
            </a:r>
            <a:r>
              <a:rPr lang="en-US" dirty="0"/>
              <a:t>Big Data, </a:t>
            </a:r>
            <a:r>
              <a:rPr lang="ru-RU" dirty="0" err="1"/>
              <a:t>дозволяє</a:t>
            </a:r>
            <a:r>
              <a:rPr lang="ru-RU" dirty="0"/>
              <a:t> нам </a:t>
            </a:r>
            <a:r>
              <a:rPr lang="ru-RU" dirty="0" err="1"/>
              <a:t>отримувати</a:t>
            </a:r>
            <a:r>
              <a:rPr lang="ru-RU" dirty="0"/>
              <a:t> кардинально </a:t>
            </a:r>
            <a:r>
              <a:rPr lang="ru-RU" dirty="0" err="1"/>
              <a:t>нові</a:t>
            </a:r>
            <a:r>
              <a:rPr lang="ru-RU" dirty="0"/>
              <a:t> </a:t>
            </a:r>
            <a:r>
              <a:rPr lang="ru-RU" dirty="0" err="1"/>
              <a:t>знання</a:t>
            </a:r>
            <a:r>
              <a:rPr lang="ru-RU" dirty="0"/>
              <a:t>, </a:t>
            </a:r>
            <a:r>
              <a:rPr lang="ru-RU" dirty="0" err="1"/>
              <a:t>які</a:t>
            </a:r>
            <a:r>
              <a:rPr lang="ru-RU" dirty="0"/>
              <a:t> </a:t>
            </a:r>
            <a:r>
              <a:rPr lang="ru-RU" dirty="0" err="1"/>
              <a:t>були</a:t>
            </a:r>
            <a:r>
              <a:rPr lang="ru-RU" dirty="0"/>
              <a:t> </a:t>
            </a:r>
            <a:r>
              <a:rPr lang="ru-RU" dirty="0" err="1"/>
              <a:t>недоступні</a:t>
            </a:r>
            <a:r>
              <a:rPr lang="ru-RU" dirty="0"/>
              <a:t> </a:t>
            </a:r>
            <a:r>
              <a:rPr lang="ru-RU" dirty="0" err="1"/>
              <a:t>ще</a:t>
            </a:r>
            <a:r>
              <a:rPr lang="ru-RU" dirty="0"/>
              <a:t> </a:t>
            </a:r>
            <a:r>
              <a:rPr lang="ru-RU" dirty="0" err="1"/>
              <a:t>кілька</a:t>
            </a:r>
            <a:r>
              <a:rPr lang="ru-RU" dirty="0"/>
              <a:t> </a:t>
            </a:r>
            <a:r>
              <a:rPr lang="ru-RU" dirty="0" err="1"/>
              <a:t>років</a:t>
            </a:r>
            <a:r>
              <a:rPr lang="ru-RU" dirty="0"/>
              <a:t> тому. </a:t>
            </a:r>
            <a:r>
              <a:rPr lang="ru-RU" dirty="0" err="1"/>
              <a:t>Наприклад</a:t>
            </a:r>
            <a:r>
              <a:rPr lang="ru-RU" dirty="0"/>
              <a:t>, </a:t>
            </a:r>
            <a:r>
              <a:rPr lang="ru-RU" dirty="0" err="1"/>
              <a:t>вже</a:t>
            </a:r>
            <a:r>
              <a:rPr lang="ru-RU" dirty="0"/>
              <a:t> зараз </a:t>
            </a:r>
            <a:r>
              <a:rPr lang="ru-RU" dirty="0" err="1"/>
              <a:t>проекти</a:t>
            </a:r>
            <a:r>
              <a:rPr lang="ru-RU" dirty="0"/>
              <a:t>, </a:t>
            </a:r>
            <a:r>
              <a:rPr lang="ru-RU" dirty="0" err="1"/>
              <a:t>що</a:t>
            </a:r>
            <a:r>
              <a:rPr lang="ru-RU" dirty="0"/>
              <a:t> </a:t>
            </a:r>
            <a:r>
              <a:rPr lang="ru-RU" dirty="0" err="1"/>
              <a:t>базуються</a:t>
            </a:r>
            <a:r>
              <a:rPr lang="ru-RU" dirty="0"/>
              <a:t> на </a:t>
            </a:r>
            <a:r>
              <a:rPr lang="en-US" dirty="0"/>
              <a:t>Big Data </a:t>
            </a:r>
            <a:r>
              <a:rPr lang="ru-RU" dirty="0" err="1"/>
              <a:t>допомагають</a:t>
            </a:r>
            <a:r>
              <a:rPr lang="ru-RU" dirty="0" smtClean="0"/>
              <a:t>:</a:t>
            </a:r>
          </a:p>
          <a:p>
            <a:pPr marL="0" indent="0">
              <a:buNone/>
            </a:pPr>
            <a:r>
              <a:rPr lang="ru-RU" b="1" dirty="0" err="1"/>
              <a:t>Лікувати</a:t>
            </a:r>
            <a:r>
              <a:rPr lang="ru-RU" b="1" dirty="0"/>
              <a:t> </a:t>
            </a:r>
            <a:r>
              <a:rPr lang="ru-RU" b="1" dirty="0" err="1" smtClean="0"/>
              <a:t>хвороби</a:t>
            </a:r>
            <a:endParaRPr lang="ru-RU" b="1" dirty="0" smtClean="0"/>
          </a:p>
          <a:p>
            <a:pPr marL="0" indent="0">
              <a:buNone/>
            </a:pPr>
            <a:r>
              <a:rPr lang="ru-RU" b="1" dirty="0" err="1"/>
              <a:t>Боротися</a:t>
            </a:r>
            <a:r>
              <a:rPr lang="ru-RU" b="1" dirty="0"/>
              <a:t> з </a:t>
            </a:r>
            <a:r>
              <a:rPr lang="ru-RU" b="1" dirty="0" smtClean="0"/>
              <a:t>голодом</a:t>
            </a:r>
          </a:p>
          <a:p>
            <a:pPr marL="0" indent="0">
              <a:buNone/>
            </a:pPr>
            <a:r>
              <a:rPr lang="ru-RU" b="1" dirty="0" err="1"/>
              <a:t>Відкривати</a:t>
            </a:r>
            <a:r>
              <a:rPr lang="ru-RU" b="1" dirty="0"/>
              <a:t> </a:t>
            </a:r>
            <a:r>
              <a:rPr lang="ru-RU" b="1" dirty="0" err="1"/>
              <a:t>нові</a:t>
            </a:r>
            <a:r>
              <a:rPr lang="ru-RU" b="1" dirty="0"/>
              <a:t> </a:t>
            </a:r>
            <a:r>
              <a:rPr lang="ru-RU" b="1" dirty="0" err="1"/>
              <a:t>далекі</a:t>
            </a:r>
            <a:r>
              <a:rPr lang="ru-RU" b="1" dirty="0"/>
              <a:t> </a:t>
            </a:r>
            <a:r>
              <a:rPr lang="ru-RU" b="1" dirty="0" err="1" smtClean="0"/>
              <a:t>планети</a:t>
            </a:r>
            <a:endParaRPr lang="ru-RU" b="1" dirty="0" smtClean="0"/>
          </a:p>
          <a:p>
            <a:pPr marL="0" indent="0">
              <a:buNone/>
            </a:pPr>
            <a:r>
              <a:rPr lang="ru-RU" b="1" dirty="0" err="1"/>
              <a:t>Прогнозувати</a:t>
            </a:r>
            <a:r>
              <a:rPr lang="ru-RU" b="1" dirty="0"/>
              <a:t> </a:t>
            </a:r>
            <a:r>
              <a:rPr lang="ru-RU" b="1" dirty="0" err="1"/>
              <a:t>надзвичайні</a:t>
            </a:r>
            <a:r>
              <a:rPr lang="ru-RU" b="1" dirty="0"/>
              <a:t> </a:t>
            </a:r>
            <a:r>
              <a:rPr lang="ru-RU" b="1" dirty="0" err="1" smtClean="0"/>
              <a:t>ситуації</a:t>
            </a:r>
            <a:endParaRPr lang="uk-UA" dirty="0" smtClean="0"/>
          </a:p>
          <a:p>
            <a:pPr marL="0" indent="0">
              <a:buNone/>
            </a:pPr>
            <a:r>
              <a:rPr lang="ru-RU" b="1" dirty="0" err="1"/>
              <a:t>Запобігати</a:t>
            </a:r>
            <a:r>
              <a:rPr lang="ru-RU" b="1" dirty="0"/>
              <a:t> </a:t>
            </a:r>
            <a:r>
              <a:rPr lang="ru-RU" b="1" dirty="0" err="1" smtClean="0"/>
              <a:t>злочинам</a:t>
            </a:r>
            <a:endParaRPr lang="ru-RU" b="1" dirty="0" smtClean="0"/>
          </a:p>
          <a:p>
            <a:pPr marL="0" indent="0">
              <a:buNone/>
            </a:pPr>
            <a:r>
              <a:rPr lang="ru-RU" b="1" dirty="0" err="1"/>
              <a:t>Оптимізувати</a:t>
            </a:r>
            <a:r>
              <a:rPr lang="ru-RU" b="1" dirty="0"/>
              <a:t> </a:t>
            </a:r>
            <a:r>
              <a:rPr lang="ru-RU" b="1" dirty="0" err="1" smtClean="0"/>
              <a:t>прибутки</a:t>
            </a:r>
            <a:endParaRPr lang="ru-RU" b="1" dirty="0" smtClean="0"/>
          </a:p>
          <a:p>
            <a:pPr marL="0" indent="0">
              <a:buNone/>
            </a:pPr>
            <a:r>
              <a:rPr lang="ru-RU" b="1" dirty="0" err="1"/>
              <a:t>Покращити</a:t>
            </a:r>
            <a:r>
              <a:rPr lang="ru-RU" b="1" dirty="0"/>
              <a:t> </a:t>
            </a:r>
            <a:r>
              <a:rPr lang="ru-RU" b="1" dirty="0" err="1"/>
              <a:t>ефективність</a:t>
            </a:r>
            <a:r>
              <a:rPr lang="ru-RU" b="1" dirty="0"/>
              <a:t> </a:t>
            </a:r>
            <a:r>
              <a:rPr lang="ru-RU" b="1" dirty="0" err="1" smtClean="0"/>
              <a:t>держави</a:t>
            </a:r>
            <a:endParaRPr lang="ru-RU" b="1" dirty="0" smtClean="0"/>
          </a:p>
          <a:p>
            <a:pPr marL="0" indent="0">
              <a:buNone/>
            </a:pPr>
            <a:r>
              <a:rPr lang="ru-RU" b="1" dirty="0" smtClean="0"/>
              <a:t>Та </a:t>
            </a:r>
            <a:r>
              <a:rPr lang="ru-RU" b="1" dirty="0" err="1" smtClean="0"/>
              <a:t>багато</a:t>
            </a:r>
            <a:r>
              <a:rPr lang="ru-RU" b="1" dirty="0" smtClean="0"/>
              <a:t> </a:t>
            </a:r>
            <a:r>
              <a:rPr lang="ru-RU" b="1" dirty="0" err="1" smtClean="0"/>
              <a:t>іншого</a:t>
            </a:r>
            <a:endParaRPr lang="en-US" b="1" dirty="0"/>
          </a:p>
        </p:txBody>
      </p:sp>
    </p:spTree>
    <p:extLst>
      <p:ext uri="{BB962C8B-B14F-4D97-AF65-F5344CB8AC3E}">
        <p14:creationId xmlns:p14="http://schemas.microsoft.com/office/powerpoint/2010/main" val="376130035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0276" y="733480"/>
            <a:ext cx="8534400" cy="1507067"/>
          </a:xfrm>
        </p:spPr>
        <p:txBody>
          <a:bodyPr>
            <a:normAutofit fontScale="90000"/>
          </a:bodyPr>
          <a:lstStyle/>
          <a:p>
            <a:r>
              <a:rPr lang="ru-RU" dirty="0" err="1"/>
              <a:t>Які</a:t>
            </a:r>
            <a:r>
              <a:rPr lang="ru-RU" dirty="0"/>
              <a:t> </a:t>
            </a:r>
            <a:r>
              <a:rPr lang="ru-RU" dirty="0" err="1"/>
              <a:t>ризики</a:t>
            </a:r>
            <a:r>
              <a:rPr lang="ru-RU" dirty="0"/>
              <a:t> </a:t>
            </a:r>
            <a:r>
              <a:rPr lang="ru-RU" dirty="0" err="1"/>
              <a:t>може</a:t>
            </a:r>
            <a:r>
              <a:rPr lang="ru-RU" dirty="0"/>
              <a:t> </a:t>
            </a:r>
            <a:r>
              <a:rPr lang="ru-RU" dirty="0" err="1"/>
              <a:t>мати</a:t>
            </a:r>
            <a:r>
              <a:rPr lang="ru-RU" dirty="0"/>
              <a:t> </a:t>
            </a:r>
            <a:r>
              <a:rPr lang="ru-RU" dirty="0" err="1"/>
              <a:t>використання</a:t>
            </a:r>
            <a:r>
              <a:rPr lang="ru-RU" dirty="0"/>
              <a:t> </a:t>
            </a:r>
            <a:r>
              <a:rPr lang="ru-RU" dirty="0" err="1"/>
              <a:t>Big</a:t>
            </a:r>
            <a:r>
              <a:rPr lang="ru-RU" dirty="0"/>
              <a:t> </a:t>
            </a:r>
            <a:r>
              <a:rPr lang="ru-RU" dirty="0" err="1"/>
              <a:t>Data</a:t>
            </a:r>
            <a:r>
              <a:rPr lang="ru-RU" dirty="0"/>
              <a:t>?</a:t>
            </a:r>
            <a:br>
              <a:rPr lang="ru-RU" dirty="0"/>
            </a:br>
            <a:endParaRPr lang="en-US" dirty="0"/>
          </a:p>
        </p:txBody>
      </p:sp>
      <p:sp>
        <p:nvSpPr>
          <p:cNvPr id="3" name="Объект 2"/>
          <p:cNvSpPr>
            <a:spLocks noGrp="1"/>
          </p:cNvSpPr>
          <p:nvPr>
            <p:ph idx="1"/>
          </p:nvPr>
        </p:nvSpPr>
        <p:spPr>
          <a:xfrm>
            <a:off x="1470276" y="2379132"/>
            <a:ext cx="8534400" cy="3615267"/>
          </a:xfrm>
        </p:spPr>
        <p:txBody>
          <a:bodyPr/>
          <a:lstStyle/>
          <a:p>
            <a:pPr marL="0" indent="0">
              <a:buNone/>
            </a:pPr>
            <a:r>
              <a:rPr lang="ru-RU" dirty="0" err="1"/>
              <a:t>Персональні</a:t>
            </a:r>
            <a:r>
              <a:rPr lang="ru-RU" dirty="0"/>
              <a:t> </a:t>
            </a:r>
            <a:r>
              <a:rPr lang="ru-RU" dirty="0" err="1"/>
              <a:t>дані</a:t>
            </a:r>
            <a:r>
              <a:rPr lang="ru-RU" dirty="0"/>
              <a:t> та </a:t>
            </a:r>
            <a:r>
              <a:rPr lang="ru-RU" dirty="0" err="1"/>
              <a:t>їхня</a:t>
            </a:r>
            <a:r>
              <a:rPr lang="ru-RU" dirty="0"/>
              <a:t> </a:t>
            </a:r>
            <a:r>
              <a:rPr lang="ru-RU" dirty="0" err="1" smtClean="0"/>
              <a:t>недоторканість</a:t>
            </a:r>
            <a:endParaRPr lang="ru-RU" dirty="0" smtClean="0"/>
          </a:p>
          <a:p>
            <a:pPr marL="0" indent="0">
              <a:buNone/>
            </a:pPr>
            <a:r>
              <a:rPr lang="en-US" dirty="0" smtClean="0"/>
              <a:t>Big </a:t>
            </a:r>
            <a:r>
              <a:rPr lang="en-US" dirty="0"/>
              <a:t>Data </a:t>
            </a:r>
            <a:r>
              <a:rPr lang="ru-RU" dirty="0" err="1"/>
              <a:t>збирає</a:t>
            </a:r>
            <a:r>
              <a:rPr lang="ru-RU" dirty="0"/>
              <a:t> </a:t>
            </a:r>
            <a:r>
              <a:rPr lang="ru-RU" dirty="0" err="1"/>
              <a:t>неймовірну</a:t>
            </a:r>
            <a:r>
              <a:rPr lang="ru-RU" dirty="0"/>
              <a:t> </a:t>
            </a:r>
            <a:r>
              <a:rPr lang="ru-RU" dirty="0" err="1"/>
              <a:t>кількість</a:t>
            </a:r>
            <a:r>
              <a:rPr lang="ru-RU" dirty="0"/>
              <a:t> </a:t>
            </a:r>
            <a:r>
              <a:rPr lang="ru-RU" dirty="0" err="1"/>
              <a:t>інформації</a:t>
            </a:r>
            <a:r>
              <a:rPr lang="ru-RU" dirty="0"/>
              <a:t>, </a:t>
            </a:r>
            <a:r>
              <a:rPr lang="ru-RU" dirty="0" err="1"/>
              <a:t>що</a:t>
            </a:r>
            <a:r>
              <a:rPr lang="ru-RU" dirty="0"/>
              <a:t> </a:t>
            </a:r>
            <a:r>
              <a:rPr lang="ru-RU" dirty="0" err="1"/>
              <a:t>стосується</a:t>
            </a:r>
            <a:r>
              <a:rPr lang="ru-RU" dirty="0"/>
              <a:t> </a:t>
            </a:r>
            <a:r>
              <a:rPr lang="ru-RU" dirty="0" err="1"/>
              <a:t>нашого</a:t>
            </a:r>
            <a:r>
              <a:rPr lang="ru-RU" dirty="0"/>
              <a:t> приватного </a:t>
            </a:r>
            <a:r>
              <a:rPr lang="ru-RU" dirty="0" err="1"/>
              <a:t>життя</a:t>
            </a:r>
            <a:r>
              <a:rPr lang="ru-RU" dirty="0"/>
              <a:t>, яку ми б </a:t>
            </a:r>
            <a:r>
              <a:rPr lang="ru-RU" dirty="0" err="1"/>
              <a:t>воліли</a:t>
            </a:r>
            <a:r>
              <a:rPr lang="ru-RU" dirty="0"/>
              <a:t> </a:t>
            </a:r>
            <a:r>
              <a:rPr lang="ru-RU" dirty="0" err="1"/>
              <a:t>зберігати</a:t>
            </a:r>
            <a:r>
              <a:rPr lang="ru-RU" dirty="0"/>
              <a:t> в </a:t>
            </a:r>
            <a:r>
              <a:rPr lang="ru-RU" dirty="0" err="1"/>
              <a:t>таємниці</a:t>
            </a:r>
            <a:r>
              <a:rPr lang="ru-RU" dirty="0"/>
              <a:t>. Тому резонно </a:t>
            </a:r>
            <a:r>
              <a:rPr lang="ru-RU" dirty="0" err="1"/>
              <a:t>постає</a:t>
            </a:r>
            <a:r>
              <a:rPr lang="ru-RU" dirty="0"/>
              <a:t> </a:t>
            </a:r>
            <a:r>
              <a:rPr lang="ru-RU" dirty="0" err="1"/>
              <a:t>питання</a:t>
            </a:r>
            <a:r>
              <a:rPr lang="ru-RU" dirty="0"/>
              <a:t> балансу </a:t>
            </a:r>
            <a:r>
              <a:rPr lang="ru-RU" dirty="0" err="1"/>
              <a:t>між</a:t>
            </a:r>
            <a:r>
              <a:rPr lang="ru-RU" dirty="0"/>
              <a:t> </a:t>
            </a:r>
            <a:r>
              <a:rPr lang="ru-RU" dirty="0" err="1"/>
              <a:t>тим</a:t>
            </a:r>
            <a:r>
              <a:rPr lang="ru-RU" dirty="0"/>
              <a:t>, </a:t>
            </a:r>
            <a:r>
              <a:rPr lang="ru-RU" dirty="0" err="1"/>
              <a:t>чим</a:t>
            </a:r>
            <a:r>
              <a:rPr lang="ru-RU" dirty="0"/>
              <a:t> ми </a:t>
            </a:r>
            <a:r>
              <a:rPr lang="ru-RU" dirty="0" err="1"/>
              <a:t>готові</a:t>
            </a:r>
            <a:r>
              <a:rPr lang="ru-RU" dirty="0"/>
              <a:t> </a:t>
            </a:r>
            <a:r>
              <a:rPr lang="ru-RU" dirty="0" err="1"/>
              <a:t>ділитися</a:t>
            </a:r>
            <a:r>
              <a:rPr lang="ru-RU" dirty="0"/>
              <a:t>, та </a:t>
            </a:r>
            <a:r>
              <a:rPr lang="ru-RU" dirty="0" err="1"/>
              <a:t>тим</a:t>
            </a:r>
            <a:r>
              <a:rPr lang="ru-RU" dirty="0"/>
              <a:t>, </a:t>
            </a:r>
            <a:r>
              <a:rPr lang="ru-RU" dirty="0" err="1"/>
              <a:t>наскільки</a:t>
            </a:r>
            <a:r>
              <a:rPr lang="ru-RU" dirty="0"/>
              <a:t> </a:t>
            </a:r>
            <a:r>
              <a:rPr lang="ru-RU" dirty="0" err="1"/>
              <a:t>комфортнішим</a:t>
            </a:r>
            <a:r>
              <a:rPr lang="ru-RU" dirty="0"/>
              <a:t> </a:t>
            </a:r>
            <a:r>
              <a:rPr lang="ru-RU" dirty="0" err="1"/>
              <a:t>може</a:t>
            </a:r>
            <a:r>
              <a:rPr lang="ru-RU" dirty="0"/>
              <a:t> стати наше </a:t>
            </a:r>
            <a:r>
              <a:rPr lang="ru-RU" dirty="0" err="1"/>
              <a:t>життя</a:t>
            </a:r>
            <a:r>
              <a:rPr lang="ru-RU" dirty="0"/>
              <a:t> </a:t>
            </a:r>
            <a:r>
              <a:rPr lang="ru-RU" dirty="0" err="1"/>
              <a:t>завдяки</a:t>
            </a:r>
            <a:r>
              <a:rPr lang="ru-RU" dirty="0"/>
              <a:t> </a:t>
            </a:r>
            <a:r>
              <a:rPr lang="ru-RU" dirty="0" err="1"/>
              <a:t>відкритості</a:t>
            </a:r>
            <a:r>
              <a:rPr lang="ru-RU" dirty="0"/>
              <a:t>. </a:t>
            </a:r>
            <a:r>
              <a:rPr lang="ru-RU" dirty="0" err="1"/>
              <a:t>Великі</a:t>
            </a:r>
            <a:r>
              <a:rPr lang="ru-RU" dirty="0"/>
              <a:t> </a:t>
            </a:r>
            <a:r>
              <a:rPr lang="ru-RU" dirty="0" err="1"/>
              <a:t>корпорації</a:t>
            </a:r>
            <a:r>
              <a:rPr lang="ru-RU" dirty="0"/>
              <a:t> </a:t>
            </a:r>
            <a:r>
              <a:rPr lang="ru-RU" dirty="0" err="1"/>
              <a:t>можуть</a:t>
            </a:r>
            <a:r>
              <a:rPr lang="ru-RU" dirty="0"/>
              <a:t> </a:t>
            </a:r>
            <a:r>
              <a:rPr lang="ru-RU" dirty="0" err="1"/>
              <a:t>маніпулювати</a:t>
            </a:r>
            <a:r>
              <a:rPr lang="ru-RU" dirty="0"/>
              <a:t> </a:t>
            </a:r>
            <a:r>
              <a:rPr lang="ru-RU" dirty="0" err="1"/>
              <a:t>цими</a:t>
            </a:r>
            <a:r>
              <a:rPr lang="ru-RU" dirty="0"/>
              <a:t> </a:t>
            </a:r>
            <a:r>
              <a:rPr lang="ru-RU" dirty="0" err="1"/>
              <a:t>даними</a:t>
            </a:r>
            <a:r>
              <a:rPr lang="ru-RU" dirty="0"/>
              <a:t> </a:t>
            </a:r>
            <a:r>
              <a:rPr lang="ru-RU" dirty="0" err="1"/>
              <a:t>роблячи</a:t>
            </a:r>
            <a:r>
              <a:rPr lang="ru-RU" dirty="0"/>
              <a:t> нас </a:t>
            </a:r>
            <a:r>
              <a:rPr lang="ru-RU" dirty="0" err="1"/>
              <a:t>певною</a:t>
            </a:r>
            <a:r>
              <a:rPr lang="ru-RU" dirty="0"/>
              <a:t> </a:t>
            </a:r>
            <a:r>
              <a:rPr lang="ru-RU" dirty="0" err="1"/>
              <a:t>мірою</a:t>
            </a:r>
            <a:r>
              <a:rPr lang="ru-RU" dirty="0"/>
              <a:t> </a:t>
            </a:r>
            <a:r>
              <a:rPr lang="ru-RU" dirty="0" err="1"/>
              <a:t>своїми</a:t>
            </a:r>
            <a:r>
              <a:rPr lang="ru-RU" dirty="0"/>
              <a:t> </a:t>
            </a:r>
            <a:r>
              <a:rPr lang="ru-RU" dirty="0" err="1"/>
              <a:t>заручниками</a:t>
            </a:r>
            <a:r>
              <a:rPr lang="ru-RU" dirty="0"/>
              <a:t>. Хорошим прикладом </a:t>
            </a:r>
            <a:r>
              <a:rPr lang="ru-RU" dirty="0" err="1"/>
              <a:t>цього</a:t>
            </a:r>
            <a:r>
              <a:rPr lang="ru-RU" dirty="0"/>
              <a:t> є </a:t>
            </a:r>
            <a:r>
              <a:rPr lang="ru-RU" dirty="0" err="1"/>
              <a:t>науково-фантастичний</a:t>
            </a:r>
            <a:r>
              <a:rPr lang="ru-RU" dirty="0"/>
              <a:t> </a:t>
            </a:r>
            <a:r>
              <a:rPr lang="ru-RU" dirty="0" err="1"/>
              <a:t>фільм</a:t>
            </a:r>
            <a:r>
              <a:rPr lang="ru-RU" dirty="0"/>
              <a:t> </a:t>
            </a:r>
            <a:r>
              <a:rPr lang="ru-RU" dirty="0">
                <a:hlinkClick r:id="rId2"/>
              </a:rPr>
              <a:t>"Сфера"</a:t>
            </a:r>
            <a:r>
              <a:rPr lang="ru-RU" dirty="0"/>
              <a:t>, в </a:t>
            </a:r>
            <a:r>
              <a:rPr lang="ru-RU" dirty="0" err="1"/>
              <a:t>якому</a:t>
            </a:r>
            <a:r>
              <a:rPr lang="ru-RU" dirty="0"/>
              <a:t> </a:t>
            </a:r>
            <a:r>
              <a:rPr lang="ru-RU" dirty="0" err="1"/>
              <a:t>піднімаються</a:t>
            </a:r>
            <a:r>
              <a:rPr lang="ru-RU" dirty="0"/>
              <a:t> </a:t>
            </a:r>
            <a:r>
              <a:rPr lang="ru-RU" dirty="0" err="1"/>
              <a:t>подібні</a:t>
            </a:r>
            <a:r>
              <a:rPr lang="ru-RU" dirty="0"/>
              <a:t> </a:t>
            </a:r>
            <a:r>
              <a:rPr lang="ru-RU" dirty="0" err="1"/>
              <a:t>питання</a:t>
            </a:r>
            <a:r>
              <a:rPr lang="ru-RU" dirty="0"/>
              <a:t>.</a:t>
            </a:r>
            <a:endParaRPr lang="en-US" dirty="0"/>
          </a:p>
        </p:txBody>
      </p:sp>
      <p:sp>
        <p:nvSpPr>
          <p:cNvPr id="4" name="Стрелка вниз 3"/>
          <p:cNvSpPr/>
          <p:nvPr/>
        </p:nvSpPr>
        <p:spPr>
          <a:xfrm>
            <a:off x="7940842" y="5855368"/>
            <a:ext cx="994611" cy="8181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074" name="Picture 2" descr="Рынку Big Data и бизнес-аналитики прогнозируют рост на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858" y="0"/>
            <a:ext cx="4632141" cy="2240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406895"/>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956928" y="1792705"/>
            <a:ext cx="8534400" cy="3615267"/>
          </a:xfrm>
        </p:spPr>
        <p:txBody>
          <a:bodyPr/>
          <a:lstStyle/>
          <a:p>
            <a:pPr marL="0" indent="0">
              <a:buNone/>
            </a:pPr>
            <a:r>
              <a:rPr lang="ru-RU" dirty="0" err="1" smtClean="0"/>
              <a:t>Безпека</a:t>
            </a:r>
            <a:endParaRPr lang="ru-RU" dirty="0" smtClean="0"/>
          </a:p>
          <a:p>
            <a:pPr marL="0" indent="0">
              <a:buNone/>
            </a:pPr>
            <a:r>
              <a:rPr lang="ru-RU" dirty="0" err="1" smtClean="0"/>
              <a:t>Навіть</a:t>
            </a:r>
            <a:r>
              <a:rPr lang="ru-RU" dirty="0" smtClean="0"/>
              <a:t> </a:t>
            </a:r>
            <a:r>
              <a:rPr lang="ru-RU" dirty="0" err="1"/>
              <a:t>якщо</a:t>
            </a:r>
            <a:r>
              <a:rPr lang="ru-RU" dirty="0"/>
              <a:t> </a:t>
            </a:r>
            <a:r>
              <a:rPr lang="ru-RU" dirty="0" err="1"/>
              <a:t>припустити</a:t>
            </a:r>
            <a:r>
              <a:rPr lang="ru-RU" dirty="0"/>
              <a:t>, </a:t>
            </a:r>
            <a:r>
              <a:rPr lang="ru-RU" dirty="0" err="1"/>
              <a:t>що</a:t>
            </a:r>
            <a:r>
              <a:rPr lang="ru-RU" dirty="0"/>
              <a:t> </a:t>
            </a:r>
            <a:r>
              <a:rPr lang="en-US" dirty="0"/>
              <a:t>Big Data </a:t>
            </a:r>
            <a:r>
              <a:rPr lang="ru-RU" dirty="0"/>
              <a:t>буде </a:t>
            </a:r>
            <a:r>
              <a:rPr lang="ru-RU" dirty="0" err="1"/>
              <a:t>використовуватися</a:t>
            </a:r>
            <a:r>
              <a:rPr lang="ru-RU" dirty="0"/>
              <a:t> </a:t>
            </a:r>
            <a:r>
              <a:rPr lang="ru-RU" dirty="0" err="1"/>
              <a:t>лише</a:t>
            </a:r>
            <a:r>
              <a:rPr lang="ru-RU" dirty="0"/>
              <a:t> в </a:t>
            </a:r>
            <a:r>
              <a:rPr lang="ru-RU" dirty="0" err="1"/>
              <a:t>шляхетних</a:t>
            </a:r>
            <a:r>
              <a:rPr lang="ru-RU" dirty="0"/>
              <a:t> </a:t>
            </a:r>
            <a:r>
              <a:rPr lang="ru-RU" dirty="0" err="1"/>
              <a:t>цілях</a:t>
            </a:r>
            <a:r>
              <a:rPr lang="ru-RU" dirty="0"/>
              <a:t>, </a:t>
            </a:r>
            <a:r>
              <a:rPr lang="ru-RU" dirty="0" err="1"/>
              <a:t>немає</a:t>
            </a:r>
            <a:r>
              <a:rPr lang="ru-RU" dirty="0"/>
              <a:t> </a:t>
            </a:r>
            <a:r>
              <a:rPr lang="ru-RU" dirty="0" err="1"/>
              <a:t>ніякої</a:t>
            </a:r>
            <a:r>
              <a:rPr lang="ru-RU" dirty="0"/>
              <a:t> </a:t>
            </a:r>
            <a:r>
              <a:rPr lang="ru-RU" dirty="0" err="1"/>
              <a:t>гарантії</a:t>
            </a:r>
            <a:r>
              <a:rPr lang="ru-RU" dirty="0"/>
              <a:t>, </a:t>
            </a:r>
            <a:r>
              <a:rPr lang="ru-RU" dirty="0" err="1"/>
              <a:t>що</a:t>
            </a:r>
            <a:r>
              <a:rPr lang="ru-RU" dirty="0"/>
              <a:t> </a:t>
            </a:r>
            <a:r>
              <a:rPr lang="ru-RU" dirty="0" err="1"/>
              <a:t>персональні</a:t>
            </a:r>
            <a:r>
              <a:rPr lang="ru-RU" dirty="0"/>
              <a:t> </a:t>
            </a:r>
            <a:r>
              <a:rPr lang="ru-RU" dirty="0" err="1"/>
              <a:t>дані</a:t>
            </a:r>
            <a:r>
              <a:rPr lang="ru-RU" dirty="0"/>
              <a:t> </a:t>
            </a:r>
            <a:r>
              <a:rPr lang="ru-RU" dirty="0" err="1"/>
              <a:t>зможуть</a:t>
            </a:r>
            <a:r>
              <a:rPr lang="ru-RU" dirty="0"/>
              <a:t> бути </a:t>
            </a:r>
            <a:r>
              <a:rPr lang="ru-RU" dirty="0" err="1"/>
              <a:t>надійно</a:t>
            </a:r>
            <a:r>
              <a:rPr lang="ru-RU" dirty="0"/>
              <a:t> </a:t>
            </a:r>
            <a:r>
              <a:rPr lang="ru-RU" dirty="0" err="1"/>
              <a:t>захищені</a:t>
            </a:r>
            <a:r>
              <a:rPr lang="ru-RU" dirty="0"/>
              <a:t> </a:t>
            </a:r>
            <a:r>
              <a:rPr lang="ru-RU" dirty="0" err="1"/>
              <a:t>від</a:t>
            </a:r>
            <a:r>
              <a:rPr lang="ru-RU" dirty="0"/>
              <a:t> </a:t>
            </a:r>
            <a:r>
              <a:rPr lang="ru-RU" dirty="0" err="1"/>
              <a:t>зловмисників</a:t>
            </a:r>
            <a:r>
              <a:rPr lang="ru-RU" dirty="0"/>
              <a:t> та </a:t>
            </a:r>
            <a:r>
              <a:rPr lang="ru-RU" dirty="0" err="1"/>
              <a:t>хакерів</a:t>
            </a:r>
            <a:r>
              <a:rPr lang="ru-RU" dirty="0"/>
              <a:t>.</a:t>
            </a:r>
            <a:endParaRPr lang="uk-UA" dirty="0"/>
          </a:p>
        </p:txBody>
      </p:sp>
      <p:sp>
        <p:nvSpPr>
          <p:cNvPr id="5" name="Стрелка вниз 4"/>
          <p:cNvSpPr/>
          <p:nvPr/>
        </p:nvSpPr>
        <p:spPr>
          <a:xfrm>
            <a:off x="7202905" y="5407972"/>
            <a:ext cx="1171074" cy="1153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4098" name="Picture 2" descr="Хакер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0421" y="0"/>
            <a:ext cx="4411579" cy="2941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80229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Позиція ЄСПЛ у питанні дискримінації за віком та національністю /  Публикации / Судебно-юридическая газе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1"/>
          <p:cNvSpPr>
            <a:spLocks noGrp="1"/>
          </p:cNvSpPr>
          <p:nvPr>
            <p:ph idx="1"/>
          </p:nvPr>
        </p:nvSpPr>
        <p:spPr>
          <a:xfrm>
            <a:off x="684213" y="685800"/>
            <a:ext cx="8534400" cy="5394325"/>
          </a:xfrm>
        </p:spPr>
        <p:txBody>
          <a:bodyPr/>
          <a:lstStyle/>
          <a:p>
            <a:pPr marL="0" indent="0">
              <a:buNone/>
            </a:pPr>
            <a:r>
              <a:rPr lang="ru-RU" dirty="0" err="1">
                <a:solidFill>
                  <a:schemeClr val="tx1"/>
                </a:solidFill>
              </a:rPr>
              <a:t>Дискримінація</a:t>
            </a:r>
            <a:r>
              <a:rPr lang="ru-RU" dirty="0">
                <a:solidFill>
                  <a:schemeClr val="tx1"/>
                </a:solidFill>
              </a:rPr>
              <a:t>. </a:t>
            </a:r>
            <a:endParaRPr lang="ru-RU" dirty="0" smtClean="0">
              <a:solidFill>
                <a:schemeClr val="tx1"/>
              </a:solidFill>
            </a:endParaRPr>
          </a:p>
          <a:p>
            <a:pPr marL="0" indent="0">
              <a:buNone/>
            </a:pPr>
            <a:r>
              <a:rPr lang="ru-RU" dirty="0" smtClean="0">
                <a:solidFill>
                  <a:schemeClr val="tx1"/>
                </a:solidFill>
              </a:rPr>
              <a:t>Коли </a:t>
            </a:r>
            <a:r>
              <a:rPr lang="ru-RU" dirty="0">
                <a:solidFill>
                  <a:schemeClr val="tx1"/>
                </a:solidFill>
              </a:rPr>
              <a:t>все </a:t>
            </a:r>
            <a:r>
              <a:rPr lang="ru-RU" dirty="0" err="1">
                <a:solidFill>
                  <a:schemeClr val="tx1"/>
                </a:solidFill>
              </a:rPr>
              <a:t>відомо</a:t>
            </a:r>
            <a:r>
              <a:rPr lang="ru-RU" dirty="0">
                <a:solidFill>
                  <a:schemeClr val="tx1"/>
                </a:solidFill>
              </a:rPr>
              <a:t> </a:t>
            </a:r>
            <a:r>
              <a:rPr lang="ru-RU" dirty="0" err="1">
                <a:solidFill>
                  <a:schemeClr val="tx1"/>
                </a:solidFill>
              </a:rPr>
              <a:t>завдяки</a:t>
            </a:r>
            <a:r>
              <a:rPr lang="ru-RU" dirty="0">
                <a:solidFill>
                  <a:schemeClr val="tx1"/>
                </a:solidFill>
              </a:rPr>
              <a:t> </a:t>
            </a:r>
            <a:r>
              <a:rPr lang="en-US" dirty="0">
                <a:solidFill>
                  <a:schemeClr val="tx1"/>
                </a:solidFill>
              </a:rPr>
              <a:t>Big Data, </a:t>
            </a:r>
            <a:r>
              <a:rPr lang="ru-RU" dirty="0" err="1">
                <a:solidFill>
                  <a:schemeClr val="tx1"/>
                </a:solidFill>
              </a:rPr>
              <a:t>окремі</a:t>
            </a:r>
            <a:r>
              <a:rPr lang="ru-RU" dirty="0">
                <a:solidFill>
                  <a:schemeClr val="tx1"/>
                </a:solidFill>
              </a:rPr>
              <a:t> люди </a:t>
            </a:r>
            <a:r>
              <a:rPr lang="ru-RU" dirty="0" err="1">
                <a:solidFill>
                  <a:schemeClr val="tx1"/>
                </a:solidFill>
              </a:rPr>
              <a:t>можуть</a:t>
            </a:r>
            <a:r>
              <a:rPr lang="ru-RU" dirty="0">
                <a:solidFill>
                  <a:schemeClr val="tx1"/>
                </a:solidFill>
              </a:rPr>
              <a:t> </a:t>
            </a:r>
            <a:r>
              <a:rPr lang="ru-RU" dirty="0" err="1">
                <a:solidFill>
                  <a:schemeClr val="tx1"/>
                </a:solidFill>
              </a:rPr>
              <a:t>обмежуватися</a:t>
            </a:r>
            <a:r>
              <a:rPr lang="ru-RU" dirty="0">
                <a:solidFill>
                  <a:schemeClr val="tx1"/>
                </a:solidFill>
              </a:rPr>
              <a:t> </a:t>
            </a:r>
            <a:r>
              <a:rPr lang="ru-RU" dirty="0" err="1">
                <a:solidFill>
                  <a:schemeClr val="tx1"/>
                </a:solidFill>
              </a:rPr>
              <a:t>наприклад</a:t>
            </a:r>
            <a:r>
              <a:rPr lang="ru-RU" dirty="0">
                <a:solidFill>
                  <a:schemeClr val="tx1"/>
                </a:solidFill>
              </a:rPr>
              <a:t> в </a:t>
            </a:r>
            <a:r>
              <a:rPr lang="ru-RU" dirty="0" err="1">
                <a:solidFill>
                  <a:schemeClr val="tx1"/>
                </a:solidFill>
              </a:rPr>
              <a:t>доступі</a:t>
            </a:r>
            <a:r>
              <a:rPr lang="ru-RU" dirty="0">
                <a:solidFill>
                  <a:schemeClr val="tx1"/>
                </a:solidFill>
              </a:rPr>
              <a:t> до </a:t>
            </a:r>
            <a:r>
              <a:rPr lang="ru-RU" dirty="0" err="1">
                <a:solidFill>
                  <a:schemeClr val="tx1"/>
                </a:solidFill>
              </a:rPr>
              <a:t>банківських</a:t>
            </a:r>
            <a:r>
              <a:rPr lang="ru-RU" dirty="0">
                <a:solidFill>
                  <a:schemeClr val="tx1"/>
                </a:solidFill>
              </a:rPr>
              <a:t> </a:t>
            </a:r>
            <a:r>
              <a:rPr lang="ru-RU" dirty="0" err="1">
                <a:solidFill>
                  <a:schemeClr val="tx1"/>
                </a:solidFill>
              </a:rPr>
              <a:t>кредитів</a:t>
            </a:r>
            <a:r>
              <a:rPr lang="ru-RU" dirty="0">
                <a:solidFill>
                  <a:schemeClr val="tx1"/>
                </a:solidFill>
              </a:rPr>
              <a:t> через </a:t>
            </a:r>
            <a:r>
              <a:rPr lang="ru-RU" dirty="0" err="1">
                <a:solidFill>
                  <a:schemeClr val="tx1"/>
                </a:solidFill>
              </a:rPr>
              <a:t>можливу</a:t>
            </a:r>
            <a:r>
              <a:rPr lang="ru-RU" dirty="0">
                <a:solidFill>
                  <a:schemeClr val="tx1"/>
                </a:solidFill>
              </a:rPr>
              <a:t> </a:t>
            </a:r>
            <a:r>
              <a:rPr lang="ru-RU" dirty="0" err="1">
                <a:solidFill>
                  <a:schemeClr val="tx1"/>
                </a:solidFill>
              </a:rPr>
              <a:t>недостатню</a:t>
            </a:r>
            <a:r>
              <a:rPr lang="ru-RU" dirty="0">
                <a:solidFill>
                  <a:schemeClr val="tx1"/>
                </a:solidFill>
              </a:rPr>
              <a:t> </a:t>
            </a:r>
            <a:r>
              <a:rPr lang="ru-RU" dirty="0" err="1">
                <a:solidFill>
                  <a:schemeClr val="tx1"/>
                </a:solidFill>
              </a:rPr>
              <a:t>надійність</a:t>
            </a:r>
            <a:r>
              <a:rPr lang="ru-RU" dirty="0">
                <a:solidFill>
                  <a:schemeClr val="tx1"/>
                </a:solidFill>
              </a:rPr>
              <a:t>, </a:t>
            </a:r>
            <a:r>
              <a:rPr lang="ru-RU" dirty="0" err="1">
                <a:solidFill>
                  <a:schemeClr val="tx1"/>
                </a:solidFill>
              </a:rPr>
              <a:t>або</a:t>
            </a:r>
            <a:r>
              <a:rPr lang="ru-RU" dirty="0">
                <a:solidFill>
                  <a:schemeClr val="tx1"/>
                </a:solidFill>
              </a:rPr>
              <a:t> </a:t>
            </a:r>
            <a:r>
              <a:rPr lang="ru-RU" dirty="0" err="1">
                <a:solidFill>
                  <a:schemeClr val="tx1"/>
                </a:solidFill>
              </a:rPr>
              <a:t>переплачувати</a:t>
            </a:r>
            <a:r>
              <a:rPr lang="ru-RU" dirty="0">
                <a:solidFill>
                  <a:schemeClr val="tx1"/>
                </a:solidFill>
              </a:rPr>
              <a:t> за </a:t>
            </a:r>
            <a:r>
              <a:rPr lang="ru-RU" dirty="0" err="1">
                <a:solidFill>
                  <a:schemeClr val="tx1"/>
                </a:solidFill>
              </a:rPr>
              <a:t>медстрахування</a:t>
            </a:r>
            <a:r>
              <a:rPr lang="ru-RU" dirty="0">
                <a:solidFill>
                  <a:schemeClr val="tx1"/>
                </a:solidFill>
              </a:rPr>
              <a:t> через </a:t>
            </a:r>
            <a:r>
              <a:rPr lang="ru-RU" dirty="0" err="1">
                <a:solidFill>
                  <a:schemeClr val="tx1"/>
                </a:solidFill>
              </a:rPr>
              <a:t>можливості</a:t>
            </a:r>
            <a:r>
              <a:rPr lang="ru-RU" dirty="0">
                <a:solidFill>
                  <a:schemeClr val="tx1"/>
                </a:solidFill>
              </a:rPr>
              <a:t> </a:t>
            </a:r>
            <a:r>
              <a:rPr lang="ru-RU" dirty="0" err="1">
                <a:solidFill>
                  <a:schemeClr val="tx1"/>
                </a:solidFill>
              </a:rPr>
              <a:t>певних</a:t>
            </a:r>
            <a:r>
              <a:rPr lang="ru-RU" dirty="0">
                <a:solidFill>
                  <a:schemeClr val="tx1"/>
                </a:solidFill>
              </a:rPr>
              <a:t> </a:t>
            </a:r>
            <a:r>
              <a:rPr lang="ru-RU" dirty="0" err="1">
                <a:solidFill>
                  <a:schemeClr val="tx1"/>
                </a:solidFill>
              </a:rPr>
              <a:t>захворювань</a:t>
            </a:r>
            <a:r>
              <a:rPr lang="ru-RU" dirty="0">
                <a:solidFill>
                  <a:schemeClr val="tx1"/>
                </a:solidFill>
              </a:rPr>
              <a:t> </a:t>
            </a:r>
            <a:r>
              <a:rPr lang="ru-RU" dirty="0" err="1">
                <a:solidFill>
                  <a:schemeClr val="tx1"/>
                </a:solidFill>
              </a:rPr>
              <a:t>пов'язаних</a:t>
            </a:r>
            <a:r>
              <a:rPr lang="ru-RU" dirty="0">
                <a:solidFill>
                  <a:schemeClr val="tx1"/>
                </a:solidFill>
              </a:rPr>
              <a:t> </a:t>
            </a:r>
            <a:r>
              <a:rPr lang="ru-RU" dirty="0" err="1">
                <a:solidFill>
                  <a:schemeClr val="tx1"/>
                </a:solidFill>
              </a:rPr>
              <a:t>зі</a:t>
            </a:r>
            <a:r>
              <a:rPr lang="ru-RU" dirty="0">
                <a:solidFill>
                  <a:schemeClr val="tx1"/>
                </a:solidFill>
              </a:rPr>
              <a:t> </a:t>
            </a:r>
            <a:r>
              <a:rPr lang="ru-RU" dirty="0" err="1">
                <a:solidFill>
                  <a:schemeClr val="tx1"/>
                </a:solidFill>
              </a:rPr>
              <a:t>схильністю</a:t>
            </a:r>
            <a:r>
              <a:rPr lang="ru-RU" dirty="0">
                <a:solidFill>
                  <a:schemeClr val="tx1"/>
                </a:solidFill>
              </a:rPr>
              <a:t> до </a:t>
            </a:r>
            <a:r>
              <a:rPr lang="ru-RU" dirty="0" err="1">
                <a:solidFill>
                  <a:schemeClr val="tx1"/>
                </a:solidFill>
              </a:rPr>
              <a:t>генетичних</a:t>
            </a:r>
            <a:r>
              <a:rPr lang="ru-RU" dirty="0">
                <a:solidFill>
                  <a:schemeClr val="tx1"/>
                </a:solidFill>
              </a:rPr>
              <a:t> хвороб, </a:t>
            </a:r>
            <a:r>
              <a:rPr lang="ru-RU" dirty="0" err="1">
                <a:solidFill>
                  <a:schemeClr val="tx1"/>
                </a:solidFill>
              </a:rPr>
              <a:t>або</a:t>
            </a:r>
            <a:r>
              <a:rPr lang="ru-RU" dirty="0">
                <a:solidFill>
                  <a:schemeClr val="tx1"/>
                </a:solidFill>
              </a:rPr>
              <a:t> через </a:t>
            </a:r>
            <a:r>
              <a:rPr lang="ru-RU" dirty="0" err="1">
                <a:solidFill>
                  <a:schemeClr val="tx1"/>
                </a:solidFill>
              </a:rPr>
              <a:t>несприятливі</a:t>
            </a:r>
            <a:r>
              <a:rPr lang="ru-RU" dirty="0">
                <a:solidFill>
                  <a:schemeClr val="tx1"/>
                </a:solidFill>
              </a:rPr>
              <a:t> </a:t>
            </a:r>
            <a:r>
              <a:rPr lang="ru-RU" dirty="0" err="1">
                <a:solidFill>
                  <a:schemeClr val="tx1"/>
                </a:solidFill>
              </a:rPr>
              <a:t>умови</a:t>
            </a:r>
            <a:r>
              <a:rPr lang="ru-RU" dirty="0">
                <a:solidFill>
                  <a:schemeClr val="tx1"/>
                </a:solidFill>
              </a:rPr>
              <a:t> </a:t>
            </a:r>
            <a:r>
              <a:rPr lang="ru-RU" dirty="0" err="1">
                <a:solidFill>
                  <a:schemeClr val="tx1"/>
                </a:solidFill>
              </a:rPr>
              <a:t>проживання</a:t>
            </a:r>
            <a:r>
              <a:rPr lang="ru-RU" dirty="0">
                <a:solidFill>
                  <a:schemeClr val="tx1"/>
                </a:solidFill>
              </a:rPr>
              <a:t> в </a:t>
            </a:r>
            <a:r>
              <a:rPr lang="ru-RU" dirty="0" err="1">
                <a:solidFill>
                  <a:schemeClr val="tx1"/>
                </a:solidFill>
              </a:rPr>
              <a:t>певних</a:t>
            </a:r>
            <a:r>
              <a:rPr lang="ru-RU" dirty="0">
                <a:solidFill>
                  <a:schemeClr val="tx1"/>
                </a:solidFill>
              </a:rPr>
              <a:t> </a:t>
            </a:r>
            <a:r>
              <a:rPr lang="ru-RU" dirty="0" err="1">
                <a:solidFill>
                  <a:schemeClr val="tx1"/>
                </a:solidFill>
              </a:rPr>
              <a:t>місцевостях</a:t>
            </a:r>
            <a:r>
              <a:rPr lang="ru-RU" dirty="0">
                <a:solidFill>
                  <a:schemeClr val="tx1"/>
                </a:solidFill>
              </a:rPr>
              <a:t>. Або </a:t>
            </a:r>
            <a:r>
              <a:rPr lang="ru-RU" dirty="0" err="1">
                <a:solidFill>
                  <a:schemeClr val="tx1"/>
                </a:solidFill>
              </a:rPr>
              <a:t>навіть</a:t>
            </a:r>
            <a:r>
              <a:rPr lang="ru-RU" dirty="0">
                <a:solidFill>
                  <a:schemeClr val="tx1"/>
                </a:solidFill>
              </a:rPr>
              <a:t> </a:t>
            </a:r>
            <a:r>
              <a:rPr lang="ru-RU" dirty="0" err="1">
                <a:solidFill>
                  <a:schemeClr val="tx1"/>
                </a:solidFill>
              </a:rPr>
              <a:t>державні</a:t>
            </a:r>
            <a:r>
              <a:rPr lang="ru-RU" dirty="0">
                <a:solidFill>
                  <a:schemeClr val="tx1"/>
                </a:solidFill>
              </a:rPr>
              <a:t> </a:t>
            </a:r>
            <a:r>
              <a:rPr lang="ru-RU" dirty="0" err="1">
                <a:solidFill>
                  <a:schemeClr val="tx1"/>
                </a:solidFill>
              </a:rPr>
              <a:t>структури</a:t>
            </a:r>
            <a:r>
              <a:rPr lang="ru-RU" dirty="0">
                <a:solidFill>
                  <a:schemeClr val="tx1"/>
                </a:solidFill>
              </a:rPr>
              <a:t> та </a:t>
            </a:r>
            <a:r>
              <a:rPr lang="ru-RU" dirty="0" err="1">
                <a:solidFill>
                  <a:schemeClr val="tx1"/>
                </a:solidFill>
              </a:rPr>
              <a:t>приватні</a:t>
            </a:r>
            <a:r>
              <a:rPr lang="ru-RU" dirty="0">
                <a:solidFill>
                  <a:schemeClr val="tx1"/>
                </a:solidFill>
              </a:rPr>
              <a:t> </a:t>
            </a:r>
            <a:r>
              <a:rPr lang="ru-RU" dirty="0" err="1">
                <a:solidFill>
                  <a:schemeClr val="tx1"/>
                </a:solidFill>
              </a:rPr>
              <a:t>компанії</a:t>
            </a:r>
            <a:r>
              <a:rPr lang="ru-RU" dirty="0">
                <a:solidFill>
                  <a:schemeClr val="tx1"/>
                </a:solidFill>
              </a:rPr>
              <a:t> </a:t>
            </a:r>
            <a:r>
              <a:rPr lang="ru-RU" dirty="0" err="1">
                <a:solidFill>
                  <a:schemeClr val="tx1"/>
                </a:solidFill>
              </a:rPr>
              <a:t>захочуть</a:t>
            </a:r>
            <a:r>
              <a:rPr lang="ru-RU" dirty="0">
                <a:solidFill>
                  <a:schemeClr val="tx1"/>
                </a:solidFill>
              </a:rPr>
              <a:t> </a:t>
            </a:r>
            <a:r>
              <a:rPr lang="ru-RU" dirty="0" err="1">
                <a:solidFill>
                  <a:schemeClr val="tx1"/>
                </a:solidFill>
              </a:rPr>
              <a:t>обмежити</a:t>
            </a:r>
            <a:r>
              <a:rPr lang="ru-RU" dirty="0">
                <a:solidFill>
                  <a:schemeClr val="tx1"/>
                </a:solidFill>
              </a:rPr>
              <a:t> нас в </a:t>
            </a:r>
            <a:r>
              <a:rPr lang="ru-RU" dirty="0" err="1">
                <a:solidFill>
                  <a:schemeClr val="tx1"/>
                </a:solidFill>
              </a:rPr>
              <a:t>доступі</a:t>
            </a:r>
            <a:r>
              <a:rPr lang="ru-RU" dirty="0">
                <a:solidFill>
                  <a:schemeClr val="tx1"/>
                </a:solidFill>
              </a:rPr>
              <a:t> до </a:t>
            </a:r>
            <a:r>
              <a:rPr lang="ru-RU" dirty="0" err="1">
                <a:solidFill>
                  <a:schemeClr val="tx1"/>
                </a:solidFill>
              </a:rPr>
              <a:t>певних</a:t>
            </a:r>
            <a:r>
              <a:rPr lang="ru-RU" dirty="0">
                <a:solidFill>
                  <a:schemeClr val="tx1"/>
                </a:solidFill>
              </a:rPr>
              <a:t> </a:t>
            </a:r>
            <a:r>
              <a:rPr lang="ru-RU" dirty="0" err="1">
                <a:solidFill>
                  <a:schemeClr val="tx1"/>
                </a:solidFill>
              </a:rPr>
              <a:t>сервісів</a:t>
            </a:r>
            <a:r>
              <a:rPr lang="ru-RU" dirty="0">
                <a:solidFill>
                  <a:schemeClr val="tx1"/>
                </a:solidFill>
              </a:rPr>
              <a:t> та </a:t>
            </a:r>
            <a:r>
              <a:rPr lang="ru-RU" dirty="0" err="1">
                <a:solidFill>
                  <a:schemeClr val="tx1"/>
                </a:solidFill>
              </a:rPr>
              <a:t>ресурсів</a:t>
            </a:r>
            <a:r>
              <a:rPr lang="ru-RU" dirty="0">
                <a:solidFill>
                  <a:schemeClr val="tx1"/>
                </a:solidFill>
              </a:rPr>
              <a:t>.</a:t>
            </a:r>
            <a:endParaRPr lang="uk-UA" dirty="0">
              <a:solidFill>
                <a:schemeClr val="tx1"/>
              </a:solidFill>
            </a:endParaRPr>
          </a:p>
        </p:txBody>
      </p:sp>
    </p:spTree>
    <p:extLst>
      <p:ext uri="{BB962C8B-B14F-4D97-AF65-F5344CB8AC3E}">
        <p14:creationId xmlns:p14="http://schemas.microsoft.com/office/powerpoint/2010/main" val="789244113"/>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0676" y="540974"/>
            <a:ext cx="8534400" cy="1507067"/>
          </a:xfrm>
        </p:spPr>
        <p:txBody>
          <a:bodyPr>
            <a:normAutofit/>
          </a:bodyPr>
          <a:lstStyle/>
          <a:p>
            <a:r>
              <a:rPr lang="uk-UA" dirty="0" smtClean="0"/>
              <a:t>Передумови Створення та </a:t>
            </a:r>
            <a:r>
              <a:rPr lang="ru-RU" dirty="0" err="1"/>
              <a:t>основні</a:t>
            </a:r>
            <a:r>
              <a:rPr lang="ru-RU" dirty="0"/>
              <a:t> </a:t>
            </a:r>
            <a:r>
              <a:rPr lang="ru-RU" dirty="0" err="1"/>
              <a:t>переваги</a:t>
            </a:r>
            <a:r>
              <a:rPr lang="ru-RU" dirty="0"/>
              <a:t> баз </a:t>
            </a:r>
            <a:r>
              <a:rPr lang="ru-RU" dirty="0" err="1"/>
              <a:t>даних</a:t>
            </a:r>
            <a:endParaRPr lang="en-US" dirty="0"/>
          </a:p>
        </p:txBody>
      </p:sp>
      <p:sp>
        <p:nvSpPr>
          <p:cNvPr id="3" name="Объект 2"/>
          <p:cNvSpPr>
            <a:spLocks noGrp="1"/>
          </p:cNvSpPr>
          <p:nvPr>
            <p:ph idx="1"/>
          </p:nvPr>
        </p:nvSpPr>
        <p:spPr>
          <a:xfrm>
            <a:off x="860676" y="2277979"/>
            <a:ext cx="8796671" cy="3081867"/>
          </a:xfrm>
        </p:spPr>
        <p:txBody>
          <a:bodyPr/>
          <a:lstStyle/>
          <a:p>
            <a:pPr marL="0" indent="0">
              <a:buNone/>
            </a:pPr>
            <a:r>
              <a:rPr lang="uk-UA" dirty="0" smtClean="0"/>
              <a:t>У пакетних системах обробки інформації дані організовуються у вигляді не пов'язаних між собою локальних інформаційних файлів, які мають лінійну структуру. Сутність такого підходу до організації інформаційного забезпечення полягає в тому, що інформаційні файли проектуються окремо для кожної конкретної задачі чи комплексу задач.</a:t>
            </a:r>
          </a:p>
          <a:p>
            <a:pPr marL="0" indent="0">
              <a:buNone/>
            </a:pPr>
            <a:r>
              <a:rPr lang="uk-UA" dirty="0" smtClean="0"/>
              <a:t>Такі системи називають </a:t>
            </a:r>
            <a:r>
              <a:rPr lang="uk-UA" i="1" dirty="0" smtClean="0"/>
              <a:t>файловими. </a:t>
            </a:r>
            <a:r>
              <a:rPr lang="uk-UA" dirty="0" smtClean="0"/>
              <a:t>Голов­ними недоліками цих систем є :</a:t>
            </a:r>
            <a:endParaRPr lang="uk-UA" dirty="0"/>
          </a:p>
        </p:txBody>
      </p:sp>
      <p:sp>
        <p:nvSpPr>
          <p:cNvPr id="4" name="Стрелка вниз 3"/>
          <p:cNvSpPr/>
          <p:nvPr/>
        </p:nvSpPr>
        <p:spPr>
          <a:xfrm>
            <a:off x="6240379" y="5309937"/>
            <a:ext cx="1042737" cy="12031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945445221"/>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1096" y="829732"/>
            <a:ext cx="8534400" cy="1507067"/>
          </a:xfrm>
        </p:spPr>
        <p:txBody>
          <a:bodyPr/>
          <a:lstStyle/>
          <a:p>
            <a:r>
              <a:rPr lang="ru-RU" i="1" dirty="0" err="1"/>
              <a:t>Надлишковість</a:t>
            </a:r>
            <a:r>
              <a:rPr lang="ru-RU" i="1" dirty="0"/>
              <a:t> </a:t>
            </a:r>
            <a:r>
              <a:rPr lang="ru-RU" i="1" dirty="0" err="1"/>
              <a:t>даних</a:t>
            </a:r>
            <a:endParaRPr lang="en-US" dirty="0"/>
          </a:p>
        </p:txBody>
      </p:sp>
      <p:sp>
        <p:nvSpPr>
          <p:cNvPr id="3" name="Объект 2"/>
          <p:cNvSpPr>
            <a:spLocks noGrp="1"/>
          </p:cNvSpPr>
          <p:nvPr>
            <p:ph idx="1"/>
          </p:nvPr>
        </p:nvSpPr>
        <p:spPr>
          <a:xfrm>
            <a:off x="1021096" y="2658979"/>
            <a:ext cx="8534400" cy="3615267"/>
          </a:xfrm>
        </p:spPr>
        <p:txBody>
          <a:bodyPr/>
          <a:lstStyle/>
          <a:p>
            <a:pPr marL="0" indent="0">
              <a:buNone/>
            </a:pPr>
            <a:r>
              <a:rPr lang="uk-UA" dirty="0" smtClean="0"/>
              <a:t>Для розв'язування різних задач управління використовуються одні й ті самі дані. Дублювання даних у різних файлах зумовлює </a:t>
            </a:r>
            <a:r>
              <a:rPr lang="uk-UA" dirty="0" err="1" smtClean="0"/>
              <a:t>нефекономне</a:t>
            </a:r>
            <a:r>
              <a:rPr lang="uk-UA" dirty="0" smtClean="0"/>
              <a:t> використання пам'яті на зовнішніх запам'ятовуючих пристроях і призводить до того, що інформація одного й того самого об'єкта управління розподіляється між багатьма файлами.</a:t>
            </a:r>
          </a:p>
          <a:p>
            <a:pPr marL="0" indent="0">
              <a:buNone/>
            </a:pPr>
            <a:endParaRPr lang="uk-UA" dirty="0"/>
          </a:p>
        </p:txBody>
      </p:sp>
      <p:sp>
        <p:nvSpPr>
          <p:cNvPr id="4" name="Стрелка вниз 3"/>
          <p:cNvSpPr/>
          <p:nvPr/>
        </p:nvSpPr>
        <p:spPr>
          <a:xfrm>
            <a:off x="6513095" y="5470358"/>
            <a:ext cx="1042737" cy="1122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107017180"/>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7349" y="1006195"/>
            <a:ext cx="8534400" cy="1507067"/>
          </a:xfrm>
        </p:spPr>
        <p:txBody>
          <a:bodyPr/>
          <a:lstStyle/>
          <a:p>
            <a:r>
              <a:rPr lang="ru-RU" i="1" dirty="0" err="1"/>
              <a:t>Неузгодженість</a:t>
            </a:r>
            <a:r>
              <a:rPr lang="ru-RU" i="1" dirty="0"/>
              <a:t> </a:t>
            </a:r>
            <a:r>
              <a:rPr lang="ru-RU" i="1" dirty="0" err="1"/>
              <a:t>даних</a:t>
            </a:r>
            <a:endParaRPr lang="en-US" dirty="0"/>
          </a:p>
        </p:txBody>
      </p:sp>
      <p:sp>
        <p:nvSpPr>
          <p:cNvPr id="3" name="Объект 2"/>
          <p:cNvSpPr>
            <a:spLocks noGrp="1"/>
          </p:cNvSpPr>
          <p:nvPr>
            <p:ph idx="1"/>
          </p:nvPr>
        </p:nvSpPr>
        <p:spPr>
          <a:xfrm>
            <a:off x="1117349" y="2513262"/>
            <a:ext cx="8534400" cy="3615267"/>
          </a:xfrm>
        </p:spPr>
        <p:txBody>
          <a:bodyPr/>
          <a:lstStyle/>
          <a:p>
            <a:pPr marL="0" indent="0">
              <a:buNone/>
            </a:pPr>
            <a:r>
              <a:rPr lang="uk-UA" dirty="0" smtClean="0"/>
              <a:t>Сутність цього недоліку полягає в тому, що одна й та сама інформація може розміщуватись у різних файлах. При цьому технологічно складно простежити за внесенням змін одночасно в усі файли. Через це може виникнути неузгодженість даних, коли одне й те саме поле в різних файлах може мати різні значення.</a:t>
            </a:r>
            <a:endParaRPr lang="uk-UA" dirty="0"/>
          </a:p>
        </p:txBody>
      </p:sp>
      <p:sp>
        <p:nvSpPr>
          <p:cNvPr id="4" name="Стрелка вниз 3"/>
          <p:cNvSpPr/>
          <p:nvPr/>
        </p:nvSpPr>
        <p:spPr>
          <a:xfrm>
            <a:off x="6737684" y="5518484"/>
            <a:ext cx="770021" cy="10748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158973186"/>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7349" y="872065"/>
            <a:ext cx="8534400" cy="1507067"/>
          </a:xfrm>
        </p:spPr>
        <p:txBody>
          <a:bodyPr/>
          <a:lstStyle/>
          <a:p>
            <a:r>
              <a:rPr lang="ru-RU" i="1" dirty="0" err="1"/>
              <a:t>Залежність</a:t>
            </a:r>
            <a:r>
              <a:rPr lang="ru-RU" i="1" dirty="0"/>
              <a:t> структур </a:t>
            </a:r>
            <a:r>
              <a:rPr lang="ru-RU" i="1" dirty="0" err="1"/>
              <a:t>даних</a:t>
            </a:r>
            <a:r>
              <a:rPr lang="ru-RU" i="1" dirty="0"/>
              <a:t> і </a:t>
            </a:r>
            <a:r>
              <a:rPr lang="ru-RU" i="1" dirty="0" err="1"/>
              <a:t>прикладних</a:t>
            </a:r>
            <a:r>
              <a:rPr lang="ru-RU" i="1" dirty="0"/>
              <a:t> </a:t>
            </a:r>
            <a:r>
              <a:rPr lang="ru-RU" i="1" dirty="0" err="1"/>
              <a:t>програм</a:t>
            </a:r>
            <a:endParaRPr lang="en-US" dirty="0"/>
          </a:p>
        </p:txBody>
      </p:sp>
      <p:sp>
        <p:nvSpPr>
          <p:cNvPr id="3" name="Объект 2"/>
          <p:cNvSpPr>
            <a:spLocks noGrp="1"/>
          </p:cNvSpPr>
          <p:nvPr>
            <p:ph idx="1"/>
          </p:nvPr>
        </p:nvSpPr>
        <p:spPr>
          <a:xfrm>
            <a:off x="1117349" y="2716016"/>
            <a:ext cx="8534400" cy="3615267"/>
          </a:xfrm>
        </p:spPr>
        <p:txBody>
          <a:bodyPr/>
          <a:lstStyle/>
          <a:p>
            <a:pPr marL="0" indent="0">
              <a:buNone/>
            </a:pPr>
            <a:r>
              <a:rPr lang="ru-RU" dirty="0" err="1"/>
              <a:t>Прикладна</a:t>
            </a:r>
            <a:r>
              <a:rPr lang="ru-RU" dirty="0"/>
              <a:t> </a:t>
            </a:r>
            <a:r>
              <a:rPr lang="ru-RU" dirty="0" err="1"/>
              <a:t>програма</a:t>
            </a:r>
            <a:r>
              <a:rPr lang="ru-RU" dirty="0"/>
              <a:t> </a:t>
            </a:r>
            <a:r>
              <a:rPr lang="ru-RU" dirty="0" err="1"/>
              <a:t>має</a:t>
            </a:r>
            <a:r>
              <a:rPr lang="ru-RU" dirty="0"/>
              <a:t> бути </a:t>
            </a:r>
            <a:r>
              <a:rPr lang="ru-RU" dirty="0" err="1"/>
              <a:t>модифікованою</a:t>
            </a:r>
            <a:r>
              <a:rPr lang="ru-RU" dirty="0"/>
              <a:t> при </a:t>
            </a:r>
            <a:r>
              <a:rPr lang="ru-RU" dirty="0" err="1"/>
              <a:t>зміні</a:t>
            </a:r>
            <a:r>
              <a:rPr lang="ru-RU" dirty="0"/>
              <a:t> </a:t>
            </a:r>
            <a:r>
              <a:rPr lang="ru-RU" dirty="0" err="1"/>
              <a:t>логічної</a:t>
            </a:r>
            <a:r>
              <a:rPr lang="ru-RU" dirty="0"/>
              <a:t> </a:t>
            </a:r>
            <a:r>
              <a:rPr lang="ru-RU" dirty="0" err="1"/>
              <a:t>чи</a:t>
            </a:r>
            <a:r>
              <a:rPr lang="ru-RU" dirty="0"/>
              <a:t> </a:t>
            </a:r>
            <a:r>
              <a:rPr lang="ru-RU" dirty="0" err="1"/>
              <a:t>фізичної</a:t>
            </a:r>
            <a:r>
              <a:rPr lang="ru-RU" dirty="0"/>
              <a:t> </a:t>
            </a:r>
            <a:r>
              <a:rPr lang="ru-RU" dirty="0" err="1"/>
              <a:t>структури</a:t>
            </a:r>
            <a:r>
              <a:rPr lang="ru-RU" dirty="0"/>
              <a:t> файла. Але </a:t>
            </a:r>
            <a:r>
              <a:rPr lang="ru-RU" dirty="0" err="1"/>
              <a:t>зміни</a:t>
            </a:r>
            <a:r>
              <a:rPr lang="ru-RU" dirty="0"/>
              <a:t> в </a:t>
            </a:r>
            <a:r>
              <a:rPr lang="ru-RU" dirty="0" err="1"/>
              <a:t>одній</a:t>
            </a:r>
            <a:r>
              <a:rPr lang="ru-RU" dirty="0"/>
              <a:t> </a:t>
            </a:r>
            <a:r>
              <a:rPr lang="ru-RU" dirty="0" err="1"/>
              <a:t>програмі</a:t>
            </a:r>
            <a:r>
              <a:rPr lang="ru-RU" dirty="0"/>
              <a:t> часто </a:t>
            </a:r>
            <a:r>
              <a:rPr lang="ru-RU" dirty="0" err="1"/>
              <a:t>потребують</a:t>
            </a:r>
            <a:r>
              <a:rPr lang="ru-RU" dirty="0"/>
              <a:t> </a:t>
            </a:r>
            <a:r>
              <a:rPr lang="ru-RU" dirty="0" err="1"/>
              <a:t>внесення</a:t>
            </a:r>
            <a:r>
              <a:rPr lang="ru-RU" dirty="0"/>
              <a:t> </a:t>
            </a:r>
            <a:r>
              <a:rPr lang="ru-RU" dirty="0" err="1"/>
              <a:t>змін</a:t>
            </a:r>
            <a:r>
              <a:rPr lang="ru-RU" dirty="0"/>
              <a:t> до </a:t>
            </a:r>
            <a:r>
              <a:rPr lang="ru-RU" dirty="0" err="1"/>
              <a:t>інших</a:t>
            </a:r>
            <a:r>
              <a:rPr lang="ru-RU" dirty="0"/>
              <a:t> </a:t>
            </a:r>
            <a:r>
              <a:rPr lang="ru-RU" dirty="0" err="1"/>
              <a:t>інформаційно</a:t>
            </a:r>
            <a:r>
              <a:rPr lang="ru-RU" dirty="0"/>
              <a:t> </a:t>
            </a:r>
            <a:r>
              <a:rPr lang="ru-RU" dirty="0" err="1"/>
              <a:t>пов'язаних</a:t>
            </a:r>
            <a:r>
              <a:rPr lang="ru-RU" dirty="0"/>
              <a:t> </a:t>
            </a:r>
            <a:r>
              <a:rPr lang="ru-RU" dirty="0" err="1"/>
              <a:t>програм</a:t>
            </a:r>
            <a:r>
              <a:rPr lang="ru-RU" dirty="0"/>
              <a:t>, </a:t>
            </a:r>
            <a:r>
              <a:rPr lang="ru-RU" dirty="0" err="1"/>
              <a:t>що</a:t>
            </a:r>
            <a:r>
              <a:rPr lang="ru-RU" dirty="0"/>
              <a:t> </a:t>
            </a:r>
            <a:r>
              <a:rPr lang="ru-RU" dirty="0" err="1"/>
              <a:t>призводить</a:t>
            </a:r>
            <a:r>
              <a:rPr lang="ru-RU" dirty="0"/>
              <a:t> до </a:t>
            </a:r>
            <a:r>
              <a:rPr lang="ru-RU" dirty="0" err="1"/>
              <a:t>значного</a:t>
            </a:r>
            <a:r>
              <a:rPr lang="ru-RU" dirty="0"/>
              <a:t> </a:t>
            </a:r>
            <a:r>
              <a:rPr lang="ru-RU" dirty="0" err="1"/>
              <a:t>збільшення</a:t>
            </a:r>
            <a:r>
              <a:rPr lang="ru-RU" dirty="0"/>
              <a:t> </a:t>
            </a:r>
            <a:r>
              <a:rPr lang="ru-RU" dirty="0" err="1"/>
              <a:t>вартості</a:t>
            </a:r>
            <a:r>
              <a:rPr lang="ru-RU" dirty="0"/>
              <a:t> </a:t>
            </a:r>
            <a:r>
              <a:rPr lang="ru-RU" dirty="0" err="1"/>
              <a:t>супроводу</a:t>
            </a:r>
            <a:r>
              <a:rPr lang="ru-RU" dirty="0"/>
              <a:t> </a:t>
            </a:r>
            <a:r>
              <a:rPr lang="ru-RU" dirty="0" err="1"/>
              <a:t>програмних</a:t>
            </a:r>
            <a:r>
              <a:rPr lang="ru-RU" dirty="0"/>
              <a:t> </a:t>
            </a:r>
            <a:r>
              <a:rPr lang="ru-RU" dirty="0" err="1"/>
              <a:t>засобів</a:t>
            </a:r>
            <a:r>
              <a:rPr lang="ru-RU" dirty="0"/>
              <a:t> (</a:t>
            </a:r>
            <a:r>
              <a:rPr lang="ru-RU" dirty="0" err="1"/>
              <a:t>іноді</a:t>
            </a:r>
            <a:r>
              <a:rPr lang="ru-RU" dirty="0"/>
              <a:t> </a:t>
            </a:r>
            <a:r>
              <a:rPr lang="ru-RU" dirty="0" err="1"/>
              <a:t>вартість</a:t>
            </a:r>
            <a:r>
              <a:rPr lang="ru-RU" dirty="0"/>
              <a:t> </a:t>
            </a:r>
            <a:r>
              <a:rPr lang="ru-RU" dirty="0" err="1"/>
              <a:t>супроводу</a:t>
            </a:r>
            <a:r>
              <a:rPr lang="ru-RU" dirty="0"/>
              <a:t> </a:t>
            </a:r>
            <a:r>
              <a:rPr lang="ru-RU" dirty="0" err="1"/>
              <a:t>програмних</a:t>
            </a:r>
            <a:r>
              <a:rPr lang="ru-RU" dirty="0"/>
              <a:t> </a:t>
            </a:r>
            <a:r>
              <a:rPr lang="ru-RU" dirty="0" err="1"/>
              <a:t>засобів</a:t>
            </a:r>
            <a:r>
              <a:rPr lang="ru-RU" dirty="0"/>
              <a:t> </a:t>
            </a:r>
            <a:r>
              <a:rPr lang="ru-RU" dirty="0" err="1"/>
              <a:t>досягає</a:t>
            </a:r>
            <a:r>
              <a:rPr lang="ru-RU" dirty="0"/>
              <a:t> 70 % </a:t>
            </a:r>
            <a:r>
              <a:rPr lang="ru-RU" dirty="0" err="1"/>
              <a:t>вартості</a:t>
            </a:r>
            <a:r>
              <a:rPr lang="ru-RU" dirty="0"/>
              <a:t> </a:t>
            </a:r>
            <a:r>
              <a:rPr lang="ru-RU" dirty="0" err="1"/>
              <a:t>їх</a:t>
            </a:r>
            <a:r>
              <a:rPr lang="ru-RU" dirty="0"/>
              <a:t> </a:t>
            </a:r>
            <a:r>
              <a:rPr lang="ru-RU" dirty="0" err="1"/>
              <a:t>розроблення</a:t>
            </a:r>
            <a:r>
              <a:rPr lang="ru-RU" dirty="0"/>
              <a:t>).</a:t>
            </a:r>
            <a:endParaRPr lang="en-US" dirty="0"/>
          </a:p>
        </p:txBody>
      </p:sp>
    </p:spTree>
    <p:extLst>
      <p:ext uri="{BB962C8B-B14F-4D97-AF65-F5344CB8AC3E}">
        <p14:creationId xmlns:p14="http://schemas.microsoft.com/office/powerpoint/2010/main" val="272793744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ig Data для успешного развития бизнес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12006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939188" y="479995"/>
            <a:ext cx="8534400" cy="1507067"/>
          </a:xfrm>
        </p:spPr>
        <p:txBody>
          <a:bodyPr/>
          <a:lstStyle/>
          <a:p>
            <a:r>
              <a:rPr lang="uk-UA" dirty="0" smtClean="0"/>
              <a:t>Що таке </a:t>
            </a:r>
            <a:r>
              <a:rPr lang="en-US" dirty="0" smtClean="0"/>
              <a:t>big data</a:t>
            </a:r>
            <a:r>
              <a:rPr lang="uk-UA" dirty="0" smtClean="0"/>
              <a:t>?</a:t>
            </a:r>
            <a:endParaRPr lang="en-US" dirty="0"/>
          </a:p>
        </p:txBody>
      </p:sp>
      <p:sp>
        <p:nvSpPr>
          <p:cNvPr id="3" name="Объект 2"/>
          <p:cNvSpPr>
            <a:spLocks noGrp="1"/>
          </p:cNvSpPr>
          <p:nvPr>
            <p:ph idx="1"/>
          </p:nvPr>
        </p:nvSpPr>
        <p:spPr>
          <a:xfrm>
            <a:off x="939188" y="1345222"/>
            <a:ext cx="9673127" cy="4888523"/>
          </a:xfrm>
        </p:spPr>
        <p:txBody>
          <a:bodyPr/>
          <a:lstStyle/>
          <a:p>
            <a:pPr marL="0" indent="0">
              <a:buNone/>
            </a:pPr>
            <a:r>
              <a:rPr lang="ru-RU" dirty="0" err="1">
                <a:solidFill>
                  <a:schemeClr val="tx1"/>
                </a:solidFill>
              </a:rPr>
              <a:t>Терміном</a:t>
            </a:r>
            <a:r>
              <a:rPr lang="ru-RU" dirty="0">
                <a:solidFill>
                  <a:schemeClr val="tx1"/>
                </a:solidFill>
              </a:rPr>
              <a:t> </a:t>
            </a:r>
            <a:r>
              <a:rPr lang="en-US" dirty="0">
                <a:solidFill>
                  <a:schemeClr val="tx1"/>
                </a:solidFill>
              </a:rPr>
              <a:t>Big Data ("</a:t>
            </a:r>
            <a:r>
              <a:rPr lang="ru-RU" dirty="0" err="1">
                <a:solidFill>
                  <a:schemeClr val="tx1"/>
                </a:solidFill>
              </a:rPr>
              <a:t>великі</a:t>
            </a:r>
            <a:r>
              <a:rPr lang="ru-RU" dirty="0">
                <a:solidFill>
                  <a:schemeClr val="tx1"/>
                </a:solidFill>
              </a:rPr>
              <a:t> </a:t>
            </a:r>
            <a:r>
              <a:rPr lang="ru-RU" dirty="0" err="1">
                <a:solidFill>
                  <a:schemeClr val="tx1"/>
                </a:solidFill>
              </a:rPr>
              <a:t>дані</a:t>
            </a:r>
            <a:r>
              <a:rPr lang="ru-RU" dirty="0">
                <a:solidFill>
                  <a:schemeClr val="tx1"/>
                </a:solidFill>
              </a:rPr>
              <a:t>") </a:t>
            </a:r>
            <a:r>
              <a:rPr lang="ru-RU" dirty="0" err="1">
                <a:solidFill>
                  <a:schemeClr val="tx1"/>
                </a:solidFill>
              </a:rPr>
              <a:t>окреслюють</a:t>
            </a:r>
            <a:r>
              <a:rPr lang="ru-RU" dirty="0">
                <a:solidFill>
                  <a:schemeClr val="tx1"/>
                </a:solidFill>
              </a:rPr>
              <a:t> </a:t>
            </a:r>
            <a:r>
              <a:rPr lang="ru-RU" dirty="0" err="1">
                <a:solidFill>
                  <a:schemeClr val="tx1"/>
                </a:solidFill>
              </a:rPr>
              <a:t>групу</a:t>
            </a:r>
            <a:r>
              <a:rPr lang="ru-RU" dirty="0">
                <a:solidFill>
                  <a:schemeClr val="tx1"/>
                </a:solidFill>
              </a:rPr>
              <a:t> </a:t>
            </a:r>
            <a:r>
              <a:rPr lang="ru-RU" dirty="0" err="1">
                <a:solidFill>
                  <a:schemeClr val="tx1"/>
                </a:solidFill>
              </a:rPr>
              <a:t>технологій</a:t>
            </a:r>
            <a:r>
              <a:rPr lang="ru-RU" dirty="0">
                <a:solidFill>
                  <a:schemeClr val="tx1"/>
                </a:solidFill>
              </a:rPr>
              <a:t> та </a:t>
            </a:r>
            <a:r>
              <a:rPr lang="ru-RU" dirty="0" err="1">
                <a:solidFill>
                  <a:schemeClr val="tx1"/>
                </a:solidFill>
              </a:rPr>
              <a:t>методів</a:t>
            </a:r>
            <a:r>
              <a:rPr lang="ru-RU" dirty="0">
                <a:solidFill>
                  <a:schemeClr val="tx1"/>
                </a:solidFill>
              </a:rPr>
              <a:t>, за </a:t>
            </a:r>
            <a:r>
              <a:rPr lang="ru-RU" dirty="0" err="1">
                <a:solidFill>
                  <a:schemeClr val="tx1"/>
                </a:solidFill>
              </a:rPr>
              <a:t>допомогою</a:t>
            </a:r>
            <a:r>
              <a:rPr lang="ru-RU" dirty="0">
                <a:solidFill>
                  <a:schemeClr val="tx1"/>
                </a:solidFill>
              </a:rPr>
              <a:t> </a:t>
            </a:r>
            <a:r>
              <a:rPr lang="ru-RU" dirty="0" err="1">
                <a:solidFill>
                  <a:schemeClr val="tx1"/>
                </a:solidFill>
              </a:rPr>
              <a:t>яких</a:t>
            </a:r>
            <a:r>
              <a:rPr lang="ru-RU" dirty="0">
                <a:solidFill>
                  <a:schemeClr val="tx1"/>
                </a:solidFill>
              </a:rPr>
              <a:t> </a:t>
            </a:r>
            <a:r>
              <a:rPr lang="ru-RU" dirty="0" err="1">
                <a:solidFill>
                  <a:schemeClr val="tx1"/>
                </a:solidFill>
              </a:rPr>
              <a:t>аналізують</a:t>
            </a:r>
            <a:r>
              <a:rPr lang="ru-RU" dirty="0">
                <a:solidFill>
                  <a:schemeClr val="tx1"/>
                </a:solidFill>
              </a:rPr>
              <a:t> та </a:t>
            </a:r>
            <a:r>
              <a:rPr lang="ru-RU" dirty="0" err="1">
                <a:solidFill>
                  <a:schemeClr val="tx1"/>
                </a:solidFill>
              </a:rPr>
              <a:t>обробляють</a:t>
            </a:r>
            <a:r>
              <a:rPr lang="ru-RU" dirty="0">
                <a:solidFill>
                  <a:schemeClr val="tx1"/>
                </a:solidFill>
              </a:rPr>
              <a:t> </a:t>
            </a:r>
            <a:r>
              <a:rPr lang="ru-RU" dirty="0" err="1">
                <a:solidFill>
                  <a:schemeClr val="tx1"/>
                </a:solidFill>
              </a:rPr>
              <a:t>величезну</a:t>
            </a:r>
            <a:r>
              <a:rPr lang="ru-RU" dirty="0">
                <a:solidFill>
                  <a:schemeClr val="tx1"/>
                </a:solidFill>
              </a:rPr>
              <a:t> </a:t>
            </a:r>
            <a:r>
              <a:rPr lang="ru-RU" dirty="0" err="1">
                <a:solidFill>
                  <a:schemeClr val="tx1"/>
                </a:solidFill>
              </a:rPr>
              <a:t>кількість</a:t>
            </a:r>
            <a:r>
              <a:rPr lang="ru-RU" dirty="0">
                <a:solidFill>
                  <a:schemeClr val="tx1"/>
                </a:solidFill>
              </a:rPr>
              <a:t> </a:t>
            </a:r>
            <a:r>
              <a:rPr lang="ru-RU" dirty="0" err="1">
                <a:solidFill>
                  <a:schemeClr val="tx1"/>
                </a:solidFill>
              </a:rPr>
              <a:t>даних</a:t>
            </a:r>
            <a:r>
              <a:rPr lang="ru-RU" dirty="0">
                <a:solidFill>
                  <a:schemeClr val="tx1"/>
                </a:solidFill>
              </a:rPr>
              <a:t>, як </a:t>
            </a:r>
            <a:r>
              <a:rPr lang="ru-RU" dirty="0" err="1">
                <a:solidFill>
                  <a:schemeClr val="tx1"/>
                </a:solidFill>
              </a:rPr>
              <a:t>структурованих</a:t>
            </a:r>
            <a:r>
              <a:rPr lang="ru-RU" dirty="0">
                <a:solidFill>
                  <a:schemeClr val="tx1"/>
                </a:solidFill>
              </a:rPr>
              <a:t> так і </a:t>
            </a:r>
            <a:r>
              <a:rPr lang="ru-RU" dirty="0" err="1">
                <a:solidFill>
                  <a:schemeClr val="tx1"/>
                </a:solidFill>
              </a:rPr>
              <a:t>неструктурованих</a:t>
            </a:r>
            <a:r>
              <a:rPr lang="ru-RU" dirty="0">
                <a:solidFill>
                  <a:schemeClr val="tx1"/>
                </a:solidFill>
              </a:rPr>
              <a:t>, для </a:t>
            </a:r>
            <a:r>
              <a:rPr lang="ru-RU" dirty="0" err="1">
                <a:solidFill>
                  <a:schemeClr val="tx1"/>
                </a:solidFill>
              </a:rPr>
              <a:t>отримання</a:t>
            </a:r>
            <a:r>
              <a:rPr lang="ru-RU" dirty="0">
                <a:solidFill>
                  <a:schemeClr val="tx1"/>
                </a:solidFill>
              </a:rPr>
              <a:t> </a:t>
            </a:r>
            <a:r>
              <a:rPr lang="ru-RU" dirty="0" err="1">
                <a:solidFill>
                  <a:schemeClr val="tx1"/>
                </a:solidFill>
              </a:rPr>
              <a:t>якісно</a:t>
            </a:r>
            <a:r>
              <a:rPr lang="ru-RU" dirty="0">
                <a:solidFill>
                  <a:schemeClr val="tx1"/>
                </a:solidFill>
              </a:rPr>
              <a:t> </a:t>
            </a:r>
            <a:r>
              <a:rPr lang="ru-RU" dirty="0" err="1">
                <a:solidFill>
                  <a:schemeClr val="tx1"/>
                </a:solidFill>
              </a:rPr>
              <a:t>нових</a:t>
            </a:r>
            <a:r>
              <a:rPr lang="ru-RU" dirty="0">
                <a:solidFill>
                  <a:schemeClr val="tx1"/>
                </a:solidFill>
              </a:rPr>
              <a:t> </a:t>
            </a:r>
            <a:r>
              <a:rPr lang="ru-RU" dirty="0" err="1">
                <a:solidFill>
                  <a:schemeClr val="tx1"/>
                </a:solidFill>
              </a:rPr>
              <a:t>знань</a:t>
            </a:r>
            <a:r>
              <a:rPr lang="ru-RU" dirty="0">
                <a:solidFill>
                  <a:schemeClr val="tx1"/>
                </a:solidFill>
              </a:rPr>
              <a:t>. </a:t>
            </a:r>
            <a:r>
              <a:rPr lang="ru-RU" dirty="0" err="1">
                <a:solidFill>
                  <a:schemeClr val="tx1"/>
                </a:solidFill>
              </a:rPr>
              <a:t>Якщо</a:t>
            </a:r>
            <a:r>
              <a:rPr lang="ru-RU" dirty="0">
                <a:solidFill>
                  <a:schemeClr val="tx1"/>
                </a:solidFill>
              </a:rPr>
              <a:t> </a:t>
            </a:r>
            <a:r>
              <a:rPr lang="ru-RU" dirty="0" err="1">
                <a:solidFill>
                  <a:schemeClr val="tx1"/>
                </a:solidFill>
              </a:rPr>
              <a:t>підсумувати</a:t>
            </a:r>
            <a:r>
              <a:rPr lang="ru-RU" dirty="0">
                <a:solidFill>
                  <a:schemeClr val="tx1"/>
                </a:solidFill>
              </a:rPr>
              <a:t>, то </a:t>
            </a:r>
            <a:r>
              <a:rPr lang="ru-RU" dirty="0" err="1">
                <a:solidFill>
                  <a:schemeClr val="tx1"/>
                </a:solidFill>
              </a:rPr>
              <a:t>це</a:t>
            </a:r>
            <a:r>
              <a:rPr lang="ru-RU" dirty="0">
                <a:solidFill>
                  <a:schemeClr val="tx1"/>
                </a:solidFill>
              </a:rPr>
              <a:t> </a:t>
            </a:r>
            <a:r>
              <a:rPr lang="ru-RU" dirty="0" err="1">
                <a:solidFill>
                  <a:schemeClr val="tx1"/>
                </a:solidFill>
              </a:rPr>
              <a:t>інформація</a:t>
            </a:r>
            <a:r>
              <a:rPr lang="ru-RU" dirty="0">
                <a:solidFill>
                  <a:schemeClr val="tx1"/>
                </a:solidFill>
              </a:rPr>
              <a:t>, </a:t>
            </a:r>
            <a:r>
              <a:rPr lang="ru-RU" dirty="0" err="1">
                <a:solidFill>
                  <a:schemeClr val="tx1"/>
                </a:solidFill>
              </a:rPr>
              <a:t>що</a:t>
            </a:r>
            <a:r>
              <a:rPr lang="ru-RU" dirty="0">
                <a:solidFill>
                  <a:schemeClr val="tx1"/>
                </a:solidFill>
              </a:rPr>
              <a:t> не </a:t>
            </a:r>
            <a:r>
              <a:rPr lang="ru-RU" dirty="0" err="1">
                <a:solidFill>
                  <a:schemeClr val="tx1"/>
                </a:solidFill>
              </a:rPr>
              <a:t>піддається</a:t>
            </a:r>
            <a:r>
              <a:rPr lang="ru-RU" dirty="0">
                <a:solidFill>
                  <a:schemeClr val="tx1"/>
                </a:solidFill>
              </a:rPr>
              <a:t> </a:t>
            </a:r>
            <a:r>
              <a:rPr lang="ru-RU" dirty="0" err="1">
                <a:solidFill>
                  <a:schemeClr val="tx1"/>
                </a:solidFill>
              </a:rPr>
              <a:t>обробці</a:t>
            </a:r>
            <a:r>
              <a:rPr lang="ru-RU" dirty="0">
                <a:solidFill>
                  <a:schemeClr val="tx1"/>
                </a:solidFill>
              </a:rPr>
              <a:t> </a:t>
            </a:r>
            <a:r>
              <a:rPr lang="ru-RU" dirty="0" err="1">
                <a:solidFill>
                  <a:schemeClr val="tx1"/>
                </a:solidFill>
              </a:rPr>
              <a:t>класичними</a:t>
            </a:r>
            <a:r>
              <a:rPr lang="ru-RU" dirty="0">
                <a:solidFill>
                  <a:schemeClr val="tx1"/>
                </a:solidFill>
              </a:rPr>
              <a:t> способами через </a:t>
            </a:r>
            <a:r>
              <a:rPr lang="ru-RU" dirty="0" err="1">
                <a:solidFill>
                  <a:schemeClr val="tx1"/>
                </a:solidFill>
              </a:rPr>
              <a:t>її</a:t>
            </a:r>
            <a:r>
              <a:rPr lang="ru-RU" dirty="0">
                <a:solidFill>
                  <a:schemeClr val="tx1"/>
                </a:solidFill>
              </a:rPr>
              <a:t> </a:t>
            </a:r>
            <a:r>
              <a:rPr lang="ru-RU" dirty="0" err="1">
                <a:solidFill>
                  <a:schemeClr val="tx1"/>
                </a:solidFill>
              </a:rPr>
              <a:t>величезний</a:t>
            </a:r>
            <a:r>
              <a:rPr lang="ru-RU" dirty="0">
                <a:solidFill>
                  <a:schemeClr val="tx1"/>
                </a:solidFill>
              </a:rPr>
              <a:t> </a:t>
            </a:r>
            <a:r>
              <a:rPr lang="ru-RU" dirty="0" err="1">
                <a:solidFill>
                  <a:schemeClr val="tx1"/>
                </a:solidFill>
              </a:rPr>
              <a:t>об'єм</a:t>
            </a:r>
            <a:r>
              <a:rPr lang="ru-RU" dirty="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27421965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77770" y="368969"/>
            <a:ext cx="8534400" cy="6177994"/>
          </a:xfrm>
        </p:spPr>
        <p:txBody>
          <a:bodyPr/>
          <a:lstStyle/>
          <a:p>
            <a:pPr marL="0" indent="0">
              <a:buNone/>
            </a:pPr>
            <a:r>
              <a:rPr lang="uk-UA" dirty="0" smtClean="0"/>
              <a:t>Розвиток засобів обчислювальної техніки, створення запам'ятовуючих пристроїв прямого доступу створили передумови для вирішення проблем незалежності, неузгодженості і надлишковості даних, а також сприяли створенню нової концепції організації ІЗ - концепції інтеграції даних, яка дістала назву автоматизованого банку даних (АБД). Головні переваги організації ІЗ у вигляді АБД такі:</a:t>
            </a:r>
            <a:endParaRPr lang="uk-UA" dirty="0"/>
          </a:p>
        </p:txBody>
      </p:sp>
      <p:sp>
        <p:nvSpPr>
          <p:cNvPr id="4" name="Стрелка вниз 3"/>
          <p:cNvSpPr/>
          <p:nvPr/>
        </p:nvSpPr>
        <p:spPr>
          <a:xfrm>
            <a:off x="6497053" y="5325979"/>
            <a:ext cx="770021" cy="8823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57360711"/>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212" y="685800"/>
            <a:ext cx="8534400" cy="5121442"/>
          </a:xfrm>
        </p:spPr>
        <p:txBody>
          <a:bodyPr>
            <a:normAutofit/>
          </a:bodyPr>
          <a:lstStyle/>
          <a:p>
            <a:pPr marL="0" indent="0">
              <a:buNone/>
            </a:pPr>
            <a:r>
              <a:rPr lang="uk-UA" dirty="0" smtClean="0"/>
              <a:t>1 </a:t>
            </a:r>
            <a:r>
              <a:rPr lang="uk-UA" i="1" dirty="0" smtClean="0"/>
              <a:t>Багаторазовість використання даних</a:t>
            </a:r>
            <a:r>
              <a:rPr lang="uk-UA" dirty="0" smtClean="0"/>
              <a:t>: одні й ті самі дані можуть використовуватися для розв'язування різних задач.</a:t>
            </a:r>
          </a:p>
          <a:p>
            <a:pPr marL="0" indent="0">
              <a:buNone/>
            </a:pPr>
            <a:r>
              <a:rPr lang="uk-UA" dirty="0" smtClean="0"/>
              <a:t>2 </a:t>
            </a:r>
            <a:r>
              <a:rPr lang="uk-UA" i="1" dirty="0" smtClean="0"/>
              <a:t>Економія витрат на створення й ведення ІЗ</a:t>
            </a:r>
            <a:r>
              <a:rPr lang="uk-UA" dirty="0" smtClean="0"/>
              <a:t>: організація ІЗ у вигляді БД характеризується нижчою вартістю на створення і меншими витратами на внесення змін у БД, оскільки зміни на фізичному рівні не завжди потребують внесення змін до прикладних програм.</a:t>
            </a:r>
          </a:p>
          <a:p>
            <a:pPr marL="0" indent="0">
              <a:buNone/>
            </a:pPr>
            <a:r>
              <a:rPr lang="uk-UA" dirty="0" smtClean="0"/>
              <a:t>3 </a:t>
            </a:r>
            <a:r>
              <a:rPr lang="uk-UA" i="1" dirty="0" smtClean="0"/>
              <a:t>Зменшення надлишковості даних</a:t>
            </a:r>
            <a:r>
              <a:rPr lang="uk-UA" dirty="0" smtClean="0"/>
              <a:t>. Необхідність розв'язування нових задач забезпечується за рахунок існуючих файлів у БД, а не шляхом створення нових файлів. Дублювання даних у БД потрібне лише для забезпечення оперативності пошуку даних і організації зв'язку між файлами БД. Таке дублювання не є надлишковим і називається ненадлишковим дублю­ванням даних.</a:t>
            </a:r>
          </a:p>
          <a:p>
            <a:pPr marL="0" indent="0">
              <a:buNone/>
            </a:pPr>
            <a:endParaRPr lang="uk-UA" dirty="0"/>
          </a:p>
        </p:txBody>
      </p:sp>
    </p:spTree>
    <p:extLst>
      <p:ext uri="{BB962C8B-B14F-4D97-AF65-F5344CB8AC3E}">
        <p14:creationId xmlns:p14="http://schemas.microsoft.com/office/powerpoint/2010/main" val="1872176024"/>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212" y="685800"/>
            <a:ext cx="8534400" cy="5265821"/>
          </a:xfrm>
        </p:spPr>
        <p:txBody>
          <a:bodyPr/>
          <a:lstStyle/>
          <a:p>
            <a:pPr marL="0" indent="0">
              <a:buNone/>
            </a:pPr>
            <a:r>
              <a:rPr lang="uk-UA" dirty="0" smtClean="0"/>
              <a:t>4 </a:t>
            </a:r>
            <a:r>
              <a:rPr lang="uk-UA" i="1" dirty="0" smtClean="0"/>
              <a:t>Швидкість обробки непередбачених запитів до системи</a:t>
            </a:r>
            <a:r>
              <a:rPr lang="uk-UA" dirty="0" smtClean="0"/>
              <a:t>. Для обробки таких запитів найчастіше не вимагається створення нової програми мовами програмування, оскільки ці процедури виконуються за допомогою спеціальних </a:t>
            </a:r>
            <a:r>
              <a:rPr lang="uk-UA" dirty="0" err="1" smtClean="0"/>
              <a:t>мовних</a:t>
            </a:r>
            <a:r>
              <a:rPr lang="uk-UA" dirty="0" smtClean="0"/>
              <a:t> засобів (мови запитів і мови генерації звітів), які входять до складу СУБД.</a:t>
            </a:r>
          </a:p>
          <a:p>
            <a:pPr marL="0" indent="0">
              <a:buNone/>
            </a:pPr>
            <a:r>
              <a:rPr lang="uk-UA" dirty="0" smtClean="0"/>
              <a:t>5 </a:t>
            </a:r>
            <a:r>
              <a:rPr lang="uk-UA" i="1" dirty="0" smtClean="0"/>
              <a:t>Простота і зручність внесення змін</a:t>
            </a:r>
            <a:r>
              <a:rPr lang="uk-UA" dirty="0" smtClean="0"/>
              <a:t> за рахунок єдиної системи ведення БД, яка підтримується засобами СУБД.</a:t>
            </a:r>
          </a:p>
          <a:p>
            <a:pPr marL="0" indent="0">
              <a:buNone/>
            </a:pPr>
            <a:r>
              <a:rPr lang="uk-UA" dirty="0" smtClean="0"/>
              <a:t>6 </a:t>
            </a:r>
            <a:r>
              <a:rPr lang="uk-UA" i="1" dirty="0" smtClean="0"/>
              <a:t>Логічна та фізична незалежність даних від прикладних програм</a:t>
            </a:r>
            <a:r>
              <a:rPr lang="uk-UA" dirty="0" smtClean="0"/>
              <a:t>. Концепція автоматизованого банку даних побудована на інтеграції даних, які зберігаються окремо від прикладних програм. Тому немає потреби повністю описувати логічну та фізичну структури файлів, які обробляються у прикладній програмі.</a:t>
            </a:r>
          </a:p>
          <a:p>
            <a:pPr marL="0" indent="0">
              <a:buNone/>
            </a:pPr>
            <a:endParaRPr lang="uk-UA" dirty="0"/>
          </a:p>
        </p:txBody>
      </p:sp>
    </p:spTree>
    <p:extLst>
      <p:ext uri="{BB962C8B-B14F-4D97-AF65-F5344CB8AC3E}">
        <p14:creationId xmlns:p14="http://schemas.microsoft.com/office/powerpoint/2010/main" val="4214772185"/>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1728" y="510228"/>
            <a:ext cx="8534400" cy="1507067"/>
          </a:xfrm>
        </p:spPr>
        <p:txBody>
          <a:bodyPr/>
          <a:lstStyle/>
          <a:p>
            <a:r>
              <a:rPr lang="ru-RU" b="1" dirty="0" err="1"/>
              <a:t>Поняття</a:t>
            </a:r>
            <a:r>
              <a:rPr lang="ru-RU" b="1" dirty="0"/>
              <a:t> і </a:t>
            </a:r>
            <a:r>
              <a:rPr lang="ru-RU" b="1" dirty="0" err="1"/>
              <a:t>класифікація</a:t>
            </a:r>
            <a:r>
              <a:rPr lang="ru-RU" b="1" dirty="0"/>
              <a:t> </a:t>
            </a:r>
            <a:r>
              <a:rPr lang="ru-RU" b="1" dirty="0" err="1"/>
              <a:t>автоматизованого</a:t>
            </a:r>
            <a:r>
              <a:rPr lang="ru-RU" b="1" dirty="0"/>
              <a:t> банку </a:t>
            </a:r>
            <a:r>
              <a:rPr lang="ru-RU" b="1" dirty="0" err="1"/>
              <a:t>даних</a:t>
            </a:r>
            <a:endParaRPr lang="en-US" dirty="0"/>
          </a:p>
        </p:txBody>
      </p:sp>
      <p:sp>
        <p:nvSpPr>
          <p:cNvPr id="3" name="Объект 2"/>
          <p:cNvSpPr>
            <a:spLocks noGrp="1"/>
          </p:cNvSpPr>
          <p:nvPr>
            <p:ph idx="1"/>
          </p:nvPr>
        </p:nvSpPr>
        <p:spPr>
          <a:xfrm>
            <a:off x="1261728" y="2466474"/>
            <a:ext cx="8534400" cy="3615267"/>
          </a:xfrm>
        </p:spPr>
        <p:txBody>
          <a:bodyPr/>
          <a:lstStyle/>
          <a:p>
            <a:pPr marL="0" indent="0">
              <a:buNone/>
            </a:pPr>
            <a:r>
              <a:rPr lang="uk-UA" dirty="0" smtClean="0"/>
              <a:t>Автоматизований банк </a:t>
            </a:r>
            <a:r>
              <a:rPr lang="uk-UA" dirty="0" err="1" smtClean="0"/>
              <a:t>данних</a:t>
            </a:r>
            <a:r>
              <a:rPr lang="uk-UA" dirty="0" smtClean="0"/>
              <a:t>(АБД) </a:t>
            </a:r>
            <a:r>
              <a:rPr lang="ru-RU" dirty="0"/>
              <a:t> - </a:t>
            </a:r>
            <a:r>
              <a:rPr lang="ru-RU" dirty="0" err="1"/>
              <a:t>це</a:t>
            </a:r>
            <a:r>
              <a:rPr lang="ru-RU" dirty="0"/>
              <a:t> система </a:t>
            </a:r>
            <a:r>
              <a:rPr lang="ru-RU" dirty="0" err="1"/>
              <a:t>інформаційних</a:t>
            </a:r>
            <a:r>
              <a:rPr lang="ru-RU" dirty="0"/>
              <a:t>, </a:t>
            </a:r>
            <a:r>
              <a:rPr lang="ru-RU" dirty="0" err="1"/>
              <a:t>математичних</a:t>
            </a:r>
            <a:r>
              <a:rPr lang="ru-RU" dirty="0"/>
              <a:t>, </a:t>
            </a:r>
            <a:r>
              <a:rPr lang="ru-RU" dirty="0" err="1"/>
              <a:t>програмних</a:t>
            </a:r>
            <a:r>
              <a:rPr lang="ru-RU" dirty="0"/>
              <a:t>, </a:t>
            </a:r>
            <a:r>
              <a:rPr lang="ru-RU" dirty="0" err="1"/>
              <a:t>мовних</a:t>
            </a:r>
            <a:r>
              <a:rPr lang="ru-RU" dirty="0"/>
              <a:t>, </a:t>
            </a:r>
            <a:r>
              <a:rPr lang="ru-RU" dirty="0" err="1"/>
              <a:t>організаційних</a:t>
            </a:r>
            <a:r>
              <a:rPr lang="ru-RU" dirty="0"/>
              <a:t> і </a:t>
            </a:r>
            <a:r>
              <a:rPr lang="ru-RU" dirty="0" err="1"/>
              <a:t>технічних</a:t>
            </a:r>
            <a:r>
              <a:rPr lang="ru-RU" dirty="0"/>
              <a:t> </a:t>
            </a:r>
            <a:r>
              <a:rPr lang="ru-RU" dirty="0" err="1"/>
              <a:t>засобів</a:t>
            </a:r>
            <a:r>
              <a:rPr lang="ru-RU" dirty="0"/>
              <a:t>, </a:t>
            </a:r>
            <a:r>
              <a:rPr lang="ru-RU" dirty="0" err="1"/>
              <a:t>які</a:t>
            </a:r>
            <a:r>
              <a:rPr lang="ru-RU" dirty="0"/>
              <a:t> </a:t>
            </a:r>
            <a:r>
              <a:rPr lang="ru-RU" dirty="0" err="1"/>
              <a:t>необхідні</a:t>
            </a:r>
            <a:r>
              <a:rPr lang="ru-RU" dirty="0"/>
              <a:t> для </a:t>
            </a:r>
            <a:r>
              <a:rPr lang="ru-RU" dirty="0" err="1"/>
              <a:t>інтегрованого</a:t>
            </a:r>
            <a:r>
              <a:rPr lang="ru-RU" dirty="0"/>
              <a:t> </a:t>
            </a:r>
            <a:r>
              <a:rPr lang="ru-RU" dirty="0" err="1"/>
              <a:t>нагромадження</a:t>
            </a:r>
            <a:r>
              <a:rPr lang="ru-RU" dirty="0"/>
              <a:t>, </a:t>
            </a:r>
            <a:r>
              <a:rPr lang="ru-RU" dirty="0" err="1"/>
              <a:t>зберігання</a:t>
            </a:r>
            <a:r>
              <a:rPr lang="ru-RU" dirty="0"/>
              <a:t>, </a:t>
            </a:r>
            <a:r>
              <a:rPr lang="ru-RU" dirty="0" err="1"/>
              <a:t>ведення</a:t>
            </a:r>
            <a:r>
              <a:rPr lang="ru-RU" dirty="0"/>
              <a:t>, </a:t>
            </a:r>
            <a:r>
              <a:rPr lang="ru-RU" dirty="0" err="1"/>
              <a:t>актуалізації</a:t>
            </a:r>
            <a:r>
              <a:rPr lang="ru-RU" dirty="0"/>
              <a:t>, </a:t>
            </a:r>
            <a:r>
              <a:rPr lang="ru-RU" dirty="0" err="1"/>
              <a:t>пошуку</a:t>
            </a:r>
            <a:r>
              <a:rPr lang="ru-RU" dirty="0"/>
              <a:t> і </a:t>
            </a:r>
            <a:r>
              <a:rPr lang="ru-RU" dirty="0" err="1"/>
              <a:t>видачі</a:t>
            </a:r>
            <a:r>
              <a:rPr lang="ru-RU" dirty="0"/>
              <a:t> </a:t>
            </a:r>
            <a:r>
              <a:rPr lang="ru-RU" dirty="0" err="1"/>
              <a:t>даних</a:t>
            </a:r>
            <a:r>
              <a:rPr lang="ru-RU" dirty="0"/>
              <a:t>. АБД </a:t>
            </a:r>
            <a:r>
              <a:rPr lang="ru-RU" dirty="0" err="1"/>
              <a:t>можна</a:t>
            </a:r>
            <a:r>
              <a:rPr lang="ru-RU" dirty="0"/>
              <a:t> </a:t>
            </a:r>
            <a:r>
              <a:rPr lang="ru-RU" dirty="0" err="1"/>
              <a:t>класифікувати</a:t>
            </a:r>
            <a:r>
              <a:rPr lang="ru-RU" dirty="0"/>
              <a:t> за </a:t>
            </a:r>
            <a:r>
              <a:rPr lang="ru-RU" dirty="0" err="1"/>
              <a:t>різними</a:t>
            </a:r>
            <a:r>
              <a:rPr lang="ru-RU" dirty="0"/>
              <a:t> </a:t>
            </a:r>
            <a:r>
              <a:rPr lang="ru-RU" dirty="0" err="1"/>
              <a:t>ознаками</a:t>
            </a:r>
            <a:r>
              <a:rPr lang="ru-RU" dirty="0"/>
              <a:t>.</a:t>
            </a:r>
            <a:endParaRPr lang="en-US" dirty="0"/>
          </a:p>
        </p:txBody>
      </p:sp>
    </p:spTree>
    <p:extLst>
      <p:ext uri="{BB962C8B-B14F-4D97-AF65-F5344CB8AC3E}">
        <p14:creationId xmlns:p14="http://schemas.microsoft.com/office/powerpoint/2010/main" val="2678090845"/>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2149" y="653269"/>
            <a:ext cx="8534400" cy="1507067"/>
          </a:xfrm>
        </p:spPr>
        <p:txBody>
          <a:bodyPr/>
          <a:lstStyle/>
          <a:p>
            <a:r>
              <a:rPr lang="uk-UA" dirty="0"/>
              <a:t>Автоматизований банк </a:t>
            </a:r>
            <a:r>
              <a:rPr lang="uk-UA" dirty="0" err="1" smtClean="0"/>
              <a:t>данних</a:t>
            </a:r>
            <a:r>
              <a:rPr lang="uk-UA" dirty="0" smtClean="0"/>
              <a:t> класифікується за</a:t>
            </a:r>
            <a:endParaRPr lang="en-US" dirty="0"/>
          </a:p>
        </p:txBody>
      </p:sp>
      <p:sp>
        <p:nvSpPr>
          <p:cNvPr id="3" name="Объект 2"/>
          <p:cNvSpPr>
            <a:spLocks noGrp="1"/>
          </p:cNvSpPr>
          <p:nvPr>
            <p:ph idx="1"/>
          </p:nvPr>
        </p:nvSpPr>
        <p:spPr>
          <a:xfrm>
            <a:off x="1422149" y="2642936"/>
            <a:ext cx="8534400" cy="3615267"/>
          </a:xfrm>
        </p:spPr>
        <p:txBody>
          <a:bodyPr/>
          <a:lstStyle/>
          <a:p>
            <a:pPr marL="0" indent="0">
              <a:buNone/>
            </a:pPr>
            <a:r>
              <a:rPr lang="uk-UA" i="1" dirty="0" smtClean="0"/>
              <a:t>За призначенням </a:t>
            </a:r>
            <a:r>
              <a:rPr lang="uk-UA" dirty="0" smtClean="0"/>
              <a:t>АБД бувають:</a:t>
            </a:r>
          </a:p>
          <a:p>
            <a:r>
              <a:rPr lang="uk-UA" dirty="0" smtClean="0"/>
              <a:t>інформаційно-пошуковими;</a:t>
            </a:r>
          </a:p>
          <a:p>
            <a:r>
              <a:rPr lang="uk-UA" dirty="0" smtClean="0"/>
              <a:t>спеціалізованими за окремими галузями науки та техніки;</a:t>
            </a:r>
          </a:p>
          <a:p>
            <a:r>
              <a:rPr lang="uk-UA" dirty="0" smtClean="0"/>
              <a:t>банками даних для автоматизації задач організаційно-економічного управління;</a:t>
            </a:r>
          </a:p>
          <a:p>
            <a:r>
              <a:rPr lang="uk-UA" dirty="0" smtClean="0"/>
              <a:t> банками даних для систем автоматизації наукових досліджень і виробничих випробувань;</a:t>
            </a:r>
          </a:p>
          <a:p>
            <a:r>
              <a:rPr lang="uk-UA" dirty="0" smtClean="0"/>
              <a:t> банками даних для систем автоматизованого проектування.</a:t>
            </a:r>
          </a:p>
          <a:p>
            <a:endParaRPr lang="uk-UA" dirty="0" smtClean="0"/>
          </a:p>
          <a:p>
            <a:pPr marL="0" indent="0">
              <a:buNone/>
            </a:pPr>
            <a:endParaRPr lang="uk-UA" dirty="0"/>
          </a:p>
        </p:txBody>
      </p:sp>
      <p:sp>
        <p:nvSpPr>
          <p:cNvPr id="4" name="Стрелка вниз 3"/>
          <p:cNvSpPr/>
          <p:nvPr/>
        </p:nvSpPr>
        <p:spPr>
          <a:xfrm>
            <a:off x="7186863" y="5887453"/>
            <a:ext cx="593558"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584780586"/>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96506" y="994611"/>
            <a:ext cx="8534400" cy="5309937"/>
          </a:xfrm>
        </p:spPr>
        <p:txBody>
          <a:bodyPr>
            <a:normAutofit/>
          </a:bodyPr>
          <a:lstStyle/>
          <a:p>
            <a:pPr marL="0" indent="0">
              <a:buNone/>
            </a:pPr>
            <a:r>
              <a:rPr lang="uk-UA" i="1" dirty="0" smtClean="0"/>
              <a:t>За архітектурою обчислювального середовища </a:t>
            </a:r>
            <a:r>
              <a:rPr lang="uk-UA" dirty="0" smtClean="0"/>
              <a:t>АБД бувають централізованими і розподіленими.</a:t>
            </a:r>
          </a:p>
          <a:p>
            <a:pPr marL="0" indent="0">
              <a:buNone/>
            </a:pPr>
            <a:r>
              <a:rPr lang="uk-UA" i="1" dirty="0" smtClean="0"/>
              <a:t>За видом інформації, </a:t>
            </a:r>
            <a:r>
              <a:rPr lang="uk-UA" dirty="0" smtClean="0"/>
              <a:t>що зберігається, розрізняють банки даних, банки документів і банки знань.</a:t>
            </a:r>
          </a:p>
          <a:p>
            <a:pPr marL="0" indent="0">
              <a:buNone/>
            </a:pPr>
            <a:r>
              <a:rPr lang="uk-UA" i="1" dirty="0" smtClean="0"/>
              <a:t>За мовою спілкування </a:t>
            </a:r>
            <a:r>
              <a:rPr lang="uk-UA" dirty="0" smtClean="0"/>
              <a:t>користувача з БД розрізняють системи з базовою мовою (відкриті системи) та власною мовою (закриті системи). У відкритих системах </a:t>
            </a:r>
            <a:r>
              <a:rPr lang="uk-UA" dirty="0" err="1" smtClean="0"/>
              <a:t>мовним</a:t>
            </a:r>
            <a:r>
              <a:rPr lang="uk-UA" dirty="0" smtClean="0"/>
              <a:t> засобом спілкування з БД є одна з мов програмування, наприклад Фортран, Паскаль тощо. У таких системах для спілкування з БД потрібний посередник, тобто програміст, який володіє вибраною мовою програмування. Закриті системи мають власну мову спілкування, яка набагато простіша за мови програмування. Тому в таких системах не потрібний посередник-програміст для спілкування з БД. Самі користувачі за відповідної підготовки зможуть працювати з БД.</a:t>
            </a:r>
          </a:p>
          <a:p>
            <a:endParaRPr lang="uk-UA" dirty="0" smtClean="0"/>
          </a:p>
          <a:p>
            <a:pPr marL="0" indent="0">
              <a:buNone/>
            </a:pPr>
            <a:endParaRPr lang="uk-UA" dirty="0"/>
          </a:p>
        </p:txBody>
      </p:sp>
    </p:spTree>
    <p:extLst>
      <p:ext uri="{BB962C8B-B14F-4D97-AF65-F5344CB8AC3E}">
        <p14:creationId xmlns:p14="http://schemas.microsoft.com/office/powerpoint/2010/main" val="3184505234"/>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5896" y="734817"/>
            <a:ext cx="8534400" cy="1507067"/>
          </a:xfrm>
        </p:spPr>
        <p:txBody>
          <a:bodyPr/>
          <a:lstStyle/>
          <a:p>
            <a:r>
              <a:rPr lang="uk-UA" b="1" dirty="0" smtClean="0"/>
              <a:t>Склад автоматизованого банку даних</a:t>
            </a:r>
            <a:endParaRPr lang="uk-UA" dirty="0"/>
          </a:p>
        </p:txBody>
      </p:sp>
      <p:sp>
        <p:nvSpPr>
          <p:cNvPr id="3" name="Объект 2"/>
          <p:cNvSpPr>
            <a:spLocks noGrp="1"/>
          </p:cNvSpPr>
          <p:nvPr>
            <p:ph idx="1"/>
          </p:nvPr>
        </p:nvSpPr>
        <p:spPr>
          <a:xfrm>
            <a:off x="780463" y="2241884"/>
            <a:ext cx="10577347" cy="4367463"/>
          </a:xfrm>
        </p:spPr>
        <p:txBody>
          <a:bodyPr>
            <a:normAutofit lnSpcReduction="10000"/>
          </a:bodyPr>
          <a:lstStyle/>
          <a:p>
            <a:pPr marL="0" indent="0">
              <a:buNone/>
            </a:pPr>
            <a:r>
              <a:rPr lang="uk-UA" dirty="0" smtClean="0"/>
              <a:t>  Основними складовими компонентами АБД є база даних  і система управління бази </a:t>
            </a:r>
            <a:r>
              <a:rPr lang="uk-UA" dirty="0" err="1" smtClean="0"/>
              <a:t>данних</a:t>
            </a:r>
            <a:r>
              <a:rPr lang="uk-UA" dirty="0" smtClean="0"/>
              <a:t>.</a:t>
            </a:r>
          </a:p>
          <a:p>
            <a:pPr marL="0" indent="0">
              <a:buNone/>
            </a:pPr>
            <a:r>
              <a:rPr lang="ru-RU" i="1" dirty="0"/>
              <a:t>База </a:t>
            </a:r>
            <a:r>
              <a:rPr lang="ru-RU" i="1" dirty="0" err="1"/>
              <a:t>даних</a:t>
            </a:r>
            <a:r>
              <a:rPr lang="ru-RU" i="1" dirty="0"/>
              <a:t> </a:t>
            </a:r>
            <a:r>
              <a:rPr lang="ru-RU" dirty="0"/>
              <a:t>- </a:t>
            </a:r>
            <a:r>
              <a:rPr lang="ru-RU" dirty="0" err="1"/>
              <a:t>це</a:t>
            </a:r>
            <a:r>
              <a:rPr lang="ru-RU" dirty="0"/>
              <a:t> </a:t>
            </a:r>
            <a:r>
              <a:rPr lang="ru-RU" dirty="0" err="1"/>
              <a:t>пойменована</a:t>
            </a:r>
            <a:r>
              <a:rPr lang="ru-RU" dirty="0"/>
              <a:t>, </a:t>
            </a:r>
            <a:r>
              <a:rPr lang="ru-RU" dirty="0" err="1"/>
              <a:t>структурована</a:t>
            </a:r>
            <a:r>
              <a:rPr lang="ru-RU" dirty="0"/>
              <a:t> </a:t>
            </a:r>
            <a:r>
              <a:rPr lang="ru-RU" dirty="0" err="1"/>
              <a:t>сукупність</a:t>
            </a:r>
            <a:r>
              <a:rPr lang="ru-RU" dirty="0"/>
              <a:t> </a:t>
            </a:r>
            <a:r>
              <a:rPr lang="ru-RU" dirty="0" err="1"/>
              <a:t>взаємопов'язаних</a:t>
            </a:r>
            <a:r>
              <a:rPr lang="ru-RU" dirty="0"/>
              <a:t> </a:t>
            </a:r>
            <a:r>
              <a:rPr lang="ru-RU" dirty="0" err="1"/>
              <a:t>даних</a:t>
            </a:r>
            <a:r>
              <a:rPr lang="ru-RU" dirty="0"/>
              <a:t>, </a:t>
            </a:r>
            <a:r>
              <a:rPr lang="ru-RU" dirty="0" err="1"/>
              <a:t>які</a:t>
            </a:r>
            <a:r>
              <a:rPr lang="ru-RU" dirty="0"/>
              <a:t> </a:t>
            </a:r>
            <a:r>
              <a:rPr lang="ru-RU" dirty="0" err="1"/>
              <a:t>характеризують</a:t>
            </a:r>
            <a:r>
              <a:rPr lang="ru-RU" dirty="0"/>
              <a:t> </a:t>
            </a:r>
            <a:r>
              <a:rPr lang="ru-RU" dirty="0" err="1"/>
              <a:t>окрему</a:t>
            </a:r>
            <a:r>
              <a:rPr lang="ru-RU" dirty="0"/>
              <a:t> </a:t>
            </a:r>
            <a:r>
              <a:rPr lang="ru-RU" dirty="0" err="1"/>
              <a:t>предметну</a:t>
            </a:r>
            <a:r>
              <a:rPr lang="ru-RU" dirty="0"/>
              <a:t> область і </a:t>
            </a:r>
            <a:r>
              <a:rPr lang="ru-RU" dirty="0" err="1"/>
              <a:t>перебувають</a:t>
            </a:r>
            <a:r>
              <a:rPr lang="ru-RU" dirty="0"/>
              <a:t> </a:t>
            </a:r>
            <a:r>
              <a:rPr lang="ru-RU" dirty="0" err="1"/>
              <a:t>під</a:t>
            </a:r>
            <a:r>
              <a:rPr lang="ru-RU" dirty="0"/>
              <a:t> </a:t>
            </a:r>
            <a:r>
              <a:rPr lang="ru-RU" dirty="0" err="1"/>
              <a:t>управлінням</a:t>
            </a:r>
            <a:r>
              <a:rPr lang="ru-RU" dirty="0"/>
              <a:t> СУБД. БД </a:t>
            </a:r>
            <a:r>
              <a:rPr lang="ru-RU" dirty="0" err="1"/>
              <a:t>являє</a:t>
            </a:r>
            <a:r>
              <a:rPr lang="ru-RU" dirty="0"/>
              <a:t> собою </a:t>
            </a:r>
            <a:r>
              <a:rPr lang="ru-RU" dirty="0" err="1"/>
              <a:t>інтегроване</a:t>
            </a:r>
            <a:r>
              <a:rPr lang="ru-RU" dirty="0"/>
              <a:t> </a:t>
            </a:r>
            <a:r>
              <a:rPr lang="ru-RU" dirty="0" err="1"/>
              <a:t>сховище</a:t>
            </a:r>
            <a:r>
              <a:rPr lang="ru-RU" dirty="0"/>
              <a:t> </a:t>
            </a:r>
            <a:r>
              <a:rPr lang="ru-RU" dirty="0" err="1"/>
              <a:t>даних</a:t>
            </a:r>
            <a:r>
              <a:rPr lang="ru-RU" dirty="0"/>
              <a:t>, яке </a:t>
            </a:r>
            <a:r>
              <a:rPr lang="ru-RU" dirty="0" err="1"/>
              <a:t>призначене</a:t>
            </a:r>
            <a:r>
              <a:rPr lang="ru-RU" dirty="0"/>
              <a:t> для </a:t>
            </a:r>
            <a:r>
              <a:rPr lang="ru-RU" dirty="0" err="1"/>
              <a:t>використання</a:t>
            </a:r>
            <a:r>
              <a:rPr lang="ru-RU" dirty="0"/>
              <a:t> </a:t>
            </a:r>
            <a:r>
              <a:rPr lang="ru-RU" dirty="0" err="1"/>
              <a:t>багатьма</a:t>
            </a:r>
            <a:r>
              <a:rPr lang="ru-RU" dirty="0"/>
              <a:t> </a:t>
            </a:r>
            <a:r>
              <a:rPr lang="ru-RU" dirty="0" err="1"/>
              <a:t>споживачами</a:t>
            </a:r>
            <a:r>
              <a:rPr lang="ru-RU" dirty="0"/>
              <a:t> і </a:t>
            </a:r>
            <a:r>
              <a:rPr lang="ru-RU" dirty="0" err="1"/>
              <a:t>забезпечення</a:t>
            </a:r>
            <a:r>
              <a:rPr lang="ru-RU" dirty="0"/>
              <a:t> </a:t>
            </a:r>
            <a:r>
              <a:rPr lang="ru-RU" dirty="0" err="1"/>
              <a:t>незалежності</a:t>
            </a:r>
            <a:r>
              <a:rPr lang="ru-RU" dirty="0"/>
              <a:t> </a:t>
            </a:r>
            <a:r>
              <a:rPr lang="ru-RU" dirty="0" err="1"/>
              <a:t>даних</a:t>
            </a:r>
            <a:r>
              <a:rPr lang="ru-RU" dirty="0"/>
              <a:t> </a:t>
            </a:r>
            <a:r>
              <a:rPr lang="ru-RU" dirty="0" err="1"/>
              <a:t>від</a:t>
            </a:r>
            <a:r>
              <a:rPr lang="ru-RU" dirty="0"/>
              <a:t> </a:t>
            </a:r>
            <a:r>
              <a:rPr lang="ru-RU" dirty="0" err="1"/>
              <a:t>прикладних</a:t>
            </a:r>
            <a:r>
              <a:rPr lang="ru-RU" dirty="0"/>
              <a:t> </a:t>
            </a:r>
            <a:r>
              <a:rPr lang="ru-RU" dirty="0" err="1"/>
              <a:t>програм</a:t>
            </a:r>
            <a:r>
              <a:rPr lang="ru-RU" dirty="0"/>
              <a:t>. </a:t>
            </a:r>
            <a:r>
              <a:rPr lang="ru-RU" dirty="0" err="1"/>
              <a:t>Зв'язок</a:t>
            </a:r>
            <a:r>
              <a:rPr lang="ru-RU" dirty="0"/>
              <a:t> </a:t>
            </a:r>
            <a:r>
              <a:rPr lang="ru-RU" dirty="0" err="1"/>
              <a:t>кінцевих</a:t>
            </a:r>
            <a:r>
              <a:rPr lang="ru-RU" dirty="0"/>
              <a:t> </a:t>
            </a:r>
            <a:r>
              <a:rPr lang="ru-RU" dirty="0" err="1"/>
              <a:t>користувачів</a:t>
            </a:r>
            <a:r>
              <a:rPr lang="ru-RU" dirty="0"/>
              <a:t> та </a:t>
            </a:r>
            <a:r>
              <a:rPr lang="ru-RU" dirty="0" err="1"/>
              <a:t>прикладних</a:t>
            </a:r>
            <a:r>
              <a:rPr lang="ru-RU" dirty="0"/>
              <a:t> </a:t>
            </a:r>
            <a:r>
              <a:rPr lang="ru-RU" dirty="0" err="1"/>
              <a:t>програм</a:t>
            </a:r>
            <a:r>
              <a:rPr lang="ru-RU" dirty="0"/>
              <a:t> з БД </a:t>
            </a:r>
            <a:r>
              <a:rPr lang="ru-RU" dirty="0" err="1"/>
              <a:t>відбувається</a:t>
            </a:r>
            <a:r>
              <a:rPr lang="ru-RU" dirty="0"/>
              <a:t> через СУБД, яка є </a:t>
            </a:r>
            <a:r>
              <a:rPr lang="ru-RU" dirty="0" err="1"/>
              <a:t>інтерфейсом</a:t>
            </a:r>
            <a:r>
              <a:rPr lang="ru-RU" dirty="0"/>
              <a:t> </a:t>
            </a:r>
            <a:r>
              <a:rPr lang="ru-RU" dirty="0" err="1"/>
              <a:t>між</a:t>
            </a:r>
            <a:r>
              <a:rPr lang="ru-RU" dirty="0"/>
              <a:t> </a:t>
            </a:r>
            <a:r>
              <a:rPr lang="ru-RU" dirty="0" err="1"/>
              <a:t>користувачами</a:t>
            </a:r>
            <a:r>
              <a:rPr lang="ru-RU" dirty="0"/>
              <a:t> і БД</a:t>
            </a:r>
            <a:r>
              <a:rPr lang="ru-RU" dirty="0" smtClean="0"/>
              <a:t>.</a:t>
            </a:r>
          </a:p>
          <a:p>
            <a:pPr marL="0" indent="0">
              <a:buNone/>
            </a:pPr>
            <a:r>
              <a:rPr lang="ru-RU" i="1" dirty="0" err="1"/>
              <a:t>Під</a:t>
            </a:r>
            <a:r>
              <a:rPr lang="ru-RU" i="1" dirty="0"/>
              <a:t> предметною </a:t>
            </a:r>
            <a:r>
              <a:rPr lang="ru-RU" i="1" dirty="0" err="1"/>
              <a:t>областю</a:t>
            </a:r>
            <a:r>
              <a:rPr lang="ru-RU" i="1" dirty="0"/>
              <a:t> </a:t>
            </a:r>
            <a:r>
              <a:rPr lang="ru-RU" dirty="0" err="1"/>
              <a:t>розуміють</a:t>
            </a:r>
            <a:r>
              <a:rPr lang="ru-RU" dirty="0"/>
              <a:t> один </a:t>
            </a:r>
            <a:r>
              <a:rPr lang="ru-RU" dirty="0" err="1"/>
              <a:t>чи</a:t>
            </a:r>
            <a:r>
              <a:rPr lang="ru-RU" dirty="0"/>
              <a:t> </a:t>
            </a:r>
            <a:r>
              <a:rPr lang="ru-RU" dirty="0" err="1"/>
              <a:t>кілька</a:t>
            </a:r>
            <a:r>
              <a:rPr lang="ru-RU" dirty="0"/>
              <a:t> </a:t>
            </a:r>
            <a:r>
              <a:rPr lang="ru-RU" dirty="0" err="1"/>
              <a:t>об'єктів</a:t>
            </a:r>
            <a:r>
              <a:rPr lang="ru-RU" dirty="0"/>
              <a:t> </a:t>
            </a:r>
            <a:r>
              <a:rPr lang="ru-RU" dirty="0" err="1"/>
              <a:t>управління</a:t>
            </a:r>
            <a:r>
              <a:rPr lang="ru-RU" dirty="0"/>
              <a:t>, </a:t>
            </a:r>
            <a:r>
              <a:rPr lang="ru-RU" dirty="0" err="1"/>
              <a:t>інформація</a:t>
            </a:r>
            <a:r>
              <a:rPr lang="ru-RU" dirty="0"/>
              <a:t> </a:t>
            </a:r>
            <a:r>
              <a:rPr lang="ru-RU" dirty="0" err="1"/>
              <a:t>яких</a:t>
            </a:r>
            <a:r>
              <a:rPr lang="ru-RU" dirty="0"/>
              <a:t> </a:t>
            </a:r>
            <a:r>
              <a:rPr lang="ru-RU" dirty="0" err="1"/>
              <a:t>моделюється</a:t>
            </a:r>
            <a:r>
              <a:rPr lang="ru-RU" dirty="0"/>
              <a:t> за </a:t>
            </a:r>
            <a:r>
              <a:rPr lang="ru-RU" dirty="0" err="1"/>
              <a:t>допомогою</a:t>
            </a:r>
            <a:r>
              <a:rPr lang="ru-RU" dirty="0"/>
              <a:t> БД і </a:t>
            </a:r>
            <a:r>
              <a:rPr lang="ru-RU" dirty="0" err="1"/>
              <a:t>використовується</a:t>
            </a:r>
            <a:r>
              <a:rPr lang="ru-RU" dirty="0"/>
              <a:t> для </a:t>
            </a:r>
            <a:r>
              <a:rPr lang="ru-RU" dirty="0" err="1"/>
              <a:t>розв'язування</a:t>
            </a:r>
            <a:r>
              <a:rPr lang="ru-RU" dirty="0"/>
              <a:t> </a:t>
            </a:r>
            <a:r>
              <a:rPr lang="ru-RU" dirty="0" err="1"/>
              <a:t>різних</a:t>
            </a:r>
            <a:r>
              <a:rPr lang="ru-RU" dirty="0"/>
              <a:t> </a:t>
            </a:r>
            <a:r>
              <a:rPr lang="ru-RU" dirty="0" err="1"/>
              <a:t>функціональних</a:t>
            </a:r>
            <a:r>
              <a:rPr lang="ru-RU" dirty="0"/>
              <a:t> задач. </a:t>
            </a:r>
            <a:r>
              <a:rPr lang="ru-RU" dirty="0" err="1"/>
              <a:t>Усі</a:t>
            </a:r>
            <a:r>
              <a:rPr lang="ru-RU" dirty="0"/>
              <a:t> </a:t>
            </a:r>
            <a:r>
              <a:rPr lang="ru-RU" dirty="0" err="1"/>
              <a:t>дані</a:t>
            </a:r>
            <a:r>
              <a:rPr lang="ru-RU" dirty="0"/>
              <a:t>, </a:t>
            </a:r>
            <a:r>
              <a:rPr lang="ru-RU" dirty="0" err="1"/>
              <a:t>які</a:t>
            </a:r>
            <a:r>
              <a:rPr lang="ru-RU" dirty="0"/>
              <a:t> </a:t>
            </a:r>
            <a:r>
              <a:rPr lang="ru-RU" dirty="0" err="1"/>
              <a:t>зберігаються</a:t>
            </a:r>
            <a:r>
              <a:rPr lang="ru-RU" dirty="0"/>
              <a:t> в БД, </a:t>
            </a:r>
            <a:r>
              <a:rPr lang="ru-RU" dirty="0" err="1"/>
              <a:t>поділяють</a:t>
            </a:r>
            <a:r>
              <a:rPr lang="ru-RU" dirty="0"/>
              <a:t> на фонд і </a:t>
            </a:r>
            <a:r>
              <a:rPr lang="ru-RU" dirty="0" err="1"/>
              <a:t>архів</a:t>
            </a:r>
            <a:r>
              <a:rPr lang="ru-RU" dirty="0"/>
              <a:t> </a:t>
            </a:r>
            <a:r>
              <a:rPr lang="ru-RU" dirty="0" err="1"/>
              <a:t>даних</a:t>
            </a:r>
            <a:r>
              <a:rPr lang="ru-RU" dirty="0"/>
              <a:t>. </a:t>
            </a:r>
            <a:r>
              <a:rPr lang="ru-RU" dirty="0" err="1"/>
              <a:t>Такий</a:t>
            </a:r>
            <a:r>
              <a:rPr lang="ru-RU" dirty="0"/>
              <a:t> </a:t>
            </a:r>
            <a:r>
              <a:rPr lang="ru-RU" dirty="0" err="1"/>
              <a:t>поділ</a:t>
            </a:r>
            <a:r>
              <a:rPr lang="ru-RU" dirty="0"/>
              <a:t> </a:t>
            </a:r>
            <a:r>
              <a:rPr lang="ru-RU" dirty="0" err="1"/>
              <a:t>пов'язаний</a:t>
            </a:r>
            <a:r>
              <a:rPr lang="ru-RU" dirty="0"/>
              <a:t> </a:t>
            </a:r>
            <a:r>
              <a:rPr lang="ru-RU" dirty="0" err="1"/>
              <a:t>із</a:t>
            </a:r>
            <a:r>
              <a:rPr lang="ru-RU" dirty="0"/>
              <a:t> </a:t>
            </a:r>
            <a:r>
              <a:rPr lang="ru-RU" dirty="0" err="1"/>
              <a:t>різницею</a:t>
            </a:r>
            <a:r>
              <a:rPr lang="ru-RU" dirty="0"/>
              <a:t> в </a:t>
            </a:r>
            <a:r>
              <a:rPr lang="ru-RU" dirty="0" err="1"/>
              <a:t>технологічних</a:t>
            </a:r>
            <a:r>
              <a:rPr lang="ru-RU" dirty="0"/>
              <a:t> режимах </a:t>
            </a:r>
            <a:r>
              <a:rPr lang="ru-RU" dirty="0" err="1"/>
              <a:t>використання</a:t>
            </a:r>
            <a:r>
              <a:rPr lang="ru-RU" dirty="0"/>
              <a:t> </a:t>
            </a:r>
            <a:r>
              <a:rPr lang="ru-RU" dirty="0" err="1"/>
              <a:t>даних</a:t>
            </a:r>
            <a:r>
              <a:rPr lang="ru-RU" dirty="0"/>
              <a:t>.</a:t>
            </a:r>
            <a:endParaRPr lang="en-US" dirty="0"/>
          </a:p>
          <a:p>
            <a:pPr marL="0" indent="0">
              <a:buNone/>
            </a:pPr>
            <a:endParaRPr lang="uk-UA" dirty="0" smtClean="0"/>
          </a:p>
          <a:p>
            <a:pPr marL="0" indent="0">
              <a:buNone/>
            </a:pPr>
            <a:endParaRPr lang="uk-UA" dirty="0"/>
          </a:p>
        </p:txBody>
      </p:sp>
    </p:spTree>
    <p:extLst>
      <p:ext uri="{BB962C8B-B14F-4D97-AF65-F5344CB8AC3E}">
        <p14:creationId xmlns:p14="http://schemas.microsoft.com/office/powerpoint/2010/main" val="1380642928"/>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212" y="685800"/>
            <a:ext cx="10015872" cy="5506453"/>
          </a:xfrm>
        </p:spPr>
        <p:txBody>
          <a:bodyPr/>
          <a:lstStyle/>
          <a:p>
            <a:pPr marL="0" indent="0">
              <a:buNone/>
            </a:pPr>
            <a:r>
              <a:rPr lang="uk-UA" b="1" dirty="0" smtClean="0"/>
              <a:t>Фонд даних</a:t>
            </a:r>
            <a:r>
              <a:rPr lang="uk-UA" dirty="0" smtClean="0"/>
              <a:t> - це активні дані, з якими постійно працюють прикладні програми, які зберігаються на вінчестері і перебувають безпосередньо під управлінням СУБД.</a:t>
            </a:r>
          </a:p>
          <a:p>
            <a:pPr marL="0" indent="0">
              <a:buNone/>
            </a:pPr>
            <a:r>
              <a:rPr lang="uk-UA" b="1" dirty="0" smtClean="0"/>
              <a:t>Архіви</a:t>
            </a:r>
            <a:r>
              <a:rPr lang="uk-UA" dirty="0" smtClean="0"/>
              <a:t>- це копії файлів БД, які зберігаються на різних носіях. В архівах зберігаються неактивні дані, що вже відпрацювали, але які необхідно зберігати згідно із </a:t>
            </a:r>
            <a:r>
              <a:rPr lang="uk-UA" dirty="0" err="1" smtClean="0"/>
              <a:t>законодав</a:t>
            </a:r>
            <a:r>
              <a:rPr lang="uk-UA" dirty="0" smtClean="0"/>
              <a:t> </a:t>
            </a:r>
            <a:r>
              <a:rPr lang="uk-UA" dirty="0" err="1" smtClean="0"/>
              <a:t>чими</a:t>
            </a:r>
            <a:r>
              <a:rPr lang="uk-UA" dirty="0" smtClean="0"/>
              <a:t> та нормативними актами досить тривалий час. В архівах також можуть </a:t>
            </a:r>
            <a:r>
              <a:rPr lang="uk-UA" dirty="0" err="1" smtClean="0"/>
              <a:t>зберіга</a:t>
            </a:r>
            <a:r>
              <a:rPr lang="uk-UA" dirty="0" smtClean="0"/>
              <a:t> </a:t>
            </a:r>
            <a:r>
              <a:rPr lang="uk-UA" dirty="0" err="1" smtClean="0"/>
              <a:t>тися</a:t>
            </a:r>
            <a:r>
              <a:rPr lang="uk-UA" dirty="0" smtClean="0"/>
              <a:t> страхові копії файлів БД, які використовуються для відновлення БД на випадок її зруйнування через різні </a:t>
            </a:r>
            <a:r>
              <a:rPr lang="uk-UA" dirty="0" err="1" smtClean="0"/>
              <a:t>збої</a:t>
            </a:r>
            <a:r>
              <a:rPr lang="uk-UA" dirty="0" smtClean="0"/>
              <a:t>.</a:t>
            </a:r>
            <a:endParaRPr lang="uk-UA" dirty="0"/>
          </a:p>
        </p:txBody>
      </p:sp>
    </p:spTree>
    <p:extLst>
      <p:ext uri="{BB962C8B-B14F-4D97-AF65-F5344CB8AC3E}">
        <p14:creationId xmlns:p14="http://schemas.microsoft.com/office/powerpoint/2010/main" val="770459941"/>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1518" y="670649"/>
            <a:ext cx="8534400" cy="1507067"/>
          </a:xfrm>
        </p:spPr>
        <p:txBody>
          <a:bodyPr/>
          <a:lstStyle/>
          <a:p>
            <a:r>
              <a:rPr lang="uk-UA" dirty="0" smtClean="0"/>
              <a:t>Особливість бази даних</a:t>
            </a:r>
            <a:endParaRPr lang="en-US" dirty="0"/>
          </a:p>
        </p:txBody>
      </p:sp>
      <p:sp>
        <p:nvSpPr>
          <p:cNvPr id="3" name="Объект 2"/>
          <p:cNvSpPr>
            <a:spLocks noGrp="1"/>
          </p:cNvSpPr>
          <p:nvPr>
            <p:ph idx="1"/>
          </p:nvPr>
        </p:nvSpPr>
        <p:spPr>
          <a:xfrm>
            <a:off x="1181518" y="2402305"/>
            <a:ext cx="8534400" cy="3615267"/>
          </a:xfrm>
        </p:spPr>
        <p:txBody>
          <a:bodyPr/>
          <a:lstStyle/>
          <a:p>
            <a:pPr marL="0" indent="0">
              <a:buNone/>
            </a:pPr>
            <a:r>
              <a:rPr lang="ru-RU" dirty="0" err="1"/>
              <a:t>Особливістю</a:t>
            </a:r>
            <a:r>
              <a:rPr lang="ru-RU" dirty="0"/>
              <a:t> БД є те, </a:t>
            </a:r>
            <a:r>
              <a:rPr lang="ru-RU" dirty="0" err="1"/>
              <a:t>що</a:t>
            </a:r>
            <a:r>
              <a:rPr lang="ru-RU" dirty="0"/>
              <a:t> вона </a:t>
            </a:r>
            <a:r>
              <a:rPr lang="ru-RU" dirty="0" err="1"/>
              <a:t>складається</a:t>
            </a:r>
            <a:r>
              <a:rPr lang="ru-RU" dirty="0"/>
              <a:t> з </a:t>
            </a:r>
            <a:r>
              <a:rPr lang="ru-RU" dirty="0" err="1"/>
              <a:t>даних</a:t>
            </a:r>
            <a:r>
              <a:rPr lang="ru-RU" dirty="0"/>
              <a:t> та </a:t>
            </a:r>
            <a:r>
              <a:rPr lang="ru-RU" dirty="0" err="1"/>
              <a:t>їх</a:t>
            </a:r>
            <a:r>
              <a:rPr lang="ru-RU" dirty="0"/>
              <a:t> </a:t>
            </a:r>
            <a:r>
              <a:rPr lang="ru-RU" dirty="0" err="1"/>
              <a:t>опису</a:t>
            </a:r>
            <a:r>
              <a:rPr lang="ru-RU" dirty="0"/>
              <a:t>. </a:t>
            </a:r>
            <a:r>
              <a:rPr lang="ru-RU" dirty="0" err="1"/>
              <a:t>Опис</a:t>
            </a:r>
            <a:r>
              <a:rPr lang="ru-RU" dirty="0"/>
              <a:t> </a:t>
            </a:r>
            <a:r>
              <a:rPr lang="ru-RU" dirty="0" err="1"/>
              <a:t>даних</a:t>
            </a:r>
            <a:r>
              <a:rPr lang="ru-RU" dirty="0"/>
              <a:t> </a:t>
            </a:r>
            <a:r>
              <a:rPr lang="ru-RU" dirty="0" err="1"/>
              <a:t>називають</a:t>
            </a:r>
            <a:r>
              <a:rPr lang="ru-RU" dirty="0"/>
              <a:t> </a:t>
            </a:r>
            <a:r>
              <a:rPr lang="ru-RU" dirty="0" err="1"/>
              <a:t>метаданими</a:t>
            </a:r>
            <a:r>
              <a:rPr lang="ru-RU" dirty="0"/>
              <a:t>. </a:t>
            </a:r>
            <a:r>
              <a:rPr lang="ru-RU" dirty="0" err="1"/>
              <a:t>Метадані</a:t>
            </a:r>
            <a:r>
              <a:rPr lang="ru-RU" dirty="0"/>
              <a:t> </a:t>
            </a:r>
            <a:r>
              <a:rPr lang="ru-RU" dirty="0" err="1"/>
              <a:t>дають</a:t>
            </a:r>
            <a:r>
              <a:rPr lang="ru-RU" dirty="0"/>
              <a:t> </a:t>
            </a:r>
            <a:r>
              <a:rPr lang="ru-RU" dirty="0" err="1"/>
              <a:t>змогу</a:t>
            </a:r>
            <a:r>
              <a:rPr lang="ru-RU" dirty="0"/>
              <a:t> </a:t>
            </a:r>
            <a:r>
              <a:rPr lang="ru-RU" dirty="0" err="1"/>
              <a:t>реалізувати</a:t>
            </a:r>
            <a:r>
              <a:rPr lang="ru-RU" dirty="0"/>
              <a:t> </a:t>
            </a:r>
            <a:r>
              <a:rPr lang="ru-RU" dirty="0" err="1"/>
              <a:t>незалежність</a:t>
            </a:r>
            <a:r>
              <a:rPr lang="ru-RU" dirty="0"/>
              <a:t> </a:t>
            </a:r>
            <a:r>
              <a:rPr lang="ru-RU" dirty="0" err="1"/>
              <a:t>даних</a:t>
            </a:r>
            <a:r>
              <a:rPr lang="ru-RU" dirty="0"/>
              <a:t> </a:t>
            </a:r>
            <a:r>
              <a:rPr lang="ru-RU" dirty="0" err="1"/>
              <a:t>від</a:t>
            </a:r>
            <a:r>
              <a:rPr lang="ru-RU" dirty="0"/>
              <a:t> </a:t>
            </a:r>
            <a:r>
              <a:rPr lang="ru-RU" dirty="0" err="1"/>
              <a:t>прикладних</a:t>
            </a:r>
            <a:r>
              <a:rPr lang="ru-RU" dirty="0"/>
              <a:t> </a:t>
            </a:r>
            <a:r>
              <a:rPr lang="ru-RU" dirty="0" err="1"/>
              <a:t>програм</a:t>
            </a:r>
            <a:r>
              <a:rPr lang="ru-RU" dirty="0"/>
              <a:t>. При </a:t>
            </a:r>
            <a:r>
              <a:rPr lang="ru-RU" dirty="0" err="1"/>
              <a:t>файловій</a:t>
            </a:r>
            <a:r>
              <a:rPr lang="ru-RU" dirty="0"/>
              <a:t> </a:t>
            </a:r>
            <a:r>
              <a:rPr lang="ru-RU" dirty="0" err="1"/>
              <a:t>організації</a:t>
            </a:r>
            <a:r>
              <a:rPr lang="ru-RU" dirty="0"/>
              <a:t> </a:t>
            </a:r>
            <a:r>
              <a:rPr lang="ru-RU" dirty="0" err="1"/>
              <a:t>даних</a:t>
            </a:r>
            <a:r>
              <a:rPr lang="ru-RU" dirty="0"/>
              <a:t> </a:t>
            </a:r>
            <a:r>
              <a:rPr lang="ru-RU" dirty="0" err="1"/>
              <a:t>потрібно</a:t>
            </a:r>
            <a:r>
              <a:rPr lang="ru-RU" dirty="0"/>
              <a:t> в </a:t>
            </a:r>
            <a:r>
              <a:rPr lang="ru-RU" dirty="0" err="1"/>
              <a:t>кожній</a:t>
            </a:r>
            <a:r>
              <a:rPr lang="ru-RU" dirty="0"/>
              <a:t> </a:t>
            </a:r>
            <a:r>
              <a:rPr lang="ru-RU" dirty="0" err="1"/>
              <a:t>прикладній</a:t>
            </a:r>
            <a:r>
              <a:rPr lang="ru-RU" dirty="0"/>
              <a:t> </a:t>
            </a:r>
            <a:r>
              <a:rPr lang="ru-RU" dirty="0" err="1"/>
              <a:t>програмі</a:t>
            </a:r>
            <a:r>
              <a:rPr lang="ru-RU" dirty="0"/>
              <a:t> </a:t>
            </a:r>
            <a:r>
              <a:rPr lang="ru-RU" dirty="0" err="1"/>
              <a:t>пов</a:t>
            </a:r>
            <a:r>
              <a:rPr lang="ru-RU" dirty="0"/>
              <a:t> </a:t>
            </a:r>
            <a:r>
              <a:rPr lang="ru-RU" dirty="0" err="1"/>
              <a:t>ністю</a:t>
            </a:r>
            <a:r>
              <a:rPr lang="ru-RU" dirty="0"/>
              <a:t> </a:t>
            </a:r>
            <a:r>
              <a:rPr lang="ru-RU" dirty="0" err="1"/>
              <a:t>описати</a:t>
            </a:r>
            <a:r>
              <a:rPr lang="ru-RU" dirty="0"/>
              <a:t> </a:t>
            </a:r>
            <a:r>
              <a:rPr lang="ru-RU" dirty="0" err="1"/>
              <a:t>структури</a:t>
            </a:r>
            <a:r>
              <a:rPr lang="ru-RU" dirty="0"/>
              <a:t> </a:t>
            </a:r>
            <a:r>
              <a:rPr lang="ru-RU" dirty="0" err="1"/>
              <a:t>відповідних</a:t>
            </a:r>
            <a:r>
              <a:rPr lang="ru-RU" dirty="0"/>
              <a:t> </a:t>
            </a:r>
            <a:r>
              <a:rPr lang="ru-RU" dirty="0" err="1"/>
              <a:t>інформаційних</a:t>
            </a:r>
            <a:r>
              <a:rPr lang="ru-RU" dirty="0"/>
              <a:t> </a:t>
            </a:r>
            <a:r>
              <a:rPr lang="ru-RU" dirty="0" err="1"/>
              <a:t>файлів</a:t>
            </a:r>
            <a:r>
              <a:rPr lang="ru-RU" dirty="0"/>
              <a:t>, </a:t>
            </a:r>
            <a:r>
              <a:rPr lang="ru-RU" dirty="0" err="1"/>
              <a:t>незалежно</a:t>
            </a:r>
            <a:r>
              <a:rPr lang="ru-RU" dirty="0"/>
              <a:t> </a:t>
            </a:r>
            <a:r>
              <a:rPr lang="ru-RU" dirty="0" err="1"/>
              <a:t>від</a:t>
            </a:r>
            <a:r>
              <a:rPr lang="ru-RU" dirty="0"/>
              <a:t> того, </a:t>
            </a:r>
            <a:r>
              <a:rPr lang="ru-RU" dirty="0" err="1"/>
              <a:t>скільки</a:t>
            </a:r>
            <a:r>
              <a:rPr lang="ru-RU" dirty="0"/>
              <a:t> </a:t>
            </a:r>
            <a:r>
              <a:rPr lang="ru-RU" dirty="0" err="1"/>
              <a:t>полів</a:t>
            </a:r>
            <a:r>
              <a:rPr lang="ru-RU" dirty="0"/>
              <a:t> </a:t>
            </a:r>
            <a:r>
              <a:rPr lang="ru-RU" dirty="0" err="1"/>
              <a:t>обробляється</a:t>
            </a:r>
            <a:r>
              <a:rPr lang="ru-RU" dirty="0"/>
              <a:t> в </a:t>
            </a:r>
            <a:r>
              <a:rPr lang="ru-RU" dirty="0" err="1"/>
              <a:t>тій</a:t>
            </a:r>
            <a:r>
              <a:rPr lang="ru-RU" dirty="0"/>
              <a:t> </a:t>
            </a:r>
            <a:r>
              <a:rPr lang="ru-RU" dirty="0" err="1"/>
              <a:t>чи</a:t>
            </a:r>
            <a:r>
              <a:rPr lang="ru-RU" dirty="0"/>
              <a:t> </a:t>
            </a:r>
            <a:r>
              <a:rPr lang="ru-RU" dirty="0" err="1"/>
              <a:t>іншій</a:t>
            </a:r>
            <a:r>
              <a:rPr lang="ru-RU" dirty="0"/>
              <a:t> </a:t>
            </a:r>
            <a:r>
              <a:rPr lang="ru-RU" dirty="0" err="1"/>
              <a:t>програмі</a:t>
            </a:r>
            <a:r>
              <a:rPr lang="ru-RU" dirty="0"/>
              <a:t>. При </a:t>
            </a:r>
            <a:r>
              <a:rPr lang="ru-RU" dirty="0" err="1"/>
              <a:t>використанні</a:t>
            </a:r>
            <a:r>
              <a:rPr lang="ru-RU" dirty="0"/>
              <a:t> БД у </a:t>
            </a:r>
            <a:r>
              <a:rPr lang="ru-RU" dirty="0" err="1"/>
              <a:t>програмі</a:t>
            </a:r>
            <a:r>
              <a:rPr lang="ru-RU" dirty="0"/>
              <a:t> </a:t>
            </a:r>
            <a:r>
              <a:rPr lang="ru-RU" dirty="0" err="1"/>
              <a:t>потрібно</a:t>
            </a:r>
            <a:r>
              <a:rPr lang="ru-RU" dirty="0"/>
              <a:t> </a:t>
            </a:r>
            <a:r>
              <a:rPr lang="ru-RU" dirty="0" err="1"/>
              <a:t>описувати</a:t>
            </a:r>
            <a:r>
              <a:rPr lang="ru-RU" dirty="0"/>
              <a:t> </a:t>
            </a:r>
            <a:r>
              <a:rPr lang="ru-RU" dirty="0" err="1"/>
              <a:t>лише</a:t>
            </a:r>
            <a:r>
              <a:rPr lang="ru-RU" dirty="0"/>
              <a:t> поля, </a:t>
            </a:r>
            <a:r>
              <a:rPr lang="ru-RU" dirty="0" err="1"/>
              <a:t>потрібні</a:t>
            </a:r>
            <a:r>
              <a:rPr lang="ru-RU" dirty="0"/>
              <a:t> для </a:t>
            </a:r>
            <a:r>
              <a:rPr lang="ru-RU" dirty="0" err="1"/>
              <a:t>обробки</a:t>
            </a:r>
            <a:r>
              <a:rPr lang="ru-RU" dirty="0"/>
              <a:t>. </a:t>
            </a:r>
            <a:r>
              <a:rPr lang="ru-RU" dirty="0" err="1"/>
              <a:t>Отже</a:t>
            </a:r>
            <a:r>
              <a:rPr lang="ru-RU" dirty="0"/>
              <a:t>, </a:t>
            </a:r>
            <a:r>
              <a:rPr lang="ru-RU" dirty="0" err="1"/>
              <a:t>метадані</a:t>
            </a:r>
            <a:r>
              <a:rPr lang="ru-RU" dirty="0"/>
              <a:t> є </a:t>
            </a:r>
            <a:r>
              <a:rPr lang="ru-RU" dirty="0" err="1"/>
              <a:t>незалежними</a:t>
            </a:r>
            <a:r>
              <a:rPr lang="ru-RU" dirty="0"/>
              <a:t> </a:t>
            </a:r>
            <a:r>
              <a:rPr lang="ru-RU" dirty="0" err="1"/>
              <a:t>від</a:t>
            </a:r>
            <a:r>
              <a:rPr lang="ru-RU" dirty="0"/>
              <a:t> </a:t>
            </a:r>
            <a:r>
              <a:rPr lang="ru-RU" dirty="0" err="1"/>
              <a:t>прикладних</a:t>
            </a:r>
            <a:r>
              <a:rPr lang="ru-RU" dirty="0"/>
              <a:t> </a:t>
            </a:r>
            <a:r>
              <a:rPr lang="ru-RU" dirty="0" err="1"/>
              <a:t>програм</a:t>
            </a:r>
            <a:r>
              <a:rPr lang="ru-RU" dirty="0"/>
              <a:t> і </a:t>
            </a:r>
            <a:r>
              <a:rPr lang="ru-RU" dirty="0" err="1"/>
              <a:t>являють</a:t>
            </a:r>
            <a:r>
              <a:rPr lang="ru-RU" dirty="0"/>
              <a:t> собою </a:t>
            </a:r>
            <a:r>
              <a:rPr lang="ru-RU" dirty="0" err="1"/>
              <a:t>самостійний</a:t>
            </a:r>
            <a:r>
              <a:rPr lang="ru-RU" dirty="0"/>
              <a:t> </a:t>
            </a:r>
            <a:r>
              <a:rPr lang="ru-RU" dirty="0" err="1"/>
              <a:t>об'єкт</a:t>
            </a:r>
            <a:r>
              <a:rPr lang="ru-RU" dirty="0"/>
              <a:t> для </a:t>
            </a:r>
            <a:r>
              <a:rPr lang="ru-RU" dirty="0" err="1"/>
              <a:t>зберігання</a:t>
            </a:r>
            <a:r>
              <a:rPr lang="ru-RU" dirty="0"/>
              <a:t>.</a:t>
            </a:r>
            <a:endParaRPr lang="en-US" dirty="0"/>
          </a:p>
        </p:txBody>
      </p:sp>
    </p:spTree>
    <p:extLst>
      <p:ext uri="{BB962C8B-B14F-4D97-AF65-F5344CB8AC3E}">
        <p14:creationId xmlns:p14="http://schemas.microsoft.com/office/powerpoint/2010/main" val="834127335"/>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Словник даних</a:t>
            </a:r>
            <a:endParaRPr lang="en-US" dirty="0"/>
          </a:p>
        </p:txBody>
      </p:sp>
      <p:sp>
        <p:nvSpPr>
          <p:cNvPr id="3" name="Объект 2"/>
          <p:cNvSpPr>
            <a:spLocks noGrp="1"/>
          </p:cNvSpPr>
          <p:nvPr>
            <p:ph idx="1"/>
          </p:nvPr>
        </p:nvSpPr>
        <p:spPr/>
        <p:txBody>
          <a:bodyPr/>
          <a:lstStyle/>
          <a:p>
            <a:pPr marL="0" indent="0">
              <a:buNone/>
            </a:pPr>
            <a:r>
              <a:rPr lang="uk-UA" dirty="0" smtClean="0"/>
              <a:t>Словник даних д</a:t>
            </a:r>
            <a:r>
              <a:rPr lang="ru-RU" dirty="0" smtClean="0"/>
              <a:t>уже </a:t>
            </a:r>
            <a:r>
              <a:rPr lang="ru-RU" dirty="0" err="1"/>
              <a:t>важливий</a:t>
            </a:r>
            <a:r>
              <a:rPr lang="ru-RU" dirty="0"/>
              <a:t>, особливо в </a:t>
            </a:r>
            <a:r>
              <a:rPr lang="ru-RU" dirty="0" err="1"/>
              <a:t>умовах</a:t>
            </a:r>
            <a:r>
              <a:rPr lang="ru-RU" dirty="0"/>
              <a:t> </a:t>
            </a:r>
            <a:r>
              <a:rPr lang="ru-RU" dirty="0" err="1"/>
              <a:t>колективного</a:t>
            </a:r>
            <a:r>
              <a:rPr lang="ru-RU" dirty="0"/>
              <a:t> </a:t>
            </a:r>
            <a:r>
              <a:rPr lang="ru-RU" dirty="0" err="1"/>
              <a:t>використання</a:t>
            </a:r>
            <a:r>
              <a:rPr lang="ru-RU" dirty="0"/>
              <a:t> </a:t>
            </a:r>
            <a:r>
              <a:rPr lang="ru-RU" dirty="0" err="1"/>
              <a:t>даних</a:t>
            </a:r>
            <a:r>
              <a:rPr lang="ru-RU" dirty="0"/>
              <a:t>, </a:t>
            </a:r>
            <a:r>
              <a:rPr lang="ru-RU" dirty="0" err="1"/>
              <a:t>оскільки</a:t>
            </a:r>
            <a:r>
              <a:rPr lang="ru-RU" dirty="0"/>
              <a:t> </a:t>
            </a:r>
            <a:r>
              <a:rPr lang="ru-RU" dirty="0" err="1"/>
              <a:t>забезпечує</a:t>
            </a:r>
            <a:r>
              <a:rPr lang="ru-RU" dirty="0"/>
              <a:t> </a:t>
            </a:r>
            <a:r>
              <a:rPr lang="ru-RU" dirty="0" err="1"/>
              <a:t>вирішення</a:t>
            </a:r>
            <a:r>
              <a:rPr lang="ru-RU" dirty="0"/>
              <a:t> </a:t>
            </a:r>
            <a:r>
              <a:rPr lang="ru-RU" dirty="0" err="1"/>
              <a:t>проблеми</a:t>
            </a:r>
            <a:r>
              <a:rPr lang="ru-RU" dirty="0"/>
              <a:t> </a:t>
            </a:r>
            <a:r>
              <a:rPr lang="ru-RU" dirty="0" err="1"/>
              <a:t>вірогідності</a:t>
            </a:r>
            <a:r>
              <a:rPr lang="ru-RU" dirty="0"/>
              <a:t>, </a:t>
            </a:r>
            <a:r>
              <a:rPr lang="ru-RU" dirty="0" err="1"/>
              <a:t>надлишковості</a:t>
            </a:r>
            <a:r>
              <a:rPr lang="ru-RU" dirty="0"/>
              <a:t> і контролю за </a:t>
            </a:r>
            <a:r>
              <a:rPr lang="ru-RU" dirty="0" err="1"/>
              <a:t>раціональним</a:t>
            </a:r>
            <a:r>
              <a:rPr lang="ru-RU" dirty="0"/>
              <a:t> </a:t>
            </a:r>
            <a:r>
              <a:rPr lang="ru-RU" dirty="0" err="1"/>
              <a:t>зберіганням</a:t>
            </a:r>
            <a:r>
              <a:rPr lang="ru-RU" dirty="0"/>
              <a:t> та </a:t>
            </a:r>
            <a:r>
              <a:rPr lang="ru-RU" dirty="0" err="1"/>
              <a:t>використан</a:t>
            </a:r>
            <a:r>
              <a:rPr lang="ru-RU" dirty="0"/>
              <a:t> </a:t>
            </a:r>
            <a:r>
              <a:rPr lang="ru-RU" dirty="0" err="1"/>
              <a:t>ням</a:t>
            </a:r>
            <a:r>
              <a:rPr lang="ru-RU" dirty="0"/>
              <a:t> </a:t>
            </a:r>
            <a:r>
              <a:rPr lang="ru-RU" dirty="0" err="1"/>
              <a:t>даних</a:t>
            </a:r>
            <a:r>
              <a:rPr lang="ru-RU" dirty="0" smtClean="0"/>
              <a:t>.</a:t>
            </a:r>
          </a:p>
          <a:p>
            <a:pPr marL="0" indent="0">
              <a:buNone/>
            </a:pPr>
            <a:r>
              <a:rPr lang="uk-UA" dirty="0" smtClean="0"/>
              <a:t>Словник даних (</a:t>
            </a:r>
            <a:r>
              <a:rPr lang="uk-UA" dirty="0" err="1" smtClean="0"/>
              <a:t>репозитарій</a:t>
            </a:r>
            <a:r>
              <a:rPr lang="uk-UA" dirty="0" smtClean="0"/>
              <a:t>) необхідний для збереження метаданих. Словник даних може містити відомості про джерело інформації, формати та взаємозв'язок між </a:t>
            </a:r>
            <a:r>
              <a:rPr lang="uk-UA" dirty="0" err="1" smtClean="0"/>
              <a:t>дани</a:t>
            </a:r>
            <a:r>
              <a:rPr lang="uk-UA" dirty="0" smtClean="0"/>
              <a:t> ми, відомості про частоту виникнення і характер використання даних, терміни коригування і осіб, відповідальних за це, і та ін. 0тже, СД являє собою базу даних про дані як особливий вид ресурсу.</a:t>
            </a:r>
            <a:endParaRPr lang="uk-UA" dirty="0"/>
          </a:p>
        </p:txBody>
      </p:sp>
    </p:spTree>
    <p:extLst>
      <p:ext uri="{BB962C8B-B14F-4D97-AF65-F5344CB8AC3E}">
        <p14:creationId xmlns:p14="http://schemas.microsoft.com/office/powerpoint/2010/main" val="58017381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Цікавий факт про </a:t>
            </a:r>
            <a:r>
              <a:rPr lang="en-US" dirty="0" smtClean="0"/>
              <a:t>big data</a:t>
            </a:r>
            <a:endParaRPr lang="en-US" dirty="0"/>
          </a:p>
        </p:txBody>
      </p:sp>
      <p:sp>
        <p:nvSpPr>
          <p:cNvPr id="3" name="Объект 2"/>
          <p:cNvSpPr>
            <a:spLocks noGrp="1"/>
          </p:cNvSpPr>
          <p:nvPr>
            <p:ph idx="1"/>
          </p:nvPr>
        </p:nvSpPr>
        <p:spPr/>
        <p:txBody>
          <a:bodyPr/>
          <a:lstStyle/>
          <a:p>
            <a:pPr marL="0" indent="0">
              <a:buNone/>
            </a:pPr>
            <a:r>
              <a:rPr lang="uk-UA" dirty="0" err="1"/>
              <a:t>Я</a:t>
            </a:r>
            <a:r>
              <a:rPr lang="ru-RU" dirty="0" err="1" smtClean="0"/>
              <a:t>кщо</a:t>
            </a:r>
            <a:r>
              <a:rPr lang="ru-RU" dirty="0" smtClean="0"/>
              <a:t> </a:t>
            </a:r>
            <a:r>
              <a:rPr lang="ru-RU" dirty="0" err="1"/>
              <a:t>зібрати</a:t>
            </a:r>
            <a:r>
              <a:rPr lang="ru-RU" dirty="0"/>
              <a:t> всю </a:t>
            </a:r>
            <a:r>
              <a:rPr lang="ru-RU" dirty="0" err="1"/>
              <a:t>інформацію</a:t>
            </a:r>
            <a:r>
              <a:rPr lang="ru-RU" dirty="0"/>
              <a:t>, яку </a:t>
            </a:r>
            <a:r>
              <a:rPr lang="ru-RU" dirty="0" err="1"/>
              <a:t>накопичило</a:t>
            </a:r>
            <a:r>
              <a:rPr lang="ru-RU" dirty="0"/>
              <a:t> </a:t>
            </a:r>
            <a:r>
              <a:rPr lang="ru-RU" dirty="0" err="1"/>
              <a:t>людство</a:t>
            </a:r>
            <a:r>
              <a:rPr lang="ru-RU" dirty="0"/>
              <a:t> з початку </a:t>
            </a:r>
            <a:r>
              <a:rPr lang="ru-RU" dirty="0" err="1"/>
              <a:t>часів</a:t>
            </a:r>
            <a:r>
              <a:rPr lang="ru-RU" dirty="0"/>
              <a:t> </a:t>
            </a:r>
            <a:r>
              <a:rPr lang="ru-RU" dirty="0" err="1"/>
              <a:t>включно</a:t>
            </a:r>
            <a:r>
              <a:rPr lang="ru-RU" dirty="0"/>
              <a:t> до 2000-го року, то </a:t>
            </a:r>
            <a:r>
              <a:rPr lang="ru-RU" dirty="0" err="1"/>
              <a:t>виявиться</a:t>
            </a:r>
            <a:r>
              <a:rPr lang="ru-RU" dirty="0"/>
              <a:t>, </a:t>
            </a:r>
            <a:r>
              <a:rPr lang="ru-RU" dirty="0" err="1"/>
              <a:t>що</a:t>
            </a:r>
            <a:r>
              <a:rPr lang="ru-RU" dirty="0"/>
              <a:t> </a:t>
            </a:r>
            <a:r>
              <a:rPr lang="ru-RU" dirty="0" err="1"/>
              <a:t>її</a:t>
            </a:r>
            <a:r>
              <a:rPr lang="ru-RU" dirty="0"/>
              <a:t> </a:t>
            </a:r>
            <a:r>
              <a:rPr lang="ru-RU" dirty="0" err="1"/>
              <a:t>менше</a:t>
            </a:r>
            <a:r>
              <a:rPr lang="ru-RU" dirty="0"/>
              <a:t>, </a:t>
            </a:r>
            <a:r>
              <a:rPr lang="ru-RU" dirty="0" err="1"/>
              <a:t>ніж</a:t>
            </a:r>
            <a:r>
              <a:rPr lang="ru-RU" dirty="0"/>
              <a:t> ми </a:t>
            </a:r>
            <a:r>
              <a:rPr lang="ru-RU" dirty="0" err="1"/>
              <a:t>продукуємо</a:t>
            </a:r>
            <a:r>
              <a:rPr lang="ru-RU" dirty="0"/>
              <a:t> зараз </a:t>
            </a:r>
            <a:r>
              <a:rPr lang="ru-RU" dirty="0" err="1"/>
              <a:t>протягом</a:t>
            </a:r>
            <a:r>
              <a:rPr lang="ru-RU" dirty="0"/>
              <a:t> </a:t>
            </a:r>
            <a:r>
              <a:rPr lang="ru-RU" dirty="0" err="1"/>
              <a:t>лише</a:t>
            </a:r>
            <a:r>
              <a:rPr lang="ru-RU" dirty="0"/>
              <a:t> </a:t>
            </a:r>
            <a:r>
              <a:rPr lang="ru-RU" dirty="0" err="1"/>
              <a:t>одної</a:t>
            </a:r>
            <a:r>
              <a:rPr lang="ru-RU" dirty="0"/>
              <a:t> </a:t>
            </a:r>
            <a:r>
              <a:rPr lang="ru-RU" dirty="0" err="1"/>
              <a:t>хвилини</a:t>
            </a:r>
            <a:r>
              <a:rPr lang="ru-RU" dirty="0"/>
              <a:t>. </a:t>
            </a:r>
            <a:r>
              <a:rPr lang="ru-RU" dirty="0" err="1"/>
              <a:t>Цей</a:t>
            </a:r>
            <a:r>
              <a:rPr lang="ru-RU" dirty="0"/>
              <a:t> феномен </a:t>
            </a:r>
            <a:r>
              <a:rPr lang="ru-RU" dirty="0" err="1"/>
              <a:t>повністю</a:t>
            </a:r>
            <a:r>
              <a:rPr lang="ru-RU" dirty="0"/>
              <a:t> </a:t>
            </a:r>
            <a:r>
              <a:rPr lang="ru-RU" dirty="0" err="1"/>
              <a:t>змінює</a:t>
            </a:r>
            <a:r>
              <a:rPr lang="ru-RU" dirty="0"/>
              <a:t> </a:t>
            </a:r>
            <a:r>
              <a:rPr lang="ru-RU" dirty="0" err="1"/>
              <a:t>розуміння</a:t>
            </a:r>
            <a:r>
              <a:rPr lang="ru-RU" dirty="0"/>
              <a:t> </a:t>
            </a:r>
            <a:r>
              <a:rPr lang="ru-RU" dirty="0" err="1"/>
              <a:t>світу</a:t>
            </a:r>
            <a:r>
              <a:rPr lang="ru-RU" dirty="0"/>
              <a:t> та </a:t>
            </a:r>
            <a:r>
              <a:rPr lang="ru-RU" dirty="0" err="1"/>
              <a:t>нашого</a:t>
            </a:r>
            <a:r>
              <a:rPr lang="ru-RU" dirty="0"/>
              <a:t> </a:t>
            </a:r>
            <a:r>
              <a:rPr lang="ru-RU" dirty="0" err="1"/>
              <a:t>місця</a:t>
            </a:r>
            <a:r>
              <a:rPr lang="ru-RU" dirty="0"/>
              <a:t> в </a:t>
            </a:r>
            <a:r>
              <a:rPr lang="ru-RU" dirty="0" err="1"/>
              <a:t>ньому</a:t>
            </a:r>
            <a:r>
              <a:rPr lang="ru-RU" dirty="0"/>
              <a:t>. </a:t>
            </a:r>
            <a:r>
              <a:rPr lang="ru-RU" dirty="0" err="1"/>
              <a:t>Він</a:t>
            </a:r>
            <a:r>
              <a:rPr lang="ru-RU" dirty="0"/>
              <a:t> </a:t>
            </a:r>
            <a:r>
              <a:rPr lang="ru-RU" dirty="0" err="1"/>
              <a:t>також</a:t>
            </a:r>
            <a:r>
              <a:rPr lang="ru-RU" dirty="0"/>
              <a:t> </a:t>
            </a:r>
            <a:r>
              <a:rPr lang="ru-RU" dirty="0" err="1"/>
              <a:t>відомий</a:t>
            </a:r>
            <a:r>
              <a:rPr lang="ru-RU" dirty="0"/>
              <a:t> </a:t>
            </a:r>
            <a:r>
              <a:rPr lang="ru-RU" dirty="0" err="1"/>
              <a:t>під</a:t>
            </a:r>
            <a:r>
              <a:rPr lang="ru-RU" dirty="0"/>
              <a:t> </a:t>
            </a:r>
            <a:r>
              <a:rPr lang="ru-RU" dirty="0" err="1"/>
              <a:t>назвою</a:t>
            </a:r>
            <a:r>
              <a:rPr lang="ru-RU" dirty="0"/>
              <a:t> </a:t>
            </a:r>
            <a:r>
              <a:rPr lang="en-US" dirty="0"/>
              <a:t>Big Data.</a:t>
            </a:r>
          </a:p>
        </p:txBody>
      </p:sp>
    </p:spTree>
    <p:extLst>
      <p:ext uri="{BB962C8B-B14F-4D97-AF65-F5344CB8AC3E}">
        <p14:creationId xmlns:p14="http://schemas.microsoft.com/office/powerpoint/2010/main" val="52187556"/>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3391" y="685353"/>
            <a:ext cx="8534400" cy="1507067"/>
          </a:xfrm>
        </p:spPr>
        <p:txBody>
          <a:bodyPr/>
          <a:lstStyle/>
          <a:p>
            <a:r>
              <a:rPr lang="uk-UA" dirty="0" smtClean="0"/>
              <a:t>Призначення словника даних </a:t>
            </a:r>
            <a:endParaRPr lang="en-US" dirty="0"/>
          </a:p>
        </p:txBody>
      </p:sp>
      <p:sp>
        <p:nvSpPr>
          <p:cNvPr id="3" name="Объект 2"/>
          <p:cNvSpPr>
            <a:spLocks noGrp="1"/>
          </p:cNvSpPr>
          <p:nvPr>
            <p:ph idx="1"/>
          </p:nvPr>
        </p:nvSpPr>
        <p:spPr>
          <a:xfrm>
            <a:off x="1133391" y="2568965"/>
            <a:ext cx="8534400" cy="3615267"/>
          </a:xfrm>
        </p:spPr>
        <p:txBody>
          <a:bodyPr>
            <a:normAutofit lnSpcReduction="10000"/>
          </a:bodyPr>
          <a:lstStyle/>
          <a:p>
            <a:pPr marL="0" indent="0">
              <a:buNone/>
            </a:pPr>
            <a:r>
              <a:rPr lang="uk-UA" dirty="0" smtClean="0"/>
              <a:t>Одне з основних призначень СД - документування даних. Йому відводиться роль засобу централізованого ведення та управління даними на всіх етапах проектування системи, а також забезпечення ефективної взаємодії між всіма користувачами в розподіленій БД. У СД може бути занесена інформація про місце фізичного зберігання даних, а також відомості про обмеження секретного характеру, безпеки, доступу та інші питання, що характеризують фізичні параметри БД. Пакет програм ведення СД може інтегруватися із СУБД (система управління бази даних) чи бути незалежним. На сучасному ринку програмних засобів є СУБД, які мають у своєму складі засоби автоматизованого ведення СД.</a:t>
            </a:r>
            <a:endParaRPr lang="uk-UA" dirty="0"/>
          </a:p>
        </p:txBody>
      </p:sp>
    </p:spTree>
    <p:extLst>
      <p:ext uri="{BB962C8B-B14F-4D97-AF65-F5344CB8AC3E}">
        <p14:creationId xmlns:p14="http://schemas.microsoft.com/office/powerpoint/2010/main" val="2188407249"/>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3180" y="841987"/>
            <a:ext cx="8534400" cy="1507067"/>
          </a:xfrm>
        </p:spPr>
        <p:txBody>
          <a:bodyPr/>
          <a:lstStyle/>
          <a:p>
            <a:r>
              <a:rPr lang="uk-UA" dirty="0" smtClean="0"/>
              <a:t>Приклад словника даних в системі управління бази даних</a:t>
            </a:r>
            <a:endParaRPr lang="en-US" dirty="0"/>
          </a:p>
        </p:txBody>
      </p:sp>
      <p:sp>
        <p:nvSpPr>
          <p:cNvPr id="3" name="Объект 2"/>
          <p:cNvSpPr>
            <a:spLocks noGrp="1"/>
          </p:cNvSpPr>
          <p:nvPr>
            <p:ph idx="1"/>
          </p:nvPr>
        </p:nvSpPr>
        <p:spPr>
          <a:xfrm>
            <a:off x="176085" y="2349053"/>
            <a:ext cx="11053389" cy="4212167"/>
          </a:xfrm>
        </p:spPr>
        <p:txBody>
          <a:bodyPr>
            <a:normAutofit/>
          </a:bodyPr>
          <a:lstStyle/>
          <a:p>
            <a:pPr marL="0" indent="0">
              <a:buNone/>
            </a:pPr>
            <a:r>
              <a:rPr lang="ru-RU" dirty="0"/>
              <a:t>Як приклад СУБД </a:t>
            </a:r>
            <a:r>
              <a:rPr lang="ru-RU" dirty="0" err="1"/>
              <a:t>що</a:t>
            </a:r>
            <a:r>
              <a:rPr lang="ru-RU" dirty="0"/>
              <a:t> </a:t>
            </a:r>
            <a:r>
              <a:rPr lang="ru-RU" dirty="0" err="1"/>
              <a:t>має</a:t>
            </a:r>
            <a:r>
              <a:rPr lang="ru-RU" dirty="0"/>
              <a:t> у </a:t>
            </a:r>
            <a:r>
              <a:rPr lang="ru-RU" dirty="0" err="1"/>
              <a:t>своєму</a:t>
            </a:r>
            <a:r>
              <a:rPr lang="ru-RU" dirty="0"/>
              <a:t> </a:t>
            </a:r>
            <a:r>
              <a:rPr lang="ru-RU" dirty="0" err="1"/>
              <a:t>арсеналі</a:t>
            </a:r>
            <a:r>
              <a:rPr lang="ru-RU" dirty="0"/>
              <a:t> </a:t>
            </a:r>
            <a:r>
              <a:rPr lang="ru-RU" dirty="0" err="1"/>
              <a:t>такий</a:t>
            </a:r>
            <a:r>
              <a:rPr lang="ru-RU" dirty="0"/>
              <a:t> </a:t>
            </a:r>
            <a:r>
              <a:rPr lang="ru-RU" dirty="0" err="1"/>
              <a:t>засіб</a:t>
            </a:r>
            <a:r>
              <a:rPr lang="ru-RU" dirty="0"/>
              <a:t>, як словник </a:t>
            </a:r>
            <a:r>
              <a:rPr lang="ru-RU" dirty="0" err="1"/>
              <a:t>даних</a:t>
            </a:r>
            <a:r>
              <a:rPr lang="ru-RU" dirty="0"/>
              <a:t>, є СУБД </a:t>
            </a:r>
            <a:r>
              <a:rPr lang="en-US" dirty="0"/>
              <a:t>Oracle. </a:t>
            </a:r>
            <a:r>
              <a:rPr lang="ru-RU" dirty="0"/>
              <a:t>Словник </a:t>
            </a:r>
            <a:r>
              <a:rPr lang="en-US" dirty="0"/>
              <a:t>Oracle - </a:t>
            </a:r>
            <a:r>
              <a:rPr lang="ru-RU" dirty="0" err="1"/>
              <a:t>це</a:t>
            </a:r>
            <a:r>
              <a:rPr lang="ru-RU" dirty="0"/>
              <a:t> один </a:t>
            </a:r>
            <a:r>
              <a:rPr lang="ru-RU" dirty="0" err="1"/>
              <a:t>із</a:t>
            </a:r>
            <a:r>
              <a:rPr lang="ru-RU" dirty="0"/>
              <a:t> </a:t>
            </a:r>
            <a:r>
              <a:rPr lang="ru-RU" dirty="0" err="1"/>
              <a:t>важливих</a:t>
            </a:r>
            <a:r>
              <a:rPr lang="ru-RU" dirty="0"/>
              <a:t> </a:t>
            </a:r>
            <a:r>
              <a:rPr lang="ru-RU" dirty="0" err="1"/>
              <a:t>компонентів</a:t>
            </a:r>
            <a:r>
              <a:rPr lang="ru-RU" dirty="0"/>
              <a:t>, </a:t>
            </a:r>
            <a:r>
              <a:rPr lang="ru-RU" dirty="0" err="1"/>
              <a:t>що</a:t>
            </a:r>
            <a:r>
              <a:rPr lang="ru-RU" dirty="0"/>
              <a:t> </a:t>
            </a:r>
            <a:r>
              <a:rPr lang="ru-RU" dirty="0" err="1"/>
              <a:t>містить</a:t>
            </a:r>
            <a:r>
              <a:rPr lang="ru-RU" dirty="0"/>
              <a:t> </a:t>
            </a:r>
            <a:r>
              <a:rPr lang="ru-RU" dirty="0" err="1"/>
              <a:t>імена</a:t>
            </a:r>
            <a:r>
              <a:rPr lang="ru-RU" dirty="0"/>
              <a:t> </a:t>
            </a:r>
            <a:r>
              <a:rPr lang="ru-RU" dirty="0" err="1"/>
              <a:t>корис</a:t>
            </a:r>
            <a:r>
              <a:rPr lang="ru-RU" dirty="0"/>
              <a:t> </a:t>
            </a:r>
            <a:r>
              <a:rPr lang="ru-RU" dirty="0" err="1"/>
              <a:t>тувачів</a:t>
            </a:r>
            <a:r>
              <a:rPr lang="ru-RU" dirty="0"/>
              <a:t>; права та </a:t>
            </a:r>
            <a:r>
              <a:rPr lang="ru-RU" dirty="0" err="1"/>
              <a:t>привілеї</a:t>
            </a:r>
            <a:r>
              <a:rPr lang="ru-RU" dirty="0"/>
              <a:t>, </a:t>
            </a:r>
            <a:r>
              <a:rPr lang="ru-RU" dirty="0" err="1"/>
              <a:t>які</a:t>
            </a:r>
            <a:r>
              <a:rPr lang="ru-RU" dirty="0"/>
              <a:t> </a:t>
            </a:r>
            <a:r>
              <a:rPr lang="ru-RU" dirty="0" err="1"/>
              <a:t>їм</a:t>
            </a:r>
            <a:r>
              <a:rPr lang="ru-RU" dirty="0"/>
              <a:t> </a:t>
            </a:r>
            <a:r>
              <a:rPr lang="ru-RU" dirty="0" err="1"/>
              <a:t>надаються</a:t>
            </a:r>
            <a:r>
              <a:rPr lang="ru-RU" dirty="0"/>
              <a:t>; </a:t>
            </a:r>
            <a:r>
              <a:rPr lang="ru-RU" dirty="0" err="1"/>
              <a:t>імена</a:t>
            </a:r>
            <a:r>
              <a:rPr lang="ru-RU" dirty="0"/>
              <a:t> </a:t>
            </a:r>
            <a:r>
              <a:rPr lang="ru-RU" dirty="0" err="1"/>
              <a:t>об'єктів</a:t>
            </a:r>
            <a:r>
              <a:rPr lang="ru-RU" dirty="0"/>
              <a:t> БД (</a:t>
            </a:r>
            <a:r>
              <a:rPr lang="ru-RU" dirty="0" err="1"/>
              <a:t>таблиць</a:t>
            </a:r>
            <a:r>
              <a:rPr lang="ru-RU" dirty="0"/>
              <a:t> та </a:t>
            </a:r>
            <a:r>
              <a:rPr lang="ru-RU" dirty="0" err="1"/>
              <a:t>їх</a:t>
            </a:r>
            <a:r>
              <a:rPr lang="ru-RU" dirty="0"/>
              <a:t> </a:t>
            </a:r>
            <a:r>
              <a:rPr lang="ru-RU" dirty="0" err="1"/>
              <a:t>предс</a:t>
            </a:r>
            <a:r>
              <a:rPr lang="ru-RU" dirty="0"/>
              <a:t> </a:t>
            </a:r>
            <a:r>
              <a:rPr lang="ru-RU" dirty="0" err="1"/>
              <a:t>тавлень</a:t>
            </a:r>
            <a:r>
              <a:rPr lang="ru-RU" dirty="0"/>
              <a:t>, </a:t>
            </a:r>
            <a:r>
              <a:rPr lang="ru-RU" dirty="0" err="1"/>
              <a:t>індексів</a:t>
            </a:r>
            <a:r>
              <a:rPr lang="ru-RU" dirty="0"/>
              <a:t>, </a:t>
            </a:r>
            <a:r>
              <a:rPr lang="ru-RU" dirty="0" err="1"/>
              <a:t>синонімів</a:t>
            </a:r>
            <a:r>
              <a:rPr lang="ru-RU" dirty="0"/>
              <a:t> </a:t>
            </a:r>
            <a:r>
              <a:rPr lang="ru-RU" dirty="0" err="1"/>
              <a:t>тощо</a:t>
            </a:r>
            <a:r>
              <a:rPr lang="ru-RU" dirty="0"/>
              <a:t>); </a:t>
            </a:r>
            <a:r>
              <a:rPr lang="ru-RU" dirty="0" err="1"/>
              <a:t>перелік</a:t>
            </a:r>
            <a:r>
              <a:rPr lang="ru-RU" dirty="0"/>
              <a:t> </a:t>
            </a:r>
            <a:r>
              <a:rPr lang="ru-RU" dirty="0" err="1"/>
              <a:t>обмежень</a:t>
            </a:r>
            <a:r>
              <a:rPr lang="ru-RU" dirty="0"/>
              <a:t> на </a:t>
            </a:r>
            <a:r>
              <a:rPr lang="ru-RU" dirty="0" err="1"/>
              <a:t>таблиці</a:t>
            </a:r>
            <a:r>
              <a:rPr lang="ru-RU" dirty="0"/>
              <a:t>; </a:t>
            </a:r>
            <a:r>
              <a:rPr lang="ru-RU" dirty="0" err="1"/>
              <a:t>журнальну</a:t>
            </a:r>
            <a:r>
              <a:rPr lang="ru-RU" dirty="0"/>
              <a:t> </a:t>
            </a:r>
            <a:r>
              <a:rPr lang="ru-RU" dirty="0" err="1"/>
              <a:t>інфор</a:t>
            </a:r>
            <a:r>
              <a:rPr lang="ru-RU" dirty="0"/>
              <a:t> </a:t>
            </a:r>
            <a:r>
              <a:rPr lang="ru-RU" dirty="0" err="1"/>
              <a:t>мацію</a:t>
            </a:r>
            <a:r>
              <a:rPr lang="ru-RU" dirty="0"/>
              <a:t>, </a:t>
            </a:r>
            <a:r>
              <a:rPr lang="ru-RU" dirty="0" err="1"/>
              <a:t>наприклад</a:t>
            </a:r>
            <a:r>
              <a:rPr lang="ru-RU" dirty="0"/>
              <a:t>, </a:t>
            </a:r>
            <a:r>
              <a:rPr lang="ru-RU" dirty="0" err="1"/>
              <a:t>відомості</a:t>
            </a:r>
            <a:r>
              <a:rPr lang="ru-RU" dirty="0"/>
              <a:t> про доступ до </a:t>
            </a:r>
            <a:r>
              <a:rPr lang="ru-RU" dirty="0" err="1"/>
              <a:t>таблиць</a:t>
            </a:r>
            <a:r>
              <a:rPr lang="ru-RU" dirty="0"/>
              <a:t> та </a:t>
            </a:r>
            <a:r>
              <a:rPr lang="ru-RU" dirty="0" err="1"/>
              <a:t>внесення</a:t>
            </a:r>
            <a:r>
              <a:rPr lang="ru-RU" dirty="0"/>
              <a:t> до них </a:t>
            </a:r>
            <a:r>
              <a:rPr lang="ru-RU" dirty="0" err="1"/>
              <a:t>змін</a:t>
            </a:r>
            <a:r>
              <a:rPr lang="ru-RU" dirty="0"/>
              <a:t>. </a:t>
            </a:r>
            <a:r>
              <a:rPr lang="ru-RU" dirty="0" err="1"/>
              <a:t>Інфор</a:t>
            </a:r>
            <a:r>
              <a:rPr lang="ru-RU" dirty="0"/>
              <a:t> </a:t>
            </a:r>
            <a:r>
              <a:rPr lang="ru-RU" dirty="0" err="1"/>
              <a:t>мація</a:t>
            </a:r>
            <a:r>
              <a:rPr lang="ru-RU" dirty="0"/>
              <a:t> словника </a:t>
            </a:r>
            <a:r>
              <a:rPr lang="en-US" dirty="0"/>
              <a:t>Oracle </a:t>
            </a:r>
            <a:r>
              <a:rPr lang="ru-RU" dirty="0" err="1"/>
              <a:t>розбита</a:t>
            </a:r>
            <a:r>
              <a:rPr lang="ru-RU" dirty="0"/>
              <a:t> за </a:t>
            </a:r>
            <a:r>
              <a:rPr lang="ru-RU" dirty="0" err="1"/>
              <a:t>категоріями</a:t>
            </a:r>
            <a:r>
              <a:rPr lang="ru-RU" dirty="0"/>
              <a:t>: для </a:t>
            </a:r>
            <a:r>
              <a:rPr lang="ru-RU" dirty="0" err="1"/>
              <a:t>кінцевого</a:t>
            </a:r>
            <a:r>
              <a:rPr lang="ru-RU" dirty="0"/>
              <a:t> </a:t>
            </a:r>
            <a:r>
              <a:rPr lang="ru-RU" dirty="0" err="1"/>
              <a:t>користувача</a:t>
            </a:r>
            <a:r>
              <a:rPr lang="ru-RU" dirty="0"/>
              <a:t>, проекту </a:t>
            </a:r>
            <a:r>
              <a:rPr lang="ru-RU" dirty="0" err="1"/>
              <a:t>вальника</a:t>
            </a:r>
            <a:r>
              <a:rPr lang="ru-RU" dirty="0"/>
              <a:t> і </a:t>
            </a:r>
            <a:r>
              <a:rPr lang="ru-RU" dirty="0" err="1"/>
              <a:t>адміністратора</a:t>
            </a:r>
            <a:r>
              <a:rPr lang="ru-RU" dirty="0"/>
              <a:t>. Словник </a:t>
            </a:r>
            <a:r>
              <a:rPr lang="ru-RU" dirty="0" err="1"/>
              <a:t>відображає</a:t>
            </a:r>
            <a:r>
              <a:rPr lang="ru-RU" dirty="0"/>
              <a:t> та </a:t>
            </a:r>
            <a:r>
              <a:rPr lang="ru-RU" dirty="0" err="1"/>
              <a:t>зберігає</a:t>
            </a:r>
            <a:r>
              <a:rPr lang="ru-RU" dirty="0"/>
              <a:t> </a:t>
            </a:r>
            <a:r>
              <a:rPr lang="ru-RU" dirty="0" err="1"/>
              <a:t>поточний</a:t>
            </a:r>
            <a:r>
              <a:rPr lang="ru-RU" dirty="0"/>
              <a:t> стан </a:t>
            </a:r>
            <a:r>
              <a:rPr lang="ru-RU" dirty="0" err="1"/>
              <a:t>бази</a:t>
            </a:r>
            <a:r>
              <a:rPr lang="ru-RU" dirty="0"/>
              <a:t> </a:t>
            </a:r>
            <a:r>
              <a:rPr lang="ru-RU" dirty="0" err="1"/>
              <a:t>даних</a:t>
            </a:r>
            <a:r>
              <a:rPr lang="ru-RU" dirty="0"/>
              <a:t>, </a:t>
            </a:r>
            <a:r>
              <a:rPr lang="ru-RU" dirty="0" err="1"/>
              <a:t>всі</a:t>
            </a:r>
            <a:r>
              <a:rPr lang="ru-RU" dirty="0"/>
              <a:t> </a:t>
            </a:r>
            <a:r>
              <a:rPr lang="ru-RU" dirty="0" err="1"/>
              <a:t>зміни</a:t>
            </a:r>
            <a:r>
              <a:rPr lang="ru-RU" dirty="0"/>
              <a:t> в структурах БД </a:t>
            </a:r>
            <a:r>
              <a:rPr lang="ru-RU" dirty="0" err="1"/>
              <a:t>записуються</a:t>
            </a:r>
            <a:r>
              <a:rPr lang="ru-RU" dirty="0"/>
              <a:t> в словник </a:t>
            </a:r>
            <a:r>
              <a:rPr lang="ru-RU" dirty="0" err="1"/>
              <a:t>безпосередньо</a:t>
            </a:r>
            <a:r>
              <a:rPr lang="ru-RU" dirty="0"/>
              <a:t> </a:t>
            </a:r>
            <a:r>
              <a:rPr lang="ru-RU" dirty="0" err="1"/>
              <a:t>після</a:t>
            </a:r>
            <a:r>
              <a:rPr lang="ru-RU" dirty="0"/>
              <a:t> </a:t>
            </a:r>
            <a:r>
              <a:rPr lang="ru-RU" dirty="0" err="1"/>
              <a:t>виконання</a:t>
            </a:r>
            <a:r>
              <a:rPr lang="ru-RU" dirty="0"/>
              <a:t> процедур </a:t>
            </a:r>
            <a:r>
              <a:rPr lang="ru-RU" dirty="0" err="1"/>
              <a:t>щодо</a:t>
            </a:r>
            <a:r>
              <a:rPr lang="ru-RU" dirty="0"/>
              <a:t> </a:t>
            </a:r>
            <a:r>
              <a:rPr lang="ru-RU" dirty="0" err="1"/>
              <a:t>їх</a:t>
            </a:r>
            <a:r>
              <a:rPr lang="ru-RU" dirty="0"/>
              <a:t> </a:t>
            </a:r>
            <a:r>
              <a:rPr lang="ru-RU" dirty="0" err="1"/>
              <a:t>зміни</a:t>
            </a:r>
            <a:r>
              <a:rPr lang="ru-RU" dirty="0" smtClean="0"/>
              <a:t>.</a:t>
            </a:r>
          </a:p>
          <a:p>
            <a:pPr marL="0" indent="0">
              <a:buNone/>
            </a:pPr>
            <a:r>
              <a:rPr lang="ru-RU" dirty="0"/>
              <a:t>Словником </a:t>
            </a:r>
            <a:r>
              <a:rPr lang="ru-RU" dirty="0" err="1"/>
              <a:t>даних</a:t>
            </a:r>
            <a:r>
              <a:rPr lang="ru-RU" dirty="0"/>
              <a:t> </a:t>
            </a:r>
            <a:r>
              <a:rPr lang="ru-RU" dirty="0" err="1"/>
              <a:t>користуються</a:t>
            </a:r>
            <a:r>
              <a:rPr lang="ru-RU" dirty="0"/>
              <a:t> </a:t>
            </a:r>
            <a:r>
              <a:rPr lang="ru-RU" dirty="0" err="1"/>
              <a:t>всі</a:t>
            </a:r>
            <a:r>
              <a:rPr lang="ru-RU" dirty="0"/>
              <a:t> </a:t>
            </a:r>
            <a:r>
              <a:rPr lang="ru-RU" dirty="0" err="1"/>
              <a:t>користувачі</a:t>
            </a:r>
            <a:r>
              <a:rPr lang="ru-RU" dirty="0"/>
              <a:t> в </a:t>
            </a:r>
            <a:r>
              <a:rPr lang="ru-RU" dirty="0" err="1"/>
              <a:t>обсязі</a:t>
            </a:r>
            <a:r>
              <a:rPr lang="ru-RU" dirty="0"/>
              <a:t>, </a:t>
            </a:r>
            <a:r>
              <a:rPr lang="ru-RU" dirty="0" err="1"/>
              <a:t>який</a:t>
            </a:r>
            <a:r>
              <a:rPr lang="ru-RU" dirty="0"/>
              <a:t> </a:t>
            </a:r>
            <a:r>
              <a:rPr lang="ru-RU" dirty="0" err="1"/>
              <a:t>дозволяють</a:t>
            </a:r>
            <a:r>
              <a:rPr lang="ru-RU" dirty="0"/>
              <a:t> </a:t>
            </a:r>
            <a:r>
              <a:rPr lang="ru-RU" dirty="0" err="1"/>
              <a:t>їх</a:t>
            </a:r>
            <a:r>
              <a:rPr lang="ru-RU" dirty="0"/>
              <a:t> </a:t>
            </a:r>
            <a:r>
              <a:rPr lang="ru-RU" dirty="0" err="1"/>
              <a:t>привілеї</a:t>
            </a:r>
            <a:r>
              <a:rPr lang="ru-RU" dirty="0"/>
              <a:t>.</a:t>
            </a:r>
            <a:endParaRPr lang="en-US" dirty="0"/>
          </a:p>
        </p:txBody>
      </p:sp>
    </p:spTree>
    <p:extLst>
      <p:ext uri="{BB962C8B-B14F-4D97-AF65-F5344CB8AC3E}">
        <p14:creationId xmlns:p14="http://schemas.microsoft.com/office/powerpoint/2010/main" val="267035944"/>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212" y="685800"/>
            <a:ext cx="8534400" cy="5506453"/>
          </a:xfrm>
        </p:spPr>
        <p:txBody>
          <a:bodyPr>
            <a:normAutofit fontScale="92500"/>
          </a:bodyPr>
          <a:lstStyle/>
          <a:p>
            <a:pPr marL="0" indent="0">
              <a:buNone/>
            </a:pPr>
            <a:r>
              <a:rPr lang="uk-UA" dirty="0" smtClean="0"/>
              <a:t>До складу АБД обов'язково входить такий компонент, як СУБД, що є комплексом програмних і </a:t>
            </a:r>
            <a:r>
              <a:rPr lang="uk-UA" dirty="0" err="1" smtClean="0"/>
              <a:t>мовних</a:t>
            </a:r>
            <a:r>
              <a:rPr lang="uk-UA" dirty="0" smtClean="0"/>
              <a:t> засобів загального та спеціального призначення, необхідних для створення БД, підтримки її в актуальному стані, маніпулювання даними й організації доступу до них різних користувачів чи прикладних програм в умовах чинної технології обробки даних.</a:t>
            </a:r>
          </a:p>
          <a:p>
            <a:pPr marL="0" indent="0">
              <a:buNone/>
            </a:pPr>
            <a:r>
              <a:rPr lang="uk-UA" dirty="0" smtClean="0"/>
              <a:t>Усі численні функції СУБД можна згрупувати так:</a:t>
            </a:r>
          </a:p>
          <a:p>
            <a:r>
              <a:rPr lang="uk-UA" dirty="0" smtClean="0"/>
              <a:t>Управління даними. Завданнями управління даними є підготовка даних та їх </a:t>
            </a:r>
            <a:r>
              <a:rPr lang="uk-UA" dirty="0" err="1" smtClean="0"/>
              <a:t>конт</a:t>
            </a:r>
            <a:r>
              <a:rPr lang="uk-UA" dirty="0" smtClean="0"/>
              <a:t> роль, занесення даних до бази, структуризація даних, забезпечення їх цілісності, </a:t>
            </a:r>
            <a:r>
              <a:rPr lang="uk-UA" dirty="0" err="1" smtClean="0"/>
              <a:t>секре</a:t>
            </a:r>
            <a:r>
              <a:rPr lang="uk-UA" dirty="0" smtClean="0"/>
              <a:t> </a:t>
            </a:r>
            <a:r>
              <a:rPr lang="uk-UA" dirty="0" err="1" smtClean="0"/>
              <a:t>тності</a:t>
            </a:r>
            <a:r>
              <a:rPr lang="uk-UA" dirty="0" smtClean="0"/>
              <a:t>.</a:t>
            </a:r>
          </a:p>
          <a:p>
            <a:r>
              <a:rPr lang="uk-UA" dirty="0" smtClean="0"/>
              <a:t>Доступ до даних. Пошук і селекція даних, перетворення даних до форми, зручної для подальшого використання.</a:t>
            </a:r>
          </a:p>
          <a:p>
            <a:r>
              <a:rPr lang="uk-UA" dirty="0" smtClean="0"/>
              <a:t>Організація і ведення зв'язку з користувачем: ведення діалогу, видача діагностичних повідомлень про помилки в роботі з БД і </a:t>
            </a:r>
            <a:r>
              <a:rPr lang="uk-UA" dirty="0" err="1" smtClean="0"/>
              <a:t>т.д</a:t>
            </a:r>
            <a:r>
              <a:rPr lang="uk-UA" dirty="0" smtClean="0"/>
              <a:t>.</a:t>
            </a:r>
          </a:p>
          <a:p>
            <a:pPr marL="0" indent="0">
              <a:buNone/>
            </a:pPr>
            <a:r>
              <a:rPr lang="uk-UA" dirty="0" smtClean="0"/>
              <a:t>До складу АБД, крім БД і СУБД, входять </a:t>
            </a:r>
            <a:r>
              <a:rPr lang="uk-UA" dirty="0" err="1" smtClean="0"/>
              <a:t>мовні</a:t>
            </a:r>
            <a:r>
              <a:rPr lang="uk-UA" dirty="0" smtClean="0"/>
              <a:t>, технічні та організаційні засоби. Розглянемо кожний із них.</a:t>
            </a:r>
          </a:p>
          <a:p>
            <a:pPr marL="0" indent="0">
              <a:buNone/>
            </a:pPr>
            <a:endParaRPr lang="uk-UA" dirty="0"/>
          </a:p>
        </p:txBody>
      </p:sp>
    </p:spTree>
    <p:extLst>
      <p:ext uri="{BB962C8B-B14F-4D97-AF65-F5344CB8AC3E}">
        <p14:creationId xmlns:p14="http://schemas.microsoft.com/office/powerpoint/2010/main" val="1832981807"/>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3580" y="428680"/>
            <a:ext cx="8534400" cy="1507067"/>
          </a:xfrm>
        </p:spPr>
        <p:txBody>
          <a:bodyPr/>
          <a:lstStyle/>
          <a:p>
            <a:r>
              <a:rPr lang="uk-UA" dirty="0" smtClean="0"/>
              <a:t>Мова опису даних</a:t>
            </a:r>
            <a:endParaRPr lang="en-US" dirty="0"/>
          </a:p>
        </p:txBody>
      </p:sp>
      <p:sp>
        <p:nvSpPr>
          <p:cNvPr id="3" name="Объект 2"/>
          <p:cNvSpPr>
            <a:spLocks noGrp="1"/>
          </p:cNvSpPr>
          <p:nvPr>
            <p:ph idx="1"/>
          </p:nvPr>
        </p:nvSpPr>
        <p:spPr>
          <a:xfrm>
            <a:off x="449179" y="2133601"/>
            <a:ext cx="9443202" cy="4236898"/>
          </a:xfrm>
        </p:spPr>
        <p:txBody>
          <a:bodyPr>
            <a:normAutofit lnSpcReduction="10000"/>
          </a:bodyPr>
          <a:lstStyle/>
          <a:p>
            <a:pPr marL="0" indent="0">
              <a:buNone/>
            </a:pPr>
            <a:r>
              <a:rPr lang="uk-UA" dirty="0" smtClean="0"/>
              <a:t>Мова опису даних застосовується на різних рівнях абстракції: зовнішньому, логічному і внутрішньому. Мови опису даних на логічному (концептуальному) і </a:t>
            </a:r>
            <a:r>
              <a:rPr lang="uk-UA" dirty="0" err="1" smtClean="0"/>
              <a:t>вну</a:t>
            </a:r>
            <a:r>
              <a:rPr lang="uk-UA" dirty="0" smtClean="0"/>
              <a:t> </a:t>
            </a:r>
            <a:r>
              <a:rPr lang="uk-UA" dirty="0" err="1" smtClean="0"/>
              <a:t>трішньому</a:t>
            </a:r>
            <a:r>
              <a:rPr lang="uk-UA" dirty="0" smtClean="0"/>
              <a:t> рівнях незалежні і різні. Проте в більшості промислових СУБД немає поділу на дві окремі мови опису логічної і фізичної організації даних, а існує єдина мова, яка ще називається мовою опису схем. Якщо логічний і фізичний рівні розділе ні, то до складу СУБД має входити мова зберігання даних.</a:t>
            </a:r>
          </a:p>
          <a:p>
            <a:pPr marL="0" indent="0">
              <a:buNone/>
            </a:pPr>
            <a:r>
              <a:rPr lang="uk-UA" dirty="0" smtClean="0"/>
              <a:t>Мова опису даних на зовнішньому рівні - це мова, яка використовується для опису потреб користувачів та прикладних програм, при створенні </a:t>
            </a:r>
            <a:r>
              <a:rPr lang="uk-UA" dirty="0" err="1" smtClean="0"/>
              <a:t>інфологічної</a:t>
            </a:r>
            <a:r>
              <a:rPr lang="uk-UA" dirty="0" smtClean="0"/>
              <a:t> моделі БД. Ця мова не має нічого спільного з мовами програмування. Наприклад, </a:t>
            </a:r>
            <a:r>
              <a:rPr lang="uk-UA" dirty="0" err="1" smtClean="0"/>
              <a:t>мовними</a:t>
            </a:r>
            <a:r>
              <a:rPr lang="uk-UA" dirty="0" smtClean="0"/>
              <a:t> </a:t>
            </a:r>
            <a:r>
              <a:rPr lang="uk-UA" dirty="0" err="1" smtClean="0"/>
              <a:t>засо</a:t>
            </a:r>
            <a:r>
              <a:rPr lang="uk-UA" dirty="0" smtClean="0"/>
              <a:t> </a:t>
            </a:r>
            <a:r>
              <a:rPr lang="uk-UA" dirty="0" err="1" smtClean="0"/>
              <a:t>бами</a:t>
            </a:r>
            <a:r>
              <a:rPr lang="uk-UA" dirty="0" smtClean="0"/>
              <a:t> для </a:t>
            </a:r>
            <a:r>
              <a:rPr lang="uk-UA" dirty="0" err="1" smtClean="0"/>
              <a:t>інфологічного</a:t>
            </a:r>
            <a:r>
              <a:rPr lang="uk-UA" dirty="0" smtClean="0"/>
              <a:t> моделювання є звичайна мова чи її підмножина, а також мова графів і матриць.</a:t>
            </a:r>
          </a:p>
          <a:p>
            <a:pPr marL="0" indent="0">
              <a:buNone/>
            </a:pPr>
            <a:endParaRPr lang="uk-UA" dirty="0"/>
          </a:p>
        </p:txBody>
      </p:sp>
    </p:spTree>
    <p:extLst>
      <p:ext uri="{BB962C8B-B14F-4D97-AF65-F5344CB8AC3E}">
        <p14:creationId xmlns:p14="http://schemas.microsoft.com/office/powerpoint/2010/main" val="1469710784"/>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5016722"/>
            <a:ext cx="8534400" cy="1507067"/>
          </a:xfrm>
        </p:spPr>
        <p:txBody>
          <a:bodyPr/>
          <a:lstStyle/>
          <a:p>
            <a:r>
              <a:rPr lang="uk-UA" b="1" dirty="0" smtClean="0"/>
              <a:t>Мова маніпулювання даними</a:t>
            </a:r>
            <a:endParaRPr lang="uk-UA" dirty="0"/>
          </a:p>
        </p:txBody>
      </p:sp>
      <p:sp>
        <p:nvSpPr>
          <p:cNvPr id="3" name="Объект 2"/>
          <p:cNvSpPr>
            <a:spLocks noGrp="1"/>
          </p:cNvSpPr>
          <p:nvPr>
            <p:ph idx="1"/>
          </p:nvPr>
        </p:nvSpPr>
        <p:spPr>
          <a:xfrm>
            <a:off x="684211" y="1263315"/>
            <a:ext cx="10144209" cy="3982453"/>
          </a:xfrm>
        </p:spPr>
        <p:txBody>
          <a:bodyPr>
            <a:normAutofit/>
          </a:bodyPr>
          <a:lstStyle/>
          <a:p>
            <a:pPr marL="0" indent="0">
              <a:buNone/>
            </a:pPr>
            <a:r>
              <a:rPr lang="uk-UA" dirty="0" smtClean="0"/>
              <a:t>Мова маніпулювання даними (ММД) - це мова, яка використовується для обробки даних, їх перетворень і написання програми. ММД може бути базовою чи автономною. Базова мова (відкриті системи) - це одна з традиційних мов програмування - БЕЙСІК, СІ, ФОРТРАН тощо. Використання базових мов як ММД звужує коло осіб, які можуть безпосередньо звертатися до БД, оскільки для цього потрібне знання мови програмування. У такому разі для спрощення спілкування кінцевих користувачів з БД у деяких СУБД передбачена мова ведення діалогу і мова запитів, які простіші для опанування порівняно з мовою програмування. Автономна ММД (закрита система) - це власна мова СУБД, яка дає змогу виконувати різні операції з даними.</a:t>
            </a:r>
            <a:endParaRPr lang="uk-UA" dirty="0"/>
          </a:p>
        </p:txBody>
      </p:sp>
    </p:spTree>
    <p:extLst>
      <p:ext uri="{BB962C8B-B14F-4D97-AF65-F5344CB8AC3E}">
        <p14:creationId xmlns:p14="http://schemas.microsoft.com/office/powerpoint/2010/main" val="1731887794"/>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2759" y="4583585"/>
            <a:ext cx="8534400" cy="1507067"/>
          </a:xfrm>
        </p:spPr>
        <p:txBody>
          <a:bodyPr/>
          <a:lstStyle/>
          <a:p>
            <a:r>
              <a:rPr lang="ru-RU" dirty="0" err="1"/>
              <a:t>Мова</a:t>
            </a:r>
            <a:r>
              <a:rPr lang="ru-RU" dirty="0"/>
              <a:t> </a:t>
            </a:r>
            <a:r>
              <a:rPr lang="ru-RU" dirty="0" err="1"/>
              <a:t>запитів</a:t>
            </a:r>
            <a:r>
              <a:rPr lang="ru-RU" dirty="0"/>
              <a:t> </a:t>
            </a:r>
            <a:r>
              <a:rPr lang="en-US" dirty="0"/>
              <a:t>SQL</a:t>
            </a:r>
          </a:p>
        </p:txBody>
      </p:sp>
      <p:sp>
        <p:nvSpPr>
          <p:cNvPr id="3" name="Объект 2"/>
          <p:cNvSpPr>
            <a:spLocks noGrp="1"/>
          </p:cNvSpPr>
          <p:nvPr>
            <p:ph idx="1"/>
          </p:nvPr>
        </p:nvSpPr>
        <p:spPr/>
        <p:txBody>
          <a:bodyPr>
            <a:normAutofit lnSpcReduction="10000"/>
          </a:bodyPr>
          <a:lstStyle/>
          <a:p>
            <a:pPr marL="0" indent="0">
              <a:buNone/>
            </a:pPr>
            <a:r>
              <a:rPr lang="ru-RU" dirty="0" err="1"/>
              <a:t>Мова</a:t>
            </a:r>
            <a:r>
              <a:rPr lang="ru-RU" dirty="0"/>
              <a:t> </a:t>
            </a:r>
            <a:r>
              <a:rPr lang="ru-RU" dirty="0" err="1"/>
              <a:t>запитів</a:t>
            </a:r>
            <a:r>
              <a:rPr lang="ru-RU" dirty="0"/>
              <a:t> </a:t>
            </a:r>
            <a:r>
              <a:rPr lang="en-US" dirty="0"/>
              <a:t>SQL (Structured English Query Language - </a:t>
            </a:r>
            <a:r>
              <a:rPr lang="ru-RU" dirty="0" err="1"/>
              <a:t>структурована</a:t>
            </a:r>
            <a:r>
              <a:rPr lang="ru-RU" dirty="0"/>
              <a:t> </a:t>
            </a:r>
            <a:r>
              <a:rPr lang="ru-RU" dirty="0" err="1"/>
              <a:t>англійська</a:t>
            </a:r>
            <a:r>
              <a:rPr lang="ru-RU" dirty="0"/>
              <a:t> </a:t>
            </a:r>
            <a:r>
              <a:rPr lang="ru-RU" dirty="0" err="1"/>
              <a:t>мова</a:t>
            </a:r>
            <a:r>
              <a:rPr lang="ru-RU" dirty="0"/>
              <a:t> </a:t>
            </a:r>
            <a:r>
              <a:rPr lang="ru-RU" dirty="0" err="1"/>
              <a:t>запитів</a:t>
            </a:r>
            <a:r>
              <a:rPr lang="ru-RU" dirty="0"/>
              <a:t>) </a:t>
            </a:r>
            <a:r>
              <a:rPr lang="ru-RU" dirty="0" err="1"/>
              <a:t>була</a:t>
            </a:r>
            <a:r>
              <a:rPr lang="ru-RU" dirty="0"/>
              <a:t> створена </a:t>
            </a:r>
            <a:r>
              <a:rPr lang="ru-RU" dirty="0" err="1"/>
              <a:t>фірмою</a:t>
            </a:r>
            <a:r>
              <a:rPr lang="ru-RU" dirty="0"/>
              <a:t> ІВМ у рамках </a:t>
            </a:r>
            <a:r>
              <a:rPr lang="ru-RU" dirty="0" err="1"/>
              <a:t>роботи</a:t>
            </a:r>
            <a:r>
              <a:rPr lang="ru-RU" dirty="0"/>
              <a:t> над проектом </a:t>
            </a:r>
            <a:r>
              <a:rPr lang="ru-RU" dirty="0" err="1"/>
              <a:t>побудови</a:t>
            </a:r>
            <a:r>
              <a:rPr lang="ru-RU" dirty="0"/>
              <a:t> </a:t>
            </a:r>
            <a:r>
              <a:rPr lang="ru-RU" dirty="0" err="1"/>
              <a:t>системи</a:t>
            </a:r>
            <a:r>
              <a:rPr lang="ru-RU" dirty="0"/>
              <a:t> </a:t>
            </a:r>
            <a:r>
              <a:rPr lang="ru-RU" dirty="0" err="1"/>
              <a:t>управління</a:t>
            </a:r>
            <a:r>
              <a:rPr lang="ru-RU" dirty="0"/>
              <a:t> </a:t>
            </a:r>
            <a:r>
              <a:rPr lang="ru-RU" dirty="0" err="1"/>
              <a:t>реляційними</a:t>
            </a:r>
            <a:r>
              <a:rPr lang="ru-RU" dirty="0"/>
              <a:t> базами </a:t>
            </a:r>
            <a:r>
              <a:rPr lang="ru-RU" dirty="0" err="1"/>
              <a:t>даних</a:t>
            </a:r>
            <a:r>
              <a:rPr lang="ru-RU" dirty="0"/>
              <a:t> на початку </a:t>
            </a:r>
            <a:r>
              <a:rPr lang="ru-RU" dirty="0" err="1"/>
              <a:t>семидесятих</a:t>
            </a:r>
            <a:r>
              <a:rPr lang="ru-RU" dirty="0"/>
              <a:t> </a:t>
            </a:r>
            <a:r>
              <a:rPr lang="ru-RU" dirty="0" err="1"/>
              <a:t>років</a:t>
            </a:r>
            <a:r>
              <a:rPr lang="ru-RU" dirty="0"/>
              <a:t>. </a:t>
            </a:r>
            <a:r>
              <a:rPr lang="ru-RU" dirty="0" err="1"/>
              <a:t>Американським</a:t>
            </a:r>
            <a:r>
              <a:rPr lang="ru-RU" dirty="0"/>
              <a:t> </a:t>
            </a:r>
            <a:r>
              <a:rPr lang="ru-RU" dirty="0" err="1"/>
              <a:t>національним</a:t>
            </a:r>
            <a:r>
              <a:rPr lang="ru-RU" dirty="0"/>
              <a:t> </a:t>
            </a:r>
            <a:r>
              <a:rPr lang="ru-RU" dirty="0" err="1"/>
              <a:t>інститутом</a:t>
            </a:r>
            <a:r>
              <a:rPr lang="ru-RU" dirty="0"/>
              <a:t> </a:t>
            </a:r>
            <a:r>
              <a:rPr lang="ru-RU" dirty="0" err="1"/>
              <a:t>стандартів</a:t>
            </a:r>
            <a:r>
              <a:rPr lang="ru-RU" dirty="0"/>
              <a:t> (</a:t>
            </a:r>
            <a:r>
              <a:rPr lang="en-US" dirty="0"/>
              <a:t>ANSI) </a:t>
            </a:r>
            <a:r>
              <a:rPr lang="ru-RU" dirty="0" err="1"/>
              <a:t>ця</a:t>
            </a:r>
            <a:r>
              <a:rPr lang="ru-RU" dirty="0"/>
              <a:t> </a:t>
            </a:r>
            <a:r>
              <a:rPr lang="ru-RU" dirty="0" err="1"/>
              <a:t>мова</a:t>
            </a:r>
            <a:r>
              <a:rPr lang="ru-RU" dirty="0"/>
              <a:t> </a:t>
            </a:r>
            <a:r>
              <a:rPr lang="ru-RU" dirty="0" err="1"/>
              <a:t>покладена</a:t>
            </a:r>
            <a:r>
              <a:rPr lang="ru-RU" dirty="0"/>
              <a:t> в основу стандарту </a:t>
            </a:r>
            <a:r>
              <a:rPr lang="ru-RU" dirty="0" err="1"/>
              <a:t>мов</a:t>
            </a:r>
            <a:r>
              <a:rPr lang="ru-RU" dirty="0"/>
              <a:t> </a:t>
            </a:r>
            <a:r>
              <a:rPr lang="ru-RU" dirty="0" err="1"/>
              <a:t>реляційних</a:t>
            </a:r>
            <a:r>
              <a:rPr lang="ru-RU" dirty="0"/>
              <a:t> баз </a:t>
            </a:r>
            <a:r>
              <a:rPr lang="ru-RU" dirty="0" err="1"/>
              <a:t>даних</a:t>
            </a:r>
            <a:r>
              <a:rPr lang="ru-RU" dirty="0"/>
              <a:t>, яка </a:t>
            </a:r>
            <a:r>
              <a:rPr lang="ru-RU" dirty="0" err="1"/>
              <a:t>була</a:t>
            </a:r>
            <a:r>
              <a:rPr lang="ru-RU" dirty="0"/>
              <a:t> </a:t>
            </a:r>
            <a:r>
              <a:rPr lang="ru-RU" dirty="0" err="1"/>
              <a:t>прийнята</a:t>
            </a:r>
            <a:r>
              <a:rPr lang="ru-RU" dirty="0"/>
              <a:t> і </a:t>
            </a:r>
            <a:r>
              <a:rPr lang="ru-RU" dirty="0" err="1"/>
              <a:t>Міжнародною</a:t>
            </a:r>
            <a:r>
              <a:rPr lang="ru-RU" dirty="0"/>
              <a:t> </a:t>
            </a:r>
            <a:r>
              <a:rPr lang="ru-RU" dirty="0" err="1"/>
              <a:t>організацією</a:t>
            </a:r>
            <a:r>
              <a:rPr lang="ru-RU" dirty="0"/>
              <a:t> </a:t>
            </a:r>
            <a:r>
              <a:rPr lang="ru-RU" dirty="0" err="1"/>
              <a:t>стандартів</a:t>
            </a:r>
            <a:r>
              <a:rPr lang="ru-RU" dirty="0"/>
              <a:t> (</a:t>
            </a:r>
            <a:r>
              <a:rPr lang="en-US" dirty="0"/>
              <a:t>ISO). </a:t>
            </a:r>
            <a:r>
              <a:rPr lang="ru-RU" dirty="0"/>
              <a:t>Ядром </a:t>
            </a:r>
            <a:r>
              <a:rPr lang="ru-RU" dirty="0" err="1"/>
              <a:t>існуючого</a:t>
            </a:r>
            <a:r>
              <a:rPr lang="ru-RU" dirty="0"/>
              <a:t> зараз стандарту </a:t>
            </a:r>
            <a:r>
              <a:rPr lang="en-US" dirty="0"/>
              <a:t>SQL-86, </a:t>
            </a:r>
            <a:r>
              <a:rPr lang="ru-RU" dirty="0" err="1"/>
              <a:t>який</a:t>
            </a:r>
            <a:r>
              <a:rPr lang="ru-RU" dirty="0"/>
              <a:t> часто </a:t>
            </a:r>
            <a:r>
              <a:rPr lang="ru-RU" dirty="0" err="1"/>
              <a:t>називають</a:t>
            </a:r>
            <a:r>
              <a:rPr lang="ru-RU" dirty="0"/>
              <a:t> </a:t>
            </a:r>
            <a:r>
              <a:rPr lang="en-US" dirty="0"/>
              <a:t>SQL-2 </a:t>
            </a:r>
            <a:r>
              <a:rPr lang="ru-RU" dirty="0" err="1"/>
              <a:t>чи</a:t>
            </a:r>
            <a:r>
              <a:rPr lang="ru-RU" dirty="0"/>
              <a:t> </a:t>
            </a:r>
            <a:r>
              <a:rPr lang="en-US" dirty="0"/>
              <a:t>SQL-92, </a:t>
            </a:r>
            <a:r>
              <a:rPr lang="ru-RU" dirty="0"/>
              <a:t>є </a:t>
            </a:r>
            <a:r>
              <a:rPr lang="ru-RU" dirty="0" err="1"/>
              <a:t>функції</a:t>
            </a:r>
            <a:r>
              <a:rPr lang="ru-RU" dirty="0"/>
              <a:t>, </a:t>
            </a:r>
            <a:r>
              <a:rPr lang="ru-RU" dirty="0" err="1"/>
              <a:t>які</a:t>
            </a:r>
            <a:r>
              <a:rPr lang="ru-RU" dirty="0"/>
              <a:t> </a:t>
            </a:r>
            <a:r>
              <a:rPr lang="ru-RU" dirty="0" err="1"/>
              <a:t>реалізовані</a:t>
            </a:r>
            <a:r>
              <a:rPr lang="ru-RU" dirty="0"/>
              <a:t> практично в </a:t>
            </a:r>
            <a:r>
              <a:rPr lang="ru-RU" dirty="0" err="1"/>
              <a:t>усіх</a:t>
            </a:r>
            <a:r>
              <a:rPr lang="ru-RU" dirty="0"/>
              <a:t> </a:t>
            </a:r>
            <a:r>
              <a:rPr lang="ru-RU" dirty="0" err="1"/>
              <a:t>відомих</a:t>
            </a:r>
            <a:r>
              <a:rPr lang="ru-RU" dirty="0"/>
              <a:t> </a:t>
            </a:r>
            <a:r>
              <a:rPr lang="ru-RU" dirty="0" err="1"/>
              <a:t>комерційних</a:t>
            </a:r>
            <a:r>
              <a:rPr lang="ru-RU" dirty="0"/>
              <a:t> </a:t>
            </a:r>
            <a:r>
              <a:rPr lang="ru-RU" dirty="0" err="1"/>
              <a:t>варіантах</a:t>
            </a:r>
            <a:r>
              <a:rPr lang="ru-RU" dirty="0"/>
              <a:t> </a:t>
            </a:r>
            <a:r>
              <a:rPr lang="ru-RU" dirty="0" err="1"/>
              <a:t>мови</a:t>
            </a:r>
            <a:r>
              <a:rPr lang="ru-RU" dirty="0"/>
              <a:t>, а </a:t>
            </a:r>
            <a:r>
              <a:rPr lang="ru-RU" dirty="0" err="1"/>
              <a:t>повний</a:t>
            </a:r>
            <a:r>
              <a:rPr lang="ru-RU" dirty="0"/>
              <a:t> стандарт </a:t>
            </a:r>
            <a:r>
              <a:rPr lang="ru-RU" dirty="0" err="1"/>
              <a:t>включає</a:t>
            </a:r>
            <a:r>
              <a:rPr lang="ru-RU" dirty="0"/>
              <a:t> </a:t>
            </a:r>
            <a:r>
              <a:rPr lang="ru-RU" dirty="0" err="1"/>
              <a:t>такі</a:t>
            </a:r>
            <a:r>
              <a:rPr lang="ru-RU" dirty="0"/>
              <a:t> </a:t>
            </a:r>
            <a:r>
              <a:rPr lang="ru-RU" dirty="0" err="1"/>
              <a:t>удосконалення</a:t>
            </a:r>
            <a:r>
              <a:rPr lang="ru-RU" dirty="0"/>
              <a:t>, </a:t>
            </a:r>
            <a:r>
              <a:rPr lang="ru-RU" dirty="0" err="1"/>
              <a:t>які</a:t>
            </a:r>
            <a:r>
              <a:rPr lang="ru-RU" dirty="0"/>
              <a:t> </a:t>
            </a:r>
            <a:r>
              <a:rPr lang="ru-RU" dirty="0" err="1"/>
              <a:t>ще</a:t>
            </a:r>
            <a:r>
              <a:rPr lang="ru-RU" dirty="0"/>
              <a:t> </a:t>
            </a:r>
            <a:r>
              <a:rPr lang="ru-RU" dirty="0" err="1"/>
              <a:t>деяким</a:t>
            </a:r>
            <a:r>
              <a:rPr lang="ru-RU" dirty="0"/>
              <a:t> </a:t>
            </a:r>
            <a:r>
              <a:rPr lang="ru-RU" dirty="0" err="1"/>
              <a:t>розробникам</a:t>
            </a:r>
            <a:r>
              <a:rPr lang="ru-RU" dirty="0"/>
              <a:t> </a:t>
            </a:r>
            <a:r>
              <a:rPr lang="ru-RU" dirty="0" err="1"/>
              <a:t>потрібно</a:t>
            </a:r>
            <a:r>
              <a:rPr lang="ru-RU" dirty="0"/>
              <a:t> буде </a:t>
            </a:r>
            <a:r>
              <a:rPr lang="ru-RU" dirty="0" err="1"/>
              <a:t>реалізувати</a:t>
            </a:r>
            <a:r>
              <a:rPr lang="ru-RU" dirty="0"/>
              <a:t>.</a:t>
            </a:r>
            <a:endParaRPr lang="en-US" dirty="0"/>
          </a:p>
        </p:txBody>
      </p:sp>
    </p:spTree>
    <p:extLst>
      <p:ext uri="{BB962C8B-B14F-4D97-AF65-F5344CB8AC3E}">
        <p14:creationId xmlns:p14="http://schemas.microsoft.com/office/powerpoint/2010/main" val="484264421"/>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6928" y="557017"/>
            <a:ext cx="8534400" cy="1507067"/>
          </a:xfrm>
        </p:spPr>
        <p:txBody>
          <a:bodyPr/>
          <a:lstStyle/>
          <a:p>
            <a:r>
              <a:rPr lang="ru-RU" b="1" dirty="0" err="1"/>
              <a:t>Мова</a:t>
            </a:r>
            <a:r>
              <a:rPr lang="ru-RU" b="1" dirty="0"/>
              <a:t> </a:t>
            </a:r>
            <a:r>
              <a:rPr lang="ru-RU" b="1" dirty="0" err="1"/>
              <a:t>запитів</a:t>
            </a:r>
            <a:r>
              <a:rPr lang="ru-RU" b="1" dirty="0"/>
              <a:t> </a:t>
            </a:r>
            <a:r>
              <a:rPr lang="en-US" b="1" dirty="0"/>
              <a:t>QBE</a:t>
            </a:r>
            <a:endParaRPr lang="en-US" dirty="0"/>
          </a:p>
        </p:txBody>
      </p:sp>
      <p:sp>
        <p:nvSpPr>
          <p:cNvPr id="3" name="Объект 2"/>
          <p:cNvSpPr>
            <a:spLocks noGrp="1"/>
          </p:cNvSpPr>
          <p:nvPr>
            <p:ph idx="1"/>
          </p:nvPr>
        </p:nvSpPr>
        <p:spPr>
          <a:xfrm>
            <a:off x="956928" y="2626895"/>
            <a:ext cx="8534400" cy="3615267"/>
          </a:xfrm>
        </p:spPr>
        <p:txBody>
          <a:bodyPr/>
          <a:lstStyle/>
          <a:p>
            <a:pPr marL="0" indent="0">
              <a:buNone/>
            </a:pPr>
            <a:r>
              <a:rPr lang="ru-RU" b="1" dirty="0" err="1"/>
              <a:t>Мова</a:t>
            </a:r>
            <a:r>
              <a:rPr lang="ru-RU" b="1" dirty="0"/>
              <a:t> </a:t>
            </a:r>
            <a:r>
              <a:rPr lang="ru-RU" b="1" dirty="0" err="1"/>
              <a:t>запитів</a:t>
            </a:r>
            <a:r>
              <a:rPr lang="ru-RU" b="1" dirty="0"/>
              <a:t> </a:t>
            </a:r>
            <a:r>
              <a:rPr lang="en-US" b="1" dirty="0"/>
              <a:t>QBE</a:t>
            </a:r>
            <a:r>
              <a:rPr lang="en-US" dirty="0"/>
              <a:t> (Query </a:t>
            </a:r>
            <a:r>
              <a:rPr lang="ru-RU" dirty="0" err="1"/>
              <a:t>Ву</a:t>
            </a:r>
            <a:r>
              <a:rPr lang="ru-RU" dirty="0"/>
              <a:t> </a:t>
            </a:r>
            <a:r>
              <a:rPr lang="ru-RU" dirty="0" err="1"/>
              <a:t>Еха</a:t>
            </a:r>
            <a:r>
              <a:rPr lang="en-US" dirty="0"/>
              <a:t>m</a:t>
            </a:r>
            <a:r>
              <a:rPr lang="ru-RU" dirty="0"/>
              <a:t>р</a:t>
            </a:r>
            <a:r>
              <a:rPr lang="en-US" dirty="0"/>
              <a:t>l</a:t>
            </a:r>
            <a:r>
              <a:rPr lang="ru-RU" dirty="0"/>
              <a:t>е) - </a:t>
            </a:r>
            <a:r>
              <a:rPr lang="ru-RU" dirty="0" err="1"/>
              <a:t>це</a:t>
            </a:r>
            <a:r>
              <a:rPr lang="ru-RU" dirty="0"/>
              <a:t> </a:t>
            </a:r>
            <a:r>
              <a:rPr lang="ru-RU" dirty="0" err="1"/>
              <a:t>реалізація</a:t>
            </a:r>
            <a:r>
              <a:rPr lang="ru-RU" dirty="0"/>
              <a:t> </a:t>
            </a:r>
            <a:r>
              <a:rPr lang="ru-RU" dirty="0" err="1"/>
              <a:t>запитів</a:t>
            </a:r>
            <a:r>
              <a:rPr lang="ru-RU" dirty="0"/>
              <a:t> за </a:t>
            </a:r>
            <a:r>
              <a:rPr lang="ru-RU" dirty="0" err="1"/>
              <a:t>зразками</a:t>
            </a:r>
            <a:r>
              <a:rPr lang="ru-RU" dirty="0"/>
              <a:t> у </a:t>
            </a:r>
            <a:r>
              <a:rPr lang="ru-RU" dirty="0" err="1"/>
              <a:t>вигляді</a:t>
            </a:r>
            <a:r>
              <a:rPr lang="ru-RU" dirty="0"/>
              <a:t> </a:t>
            </a:r>
            <a:r>
              <a:rPr lang="ru-RU" dirty="0" err="1"/>
              <a:t>таблиць</a:t>
            </a:r>
            <a:r>
              <a:rPr lang="ru-RU" dirty="0"/>
              <a:t>. Для </a:t>
            </a:r>
            <a:r>
              <a:rPr lang="ru-RU" dirty="0" err="1"/>
              <a:t>визначення</a:t>
            </a:r>
            <a:r>
              <a:rPr lang="ru-RU" dirty="0"/>
              <a:t> </a:t>
            </a:r>
            <a:r>
              <a:rPr lang="ru-RU" dirty="0" err="1"/>
              <a:t>запиту</a:t>
            </a:r>
            <a:r>
              <a:rPr lang="ru-RU" dirty="0"/>
              <a:t> до БД </a:t>
            </a:r>
            <a:r>
              <a:rPr lang="ru-RU" dirty="0" err="1"/>
              <a:t>користувач</a:t>
            </a:r>
            <a:r>
              <a:rPr lang="ru-RU" dirty="0"/>
              <a:t> повинен </a:t>
            </a:r>
            <a:r>
              <a:rPr lang="ru-RU" dirty="0" err="1"/>
              <a:t>заповнити</a:t>
            </a:r>
            <a:r>
              <a:rPr lang="ru-RU" dirty="0"/>
              <a:t> </a:t>
            </a:r>
            <a:r>
              <a:rPr lang="ru-RU" dirty="0" err="1"/>
              <a:t>таблицю</a:t>
            </a:r>
            <a:r>
              <a:rPr lang="ru-RU" dirty="0"/>
              <a:t> </a:t>
            </a:r>
            <a:r>
              <a:rPr lang="en-US" dirty="0"/>
              <a:t>QBE, </a:t>
            </a:r>
            <a:r>
              <a:rPr lang="ru-RU" dirty="0"/>
              <a:t>яка </a:t>
            </a:r>
            <a:r>
              <a:rPr lang="ru-RU" dirty="0" err="1"/>
              <a:t>надається</a:t>
            </a:r>
            <a:r>
              <a:rPr lang="ru-RU" dirty="0"/>
              <a:t> системою, і </a:t>
            </a:r>
            <a:r>
              <a:rPr lang="ru-RU" dirty="0" err="1"/>
              <a:t>визначити</a:t>
            </a:r>
            <a:r>
              <a:rPr lang="ru-RU" dirty="0"/>
              <a:t> в </a:t>
            </a:r>
            <a:r>
              <a:rPr lang="ru-RU" dirty="0" err="1"/>
              <a:t>ній</a:t>
            </a:r>
            <a:r>
              <a:rPr lang="ru-RU" dirty="0"/>
              <a:t> </a:t>
            </a:r>
            <a:r>
              <a:rPr lang="ru-RU" dirty="0" err="1"/>
              <a:t>критерії</a:t>
            </a:r>
            <a:r>
              <a:rPr lang="ru-RU" dirty="0"/>
              <a:t> </a:t>
            </a:r>
            <a:r>
              <a:rPr lang="ru-RU" dirty="0" err="1"/>
              <a:t>пошуку</a:t>
            </a:r>
            <a:r>
              <a:rPr lang="ru-RU" dirty="0"/>
              <a:t>, </a:t>
            </a:r>
            <a:r>
              <a:rPr lang="ru-RU" dirty="0" err="1"/>
              <a:t>вибору</a:t>
            </a:r>
            <a:r>
              <a:rPr lang="ru-RU" dirty="0"/>
              <a:t> та </a:t>
            </a:r>
            <a:r>
              <a:rPr lang="ru-RU" dirty="0" err="1"/>
              <a:t>перетворення</a:t>
            </a:r>
            <a:r>
              <a:rPr lang="ru-RU" dirty="0"/>
              <a:t> </a:t>
            </a:r>
            <a:r>
              <a:rPr lang="ru-RU" dirty="0" err="1"/>
              <a:t>даних</a:t>
            </a:r>
            <a:r>
              <a:rPr lang="ru-RU" dirty="0"/>
              <a:t>. До </a:t>
            </a:r>
            <a:r>
              <a:rPr lang="ru-RU" dirty="0" err="1"/>
              <a:t>інших</a:t>
            </a:r>
            <a:r>
              <a:rPr lang="ru-RU" dirty="0"/>
              <a:t> </a:t>
            </a:r>
            <a:r>
              <a:rPr lang="ru-RU" dirty="0" err="1"/>
              <a:t>мовних</a:t>
            </a:r>
            <a:r>
              <a:rPr lang="ru-RU" dirty="0"/>
              <a:t> </a:t>
            </a:r>
            <a:r>
              <a:rPr lang="ru-RU" dirty="0" err="1"/>
              <a:t>засобів</a:t>
            </a:r>
            <a:r>
              <a:rPr lang="ru-RU" dirty="0"/>
              <a:t> </a:t>
            </a:r>
            <a:r>
              <a:rPr lang="ru-RU" dirty="0" err="1"/>
              <a:t>можна</a:t>
            </a:r>
            <a:r>
              <a:rPr lang="ru-RU" dirty="0"/>
              <a:t> </a:t>
            </a:r>
            <a:r>
              <a:rPr lang="ru-RU" dirty="0" err="1"/>
              <a:t>віднести</a:t>
            </a:r>
            <a:r>
              <a:rPr lang="ru-RU" dirty="0"/>
              <a:t> </a:t>
            </a:r>
            <a:r>
              <a:rPr lang="ru-RU" dirty="0" err="1"/>
              <a:t>мову</a:t>
            </a:r>
            <a:r>
              <a:rPr lang="ru-RU" dirty="0"/>
              <a:t> </a:t>
            </a:r>
            <a:r>
              <a:rPr lang="ru-RU" dirty="0" err="1"/>
              <a:t>ведення</a:t>
            </a:r>
            <a:r>
              <a:rPr lang="ru-RU" dirty="0"/>
              <a:t> словника </a:t>
            </a:r>
            <a:r>
              <a:rPr lang="ru-RU" dirty="0" err="1"/>
              <a:t>даних</a:t>
            </a:r>
            <a:r>
              <a:rPr lang="ru-RU" dirty="0"/>
              <a:t>.</a:t>
            </a:r>
            <a:endParaRPr lang="en-US" dirty="0"/>
          </a:p>
        </p:txBody>
      </p:sp>
    </p:spTree>
    <p:extLst>
      <p:ext uri="{BB962C8B-B14F-4D97-AF65-F5344CB8AC3E}">
        <p14:creationId xmlns:p14="http://schemas.microsoft.com/office/powerpoint/2010/main" val="1440437316"/>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9222" y="1278911"/>
            <a:ext cx="8534400" cy="1507067"/>
          </a:xfrm>
        </p:spPr>
        <p:txBody>
          <a:bodyPr>
            <a:normAutofit fontScale="90000"/>
          </a:bodyPr>
          <a:lstStyle/>
          <a:p>
            <a:r>
              <a:rPr lang="uk-UA" dirty="0" smtClean="0"/>
              <a:t>До технічних засобів автоматизованої бази даних належать:</a:t>
            </a:r>
            <a:endParaRPr lang="en-US" dirty="0"/>
          </a:p>
        </p:txBody>
      </p:sp>
      <p:sp>
        <p:nvSpPr>
          <p:cNvPr id="3" name="Объект 2"/>
          <p:cNvSpPr>
            <a:spLocks noGrp="1"/>
          </p:cNvSpPr>
          <p:nvPr>
            <p:ph idx="1"/>
          </p:nvPr>
        </p:nvSpPr>
        <p:spPr>
          <a:xfrm>
            <a:off x="1069222" y="2995863"/>
            <a:ext cx="8534400" cy="3615267"/>
          </a:xfrm>
        </p:spPr>
        <p:txBody>
          <a:bodyPr>
            <a:normAutofit fontScale="92500" lnSpcReduction="20000"/>
          </a:bodyPr>
          <a:lstStyle/>
          <a:p>
            <a:pPr marL="0" indent="0">
              <a:buNone/>
            </a:pPr>
            <a:r>
              <a:rPr lang="uk-UA" dirty="0" smtClean="0"/>
              <a:t>Процесори, пристрої вводу і виводу даних, </a:t>
            </a:r>
            <a:r>
              <a:rPr lang="uk-UA" dirty="0" err="1" smtClean="0"/>
              <a:t>запа</a:t>
            </a:r>
            <a:r>
              <a:rPr lang="uk-UA" dirty="0" smtClean="0"/>
              <a:t> </a:t>
            </a:r>
            <a:r>
              <a:rPr lang="uk-UA" dirty="0" err="1" smtClean="0"/>
              <a:t>м'ятовуючі</a:t>
            </a:r>
            <a:r>
              <a:rPr lang="uk-UA" dirty="0" smtClean="0"/>
              <a:t> пристрої, модеми, канали зв'язку.</a:t>
            </a:r>
          </a:p>
          <a:p>
            <a:pPr marL="0" indent="0">
              <a:buNone/>
            </a:pPr>
            <a:r>
              <a:rPr lang="uk-UA" dirty="0" smtClean="0"/>
              <a:t>У кожному конкретному разі, залежно від особливостей СУБД та особливостей об'єкта управління, проектується і різна </a:t>
            </a:r>
            <a:r>
              <a:rPr lang="uk-UA" dirty="0" err="1" smtClean="0"/>
              <a:t>кон</a:t>
            </a:r>
            <a:r>
              <a:rPr lang="uk-UA" dirty="0" smtClean="0"/>
              <a:t> фігурація технічних засобів. У технічній документації на СУБД зазначається </a:t>
            </a:r>
            <a:r>
              <a:rPr lang="uk-UA" dirty="0" err="1" smtClean="0"/>
              <a:t>мінімаль</a:t>
            </a:r>
            <a:r>
              <a:rPr lang="uk-UA" dirty="0" smtClean="0"/>
              <a:t> на конфігурація технічних засобів, яка необхідна для організації БД, а також подають ся різні обмеження на склад і кількість технічних засобів. Поряд з універсальними технічними засобами запроваджуються спеціальні машини баз даних, які без посеред </a:t>
            </a:r>
            <a:r>
              <a:rPr lang="uk-UA" dirty="0" err="1" smtClean="0"/>
              <a:t>ньо</a:t>
            </a:r>
            <a:r>
              <a:rPr lang="uk-UA" dirty="0" smtClean="0"/>
              <a:t> призначені лише для зберігання та ведення баз даних. Потреба створення </a:t>
            </a:r>
            <a:r>
              <a:rPr lang="uk-UA" dirty="0" err="1" smtClean="0"/>
              <a:t>спеціа</a:t>
            </a:r>
            <a:r>
              <a:rPr lang="uk-UA" dirty="0" smtClean="0"/>
              <a:t> </a:t>
            </a:r>
            <a:r>
              <a:rPr lang="uk-UA" dirty="0" err="1" smtClean="0"/>
              <a:t>льних</a:t>
            </a:r>
            <a:r>
              <a:rPr lang="uk-UA" dirty="0" smtClean="0"/>
              <a:t> машин БД, які реалізують на апаратному рівні функції СУБД, пов'язана з необхідністю звільнення обсягів пам'яті, що мають відводитися для зберігання даних на тих ЕОМ, які виконуватимуть операції обробки даних.</a:t>
            </a:r>
            <a:endParaRPr lang="uk-UA" dirty="0"/>
          </a:p>
        </p:txBody>
      </p:sp>
    </p:spTree>
    <p:extLst>
      <p:ext uri="{BB962C8B-B14F-4D97-AF65-F5344CB8AC3E}">
        <p14:creationId xmlns:p14="http://schemas.microsoft.com/office/powerpoint/2010/main" val="3111741593"/>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0886" y="986366"/>
            <a:ext cx="8534400" cy="1507067"/>
          </a:xfrm>
        </p:spPr>
        <p:txBody>
          <a:bodyPr/>
          <a:lstStyle/>
          <a:p>
            <a:r>
              <a:rPr lang="ru-RU" b="1" dirty="0" err="1"/>
              <a:t>Основні</a:t>
            </a:r>
            <a:r>
              <a:rPr lang="ru-RU" b="1" dirty="0"/>
              <a:t> </a:t>
            </a:r>
            <a:r>
              <a:rPr lang="ru-RU" b="1" dirty="0" err="1"/>
              <a:t>функції</a:t>
            </a:r>
            <a:r>
              <a:rPr lang="ru-RU" b="1" dirty="0"/>
              <a:t> </a:t>
            </a:r>
            <a:r>
              <a:rPr lang="ru-RU" b="1" dirty="0" err="1"/>
              <a:t>адміністратора</a:t>
            </a:r>
            <a:endParaRPr lang="en-US" dirty="0"/>
          </a:p>
        </p:txBody>
      </p:sp>
      <p:sp>
        <p:nvSpPr>
          <p:cNvPr id="3" name="Объект 2"/>
          <p:cNvSpPr>
            <a:spLocks noGrp="1"/>
          </p:cNvSpPr>
          <p:nvPr>
            <p:ph idx="1"/>
          </p:nvPr>
        </p:nvSpPr>
        <p:spPr>
          <a:xfrm>
            <a:off x="940886" y="2493433"/>
            <a:ext cx="8534400" cy="3615267"/>
          </a:xfrm>
        </p:spPr>
        <p:txBody>
          <a:bodyPr>
            <a:normAutofit lnSpcReduction="10000"/>
          </a:bodyPr>
          <a:lstStyle/>
          <a:p>
            <a:r>
              <a:rPr lang="uk-UA" dirty="0" smtClean="0"/>
              <a:t>спільна робота з проектувальниками задач для визначення умов використання БД;</a:t>
            </a:r>
          </a:p>
          <a:p>
            <a:r>
              <a:rPr lang="uk-UA" dirty="0" smtClean="0"/>
              <a:t>розроблення опису БД і початкове завантаження її;</a:t>
            </a:r>
          </a:p>
          <a:p>
            <a:r>
              <a:rPr lang="uk-UA" dirty="0" smtClean="0"/>
              <a:t>підтримка цілісності БД, організація захисту зберігання даних;</a:t>
            </a:r>
          </a:p>
          <a:p>
            <a:r>
              <a:rPr lang="uk-UA" dirty="0" smtClean="0"/>
              <a:t>відновлення БД у разі виникнення помилок програмного забезпечення чи </a:t>
            </a:r>
            <a:r>
              <a:rPr lang="uk-UA" dirty="0" err="1" smtClean="0"/>
              <a:t>збоях</a:t>
            </a:r>
            <a:r>
              <a:rPr lang="uk-UA" dirty="0" smtClean="0"/>
              <a:t> пристроїв, які призводять до руйнування БД;</a:t>
            </a:r>
          </a:p>
          <a:p>
            <a:r>
              <a:rPr lang="uk-UA" dirty="0" smtClean="0"/>
              <a:t>нагромадження статистики щодо роботи з БД, реорганізація та </a:t>
            </a:r>
            <a:r>
              <a:rPr lang="uk-UA" dirty="0" err="1" smtClean="0"/>
              <a:t>реструктури</a:t>
            </a:r>
            <a:r>
              <a:rPr lang="uk-UA" dirty="0" smtClean="0"/>
              <a:t> </a:t>
            </a:r>
            <a:r>
              <a:rPr lang="uk-UA" dirty="0" err="1" smtClean="0"/>
              <a:t>зація</a:t>
            </a:r>
            <a:r>
              <a:rPr lang="uk-UA" dirty="0" smtClean="0"/>
              <a:t> БД згідно зі зміною потреб, забезпечення безпеки даних шляхом </a:t>
            </a:r>
            <a:r>
              <a:rPr lang="uk-UA" dirty="0" err="1" smtClean="0"/>
              <a:t>санкціо</a:t>
            </a:r>
            <a:r>
              <a:rPr lang="uk-UA" dirty="0" smtClean="0"/>
              <a:t> </a:t>
            </a:r>
            <a:r>
              <a:rPr lang="uk-UA" dirty="0" err="1" smtClean="0"/>
              <a:t>нування</a:t>
            </a:r>
            <a:r>
              <a:rPr lang="uk-UA" dirty="0" smtClean="0"/>
              <a:t> доступу до них.</a:t>
            </a:r>
          </a:p>
          <a:p>
            <a:pPr marL="0" indent="0">
              <a:buNone/>
            </a:pPr>
            <a:endParaRPr lang="uk-UA" dirty="0"/>
          </a:p>
        </p:txBody>
      </p:sp>
      <p:sp>
        <p:nvSpPr>
          <p:cNvPr id="4" name="Стрелка вниз 3"/>
          <p:cNvSpPr/>
          <p:nvPr/>
        </p:nvSpPr>
        <p:spPr>
          <a:xfrm>
            <a:off x="7154779" y="5919537"/>
            <a:ext cx="641684" cy="786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281444995"/>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684212" y="685800"/>
            <a:ext cx="8534400" cy="5281863"/>
          </a:xfrm>
        </p:spPr>
        <p:txBody>
          <a:bodyPr/>
          <a:lstStyle/>
          <a:p>
            <a:pPr marL="0" indent="0">
              <a:buNone/>
            </a:pPr>
            <a:r>
              <a:rPr lang="uk-UA" dirty="0" smtClean="0"/>
              <a:t>В умовах монопольного використання ПК функції адміністратора виконуються користувачем і частково програмістом, відповідальним за супровід тієї чи іншої системи. Користувач відповідає за завантаження БД та її підтримку в актуальному стані, програміст - за функції відновлення БД у випадках її зруйнування. В умовах колективного використання ПЕОМ, об'єднаних в мережу, функції адміністратора виконуються спеціально призначеними адміністраторами.</a:t>
            </a:r>
            <a:endParaRPr lang="uk-UA" dirty="0"/>
          </a:p>
        </p:txBody>
      </p:sp>
    </p:spTree>
    <p:extLst>
      <p:ext uri="{BB962C8B-B14F-4D97-AF65-F5344CB8AC3E}">
        <p14:creationId xmlns:p14="http://schemas.microsoft.com/office/powerpoint/2010/main" val="339351373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497" y="348110"/>
            <a:ext cx="8534400" cy="1507067"/>
          </a:xfrm>
        </p:spPr>
        <p:txBody>
          <a:bodyPr/>
          <a:lstStyle/>
          <a:p>
            <a:r>
              <a:rPr lang="en-US" dirty="0" smtClean="0"/>
              <a:t>Big data </a:t>
            </a:r>
            <a:r>
              <a:rPr lang="uk-UA" dirty="0" smtClean="0"/>
              <a:t>працює за категоріями п’яти </a:t>
            </a:r>
            <a:r>
              <a:rPr lang="en-US" dirty="0" smtClean="0"/>
              <a:t>v</a:t>
            </a:r>
            <a:endParaRPr lang="en-US" dirty="0"/>
          </a:p>
        </p:txBody>
      </p:sp>
      <p:sp>
        <p:nvSpPr>
          <p:cNvPr id="3" name="Объект 2"/>
          <p:cNvSpPr>
            <a:spLocks noGrp="1"/>
          </p:cNvSpPr>
          <p:nvPr>
            <p:ph idx="1"/>
          </p:nvPr>
        </p:nvSpPr>
        <p:spPr>
          <a:xfrm>
            <a:off x="684212" y="1855177"/>
            <a:ext cx="8534400" cy="3615267"/>
          </a:xfrm>
        </p:spPr>
        <p:txBody>
          <a:bodyPr/>
          <a:lstStyle/>
          <a:p>
            <a:r>
              <a:rPr lang="en-US" b="1" dirty="0"/>
              <a:t>Volume</a:t>
            </a:r>
            <a:r>
              <a:rPr lang="en-US" dirty="0"/>
              <a:t> (</a:t>
            </a:r>
            <a:r>
              <a:rPr lang="ru-RU" dirty="0" err="1"/>
              <a:t>об'єм</a:t>
            </a:r>
            <a:r>
              <a:rPr lang="ru-RU" dirty="0" smtClean="0"/>
              <a:t>)</a:t>
            </a:r>
          </a:p>
          <a:p>
            <a:r>
              <a:rPr lang="en-US" b="1" dirty="0"/>
              <a:t>Velocity</a:t>
            </a:r>
            <a:r>
              <a:rPr lang="en-US" dirty="0"/>
              <a:t> (</a:t>
            </a:r>
            <a:r>
              <a:rPr lang="ru-RU" dirty="0" err="1"/>
              <a:t>швидкість</a:t>
            </a:r>
            <a:r>
              <a:rPr lang="ru-RU" dirty="0" smtClean="0"/>
              <a:t>)</a:t>
            </a:r>
          </a:p>
          <a:p>
            <a:r>
              <a:rPr lang="en-US" b="1" dirty="0"/>
              <a:t>Variety</a:t>
            </a:r>
            <a:r>
              <a:rPr lang="en-US" dirty="0"/>
              <a:t> (</a:t>
            </a:r>
            <a:r>
              <a:rPr lang="ru-RU" dirty="0" err="1"/>
              <a:t>різноманітність</a:t>
            </a:r>
            <a:r>
              <a:rPr lang="ru-RU" dirty="0" smtClean="0"/>
              <a:t>)</a:t>
            </a:r>
          </a:p>
          <a:p>
            <a:r>
              <a:rPr lang="en-US" b="1" dirty="0"/>
              <a:t>Veracity</a:t>
            </a:r>
            <a:r>
              <a:rPr lang="en-US" dirty="0"/>
              <a:t> </a:t>
            </a:r>
            <a:r>
              <a:rPr lang="en-US" dirty="0" smtClean="0"/>
              <a:t>(</a:t>
            </a:r>
            <a:r>
              <a:rPr lang="ru-RU" dirty="0" err="1" smtClean="0"/>
              <a:t>достовірність</a:t>
            </a:r>
            <a:r>
              <a:rPr lang="ru-RU" dirty="0" smtClean="0"/>
              <a:t>)</a:t>
            </a:r>
          </a:p>
          <a:p>
            <a:r>
              <a:rPr lang="en-US" b="1" dirty="0"/>
              <a:t>Variability</a:t>
            </a:r>
            <a:r>
              <a:rPr lang="en-US" dirty="0"/>
              <a:t> (</a:t>
            </a:r>
            <a:r>
              <a:rPr lang="ru-RU" dirty="0" err="1"/>
              <a:t>мінливість</a:t>
            </a:r>
            <a:r>
              <a:rPr lang="ru-RU" dirty="0"/>
              <a:t>)</a:t>
            </a:r>
            <a:endParaRPr lang="en-US" dirty="0"/>
          </a:p>
        </p:txBody>
      </p:sp>
      <p:pic>
        <p:nvPicPr>
          <p:cNvPr id="7170" name="Picture 2" descr="Big Data — Национальная библиотека им. Н. Э. Бауман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0151" y="3224307"/>
            <a:ext cx="7181850" cy="3633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100069"/>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Tout ce qu&amp;#39;il faut savoir sur le big 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865003" y="386861"/>
            <a:ext cx="8534400" cy="4182568"/>
          </a:xfrm>
        </p:spPr>
        <p:txBody>
          <a:bodyPr>
            <a:normAutofit/>
          </a:bodyPr>
          <a:lstStyle/>
          <a:p>
            <a:pPr algn="ctr"/>
            <a:r>
              <a:rPr lang="uk-UA" sz="7200" dirty="0" smtClean="0"/>
              <a:t>Дякую за увагу!</a:t>
            </a:r>
            <a:endParaRPr lang="en-US" sz="7200" dirty="0"/>
          </a:p>
        </p:txBody>
      </p:sp>
    </p:spTree>
    <p:extLst>
      <p:ext uri="{BB962C8B-B14F-4D97-AF65-F5344CB8AC3E}">
        <p14:creationId xmlns:p14="http://schemas.microsoft.com/office/powerpoint/2010/main" val="259474354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2549" y="1119382"/>
            <a:ext cx="8534400" cy="1507067"/>
          </a:xfrm>
        </p:spPr>
        <p:txBody>
          <a:bodyPr/>
          <a:lstStyle/>
          <a:p>
            <a:r>
              <a:rPr lang="en-US" b="1" dirty="0"/>
              <a:t>Volume</a:t>
            </a:r>
            <a:r>
              <a:rPr lang="en-US" dirty="0"/>
              <a:t> (</a:t>
            </a:r>
            <a:r>
              <a:rPr lang="ru-RU" dirty="0" err="1"/>
              <a:t>об'єм</a:t>
            </a:r>
            <a:r>
              <a:rPr lang="ru-RU" dirty="0"/>
              <a:t>)</a:t>
            </a:r>
            <a:endParaRPr lang="en-US" dirty="0"/>
          </a:p>
        </p:txBody>
      </p:sp>
      <p:sp>
        <p:nvSpPr>
          <p:cNvPr id="3" name="Объект 2"/>
          <p:cNvSpPr>
            <a:spLocks noGrp="1"/>
          </p:cNvSpPr>
          <p:nvPr>
            <p:ph idx="1"/>
          </p:nvPr>
        </p:nvSpPr>
        <p:spPr>
          <a:xfrm>
            <a:off x="812549" y="1872916"/>
            <a:ext cx="8534400" cy="3615267"/>
          </a:xfrm>
        </p:spPr>
        <p:txBody>
          <a:bodyPr/>
          <a:lstStyle/>
          <a:p>
            <a:pPr marL="0" indent="0">
              <a:buNone/>
            </a:pPr>
            <a:r>
              <a:rPr lang="ru-RU" dirty="0" err="1"/>
              <a:t>Н</a:t>
            </a:r>
            <a:r>
              <a:rPr lang="ru-RU" dirty="0" err="1" smtClean="0"/>
              <a:t>акопичена</a:t>
            </a:r>
            <a:r>
              <a:rPr lang="ru-RU" dirty="0" smtClean="0"/>
              <a:t> </a:t>
            </a:r>
            <a:r>
              <a:rPr lang="ru-RU" dirty="0"/>
              <a:t>база </a:t>
            </a:r>
            <a:r>
              <a:rPr lang="ru-RU" dirty="0" err="1"/>
              <a:t>даних</a:t>
            </a:r>
            <a:r>
              <a:rPr lang="ru-RU" dirty="0"/>
              <a:t> </a:t>
            </a:r>
            <a:r>
              <a:rPr lang="ru-RU" dirty="0" err="1"/>
              <a:t>охоплює</a:t>
            </a:r>
            <a:r>
              <a:rPr lang="ru-RU" dirty="0"/>
              <a:t> </a:t>
            </a:r>
            <a:r>
              <a:rPr lang="ru-RU" dirty="0" err="1"/>
              <a:t>настільки</a:t>
            </a:r>
            <a:r>
              <a:rPr lang="ru-RU" dirty="0"/>
              <a:t> великий </a:t>
            </a:r>
            <a:r>
              <a:rPr lang="ru-RU" dirty="0" err="1"/>
              <a:t>обсяг</a:t>
            </a:r>
            <a:r>
              <a:rPr lang="ru-RU" dirty="0"/>
              <a:t> </a:t>
            </a:r>
            <a:r>
              <a:rPr lang="ru-RU" dirty="0" err="1"/>
              <a:t>інформації</a:t>
            </a:r>
            <a:r>
              <a:rPr lang="ru-RU" dirty="0"/>
              <a:t>, </a:t>
            </a:r>
            <a:r>
              <a:rPr lang="ru-RU" dirty="0" err="1"/>
              <a:t>що</a:t>
            </a:r>
            <a:r>
              <a:rPr lang="ru-RU" dirty="0"/>
              <a:t> </a:t>
            </a:r>
            <a:r>
              <a:rPr lang="ru-RU" dirty="0" err="1"/>
              <a:t>його</a:t>
            </a:r>
            <a:r>
              <a:rPr lang="ru-RU" dirty="0"/>
              <a:t> практично нереально </a:t>
            </a:r>
            <a:r>
              <a:rPr lang="ru-RU" dirty="0" err="1"/>
              <a:t>обробляти</a:t>
            </a:r>
            <a:r>
              <a:rPr lang="ru-RU" dirty="0"/>
              <a:t> та </a:t>
            </a:r>
            <a:r>
              <a:rPr lang="ru-RU" dirty="0" err="1"/>
              <a:t>зберігати</a:t>
            </a:r>
            <a:r>
              <a:rPr lang="ru-RU" dirty="0"/>
              <a:t> </a:t>
            </a:r>
            <a:r>
              <a:rPr lang="ru-RU" dirty="0" err="1"/>
              <a:t>традиційними</a:t>
            </a:r>
            <a:r>
              <a:rPr lang="ru-RU" dirty="0"/>
              <a:t> способами. Для них </a:t>
            </a:r>
            <a:r>
              <a:rPr lang="ru-RU" dirty="0" err="1"/>
              <a:t>потрібен</a:t>
            </a:r>
            <a:r>
              <a:rPr lang="ru-RU" dirty="0"/>
              <a:t> </a:t>
            </a:r>
            <a:r>
              <a:rPr lang="ru-RU" dirty="0" err="1"/>
              <a:t>зовсім</a:t>
            </a:r>
            <a:r>
              <a:rPr lang="ru-RU" dirty="0"/>
              <a:t> </a:t>
            </a:r>
            <a:r>
              <a:rPr lang="ru-RU" dirty="0" err="1"/>
              <a:t>новий</a:t>
            </a:r>
            <a:r>
              <a:rPr lang="ru-RU" dirty="0"/>
              <a:t> </a:t>
            </a:r>
            <a:r>
              <a:rPr lang="ru-RU" dirty="0" err="1"/>
              <a:t>підхід</a:t>
            </a:r>
            <a:r>
              <a:rPr lang="ru-RU" dirty="0"/>
              <a:t> та </a:t>
            </a:r>
            <a:r>
              <a:rPr lang="ru-RU" dirty="0" err="1"/>
              <a:t>вдосконалені</a:t>
            </a:r>
            <a:r>
              <a:rPr lang="ru-RU" dirty="0"/>
              <a:t> </a:t>
            </a:r>
            <a:r>
              <a:rPr lang="ru-RU" dirty="0" err="1"/>
              <a:t>інструменти</a:t>
            </a:r>
            <a:r>
              <a:rPr lang="ru-RU" dirty="0"/>
              <a:t>.</a:t>
            </a:r>
            <a:endParaRPr lang="en-US" dirty="0"/>
          </a:p>
        </p:txBody>
      </p:sp>
    </p:spTree>
    <p:extLst>
      <p:ext uri="{BB962C8B-B14F-4D97-AF65-F5344CB8AC3E}">
        <p14:creationId xmlns:p14="http://schemas.microsoft.com/office/powerpoint/2010/main" val="3552625453"/>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Velocity</a:t>
            </a:r>
            <a:r>
              <a:rPr lang="en-US" dirty="0"/>
              <a:t> (</a:t>
            </a:r>
            <a:r>
              <a:rPr lang="ru-RU" dirty="0" err="1"/>
              <a:t>швидкість</a:t>
            </a:r>
            <a:r>
              <a:rPr lang="ru-RU" dirty="0"/>
              <a:t>)</a:t>
            </a:r>
            <a:endParaRPr lang="en-US" dirty="0"/>
          </a:p>
        </p:txBody>
      </p:sp>
      <p:sp>
        <p:nvSpPr>
          <p:cNvPr id="3" name="Объект 2"/>
          <p:cNvSpPr>
            <a:spLocks noGrp="1"/>
          </p:cNvSpPr>
          <p:nvPr>
            <p:ph idx="1"/>
          </p:nvPr>
        </p:nvSpPr>
        <p:spPr>
          <a:xfrm>
            <a:off x="684212" y="1070810"/>
            <a:ext cx="8534400" cy="3615267"/>
          </a:xfrm>
        </p:spPr>
        <p:txBody>
          <a:bodyPr/>
          <a:lstStyle/>
          <a:p>
            <a:pPr marL="0" indent="0">
              <a:buNone/>
            </a:pPr>
            <a:r>
              <a:rPr lang="ru-RU" dirty="0"/>
              <a:t>Х</a:t>
            </a:r>
            <a:r>
              <a:rPr lang="ru-RU" dirty="0" smtClean="0"/>
              <a:t>арактеристика яка </a:t>
            </a:r>
            <a:r>
              <a:rPr lang="ru-RU" dirty="0" err="1" smtClean="0"/>
              <a:t>вказує</a:t>
            </a:r>
            <a:r>
              <a:rPr lang="ru-RU" dirty="0" smtClean="0"/>
              <a:t> </a:t>
            </a:r>
            <a:r>
              <a:rPr lang="ru-RU" dirty="0"/>
              <a:t>на </a:t>
            </a:r>
            <a:r>
              <a:rPr lang="ru-RU" dirty="0" err="1"/>
              <a:t>швидкість</a:t>
            </a:r>
            <a:r>
              <a:rPr lang="ru-RU" dirty="0"/>
              <a:t> </a:t>
            </a:r>
            <a:r>
              <a:rPr lang="ru-RU" dirty="0" err="1"/>
              <a:t>накопичення</a:t>
            </a:r>
            <a:r>
              <a:rPr lang="ru-RU" dirty="0"/>
              <a:t> </a:t>
            </a:r>
            <a:r>
              <a:rPr lang="ru-RU" dirty="0" err="1"/>
              <a:t>даних</a:t>
            </a:r>
            <a:r>
              <a:rPr lang="ru-RU" dirty="0"/>
              <a:t>, яка </a:t>
            </a:r>
            <a:r>
              <a:rPr lang="ru-RU" dirty="0" err="1"/>
              <a:t>постійно</a:t>
            </a:r>
            <a:r>
              <a:rPr lang="ru-RU" dirty="0"/>
              <a:t> </a:t>
            </a:r>
            <a:r>
              <a:rPr lang="ru-RU" dirty="0" err="1"/>
              <a:t>збільшується</a:t>
            </a:r>
            <a:r>
              <a:rPr lang="ru-RU" dirty="0"/>
              <a:t>. </a:t>
            </a:r>
            <a:r>
              <a:rPr lang="ru-RU" dirty="0" err="1"/>
              <a:t>Наприклад</a:t>
            </a:r>
            <a:r>
              <a:rPr lang="ru-RU" dirty="0"/>
              <a:t>, 90 </a:t>
            </a:r>
            <a:r>
              <a:rPr lang="ru-RU" dirty="0" err="1"/>
              <a:t>відсотків</a:t>
            </a:r>
            <a:r>
              <a:rPr lang="ru-RU" dirty="0"/>
              <a:t> </a:t>
            </a:r>
            <a:r>
              <a:rPr lang="ru-RU" dirty="0" err="1"/>
              <a:t>всієї</a:t>
            </a:r>
            <a:r>
              <a:rPr lang="ru-RU" dirty="0"/>
              <a:t> </a:t>
            </a:r>
            <a:r>
              <a:rPr lang="ru-RU" dirty="0" err="1"/>
              <a:t>інформації</a:t>
            </a:r>
            <a:r>
              <a:rPr lang="ru-RU" dirty="0"/>
              <a:t>, </a:t>
            </a:r>
            <a:r>
              <a:rPr lang="ru-RU" dirty="0" err="1"/>
              <a:t>якою</a:t>
            </a:r>
            <a:r>
              <a:rPr lang="ru-RU" dirty="0"/>
              <a:t> </a:t>
            </a:r>
            <a:r>
              <a:rPr lang="ru-RU" dirty="0" err="1"/>
              <a:t>оперує</a:t>
            </a:r>
            <a:r>
              <a:rPr lang="ru-RU" dirty="0"/>
              <a:t> </a:t>
            </a:r>
            <a:r>
              <a:rPr lang="ru-RU" dirty="0" err="1"/>
              <a:t>людство</a:t>
            </a:r>
            <a:r>
              <a:rPr lang="ru-RU" dirty="0"/>
              <a:t>, </a:t>
            </a:r>
            <a:r>
              <a:rPr lang="ru-RU" dirty="0" err="1"/>
              <a:t>зібрано</a:t>
            </a:r>
            <a:r>
              <a:rPr lang="ru-RU" dirty="0"/>
              <a:t> за </a:t>
            </a:r>
            <a:r>
              <a:rPr lang="ru-RU" dirty="0" err="1"/>
              <a:t>останні</a:t>
            </a:r>
            <a:r>
              <a:rPr lang="ru-RU" dirty="0"/>
              <a:t> два роки. </a:t>
            </a:r>
            <a:r>
              <a:rPr lang="ru-RU" dirty="0" err="1"/>
              <a:t>Також</a:t>
            </a:r>
            <a:r>
              <a:rPr lang="ru-RU" dirty="0"/>
              <a:t> </a:t>
            </a:r>
            <a:r>
              <a:rPr lang="ru-RU" dirty="0" err="1"/>
              <a:t>ця</a:t>
            </a:r>
            <a:r>
              <a:rPr lang="ru-RU" dirty="0"/>
              <a:t> характеристика </a:t>
            </a:r>
            <a:r>
              <a:rPr lang="ru-RU" dirty="0" err="1"/>
              <a:t>має</a:t>
            </a:r>
            <a:r>
              <a:rPr lang="ru-RU" dirty="0"/>
              <a:t> на </a:t>
            </a:r>
            <a:r>
              <a:rPr lang="ru-RU" dirty="0" err="1"/>
              <a:t>увазі</a:t>
            </a:r>
            <a:r>
              <a:rPr lang="ru-RU" dirty="0"/>
              <a:t> </a:t>
            </a:r>
            <a:r>
              <a:rPr lang="ru-RU" dirty="0" err="1"/>
              <a:t>швидкість</a:t>
            </a:r>
            <a:r>
              <a:rPr lang="ru-RU" dirty="0"/>
              <a:t> </a:t>
            </a:r>
            <a:r>
              <a:rPr lang="ru-RU" dirty="0" err="1"/>
              <a:t>обробки</a:t>
            </a:r>
            <a:r>
              <a:rPr lang="ru-RU" dirty="0"/>
              <a:t> </a:t>
            </a:r>
            <a:r>
              <a:rPr lang="ru-RU" dirty="0" err="1"/>
              <a:t>даних</a:t>
            </a:r>
            <a:r>
              <a:rPr lang="ru-RU" dirty="0"/>
              <a:t>. </a:t>
            </a:r>
            <a:r>
              <a:rPr lang="ru-RU" dirty="0" err="1"/>
              <a:t>Останнім</a:t>
            </a:r>
            <a:r>
              <a:rPr lang="ru-RU" dirty="0"/>
              <a:t> часом </a:t>
            </a:r>
            <a:r>
              <a:rPr lang="ru-RU" dirty="0" err="1"/>
              <a:t>збільшується</a:t>
            </a:r>
            <a:r>
              <a:rPr lang="ru-RU" dirty="0"/>
              <a:t> попит на </a:t>
            </a:r>
            <a:r>
              <a:rPr lang="ru-RU" dirty="0" err="1"/>
              <a:t>технології</a:t>
            </a:r>
            <a:r>
              <a:rPr lang="ru-RU" dirty="0"/>
              <a:t>, </a:t>
            </a:r>
            <a:r>
              <a:rPr lang="ru-RU" dirty="0" err="1"/>
              <a:t>що</a:t>
            </a:r>
            <a:r>
              <a:rPr lang="ru-RU" dirty="0"/>
              <a:t> </a:t>
            </a:r>
            <a:r>
              <a:rPr lang="ru-RU" dirty="0" err="1"/>
              <a:t>дозволяють</a:t>
            </a:r>
            <a:r>
              <a:rPr lang="ru-RU" dirty="0"/>
              <a:t> </a:t>
            </a:r>
            <a:r>
              <a:rPr lang="ru-RU" dirty="0" err="1"/>
              <a:t>використовувати</a:t>
            </a:r>
            <a:r>
              <a:rPr lang="ru-RU" dirty="0"/>
              <a:t> </a:t>
            </a:r>
            <a:r>
              <a:rPr lang="ru-RU" dirty="0" err="1"/>
              <a:t>обробку</a:t>
            </a:r>
            <a:r>
              <a:rPr lang="ru-RU" dirty="0"/>
              <a:t> </a:t>
            </a:r>
            <a:r>
              <a:rPr lang="ru-RU" dirty="0" err="1"/>
              <a:t>даних</a:t>
            </a:r>
            <a:r>
              <a:rPr lang="ru-RU" dirty="0"/>
              <a:t> в </a:t>
            </a:r>
            <a:r>
              <a:rPr lang="ru-RU" dirty="0" err="1"/>
              <a:t>режимі</a:t>
            </a:r>
            <a:r>
              <a:rPr lang="ru-RU" dirty="0"/>
              <a:t> реального часу.</a:t>
            </a:r>
            <a:endParaRPr lang="en-US" dirty="0"/>
          </a:p>
        </p:txBody>
      </p:sp>
    </p:spTree>
    <p:extLst>
      <p:ext uri="{BB962C8B-B14F-4D97-AF65-F5344CB8AC3E}">
        <p14:creationId xmlns:p14="http://schemas.microsoft.com/office/powerpoint/2010/main" val="372235742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2759" y="589100"/>
            <a:ext cx="8534400" cy="1507067"/>
          </a:xfrm>
        </p:spPr>
        <p:txBody>
          <a:bodyPr/>
          <a:lstStyle/>
          <a:p>
            <a:r>
              <a:rPr lang="en-US" b="1" dirty="0"/>
              <a:t>Variety</a:t>
            </a:r>
            <a:r>
              <a:rPr lang="en-US" dirty="0"/>
              <a:t> (</a:t>
            </a:r>
            <a:r>
              <a:rPr lang="ru-RU" dirty="0" err="1"/>
              <a:t>різноманітність</a:t>
            </a:r>
            <a:r>
              <a:rPr lang="ru-RU" dirty="0"/>
              <a:t>)</a:t>
            </a:r>
            <a:endParaRPr lang="en-US" dirty="0"/>
          </a:p>
        </p:txBody>
      </p:sp>
      <p:sp>
        <p:nvSpPr>
          <p:cNvPr id="3" name="Объект 2"/>
          <p:cNvSpPr>
            <a:spLocks noGrp="1"/>
          </p:cNvSpPr>
          <p:nvPr>
            <p:ph idx="1"/>
          </p:nvPr>
        </p:nvSpPr>
        <p:spPr>
          <a:xfrm>
            <a:off x="892759" y="2096167"/>
            <a:ext cx="8534400" cy="3615267"/>
          </a:xfrm>
        </p:spPr>
        <p:txBody>
          <a:bodyPr/>
          <a:lstStyle/>
          <a:p>
            <a:pPr marL="0" indent="0">
              <a:buNone/>
            </a:pPr>
            <a:r>
              <a:rPr lang="uk-UA" dirty="0" smtClean="0"/>
              <a:t>Можливість одночасно обробляти структуровану та неструктуровану інформацію. Структурована інформація – це така, яку можна класифікувати. Наприклад, це може бути інформація з банківської бази даних, де чітко вказаний перелік клієнтів та їхні фінансові транзакції.</a:t>
            </a:r>
          </a:p>
          <a:p>
            <a:pPr marL="0" indent="0">
              <a:buNone/>
            </a:pPr>
            <a:r>
              <a:rPr lang="uk-UA" dirty="0" smtClean="0"/>
              <a:t>Неструктурована інформація охоплює різноманітні масиви даних, такі як фото, відео, текстові записи та інші дані. Найкращим прикладом є соціальні мережі. Її об'єм складає приблизно 80 відсотків від всієї інформації. Неструктурована інформація потребує комплексного аналізу перед можливістю її використання.</a:t>
            </a:r>
            <a:endParaRPr lang="uk-UA" dirty="0"/>
          </a:p>
        </p:txBody>
      </p:sp>
    </p:spTree>
    <p:extLst>
      <p:ext uri="{BB962C8B-B14F-4D97-AF65-F5344CB8AC3E}">
        <p14:creationId xmlns:p14="http://schemas.microsoft.com/office/powerpoint/2010/main" val="34077012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Veracity</a:t>
            </a:r>
            <a:r>
              <a:rPr lang="en-US" dirty="0"/>
              <a:t> (</a:t>
            </a:r>
            <a:r>
              <a:rPr lang="ru-RU" dirty="0" err="1"/>
              <a:t>достовірність</a:t>
            </a:r>
            <a:r>
              <a:rPr lang="ru-RU" dirty="0"/>
              <a:t>)</a:t>
            </a:r>
            <a:endParaRPr lang="en-US" dirty="0"/>
          </a:p>
        </p:txBody>
      </p:sp>
      <p:sp>
        <p:nvSpPr>
          <p:cNvPr id="3" name="Объект 2"/>
          <p:cNvSpPr>
            <a:spLocks noGrp="1"/>
          </p:cNvSpPr>
          <p:nvPr>
            <p:ph idx="1"/>
          </p:nvPr>
        </p:nvSpPr>
        <p:spPr/>
        <p:txBody>
          <a:bodyPr/>
          <a:lstStyle/>
          <a:p>
            <a:pPr marL="0" indent="0">
              <a:buNone/>
            </a:pPr>
            <a:r>
              <a:rPr lang="uk-UA" dirty="0" smtClean="0"/>
              <a:t>Оскільки</a:t>
            </a:r>
            <a:r>
              <a:rPr lang="ru-RU" dirty="0" smtClean="0"/>
              <a:t> </a:t>
            </a:r>
            <a:r>
              <a:rPr lang="ru-RU" dirty="0" err="1"/>
              <a:t>обсяг</a:t>
            </a:r>
            <a:r>
              <a:rPr lang="ru-RU" dirty="0"/>
              <a:t> </a:t>
            </a:r>
            <a:r>
              <a:rPr lang="ru-RU" dirty="0" err="1"/>
              <a:t>інформації</a:t>
            </a:r>
            <a:r>
              <a:rPr lang="ru-RU" dirty="0"/>
              <a:t> </a:t>
            </a:r>
            <a:r>
              <a:rPr lang="ru-RU" dirty="0" err="1"/>
              <a:t>постійно</a:t>
            </a:r>
            <a:r>
              <a:rPr lang="ru-RU" dirty="0"/>
              <a:t> </a:t>
            </a:r>
            <a:r>
              <a:rPr lang="ru-RU" dirty="0" err="1"/>
              <a:t>збільшуються</a:t>
            </a:r>
            <a:r>
              <a:rPr lang="ru-RU" dirty="0"/>
              <a:t>, </a:t>
            </a:r>
            <a:r>
              <a:rPr lang="ru-RU" dirty="0" err="1"/>
              <a:t>важливе</a:t>
            </a:r>
            <a:r>
              <a:rPr lang="ru-RU" dirty="0"/>
              <a:t> </a:t>
            </a:r>
            <a:r>
              <a:rPr lang="ru-RU" dirty="0" err="1"/>
              <a:t>місце</a:t>
            </a:r>
            <a:r>
              <a:rPr lang="ru-RU" dirty="0"/>
              <a:t> </a:t>
            </a:r>
            <a:r>
              <a:rPr lang="ru-RU" dirty="0" err="1"/>
              <a:t>займає</a:t>
            </a:r>
            <a:r>
              <a:rPr lang="ru-RU" dirty="0"/>
              <a:t> </a:t>
            </a:r>
            <a:r>
              <a:rPr lang="ru-RU" dirty="0" err="1"/>
              <a:t>виокремлення</a:t>
            </a:r>
            <a:r>
              <a:rPr lang="ru-RU" dirty="0"/>
              <a:t> </a:t>
            </a:r>
            <a:r>
              <a:rPr lang="ru-RU" dirty="0" err="1"/>
              <a:t>достовірних</a:t>
            </a:r>
            <a:r>
              <a:rPr lang="ru-RU" dirty="0"/>
              <a:t> </a:t>
            </a:r>
            <a:r>
              <a:rPr lang="ru-RU" dirty="0" err="1"/>
              <a:t>даних</a:t>
            </a:r>
            <a:r>
              <a:rPr lang="ru-RU" dirty="0"/>
              <a:t>. </a:t>
            </a:r>
            <a:r>
              <a:rPr lang="ru-RU" dirty="0" err="1"/>
              <a:t>Якість</a:t>
            </a:r>
            <a:r>
              <a:rPr lang="ru-RU" dirty="0"/>
              <a:t> </a:t>
            </a:r>
            <a:r>
              <a:rPr lang="ru-RU" dirty="0" err="1"/>
              <a:t>зафіксованих</a:t>
            </a:r>
            <a:r>
              <a:rPr lang="ru-RU" dirty="0"/>
              <a:t> </a:t>
            </a:r>
            <a:r>
              <a:rPr lang="ru-RU" dirty="0" err="1"/>
              <a:t>даних</a:t>
            </a:r>
            <a:r>
              <a:rPr lang="ru-RU" dirty="0"/>
              <a:t> </a:t>
            </a:r>
            <a:r>
              <a:rPr lang="ru-RU" dirty="0" err="1"/>
              <a:t>може</a:t>
            </a:r>
            <a:r>
              <a:rPr lang="ru-RU" dirty="0"/>
              <a:t> сильно </a:t>
            </a:r>
            <a:r>
              <a:rPr lang="ru-RU" dirty="0" err="1"/>
              <a:t>відрізнятися</a:t>
            </a:r>
            <a:r>
              <a:rPr lang="ru-RU" dirty="0"/>
              <a:t>, </a:t>
            </a:r>
            <a:r>
              <a:rPr lang="ru-RU" dirty="0" err="1"/>
              <a:t>тим</a:t>
            </a:r>
            <a:r>
              <a:rPr lang="ru-RU" dirty="0"/>
              <a:t> самим </a:t>
            </a:r>
            <a:r>
              <a:rPr lang="ru-RU" dirty="0" err="1"/>
              <a:t>впливаючи</a:t>
            </a:r>
            <a:r>
              <a:rPr lang="ru-RU" dirty="0"/>
              <a:t> на </a:t>
            </a:r>
            <a:r>
              <a:rPr lang="ru-RU" dirty="0" err="1"/>
              <a:t>точний</a:t>
            </a:r>
            <a:r>
              <a:rPr lang="ru-RU" dirty="0"/>
              <a:t> </a:t>
            </a:r>
            <a:r>
              <a:rPr lang="ru-RU" dirty="0" err="1"/>
              <a:t>аналіз</a:t>
            </a:r>
            <a:r>
              <a:rPr lang="ru-RU" dirty="0"/>
              <a:t>.</a:t>
            </a:r>
            <a:endParaRPr lang="en-US" dirty="0"/>
          </a:p>
        </p:txBody>
      </p:sp>
    </p:spTree>
    <p:extLst>
      <p:ext uri="{BB962C8B-B14F-4D97-AF65-F5344CB8AC3E}">
        <p14:creationId xmlns:p14="http://schemas.microsoft.com/office/powerpoint/2010/main" val="137011851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1006195"/>
            <a:ext cx="8534400" cy="1507067"/>
          </a:xfrm>
        </p:spPr>
        <p:txBody>
          <a:bodyPr/>
          <a:lstStyle/>
          <a:p>
            <a:r>
              <a:rPr lang="en-US" b="1" dirty="0"/>
              <a:t>Variability</a:t>
            </a:r>
            <a:r>
              <a:rPr lang="en-US" dirty="0"/>
              <a:t> (</a:t>
            </a:r>
            <a:r>
              <a:rPr lang="ru-RU" dirty="0" err="1"/>
              <a:t>мінливість</a:t>
            </a:r>
            <a:r>
              <a:rPr lang="ru-RU" dirty="0"/>
              <a:t>)</a:t>
            </a:r>
            <a:endParaRPr lang="en-US" dirty="0"/>
          </a:p>
        </p:txBody>
      </p:sp>
      <p:sp>
        <p:nvSpPr>
          <p:cNvPr id="3" name="Объект 2"/>
          <p:cNvSpPr>
            <a:spLocks noGrp="1"/>
          </p:cNvSpPr>
          <p:nvPr>
            <p:ph idx="1"/>
          </p:nvPr>
        </p:nvSpPr>
        <p:spPr>
          <a:xfrm>
            <a:off x="684212" y="1937084"/>
            <a:ext cx="8534400" cy="3615267"/>
          </a:xfrm>
        </p:spPr>
        <p:txBody>
          <a:bodyPr/>
          <a:lstStyle/>
          <a:p>
            <a:pPr marL="0" indent="0">
              <a:buNone/>
            </a:pPr>
            <a:r>
              <a:rPr lang="ru-RU" dirty="0" err="1"/>
              <a:t>Н</a:t>
            </a:r>
            <a:r>
              <a:rPr lang="ru-RU" dirty="0" err="1" smtClean="0"/>
              <a:t>евідповідність</a:t>
            </a:r>
            <a:r>
              <a:rPr lang="ru-RU" dirty="0" smtClean="0"/>
              <a:t> </a:t>
            </a:r>
            <a:r>
              <a:rPr lang="ru-RU" dirty="0" err="1"/>
              <a:t>інформації</a:t>
            </a:r>
            <a:r>
              <a:rPr lang="ru-RU" dirty="0"/>
              <a:t> </a:t>
            </a:r>
            <a:r>
              <a:rPr lang="ru-RU" dirty="0" err="1"/>
              <a:t>ускладнює</a:t>
            </a:r>
            <a:r>
              <a:rPr lang="ru-RU" dirty="0"/>
              <a:t> та </a:t>
            </a:r>
            <a:r>
              <a:rPr lang="ru-RU" dirty="0" err="1"/>
              <a:t>подекуди</a:t>
            </a:r>
            <a:r>
              <a:rPr lang="ru-RU" dirty="0"/>
              <a:t> </a:t>
            </a:r>
            <a:r>
              <a:rPr lang="ru-RU" dirty="0" err="1"/>
              <a:t>заважає</a:t>
            </a:r>
            <a:r>
              <a:rPr lang="ru-RU" dirty="0"/>
              <a:t> </a:t>
            </a:r>
            <a:r>
              <a:rPr lang="ru-RU" dirty="0" err="1"/>
              <a:t>процесам</a:t>
            </a:r>
            <a:r>
              <a:rPr lang="ru-RU" dirty="0"/>
              <a:t> </a:t>
            </a:r>
            <a:r>
              <a:rPr lang="ru-RU" dirty="0" err="1"/>
              <a:t>обробки</a:t>
            </a:r>
            <a:r>
              <a:rPr lang="ru-RU" dirty="0"/>
              <a:t> та </a:t>
            </a:r>
            <a:r>
              <a:rPr lang="ru-RU" dirty="0" err="1"/>
              <a:t>управління</a:t>
            </a:r>
            <a:r>
              <a:rPr lang="ru-RU" dirty="0"/>
              <a:t> </a:t>
            </a:r>
            <a:r>
              <a:rPr lang="ru-RU" dirty="0" err="1"/>
              <a:t>даними</a:t>
            </a:r>
            <a:r>
              <a:rPr lang="ru-RU" dirty="0"/>
              <a:t>.</a:t>
            </a:r>
            <a:br>
              <a:rPr lang="ru-RU" dirty="0"/>
            </a:br>
            <a:endParaRPr lang="en-US" dirty="0"/>
          </a:p>
        </p:txBody>
      </p:sp>
    </p:spTree>
    <p:extLst>
      <p:ext uri="{BB962C8B-B14F-4D97-AF65-F5344CB8AC3E}">
        <p14:creationId xmlns:p14="http://schemas.microsoft.com/office/powerpoint/2010/main" val="3759308249"/>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173</TotalTime>
  <Words>2125</Words>
  <Application>Microsoft Office PowerPoint</Application>
  <PresentationFormat>Широкоэкранный</PresentationFormat>
  <Paragraphs>112</Paragraphs>
  <Slides>40</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40</vt:i4>
      </vt:variant>
    </vt:vector>
  </HeadingPairs>
  <TitlesOfParts>
    <vt:vector size="43" baseType="lpstr">
      <vt:lpstr>Century Gothic</vt:lpstr>
      <vt:lpstr>Wingdings 3</vt:lpstr>
      <vt:lpstr>Сектор</vt:lpstr>
      <vt:lpstr>Big data поняття та способи обробки, створення та склад автоматизованого банку даних</vt:lpstr>
      <vt:lpstr>Що таке big data?</vt:lpstr>
      <vt:lpstr>Цікавий факт про big data</vt:lpstr>
      <vt:lpstr>Big data працює за категоріями п’яти v</vt:lpstr>
      <vt:lpstr>Volume (об'єм)</vt:lpstr>
      <vt:lpstr>Velocity (швидкість)</vt:lpstr>
      <vt:lpstr>Variety (різноманітність)</vt:lpstr>
      <vt:lpstr>Veracity (достовірність)</vt:lpstr>
      <vt:lpstr>Variability (мінливість)</vt:lpstr>
      <vt:lpstr>Як це працює?</vt:lpstr>
      <vt:lpstr>Презентация PowerPoint</vt:lpstr>
      <vt:lpstr>Що може Big Data та яких сферах їх застосовують? </vt:lpstr>
      <vt:lpstr>Які ризики може мати використання Big Data? </vt:lpstr>
      <vt:lpstr>Презентация PowerPoint</vt:lpstr>
      <vt:lpstr>Презентация PowerPoint</vt:lpstr>
      <vt:lpstr>Передумови Створення та основні переваги баз даних</vt:lpstr>
      <vt:lpstr>Надлишковість даних</vt:lpstr>
      <vt:lpstr>Неузгодженість даних</vt:lpstr>
      <vt:lpstr>Залежність структур даних і прикладних програм</vt:lpstr>
      <vt:lpstr>Презентация PowerPoint</vt:lpstr>
      <vt:lpstr>Презентация PowerPoint</vt:lpstr>
      <vt:lpstr>Презентация PowerPoint</vt:lpstr>
      <vt:lpstr>Поняття і класифікація автоматизованого банку даних</vt:lpstr>
      <vt:lpstr>Автоматизований банк данних класифікується за</vt:lpstr>
      <vt:lpstr>Презентация PowerPoint</vt:lpstr>
      <vt:lpstr>Склад автоматизованого банку даних</vt:lpstr>
      <vt:lpstr>Презентация PowerPoint</vt:lpstr>
      <vt:lpstr>Особливість бази даних</vt:lpstr>
      <vt:lpstr>Словник даних</vt:lpstr>
      <vt:lpstr>Призначення словника даних </vt:lpstr>
      <vt:lpstr>Приклад словника даних в системі управління бази даних</vt:lpstr>
      <vt:lpstr>Презентация PowerPoint</vt:lpstr>
      <vt:lpstr>Мова опису даних</vt:lpstr>
      <vt:lpstr>Мова маніпулювання даними</vt:lpstr>
      <vt:lpstr>Мова запитів SQL</vt:lpstr>
      <vt:lpstr>Мова запитів QBE</vt:lpstr>
      <vt:lpstr>До технічних засобів автоматизованої бази даних належать:</vt:lpstr>
      <vt:lpstr>Основні функції адміністратора</vt:lpstr>
      <vt:lpstr>Презентация PowerPoint</vt:lpstr>
      <vt:lpstr>Дякую за увагу!</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поняття та способи обробки, створення та склад автоматизованого банку даних</dc:title>
  <dc:creator>Богдан Лёвкин</dc:creator>
  <cp:lastModifiedBy>Учетная запись Майкрософт</cp:lastModifiedBy>
  <cp:revision>34</cp:revision>
  <dcterms:created xsi:type="dcterms:W3CDTF">2021-10-09T07:58:34Z</dcterms:created>
  <dcterms:modified xsi:type="dcterms:W3CDTF">2021-10-11T12:59:54Z</dcterms:modified>
</cp:coreProperties>
</file>