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6" r:id="rId1"/>
  </p:sldMasterIdLst>
  <p:handoutMasterIdLst>
    <p:handoutMasterId r:id="rId33"/>
  </p:handoutMasterIdLst>
  <p:sldIdLst>
    <p:sldId id="256" r:id="rId2"/>
    <p:sldId id="257" r:id="rId3"/>
    <p:sldId id="258" r:id="rId4"/>
    <p:sldId id="261" r:id="rId5"/>
    <p:sldId id="262" r:id="rId6"/>
    <p:sldId id="263" r:id="rId7"/>
    <p:sldId id="268" r:id="rId8"/>
    <p:sldId id="269" r:id="rId9"/>
    <p:sldId id="270" r:id="rId10"/>
    <p:sldId id="264" r:id="rId11"/>
    <p:sldId id="265" r:id="rId12"/>
    <p:sldId id="266" r:id="rId13"/>
    <p:sldId id="273" r:id="rId14"/>
    <p:sldId id="259" r:id="rId15"/>
    <p:sldId id="274" r:id="rId16"/>
    <p:sldId id="275" r:id="rId17"/>
    <p:sldId id="278" r:id="rId18"/>
    <p:sldId id="279" r:id="rId19"/>
    <p:sldId id="276" r:id="rId20"/>
    <p:sldId id="277" r:id="rId21"/>
    <p:sldId id="280" r:id="rId22"/>
    <p:sldId id="281" r:id="rId23"/>
    <p:sldId id="282" r:id="rId24"/>
    <p:sldId id="260" r:id="rId25"/>
    <p:sldId id="283" r:id="rId26"/>
    <p:sldId id="284" r:id="rId27"/>
    <p:sldId id="285" r:id="rId28"/>
    <p:sldId id="287" r:id="rId29"/>
    <p:sldId id="289" r:id="rId30"/>
    <p:sldId id="288" r:id="rId31"/>
    <p:sldId id="286" r:id="rId3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C7367-7AA2-4596-9239-CD5BDA6F8F69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BAC9F-015C-4400-BD4E-BCF5C2983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51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0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6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2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1554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828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60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631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0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26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51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5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12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6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43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50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0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6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D3F4A-1ED3-427F-A40F-93C57F551614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37D1D-B954-45B1-BD2A-F3AA5E5E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  <p:sldLayoutId id="2147484178" r:id="rId12"/>
    <p:sldLayoutId id="2147484179" r:id="rId13"/>
    <p:sldLayoutId id="2147484180" r:id="rId14"/>
    <p:sldLayoutId id="2147484181" r:id="rId15"/>
    <p:sldLayoutId id="2147484182" r:id="rId16"/>
    <p:sldLayoutId id="214748418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50" y="1355375"/>
            <a:ext cx="11849100" cy="3503227"/>
          </a:xfrm>
        </p:spPr>
        <p:txBody>
          <a:bodyPr>
            <a:normAutofit/>
          </a:bodyPr>
          <a:lstStyle/>
          <a:p>
            <a:pPr algn="ctr"/>
            <a:r>
              <a:rPr lang="uk-UA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 активів: бухгалтерський та податковий облік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5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Полотно 14"/>
          <p:cNvGrpSpPr/>
          <p:nvPr/>
        </p:nvGrpSpPr>
        <p:grpSpPr>
          <a:xfrm>
            <a:off x="1" y="0"/>
            <a:ext cx="11911262" cy="6445250"/>
            <a:chOff x="-2913696" y="-412750"/>
            <a:chExt cx="11911262" cy="644525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-2913696" y="-412750"/>
              <a:ext cx="11911262" cy="6445250"/>
            </a:xfrm>
            <a:prstGeom prst="rect">
              <a:avLst/>
            </a:prstGeom>
            <a:solidFill>
              <a:schemeClr val="bg1"/>
            </a:solidFill>
          </p:spPr>
        </p:sp>
        <p:sp>
          <p:nvSpPr>
            <p:cNvPr id="7" name="Скругленный прямоугольник 6"/>
            <p:cNvSpPr/>
            <p:nvPr/>
          </p:nvSpPr>
          <p:spPr>
            <a:xfrm>
              <a:off x="1401236" y="83121"/>
              <a:ext cx="3823906" cy="391886"/>
            </a:xfrm>
            <a:prstGeom prst="roundRect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1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ІНВЕНТАРИЗАЦІЙНІ КОМІСІЇ НА ПІДПРИЄМСТВІ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368128" y="605641"/>
              <a:ext cx="2030687" cy="356260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Інвентаризаційна комісія</a:t>
              </a:r>
              <a:endParaRPr lang="ru-RU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4037611" y="605666"/>
              <a:ext cx="2138764" cy="356235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Робочі інвентаризаційні комісії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94993" y="1141901"/>
              <a:ext cx="3443853" cy="461268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6000"/>
                </a:lnSpc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Створюються розпорядчим документом керівника підприємства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94945" y="1856289"/>
              <a:ext cx="3443569" cy="2966962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Склад: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представники апарату управління підприємства, бухгалтерської служби (аудиторської фірми, централізованої бухгалтерії, субʼєкта підприємницької діяльності – фізичної особи, яка здійснює ведення бухгалтерського обліку на підприємстві на договірних засадах);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досвідчені працівники підприємства, які знають обʼєкт інвентаризації, ціни та первинний облік (інженери, технологи, механіки, виконавці робіт, товарознавці, економісти бухгалтери);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очолює керівник підприємства (його заступник) або керівник структурного підрозділу підприємства, уповноважений керівником підприємства.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704771" y="1141901"/>
              <a:ext cx="2551364" cy="1351918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Створюються, коли через великий обсяг робіт проведення інвентаризації не може бути забезпечено однією комісією, для безпосереднього проведення інвентаризації у місцях зберігання та виробництва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703116" y="2612572"/>
              <a:ext cx="2550281" cy="3325089"/>
            </a:xfrm>
            <a:prstGeom prst="roundRect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uk-UA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Склад: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представники апарату управління, бухгалтерської служби;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досвідчені працівники підприємства, які знають обʼєкт інвентаризації, ціни та первинний облік (інженери, технологи, механіки, виконавці робіт, товарознавці, економісти, бухгалтери);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 можуть включатися члени інвентаризаційної комісії.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200" i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Не включаються до складу: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 матеріально відповідальні особи для перевірки активів, що обліковуються у них на відповідальному зберіганні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7" idx="3"/>
            </p:cNvCxnSpPr>
            <p:nvPr/>
          </p:nvCxnSpPr>
          <p:spPr>
            <a:xfrm flipV="1">
              <a:off x="5225142" y="279050"/>
              <a:ext cx="332509" cy="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5557651" y="279049"/>
              <a:ext cx="0" cy="32657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1069131" y="279062"/>
              <a:ext cx="332105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1069131" y="279281"/>
              <a:ext cx="0" cy="32639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246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Полотно 14"/>
          <p:cNvGrpSpPr/>
          <p:nvPr/>
        </p:nvGrpSpPr>
        <p:grpSpPr>
          <a:xfrm>
            <a:off x="216568" y="0"/>
            <a:ext cx="11742821" cy="6689558"/>
            <a:chOff x="0" y="0"/>
            <a:chExt cx="6364605" cy="7706995"/>
          </a:xfrm>
          <a:solidFill>
            <a:schemeClr val="bg1"/>
          </a:solidFill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6364605" cy="7706995"/>
            </a:xfrm>
            <a:prstGeom prst="rect">
              <a:avLst/>
            </a:prstGeom>
            <a:grpFill/>
          </p:spPr>
        </p:sp>
        <p:sp>
          <p:nvSpPr>
            <p:cNvPr id="6" name="Скругленный прямоугольник 5"/>
            <p:cNvSpPr/>
            <p:nvPr/>
          </p:nvSpPr>
          <p:spPr>
            <a:xfrm>
              <a:off x="1401236" y="83121"/>
              <a:ext cx="3823906" cy="391886"/>
            </a:xfrm>
            <a:prstGeom prst="round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ІНВЕНТАРИЗАЦІЙНІ КОМІСІЇ НА ПІДПРИЄМСТВІ</a:t>
              </a:r>
              <a:endParaRPr lang="ru-RU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68128" y="605641"/>
              <a:ext cx="2030687" cy="356260"/>
            </a:xfrm>
            <a:prstGeom prst="roundRect">
              <a:avLst/>
            </a:prstGeom>
            <a:grp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Інвентаризаційна комісія</a:t>
              </a:r>
              <a:endParaRPr lang="ru-RU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4037611" y="605666"/>
              <a:ext cx="2138764" cy="356235"/>
            </a:xfrm>
            <a:prstGeom prst="roundRect">
              <a:avLst/>
            </a:prstGeom>
            <a:grp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Робочі інвентаризаційні комісії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94945" y="1056894"/>
              <a:ext cx="3697038" cy="5239452"/>
            </a:xfrm>
            <a:prstGeom prst="roundRect">
              <a:avLst/>
            </a:prstGeom>
            <a:grp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Повноваження: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здійснює інвентаризацію активів у місцях зберігання та виробництва;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разом з бухгалтерською службою бере участь у визначені результатів інвентаризації, розробляє пропозиції щодо заліку нестач і надлишку за </a:t>
              </a:r>
              <a:r>
                <a:rPr lang="uk-UA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пересортицею</a:t>
              </a: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, а також списання нестач у межах норм природного убутку;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оформлює протокол, в якому наводиться інформація, необхідна при складані протоколу інвентаризаційної комісії.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i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У разі створення робочих інвентаризаційних комісій: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організовує проведення інвентаризації і здійснює інструктаж членів робочих інвентаризаційних комісій;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здійснює контрольні перевірки правильності проведення інвентаризації, а також вибіркові інвентаризації активів і </a:t>
              </a:r>
              <a:r>
                <a:rPr lang="uk-UA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зобовʼязань</a:t>
              </a: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за рішенням керівника підприємства;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перевіряє правильність визначення інвентаризаційних різниць, </a:t>
              </a:r>
              <a:r>
                <a:rPr lang="uk-UA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обгрунтованість</a:t>
              </a: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пропозицій щодо заліків </a:t>
              </a:r>
              <a:r>
                <a:rPr lang="uk-UA" sz="1100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пересортиці</a:t>
              </a:r>
              <a:r>
                <a:rPr lang="uk-UA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цінностей у всіх місцях їх зберіганні при встановленні серйозних порушень правил проведення інвентаризації та в інших випадках проводить за рішенням керівника підприємства повторну інвентаризацію;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 розглядає причини виявлених нестач та втрат від псування активів, формує пропозиції щодо заліку внаслідок </a:t>
              </a:r>
              <a:r>
                <a:rPr lang="uk-UA" sz="1200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пересортиці</a:t>
              </a:r>
              <a:r>
                <a:rPr lang="uk-U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, списання нестач у межах норм природного убутку, а також понаднормових нестач і втрат від псування цінностей із зазначенням причин та вжитих заходів щодо запобігання таким втратам і нестачам та відображає відповідну інформацію у протоколі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4037611" y="1223069"/>
              <a:ext cx="2215786" cy="3432028"/>
            </a:xfrm>
            <a:prstGeom prst="roundRect">
              <a:avLst/>
            </a:prstGeom>
            <a:grp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5000"/>
                </a:lnSpc>
                <a:spcAft>
                  <a:spcPts val="0"/>
                </a:spcAft>
              </a:pPr>
              <a:r>
                <a:rPr lang="uk-UA" sz="1100" b="1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Повноваження: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здійснюють інвентаризацію активів у місцях зберігання та виробництва;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разом з бухгалтерською службою беруть участь у визначені результатів інвентаризації і розробляють пропозиції щодо заліку нестач і лишків за пересортицею, а також списання нестач у межах норм природного убутку;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uk-UA" sz="110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- оформлюють протокол, в якому наводиться інформація, необхідна при складанні протоколу інвентаризаційної комісії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6" idx="3"/>
            </p:cNvCxnSpPr>
            <p:nvPr/>
          </p:nvCxnSpPr>
          <p:spPr>
            <a:xfrm flipV="1">
              <a:off x="5225142" y="279050"/>
              <a:ext cx="332509" cy="7"/>
            </a:xfrm>
            <a:prstGeom prst="line">
              <a:avLst/>
            </a:prstGeom>
            <a:grpFill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5557651" y="279049"/>
              <a:ext cx="0" cy="326575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069131" y="279062"/>
              <a:ext cx="332105" cy="0"/>
            </a:xfrm>
            <a:prstGeom prst="line">
              <a:avLst/>
            </a:prstGeom>
            <a:grpFill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1069131" y="279281"/>
              <a:ext cx="0" cy="326390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22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12" y="1339702"/>
            <a:ext cx="11589488" cy="5231219"/>
          </a:xfrm>
        </p:spPr>
        <p:txBody>
          <a:bodyPr>
            <a:normAutofit/>
          </a:bodyPr>
          <a:lstStyle/>
          <a:p>
            <a:pPr marL="0" indent="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Фіксування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стану й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 тих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поза балансом,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Інвентаризаційні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описи,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звіряльні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документальне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наказом № 88. </a:t>
            </a:r>
          </a:p>
        </p:txBody>
      </p:sp>
    </p:spTree>
    <p:extLst>
      <p:ext uri="{BB962C8B-B14F-4D97-AF65-F5344CB8AC3E}">
        <p14:creationId xmlns:p14="http://schemas.microsoft.com/office/powerpoint/2010/main" val="245683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567" y="1446028"/>
            <a:ext cx="11504427" cy="5188688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 пунктами 2.10, 2.11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записи у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документах,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регістрах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темному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кольорі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чорнилом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пастою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кулькових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ручок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друкарських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машинок,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несанкціонованих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непомітних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виправлень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рядки в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прокреслюванню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39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1395" y="792125"/>
            <a:ext cx="8470605" cy="760229"/>
          </a:xfrm>
        </p:spPr>
        <p:txBody>
          <a:bodyPr>
            <a:noAutofit/>
          </a:bodyPr>
          <a:lstStyle/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182" y="1552354"/>
            <a:ext cx="11759610" cy="5305646"/>
          </a:xfrm>
        </p:spPr>
        <p:txBody>
          <a:bodyPr>
            <a:normAutofit fontScale="92500"/>
          </a:bodyPr>
          <a:lstStyle/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початку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стан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ОЗ),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ОЗ,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оренду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кожною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особою.</a:t>
            </a:r>
          </a:p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невідображення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характеру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добудова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прибудова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знесення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сума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в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16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977" y="1360967"/>
            <a:ext cx="11568223" cy="5497033"/>
          </a:xfrm>
        </p:spPr>
        <p:txBody>
          <a:bodyPr/>
          <a:lstStyle/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нерухомості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водоймищ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перевіряється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підтверджують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будівлі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площа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площа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підвалів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напівпідвалів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за справедливою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80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1330" y="1148315"/>
            <a:ext cx="10320669" cy="659219"/>
          </a:xfrm>
        </p:spPr>
        <p:txBody>
          <a:bodyPr>
            <a:normAutofit fontScale="90000"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121" y="1573620"/>
            <a:ext cx="11802139" cy="5124892"/>
          </a:xfrm>
        </p:spPr>
        <p:txBody>
          <a:bodyPr>
            <a:normAutofit fontScale="77500" lnSpcReduction="20000"/>
          </a:bodyPr>
          <a:lstStyle/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установлюється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документами,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оприбуткування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 документами,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оформлено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майнові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права. До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активу, характеристика,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дата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переоцінена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сума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накопиченої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строк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однотипних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кожною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особою.</a:t>
            </a:r>
          </a:p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за справедливою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0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3264" y="402866"/>
            <a:ext cx="7442791" cy="851776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запасів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857" y="1254642"/>
            <a:ext cx="11887198" cy="5422605"/>
          </a:xfrm>
        </p:spPr>
        <p:txBody>
          <a:bodyPr>
            <a:noAutofit/>
          </a:bodyPr>
          <a:lstStyle/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запасів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за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місцями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відповідальними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особами. На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малоцінні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швидкозношувані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оперативному порядку,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описи не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перевіряється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зіставлення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відомістю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оперативного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актом.</a:t>
            </a:r>
          </a:p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непридатні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зіпсовані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запаси, то вони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окремого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інвентаризаційного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найменування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причини,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характер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псування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знецінення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запасів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цілях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12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507" y="1467293"/>
            <a:ext cx="11589487" cy="5188687"/>
          </a:xfrm>
        </p:spPr>
        <p:txBody>
          <a:bodyPr>
            <a:normAutofit/>
          </a:bodyPr>
          <a:lstStyle/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запаси,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дорозі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 оплачена у строк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покупцями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відвантажена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та запаси,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складах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покупні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напівфабрикати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не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піддавались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цільове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склад,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нова,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вжитку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тару,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стала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непридатною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псування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51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9637" y="254010"/>
            <a:ext cx="8610600" cy="1064427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16" y="1318438"/>
            <a:ext cx="11676321" cy="5380074"/>
          </a:xfrm>
        </p:spPr>
        <p:txBody>
          <a:bodyPr>
            <a:noAutofit/>
          </a:bodyPr>
          <a:lstStyle/>
          <a:p>
            <a:pPr marL="0" indent="637200" algn="just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п. 4.10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 637. При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готівкових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оплачених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санаторно-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путівок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поштових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марок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і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бланків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суворої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актом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додаток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7 до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 637). Один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акта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передається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бухгалтерії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другий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залишається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відповідальної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особи.</a:t>
            </a:r>
          </a:p>
          <a:p>
            <a:pPr marL="0" indent="6372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фактичними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залишками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знаходяться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підлягають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оприбутковуванню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касу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суму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надлишку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збільшується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дохід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недостача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недостача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стягується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матеріально-відповідальних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за умов, коли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винних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стягнені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винних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відмовлено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судом,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зараховуються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22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74" y="1433016"/>
            <a:ext cx="10363826" cy="43581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Інвентарізація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способів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контролю, за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врахувати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фактичний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 і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товарно-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запасів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обсягів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незавершеного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про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читайте у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6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5553" y="552891"/>
            <a:ext cx="7896447" cy="10366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кредиторська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86" y="1382234"/>
            <a:ext cx="11802140" cy="5316278"/>
          </a:xfrm>
        </p:spPr>
        <p:txBody>
          <a:bodyPr>
            <a:noAutofit/>
          </a:bodyPr>
          <a:lstStyle/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дебіторської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кредиторської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заборгованостей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перевіряються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строку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позовної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обліковуються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покупцями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замовниками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постачальниками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підрядниками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векселів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позикових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наданих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з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підзвітними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особами, депонентами,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дебіторами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кредиторами.</a:t>
            </a:r>
          </a:p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кредиторської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строк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позовної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минув і яка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планується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описи (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здаються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52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447" y="1360967"/>
            <a:ext cx="11653283" cy="5497033"/>
          </a:xfrm>
        </p:spPr>
        <p:txBody>
          <a:bodyPr>
            <a:normAutofit fontScale="92500"/>
          </a:bodyPr>
          <a:lstStyle/>
          <a:p>
            <a:pPr marL="0" indent="637200" algn="just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окупованій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АТО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відокремлене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територіях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стане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безпечний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безперешкодний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регістрів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провести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станом на 1 число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місяця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місяцем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зникли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перешкоди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доступу до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регістрів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відобразити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(п. 8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 879).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94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7517" y="829340"/>
            <a:ext cx="9824483" cy="1121736"/>
          </a:xfrm>
        </p:spPr>
        <p:txBody>
          <a:bodyPr>
            <a:noAutofit/>
          </a:bodyPr>
          <a:lstStyle/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86" y="1743740"/>
            <a:ext cx="11780874" cy="4933507"/>
          </a:xfrm>
        </p:spPr>
        <p:txBody>
          <a:bodyPr>
            <a:noAutofit/>
          </a:bodyPr>
          <a:lstStyle/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бухгалтерською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службою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звіряльні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описів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розбіжностей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фактичною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наявністю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наводяться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звіряльних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відомостях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врегулювання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інвентаризаційною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комісією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протоколі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передається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розгляд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затвердження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94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856" y="1446028"/>
            <a:ext cx="11844670" cy="5188688"/>
          </a:xfrm>
        </p:spPr>
        <p:txBody>
          <a:bodyPr>
            <a:normAutofit lnSpcReduction="10000"/>
          </a:bodyPr>
          <a:lstStyle/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причини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пересортиці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межах норм природного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убутку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понаднормових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 та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вжитих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нестачам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є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розкриття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затвердженого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протоколу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99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1637" y="402866"/>
            <a:ext cx="8130363" cy="1043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бухгалтерському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297173"/>
            <a:ext cx="12014790" cy="78680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розбіжності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фактичною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наявністю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регулюються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267194"/>
              </p:ext>
            </p:extLst>
          </p:nvPr>
        </p:nvGraphicFramePr>
        <p:xfrm>
          <a:off x="191386" y="2273218"/>
          <a:ext cx="11823405" cy="45646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09228"/>
                <a:gridCol w="7214177"/>
              </a:tblGrid>
              <a:tr h="5475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 засоби, нематеріальні активи, які виявлено в надлишках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Оприбутковуються зі збільшенням доходів майбутніх періодів (доходів спеціального фонду бюджетної установи)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</a:tr>
              <a:tr h="68449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Цінні папери, кошти, їх еквіваленти та інші оборотні матеріальні цінності, які виявлено в надлишках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Підлягають оприбуткуванню зі збільшенням доходу звітного періоду підприємства (доходу спеціального фонду бюджетної установи)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</a:tr>
              <a:tr h="123209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Нестача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запасів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 межах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установлених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 природного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убутку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Списується за розпорядженням керівника підприємства на витрати.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Норми природного убутку можуть застосовуватися лише у разі виявлення фактичних нестач і після взаємозаліку нестач цінностей і надлишків внаслідок пересортиці. За відсутності норм природного убутку втрата розглядається як нестача понад норму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</a:tr>
              <a:tr h="123209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Нестача цінностей понад норму природного убутку, а також втрати від псування цінностей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Списуються з балансу та відносяться на рахунок винних осіб у розмірі, визначеному відповідно до законодавства; у разі якщо винних осіб не встановлено, вони зараховуються на позабалансовий рахунок до моменту встановлення винних осіб або закриття справи згідно із законодавством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</a:tr>
              <a:tr h="82139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Нестачі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втрати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які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виникли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внаслідок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зловживань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 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бюджетних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відповідні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протягом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п’яти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днів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після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встановлення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 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втрат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передаються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правоохоронним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органам, а на суму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виявлених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 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втрат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подається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цивільний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28" marR="543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03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3386" y="425302"/>
            <a:ext cx="7230140" cy="93566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необоротних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54855"/>
              </p:ext>
            </p:extLst>
          </p:nvPr>
        </p:nvGraphicFramePr>
        <p:xfrm>
          <a:off x="233916" y="1360965"/>
          <a:ext cx="11759610" cy="533754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920693"/>
                <a:gridCol w="1401268"/>
                <a:gridCol w="1437649"/>
              </a:tblGrid>
              <a:tr h="36069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господарської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операції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60699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нестачу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ОЗ (МНМА)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920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нестачу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МНМА за 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залишковою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10, 112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9184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списання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зносу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131, 132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10, 112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60699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податкові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зобов’язання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 ПДВ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8956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 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позабалансовому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рахунку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суму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3920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на 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винну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особу суму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60699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з позабалансового рахунку суму нестачі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084379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Утримано суму нестачі із зарплати винної особи за її заявою (чи внесено добровільно до каси </a:t>
                      </a:r>
                      <a:b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 поточний рахунок) підприємства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 (301, 311)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3692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Оприбутковано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надлишки</a:t>
                      </a: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ОЗ, МНМА</a:t>
                      </a:r>
                      <a:endParaRPr lang="ru-RU" sz="18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699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Оприбутковано об’єкт ОЗ, МНМА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10, 112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4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0855" y="280699"/>
            <a:ext cx="7293935" cy="867617"/>
          </a:xfrm>
        </p:spPr>
        <p:txBody>
          <a:bodyPr/>
          <a:lstStyle/>
          <a:p>
            <a:pPr marL="0" indent="457200" algn="just">
              <a:lnSpc>
                <a:spcPct val="100000"/>
              </a:lnSpc>
              <a:buNone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26796"/>
              </p:ext>
            </p:extLst>
          </p:nvPr>
        </p:nvGraphicFramePr>
        <p:xfrm>
          <a:off x="170121" y="1169581"/>
          <a:ext cx="11844669" cy="553274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985441"/>
                <a:gridCol w="1411191"/>
                <a:gridCol w="1448037"/>
              </a:tblGrid>
              <a:tr h="34793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r>
                        <a:rPr lang="ru-RU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господарської</a:t>
                      </a:r>
                      <a:r>
                        <a:rPr lang="ru-RU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операції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2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7932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Оприбутковано</a:t>
                      </a:r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надлишки</a:t>
                      </a:r>
                      <a:endParaRPr lang="ru-RU" sz="22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1925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Оприбутковано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виявлений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 результатами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інвентаризації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нематеріальних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69, 424, 746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7932">
                <a:tc gridSpan="3"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</a:t>
                      </a:r>
                      <a:r>
                        <a:rPr lang="ru-RU" sz="2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нестачі</a:t>
                      </a:r>
                      <a:endParaRPr lang="ru-RU" sz="22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932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списання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об’єкта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нематеріальних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7932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нарахований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знос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68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 на позабалансовому рахунку суму нестачі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072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695862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 заборгованість матеріально відповідальної особи з відшкодування шкоди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746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7932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з позабалансового рахунку суму нестачі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072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47932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податкові зобов’язання з ПДВ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384154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 утримання заборгованості матеріально відповідальної особи із зарплати (чи внесено добровільно до каси (на поточний рахунок) підприємства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 (301, 311)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92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0977" y="387026"/>
            <a:ext cx="7125586" cy="80382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запасів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885565"/>
              </p:ext>
            </p:extLst>
          </p:nvPr>
        </p:nvGraphicFramePr>
        <p:xfrm>
          <a:off x="170121" y="1190847"/>
          <a:ext cx="11846442" cy="554902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990277"/>
                <a:gridCol w="1410407"/>
                <a:gridCol w="1445758"/>
              </a:tblGrid>
              <a:tr h="2812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r>
                        <a:rPr lang="ru-RU" sz="1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господарської</a:t>
                      </a:r>
                      <a:r>
                        <a:rPr lang="ru-RU" sz="1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операції</a:t>
                      </a:r>
                      <a:endParaRPr lang="ru-RU" sz="1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915971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Оприбутковано надлишки запасів, виявлених під час інвентаризації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20, 21, 22, 23, 25, 26, 27, 28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719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448844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 нестачі запасів у межах норм природного убутку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20, 21, 22, 23, 25, 26, 27, 28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686979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 нестачі запасів понад норми природного убутку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577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 суми нестач за балансом до прийняття рішення щодо конкретних винних осіб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911346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податкові зобов’язання з ПДВ (пропорційно вартості запасів, щодо яких виявлено нестачу понад норми природного убутку або щодо яких такі норми не встановлено)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947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562577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Визнано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дохід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 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сумі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нестачі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підлягає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відшкодуванню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винними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особами (з </a:t>
                      </a:r>
                      <a:r>
                        <a:rPr lang="ru-RU" sz="1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урахуванням</a:t>
                      </a: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ПДВ)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716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457985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з позабалансового рахунку суми нестач, які підлягають відшкодуванню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072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  <a:tr h="680096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відшкодування від винної особи (у касу, на поточний рахунок) або шляхом утримання із заробітної плати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301, 311, 661</a:t>
                      </a:r>
                      <a:endParaRPr lang="ru-RU" sz="1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1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10" marR="6791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7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0185" y="961184"/>
            <a:ext cx="9783725" cy="54864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93396"/>
              </p:ext>
            </p:extLst>
          </p:nvPr>
        </p:nvGraphicFramePr>
        <p:xfrm>
          <a:off x="425303" y="1871330"/>
          <a:ext cx="11206716" cy="399784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492112"/>
                <a:gridCol w="1340240"/>
                <a:gridCol w="1374364"/>
              </a:tblGrid>
              <a:tr h="44539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господарської</a:t>
                      </a: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операції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33916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Визнано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дохід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 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сумі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надлишку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готівки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якщо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 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операційній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касі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рахунок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301,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якщо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 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головній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рахунок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303)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301, 303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719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88380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суму нестачі на матеріально відповідальну особу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301, 303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4539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Утримано із заробітної плати касира суму нестачі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88409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Внесено до 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каси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суму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нестачі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301, 303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0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5675" y="344496"/>
            <a:ext cx="7508358" cy="7825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заборгованостей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588750"/>
              </p:ext>
            </p:extLst>
          </p:nvPr>
        </p:nvGraphicFramePr>
        <p:xfrm>
          <a:off x="170121" y="1339704"/>
          <a:ext cx="11803912" cy="55489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76167"/>
                <a:gridCol w="1686410"/>
                <a:gridCol w="1441335"/>
              </a:tblGrid>
              <a:tr h="36192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господарської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операції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923">
                <a:tc gridSpan="3"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 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дебіторською</a:t>
                      </a: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заборгованістю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92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Відкореговано резерв сумнівних боргів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384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суму 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дебіторської</a:t>
                      </a: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заборгованості</a:t>
                      </a: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яку 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визнано</a:t>
                      </a: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безнадійною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761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 рахунок резерву сумнівних боргів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34, 36, 37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761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 сумі, що перевищує резерв сумнівних боргів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34, 36, 37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675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 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позабалансовому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1923">
                <a:tc gridSpan="3"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 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кредиторською</a:t>
                      </a: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заборгованістю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769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списано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кредиторську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заборгованість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визнану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безнадійною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50, 51, 52, 55, 61, 62, 63, 68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7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власником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органом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посадовою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особою),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керівництво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установчих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періодичність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строки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15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8986" y="255183"/>
            <a:ext cx="8343014" cy="12333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податковому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16" y="1488560"/>
            <a:ext cx="11695814" cy="5188687"/>
          </a:xfrm>
        </p:spPr>
        <p:txBody>
          <a:bodyPr>
            <a:normAutofit fontScale="85000" lnSpcReduction="20000"/>
          </a:bodyPr>
          <a:lstStyle/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Змінами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внесеними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Законом № 71 до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кодексу, в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редакції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викладено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ІІІ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Кодексу,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оподаткування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підлягає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визначенню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коригування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 до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оподаткування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фінансовій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збільшують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зменшують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до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оподаткування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положень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розділу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Податковий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не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регламентує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порядку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оподаткування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прибуток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63720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відображаються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доходах і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витратах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правилами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до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оподаткування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коригується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Податковим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кодексом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різниці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3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985710"/>
              </p:ext>
            </p:extLst>
          </p:nvPr>
        </p:nvGraphicFramePr>
        <p:xfrm>
          <a:off x="148856" y="148857"/>
          <a:ext cx="11865935" cy="64935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508204"/>
                <a:gridCol w="7357731"/>
              </a:tblGrid>
              <a:tr h="58606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Фінансовий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 до 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оподаткування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збільшується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Фінансовий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 до 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оподаткування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зменшується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</a:tr>
              <a:tr h="390712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Різниці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виникають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із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ОЗ та 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нематеріальними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активами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ПБО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МСФЗ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1735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нарахованої амортизації ОЗ або нематеріальних активів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розрахованої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амортизації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ОЗ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нематеріальних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 п. 138.3 ст. 138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Податкового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кодексу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</a:tr>
              <a:tr h="976782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уцінки та втрат від зменшення корисності ОЗ або нематеріальних активів, включених до витрат звітного періоду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залишкової вартості окремого об’єкта ОЗ або нематеріальних активів, визначеної з урахуванням положень ст. 138 Податкового кодексу, у разі ліквідації або продажу такого об’єкта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</a:tr>
              <a:tr h="1322905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залишкової вартості окремого об’єкта ОЗ або нематеріальних активів у разі ліквідації або продажу такого об’єкта</a:t>
                      </a: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дооцінки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вигід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відновлення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корисності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ОЗ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нематеріальних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 межах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попередньо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віднесених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уцінки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втрат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зменшення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корисності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ОЗ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нематеріальних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</a:tr>
              <a:tr h="390712"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Різниці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виникають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формуванні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резервів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забезпечень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ПБО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МСФЗ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345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витрат на формування резерву сумнівних боргів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коригування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зменшення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резерву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сумнівних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боргів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на яку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збільшився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фінансовий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 до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оподаткування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</a:tr>
              <a:tr h="1513296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суму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списання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дебіторської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заборгованості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яка не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відповідає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ознакам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визначеним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пп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 14.1.11 п. 14.1 ст. 14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Податкового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кодексу,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понад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суму резерву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сумнівних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боргів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897" marR="46897" marT="0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7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485900"/>
            <a:ext cx="11753850" cy="5219700"/>
          </a:xfrm>
        </p:spPr>
        <p:txBody>
          <a:bodyPr>
            <a:normAutofit fontScale="92500"/>
          </a:bodyPr>
          <a:lstStyle/>
          <a:p>
            <a:pPr marL="0" indent="0" fontAlgn="base"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забезпечуються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630000" algn="just" fontAlgn="base">
              <a:spcBef>
                <a:spcPts val="0"/>
              </a:spcBef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цільового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630000" algn="just" fontAlgn="base">
              <a:spcBef>
                <a:spcPts val="0"/>
              </a:spcBef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зіставлення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630000" algn="just" fontAlgn="base">
              <a:spcBef>
                <a:spcPts val="0"/>
              </a:spcBef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частково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втратили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застарілих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невикористаних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630000" algn="just" fontAlgn="base">
              <a:spcBef>
                <a:spcPts val="0"/>
              </a:spcBef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33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Полотно 3"/>
          <p:cNvGrpSpPr/>
          <p:nvPr/>
        </p:nvGrpSpPr>
        <p:grpSpPr>
          <a:xfrm>
            <a:off x="0" y="0"/>
            <a:ext cx="12192000" cy="6858000"/>
            <a:chOff x="0" y="0"/>
            <a:chExt cx="5996940" cy="484505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5996940" cy="4845050"/>
            </a:xfrm>
            <a:prstGeom prst="rect">
              <a:avLst/>
            </a:prstGeom>
          </p:spPr>
        </p:sp>
        <p:sp>
          <p:nvSpPr>
            <p:cNvPr id="7" name="Скругленный прямоугольник 6"/>
            <p:cNvSpPr/>
            <p:nvPr/>
          </p:nvSpPr>
          <p:spPr>
            <a:xfrm>
              <a:off x="926108" y="59376"/>
              <a:ext cx="4369637" cy="33250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2400" b="1" dirty="0" err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ОБОВʼЯЗКОВ</a:t>
              </a:r>
              <a:r>
                <a:rPr lang="uk-UA" sz="24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ІСТЬ ПРОВЕДЕННЯ ІНВЕНТАРИЗАЦІЇ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71251" y="510581"/>
              <a:ext cx="2873830" cy="46313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uk-UA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Перед складанням річної фінансової звітності</a:t>
              </a:r>
              <a:endParaRPr lang="ru-RU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71276" y="3182369"/>
              <a:ext cx="2873805" cy="156765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 разі зміни матеріально відповідальних осіб, а також керівника колективу (бригадира), вибуття з колективу (бригадира) більше половини його членів або на вимогу хоча б одного члена колективу (бригади) при колективній (бригадній) матеріальній відповідальності (на день приймання-передачі справ) в обсязі активів, які знаходяться на відповідальному зберіганні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71276" y="1092124"/>
              <a:ext cx="2873805" cy="194313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7000"/>
                </a:lnSpc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 разі передачі майна державного підприємства або бюджетної установи в оренду, приватизації майна державного підприємства, перетворення державного підприємства, передачі державного підприємства (його структурних підрозділів) або бюджетної установи до сфери управління іншого органу управління (на дату передачі). Крім передачі в межах одного органу управління, в інших випадках, визначених законодавством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211133" y="510615"/>
              <a:ext cx="2714531" cy="806411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 разі встановлення фактів крадіжок або зловживань, псування цінностей (на день встановлення таких фактів) в обсязі, визначеному керівником підприємства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3211133" y="1436913"/>
              <a:ext cx="2714531" cy="78942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За судовим рішенням або на підставі належним чином оформленого документа органу, який відповідно до закону має право вимагати проведення такої інвентаризації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211133" y="2349340"/>
              <a:ext cx="2714531" cy="77495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 разі техногенних аварій, пожежі чи стихійного лиха ( на день після закінчення явищ) в обсязі, визначеному керівником підприємства</a:t>
              </a:r>
              <a:endParaRPr lang="ru-RU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211133" y="3247295"/>
              <a:ext cx="2714531" cy="34911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 разі припинення підприємства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3211133" y="3710024"/>
              <a:ext cx="2714531" cy="50232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У разі переходу на складання фінансової звітності за міжнародними стандартами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11133" y="4298811"/>
              <a:ext cx="2714531" cy="42892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 інших випадках передбачених законодавством</a:t>
              </a:r>
              <a:endParaRPr lang="ru-R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685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2904" y="505326"/>
            <a:ext cx="8590547" cy="98659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Інвентаризація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складанням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річної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проводиться до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балансу в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361745"/>
              </p:ext>
            </p:extLst>
          </p:nvPr>
        </p:nvGraphicFramePr>
        <p:xfrm>
          <a:off x="103030" y="1453545"/>
          <a:ext cx="11977353" cy="5337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98474"/>
                <a:gridCol w="9778879"/>
              </a:tblGrid>
              <a:tr h="282280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92" marR="56592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необоротних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крім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незавершених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капітальних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інвестицій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засобів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 момент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інвентаризації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знаходитимуться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поза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підприємством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зокрема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автомобілів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морських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річкових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суден,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вирушать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тривалі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рейси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тощо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запасів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крім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незавершеного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виробництва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напівфабрикатів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інших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матеріальних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цінностей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 момент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інвентаризації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знаходитимуться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поза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підприємством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поточних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біологічних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дебіторської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кредиторської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заборгованості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і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майбутніх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зобов’язань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крім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невикористаних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розрахунків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 бюджетом та з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відрахувань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 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загальнообов’язкове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державне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соціальне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страхування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92" marR="56592" marT="0" marB="0"/>
                </a:tc>
              </a:tr>
              <a:tr h="1616503"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2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Два </a:t>
                      </a:r>
                      <a:r>
                        <a:rPr lang="ru-RU" sz="24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місяці</a:t>
                      </a:r>
                      <a:endParaRPr lang="ru-RU" sz="2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92" marR="56592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незавершених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капітальних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інвестицій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незавершеного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виробництва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напівфабрикатів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фінансових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інвестицій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коштів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коштів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цільового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фінансування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зобов’язань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частині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невикористаних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забезпечень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розрахунків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 бюджетом та з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відрахувань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загальнообов’язкове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державне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соціальне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страхування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92" marR="56592" marT="0" marB="0"/>
                </a:tc>
              </a:tr>
              <a:tr h="868556"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тимчасового</a:t>
                      </a: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вибуття</a:t>
                      </a:r>
                      <a:endParaRPr lang="ru-RU" sz="24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92" marR="56592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Вибуття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підприємства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об’єктів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засобів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зокрема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автомобілів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морських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і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річкових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суден,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які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вирушать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 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тривалі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рейси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інших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матеріальних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цінностей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які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 дату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інвентаризації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знаходитимуться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поза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підприємством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6592" marR="565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9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15466"/>
            <a:ext cx="10820400" cy="50051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262993"/>
              </p:ext>
            </p:extLst>
          </p:nvPr>
        </p:nvGraphicFramePr>
        <p:xfrm>
          <a:off x="433137" y="1804737"/>
          <a:ext cx="11550315" cy="47448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315137"/>
                <a:gridCol w="6235178"/>
              </a:tblGrid>
              <a:tr h="328184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 три роки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Земельні ділянки, будівлі, споруди та інші нерухомі об’єкти (крім нерухомого майна державних підприємств, їх об’єднань, установ та організацій, у тому числі того, що передано в оренду, концесію, та державного майна, яке не увійшло до статутного капіталу господарських організацій, утворених у процесі приватизації та корпоратизації, інвентаризація яких проводиться відповідно до вимог законодавства щодо інвентаризації об’єктів державної власності)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929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Щороку (за рішенням керівника підприємства)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Інструменти, прилади, інвентар (меблі) в обсязі не менше 30% усіх зазначених об’єктів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929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Протягом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трьох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років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із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100-відсотковим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охопленням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100-відсоткове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охоплення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інвентаризацією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всіх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інструментів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приладів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інвентарю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меблів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17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434846"/>
              </p:ext>
            </p:extLst>
          </p:nvPr>
        </p:nvGraphicFramePr>
        <p:xfrm>
          <a:off x="168442" y="168444"/>
          <a:ext cx="11839074" cy="64248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48015"/>
                <a:gridCol w="6391059"/>
              </a:tblGrid>
              <a:tr h="307947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Відповідно до строків, установлених центральним органом виконавчої влади, який здійснює формування та забезпечення реалізації державної політики у сферах культури та мистецтв, охорони культурної спадщини, вивезення, ввезення і повернення культурних цінностей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Музейні цінності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14248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Протягом року (за рішенням керівника підприємства за встановленим ним графіком)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Бібліотечні фонди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38082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Щороку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Книжкові пам’ятки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91103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Протягом п’яти років з охопленням щороку не менше 20% одиниць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Бібліотечні фонди за наявності обсягу від 100 до 500 тис. одиниць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91103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Протягом десяти років з охопленням щороку не менше 10% одиниць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Бібліотечні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 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наявності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обсягу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понад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500 тис. 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одиниць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43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7242" y="1130967"/>
            <a:ext cx="10194758" cy="80611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568" y="1937084"/>
            <a:ext cx="11766885" cy="476450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розпорядчим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документом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бухгалтерської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досвідчених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технологи,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товарознавці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економісти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Інвентаризаційну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очолює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заступник)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структурного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уповноважений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3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191</TotalTime>
  <Words>826</Words>
  <Application>Microsoft Office PowerPoint</Application>
  <PresentationFormat>Произвольный</PresentationFormat>
  <Paragraphs>283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След самолета</vt:lpstr>
      <vt:lpstr>Інвентаризація активів: бухгалтерський та податковий облік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Порядок проведення інвентаризації </vt:lpstr>
      <vt:lpstr>Презентация PowerPoint</vt:lpstr>
      <vt:lpstr>Презентация PowerPoint</vt:lpstr>
      <vt:lpstr>Презентация PowerPoint</vt:lpstr>
      <vt:lpstr>Презентация PowerPoint</vt:lpstr>
      <vt:lpstr>Інвентаризація основних засобів </vt:lpstr>
      <vt:lpstr>Презентация PowerPoint</vt:lpstr>
      <vt:lpstr>Інвентаризація нематеріальних активів </vt:lpstr>
      <vt:lpstr>Інвентаризація запасів </vt:lpstr>
      <vt:lpstr>Презентация PowerPoint</vt:lpstr>
      <vt:lpstr>Інвентаризація каси </vt:lpstr>
      <vt:lpstr>Дебіторська та кредиторська  заборгованості </vt:lpstr>
      <vt:lpstr>Презентация PowerPoint</vt:lpstr>
      <vt:lpstr>Оформлення результатів інвентаризації </vt:lpstr>
      <vt:lpstr>Презентация PowerPoint</vt:lpstr>
      <vt:lpstr>Відображення в бухгалтерському обліку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Відображення  в податковому обліку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Інвентаризація активів: бухгалтерський та податковий облік</dc:title>
  <dc:creator>Ксюша</dc:creator>
  <cp:lastModifiedBy>MSI</cp:lastModifiedBy>
  <cp:revision>16</cp:revision>
  <cp:lastPrinted>2019-11-11T09:10:21Z</cp:lastPrinted>
  <dcterms:created xsi:type="dcterms:W3CDTF">2017-06-06T12:01:08Z</dcterms:created>
  <dcterms:modified xsi:type="dcterms:W3CDTF">2021-09-29T06:59:00Z</dcterms:modified>
</cp:coreProperties>
</file>