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2BE55BA-6B80-4AD2-82ED-314696A77FD6}" type="datetimeFigureOut">
              <a:rPr lang="uk-UA" smtClean="0"/>
              <a:t>16.09.2021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A8A76DF-0F19-4BF1-B174-71466B62797B}" type="slidenum">
              <a:rPr lang="uk-UA" smtClean="0"/>
              <a:t>‹#›</a:t>
            </a:fld>
            <a:endParaRPr 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hyperlink" Target="https://luxsite.ua/ua/smm/" TargetMode="Externa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plusone.com.ua/" TargetMode="Externa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creativesmm.com.ua/jak-znajjtu-svoju-cilovu-auditoriju/" TargetMode="Externa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texterra.ru/blog/kak-postroit-smm-strategiyu-poshagovyy-plan-prodvizheniya-v-sotsialnykh-setyakh.html;%20https:/smmplanner.com/blog/12-shagov-sozdaniya-smm-strategii/" TargetMode="Externa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692696"/>
            <a:ext cx="8568952" cy="5904655"/>
          </a:xfrm>
        </p:spPr>
        <p:txBody>
          <a:bodyPr>
            <a:normAutofit/>
          </a:bodyPr>
          <a:lstStyle/>
          <a:p>
            <a:r>
              <a:rPr lang="uk-UA" sz="1200" dirty="0"/>
              <a:t>6.1. Дослідження цільової аудиторії та управління думкою, лояльність споживачів і пізнаваність бренду</a:t>
            </a:r>
            <a:endParaRPr lang="ru-RU" sz="1200" dirty="0"/>
          </a:p>
          <a:p>
            <a:r>
              <a:rPr lang="uk-UA" sz="1200" dirty="0"/>
              <a:t>6.2. Аналіз конкурентів та стратегії просування бізнесу в соціальних мережах</a:t>
            </a:r>
            <a:endParaRPr lang="ru-RU" sz="1200" dirty="0"/>
          </a:p>
          <a:p>
            <a:r>
              <a:rPr lang="uk-UA" sz="1200" dirty="0"/>
              <a:t>6.3. Складання плану дій </a:t>
            </a:r>
            <a:r>
              <a:rPr lang="uk-UA" sz="1200" dirty="0" err="1"/>
              <a:t>проєкту</a:t>
            </a:r>
            <a:endParaRPr lang="ru-RU" sz="1200" dirty="0"/>
          </a:p>
          <a:p>
            <a:r>
              <a:rPr lang="uk-UA" sz="1200" dirty="0"/>
              <a:t> </a:t>
            </a:r>
            <a:endParaRPr lang="ru-RU" sz="1200" dirty="0"/>
          </a:p>
          <a:p>
            <a:r>
              <a:rPr lang="uk-UA" sz="1200" b="1" dirty="0"/>
              <a:t>6.1. Дослідження цільової аудиторії та управління думкою, лояльність споживачів і пізнаваність бренду</a:t>
            </a:r>
            <a:endParaRPr lang="ru-RU" sz="1200" dirty="0"/>
          </a:p>
          <a:p>
            <a:r>
              <a:rPr lang="uk-UA" sz="1200" dirty="0"/>
              <a:t> </a:t>
            </a:r>
            <a:endParaRPr lang="ru-RU" sz="1200" dirty="0"/>
          </a:p>
          <a:p>
            <a:r>
              <a:rPr lang="uk-UA" sz="1200" dirty="0"/>
              <a:t>Соціальні мережі є одним з найважливіших каналів просування сайтів і комунікації з аудиторією. Напрям </a:t>
            </a:r>
            <a:r>
              <a:rPr lang="en-US" sz="1200" dirty="0"/>
              <a:t>SMM</a:t>
            </a:r>
            <a:r>
              <a:rPr lang="uk-UA" sz="1200" dirty="0"/>
              <a:t> вже давно сформувався як повноцінна спеціальність, що вимагає певних навичок і знань. Однією із особливостей просування в соціальних мережах є мінливість її алгоритмів: кожна зміна в правилах веде за собою правки в стратегії просування. Тому для того, щоб досягати помітних результатів у сфері </a:t>
            </a:r>
            <a:r>
              <a:rPr lang="en-US" sz="1200" dirty="0"/>
              <a:t>SMM</a:t>
            </a:r>
            <a:r>
              <a:rPr lang="uk-UA" sz="1200" dirty="0"/>
              <a:t>, необхідно постійно залишатися в курсі поточних трендів. Не виключенням для цього є особливості роботи з аудиторією в соціальних мережах.</a:t>
            </a:r>
            <a:endParaRPr lang="ru-RU" sz="1200" dirty="0"/>
          </a:p>
          <a:p>
            <a:r>
              <a:rPr lang="ru-RU" sz="1200" dirty="0" err="1"/>
              <a:t>Facebook</a:t>
            </a:r>
            <a:r>
              <a:rPr lang="uk-UA" sz="1200" dirty="0"/>
              <a:t> та </a:t>
            </a:r>
            <a:r>
              <a:rPr lang="ru-RU" sz="1200" dirty="0" err="1"/>
              <a:t>Instagram</a:t>
            </a:r>
            <a:r>
              <a:rPr lang="uk-UA" sz="1200" dirty="0"/>
              <a:t> продовжують нарощувати свою аудиторію в Україні. </a:t>
            </a:r>
            <a:r>
              <a:rPr lang="ru-RU" sz="1200" dirty="0"/>
              <a:t>На початку </a:t>
            </a:r>
            <a:r>
              <a:rPr lang="ru-RU" sz="1200" dirty="0" err="1"/>
              <a:t>осені</a:t>
            </a:r>
            <a:r>
              <a:rPr lang="ru-RU" sz="1200" dirty="0"/>
              <a:t> 2019 </a:t>
            </a:r>
            <a:r>
              <a:rPr lang="uk-UA" sz="1200" dirty="0"/>
              <a:t>р. </a:t>
            </a:r>
            <a:r>
              <a:rPr lang="ru-RU" sz="1200" dirty="0" err="1"/>
              <a:t>рекламні</a:t>
            </a:r>
            <a:r>
              <a:rPr lang="ru-RU" sz="1200" dirty="0"/>
              <a:t> </a:t>
            </a:r>
            <a:r>
              <a:rPr lang="ru-RU" sz="1200" dirty="0" err="1"/>
              <a:t>інструменти</a:t>
            </a:r>
            <a:r>
              <a:rPr lang="ru-RU" sz="1200" dirty="0"/>
              <a:t> </a:t>
            </a:r>
            <a:r>
              <a:rPr lang="ru-RU" sz="1200" dirty="0" err="1"/>
              <a:t>Facebook</a:t>
            </a:r>
            <a:r>
              <a:rPr lang="ru-RU" sz="1200" dirty="0"/>
              <a:t> </a:t>
            </a:r>
            <a:r>
              <a:rPr lang="ru-RU" sz="1200" dirty="0" err="1"/>
              <a:t>дозволяють</a:t>
            </a:r>
            <a:r>
              <a:rPr lang="ru-RU" sz="1200" dirty="0"/>
              <a:t> </a:t>
            </a:r>
            <a:r>
              <a:rPr lang="ru-RU" sz="1200" dirty="0" err="1"/>
              <a:t>охопити</a:t>
            </a:r>
            <a:r>
              <a:rPr lang="ru-RU" sz="1200" dirty="0"/>
              <a:t> 18 млн </a:t>
            </a:r>
            <a:r>
              <a:rPr lang="ru-RU" sz="1200" dirty="0" err="1"/>
              <a:t>унікальних</a:t>
            </a:r>
            <a:r>
              <a:rPr lang="ru-RU" sz="1200" dirty="0"/>
              <a:t> </a:t>
            </a:r>
            <a:r>
              <a:rPr lang="ru-RU" sz="1200" dirty="0" err="1"/>
              <a:t>користувачів</a:t>
            </a:r>
            <a:r>
              <a:rPr lang="ru-RU" sz="1200" dirty="0"/>
              <a:t>. </a:t>
            </a:r>
            <a:r>
              <a:rPr lang="ru-RU" sz="1200" dirty="0" err="1"/>
              <a:t>Аудиторія</a:t>
            </a:r>
            <a:r>
              <a:rPr lang="ru-RU" sz="1200" dirty="0"/>
              <a:t> росте попри заходи </a:t>
            </a:r>
            <a:r>
              <a:rPr lang="ru-RU" sz="1200" dirty="0" err="1"/>
              <a:t>адміністрації</a:t>
            </a:r>
            <a:r>
              <a:rPr lang="ru-RU" sz="1200" dirty="0"/>
              <a:t> </a:t>
            </a:r>
            <a:r>
              <a:rPr lang="ru-RU" sz="1200" dirty="0" err="1"/>
              <a:t>Facebook</a:t>
            </a:r>
            <a:r>
              <a:rPr lang="ru-RU" sz="1200" dirty="0"/>
              <a:t> по </a:t>
            </a:r>
            <a:r>
              <a:rPr lang="ru-RU" sz="1200" dirty="0" err="1"/>
              <a:t>масовій</a:t>
            </a:r>
            <a:r>
              <a:rPr lang="ru-RU" sz="1200" dirty="0"/>
              <a:t> </a:t>
            </a:r>
            <a:r>
              <a:rPr lang="ru-RU" sz="1200" dirty="0" err="1"/>
              <a:t>деактивації</a:t>
            </a:r>
            <a:r>
              <a:rPr lang="ru-RU" sz="1200" dirty="0"/>
              <a:t> </a:t>
            </a:r>
            <a:r>
              <a:rPr lang="ru-RU" sz="1200" dirty="0" err="1"/>
              <a:t>фейкових</a:t>
            </a:r>
            <a:r>
              <a:rPr lang="ru-RU" sz="1200" dirty="0"/>
              <a:t> </a:t>
            </a:r>
            <a:r>
              <a:rPr lang="ru-RU" sz="1200" dirty="0" err="1"/>
              <a:t>акаунтів</a:t>
            </a:r>
            <a:r>
              <a:rPr lang="ru-RU" sz="1200" dirty="0"/>
              <a:t>. </a:t>
            </a:r>
            <a:r>
              <a:rPr lang="ru-RU" sz="1200" dirty="0" err="1"/>
              <a:t>Навесні</a:t>
            </a:r>
            <a:r>
              <a:rPr lang="ru-RU" sz="1200" dirty="0"/>
              <a:t> </a:t>
            </a:r>
            <a:r>
              <a:rPr lang="ru-RU" sz="1200" dirty="0" err="1"/>
              <a:t>було</a:t>
            </a:r>
            <a:r>
              <a:rPr lang="ru-RU" sz="1200" dirty="0"/>
              <a:t> </a:t>
            </a:r>
            <a:r>
              <a:rPr lang="ru-RU" sz="1200" dirty="0" err="1"/>
              <a:t>видалено</a:t>
            </a:r>
            <a:r>
              <a:rPr lang="ru-RU" sz="1200" dirty="0"/>
              <a:t> </a:t>
            </a:r>
            <a:r>
              <a:rPr lang="ru-RU" sz="1200" dirty="0" err="1"/>
              <a:t>понад</a:t>
            </a:r>
            <a:r>
              <a:rPr lang="ru-RU" sz="1200" dirty="0"/>
              <a:t> 1 млн таких </a:t>
            </a:r>
            <a:r>
              <a:rPr lang="ru-RU" sz="1200" dirty="0" err="1"/>
              <a:t>профілів</a:t>
            </a:r>
            <a:r>
              <a:rPr lang="ru-RU" sz="1200" dirty="0"/>
              <a:t> в </a:t>
            </a:r>
            <a:r>
              <a:rPr lang="ru-RU" sz="1200" dirty="0" err="1"/>
              <a:t>українському</a:t>
            </a:r>
            <a:r>
              <a:rPr lang="ru-RU" sz="1200" dirty="0"/>
              <a:t> </a:t>
            </a:r>
            <a:r>
              <a:rPr lang="ru-RU" sz="1200" dirty="0" err="1"/>
              <a:t>сегменті</a:t>
            </a:r>
            <a:r>
              <a:rPr lang="ru-RU" sz="1200" dirty="0"/>
              <a:t>. В </a:t>
            </a:r>
            <a:r>
              <a:rPr lang="ru-RU" sz="1200" dirty="0" err="1"/>
              <a:t>українській</a:t>
            </a:r>
            <a:r>
              <a:rPr lang="ru-RU" sz="1200" dirty="0"/>
              <a:t> </a:t>
            </a:r>
            <a:r>
              <a:rPr lang="ru-RU" sz="1200" dirty="0" err="1"/>
              <a:t>аудиторії</a:t>
            </a:r>
            <a:r>
              <a:rPr lang="ru-RU" sz="1200" dirty="0"/>
              <a:t> </a:t>
            </a:r>
            <a:r>
              <a:rPr lang="ru-RU" sz="1200" dirty="0" err="1"/>
              <a:t>Facebook</a:t>
            </a:r>
            <a:r>
              <a:rPr lang="ru-RU" sz="1200" dirty="0"/>
              <a:t> та </a:t>
            </a:r>
            <a:r>
              <a:rPr lang="ru-RU" sz="1200" dirty="0" err="1"/>
              <a:t>Instagram</a:t>
            </a:r>
            <a:r>
              <a:rPr lang="ru-RU" sz="1200" dirty="0"/>
              <a:t> тотально </a:t>
            </a:r>
            <a:r>
              <a:rPr lang="ru-RU" sz="1200" dirty="0" err="1"/>
              <a:t>переважають</a:t>
            </a:r>
            <a:r>
              <a:rPr lang="ru-RU" sz="1200" dirty="0"/>
              <a:t> </a:t>
            </a:r>
            <a:r>
              <a:rPr lang="ru-RU" sz="1200" dirty="0" err="1"/>
              <a:t>жінки</a:t>
            </a:r>
            <a:r>
              <a:rPr lang="ru-RU" sz="1200" dirty="0"/>
              <a:t> (</a:t>
            </a:r>
            <a:r>
              <a:rPr lang="ru-RU" sz="1200" dirty="0" err="1"/>
              <a:t>приблизно</a:t>
            </a:r>
            <a:r>
              <a:rPr lang="ru-RU" sz="1200" dirty="0"/>
              <a:t> 61% </a:t>
            </a:r>
            <a:r>
              <a:rPr lang="ru-RU" sz="1200" dirty="0" err="1"/>
              <a:t>проти</a:t>
            </a:r>
            <a:r>
              <a:rPr lang="ru-RU" sz="1200" dirty="0"/>
              <a:t> 39% </a:t>
            </a:r>
            <a:r>
              <a:rPr lang="ru-RU" sz="1200" dirty="0" err="1"/>
              <a:t>чоловічої</a:t>
            </a:r>
            <a:r>
              <a:rPr lang="ru-RU" sz="1200" dirty="0"/>
              <a:t> </a:t>
            </a:r>
            <a:r>
              <a:rPr lang="ru-RU" sz="1200" dirty="0" err="1"/>
              <a:t>аудиторії</a:t>
            </a:r>
            <a:r>
              <a:rPr lang="ru-RU" sz="1200" dirty="0"/>
              <a:t>).</a:t>
            </a:r>
          </a:p>
          <a:p>
            <a:r>
              <a:rPr lang="en-US" sz="1200" dirty="0"/>
              <a:t>Facebook </a:t>
            </a:r>
            <a:r>
              <a:rPr lang="ru-RU" sz="1200" dirty="0"/>
              <a:t>в </a:t>
            </a:r>
            <a:r>
              <a:rPr lang="ru-RU" sz="1200" dirty="0" err="1"/>
              <a:t>Україні</a:t>
            </a:r>
            <a:r>
              <a:rPr lang="ru-RU" sz="1200" dirty="0"/>
              <a:t> </a:t>
            </a:r>
            <a:r>
              <a:rPr lang="ru-RU" sz="1200" dirty="0" err="1"/>
              <a:t>популярніший</a:t>
            </a:r>
            <a:r>
              <a:rPr lang="ru-RU" sz="1200" dirty="0"/>
              <a:t> за</a:t>
            </a:r>
            <a:r>
              <a:rPr lang="en-US" sz="1200" dirty="0"/>
              <a:t> </a:t>
            </a:r>
            <a:r>
              <a:rPr lang="en-US" sz="1200" dirty="0" err="1"/>
              <a:t>Instagram</a:t>
            </a:r>
            <a:r>
              <a:rPr lang="en-US" sz="1200" dirty="0"/>
              <a:t>, </a:t>
            </a:r>
            <a:r>
              <a:rPr lang="ru-RU" sz="1200" dirty="0"/>
              <a:t>як у </a:t>
            </a:r>
            <a:r>
              <a:rPr lang="ru-RU" sz="1200" dirty="0" err="1"/>
              <a:t>більшості</a:t>
            </a:r>
            <a:r>
              <a:rPr lang="ru-RU" sz="1200" dirty="0"/>
              <a:t> </a:t>
            </a:r>
            <a:r>
              <a:rPr lang="ru-RU" sz="1200" dirty="0" err="1"/>
              <a:t>європейських</a:t>
            </a:r>
            <a:r>
              <a:rPr lang="ru-RU" sz="1200" dirty="0"/>
              <a:t> </a:t>
            </a:r>
            <a:r>
              <a:rPr lang="ru-RU" sz="1200" dirty="0" err="1"/>
              <a:t>країн</a:t>
            </a:r>
            <a:r>
              <a:rPr lang="en-US" sz="1200" dirty="0"/>
              <a:t>. </a:t>
            </a:r>
            <a:r>
              <a:rPr lang="ru-RU" sz="1200" dirty="0" err="1"/>
              <a:t>Спостерігається</a:t>
            </a:r>
            <a:r>
              <a:rPr lang="ru-RU" sz="1200" dirty="0"/>
              <a:t> </a:t>
            </a:r>
            <a:r>
              <a:rPr lang="ru-RU" sz="1200" dirty="0" err="1"/>
              <a:t>регіональна</a:t>
            </a:r>
            <a:r>
              <a:rPr lang="ru-RU" sz="1200" dirty="0"/>
              <a:t> </a:t>
            </a:r>
            <a:r>
              <a:rPr lang="ru-RU" sz="1200" dirty="0" err="1"/>
              <a:t>закономірність</a:t>
            </a:r>
            <a:r>
              <a:rPr lang="ru-RU" sz="1200" dirty="0"/>
              <a:t>: </a:t>
            </a:r>
            <a:r>
              <a:rPr lang="ru-RU" sz="1200" dirty="0" err="1"/>
              <a:t>різниця</a:t>
            </a:r>
            <a:r>
              <a:rPr lang="ru-RU" sz="1200" dirty="0"/>
              <a:t> </a:t>
            </a:r>
            <a:r>
              <a:rPr lang="ru-RU" sz="1200" dirty="0" err="1"/>
              <a:t>між</a:t>
            </a:r>
            <a:r>
              <a:rPr lang="ru-RU" sz="1200" dirty="0"/>
              <a:t> </a:t>
            </a:r>
            <a:r>
              <a:rPr lang="ru-RU" sz="1200" dirty="0" err="1"/>
              <a:t>популярністю</a:t>
            </a:r>
            <a:r>
              <a:rPr lang="ru-RU" sz="1200" dirty="0"/>
              <a:t> </a:t>
            </a:r>
            <a:r>
              <a:rPr lang="ru-RU" sz="1200" dirty="0" err="1"/>
              <a:t>Instagram</a:t>
            </a:r>
            <a:r>
              <a:rPr lang="ru-RU" sz="1200" dirty="0"/>
              <a:t> та </a:t>
            </a:r>
            <a:r>
              <a:rPr lang="ru-RU" sz="1200" dirty="0" err="1"/>
              <a:t>Facebook</a:t>
            </a:r>
            <a:r>
              <a:rPr lang="ru-RU" sz="1200" dirty="0"/>
              <a:t> </a:t>
            </a:r>
            <a:r>
              <a:rPr lang="ru-RU" sz="1200" dirty="0" err="1"/>
              <a:t>найменша</a:t>
            </a:r>
            <a:r>
              <a:rPr lang="ru-RU" sz="1200" dirty="0"/>
              <a:t> там, де </a:t>
            </a:r>
            <a:r>
              <a:rPr lang="ru-RU" sz="1200" dirty="0" err="1"/>
              <a:t>раніше</a:t>
            </a:r>
            <a:r>
              <a:rPr lang="ru-RU" sz="1200" dirty="0"/>
              <a:t> </a:t>
            </a:r>
            <a:r>
              <a:rPr lang="ru-RU" sz="1200" dirty="0" err="1"/>
              <a:t>панували</a:t>
            </a:r>
            <a:r>
              <a:rPr lang="ru-RU" sz="1200" dirty="0"/>
              <a:t> </a:t>
            </a:r>
            <a:r>
              <a:rPr lang="ru-RU" sz="1200" dirty="0" err="1"/>
              <a:t>російські</a:t>
            </a:r>
            <a:r>
              <a:rPr lang="ru-RU" sz="1200" dirty="0"/>
              <a:t> </a:t>
            </a:r>
            <a:r>
              <a:rPr lang="ru-RU" sz="1200" dirty="0" err="1"/>
              <a:t>соціальні</a:t>
            </a:r>
            <a:r>
              <a:rPr lang="ru-RU" sz="1200" dirty="0"/>
              <a:t> </a:t>
            </a:r>
            <a:r>
              <a:rPr lang="ru-RU" sz="1200" dirty="0" err="1"/>
              <a:t>мережі</a:t>
            </a:r>
            <a:r>
              <a:rPr lang="ru-RU" sz="1200" dirty="0"/>
              <a:t>. </a:t>
            </a:r>
            <a:r>
              <a:rPr lang="ru-RU" sz="1200" dirty="0" err="1"/>
              <a:t>Єдина</a:t>
            </a:r>
            <a:r>
              <a:rPr lang="ru-RU" sz="1200" dirty="0"/>
              <a:t> область, де </a:t>
            </a:r>
            <a:r>
              <a:rPr lang="ru-RU" sz="1200" dirty="0" err="1"/>
              <a:t>Instagram</a:t>
            </a:r>
            <a:r>
              <a:rPr lang="ru-RU" sz="1200" dirty="0"/>
              <a:t> є </a:t>
            </a:r>
            <a:r>
              <a:rPr lang="ru-RU" sz="1200" dirty="0" err="1"/>
              <a:t>найпопулярнішою</a:t>
            </a:r>
            <a:r>
              <a:rPr lang="ru-RU" sz="1200" dirty="0"/>
              <a:t> </a:t>
            </a:r>
            <a:r>
              <a:rPr lang="ru-RU" sz="1200" dirty="0" err="1"/>
              <a:t>соцмережею</a:t>
            </a:r>
            <a:r>
              <a:rPr lang="ru-RU" sz="1200" dirty="0"/>
              <a:t>, – </a:t>
            </a:r>
            <a:r>
              <a:rPr lang="ru-RU" sz="1200" dirty="0" err="1"/>
              <a:t>Харківська</a:t>
            </a:r>
            <a:r>
              <a:rPr lang="ru-RU" sz="1200" dirty="0"/>
              <a:t>.</a:t>
            </a:r>
          </a:p>
          <a:p>
            <a:r>
              <a:rPr lang="ru-RU" sz="1200" dirty="0" err="1"/>
              <a:t>Instagram</a:t>
            </a:r>
            <a:r>
              <a:rPr lang="ru-RU" sz="1200" dirty="0"/>
              <a:t> – </a:t>
            </a:r>
            <a:r>
              <a:rPr lang="ru-RU" sz="1200" dirty="0" err="1"/>
              <a:t>соціальна</a:t>
            </a:r>
            <a:r>
              <a:rPr lang="ru-RU" sz="1200" dirty="0"/>
              <a:t> мережа №1 для </a:t>
            </a:r>
            <a:r>
              <a:rPr lang="ru-RU" sz="1200" dirty="0" err="1"/>
              <a:t>української</a:t>
            </a:r>
            <a:r>
              <a:rPr lang="ru-RU" sz="1200" dirty="0"/>
              <a:t> </a:t>
            </a:r>
            <a:r>
              <a:rPr lang="ru-RU" sz="1200" dirty="0" err="1"/>
              <a:t>молоді</a:t>
            </a:r>
            <a:r>
              <a:rPr lang="ru-RU" sz="1200" dirty="0"/>
              <a:t>. </a:t>
            </a:r>
            <a:r>
              <a:rPr lang="ru-RU" sz="1200" dirty="0" err="1"/>
              <a:t>Проникнення</a:t>
            </a:r>
            <a:r>
              <a:rPr lang="ru-RU" sz="1200" dirty="0"/>
              <a:t> </a:t>
            </a:r>
            <a:r>
              <a:rPr lang="ru-RU" sz="1200" dirty="0" err="1"/>
              <a:t>серед</a:t>
            </a:r>
            <a:r>
              <a:rPr lang="ru-RU" sz="1200" dirty="0"/>
              <a:t> </a:t>
            </a:r>
            <a:r>
              <a:rPr lang="ru-RU" sz="1200" dirty="0" err="1"/>
              <a:t>користувачів</a:t>
            </a:r>
            <a:r>
              <a:rPr lang="ru-RU" sz="1200" dirty="0"/>
              <a:t> у </a:t>
            </a:r>
            <a:r>
              <a:rPr lang="ru-RU" sz="1200" dirty="0" err="1"/>
              <a:t>віці</a:t>
            </a:r>
            <a:r>
              <a:rPr lang="ru-RU" sz="1200" dirty="0"/>
              <a:t> 18-24 роки </a:t>
            </a:r>
            <a:r>
              <a:rPr lang="ru-RU" sz="1200" dirty="0" err="1"/>
              <a:t>майже</a:t>
            </a:r>
            <a:r>
              <a:rPr lang="ru-RU" sz="1200" dirty="0"/>
              <a:t> 100%. </a:t>
            </a:r>
            <a:r>
              <a:rPr lang="ru-RU" sz="1200" dirty="0" err="1"/>
              <a:t>Українська</a:t>
            </a:r>
            <a:r>
              <a:rPr lang="ru-RU" sz="1200" dirty="0"/>
              <a:t> </a:t>
            </a:r>
            <a:r>
              <a:rPr lang="ru-RU" sz="1200" dirty="0" err="1"/>
              <a:t>аудиторія</a:t>
            </a:r>
            <a:r>
              <a:rPr lang="ru-RU" sz="1200" dirty="0"/>
              <a:t> </a:t>
            </a:r>
            <a:r>
              <a:rPr lang="ru-RU" sz="1200" dirty="0" err="1"/>
              <a:t>Facebook</a:t>
            </a:r>
            <a:r>
              <a:rPr lang="ru-RU" sz="1200" dirty="0"/>
              <a:t> </a:t>
            </a:r>
            <a:r>
              <a:rPr lang="ru-RU" sz="1200" dirty="0" err="1"/>
              <a:t>має</a:t>
            </a:r>
            <a:r>
              <a:rPr lang="ru-RU" sz="1200" dirty="0"/>
              <a:t> </a:t>
            </a:r>
            <a:r>
              <a:rPr lang="ru-RU" sz="1200" dirty="0" err="1"/>
              <a:t>вищі</a:t>
            </a:r>
            <a:r>
              <a:rPr lang="ru-RU" sz="1200" dirty="0"/>
              <a:t> </a:t>
            </a:r>
            <a:r>
              <a:rPr lang="ru-RU" sz="1200" dirty="0" err="1"/>
              <a:t>показники</a:t>
            </a:r>
            <a:r>
              <a:rPr lang="ru-RU" sz="1200" dirty="0"/>
              <a:t> </a:t>
            </a:r>
            <a:r>
              <a:rPr lang="ru-RU" sz="1200" dirty="0" err="1"/>
              <a:t>активності</a:t>
            </a:r>
            <a:r>
              <a:rPr lang="ru-RU" sz="1200" dirty="0"/>
              <a:t>, </a:t>
            </a:r>
            <a:r>
              <a:rPr lang="ru-RU" sz="1200" dirty="0" err="1"/>
              <a:t>ніж</a:t>
            </a:r>
            <a:r>
              <a:rPr lang="ru-RU" sz="1200" dirty="0"/>
              <a:t> </a:t>
            </a:r>
            <a:r>
              <a:rPr lang="ru-RU" sz="1200" dirty="0" err="1"/>
              <a:t>середні</a:t>
            </a:r>
            <a:r>
              <a:rPr lang="ru-RU" sz="1200" dirty="0"/>
              <a:t> по </a:t>
            </a:r>
            <a:r>
              <a:rPr lang="ru-RU" sz="1200" dirty="0" err="1"/>
              <a:t>світу</a:t>
            </a:r>
            <a:r>
              <a:rPr lang="ru-RU" sz="1200" dirty="0"/>
              <a:t>. </a:t>
            </a:r>
            <a:r>
              <a:rPr lang="ru-RU" sz="1200" dirty="0" err="1"/>
              <a:t>Українці</a:t>
            </a:r>
            <a:r>
              <a:rPr lang="ru-RU" sz="1200" dirty="0"/>
              <a:t> </a:t>
            </a:r>
            <a:r>
              <a:rPr lang="ru-RU" sz="1200" dirty="0" err="1"/>
              <a:t>значно</a:t>
            </a:r>
            <a:r>
              <a:rPr lang="ru-RU" sz="1200" dirty="0"/>
              <a:t> </a:t>
            </a:r>
            <a:r>
              <a:rPr lang="ru-RU" sz="1200" dirty="0" err="1"/>
              <a:t>охочіше</a:t>
            </a:r>
            <a:r>
              <a:rPr lang="ru-RU" sz="1200" dirty="0"/>
              <a:t> </a:t>
            </a:r>
            <a:r>
              <a:rPr lang="ru-RU" sz="1200" dirty="0" err="1"/>
              <a:t>взаємодіють</a:t>
            </a:r>
            <a:r>
              <a:rPr lang="ru-RU" sz="1200" dirty="0"/>
              <a:t> з </a:t>
            </a:r>
            <a:r>
              <a:rPr lang="ru-RU" sz="1200" dirty="0" err="1"/>
              <a:t>рекламними</a:t>
            </a:r>
            <a:r>
              <a:rPr lang="ru-RU" sz="1200" dirty="0"/>
              <a:t> </a:t>
            </a:r>
            <a:r>
              <a:rPr lang="ru-RU" sz="1200" dirty="0" err="1"/>
              <a:t>оголошеннями</a:t>
            </a:r>
            <a:r>
              <a:rPr lang="ru-RU" sz="1200" dirty="0"/>
              <a:t> та </a:t>
            </a:r>
            <a:r>
              <a:rPr lang="ru-RU" sz="1200" dirty="0" err="1"/>
              <a:t>дописами</a:t>
            </a:r>
            <a:r>
              <a:rPr lang="ru-RU" sz="1200" dirty="0"/>
              <a:t>, </a:t>
            </a:r>
            <a:r>
              <a:rPr lang="ru-RU" sz="1200" dirty="0" err="1"/>
              <a:t>які</a:t>
            </a:r>
            <a:r>
              <a:rPr lang="ru-RU" sz="1200" dirty="0"/>
              <a:t> </a:t>
            </a:r>
            <a:r>
              <a:rPr lang="ru-RU" sz="1200" dirty="0" err="1"/>
              <a:t>просуваються</a:t>
            </a:r>
            <a:r>
              <a:rPr lang="ru-RU" sz="1200" dirty="0"/>
              <a:t> </a:t>
            </a:r>
            <a:r>
              <a:rPr lang="ru-RU" sz="1200" dirty="0" err="1"/>
              <a:t>рекламними</a:t>
            </a:r>
            <a:r>
              <a:rPr lang="ru-RU" sz="1200" dirty="0"/>
              <a:t> </a:t>
            </a:r>
            <a:r>
              <a:rPr lang="ru-RU" sz="1200" dirty="0" err="1"/>
              <a:t>інструментами</a:t>
            </a:r>
            <a:r>
              <a:rPr lang="ru-RU" sz="1200" dirty="0"/>
              <a:t>. В </a:t>
            </a:r>
            <a:r>
              <a:rPr lang="ru-RU" sz="1200" dirty="0" err="1"/>
              <a:t>середньому</a:t>
            </a:r>
            <a:r>
              <a:rPr lang="ru-RU" sz="1200" dirty="0"/>
              <a:t> за 30 </a:t>
            </a:r>
            <a:r>
              <a:rPr lang="ru-RU" sz="1200" dirty="0" err="1"/>
              <a:t>днів</a:t>
            </a:r>
            <a:r>
              <a:rPr lang="ru-RU" sz="1200" dirty="0"/>
              <a:t> </a:t>
            </a:r>
            <a:r>
              <a:rPr lang="ru-RU" sz="1200" dirty="0" err="1"/>
              <a:t>українець</a:t>
            </a:r>
            <a:r>
              <a:rPr lang="ru-RU" sz="1200" dirty="0"/>
              <a:t> </a:t>
            </a:r>
            <a:r>
              <a:rPr lang="ru-RU" sz="1200" dirty="0" err="1"/>
              <a:t>клікає</a:t>
            </a:r>
            <a:r>
              <a:rPr lang="ru-RU" sz="1200" dirty="0"/>
              <a:t> на 18 </a:t>
            </a:r>
            <a:r>
              <a:rPr lang="ru-RU" sz="1200" dirty="0" err="1"/>
              <a:t>рекламних</a:t>
            </a:r>
            <a:r>
              <a:rPr lang="ru-RU" sz="1200" dirty="0"/>
              <a:t> </a:t>
            </a:r>
            <a:r>
              <a:rPr lang="ru-RU" sz="1200" dirty="0" err="1"/>
              <a:t>постів</a:t>
            </a:r>
            <a:r>
              <a:rPr lang="ru-RU" sz="1200" dirty="0"/>
              <a:t>.</a:t>
            </a:r>
          </a:p>
          <a:p>
            <a:endParaRPr lang="uk-UA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99592" y="188640"/>
            <a:ext cx="7175351" cy="512734"/>
          </a:xfrm>
        </p:spPr>
        <p:txBody>
          <a:bodyPr/>
          <a:lstStyle/>
          <a:p>
            <a:r>
              <a:rPr lang="uk-UA" sz="1400" dirty="0">
                <a:effectLst/>
              </a:rPr>
              <a:t>Тема 6</a:t>
            </a:r>
            <a:r>
              <a:rPr lang="ru-RU" sz="1400" dirty="0">
                <a:effectLst/>
              </a:rPr>
              <a:t/>
            </a:r>
            <a:br>
              <a:rPr lang="ru-RU" sz="1400" dirty="0">
                <a:effectLst/>
              </a:rPr>
            </a:br>
            <a:r>
              <a:rPr lang="en-US" sz="1400" dirty="0">
                <a:effectLst/>
              </a:rPr>
              <a:t>SMM</a:t>
            </a:r>
            <a:r>
              <a:rPr lang="uk-UA" sz="1400" dirty="0">
                <a:effectLst/>
              </a:rPr>
              <a:t> СТРАТЕГІЯ</a:t>
            </a:r>
            <a:r>
              <a:rPr lang="ru-RU" sz="1400" dirty="0">
                <a:effectLst/>
              </a:rPr>
              <a:t/>
            </a:r>
            <a:br>
              <a:rPr lang="ru-RU" sz="1400" dirty="0">
                <a:effectLst/>
              </a:rPr>
            </a:b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1990420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b="1" dirty="0"/>
              <a:t>Крок 3</a:t>
            </a:r>
            <a:r>
              <a:rPr lang="uk-UA" sz="1400" dirty="0"/>
              <a:t>: Проведіть аналіз конкурентів і цільової аудиторії.</a:t>
            </a:r>
            <a:endParaRPr lang="ru-RU" sz="1400" dirty="0"/>
          </a:p>
          <a:p>
            <a:r>
              <a:rPr lang="uk-UA" sz="1400" dirty="0"/>
              <a:t>Прослідкуйте, що роблять ваші конкуренти: найзручніше це робити за допомогою спеціальних сервісів.</a:t>
            </a:r>
            <a:endParaRPr lang="ru-RU" sz="1400" dirty="0"/>
          </a:p>
          <a:p>
            <a:r>
              <a:rPr lang="uk-UA" sz="1400" dirty="0"/>
              <a:t>Дізнайтеся, які ідеї спрацювали у конкурентів, і адаптуйте їх під свою рекламну кампанію – це допоможе заощадити на просуванні, краще пізнати своїх клієнтів і правильно скласти вашу стратегію.</a:t>
            </a:r>
            <a:endParaRPr lang="ru-RU" sz="1400" dirty="0"/>
          </a:p>
          <a:p>
            <a:r>
              <a:rPr lang="uk-UA" sz="1400" dirty="0"/>
              <a:t>Перевірте показники </a:t>
            </a:r>
            <a:r>
              <a:rPr lang="uk-UA" sz="1400" dirty="0" err="1"/>
              <a:t>соцмереж</a:t>
            </a:r>
            <a:r>
              <a:rPr lang="uk-UA" sz="1400" dirty="0"/>
              <a:t> конкурентів, щоб приблизно розуміти, до чого потрібно рухатися. Якщо в рамках географії вашої роботи навіть у найсильніших конкурентів з хорошими спільнотами не більш 10 000 передплатників і низька </a:t>
            </a:r>
            <a:r>
              <a:rPr lang="uk-UA" sz="1400" dirty="0" err="1"/>
              <a:t>залученість</a:t>
            </a:r>
            <a:r>
              <a:rPr lang="uk-UA" sz="1400" dirty="0"/>
              <a:t>, то не варто розраховувати на мільйонне співтовариство у себе.</a:t>
            </a:r>
            <a:endParaRPr lang="ru-RU" sz="1400" dirty="0"/>
          </a:p>
          <a:p>
            <a:r>
              <a:rPr lang="uk-UA" sz="1400" b="1" dirty="0"/>
              <a:t>Крок 4</a:t>
            </a:r>
            <a:r>
              <a:rPr lang="uk-UA" sz="1400" dirty="0"/>
              <a:t>: Знайдіть канали просування і стежте за трендами.</a:t>
            </a:r>
            <a:endParaRPr lang="ru-RU" sz="1400" dirty="0"/>
          </a:p>
          <a:p>
            <a:r>
              <a:rPr lang="uk-UA" sz="1400" i="1" dirty="0"/>
              <a:t>Канали.</a:t>
            </a:r>
            <a:r>
              <a:rPr lang="uk-UA" sz="1400" dirty="0"/>
              <a:t> Ви проаналізували конкурентів і цільову аудиторію, і вже знаєте, де сидять потенційні клієнти, на яких каналах вони більш активні. Найчастіше це «</a:t>
            </a:r>
            <a:r>
              <a:rPr lang="uk-UA" sz="1400" dirty="0" err="1"/>
              <a:t>ВКонтакте</a:t>
            </a:r>
            <a:r>
              <a:rPr lang="uk-UA" sz="1400" dirty="0"/>
              <a:t>» + </a:t>
            </a:r>
            <a:r>
              <a:rPr lang="uk-UA" sz="1400" dirty="0" err="1"/>
              <a:t>Instagram</a:t>
            </a:r>
            <a:r>
              <a:rPr lang="uk-UA" sz="1400" dirty="0"/>
              <a:t>, іноді в зв'язці до них йдуть </a:t>
            </a:r>
            <a:r>
              <a:rPr lang="uk-UA" sz="1400" dirty="0" err="1"/>
              <a:t>Facebook</a:t>
            </a:r>
            <a:r>
              <a:rPr lang="uk-UA" sz="1400" dirty="0"/>
              <a:t> і «Однокласники». Найпростіший спосіб визначити потрібні канали </a:t>
            </a:r>
            <a:r>
              <a:rPr lang="ru-RU" sz="1400" dirty="0"/>
              <a:t>–</a:t>
            </a:r>
            <a:r>
              <a:rPr lang="uk-UA" sz="1400" dirty="0"/>
              <a:t> подивитися, в яких з них просуваються конкуренти.</a:t>
            </a:r>
            <a:endParaRPr lang="ru-RU" sz="1400" dirty="0"/>
          </a:p>
          <a:p>
            <a:r>
              <a:rPr lang="uk-UA" sz="1400" i="1" dirty="0"/>
              <a:t>Тренди.</a:t>
            </a:r>
            <a:r>
              <a:rPr lang="uk-UA" sz="1400" dirty="0"/>
              <a:t> Створюйте контент в зв'язці з актуальними явищами </a:t>
            </a:r>
            <a:r>
              <a:rPr lang="ru-RU" sz="1400" dirty="0"/>
              <a:t>–</a:t>
            </a:r>
            <a:r>
              <a:rPr lang="uk-UA" sz="1400" dirty="0"/>
              <a:t> це називається ситуативним маркетингом. Відстежуйте резонансні історії та адаптуйте їх під свій продукт.</a:t>
            </a:r>
            <a:endParaRPr lang="ru-RU" sz="1400" dirty="0"/>
          </a:p>
          <a:p>
            <a:r>
              <a:rPr lang="uk-UA" sz="1400" b="1" dirty="0"/>
              <a:t>Крок 5</a:t>
            </a:r>
            <a:r>
              <a:rPr lang="uk-UA" sz="1400" dirty="0"/>
              <a:t>: Створіть креатив.</a:t>
            </a:r>
            <a:endParaRPr lang="ru-RU" sz="1400" dirty="0"/>
          </a:p>
          <a:p>
            <a:r>
              <a:rPr lang="uk-UA" sz="1400" dirty="0"/>
              <a:t>Креатив або BIG IDEA (головна ідея) </a:t>
            </a:r>
            <a:r>
              <a:rPr lang="ru-RU" sz="1400" dirty="0"/>
              <a:t>–</a:t>
            </a:r>
            <a:r>
              <a:rPr lang="uk-UA" sz="1400" dirty="0"/>
              <a:t> це фраза, яка об'єднує всю концепцію бренду. Вона проста, зрозуміла і її легко інтегрувати в усі канали просування. Наприклад, початок фрази «</a:t>
            </a:r>
            <a:r>
              <a:rPr lang="uk-UA" sz="1400" dirty="0" err="1"/>
              <a:t>Бауцентр</a:t>
            </a:r>
            <a:r>
              <a:rPr lang="uk-UA" sz="1400" dirty="0"/>
              <a:t> знає, як ...» </a:t>
            </a:r>
            <a:r>
              <a:rPr lang="ru-RU" sz="1400" dirty="0"/>
              <a:t>–</a:t>
            </a:r>
            <a:r>
              <a:rPr lang="uk-UA" sz="1400" dirty="0"/>
              <a:t> короткий, запам'ятовується, його можна прив'язати практично до всіх тем, в яких магазин виступає як експерт.</a:t>
            </a:r>
            <a:endParaRPr lang="ru-RU" sz="1400" dirty="0"/>
          </a:p>
          <a:p>
            <a:r>
              <a:rPr lang="uk-UA" sz="1400" b="1" dirty="0"/>
              <a:t>Крок 6</a:t>
            </a:r>
            <a:r>
              <a:rPr lang="uk-UA" sz="1400" dirty="0"/>
              <a:t>: Зробіть якісний контент.</a:t>
            </a:r>
            <a:endParaRPr lang="ru-RU" sz="1400" dirty="0"/>
          </a:p>
          <a:p>
            <a:r>
              <a:rPr lang="uk-UA" sz="1400" dirty="0"/>
              <a:t>Ви провели аналіз аудиторії та з'ясували її інтереси, бажання, потреби.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845448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dirty="0"/>
              <a:t>Виходячи з цього, створіть концепцію спільноти (</a:t>
            </a:r>
            <a:r>
              <a:rPr lang="uk-UA" sz="1400" dirty="0" err="1"/>
              <a:t>інтернет-журнал</a:t>
            </a:r>
            <a:r>
              <a:rPr lang="uk-UA" sz="1400" dirty="0"/>
              <a:t>, </a:t>
            </a:r>
            <a:r>
              <a:rPr lang="uk-UA" sz="1400" dirty="0" err="1"/>
              <a:t>блог</a:t>
            </a:r>
            <a:r>
              <a:rPr lang="uk-UA" sz="1400" dirty="0"/>
              <a:t> з корисною інформацією, особистий бренд експерта) і побудуйте на ній контент-план. Якщо ви забудовник, публікуйте кейси, залучайте передплатників в обговорення. Головне, щоб пости були корисними для передплатників і легко сприймалися.</a:t>
            </a:r>
            <a:endParaRPr lang="ru-RU" sz="1400" dirty="0"/>
          </a:p>
          <a:p>
            <a:r>
              <a:rPr lang="uk-UA" sz="1400" dirty="0"/>
              <a:t>Опублікувати «якомога більше» і сподіватися тільки на кількість </a:t>
            </a:r>
            <a:r>
              <a:rPr lang="ru-RU" sz="1400" dirty="0"/>
              <a:t>–</a:t>
            </a:r>
            <a:r>
              <a:rPr lang="uk-UA" sz="1400" dirty="0"/>
              <a:t> погана стратегія. «</a:t>
            </a:r>
            <a:r>
              <a:rPr lang="uk-UA" sz="1400" dirty="0" err="1"/>
              <a:t>ВКонтакте</a:t>
            </a:r>
            <a:r>
              <a:rPr lang="uk-UA" sz="1400" dirty="0"/>
              <a:t>» вже знизив можливий органічний охоплення до 5% при будь-якій кількості постів, </a:t>
            </a:r>
            <a:r>
              <a:rPr lang="uk-UA" sz="1400" dirty="0" err="1"/>
              <a:t>Instagram</a:t>
            </a:r>
            <a:r>
              <a:rPr lang="uk-UA" sz="1400" dirty="0"/>
              <a:t> – до 20-25%, </a:t>
            </a:r>
            <a:r>
              <a:rPr lang="uk-UA" sz="1400" dirty="0" err="1"/>
              <a:t>Facebook</a:t>
            </a:r>
            <a:r>
              <a:rPr lang="uk-UA" sz="1400" dirty="0"/>
              <a:t> – до 1%. Краще приділіть час не кількості, а якості; решті бюджет пустите в </a:t>
            </a:r>
            <a:r>
              <a:rPr lang="uk-UA" sz="1400" dirty="0" err="1"/>
              <a:t>промо</a:t>
            </a:r>
            <a:r>
              <a:rPr lang="uk-UA" sz="1400" dirty="0"/>
              <a:t>.</a:t>
            </a:r>
            <a:endParaRPr lang="ru-RU" sz="1400" dirty="0"/>
          </a:p>
          <a:p>
            <a:r>
              <a:rPr lang="uk-UA" sz="1400" b="1" dirty="0"/>
              <a:t>Крок 7</a:t>
            </a:r>
            <a:r>
              <a:rPr lang="uk-UA" sz="1400" dirty="0"/>
              <a:t>: Просувайте послуги в тематичних спільнотах і у лідерів ніші.</a:t>
            </a:r>
            <a:endParaRPr lang="ru-RU" sz="1400" dirty="0"/>
          </a:p>
          <a:p>
            <a:r>
              <a:rPr lang="uk-UA" sz="1400" dirty="0"/>
              <a:t>Подивіться, від чого і кого </a:t>
            </a:r>
            <a:r>
              <a:rPr lang="uk-UA" sz="1400" dirty="0" err="1"/>
              <a:t>фанатіють</a:t>
            </a:r>
            <a:r>
              <a:rPr lang="uk-UA" sz="1400" dirty="0"/>
              <a:t> ваші клієнти.</a:t>
            </a:r>
            <a:endParaRPr lang="ru-RU" sz="1400" dirty="0"/>
          </a:p>
          <a:p>
            <a:r>
              <a:rPr lang="uk-UA" sz="1400" dirty="0"/>
              <a:t>Розміщення у </a:t>
            </a:r>
            <a:r>
              <a:rPr lang="uk-UA" sz="1400" dirty="0" err="1"/>
              <a:t>блогерів</a:t>
            </a:r>
            <a:r>
              <a:rPr lang="uk-UA" sz="1400" dirty="0"/>
              <a:t> </a:t>
            </a:r>
            <a:r>
              <a:rPr lang="ru-RU" sz="1400" dirty="0"/>
              <a:t>–</a:t>
            </a:r>
            <a:r>
              <a:rPr lang="uk-UA" sz="1400" dirty="0"/>
              <a:t> один з найефективніших способів просування. </a:t>
            </a:r>
            <a:r>
              <a:rPr lang="uk-UA" sz="1400" dirty="0" err="1"/>
              <a:t>Блогери</a:t>
            </a:r>
            <a:r>
              <a:rPr lang="uk-UA" sz="1400" dirty="0"/>
              <a:t> орієнтовані на конкретну нішу, вони вважаються галузевими експертами, тематичними фахівцями, і у них є віддана фан-база. До їхніх порад прислухаються передплатники - а серед них є і ваші потенційні покупці.</a:t>
            </a:r>
            <a:endParaRPr lang="ru-RU" sz="1400" dirty="0"/>
          </a:p>
          <a:p>
            <a:r>
              <a:rPr lang="uk-UA" sz="1400" b="1" dirty="0"/>
              <a:t>Крок 8</a:t>
            </a:r>
            <a:r>
              <a:rPr lang="uk-UA" sz="1400" dirty="0"/>
              <a:t>: Зробіть вірусний контент, запустіть конкурси.</a:t>
            </a:r>
            <a:endParaRPr lang="ru-RU" sz="1400" dirty="0"/>
          </a:p>
          <a:p>
            <a:r>
              <a:rPr lang="uk-UA" sz="1400" dirty="0"/>
              <a:t>В ідеалі контент повинен бути вірусним – тобто користувачі повинні самі із задоволенням </a:t>
            </a:r>
            <a:r>
              <a:rPr lang="uk-UA" sz="1400" dirty="0" err="1"/>
              <a:t>расшарівать</a:t>
            </a:r>
            <a:r>
              <a:rPr lang="uk-UA" sz="1400" dirty="0"/>
              <a:t> тексти, відео, зображення і т.д. Щоб отримати ще більший радіус дії, використовуйте конкурси.</a:t>
            </a:r>
            <a:endParaRPr lang="ru-RU" sz="1400" dirty="0"/>
          </a:p>
          <a:p>
            <a:r>
              <a:rPr lang="uk-UA" sz="1400" i="1" dirty="0"/>
              <a:t>Конкурси.</a:t>
            </a:r>
            <a:r>
              <a:rPr lang="uk-UA" sz="1400" dirty="0"/>
              <a:t> Хороший конкурс принесе не тільки енну кількість </a:t>
            </a:r>
            <a:r>
              <a:rPr lang="uk-UA" sz="1400" dirty="0" err="1"/>
              <a:t>лайків</a:t>
            </a:r>
            <a:r>
              <a:rPr lang="uk-UA" sz="1400" dirty="0"/>
              <a:t> і </a:t>
            </a:r>
            <a:r>
              <a:rPr lang="uk-UA" sz="1400" dirty="0" err="1"/>
              <a:t>репоста</a:t>
            </a:r>
            <a:r>
              <a:rPr lang="uk-UA" sz="1400" dirty="0"/>
              <a:t>, але і приверне нову аудиторію, а заодно познайомить її з вашими послугами і концепцією бренду в цілому.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0122029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b="1" dirty="0"/>
              <a:t>Крок 9</a:t>
            </a:r>
            <a:r>
              <a:rPr lang="uk-UA" sz="1400" dirty="0"/>
              <a:t>: Контролюйте успішність стратегії.</a:t>
            </a:r>
            <a:endParaRPr lang="ru-RU" sz="1400" dirty="0"/>
          </a:p>
          <a:p>
            <a:r>
              <a:rPr lang="uk-UA" sz="1400" i="1" dirty="0"/>
              <a:t>Велика аудиторія</a:t>
            </a:r>
            <a:r>
              <a:rPr lang="uk-UA" sz="1400" dirty="0"/>
              <a:t> – це добре, але є ще важливі показники з об'єктивними метриками. Вони показують, наскільки ви близькі до мети.</a:t>
            </a:r>
            <a:endParaRPr lang="ru-RU" sz="1400" dirty="0"/>
          </a:p>
          <a:p>
            <a:r>
              <a:rPr lang="uk-UA" sz="1400" i="1" dirty="0"/>
              <a:t>Охоплення.</a:t>
            </a:r>
            <a:r>
              <a:rPr lang="uk-UA" sz="1400" dirty="0"/>
              <a:t> Вкрай важливо, щоб вашу публікацію побачило якомога більше потенційних клієнтів. Чим краще користувачі реагують на ваш пост </a:t>
            </a:r>
            <a:r>
              <a:rPr lang="ru-RU" sz="1400" dirty="0"/>
              <a:t>–</a:t>
            </a:r>
            <a:r>
              <a:rPr lang="uk-UA" sz="1400" dirty="0"/>
              <a:t> тим більше нових </a:t>
            </a:r>
            <a:r>
              <a:rPr lang="uk-UA" sz="1400" dirty="0" err="1"/>
              <a:t>охоплень</a:t>
            </a:r>
            <a:r>
              <a:rPr lang="uk-UA" sz="1400" dirty="0"/>
              <a:t> дає </a:t>
            </a:r>
            <a:r>
              <a:rPr lang="uk-UA" sz="1400" dirty="0" err="1"/>
              <a:t>соцмережа</a:t>
            </a:r>
            <a:r>
              <a:rPr lang="uk-UA" sz="1400" dirty="0"/>
              <a:t>.</a:t>
            </a:r>
            <a:endParaRPr lang="ru-RU" sz="1400" dirty="0"/>
          </a:p>
          <a:p>
            <a:r>
              <a:rPr lang="uk-UA" sz="1400" i="1" dirty="0"/>
              <a:t>Кліки.</a:t>
            </a:r>
            <a:r>
              <a:rPr lang="uk-UA" sz="1400" dirty="0"/>
              <a:t> Вони допомагають зрозуміти: що цікавить користувачів, як вони переміщаються по вашій маркетингової воронки.</a:t>
            </a:r>
            <a:endParaRPr lang="ru-RU" sz="1400" dirty="0"/>
          </a:p>
          <a:p>
            <a:r>
              <a:rPr lang="uk-UA" sz="1400" i="1" dirty="0" err="1"/>
              <a:t>Хештеги</a:t>
            </a:r>
            <a:r>
              <a:rPr lang="uk-UA" sz="1400" i="1" dirty="0"/>
              <a:t>.</a:t>
            </a:r>
            <a:r>
              <a:rPr lang="uk-UA" sz="1400" dirty="0"/>
              <a:t> Визначте, які </a:t>
            </a:r>
            <a:r>
              <a:rPr lang="uk-UA" sz="1400" dirty="0" err="1"/>
              <a:t>хештеги</a:t>
            </a:r>
            <a:r>
              <a:rPr lang="uk-UA" sz="1400" dirty="0"/>
              <a:t> асоціюються з вашим брендом, які з них створили найбільшу </a:t>
            </a:r>
            <a:r>
              <a:rPr lang="uk-UA" sz="1400" dirty="0" err="1"/>
              <a:t>залученість</a:t>
            </a:r>
            <a:r>
              <a:rPr lang="uk-UA" sz="1400" dirty="0"/>
              <a:t>.</a:t>
            </a:r>
            <a:endParaRPr lang="ru-RU" sz="1400" dirty="0"/>
          </a:p>
          <a:p>
            <a:r>
              <a:rPr lang="uk-UA" sz="1400" i="1" dirty="0"/>
              <a:t>Органічна і платна </a:t>
            </a:r>
            <a:r>
              <a:rPr lang="uk-UA" sz="1400" i="1" dirty="0" err="1"/>
              <a:t>залученість</a:t>
            </a:r>
            <a:r>
              <a:rPr lang="uk-UA" sz="1400" i="1" dirty="0"/>
              <a:t>.</a:t>
            </a:r>
            <a:r>
              <a:rPr lang="uk-UA" sz="1400" dirty="0"/>
              <a:t> Наприклад, у «</a:t>
            </a:r>
            <a:r>
              <a:rPr lang="uk-UA" sz="1400" dirty="0" err="1"/>
              <a:t>ВКонтакте</a:t>
            </a:r>
            <a:r>
              <a:rPr lang="uk-UA" sz="1400" dirty="0"/>
              <a:t>» і </a:t>
            </a:r>
            <a:r>
              <a:rPr lang="uk-UA" sz="1400" dirty="0" err="1"/>
              <a:t>Instagram</a:t>
            </a:r>
            <a:r>
              <a:rPr lang="uk-UA" sz="1400" dirty="0"/>
              <a:t> хороший контент допоможе домогтися органічної </a:t>
            </a:r>
            <a:r>
              <a:rPr lang="uk-UA" sz="1400" dirty="0" err="1"/>
              <a:t>залученості</a:t>
            </a:r>
            <a:r>
              <a:rPr lang="uk-UA" sz="1400" dirty="0"/>
              <a:t>, але в </a:t>
            </a:r>
            <a:r>
              <a:rPr lang="uk-UA" sz="1400" dirty="0" err="1"/>
              <a:t>Facebook</a:t>
            </a:r>
            <a:r>
              <a:rPr lang="uk-UA" sz="1400" dirty="0"/>
              <a:t> отримати її таким чином практично неможливо </a:t>
            </a:r>
            <a:r>
              <a:rPr lang="ru-RU" sz="1400" dirty="0"/>
              <a:t>–</a:t>
            </a:r>
            <a:r>
              <a:rPr lang="uk-UA" sz="1400" dirty="0"/>
              <a:t> там потрібно запускати </a:t>
            </a:r>
            <a:r>
              <a:rPr lang="uk-UA" sz="1400" dirty="0" err="1"/>
              <a:t>таргет</a:t>
            </a:r>
            <a:r>
              <a:rPr lang="uk-UA" sz="1400" dirty="0"/>
              <a:t>.</a:t>
            </a:r>
            <a:endParaRPr lang="ru-RU" sz="1400" dirty="0"/>
          </a:p>
          <a:p>
            <a:r>
              <a:rPr lang="uk-UA" sz="1400" i="1" dirty="0"/>
              <a:t>Настрій.</a:t>
            </a:r>
            <a:r>
              <a:rPr lang="uk-UA" sz="1400" dirty="0"/>
              <a:t> Показує, як користувачі реагують на ваш контент, бренд або </a:t>
            </a:r>
            <a:r>
              <a:rPr lang="uk-UA" sz="1400" dirty="0" err="1"/>
              <a:t>хештег</a:t>
            </a:r>
            <a:r>
              <a:rPr lang="uk-UA" sz="1400" dirty="0"/>
              <a:t>, які емоції викликають у них ваші публікації, чи вважають вони їх образливими, і, якщо так, то чому?</a:t>
            </a:r>
            <a:endParaRPr lang="ru-RU" sz="1400" dirty="0"/>
          </a:p>
          <a:p>
            <a:r>
              <a:rPr lang="uk-UA" sz="1400" dirty="0"/>
              <a:t>Ці показники допоможуть зрозуміти, що найбільше подобається користувачам, а що ні. За допомогою аналізу і тестування гіпотез ви промацуєте </a:t>
            </a:r>
            <a:r>
              <a:rPr lang="uk-UA" sz="1400" dirty="0" err="1"/>
              <a:t>грунт</a:t>
            </a:r>
            <a:r>
              <a:rPr lang="uk-UA" sz="1400" dirty="0"/>
              <a:t> та знайдете ефективні і менш затратні способи досягнення мети.</a:t>
            </a:r>
            <a:endParaRPr lang="ru-RU" sz="1400" dirty="0"/>
          </a:p>
          <a:p>
            <a:r>
              <a:rPr lang="uk-UA" sz="1400" b="1" dirty="0"/>
              <a:t>Крок 10</a:t>
            </a:r>
            <a:r>
              <a:rPr lang="uk-UA" sz="1400" dirty="0"/>
              <a:t>. Аналізувати.</a:t>
            </a:r>
            <a:endParaRPr lang="ru-RU" sz="1400" dirty="0"/>
          </a:p>
          <a:p>
            <a:r>
              <a:rPr lang="uk-UA" sz="1400" dirty="0"/>
              <a:t>Порахували скільки </a:t>
            </a:r>
            <a:r>
              <a:rPr lang="uk-UA" sz="1400" dirty="0" err="1"/>
              <a:t>лайків</a:t>
            </a:r>
            <a:r>
              <a:rPr lang="uk-UA" sz="1400" dirty="0"/>
              <a:t>, </a:t>
            </a:r>
            <a:r>
              <a:rPr lang="uk-UA" sz="1400" dirty="0" err="1"/>
              <a:t>репоста</a:t>
            </a:r>
            <a:r>
              <a:rPr lang="uk-UA" sz="1400" dirty="0"/>
              <a:t> і коментарів зібрали? А кількість нових передплатників і охоплення? Формуйте статистику і аналізуйте результати. Робіть розбір успіхів і помилок, а також не забувайте відслідковувати KPI.</a:t>
            </a:r>
            <a:endParaRPr lang="ru-RU" sz="1400" dirty="0"/>
          </a:p>
          <a:p>
            <a:r>
              <a:rPr lang="uk-UA" sz="1400" dirty="0"/>
              <a:t>В доповнення по складанню плану дій по проекту слід додати те, що потрібно </a:t>
            </a:r>
            <a:r>
              <a:rPr lang="uk-UA" sz="1400" dirty="0" err="1"/>
              <a:t>автоматизовувати</a:t>
            </a:r>
            <a:r>
              <a:rPr lang="uk-UA" sz="1400" dirty="0"/>
              <a:t> системи аналітики, знайомитися з біржею реклами та системами формування груп для </a:t>
            </a:r>
            <a:r>
              <a:rPr lang="uk-UA" sz="1400" dirty="0" err="1"/>
              <a:t>ретаргета</a:t>
            </a:r>
            <a:r>
              <a:rPr lang="uk-UA" sz="1400" dirty="0"/>
              <a:t>. Крім того, коригувати роботу над помилками та вносити зміни в стратегію соціальних мереж. В майбутньому це надасть можливість зрозуміти вашу справжню аудиторію.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400989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 fontScale="92500"/>
          </a:bodyPr>
          <a:lstStyle/>
          <a:p>
            <a:pPr fontAlgn="base"/>
            <a:r>
              <a:rPr lang="uk-UA" sz="1400" b="1" dirty="0"/>
              <a:t>6.3. Складання плану дій </a:t>
            </a:r>
            <a:r>
              <a:rPr lang="uk-UA" sz="1400" b="1" dirty="0" err="1"/>
              <a:t>проєкту</a:t>
            </a:r>
            <a:endParaRPr lang="ru-RU" sz="1400" dirty="0"/>
          </a:p>
          <a:p>
            <a:r>
              <a:rPr lang="uk-UA" sz="1400" dirty="0"/>
              <a:t> </a:t>
            </a:r>
            <a:endParaRPr lang="ru-RU" sz="1400" dirty="0"/>
          </a:p>
          <a:p>
            <a:r>
              <a:rPr lang="ru-RU" sz="1400" dirty="0"/>
              <a:t>S</a:t>
            </a:r>
            <a:r>
              <a:rPr lang="uk-UA" sz="1400" dirty="0"/>
              <a:t>ММ-план дозволить отримати максимальний ефект від взаємодії з аудиторією в </a:t>
            </a:r>
            <a:r>
              <a:rPr lang="uk-UA" sz="1400" dirty="0" err="1"/>
              <a:t>соцмережах</a:t>
            </a:r>
            <a:r>
              <a:rPr lang="uk-UA" sz="1400" dirty="0"/>
              <a:t>. Чим де</a:t>
            </a:r>
            <a:r>
              <a:rPr lang="ru-RU" sz="1400" dirty="0" err="1"/>
              <a:t>тальніше</a:t>
            </a:r>
            <a:r>
              <a:rPr lang="ru-RU" sz="1400" dirty="0"/>
              <a:t> </a:t>
            </a:r>
            <a:r>
              <a:rPr lang="ru-RU" sz="1400" dirty="0" err="1"/>
              <a:t>ви</a:t>
            </a:r>
            <a:r>
              <a:rPr lang="ru-RU" sz="1400" dirty="0"/>
              <a:t> пропишете свою </a:t>
            </a:r>
            <a:r>
              <a:rPr lang="ru-RU" sz="1400" dirty="0">
                <a:hlinkClick r:id="rId2"/>
              </a:rPr>
              <a:t>SMM</a:t>
            </a:r>
            <a:r>
              <a:rPr lang="ru-RU" sz="1400" dirty="0"/>
              <a:t>-</a:t>
            </a:r>
            <a:r>
              <a:rPr lang="ru-RU" sz="1400" dirty="0" err="1"/>
              <a:t>стратегію</a:t>
            </a:r>
            <a:r>
              <a:rPr lang="ru-RU" sz="1400" dirty="0"/>
              <a:t>, </a:t>
            </a:r>
            <a:r>
              <a:rPr lang="ru-RU" sz="1400" dirty="0" err="1"/>
              <a:t>тим</a:t>
            </a:r>
            <a:r>
              <a:rPr lang="ru-RU" sz="1400" dirty="0"/>
              <a:t> </a:t>
            </a:r>
            <a:r>
              <a:rPr lang="ru-RU" sz="1400" dirty="0" err="1"/>
              <a:t>легше</a:t>
            </a:r>
            <a:r>
              <a:rPr lang="ru-RU" sz="1400" dirty="0"/>
              <a:t> вам буде </a:t>
            </a:r>
            <a:r>
              <a:rPr lang="ru-RU" sz="1400" dirty="0" err="1"/>
              <a:t>вигравати</a:t>
            </a:r>
            <a:r>
              <a:rPr lang="ru-RU" sz="1400" dirty="0"/>
              <a:t> в </a:t>
            </a:r>
            <a:r>
              <a:rPr lang="ru-RU" sz="1400" dirty="0" err="1"/>
              <a:t>конкурентній</a:t>
            </a:r>
            <a:r>
              <a:rPr lang="ru-RU" sz="1400" dirty="0"/>
              <a:t> </a:t>
            </a:r>
            <a:r>
              <a:rPr lang="ru-RU" sz="1400" dirty="0" err="1"/>
              <a:t>боротьбі</a:t>
            </a:r>
            <a:r>
              <a:rPr lang="ru-RU" sz="1400" dirty="0"/>
              <a:t> в </a:t>
            </a:r>
            <a:r>
              <a:rPr lang="ru-RU" sz="1400" dirty="0" err="1"/>
              <a:t>соцмережах</a:t>
            </a:r>
            <a:r>
              <a:rPr lang="ru-RU" sz="1400" dirty="0"/>
              <a:t>. Ось </a:t>
            </a:r>
            <a:r>
              <a:rPr lang="ru-RU" sz="1400" dirty="0" err="1"/>
              <a:t>простий</a:t>
            </a:r>
            <a:r>
              <a:rPr lang="ru-RU" sz="1400" dirty="0"/>
              <a:t> </a:t>
            </a:r>
            <a:r>
              <a:rPr lang="ru-RU" sz="1400" dirty="0" err="1"/>
              <a:t>перелік</a:t>
            </a:r>
            <a:r>
              <a:rPr lang="ru-RU" sz="1400" dirty="0"/>
              <a:t> </a:t>
            </a:r>
            <a:r>
              <a:rPr lang="ru-RU" sz="1400" dirty="0" err="1"/>
              <a:t>із</a:t>
            </a:r>
            <a:r>
              <a:rPr lang="ru-RU" sz="1400" dirty="0"/>
              <a:t> семи </a:t>
            </a:r>
            <a:r>
              <a:rPr lang="ru-RU" sz="1400" dirty="0" err="1"/>
              <a:t>етапів</a:t>
            </a:r>
            <a:r>
              <a:rPr lang="ru-RU" sz="1400" dirty="0"/>
              <a:t>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може</a:t>
            </a:r>
            <a:r>
              <a:rPr lang="ru-RU" sz="1400" dirty="0"/>
              <a:t> стати базою </a:t>
            </a:r>
            <a:r>
              <a:rPr lang="ru-RU" sz="1400" dirty="0" err="1"/>
              <a:t>вашого</a:t>
            </a:r>
            <a:r>
              <a:rPr lang="ru-RU" sz="1400" dirty="0"/>
              <a:t> </a:t>
            </a:r>
            <a:r>
              <a:rPr lang="ru-RU" sz="1400" dirty="0" err="1"/>
              <a:t>стратегічного</a:t>
            </a:r>
            <a:r>
              <a:rPr lang="ru-RU" sz="1400" dirty="0"/>
              <a:t> </a:t>
            </a:r>
            <a:r>
              <a:rPr lang="ru-RU" sz="1400" dirty="0" err="1"/>
              <a:t>підходу</a:t>
            </a:r>
            <a:r>
              <a:rPr lang="ru-RU" sz="1400" dirty="0"/>
              <a:t>.</a:t>
            </a:r>
          </a:p>
          <a:p>
            <a:r>
              <a:rPr lang="ru-RU" sz="1400" b="1" dirty="0"/>
              <a:t>1. </a:t>
            </a:r>
            <a:r>
              <a:rPr lang="ru-RU" sz="1400" b="1" dirty="0" err="1"/>
              <a:t>Ставимо</a:t>
            </a:r>
            <a:r>
              <a:rPr lang="ru-RU" sz="1400" b="1" dirty="0"/>
              <a:t> </a:t>
            </a:r>
            <a:r>
              <a:rPr lang="ru-RU" sz="1400" b="1" dirty="0" err="1"/>
              <a:t>цілі</a:t>
            </a:r>
            <a:r>
              <a:rPr lang="uk-UA" sz="1400" b="1" dirty="0"/>
              <a:t>.</a:t>
            </a:r>
            <a:endParaRPr lang="ru-RU" sz="1400" dirty="0"/>
          </a:p>
          <a:p>
            <a:r>
              <a:rPr lang="ru-RU" sz="1400" dirty="0" err="1"/>
              <a:t>Візьміть</a:t>
            </a:r>
            <a:r>
              <a:rPr lang="ru-RU" sz="1400" dirty="0"/>
              <a:t> </a:t>
            </a:r>
            <a:r>
              <a:rPr lang="ru-RU" sz="1400" dirty="0" err="1"/>
              <a:t>собі</a:t>
            </a:r>
            <a:r>
              <a:rPr lang="ru-RU" sz="1400" dirty="0"/>
              <a:t> за правило </a:t>
            </a:r>
            <a:r>
              <a:rPr lang="ru-RU" sz="1400" dirty="0" err="1"/>
              <a:t>ставити</a:t>
            </a:r>
            <a:r>
              <a:rPr lang="ru-RU" sz="1400" dirty="0"/>
              <a:t> </a:t>
            </a:r>
            <a:r>
              <a:rPr lang="ru-RU" sz="1400" dirty="0" err="1"/>
              <a:t>чіткі</a:t>
            </a:r>
            <a:r>
              <a:rPr lang="ru-RU" sz="1400" dirty="0"/>
              <a:t> </a:t>
            </a:r>
            <a:r>
              <a:rPr lang="ru-RU" sz="1400" dirty="0" err="1"/>
              <a:t>цілі</a:t>
            </a:r>
            <a:r>
              <a:rPr lang="ru-RU" sz="1400" dirty="0"/>
              <a:t>. </a:t>
            </a:r>
            <a:r>
              <a:rPr lang="ru-RU" sz="1400" dirty="0" err="1"/>
              <a:t>Тоді</a:t>
            </a:r>
            <a:r>
              <a:rPr lang="ru-RU" sz="1400" dirty="0"/>
              <a:t> в </a:t>
            </a:r>
            <a:r>
              <a:rPr lang="ru-RU" sz="1400" dirty="0" err="1"/>
              <a:t>майбутньому</a:t>
            </a:r>
            <a:r>
              <a:rPr lang="ru-RU" sz="1400" dirty="0"/>
              <a:t> </a:t>
            </a:r>
            <a:r>
              <a:rPr lang="ru-RU" sz="1400" dirty="0" err="1"/>
              <a:t>ви</a:t>
            </a:r>
            <a:r>
              <a:rPr lang="ru-RU" sz="1400" dirty="0"/>
              <a:t> </a:t>
            </a:r>
            <a:r>
              <a:rPr lang="ru-RU" sz="1400" dirty="0" err="1"/>
              <a:t>зможете</a:t>
            </a:r>
            <a:r>
              <a:rPr lang="ru-RU" sz="1400" dirty="0"/>
              <a:t> </a:t>
            </a:r>
            <a:r>
              <a:rPr lang="ru-RU" sz="1400" dirty="0" err="1"/>
              <a:t>швидко</a:t>
            </a:r>
            <a:r>
              <a:rPr lang="ru-RU" sz="1400" dirty="0"/>
              <a:t> </a:t>
            </a:r>
            <a:r>
              <a:rPr lang="ru-RU" sz="1400" dirty="0" err="1"/>
              <a:t>порівняти</a:t>
            </a:r>
            <a:r>
              <a:rPr lang="ru-RU" sz="1400" dirty="0"/>
              <a:t> </a:t>
            </a:r>
            <a:r>
              <a:rPr lang="ru-RU" sz="1400" dirty="0" err="1"/>
              <a:t>поточну</a:t>
            </a:r>
            <a:r>
              <a:rPr lang="ru-RU" sz="1400" dirty="0"/>
              <a:t> </a:t>
            </a:r>
            <a:r>
              <a:rPr lang="ru-RU" sz="1400" dirty="0" err="1"/>
              <a:t>ситуацію</a:t>
            </a:r>
            <a:r>
              <a:rPr lang="ru-RU" sz="1400" dirty="0"/>
              <a:t> з </a:t>
            </a:r>
            <a:r>
              <a:rPr lang="ru-RU" sz="1400" dirty="0" err="1"/>
              <a:t>заявленими</a:t>
            </a:r>
            <a:r>
              <a:rPr lang="ru-RU" sz="1400" dirty="0"/>
              <a:t> </a:t>
            </a:r>
            <a:r>
              <a:rPr lang="ru-RU" sz="1400" dirty="0" err="1"/>
              <a:t>очікуваннями</a:t>
            </a:r>
            <a:r>
              <a:rPr lang="ru-RU" sz="1400" dirty="0"/>
              <a:t> й </a:t>
            </a:r>
            <a:r>
              <a:rPr lang="ru-RU" sz="1400" dirty="0" err="1"/>
              <a:t>оцінити</a:t>
            </a:r>
            <a:r>
              <a:rPr lang="ru-RU" sz="1400" dirty="0"/>
              <a:t> </a:t>
            </a:r>
            <a:r>
              <a:rPr lang="ru-RU" sz="1400" dirty="0" err="1"/>
              <a:t>ефективність</a:t>
            </a:r>
            <a:r>
              <a:rPr lang="ru-RU" sz="1400" dirty="0"/>
              <a:t> СММ-</a:t>
            </a:r>
            <a:r>
              <a:rPr lang="ru-RU" sz="1400" dirty="0" err="1"/>
              <a:t>просування</a:t>
            </a:r>
            <a:r>
              <a:rPr lang="ru-RU" sz="1400" dirty="0"/>
              <a:t>. </a:t>
            </a:r>
            <a:r>
              <a:rPr lang="ru-RU" sz="1400" dirty="0" err="1"/>
              <a:t>Критерії</a:t>
            </a:r>
            <a:r>
              <a:rPr lang="ru-RU" sz="1400" dirty="0"/>
              <a:t> </a:t>
            </a:r>
            <a:r>
              <a:rPr lang="ru-RU" sz="1400" dirty="0" err="1"/>
              <a:t>оцінки</a:t>
            </a:r>
            <a:r>
              <a:rPr lang="ru-RU" sz="1400" dirty="0"/>
              <a:t> </a:t>
            </a:r>
            <a:r>
              <a:rPr lang="ru-RU" sz="1400" dirty="0" err="1"/>
              <a:t>ефективності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 в </a:t>
            </a:r>
            <a:r>
              <a:rPr lang="ru-RU" sz="1400" dirty="0" err="1"/>
              <a:t>соцмережах</a:t>
            </a:r>
            <a:r>
              <a:rPr lang="ru-RU" sz="1400" dirty="0"/>
              <a:t> </a:t>
            </a:r>
            <a:r>
              <a:rPr lang="ru-RU" sz="1400" dirty="0" err="1"/>
              <a:t>теж</a:t>
            </a:r>
            <a:r>
              <a:rPr lang="ru-RU" sz="1400" dirty="0"/>
              <a:t> </a:t>
            </a:r>
            <a:r>
              <a:rPr lang="ru-RU" sz="1400" dirty="0" err="1"/>
              <a:t>варто</a:t>
            </a:r>
            <a:r>
              <a:rPr lang="ru-RU" sz="1400" dirty="0"/>
              <a:t> </a:t>
            </a:r>
            <a:r>
              <a:rPr lang="ru-RU" sz="1400" dirty="0" err="1"/>
              <a:t>сформулювати</a:t>
            </a:r>
            <a:r>
              <a:rPr lang="ru-RU" sz="1400" dirty="0"/>
              <a:t> </a:t>
            </a:r>
            <a:r>
              <a:rPr lang="ru-RU" sz="1400" dirty="0" err="1"/>
              <a:t>одразу</a:t>
            </a:r>
            <a:r>
              <a:rPr lang="ru-RU" sz="1400" dirty="0"/>
              <a:t>. Ними </a:t>
            </a:r>
            <a:r>
              <a:rPr lang="ru-RU" sz="1400" dirty="0" err="1"/>
              <a:t>повинні</a:t>
            </a:r>
            <a:r>
              <a:rPr lang="ru-RU" sz="1400" dirty="0"/>
              <a:t> стати не лайки і </a:t>
            </a:r>
            <a:r>
              <a:rPr lang="ru-RU" sz="1400" dirty="0" err="1"/>
              <a:t>коментарі</a:t>
            </a:r>
            <a:r>
              <a:rPr lang="ru-RU" sz="1400" dirty="0"/>
              <a:t>, а </a:t>
            </a:r>
            <a:r>
              <a:rPr lang="ru-RU" sz="1400" dirty="0" err="1"/>
              <a:t>кількість</a:t>
            </a:r>
            <a:r>
              <a:rPr lang="ru-RU" sz="1400" dirty="0"/>
              <a:t> </a:t>
            </a:r>
            <a:r>
              <a:rPr lang="ru-RU" sz="1400" dirty="0" err="1"/>
              <a:t>лідів</a:t>
            </a:r>
            <a:r>
              <a:rPr lang="ru-RU" sz="1400" dirty="0"/>
              <a:t> і </a:t>
            </a:r>
            <a:r>
              <a:rPr lang="ru-RU" sz="1400" dirty="0" err="1"/>
              <a:t>конверсій</a:t>
            </a:r>
            <a:r>
              <a:rPr lang="ru-RU" sz="1400" dirty="0"/>
              <a:t>.</a:t>
            </a:r>
          </a:p>
          <a:p>
            <a:r>
              <a:rPr lang="ru-RU" sz="1400" b="1" dirty="0"/>
              <a:t>2. </a:t>
            </a:r>
            <a:r>
              <a:rPr lang="ru-RU" sz="1400" b="1" dirty="0" err="1"/>
              <a:t>Визначаємо</a:t>
            </a:r>
            <a:r>
              <a:rPr lang="ru-RU" sz="1400" b="1" dirty="0"/>
              <a:t> стиль</a:t>
            </a:r>
            <a:r>
              <a:rPr lang="uk-UA" sz="1400" b="1" dirty="0"/>
              <a:t>.</a:t>
            </a:r>
            <a:endParaRPr lang="ru-RU" sz="1400" b="1" dirty="0"/>
          </a:p>
          <a:p>
            <a:r>
              <a:rPr lang="ru-RU" sz="1400" dirty="0"/>
              <a:t>У </a:t>
            </a:r>
            <a:r>
              <a:rPr lang="ru-RU" sz="1400" dirty="0" err="1"/>
              <a:t>процесі</a:t>
            </a:r>
            <a:r>
              <a:rPr lang="ru-RU" sz="1400" dirty="0"/>
              <a:t> </a:t>
            </a:r>
            <a:r>
              <a:rPr lang="ru-RU" sz="1400" dirty="0" err="1"/>
              <a:t>створення</a:t>
            </a:r>
            <a:r>
              <a:rPr lang="ru-RU" sz="1400" dirty="0"/>
              <a:t> плану продумайте, в </a:t>
            </a:r>
            <a:r>
              <a:rPr lang="ru-RU" sz="1400" dirty="0" err="1"/>
              <a:t>якому</a:t>
            </a:r>
            <a:r>
              <a:rPr lang="ru-RU" sz="1400" dirty="0"/>
              <a:t> </a:t>
            </a:r>
            <a:r>
              <a:rPr lang="ru-RU" sz="1400" dirty="0" err="1"/>
              <a:t>стилі</a:t>
            </a:r>
            <a:r>
              <a:rPr lang="ru-RU" sz="1400" dirty="0"/>
              <a:t> бренд буде </a:t>
            </a:r>
            <a:r>
              <a:rPr lang="ru-RU" sz="1400" dirty="0" err="1"/>
              <a:t>спілкуватися</a:t>
            </a:r>
            <a:r>
              <a:rPr lang="ru-RU" sz="1400" dirty="0"/>
              <a:t> з </a:t>
            </a:r>
            <a:r>
              <a:rPr lang="ru-RU" sz="1400" dirty="0" err="1"/>
              <a:t>аудиторією</a:t>
            </a:r>
            <a:r>
              <a:rPr lang="ru-RU" sz="1400" dirty="0"/>
              <a:t>: </a:t>
            </a:r>
            <a:r>
              <a:rPr lang="ru-RU" sz="1400" dirty="0" err="1"/>
              <a:t>лайтовому</a:t>
            </a:r>
            <a:r>
              <a:rPr lang="ru-RU" sz="1400" dirty="0"/>
              <a:t> та </a:t>
            </a:r>
            <a:r>
              <a:rPr lang="ru-RU" sz="1400" dirty="0" err="1"/>
              <a:t>жартівливому</a:t>
            </a:r>
            <a:r>
              <a:rPr lang="ru-RU" sz="1400" dirty="0"/>
              <a:t> </a:t>
            </a:r>
            <a:r>
              <a:rPr lang="ru-RU" sz="1400" dirty="0" err="1"/>
              <a:t>чи</a:t>
            </a:r>
            <a:r>
              <a:rPr lang="ru-RU" sz="1400" dirty="0"/>
              <a:t> </a:t>
            </a:r>
            <a:r>
              <a:rPr lang="ru-RU" sz="1400" dirty="0" err="1"/>
              <a:t>серйозному</a:t>
            </a:r>
            <a:r>
              <a:rPr lang="ru-RU" sz="1400" dirty="0"/>
              <a:t> й авторитетному? Стиль </a:t>
            </a:r>
            <a:r>
              <a:rPr lang="ru-RU" sz="1400" dirty="0" err="1"/>
              <a:t>спілкування</a:t>
            </a:r>
            <a:r>
              <a:rPr lang="ru-RU" sz="1400" dirty="0"/>
              <a:t>, </a:t>
            </a:r>
            <a:r>
              <a:rPr lang="ru-RU" sz="1400" dirty="0" err="1"/>
              <a:t>або</a:t>
            </a:r>
            <a:r>
              <a:rPr lang="ru-RU" sz="1400" dirty="0"/>
              <a:t> голос бренду, повинен </a:t>
            </a:r>
            <a:r>
              <a:rPr lang="ru-RU" sz="1400" dirty="0" err="1"/>
              <a:t>відповідати</a:t>
            </a:r>
            <a:r>
              <a:rPr lang="ru-RU" sz="1400" dirty="0"/>
              <a:t> образу </a:t>
            </a:r>
            <a:r>
              <a:rPr lang="ru-RU" sz="1400" dirty="0" err="1"/>
              <a:t>вашої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. </a:t>
            </a:r>
            <a:r>
              <a:rPr lang="ru-RU" sz="1400" dirty="0" err="1"/>
              <a:t>Наприклад</a:t>
            </a:r>
            <a:r>
              <a:rPr lang="ru-RU" sz="1400" dirty="0"/>
              <a:t>, </a:t>
            </a:r>
            <a:r>
              <a:rPr lang="ru-RU" sz="1400" dirty="0" err="1"/>
              <a:t>продавець</a:t>
            </a:r>
            <a:r>
              <a:rPr lang="ru-RU" sz="1400" dirty="0"/>
              <a:t> головоломок повинен </a:t>
            </a:r>
            <a:r>
              <a:rPr lang="ru-RU" sz="1400" dirty="0" err="1"/>
              <a:t>спілкуватися</a:t>
            </a:r>
            <a:r>
              <a:rPr lang="ru-RU" sz="1400" dirty="0"/>
              <a:t> з </a:t>
            </a:r>
            <a:r>
              <a:rPr lang="ru-RU" sz="1400" dirty="0" err="1"/>
              <a:t>аудиторією</a:t>
            </a:r>
            <a:r>
              <a:rPr lang="ru-RU" sz="1400" dirty="0"/>
              <a:t> як </a:t>
            </a:r>
            <a:r>
              <a:rPr lang="ru-RU" sz="1400" dirty="0" err="1"/>
              <a:t>товариш-інтелектуал</a:t>
            </a:r>
            <a:r>
              <a:rPr lang="ru-RU" sz="1400" dirty="0"/>
              <a:t>, а </a:t>
            </a:r>
            <a:r>
              <a:rPr lang="ru-RU" sz="1400" dirty="0" err="1"/>
              <a:t>власники</a:t>
            </a:r>
            <a:r>
              <a:rPr lang="ru-RU" sz="1400" dirty="0"/>
              <a:t> </a:t>
            </a:r>
            <a:r>
              <a:rPr lang="ru-RU" sz="1400" dirty="0" err="1"/>
              <a:t>юридичної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 </a:t>
            </a:r>
            <a:r>
              <a:rPr lang="ru-RU" sz="1400" dirty="0" err="1"/>
              <a:t>завоюють</a:t>
            </a:r>
            <a:r>
              <a:rPr lang="ru-RU" sz="1400" dirty="0"/>
              <a:t> </a:t>
            </a:r>
            <a:r>
              <a:rPr lang="ru-RU" sz="1400" dirty="0" err="1"/>
              <a:t>повагу</a:t>
            </a:r>
            <a:r>
              <a:rPr lang="ru-RU" sz="1400" dirty="0"/>
              <a:t> </a:t>
            </a:r>
            <a:r>
              <a:rPr lang="ru-RU" sz="1400" dirty="0" err="1"/>
              <a:t>аудиторії</a:t>
            </a:r>
            <a:r>
              <a:rPr lang="ru-RU" sz="1400" dirty="0"/>
              <a:t>, </a:t>
            </a:r>
            <a:r>
              <a:rPr lang="ru-RU" sz="1400" dirty="0" err="1"/>
              <a:t>якщо</a:t>
            </a:r>
            <a:r>
              <a:rPr lang="ru-RU" sz="1400" dirty="0"/>
              <a:t> </a:t>
            </a:r>
            <a:r>
              <a:rPr lang="ru-RU" sz="1400" dirty="0" err="1"/>
              <a:t>будуть</a:t>
            </a:r>
            <a:r>
              <a:rPr lang="ru-RU" sz="1400" dirty="0"/>
              <a:t> </a:t>
            </a:r>
            <a:r>
              <a:rPr lang="ru-RU" sz="1400" dirty="0" err="1"/>
              <a:t>позиціонувати</a:t>
            </a:r>
            <a:r>
              <a:rPr lang="ru-RU" sz="1400" dirty="0"/>
              <a:t> себе як </a:t>
            </a:r>
            <a:r>
              <a:rPr lang="ru-RU" sz="1400" dirty="0" err="1"/>
              <a:t>надійних</a:t>
            </a:r>
            <a:r>
              <a:rPr lang="ru-RU" sz="1400" dirty="0"/>
              <a:t> і </a:t>
            </a:r>
            <a:r>
              <a:rPr lang="ru-RU" sz="1400" dirty="0" err="1"/>
              <a:t>авторитетних</a:t>
            </a:r>
            <a:r>
              <a:rPr lang="ru-RU" sz="1400" dirty="0"/>
              <a:t> </a:t>
            </a:r>
            <a:r>
              <a:rPr lang="ru-RU" sz="1400" dirty="0" err="1"/>
              <a:t>експертів</a:t>
            </a:r>
            <a:r>
              <a:rPr lang="ru-RU" sz="1400" dirty="0"/>
              <a:t>.</a:t>
            </a:r>
          </a:p>
          <a:p>
            <a:r>
              <a:rPr lang="ru-RU" sz="1400" b="1" dirty="0"/>
              <a:t>3. </a:t>
            </a:r>
            <a:r>
              <a:rPr lang="ru-RU" sz="1400" b="1" dirty="0" err="1"/>
              <a:t>Оцінюємо</a:t>
            </a:r>
            <a:r>
              <a:rPr lang="ru-RU" sz="1400" b="1" dirty="0"/>
              <a:t> </a:t>
            </a:r>
            <a:r>
              <a:rPr lang="ru-RU" sz="1400" b="1" dirty="0" err="1"/>
              <a:t>ефективність</a:t>
            </a:r>
            <a:r>
              <a:rPr lang="ru-RU" sz="1400" b="1" dirty="0"/>
              <a:t> СММ-маркетингу в </a:t>
            </a:r>
            <a:r>
              <a:rPr lang="ru-RU" sz="1400" b="1" dirty="0" err="1"/>
              <a:t>минулому</a:t>
            </a:r>
            <a:r>
              <a:rPr lang="uk-UA" sz="1400" b="1" dirty="0"/>
              <a:t>.</a:t>
            </a:r>
            <a:endParaRPr lang="ru-RU" sz="1400" b="1" dirty="0"/>
          </a:p>
          <a:p>
            <a:r>
              <a:rPr lang="ru-RU" sz="1400" dirty="0" err="1"/>
              <a:t>Чи</a:t>
            </a:r>
            <a:r>
              <a:rPr lang="ru-RU" sz="1400" dirty="0"/>
              <a:t> </a:t>
            </a:r>
            <a:r>
              <a:rPr lang="ru-RU" sz="1400" dirty="0" err="1"/>
              <a:t>був</a:t>
            </a:r>
            <a:r>
              <a:rPr lang="ru-RU" sz="1400" dirty="0"/>
              <a:t> </a:t>
            </a:r>
            <a:r>
              <a:rPr lang="ru-RU" sz="1400" dirty="0" err="1"/>
              <a:t>ефективним</a:t>
            </a:r>
            <a:r>
              <a:rPr lang="ru-RU" sz="1400" dirty="0"/>
              <a:t> </a:t>
            </a:r>
            <a:r>
              <a:rPr lang="ru-RU" sz="1400" dirty="0" err="1"/>
              <a:t>процес</a:t>
            </a:r>
            <a:r>
              <a:rPr lang="ru-RU" sz="1400" dirty="0"/>
              <a:t> </a:t>
            </a:r>
            <a:r>
              <a:rPr lang="ru-RU" sz="1400" dirty="0" err="1"/>
              <a:t>спілкування</a:t>
            </a:r>
            <a:r>
              <a:rPr lang="ru-RU" sz="1400" dirty="0"/>
              <a:t> бренду з </a:t>
            </a:r>
            <a:r>
              <a:rPr lang="ru-RU" sz="1400" dirty="0" err="1"/>
              <a:t>аудиторією</a:t>
            </a:r>
            <a:r>
              <a:rPr lang="ru-RU" sz="1400" dirty="0"/>
              <a:t> </a:t>
            </a:r>
            <a:r>
              <a:rPr lang="ru-RU" sz="1400" dirty="0" err="1"/>
              <a:t>соцмереж</a:t>
            </a:r>
            <a:r>
              <a:rPr lang="ru-RU" sz="1400" dirty="0"/>
              <a:t> в </a:t>
            </a:r>
            <a:r>
              <a:rPr lang="ru-RU" sz="1400" dirty="0" err="1"/>
              <a:t>минулому</a:t>
            </a:r>
            <a:r>
              <a:rPr lang="ru-RU" sz="1400" dirty="0"/>
              <a:t>? </a:t>
            </a:r>
            <a:r>
              <a:rPr lang="ru-RU" sz="1400" dirty="0" err="1"/>
              <a:t>Чи</a:t>
            </a:r>
            <a:r>
              <a:rPr lang="ru-RU" sz="1400" dirty="0"/>
              <a:t> часто </a:t>
            </a:r>
            <a:r>
              <a:rPr lang="ru-RU" sz="1400" dirty="0" err="1"/>
              <a:t>користувачі</a:t>
            </a:r>
            <a:r>
              <a:rPr lang="ru-RU" sz="1400" dirty="0"/>
              <a:t> брали участь у </a:t>
            </a:r>
            <a:r>
              <a:rPr lang="ru-RU" sz="1400" dirty="0" err="1"/>
              <a:t>розіграшах</a:t>
            </a:r>
            <a:r>
              <a:rPr lang="ru-RU" sz="1400" dirty="0"/>
              <a:t>? </a:t>
            </a:r>
            <a:r>
              <a:rPr lang="ru-RU" sz="1400" dirty="0" err="1"/>
              <a:t>Чи</a:t>
            </a:r>
            <a:r>
              <a:rPr lang="ru-RU" sz="1400" dirty="0"/>
              <a:t> часто вони переходили на сайт і </a:t>
            </a:r>
            <a:r>
              <a:rPr lang="ru-RU" sz="1400" dirty="0" err="1"/>
              <a:t>робили</a:t>
            </a:r>
            <a:r>
              <a:rPr lang="ru-RU" sz="1400" dirty="0"/>
              <a:t> покупки? </a:t>
            </a:r>
            <a:r>
              <a:rPr lang="ru-RU" sz="1400" dirty="0" err="1"/>
              <a:t>Важливо</a:t>
            </a:r>
            <a:r>
              <a:rPr lang="ru-RU" sz="1400" dirty="0"/>
              <a:t> не </a:t>
            </a:r>
            <a:r>
              <a:rPr lang="ru-RU" sz="1400" dirty="0" err="1"/>
              <a:t>тільки</a:t>
            </a:r>
            <a:r>
              <a:rPr lang="ru-RU" sz="1400" dirty="0"/>
              <a:t> </a:t>
            </a:r>
            <a:r>
              <a:rPr lang="ru-RU" sz="1400" dirty="0" err="1"/>
              <a:t>оцінити</a:t>
            </a:r>
            <a:r>
              <a:rPr lang="ru-RU" sz="1400" dirty="0"/>
              <a:t> </a:t>
            </a:r>
            <a:r>
              <a:rPr lang="ru-RU" sz="1400" dirty="0" err="1"/>
              <a:t>ефективність</a:t>
            </a:r>
            <a:r>
              <a:rPr lang="ru-RU" sz="1400" dirty="0"/>
              <a:t> </a:t>
            </a:r>
            <a:r>
              <a:rPr lang="ru-RU" sz="1400" dirty="0" err="1"/>
              <a:t>власної</a:t>
            </a:r>
            <a:r>
              <a:rPr lang="ru-RU" sz="1400" dirty="0"/>
              <a:t> </a:t>
            </a:r>
            <a:r>
              <a:rPr lang="ru-RU" sz="1400" dirty="0" err="1"/>
              <a:t>рекламної</a:t>
            </a:r>
            <a:r>
              <a:rPr lang="ru-RU" sz="1400" dirty="0"/>
              <a:t> </a:t>
            </a:r>
            <a:r>
              <a:rPr lang="ru-RU" sz="1400" dirty="0" err="1"/>
              <a:t>кампанії</a:t>
            </a:r>
            <a:r>
              <a:rPr lang="ru-RU" sz="1400" dirty="0"/>
              <a:t>, але й </a:t>
            </a:r>
            <a:r>
              <a:rPr lang="ru-RU" sz="1400" dirty="0" err="1"/>
              <a:t>порівняти</a:t>
            </a:r>
            <a:r>
              <a:rPr lang="ru-RU" sz="1400" dirty="0"/>
              <a:t> </a:t>
            </a:r>
            <a:r>
              <a:rPr lang="ru-RU" sz="1400" dirty="0" err="1"/>
              <a:t>цей</a:t>
            </a:r>
            <a:r>
              <a:rPr lang="ru-RU" sz="1400" dirty="0"/>
              <a:t> </a:t>
            </a:r>
            <a:r>
              <a:rPr lang="ru-RU" sz="1400" dirty="0" err="1"/>
              <a:t>показник</a:t>
            </a:r>
            <a:r>
              <a:rPr lang="ru-RU" sz="1400" dirty="0"/>
              <a:t> з результатами </a:t>
            </a:r>
            <a:r>
              <a:rPr lang="ru-RU" sz="1400" dirty="0" err="1"/>
              <a:t>конкурентів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переглянути</a:t>
            </a:r>
            <a:r>
              <a:rPr lang="ru-RU" sz="1400" dirty="0"/>
              <a:t> </a:t>
            </a:r>
            <a:r>
              <a:rPr lang="ru-RU" sz="1400" dirty="0" err="1"/>
              <a:t>джерела</a:t>
            </a:r>
            <a:r>
              <a:rPr lang="ru-RU" sz="1400" dirty="0"/>
              <a:t> </a:t>
            </a:r>
            <a:r>
              <a:rPr lang="ru-RU" sz="1400" dirty="0" err="1"/>
              <a:t>трафіку</a:t>
            </a:r>
            <a:r>
              <a:rPr lang="ru-RU" sz="1400" dirty="0"/>
              <a:t> на </a:t>
            </a:r>
            <a:r>
              <a:rPr lang="ru-RU" sz="1400" dirty="0" err="1"/>
              <a:t>сайти</a:t>
            </a:r>
            <a:r>
              <a:rPr lang="ru-RU" sz="1400" dirty="0"/>
              <a:t> </a:t>
            </a:r>
            <a:r>
              <a:rPr lang="ru-RU" sz="1400" dirty="0" err="1"/>
              <a:t>інших</a:t>
            </a:r>
            <a:r>
              <a:rPr lang="ru-RU" sz="1400" dirty="0"/>
              <a:t> </a:t>
            </a:r>
            <a:r>
              <a:rPr lang="ru-RU" sz="1400" dirty="0" err="1"/>
              <a:t>компаній</a:t>
            </a:r>
            <a:r>
              <a:rPr lang="ru-RU" sz="1400" dirty="0"/>
              <a:t>, </a:t>
            </a:r>
            <a:r>
              <a:rPr lang="ru-RU" sz="1400" dirty="0" err="1"/>
              <a:t>багато</a:t>
            </a:r>
            <a:r>
              <a:rPr lang="ru-RU" sz="1400" dirty="0"/>
              <a:t> </a:t>
            </a:r>
            <a:r>
              <a:rPr lang="ru-RU" sz="1400" dirty="0" err="1"/>
              <a:t>підприємців</a:t>
            </a:r>
            <a:r>
              <a:rPr lang="ru-RU" sz="1400" dirty="0"/>
              <a:t> </a:t>
            </a:r>
            <a:r>
              <a:rPr lang="ru-RU" sz="1400" dirty="0" err="1"/>
              <a:t>застосовують</a:t>
            </a:r>
            <a:r>
              <a:rPr lang="ru-RU" sz="1400" dirty="0"/>
              <a:t> </a:t>
            </a:r>
            <a:r>
              <a:rPr lang="ru-RU" sz="1400" dirty="0" err="1"/>
              <a:t>Similar</a:t>
            </a:r>
            <a:r>
              <a:rPr lang="ru-RU" sz="1400" dirty="0"/>
              <a:t> </a:t>
            </a:r>
            <a:r>
              <a:rPr lang="ru-RU" sz="1400" dirty="0" err="1"/>
              <a:t>Web</a:t>
            </a:r>
            <a:r>
              <a:rPr lang="ru-RU" sz="1400" dirty="0"/>
              <a:t>. </a:t>
            </a:r>
            <a:r>
              <a:rPr lang="ru-RU" sz="1400" dirty="0" err="1"/>
              <a:t>Виявивши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до </a:t>
            </a:r>
            <a:r>
              <a:rPr lang="ru-RU" sz="1400" dirty="0" err="1"/>
              <a:t>деяких</a:t>
            </a:r>
            <a:r>
              <a:rPr lang="ru-RU" sz="1400" dirty="0"/>
              <a:t> конкурентам </a:t>
            </a:r>
            <a:r>
              <a:rPr lang="ru-RU" sz="1400" dirty="0" err="1"/>
              <a:t>трафік</a:t>
            </a:r>
            <a:r>
              <a:rPr lang="ru-RU" sz="1400" dirty="0"/>
              <a:t> приходить </a:t>
            </a:r>
            <a:r>
              <a:rPr lang="ru-RU" sz="1400" dirty="0" err="1"/>
              <a:t>саме</a:t>
            </a:r>
            <a:r>
              <a:rPr lang="ru-RU" sz="1400" dirty="0"/>
              <a:t> з </a:t>
            </a:r>
            <a:r>
              <a:rPr lang="ru-RU" sz="1400" dirty="0" err="1"/>
              <a:t>соцмереж</a:t>
            </a:r>
            <a:r>
              <a:rPr lang="ru-RU" sz="1400" dirty="0"/>
              <a:t>, </a:t>
            </a:r>
            <a:r>
              <a:rPr lang="ru-RU" sz="1400" dirty="0" err="1"/>
              <a:t>уважно</a:t>
            </a:r>
            <a:r>
              <a:rPr lang="ru-RU" sz="1400" dirty="0"/>
              <a:t> </a:t>
            </a:r>
            <a:r>
              <a:rPr lang="ru-RU" sz="1400" dirty="0" err="1"/>
              <a:t>вивчіть</a:t>
            </a:r>
            <a:r>
              <a:rPr lang="ru-RU" sz="1400" dirty="0"/>
              <a:t>, як вони </a:t>
            </a:r>
            <a:r>
              <a:rPr lang="ru-RU" sz="1400" dirty="0" err="1"/>
              <a:t>спілкуються</a:t>
            </a:r>
            <a:r>
              <a:rPr lang="ru-RU" sz="1400" dirty="0"/>
              <a:t> з </a:t>
            </a:r>
            <a:r>
              <a:rPr lang="ru-RU" sz="1400" dirty="0" err="1"/>
              <a:t>цільовою</a:t>
            </a:r>
            <a:r>
              <a:rPr lang="ru-RU" sz="1400" dirty="0"/>
              <a:t> </a:t>
            </a:r>
            <a:r>
              <a:rPr lang="ru-RU" sz="1400" dirty="0" err="1"/>
              <a:t>аудиторією</a:t>
            </a:r>
            <a:r>
              <a:rPr lang="ru-RU" sz="1400" dirty="0"/>
              <a:t>.</a:t>
            </a:r>
          </a:p>
          <a:p>
            <a:r>
              <a:rPr lang="ru-RU" sz="1400" b="1" dirty="0"/>
              <a:t>4. Апгрейд </a:t>
            </a:r>
            <a:r>
              <a:rPr lang="ru-RU" sz="1400" b="1" dirty="0" err="1"/>
              <a:t>профілів</a:t>
            </a:r>
            <a:r>
              <a:rPr lang="uk-UA" sz="1400" b="1" dirty="0"/>
              <a:t>.</a:t>
            </a:r>
            <a:endParaRPr lang="ru-RU" sz="1400" b="1" dirty="0"/>
          </a:p>
          <a:p>
            <a:r>
              <a:rPr lang="ru-RU" sz="1400" dirty="0" err="1"/>
              <a:t>Після</a:t>
            </a:r>
            <a:r>
              <a:rPr lang="ru-RU" sz="1400" dirty="0"/>
              <a:t> </a:t>
            </a:r>
            <a:r>
              <a:rPr lang="ru-RU" sz="1400" dirty="0" err="1"/>
              <a:t>проведення</a:t>
            </a:r>
            <a:r>
              <a:rPr lang="ru-RU" sz="1400" dirty="0"/>
              <a:t> аудиту </a:t>
            </a:r>
            <a:r>
              <a:rPr lang="ru-RU" sz="1400" dirty="0" err="1"/>
              <a:t>візьміться</a:t>
            </a:r>
            <a:r>
              <a:rPr lang="ru-RU" sz="1400" dirty="0"/>
              <a:t> за </a:t>
            </a:r>
            <a:r>
              <a:rPr lang="ru-RU" sz="1400" dirty="0" err="1"/>
              <a:t>оновлення</a:t>
            </a:r>
            <a:r>
              <a:rPr lang="ru-RU" sz="1400" dirty="0"/>
              <a:t> </a:t>
            </a:r>
            <a:r>
              <a:rPr lang="ru-RU" sz="1400" dirty="0" err="1"/>
              <a:t>профілів</a:t>
            </a:r>
            <a:r>
              <a:rPr lang="ru-RU" sz="1400" dirty="0"/>
              <a:t> в </a:t>
            </a:r>
            <a:r>
              <a:rPr lang="ru-RU" sz="1400" dirty="0" err="1"/>
              <a:t>соцмережах</a:t>
            </a:r>
            <a:r>
              <a:rPr lang="ru-RU" sz="1400" dirty="0"/>
              <a:t>. </a:t>
            </a:r>
            <a:r>
              <a:rPr lang="ru-RU" sz="1400" dirty="0" err="1"/>
              <a:t>Заповнюємо</a:t>
            </a:r>
            <a:r>
              <a:rPr lang="ru-RU" sz="1400" dirty="0"/>
              <a:t> </a:t>
            </a:r>
            <a:r>
              <a:rPr lang="ru-RU" sz="1400" dirty="0" err="1"/>
              <a:t>всі</a:t>
            </a:r>
            <a:r>
              <a:rPr lang="ru-RU" sz="1400" dirty="0"/>
              <a:t> рядки в </a:t>
            </a:r>
            <a:r>
              <a:rPr lang="ru-RU" sz="1400" dirty="0" err="1"/>
              <a:t>профілі</a:t>
            </a:r>
            <a:r>
              <a:rPr lang="ru-RU" sz="1400" dirty="0"/>
              <a:t>, </a:t>
            </a:r>
            <a:r>
              <a:rPr lang="ru-RU" sz="1400" dirty="0" err="1"/>
              <a:t>підключаємо</a:t>
            </a:r>
            <a:r>
              <a:rPr lang="ru-RU" sz="1400" dirty="0"/>
              <a:t> </a:t>
            </a:r>
            <a:r>
              <a:rPr lang="ru-RU" sz="1400" dirty="0" err="1"/>
              <a:t>платні</a:t>
            </a:r>
            <a:r>
              <a:rPr lang="ru-RU" sz="1400" dirty="0"/>
              <a:t> </a:t>
            </a:r>
            <a:r>
              <a:rPr lang="ru-RU" sz="1400" dirty="0" err="1"/>
              <a:t>опції</a:t>
            </a:r>
            <a:r>
              <a:rPr lang="ru-RU" sz="1400" dirty="0"/>
              <a:t> і </a:t>
            </a:r>
            <a:r>
              <a:rPr lang="ru-RU" sz="1400" dirty="0" err="1"/>
              <a:t>розширені</a:t>
            </a:r>
            <a:r>
              <a:rPr lang="ru-RU" sz="1400" dirty="0"/>
              <a:t> </a:t>
            </a:r>
            <a:r>
              <a:rPr lang="ru-RU" sz="1400" dirty="0" err="1"/>
              <a:t>функції</a:t>
            </a:r>
            <a:r>
              <a:rPr lang="ru-RU" sz="1400" dirty="0"/>
              <a:t>, </a:t>
            </a:r>
            <a:r>
              <a:rPr lang="ru-RU" sz="1400" dirty="0" err="1"/>
              <a:t>відзначаємо</a:t>
            </a:r>
            <a:r>
              <a:rPr lang="ru-RU" sz="1400" dirty="0"/>
              <a:t> </a:t>
            </a:r>
            <a:r>
              <a:rPr lang="ru-RU" sz="1400" dirty="0" err="1"/>
              <a:t>своє</a:t>
            </a:r>
            <a:r>
              <a:rPr lang="ru-RU" sz="1400" dirty="0"/>
              <a:t> </a:t>
            </a:r>
            <a:r>
              <a:rPr lang="ru-RU" sz="1400" dirty="0" err="1"/>
              <a:t>місцерозташування</a:t>
            </a:r>
            <a:r>
              <a:rPr lang="ru-RU" sz="1400" dirty="0"/>
              <a:t> й </a:t>
            </a:r>
            <a:r>
              <a:rPr lang="ru-RU" sz="1400" dirty="0" err="1"/>
              <a:t>оновлюємо</a:t>
            </a:r>
            <a:r>
              <a:rPr lang="ru-RU" sz="1400" dirty="0"/>
              <a:t> фото.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6227003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b="1" dirty="0"/>
              <a:t>5. СММ-</a:t>
            </a:r>
            <a:r>
              <a:rPr lang="ru-RU" sz="1400" b="1" dirty="0" err="1"/>
              <a:t>просування</a:t>
            </a:r>
            <a:r>
              <a:rPr lang="ru-RU" sz="1400" b="1" dirty="0"/>
              <a:t>: </a:t>
            </a:r>
            <a:r>
              <a:rPr lang="ru-RU" sz="1400" b="1" dirty="0" err="1"/>
              <a:t>виділяємося</a:t>
            </a:r>
            <a:r>
              <a:rPr lang="ru-RU" sz="1400" b="1" dirty="0"/>
              <a:t> на </a:t>
            </a:r>
            <a:r>
              <a:rPr lang="ru-RU" sz="1400" b="1" dirty="0" err="1"/>
              <a:t>тлі</a:t>
            </a:r>
            <a:r>
              <a:rPr lang="ru-RU" sz="1400" b="1" dirty="0"/>
              <a:t> </a:t>
            </a:r>
            <a:r>
              <a:rPr lang="ru-RU" sz="1400" b="1" dirty="0" err="1"/>
              <a:t>конкурентів</a:t>
            </a:r>
            <a:r>
              <a:rPr lang="uk-UA" sz="1400" b="1" dirty="0"/>
              <a:t>.</a:t>
            </a:r>
            <a:endParaRPr lang="ru-RU" sz="1400" b="1" dirty="0"/>
          </a:p>
          <a:p>
            <a:r>
              <a:rPr lang="ru-RU" sz="1400" dirty="0" err="1"/>
              <a:t>Вивчивши</a:t>
            </a:r>
            <a:r>
              <a:rPr lang="ru-RU" sz="1400" dirty="0"/>
              <a:t> </a:t>
            </a:r>
            <a:r>
              <a:rPr lang="ru-RU" sz="1400" dirty="0" err="1"/>
              <a:t>профілі</a:t>
            </a:r>
            <a:r>
              <a:rPr lang="ru-RU" sz="1400" dirty="0"/>
              <a:t> </a:t>
            </a:r>
            <a:r>
              <a:rPr lang="ru-RU" sz="1400" dirty="0" err="1"/>
              <a:t>конкурентів</a:t>
            </a:r>
            <a:r>
              <a:rPr lang="ru-RU" sz="1400" dirty="0"/>
              <a:t> в </a:t>
            </a:r>
            <a:r>
              <a:rPr lang="ru-RU" sz="1400" dirty="0" err="1"/>
              <a:t>соцмережах</a:t>
            </a:r>
            <a:r>
              <a:rPr lang="ru-RU" sz="1400" dirty="0"/>
              <a:t>, не </a:t>
            </a:r>
            <a:r>
              <a:rPr lang="ru-RU" sz="1400" dirty="0" err="1"/>
              <a:t>варто</a:t>
            </a:r>
            <a:r>
              <a:rPr lang="ru-RU" sz="1400" dirty="0"/>
              <a:t> </a:t>
            </a:r>
            <a:r>
              <a:rPr lang="ru-RU" sz="1400" dirty="0" err="1"/>
              <a:t>намагатися</a:t>
            </a:r>
            <a:r>
              <a:rPr lang="ru-RU" sz="1400" dirty="0"/>
              <a:t> </a:t>
            </a:r>
            <a:r>
              <a:rPr lang="ru-RU" sz="1400" dirty="0" err="1"/>
              <a:t>скопіювати</a:t>
            </a:r>
            <a:r>
              <a:rPr lang="ru-RU" sz="1400" dirty="0"/>
              <a:t> </a:t>
            </a:r>
            <a:r>
              <a:rPr lang="ru-RU" sz="1400" dirty="0" err="1"/>
              <a:t>їхні</a:t>
            </a:r>
            <a:r>
              <a:rPr lang="ru-RU" sz="1400" dirty="0"/>
              <a:t> </a:t>
            </a:r>
            <a:r>
              <a:rPr lang="ru-RU" sz="1400" dirty="0" err="1"/>
              <a:t>дії</a:t>
            </a:r>
            <a:r>
              <a:rPr lang="ru-RU" sz="1400" dirty="0"/>
              <a:t> на </a:t>
            </a:r>
            <a:r>
              <a:rPr lang="ru-RU" sz="1400" dirty="0" err="1"/>
              <a:t>своїй</a:t>
            </a:r>
            <a:r>
              <a:rPr lang="ru-RU" sz="1400" dirty="0"/>
              <a:t> </a:t>
            </a:r>
            <a:r>
              <a:rPr lang="ru-RU" sz="1400" dirty="0" err="1"/>
              <a:t>сторінці</a:t>
            </a:r>
            <a:r>
              <a:rPr lang="ru-RU" sz="1400" dirty="0"/>
              <a:t>. </a:t>
            </a:r>
            <a:r>
              <a:rPr lang="ru-RU" sz="1400" dirty="0" err="1"/>
              <a:t>Навпаки</a:t>
            </a:r>
            <a:r>
              <a:rPr lang="ru-RU" sz="1400" dirty="0"/>
              <a:t> – </a:t>
            </a:r>
            <a:r>
              <a:rPr lang="ru-RU" sz="1400" dirty="0" err="1"/>
              <a:t>потрібно</a:t>
            </a:r>
            <a:r>
              <a:rPr lang="ru-RU" sz="1400" dirty="0"/>
              <a:t> </a:t>
            </a:r>
            <a:r>
              <a:rPr lang="ru-RU" sz="1400" dirty="0" err="1"/>
              <a:t>проаналізувати</a:t>
            </a:r>
            <a:r>
              <a:rPr lang="ru-RU" sz="1400" dirty="0"/>
              <a:t> контент, </a:t>
            </a:r>
            <a:r>
              <a:rPr lang="ru-RU" sz="1400" dirty="0" err="1"/>
              <a:t>який</a:t>
            </a:r>
            <a:r>
              <a:rPr lang="ru-RU" sz="1400" dirty="0"/>
              <a:t> вони </a:t>
            </a:r>
            <a:r>
              <a:rPr lang="ru-RU" sz="1400" dirty="0" err="1"/>
              <a:t>публікують</a:t>
            </a:r>
            <a:r>
              <a:rPr lang="ru-RU" sz="1400" dirty="0"/>
              <a:t>, і </a:t>
            </a:r>
            <a:r>
              <a:rPr lang="ru-RU" sz="1400" dirty="0" err="1"/>
              <a:t>зробити</a:t>
            </a:r>
            <a:r>
              <a:rPr lang="ru-RU" sz="1400" dirty="0"/>
              <a:t> те, до </a:t>
            </a:r>
            <a:r>
              <a:rPr lang="ru-RU" sz="1400" dirty="0" err="1"/>
              <a:t>чого</a:t>
            </a:r>
            <a:r>
              <a:rPr lang="ru-RU" sz="1400" dirty="0"/>
              <a:t> вони </a:t>
            </a:r>
            <a:r>
              <a:rPr lang="ru-RU" sz="1400" dirty="0" err="1"/>
              <a:t>ще</a:t>
            </a:r>
            <a:r>
              <a:rPr lang="ru-RU" sz="1400" dirty="0"/>
              <a:t> не </a:t>
            </a:r>
            <a:r>
              <a:rPr lang="ru-RU" sz="1400" dirty="0" err="1"/>
              <a:t>додумалися</a:t>
            </a:r>
            <a:r>
              <a:rPr lang="ru-RU" sz="1400" dirty="0"/>
              <a:t>. </a:t>
            </a:r>
            <a:r>
              <a:rPr lang="ru-RU" sz="1400" dirty="0" err="1"/>
              <a:t>Наприклад</a:t>
            </a:r>
            <a:r>
              <a:rPr lang="ru-RU" sz="1400" dirty="0"/>
              <a:t>, </a:t>
            </a:r>
            <a:r>
              <a:rPr lang="ru-RU" sz="1400" dirty="0" err="1"/>
              <a:t>якщо</a:t>
            </a:r>
            <a:r>
              <a:rPr lang="ru-RU" sz="1400" dirty="0"/>
              <a:t> у вас є </a:t>
            </a:r>
            <a:r>
              <a:rPr lang="ru-RU" sz="1400" dirty="0" err="1"/>
              <a:t>книжковий</a:t>
            </a:r>
            <a:r>
              <a:rPr lang="ru-RU" sz="1400" dirty="0"/>
              <a:t> супермаркет, </a:t>
            </a:r>
            <a:r>
              <a:rPr lang="ru-RU" sz="1400" dirty="0" err="1"/>
              <a:t>швидше</a:t>
            </a:r>
            <a:r>
              <a:rPr lang="ru-RU" sz="1400" dirty="0"/>
              <a:t> за все, </a:t>
            </a:r>
            <a:r>
              <a:rPr lang="ru-RU" sz="1400" dirty="0" err="1"/>
              <a:t>ваші</a:t>
            </a:r>
            <a:r>
              <a:rPr lang="ru-RU" sz="1400" dirty="0"/>
              <a:t> </a:t>
            </a:r>
            <a:r>
              <a:rPr lang="ru-RU" sz="1400" dirty="0" err="1"/>
              <a:t>конкуренти</a:t>
            </a:r>
            <a:r>
              <a:rPr lang="ru-RU" sz="1400" dirty="0"/>
              <a:t> </a:t>
            </a:r>
            <a:r>
              <a:rPr lang="ru-RU" sz="1400" dirty="0" err="1"/>
              <a:t>публікують</a:t>
            </a:r>
            <a:r>
              <a:rPr lang="ru-RU" sz="1400" dirty="0"/>
              <a:t> на </a:t>
            </a:r>
            <a:r>
              <a:rPr lang="ru-RU" sz="1400" dirty="0" err="1"/>
              <a:t>своїх</a:t>
            </a:r>
            <a:r>
              <a:rPr lang="ru-RU" sz="1400" dirty="0"/>
              <a:t> </a:t>
            </a:r>
            <a:r>
              <a:rPr lang="ru-RU" sz="1400" dirty="0" err="1"/>
              <a:t>сторінках</a:t>
            </a:r>
            <a:r>
              <a:rPr lang="ru-RU" sz="1400" dirty="0"/>
              <a:t> в </a:t>
            </a:r>
            <a:r>
              <a:rPr lang="ru-RU" sz="1400" dirty="0" err="1"/>
              <a:t>соцмережах</a:t>
            </a:r>
            <a:r>
              <a:rPr lang="ru-RU" sz="1400" dirty="0"/>
              <a:t> огляди </a:t>
            </a:r>
            <a:r>
              <a:rPr lang="ru-RU" sz="1400" dirty="0" err="1"/>
              <a:t>книжкових</a:t>
            </a:r>
            <a:r>
              <a:rPr lang="ru-RU" sz="1400" dirty="0"/>
              <a:t> новинок та </a:t>
            </a:r>
            <a:r>
              <a:rPr lang="ru-RU" sz="1400" dirty="0" err="1"/>
              <a:t>інтерв’ю</a:t>
            </a:r>
            <a:r>
              <a:rPr lang="ru-RU" sz="1400" dirty="0"/>
              <a:t> з </a:t>
            </a:r>
            <a:r>
              <a:rPr lang="ru-RU" sz="1400" dirty="0" err="1"/>
              <a:t>популярними</a:t>
            </a:r>
            <a:r>
              <a:rPr lang="ru-RU" sz="1400" dirty="0"/>
              <a:t> </a:t>
            </a:r>
            <a:r>
              <a:rPr lang="ru-RU" sz="1400" dirty="0" err="1"/>
              <a:t>письменниками</a:t>
            </a:r>
            <a:r>
              <a:rPr lang="ru-RU" sz="1400" dirty="0"/>
              <a:t>. </a:t>
            </a:r>
            <a:r>
              <a:rPr lang="ru-RU" sz="1400" dirty="0" err="1"/>
              <a:t>Чого</a:t>
            </a:r>
            <a:r>
              <a:rPr lang="ru-RU" sz="1400" dirty="0"/>
              <a:t> ж вони </a:t>
            </a:r>
            <a:r>
              <a:rPr lang="ru-RU" sz="1400" dirty="0" err="1"/>
              <a:t>ще</a:t>
            </a:r>
            <a:r>
              <a:rPr lang="ru-RU" sz="1400" dirty="0"/>
              <a:t> не </a:t>
            </a:r>
            <a:r>
              <a:rPr lang="ru-RU" sz="1400" dirty="0" err="1"/>
              <a:t>зробили</a:t>
            </a:r>
            <a:r>
              <a:rPr lang="ru-RU" sz="1400" dirty="0"/>
              <a:t>? А </a:t>
            </a:r>
            <a:r>
              <a:rPr lang="ru-RU" sz="1400" dirty="0" err="1"/>
              <a:t>чому</a:t>
            </a:r>
            <a:r>
              <a:rPr lang="ru-RU" sz="1400" dirty="0"/>
              <a:t> б не провести конкурс «</a:t>
            </a:r>
            <a:r>
              <a:rPr lang="ru-RU" sz="1400" dirty="0" err="1"/>
              <a:t>Обід</a:t>
            </a:r>
            <a:r>
              <a:rPr lang="ru-RU" sz="1400" dirty="0"/>
              <a:t>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письменником</a:t>
            </a:r>
            <a:r>
              <a:rPr lang="ru-RU" sz="1400" dirty="0"/>
              <a:t>», де </a:t>
            </a:r>
            <a:r>
              <a:rPr lang="ru-RU" sz="1400" dirty="0" err="1"/>
              <a:t>популярні</a:t>
            </a:r>
            <a:r>
              <a:rPr lang="ru-RU" sz="1400" dirty="0"/>
              <a:t> </a:t>
            </a:r>
            <a:r>
              <a:rPr lang="ru-RU" sz="1400" dirty="0" err="1"/>
              <a:t>сучасні</a:t>
            </a:r>
            <a:r>
              <a:rPr lang="ru-RU" sz="1400" dirty="0"/>
              <a:t> </a:t>
            </a:r>
            <a:r>
              <a:rPr lang="ru-RU" sz="1400" dirty="0" err="1"/>
              <a:t>автори</a:t>
            </a:r>
            <a:r>
              <a:rPr lang="ru-RU" sz="1400" dirty="0"/>
              <a:t> </a:t>
            </a:r>
            <a:r>
              <a:rPr lang="ru-RU" sz="1400" dirty="0" err="1"/>
              <a:t>зустрінуться</a:t>
            </a:r>
            <a:r>
              <a:rPr lang="ru-RU" sz="1400" dirty="0"/>
              <a:t> за чашкою </a:t>
            </a:r>
            <a:r>
              <a:rPr lang="ru-RU" sz="1400" dirty="0" err="1"/>
              <a:t>кави</a:t>
            </a:r>
            <a:r>
              <a:rPr lang="ru-RU" sz="1400" dirty="0"/>
              <a:t> з </a:t>
            </a:r>
            <a:r>
              <a:rPr lang="ru-RU" sz="1400" dirty="0" err="1"/>
              <a:t>трьома</a:t>
            </a:r>
            <a:r>
              <a:rPr lang="ru-RU" sz="1400" dirty="0"/>
              <a:t> </a:t>
            </a:r>
            <a:r>
              <a:rPr lang="ru-RU" sz="1400" dirty="0" err="1"/>
              <a:t>читачами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поставлять </a:t>
            </a:r>
            <a:r>
              <a:rPr lang="ru-RU" sz="1400" dirty="0" err="1"/>
              <a:t>їм</a:t>
            </a:r>
            <a:r>
              <a:rPr lang="ru-RU" sz="1400" dirty="0"/>
              <a:t> </a:t>
            </a:r>
            <a:r>
              <a:rPr lang="ru-RU" sz="1400" dirty="0" err="1"/>
              <a:t>найцікавіші</a:t>
            </a:r>
            <a:r>
              <a:rPr lang="ru-RU" sz="1400" dirty="0"/>
              <a:t> </a:t>
            </a:r>
            <a:r>
              <a:rPr lang="ru-RU" sz="1400" dirty="0" err="1"/>
              <a:t>запитання</a:t>
            </a:r>
            <a:r>
              <a:rPr lang="ru-RU" sz="1400" dirty="0"/>
              <a:t>? А </a:t>
            </a:r>
            <a:r>
              <a:rPr lang="ru-RU" sz="1400" dirty="0" err="1"/>
              <a:t>що</a:t>
            </a:r>
            <a:r>
              <a:rPr lang="ru-RU" sz="1400" dirty="0"/>
              <a:t>, </a:t>
            </a:r>
            <a:r>
              <a:rPr lang="ru-RU" sz="1400" dirty="0" err="1"/>
              <a:t>якщо</a:t>
            </a:r>
            <a:r>
              <a:rPr lang="ru-RU" sz="1400" dirty="0"/>
              <a:t> </a:t>
            </a:r>
            <a:r>
              <a:rPr lang="ru-RU" sz="1400" dirty="0" err="1"/>
              <a:t>такий</a:t>
            </a:r>
            <a:r>
              <a:rPr lang="ru-RU" sz="1400" dirty="0"/>
              <a:t> конкурс стане </a:t>
            </a:r>
            <a:r>
              <a:rPr lang="ru-RU" sz="1400" dirty="0" err="1"/>
              <a:t>щотижневим</a:t>
            </a:r>
            <a:r>
              <a:rPr lang="ru-RU" sz="1400" dirty="0"/>
              <a:t>, і </a:t>
            </a:r>
            <a:r>
              <a:rPr lang="ru-RU" sz="1400" dirty="0" err="1"/>
              <a:t>після</a:t>
            </a:r>
            <a:r>
              <a:rPr lang="ru-RU" sz="1400" dirty="0"/>
              <a:t> </a:t>
            </a:r>
            <a:r>
              <a:rPr lang="ru-RU" sz="1400" dirty="0" err="1"/>
              <a:t>кожної</a:t>
            </a:r>
            <a:r>
              <a:rPr lang="ru-RU" sz="1400" dirty="0"/>
              <a:t> </a:t>
            </a:r>
            <a:r>
              <a:rPr lang="ru-RU" sz="1400" dirty="0" err="1"/>
              <a:t>зустрічі</a:t>
            </a:r>
            <a:r>
              <a:rPr lang="ru-RU" sz="1400" dirty="0"/>
              <a:t> </a:t>
            </a:r>
            <a:r>
              <a:rPr lang="ru-RU" sz="1400" dirty="0" err="1"/>
              <a:t>учасники</a:t>
            </a:r>
            <a:r>
              <a:rPr lang="ru-RU" sz="1400" dirty="0"/>
              <a:t> </a:t>
            </a:r>
            <a:r>
              <a:rPr lang="ru-RU" sz="1400" dirty="0" err="1"/>
              <a:t>ділитимуться</a:t>
            </a:r>
            <a:r>
              <a:rPr lang="ru-RU" sz="1400" dirty="0"/>
              <a:t> </a:t>
            </a:r>
            <a:r>
              <a:rPr lang="ru-RU" sz="1400" dirty="0" err="1"/>
              <a:t>отриманими</a:t>
            </a:r>
            <a:r>
              <a:rPr lang="ru-RU" sz="1400" dirty="0"/>
              <a:t> </a:t>
            </a:r>
            <a:r>
              <a:rPr lang="ru-RU" sz="1400" dirty="0" err="1"/>
              <a:t>враженнями</a:t>
            </a:r>
            <a:r>
              <a:rPr lang="ru-RU" sz="1400" dirty="0"/>
              <a:t>? Напевно, </a:t>
            </a:r>
            <a:r>
              <a:rPr lang="ru-RU" sz="1400" dirty="0" err="1"/>
              <a:t>залученість</a:t>
            </a:r>
            <a:r>
              <a:rPr lang="ru-RU" sz="1400" dirty="0"/>
              <a:t> і </a:t>
            </a:r>
            <a:r>
              <a:rPr lang="ru-RU" sz="1400" dirty="0" err="1"/>
              <a:t>активність</a:t>
            </a:r>
            <a:r>
              <a:rPr lang="ru-RU" sz="1400" dirty="0"/>
              <a:t> на </a:t>
            </a:r>
            <a:r>
              <a:rPr lang="ru-RU" sz="1400" dirty="0" err="1"/>
              <a:t>сторінці</a:t>
            </a:r>
            <a:r>
              <a:rPr lang="ru-RU" sz="1400" dirty="0"/>
              <a:t> </a:t>
            </a:r>
            <a:r>
              <a:rPr lang="ru-RU" sz="1400" dirty="0" err="1"/>
              <a:t>виросте</a:t>
            </a:r>
            <a:r>
              <a:rPr lang="ru-RU" sz="1400" dirty="0"/>
              <a:t>.</a:t>
            </a:r>
          </a:p>
          <a:p>
            <a:r>
              <a:rPr lang="ru-RU" sz="1400" b="1" dirty="0"/>
              <a:t>6. Контент-план</a:t>
            </a:r>
            <a:r>
              <a:rPr lang="uk-UA" sz="1400" b="1" dirty="0"/>
              <a:t>.</a:t>
            </a:r>
            <a:endParaRPr lang="ru-RU" sz="1400" b="1" dirty="0"/>
          </a:p>
          <a:p>
            <a:r>
              <a:rPr lang="ru-RU" sz="1400" dirty="0"/>
              <a:t>Контент-план –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важлив</a:t>
            </a:r>
            <a:r>
              <a:rPr lang="uk-UA" sz="1400" dirty="0" err="1"/>
              <a:t>ий</a:t>
            </a:r>
            <a:r>
              <a:rPr lang="uk-UA" sz="1400" dirty="0"/>
              <a:t> пункт</a:t>
            </a:r>
            <a:r>
              <a:rPr lang="ru-RU" sz="1400" dirty="0"/>
              <a:t>. Контент-план </a:t>
            </a:r>
            <a:r>
              <a:rPr lang="ru-RU" sz="1400" dirty="0" err="1"/>
              <a:t>потрібно</a:t>
            </a:r>
            <a:r>
              <a:rPr lang="ru-RU" sz="1400" dirty="0"/>
              <a:t> </a:t>
            </a:r>
            <a:r>
              <a:rPr lang="ru-RU" sz="1400" dirty="0" err="1"/>
              <a:t>складати</a:t>
            </a:r>
            <a:r>
              <a:rPr lang="ru-RU" sz="1400" dirty="0"/>
              <a:t>, </a:t>
            </a:r>
            <a:r>
              <a:rPr lang="ru-RU" sz="1400" dirty="0" err="1"/>
              <a:t>його</a:t>
            </a:r>
            <a:r>
              <a:rPr lang="ru-RU" sz="1400" dirty="0"/>
              <a:t> </a:t>
            </a:r>
            <a:r>
              <a:rPr lang="ru-RU" sz="1400" dirty="0" err="1"/>
              <a:t>потрібно</a:t>
            </a:r>
            <a:r>
              <a:rPr lang="ru-RU" sz="1400" dirty="0"/>
              <a:t> </a:t>
            </a:r>
            <a:r>
              <a:rPr lang="ru-RU" sz="1400" dirty="0" err="1"/>
              <a:t>дотримуватися</a:t>
            </a:r>
            <a:r>
              <a:rPr lang="ru-RU" sz="1400" dirty="0"/>
              <a:t>, </a:t>
            </a:r>
            <a:r>
              <a:rPr lang="ru-RU" sz="1400" dirty="0" err="1"/>
              <a:t>його</a:t>
            </a:r>
            <a:r>
              <a:rPr lang="ru-RU" sz="1400" dirty="0"/>
              <a:t> </a:t>
            </a:r>
            <a:r>
              <a:rPr lang="ru-RU" sz="1400" dirty="0" err="1"/>
              <a:t>потрібно</a:t>
            </a:r>
            <a:r>
              <a:rPr lang="ru-RU" sz="1400" dirty="0"/>
              <a:t> </a:t>
            </a:r>
            <a:r>
              <a:rPr lang="ru-RU" sz="1400" dirty="0" err="1"/>
              <a:t>коригувати</a:t>
            </a:r>
            <a:r>
              <a:rPr lang="ru-RU" sz="1400" dirty="0"/>
              <a:t>. Перш </a:t>
            </a:r>
            <a:r>
              <a:rPr lang="ru-RU" sz="1400" dirty="0" err="1"/>
              <a:t>ніж</a:t>
            </a:r>
            <a:r>
              <a:rPr lang="ru-RU" sz="1400" dirty="0"/>
              <a:t> </a:t>
            </a:r>
            <a:r>
              <a:rPr lang="ru-RU" sz="1400" dirty="0" err="1"/>
              <a:t>прописати</a:t>
            </a:r>
            <a:r>
              <a:rPr lang="ru-RU" sz="1400" dirty="0"/>
              <a:t> план </a:t>
            </a:r>
            <a:r>
              <a:rPr lang="ru-RU" sz="1400" dirty="0" err="1"/>
              <a:t>публікацій</a:t>
            </a:r>
            <a:r>
              <a:rPr lang="ru-RU" sz="1400" dirty="0"/>
              <a:t>, дайте </a:t>
            </a:r>
            <a:r>
              <a:rPr lang="ru-RU" sz="1400" dirty="0" err="1"/>
              <a:t>відповідь</a:t>
            </a:r>
            <a:r>
              <a:rPr lang="ru-RU" sz="1400" dirty="0"/>
              <a:t> на </a:t>
            </a:r>
            <a:r>
              <a:rPr lang="ru-RU" sz="1400" dirty="0" err="1"/>
              <a:t>такі</a:t>
            </a:r>
            <a:r>
              <a:rPr lang="ru-RU" sz="1400" dirty="0"/>
              <a:t> </a:t>
            </a:r>
            <a:r>
              <a:rPr lang="ru-RU" sz="1400" dirty="0" err="1"/>
              <a:t>запитання</a:t>
            </a:r>
            <a:r>
              <a:rPr lang="ru-RU" sz="1400" dirty="0"/>
              <a:t>:</a:t>
            </a:r>
          </a:p>
          <a:p>
            <a:pPr lvl="0"/>
            <a:r>
              <a:rPr lang="ru-RU" sz="1400" dirty="0" err="1"/>
              <a:t>Який</a:t>
            </a:r>
            <a:r>
              <a:rPr lang="ru-RU" sz="1400" dirty="0"/>
              <a:t> контент ми </a:t>
            </a:r>
            <a:r>
              <a:rPr lang="ru-RU" sz="1400" dirty="0" err="1"/>
              <a:t>хочемо</a:t>
            </a:r>
            <a:r>
              <a:rPr lang="ru-RU" sz="1400" dirty="0"/>
              <a:t> </a:t>
            </a:r>
            <a:r>
              <a:rPr lang="ru-RU" sz="1400" dirty="0" err="1"/>
              <a:t>публікувати</a:t>
            </a:r>
            <a:r>
              <a:rPr lang="ru-RU" sz="1400" dirty="0"/>
              <a:t> в </a:t>
            </a:r>
            <a:r>
              <a:rPr lang="ru-RU" sz="1400" dirty="0" err="1"/>
              <a:t>соцмережах</a:t>
            </a:r>
            <a:r>
              <a:rPr lang="ru-RU" sz="1400" dirty="0"/>
              <a:t>.</a:t>
            </a:r>
          </a:p>
          <a:p>
            <a:pPr lvl="0"/>
            <a:r>
              <a:rPr lang="ru-RU" sz="1400" dirty="0" err="1"/>
              <a:t>Якою</a:t>
            </a:r>
            <a:r>
              <a:rPr lang="ru-RU" sz="1400" dirty="0"/>
              <a:t> </a:t>
            </a:r>
            <a:r>
              <a:rPr lang="ru-RU" sz="1400" dirty="0" err="1"/>
              <a:t>може</a:t>
            </a:r>
            <a:r>
              <a:rPr lang="ru-RU" sz="1400" dirty="0"/>
              <a:t> бути </a:t>
            </a:r>
            <a:r>
              <a:rPr lang="ru-RU" sz="1400" dirty="0" err="1"/>
              <a:t>реакція</a:t>
            </a:r>
            <a:r>
              <a:rPr lang="ru-RU" sz="1400" dirty="0"/>
              <a:t> </a:t>
            </a:r>
            <a:r>
              <a:rPr lang="ru-RU" sz="1400" dirty="0" err="1"/>
              <a:t>аудиторії</a:t>
            </a:r>
            <a:r>
              <a:rPr lang="ru-RU" sz="1400" dirty="0"/>
              <a:t> та </a:t>
            </a:r>
            <a:r>
              <a:rPr lang="ru-RU" sz="1400" dirty="0" err="1"/>
              <a:t>чому</a:t>
            </a:r>
            <a:r>
              <a:rPr lang="ru-RU" sz="1400" dirty="0"/>
              <a:t>.</a:t>
            </a:r>
          </a:p>
          <a:p>
            <a:pPr lvl="0"/>
            <a:r>
              <a:rPr lang="ru-RU" sz="1400" dirty="0" err="1"/>
              <a:t>Хто</a:t>
            </a:r>
            <a:r>
              <a:rPr lang="ru-RU" sz="1400" dirty="0"/>
              <a:t> буде </a:t>
            </a:r>
            <a:r>
              <a:rPr lang="ru-RU" sz="1400" dirty="0" err="1"/>
              <a:t>читати</a:t>
            </a:r>
            <a:r>
              <a:rPr lang="ru-RU" sz="1400" dirty="0"/>
              <a:t> </a:t>
            </a:r>
            <a:r>
              <a:rPr lang="ru-RU" sz="1400" dirty="0" err="1"/>
              <a:t>такі</a:t>
            </a:r>
            <a:r>
              <a:rPr lang="ru-RU" sz="1400" dirty="0"/>
              <a:t> </a:t>
            </a:r>
            <a:r>
              <a:rPr lang="ru-RU" sz="1400" dirty="0" err="1"/>
              <a:t>пости</a:t>
            </a:r>
            <a:r>
              <a:rPr lang="ru-RU" sz="1400" dirty="0"/>
              <a:t>.</a:t>
            </a:r>
          </a:p>
          <a:p>
            <a:pPr lvl="0"/>
            <a:r>
              <a:rPr lang="ru-RU" sz="1400" dirty="0"/>
              <a:t>Як часто ми </a:t>
            </a:r>
            <a:r>
              <a:rPr lang="ru-RU" sz="1400" dirty="0" err="1"/>
              <a:t>будемо</a:t>
            </a:r>
            <a:r>
              <a:rPr lang="ru-RU" sz="1400" dirty="0"/>
              <a:t> </a:t>
            </a:r>
            <a:r>
              <a:rPr lang="ru-RU" sz="1400" dirty="0" err="1"/>
              <a:t>публікувати</a:t>
            </a:r>
            <a:r>
              <a:rPr lang="ru-RU" sz="1400" dirty="0"/>
              <a:t> контент і </a:t>
            </a:r>
            <a:r>
              <a:rPr lang="ru-RU" sz="1400" dirty="0" err="1"/>
              <a:t>чому</a:t>
            </a:r>
            <a:r>
              <a:rPr lang="ru-RU" sz="1400" dirty="0"/>
              <a:t>.</a:t>
            </a:r>
          </a:p>
          <a:p>
            <a:pPr lvl="0"/>
            <a:r>
              <a:rPr lang="ru-RU" sz="1400" dirty="0" err="1"/>
              <a:t>Хто</a:t>
            </a:r>
            <a:r>
              <a:rPr lang="ru-RU" sz="1400" dirty="0"/>
              <a:t> буде </a:t>
            </a:r>
            <a:r>
              <a:rPr lang="ru-RU" sz="1400" dirty="0" err="1"/>
              <a:t>створювати</a:t>
            </a:r>
            <a:r>
              <a:rPr lang="ru-RU" sz="1400" dirty="0"/>
              <a:t> </a:t>
            </a:r>
            <a:r>
              <a:rPr lang="ru-RU" sz="1400" dirty="0" err="1"/>
              <a:t>пости</a:t>
            </a:r>
            <a:r>
              <a:rPr lang="ru-RU" sz="1400" dirty="0" smtClean="0"/>
              <a:t>.</a:t>
            </a:r>
          </a:p>
          <a:p>
            <a:pPr lvl="0"/>
            <a:r>
              <a:rPr lang="ru-RU" sz="1400" dirty="0"/>
              <a:t>Як ми </a:t>
            </a:r>
            <a:r>
              <a:rPr lang="ru-RU" sz="1400" dirty="0" err="1"/>
              <a:t>будемо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просувати</a:t>
            </a:r>
            <a:r>
              <a:rPr lang="ru-RU" sz="1400" dirty="0"/>
              <a:t>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042714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dirty="0" err="1"/>
              <a:t>Працюючи</a:t>
            </a:r>
            <a:r>
              <a:rPr lang="ru-RU" sz="1400" dirty="0"/>
              <a:t> над контент-планом, </a:t>
            </a:r>
            <a:r>
              <a:rPr lang="ru-RU" sz="1400" dirty="0" err="1"/>
              <a:t>варто</a:t>
            </a:r>
            <a:r>
              <a:rPr lang="ru-RU" sz="1400" dirty="0"/>
              <a:t> </a:t>
            </a:r>
            <a:r>
              <a:rPr lang="ru-RU" sz="1400" dirty="0" err="1"/>
              <a:t>дотримуватися</a:t>
            </a:r>
            <a:r>
              <a:rPr lang="ru-RU" sz="1400" dirty="0"/>
              <a:t> такого принципу: 80% </a:t>
            </a:r>
            <a:r>
              <a:rPr lang="ru-RU" sz="1400" dirty="0" err="1"/>
              <a:t>постів</a:t>
            </a:r>
            <a:r>
              <a:rPr lang="ru-RU" sz="1400" dirty="0"/>
              <a:t> </a:t>
            </a:r>
            <a:r>
              <a:rPr lang="ru-RU" sz="1400" dirty="0" err="1"/>
              <a:t>повинні</a:t>
            </a:r>
            <a:r>
              <a:rPr lang="ru-RU" sz="1400" dirty="0"/>
              <a:t> бути </a:t>
            </a:r>
            <a:r>
              <a:rPr lang="ru-RU" sz="1400" dirty="0" err="1"/>
              <a:t>розважальними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корисними</a:t>
            </a:r>
            <a:r>
              <a:rPr lang="ru-RU" sz="1400" dirty="0"/>
              <a:t>, і </a:t>
            </a:r>
            <a:r>
              <a:rPr lang="ru-RU" sz="1400" dirty="0" err="1"/>
              <a:t>лише</a:t>
            </a:r>
            <a:r>
              <a:rPr lang="ru-RU" sz="1400" dirty="0"/>
              <a:t> 20% – </a:t>
            </a:r>
            <a:r>
              <a:rPr lang="ru-RU" sz="1400" dirty="0" err="1"/>
              <a:t>рекламними</a:t>
            </a:r>
            <a:r>
              <a:rPr lang="ru-RU" sz="1400" dirty="0"/>
              <a:t>. </a:t>
            </a:r>
            <a:r>
              <a:rPr lang="ru-RU" sz="1400" dirty="0" err="1"/>
              <a:t>Визначивши</a:t>
            </a:r>
            <a:r>
              <a:rPr lang="ru-RU" sz="1400" dirty="0"/>
              <a:t> СММ-</a:t>
            </a:r>
            <a:r>
              <a:rPr lang="ru-RU" sz="1400" dirty="0" err="1"/>
              <a:t>стратегію</a:t>
            </a:r>
            <a:r>
              <a:rPr lang="ru-RU" sz="1400" dirty="0"/>
              <a:t> для контенту, </a:t>
            </a:r>
            <a:r>
              <a:rPr lang="ru-RU" sz="1400" dirty="0" err="1"/>
              <a:t>створіть</a:t>
            </a:r>
            <a:r>
              <a:rPr lang="ru-RU" sz="1400" dirty="0"/>
              <a:t> </a:t>
            </a:r>
            <a:r>
              <a:rPr lang="ru-RU" sz="1400" dirty="0" err="1"/>
              <a:t>календар</a:t>
            </a:r>
            <a:r>
              <a:rPr lang="ru-RU" sz="1400" dirty="0"/>
              <a:t> </a:t>
            </a:r>
            <a:r>
              <a:rPr lang="ru-RU" sz="1400" dirty="0" err="1"/>
              <a:t>публікацій</a:t>
            </a:r>
            <a:r>
              <a:rPr lang="ru-RU" sz="1400" dirty="0"/>
              <a:t>.</a:t>
            </a:r>
          </a:p>
          <a:p>
            <a:r>
              <a:rPr lang="ru-RU" sz="1400" b="1" dirty="0"/>
              <a:t>7. </a:t>
            </a:r>
            <a:r>
              <a:rPr lang="ru-RU" sz="1400" b="1" dirty="0" err="1"/>
              <a:t>Тестуємо</a:t>
            </a:r>
            <a:r>
              <a:rPr lang="ru-RU" sz="1400" b="1" dirty="0"/>
              <a:t> контент-план</a:t>
            </a:r>
            <a:r>
              <a:rPr lang="uk-UA" sz="1400" b="1" dirty="0"/>
              <a:t>.</a:t>
            </a:r>
            <a:endParaRPr lang="ru-RU" sz="1400" b="1" dirty="0"/>
          </a:p>
          <a:p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пости</a:t>
            </a:r>
            <a:r>
              <a:rPr lang="ru-RU" sz="1400" dirty="0"/>
              <a:t> </a:t>
            </a:r>
            <a:r>
              <a:rPr lang="ru-RU" sz="1400" dirty="0" err="1"/>
              <a:t>були</a:t>
            </a:r>
            <a:r>
              <a:rPr lang="ru-RU" sz="1400" dirty="0"/>
              <a:t> </a:t>
            </a:r>
            <a:r>
              <a:rPr lang="ru-RU" sz="1400" dirty="0" err="1"/>
              <a:t>своєчасними</a:t>
            </a:r>
            <a:r>
              <a:rPr lang="ru-RU" sz="1400" dirty="0"/>
              <a:t>, </a:t>
            </a:r>
            <a:r>
              <a:rPr lang="ru-RU" sz="1400" dirty="0" err="1"/>
              <a:t>потрібно</a:t>
            </a:r>
            <a:r>
              <a:rPr lang="ru-RU" sz="1400" dirty="0"/>
              <a:t> </a:t>
            </a:r>
            <a:r>
              <a:rPr lang="ru-RU" sz="1400" dirty="0" err="1"/>
              <a:t>постійно</a:t>
            </a:r>
            <a:r>
              <a:rPr lang="ru-RU" sz="1400" dirty="0"/>
              <a:t> </a:t>
            </a:r>
            <a:r>
              <a:rPr lang="ru-RU" sz="1400" dirty="0" err="1"/>
              <a:t>збирати</a:t>
            </a:r>
            <a:r>
              <a:rPr lang="ru-RU" sz="1400" dirty="0"/>
              <a:t> </a:t>
            </a:r>
            <a:r>
              <a:rPr lang="ru-RU" sz="1400" dirty="0" err="1"/>
              <a:t>актуальну</a:t>
            </a:r>
            <a:r>
              <a:rPr lang="ru-RU" sz="1400" dirty="0"/>
              <a:t> </a:t>
            </a:r>
            <a:r>
              <a:rPr lang="ru-RU" sz="1400" dirty="0" err="1"/>
              <a:t>інформацію</a:t>
            </a:r>
            <a:r>
              <a:rPr lang="ru-RU" sz="1400" dirty="0"/>
              <a:t> про </a:t>
            </a:r>
            <a:r>
              <a:rPr lang="ru-RU" sz="1400" dirty="0" err="1"/>
              <a:t>аудиторію</a:t>
            </a:r>
            <a:r>
              <a:rPr lang="ru-RU" sz="1400" dirty="0"/>
              <a:t>: </a:t>
            </a:r>
            <a:r>
              <a:rPr lang="ru-RU" sz="1400" dirty="0" err="1"/>
              <a:t>її</a:t>
            </a:r>
            <a:r>
              <a:rPr lang="ru-RU" sz="1400" dirty="0"/>
              <a:t> </a:t>
            </a:r>
            <a:r>
              <a:rPr lang="ru-RU" sz="1400" dirty="0" err="1"/>
              <a:t>проблеми</a:t>
            </a:r>
            <a:r>
              <a:rPr lang="ru-RU" sz="1400" dirty="0"/>
              <a:t>, </a:t>
            </a:r>
            <a:r>
              <a:rPr lang="ru-RU" sz="1400" dirty="0" err="1"/>
              <a:t>мрії</a:t>
            </a:r>
            <a:r>
              <a:rPr lang="ru-RU" sz="1400" dirty="0"/>
              <a:t>, а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важливі</a:t>
            </a:r>
            <a:r>
              <a:rPr lang="ru-RU" sz="1400" dirty="0"/>
              <a:t> для </a:t>
            </a:r>
            <a:r>
              <a:rPr lang="ru-RU" sz="1400" dirty="0" err="1"/>
              <a:t>неї</a:t>
            </a:r>
            <a:r>
              <a:rPr lang="ru-RU" sz="1400" dirty="0"/>
              <a:t> </a:t>
            </a:r>
            <a:r>
              <a:rPr lang="ru-RU" sz="1400" dirty="0" err="1"/>
              <a:t>соціальні</a:t>
            </a:r>
            <a:r>
              <a:rPr lang="ru-RU" sz="1400" dirty="0"/>
              <a:t> </a:t>
            </a:r>
            <a:r>
              <a:rPr lang="ru-RU" sz="1400" dirty="0" err="1"/>
              <a:t>події</a:t>
            </a:r>
            <a:r>
              <a:rPr lang="ru-RU" sz="1400" dirty="0"/>
              <a:t>. Контент-план </a:t>
            </a:r>
            <a:r>
              <a:rPr lang="ru-RU" sz="1400" dirty="0" err="1"/>
              <a:t>може</a:t>
            </a:r>
            <a:r>
              <a:rPr lang="ru-RU" sz="1400" dirty="0"/>
              <a:t> </a:t>
            </a:r>
            <a:r>
              <a:rPr lang="ru-RU" sz="1400" dirty="0" err="1"/>
              <a:t>змінюватися</a:t>
            </a:r>
            <a:r>
              <a:rPr lang="ru-RU" sz="1400" dirty="0"/>
              <a:t> – </a:t>
            </a:r>
            <a:r>
              <a:rPr lang="ru-RU" sz="1400" dirty="0" err="1"/>
              <a:t>це</a:t>
            </a:r>
            <a:r>
              <a:rPr lang="ru-RU" sz="1400" dirty="0"/>
              <a:t> нормально. Не </a:t>
            </a:r>
            <a:r>
              <a:rPr lang="ru-RU" sz="1400" dirty="0" err="1"/>
              <a:t>варто</a:t>
            </a:r>
            <a:r>
              <a:rPr lang="ru-RU" sz="1400" dirty="0"/>
              <a:t> </a:t>
            </a:r>
            <a:r>
              <a:rPr lang="ru-RU" sz="1400" dirty="0" err="1"/>
              <a:t>прив’язуватися</a:t>
            </a:r>
            <a:r>
              <a:rPr lang="ru-RU" sz="1400" dirty="0"/>
              <a:t> до </a:t>
            </a:r>
            <a:r>
              <a:rPr lang="ru-RU" sz="1400" dirty="0" err="1"/>
              <a:t>запланованих</a:t>
            </a:r>
            <a:r>
              <a:rPr lang="ru-RU" sz="1400" dirty="0"/>
              <a:t> тем як до </a:t>
            </a:r>
            <a:r>
              <a:rPr lang="ru-RU" sz="1400" dirty="0" err="1"/>
              <a:t>мантри</a:t>
            </a:r>
            <a:r>
              <a:rPr lang="ru-RU" sz="1400" dirty="0"/>
              <a:t>. </a:t>
            </a:r>
            <a:r>
              <a:rPr lang="ru-RU" sz="1400" dirty="0" err="1"/>
              <a:t>Коригуйте</a:t>
            </a:r>
            <a:r>
              <a:rPr lang="ru-RU" sz="1400" dirty="0"/>
              <a:t> </a:t>
            </a:r>
            <a:r>
              <a:rPr lang="ru-RU" sz="1400" dirty="0" err="1"/>
              <a:t>його</a:t>
            </a:r>
            <a:r>
              <a:rPr lang="ru-RU" sz="1400" dirty="0"/>
              <a:t> </a:t>
            </a:r>
            <a:r>
              <a:rPr lang="ru-RU" sz="1400" dirty="0" err="1"/>
              <a:t>відповідно</a:t>
            </a:r>
            <a:r>
              <a:rPr lang="ru-RU" sz="1400" dirty="0"/>
              <a:t> до </a:t>
            </a:r>
            <a:r>
              <a:rPr lang="ru-RU" sz="1400" dirty="0" err="1"/>
              <a:t>ситуації</a:t>
            </a:r>
            <a:r>
              <a:rPr lang="ru-RU" sz="1400" dirty="0"/>
              <a:t> –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підвищить</a:t>
            </a:r>
            <a:r>
              <a:rPr lang="ru-RU" sz="1400" dirty="0"/>
              <a:t> </a:t>
            </a:r>
            <a:r>
              <a:rPr lang="ru-RU" sz="1400" dirty="0" err="1"/>
              <a:t>залученість</a:t>
            </a:r>
            <a:r>
              <a:rPr lang="ru-RU" sz="1400" dirty="0"/>
              <a:t> і </a:t>
            </a:r>
            <a:r>
              <a:rPr lang="ru-RU" sz="1400" dirty="0" err="1"/>
              <a:t>активність</a:t>
            </a:r>
            <a:r>
              <a:rPr lang="ru-RU" sz="1400" dirty="0"/>
              <a:t> на </a:t>
            </a:r>
            <a:r>
              <a:rPr lang="ru-RU" sz="1400" dirty="0" err="1"/>
              <a:t>сторінці</a:t>
            </a:r>
            <a:r>
              <a:rPr lang="ru-RU" sz="1400" dirty="0"/>
              <a:t>. І не </a:t>
            </a:r>
            <a:r>
              <a:rPr lang="ru-RU" sz="1400" dirty="0" err="1"/>
              <a:t>забувайте</a:t>
            </a:r>
            <a:r>
              <a:rPr lang="ru-RU" sz="1400" dirty="0"/>
              <a:t> про </a:t>
            </a:r>
            <a:r>
              <a:rPr lang="ru-RU" sz="1400" dirty="0" err="1"/>
              <a:t>Google</a:t>
            </a:r>
            <a:r>
              <a:rPr lang="ru-RU" sz="1400" dirty="0"/>
              <a:t> </a:t>
            </a:r>
            <a:r>
              <a:rPr lang="ru-RU" sz="1400" dirty="0" err="1"/>
              <a:t>Analytics</a:t>
            </a:r>
            <a:r>
              <a:rPr lang="ru-RU" sz="1400" dirty="0"/>
              <a:t> – </a:t>
            </a:r>
            <a:r>
              <a:rPr lang="ru-RU" sz="1400" dirty="0" err="1"/>
              <a:t>інструмент</a:t>
            </a:r>
            <a:r>
              <a:rPr lang="ru-RU" sz="1400" dirty="0"/>
              <a:t> </a:t>
            </a:r>
            <a:r>
              <a:rPr lang="ru-RU" sz="1400" dirty="0" err="1"/>
              <a:t>допоможе</a:t>
            </a:r>
            <a:r>
              <a:rPr lang="ru-RU" sz="1400" dirty="0"/>
              <a:t> </a:t>
            </a:r>
            <a:r>
              <a:rPr lang="ru-RU" sz="1400" dirty="0" err="1"/>
              <a:t>дізнатися</a:t>
            </a:r>
            <a:r>
              <a:rPr lang="ru-RU" sz="1400" dirty="0"/>
              <a:t>, </a:t>
            </a:r>
            <a:r>
              <a:rPr lang="ru-RU" sz="1400" dirty="0" err="1"/>
              <a:t>чи</a:t>
            </a:r>
            <a:r>
              <a:rPr lang="ru-RU" sz="1400" dirty="0"/>
              <a:t> часто люди </a:t>
            </a:r>
            <a:r>
              <a:rPr lang="ru-RU" sz="1400" dirty="0" err="1"/>
              <a:t>приходять</a:t>
            </a:r>
            <a:r>
              <a:rPr lang="ru-RU" sz="1400" dirty="0"/>
              <a:t> у магазин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соцмереж</a:t>
            </a:r>
            <a:r>
              <a:rPr lang="ru-RU" sz="1400" dirty="0"/>
              <a:t> і </a:t>
            </a:r>
            <a:r>
              <a:rPr lang="ru-RU" sz="1400" dirty="0" err="1"/>
              <a:t>роблять</a:t>
            </a:r>
            <a:r>
              <a:rPr lang="ru-RU" sz="1400" dirty="0"/>
              <a:t> покупки, </a:t>
            </a:r>
            <a:r>
              <a:rPr lang="ru-RU" sz="1400" dirty="0" err="1"/>
              <a:t>скільки</a:t>
            </a:r>
            <a:r>
              <a:rPr lang="ru-RU" sz="1400" dirty="0"/>
              <a:t> часу вони </a:t>
            </a:r>
            <a:r>
              <a:rPr lang="ru-RU" sz="1400" dirty="0" err="1"/>
              <a:t>проводять</a:t>
            </a:r>
            <a:r>
              <a:rPr lang="ru-RU" sz="1400" dirty="0"/>
              <a:t> на </a:t>
            </a:r>
            <a:r>
              <a:rPr lang="ru-RU" sz="1400" dirty="0" err="1"/>
              <a:t>сайті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/>
              <a:t>.</a:t>
            </a:r>
          </a:p>
          <a:p>
            <a:r>
              <a:rPr lang="uk-UA" sz="1400" dirty="0"/>
              <a:t>Отже, </a:t>
            </a:r>
            <a:r>
              <a:rPr lang="ru-RU" sz="1400" dirty="0"/>
              <a:t>СММ-</a:t>
            </a:r>
            <a:r>
              <a:rPr lang="ru-RU" sz="1400" dirty="0" err="1"/>
              <a:t>стратегія</a:t>
            </a:r>
            <a:r>
              <a:rPr lang="ru-RU" sz="1400" dirty="0"/>
              <a:t> –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ефективний</a:t>
            </a:r>
            <a:r>
              <a:rPr lang="ru-RU" sz="1400" dirty="0"/>
              <a:t> </a:t>
            </a:r>
            <a:r>
              <a:rPr lang="ru-RU" sz="1400" dirty="0" err="1"/>
              <a:t>спосіб</a:t>
            </a:r>
            <a:r>
              <a:rPr lang="ru-RU" sz="1400" dirty="0"/>
              <a:t> </a:t>
            </a:r>
            <a:r>
              <a:rPr lang="ru-RU" sz="1400" dirty="0" err="1"/>
              <a:t>зробити</a:t>
            </a:r>
            <a:r>
              <a:rPr lang="ru-RU" sz="1400" dirty="0"/>
              <a:t> </a:t>
            </a:r>
            <a:r>
              <a:rPr lang="ru-RU" sz="1400" dirty="0" err="1"/>
              <a:t>спілкування</a:t>
            </a:r>
            <a:r>
              <a:rPr lang="ru-RU" sz="1400" dirty="0"/>
              <a:t> в </a:t>
            </a:r>
            <a:r>
              <a:rPr lang="ru-RU" sz="1400" dirty="0" err="1"/>
              <a:t>соцмережах</a:t>
            </a:r>
            <a:r>
              <a:rPr lang="ru-RU" sz="1400" dirty="0"/>
              <a:t> </a:t>
            </a:r>
            <a:r>
              <a:rPr lang="ru-RU" sz="1400" dirty="0" err="1"/>
              <a:t>корисним</a:t>
            </a:r>
            <a:r>
              <a:rPr lang="ru-RU" sz="1400" dirty="0"/>
              <a:t> як для </a:t>
            </a:r>
            <a:r>
              <a:rPr lang="ru-RU" sz="1400" dirty="0" err="1"/>
              <a:t>аудиторії</a:t>
            </a:r>
            <a:r>
              <a:rPr lang="ru-RU" sz="1400" dirty="0"/>
              <a:t>, так і для бренду. </a:t>
            </a:r>
            <a:r>
              <a:rPr lang="ru-RU" sz="1400" dirty="0" err="1"/>
              <a:t>Компанії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спілкуються</a:t>
            </a:r>
            <a:r>
              <a:rPr lang="ru-RU" sz="1400" dirty="0"/>
              <a:t> з </a:t>
            </a:r>
            <a:r>
              <a:rPr lang="ru-RU" sz="1400" dirty="0" err="1"/>
              <a:t>аудиторією</a:t>
            </a:r>
            <a:r>
              <a:rPr lang="ru-RU" sz="1400" dirty="0"/>
              <a:t> </a:t>
            </a:r>
            <a:r>
              <a:rPr lang="ru-RU" sz="1400" dirty="0" err="1"/>
              <a:t>зрозумілою</a:t>
            </a:r>
            <a:r>
              <a:rPr lang="ru-RU" sz="1400" dirty="0"/>
              <a:t> для </a:t>
            </a:r>
            <a:r>
              <a:rPr lang="ru-RU" sz="1400" dirty="0" err="1"/>
              <a:t>неї</a:t>
            </a:r>
            <a:r>
              <a:rPr lang="ru-RU" sz="1400" dirty="0"/>
              <a:t> </a:t>
            </a:r>
            <a:r>
              <a:rPr lang="ru-RU" sz="1400" dirty="0" err="1"/>
              <a:t>мовою</a:t>
            </a:r>
            <a:r>
              <a:rPr lang="ru-RU" sz="1400" dirty="0"/>
              <a:t>, </a:t>
            </a:r>
            <a:r>
              <a:rPr lang="ru-RU" sz="1400" dirty="0" err="1"/>
              <a:t>швидше</a:t>
            </a:r>
            <a:r>
              <a:rPr lang="ru-RU" sz="1400" dirty="0"/>
              <a:t> </a:t>
            </a:r>
            <a:r>
              <a:rPr lang="ru-RU" sz="1400" dirty="0" err="1"/>
              <a:t>знаходять</a:t>
            </a:r>
            <a:r>
              <a:rPr lang="ru-RU" sz="1400" dirty="0"/>
              <a:t> </a:t>
            </a:r>
            <a:r>
              <a:rPr lang="ru-RU" sz="1400" dirty="0" err="1"/>
              <a:t>відданих</a:t>
            </a:r>
            <a:r>
              <a:rPr lang="ru-RU" sz="1400" dirty="0"/>
              <a:t> </a:t>
            </a:r>
            <a:r>
              <a:rPr lang="ru-RU" sz="1400" dirty="0" err="1"/>
              <a:t>фанатів</a:t>
            </a:r>
            <a:r>
              <a:rPr lang="ru-RU" sz="1400"/>
              <a:t>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404466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dirty="0" err="1"/>
              <a:t>Українська</a:t>
            </a:r>
            <a:r>
              <a:rPr lang="ru-RU" sz="1400" dirty="0"/>
              <a:t> </a:t>
            </a:r>
            <a:r>
              <a:rPr lang="ru-RU" sz="1400" dirty="0" err="1"/>
              <a:t>аудиторія</a:t>
            </a:r>
            <a:r>
              <a:rPr lang="ru-RU" sz="1400" dirty="0"/>
              <a:t> </a:t>
            </a:r>
            <a:r>
              <a:rPr lang="ru-RU" sz="1400" dirty="0" err="1"/>
              <a:t>Facebook</a:t>
            </a:r>
            <a:r>
              <a:rPr lang="ru-RU" sz="1400" dirty="0"/>
              <a:t> станом на </a:t>
            </a:r>
            <a:r>
              <a:rPr lang="ru-RU" sz="1400" dirty="0" err="1"/>
              <a:t>вересень</a:t>
            </a:r>
            <a:r>
              <a:rPr lang="ru-RU" sz="1400" dirty="0"/>
              <a:t> 2019 року становила 0,7%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світової</a:t>
            </a:r>
            <a:r>
              <a:rPr lang="ru-RU" sz="1400" dirty="0"/>
              <a:t>. За </a:t>
            </a:r>
            <a:r>
              <a:rPr lang="ru-RU" sz="1400" dirty="0" err="1"/>
              <a:t>кількістю</a:t>
            </a:r>
            <a:r>
              <a:rPr lang="ru-RU" sz="1400" dirty="0"/>
              <a:t> </a:t>
            </a:r>
            <a:r>
              <a:rPr lang="ru-RU" sz="1400" dirty="0" err="1"/>
              <a:t>користувачів</a:t>
            </a:r>
            <a:r>
              <a:rPr lang="ru-RU" sz="1400" dirty="0"/>
              <a:t> </a:t>
            </a:r>
            <a:r>
              <a:rPr lang="ru-RU" sz="1400" dirty="0" err="1"/>
              <a:t>Україна</a:t>
            </a:r>
            <a:r>
              <a:rPr lang="ru-RU" sz="1400" dirty="0"/>
              <a:t> </a:t>
            </a:r>
            <a:r>
              <a:rPr lang="ru-RU" sz="1400" dirty="0" err="1"/>
              <a:t>опинилася</a:t>
            </a:r>
            <a:r>
              <a:rPr lang="ru-RU" sz="1400" dirty="0"/>
              <a:t> на 33 </a:t>
            </a:r>
            <a:r>
              <a:rPr lang="ru-RU" sz="1400" dirty="0" err="1"/>
              <a:t>місці</a:t>
            </a:r>
            <a:r>
              <a:rPr lang="ru-RU" sz="1400" dirty="0"/>
              <a:t> у </a:t>
            </a:r>
            <a:r>
              <a:rPr lang="ru-RU" sz="1400" dirty="0" err="1"/>
              <a:t>світі</a:t>
            </a:r>
            <a:r>
              <a:rPr lang="ru-RU" sz="1400" dirty="0"/>
              <a:t> та на 8 у </a:t>
            </a:r>
            <a:r>
              <a:rPr lang="ru-RU" sz="1400" dirty="0" err="1"/>
              <a:t>Європі</a:t>
            </a:r>
            <a:r>
              <a:rPr lang="ru-RU" sz="1400" dirty="0"/>
              <a:t>. </a:t>
            </a:r>
            <a:r>
              <a:rPr lang="ru-RU" sz="1400" dirty="0" err="1"/>
              <a:t>Українська</a:t>
            </a:r>
            <a:r>
              <a:rPr lang="ru-RU" sz="1400" dirty="0"/>
              <a:t> </a:t>
            </a:r>
            <a:r>
              <a:rPr lang="ru-RU" sz="1400" dirty="0" err="1"/>
              <a:t>аудиторія</a:t>
            </a:r>
            <a:r>
              <a:rPr lang="ru-RU" sz="1400" dirty="0"/>
              <a:t>, для </a:t>
            </a:r>
            <a:r>
              <a:rPr lang="ru-RU" sz="1400" dirty="0" err="1"/>
              <a:t>порівняння</a:t>
            </a:r>
            <a:r>
              <a:rPr lang="ru-RU" sz="1400" dirty="0"/>
              <a:t>, </a:t>
            </a:r>
            <a:r>
              <a:rPr lang="ru-RU" sz="1400" dirty="0" err="1"/>
              <a:t>значно</a:t>
            </a:r>
            <a:r>
              <a:rPr lang="ru-RU" sz="1400" dirty="0"/>
              <a:t> </a:t>
            </a:r>
            <a:r>
              <a:rPr lang="ru-RU" sz="1400" dirty="0" err="1"/>
              <a:t>більша</a:t>
            </a:r>
            <a:r>
              <a:rPr lang="ru-RU" sz="1400" dirty="0"/>
              <a:t> за </a:t>
            </a:r>
            <a:r>
              <a:rPr lang="ru-RU" sz="1400" dirty="0" err="1"/>
              <a:t>російську</a:t>
            </a:r>
            <a:r>
              <a:rPr lang="ru-RU" sz="1400" dirty="0"/>
              <a:t> (0,4%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світової</a:t>
            </a:r>
            <a:r>
              <a:rPr lang="ru-RU" sz="1400" dirty="0"/>
              <a:t>), яка </a:t>
            </a:r>
            <a:r>
              <a:rPr lang="ru-RU" sz="1400" dirty="0" err="1"/>
              <a:t>посідає</a:t>
            </a:r>
            <a:r>
              <a:rPr lang="ru-RU" sz="1400" dirty="0"/>
              <a:t> </a:t>
            </a:r>
            <a:r>
              <a:rPr lang="ru-RU" sz="1400" dirty="0" err="1"/>
              <a:t>лише</a:t>
            </a:r>
            <a:r>
              <a:rPr lang="ru-RU" sz="1400" dirty="0"/>
              <a:t> 42 </a:t>
            </a:r>
            <a:r>
              <a:rPr lang="ru-RU" sz="1400" dirty="0" err="1"/>
              <a:t>місце</a:t>
            </a:r>
            <a:r>
              <a:rPr lang="ru-RU" sz="1400" dirty="0"/>
              <a:t> у </a:t>
            </a:r>
            <a:r>
              <a:rPr lang="ru-RU" sz="1400" dirty="0" err="1"/>
              <a:t>світі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Проникнення</a:t>
            </a:r>
            <a:r>
              <a:rPr lang="ru-RU" sz="1400" dirty="0"/>
              <a:t> </a:t>
            </a:r>
            <a:r>
              <a:rPr lang="en-US" sz="1400" dirty="0"/>
              <a:t>Facebook </a:t>
            </a:r>
            <a:r>
              <a:rPr lang="ru-RU" sz="1400" dirty="0"/>
              <a:t>в </a:t>
            </a:r>
            <a:r>
              <a:rPr lang="ru-RU" sz="1400" dirty="0" err="1"/>
              <a:t>Україні</a:t>
            </a:r>
            <a:r>
              <a:rPr lang="ru-RU" sz="1400" dirty="0"/>
              <a:t> – 31%,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нижче</a:t>
            </a:r>
            <a:r>
              <a:rPr lang="ru-RU" sz="1400" dirty="0"/>
              <a:t>, </a:t>
            </a:r>
            <a:r>
              <a:rPr lang="ru-RU" sz="1400" dirty="0" err="1"/>
              <a:t>ніж</a:t>
            </a:r>
            <a:r>
              <a:rPr lang="ru-RU" sz="1400" dirty="0"/>
              <a:t> у </a:t>
            </a:r>
            <a:r>
              <a:rPr lang="ru-RU" sz="1400" dirty="0" err="1"/>
              <a:t>країнах</a:t>
            </a:r>
            <a:r>
              <a:rPr lang="ru-RU" sz="1400" dirty="0"/>
              <a:t> ЄС (для </a:t>
            </a:r>
            <a:r>
              <a:rPr lang="ru-RU" sz="1400" dirty="0" err="1"/>
              <a:t>порівняння</a:t>
            </a:r>
            <a:r>
              <a:rPr lang="ru-RU" sz="1400" dirty="0"/>
              <a:t> у </a:t>
            </a:r>
            <a:r>
              <a:rPr lang="ru-RU" sz="1400" dirty="0" err="1"/>
              <a:t>Чехії</a:t>
            </a:r>
            <a:r>
              <a:rPr lang="ru-RU" sz="1400" dirty="0"/>
              <a:t> – 47%, </a:t>
            </a:r>
            <a:r>
              <a:rPr lang="ru-RU" sz="1400" dirty="0" err="1"/>
              <a:t>Франції</a:t>
            </a:r>
            <a:r>
              <a:rPr lang="ru-RU" sz="1400" dirty="0"/>
              <a:t> – 46%). </a:t>
            </a:r>
            <a:r>
              <a:rPr lang="ru-RU" sz="1400" dirty="0" err="1"/>
              <a:t>Щодо</a:t>
            </a:r>
            <a:r>
              <a:rPr lang="ru-RU" sz="1400" dirty="0"/>
              <a:t> </a:t>
            </a:r>
            <a:r>
              <a:rPr lang="ru-RU" sz="1400" dirty="0" err="1"/>
              <a:t>Instagram</a:t>
            </a:r>
            <a:r>
              <a:rPr lang="ru-RU" sz="1400" dirty="0"/>
              <a:t> – </a:t>
            </a:r>
            <a:r>
              <a:rPr lang="ru-RU" sz="1400" dirty="0" err="1"/>
              <a:t>Україна</a:t>
            </a:r>
            <a:r>
              <a:rPr lang="ru-RU" sz="1400" dirty="0"/>
              <a:t> в </a:t>
            </a:r>
            <a:r>
              <a:rPr lang="ru-RU" sz="1400" dirty="0" err="1"/>
              <a:t>лідерах</a:t>
            </a:r>
            <a:r>
              <a:rPr lang="ru-RU" sz="1400" dirty="0"/>
              <a:t> (26%), але </a:t>
            </a:r>
            <a:r>
              <a:rPr lang="ru-RU" sz="1400" dirty="0" err="1"/>
              <a:t>поступається</a:t>
            </a:r>
            <a:r>
              <a:rPr lang="ru-RU" sz="1400" dirty="0"/>
              <a:t> </a:t>
            </a:r>
            <a:r>
              <a:rPr lang="ru-RU" sz="1400" dirty="0" err="1"/>
              <a:t>Росії</a:t>
            </a:r>
            <a:r>
              <a:rPr lang="ru-RU" sz="1400" dirty="0"/>
              <a:t> (28%) та </a:t>
            </a:r>
            <a:r>
              <a:rPr lang="ru-RU" sz="1400" dirty="0" err="1"/>
              <a:t>Туреччині</a:t>
            </a:r>
            <a:r>
              <a:rPr lang="ru-RU" sz="1400" dirty="0"/>
              <a:t> (48%). </a:t>
            </a:r>
            <a:r>
              <a:rPr lang="ru-RU" sz="1400" dirty="0" err="1"/>
              <a:t>Україна</a:t>
            </a:r>
            <a:r>
              <a:rPr lang="ru-RU" sz="1400" dirty="0"/>
              <a:t> </a:t>
            </a:r>
            <a:r>
              <a:rPr lang="ru-RU" sz="1400" dirty="0" err="1"/>
              <a:t>дещо</a:t>
            </a:r>
            <a:r>
              <a:rPr lang="ru-RU" sz="1400" dirty="0"/>
              <a:t> </a:t>
            </a:r>
            <a:r>
              <a:rPr lang="ru-RU" sz="1400" dirty="0" err="1"/>
              <a:t>відрізняється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країн</a:t>
            </a:r>
            <a:r>
              <a:rPr lang="ru-RU" sz="1400" dirty="0"/>
              <a:t> </a:t>
            </a:r>
            <a:r>
              <a:rPr lang="ru-RU" sz="1400" dirty="0" err="1"/>
              <a:t>Європейського</a:t>
            </a:r>
            <a:r>
              <a:rPr lang="ru-RU" sz="1400" dirty="0"/>
              <a:t> Союзу у </a:t>
            </a:r>
            <a:r>
              <a:rPr lang="ru-RU" sz="1400" dirty="0" err="1"/>
              <a:t>співвідношенні</a:t>
            </a:r>
            <a:r>
              <a:rPr lang="ru-RU" sz="1400" dirty="0"/>
              <a:t> </a:t>
            </a:r>
            <a:r>
              <a:rPr lang="ru-RU" sz="1400" dirty="0" err="1"/>
              <a:t>проникнення</a:t>
            </a:r>
            <a:r>
              <a:rPr lang="ru-RU" sz="1400" dirty="0"/>
              <a:t> </a:t>
            </a:r>
            <a:r>
              <a:rPr lang="ru-RU" sz="1400" dirty="0" err="1"/>
              <a:t>двох</a:t>
            </a:r>
            <a:r>
              <a:rPr lang="ru-RU" sz="1400" dirty="0"/>
              <a:t> </a:t>
            </a:r>
            <a:r>
              <a:rPr lang="ru-RU" sz="1400" dirty="0" err="1"/>
              <a:t>соцмереж</a:t>
            </a:r>
            <a:r>
              <a:rPr lang="ru-RU" sz="1400" dirty="0"/>
              <a:t>.</a:t>
            </a:r>
          </a:p>
          <a:p>
            <a:r>
              <a:rPr lang="ru-RU" sz="1400" dirty="0"/>
              <a:t>В </a:t>
            </a:r>
            <a:r>
              <a:rPr lang="ru-RU" sz="1400" dirty="0" err="1"/>
              <a:t>Європі</a:t>
            </a:r>
            <a:r>
              <a:rPr lang="ru-RU" sz="1400" dirty="0"/>
              <a:t> </a:t>
            </a:r>
            <a:r>
              <a:rPr lang="ru-RU" sz="1400" dirty="0" err="1"/>
              <a:t>істотно</a:t>
            </a:r>
            <a:r>
              <a:rPr lang="ru-RU" sz="1400" dirty="0"/>
              <a:t> </a:t>
            </a:r>
            <a:r>
              <a:rPr lang="ru-RU" sz="1400" dirty="0" err="1"/>
              <a:t>популярніший</a:t>
            </a:r>
            <a:r>
              <a:rPr lang="ru-RU" sz="1400" dirty="0"/>
              <a:t> </a:t>
            </a:r>
            <a:r>
              <a:rPr lang="ru-RU" sz="1400" dirty="0" err="1"/>
              <a:t>Facebook</a:t>
            </a:r>
            <a:r>
              <a:rPr lang="ru-RU" sz="1400" dirty="0"/>
              <a:t>. </a:t>
            </a:r>
            <a:r>
              <a:rPr lang="ru-RU" sz="1400" dirty="0" err="1"/>
              <a:t>Найбільш</a:t>
            </a:r>
            <a:r>
              <a:rPr lang="ru-RU" sz="1400" dirty="0"/>
              <a:t> </a:t>
            </a:r>
            <a:r>
              <a:rPr lang="ru-RU" sz="1400" dirty="0" err="1"/>
              <a:t>подібна</a:t>
            </a:r>
            <a:r>
              <a:rPr lang="ru-RU" sz="1400" dirty="0"/>
              <a:t> до </a:t>
            </a:r>
            <a:r>
              <a:rPr lang="ru-RU" sz="1400" dirty="0" err="1"/>
              <a:t>української</a:t>
            </a:r>
            <a:r>
              <a:rPr lang="ru-RU" sz="1400" dirty="0"/>
              <a:t> </a:t>
            </a:r>
            <a:r>
              <a:rPr lang="ru-RU" sz="1400" dirty="0" err="1"/>
              <a:t>ситуація</a:t>
            </a:r>
            <a:r>
              <a:rPr lang="ru-RU" sz="1400" dirty="0"/>
              <a:t> у </a:t>
            </a:r>
            <a:r>
              <a:rPr lang="ru-RU" sz="1400" dirty="0" err="1"/>
              <a:t>Туреччині</a:t>
            </a:r>
            <a:r>
              <a:rPr lang="ru-RU" sz="1400" dirty="0"/>
              <a:t>. Там </a:t>
            </a:r>
            <a:r>
              <a:rPr lang="ru-RU" sz="1400" dirty="0" err="1"/>
              <a:t>загалом</a:t>
            </a:r>
            <a:r>
              <a:rPr lang="ru-RU" sz="1400" dirty="0"/>
              <a:t> </a:t>
            </a:r>
            <a:r>
              <a:rPr lang="ru-RU" sz="1400" dirty="0" err="1"/>
              <a:t>вище</a:t>
            </a:r>
            <a:r>
              <a:rPr lang="ru-RU" sz="1400" dirty="0"/>
              <a:t> </a:t>
            </a:r>
            <a:r>
              <a:rPr lang="ru-RU" sz="1400" dirty="0" err="1"/>
              <a:t>проникнення</a:t>
            </a:r>
            <a:r>
              <a:rPr lang="ru-RU" sz="1400" dirty="0"/>
              <a:t>, у </a:t>
            </a:r>
            <a:r>
              <a:rPr lang="ru-RU" sz="1400" dirty="0" err="1"/>
              <a:t>порівнянні</a:t>
            </a:r>
            <a:r>
              <a:rPr lang="ru-RU" sz="1400" dirty="0"/>
              <a:t> з </a:t>
            </a:r>
            <a:r>
              <a:rPr lang="ru-RU" sz="1400" dirty="0" err="1"/>
              <a:t>Україною</a:t>
            </a:r>
            <a:r>
              <a:rPr lang="ru-RU" sz="1400" dirty="0"/>
              <a:t>, </a:t>
            </a:r>
            <a:r>
              <a:rPr lang="ru-RU" sz="1400" dirty="0" err="1"/>
              <a:t>однак</a:t>
            </a:r>
            <a:r>
              <a:rPr lang="ru-RU" sz="1400" dirty="0"/>
              <a:t> </a:t>
            </a:r>
            <a:r>
              <a:rPr lang="ru-RU" sz="1400" dirty="0" err="1"/>
              <a:t>Facebook</a:t>
            </a:r>
            <a:r>
              <a:rPr lang="ru-RU" sz="1400" dirty="0"/>
              <a:t> та </a:t>
            </a:r>
            <a:r>
              <a:rPr lang="ru-RU" sz="1400" dirty="0" err="1"/>
              <a:t>Instagram</a:t>
            </a:r>
            <a:r>
              <a:rPr lang="ru-RU" sz="1400" dirty="0"/>
              <a:t> </a:t>
            </a:r>
            <a:r>
              <a:rPr lang="ru-RU" sz="1400" dirty="0" err="1"/>
              <a:t>рівною</a:t>
            </a:r>
            <a:r>
              <a:rPr lang="ru-RU" sz="1400" dirty="0"/>
              <a:t> </a:t>
            </a:r>
            <a:r>
              <a:rPr lang="ru-RU" sz="1400" dirty="0" err="1"/>
              <a:t>мірою</a:t>
            </a:r>
            <a:r>
              <a:rPr lang="ru-RU" sz="1400" dirty="0"/>
              <a:t> </a:t>
            </a:r>
            <a:r>
              <a:rPr lang="ru-RU" sz="1400" dirty="0" err="1"/>
              <a:t>популярні</a:t>
            </a:r>
            <a:r>
              <a:rPr lang="ru-RU" sz="1400" dirty="0"/>
              <a:t>. В </a:t>
            </a:r>
            <a:r>
              <a:rPr lang="ru-RU" sz="1400" dirty="0" err="1"/>
              <a:t>Росії</a:t>
            </a:r>
            <a:r>
              <a:rPr lang="ru-RU" sz="1400" dirty="0"/>
              <a:t> </a:t>
            </a:r>
            <a:r>
              <a:rPr lang="ru-RU" sz="1400" dirty="0" err="1"/>
              <a:t>ситуація</a:t>
            </a:r>
            <a:r>
              <a:rPr lang="ru-RU" sz="1400" dirty="0"/>
              <a:t> </a:t>
            </a:r>
            <a:r>
              <a:rPr lang="ru-RU" sz="1400" dirty="0" err="1"/>
              <a:t>протилежна</a:t>
            </a:r>
            <a:r>
              <a:rPr lang="ru-RU" sz="1400" dirty="0"/>
              <a:t> – </a:t>
            </a:r>
            <a:r>
              <a:rPr lang="ru-RU" sz="1400" dirty="0" err="1"/>
              <a:t>Instagram</a:t>
            </a:r>
            <a:r>
              <a:rPr lang="ru-RU" sz="1400" dirty="0"/>
              <a:t> у рази </a:t>
            </a:r>
            <a:r>
              <a:rPr lang="ru-RU" sz="1400" dirty="0" err="1"/>
              <a:t>популярніший</a:t>
            </a:r>
            <a:r>
              <a:rPr lang="ru-RU" sz="1400" dirty="0"/>
              <a:t> за “</a:t>
            </a:r>
            <a:r>
              <a:rPr lang="ru-RU" sz="1400" dirty="0" err="1"/>
              <a:t>материнську</a:t>
            </a:r>
            <a:r>
              <a:rPr lang="ru-RU" sz="1400" dirty="0"/>
              <a:t>” </a:t>
            </a:r>
            <a:r>
              <a:rPr lang="ru-RU" sz="1400" dirty="0" err="1"/>
              <a:t>соціальну</a:t>
            </a:r>
            <a:r>
              <a:rPr lang="ru-RU" sz="1400" dirty="0"/>
              <a:t> мережу. </a:t>
            </a:r>
            <a:r>
              <a:rPr lang="ru-RU" sz="1400" dirty="0" err="1"/>
              <a:t>Україну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порівнювати</a:t>
            </a:r>
            <a:r>
              <a:rPr lang="ru-RU" sz="1400" dirty="0"/>
              <a:t> з </a:t>
            </a:r>
            <a:r>
              <a:rPr lang="ru-RU" sz="1400" dirty="0" err="1"/>
              <a:t>Німеччиною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Ключовим</a:t>
            </a:r>
            <a:r>
              <a:rPr lang="ru-RU" sz="1400" dirty="0"/>
              <a:t> фактором,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визначає</a:t>
            </a:r>
            <a:r>
              <a:rPr lang="ru-RU" sz="1400" dirty="0"/>
              <a:t> </a:t>
            </a:r>
            <a:r>
              <a:rPr lang="ru-RU" sz="1400" dirty="0" err="1"/>
              <a:t>таку</a:t>
            </a:r>
            <a:r>
              <a:rPr lang="ru-RU" sz="1400" dirty="0"/>
              <a:t> </a:t>
            </a:r>
            <a:r>
              <a:rPr lang="ru-RU" sz="1400" dirty="0" err="1"/>
              <a:t>популярність</a:t>
            </a:r>
            <a:r>
              <a:rPr lang="ru-RU" sz="1400" dirty="0"/>
              <a:t> </a:t>
            </a:r>
            <a:r>
              <a:rPr lang="ru-RU" sz="1400" dirty="0" err="1"/>
              <a:t>Facebook</a:t>
            </a:r>
            <a:r>
              <a:rPr lang="ru-RU" sz="1400" dirty="0"/>
              <a:t> в </a:t>
            </a:r>
            <a:r>
              <a:rPr lang="ru-RU" sz="1400" dirty="0" err="1"/>
              <a:t>Україні</a:t>
            </a:r>
            <a:r>
              <a:rPr lang="ru-RU" sz="1400" dirty="0"/>
              <a:t>, </a:t>
            </a:r>
            <a:r>
              <a:rPr lang="ru-RU" sz="1400" dirty="0" err="1"/>
              <a:t>залишається</a:t>
            </a:r>
            <a:r>
              <a:rPr lang="ru-RU" sz="1400" dirty="0"/>
              <a:t> заборона </a:t>
            </a:r>
            <a:r>
              <a:rPr lang="ru-RU" sz="1400" dirty="0" err="1"/>
              <a:t>російських</a:t>
            </a:r>
            <a:r>
              <a:rPr lang="ru-RU" sz="1400" dirty="0"/>
              <a:t> </a:t>
            </a:r>
            <a:r>
              <a:rPr lang="ru-RU" sz="1400" dirty="0" err="1"/>
              <a:t>соцмереж</a:t>
            </a:r>
            <a:r>
              <a:rPr lang="ru-RU" sz="1400" dirty="0"/>
              <a:t>. Без </a:t>
            </a:r>
            <a:r>
              <a:rPr lang="ru-RU" sz="1400" dirty="0" err="1"/>
              <a:t>цього</a:t>
            </a:r>
            <a:r>
              <a:rPr lang="ru-RU" sz="1400" dirty="0"/>
              <a:t> </a:t>
            </a:r>
            <a:r>
              <a:rPr lang="ru-RU" sz="1400" dirty="0" err="1"/>
              <a:t>кроку</a:t>
            </a:r>
            <a:r>
              <a:rPr lang="ru-RU" sz="1400" dirty="0"/>
              <a:t> картина могла бути </a:t>
            </a:r>
            <a:r>
              <a:rPr lang="ru-RU" sz="1400" dirty="0" err="1"/>
              <a:t>схожою</a:t>
            </a:r>
            <a:r>
              <a:rPr lang="ru-RU" sz="1400" dirty="0"/>
              <a:t> на </a:t>
            </a:r>
            <a:r>
              <a:rPr lang="ru-RU" sz="1400" dirty="0" err="1"/>
              <a:t>показники</a:t>
            </a:r>
            <a:r>
              <a:rPr lang="ru-RU" sz="1400" dirty="0"/>
              <a:t> </a:t>
            </a:r>
            <a:r>
              <a:rPr lang="ru-RU" sz="1400" dirty="0" err="1"/>
              <a:t>сусідньої</a:t>
            </a:r>
            <a:r>
              <a:rPr lang="ru-RU" sz="1400" dirty="0"/>
              <a:t> </a:t>
            </a:r>
            <a:r>
              <a:rPr lang="ru-RU" sz="1400" dirty="0" err="1"/>
              <a:t>Білорусі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майже</a:t>
            </a:r>
            <a:r>
              <a:rPr lang="ru-RU" sz="1400" dirty="0"/>
              <a:t> </a:t>
            </a:r>
            <a:r>
              <a:rPr lang="ru-RU" sz="1400" dirty="0" err="1"/>
              <a:t>повторюють</a:t>
            </a:r>
            <a:r>
              <a:rPr lang="ru-RU" sz="1400" dirty="0"/>
              <a:t> </a:t>
            </a:r>
            <a:r>
              <a:rPr lang="ru-RU" sz="1400" dirty="0" err="1"/>
              <a:t>пропорції</a:t>
            </a:r>
            <a:r>
              <a:rPr lang="ru-RU" sz="1400" dirty="0"/>
              <a:t> </a:t>
            </a:r>
            <a:r>
              <a:rPr lang="ru-RU" sz="1400" dirty="0" err="1"/>
              <a:t>Росії</a:t>
            </a:r>
            <a:r>
              <a:rPr lang="ru-RU" sz="1400" dirty="0"/>
              <a:t> (</a:t>
            </a:r>
            <a:r>
              <a:rPr lang="ru-RU" sz="1400" dirty="0" err="1"/>
              <a:t>Facebook</a:t>
            </a:r>
            <a:r>
              <a:rPr lang="ru-RU" sz="1400" dirty="0"/>
              <a:t> тут </a:t>
            </a:r>
            <a:r>
              <a:rPr lang="ru-RU" sz="1400" dirty="0" err="1"/>
              <a:t>користуються</a:t>
            </a:r>
            <a:r>
              <a:rPr lang="ru-RU" sz="1400" dirty="0"/>
              <a:t> </a:t>
            </a:r>
            <a:r>
              <a:rPr lang="ru-RU" sz="1400" dirty="0" err="1"/>
              <a:t>лише</a:t>
            </a:r>
            <a:r>
              <a:rPr lang="ru-RU" sz="1400" dirty="0"/>
              <a:t> 6-7% </a:t>
            </a:r>
            <a:r>
              <a:rPr lang="ru-RU" sz="1400" dirty="0" err="1"/>
              <a:t>населення</a:t>
            </a:r>
            <a:r>
              <a:rPr lang="ru-RU" sz="1400" dirty="0"/>
              <a:t>, </a:t>
            </a:r>
            <a:r>
              <a:rPr lang="ru-RU" sz="1400" dirty="0" err="1"/>
              <a:t>Instagram</a:t>
            </a:r>
            <a:r>
              <a:rPr lang="ru-RU" sz="1400" dirty="0"/>
              <a:t> – 26-28%).</a:t>
            </a:r>
          </a:p>
          <a:p>
            <a:r>
              <a:rPr lang="ru-RU" sz="1400" dirty="0" err="1"/>
              <a:t>Майже</a:t>
            </a:r>
            <a:r>
              <a:rPr lang="ru-RU" sz="1400" dirty="0"/>
              <a:t> в </a:t>
            </a:r>
            <a:r>
              <a:rPr lang="ru-RU" sz="1400" dirty="0" err="1"/>
              <a:t>усіх</a:t>
            </a:r>
            <a:r>
              <a:rPr lang="ru-RU" sz="1400" dirty="0"/>
              <a:t> </a:t>
            </a:r>
            <a:r>
              <a:rPr lang="ru-RU" sz="1400" dirty="0" err="1"/>
              <a:t>регіонах</a:t>
            </a:r>
            <a:r>
              <a:rPr lang="ru-RU" sz="1400" dirty="0"/>
              <a:t> </a:t>
            </a:r>
            <a:r>
              <a:rPr lang="ru-RU" sz="1400" dirty="0" err="1"/>
              <a:t>України</a:t>
            </a:r>
            <a:r>
              <a:rPr lang="en-US" sz="1400" dirty="0"/>
              <a:t> Facebook </a:t>
            </a:r>
            <a:r>
              <a:rPr lang="ru-RU" sz="1400" dirty="0" err="1"/>
              <a:t>популярніший</a:t>
            </a:r>
            <a:r>
              <a:rPr lang="ru-RU" sz="1400" dirty="0"/>
              <a:t> за</a:t>
            </a:r>
            <a:r>
              <a:rPr lang="en-US" sz="1400" dirty="0"/>
              <a:t> </a:t>
            </a:r>
            <a:r>
              <a:rPr lang="en-US" sz="1400" dirty="0" err="1"/>
              <a:t>Instagram</a:t>
            </a:r>
            <a:r>
              <a:rPr lang="en-US" sz="1400" dirty="0"/>
              <a:t>. </a:t>
            </a:r>
            <a:r>
              <a:rPr lang="ru-RU" sz="1400" dirty="0" err="1"/>
              <a:t>Винятком</a:t>
            </a:r>
            <a:r>
              <a:rPr lang="ru-RU" sz="1400" dirty="0"/>
              <a:t> є </a:t>
            </a:r>
            <a:r>
              <a:rPr lang="ru-RU" sz="1400" dirty="0" err="1"/>
              <a:t>лише</a:t>
            </a:r>
            <a:r>
              <a:rPr lang="ru-RU" sz="1400" dirty="0"/>
              <a:t> </a:t>
            </a:r>
            <a:r>
              <a:rPr lang="ru-RU" sz="1400" dirty="0" err="1"/>
              <a:t>Харківська</a:t>
            </a:r>
            <a:r>
              <a:rPr lang="ru-RU" sz="1400" dirty="0"/>
              <a:t> область (</a:t>
            </a:r>
            <a:r>
              <a:rPr lang="ru-RU" sz="1400" dirty="0" err="1"/>
              <a:t>дані</a:t>
            </a:r>
            <a:r>
              <a:rPr lang="ru-RU" sz="1400" dirty="0"/>
              <a:t> по АР </a:t>
            </a:r>
            <a:r>
              <a:rPr lang="ru-RU" sz="1400" dirty="0" err="1"/>
              <a:t>Крим</a:t>
            </a:r>
            <a:r>
              <a:rPr lang="ru-RU" sz="1400" dirty="0"/>
              <a:t>, </a:t>
            </a:r>
            <a:r>
              <a:rPr lang="ru-RU" sz="1400" dirty="0" err="1"/>
              <a:t>Донецькій</a:t>
            </a:r>
            <a:r>
              <a:rPr lang="ru-RU" sz="1400" dirty="0"/>
              <a:t> та </a:t>
            </a:r>
            <a:r>
              <a:rPr lang="ru-RU" sz="1400" dirty="0" err="1"/>
              <a:t>Луганській</a:t>
            </a:r>
            <a:r>
              <a:rPr lang="ru-RU" sz="1400" dirty="0"/>
              <a:t> областях не </a:t>
            </a:r>
            <a:r>
              <a:rPr lang="ru-RU" sz="1400" dirty="0" err="1"/>
              <a:t>беруться</a:t>
            </a:r>
            <a:r>
              <a:rPr lang="ru-RU" sz="1400" dirty="0"/>
              <a:t> до </a:t>
            </a:r>
            <a:r>
              <a:rPr lang="ru-RU" sz="1400" dirty="0" err="1"/>
              <a:t>уваги</a:t>
            </a:r>
            <a:r>
              <a:rPr lang="ru-RU" sz="1400" dirty="0"/>
              <a:t> з </a:t>
            </a:r>
            <a:r>
              <a:rPr lang="ru-RU" sz="1400" dirty="0" err="1"/>
              <a:t>огляду</a:t>
            </a:r>
            <a:r>
              <a:rPr lang="ru-RU" sz="1400" dirty="0"/>
              <a:t> на </a:t>
            </a:r>
            <a:r>
              <a:rPr lang="ru-RU" sz="1400" dirty="0" err="1"/>
              <a:t>наявність</a:t>
            </a:r>
            <a:r>
              <a:rPr lang="ru-RU" sz="1400" dirty="0"/>
              <a:t> </a:t>
            </a:r>
            <a:r>
              <a:rPr lang="ru-RU" sz="1400" dirty="0" err="1"/>
              <a:t>неконтрольованих</a:t>
            </a:r>
            <a:r>
              <a:rPr lang="ru-RU" sz="1400" dirty="0"/>
              <a:t> </a:t>
            </a:r>
            <a:r>
              <a:rPr lang="ru-RU" sz="1400" dirty="0" err="1"/>
              <a:t>територій</a:t>
            </a:r>
            <a:r>
              <a:rPr lang="ru-RU" sz="1400" dirty="0"/>
              <a:t>), де </a:t>
            </a:r>
            <a:r>
              <a:rPr lang="ru-RU" sz="1400" dirty="0" err="1"/>
              <a:t>Instagram</a:t>
            </a:r>
            <a:r>
              <a:rPr lang="ru-RU" sz="1400" dirty="0"/>
              <a:t> </a:t>
            </a:r>
            <a:r>
              <a:rPr lang="ru-RU" sz="1400" dirty="0" err="1"/>
              <a:t>має</a:t>
            </a:r>
            <a:r>
              <a:rPr lang="ru-RU" sz="1400" dirty="0"/>
              <a:t> </a:t>
            </a:r>
            <a:r>
              <a:rPr lang="ru-RU" sz="1400" dirty="0" err="1"/>
              <a:t>проникнення</a:t>
            </a:r>
            <a:r>
              <a:rPr lang="ru-RU" sz="1400" dirty="0"/>
              <a:t> 28,5% </a:t>
            </a:r>
            <a:r>
              <a:rPr lang="ru-RU" sz="1400" dirty="0" err="1"/>
              <a:t>проти</a:t>
            </a:r>
            <a:r>
              <a:rPr lang="ru-RU" sz="1400" dirty="0"/>
              <a:t> 27,7% у </a:t>
            </a:r>
            <a:r>
              <a:rPr lang="ru-RU" sz="1400" dirty="0" err="1"/>
              <a:t>Facebook</a:t>
            </a:r>
            <a:r>
              <a:rPr lang="ru-RU" sz="1400" dirty="0"/>
              <a:t>. </a:t>
            </a:r>
            <a:r>
              <a:rPr lang="ru-RU" sz="1400" dirty="0" err="1"/>
              <a:t>Простежується</a:t>
            </a:r>
            <a:r>
              <a:rPr lang="ru-RU" sz="1400" dirty="0"/>
              <a:t> </a:t>
            </a:r>
            <a:r>
              <a:rPr lang="ru-RU" sz="1400" dirty="0" err="1"/>
              <a:t>тенденція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в областях,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більше</a:t>
            </a:r>
            <a:r>
              <a:rPr lang="ru-RU" sz="1400" dirty="0"/>
              <a:t> </a:t>
            </a:r>
            <a:r>
              <a:rPr lang="ru-RU" sz="1400" dirty="0" err="1"/>
              <a:t>інтегровані</a:t>
            </a:r>
            <a:r>
              <a:rPr lang="ru-RU" sz="1400" dirty="0"/>
              <a:t> до </a:t>
            </a:r>
            <a:r>
              <a:rPr lang="ru-RU" sz="1400" dirty="0" err="1"/>
              <a:t>російськомовного</a:t>
            </a:r>
            <a:r>
              <a:rPr lang="ru-RU" sz="1400" dirty="0"/>
              <a:t> </a:t>
            </a:r>
            <a:r>
              <a:rPr lang="ru-RU" sz="1400" dirty="0" err="1"/>
              <a:t>інформаційного</a:t>
            </a:r>
            <a:r>
              <a:rPr lang="ru-RU" sz="1400" dirty="0"/>
              <a:t> простору, </a:t>
            </a:r>
            <a:r>
              <a:rPr lang="ru-RU" sz="1400" dirty="0" err="1"/>
              <a:t>найменша</a:t>
            </a:r>
            <a:r>
              <a:rPr lang="ru-RU" sz="1400" dirty="0"/>
              <a:t> </a:t>
            </a:r>
            <a:r>
              <a:rPr lang="ru-RU" sz="1400" dirty="0" err="1"/>
              <a:t>різниця</a:t>
            </a:r>
            <a:r>
              <a:rPr lang="ru-RU" sz="1400" dirty="0"/>
              <a:t> у </a:t>
            </a:r>
            <a:r>
              <a:rPr lang="ru-RU" sz="1400" dirty="0" err="1"/>
              <a:t>проникненні</a:t>
            </a:r>
            <a:r>
              <a:rPr lang="ru-RU" sz="1400" dirty="0"/>
              <a:t> </a:t>
            </a:r>
            <a:r>
              <a:rPr lang="ru-RU" sz="1400" dirty="0" err="1"/>
              <a:t>обох</a:t>
            </a:r>
            <a:r>
              <a:rPr lang="ru-RU" sz="1400" dirty="0"/>
              <a:t> </a:t>
            </a:r>
            <a:r>
              <a:rPr lang="ru-RU" sz="1400" dirty="0" err="1"/>
              <a:t>соціальних</a:t>
            </a:r>
            <a:r>
              <a:rPr lang="ru-RU" sz="1400" dirty="0"/>
              <a:t> мереж. Так, в </a:t>
            </a:r>
            <a:r>
              <a:rPr lang="ru-RU" sz="1400" dirty="0" err="1"/>
              <a:t>Одеській</a:t>
            </a:r>
            <a:r>
              <a:rPr lang="ru-RU" sz="1400" dirty="0"/>
              <a:t> та </a:t>
            </a:r>
            <a:r>
              <a:rPr lang="ru-RU" sz="1400" dirty="0" err="1"/>
              <a:t>Запорізькій</a:t>
            </a:r>
            <a:r>
              <a:rPr lang="ru-RU" sz="1400" dirty="0"/>
              <a:t> областях </a:t>
            </a:r>
            <a:r>
              <a:rPr lang="ru-RU" sz="1400" dirty="0" err="1"/>
              <a:t>проникнення</a:t>
            </a:r>
            <a:r>
              <a:rPr lang="ru-RU" sz="1400" dirty="0"/>
              <a:t> </a:t>
            </a:r>
            <a:r>
              <a:rPr lang="ru-RU" sz="1400" dirty="0" err="1"/>
              <a:t>двох</a:t>
            </a:r>
            <a:r>
              <a:rPr lang="ru-RU" sz="1400" dirty="0"/>
              <a:t> </a:t>
            </a:r>
            <a:r>
              <a:rPr lang="ru-RU" sz="1400" dirty="0" err="1"/>
              <a:t>соцмереж</a:t>
            </a:r>
            <a:r>
              <a:rPr lang="ru-RU" sz="1400" dirty="0"/>
              <a:t> </a:t>
            </a:r>
            <a:r>
              <a:rPr lang="ru-RU" sz="1400" dirty="0" err="1"/>
              <a:t>майже</a:t>
            </a:r>
            <a:r>
              <a:rPr lang="ru-RU" sz="1400" dirty="0"/>
              <a:t> </a:t>
            </a:r>
            <a:r>
              <a:rPr lang="ru-RU" sz="1400" dirty="0" err="1"/>
              <a:t>однакове</a:t>
            </a:r>
            <a:r>
              <a:rPr lang="ru-RU" sz="1400" dirty="0"/>
              <a:t> і </a:t>
            </a:r>
            <a:r>
              <a:rPr lang="ru-RU" sz="1400" dirty="0" err="1"/>
              <a:t>відрізняється</a:t>
            </a:r>
            <a:r>
              <a:rPr lang="ru-RU" sz="1400" dirty="0"/>
              <a:t> на величину </a:t>
            </a:r>
            <a:r>
              <a:rPr lang="ru-RU" sz="1400" dirty="0" err="1"/>
              <a:t>менше</a:t>
            </a:r>
            <a:r>
              <a:rPr lang="ru-RU" sz="1400" dirty="0"/>
              <a:t> як 3%.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54107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 lnSpcReduction="10000"/>
          </a:bodyPr>
          <a:lstStyle/>
          <a:p>
            <a:r>
              <a:rPr lang="ru-RU" sz="1400" dirty="0" err="1"/>
              <a:t>Протилежна</a:t>
            </a:r>
            <a:r>
              <a:rPr lang="ru-RU" sz="1400" dirty="0"/>
              <a:t> </a:t>
            </a:r>
            <a:r>
              <a:rPr lang="ru-RU" sz="1400" dirty="0" err="1"/>
              <a:t>ситуація</a:t>
            </a:r>
            <a:r>
              <a:rPr lang="ru-RU" sz="1400" dirty="0"/>
              <a:t> </a:t>
            </a:r>
            <a:r>
              <a:rPr lang="ru-RU" sz="1400" dirty="0" err="1"/>
              <a:t>простежується</a:t>
            </a:r>
            <a:r>
              <a:rPr lang="ru-RU" sz="1400" dirty="0"/>
              <a:t> у </a:t>
            </a:r>
            <a:r>
              <a:rPr lang="ru-RU" sz="1400" dirty="0" err="1"/>
              <a:t>Київській</a:t>
            </a:r>
            <a:r>
              <a:rPr lang="ru-RU" sz="1400" dirty="0"/>
              <a:t> та </a:t>
            </a:r>
            <a:r>
              <a:rPr lang="ru-RU" sz="1400" dirty="0" err="1"/>
              <a:t>західних</a:t>
            </a:r>
            <a:r>
              <a:rPr lang="ru-RU" sz="1400" dirty="0"/>
              <a:t> областях, де </a:t>
            </a:r>
            <a:r>
              <a:rPr lang="ru-RU" sz="1400" dirty="0" err="1"/>
              <a:t>різниця</a:t>
            </a:r>
            <a:r>
              <a:rPr lang="ru-RU" sz="1400" dirty="0"/>
              <a:t> </a:t>
            </a:r>
            <a:r>
              <a:rPr lang="ru-RU" sz="1400" dirty="0" err="1"/>
              <a:t>проникнення</a:t>
            </a:r>
            <a:r>
              <a:rPr lang="ru-RU" sz="1400" dirty="0"/>
              <a:t> </a:t>
            </a:r>
            <a:r>
              <a:rPr lang="ru-RU" sz="1400" dirty="0" err="1"/>
              <a:t>двох</a:t>
            </a:r>
            <a:r>
              <a:rPr lang="ru-RU" sz="1400" dirty="0"/>
              <a:t> платформ </a:t>
            </a:r>
            <a:r>
              <a:rPr lang="ru-RU" sz="1400" dirty="0" err="1"/>
              <a:t>більше</a:t>
            </a:r>
            <a:r>
              <a:rPr lang="ru-RU" sz="1400" dirty="0"/>
              <a:t> </a:t>
            </a:r>
            <a:r>
              <a:rPr lang="ru-RU" sz="1400" dirty="0" err="1"/>
              <a:t>подібна</a:t>
            </a:r>
            <a:r>
              <a:rPr lang="ru-RU" sz="1400" dirty="0"/>
              <a:t> до </a:t>
            </a:r>
            <a:r>
              <a:rPr lang="ru-RU" sz="1400" dirty="0" err="1"/>
              <a:t>західноєвропейської</a:t>
            </a:r>
            <a:r>
              <a:rPr lang="ru-RU" sz="1400" dirty="0"/>
              <a:t>. </a:t>
            </a:r>
            <a:r>
              <a:rPr lang="ru-RU" sz="1400" dirty="0" err="1"/>
              <a:t>Facebook</a:t>
            </a:r>
            <a:r>
              <a:rPr lang="ru-RU" sz="1400" dirty="0"/>
              <a:t> </a:t>
            </a:r>
            <a:r>
              <a:rPr lang="ru-RU" sz="1400" dirty="0" err="1"/>
              <a:t>найбільш</a:t>
            </a:r>
            <a:r>
              <a:rPr lang="ru-RU" sz="1400" dirty="0"/>
              <a:t> </a:t>
            </a:r>
            <a:r>
              <a:rPr lang="ru-RU" sz="1400" dirty="0" err="1"/>
              <a:t>популярний</a:t>
            </a:r>
            <a:r>
              <a:rPr lang="ru-RU" sz="1400" dirty="0"/>
              <a:t> у </a:t>
            </a:r>
            <a:r>
              <a:rPr lang="ru-RU" sz="1400" dirty="0" err="1"/>
              <a:t>Київській</a:t>
            </a:r>
            <a:r>
              <a:rPr lang="ru-RU" sz="1400" dirty="0"/>
              <a:t> (55%), </a:t>
            </a:r>
            <a:r>
              <a:rPr lang="ru-RU" sz="1400" dirty="0" err="1"/>
              <a:t>Львівській</a:t>
            </a:r>
            <a:r>
              <a:rPr lang="ru-RU" sz="1400" dirty="0"/>
              <a:t> (39%) та </a:t>
            </a:r>
            <a:r>
              <a:rPr lang="ru-RU" sz="1400" dirty="0" err="1"/>
              <a:t>Дніпропетровській</a:t>
            </a:r>
            <a:r>
              <a:rPr lang="ru-RU" sz="1400" dirty="0"/>
              <a:t> (35%) областях. </a:t>
            </a:r>
            <a:r>
              <a:rPr lang="ru-RU" sz="1400" dirty="0" err="1"/>
              <a:t>Найнижче</a:t>
            </a:r>
            <a:r>
              <a:rPr lang="ru-RU" sz="1400" dirty="0"/>
              <a:t> </a:t>
            </a:r>
            <a:r>
              <a:rPr lang="ru-RU" sz="1400" dirty="0" err="1"/>
              <a:t>проникнення</a:t>
            </a:r>
            <a:r>
              <a:rPr lang="ru-RU" sz="1400" dirty="0"/>
              <a:t> у </a:t>
            </a:r>
            <a:r>
              <a:rPr lang="ru-RU" sz="1400" dirty="0" err="1"/>
              <a:t>Чернігівській</a:t>
            </a:r>
            <a:r>
              <a:rPr lang="ru-RU" sz="1400" dirty="0"/>
              <a:t> та </a:t>
            </a:r>
            <a:r>
              <a:rPr lang="ru-RU" sz="1400" dirty="0" err="1"/>
              <a:t>Запорізькій</a:t>
            </a:r>
            <a:r>
              <a:rPr lang="ru-RU" sz="1400" dirty="0"/>
              <a:t> – по 27%. </a:t>
            </a:r>
            <a:r>
              <a:rPr lang="ru-RU" sz="1400" dirty="0" err="1"/>
              <a:t>Instagram</a:t>
            </a:r>
            <a:r>
              <a:rPr lang="ru-RU" sz="1400" dirty="0"/>
              <a:t> </a:t>
            </a:r>
            <a:r>
              <a:rPr lang="ru-RU" sz="1400" dirty="0" err="1"/>
              <a:t>досяг</a:t>
            </a:r>
            <a:r>
              <a:rPr lang="ru-RU" sz="1400" dirty="0"/>
              <a:t> </a:t>
            </a:r>
            <a:r>
              <a:rPr lang="ru-RU" sz="1400" dirty="0" err="1"/>
              <a:t>найвищого</a:t>
            </a:r>
            <a:r>
              <a:rPr lang="ru-RU" sz="1400" dirty="0"/>
              <a:t> </a:t>
            </a:r>
            <a:r>
              <a:rPr lang="ru-RU" sz="1400" dirty="0" err="1"/>
              <a:t>проникнення</a:t>
            </a:r>
            <a:r>
              <a:rPr lang="ru-RU" sz="1400" dirty="0"/>
              <a:t> в </a:t>
            </a:r>
            <a:r>
              <a:rPr lang="ru-RU" sz="1400" dirty="0" err="1"/>
              <a:t>Київській</a:t>
            </a:r>
            <a:r>
              <a:rPr lang="ru-RU" sz="1400" dirty="0"/>
              <a:t> (42%), </a:t>
            </a:r>
            <a:r>
              <a:rPr lang="ru-RU" sz="1400" dirty="0" err="1"/>
              <a:t>Одеській</a:t>
            </a:r>
            <a:r>
              <a:rPr lang="ru-RU" sz="1400" dirty="0"/>
              <a:t> (32%) та </a:t>
            </a:r>
            <a:r>
              <a:rPr lang="ru-RU" sz="1400" dirty="0" err="1"/>
              <a:t>Дніпропетровській</a:t>
            </a:r>
            <a:r>
              <a:rPr lang="ru-RU" sz="1400" dirty="0"/>
              <a:t> (29%) областях. </a:t>
            </a:r>
            <a:r>
              <a:rPr lang="ru-RU" sz="1400" dirty="0" err="1"/>
              <a:t>Найменш</a:t>
            </a:r>
            <a:r>
              <a:rPr lang="ru-RU" sz="1400" dirty="0"/>
              <a:t> популярна </a:t>
            </a:r>
            <a:r>
              <a:rPr lang="ru-RU" sz="1400" dirty="0" err="1"/>
              <a:t>соцмережа</a:t>
            </a:r>
            <a:r>
              <a:rPr lang="ru-RU" sz="1400" dirty="0"/>
              <a:t> – у </a:t>
            </a:r>
            <a:r>
              <a:rPr lang="ru-RU" sz="1400" dirty="0" err="1"/>
              <a:t>Чернігівській</a:t>
            </a:r>
            <a:r>
              <a:rPr lang="ru-RU" sz="1400" dirty="0"/>
              <a:t> (17%), </a:t>
            </a:r>
            <a:r>
              <a:rPr lang="ru-RU" sz="1400" dirty="0" err="1"/>
              <a:t>Черкаській</a:t>
            </a:r>
            <a:r>
              <a:rPr lang="ru-RU" sz="1400" dirty="0"/>
              <a:t> (18%) та </a:t>
            </a:r>
            <a:r>
              <a:rPr lang="ru-RU" sz="1400" dirty="0" err="1"/>
              <a:t>Житомирській</a:t>
            </a:r>
            <a:r>
              <a:rPr lang="ru-RU" sz="1400" dirty="0"/>
              <a:t> (19%) областях.</a:t>
            </a:r>
          </a:p>
          <a:p>
            <a:r>
              <a:rPr lang="ru-RU" sz="1400" dirty="0" err="1"/>
              <a:t>Ситуація</a:t>
            </a:r>
            <a:r>
              <a:rPr lang="ru-RU" sz="1400" dirty="0"/>
              <a:t> з </a:t>
            </a:r>
            <a:r>
              <a:rPr lang="ru-RU" sz="1400" dirty="0" err="1"/>
              <a:t>проникненням</a:t>
            </a:r>
            <a:r>
              <a:rPr lang="ru-RU" sz="1400" dirty="0"/>
              <a:t> в </a:t>
            </a:r>
            <a:r>
              <a:rPr lang="ru-RU" sz="1400" dirty="0" err="1"/>
              <a:t>обласних</a:t>
            </a:r>
            <a:r>
              <a:rPr lang="ru-RU" sz="1400" dirty="0"/>
              <a:t> центрах </a:t>
            </a:r>
            <a:r>
              <a:rPr lang="ru-RU" sz="1400" dirty="0" err="1"/>
              <a:t>дещо</a:t>
            </a:r>
            <a:r>
              <a:rPr lang="ru-RU" sz="1400" dirty="0"/>
              <a:t> </a:t>
            </a:r>
            <a:r>
              <a:rPr lang="ru-RU" sz="1400" dirty="0" err="1"/>
              <a:t>відрізняється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регіонів</a:t>
            </a:r>
            <a:r>
              <a:rPr lang="ru-RU" sz="1400" dirty="0"/>
              <a:t>. </a:t>
            </a:r>
            <a:r>
              <a:rPr lang="ru-RU" sz="1400" dirty="0" err="1"/>
              <a:t>Facebook</a:t>
            </a:r>
            <a:r>
              <a:rPr lang="ru-RU" sz="1400" dirty="0"/>
              <a:t> </a:t>
            </a:r>
            <a:r>
              <a:rPr lang="ru-RU" sz="1400" dirty="0" err="1"/>
              <a:t>найбільш</a:t>
            </a:r>
            <a:r>
              <a:rPr lang="ru-RU" sz="1400" dirty="0"/>
              <a:t> </a:t>
            </a:r>
            <a:r>
              <a:rPr lang="ru-RU" sz="1400" dirty="0" err="1"/>
              <a:t>популярний</a:t>
            </a:r>
            <a:r>
              <a:rPr lang="ru-RU" sz="1400" dirty="0"/>
              <a:t> в </a:t>
            </a:r>
            <a:r>
              <a:rPr lang="ru-RU" sz="1400" dirty="0" err="1"/>
              <a:t>Івано-Франківську</a:t>
            </a:r>
            <a:r>
              <a:rPr lang="ru-RU" sz="1400" dirty="0"/>
              <a:t> (89%), </a:t>
            </a:r>
            <a:r>
              <a:rPr lang="ru-RU" sz="1400" dirty="0" err="1"/>
              <a:t>Львові</a:t>
            </a:r>
            <a:r>
              <a:rPr lang="ru-RU" sz="1400" dirty="0"/>
              <a:t> (88%) та </a:t>
            </a:r>
            <a:r>
              <a:rPr lang="ru-RU" sz="1400" dirty="0" err="1"/>
              <a:t>Ужгороді</a:t>
            </a:r>
            <a:r>
              <a:rPr lang="ru-RU" sz="1400" dirty="0"/>
              <a:t> (87%), </a:t>
            </a:r>
            <a:r>
              <a:rPr lang="ru-RU" sz="1400" dirty="0" err="1"/>
              <a:t>Instagram</a:t>
            </a:r>
            <a:r>
              <a:rPr lang="ru-RU" sz="1400" dirty="0"/>
              <a:t> – у </a:t>
            </a:r>
            <a:r>
              <a:rPr lang="ru-RU" sz="1400" dirty="0" err="1"/>
              <a:t>Чернівцях</a:t>
            </a:r>
            <a:r>
              <a:rPr lang="ru-RU" sz="1400" dirty="0"/>
              <a:t> (71%), </a:t>
            </a:r>
            <a:r>
              <a:rPr lang="ru-RU" sz="1400" dirty="0" err="1"/>
              <a:t>Одесі</a:t>
            </a:r>
            <a:r>
              <a:rPr lang="ru-RU" sz="1400" dirty="0"/>
              <a:t> (61%) та </a:t>
            </a:r>
            <a:r>
              <a:rPr lang="ru-RU" sz="1400" dirty="0" err="1"/>
              <a:t>Києві</a:t>
            </a:r>
            <a:r>
              <a:rPr lang="ru-RU" sz="1400" dirty="0"/>
              <a:t> (61%).</a:t>
            </a:r>
          </a:p>
          <a:p>
            <a:r>
              <a:rPr lang="ru-RU" sz="1400" dirty="0" err="1"/>
              <a:t>Найнижче</a:t>
            </a:r>
            <a:r>
              <a:rPr lang="ru-RU" sz="1400" dirty="0"/>
              <a:t> </a:t>
            </a:r>
            <a:r>
              <a:rPr lang="ru-RU" sz="1400" dirty="0" err="1"/>
              <a:t>проникнення</a:t>
            </a:r>
            <a:r>
              <a:rPr lang="ru-RU" sz="1400" dirty="0"/>
              <a:t> </a:t>
            </a:r>
            <a:r>
              <a:rPr lang="ru-RU" sz="1400" dirty="0" err="1"/>
              <a:t>Facebook</a:t>
            </a:r>
            <a:r>
              <a:rPr lang="ru-RU" sz="1400" dirty="0"/>
              <a:t> у </a:t>
            </a:r>
            <a:r>
              <a:rPr lang="ru-RU" sz="1400" dirty="0" err="1"/>
              <a:t>Запоріжжі</a:t>
            </a:r>
            <a:r>
              <a:rPr lang="ru-RU" sz="1400" dirty="0"/>
              <a:t> (39%), </a:t>
            </a:r>
            <a:r>
              <a:rPr lang="ru-RU" sz="1400" dirty="0" err="1"/>
              <a:t>Харкові</a:t>
            </a:r>
            <a:r>
              <a:rPr lang="ru-RU" sz="1400" dirty="0"/>
              <a:t> (46%) та </a:t>
            </a:r>
            <a:r>
              <a:rPr lang="ru-RU" sz="1400" dirty="0" err="1"/>
              <a:t>Миколаєві</a:t>
            </a:r>
            <a:r>
              <a:rPr lang="ru-RU" sz="1400" dirty="0"/>
              <a:t> (46%). </a:t>
            </a:r>
            <a:r>
              <a:rPr lang="ru-RU" sz="1400" dirty="0" err="1"/>
              <a:t>Instagram</a:t>
            </a:r>
            <a:r>
              <a:rPr lang="ru-RU" sz="1400" dirty="0"/>
              <a:t> </a:t>
            </a:r>
            <a:r>
              <a:rPr lang="ru-RU" sz="1400" dirty="0" err="1"/>
              <a:t>користується</a:t>
            </a:r>
            <a:r>
              <a:rPr lang="ru-RU" sz="1400" dirty="0"/>
              <a:t> </a:t>
            </a:r>
            <a:r>
              <a:rPr lang="ru-RU" sz="1400" dirty="0" err="1"/>
              <a:t>найменшою</a:t>
            </a:r>
            <a:r>
              <a:rPr lang="ru-RU" sz="1400" dirty="0"/>
              <a:t> </a:t>
            </a:r>
            <a:r>
              <a:rPr lang="ru-RU" sz="1400" dirty="0" err="1"/>
              <a:t>популярністю</a:t>
            </a:r>
            <a:r>
              <a:rPr lang="ru-RU" sz="1400" dirty="0"/>
              <a:t> у </a:t>
            </a:r>
            <a:r>
              <a:rPr lang="ru-RU" sz="1400" dirty="0" err="1"/>
              <a:t>Запоріжжі</a:t>
            </a:r>
            <a:r>
              <a:rPr lang="ru-RU" sz="1400" dirty="0"/>
              <a:t> (34%), </a:t>
            </a:r>
            <a:r>
              <a:rPr lang="ru-RU" sz="1400" dirty="0" err="1"/>
              <a:t>Чернігові</a:t>
            </a:r>
            <a:r>
              <a:rPr lang="ru-RU" sz="1400" dirty="0"/>
              <a:t> (35%) та Сумах (36%).</a:t>
            </a:r>
          </a:p>
          <a:p>
            <a:r>
              <a:rPr lang="ru-RU" sz="1400" dirty="0" err="1"/>
              <a:t>Instagram</a:t>
            </a:r>
            <a:r>
              <a:rPr lang="uk-UA" sz="1400" dirty="0"/>
              <a:t> має більше користувачів серед аудиторії до 30 років, ніж </a:t>
            </a:r>
            <a:r>
              <a:rPr lang="ru-RU" sz="1400" dirty="0" err="1"/>
              <a:t>Facebook</a:t>
            </a:r>
            <a:r>
              <a:rPr lang="uk-UA" sz="1400" dirty="0"/>
              <a:t>. Кількість користувачів </a:t>
            </a:r>
            <a:r>
              <a:rPr lang="ru-RU" sz="1400" dirty="0" err="1"/>
              <a:t>Instagram</a:t>
            </a:r>
            <a:r>
              <a:rPr lang="uk-UA" sz="1400" dirty="0"/>
              <a:t> знижується починаючи з 26-річних </a:t>
            </a:r>
            <a:r>
              <a:rPr lang="uk-UA" sz="1400" dirty="0" err="1"/>
              <a:t>юзерів</a:t>
            </a:r>
            <a:r>
              <a:rPr lang="uk-UA" sz="1400" dirty="0"/>
              <a:t>, а </a:t>
            </a:r>
            <a:r>
              <a:rPr lang="ru-RU" sz="1400" dirty="0" err="1"/>
              <a:t>Facebook</a:t>
            </a:r>
            <a:r>
              <a:rPr lang="uk-UA" sz="1400" dirty="0"/>
              <a:t> – з 32-річних. </a:t>
            </a:r>
            <a:r>
              <a:rPr lang="ru-RU" sz="1400" dirty="0" err="1"/>
              <a:t>Далі</a:t>
            </a:r>
            <a:r>
              <a:rPr lang="ru-RU" sz="1400" dirty="0"/>
              <a:t> </a:t>
            </a:r>
            <a:r>
              <a:rPr lang="ru-RU" sz="1400" dirty="0" err="1"/>
              <a:t>показники</a:t>
            </a:r>
            <a:r>
              <a:rPr lang="ru-RU" sz="1400" dirty="0"/>
              <a:t> </a:t>
            </a:r>
            <a:r>
              <a:rPr lang="ru-RU" sz="1400" dirty="0" err="1"/>
              <a:t>обох</a:t>
            </a:r>
            <a:r>
              <a:rPr lang="ru-RU" sz="1400" dirty="0"/>
              <a:t> платформ </a:t>
            </a:r>
            <a:r>
              <a:rPr lang="ru-RU" sz="1400" dirty="0" err="1"/>
              <a:t>знижуються</a:t>
            </a:r>
            <a:r>
              <a:rPr lang="ru-RU" sz="1400" dirty="0"/>
              <a:t> </a:t>
            </a:r>
            <a:r>
              <a:rPr lang="ru-RU" sz="1400" dirty="0" err="1"/>
              <a:t>приблизно</a:t>
            </a:r>
            <a:r>
              <a:rPr lang="ru-RU" sz="1400" dirty="0"/>
              <a:t> </a:t>
            </a:r>
            <a:r>
              <a:rPr lang="ru-RU" sz="1400" dirty="0" err="1"/>
              <a:t>рівномірно</a:t>
            </a:r>
            <a:r>
              <a:rPr lang="ru-RU" sz="1400" dirty="0"/>
              <a:t> при </a:t>
            </a:r>
            <a:r>
              <a:rPr lang="ru-RU" sz="1400" dirty="0" err="1"/>
              <a:t>загальній</a:t>
            </a:r>
            <a:r>
              <a:rPr lang="ru-RU" sz="1400" dirty="0"/>
              <a:t> </a:t>
            </a:r>
            <a:r>
              <a:rPr lang="ru-RU" sz="1400" dirty="0" err="1"/>
              <a:t>перевазі</a:t>
            </a:r>
            <a:r>
              <a:rPr lang="ru-RU" sz="1400" dirty="0"/>
              <a:t> </a:t>
            </a:r>
            <a:r>
              <a:rPr lang="ru-RU" sz="1400" dirty="0" err="1"/>
              <a:t>Facebook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Facebook</a:t>
            </a:r>
            <a:r>
              <a:rPr lang="uk-UA" sz="1400" dirty="0"/>
              <a:t> та </a:t>
            </a:r>
            <a:r>
              <a:rPr lang="ru-RU" sz="1400" dirty="0" err="1"/>
              <a:t>Facebook</a:t>
            </a:r>
            <a:r>
              <a:rPr lang="ru-RU" sz="1400" dirty="0"/>
              <a:t> </a:t>
            </a:r>
            <a:r>
              <a:rPr lang="ru-RU" sz="1400" dirty="0" err="1"/>
              <a:t>Messenger</a:t>
            </a:r>
            <a:r>
              <a:rPr lang="uk-UA" sz="1400" dirty="0"/>
              <a:t> найбільш популярні серед користувачів у віці 25-35 років, дещо менше у молоді у віці 18- 24 та найменш поширені серед </a:t>
            </a:r>
            <a:r>
              <a:rPr lang="uk-UA" sz="1400" dirty="0" err="1"/>
              <a:t>юзерів</a:t>
            </a:r>
            <a:r>
              <a:rPr lang="uk-UA" sz="1400" dirty="0"/>
              <a:t> віком 36-45 років. Але загалом відмінності не надто великі: </a:t>
            </a:r>
            <a:r>
              <a:rPr lang="ru-RU" sz="1400" dirty="0" err="1"/>
              <a:t>Facebook</a:t>
            </a:r>
            <a:r>
              <a:rPr lang="uk-UA" sz="1400" dirty="0"/>
              <a:t> – 48-55%, </a:t>
            </a:r>
            <a:r>
              <a:rPr lang="ru-RU" sz="1400" dirty="0" err="1"/>
              <a:t>Facebook</a:t>
            </a:r>
            <a:r>
              <a:rPr lang="ru-RU" sz="1400" dirty="0"/>
              <a:t> </a:t>
            </a:r>
            <a:r>
              <a:rPr lang="ru-RU" sz="1400" dirty="0" err="1"/>
              <a:t>Messenger</a:t>
            </a:r>
            <a:r>
              <a:rPr lang="uk-UA" sz="1400" dirty="0"/>
              <a:t> – 29-33%. Натомість </a:t>
            </a:r>
            <a:r>
              <a:rPr lang="ru-RU" sz="1400" dirty="0" err="1"/>
              <a:t>Instagram</a:t>
            </a:r>
            <a:r>
              <a:rPr lang="uk-UA" sz="1400" dirty="0"/>
              <a:t> неймовірно популярний у молоді – 99% українців у віці 18-24 роки мають тут свої профілі. </a:t>
            </a:r>
            <a:r>
              <a:rPr lang="ru-RU" sz="1400" dirty="0"/>
              <a:t>В </a:t>
            </a:r>
            <a:r>
              <a:rPr lang="ru-RU" sz="1400" dirty="0" err="1"/>
              <a:t>Instagram</a:t>
            </a:r>
            <a:r>
              <a:rPr lang="ru-RU" sz="1400" dirty="0"/>
              <a:t> </a:t>
            </a:r>
            <a:r>
              <a:rPr lang="ru-RU" sz="1400" dirty="0" err="1"/>
              <a:t>зареєстрований</a:t>
            </a:r>
            <a:r>
              <a:rPr lang="ru-RU" sz="1400" dirty="0"/>
              <a:t> </a:t>
            </a:r>
            <a:r>
              <a:rPr lang="ru-RU" sz="1400" dirty="0" err="1"/>
              <a:t>кожен</a:t>
            </a:r>
            <a:r>
              <a:rPr lang="ru-RU" sz="1400" dirty="0"/>
              <a:t> </a:t>
            </a:r>
            <a:r>
              <a:rPr lang="ru-RU" sz="1400" dirty="0" err="1"/>
              <a:t>другий</a:t>
            </a:r>
            <a:r>
              <a:rPr lang="ru-RU" sz="1400" dirty="0"/>
              <a:t> (56%) </a:t>
            </a:r>
            <a:r>
              <a:rPr lang="ru-RU" sz="1400" dirty="0" err="1"/>
              <a:t>громадянин</a:t>
            </a:r>
            <a:r>
              <a:rPr lang="ru-RU" sz="1400" dirty="0"/>
              <a:t> у </a:t>
            </a:r>
            <a:r>
              <a:rPr lang="ru-RU" sz="1400" dirty="0" err="1"/>
              <a:t>віці</a:t>
            </a:r>
            <a:r>
              <a:rPr lang="ru-RU" sz="1400" dirty="0"/>
              <a:t> 25-35 </a:t>
            </a:r>
            <a:r>
              <a:rPr lang="ru-RU" sz="1400" dirty="0" err="1"/>
              <a:t>років</a:t>
            </a:r>
            <a:r>
              <a:rPr lang="ru-RU" sz="1400" dirty="0"/>
              <a:t> й </a:t>
            </a:r>
            <a:r>
              <a:rPr lang="ru-RU" sz="1400" dirty="0" err="1"/>
              <a:t>лише</a:t>
            </a:r>
            <a:r>
              <a:rPr lang="ru-RU" sz="1400" dirty="0"/>
              <a:t> </a:t>
            </a:r>
            <a:r>
              <a:rPr lang="ru-RU" sz="1400" dirty="0" err="1"/>
              <a:t>чверть</a:t>
            </a:r>
            <a:r>
              <a:rPr lang="ru-RU" sz="1400" dirty="0"/>
              <a:t> (27%) тих, кому </a:t>
            </a:r>
            <a:r>
              <a:rPr lang="ru-RU" sz="1400" dirty="0" err="1"/>
              <a:t>між</a:t>
            </a:r>
            <a:r>
              <a:rPr lang="ru-RU" sz="1400" dirty="0"/>
              <a:t> 36-45.</a:t>
            </a:r>
          </a:p>
          <a:p>
            <a:r>
              <a:rPr lang="ru-RU" sz="1400" dirty="0"/>
              <a:t>В </a:t>
            </a:r>
            <a:r>
              <a:rPr lang="ru-RU" sz="1400" dirty="0" err="1"/>
              <a:t>українському</a:t>
            </a:r>
            <a:r>
              <a:rPr lang="ru-RU" sz="1400" dirty="0"/>
              <a:t> </a:t>
            </a:r>
            <a:r>
              <a:rPr lang="ru-RU" sz="1400" dirty="0" err="1"/>
              <a:t>Facebook</a:t>
            </a:r>
            <a:r>
              <a:rPr lang="ru-RU" sz="1400" dirty="0"/>
              <a:t> </a:t>
            </a:r>
            <a:r>
              <a:rPr lang="ru-RU" sz="1400" dirty="0" err="1"/>
              <a:t>переважає</a:t>
            </a:r>
            <a:r>
              <a:rPr lang="ru-RU" sz="1400" dirty="0"/>
              <a:t> </a:t>
            </a:r>
            <a:r>
              <a:rPr lang="ru-RU" sz="1400" dirty="0" err="1"/>
              <a:t>жіноча</a:t>
            </a:r>
            <a:r>
              <a:rPr lang="ru-RU" sz="1400" dirty="0"/>
              <a:t> </a:t>
            </a:r>
            <a:r>
              <a:rPr lang="ru-RU" sz="1400" dirty="0" err="1"/>
              <a:t>аудиторія</a:t>
            </a:r>
            <a:r>
              <a:rPr lang="ru-RU" sz="1400" dirty="0"/>
              <a:t>, яка становить </a:t>
            </a:r>
            <a:r>
              <a:rPr lang="ru-RU" sz="1400" dirty="0" err="1"/>
              <a:t>понад</a:t>
            </a:r>
            <a:r>
              <a:rPr lang="ru-RU" sz="1400" dirty="0"/>
              <a:t> 61% </a:t>
            </a:r>
            <a:r>
              <a:rPr lang="ru-RU" sz="1400" dirty="0" err="1"/>
              <a:t>або</a:t>
            </a:r>
            <a:r>
              <a:rPr lang="ru-RU" sz="1400" dirty="0"/>
              <a:t> ж 7,6 млн </a:t>
            </a:r>
            <a:r>
              <a:rPr lang="ru-RU" sz="1400" dirty="0" err="1"/>
              <a:t>користувачів</a:t>
            </a:r>
            <a:r>
              <a:rPr lang="ru-RU" sz="1400" dirty="0"/>
              <a:t>. </a:t>
            </a:r>
            <a:r>
              <a:rPr lang="ru-RU" sz="1400" dirty="0" err="1"/>
              <a:t>Чоловіків</a:t>
            </a:r>
            <a:r>
              <a:rPr lang="ru-RU" sz="1400" dirty="0"/>
              <a:t> </a:t>
            </a:r>
            <a:r>
              <a:rPr lang="ru-RU" sz="1400" dirty="0" err="1"/>
              <a:t>зареєстровано</a:t>
            </a:r>
            <a:r>
              <a:rPr lang="ru-RU" sz="1400" dirty="0"/>
              <a:t> 4,9 млн,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приблизно</a:t>
            </a:r>
            <a:r>
              <a:rPr lang="ru-RU" sz="1400" dirty="0"/>
              <a:t> 39%. </a:t>
            </a:r>
            <a:r>
              <a:rPr lang="ru-RU" sz="1400" dirty="0" err="1"/>
              <a:t>Найбільше</a:t>
            </a:r>
            <a:r>
              <a:rPr lang="ru-RU" sz="1400" dirty="0"/>
              <a:t>, як </a:t>
            </a:r>
            <a:r>
              <a:rPr lang="ru-RU" sz="1400" dirty="0" err="1"/>
              <a:t>чоловіків</a:t>
            </a:r>
            <a:r>
              <a:rPr lang="ru-RU" sz="1400" dirty="0"/>
              <a:t>, так і </a:t>
            </a:r>
            <a:r>
              <a:rPr lang="ru-RU" sz="1400" dirty="0" err="1"/>
              <a:t>жінок</a:t>
            </a:r>
            <a:r>
              <a:rPr lang="ru-RU" sz="1400" dirty="0"/>
              <a:t>, </a:t>
            </a:r>
            <a:r>
              <a:rPr lang="ru-RU" sz="1400" dirty="0" err="1"/>
              <a:t>зареєстровано</a:t>
            </a:r>
            <a:r>
              <a:rPr lang="ru-RU" sz="1400" dirty="0"/>
              <a:t> у </a:t>
            </a:r>
            <a:r>
              <a:rPr lang="ru-RU" sz="1400" dirty="0" err="1"/>
              <a:t>віці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29 до 35 </a:t>
            </a:r>
            <a:r>
              <a:rPr lang="ru-RU" sz="1400" dirty="0" err="1"/>
              <a:t>років</a:t>
            </a:r>
            <a:r>
              <a:rPr lang="ru-RU" sz="1400" dirty="0"/>
              <a:t>. У </a:t>
            </a:r>
            <a:r>
              <a:rPr lang="ru-RU" sz="1400" dirty="0" err="1"/>
              <a:t>порівнянні</a:t>
            </a:r>
            <a:r>
              <a:rPr lang="ru-RU" sz="1400" dirty="0"/>
              <a:t> з </a:t>
            </a:r>
            <a:r>
              <a:rPr lang="ru-RU" sz="1400" dirty="0" err="1"/>
              <a:t>попереднім</a:t>
            </a:r>
            <a:r>
              <a:rPr lang="ru-RU" sz="1400" dirty="0"/>
              <a:t> </a:t>
            </a:r>
            <a:r>
              <a:rPr lang="ru-RU" sz="1400" dirty="0" err="1"/>
              <a:t>дослідженням</a:t>
            </a:r>
            <a:r>
              <a:rPr lang="ru-RU" sz="1400" dirty="0"/>
              <a:t> (</a:t>
            </a:r>
            <a:r>
              <a:rPr lang="ru-RU" sz="1400" dirty="0" err="1"/>
              <a:t>лютий</a:t>
            </a:r>
            <a:r>
              <a:rPr lang="ru-RU" sz="1400" dirty="0"/>
              <a:t> 2019</a:t>
            </a:r>
            <a:r>
              <a:rPr lang="uk-UA" sz="1400" dirty="0"/>
              <a:t> р.</a:t>
            </a:r>
            <a:r>
              <a:rPr lang="ru-RU" sz="1400" dirty="0"/>
              <a:t>), </a:t>
            </a:r>
            <a:r>
              <a:rPr lang="ru-RU" sz="1400" dirty="0" err="1"/>
              <a:t>кількість</a:t>
            </a:r>
            <a:r>
              <a:rPr lang="ru-RU" sz="1400" dirty="0"/>
              <a:t> </a:t>
            </a:r>
            <a:r>
              <a:rPr lang="ru-RU" sz="1400" dirty="0" err="1"/>
              <a:t>користувачів</a:t>
            </a:r>
            <a:r>
              <a:rPr lang="ru-RU" sz="1400" dirty="0"/>
              <a:t> у </a:t>
            </a:r>
            <a:r>
              <a:rPr lang="ru-RU" sz="1400" dirty="0" err="1"/>
              <a:t>віці</a:t>
            </a:r>
            <a:r>
              <a:rPr lang="ru-RU" sz="1400" dirty="0"/>
              <a:t> 19 та 25 </a:t>
            </a:r>
            <a:r>
              <a:rPr lang="ru-RU" sz="1400" dirty="0" err="1"/>
              <a:t>років</a:t>
            </a:r>
            <a:r>
              <a:rPr lang="ru-RU" sz="1400" dirty="0"/>
              <a:t> </a:t>
            </a:r>
            <a:r>
              <a:rPr lang="ru-RU" sz="1400" dirty="0" err="1"/>
              <a:t>суттєво</a:t>
            </a:r>
            <a:r>
              <a:rPr lang="ru-RU" sz="1400" dirty="0"/>
              <a:t> </a:t>
            </a:r>
            <a:r>
              <a:rPr lang="ru-RU" sz="1400" dirty="0" err="1"/>
              <a:t>зменшилась</a:t>
            </a:r>
            <a:r>
              <a:rPr lang="ru-RU" sz="1400" dirty="0"/>
              <a:t>. </a:t>
            </a:r>
            <a:r>
              <a:rPr lang="ru-RU" sz="1400" dirty="0" err="1"/>
              <a:t>Ймовірно</a:t>
            </a:r>
            <a:r>
              <a:rPr lang="ru-RU" sz="1400" dirty="0"/>
              <a:t>, </a:t>
            </a:r>
            <a:r>
              <a:rPr lang="ru-RU" sz="1400" dirty="0" err="1"/>
              <a:t>саме</a:t>
            </a:r>
            <a:r>
              <a:rPr lang="ru-RU" sz="1400" dirty="0"/>
              <a:t> в </a:t>
            </a:r>
            <a:r>
              <a:rPr lang="ru-RU" sz="1400" dirty="0" err="1"/>
              <a:t>цих</a:t>
            </a:r>
            <a:r>
              <a:rPr lang="ru-RU" sz="1400" dirty="0"/>
              <a:t> </a:t>
            </a:r>
            <a:r>
              <a:rPr lang="ru-RU" sz="1400" dirty="0" err="1"/>
              <a:t>двох</a:t>
            </a:r>
            <a:r>
              <a:rPr lang="ru-RU" sz="1400" dirty="0"/>
              <a:t> </a:t>
            </a:r>
            <a:r>
              <a:rPr lang="ru-RU" sz="1400" dirty="0" err="1"/>
              <a:t>вікових</a:t>
            </a:r>
            <a:r>
              <a:rPr lang="ru-RU" sz="1400" dirty="0"/>
              <a:t> </a:t>
            </a:r>
            <a:r>
              <a:rPr lang="ru-RU" sz="1400" dirty="0" err="1"/>
              <a:t>групах</a:t>
            </a:r>
            <a:r>
              <a:rPr lang="ru-RU" sz="1400" dirty="0"/>
              <a:t> </a:t>
            </a:r>
            <a:r>
              <a:rPr lang="ru-RU" sz="1400" dirty="0" err="1"/>
              <a:t>було</a:t>
            </a:r>
            <a:r>
              <a:rPr lang="ru-RU" sz="1400" dirty="0"/>
              <a:t> </a:t>
            </a:r>
            <a:r>
              <a:rPr lang="ru-RU" sz="1400" dirty="0" err="1"/>
              <a:t>найбільше</a:t>
            </a:r>
            <a:r>
              <a:rPr lang="ru-RU" sz="1400" dirty="0"/>
              <a:t> </a:t>
            </a:r>
            <a:r>
              <a:rPr lang="ru-RU" sz="1400" dirty="0" err="1"/>
              <a:t>фейкових</a:t>
            </a:r>
            <a:r>
              <a:rPr lang="ru-RU" sz="1400" dirty="0"/>
              <a:t> </a:t>
            </a:r>
            <a:r>
              <a:rPr lang="ru-RU" sz="1400" dirty="0" err="1"/>
              <a:t>акаунтів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Facebook</a:t>
            </a:r>
            <a:r>
              <a:rPr lang="ru-RU" sz="1400" dirty="0"/>
              <a:t> </a:t>
            </a:r>
            <a:r>
              <a:rPr lang="ru-RU" sz="1400" dirty="0" err="1"/>
              <a:t>масово</a:t>
            </a:r>
            <a:r>
              <a:rPr lang="ru-RU" sz="1400" dirty="0"/>
              <a:t> </a:t>
            </a:r>
            <a:r>
              <a:rPr lang="ru-RU" sz="1400" dirty="0" err="1"/>
              <a:t>видаляв</a:t>
            </a:r>
            <a:r>
              <a:rPr lang="ru-RU" sz="1400" dirty="0"/>
              <a:t> весною. </a:t>
            </a:r>
            <a:r>
              <a:rPr lang="ru-RU" sz="1400" dirty="0" err="1"/>
              <a:t>Однак</a:t>
            </a:r>
            <a:r>
              <a:rPr lang="ru-RU" sz="1400" dirty="0"/>
              <a:t> </a:t>
            </a:r>
            <a:r>
              <a:rPr lang="ru-RU" sz="1400" dirty="0" err="1"/>
              <a:t>неприродні</a:t>
            </a:r>
            <a:r>
              <a:rPr lang="ru-RU" sz="1400" dirty="0"/>
              <a:t> </a:t>
            </a:r>
            <a:r>
              <a:rPr lang="ru-RU" sz="1400" dirty="0" err="1"/>
              <a:t>піки</a:t>
            </a:r>
            <a:r>
              <a:rPr lang="ru-RU" sz="1400" dirty="0"/>
              <a:t> </a:t>
            </a:r>
            <a:r>
              <a:rPr lang="ru-RU" sz="1400" dirty="0" err="1"/>
              <a:t>кількості</a:t>
            </a:r>
            <a:r>
              <a:rPr lang="ru-RU" sz="1400" dirty="0"/>
              <a:t> </a:t>
            </a:r>
            <a:r>
              <a:rPr lang="ru-RU" sz="1400" dirty="0" err="1"/>
              <a:t>користувачів</a:t>
            </a:r>
            <a:r>
              <a:rPr lang="ru-RU" sz="1400" dirty="0"/>
              <a:t> у </a:t>
            </a:r>
            <a:r>
              <a:rPr lang="ru-RU" sz="1400" dirty="0" err="1"/>
              <a:t>вікових</a:t>
            </a:r>
            <a:r>
              <a:rPr lang="ru-RU" sz="1400" dirty="0"/>
              <a:t> </a:t>
            </a:r>
            <a:r>
              <a:rPr lang="ru-RU" sz="1400" dirty="0" err="1"/>
              <a:t>групах</a:t>
            </a:r>
            <a:r>
              <a:rPr lang="ru-RU" sz="1400" dirty="0"/>
              <a:t> 19 та 25 </a:t>
            </a:r>
            <a:r>
              <a:rPr lang="ru-RU" sz="1400" dirty="0" err="1"/>
              <a:t>років</a:t>
            </a:r>
            <a:r>
              <a:rPr lang="ru-RU" sz="1400" dirty="0"/>
              <a:t> </a:t>
            </a:r>
            <a:r>
              <a:rPr lang="ru-RU" sz="1400" dirty="0" err="1"/>
              <a:t>досі</a:t>
            </a:r>
            <a:r>
              <a:rPr lang="ru-RU" sz="1400" dirty="0"/>
              <a:t> є.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може</a:t>
            </a:r>
            <a:r>
              <a:rPr lang="ru-RU" sz="1400" dirty="0"/>
              <a:t> </a:t>
            </a:r>
            <a:r>
              <a:rPr lang="ru-RU" sz="1400" dirty="0" err="1"/>
              <a:t>свідчити</a:t>
            </a:r>
            <a:r>
              <a:rPr lang="ru-RU" sz="1400" dirty="0"/>
              <a:t> про те,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частина</a:t>
            </a:r>
            <a:r>
              <a:rPr lang="ru-RU" sz="1400" dirty="0"/>
              <a:t> </a:t>
            </a:r>
            <a:r>
              <a:rPr lang="ru-RU" sz="1400" dirty="0" err="1"/>
              <a:t>підлітків</a:t>
            </a:r>
            <a:r>
              <a:rPr lang="ru-RU" sz="1400" dirty="0"/>
              <a:t> та </a:t>
            </a:r>
            <a:r>
              <a:rPr lang="ru-RU" sz="1400" dirty="0" err="1"/>
              <a:t>дітей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користуються</a:t>
            </a:r>
            <a:r>
              <a:rPr lang="ru-RU" sz="1400" dirty="0"/>
              <a:t> </a:t>
            </a:r>
            <a:r>
              <a:rPr lang="ru-RU" sz="1400" dirty="0" err="1"/>
              <a:t>соцмережами</a:t>
            </a:r>
            <a:r>
              <a:rPr lang="ru-RU" sz="1400" dirty="0"/>
              <a:t>, </a:t>
            </a:r>
            <a:r>
              <a:rPr lang="ru-RU" sz="1400" dirty="0" err="1"/>
              <a:t>вказують</a:t>
            </a:r>
            <a:r>
              <a:rPr lang="ru-RU" sz="1400" dirty="0"/>
              <a:t> </a:t>
            </a:r>
            <a:r>
              <a:rPr lang="ru-RU" sz="1400" dirty="0" err="1"/>
              <a:t>саме</a:t>
            </a:r>
            <a:r>
              <a:rPr lang="ru-RU" sz="1400" dirty="0"/>
              <a:t> </a:t>
            </a:r>
            <a:r>
              <a:rPr lang="ru-RU" sz="1400" dirty="0" err="1"/>
              <a:t>цей</a:t>
            </a:r>
            <a:r>
              <a:rPr lang="ru-RU" sz="1400" dirty="0"/>
              <a:t> </a:t>
            </a:r>
            <a:r>
              <a:rPr lang="ru-RU" sz="1400" dirty="0" err="1"/>
              <a:t>вік</a:t>
            </a:r>
            <a:r>
              <a:rPr lang="ru-RU" sz="1400" dirty="0"/>
              <a:t> при </a:t>
            </a:r>
            <a:r>
              <a:rPr lang="ru-RU" sz="1400" dirty="0" err="1"/>
              <a:t>реєстрації</a:t>
            </a:r>
            <a:r>
              <a:rPr lang="ru-RU" sz="1400" dirty="0"/>
              <a:t> (у </a:t>
            </a:r>
            <a:r>
              <a:rPr lang="ru-RU" sz="1400" dirty="0" err="1"/>
              <a:t>Facebook</a:t>
            </a:r>
            <a:r>
              <a:rPr lang="ru-RU" sz="1400" dirty="0"/>
              <a:t> та </a:t>
            </a:r>
            <a:r>
              <a:rPr lang="ru-RU" sz="1400" dirty="0" err="1"/>
              <a:t>Instagram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реєструватись</a:t>
            </a:r>
            <a:r>
              <a:rPr lang="ru-RU" sz="1400" dirty="0"/>
              <a:t> з 13 </a:t>
            </a:r>
            <a:r>
              <a:rPr lang="ru-RU" sz="1400" dirty="0" err="1"/>
              <a:t>років</a:t>
            </a:r>
            <a:r>
              <a:rPr lang="ru-RU" sz="1400" dirty="0"/>
              <a:t>).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145685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 lnSpcReduction="10000"/>
          </a:bodyPr>
          <a:lstStyle/>
          <a:p>
            <a:r>
              <a:rPr lang="uk-UA" sz="1400" u="sng" dirty="0">
                <a:hlinkClick r:id="rId2"/>
              </a:rPr>
              <a:t>В </a:t>
            </a:r>
            <a:r>
              <a:rPr lang="ru-RU" sz="1400" u="sng" dirty="0" err="1">
                <a:hlinkClick r:id="rId2"/>
              </a:rPr>
              <a:t>Instagram</a:t>
            </a:r>
            <a:r>
              <a:rPr lang="uk-UA" sz="1400" u="sng" dirty="0">
                <a:hlinkClick r:id="rId2"/>
              </a:rPr>
              <a:t> гендерне співвідношення</a:t>
            </a:r>
            <a:r>
              <a:rPr lang="uk-UA" sz="1400" dirty="0"/>
              <a:t> аналогічне, при дещо менших абсолютних цифрах (чоловіків – 4,1 </a:t>
            </a:r>
            <a:r>
              <a:rPr lang="uk-UA" sz="1400" dirty="0" err="1"/>
              <a:t>млн</a:t>
            </a:r>
            <a:r>
              <a:rPr lang="uk-UA" sz="1400" dirty="0"/>
              <a:t>, жінок – 6,3 </a:t>
            </a:r>
            <a:r>
              <a:rPr lang="uk-UA" sz="1400" dirty="0" err="1"/>
              <a:t>млн</a:t>
            </a:r>
            <a:r>
              <a:rPr lang="uk-UA" sz="1400" dirty="0"/>
              <a:t>). Однак інші вікові особливості аудиторії. І серед чоловіків, і серед жінок </a:t>
            </a:r>
            <a:r>
              <a:rPr lang="ru-RU" sz="1400" dirty="0" err="1"/>
              <a:t>Instagram</a:t>
            </a:r>
            <a:r>
              <a:rPr lang="uk-UA" sz="1400" dirty="0"/>
              <a:t> максимально популярний у тих, кому 19 років, а також 25-26 років. Причинами аномальних піків (аналогічно до ситуації з </a:t>
            </a:r>
            <a:r>
              <a:rPr lang="ru-RU" sz="1400" dirty="0" err="1"/>
              <a:t>Facebook</a:t>
            </a:r>
            <a:r>
              <a:rPr lang="uk-UA" sz="1400" dirty="0"/>
              <a:t>), може бути як реєстрація дітей та підлітків, які найчастіше вказують саме такий вік, так і велика кількість </a:t>
            </a:r>
            <a:r>
              <a:rPr lang="uk-UA" sz="1400" dirty="0" err="1"/>
              <a:t>фейкових</a:t>
            </a:r>
            <a:r>
              <a:rPr lang="uk-UA" sz="1400" dirty="0"/>
              <a:t> </a:t>
            </a:r>
            <a:r>
              <a:rPr lang="uk-UA" sz="1400" dirty="0" err="1"/>
              <a:t>акаунтів</a:t>
            </a:r>
            <a:r>
              <a:rPr lang="uk-UA" sz="1400" dirty="0"/>
              <a:t> в цих вікових групах. Починаючи з вікової групи 27-річних у старших чоловіків </a:t>
            </a:r>
            <a:r>
              <a:rPr lang="uk-UA" sz="1400" dirty="0" err="1"/>
              <a:t>соцмережа</a:t>
            </a:r>
            <a:r>
              <a:rPr lang="uk-UA" sz="1400" dirty="0"/>
              <a:t> стрімко втрачає проникнення. </a:t>
            </a:r>
            <a:r>
              <a:rPr lang="ru-RU" sz="1400" dirty="0" err="1"/>
              <a:t>Натомість</a:t>
            </a:r>
            <a:r>
              <a:rPr lang="ru-RU" sz="1400" dirty="0"/>
              <a:t> у </a:t>
            </a:r>
            <a:r>
              <a:rPr lang="ru-RU" sz="1400" dirty="0" err="1"/>
              <a:t>жінок</a:t>
            </a:r>
            <a:r>
              <a:rPr lang="ru-RU" sz="1400" dirty="0"/>
              <a:t> платформа </a:t>
            </a:r>
            <a:r>
              <a:rPr lang="ru-RU" sz="1400" dirty="0" err="1"/>
              <a:t>виразно</a:t>
            </a:r>
            <a:r>
              <a:rPr lang="ru-RU" sz="1400" dirty="0"/>
              <a:t> </a:t>
            </a:r>
            <a:r>
              <a:rPr lang="ru-RU" sz="1400" dirty="0" err="1"/>
              <a:t>менш</a:t>
            </a:r>
            <a:r>
              <a:rPr lang="ru-RU" sz="1400" dirty="0"/>
              <a:t> популярна </a:t>
            </a:r>
            <a:r>
              <a:rPr lang="ru-RU" sz="1400" dirty="0" err="1"/>
              <a:t>після</a:t>
            </a:r>
            <a:r>
              <a:rPr lang="ru-RU" sz="1400" dirty="0"/>
              <a:t> 32 </a:t>
            </a:r>
            <a:r>
              <a:rPr lang="ru-RU" sz="1400" dirty="0" err="1"/>
              <a:t>років</a:t>
            </a:r>
            <a:r>
              <a:rPr lang="ru-RU" sz="1400" dirty="0"/>
              <a:t>.</a:t>
            </a:r>
          </a:p>
          <a:p>
            <a:r>
              <a:rPr lang="uk-UA" sz="1400" dirty="0"/>
              <a:t>Таким чином, в дослідженні цільової аудиторії в управлінні думкою, лояльності споживачів і пізнаваністю бренду потрібно враховувати вікові групи, гендерні особливості, географічну </a:t>
            </a:r>
            <a:r>
              <a:rPr lang="uk-UA" sz="1400" dirty="0" err="1"/>
              <a:t>розташованість</a:t>
            </a:r>
            <a:r>
              <a:rPr lang="uk-UA" sz="1400" dirty="0"/>
              <a:t> та геополітичних вподобань. Тому для цього, необхідно керуватися наступними діями:</a:t>
            </a:r>
            <a:endParaRPr lang="ru-RU" sz="1400" b="1" dirty="0"/>
          </a:p>
          <a:p>
            <a:r>
              <a:rPr lang="ru-RU" sz="1400" b="1" dirty="0" err="1"/>
              <a:t>Побудова</a:t>
            </a:r>
            <a:r>
              <a:rPr lang="ru-RU" sz="1400" b="1" dirty="0"/>
              <a:t> </a:t>
            </a:r>
            <a:r>
              <a:rPr lang="ru-RU" sz="1400" b="1" dirty="0" err="1"/>
              <a:t>відносин</a:t>
            </a:r>
            <a:r>
              <a:rPr lang="ru-RU" sz="1400" b="1" dirty="0"/>
              <a:t> з </a:t>
            </a:r>
            <a:r>
              <a:rPr lang="ru-RU" sz="1400" b="1" dirty="0" err="1"/>
              <a:t>цільовою</a:t>
            </a:r>
            <a:r>
              <a:rPr lang="ru-RU" sz="1400" b="1" dirty="0"/>
              <a:t> </a:t>
            </a:r>
            <a:r>
              <a:rPr lang="ru-RU" sz="1400" b="1" dirty="0" err="1"/>
              <a:t>аудиторією</a:t>
            </a:r>
            <a:endParaRPr lang="ru-RU" sz="1400" b="1" dirty="0"/>
          </a:p>
          <a:p>
            <a:r>
              <a:rPr lang="ru-RU" sz="1400" dirty="0" err="1"/>
              <a:t>Знаючи</a:t>
            </a:r>
            <a:r>
              <a:rPr lang="ru-RU" sz="1400" dirty="0"/>
              <a:t> </a:t>
            </a:r>
            <a:r>
              <a:rPr lang="ru-RU" sz="1400" dirty="0" err="1"/>
              <a:t>свого</a:t>
            </a:r>
            <a:r>
              <a:rPr lang="ru-RU" sz="1400" dirty="0"/>
              <a:t> </a:t>
            </a:r>
            <a:r>
              <a:rPr lang="ru-RU" sz="1400" dirty="0" err="1"/>
              <a:t>потенційного</a:t>
            </a:r>
            <a:r>
              <a:rPr lang="ru-RU" sz="1400" dirty="0"/>
              <a:t> </a:t>
            </a:r>
            <a:r>
              <a:rPr lang="ru-RU" sz="1400" dirty="0" err="1"/>
              <a:t>клієнта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замислюватися</a:t>
            </a:r>
            <a:r>
              <a:rPr lang="ru-RU" sz="1400" dirty="0"/>
              <a:t> про </a:t>
            </a:r>
            <a:r>
              <a:rPr lang="ru-RU" sz="1400" dirty="0" err="1"/>
              <a:t>угодах</a:t>
            </a:r>
            <a:r>
              <a:rPr lang="ru-RU" sz="1400" dirty="0"/>
              <a:t>. Але </a:t>
            </a:r>
            <a:r>
              <a:rPr lang="ru-RU" sz="1400" dirty="0" err="1"/>
              <a:t>продажі</a:t>
            </a:r>
            <a:r>
              <a:rPr lang="ru-RU" sz="1400" dirty="0"/>
              <a:t> не почнуться </a:t>
            </a:r>
            <a:r>
              <a:rPr lang="ru-RU" sz="1400" dirty="0" err="1"/>
              <a:t>самі</a:t>
            </a:r>
            <a:r>
              <a:rPr lang="ru-RU" sz="1400" dirty="0"/>
              <a:t> собою, </a:t>
            </a:r>
            <a:r>
              <a:rPr lang="ru-RU" sz="1400" dirty="0" err="1"/>
              <a:t>поки</a:t>
            </a:r>
            <a:r>
              <a:rPr lang="ru-RU" sz="1400" dirty="0"/>
              <a:t> не буде </a:t>
            </a:r>
            <a:r>
              <a:rPr lang="ru-RU" sz="1400" dirty="0" err="1"/>
              <a:t>збудовано</a:t>
            </a:r>
            <a:r>
              <a:rPr lang="ru-RU" sz="1400" dirty="0"/>
              <a:t> </a:t>
            </a:r>
            <a:r>
              <a:rPr lang="ru-RU" sz="1400" dirty="0" err="1"/>
              <a:t>довіру</a:t>
            </a:r>
            <a:r>
              <a:rPr lang="ru-RU" sz="1400" dirty="0"/>
              <a:t> до бренду. Тому акцент у контент маркетингу </a:t>
            </a:r>
            <a:r>
              <a:rPr lang="ru-RU" sz="1400" dirty="0" err="1"/>
              <a:t>зміщується</a:t>
            </a:r>
            <a:r>
              <a:rPr lang="ru-RU" sz="1400" dirty="0"/>
              <a:t> у </a:t>
            </a:r>
            <a:r>
              <a:rPr lang="ru-RU" sz="1400" dirty="0" err="1"/>
              <a:t>бік</a:t>
            </a:r>
            <a:r>
              <a:rPr lang="ru-RU" sz="1400" dirty="0"/>
              <a:t> </a:t>
            </a:r>
            <a:r>
              <a:rPr lang="ru-RU" sz="1400" dirty="0" err="1"/>
              <a:t>побудови</a:t>
            </a:r>
            <a:r>
              <a:rPr lang="ru-RU" sz="1400" dirty="0"/>
              <a:t> </a:t>
            </a:r>
            <a:r>
              <a:rPr lang="ru-RU" sz="1400" dirty="0" err="1"/>
              <a:t>відносин</a:t>
            </a:r>
            <a:r>
              <a:rPr lang="ru-RU" sz="1400" dirty="0"/>
              <a:t> з </a:t>
            </a:r>
            <a:r>
              <a:rPr lang="ru-RU" sz="1400" dirty="0" err="1"/>
              <a:t>цільовою</a:t>
            </a:r>
            <a:r>
              <a:rPr lang="ru-RU" sz="1400" dirty="0"/>
              <a:t> </a:t>
            </a:r>
            <a:r>
              <a:rPr lang="ru-RU" sz="1400" dirty="0" err="1"/>
              <a:t>аудиторією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Кліше</a:t>
            </a:r>
            <a:r>
              <a:rPr lang="ru-RU" sz="1400" dirty="0"/>
              <a:t> у </a:t>
            </a:r>
            <a:r>
              <a:rPr lang="ru-RU" sz="1400" dirty="0" err="1"/>
              <a:t>світі</a:t>
            </a:r>
            <a:r>
              <a:rPr lang="ru-RU" sz="1400" dirty="0"/>
              <a:t> </a:t>
            </a:r>
            <a:r>
              <a:rPr lang="ru-RU" sz="1400" dirty="0" err="1"/>
              <a:t>відносин</a:t>
            </a:r>
            <a:r>
              <a:rPr lang="ru-RU" sz="1400" dirty="0"/>
              <a:t>: </a:t>
            </a:r>
            <a:r>
              <a:rPr lang="ru-RU" sz="1400" dirty="0" err="1"/>
              <a:t>ви</a:t>
            </a:r>
            <a:r>
              <a:rPr lang="ru-RU" sz="1400" dirty="0"/>
              <a:t> </a:t>
            </a:r>
            <a:r>
              <a:rPr lang="ru-RU" sz="1400" dirty="0" err="1"/>
              <a:t>отримаєте</a:t>
            </a:r>
            <a:r>
              <a:rPr lang="ru-RU" sz="1400" dirty="0"/>
              <a:t> те,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</a:t>
            </a:r>
            <a:r>
              <a:rPr lang="ru-RU" sz="1400" dirty="0"/>
              <a:t> </a:t>
            </a:r>
            <a:r>
              <a:rPr lang="ru-RU" sz="1400" dirty="0" err="1"/>
              <a:t>віддаєте</a:t>
            </a:r>
            <a:r>
              <a:rPr lang="ru-RU" sz="1400" dirty="0"/>
              <a:t>. Ми </a:t>
            </a:r>
            <a:r>
              <a:rPr lang="ru-RU" sz="1400" dirty="0" err="1"/>
              <a:t>всі</a:t>
            </a:r>
            <a:r>
              <a:rPr lang="ru-RU" sz="1400" dirty="0"/>
              <a:t> </a:t>
            </a:r>
            <a:r>
              <a:rPr lang="ru-RU" sz="1400" dirty="0" err="1"/>
              <a:t>зосереджені</a:t>
            </a:r>
            <a:r>
              <a:rPr lang="ru-RU" sz="1400" dirty="0"/>
              <a:t> на наших </a:t>
            </a:r>
            <a:r>
              <a:rPr lang="ru-RU" sz="1400" dirty="0" err="1"/>
              <a:t>сім’ях</a:t>
            </a:r>
            <a:r>
              <a:rPr lang="ru-RU" sz="1400" dirty="0"/>
              <a:t> і на </a:t>
            </a:r>
            <a:r>
              <a:rPr lang="ru-RU" sz="1400" dirty="0" err="1"/>
              <a:t>власних</a:t>
            </a:r>
            <a:r>
              <a:rPr lang="ru-RU" sz="1400" dirty="0"/>
              <a:t> персон.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природно</a:t>
            </a:r>
            <a:r>
              <a:rPr lang="ru-RU" sz="1400" dirty="0"/>
              <a:t> і нормально, але як </a:t>
            </a:r>
            <a:r>
              <a:rPr lang="ru-RU" sz="1400" dirty="0" err="1"/>
              <a:t>тільки</a:t>
            </a:r>
            <a:r>
              <a:rPr lang="ru-RU" sz="1400" dirty="0"/>
              <a:t> </a:t>
            </a:r>
            <a:r>
              <a:rPr lang="ru-RU" sz="1400" dirty="0" err="1"/>
              <a:t>мова</a:t>
            </a:r>
            <a:r>
              <a:rPr lang="ru-RU" sz="1400" dirty="0"/>
              <a:t> заходить про продаж </a:t>
            </a:r>
            <a:r>
              <a:rPr lang="ru-RU" sz="1400" dirty="0" err="1"/>
              <a:t>послуг</a:t>
            </a:r>
            <a:r>
              <a:rPr lang="ru-RU" sz="1400" dirty="0"/>
              <a:t>, </a:t>
            </a:r>
            <a:r>
              <a:rPr lang="ru-RU" sz="1400" dirty="0" err="1"/>
              <a:t>необхідно</a:t>
            </a:r>
            <a:r>
              <a:rPr lang="ru-RU" sz="1400" dirty="0"/>
              <a:t> </a:t>
            </a:r>
            <a:r>
              <a:rPr lang="ru-RU" sz="1400" dirty="0" err="1"/>
              <a:t>вибудувати</a:t>
            </a:r>
            <a:r>
              <a:rPr lang="ru-RU" sz="1400" dirty="0"/>
              <a:t> </a:t>
            </a:r>
            <a:r>
              <a:rPr lang="ru-RU" sz="1400" dirty="0" err="1"/>
              <a:t>професійні</a:t>
            </a:r>
            <a:r>
              <a:rPr lang="ru-RU" sz="1400" dirty="0"/>
              <a:t> </a:t>
            </a:r>
            <a:r>
              <a:rPr lang="ru-RU" sz="1400" dirty="0" err="1"/>
              <a:t>відносини</a:t>
            </a:r>
            <a:r>
              <a:rPr lang="ru-RU" sz="1400" dirty="0"/>
              <a:t> з </a:t>
            </a:r>
            <a:r>
              <a:rPr lang="ru-RU" sz="1400" dirty="0" err="1"/>
              <a:t>покупцями</a:t>
            </a:r>
            <a:r>
              <a:rPr lang="ru-RU" sz="1400" dirty="0"/>
              <a:t>. </a:t>
            </a:r>
            <a:r>
              <a:rPr lang="ru-RU" sz="1400" dirty="0" err="1"/>
              <a:t>Надати</a:t>
            </a:r>
            <a:r>
              <a:rPr lang="ru-RU" sz="1400" dirty="0"/>
              <a:t> </a:t>
            </a:r>
            <a:r>
              <a:rPr lang="ru-RU" sz="1400" dirty="0" err="1"/>
              <a:t>їм</a:t>
            </a:r>
            <a:r>
              <a:rPr lang="ru-RU" sz="1400" dirty="0"/>
              <a:t> те, </a:t>
            </a:r>
            <a:r>
              <a:rPr lang="ru-RU" sz="1400" dirty="0" err="1"/>
              <a:t>чого</a:t>
            </a:r>
            <a:r>
              <a:rPr lang="ru-RU" sz="1400" dirty="0"/>
              <a:t> вони </a:t>
            </a:r>
            <a:r>
              <a:rPr lang="ru-RU" sz="1400" dirty="0" err="1"/>
              <a:t>потребують</a:t>
            </a:r>
            <a:r>
              <a:rPr lang="ru-RU" sz="1400" dirty="0"/>
              <a:t> </a:t>
            </a:r>
            <a:r>
              <a:rPr lang="ru-RU" sz="1400" dirty="0" err="1"/>
              <a:t>найбільше</a:t>
            </a:r>
            <a:r>
              <a:rPr lang="ru-RU" sz="1400" dirty="0"/>
              <a:t> і </a:t>
            </a:r>
            <a:r>
              <a:rPr lang="ru-RU" sz="1400" dirty="0" err="1"/>
              <a:t>готові</a:t>
            </a:r>
            <a:r>
              <a:rPr lang="ru-RU" sz="1400" dirty="0"/>
              <a:t> для </a:t>
            </a:r>
            <a:r>
              <a:rPr lang="ru-RU" sz="1400" dirty="0" err="1"/>
              <a:t>вирішення</a:t>
            </a:r>
            <a:r>
              <a:rPr lang="ru-RU" sz="1400" dirty="0"/>
              <a:t> </a:t>
            </a:r>
            <a:r>
              <a:rPr lang="ru-RU" sz="1400" dirty="0" err="1"/>
              <a:t>проблеми</a:t>
            </a:r>
            <a:r>
              <a:rPr lang="ru-RU" sz="1400" dirty="0"/>
              <a:t> </a:t>
            </a:r>
            <a:r>
              <a:rPr lang="ru-RU" sz="1400" dirty="0" err="1"/>
              <a:t>відкрити</a:t>
            </a:r>
            <a:r>
              <a:rPr lang="ru-RU" sz="1400" dirty="0"/>
              <a:t> </a:t>
            </a:r>
            <a:r>
              <a:rPr lang="ru-RU" sz="1400" dirty="0" err="1"/>
              <a:t>свій</a:t>
            </a:r>
            <a:r>
              <a:rPr lang="ru-RU" sz="1400" dirty="0"/>
              <a:t> </a:t>
            </a:r>
            <a:r>
              <a:rPr lang="ru-RU" sz="1400" dirty="0" err="1"/>
              <a:t>гаманець</a:t>
            </a:r>
            <a:r>
              <a:rPr lang="ru-RU" sz="1400" dirty="0"/>
              <a:t>.</a:t>
            </a:r>
          </a:p>
          <a:p>
            <a:r>
              <a:rPr lang="ru-RU" sz="1400" b="1" dirty="0" err="1"/>
              <a:t>Довіра</a:t>
            </a:r>
            <a:r>
              <a:rPr lang="ru-RU" sz="1400" b="1" dirty="0"/>
              <a:t> – основа </a:t>
            </a:r>
            <a:r>
              <a:rPr lang="ru-RU" sz="1400" b="1" dirty="0" err="1"/>
              <a:t>всіх</a:t>
            </a:r>
            <a:r>
              <a:rPr lang="ru-RU" sz="1400" b="1" dirty="0"/>
              <a:t> </a:t>
            </a:r>
            <a:r>
              <a:rPr lang="ru-RU" sz="1400" b="1" dirty="0" err="1"/>
              <a:t>відносин</a:t>
            </a:r>
            <a:endParaRPr lang="ru-RU" sz="1400" b="1" dirty="0"/>
          </a:p>
          <a:p>
            <a:r>
              <a:rPr lang="ru-RU" sz="1400" dirty="0" err="1"/>
              <a:t>Довіра</a:t>
            </a:r>
            <a:r>
              <a:rPr lang="ru-RU" sz="1400" dirty="0"/>
              <a:t> є одним з </a:t>
            </a:r>
            <a:r>
              <a:rPr lang="ru-RU" sz="1400" dirty="0" err="1"/>
              <a:t>найбільш</a:t>
            </a:r>
            <a:r>
              <a:rPr lang="ru-RU" sz="1400" dirty="0"/>
              <a:t> </a:t>
            </a:r>
            <a:r>
              <a:rPr lang="ru-RU" sz="1400" dirty="0" err="1"/>
              <a:t>основоположних</a:t>
            </a:r>
            <a:r>
              <a:rPr lang="ru-RU" sz="1400" dirty="0"/>
              <a:t> </a:t>
            </a:r>
            <a:r>
              <a:rPr lang="ru-RU" sz="1400" dirty="0" err="1"/>
              <a:t>компонентів</a:t>
            </a:r>
            <a:r>
              <a:rPr lang="ru-RU" sz="1400" dirty="0"/>
              <a:t> в рамках </a:t>
            </a:r>
            <a:r>
              <a:rPr lang="ru-RU" sz="1400" dirty="0" err="1"/>
              <a:t>побудови</a:t>
            </a:r>
            <a:r>
              <a:rPr lang="ru-RU" sz="1400" dirty="0"/>
              <a:t> </a:t>
            </a:r>
            <a:r>
              <a:rPr lang="ru-RU" sz="1400" dirty="0" err="1"/>
              <a:t>відносин</a:t>
            </a:r>
            <a:r>
              <a:rPr lang="ru-RU" sz="1400" dirty="0"/>
              <a:t>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споживачами</a:t>
            </a:r>
            <a:r>
              <a:rPr lang="ru-RU" sz="1400" dirty="0"/>
              <a:t>. </a:t>
            </a:r>
            <a:r>
              <a:rPr lang="ru-RU" sz="1400" dirty="0" err="1"/>
              <a:t>Якщо</a:t>
            </a:r>
            <a:r>
              <a:rPr lang="ru-RU" sz="1400" dirty="0"/>
              <a:t> </a:t>
            </a:r>
            <a:r>
              <a:rPr lang="ru-RU" sz="1400" dirty="0" err="1"/>
              <a:t>потенційний</a:t>
            </a:r>
            <a:r>
              <a:rPr lang="ru-RU" sz="1400" dirty="0"/>
              <a:t> </a:t>
            </a:r>
            <a:r>
              <a:rPr lang="ru-RU" sz="1400" dirty="0" err="1"/>
              <a:t>клієнт</a:t>
            </a:r>
            <a:r>
              <a:rPr lang="ru-RU" sz="1400" dirty="0"/>
              <a:t> не </a:t>
            </a:r>
            <a:r>
              <a:rPr lang="ru-RU" sz="1400" dirty="0" err="1"/>
              <a:t>довіряє</a:t>
            </a:r>
            <a:r>
              <a:rPr lang="ru-RU" sz="1400" dirty="0"/>
              <a:t> </a:t>
            </a:r>
            <a:r>
              <a:rPr lang="ru-RU" sz="1400" dirty="0" err="1"/>
              <a:t>представнику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бренду в </a:t>
            </a:r>
            <a:r>
              <a:rPr lang="ru-RU" sz="1400" dirty="0" err="1"/>
              <a:t>цілому</a:t>
            </a:r>
            <a:r>
              <a:rPr lang="ru-RU" sz="1400" dirty="0"/>
              <a:t>, </a:t>
            </a:r>
            <a:r>
              <a:rPr lang="ru-RU" sz="1400" dirty="0" err="1"/>
              <a:t>ділові</a:t>
            </a:r>
            <a:r>
              <a:rPr lang="ru-RU" sz="1400" dirty="0"/>
              <a:t> </a:t>
            </a:r>
            <a:r>
              <a:rPr lang="ru-RU" sz="1400" dirty="0" err="1"/>
              <a:t>відносини</a:t>
            </a:r>
            <a:r>
              <a:rPr lang="ru-RU" sz="1400" dirty="0"/>
              <a:t> не </a:t>
            </a:r>
            <a:r>
              <a:rPr lang="ru-RU" sz="1400" dirty="0" err="1"/>
              <a:t>візьмуть</a:t>
            </a:r>
            <a:r>
              <a:rPr lang="ru-RU" sz="1400" dirty="0"/>
              <a:t> характер </a:t>
            </a:r>
            <a:r>
              <a:rPr lang="ru-RU" sz="1400" dirty="0" err="1"/>
              <a:t>передбачуваної</a:t>
            </a:r>
            <a:r>
              <a:rPr lang="ru-RU" sz="1400" dirty="0"/>
              <a:t> </a:t>
            </a:r>
            <a:r>
              <a:rPr lang="ru-RU" sz="1400" dirty="0" err="1"/>
              <a:t>моделі</a:t>
            </a:r>
            <a:r>
              <a:rPr lang="ru-RU" sz="1400" dirty="0"/>
              <a:t> </a:t>
            </a:r>
            <a:r>
              <a:rPr lang="ru-RU" sz="1400" dirty="0" err="1"/>
              <a:t>поведінки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Завдання</a:t>
            </a:r>
            <a:r>
              <a:rPr lang="ru-RU" sz="1400" dirty="0"/>
              <a:t> </a:t>
            </a:r>
            <a:r>
              <a:rPr lang="ru-RU" sz="1400" dirty="0" err="1"/>
              <a:t>збільшення</a:t>
            </a:r>
            <a:r>
              <a:rPr lang="ru-RU" sz="1400" dirty="0"/>
              <a:t> </a:t>
            </a:r>
            <a:r>
              <a:rPr lang="ru-RU" sz="1400" dirty="0" err="1"/>
              <a:t>довіри</a:t>
            </a:r>
            <a:r>
              <a:rPr lang="ru-RU" sz="1400" dirty="0"/>
              <a:t> приводить нас до </a:t>
            </a:r>
            <a:r>
              <a:rPr lang="ru-RU" sz="1400" dirty="0" err="1"/>
              <a:t>цілей</a:t>
            </a:r>
            <a:r>
              <a:rPr lang="ru-RU" sz="1400" dirty="0"/>
              <a:t> контент маркетингу: </a:t>
            </a:r>
            <a:r>
              <a:rPr lang="ru-RU" sz="1400" dirty="0" err="1"/>
              <a:t>стимулювати</a:t>
            </a:r>
            <a:r>
              <a:rPr lang="ru-RU" sz="1400" dirty="0"/>
              <a:t> </a:t>
            </a:r>
            <a:r>
              <a:rPr lang="ru-RU" sz="1400" dirty="0" err="1"/>
              <a:t>звернення</a:t>
            </a:r>
            <a:r>
              <a:rPr lang="ru-RU" sz="1400" dirty="0"/>
              <a:t> і покупки </a:t>
            </a:r>
            <a:r>
              <a:rPr lang="ru-RU" sz="1400" dirty="0" err="1"/>
              <a:t>клієнтів</a:t>
            </a:r>
            <a:r>
              <a:rPr lang="ru-RU" sz="1400" dirty="0"/>
              <a:t>. </a:t>
            </a:r>
            <a:r>
              <a:rPr lang="ru-RU" sz="1400" dirty="0" err="1"/>
              <a:t>Відсутність</a:t>
            </a:r>
            <a:r>
              <a:rPr lang="ru-RU" sz="1400" dirty="0"/>
              <a:t> </a:t>
            </a:r>
            <a:r>
              <a:rPr lang="ru-RU" sz="1400" dirty="0" err="1"/>
              <a:t>довіри</a:t>
            </a:r>
            <a:r>
              <a:rPr lang="ru-RU" sz="1400" dirty="0"/>
              <a:t> для </a:t>
            </a:r>
            <a:r>
              <a:rPr lang="ru-RU" sz="1400" dirty="0" err="1"/>
              <a:t>бізнесу</a:t>
            </a:r>
            <a:r>
              <a:rPr lang="ru-RU" sz="1400" dirty="0"/>
              <a:t> буде </a:t>
            </a:r>
            <a:r>
              <a:rPr lang="ru-RU" sz="1400" dirty="0" err="1"/>
              <a:t>створювати</a:t>
            </a:r>
            <a:r>
              <a:rPr lang="ru-RU" sz="1400" dirty="0"/>
              <a:t> </a:t>
            </a:r>
            <a:r>
              <a:rPr lang="ru-RU" sz="1400" dirty="0" err="1"/>
              <a:t>некеровані</a:t>
            </a:r>
            <a:r>
              <a:rPr lang="ru-RU" sz="1400" dirty="0"/>
              <a:t> </a:t>
            </a:r>
            <a:r>
              <a:rPr lang="ru-RU" sz="1400" dirty="0" err="1"/>
              <a:t>розриви</a:t>
            </a:r>
            <a:r>
              <a:rPr lang="ru-RU" sz="1400" dirty="0"/>
              <a:t> в </a:t>
            </a:r>
            <a:r>
              <a:rPr lang="ru-RU" sz="1400" dirty="0" err="1"/>
              <a:t>комунікаціях</a:t>
            </a:r>
            <a:r>
              <a:rPr lang="ru-RU" sz="1400" dirty="0"/>
              <a:t>. На </a:t>
            </a:r>
            <a:r>
              <a:rPr lang="ru-RU" sz="1400" dirty="0" err="1"/>
              <a:t>додаток</a:t>
            </a:r>
            <a:r>
              <a:rPr lang="ru-RU" sz="1400" dirty="0"/>
              <a:t> до </a:t>
            </a:r>
            <a:r>
              <a:rPr lang="ru-RU" sz="1400" dirty="0" err="1"/>
              <a:t>цієї</a:t>
            </a:r>
            <a:r>
              <a:rPr lang="ru-RU" sz="1400" dirty="0"/>
              <a:t> </a:t>
            </a:r>
            <a:r>
              <a:rPr lang="ru-RU" sz="1400" dirty="0" err="1"/>
              <a:t>проблеми</a:t>
            </a:r>
            <a:r>
              <a:rPr lang="ru-RU" sz="1400" dirty="0"/>
              <a:t> </a:t>
            </a:r>
            <a:r>
              <a:rPr lang="ru-RU" sz="1400" dirty="0" err="1"/>
              <a:t>цільова</a:t>
            </a:r>
            <a:r>
              <a:rPr lang="ru-RU" sz="1400" dirty="0"/>
              <a:t> </a:t>
            </a:r>
            <a:r>
              <a:rPr lang="ru-RU" sz="1400" dirty="0" err="1"/>
              <a:t>аудиторія</a:t>
            </a:r>
            <a:r>
              <a:rPr lang="ru-RU" sz="1400" dirty="0"/>
              <a:t> </a:t>
            </a:r>
            <a:r>
              <a:rPr lang="ru-RU" sz="1400" dirty="0" err="1"/>
              <a:t>почне</a:t>
            </a:r>
            <a:r>
              <a:rPr lang="ru-RU" sz="1400" dirty="0"/>
              <a:t> </a:t>
            </a:r>
            <a:r>
              <a:rPr lang="ru-RU" sz="1400" dirty="0" err="1"/>
              <a:t>ігнорувати</a:t>
            </a:r>
            <a:r>
              <a:rPr lang="ru-RU" sz="1400" dirty="0"/>
              <a:t> </a:t>
            </a:r>
            <a:r>
              <a:rPr lang="ru-RU" sz="1400" dirty="0" err="1"/>
              <a:t>всі</a:t>
            </a:r>
            <a:r>
              <a:rPr lang="ru-RU" sz="1400" dirty="0"/>
              <a:t> </a:t>
            </a:r>
            <a:r>
              <a:rPr lang="ru-RU" sz="1400" dirty="0" err="1"/>
              <a:t>зусилля</a:t>
            </a:r>
            <a:r>
              <a:rPr lang="ru-RU" sz="1400" dirty="0"/>
              <a:t> </a:t>
            </a:r>
            <a:r>
              <a:rPr lang="ru-RU" sz="1400" dirty="0" err="1"/>
              <a:t>стратегії</a:t>
            </a:r>
            <a:r>
              <a:rPr lang="ru-RU" sz="1400" dirty="0"/>
              <a:t> контент маркетингу.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120106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dirty="0"/>
              <a:t>Для того </a:t>
            </a:r>
            <a:r>
              <a:rPr lang="ru-RU" sz="1400" dirty="0" err="1"/>
              <a:t>щоб</a:t>
            </a:r>
            <a:r>
              <a:rPr lang="ru-RU" sz="1400" dirty="0"/>
              <a:t> </a:t>
            </a:r>
            <a:r>
              <a:rPr lang="ru-RU" sz="1400" dirty="0" err="1"/>
              <a:t>завоювати</a:t>
            </a:r>
            <a:r>
              <a:rPr lang="ru-RU" sz="1400" dirty="0"/>
              <a:t> </a:t>
            </a:r>
            <a:r>
              <a:rPr lang="ru-RU" sz="1400" dirty="0" err="1"/>
              <a:t>довіру</a:t>
            </a:r>
            <a:r>
              <a:rPr lang="ru-RU" sz="1400" dirty="0"/>
              <a:t> </a:t>
            </a:r>
            <a:r>
              <a:rPr lang="ru-RU" sz="1400" dirty="0" err="1"/>
              <a:t>споживачів</a:t>
            </a:r>
            <a:r>
              <a:rPr lang="ru-RU" sz="1400" dirty="0"/>
              <a:t>, </a:t>
            </a:r>
            <a:r>
              <a:rPr lang="ru-RU" sz="1400" dirty="0" err="1"/>
              <a:t>бізнес</a:t>
            </a:r>
            <a:r>
              <a:rPr lang="ru-RU" sz="1400" dirty="0"/>
              <a:t> повинен </a:t>
            </a:r>
            <a:r>
              <a:rPr lang="ru-RU" sz="1400" dirty="0" err="1"/>
              <a:t>гарантувати</a:t>
            </a:r>
            <a:r>
              <a:rPr lang="ru-RU" sz="1400" dirty="0"/>
              <a:t> </a:t>
            </a:r>
            <a:r>
              <a:rPr lang="ru-RU" sz="1400" dirty="0" err="1"/>
              <a:t>покупцеві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контент,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розповсюджується</a:t>
            </a:r>
            <a:r>
              <a:rPr lang="ru-RU" sz="1400" dirty="0"/>
              <a:t> </a:t>
            </a:r>
            <a:r>
              <a:rPr lang="ru-RU" sz="1400" dirty="0" err="1"/>
              <a:t>компанією</a:t>
            </a:r>
            <a:r>
              <a:rPr lang="ru-RU" sz="1400" dirty="0"/>
              <a:t>, </a:t>
            </a:r>
            <a:r>
              <a:rPr lang="ru-RU" sz="1400" dirty="0" err="1"/>
              <a:t>відповідає</a:t>
            </a:r>
            <a:r>
              <a:rPr lang="ru-RU" sz="1400" dirty="0"/>
              <a:t> </a:t>
            </a:r>
            <a:r>
              <a:rPr lang="ru-RU" sz="1400" dirty="0" err="1"/>
              <a:t>його</a:t>
            </a:r>
            <a:r>
              <a:rPr lang="ru-RU" sz="1400" dirty="0"/>
              <a:t> </a:t>
            </a:r>
            <a:r>
              <a:rPr lang="ru-RU" sz="1400" dirty="0" err="1"/>
              <a:t>фактичним</a:t>
            </a:r>
            <a:r>
              <a:rPr lang="ru-RU" sz="1400" dirty="0"/>
              <a:t> </a:t>
            </a:r>
            <a:r>
              <a:rPr lang="ru-RU" sz="1400" dirty="0" err="1"/>
              <a:t>очікуванням</a:t>
            </a:r>
            <a:r>
              <a:rPr lang="ru-RU" sz="1400" dirty="0"/>
              <a:t>. </a:t>
            </a:r>
            <a:r>
              <a:rPr lang="ru-RU" sz="1400" dirty="0" err="1"/>
              <a:t>Важливий</a:t>
            </a:r>
            <a:r>
              <a:rPr lang="ru-RU" sz="1400" dirty="0"/>
              <a:t> аспект </a:t>
            </a:r>
            <a:r>
              <a:rPr lang="ru-RU" sz="1400" dirty="0" err="1"/>
              <a:t>формування</a:t>
            </a:r>
            <a:r>
              <a:rPr lang="ru-RU" sz="1400" dirty="0"/>
              <a:t> </a:t>
            </a:r>
            <a:r>
              <a:rPr lang="ru-RU" sz="1400" dirty="0" err="1"/>
              <a:t>довіри</a:t>
            </a:r>
            <a:r>
              <a:rPr lang="ru-RU" sz="1400" dirty="0"/>
              <a:t> – </a:t>
            </a:r>
            <a:r>
              <a:rPr lang="ru-RU" sz="1400" dirty="0" err="1"/>
              <a:t>послуги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пропонує</a:t>
            </a:r>
            <a:r>
              <a:rPr lang="ru-RU" sz="1400" dirty="0"/>
              <a:t> </a:t>
            </a:r>
            <a:r>
              <a:rPr lang="ru-RU" sz="1400" dirty="0" err="1"/>
              <a:t>компанія</a:t>
            </a:r>
            <a:r>
              <a:rPr lang="ru-RU" sz="1400" dirty="0"/>
              <a:t>, </a:t>
            </a:r>
            <a:r>
              <a:rPr lang="ru-RU" sz="1400" dirty="0" err="1"/>
              <a:t>повинні</a:t>
            </a:r>
            <a:r>
              <a:rPr lang="ru-RU" sz="1400" dirty="0"/>
              <a:t> </a:t>
            </a:r>
            <a:r>
              <a:rPr lang="ru-RU" sz="1400" dirty="0" err="1"/>
              <a:t>сприйматися</a:t>
            </a:r>
            <a:r>
              <a:rPr lang="ru-RU" sz="1400" dirty="0"/>
              <a:t> на </a:t>
            </a:r>
            <a:r>
              <a:rPr lang="ru-RU" sz="1400" dirty="0" err="1"/>
              <a:t>особистому</a:t>
            </a:r>
            <a:r>
              <a:rPr lang="ru-RU" sz="1400" dirty="0"/>
              <a:t> </a:t>
            </a:r>
            <a:r>
              <a:rPr lang="ru-RU" sz="1400" dirty="0" err="1"/>
              <a:t>емоційному</a:t>
            </a:r>
            <a:r>
              <a:rPr lang="ru-RU" sz="1400" dirty="0"/>
              <a:t> </a:t>
            </a:r>
            <a:r>
              <a:rPr lang="ru-RU" sz="1400" dirty="0" err="1"/>
              <a:t>рівні</a:t>
            </a:r>
            <a:r>
              <a:rPr lang="ru-RU" sz="1400" dirty="0"/>
              <a:t>.</a:t>
            </a:r>
          </a:p>
          <a:p>
            <a:r>
              <a:rPr lang="ru-RU" sz="1400" b="1" dirty="0"/>
              <a:t>Як </a:t>
            </a:r>
            <a:r>
              <a:rPr lang="ru-RU" sz="1400" b="1" dirty="0" err="1"/>
              <a:t>побудувати</a:t>
            </a:r>
            <a:r>
              <a:rPr lang="ru-RU" sz="1400" b="1" dirty="0"/>
              <a:t> </a:t>
            </a:r>
            <a:r>
              <a:rPr lang="ru-RU" sz="1400" b="1" dirty="0" err="1"/>
              <a:t>довіру</a:t>
            </a:r>
            <a:r>
              <a:rPr lang="ru-RU" sz="1400" b="1" dirty="0"/>
              <a:t> з </a:t>
            </a:r>
            <a:r>
              <a:rPr lang="ru-RU" sz="1400" b="1" dirty="0" err="1"/>
              <a:t>цільовою</a:t>
            </a:r>
            <a:r>
              <a:rPr lang="ru-RU" sz="1400" b="1" dirty="0"/>
              <a:t> </a:t>
            </a:r>
            <a:r>
              <a:rPr lang="ru-RU" sz="1400" b="1" dirty="0" err="1"/>
              <a:t>аудиторією</a:t>
            </a:r>
            <a:r>
              <a:rPr lang="ru-RU" sz="1400" b="1" dirty="0"/>
              <a:t>?</a:t>
            </a:r>
          </a:p>
          <a:p>
            <a:r>
              <a:rPr lang="ru-RU" sz="1400" dirty="0" err="1"/>
              <a:t>Формування</a:t>
            </a:r>
            <a:r>
              <a:rPr lang="ru-RU" sz="1400" dirty="0"/>
              <a:t> </a:t>
            </a:r>
            <a:r>
              <a:rPr lang="ru-RU" sz="1400" dirty="0" err="1"/>
              <a:t>довіри</a:t>
            </a:r>
            <a:r>
              <a:rPr lang="ru-RU" sz="1400" dirty="0"/>
              <a:t> з </a:t>
            </a:r>
            <a:r>
              <a:rPr lang="ru-RU" sz="1400" dirty="0" err="1"/>
              <a:t>цільової</a:t>
            </a:r>
            <a:r>
              <a:rPr lang="ru-RU" sz="1400" dirty="0"/>
              <a:t> </a:t>
            </a:r>
            <a:r>
              <a:rPr lang="ru-RU" sz="1400" dirty="0" err="1"/>
              <a:t>аудиторії</a:t>
            </a:r>
            <a:r>
              <a:rPr lang="ru-RU" sz="1400" dirty="0"/>
              <a:t> є перш за все метою,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досягається</a:t>
            </a:r>
            <a:r>
              <a:rPr lang="ru-RU" sz="1400" dirty="0"/>
              <a:t> не </a:t>
            </a:r>
            <a:r>
              <a:rPr lang="ru-RU" sz="1400" dirty="0" err="1"/>
              <a:t>тільки</a:t>
            </a:r>
            <a:r>
              <a:rPr lang="ru-RU" sz="1400" dirty="0"/>
              <a:t> при </a:t>
            </a:r>
            <a:r>
              <a:rPr lang="ru-RU" sz="1400" dirty="0" err="1"/>
              <a:t>особистому</a:t>
            </a:r>
            <a:r>
              <a:rPr lang="ru-RU" sz="1400" dirty="0"/>
              <a:t> </a:t>
            </a:r>
            <a:r>
              <a:rPr lang="ru-RU" sz="1400" dirty="0" err="1"/>
              <a:t>спілкуванні</a:t>
            </a:r>
            <a:r>
              <a:rPr lang="ru-RU" sz="1400" dirty="0"/>
              <a:t>. Будь-яка </a:t>
            </a:r>
            <a:r>
              <a:rPr lang="ru-RU" sz="1400" dirty="0" err="1"/>
              <a:t>традиційна</a:t>
            </a:r>
            <a:r>
              <a:rPr lang="ru-RU" sz="1400" dirty="0"/>
              <a:t> реклама і </a:t>
            </a:r>
            <a:r>
              <a:rPr lang="ru-RU" sz="1400" dirty="0" err="1"/>
              <a:t>більшою</a:t>
            </a:r>
            <a:r>
              <a:rPr lang="ru-RU" sz="1400" dirty="0"/>
              <a:t> </a:t>
            </a:r>
            <a:r>
              <a:rPr lang="ru-RU" sz="1400" dirty="0" err="1"/>
              <a:t>мірою</a:t>
            </a:r>
            <a:r>
              <a:rPr lang="ru-RU" sz="1400" dirty="0"/>
              <a:t> </a:t>
            </a:r>
            <a:r>
              <a:rPr lang="ru-RU" sz="1400" dirty="0" err="1"/>
              <a:t>інтернет</a:t>
            </a:r>
            <a:r>
              <a:rPr lang="ru-RU" sz="1400" dirty="0"/>
              <a:t> маркетинг </a:t>
            </a:r>
            <a:r>
              <a:rPr lang="ru-RU" sz="1400" dirty="0" err="1"/>
              <a:t>повинні</a:t>
            </a:r>
            <a:r>
              <a:rPr lang="ru-RU" sz="1400" dirty="0"/>
              <a:t> бути активно </a:t>
            </a:r>
            <a:r>
              <a:rPr lang="ru-RU" sz="1400" dirty="0" err="1"/>
              <a:t>задіяні</a:t>
            </a:r>
            <a:r>
              <a:rPr lang="ru-RU" sz="1400" dirty="0"/>
              <a:t> для </a:t>
            </a:r>
            <a:r>
              <a:rPr lang="ru-RU" sz="1400" dirty="0" err="1"/>
              <a:t>вирішення</a:t>
            </a:r>
            <a:r>
              <a:rPr lang="ru-RU" sz="1400" dirty="0"/>
              <a:t> </a:t>
            </a:r>
            <a:r>
              <a:rPr lang="ru-RU" sz="1400" dirty="0" err="1"/>
              <a:t>цієї</a:t>
            </a:r>
            <a:r>
              <a:rPr lang="ru-RU" sz="1400" dirty="0"/>
              <a:t> </a:t>
            </a:r>
            <a:r>
              <a:rPr lang="ru-RU" sz="1400" dirty="0" err="1"/>
              <a:t>задачі</a:t>
            </a:r>
            <a:r>
              <a:rPr lang="ru-RU" sz="1400" dirty="0"/>
              <a:t>. </a:t>
            </a:r>
            <a:r>
              <a:rPr lang="ru-RU" sz="1400" dirty="0" err="1"/>
              <a:t>Пам’ятайте</a:t>
            </a:r>
            <a:r>
              <a:rPr lang="ru-RU" sz="1400" dirty="0"/>
              <a:t>, </a:t>
            </a:r>
            <a:r>
              <a:rPr lang="ru-RU" sz="1400" dirty="0" err="1"/>
              <a:t>якщо</a:t>
            </a:r>
            <a:r>
              <a:rPr lang="ru-RU" sz="1400" dirty="0"/>
              <a:t> ваш </a:t>
            </a:r>
            <a:r>
              <a:rPr lang="ru-RU" sz="1400" dirty="0" err="1"/>
              <a:t>клієнт</a:t>
            </a:r>
            <a:r>
              <a:rPr lang="ru-RU" sz="1400" dirty="0"/>
              <a:t> не буде </a:t>
            </a:r>
            <a:r>
              <a:rPr lang="ru-RU" sz="1400" dirty="0" err="1"/>
              <a:t>довіряти</a:t>
            </a:r>
            <a:r>
              <a:rPr lang="ru-RU" sz="1400" dirty="0"/>
              <a:t> </a:t>
            </a:r>
            <a:r>
              <a:rPr lang="ru-RU" sz="1400" dirty="0" err="1"/>
              <a:t>вашому</a:t>
            </a:r>
            <a:r>
              <a:rPr lang="ru-RU" sz="1400" dirty="0"/>
              <a:t> бренду, </a:t>
            </a:r>
            <a:r>
              <a:rPr lang="ru-RU" sz="1400" dirty="0" err="1"/>
              <a:t>він</a:t>
            </a:r>
            <a:r>
              <a:rPr lang="ru-RU" sz="1400" dirty="0"/>
              <a:t> </a:t>
            </a:r>
            <a:r>
              <a:rPr lang="ru-RU" sz="1400" dirty="0" err="1"/>
              <a:t>ніколи</a:t>
            </a:r>
            <a:r>
              <a:rPr lang="ru-RU" sz="1400" dirty="0"/>
              <a:t> не </a:t>
            </a:r>
            <a:r>
              <a:rPr lang="ru-RU" sz="1400" dirty="0" err="1"/>
              <a:t>будуть</a:t>
            </a:r>
            <a:r>
              <a:rPr lang="ru-RU" sz="1400" dirty="0"/>
              <a:t> </a:t>
            </a:r>
            <a:r>
              <a:rPr lang="ru-RU" sz="1400" dirty="0" err="1"/>
              <a:t>довіряти</a:t>
            </a:r>
            <a:r>
              <a:rPr lang="ru-RU" sz="1400" dirty="0"/>
              <a:t> ваших </a:t>
            </a:r>
            <a:r>
              <a:rPr lang="ru-RU" sz="1400" dirty="0" err="1"/>
              <a:t>послуг</a:t>
            </a:r>
            <a:r>
              <a:rPr lang="ru-RU" sz="1400" dirty="0"/>
              <a:t>.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ще</a:t>
            </a:r>
            <a:r>
              <a:rPr lang="ru-RU" sz="1400" dirty="0"/>
              <a:t> </a:t>
            </a:r>
            <a:r>
              <a:rPr lang="ru-RU" sz="1400" dirty="0" err="1"/>
              <a:t>більш</a:t>
            </a:r>
            <a:r>
              <a:rPr lang="ru-RU" sz="1400" dirty="0"/>
              <a:t> </a:t>
            </a:r>
            <a:r>
              <a:rPr lang="ru-RU" sz="1400" dirty="0" err="1"/>
              <a:t>важливо</a:t>
            </a:r>
            <a:r>
              <a:rPr lang="ru-RU" sz="1400" dirty="0"/>
              <a:t>, </a:t>
            </a:r>
            <a:r>
              <a:rPr lang="ru-RU" sz="1400" dirty="0" err="1"/>
              <a:t>ви</a:t>
            </a:r>
            <a:r>
              <a:rPr lang="ru-RU" sz="1400" dirty="0"/>
              <a:t> </a:t>
            </a:r>
            <a:r>
              <a:rPr lang="ru-RU" sz="1400" dirty="0" err="1"/>
              <a:t>ніколи</a:t>
            </a:r>
            <a:r>
              <a:rPr lang="ru-RU" sz="1400" dirty="0"/>
              <a:t> не </a:t>
            </a:r>
            <a:r>
              <a:rPr lang="ru-RU" sz="1400" dirty="0" err="1"/>
              <a:t>зробите</a:t>
            </a:r>
            <a:r>
              <a:rPr lang="ru-RU" sz="1400" dirty="0"/>
              <a:t> </a:t>
            </a:r>
            <a:r>
              <a:rPr lang="ru-RU" sz="1400" dirty="0" err="1"/>
              <a:t>операцію</a:t>
            </a:r>
            <a:r>
              <a:rPr lang="ru-RU" sz="1400" dirty="0"/>
              <a:t> і не </a:t>
            </a:r>
            <a:r>
              <a:rPr lang="ru-RU" sz="1400" dirty="0" err="1"/>
              <a:t>отримаєте</a:t>
            </a:r>
            <a:r>
              <a:rPr lang="ru-RU" sz="1400" dirty="0"/>
              <a:t> </a:t>
            </a:r>
            <a:r>
              <a:rPr lang="ru-RU" sz="1400" dirty="0" err="1"/>
              <a:t>свої</a:t>
            </a:r>
            <a:r>
              <a:rPr lang="ru-RU" sz="1400" dirty="0"/>
              <a:t> </a:t>
            </a:r>
            <a:r>
              <a:rPr lang="ru-RU" sz="1400" dirty="0" err="1"/>
              <a:t>гроші</a:t>
            </a:r>
            <a:r>
              <a:rPr lang="ru-RU" sz="1400" dirty="0"/>
              <a:t> </a:t>
            </a:r>
            <a:r>
              <a:rPr lang="ru-RU" sz="1400" dirty="0" err="1"/>
              <a:t>взамін</a:t>
            </a:r>
            <a:r>
              <a:rPr lang="ru-RU" sz="1400" dirty="0"/>
              <a:t> </a:t>
            </a:r>
            <a:r>
              <a:rPr lang="ru-RU" sz="1400" dirty="0" err="1"/>
              <a:t>наданої</a:t>
            </a:r>
            <a:r>
              <a:rPr lang="ru-RU" sz="1400" dirty="0"/>
              <a:t> </a:t>
            </a:r>
            <a:r>
              <a:rPr lang="ru-RU" sz="1400" dirty="0" err="1"/>
              <a:t>послуги</a:t>
            </a:r>
            <a:r>
              <a:rPr lang="ru-RU" sz="1400" dirty="0"/>
              <a:t>.</a:t>
            </a:r>
          </a:p>
          <a:p>
            <a:r>
              <a:rPr lang="ru-RU" sz="1400" dirty="0"/>
              <a:t>Все </a:t>
            </a:r>
            <a:r>
              <a:rPr lang="ru-RU" sz="1400" dirty="0" err="1"/>
              <a:t>дуже</a:t>
            </a:r>
            <a:r>
              <a:rPr lang="ru-RU" sz="1400" dirty="0"/>
              <a:t> просто, як і </a:t>
            </a:r>
            <a:r>
              <a:rPr lang="ru-RU" sz="1400" dirty="0" err="1"/>
              <a:t>особисті</a:t>
            </a:r>
            <a:r>
              <a:rPr lang="ru-RU" sz="1400" dirty="0"/>
              <a:t> </a:t>
            </a:r>
            <a:r>
              <a:rPr lang="ru-RU" sz="1400" dirty="0" err="1"/>
              <a:t>відносини</a:t>
            </a:r>
            <a:r>
              <a:rPr lang="ru-RU" sz="1400" dirty="0"/>
              <a:t>, так і </a:t>
            </a:r>
            <a:r>
              <a:rPr lang="ru-RU" sz="1400" dirty="0" err="1"/>
              <a:t>довіра</a:t>
            </a:r>
            <a:r>
              <a:rPr lang="ru-RU" sz="1400" dirty="0"/>
              <a:t> </a:t>
            </a:r>
            <a:r>
              <a:rPr lang="ru-RU" sz="1400" dirty="0" err="1"/>
              <a:t>формується</a:t>
            </a:r>
            <a:r>
              <a:rPr lang="ru-RU" sz="1400" dirty="0"/>
              <a:t> з часом через </a:t>
            </a:r>
            <a:r>
              <a:rPr lang="ru-RU" sz="1400" dirty="0" err="1"/>
              <a:t>накопичений</a:t>
            </a:r>
            <a:r>
              <a:rPr lang="ru-RU" sz="1400" dirty="0"/>
              <a:t> </a:t>
            </a:r>
            <a:r>
              <a:rPr lang="ru-RU" sz="1400" dirty="0" err="1"/>
              <a:t>досвід</a:t>
            </a:r>
            <a:r>
              <a:rPr lang="ru-RU" sz="1400" dirty="0"/>
              <a:t> </a:t>
            </a:r>
            <a:r>
              <a:rPr lang="ru-RU" sz="1400" dirty="0" err="1"/>
              <a:t>спілкування</a:t>
            </a:r>
            <a:r>
              <a:rPr lang="ru-RU" sz="1400" dirty="0"/>
              <a:t> шляхом </a:t>
            </a:r>
            <a:r>
              <a:rPr lang="ru-RU" sz="1400" dirty="0" err="1"/>
              <a:t>послідовних</a:t>
            </a:r>
            <a:r>
              <a:rPr lang="ru-RU" sz="1400" dirty="0"/>
              <a:t> і </a:t>
            </a:r>
            <a:r>
              <a:rPr lang="ru-RU" sz="1400" dirty="0" err="1"/>
              <a:t>тривалих</a:t>
            </a:r>
            <a:r>
              <a:rPr lang="ru-RU" sz="1400" dirty="0"/>
              <a:t> </a:t>
            </a:r>
            <a:r>
              <a:rPr lang="ru-RU" sz="1400" dirty="0" err="1"/>
              <a:t>контактів</a:t>
            </a:r>
            <a:r>
              <a:rPr lang="ru-RU" sz="1400" dirty="0"/>
              <a:t>. </a:t>
            </a:r>
            <a:r>
              <a:rPr lang="ru-RU" sz="1400" dirty="0" err="1"/>
              <a:t>Компанії</a:t>
            </a:r>
            <a:r>
              <a:rPr lang="ru-RU" sz="1400" dirty="0"/>
              <a:t> </a:t>
            </a:r>
            <a:r>
              <a:rPr lang="ru-RU" sz="1400" dirty="0" err="1"/>
              <a:t>починають</a:t>
            </a:r>
            <a:r>
              <a:rPr lang="ru-RU" sz="1400" dirty="0"/>
              <a:t> </a:t>
            </a:r>
            <a:r>
              <a:rPr lang="ru-RU" sz="1400" dirty="0" err="1"/>
              <a:t>формувати</a:t>
            </a:r>
            <a:r>
              <a:rPr lang="ru-RU" sz="1400" dirty="0"/>
              <a:t> </a:t>
            </a:r>
            <a:r>
              <a:rPr lang="ru-RU" sz="1400" dirty="0" err="1"/>
              <a:t>відносини</a:t>
            </a:r>
            <a:r>
              <a:rPr lang="ru-RU" sz="1400" dirty="0"/>
              <a:t> шляхом </a:t>
            </a:r>
            <a:r>
              <a:rPr lang="ru-RU" sz="1400" dirty="0" err="1"/>
              <a:t>поширення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про себе, а </a:t>
            </a:r>
            <a:r>
              <a:rPr lang="ru-RU" sz="1400" dirty="0" err="1"/>
              <a:t>також</a:t>
            </a:r>
            <a:r>
              <a:rPr lang="ru-RU" sz="1400" dirty="0"/>
              <a:t> тих </a:t>
            </a:r>
            <a:r>
              <a:rPr lang="ru-RU" sz="1400" dirty="0" err="1"/>
              <a:t>цінностей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буде </a:t>
            </a:r>
            <a:r>
              <a:rPr lang="ru-RU" sz="1400" dirty="0" err="1"/>
              <a:t>розділяти</a:t>
            </a:r>
            <a:r>
              <a:rPr lang="ru-RU" sz="1400" dirty="0"/>
              <a:t> </a:t>
            </a:r>
            <a:r>
              <a:rPr lang="ru-RU" sz="1400" dirty="0" err="1"/>
              <a:t>цільова</a:t>
            </a:r>
            <a:r>
              <a:rPr lang="ru-RU" sz="1400" dirty="0"/>
              <a:t> </a:t>
            </a:r>
            <a:r>
              <a:rPr lang="ru-RU" sz="1400" dirty="0" err="1"/>
              <a:t>аудиторія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Неможливо</a:t>
            </a:r>
            <a:r>
              <a:rPr lang="ru-RU" sz="1400" dirty="0"/>
              <a:t> </a:t>
            </a:r>
            <a:r>
              <a:rPr lang="ru-RU" sz="1400" dirty="0" err="1"/>
              <a:t>завоювати</a:t>
            </a:r>
            <a:r>
              <a:rPr lang="ru-RU" sz="1400" dirty="0"/>
              <a:t> </a:t>
            </a:r>
            <a:r>
              <a:rPr lang="ru-RU" sz="1400" dirty="0" err="1"/>
              <a:t>довіру</a:t>
            </a:r>
            <a:r>
              <a:rPr lang="ru-RU" sz="1400" dirty="0"/>
              <a:t>, </a:t>
            </a:r>
            <a:r>
              <a:rPr lang="ru-RU" sz="1400" dirty="0" err="1"/>
              <a:t>якщо</a:t>
            </a:r>
            <a:r>
              <a:rPr lang="ru-RU" sz="1400" dirty="0"/>
              <a:t> </a:t>
            </a:r>
            <a:r>
              <a:rPr lang="ru-RU" sz="1400" dirty="0" err="1"/>
              <a:t>людина</a:t>
            </a:r>
            <a:r>
              <a:rPr lang="ru-RU" sz="1400" dirty="0"/>
              <a:t> говорить </a:t>
            </a:r>
            <a:r>
              <a:rPr lang="ru-RU" sz="1400" dirty="0" err="1"/>
              <a:t>одне</a:t>
            </a:r>
            <a:r>
              <a:rPr lang="ru-RU" sz="1400" dirty="0"/>
              <a:t>, а </a:t>
            </a:r>
            <a:r>
              <a:rPr lang="ru-RU" sz="1400" dirty="0" err="1"/>
              <a:t>робить</a:t>
            </a:r>
            <a:r>
              <a:rPr lang="ru-RU" sz="1400" dirty="0"/>
              <a:t> </a:t>
            </a:r>
            <a:r>
              <a:rPr lang="ru-RU" sz="1400" dirty="0" err="1"/>
              <a:t>зовсім</a:t>
            </a:r>
            <a:r>
              <a:rPr lang="ru-RU" sz="1400" dirty="0"/>
              <a:t> </a:t>
            </a:r>
            <a:r>
              <a:rPr lang="ru-RU" sz="1400" dirty="0" err="1"/>
              <a:t>інше</a:t>
            </a:r>
            <a:r>
              <a:rPr lang="ru-RU" sz="1400" dirty="0"/>
              <a:t>. </a:t>
            </a:r>
            <a:r>
              <a:rPr lang="ru-RU" sz="1400" dirty="0" err="1"/>
              <a:t>Аналогічному</a:t>
            </a:r>
            <a:r>
              <a:rPr lang="ru-RU" sz="1400" dirty="0"/>
              <a:t> чином </a:t>
            </a:r>
            <a:r>
              <a:rPr lang="ru-RU" sz="1400" dirty="0" err="1"/>
              <a:t>вибудовуються</a:t>
            </a:r>
            <a:r>
              <a:rPr lang="ru-RU" sz="1400" dirty="0"/>
              <a:t> </a:t>
            </a:r>
            <a:r>
              <a:rPr lang="ru-RU" sz="1400" dirty="0" err="1"/>
              <a:t>стосунки</a:t>
            </a:r>
            <a:r>
              <a:rPr lang="ru-RU" sz="1400" dirty="0"/>
              <a:t> і в </a:t>
            </a:r>
            <a:r>
              <a:rPr lang="ru-RU" sz="1400" dirty="0" err="1"/>
              <a:t>бізнесі</a:t>
            </a:r>
            <a:r>
              <a:rPr lang="ru-RU" sz="1400" dirty="0"/>
              <a:t>. Контент, </a:t>
            </a:r>
            <a:r>
              <a:rPr lang="ru-RU" sz="1400" dirty="0" err="1"/>
              <a:t>поширюваний</a:t>
            </a:r>
            <a:r>
              <a:rPr lang="ru-RU" sz="1400" dirty="0"/>
              <a:t> брендом, </a:t>
            </a:r>
            <a:r>
              <a:rPr lang="ru-RU" sz="1400" dirty="0" err="1"/>
              <a:t>описує</a:t>
            </a:r>
            <a:r>
              <a:rPr lang="ru-RU" sz="1400" dirty="0"/>
              <a:t> </a:t>
            </a:r>
            <a:r>
              <a:rPr lang="ru-RU" sz="1400" dirty="0" err="1"/>
              <a:t>перспективи</a:t>
            </a:r>
            <a:r>
              <a:rPr lang="ru-RU" sz="1400" dirty="0"/>
              <a:t> </a:t>
            </a:r>
            <a:r>
              <a:rPr lang="ru-RU" sz="1400" dirty="0" err="1"/>
              <a:t>співробітництва</a:t>
            </a:r>
            <a:r>
              <a:rPr lang="ru-RU" sz="1400" dirty="0"/>
              <a:t> та </a:t>
            </a:r>
            <a:r>
              <a:rPr lang="ru-RU" sz="1400" dirty="0" err="1"/>
              <a:t>відповідність</a:t>
            </a:r>
            <a:r>
              <a:rPr lang="ru-RU" sz="1400" dirty="0"/>
              <a:t> </a:t>
            </a:r>
            <a:r>
              <a:rPr lang="ru-RU" sz="1400" dirty="0" err="1"/>
              <a:t>очікувань</a:t>
            </a:r>
            <a:r>
              <a:rPr lang="ru-RU" sz="1400" dirty="0"/>
              <a:t> </a:t>
            </a:r>
            <a:r>
              <a:rPr lang="ru-RU" sz="1400" dirty="0" err="1"/>
              <a:t>клієнта</a:t>
            </a:r>
            <a:r>
              <a:rPr lang="ru-RU" sz="1400" dirty="0"/>
              <a:t> </a:t>
            </a:r>
            <a:r>
              <a:rPr lang="ru-RU" sz="1400" dirty="0" err="1"/>
              <a:t>обіцянкам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.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самий</a:t>
            </a:r>
            <a:r>
              <a:rPr lang="ru-RU" sz="1400" dirty="0"/>
              <a:t> </a:t>
            </a:r>
            <a:r>
              <a:rPr lang="ru-RU" sz="1400" dirty="0" err="1"/>
              <a:t>вірний</a:t>
            </a:r>
            <a:r>
              <a:rPr lang="ru-RU" sz="1400" dirty="0"/>
              <a:t> шлях </a:t>
            </a:r>
            <a:r>
              <a:rPr lang="ru-RU" sz="1400" dirty="0" err="1"/>
              <a:t>побудови</a:t>
            </a:r>
            <a:r>
              <a:rPr lang="ru-RU" sz="1400" dirty="0"/>
              <a:t> </a:t>
            </a:r>
            <a:r>
              <a:rPr lang="ru-RU" sz="1400" dirty="0" err="1"/>
              <a:t>відносин</a:t>
            </a:r>
            <a:r>
              <a:rPr lang="ru-RU" sz="1400" dirty="0"/>
              <a:t>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споживачами</a:t>
            </a:r>
            <a:r>
              <a:rPr lang="ru-RU" sz="1400" dirty="0"/>
              <a:t> і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високого</a:t>
            </a:r>
            <a:r>
              <a:rPr lang="ru-RU" sz="1400" dirty="0"/>
              <a:t> </a:t>
            </a:r>
            <a:r>
              <a:rPr lang="ru-RU" sz="1400" dirty="0" err="1"/>
              <a:t>рівня</a:t>
            </a:r>
            <a:r>
              <a:rPr lang="ru-RU" sz="1400" dirty="0"/>
              <a:t> </a:t>
            </a:r>
            <a:r>
              <a:rPr lang="ru-RU" sz="1400" dirty="0" err="1"/>
              <a:t>довіри</a:t>
            </a:r>
            <a:r>
              <a:rPr lang="ru-RU" sz="1400" dirty="0"/>
              <a:t> </a:t>
            </a:r>
            <a:r>
              <a:rPr lang="ru-RU" sz="1400" dirty="0" err="1"/>
              <a:t>цільової</a:t>
            </a:r>
            <a:r>
              <a:rPr lang="ru-RU" sz="1400" dirty="0"/>
              <a:t> </a:t>
            </a:r>
            <a:r>
              <a:rPr lang="ru-RU" sz="1400" dirty="0" err="1"/>
              <a:t>аудиторії</a:t>
            </a:r>
            <a:r>
              <a:rPr lang="ru-RU" sz="1400" dirty="0"/>
              <a:t>.</a:t>
            </a:r>
          </a:p>
          <a:p>
            <a:r>
              <a:rPr lang="uk-UA" sz="1400" dirty="0"/>
              <a:t>За видами цільова аудиторія ділиться на основну та непряму, широку та вузьку, В2В та В2С. Основними джерелами для пошуку цільової аудиторії є методи анкетування, опитування та </a:t>
            </a:r>
            <a:r>
              <a:rPr lang="uk-UA" sz="1400" dirty="0" err="1"/>
              <a:t>інтерв</a:t>
            </a:r>
            <a:r>
              <a:rPr lang="ru-RU" sz="1400" dirty="0"/>
              <a:t>’</a:t>
            </a:r>
            <a:r>
              <a:rPr lang="uk-UA" sz="1400" dirty="0" err="1"/>
              <a:t>ювання</a:t>
            </a:r>
            <a:r>
              <a:rPr lang="uk-UA" sz="1400" dirty="0"/>
              <a:t>.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382416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dirty="0"/>
              <a:t>Для того, щоб скласти </a:t>
            </a:r>
            <a:r>
              <a:rPr lang="uk-UA" sz="1400" u="sng" dirty="0">
                <a:hlinkClick r:id="rId2"/>
              </a:rPr>
              <a:t>портрет цільової аудиторії</a:t>
            </a:r>
            <a:r>
              <a:rPr lang="uk-UA" sz="1400" dirty="0"/>
              <a:t> необхідно визначити:</a:t>
            </a:r>
            <a:endParaRPr lang="ru-RU" sz="1400" dirty="0"/>
          </a:p>
          <a:p>
            <a:pPr lvl="0"/>
            <a:r>
              <a:rPr lang="uk-UA" sz="1400" dirty="0"/>
              <a:t>Базові відомості про своїх клієнтів (стать, вік, мова спілкування, освіта, професія, сімейний стан, країна та місто проживання, володіння нерухомістю);</a:t>
            </a:r>
            <a:endParaRPr lang="ru-RU" sz="1400" dirty="0"/>
          </a:p>
          <a:p>
            <a:pPr lvl="0"/>
            <a:r>
              <a:rPr lang="uk-UA" sz="1400" dirty="0"/>
              <a:t>Інтереси своїх покупців (розваги, віртуальні інтереси, відпочинок, спорт);</a:t>
            </a:r>
            <a:endParaRPr lang="ru-RU" sz="1400" dirty="0"/>
          </a:p>
          <a:p>
            <a:pPr lvl="0"/>
            <a:r>
              <a:rPr lang="uk-UA" sz="1400" dirty="0"/>
              <a:t>Платоспроможність цільової аудиторії (середній місячний дохід, середні витрати, лояльність до використання дисконтів, пропозицій зі знижками, участь у акціях тощо);</a:t>
            </a:r>
            <a:endParaRPr lang="ru-RU" sz="1400" dirty="0"/>
          </a:p>
          <a:p>
            <a:pPr lvl="0"/>
            <a:r>
              <a:rPr lang="uk-UA" sz="1400" dirty="0"/>
              <a:t>Потреби своїх клієнтів (які задачі чи проблеми ваш товар/послуга допоможе вирішити споживачеві).</a:t>
            </a:r>
            <a:endParaRPr lang="ru-RU" sz="1400" dirty="0"/>
          </a:p>
          <a:p>
            <a:r>
              <a:rPr lang="ru-RU" sz="1400" b="1" dirty="0" err="1"/>
              <a:t>Ключові</a:t>
            </a:r>
            <a:r>
              <a:rPr lang="ru-RU" sz="1400" b="1" dirty="0"/>
              <a:t> </a:t>
            </a:r>
            <a:r>
              <a:rPr lang="ru-RU" sz="1400" b="1" dirty="0" err="1"/>
              <a:t>елементи</a:t>
            </a:r>
            <a:r>
              <a:rPr lang="ru-RU" sz="1400" b="1" dirty="0"/>
              <a:t> для </a:t>
            </a:r>
            <a:r>
              <a:rPr lang="ru-RU" sz="1400" b="1" dirty="0" err="1"/>
              <a:t>побудови</a:t>
            </a:r>
            <a:r>
              <a:rPr lang="ru-RU" sz="1400" b="1" dirty="0"/>
              <a:t> </a:t>
            </a:r>
            <a:r>
              <a:rPr lang="ru-RU" sz="1400" b="1" dirty="0" err="1"/>
              <a:t>довіри</a:t>
            </a:r>
            <a:r>
              <a:rPr lang="ru-RU" sz="1400" b="1" dirty="0"/>
              <a:t> до бренду</a:t>
            </a:r>
          </a:p>
          <a:p>
            <a:r>
              <a:rPr lang="ru-RU" sz="1400" dirty="0"/>
              <a:t>Бренди </a:t>
            </a:r>
            <a:r>
              <a:rPr lang="ru-RU" sz="1400" dirty="0" err="1"/>
              <a:t>повинні</a:t>
            </a:r>
            <a:r>
              <a:rPr lang="ru-RU" sz="1400" dirty="0"/>
              <a:t> бути </a:t>
            </a:r>
            <a:r>
              <a:rPr lang="ru-RU" sz="1400" dirty="0" err="1"/>
              <a:t>надійними</a:t>
            </a:r>
            <a:r>
              <a:rPr lang="ru-RU" sz="1400" dirty="0"/>
              <a:t> для </a:t>
            </a:r>
            <a:r>
              <a:rPr lang="ru-RU" sz="1400" dirty="0" err="1"/>
              <a:t>своїх</a:t>
            </a:r>
            <a:r>
              <a:rPr lang="ru-RU" sz="1400" dirty="0"/>
              <a:t> </a:t>
            </a:r>
            <a:r>
              <a:rPr lang="ru-RU" sz="1400" dirty="0" err="1"/>
              <a:t>клієнтів</a:t>
            </a:r>
            <a:r>
              <a:rPr lang="ru-RU" sz="1400" dirty="0"/>
              <a:t> і </a:t>
            </a:r>
            <a:r>
              <a:rPr lang="ru-RU" sz="1400" dirty="0" err="1"/>
              <a:t>перспективних</a:t>
            </a:r>
            <a:r>
              <a:rPr lang="ru-RU" sz="1400" dirty="0"/>
              <a:t> </a:t>
            </a:r>
            <a:r>
              <a:rPr lang="ru-RU" sz="1400" dirty="0" err="1"/>
              <a:t>покупців</a:t>
            </a:r>
            <a:r>
              <a:rPr lang="ru-RU" sz="1400" dirty="0"/>
              <a:t>. З </a:t>
            </a:r>
            <a:r>
              <a:rPr lang="ru-RU" sz="1400" dirty="0" err="1"/>
              <a:t>усіх</a:t>
            </a:r>
            <a:r>
              <a:rPr lang="ru-RU" sz="1400" dirty="0"/>
              <a:t> </a:t>
            </a:r>
            <a:r>
              <a:rPr lang="ru-RU" sz="1400" dirty="0" err="1"/>
              <a:t>точок</a:t>
            </a:r>
            <a:r>
              <a:rPr lang="ru-RU" sz="1400" dirty="0"/>
              <a:t> </a:t>
            </a:r>
            <a:r>
              <a:rPr lang="ru-RU" sz="1400" dirty="0" err="1"/>
              <a:t>зору</a:t>
            </a:r>
            <a:r>
              <a:rPr lang="uk-UA" sz="1400" dirty="0"/>
              <a:t>, с</a:t>
            </a:r>
            <a:r>
              <a:rPr lang="ru-RU" sz="1400" dirty="0" err="1"/>
              <a:t>поживачі</a:t>
            </a:r>
            <a:r>
              <a:rPr lang="ru-RU" sz="1400" dirty="0"/>
              <a:t> </a:t>
            </a:r>
            <a:r>
              <a:rPr lang="ru-RU" sz="1400" dirty="0" err="1"/>
              <a:t>повинні</a:t>
            </a:r>
            <a:r>
              <a:rPr lang="ru-RU" sz="1400" dirty="0"/>
              <a:t> не просто </a:t>
            </a:r>
            <a:r>
              <a:rPr lang="ru-RU" sz="1400" dirty="0" err="1"/>
              <a:t>вірити</a:t>
            </a:r>
            <a:r>
              <a:rPr lang="ru-RU" sz="1400" dirty="0"/>
              <a:t> в вашу </a:t>
            </a:r>
            <a:r>
              <a:rPr lang="ru-RU" sz="1400" dirty="0" err="1"/>
              <a:t>компанію</a:t>
            </a:r>
            <a:r>
              <a:rPr lang="ru-RU" sz="1400" dirty="0"/>
              <a:t>, але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довіряти</a:t>
            </a:r>
            <a:r>
              <a:rPr lang="ru-RU" sz="1400" dirty="0"/>
              <a:t> </a:t>
            </a:r>
            <a:r>
              <a:rPr lang="ru-RU" sz="1400" dirty="0" err="1"/>
              <a:t>якості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 і контенту, яке </a:t>
            </a:r>
            <a:r>
              <a:rPr lang="ru-RU" sz="1400" dirty="0" err="1"/>
              <a:t>створюють</a:t>
            </a:r>
            <a:r>
              <a:rPr lang="ru-RU" sz="1400" dirty="0"/>
              <a:t> маркетологи і </a:t>
            </a:r>
            <a:r>
              <a:rPr lang="ru-RU" sz="1400" dirty="0" err="1"/>
              <a:t>пов’язують</a:t>
            </a:r>
            <a:r>
              <a:rPr lang="ru-RU" sz="1400" dirty="0"/>
              <a:t> </a:t>
            </a:r>
            <a:r>
              <a:rPr lang="ru-RU" sz="1400" dirty="0" err="1"/>
              <a:t>всі</a:t>
            </a:r>
            <a:r>
              <a:rPr lang="ru-RU" sz="1400" dirty="0"/>
              <a:t> разом в </a:t>
            </a:r>
            <a:r>
              <a:rPr lang="ru-RU" sz="1400" dirty="0" err="1"/>
              <a:t>єдине</a:t>
            </a:r>
            <a:r>
              <a:rPr lang="ru-RU" sz="1400" dirty="0"/>
              <a:t> </a:t>
            </a:r>
            <a:r>
              <a:rPr lang="ru-RU" sz="1400" dirty="0" err="1"/>
              <a:t>ціле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Зверніть</a:t>
            </a:r>
            <a:r>
              <a:rPr lang="ru-RU" sz="1400" dirty="0"/>
              <a:t> </a:t>
            </a:r>
            <a:r>
              <a:rPr lang="ru-RU" sz="1400" dirty="0" err="1"/>
              <a:t>увагу</a:t>
            </a:r>
            <a:r>
              <a:rPr lang="ru-RU" sz="1400" dirty="0"/>
              <a:t> на </a:t>
            </a:r>
            <a:r>
              <a:rPr lang="ru-RU" sz="1400" dirty="0" err="1"/>
              <a:t>чотири</a:t>
            </a:r>
            <a:r>
              <a:rPr lang="ru-RU" sz="1400" dirty="0"/>
              <a:t> </a:t>
            </a:r>
            <a:r>
              <a:rPr lang="ru-RU" sz="1400" dirty="0" err="1"/>
              <a:t>ключові</a:t>
            </a:r>
            <a:r>
              <a:rPr lang="ru-RU" sz="1400" dirty="0"/>
              <a:t> </a:t>
            </a:r>
            <a:r>
              <a:rPr lang="ru-RU" sz="1400" dirty="0" err="1"/>
              <a:t>елементи</a:t>
            </a:r>
            <a:r>
              <a:rPr lang="ru-RU" sz="1400" dirty="0"/>
              <a:t> для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довіри</a:t>
            </a:r>
            <a:r>
              <a:rPr lang="ru-RU" sz="1400" dirty="0"/>
              <a:t> до </a:t>
            </a:r>
            <a:r>
              <a:rPr lang="ru-RU" sz="1400" dirty="0" err="1"/>
              <a:t>компанії</a:t>
            </a:r>
            <a:r>
              <a:rPr lang="ru-RU" sz="1400" dirty="0"/>
              <a:t> та до </a:t>
            </a:r>
            <a:r>
              <a:rPr lang="ru-RU" sz="1400" dirty="0" err="1"/>
              <a:t>її</a:t>
            </a:r>
            <a:r>
              <a:rPr lang="ru-RU" sz="1400" dirty="0"/>
              <a:t> </a:t>
            </a:r>
            <a:r>
              <a:rPr lang="ru-RU" sz="1400" dirty="0" err="1"/>
              <a:t>маркетингової</a:t>
            </a:r>
            <a:r>
              <a:rPr lang="ru-RU" sz="1400" dirty="0"/>
              <a:t> </a:t>
            </a:r>
            <a:r>
              <a:rPr lang="ru-RU" sz="1400" dirty="0" err="1"/>
              <a:t>стратегії</a:t>
            </a:r>
            <a:r>
              <a:rPr lang="ru-RU" sz="1400" dirty="0"/>
              <a:t>:</a:t>
            </a:r>
          </a:p>
          <a:p>
            <a:pPr lvl="0"/>
            <a:r>
              <a:rPr lang="ru-RU" sz="1400" b="1" i="1" dirty="0" err="1"/>
              <a:t>Послідовність</a:t>
            </a:r>
            <a:r>
              <a:rPr lang="ru-RU" sz="1400" b="1" i="1" dirty="0"/>
              <a:t>.</a:t>
            </a:r>
            <a:r>
              <a:rPr lang="ru-RU" sz="1400" dirty="0"/>
              <a:t> </a:t>
            </a:r>
            <a:r>
              <a:rPr lang="ru-RU" sz="1400" dirty="0" err="1"/>
              <a:t>Немає</a:t>
            </a:r>
            <a:r>
              <a:rPr lang="ru-RU" sz="1400" dirty="0"/>
              <a:t> </a:t>
            </a:r>
            <a:r>
              <a:rPr lang="ru-RU" sz="1400" dirty="0" err="1"/>
              <a:t>нічого</a:t>
            </a:r>
            <a:r>
              <a:rPr lang="ru-RU" sz="1400" dirty="0"/>
              <a:t> </a:t>
            </a:r>
            <a:r>
              <a:rPr lang="ru-RU" sz="1400" dirty="0" err="1"/>
              <a:t>більш</a:t>
            </a:r>
            <a:r>
              <a:rPr lang="ru-RU" sz="1400" dirty="0"/>
              <a:t> </a:t>
            </a:r>
            <a:r>
              <a:rPr lang="ru-RU" sz="1400" dirty="0" err="1"/>
              <a:t>важливого</a:t>
            </a:r>
            <a:r>
              <a:rPr lang="ru-RU" sz="1400" dirty="0"/>
              <a:t> в </a:t>
            </a:r>
            <a:r>
              <a:rPr lang="ru-RU" sz="1400" dirty="0" err="1"/>
              <a:t>інтернет</a:t>
            </a:r>
            <a:r>
              <a:rPr lang="ru-RU" sz="1400" dirty="0"/>
              <a:t> маркетинг для </a:t>
            </a:r>
            <a:r>
              <a:rPr lang="ru-RU" sz="1400" dirty="0" err="1"/>
              <a:t>побудови</a:t>
            </a:r>
            <a:r>
              <a:rPr lang="ru-RU" sz="1400" dirty="0"/>
              <a:t> </a:t>
            </a:r>
            <a:r>
              <a:rPr lang="ru-RU" sz="1400" dirty="0" err="1"/>
              <a:t>довірчих</a:t>
            </a:r>
            <a:r>
              <a:rPr lang="ru-RU" sz="1400" dirty="0"/>
              <a:t> </a:t>
            </a:r>
            <a:r>
              <a:rPr lang="ru-RU" sz="1400" dirty="0" err="1"/>
              <a:t>відносин</a:t>
            </a:r>
            <a:r>
              <a:rPr lang="ru-RU" sz="1400" dirty="0"/>
              <a:t> з </a:t>
            </a:r>
            <a:r>
              <a:rPr lang="ru-RU" sz="1400" dirty="0" err="1"/>
              <a:t>цільовою</a:t>
            </a:r>
            <a:r>
              <a:rPr lang="ru-RU" sz="1400" dirty="0"/>
              <a:t> </a:t>
            </a:r>
            <a:r>
              <a:rPr lang="ru-RU" sz="1400" dirty="0" err="1"/>
              <a:t>аудиторією</a:t>
            </a:r>
            <a:r>
              <a:rPr lang="ru-RU" sz="1400" dirty="0"/>
              <a:t>, </a:t>
            </a:r>
            <a:r>
              <a:rPr lang="ru-RU" sz="1400" dirty="0" err="1"/>
              <a:t>ніж</a:t>
            </a:r>
            <a:r>
              <a:rPr lang="ru-RU" sz="1400" dirty="0"/>
              <a:t> </a:t>
            </a:r>
            <a:r>
              <a:rPr lang="ru-RU" sz="1400" dirty="0" err="1"/>
              <a:t>послідовність</a:t>
            </a:r>
            <a:r>
              <a:rPr lang="ru-RU" sz="1400" dirty="0"/>
              <a:t> </a:t>
            </a:r>
            <a:r>
              <a:rPr lang="ru-RU" sz="1400" dirty="0" err="1"/>
              <a:t>маркетингових</a:t>
            </a:r>
            <a:r>
              <a:rPr lang="ru-RU" sz="1400" dirty="0"/>
              <a:t> </a:t>
            </a:r>
            <a:r>
              <a:rPr lang="ru-RU" sz="1400" dirty="0" err="1"/>
              <a:t>зусиль</a:t>
            </a:r>
            <a:r>
              <a:rPr lang="ru-RU" sz="1400" dirty="0"/>
              <a:t>. </a:t>
            </a:r>
            <a:r>
              <a:rPr lang="ru-RU" sz="1400" dirty="0" err="1"/>
              <a:t>Послідовна</a:t>
            </a:r>
            <a:r>
              <a:rPr lang="ru-RU" sz="1400" dirty="0"/>
              <a:t> </a:t>
            </a:r>
            <a:r>
              <a:rPr lang="ru-RU" sz="1400" dirty="0" err="1"/>
              <a:t>публікація</a:t>
            </a:r>
            <a:r>
              <a:rPr lang="ru-RU" sz="1400" dirty="0"/>
              <a:t> </a:t>
            </a:r>
            <a:r>
              <a:rPr lang="ru-RU" sz="1400" dirty="0" err="1"/>
              <a:t>унікального</a:t>
            </a:r>
            <a:r>
              <a:rPr lang="ru-RU" sz="1400" dirty="0"/>
              <a:t> контенту (пост, </a:t>
            </a:r>
            <a:r>
              <a:rPr lang="ru-RU" sz="1400" dirty="0" err="1"/>
              <a:t>рекламне</a:t>
            </a:r>
            <a:r>
              <a:rPr lang="ru-RU" sz="1400" dirty="0"/>
              <a:t> </a:t>
            </a:r>
            <a:r>
              <a:rPr lang="ru-RU" sz="1400" dirty="0" err="1"/>
              <a:t>оголошення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/>
              <a:t>), </a:t>
            </a:r>
            <a:r>
              <a:rPr lang="ru-RU" sz="1400" dirty="0" err="1"/>
              <a:t>привчає</a:t>
            </a:r>
            <a:r>
              <a:rPr lang="ru-RU" sz="1400" dirty="0"/>
              <a:t> </a:t>
            </a:r>
            <a:r>
              <a:rPr lang="ru-RU" sz="1400" dirty="0" err="1"/>
              <a:t>цільову</a:t>
            </a:r>
            <a:r>
              <a:rPr lang="ru-RU" sz="1400" dirty="0"/>
              <a:t> </a:t>
            </a:r>
            <a:r>
              <a:rPr lang="ru-RU" sz="1400" dirty="0" err="1"/>
              <a:t>аудиторію</a:t>
            </a:r>
            <a:r>
              <a:rPr lang="ru-RU" sz="1400" dirty="0"/>
              <a:t> </a:t>
            </a:r>
            <a:r>
              <a:rPr lang="ru-RU" sz="1400" dirty="0" err="1"/>
              <a:t>розраховувати</a:t>
            </a:r>
            <a:r>
              <a:rPr lang="ru-RU" sz="1400" dirty="0"/>
              <a:t> на </a:t>
            </a:r>
            <a:r>
              <a:rPr lang="ru-RU" sz="1400" dirty="0" err="1"/>
              <a:t>ваші</a:t>
            </a:r>
            <a:r>
              <a:rPr lang="ru-RU" sz="1400" dirty="0"/>
              <a:t> </a:t>
            </a:r>
            <a:r>
              <a:rPr lang="ru-RU" sz="1400" dirty="0" err="1"/>
              <a:t>послуги</a:t>
            </a:r>
            <a:r>
              <a:rPr lang="ru-RU" sz="1400" dirty="0"/>
              <a:t>. Таким чином</a:t>
            </a:r>
            <a:r>
              <a:rPr lang="uk-UA" sz="1400" dirty="0"/>
              <a:t>,</a:t>
            </a:r>
            <a:r>
              <a:rPr lang="ru-RU" sz="1400" dirty="0"/>
              <a:t> </a:t>
            </a:r>
            <a:r>
              <a:rPr lang="ru-RU" sz="1400" dirty="0" err="1"/>
              <a:t>ви</a:t>
            </a:r>
            <a:r>
              <a:rPr lang="ru-RU" sz="1400" dirty="0"/>
              <a:t> </a:t>
            </a:r>
            <a:r>
              <a:rPr lang="ru-RU" sz="1400" dirty="0" err="1"/>
              <a:t>починаєте</a:t>
            </a:r>
            <a:r>
              <a:rPr lang="ru-RU" sz="1400" dirty="0"/>
              <a:t> </a:t>
            </a:r>
            <a:r>
              <a:rPr lang="ru-RU" sz="1400" dirty="0" err="1"/>
              <a:t>вибудовувати</a:t>
            </a:r>
            <a:r>
              <a:rPr lang="ru-RU" sz="1400" dirty="0"/>
              <a:t> </a:t>
            </a:r>
            <a:r>
              <a:rPr lang="ru-RU" sz="1400" dirty="0" err="1"/>
              <a:t>відносини</a:t>
            </a:r>
            <a:r>
              <a:rPr lang="ru-RU" sz="1400" dirty="0"/>
              <a:t>. Для реального </a:t>
            </a:r>
            <a:r>
              <a:rPr lang="ru-RU" sz="1400" dirty="0" err="1"/>
              <a:t>довіри</a:t>
            </a:r>
            <a:r>
              <a:rPr lang="ru-RU" sz="1400" dirty="0"/>
              <a:t> </a:t>
            </a:r>
            <a:r>
              <a:rPr lang="ru-RU" sz="1400" dirty="0" err="1"/>
              <a:t>потрібен</a:t>
            </a:r>
            <a:r>
              <a:rPr lang="ru-RU" sz="1400" dirty="0"/>
              <a:t> час та </a:t>
            </a:r>
            <a:r>
              <a:rPr lang="ru-RU" sz="1400" dirty="0" err="1"/>
              <a:t>багаторазові</a:t>
            </a:r>
            <a:r>
              <a:rPr lang="ru-RU" sz="1400" dirty="0"/>
              <a:t> </a:t>
            </a:r>
            <a:r>
              <a:rPr lang="ru-RU" sz="1400" dirty="0" err="1"/>
              <a:t>зусилля</a:t>
            </a:r>
            <a:r>
              <a:rPr lang="ru-RU" sz="1400" dirty="0"/>
              <a:t> </a:t>
            </a:r>
            <a:r>
              <a:rPr lang="ru-RU" sz="1400" dirty="0" err="1"/>
              <a:t>маркетологів</a:t>
            </a:r>
            <a:r>
              <a:rPr lang="ru-RU" sz="1400" dirty="0"/>
              <a:t>.</a:t>
            </a:r>
          </a:p>
          <a:p>
            <a:pPr lvl="0"/>
            <a:r>
              <a:rPr lang="ru-RU" sz="1400" b="1" i="1" dirty="0" err="1"/>
              <a:t>Зміст</a:t>
            </a:r>
            <a:r>
              <a:rPr lang="ru-RU" sz="1400" b="1" i="1" dirty="0"/>
              <a:t>.</a:t>
            </a:r>
            <a:r>
              <a:rPr lang="ru-RU" sz="1400" dirty="0"/>
              <a:t> Коли </a:t>
            </a:r>
            <a:r>
              <a:rPr lang="ru-RU" sz="1400" dirty="0" err="1"/>
              <a:t>компанія</a:t>
            </a:r>
            <a:r>
              <a:rPr lang="ru-RU" sz="1400" dirty="0"/>
              <a:t> </a:t>
            </a:r>
            <a:r>
              <a:rPr lang="ru-RU" sz="1400" dirty="0" err="1"/>
              <a:t>послідовно</a:t>
            </a:r>
            <a:r>
              <a:rPr lang="ru-RU" sz="1400" dirty="0"/>
              <a:t> </a:t>
            </a:r>
            <a:r>
              <a:rPr lang="ru-RU" sz="1400" dirty="0" err="1"/>
              <a:t>публікує</a:t>
            </a:r>
            <a:r>
              <a:rPr lang="ru-RU" sz="1400" dirty="0"/>
              <a:t> контент, яке </a:t>
            </a:r>
            <a:r>
              <a:rPr lang="ru-RU" sz="1400" dirty="0" err="1"/>
              <a:t>має</a:t>
            </a:r>
            <a:r>
              <a:rPr lang="ru-RU" sz="1400" dirty="0"/>
              <a:t> </a:t>
            </a:r>
            <a:r>
              <a:rPr lang="ru-RU" sz="1400" dirty="0" err="1"/>
              <a:t>відношення</a:t>
            </a:r>
            <a:r>
              <a:rPr lang="ru-RU" sz="1400" dirty="0"/>
              <a:t> до </a:t>
            </a:r>
            <a:r>
              <a:rPr lang="ru-RU" sz="1400" dirty="0" err="1"/>
              <a:t>бізнесу</a:t>
            </a:r>
            <a:r>
              <a:rPr lang="ru-RU" sz="1400" dirty="0"/>
              <a:t>, </a:t>
            </a:r>
            <a:r>
              <a:rPr lang="ru-RU" sz="1400" dirty="0" err="1"/>
              <a:t>ви</a:t>
            </a:r>
            <a:r>
              <a:rPr lang="ru-RU" sz="1400" dirty="0"/>
              <a:t> </a:t>
            </a:r>
            <a:r>
              <a:rPr lang="ru-RU" sz="1400" dirty="0" err="1"/>
              <a:t>надаєте</a:t>
            </a:r>
            <a:r>
              <a:rPr lang="ru-RU" sz="1400" dirty="0"/>
              <a:t> </a:t>
            </a:r>
            <a:r>
              <a:rPr lang="ru-RU" sz="1400" dirty="0" err="1"/>
              <a:t>вплив</a:t>
            </a:r>
            <a:r>
              <a:rPr lang="ru-RU" sz="1400" dirty="0"/>
              <a:t> на </a:t>
            </a:r>
            <a:r>
              <a:rPr lang="ru-RU" sz="1400" dirty="0" err="1"/>
              <a:t>свого</a:t>
            </a:r>
            <a:r>
              <a:rPr lang="ru-RU" sz="1400" dirty="0"/>
              <a:t> </a:t>
            </a:r>
            <a:r>
              <a:rPr lang="ru-RU" sz="1400" dirty="0" err="1"/>
              <a:t>читача</a:t>
            </a:r>
            <a:r>
              <a:rPr lang="ru-RU" sz="1400" dirty="0"/>
              <a:t>. </a:t>
            </a:r>
            <a:r>
              <a:rPr lang="ru-RU" sz="1400" dirty="0" err="1"/>
              <a:t>Створення</a:t>
            </a:r>
            <a:r>
              <a:rPr lang="ru-RU" sz="1400" dirty="0"/>
              <a:t> контенту </a:t>
            </a:r>
            <a:r>
              <a:rPr lang="ru-RU" sz="1400" dirty="0" err="1"/>
              <a:t>зі</a:t>
            </a:r>
            <a:r>
              <a:rPr lang="ru-RU" sz="1400" dirty="0"/>
              <a:t> </a:t>
            </a:r>
            <a:r>
              <a:rPr lang="ru-RU" sz="1400" dirty="0" err="1"/>
              <a:t>змістом</a:t>
            </a:r>
            <a:r>
              <a:rPr lang="ru-RU" sz="1400" dirty="0"/>
              <a:t>, яке </a:t>
            </a:r>
            <a:r>
              <a:rPr lang="ru-RU" sz="1400" dirty="0" err="1"/>
              <a:t>описує</a:t>
            </a:r>
            <a:r>
              <a:rPr lang="ru-RU" sz="1400" dirty="0"/>
              <a:t> не </a:t>
            </a:r>
            <a:r>
              <a:rPr lang="ru-RU" sz="1400" dirty="0" err="1"/>
              <a:t>тільки</a:t>
            </a:r>
            <a:r>
              <a:rPr lang="ru-RU" sz="1400" dirty="0"/>
              <a:t> </a:t>
            </a:r>
            <a:r>
              <a:rPr lang="ru-RU" sz="1400" dirty="0" err="1"/>
              <a:t>перспективи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, </a:t>
            </a:r>
            <a:r>
              <a:rPr lang="ru-RU" sz="1400" dirty="0" err="1"/>
              <a:t>її</a:t>
            </a:r>
            <a:r>
              <a:rPr lang="ru-RU" sz="1400" dirty="0"/>
              <a:t> </a:t>
            </a:r>
            <a:r>
              <a:rPr lang="ru-RU" sz="1400" dirty="0" err="1"/>
              <a:t>поточні</a:t>
            </a:r>
            <a:r>
              <a:rPr lang="ru-RU" sz="1400" dirty="0"/>
              <a:t> потреби, </a:t>
            </a:r>
            <a:r>
              <a:rPr lang="ru-RU" sz="1400" dirty="0" err="1"/>
              <a:t>гострі</a:t>
            </a:r>
            <a:r>
              <a:rPr lang="ru-RU" sz="1400" dirty="0"/>
              <a:t> та </a:t>
            </a:r>
            <a:r>
              <a:rPr lang="ru-RU" sz="1400" dirty="0" err="1"/>
              <a:t>проблемні</a:t>
            </a:r>
            <a:r>
              <a:rPr lang="ru-RU" sz="1400" dirty="0"/>
              <a:t> </a:t>
            </a:r>
            <a:r>
              <a:rPr lang="ru-RU" sz="1400" dirty="0" err="1"/>
              <a:t>питання</a:t>
            </a:r>
            <a:r>
              <a:rPr lang="ru-RU" sz="1400" dirty="0"/>
              <a:t>, а </a:t>
            </a:r>
            <a:r>
              <a:rPr lang="ru-RU" sz="1400" dirty="0" err="1"/>
              <a:t>ще</a:t>
            </a:r>
            <a:r>
              <a:rPr lang="ru-RU" sz="1400" dirty="0"/>
              <a:t> й </a:t>
            </a:r>
            <a:r>
              <a:rPr lang="ru-RU" sz="1400" dirty="0" err="1"/>
              <a:t>виходить</a:t>
            </a:r>
            <a:r>
              <a:rPr lang="ru-RU" sz="1400" dirty="0"/>
              <a:t> за рамки </a:t>
            </a:r>
            <a:r>
              <a:rPr lang="ru-RU" sz="1400" dirty="0" err="1"/>
              <a:t>ділових</a:t>
            </a:r>
            <a:r>
              <a:rPr lang="ru-RU" sz="1400" dirty="0"/>
              <a:t> </a:t>
            </a:r>
            <a:r>
              <a:rPr lang="ru-RU" sz="1400" dirty="0" err="1"/>
              <a:t>інтересів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дозволяє</a:t>
            </a:r>
            <a:r>
              <a:rPr lang="ru-RU" sz="1400" dirty="0"/>
              <a:t> </a:t>
            </a:r>
            <a:r>
              <a:rPr lang="ru-RU" sz="1400" dirty="0" err="1"/>
              <a:t>розширити</a:t>
            </a:r>
            <a:r>
              <a:rPr lang="ru-RU" sz="1400" dirty="0"/>
              <a:t> сферу </a:t>
            </a:r>
            <a:r>
              <a:rPr lang="ru-RU" sz="1400" dirty="0" err="1"/>
              <a:t>спільних</a:t>
            </a:r>
            <a:r>
              <a:rPr lang="ru-RU" sz="1400" dirty="0"/>
              <a:t> </a:t>
            </a:r>
            <a:r>
              <a:rPr lang="ru-RU" sz="1400" dirty="0" err="1"/>
              <a:t>цінностей</a:t>
            </a:r>
            <a:r>
              <a:rPr lang="ru-RU" sz="1400" dirty="0"/>
              <a:t>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969215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/>
          </a:bodyPr>
          <a:lstStyle/>
          <a:p>
            <a:pPr lvl="0"/>
            <a:r>
              <a:rPr lang="ru-RU" sz="1400" b="1" i="1" dirty="0" err="1" smtClean="0"/>
              <a:t>Надійність</a:t>
            </a:r>
            <a:r>
              <a:rPr lang="ru-RU" sz="1400" b="1" i="1" dirty="0" smtClean="0"/>
              <a:t>.</a:t>
            </a:r>
            <a:r>
              <a:rPr lang="ru-RU" sz="1400" dirty="0" smtClean="0"/>
              <a:t> Ставши </a:t>
            </a:r>
            <a:r>
              <a:rPr lang="ru-RU" sz="1400" dirty="0" err="1" smtClean="0"/>
              <a:t>постійним</a:t>
            </a:r>
            <a:r>
              <a:rPr lang="ru-RU" sz="1400" dirty="0" smtClean="0"/>
              <a:t> </a:t>
            </a:r>
            <a:r>
              <a:rPr lang="ru-RU" sz="1400" dirty="0" err="1" smtClean="0"/>
              <a:t>джерелом</a:t>
            </a:r>
            <a:r>
              <a:rPr lang="ru-RU" sz="1400" dirty="0" smtClean="0"/>
              <a:t> </a:t>
            </a:r>
            <a:r>
              <a:rPr lang="ru-RU" sz="1400" dirty="0" err="1" smtClean="0"/>
              <a:t>корисної</a:t>
            </a:r>
            <a:r>
              <a:rPr lang="ru-RU" sz="1400" dirty="0" smtClean="0"/>
              <a:t> </a:t>
            </a:r>
            <a:r>
              <a:rPr lang="ru-RU" sz="1400" dirty="0" err="1" smtClean="0"/>
              <a:t>інформації</a:t>
            </a:r>
            <a:r>
              <a:rPr lang="ru-RU" sz="1400" dirty="0" smtClean="0"/>
              <a:t> для </a:t>
            </a:r>
            <a:r>
              <a:rPr lang="ru-RU" sz="1400" dirty="0" err="1" smtClean="0"/>
              <a:t>вашої</a:t>
            </a:r>
            <a:r>
              <a:rPr lang="ru-RU" sz="1400" dirty="0" smtClean="0"/>
              <a:t> </a:t>
            </a:r>
            <a:r>
              <a:rPr lang="ru-RU" sz="1400" dirty="0" err="1" smtClean="0"/>
              <a:t>цільової</a:t>
            </a:r>
            <a:r>
              <a:rPr lang="ru-RU" sz="1400" dirty="0" smtClean="0"/>
              <a:t> </a:t>
            </a:r>
            <a:r>
              <a:rPr lang="ru-RU" sz="1400" dirty="0" err="1" smtClean="0"/>
              <a:t>аудиторії</a:t>
            </a:r>
            <a:r>
              <a:rPr lang="ru-RU" sz="1400" dirty="0" smtClean="0"/>
              <a:t>, </a:t>
            </a:r>
            <a:r>
              <a:rPr lang="ru-RU" sz="1400" dirty="0" err="1" smtClean="0"/>
              <a:t>стратегія</a:t>
            </a:r>
            <a:r>
              <a:rPr lang="ru-RU" sz="1400" dirty="0" smtClean="0"/>
              <a:t> контент маркетингу </a:t>
            </a:r>
            <a:r>
              <a:rPr lang="ru-RU" sz="1400" dirty="0" err="1" smtClean="0"/>
              <a:t>набуває</a:t>
            </a:r>
            <a:r>
              <a:rPr lang="ru-RU" sz="1400" dirty="0" smtClean="0"/>
              <a:t> статус </a:t>
            </a:r>
            <a:r>
              <a:rPr lang="ru-RU" sz="1400" dirty="0" err="1" smtClean="0"/>
              <a:t>надійності</a:t>
            </a:r>
            <a:r>
              <a:rPr lang="ru-RU" sz="1400" dirty="0" smtClean="0"/>
              <a:t>. Маркетологи </a:t>
            </a:r>
            <a:r>
              <a:rPr lang="ru-RU" sz="1400" dirty="0" err="1" smtClean="0"/>
              <a:t>повинні</a:t>
            </a:r>
            <a:r>
              <a:rPr lang="ru-RU" sz="1400" dirty="0" smtClean="0"/>
              <a:t> </a:t>
            </a:r>
            <a:r>
              <a:rPr lang="ru-RU" sz="1400" dirty="0" err="1" smtClean="0"/>
              <a:t>створювати</a:t>
            </a:r>
            <a:r>
              <a:rPr lang="ru-RU" sz="1400" dirty="0" smtClean="0"/>
              <a:t> </a:t>
            </a:r>
            <a:r>
              <a:rPr lang="ru-RU" sz="1400" dirty="0" err="1" smtClean="0"/>
              <a:t>такий</a:t>
            </a:r>
            <a:r>
              <a:rPr lang="ru-RU" sz="1400" dirty="0" smtClean="0"/>
              <a:t> контент, </a:t>
            </a:r>
            <a:r>
              <a:rPr lang="ru-RU" sz="1400" dirty="0" err="1" smtClean="0"/>
              <a:t>який</a:t>
            </a:r>
            <a:r>
              <a:rPr lang="ru-RU" sz="1400" dirty="0" smtClean="0"/>
              <a:t> буде </a:t>
            </a:r>
            <a:r>
              <a:rPr lang="ru-RU" sz="1400" dirty="0" err="1" smtClean="0"/>
              <a:t>достовірним</a:t>
            </a:r>
            <a:r>
              <a:rPr lang="ru-RU" sz="1400" dirty="0" smtClean="0"/>
              <a:t> </a:t>
            </a:r>
            <a:r>
              <a:rPr lang="ru-RU" sz="1400" dirty="0" err="1" smtClean="0"/>
              <a:t>або</a:t>
            </a:r>
            <a:r>
              <a:rPr lang="ru-RU" sz="1400" dirty="0" smtClean="0"/>
              <a:t> </a:t>
            </a:r>
            <a:r>
              <a:rPr lang="ru-RU" sz="1400" dirty="0" err="1" smtClean="0"/>
              <a:t>дублювати</a:t>
            </a:r>
            <a:r>
              <a:rPr lang="ru-RU" sz="1400" dirty="0" smtClean="0"/>
              <a:t> </a:t>
            </a:r>
            <a:r>
              <a:rPr lang="ru-RU" sz="1400" dirty="0" err="1" smtClean="0"/>
              <a:t>перевірені</a:t>
            </a:r>
            <a:r>
              <a:rPr lang="ru-RU" sz="1400" dirty="0" smtClean="0"/>
              <a:t> </a:t>
            </a:r>
            <a:r>
              <a:rPr lang="ru-RU" sz="1400" dirty="0" err="1" smtClean="0"/>
              <a:t>факти</a:t>
            </a:r>
            <a:r>
              <a:rPr lang="ru-RU" sz="1400" dirty="0" smtClean="0"/>
              <a:t> і </a:t>
            </a:r>
            <a:r>
              <a:rPr lang="ru-RU" sz="1400" dirty="0" err="1" smtClean="0"/>
              <a:t>тематичні</a:t>
            </a:r>
            <a:r>
              <a:rPr lang="ru-RU" sz="1400" dirty="0" smtClean="0"/>
              <a:t> </a:t>
            </a:r>
            <a:r>
              <a:rPr lang="ru-RU" sz="1400" dirty="0" err="1" smtClean="0"/>
              <a:t>дослідження</a:t>
            </a:r>
            <a:r>
              <a:rPr lang="ru-RU" sz="1400" dirty="0" smtClean="0"/>
              <a:t>. Не </a:t>
            </a:r>
            <a:r>
              <a:rPr lang="ru-RU" sz="1400" dirty="0" err="1" smtClean="0"/>
              <a:t>варто</a:t>
            </a:r>
            <a:r>
              <a:rPr lang="ru-RU" sz="1400" dirty="0" smtClean="0"/>
              <a:t> </a:t>
            </a:r>
            <a:r>
              <a:rPr lang="ru-RU" sz="1400" dirty="0" err="1" smtClean="0"/>
              <a:t>недооцінювати</a:t>
            </a:r>
            <a:r>
              <a:rPr lang="ru-RU" sz="1400" dirty="0" smtClean="0"/>
              <a:t> </a:t>
            </a:r>
            <a:r>
              <a:rPr lang="ru-RU" sz="1400" dirty="0" err="1" smtClean="0"/>
              <a:t>чинник</a:t>
            </a:r>
            <a:r>
              <a:rPr lang="ru-RU" sz="1400" dirty="0" smtClean="0"/>
              <a:t> </a:t>
            </a:r>
            <a:r>
              <a:rPr lang="ru-RU" sz="1400" dirty="0" err="1" smtClean="0"/>
              <a:t>довіри</a:t>
            </a:r>
            <a:r>
              <a:rPr lang="ru-RU" sz="1400" dirty="0" smtClean="0"/>
              <a:t>, яка </a:t>
            </a:r>
            <a:r>
              <a:rPr lang="ru-RU" sz="1400" dirty="0" err="1" smtClean="0"/>
              <a:t>базується</a:t>
            </a:r>
            <a:r>
              <a:rPr lang="ru-RU" sz="1400" dirty="0" smtClean="0"/>
              <a:t> на </a:t>
            </a:r>
            <a:r>
              <a:rPr lang="ru-RU" sz="1400" dirty="0" err="1" smtClean="0"/>
              <a:t>доказах</a:t>
            </a:r>
            <a:r>
              <a:rPr lang="uk-UA" sz="1400" dirty="0" smtClean="0"/>
              <a:t>.</a:t>
            </a:r>
            <a:endParaRPr lang="ru-RU" sz="1400" dirty="0" smtClean="0"/>
          </a:p>
          <a:p>
            <a:pPr lvl="0"/>
            <a:r>
              <a:rPr lang="ru-RU" sz="1400" b="1" i="1" dirty="0" err="1" smtClean="0"/>
              <a:t>Визнання</a:t>
            </a:r>
            <a:r>
              <a:rPr lang="ru-RU" sz="1400" b="1" i="1" dirty="0" smtClean="0"/>
              <a:t>.</a:t>
            </a:r>
            <a:r>
              <a:rPr lang="ru-RU" sz="1400" dirty="0" smtClean="0"/>
              <a:t> Не </a:t>
            </a:r>
            <a:r>
              <a:rPr lang="ru-RU" sz="1400" dirty="0" err="1" smtClean="0"/>
              <a:t>можна</a:t>
            </a:r>
            <a:r>
              <a:rPr lang="ru-RU" sz="1400" dirty="0" smtClean="0"/>
              <a:t> </a:t>
            </a:r>
            <a:r>
              <a:rPr lang="ru-RU" sz="1400" dirty="0" err="1" smtClean="0"/>
              <a:t>ігнорувати</a:t>
            </a:r>
            <a:r>
              <a:rPr lang="ru-RU" sz="1400" dirty="0" smtClean="0"/>
              <a:t> </a:t>
            </a:r>
            <a:r>
              <a:rPr lang="ru-RU" sz="1400" dirty="0" err="1" smtClean="0"/>
              <a:t>соціальну</a:t>
            </a:r>
            <a:r>
              <a:rPr lang="ru-RU" sz="1400" dirty="0" smtClean="0"/>
              <a:t> </a:t>
            </a:r>
            <a:r>
              <a:rPr lang="ru-RU" sz="1400" dirty="0" err="1" smtClean="0"/>
              <a:t>активність</a:t>
            </a:r>
            <a:r>
              <a:rPr lang="ru-RU" sz="1400" dirty="0" smtClean="0"/>
              <a:t> </a:t>
            </a:r>
            <a:r>
              <a:rPr lang="ru-RU" sz="1400" dirty="0" err="1" smtClean="0"/>
              <a:t>своїх</a:t>
            </a:r>
            <a:r>
              <a:rPr lang="ru-RU" sz="1400" dirty="0" smtClean="0"/>
              <a:t> </a:t>
            </a:r>
            <a:r>
              <a:rPr lang="ru-RU" sz="1400" dirty="0" err="1" smtClean="0"/>
              <a:t>клієнтів</a:t>
            </a:r>
            <a:r>
              <a:rPr lang="ru-RU" sz="1400" dirty="0" smtClean="0"/>
              <a:t> в </a:t>
            </a:r>
            <a:r>
              <a:rPr lang="ru-RU" sz="1400" dirty="0" err="1" smtClean="0"/>
              <a:t>інтернет</a:t>
            </a:r>
            <a:r>
              <a:rPr lang="ru-RU" sz="1400" dirty="0" smtClean="0"/>
              <a:t>. </a:t>
            </a:r>
            <a:r>
              <a:rPr lang="ru-RU" sz="1400" dirty="0" err="1" smtClean="0"/>
              <a:t>Це</a:t>
            </a:r>
            <a:r>
              <a:rPr lang="ru-RU" sz="1400" dirty="0" smtClean="0"/>
              <a:t> </a:t>
            </a:r>
            <a:r>
              <a:rPr lang="ru-RU" sz="1400" dirty="0" err="1" smtClean="0"/>
              <a:t>може</a:t>
            </a:r>
            <a:r>
              <a:rPr lang="ru-RU" sz="1400" dirty="0" smtClean="0"/>
              <a:t> </a:t>
            </a:r>
            <a:r>
              <a:rPr lang="ru-RU" sz="1400" dirty="0" err="1" smtClean="0"/>
              <a:t>знизити</a:t>
            </a:r>
            <a:r>
              <a:rPr lang="ru-RU" sz="1400" dirty="0" smtClean="0"/>
              <a:t> </a:t>
            </a:r>
            <a:r>
              <a:rPr lang="ru-RU" sz="1400" dirty="0" err="1" smtClean="0"/>
              <a:t>рівень</a:t>
            </a:r>
            <a:r>
              <a:rPr lang="ru-RU" sz="1400" dirty="0" smtClean="0"/>
              <a:t> </a:t>
            </a:r>
            <a:r>
              <a:rPr lang="ru-RU" sz="1400" dirty="0" err="1" smtClean="0"/>
              <a:t>довіри</a:t>
            </a:r>
            <a:r>
              <a:rPr lang="ru-RU" sz="1400" dirty="0" smtClean="0"/>
              <a:t>. </a:t>
            </a:r>
            <a:r>
              <a:rPr lang="ru-RU" sz="1400" dirty="0" err="1" smtClean="0"/>
              <a:t>Доцільно</a:t>
            </a:r>
            <a:r>
              <a:rPr lang="ru-RU" sz="1400" dirty="0" smtClean="0"/>
              <a:t> </a:t>
            </a:r>
            <a:r>
              <a:rPr lang="ru-RU" sz="1400" dirty="0" err="1" smtClean="0"/>
              <a:t>підтримувати</a:t>
            </a:r>
            <a:r>
              <a:rPr lang="ru-RU" sz="1400" dirty="0" smtClean="0"/>
              <a:t> </a:t>
            </a:r>
            <a:r>
              <a:rPr lang="ru-RU" sz="1400" dirty="0" err="1" smtClean="0"/>
              <a:t>прагнення</a:t>
            </a:r>
            <a:r>
              <a:rPr lang="ru-RU" sz="1400" dirty="0" smtClean="0"/>
              <a:t> </a:t>
            </a:r>
            <a:r>
              <a:rPr lang="ru-RU" sz="1400" dirty="0" err="1" smtClean="0"/>
              <a:t>клієнтів</a:t>
            </a:r>
            <a:r>
              <a:rPr lang="ru-RU" sz="1400" dirty="0" smtClean="0"/>
              <a:t> </a:t>
            </a:r>
            <a:r>
              <a:rPr lang="ru-RU" sz="1400" dirty="0" err="1" smtClean="0"/>
              <a:t>поділитися</a:t>
            </a:r>
            <a:r>
              <a:rPr lang="ru-RU" sz="1400" dirty="0" smtClean="0"/>
              <a:t> вашим контентом </a:t>
            </a:r>
            <a:r>
              <a:rPr lang="ru-RU" sz="1400" dirty="0" err="1" smtClean="0"/>
              <a:t>або</a:t>
            </a:r>
            <a:r>
              <a:rPr lang="ru-RU" sz="1400" dirty="0" smtClean="0"/>
              <a:t> </a:t>
            </a:r>
            <a:r>
              <a:rPr lang="ru-RU" sz="1400" dirty="0" err="1" smtClean="0"/>
              <a:t>оцінити</a:t>
            </a:r>
            <a:r>
              <a:rPr lang="ru-RU" sz="1400" dirty="0" smtClean="0"/>
              <a:t> </a:t>
            </a:r>
            <a:r>
              <a:rPr lang="ru-RU" sz="1400" dirty="0" err="1" smtClean="0"/>
              <a:t>його</a:t>
            </a:r>
            <a:r>
              <a:rPr lang="ru-RU" sz="1400" dirty="0" smtClean="0"/>
              <a:t> </a:t>
            </a:r>
            <a:r>
              <a:rPr lang="ru-RU" sz="1400" dirty="0" err="1" smtClean="0"/>
              <a:t>креативність</a:t>
            </a:r>
            <a:r>
              <a:rPr lang="ru-RU" sz="1400" dirty="0" smtClean="0"/>
              <a:t>. Чим </a:t>
            </a:r>
            <a:r>
              <a:rPr lang="ru-RU" sz="1400" dirty="0" err="1" smtClean="0"/>
              <a:t>частіше</a:t>
            </a:r>
            <a:r>
              <a:rPr lang="ru-RU" sz="1400" dirty="0" smtClean="0"/>
              <a:t> вони </a:t>
            </a:r>
            <a:r>
              <a:rPr lang="ru-RU" sz="1400" dirty="0" err="1" smtClean="0"/>
              <a:t>діляться</a:t>
            </a:r>
            <a:r>
              <a:rPr lang="ru-RU" sz="1400" dirty="0" smtClean="0"/>
              <a:t> вашими постами </a:t>
            </a:r>
            <a:r>
              <a:rPr lang="ru-RU" sz="1400" dirty="0" err="1" smtClean="0"/>
              <a:t>або</a:t>
            </a:r>
            <a:r>
              <a:rPr lang="ru-RU" sz="1400" dirty="0" smtClean="0"/>
              <a:t> </a:t>
            </a:r>
            <a:r>
              <a:rPr lang="ru-RU" sz="1400" dirty="0" err="1" smtClean="0"/>
              <a:t>коментують</a:t>
            </a:r>
            <a:r>
              <a:rPr lang="ru-RU" sz="1400" dirty="0" smtClean="0"/>
              <a:t> </a:t>
            </a:r>
            <a:r>
              <a:rPr lang="ru-RU" sz="1400" dirty="0" err="1" smtClean="0"/>
              <a:t>їх</a:t>
            </a:r>
            <a:r>
              <a:rPr lang="ru-RU" sz="1400" dirty="0" smtClean="0"/>
              <a:t>, </a:t>
            </a:r>
            <a:r>
              <a:rPr lang="ru-RU" sz="1400" dirty="0" err="1" smtClean="0"/>
              <a:t>тим</a:t>
            </a:r>
            <a:r>
              <a:rPr lang="ru-RU" sz="1400" dirty="0" smtClean="0"/>
              <a:t> </a:t>
            </a:r>
            <a:r>
              <a:rPr lang="ru-RU" sz="1400" dirty="0" err="1" smtClean="0"/>
              <a:t>вище</a:t>
            </a:r>
            <a:r>
              <a:rPr lang="ru-RU" sz="1400" dirty="0" smtClean="0"/>
              <a:t> </a:t>
            </a:r>
            <a:r>
              <a:rPr lang="ru-RU" sz="1400" dirty="0" err="1" smtClean="0"/>
              <a:t>визнання</a:t>
            </a:r>
            <a:r>
              <a:rPr lang="ru-RU" sz="1400" dirty="0" smtClean="0"/>
              <a:t> </a:t>
            </a:r>
            <a:r>
              <a:rPr lang="ru-RU" sz="1400" dirty="0" err="1" smtClean="0"/>
              <a:t>вашого</a:t>
            </a:r>
            <a:r>
              <a:rPr lang="ru-RU" sz="1400" dirty="0" smtClean="0"/>
              <a:t> статусу </a:t>
            </a:r>
            <a:r>
              <a:rPr lang="ru-RU" sz="1400" dirty="0" err="1" smtClean="0"/>
              <a:t>серед</a:t>
            </a:r>
            <a:r>
              <a:rPr lang="ru-RU" sz="1400" dirty="0" smtClean="0"/>
              <a:t> </a:t>
            </a:r>
            <a:r>
              <a:rPr lang="ru-RU" sz="1400" dirty="0" err="1" smtClean="0"/>
              <a:t>цільової</a:t>
            </a:r>
            <a:r>
              <a:rPr lang="ru-RU" sz="1400" dirty="0" smtClean="0"/>
              <a:t> </a:t>
            </a:r>
            <a:r>
              <a:rPr lang="ru-RU" sz="1400" dirty="0" err="1" smtClean="0"/>
              <a:t>аудиторії</a:t>
            </a:r>
            <a:r>
              <a:rPr lang="ru-RU" sz="1400" dirty="0" smtClean="0"/>
              <a:t>. </a:t>
            </a:r>
            <a:r>
              <a:rPr lang="ru-RU" sz="1400" dirty="0" err="1" smtClean="0"/>
              <a:t>Відповідайте</a:t>
            </a:r>
            <a:r>
              <a:rPr lang="ru-RU" sz="1400" dirty="0" smtClean="0"/>
              <a:t> </a:t>
            </a:r>
            <a:r>
              <a:rPr lang="ru-RU" sz="1400" dirty="0" err="1" smtClean="0"/>
              <a:t>їм</a:t>
            </a:r>
            <a:r>
              <a:rPr lang="ru-RU" sz="1400" dirty="0" smtClean="0"/>
              <a:t> </a:t>
            </a:r>
            <a:r>
              <a:rPr lang="ru-RU" sz="1400" dirty="0" err="1" smtClean="0"/>
              <a:t>взаємністю</a:t>
            </a:r>
            <a:r>
              <a:rPr lang="ru-RU" sz="1400" dirty="0" smtClean="0"/>
              <a:t>, </a:t>
            </a:r>
            <a:r>
              <a:rPr lang="ru-RU" sz="1400" dirty="0" err="1" smtClean="0"/>
              <a:t>подякуйте</a:t>
            </a:r>
            <a:r>
              <a:rPr lang="ru-RU" sz="1400" dirty="0" smtClean="0"/>
              <a:t> за </a:t>
            </a:r>
            <a:r>
              <a:rPr lang="ru-RU" sz="1400" dirty="0" err="1" smtClean="0"/>
              <a:t>коментарі</a:t>
            </a:r>
            <a:r>
              <a:rPr lang="ru-RU" sz="1400" dirty="0" smtClean="0"/>
              <a:t>. </a:t>
            </a:r>
            <a:r>
              <a:rPr lang="ru-RU" sz="1400" dirty="0" err="1" smtClean="0"/>
              <a:t>Говоріть</a:t>
            </a:r>
            <a:r>
              <a:rPr lang="ru-RU" sz="1400" dirty="0" smtClean="0"/>
              <a:t> </a:t>
            </a:r>
            <a:r>
              <a:rPr lang="ru-RU" sz="1400" dirty="0" err="1" smtClean="0"/>
              <a:t>їм</a:t>
            </a:r>
            <a:r>
              <a:rPr lang="ru-RU" sz="1400" dirty="0" smtClean="0"/>
              <a:t> про те, як </a:t>
            </a:r>
            <a:r>
              <a:rPr lang="ru-RU" sz="1400" dirty="0" err="1" smtClean="0"/>
              <a:t>ви</a:t>
            </a:r>
            <a:r>
              <a:rPr lang="ru-RU" sz="1400" dirty="0" smtClean="0"/>
              <a:t> </a:t>
            </a:r>
            <a:r>
              <a:rPr lang="ru-RU" sz="1400" dirty="0" err="1" smtClean="0"/>
              <a:t>цінуєте</a:t>
            </a:r>
            <a:r>
              <a:rPr lang="ru-RU" sz="1400" dirty="0" smtClean="0"/>
              <a:t> </a:t>
            </a:r>
            <a:r>
              <a:rPr lang="ru-RU" sz="1400" dirty="0" err="1" smtClean="0"/>
              <a:t>своїх</a:t>
            </a:r>
            <a:r>
              <a:rPr lang="ru-RU" sz="1400" dirty="0" smtClean="0"/>
              <a:t> </a:t>
            </a:r>
            <a:r>
              <a:rPr lang="ru-RU" sz="1400" dirty="0" err="1" smtClean="0"/>
              <a:t>споживачів</a:t>
            </a:r>
            <a:r>
              <a:rPr lang="ru-RU" sz="1400" dirty="0" smtClean="0"/>
              <a:t> і </a:t>
            </a:r>
            <a:r>
              <a:rPr lang="ru-RU" sz="1400" dirty="0" err="1" smtClean="0"/>
              <a:t>наскільки</a:t>
            </a:r>
            <a:r>
              <a:rPr lang="ru-RU" sz="1400" dirty="0" smtClean="0"/>
              <a:t> </a:t>
            </a:r>
            <a:r>
              <a:rPr lang="ru-RU" sz="1400" dirty="0" err="1" smtClean="0"/>
              <a:t>важливо</a:t>
            </a:r>
            <a:r>
              <a:rPr lang="ru-RU" sz="1400" dirty="0" smtClean="0"/>
              <a:t> для вас </a:t>
            </a:r>
            <a:r>
              <a:rPr lang="ru-RU" sz="1400" dirty="0" err="1" smtClean="0"/>
              <a:t>їх</a:t>
            </a:r>
            <a:r>
              <a:rPr lang="ru-RU" sz="1400" dirty="0" smtClean="0"/>
              <a:t> </a:t>
            </a:r>
            <a:r>
              <a:rPr lang="ru-RU" sz="1400" dirty="0" err="1" smtClean="0"/>
              <a:t>визнання</a:t>
            </a:r>
            <a:r>
              <a:rPr lang="ru-RU" sz="1400" dirty="0" smtClean="0"/>
              <a:t>.</a:t>
            </a:r>
          </a:p>
          <a:p>
            <a:r>
              <a:rPr lang="ru-RU" sz="1400" b="1" dirty="0" err="1" smtClean="0"/>
              <a:t>Довірчі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відносини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впливають</a:t>
            </a:r>
            <a:r>
              <a:rPr lang="ru-RU" sz="1400" b="1" dirty="0" smtClean="0"/>
              <a:t> на </a:t>
            </a:r>
            <a:r>
              <a:rPr lang="ru-RU" sz="1400" b="1" dirty="0" err="1" smtClean="0"/>
              <a:t>дохід</a:t>
            </a:r>
            <a:r>
              <a:rPr lang="ru-RU" sz="1400" b="1" dirty="0" smtClean="0"/>
              <a:t> </a:t>
            </a:r>
            <a:r>
              <a:rPr lang="ru-RU" sz="1400" b="1" dirty="0" err="1" smtClean="0"/>
              <a:t>компанії</a:t>
            </a:r>
            <a:endParaRPr lang="ru-RU" sz="1400" b="1" dirty="0" smtClean="0"/>
          </a:p>
          <a:p>
            <a:r>
              <a:rPr lang="ru-RU" sz="1400" dirty="0" smtClean="0"/>
              <a:t>Регулярно </a:t>
            </a:r>
            <a:r>
              <a:rPr lang="ru-RU" sz="1400" dirty="0" err="1" smtClean="0"/>
              <a:t>взаємодіючи</a:t>
            </a:r>
            <a:r>
              <a:rPr lang="ru-RU" sz="1400" dirty="0" smtClean="0"/>
              <a:t> </a:t>
            </a:r>
            <a:r>
              <a:rPr lang="ru-RU" sz="1400" dirty="0" err="1" smtClean="0"/>
              <a:t>зі</a:t>
            </a:r>
            <a:r>
              <a:rPr lang="ru-RU" sz="1400" dirty="0" smtClean="0"/>
              <a:t> </a:t>
            </a:r>
            <a:r>
              <a:rPr lang="ru-RU" sz="1400" dirty="0" err="1" smtClean="0"/>
              <a:t>своїми</a:t>
            </a:r>
            <a:r>
              <a:rPr lang="ru-RU" sz="1400" dirty="0" smtClean="0"/>
              <a:t> </a:t>
            </a:r>
            <a:r>
              <a:rPr lang="ru-RU" sz="1400" dirty="0" err="1" smtClean="0"/>
              <a:t>споживачами</a:t>
            </a:r>
            <a:r>
              <a:rPr lang="ru-RU" sz="1400" dirty="0" smtClean="0"/>
              <a:t>, легко </a:t>
            </a:r>
            <a:r>
              <a:rPr lang="ru-RU" sz="1400" dirty="0" err="1" smtClean="0"/>
              <a:t>відчути</a:t>
            </a:r>
            <a:r>
              <a:rPr lang="ru-RU" sz="1400" dirty="0" smtClean="0"/>
              <a:t>, як </a:t>
            </a:r>
            <a:r>
              <a:rPr lang="ru-RU" sz="1400" dirty="0" err="1" smtClean="0"/>
              <a:t>довіра</a:t>
            </a:r>
            <a:r>
              <a:rPr lang="ru-RU" sz="1400" dirty="0" smtClean="0"/>
              <a:t> </a:t>
            </a:r>
            <a:r>
              <a:rPr lang="ru-RU" sz="1400" dirty="0" err="1" smtClean="0"/>
              <a:t>впливає</a:t>
            </a:r>
            <a:r>
              <a:rPr lang="ru-RU" sz="1400" dirty="0" smtClean="0"/>
              <a:t> на </a:t>
            </a:r>
            <a:r>
              <a:rPr lang="ru-RU" sz="1400" dirty="0" err="1" smtClean="0"/>
              <a:t>рівень</a:t>
            </a:r>
            <a:r>
              <a:rPr lang="ru-RU" sz="1400" dirty="0" smtClean="0"/>
              <a:t> </a:t>
            </a:r>
            <a:r>
              <a:rPr lang="ru-RU" sz="1400" dirty="0" err="1" smtClean="0"/>
              <a:t>обсягу</a:t>
            </a:r>
            <a:r>
              <a:rPr lang="ru-RU" sz="1400" dirty="0" smtClean="0"/>
              <a:t> </a:t>
            </a:r>
            <a:r>
              <a:rPr lang="ru-RU" sz="1400" dirty="0" err="1" smtClean="0"/>
              <a:t>продажів</a:t>
            </a:r>
            <a:r>
              <a:rPr lang="ru-RU" sz="1400" dirty="0" smtClean="0"/>
              <a:t> </a:t>
            </a:r>
            <a:r>
              <a:rPr lang="ru-RU" sz="1400" dirty="0" err="1" smtClean="0"/>
              <a:t>послуг</a:t>
            </a:r>
            <a:r>
              <a:rPr lang="ru-RU" sz="1400" dirty="0" smtClean="0"/>
              <a:t> </a:t>
            </a:r>
            <a:r>
              <a:rPr lang="ru-RU" sz="1400" dirty="0" err="1" smtClean="0"/>
              <a:t>компанії</a:t>
            </a:r>
            <a:r>
              <a:rPr lang="ru-RU" sz="1400" dirty="0" smtClean="0"/>
              <a:t>. За </a:t>
            </a:r>
            <a:r>
              <a:rPr lang="ru-RU" sz="1400" dirty="0" err="1" smtClean="0"/>
              <a:t>рахунок</a:t>
            </a:r>
            <a:r>
              <a:rPr lang="ru-RU" sz="1400" dirty="0" smtClean="0"/>
              <a:t> </a:t>
            </a:r>
            <a:r>
              <a:rPr lang="ru-RU" sz="1400" dirty="0" err="1" smtClean="0"/>
              <a:t>ефективної</a:t>
            </a:r>
            <a:r>
              <a:rPr lang="ru-RU" sz="1400" dirty="0" smtClean="0"/>
              <a:t> </a:t>
            </a:r>
            <a:r>
              <a:rPr lang="ru-RU" sz="1400" dirty="0" err="1" smtClean="0"/>
              <a:t>стратегії</a:t>
            </a:r>
            <a:r>
              <a:rPr lang="ru-RU" sz="1400" dirty="0" smtClean="0"/>
              <a:t> контент маркетингу </a:t>
            </a:r>
            <a:r>
              <a:rPr lang="ru-RU" sz="1400" dirty="0" err="1" smtClean="0"/>
              <a:t>зростає</a:t>
            </a:r>
            <a:r>
              <a:rPr lang="ru-RU" sz="1400" dirty="0" smtClean="0"/>
              <a:t> </a:t>
            </a:r>
            <a:r>
              <a:rPr lang="ru-RU" sz="1400" dirty="0" err="1" smtClean="0"/>
              <a:t>вплив</a:t>
            </a:r>
            <a:r>
              <a:rPr lang="ru-RU" sz="1400" dirty="0" smtClean="0"/>
              <a:t> бренду на </a:t>
            </a:r>
            <a:r>
              <a:rPr lang="ru-RU" sz="1400" dirty="0" err="1" smtClean="0"/>
              <a:t>ринок</a:t>
            </a:r>
            <a:r>
              <a:rPr lang="ru-RU" sz="1400" dirty="0" smtClean="0"/>
              <a:t> і </a:t>
            </a:r>
            <a:r>
              <a:rPr lang="ru-RU" sz="1400" dirty="0" err="1" smtClean="0"/>
              <a:t>розширюється</a:t>
            </a:r>
            <a:r>
              <a:rPr lang="ru-RU" sz="1400" dirty="0" smtClean="0"/>
              <a:t> </a:t>
            </a:r>
            <a:r>
              <a:rPr lang="ru-RU" sz="1400" dirty="0" err="1" smtClean="0"/>
              <a:t>охоплення</a:t>
            </a:r>
            <a:r>
              <a:rPr lang="ru-RU" sz="1400" dirty="0" smtClean="0"/>
              <a:t> </a:t>
            </a:r>
            <a:r>
              <a:rPr lang="ru-RU" sz="1400" dirty="0" err="1" smtClean="0"/>
              <a:t>цільової</a:t>
            </a:r>
            <a:r>
              <a:rPr lang="ru-RU" sz="1400" dirty="0" smtClean="0"/>
              <a:t> </a:t>
            </a:r>
            <a:r>
              <a:rPr lang="ru-RU" sz="1400" dirty="0" err="1" smtClean="0"/>
              <a:t>аудиторії</a:t>
            </a:r>
            <a:r>
              <a:rPr lang="ru-RU" sz="1400" dirty="0" smtClean="0"/>
              <a:t>. Коли </a:t>
            </a:r>
            <a:r>
              <a:rPr lang="ru-RU" sz="1400" dirty="0" err="1" smtClean="0"/>
              <a:t>визначена</a:t>
            </a:r>
            <a:r>
              <a:rPr lang="ru-RU" sz="1400" dirty="0" smtClean="0"/>
              <a:t> </a:t>
            </a:r>
            <a:r>
              <a:rPr lang="ru-RU" sz="1400" dirty="0" err="1" smtClean="0"/>
              <a:t>цільова</a:t>
            </a:r>
            <a:r>
              <a:rPr lang="ru-RU" sz="1400" dirty="0" smtClean="0"/>
              <a:t> </a:t>
            </a:r>
            <a:r>
              <a:rPr lang="ru-RU" sz="1400" dirty="0" err="1" smtClean="0"/>
              <a:t>аудиторія</a:t>
            </a:r>
            <a:r>
              <a:rPr lang="ru-RU" sz="1400" dirty="0" smtClean="0"/>
              <a:t>, </a:t>
            </a:r>
            <a:r>
              <a:rPr lang="ru-RU" sz="1400" dirty="0" err="1" smtClean="0"/>
              <a:t>простіше</a:t>
            </a:r>
            <a:r>
              <a:rPr lang="ru-RU" sz="1400" dirty="0" smtClean="0"/>
              <a:t> </a:t>
            </a:r>
            <a:r>
              <a:rPr lang="ru-RU" sz="1400" dirty="0" err="1" smtClean="0"/>
              <a:t>побудувати</a:t>
            </a:r>
            <a:r>
              <a:rPr lang="ru-RU" sz="1400" dirty="0" smtClean="0"/>
              <a:t> </a:t>
            </a:r>
            <a:r>
              <a:rPr lang="ru-RU" sz="1400" dirty="0" err="1" smtClean="0"/>
              <a:t>довірчі</a:t>
            </a:r>
            <a:r>
              <a:rPr lang="ru-RU" sz="1400" dirty="0" smtClean="0"/>
              <a:t> </a:t>
            </a:r>
            <a:r>
              <a:rPr lang="ru-RU" sz="1400" dirty="0" err="1" smtClean="0"/>
              <a:t>відносини</a:t>
            </a:r>
            <a:r>
              <a:rPr lang="ru-RU" sz="1400" dirty="0" smtClean="0"/>
              <a:t> і </a:t>
            </a:r>
            <a:r>
              <a:rPr lang="ru-RU" sz="1400" dirty="0" err="1" smtClean="0"/>
              <a:t>легше</a:t>
            </a:r>
            <a:r>
              <a:rPr lang="ru-RU" sz="1400" dirty="0" smtClean="0"/>
              <a:t> </a:t>
            </a:r>
            <a:r>
              <a:rPr lang="ru-RU" sz="1400" dirty="0" err="1" smtClean="0"/>
              <a:t>досягти</a:t>
            </a:r>
            <a:r>
              <a:rPr lang="ru-RU" sz="1400" dirty="0" smtClean="0"/>
              <a:t> результату в </a:t>
            </a:r>
            <a:r>
              <a:rPr lang="ru-RU" sz="1400" dirty="0" err="1" smtClean="0"/>
              <a:t>бізнесі</a:t>
            </a:r>
            <a:r>
              <a:rPr lang="ru-RU" sz="1400" dirty="0" smtClean="0"/>
              <a:t>. </a:t>
            </a:r>
            <a:r>
              <a:rPr lang="ru-RU" sz="1400" dirty="0" err="1" smtClean="0"/>
              <a:t>Довіра</a:t>
            </a:r>
            <a:r>
              <a:rPr lang="ru-RU" sz="1400" dirty="0" smtClean="0"/>
              <a:t> </a:t>
            </a:r>
            <a:r>
              <a:rPr lang="ru-RU" sz="1400" dirty="0" err="1" smtClean="0"/>
              <a:t>споживачів</a:t>
            </a:r>
            <a:r>
              <a:rPr lang="ru-RU" sz="1400" dirty="0" smtClean="0"/>
              <a:t> </a:t>
            </a:r>
            <a:r>
              <a:rPr lang="ru-RU" sz="1400" dirty="0" err="1" smtClean="0"/>
              <a:t>породжує</a:t>
            </a:r>
            <a:r>
              <a:rPr lang="ru-RU" sz="1400" dirty="0" smtClean="0"/>
              <a:t> </a:t>
            </a:r>
            <a:r>
              <a:rPr lang="ru-RU" sz="1400" dirty="0" err="1" smtClean="0"/>
              <a:t>впевненість</a:t>
            </a:r>
            <a:r>
              <a:rPr lang="ru-RU" sz="1400" dirty="0" smtClean="0"/>
              <a:t> у </a:t>
            </a:r>
            <a:r>
              <a:rPr lang="ru-RU" sz="1400" dirty="0" err="1" smtClean="0"/>
              <a:t>доході</a:t>
            </a:r>
            <a:r>
              <a:rPr lang="ru-RU" sz="1400" dirty="0" smtClean="0"/>
              <a:t> для </a:t>
            </a:r>
            <a:r>
              <a:rPr lang="ru-RU" sz="1400" dirty="0" err="1" smtClean="0"/>
              <a:t>бізнесу</a:t>
            </a:r>
            <a:r>
              <a:rPr lang="uk-UA" sz="1400" dirty="0" smtClean="0"/>
              <a:t>.</a:t>
            </a:r>
            <a:endParaRPr lang="ru-RU" sz="1400" dirty="0" smtClean="0"/>
          </a:p>
          <a:p>
            <a:pPr fontAlgn="base"/>
            <a:r>
              <a:rPr lang="uk-UA" sz="1400" dirty="0" smtClean="0"/>
              <a:t>Отже, для побудови комунікацій з цільовою аудиторії варто будувати довірливі відносини з клієнтами, довіри до бренду, що полягатиме у встановленні довіри до компанії та до її маркетингової стратегії.</a:t>
            </a:r>
            <a:endParaRPr lang="ru-RU" sz="1400" dirty="0" smtClean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973068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/>
          </a:bodyPr>
          <a:lstStyle/>
          <a:p>
            <a:pPr fontAlgn="base"/>
            <a:r>
              <a:rPr lang="uk-UA" sz="1400" b="1" dirty="0"/>
              <a:t>6.2. Аналіз конкурентів та стратегії просування бізнесу в соціальних мережах</a:t>
            </a:r>
            <a:endParaRPr lang="ru-RU" sz="1400" dirty="0"/>
          </a:p>
          <a:p>
            <a:pPr fontAlgn="base"/>
            <a:r>
              <a:rPr lang="uk-UA" sz="1400" dirty="0"/>
              <a:t> </a:t>
            </a:r>
            <a:endParaRPr lang="ru-RU" sz="1400" dirty="0"/>
          </a:p>
          <a:p>
            <a:r>
              <a:rPr lang="ru-RU" sz="1400" u="sng" dirty="0">
                <a:hlinkClick r:id="rId2"/>
              </a:rPr>
              <a:t>Фундамент </a:t>
            </a:r>
            <a:r>
              <a:rPr lang="ru-RU" sz="1400" u="sng" dirty="0" err="1">
                <a:hlinkClick r:id="rId2"/>
              </a:rPr>
              <a:t>створення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стратегії</a:t>
            </a:r>
            <a:r>
              <a:rPr lang="ru-RU" sz="1400" u="sng" dirty="0">
                <a:hlinkClick r:id="rId2"/>
              </a:rPr>
              <a:t> SMM</a:t>
            </a:r>
            <a:r>
              <a:rPr lang="ru-RU" sz="1400" dirty="0"/>
              <a:t> </a:t>
            </a:r>
            <a:r>
              <a:rPr lang="ru-RU" sz="1400" dirty="0" err="1"/>
              <a:t>просування</a:t>
            </a:r>
            <a:r>
              <a:rPr lang="ru-RU" sz="1400" dirty="0"/>
              <a:t> в </a:t>
            </a:r>
            <a:r>
              <a:rPr lang="ru-RU" sz="1400" dirty="0" err="1"/>
              <a:t>соціальних</a:t>
            </a:r>
            <a:r>
              <a:rPr lang="ru-RU" sz="1400" dirty="0"/>
              <a:t> мережах – </a:t>
            </a:r>
            <a:r>
              <a:rPr lang="ru-RU" sz="1400" dirty="0" err="1"/>
              <a:t>аналітика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 </a:t>
            </a:r>
            <a:r>
              <a:rPr lang="ru-RU" sz="1400" dirty="0" err="1"/>
              <a:t>конкурентів</a:t>
            </a:r>
            <a:r>
              <a:rPr lang="uk-UA" sz="1400" dirty="0"/>
              <a:t>. Охоплення аудиторії, портрет споживачів та взаємодія користувачів із брендом є ключовими позиціями в аналізі конкурентів та стратегії просування бізнесу в соціальних мережах. Розглянемо кроки стратегії просування бізнесу в соціальних мережах:</a:t>
            </a:r>
            <a:endParaRPr lang="ru-RU" sz="1400" dirty="0"/>
          </a:p>
          <a:p>
            <a:r>
              <a:rPr lang="uk-UA" sz="1400" b="1" dirty="0"/>
              <a:t>Крок 1</a:t>
            </a:r>
            <a:r>
              <a:rPr lang="uk-UA" sz="1400" dirty="0"/>
              <a:t>: Пропишіть сильні і слабкі сторони вашого продукту.</a:t>
            </a:r>
            <a:endParaRPr lang="ru-RU" sz="1400" dirty="0"/>
          </a:p>
          <a:p>
            <a:r>
              <a:rPr lang="uk-UA" sz="1400" dirty="0"/>
              <a:t>Зробіть SWOT-аналіз – це резюме сильних і слабких сторін вашого бізнесу, можливостей і загроз. Так буде простіше зрозуміти цілі, визначити своє місце на ринку, розібратися, з чим ще треба попрацювати, яке УТП (унікальна торгова пропозиція) поставити на чільне місце.</a:t>
            </a:r>
            <a:endParaRPr lang="ru-RU" sz="1400" dirty="0"/>
          </a:p>
          <a:p>
            <a:r>
              <a:rPr lang="uk-UA" sz="1400" dirty="0"/>
              <a:t>Ось приклад SWOT-аналізу умовної будівельної компанії, яка зводить </a:t>
            </a:r>
            <a:r>
              <a:rPr lang="uk-UA" sz="1400" dirty="0" err="1" smtClean="0"/>
              <a:t>екобудинки</a:t>
            </a:r>
            <a:r>
              <a:rPr lang="uk-UA" sz="1400" dirty="0" smtClean="0"/>
              <a:t>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41979292"/>
              </p:ext>
            </p:extLst>
          </p:nvPr>
        </p:nvGraphicFramePr>
        <p:xfrm>
          <a:off x="971600" y="3140968"/>
          <a:ext cx="6840760" cy="316835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420380"/>
                <a:gridCol w="3420380"/>
              </a:tblGrid>
              <a:tr h="167736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Сильні сторони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Надійні постачальники матеріалів.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Професіонали в будівництві.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Гарантія на матеріали і роботи.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Ціна нижче середньої по ринку.</a:t>
                      </a:r>
                      <a:endParaRPr lang="ru-RU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Слабкі сторони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Будівництво будинків тільки з дерева.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Бувають перебої з доставкою будматеріалів.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Мало кейсів.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Є погані відгуки в мережі.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Слабкі спільноти в соціальних мережах.</a:t>
                      </a:r>
                      <a:endParaRPr lang="ru-RU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1490989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Можливості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Розширити асортимент.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Вийти в новий регіон.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uk-UA" sz="800">
                          <a:effectLst/>
                        </a:rPr>
                        <a:t>Колаборація з банками.</a:t>
                      </a:r>
                      <a:endParaRPr lang="ru-RU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uk-UA" sz="800" dirty="0">
                          <a:effectLst/>
                        </a:rPr>
                        <a:t>Загрози</a:t>
                      </a:r>
                      <a:endParaRPr lang="ru-RU" sz="1200" dirty="0">
                        <a:effectLst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800" dirty="0">
                          <a:effectLst/>
                        </a:rPr>
                        <a:t>Багато сильних конкурентів в сегменті, в майбутньому стане ще більше.</a:t>
                      </a:r>
                      <a:endParaRPr lang="ru-RU" sz="1200" dirty="0">
                        <a:effectLst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800" dirty="0">
                          <a:effectLst/>
                        </a:rPr>
                        <a:t>Зростання цін на матеріали.</a:t>
                      </a:r>
                      <a:endParaRPr lang="ru-RU" sz="1200" dirty="0">
                        <a:effectLst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800" dirty="0">
                          <a:effectLst/>
                        </a:rPr>
                        <a:t>Зміна економічної ситуації, коли людям складніше зважитися на великі покупки.</a:t>
                      </a:r>
                      <a:endParaRPr lang="ru-RU" sz="1200" dirty="0">
                        <a:effectLst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uk-UA" sz="800" dirty="0">
                          <a:effectLst/>
                        </a:rPr>
                        <a:t>Зміни алгоритмів соціальних мереж.</a:t>
                      </a:r>
                      <a:endParaRPr lang="ru-R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308256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88640"/>
            <a:ext cx="8568952" cy="6408711"/>
          </a:xfrm>
        </p:spPr>
        <p:txBody>
          <a:bodyPr>
            <a:normAutofit lnSpcReduction="10000"/>
          </a:bodyPr>
          <a:lstStyle/>
          <a:p>
            <a:r>
              <a:rPr lang="uk-UA" sz="1400" b="1" dirty="0"/>
              <a:t>Крок 2</a:t>
            </a:r>
            <a:r>
              <a:rPr lang="uk-UA" sz="1400" dirty="0"/>
              <a:t>: Визначтеся з цілями.</a:t>
            </a:r>
            <a:endParaRPr lang="ru-RU" sz="1400" dirty="0"/>
          </a:p>
          <a:p>
            <a:r>
              <a:rPr lang="uk-UA" sz="1400" dirty="0"/>
              <a:t>Тепер потрібно визначити пріоритетні цілі, яких ми хочемо досягти з допомогою SMM.</a:t>
            </a:r>
            <a:endParaRPr lang="ru-RU" sz="1400" dirty="0"/>
          </a:p>
          <a:p>
            <a:r>
              <a:rPr lang="uk-UA" sz="1400" dirty="0"/>
              <a:t>ROI </a:t>
            </a:r>
            <a:r>
              <a:rPr lang="ru-RU" sz="1400" dirty="0"/>
              <a:t>–</a:t>
            </a:r>
            <a:r>
              <a:rPr lang="uk-UA" sz="1400" dirty="0"/>
              <a:t> знизити або покрити витрати на ведення спільнот в соціальних мережах.</a:t>
            </a:r>
            <a:endParaRPr lang="ru-RU" sz="1400" dirty="0"/>
          </a:p>
          <a:p>
            <a:r>
              <a:rPr lang="uk-UA" sz="1400" dirty="0" err="1"/>
              <a:t>Трафік</a:t>
            </a:r>
            <a:r>
              <a:rPr lang="uk-UA" sz="1400" dirty="0"/>
              <a:t> </a:t>
            </a:r>
            <a:r>
              <a:rPr lang="ru-RU" sz="1400" dirty="0"/>
              <a:t>–</a:t>
            </a:r>
            <a:r>
              <a:rPr lang="uk-UA" sz="1400" dirty="0"/>
              <a:t> збільшити кількість переходів на сайт.</a:t>
            </a:r>
            <a:endParaRPr lang="ru-RU" sz="1400" dirty="0"/>
          </a:p>
          <a:p>
            <a:r>
              <a:rPr lang="uk-UA" sz="1400" dirty="0"/>
              <a:t>Прибуток </a:t>
            </a:r>
            <a:r>
              <a:rPr lang="ru-RU" sz="1400" dirty="0"/>
              <a:t>–</a:t>
            </a:r>
            <a:r>
              <a:rPr lang="uk-UA" sz="1400" dirty="0"/>
              <a:t> продати більше товару.</a:t>
            </a:r>
            <a:endParaRPr lang="ru-RU" sz="1400" dirty="0"/>
          </a:p>
          <a:p>
            <a:r>
              <a:rPr lang="uk-UA" sz="1400" dirty="0"/>
              <a:t>PR </a:t>
            </a:r>
            <a:r>
              <a:rPr lang="ru-RU" sz="1400" dirty="0"/>
              <a:t>–</a:t>
            </a:r>
            <a:r>
              <a:rPr lang="uk-UA" sz="1400" dirty="0"/>
              <a:t> підвищити </a:t>
            </a:r>
            <a:r>
              <a:rPr lang="uk-UA" sz="1400" dirty="0" err="1"/>
              <a:t>впізнаваність</a:t>
            </a:r>
            <a:r>
              <a:rPr lang="uk-UA" sz="1400" dirty="0"/>
              <a:t> бренду.</a:t>
            </a:r>
            <a:endParaRPr lang="ru-RU" sz="1400" dirty="0"/>
          </a:p>
          <a:p>
            <a:r>
              <a:rPr lang="uk-UA" sz="1400" dirty="0"/>
              <a:t>Лояльність клієнтів – посилити довіру між брендом і покупцями.</a:t>
            </a:r>
            <a:endParaRPr lang="ru-RU" sz="1400" dirty="0"/>
          </a:p>
          <a:p>
            <a:r>
              <a:rPr lang="uk-UA" sz="1400" dirty="0"/>
              <a:t>Масштабування </a:t>
            </a:r>
            <a:r>
              <a:rPr lang="ru-RU" sz="1400" dirty="0"/>
              <a:t>–</a:t>
            </a:r>
            <a:r>
              <a:rPr lang="uk-UA" sz="1400" dirty="0"/>
              <a:t> запустити новий продукт, послугу, розширити ринок збуту.</a:t>
            </a:r>
            <a:endParaRPr lang="ru-RU" sz="1400" dirty="0"/>
          </a:p>
          <a:p>
            <a:r>
              <a:rPr lang="uk-UA" sz="1400" dirty="0"/>
              <a:t>Дробіть велику мету на етапи:</a:t>
            </a:r>
            <a:endParaRPr lang="ru-RU" sz="1400" dirty="0"/>
          </a:p>
          <a:p>
            <a:r>
              <a:rPr lang="uk-UA" sz="1400" dirty="0"/>
              <a:t>1) По-перше, так буде простіше коригувати стратегію в разі якихось змін.</a:t>
            </a:r>
            <a:endParaRPr lang="ru-RU" sz="1400" dirty="0"/>
          </a:p>
          <a:p>
            <a:r>
              <a:rPr lang="uk-UA" sz="1400" dirty="0"/>
              <a:t>2) По-друге, ви не заплутаєтеся. З дрібними проблемами простіше працювати </a:t>
            </a:r>
            <a:r>
              <a:rPr lang="ru-RU" sz="1400" dirty="0"/>
              <a:t>–</a:t>
            </a:r>
            <a:r>
              <a:rPr lang="uk-UA" sz="1400" dirty="0"/>
              <a:t> їх легше зрозуміти, коригувати та швидше досягти. Наприклад, якщо мета </a:t>
            </a:r>
            <a:r>
              <a:rPr lang="ru-RU" sz="1400" dirty="0"/>
              <a:t>–</a:t>
            </a:r>
            <a:r>
              <a:rPr lang="uk-UA" sz="1400" dirty="0"/>
              <a:t> продати більше товару, то </a:t>
            </a:r>
            <a:r>
              <a:rPr lang="uk-UA" sz="1400" dirty="0" err="1"/>
              <a:t>підцілі</a:t>
            </a:r>
            <a:r>
              <a:rPr lang="uk-UA" sz="1400" dirty="0"/>
              <a:t> будуть виглядати приблизно так:</a:t>
            </a:r>
            <a:endParaRPr lang="ru-RU" sz="1400" dirty="0"/>
          </a:p>
          <a:p>
            <a:r>
              <a:rPr lang="uk-UA" sz="1400" dirty="0"/>
              <a:t>Продумати дизайн і налагодити контент → протестувати рекламні кампанії і майданчики → залучити нових передплатників → збільшити продажі до ... (кількість товару в одиницях або грошовому вираженні) або на ... (вказати відсотки від поточної кількості продажів).</a:t>
            </a:r>
            <a:endParaRPr lang="ru-RU" sz="1400" dirty="0"/>
          </a:p>
          <a:p>
            <a:r>
              <a:rPr lang="uk-UA" sz="1400" dirty="0"/>
              <a:t>Цілі можуть бути різними, але правила для їх постановки однакові.</a:t>
            </a:r>
            <a:endParaRPr lang="ru-RU" sz="1400" dirty="0"/>
          </a:p>
          <a:p>
            <a:r>
              <a:rPr lang="uk-UA" sz="1400" dirty="0"/>
              <a:t>Конкретність. Що зараз важливіше </a:t>
            </a:r>
            <a:r>
              <a:rPr lang="ru-RU" sz="1400" dirty="0"/>
              <a:t>–</a:t>
            </a:r>
            <a:r>
              <a:rPr lang="uk-UA" sz="1400" dirty="0"/>
              <a:t> передплатники (щоб про вас дізналися), або клієнти (щоб зросли продажі)? Що потрібно зробити, щоб досягти поставленої мети?</a:t>
            </a:r>
            <a:endParaRPr lang="ru-RU" sz="1400" dirty="0"/>
          </a:p>
          <a:p>
            <a:r>
              <a:rPr lang="uk-UA" sz="1400" dirty="0"/>
              <a:t>Вимірність. Скільки потрібно передплатників, цільових звернень, замовлень, на який прибуток треба вийти?</a:t>
            </a:r>
            <a:endParaRPr lang="ru-RU" sz="1400" dirty="0"/>
          </a:p>
          <a:p>
            <a:r>
              <a:rPr lang="uk-UA" sz="1400" dirty="0"/>
              <a:t>Обмеженість у часі. За якийсь час потрібно досягти мети?</a:t>
            </a:r>
            <a:endParaRPr lang="ru-RU" sz="1400" dirty="0"/>
          </a:p>
          <a:p>
            <a:r>
              <a:rPr lang="uk-UA" sz="1400" dirty="0"/>
              <a:t>Досяжність. Ставте реальні цілі: не чекайте, що через місяць ви отримаєте всесвітню популярність і відповідну кількість </a:t>
            </a:r>
            <a:r>
              <a:rPr lang="uk-UA" sz="1400" dirty="0" err="1"/>
              <a:t>лідів</a:t>
            </a:r>
            <a:r>
              <a:rPr lang="uk-UA" sz="1400" dirty="0"/>
              <a:t>.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69267062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30</TotalTime>
  <Words>3224</Words>
  <Application>Microsoft Office PowerPoint</Application>
  <PresentationFormat>Экран (4:3)</PresentationFormat>
  <Paragraphs>150</Paragraphs>
  <Slides>15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16" baseType="lpstr">
      <vt:lpstr>Воздушный поток</vt:lpstr>
      <vt:lpstr>Тема 6 SMM СТРАТЕГІЯ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 6 SMM СТРАТЕГІЯ </dc:title>
  <dc:creator>Ann</dc:creator>
  <cp:lastModifiedBy>Ann</cp:lastModifiedBy>
  <cp:revision>19</cp:revision>
  <dcterms:created xsi:type="dcterms:W3CDTF">2021-09-16T17:58:05Z</dcterms:created>
  <dcterms:modified xsi:type="dcterms:W3CDTF">2021-09-16T18:28:39Z</dcterms:modified>
</cp:coreProperties>
</file>

<file path=docProps/thumbnail.jpeg>
</file>