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DE49337-6A18-4A9D-A7A2-1A4950DE8D04}"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EB460B8-C348-4DC9-B380-2BA3E2973BAC}"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DE49337-6A18-4A9D-A7A2-1A4950DE8D04}"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DE49337-6A18-4A9D-A7A2-1A4950DE8D04}"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E49337-6A18-4A9D-A7A2-1A4950DE8D04}"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EB460B8-C348-4DC9-B380-2BA3E2973BAC}"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E49337-6A18-4A9D-A7A2-1A4950DE8D04}"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E49337-6A18-4A9D-A7A2-1A4950DE8D04}"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EB460B8-C348-4DC9-B380-2BA3E2973BAC}"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DE49337-6A18-4A9D-A7A2-1A4950DE8D04}" type="datetimeFigureOut">
              <a:rPr lang="uk-UA" smtClean="0"/>
              <a:t>16.09.2021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AEB460B8-C348-4DC9-B380-2BA3E2973BAC}"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DE49337-6A18-4A9D-A7A2-1A4950DE8D04}" type="datetimeFigureOut">
              <a:rPr lang="uk-UA" smtClean="0"/>
              <a:t>16.09.2021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E49337-6A18-4A9D-A7A2-1A4950DE8D04}" type="datetimeFigureOut">
              <a:rPr lang="uk-UA" smtClean="0"/>
              <a:t>16.09.2021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DE49337-6A18-4A9D-A7A2-1A4950DE8D04}"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EB460B8-C348-4DC9-B380-2BA3E2973BAC}"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DE49337-6A18-4A9D-A7A2-1A4950DE8D04}"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AEB460B8-C348-4DC9-B380-2BA3E2973BAC}"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DE49337-6A18-4A9D-A7A2-1A4950DE8D04}" type="datetimeFigureOut">
              <a:rPr lang="uk-UA" smtClean="0"/>
              <a:t>16.09.2021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EB460B8-C348-4DC9-B380-2BA3E2973BAC}"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webeffector.ru/"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bb2u.net/make-money-online/seo/5-effective-ways-get-traffic-using-instagram.%20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file:///C:\Users\Ann\Dropbox\main\&#1055;&#1086;&#1089;&#1110;&#1073;&#1085;&#1080;&#1082;%20%20&#1057;&#1052;&#1052;%20&#1090;&#1072;%20&#1072;&#1085;&#1072;&#1083;&#1110;&#1090;&#1080;&#1082;&#1072;%20&#1088;&#1080;&#1085;&#1082;&#1091;\igroup.com.ua\seoarticles\sm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buduysvoe.com/publications/trendy-smm-2020-ch1"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buduysvoe.com/publications/trendy-smm-2020-ch1"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outsourcing.team/uk/blog/smm-blog/golovni-smm-trendi-2020-roku/"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692696"/>
            <a:ext cx="8640959" cy="5688631"/>
          </a:xfrm>
        </p:spPr>
        <p:txBody>
          <a:bodyPr>
            <a:normAutofit/>
          </a:bodyPr>
          <a:lstStyle/>
          <a:p>
            <a:r>
              <a:rPr lang="uk-UA" sz="1400" dirty="0"/>
              <a:t>5.1. Актуальні </a:t>
            </a:r>
            <a:r>
              <a:rPr lang="en-US" sz="1400" dirty="0"/>
              <a:t>SMM </a:t>
            </a:r>
            <a:r>
              <a:rPr lang="uk-UA" sz="1400" dirty="0"/>
              <a:t>тренди</a:t>
            </a:r>
            <a:endParaRPr lang="ru-RU" sz="1400" dirty="0"/>
          </a:p>
          <a:p>
            <a:r>
              <a:rPr lang="uk-UA" sz="1400" dirty="0"/>
              <a:t>5.2. Ключові завдання і аналіз доцільності просування в соціальних мережах</a:t>
            </a:r>
            <a:endParaRPr lang="ru-RU" sz="1400" dirty="0"/>
          </a:p>
          <a:p>
            <a:r>
              <a:rPr lang="uk-UA" sz="1400" dirty="0"/>
              <a:t>5.3. Типологія і вибір соціальних мереж відповідно до цілей </a:t>
            </a:r>
            <a:r>
              <a:rPr lang="en-US" sz="1400" dirty="0"/>
              <a:t>SMM</a:t>
            </a:r>
            <a:endParaRPr lang="ru-RU" sz="1400" dirty="0"/>
          </a:p>
          <a:p>
            <a:r>
              <a:rPr lang="uk-UA" sz="1400" dirty="0"/>
              <a:t> </a:t>
            </a:r>
            <a:endParaRPr lang="ru-RU" sz="1400" dirty="0"/>
          </a:p>
          <a:p>
            <a:r>
              <a:rPr lang="uk-UA" sz="1400" b="1" dirty="0"/>
              <a:t>5.1. Актуальні </a:t>
            </a:r>
            <a:r>
              <a:rPr lang="en-US" sz="1400" b="1" dirty="0"/>
              <a:t>SMM</a:t>
            </a:r>
            <a:r>
              <a:rPr lang="uk-UA" sz="1400" b="1" dirty="0"/>
              <a:t> тренди</a:t>
            </a:r>
            <a:endParaRPr lang="ru-RU" sz="1400" dirty="0"/>
          </a:p>
          <a:p>
            <a:r>
              <a:rPr lang="uk-UA" sz="1400" dirty="0"/>
              <a:t> </a:t>
            </a:r>
            <a:endParaRPr lang="ru-RU" sz="1400" dirty="0"/>
          </a:p>
          <a:p>
            <a:r>
              <a:rPr lang="uk-UA" sz="1400" dirty="0"/>
              <a:t>У зв'язку з глобальним розвитком мережі Інтернет і його масового проникнення, соціальні мережі набирають стрімку популярність і стають потужним інструментом для будь-яких підприємств і організацій в просуванні своїх товарів і послуг. Відтак з розвитком все нових можливостей Інтернет торгівлі та маркетингу, спостерігається тенденція до просування товарів за допомогою соціальних мереж. Це обумовлено тим, що велика частина покупців щодня виходить в Інтернет в пошуках нової інформації, спілкування, засобів розваги тощо. Крім того, якщо підприємство не володіє великими ресурсами і не готове витрачати величезні кошти на рекламний бюджет, набагато ефективніше використовувати просування в соціальних мережах (SMM).</a:t>
            </a:r>
            <a:endParaRPr lang="ru-RU" sz="1400" dirty="0"/>
          </a:p>
          <a:p>
            <a:r>
              <a:rPr lang="uk-UA" sz="1400" dirty="0"/>
              <a:t>Вивченням ефективності просування товарів через соціальні мережі займаються багато науковці, серед них: Ільяшенко С.Б., Мітяєва О.А., Кузнецова А.А. та деякі інші. Але проблема впровадження та використання SMM у маркетингу потребує подальшого дослідження, особливо у практичному застосуванні сучасними підприємствами.</a:t>
            </a:r>
            <a:endParaRPr lang="ru-RU" sz="1400" dirty="0"/>
          </a:p>
          <a:p>
            <a:endParaRPr lang="uk-UA" sz="1400"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ctrTitle"/>
          </p:nvPr>
        </p:nvSpPr>
        <p:spPr>
          <a:xfrm>
            <a:off x="827584" y="116632"/>
            <a:ext cx="7175351" cy="512733"/>
          </a:xfrm>
        </p:spPr>
        <p:txBody>
          <a:bodyPr/>
          <a:lstStyle/>
          <a:p>
            <a:r>
              <a:rPr lang="uk-UA" sz="1400" dirty="0">
                <a:effectLst/>
              </a:rPr>
              <a:t>Тема 5</a:t>
            </a:r>
            <a:r>
              <a:rPr lang="ru-RU" sz="1400" dirty="0">
                <a:effectLst/>
              </a:rPr>
              <a:t/>
            </a:r>
            <a:br>
              <a:rPr lang="ru-RU" sz="1400" dirty="0">
                <a:effectLst/>
              </a:rPr>
            </a:br>
            <a:r>
              <a:rPr lang="uk-UA" sz="1400" dirty="0">
                <a:effectLst/>
              </a:rPr>
              <a:t>БІЗНЕС І </a:t>
            </a:r>
            <a:r>
              <a:rPr lang="en-US" sz="1400" dirty="0">
                <a:effectLst/>
              </a:rPr>
              <a:t>SMM</a:t>
            </a:r>
            <a:r>
              <a:rPr lang="uk-UA" sz="1400" dirty="0">
                <a:effectLst/>
              </a:rPr>
              <a:t>/</a:t>
            </a:r>
            <a:r>
              <a:rPr lang="en-US" sz="1400" dirty="0">
                <a:effectLst/>
              </a:rPr>
              <a:t>SMO</a:t>
            </a:r>
            <a:r>
              <a:rPr lang="ru-RU" sz="1400" dirty="0">
                <a:effectLst/>
              </a:rPr>
              <a:t/>
            </a:r>
            <a:br>
              <a:rPr lang="ru-RU" sz="1400" dirty="0">
                <a:effectLst/>
              </a:rPr>
            </a:b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191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dirty="0"/>
              <a:t>У соціальних мережах зареєстровано вже понад 5,7 млрд. профілів по всьому світу. Найпопулярніші серед них – </a:t>
            </a:r>
            <a:r>
              <a:rPr lang="uk-UA" sz="1400" dirty="0" err="1"/>
              <a:t>Facebook</a:t>
            </a:r>
            <a:r>
              <a:rPr lang="uk-UA" sz="1400" dirty="0"/>
              <a:t>, </a:t>
            </a:r>
            <a:r>
              <a:rPr lang="uk-UA" sz="1400" dirty="0" err="1"/>
              <a:t>YouTube</a:t>
            </a:r>
            <a:r>
              <a:rPr lang="uk-UA" sz="1400" dirty="0"/>
              <a:t> і </a:t>
            </a:r>
            <a:r>
              <a:rPr lang="uk-UA" sz="1400" dirty="0" err="1"/>
              <a:t>Qzone</a:t>
            </a:r>
            <a:r>
              <a:rPr lang="uk-UA" sz="1400" dirty="0"/>
              <a:t>. На першому місці за популярністю – соціальна мережа </a:t>
            </a:r>
            <a:r>
              <a:rPr lang="uk-UA" sz="1400" dirty="0" err="1"/>
              <a:t>Facebook</a:t>
            </a:r>
            <a:r>
              <a:rPr lang="uk-UA" sz="1400" dirty="0"/>
              <a:t>, в якій нараховується 1,6 млрд. зареєстрованих користувачів. На другому місці розташувався </a:t>
            </a:r>
            <a:r>
              <a:rPr lang="uk-UA" sz="1400" dirty="0" err="1"/>
              <a:t>YouTube</a:t>
            </a:r>
            <a:r>
              <a:rPr lang="uk-UA" sz="1400" dirty="0"/>
              <a:t> з 1 млрд. профілів, а на третьому – китайська мережа </a:t>
            </a:r>
            <a:r>
              <a:rPr lang="uk-UA" sz="1400" dirty="0" err="1"/>
              <a:t>Qzone</a:t>
            </a:r>
            <a:r>
              <a:rPr lang="uk-UA" sz="1400" dirty="0"/>
              <a:t> з 623 млн. користувачів. Далі – також китайська </a:t>
            </a:r>
            <a:r>
              <a:rPr lang="uk-UA" sz="1400" dirty="0" err="1"/>
              <a:t>Weibo</a:t>
            </a:r>
            <a:r>
              <a:rPr lang="uk-UA" sz="1400" dirty="0"/>
              <a:t> з 503 </a:t>
            </a:r>
            <a:r>
              <a:rPr lang="uk-UA" sz="1400" dirty="0" err="1"/>
              <a:t>млн</a:t>
            </a:r>
            <a:r>
              <a:rPr lang="uk-UA" sz="1400" dirty="0"/>
              <a:t> </a:t>
            </a:r>
            <a:r>
              <a:rPr lang="uk-UA" sz="1400" dirty="0" err="1"/>
              <a:t>акаунтів</a:t>
            </a:r>
            <a:r>
              <a:rPr lang="uk-UA" sz="1400" dirty="0"/>
              <a:t>, а на п'ятому місці – </a:t>
            </a:r>
            <a:r>
              <a:rPr lang="uk-UA" sz="1400" dirty="0" err="1"/>
              <a:t>Twitter</a:t>
            </a:r>
            <a:r>
              <a:rPr lang="uk-UA" sz="1400" dirty="0"/>
              <a:t> (500,25 </a:t>
            </a:r>
            <a:r>
              <a:rPr lang="uk-UA" sz="1400" dirty="0" err="1"/>
              <a:t>млн</a:t>
            </a:r>
            <a:r>
              <a:rPr lang="uk-UA" sz="1400" dirty="0"/>
              <a:t>). У десятку найкращих також увійшли </a:t>
            </a:r>
            <a:r>
              <a:rPr lang="uk-UA" sz="1400" dirty="0" err="1"/>
              <a:t>Google+</a:t>
            </a:r>
            <a:r>
              <a:rPr lang="uk-UA" sz="1400" dirty="0"/>
              <a:t>, </a:t>
            </a:r>
            <a:r>
              <a:rPr lang="uk-UA" sz="1400" dirty="0" err="1"/>
              <a:t>LinkedIn</a:t>
            </a:r>
            <a:r>
              <a:rPr lang="uk-UA" sz="1400" dirty="0"/>
              <a:t>, </a:t>
            </a:r>
            <a:r>
              <a:rPr lang="uk-UA" sz="1400" dirty="0" err="1"/>
              <a:t>Renren</a:t>
            </a:r>
            <a:r>
              <a:rPr lang="uk-UA" sz="1400" dirty="0"/>
              <a:t> і </a:t>
            </a:r>
            <a:r>
              <a:rPr lang="uk-UA" sz="1400" dirty="0" err="1"/>
              <a:t>Instagram</a:t>
            </a:r>
            <a:r>
              <a:rPr lang="uk-UA" sz="1400" dirty="0"/>
              <a:t>. Мережа </a:t>
            </a:r>
            <a:r>
              <a:rPr lang="uk-UA" sz="1400" dirty="0" err="1"/>
              <a:t>ВКонтакті</a:t>
            </a:r>
            <a:r>
              <a:rPr lang="uk-UA" sz="1400" dirty="0"/>
              <a:t> стала восьмою у світі за кількістю користувачів і єдиною серед європейських соціальних мереж, які увійшли до першої десятки рейтингу популярності.</a:t>
            </a:r>
            <a:endParaRPr lang="ru-RU" sz="1400" dirty="0"/>
          </a:p>
          <a:p>
            <a:r>
              <a:rPr lang="uk-UA" sz="1400" dirty="0"/>
              <a:t>Технології, які доцільно застосовувати для просування бренду підприємств або товарів під власною торговою маркою в соціальних мережах – це: </a:t>
            </a:r>
            <a:r>
              <a:rPr lang="uk-UA" sz="1400" dirty="0" err="1"/>
              <a:t>відео-</a:t>
            </a:r>
            <a:r>
              <a:rPr lang="uk-UA" sz="1400" dirty="0"/>
              <a:t> , фото канали; </a:t>
            </a:r>
            <a:r>
              <a:rPr lang="uk-UA" sz="1400" dirty="0" err="1"/>
              <a:t>вікі</a:t>
            </a:r>
            <a:r>
              <a:rPr lang="uk-UA" sz="1400" dirty="0"/>
              <a:t>; рекомендації та відгуки споживачів; інноваційні вузли; підготовка та розповсюдження контенту іншими сайтами; </a:t>
            </a:r>
            <a:r>
              <a:rPr lang="uk-UA" sz="1400" dirty="0" err="1"/>
              <a:t>блоги</a:t>
            </a:r>
            <a:r>
              <a:rPr lang="uk-UA" sz="1400" dirty="0"/>
              <a:t>; </a:t>
            </a:r>
            <a:r>
              <a:rPr lang="uk-UA" sz="1400" dirty="0" err="1"/>
              <a:t>мікроблоги</a:t>
            </a:r>
            <a:r>
              <a:rPr lang="uk-UA" sz="1400" dirty="0"/>
              <a:t>; форуми; власні соціальні мережі, автономні орендовані суспільства; присутність у сторонній соціальній мережі.</a:t>
            </a:r>
            <a:endParaRPr lang="ru-RU" sz="1400" dirty="0"/>
          </a:p>
          <a:p>
            <a:r>
              <a:rPr lang="uk-UA" sz="1400" dirty="0"/>
              <a:t>Засобами інтегрованих маркетингових комунікацій у соціальних мережах є: </a:t>
            </a:r>
            <a:endParaRPr lang="ru-RU" sz="1400" dirty="0"/>
          </a:p>
          <a:p>
            <a:r>
              <a:rPr lang="uk-UA" sz="1400" dirty="0"/>
              <a:t>1. Реклама у соціальних мережах.</a:t>
            </a:r>
            <a:endParaRPr lang="ru-RU" sz="1400" dirty="0"/>
          </a:p>
          <a:p>
            <a:r>
              <a:rPr lang="uk-UA" sz="1400" dirty="0"/>
              <a:t>2. Зв'язки з громадськістю у соціальних мережах.</a:t>
            </a:r>
            <a:endParaRPr lang="ru-RU" sz="1400" dirty="0"/>
          </a:p>
          <a:p>
            <a:r>
              <a:rPr lang="uk-UA" sz="1400" dirty="0"/>
              <a:t>3. Вірусні кампанії.</a:t>
            </a:r>
            <a:endParaRPr lang="ru-RU" sz="1400" dirty="0"/>
          </a:p>
          <a:p>
            <a:r>
              <a:rPr lang="uk-UA" sz="1400" dirty="0"/>
              <a:t>4. Генерація </a:t>
            </a:r>
            <a:r>
              <a:rPr lang="uk-UA" sz="1400" dirty="0" err="1"/>
              <a:t>лідів</a:t>
            </a:r>
            <a:r>
              <a:rPr lang="uk-UA" sz="1400" dirty="0"/>
              <a:t>.</a:t>
            </a:r>
            <a:endParaRPr lang="ru-RU" sz="1400" dirty="0"/>
          </a:p>
          <a:p>
            <a:r>
              <a:rPr lang="uk-UA" sz="1400" dirty="0"/>
              <a:t>5. Побудова спільнот.</a:t>
            </a:r>
            <a:endParaRPr lang="ru-RU" sz="1400" dirty="0"/>
          </a:p>
          <a:p>
            <a:r>
              <a:rPr lang="uk-UA" sz="1400" u="sng" dirty="0">
                <a:hlinkClick r:id="rId2"/>
              </a:rPr>
              <a:t>Лід</a:t>
            </a:r>
            <a:r>
              <a:rPr lang="uk-UA" sz="1400" dirty="0"/>
              <a:t> – акт реєстрації у відповідь на пропозицію рекламодавця, що включає контактні дані та іноді, демографічні відомості. Існує два типи </a:t>
            </a:r>
            <a:r>
              <a:rPr lang="uk-UA" sz="1400" dirty="0" err="1"/>
              <a:t>лідів</a:t>
            </a:r>
            <a:r>
              <a:rPr lang="uk-UA" sz="1400" dirty="0"/>
              <a:t> – споживчі і цільові. У першому випадку </a:t>
            </a:r>
            <a:r>
              <a:rPr lang="uk-UA" sz="1400" dirty="0" err="1"/>
              <a:t>ліди</a:t>
            </a:r>
            <a:r>
              <a:rPr lang="uk-UA" sz="1400" dirty="0"/>
              <a:t> генеруються на базі певних демографічних показників – кредитоспроможність, доход, вік, індекс ринкової концентрації тощо, в другому – є особливі </a:t>
            </a:r>
            <a:r>
              <a:rPr lang="uk-UA" sz="1400" dirty="0" err="1"/>
              <a:t>ліди</a:t>
            </a:r>
            <a:r>
              <a:rPr lang="uk-UA" sz="1400" dirty="0"/>
              <a:t>, які створюються для унікальної пропозиції рекламодавця. порівняно із споживчим, цільовий лід можливо продати виключно рекламодавцеві, на пропозицію якого відповів покупець.</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2242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fontScale="92500"/>
          </a:bodyPr>
          <a:lstStyle/>
          <a:p>
            <a:r>
              <a:rPr lang="uk-UA" sz="1400" dirty="0"/>
              <a:t>Доцільно зазначити, що більша частина активності підприємств чи фізичних осіб підприємців у соціальних мережах припадає поки що на стандартні засоби маркетингових комунікацій – банери й рекламні або </a:t>
            </a:r>
            <a:r>
              <a:rPr lang="uk-UA" sz="1400" dirty="0" err="1"/>
              <a:t>ПР-статті</a:t>
            </a:r>
            <a:r>
              <a:rPr lang="uk-UA" sz="1400" dirty="0"/>
              <a:t>, а в даному просторі це не найбільш вдалий вид просування. Аудиторія соціальних мереж – активна молодь у віці від 16 до 35 років (при цьому найбільш характерне відвідування для вікової групи 20–24 року), найменш сприйнятливої до стандартної реклами. Більше того, у деяких соціальних мережах є функція «відключити рекламу», яку власники </a:t>
            </a:r>
            <a:r>
              <a:rPr lang="uk-UA" sz="1400" dirty="0" err="1"/>
              <a:t>блогів</a:t>
            </a:r>
            <a:r>
              <a:rPr lang="uk-UA" sz="1400" dirty="0"/>
              <a:t> активно використовують.</a:t>
            </a:r>
            <a:endParaRPr lang="ru-RU" sz="1400" dirty="0"/>
          </a:p>
          <a:p>
            <a:r>
              <a:rPr lang="uk-UA" sz="1400" dirty="0"/>
              <a:t>Застосування соціальних мереж у просуванні продукції та послуг дозволяє підприємству (підприємцям):</a:t>
            </a:r>
            <a:endParaRPr lang="ru-RU" sz="1400" dirty="0"/>
          </a:p>
          <a:p>
            <a:r>
              <a:rPr lang="uk-UA" sz="1400" dirty="0"/>
              <a:t> – цілеспрямовано впливати на цільову аудиторію;</a:t>
            </a:r>
            <a:endParaRPr lang="ru-RU" sz="1400" dirty="0"/>
          </a:p>
          <a:p>
            <a:r>
              <a:rPr lang="uk-UA" sz="1400" dirty="0"/>
              <a:t> – вибирати майданчики, де аудиторія більшою мірою представлена та визначені найбільш відповідні способи комунікації з нею;</a:t>
            </a:r>
            <a:endParaRPr lang="ru-RU" sz="1400" dirty="0"/>
          </a:p>
          <a:p>
            <a:r>
              <a:rPr lang="uk-UA" sz="1400" dirty="0"/>
              <a:t> – вибудовувати довгострокові відносини зі споживачами;</a:t>
            </a:r>
            <a:endParaRPr lang="ru-RU" sz="1400" dirty="0"/>
          </a:p>
          <a:p>
            <a:r>
              <a:rPr lang="uk-UA" sz="1400" dirty="0"/>
              <a:t> – управляти іміджем і репутацією підприємства;</a:t>
            </a:r>
            <a:endParaRPr lang="ru-RU" sz="1400" dirty="0"/>
          </a:p>
          <a:p>
            <a:r>
              <a:rPr lang="uk-UA" sz="1400" dirty="0"/>
              <a:t> – підвищувати і стимулювати обсяги продажу;</a:t>
            </a:r>
            <a:endParaRPr lang="ru-RU" sz="1400" dirty="0"/>
          </a:p>
          <a:p>
            <a:r>
              <a:rPr lang="uk-UA" sz="1400" dirty="0"/>
              <a:t> – створити й популяризувати джерело оперативної інформації для існуючих і потенційних покупців;</a:t>
            </a:r>
            <a:endParaRPr lang="ru-RU" sz="1400" dirty="0"/>
          </a:p>
          <a:p>
            <a:r>
              <a:rPr lang="uk-UA" sz="1400" dirty="0"/>
              <a:t> – привернути увагу великої кількості потенційних клієнтів до бренду підприємства чи товарів під приватною торговою маркою підприємця із чіткою прив'язкою до цільової аудиторії за різними ознаками (вік, стать, інтереси, статус тощо);</a:t>
            </a:r>
            <a:endParaRPr lang="ru-RU" sz="1400" dirty="0"/>
          </a:p>
          <a:p>
            <a:r>
              <a:rPr lang="uk-UA" sz="1400" dirty="0"/>
              <a:t> – одержувати зворотний зв'язок від аудиторії й безпосередньо спілкуватися із споживачами, формувати та підвищити лояльність покупців;</a:t>
            </a:r>
            <a:endParaRPr lang="ru-RU" sz="1400" dirty="0"/>
          </a:p>
          <a:p>
            <a:r>
              <a:rPr lang="uk-UA" sz="1400" dirty="0"/>
              <a:t> – нейтралізувати негативну інформацію про бренд підприємства в Інтернеті;</a:t>
            </a:r>
            <a:endParaRPr lang="ru-RU" sz="1400" dirty="0"/>
          </a:p>
          <a:p>
            <a:r>
              <a:rPr lang="uk-UA" sz="1400" dirty="0"/>
              <a:t> – збільшити якісний </a:t>
            </a:r>
            <a:r>
              <a:rPr lang="uk-UA" sz="1400" dirty="0" err="1"/>
              <a:t>трафік</a:t>
            </a:r>
            <a:r>
              <a:rPr lang="uk-UA" sz="1400" dirty="0"/>
              <a:t> на корпоративний сайт або </a:t>
            </a:r>
            <a:r>
              <a:rPr lang="uk-UA" sz="1400" dirty="0" err="1"/>
              <a:t>Інтернет-магазин</a:t>
            </a:r>
            <a:r>
              <a:rPr lang="uk-UA" sz="1400" dirty="0"/>
              <a:t>.</a:t>
            </a:r>
            <a:endParaRPr lang="ru-RU" sz="1400" dirty="0"/>
          </a:p>
          <a:p>
            <a:r>
              <a:rPr lang="uk-UA" sz="1400" dirty="0"/>
              <a:t>Отже, на наш погляд, ефективність використання соціальних медіа цілком і повністю залежить від виду бізнесу, тому що технології SMM–просування не вимагають великих вкладень, але не мають миттєвого ефекту і не гарантують швидкого вирішення завдань. Тому кожному підприємству варто крім традиційних інструментів просування своєї продукції використовувати соціальні платформи.</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7705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b="1" dirty="0"/>
              <a:t>5.3. Типологія і вибір соціальних мереж відповідно до цілей </a:t>
            </a:r>
            <a:r>
              <a:rPr lang="en-US" sz="1400" b="1" dirty="0"/>
              <a:t>SMM</a:t>
            </a:r>
            <a:endParaRPr lang="ru-RU" sz="1400" dirty="0"/>
          </a:p>
          <a:p>
            <a:r>
              <a:rPr lang="uk-UA" sz="1400" dirty="0"/>
              <a:t> </a:t>
            </a:r>
            <a:endParaRPr lang="ru-RU" sz="1400" dirty="0"/>
          </a:p>
          <a:p>
            <a:r>
              <a:rPr lang="uk-UA" sz="1400" dirty="0"/>
              <a:t>Соціальні мережі є відбиттям інтересів відвідувачів і засобом спілкування з друзями, електронні покупки можуть відбуватися в процесі спілкування, точно так само, як і при особистому відвідуванні традиційного магазину. Відвідувачі читають стрічку новин – інформацію про зміну статусів їхніх друзів, про вікторини та ігри, у яких вони беруть участь, про коментарі, що розсилаються ними. Тому підприємствам і підприємцям доцільно шукати способи як потрапити в стрічки новин. Також доцільно використовувати прикладні програми моніторингу бажань відвідувачів соціальних мереж серед друзів щодо купівлі визначених товарів, які модифіковані відповідно до особливостей прикладного інтерфейсу визначеної соціальної мережі.</a:t>
            </a:r>
            <a:endParaRPr lang="ru-RU" sz="1400" dirty="0"/>
          </a:p>
          <a:p>
            <a:r>
              <a:rPr lang="uk-UA" sz="1400" dirty="0"/>
              <a:t>Роздрібним підприємствам доцільно використовувати соціальні мережі, такі як "</a:t>
            </a:r>
            <a:r>
              <a:rPr lang="uk-UA" sz="1400" dirty="0" err="1"/>
              <a:t>Facebook</a:t>
            </a:r>
            <a:r>
              <a:rPr lang="uk-UA" sz="1400" dirty="0"/>
              <a:t>", "</a:t>
            </a:r>
            <a:r>
              <a:rPr lang="uk-UA" sz="1400" dirty="0" err="1"/>
              <a:t>MySpace</a:t>
            </a:r>
            <a:r>
              <a:rPr lang="uk-UA" sz="1400" dirty="0"/>
              <a:t>", "</a:t>
            </a:r>
            <a:r>
              <a:rPr lang="uk-UA" sz="1400" dirty="0" err="1"/>
              <a:t>Twіtter</a:t>
            </a:r>
            <a:r>
              <a:rPr lang="uk-UA" sz="1400" dirty="0"/>
              <a:t>", "</a:t>
            </a:r>
            <a:r>
              <a:rPr lang="uk-UA" sz="1400" dirty="0" err="1"/>
              <a:t>YouTube</a:t>
            </a:r>
            <a:r>
              <a:rPr lang="uk-UA" sz="1400" dirty="0"/>
              <a:t>" як маркетинговий канал і джерела для проведення маркетингових досліджень/тестів. Такі </a:t>
            </a:r>
            <a:r>
              <a:rPr lang="uk-UA" sz="1400" dirty="0" err="1"/>
              <a:t>веб-ресурси</a:t>
            </a:r>
            <a:r>
              <a:rPr lang="uk-UA" sz="1400" dirty="0"/>
              <a:t> дозволяють роздрібним підприємствам безпосередньо взаємодіяти із цілими співтовариствами споживачів (як існуючими, так і потенційними) і, за необхідності, спрямовувати їх у режимі </a:t>
            </a:r>
            <a:r>
              <a:rPr lang="uk-UA" sz="1400" dirty="0" err="1"/>
              <a:t>онлайн</a:t>
            </a:r>
            <a:r>
              <a:rPr lang="uk-UA" sz="1400" dirty="0"/>
              <a:t> до актуальних віртуальних або фізичних ресурсів (тематичні корпоративні </a:t>
            </a:r>
            <a:r>
              <a:rPr lang="uk-UA" sz="1400" dirty="0" err="1"/>
              <a:t>інтернет-ресурси</a:t>
            </a:r>
            <a:r>
              <a:rPr lang="uk-UA" sz="1400" dirty="0"/>
              <a:t>, традиційні магазини).</a:t>
            </a:r>
            <a:endParaRPr lang="ru-RU" sz="1400" dirty="0"/>
          </a:p>
          <a:p>
            <a:r>
              <a:rPr lang="uk-UA" sz="1400" dirty="0"/>
              <a:t>Роздрібним підприємствам доцільно підтримувати тісний взаємозв'язок з клієнтами в мережі Інтернет та розробляти маркетингові стратегії, серед яких комунікаційні та соціальні, що охоплювали б цільову аудиторію як на власному сайті, так і в соціальних мережах. Завдяки ефективній стратегії, дизайну й розробці сайту, наявності соціальних деталей роздрібні торговельні </a:t>
            </a:r>
            <a:r>
              <a:rPr lang="uk-UA" sz="1400" dirty="0" err="1"/>
              <a:t>підпри-ємства</a:t>
            </a:r>
            <a:r>
              <a:rPr lang="uk-UA" sz="1400" dirty="0"/>
              <a:t> можуть зробити сайти більш відвідуваними та інтерактивними місцями купівлі товарів та обміном думок і відгуків про товари торговельного підприємства та безпосередньо магазин.</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0631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dirty="0"/>
              <a:t>Розглянемо варіанти просування продукції у різних соціальних мережах. Одна з найбільш популярних мереж у всьому світі – </a:t>
            </a:r>
            <a:r>
              <a:rPr lang="uk-UA" sz="1400" dirty="0" err="1"/>
              <a:t>Twitter</a:t>
            </a:r>
            <a:r>
              <a:rPr lang="uk-UA" sz="1400" dirty="0"/>
              <a:t>. Однією з основних умов успішного просування продукту у цій мережі є вибір імені, так званий </a:t>
            </a:r>
            <a:r>
              <a:rPr lang="uk-UA" sz="1400" dirty="0" err="1"/>
              <a:t>неймінг</a:t>
            </a:r>
            <a:r>
              <a:rPr lang="uk-UA" sz="1400" dirty="0"/>
              <a:t>. Це один з ключових параметрів, які впливають на популярність будь-якого продукту. Грамотний вибір імені дозволить залучити до вашого </a:t>
            </a:r>
            <a:r>
              <a:rPr lang="uk-UA" sz="1400" dirty="0" err="1"/>
              <a:t>аккаунту</a:t>
            </a:r>
            <a:r>
              <a:rPr lang="uk-UA" sz="1400" dirty="0"/>
              <a:t> максимум уваги.</a:t>
            </a:r>
            <a:endParaRPr lang="ru-RU" sz="1400" dirty="0"/>
          </a:p>
          <a:p>
            <a:r>
              <a:rPr lang="uk-UA" sz="1400" dirty="0"/>
              <a:t>Власникам особистих </a:t>
            </a:r>
            <a:r>
              <a:rPr lang="uk-UA" sz="1400" dirty="0" err="1"/>
              <a:t>мікроблогів</a:t>
            </a:r>
            <a:r>
              <a:rPr lang="uk-UA" sz="1400" dirty="0"/>
              <a:t> потрібно обов'язково звернути увагу на його оформлення. Нерідко користувачі залишають </a:t>
            </a:r>
            <a:r>
              <a:rPr lang="uk-UA" sz="1400" dirty="0" err="1"/>
              <a:t>аккаунт</a:t>
            </a:r>
            <a:r>
              <a:rPr lang="uk-UA" sz="1400" dirty="0"/>
              <a:t> тільки тому, що він нецікаво оформлений або в ролі </a:t>
            </a:r>
            <a:r>
              <a:rPr lang="uk-UA" sz="1400" dirty="0" err="1"/>
              <a:t>аватара</a:t>
            </a:r>
            <a:r>
              <a:rPr lang="uk-UA" sz="1400" dirty="0"/>
              <a:t> обрана стандартна картинка. Тому важливо оформити свою сторіночку ефектно і привабливо. </a:t>
            </a:r>
            <a:endParaRPr lang="ru-RU" sz="1400" dirty="0"/>
          </a:p>
          <a:p>
            <a:r>
              <a:rPr lang="uk-UA" sz="1400" dirty="0"/>
              <a:t>Ще один важливий момент, пов'язаний з оформленням сторінки, це велика вага фонового малюнка. Якщо сторінка буде завантажуватися занадто довго, то користувач просто не дочекається і покине сайт. Також варто доповнити оформлення логотипом і слоганом просувної компанії.</a:t>
            </a:r>
            <a:endParaRPr lang="ru-RU" sz="1400" dirty="0"/>
          </a:p>
          <a:p>
            <a:r>
              <a:rPr lang="uk-UA" sz="1400" dirty="0"/>
              <a:t>Щоб реклама через </a:t>
            </a:r>
            <a:r>
              <a:rPr lang="uk-UA" sz="1400" dirty="0" err="1"/>
              <a:t>Twitter</a:t>
            </a:r>
            <a:r>
              <a:rPr lang="uk-UA" sz="1400" dirty="0"/>
              <a:t> мала максимальний ефект, необхідно грамотно підходити до вибору майданчиків, через які ви плануєте донести інформацію до цільової аудиторії. Найправильніше витратити час і фактично вручну відібрати кожен </a:t>
            </a:r>
            <a:r>
              <a:rPr lang="uk-UA" sz="1400" dirty="0" err="1"/>
              <a:t>мікроблог</a:t>
            </a:r>
            <a:r>
              <a:rPr lang="uk-UA" sz="1400" dirty="0"/>
              <a:t>, який братиме </a:t>
            </a:r>
            <a:r>
              <a:rPr lang="uk-UA" sz="1400" dirty="0" err="1"/>
              <a:t>участьу</a:t>
            </a:r>
            <a:r>
              <a:rPr lang="uk-UA" sz="1400" dirty="0"/>
              <a:t> кампанії. При виборі рекламного простору ми радимо враховувати наступні параметри:</a:t>
            </a:r>
            <a:endParaRPr lang="ru-RU" sz="1400" dirty="0"/>
          </a:p>
          <a:p>
            <a:r>
              <a:rPr lang="uk-UA" sz="1400" dirty="0"/>
              <a:t> – вартість розміщення посилання в соціальній мережі;</a:t>
            </a:r>
            <a:endParaRPr lang="ru-RU" sz="1400" dirty="0"/>
          </a:p>
          <a:p>
            <a:r>
              <a:rPr lang="uk-UA" sz="1400" dirty="0"/>
              <a:t> – кількість передплатників;</a:t>
            </a:r>
            <a:endParaRPr lang="ru-RU" sz="1400" dirty="0"/>
          </a:p>
          <a:p>
            <a:r>
              <a:rPr lang="uk-UA" sz="1400" dirty="0"/>
              <a:t> – тематику </a:t>
            </a:r>
            <a:r>
              <a:rPr lang="uk-UA" sz="1400" dirty="0" err="1"/>
              <a:t>твітів</a:t>
            </a:r>
            <a:r>
              <a:rPr lang="uk-UA" sz="1400" dirty="0"/>
              <a:t>;</a:t>
            </a:r>
            <a:endParaRPr lang="ru-RU" sz="1400" dirty="0"/>
          </a:p>
          <a:p>
            <a:r>
              <a:rPr lang="uk-UA" sz="1400" dirty="0"/>
              <a:t> – співвідношення рекламних та інформативних </a:t>
            </a:r>
            <a:r>
              <a:rPr lang="uk-UA" sz="1400" dirty="0" err="1"/>
              <a:t>твітів</a:t>
            </a:r>
            <a:r>
              <a:rPr lang="uk-UA" sz="1400" dirty="0"/>
              <a:t> в щоденнику.</a:t>
            </a:r>
            <a:endParaRPr lang="ru-RU" sz="1400" dirty="0"/>
          </a:p>
          <a:p>
            <a:r>
              <a:rPr lang="uk-UA" sz="1400" dirty="0"/>
              <a:t>Ще один спосіб просування товару за допомогою </a:t>
            </a:r>
            <a:r>
              <a:rPr lang="uk-UA" sz="1400" dirty="0" err="1"/>
              <a:t>Twitter</a:t>
            </a:r>
            <a:r>
              <a:rPr lang="uk-UA" sz="1400" dirty="0"/>
              <a:t> – це </a:t>
            </a:r>
            <a:r>
              <a:rPr lang="uk-UA" sz="1400" dirty="0" err="1"/>
              <a:t>хештеги</a:t>
            </a:r>
            <a:r>
              <a:rPr lang="uk-UA" sz="1400" dirty="0"/>
              <a:t>. </a:t>
            </a:r>
            <a:r>
              <a:rPr lang="uk-UA" sz="1400" dirty="0" err="1"/>
              <a:t>Хештегом</a:t>
            </a:r>
            <a:r>
              <a:rPr lang="uk-UA" sz="1400" dirty="0"/>
              <a:t> називають слово або словосполучення, яке написано без використання прогалин і починається зі знака #. </a:t>
            </a:r>
            <a:r>
              <a:rPr lang="uk-UA" sz="1400" dirty="0" err="1"/>
              <a:t>Cпецифіка</a:t>
            </a:r>
            <a:r>
              <a:rPr lang="uk-UA" sz="1400" dirty="0"/>
              <a:t> полягає в тому, щоб вивести слово (назва бренду, продукту, ключ, по якому просувається кампанія) в рейтингових список. Результат – не прямий перехід на сайт, а, швидше, інформаційна підтримка кампанії і формування тематичного каналу.</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929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lnSpcReduction="10000"/>
          </a:bodyPr>
          <a:lstStyle/>
          <a:p>
            <a:r>
              <a:rPr lang="uk-UA" sz="1400" dirty="0" err="1"/>
              <a:t>Facebook</a:t>
            </a:r>
            <a:r>
              <a:rPr lang="uk-UA" sz="1400" dirty="0"/>
              <a:t> </a:t>
            </a:r>
            <a:r>
              <a:rPr lang="uk-UA" sz="1400" dirty="0" err="1"/>
              <a:t>–це</a:t>
            </a:r>
            <a:r>
              <a:rPr lang="uk-UA" sz="1400" dirty="0"/>
              <a:t> ще одна з найпопулярніших соціальних мереж в усьому світі. Існує п'ять основних типів просування в даній соціальній мережі:</a:t>
            </a:r>
            <a:endParaRPr lang="ru-RU" sz="1400" dirty="0"/>
          </a:p>
          <a:p>
            <a:r>
              <a:rPr lang="uk-UA" sz="1400" dirty="0"/>
              <a:t>1. </a:t>
            </a:r>
            <a:r>
              <a:rPr lang="uk-UA" sz="1400" i="1" dirty="0"/>
              <a:t>Стандартна реклама в </a:t>
            </a:r>
            <a:r>
              <a:rPr lang="uk-UA" sz="1400" i="1" dirty="0" err="1"/>
              <a:t>Facebook</a:t>
            </a:r>
            <a:r>
              <a:rPr lang="uk-UA" sz="1400" i="1" dirty="0"/>
              <a:t>.</a:t>
            </a:r>
            <a:r>
              <a:rPr lang="uk-UA" sz="1400" dirty="0"/>
              <a:t> Вона представляє собою конкретну інформацію від рекламодавця і не містить у своєму складі ніяких компонентів соціальної взаємодії. Це найпростіший тип просування. Реклама дозволяє перенаправляти користувачів на сторінки всередині соціальної мережі або зовнішні ресурси.</a:t>
            </a:r>
            <a:endParaRPr lang="ru-RU" sz="1400" dirty="0"/>
          </a:p>
          <a:p>
            <a:r>
              <a:rPr lang="uk-UA" sz="1400" dirty="0"/>
              <a:t>2. </a:t>
            </a:r>
            <a:r>
              <a:rPr lang="uk-UA" sz="1400" i="1" dirty="0"/>
              <a:t>Рекламні новини.</a:t>
            </a:r>
            <a:r>
              <a:rPr lang="uk-UA" sz="1400" dirty="0"/>
              <a:t> Даний тип публікацій представляє собою контент (новини, огляди, статті), який просувається на платній основі через новинні стрічки користувачів. Цей спосіб </a:t>
            </a:r>
            <a:r>
              <a:rPr lang="uk-UA" sz="1400" dirty="0" err="1"/>
              <a:t>особливоефективний</a:t>
            </a:r>
            <a:r>
              <a:rPr lang="uk-UA" sz="1400" dirty="0"/>
              <a:t> завдяки тому, що дає можливість дізнатися про існування бренду тим користувачам, які раніше з ним не стикалися.</a:t>
            </a:r>
            <a:endParaRPr lang="ru-RU" sz="1400" dirty="0"/>
          </a:p>
          <a:p>
            <a:r>
              <a:rPr lang="uk-UA" sz="1400" dirty="0"/>
              <a:t>3. </a:t>
            </a:r>
            <a:r>
              <a:rPr lang="uk-UA" sz="1400" i="1" dirty="0"/>
              <a:t>Рекламні публікації.</a:t>
            </a:r>
            <a:r>
              <a:rPr lang="uk-UA" sz="1400" dirty="0"/>
              <a:t> Реклама в </a:t>
            </a:r>
            <a:r>
              <a:rPr lang="uk-UA" sz="1400" dirty="0" err="1"/>
              <a:t>Facebook</a:t>
            </a:r>
            <a:r>
              <a:rPr lang="uk-UA" sz="1400" dirty="0"/>
              <a:t> дозволяє значно підвищити </a:t>
            </a:r>
            <a:r>
              <a:rPr lang="uk-UA" sz="1400" dirty="0" err="1"/>
              <a:t>впізнаваність</a:t>
            </a:r>
            <a:r>
              <a:rPr lang="uk-UA" sz="1400" dirty="0"/>
              <a:t> бренду і сформувати позитивне ставлення до компанії. Рекламні публікації добре підходять для просування якої-небудь акційної пропозиції, заходів, подій, оголошення або зображення.</a:t>
            </a:r>
            <a:endParaRPr lang="ru-RU" sz="1400" dirty="0"/>
          </a:p>
          <a:p>
            <a:r>
              <a:rPr lang="uk-UA" sz="1400" dirty="0"/>
              <a:t>4. </a:t>
            </a:r>
            <a:r>
              <a:rPr lang="uk-UA" sz="1400" i="1" dirty="0"/>
              <a:t>Рекламні додатки.</a:t>
            </a:r>
            <a:r>
              <a:rPr lang="uk-UA" sz="1400" dirty="0"/>
              <a:t> Ви можете створити власний додаток в </a:t>
            </a:r>
            <a:r>
              <a:rPr lang="uk-UA" sz="1400" dirty="0" err="1"/>
              <a:t>Facebook</a:t>
            </a:r>
            <a:r>
              <a:rPr lang="uk-UA" sz="1400" dirty="0"/>
              <a:t> і проводити рекламну кампанію з його допомогою.</a:t>
            </a:r>
            <a:endParaRPr lang="ru-RU" sz="1400" dirty="0"/>
          </a:p>
          <a:p>
            <a:r>
              <a:rPr lang="uk-UA" sz="1400" dirty="0"/>
              <a:t>5. </a:t>
            </a:r>
            <a:r>
              <a:rPr lang="uk-UA" sz="1400" i="1" dirty="0"/>
              <a:t>Реклама заходів.</a:t>
            </a:r>
            <a:r>
              <a:rPr lang="uk-UA" sz="1400" dirty="0"/>
              <a:t> Реклама в групах </a:t>
            </a:r>
            <a:r>
              <a:rPr lang="uk-UA" sz="1400" dirty="0" err="1"/>
              <a:t>Facebook</a:t>
            </a:r>
            <a:r>
              <a:rPr lang="uk-UA" sz="1400" dirty="0"/>
              <a:t> має конкретну мету – залучити аудиторію до певного заходу, який організовує ваше підприємство.</a:t>
            </a:r>
            <a:endParaRPr lang="ru-RU" sz="1400" dirty="0"/>
          </a:p>
          <a:p>
            <a:r>
              <a:rPr lang="uk-UA" sz="1400" dirty="0"/>
              <a:t>До основних переваг просування в даній соціальній мережі варто віднести:</a:t>
            </a:r>
            <a:endParaRPr lang="ru-RU" sz="1400" dirty="0"/>
          </a:p>
          <a:p>
            <a:r>
              <a:rPr lang="uk-UA" sz="1400" dirty="0"/>
              <a:t> – залучення клієнтів (велика кількість відгуків);</a:t>
            </a:r>
            <a:endParaRPr lang="ru-RU" sz="1400" dirty="0"/>
          </a:p>
          <a:p>
            <a:r>
              <a:rPr lang="uk-UA" sz="1400" dirty="0"/>
              <a:t> – </a:t>
            </a:r>
            <a:r>
              <a:rPr lang="uk-UA" sz="1400" dirty="0" err="1"/>
              <a:t>зв'язокз</a:t>
            </a:r>
            <a:r>
              <a:rPr lang="uk-UA" sz="1400" dirty="0"/>
              <a:t> громадськістю (створення позитивного образу марки, що веде до збільшення лояльності аудиторії);</a:t>
            </a:r>
            <a:endParaRPr lang="ru-RU" sz="1400" dirty="0"/>
          </a:p>
          <a:p>
            <a:r>
              <a:rPr lang="uk-UA" sz="1400" dirty="0"/>
              <a:t> – швидкість </a:t>
            </a:r>
            <a:r>
              <a:rPr lang="uk-UA" sz="1400" dirty="0" err="1"/>
              <a:t>зворотнього</a:t>
            </a:r>
            <a:r>
              <a:rPr lang="uk-UA" sz="1400" dirty="0"/>
              <a:t> зв'язку (простежити ефект від реклами можна практично відразу);</a:t>
            </a:r>
            <a:endParaRPr lang="ru-RU" sz="1400" dirty="0"/>
          </a:p>
          <a:p>
            <a:r>
              <a:rPr lang="uk-UA" sz="1400" dirty="0"/>
              <a:t> – вивчення переваг клієнтів (аналіз переваг цільової аудиторії за рахунок опитувань всередині спільнот, а також моніторингу </a:t>
            </a:r>
            <a:r>
              <a:rPr lang="uk-UA" sz="1400" dirty="0" err="1"/>
              <a:t>акаунтів</a:t>
            </a:r>
            <a:r>
              <a:rPr lang="uk-UA" sz="1400" dirty="0"/>
              <a:t> користувачів);</a:t>
            </a:r>
            <a:endParaRPr lang="ru-RU" sz="1400" dirty="0"/>
          </a:p>
          <a:p>
            <a:r>
              <a:rPr lang="uk-UA" sz="1400" dirty="0"/>
              <a:t> – низька вартість (порівняно невисока ціна за просування всередині соціальної мережі).</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4679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fontScale="92500"/>
          </a:bodyPr>
          <a:lstStyle/>
          <a:p>
            <a:r>
              <a:rPr lang="uk-UA" sz="1400" u="sng" dirty="0">
                <a:hlinkClick r:id="rId2"/>
              </a:rPr>
              <a:t>Соціальна мережа </a:t>
            </a:r>
            <a:r>
              <a:rPr lang="uk-UA" sz="1400" u="sng" dirty="0" err="1">
                <a:hlinkClick r:id="rId2"/>
              </a:rPr>
              <a:t>Facebook</a:t>
            </a:r>
            <a:r>
              <a:rPr lang="uk-UA" sz="1400" dirty="0"/>
              <a:t> – провідна глобальна соціальна платформа та важливий актив для маркетологів, сумісна з нею платформа </a:t>
            </a:r>
            <a:r>
              <a:rPr lang="uk-UA" sz="1400" dirty="0" err="1"/>
              <a:t>Instagram</a:t>
            </a:r>
            <a:r>
              <a:rPr lang="uk-UA" sz="1400" dirty="0"/>
              <a:t>. На вказаних платформах покупці спілкуються між собою не лише для обміну досвідом покупок, з цією метою створюються групи, де відбувається обговорення, здійснюються оцінювання роботи компаній або якість товарів і послуг, а й для здійснення операцій С2С. </a:t>
            </a:r>
            <a:r>
              <a:rPr lang="uk-UA" sz="1400" dirty="0" err="1"/>
              <a:t>Instagram</a:t>
            </a:r>
            <a:r>
              <a:rPr lang="uk-UA" sz="1400" dirty="0"/>
              <a:t> як комунікаційний канал та канал продажу застосовується для молоді, оскільки глобальна цільова аудиторія мережі на 67% складається із людей віком від 18-34 років, активними користувачами виступають жінки, які становлять 55% аудиторії. У цілому чисельність користувачів постійно зростає і у червні 2016 р. нараховувала 500 млн., щоденно відвідують 300 млн. осіб, в Україні мережа користувачів становить 2,6 млн. осіб. Серед переваг </a:t>
            </a:r>
            <a:r>
              <a:rPr lang="uk-UA" sz="1400" dirty="0" err="1"/>
              <a:t>Instagram</a:t>
            </a:r>
            <a:r>
              <a:rPr lang="uk-UA" sz="1400" dirty="0"/>
              <a:t> </a:t>
            </a:r>
            <a:r>
              <a:rPr lang="uk-UA" sz="1400" dirty="0" err="1"/>
              <a:t>–активність</a:t>
            </a:r>
            <a:r>
              <a:rPr lang="uk-UA" sz="1400" dirty="0"/>
              <a:t> аудиторії, візуалізація контенту, лаконічність та інтеграція з </a:t>
            </a:r>
            <a:r>
              <a:rPr lang="uk-UA" sz="1400" dirty="0" err="1"/>
              <a:t>Facebook</a:t>
            </a:r>
            <a:r>
              <a:rPr lang="uk-UA" sz="1400" dirty="0"/>
              <a:t>, а недоліками є складна аналітика та невидимість без просування.</a:t>
            </a:r>
            <a:endParaRPr lang="ru-RU" sz="1400" dirty="0"/>
          </a:p>
          <a:p>
            <a:r>
              <a:rPr lang="uk-UA" sz="1400" dirty="0" err="1"/>
              <a:t>LiveJournal</a:t>
            </a:r>
            <a:r>
              <a:rPr lang="uk-UA" sz="1400" dirty="0"/>
              <a:t> – це популярна платформа для ведення </a:t>
            </a:r>
            <a:r>
              <a:rPr lang="uk-UA" sz="1400" dirty="0" err="1"/>
              <a:t>блогів</a:t>
            </a:r>
            <a:r>
              <a:rPr lang="uk-UA" sz="1400" dirty="0"/>
              <a:t> і </a:t>
            </a:r>
            <a:r>
              <a:rPr lang="uk-UA" sz="1400" dirty="0" err="1"/>
              <a:t>онлайн-щоденників</a:t>
            </a:r>
            <a:r>
              <a:rPr lang="uk-UA" sz="1400" dirty="0"/>
              <a:t>. Ця соціальна мережа є однією з найбільш відвідуваних </a:t>
            </a:r>
            <a:r>
              <a:rPr lang="uk-UA" sz="1400" dirty="0" err="1"/>
              <a:t>блогосфер</a:t>
            </a:r>
            <a:r>
              <a:rPr lang="uk-UA" sz="1400" dirty="0"/>
              <a:t> в Інтернеті, тому просування в цій мережі завжди актуально.</a:t>
            </a:r>
            <a:endParaRPr lang="ru-RU" sz="1400" dirty="0"/>
          </a:p>
          <a:p>
            <a:r>
              <a:rPr lang="uk-UA" sz="1400" dirty="0"/>
              <a:t>Просування в </a:t>
            </a:r>
            <a:r>
              <a:rPr lang="uk-UA" sz="1400" dirty="0" err="1"/>
              <a:t>LiveJournal</a:t>
            </a:r>
            <a:r>
              <a:rPr lang="uk-UA" sz="1400" dirty="0"/>
              <a:t> дозволяє:</a:t>
            </a:r>
            <a:endParaRPr lang="ru-RU" sz="1400" dirty="0"/>
          </a:p>
          <a:p>
            <a:r>
              <a:rPr lang="uk-UA" sz="1400" dirty="0"/>
              <a:t> – розкручувати молоді сайти;</a:t>
            </a:r>
            <a:endParaRPr lang="ru-RU" sz="1400" dirty="0"/>
          </a:p>
          <a:p>
            <a:r>
              <a:rPr lang="uk-UA" sz="1400" dirty="0"/>
              <a:t> – просувати високочастотні запити;</a:t>
            </a:r>
            <a:endParaRPr lang="ru-RU" sz="1400" dirty="0"/>
          </a:p>
          <a:p>
            <a:r>
              <a:rPr lang="uk-UA" sz="1400" dirty="0"/>
              <a:t> – просувати проблемні запити;</a:t>
            </a:r>
            <a:endParaRPr lang="ru-RU" sz="1400" dirty="0"/>
          </a:p>
          <a:p>
            <a:r>
              <a:rPr lang="uk-UA" sz="1400" dirty="0"/>
              <a:t> – розміщувати посилання в щоденниках топових </a:t>
            </a:r>
            <a:r>
              <a:rPr lang="uk-UA" sz="1400" dirty="0" err="1"/>
              <a:t>блогерів</a:t>
            </a:r>
            <a:r>
              <a:rPr lang="uk-UA" sz="1400" dirty="0"/>
              <a:t> (попадання реклами в рейтингові списки);</a:t>
            </a:r>
            <a:endParaRPr lang="ru-RU" sz="1400" dirty="0"/>
          </a:p>
          <a:p>
            <a:r>
              <a:rPr lang="uk-UA" sz="1400" dirty="0"/>
              <a:t> – розкручувати сайт з мінімальною ймовірністю падіння індексу;</a:t>
            </a:r>
            <a:endParaRPr lang="ru-RU" sz="1400" dirty="0"/>
          </a:p>
          <a:p>
            <a:r>
              <a:rPr lang="uk-UA" sz="1400" dirty="0"/>
              <a:t> – просувати ресурс за допомогою вічних посилань;</a:t>
            </a:r>
            <a:endParaRPr lang="ru-RU" sz="1400" dirty="0"/>
          </a:p>
          <a:p>
            <a:r>
              <a:rPr lang="uk-UA" sz="1400" dirty="0"/>
              <a:t> – просувати природні посилання (всередині релевантного тематичного тексту).</a:t>
            </a:r>
            <a:endParaRPr lang="ru-RU" sz="1400" dirty="0"/>
          </a:p>
          <a:p>
            <a:r>
              <a:rPr lang="uk-UA" sz="1400" dirty="0"/>
              <a:t>Таким чином, SMM-стратегія дозволяє досягти наступних цілей:</a:t>
            </a:r>
            <a:endParaRPr lang="ru-RU" sz="1400" dirty="0"/>
          </a:p>
          <a:p>
            <a:r>
              <a:rPr lang="uk-UA" sz="1400" dirty="0"/>
              <a:t> – сформувати культуру споживчого </a:t>
            </a:r>
            <a:r>
              <a:rPr lang="uk-UA" sz="1400" dirty="0" err="1"/>
              <a:t>патерну</a:t>
            </a:r>
            <a:r>
              <a:rPr lang="uk-UA" sz="1400" dirty="0"/>
              <a:t>;</a:t>
            </a:r>
            <a:endParaRPr lang="ru-RU" sz="1400" dirty="0"/>
          </a:p>
          <a:p>
            <a:r>
              <a:rPr lang="uk-UA" sz="1400" dirty="0"/>
              <a:t> – створити або змінити сформовану репутацію бренду;</a:t>
            </a:r>
            <a:endParaRPr lang="ru-RU" sz="1400" dirty="0"/>
          </a:p>
          <a:p>
            <a:r>
              <a:rPr lang="uk-UA" sz="1400" dirty="0"/>
              <a:t> – здійснити постійний моніторинг аудиторії бренду/товару в соціальних мережах та в цілому вивчити споживчу поведінку.</a:t>
            </a:r>
            <a:endParaRPr lang="ru-RU" sz="140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542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lnSpcReduction="10000"/>
          </a:bodyPr>
          <a:lstStyle/>
          <a:p>
            <a:r>
              <a:rPr lang="uk-UA" sz="1400" dirty="0"/>
              <a:t>З розвитком соціальних мереж все більшої популярності набуває таке направлення, як </a:t>
            </a:r>
            <a:r>
              <a:rPr lang="uk-UA" sz="1400" dirty="0" err="1"/>
              <a:t>Social</a:t>
            </a:r>
            <a:r>
              <a:rPr lang="uk-UA" sz="1400" dirty="0"/>
              <a:t> </a:t>
            </a:r>
            <a:r>
              <a:rPr lang="uk-UA" sz="1400" dirty="0" err="1"/>
              <a:t>media</a:t>
            </a:r>
            <a:r>
              <a:rPr lang="uk-UA" sz="1400" dirty="0"/>
              <a:t> </a:t>
            </a:r>
            <a:r>
              <a:rPr lang="uk-UA" sz="1400" dirty="0" err="1"/>
              <a:t>marketing</a:t>
            </a:r>
            <a:r>
              <a:rPr lang="uk-UA" sz="1400" dirty="0"/>
              <a:t> (SMM). Розробка нових інструментів просування продуктів дозволяє зв'язати всі елементи маркетингу на основі інформаційних технологій. Оскільки маркетинговий комплекс як основних складових включає: товар, ціну, просування, поширення (4Р). Якщо ж говорити про соціальні мережі, то очевидно, що в даному середовищі всі маркетингові інструменти можуть бути спрямовані на споживача більш </a:t>
            </a:r>
            <a:r>
              <a:rPr lang="uk-UA" sz="1400" dirty="0" err="1"/>
              <a:t>адресно</a:t>
            </a:r>
            <a:r>
              <a:rPr lang="uk-UA" sz="1400" dirty="0"/>
              <a:t> і застосовані оперативно і гнучко для досягнення поставленої посередником або виробником цілі з урахуванням цільового ринку.</a:t>
            </a:r>
            <a:endParaRPr lang="ru-RU" sz="1400" dirty="0"/>
          </a:p>
          <a:p>
            <a:r>
              <a:rPr lang="uk-UA" sz="1400" dirty="0"/>
              <a:t>Різні науковці дають трактування маркетинг у соціальних мережах по різному. Взагалі, поняття SMM – це комплекс заходів щодо використання соціальних медіа як каналів для просування компаній та вирішення інших бізнес-завдань.</a:t>
            </a:r>
            <a:endParaRPr lang="ru-RU" sz="1400" dirty="0"/>
          </a:p>
          <a:p>
            <a:r>
              <a:rPr lang="uk-UA" sz="1400" u="sng" dirty="0">
                <a:hlinkClick r:id="rId2"/>
              </a:rPr>
              <a:t>SMM</a:t>
            </a:r>
            <a:r>
              <a:rPr lang="uk-UA" sz="1400" dirty="0"/>
              <a:t> – абревіатура англомовної фрази “</a:t>
            </a:r>
            <a:r>
              <a:rPr lang="uk-UA" sz="1400" dirty="0" err="1"/>
              <a:t>social</a:t>
            </a:r>
            <a:r>
              <a:rPr lang="uk-UA" sz="1400" dirty="0"/>
              <a:t> </a:t>
            </a:r>
            <a:r>
              <a:rPr lang="uk-UA" sz="1400" dirty="0" err="1"/>
              <a:t>media</a:t>
            </a:r>
            <a:r>
              <a:rPr lang="uk-UA" sz="1400" dirty="0"/>
              <a:t> </a:t>
            </a:r>
            <a:r>
              <a:rPr lang="uk-UA" sz="1400" dirty="0" err="1"/>
              <a:t>marketing</a:t>
            </a:r>
            <a:r>
              <a:rPr lang="uk-UA" sz="1400" dirty="0"/>
              <a:t>”, що описує просування сайтів в соціальних мережах, на форумах, на порталах і так далі. Таким чином, SMM – метод залучення </a:t>
            </a:r>
            <a:r>
              <a:rPr lang="uk-UA" sz="1400" dirty="0" err="1"/>
              <a:t>трафіку</a:t>
            </a:r>
            <a:r>
              <a:rPr lang="uk-UA" sz="1400" dirty="0"/>
              <a:t> користувачів на сайт, що просувається, напряму, а не через пошукові машини.</a:t>
            </a:r>
            <a:endParaRPr lang="ru-RU" sz="1400" dirty="0"/>
          </a:p>
          <a:p>
            <a:r>
              <a:rPr lang="uk-UA" sz="1400" dirty="0"/>
              <a:t>Соціальні медіа сьогодні дозволяють корпораціям вибудовувати довгострокові відносини зі своїми споживачами, формувати їх лояльність, управляти репутацією фірми, підвищувати продажі та вирішувати багато інших завдань розвитку бізнесу. Маркетинговий комплекс може бути використаний у різних сегментах ринку.</a:t>
            </a:r>
            <a:endParaRPr lang="ru-RU" sz="1400" dirty="0"/>
          </a:p>
          <a:p>
            <a:r>
              <a:rPr lang="uk-UA" sz="1400" dirty="0"/>
              <a:t>Представники великого бізнесу одні з перших усвідомили потенціал соціальних мереж і почали активно використовувати їх для свого просування. Через соціальні мережі великий бізнес зазвичай вирішує стратегічні довгострокові маркетингові завдання: </a:t>
            </a:r>
            <a:r>
              <a:rPr lang="uk-UA" sz="1400" dirty="0" err="1"/>
              <a:t>брендинг</a:t>
            </a:r>
            <a:r>
              <a:rPr lang="uk-UA" sz="1400" dirty="0"/>
              <a:t>, підвищення поінформованості цільової аудиторії, збільшення лояльності й довіри до продуктів бренду, відстеження думок і настроїв серед цільової аудиторії; також визначається, система підтримки клієнтів тощо.</a:t>
            </a:r>
            <a:endParaRPr lang="ru-RU" sz="1400" dirty="0"/>
          </a:p>
          <a:p>
            <a:r>
              <a:rPr lang="uk-UA" sz="1400" dirty="0"/>
              <a:t>Серед особливостей SMM для великого бізнесу можна відзначити велике охоплення, роботу відразу на декількох майданчиках та </a:t>
            </a:r>
            <a:r>
              <a:rPr lang="uk-UA" sz="1400" dirty="0" err="1"/>
              <a:t>інтерактивність</a:t>
            </a:r>
            <a:r>
              <a:rPr lang="uk-UA" sz="1400" dirty="0"/>
              <a:t> комунікацій. Для цього використовуються співтовариства, </a:t>
            </a:r>
            <a:r>
              <a:rPr lang="uk-UA" sz="1400" dirty="0" err="1"/>
              <a:t>блоги</a:t>
            </a:r>
            <a:r>
              <a:rPr lang="uk-UA" sz="1400" dirty="0"/>
              <a:t>, додатки в соціальних мережах, планомірна робота з найбільш лояльними лідерами думок (створення так званих «адвокатів бренда»). Також серйозна увага великих корпорацій приділяється роботі з репутацією, зокрема, моніторингу й нейтралізації негативу.</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478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dirty="0"/>
              <a:t>Найбільшу складність у даній сфері представляє, як правило, аналіз ефективності й розрахунки коефіцієнту повернення інвестицій. Оскільки найчастіше діяльність цих підприємств пов'язана із широкою мережею дистрибуції, буває проблематично відстежити, як ті або інші дії впливають на безпосередні продажі. Тому для кожної компанії необхідно розробляти свою систему показників, використовуючи можливості </a:t>
            </a:r>
            <a:r>
              <a:rPr lang="uk-UA" sz="1400" dirty="0" err="1"/>
              <a:t>веб-аналітики</a:t>
            </a:r>
            <a:r>
              <a:rPr lang="uk-UA" sz="1400" dirty="0"/>
              <a:t>.</a:t>
            </a:r>
            <a:endParaRPr lang="ru-RU" sz="1400" dirty="0"/>
          </a:p>
          <a:p>
            <a:r>
              <a:rPr lang="uk-UA" sz="1400" dirty="0"/>
              <a:t>Високу активність у соціальних мережах проявляють представники наступних сфер великого бізнесу: забудовники житла, виробники продукції, банки й інші фінансові структури, кіностудії, мережеві оператори послуг, торговельні мережі тощо. Для середнього й малого бізнесу у більшості випадків найбільш актуальні інструменти в соціальних медіа, які дозволяють оперативно вирішувати тактичні завдання: підвищення продажів, анонсування дисконтних акцій, стимулювання користувачів до повторних покупок. Для цього можуть бути використані як власні майданчики бізнесу, так і уже існуючі, близькі за тематикою.</a:t>
            </a:r>
            <a:endParaRPr lang="ru-RU" sz="1400" dirty="0"/>
          </a:p>
          <a:p>
            <a:r>
              <a:rPr lang="uk-UA" sz="1400" dirty="0"/>
              <a:t>У соціальних мережах найкраще представлені наступні галузі середнього й малого бізнесу: торгівля; локальні виробники; сфера послуг (салони краси, фітнес-клуби й ін.); туристичний сектор.</a:t>
            </a:r>
            <a:endParaRPr lang="ru-RU" sz="1400" dirty="0"/>
          </a:p>
          <a:p>
            <a:r>
              <a:rPr lang="uk-UA" sz="1400" dirty="0"/>
              <a:t>Крім того, на сьогоднішній день соціальні медіа з десятками тисяч користувачів є практично ідеальним середовищем для розкручування бренду підприємства. У соціальних мережах створюються всі умови для підвищення пізнаваності бренду, лояльності споживачів до нього, а також інформування користувачів про вироблені товари (послуги).</a:t>
            </a:r>
            <a:endParaRPr lang="ru-RU" sz="1400" dirty="0"/>
          </a:p>
          <a:p>
            <a:r>
              <a:rPr lang="ru-RU" sz="1400" dirty="0" err="1"/>
              <a:t>Також</a:t>
            </a:r>
            <a:r>
              <a:rPr lang="ru-RU" sz="1400" dirty="0"/>
              <a:t> </a:t>
            </a:r>
            <a:r>
              <a:rPr lang="ru-RU" sz="1400" dirty="0" err="1"/>
              <a:t>важливим</a:t>
            </a:r>
            <a:r>
              <a:rPr lang="ru-RU" sz="1400" dirty="0"/>
              <a:t> </a:t>
            </a:r>
            <a:r>
              <a:rPr lang="ru-RU" sz="1400" dirty="0" err="1"/>
              <a:t>важелем</a:t>
            </a:r>
            <a:r>
              <a:rPr lang="ru-RU" sz="1400" dirty="0"/>
              <a:t> </a:t>
            </a:r>
            <a:r>
              <a:rPr lang="ru-RU" sz="1400" dirty="0" err="1"/>
              <a:t>управління</a:t>
            </a:r>
            <a:r>
              <a:rPr lang="ru-RU" sz="1400" dirty="0"/>
              <a:t> SMM є </a:t>
            </a:r>
            <a:r>
              <a:rPr lang="ru-RU" sz="1400" dirty="0" err="1"/>
              <a:t>співробітництво</a:t>
            </a:r>
            <a:r>
              <a:rPr lang="ru-RU" sz="1400" dirty="0"/>
              <a:t> з «</a:t>
            </a:r>
            <a:r>
              <a:rPr lang="ru-RU" sz="1400" dirty="0" err="1"/>
              <a:t>лідерами</a:t>
            </a:r>
            <a:r>
              <a:rPr lang="ru-RU" sz="1400" dirty="0"/>
              <a:t> думок». </a:t>
            </a:r>
            <a:r>
              <a:rPr lang="ru-RU" sz="1400" dirty="0" err="1"/>
              <a:t>Звичайно</a:t>
            </a:r>
            <a:r>
              <a:rPr lang="ru-RU" sz="1400" dirty="0"/>
              <a:t>, </a:t>
            </a:r>
            <a:r>
              <a:rPr lang="ru-RU" sz="1400" dirty="0" err="1"/>
              <a:t>це</a:t>
            </a:r>
            <a:r>
              <a:rPr lang="ru-RU" sz="1400" dirty="0"/>
              <a:t> люди, чия думка авторитетна для </a:t>
            </a:r>
            <a:r>
              <a:rPr lang="ru-RU" sz="1400" dirty="0" err="1"/>
              <a:t>тієї</a:t>
            </a:r>
            <a:r>
              <a:rPr lang="ru-RU" sz="1400" dirty="0"/>
              <a:t> </a:t>
            </a:r>
            <a:r>
              <a:rPr lang="ru-RU" sz="1400" dirty="0" err="1"/>
              <a:t>або</a:t>
            </a:r>
            <a:r>
              <a:rPr lang="ru-RU" sz="1400" dirty="0"/>
              <a:t> </a:t>
            </a:r>
            <a:r>
              <a:rPr lang="ru-RU" sz="1400" dirty="0" err="1"/>
              <a:t>іншої</a:t>
            </a:r>
            <a:r>
              <a:rPr lang="ru-RU" sz="1400" dirty="0"/>
              <a:t> </a:t>
            </a:r>
            <a:r>
              <a:rPr lang="ru-RU" sz="1400" dirty="0" err="1"/>
              <a:t>аудиторії</a:t>
            </a:r>
            <a:r>
              <a:rPr lang="ru-RU" sz="1400" dirty="0"/>
              <a:t>. Як правило, </a:t>
            </a:r>
            <a:r>
              <a:rPr lang="ru-RU" sz="1400" dirty="0" err="1"/>
              <a:t>лідерами</a:t>
            </a:r>
            <a:r>
              <a:rPr lang="ru-RU" sz="1400" dirty="0"/>
              <a:t> думок є </a:t>
            </a:r>
            <a:r>
              <a:rPr lang="ru-RU" sz="1400" dirty="0" err="1"/>
              <a:t>відомі</a:t>
            </a:r>
            <a:r>
              <a:rPr lang="ru-RU" sz="1400" dirty="0"/>
              <a:t> </a:t>
            </a:r>
            <a:r>
              <a:rPr lang="ru-RU" sz="1400" dirty="0" err="1"/>
              <a:t>блогери</a:t>
            </a:r>
            <a:r>
              <a:rPr lang="ru-RU" sz="1400" dirty="0"/>
              <a:t>, </a:t>
            </a:r>
            <a:r>
              <a:rPr lang="ru-RU" sz="1400" dirty="0" err="1"/>
              <a:t>журналісти</a:t>
            </a:r>
            <a:r>
              <a:rPr lang="ru-RU" sz="1400" dirty="0"/>
              <a:t> </a:t>
            </a:r>
            <a:r>
              <a:rPr lang="ru-RU" sz="1400" dirty="0" err="1"/>
              <a:t>тощо</a:t>
            </a:r>
            <a:r>
              <a:rPr lang="ru-RU" sz="1400" dirty="0"/>
              <a:t>. </a:t>
            </a:r>
            <a:r>
              <a:rPr lang="ru-RU" sz="1400" dirty="0" err="1"/>
              <a:t>Їх</a:t>
            </a:r>
            <a:r>
              <a:rPr lang="ru-RU" sz="1400" dirty="0"/>
              <a:t> </a:t>
            </a:r>
            <a:r>
              <a:rPr lang="ru-RU" sz="1400" dirty="0" err="1"/>
              <a:t>рекомендації</a:t>
            </a:r>
            <a:r>
              <a:rPr lang="ru-RU" sz="1400" dirty="0"/>
              <a:t> та </a:t>
            </a:r>
            <a:r>
              <a:rPr lang="ru-RU" sz="1400" dirty="0" err="1"/>
              <a:t>відгуки</a:t>
            </a:r>
            <a:r>
              <a:rPr lang="ru-RU" sz="1400" dirty="0"/>
              <a:t> </a:t>
            </a:r>
            <a:r>
              <a:rPr lang="ru-RU" sz="1400" dirty="0" err="1"/>
              <a:t>здатні</a:t>
            </a:r>
            <a:r>
              <a:rPr lang="ru-RU" sz="1400" dirty="0"/>
              <a:t> </a:t>
            </a:r>
            <a:r>
              <a:rPr lang="ru-RU" sz="1400" dirty="0" err="1"/>
              <a:t>викликати</a:t>
            </a:r>
            <a:r>
              <a:rPr lang="ru-RU" sz="1400" dirty="0"/>
              <a:t> </a:t>
            </a:r>
            <a:r>
              <a:rPr lang="ru-RU" sz="1400" dirty="0" err="1"/>
              <a:t>сплеск</a:t>
            </a:r>
            <a:r>
              <a:rPr lang="ru-RU" sz="1400" dirty="0"/>
              <a:t> </a:t>
            </a:r>
            <a:r>
              <a:rPr lang="ru-RU" sz="1400" dirty="0" err="1"/>
              <a:t>інтересу</a:t>
            </a:r>
            <a:r>
              <a:rPr lang="ru-RU" sz="1400" dirty="0"/>
              <a:t> до </a:t>
            </a:r>
            <a:r>
              <a:rPr lang="ru-RU" sz="1400" dirty="0" err="1"/>
              <a:t>продукції</a:t>
            </a:r>
            <a:r>
              <a:rPr lang="ru-RU" sz="1400" dirty="0"/>
              <a:t> </a:t>
            </a:r>
            <a:r>
              <a:rPr lang="ru-RU" sz="1400" dirty="0" err="1"/>
              <a:t>підприємства</a:t>
            </a:r>
            <a:r>
              <a:rPr lang="ru-RU" sz="1400" dirty="0"/>
              <a:t>, </a:t>
            </a:r>
            <a:r>
              <a:rPr lang="ru-RU" sz="1400" dirty="0" err="1"/>
              <a:t>дуже</a:t>
            </a:r>
            <a:r>
              <a:rPr lang="ru-RU" sz="1400" dirty="0"/>
              <a:t> </a:t>
            </a:r>
            <a:r>
              <a:rPr lang="ru-RU" sz="1400" dirty="0" err="1"/>
              <a:t>важливо</a:t>
            </a:r>
            <a:r>
              <a:rPr lang="ru-RU" sz="1400" dirty="0"/>
              <a:t> </a:t>
            </a:r>
            <a:r>
              <a:rPr lang="ru-RU" sz="1400" dirty="0" err="1"/>
              <a:t>постійно</a:t>
            </a:r>
            <a:r>
              <a:rPr lang="ru-RU" sz="1400" dirty="0"/>
              <a:t> </a:t>
            </a:r>
            <a:r>
              <a:rPr lang="ru-RU" sz="1400" dirty="0" err="1"/>
              <a:t>підтримувати</a:t>
            </a:r>
            <a:r>
              <a:rPr lang="ru-RU" sz="1400" dirty="0"/>
              <a:t> </a:t>
            </a:r>
            <a:r>
              <a:rPr lang="ru-RU" sz="1400" dirty="0" err="1"/>
              <a:t>взаємозв'язок</a:t>
            </a:r>
            <a:r>
              <a:rPr lang="ru-RU" sz="1400" dirty="0"/>
              <a:t> з </a:t>
            </a:r>
            <a:r>
              <a:rPr lang="ru-RU" sz="1400" dirty="0" err="1"/>
              <a:t>лідерами</a:t>
            </a:r>
            <a:r>
              <a:rPr lang="ru-RU" sz="1400" dirty="0"/>
              <a:t> думок </a:t>
            </a:r>
            <a:r>
              <a:rPr lang="ru-RU" sz="1400" dirty="0" err="1"/>
              <a:t>потенційних</a:t>
            </a:r>
            <a:r>
              <a:rPr lang="ru-RU" sz="1400" dirty="0"/>
              <a:t> </a:t>
            </a:r>
            <a:r>
              <a:rPr lang="ru-RU" sz="1400" dirty="0" err="1"/>
              <a:t>споживачів</a:t>
            </a:r>
            <a:r>
              <a:rPr lang="ru-RU" sz="1400" dirty="0"/>
              <a:t>. </a:t>
            </a:r>
            <a:r>
              <a:rPr lang="ru-RU" sz="1400" dirty="0" err="1"/>
              <a:t>Також</a:t>
            </a:r>
            <a:r>
              <a:rPr lang="ru-RU" sz="1400" dirty="0"/>
              <a:t> </a:t>
            </a:r>
            <a:r>
              <a:rPr lang="ru-RU" sz="1400" dirty="0" err="1"/>
              <a:t>великі</a:t>
            </a:r>
            <a:r>
              <a:rPr lang="ru-RU" sz="1400" dirty="0"/>
              <a:t> </a:t>
            </a:r>
            <a:r>
              <a:rPr lang="ru-RU" sz="1400" dirty="0" err="1"/>
              <a:t>перспективи</a:t>
            </a:r>
            <a:r>
              <a:rPr lang="ru-RU" sz="1400" dirty="0"/>
              <a:t> </a:t>
            </a:r>
            <a:r>
              <a:rPr lang="ru-RU" sz="1400" dirty="0" err="1"/>
              <a:t>має</a:t>
            </a:r>
            <a:r>
              <a:rPr lang="ru-RU" sz="1400" dirty="0"/>
              <a:t> SMM, </a:t>
            </a:r>
            <a:r>
              <a:rPr lang="ru-RU" sz="1400" dirty="0" err="1"/>
              <a:t>який</a:t>
            </a:r>
            <a:r>
              <a:rPr lang="ru-RU" sz="1400" dirty="0"/>
              <a:t> </a:t>
            </a:r>
            <a:r>
              <a:rPr lang="ru-RU" sz="1400" dirty="0" err="1"/>
              <a:t>має</a:t>
            </a:r>
            <a:r>
              <a:rPr lang="ru-RU" sz="1400" dirty="0"/>
              <a:t> на </a:t>
            </a:r>
            <a:r>
              <a:rPr lang="ru-RU" sz="1400" dirty="0" err="1"/>
              <a:t>меті</a:t>
            </a:r>
            <a:r>
              <a:rPr lang="ru-RU" sz="1400" dirty="0"/>
              <a:t> </a:t>
            </a:r>
            <a:r>
              <a:rPr lang="ru-RU" sz="1400" dirty="0" err="1"/>
              <a:t>посилення</a:t>
            </a:r>
            <a:r>
              <a:rPr lang="ru-RU" sz="1400" dirty="0"/>
              <a:t> </a:t>
            </a:r>
            <a:r>
              <a:rPr lang="ru-RU" sz="1400" dirty="0" err="1"/>
              <a:t>взаємодії</a:t>
            </a:r>
            <a:r>
              <a:rPr lang="ru-RU" sz="1400" dirty="0"/>
              <a:t> з </a:t>
            </a:r>
            <a:r>
              <a:rPr lang="ru-RU" sz="1400" dirty="0" err="1"/>
              <a:t>іншими</a:t>
            </a:r>
            <a:r>
              <a:rPr lang="ru-RU" sz="1400" dirty="0"/>
              <a:t> </a:t>
            </a:r>
            <a:r>
              <a:rPr lang="ru-RU" sz="1400" dirty="0" err="1"/>
              <a:t>господарюючими</a:t>
            </a:r>
            <a:r>
              <a:rPr lang="ru-RU" sz="1400" dirty="0"/>
              <a:t> </a:t>
            </a:r>
            <a:r>
              <a:rPr lang="ru-RU" sz="1400" dirty="0" err="1"/>
              <a:t>суб'єктами</a:t>
            </a:r>
            <a:r>
              <a:rPr lang="ru-RU" sz="1400" dirty="0"/>
              <a:t> на «</a:t>
            </a:r>
            <a:r>
              <a:rPr lang="ru-RU" sz="1400" dirty="0" err="1"/>
              <a:t>території</a:t>
            </a:r>
            <a:r>
              <a:rPr lang="ru-RU" sz="1400" dirty="0"/>
              <a:t> </a:t>
            </a:r>
            <a:r>
              <a:rPr lang="ru-RU" sz="1400" dirty="0" err="1"/>
              <a:t>присутності</a:t>
            </a:r>
            <a:r>
              <a:rPr lang="ru-RU" sz="1400" dirty="0"/>
              <a:t>».</a:t>
            </a: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4740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dirty="0"/>
              <a:t>Найбільш актуальним трендом нині, враховуючи всесвітню пандемію </a:t>
            </a:r>
            <a:r>
              <a:rPr lang="en-US" sz="1400" dirty="0"/>
              <a:t>COVID</a:t>
            </a:r>
            <a:r>
              <a:rPr lang="ru-RU" sz="1400" dirty="0"/>
              <a:t>-19 </a:t>
            </a:r>
            <a:r>
              <a:rPr lang="uk-UA" sz="1400" dirty="0"/>
              <a:t>та </a:t>
            </a:r>
            <a:r>
              <a:rPr lang="uk-UA" sz="1400" dirty="0" err="1"/>
              <a:t>локдаун</a:t>
            </a:r>
            <a:r>
              <a:rPr lang="uk-UA" sz="1400" dirty="0"/>
              <a:t>, є ситуативний маркетинг, в якому ситуативний контент створюють шляхом креативної обробки інформаційних приводів у режимі реального часу. </a:t>
            </a:r>
            <a:r>
              <a:rPr lang="uk-UA" sz="1400" u="sng" dirty="0">
                <a:hlinkClick r:id="rId2"/>
              </a:rPr>
              <a:t>Ситуативний SMM</a:t>
            </a:r>
            <a:r>
              <a:rPr lang="uk-UA" sz="1400" dirty="0"/>
              <a:t> використовується тоді, коли сторінки бренду стають рупором змін й </a:t>
            </a:r>
            <a:r>
              <a:rPr lang="uk-UA" sz="1400" dirty="0" err="1"/>
              <a:t>адаптацій</a:t>
            </a:r>
            <a:r>
              <a:rPr lang="uk-UA" sz="1400" dirty="0"/>
              <a:t> бізнес-процесів, де можна знайти всю актуальну інформацію.</a:t>
            </a:r>
            <a:endParaRPr lang="ru-RU" sz="1400" dirty="0"/>
          </a:p>
          <a:p>
            <a:r>
              <a:rPr lang="uk-UA" sz="1400" dirty="0"/>
              <a:t>Наприклад, для закладу харчування ситуативним маркетингом стає швидка адаптація до головного тренду весни-2020 </a:t>
            </a:r>
            <a:r>
              <a:rPr lang="uk-UA" sz="1400" dirty="0">
                <a:sym typeface="Symbol"/>
              </a:rPr>
              <a:t></a:t>
            </a:r>
            <a:r>
              <a:rPr lang="uk-UA" sz="1400" dirty="0"/>
              <a:t> це безпека життя та здоров'я, захист своїх клієнтів від корона вірусу:</a:t>
            </a:r>
            <a:endParaRPr lang="ru-RU" sz="1400" dirty="0"/>
          </a:p>
          <a:p>
            <a:r>
              <a:rPr lang="uk-UA" sz="1400" dirty="0"/>
              <a:t> </a:t>
            </a:r>
            <a:r>
              <a:rPr lang="uk-UA" sz="1400" dirty="0">
                <a:sym typeface="Symbol"/>
              </a:rPr>
              <a:t></a:t>
            </a:r>
            <a:r>
              <a:rPr lang="uk-UA" sz="1400" dirty="0"/>
              <a:t> змінений графік роботи;</a:t>
            </a:r>
            <a:endParaRPr lang="ru-RU" sz="1400" dirty="0"/>
          </a:p>
          <a:p>
            <a:r>
              <a:rPr lang="uk-UA" sz="1400" dirty="0"/>
              <a:t> </a:t>
            </a:r>
            <a:r>
              <a:rPr lang="uk-UA" sz="1400" dirty="0">
                <a:sym typeface="Symbol"/>
              </a:rPr>
              <a:t></a:t>
            </a:r>
            <a:r>
              <a:rPr lang="uk-UA" sz="1400" dirty="0"/>
              <a:t> публікація інформації щодо вжитих заходів безпеки (правильне пакування товару, доставка, контроль стану здоров’я працівників);</a:t>
            </a:r>
            <a:endParaRPr lang="ru-RU" sz="1400" dirty="0"/>
          </a:p>
          <a:p>
            <a:r>
              <a:rPr lang="uk-UA" sz="1400" dirty="0"/>
              <a:t> </a:t>
            </a:r>
            <a:r>
              <a:rPr lang="uk-UA" sz="1400" dirty="0">
                <a:sym typeface="Symbol"/>
              </a:rPr>
              <a:t></a:t>
            </a:r>
            <a:r>
              <a:rPr lang="uk-UA" sz="1400" dirty="0"/>
              <a:t> нове карантинне меню;</a:t>
            </a:r>
            <a:endParaRPr lang="ru-RU" sz="1400" dirty="0"/>
          </a:p>
          <a:p>
            <a:r>
              <a:rPr lang="uk-UA" sz="1400" dirty="0"/>
              <a:t> </a:t>
            </a:r>
            <a:r>
              <a:rPr lang="uk-UA" sz="1400" dirty="0">
                <a:sym typeface="Symbol"/>
              </a:rPr>
              <a:t></a:t>
            </a:r>
            <a:r>
              <a:rPr lang="uk-UA" sz="1400" dirty="0"/>
              <a:t> можливість зробити та отримати замовлення в будь-який зручний спосіб (за допомогою сайту, бота, зв’язку в </a:t>
            </a:r>
            <a:r>
              <a:rPr lang="uk-UA" sz="1400" dirty="0" err="1"/>
              <a:t>месенджерах</a:t>
            </a:r>
            <a:r>
              <a:rPr lang="uk-UA" sz="1400" dirty="0"/>
              <a:t> або служби доставки).</a:t>
            </a:r>
            <a:endParaRPr lang="ru-RU" sz="1400" dirty="0"/>
          </a:p>
          <a:p>
            <a:r>
              <a:rPr lang="ru-RU" sz="1400" dirty="0" err="1"/>
              <a:t>Така</a:t>
            </a:r>
            <a:r>
              <a:rPr lang="ru-RU" sz="1400" dirty="0"/>
              <a:t> </a:t>
            </a:r>
            <a:r>
              <a:rPr lang="ru-RU" sz="1400" dirty="0" err="1"/>
              <a:t>комунікація</a:t>
            </a:r>
            <a:r>
              <a:rPr lang="ru-RU" sz="1400" dirty="0"/>
              <a:t> </a:t>
            </a:r>
            <a:r>
              <a:rPr lang="ru-RU" sz="1400" dirty="0" err="1"/>
              <a:t>інформує</a:t>
            </a:r>
            <a:r>
              <a:rPr lang="ru-RU" sz="1400" dirty="0"/>
              <a:t> про те</a:t>
            </a:r>
            <a:r>
              <a:rPr lang="en-US" sz="1400" dirty="0"/>
              <a:t>, </a:t>
            </a:r>
            <a:r>
              <a:rPr lang="ru-RU" sz="1400" dirty="0" err="1"/>
              <a:t>що</a:t>
            </a:r>
            <a:r>
              <a:rPr lang="ru-RU" sz="1400" dirty="0"/>
              <a:t> заклад </a:t>
            </a:r>
            <a:r>
              <a:rPr lang="ru-RU" sz="1400" dirty="0" err="1"/>
              <a:t>дбає</a:t>
            </a:r>
            <a:r>
              <a:rPr lang="ru-RU" sz="1400" dirty="0"/>
              <a:t> про здоров</a:t>
            </a:r>
            <a:r>
              <a:rPr lang="en-US" sz="1400" dirty="0"/>
              <a:t>'</a:t>
            </a:r>
            <a:r>
              <a:rPr lang="ru-RU" sz="1400" dirty="0"/>
              <a:t>я </a:t>
            </a:r>
            <a:r>
              <a:rPr lang="ru-RU" sz="1400" dirty="0" err="1"/>
              <a:t>своїх</a:t>
            </a:r>
            <a:r>
              <a:rPr lang="ru-RU" sz="1400" dirty="0"/>
              <a:t> </a:t>
            </a:r>
            <a:r>
              <a:rPr lang="ru-RU" sz="1400" dirty="0" err="1"/>
              <a:t>клієнтів</a:t>
            </a:r>
            <a:r>
              <a:rPr lang="ru-RU" sz="1400" dirty="0"/>
              <a:t> та </a:t>
            </a:r>
            <a:r>
              <a:rPr lang="ru-RU" sz="1400" dirty="0" err="1"/>
              <a:t>співробітників</a:t>
            </a:r>
            <a:r>
              <a:rPr lang="en-US" sz="1400" dirty="0"/>
              <a:t>, </a:t>
            </a:r>
            <a:r>
              <a:rPr lang="ru-RU" sz="1400" dirty="0" err="1"/>
              <a:t>демонструючи</a:t>
            </a:r>
            <a:r>
              <a:rPr lang="ru-RU" sz="1400" dirty="0"/>
              <a:t> </a:t>
            </a:r>
            <a:r>
              <a:rPr lang="ru-RU" sz="1400" dirty="0" err="1"/>
              <a:t>готовність</a:t>
            </a:r>
            <a:r>
              <a:rPr lang="ru-RU" sz="1400" dirty="0"/>
              <a:t> </a:t>
            </a:r>
            <a:r>
              <a:rPr lang="ru-RU" sz="1400" dirty="0" err="1"/>
              <a:t>корегувати</a:t>
            </a:r>
            <a:r>
              <a:rPr lang="ru-RU" sz="1400" dirty="0"/>
              <a:t> </a:t>
            </a:r>
            <a:r>
              <a:rPr lang="ru-RU" sz="1400" dirty="0" err="1"/>
              <a:t>власні</a:t>
            </a:r>
            <a:r>
              <a:rPr lang="ru-RU" sz="1400" dirty="0"/>
              <a:t> </a:t>
            </a:r>
            <a:r>
              <a:rPr lang="ru-RU" sz="1400" dirty="0" err="1"/>
              <a:t>інтереси</a:t>
            </a:r>
            <a:r>
              <a:rPr lang="ru-RU" sz="1400" dirty="0"/>
              <a:t> </a:t>
            </a:r>
            <a:r>
              <a:rPr lang="ru-RU" sz="1400" dirty="0" err="1"/>
              <a:t>заради</a:t>
            </a:r>
            <a:r>
              <a:rPr lang="ru-RU" sz="1400" dirty="0"/>
              <a:t> </a:t>
            </a:r>
            <a:r>
              <a:rPr lang="ru-RU" sz="1400" dirty="0" err="1"/>
              <a:t>своїх</a:t>
            </a:r>
            <a:r>
              <a:rPr lang="ru-RU" sz="1400" dirty="0"/>
              <a:t> гостей</a:t>
            </a:r>
            <a:r>
              <a:rPr lang="en-US" sz="1400" dirty="0"/>
              <a:t>. </a:t>
            </a:r>
            <a:r>
              <a:rPr lang="ru-RU" sz="1400" dirty="0" err="1"/>
              <a:t>Ситуативний</a:t>
            </a:r>
            <a:r>
              <a:rPr lang="ru-RU" sz="1400" dirty="0"/>
              <a:t> SMM </a:t>
            </a:r>
            <a:r>
              <a:rPr lang="ru-RU" sz="1400" dirty="0" err="1"/>
              <a:t>найвдаліше</a:t>
            </a:r>
            <a:r>
              <a:rPr lang="ru-RU" sz="1400" dirty="0"/>
              <a:t> </a:t>
            </a:r>
            <a:r>
              <a:rPr lang="ru-RU" sz="1400" dirty="0" err="1"/>
              <a:t>працює</a:t>
            </a:r>
            <a:r>
              <a:rPr lang="ru-RU" sz="1400" dirty="0"/>
              <a:t> в </a:t>
            </a:r>
            <a:r>
              <a:rPr lang="ru-RU" sz="1400" dirty="0" err="1"/>
              <a:t>соціальних</a:t>
            </a:r>
            <a:r>
              <a:rPr lang="ru-RU" sz="1400" dirty="0"/>
              <a:t> мережах, для </a:t>
            </a:r>
            <a:r>
              <a:rPr lang="ru-RU" sz="1400" dirty="0" err="1"/>
              <a:t>яких</a:t>
            </a:r>
            <a:r>
              <a:rPr lang="ru-RU" sz="1400" dirty="0"/>
              <a:t> не </a:t>
            </a:r>
            <a:r>
              <a:rPr lang="ru-RU" sz="1400" dirty="0" err="1"/>
              <a:t>потрібно</a:t>
            </a:r>
            <a:r>
              <a:rPr lang="ru-RU" sz="1400" dirty="0"/>
              <a:t> </a:t>
            </a:r>
            <a:r>
              <a:rPr lang="ru-RU" sz="1400" dirty="0" err="1"/>
              <a:t>довго</a:t>
            </a:r>
            <a:r>
              <a:rPr lang="ru-RU" sz="1400" dirty="0"/>
              <a:t> </a:t>
            </a:r>
            <a:r>
              <a:rPr lang="ru-RU" sz="1400" dirty="0" err="1"/>
              <a:t>готувати</a:t>
            </a:r>
            <a:r>
              <a:rPr lang="ru-RU" sz="1400" dirty="0"/>
              <a:t> контент. </a:t>
            </a:r>
            <a:r>
              <a:rPr lang="ru-RU" sz="1400" dirty="0" err="1"/>
              <a:t>Наприклад</a:t>
            </a:r>
            <a:r>
              <a:rPr lang="ru-RU" sz="1400" dirty="0"/>
              <a:t>, пост у </a:t>
            </a:r>
            <a:r>
              <a:rPr lang="ru-RU" sz="1400" dirty="0" err="1"/>
              <a:t>Facebook</a:t>
            </a:r>
            <a:r>
              <a:rPr lang="ru-RU" sz="1400" dirty="0"/>
              <a:t> </a:t>
            </a:r>
            <a:r>
              <a:rPr lang="ru-RU" sz="1400" dirty="0" err="1"/>
              <a:t>чи</a:t>
            </a:r>
            <a:r>
              <a:rPr lang="ru-RU" sz="1400" dirty="0"/>
              <a:t> </a:t>
            </a:r>
            <a:r>
              <a:rPr lang="ru-RU" sz="1400" dirty="0" err="1"/>
              <a:t>сторіз</a:t>
            </a:r>
            <a:r>
              <a:rPr lang="ru-RU" sz="1400" dirty="0"/>
              <a:t> </a:t>
            </a:r>
            <a:r>
              <a:rPr lang="ru-RU" sz="1400" dirty="0" err="1"/>
              <a:t>Instagram</a:t>
            </a:r>
            <a:r>
              <a:rPr lang="ru-RU" sz="1400" dirty="0"/>
              <a:t> </a:t>
            </a:r>
            <a:r>
              <a:rPr lang="ru-RU" sz="1400" dirty="0" err="1"/>
              <a:t>можна</a:t>
            </a:r>
            <a:r>
              <a:rPr lang="ru-RU" sz="1400" dirty="0"/>
              <a:t> </a:t>
            </a:r>
            <a:r>
              <a:rPr lang="ru-RU" sz="1400" dirty="0" err="1"/>
              <a:t>підготувати</a:t>
            </a:r>
            <a:r>
              <a:rPr lang="ru-RU" sz="1400" dirty="0"/>
              <a:t> за </a:t>
            </a:r>
            <a:r>
              <a:rPr lang="ru-RU" sz="1400" dirty="0" err="1"/>
              <a:t>декілька</a:t>
            </a:r>
            <a:r>
              <a:rPr lang="ru-RU" sz="1400" dirty="0"/>
              <a:t> годин і бути на </a:t>
            </a:r>
            <a:r>
              <a:rPr lang="ru-RU" sz="1400" dirty="0" err="1"/>
              <a:t>часі</a:t>
            </a:r>
            <a:r>
              <a:rPr lang="ru-RU" sz="1400" dirty="0"/>
              <a:t> з </a:t>
            </a:r>
            <a:r>
              <a:rPr lang="ru-RU" sz="1400" dirty="0" err="1"/>
              <a:t>аудиторією</a:t>
            </a:r>
            <a:r>
              <a:rPr lang="ru-RU" sz="1400" dirty="0"/>
              <a:t>, на </a:t>
            </a:r>
            <a:r>
              <a:rPr lang="ru-RU" sz="1400" dirty="0" err="1"/>
              <a:t>відміну</a:t>
            </a:r>
            <a:r>
              <a:rPr lang="ru-RU" sz="1400" dirty="0"/>
              <a:t> </a:t>
            </a:r>
            <a:r>
              <a:rPr lang="ru-RU" sz="1400" dirty="0" err="1"/>
              <a:t>від</a:t>
            </a:r>
            <a:r>
              <a:rPr lang="ru-RU" sz="1400" dirty="0"/>
              <a:t> </a:t>
            </a:r>
            <a:r>
              <a:rPr lang="ru-RU" sz="1400" dirty="0" err="1"/>
              <a:t>YouTube</a:t>
            </a:r>
            <a:r>
              <a:rPr lang="ru-RU" sz="1400" dirty="0"/>
              <a:t>, де </a:t>
            </a:r>
            <a:r>
              <a:rPr lang="ru-RU" sz="1400" dirty="0" err="1"/>
              <a:t>необхідно</a:t>
            </a:r>
            <a:r>
              <a:rPr lang="ru-RU" sz="1400" dirty="0"/>
              <a:t> </a:t>
            </a:r>
            <a:r>
              <a:rPr lang="ru-RU" sz="1400" dirty="0" err="1"/>
              <a:t>витратити</a:t>
            </a:r>
            <a:r>
              <a:rPr lang="ru-RU" sz="1400" dirty="0"/>
              <a:t> </a:t>
            </a:r>
            <a:r>
              <a:rPr lang="ru-RU" sz="1400" dirty="0" err="1"/>
              <a:t>більше</a:t>
            </a:r>
            <a:r>
              <a:rPr lang="ru-RU" sz="1400" dirty="0"/>
              <a:t> ресурсу на </a:t>
            </a:r>
            <a:r>
              <a:rPr lang="ru-RU" sz="1400" dirty="0" err="1"/>
              <a:t>зйомку</a:t>
            </a:r>
            <a:r>
              <a:rPr lang="ru-RU" sz="1400" dirty="0"/>
              <a:t>, монтаж та </a:t>
            </a:r>
            <a:r>
              <a:rPr lang="ru-RU" sz="1400" dirty="0" err="1"/>
              <a:t>детальне</a:t>
            </a:r>
            <a:r>
              <a:rPr lang="ru-RU" sz="1400" dirty="0"/>
              <a:t> </a:t>
            </a:r>
            <a:r>
              <a:rPr lang="ru-RU" sz="1400" dirty="0" err="1"/>
              <a:t>налаштування</a:t>
            </a:r>
            <a:r>
              <a:rPr lang="ru-RU" sz="1400" dirty="0"/>
              <a:t> </a:t>
            </a:r>
            <a:r>
              <a:rPr lang="ru-RU" sz="1400" dirty="0" err="1"/>
              <a:t>відео</a:t>
            </a:r>
            <a:r>
              <a:rPr lang="ru-RU" sz="1400" dirty="0"/>
              <a:t>. </a:t>
            </a:r>
            <a:r>
              <a:rPr lang="ru-RU" sz="1400" dirty="0" err="1"/>
              <a:t>Найкраще</a:t>
            </a:r>
            <a:r>
              <a:rPr lang="ru-RU" sz="1400" dirty="0"/>
              <a:t> таким трендом </a:t>
            </a:r>
            <a:r>
              <a:rPr lang="ru-RU" sz="1400" dirty="0" err="1"/>
              <a:t>користуватися</a:t>
            </a:r>
            <a:r>
              <a:rPr lang="ru-RU" sz="1400" dirty="0"/>
              <a:t> </a:t>
            </a:r>
            <a:r>
              <a:rPr lang="ru-RU" sz="1400" dirty="0" err="1"/>
              <a:t>сервісним</a:t>
            </a:r>
            <a:r>
              <a:rPr lang="ru-RU" sz="1400" dirty="0"/>
              <a:t> </a:t>
            </a:r>
            <a:r>
              <a:rPr lang="ru-RU" sz="1400" dirty="0" err="1"/>
              <a:t>бізнесам</a:t>
            </a:r>
            <a:r>
              <a:rPr lang="ru-RU" sz="1400" dirty="0"/>
              <a:t>, </a:t>
            </a:r>
            <a:r>
              <a:rPr lang="ru-RU" sz="1400" dirty="0" err="1"/>
              <a:t>адже</a:t>
            </a:r>
            <a:r>
              <a:rPr lang="ru-RU" sz="1400" dirty="0"/>
              <a:t> вони, як показала </a:t>
            </a:r>
            <a:r>
              <a:rPr lang="ru-RU" sz="1400" dirty="0" err="1"/>
              <a:t>ситуація</a:t>
            </a:r>
            <a:r>
              <a:rPr lang="ru-RU" sz="1400" dirty="0"/>
              <a:t> з карантином, </a:t>
            </a:r>
            <a:r>
              <a:rPr lang="ru-RU" sz="1400" dirty="0" err="1"/>
              <a:t>перші</a:t>
            </a:r>
            <a:r>
              <a:rPr lang="ru-RU" sz="1400" dirty="0"/>
              <a:t> </a:t>
            </a:r>
            <a:r>
              <a:rPr lang="ru-RU" sz="1400" dirty="0" err="1"/>
              <a:t>відчувають</a:t>
            </a:r>
            <a:r>
              <a:rPr lang="ru-RU" sz="1400" dirty="0"/>
              <a:t> на </a:t>
            </a:r>
            <a:r>
              <a:rPr lang="ru-RU" sz="1400" dirty="0" err="1"/>
              <a:t>собі</a:t>
            </a:r>
            <a:r>
              <a:rPr lang="ru-RU" sz="1400" dirty="0"/>
              <a:t> </a:t>
            </a:r>
            <a:r>
              <a:rPr lang="ru-RU" sz="1400" dirty="0" err="1"/>
              <a:t>ситуативні</a:t>
            </a:r>
            <a:r>
              <a:rPr lang="ru-RU" sz="1400" dirty="0"/>
              <a:t> </a:t>
            </a:r>
            <a:r>
              <a:rPr lang="ru-RU" sz="1400" dirty="0" err="1"/>
              <a:t>зміни</a:t>
            </a:r>
            <a:r>
              <a:rPr lang="ru-RU" sz="1400" dirty="0"/>
              <a:t>.</a:t>
            </a:r>
          </a:p>
          <a:p>
            <a:r>
              <a:rPr lang="ru-RU" sz="1400" dirty="0" err="1"/>
              <a:t>Ситуативний</a:t>
            </a:r>
            <a:r>
              <a:rPr lang="ru-RU" sz="1400" dirty="0"/>
              <a:t> маркетинг </a:t>
            </a:r>
            <a:r>
              <a:rPr lang="ru-RU" sz="1400" dirty="0" err="1"/>
              <a:t>передбачає</a:t>
            </a:r>
            <a:r>
              <a:rPr lang="ru-RU" sz="1400" dirty="0"/>
              <a:t> і </a:t>
            </a:r>
            <a:r>
              <a:rPr lang="ru-RU" sz="1400" dirty="0" err="1"/>
              <a:t>використання</a:t>
            </a:r>
            <a:r>
              <a:rPr lang="ru-RU" sz="1400" dirty="0"/>
              <a:t> </a:t>
            </a:r>
            <a:r>
              <a:rPr lang="ru-RU" sz="1400" dirty="0" err="1"/>
              <a:t>нових</a:t>
            </a:r>
            <a:r>
              <a:rPr lang="ru-RU" sz="1400" dirty="0"/>
              <a:t> </a:t>
            </a:r>
            <a:r>
              <a:rPr lang="ru-RU" sz="1400" dirty="0" err="1"/>
              <a:t>інструментів</a:t>
            </a:r>
            <a:r>
              <a:rPr lang="ru-RU" sz="1400" dirty="0"/>
              <a:t>, </a:t>
            </a:r>
            <a:r>
              <a:rPr lang="ru-RU" sz="1400" dirty="0" err="1"/>
              <a:t>які</a:t>
            </a:r>
            <a:r>
              <a:rPr lang="ru-RU" sz="1400" dirty="0"/>
              <a:t> радо </a:t>
            </a:r>
            <a:r>
              <a:rPr lang="ru-RU" sz="1400" dirty="0" err="1"/>
              <a:t>інтегрують</a:t>
            </a:r>
            <a:r>
              <a:rPr lang="ru-RU" sz="1400" dirty="0"/>
              <a:t> </a:t>
            </a:r>
            <a:r>
              <a:rPr lang="ru-RU" sz="1400" dirty="0" err="1"/>
              <a:t>платформи</a:t>
            </a:r>
            <a:r>
              <a:rPr lang="ru-RU" sz="1400" dirty="0"/>
              <a:t>, </a:t>
            </a:r>
            <a:r>
              <a:rPr lang="ru-RU" sz="1400" dirty="0" err="1"/>
              <a:t>щоб</a:t>
            </a:r>
            <a:r>
              <a:rPr lang="ru-RU" sz="1400" dirty="0"/>
              <a:t> </a:t>
            </a:r>
            <a:r>
              <a:rPr lang="ru-RU" sz="1400" dirty="0" err="1"/>
              <a:t>дати</a:t>
            </a:r>
            <a:r>
              <a:rPr lang="ru-RU" sz="1400" dirty="0"/>
              <a:t> </a:t>
            </a:r>
            <a:r>
              <a:rPr lang="ru-RU" sz="1400" dirty="0" err="1"/>
              <a:t>можливість</a:t>
            </a:r>
            <a:r>
              <a:rPr lang="ru-RU" sz="1400" dirty="0"/>
              <a:t> </a:t>
            </a:r>
            <a:r>
              <a:rPr lang="ru-RU" sz="1400" dirty="0" err="1"/>
              <a:t>бізнесу</a:t>
            </a:r>
            <a:r>
              <a:rPr lang="ru-RU" sz="1400" dirty="0"/>
              <a:t> </a:t>
            </a:r>
            <a:r>
              <a:rPr lang="ru-RU" sz="1400" dirty="0" err="1"/>
              <a:t>розвиватися</a:t>
            </a:r>
            <a:r>
              <a:rPr lang="ru-RU" sz="1400" dirty="0"/>
              <a:t>. </a:t>
            </a:r>
            <a:r>
              <a:rPr lang="uk-UA" sz="1400" dirty="0"/>
              <a:t>Наприклад, </a:t>
            </a:r>
            <a:r>
              <a:rPr lang="ru-RU" sz="1400" dirty="0" err="1"/>
              <a:t>Instagram</a:t>
            </a:r>
            <a:r>
              <a:rPr lang="uk-UA" sz="1400" dirty="0"/>
              <a:t> запустив нові інтерактивні стікери та кнопки заклику до дії для бізнес-профілів і профілів </a:t>
            </a:r>
            <a:r>
              <a:rPr lang="uk-UA" sz="1400" dirty="0" err="1"/>
              <a:t>блогерів</a:t>
            </a:r>
            <a:r>
              <a:rPr lang="uk-UA" sz="1400" dirty="0"/>
              <a:t>. </a:t>
            </a:r>
            <a:r>
              <a:rPr lang="ru-RU" sz="1400" dirty="0" err="1"/>
              <a:t>Поки</a:t>
            </a:r>
            <a:r>
              <a:rPr lang="ru-RU" sz="1400" dirty="0"/>
              <a:t> </a:t>
            </a:r>
            <a:r>
              <a:rPr lang="ru-RU" sz="1400" dirty="0" err="1"/>
              <a:t>що</a:t>
            </a:r>
            <a:r>
              <a:rPr lang="ru-RU" sz="1400" dirty="0"/>
              <a:t> вони </a:t>
            </a:r>
            <a:r>
              <a:rPr lang="ru-RU" sz="1400" dirty="0" err="1"/>
              <a:t>доступні</a:t>
            </a:r>
            <a:r>
              <a:rPr lang="ru-RU" sz="1400" dirty="0"/>
              <a:t> </a:t>
            </a:r>
            <a:r>
              <a:rPr lang="ru-RU" sz="1400" dirty="0" err="1"/>
              <a:t>лише</a:t>
            </a:r>
            <a:r>
              <a:rPr lang="ru-RU" sz="1400" dirty="0"/>
              <a:t> на </a:t>
            </a:r>
            <a:r>
              <a:rPr lang="ru-RU" sz="1400" dirty="0" err="1"/>
              <a:t>території</a:t>
            </a:r>
            <a:r>
              <a:rPr lang="ru-RU" sz="1400" dirty="0"/>
              <a:t> США і </a:t>
            </a:r>
            <a:r>
              <a:rPr lang="ru-RU" sz="1400" dirty="0" err="1"/>
              <a:t>Канади</a:t>
            </a:r>
            <a:r>
              <a:rPr lang="ru-RU" sz="1400" dirty="0"/>
              <a:t>, але </a:t>
            </a:r>
            <a:r>
              <a:rPr lang="ru-RU" sz="1400" dirty="0" err="1"/>
              <a:t>згідно</a:t>
            </a:r>
            <a:r>
              <a:rPr lang="ru-RU" sz="1400" dirty="0"/>
              <a:t> з </a:t>
            </a:r>
            <a:r>
              <a:rPr lang="ru-RU" sz="1400" dirty="0" err="1"/>
              <a:t>офіційною</a:t>
            </a:r>
            <a:r>
              <a:rPr lang="ru-RU" sz="1400" dirty="0"/>
              <a:t> </a:t>
            </a:r>
            <a:r>
              <a:rPr lang="ru-RU" sz="1400" dirty="0" err="1"/>
              <a:t>заявою</a:t>
            </a:r>
            <a:r>
              <a:rPr lang="ru-RU" sz="1400" dirty="0"/>
              <a:t> </a:t>
            </a:r>
            <a:r>
              <a:rPr lang="ru-RU" sz="1400" dirty="0" err="1"/>
              <a:t>платформи</a:t>
            </a:r>
            <a:r>
              <a:rPr lang="ru-RU" sz="1400" dirty="0"/>
              <a:t>, </a:t>
            </a:r>
            <a:r>
              <a:rPr lang="ru-RU" sz="1400" dirty="0" err="1"/>
              <a:t>найближчим</a:t>
            </a:r>
            <a:r>
              <a:rPr lang="ru-RU" sz="1400" dirty="0"/>
              <a:t> часом </a:t>
            </a:r>
            <a:r>
              <a:rPr lang="ru-RU" sz="1400" dirty="0" err="1"/>
              <a:t>інструменти</a:t>
            </a:r>
            <a:r>
              <a:rPr lang="ru-RU" sz="1400" dirty="0"/>
              <a:t> </a:t>
            </a:r>
            <a:r>
              <a:rPr lang="ru-RU" sz="1400" dirty="0" err="1"/>
              <a:t>можна</a:t>
            </a:r>
            <a:r>
              <a:rPr lang="ru-RU" sz="1400" dirty="0"/>
              <a:t> </a:t>
            </a:r>
            <a:r>
              <a:rPr lang="ru-RU" sz="1400" dirty="0" err="1"/>
              <a:t>очікувати</a:t>
            </a:r>
            <a:r>
              <a:rPr lang="ru-RU" sz="1400" dirty="0"/>
              <a:t> й на </a:t>
            </a:r>
            <a:r>
              <a:rPr lang="ru-RU" sz="1400" dirty="0" err="1"/>
              <a:t>нашому</a:t>
            </a:r>
            <a:r>
              <a:rPr lang="ru-RU" sz="1400" dirty="0"/>
              <a:t> </a:t>
            </a:r>
            <a:r>
              <a:rPr lang="ru-RU" sz="1400" dirty="0" err="1"/>
              <a:t>просторі</a:t>
            </a:r>
            <a:r>
              <a:rPr lang="ru-RU" sz="1400" dirty="0"/>
              <a:t>.</a:t>
            </a: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9916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ru-RU" sz="1400" dirty="0"/>
              <a:t>У </a:t>
            </a:r>
            <a:r>
              <a:rPr lang="ru-RU" sz="1400" dirty="0" err="1"/>
              <a:t>соціальній</a:t>
            </a:r>
            <a:r>
              <a:rPr lang="ru-RU" sz="1400" dirty="0"/>
              <a:t> </a:t>
            </a:r>
            <a:r>
              <a:rPr lang="ru-RU" sz="1400" dirty="0" err="1"/>
              <a:t>мережі</a:t>
            </a:r>
            <a:r>
              <a:rPr lang="ru-RU" sz="1400" dirty="0"/>
              <a:t> </a:t>
            </a:r>
            <a:r>
              <a:rPr lang="ru-RU" sz="1400" dirty="0" err="1"/>
              <a:t>з'явилися</a:t>
            </a:r>
            <a:r>
              <a:rPr lang="ru-RU" sz="1400" dirty="0"/>
              <a:t> три </a:t>
            </a:r>
            <a:r>
              <a:rPr lang="ru-RU" sz="1400" dirty="0" err="1"/>
              <a:t>нові</a:t>
            </a:r>
            <a:r>
              <a:rPr lang="ru-RU" sz="1400" dirty="0"/>
              <a:t> </a:t>
            </a:r>
            <a:r>
              <a:rPr lang="ru-RU" sz="1400" dirty="0" err="1"/>
              <a:t>функції</a:t>
            </a:r>
            <a:r>
              <a:rPr lang="ru-RU" sz="1400" dirty="0"/>
              <a:t> </a:t>
            </a:r>
            <a:r>
              <a:rPr lang="ru-RU" sz="1400" dirty="0" err="1"/>
              <a:t>під</a:t>
            </a:r>
            <a:r>
              <a:rPr lang="ru-RU" sz="1400" dirty="0"/>
              <a:t> </a:t>
            </a:r>
            <a:r>
              <a:rPr lang="ru-RU" sz="1400" dirty="0" err="1"/>
              <a:t>назвою</a:t>
            </a:r>
            <a:r>
              <a:rPr lang="ru-RU" sz="1400" dirty="0"/>
              <a:t> </a:t>
            </a:r>
            <a:r>
              <a:rPr lang="ru-RU" sz="1400" dirty="0" err="1"/>
              <a:t>Gift</a:t>
            </a:r>
            <a:r>
              <a:rPr lang="ru-RU" sz="1400" dirty="0"/>
              <a:t> </a:t>
            </a:r>
            <a:r>
              <a:rPr lang="ru-RU" sz="1400" dirty="0" err="1"/>
              <a:t>Card</a:t>
            </a:r>
            <a:r>
              <a:rPr lang="ru-RU" sz="1400" dirty="0"/>
              <a:t> («</a:t>
            </a:r>
            <a:r>
              <a:rPr lang="ru-RU" sz="1400" dirty="0" err="1"/>
              <a:t>Подарункова</a:t>
            </a:r>
            <a:r>
              <a:rPr lang="ru-RU" sz="1400" dirty="0"/>
              <a:t> карта»), </a:t>
            </a:r>
            <a:r>
              <a:rPr lang="ru-RU" sz="1400" dirty="0" err="1"/>
              <a:t>Order</a:t>
            </a:r>
            <a:r>
              <a:rPr lang="ru-RU" sz="1400" dirty="0"/>
              <a:t> </a:t>
            </a:r>
            <a:r>
              <a:rPr lang="ru-RU" sz="1400" dirty="0" err="1"/>
              <a:t>Food</a:t>
            </a:r>
            <a:r>
              <a:rPr lang="uk-UA" sz="1400" dirty="0"/>
              <a:t> </a:t>
            </a:r>
            <a:r>
              <a:rPr lang="ru-RU" sz="1400" dirty="0"/>
              <a:t>(«</a:t>
            </a:r>
            <a:r>
              <a:rPr lang="ru-RU" sz="1400" dirty="0" err="1"/>
              <a:t>Замовити</a:t>
            </a:r>
            <a:r>
              <a:rPr lang="ru-RU" sz="1400" dirty="0"/>
              <a:t> </a:t>
            </a:r>
            <a:r>
              <a:rPr lang="ru-RU" sz="1400" dirty="0" err="1"/>
              <a:t>їжу</a:t>
            </a:r>
            <a:r>
              <a:rPr lang="ru-RU" sz="1400" dirty="0"/>
              <a:t>») і </a:t>
            </a:r>
            <a:r>
              <a:rPr lang="ru-RU" sz="1400" dirty="0" err="1"/>
              <a:t>Donate</a:t>
            </a:r>
            <a:r>
              <a:rPr lang="ru-RU" sz="1400" dirty="0"/>
              <a:t> («</a:t>
            </a:r>
            <a:r>
              <a:rPr lang="ru-RU" sz="1400" dirty="0" err="1"/>
              <a:t>Пожертвувати</a:t>
            </a:r>
            <a:r>
              <a:rPr lang="ru-RU" sz="1400" dirty="0"/>
              <a:t>»). З </a:t>
            </a:r>
            <a:r>
              <a:rPr lang="ru-RU" sz="1400" dirty="0" err="1"/>
              <a:t>функцією</a:t>
            </a:r>
            <a:r>
              <a:rPr lang="ru-RU" sz="1400" dirty="0"/>
              <a:t> «</a:t>
            </a:r>
            <a:r>
              <a:rPr lang="ru-RU" sz="1400" dirty="0" err="1"/>
              <a:t>Подарункова</a:t>
            </a:r>
            <a:r>
              <a:rPr lang="ru-RU" sz="1400" dirty="0"/>
              <a:t> карта» </a:t>
            </a:r>
            <a:r>
              <a:rPr lang="ru-RU" sz="1400" dirty="0" err="1"/>
              <a:t>користувач</a:t>
            </a:r>
            <a:r>
              <a:rPr lang="ru-RU" sz="1400" dirty="0"/>
              <a:t> </a:t>
            </a:r>
            <a:r>
              <a:rPr lang="ru-RU" sz="1400" dirty="0" err="1"/>
              <a:t>може</a:t>
            </a:r>
            <a:r>
              <a:rPr lang="ru-RU" sz="1400" dirty="0"/>
              <a:t> </a:t>
            </a:r>
            <a:r>
              <a:rPr lang="ru-RU" sz="1400" dirty="0" err="1"/>
              <a:t>натиснути</a:t>
            </a:r>
            <a:r>
              <a:rPr lang="ru-RU" sz="1400" dirty="0"/>
              <a:t> на </a:t>
            </a:r>
            <a:r>
              <a:rPr lang="ru-RU" sz="1400" dirty="0" err="1"/>
              <a:t>відповідну</a:t>
            </a:r>
            <a:r>
              <a:rPr lang="ru-RU" sz="1400" dirty="0"/>
              <a:t> кнопку в </a:t>
            </a:r>
            <a:r>
              <a:rPr lang="ru-RU" sz="1400" dirty="0" err="1"/>
              <a:t>профілі</a:t>
            </a:r>
            <a:r>
              <a:rPr lang="ru-RU" sz="1400" dirty="0"/>
              <a:t> </a:t>
            </a:r>
            <a:r>
              <a:rPr lang="ru-RU" sz="1400" dirty="0" err="1"/>
              <a:t>компанії</a:t>
            </a:r>
            <a:r>
              <a:rPr lang="ru-RU" sz="1400" dirty="0"/>
              <a:t> </a:t>
            </a:r>
            <a:r>
              <a:rPr lang="ru-RU" sz="1400" dirty="0" err="1"/>
              <a:t>або</a:t>
            </a:r>
            <a:r>
              <a:rPr lang="ru-RU" sz="1400" dirty="0"/>
              <a:t> перейти за </a:t>
            </a:r>
            <a:r>
              <a:rPr lang="ru-RU" sz="1400" dirty="0" err="1"/>
              <a:t>посиланням</a:t>
            </a:r>
            <a:r>
              <a:rPr lang="ru-RU" sz="1400" dirty="0"/>
              <a:t> на </a:t>
            </a:r>
            <a:r>
              <a:rPr lang="ru-RU" sz="1400" dirty="0" err="1"/>
              <a:t>стікері</a:t>
            </a:r>
            <a:r>
              <a:rPr lang="ru-RU" sz="1400" dirty="0"/>
              <a:t> та </a:t>
            </a:r>
            <a:r>
              <a:rPr lang="ru-RU" sz="1400" dirty="0" err="1"/>
              <a:t>придбати</a:t>
            </a:r>
            <a:r>
              <a:rPr lang="ru-RU" sz="1400" dirty="0"/>
              <a:t> </a:t>
            </a:r>
            <a:r>
              <a:rPr lang="ru-RU" sz="1400" dirty="0" err="1"/>
              <a:t>сертифікат</a:t>
            </a:r>
            <a:r>
              <a:rPr lang="ru-RU" sz="1400" dirty="0"/>
              <a:t>. </a:t>
            </a:r>
            <a:r>
              <a:rPr lang="ru-RU" sz="1400" dirty="0" err="1"/>
              <a:t>Функція</a:t>
            </a:r>
            <a:r>
              <a:rPr lang="ru-RU" sz="1400" dirty="0"/>
              <a:t> «</a:t>
            </a:r>
            <a:r>
              <a:rPr lang="ru-RU" sz="1400" dirty="0" err="1"/>
              <a:t>Замовити</a:t>
            </a:r>
            <a:r>
              <a:rPr lang="ru-RU" sz="1400" dirty="0"/>
              <a:t> </a:t>
            </a:r>
            <a:r>
              <a:rPr lang="ru-RU" sz="1400" dirty="0" err="1"/>
              <a:t>їжу</a:t>
            </a:r>
            <a:r>
              <a:rPr lang="ru-RU" sz="1400" dirty="0"/>
              <a:t>» буде </a:t>
            </a:r>
            <a:r>
              <a:rPr lang="ru-RU" sz="1400" dirty="0" err="1"/>
              <a:t>корисна</a:t>
            </a:r>
            <a:r>
              <a:rPr lang="ru-RU" sz="1400" dirty="0"/>
              <a:t> </a:t>
            </a:r>
            <a:r>
              <a:rPr lang="ru-RU" sz="1400" dirty="0" err="1"/>
              <a:t>компаніям</a:t>
            </a:r>
            <a:r>
              <a:rPr lang="ru-RU" sz="1400" dirty="0"/>
              <a:t> </a:t>
            </a:r>
            <a:r>
              <a:rPr lang="ru-RU" sz="1400" dirty="0" err="1"/>
              <a:t>із</a:t>
            </a:r>
            <a:r>
              <a:rPr lang="ru-RU" sz="1400" dirty="0"/>
              <a:t> ресторанного сегмента, </a:t>
            </a:r>
            <a:r>
              <a:rPr lang="ru-RU" sz="1400" dirty="0" err="1"/>
              <a:t>які</a:t>
            </a:r>
            <a:r>
              <a:rPr lang="ru-RU" sz="1400" dirty="0"/>
              <a:t> з </a:t>
            </a:r>
            <a:r>
              <a:rPr lang="ru-RU" sz="1400" dirty="0" err="1"/>
              <a:t>її</a:t>
            </a:r>
            <a:r>
              <a:rPr lang="ru-RU" sz="1400" dirty="0"/>
              <a:t> </a:t>
            </a:r>
            <a:r>
              <a:rPr lang="ru-RU" sz="1400" dirty="0" err="1"/>
              <a:t>допомогою</a:t>
            </a:r>
            <a:r>
              <a:rPr lang="ru-RU" sz="1400" dirty="0"/>
              <a:t> </a:t>
            </a:r>
            <a:r>
              <a:rPr lang="ru-RU" sz="1400" dirty="0" err="1"/>
              <a:t>можуть</a:t>
            </a:r>
            <a:r>
              <a:rPr lang="ru-RU" sz="1400" dirty="0"/>
              <a:t> </a:t>
            </a:r>
            <a:r>
              <a:rPr lang="ru-RU" sz="1400" dirty="0" err="1"/>
              <a:t>запропонувати</a:t>
            </a:r>
            <a:r>
              <a:rPr lang="ru-RU" sz="1400" dirty="0"/>
              <a:t> </a:t>
            </a:r>
            <a:r>
              <a:rPr lang="ru-RU" sz="1400" dirty="0" err="1"/>
              <a:t>користувачам</a:t>
            </a:r>
            <a:r>
              <a:rPr lang="ru-RU" sz="1400" dirty="0"/>
              <a:t> </a:t>
            </a:r>
            <a:r>
              <a:rPr lang="ru-RU" sz="1400" dirty="0" err="1"/>
              <a:t>оформити</a:t>
            </a:r>
            <a:r>
              <a:rPr lang="ru-RU" sz="1400" dirty="0"/>
              <a:t> </a:t>
            </a:r>
            <a:r>
              <a:rPr lang="ru-RU" sz="1400" dirty="0" err="1"/>
              <a:t>замовлення</a:t>
            </a:r>
            <a:r>
              <a:rPr lang="ru-RU" sz="1400" dirty="0"/>
              <a:t> </a:t>
            </a:r>
            <a:r>
              <a:rPr lang="ru-RU" sz="1400" dirty="0" err="1"/>
              <a:t>своїх</a:t>
            </a:r>
            <a:r>
              <a:rPr lang="ru-RU" sz="1400" dirty="0"/>
              <a:t> </a:t>
            </a:r>
            <a:r>
              <a:rPr lang="ru-RU" sz="1400" dirty="0" err="1"/>
              <a:t>страв</a:t>
            </a:r>
            <a:r>
              <a:rPr lang="ru-RU" sz="1400" dirty="0"/>
              <a:t> через </a:t>
            </a:r>
            <a:r>
              <a:rPr lang="ru-RU" sz="1400" dirty="0" err="1"/>
              <a:t>партнерську</a:t>
            </a:r>
            <a:r>
              <a:rPr lang="ru-RU" sz="1400" dirty="0"/>
              <a:t> службу доставки </a:t>
            </a:r>
            <a:r>
              <a:rPr lang="ru-RU" sz="1400" dirty="0" err="1"/>
              <a:t>їжі</a:t>
            </a:r>
            <a:r>
              <a:rPr lang="ru-RU" sz="1400" dirty="0"/>
              <a:t>.</a:t>
            </a:r>
          </a:p>
          <a:p>
            <a:r>
              <a:rPr lang="en-US" sz="1400" u="sng" dirty="0">
                <a:hlinkClick r:id="rId2"/>
              </a:rPr>
              <a:t>S</a:t>
            </a:r>
            <a:r>
              <a:rPr lang="ru-RU" sz="1400" u="sng" dirty="0">
                <a:hlinkClick r:id="rId2"/>
              </a:rPr>
              <a:t>MM </a:t>
            </a:r>
            <a:r>
              <a:rPr lang="ru-RU" sz="1400" u="sng" dirty="0" err="1">
                <a:hlinkClick r:id="rId2"/>
              </a:rPr>
              <a:t>тренди</a:t>
            </a:r>
            <a:r>
              <a:rPr lang="en-US" sz="1400" dirty="0"/>
              <a:t> </a:t>
            </a:r>
            <a:r>
              <a:rPr lang="ru-RU" sz="1400" dirty="0">
                <a:sym typeface="Symbol"/>
              </a:rPr>
              <a:t></a:t>
            </a:r>
            <a:r>
              <a:rPr lang="ru-RU" sz="1400" dirty="0"/>
              <a:t> </a:t>
            </a:r>
            <a:r>
              <a:rPr lang="ru-RU" sz="1400" dirty="0" err="1"/>
              <a:t>це</a:t>
            </a:r>
            <a:r>
              <a:rPr lang="ru-RU" sz="1400" dirty="0"/>
              <a:t> те, </a:t>
            </a:r>
            <a:r>
              <a:rPr lang="ru-RU" sz="1400" dirty="0" err="1"/>
              <a:t>чим</a:t>
            </a:r>
            <a:r>
              <a:rPr lang="ru-RU" sz="1400" dirty="0"/>
              <a:t> треба </a:t>
            </a:r>
            <a:r>
              <a:rPr lang="ru-RU" sz="1400" dirty="0" err="1"/>
              <a:t>керуватися</a:t>
            </a:r>
            <a:r>
              <a:rPr lang="ru-RU" sz="1400" dirty="0"/>
              <a:t>, коли </a:t>
            </a:r>
            <a:r>
              <a:rPr lang="ru-RU" sz="1400" dirty="0" err="1"/>
              <a:t>просуваєте</a:t>
            </a:r>
            <a:r>
              <a:rPr lang="ru-RU" sz="1400" dirty="0"/>
              <a:t> </a:t>
            </a:r>
            <a:r>
              <a:rPr lang="ru-RU" sz="1400" dirty="0" err="1"/>
              <a:t>свій</a:t>
            </a:r>
            <a:r>
              <a:rPr lang="ru-RU" sz="1400" dirty="0"/>
              <a:t> </a:t>
            </a:r>
            <a:r>
              <a:rPr lang="ru-RU" sz="1400" dirty="0" err="1"/>
              <a:t>бізнес</a:t>
            </a:r>
            <a:r>
              <a:rPr lang="ru-RU" sz="1400" dirty="0"/>
              <a:t> в </a:t>
            </a:r>
            <a:r>
              <a:rPr lang="ru-RU" sz="1400" dirty="0" err="1"/>
              <a:t>соцмережах</a:t>
            </a:r>
            <a:r>
              <a:rPr lang="ru-RU" sz="1400" dirty="0"/>
              <a:t>:</a:t>
            </a:r>
          </a:p>
          <a:p>
            <a:r>
              <a:rPr lang="uk-UA" sz="1400" dirty="0"/>
              <a:t> </a:t>
            </a:r>
            <a:r>
              <a:rPr lang="ru-RU" sz="1400" dirty="0">
                <a:sym typeface="Symbol"/>
              </a:rPr>
              <a:t></a:t>
            </a:r>
            <a:r>
              <a:rPr lang="ru-RU" sz="1400" dirty="0"/>
              <a:t> </a:t>
            </a:r>
            <a:r>
              <a:rPr lang="ru-RU" sz="1400" dirty="0" err="1"/>
              <a:t>створюйте</a:t>
            </a:r>
            <a:r>
              <a:rPr lang="ru-RU" sz="1400" dirty="0"/>
              <a:t> </a:t>
            </a:r>
            <a:r>
              <a:rPr lang="ru-RU" sz="1400" dirty="0" err="1"/>
              <a:t>відеороботи</a:t>
            </a:r>
            <a:r>
              <a:rPr lang="ru-RU" sz="1400" dirty="0"/>
              <a:t> про ваш продукт / </a:t>
            </a:r>
            <a:r>
              <a:rPr lang="ru-RU" sz="1400" dirty="0" err="1"/>
              <a:t>послуги</a:t>
            </a:r>
            <a:r>
              <a:rPr lang="uk-UA" sz="1400" dirty="0"/>
              <a:t>;</a:t>
            </a:r>
            <a:endParaRPr lang="ru-RU" sz="1400" dirty="0"/>
          </a:p>
          <a:p>
            <a:r>
              <a:rPr lang="uk-UA" sz="1400" dirty="0"/>
              <a:t> </a:t>
            </a:r>
            <a:r>
              <a:rPr lang="ru-RU" sz="1400" dirty="0">
                <a:sym typeface="Symbol"/>
              </a:rPr>
              <a:t></a:t>
            </a:r>
            <a:r>
              <a:rPr lang="ru-RU" sz="1400" dirty="0"/>
              <a:t> </a:t>
            </a:r>
            <a:r>
              <a:rPr lang="ru-RU" sz="1400" dirty="0" err="1"/>
              <a:t>більше</a:t>
            </a:r>
            <a:r>
              <a:rPr lang="ru-RU" sz="1400" dirty="0"/>
              <a:t> </a:t>
            </a:r>
            <a:r>
              <a:rPr lang="ru-RU" sz="1400" dirty="0" err="1"/>
              <a:t>цікавих</a:t>
            </a:r>
            <a:r>
              <a:rPr lang="ru-RU" sz="1400" dirty="0"/>
              <a:t> </a:t>
            </a:r>
            <a:r>
              <a:rPr lang="ru-RU" sz="1400" dirty="0" err="1"/>
              <a:t>історій</a:t>
            </a:r>
            <a:r>
              <a:rPr lang="ru-RU" sz="1400" dirty="0"/>
              <a:t> значить </a:t>
            </a:r>
            <a:r>
              <a:rPr lang="ru-RU" sz="1400" dirty="0" err="1"/>
              <a:t>більше</a:t>
            </a:r>
            <a:r>
              <a:rPr lang="ru-RU" sz="1400" dirty="0"/>
              <a:t> </a:t>
            </a:r>
            <a:r>
              <a:rPr lang="ru-RU" sz="1400" dirty="0" err="1"/>
              <a:t>залученої</a:t>
            </a:r>
            <a:r>
              <a:rPr lang="ru-RU" sz="1400" dirty="0"/>
              <a:t> </a:t>
            </a:r>
            <a:r>
              <a:rPr lang="ru-RU" sz="1400" dirty="0" err="1"/>
              <a:t>аудиторії</a:t>
            </a:r>
            <a:r>
              <a:rPr lang="uk-UA" sz="1400" dirty="0"/>
              <a:t>;</a:t>
            </a:r>
            <a:endParaRPr lang="ru-RU" sz="1400" dirty="0"/>
          </a:p>
          <a:p>
            <a:r>
              <a:rPr lang="uk-UA" sz="1400" dirty="0"/>
              <a:t> </a:t>
            </a:r>
            <a:r>
              <a:rPr lang="ru-RU" sz="1400" dirty="0">
                <a:sym typeface="Symbol"/>
              </a:rPr>
              <a:t></a:t>
            </a:r>
            <a:r>
              <a:rPr lang="ru-RU" sz="1400" dirty="0"/>
              <a:t> </a:t>
            </a:r>
            <a:r>
              <a:rPr lang="ru-RU" sz="1400" dirty="0" err="1"/>
              <a:t>використовуйте</a:t>
            </a:r>
            <a:r>
              <a:rPr lang="ru-RU" sz="1400" dirty="0"/>
              <a:t> </a:t>
            </a:r>
            <a:r>
              <a:rPr lang="ru-RU" sz="1400" dirty="0" err="1"/>
              <a:t>анімований</a:t>
            </a:r>
            <a:r>
              <a:rPr lang="ru-RU" sz="1400" dirty="0"/>
              <a:t> контент</a:t>
            </a:r>
            <a:r>
              <a:rPr lang="uk-UA" sz="1400" dirty="0"/>
              <a:t>;</a:t>
            </a:r>
            <a:endParaRPr lang="ru-RU" sz="1400" dirty="0"/>
          </a:p>
          <a:p>
            <a:r>
              <a:rPr lang="uk-UA" sz="1400" dirty="0"/>
              <a:t> </a:t>
            </a:r>
            <a:r>
              <a:rPr lang="ru-RU" sz="1400" dirty="0">
                <a:sym typeface="Symbol"/>
              </a:rPr>
              <a:t></a:t>
            </a:r>
            <a:r>
              <a:rPr lang="ru-RU" sz="1400" dirty="0"/>
              <a:t> грайте з </a:t>
            </a:r>
            <a:r>
              <a:rPr lang="ru-RU" sz="1400" dirty="0" err="1"/>
              <a:t>аудиторією</a:t>
            </a:r>
            <a:r>
              <a:rPr lang="uk-UA" sz="1400" dirty="0"/>
              <a:t>;</a:t>
            </a:r>
            <a:endParaRPr lang="ru-RU" sz="1400" dirty="0"/>
          </a:p>
          <a:p>
            <a:r>
              <a:rPr lang="uk-UA" sz="1400" dirty="0"/>
              <a:t> </a:t>
            </a:r>
            <a:r>
              <a:rPr lang="ru-RU" sz="1400" dirty="0">
                <a:sym typeface="Symbol"/>
              </a:rPr>
              <a:t></a:t>
            </a:r>
            <a:r>
              <a:rPr lang="ru-RU" sz="1400" dirty="0"/>
              <a:t> будьте </a:t>
            </a:r>
            <a:r>
              <a:rPr lang="ru-RU" sz="1400" dirty="0" err="1"/>
              <a:t>щирі</a:t>
            </a:r>
            <a:r>
              <a:rPr lang="uk-UA" sz="1400" dirty="0"/>
              <a:t>;</a:t>
            </a:r>
            <a:endParaRPr lang="ru-RU" sz="1400" dirty="0"/>
          </a:p>
          <a:p>
            <a:r>
              <a:rPr lang="uk-UA" sz="1400" dirty="0"/>
              <a:t> </a:t>
            </a:r>
            <a:r>
              <a:rPr lang="ru-RU" sz="1400" dirty="0">
                <a:sym typeface="Symbol"/>
              </a:rPr>
              <a:t></a:t>
            </a:r>
            <a:r>
              <a:rPr lang="ru-RU" sz="1400" dirty="0"/>
              <a:t> </a:t>
            </a:r>
            <a:r>
              <a:rPr lang="ru-RU" sz="1400" dirty="0" err="1"/>
              <a:t>мікроблогери</a:t>
            </a:r>
            <a:r>
              <a:rPr lang="ru-RU" sz="1400" dirty="0"/>
              <a:t> </a:t>
            </a:r>
            <a:r>
              <a:rPr lang="ru-RU" sz="1400" dirty="0" err="1"/>
              <a:t>допоможуть</a:t>
            </a:r>
            <a:r>
              <a:rPr lang="ru-RU" sz="1400" dirty="0"/>
              <a:t> </a:t>
            </a:r>
            <a:r>
              <a:rPr lang="ru-RU" sz="1400" dirty="0" err="1"/>
              <a:t>просувати</a:t>
            </a:r>
            <a:r>
              <a:rPr lang="ru-RU" sz="1400" dirty="0"/>
              <a:t> </a:t>
            </a:r>
            <a:r>
              <a:rPr lang="ru-RU" sz="1400" dirty="0" err="1"/>
              <a:t>локальний</a:t>
            </a:r>
            <a:r>
              <a:rPr lang="ru-RU" sz="1400" dirty="0"/>
              <a:t> </a:t>
            </a:r>
            <a:r>
              <a:rPr lang="ru-RU" sz="1400" dirty="0" err="1"/>
              <a:t>бізнес</a:t>
            </a:r>
            <a:r>
              <a:rPr lang="uk-UA" sz="1400" dirty="0"/>
              <a:t>;</a:t>
            </a:r>
            <a:endParaRPr lang="ru-RU" sz="1400" dirty="0"/>
          </a:p>
          <a:p>
            <a:r>
              <a:rPr lang="uk-UA" sz="1400" dirty="0"/>
              <a:t> </a:t>
            </a:r>
            <a:r>
              <a:rPr lang="ru-RU" sz="1400" dirty="0">
                <a:sym typeface="Symbol"/>
              </a:rPr>
              <a:t></a:t>
            </a:r>
            <a:r>
              <a:rPr lang="ru-RU" sz="1400" dirty="0"/>
              <a:t> </a:t>
            </a:r>
            <a:r>
              <a:rPr lang="ru-RU" sz="1400" dirty="0" err="1"/>
              <a:t>створіть</a:t>
            </a:r>
            <a:r>
              <a:rPr lang="ru-RU" sz="1400" dirty="0"/>
              <a:t> </a:t>
            </a:r>
            <a:r>
              <a:rPr lang="ru-RU" sz="1400" dirty="0" err="1"/>
              <a:t>комфортні</a:t>
            </a:r>
            <a:r>
              <a:rPr lang="ru-RU" sz="1400" dirty="0"/>
              <a:t> </a:t>
            </a:r>
            <a:r>
              <a:rPr lang="ru-RU" sz="1400" dirty="0" err="1"/>
              <a:t>умови</a:t>
            </a:r>
            <a:r>
              <a:rPr lang="ru-RU" sz="1400" dirty="0"/>
              <a:t> для </a:t>
            </a:r>
            <a:r>
              <a:rPr lang="ru-RU" sz="1400" dirty="0" err="1"/>
              <a:t>замовлення</a:t>
            </a:r>
            <a:r>
              <a:rPr lang="ru-RU" sz="1400" dirty="0"/>
              <a:t> товару / </a:t>
            </a:r>
            <a:r>
              <a:rPr lang="ru-RU" sz="1400" dirty="0" err="1"/>
              <a:t>послуги</a:t>
            </a:r>
            <a:r>
              <a:rPr lang="uk-UA" sz="1400" dirty="0"/>
              <a:t>;</a:t>
            </a:r>
            <a:endParaRPr lang="ru-RU" sz="1400" dirty="0"/>
          </a:p>
          <a:p>
            <a:r>
              <a:rPr lang="uk-UA" sz="1400" dirty="0"/>
              <a:t> </a:t>
            </a:r>
            <a:r>
              <a:rPr lang="ru-RU" sz="1400" dirty="0">
                <a:sym typeface="Symbol"/>
              </a:rPr>
              <a:t></a:t>
            </a:r>
            <a:r>
              <a:rPr lang="uk-UA" sz="1400" dirty="0"/>
              <a:t> залучення </a:t>
            </a:r>
            <a:r>
              <a:rPr lang="uk-UA" sz="1400" dirty="0" err="1"/>
              <a:t>підписників</a:t>
            </a:r>
            <a:r>
              <a:rPr lang="uk-UA" sz="1400" dirty="0"/>
              <a:t> важливіше, ніж лайки;</a:t>
            </a:r>
            <a:endParaRPr lang="ru-RU" sz="1400" dirty="0"/>
          </a:p>
          <a:p>
            <a:r>
              <a:rPr lang="uk-UA" sz="1400" dirty="0"/>
              <a:t> </a:t>
            </a:r>
            <a:r>
              <a:rPr lang="ru-RU" sz="1400" dirty="0">
                <a:sym typeface="Symbol"/>
              </a:rPr>
              <a:t></a:t>
            </a:r>
            <a:r>
              <a:rPr lang="ru-RU" sz="1400" dirty="0"/>
              <a:t> реклама, </a:t>
            </a:r>
            <a:r>
              <a:rPr lang="ru-RU" sz="1400" dirty="0" err="1"/>
              <a:t>націлена</a:t>
            </a:r>
            <a:r>
              <a:rPr lang="ru-RU" sz="1400" dirty="0"/>
              <a:t> на вашу </a:t>
            </a:r>
            <a:r>
              <a:rPr lang="ru-RU" sz="1400" dirty="0" err="1"/>
              <a:t>ключову</a:t>
            </a:r>
            <a:r>
              <a:rPr lang="ru-RU" sz="1400" dirty="0"/>
              <a:t> </a:t>
            </a:r>
            <a:r>
              <a:rPr lang="ru-RU" sz="1400" dirty="0" err="1"/>
              <a:t>аудиторію</a:t>
            </a:r>
            <a:r>
              <a:rPr lang="ru-RU" sz="1400" dirty="0"/>
              <a:t> </a:t>
            </a:r>
            <a:r>
              <a:rPr lang="ru-RU" sz="1400" dirty="0">
                <a:sym typeface="Symbol"/>
              </a:rPr>
              <a:t></a:t>
            </a:r>
            <a:r>
              <a:rPr lang="ru-RU" sz="1400" dirty="0"/>
              <a:t> </a:t>
            </a:r>
            <a:r>
              <a:rPr lang="uk-UA" sz="1400" dirty="0"/>
              <a:t>найбільш ефективна.</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0932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dirty="0"/>
              <a:t>Вкрай важливим залишається такий SMM тренд як побудова персонального бренду власників бізнесу. Оскільки найкраще про бренд розкаже власник бізнесу тому, що саме з власником бізнесу аудиторія асоціює бренд та продукт. Адже побудова персонального бренду </a:t>
            </a:r>
            <a:r>
              <a:rPr lang="uk-UA" sz="1400" dirty="0">
                <a:sym typeface="Symbol"/>
              </a:rPr>
              <a:t></a:t>
            </a:r>
            <a:r>
              <a:rPr lang="uk-UA" sz="1400" dirty="0"/>
              <a:t> це активність на власних сторінках у соціальних мережах: пости у </a:t>
            </a:r>
            <a:r>
              <a:rPr lang="uk-UA" sz="1400" dirty="0" err="1"/>
              <a:t>Facebook</a:t>
            </a:r>
            <a:r>
              <a:rPr lang="uk-UA" sz="1400" dirty="0"/>
              <a:t> про ваше дозвілля, </a:t>
            </a:r>
            <a:r>
              <a:rPr lang="uk-UA" sz="1400" dirty="0" err="1"/>
              <a:t>сторіз</a:t>
            </a:r>
            <a:r>
              <a:rPr lang="uk-UA" sz="1400" dirty="0"/>
              <a:t> із рекомендаціями того чи іншого товару в </a:t>
            </a:r>
            <a:r>
              <a:rPr lang="uk-UA" sz="1400" dirty="0" err="1"/>
              <a:t>Instagram</a:t>
            </a:r>
            <a:r>
              <a:rPr lang="uk-UA" sz="1400" dirty="0"/>
              <a:t> або відео в </a:t>
            </a:r>
            <a:r>
              <a:rPr lang="uk-UA" sz="1400" dirty="0" err="1"/>
              <a:t>TikTok</a:t>
            </a:r>
            <a:r>
              <a:rPr lang="uk-UA" sz="1400" dirty="0"/>
              <a:t>. При цьому варто сформувати навколо себе </a:t>
            </a:r>
            <a:r>
              <a:rPr lang="uk-UA" sz="1400" dirty="0" err="1"/>
              <a:t>ком’юніті</a:t>
            </a:r>
            <a:r>
              <a:rPr lang="uk-UA" sz="1400" dirty="0"/>
              <a:t>, розповідаючи про власне життя і даючи бізнес-рекомендації, а вже потім конвертувати аудиторію лояльних споживачів особистого контенту в потенційних клієнтів. </a:t>
            </a:r>
            <a:endParaRPr lang="ru-RU" sz="1400" dirty="0"/>
          </a:p>
          <a:p>
            <a:r>
              <a:rPr lang="uk-UA" sz="1400" dirty="0"/>
              <a:t>Отже, завдяки технологіям SMM-маркетингу нині стає можливим вирішувати різні завдання з просування бізнесу, такі як </a:t>
            </a:r>
            <a:r>
              <a:rPr lang="uk-UA" sz="1400" dirty="0" err="1"/>
              <a:t>брендинг</a:t>
            </a:r>
            <a:r>
              <a:rPr lang="uk-UA" sz="1400" dirty="0"/>
              <a:t>, підвищення лояльності споживачів, і разом з цим збільшення продажів і прибутків підприємства. Однак, маркетинг у соціальних мережах є довгостроковим процесом, що вимагає правильного й украй уважного, а подекуди обережного використання. Технології SMM-маркетингу не вимагають великих вкладень, але при цьому не мають миттєвого ефекту і не гарантують швидкого вирішення поставлених завдань.</a:t>
            </a:r>
            <a:endParaRPr lang="ru-RU" sz="1400" dirty="0"/>
          </a:p>
          <a:p>
            <a:r>
              <a:rPr lang="uk-UA" sz="1400" dirty="0"/>
              <a:t>Натомість неправильний підхід до управління маркетингом у соціальних мережах може призвести до небажаних наслідків таких як: агресивна реклама, зниження зацікавленості споживачів продукції підприємства, зменшення продажів і прибутків. Саме тому надто важливо дотримуватись всіх необхідних принципів роботи з </a:t>
            </a:r>
            <a:r>
              <a:rPr lang="uk-UA" sz="1400" dirty="0" err="1"/>
              <a:t>SММ-технологіями</a:t>
            </a:r>
            <a:r>
              <a:rPr lang="uk-UA" sz="1400" dirty="0"/>
              <a:t>, тому що чітко налагоджені комунікації з потенційними споживачами в </a:t>
            </a:r>
            <a:r>
              <a:rPr lang="uk-UA" sz="1400" dirty="0" err="1"/>
              <a:t>інтернет-просторі</a:t>
            </a:r>
            <a:r>
              <a:rPr lang="uk-UA" sz="1400" dirty="0"/>
              <a:t> нині є значним кроком на шляху успішного розвитку бізнесу.</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4321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a:bodyPr>
          <a:lstStyle/>
          <a:p>
            <a:r>
              <a:rPr lang="uk-UA" sz="1400" b="1" dirty="0"/>
              <a:t>5.2. Ключові завдання і аналіз доцільності просування в соціальних мережах</a:t>
            </a:r>
            <a:endParaRPr lang="ru-RU" sz="1400" dirty="0"/>
          </a:p>
          <a:p>
            <a:r>
              <a:rPr lang="uk-UA" sz="1400" dirty="0"/>
              <a:t> </a:t>
            </a:r>
            <a:endParaRPr lang="ru-RU" sz="1400" dirty="0"/>
          </a:p>
          <a:p>
            <a:r>
              <a:rPr lang="uk-UA" sz="1400" dirty="0"/>
              <a:t>Процес залучення уваги до бренду чи продукту через соціальні платформи (</a:t>
            </a:r>
            <a:r>
              <a:rPr lang="uk-UA" sz="1400" dirty="0" err="1"/>
              <a:t>SocialMediaMarketing</a:t>
            </a:r>
            <a:r>
              <a:rPr lang="uk-UA" sz="1400" dirty="0"/>
              <a:t>(SMM)) – це ефективний спосіб залучення аудиторії на сайт за допомогою соціальних мереж, </a:t>
            </a:r>
            <a:r>
              <a:rPr lang="uk-UA" sz="1400" dirty="0" err="1"/>
              <a:t>блогів</a:t>
            </a:r>
            <a:r>
              <a:rPr lang="uk-UA" sz="1400" dirty="0"/>
              <a:t>, форумів, спільнот. SMM є найбільш перспективним методом просування, він дозволяє спілкуватися з аудиторією безпосередньо, при цьому доступний за ціною.</a:t>
            </a:r>
            <a:endParaRPr lang="ru-RU" sz="1400" dirty="0"/>
          </a:p>
          <a:p>
            <a:r>
              <a:rPr lang="uk-UA" sz="1400" dirty="0"/>
              <a:t>Реалізація продукції, так зване SMM-просування можливо в будь-якій соціальній мережі. Соціальна мережа – соціальна структура утворена індивідами або організаціями, а послуги соціальних мереж –</a:t>
            </a:r>
            <a:endParaRPr lang="ru-RU" sz="1400" dirty="0"/>
          </a:p>
          <a:p>
            <a:r>
              <a:rPr lang="uk-UA" sz="1400" dirty="0"/>
              <a:t>інтерактивний веб-сайт з великою кількістю користувачів, </a:t>
            </a:r>
            <a:r>
              <a:rPr lang="uk-UA" sz="1400" dirty="0" err="1"/>
              <a:t>контентякогонаповнюється</a:t>
            </a:r>
            <a:r>
              <a:rPr lang="uk-UA" sz="1400" dirty="0"/>
              <a:t> самими учасниками мережі. Соціальні мережі – це найпопулярніший вид дозвілля в наш час. Майже кожен, від малого до великого, проводить час </a:t>
            </a:r>
            <a:r>
              <a:rPr lang="uk-UA" sz="1400" dirty="0" err="1"/>
              <a:t>онлайн</a:t>
            </a:r>
            <a:r>
              <a:rPr lang="uk-UA" sz="1400" dirty="0"/>
              <a:t> вдома, під час роботи або навчання, в </a:t>
            </a:r>
            <a:r>
              <a:rPr lang="uk-UA" sz="1400" dirty="0" err="1"/>
              <a:t>дорозі.Відповідно</a:t>
            </a:r>
            <a:r>
              <a:rPr lang="uk-UA" sz="1400" dirty="0"/>
              <a:t> реклама через соціальні мережі користується великою популярністю, що в свою чергу надає можливість використовувати її як для підприємств, так і для підприємців. Саме тому питання можливості використання соціальних мереж для просування продукції є актуальною як ніколи, зважаючи на нові бізнес-виклики на тлі всесвітньої пандемії та </a:t>
            </a:r>
            <a:r>
              <a:rPr lang="uk-UA" sz="1400" dirty="0" err="1"/>
              <a:t>локдауну</a:t>
            </a:r>
            <a:r>
              <a:rPr lang="uk-UA" sz="1400" dirty="0"/>
              <a:t>.</a:t>
            </a:r>
            <a:endParaRPr lang="ru-RU" sz="1400" dirty="0"/>
          </a:p>
          <a:p>
            <a:r>
              <a:rPr lang="uk-UA" sz="1400" dirty="0"/>
              <a:t>Висвітленню можливостей та переваг просування своєї продукції підприємствами при використанні інструментів соціального медіа маркетингу приділяли значну увагу у своїх працях С.М. </a:t>
            </a:r>
            <a:r>
              <a:rPr lang="uk-UA" sz="1400" dirty="0" err="1"/>
              <a:t>Ілляшенко</a:t>
            </a:r>
            <a:r>
              <a:rPr lang="uk-UA" sz="1400" dirty="0"/>
              <a:t>, О.Ф. Грищенко, Д.С. </a:t>
            </a:r>
            <a:r>
              <a:rPr lang="uk-UA" sz="1400" dirty="0" err="1"/>
              <a:t>Терехов</a:t>
            </a:r>
            <a:r>
              <a:rPr lang="uk-UA" sz="1400" dirty="0"/>
              <a:t>, Г.В. </a:t>
            </a:r>
            <a:r>
              <a:rPr lang="uk-UA" sz="1400" dirty="0" err="1"/>
              <a:t>Мозгова</a:t>
            </a:r>
            <a:r>
              <a:rPr lang="uk-UA" sz="1400" dirty="0"/>
              <a:t>, Р.Б. </a:t>
            </a:r>
            <a:r>
              <a:rPr lang="uk-UA" sz="1400" dirty="0" err="1"/>
              <a:t>Кожухівська</a:t>
            </a:r>
            <a:r>
              <a:rPr lang="uk-UA" sz="1400" dirty="0"/>
              <a:t>. Вивченню та аналізу міжнародного досвіду використання методів SMM-просування присвячені праці таких вчених, як Ф. </a:t>
            </a:r>
            <a:r>
              <a:rPr lang="uk-UA" sz="1400" dirty="0" err="1"/>
              <a:t>Котлер</a:t>
            </a:r>
            <a:r>
              <a:rPr lang="uk-UA" sz="1400" dirty="0"/>
              <a:t>, Г. </a:t>
            </a:r>
            <a:r>
              <a:rPr lang="uk-UA" sz="1400" dirty="0" err="1"/>
              <a:t>Амстронг</a:t>
            </a:r>
            <a:r>
              <a:rPr lang="uk-UA" sz="1400" dirty="0"/>
              <a:t>, В. </a:t>
            </a:r>
            <a:r>
              <a:rPr lang="uk-UA" sz="1400" dirty="0" err="1"/>
              <a:t>Вонг</a:t>
            </a:r>
            <a:r>
              <a:rPr lang="uk-UA" sz="1400" dirty="0"/>
              <a:t>, Д. </a:t>
            </a:r>
            <a:r>
              <a:rPr lang="uk-UA" sz="1400" dirty="0" err="1"/>
              <a:t>Сондерс</a:t>
            </a:r>
            <a:r>
              <a:rPr lang="uk-UA" sz="1400" dirty="0"/>
              <a:t>. Однак в наукових працях відсутній комплексний алгоритм використання інструментів соціального медіа маркетингу підприємствами для просування своєї продукції через соціальні мережі.</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949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fontScale="92500" lnSpcReduction="20000"/>
          </a:bodyPr>
          <a:lstStyle/>
          <a:p>
            <a:r>
              <a:rPr lang="uk-UA" sz="1400" dirty="0"/>
              <a:t>Всі, хто тим чи іншим чином зіткнулися з просуванням свого бізнесу </a:t>
            </a:r>
            <a:r>
              <a:rPr lang="uk-UA" sz="1400" dirty="0" err="1"/>
              <a:t>онлайн</a:t>
            </a:r>
            <a:r>
              <a:rPr lang="uk-UA" sz="1400" dirty="0"/>
              <a:t>, прекрасно усвідомлюють роль соціальних мереж, як інструменту </a:t>
            </a:r>
            <a:r>
              <a:rPr lang="uk-UA" sz="1400" dirty="0" err="1"/>
              <a:t>інтернет-маркетингу</a:t>
            </a:r>
            <a:r>
              <a:rPr lang="uk-UA" sz="1400" dirty="0"/>
              <a:t>. У шостому щорічному звіті про стан маркетингу в соціальних мережах та рівень прибутковості і збитковості такого просування (ROI), опублікованому </a:t>
            </a:r>
            <a:r>
              <a:rPr lang="uk-UA" sz="1400" dirty="0" err="1"/>
              <a:t>Social</a:t>
            </a:r>
            <a:r>
              <a:rPr lang="uk-UA" sz="1400" dirty="0"/>
              <a:t> </a:t>
            </a:r>
            <a:r>
              <a:rPr lang="uk-UA" sz="1400" dirty="0" err="1"/>
              <a:t>Media</a:t>
            </a:r>
            <a:r>
              <a:rPr lang="uk-UA" sz="1400" dirty="0"/>
              <a:t> </a:t>
            </a:r>
            <a:r>
              <a:rPr lang="uk-UA" sz="1400" dirty="0" err="1"/>
              <a:t>Examinerу</a:t>
            </a:r>
            <a:r>
              <a:rPr lang="uk-UA" sz="1400" dirty="0"/>
              <a:t> 2014, подано 14 доказів важливості SMM:</a:t>
            </a:r>
            <a:endParaRPr lang="ru-RU" sz="1400" dirty="0"/>
          </a:p>
          <a:p>
            <a:r>
              <a:rPr lang="uk-UA" sz="1400" dirty="0"/>
              <a:t>1) 92% маркетологів погодилися, що соціальні мережі важливі для їхнього бізнесу, в порівнянні з 86% в 2013 році;</a:t>
            </a:r>
            <a:endParaRPr lang="ru-RU" sz="1400" dirty="0"/>
          </a:p>
          <a:p>
            <a:r>
              <a:rPr lang="uk-UA" sz="1400" dirty="0"/>
              <a:t>2) 92% всіх учасників дослідження та продавців переконують, що просування у соціальних медіа збільшило </a:t>
            </a:r>
            <a:r>
              <a:rPr lang="uk-UA" sz="1400" dirty="0" err="1"/>
              <a:t>впізнаваність</a:t>
            </a:r>
            <a:r>
              <a:rPr lang="uk-UA" sz="1400" dirty="0"/>
              <a:t> їх бренду;</a:t>
            </a:r>
            <a:endParaRPr lang="ru-RU" sz="1400" dirty="0"/>
          </a:p>
          <a:p>
            <a:r>
              <a:rPr lang="uk-UA" sz="1400" dirty="0"/>
              <a:t>3) 80% маркетологів заявили, що ефективна робота в соціальних мережах забезпечила зростання відвідуваності аж до 90%;</a:t>
            </a:r>
            <a:endParaRPr lang="ru-RU" sz="1400" dirty="0"/>
          </a:p>
          <a:p>
            <a:r>
              <a:rPr lang="uk-UA" sz="1400" dirty="0"/>
              <a:t>4) 72% маркетологів використовують соціальні мережі для формування та збільшення лояльності до бренду;</a:t>
            </a:r>
            <a:endParaRPr lang="ru-RU" sz="1400" dirty="0"/>
          </a:p>
          <a:p>
            <a:r>
              <a:rPr lang="uk-UA" sz="1400" dirty="0"/>
              <a:t>5) соціальні мережі допомогли збільшити продажі більш ніж на 60% всім, хто використовував їх для просування бізнесу впродовж щонайменше трьох років;</a:t>
            </a:r>
            <a:endParaRPr lang="ru-RU" sz="1400" dirty="0"/>
          </a:p>
          <a:p>
            <a:r>
              <a:rPr lang="uk-UA" sz="1400" dirty="0"/>
              <a:t>6) 74% маркетологів, які витрачають 40 годин для роботи у соціальних медіа щотижня, просунули на ринок нові бренди та збільшили показник ROI до позитивного значення;</a:t>
            </a:r>
            <a:endParaRPr lang="ru-RU" sz="1400" dirty="0"/>
          </a:p>
          <a:p>
            <a:r>
              <a:rPr lang="uk-UA" sz="1400" dirty="0"/>
              <a:t>7) 95% маркетологів, які використовують соціальні мережі не менше 6 годин в тиждень, заявляють, що їх зусилля забезпечили зростання бізнесу мінімум на 20%;</a:t>
            </a:r>
            <a:endParaRPr lang="ru-RU" sz="1400" dirty="0"/>
          </a:p>
          <a:p>
            <a:r>
              <a:rPr lang="uk-UA" sz="1400" dirty="0"/>
              <a:t>8) більше 50% маркетологів, які вклали не менше 1 року роботи в SMM, розповіли, що це допомогло їм знайти нові партнерські зв’язки;</a:t>
            </a:r>
            <a:endParaRPr lang="ru-RU" sz="1400" dirty="0"/>
          </a:p>
          <a:p>
            <a:r>
              <a:rPr lang="uk-UA" sz="1400" dirty="0"/>
              <a:t>9) витрачаючи всього 6 годин в тиждень, 66% продавців помітили значний зростання кількості потенційних клієнтів;</a:t>
            </a:r>
            <a:endParaRPr lang="ru-RU" sz="1400" dirty="0"/>
          </a:p>
          <a:p>
            <a:r>
              <a:rPr lang="uk-UA" sz="1400" dirty="0"/>
              <a:t>10) 46% SMM менеджерів розповіли про зниження витрат на маркетинг не менше ніж на 20%;</a:t>
            </a:r>
            <a:endParaRPr lang="ru-RU" sz="1400" dirty="0"/>
          </a:p>
          <a:p>
            <a:r>
              <a:rPr lang="uk-UA" sz="1400" dirty="0"/>
              <a:t>11) більше 58% маркетологів, які вже використовували соціальні мережі впродовж одного року або довше, поліпшили показники </a:t>
            </a:r>
            <a:r>
              <a:rPr lang="uk-UA" sz="1400" dirty="0" err="1"/>
              <a:t>вебсайту</a:t>
            </a:r>
            <a:r>
              <a:rPr lang="uk-UA" sz="1400" dirty="0"/>
              <a:t> у пошукових системах (тобто, збільшили позиції сайту у видачі в пошукових системах по релевантних запитах);</a:t>
            </a:r>
            <a:endParaRPr lang="ru-RU" sz="1400" dirty="0"/>
          </a:p>
          <a:p>
            <a:r>
              <a:rPr lang="uk-UA" sz="1400" dirty="0"/>
              <a:t>12) більш ніж 84% учасників дослідження встановили, що відвідуваність сайту збільшилась, навіть якщо вони витрачали всього 6 годин в тиждень на реалізацію SMM стратегії;</a:t>
            </a:r>
            <a:endParaRPr lang="ru-RU" sz="1400" dirty="0"/>
          </a:p>
          <a:p>
            <a:r>
              <a:rPr lang="ru-RU" sz="1400" dirty="0"/>
              <a:t>13) з тих, </a:t>
            </a:r>
            <a:r>
              <a:rPr lang="ru-RU" sz="1400" dirty="0" err="1"/>
              <a:t>хто</a:t>
            </a:r>
            <a:r>
              <a:rPr lang="ru-RU" sz="1400" dirty="0"/>
              <a:t> </a:t>
            </a:r>
            <a:r>
              <a:rPr lang="ru-RU" sz="1400" dirty="0" err="1"/>
              <a:t>має</a:t>
            </a:r>
            <a:r>
              <a:rPr lang="ru-RU" sz="1400" dirty="0"/>
              <a:t> не </a:t>
            </a:r>
            <a:r>
              <a:rPr lang="ru-RU" sz="1400" dirty="0" err="1"/>
              <a:t>менше</a:t>
            </a:r>
            <a:r>
              <a:rPr lang="ru-RU" sz="1400" dirty="0"/>
              <a:t> 1 року </a:t>
            </a:r>
            <a:r>
              <a:rPr lang="ru-RU" sz="1400" dirty="0" err="1"/>
              <a:t>досвіду</a:t>
            </a:r>
            <a:r>
              <a:rPr lang="ru-RU" sz="1400" dirty="0"/>
              <a:t> </a:t>
            </a:r>
            <a:r>
              <a:rPr lang="ru-RU" sz="1400" dirty="0" err="1"/>
              <a:t>використання</a:t>
            </a:r>
            <a:r>
              <a:rPr lang="ru-RU" sz="1400" dirty="0"/>
              <a:t> </a:t>
            </a:r>
            <a:r>
              <a:rPr lang="ru-RU" sz="1400" dirty="0" err="1"/>
              <a:t>соціальних</a:t>
            </a:r>
            <a:r>
              <a:rPr lang="ru-RU" sz="1400" dirty="0"/>
              <a:t> мереж для </a:t>
            </a:r>
            <a:r>
              <a:rPr lang="ru-RU" sz="1400" dirty="0" err="1"/>
              <a:t>просування</a:t>
            </a:r>
            <a:r>
              <a:rPr lang="ru-RU" sz="1400" dirty="0"/>
              <a:t> </a:t>
            </a:r>
            <a:r>
              <a:rPr lang="ru-RU" sz="1400" dirty="0" err="1"/>
              <a:t>бізнесу</a:t>
            </a:r>
            <a:r>
              <a:rPr lang="ru-RU" sz="1400" dirty="0"/>
              <a:t>, 69% і </a:t>
            </a:r>
            <a:r>
              <a:rPr lang="ru-RU" sz="1400" dirty="0" err="1"/>
              <a:t>більше</a:t>
            </a:r>
            <a:r>
              <a:rPr lang="ru-RU" sz="1400" dirty="0"/>
              <a:t> </a:t>
            </a:r>
            <a:r>
              <a:rPr lang="ru-RU" sz="1400" dirty="0" err="1"/>
              <a:t>вивели</a:t>
            </a:r>
            <a:r>
              <a:rPr lang="ru-RU" sz="1400" dirty="0"/>
              <a:t> </a:t>
            </a:r>
            <a:r>
              <a:rPr lang="ru-RU" sz="1400" dirty="0" err="1"/>
              <a:t>продажі</a:t>
            </a:r>
            <a:r>
              <a:rPr lang="ru-RU" sz="1400" dirty="0"/>
              <a:t> </a:t>
            </a:r>
            <a:r>
              <a:rPr lang="ru-RU" sz="1400" dirty="0" err="1"/>
              <a:t>товарів</a:t>
            </a:r>
            <a:r>
              <a:rPr lang="ru-RU" sz="1400" dirty="0"/>
              <a:t> та </a:t>
            </a:r>
            <a:r>
              <a:rPr lang="ru-RU" sz="1400" dirty="0" err="1"/>
              <a:t>послуг</a:t>
            </a:r>
            <a:r>
              <a:rPr lang="ru-RU" sz="1400" dirty="0"/>
              <a:t> прямо у </a:t>
            </a:r>
            <a:r>
              <a:rPr lang="ru-RU" sz="1400" dirty="0" err="1"/>
              <a:t>соціальні</a:t>
            </a:r>
            <a:r>
              <a:rPr lang="ru-RU" sz="1400" dirty="0"/>
              <a:t> </a:t>
            </a:r>
            <a:r>
              <a:rPr lang="ru-RU" sz="1400" dirty="0" err="1"/>
              <a:t>мережі</a:t>
            </a:r>
            <a:r>
              <a:rPr lang="ru-RU" sz="1400" dirty="0"/>
              <a:t>, </a:t>
            </a:r>
            <a:r>
              <a:rPr lang="ru-RU" sz="1400" dirty="0" err="1"/>
              <a:t>зменшуючи</a:t>
            </a:r>
            <a:r>
              <a:rPr lang="ru-RU" sz="1400" dirty="0"/>
              <a:t> при </a:t>
            </a:r>
            <a:r>
              <a:rPr lang="ru-RU" sz="1400" dirty="0" err="1"/>
              <a:t>цьому</a:t>
            </a:r>
            <a:r>
              <a:rPr lang="ru-RU" sz="1400" dirty="0"/>
              <a:t> шлях </a:t>
            </a:r>
            <a:r>
              <a:rPr lang="ru-RU" sz="1400" dirty="0" err="1"/>
              <a:t>покупця</a:t>
            </a:r>
            <a:r>
              <a:rPr lang="ru-RU" sz="1400" dirty="0"/>
              <a:t> </a:t>
            </a:r>
            <a:r>
              <a:rPr lang="ru-RU" sz="1400" dirty="0" err="1"/>
              <a:t>від</a:t>
            </a:r>
            <a:r>
              <a:rPr lang="ru-RU" sz="1400" dirty="0"/>
              <a:t> </a:t>
            </a:r>
            <a:r>
              <a:rPr lang="ru-RU" sz="1400" dirty="0" err="1"/>
              <a:t>привернення</a:t>
            </a:r>
            <a:r>
              <a:rPr lang="ru-RU" sz="1400" dirty="0"/>
              <a:t> </a:t>
            </a:r>
            <a:r>
              <a:rPr lang="ru-RU" sz="1400" dirty="0" err="1"/>
              <a:t>уваги</a:t>
            </a:r>
            <a:r>
              <a:rPr lang="ru-RU" sz="1400" dirty="0"/>
              <a:t> до </a:t>
            </a:r>
            <a:r>
              <a:rPr lang="ru-RU" sz="1400" dirty="0" err="1"/>
              <a:t>конверсії</a:t>
            </a:r>
            <a:r>
              <a:rPr lang="ru-RU" sz="1400" dirty="0"/>
              <a:t>;</a:t>
            </a: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449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9512" y="188640"/>
            <a:ext cx="8640959" cy="6192687"/>
          </a:xfrm>
        </p:spPr>
        <p:txBody>
          <a:bodyPr>
            <a:normAutofit lnSpcReduction="10000"/>
          </a:bodyPr>
          <a:lstStyle/>
          <a:p>
            <a:r>
              <a:rPr lang="uk-UA" sz="1400" dirty="0"/>
              <a:t>14) 69% маркетологів з досвідом не менше 1 року визнали соціальні мережі основним інструментом для побудови фан-клубу за рахунок збільшення </a:t>
            </a:r>
            <a:r>
              <a:rPr lang="uk-UA" sz="1400" dirty="0" err="1"/>
              <a:t>залученості</a:t>
            </a:r>
            <a:r>
              <a:rPr lang="uk-UA" sz="1400" dirty="0"/>
              <a:t> аудиторії цінним контентом.</a:t>
            </a:r>
            <a:endParaRPr lang="ru-RU" sz="1400" dirty="0"/>
          </a:p>
          <a:p>
            <a:r>
              <a:rPr lang="uk-UA" sz="1400" dirty="0" err="1"/>
              <a:t>Social</a:t>
            </a:r>
            <a:r>
              <a:rPr lang="uk-UA" sz="1400" dirty="0"/>
              <a:t> </a:t>
            </a:r>
            <a:r>
              <a:rPr lang="uk-UA" sz="1400" dirty="0" err="1"/>
              <a:t>Media</a:t>
            </a:r>
            <a:r>
              <a:rPr lang="uk-UA" sz="1400" dirty="0"/>
              <a:t> </a:t>
            </a:r>
            <a:r>
              <a:rPr lang="uk-UA" sz="1400" dirty="0" err="1"/>
              <a:t>Marketing</a:t>
            </a:r>
            <a:r>
              <a:rPr lang="uk-UA" sz="1400" dirty="0"/>
              <a:t> вирішує цілий спектр питань, пов'язаних з просуванням компанії в Інтернеті:</a:t>
            </a:r>
            <a:endParaRPr lang="ru-RU" sz="1400" dirty="0"/>
          </a:p>
          <a:p>
            <a:r>
              <a:rPr lang="uk-UA" sz="1400" dirty="0"/>
              <a:t> </a:t>
            </a:r>
            <a:r>
              <a:rPr lang="uk-UA" sz="1400" dirty="0">
                <a:sym typeface="Symbol"/>
              </a:rPr>
              <a:t></a:t>
            </a:r>
            <a:r>
              <a:rPr lang="uk-UA" sz="1400" dirty="0"/>
              <a:t> просування бренду;</a:t>
            </a:r>
            <a:endParaRPr lang="ru-RU" sz="1400" dirty="0"/>
          </a:p>
          <a:p>
            <a:r>
              <a:rPr lang="uk-UA" sz="1400" dirty="0"/>
              <a:t> </a:t>
            </a:r>
            <a:r>
              <a:rPr lang="uk-UA" sz="1400" dirty="0">
                <a:sym typeface="Symbol"/>
              </a:rPr>
              <a:t></a:t>
            </a:r>
            <a:r>
              <a:rPr lang="uk-UA" sz="1400" dirty="0"/>
              <a:t> збільшення кількості відвідувачів сайту;</a:t>
            </a:r>
            <a:endParaRPr lang="ru-RU" sz="1400" dirty="0"/>
          </a:p>
          <a:p>
            <a:r>
              <a:rPr lang="uk-UA" sz="1400" dirty="0"/>
              <a:t> </a:t>
            </a:r>
            <a:r>
              <a:rPr lang="uk-UA" sz="1400" dirty="0">
                <a:sym typeface="Symbol"/>
              </a:rPr>
              <a:t></a:t>
            </a:r>
            <a:r>
              <a:rPr lang="uk-UA" sz="1400" dirty="0"/>
              <a:t> зростання популярності торгової марки;</a:t>
            </a:r>
            <a:endParaRPr lang="ru-RU" sz="1400" dirty="0"/>
          </a:p>
          <a:p>
            <a:r>
              <a:rPr lang="uk-UA" sz="1400" dirty="0"/>
              <a:t> </a:t>
            </a:r>
            <a:r>
              <a:rPr lang="uk-UA" sz="1400" dirty="0">
                <a:sym typeface="Symbol"/>
              </a:rPr>
              <a:t></a:t>
            </a:r>
            <a:r>
              <a:rPr lang="uk-UA" sz="1400" dirty="0"/>
              <a:t> підвищення лояльності аудиторії по відношенню до бренду.</a:t>
            </a:r>
            <a:endParaRPr lang="ru-RU" sz="1400" dirty="0"/>
          </a:p>
          <a:p>
            <a:r>
              <a:rPr lang="uk-UA" sz="1400" dirty="0"/>
              <a:t>Головні напрямки роботи SMM:</a:t>
            </a:r>
            <a:endParaRPr lang="ru-RU" sz="1400" dirty="0"/>
          </a:p>
          <a:p>
            <a:r>
              <a:rPr lang="uk-UA" sz="1400" dirty="0"/>
              <a:t> </a:t>
            </a:r>
            <a:r>
              <a:rPr lang="uk-UA" sz="1400" dirty="0">
                <a:sym typeface="Symbol"/>
              </a:rPr>
              <a:t></a:t>
            </a:r>
            <a:r>
              <a:rPr lang="uk-UA" sz="1400" dirty="0"/>
              <a:t> розвиток і створення спільнот, груп, </a:t>
            </a:r>
            <a:r>
              <a:rPr lang="uk-UA" sz="1400" dirty="0" err="1"/>
              <a:t>паблік</a:t>
            </a:r>
            <a:r>
              <a:rPr lang="uk-UA" sz="1400" dirty="0"/>
              <a:t> в соціальних мережах, створення та ведення </a:t>
            </a:r>
            <a:r>
              <a:rPr lang="uk-UA" sz="1400" dirty="0" err="1"/>
              <a:t>мікроблогу</a:t>
            </a:r>
            <a:r>
              <a:rPr lang="uk-UA" sz="1400" dirty="0"/>
              <a:t>;</a:t>
            </a:r>
            <a:endParaRPr lang="ru-RU" sz="1400" dirty="0"/>
          </a:p>
          <a:p>
            <a:r>
              <a:rPr lang="uk-UA" sz="1400" dirty="0"/>
              <a:t> </a:t>
            </a:r>
            <a:r>
              <a:rPr lang="uk-UA" sz="1400" dirty="0">
                <a:sym typeface="Symbol"/>
              </a:rPr>
              <a:t></a:t>
            </a:r>
            <a:r>
              <a:rPr lang="uk-UA" sz="1400" dirty="0"/>
              <a:t> стимулювання інтересу аудиторії до товариства, залучення нових членів (за рахунок проведення розіграшів, конкурсів, змагань);</a:t>
            </a:r>
            <a:endParaRPr lang="ru-RU" sz="1400" dirty="0"/>
          </a:p>
          <a:p>
            <a:r>
              <a:rPr lang="uk-UA" sz="1400" dirty="0"/>
              <a:t> </a:t>
            </a:r>
            <a:r>
              <a:rPr lang="uk-UA" sz="1400" dirty="0">
                <a:sym typeface="Symbol"/>
              </a:rPr>
              <a:t></a:t>
            </a:r>
            <a:r>
              <a:rPr lang="uk-UA" sz="1400" dirty="0"/>
              <a:t> створення програм, ігор, корисних утиліт і їх розкрутка серед користувачів мереж;</a:t>
            </a:r>
            <a:endParaRPr lang="ru-RU" sz="1400" dirty="0"/>
          </a:p>
          <a:p>
            <a:r>
              <a:rPr lang="uk-UA" sz="1400" dirty="0"/>
              <a:t> </a:t>
            </a:r>
            <a:r>
              <a:rPr lang="uk-UA" sz="1400" dirty="0">
                <a:sym typeface="Symbol"/>
              </a:rPr>
              <a:t></a:t>
            </a:r>
            <a:r>
              <a:rPr lang="uk-UA" sz="1400" dirty="0"/>
              <a:t> просування сайту в різних спільнотах (робота в </a:t>
            </a:r>
            <a:r>
              <a:rPr lang="uk-UA" sz="1400" dirty="0" err="1"/>
              <a:t>блогах</a:t>
            </a:r>
            <a:r>
              <a:rPr lang="uk-UA" sz="1400" dirty="0"/>
              <a:t> і на форумах, ведення дискусій з реальними учасниками мереж, публікації постів, оглядів і статей);</a:t>
            </a:r>
            <a:endParaRPr lang="ru-RU" sz="1400" dirty="0"/>
          </a:p>
          <a:p>
            <a:r>
              <a:rPr lang="uk-UA" sz="1400" dirty="0"/>
              <a:t> </a:t>
            </a:r>
            <a:r>
              <a:rPr lang="uk-UA" sz="1400" dirty="0">
                <a:sym typeface="Symbol"/>
              </a:rPr>
              <a:t></a:t>
            </a:r>
            <a:r>
              <a:rPr lang="uk-UA" sz="1400" dirty="0"/>
              <a:t> аналітика (моніторинг мереж і співтовариств, аналіз ситуації і вироблення рекомендацій по розкрутці компанії, продукту або бренду, створення стратегії просування компанії в Інтернеті).</a:t>
            </a:r>
            <a:endParaRPr lang="ru-RU" sz="1400" dirty="0"/>
          </a:p>
          <a:p>
            <a:r>
              <a:rPr lang="uk-UA" sz="1400" u="sng" dirty="0">
                <a:hlinkClick r:id="rId2"/>
              </a:rPr>
              <a:t>Переваги SMM</a:t>
            </a:r>
            <a:r>
              <a:rPr lang="uk-UA" sz="1400" dirty="0"/>
              <a:t>:</a:t>
            </a:r>
            <a:endParaRPr lang="ru-RU" sz="1400" dirty="0"/>
          </a:p>
          <a:p>
            <a:r>
              <a:rPr lang="uk-UA" sz="1400" dirty="0"/>
              <a:t> </a:t>
            </a:r>
            <a:r>
              <a:rPr lang="uk-UA" sz="1400" dirty="0">
                <a:sym typeface="Symbol"/>
              </a:rPr>
              <a:t></a:t>
            </a:r>
            <a:r>
              <a:rPr lang="uk-UA" sz="1400" dirty="0"/>
              <a:t> низька вартість просування;</a:t>
            </a:r>
            <a:endParaRPr lang="ru-RU" sz="1400" dirty="0"/>
          </a:p>
          <a:p>
            <a:r>
              <a:rPr lang="uk-UA" sz="1400" dirty="0"/>
              <a:t> </a:t>
            </a:r>
            <a:r>
              <a:rPr lang="uk-UA" sz="1400" dirty="0">
                <a:sym typeface="Symbol"/>
              </a:rPr>
              <a:t></a:t>
            </a:r>
            <a:r>
              <a:rPr lang="uk-UA" sz="1400" dirty="0"/>
              <a:t> широка аудиторія;</a:t>
            </a:r>
            <a:endParaRPr lang="ru-RU" sz="1400" dirty="0"/>
          </a:p>
          <a:p>
            <a:r>
              <a:rPr lang="uk-UA" sz="1400" dirty="0"/>
              <a:t> </a:t>
            </a:r>
            <a:r>
              <a:rPr lang="uk-UA" sz="1400" dirty="0">
                <a:sym typeface="Symbol"/>
              </a:rPr>
              <a:t></a:t>
            </a:r>
            <a:r>
              <a:rPr lang="uk-UA" sz="1400" dirty="0"/>
              <a:t> можливість ретельно відбирати користувачів, які побачать вашу рекламу (</a:t>
            </a:r>
            <a:r>
              <a:rPr lang="uk-UA" sz="1400" dirty="0" err="1"/>
              <a:t>ранжування</a:t>
            </a:r>
            <a:r>
              <a:rPr lang="uk-UA" sz="1400" dirty="0"/>
              <a:t> цільової аудиторії за соціальними параметрами: віком, місцем проживання, інтересам);</a:t>
            </a:r>
            <a:endParaRPr lang="ru-RU" sz="1400" dirty="0"/>
          </a:p>
          <a:p>
            <a:r>
              <a:rPr lang="uk-UA" sz="1400" dirty="0"/>
              <a:t> </a:t>
            </a:r>
            <a:r>
              <a:rPr lang="uk-UA" sz="1400" dirty="0">
                <a:sym typeface="Symbol"/>
              </a:rPr>
              <a:t></a:t>
            </a:r>
            <a:r>
              <a:rPr lang="uk-UA" sz="1400" dirty="0"/>
              <a:t> поступове напрацювання іміджу, який збережеться на тривалий період.</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6400774"/>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TotalTime>
  <Words>2748</Words>
  <Application>Microsoft Office PowerPoint</Application>
  <PresentationFormat>Экран (4:3)</PresentationFormat>
  <Paragraphs>141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Воздушный поток</vt:lpstr>
      <vt:lpstr>Тема 5 БІЗНЕС І SMM/SMO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5 БІЗНЕС І SMM/SMO </dc:title>
  <dc:creator>Ann</dc:creator>
  <cp:lastModifiedBy>Ann</cp:lastModifiedBy>
  <cp:revision>14</cp:revision>
  <dcterms:created xsi:type="dcterms:W3CDTF">2021-09-16T17:34:29Z</dcterms:created>
  <dcterms:modified xsi:type="dcterms:W3CDTF">2021-09-16T17:52:06Z</dcterms:modified>
</cp:coreProperties>
</file>