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0" r:id="rId4"/>
    <p:sldId id="258" r:id="rId5"/>
    <p:sldId id="259" r:id="rId6"/>
    <p:sldId id="261" r:id="rId7"/>
    <p:sldId id="262" r:id="rId8"/>
    <p:sldId id="263" r:id="rId9"/>
    <p:sldId id="264" r:id="rId10"/>
    <p:sldId id="266" r:id="rId11"/>
    <p:sldId id="265" r:id="rId12"/>
    <p:sldId id="267" r:id="rId13"/>
    <p:sldId id="269" r:id="rId14"/>
    <p:sldId id="268" r:id="rId15"/>
    <p:sldId id="270" r:id="rId16"/>
    <p:sldId id="272" r:id="rId17"/>
    <p:sldId id="275" r:id="rId18"/>
    <p:sldId id="276"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79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10/29/2020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10/29/2020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smtClean="0"/>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10/29/2020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10/29/2020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10/29/2020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10/29/2020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10/29/2020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10/29/2020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10/29/2020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smtClean="0"/>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10/29/2020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10/29/2020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10/29/2020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Тема 7:</a:t>
            </a:r>
            <a:br>
              <a:rPr lang="ru-RU" dirty="0" smtClean="0"/>
            </a:br>
            <a:r>
              <a:rPr lang="ru-RU" dirty="0" smtClean="0"/>
              <a:t>КРИТЕРІЇ </a:t>
            </a:r>
            <a:r>
              <a:rPr lang="ru-RU" dirty="0"/>
              <a:t>ОЦІНКИ ЕФЕКТИВНОСТІ ПРОЕКТУ </a:t>
            </a:r>
          </a:p>
        </p:txBody>
      </p:sp>
      <p:sp>
        <p:nvSpPr>
          <p:cNvPr id="3" name="Подзаголовок 2"/>
          <p:cNvSpPr>
            <a:spLocks noGrp="1"/>
          </p:cNvSpPr>
          <p:nvPr>
            <p:ph type="subTitle" idx="1"/>
          </p:nvPr>
        </p:nvSpPr>
        <p:spPr/>
        <p:txBody>
          <a:bodyPr>
            <a:normAutofit fontScale="70000" lnSpcReduction="20000"/>
          </a:bodyPr>
          <a:lstStyle/>
          <a:p>
            <a:r>
              <a:rPr lang="ru-RU" i="1" dirty="0"/>
              <a:t>7.1. </a:t>
            </a:r>
            <a:r>
              <a:rPr lang="ru-RU" i="1" dirty="0" err="1"/>
              <a:t>Загальні</a:t>
            </a:r>
            <a:r>
              <a:rPr lang="ru-RU" i="1" dirty="0"/>
              <a:t> </a:t>
            </a:r>
            <a:r>
              <a:rPr lang="ru-RU" i="1" dirty="0" err="1"/>
              <a:t>підходи</a:t>
            </a:r>
            <a:r>
              <a:rPr lang="ru-RU" i="1" dirty="0"/>
              <a:t> до </a:t>
            </a:r>
            <a:r>
              <a:rPr lang="ru-RU" i="1" dirty="0" err="1"/>
              <a:t>оцінки</a:t>
            </a:r>
            <a:r>
              <a:rPr lang="ru-RU" i="1" dirty="0"/>
              <a:t> </a:t>
            </a:r>
            <a:r>
              <a:rPr lang="ru-RU" i="1" dirty="0" err="1"/>
              <a:t>проектів</a:t>
            </a:r>
            <a:r>
              <a:rPr lang="ru-RU" i="1" dirty="0"/>
              <a:t> </a:t>
            </a:r>
            <a:endParaRPr lang="ru-RU" dirty="0"/>
          </a:p>
          <a:p>
            <a:r>
              <a:rPr lang="ru-RU" i="1" dirty="0"/>
              <a:t>7.2. </a:t>
            </a:r>
            <a:r>
              <a:rPr lang="ru-RU" i="1" dirty="0" err="1"/>
              <a:t>Показники</a:t>
            </a:r>
            <a:r>
              <a:rPr lang="ru-RU" i="1" dirty="0"/>
              <a:t>, </a:t>
            </a:r>
            <a:r>
              <a:rPr lang="ru-RU" i="1" dirty="0" err="1"/>
              <a:t>засновані</a:t>
            </a:r>
            <a:r>
              <a:rPr lang="ru-RU" i="1" dirty="0"/>
              <a:t> на </a:t>
            </a:r>
            <a:r>
              <a:rPr lang="ru-RU" i="1" dirty="0" err="1"/>
              <a:t>дисконтованих</a:t>
            </a:r>
            <a:r>
              <a:rPr lang="ru-RU" i="1" dirty="0"/>
              <a:t> </a:t>
            </a:r>
            <a:r>
              <a:rPr lang="ru-RU" i="1" dirty="0" err="1"/>
              <a:t>оцінках</a:t>
            </a:r>
            <a:r>
              <a:rPr lang="ru-RU" i="1" dirty="0"/>
              <a:t> </a:t>
            </a:r>
            <a:endParaRPr lang="ru-RU" dirty="0"/>
          </a:p>
          <a:p>
            <a:r>
              <a:rPr lang="ru-RU" i="1" dirty="0"/>
              <a:t>7.3. </a:t>
            </a:r>
            <a:r>
              <a:rPr lang="ru-RU" i="1" dirty="0" err="1"/>
              <a:t>Показники</a:t>
            </a:r>
            <a:r>
              <a:rPr lang="ru-RU" i="1" dirty="0"/>
              <a:t>, </a:t>
            </a:r>
            <a:r>
              <a:rPr lang="ru-RU" i="1" dirty="0" err="1"/>
              <a:t>засновані</a:t>
            </a:r>
            <a:r>
              <a:rPr lang="ru-RU" i="1" dirty="0"/>
              <a:t> на </a:t>
            </a:r>
            <a:r>
              <a:rPr lang="ru-RU" i="1" dirty="0" err="1"/>
              <a:t>облікових</a:t>
            </a:r>
            <a:r>
              <a:rPr lang="ru-RU" i="1" dirty="0"/>
              <a:t> </a:t>
            </a:r>
            <a:r>
              <a:rPr lang="ru-RU" i="1" dirty="0" err="1"/>
              <a:t>оцінках</a:t>
            </a:r>
            <a:r>
              <a:rPr lang="ru-RU" i="1" dirty="0"/>
              <a:t> </a:t>
            </a:r>
            <a:endParaRPr lang="ru-RU" dirty="0"/>
          </a:p>
          <a:p>
            <a:r>
              <a:rPr lang="ru-RU" i="1" dirty="0"/>
              <a:t>7.4. </a:t>
            </a:r>
            <a:r>
              <a:rPr lang="ru-RU" i="1" dirty="0" err="1"/>
              <a:t>Неекономічні</a:t>
            </a:r>
            <a:r>
              <a:rPr lang="ru-RU" i="1" dirty="0"/>
              <a:t> </a:t>
            </a:r>
            <a:r>
              <a:rPr lang="ru-RU" i="1" dirty="0" err="1"/>
              <a:t>переваги</a:t>
            </a:r>
            <a:r>
              <a:rPr lang="ru-RU" i="1" dirty="0"/>
              <a:t> проекту </a:t>
            </a:r>
            <a:endParaRPr lang="ru-RU" dirty="0"/>
          </a:p>
        </p:txBody>
      </p:sp>
    </p:spTree>
    <p:extLst>
      <p:ext uri="{BB962C8B-B14F-4D97-AF65-F5344CB8AC3E}">
        <p14:creationId xmlns:p14="http://schemas.microsoft.com/office/powerpoint/2010/main" val="14309483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57868" y="133043"/>
            <a:ext cx="10634132" cy="612023"/>
          </a:xfrm>
        </p:spPr>
        <p:txBody>
          <a:bodyPr>
            <a:normAutofit/>
          </a:bodyPr>
          <a:lstStyle/>
          <a:p>
            <a:r>
              <a:rPr lang="uk-UA" sz="3200" b="1" dirty="0"/>
              <a:t>Внутрішня ставка доходності (рентабельності)</a:t>
            </a:r>
            <a:r>
              <a:rPr lang="uk-UA" sz="3200" dirty="0"/>
              <a:t> </a:t>
            </a:r>
            <a:endParaRPr lang="ru-RU" sz="3200" dirty="0"/>
          </a:p>
        </p:txBody>
      </p:sp>
      <p:pic>
        <p:nvPicPr>
          <p:cNvPr id="4" name="Объект 3"/>
          <p:cNvPicPr>
            <a:picLocks noGrp="1" noChangeAspect="1"/>
          </p:cNvPicPr>
          <p:nvPr>
            <p:ph idx="1"/>
          </p:nvPr>
        </p:nvPicPr>
        <p:blipFill>
          <a:blip r:embed="rId2"/>
          <a:stretch>
            <a:fillRect/>
          </a:stretch>
        </p:blipFill>
        <p:spPr>
          <a:xfrm>
            <a:off x="1557868" y="808882"/>
            <a:ext cx="9722632" cy="2550594"/>
          </a:xfrm>
          <a:prstGeom prst="rect">
            <a:avLst/>
          </a:prstGeom>
        </p:spPr>
      </p:pic>
      <p:pic>
        <p:nvPicPr>
          <p:cNvPr id="6" name="Рисунок 5"/>
          <p:cNvPicPr>
            <a:picLocks noChangeAspect="1"/>
          </p:cNvPicPr>
          <p:nvPr/>
        </p:nvPicPr>
        <p:blipFill>
          <a:blip r:embed="rId3"/>
          <a:stretch>
            <a:fillRect/>
          </a:stretch>
        </p:blipFill>
        <p:spPr>
          <a:xfrm>
            <a:off x="2152758" y="3359476"/>
            <a:ext cx="9444352" cy="3219247"/>
          </a:xfrm>
          <a:prstGeom prst="rect">
            <a:avLst/>
          </a:prstGeom>
        </p:spPr>
      </p:pic>
    </p:spTree>
    <p:extLst>
      <p:ext uri="{BB962C8B-B14F-4D97-AF65-F5344CB8AC3E}">
        <p14:creationId xmlns:p14="http://schemas.microsoft.com/office/powerpoint/2010/main" val="37784687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a:t>Правила роботи з критерієм внутрішньої ставки доходу передбачають, що: </a:t>
            </a:r>
            <a:r>
              <a:rPr lang="ru-RU" dirty="0"/>
              <a:t/>
            </a:r>
            <a:br>
              <a:rPr lang="ru-RU" dirty="0"/>
            </a:br>
            <a:endParaRPr lang="ru-RU" dirty="0"/>
          </a:p>
        </p:txBody>
      </p:sp>
      <p:sp>
        <p:nvSpPr>
          <p:cNvPr id="3" name="Объект 2"/>
          <p:cNvSpPr>
            <a:spLocks noGrp="1"/>
          </p:cNvSpPr>
          <p:nvPr>
            <p:ph idx="1"/>
          </p:nvPr>
        </p:nvSpPr>
        <p:spPr/>
        <p:txBody>
          <a:bodyPr>
            <a:normAutofit fontScale="92500" lnSpcReduction="20000"/>
          </a:bodyPr>
          <a:lstStyle/>
          <a:p>
            <a:pPr lvl="0" fontAlgn="base"/>
            <a:r>
              <a:rPr lang="uk-UA" sz="2000" dirty="0" smtClean="0"/>
              <a:t>не </a:t>
            </a:r>
            <a:r>
              <a:rPr lang="uk-UA" sz="2000" dirty="0"/>
              <a:t>приймається до реалізації ні один інвестиційний проект, якщо він не забезпечує значення внутрішньої ставки доходу, яке перевищує вартість капіталу за інвестиційним проектом; </a:t>
            </a:r>
            <a:endParaRPr lang="ru-RU" sz="2000" dirty="0"/>
          </a:p>
          <a:p>
            <a:pPr lvl="0" fontAlgn="base"/>
            <a:r>
              <a:rPr lang="uk-UA" sz="2000" dirty="0"/>
              <a:t>якщо інвестиційний проект обирається в умовах фіксованого бюджету або серед інвестиційних проектів, що є </a:t>
            </a:r>
            <a:r>
              <a:rPr lang="uk-UA" sz="2000" dirty="0" err="1"/>
              <a:t>взаємовиключаючими</a:t>
            </a:r>
            <a:r>
              <a:rPr lang="uk-UA" sz="2000" dirty="0"/>
              <a:t>, то перевага віддається тим інвестиційним проектам, які характеризуються найбільшим значенням внутрішньої ставки доходу. </a:t>
            </a:r>
            <a:endParaRPr lang="ru-RU" sz="2000" dirty="0"/>
          </a:p>
          <a:p>
            <a:pPr marL="0" indent="0" algn="ctr">
              <a:buNone/>
            </a:pPr>
            <a:r>
              <a:rPr lang="uk-UA" dirty="0"/>
              <a:t>Між чистою теперішньою вартістю і внутрішньою ставкою доходності, за визначенням, має існувати взаємозв'язок виду: </a:t>
            </a:r>
            <a:endParaRPr lang="ru-RU" dirty="0"/>
          </a:p>
          <a:p>
            <a:pPr lvl="0" fontAlgn="base"/>
            <a:r>
              <a:rPr lang="uk-UA" dirty="0"/>
              <a:t>коли </a:t>
            </a:r>
            <a:r>
              <a:rPr lang="uk-UA" i="1" dirty="0"/>
              <a:t>NPV &gt; 0, </a:t>
            </a:r>
            <a:r>
              <a:rPr lang="uk-UA" dirty="0"/>
              <a:t>то</a:t>
            </a:r>
            <a:r>
              <a:rPr lang="uk-UA" i="1" dirty="0"/>
              <a:t> IRR. &gt; і;</a:t>
            </a:r>
            <a:r>
              <a:rPr lang="uk-UA" dirty="0"/>
              <a:t> </a:t>
            </a:r>
            <a:endParaRPr lang="ru-RU" dirty="0"/>
          </a:p>
          <a:p>
            <a:pPr lvl="0" fontAlgn="base"/>
            <a:r>
              <a:rPr lang="uk-UA" dirty="0"/>
              <a:t>коли </a:t>
            </a:r>
            <a:r>
              <a:rPr lang="uk-UA" i="1" dirty="0"/>
              <a:t>NPV = 0, </a:t>
            </a:r>
            <a:r>
              <a:rPr lang="uk-UA" dirty="0"/>
              <a:t>то</a:t>
            </a:r>
            <a:r>
              <a:rPr lang="uk-UA" i="1" dirty="0"/>
              <a:t> IRR = і</a:t>
            </a:r>
            <a:r>
              <a:rPr lang="uk-UA" dirty="0"/>
              <a:t>; </a:t>
            </a:r>
            <a:endParaRPr lang="ru-RU" dirty="0"/>
          </a:p>
          <a:p>
            <a:pPr lvl="0" fontAlgn="base"/>
            <a:r>
              <a:rPr lang="uk-UA" dirty="0"/>
              <a:t>коли </a:t>
            </a:r>
            <a:r>
              <a:rPr lang="uk-UA" i="1" dirty="0"/>
              <a:t>NPV &lt; 0, </a:t>
            </a:r>
            <a:r>
              <a:rPr lang="uk-UA" dirty="0"/>
              <a:t>то</a:t>
            </a:r>
            <a:r>
              <a:rPr lang="uk-UA" i="1" dirty="0"/>
              <a:t> IRR &lt; і</a:t>
            </a:r>
            <a:r>
              <a:rPr lang="uk-UA" dirty="0"/>
              <a:t>. </a:t>
            </a:r>
            <a:endParaRPr lang="ru-RU" dirty="0"/>
          </a:p>
          <a:p>
            <a:endParaRPr lang="ru-RU" dirty="0"/>
          </a:p>
        </p:txBody>
      </p:sp>
    </p:spTree>
    <p:extLst>
      <p:ext uri="{BB962C8B-B14F-4D97-AF65-F5344CB8AC3E}">
        <p14:creationId xmlns:p14="http://schemas.microsoft.com/office/powerpoint/2010/main" val="2105717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33601" y="624111"/>
            <a:ext cx="9371012" cy="798290"/>
          </a:xfrm>
        </p:spPr>
        <p:txBody>
          <a:bodyPr/>
          <a:lstStyle/>
          <a:p>
            <a:r>
              <a:rPr lang="uk-UA" b="1" dirty="0"/>
              <a:t>Рентабельність інвестицій</a:t>
            </a:r>
            <a:r>
              <a:rPr lang="uk-UA" dirty="0"/>
              <a:t> </a:t>
            </a:r>
            <a:endParaRPr lang="ru-RU" dirty="0"/>
          </a:p>
        </p:txBody>
      </p:sp>
      <p:pic>
        <p:nvPicPr>
          <p:cNvPr id="4" name="Объект 3"/>
          <p:cNvPicPr>
            <a:picLocks noGrp="1" noChangeAspect="1"/>
          </p:cNvPicPr>
          <p:nvPr>
            <p:ph idx="1"/>
          </p:nvPr>
        </p:nvPicPr>
        <p:blipFill>
          <a:blip r:embed="rId2"/>
          <a:stretch>
            <a:fillRect/>
          </a:stretch>
        </p:blipFill>
        <p:spPr>
          <a:xfrm>
            <a:off x="808568" y="2296917"/>
            <a:ext cx="10786532" cy="2770383"/>
          </a:xfrm>
          <a:prstGeom prst="rect">
            <a:avLst/>
          </a:prstGeom>
        </p:spPr>
      </p:pic>
    </p:spTree>
    <p:extLst>
      <p:ext uri="{BB962C8B-B14F-4D97-AF65-F5344CB8AC3E}">
        <p14:creationId xmlns:p14="http://schemas.microsoft.com/office/powerpoint/2010/main" val="18322794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76401" y="624110"/>
            <a:ext cx="9828212" cy="696690"/>
          </a:xfrm>
        </p:spPr>
        <p:txBody>
          <a:bodyPr/>
          <a:lstStyle/>
          <a:p>
            <a:r>
              <a:rPr lang="uk-UA" b="1" dirty="0"/>
              <a:t>Дисконтований період окупності</a:t>
            </a:r>
            <a:endParaRPr lang="ru-RU" dirty="0"/>
          </a:p>
        </p:txBody>
      </p:sp>
      <p:sp>
        <p:nvSpPr>
          <p:cNvPr id="3" name="Объект 2"/>
          <p:cNvSpPr>
            <a:spLocks noGrp="1"/>
          </p:cNvSpPr>
          <p:nvPr>
            <p:ph idx="1"/>
          </p:nvPr>
        </p:nvSpPr>
        <p:spPr>
          <a:xfrm>
            <a:off x="1231900" y="1452033"/>
            <a:ext cx="10058400" cy="5130799"/>
          </a:xfrm>
        </p:spPr>
        <p:txBody>
          <a:bodyPr>
            <a:normAutofit fontScale="92500" lnSpcReduction="20000"/>
          </a:bodyPr>
          <a:lstStyle/>
          <a:p>
            <a:pPr marL="0" indent="0" algn="just">
              <a:buNone/>
            </a:pPr>
            <a:r>
              <a:rPr lang="uk-UA" b="1" dirty="0"/>
              <a:t>Дисконтований період окупності</a:t>
            </a:r>
            <a:r>
              <a:rPr lang="uk-UA" dirty="0"/>
              <a:t> (іноді для "позначення" даного показника використовують словосполучення термін відшкодування капіталу або термін повернення капіталу) являє собою час, протягом якого дисконтовані капітальні витрати за проектом будуть відшкодовані дисконтованими чистими вигодами, які надходитимуть від його експлуатації. Термін окупності може обчислюватися в часових періодах будь-якої тривалості — кварталах, місяцях, тижнях тощо, проте найчастіше він вимірюється в роках. Вважається, що термін окупності є історично першим, з тих, що нині використовуються, методом оцінки інвестиційних проектів. </a:t>
            </a:r>
            <a:endParaRPr lang="ru-RU" dirty="0"/>
          </a:p>
          <a:p>
            <a:pPr algn="just"/>
            <a:r>
              <a:rPr lang="uk-UA" dirty="0"/>
              <a:t>При розрахунку дисконтованого періоду окупності визначається період, протягом якого кумулятивна теперішня вартість чистих грошових потоків досягне величини початкових інвестиційних витрат (</a:t>
            </a:r>
            <a:r>
              <a:rPr lang="uk-UA" i="1" dirty="0"/>
              <a:t>І</a:t>
            </a:r>
            <a:r>
              <a:rPr lang="uk-UA" i="1" baseline="-25000" dirty="0"/>
              <a:t>0</a:t>
            </a:r>
            <a:r>
              <a:rPr lang="uk-UA" i="1" dirty="0"/>
              <a:t>). </a:t>
            </a:r>
            <a:r>
              <a:rPr lang="uk-UA" dirty="0"/>
              <a:t>Період окупності при цьому можна поділити на цілу (</a:t>
            </a:r>
            <a:r>
              <a:rPr lang="uk-UA" i="1" dirty="0"/>
              <a:t>j</a:t>
            </a:r>
            <a:r>
              <a:rPr lang="uk-UA" dirty="0"/>
              <a:t>) та дробову (</a:t>
            </a:r>
            <a:r>
              <a:rPr lang="uk-UA" i="1" dirty="0"/>
              <a:t>d</a:t>
            </a:r>
            <a:r>
              <a:rPr lang="uk-UA" dirty="0"/>
              <a:t>) частину (</a:t>
            </a:r>
            <a:r>
              <a:rPr lang="uk-UA" i="1" dirty="0"/>
              <a:t>DPP = j + d</a:t>
            </a:r>
            <a:r>
              <a:rPr lang="uk-UA" dirty="0"/>
              <a:t>).  </a:t>
            </a:r>
            <a:endParaRPr lang="ru-RU" dirty="0"/>
          </a:p>
          <a:p>
            <a:pPr algn="just"/>
            <a:r>
              <a:rPr lang="uk-UA" dirty="0"/>
              <a:t>Ціле значення </a:t>
            </a:r>
            <a:r>
              <a:rPr lang="uk-UA" i="1" dirty="0"/>
              <a:t>DPP </a:t>
            </a:r>
            <a:r>
              <a:rPr lang="uk-UA" dirty="0"/>
              <a:t>визначається послідовним додаванням чистих грошових потоків за відповідні періоди часу до моменту коли така сума останній раз буде меншою початкових інвестиційних витрат. При цьому необхідно щоб виконувалось наступна система рівнянь: </a:t>
            </a:r>
            <a:endParaRPr lang="ru-RU" dirty="0"/>
          </a:p>
          <a:p>
            <a:pPr marL="0" indent="0" algn="ctr">
              <a:buNone/>
            </a:pPr>
            <a:r>
              <a:rPr lang="uk-UA" dirty="0"/>
              <a:t>(CF</a:t>
            </a:r>
            <a:r>
              <a:rPr lang="uk-UA" baseline="-25000" dirty="0"/>
              <a:t>1</a:t>
            </a:r>
            <a:r>
              <a:rPr lang="uk-UA" dirty="0"/>
              <a:t> + CF</a:t>
            </a:r>
            <a:r>
              <a:rPr lang="uk-UA" baseline="-25000" dirty="0"/>
              <a:t>2</a:t>
            </a:r>
            <a:r>
              <a:rPr lang="uk-UA" dirty="0"/>
              <a:t> + … + </a:t>
            </a:r>
            <a:r>
              <a:rPr lang="uk-UA" dirty="0" err="1"/>
              <a:t>CF</a:t>
            </a:r>
            <a:r>
              <a:rPr lang="uk-UA" baseline="-25000" dirty="0" err="1"/>
              <a:t>j</a:t>
            </a:r>
            <a:r>
              <a:rPr lang="uk-UA" dirty="0"/>
              <a:t>) ≤ </a:t>
            </a:r>
            <a:r>
              <a:rPr lang="uk-UA" dirty="0" err="1"/>
              <a:t>Io</a:t>
            </a:r>
            <a:r>
              <a:rPr lang="uk-UA" dirty="0"/>
              <a:t>   1 ≤ j ≤ n </a:t>
            </a:r>
            <a:endParaRPr lang="ru-RU" dirty="0"/>
          </a:p>
          <a:p>
            <a:r>
              <a:rPr lang="uk-UA" dirty="0" err="1"/>
              <a:t>Дробна</a:t>
            </a:r>
            <a:r>
              <a:rPr lang="uk-UA" dirty="0"/>
              <a:t> частина дисконтованого періоду окупності визначається за формулою: </a:t>
            </a:r>
            <a:endParaRPr lang="uk-UA" dirty="0" smtClean="0"/>
          </a:p>
          <a:p>
            <a:pPr marL="0" indent="0" algn="ctr">
              <a:buNone/>
            </a:pPr>
            <a:r>
              <a:rPr lang="uk-UA" dirty="0" smtClean="0"/>
              <a:t>d </a:t>
            </a:r>
            <a:r>
              <a:rPr lang="uk-UA" dirty="0"/>
              <a:t>= (</a:t>
            </a:r>
            <a:r>
              <a:rPr lang="uk-UA" dirty="0" err="1"/>
              <a:t>Io</a:t>
            </a:r>
            <a:r>
              <a:rPr lang="uk-UA" dirty="0"/>
              <a:t> – [CF</a:t>
            </a:r>
            <a:r>
              <a:rPr lang="uk-UA" baseline="-25000" dirty="0"/>
              <a:t>1</a:t>
            </a:r>
            <a:r>
              <a:rPr lang="uk-UA" dirty="0"/>
              <a:t> + CF</a:t>
            </a:r>
            <a:r>
              <a:rPr lang="uk-UA" baseline="-25000" dirty="0"/>
              <a:t>2</a:t>
            </a:r>
            <a:r>
              <a:rPr lang="uk-UA" dirty="0"/>
              <a:t> + … + </a:t>
            </a:r>
            <a:r>
              <a:rPr lang="uk-UA" dirty="0" err="1"/>
              <a:t>CF</a:t>
            </a:r>
            <a:r>
              <a:rPr lang="uk-UA" baseline="-25000" dirty="0" err="1"/>
              <a:t>j</a:t>
            </a:r>
            <a:r>
              <a:rPr lang="uk-UA" dirty="0"/>
              <a:t>]) / CF</a:t>
            </a:r>
            <a:r>
              <a:rPr lang="uk-UA" baseline="-25000" dirty="0"/>
              <a:t>j+1</a:t>
            </a:r>
            <a:r>
              <a:rPr lang="uk-UA" dirty="0"/>
              <a:t> </a:t>
            </a:r>
            <a:endParaRPr lang="ru-RU" dirty="0"/>
          </a:p>
          <a:p>
            <a:endParaRPr lang="ru-RU" dirty="0"/>
          </a:p>
        </p:txBody>
      </p:sp>
    </p:spTree>
    <p:extLst>
      <p:ext uri="{BB962C8B-B14F-4D97-AF65-F5344CB8AC3E}">
        <p14:creationId xmlns:p14="http://schemas.microsoft.com/office/powerpoint/2010/main" val="32964983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59467" y="624110"/>
            <a:ext cx="10363200" cy="679757"/>
          </a:xfrm>
        </p:spPr>
        <p:txBody>
          <a:bodyPr>
            <a:normAutofit fontScale="90000"/>
          </a:bodyPr>
          <a:lstStyle/>
          <a:p>
            <a:r>
              <a:rPr lang="uk-UA" b="1" dirty="0"/>
              <a:t>7.3. Показники, засновані на облікових оцінках </a:t>
            </a:r>
            <a:r>
              <a:rPr lang="ru-RU" b="1" dirty="0"/>
              <a:t/>
            </a:r>
            <a:br>
              <a:rPr lang="ru-RU" b="1" dirty="0"/>
            </a:br>
            <a:endParaRPr lang="ru-RU" dirty="0"/>
          </a:p>
        </p:txBody>
      </p:sp>
      <p:sp>
        <p:nvSpPr>
          <p:cNvPr id="3" name="Объект 2"/>
          <p:cNvSpPr>
            <a:spLocks noGrp="1"/>
          </p:cNvSpPr>
          <p:nvPr>
            <p:ph idx="1"/>
          </p:nvPr>
        </p:nvSpPr>
        <p:spPr>
          <a:xfrm>
            <a:off x="2015067" y="1303867"/>
            <a:ext cx="10007600" cy="5435600"/>
          </a:xfrm>
        </p:spPr>
        <p:txBody>
          <a:bodyPr>
            <a:normAutofit/>
          </a:bodyPr>
          <a:lstStyle/>
          <a:p>
            <a:pPr marL="0" indent="0" algn="just">
              <a:buNone/>
            </a:pPr>
            <a:r>
              <a:rPr lang="uk-UA" dirty="0" smtClean="0"/>
              <a:t>	</a:t>
            </a:r>
          </a:p>
          <a:p>
            <a:pPr marL="0" indent="0" algn="just">
              <a:buNone/>
            </a:pPr>
            <a:r>
              <a:rPr lang="uk-UA" dirty="0"/>
              <a:t>	</a:t>
            </a:r>
            <a:r>
              <a:rPr lang="uk-UA" dirty="0" smtClean="0"/>
              <a:t>Такі </a:t>
            </a:r>
            <a:r>
              <a:rPr lang="uk-UA" dirty="0"/>
              <a:t>показники не враховують </a:t>
            </a:r>
            <a:r>
              <a:rPr lang="uk-UA" dirty="0" err="1"/>
              <a:t>фактора</a:t>
            </a:r>
            <a:r>
              <a:rPr lang="uk-UA" dirty="0"/>
              <a:t> втрати грошей своєї вартості з часом тому мають дуже обмежений характер. Наведені тут показники носять інформаційний характер для створення загального уявлення про них. </a:t>
            </a:r>
            <a:endParaRPr lang="ru-RU" dirty="0"/>
          </a:p>
          <a:p>
            <a:pPr algn="just"/>
            <a:r>
              <a:rPr lang="uk-UA" dirty="0"/>
              <a:t>Період окупності інвестицій (РР) за який капітальні витрати будуть відшкодовані чистими вигодами, які надходитимуть від експлуатації інвестиційного проекту, тобто час, що є необхідним для повернення вкладеного в проект капіталу.  </a:t>
            </a:r>
            <a:endParaRPr lang="ru-RU" dirty="0"/>
          </a:p>
          <a:p>
            <a:pPr marL="0" indent="0" algn="ctr">
              <a:buNone/>
            </a:pPr>
            <a:r>
              <a:rPr lang="uk-UA" i="1" dirty="0"/>
              <a:t>РР = І0/</a:t>
            </a:r>
            <a:r>
              <a:rPr lang="uk-UA" i="1" dirty="0" err="1"/>
              <a:t>Р</a:t>
            </a:r>
            <a:r>
              <a:rPr lang="uk-UA" i="1" baseline="-25000" dirty="0" err="1"/>
              <a:t>с</a:t>
            </a:r>
            <a:r>
              <a:rPr lang="uk-UA" i="1" dirty="0"/>
              <a:t> </a:t>
            </a:r>
            <a:endParaRPr lang="ru-RU" dirty="0"/>
          </a:p>
          <a:p>
            <a:pPr marL="0" indent="0">
              <a:buNone/>
            </a:pPr>
            <a:r>
              <a:rPr lang="uk-UA" dirty="0" smtClean="0"/>
              <a:t>	де </a:t>
            </a:r>
            <a:r>
              <a:rPr lang="uk-UA" i="1" dirty="0"/>
              <a:t>РР</a:t>
            </a:r>
            <a:r>
              <a:rPr lang="uk-UA" dirty="0"/>
              <a:t> – період окупності проекту; </a:t>
            </a:r>
            <a:endParaRPr lang="ru-RU" dirty="0"/>
          </a:p>
          <a:p>
            <a:pPr marL="0" indent="0">
              <a:buNone/>
            </a:pPr>
            <a:r>
              <a:rPr lang="uk-UA" i="1" dirty="0" smtClean="0"/>
              <a:t>	</a:t>
            </a:r>
            <a:r>
              <a:rPr lang="uk-UA" i="1" dirty="0" err="1" smtClean="0"/>
              <a:t>І</a:t>
            </a:r>
            <a:r>
              <a:rPr lang="uk-UA" i="1" baseline="-25000" dirty="0" err="1" smtClean="0"/>
              <a:t>о</a:t>
            </a:r>
            <a:r>
              <a:rPr lang="uk-UA" dirty="0" smtClean="0"/>
              <a:t> </a:t>
            </a:r>
            <a:r>
              <a:rPr lang="uk-UA" dirty="0"/>
              <a:t>– розмір інвестицій; </a:t>
            </a:r>
            <a:endParaRPr lang="ru-RU" dirty="0"/>
          </a:p>
          <a:p>
            <a:pPr marL="0" indent="0">
              <a:buNone/>
            </a:pPr>
            <a:r>
              <a:rPr lang="uk-UA" i="1" dirty="0" smtClean="0"/>
              <a:t>	</a:t>
            </a:r>
            <a:r>
              <a:rPr lang="uk-UA" i="1" dirty="0" err="1" smtClean="0"/>
              <a:t>Р</a:t>
            </a:r>
            <a:r>
              <a:rPr lang="uk-UA" i="1" baseline="-25000" dirty="0" err="1" smtClean="0"/>
              <a:t>с</a:t>
            </a:r>
            <a:r>
              <a:rPr lang="uk-UA" i="1" dirty="0" smtClean="0"/>
              <a:t> </a:t>
            </a:r>
            <a:r>
              <a:rPr lang="uk-UA" dirty="0"/>
              <a:t>– щорічний середній доход, який визначається як середнє арифметичне значення доходів протягом усього життєвого циклу проекту. </a:t>
            </a:r>
            <a:endParaRPr lang="ru-RU" dirty="0"/>
          </a:p>
        </p:txBody>
      </p:sp>
    </p:spTree>
    <p:extLst>
      <p:ext uri="{BB962C8B-B14F-4D97-AF65-F5344CB8AC3E}">
        <p14:creationId xmlns:p14="http://schemas.microsoft.com/office/powerpoint/2010/main" val="20109092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1" dirty="0"/>
              <a:t>7.4. Неформальні підходи до оцінки проектів </a:t>
            </a:r>
            <a:r>
              <a:rPr lang="ru-RU" b="1" dirty="0"/>
              <a:t/>
            </a:r>
            <a:br>
              <a:rPr lang="ru-RU" b="1" dirty="0"/>
            </a:br>
            <a:endParaRPr lang="ru-RU" dirty="0"/>
          </a:p>
        </p:txBody>
      </p:sp>
      <p:sp>
        <p:nvSpPr>
          <p:cNvPr id="3" name="Объект 2"/>
          <p:cNvSpPr>
            <a:spLocks noGrp="1"/>
          </p:cNvSpPr>
          <p:nvPr>
            <p:ph idx="1"/>
          </p:nvPr>
        </p:nvSpPr>
        <p:spPr>
          <a:xfrm>
            <a:off x="2456395" y="2150533"/>
            <a:ext cx="9184745" cy="4301067"/>
          </a:xfrm>
        </p:spPr>
        <p:txBody>
          <a:bodyPr/>
          <a:lstStyle/>
          <a:p>
            <a:pPr marL="0" indent="0" algn="just">
              <a:buNone/>
            </a:pPr>
            <a:r>
              <a:rPr lang="uk-UA" sz="2000" dirty="0" smtClean="0"/>
              <a:t>	Оцінка </a:t>
            </a:r>
            <a:r>
              <a:rPr lang="uk-UA" sz="2000" dirty="0"/>
              <a:t>впливу якісних факторів – один із найскладніших напрямів діагностики. Комплекс якісних факторів такий різноманітний, кожний інвестиційний проект настільки особистий, що принципово неможливо чітко визначити усі напрями діагностики та сформулювати стандартну схему такого аналізу. Однак, узагальнюючи, можна визначити наступні напрями якісного аналізу: </a:t>
            </a:r>
            <a:endParaRPr lang="ru-RU" sz="2000" dirty="0"/>
          </a:p>
          <a:p>
            <a:pPr lvl="0" fontAlgn="base"/>
            <a:r>
              <a:rPr lang="uk-UA" sz="2000" dirty="0"/>
              <a:t>аналіз інвестиційного проекту цілям підприємства; </a:t>
            </a:r>
            <a:endParaRPr lang="ru-RU" sz="2000" dirty="0"/>
          </a:p>
          <a:p>
            <a:pPr lvl="0" fontAlgn="base"/>
            <a:r>
              <a:rPr lang="uk-UA" sz="2000" dirty="0"/>
              <a:t>аналіз відповідності проекту стратегії і тактиці підприємства. </a:t>
            </a:r>
            <a:endParaRPr lang="ru-RU" sz="2000" dirty="0"/>
          </a:p>
          <a:p>
            <a:endParaRPr lang="ru-RU" dirty="0"/>
          </a:p>
        </p:txBody>
      </p:sp>
    </p:spTree>
    <p:extLst>
      <p:ext uri="{BB962C8B-B14F-4D97-AF65-F5344CB8AC3E}">
        <p14:creationId xmlns:p14="http://schemas.microsoft.com/office/powerpoint/2010/main" val="5598210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25601" y="624110"/>
            <a:ext cx="10295466" cy="1052290"/>
          </a:xfrm>
        </p:spPr>
        <p:txBody>
          <a:bodyPr>
            <a:noAutofit/>
          </a:bodyPr>
          <a:lstStyle/>
          <a:p>
            <a:r>
              <a:rPr lang="uk-UA" sz="2000" dirty="0"/>
              <a:t>Відбір проектів проводиться після виконання двох обов'язкових процедур — визначення переліку пріоритетних напрямів та формування програм реалізації пріоритетів.  </a:t>
            </a:r>
            <a:r>
              <a:rPr lang="ru-RU" sz="2000" dirty="0"/>
              <a:t/>
            </a:r>
            <a:br>
              <a:rPr lang="ru-RU" sz="2000" dirty="0"/>
            </a:br>
            <a:endParaRPr lang="ru-RU" sz="2000" dirty="0"/>
          </a:p>
        </p:txBody>
      </p:sp>
      <p:sp>
        <p:nvSpPr>
          <p:cNvPr id="3" name="Объект 2"/>
          <p:cNvSpPr>
            <a:spLocks noGrp="1"/>
          </p:cNvSpPr>
          <p:nvPr>
            <p:ph sz="half" idx="1"/>
          </p:nvPr>
        </p:nvSpPr>
        <p:spPr>
          <a:xfrm>
            <a:off x="1625601" y="1828800"/>
            <a:ext cx="5277475" cy="4826000"/>
          </a:xfrm>
        </p:spPr>
        <p:txBody>
          <a:bodyPr>
            <a:normAutofit fontScale="92500" lnSpcReduction="10000"/>
          </a:bodyPr>
          <a:lstStyle/>
          <a:p>
            <a:pPr marL="0" indent="0">
              <a:buNone/>
            </a:pPr>
            <a:r>
              <a:rPr lang="uk-UA" dirty="0"/>
              <a:t>При виборі проекту повинна бути визначена своя система пріоритетів. </a:t>
            </a:r>
            <a:endParaRPr lang="ru-RU" dirty="0"/>
          </a:p>
          <a:p>
            <a:pPr marL="0" indent="0">
              <a:buNone/>
            </a:pPr>
            <a:r>
              <a:rPr lang="uk-UA" dirty="0"/>
              <a:t>Система пріоритетів може включати такі можливі варіанти: </a:t>
            </a:r>
            <a:endParaRPr lang="ru-RU" dirty="0"/>
          </a:p>
          <a:p>
            <a:pPr lvl="0" fontAlgn="base"/>
            <a:r>
              <a:rPr lang="uk-UA" dirty="0"/>
              <a:t>суспільна значущість проекту; </a:t>
            </a:r>
            <a:endParaRPr lang="ru-RU" dirty="0"/>
          </a:p>
          <a:p>
            <a:pPr lvl="0" fontAlgn="base"/>
            <a:r>
              <a:rPr lang="uk-UA" dirty="0"/>
              <a:t>вплив на імідж компанії-інвестора; </a:t>
            </a:r>
            <a:endParaRPr lang="ru-RU" dirty="0"/>
          </a:p>
          <a:p>
            <a:pPr lvl="0" fontAlgn="base"/>
            <a:r>
              <a:rPr lang="uk-UA" dirty="0"/>
              <a:t>відповідність меті інвестора; </a:t>
            </a:r>
            <a:endParaRPr lang="ru-RU" dirty="0"/>
          </a:p>
          <a:p>
            <a:pPr lvl="0" fontAlgn="base"/>
            <a:r>
              <a:rPr lang="uk-UA" dirty="0"/>
              <a:t>ринковий потенціал продукту, що створюється; </a:t>
            </a:r>
            <a:endParaRPr lang="ru-RU" dirty="0"/>
          </a:p>
          <a:p>
            <a:pPr lvl="0" fontAlgn="base"/>
            <a:r>
              <a:rPr lang="uk-UA" dirty="0"/>
              <a:t>відповідність фінансовим та організаційним можливостям інвестора; </a:t>
            </a:r>
            <a:endParaRPr lang="ru-RU" dirty="0"/>
          </a:p>
          <a:p>
            <a:pPr lvl="0" fontAlgn="base"/>
            <a:r>
              <a:rPr lang="uk-UA" dirty="0"/>
              <a:t>екологічність та безпечність проекту; </a:t>
            </a:r>
            <a:endParaRPr lang="ru-RU" dirty="0"/>
          </a:p>
          <a:p>
            <a:pPr lvl="0" fontAlgn="base"/>
            <a:r>
              <a:rPr lang="uk-UA" dirty="0"/>
              <a:t>рівень ризику; </a:t>
            </a:r>
            <a:endParaRPr lang="ru-RU" dirty="0"/>
          </a:p>
          <a:p>
            <a:pPr lvl="0" fontAlgn="base"/>
            <a:r>
              <a:rPr lang="uk-UA" dirty="0"/>
              <a:t>відповідність нормативно-правового середовища реалізації проекту. </a:t>
            </a:r>
            <a:endParaRPr lang="ru-RU" dirty="0"/>
          </a:p>
          <a:p>
            <a:endParaRPr lang="ru-RU" dirty="0"/>
          </a:p>
        </p:txBody>
      </p:sp>
      <p:sp>
        <p:nvSpPr>
          <p:cNvPr id="4" name="Объект 3"/>
          <p:cNvSpPr>
            <a:spLocks noGrp="1"/>
          </p:cNvSpPr>
          <p:nvPr>
            <p:ph sz="half" idx="2"/>
          </p:nvPr>
        </p:nvSpPr>
        <p:spPr>
          <a:xfrm>
            <a:off x="7190747" y="1828800"/>
            <a:ext cx="4730320" cy="4622800"/>
          </a:xfrm>
        </p:spPr>
        <p:txBody>
          <a:bodyPr>
            <a:normAutofit fontScale="92500" lnSpcReduction="10000"/>
          </a:bodyPr>
          <a:lstStyle/>
          <a:p>
            <a:pPr marL="0" indent="0">
              <a:buNone/>
            </a:pPr>
            <a:r>
              <a:rPr lang="uk-UA" dirty="0"/>
              <a:t>Неформальні критерії відбору інвестиційних проектів</a:t>
            </a:r>
            <a:r>
              <a:rPr lang="uk-UA" b="1" dirty="0"/>
              <a:t> </a:t>
            </a:r>
            <a:r>
              <a:rPr lang="uk-UA" dirty="0"/>
              <a:t>умовно поділяються на такі: </a:t>
            </a:r>
            <a:endParaRPr lang="ru-RU" dirty="0"/>
          </a:p>
          <a:p>
            <a:pPr lvl="0" fontAlgn="base"/>
            <a:r>
              <a:rPr lang="uk-UA" dirty="0"/>
              <a:t>цільові критерії; </a:t>
            </a:r>
            <a:endParaRPr lang="ru-RU" dirty="0"/>
          </a:p>
          <a:p>
            <a:pPr lvl="0" fontAlgn="base"/>
            <a:r>
              <a:rPr lang="uk-UA" dirty="0"/>
              <a:t>зовнішні та екологічні критерії; </a:t>
            </a:r>
            <a:endParaRPr lang="ru-RU" dirty="0"/>
          </a:p>
          <a:p>
            <a:pPr lvl="0" fontAlgn="base"/>
            <a:r>
              <a:rPr lang="uk-UA" dirty="0"/>
              <a:t>критерії реципієнта, що здійснює проект; </a:t>
            </a:r>
            <a:endParaRPr lang="ru-RU" dirty="0"/>
          </a:p>
          <a:p>
            <a:pPr lvl="0" fontAlgn="base"/>
            <a:r>
              <a:rPr lang="uk-UA" dirty="0"/>
              <a:t>критерії науково-технічної перспективності; </a:t>
            </a:r>
            <a:endParaRPr lang="ru-RU" dirty="0"/>
          </a:p>
          <a:p>
            <a:pPr lvl="0" fontAlgn="base"/>
            <a:r>
              <a:rPr lang="uk-UA" dirty="0"/>
              <a:t>комерційні критерії; </a:t>
            </a:r>
            <a:endParaRPr lang="ru-RU" dirty="0"/>
          </a:p>
          <a:p>
            <a:pPr lvl="0" fontAlgn="base"/>
            <a:r>
              <a:rPr lang="uk-UA" dirty="0"/>
              <a:t>виробничі критерії; </a:t>
            </a:r>
            <a:endParaRPr lang="ru-RU" dirty="0"/>
          </a:p>
          <a:p>
            <a:pPr lvl="0" fontAlgn="base"/>
            <a:r>
              <a:rPr lang="uk-UA" dirty="0"/>
              <a:t>ринкові критерії; </a:t>
            </a:r>
            <a:endParaRPr lang="ru-RU" dirty="0"/>
          </a:p>
          <a:p>
            <a:pPr lvl="0" fontAlgn="base"/>
            <a:r>
              <a:rPr lang="uk-UA" dirty="0"/>
              <a:t>критерії регіональних особливостей реалізації проекту. </a:t>
            </a:r>
            <a:endParaRPr lang="ru-RU" dirty="0"/>
          </a:p>
          <a:p>
            <a:endParaRPr lang="ru-RU" dirty="0"/>
          </a:p>
        </p:txBody>
      </p:sp>
    </p:spTree>
    <p:extLst>
      <p:ext uri="{BB962C8B-B14F-4D97-AF65-F5344CB8AC3E}">
        <p14:creationId xmlns:p14="http://schemas.microsoft.com/office/powerpoint/2010/main" val="17272961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78000" y="624110"/>
            <a:ext cx="10109199" cy="1052290"/>
          </a:xfrm>
        </p:spPr>
        <p:txBody>
          <a:bodyPr>
            <a:noAutofit/>
          </a:bodyPr>
          <a:lstStyle/>
          <a:p>
            <a:r>
              <a:rPr lang="uk-UA" sz="2400" dirty="0"/>
              <a:t>У розрахунках ефективності рекомендується враховувати також вплив реалізації проекту на діяльність сторонніх підприємств і населення, у тому числі: </a:t>
            </a:r>
            <a:r>
              <a:rPr lang="ru-RU" sz="2000" dirty="0"/>
              <a:t/>
            </a:r>
            <a:br>
              <a:rPr lang="ru-RU" sz="2000" dirty="0"/>
            </a:br>
            <a:endParaRPr lang="ru-RU" sz="2000" dirty="0"/>
          </a:p>
        </p:txBody>
      </p:sp>
      <p:sp>
        <p:nvSpPr>
          <p:cNvPr id="3" name="Объект 2"/>
          <p:cNvSpPr>
            <a:spLocks noGrp="1"/>
          </p:cNvSpPr>
          <p:nvPr>
            <p:ph idx="1"/>
          </p:nvPr>
        </p:nvSpPr>
        <p:spPr>
          <a:xfrm>
            <a:off x="2048932" y="2015067"/>
            <a:ext cx="9990667" cy="4504266"/>
          </a:xfrm>
        </p:spPr>
        <p:txBody>
          <a:bodyPr>
            <a:normAutofit/>
          </a:bodyPr>
          <a:lstStyle/>
          <a:p>
            <a:r>
              <a:rPr lang="uk-UA" sz="2000" dirty="0" smtClean="0"/>
              <a:t>— </a:t>
            </a:r>
            <a:r>
              <a:rPr lang="uk-UA" sz="2000" dirty="0"/>
              <a:t>зміну ринкової вартості майна громадян (житла, земельних ділянок тощо), зумовлену реалізацією проекту; </a:t>
            </a:r>
            <a:endParaRPr lang="ru-RU" sz="2000" dirty="0"/>
          </a:p>
          <a:p>
            <a:r>
              <a:rPr lang="uk-UA" sz="2000" dirty="0"/>
              <a:t>—зниження рівня роздрібних цін на окремі товари й послуги, зумовлене збільшенням пропозиції цих товарів при реалізації проекту; </a:t>
            </a:r>
            <a:endParaRPr lang="ru-RU" sz="2000" dirty="0"/>
          </a:p>
          <a:p>
            <a:r>
              <a:rPr lang="uk-UA" sz="2000" dirty="0"/>
              <a:t>— вплив реалізації проекту на обсяги виробництва продукції (робіт, послуг) сторонніми підприємствами (за рахунок розвитку соціальної інфраструктури у пунктах створення нових підприємств); </a:t>
            </a:r>
            <a:endParaRPr lang="ru-RU" sz="2000" dirty="0"/>
          </a:p>
          <a:p>
            <a:r>
              <a:rPr lang="uk-UA" sz="2000" dirty="0"/>
              <a:t>— вплив від здійснення проекту на здоров'я населення; </a:t>
            </a:r>
            <a:endParaRPr lang="ru-RU" sz="2000" dirty="0"/>
          </a:p>
          <a:p>
            <a:r>
              <a:rPr lang="uk-UA" sz="2000" dirty="0"/>
              <a:t>— економію часу населення на комунікації, обумовлену реалізацією проекту у галузі </a:t>
            </a:r>
            <a:endParaRPr lang="ru-RU" sz="2000" dirty="0"/>
          </a:p>
          <a:p>
            <a:r>
              <a:rPr lang="uk-UA" sz="2000" dirty="0"/>
              <a:t>транспорту і зв'язку</a:t>
            </a:r>
            <a:endParaRPr lang="ru-RU" sz="2000" dirty="0"/>
          </a:p>
        </p:txBody>
      </p:sp>
    </p:spTree>
    <p:extLst>
      <p:ext uri="{BB962C8B-B14F-4D97-AF65-F5344CB8AC3E}">
        <p14:creationId xmlns:p14="http://schemas.microsoft.com/office/powerpoint/2010/main" val="14411445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317346" y="4047066"/>
            <a:ext cx="7282921" cy="1085914"/>
          </a:xfrm>
        </p:spPr>
        <p:txBody>
          <a:bodyPr>
            <a:noAutofit/>
          </a:bodyPr>
          <a:lstStyle/>
          <a:p>
            <a:r>
              <a:rPr lang="uk-UA" sz="7200" dirty="0" smtClean="0"/>
              <a:t>Дякую за увагу!</a:t>
            </a:r>
            <a:endParaRPr lang="ru-RU" sz="7200" dirty="0"/>
          </a:p>
        </p:txBody>
      </p:sp>
    </p:spTree>
    <p:extLst>
      <p:ext uri="{BB962C8B-B14F-4D97-AF65-F5344CB8AC3E}">
        <p14:creationId xmlns:p14="http://schemas.microsoft.com/office/powerpoint/2010/main" val="4023337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92925" y="624110"/>
            <a:ext cx="8911687" cy="620490"/>
          </a:xfrm>
        </p:spPr>
        <p:txBody>
          <a:bodyPr>
            <a:normAutofit fontScale="90000"/>
          </a:bodyPr>
          <a:lstStyle/>
          <a:p>
            <a:r>
              <a:rPr lang="ru-RU" b="1" dirty="0"/>
              <a:t>7.1. </a:t>
            </a:r>
            <a:r>
              <a:rPr lang="ru-RU" b="1" dirty="0" err="1"/>
              <a:t>Загальні</a:t>
            </a:r>
            <a:r>
              <a:rPr lang="ru-RU" b="1" dirty="0"/>
              <a:t> </a:t>
            </a:r>
            <a:r>
              <a:rPr lang="ru-RU" b="1" dirty="0" err="1"/>
              <a:t>підходи</a:t>
            </a:r>
            <a:r>
              <a:rPr lang="ru-RU" b="1" dirty="0"/>
              <a:t> до </a:t>
            </a:r>
            <a:r>
              <a:rPr lang="ru-RU" b="1" dirty="0" err="1"/>
              <a:t>оцінки</a:t>
            </a:r>
            <a:r>
              <a:rPr lang="ru-RU" b="1" dirty="0"/>
              <a:t> </a:t>
            </a:r>
            <a:r>
              <a:rPr lang="ru-RU" b="1" dirty="0" err="1"/>
              <a:t>проектів</a:t>
            </a:r>
            <a:r>
              <a:rPr lang="ru-RU" b="1" dirty="0"/>
              <a:t> </a:t>
            </a:r>
            <a:br>
              <a:rPr lang="ru-RU" b="1" dirty="0"/>
            </a:br>
            <a:endParaRPr lang="ru-RU" dirty="0"/>
          </a:p>
        </p:txBody>
      </p:sp>
      <p:sp>
        <p:nvSpPr>
          <p:cNvPr id="3" name="Объект 2"/>
          <p:cNvSpPr>
            <a:spLocks noGrp="1"/>
          </p:cNvSpPr>
          <p:nvPr>
            <p:ph idx="1"/>
          </p:nvPr>
        </p:nvSpPr>
        <p:spPr>
          <a:xfrm>
            <a:off x="2381250" y="6121400"/>
            <a:ext cx="8915400" cy="412122"/>
          </a:xfrm>
        </p:spPr>
        <p:txBody>
          <a:bodyPr/>
          <a:lstStyle/>
          <a:p>
            <a:r>
              <a:rPr lang="uk-UA" dirty="0"/>
              <a:t> Рис. Методи оцінки ефективності проектів </a:t>
            </a:r>
            <a:endParaRPr lang="ru-RU" dirty="0"/>
          </a:p>
        </p:txBody>
      </p:sp>
      <p:sp>
        <p:nvSpPr>
          <p:cNvPr id="5" name="Прямоугольник 4"/>
          <p:cNvSpPr/>
          <p:nvPr/>
        </p:nvSpPr>
        <p:spPr>
          <a:xfrm>
            <a:off x="4483100" y="1511300"/>
            <a:ext cx="4711700" cy="381000"/>
          </a:xfrm>
          <a:prstGeom prst="rect">
            <a:avLst/>
          </a:prstGeom>
          <a:ln>
            <a:solidFill>
              <a:schemeClr val="accent2">
                <a:lumMod val="75000"/>
              </a:schemeClr>
            </a:solidFill>
          </a:ln>
          <a:effectLst>
            <a:glow rad="139700">
              <a:schemeClr val="accent3">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ru-RU" dirty="0" err="1">
                <a:ln w="0"/>
                <a:solidFill>
                  <a:schemeClr val="tx1"/>
                </a:solidFill>
                <a:effectLst>
                  <a:outerShdw blurRad="38100" dist="19050" dir="2700000" algn="tl" rotWithShape="0">
                    <a:schemeClr val="dk1">
                      <a:alpha val="40000"/>
                    </a:schemeClr>
                  </a:outerShdw>
                </a:effectLst>
              </a:rPr>
              <a:t>Методи</a:t>
            </a:r>
            <a:r>
              <a:rPr lang="ru-RU" dirty="0">
                <a:ln w="0"/>
                <a:solidFill>
                  <a:schemeClr val="tx1"/>
                </a:solidFill>
                <a:effectLst>
                  <a:outerShdw blurRad="38100" dist="19050" dir="2700000" algn="tl" rotWithShape="0">
                    <a:schemeClr val="dk1">
                      <a:alpha val="40000"/>
                    </a:schemeClr>
                  </a:outerShdw>
                </a:effectLst>
              </a:rPr>
              <a:t> </a:t>
            </a:r>
            <a:r>
              <a:rPr lang="ru-RU" dirty="0" err="1">
                <a:ln w="0"/>
                <a:solidFill>
                  <a:schemeClr val="tx1"/>
                </a:solidFill>
                <a:effectLst>
                  <a:outerShdw blurRad="38100" dist="19050" dir="2700000" algn="tl" rotWithShape="0">
                    <a:schemeClr val="dk1">
                      <a:alpha val="40000"/>
                    </a:schemeClr>
                  </a:outerShdw>
                </a:effectLst>
              </a:rPr>
              <a:t>оцінки</a:t>
            </a:r>
            <a:r>
              <a:rPr lang="ru-RU" dirty="0">
                <a:ln w="0"/>
                <a:solidFill>
                  <a:schemeClr val="tx1"/>
                </a:solidFill>
                <a:effectLst>
                  <a:outerShdw blurRad="38100" dist="19050" dir="2700000" algn="tl" rotWithShape="0">
                    <a:schemeClr val="dk1">
                      <a:alpha val="40000"/>
                    </a:schemeClr>
                  </a:outerShdw>
                </a:effectLst>
              </a:rPr>
              <a:t> </a:t>
            </a:r>
            <a:r>
              <a:rPr lang="ru-RU" dirty="0" err="1">
                <a:ln w="0"/>
                <a:solidFill>
                  <a:schemeClr val="tx1"/>
                </a:solidFill>
                <a:effectLst>
                  <a:outerShdw blurRad="38100" dist="19050" dir="2700000" algn="tl" rotWithShape="0">
                    <a:schemeClr val="dk1">
                      <a:alpha val="40000"/>
                    </a:schemeClr>
                  </a:outerShdw>
                </a:effectLst>
              </a:rPr>
              <a:t>ефективності</a:t>
            </a:r>
            <a:r>
              <a:rPr lang="ru-RU" dirty="0">
                <a:ln w="0"/>
                <a:solidFill>
                  <a:schemeClr val="tx1"/>
                </a:solidFill>
                <a:effectLst>
                  <a:outerShdw blurRad="38100" dist="19050" dir="2700000" algn="tl" rotWithShape="0">
                    <a:schemeClr val="dk1">
                      <a:alpha val="40000"/>
                    </a:schemeClr>
                  </a:outerShdw>
                </a:effectLst>
              </a:rPr>
              <a:t> </a:t>
            </a:r>
            <a:r>
              <a:rPr lang="ru-RU" dirty="0" err="1">
                <a:ln w="0"/>
                <a:solidFill>
                  <a:schemeClr val="tx1"/>
                </a:solidFill>
                <a:effectLst>
                  <a:outerShdw blurRad="38100" dist="19050" dir="2700000" algn="tl" rotWithShape="0">
                    <a:schemeClr val="dk1">
                      <a:alpha val="40000"/>
                    </a:schemeClr>
                  </a:outerShdw>
                </a:effectLst>
              </a:rPr>
              <a:t>проектів</a:t>
            </a:r>
            <a:r>
              <a:rPr lang="ru-RU" dirty="0">
                <a:ln w="0"/>
                <a:solidFill>
                  <a:schemeClr val="tx1"/>
                </a:solidFill>
                <a:effectLst>
                  <a:outerShdw blurRad="38100" dist="19050" dir="2700000" algn="tl" rotWithShape="0">
                    <a:schemeClr val="dk1">
                      <a:alpha val="40000"/>
                    </a:schemeClr>
                  </a:outerShdw>
                </a:effectLst>
              </a:rPr>
              <a:t> </a:t>
            </a:r>
          </a:p>
        </p:txBody>
      </p:sp>
      <p:cxnSp>
        <p:nvCxnSpPr>
          <p:cNvPr id="7" name="Прямая со стрелкой 6"/>
          <p:cNvCxnSpPr/>
          <p:nvPr/>
        </p:nvCxnSpPr>
        <p:spPr>
          <a:xfrm flipH="1">
            <a:off x="4533900" y="1917700"/>
            <a:ext cx="914400" cy="749300"/>
          </a:xfrm>
          <a:prstGeom prst="straightConnector1">
            <a:avLst/>
          </a:prstGeom>
          <a:ln>
            <a:solidFill>
              <a:schemeClr val="accent2">
                <a:lumMod val="50000"/>
              </a:schemeClr>
            </a:solidFill>
            <a:tailEnd type="triangle"/>
          </a:ln>
          <a:effectLst>
            <a:outerShdw blurRad="50800" dist="38100" algn="l" rotWithShape="0">
              <a:prstClr val="black">
                <a:alpha val="40000"/>
              </a:prstClr>
            </a:outerShdw>
          </a:effectLst>
        </p:spPr>
        <p:style>
          <a:lnRef idx="1">
            <a:schemeClr val="accent2"/>
          </a:lnRef>
          <a:fillRef idx="0">
            <a:schemeClr val="accent2"/>
          </a:fillRef>
          <a:effectRef idx="0">
            <a:schemeClr val="accent2"/>
          </a:effectRef>
          <a:fontRef idx="minor">
            <a:schemeClr val="tx1"/>
          </a:fontRef>
        </p:style>
      </p:cxnSp>
      <p:cxnSp>
        <p:nvCxnSpPr>
          <p:cNvPr id="9" name="Прямая со стрелкой 8"/>
          <p:cNvCxnSpPr/>
          <p:nvPr/>
        </p:nvCxnSpPr>
        <p:spPr>
          <a:xfrm>
            <a:off x="8470900" y="1917700"/>
            <a:ext cx="939800" cy="749300"/>
          </a:xfrm>
          <a:prstGeom prst="straightConnector1">
            <a:avLst/>
          </a:prstGeom>
          <a:ln>
            <a:solidFill>
              <a:schemeClr val="accent2">
                <a:lumMod val="50000"/>
              </a:schemeClr>
            </a:solidFill>
            <a:tailEnd type="triangle"/>
          </a:ln>
          <a:effectLst>
            <a:outerShdw blurRad="50800" dist="38100" dir="10800000" algn="r" rotWithShape="0">
              <a:prstClr val="black">
                <a:alpha val="40000"/>
              </a:prstClr>
            </a:outerShdw>
          </a:effectLst>
        </p:spPr>
        <p:style>
          <a:lnRef idx="1">
            <a:schemeClr val="accent2"/>
          </a:lnRef>
          <a:fillRef idx="0">
            <a:schemeClr val="accent2"/>
          </a:fillRef>
          <a:effectRef idx="0">
            <a:schemeClr val="accent2"/>
          </a:effectRef>
          <a:fontRef idx="minor">
            <a:schemeClr val="tx1"/>
          </a:fontRef>
        </p:style>
      </p:cxnSp>
      <p:sp>
        <p:nvSpPr>
          <p:cNvPr id="12" name="Блок-схема: решение 11"/>
          <p:cNvSpPr/>
          <p:nvPr/>
        </p:nvSpPr>
        <p:spPr>
          <a:xfrm>
            <a:off x="3048000" y="2682875"/>
            <a:ext cx="2400300" cy="825500"/>
          </a:xfrm>
          <a:prstGeom prst="flowChartDecision">
            <a:avLst/>
          </a:prstGeom>
          <a:ln>
            <a:solidFill>
              <a:schemeClr val="accent2">
                <a:lumMod val="50000"/>
              </a:schemeClr>
            </a:solidFill>
          </a:ln>
          <a:effectLst>
            <a:glow rad="101600">
              <a:schemeClr val="accent3">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uk-UA" sz="1100" dirty="0" smtClean="0"/>
              <a:t>формальні</a:t>
            </a:r>
            <a:endParaRPr lang="ru-RU" sz="1100" dirty="0"/>
          </a:p>
        </p:txBody>
      </p:sp>
      <p:sp>
        <p:nvSpPr>
          <p:cNvPr id="13" name="Блок-схема: решение 12"/>
          <p:cNvSpPr/>
          <p:nvPr/>
        </p:nvSpPr>
        <p:spPr>
          <a:xfrm>
            <a:off x="8369300" y="2774950"/>
            <a:ext cx="2387600" cy="825500"/>
          </a:xfrm>
          <a:prstGeom prst="flowChartDecision">
            <a:avLst/>
          </a:prstGeom>
          <a:ln>
            <a:solidFill>
              <a:schemeClr val="accent2">
                <a:lumMod val="50000"/>
              </a:schemeClr>
            </a:solidFill>
          </a:ln>
          <a:effectLst>
            <a:glow rad="139700">
              <a:schemeClr val="accent3">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uk-UA" sz="1100" dirty="0" smtClean="0"/>
              <a:t>неформальні</a:t>
            </a:r>
            <a:endParaRPr lang="ru-RU" sz="1100" dirty="0"/>
          </a:p>
        </p:txBody>
      </p:sp>
      <p:cxnSp>
        <p:nvCxnSpPr>
          <p:cNvPr id="15" name="Прямая со стрелкой 14"/>
          <p:cNvCxnSpPr/>
          <p:nvPr/>
        </p:nvCxnSpPr>
        <p:spPr>
          <a:xfrm flipH="1">
            <a:off x="2692400" y="3422650"/>
            <a:ext cx="952500" cy="552450"/>
          </a:xfrm>
          <a:prstGeom prst="straightConnector1">
            <a:avLst/>
          </a:prstGeom>
          <a:ln>
            <a:solidFill>
              <a:schemeClr val="accent2">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7" name="Прямая со стрелкой 16"/>
          <p:cNvCxnSpPr/>
          <p:nvPr/>
        </p:nvCxnSpPr>
        <p:spPr>
          <a:xfrm>
            <a:off x="4845050" y="3422650"/>
            <a:ext cx="958850" cy="581025"/>
          </a:xfrm>
          <a:prstGeom prst="straightConnector1">
            <a:avLst/>
          </a:prstGeom>
          <a:ln>
            <a:solidFill>
              <a:schemeClr val="accent2">
                <a:lumMod val="50000"/>
              </a:schemeClr>
            </a:solidFill>
            <a:tailEnd type="triangle"/>
          </a:ln>
        </p:spPr>
        <p:style>
          <a:lnRef idx="1">
            <a:schemeClr val="accent2"/>
          </a:lnRef>
          <a:fillRef idx="0">
            <a:schemeClr val="accent2"/>
          </a:fillRef>
          <a:effectRef idx="0">
            <a:schemeClr val="accent2"/>
          </a:effectRef>
          <a:fontRef idx="minor">
            <a:schemeClr val="tx1"/>
          </a:fontRef>
        </p:style>
      </p:cxnSp>
      <p:sp>
        <p:nvSpPr>
          <p:cNvPr id="19" name="Скругленный прямоугольник 18"/>
          <p:cNvSpPr/>
          <p:nvPr/>
        </p:nvSpPr>
        <p:spPr>
          <a:xfrm>
            <a:off x="1357850" y="4127499"/>
            <a:ext cx="2452150" cy="1346201"/>
          </a:xfrm>
          <a:prstGeom prst="roundRect">
            <a:avLst/>
          </a:prstGeom>
          <a:ln>
            <a:noFill/>
          </a:ln>
          <a:effectLst>
            <a:glow rad="63500">
              <a:schemeClr val="accent3">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6"/>
          </a:lnRef>
          <a:fillRef idx="1">
            <a:schemeClr val="lt1"/>
          </a:fillRef>
          <a:effectRef idx="0">
            <a:schemeClr val="accent6"/>
          </a:effectRef>
          <a:fontRef idx="minor">
            <a:schemeClr val="dk1"/>
          </a:fontRef>
        </p:style>
        <p:txBody>
          <a:bodyPr rtlCol="0" anchor="ctr"/>
          <a:lstStyle/>
          <a:p>
            <a:pPr algn="ctr"/>
            <a:r>
              <a:rPr lang="uk-UA" sz="1600" dirty="0" err="1" smtClean="0"/>
              <a:t>Показники,засновані</a:t>
            </a:r>
            <a:r>
              <a:rPr lang="uk-UA" sz="1600" dirty="0" smtClean="0"/>
              <a:t> на дисконтованих оцінках</a:t>
            </a:r>
            <a:endParaRPr lang="ru-RU" sz="1600" dirty="0"/>
          </a:p>
        </p:txBody>
      </p:sp>
      <p:sp>
        <p:nvSpPr>
          <p:cNvPr id="23" name="Скругленный прямоугольник 22"/>
          <p:cNvSpPr/>
          <p:nvPr/>
        </p:nvSpPr>
        <p:spPr>
          <a:xfrm>
            <a:off x="4845050" y="4094691"/>
            <a:ext cx="2438400" cy="1379009"/>
          </a:xfrm>
          <a:prstGeom prst="roundRect">
            <a:avLst/>
          </a:prstGeom>
          <a:ln>
            <a:solidFill>
              <a:schemeClr val="accent2">
                <a:lumMod val="50000"/>
              </a:schemeClr>
            </a:solidFill>
          </a:ln>
          <a:effectLst>
            <a:glow rad="63500">
              <a:schemeClr val="accent3">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6"/>
          </a:lnRef>
          <a:fillRef idx="1">
            <a:schemeClr val="lt1"/>
          </a:fillRef>
          <a:effectRef idx="0">
            <a:schemeClr val="accent6"/>
          </a:effectRef>
          <a:fontRef idx="minor">
            <a:schemeClr val="dk1"/>
          </a:fontRef>
        </p:style>
        <p:txBody>
          <a:bodyPr rtlCol="0" anchor="ctr"/>
          <a:lstStyle/>
          <a:p>
            <a:pPr algn="ctr"/>
            <a:r>
              <a:rPr lang="uk-UA" sz="1600" dirty="0" smtClean="0"/>
              <a:t>Показники, засновані на облікових оцінках</a:t>
            </a:r>
            <a:endParaRPr lang="ru-RU" sz="1600" dirty="0"/>
          </a:p>
        </p:txBody>
      </p:sp>
    </p:spTree>
    <p:extLst>
      <p:ext uri="{BB962C8B-B14F-4D97-AF65-F5344CB8AC3E}">
        <p14:creationId xmlns:p14="http://schemas.microsoft.com/office/powerpoint/2010/main" val="7368311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92924" y="624110"/>
            <a:ext cx="8911687" cy="612023"/>
          </a:xfrm>
        </p:spPr>
        <p:txBody>
          <a:bodyPr>
            <a:normAutofit fontScale="90000"/>
          </a:bodyPr>
          <a:lstStyle/>
          <a:p>
            <a:r>
              <a:rPr lang="uk-UA" dirty="0"/>
              <a:t>Методи оцінки ефективності проектів</a:t>
            </a:r>
            <a:endParaRPr lang="ru-RU" dirty="0"/>
          </a:p>
        </p:txBody>
      </p:sp>
      <p:sp>
        <p:nvSpPr>
          <p:cNvPr id="3" name="Объект 2"/>
          <p:cNvSpPr>
            <a:spLocks noGrp="1"/>
          </p:cNvSpPr>
          <p:nvPr>
            <p:ph sz="half" idx="1"/>
          </p:nvPr>
        </p:nvSpPr>
        <p:spPr>
          <a:xfrm>
            <a:off x="2015067" y="1405467"/>
            <a:ext cx="4888009" cy="5452533"/>
          </a:xfrm>
        </p:spPr>
        <p:txBody>
          <a:bodyPr>
            <a:normAutofit fontScale="92500" lnSpcReduction="20000"/>
          </a:bodyPr>
          <a:lstStyle/>
          <a:p>
            <a:r>
              <a:rPr lang="uk-UA" dirty="0"/>
              <a:t>Формальні методи аналізу проектів, можна поділити на дві групи: а) засновані на дисконтованих оцінках б) засновані на облікових оцінках. </a:t>
            </a:r>
            <a:endParaRPr lang="ru-RU" dirty="0"/>
          </a:p>
          <a:p>
            <a:r>
              <a:rPr lang="uk-UA" dirty="0"/>
              <a:t>До першої групи належать такі критерії: чиста теперішня вартість (NPV), коефіцієнт вигоди—витрати (ВСR), внутрішня норма доходності (IRR), дисконтований строк окупності інвестиції (DPP), еквівалентний ануїтет (ЕА), індекс рентабельності інвестиції (РІ), ефективність </a:t>
            </a:r>
            <a:r>
              <a:rPr lang="uk-UA" dirty="0" smtClean="0"/>
              <a:t>витрат</a:t>
            </a:r>
            <a:r>
              <a:rPr lang="uk-UA" dirty="0"/>
              <a:t> </a:t>
            </a:r>
            <a:endParaRPr lang="uk-UA" dirty="0" smtClean="0"/>
          </a:p>
          <a:p>
            <a:r>
              <a:rPr lang="uk-UA" dirty="0" smtClean="0"/>
              <a:t>До </a:t>
            </a:r>
            <a:r>
              <a:rPr lang="uk-UA" dirty="0"/>
              <a:t>другої групи належать критерії: строк окупності інвестиції (РР); коефіцієнт ефективності інвестиції (АКК); </a:t>
            </a:r>
            <a:r>
              <a:rPr lang="uk-UA" dirty="0" err="1"/>
              <a:t>капіталовіддача</a:t>
            </a:r>
            <a:r>
              <a:rPr lang="uk-UA" dirty="0"/>
              <a:t> (річні продажі, поділені на капітальні витрати); оборотність товарних запасів (річні продажі, поділені на середньорічний обсяг товарних запасів); </a:t>
            </a:r>
            <a:r>
              <a:rPr lang="uk-UA" dirty="0" err="1"/>
              <a:t>трудовіддача</a:t>
            </a:r>
            <a:r>
              <a:rPr lang="uk-UA" dirty="0"/>
              <a:t> (річні продажі, поділені на середньорічну кількість зайнятих робітників і службовців). </a:t>
            </a:r>
            <a:endParaRPr lang="ru-RU" dirty="0"/>
          </a:p>
        </p:txBody>
      </p:sp>
      <p:sp>
        <p:nvSpPr>
          <p:cNvPr id="4" name="Объект 3"/>
          <p:cNvSpPr>
            <a:spLocks noGrp="1"/>
          </p:cNvSpPr>
          <p:nvPr>
            <p:ph sz="half" idx="2"/>
          </p:nvPr>
        </p:nvSpPr>
        <p:spPr>
          <a:xfrm>
            <a:off x="7190747" y="1405467"/>
            <a:ext cx="4313864" cy="5164666"/>
          </a:xfrm>
        </p:spPr>
        <p:txBody>
          <a:bodyPr>
            <a:noAutofit/>
          </a:bodyPr>
          <a:lstStyle/>
          <a:p>
            <a:pPr marL="0" indent="0">
              <a:buNone/>
            </a:pPr>
            <a:r>
              <a:rPr lang="uk-UA" sz="2000" dirty="0"/>
              <a:t>До неформальних критеріїв оцінки та вибору інвестиційних проектів відносяться: </a:t>
            </a:r>
            <a:endParaRPr lang="ru-RU" sz="2000" dirty="0"/>
          </a:p>
          <a:p>
            <a:pPr lvl="0" fontAlgn="base"/>
            <a:r>
              <a:rPr lang="uk-UA" sz="2000" dirty="0"/>
              <a:t>рейтинг країни на основі оцінки інвестиційного клімату; </a:t>
            </a:r>
            <a:endParaRPr lang="ru-RU" sz="2000" dirty="0"/>
          </a:p>
          <a:p>
            <a:pPr lvl="0" fontAlgn="base"/>
            <a:r>
              <a:rPr lang="uk-UA" sz="2000" dirty="0"/>
              <a:t>рівень здібностей управлінського персоналу до реалізації проекту; </a:t>
            </a:r>
            <a:endParaRPr lang="ru-RU" sz="2000" dirty="0"/>
          </a:p>
          <a:p>
            <a:pPr lvl="0" fontAlgn="base"/>
            <a:r>
              <a:rPr lang="uk-UA" sz="2000" dirty="0"/>
              <a:t>рівень розвитку інфраструктури, що забезпечує реалізацію проекту (транспорт, зв'язок, готельний сервіс). </a:t>
            </a:r>
            <a:endParaRPr lang="ru-RU" sz="2000" dirty="0"/>
          </a:p>
          <a:p>
            <a:endParaRPr lang="ru-RU" sz="2000" dirty="0"/>
          </a:p>
        </p:txBody>
      </p:sp>
    </p:spTree>
    <p:extLst>
      <p:ext uri="{BB962C8B-B14F-4D97-AF65-F5344CB8AC3E}">
        <p14:creationId xmlns:p14="http://schemas.microsoft.com/office/powerpoint/2010/main" val="2470265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77999" y="471710"/>
            <a:ext cx="10024534" cy="1280890"/>
          </a:xfrm>
        </p:spPr>
        <p:txBody>
          <a:bodyPr>
            <a:normAutofit fontScale="90000"/>
          </a:bodyPr>
          <a:lstStyle/>
          <a:p>
            <a:r>
              <a:rPr lang="uk-UA" dirty="0"/>
              <a:t>Практика оцінки ефективності проектних рішень ґрунтується на таких принципах:  </a:t>
            </a:r>
            <a:r>
              <a:rPr lang="ru-RU" dirty="0"/>
              <a:t/>
            </a:r>
            <a:br>
              <a:rPr lang="ru-RU" dirty="0"/>
            </a:br>
            <a:endParaRPr lang="ru-RU" dirty="0"/>
          </a:p>
        </p:txBody>
      </p:sp>
      <p:sp>
        <p:nvSpPr>
          <p:cNvPr id="3" name="Объект 2"/>
          <p:cNvSpPr>
            <a:spLocks noGrp="1"/>
          </p:cNvSpPr>
          <p:nvPr>
            <p:ph idx="1"/>
          </p:nvPr>
        </p:nvSpPr>
        <p:spPr>
          <a:xfrm>
            <a:off x="2538412" y="1752600"/>
            <a:ext cx="8915400" cy="4470400"/>
          </a:xfrm>
        </p:spPr>
        <p:txBody>
          <a:bodyPr>
            <a:normAutofit/>
          </a:bodyPr>
          <a:lstStyle/>
          <a:p>
            <a:pPr lvl="0" fontAlgn="base"/>
            <a:r>
              <a:rPr lang="uk-UA" sz="2400" dirty="0"/>
              <a:t>оцінка можливості інвестування враховує зіставлення грошового потоку, що формується в результаті реалізації проекту, і вкладень, необхідних для його здійснення;  </a:t>
            </a:r>
            <a:endParaRPr lang="ru-RU" sz="2400" dirty="0"/>
          </a:p>
          <a:p>
            <a:pPr lvl="0" fontAlgn="base"/>
            <a:r>
              <a:rPr lang="uk-UA" sz="2400" dirty="0"/>
              <a:t>приведення інвестиційного капіталу і грошового потоку до єдиного розрахункового року (що, як правило, передує початку проекту);  </a:t>
            </a:r>
            <a:endParaRPr lang="ru-RU" sz="2400" dirty="0"/>
          </a:p>
          <a:p>
            <a:pPr lvl="0" fontAlgn="base"/>
            <a:r>
              <a:rPr lang="uk-UA" sz="2400" dirty="0"/>
              <a:t>дисконтування грошових потоків здійснюється за ставками дисконту, що відображають альтернативну вартість капіталу. </a:t>
            </a:r>
            <a:endParaRPr lang="ru-RU" sz="2400" dirty="0"/>
          </a:p>
        </p:txBody>
      </p:sp>
    </p:spTree>
    <p:extLst>
      <p:ext uri="{BB962C8B-B14F-4D97-AF65-F5344CB8AC3E}">
        <p14:creationId xmlns:p14="http://schemas.microsoft.com/office/powerpoint/2010/main" val="11361973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1" dirty="0"/>
              <a:t>7.2. Показники, засновані на дисконтованих оцінках  </a:t>
            </a:r>
            <a:r>
              <a:rPr lang="ru-RU" b="1" dirty="0"/>
              <a:t/>
            </a:r>
            <a:br>
              <a:rPr lang="ru-RU" b="1" dirty="0"/>
            </a:br>
            <a:endParaRPr lang="ru-RU" dirty="0"/>
          </a:p>
        </p:txBody>
      </p:sp>
      <p:sp>
        <p:nvSpPr>
          <p:cNvPr id="3" name="Объект 2"/>
          <p:cNvSpPr>
            <a:spLocks noGrp="1"/>
          </p:cNvSpPr>
          <p:nvPr>
            <p:ph idx="1"/>
          </p:nvPr>
        </p:nvSpPr>
        <p:spPr/>
        <p:txBody>
          <a:bodyPr/>
          <a:lstStyle/>
          <a:p>
            <a:r>
              <a:rPr lang="uk-UA" sz="2000" dirty="0"/>
              <a:t>Показники, які належать до цієї групи критеріїв, враховують фактор втрати грошей своєї вартості з часом і визначаються на основі приведення грошових потоків (або вигід і витрат), які генерує проект, до теперішнього часу або в їх основу покладений процес дисконтування. </a:t>
            </a:r>
            <a:endParaRPr lang="uk-UA" sz="2000" dirty="0" smtClean="0"/>
          </a:p>
          <a:p>
            <a:pPr marL="0" indent="0">
              <a:buNone/>
            </a:pPr>
            <a:r>
              <a:rPr lang="uk-UA" sz="2000" dirty="0" smtClean="0"/>
              <a:t> Це</a:t>
            </a:r>
            <a:r>
              <a:rPr lang="uk-UA" sz="2000" dirty="0"/>
              <a:t>: чиста теперішня вартість (NPV), </a:t>
            </a:r>
            <a:endParaRPr lang="uk-UA" sz="2000" dirty="0" smtClean="0"/>
          </a:p>
          <a:p>
            <a:r>
              <a:rPr lang="uk-UA" sz="2000" dirty="0" smtClean="0"/>
              <a:t>коефіцієнт </a:t>
            </a:r>
            <a:r>
              <a:rPr lang="uk-UA" sz="2000" dirty="0"/>
              <a:t>вигоди—витрати (ВСR), </a:t>
            </a:r>
            <a:endParaRPr lang="uk-UA" sz="2000" dirty="0" smtClean="0"/>
          </a:p>
          <a:p>
            <a:r>
              <a:rPr lang="uk-UA" sz="2000" dirty="0" smtClean="0"/>
              <a:t>внутрішня </a:t>
            </a:r>
            <a:r>
              <a:rPr lang="uk-UA" sz="2000" dirty="0"/>
              <a:t>норма доходності (IRR</a:t>
            </a:r>
            <a:r>
              <a:rPr lang="uk-UA" sz="2000" dirty="0" smtClean="0"/>
              <a:t>),</a:t>
            </a:r>
          </a:p>
          <a:p>
            <a:r>
              <a:rPr lang="uk-UA" sz="2000" dirty="0" smtClean="0"/>
              <a:t> </a:t>
            </a:r>
            <a:r>
              <a:rPr lang="uk-UA" sz="2000" dirty="0"/>
              <a:t>дисконтований строк окупності інвестиції (DPP</a:t>
            </a:r>
            <a:r>
              <a:rPr lang="uk-UA" sz="2000" dirty="0" smtClean="0"/>
              <a:t>),</a:t>
            </a:r>
          </a:p>
          <a:p>
            <a:r>
              <a:rPr lang="uk-UA" sz="2000" dirty="0" smtClean="0"/>
              <a:t> </a:t>
            </a:r>
            <a:r>
              <a:rPr lang="uk-UA" sz="2000" dirty="0"/>
              <a:t>індекс рентабельності інвестиції (РІ), ефективність витрат.  </a:t>
            </a:r>
            <a:endParaRPr lang="ru-RU" sz="2000" dirty="0"/>
          </a:p>
          <a:p>
            <a:endParaRPr lang="ru-RU" dirty="0"/>
          </a:p>
        </p:txBody>
      </p:sp>
    </p:spTree>
    <p:extLst>
      <p:ext uri="{BB962C8B-B14F-4D97-AF65-F5344CB8AC3E}">
        <p14:creationId xmlns:p14="http://schemas.microsoft.com/office/powerpoint/2010/main" val="4591358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78001" y="624110"/>
            <a:ext cx="9726612" cy="679757"/>
          </a:xfrm>
        </p:spPr>
        <p:txBody>
          <a:bodyPr/>
          <a:lstStyle/>
          <a:p>
            <a:r>
              <a:rPr lang="uk-UA" b="1" dirty="0"/>
              <a:t>Чиста теперішня (приведена) вартість</a:t>
            </a:r>
            <a:endParaRPr lang="ru-RU" dirty="0"/>
          </a:p>
        </p:txBody>
      </p:sp>
      <p:pic>
        <p:nvPicPr>
          <p:cNvPr id="47" name="Объект 46"/>
          <p:cNvPicPr>
            <a:picLocks noGrp="1" noChangeAspect="1"/>
          </p:cNvPicPr>
          <p:nvPr>
            <p:ph idx="1"/>
          </p:nvPr>
        </p:nvPicPr>
        <p:blipFill>
          <a:blip r:embed="rId2"/>
          <a:stretch>
            <a:fillRect/>
          </a:stretch>
        </p:blipFill>
        <p:spPr>
          <a:xfrm>
            <a:off x="2319868" y="1473200"/>
            <a:ext cx="9605984" cy="4554375"/>
          </a:xfrm>
          <a:prstGeom prst="rect">
            <a:avLst/>
          </a:prstGeom>
        </p:spPr>
      </p:pic>
    </p:spTree>
    <p:extLst>
      <p:ext uri="{BB962C8B-B14F-4D97-AF65-F5344CB8AC3E}">
        <p14:creationId xmlns:p14="http://schemas.microsoft.com/office/powerpoint/2010/main" val="10060667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a:t>Правила роботи з критерієм чистої теперішньої вартості передбачають, що: </a:t>
            </a:r>
            <a:r>
              <a:rPr lang="ru-RU" dirty="0"/>
              <a:t/>
            </a:r>
            <a:br>
              <a:rPr lang="ru-RU" dirty="0"/>
            </a:br>
            <a:endParaRPr lang="ru-RU" dirty="0"/>
          </a:p>
        </p:txBody>
      </p:sp>
      <p:sp>
        <p:nvSpPr>
          <p:cNvPr id="3" name="Объект 2"/>
          <p:cNvSpPr>
            <a:spLocks noGrp="1"/>
          </p:cNvSpPr>
          <p:nvPr>
            <p:ph idx="1"/>
          </p:nvPr>
        </p:nvSpPr>
        <p:spPr/>
        <p:txBody>
          <a:bodyPr>
            <a:normAutofit lnSpcReduction="10000"/>
          </a:bodyPr>
          <a:lstStyle/>
          <a:p>
            <a:pPr lvl="0" fontAlgn="base"/>
            <a:r>
              <a:rPr lang="uk-UA" dirty="0" smtClean="0"/>
              <a:t>не </a:t>
            </a:r>
            <a:r>
              <a:rPr lang="uk-UA" dirty="0"/>
              <a:t>приймається до реалізації ні один інвестиційний проект, якщо він не забезпечує додатного значення чистої теперішньої вартості; </a:t>
            </a:r>
            <a:endParaRPr lang="ru-RU" dirty="0"/>
          </a:p>
          <a:p>
            <a:pPr lvl="0" fontAlgn="base"/>
            <a:r>
              <a:rPr lang="uk-UA" dirty="0"/>
              <a:t>в межах фіксованого бюджету слід обирати такий "набір" інвестиційних проектів, який забезпечує максимальне значення чистої теперішньої вартості; </a:t>
            </a:r>
            <a:endParaRPr lang="ru-RU" dirty="0"/>
          </a:p>
          <a:p>
            <a:pPr lvl="0" fontAlgn="base"/>
            <a:r>
              <a:rPr lang="uk-UA" dirty="0"/>
              <a:t>коли бюджетних обмежень не існує і інвестиційний проект обирається серед інвестиційних проектів, що є </a:t>
            </a:r>
            <a:r>
              <a:rPr lang="uk-UA" dirty="0" err="1"/>
              <a:t>взаємовиключаючими</a:t>
            </a:r>
            <a:r>
              <a:rPr lang="uk-UA" dirty="0"/>
              <a:t>, завжди слід обирати той з них, який забезпечує найбільше значення чистої теперішньої вартості. </a:t>
            </a:r>
            <a:endParaRPr lang="ru-RU" dirty="0"/>
          </a:p>
          <a:p>
            <a:r>
              <a:rPr lang="uk-UA" dirty="0"/>
              <a:t>Обмеженням, щодо застосування методу чистої теперішньої вартості, виступає той факт, що даний метод </a:t>
            </a:r>
            <a:r>
              <a:rPr lang="uk-UA" dirty="0" err="1"/>
              <a:t>взмозі</a:t>
            </a:r>
            <a:r>
              <a:rPr lang="uk-UA" dirty="0"/>
              <a:t> забезпечити коректні результати лише за умов, коли можна отримати достовірні оцінки вартості капіталу</a:t>
            </a:r>
            <a:endParaRPr lang="ru-RU" dirty="0"/>
          </a:p>
        </p:txBody>
      </p:sp>
    </p:spTree>
    <p:extLst>
      <p:ext uri="{BB962C8B-B14F-4D97-AF65-F5344CB8AC3E}">
        <p14:creationId xmlns:p14="http://schemas.microsoft.com/office/powerpoint/2010/main" val="23365472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a:t>Коефіцієнт вигоди-витрати</a:t>
            </a:r>
            <a:endParaRPr lang="ru-RU" dirty="0"/>
          </a:p>
        </p:txBody>
      </p:sp>
      <p:sp>
        <p:nvSpPr>
          <p:cNvPr id="3" name="Объект 2"/>
          <p:cNvSpPr>
            <a:spLocks noGrp="1"/>
          </p:cNvSpPr>
          <p:nvPr>
            <p:ph idx="1"/>
          </p:nvPr>
        </p:nvSpPr>
        <p:spPr/>
        <p:txBody>
          <a:bodyPr/>
          <a:lstStyle/>
          <a:p>
            <a:r>
              <a:rPr lang="uk-UA" dirty="0" smtClean="0"/>
              <a:t>Для </a:t>
            </a:r>
            <a:r>
              <a:rPr lang="uk-UA" dirty="0"/>
              <a:t>обчислення відносної результативності інвестиційних проектів застосовується метод співвідношення вигоди-витрати (BCR), який обчислюється як відношення суми приведених вигід до суми приведених витрат за інвестиційним проектом: </a:t>
            </a:r>
            <a:endParaRPr lang="ru-RU" dirty="0"/>
          </a:p>
          <a:p>
            <a:endParaRPr lang="ru-RU" dirty="0"/>
          </a:p>
        </p:txBody>
      </p:sp>
      <p:pic>
        <p:nvPicPr>
          <p:cNvPr id="29" name="Рисунок 28"/>
          <p:cNvPicPr>
            <a:picLocks noChangeAspect="1"/>
          </p:cNvPicPr>
          <p:nvPr/>
        </p:nvPicPr>
        <p:blipFill>
          <a:blip r:embed="rId2"/>
          <a:stretch>
            <a:fillRect/>
          </a:stretch>
        </p:blipFill>
        <p:spPr>
          <a:xfrm>
            <a:off x="4847696" y="3634747"/>
            <a:ext cx="3700236" cy="2276475"/>
          </a:xfrm>
          <a:prstGeom prst="rect">
            <a:avLst/>
          </a:prstGeom>
        </p:spPr>
      </p:pic>
    </p:spTree>
    <p:extLst>
      <p:ext uri="{BB962C8B-B14F-4D97-AF65-F5344CB8AC3E}">
        <p14:creationId xmlns:p14="http://schemas.microsoft.com/office/powerpoint/2010/main" val="28526785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a:t>Правила роботи з коефіцієнтом вигоди-витрати передбачають, що: </a:t>
            </a:r>
            <a:r>
              <a:rPr lang="ru-RU" dirty="0"/>
              <a:t/>
            </a:r>
            <a:br>
              <a:rPr lang="ru-RU" dirty="0"/>
            </a:br>
            <a:endParaRPr lang="ru-RU" dirty="0"/>
          </a:p>
        </p:txBody>
      </p:sp>
      <p:sp>
        <p:nvSpPr>
          <p:cNvPr id="3" name="Объект 2"/>
          <p:cNvSpPr>
            <a:spLocks noGrp="1"/>
          </p:cNvSpPr>
          <p:nvPr>
            <p:ph idx="1"/>
          </p:nvPr>
        </p:nvSpPr>
        <p:spPr/>
        <p:txBody>
          <a:bodyPr/>
          <a:lstStyle/>
          <a:p>
            <a:pPr lvl="0" fontAlgn="base"/>
            <a:r>
              <a:rPr lang="uk-UA" dirty="0" smtClean="0"/>
              <a:t>не </a:t>
            </a:r>
            <a:r>
              <a:rPr lang="uk-UA" dirty="0"/>
              <a:t>повинен прийматися ні один інвестиційний проект, якщо він не забезпечує значення співвідношення вигоди-витрати більшим від 1; </a:t>
            </a:r>
            <a:endParaRPr lang="ru-RU" dirty="0"/>
          </a:p>
          <a:p>
            <a:pPr lvl="0" fontAlgn="base"/>
            <a:r>
              <a:rPr lang="uk-UA" dirty="0"/>
              <a:t>якщо інвестиційний проект обирається в умовах фіксованого бюджету або серед </a:t>
            </a:r>
            <a:r>
              <a:rPr lang="uk-UA" dirty="0" err="1"/>
              <a:t>взаємовиключаючих</a:t>
            </a:r>
            <a:r>
              <a:rPr lang="uk-UA" dirty="0"/>
              <a:t> інвестиційних проектів, то перевага має віддаватися тим проектам, які характеризуються найбільшим значенням співвідношення вигоди-витрати. </a:t>
            </a:r>
            <a:endParaRPr lang="ru-RU" dirty="0"/>
          </a:p>
          <a:p>
            <a:pPr marL="0" indent="0" algn="ctr">
              <a:buNone/>
            </a:pPr>
            <a:r>
              <a:rPr lang="uk-UA" dirty="0"/>
              <a:t>Між чистою теперішньої вартістю і співвідношенням вигоди-витрати, за визначенням, повинен існувати взаємозв'язок виду: </a:t>
            </a:r>
            <a:endParaRPr lang="ru-RU" dirty="0"/>
          </a:p>
          <a:p>
            <a:pPr lvl="0" fontAlgn="base"/>
            <a:r>
              <a:rPr lang="uk-UA" dirty="0"/>
              <a:t>коли NPV &gt; 0, то В/С &gt; 1; </a:t>
            </a:r>
            <a:endParaRPr lang="ru-RU" dirty="0"/>
          </a:p>
          <a:p>
            <a:pPr lvl="0" fontAlgn="base"/>
            <a:r>
              <a:rPr lang="uk-UA" dirty="0"/>
              <a:t>коли NPV = 0, то В/С = 1; </a:t>
            </a:r>
            <a:endParaRPr lang="uk-UA" dirty="0" smtClean="0"/>
          </a:p>
          <a:p>
            <a:pPr lvl="0" fontAlgn="base"/>
            <a:r>
              <a:rPr lang="uk-UA" dirty="0" smtClean="0"/>
              <a:t>коли </a:t>
            </a:r>
            <a:r>
              <a:rPr lang="uk-UA" dirty="0"/>
              <a:t>NPV &lt; 0, то В/С &lt; 1. </a:t>
            </a:r>
            <a:endParaRPr lang="ru-RU" dirty="0"/>
          </a:p>
          <a:p>
            <a:endParaRPr lang="ru-RU" dirty="0"/>
          </a:p>
        </p:txBody>
      </p:sp>
    </p:spTree>
    <p:extLst>
      <p:ext uri="{BB962C8B-B14F-4D97-AF65-F5344CB8AC3E}">
        <p14:creationId xmlns:p14="http://schemas.microsoft.com/office/powerpoint/2010/main" val="3189155517"/>
      </p:ext>
    </p:extLst>
  </p:cSld>
  <p:clrMapOvr>
    <a:masterClrMapping/>
  </p:clrMapOvr>
</p:sld>
</file>

<file path=ppt/theme/theme1.xml><?xml version="1.0" encoding="utf-8"?>
<a:theme xmlns:a="http://schemas.openxmlformats.org/drawingml/2006/main" name="Легкий дым">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105</TotalTime>
  <Words>1231</Words>
  <Application>Microsoft Office PowerPoint</Application>
  <PresentationFormat>Широкоэкранный</PresentationFormat>
  <Paragraphs>102</Paragraphs>
  <Slides>18</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18</vt:i4>
      </vt:variant>
    </vt:vector>
  </HeadingPairs>
  <TitlesOfParts>
    <vt:vector size="22" baseType="lpstr">
      <vt:lpstr>Arial</vt:lpstr>
      <vt:lpstr>Century Gothic</vt:lpstr>
      <vt:lpstr>Wingdings 3</vt:lpstr>
      <vt:lpstr>Легкий дым</vt:lpstr>
      <vt:lpstr>Тема 7: КРИТЕРІЇ ОЦІНКИ ЕФЕКТИВНОСТІ ПРОЕКТУ </vt:lpstr>
      <vt:lpstr>7.1. Загальні підходи до оцінки проектів  </vt:lpstr>
      <vt:lpstr>Методи оцінки ефективності проектів</vt:lpstr>
      <vt:lpstr>Практика оцінки ефективності проектних рішень ґрунтується на таких принципах:   </vt:lpstr>
      <vt:lpstr>7.2. Показники, засновані на дисконтованих оцінках   </vt:lpstr>
      <vt:lpstr>Чиста теперішня (приведена) вартість</vt:lpstr>
      <vt:lpstr>Правила роботи з критерієм чистої теперішньої вартості передбачають, що:  </vt:lpstr>
      <vt:lpstr>Коефіцієнт вигоди-витрати</vt:lpstr>
      <vt:lpstr>Правила роботи з коефіцієнтом вигоди-витрати передбачають, що:  </vt:lpstr>
      <vt:lpstr>Внутрішня ставка доходності (рентабельності) </vt:lpstr>
      <vt:lpstr>Правила роботи з критерієм внутрішньої ставки доходу передбачають, що:  </vt:lpstr>
      <vt:lpstr>Рентабельність інвестицій </vt:lpstr>
      <vt:lpstr>Дисконтований період окупності</vt:lpstr>
      <vt:lpstr>7.3. Показники, засновані на облікових оцінках  </vt:lpstr>
      <vt:lpstr>7.4. Неформальні підходи до оцінки проектів  </vt:lpstr>
      <vt:lpstr>Відбір проектів проводиться після виконання двох обов'язкових процедур — визначення переліку пріоритетних напрямів та формування програм реалізації пріоритетів.   </vt:lpstr>
      <vt:lpstr>У розрахунках ефективності рекомендується враховувати також вплив реалізації проекту на діяльність сторонніх підприємств і населення, у тому числі:  </vt:lpstr>
      <vt:lpstr>Дякую за увагу!</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7: КРИТЕРІЇ ОЦІНКИ ЕФЕКТИВНОСТІ ПРОЕКТУ</dc:title>
  <dc:creator>Пользователь</dc:creator>
  <cp:lastModifiedBy>Пользователь</cp:lastModifiedBy>
  <cp:revision>12</cp:revision>
  <dcterms:created xsi:type="dcterms:W3CDTF">2020-10-27T17:05:16Z</dcterms:created>
  <dcterms:modified xsi:type="dcterms:W3CDTF">2020-10-29T18:49:20Z</dcterms:modified>
</cp:coreProperties>
</file>