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306" r:id="rId4"/>
    <p:sldId id="391" r:id="rId5"/>
    <p:sldId id="310" r:id="rId6"/>
    <p:sldId id="350" r:id="rId7"/>
    <p:sldId id="353" r:id="rId8"/>
    <p:sldId id="355" r:id="rId9"/>
    <p:sldId id="357" r:id="rId10"/>
    <p:sldId id="356" r:id="rId11"/>
    <p:sldId id="392" r:id="rId12"/>
    <p:sldId id="361" r:id="rId13"/>
    <p:sldId id="365" r:id="rId14"/>
    <p:sldId id="370" r:id="rId15"/>
    <p:sldId id="364" r:id="rId16"/>
    <p:sldId id="371" r:id="rId17"/>
    <p:sldId id="382" r:id="rId18"/>
    <p:sldId id="395" r:id="rId19"/>
    <p:sldId id="373" r:id="rId20"/>
    <p:sldId id="396" r:id="rId21"/>
    <p:sldId id="377" r:id="rId22"/>
    <p:sldId id="379" r:id="rId23"/>
    <p:sldId id="398" r:id="rId24"/>
    <p:sldId id="397" r:id="rId25"/>
    <p:sldId id="381" r:id="rId26"/>
    <p:sldId id="388" r:id="rId27"/>
    <p:sldId id="386" r:id="rId28"/>
    <p:sldId id="387" r:id="rId2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041C43-A232-49C4-B1B8-AED142D6292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8632663C-7F10-4532-84C5-D58049B48CE0}">
      <dgm:prSet phldrT="[Текст]" custT="1"/>
      <dgm:spPr/>
      <dgm:t>
        <a:bodyPr/>
        <a:lstStyle/>
        <a:p>
          <a:pPr algn="ctr"/>
          <a:r>
            <a:rPr lang="uk-UA" sz="2800" dirty="0" smtClean="0"/>
            <a:t>За масштабами обслуговування</a:t>
          </a:r>
          <a:endParaRPr lang="uk-UA" sz="2800" dirty="0"/>
        </a:p>
      </dgm:t>
    </dgm:pt>
    <dgm:pt modelId="{1DFAA76D-F632-4EFA-A236-58AC3720A937}" type="parTrans" cxnId="{E3FF791F-91FD-437A-AAF1-AA2D1FB62FD3}">
      <dgm:prSet/>
      <dgm:spPr/>
      <dgm:t>
        <a:bodyPr/>
        <a:lstStyle/>
        <a:p>
          <a:pPr algn="just"/>
          <a:endParaRPr lang="uk-UA" sz="1600"/>
        </a:p>
      </dgm:t>
    </dgm:pt>
    <dgm:pt modelId="{6EAE2999-3405-4EAB-96F1-EFCA69D4F91D}" type="sibTrans" cxnId="{E3FF791F-91FD-437A-AAF1-AA2D1FB62FD3}">
      <dgm:prSet/>
      <dgm:spPr/>
      <dgm:t>
        <a:bodyPr/>
        <a:lstStyle/>
        <a:p>
          <a:pPr algn="just"/>
          <a:endParaRPr lang="uk-UA" sz="1600"/>
        </a:p>
      </dgm:t>
    </dgm:pt>
    <dgm:pt modelId="{1DF11685-B64E-4511-8870-E8EB538E2D96}">
      <dgm:prSet phldrT="[Текст]" custT="1"/>
      <dgm:spPr/>
      <dgm:t>
        <a:bodyPr/>
        <a:lstStyle/>
        <a:p>
          <a:r>
            <a:rPr lang="uk-UA" sz="1600" dirty="0" smtClean="0"/>
            <a:t>Грошовий потік по підприємству</a:t>
          </a:r>
          <a:endParaRPr lang="uk-UA" sz="1600" dirty="0"/>
        </a:p>
      </dgm:t>
    </dgm:pt>
    <dgm:pt modelId="{DCB084AD-F81E-4E23-A8AB-683814CF0263}" type="parTrans" cxnId="{7903D10C-E79E-40D6-88F1-D5DCEF7D63B7}">
      <dgm:prSet/>
      <dgm:spPr/>
      <dgm:t>
        <a:bodyPr/>
        <a:lstStyle/>
        <a:p>
          <a:endParaRPr lang="uk-UA"/>
        </a:p>
      </dgm:t>
    </dgm:pt>
    <dgm:pt modelId="{27ADDE2C-A011-45F8-9E82-98453DA5CE11}" type="sibTrans" cxnId="{7903D10C-E79E-40D6-88F1-D5DCEF7D63B7}">
      <dgm:prSet/>
      <dgm:spPr/>
      <dgm:t>
        <a:bodyPr/>
        <a:lstStyle/>
        <a:p>
          <a:endParaRPr lang="uk-UA"/>
        </a:p>
      </dgm:t>
    </dgm:pt>
    <dgm:pt modelId="{A27BAE64-A51E-4DF8-AD8A-5032ADF6AD80}">
      <dgm:prSet phldrT="[Текст]" custT="1"/>
      <dgm:spPr/>
      <dgm:t>
        <a:bodyPr/>
        <a:lstStyle/>
        <a:p>
          <a:r>
            <a:rPr lang="uk-UA" sz="1600" dirty="0" smtClean="0"/>
            <a:t>Грошовий потік за окремими структурними підрозділами</a:t>
          </a:r>
          <a:endParaRPr lang="uk-UA" sz="1600" dirty="0"/>
        </a:p>
      </dgm:t>
    </dgm:pt>
    <dgm:pt modelId="{FA2CF8E5-EF91-41DF-8A11-8CFF19C3912E}" type="parTrans" cxnId="{CAB7F351-7458-4DF4-9844-CBAEEA4081CE}">
      <dgm:prSet/>
      <dgm:spPr/>
      <dgm:t>
        <a:bodyPr/>
        <a:lstStyle/>
        <a:p>
          <a:endParaRPr lang="uk-UA"/>
        </a:p>
      </dgm:t>
    </dgm:pt>
    <dgm:pt modelId="{1FB67171-6627-4095-9C6A-0F1329D7CDE5}" type="sibTrans" cxnId="{CAB7F351-7458-4DF4-9844-CBAEEA4081CE}">
      <dgm:prSet/>
      <dgm:spPr/>
      <dgm:t>
        <a:bodyPr/>
        <a:lstStyle/>
        <a:p>
          <a:endParaRPr lang="uk-UA"/>
        </a:p>
      </dgm:t>
    </dgm:pt>
    <dgm:pt modelId="{F9BC85DF-7AF3-48CE-A3A3-B7BDCFAD1DF3}">
      <dgm:prSet phldrT="[Текст]" custT="1"/>
      <dgm:spPr/>
      <dgm:t>
        <a:bodyPr/>
        <a:lstStyle/>
        <a:p>
          <a:r>
            <a:rPr lang="uk-UA" sz="1600" dirty="0" smtClean="0"/>
            <a:t>Грошовий потік за окремими господарськими операціями</a:t>
          </a:r>
          <a:endParaRPr lang="uk-UA" sz="1600" dirty="0"/>
        </a:p>
      </dgm:t>
    </dgm:pt>
    <dgm:pt modelId="{8478EEE7-21C0-49D2-BE21-CCE7D99A5247}" type="parTrans" cxnId="{A9ECE013-C6DA-489F-98C7-02ADBEE4BA9E}">
      <dgm:prSet/>
      <dgm:spPr/>
      <dgm:t>
        <a:bodyPr/>
        <a:lstStyle/>
        <a:p>
          <a:endParaRPr lang="uk-UA"/>
        </a:p>
      </dgm:t>
    </dgm:pt>
    <dgm:pt modelId="{B2E57823-CFE8-4032-859B-326E8974CED2}" type="sibTrans" cxnId="{A9ECE013-C6DA-489F-98C7-02ADBEE4BA9E}">
      <dgm:prSet/>
      <dgm:spPr/>
      <dgm:t>
        <a:bodyPr/>
        <a:lstStyle/>
        <a:p>
          <a:endParaRPr lang="uk-UA"/>
        </a:p>
      </dgm:t>
    </dgm:pt>
    <dgm:pt modelId="{A0D15137-77D3-4AA9-B194-84E83E17F001}">
      <dgm:prSet phldrT="[Текст]"/>
      <dgm:spPr/>
      <dgm:t>
        <a:bodyPr/>
        <a:lstStyle/>
        <a:p>
          <a:r>
            <a:rPr lang="ru-RU" b="0" i="0" dirty="0" smtClean="0"/>
            <a:t>За видами діяльності</a:t>
          </a:r>
          <a:endParaRPr lang="uk-UA" dirty="0"/>
        </a:p>
      </dgm:t>
    </dgm:pt>
    <dgm:pt modelId="{2522AD7D-DE49-4531-9494-2FDF2E49AA07}" type="parTrans" cxnId="{2DB66F36-C2F6-43B0-B886-E3801318BB7A}">
      <dgm:prSet/>
      <dgm:spPr/>
      <dgm:t>
        <a:bodyPr/>
        <a:lstStyle/>
        <a:p>
          <a:endParaRPr lang="uk-UA"/>
        </a:p>
      </dgm:t>
    </dgm:pt>
    <dgm:pt modelId="{041DEB8C-0A92-4F0C-BF86-C5BBB4F5D0A3}" type="sibTrans" cxnId="{2DB66F36-C2F6-43B0-B886-E3801318BB7A}">
      <dgm:prSet/>
      <dgm:spPr/>
      <dgm:t>
        <a:bodyPr/>
        <a:lstStyle/>
        <a:p>
          <a:endParaRPr lang="uk-UA"/>
        </a:p>
      </dgm:t>
    </dgm:pt>
    <dgm:pt modelId="{FABE4E6E-4647-4A61-879A-045DFB5BA747}">
      <dgm:prSet phldrT="[Текст]" custT="1"/>
      <dgm:spPr/>
      <dgm:t>
        <a:bodyPr/>
        <a:lstStyle/>
        <a:p>
          <a:r>
            <a:rPr lang="uk-UA" sz="1600" b="0" i="0" dirty="0" smtClean="0"/>
            <a:t>Грошовий потік від операційної діяльності</a:t>
          </a:r>
          <a:endParaRPr lang="uk-UA" sz="1600" dirty="0"/>
        </a:p>
      </dgm:t>
    </dgm:pt>
    <dgm:pt modelId="{521B49A7-A030-4E28-B477-66E9D0EA3101}" type="parTrans" cxnId="{C6E0BA54-B998-4E70-9B16-8D1054938CCD}">
      <dgm:prSet/>
      <dgm:spPr/>
      <dgm:t>
        <a:bodyPr/>
        <a:lstStyle/>
        <a:p>
          <a:endParaRPr lang="uk-UA"/>
        </a:p>
      </dgm:t>
    </dgm:pt>
    <dgm:pt modelId="{FD89A225-69E1-4F31-8D3B-DDCDE215EFEA}" type="sibTrans" cxnId="{C6E0BA54-B998-4E70-9B16-8D1054938CCD}">
      <dgm:prSet/>
      <dgm:spPr/>
      <dgm:t>
        <a:bodyPr/>
        <a:lstStyle/>
        <a:p>
          <a:endParaRPr lang="uk-UA"/>
        </a:p>
      </dgm:t>
    </dgm:pt>
    <dgm:pt modelId="{BD357435-C849-44B6-A0CB-D0CB9FDADD3E}">
      <dgm:prSet phldrT="[Текст]" custT="1"/>
      <dgm:spPr/>
      <dgm:t>
        <a:bodyPr/>
        <a:lstStyle/>
        <a:p>
          <a:r>
            <a:rPr lang="uk-UA" sz="1600" b="0" i="0" dirty="0" smtClean="0"/>
            <a:t>Грошовий потік від фінансової діяльності</a:t>
          </a:r>
          <a:endParaRPr lang="uk-UA" sz="1600" dirty="0"/>
        </a:p>
      </dgm:t>
    </dgm:pt>
    <dgm:pt modelId="{4C5044A8-014E-4084-A43A-DA68C8BF724F}" type="parTrans" cxnId="{FB5D54A8-18BA-4E3B-80AC-BB7535187926}">
      <dgm:prSet/>
      <dgm:spPr/>
      <dgm:t>
        <a:bodyPr/>
        <a:lstStyle/>
        <a:p>
          <a:endParaRPr lang="uk-UA"/>
        </a:p>
      </dgm:t>
    </dgm:pt>
    <dgm:pt modelId="{D3F94480-0577-454B-B64D-75CA845414D3}" type="sibTrans" cxnId="{FB5D54A8-18BA-4E3B-80AC-BB7535187926}">
      <dgm:prSet/>
      <dgm:spPr/>
      <dgm:t>
        <a:bodyPr/>
        <a:lstStyle/>
        <a:p>
          <a:endParaRPr lang="uk-UA"/>
        </a:p>
      </dgm:t>
    </dgm:pt>
    <dgm:pt modelId="{EADF0AFE-42E6-4714-A47A-90BB33FA676C}">
      <dgm:prSet phldrT="[Текст]" custT="1"/>
      <dgm:spPr/>
      <dgm:t>
        <a:bodyPr/>
        <a:lstStyle/>
        <a:p>
          <a:r>
            <a:rPr lang="uk-UA" sz="1600" b="0" i="0" dirty="0" smtClean="0"/>
            <a:t>Грошовий потік від інвестиційної діяльності</a:t>
          </a:r>
          <a:endParaRPr lang="uk-UA" sz="1600" dirty="0"/>
        </a:p>
      </dgm:t>
    </dgm:pt>
    <dgm:pt modelId="{D824F2F4-19A5-425E-8903-A97A9CCF59AA}" type="parTrans" cxnId="{32D25FDA-67BD-4648-BB70-2259EEE7D213}">
      <dgm:prSet/>
      <dgm:spPr/>
      <dgm:t>
        <a:bodyPr/>
        <a:lstStyle/>
        <a:p>
          <a:endParaRPr lang="uk-UA"/>
        </a:p>
      </dgm:t>
    </dgm:pt>
    <dgm:pt modelId="{81A372F2-2503-4AA4-A844-5FE7B9B7A25A}" type="sibTrans" cxnId="{32D25FDA-67BD-4648-BB70-2259EEE7D213}">
      <dgm:prSet/>
      <dgm:spPr/>
      <dgm:t>
        <a:bodyPr/>
        <a:lstStyle/>
        <a:p>
          <a:endParaRPr lang="uk-UA"/>
        </a:p>
      </dgm:t>
    </dgm:pt>
    <dgm:pt modelId="{F8D6D842-0C87-4059-A942-AB7AFDABB7B5}">
      <dgm:prSet phldrT="[Текст]"/>
      <dgm:spPr/>
      <dgm:t>
        <a:bodyPr/>
        <a:lstStyle/>
        <a:p>
          <a:r>
            <a:rPr lang="uk-UA" b="0" i="0" dirty="0" smtClean="0"/>
            <a:t>За спрямованістю руху коштів</a:t>
          </a:r>
          <a:endParaRPr lang="uk-UA" dirty="0"/>
        </a:p>
      </dgm:t>
    </dgm:pt>
    <dgm:pt modelId="{8A600D46-FBC4-4D85-8AFE-8E238C0477AA}" type="parTrans" cxnId="{8759E45A-E587-46E5-9E40-9147A53C2EFB}">
      <dgm:prSet/>
      <dgm:spPr/>
      <dgm:t>
        <a:bodyPr/>
        <a:lstStyle/>
        <a:p>
          <a:endParaRPr lang="uk-UA"/>
        </a:p>
      </dgm:t>
    </dgm:pt>
    <dgm:pt modelId="{E259D593-0662-417F-9DBB-F2A4FB5A4125}" type="sibTrans" cxnId="{8759E45A-E587-46E5-9E40-9147A53C2EFB}">
      <dgm:prSet/>
      <dgm:spPr/>
      <dgm:t>
        <a:bodyPr/>
        <a:lstStyle/>
        <a:p>
          <a:endParaRPr lang="uk-UA"/>
        </a:p>
      </dgm:t>
    </dgm:pt>
    <dgm:pt modelId="{C58E5DD8-CF87-4C17-87FB-561FA80557CC}">
      <dgm:prSet phldrT="[Текст]" custT="1"/>
      <dgm:spPr/>
      <dgm:t>
        <a:bodyPr/>
        <a:lstStyle/>
        <a:p>
          <a:r>
            <a:rPr lang="uk-UA" sz="1600" b="0" i="0" dirty="0" smtClean="0"/>
            <a:t>Позитивний грошовий потік (приток коштів)</a:t>
          </a:r>
          <a:endParaRPr lang="uk-UA" sz="1600" dirty="0"/>
        </a:p>
      </dgm:t>
    </dgm:pt>
    <dgm:pt modelId="{DBDB7785-2437-4999-95DF-C46F4966B9B3}" type="parTrans" cxnId="{0FD0B04D-B5F6-4B23-B5D6-299E9238439E}">
      <dgm:prSet/>
      <dgm:spPr/>
      <dgm:t>
        <a:bodyPr/>
        <a:lstStyle/>
        <a:p>
          <a:endParaRPr lang="uk-UA"/>
        </a:p>
      </dgm:t>
    </dgm:pt>
    <dgm:pt modelId="{2A5DD97A-F415-4BBF-9092-A6D9A0F81EFF}" type="sibTrans" cxnId="{0FD0B04D-B5F6-4B23-B5D6-299E9238439E}">
      <dgm:prSet/>
      <dgm:spPr/>
      <dgm:t>
        <a:bodyPr/>
        <a:lstStyle/>
        <a:p>
          <a:endParaRPr lang="uk-UA"/>
        </a:p>
      </dgm:t>
    </dgm:pt>
    <dgm:pt modelId="{AB803E54-2F9E-4ABB-9EAC-5C206D4FD468}">
      <dgm:prSet phldrT="[Текст]" custT="1"/>
      <dgm:spPr/>
      <dgm:t>
        <a:bodyPr/>
        <a:lstStyle/>
        <a:p>
          <a:r>
            <a:rPr lang="uk-UA" sz="1600" b="0" i="0" dirty="0" smtClean="0"/>
            <a:t>Від'ємний грошовий потік (відтік коштів)</a:t>
          </a:r>
          <a:endParaRPr lang="uk-UA" sz="1600" dirty="0"/>
        </a:p>
      </dgm:t>
    </dgm:pt>
    <dgm:pt modelId="{3B12A74C-414B-4A38-BA78-0743A0516898}" type="parTrans" cxnId="{232B03BC-752C-40F6-BD5D-87FAC1CCC004}">
      <dgm:prSet/>
      <dgm:spPr/>
      <dgm:t>
        <a:bodyPr/>
        <a:lstStyle/>
        <a:p>
          <a:endParaRPr lang="uk-UA"/>
        </a:p>
      </dgm:t>
    </dgm:pt>
    <dgm:pt modelId="{E57D01FF-3336-4AFD-A2E7-5EABCE8BCE56}" type="sibTrans" cxnId="{232B03BC-752C-40F6-BD5D-87FAC1CCC004}">
      <dgm:prSet/>
      <dgm:spPr/>
      <dgm:t>
        <a:bodyPr/>
        <a:lstStyle/>
        <a:p>
          <a:endParaRPr lang="uk-UA"/>
        </a:p>
      </dgm:t>
    </dgm:pt>
    <dgm:pt modelId="{25EE491C-5D2E-46F6-91A1-0376B5663AB4}">
      <dgm:prSet phldrT="[Текст]"/>
      <dgm:spPr/>
      <dgm:t>
        <a:bodyPr/>
        <a:lstStyle/>
        <a:p>
          <a:r>
            <a:rPr lang="uk-UA" dirty="0" smtClean="0"/>
            <a:t>За методом розрахунку</a:t>
          </a:r>
          <a:endParaRPr lang="uk-UA" dirty="0"/>
        </a:p>
      </dgm:t>
    </dgm:pt>
    <dgm:pt modelId="{0B5F2D95-B893-4A01-BF9B-26B1A5008D6A}" type="parTrans" cxnId="{A55B72DB-FB2F-43BB-BAE9-B1C1D4AC2B9E}">
      <dgm:prSet/>
      <dgm:spPr/>
      <dgm:t>
        <a:bodyPr/>
        <a:lstStyle/>
        <a:p>
          <a:endParaRPr lang="uk-UA"/>
        </a:p>
      </dgm:t>
    </dgm:pt>
    <dgm:pt modelId="{2BF7F9FE-E50A-481A-84F4-B547B24180EA}" type="sibTrans" cxnId="{A55B72DB-FB2F-43BB-BAE9-B1C1D4AC2B9E}">
      <dgm:prSet/>
      <dgm:spPr/>
      <dgm:t>
        <a:bodyPr/>
        <a:lstStyle/>
        <a:p>
          <a:endParaRPr lang="uk-UA"/>
        </a:p>
      </dgm:t>
    </dgm:pt>
    <dgm:pt modelId="{F1750F52-07FB-4182-B411-4012EDC66A5B}">
      <dgm:prSet phldrT="[Текст]" custT="1"/>
      <dgm:spPr/>
      <dgm:t>
        <a:bodyPr/>
        <a:lstStyle/>
        <a:p>
          <a:r>
            <a:rPr lang="uk-UA" sz="1600" dirty="0" smtClean="0"/>
            <a:t>Валовий грошовий потік – сукупність надходжень (валовий позитивний грошовий потік) або витрат коштів (валовий негативний грошовий потік) за визначений період часу</a:t>
          </a:r>
          <a:endParaRPr lang="uk-UA" sz="1600" dirty="0"/>
        </a:p>
      </dgm:t>
    </dgm:pt>
    <dgm:pt modelId="{C3C5A2B5-BF74-4955-99F6-3AA519F0BE17}" type="parTrans" cxnId="{5FC7DF4D-D7F1-485C-A4B9-78EF046A9E66}">
      <dgm:prSet/>
      <dgm:spPr/>
      <dgm:t>
        <a:bodyPr/>
        <a:lstStyle/>
        <a:p>
          <a:endParaRPr lang="uk-UA"/>
        </a:p>
      </dgm:t>
    </dgm:pt>
    <dgm:pt modelId="{8230AF8F-83A3-4B7C-BE7E-C6AE697F59C7}" type="sibTrans" cxnId="{5FC7DF4D-D7F1-485C-A4B9-78EF046A9E66}">
      <dgm:prSet/>
      <dgm:spPr/>
      <dgm:t>
        <a:bodyPr/>
        <a:lstStyle/>
        <a:p>
          <a:endParaRPr lang="uk-UA"/>
        </a:p>
      </dgm:t>
    </dgm:pt>
    <dgm:pt modelId="{B2F69F61-6B32-435E-8087-9CD9FE315432}">
      <dgm:prSet phldrT="[Текст]" custT="1"/>
      <dgm:spPr/>
      <dgm:t>
        <a:bodyPr/>
        <a:lstStyle/>
        <a:p>
          <a:r>
            <a:rPr lang="uk-UA" sz="1600" dirty="0" smtClean="0"/>
            <a:t>Чистий грошовий потік – різниця між позитивним і негативним грошовими потоками за визначений період часу</a:t>
          </a:r>
          <a:endParaRPr lang="uk-UA" sz="1600" dirty="0"/>
        </a:p>
      </dgm:t>
    </dgm:pt>
    <dgm:pt modelId="{BC3B8DAA-7544-40D2-BE70-7C641F5D6B4D}" type="parTrans" cxnId="{734C1D22-B7FF-45BF-8677-4EE9EE6A7FF7}">
      <dgm:prSet/>
      <dgm:spPr/>
      <dgm:t>
        <a:bodyPr/>
        <a:lstStyle/>
        <a:p>
          <a:endParaRPr lang="uk-UA"/>
        </a:p>
      </dgm:t>
    </dgm:pt>
    <dgm:pt modelId="{5F04ED21-6A8D-4941-9ABF-6AD0F9E53706}" type="sibTrans" cxnId="{734C1D22-B7FF-45BF-8677-4EE9EE6A7FF7}">
      <dgm:prSet/>
      <dgm:spPr/>
      <dgm:t>
        <a:bodyPr/>
        <a:lstStyle/>
        <a:p>
          <a:endParaRPr lang="uk-UA"/>
        </a:p>
      </dgm:t>
    </dgm:pt>
    <dgm:pt modelId="{D9ADB431-700C-4FFF-A6C4-827A3D98FA24}" type="pres">
      <dgm:prSet presAssocID="{8B041C43-A232-49C4-B1B8-AED142D6292A}" presName="Name0" presStyleCnt="0">
        <dgm:presLayoutVars>
          <dgm:dir/>
          <dgm:animLvl val="lvl"/>
          <dgm:resizeHandles val="exact"/>
        </dgm:presLayoutVars>
      </dgm:prSet>
      <dgm:spPr/>
      <dgm:t>
        <a:bodyPr/>
        <a:lstStyle/>
        <a:p>
          <a:endParaRPr lang="uk-UA"/>
        </a:p>
      </dgm:t>
    </dgm:pt>
    <dgm:pt modelId="{2BB59FFA-784E-4ED9-BBD0-36742D3B276B}" type="pres">
      <dgm:prSet presAssocID="{8632663C-7F10-4532-84C5-D58049B48CE0}" presName="linNode" presStyleCnt="0"/>
      <dgm:spPr/>
    </dgm:pt>
    <dgm:pt modelId="{A2F7A5EE-F92B-46D8-B976-65517D44826E}" type="pres">
      <dgm:prSet presAssocID="{8632663C-7F10-4532-84C5-D58049B48CE0}" presName="parentText" presStyleLbl="node1" presStyleIdx="0" presStyleCnt="4">
        <dgm:presLayoutVars>
          <dgm:chMax val="1"/>
          <dgm:bulletEnabled val="1"/>
        </dgm:presLayoutVars>
      </dgm:prSet>
      <dgm:spPr/>
      <dgm:t>
        <a:bodyPr/>
        <a:lstStyle/>
        <a:p>
          <a:endParaRPr lang="uk-UA"/>
        </a:p>
      </dgm:t>
    </dgm:pt>
    <dgm:pt modelId="{022B766B-2C5F-4D83-8B9A-BAADBC3C278E}" type="pres">
      <dgm:prSet presAssocID="{8632663C-7F10-4532-84C5-D58049B48CE0}" presName="descendantText" presStyleLbl="alignAccFollowNode1" presStyleIdx="0" presStyleCnt="4" custScaleY="110460" custLinFactNeighborX="215" custLinFactNeighborY="11747">
        <dgm:presLayoutVars>
          <dgm:bulletEnabled val="1"/>
        </dgm:presLayoutVars>
      </dgm:prSet>
      <dgm:spPr/>
      <dgm:t>
        <a:bodyPr/>
        <a:lstStyle/>
        <a:p>
          <a:endParaRPr lang="uk-UA"/>
        </a:p>
      </dgm:t>
    </dgm:pt>
    <dgm:pt modelId="{F5156C68-7281-45C5-8E20-C1954DC5B999}" type="pres">
      <dgm:prSet presAssocID="{6EAE2999-3405-4EAB-96F1-EFCA69D4F91D}" presName="sp" presStyleCnt="0"/>
      <dgm:spPr/>
    </dgm:pt>
    <dgm:pt modelId="{EA99C993-B68A-428D-8054-EB7C3CD3D104}" type="pres">
      <dgm:prSet presAssocID="{A0D15137-77D3-4AA9-B194-84E83E17F001}" presName="linNode" presStyleCnt="0"/>
      <dgm:spPr/>
    </dgm:pt>
    <dgm:pt modelId="{B8DDDA58-3F83-4332-BEFB-A351483B8931}" type="pres">
      <dgm:prSet presAssocID="{A0D15137-77D3-4AA9-B194-84E83E17F001}" presName="parentText" presStyleLbl="node1" presStyleIdx="1" presStyleCnt="4" custScaleY="113213">
        <dgm:presLayoutVars>
          <dgm:chMax val="1"/>
          <dgm:bulletEnabled val="1"/>
        </dgm:presLayoutVars>
      </dgm:prSet>
      <dgm:spPr/>
      <dgm:t>
        <a:bodyPr/>
        <a:lstStyle/>
        <a:p>
          <a:endParaRPr lang="uk-UA"/>
        </a:p>
      </dgm:t>
    </dgm:pt>
    <dgm:pt modelId="{DA9CBD77-751D-4DD9-BEB6-71F1F7F3CEEF}" type="pres">
      <dgm:prSet presAssocID="{A0D15137-77D3-4AA9-B194-84E83E17F001}" presName="descendantText" presStyleLbl="alignAccFollowNode1" presStyleIdx="1" presStyleCnt="4">
        <dgm:presLayoutVars>
          <dgm:bulletEnabled val="1"/>
        </dgm:presLayoutVars>
      </dgm:prSet>
      <dgm:spPr/>
      <dgm:t>
        <a:bodyPr/>
        <a:lstStyle/>
        <a:p>
          <a:endParaRPr lang="uk-UA"/>
        </a:p>
      </dgm:t>
    </dgm:pt>
    <dgm:pt modelId="{DEB95F3E-BA70-4A71-B53B-A49BB2674F3E}" type="pres">
      <dgm:prSet presAssocID="{041DEB8C-0A92-4F0C-BF86-C5BBB4F5D0A3}" presName="sp" presStyleCnt="0"/>
      <dgm:spPr/>
    </dgm:pt>
    <dgm:pt modelId="{C2E8E1B3-6820-4D47-A406-5AAB33015DF9}" type="pres">
      <dgm:prSet presAssocID="{F8D6D842-0C87-4059-A942-AB7AFDABB7B5}" presName="linNode" presStyleCnt="0"/>
      <dgm:spPr/>
    </dgm:pt>
    <dgm:pt modelId="{54430578-5088-4011-9632-7D3A258CDA00}" type="pres">
      <dgm:prSet presAssocID="{F8D6D842-0C87-4059-A942-AB7AFDABB7B5}" presName="parentText" presStyleLbl="node1" presStyleIdx="2" presStyleCnt="4" custScaleY="137540">
        <dgm:presLayoutVars>
          <dgm:chMax val="1"/>
          <dgm:bulletEnabled val="1"/>
        </dgm:presLayoutVars>
      </dgm:prSet>
      <dgm:spPr/>
      <dgm:t>
        <a:bodyPr/>
        <a:lstStyle/>
        <a:p>
          <a:endParaRPr lang="uk-UA"/>
        </a:p>
      </dgm:t>
    </dgm:pt>
    <dgm:pt modelId="{3636EF2C-4A02-417A-93AA-9FB2E5EBC539}" type="pres">
      <dgm:prSet presAssocID="{F8D6D842-0C87-4059-A942-AB7AFDABB7B5}" presName="descendantText" presStyleLbl="alignAccFollowNode1" presStyleIdx="2" presStyleCnt="4" custScaleY="117049">
        <dgm:presLayoutVars>
          <dgm:bulletEnabled val="1"/>
        </dgm:presLayoutVars>
      </dgm:prSet>
      <dgm:spPr/>
      <dgm:t>
        <a:bodyPr/>
        <a:lstStyle/>
        <a:p>
          <a:endParaRPr lang="uk-UA"/>
        </a:p>
      </dgm:t>
    </dgm:pt>
    <dgm:pt modelId="{388B0E5C-DC58-4D65-9EF7-923C2A913391}" type="pres">
      <dgm:prSet presAssocID="{E259D593-0662-417F-9DBB-F2A4FB5A4125}" presName="sp" presStyleCnt="0"/>
      <dgm:spPr/>
    </dgm:pt>
    <dgm:pt modelId="{2D8120C6-3DB0-4907-BE0B-512532B28704}" type="pres">
      <dgm:prSet presAssocID="{25EE491C-5D2E-46F6-91A1-0376B5663AB4}" presName="linNode" presStyleCnt="0"/>
      <dgm:spPr/>
    </dgm:pt>
    <dgm:pt modelId="{E14DA633-48C3-4C50-BE7C-28C0E83192D1}" type="pres">
      <dgm:prSet presAssocID="{25EE491C-5D2E-46F6-91A1-0376B5663AB4}" presName="parentText" presStyleLbl="node1" presStyleIdx="3" presStyleCnt="4">
        <dgm:presLayoutVars>
          <dgm:chMax val="1"/>
          <dgm:bulletEnabled val="1"/>
        </dgm:presLayoutVars>
      </dgm:prSet>
      <dgm:spPr/>
      <dgm:t>
        <a:bodyPr/>
        <a:lstStyle/>
        <a:p>
          <a:endParaRPr lang="uk-UA"/>
        </a:p>
      </dgm:t>
    </dgm:pt>
    <dgm:pt modelId="{F8AB24F8-1864-4AD0-ABE4-EA316969BF78}" type="pres">
      <dgm:prSet presAssocID="{25EE491C-5D2E-46F6-91A1-0376B5663AB4}" presName="descendantText" presStyleLbl="alignAccFollowNode1" presStyleIdx="3" presStyleCnt="4" custScaleY="161509">
        <dgm:presLayoutVars>
          <dgm:bulletEnabled val="1"/>
        </dgm:presLayoutVars>
      </dgm:prSet>
      <dgm:spPr/>
      <dgm:t>
        <a:bodyPr/>
        <a:lstStyle/>
        <a:p>
          <a:endParaRPr lang="uk-UA"/>
        </a:p>
      </dgm:t>
    </dgm:pt>
  </dgm:ptLst>
  <dgm:cxnLst>
    <dgm:cxn modelId="{D29BDD92-DEC3-48DE-98B0-DF11A6277F6F}" type="presOf" srcId="{C58E5DD8-CF87-4C17-87FB-561FA80557CC}" destId="{3636EF2C-4A02-417A-93AA-9FB2E5EBC539}" srcOrd="0" destOrd="0" presId="urn:microsoft.com/office/officeart/2005/8/layout/vList5"/>
    <dgm:cxn modelId="{BD13AEAE-EC57-45AC-ABD0-DFBA4AC77B7E}" type="presOf" srcId="{A27BAE64-A51E-4DF8-AD8A-5032ADF6AD80}" destId="{022B766B-2C5F-4D83-8B9A-BAADBC3C278E}" srcOrd="0" destOrd="1" presId="urn:microsoft.com/office/officeart/2005/8/layout/vList5"/>
    <dgm:cxn modelId="{C6E0BA54-B998-4E70-9B16-8D1054938CCD}" srcId="{A0D15137-77D3-4AA9-B194-84E83E17F001}" destId="{FABE4E6E-4647-4A61-879A-045DFB5BA747}" srcOrd="0" destOrd="0" parTransId="{521B49A7-A030-4E28-B477-66E9D0EA3101}" sibTransId="{FD89A225-69E1-4F31-8D3B-DDCDE215EFEA}"/>
    <dgm:cxn modelId="{CAB7F351-7458-4DF4-9844-CBAEEA4081CE}" srcId="{8632663C-7F10-4532-84C5-D58049B48CE0}" destId="{A27BAE64-A51E-4DF8-AD8A-5032ADF6AD80}" srcOrd="1" destOrd="0" parTransId="{FA2CF8E5-EF91-41DF-8A11-8CFF19C3912E}" sibTransId="{1FB67171-6627-4095-9C6A-0F1329D7CDE5}"/>
    <dgm:cxn modelId="{25F55358-D1C0-429D-9501-2BA99A4144C1}" type="presOf" srcId="{F1750F52-07FB-4182-B411-4012EDC66A5B}" destId="{F8AB24F8-1864-4AD0-ABE4-EA316969BF78}" srcOrd="0" destOrd="0" presId="urn:microsoft.com/office/officeart/2005/8/layout/vList5"/>
    <dgm:cxn modelId="{5FC7DF4D-D7F1-485C-A4B9-78EF046A9E66}" srcId="{25EE491C-5D2E-46F6-91A1-0376B5663AB4}" destId="{F1750F52-07FB-4182-B411-4012EDC66A5B}" srcOrd="0" destOrd="0" parTransId="{C3C5A2B5-BF74-4955-99F6-3AA519F0BE17}" sibTransId="{8230AF8F-83A3-4B7C-BE7E-C6AE697F59C7}"/>
    <dgm:cxn modelId="{FD972BDB-4AC4-4438-9885-C078C7AB7656}" type="presOf" srcId="{B2F69F61-6B32-435E-8087-9CD9FE315432}" destId="{F8AB24F8-1864-4AD0-ABE4-EA316969BF78}" srcOrd="0" destOrd="1" presId="urn:microsoft.com/office/officeart/2005/8/layout/vList5"/>
    <dgm:cxn modelId="{734C1D22-B7FF-45BF-8677-4EE9EE6A7FF7}" srcId="{25EE491C-5D2E-46F6-91A1-0376B5663AB4}" destId="{B2F69F61-6B32-435E-8087-9CD9FE315432}" srcOrd="1" destOrd="0" parTransId="{BC3B8DAA-7544-40D2-BE70-7C641F5D6B4D}" sibTransId="{5F04ED21-6A8D-4941-9ABF-6AD0F9E53706}"/>
    <dgm:cxn modelId="{FB5D54A8-18BA-4E3B-80AC-BB7535187926}" srcId="{A0D15137-77D3-4AA9-B194-84E83E17F001}" destId="{BD357435-C849-44B6-A0CB-D0CB9FDADD3E}" srcOrd="1" destOrd="0" parTransId="{4C5044A8-014E-4084-A43A-DA68C8BF724F}" sibTransId="{D3F94480-0577-454B-B64D-75CA845414D3}"/>
    <dgm:cxn modelId="{1F4DA9EC-262A-4245-882E-A359402D1A9A}" type="presOf" srcId="{EADF0AFE-42E6-4714-A47A-90BB33FA676C}" destId="{DA9CBD77-751D-4DD9-BEB6-71F1F7F3CEEF}" srcOrd="0" destOrd="2" presId="urn:microsoft.com/office/officeart/2005/8/layout/vList5"/>
    <dgm:cxn modelId="{C3EB365E-0CAC-4ECB-B299-290B384C5456}" type="presOf" srcId="{FABE4E6E-4647-4A61-879A-045DFB5BA747}" destId="{DA9CBD77-751D-4DD9-BEB6-71F1F7F3CEEF}" srcOrd="0" destOrd="0" presId="urn:microsoft.com/office/officeart/2005/8/layout/vList5"/>
    <dgm:cxn modelId="{44E3B94F-9327-4FE0-B344-0F4A9F853821}" type="presOf" srcId="{BD357435-C849-44B6-A0CB-D0CB9FDADD3E}" destId="{DA9CBD77-751D-4DD9-BEB6-71F1F7F3CEEF}" srcOrd="0" destOrd="1" presId="urn:microsoft.com/office/officeart/2005/8/layout/vList5"/>
    <dgm:cxn modelId="{32D25FDA-67BD-4648-BB70-2259EEE7D213}" srcId="{A0D15137-77D3-4AA9-B194-84E83E17F001}" destId="{EADF0AFE-42E6-4714-A47A-90BB33FA676C}" srcOrd="2" destOrd="0" parTransId="{D824F2F4-19A5-425E-8903-A97A9CCF59AA}" sibTransId="{81A372F2-2503-4AA4-A844-5FE7B9B7A25A}"/>
    <dgm:cxn modelId="{8759E45A-E587-46E5-9E40-9147A53C2EFB}" srcId="{8B041C43-A232-49C4-B1B8-AED142D6292A}" destId="{F8D6D842-0C87-4059-A942-AB7AFDABB7B5}" srcOrd="2" destOrd="0" parTransId="{8A600D46-FBC4-4D85-8AFE-8E238C0477AA}" sibTransId="{E259D593-0662-417F-9DBB-F2A4FB5A4125}"/>
    <dgm:cxn modelId="{2DB66F36-C2F6-43B0-B886-E3801318BB7A}" srcId="{8B041C43-A232-49C4-B1B8-AED142D6292A}" destId="{A0D15137-77D3-4AA9-B194-84E83E17F001}" srcOrd="1" destOrd="0" parTransId="{2522AD7D-DE49-4531-9494-2FDF2E49AA07}" sibTransId="{041DEB8C-0A92-4F0C-BF86-C5BBB4F5D0A3}"/>
    <dgm:cxn modelId="{D0B4D544-FBA7-4C63-97BA-787B984388A5}" type="presOf" srcId="{8632663C-7F10-4532-84C5-D58049B48CE0}" destId="{A2F7A5EE-F92B-46D8-B976-65517D44826E}" srcOrd="0" destOrd="0" presId="urn:microsoft.com/office/officeart/2005/8/layout/vList5"/>
    <dgm:cxn modelId="{0AE5BB65-13E4-4DDE-9A5B-94D021F9E9E9}" type="presOf" srcId="{1DF11685-B64E-4511-8870-E8EB538E2D96}" destId="{022B766B-2C5F-4D83-8B9A-BAADBC3C278E}" srcOrd="0" destOrd="0" presId="urn:microsoft.com/office/officeart/2005/8/layout/vList5"/>
    <dgm:cxn modelId="{40C07F11-8EB1-4121-98A5-9A0EDC7F29A9}" type="presOf" srcId="{F8D6D842-0C87-4059-A942-AB7AFDABB7B5}" destId="{54430578-5088-4011-9632-7D3A258CDA00}" srcOrd="0" destOrd="0" presId="urn:microsoft.com/office/officeart/2005/8/layout/vList5"/>
    <dgm:cxn modelId="{8E57202A-CF18-43CC-BF2A-D9996B124B31}" type="presOf" srcId="{25EE491C-5D2E-46F6-91A1-0376B5663AB4}" destId="{E14DA633-48C3-4C50-BE7C-28C0E83192D1}" srcOrd="0" destOrd="0" presId="urn:microsoft.com/office/officeart/2005/8/layout/vList5"/>
    <dgm:cxn modelId="{482AF7F8-4F15-455B-8C0F-6C02619B45F0}" type="presOf" srcId="{A0D15137-77D3-4AA9-B194-84E83E17F001}" destId="{B8DDDA58-3F83-4332-BEFB-A351483B8931}" srcOrd="0" destOrd="0" presId="urn:microsoft.com/office/officeart/2005/8/layout/vList5"/>
    <dgm:cxn modelId="{5A0E45C8-2EA3-4FFD-89CF-E2B734658637}" type="presOf" srcId="{F9BC85DF-7AF3-48CE-A3A3-B7BDCFAD1DF3}" destId="{022B766B-2C5F-4D83-8B9A-BAADBC3C278E}" srcOrd="0" destOrd="2" presId="urn:microsoft.com/office/officeart/2005/8/layout/vList5"/>
    <dgm:cxn modelId="{7903D10C-E79E-40D6-88F1-D5DCEF7D63B7}" srcId="{8632663C-7F10-4532-84C5-D58049B48CE0}" destId="{1DF11685-B64E-4511-8870-E8EB538E2D96}" srcOrd="0" destOrd="0" parTransId="{DCB084AD-F81E-4E23-A8AB-683814CF0263}" sibTransId="{27ADDE2C-A011-45F8-9E82-98453DA5CE11}"/>
    <dgm:cxn modelId="{0FD0B04D-B5F6-4B23-B5D6-299E9238439E}" srcId="{F8D6D842-0C87-4059-A942-AB7AFDABB7B5}" destId="{C58E5DD8-CF87-4C17-87FB-561FA80557CC}" srcOrd="0" destOrd="0" parTransId="{DBDB7785-2437-4999-95DF-C46F4966B9B3}" sibTransId="{2A5DD97A-F415-4BBF-9092-A6D9A0F81EFF}"/>
    <dgm:cxn modelId="{A55B72DB-FB2F-43BB-BAE9-B1C1D4AC2B9E}" srcId="{8B041C43-A232-49C4-B1B8-AED142D6292A}" destId="{25EE491C-5D2E-46F6-91A1-0376B5663AB4}" srcOrd="3" destOrd="0" parTransId="{0B5F2D95-B893-4A01-BF9B-26B1A5008D6A}" sibTransId="{2BF7F9FE-E50A-481A-84F4-B547B24180EA}"/>
    <dgm:cxn modelId="{30B86414-E479-4A96-9D03-B524EA61BC1C}" type="presOf" srcId="{AB803E54-2F9E-4ABB-9EAC-5C206D4FD468}" destId="{3636EF2C-4A02-417A-93AA-9FB2E5EBC539}" srcOrd="0" destOrd="1" presId="urn:microsoft.com/office/officeart/2005/8/layout/vList5"/>
    <dgm:cxn modelId="{232B03BC-752C-40F6-BD5D-87FAC1CCC004}" srcId="{F8D6D842-0C87-4059-A942-AB7AFDABB7B5}" destId="{AB803E54-2F9E-4ABB-9EAC-5C206D4FD468}" srcOrd="1" destOrd="0" parTransId="{3B12A74C-414B-4A38-BA78-0743A0516898}" sibTransId="{E57D01FF-3336-4AFD-A2E7-5EABCE8BCE56}"/>
    <dgm:cxn modelId="{E3FF791F-91FD-437A-AAF1-AA2D1FB62FD3}" srcId="{8B041C43-A232-49C4-B1B8-AED142D6292A}" destId="{8632663C-7F10-4532-84C5-D58049B48CE0}" srcOrd="0" destOrd="0" parTransId="{1DFAA76D-F632-4EFA-A236-58AC3720A937}" sibTransId="{6EAE2999-3405-4EAB-96F1-EFCA69D4F91D}"/>
    <dgm:cxn modelId="{4F1F0094-6206-4267-8B3B-8B41101B7233}" type="presOf" srcId="{8B041C43-A232-49C4-B1B8-AED142D6292A}" destId="{D9ADB431-700C-4FFF-A6C4-827A3D98FA24}" srcOrd="0" destOrd="0" presId="urn:microsoft.com/office/officeart/2005/8/layout/vList5"/>
    <dgm:cxn modelId="{A9ECE013-C6DA-489F-98C7-02ADBEE4BA9E}" srcId="{8632663C-7F10-4532-84C5-D58049B48CE0}" destId="{F9BC85DF-7AF3-48CE-A3A3-B7BDCFAD1DF3}" srcOrd="2" destOrd="0" parTransId="{8478EEE7-21C0-49D2-BE21-CCE7D99A5247}" sibTransId="{B2E57823-CFE8-4032-859B-326E8974CED2}"/>
    <dgm:cxn modelId="{19A6A95C-D401-4D36-8272-6B0CED7F667E}" type="presParOf" srcId="{D9ADB431-700C-4FFF-A6C4-827A3D98FA24}" destId="{2BB59FFA-784E-4ED9-BBD0-36742D3B276B}" srcOrd="0" destOrd="0" presId="urn:microsoft.com/office/officeart/2005/8/layout/vList5"/>
    <dgm:cxn modelId="{91A70369-856B-41D2-BF3D-E80C135CF6D8}" type="presParOf" srcId="{2BB59FFA-784E-4ED9-BBD0-36742D3B276B}" destId="{A2F7A5EE-F92B-46D8-B976-65517D44826E}" srcOrd="0" destOrd="0" presId="urn:microsoft.com/office/officeart/2005/8/layout/vList5"/>
    <dgm:cxn modelId="{1CD1BEAE-B7F1-4CFE-845A-15DF81866AF7}" type="presParOf" srcId="{2BB59FFA-784E-4ED9-BBD0-36742D3B276B}" destId="{022B766B-2C5F-4D83-8B9A-BAADBC3C278E}" srcOrd="1" destOrd="0" presId="urn:microsoft.com/office/officeart/2005/8/layout/vList5"/>
    <dgm:cxn modelId="{205516F4-A289-43CD-BA45-141A0E577488}" type="presParOf" srcId="{D9ADB431-700C-4FFF-A6C4-827A3D98FA24}" destId="{F5156C68-7281-45C5-8E20-C1954DC5B999}" srcOrd="1" destOrd="0" presId="urn:microsoft.com/office/officeart/2005/8/layout/vList5"/>
    <dgm:cxn modelId="{D9FDAF8E-C114-4096-AE52-79AAB4D0789C}" type="presParOf" srcId="{D9ADB431-700C-4FFF-A6C4-827A3D98FA24}" destId="{EA99C993-B68A-428D-8054-EB7C3CD3D104}" srcOrd="2" destOrd="0" presId="urn:microsoft.com/office/officeart/2005/8/layout/vList5"/>
    <dgm:cxn modelId="{0DA6A408-9C04-4770-98B5-6F66D71FF1B2}" type="presParOf" srcId="{EA99C993-B68A-428D-8054-EB7C3CD3D104}" destId="{B8DDDA58-3F83-4332-BEFB-A351483B8931}" srcOrd="0" destOrd="0" presId="urn:microsoft.com/office/officeart/2005/8/layout/vList5"/>
    <dgm:cxn modelId="{9C9FB6BC-066A-4267-880A-5D13888AFC6B}" type="presParOf" srcId="{EA99C993-B68A-428D-8054-EB7C3CD3D104}" destId="{DA9CBD77-751D-4DD9-BEB6-71F1F7F3CEEF}" srcOrd="1" destOrd="0" presId="urn:microsoft.com/office/officeart/2005/8/layout/vList5"/>
    <dgm:cxn modelId="{066DCF68-7D2C-4050-BF57-616CC0691A92}" type="presParOf" srcId="{D9ADB431-700C-4FFF-A6C4-827A3D98FA24}" destId="{DEB95F3E-BA70-4A71-B53B-A49BB2674F3E}" srcOrd="3" destOrd="0" presId="urn:microsoft.com/office/officeart/2005/8/layout/vList5"/>
    <dgm:cxn modelId="{03B7A417-1EBF-4EA5-9A9F-C2FD9E78B21B}" type="presParOf" srcId="{D9ADB431-700C-4FFF-A6C4-827A3D98FA24}" destId="{C2E8E1B3-6820-4D47-A406-5AAB33015DF9}" srcOrd="4" destOrd="0" presId="urn:microsoft.com/office/officeart/2005/8/layout/vList5"/>
    <dgm:cxn modelId="{22F5C024-8DC5-4256-9EB5-A748ABAF0A81}" type="presParOf" srcId="{C2E8E1B3-6820-4D47-A406-5AAB33015DF9}" destId="{54430578-5088-4011-9632-7D3A258CDA00}" srcOrd="0" destOrd="0" presId="urn:microsoft.com/office/officeart/2005/8/layout/vList5"/>
    <dgm:cxn modelId="{3D7D2053-069B-42F4-8238-035AE8AA8C50}" type="presParOf" srcId="{C2E8E1B3-6820-4D47-A406-5AAB33015DF9}" destId="{3636EF2C-4A02-417A-93AA-9FB2E5EBC539}" srcOrd="1" destOrd="0" presId="urn:microsoft.com/office/officeart/2005/8/layout/vList5"/>
    <dgm:cxn modelId="{A5251A0C-EFA4-49DD-87CB-8706552271B1}" type="presParOf" srcId="{D9ADB431-700C-4FFF-A6C4-827A3D98FA24}" destId="{388B0E5C-DC58-4D65-9EF7-923C2A913391}" srcOrd="5" destOrd="0" presId="urn:microsoft.com/office/officeart/2005/8/layout/vList5"/>
    <dgm:cxn modelId="{7CE49411-1B94-4FF7-9676-C0D56A783769}" type="presParOf" srcId="{D9ADB431-700C-4FFF-A6C4-827A3D98FA24}" destId="{2D8120C6-3DB0-4907-BE0B-512532B28704}" srcOrd="6" destOrd="0" presId="urn:microsoft.com/office/officeart/2005/8/layout/vList5"/>
    <dgm:cxn modelId="{08D2E8CE-1168-4952-BB50-A24EC4DA6214}" type="presParOf" srcId="{2D8120C6-3DB0-4907-BE0B-512532B28704}" destId="{E14DA633-48C3-4C50-BE7C-28C0E83192D1}" srcOrd="0" destOrd="0" presId="urn:microsoft.com/office/officeart/2005/8/layout/vList5"/>
    <dgm:cxn modelId="{14A2B711-0BB5-42C8-AAD5-04AB21795F0D}" type="presParOf" srcId="{2D8120C6-3DB0-4907-BE0B-512532B28704}" destId="{F8AB24F8-1864-4AD0-ABE4-EA316969BF7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A53D4B6-4661-4501-9464-17EC73C1E46C}" type="doc">
      <dgm:prSet loTypeId="urn:microsoft.com/office/officeart/2005/8/layout/vList2" loCatId="list" qsTypeId="urn:microsoft.com/office/officeart/2005/8/quickstyle/simple4" qsCatId="simple" csTypeId="urn:microsoft.com/office/officeart/2005/8/colors/accent0_3" csCatId="mainScheme"/>
      <dgm:spPr/>
      <dgm:t>
        <a:bodyPr/>
        <a:lstStyle/>
        <a:p>
          <a:endParaRPr lang="uk-UA"/>
        </a:p>
      </dgm:t>
    </dgm:pt>
    <dgm:pt modelId="{CE6CBB2C-0B3A-4051-8717-C88C5C119D77}">
      <dgm:prSet/>
      <dgm:spPr/>
      <dgm:t>
        <a:bodyPr/>
        <a:lstStyle/>
        <a:p>
          <a:pPr rtl="0"/>
          <a:r>
            <a:rPr lang="uk-UA" smtClean="0"/>
            <a:t>Висока якість чистого грошового потоку характеризується </a:t>
          </a:r>
          <a:r>
            <a:rPr lang="uk-UA" u="sng" smtClean="0"/>
            <a:t>зростанням</a:t>
          </a:r>
          <a:r>
            <a:rPr lang="uk-UA" smtClean="0"/>
            <a:t> питомої ваги </a:t>
          </a:r>
          <a:r>
            <a:rPr lang="uk-UA" u="sng" smtClean="0"/>
            <a:t>чистого прибутку</a:t>
          </a:r>
          <a:r>
            <a:rPr lang="uk-UA" smtClean="0"/>
            <a:t>, отриманого за рахунок зростання </a:t>
          </a:r>
          <a:r>
            <a:rPr lang="uk-UA" u="sng" smtClean="0"/>
            <a:t>випуску продукції і зниження його собівартості</a:t>
          </a:r>
          <a:r>
            <a:rPr lang="uk-UA" smtClean="0"/>
            <a:t>, </a:t>
          </a:r>
          <a:endParaRPr lang="uk-UA"/>
        </a:p>
      </dgm:t>
    </dgm:pt>
    <dgm:pt modelId="{E6755E0C-370A-457E-BB9A-C2A57BAF0D17}" type="parTrans" cxnId="{CAFF5A5D-7085-41B3-8085-136D286D7D12}">
      <dgm:prSet/>
      <dgm:spPr/>
      <dgm:t>
        <a:bodyPr/>
        <a:lstStyle/>
        <a:p>
          <a:endParaRPr lang="uk-UA"/>
        </a:p>
      </dgm:t>
    </dgm:pt>
    <dgm:pt modelId="{F5DD1307-C8D8-47DA-9B1F-FFD6272EF27C}" type="sibTrans" cxnId="{CAFF5A5D-7085-41B3-8085-136D286D7D12}">
      <dgm:prSet/>
      <dgm:spPr/>
      <dgm:t>
        <a:bodyPr/>
        <a:lstStyle/>
        <a:p>
          <a:endParaRPr lang="uk-UA"/>
        </a:p>
      </dgm:t>
    </dgm:pt>
    <dgm:pt modelId="{7C6A0DF7-C674-4ADC-97F7-1401F34D05D7}">
      <dgm:prSet/>
      <dgm:spPr/>
      <dgm:t>
        <a:bodyPr/>
        <a:lstStyle/>
        <a:p>
          <a:pPr rtl="0"/>
          <a:r>
            <a:rPr lang="uk-UA" u="sng" dirty="0" smtClean="0"/>
            <a:t>низька</a:t>
          </a:r>
          <a:r>
            <a:rPr lang="uk-UA" dirty="0" smtClean="0"/>
            <a:t> – за рахунок збільшення частки </a:t>
          </a:r>
          <a:r>
            <a:rPr lang="uk-UA" u="sng" dirty="0" smtClean="0"/>
            <a:t>чистого прибутку</a:t>
          </a:r>
          <a:r>
            <a:rPr lang="uk-UA" dirty="0" smtClean="0"/>
            <a:t>, пов’язаного зі </a:t>
          </a:r>
          <a:r>
            <a:rPr lang="uk-UA" u="sng" dirty="0" smtClean="0"/>
            <a:t>зростанням цін </a:t>
          </a:r>
          <a:r>
            <a:rPr lang="uk-UA" dirty="0" smtClean="0"/>
            <a:t>на продукцію, здійсненням позареалізаційних операцій тощо.</a:t>
          </a:r>
          <a:endParaRPr lang="uk-UA" dirty="0"/>
        </a:p>
      </dgm:t>
    </dgm:pt>
    <dgm:pt modelId="{4F72E66C-6750-4E4F-AE1F-0A354C3B7A94}" type="parTrans" cxnId="{155F70BA-E136-4D07-9B0C-E27AC8DB913B}">
      <dgm:prSet/>
      <dgm:spPr/>
      <dgm:t>
        <a:bodyPr/>
        <a:lstStyle/>
        <a:p>
          <a:endParaRPr lang="uk-UA"/>
        </a:p>
      </dgm:t>
    </dgm:pt>
    <dgm:pt modelId="{D7EC93F5-10D3-4596-9C39-C2CBECE77C91}" type="sibTrans" cxnId="{155F70BA-E136-4D07-9B0C-E27AC8DB913B}">
      <dgm:prSet/>
      <dgm:spPr/>
      <dgm:t>
        <a:bodyPr/>
        <a:lstStyle/>
        <a:p>
          <a:endParaRPr lang="uk-UA"/>
        </a:p>
      </dgm:t>
    </dgm:pt>
    <dgm:pt modelId="{F4665918-0F7B-40D2-8E70-84E3BD983866}" type="pres">
      <dgm:prSet presAssocID="{AA53D4B6-4661-4501-9464-17EC73C1E46C}" presName="linear" presStyleCnt="0">
        <dgm:presLayoutVars>
          <dgm:animLvl val="lvl"/>
          <dgm:resizeHandles val="exact"/>
        </dgm:presLayoutVars>
      </dgm:prSet>
      <dgm:spPr/>
      <dgm:t>
        <a:bodyPr/>
        <a:lstStyle/>
        <a:p>
          <a:endParaRPr lang="uk-UA"/>
        </a:p>
      </dgm:t>
    </dgm:pt>
    <dgm:pt modelId="{85AC6B57-4532-484B-A223-3F289758B1B4}" type="pres">
      <dgm:prSet presAssocID="{CE6CBB2C-0B3A-4051-8717-C88C5C119D77}" presName="parentText" presStyleLbl="node1" presStyleIdx="0" presStyleCnt="2">
        <dgm:presLayoutVars>
          <dgm:chMax val="0"/>
          <dgm:bulletEnabled val="1"/>
        </dgm:presLayoutVars>
      </dgm:prSet>
      <dgm:spPr/>
      <dgm:t>
        <a:bodyPr/>
        <a:lstStyle/>
        <a:p>
          <a:endParaRPr lang="uk-UA"/>
        </a:p>
      </dgm:t>
    </dgm:pt>
    <dgm:pt modelId="{E0225EE3-E193-4FD5-B7C5-2745316B10F9}" type="pres">
      <dgm:prSet presAssocID="{F5DD1307-C8D8-47DA-9B1F-FFD6272EF27C}" presName="spacer" presStyleCnt="0"/>
      <dgm:spPr/>
    </dgm:pt>
    <dgm:pt modelId="{2C56B62E-4F64-436D-ACB6-4438AFD7A050}" type="pres">
      <dgm:prSet presAssocID="{7C6A0DF7-C674-4ADC-97F7-1401F34D05D7}" presName="parentText" presStyleLbl="node1" presStyleIdx="1" presStyleCnt="2">
        <dgm:presLayoutVars>
          <dgm:chMax val="0"/>
          <dgm:bulletEnabled val="1"/>
        </dgm:presLayoutVars>
      </dgm:prSet>
      <dgm:spPr/>
      <dgm:t>
        <a:bodyPr/>
        <a:lstStyle/>
        <a:p>
          <a:endParaRPr lang="uk-UA"/>
        </a:p>
      </dgm:t>
    </dgm:pt>
  </dgm:ptLst>
  <dgm:cxnLst>
    <dgm:cxn modelId="{4BCD74CF-8641-4718-83D8-D87A532B4E2C}" type="presOf" srcId="{7C6A0DF7-C674-4ADC-97F7-1401F34D05D7}" destId="{2C56B62E-4F64-436D-ACB6-4438AFD7A050}" srcOrd="0" destOrd="0" presId="urn:microsoft.com/office/officeart/2005/8/layout/vList2"/>
    <dgm:cxn modelId="{CAFF5A5D-7085-41B3-8085-136D286D7D12}" srcId="{AA53D4B6-4661-4501-9464-17EC73C1E46C}" destId="{CE6CBB2C-0B3A-4051-8717-C88C5C119D77}" srcOrd="0" destOrd="0" parTransId="{E6755E0C-370A-457E-BB9A-C2A57BAF0D17}" sibTransId="{F5DD1307-C8D8-47DA-9B1F-FFD6272EF27C}"/>
    <dgm:cxn modelId="{155F70BA-E136-4D07-9B0C-E27AC8DB913B}" srcId="{AA53D4B6-4661-4501-9464-17EC73C1E46C}" destId="{7C6A0DF7-C674-4ADC-97F7-1401F34D05D7}" srcOrd="1" destOrd="0" parTransId="{4F72E66C-6750-4E4F-AE1F-0A354C3B7A94}" sibTransId="{D7EC93F5-10D3-4596-9C39-C2CBECE77C91}"/>
    <dgm:cxn modelId="{C012AE8A-D18B-4A54-B366-48F4FBCA8E74}" type="presOf" srcId="{CE6CBB2C-0B3A-4051-8717-C88C5C119D77}" destId="{85AC6B57-4532-484B-A223-3F289758B1B4}" srcOrd="0" destOrd="0" presId="urn:microsoft.com/office/officeart/2005/8/layout/vList2"/>
    <dgm:cxn modelId="{186EC04F-F130-4956-BD20-AE0EAABA0CAF}" type="presOf" srcId="{AA53D4B6-4661-4501-9464-17EC73C1E46C}" destId="{F4665918-0F7B-40D2-8E70-84E3BD983866}" srcOrd="0" destOrd="0" presId="urn:microsoft.com/office/officeart/2005/8/layout/vList2"/>
    <dgm:cxn modelId="{D6AA0D3A-F388-4634-BCD3-390AFF258902}" type="presParOf" srcId="{F4665918-0F7B-40D2-8E70-84E3BD983866}" destId="{85AC6B57-4532-484B-A223-3F289758B1B4}" srcOrd="0" destOrd="0" presId="urn:microsoft.com/office/officeart/2005/8/layout/vList2"/>
    <dgm:cxn modelId="{700550F2-0F2F-4A33-A19A-F0ED1EF75242}" type="presParOf" srcId="{F4665918-0F7B-40D2-8E70-84E3BD983866}" destId="{E0225EE3-E193-4FD5-B7C5-2745316B10F9}" srcOrd="1" destOrd="0" presId="urn:microsoft.com/office/officeart/2005/8/layout/vList2"/>
    <dgm:cxn modelId="{20FAF6B7-B80D-4DEF-9028-1C2E3B68F6DB}" type="presParOf" srcId="{F4665918-0F7B-40D2-8E70-84E3BD983866}" destId="{2C56B62E-4F64-436D-ACB6-4438AFD7A05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07E3F33-62CF-4E74-9379-587B65896E31}" type="doc">
      <dgm:prSet loTypeId="urn:microsoft.com/office/officeart/2005/8/layout/hList1" loCatId="list" qsTypeId="urn:microsoft.com/office/officeart/2005/8/quickstyle/simple4" qsCatId="simple" csTypeId="urn:microsoft.com/office/officeart/2005/8/colors/accent0_3" csCatId="mainScheme" phldr="1"/>
      <dgm:spPr/>
      <dgm:t>
        <a:bodyPr/>
        <a:lstStyle/>
        <a:p>
          <a:endParaRPr lang="uk-UA"/>
        </a:p>
      </dgm:t>
    </dgm:pt>
    <dgm:pt modelId="{3019BE13-1A08-4DB3-A0C6-822E7F01FB5A}">
      <dgm:prSet custT="1"/>
      <dgm:spPr/>
      <dgm:t>
        <a:bodyPr/>
        <a:lstStyle/>
        <a:p>
          <a:pPr rtl="0"/>
          <a:r>
            <a:rPr lang="ru-RU" sz="2400" dirty="0" err="1" smtClean="0"/>
            <a:t>збільшення</a:t>
          </a:r>
          <a:r>
            <a:rPr lang="ru-RU" sz="2400" dirty="0" smtClean="0"/>
            <a:t> </a:t>
          </a:r>
          <a:r>
            <a:rPr lang="ru-RU" sz="2400" dirty="0" err="1" smtClean="0"/>
            <a:t>виручки</a:t>
          </a:r>
          <a:r>
            <a:rPr lang="ru-RU" sz="2400" dirty="0" smtClean="0"/>
            <a:t> </a:t>
          </a:r>
          <a:r>
            <a:rPr lang="ru-RU" sz="2400" dirty="0" err="1" smtClean="0"/>
            <a:t>від</a:t>
          </a:r>
          <a:r>
            <a:rPr lang="ru-RU" sz="2400" dirty="0" smtClean="0"/>
            <a:t> </a:t>
          </a:r>
          <a:r>
            <a:rPr lang="ru-RU" sz="2400" dirty="0" err="1" smtClean="0"/>
            <a:t>реалізації</a:t>
          </a:r>
          <a:r>
            <a:rPr lang="ru-RU" sz="2400" dirty="0" smtClean="0"/>
            <a:t> на </a:t>
          </a:r>
          <a:r>
            <a:rPr lang="ru-RU" sz="2400" dirty="0" err="1" smtClean="0"/>
            <a:t>основі</a:t>
          </a:r>
          <a:endParaRPr lang="uk-UA" sz="2400" dirty="0"/>
        </a:p>
      </dgm:t>
    </dgm:pt>
    <dgm:pt modelId="{B52C27C7-1C8B-45DC-8ADB-BE62F580CD96}" type="parTrans" cxnId="{D2D94439-262D-4020-8AE1-1AF3AE8A3090}">
      <dgm:prSet/>
      <dgm:spPr/>
      <dgm:t>
        <a:bodyPr/>
        <a:lstStyle/>
        <a:p>
          <a:endParaRPr lang="uk-UA"/>
        </a:p>
      </dgm:t>
    </dgm:pt>
    <dgm:pt modelId="{76E3F446-4D20-469B-B0BD-F8461440D64F}" type="sibTrans" cxnId="{D2D94439-262D-4020-8AE1-1AF3AE8A3090}">
      <dgm:prSet/>
      <dgm:spPr/>
      <dgm:t>
        <a:bodyPr/>
        <a:lstStyle/>
        <a:p>
          <a:endParaRPr lang="uk-UA"/>
        </a:p>
      </dgm:t>
    </dgm:pt>
    <dgm:pt modelId="{F8D650DD-BEEA-4FB0-A0E6-7D441786E3D2}">
      <dgm:prSet custT="1"/>
      <dgm:spPr/>
      <dgm:t>
        <a:bodyPr/>
        <a:lstStyle/>
        <a:p>
          <a:pPr rtl="0"/>
          <a:r>
            <a:rPr lang="ru-RU" sz="2400" dirty="0" err="1" smtClean="0"/>
            <a:t>зменшення</a:t>
          </a:r>
          <a:r>
            <a:rPr lang="ru-RU" sz="2400" dirty="0" smtClean="0"/>
            <a:t> </a:t>
          </a:r>
          <a:r>
            <a:rPr lang="ru-RU" sz="2400" dirty="0" err="1" smtClean="0"/>
            <a:t>величини</a:t>
          </a:r>
          <a:r>
            <a:rPr lang="ru-RU" sz="2400" dirty="0" smtClean="0"/>
            <a:t> </a:t>
          </a:r>
          <a:r>
            <a:rPr lang="ru-RU" sz="2400" dirty="0" err="1" smtClean="0"/>
            <a:t>дебіторської</a:t>
          </a:r>
          <a:r>
            <a:rPr lang="ru-RU" sz="2400" dirty="0" smtClean="0"/>
            <a:t> </a:t>
          </a:r>
          <a:r>
            <a:rPr lang="ru-RU" sz="2400" dirty="0" err="1" smtClean="0"/>
            <a:t>заборгованості</a:t>
          </a:r>
          <a:r>
            <a:rPr lang="ru-RU" sz="2400" dirty="0" smtClean="0"/>
            <a:t> на </a:t>
          </a:r>
          <a:r>
            <a:rPr lang="ru-RU" sz="2400" dirty="0" err="1" smtClean="0"/>
            <a:t>основі</a:t>
          </a:r>
          <a:endParaRPr lang="uk-UA" sz="2400" dirty="0"/>
        </a:p>
      </dgm:t>
    </dgm:pt>
    <dgm:pt modelId="{E8DE5906-2049-4099-A9B1-D2C66C40DFBF}" type="parTrans" cxnId="{79C255FE-D8DB-4998-9F70-DDE2CC06205C}">
      <dgm:prSet/>
      <dgm:spPr/>
      <dgm:t>
        <a:bodyPr/>
        <a:lstStyle/>
        <a:p>
          <a:endParaRPr lang="uk-UA"/>
        </a:p>
      </dgm:t>
    </dgm:pt>
    <dgm:pt modelId="{E6E31B99-7442-41F4-BA09-8F9DA7A00396}" type="sibTrans" cxnId="{79C255FE-D8DB-4998-9F70-DDE2CC06205C}">
      <dgm:prSet/>
      <dgm:spPr/>
      <dgm:t>
        <a:bodyPr/>
        <a:lstStyle/>
        <a:p>
          <a:endParaRPr lang="uk-UA"/>
        </a:p>
      </dgm:t>
    </dgm:pt>
    <dgm:pt modelId="{6288F13D-BA31-446E-A132-D6415F6EBEDA}">
      <dgm:prSet/>
      <dgm:spPr/>
      <dgm:t>
        <a:bodyPr/>
        <a:lstStyle/>
        <a:p>
          <a:pPr rtl="0"/>
          <a:r>
            <a:rPr lang="uk-UA" dirty="0" smtClean="0"/>
            <a:t>нарощення виробничого потенціалу;</a:t>
          </a:r>
          <a:endParaRPr lang="uk-UA" dirty="0"/>
        </a:p>
      </dgm:t>
    </dgm:pt>
    <dgm:pt modelId="{1E8FF3A6-1030-465E-838E-B75062A0A1AE}" type="parTrans" cxnId="{A9BA0D60-2470-4F9A-B94F-C3E4F705AA08}">
      <dgm:prSet/>
      <dgm:spPr/>
      <dgm:t>
        <a:bodyPr/>
        <a:lstStyle/>
        <a:p>
          <a:endParaRPr lang="uk-UA"/>
        </a:p>
      </dgm:t>
    </dgm:pt>
    <dgm:pt modelId="{B78887AC-103E-4DF9-A3AC-76DAC9B20F5C}" type="sibTrans" cxnId="{A9BA0D60-2470-4F9A-B94F-C3E4F705AA08}">
      <dgm:prSet/>
      <dgm:spPr/>
      <dgm:t>
        <a:bodyPr/>
        <a:lstStyle/>
        <a:p>
          <a:endParaRPr lang="uk-UA"/>
        </a:p>
      </dgm:t>
    </dgm:pt>
    <dgm:pt modelId="{EBF9CD2A-1FA3-43FA-860A-4A3CE9AD6C50}">
      <dgm:prSet/>
      <dgm:spPr/>
      <dgm:t>
        <a:bodyPr/>
        <a:lstStyle/>
        <a:p>
          <a:r>
            <a:rPr lang="uk-UA" dirty="0" smtClean="0"/>
            <a:t>реконструкція та модернізація основних засобів;</a:t>
          </a:r>
          <a:endParaRPr lang="en-US" dirty="0" smtClean="0"/>
        </a:p>
      </dgm:t>
    </dgm:pt>
    <dgm:pt modelId="{E456707D-B892-46B4-86D2-839B8E57E18C}" type="parTrans" cxnId="{10804040-3A9A-4072-9A7A-ED5A3A1F50B5}">
      <dgm:prSet/>
      <dgm:spPr/>
      <dgm:t>
        <a:bodyPr/>
        <a:lstStyle/>
        <a:p>
          <a:endParaRPr lang="uk-UA"/>
        </a:p>
      </dgm:t>
    </dgm:pt>
    <dgm:pt modelId="{02A3B4D4-2F06-40EC-A6BD-1E7F816513F3}" type="sibTrans" cxnId="{10804040-3A9A-4072-9A7A-ED5A3A1F50B5}">
      <dgm:prSet/>
      <dgm:spPr/>
      <dgm:t>
        <a:bodyPr/>
        <a:lstStyle/>
        <a:p>
          <a:endParaRPr lang="uk-UA"/>
        </a:p>
      </dgm:t>
    </dgm:pt>
    <dgm:pt modelId="{2217A830-4AFC-4644-A99B-8E080A5D6B4A}">
      <dgm:prSet/>
      <dgm:spPr/>
      <dgm:t>
        <a:bodyPr/>
        <a:lstStyle/>
        <a:p>
          <a:r>
            <a:rPr lang="uk-UA" smtClean="0"/>
            <a:t>удосконалення продукції;</a:t>
          </a:r>
          <a:endParaRPr lang="en-US" dirty="0" smtClean="0"/>
        </a:p>
      </dgm:t>
    </dgm:pt>
    <dgm:pt modelId="{F1B76D40-3113-468B-B8BD-CADBD4136AE6}" type="parTrans" cxnId="{F47491F0-CB9E-489D-87CE-1388307E8444}">
      <dgm:prSet/>
      <dgm:spPr/>
      <dgm:t>
        <a:bodyPr/>
        <a:lstStyle/>
        <a:p>
          <a:endParaRPr lang="uk-UA"/>
        </a:p>
      </dgm:t>
    </dgm:pt>
    <dgm:pt modelId="{464146D1-3E11-4B2D-BFD1-BDD3E27BFF84}" type="sibTrans" cxnId="{F47491F0-CB9E-489D-87CE-1388307E8444}">
      <dgm:prSet/>
      <dgm:spPr/>
      <dgm:t>
        <a:bodyPr/>
        <a:lstStyle/>
        <a:p>
          <a:endParaRPr lang="uk-UA"/>
        </a:p>
      </dgm:t>
    </dgm:pt>
    <dgm:pt modelId="{A630BC9A-0603-44E2-AF92-3004C4D34ACB}">
      <dgm:prSet/>
      <dgm:spPr/>
      <dgm:t>
        <a:bodyPr/>
        <a:lstStyle/>
        <a:p>
          <a:r>
            <a:rPr lang="uk-UA" smtClean="0"/>
            <a:t>поліпшення організації виробництва з метою забезпечення ритмічного випуску продукції;</a:t>
          </a:r>
          <a:endParaRPr lang="en-US" dirty="0" smtClean="0"/>
        </a:p>
      </dgm:t>
    </dgm:pt>
    <dgm:pt modelId="{E906CC8D-E910-4D7F-A730-F6566C61D5F4}" type="parTrans" cxnId="{5EBFB68F-E686-4F7E-9F92-52AD0EA7B3F4}">
      <dgm:prSet/>
      <dgm:spPr/>
      <dgm:t>
        <a:bodyPr/>
        <a:lstStyle/>
        <a:p>
          <a:endParaRPr lang="uk-UA"/>
        </a:p>
      </dgm:t>
    </dgm:pt>
    <dgm:pt modelId="{3B6B5162-9437-4D64-B6ED-27E96F51DA67}" type="sibTrans" cxnId="{5EBFB68F-E686-4F7E-9F92-52AD0EA7B3F4}">
      <dgm:prSet/>
      <dgm:spPr/>
      <dgm:t>
        <a:bodyPr/>
        <a:lstStyle/>
        <a:p>
          <a:endParaRPr lang="uk-UA"/>
        </a:p>
      </dgm:t>
    </dgm:pt>
    <dgm:pt modelId="{8EA9CFA5-BC6F-444F-9092-9313489FA65A}">
      <dgm:prSet/>
      <dgm:spPr/>
      <dgm:t>
        <a:bodyPr/>
        <a:lstStyle/>
        <a:p>
          <a:r>
            <a:rPr lang="uk-UA" smtClean="0"/>
            <a:t>підвищення попиту на продукцію;</a:t>
          </a:r>
          <a:endParaRPr lang="en-US" dirty="0" smtClean="0"/>
        </a:p>
      </dgm:t>
    </dgm:pt>
    <dgm:pt modelId="{21460105-8F13-46FC-8432-D08ABA0E2323}" type="parTrans" cxnId="{19A661B2-2234-4F41-AA65-418D3A7EFA7D}">
      <dgm:prSet/>
      <dgm:spPr/>
      <dgm:t>
        <a:bodyPr/>
        <a:lstStyle/>
        <a:p>
          <a:endParaRPr lang="uk-UA"/>
        </a:p>
      </dgm:t>
    </dgm:pt>
    <dgm:pt modelId="{0CA3B0CD-94E5-46EE-9804-B377527FE9C9}" type="sibTrans" cxnId="{19A661B2-2234-4F41-AA65-418D3A7EFA7D}">
      <dgm:prSet/>
      <dgm:spPr/>
      <dgm:t>
        <a:bodyPr/>
        <a:lstStyle/>
        <a:p>
          <a:endParaRPr lang="uk-UA"/>
        </a:p>
      </dgm:t>
    </dgm:pt>
    <dgm:pt modelId="{29D83611-3004-4B22-B16F-8FA82404EABB}">
      <dgm:prSet/>
      <dgm:spPr/>
      <dgm:t>
        <a:bodyPr/>
        <a:lstStyle/>
        <a:p>
          <a:r>
            <a:rPr lang="uk-UA" smtClean="0"/>
            <a:t>ефективне ціноутворення;</a:t>
          </a:r>
          <a:endParaRPr lang="en-US" dirty="0" smtClean="0"/>
        </a:p>
      </dgm:t>
    </dgm:pt>
    <dgm:pt modelId="{F7C0B64C-7D19-4227-BDC3-C19BC3EC3C16}" type="parTrans" cxnId="{BEC41525-A532-4C35-98AD-6C263448DA50}">
      <dgm:prSet/>
      <dgm:spPr/>
      <dgm:t>
        <a:bodyPr/>
        <a:lstStyle/>
        <a:p>
          <a:endParaRPr lang="uk-UA"/>
        </a:p>
      </dgm:t>
    </dgm:pt>
    <dgm:pt modelId="{2B68555F-A35A-4BA2-B118-7EB8505D4CC9}" type="sibTrans" cxnId="{BEC41525-A532-4C35-98AD-6C263448DA50}">
      <dgm:prSet/>
      <dgm:spPr/>
      <dgm:t>
        <a:bodyPr/>
        <a:lstStyle/>
        <a:p>
          <a:endParaRPr lang="uk-UA"/>
        </a:p>
      </dgm:t>
    </dgm:pt>
    <dgm:pt modelId="{E41CD17C-F6D6-495B-A79F-4F7FB5ECD2CB}">
      <dgm:prSet/>
      <dgm:spPr/>
      <dgm:t>
        <a:bodyPr/>
        <a:lstStyle/>
        <a:p>
          <a:r>
            <a:rPr lang="uk-UA" smtClean="0"/>
            <a:t>розширення ринків збуту продукції.</a:t>
          </a:r>
          <a:endParaRPr lang="en-US" dirty="0" smtClean="0"/>
        </a:p>
      </dgm:t>
    </dgm:pt>
    <dgm:pt modelId="{ED60A52B-56A2-4301-803D-BDAA2D48172A}" type="parTrans" cxnId="{54EF5709-BF72-40DC-93F3-3A0C1FC3A2B3}">
      <dgm:prSet/>
      <dgm:spPr/>
      <dgm:t>
        <a:bodyPr/>
        <a:lstStyle/>
        <a:p>
          <a:endParaRPr lang="uk-UA"/>
        </a:p>
      </dgm:t>
    </dgm:pt>
    <dgm:pt modelId="{9BAC5389-5598-4E61-9822-7F0F9D0D9E7C}" type="sibTrans" cxnId="{54EF5709-BF72-40DC-93F3-3A0C1FC3A2B3}">
      <dgm:prSet/>
      <dgm:spPr/>
      <dgm:t>
        <a:bodyPr/>
        <a:lstStyle/>
        <a:p>
          <a:endParaRPr lang="uk-UA"/>
        </a:p>
      </dgm:t>
    </dgm:pt>
    <dgm:pt modelId="{FE963A97-AE69-442B-A578-3E69F8D32101}">
      <dgm:prSet/>
      <dgm:spPr/>
      <dgm:t>
        <a:bodyPr/>
        <a:lstStyle/>
        <a:p>
          <a:pPr rtl="0"/>
          <a:r>
            <a:rPr lang="uk-UA" dirty="0" smtClean="0"/>
            <a:t>посилення контролю за станом розрахунків;</a:t>
          </a:r>
          <a:endParaRPr lang="uk-UA" dirty="0"/>
        </a:p>
      </dgm:t>
    </dgm:pt>
    <dgm:pt modelId="{FB25DDA8-D847-423E-AA94-CAF308D0682B}" type="parTrans" cxnId="{B9C0C592-820A-4C7A-B380-7BDD76ED29B0}">
      <dgm:prSet/>
      <dgm:spPr/>
      <dgm:t>
        <a:bodyPr/>
        <a:lstStyle/>
        <a:p>
          <a:endParaRPr lang="uk-UA"/>
        </a:p>
      </dgm:t>
    </dgm:pt>
    <dgm:pt modelId="{86EA826C-C24A-465A-8462-513EB63CA592}" type="sibTrans" cxnId="{B9C0C592-820A-4C7A-B380-7BDD76ED29B0}">
      <dgm:prSet/>
      <dgm:spPr/>
      <dgm:t>
        <a:bodyPr/>
        <a:lstStyle/>
        <a:p>
          <a:endParaRPr lang="uk-UA"/>
        </a:p>
      </dgm:t>
    </dgm:pt>
    <dgm:pt modelId="{4EFDF58E-EBD4-4D5E-A639-E70F12B290D0}">
      <dgm:prSet/>
      <dgm:spPr/>
      <dgm:t>
        <a:bodyPr/>
        <a:lstStyle/>
        <a:p>
          <a:r>
            <a:rPr lang="uk-UA" smtClean="0"/>
            <a:t>перегляду кредитної історії платника;</a:t>
          </a:r>
          <a:endParaRPr lang="en-US" dirty="0" smtClean="0"/>
        </a:p>
      </dgm:t>
    </dgm:pt>
    <dgm:pt modelId="{29A62683-8230-4379-90F5-B062059F330F}" type="parTrans" cxnId="{DA079539-CF1F-4BE2-9412-5EBB2FDF7D11}">
      <dgm:prSet/>
      <dgm:spPr/>
      <dgm:t>
        <a:bodyPr/>
        <a:lstStyle/>
        <a:p>
          <a:endParaRPr lang="uk-UA"/>
        </a:p>
      </dgm:t>
    </dgm:pt>
    <dgm:pt modelId="{458DAA05-5896-41CB-963D-6E45ADACE46D}" type="sibTrans" cxnId="{DA079539-CF1F-4BE2-9412-5EBB2FDF7D11}">
      <dgm:prSet/>
      <dgm:spPr/>
      <dgm:t>
        <a:bodyPr/>
        <a:lstStyle/>
        <a:p>
          <a:endParaRPr lang="uk-UA"/>
        </a:p>
      </dgm:t>
    </dgm:pt>
    <dgm:pt modelId="{9106E234-A833-41B7-9FD5-2210B997FB14}">
      <dgm:prSet/>
      <dgm:spPr/>
      <dgm:t>
        <a:bodyPr/>
        <a:lstStyle/>
        <a:p>
          <a:r>
            <a:rPr lang="uk-UA" smtClean="0"/>
            <a:t>проведення аналізу заборгованості по окремих дебіторах;</a:t>
          </a:r>
          <a:endParaRPr lang="en-US" dirty="0" smtClean="0"/>
        </a:p>
      </dgm:t>
    </dgm:pt>
    <dgm:pt modelId="{F113A374-740E-4A47-86A6-188D78B8EF07}" type="parTrans" cxnId="{037C5509-B6C9-44E2-A915-93A16CF514C5}">
      <dgm:prSet/>
      <dgm:spPr/>
      <dgm:t>
        <a:bodyPr/>
        <a:lstStyle/>
        <a:p>
          <a:endParaRPr lang="uk-UA"/>
        </a:p>
      </dgm:t>
    </dgm:pt>
    <dgm:pt modelId="{77921A45-37E3-4272-80C9-4036F4F3417E}" type="sibTrans" cxnId="{037C5509-B6C9-44E2-A915-93A16CF514C5}">
      <dgm:prSet/>
      <dgm:spPr/>
      <dgm:t>
        <a:bodyPr/>
        <a:lstStyle/>
        <a:p>
          <a:endParaRPr lang="uk-UA"/>
        </a:p>
      </dgm:t>
    </dgm:pt>
    <dgm:pt modelId="{632C407A-C804-429C-B91B-2CF2CF11C879}">
      <dgm:prSet/>
      <dgm:spPr/>
      <dgm:t>
        <a:bodyPr/>
        <a:lstStyle/>
        <a:p>
          <a:r>
            <a:rPr lang="uk-UA" smtClean="0"/>
            <a:t>посилення контролю за співвідношенням дебіторської й кредиторської заборгованості;</a:t>
          </a:r>
          <a:endParaRPr lang="en-US" dirty="0" smtClean="0"/>
        </a:p>
      </dgm:t>
    </dgm:pt>
    <dgm:pt modelId="{B0B7FEA4-95CF-482D-9580-6B2C4993906F}" type="parTrans" cxnId="{C4CFBFDA-100A-451D-96BF-24C03515B459}">
      <dgm:prSet/>
      <dgm:spPr/>
      <dgm:t>
        <a:bodyPr/>
        <a:lstStyle/>
        <a:p>
          <a:endParaRPr lang="uk-UA"/>
        </a:p>
      </dgm:t>
    </dgm:pt>
    <dgm:pt modelId="{8B3F82CD-484B-46F5-9575-2034912F4B98}" type="sibTrans" cxnId="{C4CFBFDA-100A-451D-96BF-24C03515B459}">
      <dgm:prSet/>
      <dgm:spPr/>
      <dgm:t>
        <a:bodyPr/>
        <a:lstStyle/>
        <a:p>
          <a:endParaRPr lang="uk-UA"/>
        </a:p>
      </dgm:t>
    </dgm:pt>
    <dgm:pt modelId="{42B0B153-2924-41A6-91C3-423FC009C060}">
      <dgm:prSet/>
      <dgm:spPr/>
      <dgm:t>
        <a:bodyPr/>
        <a:lstStyle/>
        <a:p>
          <a:r>
            <a:rPr lang="uk-UA" smtClean="0"/>
            <a:t>оцінки можливостей продажу дебіторської заборгованості банкам (факторинг);</a:t>
          </a:r>
          <a:endParaRPr lang="en-US" dirty="0" smtClean="0"/>
        </a:p>
      </dgm:t>
    </dgm:pt>
    <dgm:pt modelId="{165A7517-E8FD-4B9B-86C1-A485FBA8428D}" type="parTrans" cxnId="{2A5FAEB4-AC1A-449E-AAA6-C01BD7508E3B}">
      <dgm:prSet/>
      <dgm:spPr/>
      <dgm:t>
        <a:bodyPr/>
        <a:lstStyle/>
        <a:p>
          <a:endParaRPr lang="uk-UA"/>
        </a:p>
      </dgm:t>
    </dgm:pt>
    <dgm:pt modelId="{66285EAA-8DED-4CCD-9F1A-9D28C0B98AF8}" type="sibTrans" cxnId="{2A5FAEB4-AC1A-449E-AAA6-C01BD7508E3B}">
      <dgm:prSet/>
      <dgm:spPr/>
      <dgm:t>
        <a:bodyPr/>
        <a:lstStyle/>
        <a:p>
          <a:endParaRPr lang="uk-UA"/>
        </a:p>
      </dgm:t>
    </dgm:pt>
    <dgm:pt modelId="{365570FD-4E0D-47AC-A643-AF21E6B5340B}">
      <dgm:prSet/>
      <dgm:spPr/>
      <dgm:t>
        <a:bodyPr/>
        <a:lstStyle/>
        <a:p>
          <a:r>
            <a:rPr lang="ru-RU" smtClean="0"/>
            <a:t>надання знижок покупцям при достроковій оплаті товару.</a:t>
          </a:r>
          <a:endParaRPr lang="en-US" dirty="0"/>
        </a:p>
      </dgm:t>
    </dgm:pt>
    <dgm:pt modelId="{B648150E-950B-4CAD-AAD1-A4AE831E764D}" type="parTrans" cxnId="{587A1D3A-298B-479F-9A77-F967F662F6F8}">
      <dgm:prSet/>
      <dgm:spPr/>
      <dgm:t>
        <a:bodyPr/>
        <a:lstStyle/>
        <a:p>
          <a:endParaRPr lang="uk-UA"/>
        </a:p>
      </dgm:t>
    </dgm:pt>
    <dgm:pt modelId="{78A492A6-42FC-401D-B54D-E1EB64A92134}" type="sibTrans" cxnId="{587A1D3A-298B-479F-9A77-F967F662F6F8}">
      <dgm:prSet/>
      <dgm:spPr/>
      <dgm:t>
        <a:bodyPr/>
        <a:lstStyle/>
        <a:p>
          <a:endParaRPr lang="uk-UA"/>
        </a:p>
      </dgm:t>
    </dgm:pt>
    <dgm:pt modelId="{1D6D017D-63BE-4A63-8877-14C89B8A7373}" type="pres">
      <dgm:prSet presAssocID="{007E3F33-62CF-4E74-9379-587B65896E31}" presName="Name0" presStyleCnt="0">
        <dgm:presLayoutVars>
          <dgm:dir/>
          <dgm:animLvl val="lvl"/>
          <dgm:resizeHandles val="exact"/>
        </dgm:presLayoutVars>
      </dgm:prSet>
      <dgm:spPr/>
      <dgm:t>
        <a:bodyPr/>
        <a:lstStyle/>
        <a:p>
          <a:endParaRPr lang="uk-UA"/>
        </a:p>
      </dgm:t>
    </dgm:pt>
    <dgm:pt modelId="{2783CB02-3CF3-4601-B46A-59F8E6502CD2}" type="pres">
      <dgm:prSet presAssocID="{3019BE13-1A08-4DB3-A0C6-822E7F01FB5A}" presName="composite" presStyleCnt="0"/>
      <dgm:spPr/>
    </dgm:pt>
    <dgm:pt modelId="{56CC7D67-0C73-472B-892B-3A6A2076A711}" type="pres">
      <dgm:prSet presAssocID="{3019BE13-1A08-4DB3-A0C6-822E7F01FB5A}" presName="parTx" presStyleLbl="alignNode1" presStyleIdx="0" presStyleCnt="2">
        <dgm:presLayoutVars>
          <dgm:chMax val="0"/>
          <dgm:chPref val="0"/>
          <dgm:bulletEnabled val="1"/>
        </dgm:presLayoutVars>
      </dgm:prSet>
      <dgm:spPr/>
      <dgm:t>
        <a:bodyPr/>
        <a:lstStyle/>
        <a:p>
          <a:endParaRPr lang="uk-UA"/>
        </a:p>
      </dgm:t>
    </dgm:pt>
    <dgm:pt modelId="{AEECA2B4-F55E-47C4-A2A2-F93723D1F699}" type="pres">
      <dgm:prSet presAssocID="{3019BE13-1A08-4DB3-A0C6-822E7F01FB5A}" presName="desTx" presStyleLbl="alignAccFollowNode1" presStyleIdx="0" presStyleCnt="2">
        <dgm:presLayoutVars>
          <dgm:bulletEnabled val="1"/>
        </dgm:presLayoutVars>
      </dgm:prSet>
      <dgm:spPr/>
      <dgm:t>
        <a:bodyPr/>
        <a:lstStyle/>
        <a:p>
          <a:endParaRPr lang="uk-UA"/>
        </a:p>
      </dgm:t>
    </dgm:pt>
    <dgm:pt modelId="{F14815B5-6552-4CCF-BBAC-78A426CAF65C}" type="pres">
      <dgm:prSet presAssocID="{76E3F446-4D20-469B-B0BD-F8461440D64F}" presName="space" presStyleCnt="0"/>
      <dgm:spPr/>
    </dgm:pt>
    <dgm:pt modelId="{ADC4B959-DCDB-4701-9F27-568A1F6B6025}" type="pres">
      <dgm:prSet presAssocID="{F8D650DD-BEEA-4FB0-A0E6-7D441786E3D2}" presName="composite" presStyleCnt="0"/>
      <dgm:spPr/>
    </dgm:pt>
    <dgm:pt modelId="{F8BDCB18-4B2E-4359-993F-F2A2DE56B470}" type="pres">
      <dgm:prSet presAssocID="{F8D650DD-BEEA-4FB0-A0E6-7D441786E3D2}" presName="parTx" presStyleLbl="alignNode1" presStyleIdx="1" presStyleCnt="2">
        <dgm:presLayoutVars>
          <dgm:chMax val="0"/>
          <dgm:chPref val="0"/>
          <dgm:bulletEnabled val="1"/>
        </dgm:presLayoutVars>
      </dgm:prSet>
      <dgm:spPr/>
      <dgm:t>
        <a:bodyPr/>
        <a:lstStyle/>
        <a:p>
          <a:endParaRPr lang="uk-UA"/>
        </a:p>
      </dgm:t>
    </dgm:pt>
    <dgm:pt modelId="{880A0159-6374-4ED0-A90D-2D8D79677A71}" type="pres">
      <dgm:prSet presAssocID="{F8D650DD-BEEA-4FB0-A0E6-7D441786E3D2}" presName="desTx" presStyleLbl="alignAccFollowNode1" presStyleIdx="1" presStyleCnt="2">
        <dgm:presLayoutVars>
          <dgm:bulletEnabled val="1"/>
        </dgm:presLayoutVars>
      </dgm:prSet>
      <dgm:spPr/>
      <dgm:t>
        <a:bodyPr/>
        <a:lstStyle/>
        <a:p>
          <a:endParaRPr lang="uk-UA"/>
        </a:p>
      </dgm:t>
    </dgm:pt>
  </dgm:ptLst>
  <dgm:cxnLst>
    <dgm:cxn modelId="{B30F74E4-62FA-42D0-8A83-8EA06E769F8D}" type="presOf" srcId="{42B0B153-2924-41A6-91C3-423FC009C060}" destId="{880A0159-6374-4ED0-A90D-2D8D79677A71}" srcOrd="0" destOrd="4" presId="urn:microsoft.com/office/officeart/2005/8/layout/hList1"/>
    <dgm:cxn modelId="{8996FCE3-0459-4660-AE31-AA61612AF181}" type="presOf" srcId="{8EA9CFA5-BC6F-444F-9092-9313489FA65A}" destId="{AEECA2B4-F55E-47C4-A2A2-F93723D1F699}" srcOrd="0" destOrd="4" presId="urn:microsoft.com/office/officeart/2005/8/layout/hList1"/>
    <dgm:cxn modelId="{14D5BF23-2FC5-4815-A519-781DE33E825E}" type="presOf" srcId="{F8D650DD-BEEA-4FB0-A0E6-7D441786E3D2}" destId="{F8BDCB18-4B2E-4359-993F-F2A2DE56B470}" srcOrd="0" destOrd="0" presId="urn:microsoft.com/office/officeart/2005/8/layout/hList1"/>
    <dgm:cxn modelId="{D8EC0441-72B1-47E4-9BAE-0F66E6B1C182}" type="presOf" srcId="{365570FD-4E0D-47AC-A643-AF21E6B5340B}" destId="{880A0159-6374-4ED0-A90D-2D8D79677A71}" srcOrd="0" destOrd="5" presId="urn:microsoft.com/office/officeart/2005/8/layout/hList1"/>
    <dgm:cxn modelId="{2A5FAEB4-AC1A-449E-AAA6-C01BD7508E3B}" srcId="{F8D650DD-BEEA-4FB0-A0E6-7D441786E3D2}" destId="{42B0B153-2924-41A6-91C3-423FC009C060}" srcOrd="4" destOrd="0" parTransId="{165A7517-E8FD-4B9B-86C1-A485FBA8428D}" sibTransId="{66285EAA-8DED-4CCD-9F1A-9D28C0B98AF8}"/>
    <dgm:cxn modelId="{5EBFB68F-E686-4F7E-9F92-52AD0EA7B3F4}" srcId="{3019BE13-1A08-4DB3-A0C6-822E7F01FB5A}" destId="{A630BC9A-0603-44E2-AF92-3004C4D34ACB}" srcOrd="3" destOrd="0" parTransId="{E906CC8D-E910-4D7F-A730-F6566C61D5F4}" sibTransId="{3B6B5162-9437-4D64-B6ED-27E96F51DA67}"/>
    <dgm:cxn modelId="{307848E3-3CB8-4DDB-BEE9-99869D15F9AC}" type="presOf" srcId="{007E3F33-62CF-4E74-9379-587B65896E31}" destId="{1D6D017D-63BE-4A63-8877-14C89B8A7373}" srcOrd="0" destOrd="0" presId="urn:microsoft.com/office/officeart/2005/8/layout/hList1"/>
    <dgm:cxn modelId="{F47491F0-CB9E-489D-87CE-1388307E8444}" srcId="{3019BE13-1A08-4DB3-A0C6-822E7F01FB5A}" destId="{2217A830-4AFC-4644-A99B-8E080A5D6B4A}" srcOrd="2" destOrd="0" parTransId="{F1B76D40-3113-468B-B8BD-CADBD4136AE6}" sibTransId="{464146D1-3E11-4B2D-BFD1-BDD3E27BFF84}"/>
    <dgm:cxn modelId="{037C5509-B6C9-44E2-A915-93A16CF514C5}" srcId="{F8D650DD-BEEA-4FB0-A0E6-7D441786E3D2}" destId="{9106E234-A833-41B7-9FD5-2210B997FB14}" srcOrd="2" destOrd="0" parTransId="{F113A374-740E-4A47-86A6-188D78B8EF07}" sibTransId="{77921A45-37E3-4272-80C9-4036F4F3417E}"/>
    <dgm:cxn modelId="{43FB8395-96E8-4038-94E4-06F0E7472CFC}" type="presOf" srcId="{6288F13D-BA31-446E-A132-D6415F6EBEDA}" destId="{AEECA2B4-F55E-47C4-A2A2-F93723D1F699}" srcOrd="0" destOrd="0" presId="urn:microsoft.com/office/officeart/2005/8/layout/hList1"/>
    <dgm:cxn modelId="{5F45C196-65BD-4431-95BE-60F09CB7C665}" type="presOf" srcId="{3019BE13-1A08-4DB3-A0C6-822E7F01FB5A}" destId="{56CC7D67-0C73-472B-892B-3A6A2076A711}" srcOrd="0" destOrd="0" presId="urn:microsoft.com/office/officeart/2005/8/layout/hList1"/>
    <dgm:cxn modelId="{D2D94439-262D-4020-8AE1-1AF3AE8A3090}" srcId="{007E3F33-62CF-4E74-9379-587B65896E31}" destId="{3019BE13-1A08-4DB3-A0C6-822E7F01FB5A}" srcOrd="0" destOrd="0" parTransId="{B52C27C7-1C8B-45DC-8ADB-BE62F580CD96}" sibTransId="{76E3F446-4D20-469B-B0BD-F8461440D64F}"/>
    <dgm:cxn modelId="{5BF3C39F-8908-4773-A809-EAABF435A1B4}" type="presOf" srcId="{4EFDF58E-EBD4-4D5E-A639-E70F12B290D0}" destId="{880A0159-6374-4ED0-A90D-2D8D79677A71}" srcOrd="0" destOrd="1" presId="urn:microsoft.com/office/officeart/2005/8/layout/hList1"/>
    <dgm:cxn modelId="{2941CA64-3B6E-49E8-91EE-291D2933E337}" type="presOf" srcId="{9106E234-A833-41B7-9FD5-2210B997FB14}" destId="{880A0159-6374-4ED0-A90D-2D8D79677A71}" srcOrd="0" destOrd="2" presId="urn:microsoft.com/office/officeart/2005/8/layout/hList1"/>
    <dgm:cxn modelId="{19A661B2-2234-4F41-AA65-418D3A7EFA7D}" srcId="{3019BE13-1A08-4DB3-A0C6-822E7F01FB5A}" destId="{8EA9CFA5-BC6F-444F-9092-9313489FA65A}" srcOrd="4" destOrd="0" parTransId="{21460105-8F13-46FC-8432-D08ABA0E2323}" sibTransId="{0CA3B0CD-94E5-46EE-9804-B377527FE9C9}"/>
    <dgm:cxn modelId="{CE97A918-031F-4B6E-BC35-A6D6AC3DA494}" type="presOf" srcId="{632C407A-C804-429C-B91B-2CF2CF11C879}" destId="{880A0159-6374-4ED0-A90D-2D8D79677A71}" srcOrd="0" destOrd="3" presId="urn:microsoft.com/office/officeart/2005/8/layout/hList1"/>
    <dgm:cxn modelId="{10804040-3A9A-4072-9A7A-ED5A3A1F50B5}" srcId="{3019BE13-1A08-4DB3-A0C6-822E7F01FB5A}" destId="{EBF9CD2A-1FA3-43FA-860A-4A3CE9AD6C50}" srcOrd="1" destOrd="0" parTransId="{E456707D-B892-46B4-86D2-839B8E57E18C}" sibTransId="{02A3B4D4-2F06-40EC-A6BD-1E7F816513F3}"/>
    <dgm:cxn modelId="{A9BA0D60-2470-4F9A-B94F-C3E4F705AA08}" srcId="{3019BE13-1A08-4DB3-A0C6-822E7F01FB5A}" destId="{6288F13D-BA31-446E-A132-D6415F6EBEDA}" srcOrd="0" destOrd="0" parTransId="{1E8FF3A6-1030-465E-838E-B75062A0A1AE}" sibTransId="{B78887AC-103E-4DF9-A3AC-76DAC9B20F5C}"/>
    <dgm:cxn modelId="{DA079539-CF1F-4BE2-9412-5EBB2FDF7D11}" srcId="{F8D650DD-BEEA-4FB0-A0E6-7D441786E3D2}" destId="{4EFDF58E-EBD4-4D5E-A639-E70F12B290D0}" srcOrd="1" destOrd="0" parTransId="{29A62683-8230-4379-90F5-B062059F330F}" sibTransId="{458DAA05-5896-41CB-963D-6E45ADACE46D}"/>
    <dgm:cxn modelId="{79C255FE-D8DB-4998-9F70-DDE2CC06205C}" srcId="{007E3F33-62CF-4E74-9379-587B65896E31}" destId="{F8D650DD-BEEA-4FB0-A0E6-7D441786E3D2}" srcOrd="1" destOrd="0" parTransId="{E8DE5906-2049-4099-A9B1-D2C66C40DFBF}" sibTransId="{E6E31B99-7442-41F4-BA09-8F9DA7A00396}"/>
    <dgm:cxn modelId="{D8C13333-315F-4233-8826-C3F38E2700D4}" type="presOf" srcId="{A630BC9A-0603-44E2-AF92-3004C4D34ACB}" destId="{AEECA2B4-F55E-47C4-A2A2-F93723D1F699}" srcOrd="0" destOrd="3" presId="urn:microsoft.com/office/officeart/2005/8/layout/hList1"/>
    <dgm:cxn modelId="{A2345A59-AD85-474E-90AC-46D064775F1C}" type="presOf" srcId="{2217A830-4AFC-4644-A99B-8E080A5D6B4A}" destId="{AEECA2B4-F55E-47C4-A2A2-F93723D1F699}" srcOrd="0" destOrd="2" presId="urn:microsoft.com/office/officeart/2005/8/layout/hList1"/>
    <dgm:cxn modelId="{88772011-185A-4CFD-8476-D618FE4E7CED}" type="presOf" srcId="{EBF9CD2A-1FA3-43FA-860A-4A3CE9AD6C50}" destId="{AEECA2B4-F55E-47C4-A2A2-F93723D1F699}" srcOrd="0" destOrd="1" presId="urn:microsoft.com/office/officeart/2005/8/layout/hList1"/>
    <dgm:cxn modelId="{B9C0C592-820A-4C7A-B380-7BDD76ED29B0}" srcId="{F8D650DD-BEEA-4FB0-A0E6-7D441786E3D2}" destId="{FE963A97-AE69-442B-A578-3E69F8D32101}" srcOrd="0" destOrd="0" parTransId="{FB25DDA8-D847-423E-AA94-CAF308D0682B}" sibTransId="{86EA826C-C24A-465A-8462-513EB63CA592}"/>
    <dgm:cxn modelId="{BEC41525-A532-4C35-98AD-6C263448DA50}" srcId="{3019BE13-1A08-4DB3-A0C6-822E7F01FB5A}" destId="{29D83611-3004-4B22-B16F-8FA82404EABB}" srcOrd="5" destOrd="0" parTransId="{F7C0B64C-7D19-4227-BDC3-C19BC3EC3C16}" sibTransId="{2B68555F-A35A-4BA2-B118-7EB8505D4CC9}"/>
    <dgm:cxn modelId="{54EF5709-BF72-40DC-93F3-3A0C1FC3A2B3}" srcId="{3019BE13-1A08-4DB3-A0C6-822E7F01FB5A}" destId="{E41CD17C-F6D6-495B-A79F-4F7FB5ECD2CB}" srcOrd="6" destOrd="0" parTransId="{ED60A52B-56A2-4301-803D-BDAA2D48172A}" sibTransId="{9BAC5389-5598-4E61-9822-7F0F9D0D9E7C}"/>
    <dgm:cxn modelId="{D829E31F-5B8A-4D39-998C-D74F6C457733}" type="presOf" srcId="{29D83611-3004-4B22-B16F-8FA82404EABB}" destId="{AEECA2B4-F55E-47C4-A2A2-F93723D1F699}" srcOrd="0" destOrd="5" presId="urn:microsoft.com/office/officeart/2005/8/layout/hList1"/>
    <dgm:cxn modelId="{58EF1E0E-3C6F-4674-A7B8-DF0988CCE6BF}" type="presOf" srcId="{E41CD17C-F6D6-495B-A79F-4F7FB5ECD2CB}" destId="{AEECA2B4-F55E-47C4-A2A2-F93723D1F699}" srcOrd="0" destOrd="6" presId="urn:microsoft.com/office/officeart/2005/8/layout/hList1"/>
    <dgm:cxn modelId="{D3BC19FD-7683-4F17-9A6D-FB11D5B5D58F}" type="presOf" srcId="{FE963A97-AE69-442B-A578-3E69F8D32101}" destId="{880A0159-6374-4ED0-A90D-2D8D79677A71}" srcOrd="0" destOrd="0" presId="urn:microsoft.com/office/officeart/2005/8/layout/hList1"/>
    <dgm:cxn modelId="{587A1D3A-298B-479F-9A77-F967F662F6F8}" srcId="{F8D650DD-BEEA-4FB0-A0E6-7D441786E3D2}" destId="{365570FD-4E0D-47AC-A643-AF21E6B5340B}" srcOrd="5" destOrd="0" parTransId="{B648150E-950B-4CAD-AAD1-A4AE831E764D}" sibTransId="{78A492A6-42FC-401D-B54D-E1EB64A92134}"/>
    <dgm:cxn modelId="{C4CFBFDA-100A-451D-96BF-24C03515B459}" srcId="{F8D650DD-BEEA-4FB0-A0E6-7D441786E3D2}" destId="{632C407A-C804-429C-B91B-2CF2CF11C879}" srcOrd="3" destOrd="0" parTransId="{B0B7FEA4-95CF-482D-9580-6B2C4993906F}" sibTransId="{8B3F82CD-484B-46F5-9575-2034912F4B98}"/>
    <dgm:cxn modelId="{BA81B554-CF28-4C25-852D-855831F2BDFA}" type="presParOf" srcId="{1D6D017D-63BE-4A63-8877-14C89B8A7373}" destId="{2783CB02-3CF3-4601-B46A-59F8E6502CD2}" srcOrd="0" destOrd="0" presId="urn:microsoft.com/office/officeart/2005/8/layout/hList1"/>
    <dgm:cxn modelId="{14C77833-EE1F-4F2E-A75A-85DAE1867B19}" type="presParOf" srcId="{2783CB02-3CF3-4601-B46A-59F8E6502CD2}" destId="{56CC7D67-0C73-472B-892B-3A6A2076A711}" srcOrd="0" destOrd="0" presId="urn:microsoft.com/office/officeart/2005/8/layout/hList1"/>
    <dgm:cxn modelId="{922F011C-2044-4F21-B0B6-A66409BFB0DF}" type="presParOf" srcId="{2783CB02-3CF3-4601-B46A-59F8E6502CD2}" destId="{AEECA2B4-F55E-47C4-A2A2-F93723D1F699}" srcOrd="1" destOrd="0" presId="urn:microsoft.com/office/officeart/2005/8/layout/hList1"/>
    <dgm:cxn modelId="{C80531D4-8BD3-48AC-AD21-55D720E318FC}" type="presParOf" srcId="{1D6D017D-63BE-4A63-8877-14C89B8A7373}" destId="{F14815B5-6552-4CCF-BBAC-78A426CAF65C}" srcOrd="1" destOrd="0" presId="urn:microsoft.com/office/officeart/2005/8/layout/hList1"/>
    <dgm:cxn modelId="{3E001110-4FEF-4933-B2D9-A60ABD7CF33B}" type="presParOf" srcId="{1D6D017D-63BE-4A63-8877-14C89B8A7373}" destId="{ADC4B959-DCDB-4701-9F27-568A1F6B6025}" srcOrd="2" destOrd="0" presId="urn:microsoft.com/office/officeart/2005/8/layout/hList1"/>
    <dgm:cxn modelId="{DB4AB68E-18A9-40DE-88D0-9B67FF71A2CE}" type="presParOf" srcId="{ADC4B959-DCDB-4701-9F27-568A1F6B6025}" destId="{F8BDCB18-4B2E-4359-993F-F2A2DE56B470}" srcOrd="0" destOrd="0" presId="urn:microsoft.com/office/officeart/2005/8/layout/hList1"/>
    <dgm:cxn modelId="{153EDF85-3B1B-47CB-9D4E-11C3174CE1A2}" type="presParOf" srcId="{ADC4B959-DCDB-4701-9F27-568A1F6B6025}" destId="{880A0159-6374-4ED0-A90D-2D8D79677A7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07E3F33-62CF-4E74-9379-587B65896E31}" type="doc">
      <dgm:prSet loTypeId="urn:microsoft.com/office/officeart/2005/8/layout/hList1" loCatId="list" qsTypeId="urn:microsoft.com/office/officeart/2005/8/quickstyle/simple4" qsCatId="simple" csTypeId="urn:microsoft.com/office/officeart/2005/8/colors/accent0_3" csCatId="mainScheme" phldr="1"/>
      <dgm:spPr/>
      <dgm:t>
        <a:bodyPr/>
        <a:lstStyle/>
        <a:p>
          <a:endParaRPr lang="uk-UA"/>
        </a:p>
      </dgm:t>
    </dgm:pt>
    <dgm:pt modelId="{3019BE13-1A08-4DB3-A0C6-822E7F01FB5A}">
      <dgm:prSet custT="1"/>
      <dgm:spPr/>
      <dgm:t>
        <a:bodyPr/>
        <a:lstStyle/>
        <a:p>
          <a:pPr rtl="0"/>
          <a:r>
            <a:rPr lang="ru-RU" sz="2400" dirty="0" smtClean="0"/>
            <a:t>ЗНИЖЕННЯ СОБІВАРТОСТІ ПРОДУКЦІЇ на </a:t>
          </a:r>
          <a:r>
            <a:rPr lang="ru-RU" sz="2400" dirty="0" err="1" smtClean="0"/>
            <a:t>основі</a:t>
          </a:r>
          <a:endParaRPr lang="uk-UA" sz="2400" dirty="0"/>
        </a:p>
      </dgm:t>
    </dgm:pt>
    <dgm:pt modelId="{B52C27C7-1C8B-45DC-8ADB-BE62F580CD96}" type="parTrans" cxnId="{D2D94439-262D-4020-8AE1-1AF3AE8A3090}">
      <dgm:prSet/>
      <dgm:spPr/>
      <dgm:t>
        <a:bodyPr/>
        <a:lstStyle/>
        <a:p>
          <a:endParaRPr lang="uk-UA"/>
        </a:p>
      </dgm:t>
    </dgm:pt>
    <dgm:pt modelId="{76E3F446-4D20-469B-B0BD-F8461440D64F}" type="sibTrans" cxnId="{D2D94439-262D-4020-8AE1-1AF3AE8A3090}">
      <dgm:prSet/>
      <dgm:spPr/>
      <dgm:t>
        <a:bodyPr/>
        <a:lstStyle/>
        <a:p>
          <a:endParaRPr lang="uk-UA"/>
        </a:p>
      </dgm:t>
    </dgm:pt>
    <dgm:pt modelId="{F8D650DD-BEEA-4FB0-A0E6-7D441786E3D2}">
      <dgm:prSet custT="1"/>
      <dgm:spPr/>
      <dgm:t>
        <a:bodyPr/>
        <a:lstStyle/>
        <a:p>
          <a:pPr rtl="0"/>
          <a:r>
            <a:rPr lang="ru-RU" sz="2400" dirty="0" smtClean="0"/>
            <a:t>ЗМЕНШЕННЯ ЗАЛИШКІВ ЗАПАСІВ на </a:t>
          </a:r>
          <a:r>
            <a:rPr lang="ru-RU" sz="2400" dirty="0" err="1" smtClean="0"/>
            <a:t>основі</a:t>
          </a:r>
          <a:endParaRPr lang="uk-UA" sz="2400" dirty="0"/>
        </a:p>
      </dgm:t>
    </dgm:pt>
    <dgm:pt modelId="{E8DE5906-2049-4099-A9B1-D2C66C40DFBF}" type="parTrans" cxnId="{79C255FE-D8DB-4998-9F70-DDE2CC06205C}">
      <dgm:prSet/>
      <dgm:spPr/>
      <dgm:t>
        <a:bodyPr/>
        <a:lstStyle/>
        <a:p>
          <a:endParaRPr lang="uk-UA"/>
        </a:p>
      </dgm:t>
    </dgm:pt>
    <dgm:pt modelId="{E6E31B99-7442-41F4-BA09-8F9DA7A00396}" type="sibTrans" cxnId="{79C255FE-D8DB-4998-9F70-DDE2CC06205C}">
      <dgm:prSet/>
      <dgm:spPr/>
      <dgm:t>
        <a:bodyPr/>
        <a:lstStyle/>
        <a:p>
          <a:endParaRPr lang="uk-UA"/>
        </a:p>
      </dgm:t>
    </dgm:pt>
    <dgm:pt modelId="{6288F13D-BA31-446E-A132-D6415F6EBEDA}">
      <dgm:prSet/>
      <dgm:spPr/>
      <dgm:t>
        <a:bodyPr/>
        <a:lstStyle/>
        <a:p>
          <a:pPr rtl="0"/>
          <a:r>
            <a:rPr lang="uk-UA" smtClean="0"/>
            <a:t>випереджаючі темпи зростання обсягів виробництва відносно темпів зростання сукупних витрат;</a:t>
          </a:r>
          <a:endParaRPr lang="uk-UA" dirty="0"/>
        </a:p>
      </dgm:t>
    </dgm:pt>
    <dgm:pt modelId="{1E8FF3A6-1030-465E-838E-B75062A0A1AE}" type="parTrans" cxnId="{A9BA0D60-2470-4F9A-B94F-C3E4F705AA08}">
      <dgm:prSet/>
      <dgm:spPr/>
      <dgm:t>
        <a:bodyPr/>
        <a:lstStyle/>
        <a:p>
          <a:endParaRPr lang="uk-UA"/>
        </a:p>
      </dgm:t>
    </dgm:pt>
    <dgm:pt modelId="{B78887AC-103E-4DF9-A3AC-76DAC9B20F5C}" type="sibTrans" cxnId="{A9BA0D60-2470-4F9A-B94F-C3E4F705AA08}">
      <dgm:prSet/>
      <dgm:spPr/>
      <dgm:t>
        <a:bodyPr/>
        <a:lstStyle/>
        <a:p>
          <a:endParaRPr lang="uk-UA"/>
        </a:p>
      </dgm:t>
    </dgm:pt>
    <dgm:pt modelId="{F5EA23EF-AD63-467A-907D-1DE429D13AEB}">
      <dgm:prSet/>
      <dgm:spPr/>
      <dgm:t>
        <a:bodyPr/>
        <a:lstStyle/>
        <a:p>
          <a:r>
            <a:rPr lang="uk-UA" smtClean="0"/>
            <a:t>раціональне використання ресурсів;</a:t>
          </a:r>
          <a:endParaRPr lang="en-US" dirty="0" smtClean="0"/>
        </a:p>
      </dgm:t>
    </dgm:pt>
    <dgm:pt modelId="{9A0340D4-7C90-4E58-ADCC-59F02B78F2A7}" type="parTrans" cxnId="{F45ABA1B-3FE3-4BA0-9091-4BBEB201D7E9}">
      <dgm:prSet/>
      <dgm:spPr/>
      <dgm:t>
        <a:bodyPr/>
        <a:lstStyle/>
        <a:p>
          <a:endParaRPr lang="uk-UA"/>
        </a:p>
      </dgm:t>
    </dgm:pt>
    <dgm:pt modelId="{2C8CFC1F-0D90-462E-9075-6B9D7D660FE0}" type="sibTrans" cxnId="{F45ABA1B-3FE3-4BA0-9091-4BBEB201D7E9}">
      <dgm:prSet/>
      <dgm:spPr/>
      <dgm:t>
        <a:bodyPr/>
        <a:lstStyle/>
        <a:p>
          <a:endParaRPr lang="uk-UA"/>
        </a:p>
      </dgm:t>
    </dgm:pt>
    <dgm:pt modelId="{6A3A8A57-6489-431A-A21A-73FC62C8DE6A}">
      <dgm:prSet/>
      <dgm:spPr/>
      <dgm:t>
        <a:bodyPr/>
        <a:lstStyle/>
        <a:p>
          <a:r>
            <a:rPr lang="uk-UA" smtClean="0"/>
            <a:t>якість сировини, матеріалів, кваліфікація працівників; досконалість технології;</a:t>
          </a:r>
          <a:endParaRPr lang="en-US" dirty="0" smtClean="0"/>
        </a:p>
      </dgm:t>
    </dgm:pt>
    <dgm:pt modelId="{93AF6E22-6706-4E78-9CD4-8A14439C056D}" type="parTrans" cxnId="{7536C52B-21E8-4C14-8F3B-BD3D0A0914DA}">
      <dgm:prSet/>
      <dgm:spPr/>
      <dgm:t>
        <a:bodyPr/>
        <a:lstStyle/>
        <a:p>
          <a:endParaRPr lang="uk-UA"/>
        </a:p>
      </dgm:t>
    </dgm:pt>
    <dgm:pt modelId="{F3A4AD9E-0DE0-4841-8267-8BA5F6B066CB}" type="sibTrans" cxnId="{7536C52B-21E8-4C14-8F3B-BD3D0A0914DA}">
      <dgm:prSet/>
      <dgm:spPr/>
      <dgm:t>
        <a:bodyPr/>
        <a:lstStyle/>
        <a:p>
          <a:endParaRPr lang="uk-UA"/>
        </a:p>
      </dgm:t>
    </dgm:pt>
    <dgm:pt modelId="{B174C7E7-F7AF-4B1A-8BFA-22EA57BCCAC9}">
      <dgm:prSet/>
      <dgm:spPr/>
      <dgm:t>
        <a:bodyPr/>
        <a:lstStyle/>
        <a:p>
          <a:r>
            <a:rPr lang="uk-UA" smtClean="0"/>
            <a:t>оптимізація товарної структури;</a:t>
          </a:r>
          <a:endParaRPr lang="en-US" dirty="0" smtClean="0"/>
        </a:p>
      </dgm:t>
    </dgm:pt>
    <dgm:pt modelId="{EA6361B5-AA69-4AEB-A080-A149B03F46C2}" type="parTrans" cxnId="{E7D183FC-8966-4B05-9D09-E2D4FFAD6DAA}">
      <dgm:prSet/>
      <dgm:spPr/>
      <dgm:t>
        <a:bodyPr/>
        <a:lstStyle/>
        <a:p>
          <a:endParaRPr lang="uk-UA"/>
        </a:p>
      </dgm:t>
    </dgm:pt>
    <dgm:pt modelId="{4371FCBE-D89F-4A08-9C67-D663DC62DE33}" type="sibTrans" cxnId="{E7D183FC-8966-4B05-9D09-E2D4FFAD6DAA}">
      <dgm:prSet/>
      <dgm:spPr/>
      <dgm:t>
        <a:bodyPr/>
        <a:lstStyle/>
        <a:p>
          <a:endParaRPr lang="uk-UA"/>
        </a:p>
      </dgm:t>
    </dgm:pt>
    <dgm:pt modelId="{2A987C5B-D011-401D-BCFF-114EAA572370}">
      <dgm:prSet/>
      <dgm:spPr/>
      <dgm:t>
        <a:bodyPr/>
        <a:lstStyle/>
        <a:p>
          <a:r>
            <a:rPr lang="uk-UA" smtClean="0"/>
            <a:t>усунення завищення норм витрат;</a:t>
          </a:r>
          <a:endParaRPr lang="en-US" dirty="0" smtClean="0"/>
        </a:p>
      </dgm:t>
    </dgm:pt>
    <dgm:pt modelId="{19430C1B-036A-4666-8472-FC8773BE1443}" type="parTrans" cxnId="{093B197A-D243-4C86-8E82-468DF0CF2B53}">
      <dgm:prSet/>
      <dgm:spPr/>
      <dgm:t>
        <a:bodyPr/>
        <a:lstStyle/>
        <a:p>
          <a:endParaRPr lang="uk-UA"/>
        </a:p>
      </dgm:t>
    </dgm:pt>
    <dgm:pt modelId="{A8D1419D-9EEB-4115-9236-F0B34D650D71}" type="sibTrans" cxnId="{093B197A-D243-4C86-8E82-468DF0CF2B53}">
      <dgm:prSet/>
      <dgm:spPr/>
      <dgm:t>
        <a:bodyPr/>
        <a:lstStyle/>
        <a:p>
          <a:endParaRPr lang="uk-UA"/>
        </a:p>
      </dgm:t>
    </dgm:pt>
    <dgm:pt modelId="{26FB57A5-EA26-4864-A781-89ABC610B42B}">
      <dgm:prSet/>
      <dgm:spPr/>
      <dgm:t>
        <a:bodyPr/>
        <a:lstStyle/>
        <a:p>
          <a:r>
            <a:rPr lang="uk-UA" dirty="0" smtClean="0"/>
            <a:t>заміна дорогих матеріалів більш дешевими.</a:t>
          </a:r>
          <a:endParaRPr lang="en-US" dirty="0" smtClean="0"/>
        </a:p>
      </dgm:t>
    </dgm:pt>
    <dgm:pt modelId="{CD367684-9B12-4714-9A81-F3D9DB7582AA}" type="parTrans" cxnId="{87C2695D-8AC3-41C7-9303-735128E49B1C}">
      <dgm:prSet/>
      <dgm:spPr/>
      <dgm:t>
        <a:bodyPr/>
        <a:lstStyle/>
        <a:p>
          <a:endParaRPr lang="uk-UA"/>
        </a:p>
      </dgm:t>
    </dgm:pt>
    <dgm:pt modelId="{633E296B-7DFB-4408-BA21-841E1C92FAF0}" type="sibTrans" cxnId="{87C2695D-8AC3-41C7-9303-735128E49B1C}">
      <dgm:prSet/>
      <dgm:spPr/>
      <dgm:t>
        <a:bodyPr/>
        <a:lstStyle/>
        <a:p>
          <a:endParaRPr lang="uk-UA"/>
        </a:p>
      </dgm:t>
    </dgm:pt>
    <dgm:pt modelId="{0773DE94-A9B9-4D47-878A-1B6221460B41}">
      <dgm:prSet/>
      <dgm:spPr/>
      <dgm:t>
        <a:bodyPr/>
        <a:lstStyle/>
        <a:p>
          <a:pPr rtl="0"/>
          <a:r>
            <a:rPr lang="ru-RU" dirty="0" err="1" smtClean="0"/>
            <a:t>налагодження</a:t>
          </a:r>
          <a:r>
            <a:rPr lang="ru-RU" dirty="0" smtClean="0"/>
            <a:t> </a:t>
          </a:r>
          <a:r>
            <a:rPr lang="ru-RU" dirty="0" err="1" smtClean="0"/>
            <a:t>оптимальної</a:t>
          </a:r>
          <a:r>
            <a:rPr lang="ru-RU" dirty="0" smtClean="0"/>
            <a:t> </a:t>
          </a:r>
          <a:r>
            <a:rPr lang="ru-RU" dirty="0" err="1" smtClean="0"/>
            <a:t>системи</a:t>
          </a:r>
          <a:r>
            <a:rPr lang="ru-RU" dirty="0" smtClean="0"/>
            <a:t> </a:t>
          </a:r>
          <a:r>
            <a:rPr lang="ru-RU" dirty="0" err="1" smtClean="0"/>
            <a:t>управління</a:t>
          </a:r>
          <a:r>
            <a:rPr lang="ru-RU" dirty="0" smtClean="0"/>
            <a:t> запасами</a:t>
          </a:r>
          <a:endParaRPr lang="uk-UA" dirty="0"/>
        </a:p>
      </dgm:t>
    </dgm:pt>
    <dgm:pt modelId="{884A5485-2A6C-46C7-8BB7-4C9287028630}" type="parTrans" cxnId="{DAB630B1-EBFF-4A06-97CF-9CFF01931FF3}">
      <dgm:prSet/>
      <dgm:spPr/>
      <dgm:t>
        <a:bodyPr/>
        <a:lstStyle/>
        <a:p>
          <a:endParaRPr lang="uk-UA"/>
        </a:p>
      </dgm:t>
    </dgm:pt>
    <dgm:pt modelId="{47EBD72D-D5BF-4CD4-BC80-15751BAE5129}" type="sibTrans" cxnId="{DAB630B1-EBFF-4A06-97CF-9CFF01931FF3}">
      <dgm:prSet/>
      <dgm:spPr/>
      <dgm:t>
        <a:bodyPr/>
        <a:lstStyle/>
        <a:p>
          <a:endParaRPr lang="uk-UA"/>
        </a:p>
      </dgm:t>
    </dgm:pt>
    <dgm:pt modelId="{1D6D017D-63BE-4A63-8877-14C89B8A7373}" type="pres">
      <dgm:prSet presAssocID="{007E3F33-62CF-4E74-9379-587B65896E31}" presName="Name0" presStyleCnt="0">
        <dgm:presLayoutVars>
          <dgm:dir/>
          <dgm:animLvl val="lvl"/>
          <dgm:resizeHandles val="exact"/>
        </dgm:presLayoutVars>
      </dgm:prSet>
      <dgm:spPr/>
      <dgm:t>
        <a:bodyPr/>
        <a:lstStyle/>
        <a:p>
          <a:endParaRPr lang="uk-UA"/>
        </a:p>
      </dgm:t>
    </dgm:pt>
    <dgm:pt modelId="{2783CB02-3CF3-4601-B46A-59F8E6502CD2}" type="pres">
      <dgm:prSet presAssocID="{3019BE13-1A08-4DB3-A0C6-822E7F01FB5A}" presName="composite" presStyleCnt="0"/>
      <dgm:spPr/>
    </dgm:pt>
    <dgm:pt modelId="{56CC7D67-0C73-472B-892B-3A6A2076A711}" type="pres">
      <dgm:prSet presAssocID="{3019BE13-1A08-4DB3-A0C6-822E7F01FB5A}" presName="parTx" presStyleLbl="alignNode1" presStyleIdx="0" presStyleCnt="2" custLinFactNeighborX="-1494" custLinFactNeighborY="27766">
        <dgm:presLayoutVars>
          <dgm:chMax val="0"/>
          <dgm:chPref val="0"/>
          <dgm:bulletEnabled val="1"/>
        </dgm:presLayoutVars>
      </dgm:prSet>
      <dgm:spPr/>
      <dgm:t>
        <a:bodyPr/>
        <a:lstStyle/>
        <a:p>
          <a:endParaRPr lang="uk-UA"/>
        </a:p>
      </dgm:t>
    </dgm:pt>
    <dgm:pt modelId="{AEECA2B4-F55E-47C4-A2A2-F93723D1F699}" type="pres">
      <dgm:prSet presAssocID="{3019BE13-1A08-4DB3-A0C6-822E7F01FB5A}" presName="desTx" presStyleLbl="alignAccFollowNode1" presStyleIdx="0" presStyleCnt="2" custScaleY="88055">
        <dgm:presLayoutVars>
          <dgm:bulletEnabled val="1"/>
        </dgm:presLayoutVars>
      </dgm:prSet>
      <dgm:spPr/>
      <dgm:t>
        <a:bodyPr/>
        <a:lstStyle/>
        <a:p>
          <a:endParaRPr lang="uk-UA"/>
        </a:p>
      </dgm:t>
    </dgm:pt>
    <dgm:pt modelId="{F14815B5-6552-4CCF-BBAC-78A426CAF65C}" type="pres">
      <dgm:prSet presAssocID="{76E3F446-4D20-469B-B0BD-F8461440D64F}" presName="space" presStyleCnt="0"/>
      <dgm:spPr/>
    </dgm:pt>
    <dgm:pt modelId="{ADC4B959-DCDB-4701-9F27-568A1F6B6025}" type="pres">
      <dgm:prSet presAssocID="{F8D650DD-BEEA-4FB0-A0E6-7D441786E3D2}" presName="composite" presStyleCnt="0"/>
      <dgm:spPr/>
    </dgm:pt>
    <dgm:pt modelId="{F8BDCB18-4B2E-4359-993F-F2A2DE56B470}" type="pres">
      <dgm:prSet presAssocID="{F8D650DD-BEEA-4FB0-A0E6-7D441786E3D2}" presName="parTx" presStyleLbl="alignNode1" presStyleIdx="1" presStyleCnt="2" custScaleX="70619" custScaleY="125548" custLinFactNeighborX="-474" custLinFactNeighborY="25416">
        <dgm:presLayoutVars>
          <dgm:chMax val="0"/>
          <dgm:chPref val="0"/>
          <dgm:bulletEnabled val="1"/>
        </dgm:presLayoutVars>
      </dgm:prSet>
      <dgm:spPr/>
      <dgm:t>
        <a:bodyPr/>
        <a:lstStyle/>
        <a:p>
          <a:endParaRPr lang="uk-UA"/>
        </a:p>
      </dgm:t>
    </dgm:pt>
    <dgm:pt modelId="{880A0159-6374-4ED0-A90D-2D8D79677A71}" type="pres">
      <dgm:prSet presAssocID="{F8D650DD-BEEA-4FB0-A0E6-7D441786E3D2}" presName="desTx" presStyleLbl="alignAccFollowNode1" presStyleIdx="1" presStyleCnt="2" custScaleX="72294" custScaleY="82763" custLinFactNeighborX="172" custLinFactNeighborY="622">
        <dgm:presLayoutVars>
          <dgm:bulletEnabled val="1"/>
        </dgm:presLayoutVars>
      </dgm:prSet>
      <dgm:spPr/>
      <dgm:t>
        <a:bodyPr/>
        <a:lstStyle/>
        <a:p>
          <a:endParaRPr lang="uk-UA"/>
        </a:p>
      </dgm:t>
    </dgm:pt>
  </dgm:ptLst>
  <dgm:cxnLst>
    <dgm:cxn modelId="{33ED16EB-7DD1-418D-A00C-1180298BD2F4}" type="presOf" srcId="{F5EA23EF-AD63-467A-907D-1DE429D13AEB}" destId="{AEECA2B4-F55E-47C4-A2A2-F93723D1F699}" srcOrd="0" destOrd="1" presId="urn:microsoft.com/office/officeart/2005/8/layout/hList1"/>
    <dgm:cxn modelId="{7536C52B-21E8-4C14-8F3B-BD3D0A0914DA}" srcId="{3019BE13-1A08-4DB3-A0C6-822E7F01FB5A}" destId="{6A3A8A57-6489-431A-A21A-73FC62C8DE6A}" srcOrd="2" destOrd="0" parTransId="{93AF6E22-6706-4E78-9CD4-8A14439C056D}" sibTransId="{F3A4AD9E-0DE0-4841-8267-8BA5F6B066CB}"/>
    <dgm:cxn modelId="{87C2695D-8AC3-41C7-9303-735128E49B1C}" srcId="{3019BE13-1A08-4DB3-A0C6-822E7F01FB5A}" destId="{26FB57A5-EA26-4864-A781-89ABC610B42B}" srcOrd="5" destOrd="0" parTransId="{CD367684-9B12-4714-9A81-F3D9DB7582AA}" sibTransId="{633E296B-7DFB-4408-BA21-841E1C92FAF0}"/>
    <dgm:cxn modelId="{E7D183FC-8966-4B05-9D09-E2D4FFAD6DAA}" srcId="{3019BE13-1A08-4DB3-A0C6-822E7F01FB5A}" destId="{B174C7E7-F7AF-4B1A-8BFA-22EA57BCCAC9}" srcOrd="3" destOrd="0" parTransId="{EA6361B5-AA69-4AEB-A080-A149B03F46C2}" sibTransId="{4371FCBE-D89F-4A08-9C67-D663DC62DE33}"/>
    <dgm:cxn modelId="{DAB630B1-EBFF-4A06-97CF-9CFF01931FF3}" srcId="{F8D650DD-BEEA-4FB0-A0E6-7D441786E3D2}" destId="{0773DE94-A9B9-4D47-878A-1B6221460B41}" srcOrd="0" destOrd="0" parTransId="{884A5485-2A6C-46C7-8BB7-4C9287028630}" sibTransId="{47EBD72D-D5BF-4CD4-BC80-15751BAE5129}"/>
    <dgm:cxn modelId="{D2D94439-262D-4020-8AE1-1AF3AE8A3090}" srcId="{007E3F33-62CF-4E74-9379-587B65896E31}" destId="{3019BE13-1A08-4DB3-A0C6-822E7F01FB5A}" srcOrd="0" destOrd="0" parTransId="{B52C27C7-1C8B-45DC-8ADB-BE62F580CD96}" sibTransId="{76E3F446-4D20-469B-B0BD-F8461440D64F}"/>
    <dgm:cxn modelId="{00A93A38-EF43-43B8-B555-3789FCF02A3E}" type="presOf" srcId="{2A987C5B-D011-401D-BCFF-114EAA572370}" destId="{AEECA2B4-F55E-47C4-A2A2-F93723D1F699}" srcOrd="0" destOrd="4" presId="urn:microsoft.com/office/officeart/2005/8/layout/hList1"/>
    <dgm:cxn modelId="{79C255FE-D8DB-4998-9F70-DDE2CC06205C}" srcId="{007E3F33-62CF-4E74-9379-587B65896E31}" destId="{F8D650DD-BEEA-4FB0-A0E6-7D441786E3D2}" srcOrd="1" destOrd="0" parTransId="{E8DE5906-2049-4099-A9B1-D2C66C40DFBF}" sibTransId="{E6E31B99-7442-41F4-BA09-8F9DA7A00396}"/>
    <dgm:cxn modelId="{093B197A-D243-4C86-8E82-468DF0CF2B53}" srcId="{3019BE13-1A08-4DB3-A0C6-822E7F01FB5A}" destId="{2A987C5B-D011-401D-BCFF-114EAA572370}" srcOrd="4" destOrd="0" parTransId="{19430C1B-036A-4666-8472-FC8773BE1443}" sibTransId="{A8D1419D-9EEB-4115-9236-F0B34D650D71}"/>
    <dgm:cxn modelId="{A9BA0D60-2470-4F9A-B94F-C3E4F705AA08}" srcId="{3019BE13-1A08-4DB3-A0C6-822E7F01FB5A}" destId="{6288F13D-BA31-446E-A132-D6415F6EBEDA}" srcOrd="0" destOrd="0" parTransId="{1E8FF3A6-1030-465E-838E-B75062A0A1AE}" sibTransId="{B78887AC-103E-4DF9-A3AC-76DAC9B20F5C}"/>
    <dgm:cxn modelId="{99E15684-A2FE-4E59-8211-9A4D73281E1F}" type="presOf" srcId="{B174C7E7-F7AF-4B1A-8BFA-22EA57BCCAC9}" destId="{AEECA2B4-F55E-47C4-A2A2-F93723D1F699}" srcOrd="0" destOrd="3" presId="urn:microsoft.com/office/officeart/2005/8/layout/hList1"/>
    <dgm:cxn modelId="{D0A6E369-D549-43E1-9BA3-50CAC06BF141}" type="presOf" srcId="{F8D650DD-BEEA-4FB0-A0E6-7D441786E3D2}" destId="{F8BDCB18-4B2E-4359-993F-F2A2DE56B470}" srcOrd="0" destOrd="0" presId="urn:microsoft.com/office/officeart/2005/8/layout/hList1"/>
    <dgm:cxn modelId="{B6CF329B-D5EE-4F15-A3C0-ECA6E4525654}" type="presOf" srcId="{3019BE13-1A08-4DB3-A0C6-822E7F01FB5A}" destId="{56CC7D67-0C73-472B-892B-3A6A2076A711}" srcOrd="0" destOrd="0" presId="urn:microsoft.com/office/officeart/2005/8/layout/hList1"/>
    <dgm:cxn modelId="{9E846E29-F272-4817-B4A4-1A2DDD516751}" type="presOf" srcId="{0773DE94-A9B9-4D47-878A-1B6221460B41}" destId="{880A0159-6374-4ED0-A90D-2D8D79677A71}" srcOrd="0" destOrd="0" presId="urn:microsoft.com/office/officeart/2005/8/layout/hList1"/>
    <dgm:cxn modelId="{21769780-CF59-4C6F-8CAE-A4C5EFDA5AFB}" type="presOf" srcId="{6A3A8A57-6489-431A-A21A-73FC62C8DE6A}" destId="{AEECA2B4-F55E-47C4-A2A2-F93723D1F699}" srcOrd="0" destOrd="2" presId="urn:microsoft.com/office/officeart/2005/8/layout/hList1"/>
    <dgm:cxn modelId="{5174F8C6-741F-4B61-B6F8-2EE188220FBA}" type="presOf" srcId="{007E3F33-62CF-4E74-9379-587B65896E31}" destId="{1D6D017D-63BE-4A63-8877-14C89B8A7373}" srcOrd="0" destOrd="0" presId="urn:microsoft.com/office/officeart/2005/8/layout/hList1"/>
    <dgm:cxn modelId="{B83FDE6F-05A1-4B69-92D1-6C14A472F0F7}" type="presOf" srcId="{6288F13D-BA31-446E-A132-D6415F6EBEDA}" destId="{AEECA2B4-F55E-47C4-A2A2-F93723D1F699}" srcOrd="0" destOrd="0" presId="urn:microsoft.com/office/officeart/2005/8/layout/hList1"/>
    <dgm:cxn modelId="{F45ABA1B-3FE3-4BA0-9091-4BBEB201D7E9}" srcId="{3019BE13-1A08-4DB3-A0C6-822E7F01FB5A}" destId="{F5EA23EF-AD63-467A-907D-1DE429D13AEB}" srcOrd="1" destOrd="0" parTransId="{9A0340D4-7C90-4E58-ADCC-59F02B78F2A7}" sibTransId="{2C8CFC1F-0D90-462E-9075-6B9D7D660FE0}"/>
    <dgm:cxn modelId="{9DAC873F-6248-44B8-95E8-4CEA978783E5}" type="presOf" srcId="{26FB57A5-EA26-4864-A781-89ABC610B42B}" destId="{AEECA2B4-F55E-47C4-A2A2-F93723D1F699}" srcOrd="0" destOrd="5" presId="urn:microsoft.com/office/officeart/2005/8/layout/hList1"/>
    <dgm:cxn modelId="{CF44D6F4-7A28-469F-B6B8-F4ADE4A9E4A2}" type="presParOf" srcId="{1D6D017D-63BE-4A63-8877-14C89B8A7373}" destId="{2783CB02-3CF3-4601-B46A-59F8E6502CD2}" srcOrd="0" destOrd="0" presId="urn:microsoft.com/office/officeart/2005/8/layout/hList1"/>
    <dgm:cxn modelId="{34A0F189-E8A0-483F-B498-7119071FEBEC}" type="presParOf" srcId="{2783CB02-3CF3-4601-B46A-59F8E6502CD2}" destId="{56CC7D67-0C73-472B-892B-3A6A2076A711}" srcOrd="0" destOrd="0" presId="urn:microsoft.com/office/officeart/2005/8/layout/hList1"/>
    <dgm:cxn modelId="{EED23417-BD2C-4402-BAB4-7EA3F2EF2D33}" type="presParOf" srcId="{2783CB02-3CF3-4601-B46A-59F8E6502CD2}" destId="{AEECA2B4-F55E-47C4-A2A2-F93723D1F699}" srcOrd="1" destOrd="0" presId="urn:microsoft.com/office/officeart/2005/8/layout/hList1"/>
    <dgm:cxn modelId="{47B71647-5C14-4D6C-8DB0-19DC52A55152}" type="presParOf" srcId="{1D6D017D-63BE-4A63-8877-14C89B8A7373}" destId="{F14815B5-6552-4CCF-BBAC-78A426CAF65C}" srcOrd="1" destOrd="0" presId="urn:microsoft.com/office/officeart/2005/8/layout/hList1"/>
    <dgm:cxn modelId="{2D15D14F-7BFD-48B6-BCB7-E12C9D8EC069}" type="presParOf" srcId="{1D6D017D-63BE-4A63-8877-14C89B8A7373}" destId="{ADC4B959-DCDB-4701-9F27-568A1F6B6025}" srcOrd="2" destOrd="0" presId="urn:microsoft.com/office/officeart/2005/8/layout/hList1"/>
    <dgm:cxn modelId="{2BAB34FD-BF8A-499E-8821-9A5E72EAA2CE}" type="presParOf" srcId="{ADC4B959-DCDB-4701-9F27-568A1F6B6025}" destId="{F8BDCB18-4B2E-4359-993F-F2A2DE56B470}" srcOrd="0" destOrd="0" presId="urn:microsoft.com/office/officeart/2005/8/layout/hList1"/>
    <dgm:cxn modelId="{9D6007D9-66D0-4B79-9815-9B44F599466A}" type="presParOf" srcId="{ADC4B959-DCDB-4701-9F27-568A1F6B6025}" destId="{880A0159-6374-4ED0-A90D-2D8D79677A7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1BE965B-6F35-46B2-B182-A6127F62BEB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1489CFE-F4EC-4A90-8E30-2E12929DA583}">
      <dgm:prSet custT="1"/>
      <dgm:spPr/>
      <dgm:t>
        <a:bodyPr/>
        <a:lstStyle/>
        <a:p>
          <a:pPr rtl="0"/>
          <a:r>
            <a:rPr lang="uk-UA" sz="1600" b="1" i="1" smtClean="0"/>
            <a:t>Негативні наслідки дефіцитного грошового потоку:</a:t>
          </a:r>
          <a:endParaRPr lang="uk-UA" sz="1600"/>
        </a:p>
      </dgm:t>
    </dgm:pt>
    <dgm:pt modelId="{9F6A6740-6517-4DEC-8AA5-C3FEDF20C387}" type="parTrans" cxnId="{8DBD22C6-34F5-4FDB-873A-8CA522C1A38E}">
      <dgm:prSet/>
      <dgm:spPr/>
      <dgm:t>
        <a:bodyPr/>
        <a:lstStyle/>
        <a:p>
          <a:endParaRPr lang="uk-UA"/>
        </a:p>
      </dgm:t>
    </dgm:pt>
    <dgm:pt modelId="{92F86AF9-BF0F-40E8-8163-82E6324A591E}" type="sibTrans" cxnId="{8DBD22C6-34F5-4FDB-873A-8CA522C1A38E}">
      <dgm:prSet/>
      <dgm:spPr/>
      <dgm:t>
        <a:bodyPr/>
        <a:lstStyle/>
        <a:p>
          <a:endParaRPr lang="uk-UA"/>
        </a:p>
      </dgm:t>
    </dgm:pt>
    <dgm:pt modelId="{997740A9-A61E-4089-AE0B-6BA2637DE533}">
      <dgm:prSet custT="1"/>
      <dgm:spPr/>
      <dgm:t>
        <a:bodyPr/>
        <a:lstStyle/>
        <a:p>
          <a:pPr rtl="0"/>
          <a:r>
            <a:rPr lang="uk-UA" sz="1600" dirty="0" smtClean="0"/>
            <a:t>зниження ліквідності активів і втрата платоспроможності підприємства;</a:t>
          </a:r>
          <a:endParaRPr lang="uk-UA" sz="1600" dirty="0"/>
        </a:p>
      </dgm:t>
    </dgm:pt>
    <dgm:pt modelId="{FBCA27DA-443D-4F11-9111-FD49A9059297}" type="parTrans" cxnId="{032E9B0A-B8C7-4091-B8BB-FD926D2ED528}">
      <dgm:prSet/>
      <dgm:spPr/>
      <dgm:t>
        <a:bodyPr/>
        <a:lstStyle/>
        <a:p>
          <a:endParaRPr lang="uk-UA"/>
        </a:p>
      </dgm:t>
    </dgm:pt>
    <dgm:pt modelId="{B83CBA57-D10F-4B17-8C87-BB4361C86AD5}" type="sibTrans" cxnId="{032E9B0A-B8C7-4091-B8BB-FD926D2ED528}">
      <dgm:prSet/>
      <dgm:spPr/>
      <dgm:t>
        <a:bodyPr/>
        <a:lstStyle/>
        <a:p>
          <a:endParaRPr lang="uk-UA"/>
        </a:p>
      </dgm:t>
    </dgm:pt>
    <dgm:pt modelId="{C29E906B-974C-47B4-9EC4-9ACF1768327C}">
      <dgm:prSet custT="1"/>
      <dgm:spPr/>
      <dgm:t>
        <a:bodyPr/>
        <a:lstStyle/>
        <a:p>
          <a:pPr rtl="0"/>
          <a:r>
            <a:rPr lang="uk-UA" sz="1600" dirty="0" smtClean="0"/>
            <a:t>зростання кредиторської заборгованості;</a:t>
          </a:r>
          <a:endParaRPr lang="uk-UA" sz="1600" dirty="0"/>
        </a:p>
      </dgm:t>
    </dgm:pt>
    <dgm:pt modelId="{7B36B71B-59D6-43E5-8E13-321C6B161514}" type="parTrans" cxnId="{7DB9A3C4-27A1-48C1-B7A2-14EC7055BED4}">
      <dgm:prSet/>
      <dgm:spPr/>
      <dgm:t>
        <a:bodyPr/>
        <a:lstStyle/>
        <a:p>
          <a:endParaRPr lang="uk-UA"/>
        </a:p>
      </dgm:t>
    </dgm:pt>
    <dgm:pt modelId="{1F6B14F1-76C4-403F-B667-2019437F2998}" type="sibTrans" cxnId="{7DB9A3C4-27A1-48C1-B7A2-14EC7055BED4}">
      <dgm:prSet/>
      <dgm:spPr/>
      <dgm:t>
        <a:bodyPr/>
        <a:lstStyle/>
        <a:p>
          <a:endParaRPr lang="uk-UA"/>
        </a:p>
      </dgm:t>
    </dgm:pt>
    <dgm:pt modelId="{FBF6F776-711F-4989-8BD9-030F0AA3D986}">
      <dgm:prSet custT="1"/>
      <dgm:spPr/>
      <dgm:t>
        <a:bodyPr/>
        <a:lstStyle/>
        <a:p>
          <a:pPr rtl="0"/>
          <a:r>
            <a:rPr lang="uk-UA" sz="1600" b="1" i="1" dirty="0" smtClean="0"/>
            <a:t>Негативні наслідки надлишкового грошового потоку</a:t>
          </a:r>
          <a:r>
            <a:rPr lang="uk-UA" sz="1600" dirty="0" smtClean="0"/>
            <a:t> :</a:t>
          </a:r>
          <a:endParaRPr lang="uk-UA" sz="1600" dirty="0"/>
        </a:p>
      </dgm:t>
    </dgm:pt>
    <dgm:pt modelId="{92AD8AA7-5505-4056-B6B0-E7CE970E96FD}" type="parTrans" cxnId="{A8AAF869-844B-40B9-9921-871E6AFB0A5D}">
      <dgm:prSet/>
      <dgm:spPr/>
      <dgm:t>
        <a:bodyPr/>
        <a:lstStyle/>
        <a:p>
          <a:endParaRPr lang="uk-UA"/>
        </a:p>
      </dgm:t>
    </dgm:pt>
    <dgm:pt modelId="{EED717BD-914F-43BC-9439-7987600966C2}" type="sibTrans" cxnId="{A8AAF869-844B-40B9-9921-871E6AFB0A5D}">
      <dgm:prSet/>
      <dgm:spPr/>
      <dgm:t>
        <a:bodyPr/>
        <a:lstStyle/>
        <a:p>
          <a:endParaRPr lang="uk-UA"/>
        </a:p>
      </dgm:t>
    </dgm:pt>
    <dgm:pt modelId="{78937365-5FF1-428E-916C-91E1AD435E89}">
      <dgm:prSet custT="1"/>
      <dgm:spPr/>
      <dgm:t>
        <a:bodyPr/>
        <a:lstStyle/>
        <a:p>
          <a:pPr rtl="0"/>
          <a:r>
            <a:rPr lang="uk-UA" sz="1600" dirty="0" smtClean="0"/>
            <a:t>зниження внаслідок інфляції реальної вартості надлишкових коштів;</a:t>
          </a:r>
          <a:endParaRPr lang="uk-UA" sz="1600" dirty="0"/>
        </a:p>
      </dgm:t>
    </dgm:pt>
    <dgm:pt modelId="{160725BE-C6FE-4130-B20B-6BEDD3DE58BA}" type="parTrans" cxnId="{53ADDC01-6C78-45E6-B888-DD5C7CE36E06}">
      <dgm:prSet/>
      <dgm:spPr/>
      <dgm:t>
        <a:bodyPr/>
        <a:lstStyle/>
        <a:p>
          <a:endParaRPr lang="uk-UA"/>
        </a:p>
      </dgm:t>
    </dgm:pt>
    <dgm:pt modelId="{5CE003E6-EE04-4BF4-AE67-9200E9170D3D}" type="sibTrans" cxnId="{53ADDC01-6C78-45E6-B888-DD5C7CE36E06}">
      <dgm:prSet/>
      <dgm:spPr/>
      <dgm:t>
        <a:bodyPr/>
        <a:lstStyle/>
        <a:p>
          <a:endParaRPr lang="uk-UA"/>
        </a:p>
      </dgm:t>
    </dgm:pt>
    <dgm:pt modelId="{0576F00B-6555-4E1D-851A-A1D5F3DC2949}">
      <dgm:prSet custT="1"/>
      <dgm:spPr/>
      <dgm:t>
        <a:bodyPr/>
        <a:lstStyle/>
        <a:p>
          <a:pPr rtl="0"/>
          <a:r>
            <a:rPr lang="uk-UA" sz="1600" dirty="0" smtClean="0"/>
            <a:t>втрата прибутку через незалучення капіталу в обіг.</a:t>
          </a:r>
          <a:endParaRPr lang="uk-UA" sz="1600" dirty="0"/>
        </a:p>
      </dgm:t>
    </dgm:pt>
    <dgm:pt modelId="{74F98CD0-6C8B-4715-93D4-95992EC05C02}" type="parTrans" cxnId="{FCCB3030-2216-4BB0-A94A-AA7732803E7C}">
      <dgm:prSet/>
      <dgm:spPr/>
      <dgm:t>
        <a:bodyPr/>
        <a:lstStyle/>
        <a:p>
          <a:endParaRPr lang="uk-UA"/>
        </a:p>
      </dgm:t>
    </dgm:pt>
    <dgm:pt modelId="{D75DF22F-F47C-4F09-8955-854B769F4382}" type="sibTrans" cxnId="{FCCB3030-2216-4BB0-A94A-AA7732803E7C}">
      <dgm:prSet/>
      <dgm:spPr/>
      <dgm:t>
        <a:bodyPr/>
        <a:lstStyle/>
        <a:p>
          <a:endParaRPr lang="uk-UA"/>
        </a:p>
      </dgm:t>
    </dgm:pt>
    <dgm:pt modelId="{33014755-3AD8-4B15-B99C-AE793D93E69E}">
      <dgm:prSet custT="1"/>
      <dgm:spPr/>
      <dgm:t>
        <a:bodyPr/>
        <a:lstStyle/>
        <a:p>
          <a:pPr rtl="0"/>
          <a:r>
            <a:rPr lang="uk-UA" sz="1600" dirty="0" smtClean="0"/>
            <a:t>Для оптимізації дефіцитного грошового потоку застосовують систему </a:t>
          </a:r>
          <a:r>
            <a:rPr lang="uk-UA" sz="1600" b="1" u="sng" dirty="0" smtClean="0"/>
            <a:t>прискорення залучення коштів і сповільнення їх видатків</a:t>
          </a:r>
          <a:r>
            <a:rPr lang="uk-UA" sz="1600" dirty="0" smtClean="0"/>
            <a:t>. Для оптимізації надлишкового грошового потоку використовують різні </a:t>
          </a:r>
          <a:r>
            <a:rPr lang="uk-UA" sz="1600" b="1" u="sng" dirty="0" smtClean="0"/>
            <a:t>форми інвестиційної активності</a:t>
          </a:r>
          <a:r>
            <a:rPr lang="uk-UA" sz="1600" dirty="0" smtClean="0"/>
            <a:t>.</a:t>
          </a:r>
          <a:endParaRPr lang="uk-UA" sz="1600" dirty="0"/>
        </a:p>
      </dgm:t>
    </dgm:pt>
    <dgm:pt modelId="{F80755D3-E449-41BD-82CB-016F720B0290}" type="parTrans" cxnId="{A897CBA4-B059-4371-8128-85A04C715191}">
      <dgm:prSet/>
      <dgm:spPr/>
      <dgm:t>
        <a:bodyPr/>
        <a:lstStyle/>
        <a:p>
          <a:endParaRPr lang="uk-UA"/>
        </a:p>
      </dgm:t>
    </dgm:pt>
    <dgm:pt modelId="{FA064D0D-6D5F-48E7-AF4A-65777C85B092}" type="sibTrans" cxnId="{A897CBA4-B059-4371-8128-85A04C715191}">
      <dgm:prSet/>
      <dgm:spPr/>
      <dgm:t>
        <a:bodyPr/>
        <a:lstStyle/>
        <a:p>
          <a:endParaRPr lang="uk-UA"/>
        </a:p>
      </dgm:t>
    </dgm:pt>
    <dgm:pt modelId="{138C5A20-A704-49B7-8784-BC5B19518539}">
      <dgm:prSet custT="1"/>
      <dgm:spPr/>
      <dgm:t>
        <a:bodyPr/>
        <a:lstStyle/>
        <a:p>
          <a:pPr rtl="0"/>
          <a:r>
            <a:rPr lang="uk-UA" sz="1600" dirty="0" smtClean="0"/>
            <a:t>Затримка у виплаті зарплати;</a:t>
          </a:r>
          <a:endParaRPr lang="uk-UA" sz="1600" dirty="0"/>
        </a:p>
      </dgm:t>
    </dgm:pt>
    <dgm:pt modelId="{816E5467-9904-4A0D-9FE3-A539F4EC9643}" type="parTrans" cxnId="{3E13D69B-93A5-462D-A7E7-6D6A2A4DA3AE}">
      <dgm:prSet/>
      <dgm:spPr/>
      <dgm:t>
        <a:bodyPr/>
        <a:lstStyle/>
        <a:p>
          <a:endParaRPr lang="uk-UA"/>
        </a:p>
      </dgm:t>
    </dgm:pt>
    <dgm:pt modelId="{D9AE25A9-AD15-4407-8FA2-6D444976F0B2}" type="sibTrans" cxnId="{3E13D69B-93A5-462D-A7E7-6D6A2A4DA3AE}">
      <dgm:prSet/>
      <dgm:spPr/>
      <dgm:t>
        <a:bodyPr/>
        <a:lstStyle/>
        <a:p>
          <a:endParaRPr lang="uk-UA"/>
        </a:p>
      </dgm:t>
    </dgm:pt>
    <dgm:pt modelId="{7C42E886-2A7E-4B24-90D5-7F013131B3D8}">
      <dgm:prSet custT="1"/>
      <dgm:spPr/>
      <dgm:t>
        <a:bodyPr/>
        <a:lstStyle/>
        <a:p>
          <a:pPr rtl="0"/>
          <a:r>
            <a:rPr lang="uk-UA" sz="1600" dirty="0" smtClean="0"/>
            <a:t>зростання простроченої заборгованості за отриманими кредитами</a:t>
          </a:r>
          <a:endParaRPr lang="uk-UA" sz="1600" dirty="0"/>
        </a:p>
      </dgm:t>
    </dgm:pt>
    <dgm:pt modelId="{6D8129AB-21F8-4753-B7DA-BF5F2BEEBC1B}" type="parTrans" cxnId="{6320904C-5F83-4839-B1B4-1F3624015362}">
      <dgm:prSet/>
      <dgm:spPr/>
      <dgm:t>
        <a:bodyPr/>
        <a:lstStyle/>
        <a:p>
          <a:endParaRPr lang="uk-UA"/>
        </a:p>
      </dgm:t>
    </dgm:pt>
    <dgm:pt modelId="{6C4071F2-D9BE-4E3B-B6F7-ED1E07E40C93}" type="sibTrans" cxnId="{6320904C-5F83-4839-B1B4-1F3624015362}">
      <dgm:prSet/>
      <dgm:spPr/>
      <dgm:t>
        <a:bodyPr/>
        <a:lstStyle/>
        <a:p>
          <a:endParaRPr lang="uk-UA"/>
        </a:p>
      </dgm:t>
    </dgm:pt>
    <dgm:pt modelId="{F6D4B655-B2E4-4A93-8468-0C517C218868}">
      <dgm:prSet custT="1"/>
      <dgm:spPr/>
      <dgm:t>
        <a:bodyPr/>
        <a:lstStyle/>
        <a:p>
          <a:pPr rtl="0"/>
          <a:r>
            <a:rPr lang="uk-UA" sz="1600" dirty="0" smtClean="0"/>
            <a:t>зростання тривалості виробничого циклу через несвоєчасні поставки сировини і матеріалів</a:t>
          </a:r>
          <a:endParaRPr lang="uk-UA" sz="1600" dirty="0"/>
        </a:p>
      </dgm:t>
    </dgm:pt>
    <dgm:pt modelId="{0B210847-B86E-4D05-9128-5A870971CAF4}" type="parTrans" cxnId="{4578C6CE-051B-47B5-9E5F-3A6118A8AC55}">
      <dgm:prSet/>
      <dgm:spPr/>
      <dgm:t>
        <a:bodyPr/>
        <a:lstStyle/>
        <a:p>
          <a:endParaRPr lang="uk-UA"/>
        </a:p>
      </dgm:t>
    </dgm:pt>
    <dgm:pt modelId="{F7C57C5A-FBB9-4444-9418-12F32BE46114}" type="sibTrans" cxnId="{4578C6CE-051B-47B5-9E5F-3A6118A8AC55}">
      <dgm:prSet/>
      <dgm:spPr/>
      <dgm:t>
        <a:bodyPr/>
        <a:lstStyle/>
        <a:p>
          <a:endParaRPr lang="uk-UA"/>
        </a:p>
      </dgm:t>
    </dgm:pt>
    <dgm:pt modelId="{30F20720-5F76-420C-A24E-38D5F1F4493D}">
      <dgm:prSet custT="1"/>
      <dgm:spPr/>
      <dgm:t>
        <a:bodyPr/>
        <a:lstStyle/>
        <a:p>
          <a:pPr rtl="0"/>
          <a:r>
            <a:rPr lang="uk-UA" sz="1600" dirty="0" smtClean="0"/>
            <a:t>зниження рентабельності авансованого капіталу.</a:t>
          </a:r>
          <a:endParaRPr lang="uk-UA" sz="1600" dirty="0"/>
        </a:p>
      </dgm:t>
    </dgm:pt>
    <dgm:pt modelId="{79479081-7E3F-4BB7-9616-C82271727492}" type="sibTrans" cxnId="{A4EBE0D7-75AC-4F7A-AE2E-5DFC7D1B99A9}">
      <dgm:prSet/>
      <dgm:spPr/>
      <dgm:t>
        <a:bodyPr/>
        <a:lstStyle/>
        <a:p>
          <a:endParaRPr lang="uk-UA"/>
        </a:p>
      </dgm:t>
    </dgm:pt>
    <dgm:pt modelId="{404776BB-0A2D-4CC2-993E-13D1CA6195A5}" type="parTrans" cxnId="{A4EBE0D7-75AC-4F7A-AE2E-5DFC7D1B99A9}">
      <dgm:prSet/>
      <dgm:spPr/>
      <dgm:t>
        <a:bodyPr/>
        <a:lstStyle/>
        <a:p>
          <a:endParaRPr lang="uk-UA"/>
        </a:p>
      </dgm:t>
    </dgm:pt>
    <dgm:pt modelId="{66B07563-C194-4747-8F9E-CC743DBF4455}" type="pres">
      <dgm:prSet presAssocID="{31BE965B-6F35-46B2-B182-A6127F62BEB9}" presName="linear" presStyleCnt="0">
        <dgm:presLayoutVars>
          <dgm:animLvl val="lvl"/>
          <dgm:resizeHandles val="exact"/>
        </dgm:presLayoutVars>
      </dgm:prSet>
      <dgm:spPr/>
      <dgm:t>
        <a:bodyPr/>
        <a:lstStyle/>
        <a:p>
          <a:endParaRPr lang="uk-UA"/>
        </a:p>
      </dgm:t>
    </dgm:pt>
    <dgm:pt modelId="{B97DEAFA-67A2-44B2-8F01-E4646C8FB0A6}" type="pres">
      <dgm:prSet presAssocID="{71489CFE-F4EC-4A90-8E30-2E12929DA583}" presName="parentText" presStyleLbl="node1" presStyleIdx="0" presStyleCnt="3" custLinFactNeighborX="-135" custLinFactNeighborY="-32094">
        <dgm:presLayoutVars>
          <dgm:chMax val="0"/>
          <dgm:bulletEnabled val="1"/>
        </dgm:presLayoutVars>
      </dgm:prSet>
      <dgm:spPr/>
      <dgm:t>
        <a:bodyPr/>
        <a:lstStyle/>
        <a:p>
          <a:endParaRPr lang="uk-UA"/>
        </a:p>
      </dgm:t>
    </dgm:pt>
    <dgm:pt modelId="{B8B2BF2D-FDB4-4574-A2A9-88EAC54814F8}" type="pres">
      <dgm:prSet presAssocID="{71489CFE-F4EC-4A90-8E30-2E12929DA583}" presName="childText" presStyleLbl="revTx" presStyleIdx="0" presStyleCnt="2" custScaleY="100535" custLinFactNeighborX="-135" custLinFactNeighborY="-2895">
        <dgm:presLayoutVars>
          <dgm:bulletEnabled val="1"/>
        </dgm:presLayoutVars>
      </dgm:prSet>
      <dgm:spPr/>
      <dgm:t>
        <a:bodyPr/>
        <a:lstStyle/>
        <a:p>
          <a:endParaRPr lang="uk-UA"/>
        </a:p>
      </dgm:t>
    </dgm:pt>
    <dgm:pt modelId="{EFA2CF23-B35F-4A45-B445-045CCD0736FC}" type="pres">
      <dgm:prSet presAssocID="{FBF6F776-711F-4989-8BD9-030F0AA3D986}" presName="parentText" presStyleLbl="node1" presStyleIdx="1" presStyleCnt="3" custLinFactNeighborX="-135" custLinFactNeighborY="-6525">
        <dgm:presLayoutVars>
          <dgm:chMax val="0"/>
          <dgm:bulletEnabled val="1"/>
        </dgm:presLayoutVars>
      </dgm:prSet>
      <dgm:spPr/>
      <dgm:t>
        <a:bodyPr/>
        <a:lstStyle/>
        <a:p>
          <a:endParaRPr lang="uk-UA"/>
        </a:p>
      </dgm:t>
    </dgm:pt>
    <dgm:pt modelId="{84735025-6B0E-436E-A3D8-E69A0EF04E52}" type="pres">
      <dgm:prSet presAssocID="{FBF6F776-711F-4989-8BD9-030F0AA3D986}" presName="childText" presStyleLbl="revTx" presStyleIdx="1" presStyleCnt="2" custLinFactNeighborX="-135" custLinFactNeighborY="978">
        <dgm:presLayoutVars>
          <dgm:bulletEnabled val="1"/>
        </dgm:presLayoutVars>
      </dgm:prSet>
      <dgm:spPr/>
      <dgm:t>
        <a:bodyPr/>
        <a:lstStyle/>
        <a:p>
          <a:endParaRPr lang="uk-UA"/>
        </a:p>
      </dgm:t>
    </dgm:pt>
    <dgm:pt modelId="{2DF6DC9C-1CA3-4E79-B28D-87A28FF0A90E}" type="pres">
      <dgm:prSet presAssocID="{33014755-3AD8-4B15-B99C-AE793D93E69E}" presName="parentText" presStyleLbl="node1" presStyleIdx="2" presStyleCnt="3" custScaleY="150790">
        <dgm:presLayoutVars>
          <dgm:chMax val="0"/>
          <dgm:bulletEnabled val="1"/>
        </dgm:presLayoutVars>
      </dgm:prSet>
      <dgm:spPr/>
      <dgm:t>
        <a:bodyPr/>
        <a:lstStyle/>
        <a:p>
          <a:endParaRPr lang="uk-UA"/>
        </a:p>
      </dgm:t>
    </dgm:pt>
  </dgm:ptLst>
  <dgm:cxnLst>
    <dgm:cxn modelId="{5F391614-2C07-4DB5-BE4F-12F595F17221}" type="presOf" srcId="{71489CFE-F4EC-4A90-8E30-2E12929DA583}" destId="{B97DEAFA-67A2-44B2-8F01-E4646C8FB0A6}" srcOrd="0" destOrd="0" presId="urn:microsoft.com/office/officeart/2005/8/layout/vList2"/>
    <dgm:cxn modelId="{4601FAF4-A660-40D8-B687-96AA2B99B663}" type="presOf" srcId="{30F20720-5F76-420C-A24E-38D5F1F4493D}" destId="{B8B2BF2D-FDB4-4574-A2A9-88EAC54814F8}" srcOrd="0" destOrd="5" presId="urn:microsoft.com/office/officeart/2005/8/layout/vList2"/>
    <dgm:cxn modelId="{8CBC57CC-A072-4EAC-8E08-3695F7D0FA74}" type="presOf" srcId="{0576F00B-6555-4E1D-851A-A1D5F3DC2949}" destId="{84735025-6B0E-436E-A3D8-E69A0EF04E52}" srcOrd="0" destOrd="1" presId="urn:microsoft.com/office/officeart/2005/8/layout/vList2"/>
    <dgm:cxn modelId="{A897CBA4-B059-4371-8128-85A04C715191}" srcId="{31BE965B-6F35-46B2-B182-A6127F62BEB9}" destId="{33014755-3AD8-4B15-B99C-AE793D93E69E}" srcOrd="2" destOrd="0" parTransId="{F80755D3-E449-41BD-82CB-016F720B0290}" sibTransId="{FA064D0D-6D5F-48E7-AF4A-65777C85B092}"/>
    <dgm:cxn modelId="{053D9BF3-23E2-4634-8808-83B1D497B45A}" type="presOf" srcId="{997740A9-A61E-4089-AE0B-6BA2637DE533}" destId="{B8B2BF2D-FDB4-4574-A2A9-88EAC54814F8}" srcOrd="0" destOrd="1" presId="urn:microsoft.com/office/officeart/2005/8/layout/vList2"/>
    <dgm:cxn modelId="{B7DEEE77-0E69-428F-A16C-4E8A935A4DF4}" type="presOf" srcId="{78937365-5FF1-428E-916C-91E1AD435E89}" destId="{84735025-6B0E-436E-A3D8-E69A0EF04E52}" srcOrd="0" destOrd="0" presId="urn:microsoft.com/office/officeart/2005/8/layout/vList2"/>
    <dgm:cxn modelId="{8DBD22C6-34F5-4FDB-873A-8CA522C1A38E}" srcId="{31BE965B-6F35-46B2-B182-A6127F62BEB9}" destId="{71489CFE-F4EC-4A90-8E30-2E12929DA583}" srcOrd="0" destOrd="0" parTransId="{9F6A6740-6517-4DEC-8AA5-C3FEDF20C387}" sibTransId="{92F86AF9-BF0F-40E8-8163-82E6324A591E}"/>
    <dgm:cxn modelId="{A301C6D1-D7C4-47CA-957E-D68F293A9930}" type="presOf" srcId="{138C5A20-A704-49B7-8784-BC5B19518539}" destId="{B8B2BF2D-FDB4-4574-A2A9-88EAC54814F8}" srcOrd="0" destOrd="0" presId="urn:microsoft.com/office/officeart/2005/8/layout/vList2"/>
    <dgm:cxn modelId="{9A975E67-E9BC-4286-AAF9-8A17E833380D}" type="presOf" srcId="{31BE965B-6F35-46B2-B182-A6127F62BEB9}" destId="{66B07563-C194-4747-8F9E-CC743DBF4455}" srcOrd="0" destOrd="0" presId="urn:microsoft.com/office/officeart/2005/8/layout/vList2"/>
    <dgm:cxn modelId="{53ADDC01-6C78-45E6-B888-DD5C7CE36E06}" srcId="{FBF6F776-711F-4989-8BD9-030F0AA3D986}" destId="{78937365-5FF1-428E-916C-91E1AD435E89}" srcOrd="0" destOrd="0" parTransId="{160725BE-C6FE-4130-B20B-6BEDD3DE58BA}" sibTransId="{5CE003E6-EE04-4BF4-AE67-9200E9170D3D}"/>
    <dgm:cxn modelId="{A8AAF869-844B-40B9-9921-871E6AFB0A5D}" srcId="{31BE965B-6F35-46B2-B182-A6127F62BEB9}" destId="{FBF6F776-711F-4989-8BD9-030F0AA3D986}" srcOrd="1" destOrd="0" parTransId="{92AD8AA7-5505-4056-B6B0-E7CE970E96FD}" sibTransId="{EED717BD-914F-43BC-9439-7987600966C2}"/>
    <dgm:cxn modelId="{6DCD062E-49EC-4D0B-84E8-D3001E97BE3D}" type="presOf" srcId="{7C42E886-2A7E-4B24-90D5-7F013131B3D8}" destId="{B8B2BF2D-FDB4-4574-A2A9-88EAC54814F8}" srcOrd="0" destOrd="3" presId="urn:microsoft.com/office/officeart/2005/8/layout/vList2"/>
    <dgm:cxn modelId="{6320904C-5F83-4839-B1B4-1F3624015362}" srcId="{71489CFE-F4EC-4A90-8E30-2E12929DA583}" destId="{7C42E886-2A7E-4B24-90D5-7F013131B3D8}" srcOrd="3" destOrd="0" parTransId="{6D8129AB-21F8-4753-B7DA-BF5F2BEEBC1B}" sibTransId="{6C4071F2-D9BE-4E3B-B6F7-ED1E07E40C93}"/>
    <dgm:cxn modelId="{032E9B0A-B8C7-4091-B8BB-FD926D2ED528}" srcId="{71489CFE-F4EC-4A90-8E30-2E12929DA583}" destId="{997740A9-A61E-4089-AE0B-6BA2637DE533}" srcOrd="1" destOrd="0" parTransId="{FBCA27DA-443D-4F11-9111-FD49A9059297}" sibTransId="{B83CBA57-D10F-4B17-8C87-BB4361C86AD5}"/>
    <dgm:cxn modelId="{B4F52259-81DC-456E-BD93-2F678DA9F830}" type="presOf" srcId="{F6D4B655-B2E4-4A93-8468-0C517C218868}" destId="{B8B2BF2D-FDB4-4574-A2A9-88EAC54814F8}" srcOrd="0" destOrd="4" presId="urn:microsoft.com/office/officeart/2005/8/layout/vList2"/>
    <dgm:cxn modelId="{C52696A7-F26B-4555-9D90-D4681B6A01CE}" type="presOf" srcId="{FBF6F776-711F-4989-8BD9-030F0AA3D986}" destId="{EFA2CF23-B35F-4A45-B445-045CCD0736FC}" srcOrd="0" destOrd="0" presId="urn:microsoft.com/office/officeart/2005/8/layout/vList2"/>
    <dgm:cxn modelId="{23CA579C-5373-4CAC-A5B2-98248FF98AB0}" type="presOf" srcId="{C29E906B-974C-47B4-9EC4-9ACF1768327C}" destId="{B8B2BF2D-FDB4-4574-A2A9-88EAC54814F8}" srcOrd="0" destOrd="2" presId="urn:microsoft.com/office/officeart/2005/8/layout/vList2"/>
    <dgm:cxn modelId="{FCCB3030-2216-4BB0-A94A-AA7732803E7C}" srcId="{FBF6F776-711F-4989-8BD9-030F0AA3D986}" destId="{0576F00B-6555-4E1D-851A-A1D5F3DC2949}" srcOrd="1" destOrd="0" parTransId="{74F98CD0-6C8B-4715-93D4-95992EC05C02}" sibTransId="{D75DF22F-F47C-4F09-8955-854B769F4382}"/>
    <dgm:cxn modelId="{3E13D69B-93A5-462D-A7E7-6D6A2A4DA3AE}" srcId="{71489CFE-F4EC-4A90-8E30-2E12929DA583}" destId="{138C5A20-A704-49B7-8784-BC5B19518539}" srcOrd="0" destOrd="0" parTransId="{816E5467-9904-4A0D-9FE3-A539F4EC9643}" sibTransId="{D9AE25A9-AD15-4407-8FA2-6D444976F0B2}"/>
    <dgm:cxn modelId="{4578C6CE-051B-47B5-9E5F-3A6118A8AC55}" srcId="{71489CFE-F4EC-4A90-8E30-2E12929DA583}" destId="{F6D4B655-B2E4-4A93-8468-0C517C218868}" srcOrd="4" destOrd="0" parTransId="{0B210847-B86E-4D05-9128-5A870971CAF4}" sibTransId="{F7C57C5A-FBB9-4444-9418-12F32BE46114}"/>
    <dgm:cxn modelId="{7DB9A3C4-27A1-48C1-B7A2-14EC7055BED4}" srcId="{71489CFE-F4EC-4A90-8E30-2E12929DA583}" destId="{C29E906B-974C-47B4-9EC4-9ACF1768327C}" srcOrd="2" destOrd="0" parTransId="{7B36B71B-59D6-43E5-8E13-321C6B161514}" sibTransId="{1F6B14F1-76C4-403F-B667-2019437F2998}"/>
    <dgm:cxn modelId="{5EFBB698-3C48-4AA7-A1F0-B06260DE9051}" type="presOf" srcId="{33014755-3AD8-4B15-B99C-AE793D93E69E}" destId="{2DF6DC9C-1CA3-4E79-B28D-87A28FF0A90E}" srcOrd="0" destOrd="0" presId="urn:microsoft.com/office/officeart/2005/8/layout/vList2"/>
    <dgm:cxn modelId="{A4EBE0D7-75AC-4F7A-AE2E-5DFC7D1B99A9}" srcId="{71489CFE-F4EC-4A90-8E30-2E12929DA583}" destId="{30F20720-5F76-420C-A24E-38D5F1F4493D}" srcOrd="5" destOrd="0" parTransId="{404776BB-0A2D-4CC2-993E-13D1CA6195A5}" sibTransId="{79479081-7E3F-4BB7-9616-C82271727492}"/>
    <dgm:cxn modelId="{912F3935-44D2-461D-BEA2-C1117BA8BB5B}" type="presParOf" srcId="{66B07563-C194-4747-8F9E-CC743DBF4455}" destId="{B97DEAFA-67A2-44B2-8F01-E4646C8FB0A6}" srcOrd="0" destOrd="0" presId="urn:microsoft.com/office/officeart/2005/8/layout/vList2"/>
    <dgm:cxn modelId="{ECCB8035-8B0D-408F-9A7D-9802292EF393}" type="presParOf" srcId="{66B07563-C194-4747-8F9E-CC743DBF4455}" destId="{B8B2BF2D-FDB4-4574-A2A9-88EAC54814F8}" srcOrd="1" destOrd="0" presId="urn:microsoft.com/office/officeart/2005/8/layout/vList2"/>
    <dgm:cxn modelId="{E87F0042-3938-4690-A4BF-EDCACFFABE48}" type="presParOf" srcId="{66B07563-C194-4747-8F9E-CC743DBF4455}" destId="{EFA2CF23-B35F-4A45-B445-045CCD0736FC}" srcOrd="2" destOrd="0" presId="urn:microsoft.com/office/officeart/2005/8/layout/vList2"/>
    <dgm:cxn modelId="{48A7A19B-6F8D-4873-A444-5890F5B5CD4D}" type="presParOf" srcId="{66B07563-C194-4747-8F9E-CC743DBF4455}" destId="{84735025-6B0E-436E-A3D8-E69A0EF04E52}" srcOrd="3" destOrd="0" presId="urn:microsoft.com/office/officeart/2005/8/layout/vList2"/>
    <dgm:cxn modelId="{A0BB0ABB-92FB-40D3-9BD0-68F8684F1DA0}" type="presParOf" srcId="{66B07563-C194-4747-8F9E-CC743DBF4455}" destId="{2DF6DC9C-1CA3-4E79-B28D-87A28FF0A90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041C43-A232-49C4-B1B8-AED142D6292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8632663C-7F10-4532-84C5-D58049B48CE0}">
      <dgm:prSet phldrT="[Текст]" custT="1"/>
      <dgm:spPr/>
      <dgm:t>
        <a:bodyPr/>
        <a:lstStyle/>
        <a:p>
          <a:pPr algn="ctr"/>
          <a:r>
            <a:rPr lang="uk-UA" sz="2800" smtClean="0"/>
            <a:t>За рівнем достатності</a:t>
          </a:r>
          <a:endParaRPr lang="uk-UA" sz="2800" dirty="0"/>
        </a:p>
      </dgm:t>
    </dgm:pt>
    <dgm:pt modelId="{1DFAA76D-F632-4EFA-A236-58AC3720A937}" type="parTrans" cxnId="{E3FF791F-91FD-437A-AAF1-AA2D1FB62FD3}">
      <dgm:prSet/>
      <dgm:spPr/>
      <dgm:t>
        <a:bodyPr/>
        <a:lstStyle/>
        <a:p>
          <a:pPr algn="just"/>
          <a:endParaRPr lang="uk-UA" sz="1600"/>
        </a:p>
      </dgm:t>
    </dgm:pt>
    <dgm:pt modelId="{6EAE2999-3405-4EAB-96F1-EFCA69D4F91D}" type="sibTrans" cxnId="{E3FF791F-91FD-437A-AAF1-AA2D1FB62FD3}">
      <dgm:prSet/>
      <dgm:spPr/>
      <dgm:t>
        <a:bodyPr/>
        <a:lstStyle/>
        <a:p>
          <a:pPr algn="just"/>
          <a:endParaRPr lang="uk-UA" sz="1600"/>
        </a:p>
      </dgm:t>
    </dgm:pt>
    <dgm:pt modelId="{EF4B7807-0637-4E11-BCF9-6B41436D829D}">
      <dgm:prSet phldrT="[Текст]"/>
      <dgm:spPr/>
      <dgm:t>
        <a:bodyPr/>
        <a:lstStyle/>
        <a:p>
          <a:r>
            <a:rPr lang="uk-UA" dirty="0" smtClean="0"/>
            <a:t>Надлишковий грошовий потік – </a:t>
          </a:r>
          <a:r>
            <a:rPr lang="uk-UA" dirty="0" err="1" smtClean="0"/>
            <a:t>потік</a:t>
          </a:r>
          <a:r>
            <a:rPr lang="uk-UA" dirty="0" smtClean="0"/>
            <a:t>, при якому надходження коштів істотно перевищують реальну потребу підприємства в їх витрачанні</a:t>
          </a:r>
          <a:endParaRPr lang="uk-UA" dirty="0"/>
        </a:p>
      </dgm:t>
    </dgm:pt>
    <dgm:pt modelId="{15D64D6D-5772-4666-82C2-F4852B0663E2}" type="parTrans" cxnId="{73FA9B20-0987-4E2B-9448-8F3BC5C6CB0A}">
      <dgm:prSet/>
      <dgm:spPr/>
      <dgm:t>
        <a:bodyPr/>
        <a:lstStyle/>
        <a:p>
          <a:endParaRPr lang="uk-UA"/>
        </a:p>
      </dgm:t>
    </dgm:pt>
    <dgm:pt modelId="{66672CDC-1B48-41EE-BA23-C1DA31A53DE7}" type="sibTrans" cxnId="{73FA9B20-0987-4E2B-9448-8F3BC5C6CB0A}">
      <dgm:prSet/>
      <dgm:spPr/>
      <dgm:t>
        <a:bodyPr/>
        <a:lstStyle/>
        <a:p>
          <a:endParaRPr lang="uk-UA"/>
        </a:p>
      </dgm:t>
    </dgm:pt>
    <dgm:pt modelId="{B6E50F76-B2E3-4190-8D6C-F9B6B57D1C48}">
      <dgm:prSet phldrT="[Текст]"/>
      <dgm:spPr/>
      <dgm:t>
        <a:bodyPr/>
        <a:lstStyle/>
        <a:p>
          <a:r>
            <a:rPr lang="uk-UA" dirty="0" smtClean="0"/>
            <a:t>Дефіцитний грошовий потік – </a:t>
          </a:r>
          <a:r>
            <a:rPr lang="uk-UA" dirty="0" err="1" smtClean="0"/>
            <a:t>потік</a:t>
          </a:r>
          <a:r>
            <a:rPr lang="uk-UA" dirty="0" smtClean="0"/>
            <a:t>, при якому надходження коштів істотно нижче реальних потреб підприємства в їх витрачанні </a:t>
          </a:r>
          <a:endParaRPr lang="uk-UA" dirty="0"/>
        </a:p>
      </dgm:t>
    </dgm:pt>
    <dgm:pt modelId="{C6E37C5B-E4B8-48DD-B462-E985FF5CF799}" type="parTrans" cxnId="{42872E6B-342C-47DB-BC71-670A697BF5A9}">
      <dgm:prSet/>
      <dgm:spPr/>
      <dgm:t>
        <a:bodyPr/>
        <a:lstStyle/>
        <a:p>
          <a:endParaRPr lang="uk-UA"/>
        </a:p>
      </dgm:t>
    </dgm:pt>
    <dgm:pt modelId="{99599E21-FF3C-4E42-BBC1-BC7B529FD590}" type="sibTrans" cxnId="{42872E6B-342C-47DB-BC71-670A697BF5A9}">
      <dgm:prSet/>
      <dgm:spPr/>
      <dgm:t>
        <a:bodyPr/>
        <a:lstStyle/>
        <a:p>
          <a:endParaRPr lang="uk-UA"/>
        </a:p>
      </dgm:t>
    </dgm:pt>
    <dgm:pt modelId="{B2CF89E2-8829-4338-9E9E-159F984B48FC}">
      <dgm:prSet phldrT="[Текст]"/>
      <dgm:spPr/>
      <dgm:t>
        <a:bodyPr/>
        <a:lstStyle/>
        <a:p>
          <a:r>
            <a:rPr lang="uk-UA" dirty="0" smtClean="0"/>
            <a:t>За методом оцінки в часі</a:t>
          </a:r>
          <a:endParaRPr lang="uk-UA" dirty="0"/>
        </a:p>
      </dgm:t>
    </dgm:pt>
    <dgm:pt modelId="{FBC82586-D3C4-45EC-A308-466FA5139438}" type="parTrans" cxnId="{DEE54C1E-FB25-4C8F-82EE-223D682C0AEF}">
      <dgm:prSet/>
      <dgm:spPr/>
      <dgm:t>
        <a:bodyPr/>
        <a:lstStyle/>
        <a:p>
          <a:endParaRPr lang="uk-UA"/>
        </a:p>
      </dgm:t>
    </dgm:pt>
    <dgm:pt modelId="{DF61EF98-4E4E-4AF8-8038-49B688A91726}" type="sibTrans" cxnId="{DEE54C1E-FB25-4C8F-82EE-223D682C0AEF}">
      <dgm:prSet/>
      <dgm:spPr/>
      <dgm:t>
        <a:bodyPr/>
        <a:lstStyle/>
        <a:p>
          <a:endParaRPr lang="uk-UA"/>
        </a:p>
      </dgm:t>
    </dgm:pt>
    <dgm:pt modelId="{08E29A9E-2CFA-4054-8755-29556A5EF65F}">
      <dgm:prSet phldrT="[Текст]" custT="1"/>
      <dgm:spPr/>
      <dgm:t>
        <a:bodyPr/>
        <a:lstStyle/>
        <a:p>
          <a:r>
            <a:rPr lang="uk-UA" sz="1600" dirty="0" smtClean="0"/>
            <a:t>Теперішній грошовий потік – характеризує грошовий потік підприємства як єдину порівнювану його величину, приведену по вартості на теперішній момент часу</a:t>
          </a:r>
          <a:endParaRPr lang="uk-UA" sz="1600" dirty="0"/>
        </a:p>
      </dgm:t>
    </dgm:pt>
    <dgm:pt modelId="{19FC8407-FBF3-40CB-888E-45C5C2940E3A}" type="parTrans" cxnId="{11C18EB0-527A-4F21-96FC-81D2F502119D}">
      <dgm:prSet/>
      <dgm:spPr/>
      <dgm:t>
        <a:bodyPr/>
        <a:lstStyle/>
        <a:p>
          <a:endParaRPr lang="uk-UA"/>
        </a:p>
      </dgm:t>
    </dgm:pt>
    <dgm:pt modelId="{49AD6C24-E9B4-4D42-B314-8D396F7676C0}" type="sibTrans" cxnId="{11C18EB0-527A-4F21-96FC-81D2F502119D}">
      <dgm:prSet/>
      <dgm:spPr/>
      <dgm:t>
        <a:bodyPr/>
        <a:lstStyle/>
        <a:p>
          <a:endParaRPr lang="uk-UA"/>
        </a:p>
      </dgm:t>
    </dgm:pt>
    <dgm:pt modelId="{8250FE1C-07D6-4831-9735-685DBBBA2604}">
      <dgm:prSet phldrT="[Текст]" custT="1"/>
      <dgm:spPr/>
      <dgm:t>
        <a:bodyPr/>
        <a:lstStyle/>
        <a:p>
          <a:r>
            <a:rPr lang="uk-UA" sz="1600" dirty="0" smtClean="0"/>
            <a:t>Майбутній грошовий потік – характеризує грошовий потік підприємства як єдину порівнювану його величину, приведену по вартості на конкретний майбутній момент часу</a:t>
          </a:r>
          <a:endParaRPr lang="uk-UA" sz="1600" dirty="0"/>
        </a:p>
      </dgm:t>
    </dgm:pt>
    <dgm:pt modelId="{0BFAFDBC-CCE8-43FE-AE85-53FAFEA81827}" type="parTrans" cxnId="{305BA98F-A16D-4B03-B251-6FA7F7B9AA86}">
      <dgm:prSet/>
      <dgm:spPr/>
      <dgm:t>
        <a:bodyPr/>
        <a:lstStyle/>
        <a:p>
          <a:endParaRPr lang="uk-UA"/>
        </a:p>
      </dgm:t>
    </dgm:pt>
    <dgm:pt modelId="{ADC76C4B-C0C5-4614-9AD5-BCBAA5CB8C88}" type="sibTrans" cxnId="{305BA98F-A16D-4B03-B251-6FA7F7B9AA86}">
      <dgm:prSet/>
      <dgm:spPr/>
      <dgm:t>
        <a:bodyPr/>
        <a:lstStyle/>
        <a:p>
          <a:endParaRPr lang="uk-UA"/>
        </a:p>
      </dgm:t>
    </dgm:pt>
    <dgm:pt modelId="{6A3779E9-8366-4FC8-A56C-D1268DE9B5CF}">
      <dgm:prSet phldrT="[Текст]"/>
      <dgm:spPr/>
      <dgm:t>
        <a:bodyPr/>
        <a:lstStyle/>
        <a:p>
          <a:r>
            <a:rPr lang="uk-UA" dirty="0" smtClean="0"/>
            <a:t>За регулярністю формування</a:t>
          </a:r>
          <a:endParaRPr lang="uk-UA" dirty="0"/>
        </a:p>
      </dgm:t>
    </dgm:pt>
    <dgm:pt modelId="{0A97C0A9-4D7F-4164-9914-F3B34B3A06F0}" type="parTrans" cxnId="{B17E74F7-3FB2-46D5-8C67-CD6AD56BF519}">
      <dgm:prSet/>
      <dgm:spPr/>
      <dgm:t>
        <a:bodyPr/>
        <a:lstStyle/>
        <a:p>
          <a:endParaRPr lang="uk-UA"/>
        </a:p>
      </dgm:t>
    </dgm:pt>
    <dgm:pt modelId="{3D8956FC-A45D-450F-BCEA-4A41B87FCE13}" type="sibTrans" cxnId="{B17E74F7-3FB2-46D5-8C67-CD6AD56BF519}">
      <dgm:prSet/>
      <dgm:spPr/>
      <dgm:t>
        <a:bodyPr/>
        <a:lstStyle/>
        <a:p>
          <a:endParaRPr lang="uk-UA"/>
        </a:p>
      </dgm:t>
    </dgm:pt>
    <dgm:pt modelId="{6BFC65EF-E318-4EEC-8624-70466465388F}">
      <dgm:prSet phldrT="[Текст]" custT="1"/>
      <dgm:spPr/>
      <dgm:t>
        <a:bodyPr/>
        <a:lstStyle/>
        <a:p>
          <a:r>
            <a:rPr lang="uk-UA" sz="1600" dirty="0" smtClean="0"/>
            <a:t>Регулярний грошовий потік – </a:t>
          </a:r>
          <a:r>
            <a:rPr lang="uk-UA" sz="1600" dirty="0" err="1" smtClean="0"/>
            <a:t>потік</a:t>
          </a:r>
          <a:r>
            <a:rPr lang="uk-UA" sz="1600" dirty="0" smtClean="0"/>
            <a:t> надходжень або витрат по окремих господарських операціях одного виду, що у розглянутому періоді часу здійснюються постійно (потоки обслуговування кредиту)</a:t>
          </a:r>
          <a:endParaRPr lang="uk-UA" sz="1600" dirty="0"/>
        </a:p>
      </dgm:t>
    </dgm:pt>
    <dgm:pt modelId="{3F23772C-8669-4D30-B880-95B00D7CE437}" type="parTrans" cxnId="{95BF2F9C-49F0-48F7-ABAF-7EF63885603A}">
      <dgm:prSet/>
      <dgm:spPr/>
      <dgm:t>
        <a:bodyPr/>
        <a:lstStyle/>
        <a:p>
          <a:endParaRPr lang="uk-UA"/>
        </a:p>
      </dgm:t>
    </dgm:pt>
    <dgm:pt modelId="{FF6DFFEC-29AA-4024-9B1A-FFBEA8C5BDD8}" type="sibTrans" cxnId="{95BF2F9C-49F0-48F7-ABAF-7EF63885603A}">
      <dgm:prSet/>
      <dgm:spPr/>
      <dgm:t>
        <a:bodyPr/>
        <a:lstStyle/>
        <a:p>
          <a:endParaRPr lang="uk-UA"/>
        </a:p>
      </dgm:t>
    </dgm:pt>
    <dgm:pt modelId="{B0229292-E700-4E64-AA6E-DFFE0232C25E}">
      <dgm:prSet phldrT="[Текст]" custT="1"/>
      <dgm:spPr/>
      <dgm:t>
        <a:bodyPr/>
        <a:lstStyle/>
        <a:p>
          <a:r>
            <a:rPr lang="uk-UA" sz="1600" dirty="0" smtClean="0"/>
            <a:t>Дискретний грошовий потік – надходження або вибуття коштів, що пов'язані із здійсненням одиничних господарських операцій </a:t>
          </a:r>
          <a:r>
            <a:rPr lang="uk-UA" sz="1600" dirty="0" err="1" smtClean="0"/>
            <a:t>під-ва</a:t>
          </a:r>
          <a:r>
            <a:rPr lang="uk-UA" sz="1600" dirty="0" smtClean="0"/>
            <a:t> у конкретному періоді часу (купівля основних засобів, ліцензій тощо).</a:t>
          </a:r>
          <a:endParaRPr lang="uk-UA" sz="1600" dirty="0"/>
        </a:p>
      </dgm:t>
    </dgm:pt>
    <dgm:pt modelId="{890CAF2D-5869-44D4-8B62-C346B3012F55}" type="parTrans" cxnId="{F58B2AE3-8948-499D-AF36-E4543E95D8B3}">
      <dgm:prSet/>
      <dgm:spPr/>
      <dgm:t>
        <a:bodyPr/>
        <a:lstStyle/>
        <a:p>
          <a:endParaRPr lang="uk-UA"/>
        </a:p>
      </dgm:t>
    </dgm:pt>
    <dgm:pt modelId="{42AE32E3-DA7F-4A49-A885-65F3DBB9DA24}" type="sibTrans" cxnId="{F58B2AE3-8948-499D-AF36-E4543E95D8B3}">
      <dgm:prSet/>
      <dgm:spPr/>
      <dgm:t>
        <a:bodyPr/>
        <a:lstStyle/>
        <a:p>
          <a:endParaRPr lang="uk-UA"/>
        </a:p>
      </dgm:t>
    </dgm:pt>
    <dgm:pt modelId="{D9ADB431-700C-4FFF-A6C4-827A3D98FA24}" type="pres">
      <dgm:prSet presAssocID="{8B041C43-A232-49C4-B1B8-AED142D6292A}" presName="Name0" presStyleCnt="0">
        <dgm:presLayoutVars>
          <dgm:dir/>
          <dgm:animLvl val="lvl"/>
          <dgm:resizeHandles val="exact"/>
        </dgm:presLayoutVars>
      </dgm:prSet>
      <dgm:spPr/>
      <dgm:t>
        <a:bodyPr/>
        <a:lstStyle/>
        <a:p>
          <a:endParaRPr lang="uk-UA"/>
        </a:p>
      </dgm:t>
    </dgm:pt>
    <dgm:pt modelId="{2BB59FFA-784E-4ED9-BBD0-36742D3B276B}" type="pres">
      <dgm:prSet presAssocID="{8632663C-7F10-4532-84C5-D58049B48CE0}" presName="linNode" presStyleCnt="0"/>
      <dgm:spPr/>
    </dgm:pt>
    <dgm:pt modelId="{A2F7A5EE-F92B-46D8-B976-65517D44826E}" type="pres">
      <dgm:prSet presAssocID="{8632663C-7F10-4532-84C5-D58049B48CE0}" presName="parentText" presStyleLbl="node1" presStyleIdx="0" presStyleCnt="3">
        <dgm:presLayoutVars>
          <dgm:chMax val="1"/>
          <dgm:bulletEnabled val="1"/>
        </dgm:presLayoutVars>
      </dgm:prSet>
      <dgm:spPr/>
      <dgm:t>
        <a:bodyPr/>
        <a:lstStyle/>
        <a:p>
          <a:endParaRPr lang="uk-UA"/>
        </a:p>
      </dgm:t>
    </dgm:pt>
    <dgm:pt modelId="{022B766B-2C5F-4D83-8B9A-BAADBC3C278E}" type="pres">
      <dgm:prSet presAssocID="{8632663C-7F10-4532-84C5-D58049B48CE0}" presName="descendantText" presStyleLbl="alignAccFollowNode1" presStyleIdx="0" presStyleCnt="3">
        <dgm:presLayoutVars>
          <dgm:bulletEnabled val="1"/>
        </dgm:presLayoutVars>
      </dgm:prSet>
      <dgm:spPr/>
      <dgm:t>
        <a:bodyPr/>
        <a:lstStyle/>
        <a:p>
          <a:endParaRPr lang="uk-UA"/>
        </a:p>
      </dgm:t>
    </dgm:pt>
    <dgm:pt modelId="{F5156C68-7281-45C5-8E20-C1954DC5B999}" type="pres">
      <dgm:prSet presAssocID="{6EAE2999-3405-4EAB-96F1-EFCA69D4F91D}" presName="sp" presStyleCnt="0"/>
      <dgm:spPr/>
    </dgm:pt>
    <dgm:pt modelId="{A5C4E2AA-D8E9-4EDF-9EE2-A51A13CFD032}" type="pres">
      <dgm:prSet presAssocID="{B2CF89E2-8829-4338-9E9E-159F984B48FC}" presName="linNode" presStyleCnt="0"/>
      <dgm:spPr/>
    </dgm:pt>
    <dgm:pt modelId="{50F20BB9-52F3-43BA-9876-22042EDA85F2}" type="pres">
      <dgm:prSet presAssocID="{B2CF89E2-8829-4338-9E9E-159F984B48FC}" presName="parentText" presStyleLbl="node1" presStyleIdx="1" presStyleCnt="3">
        <dgm:presLayoutVars>
          <dgm:chMax val="1"/>
          <dgm:bulletEnabled val="1"/>
        </dgm:presLayoutVars>
      </dgm:prSet>
      <dgm:spPr/>
      <dgm:t>
        <a:bodyPr/>
        <a:lstStyle/>
        <a:p>
          <a:endParaRPr lang="uk-UA"/>
        </a:p>
      </dgm:t>
    </dgm:pt>
    <dgm:pt modelId="{5B9CA816-5825-44FE-B509-763E52C03988}" type="pres">
      <dgm:prSet presAssocID="{B2CF89E2-8829-4338-9E9E-159F984B48FC}" presName="descendantText" presStyleLbl="alignAccFollowNode1" presStyleIdx="1" presStyleCnt="3">
        <dgm:presLayoutVars>
          <dgm:bulletEnabled val="1"/>
        </dgm:presLayoutVars>
      </dgm:prSet>
      <dgm:spPr/>
      <dgm:t>
        <a:bodyPr/>
        <a:lstStyle/>
        <a:p>
          <a:endParaRPr lang="uk-UA"/>
        </a:p>
      </dgm:t>
    </dgm:pt>
    <dgm:pt modelId="{7305B328-C84A-4ED3-BB6A-35F9F6939009}" type="pres">
      <dgm:prSet presAssocID="{DF61EF98-4E4E-4AF8-8038-49B688A91726}" presName="sp" presStyleCnt="0"/>
      <dgm:spPr/>
    </dgm:pt>
    <dgm:pt modelId="{DCD397D9-6A96-4996-9910-8A9D49616B08}" type="pres">
      <dgm:prSet presAssocID="{6A3779E9-8366-4FC8-A56C-D1268DE9B5CF}" presName="linNode" presStyleCnt="0"/>
      <dgm:spPr/>
    </dgm:pt>
    <dgm:pt modelId="{D5F39B6F-DD56-4908-9DF8-B76252BB108E}" type="pres">
      <dgm:prSet presAssocID="{6A3779E9-8366-4FC8-A56C-D1268DE9B5CF}" presName="parentText" presStyleLbl="node1" presStyleIdx="2" presStyleCnt="3">
        <dgm:presLayoutVars>
          <dgm:chMax val="1"/>
          <dgm:bulletEnabled val="1"/>
        </dgm:presLayoutVars>
      </dgm:prSet>
      <dgm:spPr/>
      <dgm:t>
        <a:bodyPr/>
        <a:lstStyle/>
        <a:p>
          <a:endParaRPr lang="uk-UA"/>
        </a:p>
      </dgm:t>
    </dgm:pt>
    <dgm:pt modelId="{733182A5-6353-4417-823D-53533E75D2FD}" type="pres">
      <dgm:prSet presAssocID="{6A3779E9-8366-4FC8-A56C-D1268DE9B5CF}" presName="descendantText" presStyleLbl="alignAccFollowNode1" presStyleIdx="2" presStyleCnt="3" custScaleY="113025">
        <dgm:presLayoutVars>
          <dgm:bulletEnabled val="1"/>
        </dgm:presLayoutVars>
      </dgm:prSet>
      <dgm:spPr/>
      <dgm:t>
        <a:bodyPr/>
        <a:lstStyle/>
        <a:p>
          <a:endParaRPr lang="uk-UA"/>
        </a:p>
      </dgm:t>
    </dgm:pt>
  </dgm:ptLst>
  <dgm:cxnLst>
    <dgm:cxn modelId="{305BA98F-A16D-4B03-B251-6FA7F7B9AA86}" srcId="{B2CF89E2-8829-4338-9E9E-159F984B48FC}" destId="{8250FE1C-07D6-4831-9735-685DBBBA2604}" srcOrd="1" destOrd="0" parTransId="{0BFAFDBC-CCE8-43FE-AE85-53FAFEA81827}" sibTransId="{ADC76C4B-C0C5-4614-9AD5-BCBAA5CB8C88}"/>
    <dgm:cxn modelId="{AE7D64EC-F170-4C17-B084-34FFD68BE1A6}" type="presOf" srcId="{6BFC65EF-E318-4EEC-8624-70466465388F}" destId="{733182A5-6353-4417-823D-53533E75D2FD}" srcOrd="0" destOrd="0" presId="urn:microsoft.com/office/officeart/2005/8/layout/vList5"/>
    <dgm:cxn modelId="{6C8573DE-4E64-4CA2-8F57-C201E941F502}" type="presOf" srcId="{B2CF89E2-8829-4338-9E9E-159F984B48FC}" destId="{50F20BB9-52F3-43BA-9876-22042EDA85F2}" srcOrd="0" destOrd="0" presId="urn:microsoft.com/office/officeart/2005/8/layout/vList5"/>
    <dgm:cxn modelId="{B17E74F7-3FB2-46D5-8C67-CD6AD56BF519}" srcId="{8B041C43-A232-49C4-B1B8-AED142D6292A}" destId="{6A3779E9-8366-4FC8-A56C-D1268DE9B5CF}" srcOrd="2" destOrd="0" parTransId="{0A97C0A9-4D7F-4164-9914-F3B34B3A06F0}" sibTransId="{3D8956FC-A45D-450F-BCEA-4A41B87FCE13}"/>
    <dgm:cxn modelId="{DEE54C1E-FB25-4C8F-82EE-223D682C0AEF}" srcId="{8B041C43-A232-49C4-B1B8-AED142D6292A}" destId="{B2CF89E2-8829-4338-9E9E-159F984B48FC}" srcOrd="1" destOrd="0" parTransId="{FBC82586-D3C4-45EC-A308-466FA5139438}" sibTransId="{DF61EF98-4E4E-4AF8-8038-49B688A91726}"/>
    <dgm:cxn modelId="{11C18EB0-527A-4F21-96FC-81D2F502119D}" srcId="{B2CF89E2-8829-4338-9E9E-159F984B48FC}" destId="{08E29A9E-2CFA-4054-8755-29556A5EF65F}" srcOrd="0" destOrd="0" parTransId="{19FC8407-FBF3-40CB-888E-45C5C2940E3A}" sibTransId="{49AD6C24-E9B4-4D42-B314-8D396F7676C0}"/>
    <dgm:cxn modelId="{5B58A6A3-5EBB-418A-A449-EE15EE79B63C}" type="presOf" srcId="{EF4B7807-0637-4E11-BCF9-6B41436D829D}" destId="{022B766B-2C5F-4D83-8B9A-BAADBC3C278E}" srcOrd="0" destOrd="0" presId="urn:microsoft.com/office/officeart/2005/8/layout/vList5"/>
    <dgm:cxn modelId="{73FA9B20-0987-4E2B-9448-8F3BC5C6CB0A}" srcId="{8632663C-7F10-4532-84C5-D58049B48CE0}" destId="{EF4B7807-0637-4E11-BCF9-6B41436D829D}" srcOrd="0" destOrd="0" parTransId="{15D64D6D-5772-4666-82C2-F4852B0663E2}" sibTransId="{66672CDC-1B48-41EE-BA23-C1DA31A53DE7}"/>
    <dgm:cxn modelId="{95BF2F9C-49F0-48F7-ABAF-7EF63885603A}" srcId="{6A3779E9-8366-4FC8-A56C-D1268DE9B5CF}" destId="{6BFC65EF-E318-4EEC-8624-70466465388F}" srcOrd="0" destOrd="0" parTransId="{3F23772C-8669-4D30-B880-95B00D7CE437}" sibTransId="{FF6DFFEC-29AA-4024-9B1A-FFBEA8C5BDD8}"/>
    <dgm:cxn modelId="{E0F1B283-0690-46A1-9800-7A842A9D3555}" type="presOf" srcId="{8632663C-7F10-4532-84C5-D58049B48CE0}" destId="{A2F7A5EE-F92B-46D8-B976-65517D44826E}" srcOrd="0" destOrd="0" presId="urn:microsoft.com/office/officeart/2005/8/layout/vList5"/>
    <dgm:cxn modelId="{71AB0D36-D677-43B5-8FC4-D217B6CEEAFE}" type="presOf" srcId="{6A3779E9-8366-4FC8-A56C-D1268DE9B5CF}" destId="{D5F39B6F-DD56-4908-9DF8-B76252BB108E}" srcOrd="0" destOrd="0" presId="urn:microsoft.com/office/officeart/2005/8/layout/vList5"/>
    <dgm:cxn modelId="{EAF01520-1014-452E-A709-F4CF616509F1}" type="presOf" srcId="{08E29A9E-2CFA-4054-8755-29556A5EF65F}" destId="{5B9CA816-5825-44FE-B509-763E52C03988}" srcOrd="0" destOrd="0" presId="urn:microsoft.com/office/officeart/2005/8/layout/vList5"/>
    <dgm:cxn modelId="{E3FF791F-91FD-437A-AAF1-AA2D1FB62FD3}" srcId="{8B041C43-A232-49C4-B1B8-AED142D6292A}" destId="{8632663C-7F10-4532-84C5-D58049B48CE0}" srcOrd="0" destOrd="0" parTransId="{1DFAA76D-F632-4EFA-A236-58AC3720A937}" sibTransId="{6EAE2999-3405-4EAB-96F1-EFCA69D4F91D}"/>
    <dgm:cxn modelId="{15934960-2F19-4A74-A255-898DA83045D6}" type="presOf" srcId="{B0229292-E700-4E64-AA6E-DFFE0232C25E}" destId="{733182A5-6353-4417-823D-53533E75D2FD}" srcOrd="0" destOrd="1" presId="urn:microsoft.com/office/officeart/2005/8/layout/vList5"/>
    <dgm:cxn modelId="{42872E6B-342C-47DB-BC71-670A697BF5A9}" srcId="{8632663C-7F10-4532-84C5-D58049B48CE0}" destId="{B6E50F76-B2E3-4190-8D6C-F9B6B57D1C48}" srcOrd="1" destOrd="0" parTransId="{C6E37C5B-E4B8-48DD-B462-E985FF5CF799}" sibTransId="{99599E21-FF3C-4E42-BBC1-BC7B529FD590}"/>
    <dgm:cxn modelId="{E366C69B-26AD-4575-9400-79A95DF57BDA}" type="presOf" srcId="{8250FE1C-07D6-4831-9735-685DBBBA2604}" destId="{5B9CA816-5825-44FE-B509-763E52C03988}" srcOrd="0" destOrd="1" presId="urn:microsoft.com/office/officeart/2005/8/layout/vList5"/>
    <dgm:cxn modelId="{8B6642DC-7455-4C97-8142-7290B1D61EA6}" type="presOf" srcId="{B6E50F76-B2E3-4190-8D6C-F9B6B57D1C48}" destId="{022B766B-2C5F-4D83-8B9A-BAADBC3C278E}" srcOrd="0" destOrd="1" presId="urn:microsoft.com/office/officeart/2005/8/layout/vList5"/>
    <dgm:cxn modelId="{F58B2AE3-8948-499D-AF36-E4543E95D8B3}" srcId="{6A3779E9-8366-4FC8-A56C-D1268DE9B5CF}" destId="{B0229292-E700-4E64-AA6E-DFFE0232C25E}" srcOrd="1" destOrd="0" parTransId="{890CAF2D-5869-44D4-8B62-C346B3012F55}" sibTransId="{42AE32E3-DA7F-4A49-A885-65F3DBB9DA24}"/>
    <dgm:cxn modelId="{039D5E32-9D62-4ECB-86E9-19CA7EA492EF}" type="presOf" srcId="{8B041C43-A232-49C4-B1B8-AED142D6292A}" destId="{D9ADB431-700C-4FFF-A6C4-827A3D98FA24}" srcOrd="0" destOrd="0" presId="urn:microsoft.com/office/officeart/2005/8/layout/vList5"/>
    <dgm:cxn modelId="{131FA101-DFA1-4657-A0DB-2EF6228B6230}" type="presParOf" srcId="{D9ADB431-700C-4FFF-A6C4-827A3D98FA24}" destId="{2BB59FFA-784E-4ED9-BBD0-36742D3B276B}" srcOrd="0" destOrd="0" presId="urn:microsoft.com/office/officeart/2005/8/layout/vList5"/>
    <dgm:cxn modelId="{FDEF2487-1C47-47E2-B533-A8D2EE3F34DD}" type="presParOf" srcId="{2BB59FFA-784E-4ED9-BBD0-36742D3B276B}" destId="{A2F7A5EE-F92B-46D8-B976-65517D44826E}" srcOrd="0" destOrd="0" presId="urn:microsoft.com/office/officeart/2005/8/layout/vList5"/>
    <dgm:cxn modelId="{D7C64CE4-1566-4CDE-9AF8-ABBD77B1139A}" type="presParOf" srcId="{2BB59FFA-784E-4ED9-BBD0-36742D3B276B}" destId="{022B766B-2C5F-4D83-8B9A-BAADBC3C278E}" srcOrd="1" destOrd="0" presId="urn:microsoft.com/office/officeart/2005/8/layout/vList5"/>
    <dgm:cxn modelId="{BC946693-A733-4BFB-88A6-C17F9F30EE34}" type="presParOf" srcId="{D9ADB431-700C-4FFF-A6C4-827A3D98FA24}" destId="{F5156C68-7281-45C5-8E20-C1954DC5B999}" srcOrd="1" destOrd="0" presId="urn:microsoft.com/office/officeart/2005/8/layout/vList5"/>
    <dgm:cxn modelId="{71957329-E763-480F-904A-8CF350C5740C}" type="presParOf" srcId="{D9ADB431-700C-4FFF-A6C4-827A3D98FA24}" destId="{A5C4E2AA-D8E9-4EDF-9EE2-A51A13CFD032}" srcOrd="2" destOrd="0" presId="urn:microsoft.com/office/officeart/2005/8/layout/vList5"/>
    <dgm:cxn modelId="{CD30604A-45C3-4F60-87A6-0733053D4BFE}" type="presParOf" srcId="{A5C4E2AA-D8E9-4EDF-9EE2-A51A13CFD032}" destId="{50F20BB9-52F3-43BA-9876-22042EDA85F2}" srcOrd="0" destOrd="0" presId="urn:microsoft.com/office/officeart/2005/8/layout/vList5"/>
    <dgm:cxn modelId="{BA7B40D9-1F02-4F95-B59A-21F9BC6DE5BD}" type="presParOf" srcId="{A5C4E2AA-D8E9-4EDF-9EE2-A51A13CFD032}" destId="{5B9CA816-5825-44FE-B509-763E52C03988}" srcOrd="1" destOrd="0" presId="urn:microsoft.com/office/officeart/2005/8/layout/vList5"/>
    <dgm:cxn modelId="{EAF0CC25-5760-4E94-BB43-A1083D6C4B12}" type="presParOf" srcId="{D9ADB431-700C-4FFF-A6C4-827A3D98FA24}" destId="{7305B328-C84A-4ED3-BB6A-35F9F6939009}" srcOrd="3" destOrd="0" presId="urn:microsoft.com/office/officeart/2005/8/layout/vList5"/>
    <dgm:cxn modelId="{D4B3ACF8-EE99-4DDB-8A6D-AD9B6EABD2CC}" type="presParOf" srcId="{D9ADB431-700C-4FFF-A6C4-827A3D98FA24}" destId="{DCD397D9-6A96-4996-9910-8A9D49616B08}" srcOrd="4" destOrd="0" presId="urn:microsoft.com/office/officeart/2005/8/layout/vList5"/>
    <dgm:cxn modelId="{1E9A953F-A515-47DB-9B6E-7EA18F68CCEE}" type="presParOf" srcId="{DCD397D9-6A96-4996-9910-8A9D49616B08}" destId="{D5F39B6F-DD56-4908-9DF8-B76252BB108E}" srcOrd="0" destOrd="0" presId="urn:microsoft.com/office/officeart/2005/8/layout/vList5"/>
    <dgm:cxn modelId="{2DD250C9-5C59-4584-9185-B060FD42BA54}" type="presParOf" srcId="{DCD397D9-6A96-4996-9910-8A9D49616B08}" destId="{733182A5-6353-4417-823D-53533E75D2F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41F2D3-A5FE-4623-9DC8-FB9F29E369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D31CE8D6-D8AF-4A08-B550-81AF00E48626}">
      <dgm:prSet/>
      <dgm:spPr/>
      <dgm:t>
        <a:bodyPr/>
        <a:lstStyle/>
        <a:p>
          <a:pPr rtl="0"/>
          <a:r>
            <a:rPr lang="uk-UA" smtClean="0"/>
            <a:t>Грошовий потік від операційної діяльності </a:t>
          </a:r>
          <a:endParaRPr lang="uk-UA"/>
        </a:p>
      </dgm:t>
    </dgm:pt>
    <dgm:pt modelId="{9F03B38B-3016-4D2B-981D-ACB56E037EDB}" type="parTrans" cxnId="{10CBF1C0-8388-4F2D-A427-57A806533C7E}">
      <dgm:prSet/>
      <dgm:spPr/>
      <dgm:t>
        <a:bodyPr/>
        <a:lstStyle/>
        <a:p>
          <a:endParaRPr lang="uk-UA"/>
        </a:p>
      </dgm:t>
    </dgm:pt>
    <dgm:pt modelId="{4EC20AC1-23B3-4927-8026-02EBA5308A1A}" type="sibTrans" cxnId="{10CBF1C0-8388-4F2D-A427-57A806533C7E}">
      <dgm:prSet/>
      <dgm:spPr/>
      <dgm:t>
        <a:bodyPr/>
        <a:lstStyle/>
        <a:p>
          <a:endParaRPr lang="uk-UA"/>
        </a:p>
      </dgm:t>
    </dgm:pt>
    <dgm:pt modelId="{992D490B-8E64-43AD-97A1-8CF9629119EA}">
      <dgm:prSet/>
      <dgm:spPr/>
      <dgm:t>
        <a:bodyPr/>
        <a:lstStyle/>
        <a:p>
          <a:pPr algn="just" rtl="0"/>
          <a:r>
            <a:rPr lang="uk-UA" dirty="0" smtClean="0"/>
            <a:t>це надходження та вибуття грошових коштів, що генеруються у процесі здійснення основної діяльності підприємства.</a:t>
          </a:r>
          <a:endParaRPr lang="uk-UA" dirty="0"/>
        </a:p>
      </dgm:t>
    </dgm:pt>
    <dgm:pt modelId="{3174CEB5-60CD-4430-B3CA-1B3A3DA06F6D}" type="parTrans" cxnId="{381AB994-E047-4294-AC19-99B06DCE1389}">
      <dgm:prSet/>
      <dgm:spPr/>
      <dgm:t>
        <a:bodyPr/>
        <a:lstStyle/>
        <a:p>
          <a:endParaRPr lang="uk-UA"/>
        </a:p>
      </dgm:t>
    </dgm:pt>
    <dgm:pt modelId="{E4761111-9005-4944-B4D6-E964094F7DD8}" type="sibTrans" cxnId="{381AB994-E047-4294-AC19-99B06DCE1389}">
      <dgm:prSet/>
      <dgm:spPr/>
      <dgm:t>
        <a:bodyPr/>
        <a:lstStyle/>
        <a:p>
          <a:endParaRPr lang="uk-UA"/>
        </a:p>
      </dgm:t>
    </dgm:pt>
    <dgm:pt modelId="{92B7536F-35ED-4B2A-9AA4-411B743A36E4}">
      <dgm:prSet/>
      <dgm:spPr/>
      <dgm:t>
        <a:bodyPr/>
        <a:lstStyle/>
        <a:p>
          <a:pPr rtl="0"/>
          <a:r>
            <a:rPr lang="uk-UA" smtClean="0"/>
            <a:t>Грошовий потік від інвестиційної діяльності </a:t>
          </a:r>
          <a:endParaRPr lang="uk-UA"/>
        </a:p>
      </dgm:t>
    </dgm:pt>
    <dgm:pt modelId="{1D6FA7F0-286F-4D72-98D0-1E1BF9F534C5}" type="parTrans" cxnId="{4DD52AFB-DAE7-4AC7-BE89-9BA2635629B0}">
      <dgm:prSet/>
      <dgm:spPr/>
      <dgm:t>
        <a:bodyPr/>
        <a:lstStyle/>
        <a:p>
          <a:endParaRPr lang="uk-UA"/>
        </a:p>
      </dgm:t>
    </dgm:pt>
    <dgm:pt modelId="{4B454491-BEAA-4697-A1B5-A3E271201E86}" type="sibTrans" cxnId="{4DD52AFB-DAE7-4AC7-BE89-9BA2635629B0}">
      <dgm:prSet/>
      <dgm:spPr/>
      <dgm:t>
        <a:bodyPr/>
        <a:lstStyle/>
        <a:p>
          <a:endParaRPr lang="uk-UA"/>
        </a:p>
      </dgm:t>
    </dgm:pt>
    <dgm:pt modelId="{05130FF8-8158-42F2-A443-DC92595FE282}">
      <dgm:prSet/>
      <dgm:spPr/>
      <dgm:t>
        <a:bodyPr/>
        <a:lstStyle/>
        <a:p>
          <a:pPr algn="just" rtl="0"/>
          <a:r>
            <a:rPr lang="uk-UA" dirty="0" smtClean="0"/>
            <a:t>платежі та надходження, пов'язані зі здійсненням реального та фінансового інвестування, продажем необоротних активів, ротацією фінансових інструментів інвестиційного портфеля підприємства</a:t>
          </a:r>
          <a:endParaRPr lang="uk-UA" dirty="0"/>
        </a:p>
      </dgm:t>
    </dgm:pt>
    <dgm:pt modelId="{A040D508-31C4-4BBC-8A62-A4F23AEAE768}" type="parTrans" cxnId="{EE49296C-27D2-40B4-BC4C-D0AF5F5D5E5B}">
      <dgm:prSet/>
      <dgm:spPr/>
      <dgm:t>
        <a:bodyPr/>
        <a:lstStyle/>
        <a:p>
          <a:endParaRPr lang="uk-UA"/>
        </a:p>
      </dgm:t>
    </dgm:pt>
    <dgm:pt modelId="{BC173066-1C65-4EEA-9996-9BE6A7E6239C}" type="sibTrans" cxnId="{EE49296C-27D2-40B4-BC4C-D0AF5F5D5E5B}">
      <dgm:prSet/>
      <dgm:spPr/>
      <dgm:t>
        <a:bodyPr/>
        <a:lstStyle/>
        <a:p>
          <a:endParaRPr lang="uk-UA"/>
        </a:p>
      </dgm:t>
    </dgm:pt>
    <dgm:pt modelId="{BE657300-8E7D-4649-A5E7-9F7BB919BFF9}">
      <dgm:prSet/>
      <dgm:spPr/>
      <dgm:t>
        <a:bodyPr/>
        <a:lstStyle/>
        <a:p>
          <a:pPr algn="just" rtl="0"/>
          <a:r>
            <a:rPr lang="uk-UA" dirty="0" smtClean="0"/>
            <a:t>Надходження і виплати коштів, пов'язані з залученням додаткового акціонерного чи пайового капіталу, одержанням довгострокових та короткострокових позик та кредитів (основні суми), сплатою дивідендів. </a:t>
          </a:r>
          <a:endParaRPr lang="uk-UA" dirty="0"/>
        </a:p>
      </dgm:t>
    </dgm:pt>
    <dgm:pt modelId="{63830296-D010-4A7C-A021-1414B3B0E404}" type="parTrans" cxnId="{0AF2AF0D-E371-459C-8E86-BDD6F923FD23}">
      <dgm:prSet/>
      <dgm:spPr/>
      <dgm:t>
        <a:bodyPr/>
        <a:lstStyle/>
        <a:p>
          <a:endParaRPr lang="uk-UA"/>
        </a:p>
      </dgm:t>
    </dgm:pt>
    <dgm:pt modelId="{A2CC4B51-B72C-4CA5-9FCF-5506DAAAF3DD}" type="sibTrans" cxnId="{0AF2AF0D-E371-459C-8E86-BDD6F923FD23}">
      <dgm:prSet/>
      <dgm:spPr/>
      <dgm:t>
        <a:bodyPr/>
        <a:lstStyle/>
        <a:p>
          <a:endParaRPr lang="uk-UA"/>
        </a:p>
      </dgm:t>
    </dgm:pt>
    <dgm:pt modelId="{321DD2D6-E3F2-42C1-BE6D-65055951640D}">
      <dgm:prSet/>
      <dgm:spPr/>
      <dgm:t>
        <a:bodyPr/>
        <a:lstStyle/>
        <a:p>
          <a:pPr rtl="0"/>
          <a:r>
            <a:rPr lang="uk-UA" dirty="0" smtClean="0"/>
            <a:t>Грошовий потік від фінансової діяльності</a:t>
          </a:r>
          <a:endParaRPr lang="uk-UA" dirty="0"/>
        </a:p>
      </dgm:t>
    </dgm:pt>
    <dgm:pt modelId="{A2B7F0E1-72CB-4974-91D7-160E8F3DB1C9}" type="parTrans" cxnId="{F9C61E4D-1597-429A-AB89-4CA431973081}">
      <dgm:prSet/>
      <dgm:spPr/>
      <dgm:t>
        <a:bodyPr/>
        <a:lstStyle/>
        <a:p>
          <a:endParaRPr lang="uk-UA"/>
        </a:p>
      </dgm:t>
    </dgm:pt>
    <dgm:pt modelId="{79754595-021E-437A-8EC0-B6B466C001C0}" type="sibTrans" cxnId="{F9C61E4D-1597-429A-AB89-4CA431973081}">
      <dgm:prSet/>
      <dgm:spPr/>
      <dgm:t>
        <a:bodyPr/>
        <a:lstStyle/>
        <a:p>
          <a:endParaRPr lang="uk-UA"/>
        </a:p>
      </dgm:t>
    </dgm:pt>
    <dgm:pt modelId="{3039F7DA-69EF-4654-877F-C4C4793E7699}" type="pres">
      <dgm:prSet presAssocID="{B641F2D3-A5FE-4623-9DC8-FB9F29E36986}" presName="linear" presStyleCnt="0">
        <dgm:presLayoutVars>
          <dgm:animLvl val="lvl"/>
          <dgm:resizeHandles val="exact"/>
        </dgm:presLayoutVars>
      </dgm:prSet>
      <dgm:spPr/>
      <dgm:t>
        <a:bodyPr/>
        <a:lstStyle/>
        <a:p>
          <a:endParaRPr lang="uk-UA"/>
        </a:p>
      </dgm:t>
    </dgm:pt>
    <dgm:pt modelId="{6D01C7B4-A653-48CE-B6A1-BB4A895433F5}" type="pres">
      <dgm:prSet presAssocID="{D31CE8D6-D8AF-4A08-B550-81AF00E48626}" presName="parentText" presStyleLbl="node1" presStyleIdx="0" presStyleCnt="3">
        <dgm:presLayoutVars>
          <dgm:chMax val="0"/>
          <dgm:bulletEnabled val="1"/>
        </dgm:presLayoutVars>
      </dgm:prSet>
      <dgm:spPr/>
      <dgm:t>
        <a:bodyPr/>
        <a:lstStyle/>
        <a:p>
          <a:endParaRPr lang="uk-UA"/>
        </a:p>
      </dgm:t>
    </dgm:pt>
    <dgm:pt modelId="{055B8AC3-A1E6-47F3-9DE7-B9C62FCD1A63}" type="pres">
      <dgm:prSet presAssocID="{D31CE8D6-D8AF-4A08-B550-81AF00E48626}" presName="childText" presStyleLbl="revTx" presStyleIdx="0" presStyleCnt="3">
        <dgm:presLayoutVars>
          <dgm:bulletEnabled val="1"/>
        </dgm:presLayoutVars>
      </dgm:prSet>
      <dgm:spPr/>
      <dgm:t>
        <a:bodyPr/>
        <a:lstStyle/>
        <a:p>
          <a:endParaRPr lang="uk-UA"/>
        </a:p>
      </dgm:t>
    </dgm:pt>
    <dgm:pt modelId="{9BB55735-AEAB-488C-B6C7-EF0CC7B9F470}" type="pres">
      <dgm:prSet presAssocID="{92B7536F-35ED-4B2A-9AA4-411B743A36E4}" presName="parentText" presStyleLbl="node1" presStyleIdx="1" presStyleCnt="3">
        <dgm:presLayoutVars>
          <dgm:chMax val="0"/>
          <dgm:bulletEnabled val="1"/>
        </dgm:presLayoutVars>
      </dgm:prSet>
      <dgm:spPr/>
      <dgm:t>
        <a:bodyPr/>
        <a:lstStyle/>
        <a:p>
          <a:endParaRPr lang="uk-UA"/>
        </a:p>
      </dgm:t>
    </dgm:pt>
    <dgm:pt modelId="{B724203C-08C4-4AB8-BD4B-AE29E2BF06D8}" type="pres">
      <dgm:prSet presAssocID="{92B7536F-35ED-4B2A-9AA4-411B743A36E4}" presName="childText" presStyleLbl="revTx" presStyleIdx="1" presStyleCnt="3">
        <dgm:presLayoutVars>
          <dgm:bulletEnabled val="1"/>
        </dgm:presLayoutVars>
      </dgm:prSet>
      <dgm:spPr/>
      <dgm:t>
        <a:bodyPr/>
        <a:lstStyle/>
        <a:p>
          <a:endParaRPr lang="uk-UA"/>
        </a:p>
      </dgm:t>
    </dgm:pt>
    <dgm:pt modelId="{4BF2FFE8-D721-4B6F-B7E5-3F289BEF61DE}" type="pres">
      <dgm:prSet presAssocID="{321DD2D6-E3F2-42C1-BE6D-65055951640D}" presName="parentText" presStyleLbl="node1" presStyleIdx="2" presStyleCnt="3">
        <dgm:presLayoutVars>
          <dgm:chMax val="0"/>
          <dgm:bulletEnabled val="1"/>
        </dgm:presLayoutVars>
      </dgm:prSet>
      <dgm:spPr/>
      <dgm:t>
        <a:bodyPr/>
        <a:lstStyle/>
        <a:p>
          <a:endParaRPr lang="uk-UA"/>
        </a:p>
      </dgm:t>
    </dgm:pt>
    <dgm:pt modelId="{2A49DA80-0D64-47DF-BDE4-8C64DB02BFD5}" type="pres">
      <dgm:prSet presAssocID="{321DD2D6-E3F2-42C1-BE6D-65055951640D}" presName="childText" presStyleLbl="revTx" presStyleIdx="2" presStyleCnt="3">
        <dgm:presLayoutVars>
          <dgm:bulletEnabled val="1"/>
        </dgm:presLayoutVars>
      </dgm:prSet>
      <dgm:spPr/>
      <dgm:t>
        <a:bodyPr/>
        <a:lstStyle/>
        <a:p>
          <a:endParaRPr lang="uk-UA"/>
        </a:p>
      </dgm:t>
    </dgm:pt>
  </dgm:ptLst>
  <dgm:cxnLst>
    <dgm:cxn modelId="{B0841C4F-4FAB-4D43-8FE9-22FBB2E76F7D}" type="presOf" srcId="{321DD2D6-E3F2-42C1-BE6D-65055951640D}" destId="{4BF2FFE8-D721-4B6F-B7E5-3F289BEF61DE}" srcOrd="0" destOrd="0" presId="urn:microsoft.com/office/officeart/2005/8/layout/vList2"/>
    <dgm:cxn modelId="{EE49296C-27D2-40B4-BC4C-D0AF5F5D5E5B}" srcId="{92B7536F-35ED-4B2A-9AA4-411B743A36E4}" destId="{05130FF8-8158-42F2-A443-DC92595FE282}" srcOrd="0" destOrd="0" parTransId="{A040D508-31C4-4BBC-8A62-A4F23AEAE768}" sibTransId="{BC173066-1C65-4EEA-9996-9BE6A7E6239C}"/>
    <dgm:cxn modelId="{10CBF1C0-8388-4F2D-A427-57A806533C7E}" srcId="{B641F2D3-A5FE-4623-9DC8-FB9F29E36986}" destId="{D31CE8D6-D8AF-4A08-B550-81AF00E48626}" srcOrd="0" destOrd="0" parTransId="{9F03B38B-3016-4D2B-981D-ACB56E037EDB}" sibTransId="{4EC20AC1-23B3-4927-8026-02EBA5308A1A}"/>
    <dgm:cxn modelId="{09F1C443-7E10-42F2-971E-393C357E172C}" type="presOf" srcId="{92B7536F-35ED-4B2A-9AA4-411B743A36E4}" destId="{9BB55735-AEAB-488C-B6C7-EF0CC7B9F470}" srcOrd="0" destOrd="0" presId="urn:microsoft.com/office/officeart/2005/8/layout/vList2"/>
    <dgm:cxn modelId="{57ADD539-6749-4F2C-9010-8835C0856C56}" type="presOf" srcId="{05130FF8-8158-42F2-A443-DC92595FE282}" destId="{B724203C-08C4-4AB8-BD4B-AE29E2BF06D8}" srcOrd="0" destOrd="0" presId="urn:microsoft.com/office/officeart/2005/8/layout/vList2"/>
    <dgm:cxn modelId="{4DD52AFB-DAE7-4AC7-BE89-9BA2635629B0}" srcId="{B641F2D3-A5FE-4623-9DC8-FB9F29E36986}" destId="{92B7536F-35ED-4B2A-9AA4-411B743A36E4}" srcOrd="1" destOrd="0" parTransId="{1D6FA7F0-286F-4D72-98D0-1E1BF9F534C5}" sibTransId="{4B454491-BEAA-4697-A1B5-A3E271201E86}"/>
    <dgm:cxn modelId="{A5E0F61F-952C-45D0-932B-B4E329BE139C}" type="presOf" srcId="{B641F2D3-A5FE-4623-9DC8-FB9F29E36986}" destId="{3039F7DA-69EF-4654-877F-C4C4793E7699}" srcOrd="0" destOrd="0" presId="urn:microsoft.com/office/officeart/2005/8/layout/vList2"/>
    <dgm:cxn modelId="{F9C61E4D-1597-429A-AB89-4CA431973081}" srcId="{B641F2D3-A5FE-4623-9DC8-FB9F29E36986}" destId="{321DD2D6-E3F2-42C1-BE6D-65055951640D}" srcOrd="2" destOrd="0" parTransId="{A2B7F0E1-72CB-4974-91D7-160E8F3DB1C9}" sibTransId="{79754595-021E-437A-8EC0-B6B466C001C0}"/>
    <dgm:cxn modelId="{8D515DA0-E802-4B42-9975-AE4D71012F8C}" type="presOf" srcId="{BE657300-8E7D-4649-A5E7-9F7BB919BFF9}" destId="{2A49DA80-0D64-47DF-BDE4-8C64DB02BFD5}" srcOrd="0" destOrd="0" presId="urn:microsoft.com/office/officeart/2005/8/layout/vList2"/>
    <dgm:cxn modelId="{0AF2AF0D-E371-459C-8E86-BDD6F923FD23}" srcId="{321DD2D6-E3F2-42C1-BE6D-65055951640D}" destId="{BE657300-8E7D-4649-A5E7-9F7BB919BFF9}" srcOrd="0" destOrd="0" parTransId="{63830296-D010-4A7C-A021-1414B3B0E404}" sibTransId="{A2CC4B51-B72C-4CA5-9FCF-5506DAAAF3DD}"/>
    <dgm:cxn modelId="{381AB994-E047-4294-AC19-99B06DCE1389}" srcId="{D31CE8D6-D8AF-4A08-B550-81AF00E48626}" destId="{992D490B-8E64-43AD-97A1-8CF9629119EA}" srcOrd="0" destOrd="0" parTransId="{3174CEB5-60CD-4430-B3CA-1B3A3DA06F6D}" sibTransId="{E4761111-9005-4944-B4D6-E964094F7DD8}"/>
    <dgm:cxn modelId="{DD6CD9DC-2ABC-44E7-A944-4DE422F2E179}" type="presOf" srcId="{992D490B-8E64-43AD-97A1-8CF9629119EA}" destId="{055B8AC3-A1E6-47F3-9DE7-B9C62FCD1A63}" srcOrd="0" destOrd="0" presId="urn:microsoft.com/office/officeart/2005/8/layout/vList2"/>
    <dgm:cxn modelId="{EB79920A-FADE-49AA-9E3B-C312E80EEDD0}" type="presOf" srcId="{D31CE8D6-D8AF-4A08-B550-81AF00E48626}" destId="{6D01C7B4-A653-48CE-B6A1-BB4A895433F5}" srcOrd="0" destOrd="0" presId="urn:microsoft.com/office/officeart/2005/8/layout/vList2"/>
    <dgm:cxn modelId="{E5A14ED0-B047-43C9-A2D7-ED0868889ED3}" type="presParOf" srcId="{3039F7DA-69EF-4654-877F-C4C4793E7699}" destId="{6D01C7B4-A653-48CE-B6A1-BB4A895433F5}" srcOrd="0" destOrd="0" presId="urn:microsoft.com/office/officeart/2005/8/layout/vList2"/>
    <dgm:cxn modelId="{0CCE52C8-744F-4C73-A1C0-C3B77169B7EA}" type="presParOf" srcId="{3039F7DA-69EF-4654-877F-C4C4793E7699}" destId="{055B8AC3-A1E6-47F3-9DE7-B9C62FCD1A63}" srcOrd="1" destOrd="0" presId="urn:microsoft.com/office/officeart/2005/8/layout/vList2"/>
    <dgm:cxn modelId="{C76B5483-B938-4B4B-8670-7AE4BDA207F1}" type="presParOf" srcId="{3039F7DA-69EF-4654-877F-C4C4793E7699}" destId="{9BB55735-AEAB-488C-B6C7-EF0CC7B9F470}" srcOrd="2" destOrd="0" presId="urn:microsoft.com/office/officeart/2005/8/layout/vList2"/>
    <dgm:cxn modelId="{06828C9E-07ED-4B9A-848C-7AE8441A56F0}" type="presParOf" srcId="{3039F7DA-69EF-4654-877F-C4C4793E7699}" destId="{B724203C-08C4-4AB8-BD4B-AE29E2BF06D8}" srcOrd="3" destOrd="0" presId="urn:microsoft.com/office/officeart/2005/8/layout/vList2"/>
    <dgm:cxn modelId="{2C737E8D-5550-46DF-A3B2-6FC3DCC9E419}" type="presParOf" srcId="{3039F7DA-69EF-4654-877F-C4C4793E7699}" destId="{4BF2FFE8-D721-4B6F-B7E5-3F289BEF61DE}" srcOrd="4" destOrd="0" presId="urn:microsoft.com/office/officeart/2005/8/layout/vList2"/>
    <dgm:cxn modelId="{B190E8B4-4FF2-44E1-A5B5-0B17DA8AB0A8}" type="presParOf" srcId="{3039F7DA-69EF-4654-877F-C4C4793E7699}" destId="{2A49DA80-0D64-47DF-BDE4-8C64DB02BFD5}"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3928B5-EB33-4787-BA1E-DCD4CD1A251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14D275A5-D40A-4339-A1F1-FF47FDA23802}">
      <dgm:prSet/>
      <dgm:spPr/>
      <dgm:t>
        <a:bodyPr/>
        <a:lstStyle/>
        <a:p>
          <a:pPr rtl="0"/>
          <a:r>
            <a:rPr lang="uk-UA" i="1" dirty="0" smtClean="0"/>
            <a:t>Зовнішні фактори</a:t>
          </a:r>
          <a:endParaRPr lang="uk-UA" dirty="0"/>
        </a:p>
      </dgm:t>
    </dgm:pt>
    <dgm:pt modelId="{B61E3B27-2C70-4AFD-98B7-8418E1559ECE}" type="parTrans" cxnId="{9712DEEB-3FCF-4642-A238-757B94702566}">
      <dgm:prSet/>
      <dgm:spPr/>
      <dgm:t>
        <a:bodyPr/>
        <a:lstStyle/>
        <a:p>
          <a:endParaRPr lang="uk-UA"/>
        </a:p>
      </dgm:t>
    </dgm:pt>
    <dgm:pt modelId="{AF14185A-39A7-467E-97D8-2EA0AA4D4D70}" type="sibTrans" cxnId="{9712DEEB-3FCF-4642-A238-757B94702566}">
      <dgm:prSet/>
      <dgm:spPr/>
      <dgm:t>
        <a:bodyPr/>
        <a:lstStyle/>
        <a:p>
          <a:endParaRPr lang="uk-UA"/>
        </a:p>
      </dgm:t>
    </dgm:pt>
    <dgm:pt modelId="{E577C7B4-07BB-4F0C-8087-51E744908346}">
      <dgm:prSet custT="1"/>
      <dgm:spPr/>
      <dgm:t>
        <a:bodyPr/>
        <a:lstStyle/>
        <a:p>
          <a:pPr rtl="0"/>
          <a:r>
            <a:rPr lang="uk-UA" sz="1800" dirty="0" smtClean="0"/>
            <a:t>загальна платіжна криза в країні;</a:t>
          </a:r>
          <a:endParaRPr lang="uk-UA" sz="1800" dirty="0"/>
        </a:p>
      </dgm:t>
    </dgm:pt>
    <dgm:pt modelId="{23B88360-7008-4E8F-969C-C64B76E8F1C6}" type="parTrans" cxnId="{7D7989FD-D409-4A5F-9E57-543C9E92CDA2}">
      <dgm:prSet/>
      <dgm:spPr/>
      <dgm:t>
        <a:bodyPr/>
        <a:lstStyle/>
        <a:p>
          <a:endParaRPr lang="uk-UA"/>
        </a:p>
      </dgm:t>
    </dgm:pt>
    <dgm:pt modelId="{57A74792-1EB8-4370-AC8A-8ED25A1D39E3}" type="sibTrans" cxnId="{7D7989FD-D409-4A5F-9E57-543C9E92CDA2}">
      <dgm:prSet/>
      <dgm:spPr/>
      <dgm:t>
        <a:bodyPr/>
        <a:lstStyle/>
        <a:p>
          <a:endParaRPr lang="uk-UA"/>
        </a:p>
      </dgm:t>
    </dgm:pt>
    <dgm:pt modelId="{48825420-D0DE-46BB-A9CA-776FB5FC9BA3}">
      <dgm:prSet custT="1"/>
      <dgm:spPr/>
      <dgm:t>
        <a:bodyPr/>
        <a:lstStyle/>
        <a:p>
          <a:pPr rtl="0"/>
          <a:r>
            <a:rPr lang="uk-UA" sz="1800" dirty="0" smtClean="0"/>
            <a:t>низький рівень виробництва;</a:t>
          </a:r>
          <a:endParaRPr lang="uk-UA" sz="1800" dirty="0"/>
        </a:p>
      </dgm:t>
    </dgm:pt>
    <dgm:pt modelId="{853619BC-6747-47AE-A1F0-D8E9DE772953}" type="parTrans" cxnId="{0685AD70-8F53-45F6-943A-3E1168BC984C}">
      <dgm:prSet/>
      <dgm:spPr/>
      <dgm:t>
        <a:bodyPr/>
        <a:lstStyle/>
        <a:p>
          <a:endParaRPr lang="uk-UA"/>
        </a:p>
      </dgm:t>
    </dgm:pt>
    <dgm:pt modelId="{DB43F594-8C53-48BF-B190-0EE816EF500B}" type="sibTrans" cxnId="{0685AD70-8F53-45F6-943A-3E1168BC984C}">
      <dgm:prSet/>
      <dgm:spPr/>
      <dgm:t>
        <a:bodyPr/>
        <a:lstStyle/>
        <a:p>
          <a:endParaRPr lang="uk-UA"/>
        </a:p>
      </dgm:t>
    </dgm:pt>
    <dgm:pt modelId="{07537AF6-F264-42C9-BD63-313C559DB557}">
      <dgm:prSet custT="1"/>
      <dgm:spPr/>
      <dgm:t>
        <a:bodyPr/>
        <a:lstStyle/>
        <a:p>
          <a:pPr rtl="0"/>
          <a:r>
            <a:rPr lang="uk-UA" sz="1800" dirty="0" smtClean="0"/>
            <a:t>розвиток науки і техніки;</a:t>
          </a:r>
          <a:endParaRPr lang="uk-UA" sz="1800" dirty="0"/>
        </a:p>
      </dgm:t>
    </dgm:pt>
    <dgm:pt modelId="{08DFF7CA-7CDA-4DE6-9180-9BA529A437A9}" type="parTrans" cxnId="{CD78A62A-1FEB-4B80-A667-A0EE6572FC9A}">
      <dgm:prSet/>
      <dgm:spPr/>
      <dgm:t>
        <a:bodyPr/>
        <a:lstStyle/>
        <a:p>
          <a:endParaRPr lang="uk-UA"/>
        </a:p>
      </dgm:t>
    </dgm:pt>
    <dgm:pt modelId="{D0B28608-AFE3-447F-9177-F364DB36CFEC}" type="sibTrans" cxnId="{CD78A62A-1FEB-4B80-A667-A0EE6572FC9A}">
      <dgm:prSet/>
      <dgm:spPr/>
      <dgm:t>
        <a:bodyPr/>
        <a:lstStyle/>
        <a:p>
          <a:endParaRPr lang="uk-UA"/>
        </a:p>
      </dgm:t>
    </dgm:pt>
    <dgm:pt modelId="{E3C215BF-007C-45F4-BDDA-3C5564C2A8C1}">
      <dgm:prSet custT="1"/>
      <dgm:spPr/>
      <dgm:t>
        <a:bodyPr/>
        <a:lstStyle/>
        <a:p>
          <a:pPr rtl="0"/>
          <a:r>
            <a:rPr lang="uk-UA" sz="1800" dirty="0" smtClean="0"/>
            <a:t>низька купівельна спроможність населення;</a:t>
          </a:r>
          <a:endParaRPr lang="uk-UA" sz="1800" dirty="0"/>
        </a:p>
      </dgm:t>
    </dgm:pt>
    <dgm:pt modelId="{A9A1F018-8E5E-4CAA-8864-926D2893484A}" type="parTrans" cxnId="{5BDFB3D9-6741-425F-B62C-7DCDF96F0453}">
      <dgm:prSet/>
      <dgm:spPr/>
      <dgm:t>
        <a:bodyPr/>
        <a:lstStyle/>
        <a:p>
          <a:endParaRPr lang="uk-UA"/>
        </a:p>
      </dgm:t>
    </dgm:pt>
    <dgm:pt modelId="{BB1633C1-5046-40A8-AA0C-FAE14E26A3B3}" type="sibTrans" cxnId="{5BDFB3D9-6741-425F-B62C-7DCDF96F0453}">
      <dgm:prSet/>
      <dgm:spPr/>
      <dgm:t>
        <a:bodyPr/>
        <a:lstStyle/>
        <a:p>
          <a:endParaRPr lang="uk-UA"/>
        </a:p>
      </dgm:t>
    </dgm:pt>
    <dgm:pt modelId="{4537EEB2-1E02-4574-B072-0ECE185DFC8F}">
      <dgm:prSet custT="1"/>
      <dgm:spPr/>
      <dgm:t>
        <a:bodyPr/>
        <a:lstStyle/>
        <a:p>
          <a:pPr rtl="0"/>
          <a:r>
            <a:rPr lang="uk-UA" sz="1800" dirty="0" err="1" smtClean="0"/>
            <a:t>невідрегульованість</a:t>
          </a:r>
          <a:r>
            <a:rPr lang="uk-UA" sz="1800" dirty="0" smtClean="0"/>
            <a:t> правового забезпечення;</a:t>
          </a:r>
          <a:endParaRPr lang="uk-UA" sz="1800" dirty="0"/>
        </a:p>
      </dgm:t>
    </dgm:pt>
    <dgm:pt modelId="{20A02841-B159-4390-BC3B-ADF7DABFF28D}" type="parTrans" cxnId="{8BEC5E2C-093C-4DB4-BEB0-F55B5140E416}">
      <dgm:prSet/>
      <dgm:spPr/>
      <dgm:t>
        <a:bodyPr/>
        <a:lstStyle/>
        <a:p>
          <a:endParaRPr lang="uk-UA"/>
        </a:p>
      </dgm:t>
    </dgm:pt>
    <dgm:pt modelId="{A929EA26-D822-4F9C-B83F-AA6B8E3F7ABA}" type="sibTrans" cxnId="{8BEC5E2C-093C-4DB4-BEB0-F55B5140E416}">
      <dgm:prSet/>
      <dgm:spPr/>
      <dgm:t>
        <a:bodyPr/>
        <a:lstStyle/>
        <a:p>
          <a:endParaRPr lang="uk-UA"/>
        </a:p>
      </dgm:t>
    </dgm:pt>
    <dgm:pt modelId="{C5B1F565-8D1D-42AC-97D7-D110D8AA4B0A}">
      <dgm:prSet custT="1"/>
      <dgm:spPr/>
      <dgm:t>
        <a:bodyPr/>
        <a:lstStyle/>
        <a:p>
          <a:pPr rtl="0"/>
          <a:r>
            <a:rPr lang="uk-UA" sz="1800" dirty="0" smtClean="0"/>
            <a:t>недосконалість податкової політики;</a:t>
          </a:r>
          <a:endParaRPr lang="uk-UA" sz="1800" dirty="0"/>
        </a:p>
      </dgm:t>
    </dgm:pt>
    <dgm:pt modelId="{8FEBFDB2-92D1-44EF-851F-A75FAFC156B7}" type="parTrans" cxnId="{5C9CA2F7-03FF-40A0-83E6-B26BBADA7A28}">
      <dgm:prSet/>
      <dgm:spPr/>
      <dgm:t>
        <a:bodyPr/>
        <a:lstStyle/>
        <a:p>
          <a:endParaRPr lang="uk-UA"/>
        </a:p>
      </dgm:t>
    </dgm:pt>
    <dgm:pt modelId="{34865EC1-4644-4C91-9BB0-C29FB017884A}" type="sibTrans" cxnId="{5C9CA2F7-03FF-40A0-83E6-B26BBADA7A28}">
      <dgm:prSet/>
      <dgm:spPr/>
      <dgm:t>
        <a:bodyPr/>
        <a:lstStyle/>
        <a:p>
          <a:endParaRPr lang="uk-UA"/>
        </a:p>
      </dgm:t>
    </dgm:pt>
    <dgm:pt modelId="{2D9BE9A6-ACAD-4EA7-A5C6-8144252F1DAF}">
      <dgm:prSet custT="1"/>
      <dgm:spPr/>
      <dgm:t>
        <a:bodyPr/>
        <a:lstStyle/>
        <a:p>
          <a:pPr rtl="0"/>
          <a:r>
            <a:rPr lang="uk-UA" sz="1800" dirty="0" smtClean="0"/>
            <a:t>неплатоспроможність підприємств.</a:t>
          </a:r>
          <a:endParaRPr lang="uk-UA" sz="1800" dirty="0"/>
        </a:p>
      </dgm:t>
    </dgm:pt>
    <dgm:pt modelId="{F6FDEBC1-76A2-405D-8977-3D6EF7E197BA}" type="parTrans" cxnId="{B138DAA0-0DDC-47D5-ACB1-C182CA51D2AD}">
      <dgm:prSet/>
      <dgm:spPr/>
      <dgm:t>
        <a:bodyPr/>
        <a:lstStyle/>
        <a:p>
          <a:endParaRPr lang="uk-UA"/>
        </a:p>
      </dgm:t>
    </dgm:pt>
    <dgm:pt modelId="{9CF711C6-9248-4F6B-A244-C1C7DB83C756}" type="sibTrans" cxnId="{B138DAA0-0DDC-47D5-ACB1-C182CA51D2AD}">
      <dgm:prSet/>
      <dgm:spPr/>
      <dgm:t>
        <a:bodyPr/>
        <a:lstStyle/>
        <a:p>
          <a:endParaRPr lang="uk-UA"/>
        </a:p>
      </dgm:t>
    </dgm:pt>
    <dgm:pt modelId="{F3CB6AD9-01CD-4556-BA31-4924F20D4ACB}">
      <dgm:prSet custT="1"/>
      <dgm:spPr/>
      <dgm:t>
        <a:bodyPr/>
        <a:lstStyle/>
        <a:p>
          <a:pPr rtl="0"/>
          <a:r>
            <a:rPr lang="uk-UA" sz="1800" dirty="0" smtClean="0"/>
            <a:t>висока частка умовно-постійних витрат;</a:t>
          </a:r>
          <a:endParaRPr lang="uk-UA" sz="1800" dirty="0"/>
        </a:p>
      </dgm:t>
    </dgm:pt>
    <dgm:pt modelId="{89898D07-0341-42C5-ACE3-A83A2ECF9C80}" type="parTrans" cxnId="{41C36040-DCF9-47DB-8776-423096DC4311}">
      <dgm:prSet/>
      <dgm:spPr/>
      <dgm:t>
        <a:bodyPr/>
        <a:lstStyle/>
        <a:p>
          <a:endParaRPr lang="uk-UA"/>
        </a:p>
      </dgm:t>
    </dgm:pt>
    <dgm:pt modelId="{039BAB95-FE57-429C-8DA5-BBBDD314136D}" type="sibTrans" cxnId="{41C36040-DCF9-47DB-8776-423096DC4311}">
      <dgm:prSet/>
      <dgm:spPr/>
      <dgm:t>
        <a:bodyPr/>
        <a:lstStyle/>
        <a:p>
          <a:endParaRPr lang="uk-UA"/>
        </a:p>
      </dgm:t>
    </dgm:pt>
    <dgm:pt modelId="{263D564A-8688-498C-B7B6-D36BB563579D}">
      <dgm:prSet/>
      <dgm:spPr/>
      <dgm:t>
        <a:bodyPr/>
        <a:lstStyle/>
        <a:p>
          <a:pPr rtl="0"/>
          <a:r>
            <a:rPr lang="uk-UA" dirty="0" smtClean="0"/>
            <a:t>Внутрішні фактори</a:t>
          </a:r>
          <a:endParaRPr lang="uk-UA" dirty="0"/>
        </a:p>
      </dgm:t>
    </dgm:pt>
    <dgm:pt modelId="{AF33AE56-6064-4986-B458-1E76019CAB43}" type="parTrans" cxnId="{9838AA16-DC31-4B9D-BECF-1AAD66C1D84F}">
      <dgm:prSet/>
      <dgm:spPr/>
      <dgm:t>
        <a:bodyPr/>
        <a:lstStyle/>
        <a:p>
          <a:endParaRPr lang="uk-UA"/>
        </a:p>
      </dgm:t>
    </dgm:pt>
    <dgm:pt modelId="{B6667E1A-20EE-4324-A54F-29C4BD895F12}" type="sibTrans" cxnId="{9838AA16-DC31-4B9D-BECF-1AAD66C1D84F}">
      <dgm:prSet/>
      <dgm:spPr/>
      <dgm:t>
        <a:bodyPr/>
        <a:lstStyle/>
        <a:p>
          <a:endParaRPr lang="uk-UA"/>
        </a:p>
      </dgm:t>
    </dgm:pt>
    <dgm:pt modelId="{84C07B4F-7D02-45AE-A1CF-333E77E01D31}">
      <dgm:prSet custT="1"/>
      <dgm:spPr/>
      <dgm:t>
        <a:bodyPr/>
        <a:lstStyle/>
        <a:p>
          <a:r>
            <a:rPr lang="uk-UA" sz="1800" smtClean="0"/>
            <a:t>енергомісткість наявних технологій;</a:t>
          </a:r>
          <a:endParaRPr lang="en-US" sz="1800" dirty="0" smtClean="0"/>
        </a:p>
      </dgm:t>
    </dgm:pt>
    <dgm:pt modelId="{9A7C1744-D933-4C62-8F9B-AA9721A49CF7}" type="parTrans" cxnId="{1917D162-A2CA-4B8A-8ED1-DB3BF12B5EE0}">
      <dgm:prSet/>
      <dgm:spPr/>
      <dgm:t>
        <a:bodyPr/>
        <a:lstStyle/>
        <a:p>
          <a:endParaRPr lang="uk-UA"/>
        </a:p>
      </dgm:t>
    </dgm:pt>
    <dgm:pt modelId="{323C7B55-98AC-4DDD-87EF-1802078B95B4}" type="sibTrans" cxnId="{1917D162-A2CA-4B8A-8ED1-DB3BF12B5EE0}">
      <dgm:prSet/>
      <dgm:spPr/>
      <dgm:t>
        <a:bodyPr/>
        <a:lstStyle/>
        <a:p>
          <a:endParaRPr lang="uk-UA"/>
        </a:p>
      </dgm:t>
    </dgm:pt>
    <dgm:pt modelId="{388997E6-2B40-4F43-8F61-9EF231685ED4}">
      <dgm:prSet custT="1"/>
      <dgm:spPr/>
      <dgm:t>
        <a:bodyPr/>
        <a:lstStyle/>
        <a:p>
          <a:r>
            <a:rPr lang="uk-UA" sz="1800" dirty="0" smtClean="0"/>
            <a:t>низька якість продукції в поєднанні з її високою ціною;</a:t>
          </a:r>
          <a:endParaRPr lang="en-US" sz="1800" dirty="0" smtClean="0"/>
        </a:p>
      </dgm:t>
    </dgm:pt>
    <dgm:pt modelId="{ACD016F1-F3C0-46B1-AFC1-275074344E65}" type="parTrans" cxnId="{F6BDFCBD-FB3E-4083-A7D5-EC1EAA3A1091}">
      <dgm:prSet/>
      <dgm:spPr/>
      <dgm:t>
        <a:bodyPr/>
        <a:lstStyle/>
        <a:p>
          <a:endParaRPr lang="uk-UA"/>
        </a:p>
      </dgm:t>
    </dgm:pt>
    <dgm:pt modelId="{81E329BC-EF06-4132-B71F-21F2E77CDE3C}" type="sibTrans" cxnId="{F6BDFCBD-FB3E-4083-A7D5-EC1EAA3A1091}">
      <dgm:prSet/>
      <dgm:spPr/>
      <dgm:t>
        <a:bodyPr/>
        <a:lstStyle/>
        <a:p>
          <a:endParaRPr lang="uk-UA"/>
        </a:p>
      </dgm:t>
    </dgm:pt>
    <dgm:pt modelId="{03732CB2-790A-4A16-827C-C1DC7C872722}">
      <dgm:prSet custT="1"/>
      <dgm:spPr/>
      <dgm:t>
        <a:bodyPr/>
        <a:lstStyle/>
        <a:p>
          <a:r>
            <a:rPr lang="uk-UA" sz="1800" smtClean="0"/>
            <a:t>«тінізація» господарського обороту;</a:t>
          </a:r>
          <a:endParaRPr lang="en-US" sz="1800" dirty="0" smtClean="0"/>
        </a:p>
      </dgm:t>
    </dgm:pt>
    <dgm:pt modelId="{90C973E9-6100-4D5E-A864-E11EE6EA5F65}" type="parTrans" cxnId="{F5660B14-C9E4-4F17-AC39-6868D3145A46}">
      <dgm:prSet/>
      <dgm:spPr/>
      <dgm:t>
        <a:bodyPr/>
        <a:lstStyle/>
        <a:p>
          <a:endParaRPr lang="uk-UA"/>
        </a:p>
      </dgm:t>
    </dgm:pt>
    <dgm:pt modelId="{BC9A8960-E160-47A4-A5C5-B909616E4AF3}" type="sibTrans" cxnId="{F5660B14-C9E4-4F17-AC39-6868D3145A46}">
      <dgm:prSet/>
      <dgm:spPr/>
      <dgm:t>
        <a:bodyPr/>
        <a:lstStyle/>
        <a:p>
          <a:endParaRPr lang="uk-UA"/>
        </a:p>
      </dgm:t>
    </dgm:pt>
    <dgm:pt modelId="{ECCDF71C-4499-42C6-B79C-A1B2A1933DB1}">
      <dgm:prSet custT="1"/>
      <dgm:spPr/>
      <dgm:t>
        <a:bodyPr/>
        <a:lstStyle/>
        <a:p>
          <a:r>
            <a:rPr lang="uk-UA" sz="1800" smtClean="0"/>
            <a:t>брак джерел довгострокового фінансування капіталовкладень;</a:t>
          </a:r>
          <a:endParaRPr lang="en-US" sz="1800" dirty="0" smtClean="0"/>
        </a:p>
      </dgm:t>
    </dgm:pt>
    <dgm:pt modelId="{F0AF8685-4404-41AA-9C60-35CA95AAD3C7}" type="parTrans" cxnId="{BAB16D3B-7ED8-4F5A-8369-840FA5A9B35C}">
      <dgm:prSet/>
      <dgm:spPr/>
      <dgm:t>
        <a:bodyPr/>
        <a:lstStyle/>
        <a:p>
          <a:endParaRPr lang="uk-UA"/>
        </a:p>
      </dgm:t>
    </dgm:pt>
    <dgm:pt modelId="{527A359F-CA44-442C-96BC-3429E8AB7F17}" type="sibTrans" cxnId="{BAB16D3B-7ED8-4F5A-8369-840FA5A9B35C}">
      <dgm:prSet/>
      <dgm:spPr/>
      <dgm:t>
        <a:bodyPr/>
        <a:lstStyle/>
        <a:p>
          <a:endParaRPr lang="uk-UA"/>
        </a:p>
      </dgm:t>
    </dgm:pt>
    <dgm:pt modelId="{8B48BA18-EE3F-4CDB-9525-A0854639C493}">
      <dgm:prSet custT="1"/>
      <dgm:spPr/>
      <dgm:t>
        <a:bodyPr/>
        <a:lstStyle/>
        <a:p>
          <a:r>
            <a:rPr lang="uk-UA" sz="1800" smtClean="0"/>
            <a:t>низький рівень управління дебіторською заборгованістю та виробничими запасами.</a:t>
          </a:r>
          <a:endParaRPr lang="en-US" sz="1800" dirty="0" smtClean="0"/>
        </a:p>
      </dgm:t>
    </dgm:pt>
    <dgm:pt modelId="{8027ECD3-78C4-4F4E-9239-671105471C9E}" type="parTrans" cxnId="{B512A8C8-FCCF-44AA-B61D-6C47F9706E92}">
      <dgm:prSet/>
      <dgm:spPr/>
      <dgm:t>
        <a:bodyPr/>
        <a:lstStyle/>
        <a:p>
          <a:endParaRPr lang="uk-UA"/>
        </a:p>
      </dgm:t>
    </dgm:pt>
    <dgm:pt modelId="{F86C566C-221B-498D-BD5D-30345FF1F096}" type="sibTrans" cxnId="{B512A8C8-FCCF-44AA-B61D-6C47F9706E92}">
      <dgm:prSet/>
      <dgm:spPr/>
      <dgm:t>
        <a:bodyPr/>
        <a:lstStyle/>
        <a:p>
          <a:endParaRPr lang="uk-UA"/>
        </a:p>
      </dgm:t>
    </dgm:pt>
    <dgm:pt modelId="{D68C2DB2-4620-4A66-BCEC-9816F93A47FD}" type="pres">
      <dgm:prSet presAssocID="{5F3928B5-EB33-4787-BA1E-DCD4CD1A2510}" presName="Name0" presStyleCnt="0">
        <dgm:presLayoutVars>
          <dgm:dir/>
          <dgm:animLvl val="lvl"/>
          <dgm:resizeHandles val="exact"/>
        </dgm:presLayoutVars>
      </dgm:prSet>
      <dgm:spPr/>
      <dgm:t>
        <a:bodyPr/>
        <a:lstStyle/>
        <a:p>
          <a:endParaRPr lang="uk-UA"/>
        </a:p>
      </dgm:t>
    </dgm:pt>
    <dgm:pt modelId="{D032C0F9-6420-40F2-9019-4D9775C076B7}" type="pres">
      <dgm:prSet presAssocID="{14D275A5-D40A-4339-A1F1-FF47FDA23802}" presName="linNode" presStyleCnt="0"/>
      <dgm:spPr/>
    </dgm:pt>
    <dgm:pt modelId="{6B7E308C-8D76-4ED4-B423-73AC607999C0}" type="pres">
      <dgm:prSet presAssocID="{14D275A5-D40A-4339-A1F1-FF47FDA23802}" presName="parentText" presStyleLbl="node1" presStyleIdx="0" presStyleCnt="2">
        <dgm:presLayoutVars>
          <dgm:chMax val="1"/>
          <dgm:bulletEnabled val="1"/>
        </dgm:presLayoutVars>
      </dgm:prSet>
      <dgm:spPr/>
      <dgm:t>
        <a:bodyPr/>
        <a:lstStyle/>
        <a:p>
          <a:endParaRPr lang="uk-UA"/>
        </a:p>
      </dgm:t>
    </dgm:pt>
    <dgm:pt modelId="{89A986FC-B030-44D9-A5BC-F7778B97B58E}" type="pres">
      <dgm:prSet presAssocID="{14D275A5-D40A-4339-A1F1-FF47FDA23802}" presName="descendantText" presStyleLbl="alignAccFollowNode1" presStyleIdx="0" presStyleCnt="2" custScaleY="141852">
        <dgm:presLayoutVars>
          <dgm:bulletEnabled val="1"/>
        </dgm:presLayoutVars>
      </dgm:prSet>
      <dgm:spPr/>
      <dgm:t>
        <a:bodyPr/>
        <a:lstStyle/>
        <a:p>
          <a:endParaRPr lang="uk-UA"/>
        </a:p>
      </dgm:t>
    </dgm:pt>
    <dgm:pt modelId="{6BA6087A-9C90-480C-A3FD-13211099D0BB}" type="pres">
      <dgm:prSet presAssocID="{AF14185A-39A7-467E-97D8-2EA0AA4D4D70}" presName="sp" presStyleCnt="0"/>
      <dgm:spPr/>
    </dgm:pt>
    <dgm:pt modelId="{FFD43794-5920-4824-8906-0529B18719D3}" type="pres">
      <dgm:prSet presAssocID="{263D564A-8688-498C-B7B6-D36BB563579D}" presName="linNode" presStyleCnt="0"/>
      <dgm:spPr/>
    </dgm:pt>
    <dgm:pt modelId="{E338F6D5-9F0C-4DA4-AE1E-D1ED1FDBC645}" type="pres">
      <dgm:prSet presAssocID="{263D564A-8688-498C-B7B6-D36BB563579D}" presName="parentText" presStyleLbl="node1" presStyleIdx="1" presStyleCnt="2">
        <dgm:presLayoutVars>
          <dgm:chMax val="1"/>
          <dgm:bulletEnabled val="1"/>
        </dgm:presLayoutVars>
      </dgm:prSet>
      <dgm:spPr/>
      <dgm:t>
        <a:bodyPr/>
        <a:lstStyle/>
        <a:p>
          <a:endParaRPr lang="uk-UA"/>
        </a:p>
      </dgm:t>
    </dgm:pt>
    <dgm:pt modelId="{89EC9782-8EDB-41DC-97F0-4AB389DD0D5B}" type="pres">
      <dgm:prSet presAssocID="{263D564A-8688-498C-B7B6-D36BB563579D}" presName="descendantText" presStyleLbl="alignAccFollowNode1" presStyleIdx="1" presStyleCnt="2" custScaleY="138738">
        <dgm:presLayoutVars>
          <dgm:bulletEnabled val="1"/>
        </dgm:presLayoutVars>
      </dgm:prSet>
      <dgm:spPr/>
      <dgm:t>
        <a:bodyPr/>
        <a:lstStyle/>
        <a:p>
          <a:endParaRPr lang="uk-UA"/>
        </a:p>
      </dgm:t>
    </dgm:pt>
  </dgm:ptLst>
  <dgm:cxnLst>
    <dgm:cxn modelId="{A2F2EE36-A358-4328-BB37-9E246AB34E9D}" type="presOf" srcId="{14D275A5-D40A-4339-A1F1-FF47FDA23802}" destId="{6B7E308C-8D76-4ED4-B423-73AC607999C0}" srcOrd="0" destOrd="0" presId="urn:microsoft.com/office/officeart/2005/8/layout/vList5"/>
    <dgm:cxn modelId="{F6BDFCBD-FB3E-4083-A7D5-EC1EAA3A1091}" srcId="{263D564A-8688-498C-B7B6-D36BB563579D}" destId="{388997E6-2B40-4F43-8F61-9EF231685ED4}" srcOrd="2" destOrd="0" parTransId="{ACD016F1-F3C0-46B1-AFC1-275074344E65}" sibTransId="{81E329BC-EF06-4132-B71F-21F2E77CDE3C}"/>
    <dgm:cxn modelId="{ED7DECF7-ED88-44AC-9BE5-60D04B94CF95}" type="presOf" srcId="{4537EEB2-1E02-4574-B072-0ECE185DFC8F}" destId="{89A986FC-B030-44D9-A5BC-F7778B97B58E}" srcOrd="0" destOrd="4" presId="urn:microsoft.com/office/officeart/2005/8/layout/vList5"/>
    <dgm:cxn modelId="{B512A8C8-FCCF-44AA-B61D-6C47F9706E92}" srcId="{263D564A-8688-498C-B7B6-D36BB563579D}" destId="{8B48BA18-EE3F-4CDB-9525-A0854639C493}" srcOrd="5" destOrd="0" parTransId="{8027ECD3-78C4-4F4E-9239-671105471C9E}" sibTransId="{F86C566C-221B-498D-BD5D-30345FF1F096}"/>
    <dgm:cxn modelId="{9838AA16-DC31-4B9D-BECF-1AAD66C1D84F}" srcId="{5F3928B5-EB33-4787-BA1E-DCD4CD1A2510}" destId="{263D564A-8688-498C-B7B6-D36BB563579D}" srcOrd="1" destOrd="0" parTransId="{AF33AE56-6064-4986-B458-1E76019CAB43}" sibTransId="{B6667E1A-20EE-4324-A54F-29C4BD895F12}"/>
    <dgm:cxn modelId="{1917D162-A2CA-4B8A-8ED1-DB3BF12B5EE0}" srcId="{263D564A-8688-498C-B7B6-D36BB563579D}" destId="{84C07B4F-7D02-45AE-A1CF-333E77E01D31}" srcOrd="1" destOrd="0" parTransId="{9A7C1744-D933-4C62-8F9B-AA9721A49CF7}" sibTransId="{323C7B55-98AC-4DDD-87EF-1802078B95B4}"/>
    <dgm:cxn modelId="{0BAD9721-BEA9-44BA-B594-E5117559ACD1}" type="presOf" srcId="{263D564A-8688-498C-B7B6-D36BB563579D}" destId="{E338F6D5-9F0C-4DA4-AE1E-D1ED1FDBC645}" srcOrd="0" destOrd="0" presId="urn:microsoft.com/office/officeart/2005/8/layout/vList5"/>
    <dgm:cxn modelId="{F96F2348-7230-42C3-A71B-DD8948FE8E34}" type="presOf" srcId="{8B48BA18-EE3F-4CDB-9525-A0854639C493}" destId="{89EC9782-8EDB-41DC-97F0-4AB389DD0D5B}" srcOrd="0" destOrd="5" presId="urn:microsoft.com/office/officeart/2005/8/layout/vList5"/>
    <dgm:cxn modelId="{2D78CCED-8E0C-41A0-ADE1-EFC1A2DCCF97}" type="presOf" srcId="{E577C7B4-07BB-4F0C-8087-51E744908346}" destId="{89A986FC-B030-44D9-A5BC-F7778B97B58E}" srcOrd="0" destOrd="0" presId="urn:microsoft.com/office/officeart/2005/8/layout/vList5"/>
    <dgm:cxn modelId="{41C36040-DCF9-47DB-8776-423096DC4311}" srcId="{263D564A-8688-498C-B7B6-D36BB563579D}" destId="{F3CB6AD9-01CD-4556-BA31-4924F20D4ACB}" srcOrd="0" destOrd="0" parTransId="{89898D07-0341-42C5-ACE3-A83A2ECF9C80}" sibTransId="{039BAB95-FE57-429C-8DA5-BBBDD314136D}"/>
    <dgm:cxn modelId="{27F53958-FE2E-4896-978D-246546AF9482}" type="presOf" srcId="{03732CB2-790A-4A16-827C-C1DC7C872722}" destId="{89EC9782-8EDB-41DC-97F0-4AB389DD0D5B}" srcOrd="0" destOrd="3" presId="urn:microsoft.com/office/officeart/2005/8/layout/vList5"/>
    <dgm:cxn modelId="{CD78A62A-1FEB-4B80-A667-A0EE6572FC9A}" srcId="{14D275A5-D40A-4339-A1F1-FF47FDA23802}" destId="{07537AF6-F264-42C9-BD63-313C559DB557}" srcOrd="2" destOrd="0" parTransId="{08DFF7CA-7CDA-4DE6-9180-9BA529A437A9}" sibTransId="{D0B28608-AFE3-447F-9177-F364DB36CFEC}"/>
    <dgm:cxn modelId="{4E964609-7F77-4541-8ABA-920D972A0FA4}" type="presOf" srcId="{ECCDF71C-4499-42C6-B79C-A1B2A1933DB1}" destId="{89EC9782-8EDB-41DC-97F0-4AB389DD0D5B}" srcOrd="0" destOrd="4" presId="urn:microsoft.com/office/officeart/2005/8/layout/vList5"/>
    <dgm:cxn modelId="{8C67EBAE-1359-457B-9015-1C22F670480D}" type="presOf" srcId="{84C07B4F-7D02-45AE-A1CF-333E77E01D31}" destId="{89EC9782-8EDB-41DC-97F0-4AB389DD0D5B}" srcOrd="0" destOrd="1" presId="urn:microsoft.com/office/officeart/2005/8/layout/vList5"/>
    <dgm:cxn modelId="{F5660B14-C9E4-4F17-AC39-6868D3145A46}" srcId="{263D564A-8688-498C-B7B6-D36BB563579D}" destId="{03732CB2-790A-4A16-827C-C1DC7C872722}" srcOrd="3" destOrd="0" parTransId="{90C973E9-6100-4D5E-A864-E11EE6EA5F65}" sibTransId="{BC9A8960-E160-47A4-A5C5-B909616E4AF3}"/>
    <dgm:cxn modelId="{F67195A0-1441-4D01-ACCE-C4EDFB925273}" type="presOf" srcId="{07537AF6-F264-42C9-BD63-313C559DB557}" destId="{89A986FC-B030-44D9-A5BC-F7778B97B58E}" srcOrd="0" destOrd="2" presId="urn:microsoft.com/office/officeart/2005/8/layout/vList5"/>
    <dgm:cxn modelId="{5C9CA2F7-03FF-40A0-83E6-B26BBADA7A28}" srcId="{14D275A5-D40A-4339-A1F1-FF47FDA23802}" destId="{C5B1F565-8D1D-42AC-97D7-D110D8AA4B0A}" srcOrd="5" destOrd="0" parTransId="{8FEBFDB2-92D1-44EF-851F-A75FAFC156B7}" sibTransId="{34865EC1-4644-4C91-9BB0-C29FB017884A}"/>
    <dgm:cxn modelId="{5BDFB3D9-6741-425F-B62C-7DCDF96F0453}" srcId="{14D275A5-D40A-4339-A1F1-FF47FDA23802}" destId="{E3C215BF-007C-45F4-BDDA-3C5564C2A8C1}" srcOrd="3" destOrd="0" parTransId="{A9A1F018-8E5E-4CAA-8864-926D2893484A}" sibTransId="{BB1633C1-5046-40A8-AA0C-FAE14E26A3B3}"/>
    <dgm:cxn modelId="{A2813F8D-9A64-417E-9A4B-7C7E502AA9C7}" type="presOf" srcId="{F3CB6AD9-01CD-4556-BA31-4924F20D4ACB}" destId="{89EC9782-8EDB-41DC-97F0-4AB389DD0D5B}" srcOrd="0" destOrd="0" presId="urn:microsoft.com/office/officeart/2005/8/layout/vList5"/>
    <dgm:cxn modelId="{0685AD70-8F53-45F6-943A-3E1168BC984C}" srcId="{14D275A5-D40A-4339-A1F1-FF47FDA23802}" destId="{48825420-D0DE-46BB-A9CA-776FB5FC9BA3}" srcOrd="1" destOrd="0" parTransId="{853619BC-6747-47AE-A1F0-D8E9DE772953}" sibTransId="{DB43F594-8C53-48BF-B190-0EE816EF500B}"/>
    <dgm:cxn modelId="{FE59C671-A14B-4B38-9DCB-9E40149F878A}" type="presOf" srcId="{2D9BE9A6-ACAD-4EA7-A5C6-8144252F1DAF}" destId="{89A986FC-B030-44D9-A5BC-F7778B97B58E}" srcOrd="0" destOrd="6" presId="urn:microsoft.com/office/officeart/2005/8/layout/vList5"/>
    <dgm:cxn modelId="{BAB16D3B-7ED8-4F5A-8369-840FA5A9B35C}" srcId="{263D564A-8688-498C-B7B6-D36BB563579D}" destId="{ECCDF71C-4499-42C6-B79C-A1B2A1933DB1}" srcOrd="4" destOrd="0" parTransId="{F0AF8685-4404-41AA-9C60-35CA95AAD3C7}" sibTransId="{527A359F-CA44-442C-96BC-3429E8AB7F17}"/>
    <dgm:cxn modelId="{9712DEEB-3FCF-4642-A238-757B94702566}" srcId="{5F3928B5-EB33-4787-BA1E-DCD4CD1A2510}" destId="{14D275A5-D40A-4339-A1F1-FF47FDA23802}" srcOrd="0" destOrd="0" parTransId="{B61E3B27-2C70-4AFD-98B7-8418E1559ECE}" sibTransId="{AF14185A-39A7-467E-97D8-2EA0AA4D4D70}"/>
    <dgm:cxn modelId="{8F6FE7C2-E20C-4C7E-ACA3-509394AD609C}" type="presOf" srcId="{388997E6-2B40-4F43-8F61-9EF231685ED4}" destId="{89EC9782-8EDB-41DC-97F0-4AB389DD0D5B}" srcOrd="0" destOrd="2" presId="urn:microsoft.com/office/officeart/2005/8/layout/vList5"/>
    <dgm:cxn modelId="{2328E111-7CA5-4001-8E00-48C27FBEBCC5}" type="presOf" srcId="{C5B1F565-8D1D-42AC-97D7-D110D8AA4B0A}" destId="{89A986FC-B030-44D9-A5BC-F7778B97B58E}" srcOrd="0" destOrd="5" presId="urn:microsoft.com/office/officeart/2005/8/layout/vList5"/>
    <dgm:cxn modelId="{7D7989FD-D409-4A5F-9E57-543C9E92CDA2}" srcId="{14D275A5-D40A-4339-A1F1-FF47FDA23802}" destId="{E577C7B4-07BB-4F0C-8087-51E744908346}" srcOrd="0" destOrd="0" parTransId="{23B88360-7008-4E8F-969C-C64B76E8F1C6}" sibTransId="{57A74792-1EB8-4370-AC8A-8ED25A1D39E3}"/>
    <dgm:cxn modelId="{ECD610ED-B1A0-40BD-9477-2AB70BD19F2D}" type="presOf" srcId="{48825420-D0DE-46BB-A9CA-776FB5FC9BA3}" destId="{89A986FC-B030-44D9-A5BC-F7778B97B58E}" srcOrd="0" destOrd="1" presId="urn:microsoft.com/office/officeart/2005/8/layout/vList5"/>
    <dgm:cxn modelId="{694AEF98-BAD1-41D8-90C7-580E214FC1FC}" type="presOf" srcId="{E3C215BF-007C-45F4-BDDA-3C5564C2A8C1}" destId="{89A986FC-B030-44D9-A5BC-F7778B97B58E}" srcOrd="0" destOrd="3" presId="urn:microsoft.com/office/officeart/2005/8/layout/vList5"/>
    <dgm:cxn modelId="{E431CB31-8633-4959-AEA7-DF00993306B4}" type="presOf" srcId="{5F3928B5-EB33-4787-BA1E-DCD4CD1A2510}" destId="{D68C2DB2-4620-4A66-BCEC-9816F93A47FD}" srcOrd="0" destOrd="0" presId="urn:microsoft.com/office/officeart/2005/8/layout/vList5"/>
    <dgm:cxn modelId="{8BEC5E2C-093C-4DB4-BEB0-F55B5140E416}" srcId="{14D275A5-D40A-4339-A1F1-FF47FDA23802}" destId="{4537EEB2-1E02-4574-B072-0ECE185DFC8F}" srcOrd="4" destOrd="0" parTransId="{20A02841-B159-4390-BC3B-ADF7DABFF28D}" sibTransId="{A929EA26-D822-4F9C-B83F-AA6B8E3F7ABA}"/>
    <dgm:cxn modelId="{B138DAA0-0DDC-47D5-ACB1-C182CA51D2AD}" srcId="{14D275A5-D40A-4339-A1F1-FF47FDA23802}" destId="{2D9BE9A6-ACAD-4EA7-A5C6-8144252F1DAF}" srcOrd="6" destOrd="0" parTransId="{F6FDEBC1-76A2-405D-8977-3D6EF7E197BA}" sibTransId="{9CF711C6-9248-4F6B-A244-C1C7DB83C756}"/>
    <dgm:cxn modelId="{46AF18FC-374C-4EA4-AF82-EBA287239FD6}" type="presParOf" srcId="{D68C2DB2-4620-4A66-BCEC-9816F93A47FD}" destId="{D032C0F9-6420-40F2-9019-4D9775C076B7}" srcOrd="0" destOrd="0" presId="urn:microsoft.com/office/officeart/2005/8/layout/vList5"/>
    <dgm:cxn modelId="{7A94342D-89BB-42B6-B7A8-9A841677388D}" type="presParOf" srcId="{D032C0F9-6420-40F2-9019-4D9775C076B7}" destId="{6B7E308C-8D76-4ED4-B423-73AC607999C0}" srcOrd="0" destOrd="0" presId="urn:microsoft.com/office/officeart/2005/8/layout/vList5"/>
    <dgm:cxn modelId="{0F3D42AF-1CD4-475A-BDA4-06CA23B26276}" type="presParOf" srcId="{D032C0F9-6420-40F2-9019-4D9775C076B7}" destId="{89A986FC-B030-44D9-A5BC-F7778B97B58E}" srcOrd="1" destOrd="0" presId="urn:microsoft.com/office/officeart/2005/8/layout/vList5"/>
    <dgm:cxn modelId="{50050B08-8C6E-44A0-B3B3-F1075EEF92DE}" type="presParOf" srcId="{D68C2DB2-4620-4A66-BCEC-9816F93A47FD}" destId="{6BA6087A-9C90-480C-A3FD-13211099D0BB}" srcOrd="1" destOrd="0" presId="urn:microsoft.com/office/officeart/2005/8/layout/vList5"/>
    <dgm:cxn modelId="{CDE0396E-310F-44EE-9F5D-C9EF01DA2D15}" type="presParOf" srcId="{D68C2DB2-4620-4A66-BCEC-9816F93A47FD}" destId="{FFD43794-5920-4824-8906-0529B18719D3}" srcOrd="2" destOrd="0" presId="urn:microsoft.com/office/officeart/2005/8/layout/vList5"/>
    <dgm:cxn modelId="{3A66B106-0A78-4858-99F6-B8ACECD5DE85}" type="presParOf" srcId="{FFD43794-5920-4824-8906-0529B18719D3}" destId="{E338F6D5-9F0C-4DA4-AE1E-D1ED1FDBC645}" srcOrd="0" destOrd="0" presId="urn:microsoft.com/office/officeart/2005/8/layout/vList5"/>
    <dgm:cxn modelId="{4B0C200F-1A6A-412C-8259-5EAEF330B20D}" type="presParOf" srcId="{FFD43794-5920-4824-8906-0529B18719D3}" destId="{89EC9782-8EDB-41DC-97F0-4AB389DD0D5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FA6C70-FEBA-4070-9AE9-7A1B07D346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14D771CB-B17F-4DC0-98E8-2B5BCE962064}">
      <dgm:prSet/>
      <dgm:spPr/>
      <dgm:t>
        <a:bodyPr/>
        <a:lstStyle/>
        <a:p>
          <a:pPr algn="ctr" rtl="0"/>
          <a:r>
            <a:rPr lang="uk-UA" smtClean="0"/>
            <a:t>Мета аналізу грошових потоків підприємства</a:t>
          </a:r>
          <a:endParaRPr lang="uk-UA"/>
        </a:p>
      </dgm:t>
    </dgm:pt>
    <dgm:pt modelId="{CB74254C-4C77-4EAF-9C01-AA71CAF40A3E}" type="parTrans" cxnId="{CC725AC3-8B4E-4D7F-B50D-7A0C75D0DA0F}">
      <dgm:prSet/>
      <dgm:spPr/>
      <dgm:t>
        <a:bodyPr/>
        <a:lstStyle/>
        <a:p>
          <a:endParaRPr lang="uk-UA"/>
        </a:p>
      </dgm:t>
    </dgm:pt>
    <dgm:pt modelId="{A6E75418-C8CB-41B8-8890-70418928CB27}" type="sibTrans" cxnId="{CC725AC3-8B4E-4D7F-B50D-7A0C75D0DA0F}">
      <dgm:prSet/>
      <dgm:spPr/>
      <dgm:t>
        <a:bodyPr/>
        <a:lstStyle/>
        <a:p>
          <a:endParaRPr lang="uk-UA"/>
        </a:p>
      </dgm:t>
    </dgm:pt>
    <dgm:pt modelId="{5D8FCE24-1915-4B71-9F65-6BE945DA3AAC}">
      <dgm:prSet/>
      <dgm:spPr/>
      <dgm:t>
        <a:bodyPr/>
        <a:lstStyle/>
        <a:p>
          <a:pPr algn="just" rtl="0"/>
          <a:r>
            <a:rPr lang="uk-UA" dirty="0" smtClean="0"/>
            <a:t>Прискорення руху грошових коштів і підвищення на цій основі оборотності активів і капіталу для </a:t>
          </a:r>
          <a:r>
            <a:rPr lang="uk-UA" dirty="0" smtClean="0"/>
            <a:t>забезпечення фінансової </a:t>
          </a:r>
          <a:r>
            <a:rPr lang="uk-UA" dirty="0" smtClean="0"/>
            <a:t>стійкості та </a:t>
          </a:r>
          <a:r>
            <a:rPr lang="uk-UA" dirty="0" smtClean="0"/>
            <a:t>плато-спроможності </a:t>
          </a:r>
          <a:r>
            <a:rPr lang="uk-UA" dirty="0" smtClean="0"/>
            <a:t>підприємства.</a:t>
          </a:r>
          <a:endParaRPr lang="uk-UA" dirty="0"/>
        </a:p>
      </dgm:t>
    </dgm:pt>
    <dgm:pt modelId="{CE350E9E-516B-4A44-AE54-07C5CA379F2C}" type="parTrans" cxnId="{BDD6E62F-188A-437F-8C85-8A5DBE00862D}">
      <dgm:prSet/>
      <dgm:spPr/>
      <dgm:t>
        <a:bodyPr/>
        <a:lstStyle/>
        <a:p>
          <a:endParaRPr lang="uk-UA"/>
        </a:p>
      </dgm:t>
    </dgm:pt>
    <dgm:pt modelId="{0F4E9936-D136-4325-A598-CD40492183AD}" type="sibTrans" cxnId="{BDD6E62F-188A-437F-8C85-8A5DBE00862D}">
      <dgm:prSet/>
      <dgm:spPr/>
      <dgm:t>
        <a:bodyPr/>
        <a:lstStyle/>
        <a:p>
          <a:endParaRPr lang="uk-UA"/>
        </a:p>
      </dgm:t>
    </dgm:pt>
    <dgm:pt modelId="{85FBE796-EDF5-462F-95D1-6ED4B3148BF9}" type="pres">
      <dgm:prSet presAssocID="{9CFA6C70-FEBA-4070-9AE9-7A1B07D34634}" presName="linear" presStyleCnt="0">
        <dgm:presLayoutVars>
          <dgm:animLvl val="lvl"/>
          <dgm:resizeHandles val="exact"/>
        </dgm:presLayoutVars>
      </dgm:prSet>
      <dgm:spPr/>
      <dgm:t>
        <a:bodyPr/>
        <a:lstStyle/>
        <a:p>
          <a:endParaRPr lang="uk-UA"/>
        </a:p>
      </dgm:t>
    </dgm:pt>
    <dgm:pt modelId="{3DC2EAD2-F56E-448F-8107-C4A86823418A}" type="pres">
      <dgm:prSet presAssocID="{14D771CB-B17F-4DC0-98E8-2B5BCE962064}" presName="parentText" presStyleLbl="node1" presStyleIdx="0" presStyleCnt="1">
        <dgm:presLayoutVars>
          <dgm:chMax val="0"/>
          <dgm:bulletEnabled val="1"/>
        </dgm:presLayoutVars>
      </dgm:prSet>
      <dgm:spPr/>
      <dgm:t>
        <a:bodyPr/>
        <a:lstStyle/>
        <a:p>
          <a:endParaRPr lang="uk-UA"/>
        </a:p>
      </dgm:t>
    </dgm:pt>
    <dgm:pt modelId="{F0D6C9EF-F522-4678-AE0C-F3460BEB2F11}" type="pres">
      <dgm:prSet presAssocID="{14D771CB-B17F-4DC0-98E8-2B5BCE962064}" presName="childText" presStyleLbl="revTx" presStyleIdx="0" presStyleCnt="1">
        <dgm:presLayoutVars>
          <dgm:bulletEnabled val="1"/>
        </dgm:presLayoutVars>
      </dgm:prSet>
      <dgm:spPr/>
      <dgm:t>
        <a:bodyPr/>
        <a:lstStyle/>
        <a:p>
          <a:endParaRPr lang="uk-UA"/>
        </a:p>
      </dgm:t>
    </dgm:pt>
  </dgm:ptLst>
  <dgm:cxnLst>
    <dgm:cxn modelId="{CC725AC3-8B4E-4D7F-B50D-7A0C75D0DA0F}" srcId="{9CFA6C70-FEBA-4070-9AE9-7A1B07D34634}" destId="{14D771CB-B17F-4DC0-98E8-2B5BCE962064}" srcOrd="0" destOrd="0" parTransId="{CB74254C-4C77-4EAF-9C01-AA71CAF40A3E}" sibTransId="{A6E75418-C8CB-41B8-8890-70418928CB27}"/>
    <dgm:cxn modelId="{88D621F2-FE98-49CC-B9B5-22A5006EB8F7}" type="presOf" srcId="{9CFA6C70-FEBA-4070-9AE9-7A1B07D34634}" destId="{85FBE796-EDF5-462F-95D1-6ED4B3148BF9}" srcOrd="0" destOrd="0" presId="urn:microsoft.com/office/officeart/2005/8/layout/vList2"/>
    <dgm:cxn modelId="{CBB4C46D-53F5-4A75-A9F7-A9F98B920F48}" type="presOf" srcId="{5D8FCE24-1915-4B71-9F65-6BE945DA3AAC}" destId="{F0D6C9EF-F522-4678-AE0C-F3460BEB2F11}" srcOrd="0" destOrd="0" presId="urn:microsoft.com/office/officeart/2005/8/layout/vList2"/>
    <dgm:cxn modelId="{2097427C-6165-4E93-A400-E14F9066DEDA}" type="presOf" srcId="{14D771CB-B17F-4DC0-98E8-2B5BCE962064}" destId="{3DC2EAD2-F56E-448F-8107-C4A86823418A}" srcOrd="0" destOrd="0" presId="urn:microsoft.com/office/officeart/2005/8/layout/vList2"/>
    <dgm:cxn modelId="{BDD6E62F-188A-437F-8C85-8A5DBE00862D}" srcId="{14D771CB-B17F-4DC0-98E8-2B5BCE962064}" destId="{5D8FCE24-1915-4B71-9F65-6BE945DA3AAC}" srcOrd="0" destOrd="0" parTransId="{CE350E9E-516B-4A44-AE54-07C5CA379F2C}" sibTransId="{0F4E9936-D136-4325-A598-CD40492183AD}"/>
    <dgm:cxn modelId="{30318909-57AA-41F9-8325-03617F713750}" type="presParOf" srcId="{85FBE796-EDF5-462F-95D1-6ED4B3148BF9}" destId="{3DC2EAD2-F56E-448F-8107-C4A86823418A}" srcOrd="0" destOrd="0" presId="urn:microsoft.com/office/officeart/2005/8/layout/vList2"/>
    <dgm:cxn modelId="{F7761FBC-6AD6-4D97-B1A6-FB83BB0D3C21}" type="presParOf" srcId="{85FBE796-EDF5-462F-95D1-6ED4B3148BF9}" destId="{F0D6C9EF-F522-4678-AE0C-F3460BEB2F11}"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B74033-07B8-4CAD-8585-E766612B9E83}" type="doc">
      <dgm:prSet loTypeId="urn:microsoft.com/office/officeart/2005/8/layout/chevron2" loCatId="process" qsTypeId="urn:microsoft.com/office/officeart/2005/8/quickstyle/simple4" qsCatId="simple" csTypeId="urn:microsoft.com/office/officeart/2005/8/colors/accent1_2" csCatId="accent1" phldr="1"/>
      <dgm:spPr/>
      <dgm:t>
        <a:bodyPr/>
        <a:lstStyle/>
        <a:p>
          <a:endParaRPr lang="uk-UA"/>
        </a:p>
      </dgm:t>
    </dgm:pt>
    <dgm:pt modelId="{40C2C128-4511-4393-A16A-F9890981871D}">
      <dgm:prSet/>
      <dgm:spPr/>
      <dgm:t>
        <a:bodyPr/>
        <a:lstStyle/>
        <a:p>
          <a:pPr rtl="0"/>
          <a:r>
            <a:rPr lang="ru-RU" dirty="0" smtClean="0"/>
            <a:t>1.</a:t>
          </a:r>
          <a:endParaRPr lang="uk-UA" dirty="0"/>
        </a:p>
      </dgm:t>
    </dgm:pt>
    <dgm:pt modelId="{BDAA26DB-DA55-415E-8E46-8B6F8900D7AB}" type="parTrans" cxnId="{D1F822A6-482F-4322-8A82-189C2A3E7BC3}">
      <dgm:prSet/>
      <dgm:spPr/>
      <dgm:t>
        <a:bodyPr/>
        <a:lstStyle/>
        <a:p>
          <a:endParaRPr lang="uk-UA"/>
        </a:p>
      </dgm:t>
    </dgm:pt>
    <dgm:pt modelId="{D92E675C-03C0-4E84-BBF6-8E290C6B6B39}" type="sibTrans" cxnId="{D1F822A6-482F-4322-8A82-189C2A3E7BC3}">
      <dgm:prSet/>
      <dgm:spPr/>
      <dgm:t>
        <a:bodyPr/>
        <a:lstStyle/>
        <a:p>
          <a:endParaRPr lang="uk-UA"/>
        </a:p>
      </dgm:t>
    </dgm:pt>
    <dgm:pt modelId="{096A9BB1-9644-4F5A-B102-5AAF55A28B44}">
      <dgm:prSet/>
      <dgm:spPr/>
      <dgm:t>
        <a:bodyPr/>
        <a:lstStyle/>
        <a:p>
          <a:pPr rtl="0"/>
          <a:r>
            <a:rPr lang="ru-RU" dirty="0" err="1" smtClean="0"/>
            <a:t>Дослідження</a:t>
          </a:r>
          <a:r>
            <a:rPr lang="ru-RU" dirty="0" smtClean="0"/>
            <a:t> </a:t>
          </a:r>
          <a:r>
            <a:rPr lang="ru-RU" dirty="0" err="1" smtClean="0"/>
            <a:t>основних</a:t>
          </a:r>
          <a:r>
            <a:rPr lang="ru-RU" dirty="0" smtClean="0"/>
            <a:t> </a:t>
          </a:r>
          <a:r>
            <a:rPr lang="ru-RU" dirty="0" err="1" smtClean="0"/>
            <a:t>напрямів</a:t>
          </a:r>
          <a:r>
            <a:rPr lang="ru-RU" dirty="0" smtClean="0"/>
            <a:t> </a:t>
          </a:r>
          <a:r>
            <a:rPr lang="ru-RU" dirty="0" err="1" smtClean="0"/>
            <a:t>використання</a:t>
          </a:r>
          <a:r>
            <a:rPr lang="ru-RU" dirty="0" smtClean="0"/>
            <a:t> </a:t>
          </a:r>
          <a:r>
            <a:rPr lang="ru-RU" dirty="0" err="1" smtClean="0"/>
            <a:t>грошових</a:t>
          </a:r>
          <a:r>
            <a:rPr lang="ru-RU" dirty="0" smtClean="0"/>
            <a:t> </a:t>
          </a:r>
          <a:r>
            <a:rPr lang="ru-RU" dirty="0" err="1" smtClean="0"/>
            <a:t>коштів</a:t>
          </a:r>
          <a:endParaRPr lang="uk-UA" dirty="0"/>
        </a:p>
      </dgm:t>
    </dgm:pt>
    <dgm:pt modelId="{EC9CE67B-1E92-4E67-8EE2-B10BCDF8E9BB}" type="parTrans" cxnId="{4051E80A-6736-42C6-977B-B01DD8AECF0E}">
      <dgm:prSet/>
      <dgm:spPr/>
      <dgm:t>
        <a:bodyPr/>
        <a:lstStyle/>
        <a:p>
          <a:endParaRPr lang="uk-UA"/>
        </a:p>
      </dgm:t>
    </dgm:pt>
    <dgm:pt modelId="{7F8275FA-5878-4B54-BC40-0CB3E5128BC2}" type="sibTrans" cxnId="{4051E80A-6736-42C6-977B-B01DD8AECF0E}">
      <dgm:prSet/>
      <dgm:spPr/>
      <dgm:t>
        <a:bodyPr/>
        <a:lstStyle/>
        <a:p>
          <a:endParaRPr lang="uk-UA"/>
        </a:p>
      </dgm:t>
    </dgm:pt>
    <dgm:pt modelId="{5F5B7359-C548-47EB-9351-8205F689D490}">
      <dgm:prSet/>
      <dgm:spPr/>
      <dgm:t>
        <a:bodyPr/>
        <a:lstStyle/>
        <a:p>
          <a:pPr rtl="0"/>
          <a:r>
            <a:rPr lang="ru-RU" dirty="0" smtClean="0"/>
            <a:t>Оцінка причин </a:t>
          </a:r>
          <a:r>
            <a:rPr lang="ru-RU" dirty="0" err="1" smtClean="0"/>
            <a:t>дефіциту</a:t>
          </a:r>
          <a:r>
            <a:rPr lang="ru-RU" dirty="0" smtClean="0"/>
            <a:t> </a:t>
          </a:r>
          <a:r>
            <a:rPr lang="ru-RU" dirty="0" err="1" smtClean="0"/>
            <a:t>грошових</a:t>
          </a:r>
          <a:r>
            <a:rPr lang="ru-RU" dirty="0" smtClean="0"/>
            <a:t> </a:t>
          </a:r>
          <a:r>
            <a:rPr lang="ru-RU" dirty="0" err="1" smtClean="0"/>
            <a:t>коштів</a:t>
          </a:r>
          <a:endParaRPr lang="uk-UA" dirty="0"/>
        </a:p>
      </dgm:t>
    </dgm:pt>
    <dgm:pt modelId="{67C56ADA-CDEC-4A05-9D9D-769116C92D2E}" type="parTrans" cxnId="{2F36B26D-BFC4-486C-81EB-7C52E3A3E480}">
      <dgm:prSet/>
      <dgm:spPr/>
      <dgm:t>
        <a:bodyPr/>
        <a:lstStyle/>
        <a:p>
          <a:endParaRPr lang="uk-UA"/>
        </a:p>
      </dgm:t>
    </dgm:pt>
    <dgm:pt modelId="{899EA388-2B06-4C70-9800-02E3C901A728}" type="sibTrans" cxnId="{2F36B26D-BFC4-486C-81EB-7C52E3A3E480}">
      <dgm:prSet/>
      <dgm:spPr/>
      <dgm:t>
        <a:bodyPr/>
        <a:lstStyle/>
        <a:p>
          <a:endParaRPr lang="uk-UA"/>
        </a:p>
      </dgm:t>
    </dgm:pt>
    <dgm:pt modelId="{B48DE5EB-AFC5-45EC-9A4E-B3BA9F5C995B}">
      <dgm:prSet/>
      <dgm:spPr/>
      <dgm:t>
        <a:bodyPr/>
        <a:lstStyle/>
        <a:p>
          <a:pPr rtl="0"/>
          <a:r>
            <a:rPr lang="ru-RU" dirty="0" err="1" smtClean="0"/>
            <a:t>Аналіз</a:t>
          </a:r>
          <a:r>
            <a:rPr lang="ru-RU" dirty="0" smtClean="0"/>
            <a:t> </a:t>
          </a:r>
          <a:r>
            <a:rPr lang="ru-RU" dirty="0" err="1" smtClean="0"/>
            <a:t>руху</a:t>
          </a:r>
          <a:r>
            <a:rPr lang="ru-RU" dirty="0" smtClean="0"/>
            <a:t> </a:t>
          </a:r>
          <a:r>
            <a:rPr lang="ru-RU" dirty="0" err="1" smtClean="0"/>
            <a:t>грошових</a:t>
          </a:r>
          <a:r>
            <a:rPr lang="ru-RU" dirty="0" smtClean="0"/>
            <a:t> </a:t>
          </a:r>
          <a:r>
            <a:rPr lang="ru-RU" dirty="0" err="1" smtClean="0"/>
            <a:t>коштів</a:t>
          </a:r>
          <a:r>
            <a:rPr lang="ru-RU" dirty="0" smtClean="0"/>
            <a:t> за видами діяльності</a:t>
          </a:r>
          <a:endParaRPr lang="uk-UA" dirty="0"/>
        </a:p>
      </dgm:t>
    </dgm:pt>
    <dgm:pt modelId="{1F4BACE5-A98B-4C94-902E-97A2DEC54B45}" type="parTrans" cxnId="{854F8258-4198-4AB5-ACD3-079EF88D1299}">
      <dgm:prSet/>
      <dgm:spPr/>
      <dgm:t>
        <a:bodyPr/>
        <a:lstStyle/>
        <a:p>
          <a:endParaRPr lang="uk-UA"/>
        </a:p>
      </dgm:t>
    </dgm:pt>
    <dgm:pt modelId="{382A2140-BA9E-45EB-8011-A123BCACFE87}" type="sibTrans" cxnId="{854F8258-4198-4AB5-ACD3-079EF88D1299}">
      <dgm:prSet/>
      <dgm:spPr/>
      <dgm:t>
        <a:bodyPr/>
        <a:lstStyle/>
        <a:p>
          <a:endParaRPr lang="uk-UA"/>
        </a:p>
      </dgm:t>
    </dgm:pt>
    <dgm:pt modelId="{E0052C3E-0F4F-4694-961A-619219BE369B}">
      <dgm:prSet/>
      <dgm:spPr/>
      <dgm:t>
        <a:bodyPr/>
        <a:lstStyle/>
        <a:p>
          <a:pPr rtl="0"/>
          <a:r>
            <a:rPr lang="ru-RU" dirty="0" smtClean="0"/>
            <a:t>Оцінка причин </a:t>
          </a:r>
          <a:r>
            <a:rPr lang="ru-RU" dirty="0" err="1" smtClean="0"/>
            <a:t>невідповідності</a:t>
          </a:r>
          <a:r>
            <a:rPr lang="ru-RU" dirty="0" smtClean="0"/>
            <a:t> </a:t>
          </a:r>
          <a:r>
            <a:rPr lang="ru-RU" dirty="0" err="1" smtClean="0"/>
            <a:t>величини</a:t>
          </a:r>
          <a:r>
            <a:rPr lang="ru-RU" dirty="0" smtClean="0"/>
            <a:t> </a:t>
          </a:r>
          <a:r>
            <a:rPr lang="ru-RU" dirty="0" err="1" smtClean="0"/>
            <a:t>грошових</a:t>
          </a:r>
          <a:r>
            <a:rPr lang="ru-RU" dirty="0" smtClean="0"/>
            <a:t> </a:t>
          </a:r>
          <a:r>
            <a:rPr lang="ru-RU" dirty="0" err="1" smtClean="0"/>
            <a:t>коштів</a:t>
          </a:r>
          <a:r>
            <a:rPr lang="ru-RU" dirty="0" smtClean="0"/>
            <a:t> </a:t>
          </a:r>
          <a:r>
            <a:rPr lang="ru-RU" dirty="0" err="1" smtClean="0"/>
            <a:t>сумі</a:t>
          </a:r>
          <a:r>
            <a:rPr lang="ru-RU" dirty="0" smtClean="0"/>
            <a:t> </a:t>
          </a:r>
          <a:r>
            <a:rPr lang="ru-RU" dirty="0" err="1" smtClean="0"/>
            <a:t>отриманого</a:t>
          </a:r>
          <a:r>
            <a:rPr lang="ru-RU" dirty="0" smtClean="0"/>
            <a:t> </a:t>
          </a:r>
          <a:r>
            <a:rPr lang="ru-RU" dirty="0" err="1" smtClean="0"/>
            <a:t>прибутку</a:t>
          </a:r>
          <a:endParaRPr lang="uk-UA" dirty="0"/>
        </a:p>
      </dgm:t>
    </dgm:pt>
    <dgm:pt modelId="{8F12898A-50DF-4918-B1EF-22720299FCD0}" type="parTrans" cxnId="{1D02B424-082A-4907-BB45-3A83E2DF8715}">
      <dgm:prSet/>
      <dgm:spPr/>
      <dgm:t>
        <a:bodyPr/>
        <a:lstStyle/>
        <a:p>
          <a:endParaRPr lang="uk-UA"/>
        </a:p>
      </dgm:t>
    </dgm:pt>
    <dgm:pt modelId="{8EC3B504-9C23-4E0F-B1BE-1A22E51FD47D}" type="sibTrans" cxnId="{1D02B424-082A-4907-BB45-3A83E2DF8715}">
      <dgm:prSet/>
      <dgm:spPr/>
      <dgm:t>
        <a:bodyPr/>
        <a:lstStyle/>
        <a:p>
          <a:endParaRPr lang="uk-UA"/>
        </a:p>
      </dgm:t>
    </dgm:pt>
    <dgm:pt modelId="{4BC00457-E8EC-48EB-B924-F6161E735560}">
      <dgm:prSet/>
      <dgm:spPr/>
      <dgm:t>
        <a:bodyPr/>
        <a:lstStyle/>
        <a:p>
          <a:pPr rtl="0"/>
          <a:r>
            <a:rPr lang="ru-RU" dirty="0" err="1" smtClean="0"/>
            <a:t>Визначення</a:t>
          </a:r>
          <a:r>
            <a:rPr lang="ru-RU" dirty="0" smtClean="0"/>
            <a:t> </a:t>
          </a:r>
          <a:r>
            <a:rPr lang="ru-RU" dirty="0" err="1" smtClean="0"/>
            <a:t>обсягів</a:t>
          </a:r>
          <a:r>
            <a:rPr lang="ru-RU" dirty="0" smtClean="0"/>
            <a:t> і </a:t>
          </a:r>
          <a:r>
            <a:rPr lang="ru-RU" dirty="0" err="1" smtClean="0"/>
            <a:t>джерел</a:t>
          </a:r>
          <a:r>
            <a:rPr lang="ru-RU" dirty="0" smtClean="0"/>
            <a:t> </a:t>
          </a:r>
          <a:r>
            <a:rPr lang="ru-RU" dirty="0" err="1" smtClean="0"/>
            <a:t>грошових</a:t>
          </a:r>
          <a:r>
            <a:rPr lang="ru-RU" dirty="0" smtClean="0"/>
            <a:t> </a:t>
          </a:r>
          <a:r>
            <a:rPr lang="ru-RU" dirty="0" err="1" smtClean="0"/>
            <a:t>коштів</a:t>
          </a:r>
          <a:r>
            <a:rPr lang="ru-RU" dirty="0" smtClean="0"/>
            <a:t>, </a:t>
          </a:r>
          <a:r>
            <a:rPr lang="ru-RU" dirty="0" err="1" smtClean="0"/>
            <a:t>що</a:t>
          </a:r>
          <a:r>
            <a:rPr lang="ru-RU" dirty="0" smtClean="0"/>
            <a:t> </a:t>
          </a:r>
          <a:r>
            <a:rPr lang="ru-RU" dirty="0" err="1" smtClean="0"/>
            <a:t>надходять</a:t>
          </a:r>
          <a:r>
            <a:rPr lang="ru-RU" dirty="0" smtClean="0"/>
            <a:t> на </a:t>
          </a:r>
          <a:r>
            <a:rPr lang="ru-RU" dirty="0" err="1" smtClean="0"/>
            <a:t>підприємство</a:t>
          </a:r>
          <a:r>
            <a:rPr lang="ru-RU" dirty="0" smtClean="0"/>
            <a:t>. </a:t>
          </a:r>
          <a:endParaRPr lang="uk-UA" dirty="0"/>
        </a:p>
      </dgm:t>
    </dgm:pt>
    <dgm:pt modelId="{1A4148D5-9F7C-4195-AF56-1ECE450FDE8C}" type="sibTrans" cxnId="{6FAF115B-D155-4321-9D5E-DD65DC2F8C92}">
      <dgm:prSet/>
      <dgm:spPr/>
      <dgm:t>
        <a:bodyPr/>
        <a:lstStyle/>
        <a:p>
          <a:endParaRPr lang="uk-UA"/>
        </a:p>
      </dgm:t>
    </dgm:pt>
    <dgm:pt modelId="{7F2D295F-79D9-4EF6-9019-B863D17ACF8A}" type="parTrans" cxnId="{6FAF115B-D155-4321-9D5E-DD65DC2F8C92}">
      <dgm:prSet/>
      <dgm:spPr/>
      <dgm:t>
        <a:bodyPr/>
        <a:lstStyle/>
        <a:p>
          <a:endParaRPr lang="uk-UA"/>
        </a:p>
      </dgm:t>
    </dgm:pt>
    <dgm:pt modelId="{551EAA54-2480-48C3-B419-ACCF9D8A49DE}">
      <dgm:prSet/>
      <dgm:spPr/>
      <dgm:t>
        <a:bodyPr/>
        <a:lstStyle/>
        <a:p>
          <a:pPr rtl="0"/>
          <a:r>
            <a:rPr lang="uk-UA" dirty="0" smtClean="0"/>
            <a:t>2.</a:t>
          </a:r>
          <a:endParaRPr lang="uk-UA" dirty="0"/>
        </a:p>
      </dgm:t>
    </dgm:pt>
    <dgm:pt modelId="{9C058296-7246-44C6-AB00-CC86ADC2BF3C}" type="parTrans" cxnId="{71728455-B7AE-46E9-98FC-368C3CABE15F}">
      <dgm:prSet/>
      <dgm:spPr/>
      <dgm:t>
        <a:bodyPr/>
        <a:lstStyle/>
        <a:p>
          <a:endParaRPr lang="uk-UA"/>
        </a:p>
      </dgm:t>
    </dgm:pt>
    <dgm:pt modelId="{CE9D96FF-AB49-446F-9539-66658E278E42}" type="sibTrans" cxnId="{71728455-B7AE-46E9-98FC-368C3CABE15F}">
      <dgm:prSet/>
      <dgm:spPr/>
      <dgm:t>
        <a:bodyPr/>
        <a:lstStyle/>
        <a:p>
          <a:endParaRPr lang="uk-UA"/>
        </a:p>
      </dgm:t>
    </dgm:pt>
    <dgm:pt modelId="{B135F3D9-B806-4A26-9F24-EBEAD8E25D92}">
      <dgm:prSet/>
      <dgm:spPr/>
      <dgm:t>
        <a:bodyPr/>
        <a:lstStyle/>
        <a:p>
          <a:pPr rtl="0"/>
          <a:r>
            <a:rPr lang="uk-UA" dirty="0" smtClean="0"/>
            <a:t>3.</a:t>
          </a:r>
          <a:endParaRPr lang="uk-UA" dirty="0"/>
        </a:p>
      </dgm:t>
    </dgm:pt>
    <dgm:pt modelId="{4C4ACF6D-4FB0-4C8C-8FBA-66DA7E4506C8}" type="parTrans" cxnId="{738D2A13-3576-4B30-8381-FD5202C68C72}">
      <dgm:prSet/>
      <dgm:spPr/>
      <dgm:t>
        <a:bodyPr/>
        <a:lstStyle/>
        <a:p>
          <a:endParaRPr lang="uk-UA"/>
        </a:p>
      </dgm:t>
    </dgm:pt>
    <dgm:pt modelId="{8892F693-CAAF-450D-9ED0-C3956EDA6573}" type="sibTrans" cxnId="{738D2A13-3576-4B30-8381-FD5202C68C72}">
      <dgm:prSet/>
      <dgm:spPr/>
      <dgm:t>
        <a:bodyPr/>
        <a:lstStyle/>
        <a:p>
          <a:endParaRPr lang="uk-UA"/>
        </a:p>
      </dgm:t>
    </dgm:pt>
    <dgm:pt modelId="{0C8B9CC7-EEB1-4826-9F19-C58F0E0F668B}">
      <dgm:prSet/>
      <dgm:spPr/>
      <dgm:t>
        <a:bodyPr/>
        <a:lstStyle/>
        <a:p>
          <a:pPr rtl="0"/>
          <a:r>
            <a:rPr lang="uk-UA" dirty="0" smtClean="0"/>
            <a:t>4.</a:t>
          </a:r>
          <a:endParaRPr lang="uk-UA" dirty="0"/>
        </a:p>
      </dgm:t>
    </dgm:pt>
    <dgm:pt modelId="{F9745EF1-A073-4194-BF54-87EF3B09A252}" type="parTrans" cxnId="{C2430F69-F1A7-4A8D-A3CD-0C3E890E9264}">
      <dgm:prSet/>
      <dgm:spPr/>
      <dgm:t>
        <a:bodyPr/>
        <a:lstStyle/>
        <a:p>
          <a:endParaRPr lang="uk-UA"/>
        </a:p>
      </dgm:t>
    </dgm:pt>
    <dgm:pt modelId="{F123CF2A-3379-4F06-B839-F06195A5B671}" type="sibTrans" cxnId="{C2430F69-F1A7-4A8D-A3CD-0C3E890E9264}">
      <dgm:prSet/>
      <dgm:spPr/>
      <dgm:t>
        <a:bodyPr/>
        <a:lstStyle/>
        <a:p>
          <a:endParaRPr lang="uk-UA"/>
        </a:p>
      </dgm:t>
    </dgm:pt>
    <dgm:pt modelId="{7A233252-7CD5-4426-A9F9-6D9377F1E94B}">
      <dgm:prSet/>
      <dgm:spPr/>
      <dgm:t>
        <a:bodyPr/>
        <a:lstStyle/>
        <a:p>
          <a:pPr rtl="0"/>
          <a:r>
            <a:rPr lang="uk-UA" dirty="0" smtClean="0"/>
            <a:t>5.</a:t>
          </a:r>
          <a:endParaRPr lang="uk-UA" dirty="0"/>
        </a:p>
      </dgm:t>
    </dgm:pt>
    <dgm:pt modelId="{2681787E-5982-441C-AC89-48F84E6D0273}" type="parTrans" cxnId="{8D9948BE-6EF2-4D8B-9EB0-5CD6EF25E337}">
      <dgm:prSet/>
      <dgm:spPr/>
      <dgm:t>
        <a:bodyPr/>
        <a:lstStyle/>
        <a:p>
          <a:endParaRPr lang="uk-UA"/>
        </a:p>
      </dgm:t>
    </dgm:pt>
    <dgm:pt modelId="{EDBC6C35-73EB-4973-847C-67F3D6FCBE9E}" type="sibTrans" cxnId="{8D9948BE-6EF2-4D8B-9EB0-5CD6EF25E337}">
      <dgm:prSet/>
      <dgm:spPr/>
      <dgm:t>
        <a:bodyPr/>
        <a:lstStyle/>
        <a:p>
          <a:endParaRPr lang="uk-UA"/>
        </a:p>
      </dgm:t>
    </dgm:pt>
    <dgm:pt modelId="{9BC9F9E8-A457-4F75-AA90-23C9171478E0}" type="pres">
      <dgm:prSet presAssocID="{19B74033-07B8-4CAD-8585-E766612B9E83}" presName="linearFlow" presStyleCnt="0">
        <dgm:presLayoutVars>
          <dgm:dir/>
          <dgm:animLvl val="lvl"/>
          <dgm:resizeHandles val="exact"/>
        </dgm:presLayoutVars>
      </dgm:prSet>
      <dgm:spPr/>
      <dgm:t>
        <a:bodyPr/>
        <a:lstStyle/>
        <a:p>
          <a:endParaRPr lang="uk-UA"/>
        </a:p>
      </dgm:t>
    </dgm:pt>
    <dgm:pt modelId="{FF995B05-7086-46C5-8140-87D06EBFAF88}" type="pres">
      <dgm:prSet presAssocID="{40C2C128-4511-4393-A16A-F9890981871D}" presName="composite" presStyleCnt="0"/>
      <dgm:spPr/>
    </dgm:pt>
    <dgm:pt modelId="{87926D17-4A65-4C33-98B3-119526CCBEF2}" type="pres">
      <dgm:prSet presAssocID="{40C2C128-4511-4393-A16A-F9890981871D}" presName="parentText" presStyleLbl="alignNode1" presStyleIdx="0" presStyleCnt="5">
        <dgm:presLayoutVars>
          <dgm:chMax val="1"/>
          <dgm:bulletEnabled val="1"/>
        </dgm:presLayoutVars>
      </dgm:prSet>
      <dgm:spPr/>
      <dgm:t>
        <a:bodyPr/>
        <a:lstStyle/>
        <a:p>
          <a:endParaRPr lang="uk-UA"/>
        </a:p>
      </dgm:t>
    </dgm:pt>
    <dgm:pt modelId="{0C7A42B6-9EE2-4485-BDB4-AFE664FC35C5}" type="pres">
      <dgm:prSet presAssocID="{40C2C128-4511-4393-A16A-F9890981871D}" presName="descendantText" presStyleLbl="alignAcc1" presStyleIdx="0" presStyleCnt="5">
        <dgm:presLayoutVars>
          <dgm:bulletEnabled val="1"/>
        </dgm:presLayoutVars>
      </dgm:prSet>
      <dgm:spPr/>
      <dgm:t>
        <a:bodyPr/>
        <a:lstStyle/>
        <a:p>
          <a:endParaRPr lang="uk-UA"/>
        </a:p>
      </dgm:t>
    </dgm:pt>
    <dgm:pt modelId="{028C8E17-7D57-402A-A733-53710A1D33C7}" type="pres">
      <dgm:prSet presAssocID="{D92E675C-03C0-4E84-BBF6-8E290C6B6B39}" presName="sp" presStyleCnt="0"/>
      <dgm:spPr/>
    </dgm:pt>
    <dgm:pt modelId="{01C15DF9-9F7B-427C-A18C-45D0106A15D7}" type="pres">
      <dgm:prSet presAssocID="{551EAA54-2480-48C3-B419-ACCF9D8A49DE}" presName="composite" presStyleCnt="0"/>
      <dgm:spPr/>
    </dgm:pt>
    <dgm:pt modelId="{A2C9A8F4-6C4C-4744-8354-159FDDA7AC87}" type="pres">
      <dgm:prSet presAssocID="{551EAA54-2480-48C3-B419-ACCF9D8A49DE}" presName="parentText" presStyleLbl="alignNode1" presStyleIdx="1" presStyleCnt="5">
        <dgm:presLayoutVars>
          <dgm:chMax val="1"/>
          <dgm:bulletEnabled val="1"/>
        </dgm:presLayoutVars>
      </dgm:prSet>
      <dgm:spPr/>
      <dgm:t>
        <a:bodyPr/>
        <a:lstStyle/>
        <a:p>
          <a:endParaRPr lang="uk-UA"/>
        </a:p>
      </dgm:t>
    </dgm:pt>
    <dgm:pt modelId="{6F33CBD3-7C69-42C6-A23C-C4E78FD33313}" type="pres">
      <dgm:prSet presAssocID="{551EAA54-2480-48C3-B419-ACCF9D8A49DE}" presName="descendantText" presStyleLbl="alignAcc1" presStyleIdx="1" presStyleCnt="5">
        <dgm:presLayoutVars>
          <dgm:bulletEnabled val="1"/>
        </dgm:presLayoutVars>
      </dgm:prSet>
      <dgm:spPr/>
      <dgm:t>
        <a:bodyPr/>
        <a:lstStyle/>
        <a:p>
          <a:endParaRPr lang="uk-UA"/>
        </a:p>
      </dgm:t>
    </dgm:pt>
    <dgm:pt modelId="{CC2A3609-C623-4734-975D-11B43139B190}" type="pres">
      <dgm:prSet presAssocID="{CE9D96FF-AB49-446F-9539-66658E278E42}" presName="sp" presStyleCnt="0"/>
      <dgm:spPr/>
    </dgm:pt>
    <dgm:pt modelId="{17619DE3-9F96-4FEC-B0BE-21D7E7313C75}" type="pres">
      <dgm:prSet presAssocID="{B135F3D9-B806-4A26-9F24-EBEAD8E25D92}" presName="composite" presStyleCnt="0"/>
      <dgm:spPr/>
    </dgm:pt>
    <dgm:pt modelId="{ADE32B4A-C878-46B6-AF29-7ACAC8608973}" type="pres">
      <dgm:prSet presAssocID="{B135F3D9-B806-4A26-9F24-EBEAD8E25D92}" presName="parentText" presStyleLbl="alignNode1" presStyleIdx="2" presStyleCnt="5">
        <dgm:presLayoutVars>
          <dgm:chMax val="1"/>
          <dgm:bulletEnabled val="1"/>
        </dgm:presLayoutVars>
      </dgm:prSet>
      <dgm:spPr/>
      <dgm:t>
        <a:bodyPr/>
        <a:lstStyle/>
        <a:p>
          <a:endParaRPr lang="uk-UA"/>
        </a:p>
      </dgm:t>
    </dgm:pt>
    <dgm:pt modelId="{DF01F0E2-075A-4635-8A17-697A4D51F62C}" type="pres">
      <dgm:prSet presAssocID="{B135F3D9-B806-4A26-9F24-EBEAD8E25D92}" presName="descendantText" presStyleLbl="alignAcc1" presStyleIdx="2" presStyleCnt="5">
        <dgm:presLayoutVars>
          <dgm:bulletEnabled val="1"/>
        </dgm:presLayoutVars>
      </dgm:prSet>
      <dgm:spPr/>
      <dgm:t>
        <a:bodyPr/>
        <a:lstStyle/>
        <a:p>
          <a:endParaRPr lang="uk-UA"/>
        </a:p>
      </dgm:t>
    </dgm:pt>
    <dgm:pt modelId="{4485DBCA-5546-4534-BC44-CD99C40E2B38}" type="pres">
      <dgm:prSet presAssocID="{8892F693-CAAF-450D-9ED0-C3956EDA6573}" presName="sp" presStyleCnt="0"/>
      <dgm:spPr/>
    </dgm:pt>
    <dgm:pt modelId="{09FC3C39-4964-4063-82D8-3B2EF2F9C0F4}" type="pres">
      <dgm:prSet presAssocID="{0C8B9CC7-EEB1-4826-9F19-C58F0E0F668B}" presName="composite" presStyleCnt="0"/>
      <dgm:spPr/>
    </dgm:pt>
    <dgm:pt modelId="{0683CE15-2939-4660-A4B1-DBC108740DC0}" type="pres">
      <dgm:prSet presAssocID="{0C8B9CC7-EEB1-4826-9F19-C58F0E0F668B}" presName="parentText" presStyleLbl="alignNode1" presStyleIdx="3" presStyleCnt="5">
        <dgm:presLayoutVars>
          <dgm:chMax val="1"/>
          <dgm:bulletEnabled val="1"/>
        </dgm:presLayoutVars>
      </dgm:prSet>
      <dgm:spPr/>
      <dgm:t>
        <a:bodyPr/>
        <a:lstStyle/>
        <a:p>
          <a:endParaRPr lang="uk-UA"/>
        </a:p>
      </dgm:t>
    </dgm:pt>
    <dgm:pt modelId="{F1B0507E-8F67-4C11-A717-C5F778B38DB1}" type="pres">
      <dgm:prSet presAssocID="{0C8B9CC7-EEB1-4826-9F19-C58F0E0F668B}" presName="descendantText" presStyleLbl="alignAcc1" presStyleIdx="3" presStyleCnt="5">
        <dgm:presLayoutVars>
          <dgm:bulletEnabled val="1"/>
        </dgm:presLayoutVars>
      </dgm:prSet>
      <dgm:spPr/>
      <dgm:t>
        <a:bodyPr/>
        <a:lstStyle/>
        <a:p>
          <a:endParaRPr lang="uk-UA"/>
        </a:p>
      </dgm:t>
    </dgm:pt>
    <dgm:pt modelId="{8518D2B2-C840-475E-B138-6A330AD0A73A}" type="pres">
      <dgm:prSet presAssocID="{F123CF2A-3379-4F06-B839-F06195A5B671}" presName="sp" presStyleCnt="0"/>
      <dgm:spPr/>
    </dgm:pt>
    <dgm:pt modelId="{E920ACCA-FBAF-474F-B92B-64FB2955FC1F}" type="pres">
      <dgm:prSet presAssocID="{7A233252-7CD5-4426-A9F9-6D9377F1E94B}" presName="composite" presStyleCnt="0"/>
      <dgm:spPr/>
    </dgm:pt>
    <dgm:pt modelId="{DE1F0EF4-8612-44E6-A30F-7B2BB750B11D}" type="pres">
      <dgm:prSet presAssocID="{7A233252-7CD5-4426-A9F9-6D9377F1E94B}" presName="parentText" presStyleLbl="alignNode1" presStyleIdx="4" presStyleCnt="5">
        <dgm:presLayoutVars>
          <dgm:chMax val="1"/>
          <dgm:bulletEnabled val="1"/>
        </dgm:presLayoutVars>
      </dgm:prSet>
      <dgm:spPr/>
      <dgm:t>
        <a:bodyPr/>
        <a:lstStyle/>
        <a:p>
          <a:endParaRPr lang="uk-UA"/>
        </a:p>
      </dgm:t>
    </dgm:pt>
    <dgm:pt modelId="{A269E97A-0300-4F8F-8801-05EDDFE08304}" type="pres">
      <dgm:prSet presAssocID="{7A233252-7CD5-4426-A9F9-6D9377F1E94B}" presName="descendantText" presStyleLbl="alignAcc1" presStyleIdx="4" presStyleCnt="5">
        <dgm:presLayoutVars>
          <dgm:bulletEnabled val="1"/>
        </dgm:presLayoutVars>
      </dgm:prSet>
      <dgm:spPr/>
      <dgm:t>
        <a:bodyPr/>
        <a:lstStyle/>
        <a:p>
          <a:endParaRPr lang="uk-UA"/>
        </a:p>
      </dgm:t>
    </dgm:pt>
  </dgm:ptLst>
  <dgm:cxnLst>
    <dgm:cxn modelId="{7ED900B9-2552-464B-8FC0-5D02809EB41F}" type="presOf" srcId="{096A9BB1-9644-4F5A-B102-5AAF55A28B44}" destId="{6F33CBD3-7C69-42C6-A23C-C4E78FD33313}" srcOrd="0" destOrd="0" presId="urn:microsoft.com/office/officeart/2005/8/layout/chevron2"/>
    <dgm:cxn modelId="{6C8C2C07-6304-4289-B3CB-25804E50C32B}" type="presOf" srcId="{40C2C128-4511-4393-A16A-F9890981871D}" destId="{87926D17-4A65-4C33-98B3-119526CCBEF2}" srcOrd="0" destOrd="0" presId="urn:microsoft.com/office/officeart/2005/8/layout/chevron2"/>
    <dgm:cxn modelId="{8D9948BE-6EF2-4D8B-9EB0-5CD6EF25E337}" srcId="{19B74033-07B8-4CAD-8585-E766612B9E83}" destId="{7A233252-7CD5-4426-A9F9-6D9377F1E94B}" srcOrd="4" destOrd="0" parTransId="{2681787E-5982-441C-AC89-48F84E6D0273}" sibTransId="{EDBC6C35-73EB-4973-847C-67F3D6FCBE9E}"/>
    <dgm:cxn modelId="{4051E80A-6736-42C6-977B-B01DD8AECF0E}" srcId="{551EAA54-2480-48C3-B419-ACCF9D8A49DE}" destId="{096A9BB1-9644-4F5A-B102-5AAF55A28B44}" srcOrd="0" destOrd="0" parTransId="{EC9CE67B-1E92-4E67-8EE2-B10BCDF8E9BB}" sibTransId="{7F8275FA-5878-4B54-BC40-0CB3E5128BC2}"/>
    <dgm:cxn modelId="{21B05DB6-D587-4E82-B966-2D8E1E4CFC51}" type="presOf" srcId="{B48DE5EB-AFC5-45EC-9A4E-B3BA9F5C995B}" destId="{F1B0507E-8F67-4C11-A717-C5F778B38DB1}" srcOrd="0" destOrd="0" presId="urn:microsoft.com/office/officeart/2005/8/layout/chevron2"/>
    <dgm:cxn modelId="{738D2A13-3576-4B30-8381-FD5202C68C72}" srcId="{19B74033-07B8-4CAD-8585-E766612B9E83}" destId="{B135F3D9-B806-4A26-9F24-EBEAD8E25D92}" srcOrd="2" destOrd="0" parTransId="{4C4ACF6D-4FB0-4C8C-8FBA-66DA7E4506C8}" sibTransId="{8892F693-CAAF-450D-9ED0-C3956EDA6573}"/>
    <dgm:cxn modelId="{1D02B424-082A-4907-BB45-3A83E2DF8715}" srcId="{7A233252-7CD5-4426-A9F9-6D9377F1E94B}" destId="{E0052C3E-0F4F-4694-961A-619219BE369B}" srcOrd="0" destOrd="0" parTransId="{8F12898A-50DF-4918-B1EF-22720299FCD0}" sibTransId="{8EC3B504-9C23-4E0F-B1BE-1A22E51FD47D}"/>
    <dgm:cxn modelId="{16D9453C-1AD0-464D-A7CE-59D4D0D9F9A0}" type="presOf" srcId="{B135F3D9-B806-4A26-9F24-EBEAD8E25D92}" destId="{ADE32B4A-C878-46B6-AF29-7ACAC8608973}" srcOrd="0" destOrd="0" presId="urn:microsoft.com/office/officeart/2005/8/layout/chevron2"/>
    <dgm:cxn modelId="{4807DF67-8072-426E-A90D-B3D30CEB5AC8}" type="presOf" srcId="{551EAA54-2480-48C3-B419-ACCF9D8A49DE}" destId="{A2C9A8F4-6C4C-4744-8354-159FDDA7AC87}" srcOrd="0" destOrd="0" presId="urn:microsoft.com/office/officeart/2005/8/layout/chevron2"/>
    <dgm:cxn modelId="{78BD2AAE-4E95-4641-8D4D-C4CCB3AD5CCA}" type="presOf" srcId="{E0052C3E-0F4F-4694-961A-619219BE369B}" destId="{A269E97A-0300-4F8F-8801-05EDDFE08304}" srcOrd="0" destOrd="0" presId="urn:microsoft.com/office/officeart/2005/8/layout/chevron2"/>
    <dgm:cxn modelId="{71728455-B7AE-46E9-98FC-368C3CABE15F}" srcId="{19B74033-07B8-4CAD-8585-E766612B9E83}" destId="{551EAA54-2480-48C3-B419-ACCF9D8A49DE}" srcOrd="1" destOrd="0" parTransId="{9C058296-7246-44C6-AB00-CC86ADC2BF3C}" sibTransId="{CE9D96FF-AB49-446F-9539-66658E278E42}"/>
    <dgm:cxn modelId="{D1F822A6-482F-4322-8A82-189C2A3E7BC3}" srcId="{19B74033-07B8-4CAD-8585-E766612B9E83}" destId="{40C2C128-4511-4393-A16A-F9890981871D}" srcOrd="0" destOrd="0" parTransId="{BDAA26DB-DA55-415E-8E46-8B6F8900D7AB}" sibTransId="{D92E675C-03C0-4E84-BBF6-8E290C6B6B39}"/>
    <dgm:cxn modelId="{5D9E0EA2-60A3-463E-8DDB-8CFFBE446C2E}" type="presOf" srcId="{5F5B7359-C548-47EB-9351-8205F689D490}" destId="{DF01F0E2-075A-4635-8A17-697A4D51F62C}" srcOrd="0" destOrd="0" presId="urn:microsoft.com/office/officeart/2005/8/layout/chevron2"/>
    <dgm:cxn modelId="{2F36B26D-BFC4-486C-81EB-7C52E3A3E480}" srcId="{B135F3D9-B806-4A26-9F24-EBEAD8E25D92}" destId="{5F5B7359-C548-47EB-9351-8205F689D490}" srcOrd="0" destOrd="0" parTransId="{67C56ADA-CDEC-4A05-9D9D-769116C92D2E}" sibTransId="{899EA388-2B06-4C70-9800-02E3C901A728}"/>
    <dgm:cxn modelId="{FE46D2DB-A70F-4371-8DB2-444035635910}" type="presOf" srcId="{7A233252-7CD5-4426-A9F9-6D9377F1E94B}" destId="{DE1F0EF4-8612-44E6-A30F-7B2BB750B11D}" srcOrd="0" destOrd="0" presId="urn:microsoft.com/office/officeart/2005/8/layout/chevron2"/>
    <dgm:cxn modelId="{854F8258-4198-4AB5-ACD3-079EF88D1299}" srcId="{0C8B9CC7-EEB1-4826-9F19-C58F0E0F668B}" destId="{B48DE5EB-AFC5-45EC-9A4E-B3BA9F5C995B}" srcOrd="0" destOrd="0" parTransId="{1F4BACE5-A98B-4C94-902E-97A2DEC54B45}" sibTransId="{382A2140-BA9E-45EB-8011-A123BCACFE87}"/>
    <dgm:cxn modelId="{D2435A9D-E28D-4BEC-B6B4-FAB7ABD96ADB}" type="presOf" srcId="{0C8B9CC7-EEB1-4826-9F19-C58F0E0F668B}" destId="{0683CE15-2939-4660-A4B1-DBC108740DC0}" srcOrd="0" destOrd="0" presId="urn:microsoft.com/office/officeart/2005/8/layout/chevron2"/>
    <dgm:cxn modelId="{9E8C860E-124B-447A-AEAB-1A2FC6E582D0}" type="presOf" srcId="{4BC00457-E8EC-48EB-B924-F6161E735560}" destId="{0C7A42B6-9EE2-4485-BDB4-AFE664FC35C5}" srcOrd="0" destOrd="0" presId="urn:microsoft.com/office/officeart/2005/8/layout/chevron2"/>
    <dgm:cxn modelId="{6A173323-195E-4995-8D65-63359188C1B8}" type="presOf" srcId="{19B74033-07B8-4CAD-8585-E766612B9E83}" destId="{9BC9F9E8-A457-4F75-AA90-23C9171478E0}" srcOrd="0" destOrd="0" presId="urn:microsoft.com/office/officeart/2005/8/layout/chevron2"/>
    <dgm:cxn modelId="{C2430F69-F1A7-4A8D-A3CD-0C3E890E9264}" srcId="{19B74033-07B8-4CAD-8585-E766612B9E83}" destId="{0C8B9CC7-EEB1-4826-9F19-C58F0E0F668B}" srcOrd="3" destOrd="0" parTransId="{F9745EF1-A073-4194-BF54-87EF3B09A252}" sibTransId="{F123CF2A-3379-4F06-B839-F06195A5B671}"/>
    <dgm:cxn modelId="{6FAF115B-D155-4321-9D5E-DD65DC2F8C92}" srcId="{40C2C128-4511-4393-A16A-F9890981871D}" destId="{4BC00457-E8EC-48EB-B924-F6161E735560}" srcOrd="0" destOrd="0" parTransId="{7F2D295F-79D9-4EF6-9019-B863D17ACF8A}" sibTransId="{1A4148D5-9F7C-4195-AF56-1ECE450FDE8C}"/>
    <dgm:cxn modelId="{4CA18969-640C-496C-A5D7-19848EC2E939}" type="presParOf" srcId="{9BC9F9E8-A457-4F75-AA90-23C9171478E0}" destId="{FF995B05-7086-46C5-8140-87D06EBFAF88}" srcOrd="0" destOrd="0" presId="urn:microsoft.com/office/officeart/2005/8/layout/chevron2"/>
    <dgm:cxn modelId="{B6014EEF-ECB5-4753-A00A-C959C67DB504}" type="presParOf" srcId="{FF995B05-7086-46C5-8140-87D06EBFAF88}" destId="{87926D17-4A65-4C33-98B3-119526CCBEF2}" srcOrd="0" destOrd="0" presId="urn:microsoft.com/office/officeart/2005/8/layout/chevron2"/>
    <dgm:cxn modelId="{F3A0E847-ABD6-4F93-AAFC-4204459AA2C2}" type="presParOf" srcId="{FF995B05-7086-46C5-8140-87D06EBFAF88}" destId="{0C7A42B6-9EE2-4485-BDB4-AFE664FC35C5}" srcOrd="1" destOrd="0" presId="urn:microsoft.com/office/officeart/2005/8/layout/chevron2"/>
    <dgm:cxn modelId="{0E510939-C512-4993-BDB3-DC942B78A9C1}" type="presParOf" srcId="{9BC9F9E8-A457-4F75-AA90-23C9171478E0}" destId="{028C8E17-7D57-402A-A733-53710A1D33C7}" srcOrd="1" destOrd="0" presId="urn:microsoft.com/office/officeart/2005/8/layout/chevron2"/>
    <dgm:cxn modelId="{38A79062-EA05-4FC0-8AEF-8D2A99CFDC23}" type="presParOf" srcId="{9BC9F9E8-A457-4F75-AA90-23C9171478E0}" destId="{01C15DF9-9F7B-427C-A18C-45D0106A15D7}" srcOrd="2" destOrd="0" presId="urn:microsoft.com/office/officeart/2005/8/layout/chevron2"/>
    <dgm:cxn modelId="{E1EE6E0C-89A3-4E82-9F38-7B0477964631}" type="presParOf" srcId="{01C15DF9-9F7B-427C-A18C-45D0106A15D7}" destId="{A2C9A8F4-6C4C-4744-8354-159FDDA7AC87}" srcOrd="0" destOrd="0" presId="urn:microsoft.com/office/officeart/2005/8/layout/chevron2"/>
    <dgm:cxn modelId="{F6B4698D-0B87-4882-9CF7-B5FD1B3E025B}" type="presParOf" srcId="{01C15DF9-9F7B-427C-A18C-45D0106A15D7}" destId="{6F33CBD3-7C69-42C6-A23C-C4E78FD33313}" srcOrd="1" destOrd="0" presId="urn:microsoft.com/office/officeart/2005/8/layout/chevron2"/>
    <dgm:cxn modelId="{F251CC18-FBBE-426F-B654-796C99EDCB5B}" type="presParOf" srcId="{9BC9F9E8-A457-4F75-AA90-23C9171478E0}" destId="{CC2A3609-C623-4734-975D-11B43139B190}" srcOrd="3" destOrd="0" presId="urn:microsoft.com/office/officeart/2005/8/layout/chevron2"/>
    <dgm:cxn modelId="{6617AFF5-B173-4892-9C29-A8ACF1492BB3}" type="presParOf" srcId="{9BC9F9E8-A457-4F75-AA90-23C9171478E0}" destId="{17619DE3-9F96-4FEC-B0BE-21D7E7313C75}" srcOrd="4" destOrd="0" presId="urn:microsoft.com/office/officeart/2005/8/layout/chevron2"/>
    <dgm:cxn modelId="{2CDA52DF-1D7B-483F-AB87-529D7DF74A60}" type="presParOf" srcId="{17619DE3-9F96-4FEC-B0BE-21D7E7313C75}" destId="{ADE32B4A-C878-46B6-AF29-7ACAC8608973}" srcOrd="0" destOrd="0" presId="urn:microsoft.com/office/officeart/2005/8/layout/chevron2"/>
    <dgm:cxn modelId="{F67A7080-AE6F-4C7D-AD41-548B0857DC00}" type="presParOf" srcId="{17619DE3-9F96-4FEC-B0BE-21D7E7313C75}" destId="{DF01F0E2-075A-4635-8A17-697A4D51F62C}" srcOrd="1" destOrd="0" presId="urn:microsoft.com/office/officeart/2005/8/layout/chevron2"/>
    <dgm:cxn modelId="{E9B05880-7363-4586-87B0-75AD30170DCD}" type="presParOf" srcId="{9BC9F9E8-A457-4F75-AA90-23C9171478E0}" destId="{4485DBCA-5546-4534-BC44-CD99C40E2B38}" srcOrd="5" destOrd="0" presId="urn:microsoft.com/office/officeart/2005/8/layout/chevron2"/>
    <dgm:cxn modelId="{04EF2F3D-8958-40B3-9120-A6B8A3F19AE7}" type="presParOf" srcId="{9BC9F9E8-A457-4F75-AA90-23C9171478E0}" destId="{09FC3C39-4964-4063-82D8-3B2EF2F9C0F4}" srcOrd="6" destOrd="0" presId="urn:microsoft.com/office/officeart/2005/8/layout/chevron2"/>
    <dgm:cxn modelId="{9674F2E6-5446-48A2-A5B8-56161CF440B1}" type="presParOf" srcId="{09FC3C39-4964-4063-82D8-3B2EF2F9C0F4}" destId="{0683CE15-2939-4660-A4B1-DBC108740DC0}" srcOrd="0" destOrd="0" presId="urn:microsoft.com/office/officeart/2005/8/layout/chevron2"/>
    <dgm:cxn modelId="{7D0A3976-28AF-4AFA-80B7-97D7554490ED}" type="presParOf" srcId="{09FC3C39-4964-4063-82D8-3B2EF2F9C0F4}" destId="{F1B0507E-8F67-4C11-A717-C5F778B38DB1}" srcOrd="1" destOrd="0" presId="urn:microsoft.com/office/officeart/2005/8/layout/chevron2"/>
    <dgm:cxn modelId="{2200C30E-9497-48F2-BB63-42D9810C9A3A}" type="presParOf" srcId="{9BC9F9E8-A457-4F75-AA90-23C9171478E0}" destId="{8518D2B2-C840-475E-B138-6A330AD0A73A}" srcOrd="7" destOrd="0" presId="urn:microsoft.com/office/officeart/2005/8/layout/chevron2"/>
    <dgm:cxn modelId="{F195F1CF-3B9B-4BD6-8898-91ED5E6812B4}" type="presParOf" srcId="{9BC9F9E8-A457-4F75-AA90-23C9171478E0}" destId="{E920ACCA-FBAF-474F-B92B-64FB2955FC1F}" srcOrd="8" destOrd="0" presId="urn:microsoft.com/office/officeart/2005/8/layout/chevron2"/>
    <dgm:cxn modelId="{6E23A51C-905E-431D-8071-B67946DE5719}" type="presParOf" srcId="{E920ACCA-FBAF-474F-B92B-64FB2955FC1F}" destId="{DE1F0EF4-8612-44E6-A30F-7B2BB750B11D}" srcOrd="0" destOrd="0" presId="urn:microsoft.com/office/officeart/2005/8/layout/chevron2"/>
    <dgm:cxn modelId="{1F05003B-A50F-40C8-9C74-B39D09C4BFBC}" type="presParOf" srcId="{E920ACCA-FBAF-474F-B92B-64FB2955FC1F}" destId="{A269E97A-0300-4F8F-8801-05EDDFE0830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D4BE7F9-BE26-4B54-A36D-674D64389949}" type="doc">
      <dgm:prSet loTypeId="urn:microsoft.com/office/officeart/2005/8/layout/process4" loCatId="list" qsTypeId="urn:microsoft.com/office/officeart/2005/8/quickstyle/simple4" qsCatId="simple" csTypeId="urn:microsoft.com/office/officeart/2005/8/colors/colorful4" csCatId="colorful" phldr="1"/>
      <dgm:spPr/>
      <dgm:t>
        <a:bodyPr/>
        <a:lstStyle/>
        <a:p>
          <a:endParaRPr lang="uk-UA"/>
        </a:p>
      </dgm:t>
    </dgm:pt>
    <dgm:pt modelId="{9B5A6010-D45C-4767-9EF8-19CCBE0C87B5}">
      <dgm:prSet custT="1"/>
      <dgm:spPr/>
      <dgm:t>
        <a:bodyPr/>
        <a:lstStyle/>
        <a:p>
          <a:pPr rtl="0"/>
          <a:r>
            <a:rPr lang="uk-UA" sz="2000" smtClean="0"/>
            <a:t>аналіз вхідних грошових потоків;</a:t>
          </a:r>
          <a:endParaRPr lang="uk-UA" sz="2000"/>
        </a:p>
      </dgm:t>
    </dgm:pt>
    <dgm:pt modelId="{B8EEB141-49BC-4A47-9F95-09EF434ABA91}" type="parTrans" cxnId="{1C26B9CB-66AF-485C-BF9E-3A6120653BA3}">
      <dgm:prSet/>
      <dgm:spPr/>
      <dgm:t>
        <a:bodyPr/>
        <a:lstStyle/>
        <a:p>
          <a:endParaRPr lang="uk-UA" sz="2000"/>
        </a:p>
      </dgm:t>
    </dgm:pt>
    <dgm:pt modelId="{E9258829-7947-4FFD-A2B0-AB3F03F1FB27}" type="sibTrans" cxnId="{1C26B9CB-66AF-485C-BF9E-3A6120653BA3}">
      <dgm:prSet/>
      <dgm:spPr/>
      <dgm:t>
        <a:bodyPr/>
        <a:lstStyle/>
        <a:p>
          <a:endParaRPr lang="uk-UA" sz="2000"/>
        </a:p>
      </dgm:t>
    </dgm:pt>
    <dgm:pt modelId="{8C8E54E9-97BC-4717-86A7-727A66F0FA4E}">
      <dgm:prSet custT="1"/>
      <dgm:spPr/>
      <dgm:t>
        <a:bodyPr/>
        <a:lstStyle/>
        <a:p>
          <a:pPr rtl="0"/>
          <a:r>
            <a:rPr lang="uk-UA" sz="2000" dirty="0" smtClean="0"/>
            <a:t>аналіз вихідних грошових потоків;</a:t>
          </a:r>
          <a:endParaRPr lang="uk-UA" sz="2000" dirty="0"/>
        </a:p>
      </dgm:t>
    </dgm:pt>
    <dgm:pt modelId="{E7DC67E3-39D1-4DC3-9DBA-8A338636DF09}" type="parTrans" cxnId="{52EE147D-AA82-4E8F-A06D-7C489DDCF826}">
      <dgm:prSet/>
      <dgm:spPr/>
      <dgm:t>
        <a:bodyPr/>
        <a:lstStyle/>
        <a:p>
          <a:endParaRPr lang="uk-UA" sz="2000"/>
        </a:p>
      </dgm:t>
    </dgm:pt>
    <dgm:pt modelId="{C4AAF485-051B-40FB-920D-1418A7A96B9E}" type="sibTrans" cxnId="{52EE147D-AA82-4E8F-A06D-7C489DDCF826}">
      <dgm:prSet/>
      <dgm:spPr/>
      <dgm:t>
        <a:bodyPr/>
        <a:lstStyle/>
        <a:p>
          <a:endParaRPr lang="uk-UA" sz="2000"/>
        </a:p>
      </dgm:t>
    </dgm:pt>
    <dgm:pt modelId="{116F1910-D8EB-4AA5-8B71-05F61E40DE93}">
      <dgm:prSet custT="1"/>
      <dgm:spPr/>
      <dgm:t>
        <a:bodyPr/>
        <a:lstStyle/>
        <a:p>
          <a:pPr rtl="0"/>
          <a:r>
            <a:rPr lang="uk-UA" sz="2000" dirty="0" smtClean="0"/>
            <a:t>оцінка збалансованості позитивного і негативного грошових потоків у загальному обсязі, аналіз динаміки чистого грошового потоку;</a:t>
          </a:r>
          <a:endParaRPr lang="uk-UA" sz="2000" dirty="0"/>
        </a:p>
      </dgm:t>
    </dgm:pt>
    <dgm:pt modelId="{7CE3578A-85D5-4DDE-ACE0-01A238038DE6}" type="parTrans" cxnId="{F3BF581D-C2D0-47AA-8E5C-4CAFE9407A52}">
      <dgm:prSet/>
      <dgm:spPr/>
      <dgm:t>
        <a:bodyPr/>
        <a:lstStyle/>
        <a:p>
          <a:endParaRPr lang="uk-UA" sz="2000"/>
        </a:p>
      </dgm:t>
    </dgm:pt>
    <dgm:pt modelId="{EA51BE23-F208-4904-9FEC-CF5C57F9C227}" type="sibTrans" cxnId="{F3BF581D-C2D0-47AA-8E5C-4CAFE9407A52}">
      <dgm:prSet/>
      <dgm:spPr/>
      <dgm:t>
        <a:bodyPr/>
        <a:lstStyle/>
        <a:p>
          <a:endParaRPr lang="uk-UA" sz="2000"/>
        </a:p>
      </dgm:t>
    </dgm:pt>
    <dgm:pt modelId="{20D6FC2A-CA31-4A0E-9A10-58E8C871EA42}">
      <dgm:prSet custT="1"/>
      <dgm:spPr/>
      <dgm:t>
        <a:bodyPr/>
        <a:lstStyle/>
        <a:p>
          <a:pPr rtl="0"/>
          <a:r>
            <a:rPr lang="uk-UA" sz="2000" dirty="0" smtClean="0"/>
            <a:t>оцінка синхронності формування позитивного та негативного грошових потоків у розрізі окремих інтервалів звітного періоду, аналіз динаміки залишків грошових активів;</a:t>
          </a:r>
          <a:endParaRPr lang="uk-UA" sz="2000" dirty="0"/>
        </a:p>
      </dgm:t>
    </dgm:pt>
    <dgm:pt modelId="{5F6CD65E-0D72-40B4-BD3D-7D31F5253404}" type="parTrans" cxnId="{2EF13DEB-AF5D-49EC-BD11-6BA8D5C6645C}">
      <dgm:prSet/>
      <dgm:spPr/>
      <dgm:t>
        <a:bodyPr/>
        <a:lstStyle/>
        <a:p>
          <a:endParaRPr lang="uk-UA" sz="2000"/>
        </a:p>
      </dgm:t>
    </dgm:pt>
    <dgm:pt modelId="{D9436830-639C-43B2-A7D6-FE19743FC0B7}" type="sibTrans" cxnId="{2EF13DEB-AF5D-49EC-BD11-6BA8D5C6645C}">
      <dgm:prSet/>
      <dgm:spPr/>
      <dgm:t>
        <a:bodyPr/>
        <a:lstStyle/>
        <a:p>
          <a:endParaRPr lang="uk-UA" sz="2000"/>
        </a:p>
      </dgm:t>
    </dgm:pt>
    <dgm:pt modelId="{FB5F438B-1F0B-4C30-95AA-E38129352F91}">
      <dgm:prSet custT="1"/>
      <dgm:spPr/>
      <dgm:t>
        <a:bodyPr/>
        <a:lstStyle/>
        <a:p>
          <a:pPr rtl="0"/>
          <a:r>
            <a:rPr lang="uk-UA" sz="2000" smtClean="0"/>
            <a:t>оцінка ефективності грошових потоків.</a:t>
          </a:r>
          <a:endParaRPr lang="uk-UA" sz="2000"/>
        </a:p>
      </dgm:t>
    </dgm:pt>
    <dgm:pt modelId="{8B1BBB23-5884-41A2-9F13-060A85F1F43B}" type="parTrans" cxnId="{61EEE3DF-2BC2-4380-95FB-208295C55031}">
      <dgm:prSet/>
      <dgm:spPr/>
      <dgm:t>
        <a:bodyPr/>
        <a:lstStyle/>
        <a:p>
          <a:endParaRPr lang="uk-UA" sz="2000"/>
        </a:p>
      </dgm:t>
    </dgm:pt>
    <dgm:pt modelId="{7AFB43E1-B109-45F1-8334-580B073AF915}" type="sibTrans" cxnId="{61EEE3DF-2BC2-4380-95FB-208295C55031}">
      <dgm:prSet/>
      <dgm:spPr/>
      <dgm:t>
        <a:bodyPr/>
        <a:lstStyle/>
        <a:p>
          <a:endParaRPr lang="uk-UA" sz="2000"/>
        </a:p>
      </dgm:t>
    </dgm:pt>
    <dgm:pt modelId="{488A8176-C442-4E39-9B20-9E080873EB1A}" type="pres">
      <dgm:prSet presAssocID="{AD4BE7F9-BE26-4B54-A36D-674D64389949}" presName="Name0" presStyleCnt="0">
        <dgm:presLayoutVars>
          <dgm:dir/>
          <dgm:animLvl val="lvl"/>
          <dgm:resizeHandles val="exact"/>
        </dgm:presLayoutVars>
      </dgm:prSet>
      <dgm:spPr/>
      <dgm:t>
        <a:bodyPr/>
        <a:lstStyle/>
        <a:p>
          <a:endParaRPr lang="uk-UA"/>
        </a:p>
      </dgm:t>
    </dgm:pt>
    <dgm:pt modelId="{3A8D6D6D-5227-4C85-8CA4-22063BA23D41}" type="pres">
      <dgm:prSet presAssocID="{FB5F438B-1F0B-4C30-95AA-E38129352F91}" presName="boxAndChildren" presStyleCnt="0"/>
      <dgm:spPr/>
    </dgm:pt>
    <dgm:pt modelId="{40A07190-6CD3-4F64-AC42-12D38341AC89}" type="pres">
      <dgm:prSet presAssocID="{FB5F438B-1F0B-4C30-95AA-E38129352F91}" presName="parentTextBox" presStyleLbl="node1" presStyleIdx="0" presStyleCnt="5"/>
      <dgm:spPr/>
      <dgm:t>
        <a:bodyPr/>
        <a:lstStyle/>
        <a:p>
          <a:endParaRPr lang="uk-UA"/>
        </a:p>
      </dgm:t>
    </dgm:pt>
    <dgm:pt modelId="{12051437-CC03-46D5-9976-3481292624A5}" type="pres">
      <dgm:prSet presAssocID="{D9436830-639C-43B2-A7D6-FE19743FC0B7}" presName="sp" presStyleCnt="0"/>
      <dgm:spPr/>
    </dgm:pt>
    <dgm:pt modelId="{28E7E22A-E9D8-4598-A2C0-DC4981C70A27}" type="pres">
      <dgm:prSet presAssocID="{20D6FC2A-CA31-4A0E-9A10-58E8C871EA42}" presName="arrowAndChildren" presStyleCnt="0"/>
      <dgm:spPr/>
    </dgm:pt>
    <dgm:pt modelId="{3A494CD7-BD94-4C26-A616-CF696ADECFD6}" type="pres">
      <dgm:prSet presAssocID="{20D6FC2A-CA31-4A0E-9A10-58E8C871EA42}" presName="parentTextArrow" presStyleLbl="node1" presStyleIdx="1" presStyleCnt="5" custScaleY="180539"/>
      <dgm:spPr/>
      <dgm:t>
        <a:bodyPr/>
        <a:lstStyle/>
        <a:p>
          <a:endParaRPr lang="uk-UA"/>
        </a:p>
      </dgm:t>
    </dgm:pt>
    <dgm:pt modelId="{BA20B906-0061-4BD3-81CA-B4C1C7D86206}" type="pres">
      <dgm:prSet presAssocID="{EA51BE23-F208-4904-9FEC-CF5C57F9C227}" presName="sp" presStyleCnt="0"/>
      <dgm:spPr/>
    </dgm:pt>
    <dgm:pt modelId="{67093789-105F-4386-95CD-757932CA0F2C}" type="pres">
      <dgm:prSet presAssocID="{116F1910-D8EB-4AA5-8B71-05F61E40DE93}" presName="arrowAndChildren" presStyleCnt="0"/>
      <dgm:spPr/>
    </dgm:pt>
    <dgm:pt modelId="{4D04DDA1-5235-4D21-A8C8-9CCCF16F9C98}" type="pres">
      <dgm:prSet presAssocID="{116F1910-D8EB-4AA5-8B71-05F61E40DE93}" presName="parentTextArrow" presStyleLbl="node1" presStyleIdx="2" presStyleCnt="5" custScaleY="145570"/>
      <dgm:spPr/>
      <dgm:t>
        <a:bodyPr/>
        <a:lstStyle/>
        <a:p>
          <a:endParaRPr lang="uk-UA"/>
        </a:p>
      </dgm:t>
    </dgm:pt>
    <dgm:pt modelId="{0173A975-B34E-4818-AAFB-22D10938F6EE}" type="pres">
      <dgm:prSet presAssocID="{C4AAF485-051B-40FB-920D-1418A7A96B9E}" presName="sp" presStyleCnt="0"/>
      <dgm:spPr/>
    </dgm:pt>
    <dgm:pt modelId="{AE76DCDF-0D6D-4106-BC56-8630B59D5943}" type="pres">
      <dgm:prSet presAssocID="{8C8E54E9-97BC-4717-86A7-727A66F0FA4E}" presName="arrowAndChildren" presStyleCnt="0"/>
      <dgm:spPr/>
    </dgm:pt>
    <dgm:pt modelId="{3C8560E8-1B66-4F6B-B651-333823D012ED}" type="pres">
      <dgm:prSet presAssocID="{8C8E54E9-97BC-4717-86A7-727A66F0FA4E}" presName="parentTextArrow" presStyleLbl="node1" presStyleIdx="3" presStyleCnt="5"/>
      <dgm:spPr/>
      <dgm:t>
        <a:bodyPr/>
        <a:lstStyle/>
        <a:p>
          <a:endParaRPr lang="uk-UA"/>
        </a:p>
      </dgm:t>
    </dgm:pt>
    <dgm:pt modelId="{D088BDAF-F4F0-418B-9388-980F7F1EEECA}" type="pres">
      <dgm:prSet presAssocID="{E9258829-7947-4FFD-A2B0-AB3F03F1FB27}" presName="sp" presStyleCnt="0"/>
      <dgm:spPr/>
    </dgm:pt>
    <dgm:pt modelId="{1F9D96B8-CE2D-44AE-B79E-6FCCE660BA03}" type="pres">
      <dgm:prSet presAssocID="{9B5A6010-D45C-4767-9EF8-19CCBE0C87B5}" presName="arrowAndChildren" presStyleCnt="0"/>
      <dgm:spPr/>
    </dgm:pt>
    <dgm:pt modelId="{1BA459B7-A81C-497B-AEE4-01C1AFC577FE}" type="pres">
      <dgm:prSet presAssocID="{9B5A6010-D45C-4767-9EF8-19CCBE0C87B5}" presName="parentTextArrow" presStyleLbl="node1" presStyleIdx="4" presStyleCnt="5"/>
      <dgm:spPr/>
      <dgm:t>
        <a:bodyPr/>
        <a:lstStyle/>
        <a:p>
          <a:endParaRPr lang="uk-UA"/>
        </a:p>
      </dgm:t>
    </dgm:pt>
  </dgm:ptLst>
  <dgm:cxnLst>
    <dgm:cxn modelId="{F3BF581D-C2D0-47AA-8E5C-4CAFE9407A52}" srcId="{AD4BE7F9-BE26-4B54-A36D-674D64389949}" destId="{116F1910-D8EB-4AA5-8B71-05F61E40DE93}" srcOrd="2" destOrd="0" parTransId="{7CE3578A-85D5-4DDE-ACE0-01A238038DE6}" sibTransId="{EA51BE23-F208-4904-9FEC-CF5C57F9C227}"/>
    <dgm:cxn modelId="{A6B0ED49-53D5-4389-BE55-FBE804937A2A}" type="presOf" srcId="{20D6FC2A-CA31-4A0E-9A10-58E8C871EA42}" destId="{3A494CD7-BD94-4C26-A616-CF696ADECFD6}" srcOrd="0" destOrd="0" presId="urn:microsoft.com/office/officeart/2005/8/layout/process4"/>
    <dgm:cxn modelId="{2F050951-37C4-4D16-BEAF-EAE169A79ABF}" type="presOf" srcId="{9B5A6010-D45C-4767-9EF8-19CCBE0C87B5}" destId="{1BA459B7-A81C-497B-AEE4-01C1AFC577FE}" srcOrd="0" destOrd="0" presId="urn:microsoft.com/office/officeart/2005/8/layout/process4"/>
    <dgm:cxn modelId="{B6C41250-1AB4-40A5-AD0F-8320FA1BB64D}" type="presOf" srcId="{8C8E54E9-97BC-4717-86A7-727A66F0FA4E}" destId="{3C8560E8-1B66-4F6B-B651-333823D012ED}" srcOrd="0" destOrd="0" presId="urn:microsoft.com/office/officeart/2005/8/layout/process4"/>
    <dgm:cxn modelId="{9772EE29-F530-4880-B759-F088FE6F51D0}" type="presOf" srcId="{FB5F438B-1F0B-4C30-95AA-E38129352F91}" destId="{40A07190-6CD3-4F64-AC42-12D38341AC89}" srcOrd="0" destOrd="0" presId="urn:microsoft.com/office/officeart/2005/8/layout/process4"/>
    <dgm:cxn modelId="{1C26B9CB-66AF-485C-BF9E-3A6120653BA3}" srcId="{AD4BE7F9-BE26-4B54-A36D-674D64389949}" destId="{9B5A6010-D45C-4767-9EF8-19CCBE0C87B5}" srcOrd="0" destOrd="0" parTransId="{B8EEB141-49BC-4A47-9F95-09EF434ABA91}" sibTransId="{E9258829-7947-4FFD-A2B0-AB3F03F1FB27}"/>
    <dgm:cxn modelId="{2EF13DEB-AF5D-49EC-BD11-6BA8D5C6645C}" srcId="{AD4BE7F9-BE26-4B54-A36D-674D64389949}" destId="{20D6FC2A-CA31-4A0E-9A10-58E8C871EA42}" srcOrd="3" destOrd="0" parTransId="{5F6CD65E-0D72-40B4-BD3D-7D31F5253404}" sibTransId="{D9436830-639C-43B2-A7D6-FE19743FC0B7}"/>
    <dgm:cxn modelId="{61EEE3DF-2BC2-4380-95FB-208295C55031}" srcId="{AD4BE7F9-BE26-4B54-A36D-674D64389949}" destId="{FB5F438B-1F0B-4C30-95AA-E38129352F91}" srcOrd="4" destOrd="0" parTransId="{8B1BBB23-5884-41A2-9F13-060A85F1F43B}" sibTransId="{7AFB43E1-B109-45F1-8334-580B073AF915}"/>
    <dgm:cxn modelId="{583D9E23-550C-43EE-9BC9-9DEE281EF09A}" type="presOf" srcId="{AD4BE7F9-BE26-4B54-A36D-674D64389949}" destId="{488A8176-C442-4E39-9B20-9E080873EB1A}" srcOrd="0" destOrd="0" presId="urn:microsoft.com/office/officeart/2005/8/layout/process4"/>
    <dgm:cxn modelId="{52EE147D-AA82-4E8F-A06D-7C489DDCF826}" srcId="{AD4BE7F9-BE26-4B54-A36D-674D64389949}" destId="{8C8E54E9-97BC-4717-86A7-727A66F0FA4E}" srcOrd="1" destOrd="0" parTransId="{E7DC67E3-39D1-4DC3-9DBA-8A338636DF09}" sibTransId="{C4AAF485-051B-40FB-920D-1418A7A96B9E}"/>
    <dgm:cxn modelId="{D12FCF59-B04E-49AC-9B71-75D375403DF6}" type="presOf" srcId="{116F1910-D8EB-4AA5-8B71-05F61E40DE93}" destId="{4D04DDA1-5235-4D21-A8C8-9CCCF16F9C98}" srcOrd="0" destOrd="0" presId="urn:microsoft.com/office/officeart/2005/8/layout/process4"/>
    <dgm:cxn modelId="{EEF7E31A-4893-485D-B9BC-A544D633C089}" type="presParOf" srcId="{488A8176-C442-4E39-9B20-9E080873EB1A}" destId="{3A8D6D6D-5227-4C85-8CA4-22063BA23D41}" srcOrd="0" destOrd="0" presId="urn:microsoft.com/office/officeart/2005/8/layout/process4"/>
    <dgm:cxn modelId="{BD6B5822-91E4-4E9C-A4B6-7B2D162E15CA}" type="presParOf" srcId="{3A8D6D6D-5227-4C85-8CA4-22063BA23D41}" destId="{40A07190-6CD3-4F64-AC42-12D38341AC89}" srcOrd="0" destOrd="0" presId="urn:microsoft.com/office/officeart/2005/8/layout/process4"/>
    <dgm:cxn modelId="{1863F908-F17A-4023-B7FD-07D8F02FA5B8}" type="presParOf" srcId="{488A8176-C442-4E39-9B20-9E080873EB1A}" destId="{12051437-CC03-46D5-9976-3481292624A5}" srcOrd="1" destOrd="0" presId="urn:microsoft.com/office/officeart/2005/8/layout/process4"/>
    <dgm:cxn modelId="{CB9A837D-2E52-429E-A069-939844F9B7BE}" type="presParOf" srcId="{488A8176-C442-4E39-9B20-9E080873EB1A}" destId="{28E7E22A-E9D8-4598-A2C0-DC4981C70A27}" srcOrd="2" destOrd="0" presId="urn:microsoft.com/office/officeart/2005/8/layout/process4"/>
    <dgm:cxn modelId="{9043EA75-FD2C-4512-B830-E80A9B3ED172}" type="presParOf" srcId="{28E7E22A-E9D8-4598-A2C0-DC4981C70A27}" destId="{3A494CD7-BD94-4C26-A616-CF696ADECFD6}" srcOrd="0" destOrd="0" presId="urn:microsoft.com/office/officeart/2005/8/layout/process4"/>
    <dgm:cxn modelId="{9CD469E3-8EA1-4E55-80E3-B4F31D77A631}" type="presParOf" srcId="{488A8176-C442-4E39-9B20-9E080873EB1A}" destId="{BA20B906-0061-4BD3-81CA-B4C1C7D86206}" srcOrd="3" destOrd="0" presId="urn:microsoft.com/office/officeart/2005/8/layout/process4"/>
    <dgm:cxn modelId="{2FAAAF41-DE07-48B1-9BAF-56C03ED3E0EC}" type="presParOf" srcId="{488A8176-C442-4E39-9B20-9E080873EB1A}" destId="{67093789-105F-4386-95CD-757932CA0F2C}" srcOrd="4" destOrd="0" presId="urn:microsoft.com/office/officeart/2005/8/layout/process4"/>
    <dgm:cxn modelId="{CE1BF3FD-6289-4ACD-AC05-69D7AD4CECF5}" type="presParOf" srcId="{67093789-105F-4386-95CD-757932CA0F2C}" destId="{4D04DDA1-5235-4D21-A8C8-9CCCF16F9C98}" srcOrd="0" destOrd="0" presId="urn:microsoft.com/office/officeart/2005/8/layout/process4"/>
    <dgm:cxn modelId="{1C256FB0-933E-432F-BD3E-2E8DA9E33297}" type="presParOf" srcId="{488A8176-C442-4E39-9B20-9E080873EB1A}" destId="{0173A975-B34E-4818-AAFB-22D10938F6EE}" srcOrd="5" destOrd="0" presId="urn:microsoft.com/office/officeart/2005/8/layout/process4"/>
    <dgm:cxn modelId="{DEACFD5A-431E-4DD2-A4D1-F47CC126280C}" type="presParOf" srcId="{488A8176-C442-4E39-9B20-9E080873EB1A}" destId="{AE76DCDF-0D6D-4106-BC56-8630B59D5943}" srcOrd="6" destOrd="0" presId="urn:microsoft.com/office/officeart/2005/8/layout/process4"/>
    <dgm:cxn modelId="{9E86E801-3DA1-4B09-9552-2BDB66A0C166}" type="presParOf" srcId="{AE76DCDF-0D6D-4106-BC56-8630B59D5943}" destId="{3C8560E8-1B66-4F6B-B651-333823D012ED}" srcOrd="0" destOrd="0" presId="urn:microsoft.com/office/officeart/2005/8/layout/process4"/>
    <dgm:cxn modelId="{881685EE-7547-40E2-A0C5-ED1FC39FFAF5}" type="presParOf" srcId="{488A8176-C442-4E39-9B20-9E080873EB1A}" destId="{D088BDAF-F4F0-418B-9388-980F7F1EEECA}" srcOrd="7" destOrd="0" presId="urn:microsoft.com/office/officeart/2005/8/layout/process4"/>
    <dgm:cxn modelId="{BF83C29A-E841-454D-BCC1-8FED04E28D8B}" type="presParOf" srcId="{488A8176-C442-4E39-9B20-9E080873EB1A}" destId="{1F9D96B8-CE2D-44AE-B79E-6FCCE660BA03}" srcOrd="8" destOrd="0" presId="urn:microsoft.com/office/officeart/2005/8/layout/process4"/>
    <dgm:cxn modelId="{5AA64619-A297-4834-9EAA-51502E3EB499}" type="presParOf" srcId="{1F9D96B8-CE2D-44AE-B79E-6FCCE660BA03}" destId="{1BA459B7-A81C-497B-AEE4-01C1AFC577F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54E612C-EEC7-41BE-874D-13644719BC35}" type="doc">
      <dgm:prSet loTypeId="urn:microsoft.com/office/officeart/2005/8/layout/vProcess5" loCatId="process" qsTypeId="urn:microsoft.com/office/officeart/2005/8/quickstyle/simple4" qsCatId="simple" csTypeId="urn:microsoft.com/office/officeart/2005/8/colors/accent0_3" csCatId="mainScheme"/>
      <dgm:spPr/>
      <dgm:t>
        <a:bodyPr/>
        <a:lstStyle/>
        <a:p>
          <a:endParaRPr lang="uk-UA"/>
        </a:p>
      </dgm:t>
    </dgm:pt>
    <dgm:pt modelId="{32250DB4-AEF3-49E2-909C-682A3E76ABAD}">
      <dgm:prSet/>
      <dgm:spPr/>
      <dgm:t>
        <a:bodyPr/>
        <a:lstStyle/>
        <a:p>
          <a:pPr rtl="0"/>
          <a:r>
            <a:rPr lang="uk-UA" b="1" smtClean="0"/>
            <a:t>1. Чистий грошовий потік</a:t>
          </a:r>
          <a:endParaRPr lang="uk-UA"/>
        </a:p>
      </dgm:t>
    </dgm:pt>
    <dgm:pt modelId="{D42FEDF5-30F3-40AA-90F1-6B9573C6E7C1}" type="parTrans" cxnId="{8D36C028-A260-41E3-9BB2-1541665CC9D9}">
      <dgm:prSet/>
      <dgm:spPr/>
      <dgm:t>
        <a:bodyPr/>
        <a:lstStyle/>
        <a:p>
          <a:endParaRPr lang="uk-UA"/>
        </a:p>
      </dgm:t>
    </dgm:pt>
    <dgm:pt modelId="{198017BE-41C3-45DE-B727-2BB82ED54847}" type="sibTrans" cxnId="{8D36C028-A260-41E3-9BB2-1541665CC9D9}">
      <dgm:prSet/>
      <dgm:spPr/>
      <dgm:t>
        <a:bodyPr/>
        <a:lstStyle/>
        <a:p>
          <a:endParaRPr lang="uk-UA"/>
        </a:p>
      </dgm:t>
    </dgm:pt>
    <dgm:pt modelId="{4B83335F-8C34-49E7-BE5F-36A4044DBEAD}">
      <dgm:prSet/>
      <dgm:spPr/>
      <dgm:t>
        <a:bodyPr/>
        <a:lstStyle/>
        <a:p>
          <a:pPr rtl="0"/>
          <a:r>
            <a:rPr lang="uk-UA" b="1" smtClean="0"/>
            <a:t>2. Якість чистого грошового потоку</a:t>
          </a:r>
          <a:endParaRPr lang="uk-UA"/>
        </a:p>
      </dgm:t>
    </dgm:pt>
    <dgm:pt modelId="{704E53CE-9D56-4BF4-AA5F-F256C8D3A10F}" type="parTrans" cxnId="{9776DC3C-5DBD-488C-BBD3-66F10EC32300}">
      <dgm:prSet/>
      <dgm:spPr/>
      <dgm:t>
        <a:bodyPr/>
        <a:lstStyle/>
        <a:p>
          <a:endParaRPr lang="uk-UA"/>
        </a:p>
      </dgm:t>
    </dgm:pt>
    <dgm:pt modelId="{EB238E8A-80B6-491A-A581-ACFC0F1431FB}" type="sibTrans" cxnId="{9776DC3C-5DBD-488C-BBD3-66F10EC32300}">
      <dgm:prSet/>
      <dgm:spPr/>
      <dgm:t>
        <a:bodyPr/>
        <a:lstStyle/>
        <a:p>
          <a:endParaRPr lang="uk-UA"/>
        </a:p>
      </dgm:t>
    </dgm:pt>
    <dgm:pt modelId="{638625C7-7DFF-44DE-99D7-D5D7086DC26D}">
      <dgm:prSet/>
      <dgm:spPr/>
      <dgm:t>
        <a:bodyPr/>
        <a:lstStyle/>
        <a:p>
          <a:pPr rtl="0"/>
          <a:r>
            <a:rPr lang="uk-UA" b="1" smtClean="0"/>
            <a:t>3. Коефіцієнт достатності чистих грошових потоків</a:t>
          </a:r>
          <a:endParaRPr lang="uk-UA"/>
        </a:p>
      </dgm:t>
    </dgm:pt>
    <dgm:pt modelId="{1EE3A728-180E-4107-B628-A2253B58C74D}" type="parTrans" cxnId="{2ED69888-8F52-4B86-A95D-7F5F3F2CCBC6}">
      <dgm:prSet/>
      <dgm:spPr/>
      <dgm:t>
        <a:bodyPr/>
        <a:lstStyle/>
        <a:p>
          <a:endParaRPr lang="uk-UA"/>
        </a:p>
      </dgm:t>
    </dgm:pt>
    <dgm:pt modelId="{F3F81E26-3683-4D8A-8A33-868207154F42}" type="sibTrans" cxnId="{2ED69888-8F52-4B86-A95D-7F5F3F2CCBC6}">
      <dgm:prSet/>
      <dgm:spPr/>
      <dgm:t>
        <a:bodyPr/>
        <a:lstStyle/>
        <a:p>
          <a:endParaRPr lang="uk-UA"/>
        </a:p>
      </dgm:t>
    </dgm:pt>
    <dgm:pt modelId="{C4DC8FB5-3837-4B67-94A6-58BD2C5FB739}">
      <dgm:prSet/>
      <dgm:spPr/>
      <dgm:t>
        <a:bodyPr/>
        <a:lstStyle/>
        <a:p>
          <a:pPr rtl="0"/>
          <a:r>
            <a:rPr lang="uk-UA" b="1" smtClean="0"/>
            <a:t>4. Тривалість фінансового циклу</a:t>
          </a:r>
          <a:endParaRPr lang="uk-UA"/>
        </a:p>
      </dgm:t>
    </dgm:pt>
    <dgm:pt modelId="{755E93D5-520C-4196-B671-E6609E5B7241}" type="parTrans" cxnId="{3C77A46C-992A-4654-A4F6-694CC371E779}">
      <dgm:prSet/>
      <dgm:spPr/>
      <dgm:t>
        <a:bodyPr/>
        <a:lstStyle/>
        <a:p>
          <a:endParaRPr lang="uk-UA"/>
        </a:p>
      </dgm:t>
    </dgm:pt>
    <dgm:pt modelId="{904262DE-33D7-4A57-A5C3-EE73436BA3DA}" type="sibTrans" cxnId="{3C77A46C-992A-4654-A4F6-694CC371E779}">
      <dgm:prSet/>
      <dgm:spPr/>
      <dgm:t>
        <a:bodyPr/>
        <a:lstStyle/>
        <a:p>
          <a:endParaRPr lang="uk-UA"/>
        </a:p>
      </dgm:t>
    </dgm:pt>
    <dgm:pt modelId="{7C5E2192-841F-432B-A513-2EF8E2071444}" type="pres">
      <dgm:prSet presAssocID="{954E612C-EEC7-41BE-874D-13644719BC35}" presName="outerComposite" presStyleCnt="0">
        <dgm:presLayoutVars>
          <dgm:chMax val="5"/>
          <dgm:dir/>
          <dgm:resizeHandles val="exact"/>
        </dgm:presLayoutVars>
      </dgm:prSet>
      <dgm:spPr/>
      <dgm:t>
        <a:bodyPr/>
        <a:lstStyle/>
        <a:p>
          <a:endParaRPr lang="uk-UA"/>
        </a:p>
      </dgm:t>
    </dgm:pt>
    <dgm:pt modelId="{4B7EF4F9-ADDB-44D3-9944-7789C1C300AA}" type="pres">
      <dgm:prSet presAssocID="{954E612C-EEC7-41BE-874D-13644719BC35}" presName="dummyMaxCanvas" presStyleCnt="0">
        <dgm:presLayoutVars/>
      </dgm:prSet>
      <dgm:spPr/>
    </dgm:pt>
    <dgm:pt modelId="{FAFCEBFE-780A-472A-B18A-330367DA3787}" type="pres">
      <dgm:prSet presAssocID="{954E612C-EEC7-41BE-874D-13644719BC35}" presName="FourNodes_1" presStyleLbl="node1" presStyleIdx="0" presStyleCnt="4">
        <dgm:presLayoutVars>
          <dgm:bulletEnabled val="1"/>
        </dgm:presLayoutVars>
      </dgm:prSet>
      <dgm:spPr/>
      <dgm:t>
        <a:bodyPr/>
        <a:lstStyle/>
        <a:p>
          <a:endParaRPr lang="uk-UA"/>
        </a:p>
      </dgm:t>
    </dgm:pt>
    <dgm:pt modelId="{1A692DB1-3F83-4BF7-A1F3-56EFA622A06C}" type="pres">
      <dgm:prSet presAssocID="{954E612C-EEC7-41BE-874D-13644719BC35}" presName="FourNodes_2" presStyleLbl="node1" presStyleIdx="1" presStyleCnt="4">
        <dgm:presLayoutVars>
          <dgm:bulletEnabled val="1"/>
        </dgm:presLayoutVars>
      </dgm:prSet>
      <dgm:spPr/>
      <dgm:t>
        <a:bodyPr/>
        <a:lstStyle/>
        <a:p>
          <a:endParaRPr lang="uk-UA"/>
        </a:p>
      </dgm:t>
    </dgm:pt>
    <dgm:pt modelId="{0B24FC4A-59A9-443B-B4DE-7C076D621A1E}" type="pres">
      <dgm:prSet presAssocID="{954E612C-EEC7-41BE-874D-13644719BC35}" presName="FourNodes_3" presStyleLbl="node1" presStyleIdx="2" presStyleCnt="4">
        <dgm:presLayoutVars>
          <dgm:bulletEnabled val="1"/>
        </dgm:presLayoutVars>
      </dgm:prSet>
      <dgm:spPr/>
      <dgm:t>
        <a:bodyPr/>
        <a:lstStyle/>
        <a:p>
          <a:endParaRPr lang="uk-UA"/>
        </a:p>
      </dgm:t>
    </dgm:pt>
    <dgm:pt modelId="{C2861128-1FC2-4F64-91F3-D9D9AA2F05E9}" type="pres">
      <dgm:prSet presAssocID="{954E612C-EEC7-41BE-874D-13644719BC35}" presName="FourNodes_4" presStyleLbl="node1" presStyleIdx="3" presStyleCnt="4">
        <dgm:presLayoutVars>
          <dgm:bulletEnabled val="1"/>
        </dgm:presLayoutVars>
      </dgm:prSet>
      <dgm:spPr/>
      <dgm:t>
        <a:bodyPr/>
        <a:lstStyle/>
        <a:p>
          <a:endParaRPr lang="uk-UA"/>
        </a:p>
      </dgm:t>
    </dgm:pt>
    <dgm:pt modelId="{052C51B0-4E72-457B-A929-EF9E0FC10370}" type="pres">
      <dgm:prSet presAssocID="{954E612C-EEC7-41BE-874D-13644719BC35}" presName="FourConn_1-2" presStyleLbl="fgAccFollowNode1" presStyleIdx="0" presStyleCnt="3">
        <dgm:presLayoutVars>
          <dgm:bulletEnabled val="1"/>
        </dgm:presLayoutVars>
      </dgm:prSet>
      <dgm:spPr/>
      <dgm:t>
        <a:bodyPr/>
        <a:lstStyle/>
        <a:p>
          <a:endParaRPr lang="uk-UA"/>
        </a:p>
      </dgm:t>
    </dgm:pt>
    <dgm:pt modelId="{18F76365-B521-4A36-B415-2979192D0F1D}" type="pres">
      <dgm:prSet presAssocID="{954E612C-EEC7-41BE-874D-13644719BC35}" presName="FourConn_2-3" presStyleLbl="fgAccFollowNode1" presStyleIdx="1" presStyleCnt="3">
        <dgm:presLayoutVars>
          <dgm:bulletEnabled val="1"/>
        </dgm:presLayoutVars>
      </dgm:prSet>
      <dgm:spPr/>
      <dgm:t>
        <a:bodyPr/>
        <a:lstStyle/>
        <a:p>
          <a:endParaRPr lang="uk-UA"/>
        </a:p>
      </dgm:t>
    </dgm:pt>
    <dgm:pt modelId="{0716159D-C35B-475F-8099-B248C62213E4}" type="pres">
      <dgm:prSet presAssocID="{954E612C-EEC7-41BE-874D-13644719BC35}" presName="FourConn_3-4" presStyleLbl="fgAccFollowNode1" presStyleIdx="2" presStyleCnt="3">
        <dgm:presLayoutVars>
          <dgm:bulletEnabled val="1"/>
        </dgm:presLayoutVars>
      </dgm:prSet>
      <dgm:spPr/>
      <dgm:t>
        <a:bodyPr/>
        <a:lstStyle/>
        <a:p>
          <a:endParaRPr lang="uk-UA"/>
        </a:p>
      </dgm:t>
    </dgm:pt>
    <dgm:pt modelId="{AE04D245-73E9-4A2F-BD2B-89BBFFFD2C0C}" type="pres">
      <dgm:prSet presAssocID="{954E612C-EEC7-41BE-874D-13644719BC35}" presName="FourNodes_1_text" presStyleLbl="node1" presStyleIdx="3" presStyleCnt="4">
        <dgm:presLayoutVars>
          <dgm:bulletEnabled val="1"/>
        </dgm:presLayoutVars>
      </dgm:prSet>
      <dgm:spPr/>
      <dgm:t>
        <a:bodyPr/>
        <a:lstStyle/>
        <a:p>
          <a:endParaRPr lang="uk-UA"/>
        </a:p>
      </dgm:t>
    </dgm:pt>
    <dgm:pt modelId="{1FF4E1A2-D6ED-4ABC-BD2C-A15C31891F7D}" type="pres">
      <dgm:prSet presAssocID="{954E612C-EEC7-41BE-874D-13644719BC35}" presName="FourNodes_2_text" presStyleLbl="node1" presStyleIdx="3" presStyleCnt="4">
        <dgm:presLayoutVars>
          <dgm:bulletEnabled val="1"/>
        </dgm:presLayoutVars>
      </dgm:prSet>
      <dgm:spPr/>
      <dgm:t>
        <a:bodyPr/>
        <a:lstStyle/>
        <a:p>
          <a:endParaRPr lang="uk-UA"/>
        </a:p>
      </dgm:t>
    </dgm:pt>
    <dgm:pt modelId="{970EF35E-888C-408F-ADC9-6B8A8AF0AC4F}" type="pres">
      <dgm:prSet presAssocID="{954E612C-EEC7-41BE-874D-13644719BC35}" presName="FourNodes_3_text" presStyleLbl="node1" presStyleIdx="3" presStyleCnt="4">
        <dgm:presLayoutVars>
          <dgm:bulletEnabled val="1"/>
        </dgm:presLayoutVars>
      </dgm:prSet>
      <dgm:spPr/>
      <dgm:t>
        <a:bodyPr/>
        <a:lstStyle/>
        <a:p>
          <a:endParaRPr lang="uk-UA"/>
        </a:p>
      </dgm:t>
    </dgm:pt>
    <dgm:pt modelId="{FCFEE393-96DD-49E9-9286-C60165E9E194}" type="pres">
      <dgm:prSet presAssocID="{954E612C-EEC7-41BE-874D-13644719BC35}" presName="FourNodes_4_text" presStyleLbl="node1" presStyleIdx="3" presStyleCnt="4">
        <dgm:presLayoutVars>
          <dgm:bulletEnabled val="1"/>
        </dgm:presLayoutVars>
      </dgm:prSet>
      <dgm:spPr/>
      <dgm:t>
        <a:bodyPr/>
        <a:lstStyle/>
        <a:p>
          <a:endParaRPr lang="uk-UA"/>
        </a:p>
      </dgm:t>
    </dgm:pt>
  </dgm:ptLst>
  <dgm:cxnLst>
    <dgm:cxn modelId="{A09E3F82-1EC6-4583-9BC8-6E4AA1B83EC6}" type="presOf" srcId="{638625C7-7DFF-44DE-99D7-D5D7086DC26D}" destId="{0B24FC4A-59A9-443B-B4DE-7C076D621A1E}" srcOrd="0" destOrd="0" presId="urn:microsoft.com/office/officeart/2005/8/layout/vProcess5"/>
    <dgm:cxn modelId="{9776DC3C-5DBD-488C-BBD3-66F10EC32300}" srcId="{954E612C-EEC7-41BE-874D-13644719BC35}" destId="{4B83335F-8C34-49E7-BE5F-36A4044DBEAD}" srcOrd="1" destOrd="0" parTransId="{704E53CE-9D56-4BF4-AA5F-F256C8D3A10F}" sibTransId="{EB238E8A-80B6-491A-A581-ACFC0F1431FB}"/>
    <dgm:cxn modelId="{BE9442F9-1A7E-4593-AFCE-5E0FCE4685F0}" type="presOf" srcId="{32250DB4-AEF3-49E2-909C-682A3E76ABAD}" destId="{AE04D245-73E9-4A2F-BD2B-89BBFFFD2C0C}" srcOrd="1" destOrd="0" presId="urn:microsoft.com/office/officeart/2005/8/layout/vProcess5"/>
    <dgm:cxn modelId="{C3286E7A-EDFF-4506-AFEE-57AFEABDCFFA}" type="presOf" srcId="{198017BE-41C3-45DE-B727-2BB82ED54847}" destId="{052C51B0-4E72-457B-A929-EF9E0FC10370}" srcOrd="0" destOrd="0" presId="urn:microsoft.com/office/officeart/2005/8/layout/vProcess5"/>
    <dgm:cxn modelId="{7E2ED667-2CDF-45E0-BA02-6105B26E1E03}" type="presOf" srcId="{954E612C-EEC7-41BE-874D-13644719BC35}" destId="{7C5E2192-841F-432B-A513-2EF8E2071444}" srcOrd="0" destOrd="0" presId="urn:microsoft.com/office/officeart/2005/8/layout/vProcess5"/>
    <dgm:cxn modelId="{22C20A83-883E-4B5C-8F1E-D3721F0942AF}" type="presOf" srcId="{4B83335F-8C34-49E7-BE5F-36A4044DBEAD}" destId="{1FF4E1A2-D6ED-4ABC-BD2C-A15C31891F7D}" srcOrd="1" destOrd="0" presId="urn:microsoft.com/office/officeart/2005/8/layout/vProcess5"/>
    <dgm:cxn modelId="{7C20D15F-1A28-4519-B910-B7AACE74CE9D}" type="presOf" srcId="{C4DC8FB5-3837-4B67-94A6-58BD2C5FB739}" destId="{C2861128-1FC2-4F64-91F3-D9D9AA2F05E9}" srcOrd="0" destOrd="0" presId="urn:microsoft.com/office/officeart/2005/8/layout/vProcess5"/>
    <dgm:cxn modelId="{2ED69888-8F52-4B86-A95D-7F5F3F2CCBC6}" srcId="{954E612C-EEC7-41BE-874D-13644719BC35}" destId="{638625C7-7DFF-44DE-99D7-D5D7086DC26D}" srcOrd="2" destOrd="0" parTransId="{1EE3A728-180E-4107-B628-A2253B58C74D}" sibTransId="{F3F81E26-3683-4D8A-8A33-868207154F42}"/>
    <dgm:cxn modelId="{1F1B37E5-5FE0-46AC-8FFA-95250328271B}" type="presOf" srcId="{32250DB4-AEF3-49E2-909C-682A3E76ABAD}" destId="{FAFCEBFE-780A-472A-B18A-330367DA3787}" srcOrd="0" destOrd="0" presId="urn:microsoft.com/office/officeart/2005/8/layout/vProcess5"/>
    <dgm:cxn modelId="{5F844282-8ED0-438B-A4BF-5D55A61E2DB5}" type="presOf" srcId="{638625C7-7DFF-44DE-99D7-D5D7086DC26D}" destId="{970EF35E-888C-408F-ADC9-6B8A8AF0AC4F}" srcOrd="1" destOrd="0" presId="urn:microsoft.com/office/officeart/2005/8/layout/vProcess5"/>
    <dgm:cxn modelId="{70DA9B6C-C763-4DDE-A89F-7615847BFDD0}" type="presOf" srcId="{EB238E8A-80B6-491A-A581-ACFC0F1431FB}" destId="{18F76365-B521-4A36-B415-2979192D0F1D}" srcOrd="0" destOrd="0" presId="urn:microsoft.com/office/officeart/2005/8/layout/vProcess5"/>
    <dgm:cxn modelId="{8D36C028-A260-41E3-9BB2-1541665CC9D9}" srcId="{954E612C-EEC7-41BE-874D-13644719BC35}" destId="{32250DB4-AEF3-49E2-909C-682A3E76ABAD}" srcOrd="0" destOrd="0" parTransId="{D42FEDF5-30F3-40AA-90F1-6B9573C6E7C1}" sibTransId="{198017BE-41C3-45DE-B727-2BB82ED54847}"/>
    <dgm:cxn modelId="{3C77A46C-992A-4654-A4F6-694CC371E779}" srcId="{954E612C-EEC7-41BE-874D-13644719BC35}" destId="{C4DC8FB5-3837-4B67-94A6-58BD2C5FB739}" srcOrd="3" destOrd="0" parTransId="{755E93D5-520C-4196-B671-E6609E5B7241}" sibTransId="{904262DE-33D7-4A57-A5C3-EE73436BA3DA}"/>
    <dgm:cxn modelId="{75C3B8D7-65DA-4207-956B-BA2223CADF67}" type="presOf" srcId="{C4DC8FB5-3837-4B67-94A6-58BD2C5FB739}" destId="{FCFEE393-96DD-49E9-9286-C60165E9E194}" srcOrd="1" destOrd="0" presId="urn:microsoft.com/office/officeart/2005/8/layout/vProcess5"/>
    <dgm:cxn modelId="{622AC96B-0F79-4816-98E5-213C682CE60A}" type="presOf" srcId="{F3F81E26-3683-4D8A-8A33-868207154F42}" destId="{0716159D-C35B-475F-8099-B248C62213E4}" srcOrd="0" destOrd="0" presId="urn:microsoft.com/office/officeart/2005/8/layout/vProcess5"/>
    <dgm:cxn modelId="{659EDC5F-C4C3-4A1F-9296-A1EB2211986F}" type="presOf" srcId="{4B83335F-8C34-49E7-BE5F-36A4044DBEAD}" destId="{1A692DB1-3F83-4BF7-A1F3-56EFA622A06C}" srcOrd="0" destOrd="0" presId="urn:microsoft.com/office/officeart/2005/8/layout/vProcess5"/>
    <dgm:cxn modelId="{C102D699-D9CA-4750-A8AB-26B346F08CF6}" type="presParOf" srcId="{7C5E2192-841F-432B-A513-2EF8E2071444}" destId="{4B7EF4F9-ADDB-44D3-9944-7789C1C300AA}" srcOrd="0" destOrd="0" presId="urn:microsoft.com/office/officeart/2005/8/layout/vProcess5"/>
    <dgm:cxn modelId="{F2E4DE43-DE31-4C6F-A884-034D6045B110}" type="presParOf" srcId="{7C5E2192-841F-432B-A513-2EF8E2071444}" destId="{FAFCEBFE-780A-472A-B18A-330367DA3787}" srcOrd="1" destOrd="0" presId="urn:microsoft.com/office/officeart/2005/8/layout/vProcess5"/>
    <dgm:cxn modelId="{AB89F2AC-AA12-402D-8AF7-9B569B1F9FDD}" type="presParOf" srcId="{7C5E2192-841F-432B-A513-2EF8E2071444}" destId="{1A692DB1-3F83-4BF7-A1F3-56EFA622A06C}" srcOrd="2" destOrd="0" presId="urn:microsoft.com/office/officeart/2005/8/layout/vProcess5"/>
    <dgm:cxn modelId="{06B9E4F7-79EA-478D-AC9D-86E8400F480E}" type="presParOf" srcId="{7C5E2192-841F-432B-A513-2EF8E2071444}" destId="{0B24FC4A-59A9-443B-B4DE-7C076D621A1E}" srcOrd="3" destOrd="0" presId="urn:microsoft.com/office/officeart/2005/8/layout/vProcess5"/>
    <dgm:cxn modelId="{31915CC1-A27B-4B82-BF30-FEBBD349B81F}" type="presParOf" srcId="{7C5E2192-841F-432B-A513-2EF8E2071444}" destId="{C2861128-1FC2-4F64-91F3-D9D9AA2F05E9}" srcOrd="4" destOrd="0" presId="urn:microsoft.com/office/officeart/2005/8/layout/vProcess5"/>
    <dgm:cxn modelId="{64B60E13-7159-4E82-AA3C-4D9998A666BC}" type="presParOf" srcId="{7C5E2192-841F-432B-A513-2EF8E2071444}" destId="{052C51B0-4E72-457B-A929-EF9E0FC10370}" srcOrd="5" destOrd="0" presId="urn:microsoft.com/office/officeart/2005/8/layout/vProcess5"/>
    <dgm:cxn modelId="{87510E43-E9C0-4E19-B853-9263247BC002}" type="presParOf" srcId="{7C5E2192-841F-432B-A513-2EF8E2071444}" destId="{18F76365-B521-4A36-B415-2979192D0F1D}" srcOrd="6" destOrd="0" presId="urn:microsoft.com/office/officeart/2005/8/layout/vProcess5"/>
    <dgm:cxn modelId="{2C6BC606-503C-4F78-9E6B-55E3306E08DE}" type="presParOf" srcId="{7C5E2192-841F-432B-A513-2EF8E2071444}" destId="{0716159D-C35B-475F-8099-B248C62213E4}" srcOrd="7" destOrd="0" presId="urn:microsoft.com/office/officeart/2005/8/layout/vProcess5"/>
    <dgm:cxn modelId="{D6BFDDE6-9F78-4E2B-8964-1F4685A91F8F}" type="presParOf" srcId="{7C5E2192-841F-432B-A513-2EF8E2071444}" destId="{AE04D245-73E9-4A2F-BD2B-89BBFFFD2C0C}" srcOrd="8" destOrd="0" presId="urn:microsoft.com/office/officeart/2005/8/layout/vProcess5"/>
    <dgm:cxn modelId="{BB39644C-A397-4656-BE5F-C9A67C2BF968}" type="presParOf" srcId="{7C5E2192-841F-432B-A513-2EF8E2071444}" destId="{1FF4E1A2-D6ED-4ABC-BD2C-A15C31891F7D}" srcOrd="9" destOrd="0" presId="urn:microsoft.com/office/officeart/2005/8/layout/vProcess5"/>
    <dgm:cxn modelId="{8A9F06A9-F44C-45FC-B330-2A0B02BE4695}" type="presParOf" srcId="{7C5E2192-841F-432B-A513-2EF8E2071444}" destId="{970EF35E-888C-408F-ADC9-6B8A8AF0AC4F}" srcOrd="10" destOrd="0" presId="urn:microsoft.com/office/officeart/2005/8/layout/vProcess5"/>
    <dgm:cxn modelId="{5DEED82D-BFFB-4FED-80F0-38B2EF33331B}" type="presParOf" srcId="{7C5E2192-841F-432B-A513-2EF8E2071444}" destId="{FCFEE393-96DD-49E9-9286-C60165E9E19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5ECB057-A2C9-465B-8186-9A1E3156C4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84AD29BD-9022-4E6C-8710-6E98718D3BFD}">
      <dgm:prSet/>
      <dgm:spPr/>
      <dgm:t>
        <a:bodyPr/>
        <a:lstStyle/>
        <a:p>
          <a:pPr rtl="0"/>
          <a:r>
            <a:rPr lang="uk-UA" b="1" i="1" smtClean="0"/>
            <a:t>Висока якість чистого грошового потоку </a:t>
          </a:r>
          <a:endParaRPr lang="uk-UA"/>
        </a:p>
      </dgm:t>
    </dgm:pt>
    <dgm:pt modelId="{795DAE70-028A-4292-A533-66AA64B2AEDD}" type="parTrans" cxnId="{7FB66EA5-A164-445D-9DFB-A19473A64C63}">
      <dgm:prSet/>
      <dgm:spPr/>
      <dgm:t>
        <a:bodyPr/>
        <a:lstStyle/>
        <a:p>
          <a:endParaRPr lang="uk-UA"/>
        </a:p>
      </dgm:t>
    </dgm:pt>
    <dgm:pt modelId="{D21D98D6-6E63-40AA-BAC3-939BF6A72840}" type="sibTrans" cxnId="{7FB66EA5-A164-445D-9DFB-A19473A64C63}">
      <dgm:prSet/>
      <dgm:spPr/>
      <dgm:t>
        <a:bodyPr/>
        <a:lstStyle/>
        <a:p>
          <a:endParaRPr lang="uk-UA"/>
        </a:p>
      </dgm:t>
    </dgm:pt>
    <dgm:pt modelId="{293A5654-54D4-4FBA-BDE3-F69EFDDDBD10}">
      <dgm:prSet/>
      <dgm:spPr/>
      <dgm:t>
        <a:bodyPr/>
        <a:lstStyle/>
        <a:p>
          <a:pPr rtl="0"/>
          <a:r>
            <a:rPr lang="uk-UA" dirty="0" smtClean="0"/>
            <a:t>спостерігається </a:t>
          </a:r>
          <a:r>
            <a:rPr lang="uk-UA" u="sng" dirty="0" smtClean="0"/>
            <a:t>додатній</a:t>
          </a:r>
          <a:r>
            <a:rPr lang="uk-UA" dirty="0" smtClean="0"/>
            <a:t> чистий рух коштів від </a:t>
          </a:r>
          <a:r>
            <a:rPr lang="uk-UA" u="sng" dirty="0" smtClean="0"/>
            <a:t>операційної </a:t>
          </a:r>
          <a:r>
            <a:rPr lang="uk-UA" dirty="0" smtClean="0"/>
            <a:t>діяльності та </a:t>
          </a:r>
          <a:r>
            <a:rPr lang="uk-UA" i="0" u="sng" dirty="0" smtClean="0"/>
            <a:t>від’ємний</a:t>
          </a:r>
          <a:r>
            <a:rPr lang="uk-UA" dirty="0" smtClean="0"/>
            <a:t> – у результаті </a:t>
          </a:r>
          <a:r>
            <a:rPr lang="uk-UA" u="sng" dirty="0" smtClean="0"/>
            <a:t>інвестиційної й фінансової </a:t>
          </a:r>
          <a:r>
            <a:rPr lang="uk-UA" dirty="0" smtClean="0"/>
            <a:t>діяльності, при цьому бажано мати додатне значення чистого руху коштів у результаті всіх видів діяльності за період</a:t>
          </a:r>
          <a:endParaRPr lang="uk-UA" dirty="0"/>
        </a:p>
      </dgm:t>
    </dgm:pt>
    <dgm:pt modelId="{4A1DB19A-4C21-4071-BF7A-50BC7B75676A}" type="parTrans" cxnId="{0ED46DB3-FAE2-403B-A63F-224ED3A827A3}">
      <dgm:prSet/>
      <dgm:spPr/>
      <dgm:t>
        <a:bodyPr/>
        <a:lstStyle/>
        <a:p>
          <a:endParaRPr lang="uk-UA"/>
        </a:p>
      </dgm:t>
    </dgm:pt>
    <dgm:pt modelId="{CBB4E86E-D082-4C0B-BE09-5C54F4126CA7}" type="sibTrans" cxnId="{0ED46DB3-FAE2-403B-A63F-224ED3A827A3}">
      <dgm:prSet/>
      <dgm:spPr/>
      <dgm:t>
        <a:bodyPr/>
        <a:lstStyle/>
        <a:p>
          <a:endParaRPr lang="uk-UA"/>
        </a:p>
      </dgm:t>
    </dgm:pt>
    <dgm:pt modelId="{A9DAB119-0F68-48B4-A7C6-B9AEA9A26754}">
      <dgm:prSet/>
      <dgm:spPr/>
      <dgm:t>
        <a:bodyPr/>
        <a:lstStyle/>
        <a:p>
          <a:pPr rtl="0"/>
          <a:r>
            <a:rPr lang="uk-UA" b="1" i="1" smtClean="0"/>
            <a:t>Нормальна якість чистого грошового потоку</a:t>
          </a:r>
          <a:r>
            <a:rPr lang="uk-UA" smtClean="0"/>
            <a:t> </a:t>
          </a:r>
          <a:endParaRPr lang="uk-UA"/>
        </a:p>
      </dgm:t>
    </dgm:pt>
    <dgm:pt modelId="{6985D112-4DF4-4F00-BA11-25F53FED7147}" type="parTrans" cxnId="{25ED8555-9014-42DA-891C-79AB8F5C41F6}">
      <dgm:prSet/>
      <dgm:spPr/>
      <dgm:t>
        <a:bodyPr/>
        <a:lstStyle/>
        <a:p>
          <a:endParaRPr lang="uk-UA"/>
        </a:p>
      </dgm:t>
    </dgm:pt>
    <dgm:pt modelId="{B0B42581-D060-418D-A2A2-6FCD72094985}" type="sibTrans" cxnId="{25ED8555-9014-42DA-891C-79AB8F5C41F6}">
      <dgm:prSet/>
      <dgm:spPr/>
      <dgm:t>
        <a:bodyPr/>
        <a:lstStyle/>
        <a:p>
          <a:endParaRPr lang="uk-UA"/>
        </a:p>
      </dgm:t>
    </dgm:pt>
    <dgm:pt modelId="{F76A3241-81BB-44CC-A7E6-D7221F497505}">
      <dgm:prSet/>
      <dgm:spPr/>
      <dgm:t>
        <a:bodyPr/>
        <a:lstStyle/>
        <a:p>
          <a:pPr rtl="0"/>
          <a:r>
            <a:rPr lang="uk-UA" dirty="0" smtClean="0"/>
            <a:t>чистий рух коштів від </a:t>
          </a:r>
          <a:r>
            <a:rPr lang="uk-UA" u="sng" dirty="0" smtClean="0"/>
            <a:t>операційної та фінансової діяльності </a:t>
          </a:r>
          <a:r>
            <a:rPr lang="uk-UA" dirty="0" smtClean="0"/>
            <a:t>має </a:t>
          </a:r>
          <a:r>
            <a:rPr lang="uk-UA" u="sng" dirty="0" smtClean="0"/>
            <a:t>додатне </a:t>
          </a:r>
          <a:r>
            <a:rPr lang="uk-UA" dirty="0" smtClean="0"/>
            <a:t>значення, а від </a:t>
          </a:r>
          <a:r>
            <a:rPr lang="uk-UA" u="sng" dirty="0" smtClean="0"/>
            <a:t>інвестиційної – від’ємне</a:t>
          </a:r>
          <a:r>
            <a:rPr lang="uk-UA" dirty="0" smtClean="0"/>
            <a:t>, при цьому обов’язково мати додатній чистий рух грошових коштів за період.</a:t>
          </a:r>
          <a:endParaRPr lang="uk-UA" dirty="0"/>
        </a:p>
      </dgm:t>
    </dgm:pt>
    <dgm:pt modelId="{0E73A721-5680-4A74-97B6-AA1A2DD748F9}" type="parTrans" cxnId="{98E70025-B2DC-49E2-8EF0-A1B8AA67F788}">
      <dgm:prSet/>
      <dgm:spPr/>
      <dgm:t>
        <a:bodyPr/>
        <a:lstStyle/>
        <a:p>
          <a:endParaRPr lang="uk-UA"/>
        </a:p>
      </dgm:t>
    </dgm:pt>
    <dgm:pt modelId="{4657F9AD-A3E2-402B-903E-78F6488C9EFB}" type="sibTrans" cxnId="{98E70025-B2DC-49E2-8EF0-A1B8AA67F788}">
      <dgm:prSet/>
      <dgm:spPr/>
      <dgm:t>
        <a:bodyPr/>
        <a:lstStyle/>
        <a:p>
          <a:endParaRPr lang="uk-UA"/>
        </a:p>
      </dgm:t>
    </dgm:pt>
    <dgm:pt modelId="{49780AB8-E876-4932-9E20-8E3E853FC330}">
      <dgm:prSet/>
      <dgm:spPr/>
      <dgm:t>
        <a:bodyPr/>
        <a:lstStyle/>
        <a:p>
          <a:pPr rtl="0"/>
          <a:r>
            <a:rPr lang="uk-UA" b="1" smtClean="0"/>
            <a:t>Кризовий стан грошових потоків </a:t>
          </a:r>
          <a:endParaRPr lang="uk-UA"/>
        </a:p>
      </dgm:t>
    </dgm:pt>
    <dgm:pt modelId="{BFB818E4-C9EF-41F8-B819-C0BA33636076}" type="parTrans" cxnId="{CF865B05-52FD-4247-AEC9-CBA9FB160019}">
      <dgm:prSet/>
      <dgm:spPr/>
      <dgm:t>
        <a:bodyPr/>
        <a:lstStyle/>
        <a:p>
          <a:endParaRPr lang="uk-UA"/>
        </a:p>
      </dgm:t>
    </dgm:pt>
    <dgm:pt modelId="{363AA17C-A419-4DF0-896E-99EB0B6218DF}" type="sibTrans" cxnId="{CF865B05-52FD-4247-AEC9-CBA9FB160019}">
      <dgm:prSet/>
      <dgm:spPr/>
      <dgm:t>
        <a:bodyPr/>
        <a:lstStyle/>
        <a:p>
          <a:endParaRPr lang="uk-UA"/>
        </a:p>
      </dgm:t>
    </dgm:pt>
    <dgm:pt modelId="{F9B6E9C7-82C3-46F5-A5EE-462962248903}">
      <dgm:prSet/>
      <dgm:spPr/>
      <dgm:t>
        <a:bodyPr/>
        <a:lstStyle/>
        <a:p>
          <a:pPr algn="l" rtl="0"/>
          <a:r>
            <a:rPr lang="uk-UA" dirty="0" smtClean="0"/>
            <a:t>рух коштів у результаті </a:t>
          </a:r>
          <a:r>
            <a:rPr lang="uk-UA" i="0" u="sng" dirty="0" smtClean="0"/>
            <a:t>операційної діяльності </a:t>
          </a:r>
          <a:r>
            <a:rPr lang="uk-UA" dirty="0" smtClean="0"/>
            <a:t>є </a:t>
          </a:r>
          <a:r>
            <a:rPr lang="uk-UA" u="sng" dirty="0" smtClean="0"/>
            <a:t>від'ємним</a:t>
          </a:r>
          <a:r>
            <a:rPr lang="uk-UA" dirty="0" smtClean="0"/>
            <a:t>.</a:t>
          </a:r>
          <a:endParaRPr lang="uk-UA" dirty="0"/>
        </a:p>
      </dgm:t>
    </dgm:pt>
    <dgm:pt modelId="{F42B1C66-E8E3-4C26-A4D7-786A05120A29}" type="parTrans" cxnId="{5EA708BB-DFC5-40BE-B59C-E59802FA4EF2}">
      <dgm:prSet/>
      <dgm:spPr/>
      <dgm:t>
        <a:bodyPr/>
        <a:lstStyle/>
        <a:p>
          <a:endParaRPr lang="uk-UA"/>
        </a:p>
      </dgm:t>
    </dgm:pt>
    <dgm:pt modelId="{A417A675-6AD6-4DE2-9BB3-4B2EEC9C0E5D}" type="sibTrans" cxnId="{5EA708BB-DFC5-40BE-B59C-E59802FA4EF2}">
      <dgm:prSet/>
      <dgm:spPr/>
      <dgm:t>
        <a:bodyPr/>
        <a:lstStyle/>
        <a:p>
          <a:endParaRPr lang="uk-UA"/>
        </a:p>
      </dgm:t>
    </dgm:pt>
    <dgm:pt modelId="{6CC18A36-5767-42ED-9423-03FD40D978C1}">
      <dgm:prSet/>
      <dgm:spPr/>
      <dgm:t>
        <a:bodyPr/>
        <a:lstStyle/>
        <a:p>
          <a:pPr algn="just" rtl="0"/>
          <a:r>
            <a:rPr lang="uk-UA" dirty="0" smtClean="0"/>
            <a:t>При цьому підприємство фінансує операційні виплати за рахунок надходжень від інвестиційної та фінансової діяльностей, тобто за рахунок кредитів, емісії акцій, надходжень від реалізації основних засобів та інших необоротних активів. Така структура грошових потоків припустима тільки для новостворених підприємств. </a:t>
          </a:r>
          <a:endParaRPr lang="uk-UA" dirty="0"/>
        </a:p>
      </dgm:t>
    </dgm:pt>
    <dgm:pt modelId="{BD3BF8F0-ECD1-482A-8C59-96E98D2DA587}" type="parTrans" cxnId="{710C4F2F-2D8F-421C-8FEC-F6AFB4273334}">
      <dgm:prSet/>
      <dgm:spPr/>
      <dgm:t>
        <a:bodyPr/>
        <a:lstStyle/>
        <a:p>
          <a:endParaRPr lang="uk-UA"/>
        </a:p>
      </dgm:t>
    </dgm:pt>
    <dgm:pt modelId="{B6C23021-B567-4D85-A3EE-F5DC4C816602}" type="sibTrans" cxnId="{710C4F2F-2D8F-421C-8FEC-F6AFB4273334}">
      <dgm:prSet/>
      <dgm:spPr/>
      <dgm:t>
        <a:bodyPr/>
        <a:lstStyle/>
        <a:p>
          <a:endParaRPr lang="uk-UA"/>
        </a:p>
      </dgm:t>
    </dgm:pt>
    <dgm:pt modelId="{84711094-B86C-4C0B-8231-2425C63D2063}" type="pres">
      <dgm:prSet presAssocID="{35ECB057-A2C9-465B-8186-9A1E3156C4D1}" presName="linear" presStyleCnt="0">
        <dgm:presLayoutVars>
          <dgm:animLvl val="lvl"/>
          <dgm:resizeHandles val="exact"/>
        </dgm:presLayoutVars>
      </dgm:prSet>
      <dgm:spPr/>
      <dgm:t>
        <a:bodyPr/>
        <a:lstStyle/>
        <a:p>
          <a:endParaRPr lang="uk-UA"/>
        </a:p>
      </dgm:t>
    </dgm:pt>
    <dgm:pt modelId="{F2CD0FA9-0520-4573-8F9F-74030EE01541}" type="pres">
      <dgm:prSet presAssocID="{84AD29BD-9022-4E6C-8710-6E98718D3BFD}" presName="parentText" presStyleLbl="node1" presStyleIdx="0" presStyleCnt="3">
        <dgm:presLayoutVars>
          <dgm:chMax val="0"/>
          <dgm:bulletEnabled val="1"/>
        </dgm:presLayoutVars>
      </dgm:prSet>
      <dgm:spPr/>
      <dgm:t>
        <a:bodyPr/>
        <a:lstStyle/>
        <a:p>
          <a:endParaRPr lang="uk-UA"/>
        </a:p>
      </dgm:t>
    </dgm:pt>
    <dgm:pt modelId="{E7CC28EC-CF6F-48DC-AE0D-B8F7FA456DB3}" type="pres">
      <dgm:prSet presAssocID="{84AD29BD-9022-4E6C-8710-6E98718D3BFD}" presName="childText" presStyleLbl="revTx" presStyleIdx="0" presStyleCnt="3">
        <dgm:presLayoutVars>
          <dgm:bulletEnabled val="1"/>
        </dgm:presLayoutVars>
      </dgm:prSet>
      <dgm:spPr/>
      <dgm:t>
        <a:bodyPr/>
        <a:lstStyle/>
        <a:p>
          <a:endParaRPr lang="uk-UA"/>
        </a:p>
      </dgm:t>
    </dgm:pt>
    <dgm:pt modelId="{CCB1F575-C0D8-42CC-BFD9-EF505743E5AA}" type="pres">
      <dgm:prSet presAssocID="{A9DAB119-0F68-48B4-A7C6-B9AEA9A26754}" presName="parentText" presStyleLbl="node1" presStyleIdx="1" presStyleCnt="3">
        <dgm:presLayoutVars>
          <dgm:chMax val="0"/>
          <dgm:bulletEnabled val="1"/>
        </dgm:presLayoutVars>
      </dgm:prSet>
      <dgm:spPr/>
      <dgm:t>
        <a:bodyPr/>
        <a:lstStyle/>
        <a:p>
          <a:endParaRPr lang="uk-UA"/>
        </a:p>
      </dgm:t>
    </dgm:pt>
    <dgm:pt modelId="{260C5FED-CDEF-4ED9-9164-325770EECF68}" type="pres">
      <dgm:prSet presAssocID="{A9DAB119-0F68-48B4-A7C6-B9AEA9A26754}" presName="childText" presStyleLbl="revTx" presStyleIdx="1" presStyleCnt="3">
        <dgm:presLayoutVars>
          <dgm:bulletEnabled val="1"/>
        </dgm:presLayoutVars>
      </dgm:prSet>
      <dgm:spPr/>
      <dgm:t>
        <a:bodyPr/>
        <a:lstStyle/>
        <a:p>
          <a:endParaRPr lang="uk-UA"/>
        </a:p>
      </dgm:t>
    </dgm:pt>
    <dgm:pt modelId="{820A30B6-2696-4A26-895A-50B3D18DEBDA}" type="pres">
      <dgm:prSet presAssocID="{49780AB8-E876-4932-9E20-8E3E853FC330}" presName="parentText" presStyleLbl="node1" presStyleIdx="2" presStyleCnt="3">
        <dgm:presLayoutVars>
          <dgm:chMax val="0"/>
          <dgm:bulletEnabled val="1"/>
        </dgm:presLayoutVars>
      </dgm:prSet>
      <dgm:spPr/>
      <dgm:t>
        <a:bodyPr/>
        <a:lstStyle/>
        <a:p>
          <a:endParaRPr lang="uk-UA"/>
        </a:p>
      </dgm:t>
    </dgm:pt>
    <dgm:pt modelId="{BCBF714C-4F92-4598-8AA2-944089A71A42}" type="pres">
      <dgm:prSet presAssocID="{49780AB8-E876-4932-9E20-8E3E853FC330}" presName="childText" presStyleLbl="revTx" presStyleIdx="2" presStyleCnt="3">
        <dgm:presLayoutVars>
          <dgm:bulletEnabled val="1"/>
        </dgm:presLayoutVars>
      </dgm:prSet>
      <dgm:spPr/>
      <dgm:t>
        <a:bodyPr/>
        <a:lstStyle/>
        <a:p>
          <a:endParaRPr lang="uk-UA"/>
        </a:p>
      </dgm:t>
    </dgm:pt>
  </dgm:ptLst>
  <dgm:cxnLst>
    <dgm:cxn modelId="{7FB66EA5-A164-445D-9DFB-A19473A64C63}" srcId="{35ECB057-A2C9-465B-8186-9A1E3156C4D1}" destId="{84AD29BD-9022-4E6C-8710-6E98718D3BFD}" srcOrd="0" destOrd="0" parTransId="{795DAE70-028A-4292-A533-66AA64B2AEDD}" sibTransId="{D21D98D6-6E63-40AA-BAC3-939BF6A72840}"/>
    <dgm:cxn modelId="{5EA708BB-DFC5-40BE-B59C-E59802FA4EF2}" srcId="{49780AB8-E876-4932-9E20-8E3E853FC330}" destId="{F9B6E9C7-82C3-46F5-A5EE-462962248903}" srcOrd="0" destOrd="0" parTransId="{F42B1C66-E8E3-4C26-A4D7-786A05120A29}" sibTransId="{A417A675-6AD6-4DE2-9BB3-4B2EEC9C0E5D}"/>
    <dgm:cxn modelId="{09E9DDE4-A403-4DB8-8AC8-0F49205B7A49}" type="presOf" srcId="{F9B6E9C7-82C3-46F5-A5EE-462962248903}" destId="{BCBF714C-4F92-4598-8AA2-944089A71A42}" srcOrd="0" destOrd="0" presId="urn:microsoft.com/office/officeart/2005/8/layout/vList2"/>
    <dgm:cxn modelId="{98E70025-B2DC-49E2-8EF0-A1B8AA67F788}" srcId="{A9DAB119-0F68-48B4-A7C6-B9AEA9A26754}" destId="{F76A3241-81BB-44CC-A7E6-D7221F497505}" srcOrd="0" destOrd="0" parTransId="{0E73A721-5680-4A74-97B6-AA1A2DD748F9}" sibTransId="{4657F9AD-A3E2-402B-903E-78F6488C9EFB}"/>
    <dgm:cxn modelId="{0ED46DB3-FAE2-403B-A63F-224ED3A827A3}" srcId="{84AD29BD-9022-4E6C-8710-6E98718D3BFD}" destId="{293A5654-54D4-4FBA-BDE3-F69EFDDDBD10}" srcOrd="0" destOrd="0" parTransId="{4A1DB19A-4C21-4071-BF7A-50BC7B75676A}" sibTransId="{CBB4E86E-D082-4C0B-BE09-5C54F4126CA7}"/>
    <dgm:cxn modelId="{995987CD-70A8-4DC5-A836-D23A6D67D0B7}" type="presOf" srcId="{6CC18A36-5767-42ED-9423-03FD40D978C1}" destId="{BCBF714C-4F92-4598-8AA2-944089A71A42}" srcOrd="0" destOrd="1" presId="urn:microsoft.com/office/officeart/2005/8/layout/vList2"/>
    <dgm:cxn modelId="{32C02A4E-081F-4D12-9195-48ED6F9DDEB3}" type="presOf" srcId="{49780AB8-E876-4932-9E20-8E3E853FC330}" destId="{820A30B6-2696-4A26-895A-50B3D18DEBDA}" srcOrd="0" destOrd="0" presId="urn:microsoft.com/office/officeart/2005/8/layout/vList2"/>
    <dgm:cxn modelId="{C20EB69E-DAD7-461F-8471-CE08F8E2D9D2}" type="presOf" srcId="{293A5654-54D4-4FBA-BDE3-F69EFDDDBD10}" destId="{E7CC28EC-CF6F-48DC-AE0D-B8F7FA456DB3}" srcOrd="0" destOrd="0" presId="urn:microsoft.com/office/officeart/2005/8/layout/vList2"/>
    <dgm:cxn modelId="{710C4F2F-2D8F-421C-8FEC-F6AFB4273334}" srcId="{49780AB8-E876-4932-9E20-8E3E853FC330}" destId="{6CC18A36-5767-42ED-9423-03FD40D978C1}" srcOrd="1" destOrd="0" parTransId="{BD3BF8F0-ECD1-482A-8C59-96E98D2DA587}" sibTransId="{B6C23021-B567-4D85-A3EE-F5DC4C816602}"/>
    <dgm:cxn modelId="{CD0D08FC-9284-4CB7-AB1C-BE9735C87D50}" type="presOf" srcId="{A9DAB119-0F68-48B4-A7C6-B9AEA9A26754}" destId="{CCB1F575-C0D8-42CC-BFD9-EF505743E5AA}" srcOrd="0" destOrd="0" presId="urn:microsoft.com/office/officeart/2005/8/layout/vList2"/>
    <dgm:cxn modelId="{2BA7058E-05F6-486B-BA03-C9B6758B61AC}" type="presOf" srcId="{35ECB057-A2C9-465B-8186-9A1E3156C4D1}" destId="{84711094-B86C-4C0B-8231-2425C63D2063}" srcOrd="0" destOrd="0" presId="urn:microsoft.com/office/officeart/2005/8/layout/vList2"/>
    <dgm:cxn modelId="{CF865B05-52FD-4247-AEC9-CBA9FB160019}" srcId="{35ECB057-A2C9-465B-8186-9A1E3156C4D1}" destId="{49780AB8-E876-4932-9E20-8E3E853FC330}" srcOrd="2" destOrd="0" parTransId="{BFB818E4-C9EF-41F8-B819-C0BA33636076}" sibTransId="{363AA17C-A419-4DF0-896E-99EB0B6218DF}"/>
    <dgm:cxn modelId="{A36ED175-835D-49F1-BCDC-3FC695768043}" type="presOf" srcId="{F76A3241-81BB-44CC-A7E6-D7221F497505}" destId="{260C5FED-CDEF-4ED9-9164-325770EECF68}" srcOrd="0" destOrd="0" presId="urn:microsoft.com/office/officeart/2005/8/layout/vList2"/>
    <dgm:cxn modelId="{8B1EB3E4-7F4F-44B1-8F7E-8970E95606BF}" type="presOf" srcId="{84AD29BD-9022-4E6C-8710-6E98718D3BFD}" destId="{F2CD0FA9-0520-4573-8F9F-74030EE01541}" srcOrd="0" destOrd="0" presId="urn:microsoft.com/office/officeart/2005/8/layout/vList2"/>
    <dgm:cxn modelId="{25ED8555-9014-42DA-891C-79AB8F5C41F6}" srcId="{35ECB057-A2C9-465B-8186-9A1E3156C4D1}" destId="{A9DAB119-0F68-48B4-A7C6-B9AEA9A26754}" srcOrd="1" destOrd="0" parTransId="{6985D112-4DF4-4F00-BA11-25F53FED7147}" sibTransId="{B0B42581-D060-418D-A2A2-6FCD72094985}"/>
    <dgm:cxn modelId="{1E68C19E-A79E-4F14-A013-90832A11A315}" type="presParOf" srcId="{84711094-B86C-4C0B-8231-2425C63D2063}" destId="{F2CD0FA9-0520-4573-8F9F-74030EE01541}" srcOrd="0" destOrd="0" presId="urn:microsoft.com/office/officeart/2005/8/layout/vList2"/>
    <dgm:cxn modelId="{CC61B721-DF7C-4CA7-B3A6-003B6C3FAC55}" type="presParOf" srcId="{84711094-B86C-4C0B-8231-2425C63D2063}" destId="{E7CC28EC-CF6F-48DC-AE0D-B8F7FA456DB3}" srcOrd="1" destOrd="0" presId="urn:microsoft.com/office/officeart/2005/8/layout/vList2"/>
    <dgm:cxn modelId="{77B192F3-1C28-4E07-B46D-95B20B39A374}" type="presParOf" srcId="{84711094-B86C-4C0B-8231-2425C63D2063}" destId="{CCB1F575-C0D8-42CC-BFD9-EF505743E5AA}" srcOrd="2" destOrd="0" presId="urn:microsoft.com/office/officeart/2005/8/layout/vList2"/>
    <dgm:cxn modelId="{28D14BF5-197F-49F7-8C31-DADDDC54830F}" type="presParOf" srcId="{84711094-B86C-4C0B-8231-2425C63D2063}" destId="{260C5FED-CDEF-4ED9-9164-325770EECF68}" srcOrd="3" destOrd="0" presId="urn:microsoft.com/office/officeart/2005/8/layout/vList2"/>
    <dgm:cxn modelId="{CCEDC86E-D7D9-423C-A91A-712DE318B433}" type="presParOf" srcId="{84711094-B86C-4C0B-8231-2425C63D2063}" destId="{820A30B6-2696-4A26-895A-50B3D18DEBDA}" srcOrd="4" destOrd="0" presId="urn:microsoft.com/office/officeart/2005/8/layout/vList2"/>
    <dgm:cxn modelId="{FC18B564-7D21-47F5-940C-BAAA9453CD4F}" type="presParOf" srcId="{84711094-B86C-4C0B-8231-2425C63D2063}" destId="{BCBF714C-4F92-4598-8AA2-944089A71A4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B766B-2C5F-4D83-8B9A-BAADBC3C278E}">
      <dsp:nvSpPr>
        <dsp:cNvPr id="0" name=""/>
        <dsp:cNvSpPr/>
      </dsp:nvSpPr>
      <dsp:spPr>
        <a:xfrm rot="5400000">
          <a:off x="5277494" y="-1995317"/>
          <a:ext cx="1112853" cy="549074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uk-UA" sz="1600" kern="1200" dirty="0" smtClean="0"/>
            <a:t>Грошовий потік по підприємству</a:t>
          </a:r>
          <a:endParaRPr lang="uk-UA" sz="1600" kern="1200" dirty="0"/>
        </a:p>
        <a:p>
          <a:pPr marL="171450" lvl="1" indent="-171450" algn="l" defTabSz="711200">
            <a:lnSpc>
              <a:spcPct val="90000"/>
            </a:lnSpc>
            <a:spcBef>
              <a:spcPct val="0"/>
            </a:spcBef>
            <a:spcAft>
              <a:spcPct val="15000"/>
            </a:spcAft>
            <a:buChar char="••"/>
          </a:pPr>
          <a:r>
            <a:rPr lang="uk-UA" sz="1600" kern="1200" dirty="0" smtClean="0"/>
            <a:t>Грошовий потік за окремими структурними підрозділами</a:t>
          </a:r>
          <a:endParaRPr lang="uk-UA" sz="1600" kern="1200" dirty="0"/>
        </a:p>
        <a:p>
          <a:pPr marL="171450" lvl="1" indent="-171450" algn="l" defTabSz="711200">
            <a:lnSpc>
              <a:spcPct val="90000"/>
            </a:lnSpc>
            <a:spcBef>
              <a:spcPct val="0"/>
            </a:spcBef>
            <a:spcAft>
              <a:spcPct val="15000"/>
            </a:spcAft>
            <a:buChar char="••"/>
          </a:pPr>
          <a:r>
            <a:rPr lang="uk-UA" sz="1600" kern="1200" dirty="0" smtClean="0"/>
            <a:t>Грошовий потік за окремими господарськими операціями</a:t>
          </a:r>
          <a:endParaRPr lang="uk-UA" sz="1600" kern="1200" dirty="0"/>
        </a:p>
      </dsp:txBody>
      <dsp:txXfrm rot="-5400000">
        <a:off x="3088547" y="247955"/>
        <a:ext cx="5436424" cy="1004203"/>
      </dsp:txXfrm>
    </dsp:sp>
    <dsp:sp modelId="{A2F7A5EE-F92B-46D8-B976-65517D44826E}">
      <dsp:nvSpPr>
        <dsp:cNvPr id="0" name=""/>
        <dsp:cNvSpPr/>
      </dsp:nvSpPr>
      <dsp:spPr>
        <a:xfrm>
          <a:off x="0" y="2039"/>
          <a:ext cx="3088546" cy="1259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uk-UA" sz="2800" kern="1200" dirty="0" smtClean="0"/>
            <a:t>За масштабами обслуговування</a:t>
          </a:r>
          <a:endParaRPr lang="uk-UA" sz="2800" kern="1200" dirty="0"/>
        </a:p>
      </dsp:txBody>
      <dsp:txXfrm>
        <a:off x="61476" y="63515"/>
        <a:ext cx="2965594" cy="1136388"/>
      </dsp:txXfrm>
    </dsp:sp>
    <dsp:sp modelId="{DA9CBD77-751D-4DD9-BEB6-71F1F7F3CEEF}">
      <dsp:nvSpPr>
        <dsp:cNvPr id="0" name=""/>
        <dsp:cNvSpPr/>
      </dsp:nvSpPr>
      <dsp:spPr>
        <a:xfrm rot="5400000">
          <a:off x="5318796" y="-702799"/>
          <a:ext cx="1007472" cy="548003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uk-UA" sz="1600" b="0" i="0" kern="1200" dirty="0" smtClean="0"/>
            <a:t>Грошовий потік від операційної діяльності</a:t>
          </a:r>
          <a:endParaRPr lang="uk-UA" sz="1600" kern="1200" dirty="0"/>
        </a:p>
        <a:p>
          <a:pPr marL="171450" lvl="1" indent="-171450" algn="l" defTabSz="711200">
            <a:lnSpc>
              <a:spcPct val="90000"/>
            </a:lnSpc>
            <a:spcBef>
              <a:spcPct val="0"/>
            </a:spcBef>
            <a:spcAft>
              <a:spcPct val="15000"/>
            </a:spcAft>
            <a:buChar char="••"/>
          </a:pPr>
          <a:r>
            <a:rPr lang="uk-UA" sz="1600" b="0" i="0" kern="1200" dirty="0" smtClean="0"/>
            <a:t>Грошовий потік від фінансової діяльності</a:t>
          </a:r>
          <a:endParaRPr lang="uk-UA" sz="1600" kern="1200" dirty="0"/>
        </a:p>
        <a:p>
          <a:pPr marL="171450" lvl="1" indent="-171450" algn="l" defTabSz="711200">
            <a:lnSpc>
              <a:spcPct val="90000"/>
            </a:lnSpc>
            <a:spcBef>
              <a:spcPct val="0"/>
            </a:spcBef>
            <a:spcAft>
              <a:spcPct val="15000"/>
            </a:spcAft>
            <a:buChar char="••"/>
          </a:pPr>
          <a:r>
            <a:rPr lang="uk-UA" sz="1600" b="0" i="0" kern="1200" dirty="0" smtClean="0"/>
            <a:t>Грошовий потік від інвестиційної діяльності</a:t>
          </a:r>
          <a:endParaRPr lang="uk-UA" sz="1600" kern="1200" dirty="0"/>
        </a:p>
      </dsp:txBody>
      <dsp:txXfrm rot="-5400000">
        <a:off x="3082518" y="1582660"/>
        <a:ext cx="5430849" cy="909110"/>
      </dsp:txXfrm>
    </dsp:sp>
    <dsp:sp modelId="{B8DDDA58-3F83-4332-BEFB-A351483B8931}">
      <dsp:nvSpPr>
        <dsp:cNvPr id="0" name=""/>
        <dsp:cNvSpPr/>
      </dsp:nvSpPr>
      <dsp:spPr>
        <a:xfrm>
          <a:off x="0" y="1324346"/>
          <a:ext cx="3082517" cy="14257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ru-RU" sz="3100" b="0" i="0" kern="1200" dirty="0" smtClean="0"/>
            <a:t>За видами діяльності</a:t>
          </a:r>
          <a:endParaRPr lang="uk-UA" sz="3100" kern="1200" dirty="0"/>
        </a:p>
      </dsp:txBody>
      <dsp:txXfrm>
        <a:off x="69599" y="1393945"/>
        <a:ext cx="2943319" cy="1286538"/>
      </dsp:txXfrm>
    </dsp:sp>
    <dsp:sp modelId="{3636EF2C-4A02-417A-93AA-9FB2E5EBC539}">
      <dsp:nvSpPr>
        <dsp:cNvPr id="0" name=""/>
        <dsp:cNvSpPr/>
      </dsp:nvSpPr>
      <dsp:spPr>
        <a:xfrm rot="5400000">
          <a:off x="5238606" y="936405"/>
          <a:ext cx="1179235" cy="548538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uk-UA" sz="1600" b="0" i="0" kern="1200" dirty="0" smtClean="0"/>
            <a:t>Позитивний грошовий потік (приток коштів)</a:t>
          </a:r>
          <a:endParaRPr lang="uk-UA" sz="1600" kern="1200" dirty="0"/>
        </a:p>
        <a:p>
          <a:pPr marL="171450" lvl="1" indent="-171450" algn="l" defTabSz="711200">
            <a:lnSpc>
              <a:spcPct val="90000"/>
            </a:lnSpc>
            <a:spcBef>
              <a:spcPct val="0"/>
            </a:spcBef>
            <a:spcAft>
              <a:spcPct val="15000"/>
            </a:spcAft>
            <a:buChar char="••"/>
          </a:pPr>
          <a:r>
            <a:rPr lang="uk-UA" sz="1600" b="0" i="0" kern="1200" dirty="0" smtClean="0"/>
            <a:t>Від'ємний грошовий потік (відтік коштів)</a:t>
          </a:r>
          <a:endParaRPr lang="uk-UA" sz="1600" kern="1200" dirty="0"/>
        </a:p>
      </dsp:txBody>
      <dsp:txXfrm rot="-5400000">
        <a:off x="3085530" y="3147047"/>
        <a:ext cx="5427821" cy="1064103"/>
      </dsp:txXfrm>
    </dsp:sp>
    <dsp:sp modelId="{54430578-5088-4011-9632-7D3A258CDA00}">
      <dsp:nvSpPr>
        <dsp:cNvPr id="0" name=""/>
        <dsp:cNvSpPr/>
      </dsp:nvSpPr>
      <dsp:spPr>
        <a:xfrm>
          <a:off x="0" y="2813050"/>
          <a:ext cx="3085530" cy="17320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uk-UA" sz="3100" b="0" i="0" kern="1200" dirty="0" smtClean="0"/>
            <a:t>За спрямованістю руху коштів</a:t>
          </a:r>
          <a:endParaRPr lang="uk-UA" sz="3100" kern="1200" dirty="0"/>
        </a:p>
      </dsp:txBody>
      <dsp:txXfrm>
        <a:off x="84554" y="2897604"/>
        <a:ext cx="2916422" cy="1562988"/>
      </dsp:txXfrm>
    </dsp:sp>
    <dsp:sp modelId="{F8AB24F8-1864-4AD0-ABE4-EA316969BF78}">
      <dsp:nvSpPr>
        <dsp:cNvPr id="0" name=""/>
        <dsp:cNvSpPr/>
      </dsp:nvSpPr>
      <dsp:spPr>
        <a:xfrm rot="5400000">
          <a:off x="5014645" y="2678999"/>
          <a:ext cx="1627158" cy="548538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uk-UA" sz="1600" kern="1200" dirty="0" smtClean="0"/>
            <a:t>Валовий грошовий потік – сукупність надходжень (валовий позитивний грошовий потік) або витрат коштів (валовий негативний грошовий потік) за визначений період часу</a:t>
          </a:r>
          <a:endParaRPr lang="uk-UA" sz="1600" kern="1200" dirty="0"/>
        </a:p>
        <a:p>
          <a:pPr marL="171450" lvl="1" indent="-171450" algn="l" defTabSz="711200">
            <a:lnSpc>
              <a:spcPct val="90000"/>
            </a:lnSpc>
            <a:spcBef>
              <a:spcPct val="0"/>
            </a:spcBef>
            <a:spcAft>
              <a:spcPct val="15000"/>
            </a:spcAft>
            <a:buChar char="••"/>
          </a:pPr>
          <a:r>
            <a:rPr lang="uk-UA" sz="1600" kern="1200" dirty="0" smtClean="0"/>
            <a:t>Чистий грошовий потік – різниця між позитивним і негативним грошовими потоками за визначений період часу</a:t>
          </a:r>
          <a:endParaRPr lang="uk-UA" sz="1600" kern="1200" dirty="0"/>
        </a:p>
      </dsp:txBody>
      <dsp:txXfrm rot="-5400000">
        <a:off x="3085531" y="4687545"/>
        <a:ext cx="5405956" cy="1468296"/>
      </dsp:txXfrm>
    </dsp:sp>
    <dsp:sp modelId="{E14DA633-48C3-4C50-BE7C-28C0E83192D1}">
      <dsp:nvSpPr>
        <dsp:cNvPr id="0" name=""/>
        <dsp:cNvSpPr/>
      </dsp:nvSpPr>
      <dsp:spPr>
        <a:xfrm>
          <a:off x="0" y="4792023"/>
          <a:ext cx="3085530" cy="1259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uk-UA" sz="3100" kern="1200" dirty="0" smtClean="0"/>
            <a:t>За методом розрахунку</a:t>
          </a:r>
          <a:endParaRPr lang="uk-UA" sz="3100" kern="1200" dirty="0"/>
        </a:p>
      </dsp:txBody>
      <dsp:txXfrm>
        <a:off x="61476" y="4853499"/>
        <a:ext cx="2962578" cy="11363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C6B57-4532-484B-A223-3F289758B1B4}">
      <dsp:nvSpPr>
        <dsp:cNvPr id="0" name=""/>
        <dsp:cNvSpPr/>
      </dsp:nvSpPr>
      <dsp:spPr>
        <a:xfrm>
          <a:off x="0" y="80113"/>
          <a:ext cx="8229600" cy="2770559"/>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kern="1200" smtClean="0"/>
            <a:t>Висока якість чистого грошового потоку характеризується </a:t>
          </a:r>
          <a:r>
            <a:rPr lang="uk-UA" sz="3200" u="sng" kern="1200" smtClean="0"/>
            <a:t>зростанням</a:t>
          </a:r>
          <a:r>
            <a:rPr lang="uk-UA" sz="3200" kern="1200" smtClean="0"/>
            <a:t> питомої ваги </a:t>
          </a:r>
          <a:r>
            <a:rPr lang="uk-UA" sz="3200" u="sng" kern="1200" smtClean="0"/>
            <a:t>чистого прибутку</a:t>
          </a:r>
          <a:r>
            <a:rPr lang="uk-UA" sz="3200" kern="1200" smtClean="0"/>
            <a:t>, отриманого за рахунок зростання </a:t>
          </a:r>
          <a:r>
            <a:rPr lang="uk-UA" sz="3200" u="sng" kern="1200" smtClean="0"/>
            <a:t>випуску продукції і зниження його собівартості</a:t>
          </a:r>
          <a:r>
            <a:rPr lang="uk-UA" sz="3200" kern="1200" smtClean="0"/>
            <a:t>, </a:t>
          </a:r>
          <a:endParaRPr lang="uk-UA" sz="3200" kern="1200"/>
        </a:p>
      </dsp:txBody>
      <dsp:txXfrm>
        <a:off x="135248" y="215361"/>
        <a:ext cx="7959104" cy="2500063"/>
      </dsp:txXfrm>
    </dsp:sp>
    <dsp:sp modelId="{2C56B62E-4F64-436D-ACB6-4438AFD7A050}">
      <dsp:nvSpPr>
        <dsp:cNvPr id="0" name=""/>
        <dsp:cNvSpPr/>
      </dsp:nvSpPr>
      <dsp:spPr>
        <a:xfrm>
          <a:off x="0" y="2942833"/>
          <a:ext cx="8229600" cy="2770559"/>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u="sng" kern="1200" dirty="0" smtClean="0"/>
            <a:t>низька</a:t>
          </a:r>
          <a:r>
            <a:rPr lang="uk-UA" sz="3200" kern="1200" dirty="0" smtClean="0"/>
            <a:t> – за рахунок збільшення частки </a:t>
          </a:r>
          <a:r>
            <a:rPr lang="uk-UA" sz="3200" u="sng" kern="1200" dirty="0" smtClean="0"/>
            <a:t>чистого прибутку</a:t>
          </a:r>
          <a:r>
            <a:rPr lang="uk-UA" sz="3200" kern="1200" dirty="0" smtClean="0"/>
            <a:t>, пов’язаного зі </a:t>
          </a:r>
          <a:r>
            <a:rPr lang="uk-UA" sz="3200" u="sng" kern="1200" dirty="0" smtClean="0"/>
            <a:t>зростанням цін </a:t>
          </a:r>
          <a:r>
            <a:rPr lang="uk-UA" sz="3200" kern="1200" dirty="0" smtClean="0"/>
            <a:t>на продукцію, здійсненням позареалізаційних операцій тощо.</a:t>
          </a:r>
          <a:endParaRPr lang="uk-UA" sz="3200" kern="1200" dirty="0"/>
        </a:p>
      </dsp:txBody>
      <dsp:txXfrm>
        <a:off x="135248" y="3078081"/>
        <a:ext cx="7959104" cy="250006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C7D67-0C73-472B-892B-3A6A2076A711}">
      <dsp:nvSpPr>
        <dsp:cNvPr id="0" name=""/>
        <dsp:cNvSpPr/>
      </dsp:nvSpPr>
      <dsp:spPr>
        <a:xfrm>
          <a:off x="40" y="183301"/>
          <a:ext cx="3845569" cy="1203596"/>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ru-RU" sz="2400" kern="1200" dirty="0" err="1" smtClean="0"/>
            <a:t>збільшення</a:t>
          </a:r>
          <a:r>
            <a:rPr lang="ru-RU" sz="2400" kern="1200" dirty="0" smtClean="0"/>
            <a:t> </a:t>
          </a:r>
          <a:r>
            <a:rPr lang="ru-RU" sz="2400" kern="1200" dirty="0" err="1" smtClean="0"/>
            <a:t>виручки</a:t>
          </a:r>
          <a:r>
            <a:rPr lang="ru-RU" sz="2400" kern="1200" dirty="0" smtClean="0"/>
            <a:t> </a:t>
          </a:r>
          <a:r>
            <a:rPr lang="ru-RU" sz="2400" kern="1200" dirty="0" err="1" smtClean="0"/>
            <a:t>від</a:t>
          </a:r>
          <a:r>
            <a:rPr lang="ru-RU" sz="2400" kern="1200" dirty="0" smtClean="0"/>
            <a:t> </a:t>
          </a:r>
          <a:r>
            <a:rPr lang="ru-RU" sz="2400" kern="1200" dirty="0" err="1" smtClean="0"/>
            <a:t>реалізації</a:t>
          </a:r>
          <a:r>
            <a:rPr lang="ru-RU" sz="2400" kern="1200" dirty="0" smtClean="0"/>
            <a:t> на </a:t>
          </a:r>
          <a:r>
            <a:rPr lang="ru-RU" sz="2400" kern="1200" dirty="0" err="1" smtClean="0"/>
            <a:t>основі</a:t>
          </a:r>
          <a:endParaRPr lang="uk-UA" sz="2400" kern="1200" dirty="0"/>
        </a:p>
      </dsp:txBody>
      <dsp:txXfrm>
        <a:off x="40" y="183301"/>
        <a:ext cx="3845569" cy="1203596"/>
      </dsp:txXfrm>
    </dsp:sp>
    <dsp:sp modelId="{AEECA2B4-F55E-47C4-A2A2-F93723D1F699}">
      <dsp:nvSpPr>
        <dsp:cNvPr id="0" name=""/>
        <dsp:cNvSpPr/>
      </dsp:nvSpPr>
      <dsp:spPr>
        <a:xfrm>
          <a:off x="40" y="1386898"/>
          <a:ext cx="3845569" cy="3974416"/>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uk-UA" sz="1800" kern="1200" dirty="0" smtClean="0"/>
            <a:t>нарощення виробничого потенціалу;</a:t>
          </a:r>
          <a:endParaRPr lang="uk-UA" sz="1800" kern="1200" dirty="0"/>
        </a:p>
        <a:p>
          <a:pPr marL="171450" lvl="1" indent="-171450" algn="l" defTabSz="800100">
            <a:lnSpc>
              <a:spcPct val="90000"/>
            </a:lnSpc>
            <a:spcBef>
              <a:spcPct val="0"/>
            </a:spcBef>
            <a:spcAft>
              <a:spcPct val="15000"/>
            </a:spcAft>
            <a:buChar char="••"/>
          </a:pPr>
          <a:r>
            <a:rPr lang="uk-UA" sz="1800" kern="1200" dirty="0" smtClean="0"/>
            <a:t>реконструкція та модернізація основних засобів;</a:t>
          </a:r>
          <a:endParaRPr lang="en-US" sz="1800" kern="1200" dirty="0" smtClean="0"/>
        </a:p>
        <a:p>
          <a:pPr marL="171450" lvl="1" indent="-171450" algn="l" defTabSz="800100">
            <a:lnSpc>
              <a:spcPct val="90000"/>
            </a:lnSpc>
            <a:spcBef>
              <a:spcPct val="0"/>
            </a:spcBef>
            <a:spcAft>
              <a:spcPct val="15000"/>
            </a:spcAft>
            <a:buChar char="••"/>
          </a:pPr>
          <a:r>
            <a:rPr lang="uk-UA" sz="1800" kern="1200" smtClean="0"/>
            <a:t>удосконалення продукції;</a:t>
          </a:r>
          <a:endParaRPr lang="en-US" sz="1800" kern="1200" dirty="0" smtClean="0"/>
        </a:p>
        <a:p>
          <a:pPr marL="171450" lvl="1" indent="-171450" algn="l" defTabSz="800100">
            <a:lnSpc>
              <a:spcPct val="90000"/>
            </a:lnSpc>
            <a:spcBef>
              <a:spcPct val="0"/>
            </a:spcBef>
            <a:spcAft>
              <a:spcPct val="15000"/>
            </a:spcAft>
            <a:buChar char="••"/>
          </a:pPr>
          <a:r>
            <a:rPr lang="uk-UA" sz="1800" kern="1200" smtClean="0"/>
            <a:t>поліпшення організації виробництва з метою забезпечення ритмічного випуску продукції;</a:t>
          </a:r>
          <a:endParaRPr lang="en-US" sz="1800" kern="1200" dirty="0" smtClean="0"/>
        </a:p>
        <a:p>
          <a:pPr marL="171450" lvl="1" indent="-171450" algn="l" defTabSz="800100">
            <a:lnSpc>
              <a:spcPct val="90000"/>
            </a:lnSpc>
            <a:spcBef>
              <a:spcPct val="0"/>
            </a:spcBef>
            <a:spcAft>
              <a:spcPct val="15000"/>
            </a:spcAft>
            <a:buChar char="••"/>
          </a:pPr>
          <a:r>
            <a:rPr lang="uk-UA" sz="1800" kern="1200" smtClean="0"/>
            <a:t>підвищення попиту на продукцію;</a:t>
          </a:r>
          <a:endParaRPr lang="en-US" sz="1800" kern="1200" dirty="0" smtClean="0"/>
        </a:p>
        <a:p>
          <a:pPr marL="171450" lvl="1" indent="-171450" algn="l" defTabSz="800100">
            <a:lnSpc>
              <a:spcPct val="90000"/>
            </a:lnSpc>
            <a:spcBef>
              <a:spcPct val="0"/>
            </a:spcBef>
            <a:spcAft>
              <a:spcPct val="15000"/>
            </a:spcAft>
            <a:buChar char="••"/>
          </a:pPr>
          <a:r>
            <a:rPr lang="uk-UA" sz="1800" kern="1200" smtClean="0"/>
            <a:t>ефективне ціноутворення;</a:t>
          </a:r>
          <a:endParaRPr lang="en-US" sz="1800" kern="1200" dirty="0" smtClean="0"/>
        </a:p>
        <a:p>
          <a:pPr marL="171450" lvl="1" indent="-171450" algn="l" defTabSz="800100">
            <a:lnSpc>
              <a:spcPct val="90000"/>
            </a:lnSpc>
            <a:spcBef>
              <a:spcPct val="0"/>
            </a:spcBef>
            <a:spcAft>
              <a:spcPct val="15000"/>
            </a:spcAft>
            <a:buChar char="••"/>
          </a:pPr>
          <a:r>
            <a:rPr lang="uk-UA" sz="1800" kern="1200" smtClean="0"/>
            <a:t>розширення ринків збуту продукції.</a:t>
          </a:r>
          <a:endParaRPr lang="en-US" sz="1800" kern="1200" dirty="0" smtClean="0"/>
        </a:p>
      </dsp:txBody>
      <dsp:txXfrm>
        <a:off x="40" y="1386898"/>
        <a:ext cx="3845569" cy="3974416"/>
      </dsp:txXfrm>
    </dsp:sp>
    <dsp:sp modelId="{F8BDCB18-4B2E-4359-993F-F2A2DE56B470}">
      <dsp:nvSpPr>
        <dsp:cNvPr id="0" name=""/>
        <dsp:cNvSpPr/>
      </dsp:nvSpPr>
      <dsp:spPr>
        <a:xfrm>
          <a:off x="4383989" y="183301"/>
          <a:ext cx="3845569" cy="1203596"/>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ru-RU" sz="2400" kern="1200" dirty="0" err="1" smtClean="0"/>
            <a:t>зменшення</a:t>
          </a:r>
          <a:r>
            <a:rPr lang="ru-RU" sz="2400" kern="1200" dirty="0" smtClean="0"/>
            <a:t> </a:t>
          </a:r>
          <a:r>
            <a:rPr lang="ru-RU" sz="2400" kern="1200" dirty="0" err="1" smtClean="0"/>
            <a:t>величини</a:t>
          </a:r>
          <a:r>
            <a:rPr lang="ru-RU" sz="2400" kern="1200" dirty="0" smtClean="0"/>
            <a:t> </a:t>
          </a:r>
          <a:r>
            <a:rPr lang="ru-RU" sz="2400" kern="1200" dirty="0" err="1" smtClean="0"/>
            <a:t>дебіторської</a:t>
          </a:r>
          <a:r>
            <a:rPr lang="ru-RU" sz="2400" kern="1200" dirty="0" smtClean="0"/>
            <a:t> </a:t>
          </a:r>
          <a:r>
            <a:rPr lang="ru-RU" sz="2400" kern="1200" dirty="0" err="1" smtClean="0"/>
            <a:t>заборгованості</a:t>
          </a:r>
          <a:r>
            <a:rPr lang="ru-RU" sz="2400" kern="1200" dirty="0" smtClean="0"/>
            <a:t> на </a:t>
          </a:r>
          <a:r>
            <a:rPr lang="ru-RU" sz="2400" kern="1200" dirty="0" err="1" smtClean="0"/>
            <a:t>основі</a:t>
          </a:r>
          <a:endParaRPr lang="uk-UA" sz="2400" kern="1200" dirty="0"/>
        </a:p>
      </dsp:txBody>
      <dsp:txXfrm>
        <a:off x="4383989" y="183301"/>
        <a:ext cx="3845569" cy="1203596"/>
      </dsp:txXfrm>
    </dsp:sp>
    <dsp:sp modelId="{880A0159-6374-4ED0-A90D-2D8D79677A71}">
      <dsp:nvSpPr>
        <dsp:cNvPr id="0" name=""/>
        <dsp:cNvSpPr/>
      </dsp:nvSpPr>
      <dsp:spPr>
        <a:xfrm>
          <a:off x="4383989" y="1386898"/>
          <a:ext cx="3845569" cy="3974416"/>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uk-UA" sz="1800" kern="1200" dirty="0" smtClean="0"/>
            <a:t>посилення контролю за станом розрахунків;</a:t>
          </a:r>
          <a:endParaRPr lang="uk-UA" sz="1800" kern="1200" dirty="0"/>
        </a:p>
        <a:p>
          <a:pPr marL="171450" lvl="1" indent="-171450" algn="l" defTabSz="800100">
            <a:lnSpc>
              <a:spcPct val="90000"/>
            </a:lnSpc>
            <a:spcBef>
              <a:spcPct val="0"/>
            </a:spcBef>
            <a:spcAft>
              <a:spcPct val="15000"/>
            </a:spcAft>
            <a:buChar char="••"/>
          </a:pPr>
          <a:r>
            <a:rPr lang="uk-UA" sz="1800" kern="1200" smtClean="0"/>
            <a:t>перегляду кредитної історії платника;</a:t>
          </a:r>
          <a:endParaRPr lang="en-US" sz="1800" kern="1200" dirty="0" smtClean="0"/>
        </a:p>
        <a:p>
          <a:pPr marL="171450" lvl="1" indent="-171450" algn="l" defTabSz="800100">
            <a:lnSpc>
              <a:spcPct val="90000"/>
            </a:lnSpc>
            <a:spcBef>
              <a:spcPct val="0"/>
            </a:spcBef>
            <a:spcAft>
              <a:spcPct val="15000"/>
            </a:spcAft>
            <a:buChar char="••"/>
          </a:pPr>
          <a:r>
            <a:rPr lang="uk-UA" sz="1800" kern="1200" smtClean="0"/>
            <a:t>проведення аналізу заборгованості по окремих дебіторах;</a:t>
          </a:r>
          <a:endParaRPr lang="en-US" sz="1800" kern="1200" dirty="0" smtClean="0"/>
        </a:p>
        <a:p>
          <a:pPr marL="171450" lvl="1" indent="-171450" algn="l" defTabSz="800100">
            <a:lnSpc>
              <a:spcPct val="90000"/>
            </a:lnSpc>
            <a:spcBef>
              <a:spcPct val="0"/>
            </a:spcBef>
            <a:spcAft>
              <a:spcPct val="15000"/>
            </a:spcAft>
            <a:buChar char="••"/>
          </a:pPr>
          <a:r>
            <a:rPr lang="uk-UA" sz="1800" kern="1200" smtClean="0"/>
            <a:t>посилення контролю за співвідношенням дебіторської й кредиторської заборгованості;</a:t>
          </a:r>
          <a:endParaRPr lang="en-US" sz="1800" kern="1200" dirty="0" smtClean="0"/>
        </a:p>
        <a:p>
          <a:pPr marL="171450" lvl="1" indent="-171450" algn="l" defTabSz="800100">
            <a:lnSpc>
              <a:spcPct val="90000"/>
            </a:lnSpc>
            <a:spcBef>
              <a:spcPct val="0"/>
            </a:spcBef>
            <a:spcAft>
              <a:spcPct val="15000"/>
            </a:spcAft>
            <a:buChar char="••"/>
          </a:pPr>
          <a:r>
            <a:rPr lang="uk-UA" sz="1800" kern="1200" smtClean="0"/>
            <a:t>оцінки можливостей продажу дебіторської заборгованості банкам (факторинг);</a:t>
          </a:r>
          <a:endParaRPr lang="en-US" sz="1800" kern="1200" dirty="0" smtClean="0"/>
        </a:p>
        <a:p>
          <a:pPr marL="171450" lvl="1" indent="-171450" algn="l" defTabSz="800100">
            <a:lnSpc>
              <a:spcPct val="90000"/>
            </a:lnSpc>
            <a:spcBef>
              <a:spcPct val="0"/>
            </a:spcBef>
            <a:spcAft>
              <a:spcPct val="15000"/>
            </a:spcAft>
            <a:buChar char="••"/>
          </a:pPr>
          <a:r>
            <a:rPr lang="ru-RU" sz="1800" kern="1200" smtClean="0"/>
            <a:t>надання знижок покупцям при достроковій оплаті товару.</a:t>
          </a:r>
          <a:endParaRPr lang="en-US" sz="1800" kern="1200" dirty="0"/>
        </a:p>
      </dsp:txBody>
      <dsp:txXfrm>
        <a:off x="4383989" y="1386898"/>
        <a:ext cx="3845569" cy="397441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C7D67-0C73-472B-892B-3A6A2076A711}">
      <dsp:nvSpPr>
        <dsp:cNvPr id="0" name=""/>
        <dsp:cNvSpPr/>
      </dsp:nvSpPr>
      <dsp:spPr>
        <a:xfrm>
          <a:off x="0" y="646507"/>
          <a:ext cx="4412158" cy="89481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ru-RU" sz="2400" kern="1200" dirty="0" smtClean="0"/>
            <a:t>ЗНИЖЕННЯ СОБІВАРТОСТІ ПРОДУКЦІЇ на </a:t>
          </a:r>
          <a:r>
            <a:rPr lang="ru-RU" sz="2400" kern="1200" dirty="0" err="1" smtClean="0"/>
            <a:t>основі</a:t>
          </a:r>
          <a:endParaRPr lang="uk-UA" sz="2400" kern="1200" dirty="0"/>
        </a:p>
      </dsp:txBody>
      <dsp:txXfrm>
        <a:off x="0" y="646507"/>
        <a:ext cx="4412158" cy="894815"/>
      </dsp:txXfrm>
    </dsp:sp>
    <dsp:sp modelId="{AEECA2B4-F55E-47C4-A2A2-F93723D1F699}">
      <dsp:nvSpPr>
        <dsp:cNvPr id="0" name=""/>
        <dsp:cNvSpPr/>
      </dsp:nvSpPr>
      <dsp:spPr>
        <a:xfrm>
          <a:off x="5006" y="1537650"/>
          <a:ext cx="4412158" cy="3608911"/>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uk-UA" sz="1900" kern="1200" smtClean="0"/>
            <a:t>випереджаючі темпи зростання обсягів виробництва відносно темпів зростання сукупних витрат;</a:t>
          </a:r>
          <a:endParaRPr lang="uk-UA" sz="1900" kern="1200" dirty="0"/>
        </a:p>
        <a:p>
          <a:pPr marL="171450" lvl="1" indent="-171450" algn="l" defTabSz="844550">
            <a:lnSpc>
              <a:spcPct val="90000"/>
            </a:lnSpc>
            <a:spcBef>
              <a:spcPct val="0"/>
            </a:spcBef>
            <a:spcAft>
              <a:spcPct val="15000"/>
            </a:spcAft>
            <a:buChar char="••"/>
          </a:pPr>
          <a:r>
            <a:rPr lang="uk-UA" sz="1900" kern="1200" smtClean="0"/>
            <a:t>раціональне використання ресурсів;</a:t>
          </a:r>
          <a:endParaRPr lang="en-US" sz="1900" kern="1200" dirty="0" smtClean="0"/>
        </a:p>
        <a:p>
          <a:pPr marL="171450" lvl="1" indent="-171450" algn="l" defTabSz="844550">
            <a:lnSpc>
              <a:spcPct val="90000"/>
            </a:lnSpc>
            <a:spcBef>
              <a:spcPct val="0"/>
            </a:spcBef>
            <a:spcAft>
              <a:spcPct val="15000"/>
            </a:spcAft>
            <a:buChar char="••"/>
          </a:pPr>
          <a:r>
            <a:rPr lang="uk-UA" sz="1900" kern="1200" smtClean="0"/>
            <a:t>якість сировини, матеріалів, кваліфікація працівників; досконалість технології;</a:t>
          </a:r>
          <a:endParaRPr lang="en-US" sz="1900" kern="1200" dirty="0" smtClean="0"/>
        </a:p>
        <a:p>
          <a:pPr marL="171450" lvl="1" indent="-171450" algn="l" defTabSz="844550">
            <a:lnSpc>
              <a:spcPct val="90000"/>
            </a:lnSpc>
            <a:spcBef>
              <a:spcPct val="0"/>
            </a:spcBef>
            <a:spcAft>
              <a:spcPct val="15000"/>
            </a:spcAft>
            <a:buChar char="••"/>
          </a:pPr>
          <a:r>
            <a:rPr lang="uk-UA" sz="1900" kern="1200" smtClean="0"/>
            <a:t>оптимізація товарної структури;</a:t>
          </a:r>
          <a:endParaRPr lang="en-US" sz="1900" kern="1200" dirty="0" smtClean="0"/>
        </a:p>
        <a:p>
          <a:pPr marL="171450" lvl="1" indent="-171450" algn="l" defTabSz="844550">
            <a:lnSpc>
              <a:spcPct val="90000"/>
            </a:lnSpc>
            <a:spcBef>
              <a:spcPct val="0"/>
            </a:spcBef>
            <a:spcAft>
              <a:spcPct val="15000"/>
            </a:spcAft>
            <a:buChar char="••"/>
          </a:pPr>
          <a:r>
            <a:rPr lang="uk-UA" sz="1900" kern="1200" smtClean="0"/>
            <a:t>усунення завищення норм витрат;</a:t>
          </a:r>
          <a:endParaRPr lang="en-US" sz="1900" kern="1200" dirty="0" smtClean="0"/>
        </a:p>
        <a:p>
          <a:pPr marL="171450" lvl="1" indent="-171450" algn="l" defTabSz="844550">
            <a:lnSpc>
              <a:spcPct val="90000"/>
            </a:lnSpc>
            <a:spcBef>
              <a:spcPct val="0"/>
            </a:spcBef>
            <a:spcAft>
              <a:spcPct val="15000"/>
            </a:spcAft>
            <a:buChar char="••"/>
          </a:pPr>
          <a:r>
            <a:rPr lang="uk-UA" sz="1900" kern="1200" dirty="0" smtClean="0"/>
            <a:t>заміна дорогих матеріалів більш дешевими.</a:t>
          </a:r>
          <a:endParaRPr lang="en-US" sz="1900" kern="1200" dirty="0" smtClean="0"/>
        </a:p>
      </dsp:txBody>
      <dsp:txXfrm>
        <a:off x="5006" y="1537650"/>
        <a:ext cx="4412158" cy="3608911"/>
      </dsp:txXfrm>
    </dsp:sp>
    <dsp:sp modelId="{F8BDCB18-4B2E-4359-993F-F2A2DE56B470}">
      <dsp:nvSpPr>
        <dsp:cNvPr id="0" name=""/>
        <dsp:cNvSpPr/>
      </dsp:nvSpPr>
      <dsp:spPr>
        <a:xfrm>
          <a:off x="5050905" y="622550"/>
          <a:ext cx="3115822" cy="1123423"/>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ru-RU" sz="2400" kern="1200" dirty="0" smtClean="0"/>
            <a:t>ЗМЕНШЕННЯ ЗАЛИШКІВ ЗАПАСІВ на </a:t>
          </a:r>
          <a:r>
            <a:rPr lang="ru-RU" sz="2400" kern="1200" dirty="0" err="1" smtClean="0"/>
            <a:t>основі</a:t>
          </a:r>
          <a:endParaRPr lang="uk-UA" sz="2400" kern="1200" dirty="0"/>
        </a:p>
      </dsp:txBody>
      <dsp:txXfrm>
        <a:off x="5050905" y="622550"/>
        <a:ext cx="3115822" cy="1123423"/>
      </dsp:txXfrm>
    </dsp:sp>
    <dsp:sp modelId="{880A0159-6374-4ED0-A90D-2D8D79677A71}">
      <dsp:nvSpPr>
        <dsp:cNvPr id="0" name=""/>
        <dsp:cNvSpPr/>
      </dsp:nvSpPr>
      <dsp:spPr>
        <a:xfrm>
          <a:off x="5039874" y="1782963"/>
          <a:ext cx="3189725" cy="3392020"/>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ru-RU" sz="1900" kern="1200" dirty="0" err="1" smtClean="0"/>
            <a:t>налагодження</a:t>
          </a:r>
          <a:r>
            <a:rPr lang="ru-RU" sz="1900" kern="1200" dirty="0" smtClean="0"/>
            <a:t> </a:t>
          </a:r>
          <a:r>
            <a:rPr lang="ru-RU" sz="1900" kern="1200" dirty="0" err="1" smtClean="0"/>
            <a:t>оптимальної</a:t>
          </a:r>
          <a:r>
            <a:rPr lang="ru-RU" sz="1900" kern="1200" dirty="0" smtClean="0"/>
            <a:t> </a:t>
          </a:r>
          <a:r>
            <a:rPr lang="ru-RU" sz="1900" kern="1200" dirty="0" err="1" smtClean="0"/>
            <a:t>системи</a:t>
          </a:r>
          <a:r>
            <a:rPr lang="ru-RU" sz="1900" kern="1200" dirty="0" smtClean="0"/>
            <a:t> </a:t>
          </a:r>
          <a:r>
            <a:rPr lang="ru-RU" sz="1900" kern="1200" dirty="0" err="1" smtClean="0"/>
            <a:t>управління</a:t>
          </a:r>
          <a:r>
            <a:rPr lang="ru-RU" sz="1900" kern="1200" dirty="0" smtClean="0"/>
            <a:t> запасами</a:t>
          </a:r>
          <a:endParaRPr lang="uk-UA" sz="1900" kern="1200" dirty="0"/>
        </a:p>
      </dsp:txBody>
      <dsp:txXfrm>
        <a:off x="5039874" y="1782963"/>
        <a:ext cx="3189725" cy="33920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DEAFA-67A2-44B2-8F01-E4646C8FB0A6}">
      <dsp:nvSpPr>
        <dsp:cNvPr id="0" name=""/>
        <dsp:cNvSpPr/>
      </dsp:nvSpPr>
      <dsp:spPr>
        <a:xfrm>
          <a:off x="0" y="0"/>
          <a:ext cx="8229600"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b="1" i="1" kern="1200" smtClean="0"/>
            <a:t>Негативні наслідки дефіцитного грошового потоку:</a:t>
          </a:r>
          <a:endParaRPr lang="uk-UA" sz="1600" kern="1200"/>
        </a:p>
      </dsp:txBody>
      <dsp:txXfrm>
        <a:off x="43321" y="43321"/>
        <a:ext cx="8142958" cy="800803"/>
      </dsp:txXfrm>
    </dsp:sp>
    <dsp:sp modelId="{B8B2BF2D-FDB4-4574-A2A9-88EAC54814F8}">
      <dsp:nvSpPr>
        <dsp:cNvPr id="0" name=""/>
        <dsp:cNvSpPr/>
      </dsp:nvSpPr>
      <dsp:spPr>
        <a:xfrm>
          <a:off x="0" y="863750"/>
          <a:ext cx="8229600" cy="1886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rtl="0">
            <a:lnSpc>
              <a:spcPct val="90000"/>
            </a:lnSpc>
            <a:spcBef>
              <a:spcPct val="0"/>
            </a:spcBef>
            <a:spcAft>
              <a:spcPct val="20000"/>
            </a:spcAft>
            <a:buChar char="••"/>
          </a:pPr>
          <a:r>
            <a:rPr lang="uk-UA" sz="1600" kern="1200" dirty="0" smtClean="0"/>
            <a:t>Затримка у виплаті зарплати;</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зниження ліквідності активів і втрата платоспроможності підприємства;</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зростання кредиторської заборгованості;</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зростання простроченої заборгованості за отриманими кредитами</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зростання тривалості виробничого циклу через несвоєчасні поставки сировини і матеріалів</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зниження рентабельності авансованого капіталу.</a:t>
          </a:r>
          <a:endParaRPr lang="uk-UA" sz="1600" kern="1200" dirty="0"/>
        </a:p>
      </dsp:txBody>
      <dsp:txXfrm>
        <a:off x="0" y="863750"/>
        <a:ext cx="8229600" cy="1886494"/>
      </dsp:txXfrm>
    </dsp:sp>
    <dsp:sp modelId="{EFA2CF23-B35F-4A45-B445-045CCD0736FC}">
      <dsp:nvSpPr>
        <dsp:cNvPr id="0" name=""/>
        <dsp:cNvSpPr/>
      </dsp:nvSpPr>
      <dsp:spPr>
        <a:xfrm>
          <a:off x="0" y="2735956"/>
          <a:ext cx="8229600"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b="1" i="1" kern="1200" dirty="0" smtClean="0"/>
            <a:t>Негативні наслідки надлишкового грошового потоку</a:t>
          </a:r>
          <a:r>
            <a:rPr lang="uk-UA" sz="1600" kern="1200" dirty="0" smtClean="0"/>
            <a:t> :</a:t>
          </a:r>
          <a:endParaRPr lang="uk-UA" sz="1600" kern="1200" dirty="0"/>
        </a:p>
      </dsp:txBody>
      <dsp:txXfrm>
        <a:off x="43321" y="2779277"/>
        <a:ext cx="8142958" cy="800803"/>
      </dsp:txXfrm>
    </dsp:sp>
    <dsp:sp modelId="{84735025-6B0E-436E-A3D8-E69A0EF04E52}">
      <dsp:nvSpPr>
        <dsp:cNvPr id="0" name=""/>
        <dsp:cNvSpPr/>
      </dsp:nvSpPr>
      <dsp:spPr>
        <a:xfrm>
          <a:off x="0" y="3672060"/>
          <a:ext cx="82296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rtl="0">
            <a:lnSpc>
              <a:spcPct val="90000"/>
            </a:lnSpc>
            <a:spcBef>
              <a:spcPct val="0"/>
            </a:spcBef>
            <a:spcAft>
              <a:spcPct val="20000"/>
            </a:spcAft>
            <a:buChar char="••"/>
          </a:pPr>
          <a:r>
            <a:rPr lang="uk-UA" sz="1600" kern="1200" dirty="0" smtClean="0"/>
            <a:t>зниження внаслідок інфляції реальної вартості надлишкових коштів;</a:t>
          </a:r>
          <a:endParaRPr lang="uk-UA" sz="1600" kern="1200" dirty="0"/>
        </a:p>
        <a:p>
          <a:pPr marL="171450" lvl="1" indent="-171450" algn="l" defTabSz="711200" rtl="0">
            <a:lnSpc>
              <a:spcPct val="90000"/>
            </a:lnSpc>
            <a:spcBef>
              <a:spcPct val="0"/>
            </a:spcBef>
            <a:spcAft>
              <a:spcPct val="20000"/>
            </a:spcAft>
            <a:buChar char="••"/>
          </a:pPr>
          <a:r>
            <a:rPr lang="uk-UA" sz="1600" kern="1200" dirty="0" smtClean="0"/>
            <a:t>втрата прибутку через незалучення капіталу в обіг.</a:t>
          </a:r>
          <a:endParaRPr lang="uk-UA" sz="1600" kern="1200" dirty="0"/>
        </a:p>
      </dsp:txBody>
      <dsp:txXfrm>
        <a:off x="0" y="3672060"/>
        <a:ext cx="8229600" cy="612720"/>
      </dsp:txXfrm>
    </dsp:sp>
    <dsp:sp modelId="{2DF6DC9C-1CA3-4E79-B28D-87A28FF0A90E}">
      <dsp:nvSpPr>
        <dsp:cNvPr id="0" name=""/>
        <dsp:cNvSpPr/>
      </dsp:nvSpPr>
      <dsp:spPr>
        <a:xfrm>
          <a:off x="0" y="4276101"/>
          <a:ext cx="8229600" cy="13381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kern="1200" dirty="0" smtClean="0"/>
            <a:t>Для оптимізації дефіцитного грошового потоку застосовують систему </a:t>
          </a:r>
          <a:r>
            <a:rPr lang="uk-UA" sz="1600" b="1" u="sng" kern="1200" dirty="0" smtClean="0"/>
            <a:t>прискорення залучення коштів і сповільнення їх видатків</a:t>
          </a:r>
          <a:r>
            <a:rPr lang="uk-UA" sz="1600" kern="1200" dirty="0" smtClean="0"/>
            <a:t>. Для оптимізації надлишкового грошового потоку використовують різні </a:t>
          </a:r>
          <a:r>
            <a:rPr lang="uk-UA" sz="1600" b="1" u="sng" kern="1200" dirty="0" smtClean="0"/>
            <a:t>форми інвестиційної активності</a:t>
          </a:r>
          <a:r>
            <a:rPr lang="uk-UA" sz="1600" kern="1200" dirty="0" smtClean="0"/>
            <a:t>.</a:t>
          </a:r>
          <a:endParaRPr lang="uk-UA" sz="1600" kern="1200" dirty="0"/>
        </a:p>
      </dsp:txBody>
      <dsp:txXfrm>
        <a:off x="65324" y="4341425"/>
        <a:ext cx="8098952" cy="1207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B766B-2C5F-4D83-8B9A-BAADBC3C278E}">
      <dsp:nvSpPr>
        <dsp:cNvPr id="0" name=""/>
        <dsp:cNvSpPr/>
      </dsp:nvSpPr>
      <dsp:spPr>
        <a:xfrm rot="5400000">
          <a:off x="5029892" y="-1737293"/>
          <a:ext cx="1608056" cy="549074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uk-UA" sz="1600" kern="1200" dirty="0" smtClean="0"/>
            <a:t>Надлишковий грошовий потік – </a:t>
          </a:r>
          <a:r>
            <a:rPr lang="uk-UA" sz="1600" kern="1200" dirty="0" err="1" smtClean="0"/>
            <a:t>потік</a:t>
          </a:r>
          <a:r>
            <a:rPr lang="uk-UA" sz="1600" kern="1200" dirty="0" smtClean="0"/>
            <a:t>, при якому надходження коштів істотно перевищують реальну потребу підприємства в їх витрачанні</a:t>
          </a:r>
          <a:endParaRPr lang="uk-UA" sz="1600" kern="1200" dirty="0"/>
        </a:p>
        <a:p>
          <a:pPr marL="171450" lvl="1" indent="-171450" algn="l" defTabSz="711200">
            <a:lnSpc>
              <a:spcPct val="90000"/>
            </a:lnSpc>
            <a:spcBef>
              <a:spcPct val="0"/>
            </a:spcBef>
            <a:spcAft>
              <a:spcPct val="15000"/>
            </a:spcAft>
            <a:buChar char="••"/>
          </a:pPr>
          <a:r>
            <a:rPr lang="uk-UA" sz="1600" kern="1200" dirty="0" smtClean="0"/>
            <a:t>Дефіцитний грошовий потік – </a:t>
          </a:r>
          <a:r>
            <a:rPr lang="uk-UA" sz="1600" kern="1200" dirty="0" err="1" smtClean="0"/>
            <a:t>потік</a:t>
          </a:r>
          <a:r>
            <a:rPr lang="uk-UA" sz="1600" kern="1200" dirty="0" smtClean="0"/>
            <a:t>, при якому надходження коштів істотно нижче реальних потреб підприємства в їх витрачанні </a:t>
          </a:r>
          <a:endParaRPr lang="uk-UA" sz="1600" kern="1200" dirty="0"/>
        </a:p>
      </dsp:txBody>
      <dsp:txXfrm rot="-5400000">
        <a:off x="3088546" y="282552"/>
        <a:ext cx="5412250" cy="1451058"/>
      </dsp:txXfrm>
    </dsp:sp>
    <dsp:sp modelId="{A2F7A5EE-F92B-46D8-B976-65517D44826E}">
      <dsp:nvSpPr>
        <dsp:cNvPr id="0" name=""/>
        <dsp:cNvSpPr/>
      </dsp:nvSpPr>
      <dsp:spPr>
        <a:xfrm>
          <a:off x="0" y="3045"/>
          <a:ext cx="3088546" cy="20100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uk-UA" sz="2800" kern="1200" smtClean="0"/>
            <a:t>За рівнем достатності</a:t>
          </a:r>
          <a:endParaRPr lang="uk-UA" sz="2800" kern="1200" dirty="0"/>
        </a:p>
      </dsp:txBody>
      <dsp:txXfrm>
        <a:off x="98124" y="101169"/>
        <a:ext cx="2892298" cy="1813823"/>
      </dsp:txXfrm>
    </dsp:sp>
    <dsp:sp modelId="{5B9CA816-5825-44FE-B509-763E52C03988}">
      <dsp:nvSpPr>
        <dsp:cNvPr id="0" name=""/>
        <dsp:cNvSpPr/>
      </dsp:nvSpPr>
      <dsp:spPr>
        <a:xfrm rot="5400000">
          <a:off x="5029892" y="373281"/>
          <a:ext cx="1608056" cy="549074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uk-UA" sz="1600" kern="1200" dirty="0" smtClean="0"/>
            <a:t>Теперішній грошовий потік – характеризує грошовий потік підприємства як єдину порівнювану його величину, приведену по вартості на теперішній момент часу</a:t>
          </a:r>
          <a:endParaRPr lang="uk-UA" sz="1600" kern="1200" dirty="0"/>
        </a:p>
        <a:p>
          <a:pPr marL="171450" lvl="1" indent="-171450" algn="l" defTabSz="711200">
            <a:lnSpc>
              <a:spcPct val="90000"/>
            </a:lnSpc>
            <a:spcBef>
              <a:spcPct val="0"/>
            </a:spcBef>
            <a:spcAft>
              <a:spcPct val="15000"/>
            </a:spcAft>
            <a:buChar char="••"/>
          </a:pPr>
          <a:r>
            <a:rPr lang="uk-UA" sz="1600" kern="1200" dirty="0" smtClean="0"/>
            <a:t>Майбутній грошовий потік – характеризує грошовий потік підприємства як єдину порівнювану його величину, приведену по вартості на конкретний майбутній момент часу</a:t>
          </a:r>
          <a:endParaRPr lang="uk-UA" sz="1600" kern="1200" dirty="0"/>
        </a:p>
      </dsp:txBody>
      <dsp:txXfrm rot="-5400000">
        <a:off x="3088546" y="2393127"/>
        <a:ext cx="5412250" cy="1451058"/>
      </dsp:txXfrm>
    </dsp:sp>
    <dsp:sp modelId="{50F20BB9-52F3-43BA-9876-22042EDA85F2}">
      <dsp:nvSpPr>
        <dsp:cNvPr id="0" name=""/>
        <dsp:cNvSpPr/>
      </dsp:nvSpPr>
      <dsp:spPr>
        <a:xfrm>
          <a:off x="0" y="2113620"/>
          <a:ext cx="3088546" cy="20100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uk-UA" sz="3500" kern="1200" dirty="0" smtClean="0"/>
            <a:t>За методом оцінки в часі</a:t>
          </a:r>
          <a:endParaRPr lang="uk-UA" sz="3500" kern="1200" dirty="0"/>
        </a:p>
      </dsp:txBody>
      <dsp:txXfrm>
        <a:off x="98124" y="2211744"/>
        <a:ext cx="2892298" cy="1813823"/>
      </dsp:txXfrm>
    </dsp:sp>
    <dsp:sp modelId="{733182A5-6353-4417-823D-53533E75D2FD}">
      <dsp:nvSpPr>
        <dsp:cNvPr id="0" name=""/>
        <dsp:cNvSpPr/>
      </dsp:nvSpPr>
      <dsp:spPr>
        <a:xfrm rot="5400000">
          <a:off x="4925168" y="2483856"/>
          <a:ext cx="1817506" cy="549074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uk-UA" sz="1600" kern="1200" dirty="0" smtClean="0"/>
            <a:t>Регулярний грошовий потік – </a:t>
          </a:r>
          <a:r>
            <a:rPr lang="uk-UA" sz="1600" kern="1200" dirty="0" err="1" smtClean="0"/>
            <a:t>потік</a:t>
          </a:r>
          <a:r>
            <a:rPr lang="uk-UA" sz="1600" kern="1200" dirty="0" smtClean="0"/>
            <a:t> надходжень або витрат по окремих господарських операціях одного виду, що у розглянутому періоді часу здійснюються постійно (потоки обслуговування кредиту)</a:t>
          </a:r>
          <a:endParaRPr lang="uk-UA" sz="1600" kern="1200" dirty="0"/>
        </a:p>
        <a:p>
          <a:pPr marL="171450" lvl="1" indent="-171450" algn="l" defTabSz="711200">
            <a:lnSpc>
              <a:spcPct val="90000"/>
            </a:lnSpc>
            <a:spcBef>
              <a:spcPct val="0"/>
            </a:spcBef>
            <a:spcAft>
              <a:spcPct val="15000"/>
            </a:spcAft>
            <a:buChar char="••"/>
          </a:pPr>
          <a:r>
            <a:rPr lang="uk-UA" sz="1600" kern="1200" dirty="0" smtClean="0"/>
            <a:t>Дискретний грошовий потік – надходження або вибуття коштів, що пов'язані із здійсненням одиничних господарських операцій </a:t>
          </a:r>
          <a:r>
            <a:rPr lang="uk-UA" sz="1600" kern="1200" dirty="0" err="1" smtClean="0"/>
            <a:t>під-ва</a:t>
          </a:r>
          <a:r>
            <a:rPr lang="uk-UA" sz="1600" kern="1200" dirty="0" smtClean="0"/>
            <a:t> у конкретному періоді часу (купівля основних засобів, ліцензій тощо).</a:t>
          </a:r>
          <a:endParaRPr lang="uk-UA" sz="1600" kern="1200" dirty="0"/>
        </a:p>
      </dsp:txBody>
      <dsp:txXfrm rot="-5400000">
        <a:off x="3088547" y="4409201"/>
        <a:ext cx="5402026" cy="1640060"/>
      </dsp:txXfrm>
    </dsp:sp>
    <dsp:sp modelId="{D5F39B6F-DD56-4908-9DF8-B76252BB108E}">
      <dsp:nvSpPr>
        <dsp:cNvPr id="0" name=""/>
        <dsp:cNvSpPr/>
      </dsp:nvSpPr>
      <dsp:spPr>
        <a:xfrm>
          <a:off x="0" y="4224195"/>
          <a:ext cx="3088546" cy="20100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uk-UA" sz="3500" kern="1200" dirty="0" smtClean="0"/>
            <a:t>За регулярністю формування</a:t>
          </a:r>
          <a:endParaRPr lang="uk-UA" sz="3500" kern="1200" dirty="0"/>
        </a:p>
      </dsp:txBody>
      <dsp:txXfrm>
        <a:off x="98124" y="4322319"/>
        <a:ext cx="2892298" cy="18138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1C7B4-A653-48CE-B6A1-BB4A895433F5}">
      <dsp:nvSpPr>
        <dsp:cNvPr id="0" name=""/>
        <dsp:cNvSpPr/>
      </dsp:nvSpPr>
      <dsp:spPr>
        <a:xfrm>
          <a:off x="0" y="41391"/>
          <a:ext cx="82296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kern="1200" smtClean="0"/>
            <a:t>Грошовий потік від операційної діяльності </a:t>
          </a:r>
          <a:endParaRPr lang="uk-UA" sz="3200" kern="1200"/>
        </a:p>
      </dsp:txBody>
      <dsp:txXfrm>
        <a:off x="37467" y="78858"/>
        <a:ext cx="8154666" cy="692586"/>
      </dsp:txXfrm>
    </dsp:sp>
    <dsp:sp modelId="{055B8AC3-A1E6-47F3-9DE7-B9C62FCD1A63}">
      <dsp:nvSpPr>
        <dsp:cNvPr id="0" name=""/>
        <dsp:cNvSpPr/>
      </dsp:nvSpPr>
      <dsp:spPr>
        <a:xfrm>
          <a:off x="0" y="808911"/>
          <a:ext cx="8229600" cy="115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just" defTabSz="1111250" rtl="0">
            <a:lnSpc>
              <a:spcPct val="90000"/>
            </a:lnSpc>
            <a:spcBef>
              <a:spcPct val="0"/>
            </a:spcBef>
            <a:spcAft>
              <a:spcPct val="20000"/>
            </a:spcAft>
            <a:buChar char="••"/>
          </a:pPr>
          <a:r>
            <a:rPr lang="uk-UA" sz="2500" kern="1200" dirty="0" smtClean="0"/>
            <a:t>це надходження та вибуття грошових коштів, що генеруються у процесі здійснення основної діяльності підприємства.</a:t>
          </a:r>
          <a:endParaRPr lang="uk-UA" sz="2500" kern="1200" dirty="0"/>
        </a:p>
      </dsp:txBody>
      <dsp:txXfrm>
        <a:off x="0" y="808911"/>
        <a:ext cx="8229600" cy="1159200"/>
      </dsp:txXfrm>
    </dsp:sp>
    <dsp:sp modelId="{9BB55735-AEAB-488C-B6C7-EF0CC7B9F470}">
      <dsp:nvSpPr>
        <dsp:cNvPr id="0" name=""/>
        <dsp:cNvSpPr/>
      </dsp:nvSpPr>
      <dsp:spPr>
        <a:xfrm>
          <a:off x="0" y="1968111"/>
          <a:ext cx="82296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kern="1200" smtClean="0"/>
            <a:t>Грошовий потік від інвестиційної діяльності </a:t>
          </a:r>
          <a:endParaRPr lang="uk-UA" sz="3200" kern="1200"/>
        </a:p>
      </dsp:txBody>
      <dsp:txXfrm>
        <a:off x="37467" y="2005578"/>
        <a:ext cx="8154666" cy="692586"/>
      </dsp:txXfrm>
    </dsp:sp>
    <dsp:sp modelId="{B724203C-08C4-4AB8-BD4B-AE29E2BF06D8}">
      <dsp:nvSpPr>
        <dsp:cNvPr id="0" name=""/>
        <dsp:cNvSpPr/>
      </dsp:nvSpPr>
      <dsp:spPr>
        <a:xfrm>
          <a:off x="0" y="2735632"/>
          <a:ext cx="8229600"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just" defTabSz="1111250" rtl="0">
            <a:lnSpc>
              <a:spcPct val="90000"/>
            </a:lnSpc>
            <a:spcBef>
              <a:spcPct val="0"/>
            </a:spcBef>
            <a:spcAft>
              <a:spcPct val="20000"/>
            </a:spcAft>
            <a:buChar char="••"/>
          </a:pPr>
          <a:r>
            <a:rPr lang="uk-UA" sz="2500" kern="1200" dirty="0" smtClean="0"/>
            <a:t>платежі та надходження, пов'язані зі здійсненням реального та фінансового інвестування, продажем необоротних активів, ротацією фінансових інструментів інвестиційного портфеля підприємства</a:t>
          </a:r>
          <a:endParaRPr lang="uk-UA" sz="2500" kern="1200" dirty="0"/>
        </a:p>
      </dsp:txBody>
      <dsp:txXfrm>
        <a:off x="0" y="2735632"/>
        <a:ext cx="8229600" cy="1490400"/>
      </dsp:txXfrm>
    </dsp:sp>
    <dsp:sp modelId="{4BF2FFE8-D721-4B6F-B7E5-3F289BEF61DE}">
      <dsp:nvSpPr>
        <dsp:cNvPr id="0" name=""/>
        <dsp:cNvSpPr/>
      </dsp:nvSpPr>
      <dsp:spPr>
        <a:xfrm>
          <a:off x="0" y="4226032"/>
          <a:ext cx="82296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k-UA" sz="3200" kern="1200" dirty="0" smtClean="0"/>
            <a:t>Грошовий потік від фінансової діяльності</a:t>
          </a:r>
          <a:endParaRPr lang="uk-UA" sz="3200" kern="1200" dirty="0"/>
        </a:p>
      </dsp:txBody>
      <dsp:txXfrm>
        <a:off x="37467" y="4263499"/>
        <a:ext cx="8154666" cy="692586"/>
      </dsp:txXfrm>
    </dsp:sp>
    <dsp:sp modelId="{2A49DA80-0D64-47DF-BDE4-8C64DB02BFD5}">
      <dsp:nvSpPr>
        <dsp:cNvPr id="0" name=""/>
        <dsp:cNvSpPr/>
      </dsp:nvSpPr>
      <dsp:spPr>
        <a:xfrm>
          <a:off x="0" y="4993552"/>
          <a:ext cx="8229600"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just" defTabSz="1111250" rtl="0">
            <a:lnSpc>
              <a:spcPct val="90000"/>
            </a:lnSpc>
            <a:spcBef>
              <a:spcPct val="0"/>
            </a:spcBef>
            <a:spcAft>
              <a:spcPct val="20000"/>
            </a:spcAft>
            <a:buChar char="••"/>
          </a:pPr>
          <a:r>
            <a:rPr lang="uk-UA" sz="2500" kern="1200" dirty="0" smtClean="0"/>
            <a:t>Надходження і виплати коштів, пов'язані з залученням додаткового акціонерного чи пайового капіталу, одержанням довгострокових та короткострокових позик та кредитів (основні суми), сплатою дивідендів. </a:t>
          </a:r>
          <a:endParaRPr lang="uk-UA" sz="2500" kern="1200" dirty="0"/>
        </a:p>
      </dsp:txBody>
      <dsp:txXfrm>
        <a:off x="0" y="4993552"/>
        <a:ext cx="8229600" cy="1490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986FC-B030-44D9-A5BC-F7778B97B58E}">
      <dsp:nvSpPr>
        <dsp:cNvPr id="0" name=""/>
        <dsp:cNvSpPr/>
      </dsp:nvSpPr>
      <dsp:spPr>
        <a:xfrm rot="5400000">
          <a:off x="4448342" y="-1360125"/>
          <a:ext cx="2756757" cy="548003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uk-UA" sz="1800" kern="1200" dirty="0" smtClean="0"/>
            <a:t>загальна платіжна криза в країні;</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низький рівень виробництва;</a:t>
          </a:r>
          <a:endParaRPr lang="uk-UA" sz="1800" kern="1200" dirty="0"/>
        </a:p>
        <a:p>
          <a:pPr marL="171450" lvl="1" indent="-171450" algn="l" defTabSz="800100" rtl="0">
            <a:lnSpc>
              <a:spcPct val="90000"/>
            </a:lnSpc>
            <a:spcBef>
              <a:spcPct val="0"/>
            </a:spcBef>
            <a:spcAft>
              <a:spcPct val="15000"/>
            </a:spcAft>
            <a:buChar char="••"/>
          </a:pPr>
          <a:r>
            <a:rPr lang="uk-UA" sz="1800" kern="1200" dirty="0" smtClean="0"/>
            <a:t>розвиток науки і техніки;</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низька купівельна спроможність населення;</a:t>
          </a:r>
          <a:endParaRPr lang="uk-UA" sz="1800" kern="1200" dirty="0"/>
        </a:p>
        <a:p>
          <a:pPr marL="171450" lvl="1" indent="-171450" algn="l" defTabSz="800100" rtl="0">
            <a:lnSpc>
              <a:spcPct val="90000"/>
            </a:lnSpc>
            <a:spcBef>
              <a:spcPct val="0"/>
            </a:spcBef>
            <a:spcAft>
              <a:spcPct val="15000"/>
            </a:spcAft>
            <a:buChar char="••"/>
          </a:pPr>
          <a:r>
            <a:rPr lang="uk-UA" sz="1800" kern="1200" dirty="0" err="1" smtClean="0"/>
            <a:t>невідрегульованість</a:t>
          </a:r>
          <a:r>
            <a:rPr lang="uk-UA" sz="1800" kern="1200" dirty="0" smtClean="0"/>
            <a:t> правового забезпечення;</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недосконалість податкової політики;</a:t>
          </a:r>
          <a:endParaRPr lang="uk-UA" sz="1800" kern="1200" dirty="0"/>
        </a:p>
        <a:p>
          <a:pPr marL="171450" lvl="1" indent="-171450" algn="l" defTabSz="800100" rtl="0">
            <a:lnSpc>
              <a:spcPct val="90000"/>
            </a:lnSpc>
            <a:spcBef>
              <a:spcPct val="0"/>
            </a:spcBef>
            <a:spcAft>
              <a:spcPct val="15000"/>
            </a:spcAft>
            <a:buChar char="••"/>
          </a:pPr>
          <a:r>
            <a:rPr lang="uk-UA" sz="1800" kern="1200" dirty="0" smtClean="0"/>
            <a:t>неплатоспроможність підприємств.</a:t>
          </a:r>
          <a:endParaRPr lang="uk-UA" sz="1800" kern="1200" dirty="0"/>
        </a:p>
      </dsp:txBody>
      <dsp:txXfrm rot="-5400000">
        <a:off x="3086706" y="136085"/>
        <a:ext cx="5345456" cy="2487609"/>
      </dsp:txXfrm>
    </dsp:sp>
    <dsp:sp modelId="{6B7E308C-8D76-4ED4-B423-73AC607999C0}">
      <dsp:nvSpPr>
        <dsp:cNvPr id="0" name=""/>
        <dsp:cNvSpPr/>
      </dsp:nvSpPr>
      <dsp:spPr>
        <a:xfrm>
          <a:off x="4189" y="165262"/>
          <a:ext cx="3082517" cy="24292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rtl="0">
            <a:lnSpc>
              <a:spcPct val="90000"/>
            </a:lnSpc>
            <a:spcBef>
              <a:spcPct val="0"/>
            </a:spcBef>
            <a:spcAft>
              <a:spcPct val="35000"/>
            </a:spcAft>
          </a:pPr>
          <a:r>
            <a:rPr lang="uk-UA" sz="4600" i="1" kern="1200" dirty="0" smtClean="0"/>
            <a:t>Зовнішні фактори</a:t>
          </a:r>
          <a:endParaRPr lang="uk-UA" sz="4600" kern="1200" dirty="0"/>
        </a:p>
      </dsp:txBody>
      <dsp:txXfrm>
        <a:off x="122775" y="283848"/>
        <a:ext cx="2845345" cy="2192083"/>
      </dsp:txXfrm>
    </dsp:sp>
    <dsp:sp modelId="{89EC9782-8EDB-41DC-97F0-4AB389DD0D5B}">
      <dsp:nvSpPr>
        <dsp:cNvPr id="0" name=""/>
        <dsp:cNvSpPr/>
      </dsp:nvSpPr>
      <dsp:spPr>
        <a:xfrm rot="5400000">
          <a:off x="4484293" y="1485158"/>
          <a:ext cx="2696240" cy="548538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uk-UA" sz="1800" kern="1200" dirty="0" smtClean="0"/>
            <a:t>висока частка умовно-постійних витрат;</a:t>
          </a:r>
          <a:endParaRPr lang="uk-UA" sz="1800" kern="1200" dirty="0"/>
        </a:p>
        <a:p>
          <a:pPr marL="171450" lvl="1" indent="-171450" algn="l" defTabSz="800100">
            <a:lnSpc>
              <a:spcPct val="90000"/>
            </a:lnSpc>
            <a:spcBef>
              <a:spcPct val="0"/>
            </a:spcBef>
            <a:spcAft>
              <a:spcPct val="15000"/>
            </a:spcAft>
            <a:buChar char="••"/>
          </a:pPr>
          <a:r>
            <a:rPr lang="uk-UA" sz="1800" kern="1200" smtClean="0"/>
            <a:t>енергомісткість наявних технологій;</a:t>
          </a:r>
          <a:endParaRPr lang="en-US" sz="1800" kern="1200" dirty="0" smtClean="0"/>
        </a:p>
        <a:p>
          <a:pPr marL="171450" lvl="1" indent="-171450" algn="l" defTabSz="800100">
            <a:lnSpc>
              <a:spcPct val="90000"/>
            </a:lnSpc>
            <a:spcBef>
              <a:spcPct val="0"/>
            </a:spcBef>
            <a:spcAft>
              <a:spcPct val="15000"/>
            </a:spcAft>
            <a:buChar char="••"/>
          </a:pPr>
          <a:r>
            <a:rPr lang="uk-UA" sz="1800" kern="1200" dirty="0" smtClean="0"/>
            <a:t>низька якість продукції в поєднанні з її високою ціною;</a:t>
          </a:r>
          <a:endParaRPr lang="en-US" sz="1800" kern="1200" dirty="0" smtClean="0"/>
        </a:p>
        <a:p>
          <a:pPr marL="171450" lvl="1" indent="-171450" algn="l" defTabSz="800100">
            <a:lnSpc>
              <a:spcPct val="90000"/>
            </a:lnSpc>
            <a:spcBef>
              <a:spcPct val="0"/>
            </a:spcBef>
            <a:spcAft>
              <a:spcPct val="15000"/>
            </a:spcAft>
            <a:buChar char="••"/>
          </a:pPr>
          <a:r>
            <a:rPr lang="uk-UA" sz="1800" kern="1200" smtClean="0"/>
            <a:t>«тінізація» господарського обороту;</a:t>
          </a:r>
          <a:endParaRPr lang="en-US" sz="1800" kern="1200" dirty="0" smtClean="0"/>
        </a:p>
        <a:p>
          <a:pPr marL="171450" lvl="1" indent="-171450" algn="l" defTabSz="800100">
            <a:lnSpc>
              <a:spcPct val="90000"/>
            </a:lnSpc>
            <a:spcBef>
              <a:spcPct val="0"/>
            </a:spcBef>
            <a:spcAft>
              <a:spcPct val="15000"/>
            </a:spcAft>
            <a:buChar char="••"/>
          </a:pPr>
          <a:r>
            <a:rPr lang="uk-UA" sz="1800" kern="1200" smtClean="0"/>
            <a:t>брак джерел довгострокового фінансування капіталовкладень;</a:t>
          </a:r>
          <a:endParaRPr lang="en-US" sz="1800" kern="1200" dirty="0" smtClean="0"/>
        </a:p>
        <a:p>
          <a:pPr marL="171450" lvl="1" indent="-171450" algn="l" defTabSz="800100">
            <a:lnSpc>
              <a:spcPct val="90000"/>
            </a:lnSpc>
            <a:spcBef>
              <a:spcPct val="0"/>
            </a:spcBef>
            <a:spcAft>
              <a:spcPct val="15000"/>
            </a:spcAft>
            <a:buChar char="••"/>
          </a:pPr>
          <a:r>
            <a:rPr lang="uk-UA" sz="1800" kern="1200" smtClean="0"/>
            <a:t>низький рівень управління дебіторською заборгованістю та виробничими запасами.</a:t>
          </a:r>
          <a:endParaRPr lang="en-US" sz="1800" kern="1200" dirty="0" smtClean="0"/>
        </a:p>
      </dsp:txBody>
      <dsp:txXfrm rot="-5400000">
        <a:off x="3089720" y="3011351"/>
        <a:ext cx="5353767" cy="2433000"/>
      </dsp:txXfrm>
    </dsp:sp>
    <dsp:sp modelId="{E338F6D5-9F0C-4DA4-AE1E-D1ED1FDBC645}">
      <dsp:nvSpPr>
        <dsp:cNvPr id="0" name=""/>
        <dsp:cNvSpPr/>
      </dsp:nvSpPr>
      <dsp:spPr>
        <a:xfrm>
          <a:off x="4189" y="3013224"/>
          <a:ext cx="3085530" cy="24292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rtl="0">
            <a:lnSpc>
              <a:spcPct val="90000"/>
            </a:lnSpc>
            <a:spcBef>
              <a:spcPct val="0"/>
            </a:spcBef>
            <a:spcAft>
              <a:spcPct val="35000"/>
            </a:spcAft>
          </a:pPr>
          <a:r>
            <a:rPr lang="uk-UA" sz="4600" kern="1200" dirty="0" smtClean="0"/>
            <a:t>Внутрішні фактори</a:t>
          </a:r>
          <a:endParaRPr lang="uk-UA" sz="4600" kern="1200" dirty="0"/>
        </a:p>
      </dsp:txBody>
      <dsp:txXfrm>
        <a:off x="122775" y="3131810"/>
        <a:ext cx="2848358" cy="21920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2EAD2-F56E-448F-8107-C4A86823418A}">
      <dsp:nvSpPr>
        <dsp:cNvPr id="0" name=""/>
        <dsp:cNvSpPr/>
      </dsp:nvSpPr>
      <dsp:spPr>
        <a:xfrm>
          <a:off x="0" y="32368"/>
          <a:ext cx="8229600" cy="2108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rtl="0">
            <a:lnSpc>
              <a:spcPct val="90000"/>
            </a:lnSpc>
            <a:spcBef>
              <a:spcPct val="0"/>
            </a:spcBef>
            <a:spcAft>
              <a:spcPct val="35000"/>
            </a:spcAft>
          </a:pPr>
          <a:r>
            <a:rPr lang="uk-UA" sz="5300" kern="1200" smtClean="0"/>
            <a:t>Мета аналізу грошових потоків підприємства</a:t>
          </a:r>
          <a:endParaRPr lang="uk-UA" sz="5300" kern="1200"/>
        </a:p>
      </dsp:txBody>
      <dsp:txXfrm>
        <a:off x="102921" y="135289"/>
        <a:ext cx="8023758" cy="1902498"/>
      </dsp:txXfrm>
    </dsp:sp>
    <dsp:sp modelId="{F0D6C9EF-F522-4678-AE0C-F3460BEB2F11}">
      <dsp:nvSpPr>
        <dsp:cNvPr id="0" name=""/>
        <dsp:cNvSpPr/>
      </dsp:nvSpPr>
      <dsp:spPr>
        <a:xfrm>
          <a:off x="0" y="2140708"/>
          <a:ext cx="8229600" cy="3620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7310" rIns="376936" bIns="67310" numCol="1" spcCol="1270" anchor="t" anchorCtr="0">
          <a:noAutofit/>
        </a:bodyPr>
        <a:lstStyle/>
        <a:p>
          <a:pPr marL="285750" lvl="1" indent="-285750" algn="just" defTabSz="1822450" rtl="0">
            <a:lnSpc>
              <a:spcPct val="90000"/>
            </a:lnSpc>
            <a:spcBef>
              <a:spcPct val="0"/>
            </a:spcBef>
            <a:spcAft>
              <a:spcPct val="20000"/>
            </a:spcAft>
            <a:buChar char="••"/>
          </a:pPr>
          <a:r>
            <a:rPr lang="uk-UA" sz="4100" kern="1200" dirty="0" smtClean="0"/>
            <a:t>Прискорення руху грошових коштів і підвищення на цій основі оборотності активів і капіталу для </a:t>
          </a:r>
          <a:r>
            <a:rPr lang="uk-UA" sz="4100" kern="1200" dirty="0" smtClean="0"/>
            <a:t>забезпечення фінансової </a:t>
          </a:r>
          <a:r>
            <a:rPr lang="uk-UA" sz="4100" kern="1200" dirty="0" smtClean="0"/>
            <a:t>стійкості та </a:t>
          </a:r>
          <a:r>
            <a:rPr lang="uk-UA" sz="4100" kern="1200" dirty="0" smtClean="0"/>
            <a:t>плато-спроможності </a:t>
          </a:r>
          <a:r>
            <a:rPr lang="uk-UA" sz="4100" kern="1200" dirty="0" smtClean="0"/>
            <a:t>підприємства.</a:t>
          </a:r>
          <a:endParaRPr lang="uk-UA" sz="4100" kern="1200" dirty="0"/>
        </a:p>
      </dsp:txBody>
      <dsp:txXfrm>
        <a:off x="0" y="2140708"/>
        <a:ext cx="8229600" cy="36204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26D17-4A65-4C33-98B3-119526CCBEF2}">
      <dsp:nvSpPr>
        <dsp:cNvPr id="0" name=""/>
        <dsp:cNvSpPr/>
      </dsp:nvSpPr>
      <dsp:spPr>
        <a:xfrm rot="5400000">
          <a:off x="-161926" y="162473"/>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ru-RU" sz="2100" kern="1200" dirty="0" smtClean="0"/>
            <a:t>1.</a:t>
          </a:r>
          <a:endParaRPr lang="uk-UA" sz="2100" kern="1200" dirty="0"/>
        </a:p>
      </dsp:txBody>
      <dsp:txXfrm rot="-5400000">
        <a:off x="1" y="378375"/>
        <a:ext cx="755658" cy="323854"/>
      </dsp:txXfrm>
    </dsp:sp>
    <dsp:sp modelId="{0C7A42B6-9EE2-4485-BDB4-AFE664FC35C5}">
      <dsp:nvSpPr>
        <dsp:cNvPr id="0" name=""/>
        <dsp:cNvSpPr/>
      </dsp:nvSpPr>
      <dsp:spPr>
        <a:xfrm rot="5400000">
          <a:off x="4141787" y="-3385582"/>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ru-RU" sz="2100" kern="1200" dirty="0" err="1" smtClean="0"/>
            <a:t>Визначення</a:t>
          </a:r>
          <a:r>
            <a:rPr lang="ru-RU" sz="2100" kern="1200" dirty="0" smtClean="0"/>
            <a:t> </a:t>
          </a:r>
          <a:r>
            <a:rPr lang="ru-RU" sz="2100" kern="1200" dirty="0" err="1" smtClean="0"/>
            <a:t>обсягів</a:t>
          </a:r>
          <a:r>
            <a:rPr lang="ru-RU" sz="2100" kern="1200" dirty="0" smtClean="0"/>
            <a:t> і </a:t>
          </a:r>
          <a:r>
            <a:rPr lang="ru-RU" sz="2100" kern="1200" dirty="0" err="1" smtClean="0"/>
            <a:t>джерел</a:t>
          </a:r>
          <a:r>
            <a:rPr lang="ru-RU" sz="2100" kern="1200" dirty="0" smtClean="0"/>
            <a:t> </a:t>
          </a:r>
          <a:r>
            <a:rPr lang="ru-RU" sz="2100" kern="1200" dirty="0" err="1" smtClean="0"/>
            <a:t>грошових</a:t>
          </a:r>
          <a:r>
            <a:rPr lang="ru-RU" sz="2100" kern="1200" dirty="0" smtClean="0"/>
            <a:t> </a:t>
          </a:r>
          <a:r>
            <a:rPr lang="ru-RU" sz="2100" kern="1200" dirty="0" err="1" smtClean="0"/>
            <a:t>коштів</a:t>
          </a:r>
          <a:r>
            <a:rPr lang="ru-RU" sz="2100" kern="1200" dirty="0" smtClean="0"/>
            <a:t>, </a:t>
          </a:r>
          <a:r>
            <a:rPr lang="ru-RU" sz="2100" kern="1200" dirty="0" err="1" smtClean="0"/>
            <a:t>що</a:t>
          </a:r>
          <a:r>
            <a:rPr lang="ru-RU" sz="2100" kern="1200" dirty="0" smtClean="0"/>
            <a:t> </a:t>
          </a:r>
          <a:r>
            <a:rPr lang="ru-RU" sz="2100" kern="1200" dirty="0" err="1" smtClean="0"/>
            <a:t>надходять</a:t>
          </a:r>
          <a:r>
            <a:rPr lang="ru-RU" sz="2100" kern="1200" dirty="0" smtClean="0"/>
            <a:t> на </a:t>
          </a:r>
          <a:r>
            <a:rPr lang="ru-RU" sz="2100" kern="1200" dirty="0" err="1" smtClean="0"/>
            <a:t>підприємство</a:t>
          </a:r>
          <a:r>
            <a:rPr lang="ru-RU" sz="2100" kern="1200" dirty="0" smtClean="0"/>
            <a:t>. </a:t>
          </a:r>
          <a:endParaRPr lang="uk-UA" sz="2100" kern="1200" dirty="0"/>
        </a:p>
      </dsp:txBody>
      <dsp:txXfrm rot="-5400000">
        <a:off x="755658" y="34800"/>
        <a:ext cx="7439688" cy="633176"/>
      </dsp:txXfrm>
    </dsp:sp>
    <dsp:sp modelId="{A2C9A8F4-6C4C-4744-8354-159FDDA7AC87}">
      <dsp:nvSpPr>
        <dsp:cNvPr id="0" name=""/>
        <dsp:cNvSpPr/>
      </dsp:nvSpPr>
      <dsp:spPr>
        <a:xfrm rot="5400000">
          <a:off x="-161926" y="1124674"/>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uk-UA" sz="2100" kern="1200" dirty="0" smtClean="0"/>
            <a:t>2.</a:t>
          </a:r>
          <a:endParaRPr lang="uk-UA" sz="2100" kern="1200" dirty="0"/>
        </a:p>
      </dsp:txBody>
      <dsp:txXfrm rot="-5400000">
        <a:off x="1" y="1340576"/>
        <a:ext cx="755658" cy="323854"/>
      </dsp:txXfrm>
    </dsp:sp>
    <dsp:sp modelId="{6F33CBD3-7C69-42C6-A23C-C4E78FD33313}">
      <dsp:nvSpPr>
        <dsp:cNvPr id="0" name=""/>
        <dsp:cNvSpPr/>
      </dsp:nvSpPr>
      <dsp:spPr>
        <a:xfrm rot="5400000">
          <a:off x="4141787" y="-2423381"/>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ru-RU" sz="2100" kern="1200" dirty="0" err="1" smtClean="0"/>
            <a:t>Дослідження</a:t>
          </a:r>
          <a:r>
            <a:rPr lang="ru-RU" sz="2100" kern="1200" dirty="0" smtClean="0"/>
            <a:t> </a:t>
          </a:r>
          <a:r>
            <a:rPr lang="ru-RU" sz="2100" kern="1200" dirty="0" err="1" smtClean="0"/>
            <a:t>основних</a:t>
          </a:r>
          <a:r>
            <a:rPr lang="ru-RU" sz="2100" kern="1200" dirty="0" smtClean="0"/>
            <a:t> </a:t>
          </a:r>
          <a:r>
            <a:rPr lang="ru-RU" sz="2100" kern="1200" dirty="0" err="1" smtClean="0"/>
            <a:t>напрямів</a:t>
          </a:r>
          <a:r>
            <a:rPr lang="ru-RU" sz="2100" kern="1200" dirty="0" smtClean="0"/>
            <a:t> </a:t>
          </a:r>
          <a:r>
            <a:rPr lang="ru-RU" sz="2100" kern="1200" dirty="0" err="1" smtClean="0"/>
            <a:t>використання</a:t>
          </a:r>
          <a:r>
            <a:rPr lang="ru-RU" sz="2100" kern="1200" dirty="0" smtClean="0"/>
            <a:t> </a:t>
          </a:r>
          <a:r>
            <a:rPr lang="ru-RU" sz="2100" kern="1200" dirty="0" err="1" smtClean="0"/>
            <a:t>грошових</a:t>
          </a:r>
          <a:r>
            <a:rPr lang="ru-RU" sz="2100" kern="1200" dirty="0" smtClean="0"/>
            <a:t> </a:t>
          </a:r>
          <a:r>
            <a:rPr lang="ru-RU" sz="2100" kern="1200" dirty="0" err="1" smtClean="0"/>
            <a:t>коштів</a:t>
          </a:r>
          <a:endParaRPr lang="uk-UA" sz="2100" kern="1200" dirty="0"/>
        </a:p>
      </dsp:txBody>
      <dsp:txXfrm rot="-5400000">
        <a:off x="755658" y="997001"/>
        <a:ext cx="7439688" cy="633176"/>
      </dsp:txXfrm>
    </dsp:sp>
    <dsp:sp modelId="{ADE32B4A-C878-46B6-AF29-7ACAC8608973}">
      <dsp:nvSpPr>
        <dsp:cNvPr id="0" name=""/>
        <dsp:cNvSpPr/>
      </dsp:nvSpPr>
      <dsp:spPr>
        <a:xfrm rot="5400000">
          <a:off x="-161926" y="2086876"/>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uk-UA" sz="2100" kern="1200" dirty="0" smtClean="0"/>
            <a:t>3.</a:t>
          </a:r>
          <a:endParaRPr lang="uk-UA" sz="2100" kern="1200" dirty="0"/>
        </a:p>
      </dsp:txBody>
      <dsp:txXfrm rot="-5400000">
        <a:off x="1" y="2302778"/>
        <a:ext cx="755658" cy="323854"/>
      </dsp:txXfrm>
    </dsp:sp>
    <dsp:sp modelId="{DF01F0E2-075A-4635-8A17-697A4D51F62C}">
      <dsp:nvSpPr>
        <dsp:cNvPr id="0" name=""/>
        <dsp:cNvSpPr/>
      </dsp:nvSpPr>
      <dsp:spPr>
        <a:xfrm rot="5400000">
          <a:off x="4141787" y="-1461179"/>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ru-RU" sz="2100" kern="1200" dirty="0" smtClean="0"/>
            <a:t>Оцінка причин </a:t>
          </a:r>
          <a:r>
            <a:rPr lang="ru-RU" sz="2100" kern="1200" dirty="0" err="1" smtClean="0"/>
            <a:t>дефіциту</a:t>
          </a:r>
          <a:r>
            <a:rPr lang="ru-RU" sz="2100" kern="1200" dirty="0" smtClean="0"/>
            <a:t> </a:t>
          </a:r>
          <a:r>
            <a:rPr lang="ru-RU" sz="2100" kern="1200" dirty="0" err="1" smtClean="0"/>
            <a:t>грошових</a:t>
          </a:r>
          <a:r>
            <a:rPr lang="ru-RU" sz="2100" kern="1200" dirty="0" smtClean="0"/>
            <a:t> </a:t>
          </a:r>
          <a:r>
            <a:rPr lang="ru-RU" sz="2100" kern="1200" dirty="0" err="1" smtClean="0"/>
            <a:t>коштів</a:t>
          </a:r>
          <a:endParaRPr lang="uk-UA" sz="2100" kern="1200" dirty="0"/>
        </a:p>
      </dsp:txBody>
      <dsp:txXfrm rot="-5400000">
        <a:off x="755658" y="1959203"/>
        <a:ext cx="7439688" cy="633176"/>
      </dsp:txXfrm>
    </dsp:sp>
    <dsp:sp modelId="{0683CE15-2939-4660-A4B1-DBC108740DC0}">
      <dsp:nvSpPr>
        <dsp:cNvPr id="0" name=""/>
        <dsp:cNvSpPr/>
      </dsp:nvSpPr>
      <dsp:spPr>
        <a:xfrm rot="5400000">
          <a:off x="-161926" y="3049077"/>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uk-UA" sz="2100" kern="1200" dirty="0" smtClean="0"/>
            <a:t>4.</a:t>
          </a:r>
          <a:endParaRPr lang="uk-UA" sz="2100" kern="1200" dirty="0"/>
        </a:p>
      </dsp:txBody>
      <dsp:txXfrm rot="-5400000">
        <a:off x="1" y="3264979"/>
        <a:ext cx="755658" cy="323854"/>
      </dsp:txXfrm>
    </dsp:sp>
    <dsp:sp modelId="{F1B0507E-8F67-4C11-A717-C5F778B38DB1}">
      <dsp:nvSpPr>
        <dsp:cNvPr id="0" name=""/>
        <dsp:cNvSpPr/>
      </dsp:nvSpPr>
      <dsp:spPr>
        <a:xfrm rot="5400000">
          <a:off x="4141787" y="-498978"/>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ru-RU" sz="2100" kern="1200" dirty="0" err="1" smtClean="0"/>
            <a:t>Аналіз</a:t>
          </a:r>
          <a:r>
            <a:rPr lang="ru-RU" sz="2100" kern="1200" dirty="0" smtClean="0"/>
            <a:t> </a:t>
          </a:r>
          <a:r>
            <a:rPr lang="ru-RU" sz="2100" kern="1200" dirty="0" err="1" smtClean="0"/>
            <a:t>руху</a:t>
          </a:r>
          <a:r>
            <a:rPr lang="ru-RU" sz="2100" kern="1200" dirty="0" smtClean="0"/>
            <a:t> </a:t>
          </a:r>
          <a:r>
            <a:rPr lang="ru-RU" sz="2100" kern="1200" dirty="0" err="1" smtClean="0"/>
            <a:t>грошових</a:t>
          </a:r>
          <a:r>
            <a:rPr lang="ru-RU" sz="2100" kern="1200" dirty="0" smtClean="0"/>
            <a:t> </a:t>
          </a:r>
          <a:r>
            <a:rPr lang="ru-RU" sz="2100" kern="1200" dirty="0" err="1" smtClean="0"/>
            <a:t>коштів</a:t>
          </a:r>
          <a:r>
            <a:rPr lang="ru-RU" sz="2100" kern="1200" dirty="0" smtClean="0"/>
            <a:t> за видами діяльності</a:t>
          </a:r>
          <a:endParaRPr lang="uk-UA" sz="2100" kern="1200" dirty="0"/>
        </a:p>
      </dsp:txBody>
      <dsp:txXfrm rot="-5400000">
        <a:off x="755658" y="2921404"/>
        <a:ext cx="7439688" cy="633176"/>
      </dsp:txXfrm>
    </dsp:sp>
    <dsp:sp modelId="{DE1F0EF4-8612-44E6-A30F-7B2BB750B11D}">
      <dsp:nvSpPr>
        <dsp:cNvPr id="0" name=""/>
        <dsp:cNvSpPr/>
      </dsp:nvSpPr>
      <dsp:spPr>
        <a:xfrm rot="5400000">
          <a:off x="-161926" y="4011278"/>
          <a:ext cx="1079512" cy="75565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uk-UA" sz="2100" kern="1200" dirty="0" smtClean="0"/>
            <a:t>5.</a:t>
          </a:r>
          <a:endParaRPr lang="uk-UA" sz="2100" kern="1200" dirty="0"/>
        </a:p>
      </dsp:txBody>
      <dsp:txXfrm rot="-5400000">
        <a:off x="1" y="4227180"/>
        <a:ext cx="755658" cy="323854"/>
      </dsp:txXfrm>
    </dsp:sp>
    <dsp:sp modelId="{A269E97A-0300-4F8F-8801-05EDDFE08304}">
      <dsp:nvSpPr>
        <dsp:cNvPr id="0" name=""/>
        <dsp:cNvSpPr/>
      </dsp:nvSpPr>
      <dsp:spPr>
        <a:xfrm rot="5400000">
          <a:off x="4141787" y="463222"/>
          <a:ext cx="701682" cy="747394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ru-RU" sz="2100" kern="1200" dirty="0" smtClean="0"/>
            <a:t>Оцінка причин </a:t>
          </a:r>
          <a:r>
            <a:rPr lang="ru-RU" sz="2100" kern="1200" dirty="0" err="1" smtClean="0"/>
            <a:t>невідповідності</a:t>
          </a:r>
          <a:r>
            <a:rPr lang="ru-RU" sz="2100" kern="1200" dirty="0" smtClean="0"/>
            <a:t> </a:t>
          </a:r>
          <a:r>
            <a:rPr lang="ru-RU" sz="2100" kern="1200" dirty="0" err="1" smtClean="0"/>
            <a:t>величини</a:t>
          </a:r>
          <a:r>
            <a:rPr lang="ru-RU" sz="2100" kern="1200" dirty="0" smtClean="0"/>
            <a:t> </a:t>
          </a:r>
          <a:r>
            <a:rPr lang="ru-RU" sz="2100" kern="1200" dirty="0" err="1" smtClean="0"/>
            <a:t>грошових</a:t>
          </a:r>
          <a:r>
            <a:rPr lang="ru-RU" sz="2100" kern="1200" dirty="0" smtClean="0"/>
            <a:t> </a:t>
          </a:r>
          <a:r>
            <a:rPr lang="ru-RU" sz="2100" kern="1200" dirty="0" err="1" smtClean="0"/>
            <a:t>коштів</a:t>
          </a:r>
          <a:r>
            <a:rPr lang="ru-RU" sz="2100" kern="1200" dirty="0" smtClean="0"/>
            <a:t> </a:t>
          </a:r>
          <a:r>
            <a:rPr lang="ru-RU" sz="2100" kern="1200" dirty="0" err="1" smtClean="0"/>
            <a:t>сумі</a:t>
          </a:r>
          <a:r>
            <a:rPr lang="ru-RU" sz="2100" kern="1200" dirty="0" smtClean="0"/>
            <a:t> </a:t>
          </a:r>
          <a:r>
            <a:rPr lang="ru-RU" sz="2100" kern="1200" dirty="0" err="1" smtClean="0"/>
            <a:t>отриманого</a:t>
          </a:r>
          <a:r>
            <a:rPr lang="ru-RU" sz="2100" kern="1200" dirty="0" smtClean="0"/>
            <a:t> </a:t>
          </a:r>
          <a:r>
            <a:rPr lang="ru-RU" sz="2100" kern="1200" dirty="0" err="1" smtClean="0"/>
            <a:t>прибутку</a:t>
          </a:r>
          <a:endParaRPr lang="uk-UA" sz="2100" kern="1200" dirty="0"/>
        </a:p>
      </dsp:txBody>
      <dsp:txXfrm rot="-5400000">
        <a:off x="755658" y="3883605"/>
        <a:ext cx="7439688" cy="6331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07190-6CD3-4F64-AC42-12D38341AC89}">
      <dsp:nvSpPr>
        <dsp:cNvPr id="0" name=""/>
        <dsp:cNvSpPr/>
      </dsp:nvSpPr>
      <dsp:spPr>
        <a:xfrm>
          <a:off x="0" y="4383523"/>
          <a:ext cx="8229600" cy="54577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smtClean="0"/>
            <a:t>оцінка ефективності грошових потоків.</a:t>
          </a:r>
          <a:endParaRPr lang="uk-UA" sz="2000" kern="1200"/>
        </a:p>
      </dsp:txBody>
      <dsp:txXfrm>
        <a:off x="0" y="4383523"/>
        <a:ext cx="8229600" cy="545773"/>
      </dsp:txXfrm>
    </dsp:sp>
    <dsp:sp modelId="{3A494CD7-BD94-4C26-A616-CF696ADECFD6}">
      <dsp:nvSpPr>
        <dsp:cNvPr id="0" name=""/>
        <dsp:cNvSpPr/>
      </dsp:nvSpPr>
      <dsp:spPr>
        <a:xfrm rot="10800000">
          <a:off x="0" y="2876266"/>
          <a:ext cx="8229600" cy="1515443"/>
        </a:xfrm>
        <a:prstGeom prst="upArrowCallout">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dirty="0" smtClean="0"/>
            <a:t>оцінка синхронності формування позитивного та негативного грошових потоків у розрізі окремих інтервалів звітного періоду, аналіз динаміки залишків грошових активів;</a:t>
          </a:r>
          <a:endParaRPr lang="uk-UA" sz="2000" kern="1200" dirty="0"/>
        </a:p>
      </dsp:txBody>
      <dsp:txXfrm rot="10800000">
        <a:off x="0" y="2876266"/>
        <a:ext cx="8229600" cy="984689"/>
      </dsp:txXfrm>
    </dsp:sp>
    <dsp:sp modelId="{4D04DDA1-5235-4D21-A8C8-9CCCF16F9C98}">
      <dsp:nvSpPr>
        <dsp:cNvPr id="0" name=""/>
        <dsp:cNvSpPr/>
      </dsp:nvSpPr>
      <dsp:spPr>
        <a:xfrm rot="10800000">
          <a:off x="0" y="1662539"/>
          <a:ext cx="8229600" cy="1221913"/>
        </a:xfrm>
        <a:prstGeom prst="upArrowCallou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dirty="0" smtClean="0"/>
            <a:t>оцінка збалансованості позитивного і негативного грошових потоків у загальному обсязі, аналіз динаміки чистого грошового потоку;</a:t>
          </a:r>
          <a:endParaRPr lang="uk-UA" sz="2000" kern="1200" dirty="0"/>
        </a:p>
      </dsp:txBody>
      <dsp:txXfrm rot="10800000">
        <a:off x="0" y="1662539"/>
        <a:ext cx="8229600" cy="793962"/>
      </dsp:txXfrm>
    </dsp:sp>
    <dsp:sp modelId="{3C8560E8-1B66-4F6B-B651-333823D012ED}">
      <dsp:nvSpPr>
        <dsp:cNvPr id="0" name=""/>
        <dsp:cNvSpPr/>
      </dsp:nvSpPr>
      <dsp:spPr>
        <a:xfrm rot="10800000">
          <a:off x="0" y="831326"/>
          <a:ext cx="8229600" cy="839399"/>
        </a:xfrm>
        <a:prstGeom prst="upArrowCallout">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dirty="0" smtClean="0"/>
            <a:t>аналіз вихідних грошових потоків;</a:t>
          </a:r>
          <a:endParaRPr lang="uk-UA" sz="2000" kern="1200" dirty="0"/>
        </a:p>
      </dsp:txBody>
      <dsp:txXfrm rot="10800000">
        <a:off x="0" y="831326"/>
        <a:ext cx="8229600" cy="545416"/>
      </dsp:txXfrm>
    </dsp:sp>
    <dsp:sp modelId="{1BA459B7-A81C-497B-AEE4-01C1AFC577FE}">
      <dsp:nvSpPr>
        <dsp:cNvPr id="0" name=""/>
        <dsp:cNvSpPr/>
      </dsp:nvSpPr>
      <dsp:spPr>
        <a:xfrm rot="10800000">
          <a:off x="0" y="113"/>
          <a:ext cx="8229600" cy="839399"/>
        </a:xfrm>
        <a:prstGeom prst="upArrowCallou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uk-UA" sz="2000" kern="1200" smtClean="0"/>
            <a:t>аналіз вхідних грошових потоків;</a:t>
          </a:r>
          <a:endParaRPr lang="uk-UA" sz="2000" kern="1200"/>
        </a:p>
      </dsp:txBody>
      <dsp:txXfrm rot="10800000">
        <a:off x="0" y="113"/>
        <a:ext cx="8229600" cy="5454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CEBFE-780A-472A-B18A-330367DA3787}">
      <dsp:nvSpPr>
        <dsp:cNvPr id="0" name=""/>
        <dsp:cNvSpPr/>
      </dsp:nvSpPr>
      <dsp:spPr>
        <a:xfrm>
          <a:off x="0" y="0"/>
          <a:ext cx="6583680" cy="108447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kern="1200" smtClean="0"/>
            <a:t>1. Чистий грошовий потік</a:t>
          </a:r>
          <a:endParaRPr lang="uk-UA" sz="2800" kern="1200"/>
        </a:p>
      </dsp:txBody>
      <dsp:txXfrm>
        <a:off x="31763" y="31763"/>
        <a:ext cx="5321814" cy="1020944"/>
      </dsp:txXfrm>
    </dsp:sp>
    <dsp:sp modelId="{1A692DB1-3F83-4BF7-A1F3-56EFA622A06C}">
      <dsp:nvSpPr>
        <dsp:cNvPr id="0" name=""/>
        <dsp:cNvSpPr/>
      </dsp:nvSpPr>
      <dsp:spPr>
        <a:xfrm>
          <a:off x="551383" y="1281646"/>
          <a:ext cx="6583680" cy="108447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kern="1200" smtClean="0"/>
            <a:t>2. Якість чистого грошового потоку</a:t>
          </a:r>
          <a:endParaRPr lang="uk-UA" sz="2800" kern="1200"/>
        </a:p>
      </dsp:txBody>
      <dsp:txXfrm>
        <a:off x="583146" y="1313409"/>
        <a:ext cx="5263865" cy="1020944"/>
      </dsp:txXfrm>
    </dsp:sp>
    <dsp:sp modelId="{0B24FC4A-59A9-443B-B4DE-7C076D621A1E}">
      <dsp:nvSpPr>
        <dsp:cNvPr id="0" name=""/>
        <dsp:cNvSpPr/>
      </dsp:nvSpPr>
      <dsp:spPr>
        <a:xfrm>
          <a:off x="1094536" y="2563293"/>
          <a:ext cx="6583680" cy="108447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kern="1200" smtClean="0"/>
            <a:t>3. Коефіцієнт достатності чистих грошових потоків</a:t>
          </a:r>
          <a:endParaRPr lang="uk-UA" sz="2800" kern="1200"/>
        </a:p>
      </dsp:txBody>
      <dsp:txXfrm>
        <a:off x="1126299" y="2595056"/>
        <a:ext cx="5272094" cy="1020944"/>
      </dsp:txXfrm>
    </dsp:sp>
    <dsp:sp modelId="{C2861128-1FC2-4F64-91F3-D9D9AA2F05E9}">
      <dsp:nvSpPr>
        <dsp:cNvPr id="0" name=""/>
        <dsp:cNvSpPr/>
      </dsp:nvSpPr>
      <dsp:spPr>
        <a:xfrm>
          <a:off x="1645920" y="3844940"/>
          <a:ext cx="6583680" cy="108447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kern="1200" smtClean="0"/>
            <a:t>4. Тривалість фінансового циклу</a:t>
          </a:r>
          <a:endParaRPr lang="uk-UA" sz="2800" kern="1200"/>
        </a:p>
      </dsp:txBody>
      <dsp:txXfrm>
        <a:off x="1677683" y="3876703"/>
        <a:ext cx="5263865" cy="1020944"/>
      </dsp:txXfrm>
    </dsp:sp>
    <dsp:sp modelId="{052C51B0-4E72-457B-A929-EF9E0FC10370}">
      <dsp:nvSpPr>
        <dsp:cNvPr id="0" name=""/>
        <dsp:cNvSpPr/>
      </dsp:nvSpPr>
      <dsp:spPr>
        <a:xfrm>
          <a:off x="5878774" y="830605"/>
          <a:ext cx="704905" cy="704905"/>
        </a:xfrm>
        <a:prstGeom prst="downArrow">
          <a:avLst>
            <a:gd name="adj1" fmla="val 55000"/>
            <a:gd name="adj2" fmla="val 45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uk-UA" sz="3200" kern="1200"/>
        </a:p>
      </dsp:txBody>
      <dsp:txXfrm>
        <a:off x="6037378" y="830605"/>
        <a:ext cx="387697" cy="530441"/>
      </dsp:txXfrm>
    </dsp:sp>
    <dsp:sp modelId="{18F76365-B521-4A36-B415-2979192D0F1D}">
      <dsp:nvSpPr>
        <dsp:cNvPr id="0" name=""/>
        <dsp:cNvSpPr/>
      </dsp:nvSpPr>
      <dsp:spPr>
        <a:xfrm>
          <a:off x="6430157" y="2112252"/>
          <a:ext cx="704905" cy="704905"/>
        </a:xfrm>
        <a:prstGeom prst="downArrow">
          <a:avLst>
            <a:gd name="adj1" fmla="val 55000"/>
            <a:gd name="adj2" fmla="val 45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uk-UA" sz="3200" kern="1200"/>
        </a:p>
      </dsp:txBody>
      <dsp:txXfrm>
        <a:off x="6588761" y="2112252"/>
        <a:ext cx="387697" cy="530441"/>
      </dsp:txXfrm>
    </dsp:sp>
    <dsp:sp modelId="{0716159D-C35B-475F-8099-B248C62213E4}">
      <dsp:nvSpPr>
        <dsp:cNvPr id="0" name=""/>
        <dsp:cNvSpPr/>
      </dsp:nvSpPr>
      <dsp:spPr>
        <a:xfrm>
          <a:off x="6973311" y="3393899"/>
          <a:ext cx="704905" cy="704905"/>
        </a:xfrm>
        <a:prstGeom prst="downArrow">
          <a:avLst>
            <a:gd name="adj1" fmla="val 55000"/>
            <a:gd name="adj2" fmla="val 45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uk-UA" sz="3200" kern="1200"/>
        </a:p>
      </dsp:txBody>
      <dsp:txXfrm>
        <a:off x="7131915" y="3393899"/>
        <a:ext cx="387697" cy="53044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D0FA9-0520-4573-8F9F-74030EE01541}">
      <dsp:nvSpPr>
        <dsp:cNvPr id="0" name=""/>
        <dsp:cNvSpPr/>
      </dsp:nvSpPr>
      <dsp:spPr>
        <a:xfrm>
          <a:off x="0" y="27320"/>
          <a:ext cx="8496944"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uk-UA" sz="2500" b="1" i="1" kern="1200" smtClean="0"/>
            <a:t>Висока якість чистого грошового потоку </a:t>
          </a:r>
          <a:endParaRPr lang="uk-UA" sz="2500" kern="1200"/>
        </a:p>
      </dsp:txBody>
      <dsp:txXfrm>
        <a:off x="29271" y="56591"/>
        <a:ext cx="8438402" cy="541083"/>
      </dsp:txXfrm>
    </dsp:sp>
    <dsp:sp modelId="{E7CC28EC-CF6F-48DC-AE0D-B8F7FA456DB3}">
      <dsp:nvSpPr>
        <dsp:cNvPr id="0" name=""/>
        <dsp:cNvSpPr/>
      </dsp:nvSpPr>
      <dsp:spPr>
        <a:xfrm>
          <a:off x="0" y="626945"/>
          <a:ext cx="8496944" cy="1190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uk-UA" sz="2000" kern="1200" dirty="0" smtClean="0"/>
            <a:t>спостерігається </a:t>
          </a:r>
          <a:r>
            <a:rPr lang="uk-UA" sz="2000" u="sng" kern="1200" dirty="0" smtClean="0"/>
            <a:t>додатній</a:t>
          </a:r>
          <a:r>
            <a:rPr lang="uk-UA" sz="2000" kern="1200" dirty="0" smtClean="0"/>
            <a:t> чистий рух коштів від </a:t>
          </a:r>
          <a:r>
            <a:rPr lang="uk-UA" sz="2000" u="sng" kern="1200" dirty="0" smtClean="0"/>
            <a:t>операційної </a:t>
          </a:r>
          <a:r>
            <a:rPr lang="uk-UA" sz="2000" kern="1200" dirty="0" smtClean="0"/>
            <a:t>діяльності та </a:t>
          </a:r>
          <a:r>
            <a:rPr lang="uk-UA" sz="2000" i="0" u="sng" kern="1200" dirty="0" smtClean="0"/>
            <a:t>від’ємний</a:t>
          </a:r>
          <a:r>
            <a:rPr lang="uk-UA" sz="2000" kern="1200" dirty="0" smtClean="0"/>
            <a:t> – у результаті </a:t>
          </a:r>
          <a:r>
            <a:rPr lang="uk-UA" sz="2000" u="sng" kern="1200" dirty="0" smtClean="0"/>
            <a:t>інвестиційної й фінансової </a:t>
          </a:r>
          <a:r>
            <a:rPr lang="uk-UA" sz="2000" kern="1200" dirty="0" smtClean="0"/>
            <a:t>діяльності, при цьому бажано мати додатне значення чистого руху коштів у результаті всіх видів діяльності за період</a:t>
          </a:r>
          <a:endParaRPr lang="uk-UA" sz="2000" kern="1200" dirty="0"/>
        </a:p>
      </dsp:txBody>
      <dsp:txXfrm>
        <a:off x="0" y="626945"/>
        <a:ext cx="8496944" cy="1190250"/>
      </dsp:txXfrm>
    </dsp:sp>
    <dsp:sp modelId="{CCB1F575-C0D8-42CC-BFD9-EF505743E5AA}">
      <dsp:nvSpPr>
        <dsp:cNvPr id="0" name=""/>
        <dsp:cNvSpPr/>
      </dsp:nvSpPr>
      <dsp:spPr>
        <a:xfrm>
          <a:off x="0" y="1817195"/>
          <a:ext cx="8496944"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uk-UA" sz="2500" b="1" i="1" kern="1200" smtClean="0"/>
            <a:t>Нормальна якість чистого грошового потоку</a:t>
          </a:r>
          <a:r>
            <a:rPr lang="uk-UA" sz="2500" kern="1200" smtClean="0"/>
            <a:t> </a:t>
          </a:r>
          <a:endParaRPr lang="uk-UA" sz="2500" kern="1200"/>
        </a:p>
      </dsp:txBody>
      <dsp:txXfrm>
        <a:off x="29271" y="1846466"/>
        <a:ext cx="8438402" cy="541083"/>
      </dsp:txXfrm>
    </dsp:sp>
    <dsp:sp modelId="{260C5FED-CDEF-4ED9-9164-325770EECF68}">
      <dsp:nvSpPr>
        <dsp:cNvPr id="0" name=""/>
        <dsp:cNvSpPr/>
      </dsp:nvSpPr>
      <dsp:spPr>
        <a:xfrm>
          <a:off x="0" y="2416820"/>
          <a:ext cx="8496944" cy="90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uk-UA" sz="2000" kern="1200" dirty="0" smtClean="0"/>
            <a:t>чистий рух коштів від </a:t>
          </a:r>
          <a:r>
            <a:rPr lang="uk-UA" sz="2000" u="sng" kern="1200" dirty="0" smtClean="0"/>
            <a:t>операційної та фінансової діяльності </a:t>
          </a:r>
          <a:r>
            <a:rPr lang="uk-UA" sz="2000" kern="1200" dirty="0" smtClean="0"/>
            <a:t>має </a:t>
          </a:r>
          <a:r>
            <a:rPr lang="uk-UA" sz="2000" u="sng" kern="1200" dirty="0" smtClean="0"/>
            <a:t>додатне </a:t>
          </a:r>
          <a:r>
            <a:rPr lang="uk-UA" sz="2000" kern="1200" dirty="0" smtClean="0"/>
            <a:t>значення, а від </a:t>
          </a:r>
          <a:r>
            <a:rPr lang="uk-UA" sz="2000" u="sng" kern="1200" dirty="0" smtClean="0"/>
            <a:t>інвестиційної – від’ємне</a:t>
          </a:r>
          <a:r>
            <a:rPr lang="uk-UA" sz="2000" kern="1200" dirty="0" smtClean="0"/>
            <a:t>, при цьому обов’язково мати додатній чистий рух грошових коштів за період.</a:t>
          </a:r>
          <a:endParaRPr lang="uk-UA" sz="2000" kern="1200" dirty="0"/>
        </a:p>
      </dsp:txBody>
      <dsp:txXfrm>
        <a:off x="0" y="2416820"/>
        <a:ext cx="8496944" cy="905625"/>
      </dsp:txXfrm>
    </dsp:sp>
    <dsp:sp modelId="{820A30B6-2696-4A26-895A-50B3D18DEBDA}">
      <dsp:nvSpPr>
        <dsp:cNvPr id="0" name=""/>
        <dsp:cNvSpPr/>
      </dsp:nvSpPr>
      <dsp:spPr>
        <a:xfrm>
          <a:off x="0" y="3322445"/>
          <a:ext cx="8496944"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uk-UA" sz="2500" b="1" kern="1200" smtClean="0"/>
            <a:t>Кризовий стан грошових потоків </a:t>
          </a:r>
          <a:endParaRPr lang="uk-UA" sz="2500" kern="1200"/>
        </a:p>
      </dsp:txBody>
      <dsp:txXfrm>
        <a:off x="29271" y="3351716"/>
        <a:ext cx="8438402" cy="541083"/>
      </dsp:txXfrm>
    </dsp:sp>
    <dsp:sp modelId="{BCBF714C-4F92-4598-8AA2-944089A71A42}">
      <dsp:nvSpPr>
        <dsp:cNvPr id="0" name=""/>
        <dsp:cNvSpPr/>
      </dsp:nvSpPr>
      <dsp:spPr>
        <a:xfrm>
          <a:off x="0" y="3922070"/>
          <a:ext cx="8496944" cy="181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uk-UA" sz="2000" kern="1200" dirty="0" smtClean="0"/>
            <a:t>рух коштів у результаті </a:t>
          </a:r>
          <a:r>
            <a:rPr lang="uk-UA" sz="2000" i="0" u="sng" kern="1200" dirty="0" smtClean="0"/>
            <a:t>операційної діяльності </a:t>
          </a:r>
          <a:r>
            <a:rPr lang="uk-UA" sz="2000" kern="1200" dirty="0" smtClean="0"/>
            <a:t>є </a:t>
          </a:r>
          <a:r>
            <a:rPr lang="uk-UA" sz="2000" u="sng" kern="1200" dirty="0" smtClean="0"/>
            <a:t>від'ємним</a:t>
          </a:r>
          <a:r>
            <a:rPr lang="uk-UA" sz="2000" kern="1200" dirty="0" smtClean="0"/>
            <a:t>.</a:t>
          </a:r>
          <a:endParaRPr lang="uk-UA" sz="2000" kern="1200" dirty="0"/>
        </a:p>
        <a:p>
          <a:pPr marL="228600" lvl="1" indent="-228600" algn="just" defTabSz="889000" rtl="0">
            <a:lnSpc>
              <a:spcPct val="90000"/>
            </a:lnSpc>
            <a:spcBef>
              <a:spcPct val="0"/>
            </a:spcBef>
            <a:spcAft>
              <a:spcPct val="20000"/>
            </a:spcAft>
            <a:buChar char="••"/>
          </a:pPr>
          <a:r>
            <a:rPr lang="uk-UA" sz="2000" kern="1200" dirty="0" smtClean="0"/>
            <a:t>При цьому підприємство фінансує операційні виплати за рахунок надходжень від інвестиційної та фінансової діяльностей, тобто за рахунок кредитів, емісії акцій, надходжень від реалізації основних засобів та інших необоротних активів. Така структура грошових потоків припустима тільки для новостворених підприємств. </a:t>
          </a:r>
          <a:endParaRPr lang="uk-UA" sz="2000" kern="1200" dirty="0"/>
        </a:p>
      </dsp:txBody>
      <dsp:txXfrm>
        <a:off x="0" y="3922070"/>
        <a:ext cx="8496944" cy="181125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833037-25B5-461E-A1FB-65269A0E642B}" type="datetimeFigureOut">
              <a:rPr lang="uk-UA" smtClean="0"/>
              <a:t>27.10.2020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2845C-94AF-4664-B862-F5D1DE6EBD47}" type="slidenum">
              <a:rPr lang="uk-UA" smtClean="0"/>
              <a:t>‹#›</a:t>
            </a:fld>
            <a:endParaRPr lang="uk-UA"/>
          </a:p>
        </p:txBody>
      </p:sp>
    </p:spTree>
    <p:extLst>
      <p:ext uri="{BB962C8B-B14F-4D97-AF65-F5344CB8AC3E}">
        <p14:creationId xmlns:p14="http://schemas.microsoft.com/office/powerpoint/2010/main" val="1242562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323F6CD2-9E3A-42CB-9ACD-8E5EC403BBFC}" type="datetimeFigureOut">
              <a:rPr lang="uk-UA" smtClean="0"/>
              <a:t>27.10.2020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t>‹#›</a:t>
            </a:fld>
            <a:endParaRPr lang="uk-UA"/>
          </a:p>
        </p:txBody>
      </p:sp>
    </p:spTree>
    <p:extLst>
      <p:ext uri="{BB962C8B-B14F-4D97-AF65-F5344CB8AC3E}">
        <p14:creationId xmlns:p14="http://schemas.microsoft.com/office/powerpoint/2010/main" val="2734963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23F6CD2-9E3A-42CB-9ACD-8E5EC403BBFC}" type="datetimeFigureOut">
              <a:rPr lang="uk-UA" smtClean="0"/>
              <a:t>27.10.2020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t>‹#›</a:t>
            </a:fld>
            <a:endParaRPr lang="uk-UA"/>
          </a:p>
        </p:txBody>
      </p:sp>
    </p:spTree>
    <p:extLst>
      <p:ext uri="{BB962C8B-B14F-4D97-AF65-F5344CB8AC3E}">
        <p14:creationId xmlns:p14="http://schemas.microsoft.com/office/powerpoint/2010/main" val="3582695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23F6CD2-9E3A-42CB-9ACD-8E5EC403BBFC}" type="datetimeFigureOut">
              <a:rPr lang="uk-UA" smtClean="0"/>
              <a:t>27.10.2020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t>‹#›</a:t>
            </a:fld>
            <a:endParaRPr lang="uk-UA"/>
          </a:p>
        </p:txBody>
      </p:sp>
    </p:spTree>
    <p:extLst>
      <p:ext uri="{BB962C8B-B14F-4D97-AF65-F5344CB8AC3E}">
        <p14:creationId xmlns:p14="http://schemas.microsoft.com/office/powerpoint/2010/main" val="30780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23F6CD2-9E3A-42CB-9ACD-8E5EC403BBFC}" type="datetimeFigureOut">
              <a:rPr lang="uk-UA" smtClean="0"/>
              <a:t>27.10.2020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t>‹#›</a:t>
            </a:fld>
            <a:endParaRPr lang="uk-UA"/>
          </a:p>
        </p:txBody>
      </p:sp>
    </p:spTree>
    <p:extLst>
      <p:ext uri="{BB962C8B-B14F-4D97-AF65-F5344CB8AC3E}">
        <p14:creationId xmlns:p14="http://schemas.microsoft.com/office/powerpoint/2010/main" val="1855559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23F6CD2-9E3A-42CB-9ACD-8E5EC403BBFC}" type="datetimeFigureOut">
              <a:rPr lang="uk-UA" smtClean="0"/>
              <a:t>27.10.2020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C0583C-989A-45C6-819D-C30968044EC1}" type="slidenum">
              <a:rPr lang="uk-UA" smtClean="0"/>
              <a:t>‹#›</a:t>
            </a:fld>
            <a:endParaRPr lang="uk-UA"/>
          </a:p>
        </p:txBody>
      </p:sp>
    </p:spTree>
    <p:extLst>
      <p:ext uri="{BB962C8B-B14F-4D97-AF65-F5344CB8AC3E}">
        <p14:creationId xmlns:p14="http://schemas.microsoft.com/office/powerpoint/2010/main" val="312443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323F6CD2-9E3A-42CB-9ACD-8E5EC403BBFC}" type="datetimeFigureOut">
              <a:rPr lang="uk-UA" smtClean="0"/>
              <a:t>27.10.2020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1C0583C-989A-45C6-819D-C30968044EC1}" type="slidenum">
              <a:rPr lang="uk-UA" smtClean="0"/>
              <a:t>‹#›</a:t>
            </a:fld>
            <a:endParaRPr lang="uk-UA"/>
          </a:p>
        </p:txBody>
      </p:sp>
    </p:spTree>
    <p:extLst>
      <p:ext uri="{BB962C8B-B14F-4D97-AF65-F5344CB8AC3E}">
        <p14:creationId xmlns:p14="http://schemas.microsoft.com/office/powerpoint/2010/main" val="2107013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323F6CD2-9E3A-42CB-9ACD-8E5EC403BBFC}" type="datetimeFigureOut">
              <a:rPr lang="uk-UA" smtClean="0"/>
              <a:t>27.10.2020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C1C0583C-989A-45C6-819D-C30968044EC1}" type="slidenum">
              <a:rPr lang="uk-UA" smtClean="0"/>
              <a:t>‹#›</a:t>
            </a:fld>
            <a:endParaRPr lang="uk-UA"/>
          </a:p>
        </p:txBody>
      </p:sp>
    </p:spTree>
    <p:extLst>
      <p:ext uri="{BB962C8B-B14F-4D97-AF65-F5344CB8AC3E}">
        <p14:creationId xmlns:p14="http://schemas.microsoft.com/office/powerpoint/2010/main" val="393388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323F6CD2-9E3A-42CB-9ACD-8E5EC403BBFC}" type="datetimeFigureOut">
              <a:rPr lang="uk-UA" smtClean="0"/>
              <a:t>27.10.2020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C1C0583C-989A-45C6-819D-C30968044EC1}" type="slidenum">
              <a:rPr lang="uk-UA" smtClean="0"/>
              <a:t>‹#›</a:t>
            </a:fld>
            <a:endParaRPr lang="uk-UA"/>
          </a:p>
        </p:txBody>
      </p:sp>
    </p:spTree>
    <p:extLst>
      <p:ext uri="{BB962C8B-B14F-4D97-AF65-F5344CB8AC3E}">
        <p14:creationId xmlns:p14="http://schemas.microsoft.com/office/powerpoint/2010/main" val="2477673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23F6CD2-9E3A-42CB-9ACD-8E5EC403BBFC}" type="datetimeFigureOut">
              <a:rPr lang="uk-UA" smtClean="0"/>
              <a:t>27.10.2020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C1C0583C-989A-45C6-819D-C30968044EC1}" type="slidenum">
              <a:rPr lang="uk-UA" smtClean="0"/>
              <a:t>‹#›</a:t>
            </a:fld>
            <a:endParaRPr lang="uk-UA"/>
          </a:p>
        </p:txBody>
      </p:sp>
    </p:spTree>
    <p:extLst>
      <p:ext uri="{BB962C8B-B14F-4D97-AF65-F5344CB8AC3E}">
        <p14:creationId xmlns:p14="http://schemas.microsoft.com/office/powerpoint/2010/main" val="240225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23F6CD2-9E3A-42CB-9ACD-8E5EC403BBFC}" type="datetimeFigureOut">
              <a:rPr lang="uk-UA" smtClean="0"/>
              <a:t>27.10.2020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1C0583C-989A-45C6-819D-C30968044EC1}" type="slidenum">
              <a:rPr lang="uk-UA" smtClean="0"/>
              <a:t>‹#›</a:t>
            </a:fld>
            <a:endParaRPr lang="uk-UA"/>
          </a:p>
        </p:txBody>
      </p:sp>
    </p:spTree>
    <p:extLst>
      <p:ext uri="{BB962C8B-B14F-4D97-AF65-F5344CB8AC3E}">
        <p14:creationId xmlns:p14="http://schemas.microsoft.com/office/powerpoint/2010/main" val="118095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23F6CD2-9E3A-42CB-9ACD-8E5EC403BBFC}" type="datetimeFigureOut">
              <a:rPr lang="uk-UA" smtClean="0"/>
              <a:t>27.10.2020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1C0583C-989A-45C6-819D-C30968044EC1}" type="slidenum">
              <a:rPr lang="uk-UA" smtClean="0"/>
              <a:t>‹#›</a:t>
            </a:fld>
            <a:endParaRPr lang="uk-UA"/>
          </a:p>
        </p:txBody>
      </p:sp>
    </p:spTree>
    <p:extLst>
      <p:ext uri="{BB962C8B-B14F-4D97-AF65-F5344CB8AC3E}">
        <p14:creationId xmlns:p14="http://schemas.microsoft.com/office/powerpoint/2010/main" val="142564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F6CD2-9E3A-42CB-9ACD-8E5EC403BBFC}" type="datetimeFigureOut">
              <a:rPr lang="uk-UA" smtClean="0"/>
              <a:t>27.10.2020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0583C-989A-45C6-819D-C30968044EC1}" type="slidenum">
              <a:rPr lang="uk-UA" smtClean="0"/>
              <a:t>‹#›</a:t>
            </a:fld>
            <a:endParaRPr lang="uk-UA"/>
          </a:p>
        </p:txBody>
      </p:sp>
    </p:spTree>
    <p:extLst>
      <p:ext uri="{BB962C8B-B14F-4D97-AF65-F5344CB8AC3E}">
        <p14:creationId xmlns:p14="http://schemas.microsoft.com/office/powerpoint/2010/main" val="3127869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 Id="rId9" Type="http://schemas.openxmlformats.org/officeDocument/2006/relationships/image" Target="../media/image4.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 Id="rId9" Type="http://schemas.openxmlformats.org/officeDocument/2006/relationships/image" Target="../media/image5.wmf"/></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31640" y="2564904"/>
            <a:ext cx="6400800" cy="1752600"/>
          </a:xfrm>
        </p:spPr>
        <p:txBody>
          <a:bodyPr>
            <a:normAutofit/>
          </a:bodyPr>
          <a:lstStyle/>
          <a:p>
            <a:r>
              <a:rPr lang="uk-UA" sz="4400" cap="all" dirty="0" smtClean="0">
                <a:solidFill>
                  <a:schemeClr val="tx1"/>
                </a:solidFill>
              </a:rPr>
              <a:t>АНАЛІЗ грошових потоків </a:t>
            </a:r>
            <a:endParaRPr lang="ru-RU" sz="4400" cap="all" dirty="0">
              <a:solidFill>
                <a:schemeClr val="tx1"/>
              </a:solidFill>
            </a:endParaRPr>
          </a:p>
        </p:txBody>
      </p:sp>
    </p:spTree>
    <p:extLst>
      <p:ext uri="{BB962C8B-B14F-4D97-AF65-F5344CB8AC3E}">
        <p14:creationId xmlns:p14="http://schemas.microsoft.com/office/powerpoint/2010/main" val="99340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Завдання аналізу грошових потоків </a:t>
            </a: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681547722"/>
              </p:ext>
            </p:extLst>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1000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Значення аналізу грошових потоків</a:t>
            </a:r>
            <a:endParaRPr lang="uk-UA" dirty="0"/>
          </a:p>
        </p:txBody>
      </p:sp>
      <p:sp>
        <p:nvSpPr>
          <p:cNvPr id="3" name="Объект 2"/>
          <p:cNvSpPr>
            <a:spLocks noGrp="1"/>
          </p:cNvSpPr>
          <p:nvPr>
            <p:ph idx="1"/>
          </p:nvPr>
        </p:nvSpPr>
        <p:spPr/>
        <p:txBody>
          <a:bodyPr>
            <a:normAutofit fontScale="92500" lnSpcReduction="10000"/>
          </a:bodyPr>
          <a:lstStyle/>
          <a:p>
            <a:pPr marL="514350" indent="-514350" algn="just">
              <a:buFont typeface="+mj-lt"/>
              <a:buAutoNum type="arabicPeriod"/>
            </a:pPr>
            <a:r>
              <a:rPr lang="uk-UA" dirty="0" smtClean="0"/>
              <a:t>Дає змогу розкрити можливі резерви поліпшення ефективності використання коштів</a:t>
            </a:r>
          </a:p>
          <a:p>
            <a:pPr marL="514350" indent="-514350" algn="just">
              <a:buFont typeface="+mj-lt"/>
              <a:buAutoNum type="arabicPeriod"/>
            </a:pPr>
            <a:r>
              <a:rPr lang="uk-UA" dirty="0" smtClean="0"/>
              <a:t>Показує найпривабливіші підрозділи для інвестиційних проектів</a:t>
            </a:r>
          </a:p>
          <a:p>
            <a:pPr marL="514350" indent="-514350" algn="just">
              <a:buFont typeface="+mj-lt"/>
              <a:buAutoNum type="arabicPeriod"/>
            </a:pPr>
            <a:r>
              <a:rPr lang="uk-UA" dirty="0" smtClean="0"/>
              <a:t>Виявляє позиції звітності, що потребують найбільших вкладень</a:t>
            </a:r>
          </a:p>
          <a:p>
            <a:pPr marL="514350" indent="-514350" algn="just">
              <a:buFont typeface="+mj-lt"/>
              <a:buAutoNum type="arabicPeriod"/>
            </a:pPr>
            <a:r>
              <a:rPr lang="uk-UA" dirty="0" smtClean="0"/>
              <a:t>Є інформаційною базою щодо визначення стану ліквідності, платоспроможності та фінансової стійкості підприємства.</a:t>
            </a:r>
            <a:endParaRPr lang="uk-UA" dirty="0"/>
          </a:p>
        </p:txBody>
      </p:sp>
    </p:spTree>
    <p:extLst>
      <p:ext uri="{BB962C8B-B14F-4D97-AF65-F5344CB8AC3E}">
        <p14:creationId xmlns:p14="http://schemas.microsoft.com/office/powerpoint/2010/main" val="3783115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a:bodyPr>
          <a:lstStyle/>
          <a:p>
            <a:pPr marL="0" indent="0" algn="ctr">
              <a:buNone/>
            </a:pPr>
            <a:r>
              <a:rPr lang="ru-RU" sz="5400" b="1" dirty="0" smtClean="0"/>
              <a:t>2. Методика </a:t>
            </a:r>
            <a:r>
              <a:rPr lang="ru-RU" sz="5400" b="1" dirty="0" err="1"/>
              <a:t>аналізу</a:t>
            </a:r>
            <a:r>
              <a:rPr lang="ru-RU" sz="5400" b="1" dirty="0"/>
              <a:t> </a:t>
            </a:r>
            <a:r>
              <a:rPr lang="ru-RU" sz="5400" b="1" dirty="0" err="1"/>
              <a:t>грошових</a:t>
            </a:r>
            <a:r>
              <a:rPr lang="ru-RU" sz="5400" b="1" dirty="0"/>
              <a:t> </a:t>
            </a:r>
            <a:r>
              <a:rPr lang="ru-RU" sz="5400" b="1" dirty="0" err="1"/>
              <a:t>потоків</a:t>
            </a:r>
            <a:r>
              <a:rPr lang="ru-RU" sz="5400" b="1" dirty="0"/>
              <a:t> </a:t>
            </a:r>
            <a:r>
              <a:rPr lang="ru-RU" sz="5400" b="1" dirty="0" err="1"/>
              <a:t>підприємства</a:t>
            </a:r>
            <a:r>
              <a:rPr lang="ru-RU" sz="5400" b="1" dirty="0"/>
              <a:t>.</a:t>
            </a:r>
          </a:p>
          <a:p>
            <a:pPr algn="ctr"/>
            <a:endParaRPr lang="uk-UA" sz="5400" b="1" dirty="0"/>
          </a:p>
        </p:txBody>
      </p:sp>
    </p:spTree>
    <p:extLst>
      <p:ext uri="{BB962C8B-B14F-4D97-AF65-F5344CB8AC3E}">
        <p14:creationId xmlns:p14="http://schemas.microsoft.com/office/powerpoint/2010/main" val="3908320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Алгоритм аналізу грошових потоків</a:t>
            </a: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248113367"/>
              </p:ext>
            </p:extLst>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395536" y="1124744"/>
            <a:ext cx="8424936" cy="7200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815918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200" b="1" dirty="0"/>
              <a:t>ПОКАЗНИКИ ЗБАЛАНСОВАНОСТІ ГРОШОВИХ ПОТОКІВ</a:t>
            </a:r>
            <a:br>
              <a:rPr lang="uk-UA" sz="3200" b="1" dirty="0"/>
            </a:br>
            <a:endParaRPr lang="uk-UA"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888632366"/>
              </p:ext>
            </p:extLst>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2225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5678091"/>
          </a:xfrm>
        </p:spPr>
        <p:txBody>
          <a:bodyPr>
            <a:normAutofit fontScale="92500" lnSpcReduction="20000"/>
          </a:bodyPr>
          <a:lstStyle/>
          <a:p>
            <a:r>
              <a:rPr lang="uk-UA" sz="4300" b="1" dirty="0" smtClean="0"/>
              <a:t>1. ЧИСТИЙ ГРОШОВИЙ ПОТІК (ЧГП)</a:t>
            </a:r>
          </a:p>
          <a:p>
            <a:pPr algn="ctr"/>
            <a:endParaRPr lang="uk-UA" dirty="0"/>
          </a:p>
          <a:p>
            <a:pPr algn="ctr"/>
            <a:r>
              <a:rPr lang="uk-UA" dirty="0" smtClean="0"/>
              <a:t>ЧГП = вхідний грошовий потік – вихідний грошовий потік</a:t>
            </a:r>
          </a:p>
          <a:p>
            <a:pPr algn="ctr"/>
            <a:endParaRPr lang="uk-UA" dirty="0" smtClean="0"/>
          </a:p>
          <a:p>
            <a:pPr algn="just"/>
            <a:r>
              <a:rPr lang="uk-UA" dirty="0"/>
              <a:t>характеризує зміну залишку грошових коштів у результаті здійснення господарських операцій за всіма видами діяльності підприємства:  </a:t>
            </a:r>
          </a:p>
          <a:p>
            <a:pPr algn="just"/>
            <a:endParaRPr lang="uk-UA" dirty="0" smtClean="0"/>
          </a:p>
          <a:p>
            <a:pPr algn="just"/>
            <a:r>
              <a:rPr lang="uk-UA" dirty="0" smtClean="0"/>
              <a:t>Рекомендовано – позитивне значення та його зростання.</a:t>
            </a:r>
          </a:p>
          <a:p>
            <a:pPr algn="just"/>
            <a:r>
              <a:rPr lang="uk-UA" dirty="0" smtClean="0"/>
              <a:t>+/-   надлишковий/дефіцитний грошовий потік</a:t>
            </a:r>
          </a:p>
        </p:txBody>
      </p:sp>
    </p:spTree>
    <p:extLst>
      <p:ext uri="{BB962C8B-B14F-4D97-AF65-F5344CB8AC3E}">
        <p14:creationId xmlns:p14="http://schemas.microsoft.com/office/powerpoint/2010/main" val="1293464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Autofit/>
          </a:bodyPr>
          <a:lstStyle/>
          <a:p>
            <a:r>
              <a:rPr lang="uk-UA" sz="3200" b="1" dirty="0"/>
              <a:t>2. ЯКІСТЬ ЧИСТОГО ГРОШОВОГО ПОТОКУ</a:t>
            </a:r>
            <a:br>
              <a:rPr lang="uk-UA" sz="3200" b="1" dirty="0"/>
            </a:br>
            <a:endParaRPr lang="uk-UA"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675636824"/>
              </p:ext>
            </p:extLst>
          </p:nvPr>
        </p:nvGraphicFramePr>
        <p:xfrm>
          <a:off x="467544" y="764704"/>
          <a:ext cx="8496944"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161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4" name="Объект 3"/>
          <p:cNvGraphicFramePr>
            <a:graphicFrameLocks noGrp="1"/>
          </p:cNvGraphicFramePr>
          <p:nvPr>
            <p:ph idx="1"/>
            <p:extLst>
              <p:ext uri="{D42A27DB-BD31-4B8C-83A1-F6EECF244321}">
                <p14:modId xmlns:p14="http://schemas.microsoft.com/office/powerpoint/2010/main" val="1748194324"/>
              </p:ext>
            </p:extLst>
          </p:nvPr>
        </p:nvGraphicFramePr>
        <p:xfrm>
          <a:off x="457200" y="332656"/>
          <a:ext cx="8229600"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7263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881856"/>
          </a:xfrm>
        </p:spPr>
        <p:txBody>
          <a:bodyPr>
            <a:normAutofit/>
          </a:bodyPr>
          <a:lstStyle/>
          <a:p>
            <a:pPr algn="ctr">
              <a:lnSpc>
                <a:spcPct val="80000"/>
              </a:lnSpc>
            </a:pPr>
            <a:r>
              <a:rPr lang="ru-RU" b="1" dirty="0" smtClean="0"/>
              <a:t>3. КОЕФІЦІЄНТ ДОСТАТНОСТІ ЧИСТОГО ГРОШОВОГО ПОТОКУ</a:t>
            </a:r>
          </a:p>
          <a:p>
            <a:pPr marL="640080" indent="-457200">
              <a:buNone/>
            </a:pPr>
            <a:endParaRPr lang="ru-RU" sz="2400" i="1" dirty="0" smtClean="0">
              <a:effectLst>
                <a:outerShdw blurRad="38100" dist="38100" dir="2700000" algn="tl">
                  <a:srgbClr val="000000">
                    <a:alpha val="43137"/>
                  </a:srgbClr>
                </a:outerShdw>
              </a:effectLst>
            </a:endParaRPr>
          </a:p>
          <a:p>
            <a:pPr marL="640080" indent="-457200">
              <a:buNone/>
            </a:pPr>
            <a:endParaRPr lang="uk-UA" sz="2400" i="1" dirty="0" smtClean="0">
              <a:effectLst>
                <a:outerShdw blurRad="38100" dist="38100" dir="2700000" algn="tl">
                  <a:srgbClr val="000000">
                    <a:alpha val="43137"/>
                  </a:srgbClr>
                </a:outerShdw>
              </a:effectLst>
            </a:endParaRPr>
          </a:p>
          <a:p>
            <a:pPr marL="640080" indent="-457200">
              <a:buNone/>
            </a:pPr>
            <a:endParaRPr lang="uk-UA" sz="2400" i="1" dirty="0" smtClean="0">
              <a:effectLst>
                <a:outerShdw blurRad="38100" dist="38100" dir="2700000" algn="tl">
                  <a:srgbClr val="000000">
                    <a:alpha val="43137"/>
                  </a:srgbClr>
                </a:outerShdw>
              </a:effectLst>
            </a:endParaRPr>
          </a:p>
          <a:p>
            <a:pPr marL="640080" indent="-457200">
              <a:buNone/>
            </a:pPr>
            <a:r>
              <a:rPr lang="uk-UA" sz="2400" dirty="0" smtClean="0"/>
              <a:t>де </a:t>
            </a:r>
            <a:r>
              <a:rPr lang="uk-UA" sz="2400" i="1" dirty="0" err="1" smtClean="0"/>
              <a:t>Ч</a:t>
            </a:r>
            <a:r>
              <a:rPr lang="uk-UA" sz="2400" i="1" baseline="-25000" dirty="0" err="1" smtClean="0"/>
              <a:t>г.п</a:t>
            </a:r>
            <a:r>
              <a:rPr lang="uk-UA" sz="2400" dirty="0" smtClean="0"/>
              <a:t> — сума чистого грошового потоку; </a:t>
            </a:r>
          </a:p>
          <a:p>
            <a:pPr marL="640080" indent="-457200">
              <a:buNone/>
            </a:pPr>
            <a:r>
              <a:rPr lang="uk-UA" sz="2400" i="1" dirty="0" smtClean="0"/>
              <a:t>ПП</a:t>
            </a:r>
            <a:r>
              <a:rPr lang="uk-UA" sz="2400" dirty="0" smtClean="0"/>
              <a:t> — сума погашення позик; </a:t>
            </a:r>
          </a:p>
          <a:p>
            <a:pPr marL="640080" indent="-457200">
              <a:buNone/>
            </a:pPr>
            <a:r>
              <a:rPr lang="uk-UA" sz="2400" i="1" dirty="0" smtClean="0"/>
              <a:t>ΔЗ</a:t>
            </a:r>
            <a:r>
              <a:rPr lang="uk-UA" sz="2400" dirty="0" smtClean="0"/>
              <a:t> — сума приросту запасів товарно-матеріальних цінностей; </a:t>
            </a:r>
          </a:p>
          <a:p>
            <a:pPr marL="640080" indent="-457200">
              <a:buNone/>
            </a:pPr>
            <a:r>
              <a:rPr lang="uk-UA" sz="2400" i="1" dirty="0" smtClean="0"/>
              <a:t>Д</a:t>
            </a:r>
            <a:r>
              <a:rPr lang="uk-UA" sz="2400" dirty="0" smtClean="0"/>
              <a:t> — сума сплачених дивідендів.</a:t>
            </a:r>
          </a:p>
          <a:p>
            <a:pPr marL="640080" indent="-457200">
              <a:buNone/>
            </a:pPr>
            <a:endParaRPr lang="en-US" sz="2400" dirty="0" smtClean="0"/>
          </a:p>
          <a:p>
            <a:pPr marL="0" indent="0" algn="just">
              <a:spcBef>
                <a:spcPts val="0"/>
              </a:spcBef>
              <a:buNone/>
            </a:pPr>
            <a:r>
              <a:rPr lang="uk-UA" sz="2400" i="1" dirty="0" smtClean="0">
                <a:effectLst>
                  <a:outerShdw blurRad="38100" dist="38100" dir="2700000" algn="tl">
                    <a:srgbClr val="000000">
                      <a:alpha val="43137"/>
                    </a:srgbClr>
                  </a:outerShdw>
                </a:effectLst>
              </a:rPr>
              <a:t>Значення показника </a:t>
            </a:r>
            <a:r>
              <a:rPr lang="en-US" sz="2400" i="1" dirty="0" smtClean="0">
                <a:effectLst>
                  <a:outerShdw blurRad="38100" dist="38100" dir="2700000" algn="tl">
                    <a:srgbClr val="000000">
                      <a:alpha val="43137"/>
                    </a:srgbClr>
                  </a:outerShdw>
                </a:effectLst>
              </a:rPr>
              <a:t>&gt;=</a:t>
            </a:r>
            <a:r>
              <a:rPr lang="uk-UA" sz="2400" i="1" dirty="0" smtClean="0">
                <a:effectLst>
                  <a:outerShdw blurRad="38100" dist="38100" dir="2700000" algn="tl">
                    <a:srgbClr val="000000">
                      <a:alpha val="43137"/>
                    </a:srgbClr>
                  </a:outerShdw>
                </a:effectLst>
              </a:rPr>
              <a:t>1 свідчить про достатність власних грошових коштів для покриття потреб в них.</a:t>
            </a:r>
            <a:endParaRPr lang="en-US" sz="2400" i="1" dirty="0">
              <a:effectLst>
                <a:outerShdw blurRad="38100" dist="38100" dir="2700000" algn="tl">
                  <a:srgbClr val="000000">
                    <a:alpha val="43137"/>
                  </a:srgbClr>
                </a:outerShdw>
              </a:effectLst>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2659288907"/>
              </p:ext>
            </p:extLst>
          </p:nvPr>
        </p:nvGraphicFramePr>
        <p:xfrm>
          <a:off x="3071813" y="1484313"/>
          <a:ext cx="2238375" cy="785812"/>
        </p:xfrm>
        <a:graphic>
          <a:graphicData uri="http://schemas.openxmlformats.org/presentationml/2006/ole">
            <mc:AlternateContent xmlns:mc="http://schemas.openxmlformats.org/markup-compatibility/2006">
              <mc:Choice xmlns:v="urn:schemas-microsoft-com:vml" Requires="v">
                <p:oleObj spid="_x0000_s8208" name="Формула" r:id="rId3" imgW="1193760" imgH="419040" progId="Equation.3">
                  <p:embed/>
                </p:oleObj>
              </mc:Choice>
              <mc:Fallback>
                <p:oleObj name="Формула" r:id="rId3" imgW="1193760" imgH="419040" progId="Equation.3">
                  <p:embed/>
                  <p:pic>
                    <p:nvPicPr>
                      <p:cNvPr id="0" name=""/>
                      <p:cNvPicPr>
                        <a:picLocks noChangeAspect="1" noChangeArrowheads="1"/>
                      </p:cNvPicPr>
                      <p:nvPr/>
                    </p:nvPicPr>
                    <p:blipFill>
                      <a:blip r:embed="rId4"/>
                      <a:srcRect/>
                      <a:stretch>
                        <a:fillRect/>
                      </a:stretch>
                    </p:blipFill>
                    <p:spPr bwMode="auto">
                      <a:xfrm>
                        <a:off x="3071813" y="1484313"/>
                        <a:ext cx="2238375"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3789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t>4. ТРИВАЛІСТЬ ФІНАНСОВОГО ЦИКЛА</a:t>
            </a:r>
            <a:r>
              <a:rPr lang="ru-RU" sz="3600" b="1" dirty="0"/>
              <a:t/>
            </a:r>
            <a:br>
              <a:rPr lang="ru-RU" sz="3600" b="1" dirty="0"/>
            </a:br>
            <a:endParaRPr lang="uk-UA" sz="3600" dirty="0"/>
          </a:p>
        </p:txBody>
      </p:sp>
      <p:sp>
        <p:nvSpPr>
          <p:cNvPr id="3" name="Объект 2"/>
          <p:cNvSpPr>
            <a:spLocks noGrp="1"/>
          </p:cNvSpPr>
          <p:nvPr>
            <p:ph idx="1"/>
          </p:nvPr>
        </p:nvSpPr>
        <p:spPr>
          <a:xfrm>
            <a:off x="457200" y="980728"/>
            <a:ext cx="8229600" cy="5145435"/>
          </a:xfrm>
        </p:spPr>
        <p:txBody>
          <a:bodyPr>
            <a:normAutofit/>
          </a:bodyPr>
          <a:lstStyle/>
          <a:p>
            <a:r>
              <a:rPr lang="ru-RU" b="1" dirty="0">
                <a:solidFill>
                  <a:schemeClr val="bg2">
                    <a:lumMod val="10000"/>
                  </a:schemeClr>
                </a:solidFill>
                <a:effectLst>
                  <a:outerShdw blurRad="38100" dist="38100" dir="2700000" algn="tl">
                    <a:srgbClr val="000000">
                      <a:alpha val="43137"/>
                    </a:srgbClr>
                  </a:outerShdw>
                </a:effectLst>
              </a:rPr>
              <a:t>ФІНАНСОВИЙ </a:t>
            </a:r>
            <a:r>
              <a:rPr lang="ru-RU" b="1" dirty="0" smtClean="0">
                <a:solidFill>
                  <a:schemeClr val="bg2">
                    <a:lumMod val="10000"/>
                  </a:schemeClr>
                </a:solidFill>
                <a:effectLst>
                  <a:outerShdw blurRad="38100" dist="38100" dir="2700000" algn="tl">
                    <a:srgbClr val="000000">
                      <a:alpha val="43137"/>
                    </a:srgbClr>
                  </a:outerShdw>
                </a:effectLst>
              </a:rPr>
              <a:t>ЦИКЛ </a:t>
            </a:r>
            <a:r>
              <a:rPr lang="uk-UA" i="1" dirty="0" smtClean="0"/>
              <a:t>-</a:t>
            </a:r>
            <a:r>
              <a:rPr lang="uk-UA" dirty="0"/>
              <a:t> </a:t>
            </a:r>
            <a:r>
              <a:rPr lang="uk-UA" dirty="0" smtClean="0"/>
              <a:t>це </a:t>
            </a:r>
            <a:r>
              <a:rPr lang="uk-UA" dirty="0"/>
              <a:t>проміжок </a:t>
            </a:r>
            <a:r>
              <a:rPr lang="uk-UA" dirty="0" smtClean="0"/>
              <a:t>часу </a:t>
            </a:r>
            <a:r>
              <a:rPr lang="uk-UA" dirty="0"/>
              <a:t>між оплатою кредиторської заборгованості за сировину і матеріали </a:t>
            </a:r>
            <a:r>
              <a:rPr lang="uk-UA" dirty="0" smtClean="0"/>
              <a:t>та погашенням </a:t>
            </a:r>
            <a:r>
              <a:rPr lang="uk-UA" dirty="0"/>
              <a:t>дебіторської заборгованості за реалізовану продукцію і товари.</a:t>
            </a:r>
            <a:endParaRPr lang="ru-RU" b="1" dirty="0" smtClean="0">
              <a:solidFill>
                <a:schemeClr val="bg2">
                  <a:lumMod val="10000"/>
                </a:schemeClr>
              </a:solidFill>
              <a:effectLst>
                <a:outerShdw blurRad="38100" dist="38100" dir="2700000" algn="tl">
                  <a:srgbClr val="000000">
                    <a:alpha val="43137"/>
                  </a:srgbClr>
                </a:outerShdw>
              </a:effectLst>
            </a:endParaRPr>
          </a:p>
          <a:p>
            <a:pPr algn="ctr"/>
            <a:r>
              <a:rPr lang="ru-RU" b="1" dirty="0" err="1" smtClean="0">
                <a:solidFill>
                  <a:schemeClr val="bg2">
                    <a:lumMod val="10000"/>
                  </a:schemeClr>
                </a:solidFill>
                <a:effectLst>
                  <a:outerShdw blurRad="38100" dist="38100" dir="2700000" algn="tl">
                    <a:srgbClr val="000000">
                      <a:alpha val="43137"/>
                    </a:srgbClr>
                  </a:outerShdw>
                </a:effectLst>
              </a:rPr>
              <a:t>Тривалість</a:t>
            </a:r>
            <a:r>
              <a:rPr lang="ru-RU" b="1" dirty="0" smtClean="0">
                <a:solidFill>
                  <a:schemeClr val="bg2">
                    <a:lumMod val="10000"/>
                  </a:schemeClr>
                </a:solidFill>
                <a:effectLst>
                  <a:outerShdw blurRad="38100" dist="38100" dir="2700000" algn="tl">
                    <a:srgbClr val="000000">
                      <a:alpha val="43137"/>
                    </a:srgbClr>
                  </a:outerShdw>
                </a:effectLst>
              </a:rPr>
              <a:t> </a:t>
            </a:r>
            <a:r>
              <a:rPr lang="ru-RU" b="1" dirty="0" err="1" smtClean="0">
                <a:solidFill>
                  <a:schemeClr val="bg2">
                    <a:lumMod val="10000"/>
                  </a:schemeClr>
                </a:solidFill>
                <a:effectLst>
                  <a:outerShdw blurRad="38100" dist="38100" dir="2700000" algn="tl">
                    <a:srgbClr val="000000">
                      <a:alpha val="43137"/>
                    </a:srgbClr>
                  </a:outerShdw>
                </a:effectLst>
              </a:rPr>
              <a:t>фінансового</a:t>
            </a:r>
            <a:r>
              <a:rPr lang="ru-RU" b="1" dirty="0" smtClean="0">
                <a:solidFill>
                  <a:schemeClr val="bg2">
                    <a:lumMod val="10000"/>
                  </a:schemeClr>
                </a:solidFill>
                <a:effectLst>
                  <a:outerShdw blurRad="38100" dist="38100" dir="2700000" algn="tl">
                    <a:srgbClr val="000000">
                      <a:alpha val="43137"/>
                    </a:srgbClr>
                  </a:outerShdw>
                </a:effectLst>
              </a:rPr>
              <a:t> циклу </a:t>
            </a:r>
            <a:r>
              <a:rPr lang="ru-RU" b="1" dirty="0">
                <a:solidFill>
                  <a:schemeClr val="bg2">
                    <a:lumMod val="10000"/>
                  </a:schemeClr>
                </a:solidFill>
                <a:effectLst>
                  <a:outerShdw blurRad="38100" dist="38100" dir="2700000" algn="tl">
                    <a:srgbClr val="000000">
                      <a:alpha val="43137"/>
                    </a:srgbClr>
                  </a:outerShdw>
                </a:effectLst>
              </a:rPr>
              <a:t>= </a:t>
            </a:r>
            <a:r>
              <a:rPr lang="ru-RU" b="1" dirty="0" err="1">
                <a:solidFill>
                  <a:schemeClr val="bg2">
                    <a:lumMod val="10000"/>
                  </a:schemeClr>
                </a:solidFill>
                <a:effectLst>
                  <a:outerShdw blurRad="38100" dist="38100" dir="2700000" algn="tl">
                    <a:srgbClr val="000000">
                      <a:alpha val="43137"/>
                    </a:srgbClr>
                  </a:outerShdw>
                </a:effectLst>
              </a:rPr>
              <a:t>Період</a:t>
            </a:r>
            <a:r>
              <a:rPr lang="ru-RU" b="1" dirty="0">
                <a:solidFill>
                  <a:schemeClr val="bg2">
                    <a:lumMod val="10000"/>
                  </a:schemeClr>
                </a:solidFill>
                <a:effectLst>
                  <a:outerShdw blurRad="38100" dist="38100" dir="2700000" algn="tl">
                    <a:srgbClr val="000000">
                      <a:alpha val="43137"/>
                    </a:srgbClr>
                  </a:outerShdw>
                </a:effectLst>
              </a:rPr>
              <a:t> обороту </a:t>
            </a:r>
            <a:r>
              <a:rPr lang="ru-RU" b="1" dirty="0" err="1">
                <a:solidFill>
                  <a:schemeClr val="bg2">
                    <a:lumMod val="10000"/>
                  </a:schemeClr>
                </a:solidFill>
                <a:effectLst>
                  <a:outerShdw blurRad="38100" dist="38100" dir="2700000" algn="tl">
                    <a:srgbClr val="000000">
                      <a:alpha val="43137"/>
                    </a:srgbClr>
                  </a:outerShdw>
                </a:effectLst>
              </a:rPr>
              <a:t>запасів</a:t>
            </a:r>
            <a:r>
              <a:rPr lang="ru-RU" b="1" dirty="0">
                <a:solidFill>
                  <a:schemeClr val="bg2">
                    <a:lumMod val="10000"/>
                  </a:schemeClr>
                </a:solidFill>
                <a:effectLst>
                  <a:outerShdw blurRad="38100" dist="38100" dir="2700000" algn="tl">
                    <a:srgbClr val="000000">
                      <a:alpha val="43137"/>
                    </a:srgbClr>
                  </a:outerShdw>
                </a:effectLst>
              </a:rPr>
              <a:t> + </a:t>
            </a:r>
            <a:r>
              <a:rPr lang="ru-RU" b="1" dirty="0" err="1">
                <a:solidFill>
                  <a:schemeClr val="bg2">
                    <a:lumMod val="10000"/>
                  </a:schemeClr>
                </a:solidFill>
                <a:effectLst>
                  <a:outerShdw blurRad="38100" dist="38100" dir="2700000" algn="tl">
                    <a:srgbClr val="000000">
                      <a:alpha val="43137"/>
                    </a:srgbClr>
                  </a:outerShdw>
                </a:effectLst>
              </a:rPr>
              <a:t>Період</a:t>
            </a:r>
            <a:r>
              <a:rPr lang="ru-RU" b="1" dirty="0">
                <a:solidFill>
                  <a:schemeClr val="bg2">
                    <a:lumMod val="10000"/>
                  </a:schemeClr>
                </a:solidFill>
                <a:effectLst>
                  <a:outerShdw blurRad="38100" dist="38100" dir="2700000" algn="tl">
                    <a:srgbClr val="000000">
                      <a:alpha val="43137"/>
                    </a:srgbClr>
                  </a:outerShdw>
                </a:effectLst>
              </a:rPr>
              <a:t> обороту </a:t>
            </a:r>
            <a:r>
              <a:rPr lang="ru-RU" b="1" dirty="0" err="1">
                <a:solidFill>
                  <a:schemeClr val="bg2">
                    <a:lumMod val="10000"/>
                  </a:schemeClr>
                </a:solidFill>
                <a:effectLst>
                  <a:outerShdw blurRad="38100" dist="38100" dir="2700000" algn="tl">
                    <a:srgbClr val="000000">
                      <a:alpha val="43137"/>
                    </a:srgbClr>
                  </a:outerShdw>
                </a:effectLst>
              </a:rPr>
              <a:t>дебіторської</a:t>
            </a:r>
            <a:r>
              <a:rPr lang="ru-RU" b="1" dirty="0">
                <a:solidFill>
                  <a:schemeClr val="bg2">
                    <a:lumMod val="10000"/>
                  </a:schemeClr>
                </a:solidFill>
                <a:effectLst>
                  <a:outerShdw blurRad="38100" dist="38100" dir="2700000" algn="tl">
                    <a:srgbClr val="000000">
                      <a:alpha val="43137"/>
                    </a:srgbClr>
                  </a:outerShdw>
                </a:effectLst>
              </a:rPr>
              <a:t> </a:t>
            </a:r>
            <a:r>
              <a:rPr lang="ru-RU" b="1" dirty="0" err="1">
                <a:solidFill>
                  <a:schemeClr val="bg2">
                    <a:lumMod val="10000"/>
                  </a:schemeClr>
                </a:solidFill>
                <a:effectLst>
                  <a:outerShdw blurRad="38100" dist="38100" dir="2700000" algn="tl">
                    <a:srgbClr val="000000">
                      <a:alpha val="43137"/>
                    </a:srgbClr>
                  </a:outerShdw>
                </a:effectLst>
              </a:rPr>
              <a:t>заборгованості</a:t>
            </a:r>
            <a:r>
              <a:rPr lang="ru-RU" b="1" dirty="0">
                <a:solidFill>
                  <a:schemeClr val="bg2">
                    <a:lumMod val="10000"/>
                  </a:schemeClr>
                </a:solidFill>
                <a:effectLst>
                  <a:outerShdw blurRad="38100" dist="38100" dir="2700000" algn="tl">
                    <a:srgbClr val="000000">
                      <a:alpha val="43137"/>
                    </a:srgbClr>
                  </a:outerShdw>
                </a:effectLst>
              </a:rPr>
              <a:t> - </a:t>
            </a:r>
            <a:r>
              <a:rPr lang="ru-RU" b="1" dirty="0" err="1">
                <a:solidFill>
                  <a:schemeClr val="bg2">
                    <a:lumMod val="10000"/>
                  </a:schemeClr>
                </a:solidFill>
                <a:effectLst>
                  <a:outerShdw blurRad="38100" dist="38100" dir="2700000" algn="tl">
                    <a:srgbClr val="000000">
                      <a:alpha val="43137"/>
                    </a:srgbClr>
                  </a:outerShdw>
                </a:effectLst>
              </a:rPr>
              <a:t>Період</a:t>
            </a:r>
            <a:r>
              <a:rPr lang="ru-RU" b="1" dirty="0">
                <a:solidFill>
                  <a:schemeClr val="bg2">
                    <a:lumMod val="10000"/>
                  </a:schemeClr>
                </a:solidFill>
                <a:effectLst>
                  <a:outerShdw blurRad="38100" dist="38100" dir="2700000" algn="tl">
                    <a:srgbClr val="000000">
                      <a:alpha val="43137"/>
                    </a:srgbClr>
                  </a:outerShdw>
                </a:effectLst>
              </a:rPr>
              <a:t> обороту </a:t>
            </a:r>
            <a:r>
              <a:rPr lang="ru-RU" b="1" dirty="0" err="1">
                <a:solidFill>
                  <a:schemeClr val="bg2">
                    <a:lumMod val="10000"/>
                  </a:schemeClr>
                </a:solidFill>
                <a:effectLst>
                  <a:outerShdw blurRad="38100" dist="38100" dir="2700000" algn="tl">
                    <a:srgbClr val="000000">
                      <a:alpha val="43137"/>
                    </a:srgbClr>
                  </a:outerShdw>
                </a:effectLst>
              </a:rPr>
              <a:t>кредиторської</a:t>
            </a:r>
            <a:r>
              <a:rPr lang="ru-RU" b="1" dirty="0">
                <a:solidFill>
                  <a:schemeClr val="bg2">
                    <a:lumMod val="10000"/>
                  </a:schemeClr>
                </a:solidFill>
                <a:effectLst>
                  <a:outerShdw blurRad="38100" dist="38100" dir="2700000" algn="tl">
                    <a:srgbClr val="000000">
                      <a:alpha val="43137"/>
                    </a:srgbClr>
                  </a:outerShdw>
                </a:effectLst>
              </a:rPr>
              <a:t> </a:t>
            </a:r>
            <a:r>
              <a:rPr lang="ru-RU" b="1" dirty="0" err="1">
                <a:solidFill>
                  <a:schemeClr val="bg2">
                    <a:lumMod val="10000"/>
                  </a:schemeClr>
                </a:solidFill>
                <a:effectLst>
                  <a:outerShdw blurRad="38100" dist="38100" dir="2700000" algn="tl">
                    <a:srgbClr val="000000">
                      <a:alpha val="43137"/>
                    </a:srgbClr>
                  </a:outerShdw>
                </a:effectLst>
              </a:rPr>
              <a:t>заборгованості</a:t>
            </a:r>
            <a:r>
              <a:rPr lang="ru-RU" b="1" dirty="0">
                <a:solidFill>
                  <a:schemeClr val="bg2">
                    <a:lumMod val="10000"/>
                  </a:schemeClr>
                </a:solidFill>
                <a:effectLst>
                  <a:outerShdw blurRad="38100" dist="38100" dir="2700000" algn="tl">
                    <a:srgbClr val="000000">
                      <a:alpha val="43137"/>
                    </a:srgbClr>
                  </a:outerShdw>
                </a:effectLst>
              </a:rPr>
              <a:t>  </a:t>
            </a:r>
          </a:p>
          <a:p>
            <a:endParaRPr lang="uk-UA" dirty="0"/>
          </a:p>
        </p:txBody>
      </p:sp>
    </p:spTree>
    <p:extLst>
      <p:ext uri="{BB962C8B-B14F-4D97-AF65-F5344CB8AC3E}">
        <p14:creationId xmlns:p14="http://schemas.microsoft.com/office/powerpoint/2010/main" val="2635780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План </a:t>
            </a:r>
            <a:r>
              <a:rPr lang="uk-UA" b="1" dirty="0" smtClean="0"/>
              <a:t>практичного заняття</a:t>
            </a:r>
            <a:r>
              <a:rPr lang="ru-RU" dirty="0"/>
              <a:t/>
            </a:r>
            <a:br>
              <a:rPr lang="ru-RU" dirty="0"/>
            </a:br>
            <a:endParaRPr lang="ru-RU" dirty="0"/>
          </a:p>
        </p:txBody>
      </p:sp>
      <p:sp>
        <p:nvSpPr>
          <p:cNvPr id="3" name="Объект 2"/>
          <p:cNvSpPr>
            <a:spLocks noGrp="1"/>
          </p:cNvSpPr>
          <p:nvPr>
            <p:ph idx="1"/>
          </p:nvPr>
        </p:nvSpPr>
        <p:spPr/>
        <p:txBody>
          <a:bodyPr>
            <a:normAutofit/>
          </a:bodyPr>
          <a:lstStyle/>
          <a:p>
            <a:pPr marL="697230" indent="-514350">
              <a:buFont typeface="+mj-lt"/>
              <a:buAutoNum type="arabicPeriod"/>
            </a:pPr>
            <a:r>
              <a:rPr lang="uk-UA" dirty="0" smtClean="0"/>
              <a:t> </a:t>
            </a:r>
            <a:r>
              <a:rPr lang="ru-RU" dirty="0" err="1"/>
              <a:t>Поняття</a:t>
            </a:r>
            <a:r>
              <a:rPr lang="ru-RU" dirty="0"/>
              <a:t>, </a:t>
            </a:r>
            <a:r>
              <a:rPr lang="ru-RU" dirty="0" err="1"/>
              <a:t>види</a:t>
            </a:r>
            <a:r>
              <a:rPr lang="ru-RU" dirty="0"/>
              <a:t> і </a:t>
            </a:r>
            <a:r>
              <a:rPr lang="ru-RU" dirty="0" err="1" smtClean="0"/>
              <a:t>класифікація</a:t>
            </a:r>
            <a:r>
              <a:rPr lang="ru-RU" dirty="0" smtClean="0"/>
              <a:t> </a:t>
            </a:r>
            <a:r>
              <a:rPr lang="ru-RU" dirty="0" err="1"/>
              <a:t>грошових</a:t>
            </a:r>
            <a:r>
              <a:rPr lang="ru-RU" dirty="0"/>
              <a:t> </a:t>
            </a:r>
            <a:br>
              <a:rPr lang="ru-RU" dirty="0"/>
            </a:br>
            <a:r>
              <a:rPr lang="ru-RU" dirty="0" err="1" smtClean="0"/>
              <a:t>потоків</a:t>
            </a:r>
            <a:r>
              <a:rPr lang="ru-RU" dirty="0" smtClean="0"/>
              <a:t>.</a:t>
            </a:r>
            <a:endParaRPr lang="ru-RU" dirty="0"/>
          </a:p>
          <a:p>
            <a:pPr marL="697230" indent="-514350">
              <a:buFont typeface="+mj-lt"/>
              <a:buAutoNum type="arabicPeriod"/>
            </a:pPr>
            <a:r>
              <a:rPr lang="ru-RU" dirty="0" smtClean="0"/>
              <a:t>Методика </a:t>
            </a:r>
            <a:r>
              <a:rPr lang="ru-RU" dirty="0" err="1" smtClean="0"/>
              <a:t>аналізу</a:t>
            </a:r>
            <a:r>
              <a:rPr lang="ru-RU" dirty="0" smtClean="0"/>
              <a:t> </a:t>
            </a:r>
            <a:r>
              <a:rPr lang="ru-RU" dirty="0" err="1" smtClean="0"/>
              <a:t>грошових</a:t>
            </a:r>
            <a:r>
              <a:rPr lang="ru-RU" dirty="0" smtClean="0"/>
              <a:t> </a:t>
            </a:r>
            <a:r>
              <a:rPr lang="ru-RU" dirty="0" err="1" smtClean="0"/>
              <a:t>потоків</a:t>
            </a:r>
            <a:r>
              <a:rPr lang="ru-RU" dirty="0" smtClean="0"/>
              <a:t>.</a:t>
            </a:r>
            <a:endParaRPr lang="ru-RU" dirty="0"/>
          </a:p>
        </p:txBody>
      </p:sp>
    </p:spTree>
    <p:extLst>
      <p:ext uri="{BB962C8B-B14F-4D97-AF65-F5344CB8AC3E}">
        <p14:creationId xmlns:p14="http://schemas.microsoft.com/office/powerpoint/2010/main" val="3025804056"/>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5865515"/>
          </a:xfrm>
        </p:spPr>
        <p:txBody>
          <a:bodyPr/>
          <a:lstStyle/>
          <a:p>
            <a:pPr algn="just"/>
            <a:r>
              <a:rPr lang="uk-UA" b="1" dirty="0"/>
              <a:t>Тривалість фінансового циклу</a:t>
            </a:r>
            <a:r>
              <a:rPr lang="uk-UA" dirty="0"/>
              <a:t> менше тривалості операційного циклу на величину періоду обороту кредиторської заборгованості за товари, роботи, </a:t>
            </a:r>
            <a:r>
              <a:rPr lang="uk-UA" dirty="0" smtClean="0"/>
              <a:t>послуги.</a:t>
            </a:r>
          </a:p>
          <a:p>
            <a:pPr algn="just"/>
            <a:endParaRPr lang="ru-RU" dirty="0"/>
          </a:p>
          <a:p>
            <a:pPr algn="just"/>
            <a:r>
              <a:rPr lang="uk-UA" b="1" i="1" u="sng" dirty="0" smtClean="0"/>
              <a:t>ЧИМ ВИЩЕ ТРИВАЛІСТЬ ФІНАНСОВОГО ЦИКЛУ, ТИМ ВИЩЕ ПОТРЕБА В ОБОРОТНИХ ЗАСОБАХ!!!</a:t>
            </a:r>
          </a:p>
          <a:p>
            <a:pPr algn="just"/>
            <a:r>
              <a:rPr lang="uk-UA" b="1" i="1" u="sng" dirty="0" smtClean="0">
                <a:solidFill>
                  <a:srgbClr val="FF0000"/>
                </a:solidFill>
              </a:rPr>
              <a:t>НЕОБХІДНО СКОРОЧУВАТИ ТРИВАЛІСТЬ ФІНАНСОВОГО ЦИКЛУ за рахунок:</a:t>
            </a:r>
            <a:endParaRPr lang="ru-RU" b="1" i="1" u="sng" dirty="0" smtClean="0">
              <a:solidFill>
                <a:srgbClr val="FF0000"/>
              </a:solidFill>
            </a:endParaRPr>
          </a:p>
          <a:p>
            <a:pPr algn="just"/>
            <a:endParaRPr lang="uk-UA" dirty="0"/>
          </a:p>
        </p:txBody>
      </p:sp>
    </p:spTree>
    <p:extLst>
      <p:ext uri="{BB962C8B-B14F-4D97-AF65-F5344CB8AC3E}">
        <p14:creationId xmlns:p14="http://schemas.microsoft.com/office/powerpoint/2010/main" val="6051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04" y="306352"/>
            <a:ext cx="8229600" cy="706090"/>
          </a:xfrm>
        </p:spPr>
        <p:txBody>
          <a:bodyPr>
            <a:noAutofit/>
          </a:bodyPr>
          <a:lstStyle/>
          <a:p>
            <a:r>
              <a:rPr lang="uk-UA" sz="2400" b="1" dirty="0" smtClean="0"/>
              <a:t>1. СКОРОЧЕННЯ ПЕРІОДУ ОБОРОТУ ДЕБІТОРСЬКОЇ ЗАБОРГОВАНОСТІ МОЖЛИВЕ ЗА РАХУНОК:</a:t>
            </a:r>
            <a:br>
              <a:rPr lang="uk-UA" sz="2400" b="1" dirty="0" smtClean="0"/>
            </a:br>
            <a:endParaRPr lang="uk-UA" sz="24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291590322"/>
              </p:ext>
            </p:extLst>
          </p:nvPr>
        </p:nvGraphicFramePr>
        <p:xfrm>
          <a:off x="457200" y="1124744"/>
          <a:ext cx="8229600"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Прямоугольник 2"/>
          <p:cNvSpPr/>
          <p:nvPr/>
        </p:nvSpPr>
        <p:spPr>
          <a:xfrm>
            <a:off x="971600" y="764704"/>
            <a:ext cx="7128792"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solidFill>
                <a:schemeClr val="tx1"/>
              </a:solidFill>
            </a:endParaRPr>
          </a:p>
        </p:txBody>
      </p:sp>
      <p:graphicFrame>
        <p:nvGraphicFramePr>
          <p:cNvPr id="6" name="Объект 5"/>
          <p:cNvGraphicFramePr>
            <a:graphicFrameLocks noChangeAspect="1"/>
          </p:cNvGraphicFramePr>
          <p:nvPr>
            <p:extLst>
              <p:ext uri="{D42A27DB-BD31-4B8C-83A1-F6EECF244321}">
                <p14:modId xmlns:p14="http://schemas.microsoft.com/office/powerpoint/2010/main" val="3647791634"/>
              </p:ext>
            </p:extLst>
          </p:nvPr>
        </p:nvGraphicFramePr>
        <p:xfrm>
          <a:off x="1043608" y="764704"/>
          <a:ext cx="6696744" cy="792088"/>
        </p:xfrm>
        <a:graphic>
          <a:graphicData uri="http://schemas.openxmlformats.org/presentationml/2006/ole">
            <mc:AlternateContent xmlns:mc="http://schemas.openxmlformats.org/markup-compatibility/2006">
              <mc:Choice xmlns:v="urn:schemas-microsoft-com:vml" Requires="v">
                <p:oleObj spid="_x0000_s9234" name="Формула" r:id="rId8" imgW="3543120" imgH="431640" progId="Equation.3">
                  <p:embed/>
                </p:oleObj>
              </mc:Choice>
              <mc:Fallback>
                <p:oleObj name="Формула" r:id="rId8" imgW="3543120" imgH="431640" progId="Equation.3">
                  <p:embed/>
                  <p:pic>
                    <p:nvPicPr>
                      <p:cNvPr id="0" name=""/>
                      <p:cNvPicPr/>
                      <p:nvPr/>
                    </p:nvPicPr>
                    <p:blipFill>
                      <a:blip r:embed="rId9"/>
                      <a:stretch>
                        <a:fillRect/>
                      </a:stretch>
                    </p:blipFill>
                    <p:spPr>
                      <a:xfrm>
                        <a:off x="1043608" y="764704"/>
                        <a:ext cx="6696744" cy="792088"/>
                      </a:xfrm>
                      <a:prstGeom prst="rect">
                        <a:avLst/>
                      </a:prstGeom>
                    </p:spPr>
                  </p:pic>
                </p:oleObj>
              </mc:Fallback>
            </mc:AlternateContent>
          </a:graphicData>
        </a:graphic>
      </p:graphicFrame>
      <p:cxnSp>
        <p:nvCxnSpPr>
          <p:cNvPr id="8" name="Прямая со стрелкой 7"/>
          <p:cNvCxnSpPr/>
          <p:nvPr/>
        </p:nvCxnSpPr>
        <p:spPr>
          <a:xfrm flipV="1">
            <a:off x="7812360" y="1124744"/>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7596336" y="764704"/>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9962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r>
              <a:rPr lang="uk-UA" sz="2400" b="1" dirty="0" smtClean="0"/>
              <a:t>2. СКОРОЧЕННЯ ПЕРІОДУ ОБОРОТУ ЗАПАСІВ </a:t>
            </a:r>
            <a:br>
              <a:rPr lang="uk-UA" sz="2400" b="1" dirty="0" smtClean="0"/>
            </a:br>
            <a:r>
              <a:rPr lang="uk-UA" sz="2400" b="1" dirty="0" smtClean="0"/>
              <a:t>ЗА РАХУНОК:</a:t>
            </a:r>
            <a:br>
              <a:rPr lang="uk-UA" sz="2400" b="1" dirty="0" smtClean="0"/>
            </a:br>
            <a:endParaRPr lang="uk-UA" sz="24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177996126"/>
              </p:ext>
            </p:extLst>
          </p:nvPr>
        </p:nvGraphicFramePr>
        <p:xfrm>
          <a:off x="457200" y="1124744"/>
          <a:ext cx="8229600"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Прямоугольник 4"/>
          <p:cNvSpPr/>
          <p:nvPr/>
        </p:nvSpPr>
        <p:spPr>
          <a:xfrm>
            <a:off x="971600" y="692696"/>
            <a:ext cx="7128792"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solidFill>
                <a:schemeClr val="tx1"/>
              </a:solidFill>
            </a:endParaRPr>
          </a:p>
        </p:txBody>
      </p:sp>
      <p:graphicFrame>
        <p:nvGraphicFramePr>
          <p:cNvPr id="6" name="Объект 5"/>
          <p:cNvGraphicFramePr>
            <a:graphicFrameLocks noChangeAspect="1"/>
          </p:cNvGraphicFramePr>
          <p:nvPr>
            <p:extLst>
              <p:ext uri="{D42A27DB-BD31-4B8C-83A1-F6EECF244321}">
                <p14:modId xmlns:p14="http://schemas.microsoft.com/office/powerpoint/2010/main" val="2519526980"/>
              </p:ext>
            </p:extLst>
          </p:nvPr>
        </p:nvGraphicFramePr>
        <p:xfrm>
          <a:off x="2230438" y="765175"/>
          <a:ext cx="4321175" cy="792163"/>
        </p:xfrm>
        <a:graphic>
          <a:graphicData uri="http://schemas.openxmlformats.org/presentationml/2006/ole">
            <mc:AlternateContent xmlns:mc="http://schemas.openxmlformats.org/markup-compatibility/2006">
              <mc:Choice xmlns:v="urn:schemas-microsoft-com:vml" Requires="v">
                <p:oleObj spid="_x0000_s10253" name="Формула" r:id="rId8" imgW="2286000" imgH="431640" progId="Equation.3">
                  <p:embed/>
                </p:oleObj>
              </mc:Choice>
              <mc:Fallback>
                <p:oleObj name="Формула" r:id="rId8" imgW="2286000" imgH="431640" progId="Equation.3">
                  <p:embed/>
                  <p:pic>
                    <p:nvPicPr>
                      <p:cNvPr id="0" name="Объект 5"/>
                      <p:cNvPicPr>
                        <a:picLocks noChangeAspect="1" noChangeArrowheads="1"/>
                      </p:cNvPicPr>
                      <p:nvPr/>
                    </p:nvPicPr>
                    <p:blipFill>
                      <a:blip r:embed="rId9"/>
                      <a:srcRect/>
                      <a:stretch>
                        <a:fillRect/>
                      </a:stretch>
                    </p:blipFill>
                    <p:spPr bwMode="auto">
                      <a:xfrm>
                        <a:off x="2230438" y="765175"/>
                        <a:ext cx="43211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Прямая со стрелкой 7"/>
          <p:cNvCxnSpPr/>
          <p:nvPr/>
        </p:nvCxnSpPr>
        <p:spPr>
          <a:xfrm>
            <a:off x="6444208" y="692696"/>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6660232" y="1205136"/>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6784626" y="1203259"/>
            <a:ext cx="0" cy="36004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6789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3375"/>
            <a:ext cx="9144000" cy="359321"/>
          </a:xfrm>
        </p:spPr>
        <p:txBody>
          <a:bodyPr rtlCol="0">
            <a:normAutofit fontScale="90000"/>
          </a:bodyPr>
          <a:lstStyle/>
          <a:p>
            <a:pPr fontAlgn="auto">
              <a:spcAft>
                <a:spcPts val="0"/>
              </a:spcAft>
              <a:defRPr/>
            </a:pPr>
            <a:r>
              <a:rPr lang="uk-UA" sz="4000" b="1" dirty="0" smtClean="0"/>
              <a:t>Результати аналізу збалансованості грошових потоків</a:t>
            </a:r>
            <a:endParaRPr lang="uk-UA" sz="40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774980820"/>
              </p:ext>
            </p:extLst>
          </p:nvPr>
        </p:nvGraphicFramePr>
        <p:xfrm>
          <a:off x="468313" y="981075"/>
          <a:ext cx="8229600" cy="5616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Tree>
    <p:extLst>
      <p:ext uri="{BB962C8B-B14F-4D97-AF65-F5344CB8AC3E}">
        <p14:creationId xmlns:p14="http://schemas.microsoft.com/office/powerpoint/2010/main" val="14709158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713"/>
            <a:ext cx="9144000" cy="720725"/>
          </a:xfrm>
        </p:spPr>
        <p:txBody>
          <a:bodyPr rtlCol="0">
            <a:normAutofit fontScale="90000"/>
          </a:bodyPr>
          <a:lstStyle/>
          <a:p>
            <a:pPr fontAlgn="auto">
              <a:spcAft>
                <a:spcPts val="0"/>
              </a:spcAft>
              <a:defRPr/>
            </a:pPr>
            <a:r>
              <a:rPr lang="uk-UA" sz="4000" b="1" dirty="0" smtClean="0"/>
              <a:t>Оцінка синхронності грошових потоків</a:t>
            </a:r>
            <a:r>
              <a:rPr lang="ru-RU" sz="4000" b="1" dirty="0"/>
              <a:t/>
            </a:r>
            <a:br>
              <a:rPr lang="ru-RU" sz="4000" b="1" dirty="0"/>
            </a:br>
            <a:endParaRPr lang="uk-UA" sz="4000" b="1" dirty="0"/>
          </a:p>
        </p:txBody>
      </p:sp>
      <p:sp>
        <p:nvSpPr>
          <p:cNvPr id="3" name="Объект 2"/>
          <p:cNvSpPr>
            <a:spLocks noGrp="1"/>
          </p:cNvSpPr>
          <p:nvPr>
            <p:ph idx="1"/>
          </p:nvPr>
        </p:nvSpPr>
        <p:spPr>
          <a:xfrm>
            <a:off x="179388" y="1052736"/>
            <a:ext cx="8713787" cy="5689377"/>
          </a:xfrm>
        </p:spPr>
        <p:txBody>
          <a:bodyPr rtlCol="0">
            <a:noAutofit/>
          </a:bodyPr>
          <a:lstStyle/>
          <a:p>
            <a:pPr marL="0" indent="0" algn="just" fontAlgn="auto">
              <a:spcAft>
                <a:spcPts val="0"/>
              </a:spcAft>
              <a:buFont typeface="Arial" pitchFamily="34" charset="0"/>
              <a:buNone/>
              <a:defRPr/>
            </a:pPr>
            <a:r>
              <a:rPr lang="uk-UA" sz="2200" b="1" dirty="0" smtClean="0"/>
              <a:t>1. КОЕФІЦІЄНТ ЛІКВІДНОСТІ ГРОШОВИХ ПОТОКІВ</a:t>
            </a:r>
            <a:r>
              <a:rPr lang="uk-UA" sz="2200" dirty="0" smtClean="0"/>
              <a:t> </a:t>
            </a:r>
            <a:r>
              <a:rPr lang="uk-UA" sz="2200" dirty="0"/>
              <a:t>– співвідношення </a:t>
            </a:r>
            <a:r>
              <a:rPr lang="uk-UA" sz="2200" dirty="0" smtClean="0"/>
              <a:t>надходжень </a:t>
            </a:r>
            <a:r>
              <a:rPr lang="uk-UA" sz="2200" dirty="0"/>
              <a:t>і </a:t>
            </a:r>
            <a:r>
              <a:rPr lang="uk-UA" sz="2200" dirty="0" smtClean="0"/>
              <a:t>видатків </a:t>
            </a:r>
            <a:r>
              <a:rPr lang="uk-UA" sz="2200" dirty="0"/>
              <a:t>грошових </a:t>
            </a:r>
            <a:r>
              <a:rPr lang="uk-UA" sz="2200" dirty="0" smtClean="0"/>
              <a:t>коштів:</a:t>
            </a:r>
            <a:endParaRPr lang="ru-RU" sz="2200" dirty="0"/>
          </a:p>
          <a:p>
            <a:pPr marL="0" indent="0" fontAlgn="auto">
              <a:spcAft>
                <a:spcPts val="0"/>
              </a:spcAft>
              <a:buFont typeface="Arial" pitchFamily="34" charset="0"/>
              <a:buNone/>
              <a:defRPr/>
            </a:pPr>
            <a:endParaRPr lang="ru-RU" sz="2200" dirty="0"/>
          </a:p>
          <a:p>
            <a:pPr algn="just" fontAlgn="auto">
              <a:spcAft>
                <a:spcPts val="0"/>
              </a:spcAft>
              <a:buFont typeface="Arial" pitchFamily="34" charset="0"/>
              <a:buChar char="•"/>
              <a:defRPr/>
            </a:pPr>
            <a:endParaRPr lang="uk-UA" sz="2200" dirty="0"/>
          </a:p>
          <a:p>
            <a:pPr algn="just" fontAlgn="auto">
              <a:spcAft>
                <a:spcPts val="0"/>
              </a:spcAft>
              <a:buFont typeface="Arial" pitchFamily="34" charset="0"/>
              <a:buChar char="•"/>
              <a:defRPr/>
            </a:pPr>
            <a:endParaRPr lang="ru-RU" sz="2200" dirty="0"/>
          </a:p>
          <a:p>
            <a:pPr marL="0" indent="0" algn="just" fontAlgn="auto">
              <a:spcAft>
                <a:spcPts val="0"/>
              </a:spcAft>
              <a:buFont typeface="Arial" pitchFamily="34" charset="0"/>
              <a:buNone/>
              <a:defRPr/>
            </a:pPr>
            <a:r>
              <a:rPr lang="uk-UA" sz="2200" dirty="0"/>
              <a:t>де </a:t>
            </a:r>
            <a:r>
              <a:rPr lang="uk-UA" sz="2200" i="1" dirty="0"/>
              <a:t>ПГП – </a:t>
            </a:r>
            <a:r>
              <a:rPr lang="uk-UA" sz="2200" dirty="0"/>
              <a:t>сума валового позитивного грошового потоку (надходження коштів), тис. </a:t>
            </a:r>
            <a:r>
              <a:rPr lang="uk-UA" sz="2200" dirty="0" smtClean="0"/>
              <a:t>грн.; </a:t>
            </a:r>
          </a:p>
          <a:p>
            <a:pPr marL="0" indent="0" algn="just" fontAlgn="auto">
              <a:spcAft>
                <a:spcPts val="0"/>
              </a:spcAft>
              <a:buFont typeface="Arial" pitchFamily="34" charset="0"/>
              <a:buNone/>
              <a:defRPr/>
            </a:pPr>
            <a:r>
              <a:rPr lang="uk-UA" sz="2200" i="1" dirty="0" smtClean="0"/>
              <a:t>НГП </a:t>
            </a:r>
            <a:r>
              <a:rPr lang="uk-UA" sz="2200" i="1" dirty="0"/>
              <a:t>– </a:t>
            </a:r>
            <a:r>
              <a:rPr lang="uk-UA" sz="2200" dirty="0"/>
              <a:t>сума валового негативного грошового потоку (витрати коштів), тис. грн</a:t>
            </a:r>
            <a:r>
              <a:rPr lang="uk-UA" sz="2200" dirty="0" smtClean="0"/>
              <a:t>.</a:t>
            </a:r>
            <a:r>
              <a:rPr lang="uk-UA" sz="2200" dirty="0"/>
              <a:t> </a:t>
            </a:r>
            <a:endParaRPr lang="uk-UA" sz="2200" dirty="0" smtClean="0"/>
          </a:p>
          <a:p>
            <a:pPr algn="just" fontAlgn="auto">
              <a:spcAft>
                <a:spcPts val="0"/>
              </a:spcAft>
              <a:buFont typeface="Arial" pitchFamily="34" charset="0"/>
              <a:buChar char="•"/>
              <a:defRPr/>
            </a:pPr>
            <a:r>
              <a:rPr lang="uk-UA" sz="2200" i="1" dirty="0" smtClean="0"/>
              <a:t>Якщо </a:t>
            </a:r>
            <a:r>
              <a:rPr lang="uk-UA" sz="2200" i="1" dirty="0"/>
              <a:t>даний показник менше 1, то підприємству необхідно вживати заходи для додаткового залучення інвестиційних ресурсів.</a:t>
            </a:r>
            <a:endParaRPr lang="ru-RU" sz="2200" i="1" dirty="0"/>
          </a:p>
          <a:p>
            <a:pPr fontAlgn="auto">
              <a:spcAft>
                <a:spcPts val="0"/>
              </a:spcAft>
              <a:buFont typeface="Arial" pitchFamily="34" charset="0"/>
              <a:buChar char="•"/>
              <a:defRPr/>
            </a:pPr>
            <a:endParaRPr lang="uk-UA" sz="2400" dirty="0"/>
          </a:p>
        </p:txBody>
      </p:sp>
      <p:sp>
        <p:nvSpPr>
          <p:cNvPr id="1843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graphicFrame>
        <p:nvGraphicFramePr>
          <p:cNvPr id="18437" name="Объект 4"/>
          <p:cNvGraphicFramePr>
            <a:graphicFrameLocks noChangeAspect="1"/>
          </p:cNvGraphicFramePr>
          <p:nvPr>
            <p:extLst>
              <p:ext uri="{D42A27DB-BD31-4B8C-83A1-F6EECF244321}">
                <p14:modId xmlns:p14="http://schemas.microsoft.com/office/powerpoint/2010/main" val="3381970239"/>
              </p:ext>
            </p:extLst>
          </p:nvPr>
        </p:nvGraphicFramePr>
        <p:xfrm>
          <a:off x="3563888" y="1844824"/>
          <a:ext cx="2016224" cy="936104"/>
        </p:xfrm>
        <a:graphic>
          <a:graphicData uri="http://schemas.openxmlformats.org/presentationml/2006/ole">
            <mc:AlternateContent xmlns:mc="http://schemas.openxmlformats.org/markup-compatibility/2006">
              <mc:Choice xmlns:v="urn:schemas-microsoft-com:vml" Requires="v">
                <p:oleObj spid="_x0000_s11274" name="Формула" r:id="rId3" imgW="927100" imgH="431800" progId="Equation.3">
                  <p:embed/>
                </p:oleObj>
              </mc:Choice>
              <mc:Fallback>
                <p:oleObj name="Формула" r:id="rId3" imgW="9271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1844824"/>
                        <a:ext cx="2016224" cy="936104"/>
                      </a:xfrm>
                      <a:prstGeom prst="rect">
                        <a:avLst/>
                      </a:prstGeom>
                      <a:noFill/>
                      <a:ln>
                        <a:noFill/>
                      </a:ln>
                    </p:spPr>
                  </p:pic>
                </p:oleObj>
              </mc:Fallback>
            </mc:AlternateContent>
          </a:graphicData>
        </a:graphic>
      </p:graphicFrame>
      <p:sp>
        <p:nvSpPr>
          <p:cNvPr id="1843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Tree>
    <p:extLst>
      <p:ext uri="{BB962C8B-B14F-4D97-AF65-F5344CB8AC3E}">
        <p14:creationId xmlns:p14="http://schemas.microsoft.com/office/powerpoint/2010/main" val="3805396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457200" y="1268760"/>
            <a:ext cx="8229600" cy="4857403"/>
          </a:xfrm>
        </p:spPr>
        <p:txBody>
          <a:bodyPr>
            <a:normAutofit/>
          </a:bodyPr>
          <a:lstStyle/>
          <a:p>
            <a:pPr algn="just"/>
            <a:r>
              <a:rPr lang="uk-UA" b="1" dirty="0"/>
              <a:t>КОЕФІЦІЄНТ ЛІКВІДНОСТІ ГРОШОВИХ </a:t>
            </a:r>
            <a:r>
              <a:rPr lang="uk-UA" b="1" dirty="0" smtClean="0"/>
              <a:t>ПОТОКІВ характеризує ступінь достатності грошових коштів для погашення витрат підприємства. </a:t>
            </a:r>
          </a:p>
          <a:p>
            <a:pPr algn="just"/>
            <a:r>
              <a:rPr lang="uk-UA" b="1" dirty="0" smtClean="0"/>
              <a:t>Позитивно – більше 1, що означає, що надходження грошових коштів перевищують видатки і можуть використовуватися підприємством для розвитку</a:t>
            </a:r>
            <a:endParaRPr lang="uk-UA" dirty="0"/>
          </a:p>
        </p:txBody>
      </p:sp>
    </p:spTree>
    <p:extLst>
      <p:ext uri="{BB962C8B-B14F-4D97-AF65-F5344CB8AC3E}">
        <p14:creationId xmlns:p14="http://schemas.microsoft.com/office/powerpoint/2010/main" val="1053296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uk-UA" dirty="0"/>
          </a:p>
        </p:txBody>
      </p:sp>
      <p:sp>
        <p:nvSpPr>
          <p:cNvPr id="3" name="Объект 2"/>
          <p:cNvSpPr>
            <a:spLocks noGrp="1"/>
          </p:cNvSpPr>
          <p:nvPr>
            <p:ph idx="1"/>
          </p:nvPr>
        </p:nvSpPr>
        <p:spPr>
          <a:xfrm>
            <a:off x="539552" y="1628800"/>
            <a:ext cx="8229600" cy="4525963"/>
          </a:xfrm>
        </p:spPr>
        <p:txBody>
          <a:bodyPr/>
          <a:lstStyle/>
          <a:p>
            <a:r>
              <a:rPr lang="ru-RU" b="1" dirty="0" smtClean="0"/>
              <a:t>2.</a:t>
            </a:r>
            <a:r>
              <a:rPr lang="ru-RU" dirty="0" smtClean="0"/>
              <a:t> </a:t>
            </a:r>
            <a:r>
              <a:rPr lang="ru-RU" b="1" dirty="0" err="1" smtClean="0"/>
              <a:t>Коефіцієнт</a:t>
            </a:r>
            <a:r>
              <a:rPr lang="ru-RU" b="1" dirty="0" smtClean="0"/>
              <a:t> </a:t>
            </a:r>
            <a:r>
              <a:rPr lang="ru-RU" b="1" dirty="0" err="1"/>
              <a:t>відношення</a:t>
            </a:r>
            <a:r>
              <a:rPr lang="ru-RU" b="1" dirty="0"/>
              <a:t> </a:t>
            </a:r>
            <a:r>
              <a:rPr lang="ru-RU" b="1" dirty="0" err="1"/>
              <a:t>грошових</a:t>
            </a:r>
            <a:r>
              <a:rPr lang="ru-RU" b="1" dirty="0"/>
              <a:t> </a:t>
            </a:r>
            <a:r>
              <a:rPr lang="ru-RU" b="1" dirty="0" err="1"/>
              <a:t>надходжень</a:t>
            </a:r>
            <a:r>
              <a:rPr lang="ru-RU" b="1" dirty="0"/>
              <a:t> до чистого грошового потоку </a:t>
            </a:r>
            <a:endParaRPr lang="ru-RU" b="1" dirty="0" smtClean="0"/>
          </a:p>
          <a:p>
            <a:endParaRPr lang="ru-RU" b="1" dirty="0"/>
          </a:p>
          <a:p>
            <a:r>
              <a:rPr lang="ru-RU" dirty="0" err="1" smtClean="0"/>
              <a:t>показує</a:t>
            </a:r>
            <a:r>
              <a:rPr lang="ru-RU" dirty="0"/>
              <a:t>, </a:t>
            </a:r>
            <a:r>
              <a:rPr lang="ru-RU" dirty="0" err="1"/>
              <a:t>який</a:t>
            </a:r>
            <a:r>
              <a:rPr lang="ru-RU" dirty="0"/>
              <a:t> </a:t>
            </a:r>
            <a:r>
              <a:rPr lang="ru-RU" dirty="0" err="1"/>
              <a:t>обсяг</a:t>
            </a:r>
            <a:r>
              <a:rPr lang="ru-RU" dirty="0"/>
              <a:t> </a:t>
            </a:r>
            <a:r>
              <a:rPr lang="ru-RU" dirty="0" err="1"/>
              <a:t>грошових</a:t>
            </a:r>
            <a:r>
              <a:rPr lang="ru-RU" dirty="0"/>
              <a:t> </a:t>
            </a:r>
            <a:r>
              <a:rPr lang="ru-RU" dirty="0" err="1"/>
              <a:t>надходжень</a:t>
            </a:r>
            <a:r>
              <a:rPr lang="ru-RU" dirty="0"/>
              <a:t> </a:t>
            </a:r>
            <a:r>
              <a:rPr lang="ru-RU" dirty="0" err="1"/>
              <a:t>потрібний</a:t>
            </a:r>
            <a:r>
              <a:rPr lang="ru-RU" dirty="0"/>
              <a:t> для </a:t>
            </a:r>
            <a:r>
              <a:rPr lang="ru-RU" dirty="0" err="1"/>
              <a:t>отримання</a:t>
            </a:r>
            <a:r>
              <a:rPr lang="ru-RU" dirty="0"/>
              <a:t> 1 </a:t>
            </a:r>
            <a:r>
              <a:rPr lang="ru-RU" dirty="0" err="1"/>
              <a:t>гривні</a:t>
            </a:r>
            <a:r>
              <a:rPr lang="ru-RU" dirty="0"/>
              <a:t> чистого грошового </a:t>
            </a:r>
            <a:r>
              <a:rPr lang="ru-RU" dirty="0" smtClean="0"/>
              <a:t>потоку</a:t>
            </a:r>
          </a:p>
          <a:p>
            <a:r>
              <a:rPr lang="ru-RU" dirty="0" smtClean="0"/>
              <a:t>Позитивно - </a:t>
            </a:r>
            <a:r>
              <a:rPr lang="ru-RU" dirty="0" err="1" smtClean="0"/>
              <a:t>зменшення</a:t>
            </a:r>
            <a:endParaRPr lang="uk-UA" dirty="0"/>
          </a:p>
        </p:txBody>
      </p:sp>
    </p:spTree>
    <p:extLst>
      <p:ext uri="{BB962C8B-B14F-4D97-AF65-F5344CB8AC3E}">
        <p14:creationId xmlns:p14="http://schemas.microsoft.com/office/powerpoint/2010/main" val="1405385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260350"/>
            <a:ext cx="9144000" cy="720725"/>
          </a:xfrm>
        </p:spPr>
        <p:txBody>
          <a:bodyPr rtlCol="0">
            <a:normAutofit fontScale="90000"/>
          </a:bodyPr>
          <a:lstStyle/>
          <a:p>
            <a:pPr fontAlgn="auto">
              <a:spcAft>
                <a:spcPts val="0"/>
              </a:spcAft>
              <a:defRPr/>
            </a:pPr>
            <a:r>
              <a:rPr lang="ru-RU" sz="3100" b="1" dirty="0" smtClean="0"/>
              <a:t>ЕФЕКТИВНІСТЬ ГРОШОВИХ ПОТОКІВ ПІДПРИЄМСТВА</a:t>
            </a:r>
            <a:r>
              <a:rPr lang="ru-RU" sz="4000" b="1" dirty="0"/>
              <a:t/>
            </a:r>
            <a:br>
              <a:rPr lang="ru-RU" sz="4000" b="1" dirty="0"/>
            </a:br>
            <a:endParaRPr lang="uk-UA" sz="4000" b="1" dirty="0"/>
          </a:p>
        </p:txBody>
      </p:sp>
      <p:sp>
        <p:nvSpPr>
          <p:cNvPr id="3" name="Объект 2"/>
          <p:cNvSpPr>
            <a:spLocks noGrp="1"/>
          </p:cNvSpPr>
          <p:nvPr>
            <p:ph idx="1"/>
          </p:nvPr>
        </p:nvSpPr>
        <p:spPr>
          <a:xfrm>
            <a:off x="179388" y="692150"/>
            <a:ext cx="8713787" cy="6049963"/>
          </a:xfrm>
        </p:spPr>
        <p:txBody>
          <a:bodyPr rtlCol="0">
            <a:noAutofit/>
          </a:bodyPr>
          <a:lstStyle/>
          <a:p>
            <a:pPr algn="just" fontAlgn="auto">
              <a:spcAft>
                <a:spcPts val="0"/>
              </a:spcAft>
              <a:buFont typeface="Arial" pitchFamily="34" charset="0"/>
              <a:buChar char="•"/>
              <a:defRPr/>
            </a:pPr>
            <a:r>
              <a:rPr lang="uk-UA" sz="2400" b="1" dirty="0" smtClean="0"/>
              <a:t>1. Коефіцієнт </a:t>
            </a:r>
            <a:r>
              <a:rPr lang="uk-UA" sz="2400" b="1" dirty="0"/>
              <a:t>ефективності грошових потоків </a:t>
            </a:r>
            <a:r>
              <a:rPr lang="uk-UA" sz="2400" dirty="0"/>
              <a:t>– вказує величину чистого грошового потоку (надходження або відтоку) на 1 грн. грошових виплат:</a:t>
            </a:r>
            <a:endParaRPr lang="ru-RU" sz="2400" dirty="0"/>
          </a:p>
          <a:p>
            <a:pPr marL="0" indent="0" fontAlgn="auto">
              <a:spcAft>
                <a:spcPts val="0"/>
              </a:spcAft>
              <a:buFont typeface="Arial" pitchFamily="34" charset="0"/>
              <a:buNone/>
              <a:defRPr/>
            </a:pPr>
            <a:endParaRPr lang="ru-RU" sz="2400" dirty="0" smtClean="0"/>
          </a:p>
          <a:p>
            <a:pPr marL="0" indent="0" fontAlgn="auto">
              <a:spcAft>
                <a:spcPts val="0"/>
              </a:spcAft>
              <a:buFont typeface="Arial" pitchFamily="34" charset="0"/>
              <a:buNone/>
              <a:defRPr/>
            </a:pPr>
            <a:endParaRPr lang="ru-RU" sz="2400" dirty="0"/>
          </a:p>
          <a:p>
            <a:pPr marL="0" indent="0">
              <a:buNone/>
              <a:defRPr/>
            </a:pPr>
            <a:r>
              <a:rPr lang="uk-UA" sz="2400" i="1" dirty="0" smtClean="0"/>
              <a:t>ЧГП – </a:t>
            </a:r>
            <a:r>
              <a:rPr lang="uk-UA" sz="2400" dirty="0" smtClean="0"/>
              <a:t>чистий грошовий потік, тис. грн</a:t>
            </a:r>
            <a:r>
              <a:rPr lang="uk-UA" sz="2400" i="1" dirty="0" smtClean="0"/>
              <a:t>.</a:t>
            </a:r>
          </a:p>
          <a:p>
            <a:pPr marL="0" indent="0">
              <a:buNone/>
              <a:defRPr/>
            </a:pPr>
            <a:r>
              <a:rPr lang="uk-UA" sz="2400" i="1" dirty="0" smtClean="0"/>
              <a:t>НГП </a:t>
            </a:r>
            <a:r>
              <a:rPr lang="uk-UA" sz="2400" i="1" dirty="0"/>
              <a:t>– </a:t>
            </a:r>
            <a:r>
              <a:rPr lang="uk-UA" sz="2400" dirty="0"/>
              <a:t>сума валового негативного грошового потоку (витрати коштів), тис. грн. </a:t>
            </a:r>
            <a:endParaRPr lang="uk-UA" sz="2400" dirty="0" smtClean="0"/>
          </a:p>
          <a:p>
            <a:pPr marL="0" indent="0">
              <a:buNone/>
              <a:defRPr/>
            </a:pPr>
            <a:r>
              <a:rPr lang="uk-UA" sz="2400" dirty="0" smtClean="0"/>
              <a:t>К</a:t>
            </a:r>
            <a:r>
              <a:rPr lang="uk-UA" sz="2400" baseline="-25000" dirty="0" smtClean="0"/>
              <a:t>ЛГП </a:t>
            </a:r>
            <a:r>
              <a:rPr lang="uk-UA" sz="2400" dirty="0" smtClean="0"/>
              <a:t>– коефіцієнт ліквідності грошових потоків</a:t>
            </a:r>
            <a:endParaRPr lang="uk-UA" sz="2400" dirty="0"/>
          </a:p>
          <a:p>
            <a:pPr marL="0" indent="0" fontAlgn="auto">
              <a:spcAft>
                <a:spcPts val="0"/>
              </a:spcAft>
              <a:buFont typeface="Arial" pitchFamily="34" charset="0"/>
              <a:buNone/>
              <a:defRPr/>
            </a:pPr>
            <a:endParaRPr lang="ru-RU" sz="2400" dirty="0"/>
          </a:p>
          <a:p>
            <a:pPr marL="0" indent="0" algn="just" fontAlgn="auto">
              <a:spcAft>
                <a:spcPts val="0"/>
              </a:spcAft>
              <a:buFont typeface="Arial" pitchFamily="34" charset="0"/>
              <a:buNone/>
              <a:defRPr/>
            </a:pPr>
            <a:r>
              <a:rPr lang="uk-UA" sz="2400" dirty="0" smtClean="0"/>
              <a:t>Додатне значення </a:t>
            </a:r>
            <a:r>
              <a:rPr lang="uk-UA" sz="2400" dirty="0"/>
              <a:t>коефіцієнта ефективності грошових потоків означає, що надходження коштів у звітному періоді перевищували відтоки. </a:t>
            </a:r>
            <a:endParaRPr lang="uk-UA" sz="2400" dirty="0" smtClean="0"/>
          </a:p>
        </p:txBody>
      </p:sp>
      <p:sp>
        <p:nvSpPr>
          <p:cNvPr id="1946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graphicFrame>
        <p:nvGraphicFramePr>
          <p:cNvPr id="19463" name="Объект 8"/>
          <p:cNvGraphicFramePr>
            <a:graphicFrameLocks noChangeAspect="1"/>
          </p:cNvGraphicFramePr>
          <p:nvPr>
            <p:extLst>
              <p:ext uri="{D42A27DB-BD31-4B8C-83A1-F6EECF244321}">
                <p14:modId xmlns:p14="http://schemas.microsoft.com/office/powerpoint/2010/main" val="2143144896"/>
              </p:ext>
            </p:extLst>
          </p:nvPr>
        </p:nvGraphicFramePr>
        <p:xfrm>
          <a:off x="3152775" y="1988840"/>
          <a:ext cx="2838450" cy="765175"/>
        </p:xfrm>
        <a:graphic>
          <a:graphicData uri="http://schemas.openxmlformats.org/presentationml/2006/ole">
            <mc:AlternateContent xmlns:mc="http://schemas.openxmlformats.org/markup-compatibility/2006">
              <mc:Choice xmlns:v="urn:schemas-microsoft-com:vml" Requires="v">
                <p:oleObj spid="_x0000_s3112" name="Формула" r:id="rId3" imgW="1587500" imgH="431800" progId="Equation.3">
                  <p:embed/>
                </p:oleObj>
              </mc:Choice>
              <mc:Fallback>
                <p:oleObj name="Формула" r:id="rId3" imgW="15875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2775" y="1988840"/>
                        <a:ext cx="28384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Tree>
    <p:extLst>
      <p:ext uri="{BB962C8B-B14F-4D97-AF65-F5344CB8AC3E}">
        <p14:creationId xmlns:p14="http://schemas.microsoft.com/office/powerpoint/2010/main" val="3469419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260350"/>
            <a:ext cx="9144000" cy="720725"/>
          </a:xfrm>
        </p:spPr>
        <p:txBody>
          <a:bodyPr rtlCol="0">
            <a:normAutofit fontScale="90000"/>
          </a:bodyPr>
          <a:lstStyle/>
          <a:p>
            <a:pPr fontAlgn="auto">
              <a:spcAft>
                <a:spcPts val="0"/>
              </a:spcAft>
              <a:defRPr/>
            </a:pPr>
            <a:r>
              <a:rPr lang="ru-RU" sz="3100" b="1" dirty="0" smtClean="0"/>
              <a:t>ЕФЕКТИВНІСТЬ ГРОШОВИХ ПОТОКІВ ПІДПРИЄМСТВА</a:t>
            </a:r>
            <a:r>
              <a:rPr lang="ru-RU" sz="4000" b="1" dirty="0"/>
              <a:t/>
            </a:r>
            <a:br>
              <a:rPr lang="ru-RU" sz="4000" b="1" dirty="0"/>
            </a:br>
            <a:endParaRPr lang="uk-UA" sz="4000" b="1" dirty="0"/>
          </a:p>
        </p:txBody>
      </p:sp>
      <p:sp>
        <p:nvSpPr>
          <p:cNvPr id="3" name="Объект 2"/>
          <p:cNvSpPr>
            <a:spLocks noGrp="1"/>
          </p:cNvSpPr>
          <p:nvPr>
            <p:ph idx="1"/>
          </p:nvPr>
        </p:nvSpPr>
        <p:spPr>
          <a:xfrm>
            <a:off x="179388" y="692150"/>
            <a:ext cx="8713787" cy="6049963"/>
          </a:xfrm>
        </p:spPr>
        <p:txBody>
          <a:bodyPr rtlCol="0">
            <a:noAutofit/>
          </a:bodyPr>
          <a:lstStyle/>
          <a:p>
            <a:pPr algn="just">
              <a:defRPr/>
            </a:pPr>
            <a:r>
              <a:rPr lang="uk-UA" sz="2400" b="1" dirty="0" smtClean="0"/>
              <a:t>2. Коефіцієнт </a:t>
            </a:r>
            <a:r>
              <a:rPr lang="uk-UA" sz="2400" b="1" dirty="0"/>
              <a:t>реінвестування чистого грошового потоку:</a:t>
            </a:r>
          </a:p>
          <a:p>
            <a:pPr>
              <a:defRPr/>
            </a:pPr>
            <a:endParaRPr lang="uk-UA" sz="2400" dirty="0"/>
          </a:p>
          <a:p>
            <a:pPr>
              <a:defRPr/>
            </a:pPr>
            <a:endParaRPr lang="uk-UA" sz="2400" dirty="0"/>
          </a:p>
          <a:p>
            <a:pPr>
              <a:defRPr/>
            </a:pPr>
            <a:endParaRPr lang="uk-UA" sz="2400" dirty="0" smtClean="0"/>
          </a:p>
          <a:p>
            <a:pPr>
              <a:defRPr/>
            </a:pPr>
            <a:r>
              <a:rPr lang="uk-UA" sz="2400" dirty="0" smtClean="0"/>
              <a:t>де ЧГП – чистий грошовий потік, тис. грн.</a:t>
            </a:r>
          </a:p>
          <a:p>
            <a:pPr>
              <a:defRPr/>
            </a:pPr>
            <a:r>
              <a:rPr lang="uk-UA" sz="2400" dirty="0" smtClean="0"/>
              <a:t>Д – дивіденди, що виплачені власникам, тис. грн.</a:t>
            </a:r>
          </a:p>
          <a:p>
            <a:pPr>
              <a:defRPr/>
            </a:pPr>
            <a:r>
              <a:rPr lang="uk-UA" sz="2400" i="1" dirty="0" smtClean="0"/>
              <a:t>ΔРІ</a:t>
            </a:r>
            <a:r>
              <a:rPr lang="uk-UA" sz="2400" dirty="0" smtClean="0"/>
              <a:t> </a:t>
            </a:r>
            <a:r>
              <a:rPr lang="uk-UA" sz="2400" dirty="0"/>
              <a:t>– сума приросту реальних інвестицій підприємства (за всіма формами) за аналізований період, тис. гри.;</a:t>
            </a:r>
            <a:endParaRPr lang="ru-RU" sz="2400" dirty="0"/>
          </a:p>
          <a:p>
            <a:pPr>
              <a:defRPr/>
            </a:pPr>
            <a:r>
              <a:rPr lang="uk-UA" sz="2400" i="1" dirty="0"/>
              <a:t>ΔФІ</a:t>
            </a:r>
            <a:r>
              <a:rPr lang="uk-UA" sz="2400" dirty="0"/>
              <a:t> – сума приросту довгострокових фінансових інвестицій підприємства за аналізований період, тис. грн</a:t>
            </a:r>
            <a:r>
              <a:rPr lang="uk-UA" sz="2400" dirty="0" smtClean="0"/>
              <a:t>.</a:t>
            </a:r>
          </a:p>
          <a:p>
            <a:pPr>
              <a:defRPr/>
            </a:pPr>
            <a:endParaRPr lang="uk-UA" sz="2400" dirty="0"/>
          </a:p>
          <a:p>
            <a:pPr>
              <a:defRPr/>
            </a:pPr>
            <a:r>
              <a:rPr lang="ru-RU" sz="2400" dirty="0" err="1"/>
              <a:t>характеризує</a:t>
            </a:r>
            <a:r>
              <a:rPr lang="ru-RU" sz="2400" dirty="0"/>
              <a:t> питому вагу </a:t>
            </a:r>
            <a:r>
              <a:rPr lang="ru-RU" sz="2400" dirty="0" smtClean="0"/>
              <a:t>грошового </a:t>
            </a:r>
            <a:r>
              <a:rPr lang="ru-RU" sz="2400" dirty="0"/>
              <a:t>потоку </a:t>
            </a:r>
            <a:r>
              <a:rPr lang="ru-RU" sz="2400" dirty="0" err="1"/>
              <a:t>підприємства</a:t>
            </a:r>
            <a:r>
              <a:rPr lang="ru-RU" sz="2400" dirty="0"/>
              <a:t>, </a:t>
            </a:r>
            <a:r>
              <a:rPr lang="ru-RU" sz="2400" dirty="0" err="1"/>
              <a:t>що</a:t>
            </a:r>
            <a:r>
              <a:rPr lang="ru-RU" sz="2400" dirty="0"/>
              <a:t> </a:t>
            </a:r>
            <a:r>
              <a:rPr lang="ru-RU" sz="2400" dirty="0" err="1"/>
              <a:t>направляється</a:t>
            </a:r>
            <a:r>
              <a:rPr lang="ru-RU" sz="2400" dirty="0"/>
              <a:t> на </a:t>
            </a:r>
            <a:r>
              <a:rPr lang="ru-RU" sz="2400" dirty="0" err="1"/>
              <a:t>реінвестування</a:t>
            </a:r>
            <a:r>
              <a:rPr lang="ru-RU" sz="2400" dirty="0"/>
              <a:t> в рамках </a:t>
            </a:r>
            <a:r>
              <a:rPr lang="ru-RU" sz="2400" dirty="0" err="1"/>
              <a:t>загального</a:t>
            </a:r>
            <a:r>
              <a:rPr lang="ru-RU" sz="2400" dirty="0"/>
              <a:t> чистого грошового потоку </a:t>
            </a:r>
            <a:r>
              <a:rPr lang="ru-RU" sz="2400" dirty="0" err="1"/>
              <a:t>підприємства</a:t>
            </a:r>
            <a:r>
              <a:rPr lang="ru-RU" sz="2400" dirty="0"/>
              <a:t> в </a:t>
            </a:r>
            <a:r>
              <a:rPr lang="ru-RU" sz="2400" dirty="0" err="1"/>
              <a:t>досліджуваному</a:t>
            </a:r>
            <a:r>
              <a:rPr lang="ru-RU" sz="2400" dirty="0"/>
              <a:t> </a:t>
            </a:r>
            <a:r>
              <a:rPr lang="ru-RU" sz="2400" dirty="0" err="1"/>
              <a:t>періоді</a:t>
            </a:r>
            <a:r>
              <a:rPr lang="ru-RU" sz="2400" dirty="0"/>
              <a:t>.</a:t>
            </a:r>
          </a:p>
        </p:txBody>
      </p:sp>
      <p:sp>
        <p:nvSpPr>
          <p:cNvPr id="1946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sp>
        <p:nvSpPr>
          <p:cNvPr id="1946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uk-UA"/>
          </a:p>
        </p:txBody>
      </p:sp>
      <p:graphicFrame>
        <p:nvGraphicFramePr>
          <p:cNvPr id="4" name="Объект 3"/>
          <p:cNvGraphicFramePr>
            <a:graphicFrameLocks noChangeAspect="1"/>
          </p:cNvGraphicFramePr>
          <p:nvPr>
            <p:extLst>
              <p:ext uri="{D42A27DB-BD31-4B8C-83A1-F6EECF244321}">
                <p14:modId xmlns:p14="http://schemas.microsoft.com/office/powerpoint/2010/main" val="2713124404"/>
              </p:ext>
            </p:extLst>
          </p:nvPr>
        </p:nvGraphicFramePr>
        <p:xfrm>
          <a:off x="3131840" y="1268760"/>
          <a:ext cx="3456384" cy="936104"/>
        </p:xfrm>
        <a:graphic>
          <a:graphicData uri="http://schemas.openxmlformats.org/presentationml/2006/ole">
            <mc:AlternateContent xmlns:mc="http://schemas.openxmlformats.org/markup-compatibility/2006">
              <mc:Choice xmlns:v="urn:schemas-microsoft-com:vml" Requires="v">
                <p:oleObj spid="_x0000_s4133" name="Формула" r:id="rId3" imgW="1295400" imgH="393700" progId="Equation.3">
                  <p:embed/>
                </p:oleObj>
              </mc:Choice>
              <mc:Fallback>
                <p:oleObj name="Формула" r:id="rId3" imgW="1295400" imgH="393700" progId="Equation.3">
                  <p:embed/>
                  <p:pic>
                    <p:nvPicPr>
                      <p:cNvPr id="0" name="Объект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1268760"/>
                        <a:ext cx="3456384" cy="93610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15087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pPr algn="just"/>
            <a:r>
              <a:rPr lang="uk-UA" sz="3600" b="1" i="1" dirty="0"/>
              <a:t>Грошовий потік</a:t>
            </a:r>
            <a:r>
              <a:rPr lang="uk-UA" sz="3600" dirty="0"/>
              <a:t> являє собою сукупність розподілених у часі надходжень і виплат грошових коштів, що генеруються господарською діяльністю </a:t>
            </a:r>
            <a:r>
              <a:rPr lang="uk-UA" sz="3600" dirty="0" smtClean="0"/>
              <a:t>підприємства.</a:t>
            </a:r>
            <a:endParaRPr lang="en-US" sz="3600" dirty="0"/>
          </a:p>
          <a:p>
            <a:pPr algn="just"/>
            <a:endParaRPr lang="uk-UA" dirty="0"/>
          </a:p>
        </p:txBody>
      </p:sp>
    </p:spTree>
    <p:extLst>
      <p:ext uri="{BB962C8B-B14F-4D97-AF65-F5344CB8AC3E}">
        <p14:creationId xmlns:p14="http://schemas.microsoft.com/office/powerpoint/2010/main" val="98783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784976"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1073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490066"/>
          </a:xfrm>
        </p:spPr>
        <p:txBody>
          <a:bodyPr>
            <a:normAutofit fontScale="90000"/>
          </a:bodyPr>
          <a:lstStyle/>
          <a:p>
            <a:r>
              <a:rPr lang="uk-UA" dirty="0" smtClean="0"/>
              <a:t>Класифікація грошових потоків</a:t>
            </a: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585563913"/>
              </p:ext>
            </p:extLst>
          </p:nvPr>
        </p:nvGraphicFramePr>
        <p:xfrm>
          <a:off x="457200" y="620688"/>
          <a:ext cx="8579296" cy="623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2153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490066"/>
          </a:xfrm>
        </p:spPr>
        <p:txBody>
          <a:bodyPr>
            <a:normAutofit fontScale="90000"/>
          </a:bodyPr>
          <a:lstStyle/>
          <a:p>
            <a:r>
              <a:rPr lang="uk-UA" dirty="0" smtClean="0"/>
              <a:t>Класифікація грошових потоків</a:t>
            </a: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660461315"/>
              </p:ext>
            </p:extLst>
          </p:nvPr>
        </p:nvGraphicFramePr>
        <p:xfrm>
          <a:off x="457200" y="620688"/>
          <a:ext cx="8579296" cy="623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1541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915835770"/>
              </p:ext>
            </p:extLst>
          </p:nvPr>
        </p:nvGraphicFramePr>
        <p:xfrm>
          <a:off x="467544" y="332657"/>
          <a:ext cx="8229600" cy="6525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673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r>
              <a:rPr lang="uk-UA" sz="3200" b="1" dirty="0"/>
              <a:t>Фактори, що впливають на грошові </a:t>
            </a:r>
            <a:r>
              <a:rPr lang="uk-UA" sz="3200" b="1" dirty="0" smtClean="0"/>
              <a:t>потоки</a:t>
            </a:r>
            <a:r>
              <a:rPr lang="uk-UA" sz="3200" b="1" dirty="0"/>
              <a:t/>
            </a:r>
            <a:br>
              <a:rPr lang="uk-UA" sz="3200" b="1" dirty="0"/>
            </a:br>
            <a:endParaRPr lang="uk-UA"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818648914"/>
              </p:ext>
            </p:extLst>
          </p:nvPr>
        </p:nvGraphicFramePr>
        <p:xfrm>
          <a:off x="457200" y="548680"/>
          <a:ext cx="8579296" cy="5577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4760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80745708"/>
              </p:ext>
            </p:extLst>
          </p:nvPr>
        </p:nvGraphicFramePr>
        <p:xfrm>
          <a:off x="457200" y="332656"/>
          <a:ext cx="8229600"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822275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3046</TotalTime>
  <Words>1579</Words>
  <Application>Microsoft Office PowerPoint</Application>
  <PresentationFormat>Экран (4:3)</PresentationFormat>
  <Paragraphs>189</Paragraphs>
  <Slides>28</Slides>
  <Notes>0</Notes>
  <HiddenSlides>0</HiddenSlides>
  <MMClips>0</MMClips>
  <ScaleCrop>false</ScaleCrop>
  <HeadingPairs>
    <vt:vector size="8" baseType="variant">
      <vt:variant>
        <vt:lpstr>Использованные шрифты</vt:lpstr>
      </vt:variant>
      <vt:variant>
        <vt:i4>2</vt:i4>
      </vt:variant>
      <vt:variant>
        <vt:lpstr>Тема</vt:lpstr>
      </vt:variant>
      <vt:variant>
        <vt:i4>1</vt:i4>
      </vt:variant>
      <vt:variant>
        <vt:lpstr>Внедренные серверы OLE</vt:lpstr>
      </vt:variant>
      <vt:variant>
        <vt:i4>1</vt:i4>
      </vt:variant>
      <vt:variant>
        <vt:lpstr>Заголовки слайдов</vt:lpstr>
      </vt:variant>
      <vt:variant>
        <vt:i4>28</vt:i4>
      </vt:variant>
    </vt:vector>
  </HeadingPairs>
  <TitlesOfParts>
    <vt:vector size="32" baseType="lpstr">
      <vt:lpstr>Arial</vt:lpstr>
      <vt:lpstr>Calibri</vt:lpstr>
      <vt:lpstr>Тема Office</vt:lpstr>
      <vt:lpstr>Формула</vt:lpstr>
      <vt:lpstr>Презентация PowerPoint</vt:lpstr>
      <vt:lpstr>План практичного заняття </vt:lpstr>
      <vt:lpstr>Презентация PowerPoint</vt:lpstr>
      <vt:lpstr>Презентация PowerPoint</vt:lpstr>
      <vt:lpstr>Класифікація грошових потоків</vt:lpstr>
      <vt:lpstr>Класифікація грошових потоків</vt:lpstr>
      <vt:lpstr>Презентация PowerPoint</vt:lpstr>
      <vt:lpstr>Фактори, що впливають на грошові потоки </vt:lpstr>
      <vt:lpstr>Презентация PowerPoint</vt:lpstr>
      <vt:lpstr>Завдання аналізу грошових потоків </vt:lpstr>
      <vt:lpstr>Значення аналізу грошових потоків</vt:lpstr>
      <vt:lpstr>Презентация PowerPoint</vt:lpstr>
      <vt:lpstr>Алгоритм аналізу грошових потоків</vt:lpstr>
      <vt:lpstr>ПОКАЗНИКИ ЗБАЛАНСОВАНОСТІ ГРОШОВИХ ПОТОКІВ </vt:lpstr>
      <vt:lpstr>Презентация PowerPoint</vt:lpstr>
      <vt:lpstr>2. ЯКІСТЬ ЧИСТОГО ГРОШОВОГО ПОТОКУ </vt:lpstr>
      <vt:lpstr>Презентация PowerPoint</vt:lpstr>
      <vt:lpstr>Презентация PowerPoint</vt:lpstr>
      <vt:lpstr>4. ТРИВАЛІСТЬ ФІНАНСОВОГО ЦИКЛА </vt:lpstr>
      <vt:lpstr>Презентация PowerPoint</vt:lpstr>
      <vt:lpstr>1. СКОРОЧЕННЯ ПЕРІОДУ ОБОРОТУ ДЕБІТОРСЬКОЇ ЗАБОРГОВАНОСТІ МОЖЛИВЕ ЗА РАХУНОК: </vt:lpstr>
      <vt:lpstr>2. СКОРОЧЕННЯ ПЕРІОДУ ОБОРОТУ ЗАПАСІВ  ЗА РАХУНОК: </vt:lpstr>
      <vt:lpstr>Результати аналізу збалансованості грошових потоків</vt:lpstr>
      <vt:lpstr>Оцінка синхронності грошових потоків </vt:lpstr>
      <vt:lpstr>Презентация PowerPoint</vt:lpstr>
      <vt:lpstr>Презентация PowerPoint</vt:lpstr>
      <vt:lpstr>ЕФЕКТИВНІСТЬ ГРОШОВИХ ПОТОКІВ ПІДПРИЄМСТВА </vt:lpstr>
      <vt:lpstr>ЕФЕКТИВНІСТЬ ГРОШОВИХ ПОТОКІВ ПІДПРИЄМСТВА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PhD</dc:creator>
  <cp:lastModifiedBy>Пользователь</cp:lastModifiedBy>
  <cp:revision>269</cp:revision>
  <dcterms:created xsi:type="dcterms:W3CDTF">2014-09-06T15:32:56Z</dcterms:created>
  <dcterms:modified xsi:type="dcterms:W3CDTF">2020-10-27T20:25:35Z</dcterms:modified>
</cp:coreProperties>
</file>