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3"/>
    <p:sldId id="257" r:id="rId4"/>
    <p:sldId id="306" r:id="rId5"/>
    <p:sldId id="391" r:id="rId6"/>
    <p:sldId id="310" r:id="rId7"/>
    <p:sldId id="350" r:id="rId8"/>
    <p:sldId id="399" r:id="rId9"/>
    <p:sldId id="353" r:id="rId10"/>
    <p:sldId id="400" r:id="rId11"/>
    <p:sldId id="401" r:id="rId12"/>
    <p:sldId id="402" r:id="rId13"/>
    <p:sldId id="403" r:id="rId14"/>
    <p:sldId id="404" r:id="rId15"/>
    <p:sldId id="405" r:id="rId16"/>
    <p:sldId id="406" r:id="rId17"/>
    <p:sldId id="355" r:id="rId18"/>
    <p:sldId id="357" r:id="rId19"/>
    <p:sldId id="356" r:id="rId20"/>
    <p:sldId id="392" r:id="rId21"/>
    <p:sldId id="361" r:id="rId22"/>
    <p:sldId id="365" r:id="rId23"/>
    <p:sldId id="370" r:id="rId24"/>
    <p:sldId id="364" r:id="rId25"/>
    <p:sldId id="371" r:id="rId26"/>
    <p:sldId id="382" r:id="rId27"/>
    <p:sldId id="395" r:id="rId28"/>
    <p:sldId id="373" r:id="rId29"/>
    <p:sldId id="396" r:id="rId30"/>
    <p:sldId id="377" r:id="rId31"/>
    <p:sldId id="379" r:id="rId32"/>
    <p:sldId id="398" r:id="rId33"/>
    <p:sldId id="397" r:id="rId34"/>
    <p:sldId id="381" r:id="rId35"/>
    <p:sldId id="388" r:id="rId36"/>
    <p:sldId id="386" r:id="rId37"/>
    <p:sldId id="387" r:id="rId38"/>
    <p:sldId id="407" r:id="rId3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2" d="100"/>
          <a:sy n="102" d="100"/>
        </p:scale>
        <p:origin x="2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notesMaster" Target="notesMasters/notesMaster1.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8B041C43-A232-49C4-B1B8-AED142D62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uk-UA"/>
        </a:p>
      </dgm:t>
    </dgm:pt>
    <dgm:pt modelId="{8632663C-7F10-4532-84C5-D58049B48CE0}">
      <dgm:prSet phldrT="[Текст]" custT="1"/>
      <dgm:spPr/>
      <dgm:t>
        <a:bodyPr/>
        <a:lstStyle/>
        <a:p>
          <a:pPr algn="ctr"/>
          <a:r>
            <a:rPr lang="uk-UA" sz="2800" dirty="0" smtClean="0"/>
            <a:t>За масштабами обслуговування</a:t>
          </a:r>
          <a:endParaRPr lang="uk-UA" sz="2800" dirty="0"/>
        </a:p>
      </dgm:t>
    </dgm:pt>
    <dgm:pt modelId="{1DFAA76D-F632-4EFA-A236-58AC3720A937}" cxnId="{E3FF791F-91FD-437A-AAF1-AA2D1FB62FD3}" type="parTrans">
      <dgm:prSet/>
      <dgm:spPr/>
      <dgm:t>
        <a:bodyPr/>
        <a:lstStyle/>
        <a:p>
          <a:pPr algn="just"/>
          <a:endParaRPr lang="uk-UA" sz="1600"/>
        </a:p>
      </dgm:t>
    </dgm:pt>
    <dgm:pt modelId="{6EAE2999-3405-4EAB-96F1-EFCA69D4F91D}" cxnId="{E3FF791F-91FD-437A-AAF1-AA2D1FB62FD3}" type="sibTrans">
      <dgm:prSet/>
      <dgm:spPr/>
      <dgm:t>
        <a:bodyPr/>
        <a:lstStyle/>
        <a:p>
          <a:pPr algn="just"/>
          <a:endParaRPr lang="uk-UA" sz="1600"/>
        </a:p>
      </dgm:t>
    </dgm:pt>
    <dgm:pt modelId="{1DF11685-B64E-4511-8870-E8EB538E2D96}">
      <dgm:prSet phldrT="[Текст]" custT="1"/>
      <dgm:spPr/>
      <dgm:t>
        <a:bodyPr/>
        <a:lstStyle/>
        <a:p>
          <a:r>
            <a:rPr lang="uk-UA" sz="1600" dirty="0" smtClean="0"/>
            <a:t>Грошовий потік по підприємству</a:t>
          </a:r>
          <a:endParaRPr lang="uk-UA" sz="1600" dirty="0"/>
        </a:p>
      </dgm:t>
    </dgm:pt>
    <dgm:pt modelId="{DCB084AD-F81E-4E23-A8AB-683814CF0263}" cxnId="{7903D10C-E79E-40D6-88F1-D5DCEF7D63B7}" type="parTrans">
      <dgm:prSet/>
      <dgm:spPr/>
      <dgm:t>
        <a:bodyPr/>
        <a:lstStyle/>
        <a:p>
          <a:endParaRPr lang="uk-UA"/>
        </a:p>
      </dgm:t>
    </dgm:pt>
    <dgm:pt modelId="{27ADDE2C-A011-45F8-9E82-98453DA5CE11}" cxnId="{7903D10C-E79E-40D6-88F1-D5DCEF7D63B7}" type="sibTrans">
      <dgm:prSet/>
      <dgm:spPr/>
      <dgm:t>
        <a:bodyPr/>
        <a:lstStyle/>
        <a:p>
          <a:endParaRPr lang="uk-UA"/>
        </a:p>
      </dgm:t>
    </dgm:pt>
    <dgm:pt modelId="{A27BAE64-A51E-4DF8-AD8A-5032ADF6AD80}">
      <dgm:prSet phldrT="[Текст]" custT="1"/>
      <dgm:spPr/>
      <dgm:t>
        <a:bodyPr/>
        <a:lstStyle/>
        <a:p>
          <a:r>
            <a:rPr lang="uk-UA" sz="1600" dirty="0" smtClean="0"/>
            <a:t>Грошовий потік за окремими структурними підрозділами</a:t>
          </a:r>
          <a:endParaRPr lang="uk-UA" sz="1600" dirty="0"/>
        </a:p>
      </dgm:t>
    </dgm:pt>
    <dgm:pt modelId="{FA2CF8E5-EF91-41DF-8A11-8CFF19C3912E}" cxnId="{CAB7F351-7458-4DF4-9844-CBAEEA4081CE}" type="parTrans">
      <dgm:prSet/>
      <dgm:spPr/>
      <dgm:t>
        <a:bodyPr/>
        <a:lstStyle/>
        <a:p>
          <a:endParaRPr lang="uk-UA"/>
        </a:p>
      </dgm:t>
    </dgm:pt>
    <dgm:pt modelId="{1FB67171-6627-4095-9C6A-0F1329D7CDE5}" cxnId="{CAB7F351-7458-4DF4-9844-CBAEEA4081CE}" type="sibTrans">
      <dgm:prSet/>
      <dgm:spPr/>
      <dgm:t>
        <a:bodyPr/>
        <a:lstStyle/>
        <a:p>
          <a:endParaRPr lang="uk-UA"/>
        </a:p>
      </dgm:t>
    </dgm:pt>
    <dgm:pt modelId="{F9BC85DF-7AF3-48CE-A3A3-B7BDCFAD1DF3}">
      <dgm:prSet phldrT="[Текст]" custT="1"/>
      <dgm:spPr/>
      <dgm:t>
        <a:bodyPr/>
        <a:lstStyle/>
        <a:p>
          <a:r>
            <a:rPr lang="uk-UA" sz="1600" dirty="0" smtClean="0"/>
            <a:t>Грошовий потік за окремими господарськими операціями</a:t>
          </a:r>
          <a:endParaRPr lang="uk-UA" sz="1600" dirty="0"/>
        </a:p>
      </dgm:t>
    </dgm:pt>
    <dgm:pt modelId="{8478EEE7-21C0-49D2-BE21-CCE7D99A5247}" cxnId="{A9ECE013-C6DA-489F-98C7-02ADBEE4BA9E}" type="parTrans">
      <dgm:prSet/>
      <dgm:spPr/>
      <dgm:t>
        <a:bodyPr/>
        <a:lstStyle/>
        <a:p>
          <a:endParaRPr lang="uk-UA"/>
        </a:p>
      </dgm:t>
    </dgm:pt>
    <dgm:pt modelId="{B2E57823-CFE8-4032-859B-326E8974CED2}" cxnId="{A9ECE013-C6DA-489F-98C7-02ADBEE4BA9E}" type="sibTrans">
      <dgm:prSet/>
      <dgm:spPr/>
      <dgm:t>
        <a:bodyPr/>
        <a:lstStyle/>
        <a:p>
          <a:endParaRPr lang="uk-UA"/>
        </a:p>
      </dgm:t>
    </dgm:pt>
    <dgm:pt modelId="{A0D15137-77D3-4AA9-B194-84E83E17F001}">
      <dgm:prSet phldrT="[Текст]"/>
      <dgm:spPr/>
      <dgm:t>
        <a:bodyPr/>
        <a:lstStyle/>
        <a:p>
          <a:r>
            <a:rPr lang="ru-RU" b="0" i="0" dirty="0" smtClean="0"/>
            <a:t>За видами </a:t>
          </a:r>
          <a:r>
            <a:rPr lang="uk-UA" b="0" i="0" noProof="0" dirty="0" smtClean="0"/>
            <a:t>господарської діяльності</a:t>
          </a:r>
          <a:endParaRPr lang="uk-UA" noProof="0" dirty="0"/>
        </a:p>
      </dgm:t>
    </dgm:pt>
    <dgm:pt modelId="{2522AD7D-DE49-4531-9494-2FDF2E49AA07}" cxnId="{2DB66F36-C2F6-43B0-B886-E3801318BB7A}" type="parTrans">
      <dgm:prSet/>
      <dgm:spPr/>
      <dgm:t>
        <a:bodyPr/>
        <a:lstStyle/>
        <a:p>
          <a:endParaRPr lang="uk-UA"/>
        </a:p>
      </dgm:t>
    </dgm:pt>
    <dgm:pt modelId="{041DEB8C-0A92-4F0C-BF86-C5BBB4F5D0A3}" cxnId="{2DB66F36-C2F6-43B0-B886-E3801318BB7A}" type="sibTrans">
      <dgm:prSet/>
      <dgm:spPr/>
      <dgm:t>
        <a:bodyPr/>
        <a:lstStyle/>
        <a:p>
          <a:endParaRPr lang="uk-UA"/>
        </a:p>
      </dgm:t>
    </dgm:pt>
    <dgm:pt modelId="{FABE4E6E-4647-4A61-879A-045DFB5BA747}">
      <dgm:prSet phldrT="[Текст]" custT="1"/>
      <dgm:spPr/>
      <dgm:t>
        <a:bodyPr/>
        <a:lstStyle/>
        <a:p>
          <a:r>
            <a:rPr lang="uk-UA" sz="1600" b="0" i="0" dirty="0" smtClean="0"/>
            <a:t>Грошовий потік від операційної діяльності</a:t>
          </a:r>
          <a:endParaRPr lang="uk-UA" sz="1600" dirty="0"/>
        </a:p>
      </dgm:t>
    </dgm:pt>
    <dgm:pt modelId="{521B49A7-A030-4E28-B477-66E9D0EA3101}" cxnId="{C6E0BA54-B998-4E70-9B16-8D1054938CCD}" type="parTrans">
      <dgm:prSet/>
      <dgm:spPr/>
      <dgm:t>
        <a:bodyPr/>
        <a:lstStyle/>
        <a:p>
          <a:endParaRPr lang="uk-UA"/>
        </a:p>
      </dgm:t>
    </dgm:pt>
    <dgm:pt modelId="{FD89A225-69E1-4F31-8D3B-DDCDE215EFEA}" cxnId="{C6E0BA54-B998-4E70-9B16-8D1054938CCD}" type="sibTrans">
      <dgm:prSet/>
      <dgm:spPr/>
      <dgm:t>
        <a:bodyPr/>
        <a:lstStyle/>
        <a:p>
          <a:endParaRPr lang="uk-UA"/>
        </a:p>
      </dgm:t>
    </dgm:pt>
    <dgm:pt modelId="{BD357435-C849-44B6-A0CB-D0CB9FDADD3E}">
      <dgm:prSet phldrT="[Текст]" custT="1"/>
      <dgm:spPr/>
      <dgm:t>
        <a:bodyPr/>
        <a:lstStyle/>
        <a:p>
          <a:r>
            <a:rPr lang="uk-UA" sz="1600" b="0" i="0" dirty="0" smtClean="0"/>
            <a:t>Грошовий потік від фінансової діяльності</a:t>
          </a:r>
          <a:endParaRPr lang="uk-UA" sz="1600" dirty="0"/>
        </a:p>
      </dgm:t>
    </dgm:pt>
    <dgm:pt modelId="{4C5044A8-014E-4084-A43A-DA68C8BF724F}" cxnId="{FB5D54A8-18BA-4E3B-80AC-BB7535187926}" type="parTrans">
      <dgm:prSet/>
      <dgm:spPr/>
      <dgm:t>
        <a:bodyPr/>
        <a:lstStyle/>
        <a:p>
          <a:endParaRPr lang="uk-UA"/>
        </a:p>
      </dgm:t>
    </dgm:pt>
    <dgm:pt modelId="{D3F94480-0577-454B-B64D-75CA845414D3}" cxnId="{FB5D54A8-18BA-4E3B-80AC-BB7535187926}" type="sibTrans">
      <dgm:prSet/>
      <dgm:spPr/>
      <dgm:t>
        <a:bodyPr/>
        <a:lstStyle/>
        <a:p>
          <a:endParaRPr lang="uk-UA"/>
        </a:p>
      </dgm:t>
    </dgm:pt>
    <dgm:pt modelId="{EADF0AFE-42E6-4714-A47A-90BB33FA676C}">
      <dgm:prSet phldrT="[Текст]" custT="1"/>
      <dgm:spPr/>
      <dgm:t>
        <a:bodyPr/>
        <a:lstStyle/>
        <a:p>
          <a:r>
            <a:rPr lang="uk-UA" sz="1600" b="0" i="0" dirty="0" smtClean="0"/>
            <a:t>Грошовий потік від інвестиційної діяльності</a:t>
          </a:r>
          <a:endParaRPr lang="uk-UA" sz="1600" dirty="0"/>
        </a:p>
      </dgm:t>
    </dgm:pt>
    <dgm:pt modelId="{D824F2F4-19A5-425E-8903-A97A9CCF59AA}" cxnId="{32D25FDA-67BD-4648-BB70-2259EEE7D213}" type="parTrans">
      <dgm:prSet/>
      <dgm:spPr/>
      <dgm:t>
        <a:bodyPr/>
        <a:lstStyle/>
        <a:p>
          <a:endParaRPr lang="uk-UA"/>
        </a:p>
      </dgm:t>
    </dgm:pt>
    <dgm:pt modelId="{81A372F2-2503-4AA4-A844-5FE7B9B7A25A}" cxnId="{32D25FDA-67BD-4648-BB70-2259EEE7D213}" type="sibTrans">
      <dgm:prSet/>
      <dgm:spPr/>
      <dgm:t>
        <a:bodyPr/>
        <a:lstStyle/>
        <a:p>
          <a:endParaRPr lang="uk-UA"/>
        </a:p>
      </dgm:t>
    </dgm:pt>
    <dgm:pt modelId="{F8D6D842-0C87-4059-A942-AB7AFDABB7B5}">
      <dgm:prSet phldrT="[Текст]"/>
      <dgm:spPr/>
      <dgm:t>
        <a:bodyPr/>
        <a:lstStyle/>
        <a:p>
          <a:r>
            <a:rPr lang="uk-UA" b="0" i="0" dirty="0" smtClean="0"/>
            <a:t>За спрямованістю руху коштів</a:t>
          </a:r>
          <a:endParaRPr lang="uk-UA" dirty="0"/>
        </a:p>
      </dgm:t>
    </dgm:pt>
    <dgm:pt modelId="{8A600D46-FBC4-4D85-8AFE-8E238C0477AA}" cxnId="{8759E45A-E587-46E5-9E40-9147A53C2EFB}" type="parTrans">
      <dgm:prSet/>
      <dgm:spPr/>
      <dgm:t>
        <a:bodyPr/>
        <a:lstStyle/>
        <a:p>
          <a:endParaRPr lang="uk-UA"/>
        </a:p>
      </dgm:t>
    </dgm:pt>
    <dgm:pt modelId="{E259D593-0662-417F-9DBB-F2A4FB5A4125}" cxnId="{8759E45A-E587-46E5-9E40-9147A53C2EFB}" type="sibTrans">
      <dgm:prSet/>
      <dgm:spPr/>
      <dgm:t>
        <a:bodyPr/>
        <a:lstStyle/>
        <a:p>
          <a:endParaRPr lang="uk-UA"/>
        </a:p>
      </dgm:t>
    </dgm:pt>
    <dgm:pt modelId="{C58E5DD8-CF87-4C17-87FB-561FA80557CC}">
      <dgm:prSet phldrT="[Текст]" custT="1"/>
      <dgm:spPr/>
      <dgm:t>
        <a:bodyPr/>
        <a:lstStyle/>
        <a:p>
          <a:r>
            <a:rPr lang="uk-UA" sz="1600" b="0" i="0" dirty="0" smtClean="0"/>
            <a:t>Позитивний  (додатній) грошовий потік (приток коштів)</a:t>
          </a:r>
          <a:endParaRPr lang="uk-UA" sz="1600" dirty="0"/>
        </a:p>
      </dgm:t>
    </dgm:pt>
    <dgm:pt modelId="{DBDB7785-2437-4999-95DF-C46F4966B9B3}" cxnId="{0FD0B04D-B5F6-4B23-B5D6-299E9238439E}" type="parTrans">
      <dgm:prSet/>
      <dgm:spPr/>
      <dgm:t>
        <a:bodyPr/>
        <a:lstStyle/>
        <a:p>
          <a:endParaRPr lang="uk-UA"/>
        </a:p>
      </dgm:t>
    </dgm:pt>
    <dgm:pt modelId="{2A5DD97A-F415-4BBF-9092-A6D9A0F81EFF}" cxnId="{0FD0B04D-B5F6-4B23-B5D6-299E9238439E}" type="sibTrans">
      <dgm:prSet/>
      <dgm:spPr/>
      <dgm:t>
        <a:bodyPr/>
        <a:lstStyle/>
        <a:p>
          <a:endParaRPr lang="uk-UA"/>
        </a:p>
      </dgm:t>
    </dgm:pt>
    <dgm:pt modelId="{AB803E54-2F9E-4ABB-9EAC-5C206D4FD468}">
      <dgm:prSet phldrT="[Текст]" custT="1"/>
      <dgm:spPr/>
      <dgm:t>
        <a:bodyPr/>
        <a:lstStyle/>
        <a:p>
          <a:r>
            <a:rPr lang="uk-UA" sz="1600" b="0" i="0" dirty="0" smtClean="0"/>
            <a:t>Від'ємний грошовий потік (відтік коштів)</a:t>
          </a:r>
          <a:endParaRPr lang="uk-UA" sz="1600" dirty="0"/>
        </a:p>
      </dgm:t>
    </dgm:pt>
    <dgm:pt modelId="{3B12A74C-414B-4A38-BA78-0743A0516898}" cxnId="{232B03BC-752C-40F6-BD5D-87FAC1CCC004}" type="parTrans">
      <dgm:prSet/>
      <dgm:spPr/>
      <dgm:t>
        <a:bodyPr/>
        <a:lstStyle/>
        <a:p>
          <a:endParaRPr lang="uk-UA"/>
        </a:p>
      </dgm:t>
    </dgm:pt>
    <dgm:pt modelId="{E57D01FF-3336-4AFD-A2E7-5EABCE8BCE56}" cxnId="{232B03BC-752C-40F6-BD5D-87FAC1CCC004}" type="sibTrans">
      <dgm:prSet/>
      <dgm:spPr/>
      <dgm:t>
        <a:bodyPr/>
        <a:lstStyle/>
        <a:p>
          <a:endParaRPr lang="uk-UA"/>
        </a:p>
      </dgm:t>
    </dgm:pt>
    <dgm:pt modelId="{25EE491C-5D2E-46F6-91A1-0376B5663AB4}">
      <dgm:prSet phldrT="[Текст]"/>
      <dgm:spPr/>
      <dgm:t>
        <a:bodyPr/>
        <a:lstStyle/>
        <a:p>
          <a:r>
            <a:rPr lang="uk-UA" dirty="0" smtClean="0"/>
            <a:t>За методом розрахунку</a:t>
          </a:r>
          <a:endParaRPr lang="uk-UA" dirty="0"/>
        </a:p>
      </dgm:t>
    </dgm:pt>
    <dgm:pt modelId="{0B5F2D95-B893-4A01-BF9B-26B1A5008D6A}" cxnId="{A55B72DB-FB2F-43BB-BAE9-B1C1D4AC2B9E}" type="parTrans">
      <dgm:prSet/>
      <dgm:spPr/>
      <dgm:t>
        <a:bodyPr/>
        <a:lstStyle/>
        <a:p>
          <a:endParaRPr lang="uk-UA"/>
        </a:p>
      </dgm:t>
    </dgm:pt>
    <dgm:pt modelId="{2BF7F9FE-E50A-481A-84F4-B547B24180EA}" cxnId="{A55B72DB-FB2F-43BB-BAE9-B1C1D4AC2B9E}" type="sibTrans">
      <dgm:prSet/>
      <dgm:spPr/>
      <dgm:t>
        <a:bodyPr/>
        <a:lstStyle/>
        <a:p>
          <a:endParaRPr lang="uk-UA"/>
        </a:p>
      </dgm:t>
    </dgm:pt>
    <dgm:pt modelId="{F1750F52-07FB-4182-B411-4012EDC66A5B}">
      <dgm:prSet phldrT="[Текст]" custT="1"/>
      <dgm:spPr/>
      <dgm:t>
        <a:bodyPr/>
        <a:lstStyle/>
        <a:p>
          <a:r>
            <a:rPr lang="uk-UA" sz="1600" dirty="0" smtClean="0"/>
            <a:t>Валовий грошовий потік – сукупність надходжень (валовий позитивний грошовий потік) або витрат коштів (валовий негативний грошовий потік) за визначений період часу</a:t>
          </a:r>
          <a:endParaRPr lang="uk-UA" sz="1600" dirty="0"/>
        </a:p>
      </dgm:t>
    </dgm:pt>
    <dgm:pt modelId="{C3C5A2B5-BF74-4955-99F6-3AA519F0BE17}" cxnId="{5FC7DF4D-D7F1-485C-A4B9-78EF046A9E66}" type="parTrans">
      <dgm:prSet/>
      <dgm:spPr/>
      <dgm:t>
        <a:bodyPr/>
        <a:lstStyle/>
        <a:p>
          <a:endParaRPr lang="uk-UA"/>
        </a:p>
      </dgm:t>
    </dgm:pt>
    <dgm:pt modelId="{8230AF8F-83A3-4B7C-BE7E-C6AE697F59C7}" cxnId="{5FC7DF4D-D7F1-485C-A4B9-78EF046A9E66}" type="sibTrans">
      <dgm:prSet/>
      <dgm:spPr/>
      <dgm:t>
        <a:bodyPr/>
        <a:lstStyle/>
        <a:p>
          <a:endParaRPr lang="uk-UA"/>
        </a:p>
      </dgm:t>
    </dgm:pt>
    <dgm:pt modelId="{B2F69F61-6B32-435E-8087-9CD9FE315432}">
      <dgm:prSet phldrT="[Текст]" custT="1"/>
      <dgm:spPr/>
      <dgm:t>
        <a:bodyPr/>
        <a:lstStyle/>
        <a:p>
          <a:r>
            <a:rPr lang="uk-UA" sz="1600" dirty="0" smtClean="0"/>
            <a:t>Чистий грошовий потік – різниця між позитивним і негативним грошовими потоками за визначений період часу</a:t>
          </a:r>
          <a:endParaRPr lang="uk-UA" sz="1600" dirty="0"/>
        </a:p>
      </dgm:t>
    </dgm:pt>
    <dgm:pt modelId="{BC3B8DAA-7544-40D2-BE70-7C641F5D6B4D}" cxnId="{734C1D22-B7FF-45BF-8677-4EE9EE6A7FF7}" type="parTrans">
      <dgm:prSet/>
      <dgm:spPr/>
      <dgm:t>
        <a:bodyPr/>
        <a:lstStyle/>
        <a:p>
          <a:endParaRPr lang="uk-UA"/>
        </a:p>
      </dgm:t>
    </dgm:pt>
    <dgm:pt modelId="{5F04ED21-6A8D-4941-9ABF-6AD0F9E53706}" cxnId="{734C1D22-B7FF-45BF-8677-4EE9EE6A7FF7}" type="sibTrans">
      <dgm:prSet/>
      <dgm:spPr/>
      <dgm:t>
        <a:bodyPr/>
        <a:lstStyle/>
        <a:p>
          <a:endParaRPr lang="uk-UA"/>
        </a:p>
      </dgm:t>
    </dgm:pt>
    <dgm:pt modelId="{D9ADB431-700C-4FFF-A6C4-827A3D98FA24}" type="pres">
      <dgm:prSet presAssocID="{8B041C43-A232-49C4-B1B8-AED142D6292A}" presName="Name0" presStyleCnt="0">
        <dgm:presLayoutVars>
          <dgm:dir/>
          <dgm:animLvl val="lvl"/>
          <dgm:resizeHandles val="exact"/>
        </dgm:presLayoutVars>
      </dgm:prSet>
      <dgm:spPr/>
      <dgm:t>
        <a:bodyPr/>
        <a:lstStyle/>
        <a:p>
          <a:endParaRPr lang="uk-UA"/>
        </a:p>
      </dgm:t>
    </dgm:pt>
    <dgm:pt modelId="{2BB59FFA-784E-4ED9-BBD0-36742D3B276B}" type="pres">
      <dgm:prSet presAssocID="{8632663C-7F10-4532-84C5-D58049B48CE0}" presName="linNode" presStyleCnt="0"/>
      <dgm:spPr/>
    </dgm:pt>
    <dgm:pt modelId="{A2F7A5EE-F92B-46D8-B976-65517D44826E}" type="pres">
      <dgm:prSet presAssocID="{8632663C-7F10-4532-84C5-D58049B48CE0}" presName="parentText" presStyleLbl="node1" presStyleIdx="0" presStyleCnt="4">
        <dgm:presLayoutVars>
          <dgm:chMax val="1"/>
          <dgm:bulletEnabled val="1"/>
        </dgm:presLayoutVars>
      </dgm:prSet>
      <dgm:spPr/>
      <dgm:t>
        <a:bodyPr/>
        <a:lstStyle/>
        <a:p>
          <a:endParaRPr lang="uk-UA"/>
        </a:p>
      </dgm:t>
    </dgm:pt>
    <dgm:pt modelId="{022B766B-2C5F-4D83-8B9A-BAADBC3C278E}" type="pres">
      <dgm:prSet presAssocID="{8632663C-7F10-4532-84C5-D58049B48CE0}" presName="descendantText" presStyleLbl="alignAccFollowNode1" presStyleIdx="0" presStyleCnt="4" custScaleY="110460" custLinFactNeighborX="215" custLinFactNeighborY="11747">
        <dgm:presLayoutVars>
          <dgm:bulletEnabled val="1"/>
        </dgm:presLayoutVars>
      </dgm:prSet>
      <dgm:spPr/>
      <dgm:t>
        <a:bodyPr/>
        <a:lstStyle/>
        <a:p>
          <a:endParaRPr lang="uk-UA"/>
        </a:p>
      </dgm:t>
    </dgm:pt>
    <dgm:pt modelId="{F5156C68-7281-45C5-8E20-C1954DC5B999}" type="pres">
      <dgm:prSet presAssocID="{6EAE2999-3405-4EAB-96F1-EFCA69D4F91D}" presName="sp" presStyleCnt="0"/>
      <dgm:spPr/>
    </dgm:pt>
    <dgm:pt modelId="{EA99C993-B68A-428D-8054-EB7C3CD3D104}" type="pres">
      <dgm:prSet presAssocID="{A0D15137-77D3-4AA9-B194-84E83E17F001}" presName="linNode" presStyleCnt="0"/>
      <dgm:spPr/>
    </dgm:pt>
    <dgm:pt modelId="{B8DDDA58-3F83-4332-BEFB-A351483B8931}" type="pres">
      <dgm:prSet presAssocID="{A0D15137-77D3-4AA9-B194-84E83E17F001}" presName="parentText" presStyleLbl="node1" presStyleIdx="1" presStyleCnt="4" custScaleY="113213">
        <dgm:presLayoutVars>
          <dgm:chMax val="1"/>
          <dgm:bulletEnabled val="1"/>
        </dgm:presLayoutVars>
      </dgm:prSet>
      <dgm:spPr/>
      <dgm:t>
        <a:bodyPr/>
        <a:lstStyle/>
        <a:p>
          <a:endParaRPr lang="uk-UA"/>
        </a:p>
      </dgm:t>
    </dgm:pt>
    <dgm:pt modelId="{DA9CBD77-751D-4DD9-BEB6-71F1F7F3CEEF}" type="pres">
      <dgm:prSet presAssocID="{A0D15137-77D3-4AA9-B194-84E83E17F001}" presName="descendantText" presStyleLbl="alignAccFollowNode1" presStyleIdx="1" presStyleCnt="4">
        <dgm:presLayoutVars>
          <dgm:bulletEnabled val="1"/>
        </dgm:presLayoutVars>
      </dgm:prSet>
      <dgm:spPr/>
      <dgm:t>
        <a:bodyPr/>
        <a:lstStyle/>
        <a:p>
          <a:endParaRPr lang="uk-UA"/>
        </a:p>
      </dgm:t>
    </dgm:pt>
    <dgm:pt modelId="{DEB95F3E-BA70-4A71-B53B-A49BB2674F3E}" type="pres">
      <dgm:prSet presAssocID="{041DEB8C-0A92-4F0C-BF86-C5BBB4F5D0A3}" presName="sp" presStyleCnt="0"/>
      <dgm:spPr/>
    </dgm:pt>
    <dgm:pt modelId="{C2E8E1B3-6820-4D47-A406-5AAB33015DF9}" type="pres">
      <dgm:prSet presAssocID="{F8D6D842-0C87-4059-A942-AB7AFDABB7B5}" presName="linNode" presStyleCnt="0"/>
      <dgm:spPr/>
    </dgm:pt>
    <dgm:pt modelId="{54430578-5088-4011-9632-7D3A258CDA00}" type="pres">
      <dgm:prSet presAssocID="{F8D6D842-0C87-4059-A942-AB7AFDABB7B5}" presName="parentText" presStyleLbl="node1" presStyleIdx="2" presStyleCnt="4" custScaleY="137540">
        <dgm:presLayoutVars>
          <dgm:chMax val="1"/>
          <dgm:bulletEnabled val="1"/>
        </dgm:presLayoutVars>
      </dgm:prSet>
      <dgm:spPr/>
      <dgm:t>
        <a:bodyPr/>
        <a:lstStyle/>
        <a:p>
          <a:endParaRPr lang="uk-UA"/>
        </a:p>
      </dgm:t>
    </dgm:pt>
    <dgm:pt modelId="{3636EF2C-4A02-417A-93AA-9FB2E5EBC539}" type="pres">
      <dgm:prSet presAssocID="{F8D6D842-0C87-4059-A942-AB7AFDABB7B5}" presName="descendantText" presStyleLbl="alignAccFollowNode1" presStyleIdx="2" presStyleCnt="4" custScaleY="117049">
        <dgm:presLayoutVars>
          <dgm:bulletEnabled val="1"/>
        </dgm:presLayoutVars>
      </dgm:prSet>
      <dgm:spPr/>
      <dgm:t>
        <a:bodyPr/>
        <a:lstStyle/>
        <a:p>
          <a:endParaRPr lang="uk-UA"/>
        </a:p>
      </dgm:t>
    </dgm:pt>
    <dgm:pt modelId="{388B0E5C-DC58-4D65-9EF7-923C2A913391}" type="pres">
      <dgm:prSet presAssocID="{E259D593-0662-417F-9DBB-F2A4FB5A4125}" presName="sp" presStyleCnt="0"/>
      <dgm:spPr/>
    </dgm:pt>
    <dgm:pt modelId="{2D8120C6-3DB0-4907-BE0B-512532B28704}" type="pres">
      <dgm:prSet presAssocID="{25EE491C-5D2E-46F6-91A1-0376B5663AB4}" presName="linNode" presStyleCnt="0"/>
      <dgm:spPr/>
    </dgm:pt>
    <dgm:pt modelId="{E14DA633-48C3-4C50-BE7C-28C0E83192D1}" type="pres">
      <dgm:prSet presAssocID="{25EE491C-5D2E-46F6-91A1-0376B5663AB4}" presName="parentText" presStyleLbl="node1" presStyleIdx="3" presStyleCnt="4">
        <dgm:presLayoutVars>
          <dgm:chMax val="1"/>
          <dgm:bulletEnabled val="1"/>
        </dgm:presLayoutVars>
      </dgm:prSet>
      <dgm:spPr/>
      <dgm:t>
        <a:bodyPr/>
        <a:lstStyle/>
        <a:p>
          <a:endParaRPr lang="uk-UA"/>
        </a:p>
      </dgm:t>
    </dgm:pt>
    <dgm:pt modelId="{F8AB24F8-1864-4AD0-ABE4-EA316969BF78}" type="pres">
      <dgm:prSet presAssocID="{25EE491C-5D2E-46F6-91A1-0376B5663AB4}" presName="descendantText" presStyleLbl="alignAccFollowNode1" presStyleIdx="3" presStyleCnt="4" custScaleY="161509">
        <dgm:presLayoutVars>
          <dgm:bulletEnabled val="1"/>
        </dgm:presLayoutVars>
      </dgm:prSet>
      <dgm:spPr/>
      <dgm:t>
        <a:bodyPr/>
        <a:lstStyle/>
        <a:p>
          <a:endParaRPr lang="uk-UA"/>
        </a:p>
      </dgm:t>
    </dgm:pt>
  </dgm:ptLst>
  <dgm:cxnLst>
    <dgm:cxn modelId="{D29BDD92-DEC3-48DE-98B0-DF11A6277F6F}" type="presOf" srcId="{C58E5DD8-CF87-4C17-87FB-561FA80557CC}" destId="{3636EF2C-4A02-417A-93AA-9FB2E5EBC539}" srcOrd="0" destOrd="0" presId="urn:microsoft.com/office/officeart/2005/8/layout/vList5"/>
    <dgm:cxn modelId="{BD13AEAE-EC57-45AC-ABD0-DFBA4AC77B7E}" type="presOf" srcId="{A27BAE64-A51E-4DF8-AD8A-5032ADF6AD80}" destId="{022B766B-2C5F-4D83-8B9A-BAADBC3C278E}" srcOrd="0" destOrd="1" presId="urn:microsoft.com/office/officeart/2005/8/layout/vList5"/>
    <dgm:cxn modelId="{C6E0BA54-B998-4E70-9B16-8D1054938CCD}" srcId="{A0D15137-77D3-4AA9-B194-84E83E17F001}" destId="{FABE4E6E-4647-4A61-879A-045DFB5BA747}" srcOrd="0" destOrd="0" parTransId="{521B49A7-A030-4E28-B477-66E9D0EA3101}" sibTransId="{FD89A225-69E1-4F31-8D3B-DDCDE215EFEA}"/>
    <dgm:cxn modelId="{CAB7F351-7458-4DF4-9844-CBAEEA4081CE}" srcId="{8632663C-7F10-4532-84C5-D58049B48CE0}" destId="{A27BAE64-A51E-4DF8-AD8A-5032ADF6AD80}" srcOrd="1" destOrd="0" parTransId="{FA2CF8E5-EF91-41DF-8A11-8CFF19C3912E}" sibTransId="{1FB67171-6627-4095-9C6A-0F1329D7CDE5}"/>
    <dgm:cxn modelId="{25F55358-D1C0-429D-9501-2BA99A4144C1}" type="presOf" srcId="{F1750F52-07FB-4182-B411-4012EDC66A5B}" destId="{F8AB24F8-1864-4AD0-ABE4-EA316969BF78}" srcOrd="0" destOrd="0" presId="urn:microsoft.com/office/officeart/2005/8/layout/vList5"/>
    <dgm:cxn modelId="{5FC7DF4D-D7F1-485C-A4B9-78EF046A9E66}" srcId="{25EE491C-5D2E-46F6-91A1-0376B5663AB4}" destId="{F1750F52-07FB-4182-B411-4012EDC66A5B}" srcOrd="0" destOrd="0" parTransId="{C3C5A2B5-BF74-4955-99F6-3AA519F0BE17}" sibTransId="{8230AF8F-83A3-4B7C-BE7E-C6AE697F59C7}"/>
    <dgm:cxn modelId="{FD972BDB-4AC4-4438-9885-C078C7AB7656}" type="presOf" srcId="{B2F69F61-6B32-435E-8087-9CD9FE315432}" destId="{F8AB24F8-1864-4AD0-ABE4-EA316969BF78}" srcOrd="0" destOrd="1" presId="urn:microsoft.com/office/officeart/2005/8/layout/vList5"/>
    <dgm:cxn modelId="{734C1D22-B7FF-45BF-8677-4EE9EE6A7FF7}" srcId="{25EE491C-5D2E-46F6-91A1-0376B5663AB4}" destId="{B2F69F61-6B32-435E-8087-9CD9FE315432}" srcOrd="1" destOrd="0" parTransId="{BC3B8DAA-7544-40D2-BE70-7C641F5D6B4D}" sibTransId="{5F04ED21-6A8D-4941-9ABF-6AD0F9E53706}"/>
    <dgm:cxn modelId="{FB5D54A8-18BA-4E3B-80AC-BB7535187926}" srcId="{A0D15137-77D3-4AA9-B194-84E83E17F001}" destId="{BD357435-C849-44B6-A0CB-D0CB9FDADD3E}" srcOrd="1" destOrd="0" parTransId="{4C5044A8-014E-4084-A43A-DA68C8BF724F}" sibTransId="{D3F94480-0577-454B-B64D-75CA845414D3}"/>
    <dgm:cxn modelId="{1F4DA9EC-262A-4245-882E-A359402D1A9A}" type="presOf" srcId="{EADF0AFE-42E6-4714-A47A-90BB33FA676C}" destId="{DA9CBD77-751D-4DD9-BEB6-71F1F7F3CEEF}" srcOrd="0" destOrd="2" presId="urn:microsoft.com/office/officeart/2005/8/layout/vList5"/>
    <dgm:cxn modelId="{C3EB365E-0CAC-4ECB-B299-290B384C5456}" type="presOf" srcId="{FABE4E6E-4647-4A61-879A-045DFB5BA747}" destId="{DA9CBD77-751D-4DD9-BEB6-71F1F7F3CEEF}" srcOrd="0" destOrd="0" presId="urn:microsoft.com/office/officeart/2005/8/layout/vList5"/>
    <dgm:cxn modelId="{44E3B94F-9327-4FE0-B344-0F4A9F853821}" type="presOf" srcId="{BD357435-C849-44B6-A0CB-D0CB9FDADD3E}" destId="{DA9CBD77-751D-4DD9-BEB6-71F1F7F3CEEF}" srcOrd="0" destOrd="1" presId="urn:microsoft.com/office/officeart/2005/8/layout/vList5"/>
    <dgm:cxn modelId="{32D25FDA-67BD-4648-BB70-2259EEE7D213}" srcId="{A0D15137-77D3-4AA9-B194-84E83E17F001}" destId="{EADF0AFE-42E6-4714-A47A-90BB33FA676C}" srcOrd="2" destOrd="0" parTransId="{D824F2F4-19A5-425E-8903-A97A9CCF59AA}" sibTransId="{81A372F2-2503-4AA4-A844-5FE7B9B7A25A}"/>
    <dgm:cxn modelId="{8759E45A-E587-46E5-9E40-9147A53C2EFB}" srcId="{8B041C43-A232-49C4-B1B8-AED142D6292A}" destId="{F8D6D842-0C87-4059-A942-AB7AFDABB7B5}" srcOrd="2" destOrd="0" parTransId="{8A600D46-FBC4-4D85-8AFE-8E238C0477AA}" sibTransId="{E259D593-0662-417F-9DBB-F2A4FB5A4125}"/>
    <dgm:cxn modelId="{2DB66F36-C2F6-43B0-B886-E3801318BB7A}" srcId="{8B041C43-A232-49C4-B1B8-AED142D6292A}" destId="{A0D15137-77D3-4AA9-B194-84E83E17F001}" srcOrd="1" destOrd="0" parTransId="{2522AD7D-DE49-4531-9494-2FDF2E49AA07}" sibTransId="{041DEB8C-0A92-4F0C-BF86-C5BBB4F5D0A3}"/>
    <dgm:cxn modelId="{D0B4D544-FBA7-4C63-97BA-787B984388A5}" type="presOf" srcId="{8632663C-7F10-4532-84C5-D58049B48CE0}" destId="{A2F7A5EE-F92B-46D8-B976-65517D44826E}" srcOrd="0" destOrd="0" presId="urn:microsoft.com/office/officeart/2005/8/layout/vList5"/>
    <dgm:cxn modelId="{0AE5BB65-13E4-4DDE-9A5B-94D021F9E9E9}" type="presOf" srcId="{1DF11685-B64E-4511-8870-E8EB538E2D96}" destId="{022B766B-2C5F-4D83-8B9A-BAADBC3C278E}" srcOrd="0" destOrd="0" presId="urn:microsoft.com/office/officeart/2005/8/layout/vList5"/>
    <dgm:cxn modelId="{40C07F11-8EB1-4121-98A5-9A0EDC7F29A9}" type="presOf" srcId="{F8D6D842-0C87-4059-A942-AB7AFDABB7B5}" destId="{54430578-5088-4011-9632-7D3A258CDA00}" srcOrd="0" destOrd="0" presId="urn:microsoft.com/office/officeart/2005/8/layout/vList5"/>
    <dgm:cxn modelId="{8E57202A-CF18-43CC-BF2A-D9996B124B31}" type="presOf" srcId="{25EE491C-5D2E-46F6-91A1-0376B5663AB4}" destId="{E14DA633-48C3-4C50-BE7C-28C0E83192D1}" srcOrd="0" destOrd="0" presId="urn:microsoft.com/office/officeart/2005/8/layout/vList5"/>
    <dgm:cxn modelId="{482AF7F8-4F15-455B-8C0F-6C02619B45F0}" type="presOf" srcId="{A0D15137-77D3-4AA9-B194-84E83E17F001}" destId="{B8DDDA58-3F83-4332-BEFB-A351483B8931}" srcOrd="0" destOrd="0" presId="urn:microsoft.com/office/officeart/2005/8/layout/vList5"/>
    <dgm:cxn modelId="{5A0E45C8-2EA3-4FFD-89CF-E2B734658637}" type="presOf" srcId="{F9BC85DF-7AF3-48CE-A3A3-B7BDCFAD1DF3}" destId="{022B766B-2C5F-4D83-8B9A-BAADBC3C278E}" srcOrd="0" destOrd="2" presId="urn:microsoft.com/office/officeart/2005/8/layout/vList5"/>
    <dgm:cxn modelId="{7903D10C-E79E-40D6-88F1-D5DCEF7D63B7}" srcId="{8632663C-7F10-4532-84C5-D58049B48CE0}" destId="{1DF11685-B64E-4511-8870-E8EB538E2D96}" srcOrd="0" destOrd="0" parTransId="{DCB084AD-F81E-4E23-A8AB-683814CF0263}" sibTransId="{27ADDE2C-A011-45F8-9E82-98453DA5CE11}"/>
    <dgm:cxn modelId="{0FD0B04D-B5F6-4B23-B5D6-299E9238439E}" srcId="{F8D6D842-0C87-4059-A942-AB7AFDABB7B5}" destId="{C58E5DD8-CF87-4C17-87FB-561FA80557CC}" srcOrd="0" destOrd="0" parTransId="{DBDB7785-2437-4999-95DF-C46F4966B9B3}" sibTransId="{2A5DD97A-F415-4BBF-9092-A6D9A0F81EFF}"/>
    <dgm:cxn modelId="{A55B72DB-FB2F-43BB-BAE9-B1C1D4AC2B9E}" srcId="{8B041C43-A232-49C4-B1B8-AED142D6292A}" destId="{25EE491C-5D2E-46F6-91A1-0376B5663AB4}" srcOrd="3" destOrd="0" parTransId="{0B5F2D95-B893-4A01-BF9B-26B1A5008D6A}" sibTransId="{2BF7F9FE-E50A-481A-84F4-B547B24180EA}"/>
    <dgm:cxn modelId="{30B86414-E479-4A96-9D03-B524EA61BC1C}" type="presOf" srcId="{AB803E54-2F9E-4ABB-9EAC-5C206D4FD468}" destId="{3636EF2C-4A02-417A-93AA-9FB2E5EBC539}" srcOrd="0" destOrd="1" presId="urn:microsoft.com/office/officeart/2005/8/layout/vList5"/>
    <dgm:cxn modelId="{232B03BC-752C-40F6-BD5D-87FAC1CCC004}" srcId="{F8D6D842-0C87-4059-A942-AB7AFDABB7B5}" destId="{AB803E54-2F9E-4ABB-9EAC-5C206D4FD468}" srcOrd="1" destOrd="0" parTransId="{3B12A74C-414B-4A38-BA78-0743A0516898}" sibTransId="{E57D01FF-3336-4AFD-A2E7-5EABCE8BCE56}"/>
    <dgm:cxn modelId="{E3FF791F-91FD-437A-AAF1-AA2D1FB62FD3}" srcId="{8B041C43-A232-49C4-B1B8-AED142D6292A}" destId="{8632663C-7F10-4532-84C5-D58049B48CE0}" srcOrd="0" destOrd="0" parTransId="{1DFAA76D-F632-4EFA-A236-58AC3720A937}" sibTransId="{6EAE2999-3405-4EAB-96F1-EFCA69D4F91D}"/>
    <dgm:cxn modelId="{4F1F0094-6206-4267-8B3B-8B41101B7233}" type="presOf" srcId="{8B041C43-A232-49C4-B1B8-AED142D6292A}" destId="{D9ADB431-700C-4FFF-A6C4-827A3D98FA24}" srcOrd="0" destOrd="0" presId="urn:microsoft.com/office/officeart/2005/8/layout/vList5"/>
    <dgm:cxn modelId="{A9ECE013-C6DA-489F-98C7-02ADBEE4BA9E}" srcId="{8632663C-7F10-4532-84C5-D58049B48CE0}" destId="{F9BC85DF-7AF3-48CE-A3A3-B7BDCFAD1DF3}" srcOrd="2" destOrd="0" parTransId="{8478EEE7-21C0-49D2-BE21-CCE7D99A5247}" sibTransId="{B2E57823-CFE8-4032-859B-326E8974CED2}"/>
    <dgm:cxn modelId="{19A6A95C-D401-4D36-8272-6B0CED7F667E}" type="presParOf" srcId="{D9ADB431-700C-4FFF-A6C4-827A3D98FA24}" destId="{2BB59FFA-784E-4ED9-BBD0-36742D3B276B}" srcOrd="0" destOrd="0" presId="urn:microsoft.com/office/officeart/2005/8/layout/vList5"/>
    <dgm:cxn modelId="{91A70369-856B-41D2-BF3D-E80C135CF6D8}" type="presParOf" srcId="{2BB59FFA-784E-4ED9-BBD0-36742D3B276B}" destId="{A2F7A5EE-F92B-46D8-B976-65517D44826E}" srcOrd="0" destOrd="0" presId="urn:microsoft.com/office/officeart/2005/8/layout/vList5"/>
    <dgm:cxn modelId="{1CD1BEAE-B7F1-4CFE-845A-15DF81866AF7}" type="presParOf" srcId="{2BB59FFA-784E-4ED9-BBD0-36742D3B276B}" destId="{022B766B-2C5F-4D83-8B9A-BAADBC3C278E}" srcOrd="1" destOrd="0" presId="urn:microsoft.com/office/officeart/2005/8/layout/vList5"/>
    <dgm:cxn modelId="{205516F4-A289-43CD-BA45-141A0E577488}" type="presParOf" srcId="{D9ADB431-700C-4FFF-A6C4-827A3D98FA24}" destId="{F5156C68-7281-45C5-8E20-C1954DC5B999}" srcOrd="1" destOrd="0" presId="urn:microsoft.com/office/officeart/2005/8/layout/vList5"/>
    <dgm:cxn modelId="{D9FDAF8E-C114-4096-AE52-79AAB4D0789C}" type="presParOf" srcId="{D9ADB431-700C-4FFF-A6C4-827A3D98FA24}" destId="{EA99C993-B68A-428D-8054-EB7C3CD3D104}" srcOrd="2" destOrd="0" presId="urn:microsoft.com/office/officeart/2005/8/layout/vList5"/>
    <dgm:cxn modelId="{0DA6A408-9C04-4770-98B5-6F66D71FF1B2}" type="presParOf" srcId="{EA99C993-B68A-428D-8054-EB7C3CD3D104}" destId="{B8DDDA58-3F83-4332-BEFB-A351483B8931}" srcOrd="0" destOrd="0" presId="urn:microsoft.com/office/officeart/2005/8/layout/vList5"/>
    <dgm:cxn modelId="{9C9FB6BC-066A-4267-880A-5D13888AFC6B}" type="presParOf" srcId="{EA99C993-B68A-428D-8054-EB7C3CD3D104}" destId="{DA9CBD77-751D-4DD9-BEB6-71F1F7F3CEEF}" srcOrd="1" destOrd="0" presId="urn:microsoft.com/office/officeart/2005/8/layout/vList5"/>
    <dgm:cxn modelId="{066DCF68-7D2C-4050-BF57-616CC0691A92}" type="presParOf" srcId="{D9ADB431-700C-4FFF-A6C4-827A3D98FA24}" destId="{DEB95F3E-BA70-4A71-B53B-A49BB2674F3E}" srcOrd="3" destOrd="0" presId="urn:microsoft.com/office/officeart/2005/8/layout/vList5"/>
    <dgm:cxn modelId="{03B7A417-1EBF-4EA5-9A9F-C2FD9E78B21B}" type="presParOf" srcId="{D9ADB431-700C-4FFF-A6C4-827A3D98FA24}" destId="{C2E8E1B3-6820-4D47-A406-5AAB33015DF9}" srcOrd="4" destOrd="0" presId="urn:microsoft.com/office/officeart/2005/8/layout/vList5"/>
    <dgm:cxn modelId="{22F5C024-8DC5-4256-9EB5-A748ABAF0A81}" type="presParOf" srcId="{C2E8E1B3-6820-4D47-A406-5AAB33015DF9}" destId="{54430578-5088-4011-9632-7D3A258CDA00}" srcOrd="0" destOrd="0" presId="urn:microsoft.com/office/officeart/2005/8/layout/vList5"/>
    <dgm:cxn modelId="{3D7D2053-069B-42F4-8238-035AE8AA8C50}" type="presParOf" srcId="{C2E8E1B3-6820-4D47-A406-5AAB33015DF9}" destId="{3636EF2C-4A02-417A-93AA-9FB2E5EBC539}" srcOrd="1" destOrd="0" presId="urn:microsoft.com/office/officeart/2005/8/layout/vList5"/>
    <dgm:cxn modelId="{A5251A0C-EFA4-49DD-87CB-8706552271B1}" type="presParOf" srcId="{D9ADB431-700C-4FFF-A6C4-827A3D98FA24}" destId="{388B0E5C-DC58-4D65-9EF7-923C2A913391}" srcOrd="5" destOrd="0" presId="urn:microsoft.com/office/officeart/2005/8/layout/vList5"/>
    <dgm:cxn modelId="{7CE49411-1B94-4FF7-9676-C0D56A783769}" type="presParOf" srcId="{D9ADB431-700C-4FFF-A6C4-827A3D98FA24}" destId="{2D8120C6-3DB0-4907-BE0B-512532B28704}" srcOrd="6" destOrd="0" presId="urn:microsoft.com/office/officeart/2005/8/layout/vList5"/>
    <dgm:cxn modelId="{08D2E8CE-1168-4952-BB50-A24EC4DA6214}" type="presParOf" srcId="{2D8120C6-3DB0-4907-BE0B-512532B28704}" destId="{E14DA633-48C3-4C50-BE7C-28C0E83192D1}" srcOrd="0" destOrd="0" presId="urn:microsoft.com/office/officeart/2005/8/layout/vList5"/>
    <dgm:cxn modelId="{14A2B711-0BB5-42C8-AAD5-04AB21795F0D}" type="presParOf" srcId="{2D8120C6-3DB0-4907-BE0B-512532B28704}" destId="{F8AB24F8-1864-4AD0-ABE4-EA316969BF78}"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53D4B6-4661-4501-9464-17EC73C1E46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uk-UA"/>
        </a:p>
      </dgm:t>
    </dgm:pt>
    <dgm:pt modelId="{CE6CBB2C-0B3A-4051-8717-C88C5C119D77}">
      <dgm:prSet/>
      <dgm:spPr/>
      <dgm:t>
        <a:bodyPr/>
        <a:lstStyle/>
        <a:p>
          <a:pPr rtl="0"/>
          <a:r>
            <a:rPr lang="uk-UA" dirty="0" smtClean="0"/>
            <a:t>Висока якість чистого грошового потоку характеризується </a:t>
          </a:r>
          <a:r>
            <a:rPr lang="uk-UA" u="sng" dirty="0" smtClean="0"/>
            <a:t>зростанням</a:t>
          </a:r>
          <a:r>
            <a:rPr lang="uk-UA" dirty="0" smtClean="0"/>
            <a:t> питомої ваги </a:t>
          </a:r>
          <a:r>
            <a:rPr lang="uk-UA" u="sng" dirty="0" smtClean="0"/>
            <a:t>чистого прибутку</a:t>
          </a:r>
          <a:r>
            <a:rPr lang="uk-UA" dirty="0" smtClean="0"/>
            <a:t>, отриманого за рахунок зростання </a:t>
          </a:r>
          <a:r>
            <a:rPr lang="uk-UA" u="sng" dirty="0" smtClean="0"/>
            <a:t>випуску продукції і зниження його собівартості.</a:t>
          </a:r>
          <a:endParaRPr lang="uk-UA" dirty="0"/>
        </a:p>
      </dgm:t>
    </dgm:pt>
    <dgm:pt modelId="{E6755E0C-370A-457E-BB9A-C2A57BAF0D17}" cxnId="{CAFF5A5D-7085-41B3-8085-136D286D7D12}" type="parTrans">
      <dgm:prSet/>
      <dgm:spPr/>
      <dgm:t>
        <a:bodyPr/>
        <a:lstStyle/>
        <a:p>
          <a:endParaRPr lang="uk-UA"/>
        </a:p>
      </dgm:t>
    </dgm:pt>
    <dgm:pt modelId="{F5DD1307-C8D8-47DA-9B1F-FFD6272EF27C}" cxnId="{CAFF5A5D-7085-41B3-8085-136D286D7D12}" type="sibTrans">
      <dgm:prSet/>
      <dgm:spPr/>
      <dgm:t>
        <a:bodyPr/>
        <a:lstStyle/>
        <a:p>
          <a:endParaRPr lang="uk-UA"/>
        </a:p>
      </dgm:t>
    </dgm:pt>
    <dgm:pt modelId="{7C6A0DF7-C674-4ADC-97F7-1401F34D05D7}">
      <dgm:prSet/>
      <dgm:spPr/>
      <dgm:t>
        <a:bodyPr/>
        <a:lstStyle/>
        <a:p>
          <a:pPr rtl="0"/>
          <a:r>
            <a:rPr lang="uk-UA" u="sng" dirty="0" smtClean="0"/>
            <a:t>Низька</a:t>
          </a:r>
          <a:r>
            <a:rPr lang="uk-UA" dirty="0" smtClean="0"/>
            <a:t> – за рахунок збільшення частки </a:t>
          </a:r>
          <a:r>
            <a:rPr lang="uk-UA" u="sng" dirty="0" smtClean="0"/>
            <a:t>чистого прибутку</a:t>
          </a:r>
          <a:r>
            <a:rPr lang="uk-UA" dirty="0" smtClean="0"/>
            <a:t>, пов’язаного зі </a:t>
          </a:r>
          <a:r>
            <a:rPr lang="uk-UA" u="sng" dirty="0" smtClean="0"/>
            <a:t>зростанням цін </a:t>
          </a:r>
          <a:r>
            <a:rPr lang="uk-UA" dirty="0" smtClean="0"/>
            <a:t>на продукцію, здійсненням позареалізаційних операцій тощо.</a:t>
          </a:r>
          <a:endParaRPr lang="uk-UA" dirty="0"/>
        </a:p>
      </dgm:t>
    </dgm:pt>
    <dgm:pt modelId="{4F72E66C-6750-4E4F-AE1F-0A354C3B7A94}" cxnId="{155F70BA-E136-4D07-9B0C-E27AC8DB913B}" type="parTrans">
      <dgm:prSet/>
      <dgm:spPr/>
      <dgm:t>
        <a:bodyPr/>
        <a:lstStyle/>
        <a:p>
          <a:endParaRPr lang="uk-UA"/>
        </a:p>
      </dgm:t>
    </dgm:pt>
    <dgm:pt modelId="{D7EC93F5-10D3-4596-9C39-C2CBECE77C91}" cxnId="{155F70BA-E136-4D07-9B0C-E27AC8DB913B}" type="sibTrans">
      <dgm:prSet/>
      <dgm:spPr/>
      <dgm:t>
        <a:bodyPr/>
        <a:lstStyle/>
        <a:p>
          <a:endParaRPr lang="uk-UA"/>
        </a:p>
      </dgm:t>
    </dgm:pt>
    <dgm:pt modelId="{F4665918-0F7B-40D2-8E70-84E3BD983866}" type="pres">
      <dgm:prSet presAssocID="{AA53D4B6-4661-4501-9464-17EC73C1E46C}" presName="linear" presStyleCnt="0">
        <dgm:presLayoutVars>
          <dgm:animLvl val="lvl"/>
          <dgm:resizeHandles val="exact"/>
        </dgm:presLayoutVars>
      </dgm:prSet>
      <dgm:spPr/>
      <dgm:t>
        <a:bodyPr/>
        <a:lstStyle/>
        <a:p>
          <a:endParaRPr lang="uk-UA"/>
        </a:p>
      </dgm:t>
    </dgm:pt>
    <dgm:pt modelId="{85AC6B57-4532-484B-A223-3F289758B1B4}" type="pres">
      <dgm:prSet presAssocID="{CE6CBB2C-0B3A-4051-8717-C88C5C119D77}" presName="parentText" presStyleLbl="node1" presStyleIdx="0" presStyleCnt="2">
        <dgm:presLayoutVars>
          <dgm:chMax val="0"/>
          <dgm:bulletEnabled val="1"/>
        </dgm:presLayoutVars>
      </dgm:prSet>
      <dgm:spPr/>
      <dgm:t>
        <a:bodyPr/>
        <a:lstStyle/>
        <a:p>
          <a:endParaRPr lang="uk-UA"/>
        </a:p>
      </dgm:t>
    </dgm:pt>
    <dgm:pt modelId="{E0225EE3-E193-4FD5-B7C5-2745316B10F9}" type="pres">
      <dgm:prSet presAssocID="{F5DD1307-C8D8-47DA-9B1F-FFD6272EF27C}" presName="spacer" presStyleCnt="0"/>
      <dgm:spPr/>
    </dgm:pt>
    <dgm:pt modelId="{2C56B62E-4F64-436D-ACB6-4438AFD7A050}" type="pres">
      <dgm:prSet presAssocID="{7C6A0DF7-C674-4ADC-97F7-1401F34D05D7}" presName="parentText" presStyleLbl="node1" presStyleIdx="1" presStyleCnt="2">
        <dgm:presLayoutVars>
          <dgm:chMax val="0"/>
          <dgm:bulletEnabled val="1"/>
        </dgm:presLayoutVars>
      </dgm:prSet>
      <dgm:spPr/>
      <dgm:t>
        <a:bodyPr/>
        <a:lstStyle/>
        <a:p>
          <a:endParaRPr lang="uk-UA"/>
        </a:p>
      </dgm:t>
    </dgm:pt>
  </dgm:ptLst>
  <dgm:cxnLst>
    <dgm:cxn modelId="{4BCD74CF-8641-4718-83D8-D87A532B4E2C}" type="presOf" srcId="{7C6A0DF7-C674-4ADC-97F7-1401F34D05D7}" destId="{2C56B62E-4F64-436D-ACB6-4438AFD7A050}" srcOrd="0" destOrd="0" presId="urn:microsoft.com/office/officeart/2005/8/layout/vList2"/>
    <dgm:cxn modelId="{CAFF5A5D-7085-41B3-8085-136D286D7D12}" srcId="{AA53D4B6-4661-4501-9464-17EC73C1E46C}" destId="{CE6CBB2C-0B3A-4051-8717-C88C5C119D77}" srcOrd="0" destOrd="0" parTransId="{E6755E0C-370A-457E-BB9A-C2A57BAF0D17}" sibTransId="{F5DD1307-C8D8-47DA-9B1F-FFD6272EF27C}"/>
    <dgm:cxn modelId="{155F70BA-E136-4D07-9B0C-E27AC8DB913B}" srcId="{AA53D4B6-4661-4501-9464-17EC73C1E46C}" destId="{7C6A0DF7-C674-4ADC-97F7-1401F34D05D7}" srcOrd="1" destOrd="0" parTransId="{4F72E66C-6750-4E4F-AE1F-0A354C3B7A94}" sibTransId="{D7EC93F5-10D3-4596-9C39-C2CBECE77C91}"/>
    <dgm:cxn modelId="{C012AE8A-D18B-4A54-B366-48F4FBCA8E74}" type="presOf" srcId="{CE6CBB2C-0B3A-4051-8717-C88C5C119D77}" destId="{85AC6B57-4532-484B-A223-3F289758B1B4}" srcOrd="0" destOrd="0" presId="urn:microsoft.com/office/officeart/2005/8/layout/vList2"/>
    <dgm:cxn modelId="{186EC04F-F130-4956-BD20-AE0EAABA0CAF}" type="presOf" srcId="{AA53D4B6-4661-4501-9464-17EC73C1E46C}" destId="{F4665918-0F7B-40D2-8E70-84E3BD983866}" srcOrd="0" destOrd="0" presId="urn:microsoft.com/office/officeart/2005/8/layout/vList2"/>
    <dgm:cxn modelId="{D6AA0D3A-F388-4634-BCD3-390AFF258902}" type="presParOf" srcId="{F4665918-0F7B-40D2-8E70-84E3BD983866}" destId="{85AC6B57-4532-484B-A223-3F289758B1B4}" srcOrd="0" destOrd="0" presId="urn:microsoft.com/office/officeart/2005/8/layout/vList2"/>
    <dgm:cxn modelId="{700550F2-0F2F-4A33-A19A-F0ED1EF75242}" type="presParOf" srcId="{F4665918-0F7B-40D2-8E70-84E3BD983866}" destId="{E0225EE3-E193-4FD5-B7C5-2745316B10F9}" srcOrd="1" destOrd="0" presId="urn:microsoft.com/office/officeart/2005/8/layout/vList2"/>
    <dgm:cxn modelId="{20FAF6B7-B80D-4DEF-9028-1C2E3B68F6DB}" type="presParOf" srcId="{F4665918-0F7B-40D2-8E70-84E3BD983866}" destId="{2C56B62E-4F64-436D-ACB6-4438AFD7A050}"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07E3F33-62CF-4E74-9379-587B65896E31}" type="doc">
      <dgm:prSet loTypeId="urn:microsoft.com/office/officeart/2005/8/layout/hList1" loCatId="list" qsTypeId="urn:microsoft.com/office/officeart/2005/8/quickstyle/simple4" qsCatId="simple" csTypeId="urn:microsoft.com/office/officeart/2005/8/colors/accent0_3" csCatId="mainScheme" phldr="1"/>
      <dgm:spPr/>
      <dgm:t>
        <a:bodyPr/>
        <a:lstStyle/>
        <a:p>
          <a:endParaRPr lang="uk-UA"/>
        </a:p>
      </dgm:t>
    </dgm:pt>
    <dgm:pt modelId="{3019BE13-1A08-4DB3-A0C6-822E7F01FB5A}">
      <dgm:prSet custT="1"/>
      <dgm:spPr/>
      <dgm:t>
        <a:bodyPr/>
        <a:lstStyle/>
        <a:p>
          <a:pPr rtl="0"/>
          <a:r>
            <a:rPr lang="uk-UA" sz="2400" noProof="0" dirty="0" smtClean="0"/>
            <a:t>збільшення виручки від реалізації на основі</a:t>
          </a:r>
          <a:endParaRPr lang="uk-UA" sz="2400" noProof="0" dirty="0"/>
        </a:p>
      </dgm:t>
    </dgm:pt>
    <dgm:pt modelId="{B52C27C7-1C8B-45DC-8ADB-BE62F580CD96}" cxnId="{D2D94439-262D-4020-8AE1-1AF3AE8A3090}" type="parTrans">
      <dgm:prSet/>
      <dgm:spPr/>
      <dgm:t>
        <a:bodyPr/>
        <a:lstStyle/>
        <a:p>
          <a:endParaRPr lang="uk-UA"/>
        </a:p>
      </dgm:t>
    </dgm:pt>
    <dgm:pt modelId="{76E3F446-4D20-469B-B0BD-F8461440D64F}" cxnId="{D2D94439-262D-4020-8AE1-1AF3AE8A3090}" type="sibTrans">
      <dgm:prSet/>
      <dgm:spPr/>
      <dgm:t>
        <a:bodyPr/>
        <a:lstStyle/>
        <a:p>
          <a:endParaRPr lang="uk-UA"/>
        </a:p>
      </dgm:t>
    </dgm:pt>
    <dgm:pt modelId="{F8D650DD-BEEA-4FB0-A0E6-7D441786E3D2}">
      <dgm:prSet custT="1"/>
      <dgm:spPr/>
      <dgm:t>
        <a:bodyPr/>
        <a:lstStyle/>
        <a:p>
          <a:pPr rtl="0"/>
          <a:r>
            <a:rPr lang="uk-UA" sz="2400" noProof="0" dirty="0" smtClean="0"/>
            <a:t>зменшення величини дебіторської заборгованості на основі</a:t>
          </a:r>
          <a:endParaRPr lang="uk-UA" sz="2400" noProof="0" dirty="0"/>
        </a:p>
      </dgm:t>
    </dgm:pt>
    <dgm:pt modelId="{E8DE5906-2049-4099-A9B1-D2C66C40DFBF}" cxnId="{79C255FE-D8DB-4998-9F70-DDE2CC06205C}" type="parTrans">
      <dgm:prSet/>
      <dgm:spPr/>
      <dgm:t>
        <a:bodyPr/>
        <a:lstStyle/>
        <a:p>
          <a:endParaRPr lang="uk-UA"/>
        </a:p>
      </dgm:t>
    </dgm:pt>
    <dgm:pt modelId="{E6E31B99-7442-41F4-BA09-8F9DA7A00396}" cxnId="{79C255FE-D8DB-4998-9F70-DDE2CC06205C}" type="sibTrans">
      <dgm:prSet/>
      <dgm:spPr/>
      <dgm:t>
        <a:bodyPr/>
        <a:lstStyle/>
        <a:p>
          <a:endParaRPr lang="uk-UA"/>
        </a:p>
      </dgm:t>
    </dgm:pt>
    <dgm:pt modelId="{6288F13D-BA31-446E-A132-D6415F6EBEDA}">
      <dgm:prSet/>
      <dgm:spPr/>
      <dgm:t>
        <a:bodyPr/>
        <a:lstStyle/>
        <a:p>
          <a:pPr rtl="0"/>
          <a:r>
            <a:rPr lang="uk-UA" dirty="0" smtClean="0"/>
            <a:t>нарощення виробничого потенціалу;</a:t>
          </a:r>
          <a:endParaRPr lang="uk-UA" dirty="0"/>
        </a:p>
      </dgm:t>
    </dgm:pt>
    <dgm:pt modelId="{1E8FF3A6-1030-465E-838E-B75062A0A1AE}" cxnId="{A9BA0D60-2470-4F9A-B94F-C3E4F705AA08}" type="parTrans">
      <dgm:prSet/>
      <dgm:spPr/>
      <dgm:t>
        <a:bodyPr/>
        <a:lstStyle/>
        <a:p>
          <a:endParaRPr lang="uk-UA"/>
        </a:p>
      </dgm:t>
    </dgm:pt>
    <dgm:pt modelId="{B78887AC-103E-4DF9-A3AC-76DAC9B20F5C}" cxnId="{A9BA0D60-2470-4F9A-B94F-C3E4F705AA08}" type="sibTrans">
      <dgm:prSet/>
      <dgm:spPr/>
      <dgm:t>
        <a:bodyPr/>
        <a:lstStyle/>
        <a:p>
          <a:endParaRPr lang="uk-UA"/>
        </a:p>
      </dgm:t>
    </dgm:pt>
    <dgm:pt modelId="{EBF9CD2A-1FA3-43FA-860A-4A3CE9AD6C50}">
      <dgm:prSet/>
      <dgm:spPr/>
      <dgm:t>
        <a:bodyPr/>
        <a:lstStyle/>
        <a:p>
          <a:r>
            <a:rPr lang="uk-UA" dirty="0" smtClean="0"/>
            <a:t>реконструкція та модернізація основних засобів;</a:t>
          </a:r>
          <a:endParaRPr lang="en-US" dirty="0" smtClean="0"/>
        </a:p>
      </dgm:t>
    </dgm:pt>
    <dgm:pt modelId="{E456707D-B892-46B4-86D2-839B8E57E18C}" cxnId="{10804040-3A9A-4072-9A7A-ED5A3A1F50B5}" type="parTrans">
      <dgm:prSet/>
      <dgm:spPr/>
      <dgm:t>
        <a:bodyPr/>
        <a:lstStyle/>
        <a:p>
          <a:endParaRPr lang="uk-UA"/>
        </a:p>
      </dgm:t>
    </dgm:pt>
    <dgm:pt modelId="{02A3B4D4-2F06-40EC-A6BD-1E7F816513F3}" cxnId="{10804040-3A9A-4072-9A7A-ED5A3A1F50B5}" type="sibTrans">
      <dgm:prSet/>
      <dgm:spPr/>
      <dgm:t>
        <a:bodyPr/>
        <a:lstStyle/>
        <a:p>
          <a:endParaRPr lang="uk-UA"/>
        </a:p>
      </dgm:t>
    </dgm:pt>
    <dgm:pt modelId="{2217A830-4AFC-4644-A99B-8E080A5D6B4A}">
      <dgm:prSet/>
      <dgm:spPr/>
      <dgm:t>
        <a:bodyPr/>
        <a:lstStyle/>
        <a:p>
          <a:r>
            <a:rPr lang="uk-UA" smtClean="0"/>
            <a:t>удосконалення продукції;</a:t>
          </a:r>
          <a:endParaRPr lang="en-US" dirty="0" smtClean="0"/>
        </a:p>
      </dgm:t>
    </dgm:pt>
    <dgm:pt modelId="{F1B76D40-3113-468B-B8BD-CADBD4136AE6}" cxnId="{F47491F0-CB9E-489D-87CE-1388307E8444}" type="parTrans">
      <dgm:prSet/>
      <dgm:spPr/>
      <dgm:t>
        <a:bodyPr/>
        <a:lstStyle/>
        <a:p>
          <a:endParaRPr lang="uk-UA"/>
        </a:p>
      </dgm:t>
    </dgm:pt>
    <dgm:pt modelId="{464146D1-3E11-4B2D-BFD1-BDD3E27BFF84}" cxnId="{F47491F0-CB9E-489D-87CE-1388307E8444}" type="sibTrans">
      <dgm:prSet/>
      <dgm:spPr/>
      <dgm:t>
        <a:bodyPr/>
        <a:lstStyle/>
        <a:p>
          <a:endParaRPr lang="uk-UA"/>
        </a:p>
      </dgm:t>
    </dgm:pt>
    <dgm:pt modelId="{A630BC9A-0603-44E2-AF92-3004C4D34ACB}">
      <dgm:prSet/>
      <dgm:spPr/>
      <dgm:t>
        <a:bodyPr/>
        <a:lstStyle/>
        <a:p>
          <a:r>
            <a:rPr lang="uk-UA" smtClean="0"/>
            <a:t>поліпшення організації виробництва з метою забезпечення ритмічного випуску продукції;</a:t>
          </a:r>
          <a:endParaRPr lang="en-US" dirty="0" smtClean="0"/>
        </a:p>
      </dgm:t>
    </dgm:pt>
    <dgm:pt modelId="{E906CC8D-E910-4D7F-A730-F6566C61D5F4}" cxnId="{5EBFB68F-E686-4F7E-9F92-52AD0EA7B3F4}" type="parTrans">
      <dgm:prSet/>
      <dgm:spPr/>
      <dgm:t>
        <a:bodyPr/>
        <a:lstStyle/>
        <a:p>
          <a:endParaRPr lang="uk-UA"/>
        </a:p>
      </dgm:t>
    </dgm:pt>
    <dgm:pt modelId="{3B6B5162-9437-4D64-B6ED-27E96F51DA67}" cxnId="{5EBFB68F-E686-4F7E-9F92-52AD0EA7B3F4}" type="sibTrans">
      <dgm:prSet/>
      <dgm:spPr/>
      <dgm:t>
        <a:bodyPr/>
        <a:lstStyle/>
        <a:p>
          <a:endParaRPr lang="uk-UA"/>
        </a:p>
      </dgm:t>
    </dgm:pt>
    <dgm:pt modelId="{8EA9CFA5-BC6F-444F-9092-9313489FA65A}">
      <dgm:prSet/>
      <dgm:spPr/>
      <dgm:t>
        <a:bodyPr/>
        <a:lstStyle/>
        <a:p>
          <a:r>
            <a:rPr lang="uk-UA" smtClean="0"/>
            <a:t>підвищення попиту на продукцію;</a:t>
          </a:r>
          <a:endParaRPr lang="en-US" dirty="0" smtClean="0"/>
        </a:p>
      </dgm:t>
    </dgm:pt>
    <dgm:pt modelId="{21460105-8F13-46FC-8432-D08ABA0E2323}" cxnId="{19A661B2-2234-4F41-AA65-418D3A7EFA7D}" type="parTrans">
      <dgm:prSet/>
      <dgm:spPr/>
      <dgm:t>
        <a:bodyPr/>
        <a:lstStyle/>
        <a:p>
          <a:endParaRPr lang="uk-UA"/>
        </a:p>
      </dgm:t>
    </dgm:pt>
    <dgm:pt modelId="{0CA3B0CD-94E5-46EE-9804-B377527FE9C9}" cxnId="{19A661B2-2234-4F41-AA65-418D3A7EFA7D}" type="sibTrans">
      <dgm:prSet/>
      <dgm:spPr/>
      <dgm:t>
        <a:bodyPr/>
        <a:lstStyle/>
        <a:p>
          <a:endParaRPr lang="uk-UA"/>
        </a:p>
      </dgm:t>
    </dgm:pt>
    <dgm:pt modelId="{29D83611-3004-4B22-B16F-8FA82404EABB}">
      <dgm:prSet/>
      <dgm:spPr/>
      <dgm:t>
        <a:bodyPr/>
        <a:lstStyle/>
        <a:p>
          <a:r>
            <a:rPr lang="uk-UA" smtClean="0"/>
            <a:t>ефективне ціноутворення;</a:t>
          </a:r>
          <a:endParaRPr lang="en-US" dirty="0" smtClean="0"/>
        </a:p>
      </dgm:t>
    </dgm:pt>
    <dgm:pt modelId="{F7C0B64C-7D19-4227-BDC3-C19BC3EC3C16}" cxnId="{BEC41525-A532-4C35-98AD-6C263448DA50}" type="parTrans">
      <dgm:prSet/>
      <dgm:spPr/>
      <dgm:t>
        <a:bodyPr/>
        <a:lstStyle/>
        <a:p>
          <a:endParaRPr lang="uk-UA"/>
        </a:p>
      </dgm:t>
    </dgm:pt>
    <dgm:pt modelId="{2B68555F-A35A-4BA2-B118-7EB8505D4CC9}" cxnId="{BEC41525-A532-4C35-98AD-6C263448DA50}" type="sibTrans">
      <dgm:prSet/>
      <dgm:spPr/>
      <dgm:t>
        <a:bodyPr/>
        <a:lstStyle/>
        <a:p>
          <a:endParaRPr lang="uk-UA"/>
        </a:p>
      </dgm:t>
    </dgm:pt>
    <dgm:pt modelId="{E41CD17C-F6D6-495B-A79F-4F7FB5ECD2CB}">
      <dgm:prSet/>
      <dgm:spPr/>
      <dgm:t>
        <a:bodyPr/>
        <a:lstStyle/>
        <a:p>
          <a:r>
            <a:rPr lang="uk-UA" smtClean="0"/>
            <a:t>розширення ринків збуту продукції.</a:t>
          </a:r>
          <a:endParaRPr lang="en-US" dirty="0" smtClean="0"/>
        </a:p>
      </dgm:t>
    </dgm:pt>
    <dgm:pt modelId="{ED60A52B-56A2-4301-803D-BDAA2D48172A}" cxnId="{54EF5709-BF72-40DC-93F3-3A0C1FC3A2B3}" type="parTrans">
      <dgm:prSet/>
      <dgm:spPr/>
      <dgm:t>
        <a:bodyPr/>
        <a:lstStyle/>
        <a:p>
          <a:endParaRPr lang="uk-UA"/>
        </a:p>
      </dgm:t>
    </dgm:pt>
    <dgm:pt modelId="{9BAC5389-5598-4E61-9822-7F0F9D0D9E7C}" cxnId="{54EF5709-BF72-40DC-93F3-3A0C1FC3A2B3}" type="sibTrans">
      <dgm:prSet/>
      <dgm:spPr/>
      <dgm:t>
        <a:bodyPr/>
        <a:lstStyle/>
        <a:p>
          <a:endParaRPr lang="uk-UA"/>
        </a:p>
      </dgm:t>
    </dgm:pt>
    <dgm:pt modelId="{FE963A97-AE69-442B-A578-3E69F8D32101}">
      <dgm:prSet/>
      <dgm:spPr/>
      <dgm:t>
        <a:bodyPr/>
        <a:lstStyle/>
        <a:p>
          <a:pPr rtl="0"/>
          <a:r>
            <a:rPr lang="uk-UA" dirty="0" smtClean="0"/>
            <a:t>посилення контролю за станом розрахунків;</a:t>
          </a:r>
          <a:endParaRPr lang="uk-UA" dirty="0"/>
        </a:p>
      </dgm:t>
    </dgm:pt>
    <dgm:pt modelId="{FB25DDA8-D847-423E-AA94-CAF308D0682B}" cxnId="{B9C0C592-820A-4C7A-B380-7BDD76ED29B0}" type="parTrans">
      <dgm:prSet/>
      <dgm:spPr/>
      <dgm:t>
        <a:bodyPr/>
        <a:lstStyle/>
        <a:p>
          <a:endParaRPr lang="uk-UA"/>
        </a:p>
      </dgm:t>
    </dgm:pt>
    <dgm:pt modelId="{86EA826C-C24A-465A-8462-513EB63CA592}" cxnId="{B9C0C592-820A-4C7A-B380-7BDD76ED29B0}" type="sibTrans">
      <dgm:prSet/>
      <dgm:spPr/>
      <dgm:t>
        <a:bodyPr/>
        <a:lstStyle/>
        <a:p>
          <a:endParaRPr lang="uk-UA"/>
        </a:p>
      </dgm:t>
    </dgm:pt>
    <dgm:pt modelId="{4EFDF58E-EBD4-4D5E-A639-E70F12B290D0}">
      <dgm:prSet/>
      <dgm:spPr/>
      <dgm:t>
        <a:bodyPr/>
        <a:lstStyle/>
        <a:p>
          <a:r>
            <a:rPr lang="uk-UA" dirty="0" smtClean="0"/>
            <a:t>перегляду кредитної історії платника;</a:t>
          </a:r>
          <a:endParaRPr lang="en-US" dirty="0" smtClean="0"/>
        </a:p>
      </dgm:t>
    </dgm:pt>
    <dgm:pt modelId="{29A62683-8230-4379-90F5-B062059F330F}" cxnId="{DA079539-CF1F-4BE2-9412-5EBB2FDF7D11}" type="parTrans">
      <dgm:prSet/>
      <dgm:spPr/>
      <dgm:t>
        <a:bodyPr/>
        <a:lstStyle/>
        <a:p>
          <a:endParaRPr lang="uk-UA"/>
        </a:p>
      </dgm:t>
    </dgm:pt>
    <dgm:pt modelId="{458DAA05-5896-41CB-963D-6E45ADACE46D}" cxnId="{DA079539-CF1F-4BE2-9412-5EBB2FDF7D11}" type="sibTrans">
      <dgm:prSet/>
      <dgm:spPr/>
      <dgm:t>
        <a:bodyPr/>
        <a:lstStyle/>
        <a:p>
          <a:endParaRPr lang="uk-UA"/>
        </a:p>
      </dgm:t>
    </dgm:pt>
    <dgm:pt modelId="{9106E234-A833-41B7-9FD5-2210B997FB14}">
      <dgm:prSet/>
      <dgm:spPr/>
      <dgm:t>
        <a:bodyPr/>
        <a:lstStyle/>
        <a:p>
          <a:r>
            <a:rPr lang="uk-UA" smtClean="0"/>
            <a:t>проведення аналізу заборгованості по окремих дебіторах;</a:t>
          </a:r>
          <a:endParaRPr lang="en-US" dirty="0" smtClean="0"/>
        </a:p>
      </dgm:t>
    </dgm:pt>
    <dgm:pt modelId="{F113A374-740E-4A47-86A6-188D78B8EF07}" cxnId="{037C5509-B6C9-44E2-A915-93A16CF514C5}" type="parTrans">
      <dgm:prSet/>
      <dgm:spPr/>
      <dgm:t>
        <a:bodyPr/>
        <a:lstStyle/>
        <a:p>
          <a:endParaRPr lang="uk-UA"/>
        </a:p>
      </dgm:t>
    </dgm:pt>
    <dgm:pt modelId="{77921A45-37E3-4272-80C9-4036F4F3417E}" cxnId="{037C5509-B6C9-44E2-A915-93A16CF514C5}" type="sibTrans">
      <dgm:prSet/>
      <dgm:spPr/>
      <dgm:t>
        <a:bodyPr/>
        <a:lstStyle/>
        <a:p>
          <a:endParaRPr lang="uk-UA"/>
        </a:p>
      </dgm:t>
    </dgm:pt>
    <dgm:pt modelId="{632C407A-C804-429C-B91B-2CF2CF11C879}">
      <dgm:prSet/>
      <dgm:spPr/>
      <dgm:t>
        <a:bodyPr/>
        <a:lstStyle/>
        <a:p>
          <a:r>
            <a:rPr lang="uk-UA" smtClean="0"/>
            <a:t>посилення контролю за співвідношенням дебіторської й кредиторської заборгованості;</a:t>
          </a:r>
          <a:endParaRPr lang="en-US" dirty="0" smtClean="0"/>
        </a:p>
      </dgm:t>
    </dgm:pt>
    <dgm:pt modelId="{B0B7FEA4-95CF-482D-9580-6B2C4993906F}" cxnId="{C4CFBFDA-100A-451D-96BF-24C03515B459}" type="parTrans">
      <dgm:prSet/>
      <dgm:spPr/>
      <dgm:t>
        <a:bodyPr/>
        <a:lstStyle/>
        <a:p>
          <a:endParaRPr lang="uk-UA"/>
        </a:p>
      </dgm:t>
    </dgm:pt>
    <dgm:pt modelId="{8B3F82CD-484B-46F5-9575-2034912F4B98}" cxnId="{C4CFBFDA-100A-451D-96BF-24C03515B459}" type="sibTrans">
      <dgm:prSet/>
      <dgm:spPr/>
      <dgm:t>
        <a:bodyPr/>
        <a:lstStyle/>
        <a:p>
          <a:endParaRPr lang="uk-UA"/>
        </a:p>
      </dgm:t>
    </dgm:pt>
    <dgm:pt modelId="{42B0B153-2924-41A6-91C3-423FC009C060}">
      <dgm:prSet/>
      <dgm:spPr/>
      <dgm:t>
        <a:bodyPr/>
        <a:lstStyle/>
        <a:p>
          <a:r>
            <a:rPr lang="uk-UA" smtClean="0"/>
            <a:t>оцінки можливостей продажу дебіторської заборгованості банкам (факторинг);</a:t>
          </a:r>
          <a:endParaRPr lang="en-US" dirty="0" smtClean="0"/>
        </a:p>
      </dgm:t>
    </dgm:pt>
    <dgm:pt modelId="{165A7517-E8FD-4B9B-86C1-A485FBA8428D}" cxnId="{2A5FAEB4-AC1A-449E-AAA6-C01BD7508E3B}" type="parTrans">
      <dgm:prSet/>
      <dgm:spPr/>
      <dgm:t>
        <a:bodyPr/>
        <a:lstStyle/>
        <a:p>
          <a:endParaRPr lang="uk-UA"/>
        </a:p>
      </dgm:t>
    </dgm:pt>
    <dgm:pt modelId="{66285EAA-8DED-4CCD-9F1A-9D28C0B98AF8}" cxnId="{2A5FAEB4-AC1A-449E-AAA6-C01BD7508E3B}" type="sibTrans">
      <dgm:prSet/>
      <dgm:spPr/>
      <dgm:t>
        <a:bodyPr/>
        <a:lstStyle/>
        <a:p>
          <a:endParaRPr lang="uk-UA"/>
        </a:p>
      </dgm:t>
    </dgm:pt>
    <dgm:pt modelId="{365570FD-4E0D-47AC-A643-AF21E6B5340B}">
      <dgm:prSet/>
      <dgm:spPr/>
      <dgm:t>
        <a:bodyPr/>
        <a:lstStyle/>
        <a:p>
          <a:r>
            <a:rPr lang="ru-RU" smtClean="0"/>
            <a:t>надання знижок покупцям при достроковій оплаті товару.</a:t>
          </a:r>
          <a:endParaRPr lang="en-US" dirty="0"/>
        </a:p>
      </dgm:t>
    </dgm:pt>
    <dgm:pt modelId="{B648150E-950B-4CAD-AAD1-A4AE831E764D}" cxnId="{587A1D3A-298B-479F-9A77-F967F662F6F8}" type="parTrans">
      <dgm:prSet/>
      <dgm:spPr/>
      <dgm:t>
        <a:bodyPr/>
        <a:lstStyle/>
        <a:p>
          <a:endParaRPr lang="uk-UA"/>
        </a:p>
      </dgm:t>
    </dgm:pt>
    <dgm:pt modelId="{78A492A6-42FC-401D-B54D-E1EB64A92134}" cxnId="{587A1D3A-298B-479F-9A77-F967F662F6F8}" type="sibTrans">
      <dgm:prSet/>
      <dgm:spPr/>
      <dgm:t>
        <a:bodyPr/>
        <a:lstStyle/>
        <a:p>
          <a:endParaRPr lang="uk-UA"/>
        </a:p>
      </dgm:t>
    </dgm:pt>
    <dgm:pt modelId="{1D6D017D-63BE-4A63-8877-14C89B8A7373}" type="pres">
      <dgm:prSet presAssocID="{007E3F33-62CF-4E74-9379-587B65896E31}" presName="Name0" presStyleCnt="0">
        <dgm:presLayoutVars>
          <dgm:dir/>
          <dgm:animLvl val="lvl"/>
          <dgm:resizeHandles val="exact"/>
        </dgm:presLayoutVars>
      </dgm:prSet>
      <dgm:spPr/>
      <dgm:t>
        <a:bodyPr/>
        <a:lstStyle/>
        <a:p>
          <a:endParaRPr lang="uk-UA"/>
        </a:p>
      </dgm:t>
    </dgm:pt>
    <dgm:pt modelId="{2783CB02-3CF3-4601-B46A-59F8E6502CD2}" type="pres">
      <dgm:prSet presAssocID="{3019BE13-1A08-4DB3-A0C6-822E7F01FB5A}" presName="composite" presStyleCnt="0"/>
      <dgm:spPr/>
    </dgm:pt>
    <dgm:pt modelId="{56CC7D67-0C73-472B-892B-3A6A2076A711}" type="pres">
      <dgm:prSet presAssocID="{3019BE13-1A08-4DB3-A0C6-822E7F01FB5A}" presName="parTx" presStyleLbl="alignNode1" presStyleIdx="0" presStyleCnt="2">
        <dgm:presLayoutVars>
          <dgm:chMax val="0"/>
          <dgm:chPref val="0"/>
          <dgm:bulletEnabled val="1"/>
        </dgm:presLayoutVars>
      </dgm:prSet>
      <dgm:spPr/>
      <dgm:t>
        <a:bodyPr/>
        <a:lstStyle/>
        <a:p>
          <a:endParaRPr lang="uk-UA"/>
        </a:p>
      </dgm:t>
    </dgm:pt>
    <dgm:pt modelId="{AEECA2B4-F55E-47C4-A2A2-F93723D1F699}" type="pres">
      <dgm:prSet presAssocID="{3019BE13-1A08-4DB3-A0C6-822E7F01FB5A}" presName="desTx" presStyleLbl="alignAccFollowNode1" presStyleIdx="0" presStyleCnt="2">
        <dgm:presLayoutVars>
          <dgm:bulletEnabled val="1"/>
        </dgm:presLayoutVars>
      </dgm:prSet>
      <dgm:spPr/>
      <dgm:t>
        <a:bodyPr/>
        <a:lstStyle/>
        <a:p>
          <a:endParaRPr lang="uk-UA"/>
        </a:p>
      </dgm:t>
    </dgm:pt>
    <dgm:pt modelId="{F14815B5-6552-4CCF-BBAC-78A426CAF65C}" type="pres">
      <dgm:prSet presAssocID="{76E3F446-4D20-469B-B0BD-F8461440D64F}" presName="space" presStyleCnt="0"/>
      <dgm:spPr/>
    </dgm:pt>
    <dgm:pt modelId="{ADC4B959-DCDB-4701-9F27-568A1F6B6025}" type="pres">
      <dgm:prSet presAssocID="{F8D650DD-BEEA-4FB0-A0E6-7D441786E3D2}" presName="composite" presStyleCnt="0"/>
      <dgm:spPr/>
    </dgm:pt>
    <dgm:pt modelId="{F8BDCB18-4B2E-4359-993F-F2A2DE56B470}" type="pres">
      <dgm:prSet presAssocID="{F8D650DD-BEEA-4FB0-A0E6-7D441786E3D2}" presName="parTx" presStyleLbl="alignNode1" presStyleIdx="1" presStyleCnt="2">
        <dgm:presLayoutVars>
          <dgm:chMax val="0"/>
          <dgm:chPref val="0"/>
          <dgm:bulletEnabled val="1"/>
        </dgm:presLayoutVars>
      </dgm:prSet>
      <dgm:spPr/>
      <dgm:t>
        <a:bodyPr/>
        <a:lstStyle/>
        <a:p>
          <a:endParaRPr lang="uk-UA"/>
        </a:p>
      </dgm:t>
    </dgm:pt>
    <dgm:pt modelId="{880A0159-6374-4ED0-A90D-2D8D79677A71}" type="pres">
      <dgm:prSet presAssocID="{F8D650DD-BEEA-4FB0-A0E6-7D441786E3D2}" presName="desTx" presStyleLbl="alignAccFollowNode1" presStyleIdx="1" presStyleCnt="2">
        <dgm:presLayoutVars>
          <dgm:bulletEnabled val="1"/>
        </dgm:presLayoutVars>
      </dgm:prSet>
      <dgm:spPr/>
      <dgm:t>
        <a:bodyPr/>
        <a:lstStyle/>
        <a:p>
          <a:endParaRPr lang="uk-UA"/>
        </a:p>
      </dgm:t>
    </dgm:pt>
  </dgm:ptLst>
  <dgm:cxnLst>
    <dgm:cxn modelId="{B30F74E4-62FA-42D0-8A83-8EA06E769F8D}" type="presOf" srcId="{42B0B153-2924-41A6-91C3-423FC009C060}" destId="{880A0159-6374-4ED0-A90D-2D8D79677A71}" srcOrd="0" destOrd="4" presId="urn:microsoft.com/office/officeart/2005/8/layout/hList1"/>
    <dgm:cxn modelId="{8996FCE3-0459-4660-AE31-AA61612AF181}" type="presOf" srcId="{8EA9CFA5-BC6F-444F-9092-9313489FA65A}" destId="{AEECA2B4-F55E-47C4-A2A2-F93723D1F699}" srcOrd="0" destOrd="4" presId="urn:microsoft.com/office/officeart/2005/8/layout/hList1"/>
    <dgm:cxn modelId="{14D5BF23-2FC5-4815-A519-781DE33E825E}" type="presOf" srcId="{F8D650DD-BEEA-4FB0-A0E6-7D441786E3D2}" destId="{F8BDCB18-4B2E-4359-993F-F2A2DE56B470}" srcOrd="0" destOrd="0" presId="urn:microsoft.com/office/officeart/2005/8/layout/hList1"/>
    <dgm:cxn modelId="{D8EC0441-72B1-47E4-9BAE-0F66E6B1C182}" type="presOf" srcId="{365570FD-4E0D-47AC-A643-AF21E6B5340B}" destId="{880A0159-6374-4ED0-A90D-2D8D79677A71}" srcOrd="0" destOrd="5" presId="urn:microsoft.com/office/officeart/2005/8/layout/hList1"/>
    <dgm:cxn modelId="{2A5FAEB4-AC1A-449E-AAA6-C01BD7508E3B}" srcId="{F8D650DD-BEEA-4FB0-A0E6-7D441786E3D2}" destId="{42B0B153-2924-41A6-91C3-423FC009C060}" srcOrd="4" destOrd="0" parTransId="{165A7517-E8FD-4B9B-86C1-A485FBA8428D}" sibTransId="{66285EAA-8DED-4CCD-9F1A-9D28C0B98AF8}"/>
    <dgm:cxn modelId="{5EBFB68F-E686-4F7E-9F92-52AD0EA7B3F4}" srcId="{3019BE13-1A08-4DB3-A0C6-822E7F01FB5A}" destId="{A630BC9A-0603-44E2-AF92-3004C4D34ACB}" srcOrd="3" destOrd="0" parTransId="{E906CC8D-E910-4D7F-A730-F6566C61D5F4}" sibTransId="{3B6B5162-9437-4D64-B6ED-27E96F51DA67}"/>
    <dgm:cxn modelId="{307848E3-3CB8-4DDB-BEE9-99869D15F9AC}" type="presOf" srcId="{007E3F33-62CF-4E74-9379-587B65896E31}" destId="{1D6D017D-63BE-4A63-8877-14C89B8A7373}" srcOrd="0" destOrd="0" presId="urn:microsoft.com/office/officeart/2005/8/layout/hList1"/>
    <dgm:cxn modelId="{F47491F0-CB9E-489D-87CE-1388307E8444}" srcId="{3019BE13-1A08-4DB3-A0C6-822E7F01FB5A}" destId="{2217A830-4AFC-4644-A99B-8E080A5D6B4A}" srcOrd="2" destOrd="0" parTransId="{F1B76D40-3113-468B-B8BD-CADBD4136AE6}" sibTransId="{464146D1-3E11-4B2D-BFD1-BDD3E27BFF84}"/>
    <dgm:cxn modelId="{037C5509-B6C9-44E2-A915-93A16CF514C5}" srcId="{F8D650DD-BEEA-4FB0-A0E6-7D441786E3D2}" destId="{9106E234-A833-41B7-9FD5-2210B997FB14}" srcOrd="2" destOrd="0" parTransId="{F113A374-740E-4A47-86A6-188D78B8EF07}" sibTransId="{77921A45-37E3-4272-80C9-4036F4F3417E}"/>
    <dgm:cxn modelId="{43FB8395-96E8-4038-94E4-06F0E7472CFC}" type="presOf" srcId="{6288F13D-BA31-446E-A132-D6415F6EBEDA}" destId="{AEECA2B4-F55E-47C4-A2A2-F93723D1F699}" srcOrd="0" destOrd="0" presId="urn:microsoft.com/office/officeart/2005/8/layout/hList1"/>
    <dgm:cxn modelId="{5F45C196-65BD-4431-95BE-60F09CB7C665}" type="presOf" srcId="{3019BE13-1A08-4DB3-A0C6-822E7F01FB5A}" destId="{56CC7D67-0C73-472B-892B-3A6A2076A711}" srcOrd="0" destOrd="0" presId="urn:microsoft.com/office/officeart/2005/8/layout/hList1"/>
    <dgm:cxn modelId="{D2D94439-262D-4020-8AE1-1AF3AE8A3090}" srcId="{007E3F33-62CF-4E74-9379-587B65896E31}" destId="{3019BE13-1A08-4DB3-A0C6-822E7F01FB5A}" srcOrd="0" destOrd="0" parTransId="{B52C27C7-1C8B-45DC-8ADB-BE62F580CD96}" sibTransId="{76E3F446-4D20-469B-B0BD-F8461440D64F}"/>
    <dgm:cxn modelId="{5BF3C39F-8908-4773-A809-EAABF435A1B4}" type="presOf" srcId="{4EFDF58E-EBD4-4D5E-A639-E70F12B290D0}" destId="{880A0159-6374-4ED0-A90D-2D8D79677A71}" srcOrd="0" destOrd="1" presId="urn:microsoft.com/office/officeart/2005/8/layout/hList1"/>
    <dgm:cxn modelId="{2941CA64-3B6E-49E8-91EE-291D2933E337}" type="presOf" srcId="{9106E234-A833-41B7-9FD5-2210B997FB14}" destId="{880A0159-6374-4ED0-A90D-2D8D79677A71}" srcOrd="0" destOrd="2" presId="urn:microsoft.com/office/officeart/2005/8/layout/hList1"/>
    <dgm:cxn modelId="{19A661B2-2234-4F41-AA65-418D3A7EFA7D}" srcId="{3019BE13-1A08-4DB3-A0C6-822E7F01FB5A}" destId="{8EA9CFA5-BC6F-444F-9092-9313489FA65A}" srcOrd="4" destOrd="0" parTransId="{21460105-8F13-46FC-8432-D08ABA0E2323}" sibTransId="{0CA3B0CD-94E5-46EE-9804-B377527FE9C9}"/>
    <dgm:cxn modelId="{CE97A918-031F-4B6E-BC35-A6D6AC3DA494}" type="presOf" srcId="{632C407A-C804-429C-B91B-2CF2CF11C879}" destId="{880A0159-6374-4ED0-A90D-2D8D79677A71}" srcOrd="0" destOrd="3" presId="urn:microsoft.com/office/officeart/2005/8/layout/hList1"/>
    <dgm:cxn modelId="{10804040-3A9A-4072-9A7A-ED5A3A1F50B5}" srcId="{3019BE13-1A08-4DB3-A0C6-822E7F01FB5A}" destId="{EBF9CD2A-1FA3-43FA-860A-4A3CE9AD6C50}" srcOrd="1" destOrd="0" parTransId="{E456707D-B892-46B4-86D2-839B8E57E18C}" sibTransId="{02A3B4D4-2F06-40EC-A6BD-1E7F816513F3}"/>
    <dgm:cxn modelId="{A9BA0D60-2470-4F9A-B94F-C3E4F705AA08}" srcId="{3019BE13-1A08-4DB3-A0C6-822E7F01FB5A}" destId="{6288F13D-BA31-446E-A132-D6415F6EBEDA}" srcOrd="0" destOrd="0" parTransId="{1E8FF3A6-1030-465E-838E-B75062A0A1AE}" sibTransId="{B78887AC-103E-4DF9-A3AC-76DAC9B20F5C}"/>
    <dgm:cxn modelId="{DA079539-CF1F-4BE2-9412-5EBB2FDF7D11}" srcId="{F8D650DD-BEEA-4FB0-A0E6-7D441786E3D2}" destId="{4EFDF58E-EBD4-4D5E-A639-E70F12B290D0}" srcOrd="1" destOrd="0" parTransId="{29A62683-8230-4379-90F5-B062059F330F}" sibTransId="{458DAA05-5896-41CB-963D-6E45ADACE46D}"/>
    <dgm:cxn modelId="{79C255FE-D8DB-4998-9F70-DDE2CC06205C}" srcId="{007E3F33-62CF-4E74-9379-587B65896E31}" destId="{F8D650DD-BEEA-4FB0-A0E6-7D441786E3D2}" srcOrd="1" destOrd="0" parTransId="{E8DE5906-2049-4099-A9B1-D2C66C40DFBF}" sibTransId="{E6E31B99-7442-41F4-BA09-8F9DA7A00396}"/>
    <dgm:cxn modelId="{D8C13333-315F-4233-8826-C3F38E2700D4}" type="presOf" srcId="{A630BC9A-0603-44E2-AF92-3004C4D34ACB}" destId="{AEECA2B4-F55E-47C4-A2A2-F93723D1F699}" srcOrd="0" destOrd="3" presId="urn:microsoft.com/office/officeart/2005/8/layout/hList1"/>
    <dgm:cxn modelId="{A2345A59-AD85-474E-90AC-46D064775F1C}" type="presOf" srcId="{2217A830-4AFC-4644-A99B-8E080A5D6B4A}" destId="{AEECA2B4-F55E-47C4-A2A2-F93723D1F699}" srcOrd="0" destOrd="2" presId="urn:microsoft.com/office/officeart/2005/8/layout/hList1"/>
    <dgm:cxn modelId="{88772011-185A-4CFD-8476-D618FE4E7CED}" type="presOf" srcId="{EBF9CD2A-1FA3-43FA-860A-4A3CE9AD6C50}" destId="{AEECA2B4-F55E-47C4-A2A2-F93723D1F699}" srcOrd="0" destOrd="1" presId="urn:microsoft.com/office/officeart/2005/8/layout/hList1"/>
    <dgm:cxn modelId="{B9C0C592-820A-4C7A-B380-7BDD76ED29B0}" srcId="{F8D650DD-BEEA-4FB0-A0E6-7D441786E3D2}" destId="{FE963A97-AE69-442B-A578-3E69F8D32101}" srcOrd="0" destOrd="0" parTransId="{FB25DDA8-D847-423E-AA94-CAF308D0682B}" sibTransId="{86EA826C-C24A-465A-8462-513EB63CA592}"/>
    <dgm:cxn modelId="{BEC41525-A532-4C35-98AD-6C263448DA50}" srcId="{3019BE13-1A08-4DB3-A0C6-822E7F01FB5A}" destId="{29D83611-3004-4B22-B16F-8FA82404EABB}" srcOrd="5" destOrd="0" parTransId="{F7C0B64C-7D19-4227-BDC3-C19BC3EC3C16}" sibTransId="{2B68555F-A35A-4BA2-B118-7EB8505D4CC9}"/>
    <dgm:cxn modelId="{54EF5709-BF72-40DC-93F3-3A0C1FC3A2B3}" srcId="{3019BE13-1A08-4DB3-A0C6-822E7F01FB5A}" destId="{E41CD17C-F6D6-495B-A79F-4F7FB5ECD2CB}" srcOrd="6" destOrd="0" parTransId="{ED60A52B-56A2-4301-803D-BDAA2D48172A}" sibTransId="{9BAC5389-5598-4E61-9822-7F0F9D0D9E7C}"/>
    <dgm:cxn modelId="{D829E31F-5B8A-4D39-998C-D74F6C457733}" type="presOf" srcId="{29D83611-3004-4B22-B16F-8FA82404EABB}" destId="{AEECA2B4-F55E-47C4-A2A2-F93723D1F699}" srcOrd="0" destOrd="5" presId="urn:microsoft.com/office/officeart/2005/8/layout/hList1"/>
    <dgm:cxn modelId="{58EF1E0E-3C6F-4674-A7B8-DF0988CCE6BF}" type="presOf" srcId="{E41CD17C-F6D6-495B-A79F-4F7FB5ECD2CB}" destId="{AEECA2B4-F55E-47C4-A2A2-F93723D1F699}" srcOrd="0" destOrd="6" presId="urn:microsoft.com/office/officeart/2005/8/layout/hList1"/>
    <dgm:cxn modelId="{D3BC19FD-7683-4F17-9A6D-FB11D5B5D58F}" type="presOf" srcId="{FE963A97-AE69-442B-A578-3E69F8D32101}" destId="{880A0159-6374-4ED0-A90D-2D8D79677A71}" srcOrd="0" destOrd="0" presId="urn:microsoft.com/office/officeart/2005/8/layout/hList1"/>
    <dgm:cxn modelId="{587A1D3A-298B-479F-9A77-F967F662F6F8}" srcId="{F8D650DD-BEEA-4FB0-A0E6-7D441786E3D2}" destId="{365570FD-4E0D-47AC-A643-AF21E6B5340B}" srcOrd="5" destOrd="0" parTransId="{B648150E-950B-4CAD-AAD1-A4AE831E764D}" sibTransId="{78A492A6-42FC-401D-B54D-E1EB64A92134}"/>
    <dgm:cxn modelId="{C4CFBFDA-100A-451D-96BF-24C03515B459}" srcId="{F8D650DD-BEEA-4FB0-A0E6-7D441786E3D2}" destId="{632C407A-C804-429C-B91B-2CF2CF11C879}" srcOrd="3" destOrd="0" parTransId="{B0B7FEA4-95CF-482D-9580-6B2C4993906F}" sibTransId="{8B3F82CD-484B-46F5-9575-2034912F4B98}"/>
    <dgm:cxn modelId="{BA81B554-CF28-4C25-852D-855831F2BDFA}" type="presParOf" srcId="{1D6D017D-63BE-4A63-8877-14C89B8A7373}" destId="{2783CB02-3CF3-4601-B46A-59F8E6502CD2}" srcOrd="0" destOrd="0" presId="urn:microsoft.com/office/officeart/2005/8/layout/hList1"/>
    <dgm:cxn modelId="{14C77833-EE1F-4F2E-A75A-85DAE1867B19}" type="presParOf" srcId="{2783CB02-3CF3-4601-B46A-59F8E6502CD2}" destId="{56CC7D67-0C73-472B-892B-3A6A2076A711}" srcOrd="0" destOrd="0" presId="urn:microsoft.com/office/officeart/2005/8/layout/hList1"/>
    <dgm:cxn modelId="{922F011C-2044-4F21-B0B6-A66409BFB0DF}" type="presParOf" srcId="{2783CB02-3CF3-4601-B46A-59F8E6502CD2}" destId="{AEECA2B4-F55E-47C4-A2A2-F93723D1F699}" srcOrd="1" destOrd="0" presId="urn:microsoft.com/office/officeart/2005/8/layout/hList1"/>
    <dgm:cxn modelId="{C80531D4-8BD3-48AC-AD21-55D720E318FC}" type="presParOf" srcId="{1D6D017D-63BE-4A63-8877-14C89B8A7373}" destId="{F14815B5-6552-4CCF-BBAC-78A426CAF65C}" srcOrd="1" destOrd="0" presId="urn:microsoft.com/office/officeart/2005/8/layout/hList1"/>
    <dgm:cxn modelId="{3E001110-4FEF-4933-B2D9-A60ABD7CF33B}" type="presParOf" srcId="{1D6D017D-63BE-4A63-8877-14C89B8A7373}" destId="{ADC4B959-DCDB-4701-9F27-568A1F6B6025}" srcOrd="2" destOrd="0" presId="urn:microsoft.com/office/officeart/2005/8/layout/hList1"/>
    <dgm:cxn modelId="{DB4AB68E-18A9-40DE-88D0-9B67FF71A2CE}" type="presParOf" srcId="{ADC4B959-DCDB-4701-9F27-568A1F6B6025}" destId="{F8BDCB18-4B2E-4359-993F-F2A2DE56B470}" srcOrd="0" destOrd="0" presId="urn:microsoft.com/office/officeart/2005/8/layout/hList1"/>
    <dgm:cxn modelId="{153EDF85-3B1B-47CB-9D4E-11C3174CE1A2}" type="presParOf" srcId="{ADC4B959-DCDB-4701-9F27-568A1F6B6025}" destId="{880A0159-6374-4ED0-A90D-2D8D79677A71}" srcOrd="1" destOrd="0" presId="urn:microsoft.com/office/officeart/2005/8/layout/h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07E3F33-62CF-4E74-9379-587B65896E31}" type="doc">
      <dgm:prSet loTypeId="urn:microsoft.com/office/officeart/2005/8/layout/hList1" loCatId="list" qsTypeId="urn:microsoft.com/office/officeart/2005/8/quickstyle/simple4" qsCatId="simple" csTypeId="urn:microsoft.com/office/officeart/2005/8/colors/accent0_3" csCatId="mainScheme" phldr="1"/>
      <dgm:spPr/>
      <dgm:t>
        <a:bodyPr/>
        <a:lstStyle/>
        <a:p>
          <a:endParaRPr lang="uk-UA"/>
        </a:p>
      </dgm:t>
    </dgm:pt>
    <dgm:pt modelId="{3019BE13-1A08-4DB3-A0C6-822E7F01FB5A}">
      <dgm:prSet custT="1"/>
      <dgm:spPr/>
      <dgm:t>
        <a:bodyPr/>
        <a:lstStyle/>
        <a:p>
          <a:pPr rtl="0"/>
          <a:r>
            <a:rPr lang="ru-RU" sz="2400" dirty="0" smtClean="0"/>
            <a:t>ЗНИЖЕННЯ СОБІВАРТОСТІ ПРОДУКЦІЇ на </a:t>
          </a:r>
          <a:r>
            <a:rPr lang="uk-UA" sz="2400" noProof="0" dirty="0" smtClean="0"/>
            <a:t>основі</a:t>
          </a:r>
          <a:endParaRPr lang="uk-UA" sz="2400" noProof="0" dirty="0"/>
        </a:p>
      </dgm:t>
    </dgm:pt>
    <dgm:pt modelId="{B52C27C7-1C8B-45DC-8ADB-BE62F580CD96}" cxnId="{D2D94439-262D-4020-8AE1-1AF3AE8A3090}" type="parTrans">
      <dgm:prSet/>
      <dgm:spPr/>
      <dgm:t>
        <a:bodyPr/>
        <a:lstStyle/>
        <a:p>
          <a:endParaRPr lang="uk-UA"/>
        </a:p>
      </dgm:t>
    </dgm:pt>
    <dgm:pt modelId="{76E3F446-4D20-469B-B0BD-F8461440D64F}" cxnId="{D2D94439-262D-4020-8AE1-1AF3AE8A3090}" type="sibTrans">
      <dgm:prSet/>
      <dgm:spPr/>
      <dgm:t>
        <a:bodyPr/>
        <a:lstStyle/>
        <a:p>
          <a:endParaRPr lang="uk-UA"/>
        </a:p>
      </dgm:t>
    </dgm:pt>
    <dgm:pt modelId="{F8D650DD-BEEA-4FB0-A0E6-7D441786E3D2}">
      <dgm:prSet custT="1"/>
      <dgm:spPr/>
      <dgm:t>
        <a:bodyPr/>
        <a:lstStyle/>
        <a:p>
          <a:pPr rtl="0"/>
          <a:r>
            <a:rPr lang="ru-RU" sz="2400" dirty="0" smtClean="0"/>
            <a:t>ЗМЕНШЕННЯ ЗАЛИШКІВ ЗАПАСІВ на </a:t>
          </a:r>
          <a:r>
            <a:rPr lang="uk-UA" sz="2400" noProof="0" dirty="0" smtClean="0"/>
            <a:t>основі</a:t>
          </a:r>
          <a:endParaRPr lang="uk-UA" sz="2400" noProof="0" dirty="0"/>
        </a:p>
      </dgm:t>
    </dgm:pt>
    <dgm:pt modelId="{E8DE5906-2049-4099-A9B1-D2C66C40DFBF}" cxnId="{79C255FE-D8DB-4998-9F70-DDE2CC06205C}" type="parTrans">
      <dgm:prSet/>
      <dgm:spPr/>
      <dgm:t>
        <a:bodyPr/>
        <a:lstStyle/>
        <a:p>
          <a:endParaRPr lang="uk-UA"/>
        </a:p>
      </dgm:t>
    </dgm:pt>
    <dgm:pt modelId="{E6E31B99-7442-41F4-BA09-8F9DA7A00396}" cxnId="{79C255FE-D8DB-4998-9F70-DDE2CC06205C}" type="sibTrans">
      <dgm:prSet/>
      <dgm:spPr/>
      <dgm:t>
        <a:bodyPr/>
        <a:lstStyle/>
        <a:p>
          <a:endParaRPr lang="uk-UA"/>
        </a:p>
      </dgm:t>
    </dgm:pt>
    <dgm:pt modelId="{6288F13D-BA31-446E-A132-D6415F6EBEDA}">
      <dgm:prSet/>
      <dgm:spPr/>
      <dgm:t>
        <a:bodyPr/>
        <a:lstStyle/>
        <a:p>
          <a:pPr rtl="0"/>
          <a:r>
            <a:rPr lang="uk-UA" smtClean="0"/>
            <a:t>випереджаючі темпи зростання обсягів виробництва відносно темпів зростання сукупних витрат;</a:t>
          </a:r>
          <a:endParaRPr lang="uk-UA" dirty="0"/>
        </a:p>
      </dgm:t>
    </dgm:pt>
    <dgm:pt modelId="{1E8FF3A6-1030-465E-838E-B75062A0A1AE}" cxnId="{A9BA0D60-2470-4F9A-B94F-C3E4F705AA08}" type="parTrans">
      <dgm:prSet/>
      <dgm:spPr/>
      <dgm:t>
        <a:bodyPr/>
        <a:lstStyle/>
        <a:p>
          <a:endParaRPr lang="uk-UA"/>
        </a:p>
      </dgm:t>
    </dgm:pt>
    <dgm:pt modelId="{B78887AC-103E-4DF9-A3AC-76DAC9B20F5C}" cxnId="{A9BA0D60-2470-4F9A-B94F-C3E4F705AA08}" type="sibTrans">
      <dgm:prSet/>
      <dgm:spPr/>
      <dgm:t>
        <a:bodyPr/>
        <a:lstStyle/>
        <a:p>
          <a:endParaRPr lang="uk-UA"/>
        </a:p>
      </dgm:t>
    </dgm:pt>
    <dgm:pt modelId="{F5EA23EF-AD63-467A-907D-1DE429D13AEB}">
      <dgm:prSet/>
      <dgm:spPr/>
      <dgm:t>
        <a:bodyPr/>
        <a:lstStyle/>
        <a:p>
          <a:r>
            <a:rPr lang="uk-UA" smtClean="0"/>
            <a:t>раціональне використання ресурсів;</a:t>
          </a:r>
          <a:endParaRPr lang="en-US" dirty="0" smtClean="0"/>
        </a:p>
      </dgm:t>
    </dgm:pt>
    <dgm:pt modelId="{9A0340D4-7C90-4E58-ADCC-59F02B78F2A7}" cxnId="{F45ABA1B-3FE3-4BA0-9091-4BBEB201D7E9}" type="parTrans">
      <dgm:prSet/>
      <dgm:spPr/>
      <dgm:t>
        <a:bodyPr/>
        <a:lstStyle/>
        <a:p>
          <a:endParaRPr lang="uk-UA"/>
        </a:p>
      </dgm:t>
    </dgm:pt>
    <dgm:pt modelId="{2C8CFC1F-0D90-462E-9075-6B9D7D660FE0}" cxnId="{F45ABA1B-3FE3-4BA0-9091-4BBEB201D7E9}" type="sibTrans">
      <dgm:prSet/>
      <dgm:spPr/>
      <dgm:t>
        <a:bodyPr/>
        <a:lstStyle/>
        <a:p>
          <a:endParaRPr lang="uk-UA"/>
        </a:p>
      </dgm:t>
    </dgm:pt>
    <dgm:pt modelId="{6A3A8A57-6489-431A-A21A-73FC62C8DE6A}">
      <dgm:prSet/>
      <dgm:spPr/>
      <dgm:t>
        <a:bodyPr/>
        <a:lstStyle/>
        <a:p>
          <a:r>
            <a:rPr lang="uk-UA" smtClean="0"/>
            <a:t>якість сировини, матеріалів, кваліфікація працівників; досконалість технології;</a:t>
          </a:r>
          <a:endParaRPr lang="en-US" dirty="0" smtClean="0"/>
        </a:p>
      </dgm:t>
    </dgm:pt>
    <dgm:pt modelId="{93AF6E22-6706-4E78-9CD4-8A14439C056D}" cxnId="{7536C52B-21E8-4C14-8F3B-BD3D0A0914DA}" type="parTrans">
      <dgm:prSet/>
      <dgm:spPr/>
      <dgm:t>
        <a:bodyPr/>
        <a:lstStyle/>
        <a:p>
          <a:endParaRPr lang="uk-UA"/>
        </a:p>
      </dgm:t>
    </dgm:pt>
    <dgm:pt modelId="{F3A4AD9E-0DE0-4841-8267-8BA5F6B066CB}" cxnId="{7536C52B-21E8-4C14-8F3B-BD3D0A0914DA}" type="sibTrans">
      <dgm:prSet/>
      <dgm:spPr/>
      <dgm:t>
        <a:bodyPr/>
        <a:lstStyle/>
        <a:p>
          <a:endParaRPr lang="uk-UA"/>
        </a:p>
      </dgm:t>
    </dgm:pt>
    <dgm:pt modelId="{B174C7E7-F7AF-4B1A-8BFA-22EA57BCCAC9}">
      <dgm:prSet/>
      <dgm:spPr/>
      <dgm:t>
        <a:bodyPr/>
        <a:lstStyle/>
        <a:p>
          <a:r>
            <a:rPr lang="uk-UA" dirty="0" smtClean="0"/>
            <a:t>оптимізація товарної структури;</a:t>
          </a:r>
          <a:endParaRPr lang="en-US" dirty="0" smtClean="0"/>
        </a:p>
      </dgm:t>
    </dgm:pt>
    <dgm:pt modelId="{EA6361B5-AA69-4AEB-A080-A149B03F46C2}" cxnId="{E7D183FC-8966-4B05-9D09-E2D4FFAD6DAA}" type="parTrans">
      <dgm:prSet/>
      <dgm:spPr/>
      <dgm:t>
        <a:bodyPr/>
        <a:lstStyle/>
        <a:p>
          <a:endParaRPr lang="uk-UA"/>
        </a:p>
      </dgm:t>
    </dgm:pt>
    <dgm:pt modelId="{4371FCBE-D89F-4A08-9C67-D663DC62DE33}" cxnId="{E7D183FC-8966-4B05-9D09-E2D4FFAD6DAA}" type="sibTrans">
      <dgm:prSet/>
      <dgm:spPr/>
      <dgm:t>
        <a:bodyPr/>
        <a:lstStyle/>
        <a:p>
          <a:endParaRPr lang="uk-UA"/>
        </a:p>
      </dgm:t>
    </dgm:pt>
    <dgm:pt modelId="{2A987C5B-D011-401D-BCFF-114EAA572370}">
      <dgm:prSet/>
      <dgm:spPr/>
      <dgm:t>
        <a:bodyPr/>
        <a:lstStyle/>
        <a:p>
          <a:r>
            <a:rPr lang="uk-UA" smtClean="0"/>
            <a:t>усунення завищення норм витрат;</a:t>
          </a:r>
          <a:endParaRPr lang="en-US" dirty="0" smtClean="0"/>
        </a:p>
      </dgm:t>
    </dgm:pt>
    <dgm:pt modelId="{19430C1B-036A-4666-8472-FC8773BE1443}" cxnId="{093B197A-D243-4C86-8E82-468DF0CF2B53}" type="parTrans">
      <dgm:prSet/>
      <dgm:spPr/>
      <dgm:t>
        <a:bodyPr/>
        <a:lstStyle/>
        <a:p>
          <a:endParaRPr lang="uk-UA"/>
        </a:p>
      </dgm:t>
    </dgm:pt>
    <dgm:pt modelId="{A8D1419D-9EEB-4115-9236-F0B34D650D71}" cxnId="{093B197A-D243-4C86-8E82-468DF0CF2B53}" type="sibTrans">
      <dgm:prSet/>
      <dgm:spPr/>
      <dgm:t>
        <a:bodyPr/>
        <a:lstStyle/>
        <a:p>
          <a:endParaRPr lang="uk-UA"/>
        </a:p>
      </dgm:t>
    </dgm:pt>
    <dgm:pt modelId="{26FB57A5-EA26-4864-A781-89ABC610B42B}">
      <dgm:prSet/>
      <dgm:spPr/>
      <dgm:t>
        <a:bodyPr/>
        <a:lstStyle/>
        <a:p>
          <a:r>
            <a:rPr lang="uk-UA" dirty="0" smtClean="0"/>
            <a:t>заміна дорогих матеріалів більш дешевими.</a:t>
          </a:r>
          <a:endParaRPr lang="en-US" dirty="0" smtClean="0"/>
        </a:p>
      </dgm:t>
    </dgm:pt>
    <dgm:pt modelId="{CD367684-9B12-4714-9A81-F3D9DB7582AA}" cxnId="{87C2695D-8AC3-41C7-9303-735128E49B1C}" type="parTrans">
      <dgm:prSet/>
      <dgm:spPr/>
      <dgm:t>
        <a:bodyPr/>
        <a:lstStyle/>
        <a:p>
          <a:endParaRPr lang="uk-UA"/>
        </a:p>
      </dgm:t>
    </dgm:pt>
    <dgm:pt modelId="{633E296B-7DFB-4408-BA21-841E1C92FAF0}" cxnId="{87C2695D-8AC3-41C7-9303-735128E49B1C}" type="sibTrans">
      <dgm:prSet/>
      <dgm:spPr/>
      <dgm:t>
        <a:bodyPr/>
        <a:lstStyle/>
        <a:p>
          <a:endParaRPr lang="uk-UA"/>
        </a:p>
      </dgm:t>
    </dgm:pt>
    <dgm:pt modelId="{0773DE94-A9B9-4D47-878A-1B6221460B41}">
      <dgm:prSet/>
      <dgm:spPr/>
      <dgm:t>
        <a:bodyPr/>
        <a:lstStyle/>
        <a:p>
          <a:pPr rtl="0"/>
          <a:r>
            <a:rPr lang="uk-UA" noProof="0" dirty="0" smtClean="0"/>
            <a:t>налагодження оптимальної системи управління запасами</a:t>
          </a:r>
          <a:endParaRPr lang="uk-UA" noProof="0" dirty="0"/>
        </a:p>
      </dgm:t>
    </dgm:pt>
    <dgm:pt modelId="{884A5485-2A6C-46C7-8BB7-4C9287028630}" cxnId="{DAB630B1-EBFF-4A06-97CF-9CFF01931FF3}" type="parTrans">
      <dgm:prSet/>
      <dgm:spPr/>
      <dgm:t>
        <a:bodyPr/>
        <a:lstStyle/>
        <a:p>
          <a:endParaRPr lang="uk-UA"/>
        </a:p>
      </dgm:t>
    </dgm:pt>
    <dgm:pt modelId="{47EBD72D-D5BF-4CD4-BC80-15751BAE5129}" cxnId="{DAB630B1-EBFF-4A06-97CF-9CFF01931FF3}" type="sibTrans">
      <dgm:prSet/>
      <dgm:spPr/>
      <dgm:t>
        <a:bodyPr/>
        <a:lstStyle/>
        <a:p>
          <a:endParaRPr lang="uk-UA"/>
        </a:p>
      </dgm:t>
    </dgm:pt>
    <dgm:pt modelId="{1D6D017D-63BE-4A63-8877-14C89B8A7373}" type="pres">
      <dgm:prSet presAssocID="{007E3F33-62CF-4E74-9379-587B65896E31}" presName="Name0" presStyleCnt="0">
        <dgm:presLayoutVars>
          <dgm:dir/>
          <dgm:animLvl val="lvl"/>
          <dgm:resizeHandles val="exact"/>
        </dgm:presLayoutVars>
      </dgm:prSet>
      <dgm:spPr/>
      <dgm:t>
        <a:bodyPr/>
        <a:lstStyle/>
        <a:p>
          <a:endParaRPr lang="uk-UA"/>
        </a:p>
      </dgm:t>
    </dgm:pt>
    <dgm:pt modelId="{2783CB02-3CF3-4601-B46A-59F8E6502CD2}" type="pres">
      <dgm:prSet presAssocID="{3019BE13-1A08-4DB3-A0C6-822E7F01FB5A}" presName="composite" presStyleCnt="0"/>
      <dgm:spPr/>
    </dgm:pt>
    <dgm:pt modelId="{56CC7D67-0C73-472B-892B-3A6A2076A711}" type="pres">
      <dgm:prSet presAssocID="{3019BE13-1A08-4DB3-A0C6-822E7F01FB5A}" presName="parTx" presStyleLbl="alignNode1" presStyleIdx="0" presStyleCnt="2" custLinFactNeighborX="-1494" custLinFactNeighborY="27766">
        <dgm:presLayoutVars>
          <dgm:chMax val="0"/>
          <dgm:chPref val="0"/>
          <dgm:bulletEnabled val="1"/>
        </dgm:presLayoutVars>
      </dgm:prSet>
      <dgm:spPr/>
      <dgm:t>
        <a:bodyPr/>
        <a:lstStyle/>
        <a:p>
          <a:endParaRPr lang="uk-UA"/>
        </a:p>
      </dgm:t>
    </dgm:pt>
    <dgm:pt modelId="{AEECA2B4-F55E-47C4-A2A2-F93723D1F699}" type="pres">
      <dgm:prSet presAssocID="{3019BE13-1A08-4DB3-A0C6-822E7F01FB5A}" presName="desTx" presStyleLbl="alignAccFollowNode1" presStyleIdx="0" presStyleCnt="2" custScaleY="88055">
        <dgm:presLayoutVars>
          <dgm:bulletEnabled val="1"/>
        </dgm:presLayoutVars>
      </dgm:prSet>
      <dgm:spPr/>
      <dgm:t>
        <a:bodyPr/>
        <a:lstStyle/>
        <a:p>
          <a:endParaRPr lang="uk-UA"/>
        </a:p>
      </dgm:t>
    </dgm:pt>
    <dgm:pt modelId="{F14815B5-6552-4CCF-BBAC-78A426CAF65C}" type="pres">
      <dgm:prSet presAssocID="{76E3F446-4D20-469B-B0BD-F8461440D64F}" presName="space" presStyleCnt="0"/>
      <dgm:spPr/>
    </dgm:pt>
    <dgm:pt modelId="{ADC4B959-DCDB-4701-9F27-568A1F6B6025}" type="pres">
      <dgm:prSet presAssocID="{F8D650DD-BEEA-4FB0-A0E6-7D441786E3D2}" presName="composite" presStyleCnt="0"/>
      <dgm:spPr/>
    </dgm:pt>
    <dgm:pt modelId="{F8BDCB18-4B2E-4359-993F-F2A2DE56B470}" type="pres">
      <dgm:prSet presAssocID="{F8D650DD-BEEA-4FB0-A0E6-7D441786E3D2}" presName="parTx" presStyleLbl="alignNode1" presStyleIdx="1" presStyleCnt="2" custScaleX="70619" custScaleY="125548" custLinFactNeighborX="-474" custLinFactNeighborY="25416">
        <dgm:presLayoutVars>
          <dgm:chMax val="0"/>
          <dgm:chPref val="0"/>
          <dgm:bulletEnabled val="1"/>
        </dgm:presLayoutVars>
      </dgm:prSet>
      <dgm:spPr/>
      <dgm:t>
        <a:bodyPr/>
        <a:lstStyle/>
        <a:p>
          <a:endParaRPr lang="uk-UA"/>
        </a:p>
      </dgm:t>
    </dgm:pt>
    <dgm:pt modelId="{880A0159-6374-4ED0-A90D-2D8D79677A71}" type="pres">
      <dgm:prSet presAssocID="{F8D650DD-BEEA-4FB0-A0E6-7D441786E3D2}" presName="desTx" presStyleLbl="alignAccFollowNode1" presStyleIdx="1" presStyleCnt="2" custScaleX="72294" custScaleY="82763" custLinFactNeighborX="172" custLinFactNeighborY="622">
        <dgm:presLayoutVars>
          <dgm:bulletEnabled val="1"/>
        </dgm:presLayoutVars>
      </dgm:prSet>
      <dgm:spPr/>
      <dgm:t>
        <a:bodyPr/>
        <a:lstStyle/>
        <a:p>
          <a:endParaRPr lang="uk-UA"/>
        </a:p>
      </dgm:t>
    </dgm:pt>
  </dgm:ptLst>
  <dgm:cxnLst>
    <dgm:cxn modelId="{33ED16EB-7DD1-418D-A00C-1180298BD2F4}" type="presOf" srcId="{F5EA23EF-AD63-467A-907D-1DE429D13AEB}" destId="{AEECA2B4-F55E-47C4-A2A2-F93723D1F699}" srcOrd="0" destOrd="1" presId="urn:microsoft.com/office/officeart/2005/8/layout/hList1"/>
    <dgm:cxn modelId="{7536C52B-21E8-4C14-8F3B-BD3D0A0914DA}" srcId="{3019BE13-1A08-4DB3-A0C6-822E7F01FB5A}" destId="{6A3A8A57-6489-431A-A21A-73FC62C8DE6A}" srcOrd="2" destOrd="0" parTransId="{93AF6E22-6706-4E78-9CD4-8A14439C056D}" sibTransId="{F3A4AD9E-0DE0-4841-8267-8BA5F6B066CB}"/>
    <dgm:cxn modelId="{87C2695D-8AC3-41C7-9303-735128E49B1C}" srcId="{3019BE13-1A08-4DB3-A0C6-822E7F01FB5A}" destId="{26FB57A5-EA26-4864-A781-89ABC610B42B}" srcOrd="5" destOrd="0" parTransId="{CD367684-9B12-4714-9A81-F3D9DB7582AA}" sibTransId="{633E296B-7DFB-4408-BA21-841E1C92FAF0}"/>
    <dgm:cxn modelId="{E7D183FC-8966-4B05-9D09-E2D4FFAD6DAA}" srcId="{3019BE13-1A08-4DB3-A0C6-822E7F01FB5A}" destId="{B174C7E7-F7AF-4B1A-8BFA-22EA57BCCAC9}" srcOrd="3" destOrd="0" parTransId="{EA6361B5-AA69-4AEB-A080-A149B03F46C2}" sibTransId="{4371FCBE-D89F-4A08-9C67-D663DC62DE33}"/>
    <dgm:cxn modelId="{DAB630B1-EBFF-4A06-97CF-9CFF01931FF3}" srcId="{F8D650DD-BEEA-4FB0-A0E6-7D441786E3D2}" destId="{0773DE94-A9B9-4D47-878A-1B6221460B41}" srcOrd="0" destOrd="0" parTransId="{884A5485-2A6C-46C7-8BB7-4C9287028630}" sibTransId="{47EBD72D-D5BF-4CD4-BC80-15751BAE5129}"/>
    <dgm:cxn modelId="{D2D94439-262D-4020-8AE1-1AF3AE8A3090}" srcId="{007E3F33-62CF-4E74-9379-587B65896E31}" destId="{3019BE13-1A08-4DB3-A0C6-822E7F01FB5A}" srcOrd="0" destOrd="0" parTransId="{B52C27C7-1C8B-45DC-8ADB-BE62F580CD96}" sibTransId="{76E3F446-4D20-469B-B0BD-F8461440D64F}"/>
    <dgm:cxn modelId="{00A93A38-EF43-43B8-B555-3789FCF02A3E}" type="presOf" srcId="{2A987C5B-D011-401D-BCFF-114EAA572370}" destId="{AEECA2B4-F55E-47C4-A2A2-F93723D1F699}" srcOrd="0" destOrd="4" presId="urn:microsoft.com/office/officeart/2005/8/layout/hList1"/>
    <dgm:cxn modelId="{79C255FE-D8DB-4998-9F70-DDE2CC06205C}" srcId="{007E3F33-62CF-4E74-9379-587B65896E31}" destId="{F8D650DD-BEEA-4FB0-A0E6-7D441786E3D2}" srcOrd="1" destOrd="0" parTransId="{E8DE5906-2049-4099-A9B1-D2C66C40DFBF}" sibTransId="{E6E31B99-7442-41F4-BA09-8F9DA7A00396}"/>
    <dgm:cxn modelId="{093B197A-D243-4C86-8E82-468DF0CF2B53}" srcId="{3019BE13-1A08-4DB3-A0C6-822E7F01FB5A}" destId="{2A987C5B-D011-401D-BCFF-114EAA572370}" srcOrd="4" destOrd="0" parTransId="{19430C1B-036A-4666-8472-FC8773BE1443}" sibTransId="{A8D1419D-9EEB-4115-9236-F0B34D650D71}"/>
    <dgm:cxn modelId="{A9BA0D60-2470-4F9A-B94F-C3E4F705AA08}" srcId="{3019BE13-1A08-4DB3-A0C6-822E7F01FB5A}" destId="{6288F13D-BA31-446E-A132-D6415F6EBEDA}" srcOrd="0" destOrd="0" parTransId="{1E8FF3A6-1030-465E-838E-B75062A0A1AE}" sibTransId="{B78887AC-103E-4DF9-A3AC-76DAC9B20F5C}"/>
    <dgm:cxn modelId="{99E15684-A2FE-4E59-8211-9A4D73281E1F}" type="presOf" srcId="{B174C7E7-F7AF-4B1A-8BFA-22EA57BCCAC9}" destId="{AEECA2B4-F55E-47C4-A2A2-F93723D1F699}" srcOrd="0" destOrd="3" presId="urn:microsoft.com/office/officeart/2005/8/layout/hList1"/>
    <dgm:cxn modelId="{D0A6E369-D549-43E1-9BA3-50CAC06BF141}" type="presOf" srcId="{F8D650DD-BEEA-4FB0-A0E6-7D441786E3D2}" destId="{F8BDCB18-4B2E-4359-993F-F2A2DE56B470}" srcOrd="0" destOrd="0" presId="urn:microsoft.com/office/officeart/2005/8/layout/hList1"/>
    <dgm:cxn modelId="{B6CF329B-D5EE-4F15-A3C0-ECA6E4525654}" type="presOf" srcId="{3019BE13-1A08-4DB3-A0C6-822E7F01FB5A}" destId="{56CC7D67-0C73-472B-892B-3A6A2076A711}" srcOrd="0" destOrd="0" presId="urn:microsoft.com/office/officeart/2005/8/layout/hList1"/>
    <dgm:cxn modelId="{9E846E29-F272-4817-B4A4-1A2DDD516751}" type="presOf" srcId="{0773DE94-A9B9-4D47-878A-1B6221460B41}" destId="{880A0159-6374-4ED0-A90D-2D8D79677A71}" srcOrd="0" destOrd="0" presId="urn:microsoft.com/office/officeart/2005/8/layout/hList1"/>
    <dgm:cxn modelId="{21769780-CF59-4C6F-8CAE-A4C5EFDA5AFB}" type="presOf" srcId="{6A3A8A57-6489-431A-A21A-73FC62C8DE6A}" destId="{AEECA2B4-F55E-47C4-A2A2-F93723D1F699}" srcOrd="0" destOrd="2" presId="urn:microsoft.com/office/officeart/2005/8/layout/hList1"/>
    <dgm:cxn modelId="{5174F8C6-741F-4B61-B6F8-2EE188220FBA}" type="presOf" srcId="{007E3F33-62CF-4E74-9379-587B65896E31}" destId="{1D6D017D-63BE-4A63-8877-14C89B8A7373}" srcOrd="0" destOrd="0" presId="urn:microsoft.com/office/officeart/2005/8/layout/hList1"/>
    <dgm:cxn modelId="{B83FDE6F-05A1-4B69-92D1-6C14A472F0F7}" type="presOf" srcId="{6288F13D-BA31-446E-A132-D6415F6EBEDA}" destId="{AEECA2B4-F55E-47C4-A2A2-F93723D1F699}" srcOrd="0" destOrd="0" presId="urn:microsoft.com/office/officeart/2005/8/layout/hList1"/>
    <dgm:cxn modelId="{F45ABA1B-3FE3-4BA0-9091-4BBEB201D7E9}" srcId="{3019BE13-1A08-4DB3-A0C6-822E7F01FB5A}" destId="{F5EA23EF-AD63-467A-907D-1DE429D13AEB}" srcOrd="1" destOrd="0" parTransId="{9A0340D4-7C90-4E58-ADCC-59F02B78F2A7}" sibTransId="{2C8CFC1F-0D90-462E-9075-6B9D7D660FE0}"/>
    <dgm:cxn modelId="{9DAC873F-6248-44B8-95E8-4CEA978783E5}" type="presOf" srcId="{26FB57A5-EA26-4864-A781-89ABC610B42B}" destId="{AEECA2B4-F55E-47C4-A2A2-F93723D1F699}" srcOrd="0" destOrd="5" presId="urn:microsoft.com/office/officeart/2005/8/layout/hList1"/>
    <dgm:cxn modelId="{CF44D6F4-7A28-469F-B6B8-F4ADE4A9E4A2}" type="presParOf" srcId="{1D6D017D-63BE-4A63-8877-14C89B8A7373}" destId="{2783CB02-3CF3-4601-B46A-59F8E6502CD2}" srcOrd="0" destOrd="0" presId="urn:microsoft.com/office/officeart/2005/8/layout/hList1"/>
    <dgm:cxn modelId="{34A0F189-E8A0-483F-B498-7119071FEBEC}" type="presParOf" srcId="{2783CB02-3CF3-4601-B46A-59F8E6502CD2}" destId="{56CC7D67-0C73-472B-892B-3A6A2076A711}" srcOrd="0" destOrd="0" presId="urn:microsoft.com/office/officeart/2005/8/layout/hList1"/>
    <dgm:cxn modelId="{EED23417-BD2C-4402-BAB4-7EA3F2EF2D33}" type="presParOf" srcId="{2783CB02-3CF3-4601-B46A-59F8E6502CD2}" destId="{AEECA2B4-F55E-47C4-A2A2-F93723D1F699}" srcOrd="1" destOrd="0" presId="urn:microsoft.com/office/officeart/2005/8/layout/hList1"/>
    <dgm:cxn modelId="{47B71647-5C14-4D6C-8DB0-19DC52A55152}" type="presParOf" srcId="{1D6D017D-63BE-4A63-8877-14C89B8A7373}" destId="{F14815B5-6552-4CCF-BBAC-78A426CAF65C}" srcOrd="1" destOrd="0" presId="urn:microsoft.com/office/officeart/2005/8/layout/hList1"/>
    <dgm:cxn modelId="{2D15D14F-7BFD-48B6-BCB7-E12C9D8EC069}" type="presParOf" srcId="{1D6D017D-63BE-4A63-8877-14C89B8A7373}" destId="{ADC4B959-DCDB-4701-9F27-568A1F6B6025}" srcOrd="2" destOrd="0" presId="urn:microsoft.com/office/officeart/2005/8/layout/hList1"/>
    <dgm:cxn modelId="{2BAB34FD-BF8A-499E-8821-9A5E72EAA2CE}" type="presParOf" srcId="{ADC4B959-DCDB-4701-9F27-568A1F6B6025}" destId="{F8BDCB18-4B2E-4359-993F-F2A2DE56B470}" srcOrd="0" destOrd="0" presId="urn:microsoft.com/office/officeart/2005/8/layout/hList1"/>
    <dgm:cxn modelId="{9D6007D9-66D0-4B79-9815-9B44F599466A}" type="presParOf" srcId="{ADC4B959-DCDB-4701-9F27-568A1F6B6025}" destId="{880A0159-6374-4ED0-A90D-2D8D79677A71}" srcOrd="1" destOrd="0" presId="urn:microsoft.com/office/officeart/2005/8/layout/h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1BE965B-6F35-46B2-B182-A6127F62BEB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1489CFE-F4EC-4A90-8E30-2E12929DA583}">
      <dgm:prSet custT="1"/>
      <dgm:spPr/>
      <dgm:t>
        <a:bodyPr/>
        <a:lstStyle/>
        <a:p>
          <a:pPr rtl="0"/>
          <a:r>
            <a:rPr lang="uk-UA" sz="1600" b="1" i="1" smtClean="0"/>
            <a:t>Негативні наслідки дефіцитного грошового потоку:</a:t>
          </a:r>
          <a:endParaRPr lang="uk-UA" sz="1600"/>
        </a:p>
      </dgm:t>
    </dgm:pt>
    <dgm:pt modelId="{9F6A6740-6517-4DEC-8AA5-C3FEDF20C387}" cxnId="{8DBD22C6-34F5-4FDB-873A-8CA522C1A38E}" type="parTrans">
      <dgm:prSet/>
      <dgm:spPr/>
      <dgm:t>
        <a:bodyPr/>
        <a:lstStyle/>
        <a:p>
          <a:endParaRPr lang="uk-UA"/>
        </a:p>
      </dgm:t>
    </dgm:pt>
    <dgm:pt modelId="{92F86AF9-BF0F-40E8-8163-82E6324A591E}" cxnId="{8DBD22C6-34F5-4FDB-873A-8CA522C1A38E}" type="sibTrans">
      <dgm:prSet/>
      <dgm:spPr/>
      <dgm:t>
        <a:bodyPr/>
        <a:lstStyle/>
        <a:p>
          <a:endParaRPr lang="uk-UA"/>
        </a:p>
      </dgm:t>
    </dgm:pt>
    <dgm:pt modelId="{997740A9-A61E-4089-AE0B-6BA2637DE533}">
      <dgm:prSet custT="1"/>
      <dgm:spPr/>
      <dgm:t>
        <a:bodyPr/>
        <a:lstStyle/>
        <a:p>
          <a:pPr rtl="0"/>
          <a:r>
            <a:rPr lang="uk-UA" sz="1600" dirty="0" smtClean="0"/>
            <a:t>зниження ліквідності активів і втрата платоспроможності підприємства;</a:t>
          </a:r>
          <a:endParaRPr lang="uk-UA" sz="1600" dirty="0"/>
        </a:p>
      </dgm:t>
    </dgm:pt>
    <dgm:pt modelId="{FBCA27DA-443D-4F11-9111-FD49A9059297}" cxnId="{032E9B0A-B8C7-4091-B8BB-FD926D2ED528}" type="parTrans">
      <dgm:prSet/>
      <dgm:spPr/>
      <dgm:t>
        <a:bodyPr/>
        <a:lstStyle/>
        <a:p>
          <a:endParaRPr lang="uk-UA"/>
        </a:p>
      </dgm:t>
    </dgm:pt>
    <dgm:pt modelId="{B83CBA57-D10F-4B17-8C87-BB4361C86AD5}" cxnId="{032E9B0A-B8C7-4091-B8BB-FD926D2ED528}" type="sibTrans">
      <dgm:prSet/>
      <dgm:spPr/>
      <dgm:t>
        <a:bodyPr/>
        <a:lstStyle/>
        <a:p>
          <a:endParaRPr lang="uk-UA"/>
        </a:p>
      </dgm:t>
    </dgm:pt>
    <dgm:pt modelId="{C29E906B-974C-47B4-9EC4-9ACF1768327C}">
      <dgm:prSet custT="1"/>
      <dgm:spPr/>
      <dgm:t>
        <a:bodyPr/>
        <a:lstStyle/>
        <a:p>
          <a:pPr rtl="0"/>
          <a:r>
            <a:rPr lang="uk-UA" sz="1600" dirty="0" smtClean="0"/>
            <a:t>зростання кредиторської заборгованості;</a:t>
          </a:r>
          <a:endParaRPr lang="uk-UA" sz="1600" dirty="0"/>
        </a:p>
      </dgm:t>
    </dgm:pt>
    <dgm:pt modelId="{7B36B71B-59D6-43E5-8E13-321C6B161514}" cxnId="{7DB9A3C4-27A1-48C1-B7A2-14EC7055BED4}" type="parTrans">
      <dgm:prSet/>
      <dgm:spPr/>
      <dgm:t>
        <a:bodyPr/>
        <a:lstStyle/>
        <a:p>
          <a:endParaRPr lang="uk-UA"/>
        </a:p>
      </dgm:t>
    </dgm:pt>
    <dgm:pt modelId="{1F6B14F1-76C4-403F-B667-2019437F2998}" cxnId="{7DB9A3C4-27A1-48C1-B7A2-14EC7055BED4}" type="sibTrans">
      <dgm:prSet/>
      <dgm:spPr/>
      <dgm:t>
        <a:bodyPr/>
        <a:lstStyle/>
        <a:p>
          <a:endParaRPr lang="uk-UA"/>
        </a:p>
      </dgm:t>
    </dgm:pt>
    <dgm:pt modelId="{FBF6F776-711F-4989-8BD9-030F0AA3D986}">
      <dgm:prSet custT="1"/>
      <dgm:spPr/>
      <dgm:t>
        <a:bodyPr/>
        <a:lstStyle/>
        <a:p>
          <a:pPr rtl="0"/>
          <a:r>
            <a:rPr lang="uk-UA" sz="1600" b="1" i="1" dirty="0" smtClean="0"/>
            <a:t>Негативні наслідки надлишкового грошового потоку</a:t>
          </a:r>
          <a:r>
            <a:rPr lang="uk-UA" sz="1600" dirty="0" smtClean="0"/>
            <a:t> :</a:t>
          </a:r>
          <a:endParaRPr lang="uk-UA" sz="1600" dirty="0"/>
        </a:p>
      </dgm:t>
    </dgm:pt>
    <dgm:pt modelId="{92AD8AA7-5505-4056-B6B0-E7CE970E96FD}" cxnId="{A8AAF869-844B-40B9-9921-871E6AFB0A5D}" type="parTrans">
      <dgm:prSet/>
      <dgm:spPr/>
      <dgm:t>
        <a:bodyPr/>
        <a:lstStyle/>
        <a:p>
          <a:endParaRPr lang="uk-UA"/>
        </a:p>
      </dgm:t>
    </dgm:pt>
    <dgm:pt modelId="{EED717BD-914F-43BC-9439-7987600966C2}" cxnId="{A8AAF869-844B-40B9-9921-871E6AFB0A5D}" type="sibTrans">
      <dgm:prSet/>
      <dgm:spPr/>
      <dgm:t>
        <a:bodyPr/>
        <a:lstStyle/>
        <a:p>
          <a:endParaRPr lang="uk-UA"/>
        </a:p>
      </dgm:t>
    </dgm:pt>
    <dgm:pt modelId="{78937365-5FF1-428E-916C-91E1AD435E89}">
      <dgm:prSet custT="1"/>
      <dgm:spPr/>
      <dgm:t>
        <a:bodyPr/>
        <a:lstStyle/>
        <a:p>
          <a:pPr rtl="0"/>
          <a:r>
            <a:rPr lang="uk-UA" sz="1600" dirty="0" smtClean="0"/>
            <a:t>зниження внаслідок інфляції реальної вартості надлишкових коштів;</a:t>
          </a:r>
          <a:endParaRPr lang="uk-UA" sz="1600" dirty="0"/>
        </a:p>
      </dgm:t>
    </dgm:pt>
    <dgm:pt modelId="{160725BE-C6FE-4130-B20B-6BEDD3DE58BA}" cxnId="{53ADDC01-6C78-45E6-B888-DD5C7CE36E06}" type="parTrans">
      <dgm:prSet/>
      <dgm:spPr/>
      <dgm:t>
        <a:bodyPr/>
        <a:lstStyle/>
        <a:p>
          <a:endParaRPr lang="uk-UA"/>
        </a:p>
      </dgm:t>
    </dgm:pt>
    <dgm:pt modelId="{5CE003E6-EE04-4BF4-AE67-9200E9170D3D}" cxnId="{53ADDC01-6C78-45E6-B888-DD5C7CE36E06}" type="sibTrans">
      <dgm:prSet/>
      <dgm:spPr/>
      <dgm:t>
        <a:bodyPr/>
        <a:lstStyle/>
        <a:p>
          <a:endParaRPr lang="uk-UA"/>
        </a:p>
      </dgm:t>
    </dgm:pt>
    <dgm:pt modelId="{0576F00B-6555-4E1D-851A-A1D5F3DC2949}">
      <dgm:prSet custT="1"/>
      <dgm:spPr/>
      <dgm:t>
        <a:bodyPr/>
        <a:lstStyle/>
        <a:p>
          <a:pPr rtl="0"/>
          <a:r>
            <a:rPr lang="uk-UA" sz="1600" dirty="0" smtClean="0"/>
            <a:t>втрата прибутку через незалучення капіталу в обіг.</a:t>
          </a:r>
          <a:endParaRPr lang="uk-UA" sz="1600" dirty="0"/>
        </a:p>
      </dgm:t>
    </dgm:pt>
    <dgm:pt modelId="{74F98CD0-6C8B-4715-93D4-95992EC05C02}" cxnId="{FCCB3030-2216-4BB0-A94A-AA7732803E7C}" type="parTrans">
      <dgm:prSet/>
      <dgm:spPr/>
      <dgm:t>
        <a:bodyPr/>
        <a:lstStyle/>
        <a:p>
          <a:endParaRPr lang="uk-UA"/>
        </a:p>
      </dgm:t>
    </dgm:pt>
    <dgm:pt modelId="{D75DF22F-F47C-4F09-8955-854B769F4382}" cxnId="{FCCB3030-2216-4BB0-A94A-AA7732803E7C}" type="sibTrans">
      <dgm:prSet/>
      <dgm:spPr/>
      <dgm:t>
        <a:bodyPr/>
        <a:lstStyle/>
        <a:p>
          <a:endParaRPr lang="uk-UA"/>
        </a:p>
      </dgm:t>
    </dgm:pt>
    <dgm:pt modelId="{33014755-3AD8-4B15-B99C-AE793D93E69E}">
      <dgm:prSet custT="1"/>
      <dgm:spPr/>
      <dgm:t>
        <a:bodyPr/>
        <a:lstStyle/>
        <a:p>
          <a:pPr rtl="0"/>
          <a:r>
            <a:rPr lang="uk-UA" sz="1600" dirty="0" smtClean="0"/>
            <a:t>Для оптимізації дефіцитного грошового потоку застосовують систему </a:t>
          </a:r>
          <a:r>
            <a:rPr lang="uk-UA" sz="1600" b="1" u="sng" dirty="0" smtClean="0"/>
            <a:t>прискорення залучення коштів і сповільнення їх видатків</a:t>
          </a:r>
          <a:r>
            <a:rPr lang="uk-UA" sz="1600" dirty="0" smtClean="0"/>
            <a:t>. Для оптимізації надлишкового грошового потоку використовують різні </a:t>
          </a:r>
          <a:r>
            <a:rPr lang="uk-UA" sz="1600" b="1" u="sng" dirty="0" smtClean="0"/>
            <a:t>форми інвестиційної активності</a:t>
          </a:r>
          <a:r>
            <a:rPr lang="uk-UA" sz="1600" dirty="0" smtClean="0"/>
            <a:t>.</a:t>
          </a:r>
          <a:endParaRPr lang="uk-UA" sz="1600" dirty="0"/>
        </a:p>
      </dgm:t>
    </dgm:pt>
    <dgm:pt modelId="{F80755D3-E449-41BD-82CB-016F720B0290}" cxnId="{A897CBA4-B059-4371-8128-85A04C715191}" type="parTrans">
      <dgm:prSet/>
      <dgm:spPr/>
      <dgm:t>
        <a:bodyPr/>
        <a:lstStyle/>
        <a:p>
          <a:endParaRPr lang="uk-UA"/>
        </a:p>
      </dgm:t>
    </dgm:pt>
    <dgm:pt modelId="{FA064D0D-6D5F-48E7-AF4A-65777C85B092}" cxnId="{A897CBA4-B059-4371-8128-85A04C715191}" type="sibTrans">
      <dgm:prSet/>
      <dgm:spPr/>
      <dgm:t>
        <a:bodyPr/>
        <a:lstStyle/>
        <a:p>
          <a:endParaRPr lang="uk-UA"/>
        </a:p>
      </dgm:t>
    </dgm:pt>
    <dgm:pt modelId="{138C5A20-A704-49B7-8784-BC5B19518539}">
      <dgm:prSet custT="1"/>
      <dgm:spPr/>
      <dgm:t>
        <a:bodyPr/>
        <a:lstStyle/>
        <a:p>
          <a:pPr rtl="0"/>
          <a:r>
            <a:rPr lang="uk-UA" sz="1600" dirty="0" smtClean="0"/>
            <a:t>затримка у виплаті зарплати;</a:t>
          </a:r>
          <a:endParaRPr lang="uk-UA" sz="1600" dirty="0"/>
        </a:p>
      </dgm:t>
    </dgm:pt>
    <dgm:pt modelId="{816E5467-9904-4A0D-9FE3-A539F4EC9643}" cxnId="{3E13D69B-93A5-462D-A7E7-6D6A2A4DA3AE}" type="parTrans">
      <dgm:prSet/>
      <dgm:spPr/>
      <dgm:t>
        <a:bodyPr/>
        <a:lstStyle/>
        <a:p>
          <a:endParaRPr lang="uk-UA"/>
        </a:p>
      </dgm:t>
    </dgm:pt>
    <dgm:pt modelId="{D9AE25A9-AD15-4407-8FA2-6D444976F0B2}" cxnId="{3E13D69B-93A5-462D-A7E7-6D6A2A4DA3AE}" type="sibTrans">
      <dgm:prSet/>
      <dgm:spPr/>
      <dgm:t>
        <a:bodyPr/>
        <a:lstStyle/>
        <a:p>
          <a:endParaRPr lang="uk-UA"/>
        </a:p>
      </dgm:t>
    </dgm:pt>
    <dgm:pt modelId="{7C42E886-2A7E-4B24-90D5-7F013131B3D8}">
      <dgm:prSet custT="1"/>
      <dgm:spPr/>
      <dgm:t>
        <a:bodyPr/>
        <a:lstStyle/>
        <a:p>
          <a:pPr rtl="0"/>
          <a:r>
            <a:rPr lang="uk-UA" sz="1600" dirty="0" smtClean="0"/>
            <a:t>зростання простроченої заборгованості за отриманими кредитами</a:t>
          </a:r>
          <a:endParaRPr lang="uk-UA" sz="1600" dirty="0"/>
        </a:p>
      </dgm:t>
    </dgm:pt>
    <dgm:pt modelId="{6D8129AB-21F8-4753-B7DA-BF5F2BEEBC1B}" cxnId="{6320904C-5F83-4839-B1B4-1F3624015362}" type="parTrans">
      <dgm:prSet/>
      <dgm:spPr/>
      <dgm:t>
        <a:bodyPr/>
        <a:lstStyle/>
        <a:p>
          <a:endParaRPr lang="uk-UA"/>
        </a:p>
      </dgm:t>
    </dgm:pt>
    <dgm:pt modelId="{6C4071F2-D9BE-4E3B-B6F7-ED1E07E40C93}" cxnId="{6320904C-5F83-4839-B1B4-1F3624015362}" type="sibTrans">
      <dgm:prSet/>
      <dgm:spPr/>
      <dgm:t>
        <a:bodyPr/>
        <a:lstStyle/>
        <a:p>
          <a:endParaRPr lang="uk-UA"/>
        </a:p>
      </dgm:t>
    </dgm:pt>
    <dgm:pt modelId="{F6D4B655-B2E4-4A93-8468-0C517C218868}">
      <dgm:prSet custT="1"/>
      <dgm:spPr/>
      <dgm:t>
        <a:bodyPr/>
        <a:lstStyle/>
        <a:p>
          <a:pPr rtl="0"/>
          <a:r>
            <a:rPr lang="uk-UA" sz="1600" dirty="0" smtClean="0"/>
            <a:t>зростання тривалості виробничого циклу через несвоєчасні поставки сировини і матеріалів</a:t>
          </a:r>
          <a:endParaRPr lang="uk-UA" sz="1600" dirty="0"/>
        </a:p>
      </dgm:t>
    </dgm:pt>
    <dgm:pt modelId="{0B210847-B86E-4D05-9128-5A870971CAF4}" cxnId="{4578C6CE-051B-47B5-9E5F-3A6118A8AC55}" type="parTrans">
      <dgm:prSet/>
      <dgm:spPr/>
      <dgm:t>
        <a:bodyPr/>
        <a:lstStyle/>
        <a:p>
          <a:endParaRPr lang="uk-UA"/>
        </a:p>
      </dgm:t>
    </dgm:pt>
    <dgm:pt modelId="{F7C57C5A-FBB9-4444-9418-12F32BE46114}" cxnId="{4578C6CE-051B-47B5-9E5F-3A6118A8AC55}" type="sibTrans">
      <dgm:prSet/>
      <dgm:spPr/>
      <dgm:t>
        <a:bodyPr/>
        <a:lstStyle/>
        <a:p>
          <a:endParaRPr lang="uk-UA"/>
        </a:p>
      </dgm:t>
    </dgm:pt>
    <dgm:pt modelId="{30F20720-5F76-420C-A24E-38D5F1F4493D}">
      <dgm:prSet custT="1"/>
      <dgm:spPr/>
      <dgm:t>
        <a:bodyPr/>
        <a:lstStyle/>
        <a:p>
          <a:pPr rtl="0"/>
          <a:r>
            <a:rPr lang="uk-UA" sz="1600" dirty="0" smtClean="0"/>
            <a:t>зниження рентабельності авансованого капіталу.</a:t>
          </a:r>
          <a:endParaRPr lang="uk-UA" sz="1600" dirty="0"/>
        </a:p>
      </dgm:t>
    </dgm:pt>
    <dgm:pt modelId="{79479081-7E3F-4BB7-9616-C82271727492}" cxnId="{A4EBE0D7-75AC-4F7A-AE2E-5DFC7D1B99A9}" type="sibTrans">
      <dgm:prSet/>
      <dgm:spPr/>
      <dgm:t>
        <a:bodyPr/>
        <a:lstStyle/>
        <a:p>
          <a:endParaRPr lang="uk-UA"/>
        </a:p>
      </dgm:t>
    </dgm:pt>
    <dgm:pt modelId="{404776BB-0A2D-4CC2-993E-13D1CA6195A5}" cxnId="{A4EBE0D7-75AC-4F7A-AE2E-5DFC7D1B99A9}" type="parTrans">
      <dgm:prSet/>
      <dgm:spPr/>
      <dgm:t>
        <a:bodyPr/>
        <a:lstStyle/>
        <a:p>
          <a:endParaRPr lang="uk-UA"/>
        </a:p>
      </dgm:t>
    </dgm:pt>
    <dgm:pt modelId="{66B07563-C194-4747-8F9E-CC743DBF4455}" type="pres">
      <dgm:prSet presAssocID="{31BE965B-6F35-46B2-B182-A6127F62BEB9}" presName="linear" presStyleCnt="0">
        <dgm:presLayoutVars>
          <dgm:animLvl val="lvl"/>
          <dgm:resizeHandles val="exact"/>
        </dgm:presLayoutVars>
      </dgm:prSet>
      <dgm:spPr/>
      <dgm:t>
        <a:bodyPr/>
        <a:lstStyle/>
        <a:p>
          <a:endParaRPr lang="uk-UA"/>
        </a:p>
      </dgm:t>
    </dgm:pt>
    <dgm:pt modelId="{B97DEAFA-67A2-44B2-8F01-E4646C8FB0A6}" type="pres">
      <dgm:prSet presAssocID="{71489CFE-F4EC-4A90-8E30-2E12929DA583}" presName="parentText" presStyleLbl="node1" presStyleIdx="0" presStyleCnt="3" custLinFactNeighborX="-135" custLinFactNeighborY="-32094">
        <dgm:presLayoutVars>
          <dgm:chMax val="0"/>
          <dgm:bulletEnabled val="1"/>
        </dgm:presLayoutVars>
      </dgm:prSet>
      <dgm:spPr/>
      <dgm:t>
        <a:bodyPr/>
        <a:lstStyle/>
        <a:p>
          <a:endParaRPr lang="uk-UA"/>
        </a:p>
      </dgm:t>
    </dgm:pt>
    <dgm:pt modelId="{B8B2BF2D-FDB4-4574-A2A9-88EAC54814F8}" type="pres">
      <dgm:prSet presAssocID="{71489CFE-F4EC-4A90-8E30-2E12929DA583}" presName="childText" presStyleLbl="revTx" presStyleIdx="0" presStyleCnt="2" custScaleY="100535" custLinFactNeighborX="-135" custLinFactNeighborY="-2895">
        <dgm:presLayoutVars>
          <dgm:bulletEnabled val="1"/>
        </dgm:presLayoutVars>
      </dgm:prSet>
      <dgm:spPr/>
      <dgm:t>
        <a:bodyPr/>
        <a:lstStyle/>
        <a:p>
          <a:endParaRPr lang="uk-UA"/>
        </a:p>
      </dgm:t>
    </dgm:pt>
    <dgm:pt modelId="{EFA2CF23-B35F-4A45-B445-045CCD0736FC}" type="pres">
      <dgm:prSet presAssocID="{FBF6F776-711F-4989-8BD9-030F0AA3D986}" presName="parentText" presStyleLbl="node1" presStyleIdx="1" presStyleCnt="3" custLinFactNeighborX="-135" custLinFactNeighborY="-6525">
        <dgm:presLayoutVars>
          <dgm:chMax val="0"/>
          <dgm:bulletEnabled val="1"/>
        </dgm:presLayoutVars>
      </dgm:prSet>
      <dgm:spPr/>
      <dgm:t>
        <a:bodyPr/>
        <a:lstStyle/>
        <a:p>
          <a:endParaRPr lang="uk-UA"/>
        </a:p>
      </dgm:t>
    </dgm:pt>
    <dgm:pt modelId="{84735025-6B0E-436E-A3D8-E69A0EF04E52}" type="pres">
      <dgm:prSet presAssocID="{FBF6F776-711F-4989-8BD9-030F0AA3D986}" presName="childText" presStyleLbl="revTx" presStyleIdx="1" presStyleCnt="2" custLinFactNeighborX="-135" custLinFactNeighborY="978">
        <dgm:presLayoutVars>
          <dgm:bulletEnabled val="1"/>
        </dgm:presLayoutVars>
      </dgm:prSet>
      <dgm:spPr/>
      <dgm:t>
        <a:bodyPr/>
        <a:lstStyle/>
        <a:p>
          <a:endParaRPr lang="uk-UA"/>
        </a:p>
      </dgm:t>
    </dgm:pt>
    <dgm:pt modelId="{2DF6DC9C-1CA3-4E79-B28D-87A28FF0A90E}" type="pres">
      <dgm:prSet presAssocID="{33014755-3AD8-4B15-B99C-AE793D93E69E}" presName="parentText" presStyleLbl="node1" presStyleIdx="2" presStyleCnt="3" custScaleY="150790">
        <dgm:presLayoutVars>
          <dgm:chMax val="0"/>
          <dgm:bulletEnabled val="1"/>
        </dgm:presLayoutVars>
      </dgm:prSet>
      <dgm:spPr/>
      <dgm:t>
        <a:bodyPr/>
        <a:lstStyle/>
        <a:p>
          <a:endParaRPr lang="uk-UA"/>
        </a:p>
      </dgm:t>
    </dgm:pt>
  </dgm:ptLst>
  <dgm:cxnLst>
    <dgm:cxn modelId="{5F391614-2C07-4DB5-BE4F-12F595F17221}" type="presOf" srcId="{71489CFE-F4EC-4A90-8E30-2E12929DA583}" destId="{B97DEAFA-67A2-44B2-8F01-E4646C8FB0A6}" srcOrd="0" destOrd="0" presId="urn:microsoft.com/office/officeart/2005/8/layout/vList2"/>
    <dgm:cxn modelId="{4601FAF4-A660-40D8-B687-96AA2B99B663}" type="presOf" srcId="{30F20720-5F76-420C-A24E-38D5F1F4493D}" destId="{B8B2BF2D-FDB4-4574-A2A9-88EAC54814F8}" srcOrd="0" destOrd="5" presId="urn:microsoft.com/office/officeart/2005/8/layout/vList2"/>
    <dgm:cxn modelId="{8CBC57CC-A072-4EAC-8E08-3695F7D0FA74}" type="presOf" srcId="{0576F00B-6555-4E1D-851A-A1D5F3DC2949}" destId="{84735025-6B0E-436E-A3D8-E69A0EF04E52}" srcOrd="0" destOrd="1" presId="urn:microsoft.com/office/officeart/2005/8/layout/vList2"/>
    <dgm:cxn modelId="{A897CBA4-B059-4371-8128-85A04C715191}" srcId="{31BE965B-6F35-46B2-B182-A6127F62BEB9}" destId="{33014755-3AD8-4B15-B99C-AE793D93E69E}" srcOrd="2" destOrd="0" parTransId="{F80755D3-E449-41BD-82CB-016F720B0290}" sibTransId="{FA064D0D-6D5F-48E7-AF4A-65777C85B092}"/>
    <dgm:cxn modelId="{053D9BF3-23E2-4634-8808-83B1D497B45A}" type="presOf" srcId="{997740A9-A61E-4089-AE0B-6BA2637DE533}" destId="{B8B2BF2D-FDB4-4574-A2A9-88EAC54814F8}" srcOrd="0" destOrd="1" presId="urn:microsoft.com/office/officeart/2005/8/layout/vList2"/>
    <dgm:cxn modelId="{B7DEEE77-0E69-428F-A16C-4E8A935A4DF4}" type="presOf" srcId="{78937365-5FF1-428E-916C-91E1AD435E89}" destId="{84735025-6B0E-436E-A3D8-E69A0EF04E52}" srcOrd="0" destOrd="0" presId="urn:microsoft.com/office/officeart/2005/8/layout/vList2"/>
    <dgm:cxn modelId="{8DBD22C6-34F5-4FDB-873A-8CA522C1A38E}" srcId="{31BE965B-6F35-46B2-B182-A6127F62BEB9}" destId="{71489CFE-F4EC-4A90-8E30-2E12929DA583}" srcOrd="0" destOrd="0" parTransId="{9F6A6740-6517-4DEC-8AA5-C3FEDF20C387}" sibTransId="{92F86AF9-BF0F-40E8-8163-82E6324A591E}"/>
    <dgm:cxn modelId="{A301C6D1-D7C4-47CA-957E-D68F293A9930}" type="presOf" srcId="{138C5A20-A704-49B7-8784-BC5B19518539}" destId="{B8B2BF2D-FDB4-4574-A2A9-88EAC54814F8}" srcOrd="0" destOrd="0" presId="urn:microsoft.com/office/officeart/2005/8/layout/vList2"/>
    <dgm:cxn modelId="{9A975E67-E9BC-4286-AAF9-8A17E833380D}" type="presOf" srcId="{31BE965B-6F35-46B2-B182-A6127F62BEB9}" destId="{66B07563-C194-4747-8F9E-CC743DBF4455}" srcOrd="0" destOrd="0" presId="urn:microsoft.com/office/officeart/2005/8/layout/vList2"/>
    <dgm:cxn modelId="{53ADDC01-6C78-45E6-B888-DD5C7CE36E06}" srcId="{FBF6F776-711F-4989-8BD9-030F0AA3D986}" destId="{78937365-5FF1-428E-916C-91E1AD435E89}" srcOrd="0" destOrd="0" parTransId="{160725BE-C6FE-4130-B20B-6BEDD3DE58BA}" sibTransId="{5CE003E6-EE04-4BF4-AE67-9200E9170D3D}"/>
    <dgm:cxn modelId="{A8AAF869-844B-40B9-9921-871E6AFB0A5D}" srcId="{31BE965B-6F35-46B2-B182-A6127F62BEB9}" destId="{FBF6F776-711F-4989-8BD9-030F0AA3D986}" srcOrd="1" destOrd="0" parTransId="{92AD8AA7-5505-4056-B6B0-E7CE970E96FD}" sibTransId="{EED717BD-914F-43BC-9439-7987600966C2}"/>
    <dgm:cxn modelId="{6DCD062E-49EC-4D0B-84E8-D3001E97BE3D}" type="presOf" srcId="{7C42E886-2A7E-4B24-90D5-7F013131B3D8}" destId="{B8B2BF2D-FDB4-4574-A2A9-88EAC54814F8}" srcOrd="0" destOrd="3" presId="urn:microsoft.com/office/officeart/2005/8/layout/vList2"/>
    <dgm:cxn modelId="{6320904C-5F83-4839-B1B4-1F3624015362}" srcId="{71489CFE-F4EC-4A90-8E30-2E12929DA583}" destId="{7C42E886-2A7E-4B24-90D5-7F013131B3D8}" srcOrd="3" destOrd="0" parTransId="{6D8129AB-21F8-4753-B7DA-BF5F2BEEBC1B}" sibTransId="{6C4071F2-D9BE-4E3B-B6F7-ED1E07E40C93}"/>
    <dgm:cxn modelId="{032E9B0A-B8C7-4091-B8BB-FD926D2ED528}" srcId="{71489CFE-F4EC-4A90-8E30-2E12929DA583}" destId="{997740A9-A61E-4089-AE0B-6BA2637DE533}" srcOrd="1" destOrd="0" parTransId="{FBCA27DA-443D-4F11-9111-FD49A9059297}" sibTransId="{B83CBA57-D10F-4B17-8C87-BB4361C86AD5}"/>
    <dgm:cxn modelId="{B4F52259-81DC-456E-BD93-2F678DA9F830}" type="presOf" srcId="{F6D4B655-B2E4-4A93-8468-0C517C218868}" destId="{B8B2BF2D-FDB4-4574-A2A9-88EAC54814F8}" srcOrd="0" destOrd="4" presId="urn:microsoft.com/office/officeart/2005/8/layout/vList2"/>
    <dgm:cxn modelId="{C52696A7-F26B-4555-9D90-D4681B6A01CE}" type="presOf" srcId="{FBF6F776-711F-4989-8BD9-030F0AA3D986}" destId="{EFA2CF23-B35F-4A45-B445-045CCD0736FC}" srcOrd="0" destOrd="0" presId="urn:microsoft.com/office/officeart/2005/8/layout/vList2"/>
    <dgm:cxn modelId="{23CA579C-5373-4CAC-A5B2-98248FF98AB0}" type="presOf" srcId="{C29E906B-974C-47B4-9EC4-9ACF1768327C}" destId="{B8B2BF2D-FDB4-4574-A2A9-88EAC54814F8}" srcOrd="0" destOrd="2" presId="urn:microsoft.com/office/officeart/2005/8/layout/vList2"/>
    <dgm:cxn modelId="{FCCB3030-2216-4BB0-A94A-AA7732803E7C}" srcId="{FBF6F776-711F-4989-8BD9-030F0AA3D986}" destId="{0576F00B-6555-4E1D-851A-A1D5F3DC2949}" srcOrd="1" destOrd="0" parTransId="{74F98CD0-6C8B-4715-93D4-95992EC05C02}" sibTransId="{D75DF22F-F47C-4F09-8955-854B769F4382}"/>
    <dgm:cxn modelId="{3E13D69B-93A5-462D-A7E7-6D6A2A4DA3AE}" srcId="{71489CFE-F4EC-4A90-8E30-2E12929DA583}" destId="{138C5A20-A704-49B7-8784-BC5B19518539}" srcOrd="0" destOrd="0" parTransId="{816E5467-9904-4A0D-9FE3-A539F4EC9643}" sibTransId="{D9AE25A9-AD15-4407-8FA2-6D444976F0B2}"/>
    <dgm:cxn modelId="{4578C6CE-051B-47B5-9E5F-3A6118A8AC55}" srcId="{71489CFE-F4EC-4A90-8E30-2E12929DA583}" destId="{F6D4B655-B2E4-4A93-8468-0C517C218868}" srcOrd="4" destOrd="0" parTransId="{0B210847-B86E-4D05-9128-5A870971CAF4}" sibTransId="{F7C57C5A-FBB9-4444-9418-12F32BE46114}"/>
    <dgm:cxn modelId="{7DB9A3C4-27A1-48C1-B7A2-14EC7055BED4}" srcId="{71489CFE-F4EC-4A90-8E30-2E12929DA583}" destId="{C29E906B-974C-47B4-9EC4-9ACF1768327C}" srcOrd="2" destOrd="0" parTransId="{7B36B71B-59D6-43E5-8E13-321C6B161514}" sibTransId="{1F6B14F1-76C4-403F-B667-2019437F2998}"/>
    <dgm:cxn modelId="{5EFBB698-3C48-4AA7-A1F0-B06260DE9051}" type="presOf" srcId="{33014755-3AD8-4B15-B99C-AE793D93E69E}" destId="{2DF6DC9C-1CA3-4E79-B28D-87A28FF0A90E}" srcOrd="0" destOrd="0" presId="urn:microsoft.com/office/officeart/2005/8/layout/vList2"/>
    <dgm:cxn modelId="{A4EBE0D7-75AC-4F7A-AE2E-5DFC7D1B99A9}" srcId="{71489CFE-F4EC-4A90-8E30-2E12929DA583}" destId="{30F20720-5F76-420C-A24E-38D5F1F4493D}" srcOrd="5" destOrd="0" parTransId="{404776BB-0A2D-4CC2-993E-13D1CA6195A5}" sibTransId="{79479081-7E3F-4BB7-9616-C82271727492}"/>
    <dgm:cxn modelId="{912F3935-44D2-461D-BEA2-C1117BA8BB5B}" type="presParOf" srcId="{66B07563-C194-4747-8F9E-CC743DBF4455}" destId="{B97DEAFA-67A2-44B2-8F01-E4646C8FB0A6}" srcOrd="0" destOrd="0" presId="urn:microsoft.com/office/officeart/2005/8/layout/vList2"/>
    <dgm:cxn modelId="{ECCB8035-8B0D-408F-9A7D-9802292EF393}" type="presParOf" srcId="{66B07563-C194-4747-8F9E-CC743DBF4455}" destId="{B8B2BF2D-FDB4-4574-A2A9-88EAC54814F8}" srcOrd="1" destOrd="0" presId="urn:microsoft.com/office/officeart/2005/8/layout/vList2"/>
    <dgm:cxn modelId="{E87F0042-3938-4690-A4BF-EDCACFFABE48}" type="presParOf" srcId="{66B07563-C194-4747-8F9E-CC743DBF4455}" destId="{EFA2CF23-B35F-4A45-B445-045CCD0736FC}" srcOrd="2" destOrd="0" presId="urn:microsoft.com/office/officeart/2005/8/layout/vList2"/>
    <dgm:cxn modelId="{48A7A19B-6F8D-4873-A444-5890F5B5CD4D}" type="presParOf" srcId="{66B07563-C194-4747-8F9E-CC743DBF4455}" destId="{84735025-6B0E-436E-A3D8-E69A0EF04E52}" srcOrd="3" destOrd="0" presId="urn:microsoft.com/office/officeart/2005/8/layout/vList2"/>
    <dgm:cxn modelId="{A0BB0ABB-92FB-40D3-9BD0-68F8684F1DA0}" type="presParOf" srcId="{66B07563-C194-4747-8F9E-CC743DBF4455}" destId="{2DF6DC9C-1CA3-4E79-B28D-87A28FF0A90E}"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041C43-A232-49C4-B1B8-AED142D62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uk-UA"/>
        </a:p>
      </dgm:t>
    </dgm:pt>
    <dgm:pt modelId="{8632663C-7F10-4532-84C5-D58049B48CE0}">
      <dgm:prSet phldrT="[Текст]" custT="1"/>
      <dgm:spPr/>
      <dgm:t>
        <a:bodyPr/>
        <a:lstStyle/>
        <a:p>
          <a:pPr algn="ctr"/>
          <a:r>
            <a:rPr lang="uk-UA" sz="2800" dirty="0" smtClean="0"/>
            <a:t>За рівнем достатності обсягу</a:t>
          </a:r>
          <a:endParaRPr lang="uk-UA" sz="2800" dirty="0"/>
        </a:p>
      </dgm:t>
    </dgm:pt>
    <dgm:pt modelId="{1DFAA76D-F632-4EFA-A236-58AC3720A937}" cxnId="{E3FF791F-91FD-437A-AAF1-AA2D1FB62FD3}" type="parTrans">
      <dgm:prSet/>
      <dgm:spPr/>
      <dgm:t>
        <a:bodyPr/>
        <a:lstStyle/>
        <a:p>
          <a:pPr algn="just"/>
          <a:endParaRPr lang="uk-UA" sz="1600"/>
        </a:p>
      </dgm:t>
    </dgm:pt>
    <dgm:pt modelId="{6EAE2999-3405-4EAB-96F1-EFCA69D4F91D}" cxnId="{E3FF791F-91FD-437A-AAF1-AA2D1FB62FD3}" type="sibTrans">
      <dgm:prSet/>
      <dgm:spPr/>
      <dgm:t>
        <a:bodyPr/>
        <a:lstStyle/>
        <a:p>
          <a:pPr algn="just"/>
          <a:endParaRPr lang="uk-UA" sz="1600"/>
        </a:p>
      </dgm:t>
    </dgm:pt>
    <dgm:pt modelId="{EF4B7807-0637-4E11-BCF9-6B41436D829D}">
      <dgm:prSet phldrT="[Текст]"/>
      <dgm:spPr/>
      <dgm:t>
        <a:bodyPr/>
        <a:lstStyle/>
        <a:p>
          <a:r>
            <a:rPr lang="uk-UA" dirty="0" smtClean="0"/>
            <a:t>Надлишковий грошовий потік – </a:t>
          </a:r>
          <a:r>
            <a:rPr lang="uk-UA" dirty="0" err="1" smtClean="0"/>
            <a:t>потік</a:t>
          </a:r>
          <a:r>
            <a:rPr lang="uk-UA" dirty="0" smtClean="0"/>
            <a:t>, при якому надходження коштів істотно перевищують реальну потребу підприємства в їх витрачанні</a:t>
          </a:r>
          <a:endParaRPr lang="uk-UA" dirty="0"/>
        </a:p>
      </dgm:t>
    </dgm:pt>
    <dgm:pt modelId="{15D64D6D-5772-4666-82C2-F4852B0663E2}" cxnId="{73FA9B20-0987-4E2B-9448-8F3BC5C6CB0A}" type="parTrans">
      <dgm:prSet/>
      <dgm:spPr/>
      <dgm:t>
        <a:bodyPr/>
        <a:lstStyle/>
        <a:p>
          <a:endParaRPr lang="uk-UA"/>
        </a:p>
      </dgm:t>
    </dgm:pt>
    <dgm:pt modelId="{66672CDC-1B48-41EE-BA23-C1DA31A53DE7}" cxnId="{73FA9B20-0987-4E2B-9448-8F3BC5C6CB0A}" type="sibTrans">
      <dgm:prSet/>
      <dgm:spPr/>
      <dgm:t>
        <a:bodyPr/>
        <a:lstStyle/>
        <a:p>
          <a:endParaRPr lang="uk-UA"/>
        </a:p>
      </dgm:t>
    </dgm:pt>
    <dgm:pt modelId="{B6E50F76-B2E3-4190-8D6C-F9B6B57D1C48}">
      <dgm:prSet phldrT="[Текст]"/>
      <dgm:spPr/>
      <dgm:t>
        <a:bodyPr/>
        <a:lstStyle/>
        <a:p>
          <a:r>
            <a:rPr lang="uk-UA" dirty="0" smtClean="0"/>
            <a:t>Дефіцитний грошовий потік – </a:t>
          </a:r>
          <a:r>
            <a:rPr lang="uk-UA" dirty="0" err="1" smtClean="0"/>
            <a:t>потік</a:t>
          </a:r>
          <a:r>
            <a:rPr lang="uk-UA" dirty="0" smtClean="0"/>
            <a:t>, при якому надходження коштів істотно нижче реальних потреб підприємства в їх витрачанні </a:t>
          </a:r>
          <a:endParaRPr lang="uk-UA" dirty="0"/>
        </a:p>
      </dgm:t>
    </dgm:pt>
    <dgm:pt modelId="{C6E37C5B-E4B8-48DD-B462-E985FF5CF799}" cxnId="{42872E6B-342C-47DB-BC71-670A697BF5A9}" type="parTrans">
      <dgm:prSet/>
      <dgm:spPr/>
      <dgm:t>
        <a:bodyPr/>
        <a:lstStyle/>
        <a:p>
          <a:endParaRPr lang="uk-UA"/>
        </a:p>
      </dgm:t>
    </dgm:pt>
    <dgm:pt modelId="{99599E21-FF3C-4E42-BBC1-BC7B529FD590}" cxnId="{42872E6B-342C-47DB-BC71-670A697BF5A9}" type="sibTrans">
      <dgm:prSet/>
      <dgm:spPr/>
      <dgm:t>
        <a:bodyPr/>
        <a:lstStyle/>
        <a:p>
          <a:endParaRPr lang="uk-UA"/>
        </a:p>
      </dgm:t>
    </dgm:pt>
    <dgm:pt modelId="{B2CF89E2-8829-4338-9E9E-159F984B48FC}">
      <dgm:prSet phldrT="[Текст]"/>
      <dgm:spPr/>
      <dgm:t>
        <a:bodyPr/>
        <a:lstStyle/>
        <a:p>
          <a:r>
            <a:rPr lang="uk-UA" dirty="0" smtClean="0"/>
            <a:t>За методом оцінки в часі</a:t>
          </a:r>
          <a:endParaRPr lang="uk-UA" dirty="0"/>
        </a:p>
      </dgm:t>
    </dgm:pt>
    <dgm:pt modelId="{FBC82586-D3C4-45EC-A308-466FA5139438}" cxnId="{DEE54C1E-FB25-4C8F-82EE-223D682C0AEF}" type="parTrans">
      <dgm:prSet/>
      <dgm:spPr/>
      <dgm:t>
        <a:bodyPr/>
        <a:lstStyle/>
        <a:p>
          <a:endParaRPr lang="uk-UA"/>
        </a:p>
      </dgm:t>
    </dgm:pt>
    <dgm:pt modelId="{DF61EF98-4E4E-4AF8-8038-49B688A91726}" cxnId="{DEE54C1E-FB25-4C8F-82EE-223D682C0AEF}" type="sibTrans">
      <dgm:prSet/>
      <dgm:spPr/>
      <dgm:t>
        <a:bodyPr/>
        <a:lstStyle/>
        <a:p>
          <a:endParaRPr lang="uk-UA"/>
        </a:p>
      </dgm:t>
    </dgm:pt>
    <dgm:pt modelId="{08E29A9E-2CFA-4054-8755-29556A5EF65F}">
      <dgm:prSet phldrT="[Текст]" custT="1"/>
      <dgm:spPr/>
      <dgm:t>
        <a:bodyPr/>
        <a:lstStyle/>
        <a:p>
          <a:r>
            <a:rPr lang="uk-UA" sz="1600" dirty="0" smtClean="0"/>
            <a:t>Теперішній грошовий потік – характеризує грошовий потік підприємства як єдину порівнювану його величину, приведену по вартості на теперішній момент часу</a:t>
          </a:r>
          <a:endParaRPr lang="uk-UA" sz="1600" dirty="0"/>
        </a:p>
      </dgm:t>
    </dgm:pt>
    <dgm:pt modelId="{19FC8407-FBF3-40CB-888E-45C5C2940E3A}" cxnId="{11C18EB0-527A-4F21-96FC-81D2F502119D}" type="parTrans">
      <dgm:prSet/>
      <dgm:spPr/>
      <dgm:t>
        <a:bodyPr/>
        <a:lstStyle/>
        <a:p>
          <a:endParaRPr lang="uk-UA"/>
        </a:p>
      </dgm:t>
    </dgm:pt>
    <dgm:pt modelId="{49AD6C24-E9B4-4D42-B314-8D396F7676C0}" cxnId="{11C18EB0-527A-4F21-96FC-81D2F502119D}" type="sibTrans">
      <dgm:prSet/>
      <dgm:spPr/>
      <dgm:t>
        <a:bodyPr/>
        <a:lstStyle/>
        <a:p>
          <a:endParaRPr lang="uk-UA"/>
        </a:p>
      </dgm:t>
    </dgm:pt>
    <dgm:pt modelId="{8250FE1C-07D6-4831-9735-685DBBBA2604}">
      <dgm:prSet phldrT="[Текст]" custT="1"/>
      <dgm:spPr/>
      <dgm:t>
        <a:bodyPr/>
        <a:lstStyle/>
        <a:p>
          <a:r>
            <a:rPr lang="uk-UA" sz="1600" dirty="0" smtClean="0"/>
            <a:t>Майбутній грошовий потік – характеризує грошовий потік підприємства як єдину порівнювану його величину, приведену по вартості на конкретний майбутній момент часу</a:t>
          </a:r>
          <a:endParaRPr lang="uk-UA" sz="1600" dirty="0"/>
        </a:p>
      </dgm:t>
    </dgm:pt>
    <dgm:pt modelId="{0BFAFDBC-CCE8-43FE-AE85-53FAFEA81827}" cxnId="{305BA98F-A16D-4B03-B251-6FA7F7B9AA86}" type="parTrans">
      <dgm:prSet/>
      <dgm:spPr/>
      <dgm:t>
        <a:bodyPr/>
        <a:lstStyle/>
        <a:p>
          <a:endParaRPr lang="uk-UA"/>
        </a:p>
      </dgm:t>
    </dgm:pt>
    <dgm:pt modelId="{ADC76C4B-C0C5-4614-9AD5-BCBAA5CB8C88}" cxnId="{305BA98F-A16D-4B03-B251-6FA7F7B9AA86}" type="sibTrans">
      <dgm:prSet/>
      <dgm:spPr/>
      <dgm:t>
        <a:bodyPr/>
        <a:lstStyle/>
        <a:p>
          <a:endParaRPr lang="uk-UA"/>
        </a:p>
      </dgm:t>
    </dgm:pt>
    <dgm:pt modelId="{6A3779E9-8366-4FC8-A56C-D1268DE9B5CF}">
      <dgm:prSet phldrT="[Текст]"/>
      <dgm:spPr/>
      <dgm:t>
        <a:bodyPr/>
        <a:lstStyle/>
        <a:p>
          <a:r>
            <a:rPr lang="uk-UA" dirty="0" smtClean="0"/>
            <a:t>За регулярністю формування</a:t>
          </a:r>
          <a:endParaRPr lang="uk-UA" dirty="0"/>
        </a:p>
      </dgm:t>
    </dgm:pt>
    <dgm:pt modelId="{0A97C0A9-4D7F-4164-9914-F3B34B3A06F0}" cxnId="{B17E74F7-3FB2-46D5-8C67-CD6AD56BF519}" type="parTrans">
      <dgm:prSet/>
      <dgm:spPr/>
      <dgm:t>
        <a:bodyPr/>
        <a:lstStyle/>
        <a:p>
          <a:endParaRPr lang="uk-UA"/>
        </a:p>
      </dgm:t>
    </dgm:pt>
    <dgm:pt modelId="{3D8956FC-A45D-450F-BCEA-4A41B87FCE13}" cxnId="{B17E74F7-3FB2-46D5-8C67-CD6AD56BF519}" type="sibTrans">
      <dgm:prSet/>
      <dgm:spPr/>
      <dgm:t>
        <a:bodyPr/>
        <a:lstStyle/>
        <a:p>
          <a:endParaRPr lang="uk-UA"/>
        </a:p>
      </dgm:t>
    </dgm:pt>
    <dgm:pt modelId="{6BFC65EF-E318-4EEC-8624-70466465388F}">
      <dgm:prSet phldrT="[Текст]" custT="1"/>
      <dgm:spPr/>
      <dgm:t>
        <a:bodyPr/>
        <a:lstStyle/>
        <a:p>
          <a:r>
            <a:rPr lang="uk-UA" sz="1600" dirty="0" smtClean="0"/>
            <a:t>Регулярний грошовий потік – </a:t>
          </a:r>
          <a:r>
            <a:rPr lang="uk-UA" sz="1600" dirty="0" err="1" smtClean="0"/>
            <a:t>потік</a:t>
          </a:r>
          <a:r>
            <a:rPr lang="uk-UA" sz="1600" dirty="0" smtClean="0"/>
            <a:t> надходжень або витрат по окремих господарських операціях одного виду, що у розглянутому періоді часу здійснюються постійно (потоки обслуговування кредиту)</a:t>
          </a:r>
          <a:endParaRPr lang="uk-UA" sz="1600" dirty="0"/>
        </a:p>
      </dgm:t>
    </dgm:pt>
    <dgm:pt modelId="{3F23772C-8669-4D30-B880-95B00D7CE437}" cxnId="{95BF2F9C-49F0-48F7-ABAF-7EF63885603A}" type="parTrans">
      <dgm:prSet/>
      <dgm:spPr/>
      <dgm:t>
        <a:bodyPr/>
        <a:lstStyle/>
        <a:p>
          <a:endParaRPr lang="uk-UA"/>
        </a:p>
      </dgm:t>
    </dgm:pt>
    <dgm:pt modelId="{FF6DFFEC-29AA-4024-9B1A-FFBEA8C5BDD8}" cxnId="{95BF2F9C-49F0-48F7-ABAF-7EF63885603A}" type="sibTrans">
      <dgm:prSet/>
      <dgm:spPr/>
      <dgm:t>
        <a:bodyPr/>
        <a:lstStyle/>
        <a:p>
          <a:endParaRPr lang="uk-UA"/>
        </a:p>
      </dgm:t>
    </dgm:pt>
    <dgm:pt modelId="{B0229292-E700-4E64-AA6E-DFFE0232C25E}">
      <dgm:prSet phldrT="[Текст]" custT="1"/>
      <dgm:spPr/>
      <dgm:t>
        <a:bodyPr/>
        <a:lstStyle/>
        <a:p>
          <a:r>
            <a:rPr lang="uk-UA" sz="1600" dirty="0" smtClean="0"/>
            <a:t>Дискретний грошовий потік – надходження або вибуття коштів, що пов'язані із здійсненням одиничних господарських операцій </a:t>
          </a:r>
          <a:r>
            <a:rPr lang="uk-UA" sz="1600" dirty="0" err="1" smtClean="0"/>
            <a:t>під-ва</a:t>
          </a:r>
          <a:r>
            <a:rPr lang="uk-UA" sz="1600" dirty="0" smtClean="0"/>
            <a:t> у конкретному періоді часу (купівля основних засобів, ліцензій тощо).</a:t>
          </a:r>
          <a:endParaRPr lang="uk-UA" sz="1600" dirty="0"/>
        </a:p>
      </dgm:t>
    </dgm:pt>
    <dgm:pt modelId="{890CAF2D-5869-44D4-8B62-C346B3012F55}" cxnId="{F58B2AE3-8948-499D-AF36-E4543E95D8B3}" type="parTrans">
      <dgm:prSet/>
      <dgm:spPr/>
      <dgm:t>
        <a:bodyPr/>
        <a:lstStyle/>
        <a:p>
          <a:endParaRPr lang="uk-UA"/>
        </a:p>
      </dgm:t>
    </dgm:pt>
    <dgm:pt modelId="{42AE32E3-DA7F-4A49-A885-65F3DBB9DA24}" cxnId="{F58B2AE3-8948-499D-AF36-E4543E95D8B3}" type="sibTrans">
      <dgm:prSet/>
      <dgm:spPr/>
      <dgm:t>
        <a:bodyPr/>
        <a:lstStyle/>
        <a:p>
          <a:endParaRPr lang="uk-UA"/>
        </a:p>
      </dgm:t>
    </dgm:pt>
    <dgm:pt modelId="{D9ADB431-700C-4FFF-A6C4-827A3D98FA24}" type="pres">
      <dgm:prSet presAssocID="{8B041C43-A232-49C4-B1B8-AED142D6292A}" presName="Name0" presStyleCnt="0">
        <dgm:presLayoutVars>
          <dgm:dir/>
          <dgm:animLvl val="lvl"/>
          <dgm:resizeHandles val="exact"/>
        </dgm:presLayoutVars>
      </dgm:prSet>
      <dgm:spPr/>
      <dgm:t>
        <a:bodyPr/>
        <a:lstStyle/>
        <a:p>
          <a:endParaRPr lang="uk-UA"/>
        </a:p>
      </dgm:t>
    </dgm:pt>
    <dgm:pt modelId="{2BB59FFA-784E-4ED9-BBD0-36742D3B276B}" type="pres">
      <dgm:prSet presAssocID="{8632663C-7F10-4532-84C5-D58049B48CE0}" presName="linNode" presStyleCnt="0"/>
      <dgm:spPr/>
    </dgm:pt>
    <dgm:pt modelId="{A2F7A5EE-F92B-46D8-B976-65517D44826E}" type="pres">
      <dgm:prSet presAssocID="{8632663C-7F10-4532-84C5-D58049B48CE0}" presName="parentText" presStyleLbl="node1" presStyleIdx="0" presStyleCnt="3">
        <dgm:presLayoutVars>
          <dgm:chMax val="1"/>
          <dgm:bulletEnabled val="1"/>
        </dgm:presLayoutVars>
      </dgm:prSet>
      <dgm:spPr/>
      <dgm:t>
        <a:bodyPr/>
        <a:lstStyle/>
        <a:p>
          <a:endParaRPr lang="uk-UA"/>
        </a:p>
      </dgm:t>
    </dgm:pt>
    <dgm:pt modelId="{022B766B-2C5F-4D83-8B9A-BAADBC3C278E}" type="pres">
      <dgm:prSet presAssocID="{8632663C-7F10-4532-84C5-D58049B48CE0}" presName="descendantText" presStyleLbl="alignAccFollowNode1" presStyleIdx="0" presStyleCnt="3">
        <dgm:presLayoutVars>
          <dgm:bulletEnabled val="1"/>
        </dgm:presLayoutVars>
      </dgm:prSet>
      <dgm:spPr/>
      <dgm:t>
        <a:bodyPr/>
        <a:lstStyle/>
        <a:p>
          <a:endParaRPr lang="uk-UA"/>
        </a:p>
      </dgm:t>
    </dgm:pt>
    <dgm:pt modelId="{F5156C68-7281-45C5-8E20-C1954DC5B999}" type="pres">
      <dgm:prSet presAssocID="{6EAE2999-3405-4EAB-96F1-EFCA69D4F91D}" presName="sp" presStyleCnt="0"/>
      <dgm:spPr/>
    </dgm:pt>
    <dgm:pt modelId="{A5C4E2AA-D8E9-4EDF-9EE2-A51A13CFD032}" type="pres">
      <dgm:prSet presAssocID="{B2CF89E2-8829-4338-9E9E-159F984B48FC}" presName="linNode" presStyleCnt="0"/>
      <dgm:spPr/>
    </dgm:pt>
    <dgm:pt modelId="{50F20BB9-52F3-43BA-9876-22042EDA85F2}" type="pres">
      <dgm:prSet presAssocID="{B2CF89E2-8829-4338-9E9E-159F984B48FC}" presName="parentText" presStyleLbl="node1" presStyleIdx="1" presStyleCnt="3">
        <dgm:presLayoutVars>
          <dgm:chMax val="1"/>
          <dgm:bulletEnabled val="1"/>
        </dgm:presLayoutVars>
      </dgm:prSet>
      <dgm:spPr/>
      <dgm:t>
        <a:bodyPr/>
        <a:lstStyle/>
        <a:p>
          <a:endParaRPr lang="uk-UA"/>
        </a:p>
      </dgm:t>
    </dgm:pt>
    <dgm:pt modelId="{5B9CA816-5825-44FE-B509-763E52C03988}" type="pres">
      <dgm:prSet presAssocID="{B2CF89E2-8829-4338-9E9E-159F984B48FC}" presName="descendantText" presStyleLbl="alignAccFollowNode1" presStyleIdx="1" presStyleCnt="3">
        <dgm:presLayoutVars>
          <dgm:bulletEnabled val="1"/>
        </dgm:presLayoutVars>
      </dgm:prSet>
      <dgm:spPr/>
      <dgm:t>
        <a:bodyPr/>
        <a:lstStyle/>
        <a:p>
          <a:endParaRPr lang="uk-UA"/>
        </a:p>
      </dgm:t>
    </dgm:pt>
    <dgm:pt modelId="{7305B328-C84A-4ED3-BB6A-35F9F6939009}" type="pres">
      <dgm:prSet presAssocID="{DF61EF98-4E4E-4AF8-8038-49B688A91726}" presName="sp" presStyleCnt="0"/>
      <dgm:spPr/>
    </dgm:pt>
    <dgm:pt modelId="{DCD397D9-6A96-4996-9910-8A9D49616B08}" type="pres">
      <dgm:prSet presAssocID="{6A3779E9-8366-4FC8-A56C-D1268DE9B5CF}" presName="linNode" presStyleCnt="0"/>
      <dgm:spPr/>
    </dgm:pt>
    <dgm:pt modelId="{D5F39B6F-DD56-4908-9DF8-B76252BB108E}" type="pres">
      <dgm:prSet presAssocID="{6A3779E9-8366-4FC8-A56C-D1268DE9B5CF}" presName="parentText" presStyleLbl="node1" presStyleIdx="2" presStyleCnt="3">
        <dgm:presLayoutVars>
          <dgm:chMax val="1"/>
          <dgm:bulletEnabled val="1"/>
        </dgm:presLayoutVars>
      </dgm:prSet>
      <dgm:spPr/>
      <dgm:t>
        <a:bodyPr/>
        <a:lstStyle/>
        <a:p>
          <a:endParaRPr lang="uk-UA"/>
        </a:p>
      </dgm:t>
    </dgm:pt>
    <dgm:pt modelId="{733182A5-6353-4417-823D-53533E75D2FD}" type="pres">
      <dgm:prSet presAssocID="{6A3779E9-8366-4FC8-A56C-D1268DE9B5CF}" presName="descendantText" presStyleLbl="alignAccFollowNode1" presStyleIdx="2" presStyleCnt="3" custScaleY="113025">
        <dgm:presLayoutVars>
          <dgm:bulletEnabled val="1"/>
        </dgm:presLayoutVars>
      </dgm:prSet>
      <dgm:spPr/>
      <dgm:t>
        <a:bodyPr/>
        <a:lstStyle/>
        <a:p>
          <a:endParaRPr lang="uk-UA"/>
        </a:p>
      </dgm:t>
    </dgm:pt>
  </dgm:ptLst>
  <dgm:cxnLst>
    <dgm:cxn modelId="{305BA98F-A16D-4B03-B251-6FA7F7B9AA86}" srcId="{B2CF89E2-8829-4338-9E9E-159F984B48FC}" destId="{8250FE1C-07D6-4831-9735-685DBBBA2604}" srcOrd="1" destOrd="0" parTransId="{0BFAFDBC-CCE8-43FE-AE85-53FAFEA81827}" sibTransId="{ADC76C4B-C0C5-4614-9AD5-BCBAA5CB8C88}"/>
    <dgm:cxn modelId="{AE7D64EC-F170-4C17-B084-34FFD68BE1A6}" type="presOf" srcId="{6BFC65EF-E318-4EEC-8624-70466465388F}" destId="{733182A5-6353-4417-823D-53533E75D2FD}" srcOrd="0" destOrd="0" presId="urn:microsoft.com/office/officeart/2005/8/layout/vList5"/>
    <dgm:cxn modelId="{6C8573DE-4E64-4CA2-8F57-C201E941F502}" type="presOf" srcId="{B2CF89E2-8829-4338-9E9E-159F984B48FC}" destId="{50F20BB9-52F3-43BA-9876-22042EDA85F2}" srcOrd="0" destOrd="0" presId="urn:microsoft.com/office/officeart/2005/8/layout/vList5"/>
    <dgm:cxn modelId="{B17E74F7-3FB2-46D5-8C67-CD6AD56BF519}" srcId="{8B041C43-A232-49C4-B1B8-AED142D6292A}" destId="{6A3779E9-8366-4FC8-A56C-D1268DE9B5CF}" srcOrd="2" destOrd="0" parTransId="{0A97C0A9-4D7F-4164-9914-F3B34B3A06F0}" sibTransId="{3D8956FC-A45D-450F-BCEA-4A41B87FCE13}"/>
    <dgm:cxn modelId="{DEE54C1E-FB25-4C8F-82EE-223D682C0AEF}" srcId="{8B041C43-A232-49C4-B1B8-AED142D6292A}" destId="{B2CF89E2-8829-4338-9E9E-159F984B48FC}" srcOrd="1" destOrd="0" parTransId="{FBC82586-D3C4-45EC-A308-466FA5139438}" sibTransId="{DF61EF98-4E4E-4AF8-8038-49B688A91726}"/>
    <dgm:cxn modelId="{11C18EB0-527A-4F21-96FC-81D2F502119D}" srcId="{B2CF89E2-8829-4338-9E9E-159F984B48FC}" destId="{08E29A9E-2CFA-4054-8755-29556A5EF65F}" srcOrd="0" destOrd="0" parTransId="{19FC8407-FBF3-40CB-888E-45C5C2940E3A}" sibTransId="{49AD6C24-E9B4-4D42-B314-8D396F7676C0}"/>
    <dgm:cxn modelId="{5B58A6A3-5EBB-418A-A449-EE15EE79B63C}" type="presOf" srcId="{EF4B7807-0637-4E11-BCF9-6B41436D829D}" destId="{022B766B-2C5F-4D83-8B9A-BAADBC3C278E}" srcOrd="0" destOrd="0" presId="urn:microsoft.com/office/officeart/2005/8/layout/vList5"/>
    <dgm:cxn modelId="{73FA9B20-0987-4E2B-9448-8F3BC5C6CB0A}" srcId="{8632663C-7F10-4532-84C5-D58049B48CE0}" destId="{EF4B7807-0637-4E11-BCF9-6B41436D829D}" srcOrd="0" destOrd="0" parTransId="{15D64D6D-5772-4666-82C2-F4852B0663E2}" sibTransId="{66672CDC-1B48-41EE-BA23-C1DA31A53DE7}"/>
    <dgm:cxn modelId="{95BF2F9C-49F0-48F7-ABAF-7EF63885603A}" srcId="{6A3779E9-8366-4FC8-A56C-D1268DE9B5CF}" destId="{6BFC65EF-E318-4EEC-8624-70466465388F}" srcOrd="0" destOrd="0" parTransId="{3F23772C-8669-4D30-B880-95B00D7CE437}" sibTransId="{FF6DFFEC-29AA-4024-9B1A-FFBEA8C5BDD8}"/>
    <dgm:cxn modelId="{E0F1B283-0690-46A1-9800-7A842A9D3555}" type="presOf" srcId="{8632663C-7F10-4532-84C5-D58049B48CE0}" destId="{A2F7A5EE-F92B-46D8-B976-65517D44826E}" srcOrd="0" destOrd="0" presId="urn:microsoft.com/office/officeart/2005/8/layout/vList5"/>
    <dgm:cxn modelId="{71AB0D36-D677-43B5-8FC4-D217B6CEEAFE}" type="presOf" srcId="{6A3779E9-8366-4FC8-A56C-D1268DE9B5CF}" destId="{D5F39B6F-DD56-4908-9DF8-B76252BB108E}" srcOrd="0" destOrd="0" presId="urn:microsoft.com/office/officeart/2005/8/layout/vList5"/>
    <dgm:cxn modelId="{EAF01520-1014-452E-A709-F4CF616509F1}" type="presOf" srcId="{08E29A9E-2CFA-4054-8755-29556A5EF65F}" destId="{5B9CA816-5825-44FE-B509-763E52C03988}" srcOrd="0" destOrd="0" presId="urn:microsoft.com/office/officeart/2005/8/layout/vList5"/>
    <dgm:cxn modelId="{E3FF791F-91FD-437A-AAF1-AA2D1FB62FD3}" srcId="{8B041C43-A232-49C4-B1B8-AED142D6292A}" destId="{8632663C-7F10-4532-84C5-D58049B48CE0}" srcOrd="0" destOrd="0" parTransId="{1DFAA76D-F632-4EFA-A236-58AC3720A937}" sibTransId="{6EAE2999-3405-4EAB-96F1-EFCA69D4F91D}"/>
    <dgm:cxn modelId="{15934960-2F19-4A74-A255-898DA83045D6}" type="presOf" srcId="{B0229292-E700-4E64-AA6E-DFFE0232C25E}" destId="{733182A5-6353-4417-823D-53533E75D2FD}" srcOrd="0" destOrd="1" presId="urn:microsoft.com/office/officeart/2005/8/layout/vList5"/>
    <dgm:cxn modelId="{42872E6B-342C-47DB-BC71-670A697BF5A9}" srcId="{8632663C-7F10-4532-84C5-D58049B48CE0}" destId="{B6E50F76-B2E3-4190-8D6C-F9B6B57D1C48}" srcOrd="1" destOrd="0" parTransId="{C6E37C5B-E4B8-48DD-B462-E985FF5CF799}" sibTransId="{99599E21-FF3C-4E42-BBC1-BC7B529FD590}"/>
    <dgm:cxn modelId="{E366C69B-26AD-4575-9400-79A95DF57BDA}" type="presOf" srcId="{8250FE1C-07D6-4831-9735-685DBBBA2604}" destId="{5B9CA816-5825-44FE-B509-763E52C03988}" srcOrd="0" destOrd="1" presId="urn:microsoft.com/office/officeart/2005/8/layout/vList5"/>
    <dgm:cxn modelId="{8B6642DC-7455-4C97-8142-7290B1D61EA6}" type="presOf" srcId="{B6E50F76-B2E3-4190-8D6C-F9B6B57D1C48}" destId="{022B766B-2C5F-4D83-8B9A-BAADBC3C278E}" srcOrd="0" destOrd="1" presId="urn:microsoft.com/office/officeart/2005/8/layout/vList5"/>
    <dgm:cxn modelId="{F58B2AE3-8948-499D-AF36-E4543E95D8B3}" srcId="{6A3779E9-8366-4FC8-A56C-D1268DE9B5CF}" destId="{B0229292-E700-4E64-AA6E-DFFE0232C25E}" srcOrd="1" destOrd="0" parTransId="{890CAF2D-5869-44D4-8B62-C346B3012F55}" sibTransId="{42AE32E3-DA7F-4A49-A885-65F3DBB9DA24}"/>
    <dgm:cxn modelId="{039D5E32-9D62-4ECB-86E9-19CA7EA492EF}" type="presOf" srcId="{8B041C43-A232-49C4-B1B8-AED142D6292A}" destId="{D9ADB431-700C-4FFF-A6C4-827A3D98FA24}" srcOrd="0" destOrd="0" presId="urn:microsoft.com/office/officeart/2005/8/layout/vList5"/>
    <dgm:cxn modelId="{131FA101-DFA1-4657-A0DB-2EF6228B6230}" type="presParOf" srcId="{D9ADB431-700C-4FFF-A6C4-827A3D98FA24}" destId="{2BB59FFA-784E-4ED9-BBD0-36742D3B276B}" srcOrd="0" destOrd="0" presId="urn:microsoft.com/office/officeart/2005/8/layout/vList5"/>
    <dgm:cxn modelId="{FDEF2487-1C47-47E2-B533-A8D2EE3F34DD}" type="presParOf" srcId="{2BB59FFA-784E-4ED9-BBD0-36742D3B276B}" destId="{A2F7A5EE-F92B-46D8-B976-65517D44826E}" srcOrd="0" destOrd="0" presId="urn:microsoft.com/office/officeart/2005/8/layout/vList5"/>
    <dgm:cxn modelId="{D7C64CE4-1566-4CDE-9AF8-ABBD77B1139A}" type="presParOf" srcId="{2BB59FFA-784E-4ED9-BBD0-36742D3B276B}" destId="{022B766B-2C5F-4D83-8B9A-BAADBC3C278E}" srcOrd="1" destOrd="0" presId="urn:microsoft.com/office/officeart/2005/8/layout/vList5"/>
    <dgm:cxn modelId="{BC946693-A733-4BFB-88A6-C17F9F30EE34}" type="presParOf" srcId="{D9ADB431-700C-4FFF-A6C4-827A3D98FA24}" destId="{F5156C68-7281-45C5-8E20-C1954DC5B999}" srcOrd="1" destOrd="0" presId="urn:microsoft.com/office/officeart/2005/8/layout/vList5"/>
    <dgm:cxn modelId="{71957329-E763-480F-904A-8CF350C5740C}" type="presParOf" srcId="{D9ADB431-700C-4FFF-A6C4-827A3D98FA24}" destId="{A5C4E2AA-D8E9-4EDF-9EE2-A51A13CFD032}" srcOrd="2" destOrd="0" presId="urn:microsoft.com/office/officeart/2005/8/layout/vList5"/>
    <dgm:cxn modelId="{CD30604A-45C3-4F60-87A6-0733053D4BFE}" type="presParOf" srcId="{A5C4E2AA-D8E9-4EDF-9EE2-A51A13CFD032}" destId="{50F20BB9-52F3-43BA-9876-22042EDA85F2}" srcOrd="0" destOrd="0" presId="urn:microsoft.com/office/officeart/2005/8/layout/vList5"/>
    <dgm:cxn modelId="{BA7B40D9-1F02-4F95-B59A-21F9BC6DE5BD}" type="presParOf" srcId="{A5C4E2AA-D8E9-4EDF-9EE2-A51A13CFD032}" destId="{5B9CA816-5825-44FE-B509-763E52C03988}" srcOrd="1" destOrd="0" presId="urn:microsoft.com/office/officeart/2005/8/layout/vList5"/>
    <dgm:cxn modelId="{EAF0CC25-5760-4E94-BB43-A1083D6C4B12}" type="presParOf" srcId="{D9ADB431-700C-4FFF-A6C4-827A3D98FA24}" destId="{7305B328-C84A-4ED3-BB6A-35F9F6939009}" srcOrd="3" destOrd="0" presId="urn:microsoft.com/office/officeart/2005/8/layout/vList5"/>
    <dgm:cxn modelId="{D4B3ACF8-EE99-4DDB-8A6D-AD9B6EABD2CC}" type="presParOf" srcId="{D9ADB431-700C-4FFF-A6C4-827A3D98FA24}" destId="{DCD397D9-6A96-4996-9910-8A9D49616B08}" srcOrd="4" destOrd="0" presId="urn:microsoft.com/office/officeart/2005/8/layout/vList5"/>
    <dgm:cxn modelId="{1E9A953F-A515-47DB-9B6E-7EA18F68CCEE}" type="presParOf" srcId="{DCD397D9-6A96-4996-9910-8A9D49616B08}" destId="{D5F39B6F-DD56-4908-9DF8-B76252BB108E}" srcOrd="0" destOrd="0" presId="urn:microsoft.com/office/officeart/2005/8/layout/vList5"/>
    <dgm:cxn modelId="{2DD250C9-5C59-4584-9185-B060FD42BA54}" type="presParOf" srcId="{DCD397D9-6A96-4996-9910-8A9D49616B08}" destId="{733182A5-6353-4417-823D-53533E75D2FD}"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41F2D3-A5FE-4623-9DC8-FB9F29E3698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D31CE8D6-D8AF-4A08-B550-81AF00E48626}">
      <dgm:prSet/>
      <dgm:spPr/>
      <dgm:t>
        <a:bodyPr/>
        <a:lstStyle/>
        <a:p>
          <a:pPr rtl="0"/>
          <a:r>
            <a:rPr lang="uk-UA" smtClean="0"/>
            <a:t>Грошовий потік від операційної діяльності </a:t>
          </a:r>
          <a:endParaRPr lang="uk-UA"/>
        </a:p>
      </dgm:t>
    </dgm:pt>
    <dgm:pt modelId="{9F03B38B-3016-4D2B-981D-ACB56E037EDB}" cxnId="{10CBF1C0-8388-4F2D-A427-57A806533C7E}" type="parTrans">
      <dgm:prSet/>
      <dgm:spPr/>
      <dgm:t>
        <a:bodyPr/>
        <a:lstStyle/>
        <a:p>
          <a:endParaRPr lang="uk-UA"/>
        </a:p>
      </dgm:t>
    </dgm:pt>
    <dgm:pt modelId="{4EC20AC1-23B3-4927-8026-02EBA5308A1A}" cxnId="{10CBF1C0-8388-4F2D-A427-57A806533C7E}" type="sibTrans">
      <dgm:prSet/>
      <dgm:spPr/>
      <dgm:t>
        <a:bodyPr/>
        <a:lstStyle/>
        <a:p>
          <a:endParaRPr lang="uk-UA"/>
        </a:p>
      </dgm:t>
    </dgm:pt>
    <dgm:pt modelId="{992D490B-8E64-43AD-97A1-8CF9629119EA}">
      <dgm:prSet/>
      <dgm:spPr/>
      <dgm:t>
        <a:bodyPr/>
        <a:lstStyle/>
        <a:p>
          <a:pPr algn="just" rtl="0"/>
          <a:r>
            <a:rPr lang="uk-UA" dirty="0" smtClean="0"/>
            <a:t>це надходження та вибуття грошових коштів, що генеруються у процесі здійснення основної (операційної) діяльності підприємства.</a:t>
          </a:r>
          <a:endParaRPr lang="uk-UA" dirty="0"/>
        </a:p>
      </dgm:t>
    </dgm:pt>
    <dgm:pt modelId="{3174CEB5-60CD-4430-B3CA-1B3A3DA06F6D}" cxnId="{381AB994-E047-4294-AC19-99B06DCE1389}" type="parTrans">
      <dgm:prSet/>
      <dgm:spPr/>
      <dgm:t>
        <a:bodyPr/>
        <a:lstStyle/>
        <a:p>
          <a:endParaRPr lang="uk-UA"/>
        </a:p>
      </dgm:t>
    </dgm:pt>
    <dgm:pt modelId="{E4761111-9005-4944-B4D6-E964094F7DD8}" cxnId="{381AB994-E047-4294-AC19-99B06DCE1389}" type="sibTrans">
      <dgm:prSet/>
      <dgm:spPr/>
      <dgm:t>
        <a:bodyPr/>
        <a:lstStyle/>
        <a:p>
          <a:endParaRPr lang="uk-UA"/>
        </a:p>
      </dgm:t>
    </dgm:pt>
    <dgm:pt modelId="{92B7536F-35ED-4B2A-9AA4-411B743A36E4}">
      <dgm:prSet/>
      <dgm:spPr/>
      <dgm:t>
        <a:bodyPr/>
        <a:lstStyle/>
        <a:p>
          <a:pPr rtl="0"/>
          <a:r>
            <a:rPr lang="uk-UA" smtClean="0"/>
            <a:t>Грошовий потік від інвестиційної діяльності </a:t>
          </a:r>
          <a:endParaRPr lang="uk-UA"/>
        </a:p>
      </dgm:t>
    </dgm:pt>
    <dgm:pt modelId="{1D6FA7F0-286F-4D72-98D0-1E1BF9F534C5}" cxnId="{4DD52AFB-DAE7-4AC7-BE89-9BA2635629B0}" type="parTrans">
      <dgm:prSet/>
      <dgm:spPr/>
      <dgm:t>
        <a:bodyPr/>
        <a:lstStyle/>
        <a:p>
          <a:endParaRPr lang="uk-UA"/>
        </a:p>
      </dgm:t>
    </dgm:pt>
    <dgm:pt modelId="{4B454491-BEAA-4697-A1B5-A3E271201E86}" cxnId="{4DD52AFB-DAE7-4AC7-BE89-9BA2635629B0}" type="sibTrans">
      <dgm:prSet/>
      <dgm:spPr/>
      <dgm:t>
        <a:bodyPr/>
        <a:lstStyle/>
        <a:p>
          <a:endParaRPr lang="uk-UA"/>
        </a:p>
      </dgm:t>
    </dgm:pt>
    <dgm:pt modelId="{05130FF8-8158-42F2-A443-DC92595FE282}">
      <dgm:prSet/>
      <dgm:spPr/>
      <dgm:t>
        <a:bodyPr/>
        <a:lstStyle/>
        <a:p>
          <a:pPr algn="just" rtl="0"/>
          <a:r>
            <a:rPr lang="uk-UA" dirty="0" smtClean="0"/>
            <a:t>платежі та надходження, пов'язані зі здійсненням реального та фінансового інвестування, продажем необоротних активів, ротацією фінансових інструментів інвестиційного портфеля підприємства.</a:t>
          </a:r>
          <a:endParaRPr lang="uk-UA" dirty="0"/>
        </a:p>
      </dgm:t>
    </dgm:pt>
    <dgm:pt modelId="{A040D508-31C4-4BBC-8A62-A4F23AEAE768}" cxnId="{EE49296C-27D2-40B4-BC4C-D0AF5F5D5E5B}" type="parTrans">
      <dgm:prSet/>
      <dgm:spPr/>
      <dgm:t>
        <a:bodyPr/>
        <a:lstStyle/>
        <a:p>
          <a:endParaRPr lang="uk-UA"/>
        </a:p>
      </dgm:t>
    </dgm:pt>
    <dgm:pt modelId="{BC173066-1C65-4EEA-9996-9BE6A7E6239C}" cxnId="{EE49296C-27D2-40B4-BC4C-D0AF5F5D5E5B}" type="sibTrans">
      <dgm:prSet/>
      <dgm:spPr/>
      <dgm:t>
        <a:bodyPr/>
        <a:lstStyle/>
        <a:p>
          <a:endParaRPr lang="uk-UA"/>
        </a:p>
      </dgm:t>
    </dgm:pt>
    <dgm:pt modelId="{BE657300-8E7D-4649-A5E7-9F7BB919BFF9}">
      <dgm:prSet/>
      <dgm:spPr/>
      <dgm:t>
        <a:bodyPr/>
        <a:lstStyle/>
        <a:p>
          <a:pPr algn="just" rtl="0"/>
          <a:r>
            <a:rPr lang="uk-UA" dirty="0" smtClean="0"/>
            <a:t>Надходження і виплати коштів, пов'язані з залученням додаткового акціонерного чи пайового капіталу, одержанням довгострокових та короткострокових позик та кредитів (основні суми), сплатою дивідендів. </a:t>
          </a:r>
          <a:endParaRPr lang="uk-UA" dirty="0"/>
        </a:p>
      </dgm:t>
    </dgm:pt>
    <dgm:pt modelId="{63830296-D010-4A7C-A021-1414B3B0E404}" cxnId="{0AF2AF0D-E371-459C-8E86-BDD6F923FD23}" type="parTrans">
      <dgm:prSet/>
      <dgm:spPr/>
      <dgm:t>
        <a:bodyPr/>
        <a:lstStyle/>
        <a:p>
          <a:endParaRPr lang="uk-UA"/>
        </a:p>
      </dgm:t>
    </dgm:pt>
    <dgm:pt modelId="{A2CC4B51-B72C-4CA5-9FCF-5506DAAAF3DD}" cxnId="{0AF2AF0D-E371-459C-8E86-BDD6F923FD23}" type="sibTrans">
      <dgm:prSet/>
      <dgm:spPr/>
      <dgm:t>
        <a:bodyPr/>
        <a:lstStyle/>
        <a:p>
          <a:endParaRPr lang="uk-UA"/>
        </a:p>
      </dgm:t>
    </dgm:pt>
    <dgm:pt modelId="{321DD2D6-E3F2-42C1-BE6D-65055951640D}">
      <dgm:prSet/>
      <dgm:spPr/>
      <dgm:t>
        <a:bodyPr/>
        <a:lstStyle/>
        <a:p>
          <a:pPr rtl="0"/>
          <a:r>
            <a:rPr lang="uk-UA" dirty="0" smtClean="0"/>
            <a:t>Грошовий потік від фінансової діяльності</a:t>
          </a:r>
          <a:endParaRPr lang="uk-UA" dirty="0"/>
        </a:p>
      </dgm:t>
    </dgm:pt>
    <dgm:pt modelId="{A2B7F0E1-72CB-4974-91D7-160E8F3DB1C9}" cxnId="{F9C61E4D-1597-429A-AB89-4CA431973081}" type="parTrans">
      <dgm:prSet/>
      <dgm:spPr/>
      <dgm:t>
        <a:bodyPr/>
        <a:lstStyle/>
        <a:p>
          <a:endParaRPr lang="uk-UA"/>
        </a:p>
      </dgm:t>
    </dgm:pt>
    <dgm:pt modelId="{79754595-021E-437A-8EC0-B6B466C001C0}" cxnId="{F9C61E4D-1597-429A-AB89-4CA431973081}" type="sibTrans">
      <dgm:prSet/>
      <dgm:spPr/>
      <dgm:t>
        <a:bodyPr/>
        <a:lstStyle/>
        <a:p>
          <a:endParaRPr lang="uk-UA"/>
        </a:p>
      </dgm:t>
    </dgm:pt>
    <dgm:pt modelId="{3039F7DA-69EF-4654-877F-C4C4793E7699}" type="pres">
      <dgm:prSet presAssocID="{B641F2D3-A5FE-4623-9DC8-FB9F29E36986}" presName="linear" presStyleCnt="0">
        <dgm:presLayoutVars>
          <dgm:animLvl val="lvl"/>
          <dgm:resizeHandles val="exact"/>
        </dgm:presLayoutVars>
      </dgm:prSet>
      <dgm:spPr/>
      <dgm:t>
        <a:bodyPr/>
        <a:lstStyle/>
        <a:p>
          <a:endParaRPr lang="uk-UA"/>
        </a:p>
      </dgm:t>
    </dgm:pt>
    <dgm:pt modelId="{6D01C7B4-A653-48CE-B6A1-BB4A895433F5}" type="pres">
      <dgm:prSet presAssocID="{D31CE8D6-D8AF-4A08-B550-81AF00E48626}" presName="parentText" presStyleLbl="node1" presStyleIdx="0" presStyleCnt="3">
        <dgm:presLayoutVars>
          <dgm:chMax val="0"/>
          <dgm:bulletEnabled val="1"/>
        </dgm:presLayoutVars>
      </dgm:prSet>
      <dgm:spPr/>
      <dgm:t>
        <a:bodyPr/>
        <a:lstStyle/>
        <a:p>
          <a:endParaRPr lang="uk-UA"/>
        </a:p>
      </dgm:t>
    </dgm:pt>
    <dgm:pt modelId="{055B8AC3-A1E6-47F3-9DE7-B9C62FCD1A63}" type="pres">
      <dgm:prSet presAssocID="{D31CE8D6-D8AF-4A08-B550-81AF00E48626}" presName="childText" presStyleLbl="revTx" presStyleIdx="0" presStyleCnt="3">
        <dgm:presLayoutVars>
          <dgm:bulletEnabled val="1"/>
        </dgm:presLayoutVars>
      </dgm:prSet>
      <dgm:spPr/>
      <dgm:t>
        <a:bodyPr/>
        <a:lstStyle/>
        <a:p>
          <a:endParaRPr lang="uk-UA"/>
        </a:p>
      </dgm:t>
    </dgm:pt>
    <dgm:pt modelId="{9BB55735-AEAB-488C-B6C7-EF0CC7B9F470}" type="pres">
      <dgm:prSet presAssocID="{92B7536F-35ED-4B2A-9AA4-411B743A36E4}" presName="parentText" presStyleLbl="node1" presStyleIdx="1" presStyleCnt="3">
        <dgm:presLayoutVars>
          <dgm:chMax val="0"/>
          <dgm:bulletEnabled val="1"/>
        </dgm:presLayoutVars>
      </dgm:prSet>
      <dgm:spPr/>
      <dgm:t>
        <a:bodyPr/>
        <a:lstStyle/>
        <a:p>
          <a:endParaRPr lang="uk-UA"/>
        </a:p>
      </dgm:t>
    </dgm:pt>
    <dgm:pt modelId="{B724203C-08C4-4AB8-BD4B-AE29E2BF06D8}" type="pres">
      <dgm:prSet presAssocID="{92B7536F-35ED-4B2A-9AA4-411B743A36E4}" presName="childText" presStyleLbl="revTx" presStyleIdx="1" presStyleCnt="3">
        <dgm:presLayoutVars>
          <dgm:bulletEnabled val="1"/>
        </dgm:presLayoutVars>
      </dgm:prSet>
      <dgm:spPr/>
      <dgm:t>
        <a:bodyPr/>
        <a:lstStyle/>
        <a:p>
          <a:endParaRPr lang="uk-UA"/>
        </a:p>
      </dgm:t>
    </dgm:pt>
    <dgm:pt modelId="{4BF2FFE8-D721-4B6F-B7E5-3F289BEF61DE}" type="pres">
      <dgm:prSet presAssocID="{321DD2D6-E3F2-42C1-BE6D-65055951640D}" presName="parentText" presStyleLbl="node1" presStyleIdx="2" presStyleCnt="3">
        <dgm:presLayoutVars>
          <dgm:chMax val="0"/>
          <dgm:bulletEnabled val="1"/>
        </dgm:presLayoutVars>
      </dgm:prSet>
      <dgm:spPr/>
      <dgm:t>
        <a:bodyPr/>
        <a:lstStyle/>
        <a:p>
          <a:endParaRPr lang="uk-UA"/>
        </a:p>
      </dgm:t>
    </dgm:pt>
    <dgm:pt modelId="{2A49DA80-0D64-47DF-BDE4-8C64DB02BFD5}" type="pres">
      <dgm:prSet presAssocID="{321DD2D6-E3F2-42C1-BE6D-65055951640D}" presName="childText" presStyleLbl="revTx" presStyleIdx="2" presStyleCnt="3">
        <dgm:presLayoutVars>
          <dgm:bulletEnabled val="1"/>
        </dgm:presLayoutVars>
      </dgm:prSet>
      <dgm:spPr/>
      <dgm:t>
        <a:bodyPr/>
        <a:lstStyle/>
        <a:p>
          <a:endParaRPr lang="uk-UA"/>
        </a:p>
      </dgm:t>
    </dgm:pt>
  </dgm:ptLst>
  <dgm:cxnLst>
    <dgm:cxn modelId="{B0841C4F-4FAB-4D43-8FE9-22FBB2E76F7D}" type="presOf" srcId="{321DD2D6-E3F2-42C1-BE6D-65055951640D}" destId="{4BF2FFE8-D721-4B6F-B7E5-3F289BEF61DE}" srcOrd="0" destOrd="0" presId="urn:microsoft.com/office/officeart/2005/8/layout/vList2"/>
    <dgm:cxn modelId="{EE49296C-27D2-40B4-BC4C-D0AF5F5D5E5B}" srcId="{92B7536F-35ED-4B2A-9AA4-411B743A36E4}" destId="{05130FF8-8158-42F2-A443-DC92595FE282}" srcOrd="0" destOrd="0" parTransId="{A040D508-31C4-4BBC-8A62-A4F23AEAE768}" sibTransId="{BC173066-1C65-4EEA-9996-9BE6A7E6239C}"/>
    <dgm:cxn modelId="{10CBF1C0-8388-4F2D-A427-57A806533C7E}" srcId="{B641F2D3-A5FE-4623-9DC8-FB9F29E36986}" destId="{D31CE8D6-D8AF-4A08-B550-81AF00E48626}" srcOrd="0" destOrd="0" parTransId="{9F03B38B-3016-4D2B-981D-ACB56E037EDB}" sibTransId="{4EC20AC1-23B3-4927-8026-02EBA5308A1A}"/>
    <dgm:cxn modelId="{09F1C443-7E10-42F2-971E-393C357E172C}" type="presOf" srcId="{92B7536F-35ED-4B2A-9AA4-411B743A36E4}" destId="{9BB55735-AEAB-488C-B6C7-EF0CC7B9F470}" srcOrd="0" destOrd="0" presId="urn:microsoft.com/office/officeart/2005/8/layout/vList2"/>
    <dgm:cxn modelId="{57ADD539-6749-4F2C-9010-8835C0856C56}" type="presOf" srcId="{05130FF8-8158-42F2-A443-DC92595FE282}" destId="{B724203C-08C4-4AB8-BD4B-AE29E2BF06D8}" srcOrd="0" destOrd="0" presId="urn:microsoft.com/office/officeart/2005/8/layout/vList2"/>
    <dgm:cxn modelId="{4DD52AFB-DAE7-4AC7-BE89-9BA2635629B0}" srcId="{B641F2D3-A5FE-4623-9DC8-FB9F29E36986}" destId="{92B7536F-35ED-4B2A-9AA4-411B743A36E4}" srcOrd="1" destOrd="0" parTransId="{1D6FA7F0-286F-4D72-98D0-1E1BF9F534C5}" sibTransId="{4B454491-BEAA-4697-A1B5-A3E271201E86}"/>
    <dgm:cxn modelId="{A5E0F61F-952C-45D0-932B-B4E329BE139C}" type="presOf" srcId="{B641F2D3-A5FE-4623-9DC8-FB9F29E36986}" destId="{3039F7DA-69EF-4654-877F-C4C4793E7699}" srcOrd="0" destOrd="0" presId="urn:microsoft.com/office/officeart/2005/8/layout/vList2"/>
    <dgm:cxn modelId="{F9C61E4D-1597-429A-AB89-4CA431973081}" srcId="{B641F2D3-A5FE-4623-9DC8-FB9F29E36986}" destId="{321DD2D6-E3F2-42C1-BE6D-65055951640D}" srcOrd="2" destOrd="0" parTransId="{A2B7F0E1-72CB-4974-91D7-160E8F3DB1C9}" sibTransId="{79754595-021E-437A-8EC0-B6B466C001C0}"/>
    <dgm:cxn modelId="{8D515DA0-E802-4B42-9975-AE4D71012F8C}" type="presOf" srcId="{BE657300-8E7D-4649-A5E7-9F7BB919BFF9}" destId="{2A49DA80-0D64-47DF-BDE4-8C64DB02BFD5}" srcOrd="0" destOrd="0" presId="urn:microsoft.com/office/officeart/2005/8/layout/vList2"/>
    <dgm:cxn modelId="{0AF2AF0D-E371-459C-8E86-BDD6F923FD23}" srcId="{321DD2D6-E3F2-42C1-BE6D-65055951640D}" destId="{BE657300-8E7D-4649-A5E7-9F7BB919BFF9}" srcOrd="0" destOrd="0" parTransId="{63830296-D010-4A7C-A021-1414B3B0E404}" sibTransId="{A2CC4B51-B72C-4CA5-9FCF-5506DAAAF3DD}"/>
    <dgm:cxn modelId="{381AB994-E047-4294-AC19-99B06DCE1389}" srcId="{D31CE8D6-D8AF-4A08-B550-81AF00E48626}" destId="{992D490B-8E64-43AD-97A1-8CF9629119EA}" srcOrd="0" destOrd="0" parTransId="{3174CEB5-60CD-4430-B3CA-1B3A3DA06F6D}" sibTransId="{E4761111-9005-4944-B4D6-E964094F7DD8}"/>
    <dgm:cxn modelId="{DD6CD9DC-2ABC-44E7-A944-4DE422F2E179}" type="presOf" srcId="{992D490B-8E64-43AD-97A1-8CF9629119EA}" destId="{055B8AC3-A1E6-47F3-9DE7-B9C62FCD1A63}" srcOrd="0" destOrd="0" presId="urn:microsoft.com/office/officeart/2005/8/layout/vList2"/>
    <dgm:cxn modelId="{EB79920A-FADE-49AA-9E3B-C312E80EEDD0}" type="presOf" srcId="{D31CE8D6-D8AF-4A08-B550-81AF00E48626}" destId="{6D01C7B4-A653-48CE-B6A1-BB4A895433F5}" srcOrd="0" destOrd="0" presId="urn:microsoft.com/office/officeart/2005/8/layout/vList2"/>
    <dgm:cxn modelId="{E5A14ED0-B047-43C9-A2D7-ED0868889ED3}" type="presParOf" srcId="{3039F7DA-69EF-4654-877F-C4C4793E7699}" destId="{6D01C7B4-A653-48CE-B6A1-BB4A895433F5}" srcOrd="0" destOrd="0" presId="urn:microsoft.com/office/officeart/2005/8/layout/vList2"/>
    <dgm:cxn modelId="{0CCE52C8-744F-4C73-A1C0-C3B77169B7EA}" type="presParOf" srcId="{3039F7DA-69EF-4654-877F-C4C4793E7699}" destId="{055B8AC3-A1E6-47F3-9DE7-B9C62FCD1A63}" srcOrd="1" destOrd="0" presId="urn:microsoft.com/office/officeart/2005/8/layout/vList2"/>
    <dgm:cxn modelId="{C76B5483-B938-4B4B-8670-7AE4BDA207F1}" type="presParOf" srcId="{3039F7DA-69EF-4654-877F-C4C4793E7699}" destId="{9BB55735-AEAB-488C-B6C7-EF0CC7B9F470}" srcOrd="2" destOrd="0" presId="urn:microsoft.com/office/officeart/2005/8/layout/vList2"/>
    <dgm:cxn modelId="{06828C9E-07ED-4B9A-848C-7AE8441A56F0}" type="presParOf" srcId="{3039F7DA-69EF-4654-877F-C4C4793E7699}" destId="{B724203C-08C4-4AB8-BD4B-AE29E2BF06D8}" srcOrd="3" destOrd="0" presId="urn:microsoft.com/office/officeart/2005/8/layout/vList2"/>
    <dgm:cxn modelId="{2C737E8D-5550-46DF-A3B2-6FC3DCC9E419}" type="presParOf" srcId="{3039F7DA-69EF-4654-877F-C4C4793E7699}" destId="{4BF2FFE8-D721-4B6F-B7E5-3F289BEF61DE}" srcOrd="4" destOrd="0" presId="urn:microsoft.com/office/officeart/2005/8/layout/vList2"/>
    <dgm:cxn modelId="{B190E8B4-4FF2-44E1-A5B5-0B17DA8AB0A8}" type="presParOf" srcId="{3039F7DA-69EF-4654-877F-C4C4793E7699}" destId="{2A49DA80-0D64-47DF-BDE4-8C64DB02BFD5}"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3928B5-EB33-4787-BA1E-DCD4CD1A251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uk-UA"/>
        </a:p>
      </dgm:t>
    </dgm:pt>
    <dgm:pt modelId="{14D275A5-D40A-4339-A1F1-FF47FDA23802}">
      <dgm:prSet/>
      <dgm:spPr/>
      <dgm:t>
        <a:bodyPr/>
        <a:lstStyle/>
        <a:p>
          <a:pPr rtl="0"/>
          <a:r>
            <a:rPr lang="uk-UA" i="1" dirty="0" smtClean="0"/>
            <a:t>Зовнішні фактори</a:t>
          </a:r>
          <a:endParaRPr lang="uk-UA" dirty="0"/>
        </a:p>
      </dgm:t>
    </dgm:pt>
    <dgm:pt modelId="{B61E3B27-2C70-4AFD-98B7-8418E1559ECE}" cxnId="{9712DEEB-3FCF-4642-A238-757B94702566}" type="parTrans">
      <dgm:prSet/>
      <dgm:spPr/>
      <dgm:t>
        <a:bodyPr/>
        <a:lstStyle/>
        <a:p>
          <a:endParaRPr lang="uk-UA"/>
        </a:p>
      </dgm:t>
    </dgm:pt>
    <dgm:pt modelId="{AF14185A-39A7-467E-97D8-2EA0AA4D4D70}" cxnId="{9712DEEB-3FCF-4642-A238-757B94702566}" type="sibTrans">
      <dgm:prSet/>
      <dgm:spPr/>
      <dgm:t>
        <a:bodyPr/>
        <a:lstStyle/>
        <a:p>
          <a:endParaRPr lang="uk-UA"/>
        </a:p>
      </dgm:t>
    </dgm:pt>
    <dgm:pt modelId="{E577C7B4-07BB-4F0C-8087-51E744908346}">
      <dgm:prSet custT="1"/>
      <dgm:spPr/>
      <dgm:t>
        <a:bodyPr/>
        <a:lstStyle/>
        <a:p>
          <a:pPr rtl="0"/>
          <a:r>
            <a:rPr lang="uk-UA" sz="1800" dirty="0" smtClean="0"/>
            <a:t>загальна платіжна криза в країні;</a:t>
          </a:r>
          <a:endParaRPr lang="uk-UA" sz="1800" dirty="0"/>
        </a:p>
      </dgm:t>
    </dgm:pt>
    <dgm:pt modelId="{23B88360-7008-4E8F-969C-C64B76E8F1C6}" cxnId="{7D7989FD-D409-4A5F-9E57-543C9E92CDA2}" type="parTrans">
      <dgm:prSet/>
      <dgm:spPr/>
      <dgm:t>
        <a:bodyPr/>
        <a:lstStyle/>
        <a:p>
          <a:endParaRPr lang="uk-UA"/>
        </a:p>
      </dgm:t>
    </dgm:pt>
    <dgm:pt modelId="{57A74792-1EB8-4370-AC8A-8ED25A1D39E3}" cxnId="{7D7989FD-D409-4A5F-9E57-543C9E92CDA2}" type="sibTrans">
      <dgm:prSet/>
      <dgm:spPr/>
      <dgm:t>
        <a:bodyPr/>
        <a:lstStyle/>
        <a:p>
          <a:endParaRPr lang="uk-UA"/>
        </a:p>
      </dgm:t>
    </dgm:pt>
    <dgm:pt modelId="{48825420-D0DE-46BB-A9CA-776FB5FC9BA3}">
      <dgm:prSet custT="1"/>
      <dgm:spPr/>
      <dgm:t>
        <a:bodyPr/>
        <a:lstStyle/>
        <a:p>
          <a:pPr rtl="0"/>
          <a:r>
            <a:rPr lang="uk-UA" sz="1800" dirty="0" smtClean="0"/>
            <a:t>низький рівень виробництва;</a:t>
          </a:r>
          <a:endParaRPr lang="uk-UA" sz="1800" dirty="0"/>
        </a:p>
      </dgm:t>
    </dgm:pt>
    <dgm:pt modelId="{853619BC-6747-47AE-A1F0-D8E9DE772953}" cxnId="{0685AD70-8F53-45F6-943A-3E1168BC984C}" type="parTrans">
      <dgm:prSet/>
      <dgm:spPr/>
      <dgm:t>
        <a:bodyPr/>
        <a:lstStyle/>
        <a:p>
          <a:endParaRPr lang="uk-UA"/>
        </a:p>
      </dgm:t>
    </dgm:pt>
    <dgm:pt modelId="{DB43F594-8C53-48BF-B190-0EE816EF500B}" cxnId="{0685AD70-8F53-45F6-943A-3E1168BC984C}" type="sibTrans">
      <dgm:prSet/>
      <dgm:spPr/>
      <dgm:t>
        <a:bodyPr/>
        <a:lstStyle/>
        <a:p>
          <a:endParaRPr lang="uk-UA"/>
        </a:p>
      </dgm:t>
    </dgm:pt>
    <dgm:pt modelId="{07537AF6-F264-42C9-BD63-313C559DB557}">
      <dgm:prSet custT="1"/>
      <dgm:spPr/>
      <dgm:t>
        <a:bodyPr/>
        <a:lstStyle/>
        <a:p>
          <a:pPr rtl="0"/>
          <a:r>
            <a:rPr lang="uk-UA" sz="1800" dirty="0" smtClean="0"/>
            <a:t>розвиток науки і техніки;</a:t>
          </a:r>
          <a:endParaRPr lang="uk-UA" sz="1800" dirty="0"/>
        </a:p>
      </dgm:t>
    </dgm:pt>
    <dgm:pt modelId="{08DFF7CA-7CDA-4DE6-9180-9BA529A437A9}" cxnId="{CD78A62A-1FEB-4B80-A667-A0EE6572FC9A}" type="parTrans">
      <dgm:prSet/>
      <dgm:spPr/>
      <dgm:t>
        <a:bodyPr/>
        <a:lstStyle/>
        <a:p>
          <a:endParaRPr lang="uk-UA"/>
        </a:p>
      </dgm:t>
    </dgm:pt>
    <dgm:pt modelId="{D0B28608-AFE3-447F-9177-F364DB36CFEC}" cxnId="{CD78A62A-1FEB-4B80-A667-A0EE6572FC9A}" type="sibTrans">
      <dgm:prSet/>
      <dgm:spPr/>
      <dgm:t>
        <a:bodyPr/>
        <a:lstStyle/>
        <a:p>
          <a:endParaRPr lang="uk-UA"/>
        </a:p>
      </dgm:t>
    </dgm:pt>
    <dgm:pt modelId="{E3C215BF-007C-45F4-BDDA-3C5564C2A8C1}">
      <dgm:prSet custT="1"/>
      <dgm:spPr/>
      <dgm:t>
        <a:bodyPr/>
        <a:lstStyle/>
        <a:p>
          <a:pPr rtl="0"/>
          <a:r>
            <a:rPr lang="uk-UA" sz="1800" dirty="0" smtClean="0"/>
            <a:t>низька купівельна спроможність населення;</a:t>
          </a:r>
          <a:endParaRPr lang="uk-UA" sz="1800" dirty="0"/>
        </a:p>
      </dgm:t>
    </dgm:pt>
    <dgm:pt modelId="{A9A1F018-8E5E-4CAA-8864-926D2893484A}" cxnId="{5BDFB3D9-6741-425F-B62C-7DCDF96F0453}" type="parTrans">
      <dgm:prSet/>
      <dgm:spPr/>
      <dgm:t>
        <a:bodyPr/>
        <a:lstStyle/>
        <a:p>
          <a:endParaRPr lang="uk-UA"/>
        </a:p>
      </dgm:t>
    </dgm:pt>
    <dgm:pt modelId="{BB1633C1-5046-40A8-AA0C-FAE14E26A3B3}" cxnId="{5BDFB3D9-6741-425F-B62C-7DCDF96F0453}" type="sibTrans">
      <dgm:prSet/>
      <dgm:spPr/>
      <dgm:t>
        <a:bodyPr/>
        <a:lstStyle/>
        <a:p>
          <a:endParaRPr lang="uk-UA"/>
        </a:p>
      </dgm:t>
    </dgm:pt>
    <dgm:pt modelId="{4537EEB2-1E02-4574-B072-0ECE185DFC8F}">
      <dgm:prSet custT="1"/>
      <dgm:spPr/>
      <dgm:t>
        <a:bodyPr/>
        <a:lstStyle/>
        <a:p>
          <a:pPr rtl="0"/>
          <a:r>
            <a:rPr lang="uk-UA" sz="1800" dirty="0" smtClean="0"/>
            <a:t>неврегульованість правового забезпечення;</a:t>
          </a:r>
          <a:endParaRPr lang="uk-UA" sz="1800" dirty="0"/>
        </a:p>
      </dgm:t>
    </dgm:pt>
    <dgm:pt modelId="{20A02841-B159-4390-BC3B-ADF7DABFF28D}" cxnId="{8BEC5E2C-093C-4DB4-BEB0-F55B5140E416}" type="parTrans">
      <dgm:prSet/>
      <dgm:spPr/>
      <dgm:t>
        <a:bodyPr/>
        <a:lstStyle/>
        <a:p>
          <a:endParaRPr lang="uk-UA"/>
        </a:p>
      </dgm:t>
    </dgm:pt>
    <dgm:pt modelId="{A929EA26-D822-4F9C-B83F-AA6B8E3F7ABA}" cxnId="{8BEC5E2C-093C-4DB4-BEB0-F55B5140E416}" type="sibTrans">
      <dgm:prSet/>
      <dgm:spPr/>
      <dgm:t>
        <a:bodyPr/>
        <a:lstStyle/>
        <a:p>
          <a:endParaRPr lang="uk-UA"/>
        </a:p>
      </dgm:t>
    </dgm:pt>
    <dgm:pt modelId="{C5B1F565-8D1D-42AC-97D7-D110D8AA4B0A}">
      <dgm:prSet custT="1"/>
      <dgm:spPr/>
      <dgm:t>
        <a:bodyPr/>
        <a:lstStyle/>
        <a:p>
          <a:pPr rtl="0"/>
          <a:r>
            <a:rPr lang="uk-UA" sz="1800" dirty="0" smtClean="0"/>
            <a:t>недосконалість податкової політики;</a:t>
          </a:r>
          <a:endParaRPr lang="uk-UA" sz="1800" dirty="0"/>
        </a:p>
      </dgm:t>
    </dgm:pt>
    <dgm:pt modelId="{8FEBFDB2-92D1-44EF-851F-A75FAFC156B7}" cxnId="{5C9CA2F7-03FF-40A0-83E6-B26BBADA7A28}" type="parTrans">
      <dgm:prSet/>
      <dgm:spPr/>
      <dgm:t>
        <a:bodyPr/>
        <a:lstStyle/>
        <a:p>
          <a:endParaRPr lang="uk-UA"/>
        </a:p>
      </dgm:t>
    </dgm:pt>
    <dgm:pt modelId="{34865EC1-4644-4C91-9BB0-C29FB017884A}" cxnId="{5C9CA2F7-03FF-40A0-83E6-B26BBADA7A28}" type="sibTrans">
      <dgm:prSet/>
      <dgm:spPr/>
      <dgm:t>
        <a:bodyPr/>
        <a:lstStyle/>
        <a:p>
          <a:endParaRPr lang="uk-UA"/>
        </a:p>
      </dgm:t>
    </dgm:pt>
    <dgm:pt modelId="{2D9BE9A6-ACAD-4EA7-A5C6-8144252F1DAF}">
      <dgm:prSet custT="1"/>
      <dgm:spPr/>
      <dgm:t>
        <a:bodyPr/>
        <a:lstStyle/>
        <a:p>
          <a:pPr rtl="0"/>
          <a:r>
            <a:rPr lang="uk-UA" sz="1800" dirty="0" smtClean="0"/>
            <a:t>неплатоспроможність підприємств.</a:t>
          </a:r>
          <a:endParaRPr lang="uk-UA" sz="1800" dirty="0"/>
        </a:p>
      </dgm:t>
    </dgm:pt>
    <dgm:pt modelId="{F6FDEBC1-76A2-405D-8977-3D6EF7E197BA}" cxnId="{B138DAA0-0DDC-47D5-ACB1-C182CA51D2AD}" type="parTrans">
      <dgm:prSet/>
      <dgm:spPr/>
      <dgm:t>
        <a:bodyPr/>
        <a:lstStyle/>
        <a:p>
          <a:endParaRPr lang="uk-UA"/>
        </a:p>
      </dgm:t>
    </dgm:pt>
    <dgm:pt modelId="{9CF711C6-9248-4F6B-A244-C1C7DB83C756}" cxnId="{B138DAA0-0DDC-47D5-ACB1-C182CA51D2AD}" type="sibTrans">
      <dgm:prSet/>
      <dgm:spPr/>
      <dgm:t>
        <a:bodyPr/>
        <a:lstStyle/>
        <a:p>
          <a:endParaRPr lang="uk-UA"/>
        </a:p>
      </dgm:t>
    </dgm:pt>
    <dgm:pt modelId="{F3CB6AD9-01CD-4556-BA31-4924F20D4ACB}">
      <dgm:prSet custT="1"/>
      <dgm:spPr/>
      <dgm:t>
        <a:bodyPr/>
        <a:lstStyle/>
        <a:p>
          <a:pPr rtl="0"/>
          <a:r>
            <a:rPr lang="uk-UA" sz="1800" dirty="0" smtClean="0"/>
            <a:t>висока частка умовно-постійних витрат;</a:t>
          </a:r>
          <a:endParaRPr lang="uk-UA" sz="1800" dirty="0"/>
        </a:p>
      </dgm:t>
    </dgm:pt>
    <dgm:pt modelId="{89898D07-0341-42C5-ACE3-A83A2ECF9C80}" cxnId="{41C36040-DCF9-47DB-8776-423096DC4311}" type="parTrans">
      <dgm:prSet/>
      <dgm:spPr/>
      <dgm:t>
        <a:bodyPr/>
        <a:lstStyle/>
        <a:p>
          <a:endParaRPr lang="uk-UA"/>
        </a:p>
      </dgm:t>
    </dgm:pt>
    <dgm:pt modelId="{039BAB95-FE57-429C-8DA5-BBBDD314136D}" cxnId="{41C36040-DCF9-47DB-8776-423096DC4311}" type="sibTrans">
      <dgm:prSet/>
      <dgm:spPr/>
      <dgm:t>
        <a:bodyPr/>
        <a:lstStyle/>
        <a:p>
          <a:endParaRPr lang="uk-UA"/>
        </a:p>
      </dgm:t>
    </dgm:pt>
    <dgm:pt modelId="{263D564A-8688-498C-B7B6-D36BB563579D}">
      <dgm:prSet/>
      <dgm:spPr/>
      <dgm:t>
        <a:bodyPr/>
        <a:lstStyle/>
        <a:p>
          <a:pPr rtl="0"/>
          <a:r>
            <a:rPr lang="uk-UA" dirty="0" smtClean="0"/>
            <a:t>Внутрішні фактори</a:t>
          </a:r>
          <a:endParaRPr lang="uk-UA" dirty="0"/>
        </a:p>
      </dgm:t>
    </dgm:pt>
    <dgm:pt modelId="{AF33AE56-6064-4986-B458-1E76019CAB43}" cxnId="{9838AA16-DC31-4B9D-BECF-1AAD66C1D84F}" type="parTrans">
      <dgm:prSet/>
      <dgm:spPr/>
      <dgm:t>
        <a:bodyPr/>
        <a:lstStyle/>
        <a:p>
          <a:endParaRPr lang="uk-UA"/>
        </a:p>
      </dgm:t>
    </dgm:pt>
    <dgm:pt modelId="{B6667E1A-20EE-4324-A54F-29C4BD895F12}" cxnId="{9838AA16-DC31-4B9D-BECF-1AAD66C1D84F}" type="sibTrans">
      <dgm:prSet/>
      <dgm:spPr/>
      <dgm:t>
        <a:bodyPr/>
        <a:lstStyle/>
        <a:p>
          <a:endParaRPr lang="uk-UA"/>
        </a:p>
      </dgm:t>
    </dgm:pt>
    <dgm:pt modelId="{84C07B4F-7D02-45AE-A1CF-333E77E01D31}">
      <dgm:prSet custT="1"/>
      <dgm:spPr/>
      <dgm:t>
        <a:bodyPr/>
        <a:lstStyle/>
        <a:p>
          <a:r>
            <a:rPr lang="uk-UA" sz="1800" smtClean="0"/>
            <a:t>енергомісткість наявних технологій;</a:t>
          </a:r>
          <a:endParaRPr lang="en-US" sz="1800" dirty="0" smtClean="0"/>
        </a:p>
      </dgm:t>
    </dgm:pt>
    <dgm:pt modelId="{9A7C1744-D933-4C62-8F9B-AA9721A49CF7}" cxnId="{1917D162-A2CA-4B8A-8ED1-DB3BF12B5EE0}" type="parTrans">
      <dgm:prSet/>
      <dgm:spPr/>
      <dgm:t>
        <a:bodyPr/>
        <a:lstStyle/>
        <a:p>
          <a:endParaRPr lang="uk-UA"/>
        </a:p>
      </dgm:t>
    </dgm:pt>
    <dgm:pt modelId="{323C7B55-98AC-4DDD-87EF-1802078B95B4}" cxnId="{1917D162-A2CA-4B8A-8ED1-DB3BF12B5EE0}" type="sibTrans">
      <dgm:prSet/>
      <dgm:spPr/>
      <dgm:t>
        <a:bodyPr/>
        <a:lstStyle/>
        <a:p>
          <a:endParaRPr lang="uk-UA"/>
        </a:p>
      </dgm:t>
    </dgm:pt>
    <dgm:pt modelId="{388997E6-2B40-4F43-8F61-9EF231685ED4}">
      <dgm:prSet custT="1"/>
      <dgm:spPr/>
      <dgm:t>
        <a:bodyPr/>
        <a:lstStyle/>
        <a:p>
          <a:r>
            <a:rPr lang="uk-UA" sz="1800" dirty="0" smtClean="0"/>
            <a:t>низька якість продукції в поєднанні з її високою ціною;</a:t>
          </a:r>
          <a:endParaRPr lang="en-US" sz="1800" dirty="0" smtClean="0"/>
        </a:p>
      </dgm:t>
    </dgm:pt>
    <dgm:pt modelId="{ACD016F1-F3C0-46B1-AFC1-275074344E65}" cxnId="{F6BDFCBD-FB3E-4083-A7D5-EC1EAA3A1091}" type="parTrans">
      <dgm:prSet/>
      <dgm:spPr/>
      <dgm:t>
        <a:bodyPr/>
        <a:lstStyle/>
        <a:p>
          <a:endParaRPr lang="uk-UA"/>
        </a:p>
      </dgm:t>
    </dgm:pt>
    <dgm:pt modelId="{81E329BC-EF06-4132-B71F-21F2E77CDE3C}" cxnId="{F6BDFCBD-FB3E-4083-A7D5-EC1EAA3A1091}" type="sibTrans">
      <dgm:prSet/>
      <dgm:spPr/>
      <dgm:t>
        <a:bodyPr/>
        <a:lstStyle/>
        <a:p>
          <a:endParaRPr lang="uk-UA"/>
        </a:p>
      </dgm:t>
    </dgm:pt>
    <dgm:pt modelId="{03732CB2-790A-4A16-827C-C1DC7C872722}">
      <dgm:prSet custT="1"/>
      <dgm:spPr/>
      <dgm:t>
        <a:bodyPr/>
        <a:lstStyle/>
        <a:p>
          <a:r>
            <a:rPr lang="uk-UA" sz="1800" smtClean="0"/>
            <a:t>«тінізація» господарського обороту;</a:t>
          </a:r>
          <a:endParaRPr lang="en-US" sz="1800" dirty="0" smtClean="0"/>
        </a:p>
      </dgm:t>
    </dgm:pt>
    <dgm:pt modelId="{90C973E9-6100-4D5E-A864-E11EE6EA5F65}" cxnId="{F5660B14-C9E4-4F17-AC39-6868D3145A46}" type="parTrans">
      <dgm:prSet/>
      <dgm:spPr/>
      <dgm:t>
        <a:bodyPr/>
        <a:lstStyle/>
        <a:p>
          <a:endParaRPr lang="uk-UA"/>
        </a:p>
      </dgm:t>
    </dgm:pt>
    <dgm:pt modelId="{BC9A8960-E160-47A4-A5C5-B909616E4AF3}" cxnId="{F5660B14-C9E4-4F17-AC39-6868D3145A46}" type="sibTrans">
      <dgm:prSet/>
      <dgm:spPr/>
      <dgm:t>
        <a:bodyPr/>
        <a:lstStyle/>
        <a:p>
          <a:endParaRPr lang="uk-UA"/>
        </a:p>
      </dgm:t>
    </dgm:pt>
    <dgm:pt modelId="{ECCDF71C-4499-42C6-B79C-A1B2A1933DB1}">
      <dgm:prSet custT="1"/>
      <dgm:spPr/>
      <dgm:t>
        <a:bodyPr/>
        <a:lstStyle/>
        <a:p>
          <a:r>
            <a:rPr lang="uk-UA" sz="1800" smtClean="0"/>
            <a:t>брак джерел довгострокового фінансування капіталовкладень;</a:t>
          </a:r>
          <a:endParaRPr lang="en-US" sz="1800" dirty="0" smtClean="0"/>
        </a:p>
      </dgm:t>
    </dgm:pt>
    <dgm:pt modelId="{F0AF8685-4404-41AA-9C60-35CA95AAD3C7}" cxnId="{BAB16D3B-7ED8-4F5A-8369-840FA5A9B35C}" type="parTrans">
      <dgm:prSet/>
      <dgm:spPr/>
      <dgm:t>
        <a:bodyPr/>
        <a:lstStyle/>
        <a:p>
          <a:endParaRPr lang="uk-UA"/>
        </a:p>
      </dgm:t>
    </dgm:pt>
    <dgm:pt modelId="{527A359F-CA44-442C-96BC-3429E8AB7F17}" cxnId="{BAB16D3B-7ED8-4F5A-8369-840FA5A9B35C}" type="sibTrans">
      <dgm:prSet/>
      <dgm:spPr/>
      <dgm:t>
        <a:bodyPr/>
        <a:lstStyle/>
        <a:p>
          <a:endParaRPr lang="uk-UA"/>
        </a:p>
      </dgm:t>
    </dgm:pt>
    <dgm:pt modelId="{8B48BA18-EE3F-4CDB-9525-A0854639C493}">
      <dgm:prSet custT="1"/>
      <dgm:spPr/>
      <dgm:t>
        <a:bodyPr/>
        <a:lstStyle/>
        <a:p>
          <a:r>
            <a:rPr lang="uk-UA" sz="1800" smtClean="0"/>
            <a:t>низький рівень управління дебіторською заборгованістю та виробничими запасами.</a:t>
          </a:r>
          <a:endParaRPr lang="en-US" sz="1800" dirty="0" smtClean="0"/>
        </a:p>
      </dgm:t>
    </dgm:pt>
    <dgm:pt modelId="{8027ECD3-78C4-4F4E-9239-671105471C9E}" cxnId="{B512A8C8-FCCF-44AA-B61D-6C47F9706E92}" type="parTrans">
      <dgm:prSet/>
      <dgm:spPr/>
      <dgm:t>
        <a:bodyPr/>
        <a:lstStyle/>
        <a:p>
          <a:endParaRPr lang="uk-UA"/>
        </a:p>
      </dgm:t>
    </dgm:pt>
    <dgm:pt modelId="{F86C566C-221B-498D-BD5D-30345FF1F096}" cxnId="{B512A8C8-FCCF-44AA-B61D-6C47F9706E92}" type="sibTrans">
      <dgm:prSet/>
      <dgm:spPr/>
      <dgm:t>
        <a:bodyPr/>
        <a:lstStyle/>
        <a:p>
          <a:endParaRPr lang="uk-UA"/>
        </a:p>
      </dgm:t>
    </dgm:pt>
    <dgm:pt modelId="{D68C2DB2-4620-4A66-BCEC-9816F93A47FD}" type="pres">
      <dgm:prSet presAssocID="{5F3928B5-EB33-4787-BA1E-DCD4CD1A2510}" presName="Name0" presStyleCnt="0">
        <dgm:presLayoutVars>
          <dgm:dir/>
          <dgm:animLvl val="lvl"/>
          <dgm:resizeHandles val="exact"/>
        </dgm:presLayoutVars>
      </dgm:prSet>
      <dgm:spPr/>
      <dgm:t>
        <a:bodyPr/>
        <a:lstStyle/>
        <a:p>
          <a:endParaRPr lang="uk-UA"/>
        </a:p>
      </dgm:t>
    </dgm:pt>
    <dgm:pt modelId="{D032C0F9-6420-40F2-9019-4D9775C076B7}" type="pres">
      <dgm:prSet presAssocID="{14D275A5-D40A-4339-A1F1-FF47FDA23802}" presName="linNode" presStyleCnt="0"/>
      <dgm:spPr/>
    </dgm:pt>
    <dgm:pt modelId="{6B7E308C-8D76-4ED4-B423-73AC607999C0}" type="pres">
      <dgm:prSet presAssocID="{14D275A5-D40A-4339-A1F1-FF47FDA23802}" presName="parentText" presStyleLbl="node1" presStyleIdx="0" presStyleCnt="2">
        <dgm:presLayoutVars>
          <dgm:chMax val="1"/>
          <dgm:bulletEnabled val="1"/>
        </dgm:presLayoutVars>
      </dgm:prSet>
      <dgm:spPr/>
      <dgm:t>
        <a:bodyPr/>
        <a:lstStyle/>
        <a:p>
          <a:endParaRPr lang="uk-UA"/>
        </a:p>
      </dgm:t>
    </dgm:pt>
    <dgm:pt modelId="{89A986FC-B030-44D9-A5BC-F7778B97B58E}" type="pres">
      <dgm:prSet presAssocID="{14D275A5-D40A-4339-A1F1-FF47FDA23802}" presName="descendantText" presStyleLbl="alignAccFollowNode1" presStyleIdx="0" presStyleCnt="2" custScaleY="141852">
        <dgm:presLayoutVars>
          <dgm:bulletEnabled val="1"/>
        </dgm:presLayoutVars>
      </dgm:prSet>
      <dgm:spPr/>
      <dgm:t>
        <a:bodyPr/>
        <a:lstStyle/>
        <a:p>
          <a:endParaRPr lang="uk-UA"/>
        </a:p>
      </dgm:t>
    </dgm:pt>
    <dgm:pt modelId="{6BA6087A-9C90-480C-A3FD-13211099D0BB}" type="pres">
      <dgm:prSet presAssocID="{AF14185A-39A7-467E-97D8-2EA0AA4D4D70}" presName="sp" presStyleCnt="0"/>
      <dgm:spPr/>
    </dgm:pt>
    <dgm:pt modelId="{FFD43794-5920-4824-8906-0529B18719D3}" type="pres">
      <dgm:prSet presAssocID="{263D564A-8688-498C-B7B6-D36BB563579D}" presName="linNode" presStyleCnt="0"/>
      <dgm:spPr/>
    </dgm:pt>
    <dgm:pt modelId="{E338F6D5-9F0C-4DA4-AE1E-D1ED1FDBC645}" type="pres">
      <dgm:prSet presAssocID="{263D564A-8688-498C-B7B6-D36BB563579D}" presName="parentText" presStyleLbl="node1" presStyleIdx="1" presStyleCnt="2">
        <dgm:presLayoutVars>
          <dgm:chMax val="1"/>
          <dgm:bulletEnabled val="1"/>
        </dgm:presLayoutVars>
      </dgm:prSet>
      <dgm:spPr/>
      <dgm:t>
        <a:bodyPr/>
        <a:lstStyle/>
        <a:p>
          <a:endParaRPr lang="uk-UA"/>
        </a:p>
      </dgm:t>
    </dgm:pt>
    <dgm:pt modelId="{89EC9782-8EDB-41DC-97F0-4AB389DD0D5B}" type="pres">
      <dgm:prSet presAssocID="{263D564A-8688-498C-B7B6-D36BB563579D}" presName="descendantText" presStyleLbl="alignAccFollowNode1" presStyleIdx="1" presStyleCnt="2" custScaleY="138738">
        <dgm:presLayoutVars>
          <dgm:bulletEnabled val="1"/>
        </dgm:presLayoutVars>
      </dgm:prSet>
      <dgm:spPr/>
      <dgm:t>
        <a:bodyPr/>
        <a:lstStyle/>
        <a:p>
          <a:endParaRPr lang="uk-UA"/>
        </a:p>
      </dgm:t>
    </dgm:pt>
  </dgm:ptLst>
  <dgm:cxnLst>
    <dgm:cxn modelId="{A2F2EE36-A358-4328-BB37-9E246AB34E9D}" type="presOf" srcId="{14D275A5-D40A-4339-A1F1-FF47FDA23802}" destId="{6B7E308C-8D76-4ED4-B423-73AC607999C0}" srcOrd="0" destOrd="0" presId="urn:microsoft.com/office/officeart/2005/8/layout/vList5"/>
    <dgm:cxn modelId="{F6BDFCBD-FB3E-4083-A7D5-EC1EAA3A1091}" srcId="{263D564A-8688-498C-B7B6-D36BB563579D}" destId="{388997E6-2B40-4F43-8F61-9EF231685ED4}" srcOrd="2" destOrd="0" parTransId="{ACD016F1-F3C0-46B1-AFC1-275074344E65}" sibTransId="{81E329BC-EF06-4132-B71F-21F2E77CDE3C}"/>
    <dgm:cxn modelId="{ED7DECF7-ED88-44AC-9BE5-60D04B94CF95}" type="presOf" srcId="{4537EEB2-1E02-4574-B072-0ECE185DFC8F}" destId="{89A986FC-B030-44D9-A5BC-F7778B97B58E}" srcOrd="0" destOrd="4" presId="urn:microsoft.com/office/officeart/2005/8/layout/vList5"/>
    <dgm:cxn modelId="{B512A8C8-FCCF-44AA-B61D-6C47F9706E92}" srcId="{263D564A-8688-498C-B7B6-D36BB563579D}" destId="{8B48BA18-EE3F-4CDB-9525-A0854639C493}" srcOrd="5" destOrd="0" parTransId="{8027ECD3-78C4-4F4E-9239-671105471C9E}" sibTransId="{F86C566C-221B-498D-BD5D-30345FF1F096}"/>
    <dgm:cxn modelId="{9838AA16-DC31-4B9D-BECF-1AAD66C1D84F}" srcId="{5F3928B5-EB33-4787-BA1E-DCD4CD1A2510}" destId="{263D564A-8688-498C-B7B6-D36BB563579D}" srcOrd="1" destOrd="0" parTransId="{AF33AE56-6064-4986-B458-1E76019CAB43}" sibTransId="{B6667E1A-20EE-4324-A54F-29C4BD895F12}"/>
    <dgm:cxn modelId="{1917D162-A2CA-4B8A-8ED1-DB3BF12B5EE0}" srcId="{263D564A-8688-498C-B7B6-D36BB563579D}" destId="{84C07B4F-7D02-45AE-A1CF-333E77E01D31}" srcOrd="1" destOrd="0" parTransId="{9A7C1744-D933-4C62-8F9B-AA9721A49CF7}" sibTransId="{323C7B55-98AC-4DDD-87EF-1802078B95B4}"/>
    <dgm:cxn modelId="{0BAD9721-BEA9-44BA-B594-E5117559ACD1}" type="presOf" srcId="{263D564A-8688-498C-B7B6-D36BB563579D}" destId="{E338F6D5-9F0C-4DA4-AE1E-D1ED1FDBC645}" srcOrd="0" destOrd="0" presId="urn:microsoft.com/office/officeart/2005/8/layout/vList5"/>
    <dgm:cxn modelId="{F96F2348-7230-42C3-A71B-DD8948FE8E34}" type="presOf" srcId="{8B48BA18-EE3F-4CDB-9525-A0854639C493}" destId="{89EC9782-8EDB-41DC-97F0-4AB389DD0D5B}" srcOrd="0" destOrd="5" presId="urn:microsoft.com/office/officeart/2005/8/layout/vList5"/>
    <dgm:cxn modelId="{2D78CCED-8E0C-41A0-ADE1-EFC1A2DCCF97}" type="presOf" srcId="{E577C7B4-07BB-4F0C-8087-51E744908346}" destId="{89A986FC-B030-44D9-A5BC-F7778B97B58E}" srcOrd="0" destOrd="0" presId="urn:microsoft.com/office/officeart/2005/8/layout/vList5"/>
    <dgm:cxn modelId="{41C36040-DCF9-47DB-8776-423096DC4311}" srcId="{263D564A-8688-498C-B7B6-D36BB563579D}" destId="{F3CB6AD9-01CD-4556-BA31-4924F20D4ACB}" srcOrd="0" destOrd="0" parTransId="{89898D07-0341-42C5-ACE3-A83A2ECF9C80}" sibTransId="{039BAB95-FE57-429C-8DA5-BBBDD314136D}"/>
    <dgm:cxn modelId="{27F53958-FE2E-4896-978D-246546AF9482}" type="presOf" srcId="{03732CB2-790A-4A16-827C-C1DC7C872722}" destId="{89EC9782-8EDB-41DC-97F0-4AB389DD0D5B}" srcOrd="0" destOrd="3" presId="urn:microsoft.com/office/officeart/2005/8/layout/vList5"/>
    <dgm:cxn modelId="{CD78A62A-1FEB-4B80-A667-A0EE6572FC9A}" srcId="{14D275A5-D40A-4339-A1F1-FF47FDA23802}" destId="{07537AF6-F264-42C9-BD63-313C559DB557}" srcOrd="2" destOrd="0" parTransId="{08DFF7CA-7CDA-4DE6-9180-9BA529A437A9}" sibTransId="{D0B28608-AFE3-447F-9177-F364DB36CFEC}"/>
    <dgm:cxn modelId="{4E964609-7F77-4541-8ABA-920D972A0FA4}" type="presOf" srcId="{ECCDF71C-4499-42C6-B79C-A1B2A1933DB1}" destId="{89EC9782-8EDB-41DC-97F0-4AB389DD0D5B}" srcOrd="0" destOrd="4" presId="urn:microsoft.com/office/officeart/2005/8/layout/vList5"/>
    <dgm:cxn modelId="{8C67EBAE-1359-457B-9015-1C22F670480D}" type="presOf" srcId="{84C07B4F-7D02-45AE-A1CF-333E77E01D31}" destId="{89EC9782-8EDB-41DC-97F0-4AB389DD0D5B}" srcOrd="0" destOrd="1" presId="urn:microsoft.com/office/officeart/2005/8/layout/vList5"/>
    <dgm:cxn modelId="{F5660B14-C9E4-4F17-AC39-6868D3145A46}" srcId="{263D564A-8688-498C-B7B6-D36BB563579D}" destId="{03732CB2-790A-4A16-827C-C1DC7C872722}" srcOrd="3" destOrd="0" parTransId="{90C973E9-6100-4D5E-A864-E11EE6EA5F65}" sibTransId="{BC9A8960-E160-47A4-A5C5-B909616E4AF3}"/>
    <dgm:cxn modelId="{F67195A0-1441-4D01-ACCE-C4EDFB925273}" type="presOf" srcId="{07537AF6-F264-42C9-BD63-313C559DB557}" destId="{89A986FC-B030-44D9-A5BC-F7778B97B58E}" srcOrd="0" destOrd="2" presId="urn:microsoft.com/office/officeart/2005/8/layout/vList5"/>
    <dgm:cxn modelId="{5C9CA2F7-03FF-40A0-83E6-B26BBADA7A28}" srcId="{14D275A5-D40A-4339-A1F1-FF47FDA23802}" destId="{C5B1F565-8D1D-42AC-97D7-D110D8AA4B0A}" srcOrd="5" destOrd="0" parTransId="{8FEBFDB2-92D1-44EF-851F-A75FAFC156B7}" sibTransId="{34865EC1-4644-4C91-9BB0-C29FB017884A}"/>
    <dgm:cxn modelId="{5BDFB3D9-6741-425F-B62C-7DCDF96F0453}" srcId="{14D275A5-D40A-4339-A1F1-FF47FDA23802}" destId="{E3C215BF-007C-45F4-BDDA-3C5564C2A8C1}" srcOrd="3" destOrd="0" parTransId="{A9A1F018-8E5E-4CAA-8864-926D2893484A}" sibTransId="{BB1633C1-5046-40A8-AA0C-FAE14E26A3B3}"/>
    <dgm:cxn modelId="{A2813F8D-9A64-417E-9A4B-7C7E502AA9C7}" type="presOf" srcId="{F3CB6AD9-01CD-4556-BA31-4924F20D4ACB}" destId="{89EC9782-8EDB-41DC-97F0-4AB389DD0D5B}" srcOrd="0" destOrd="0" presId="urn:microsoft.com/office/officeart/2005/8/layout/vList5"/>
    <dgm:cxn modelId="{0685AD70-8F53-45F6-943A-3E1168BC984C}" srcId="{14D275A5-D40A-4339-A1F1-FF47FDA23802}" destId="{48825420-D0DE-46BB-A9CA-776FB5FC9BA3}" srcOrd="1" destOrd="0" parTransId="{853619BC-6747-47AE-A1F0-D8E9DE772953}" sibTransId="{DB43F594-8C53-48BF-B190-0EE816EF500B}"/>
    <dgm:cxn modelId="{FE59C671-A14B-4B38-9DCB-9E40149F878A}" type="presOf" srcId="{2D9BE9A6-ACAD-4EA7-A5C6-8144252F1DAF}" destId="{89A986FC-B030-44D9-A5BC-F7778B97B58E}" srcOrd="0" destOrd="6" presId="urn:microsoft.com/office/officeart/2005/8/layout/vList5"/>
    <dgm:cxn modelId="{BAB16D3B-7ED8-4F5A-8369-840FA5A9B35C}" srcId="{263D564A-8688-498C-B7B6-D36BB563579D}" destId="{ECCDF71C-4499-42C6-B79C-A1B2A1933DB1}" srcOrd="4" destOrd="0" parTransId="{F0AF8685-4404-41AA-9C60-35CA95AAD3C7}" sibTransId="{527A359F-CA44-442C-96BC-3429E8AB7F17}"/>
    <dgm:cxn modelId="{9712DEEB-3FCF-4642-A238-757B94702566}" srcId="{5F3928B5-EB33-4787-BA1E-DCD4CD1A2510}" destId="{14D275A5-D40A-4339-A1F1-FF47FDA23802}" srcOrd="0" destOrd="0" parTransId="{B61E3B27-2C70-4AFD-98B7-8418E1559ECE}" sibTransId="{AF14185A-39A7-467E-97D8-2EA0AA4D4D70}"/>
    <dgm:cxn modelId="{8F6FE7C2-E20C-4C7E-ACA3-509394AD609C}" type="presOf" srcId="{388997E6-2B40-4F43-8F61-9EF231685ED4}" destId="{89EC9782-8EDB-41DC-97F0-4AB389DD0D5B}" srcOrd="0" destOrd="2" presId="urn:microsoft.com/office/officeart/2005/8/layout/vList5"/>
    <dgm:cxn modelId="{2328E111-7CA5-4001-8E00-48C27FBEBCC5}" type="presOf" srcId="{C5B1F565-8D1D-42AC-97D7-D110D8AA4B0A}" destId="{89A986FC-B030-44D9-A5BC-F7778B97B58E}" srcOrd="0" destOrd="5" presId="urn:microsoft.com/office/officeart/2005/8/layout/vList5"/>
    <dgm:cxn modelId="{7D7989FD-D409-4A5F-9E57-543C9E92CDA2}" srcId="{14D275A5-D40A-4339-A1F1-FF47FDA23802}" destId="{E577C7B4-07BB-4F0C-8087-51E744908346}" srcOrd="0" destOrd="0" parTransId="{23B88360-7008-4E8F-969C-C64B76E8F1C6}" sibTransId="{57A74792-1EB8-4370-AC8A-8ED25A1D39E3}"/>
    <dgm:cxn modelId="{ECD610ED-B1A0-40BD-9477-2AB70BD19F2D}" type="presOf" srcId="{48825420-D0DE-46BB-A9CA-776FB5FC9BA3}" destId="{89A986FC-B030-44D9-A5BC-F7778B97B58E}" srcOrd="0" destOrd="1" presId="urn:microsoft.com/office/officeart/2005/8/layout/vList5"/>
    <dgm:cxn modelId="{694AEF98-BAD1-41D8-90C7-580E214FC1FC}" type="presOf" srcId="{E3C215BF-007C-45F4-BDDA-3C5564C2A8C1}" destId="{89A986FC-B030-44D9-A5BC-F7778B97B58E}" srcOrd="0" destOrd="3" presId="urn:microsoft.com/office/officeart/2005/8/layout/vList5"/>
    <dgm:cxn modelId="{E431CB31-8633-4959-AEA7-DF00993306B4}" type="presOf" srcId="{5F3928B5-EB33-4787-BA1E-DCD4CD1A2510}" destId="{D68C2DB2-4620-4A66-BCEC-9816F93A47FD}" srcOrd="0" destOrd="0" presId="urn:microsoft.com/office/officeart/2005/8/layout/vList5"/>
    <dgm:cxn modelId="{8BEC5E2C-093C-4DB4-BEB0-F55B5140E416}" srcId="{14D275A5-D40A-4339-A1F1-FF47FDA23802}" destId="{4537EEB2-1E02-4574-B072-0ECE185DFC8F}" srcOrd="4" destOrd="0" parTransId="{20A02841-B159-4390-BC3B-ADF7DABFF28D}" sibTransId="{A929EA26-D822-4F9C-B83F-AA6B8E3F7ABA}"/>
    <dgm:cxn modelId="{B138DAA0-0DDC-47D5-ACB1-C182CA51D2AD}" srcId="{14D275A5-D40A-4339-A1F1-FF47FDA23802}" destId="{2D9BE9A6-ACAD-4EA7-A5C6-8144252F1DAF}" srcOrd="6" destOrd="0" parTransId="{F6FDEBC1-76A2-405D-8977-3D6EF7E197BA}" sibTransId="{9CF711C6-9248-4F6B-A244-C1C7DB83C756}"/>
    <dgm:cxn modelId="{46AF18FC-374C-4EA4-AF82-EBA287239FD6}" type="presParOf" srcId="{D68C2DB2-4620-4A66-BCEC-9816F93A47FD}" destId="{D032C0F9-6420-40F2-9019-4D9775C076B7}" srcOrd="0" destOrd="0" presId="urn:microsoft.com/office/officeart/2005/8/layout/vList5"/>
    <dgm:cxn modelId="{7A94342D-89BB-42B6-B7A8-9A841677388D}" type="presParOf" srcId="{D032C0F9-6420-40F2-9019-4D9775C076B7}" destId="{6B7E308C-8D76-4ED4-B423-73AC607999C0}" srcOrd="0" destOrd="0" presId="urn:microsoft.com/office/officeart/2005/8/layout/vList5"/>
    <dgm:cxn modelId="{0F3D42AF-1CD4-475A-BDA4-06CA23B26276}" type="presParOf" srcId="{D032C0F9-6420-40F2-9019-4D9775C076B7}" destId="{89A986FC-B030-44D9-A5BC-F7778B97B58E}" srcOrd="1" destOrd="0" presId="urn:microsoft.com/office/officeart/2005/8/layout/vList5"/>
    <dgm:cxn modelId="{50050B08-8C6E-44A0-B3B3-F1075EEF92DE}" type="presParOf" srcId="{D68C2DB2-4620-4A66-BCEC-9816F93A47FD}" destId="{6BA6087A-9C90-480C-A3FD-13211099D0BB}" srcOrd="1" destOrd="0" presId="urn:microsoft.com/office/officeart/2005/8/layout/vList5"/>
    <dgm:cxn modelId="{CDE0396E-310F-44EE-9F5D-C9EF01DA2D15}" type="presParOf" srcId="{D68C2DB2-4620-4A66-BCEC-9816F93A47FD}" destId="{FFD43794-5920-4824-8906-0529B18719D3}" srcOrd="2" destOrd="0" presId="urn:microsoft.com/office/officeart/2005/8/layout/vList5"/>
    <dgm:cxn modelId="{3A66B106-0A78-4858-99F6-B8ACECD5DE85}" type="presParOf" srcId="{FFD43794-5920-4824-8906-0529B18719D3}" destId="{E338F6D5-9F0C-4DA4-AE1E-D1ED1FDBC645}" srcOrd="0" destOrd="0" presId="urn:microsoft.com/office/officeart/2005/8/layout/vList5"/>
    <dgm:cxn modelId="{4B0C200F-1A6A-412C-8259-5EAEF330B20D}" type="presParOf" srcId="{FFD43794-5920-4824-8906-0529B18719D3}" destId="{89EC9782-8EDB-41DC-97F0-4AB389DD0D5B}"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FA6C70-FEBA-4070-9AE9-7A1B07D34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14D771CB-B17F-4DC0-98E8-2B5BCE962064}">
      <dgm:prSet/>
      <dgm:spPr/>
      <dgm:t>
        <a:bodyPr/>
        <a:lstStyle/>
        <a:p>
          <a:pPr algn="ctr" rtl="0"/>
          <a:r>
            <a:rPr lang="uk-UA" dirty="0" smtClean="0"/>
            <a:t>Мета аналізу грошових потоків підприємства:</a:t>
          </a:r>
          <a:endParaRPr lang="uk-UA" dirty="0"/>
        </a:p>
      </dgm:t>
    </dgm:pt>
    <dgm:pt modelId="{CB74254C-4C77-4EAF-9C01-AA71CAF40A3E}" cxnId="{CC725AC3-8B4E-4D7F-B50D-7A0C75D0DA0F}" type="parTrans">
      <dgm:prSet/>
      <dgm:spPr/>
      <dgm:t>
        <a:bodyPr/>
        <a:lstStyle/>
        <a:p>
          <a:endParaRPr lang="uk-UA"/>
        </a:p>
      </dgm:t>
    </dgm:pt>
    <dgm:pt modelId="{A6E75418-C8CB-41B8-8890-70418928CB27}" cxnId="{CC725AC3-8B4E-4D7F-B50D-7A0C75D0DA0F}" type="sibTrans">
      <dgm:prSet/>
      <dgm:spPr/>
      <dgm:t>
        <a:bodyPr/>
        <a:lstStyle/>
        <a:p>
          <a:endParaRPr lang="uk-UA"/>
        </a:p>
      </dgm:t>
    </dgm:pt>
    <dgm:pt modelId="{5D8FCE24-1915-4B71-9F65-6BE945DA3AAC}">
      <dgm:prSet/>
      <dgm:spPr/>
      <dgm:t>
        <a:bodyPr/>
        <a:lstStyle/>
        <a:p>
          <a:pPr algn="just" rtl="0"/>
          <a:r>
            <a:rPr lang="uk-UA" dirty="0" smtClean="0"/>
            <a:t>Прискорення руху грошових коштів і підвищення на цій основі оборотності активів і капіталу для забезпечення фінансової стійкості та плато-спроможності підприємства.</a:t>
          </a:r>
          <a:endParaRPr lang="uk-UA" dirty="0"/>
        </a:p>
      </dgm:t>
    </dgm:pt>
    <dgm:pt modelId="{CE350E9E-516B-4A44-AE54-07C5CA379F2C}" cxnId="{BDD6E62F-188A-437F-8C85-8A5DBE00862D}" type="parTrans">
      <dgm:prSet/>
      <dgm:spPr/>
      <dgm:t>
        <a:bodyPr/>
        <a:lstStyle/>
        <a:p>
          <a:endParaRPr lang="uk-UA"/>
        </a:p>
      </dgm:t>
    </dgm:pt>
    <dgm:pt modelId="{0F4E9936-D136-4325-A598-CD40492183AD}" cxnId="{BDD6E62F-188A-437F-8C85-8A5DBE00862D}" type="sibTrans">
      <dgm:prSet/>
      <dgm:spPr/>
      <dgm:t>
        <a:bodyPr/>
        <a:lstStyle/>
        <a:p>
          <a:endParaRPr lang="uk-UA"/>
        </a:p>
      </dgm:t>
    </dgm:pt>
    <dgm:pt modelId="{85FBE796-EDF5-462F-95D1-6ED4B3148BF9}" type="pres">
      <dgm:prSet presAssocID="{9CFA6C70-FEBA-4070-9AE9-7A1B07D34634}" presName="linear" presStyleCnt="0">
        <dgm:presLayoutVars>
          <dgm:animLvl val="lvl"/>
          <dgm:resizeHandles val="exact"/>
        </dgm:presLayoutVars>
      </dgm:prSet>
      <dgm:spPr/>
      <dgm:t>
        <a:bodyPr/>
        <a:lstStyle/>
        <a:p>
          <a:endParaRPr lang="uk-UA"/>
        </a:p>
      </dgm:t>
    </dgm:pt>
    <dgm:pt modelId="{3DC2EAD2-F56E-448F-8107-C4A86823418A}" type="pres">
      <dgm:prSet presAssocID="{14D771CB-B17F-4DC0-98E8-2B5BCE962064}" presName="parentText" presStyleLbl="node1" presStyleIdx="0" presStyleCnt="1">
        <dgm:presLayoutVars>
          <dgm:chMax val="0"/>
          <dgm:bulletEnabled val="1"/>
        </dgm:presLayoutVars>
      </dgm:prSet>
      <dgm:spPr/>
      <dgm:t>
        <a:bodyPr/>
        <a:lstStyle/>
        <a:p>
          <a:endParaRPr lang="uk-UA"/>
        </a:p>
      </dgm:t>
    </dgm:pt>
    <dgm:pt modelId="{F0D6C9EF-F522-4678-AE0C-F3460BEB2F11}" type="pres">
      <dgm:prSet presAssocID="{14D771CB-B17F-4DC0-98E8-2B5BCE962064}" presName="childText" presStyleLbl="revTx" presStyleIdx="0" presStyleCnt="1">
        <dgm:presLayoutVars>
          <dgm:bulletEnabled val="1"/>
        </dgm:presLayoutVars>
      </dgm:prSet>
      <dgm:spPr/>
      <dgm:t>
        <a:bodyPr/>
        <a:lstStyle/>
        <a:p>
          <a:endParaRPr lang="uk-UA"/>
        </a:p>
      </dgm:t>
    </dgm:pt>
  </dgm:ptLst>
  <dgm:cxnLst>
    <dgm:cxn modelId="{CC725AC3-8B4E-4D7F-B50D-7A0C75D0DA0F}" srcId="{9CFA6C70-FEBA-4070-9AE9-7A1B07D34634}" destId="{14D771CB-B17F-4DC0-98E8-2B5BCE962064}" srcOrd="0" destOrd="0" parTransId="{CB74254C-4C77-4EAF-9C01-AA71CAF40A3E}" sibTransId="{A6E75418-C8CB-41B8-8890-70418928CB27}"/>
    <dgm:cxn modelId="{88D621F2-FE98-49CC-B9B5-22A5006EB8F7}" type="presOf" srcId="{9CFA6C70-FEBA-4070-9AE9-7A1B07D34634}" destId="{85FBE796-EDF5-462F-95D1-6ED4B3148BF9}" srcOrd="0" destOrd="0" presId="urn:microsoft.com/office/officeart/2005/8/layout/vList2"/>
    <dgm:cxn modelId="{CBB4C46D-53F5-4A75-A9F7-A9F98B920F48}" type="presOf" srcId="{5D8FCE24-1915-4B71-9F65-6BE945DA3AAC}" destId="{F0D6C9EF-F522-4678-AE0C-F3460BEB2F11}" srcOrd="0" destOrd="0" presId="urn:microsoft.com/office/officeart/2005/8/layout/vList2"/>
    <dgm:cxn modelId="{2097427C-6165-4E93-A400-E14F9066DEDA}" type="presOf" srcId="{14D771CB-B17F-4DC0-98E8-2B5BCE962064}" destId="{3DC2EAD2-F56E-448F-8107-C4A86823418A}" srcOrd="0" destOrd="0" presId="urn:microsoft.com/office/officeart/2005/8/layout/vList2"/>
    <dgm:cxn modelId="{BDD6E62F-188A-437F-8C85-8A5DBE00862D}" srcId="{14D771CB-B17F-4DC0-98E8-2B5BCE962064}" destId="{5D8FCE24-1915-4B71-9F65-6BE945DA3AAC}" srcOrd="0" destOrd="0" parTransId="{CE350E9E-516B-4A44-AE54-07C5CA379F2C}" sibTransId="{0F4E9936-D136-4325-A598-CD40492183AD}"/>
    <dgm:cxn modelId="{30318909-57AA-41F9-8325-03617F713750}" type="presParOf" srcId="{85FBE796-EDF5-462F-95D1-6ED4B3148BF9}" destId="{3DC2EAD2-F56E-448F-8107-C4A86823418A}" srcOrd="0" destOrd="0" presId="urn:microsoft.com/office/officeart/2005/8/layout/vList2"/>
    <dgm:cxn modelId="{F7761FBC-6AD6-4D97-B1A6-FB83BB0D3C21}" type="presParOf" srcId="{85FBE796-EDF5-462F-95D1-6ED4B3148BF9}" destId="{F0D6C9EF-F522-4678-AE0C-F3460BEB2F11}" srcOrd="1"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B74033-07B8-4CAD-8585-E766612B9E83}" type="doc">
      <dgm:prSet loTypeId="urn:microsoft.com/office/officeart/2005/8/layout/chevron2" loCatId="process" qsTypeId="urn:microsoft.com/office/officeart/2005/8/quickstyle/simple4" qsCatId="simple" csTypeId="urn:microsoft.com/office/officeart/2005/8/colors/accent1_2" csCatId="accent1" phldr="1"/>
      <dgm:spPr/>
      <dgm:t>
        <a:bodyPr/>
        <a:lstStyle/>
        <a:p>
          <a:endParaRPr lang="uk-UA"/>
        </a:p>
      </dgm:t>
    </dgm:pt>
    <dgm:pt modelId="{40C2C128-4511-4393-A16A-F9890981871D}">
      <dgm:prSet/>
      <dgm:spPr/>
      <dgm:t>
        <a:bodyPr/>
        <a:lstStyle/>
        <a:p>
          <a:pPr rtl="0"/>
          <a:r>
            <a:rPr lang="ru-RU" dirty="0" smtClean="0"/>
            <a:t>1.</a:t>
          </a:r>
          <a:endParaRPr lang="uk-UA" dirty="0"/>
        </a:p>
      </dgm:t>
    </dgm:pt>
    <dgm:pt modelId="{BDAA26DB-DA55-415E-8E46-8B6F8900D7AB}" cxnId="{D1F822A6-482F-4322-8A82-189C2A3E7BC3}" type="parTrans">
      <dgm:prSet/>
      <dgm:spPr/>
      <dgm:t>
        <a:bodyPr/>
        <a:lstStyle/>
        <a:p>
          <a:endParaRPr lang="uk-UA"/>
        </a:p>
      </dgm:t>
    </dgm:pt>
    <dgm:pt modelId="{D92E675C-03C0-4E84-BBF6-8E290C6B6B39}" cxnId="{D1F822A6-482F-4322-8A82-189C2A3E7BC3}" type="sibTrans">
      <dgm:prSet/>
      <dgm:spPr/>
      <dgm:t>
        <a:bodyPr/>
        <a:lstStyle/>
        <a:p>
          <a:endParaRPr lang="uk-UA"/>
        </a:p>
      </dgm:t>
    </dgm:pt>
    <dgm:pt modelId="{096A9BB1-9644-4F5A-B102-5AAF55A28B44}">
      <dgm:prSet/>
      <dgm:spPr/>
      <dgm:t>
        <a:bodyPr/>
        <a:lstStyle/>
        <a:p>
          <a:pPr rtl="0"/>
          <a:r>
            <a:rPr lang="uk-UA" noProof="0" dirty="0" smtClean="0"/>
            <a:t>Дослідження основних напрямів використання грошових коштів</a:t>
          </a:r>
          <a:endParaRPr lang="uk-UA" noProof="0" dirty="0"/>
        </a:p>
      </dgm:t>
    </dgm:pt>
    <dgm:pt modelId="{EC9CE67B-1E92-4E67-8EE2-B10BCDF8E9BB}" cxnId="{4051E80A-6736-42C6-977B-B01DD8AECF0E}" type="parTrans">
      <dgm:prSet/>
      <dgm:spPr/>
      <dgm:t>
        <a:bodyPr/>
        <a:lstStyle/>
        <a:p>
          <a:endParaRPr lang="uk-UA"/>
        </a:p>
      </dgm:t>
    </dgm:pt>
    <dgm:pt modelId="{7F8275FA-5878-4B54-BC40-0CB3E5128BC2}" cxnId="{4051E80A-6736-42C6-977B-B01DD8AECF0E}" type="sibTrans">
      <dgm:prSet/>
      <dgm:spPr/>
      <dgm:t>
        <a:bodyPr/>
        <a:lstStyle/>
        <a:p>
          <a:endParaRPr lang="uk-UA"/>
        </a:p>
      </dgm:t>
    </dgm:pt>
    <dgm:pt modelId="{5F5B7359-C548-47EB-9351-8205F689D490}">
      <dgm:prSet/>
      <dgm:spPr/>
      <dgm:t>
        <a:bodyPr/>
        <a:lstStyle/>
        <a:p>
          <a:pPr rtl="0"/>
          <a:r>
            <a:rPr lang="uk-UA" noProof="0" dirty="0" smtClean="0"/>
            <a:t>Оцінка причин дефіциту грошових коштів</a:t>
          </a:r>
          <a:endParaRPr lang="uk-UA" noProof="0" dirty="0"/>
        </a:p>
      </dgm:t>
    </dgm:pt>
    <dgm:pt modelId="{67C56ADA-CDEC-4A05-9D9D-769116C92D2E}" cxnId="{2F36B26D-BFC4-486C-81EB-7C52E3A3E480}" type="parTrans">
      <dgm:prSet/>
      <dgm:spPr/>
      <dgm:t>
        <a:bodyPr/>
        <a:lstStyle/>
        <a:p>
          <a:endParaRPr lang="uk-UA"/>
        </a:p>
      </dgm:t>
    </dgm:pt>
    <dgm:pt modelId="{899EA388-2B06-4C70-9800-02E3C901A728}" cxnId="{2F36B26D-BFC4-486C-81EB-7C52E3A3E480}" type="sibTrans">
      <dgm:prSet/>
      <dgm:spPr/>
      <dgm:t>
        <a:bodyPr/>
        <a:lstStyle/>
        <a:p>
          <a:endParaRPr lang="uk-UA"/>
        </a:p>
      </dgm:t>
    </dgm:pt>
    <dgm:pt modelId="{B48DE5EB-AFC5-45EC-9A4E-B3BA9F5C995B}">
      <dgm:prSet/>
      <dgm:spPr/>
      <dgm:t>
        <a:bodyPr/>
        <a:lstStyle/>
        <a:p>
          <a:pPr rtl="0"/>
          <a:r>
            <a:rPr lang="uk-UA" noProof="0" dirty="0" smtClean="0"/>
            <a:t>Аналіз руху грошових коштів за видами діяльності</a:t>
          </a:r>
          <a:endParaRPr lang="uk-UA" noProof="0" dirty="0"/>
        </a:p>
      </dgm:t>
    </dgm:pt>
    <dgm:pt modelId="{1F4BACE5-A98B-4C94-902E-97A2DEC54B45}" cxnId="{854F8258-4198-4AB5-ACD3-079EF88D1299}" type="parTrans">
      <dgm:prSet/>
      <dgm:spPr/>
      <dgm:t>
        <a:bodyPr/>
        <a:lstStyle/>
        <a:p>
          <a:endParaRPr lang="uk-UA"/>
        </a:p>
      </dgm:t>
    </dgm:pt>
    <dgm:pt modelId="{382A2140-BA9E-45EB-8011-A123BCACFE87}" cxnId="{854F8258-4198-4AB5-ACD3-079EF88D1299}" type="sibTrans">
      <dgm:prSet/>
      <dgm:spPr/>
      <dgm:t>
        <a:bodyPr/>
        <a:lstStyle/>
        <a:p>
          <a:endParaRPr lang="uk-UA"/>
        </a:p>
      </dgm:t>
    </dgm:pt>
    <dgm:pt modelId="{E0052C3E-0F4F-4694-961A-619219BE369B}">
      <dgm:prSet/>
      <dgm:spPr/>
      <dgm:t>
        <a:bodyPr/>
        <a:lstStyle/>
        <a:p>
          <a:pPr rtl="0"/>
          <a:r>
            <a:rPr lang="uk-UA" noProof="0" dirty="0" smtClean="0"/>
            <a:t>Оцінка причин невідповідності величини грошових коштів сумі отриманого прибутку</a:t>
          </a:r>
          <a:endParaRPr lang="uk-UA" noProof="0" dirty="0"/>
        </a:p>
      </dgm:t>
    </dgm:pt>
    <dgm:pt modelId="{8F12898A-50DF-4918-B1EF-22720299FCD0}" cxnId="{1D02B424-082A-4907-BB45-3A83E2DF8715}" type="parTrans">
      <dgm:prSet/>
      <dgm:spPr/>
      <dgm:t>
        <a:bodyPr/>
        <a:lstStyle/>
        <a:p>
          <a:endParaRPr lang="uk-UA"/>
        </a:p>
      </dgm:t>
    </dgm:pt>
    <dgm:pt modelId="{8EC3B504-9C23-4E0F-B1BE-1A22E51FD47D}" cxnId="{1D02B424-082A-4907-BB45-3A83E2DF8715}" type="sibTrans">
      <dgm:prSet/>
      <dgm:spPr/>
      <dgm:t>
        <a:bodyPr/>
        <a:lstStyle/>
        <a:p>
          <a:endParaRPr lang="uk-UA"/>
        </a:p>
      </dgm:t>
    </dgm:pt>
    <dgm:pt modelId="{4BC00457-E8EC-48EB-B924-F6161E735560}">
      <dgm:prSet/>
      <dgm:spPr/>
      <dgm:t>
        <a:bodyPr/>
        <a:lstStyle/>
        <a:p>
          <a:pPr rtl="0"/>
          <a:r>
            <a:rPr lang="uk-UA" noProof="0" dirty="0" smtClean="0"/>
            <a:t>Визначення обсягів і джерел грошових коштів, що надходять на підприємство </a:t>
          </a:r>
          <a:endParaRPr lang="uk-UA" noProof="0" dirty="0"/>
        </a:p>
      </dgm:t>
    </dgm:pt>
    <dgm:pt modelId="{1A4148D5-9F7C-4195-AF56-1ECE450FDE8C}" cxnId="{6FAF115B-D155-4321-9D5E-DD65DC2F8C92}" type="sibTrans">
      <dgm:prSet/>
      <dgm:spPr/>
      <dgm:t>
        <a:bodyPr/>
        <a:lstStyle/>
        <a:p>
          <a:endParaRPr lang="uk-UA"/>
        </a:p>
      </dgm:t>
    </dgm:pt>
    <dgm:pt modelId="{7F2D295F-79D9-4EF6-9019-B863D17ACF8A}" cxnId="{6FAF115B-D155-4321-9D5E-DD65DC2F8C92}" type="parTrans">
      <dgm:prSet/>
      <dgm:spPr/>
      <dgm:t>
        <a:bodyPr/>
        <a:lstStyle/>
        <a:p>
          <a:endParaRPr lang="uk-UA"/>
        </a:p>
      </dgm:t>
    </dgm:pt>
    <dgm:pt modelId="{551EAA54-2480-48C3-B419-ACCF9D8A49DE}">
      <dgm:prSet/>
      <dgm:spPr/>
      <dgm:t>
        <a:bodyPr/>
        <a:lstStyle/>
        <a:p>
          <a:pPr rtl="0"/>
          <a:r>
            <a:rPr lang="uk-UA" dirty="0" smtClean="0"/>
            <a:t>2.</a:t>
          </a:r>
          <a:endParaRPr lang="uk-UA" dirty="0"/>
        </a:p>
      </dgm:t>
    </dgm:pt>
    <dgm:pt modelId="{9C058296-7246-44C6-AB00-CC86ADC2BF3C}" cxnId="{71728455-B7AE-46E9-98FC-368C3CABE15F}" type="parTrans">
      <dgm:prSet/>
      <dgm:spPr/>
      <dgm:t>
        <a:bodyPr/>
        <a:lstStyle/>
        <a:p>
          <a:endParaRPr lang="uk-UA"/>
        </a:p>
      </dgm:t>
    </dgm:pt>
    <dgm:pt modelId="{CE9D96FF-AB49-446F-9539-66658E278E42}" cxnId="{71728455-B7AE-46E9-98FC-368C3CABE15F}" type="sibTrans">
      <dgm:prSet/>
      <dgm:spPr/>
      <dgm:t>
        <a:bodyPr/>
        <a:lstStyle/>
        <a:p>
          <a:endParaRPr lang="uk-UA"/>
        </a:p>
      </dgm:t>
    </dgm:pt>
    <dgm:pt modelId="{B135F3D9-B806-4A26-9F24-EBEAD8E25D92}">
      <dgm:prSet/>
      <dgm:spPr/>
      <dgm:t>
        <a:bodyPr/>
        <a:lstStyle/>
        <a:p>
          <a:pPr rtl="0"/>
          <a:r>
            <a:rPr lang="uk-UA" dirty="0" smtClean="0"/>
            <a:t>3.</a:t>
          </a:r>
          <a:endParaRPr lang="uk-UA" dirty="0"/>
        </a:p>
      </dgm:t>
    </dgm:pt>
    <dgm:pt modelId="{4C4ACF6D-4FB0-4C8C-8FBA-66DA7E4506C8}" cxnId="{738D2A13-3576-4B30-8381-FD5202C68C72}" type="parTrans">
      <dgm:prSet/>
      <dgm:spPr/>
      <dgm:t>
        <a:bodyPr/>
        <a:lstStyle/>
        <a:p>
          <a:endParaRPr lang="uk-UA"/>
        </a:p>
      </dgm:t>
    </dgm:pt>
    <dgm:pt modelId="{8892F693-CAAF-450D-9ED0-C3956EDA6573}" cxnId="{738D2A13-3576-4B30-8381-FD5202C68C72}" type="sibTrans">
      <dgm:prSet/>
      <dgm:spPr/>
      <dgm:t>
        <a:bodyPr/>
        <a:lstStyle/>
        <a:p>
          <a:endParaRPr lang="uk-UA"/>
        </a:p>
      </dgm:t>
    </dgm:pt>
    <dgm:pt modelId="{0C8B9CC7-EEB1-4826-9F19-C58F0E0F668B}">
      <dgm:prSet/>
      <dgm:spPr/>
      <dgm:t>
        <a:bodyPr/>
        <a:lstStyle/>
        <a:p>
          <a:pPr rtl="0"/>
          <a:r>
            <a:rPr lang="uk-UA" dirty="0" smtClean="0"/>
            <a:t>4.</a:t>
          </a:r>
          <a:endParaRPr lang="uk-UA" dirty="0"/>
        </a:p>
      </dgm:t>
    </dgm:pt>
    <dgm:pt modelId="{F9745EF1-A073-4194-BF54-87EF3B09A252}" cxnId="{C2430F69-F1A7-4A8D-A3CD-0C3E890E9264}" type="parTrans">
      <dgm:prSet/>
      <dgm:spPr/>
      <dgm:t>
        <a:bodyPr/>
        <a:lstStyle/>
        <a:p>
          <a:endParaRPr lang="uk-UA"/>
        </a:p>
      </dgm:t>
    </dgm:pt>
    <dgm:pt modelId="{F123CF2A-3379-4F06-B839-F06195A5B671}" cxnId="{C2430F69-F1A7-4A8D-A3CD-0C3E890E9264}" type="sibTrans">
      <dgm:prSet/>
      <dgm:spPr/>
      <dgm:t>
        <a:bodyPr/>
        <a:lstStyle/>
        <a:p>
          <a:endParaRPr lang="uk-UA"/>
        </a:p>
      </dgm:t>
    </dgm:pt>
    <dgm:pt modelId="{7A233252-7CD5-4426-A9F9-6D9377F1E94B}">
      <dgm:prSet/>
      <dgm:spPr/>
      <dgm:t>
        <a:bodyPr/>
        <a:lstStyle/>
        <a:p>
          <a:pPr rtl="0"/>
          <a:r>
            <a:rPr lang="uk-UA" dirty="0" smtClean="0"/>
            <a:t>5.</a:t>
          </a:r>
          <a:endParaRPr lang="uk-UA" dirty="0"/>
        </a:p>
      </dgm:t>
    </dgm:pt>
    <dgm:pt modelId="{2681787E-5982-441C-AC89-48F84E6D0273}" cxnId="{8D9948BE-6EF2-4D8B-9EB0-5CD6EF25E337}" type="parTrans">
      <dgm:prSet/>
      <dgm:spPr/>
      <dgm:t>
        <a:bodyPr/>
        <a:lstStyle/>
        <a:p>
          <a:endParaRPr lang="uk-UA"/>
        </a:p>
      </dgm:t>
    </dgm:pt>
    <dgm:pt modelId="{EDBC6C35-73EB-4973-847C-67F3D6FCBE9E}" cxnId="{8D9948BE-6EF2-4D8B-9EB0-5CD6EF25E337}" type="sibTrans">
      <dgm:prSet/>
      <dgm:spPr/>
      <dgm:t>
        <a:bodyPr/>
        <a:lstStyle/>
        <a:p>
          <a:endParaRPr lang="uk-UA"/>
        </a:p>
      </dgm:t>
    </dgm:pt>
    <dgm:pt modelId="{9BC9F9E8-A457-4F75-AA90-23C9171478E0}" type="pres">
      <dgm:prSet presAssocID="{19B74033-07B8-4CAD-8585-E766612B9E83}" presName="linearFlow" presStyleCnt="0">
        <dgm:presLayoutVars>
          <dgm:dir/>
          <dgm:animLvl val="lvl"/>
          <dgm:resizeHandles val="exact"/>
        </dgm:presLayoutVars>
      </dgm:prSet>
      <dgm:spPr/>
      <dgm:t>
        <a:bodyPr/>
        <a:lstStyle/>
        <a:p>
          <a:endParaRPr lang="uk-UA"/>
        </a:p>
      </dgm:t>
    </dgm:pt>
    <dgm:pt modelId="{FF995B05-7086-46C5-8140-87D06EBFAF88}" type="pres">
      <dgm:prSet presAssocID="{40C2C128-4511-4393-A16A-F9890981871D}" presName="composite" presStyleCnt="0"/>
      <dgm:spPr/>
    </dgm:pt>
    <dgm:pt modelId="{87926D17-4A65-4C33-98B3-119526CCBEF2}" type="pres">
      <dgm:prSet presAssocID="{40C2C128-4511-4393-A16A-F9890981871D}" presName="parentText" presStyleLbl="alignNode1" presStyleIdx="0" presStyleCnt="5">
        <dgm:presLayoutVars>
          <dgm:chMax val="1"/>
          <dgm:bulletEnabled val="1"/>
        </dgm:presLayoutVars>
      </dgm:prSet>
      <dgm:spPr/>
      <dgm:t>
        <a:bodyPr/>
        <a:lstStyle/>
        <a:p>
          <a:endParaRPr lang="uk-UA"/>
        </a:p>
      </dgm:t>
    </dgm:pt>
    <dgm:pt modelId="{0C7A42B6-9EE2-4485-BDB4-AFE664FC35C5}" type="pres">
      <dgm:prSet presAssocID="{40C2C128-4511-4393-A16A-F9890981871D}" presName="descendantText" presStyleLbl="alignAcc1" presStyleIdx="0" presStyleCnt="5">
        <dgm:presLayoutVars>
          <dgm:bulletEnabled val="1"/>
        </dgm:presLayoutVars>
      </dgm:prSet>
      <dgm:spPr/>
      <dgm:t>
        <a:bodyPr/>
        <a:lstStyle/>
        <a:p>
          <a:endParaRPr lang="uk-UA"/>
        </a:p>
      </dgm:t>
    </dgm:pt>
    <dgm:pt modelId="{028C8E17-7D57-402A-A733-53710A1D33C7}" type="pres">
      <dgm:prSet presAssocID="{D92E675C-03C0-4E84-BBF6-8E290C6B6B39}" presName="sp" presStyleCnt="0"/>
      <dgm:spPr/>
    </dgm:pt>
    <dgm:pt modelId="{01C15DF9-9F7B-427C-A18C-45D0106A15D7}" type="pres">
      <dgm:prSet presAssocID="{551EAA54-2480-48C3-B419-ACCF9D8A49DE}" presName="composite" presStyleCnt="0"/>
      <dgm:spPr/>
    </dgm:pt>
    <dgm:pt modelId="{A2C9A8F4-6C4C-4744-8354-159FDDA7AC87}" type="pres">
      <dgm:prSet presAssocID="{551EAA54-2480-48C3-B419-ACCF9D8A49DE}" presName="parentText" presStyleLbl="alignNode1" presStyleIdx="1" presStyleCnt="5">
        <dgm:presLayoutVars>
          <dgm:chMax val="1"/>
          <dgm:bulletEnabled val="1"/>
        </dgm:presLayoutVars>
      </dgm:prSet>
      <dgm:spPr/>
      <dgm:t>
        <a:bodyPr/>
        <a:lstStyle/>
        <a:p>
          <a:endParaRPr lang="uk-UA"/>
        </a:p>
      </dgm:t>
    </dgm:pt>
    <dgm:pt modelId="{6F33CBD3-7C69-42C6-A23C-C4E78FD33313}" type="pres">
      <dgm:prSet presAssocID="{551EAA54-2480-48C3-B419-ACCF9D8A49DE}" presName="descendantText" presStyleLbl="alignAcc1" presStyleIdx="1" presStyleCnt="5">
        <dgm:presLayoutVars>
          <dgm:bulletEnabled val="1"/>
        </dgm:presLayoutVars>
      </dgm:prSet>
      <dgm:spPr/>
      <dgm:t>
        <a:bodyPr/>
        <a:lstStyle/>
        <a:p>
          <a:endParaRPr lang="uk-UA"/>
        </a:p>
      </dgm:t>
    </dgm:pt>
    <dgm:pt modelId="{CC2A3609-C623-4734-975D-11B43139B190}" type="pres">
      <dgm:prSet presAssocID="{CE9D96FF-AB49-446F-9539-66658E278E42}" presName="sp" presStyleCnt="0"/>
      <dgm:spPr/>
    </dgm:pt>
    <dgm:pt modelId="{17619DE3-9F96-4FEC-B0BE-21D7E7313C75}" type="pres">
      <dgm:prSet presAssocID="{B135F3D9-B806-4A26-9F24-EBEAD8E25D92}" presName="composite" presStyleCnt="0"/>
      <dgm:spPr/>
    </dgm:pt>
    <dgm:pt modelId="{ADE32B4A-C878-46B6-AF29-7ACAC8608973}" type="pres">
      <dgm:prSet presAssocID="{B135F3D9-B806-4A26-9F24-EBEAD8E25D92}" presName="parentText" presStyleLbl="alignNode1" presStyleIdx="2" presStyleCnt="5">
        <dgm:presLayoutVars>
          <dgm:chMax val="1"/>
          <dgm:bulletEnabled val="1"/>
        </dgm:presLayoutVars>
      </dgm:prSet>
      <dgm:spPr/>
      <dgm:t>
        <a:bodyPr/>
        <a:lstStyle/>
        <a:p>
          <a:endParaRPr lang="uk-UA"/>
        </a:p>
      </dgm:t>
    </dgm:pt>
    <dgm:pt modelId="{DF01F0E2-075A-4635-8A17-697A4D51F62C}" type="pres">
      <dgm:prSet presAssocID="{B135F3D9-B806-4A26-9F24-EBEAD8E25D92}" presName="descendantText" presStyleLbl="alignAcc1" presStyleIdx="2" presStyleCnt="5">
        <dgm:presLayoutVars>
          <dgm:bulletEnabled val="1"/>
        </dgm:presLayoutVars>
      </dgm:prSet>
      <dgm:spPr/>
      <dgm:t>
        <a:bodyPr/>
        <a:lstStyle/>
        <a:p>
          <a:endParaRPr lang="uk-UA"/>
        </a:p>
      </dgm:t>
    </dgm:pt>
    <dgm:pt modelId="{4485DBCA-5546-4534-BC44-CD99C40E2B38}" type="pres">
      <dgm:prSet presAssocID="{8892F693-CAAF-450D-9ED0-C3956EDA6573}" presName="sp" presStyleCnt="0"/>
      <dgm:spPr/>
    </dgm:pt>
    <dgm:pt modelId="{09FC3C39-4964-4063-82D8-3B2EF2F9C0F4}" type="pres">
      <dgm:prSet presAssocID="{0C8B9CC7-EEB1-4826-9F19-C58F0E0F668B}" presName="composite" presStyleCnt="0"/>
      <dgm:spPr/>
    </dgm:pt>
    <dgm:pt modelId="{0683CE15-2939-4660-A4B1-DBC108740DC0}" type="pres">
      <dgm:prSet presAssocID="{0C8B9CC7-EEB1-4826-9F19-C58F0E0F668B}" presName="parentText" presStyleLbl="alignNode1" presStyleIdx="3" presStyleCnt="5">
        <dgm:presLayoutVars>
          <dgm:chMax val="1"/>
          <dgm:bulletEnabled val="1"/>
        </dgm:presLayoutVars>
      </dgm:prSet>
      <dgm:spPr/>
      <dgm:t>
        <a:bodyPr/>
        <a:lstStyle/>
        <a:p>
          <a:endParaRPr lang="uk-UA"/>
        </a:p>
      </dgm:t>
    </dgm:pt>
    <dgm:pt modelId="{F1B0507E-8F67-4C11-A717-C5F778B38DB1}" type="pres">
      <dgm:prSet presAssocID="{0C8B9CC7-EEB1-4826-9F19-C58F0E0F668B}" presName="descendantText" presStyleLbl="alignAcc1" presStyleIdx="3" presStyleCnt="5">
        <dgm:presLayoutVars>
          <dgm:bulletEnabled val="1"/>
        </dgm:presLayoutVars>
      </dgm:prSet>
      <dgm:spPr/>
      <dgm:t>
        <a:bodyPr/>
        <a:lstStyle/>
        <a:p>
          <a:endParaRPr lang="uk-UA"/>
        </a:p>
      </dgm:t>
    </dgm:pt>
    <dgm:pt modelId="{8518D2B2-C840-475E-B138-6A330AD0A73A}" type="pres">
      <dgm:prSet presAssocID="{F123CF2A-3379-4F06-B839-F06195A5B671}" presName="sp" presStyleCnt="0"/>
      <dgm:spPr/>
    </dgm:pt>
    <dgm:pt modelId="{E920ACCA-FBAF-474F-B92B-64FB2955FC1F}" type="pres">
      <dgm:prSet presAssocID="{7A233252-7CD5-4426-A9F9-6D9377F1E94B}" presName="composite" presStyleCnt="0"/>
      <dgm:spPr/>
    </dgm:pt>
    <dgm:pt modelId="{DE1F0EF4-8612-44E6-A30F-7B2BB750B11D}" type="pres">
      <dgm:prSet presAssocID="{7A233252-7CD5-4426-A9F9-6D9377F1E94B}" presName="parentText" presStyleLbl="alignNode1" presStyleIdx="4" presStyleCnt="5">
        <dgm:presLayoutVars>
          <dgm:chMax val="1"/>
          <dgm:bulletEnabled val="1"/>
        </dgm:presLayoutVars>
      </dgm:prSet>
      <dgm:spPr/>
      <dgm:t>
        <a:bodyPr/>
        <a:lstStyle/>
        <a:p>
          <a:endParaRPr lang="uk-UA"/>
        </a:p>
      </dgm:t>
    </dgm:pt>
    <dgm:pt modelId="{A269E97A-0300-4F8F-8801-05EDDFE08304}" type="pres">
      <dgm:prSet presAssocID="{7A233252-7CD5-4426-A9F9-6D9377F1E94B}" presName="descendantText" presStyleLbl="alignAcc1" presStyleIdx="4" presStyleCnt="5">
        <dgm:presLayoutVars>
          <dgm:bulletEnabled val="1"/>
        </dgm:presLayoutVars>
      </dgm:prSet>
      <dgm:spPr/>
      <dgm:t>
        <a:bodyPr/>
        <a:lstStyle/>
        <a:p>
          <a:endParaRPr lang="uk-UA"/>
        </a:p>
      </dgm:t>
    </dgm:pt>
  </dgm:ptLst>
  <dgm:cxnLst>
    <dgm:cxn modelId="{7ED900B9-2552-464B-8FC0-5D02809EB41F}" type="presOf" srcId="{096A9BB1-9644-4F5A-B102-5AAF55A28B44}" destId="{6F33CBD3-7C69-42C6-A23C-C4E78FD33313}" srcOrd="0" destOrd="0" presId="urn:microsoft.com/office/officeart/2005/8/layout/chevron2"/>
    <dgm:cxn modelId="{6C8C2C07-6304-4289-B3CB-25804E50C32B}" type="presOf" srcId="{40C2C128-4511-4393-A16A-F9890981871D}" destId="{87926D17-4A65-4C33-98B3-119526CCBEF2}" srcOrd="0" destOrd="0" presId="urn:microsoft.com/office/officeart/2005/8/layout/chevron2"/>
    <dgm:cxn modelId="{8D9948BE-6EF2-4D8B-9EB0-5CD6EF25E337}" srcId="{19B74033-07B8-4CAD-8585-E766612B9E83}" destId="{7A233252-7CD5-4426-A9F9-6D9377F1E94B}" srcOrd="4" destOrd="0" parTransId="{2681787E-5982-441C-AC89-48F84E6D0273}" sibTransId="{EDBC6C35-73EB-4973-847C-67F3D6FCBE9E}"/>
    <dgm:cxn modelId="{4051E80A-6736-42C6-977B-B01DD8AECF0E}" srcId="{551EAA54-2480-48C3-B419-ACCF9D8A49DE}" destId="{096A9BB1-9644-4F5A-B102-5AAF55A28B44}" srcOrd="0" destOrd="0" parTransId="{EC9CE67B-1E92-4E67-8EE2-B10BCDF8E9BB}" sibTransId="{7F8275FA-5878-4B54-BC40-0CB3E5128BC2}"/>
    <dgm:cxn modelId="{21B05DB6-D587-4E82-B966-2D8E1E4CFC51}" type="presOf" srcId="{B48DE5EB-AFC5-45EC-9A4E-B3BA9F5C995B}" destId="{F1B0507E-8F67-4C11-A717-C5F778B38DB1}" srcOrd="0" destOrd="0" presId="urn:microsoft.com/office/officeart/2005/8/layout/chevron2"/>
    <dgm:cxn modelId="{738D2A13-3576-4B30-8381-FD5202C68C72}" srcId="{19B74033-07B8-4CAD-8585-E766612B9E83}" destId="{B135F3D9-B806-4A26-9F24-EBEAD8E25D92}" srcOrd="2" destOrd="0" parTransId="{4C4ACF6D-4FB0-4C8C-8FBA-66DA7E4506C8}" sibTransId="{8892F693-CAAF-450D-9ED0-C3956EDA6573}"/>
    <dgm:cxn modelId="{1D02B424-082A-4907-BB45-3A83E2DF8715}" srcId="{7A233252-7CD5-4426-A9F9-6D9377F1E94B}" destId="{E0052C3E-0F4F-4694-961A-619219BE369B}" srcOrd="0" destOrd="0" parTransId="{8F12898A-50DF-4918-B1EF-22720299FCD0}" sibTransId="{8EC3B504-9C23-4E0F-B1BE-1A22E51FD47D}"/>
    <dgm:cxn modelId="{16D9453C-1AD0-464D-A7CE-59D4D0D9F9A0}" type="presOf" srcId="{B135F3D9-B806-4A26-9F24-EBEAD8E25D92}" destId="{ADE32B4A-C878-46B6-AF29-7ACAC8608973}" srcOrd="0" destOrd="0" presId="urn:microsoft.com/office/officeart/2005/8/layout/chevron2"/>
    <dgm:cxn modelId="{4807DF67-8072-426E-A90D-B3D30CEB5AC8}" type="presOf" srcId="{551EAA54-2480-48C3-B419-ACCF9D8A49DE}" destId="{A2C9A8F4-6C4C-4744-8354-159FDDA7AC87}" srcOrd="0" destOrd="0" presId="urn:microsoft.com/office/officeart/2005/8/layout/chevron2"/>
    <dgm:cxn modelId="{78BD2AAE-4E95-4641-8D4D-C4CCB3AD5CCA}" type="presOf" srcId="{E0052C3E-0F4F-4694-961A-619219BE369B}" destId="{A269E97A-0300-4F8F-8801-05EDDFE08304}" srcOrd="0" destOrd="0" presId="urn:microsoft.com/office/officeart/2005/8/layout/chevron2"/>
    <dgm:cxn modelId="{71728455-B7AE-46E9-98FC-368C3CABE15F}" srcId="{19B74033-07B8-4CAD-8585-E766612B9E83}" destId="{551EAA54-2480-48C3-B419-ACCF9D8A49DE}" srcOrd="1" destOrd="0" parTransId="{9C058296-7246-44C6-AB00-CC86ADC2BF3C}" sibTransId="{CE9D96FF-AB49-446F-9539-66658E278E42}"/>
    <dgm:cxn modelId="{D1F822A6-482F-4322-8A82-189C2A3E7BC3}" srcId="{19B74033-07B8-4CAD-8585-E766612B9E83}" destId="{40C2C128-4511-4393-A16A-F9890981871D}" srcOrd="0" destOrd="0" parTransId="{BDAA26DB-DA55-415E-8E46-8B6F8900D7AB}" sibTransId="{D92E675C-03C0-4E84-BBF6-8E290C6B6B39}"/>
    <dgm:cxn modelId="{5D9E0EA2-60A3-463E-8DDB-8CFFBE446C2E}" type="presOf" srcId="{5F5B7359-C548-47EB-9351-8205F689D490}" destId="{DF01F0E2-075A-4635-8A17-697A4D51F62C}" srcOrd="0" destOrd="0" presId="urn:microsoft.com/office/officeart/2005/8/layout/chevron2"/>
    <dgm:cxn modelId="{2F36B26D-BFC4-486C-81EB-7C52E3A3E480}" srcId="{B135F3D9-B806-4A26-9F24-EBEAD8E25D92}" destId="{5F5B7359-C548-47EB-9351-8205F689D490}" srcOrd="0" destOrd="0" parTransId="{67C56ADA-CDEC-4A05-9D9D-769116C92D2E}" sibTransId="{899EA388-2B06-4C70-9800-02E3C901A728}"/>
    <dgm:cxn modelId="{FE46D2DB-A70F-4371-8DB2-444035635910}" type="presOf" srcId="{7A233252-7CD5-4426-A9F9-6D9377F1E94B}" destId="{DE1F0EF4-8612-44E6-A30F-7B2BB750B11D}" srcOrd="0" destOrd="0" presId="urn:microsoft.com/office/officeart/2005/8/layout/chevron2"/>
    <dgm:cxn modelId="{854F8258-4198-4AB5-ACD3-079EF88D1299}" srcId="{0C8B9CC7-EEB1-4826-9F19-C58F0E0F668B}" destId="{B48DE5EB-AFC5-45EC-9A4E-B3BA9F5C995B}" srcOrd="0" destOrd="0" parTransId="{1F4BACE5-A98B-4C94-902E-97A2DEC54B45}" sibTransId="{382A2140-BA9E-45EB-8011-A123BCACFE87}"/>
    <dgm:cxn modelId="{D2435A9D-E28D-4BEC-B6B4-FAB7ABD96ADB}" type="presOf" srcId="{0C8B9CC7-EEB1-4826-9F19-C58F0E0F668B}" destId="{0683CE15-2939-4660-A4B1-DBC108740DC0}" srcOrd="0" destOrd="0" presId="urn:microsoft.com/office/officeart/2005/8/layout/chevron2"/>
    <dgm:cxn modelId="{9E8C860E-124B-447A-AEAB-1A2FC6E582D0}" type="presOf" srcId="{4BC00457-E8EC-48EB-B924-F6161E735560}" destId="{0C7A42B6-9EE2-4485-BDB4-AFE664FC35C5}" srcOrd="0" destOrd="0" presId="urn:microsoft.com/office/officeart/2005/8/layout/chevron2"/>
    <dgm:cxn modelId="{6A173323-195E-4995-8D65-63359188C1B8}" type="presOf" srcId="{19B74033-07B8-4CAD-8585-E766612B9E83}" destId="{9BC9F9E8-A457-4F75-AA90-23C9171478E0}" srcOrd="0" destOrd="0" presId="urn:microsoft.com/office/officeart/2005/8/layout/chevron2"/>
    <dgm:cxn modelId="{C2430F69-F1A7-4A8D-A3CD-0C3E890E9264}" srcId="{19B74033-07B8-4CAD-8585-E766612B9E83}" destId="{0C8B9CC7-EEB1-4826-9F19-C58F0E0F668B}" srcOrd="3" destOrd="0" parTransId="{F9745EF1-A073-4194-BF54-87EF3B09A252}" sibTransId="{F123CF2A-3379-4F06-B839-F06195A5B671}"/>
    <dgm:cxn modelId="{6FAF115B-D155-4321-9D5E-DD65DC2F8C92}" srcId="{40C2C128-4511-4393-A16A-F9890981871D}" destId="{4BC00457-E8EC-48EB-B924-F6161E735560}" srcOrd="0" destOrd="0" parTransId="{7F2D295F-79D9-4EF6-9019-B863D17ACF8A}" sibTransId="{1A4148D5-9F7C-4195-AF56-1ECE450FDE8C}"/>
    <dgm:cxn modelId="{4CA18969-640C-496C-A5D7-19848EC2E939}" type="presParOf" srcId="{9BC9F9E8-A457-4F75-AA90-23C9171478E0}" destId="{FF995B05-7086-46C5-8140-87D06EBFAF88}" srcOrd="0" destOrd="0" presId="urn:microsoft.com/office/officeart/2005/8/layout/chevron2"/>
    <dgm:cxn modelId="{B6014EEF-ECB5-4753-A00A-C959C67DB504}" type="presParOf" srcId="{FF995B05-7086-46C5-8140-87D06EBFAF88}" destId="{87926D17-4A65-4C33-98B3-119526CCBEF2}" srcOrd="0" destOrd="0" presId="urn:microsoft.com/office/officeart/2005/8/layout/chevron2"/>
    <dgm:cxn modelId="{F3A0E847-ABD6-4F93-AAFC-4204459AA2C2}" type="presParOf" srcId="{FF995B05-7086-46C5-8140-87D06EBFAF88}" destId="{0C7A42B6-9EE2-4485-BDB4-AFE664FC35C5}" srcOrd="1" destOrd="0" presId="urn:microsoft.com/office/officeart/2005/8/layout/chevron2"/>
    <dgm:cxn modelId="{0E510939-C512-4993-BDB3-DC942B78A9C1}" type="presParOf" srcId="{9BC9F9E8-A457-4F75-AA90-23C9171478E0}" destId="{028C8E17-7D57-402A-A733-53710A1D33C7}" srcOrd="1" destOrd="0" presId="urn:microsoft.com/office/officeart/2005/8/layout/chevron2"/>
    <dgm:cxn modelId="{38A79062-EA05-4FC0-8AEF-8D2A99CFDC23}" type="presParOf" srcId="{9BC9F9E8-A457-4F75-AA90-23C9171478E0}" destId="{01C15DF9-9F7B-427C-A18C-45D0106A15D7}" srcOrd="2" destOrd="0" presId="urn:microsoft.com/office/officeart/2005/8/layout/chevron2"/>
    <dgm:cxn modelId="{E1EE6E0C-89A3-4E82-9F38-7B0477964631}" type="presParOf" srcId="{01C15DF9-9F7B-427C-A18C-45D0106A15D7}" destId="{A2C9A8F4-6C4C-4744-8354-159FDDA7AC87}" srcOrd="0" destOrd="0" presId="urn:microsoft.com/office/officeart/2005/8/layout/chevron2"/>
    <dgm:cxn modelId="{F6B4698D-0B87-4882-9CF7-B5FD1B3E025B}" type="presParOf" srcId="{01C15DF9-9F7B-427C-A18C-45D0106A15D7}" destId="{6F33CBD3-7C69-42C6-A23C-C4E78FD33313}" srcOrd="1" destOrd="0" presId="urn:microsoft.com/office/officeart/2005/8/layout/chevron2"/>
    <dgm:cxn modelId="{F251CC18-FBBE-426F-B654-796C99EDCB5B}" type="presParOf" srcId="{9BC9F9E8-A457-4F75-AA90-23C9171478E0}" destId="{CC2A3609-C623-4734-975D-11B43139B190}" srcOrd="3" destOrd="0" presId="urn:microsoft.com/office/officeart/2005/8/layout/chevron2"/>
    <dgm:cxn modelId="{6617AFF5-B173-4892-9C29-A8ACF1492BB3}" type="presParOf" srcId="{9BC9F9E8-A457-4F75-AA90-23C9171478E0}" destId="{17619DE3-9F96-4FEC-B0BE-21D7E7313C75}" srcOrd="4" destOrd="0" presId="urn:microsoft.com/office/officeart/2005/8/layout/chevron2"/>
    <dgm:cxn modelId="{2CDA52DF-1D7B-483F-AB87-529D7DF74A60}" type="presParOf" srcId="{17619DE3-9F96-4FEC-B0BE-21D7E7313C75}" destId="{ADE32B4A-C878-46B6-AF29-7ACAC8608973}" srcOrd="0" destOrd="0" presId="urn:microsoft.com/office/officeart/2005/8/layout/chevron2"/>
    <dgm:cxn modelId="{F67A7080-AE6F-4C7D-AD41-548B0857DC00}" type="presParOf" srcId="{17619DE3-9F96-4FEC-B0BE-21D7E7313C75}" destId="{DF01F0E2-075A-4635-8A17-697A4D51F62C}" srcOrd="1" destOrd="0" presId="urn:microsoft.com/office/officeart/2005/8/layout/chevron2"/>
    <dgm:cxn modelId="{E9B05880-7363-4586-87B0-75AD30170DCD}" type="presParOf" srcId="{9BC9F9E8-A457-4F75-AA90-23C9171478E0}" destId="{4485DBCA-5546-4534-BC44-CD99C40E2B38}" srcOrd="5" destOrd="0" presId="urn:microsoft.com/office/officeart/2005/8/layout/chevron2"/>
    <dgm:cxn modelId="{04EF2F3D-8958-40B3-9120-A6B8A3F19AE7}" type="presParOf" srcId="{9BC9F9E8-A457-4F75-AA90-23C9171478E0}" destId="{09FC3C39-4964-4063-82D8-3B2EF2F9C0F4}" srcOrd="6" destOrd="0" presId="urn:microsoft.com/office/officeart/2005/8/layout/chevron2"/>
    <dgm:cxn modelId="{9674F2E6-5446-48A2-A5B8-56161CF440B1}" type="presParOf" srcId="{09FC3C39-4964-4063-82D8-3B2EF2F9C0F4}" destId="{0683CE15-2939-4660-A4B1-DBC108740DC0}" srcOrd="0" destOrd="0" presId="urn:microsoft.com/office/officeart/2005/8/layout/chevron2"/>
    <dgm:cxn modelId="{7D0A3976-28AF-4AFA-80B7-97D7554490ED}" type="presParOf" srcId="{09FC3C39-4964-4063-82D8-3B2EF2F9C0F4}" destId="{F1B0507E-8F67-4C11-A717-C5F778B38DB1}" srcOrd="1" destOrd="0" presId="urn:microsoft.com/office/officeart/2005/8/layout/chevron2"/>
    <dgm:cxn modelId="{2200C30E-9497-48F2-BB63-42D9810C9A3A}" type="presParOf" srcId="{9BC9F9E8-A457-4F75-AA90-23C9171478E0}" destId="{8518D2B2-C840-475E-B138-6A330AD0A73A}" srcOrd="7" destOrd="0" presId="urn:microsoft.com/office/officeart/2005/8/layout/chevron2"/>
    <dgm:cxn modelId="{F195F1CF-3B9B-4BD6-8898-91ED5E6812B4}" type="presParOf" srcId="{9BC9F9E8-A457-4F75-AA90-23C9171478E0}" destId="{E920ACCA-FBAF-474F-B92B-64FB2955FC1F}" srcOrd="8" destOrd="0" presId="urn:microsoft.com/office/officeart/2005/8/layout/chevron2"/>
    <dgm:cxn modelId="{6E23A51C-905E-431D-8071-B67946DE5719}" type="presParOf" srcId="{E920ACCA-FBAF-474F-B92B-64FB2955FC1F}" destId="{DE1F0EF4-8612-44E6-A30F-7B2BB750B11D}" srcOrd="0" destOrd="0" presId="urn:microsoft.com/office/officeart/2005/8/layout/chevron2"/>
    <dgm:cxn modelId="{1F05003B-A50F-40C8-9C74-B39D09C4BFBC}" type="presParOf" srcId="{E920ACCA-FBAF-474F-B92B-64FB2955FC1F}" destId="{A269E97A-0300-4F8F-8801-05EDDFE08304}"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4BE7F9-BE26-4B54-A36D-674D64389949}" type="doc">
      <dgm:prSet loTypeId="urn:microsoft.com/office/officeart/2005/8/layout/process4" loCatId="list" qsTypeId="urn:microsoft.com/office/officeart/2005/8/quickstyle/simple4" qsCatId="simple" csTypeId="urn:microsoft.com/office/officeart/2005/8/colors/colorful4" csCatId="colorful" phldr="1"/>
      <dgm:spPr/>
      <dgm:t>
        <a:bodyPr/>
        <a:lstStyle/>
        <a:p>
          <a:endParaRPr lang="uk-UA"/>
        </a:p>
      </dgm:t>
    </dgm:pt>
    <dgm:pt modelId="{9B5A6010-D45C-4767-9EF8-19CCBE0C87B5}">
      <dgm:prSet custT="1"/>
      <dgm:spPr/>
      <dgm:t>
        <a:bodyPr/>
        <a:lstStyle/>
        <a:p>
          <a:pPr rtl="0"/>
          <a:r>
            <a:rPr lang="uk-UA" sz="2000" dirty="0" smtClean="0"/>
            <a:t>1. аналіз вхідних грошових потоків;</a:t>
          </a:r>
          <a:endParaRPr lang="uk-UA" sz="2000" dirty="0"/>
        </a:p>
      </dgm:t>
    </dgm:pt>
    <dgm:pt modelId="{B8EEB141-49BC-4A47-9F95-09EF434ABA91}" cxnId="{1C26B9CB-66AF-485C-BF9E-3A6120653BA3}" type="parTrans">
      <dgm:prSet/>
      <dgm:spPr/>
      <dgm:t>
        <a:bodyPr/>
        <a:lstStyle/>
        <a:p>
          <a:endParaRPr lang="uk-UA" sz="2000"/>
        </a:p>
      </dgm:t>
    </dgm:pt>
    <dgm:pt modelId="{E9258829-7947-4FFD-A2B0-AB3F03F1FB27}" cxnId="{1C26B9CB-66AF-485C-BF9E-3A6120653BA3}" type="sibTrans">
      <dgm:prSet/>
      <dgm:spPr/>
      <dgm:t>
        <a:bodyPr/>
        <a:lstStyle/>
        <a:p>
          <a:endParaRPr lang="uk-UA" sz="2000"/>
        </a:p>
      </dgm:t>
    </dgm:pt>
    <dgm:pt modelId="{8C8E54E9-97BC-4717-86A7-727A66F0FA4E}">
      <dgm:prSet custT="1"/>
      <dgm:spPr/>
      <dgm:t>
        <a:bodyPr/>
        <a:lstStyle/>
        <a:p>
          <a:pPr rtl="0"/>
          <a:r>
            <a:rPr lang="uk-UA" sz="2000" dirty="0" smtClean="0"/>
            <a:t>2. аналіз вихідних грошових потоків;</a:t>
          </a:r>
          <a:endParaRPr lang="uk-UA" sz="2000" dirty="0"/>
        </a:p>
      </dgm:t>
    </dgm:pt>
    <dgm:pt modelId="{E7DC67E3-39D1-4DC3-9DBA-8A338636DF09}" cxnId="{52EE147D-AA82-4E8F-A06D-7C489DDCF826}" type="parTrans">
      <dgm:prSet/>
      <dgm:spPr/>
      <dgm:t>
        <a:bodyPr/>
        <a:lstStyle/>
        <a:p>
          <a:endParaRPr lang="uk-UA" sz="2000"/>
        </a:p>
      </dgm:t>
    </dgm:pt>
    <dgm:pt modelId="{C4AAF485-051B-40FB-920D-1418A7A96B9E}" cxnId="{52EE147D-AA82-4E8F-A06D-7C489DDCF826}" type="sibTrans">
      <dgm:prSet/>
      <dgm:spPr/>
      <dgm:t>
        <a:bodyPr/>
        <a:lstStyle/>
        <a:p>
          <a:endParaRPr lang="uk-UA" sz="2000"/>
        </a:p>
      </dgm:t>
    </dgm:pt>
    <dgm:pt modelId="{116F1910-D8EB-4AA5-8B71-05F61E40DE93}">
      <dgm:prSet custT="1"/>
      <dgm:spPr/>
      <dgm:t>
        <a:bodyPr/>
        <a:lstStyle/>
        <a:p>
          <a:pPr rtl="0"/>
          <a:r>
            <a:rPr lang="uk-UA" sz="2000" dirty="0" smtClean="0"/>
            <a:t>3. оцінка збалансованості позитивного і негативного грошових потоків у загальному обсязі, аналіз динаміки чистого грошового потоку;</a:t>
          </a:r>
          <a:endParaRPr lang="uk-UA" sz="2000" dirty="0"/>
        </a:p>
      </dgm:t>
    </dgm:pt>
    <dgm:pt modelId="{7CE3578A-85D5-4DDE-ACE0-01A238038DE6}" cxnId="{F3BF581D-C2D0-47AA-8E5C-4CAFE9407A52}" type="parTrans">
      <dgm:prSet/>
      <dgm:spPr/>
      <dgm:t>
        <a:bodyPr/>
        <a:lstStyle/>
        <a:p>
          <a:endParaRPr lang="uk-UA" sz="2000"/>
        </a:p>
      </dgm:t>
    </dgm:pt>
    <dgm:pt modelId="{EA51BE23-F208-4904-9FEC-CF5C57F9C227}" cxnId="{F3BF581D-C2D0-47AA-8E5C-4CAFE9407A52}" type="sibTrans">
      <dgm:prSet/>
      <dgm:spPr/>
      <dgm:t>
        <a:bodyPr/>
        <a:lstStyle/>
        <a:p>
          <a:endParaRPr lang="uk-UA" sz="2000"/>
        </a:p>
      </dgm:t>
    </dgm:pt>
    <dgm:pt modelId="{20D6FC2A-CA31-4A0E-9A10-58E8C871EA42}">
      <dgm:prSet custT="1"/>
      <dgm:spPr/>
      <dgm:t>
        <a:bodyPr/>
        <a:lstStyle/>
        <a:p>
          <a:pPr rtl="0"/>
          <a:r>
            <a:rPr lang="uk-UA" sz="2000" dirty="0" smtClean="0"/>
            <a:t>4. оцінка синхронності формування позитивного та негативного грошових потоків у розрізі окремих інтервалів звітного періоду, аналіз динаміки залишків грошових активів;</a:t>
          </a:r>
          <a:endParaRPr lang="uk-UA" sz="2000" dirty="0"/>
        </a:p>
      </dgm:t>
    </dgm:pt>
    <dgm:pt modelId="{5F6CD65E-0D72-40B4-BD3D-7D31F5253404}" cxnId="{2EF13DEB-AF5D-49EC-BD11-6BA8D5C6645C}" type="parTrans">
      <dgm:prSet/>
      <dgm:spPr/>
      <dgm:t>
        <a:bodyPr/>
        <a:lstStyle/>
        <a:p>
          <a:endParaRPr lang="uk-UA" sz="2000"/>
        </a:p>
      </dgm:t>
    </dgm:pt>
    <dgm:pt modelId="{D9436830-639C-43B2-A7D6-FE19743FC0B7}" cxnId="{2EF13DEB-AF5D-49EC-BD11-6BA8D5C6645C}" type="sibTrans">
      <dgm:prSet/>
      <dgm:spPr/>
      <dgm:t>
        <a:bodyPr/>
        <a:lstStyle/>
        <a:p>
          <a:endParaRPr lang="uk-UA" sz="2000"/>
        </a:p>
      </dgm:t>
    </dgm:pt>
    <dgm:pt modelId="{FB5F438B-1F0B-4C30-95AA-E38129352F91}">
      <dgm:prSet custT="1"/>
      <dgm:spPr/>
      <dgm:t>
        <a:bodyPr/>
        <a:lstStyle/>
        <a:p>
          <a:pPr rtl="0"/>
          <a:r>
            <a:rPr lang="uk-UA" sz="2000" dirty="0" smtClean="0"/>
            <a:t>5. оцінка ефективності грошових потоків.</a:t>
          </a:r>
          <a:endParaRPr lang="uk-UA" sz="2000" dirty="0"/>
        </a:p>
      </dgm:t>
    </dgm:pt>
    <dgm:pt modelId="{8B1BBB23-5884-41A2-9F13-060A85F1F43B}" cxnId="{61EEE3DF-2BC2-4380-95FB-208295C55031}" type="parTrans">
      <dgm:prSet/>
      <dgm:spPr/>
      <dgm:t>
        <a:bodyPr/>
        <a:lstStyle/>
        <a:p>
          <a:endParaRPr lang="uk-UA" sz="2000"/>
        </a:p>
      </dgm:t>
    </dgm:pt>
    <dgm:pt modelId="{7AFB43E1-B109-45F1-8334-580B073AF915}" cxnId="{61EEE3DF-2BC2-4380-95FB-208295C55031}" type="sibTrans">
      <dgm:prSet/>
      <dgm:spPr/>
      <dgm:t>
        <a:bodyPr/>
        <a:lstStyle/>
        <a:p>
          <a:endParaRPr lang="uk-UA" sz="2000"/>
        </a:p>
      </dgm:t>
    </dgm:pt>
    <dgm:pt modelId="{488A8176-C442-4E39-9B20-9E080873EB1A}" type="pres">
      <dgm:prSet presAssocID="{AD4BE7F9-BE26-4B54-A36D-674D64389949}" presName="Name0" presStyleCnt="0">
        <dgm:presLayoutVars>
          <dgm:dir/>
          <dgm:animLvl val="lvl"/>
          <dgm:resizeHandles val="exact"/>
        </dgm:presLayoutVars>
      </dgm:prSet>
      <dgm:spPr/>
      <dgm:t>
        <a:bodyPr/>
        <a:lstStyle/>
        <a:p>
          <a:endParaRPr lang="uk-UA"/>
        </a:p>
      </dgm:t>
    </dgm:pt>
    <dgm:pt modelId="{3A8D6D6D-5227-4C85-8CA4-22063BA23D41}" type="pres">
      <dgm:prSet presAssocID="{FB5F438B-1F0B-4C30-95AA-E38129352F91}" presName="boxAndChildren" presStyleCnt="0"/>
      <dgm:spPr/>
    </dgm:pt>
    <dgm:pt modelId="{40A07190-6CD3-4F64-AC42-12D38341AC89}" type="pres">
      <dgm:prSet presAssocID="{FB5F438B-1F0B-4C30-95AA-E38129352F91}" presName="parentTextBox" presStyleLbl="node1" presStyleIdx="0" presStyleCnt="5"/>
      <dgm:spPr/>
      <dgm:t>
        <a:bodyPr/>
        <a:lstStyle/>
        <a:p>
          <a:endParaRPr lang="uk-UA"/>
        </a:p>
      </dgm:t>
    </dgm:pt>
    <dgm:pt modelId="{12051437-CC03-46D5-9976-3481292624A5}" type="pres">
      <dgm:prSet presAssocID="{D9436830-639C-43B2-A7D6-FE19743FC0B7}" presName="sp" presStyleCnt="0"/>
      <dgm:spPr/>
    </dgm:pt>
    <dgm:pt modelId="{28E7E22A-E9D8-4598-A2C0-DC4981C70A27}" type="pres">
      <dgm:prSet presAssocID="{20D6FC2A-CA31-4A0E-9A10-58E8C871EA42}" presName="arrowAndChildren" presStyleCnt="0"/>
      <dgm:spPr/>
    </dgm:pt>
    <dgm:pt modelId="{3A494CD7-BD94-4C26-A616-CF696ADECFD6}" type="pres">
      <dgm:prSet presAssocID="{20D6FC2A-CA31-4A0E-9A10-58E8C871EA42}" presName="parentTextArrow" presStyleLbl="node1" presStyleIdx="1" presStyleCnt="5" custScaleY="180539"/>
      <dgm:spPr/>
      <dgm:t>
        <a:bodyPr/>
        <a:lstStyle/>
        <a:p>
          <a:endParaRPr lang="uk-UA"/>
        </a:p>
      </dgm:t>
    </dgm:pt>
    <dgm:pt modelId="{BA20B906-0061-4BD3-81CA-B4C1C7D86206}" type="pres">
      <dgm:prSet presAssocID="{EA51BE23-F208-4904-9FEC-CF5C57F9C227}" presName="sp" presStyleCnt="0"/>
      <dgm:spPr/>
    </dgm:pt>
    <dgm:pt modelId="{67093789-105F-4386-95CD-757932CA0F2C}" type="pres">
      <dgm:prSet presAssocID="{116F1910-D8EB-4AA5-8B71-05F61E40DE93}" presName="arrowAndChildren" presStyleCnt="0"/>
      <dgm:spPr/>
    </dgm:pt>
    <dgm:pt modelId="{4D04DDA1-5235-4D21-A8C8-9CCCF16F9C98}" type="pres">
      <dgm:prSet presAssocID="{116F1910-D8EB-4AA5-8B71-05F61E40DE93}" presName="parentTextArrow" presStyleLbl="node1" presStyleIdx="2" presStyleCnt="5" custScaleY="145570"/>
      <dgm:spPr/>
      <dgm:t>
        <a:bodyPr/>
        <a:lstStyle/>
        <a:p>
          <a:endParaRPr lang="uk-UA"/>
        </a:p>
      </dgm:t>
    </dgm:pt>
    <dgm:pt modelId="{0173A975-B34E-4818-AAFB-22D10938F6EE}" type="pres">
      <dgm:prSet presAssocID="{C4AAF485-051B-40FB-920D-1418A7A96B9E}" presName="sp" presStyleCnt="0"/>
      <dgm:spPr/>
    </dgm:pt>
    <dgm:pt modelId="{AE76DCDF-0D6D-4106-BC56-8630B59D5943}" type="pres">
      <dgm:prSet presAssocID="{8C8E54E9-97BC-4717-86A7-727A66F0FA4E}" presName="arrowAndChildren" presStyleCnt="0"/>
      <dgm:spPr/>
    </dgm:pt>
    <dgm:pt modelId="{3C8560E8-1B66-4F6B-B651-333823D012ED}" type="pres">
      <dgm:prSet presAssocID="{8C8E54E9-97BC-4717-86A7-727A66F0FA4E}" presName="parentTextArrow" presStyleLbl="node1" presStyleIdx="3" presStyleCnt="5"/>
      <dgm:spPr/>
      <dgm:t>
        <a:bodyPr/>
        <a:lstStyle/>
        <a:p>
          <a:endParaRPr lang="uk-UA"/>
        </a:p>
      </dgm:t>
    </dgm:pt>
    <dgm:pt modelId="{D088BDAF-F4F0-418B-9388-980F7F1EEECA}" type="pres">
      <dgm:prSet presAssocID="{E9258829-7947-4FFD-A2B0-AB3F03F1FB27}" presName="sp" presStyleCnt="0"/>
      <dgm:spPr/>
    </dgm:pt>
    <dgm:pt modelId="{1F9D96B8-CE2D-44AE-B79E-6FCCE660BA03}" type="pres">
      <dgm:prSet presAssocID="{9B5A6010-D45C-4767-9EF8-19CCBE0C87B5}" presName="arrowAndChildren" presStyleCnt="0"/>
      <dgm:spPr/>
    </dgm:pt>
    <dgm:pt modelId="{1BA459B7-A81C-497B-AEE4-01C1AFC577FE}" type="pres">
      <dgm:prSet presAssocID="{9B5A6010-D45C-4767-9EF8-19CCBE0C87B5}" presName="parentTextArrow" presStyleLbl="node1" presStyleIdx="4" presStyleCnt="5"/>
      <dgm:spPr/>
      <dgm:t>
        <a:bodyPr/>
        <a:lstStyle/>
        <a:p>
          <a:endParaRPr lang="uk-UA"/>
        </a:p>
      </dgm:t>
    </dgm:pt>
  </dgm:ptLst>
  <dgm:cxnLst>
    <dgm:cxn modelId="{F3BF581D-C2D0-47AA-8E5C-4CAFE9407A52}" srcId="{AD4BE7F9-BE26-4B54-A36D-674D64389949}" destId="{116F1910-D8EB-4AA5-8B71-05F61E40DE93}" srcOrd="2" destOrd="0" parTransId="{7CE3578A-85D5-4DDE-ACE0-01A238038DE6}" sibTransId="{EA51BE23-F208-4904-9FEC-CF5C57F9C227}"/>
    <dgm:cxn modelId="{A6B0ED49-53D5-4389-BE55-FBE804937A2A}" type="presOf" srcId="{20D6FC2A-CA31-4A0E-9A10-58E8C871EA42}" destId="{3A494CD7-BD94-4C26-A616-CF696ADECFD6}" srcOrd="0" destOrd="0" presId="urn:microsoft.com/office/officeart/2005/8/layout/process4"/>
    <dgm:cxn modelId="{2F050951-37C4-4D16-BEAF-EAE169A79ABF}" type="presOf" srcId="{9B5A6010-D45C-4767-9EF8-19CCBE0C87B5}" destId="{1BA459B7-A81C-497B-AEE4-01C1AFC577FE}" srcOrd="0" destOrd="0" presId="urn:microsoft.com/office/officeart/2005/8/layout/process4"/>
    <dgm:cxn modelId="{B6C41250-1AB4-40A5-AD0F-8320FA1BB64D}" type="presOf" srcId="{8C8E54E9-97BC-4717-86A7-727A66F0FA4E}" destId="{3C8560E8-1B66-4F6B-B651-333823D012ED}" srcOrd="0" destOrd="0" presId="urn:microsoft.com/office/officeart/2005/8/layout/process4"/>
    <dgm:cxn modelId="{9772EE29-F530-4880-B759-F088FE6F51D0}" type="presOf" srcId="{FB5F438B-1F0B-4C30-95AA-E38129352F91}" destId="{40A07190-6CD3-4F64-AC42-12D38341AC89}" srcOrd="0" destOrd="0" presId="urn:microsoft.com/office/officeart/2005/8/layout/process4"/>
    <dgm:cxn modelId="{1C26B9CB-66AF-485C-BF9E-3A6120653BA3}" srcId="{AD4BE7F9-BE26-4B54-A36D-674D64389949}" destId="{9B5A6010-D45C-4767-9EF8-19CCBE0C87B5}" srcOrd="0" destOrd="0" parTransId="{B8EEB141-49BC-4A47-9F95-09EF434ABA91}" sibTransId="{E9258829-7947-4FFD-A2B0-AB3F03F1FB27}"/>
    <dgm:cxn modelId="{2EF13DEB-AF5D-49EC-BD11-6BA8D5C6645C}" srcId="{AD4BE7F9-BE26-4B54-A36D-674D64389949}" destId="{20D6FC2A-CA31-4A0E-9A10-58E8C871EA42}" srcOrd="3" destOrd="0" parTransId="{5F6CD65E-0D72-40B4-BD3D-7D31F5253404}" sibTransId="{D9436830-639C-43B2-A7D6-FE19743FC0B7}"/>
    <dgm:cxn modelId="{61EEE3DF-2BC2-4380-95FB-208295C55031}" srcId="{AD4BE7F9-BE26-4B54-A36D-674D64389949}" destId="{FB5F438B-1F0B-4C30-95AA-E38129352F91}" srcOrd="4" destOrd="0" parTransId="{8B1BBB23-5884-41A2-9F13-060A85F1F43B}" sibTransId="{7AFB43E1-B109-45F1-8334-580B073AF915}"/>
    <dgm:cxn modelId="{583D9E23-550C-43EE-9BC9-9DEE281EF09A}" type="presOf" srcId="{AD4BE7F9-BE26-4B54-A36D-674D64389949}" destId="{488A8176-C442-4E39-9B20-9E080873EB1A}" srcOrd="0" destOrd="0" presId="urn:microsoft.com/office/officeart/2005/8/layout/process4"/>
    <dgm:cxn modelId="{52EE147D-AA82-4E8F-A06D-7C489DDCF826}" srcId="{AD4BE7F9-BE26-4B54-A36D-674D64389949}" destId="{8C8E54E9-97BC-4717-86A7-727A66F0FA4E}" srcOrd="1" destOrd="0" parTransId="{E7DC67E3-39D1-4DC3-9DBA-8A338636DF09}" sibTransId="{C4AAF485-051B-40FB-920D-1418A7A96B9E}"/>
    <dgm:cxn modelId="{D12FCF59-B04E-49AC-9B71-75D375403DF6}" type="presOf" srcId="{116F1910-D8EB-4AA5-8B71-05F61E40DE93}" destId="{4D04DDA1-5235-4D21-A8C8-9CCCF16F9C98}" srcOrd="0" destOrd="0" presId="urn:microsoft.com/office/officeart/2005/8/layout/process4"/>
    <dgm:cxn modelId="{EEF7E31A-4893-485D-B9BC-A544D633C089}" type="presParOf" srcId="{488A8176-C442-4E39-9B20-9E080873EB1A}" destId="{3A8D6D6D-5227-4C85-8CA4-22063BA23D41}" srcOrd="0" destOrd="0" presId="urn:microsoft.com/office/officeart/2005/8/layout/process4"/>
    <dgm:cxn modelId="{BD6B5822-91E4-4E9C-A4B6-7B2D162E15CA}" type="presParOf" srcId="{3A8D6D6D-5227-4C85-8CA4-22063BA23D41}" destId="{40A07190-6CD3-4F64-AC42-12D38341AC89}" srcOrd="0" destOrd="0" presId="urn:microsoft.com/office/officeart/2005/8/layout/process4"/>
    <dgm:cxn modelId="{1863F908-F17A-4023-B7FD-07D8F02FA5B8}" type="presParOf" srcId="{488A8176-C442-4E39-9B20-9E080873EB1A}" destId="{12051437-CC03-46D5-9976-3481292624A5}" srcOrd="1" destOrd="0" presId="urn:microsoft.com/office/officeart/2005/8/layout/process4"/>
    <dgm:cxn modelId="{CB9A837D-2E52-429E-A069-939844F9B7BE}" type="presParOf" srcId="{488A8176-C442-4E39-9B20-9E080873EB1A}" destId="{28E7E22A-E9D8-4598-A2C0-DC4981C70A27}" srcOrd="2" destOrd="0" presId="urn:microsoft.com/office/officeart/2005/8/layout/process4"/>
    <dgm:cxn modelId="{9043EA75-FD2C-4512-B830-E80A9B3ED172}" type="presParOf" srcId="{28E7E22A-E9D8-4598-A2C0-DC4981C70A27}" destId="{3A494CD7-BD94-4C26-A616-CF696ADECFD6}" srcOrd="0" destOrd="0" presId="urn:microsoft.com/office/officeart/2005/8/layout/process4"/>
    <dgm:cxn modelId="{9CD469E3-8EA1-4E55-80E3-B4F31D77A631}" type="presParOf" srcId="{488A8176-C442-4E39-9B20-9E080873EB1A}" destId="{BA20B906-0061-4BD3-81CA-B4C1C7D86206}" srcOrd="3" destOrd="0" presId="urn:microsoft.com/office/officeart/2005/8/layout/process4"/>
    <dgm:cxn modelId="{2FAAAF41-DE07-48B1-9BAF-56C03ED3E0EC}" type="presParOf" srcId="{488A8176-C442-4E39-9B20-9E080873EB1A}" destId="{67093789-105F-4386-95CD-757932CA0F2C}" srcOrd="4" destOrd="0" presId="urn:microsoft.com/office/officeart/2005/8/layout/process4"/>
    <dgm:cxn modelId="{CE1BF3FD-6289-4ACD-AC05-69D7AD4CECF5}" type="presParOf" srcId="{67093789-105F-4386-95CD-757932CA0F2C}" destId="{4D04DDA1-5235-4D21-A8C8-9CCCF16F9C98}" srcOrd="0" destOrd="0" presId="urn:microsoft.com/office/officeart/2005/8/layout/process4"/>
    <dgm:cxn modelId="{1C256FB0-933E-432F-BD3E-2E8DA9E33297}" type="presParOf" srcId="{488A8176-C442-4E39-9B20-9E080873EB1A}" destId="{0173A975-B34E-4818-AAFB-22D10938F6EE}" srcOrd="5" destOrd="0" presId="urn:microsoft.com/office/officeart/2005/8/layout/process4"/>
    <dgm:cxn modelId="{DEACFD5A-431E-4DD2-A4D1-F47CC126280C}" type="presParOf" srcId="{488A8176-C442-4E39-9B20-9E080873EB1A}" destId="{AE76DCDF-0D6D-4106-BC56-8630B59D5943}" srcOrd="6" destOrd="0" presId="urn:microsoft.com/office/officeart/2005/8/layout/process4"/>
    <dgm:cxn modelId="{9E86E801-3DA1-4B09-9552-2BDB66A0C166}" type="presParOf" srcId="{AE76DCDF-0D6D-4106-BC56-8630B59D5943}" destId="{3C8560E8-1B66-4F6B-B651-333823D012ED}" srcOrd="0" destOrd="0" presId="urn:microsoft.com/office/officeart/2005/8/layout/process4"/>
    <dgm:cxn modelId="{881685EE-7547-40E2-A0C5-ED1FC39FFAF5}" type="presParOf" srcId="{488A8176-C442-4E39-9B20-9E080873EB1A}" destId="{D088BDAF-F4F0-418B-9388-980F7F1EEECA}" srcOrd="7" destOrd="0" presId="urn:microsoft.com/office/officeart/2005/8/layout/process4"/>
    <dgm:cxn modelId="{BF83C29A-E841-454D-BCC1-8FED04E28D8B}" type="presParOf" srcId="{488A8176-C442-4E39-9B20-9E080873EB1A}" destId="{1F9D96B8-CE2D-44AE-B79E-6FCCE660BA03}" srcOrd="8" destOrd="0" presId="urn:microsoft.com/office/officeart/2005/8/layout/process4"/>
    <dgm:cxn modelId="{5AA64619-A297-4834-9EAA-51502E3EB499}" type="presParOf" srcId="{1F9D96B8-CE2D-44AE-B79E-6FCCE660BA03}" destId="{1BA459B7-A81C-497B-AEE4-01C1AFC577FE}" srcOrd="0" destOrd="0" presId="urn:microsoft.com/office/officeart/2005/8/layout/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4E612C-EEC7-41BE-874D-13644719BC35}" type="doc">
      <dgm:prSet loTypeId="urn:microsoft.com/office/officeart/2005/8/layout/vProcess5" loCatId="process" qsTypeId="urn:microsoft.com/office/officeart/2005/8/quickstyle/simple4" qsCatId="simple" csTypeId="urn:microsoft.com/office/officeart/2005/8/colors/accent0_3" csCatId="mainScheme"/>
      <dgm:spPr/>
      <dgm:t>
        <a:bodyPr/>
        <a:lstStyle/>
        <a:p>
          <a:endParaRPr lang="uk-UA"/>
        </a:p>
      </dgm:t>
    </dgm:pt>
    <dgm:pt modelId="{32250DB4-AEF3-49E2-909C-682A3E76ABAD}">
      <dgm:prSet/>
      <dgm:spPr/>
      <dgm:t>
        <a:bodyPr/>
        <a:lstStyle/>
        <a:p>
          <a:pPr rtl="0"/>
          <a:r>
            <a:rPr lang="uk-UA" b="1" smtClean="0"/>
            <a:t>1. Чистий грошовий потік</a:t>
          </a:r>
          <a:endParaRPr lang="uk-UA"/>
        </a:p>
      </dgm:t>
    </dgm:pt>
    <dgm:pt modelId="{D42FEDF5-30F3-40AA-90F1-6B9573C6E7C1}" cxnId="{8D36C028-A260-41E3-9BB2-1541665CC9D9}" type="parTrans">
      <dgm:prSet/>
      <dgm:spPr/>
      <dgm:t>
        <a:bodyPr/>
        <a:lstStyle/>
        <a:p>
          <a:endParaRPr lang="uk-UA"/>
        </a:p>
      </dgm:t>
    </dgm:pt>
    <dgm:pt modelId="{198017BE-41C3-45DE-B727-2BB82ED54847}" cxnId="{8D36C028-A260-41E3-9BB2-1541665CC9D9}" type="sibTrans">
      <dgm:prSet/>
      <dgm:spPr/>
      <dgm:t>
        <a:bodyPr/>
        <a:lstStyle/>
        <a:p>
          <a:endParaRPr lang="uk-UA"/>
        </a:p>
      </dgm:t>
    </dgm:pt>
    <dgm:pt modelId="{4B83335F-8C34-49E7-BE5F-36A4044DBEAD}">
      <dgm:prSet/>
      <dgm:spPr/>
      <dgm:t>
        <a:bodyPr/>
        <a:lstStyle/>
        <a:p>
          <a:pPr rtl="0"/>
          <a:r>
            <a:rPr lang="uk-UA" b="1" smtClean="0"/>
            <a:t>2. Якість чистого грошового потоку</a:t>
          </a:r>
          <a:endParaRPr lang="uk-UA"/>
        </a:p>
      </dgm:t>
    </dgm:pt>
    <dgm:pt modelId="{704E53CE-9D56-4BF4-AA5F-F256C8D3A10F}" cxnId="{9776DC3C-5DBD-488C-BBD3-66F10EC32300}" type="parTrans">
      <dgm:prSet/>
      <dgm:spPr/>
      <dgm:t>
        <a:bodyPr/>
        <a:lstStyle/>
        <a:p>
          <a:endParaRPr lang="uk-UA"/>
        </a:p>
      </dgm:t>
    </dgm:pt>
    <dgm:pt modelId="{EB238E8A-80B6-491A-A581-ACFC0F1431FB}" cxnId="{9776DC3C-5DBD-488C-BBD3-66F10EC32300}" type="sibTrans">
      <dgm:prSet/>
      <dgm:spPr/>
      <dgm:t>
        <a:bodyPr/>
        <a:lstStyle/>
        <a:p>
          <a:endParaRPr lang="uk-UA"/>
        </a:p>
      </dgm:t>
    </dgm:pt>
    <dgm:pt modelId="{638625C7-7DFF-44DE-99D7-D5D7086DC26D}">
      <dgm:prSet/>
      <dgm:spPr/>
      <dgm:t>
        <a:bodyPr/>
        <a:lstStyle/>
        <a:p>
          <a:pPr rtl="0"/>
          <a:r>
            <a:rPr lang="uk-UA" b="1" smtClean="0"/>
            <a:t>3. Коефіцієнт достатності чистих грошових потоків</a:t>
          </a:r>
          <a:endParaRPr lang="uk-UA"/>
        </a:p>
      </dgm:t>
    </dgm:pt>
    <dgm:pt modelId="{1EE3A728-180E-4107-B628-A2253B58C74D}" cxnId="{2ED69888-8F52-4B86-A95D-7F5F3F2CCBC6}" type="parTrans">
      <dgm:prSet/>
      <dgm:spPr/>
      <dgm:t>
        <a:bodyPr/>
        <a:lstStyle/>
        <a:p>
          <a:endParaRPr lang="uk-UA"/>
        </a:p>
      </dgm:t>
    </dgm:pt>
    <dgm:pt modelId="{F3F81E26-3683-4D8A-8A33-868207154F42}" cxnId="{2ED69888-8F52-4B86-A95D-7F5F3F2CCBC6}" type="sibTrans">
      <dgm:prSet/>
      <dgm:spPr/>
      <dgm:t>
        <a:bodyPr/>
        <a:lstStyle/>
        <a:p>
          <a:endParaRPr lang="uk-UA"/>
        </a:p>
      </dgm:t>
    </dgm:pt>
    <dgm:pt modelId="{C4DC8FB5-3837-4B67-94A6-58BD2C5FB739}">
      <dgm:prSet/>
      <dgm:spPr/>
      <dgm:t>
        <a:bodyPr/>
        <a:lstStyle/>
        <a:p>
          <a:pPr rtl="0"/>
          <a:r>
            <a:rPr lang="uk-UA" b="1" smtClean="0"/>
            <a:t>4. Тривалість фінансового циклу</a:t>
          </a:r>
          <a:endParaRPr lang="uk-UA"/>
        </a:p>
      </dgm:t>
    </dgm:pt>
    <dgm:pt modelId="{755E93D5-520C-4196-B671-E6609E5B7241}" cxnId="{3C77A46C-992A-4654-A4F6-694CC371E779}" type="parTrans">
      <dgm:prSet/>
      <dgm:spPr/>
      <dgm:t>
        <a:bodyPr/>
        <a:lstStyle/>
        <a:p>
          <a:endParaRPr lang="uk-UA"/>
        </a:p>
      </dgm:t>
    </dgm:pt>
    <dgm:pt modelId="{904262DE-33D7-4A57-A5C3-EE73436BA3DA}" cxnId="{3C77A46C-992A-4654-A4F6-694CC371E779}" type="sibTrans">
      <dgm:prSet/>
      <dgm:spPr/>
      <dgm:t>
        <a:bodyPr/>
        <a:lstStyle/>
        <a:p>
          <a:endParaRPr lang="uk-UA"/>
        </a:p>
      </dgm:t>
    </dgm:pt>
    <dgm:pt modelId="{7C5E2192-841F-432B-A513-2EF8E2071444}" type="pres">
      <dgm:prSet presAssocID="{954E612C-EEC7-41BE-874D-13644719BC35}" presName="outerComposite" presStyleCnt="0">
        <dgm:presLayoutVars>
          <dgm:chMax val="5"/>
          <dgm:dir/>
          <dgm:resizeHandles val="exact"/>
        </dgm:presLayoutVars>
      </dgm:prSet>
      <dgm:spPr/>
      <dgm:t>
        <a:bodyPr/>
        <a:lstStyle/>
        <a:p>
          <a:endParaRPr lang="uk-UA"/>
        </a:p>
      </dgm:t>
    </dgm:pt>
    <dgm:pt modelId="{4B7EF4F9-ADDB-44D3-9944-7789C1C300AA}" type="pres">
      <dgm:prSet presAssocID="{954E612C-EEC7-41BE-874D-13644719BC35}" presName="dummyMaxCanvas" presStyleCnt="0">
        <dgm:presLayoutVars/>
      </dgm:prSet>
      <dgm:spPr/>
    </dgm:pt>
    <dgm:pt modelId="{FAFCEBFE-780A-472A-B18A-330367DA3787}" type="pres">
      <dgm:prSet presAssocID="{954E612C-EEC7-41BE-874D-13644719BC35}" presName="FourNodes_1" presStyleLbl="node1" presStyleIdx="0" presStyleCnt="4">
        <dgm:presLayoutVars>
          <dgm:bulletEnabled val="1"/>
        </dgm:presLayoutVars>
      </dgm:prSet>
      <dgm:spPr/>
      <dgm:t>
        <a:bodyPr/>
        <a:lstStyle/>
        <a:p>
          <a:endParaRPr lang="uk-UA"/>
        </a:p>
      </dgm:t>
    </dgm:pt>
    <dgm:pt modelId="{1A692DB1-3F83-4BF7-A1F3-56EFA622A06C}" type="pres">
      <dgm:prSet presAssocID="{954E612C-EEC7-41BE-874D-13644719BC35}" presName="FourNodes_2" presStyleLbl="node1" presStyleIdx="1" presStyleCnt="4">
        <dgm:presLayoutVars>
          <dgm:bulletEnabled val="1"/>
        </dgm:presLayoutVars>
      </dgm:prSet>
      <dgm:spPr/>
      <dgm:t>
        <a:bodyPr/>
        <a:lstStyle/>
        <a:p>
          <a:endParaRPr lang="uk-UA"/>
        </a:p>
      </dgm:t>
    </dgm:pt>
    <dgm:pt modelId="{0B24FC4A-59A9-443B-B4DE-7C076D621A1E}" type="pres">
      <dgm:prSet presAssocID="{954E612C-EEC7-41BE-874D-13644719BC35}" presName="FourNodes_3" presStyleLbl="node1" presStyleIdx="2" presStyleCnt="4">
        <dgm:presLayoutVars>
          <dgm:bulletEnabled val="1"/>
        </dgm:presLayoutVars>
      </dgm:prSet>
      <dgm:spPr/>
      <dgm:t>
        <a:bodyPr/>
        <a:lstStyle/>
        <a:p>
          <a:endParaRPr lang="uk-UA"/>
        </a:p>
      </dgm:t>
    </dgm:pt>
    <dgm:pt modelId="{C2861128-1FC2-4F64-91F3-D9D9AA2F05E9}" type="pres">
      <dgm:prSet presAssocID="{954E612C-EEC7-41BE-874D-13644719BC35}" presName="FourNodes_4" presStyleLbl="node1" presStyleIdx="3" presStyleCnt="4">
        <dgm:presLayoutVars>
          <dgm:bulletEnabled val="1"/>
        </dgm:presLayoutVars>
      </dgm:prSet>
      <dgm:spPr/>
      <dgm:t>
        <a:bodyPr/>
        <a:lstStyle/>
        <a:p>
          <a:endParaRPr lang="uk-UA"/>
        </a:p>
      </dgm:t>
    </dgm:pt>
    <dgm:pt modelId="{052C51B0-4E72-457B-A929-EF9E0FC10370}" type="pres">
      <dgm:prSet presAssocID="{954E612C-EEC7-41BE-874D-13644719BC35}" presName="FourConn_1-2" presStyleLbl="fgAccFollowNode1" presStyleIdx="0" presStyleCnt="3">
        <dgm:presLayoutVars>
          <dgm:bulletEnabled val="1"/>
        </dgm:presLayoutVars>
      </dgm:prSet>
      <dgm:spPr/>
      <dgm:t>
        <a:bodyPr/>
        <a:lstStyle/>
        <a:p>
          <a:endParaRPr lang="uk-UA"/>
        </a:p>
      </dgm:t>
    </dgm:pt>
    <dgm:pt modelId="{18F76365-B521-4A36-B415-2979192D0F1D}" type="pres">
      <dgm:prSet presAssocID="{954E612C-EEC7-41BE-874D-13644719BC35}" presName="FourConn_2-3" presStyleLbl="fgAccFollowNode1" presStyleIdx="1" presStyleCnt="3">
        <dgm:presLayoutVars>
          <dgm:bulletEnabled val="1"/>
        </dgm:presLayoutVars>
      </dgm:prSet>
      <dgm:spPr/>
      <dgm:t>
        <a:bodyPr/>
        <a:lstStyle/>
        <a:p>
          <a:endParaRPr lang="uk-UA"/>
        </a:p>
      </dgm:t>
    </dgm:pt>
    <dgm:pt modelId="{0716159D-C35B-475F-8099-B248C62213E4}" type="pres">
      <dgm:prSet presAssocID="{954E612C-EEC7-41BE-874D-13644719BC35}" presName="FourConn_3-4" presStyleLbl="fgAccFollowNode1" presStyleIdx="2" presStyleCnt="3">
        <dgm:presLayoutVars>
          <dgm:bulletEnabled val="1"/>
        </dgm:presLayoutVars>
      </dgm:prSet>
      <dgm:spPr/>
      <dgm:t>
        <a:bodyPr/>
        <a:lstStyle/>
        <a:p>
          <a:endParaRPr lang="uk-UA"/>
        </a:p>
      </dgm:t>
    </dgm:pt>
    <dgm:pt modelId="{AE04D245-73E9-4A2F-BD2B-89BBFFFD2C0C}" type="pres">
      <dgm:prSet presAssocID="{954E612C-EEC7-41BE-874D-13644719BC35}" presName="FourNodes_1_text" presStyleLbl="node1" presStyleIdx="3" presStyleCnt="4">
        <dgm:presLayoutVars>
          <dgm:bulletEnabled val="1"/>
        </dgm:presLayoutVars>
      </dgm:prSet>
      <dgm:spPr/>
      <dgm:t>
        <a:bodyPr/>
        <a:lstStyle/>
        <a:p>
          <a:endParaRPr lang="uk-UA"/>
        </a:p>
      </dgm:t>
    </dgm:pt>
    <dgm:pt modelId="{1FF4E1A2-D6ED-4ABC-BD2C-A15C31891F7D}" type="pres">
      <dgm:prSet presAssocID="{954E612C-EEC7-41BE-874D-13644719BC35}" presName="FourNodes_2_text" presStyleLbl="node1" presStyleIdx="3" presStyleCnt="4">
        <dgm:presLayoutVars>
          <dgm:bulletEnabled val="1"/>
        </dgm:presLayoutVars>
      </dgm:prSet>
      <dgm:spPr/>
      <dgm:t>
        <a:bodyPr/>
        <a:lstStyle/>
        <a:p>
          <a:endParaRPr lang="uk-UA"/>
        </a:p>
      </dgm:t>
    </dgm:pt>
    <dgm:pt modelId="{970EF35E-888C-408F-ADC9-6B8A8AF0AC4F}" type="pres">
      <dgm:prSet presAssocID="{954E612C-EEC7-41BE-874D-13644719BC35}" presName="FourNodes_3_text" presStyleLbl="node1" presStyleIdx="3" presStyleCnt="4">
        <dgm:presLayoutVars>
          <dgm:bulletEnabled val="1"/>
        </dgm:presLayoutVars>
      </dgm:prSet>
      <dgm:spPr/>
      <dgm:t>
        <a:bodyPr/>
        <a:lstStyle/>
        <a:p>
          <a:endParaRPr lang="uk-UA"/>
        </a:p>
      </dgm:t>
    </dgm:pt>
    <dgm:pt modelId="{FCFEE393-96DD-49E9-9286-C60165E9E194}" type="pres">
      <dgm:prSet presAssocID="{954E612C-EEC7-41BE-874D-13644719BC35}" presName="FourNodes_4_text" presStyleLbl="node1" presStyleIdx="3" presStyleCnt="4">
        <dgm:presLayoutVars>
          <dgm:bulletEnabled val="1"/>
        </dgm:presLayoutVars>
      </dgm:prSet>
      <dgm:spPr/>
      <dgm:t>
        <a:bodyPr/>
        <a:lstStyle/>
        <a:p>
          <a:endParaRPr lang="uk-UA"/>
        </a:p>
      </dgm:t>
    </dgm:pt>
  </dgm:ptLst>
  <dgm:cxnLst>
    <dgm:cxn modelId="{A09E3F82-1EC6-4583-9BC8-6E4AA1B83EC6}" type="presOf" srcId="{638625C7-7DFF-44DE-99D7-D5D7086DC26D}" destId="{0B24FC4A-59A9-443B-B4DE-7C076D621A1E}" srcOrd="0" destOrd="0" presId="urn:microsoft.com/office/officeart/2005/8/layout/vProcess5"/>
    <dgm:cxn modelId="{9776DC3C-5DBD-488C-BBD3-66F10EC32300}" srcId="{954E612C-EEC7-41BE-874D-13644719BC35}" destId="{4B83335F-8C34-49E7-BE5F-36A4044DBEAD}" srcOrd="1" destOrd="0" parTransId="{704E53CE-9D56-4BF4-AA5F-F256C8D3A10F}" sibTransId="{EB238E8A-80B6-491A-A581-ACFC0F1431FB}"/>
    <dgm:cxn modelId="{BE9442F9-1A7E-4593-AFCE-5E0FCE4685F0}" type="presOf" srcId="{32250DB4-AEF3-49E2-909C-682A3E76ABAD}" destId="{AE04D245-73E9-4A2F-BD2B-89BBFFFD2C0C}" srcOrd="1" destOrd="0" presId="urn:microsoft.com/office/officeart/2005/8/layout/vProcess5"/>
    <dgm:cxn modelId="{C3286E7A-EDFF-4506-AFEE-57AFEABDCFFA}" type="presOf" srcId="{198017BE-41C3-45DE-B727-2BB82ED54847}" destId="{052C51B0-4E72-457B-A929-EF9E0FC10370}" srcOrd="0" destOrd="0" presId="urn:microsoft.com/office/officeart/2005/8/layout/vProcess5"/>
    <dgm:cxn modelId="{7E2ED667-2CDF-45E0-BA02-6105B26E1E03}" type="presOf" srcId="{954E612C-EEC7-41BE-874D-13644719BC35}" destId="{7C5E2192-841F-432B-A513-2EF8E2071444}" srcOrd="0" destOrd="0" presId="urn:microsoft.com/office/officeart/2005/8/layout/vProcess5"/>
    <dgm:cxn modelId="{22C20A83-883E-4B5C-8F1E-D3721F0942AF}" type="presOf" srcId="{4B83335F-8C34-49E7-BE5F-36A4044DBEAD}" destId="{1FF4E1A2-D6ED-4ABC-BD2C-A15C31891F7D}" srcOrd="1" destOrd="0" presId="urn:microsoft.com/office/officeart/2005/8/layout/vProcess5"/>
    <dgm:cxn modelId="{7C20D15F-1A28-4519-B910-B7AACE74CE9D}" type="presOf" srcId="{C4DC8FB5-3837-4B67-94A6-58BD2C5FB739}" destId="{C2861128-1FC2-4F64-91F3-D9D9AA2F05E9}" srcOrd="0" destOrd="0" presId="urn:microsoft.com/office/officeart/2005/8/layout/vProcess5"/>
    <dgm:cxn modelId="{2ED69888-8F52-4B86-A95D-7F5F3F2CCBC6}" srcId="{954E612C-EEC7-41BE-874D-13644719BC35}" destId="{638625C7-7DFF-44DE-99D7-D5D7086DC26D}" srcOrd="2" destOrd="0" parTransId="{1EE3A728-180E-4107-B628-A2253B58C74D}" sibTransId="{F3F81E26-3683-4D8A-8A33-868207154F42}"/>
    <dgm:cxn modelId="{1F1B37E5-5FE0-46AC-8FFA-95250328271B}" type="presOf" srcId="{32250DB4-AEF3-49E2-909C-682A3E76ABAD}" destId="{FAFCEBFE-780A-472A-B18A-330367DA3787}" srcOrd="0" destOrd="0" presId="urn:microsoft.com/office/officeart/2005/8/layout/vProcess5"/>
    <dgm:cxn modelId="{5F844282-8ED0-438B-A4BF-5D55A61E2DB5}" type="presOf" srcId="{638625C7-7DFF-44DE-99D7-D5D7086DC26D}" destId="{970EF35E-888C-408F-ADC9-6B8A8AF0AC4F}" srcOrd="1" destOrd="0" presId="urn:microsoft.com/office/officeart/2005/8/layout/vProcess5"/>
    <dgm:cxn modelId="{70DA9B6C-C763-4DDE-A89F-7615847BFDD0}" type="presOf" srcId="{EB238E8A-80B6-491A-A581-ACFC0F1431FB}" destId="{18F76365-B521-4A36-B415-2979192D0F1D}" srcOrd="0" destOrd="0" presId="urn:microsoft.com/office/officeart/2005/8/layout/vProcess5"/>
    <dgm:cxn modelId="{8D36C028-A260-41E3-9BB2-1541665CC9D9}" srcId="{954E612C-EEC7-41BE-874D-13644719BC35}" destId="{32250DB4-AEF3-49E2-909C-682A3E76ABAD}" srcOrd="0" destOrd="0" parTransId="{D42FEDF5-30F3-40AA-90F1-6B9573C6E7C1}" sibTransId="{198017BE-41C3-45DE-B727-2BB82ED54847}"/>
    <dgm:cxn modelId="{3C77A46C-992A-4654-A4F6-694CC371E779}" srcId="{954E612C-EEC7-41BE-874D-13644719BC35}" destId="{C4DC8FB5-3837-4B67-94A6-58BD2C5FB739}" srcOrd="3" destOrd="0" parTransId="{755E93D5-520C-4196-B671-E6609E5B7241}" sibTransId="{904262DE-33D7-4A57-A5C3-EE73436BA3DA}"/>
    <dgm:cxn modelId="{75C3B8D7-65DA-4207-956B-BA2223CADF67}" type="presOf" srcId="{C4DC8FB5-3837-4B67-94A6-58BD2C5FB739}" destId="{FCFEE393-96DD-49E9-9286-C60165E9E194}" srcOrd="1" destOrd="0" presId="urn:microsoft.com/office/officeart/2005/8/layout/vProcess5"/>
    <dgm:cxn modelId="{622AC96B-0F79-4816-98E5-213C682CE60A}" type="presOf" srcId="{F3F81E26-3683-4D8A-8A33-868207154F42}" destId="{0716159D-C35B-475F-8099-B248C62213E4}" srcOrd="0" destOrd="0" presId="urn:microsoft.com/office/officeart/2005/8/layout/vProcess5"/>
    <dgm:cxn modelId="{659EDC5F-C4C3-4A1F-9296-A1EB2211986F}" type="presOf" srcId="{4B83335F-8C34-49E7-BE5F-36A4044DBEAD}" destId="{1A692DB1-3F83-4BF7-A1F3-56EFA622A06C}" srcOrd="0" destOrd="0" presId="urn:microsoft.com/office/officeart/2005/8/layout/vProcess5"/>
    <dgm:cxn modelId="{C102D699-D9CA-4750-A8AB-26B346F08CF6}" type="presParOf" srcId="{7C5E2192-841F-432B-A513-2EF8E2071444}" destId="{4B7EF4F9-ADDB-44D3-9944-7789C1C300AA}" srcOrd="0" destOrd="0" presId="urn:microsoft.com/office/officeart/2005/8/layout/vProcess5"/>
    <dgm:cxn modelId="{F2E4DE43-DE31-4C6F-A884-034D6045B110}" type="presParOf" srcId="{7C5E2192-841F-432B-A513-2EF8E2071444}" destId="{FAFCEBFE-780A-472A-B18A-330367DA3787}" srcOrd="1" destOrd="0" presId="urn:microsoft.com/office/officeart/2005/8/layout/vProcess5"/>
    <dgm:cxn modelId="{AB89F2AC-AA12-402D-8AF7-9B569B1F9FDD}" type="presParOf" srcId="{7C5E2192-841F-432B-A513-2EF8E2071444}" destId="{1A692DB1-3F83-4BF7-A1F3-56EFA622A06C}" srcOrd="2" destOrd="0" presId="urn:microsoft.com/office/officeart/2005/8/layout/vProcess5"/>
    <dgm:cxn modelId="{06B9E4F7-79EA-478D-AC9D-86E8400F480E}" type="presParOf" srcId="{7C5E2192-841F-432B-A513-2EF8E2071444}" destId="{0B24FC4A-59A9-443B-B4DE-7C076D621A1E}" srcOrd="3" destOrd="0" presId="urn:microsoft.com/office/officeart/2005/8/layout/vProcess5"/>
    <dgm:cxn modelId="{31915CC1-A27B-4B82-BF30-FEBBD349B81F}" type="presParOf" srcId="{7C5E2192-841F-432B-A513-2EF8E2071444}" destId="{C2861128-1FC2-4F64-91F3-D9D9AA2F05E9}" srcOrd="4" destOrd="0" presId="urn:microsoft.com/office/officeart/2005/8/layout/vProcess5"/>
    <dgm:cxn modelId="{64B60E13-7159-4E82-AA3C-4D9998A666BC}" type="presParOf" srcId="{7C5E2192-841F-432B-A513-2EF8E2071444}" destId="{052C51B0-4E72-457B-A929-EF9E0FC10370}" srcOrd="5" destOrd="0" presId="urn:microsoft.com/office/officeart/2005/8/layout/vProcess5"/>
    <dgm:cxn modelId="{87510E43-E9C0-4E19-B853-9263247BC002}" type="presParOf" srcId="{7C5E2192-841F-432B-A513-2EF8E2071444}" destId="{18F76365-B521-4A36-B415-2979192D0F1D}" srcOrd="6" destOrd="0" presId="urn:microsoft.com/office/officeart/2005/8/layout/vProcess5"/>
    <dgm:cxn modelId="{2C6BC606-503C-4F78-9E6B-55E3306E08DE}" type="presParOf" srcId="{7C5E2192-841F-432B-A513-2EF8E2071444}" destId="{0716159D-C35B-475F-8099-B248C62213E4}" srcOrd="7" destOrd="0" presId="urn:microsoft.com/office/officeart/2005/8/layout/vProcess5"/>
    <dgm:cxn modelId="{D6BFDDE6-9F78-4E2B-8964-1F4685A91F8F}" type="presParOf" srcId="{7C5E2192-841F-432B-A513-2EF8E2071444}" destId="{AE04D245-73E9-4A2F-BD2B-89BBFFFD2C0C}" srcOrd="8" destOrd="0" presId="urn:microsoft.com/office/officeart/2005/8/layout/vProcess5"/>
    <dgm:cxn modelId="{BB39644C-A397-4656-BE5F-C9A67C2BF968}" type="presParOf" srcId="{7C5E2192-841F-432B-A513-2EF8E2071444}" destId="{1FF4E1A2-D6ED-4ABC-BD2C-A15C31891F7D}" srcOrd="9" destOrd="0" presId="urn:microsoft.com/office/officeart/2005/8/layout/vProcess5"/>
    <dgm:cxn modelId="{8A9F06A9-F44C-45FC-B330-2A0B02BE4695}" type="presParOf" srcId="{7C5E2192-841F-432B-A513-2EF8E2071444}" destId="{970EF35E-888C-408F-ADC9-6B8A8AF0AC4F}" srcOrd="10" destOrd="0" presId="urn:microsoft.com/office/officeart/2005/8/layout/vProcess5"/>
    <dgm:cxn modelId="{5DEED82D-BFFB-4FED-80F0-38B2EF33331B}" type="presParOf" srcId="{7C5E2192-841F-432B-A513-2EF8E2071444}" destId="{FCFEE393-96DD-49E9-9286-C60165E9E194}" srcOrd="11"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ECB057-A2C9-465B-8186-9A1E3156C4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84AD29BD-9022-4E6C-8710-6E98718D3BFD}">
      <dgm:prSet/>
      <dgm:spPr/>
      <dgm:t>
        <a:bodyPr/>
        <a:lstStyle/>
        <a:p>
          <a:pPr rtl="0"/>
          <a:r>
            <a:rPr lang="uk-UA" b="1" i="1" smtClean="0"/>
            <a:t>Висока якість чистого грошового потоку </a:t>
          </a:r>
          <a:endParaRPr lang="uk-UA"/>
        </a:p>
      </dgm:t>
    </dgm:pt>
    <dgm:pt modelId="{795DAE70-028A-4292-A533-66AA64B2AEDD}" cxnId="{7FB66EA5-A164-445D-9DFB-A19473A64C63}" type="parTrans">
      <dgm:prSet/>
      <dgm:spPr/>
      <dgm:t>
        <a:bodyPr/>
        <a:lstStyle/>
        <a:p>
          <a:endParaRPr lang="uk-UA"/>
        </a:p>
      </dgm:t>
    </dgm:pt>
    <dgm:pt modelId="{D21D98D6-6E63-40AA-BAC3-939BF6A72840}" cxnId="{7FB66EA5-A164-445D-9DFB-A19473A64C63}" type="sibTrans">
      <dgm:prSet/>
      <dgm:spPr/>
      <dgm:t>
        <a:bodyPr/>
        <a:lstStyle/>
        <a:p>
          <a:endParaRPr lang="uk-UA"/>
        </a:p>
      </dgm:t>
    </dgm:pt>
    <dgm:pt modelId="{293A5654-54D4-4FBA-BDE3-F69EFDDDBD10}">
      <dgm:prSet/>
      <dgm:spPr/>
      <dgm:t>
        <a:bodyPr/>
        <a:lstStyle/>
        <a:p>
          <a:pPr rtl="0"/>
          <a:r>
            <a:rPr lang="uk-UA" dirty="0" smtClean="0"/>
            <a:t>спостерігається </a:t>
          </a:r>
          <a:r>
            <a:rPr lang="uk-UA" u="sng" dirty="0" smtClean="0"/>
            <a:t>додатній</a:t>
          </a:r>
          <a:r>
            <a:rPr lang="uk-UA" dirty="0" smtClean="0"/>
            <a:t> чистий рух коштів від </a:t>
          </a:r>
          <a:r>
            <a:rPr lang="uk-UA" u="sng" dirty="0" smtClean="0"/>
            <a:t>операційної </a:t>
          </a:r>
          <a:r>
            <a:rPr lang="uk-UA" dirty="0" smtClean="0"/>
            <a:t>діяльності та </a:t>
          </a:r>
          <a:r>
            <a:rPr lang="uk-UA" i="0" u="sng" dirty="0" smtClean="0"/>
            <a:t>від’ємний</a:t>
          </a:r>
          <a:r>
            <a:rPr lang="uk-UA" dirty="0" smtClean="0"/>
            <a:t> – у результаті </a:t>
          </a:r>
          <a:r>
            <a:rPr lang="uk-UA" u="sng" dirty="0" smtClean="0"/>
            <a:t>інвестиційної й фінансової </a:t>
          </a:r>
          <a:r>
            <a:rPr lang="uk-UA" dirty="0" smtClean="0"/>
            <a:t>діяльності, при цьому бажано мати додатне значення чистого руху коштів у результаті всіх видів діяльності за період.</a:t>
          </a:r>
          <a:endParaRPr lang="uk-UA" dirty="0"/>
        </a:p>
      </dgm:t>
    </dgm:pt>
    <dgm:pt modelId="{4A1DB19A-4C21-4071-BF7A-50BC7B75676A}" cxnId="{0ED46DB3-FAE2-403B-A63F-224ED3A827A3}" type="parTrans">
      <dgm:prSet/>
      <dgm:spPr/>
      <dgm:t>
        <a:bodyPr/>
        <a:lstStyle/>
        <a:p>
          <a:endParaRPr lang="uk-UA"/>
        </a:p>
      </dgm:t>
    </dgm:pt>
    <dgm:pt modelId="{CBB4E86E-D082-4C0B-BE09-5C54F4126CA7}" cxnId="{0ED46DB3-FAE2-403B-A63F-224ED3A827A3}" type="sibTrans">
      <dgm:prSet/>
      <dgm:spPr/>
      <dgm:t>
        <a:bodyPr/>
        <a:lstStyle/>
        <a:p>
          <a:endParaRPr lang="uk-UA"/>
        </a:p>
      </dgm:t>
    </dgm:pt>
    <dgm:pt modelId="{A9DAB119-0F68-48B4-A7C6-B9AEA9A26754}">
      <dgm:prSet/>
      <dgm:spPr/>
      <dgm:t>
        <a:bodyPr/>
        <a:lstStyle/>
        <a:p>
          <a:pPr rtl="0"/>
          <a:r>
            <a:rPr lang="uk-UA" b="1" i="1" smtClean="0"/>
            <a:t>Нормальна якість чистого грошового потоку</a:t>
          </a:r>
          <a:r>
            <a:rPr lang="uk-UA" smtClean="0"/>
            <a:t> </a:t>
          </a:r>
          <a:endParaRPr lang="uk-UA"/>
        </a:p>
      </dgm:t>
    </dgm:pt>
    <dgm:pt modelId="{6985D112-4DF4-4F00-BA11-25F53FED7147}" cxnId="{25ED8555-9014-42DA-891C-79AB8F5C41F6}" type="parTrans">
      <dgm:prSet/>
      <dgm:spPr/>
      <dgm:t>
        <a:bodyPr/>
        <a:lstStyle/>
        <a:p>
          <a:endParaRPr lang="uk-UA"/>
        </a:p>
      </dgm:t>
    </dgm:pt>
    <dgm:pt modelId="{B0B42581-D060-418D-A2A2-6FCD72094985}" cxnId="{25ED8555-9014-42DA-891C-79AB8F5C41F6}" type="sibTrans">
      <dgm:prSet/>
      <dgm:spPr/>
      <dgm:t>
        <a:bodyPr/>
        <a:lstStyle/>
        <a:p>
          <a:endParaRPr lang="uk-UA"/>
        </a:p>
      </dgm:t>
    </dgm:pt>
    <dgm:pt modelId="{F76A3241-81BB-44CC-A7E6-D7221F497505}">
      <dgm:prSet/>
      <dgm:spPr/>
      <dgm:t>
        <a:bodyPr/>
        <a:lstStyle/>
        <a:p>
          <a:pPr rtl="0"/>
          <a:r>
            <a:rPr lang="uk-UA" dirty="0" smtClean="0"/>
            <a:t>чистий рух коштів від </a:t>
          </a:r>
          <a:r>
            <a:rPr lang="uk-UA" u="sng" dirty="0" smtClean="0"/>
            <a:t>операційної та фінансової діяльності </a:t>
          </a:r>
          <a:r>
            <a:rPr lang="uk-UA" dirty="0" smtClean="0"/>
            <a:t>має </a:t>
          </a:r>
          <a:r>
            <a:rPr lang="uk-UA" u="sng" dirty="0" smtClean="0"/>
            <a:t>додатне </a:t>
          </a:r>
          <a:r>
            <a:rPr lang="uk-UA" dirty="0" smtClean="0"/>
            <a:t>значення, а від </a:t>
          </a:r>
          <a:r>
            <a:rPr lang="uk-UA" u="sng" dirty="0" smtClean="0"/>
            <a:t>інвестиційної – від’ємне</a:t>
          </a:r>
          <a:r>
            <a:rPr lang="uk-UA" dirty="0" smtClean="0"/>
            <a:t>, при цьому обов’язково мати додатній чистий рух грошових коштів за період.</a:t>
          </a:r>
          <a:endParaRPr lang="uk-UA" dirty="0"/>
        </a:p>
      </dgm:t>
    </dgm:pt>
    <dgm:pt modelId="{0E73A721-5680-4A74-97B6-AA1A2DD748F9}" cxnId="{98E70025-B2DC-49E2-8EF0-A1B8AA67F788}" type="parTrans">
      <dgm:prSet/>
      <dgm:spPr/>
      <dgm:t>
        <a:bodyPr/>
        <a:lstStyle/>
        <a:p>
          <a:endParaRPr lang="uk-UA"/>
        </a:p>
      </dgm:t>
    </dgm:pt>
    <dgm:pt modelId="{4657F9AD-A3E2-402B-903E-78F6488C9EFB}" cxnId="{98E70025-B2DC-49E2-8EF0-A1B8AA67F788}" type="sibTrans">
      <dgm:prSet/>
      <dgm:spPr/>
      <dgm:t>
        <a:bodyPr/>
        <a:lstStyle/>
        <a:p>
          <a:endParaRPr lang="uk-UA"/>
        </a:p>
      </dgm:t>
    </dgm:pt>
    <dgm:pt modelId="{49780AB8-E876-4932-9E20-8E3E853FC330}">
      <dgm:prSet/>
      <dgm:spPr/>
      <dgm:t>
        <a:bodyPr/>
        <a:lstStyle/>
        <a:p>
          <a:pPr rtl="0"/>
          <a:r>
            <a:rPr lang="uk-UA" b="1" smtClean="0"/>
            <a:t>Кризовий стан грошових потоків </a:t>
          </a:r>
          <a:endParaRPr lang="uk-UA"/>
        </a:p>
      </dgm:t>
    </dgm:pt>
    <dgm:pt modelId="{BFB818E4-C9EF-41F8-B819-C0BA33636076}" cxnId="{CF865B05-52FD-4247-AEC9-CBA9FB160019}" type="parTrans">
      <dgm:prSet/>
      <dgm:spPr/>
      <dgm:t>
        <a:bodyPr/>
        <a:lstStyle/>
        <a:p>
          <a:endParaRPr lang="uk-UA"/>
        </a:p>
      </dgm:t>
    </dgm:pt>
    <dgm:pt modelId="{363AA17C-A419-4DF0-896E-99EB0B6218DF}" cxnId="{CF865B05-52FD-4247-AEC9-CBA9FB160019}" type="sibTrans">
      <dgm:prSet/>
      <dgm:spPr/>
      <dgm:t>
        <a:bodyPr/>
        <a:lstStyle/>
        <a:p>
          <a:endParaRPr lang="uk-UA"/>
        </a:p>
      </dgm:t>
    </dgm:pt>
    <dgm:pt modelId="{F9B6E9C7-82C3-46F5-A5EE-462962248903}">
      <dgm:prSet/>
      <dgm:spPr/>
      <dgm:t>
        <a:bodyPr/>
        <a:lstStyle/>
        <a:p>
          <a:pPr algn="l" rtl="0"/>
          <a:r>
            <a:rPr lang="uk-UA" dirty="0" smtClean="0"/>
            <a:t>рух коштів у результаті </a:t>
          </a:r>
          <a:r>
            <a:rPr lang="uk-UA" i="0" u="sng" dirty="0" smtClean="0"/>
            <a:t>операційної діяльності </a:t>
          </a:r>
          <a:r>
            <a:rPr lang="uk-UA" dirty="0" smtClean="0"/>
            <a:t>є </a:t>
          </a:r>
          <a:r>
            <a:rPr lang="uk-UA" u="sng" dirty="0" smtClean="0"/>
            <a:t>від'ємним</a:t>
          </a:r>
          <a:r>
            <a:rPr lang="uk-UA" dirty="0" smtClean="0"/>
            <a:t>.</a:t>
          </a:r>
          <a:endParaRPr lang="uk-UA" dirty="0"/>
        </a:p>
      </dgm:t>
    </dgm:pt>
    <dgm:pt modelId="{F42B1C66-E8E3-4C26-A4D7-786A05120A29}" cxnId="{5EA708BB-DFC5-40BE-B59C-E59802FA4EF2}" type="parTrans">
      <dgm:prSet/>
      <dgm:spPr/>
      <dgm:t>
        <a:bodyPr/>
        <a:lstStyle/>
        <a:p>
          <a:endParaRPr lang="uk-UA"/>
        </a:p>
      </dgm:t>
    </dgm:pt>
    <dgm:pt modelId="{A417A675-6AD6-4DE2-9BB3-4B2EEC9C0E5D}" cxnId="{5EA708BB-DFC5-40BE-B59C-E59802FA4EF2}" type="sibTrans">
      <dgm:prSet/>
      <dgm:spPr/>
      <dgm:t>
        <a:bodyPr/>
        <a:lstStyle/>
        <a:p>
          <a:endParaRPr lang="uk-UA"/>
        </a:p>
      </dgm:t>
    </dgm:pt>
    <dgm:pt modelId="{6CC18A36-5767-42ED-9423-03FD40D978C1}">
      <dgm:prSet/>
      <dgm:spPr/>
      <dgm:t>
        <a:bodyPr/>
        <a:lstStyle/>
        <a:p>
          <a:pPr algn="just" rtl="0"/>
          <a:r>
            <a:rPr lang="uk-UA" dirty="0" smtClean="0"/>
            <a:t>При цьому підприємство фінансує операційні виплати за рахунок надходжень від інвестиційної та фінансової діяльностей, тобто за рахунок кредитів, емісії акцій, надходжень від реалізації основних засобів та інших необоротних активів. Така структура грошових потоків припустима тільки для новостворених підприємств. </a:t>
          </a:r>
          <a:endParaRPr lang="uk-UA" dirty="0"/>
        </a:p>
      </dgm:t>
    </dgm:pt>
    <dgm:pt modelId="{BD3BF8F0-ECD1-482A-8C59-96E98D2DA587}" cxnId="{710C4F2F-2D8F-421C-8FEC-F6AFB4273334}" type="parTrans">
      <dgm:prSet/>
      <dgm:spPr/>
      <dgm:t>
        <a:bodyPr/>
        <a:lstStyle/>
        <a:p>
          <a:endParaRPr lang="uk-UA"/>
        </a:p>
      </dgm:t>
    </dgm:pt>
    <dgm:pt modelId="{B6C23021-B567-4D85-A3EE-F5DC4C816602}" cxnId="{710C4F2F-2D8F-421C-8FEC-F6AFB4273334}" type="sibTrans">
      <dgm:prSet/>
      <dgm:spPr/>
      <dgm:t>
        <a:bodyPr/>
        <a:lstStyle/>
        <a:p>
          <a:endParaRPr lang="uk-UA"/>
        </a:p>
      </dgm:t>
    </dgm:pt>
    <dgm:pt modelId="{84711094-B86C-4C0B-8231-2425C63D2063}" type="pres">
      <dgm:prSet presAssocID="{35ECB057-A2C9-465B-8186-9A1E3156C4D1}" presName="linear" presStyleCnt="0">
        <dgm:presLayoutVars>
          <dgm:animLvl val="lvl"/>
          <dgm:resizeHandles val="exact"/>
        </dgm:presLayoutVars>
      </dgm:prSet>
      <dgm:spPr/>
      <dgm:t>
        <a:bodyPr/>
        <a:lstStyle/>
        <a:p>
          <a:endParaRPr lang="uk-UA"/>
        </a:p>
      </dgm:t>
    </dgm:pt>
    <dgm:pt modelId="{F2CD0FA9-0520-4573-8F9F-74030EE01541}" type="pres">
      <dgm:prSet presAssocID="{84AD29BD-9022-4E6C-8710-6E98718D3BFD}" presName="parentText" presStyleLbl="node1" presStyleIdx="0" presStyleCnt="3">
        <dgm:presLayoutVars>
          <dgm:chMax val="0"/>
          <dgm:bulletEnabled val="1"/>
        </dgm:presLayoutVars>
      </dgm:prSet>
      <dgm:spPr/>
      <dgm:t>
        <a:bodyPr/>
        <a:lstStyle/>
        <a:p>
          <a:endParaRPr lang="uk-UA"/>
        </a:p>
      </dgm:t>
    </dgm:pt>
    <dgm:pt modelId="{E7CC28EC-CF6F-48DC-AE0D-B8F7FA456DB3}" type="pres">
      <dgm:prSet presAssocID="{84AD29BD-9022-4E6C-8710-6E98718D3BFD}" presName="childText" presStyleLbl="revTx" presStyleIdx="0" presStyleCnt="3">
        <dgm:presLayoutVars>
          <dgm:bulletEnabled val="1"/>
        </dgm:presLayoutVars>
      </dgm:prSet>
      <dgm:spPr/>
      <dgm:t>
        <a:bodyPr/>
        <a:lstStyle/>
        <a:p>
          <a:endParaRPr lang="uk-UA"/>
        </a:p>
      </dgm:t>
    </dgm:pt>
    <dgm:pt modelId="{CCB1F575-C0D8-42CC-BFD9-EF505743E5AA}" type="pres">
      <dgm:prSet presAssocID="{A9DAB119-0F68-48B4-A7C6-B9AEA9A26754}" presName="parentText" presStyleLbl="node1" presStyleIdx="1" presStyleCnt="3">
        <dgm:presLayoutVars>
          <dgm:chMax val="0"/>
          <dgm:bulletEnabled val="1"/>
        </dgm:presLayoutVars>
      </dgm:prSet>
      <dgm:spPr/>
      <dgm:t>
        <a:bodyPr/>
        <a:lstStyle/>
        <a:p>
          <a:endParaRPr lang="uk-UA"/>
        </a:p>
      </dgm:t>
    </dgm:pt>
    <dgm:pt modelId="{260C5FED-CDEF-4ED9-9164-325770EECF68}" type="pres">
      <dgm:prSet presAssocID="{A9DAB119-0F68-48B4-A7C6-B9AEA9A26754}" presName="childText" presStyleLbl="revTx" presStyleIdx="1" presStyleCnt="3">
        <dgm:presLayoutVars>
          <dgm:bulletEnabled val="1"/>
        </dgm:presLayoutVars>
      </dgm:prSet>
      <dgm:spPr/>
      <dgm:t>
        <a:bodyPr/>
        <a:lstStyle/>
        <a:p>
          <a:endParaRPr lang="uk-UA"/>
        </a:p>
      </dgm:t>
    </dgm:pt>
    <dgm:pt modelId="{820A30B6-2696-4A26-895A-50B3D18DEBDA}" type="pres">
      <dgm:prSet presAssocID="{49780AB8-E876-4932-9E20-8E3E853FC330}" presName="parentText" presStyleLbl="node1" presStyleIdx="2" presStyleCnt="3">
        <dgm:presLayoutVars>
          <dgm:chMax val="0"/>
          <dgm:bulletEnabled val="1"/>
        </dgm:presLayoutVars>
      </dgm:prSet>
      <dgm:spPr/>
      <dgm:t>
        <a:bodyPr/>
        <a:lstStyle/>
        <a:p>
          <a:endParaRPr lang="uk-UA"/>
        </a:p>
      </dgm:t>
    </dgm:pt>
    <dgm:pt modelId="{BCBF714C-4F92-4598-8AA2-944089A71A42}" type="pres">
      <dgm:prSet presAssocID="{49780AB8-E876-4932-9E20-8E3E853FC330}" presName="childText" presStyleLbl="revTx" presStyleIdx="2" presStyleCnt="3">
        <dgm:presLayoutVars>
          <dgm:bulletEnabled val="1"/>
        </dgm:presLayoutVars>
      </dgm:prSet>
      <dgm:spPr/>
      <dgm:t>
        <a:bodyPr/>
        <a:lstStyle/>
        <a:p>
          <a:endParaRPr lang="uk-UA"/>
        </a:p>
      </dgm:t>
    </dgm:pt>
  </dgm:ptLst>
  <dgm:cxnLst>
    <dgm:cxn modelId="{7FB66EA5-A164-445D-9DFB-A19473A64C63}" srcId="{35ECB057-A2C9-465B-8186-9A1E3156C4D1}" destId="{84AD29BD-9022-4E6C-8710-6E98718D3BFD}" srcOrd="0" destOrd="0" parTransId="{795DAE70-028A-4292-A533-66AA64B2AEDD}" sibTransId="{D21D98D6-6E63-40AA-BAC3-939BF6A72840}"/>
    <dgm:cxn modelId="{5EA708BB-DFC5-40BE-B59C-E59802FA4EF2}" srcId="{49780AB8-E876-4932-9E20-8E3E853FC330}" destId="{F9B6E9C7-82C3-46F5-A5EE-462962248903}" srcOrd="0" destOrd="0" parTransId="{F42B1C66-E8E3-4C26-A4D7-786A05120A29}" sibTransId="{A417A675-6AD6-4DE2-9BB3-4B2EEC9C0E5D}"/>
    <dgm:cxn modelId="{09E9DDE4-A403-4DB8-8AC8-0F49205B7A49}" type="presOf" srcId="{F9B6E9C7-82C3-46F5-A5EE-462962248903}" destId="{BCBF714C-4F92-4598-8AA2-944089A71A42}" srcOrd="0" destOrd="0" presId="urn:microsoft.com/office/officeart/2005/8/layout/vList2"/>
    <dgm:cxn modelId="{98E70025-B2DC-49E2-8EF0-A1B8AA67F788}" srcId="{A9DAB119-0F68-48B4-A7C6-B9AEA9A26754}" destId="{F76A3241-81BB-44CC-A7E6-D7221F497505}" srcOrd="0" destOrd="0" parTransId="{0E73A721-5680-4A74-97B6-AA1A2DD748F9}" sibTransId="{4657F9AD-A3E2-402B-903E-78F6488C9EFB}"/>
    <dgm:cxn modelId="{0ED46DB3-FAE2-403B-A63F-224ED3A827A3}" srcId="{84AD29BD-9022-4E6C-8710-6E98718D3BFD}" destId="{293A5654-54D4-4FBA-BDE3-F69EFDDDBD10}" srcOrd="0" destOrd="0" parTransId="{4A1DB19A-4C21-4071-BF7A-50BC7B75676A}" sibTransId="{CBB4E86E-D082-4C0B-BE09-5C54F4126CA7}"/>
    <dgm:cxn modelId="{995987CD-70A8-4DC5-A836-D23A6D67D0B7}" type="presOf" srcId="{6CC18A36-5767-42ED-9423-03FD40D978C1}" destId="{BCBF714C-4F92-4598-8AA2-944089A71A42}" srcOrd="0" destOrd="1" presId="urn:microsoft.com/office/officeart/2005/8/layout/vList2"/>
    <dgm:cxn modelId="{32C02A4E-081F-4D12-9195-48ED6F9DDEB3}" type="presOf" srcId="{49780AB8-E876-4932-9E20-8E3E853FC330}" destId="{820A30B6-2696-4A26-895A-50B3D18DEBDA}" srcOrd="0" destOrd="0" presId="urn:microsoft.com/office/officeart/2005/8/layout/vList2"/>
    <dgm:cxn modelId="{C20EB69E-DAD7-461F-8471-CE08F8E2D9D2}" type="presOf" srcId="{293A5654-54D4-4FBA-BDE3-F69EFDDDBD10}" destId="{E7CC28EC-CF6F-48DC-AE0D-B8F7FA456DB3}" srcOrd="0" destOrd="0" presId="urn:microsoft.com/office/officeart/2005/8/layout/vList2"/>
    <dgm:cxn modelId="{710C4F2F-2D8F-421C-8FEC-F6AFB4273334}" srcId="{49780AB8-E876-4932-9E20-8E3E853FC330}" destId="{6CC18A36-5767-42ED-9423-03FD40D978C1}" srcOrd="1" destOrd="0" parTransId="{BD3BF8F0-ECD1-482A-8C59-96E98D2DA587}" sibTransId="{B6C23021-B567-4D85-A3EE-F5DC4C816602}"/>
    <dgm:cxn modelId="{CD0D08FC-9284-4CB7-AB1C-BE9735C87D50}" type="presOf" srcId="{A9DAB119-0F68-48B4-A7C6-B9AEA9A26754}" destId="{CCB1F575-C0D8-42CC-BFD9-EF505743E5AA}" srcOrd="0" destOrd="0" presId="urn:microsoft.com/office/officeart/2005/8/layout/vList2"/>
    <dgm:cxn modelId="{2BA7058E-05F6-486B-BA03-C9B6758B61AC}" type="presOf" srcId="{35ECB057-A2C9-465B-8186-9A1E3156C4D1}" destId="{84711094-B86C-4C0B-8231-2425C63D2063}" srcOrd="0" destOrd="0" presId="urn:microsoft.com/office/officeart/2005/8/layout/vList2"/>
    <dgm:cxn modelId="{CF865B05-52FD-4247-AEC9-CBA9FB160019}" srcId="{35ECB057-A2C9-465B-8186-9A1E3156C4D1}" destId="{49780AB8-E876-4932-9E20-8E3E853FC330}" srcOrd="2" destOrd="0" parTransId="{BFB818E4-C9EF-41F8-B819-C0BA33636076}" sibTransId="{363AA17C-A419-4DF0-896E-99EB0B6218DF}"/>
    <dgm:cxn modelId="{A36ED175-835D-49F1-BCDC-3FC695768043}" type="presOf" srcId="{F76A3241-81BB-44CC-A7E6-D7221F497505}" destId="{260C5FED-CDEF-4ED9-9164-325770EECF68}" srcOrd="0" destOrd="0" presId="urn:microsoft.com/office/officeart/2005/8/layout/vList2"/>
    <dgm:cxn modelId="{8B1EB3E4-7F4F-44B1-8F7E-8970E95606BF}" type="presOf" srcId="{84AD29BD-9022-4E6C-8710-6E98718D3BFD}" destId="{F2CD0FA9-0520-4573-8F9F-74030EE01541}" srcOrd="0" destOrd="0" presId="urn:microsoft.com/office/officeart/2005/8/layout/vList2"/>
    <dgm:cxn modelId="{25ED8555-9014-42DA-891C-79AB8F5C41F6}" srcId="{35ECB057-A2C9-465B-8186-9A1E3156C4D1}" destId="{A9DAB119-0F68-48B4-A7C6-B9AEA9A26754}" srcOrd="1" destOrd="0" parTransId="{6985D112-4DF4-4F00-BA11-25F53FED7147}" sibTransId="{B0B42581-D060-418D-A2A2-6FCD72094985}"/>
    <dgm:cxn modelId="{1E68C19E-A79E-4F14-A013-90832A11A315}" type="presParOf" srcId="{84711094-B86C-4C0B-8231-2425C63D2063}" destId="{F2CD0FA9-0520-4573-8F9F-74030EE01541}" srcOrd="0" destOrd="0" presId="urn:microsoft.com/office/officeart/2005/8/layout/vList2"/>
    <dgm:cxn modelId="{CC61B721-DF7C-4CA7-B3A6-003B6C3FAC55}" type="presParOf" srcId="{84711094-B86C-4C0B-8231-2425C63D2063}" destId="{E7CC28EC-CF6F-48DC-AE0D-B8F7FA456DB3}" srcOrd="1" destOrd="0" presId="urn:microsoft.com/office/officeart/2005/8/layout/vList2"/>
    <dgm:cxn modelId="{77B192F3-1C28-4E07-B46D-95B20B39A374}" type="presParOf" srcId="{84711094-B86C-4C0B-8231-2425C63D2063}" destId="{CCB1F575-C0D8-42CC-BFD9-EF505743E5AA}" srcOrd="2" destOrd="0" presId="urn:microsoft.com/office/officeart/2005/8/layout/vList2"/>
    <dgm:cxn modelId="{28D14BF5-197F-49F7-8C31-DADDDC54830F}" type="presParOf" srcId="{84711094-B86C-4C0B-8231-2425C63D2063}" destId="{260C5FED-CDEF-4ED9-9164-325770EECF68}" srcOrd="3" destOrd="0" presId="urn:microsoft.com/office/officeart/2005/8/layout/vList2"/>
    <dgm:cxn modelId="{CCEDC86E-D7D9-423C-A91A-712DE318B433}" type="presParOf" srcId="{84711094-B86C-4C0B-8231-2425C63D2063}" destId="{820A30B6-2696-4A26-895A-50B3D18DEBDA}" srcOrd="4" destOrd="0" presId="urn:microsoft.com/office/officeart/2005/8/layout/vList2"/>
    <dgm:cxn modelId="{FC18B564-7D21-47F5-940C-BAAA9453CD4F}" type="presParOf" srcId="{84711094-B86C-4C0B-8231-2425C63D2063}" destId="{BCBF714C-4F92-4598-8AA2-944089A71A42}"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9296" cy="6237312"/>
        <a:chOff x="0" y="0"/>
        <a:chExt cx="8579296" cy="6237312"/>
      </a:xfrm>
    </dsp:grpSpPr>
    <dsp:sp modelId="{022B766B-2C5F-4D83-8B9A-BAADBC3C278E}">
      <dsp:nvSpPr>
        <dsp:cNvPr id="4" name="Прямоугольник с двумя скругленными соседними углами 3"/>
        <dsp:cNvSpPr/>
      </dsp:nvSpPr>
      <dsp:spPr bwMode="white">
        <a:xfrm rot="5400000">
          <a:off x="5277130" y="-1996867"/>
          <a:ext cx="1113582"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uk-UA" sz="1600" dirty="0" smtClean="0">
              <a:solidFill>
                <a:schemeClr val="dk1"/>
              </a:solidFill>
            </a:rPr>
            <a:t>Грошовий потік по підприємству</a:t>
          </a:r>
          <a:endParaRPr lang="uk-UA" sz="1600" dirty="0">
            <a:solidFill>
              <a:schemeClr val="dk1"/>
            </a:solidFill>
          </a:endParaRPr>
        </a:p>
        <a:p>
          <a:pPr marL="171450" lvl="1" indent="-171450">
            <a:lnSpc>
              <a:spcPct val="100000"/>
            </a:lnSpc>
            <a:spcBef>
              <a:spcPct val="0"/>
            </a:spcBef>
            <a:spcAft>
              <a:spcPct val="15000"/>
            </a:spcAft>
            <a:buChar char="•"/>
          </a:pPr>
          <a:r>
            <a:rPr lang="uk-UA" sz="1600" dirty="0" smtClean="0">
              <a:solidFill>
                <a:schemeClr val="dk1"/>
              </a:solidFill>
            </a:rPr>
            <a:t>Грошовий потік за окремими структурними підрозділами</a:t>
          </a:r>
          <a:endParaRPr lang="uk-UA" sz="1600" dirty="0">
            <a:solidFill>
              <a:schemeClr val="dk1"/>
            </a:solidFill>
          </a:endParaRPr>
        </a:p>
        <a:p>
          <a:pPr marL="171450" lvl="1" indent="-171450">
            <a:lnSpc>
              <a:spcPct val="100000"/>
            </a:lnSpc>
            <a:spcBef>
              <a:spcPct val="0"/>
            </a:spcBef>
            <a:spcAft>
              <a:spcPct val="15000"/>
            </a:spcAft>
            <a:buChar char="•"/>
          </a:pPr>
          <a:r>
            <a:rPr lang="uk-UA" sz="1600" dirty="0" smtClean="0">
              <a:solidFill>
                <a:schemeClr val="dk1"/>
              </a:solidFill>
            </a:rPr>
            <a:t>Грошовий потік за окремими господарськими операціями</a:t>
          </a:r>
          <a:endParaRPr lang="uk-UA" sz="1600" dirty="0">
            <a:solidFill>
              <a:schemeClr val="dk1"/>
            </a:solidFill>
          </a:endParaRPr>
        </a:p>
      </dsp:txBody>
      <dsp:txXfrm rot="5400000">
        <a:off x="5277130" y="-1996867"/>
        <a:ext cx="1113582" cy="5490749"/>
      </dsp:txXfrm>
    </dsp:sp>
    <dsp:sp modelId="{A2F7A5EE-F92B-46D8-B976-65517D44826E}">
      <dsp:nvSpPr>
        <dsp:cNvPr id="3" name="Скругленный прямоугольник 2"/>
        <dsp:cNvSpPr/>
      </dsp:nvSpPr>
      <dsp:spPr bwMode="white">
        <a:xfrm>
          <a:off x="0" y="0"/>
          <a:ext cx="3088547" cy="1260164"/>
        </a:xfrm>
        <a:prstGeom prst="roundRect">
          <a:avLst/>
        </a:prstGeom>
      </dsp:spPr>
      <dsp:style>
        <a:lnRef idx="2">
          <a:schemeClr val="lt1"/>
        </a:lnRef>
        <a:fillRef idx="1">
          <a:schemeClr val="accent1"/>
        </a:fillRef>
        <a:effectRef idx="0">
          <a:scrgbClr r="0" g="0" b="0"/>
        </a:effectRef>
        <a:fontRef idx="minor">
          <a:schemeClr val="lt1"/>
        </a:fontRef>
      </dsp:style>
      <dsp:txBody>
        <a:bodyPr lIns="106680" tIns="53340" rIns="106680" bIns="53340"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gn="ctr">
            <a:lnSpc>
              <a:spcPct val="100000"/>
            </a:lnSpc>
            <a:spcBef>
              <a:spcPct val="0"/>
            </a:spcBef>
            <a:spcAft>
              <a:spcPct val="35000"/>
            </a:spcAft>
          </a:pPr>
          <a:r>
            <a:rPr lang="uk-UA" sz="2800" dirty="0" smtClean="0"/>
            <a:t>За масштабами обслуговування</a:t>
          </a:r>
          <a:endParaRPr lang="uk-UA" sz="2800" dirty="0"/>
        </a:p>
      </dsp:txBody>
      <dsp:txXfrm>
        <a:off x="0" y="0"/>
        <a:ext cx="3088547" cy="1260164"/>
      </dsp:txXfrm>
    </dsp:sp>
    <dsp:sp modelId="{DA9CBD77-751D-4DD9-BEB6-71F1F7F3CEEF}">
      <dsp:nvSpPr>
        <dsp:cNvPr id="6" name="Прямоугольник с двумя скругленными соседними углами 5"/>
        <dsp:cNvSpPr/>
      </dsp:nvSpPr>
      <dsp:spPr bwMode="white">
        <a:xfrm rot="5400000">
          <a:off x="5329856" y="-708867"/>
          <a:ext cx="1008131"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uk-UA" sz="1600" b="0" i="0" dirty="0" smtClean="0">
              <a:solidFill>
                <a:schemeClr val="dk1"/>
              </a:solidFill>
            </a:rPr>
            <a:t>Грошовий потік від операційної діяльності</a:t>
          </a:r>
          <a:endParaRPr lang="uk-UA" sz="1600" dirty="0">
            <a:solidFill>
              <a:schemeClr val="dk1"/>
            </a:solidFill>
          </a:endParaRPr>
        </a:p>
        <a:p>
          <a:pPr marL="171450" lvl="1" indent="-171450">
            <a:lnSpc>
              <a:spcPct val="100000"/>
            </a:lnSpc>
            <a:spcBef>
              <a:spcPct val="0"/>
            </a:spcBef>
            <a:spcAft>
              <a:spcPct val="15000"/>
            </a:spcAft>
            <a:buChar char="•"/>
          </a:pPr>
          <a:r>
            <a:rPr lang="uk-UA" sz="1600" b="0" i="0" dirty="0" smtClean="0">
              <a:solidFill>
                <a:schemeClr val="dk1"/>
              </a:solidFill>
            </a:rPr>
            <a:t>Грошовий потік від фінансової діяльності</a:t>
          </a:r>
          <a:endParaRPr lang="uk-UA" sz="1600" dirty="0">
            <a:solidFill>
              <a:schemeClr val="dk1"/>
            </a:solidFill>
          </a:endParaRPr>
        </a:p>
        <a:p>
          <a:pPr marL="171450" lvl="1" indent="-171450">
            <a:lnSpc>
              <a:spcPct val="100000"/>
            </a:lnSpc>
            <a:spcBef>
              <a:spcPct val="0"/>
            </a:spcBef>
            <a:spcAft>
              <a:spcPct val="15000"/>
            </a:spcAft>
            <a:buChar char="•"/>
          </a:pPr>
          <a:r>
            <a:rPr lang="uk-UA" sz="1600" b="0" i="0" dirty="0" smtClean="0">
              <a:solidFill>
                <a:schemeClr val="dk1"/>
              </a:solidFill>
            </a:rPr>
            <a:t>Грошовий потік від інвестиційної діяльності</a:t>
          </a:r>
          <a:endParaRPr lang="uk-UA" sz="1600" dirty="0">
            <a:solidFill>
              <a:schemeClr val="dk1"/>
            </a:solidFill>
          </a:endParaRPr>
        </a:p>
      </dsp:txBody>
      <dsp:txXfrm rot="5400000">
        <a:off x="5329856" y="-708867"/>
        <a:ext cx="1008131" cy="5490749"/>
      </dsp:txXfrm>
    </dsp:sp>
    <dsp:sp modelId="{B8DDDA58-3F83-4332-BEFB-A351483B8931}">
      <dsp:nvSpPr>
        <dsp:cNvPr id="5" name="Скругленный прямоугольник 4"/>
        <dsp:cNvSpPr/>
      </dsp:nvSpPr>
      <dsp:spPr bwMode="white">
        <a:xfrm>
          <a:off x="0" y="1323173"/>
          <a:ext cx="3088547" cy="1426670"/>
        </a:xfrm>
        <a:prstGeom prst="roundRect">
          <a:avLst/>
        </a:prstGeom>
      </dsp:spPr>
      <dsp:style>
        <a:lnRef idx="2">
          <a:schemeClr val="lt1"/>
        </a:lnRef>
        <a:fillRef idx="1">
          <a:schemeClr val="accent1"/>
        </a:fillRef>
        <a:effectRef idx="0">
          <a:scrgbClr r="0" g="0" b="0"/>
        </a:effectRef>
        <a:fontRef idx="minor">
          <a:schemeClr val="lt1"/>
        </a:fontRef>
      </dsp:style>
      <dsp:txBody>
        <a:bodyPr lIns="95250" tIns="47625" rIns="95250" bIns="4762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ru-RU" b="0" i="0" dirty="0" smtClean="0"/>
            <a:t>За видами </a:t>
          </a:r>
          <a:r>
            <a:rPr lang="uk-UA" b="0" i="0" noProof="0" dirty="0" smtClean="0"/>
            <a:t>господарської діяльності</a:t>
          </a:r>
          <a:endParaRPr lang="uk-UA" noProof="0" dirty="0"/>
        </a:p>
      </dsp:txBody>
      <dsp:txXfrm>
        <a:off x="0" y="1323173"/>
        <a:ext cx="3088547" cy="1426670"/>
      </dsp:txXfrm>
    </dsp:sp>
    <dsp:sp modelId="{3636EF2C-4A02-417A-93AA-9FB2E5EBC539}">
      <dsp:nvSpPr>
        <dsp:cNvPr id="8" name="Прямоугольник с двумя скругленными соседними углами 7"/>
        <dsp:cNvSpPr/>
      </dsp:nvSpPr>
      <dsp:spPr bwMode="white">
        <a:xfrm rot="5400000">
          <a:off x="5243917" y="934091"/>
          <a:ext cx="1180008"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uk-UA" sz="1600" b="0" i="0" dirty="0" smtClean="0">
              <a:solidFill>
                <a:schemeClr val="dk1"/>
              </a:solidFill>
            </a:rPr>
            <a:t>Позитивний  (додатній) грошовий потік (приток коштів)</a:t>
          </a:r>
          <a:endParaRPr lang="uk-UA" sz="1600" dirty="0">
            <a:solidFill>
              <a:schemeClr val="dk1"/>
            </a:solidFill>
          </a:endParaRPr>
        </a:p>
        <a:p>
          <a:pPr marL="171450" lvl="1" indent="-171450">
            <a:lnSpc>
              <a:spcPct val="100000"/>
            </a:lnSpc>
            <a:spcBef>
              <a:spcPct val="0"/>
            </a:spcBef>
            <a:spcAft>
              <a:spcPct val="15000"/>
            </a:spcAft>
            <a:buChar char="•"/>
          </a:pPr>
          <a:r>
            <a:rPr lang="uk-UA" sz="1600" b="0" i="0" dirty="0" smtClean="0">
              <a:solidFill>
                <a:schemeClr val="dk1"/>
              </a:solidFill>
            </a:rPr>
            <a:t>Від'ємний грошовий потік (відтік коштів)</a:t>
          </a:r>
          <a:endParaRPr lang="uk-UA" sz="1600" dirty="0">
            <a:solidFill>
              <a:schemeClr val="dk1"/>
            </a:solidFill>
          </a:endParaRPr>
        </a:p>
      </dsp:txBody>
      <dsp:txXfrm rot="5400000">
        <a:off x="5243917" y="934091"/>
        <a:ext cx="1180008" cy="5490749"/>
      </dsp:txXfrm>
    </dsp:sp>
    <dsp:sp modelId="{54430578-5088-4011-9632-7D3A258CDA00}">
      <dsp:nvSpPr>
        <dsp:cNvPr id="7" name="Скругленный прямоугольник 6"/>
        <dsp:cNvSpPr/>
      </dsp:nvSpPr>
      <dsp:spPr bwMode="white">
        <a:xfrm>
          <a:off x="0" y="2812851"/>
          <a:ext cx="3088547" cy="1733230"/>
        </a:xfrm>
        <a:prstGeom prst="roundRect">
          <a:avLst/>
        </a:prstGeom>
      </dsp:spPr>
      <dsp:style>
        <a:lnRef idx="2">
          <a:schemeClr val="lt1"/>
        </a:lnRef>
        <a:fillRef idx="1">
          <a:schemeClr val="accent1"/>
        </a:fillRef>
        <a:effectRef idx="0">
          <a:scrgbClr r="0" g="0" b="0"/>
        </a:effectRef>
        <a:fontRef idx="minor">
          <a:schemeClr val="lt1"/>
        </a:fontRef>
      </dsp:style>
      <dsp:txBody>
        <a:bodyPr lIns="95250" tIns="47625" rIns="95250" bIns="4762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uk-UA" b="0" i="0" dirty="0" smtClean="0"/>
            <a:t>За спрямованістю руху коштів</a:t>
          </a:r>
          <a:endParaRPr lang="uk-UA" dirty="0"/>
        </a:p>
      </dsp:txBody>
      <dsp:txXfrm>
        <a:off x="0" y="2812851"/>
        <a:ext cx="3088547" cy="1733230"/>
      </dsp:txXfrm>
    </dsp:sp>
    <dsp:sp modelId="{F8AB24F8-1864-4AD0-ABE4-EA316969BF78}">
      <dsp:nvSpPr>
        <dsp:cNvPr id="10" name="Прямоугольник с двумя скругленными соседними углами 9"/>
        <dsp:cNvSpPr/>
      </dsp:nvSpPr>
      <dsp:spPr bwMode="white">
        <a:xfrm rot="5400000">
          <a:off x="5019810" y="2677826"/>
          <a:ext cx="1628223"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uk-UA" sz="1600" dirty="0" smtClean="0">
              <a:solidFill>
                <a:schemeClr val="dk1"/>
              </a:solidFill>
            </a:rPr>
            <a:t>Валовий грошовий потік – сукупність надходжень (валовий позитивний грошовий потік) або витрат коштів (валовий негативний грошовий потік) за визначений період часу</a:t>
          </a:r>
          <a:endParaRPr lang="uk-UA" sz="1600" dirty="0">
            <a:solidFill>
              <a:schemeClr val="dk1"/>
            </a:solidFill>
          </a:endParaRPr>
        </a:p>
        <a:p>
          <a:pPr marL="171450" lvl="1" indent="-171450">
            <a:lnSpc>
              <a:spcPct val="100000"/>
            </a:lnSpc>
            <a:spcBef>
              <a:spcPct val="0"/>
            </a:spcBef>
            <a:spcAft>
              <a:spcPct val="15000"/>
            </a:spcAft>
            <a:buChar char="•"/>
          </a:pPr>
          <a:r>
            <a:rPr lang="uk-UA" sz="1600" dirty="0" smtClean="0">
              <a:solidFill>
                <a:schemeClr val="dk1"/>
              </a:solidFill>
            </a:rPr>
            <a:t>Чистий грошовий потік – різниця між позитивним і негативним грошовими потоками за визначений період часу</a:t>
          </a:r>
          <a:endParaRPr lang="uk-UA" sz="1600" dirty="0">
            <a:solidFill>
              <a:schemeClr val="dk1"/>
            </a:solidFill>
          </a:endParaRPr>
        </a:p>
      </dsp:txBody>
      <dsp:txXfrm rot="5400000">
        <a:off x="5019810" y="2677826"/>
        <a:ext cx="1628223" cy="5490749"/>
      </dsp:txXfrm>
    </dsp:sp>
    <dsp:sp modelId="{E14DA633-48C3-4C50-BE7C-28C0E83192D1}">
      <dsp:nvSpPr>
        <dsp:cNvPr id="9" name="Скругленный прямоугольник 8"/>
        <dsp:cNvSpPr/>
      </dsp:nvSpPr>
      <dsp:spPr bwMode="white">
        <a:xfrm>
          <a:off x="0" y="4793118"/>
          <a:ext cx="3088547" cy="1260164"/>
        </a:xfrm>
        <a:prstGeom prst="roundRect">
          <a:avLst/>
        </a:prstGeom>
      </dsp:spPr>
      <dsp:style>
        <a:lnRef idx="2">
          <a:schemeClr val="lt1"/>
        </a:lnRef>
        <a:fillRef idx="1">
          <a:schemeClr val="accent1"/>
        </a:fillRef>
        <a:effectRef idx="0">
          <a:scrgbClr r="0" g="0" b="0"/>
        </a:effectRef>
        <a:fontRef idx="minor">
          <a:schemeClr val="lt1"/>
        </a:fontRef>
      </dsp:style>
      <dsp:txBody>
        <a:bodyPr lIns="95250" tIns="47625" rIns="95250" bIns="4762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uk-UA" dirty="0" smtClean="0"/>
            <a:t>За методом розрахунку</a:t>
          </a:r>
          <a:endParaRPr lang="uk-UA" dirty="0"/>
        </a:p>
      </dsp:txBody>
      <dsp:txXfrm>
        <a:off x="0" y="4793118"/>
        <a:ext cx="3088547" cy="126016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C6B57-4532-484B-A223-3F289758B1B4}">
      <dsp:nvSpPr>
        <dsp:cNvPr id="0" name=""/>
        <dsp:cNvSpPr/>
      </dsp:nvSpPr>
      <dsp:spPr>
        <a:xfrm>
          <a:off x="0" y="80113"/>
          <a:ext cx="8229600" cy="2770559"/>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dirty="0" smtClean="0"/>
            <a:t>Висока якість чистого грошового потоку характеризується </a:t>
          </a:r>
          <a:r>
            <a:rPr lang="uk-UA" sz="3200" u="sng" kern="1200" dirty="0" smtClean="0"/>
            <a:t>зростанням</a:t>
          </a:r>
          <a:r>
            <a:rPr lang="uk-UA" sz="3200" kern="1200" dirty="0" smtClean="0"/>
            <a:t> питомої ваги </a:t>
          </a:r>
          <a:r>
            <a:rPr lang="uk-UA" sz="3200" u="sng" kern="1200" dirty="0" smtClean="0"/>
            <a:t>чистого прибутку</a:t>
          </a:r>
          <a:r>
            <a:rPr lang="uk-UA" sz="3200" kern="1200" dirty="0" smtClean="0"/>
            <a:t>, отриманого за рахунок зростання </a:t>
          </a:r>
          <a:r>
            <a:rPr lang="uk-UA" sz="3200" u="sng" kern="1200" dirty="0" smtClean="0"/>
            <a:t>випуску продукції і зниження його собівартості.</a:t>
          </a:r>
          <a:endParaRPr lang="uk-UA" sz="3200" kern="1200" dirty="0"/>
        </a:p>
      </dsp:txBody>
      <dsp:txXfrm>
        <a:off x="135248" y="215361"/>
        <a:ext cx="7959104" cy="2500063"/>
      </dsp:txXfrm>
    </dsp:sp>
    <dsp:sp modelId="{2C56B62E-4F64-436D-ACB6-4438AFD7A050}">
      <dsp:nvSpPr>
        <dsp:cNvPr id="0" name=""/>
        <dsp:cNvSpPr/>
      </dsp:nvSpPr>
      <dsp:spPr>
        <a:xfrm>
          <a:off x="0" y="2942833"/>
          <a:ext cx="8229600" cy="2770559"/>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u="sng" kern="1200" dirty="0" smtClean="0"/>
            <a:t>Низька</a:t>
          </a:r>
          <a:r>
            <a:rPr lang="uk-UA" sz="3200" kern="1200" dirty="0" smtClean="0"/>
            <a:t> – за рахунок збільшення частки </a:t>
          </a:r>
          <a:r>
            <a:rPr lang="uk-UA" sz="3200" u="sng" kern="1200" dirty="0" smtClean="0"/>
            <a:t>чистого прибутку</a:t>
          </a:r>
          <a:r>
            <a:rPr lang="uk-UA" sz="3200" kern="1200" dirty="0" smtClean="0"/>
            <a:t>, пов’язаного зі </a:t>
          </a:r>
          <a:r>
            <a:rPr lang="uk-UA" sz="3200" u="sng" kern="1200" dirty="0" smtClean="0"/>
            <a:t>зростанням цін </a:t>
          </a:r>
          <a:r>
            <a:rPr lang="uk-UA" sz="3200" kern="1200" dirty="0" smtClean="0"/>
            <a:t>на продукцію, здійсненням позареалізаційних операцій тощо.</a:t>
          </a:r>
          <a:endParaRPr lang="uk-UA" sz="3200" kern="1200" dirty="0"/>
        </a:p>
      </dsp:txBody>
      <dsp:txXfrm>
        <a:off x="135248" y="3078081"/>
        <a:ext cx="7959104" cy="25000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7D67-0C73-472B-892B-3A6A2076A711}">
      <dsp:nvSpPr>
        <dsp:cNvPr id="0" name=""/>
        <dsp:cNvSpPr/>
      </dsp:nvSpPr>
      <dsp:spPr>
        <a:xfrm>
          <a:off x="40" y="183301"/>
          <a:ext cx="3845569" cy="1203596"/>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uk-UA" sz="2400" kern="1200" noProof="0" dirty="0" smtClean="0"/>
            <a:t>збільшення виручки від реалізації на основі</a:t>
          </a:r>
          <a:endParaRPr lang="uk-UA" sz="2400" kern="1200" noProof="0" dirty="0"/>
        </a:p>
      </dsp:txBody>
      <dsp:txXfrm>
        <a:off x="40" y="183301"/>
        <a:ext cx="3845569" cy="1203596"/>
      </dsp:txXfrm>
    </dsp:sp>
    <dsp:sp modelId="{AEECA2B4-F55E-47C4-A2A2-F93723D1F699}">
      <dsp:nvSpPr>
        <dsp:cNvPr id="0" name=""/>
        <dsp:cNvSpPr/>
      </dsp:nvSpPr>
      <dsp:spPr>
        <a:xfrm>
          <a:off x="40" y="1386898"/>
          <a:ext cx="3845569" cy="3974416"/>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uk-UA" sz="1800" kern="1200" dirty="0" smtClean="0"/>
            <a:t>нарощення виробничого потенціалу;</a:t>
          </a:r>
          <a:endParaRPr lang="uk-UA" sz="1800" kern="1200" dirty="0"/>
        </a:p>
        <a:p>
          <a:pPr marL="171450" lvl="1" indent="-171450" algn="l" defTabSz="800100">
            <a:lnSpc>
              <a:spcPct val="90000"/>
            </a:lnSpc>
            <a:spcBef>
              <a:spcPct val="0"/>
            </a:spcBef>
            <a:spcAft>
              <a:spcPct val="15000"/>
            </a:spcAft>
            <a:buChar char="••"/>
          </a:pPr>
          <a:r>
            <a:rPr lang="uk-UA" sz="1800" kern="1200" dirty="0" smtClean="0"/>
            <a:t>реконструкція та модернізація основних засобів;</a:t>
          </a:r>
          <a:endParaRPr lang="en-US" sz="1800" kern="1200" dirty="0" smtClean="0"/>
        </a:p>
        <a:p>
          <a:pPr marL="171450" lvl="1" indent="-171450" algn="l" defTabSz="800100">
            <a:lnSpc>
              <a:spcPct val="90000"/>
            </a:lnSpc>
            <a:spcBef>
              <a:spcPct val="0"/>
            </a:spcBef>
            <a:spcAft>
              <a:spcPct val="15000"/>
            </a:spcAft>
            <a:buChar char="••"/>
          </a:pPr>
          <a:r>
            <a:rPr lang="uk-UA" sz="1800" kern="1200" smtClean="0"/>
            <a:t>удосконалення продукції;</a:t>
          </a:r>
          <a:endParaRPr lang="en-US" sz="1800" kern="1200" dirty="0" smtClean="0"/>
        </a:p>
        <a:p>
          <a:pPr marL="171450" lvl="1" indent="-171450" algn="l" defTabSz="800100">
            <a:lnSpc>
              <a:spcPct val="90000"/>
            </a:lnSpc>
            <a:spcBef>
              <a:spcPct val="0"/>
            </a:spcBef>
            <a:spcAft>
              <a:spcPct val="15000"/>
            </a:spcAft>
            <a:buChar char="••"/>
          </a:pPr>
          <a:r>
            <a:rPr lang="uk-UA" sz="1800" kern="1200" smtClean="0"/>
            <a:t>поліпшення організації виробництва з метою забезпечення ритмічного випуску продукції;</a:t>
          </a:r>
          <a:endParaRPr lang="en-US" sz="1800" kern="1200" dirty="0" smtClean="0"/>
        </a:p>
        <a:p>
          <a:pPr marL="171450" lvl="1" indent="-171450" algn="l" defTabSz="800100">
            <a:lnSpc>
              <a:spcPct val="90000"/>
            </a:lnSpc>
            <a:spcBef>
              <a:spcPct val="0"/>
            </a:spcBef>
            <a:spcAft>
              <a:spcPct val="15000"/>
            </a:spcAft>
            <a:buChar char="••"/>
          </a:pPr>
          <a:r>
            <a:rPr lang="uk-UA" sz="1800" kern="1200" smtClean="0"/>
            <a:t>підвищення попиту на продукцію;</a:t>
          </a:r>
          <a:endParaRPr lang="en-US" sz="1800" kern="1200" dirty="0" smtClean="0"/>
        </a:p>
        <a:p>
          <a:pPr marL="171450" lvl="1" indent="-171450" algn="l" defTabSz="800100">
            <a:lnSpc>
              <a:spcPct val="90000"/>
            </a:lnSpc>
            <a:spcBef>
              <a:spcPct val="0"/>
            </a:spcBef>
            <a:spcAft>
              <a:spcPct val="15000"/>
            </a:spcAft>
            <a:buChar char="••"/>
          </a:pPr>
          <a:r>
            <a:rPr lang="uk-UA" sz="1800" kern="1200" smtClean="0"/>
            <a:t>ефективне ціноутворення;</a:t>
          </a:r>
          <a:endParaRPr lang="en-US" sz="1800" kern="1200" dirty="0" smtClean="0"/>
        </a:p>
        <a:p>
          <a:pPr marL="171450" lvl="1" indent="-171450" algn="l" defTabSz="800100">
            <a:lnSpc>
              <a:spcPct val="90000"/>
            </a:lnSpc>
            <a:spcBef>
              <a:spcPct val="0"/>
            </a:spcBef>
            <a:spcAft>
              <a:spcPct val="15000"/>
            </a:spcAft>
            <a:buChar char="••"/>
          </a:pPr>
          <a:r>
            <a:rPr lang="uk-UA" sz="1800" kern="1200" smtClean="0"/>
            <a:t>розширення ринків збуту продукції.</a:t>
          </a:r>
          <a:endParaRPr lang="en-US" sz="1800" kern="1200" dirty="0" smtClean="0"/>
        </a:p>
      </dsp:txBody>
      <dsp:txXfrm>
        <a:off x="40" y="1386898"/>
        <a:ext cx="3845569" cy="3974416"/>
      </dsp:txXfrm>
    </dsp:sp>
    <dsp:sp modelId="{F8BDCB18-4B2E-4359-993F-F2A2DE56B470}">
      <dsp:nvSpPr>
        <dsp:cNvPr id="0" name=""/>
        <dsp:cNvSpPr/>
      </dsp:nvSpPr>
      <dsp:spPr>
        <a:xfrm>
          <a:off x="4383989" y="183301"/>
          <a:ext cx="3845569" cy="1203596"/>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uk-UA" sz="2400" kern="1200" noProof="0" dirty="0" smtClean="0"/>
            <a:t>зменшення величини дебіторської заборгованості на основі</a:t>
          </a:r>
          <a:endParaRPr lang="uk-UA" sz="2400" kern="1200" noProof="0" dirty="0"/>
        </a:p>
      </dsp:txBody>
      <dsp:txXfrm>
        <a:off x="4383989" y="183301"/>
        <a:ext cx="3845569" cy="1203596"/>
      </dsp:txXfrm>
    </dsp:sp>
    <dsp:sp modelId="{880A0159-6374-4ED0-A90D-2D8D79677A71}">
      <dsp:nvSpPr>
        <dsp:cNvPr id="0" name=""/>
        <dsp:cNvSpPr/>
      </dsp:nvSpPr>
      <dsp:spPr>
        <a:xfrm>
          <a:off x="4383989" y="1386898"/>
          <a:ext cx="3845569" cy="3974416"/>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uk-UA" sz="1800" kern="1200" dirty="0" smtClean="0"/>
            <a:t>посилення контролю за станом розрахунків;</a:t>
          </a:r>
          <a:endParaRPr lang="uk-UA" sz="1800" kern="1200" dirty="0"/>
        </a:p>
        <a:p>
          <a:pPr marL="171450" lvl="1" indent="-171450" algn="l" defTabSz="800100">
            <a:lnSpc>
              <a:spcPct val="90000"/>
            </a:lnSpc>
            <a:spcBef>
              <a:spcPct val="0"/>
            </a:spcBef>
            <a:spcAft>
              <a:spcPct val="15000"/>
            </a:spcAft>
            <a:buChar char="••"/>
          </a:pPr>
          <a:r>
            <a:rPr lang="uk-UA" sz="1800" kern="1200" dirty="0" smtClean="0"/>
            <a:t>перегляду кредитної історії платника;</a:t>
          </a:r>
          <a:endParaRPr lang="en-US" sz="1800" kern="1200" dirty="0" smtClean="0"/>
        </a:p>
        <a:p>
          <a:pPr marL="171450" lvl="1" indent="-171450" algn="l" defTabSz="800100">
            <a:lnSpc>
              <a:spcPct val="90000"/>
            </a:lnSpc>
            <a:spcBef>
              <a:spcPct val="0"/>
            </a:spcBef>
            <a:spcAft>
              <a:spcPct val="15000"/>
            </a:spcAft>
            <a:buChar char="••"/>
          </a:pPr>
          <a:r>
            <a:rPr lang="uk-UA" sz="1800" kern="1200" smtClean="0"/>
            <a:t>проведення аналізу заборгованості по окремих дебіторах;</a:t>
          </a:r>
          <a:endParaRPr lang="en-US" sz="1800" kern="1200" dirty="0" smtClean="0"/>
        </a:p>
        <a:p>
          <a:pPr marL="171450" lvl="1" indent="-171450" algn="l" defTabSz="800100">
            <a:lnSpc>
              <a:spcPct val="90000"/>
            </a:lnSpc>
            <a:spcBef>
              <a:spcPct val="0"/>
            </a:spcBef>
            <a:spcAft>
              <a:spcPct val="15000"/>
            </a:spcAft>
            <a:buChar char="••"/>
          </a:pPr>
          <a:r>
            <a:rPr lang="uk-UA" sz="1800" kern="1200" smtClean="0"/>
            <a:t>посилення контролю за співвідношенням дебіторської й кредиторської заборгованості;</a:t>
          </a:r>
          <a:endParaRPr lang="en-US" sz="1800" kern="1200" dirty="0" smtClean="0"/>
        </a:p>
        <a:p>
          <a:pPr marL="171450" lvl="1" indent="-171450" algn="l" defTabSz="800100">
            <a:lnSpc>
              <a:spcPct val="90000"/>
            </a:lnSpc>
            <a:spcBef>
              <a:spcPct val="0"/>
            </a:spcBef>
            <a:spcAft>
              <a:spcPct val="15000"/>
            </a:spcAft>
            <a:buChar char="••"/>
          </a:pPr>
          <a:r>
            <a:rPr lang="uk-UA" sz="1800" kern="1200" smtClean="0"/>
            <a:t>оцінки можливостей продажу дебіторської заборгованості банкам (факторинг);</a:t>
          </a:r>
          <a:endParaRPr lang="en-US" sz="1800" kern="1200" dirty="0" smtClean="0"/>
        </a:p>
        <a:p>
          <a:pPr marL="171450" lvl="1" indent="-171450" algn="l" defTabSz="800100">
            <a:lnSpc>
              <a:spcPct val="90000"/>
            </a:lnSpc>
            <a:spcBef>
              <a:spcPct val="0"/>
            </a:spcBef>
            <a:spcAft>
              <a:spcPct val="15000"/>
            </a:spcAft>
            <a:buChar char="••"/>
          </a:pPr>
          <a:r>
            <a:rPr lang="ru-RU" sz="1800" kern="1200" smtClean="0"/>
            <a:t>надання знижок покупцям при достроковій оплаті товару.</a:t>
          </a:r>
          <a:endParaRPr lang="en-US" sz="1800" kern="1200" dirty="0"/>
        </a:p>
      </dsp:txBody>
      <dsp:txXfrm>
        <a:off x="4383989" y="1386898"/>
        <a:ext cx="3845569" cy="39744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7D67-0C73-472B-892B-3A6A2076A711}">
      <dsp:nvSpPr>
        <dsp:cNvPr id="0" name=""/>
        <dsp:cNvSpPr/>
      </dsp:nvSpPr>
      <dsp:spPr>
        <a:xfrm>
          <a:off x="0" y="646507"/>
          <a:ext cx="4412158" cy="89481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ru-RU" sz="2400" kern="1200" dirty="0" smtClean="0"/>
            <a:t>ЗНИЖЕННЯ СОБІВАРТОСТІ ПРОДУКЦІЇ на </a:t>
          </a:r>
          <a:r>
            <a:rPr lang="uk-UA" sz="2400" kern="1200" noProof="0" dirty="0" smtClean="0"/>
            <a:t>основі</a:t>
          </a:r>
          <a:endParaRPr lang="uk-UA" sz="2400" kern="1200" noProof="0" dirty="0"/>
        </a:p>
      </dsp:txBody>
      <dsp:txXfrm>
        <a:off x="0" y="646507"/>
        <a:ext cx="4412158" cy="894815"/>
      </dsp:txXfrm>
    </dsp:sp>
    <dsp:sp modelId="{AEECA2B4-F55E-47C4-A2A2-F93723D1F699}">
      <dsp:nvSpPr>
        <dsp:cNvPr id="0" name=""/>
        <dsp:cNvSpPr/>
      </dsp:nvSpPr>
      <dsp:spPr>
        <a:xfrm>
          <a:off x="5006" y="1537650"/>
          <a:ext cx="4412158" cy="360891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uk-UA" sz="1900" kern="1200" smtClean="0"/>
            <a:t>випереджаючі темпи зростання обсягів виробництва відносно темпів зростання сукупних витрат;</a:t>
          </a:r>
          <a:endParaRPr lang="uk-UA" sz="1900" kern="1200" dirty="0"/>
        </a:p>
        <a:p>
          <a:pPr marL="171450" lvl="1" indent="-171450" algn="l" defTabSz="844550">
            <a:lnSpc>
              <a:spcPct val="90000"/>
            </a:lnSpc>
            <a:spcBef>
              <a:spcPct val="0"/>
            </a:spcBef>
            <a:spcAft>
              <a:spcPct val="15000"/>
            </a:spcAft>
            <a:buChar char="••"/>
          </a:pPr>
          <a:r>
            <a:rPr lang="uk-UA" sz="1900" kern="1200" smtClean="0"/>
            <a:t>раціональне використання ресурсів;</a:t>
          </a:r>
          <a:endParaRPr lang="en-US" sz="1900" kern="1200" dirty="0" smtClean="0"/>
        </a:p>
        <a:p>
          <a:pPr marL="171450" lvl="1" indent="-171450" algn="l" defTabSz="844550">
            <a:lnSpc>
              <a:spcPct val="90000"/>
            </a:lnSpc>
            <a:spcBef>
              <a:spcPct val="0"/>
            </a:spcBef>
            <a:spcAft>
              <a:spcPct val="15000"/>
            </a:spcAft>
            <a:buChar char="••"/>
          </a:pPr>
          <a:r>
            <a:rPr lang="uk-UA" sz="1900" kern="1200" smtClean="0"/>
            <a:t>якість сировини, матеріалів, кваліфікація працівників; досконалість технології;</a:t>
          </a:r>
          <a:endParaRPr lang="en-US" sz="1900" kern="1200" dirty="0" smtClean="0"/>
        </a:p>
        <a:p>
          <a:pPr marL="171450" lvl="1" indent="-171450" algn="l" defTabSz="844550">
            <a:lnSpc>
              <a:spcPct val="90000"/>
            </a:lnSpc>
            <a:spcBef>
              <a:spcPct val="0"/>
            </a:spcBef>
            <a:spcAft>
              <a:spcPct val="15000"/>
            </a:spcAft>
            <a:buChar char="••"/>
          </a:pPr>
          <a:r>
            <a:rPr lang="uk-UA" sz="1900" kern="1200" dirty="0" smtClean="0"/>
            <a:t>оптимізація товарної структури;</a:t>
          </a:r>
          <a:endParaRPr lang="en-US" sz="1900" kern="1200" dirty="0" smtClean="0"/>
        </a:p>
        <a:p>
          <a:pPr marL="171450" lvl="1" indent="-171450" algn="l" defTabSz="844550">
            <a:lnSpc>
              <a:spcPct val="90000"/>
            </a:lnSpc>
            <a:spcBef>
              <a:spcPct val="0"/>
            </a:spcBef>
            <a:spcAft>
              <a:spcPct val="15000"/>
            </a:spcAft>
            <a:buChar char="••"/>
          </a:pPr>
          <a:r>
            <a:rPr lang="uk-UA" sz="1900" kern="1200" smtClean="0"/>
            <a:t>усунення завищення норм витрат;</a:t>
          </a:r>
          <a:endParaRPr lang="en-US" sz="1900" kern="1200" dirty="0" smtClean="0"/>
        </a:p>
        <a:p>
          <a:pPr marL="171450" lvl="1" indent="-171450" algn="l" defTabSz="844550">
            <a:lnSpc>
              <a:spcPct val="90000"/>
            </a:lnSpc>
            <a:spcBef>
              <a:spcPct val="0"/>
            </a:spcBef>
            <a:spcAft>
              <a:spcPct val="15000"/>
            </a:spcAft>
            <a:buChar char="••"/>
          </a:pPr>
          <a:r>
            <a:rPr lang="uk-UA" sz="1900" kern="1200" dirty="0" smtClean="0"/>
            <a:t>заміна дорогих матеріалів більш дешевими.</a:t>
          </a:r>
          <a:endParaRPr lang="en-US" sz="1900" kern="1200" dirty="0" smtClean="0"/>
        </a:p>
      </dsp:txBody>
      <dsp:txXfrm>
        <a:off x="5006" y="1537650"/>
        <a:ext cx="4412158" cy="3608911"/>
      </dsp:txXfrm>
    </dsp:sp>
    <dsp:sp modelId="{F8BDCB18-4B2E-4359-993F-F2A2DE56B470}">
      <dsp:nvSpPr>
        <dsp:cNvPr id="0" name=""/>
        <dsp:cNvSpPr/>
      </dsp:nvSpPr>
      <dsp:spPr>
        <a:xfrm>
          <a:off x="5050905" y="622550"/>
          <a:ext cx="3115822" cy="1123423"/>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ru-RU" sz="2400" kern="1200" dirty="0" smtClean="0"/>
            <a:t>ЗМЕНШЕННЯ ЗАЛИШКІВ ЗАПАСІВ на </a:t>
          </a:r>
          <a:r>
            <a:rPr lang="uk-UA" sz="2400" kern="1200" noProof="0" dirty="0" smtClean="0"/>
            <a:t>основі</a:t>
          </a:r>
          <a:endParaRPr lang="uk-UA" sz="2400" kern="1200" noProof="0" dirty="0"/>
        </a:p>
      </dsp:txBody>
      <dsp:txXfrm>
        <a:off x="5050905" y="622550"/>
        <a:ext cx="3115822" cy="1123423"/>
      </dsp:txXfrm>
    </dsp:sp>
    <dsp:sp modelId="{880A0159-6374-4ED0-A90D-2D8D79677A71}">
      <dsp:nvSpPr>
        <dsp:cNvPr id="0" name=""/>
        <dsp:cNvSpPr/>
      </dsp:nvSpPr>
      <dsp:spPr>
        <a:xfrm>
          <a:off x="5039874" y="1782963"/>
          <a:ext cx="3189725" cy="3392020"/>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uk-UA" sz="1900" kern="1200" noProof="0" dirty="0" smtClean="0"/>
            <a:t>налагодження оптимальної системи управління запасами</a:t>
          </a:r>
          <a:endParaRPr lang="uk-UA" sz="1900" kern="1200" noProof="0" dirty="0"/>
        </a:p>
      </dsp:txBody>
      <dsp:txXfrm>
        <a:off x="5039874" y="1782963"/>
        <a:ext cx="3189725" cy="33920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DEAFA-67A2-44B2-8F01-E4646C8FB0A6}">
      <dsp:nvSpPr>
        <dsp:cNvPr id="0" name=""/>
        <dsp:cNvSpPr/>
      </dsp:nvSpPr>
      <dsp:spPr>
        <a:xfrm>
          <a:off x="0" y="0"/>
          <a:ext cx="8229600"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b="1" i="1" kern="1200" smtClean="0"/>
            <a:t>Негативні наслідки дефіцитного грошового потоку:</a:t>
          </a:r>
          <a:endParaRPr lang="uk-UA" sz="1600" kern="1200"/>
        </a:p>
      </dsp:txBody>
      <dsp:txXfrm>
        <a:off x="43321" y="43321"/>
        <a:ext cx="8142958" cy="800803"/>
      </dsp:txXfrm>
    </dsp:sp>
    <dsp:sp modelId="{B8B2BF2D-FDB4-4574-A2A9-88EAC54814F8}">
      <dsp:nvSpPr>
        <dsp:cNvPr id="0" name=""/>
        <dsp:cNvSpPr/>
      </dsp:nvSpPr>
      <dsp:spPr>
        <a:xfrm>
          <a:off x="0" y="863750"/>
          <a:ext cx="8229600" cy="188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uk-UA" sz="1600" kern="1200" dirty="0" smtClean="0"/>
            <a:t>затримка у виплаті зарплати;</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зниження ліквідності активів і втрата платоспроможності підприємства;</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кредиторської заборгованості;</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простроченої заборгованості за отриманими кредитами</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тривалості виробничого циклу через несвоєчасні поставки сировини і матеріалів</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зниження рентабельності авансованого капіталу.</a:t>
          </a:r>
          <a:endParaRPr lang="uk-UA" sz="1600" kern="1200" dirty="0"/>
        </a:p>
      </dsp:txBody>
      <dsp:txXfrm>
        <a:off x="0" y="863750"/>
        <a:ext cx="8229600" cy="1886494"/>
      </dsp:txXfrm>
    </dsp:sp>
    <dsp:sp modelId="{EFA2CF23-B35F-4A45-B445-045CCD0736FC}">
      <dsp:nvSpPr>
        <dsp:cNvPr id="0" name=""/>
        <dsp:cNvSpPr/>
      </dsp:nvSpPr>
      <dsp:spPr>
        <a:xfrm>
          <a:off x="0" y="2735956"/>
          <a:ext cx="8229600"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b="1" i="1" kern="1200" dirty="0" smtClean="0"/>
            <a:t>Негативні наслідки надлишкового грошового потоку</a:t>
          </a:r>
          <a:r>
            <a:rPr lang="uk-UA" sz="1600" kern="1200" dirty="0" smtClean="0"/>
            <a:t> :</a:t>
          </a:r>
          <a:endParaRPr lang="uk-UA" sz="1600" kern="1200" dirty="0"/>
        </a:p>
      </dsp:txBody>
      <dsp:txXfrm>
        <a:off x="43321" y="2779277"/>
        <a:ext cx="8142958" cy="800803"/>
      </dsp:txXfrm>
    </dsp:sp>
    <dsp:sp modelId="{84735025-6B0E-436E-A3D8-E69A0EF04E52}">
      <dsp:nvSpPr>
        <dsp:cNvPr id="0" name=""/>
        <dsp:cNvSpPr/>
      </dsp:nvSpPr>
      <dsp:spPr>
        <a:xfrm>
          <a:off x="0" y="3672060"/>
          <a:ext cx="822960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uk-UA" sz="1600" kern="1200" dirty="0" smtClean="0"/>
            <a:t>зниження внаслідок інфляції реальної вартості надлишкових коштів;</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втрата прибутку через незалучення капіталу в обіг.</a:t>
          </a:r>
          <a:endParaRPr lang="uk-UA" sz="1600" kern="1200" dirty="0"/>
        </a:p>
      </dsp:txBody>
      <dsp:txXfrm>
        <a:off x="0" y="3672060"/>
        <a:ext cx="8229600" cy="612720"/>
      </dsp:txXfrm>
    </dsp:sp>
    <dsp:sp modelId="{2DF6DC9C-1CA3-4E79-B28D-87A28FF0A90E}">
      <dsp:nvSpPr>
        <dsp:cNvPr id="0" name=""/>
        <dsp:cNvSpPr/>
      </dsp:nvSpPr>
      <dsp:spPr>
        <a:xfrm>
          <a:off x="0" y="4276101"/>
          <a:ext cx="8229600" cy="13381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Для оптимізації дефіцитного грошового потоку застосовують систему </a:t>
          </a:r>
          <a:r>
            <a:rPr lang="uk-UA" sz="1600" b="1" u="sng" kern="1200" dirty="0" smtClean="0"/>
            <a:t>прискорення залучення коштів і сповільнення їх видатків</a:t>
          </a:r>
          <a:r>
            <a:rPr lang="uk-UA" sz="1600" kern="1200" dirty="0" smtClean="0"/>
            <a:t>. Для оптимізації надлишкового грошового потоку використовують різні </a:t>
          </a:r>
          <a:r>
            <a:rPr lang="uk-UA" sz="1600" b="1" u="sng" kern="1200" dirty="0" smtClean="0"/>
            <a:t>форми інвестиційної активності</a:t>
          </a:r>
          <a:r>
            <a:rPr lang="uk-UA" sz="1600" kern="1200" dirty="0" smtClean="0"/>
            <a:t>.</a:t>
          </a:r>
          <a:endParaRPr lang="uk-UA" sz="1600" kern="1200" dirty="0"/>
        </a:p>
      </dsp:txBody>
      <dsp:txXfrm>
        <a:off x="65324" y="4341425"/>
        <a:ext cx="8098952" cy="1207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9296" cy="6237312"/>
        <a:chOff x="0" y="0"/>
        <a:chExt cx="8579296" cy="6237312"/>
      </a:xfrm>
    </dsp:grpSpPr>
    <dsp:sp modelId="{022B766B-2C5F-4D83-8B9A-BAADBC3C278E}">
      <dsp:nvSpPr>
        <dsp:cNvPr id="4" name="Прямоугольник с двумя скругленными соседними углами 3"/>
        <dsp:cNvSpPr/>
      </dsp:nvSpPr>
      <dsp:spPr bwMode="white">
        <a:xfrm rot="5400000">
          <a:off x="5029107" y="-1739357"/>
          <a:ext cx="1609629"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53340" tIns="26670" rIns="53340" bIns="26670" anchor="ctr"/>
        <a:lstStyle>
          <a:lvl1pPr algn="l">
            <a:defRPr sz="14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1">
            <a:lnSpc>
              <a:spcPct val="100000"/>
            </a:lnSpc>
            <a:spcBef>
              <a:spcPct val="0"/>
            </a:spcBef>
            <a:spcAft>
              <a:spcPct val="15000"/>
            </a:spcAft>
            <a:buChar char="•"/>
          </a:pPr>
          <a:r>
            <a:rPr lang="uk-UA" dirty="0" smtClean="0">
              <a:solidFill>
                <a:schemeClr val="dk1"/>
              </a:solidFill>
            </a:rPr>
            <a:t>Надлишковий грошовий потік – </a:t>
          </a:r>
          <a:r>
            <a:rPr lang="uk-UA" dirty="0" err="1" smtClean="0">
              <a:solidFill>
                <a:schemeClr val="dk1"/>
              </a:solidFill>
            </a:rPr>
            <a:t>потік</a:t>
          </a:r>
          <a:r>
            <a:rPr lang="uk-UA" dirty="0" smtClean="0">
              <a:solidFill>
                <a:schemeClr val="dk1"/>
              </a:solidFill>
            </a:rPr>
            <a:t>, при якому надходження коштів істотно перевищують реальну потребу підприємства в їх витрачанні</a:t>
          </a:r>
          <a:endParaRPr lang="uk-UA" dirty="0">
            <a:solidFill>
              <a:schemeClr val="dk1"/>
            </a:solidFill>
          </a:endParaRPr>
        </a:p>
        <a:p>
          <a:pPr lvl="1">
            <a:lnSpc>
              <a:spcPct val="100000"/>
            </a:lnSpc>
            <a:spcBef>
              <a:spcPct val="0"/>
            </a:spcBef>
            <a:spcAft>
              <a:spcPct val="15000"/>
            </a:spcAft>
            <a:buChar char="•"/>
          </a:pPr>
          <a:r>
            <a:rPr lang="uk-UA" dirty="0" smtClean="0">
              <a:solidFill>
                <a:schemeClr val="dk1"/>
              </a:solidFill>
            </a:rPr>
            <a:t>Дефіцитний грошовий потік – </a:t>
          </a:r>
          <a:r>
            <a:rPr lang="uk-UA" dirty="0" err="1" smtClean="0">
              <a:solidFill>
                <a:schemeClr val="dk1"/>
              </a:solidFill>
            </a:rPr>
            <a:t>потік</a:t>
          </a:r>
          <a:r>
            <a:rPr lang="uk-UA" dirty="0" smtClean="0">
              <a:solidFill>
                <a:schemeClr val="dk1"/>
              </a:solidFill>
            </a:rPr>
            <a:t>, при якому надходження коштів істотно нижче реальних потреб підприємства в їх витрачанні </a:t>
          </a:r>
          <a:endParaRPr lang="uk-UA" dirty="0">
            <a:solidFill>
              <a:schemeClr val="dk1"/>
            </a:solidFill>
          </a:endParaRPr>
        </a:p>
      </dsp:txBody>
      <dsp:txXfrm rot="5400000">
        <a:off x="5029107" y="-1739357"/>
        <a:ext cx="1609629" cy="5490749"/>
      </dsp:txXfrm>
    </dsp:sp>
    <dsp:sp modelId="{A2F7A5EE-F92B-46D8-B976-65517D44826E}">
      <dsp:nvSpPr>
        <dsp:cNvPr id="3" name="Скругленный прямоугольник 2"/>
        <dsp:cNvSpPr/>
      </dsp:nvSpPr>
      <dsp:spPr bwMode="white">
        <a:xfrm>
          <a:off x="0" y="0"/>
          <a:ext cx="3088547" cy="2012036"/>
        </a:xfrm>
        <a:prstGeom prst="roundRect">
          <a:avLst/>
        </a:prstGeom>
      </dsp:spPr>
      <dsp:style>
        <a:lnRef idx="2">
          <a:schemeClr val="lt1"/>
        </a:lnRef>
        <a:fillRef idx="1">
          <a:schemeClr val="accent1"/>
        </a:fillRef>
        <a:effectRef idx="0">
          <a:scrgbClr r="0" g="0" b="0"/>
        </a:effectRef>
        <a:fontRef idx="minor">
          <a:schemeClr val="lt1"/>
        </a:fontRef>
      </dsp:style>
      <dsp:txBody>
        <a:bodyPr lIns="106680" tIns="53340" rIns="106680" bIns="53340" anchor="ctr"/>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lvl="0" algn="ctr">
            <a:lnSpc>
              <a:spcPct val="100000"/>
            </a:lnSpc>
            <a:spcBef>
              <a:spcPct val="0"/>
            </a:spcBef>
            <a:spcAft>
              <a:spcPct val="35000"/>
            </a:spcAft>
          </a:pPr>
          <a:r>
            <a:rPr lang="uk-UA" sz="2800" dirty="0" smtClean="0"/>
            <a:t>За рівнем достатності обсягу</a:t>
          </a:r>
          <a:endParaRPr lang="uk-UA" sz="2800" dirty="0"/>
        </a:p>
      </dsp:txBody>
      <dsp:txXfrm>
        <a:off x="0" y="0"/>
        <a:ext cx="3088547" cy="2012036"/>
      </dsp:txXfrm>
    </dsp:sp>
    <dsp:sp modelId="{5B9CA816-5825-44FE-B509-763E52C03988}">
      <dsp:nvSpPr>
        <dsp:cNvPr id="6" name="Прямоугольник с двумя скругленными соседними углами 5"/>
        <dsp:cNvSpPr/>
      </dsp:nvSpPr>
      <dsp:spPr bwMode="white">
        <a:xfrm rot="5400000">
          <a:off x="5029107" y="373281"/>
          <a:ext cx="1609629"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14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marL="171450" lvl="1" indent="-171450">
            <a:lnSpc>
              <a:spcPct val="100000"/>
            </a:lnSpc>
            <a:spcBef>
              <a:spcPct val="0"/>
            </a:spcBef>
            <a:spcAft>
              <a:spcPct val="15000"/>
            </a:spcAft>
            <a:buChar char="•"/>
          </a:pPr>
          <a:r>
            <a:rPr lang="uk-UA" sz="1600" dirty="0" smtClean="0">
              <a:solidFill>
                <a:schemeClr val="dk1"/>
              </a:solidFill>
            </a:rPr>
            <a:t>Теперішній грошовий потік – характеризує грошовий потік підприємства як єдину порівнювану його величину, приведену по вартості на теперішній момент часу</a:t>
          </a:r>
          <a:endParaRPr lang="uk-UA" sz="1600" dirty="0">
            <a:solidFill>
              <a:schemeClr val="dk1"/>
            </a:solidFill>
          </a:endParaRPr>
        </a:p>
        <a:p>
          <a:pPr marL="171450" lvl="1" indent="-171450">
            <a:lnSpc>
              <a:spcPct val="100000"/>
            </a:lnSpc>
            <a:spcBef>
              <a:spcPct val="0"/>
            </a:spcBef>
            <a:spcAft>
              <a:spcPct val="15000"/>
            </a:spcAft>
            <a:buChar char="•"/>
          </a:pPr>
          <a:r>
            <a:rPr lang="uk-UA" sz="1600" dirty="0" smtClean="0">
              <a:solidFill>
                <a:schemeClr val="dk1"/>
              </a:solidFill>
            </a:rPr>
            <a:t>Майбутній грошовий потік – характеризує грошовий потік підприємства як єдину порівнювану його величину, приведену по вартості на конкретний майбутній момент часу</a:t>
          </a:r>
          <a:endParaRPr lang="uk-UA" sz="1600" dirty="0">
            <a:solidFill>
              <a:schemeClr val="dk1"/>
            </a:solidFill>
          </a:endParaRPr>
        </a:p>
      </dsp:txBody>
      <dsp:txXfrm rot="5400000">
        <a:off x="5029107" y="373281"/>
        <a:ext cx="1609629" cy="5490749"/>
      </dsp:txXfrm>
    </dsp:sp>
    <dsp:sp modelId="{50F20BB9-52F3-43BA-9876-22042EDA85F2}">
      <dsp:nvSpPr>
        <dsp:cNvPr id="5" name="Скругленный прямоугольник 4"/>
        <dsp:cNvSpPr/>
      </dsp:nvSpPr>
      <dsp:spPr bwMode="white">
        <a:xfrm>
          <a:off x="0" y="2112638"/>
          <a:ext cx="3088547" cy="2012036"/>
        </a:xfrm>
        <a:prstGeom prst="roundRect">
          <a:avLst/>
        </a:prstGeom>
      </dsp:spPr>
      <dsp:style>
        <a:lnRef idx="2">
          <a:schemeClr val="lt1"/>
        </a:lnRef>
        <a:fillRef idx="1">
          <a:schemeClr val="accent1"/>
        </a:fillRef>
        <a:effectRef idx="0">
          <a:scrgbClr r="0" g="0" b="0"/>
        </a:effectRef>
        <a:fontRef idx="minor">
          <a:schemeClr val="lt1"/>
        </a:fontRef>
      </dsp:style>
      <dsp:txBody>
        <a:bodyPr lIns="137160" tIns="68580" rIns="137160" bIns="68580" anchor="ctr"/>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lvl="0">
            <a:lnSpc>
              <a:spcPct val="100000"/>
            </a:lnSpc>
            <a:spcBef>
              <a:spcPct val="0"/>
            </a:spcBef>
            <a:spcAft>
              <a:spcPct val="35000"/>
            </a:spcAft>
          </a:pPr>
          <a:r>
            <a:rPr lang="uk-UA" dirty="0" smtClean="0"/>
            <a:t>За методом оцінки в часі</a:t>
          </a:r>
          <a:endParaRPr lang="uk-UA" dirty="0"/>
        </a:p>
      </dsp:txBody>
      <dsp:txXfrm>
        <a:off x="0" y="2112638"/>
        <a:ext cx="3088547" cy="2012036"/>
      </dsp:txXfrm>
    </dsp:sp>
    <dsp:sp modelId="{733182A5-6353-4417-823D-53533E75D2FD}">
      <dsp:nvSpPr>
        <dsp:cNvPr id="8" name="Прямоугольник с двумя скругленными соседними углами 7"/>
        <dsp:cNvSpPr/>
      </dsp:nvSpPr>
      <dsp:spPr bwMode="white">
        <a:xfrm rot="5400000">
          <a:off x="4924280" y="2485919"/>
          <a:ext cx="1819283" cy="549074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14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marL="171450" lvl="1" indent="-171450">
            <a:lnSpc>
              <a:spcPct val="100000"/>
            </a:lnSpc>
            <a:spcBef>
              <a:spcPct val="0"/>
            </a:spcBef>
            <a:spcAft>
              <a:spcPct val="15000"/>
            </a:spcAft>
            <a:buChar char="•"/>
          </a:pPr>
          <a:r>
            <a:rPr lang="uk-UA" sz="1600" dirty="0" smtClean="0">
              <a:solidFill>
                <a:schemeClr val="dk1"/>
              </a:solidFill>
            </a:rPr>
            <a:t>Регулярний грошовий потік – </a:t>
          </a:r>
          <a:r>
            <a:rPr lang="uk-UA" sz="1600" dirty="0" err="1" smtClean="0">
              <a:solidFill>
                <a:schemeClr val="dk1"/>
              </a:solidFill>
            </a:rPr>
            <a:t>потік</a:t>
          </a:r>
          <a:r>
            <a:rPr lang="uk-UA" sz="1600" dirty="0" smtClean="0">
              <a:solidFill>
                <a:schemeClr val="dk1"/>
              </a:solidFill>
            </a:rPr>
            <a:t> надходжень або витрат по окремих господарських операціях одного виду, що у розглянутому періоді часу здійснюються постійно (потоки обслуговування кредиту)</a:t>
          </a:r>
          <a:endParaRPr lang="uk-UA" sz="1600" dirty="0">
            <a:solidFill>
              <a:schemeClr val="dk1"/>
            </a:solidFill>
          </a:endParaRPr>
        </a:p>
        <a:p>
          <a:pPr marL="171450" lvl="1" indent="-171450">
            <a:lnSpc>
              <a:spcPct val="100000"/>
            </a:lnSpc>
            <a:spcBef>
              <a:spcPct val="0"/>
            </a:spcBef>
            <a:spcAft>
              <a:spcPct val="15000"/>
            </a:spcAft>
            <a:buChar char="•"/>
          </a:pPr>
          <a:r>
            <a:rPr lang="uk-UA" sz="1600" dirty="0" smtClean="0">
              <a:solidFill>
                <a:schemeClr val="dk1"/>
              </a:solidFill>
            </a:rPr>
            <a:t>Дискретний грошовий потік – надходження або вибуття коштів, що пов'язані із здійсненням одиничних господарських операцій </a:t>
          </a:r>
          <a:r>
            <a:rPr lang="uk-UA" sz="1600" dirty="0" err="1" smtClean="0">
              <a:solidFill>
                <a:schemeClr val="dk1"/>
              </a:solidFill>
            </a:rPr>
            <a:t>під-ва</a:t>
          </a:r>
          <a:r>
            <a:rPr lang="uk-UA" sz="1600" dirty="0" smtClean="0">
              <a:solidFill>
                <a:schemeClr val="dk1"/>
              </a:solidFill>
            </a:rPr>
            <a:t> у конкретному періоді часу (купівля основних засобів, ліцензій тощо).</a:t>
          </a:r>
          <a:endParaRPr lang="uk-UA" sz="1600" dirty="0">
            <a:solidFill>
              <a:schemeClr val="dk1"/>
            </a:solidFill>
          </a:endParaRPr>
        </a:p>
      </dsp:txBody>
      <dsp:txXfrm rot="5400000">
        <a:off x="4924280" y="2485919"/>
        <a:ext cx="1819283" cy="5490749"/>
      </dsp:txXfrm>
    </dsp:sp>
    <dsp:sp modelId="{D5F39B6F-DD56-4908-9DF8-B76252BB108E}">
      <dsp:nvSpPr>
        <dsp:cNvPr id="7" name="Скругленный прямоугольник 6"/>
        <dsp:cNvSpPr/>
      </dsp:nvSpPr>
      <dsp:spPr bwMode="white">
        <a:xfrm>
          <a:off x="0" y="4225276"/>
          <a:ext cx="3088547" cy="2012036"/>
        </a:xfrm>
        <a:prstGeom prst="roundRect">
          <a:avLst/>
        </a:prstGeom>
      </dsp:spPr>
      <dsp:style>
        <a:lnRef idx="2">
          <a:schemeClr val="lt1"/>
        </a:lnRef>
        <a:fillRef idx="1">
          <a:schemeClr val="accent1"/>
        </a:fillRef>
        <a:effectRef idx="0">
          <a:scrgbClr r="0" g="0" b="0"/>
        </a:effectRef>
        <a:fontRef idx="minor">
          <a:schemeClr val="lt1"/>
        </a:fontRef>
      </dsp:style>
      <dsp:txBody>
        <a:bodyPr lIns="137160" tIns="68580" rIns="137160" bIns="68580" anchor="ctr"/>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lvl="0">
            <a:lnSpc>
              <a:spcPct val="100000"/>
            </a:lnSpc>
            <a:spcBef>
              <a:spcPct val="0"/>
            </a:spcBef>
            <a:spcAft>
              <a:spcPct val="35000"/>
            </a:spcAft>
          </a:pPr>
          <a:r>
            <a:rPr lang="uk-UA" dirty="0" smtClean="0"/>
            <a:t>За регулярністю формування</a:t>
          </a:r>
          <a:endParaRPr lang="uk-UA" dirty="0"/>
        </a:p>
      </dsp:txBody>
      <dsp:txXfrm>
        <a:off x="0" y="4225276"/>
        <a:ext cx="3088547" cy="20120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1C7B4-A653-48CE-B6A1-BB4A895433F5}">
      <dsp:nvSpPr>
        <dsp:cNvPr id="0" name=""/>
        <dsp:cNvSpPr/>
      </dsp:nvSpPr>
      <dsp:spPr>
        <a:xfrm>
          <a:off x="0" y="41391"/>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smtClean="0"/>
            <a:t>Грошовий потік від операційної діяльності </a:t>
          </a:r>
          <a:endParaRPr lang="uk-UA" sz="3200" kern="1200"/>
        </a:p>
      </dsp:txBody>
      <dsp:txXfrm>
        <a:off x="37467" y="78858"/>
        <a:ext cx="8154666" cy="692586"/>
      </dsp:txXfrm>
    </dsp:sp>
    <dsp:sp modelId="{055B8AC3-A1E6-47F3-9DE7-B9C62FCD1A63}">
      <dsp:nvSpPr>
        <dsp:cNvPr id="0" name=""/>
        <dsp:cNvSpPr/>
      </dsp:nvSpPr>
      <dsp:spPr>
        <a:xfrm>
          <a:off x="0" y="808911"/>
          <a:ext cx="8229600"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це надходження та вибуття грошових коштів, що генеруються у процесі здійснення основної (операційної) діяльності підприємства.</a:t>
          </a:r>
          <a:endParaRPr lang="uk-UA" sz="2500" kern="1200" dirty="0"/>
        </a:p>
      </dsp:txBody>
      <dsp:txXfrm>
        <a:off x="0" y="808911"/>
        <a:ext cx="8229600" cy="1159200"/>
      </dsp:txXfrm>
    </dsp:sp>
    <dsp:sp modelId="{9BB55735-AEAB-488C-B6C7-EF0CC7B9F470}">
      <dsp:nvSpPr>
        <dsp:cNvPr id="0" name=""/>
        <dsp:cNvSpPr/>
      </dsp:nvSpPr>
      <dsp:spPr>
        <a:xfrm>
          <a:off x="0" y="1968111"/>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smtClean="0"/>
            <a:t>Грошовий потік від інвестиційної діяльності </a:t>
          </a:r>
          <a:endParaRPr lang="uk-UA" sz="3200" kern="1200"/>
        </a:p>
      </dsp:txBody>
      <dsp:txXfrm>
        <a:off x="37467" y="2005578"/>
        <a:ext cx="8154666" cy="692586"/>
      </dsp:txXfrm>
    </dsp:sp>
    <dsp:sp modelId="{B724203C-08C4-4AB8-BD4B-AE29E2BF06D8}">
      <dsp:nvSpPr>
        <dsp:cNvPr id="0" name=""/>
        <dsp:cNvSpPr/>
      </dsp:nvSpPr>
      <dsp:spPr>
        <a:xfrm>
          <a:off x="0" y="2735632"/>
          <a:ext cx="82296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платежі та надходження, пов'язані зі здійсненням реального та фінансового інвестування, продажем необоротних активів, ротацією фінансових інструментів інвестиційного портфеля підприємства.</a:t>
          </a:r>
          <a:endParaRPr lang="uk-UA" sz="2500" kern="1200" dirty="0"/>
        </a:p>
      </dsp:txBody>
      <dsp:txXfrm>
        <a:off x="0" y="2735632"/>
        <a:ext cx="8229600" cy="1490400"/>
      </dsp:txXfrm>
    </dsp:sp>
    <dsp:sp modelId="{4BF2FFE8-D721-4B6F-B7E5-3F289BEF61DE}">
      <dsp:nvSpPr>
        <dsp:cNvPr id="0" name=""/>
        <dsp:cNvSpPr/>
      </dsp:nvSpPr>
      <dsp:spPr>
        <a:xfrm>
          <a:off x="0" y="4226032"/>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dirty="0" smtClean="0"/>
            <a:t>Грошовий потік від фінансової діяльності</a:t>
          </a:r>
          <a:endParaRPr lang="uk-UA" sz="3200" kern="1200" dirty="0"/>
        </a:p>
      </dsp:txBody>
      <dsp:txXfrm>
        <a:off x="37467" y="4263499"/>
        <a:ext cx="8154666" cy="692586"/>
      </dsp:txXfrm>
    </dsp:sp>
    <dsp:sp modelId="{2A49DA80-0D64-47DF-BDE4-8C64DB02BFD5}">
      <dsp:nvSpPr>
        <dsp:cNvPr id="0" name=""/>
        <dsp:cNvSpPr/>
      </dsp:nvSpPr>
      <dsp:spPr>
        <a:xfrm>
          <a:off x="0" y="4993552"/>
          <a:ext cx="82296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Надходження і виплати коштів, пов'язані з залученням додаткового акціонерного чи пайового капіталу, одержанням довгострокових та короткострокових позик та кредитів (основні суми), сплатою дивідендів. </a:t>
          </a:r>
          <a:endParaRPr lang="uk-UA" sz="2500" kern="1200" dirty="0"/>
        </a:p>
      </dsp:txBody>
      <dsp:txXfrm>
        <a:off x="0" y="4993552"/>
        <a:ext cx="8229600" cy="1490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986FC-B030-44D9-A5BC-F7778B97B58E}">
      <dsp:nvSpPr>
        <dsp:cNvPr id="0" name=""/>
        <dsp:cNvSpPr/>
      </dsp:nvSpPr>
      <dsp:spPr>
        <a:xfrm rot="5400000">
          <a:off x="4448342" y="-1360125"/>
          <a:ext cx="2756757" cy="54800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uk-UA" sz="1800" kern="1200" dirty="0" smtClean="0"/>
            <a:t>загальна платіжна криза в країні;</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низький рівень виробництва;</a:t>
          </a:r>
          <a:endParaRPr lang="uk-UA" sz="1800" kern="1200" dirty="0"/>
        </a:p>
        <a:p>
          <a:pPr marL="171450" lvl="1" indent="-171450" algn="l" defTabSz="800100" rtl="0">
            <a:lnSpc>
              <a:spcPct val="90000"/>
            </a:lnSpc>
            <a:spcBef>
              <a:spcPct val="0"/>
            </a:spcBef>
            <a:spcAft>
              <a:spcPct val="15000"/>
            </a:spcAft>
            <a:buChar char="••"/>
          </a:pPr>
          <a:r>
            <a:rPr lang="uk-UA" sz="1800" kern="1200" dirty="0" smtClean="0"/>
            <a:t>розвиток науки і техніки;</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низька купівельна спроможність населення;</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неврегульованість правового забезпечення;</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недосконалість податкової політики;</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неплатоспроможність підприємств.</a:t>
          </a:r>
          <a:endParaRPr lang="uk-UA" sz="1800" kern="1200" dirty="0"/>
        </a:p>
      </dsp:txBody>
      <dsp:txXfrm rot="-5400000">
        <a:off x="3086706" y="136085"/>
        <a:ext cx="5345456" cy="2487609"/>
      </dsp:txXfrm>
    </dsp:sp>
    <dsp:sp modelId="{6B7E308C-8D76-4ED4-B423-73AC607999C0}">
      <dsp:nvSpPr>
        <dsp:cNvPr id="0" name=""/>
        <dsp:cNvSpPr/>
      </dsp:nvSpPr>
      <dsp:spPr>
        <a:xfrm>
          <a:off x="4189" y="165262"/>
          <a:ext cx="3082517" cy="24292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rtl="0">
            <a:lnSpc>
              <a:spcPct val="90000"/>
            </a:lnSpc>
            <a:spcBef>
              <a:spcPct val="0"/>
            </a:spcBef>
            <a:spcAft>
              <a:spcPct val="35000"/>
            </a:spcAft>
          </a:pPr>
          <a:r>
            <a:rPr lang="uk-UA" sz="4600" i="1" kern="1200" dirty="0" smtClean="0"/>
            <a:t>Зовнішні фактори</a:t>
          </a:r>
          <a:endParaRPr lang="uk-UA" sz="4600" kern="1200" dirty="0"/>
        </a:p>
      </dsp:txBody>
      <dsp:txXfrm>
        <a:off x="122775" y="283848"/>
        <a:ext cx="2845345" cy="2192083"/>
      </dsp:txXfrm>
    </dsp:sp>
    <dsp:sp modelId="{89EC9782-8EDB-41DC-97F0-4AB389DD0D5B}">
      <dsp:nvSpPr>
        <dsp:cNvPr id="0" name=""/>
        <dsp:cNvSpPr/>
      </dsp:nvSpPr>
      <dsp:spPr>
        <a:xfrm rot="5400000">
          <a:off x="4484293" y="1485158"/>
          <a:ext cx="2696240" cy="54853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uk-UA" sz="1800" kern="1200" dirty="0" smtClean="0"/>
            <a:t>висока частка умовно-постійних витрат;</a:t>
          </a:r>
          <a:endParaRPr lang="uk-UA" sz="1800" kern="1200" dirty="0"/>
        </a:p>
        <a:p>
          <a:pPr marL="171450" lvl="1" indent="-171450" algn="l" defTabSz="800100">
            <a:lnSpc>
              <a:spcPct val="90000"/>
            </a:lnSpc>
            <a:spcBef>
              <a:spcPct val="0"/>
            </a:spcBef>
            <a:spcAft>
              <a:spcPct val="15000"/>
            </a:spcAft>
            <a:buChar char="••"/>
          </a:pPr>
          <a:r>
            <a:rPr lang="uk-UA" sz="1800" kern="1200" smtClean="0"/>
            <a:t>енергомісткість наявних технологій;</a:t>
          </a:r>
          <a:endParaRPr lang="en-US" sz="1800" kern="1200" dirty="0" smtClean="0"/>
        </a:p>
        <a:p>
          <a:pPr marL="171450" lvl="1" indent="-171450" algn="l" defTabSz="800100">
            <a:lnSpc>
              <a:spcPct val="90000"/>
            </a:lnSpc>
            <a:spcBef>
              <a:spcPct val="0"/>
            </a:spcBef>
            <a:spcAft>
              <a:spcPct val="15000"/>
            </a:spcAft>
            <a:buChar char="••"/>
          </a:pPr>
          <a:r>
            <a:rPr lang="uk-UA" sz="1800" kern="1200" dirty="0" smtClean="0"/>
            <a:t>низька якість продукції в поєднанні з її високою ціною;</a:t>
          </a:r>
          <a:endParaRPr lang="en-US" sz="1800" kern="1200" dirty="0" smtClean="0"/>
        </a:p>
        <a:p>
          <a:pPr marL="171450" lvl="1" indent="-171450" algn="l" defTabSz="800100">
            <a:lnSpc>
              <a:spcPct val="90000"/>
            </a:lnSpc>
            <a:spcBef>
              <a:spcPct val="0"/>
            </a:spcBef>
            <a:spcAft>
              <a:spcPct val="15000"/>
            </a:spcAft>
            <a:buChar char="••"/>
          </a:pPr>
          <a:r>
            <a:rPr lang="uk-UA" sz="1800" kern="1200" smtClean="0"/>
            <a:t>«тінізація» господарського обороту;</a:t>
          </a:r>
          <a:endParaRPr lang="en-US" sz="1800" kern="1200" dirty="0" smtClean="0"/>
        </a:p>
        <a:p>
          <a:pPr marL="171450" lvl="1" indent="-171450" algn="l" defTabSz="800100">
            <a:lnSpc>
              <a:spcPct val="90000"/>
            </a:lnSpc>
            <a:spcBef>
              <a:spcPct val="0"/>
            </a:spcBef>
            <a:spcAft>
              <a:spcPct val="15000"/>
            </a:spcAft>
            <a:buChar char="••"/>
          </a:pPr>
          <a:r>
            <a:rPr lang="uk-UA" sz="1800" kern="1200" smtClean="0"/>
            <a:t>брак джерел довгострокового фінансування капіталовкладень;</a:t>
          </a:r>
          <a:endParaRPr lang="en-US" sz="1800" kern="1200" dirty="0" smtClean="0"/>
        </a:p>
        <a:p>
          <a:pPr marL="171450" lvl="1" indent="-171450" algn="l" defTabSz="800100">
            <a:lnSpc>
              <a:spcPct val="90000"/>
            </a:lnSpc>
            <a:spcBef>
              <a:spcPct val="0"/>
            </a:spcBef>
            <a:spcAft>
              <a:spcPct val="15000"/>
            </a:spcAft>
            <a:buChar char="••"/>
          </a:pPr>
          <a:r>
            <a:rPr lang="uk-UA" sz="1800" kern="1200" smtClean="0"/>
            <a:t>низький рівень управління дебіторською заборгованістю та виробничими запасами.</a:t>
          </a:r>
          <a:endParaRPr lang="en-US" sz="1800" kern="1200" dirty="0" smtClean="0"/>
        </a:p>
      </dsp:txBody>
      <dsp:txXfrm rot="-5400000">
        <a:off x="3089720" y="3011351"/>
        <a:ext cx="5353767" cy="2433000"/>
      </dsp:txXfrm>
    </dsp:sp>
    <dsp:sp modelId="{E338F6D5-9F0C-4DA4-AE1E-D1ED1FDBC645}">
      <dsp:nvSpPr>
        <dsp:cNvPr id="0" name=""/>
        <dsp:cNvSpPr/>
      </dsp:nvSpPr>
      <dsp:spPr>
        <a:xfrm>
          <a:off x="4189" y="3013224"/>
          <a:ext cx="3085530" cy="24292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rtl="0">
            <a:lnSpc>
              <a:spcPct val="90000"/>
            </a:lnSpc>
            <a:spcBef>
              <a:spcPct val="0"/>
            </a:spcBef>
            <a:spcAft>
              <a:spcPct val="35000"/>
            </a:spcAft>
          </a:pPr>
          <a:r>
            <a:rPr lang="uk-UA" sz="4600" kern="1200" dirty="0" smtClean="0"/>
            <a:t>Внутрішні фактори</a:t>
          </a:r>
          <a:endParaRPr lang="uk-UA" sz="4600" kern="1200" dirty="0"/>
        </a:p>
      </dsp:txBody>
      <dsp:txXfrm>
        <a:off x="122775" y="3131810"/>
        <a:ext cx="2848358" cy="21920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2EAD2-F56E-448F-8107-C4A86823418A}">
      <dsp:nvSpPr>
        <dsp:cNvPr id="0" name=""/>
        <dsp:cNvSpPr/>
      </dsp:nvSpPr>
      <dsp:spPr>
        <a:xfrm>
          <a:off x="0" y="32368"/>
          <a:ext cx="8229600" cy="2108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rtl="0">
            <a:lnSpc>
              <a:spcPct val="90000"/>
            </a:lnSpc>
            <a:spcBef>
              <a:spcPct val="0"/>
            </a:spcBef>
            <a:spcAft>
              <a:spcPct val="35000"/>
            </a:spcAft>
          </a:pPr>
          <a:r>
            <a:rPr lang="uk-UA" sz="5300" kern="1200" dirty="0" smtClean="0"/>
            <a:t>Мета аналізу грошових потоків підприємства:</a:t>
          </a:r>
          <a:endParaRPr lang="uk-UA" sz="5300" kern="1200" dirty="0"/>
        </a:p>
      </dsp:txBody>
      <dsp:txXfrm>
        <a:off x="102921" y="135289"/>
        <a:ext cx="8023758" cy="1902498"/>
      </dsp:txXfrm>
    </dsp:sp>
    <dsp:sp modelId="{F0D6C9EF-F522-4678-AE0C-F3460BEB2F11}">
      <dsp:nvSpPr>
        <dsp:cNvPr id="0" name=""/>
        <dsp:cNvSpPr/>
      </dsp:nvSpPr>
      <dsp:spPr>
        <a:xfrm>
          <a:off x="0" y="2140708"/>
          <a:ext cx="8229600" cy="3620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7310" rIns="376936" bIns="67310" numCol="1" spcCol="1270" anchor="t" anchorCtr="0">
          <a:noAutofit/>
        </a:bodyPr>
        <a:lstStyle/>
        <a:p>
          <a:pPr marL="285750" lvl="1" indent="-285750" algn="just" defTabSz="1822450" rtl="0">
            <a:lnSpc>
              <a:spcPct val="90000"/>
            </a:lnSpc>
            <a:spcBef>
              <a:spcPct val="0"/>
            </a:spcBef>
            <a:spcAft>
              <a:spcPct val="20000"/>
            </a:spcAft>
            <a:buChar char="••"/>
          </a:pPr>
          <a:r>
            <a:rPr lang="uk-UA" sz="4100" kern="1200" dirty="0" smtClean="0"/>
            <a:t>Прискорення руху грошових коштів і підвищення на цій основі оборотності активів і капіталу для забезпечення фінансової стійкості та плато-спроможності підприємства.</a:t>
          </a:r>
          <a:endParaRPr lang="uk-UA" sz="4100" kern="1200" dirty="0"/>
        </a:p>
      </dsp:txBody>
      <dsp:txXfrm>
        <a:off x="0" y="2140708"/>
        <a:ext cx="8229600" cy="36204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26D17-4A65-4C33-98B3-119526CCBEF2}">
      <dsp:nvSpPr>
        <dsp:cNvPr id="0" name=""/>
        <dsp:cNvSpPr/>
      </dsp:nvSpPr>
      <dsp:spPr>
        <a:xfrm rot="5400000">
          <a:off x="-161926" y="162473"/>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ru-RU" sz="2100" kern="1200" dirty="0" smtClean="0"/>
            <a:t>1.</a:t>
          </a:r>
          <a:endParaRPr lang="uk-UA" sz="2100" kern="1200" dirty="0"/>
        </a:p>
      </dsp:txBody>
      <dsp:txXfrm rot="-5400000">
        <a:off x="1" y="378375"/>
        <a:ext cx="755658" cy="323854"/>
      </dsp:txXfrm>
    </dsp:sp>
    <dsp:sp modelId="{0C7A42B6-9EE2-4485-BDB4-AFE664FC35C5}">
      <dsp:nvSpPr>
        <dsp:cNvPr id="0" name=""/>
        <dsp:cNvSpPr/>
      </dsp:nvSpPr>
      <dsp:spPr>
        <a:xfrm rot="5400000">
          <a:off x="4141787" y="-3385582"/>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Визначення обсягів і джерел грошових коштів, що надходять на підприємство </a:t>
          </a:r>
          <a:endParaRPr lang="uk-UA" sz="2100" kern="1200" noProof="0" dirty="0"/>
        </a:p>
      </dsp:txBody>
      <dsp:txXfrm rot="-5400000">
        <a:off x="755658" y="34800"/>
        <a:ext cx="7439688" cy="633176"/>
      </dsp:txXfrm>
    </dsp:sp>
    <dsp:sp modelId="{A2C9A8F4-6C4C-4744-8354-159FDDA7AC87}">
      <dsp:nvSpPr>
        <dsp:cNvPr id="0" name=""/>
        <dsp:cNvSpPr/>
      </dsp:nvSpPr>
      <dsp:spPr>
        <a:xfrm rot="5400000">
          <a:off x="-161926" y="1124674"/>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2.</a:t>
          </a:r>
          <a:endParaRPr lang="uk-UA" sz="2100" kern="1200" dirty="0"/>
        </a:p>
      </dsp:txBody>
      <dsp:txXfrm rot="-5400000">
        <a:off x="1" y="1340576"/>
        <a:ext cx="755658" cy="323854"/>
      </dsp:txXfrm>
    </dsp:sp>
    <dsp:sp modelId="{6F33CBD3-7C69-42C6-A23C-C4E78FD33313}">
      <dsp:nvSpPr>
        <dsp:cNvPr id="0" name=""/>
        <dsp:cNvSpPr/>
      </dsp:nvSpPr>
      <dsp:spPr>
        <a:xfrm rot="5400000">
          <a:off x="4141787" y="-2423381"/>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Дослідження основних напрямів використання грошових коштів</a:t>
          </a:r>
          <a:endParaRPr lang="uk-UA" sz="2100" kern="1200" noProof="0" dirty="0"/>
        </a:p>
      </dsp:txBody>
      <dsp:txXfrm rot="-5400000">
        <a:off x="755658" y="997001"/>
        <a:ext cx="7439688" cy="633176"/>
      </dsp:txXfrm>
    </dsp:sp>
    <dsp:sp modelId="{ADE32B4A-C878-46B6-AF29-7ACAC8608973}">
      <dsp:nvSpPr>
        <dsp:cNvPr id="0" name=""/>
        <dsp:cNvSpPr/>
      </dsp:nvSpPr>
      <dsp:spPr>
        <a:xfrm rot="5400000">
          <a:off x="-161926" y="2086876"/>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3.</a:t>
          </a:r>
          <a:endParaRPr lang="uk-UA" sz="2100" kern="1200" dirty="0"/>
        </a:p>
      </dsp:txBody>
      <dsp:txXfrm rot="-5400000">
        <a:off x="1" y="2302778"/>
        <a:ext cx="755658" cy="323854"/>
      </dsp:txXfrm>
    </dsp:sp>
    <dsp:sp modelId="{DF01F0E2-075A-4635-8A17-697A4D51F62C}">
      <dsp:nvSpPr>
        <dsp:cNvPr id="0" name=""/>
        <dsp:cNvSpPr/>
      </dsp:nvSpPr>
      <dsp:spPr>
        <a:xfrm rot="5400000">
          <a:off x="4141787" y="-1461179"/>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Оцінка причин дефіциту грошових коштів</a:t>
          </a:r>
          <a:endParaRPr lang="uk-UA" sz="2100" kern="1200" noProof="0" dirty="0"/>
        </a:p>
      </dsp:txBody>
      <dsp:txXfrm rot="-5400000">
        <a:off x="755658" y="1959203"/>
        <a:ext cx="7439688" cy="633176"/>
      </dsp:txXfrm>
    </dsp:sp>
    <dsp:sp modelId="{0683CE15-2939-4660-A4B1-DBC108740DC0}">
      <dsp:nvSpPr>
        <dsp:cNvPr id="0" name=""/>
        <dsp:cNvSpPr/>
      </dsp:nvSpPr>
      <dsp:spPr>
        <a:xfrm rot="5400000">
          <a:off x="-161926" y="3049077"/>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4.</a:t>
          </a:r>
          <a:endParaRPr lang="uk-UA" sz="2100" kern="1200" dirty="0"/>
        </a:p>
      </dsp:txBody>
      <dsp:txXfrm rot="-5400000">
        <a:off x="1" y="3264979"/>
        <a:ext cx="755658" cy="323854"/>
      </dsp:txXfrm>
    </dsp:sp>
    <dsp:sp modelId="{F1B0507E-8F67-4C11-A717-C5F778B38DB1}">
      <dsp:nvSpPr>
        <dsp:cNvPr id="0" name=""/>
        <dsp:cNvSpPr/>
      </dsp:nvSpPr>
      <dsp:spPr>
        <a:xfrm rot="5400000">
          <a:off x="4141787" y="-498978"/>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Аналіз руху грошових коштів за видами діяльності</a:t>
          </a:r>
          <a:endParaRPr lang="uk-UA" sz="2100" kern="1200" noProof="0" dirty="0"/>
        </a:p>
      </dsp:txBody>
      <dsp:txXfrm rot="-5400000">
        <a:off x="755658" y="2921404"/>
        <a:ext cx="7439688" cy="633176"/>
      </dsp:txXfrm>
    </dsp:sp>
    <dsp:sp modelId="{DE1F0EF4-8612-44E6-A30F-7B2BB750B11D}">
      <dsp:nvSpPr>
        <dsp:cNvPr id="0" name=""/>
        <dsp:cNvSpPr/>
      </dsp:nvSpPr>
      <dsp:spPr>
        <a:xfrm rot="5400000">
          <a:off x="-161926" y="4011278"/>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5.</a:t>
          </a:r>
          <a:endParaRPr lang="uk-UA" sz="2100" kern="1200" dirty="0"/>
        </a:p>
      </dsp:txBody>
      <dsp:txXfrm rot="-5400000">
        <a:off x="1" y="4227180"/>
        <a:ext cx="755658" cy="323854"/>
      </dsp:txXfrm>
    </dsp:sp>
    <dsp:sp modelId="{A269E97A-0300-4F8F-8801-05EDDFE08304}">
      <dsp:nvSpPr>
        <dsp:cNvPr id="0" name=""/>
        <dsp:cNvSpPr/>
      </dsp:nvSpPr>
      <dsp:spPr>
        <a:xfrm rot="5400000">
          <a:off x="4141787" y="463222"/>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Оцінка причин невідповідності величини грошових коштів сумі отриманого прибутку</a:t>
          </a:r>
          <a:endParaRPr lang="uk-UA" sz="2100" kern="1200" noProof="0" dirty="0"/>
        </a:p>
      </dsp:txBody>
      <dsp:txXfrm rot="-5400000">
        <a:off x="755658" y="3883605"/>
        <a:ext cx="7439688" cy="6331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07190-6CD3-4F64-AC42-12D38341AC89}">
      <dsp:nvSpPr>
        <dsp:cNvPr id="0" name=""/>
        <dsp:cNvSpPr/>
      </dsp:nvSpPr>
      <dsp:spPr>
        <a:xfrm>
          <a:off x="0" y="4383523"/>
          <a:ext cx="8229600" cy="54577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5. оцінка ефективності грошових потоків.</a:t>
          </a:r>
          <a:endParaRPr lang="uk-UA" sz="2000" kern="1200" dirty="0"/>
        </a:p>
      </dsp:txBody>
      <dsp:txXfrm>
        <a:off x="0" y="4383523"/>
        <a:ext cx="8229600" cy="545773"/>
      </dsp:txXfrm>
    </dsp:sp>
    <dsp:sp modelId="{3A494CD7-BD94-4C26-A616-CF696ADECFD6}">
      <dsp:nvSpPr>
        <dsp:cNvPr id="0" name=""/>
        <dsp:cNvSpPr/>
      </dsp:nvSpPr>
      <dsp:spPr>
        <a:xfrm rot="10800000">
          <a:off x="0" y="2876266"/>
          <a:ext cx="8229600" cy="1515443"/>
        </a:xfrm>
        <a:prstGeom prst="upArrowCallou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4. оцінка синхронності формування позитивного та негативного грошових потоків у розрізі окремих інтервалів звітного періоду, аналіз динаміки залишків грошових активів;</a:t>
          </a:r>
          <a:endParaRPr lang="uk-UA" sz="2000" kern="1200" dirty="0"/>
        </a:p>
      </dsp:txBody>
      <dsp:txXfrm rot="10800000">
        <a:off x="0" y="2876266"/>
        <a:ext cx="8229600" cy="984689"/>
      </dsp:txXfrm>
    </dsp:sp>
    <dsp:sp modelId="{4D04DDA1-5235-4D21-A8C8-9CCCF16F9C98}">
      <dsp:nvSpPr>
        <dsp:cNvPr id="0" name=""/>
        <dsp:cNvSpPr/>
      </dsp:nvSpPr>
      <dsp:spPr>
        <a:xfrm rot="10800000">
          <a:off x="0" y="1662539"/>
          <a:ext cx="8229600" cy="1221913"/>
        </a:xfrm>
        <a:prstGeom prst="upArrowCallou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3. оцінка збалансованості позитивного і негативного грошових потоків у загальному обсязі, аналіз динаміки чистого грошового потоку;</a:t>
          </a:r>
          <a:endParaRPr lang="uk-UA" sz="2000" kern="1200" dirty="0"/>
        </a:p>
      </dsp:txBody>
      <dsp:txXfrm rot="10800000">
        <a:off x="0" y="1662539"/>
        <a:ext cx="8229600" cy="793962"/>
      </dsp:txXfrm>
    </dsp:sp>
    <dsp:sp modelId="{3C8560E8-1B66-4F6B-B651-333823D012ED}">
      <dsp:nvSpPr>
        <dsp:cNvPr id="0" name=""/>
        <dsp:cNvSpPr/>
      </dsp:nvSpPr>
      <dsp:spPr>
        <a:xfrm rot="10800000">
          <a:off x="0" y="831326"/>
          <a:ext cx="8229600" cy="839399"/>
        </a:xfrm>
        <a:prstGeom prst="upArrowCallout">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2. аналіз вихідних грошових потоків;</a:t>
          </a:r>
          <a:endParaRPr lang="uk-UA" sz="2000" kern="1200" dirty="0"/>
        </a:p>
      </dsp:txBody>
      <dsp:txXfrm rot="10800000">
        <a:off x="0" y="831326"/>
        <a:ext cx="8229600" cy="545416"/>
      </dsp:txXfrm>
    </dsp:sp>
    <dsp:sp modelId="{1BA459B7-A81C-497B-AEE4-01C1AFC577FE}">
      <dsp:nvSpPr>
        <dsp:cNvPr id="0" name=""/>
        <dsp:cNvSpPr/>
      </dsp:nvSpPr>
      <dsp:spPr>
        <a:xfrm rot="10800000">
          <a:off x="0" y="113"/>
          <a:ext cx="8229600" cy="839399"/>
        </a:xfrm>
        <a:prstGeom prst="upArrowCallou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1. аналіз вхідних грошових потоків;</a:t>
          </a:r>
          <a:endParaRPr lang="uk-UA" sz="2000" kern="1200" dirty="0"/>
        </a:p>
      </dsp:txBody>
      <dsp:txXfrm rot="10800000">
        <a:off x="0" y="113"/>
        <a:ext cx="8229600" cy="5454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CEBFE-780A-472A-B18A-330367DA3787}">
      <dsp:nvSpPr>
        <dsp:cNvPr id="0" name=""/>
        <dsp:cNvSpPr/>
      </dsp:nvSpPr>
      <dsp:spPr>
        <a:xfrm>
          <a:off x="0" y="0"/>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1. Чистий грошовий потік</a:t>
          </a:r>
          <a:endParaRPr lang="uk-UA" sz="2800" kern="1200"/>
        </a:p>
      </dsp:txBody>
      <dsp:txXfrm>
        <a:off x="31763" y="31763"/>
        <a:ext cx="5321814" cy="1020944"/>
      </dsp:txXfrm>
    </dsp:sp>
    <dsp:sp modelId="{1A692DB1-3F83-4BF7-A1F3-56EFA622A06C}">
      <dsp:nvSpPr>
        <dsp:cNvPr id="0" name=""/>
        <dsp:cNvSpPr/>
      </dsp:nvSpPr>
      <dsp:spPr>
        <a:xfrm>
          <a:off x="551383" y="1281646"/>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2. Якість чистого грошового потоку</a:t>
          </a:r>
          <a:endParaRPr lang="uk-UA" sz="2800" kern="1200"/>
        </a:p>
      </dsp:txBody>
      <dsp:txXfrm>
        <a:off x="583146" y="1313409"/>
        <a:ext cx="5263865" cy="1020944"/>
      </dsp:txXfrm>
    </dsp:sp>
    <dsp:sp modelId="{0B24FC4A-59A9-443B-B4DE-7C076D621A1E}">
      <dsp:nvSpPr>
        <dsp:cNvPr id="0" name=""/>
        <dsp:cNvSpPr/>
      </dsp:nvSpPr>
      <dsp:spPr>
        <a:xfrm>
          <a:off x="1094536" y="2563293"/>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3. Коефіцієнт достатності чистих грошових потоків</a:t>
          </a:r>
          <a:endParaRPr lang="uk-UA" sz="2800" kern="1200"/>
        </a:p>
      </dsp:txBody>
      <dsp:txXfrm>
        <a:off x="1126299" y="2595056"/>
        <a:ext cx="5272094" cy="1020944"/>
      </dsp:txXfrm>
    </dsp:sp>
    <dsp:sp modelId="{C2861128-1FC2-4F64-91F3-D9D9AA2F05E9}">
      <dsp:nvSpPr>
        <dsp:cNvPr id="0" name=""/>
        <dsp:cNvSpPr/>
      </dsp:nvSpPr>
      <dsp:spPr>
        <a:xfrm>
          <a:off x="1645920" y="3844940"/>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4. Тривалість фінансового циклу</a:t>
          </a:r>
          <a:endParaRPr lang="uk-UA" sz="2800" kern="1200"/>
        </a:p>
      </dsp:txBody>
      <dsp:txXfrm>
        <a:off x="1677683" y="3876703"/>
        <a:ext cx="5263865" cy="1020944"/>
      </dsp:txXfrm>
    </dsp:sp>
    <dsp:sp modelId="{052C51B0-4E72-457B-A929-EF9E0FC10370}">
      <dsp:nvSpPr>
        <dsp:cNvPr id="0" name=""/>
        <dsp:cNvSpPr/>
      </dsp:nvSpPr>
      <dsp:spPr>
        <a:xfrm>
          <a:off x="5878774" y="830605"/>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6037378" y="830605"/>
        <a:ext cx="387697" cy="530441"/>
      </dsp:txXfrm>
    </dsp:sp>
    <dsp:sp modelId="{18F76365-B521-4A36-B415-2979192D0F1D}">
      <dsp:nvSpPr>
        <dsp:cNvPr id="0" name=""/>
        <dsp:cNvSpPr/>
      </dsp:nvSpPr>
      <dsp:spPr>
        <a:xfrm>
          <a:off x="6430157" y="2112252"/>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6588761" y="2112252"/>
        <a:ext cx="387697" cy="530441"/>
      </dsp:txXfrm>
    </dsp:sp>
    <dsp:sp modelId="{0716159D-C35B-475F-8099-B248C62213E4}">
      <dsp:nvSpPr>
        <dsp:cNvPr id="0" name=""/>
        <dsp:cNvSpPr/>
      </dsp:nvSpPr>
      <dsp:spPr>
        <a:xfrm>
          <a:off x="6973311" y="3393899"/>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7131915" y="3393899"/>
        <a:ext cx="387697" cy="5304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D0FA9-0520-4573-8F9F-74030EE01541}">
      <dsp:nvSpPr>
        <dsp:cNvPr id="0" name=""/>
        <dsp:cNvSpPr/>
      </dsp:nvSpPr>
      <dsp:spPr>
        <a:xfrm>
          <a:off x="0" y="27320"/>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i="1" kern="1200" smtClean="0"/>
            <a:t>Висока якість чистого грошового потоку </a:t>
          </a:r>
          <a:endParaRPr lang="uk-UA" sz="2500" kern="1200"/>
        </a:p>
      </dsp:txBody>
      <dsp:txXfrm>
        <a:off x="29271" y="56591"/>
        <a:ext cx="8438402" cy="541083"/>
      </dsp:txXfrm>
    </dsp:sp>
    <dsp:sp modelId="{E7CC28EC-CF6F-48DC-AE0D-B8F7FA456DB3}">
      <dsp:nvSpPr>
        <dsp:cNvPr id="0" name=""/>
        <dsp:cNvSpPr/>
      </dsp:nvSpPr>
      <dsp:spPr>
        <a:xfrm>
          <a:off x="0" y="626945"/>
          <a:ext cx="8496944" cy="119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спостерігається </a:t>
          </a:r>
          <a:r>
            <a:rPr lang="uk-UA" sz="2000" u="sng" kern="1200" dirty="0" smtClean="0"/>
            <a:t>додатній</a:t>
          </a:r>
          <a:r>
            <a:rPr lang="uk-UA" sz="2000" kern="1200" dirty="0" smtClean="0"/>
            <a:t> чистий рух коштів від </a:t>
          </a:r>
          <a:r>
            <a:rPr lang="uk-UA" sz="2000" u="sng" kern="1200" dirty="0" smtClean="0"/>
            <a:t>операційної </a:t>
          </a:r>
          <a:r>
            <a:rPr lang="uk-UA" sz="2000" kern="1200" dirty="0" smtClean="0"/>
            <a:t>діяльності та </a:t>
          </a:r>
          <a:r>
            <a:rPr lang="uk-UA" sz="2000" i="0" u="sng" kern="1200" dirty="0" smtClean="0"/>
            <a:t>від’ємний</a:t>
          </a:r>
          <a:r>
            <a:rPr lang="uk-UA" sz="2000" kern="1200" dirty="0" smtClean="0"/>
            <a:t> – у результаті </a:t>
          </a:r>
          <a:r>
            <a:rPr lang="uk-UA" sz="2000" u="sng" kern="1200" dirty="0" smtClean="0"/>
            <a:t>інвестиційної й фінансової </a:t>
          </a:r>
          <a:r>
            <a:rPr lang="uk-UA" sz="2000" kern="1200" dirty="0" smtClean="0"/>
            <a:t>діяльності, при цьому бажано мати додатне значення чистого руху коштів у результаті всіх видів діяльності за період.</a:t>
          </a:r>
          <a:endParaRPr lang="uk-UA" sz="2000" kern="1200" dirty="0"/>
        </a:p>
      </dsp:txBody>
      <dsp:txXfrm>
        <a:off x="0" y="626945"/>
        <a:ext cx="8496944" cy="1190250"/>
      </dsp:txXfrm>
    </dsp:sp>
    <dsp:sp modelId="{CCB1F575-C0D8-42CC-BFD9-EF505743E5AA}">
      <dsp:nvSpPr>
        <dsp:cNvPr id="0" name=""/>
        <dsp:cNvSpPr/>
      </dsp:nvSpPr>
      <dsp:spPr>
        <a:xfrm>
          <a:off x="0" y="1817195"/>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i="1" kern="1200" smtClean="0"/>
            <a:t>Нормальна якість чистого грошового потоку</a:t>
          </a:r>
          <a:r>
            <a:rPr lang="uk-UA" sz="2500" kern="1200" smtClean="0"/>
            <a:t> </a:t>
          </a:r>
          <a:endParaRPr lang="uk-UA" sz="2500" kern="1200"/>
        </a:p>
      </dsp:txBody>
      <dsp:txXfrm>
        <a:off x="29271" y="1846466"/>
        <a:ext cx="8438402" cy="541083"/>
      </dsp:txXfrm>
    </dsp:sp>
    <dsp:sp modelId="{260C5FED-CDEF-4ED9-9164-325770EECF68}">
      <dsp:nvSpPr>
        <dsp:cNvPr id="0" name=""/>
        <dsp:cNvSpPr/>
      </dsp:nvSpPr>
      <dsp:spPr>
        <a:xfrm>
          <a:off x="0" y="2416820"/>
          <a:ext cx="8496944" cy="90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чистий рух коштів від </a:t>
          </a:r>
          <a:r>
            <a:rPr lang="uk-UA" sz="2000" u="sng" kern="1200" dirty="0" smtClean="0"/>
            <a:t>операційної та фінансової діяльності </a:t>
          </a:r>
          <a:r>
            <a:rPr lang="uk-UA" sz="2000" kern="1200" dirty="0" smtClean="0"/>
            <a:t>має </a:t>
          </a:r>
          <a:r>
            <a:rPr lang="uk-UA" sz="2000" u="sng" kern="1200" dirty="0" smtClean="0"/>
            <a:t>додатне </a:t>
          </a:r>
          <a:r>
            <a:rPr lang="uk-UA" sz="2000" kern="1200" dirty="0" smtClean="0"/>
            <a:t>значення, а від </a:t>
          </a:r>
          <a:r>
            <a:rPr lang="uk-UA" sz="2000" u="sng" kern="1200" dirty="0" smtClean="0"/>
            <a:t>інвестиційної – від’ємне</a:t>
          </a:r>
          <a:r>
            <a:rPr lang="uk-UA" sz="2000" kern="1200" dirty="0" smtClean="0"/>
            <a:t>, при цьому обов’язково мати додатній чистий рух грошових коштів за період.</a:t>
          </a:r>
          <a:endParaRPr lang="uk-UA" sz="2000" kern="1200" dirty="0"/>
        </a:p>
      </dsp:txBody>
      <dsp:txXfrm>
        <a:off x="0" y="2416820"/>
        <a:ext cx="8496944" cy="905625"/>
      </dsp:txXfrm>
    </dsp:sp>
    <dsp:sp modelId="{820A30B6-2696-4A26-895A-50B3D18DEBDA}">
      <dsp:nvSpPr>
        <dsp:cNvPr id="0" name=""/>
        <dsp:cNvSpPr/>
      </dsp:nvSpPr>
      <dsp:spPr>
        <a:xfrm>
          <a:off x="0" y="3322445"/>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kern="1200" smtClean="0"/>
            <a:t>Кризовий стан грошових потоків </a:t>
          </a:r>
          <a:endParaRPr lang="uk-UA" sz="2500" kern="1200"/>
        </a:p>
      </dsp:txBody>
      <dsp:txXfrm>
        <a:off x="29271" y="3351716"/>
        <a:ext cx="8438402" cy="541083"/>
      </dsp:txXfrm>
    </dsp:sp>
    <dsp:sp modelId="{BCBF714C-4F92-4598-8AA2-944089A71A42}">
      <dsp:nvSpPr>
        <dsp:cNvPr id="0" name=""/>
        <dsp:cNvSpPr/>
      </dsp:nvSpPr>
      <dsp:spPr>
        <a:xfrm>
          <a:off x="0" y="3922070"/>
          <a:ext cx="8496944" cy="181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рух коштів у результаті </a:t>
          </a:r>
          <a:r>
            <a:rPr lang="uk-UA" sz="2000" i="0" u="sng" kern="1200" dirty="0" smtClean="0"/>
            <a:t>операційної діяльності </a:t>
          </a:r>
          <a:r>
            <a:rPr lang="uk-UA" sz="2000" kern="1200" dirty="0" smtClean="0"/>
            <a:t>є </a:t>
          </a:r>
          <a:r>
            <a:rPr lang="uk-UA" sz="2000" u="sng" kern="1200" dirty="0" smtClean="0"/>
            <a:t>від'ємним</a:t>
          </a:r>
          <a:r>
            <a:rPr lang="uk-UA" sz="2000" kern="1200" dirty="0" smtClean="0"/>
            <a:t>.</a:t>
          </a:r>
          <a:endParaRPr lang="uk-UA" sz="2000" kern="1200" dirty="0"/>
        </a:p>
        <a:p>
          <a:pPr marL="228600" lvl="1" indent="-228600" algn="just" defTabSz="889000" rtl="0">
            <a:lnSpc>
              <a:spcPct val="90000"/>
            </a:lnSpc>
            <a:spcBef>
              <a:spcPct val="0"/>
            </a:spcBef>
            <a:spcAft>
              <a:spcPct val="20000"/>
            </a:spcAft>
            <a:buChar char="••"/>
          </a:pPr>
          <a:r>
            <a:rPr lang="uk-UA" sz="2000" kern="1200" dirty="0" smtClean="0"/>
            <a:t>При цьому підприємство фінансує операційні виплати за рахунок надходжень від інвестиційної та фінансової діяльностей, тобто за рахунок кредитів, емісії акцій, надходжень від реалізації основних засобів та інших необоротних активів. Така структура грошових потоків припустима тільки для новостворених підприємств. </a:t>
          </a:r>
          <a:endParaRPr lang="uk-UA" sz="2000" kern="1200" dirty="0"/>
        </a:p>
      </dsp:txBody>
      <dsp:txXfrm>
        <a:off x="0" y="3922070"/>
        <a:ext cx="8496944" cy="181125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type="upArrowCallout" r:blip="" rot="180">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type="upArrowCallout" r:blip="" rot="180">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833037-25B5-461E-A1FB-65269A0E642B}" type="datetimeFigureOut">
              <a:rPr lang="uk-UA" smtClean="0"/>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2845C-94AF-4664-B862-F5D1DE6EBD47}" type="slidenum">
              <a:rPr lang="uk-UA" smtClean="0"/>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323F6CD2-9E3A-42CB-9ACD-8E5EC403BBF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Дата 4"/>
          <p:cNvSpPr>
            <a:spLocks noGrp="1"/>
          </p:cNvSpPr>
          <p:nvPr>
            <p:ph type="dt" sz="half" idx="10"/>
          </p:nvPr>
        </p:nvSpPr>
        <p:spPr/>
        <p:txBody>
          <a:bodyPr/>
          <a:lstStyle/>
          <a:p>
            <a:fld id="{323F6CD2-9E3A-42CB-9ACD-8E5EC403BBF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7" name="Дата 6"/>
          <p:cNvSpPr>
            <a:spLocks noGrp="1"/>
          </p:cNvSpPr>
          <p:nvPr>
            <p:ph type="dt" sz="half" idx="10"/>
          </p:nvPr>
        </p:nvSpPr>
        <p:spPr/>
        <p:txBody>
          <a:bodyPr/>
          <a:lstStyle/>
          <a:p>
            <a:fld id="{323F6CD2-9E3A-42CB-9ACD-8E5EC403BBFC}" type="datetimeFigureOut">
              <a:rPr lang="uk-UA" smtClean="0"/>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23F6CD2-9E3A-42CB-9ACD-8E5EC403BBFC}" type="datetimeFigureOut">
              <a:rPr lang="uk-UA" smtClean="0"/>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23F6CD2-9E3A-42CB-9ACD-8E5EC403BBFC}" type="datetimeFigureOut">
              <a:rPr lang="uk-UA" smtClean="0"/>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323F6CD2-9E3A-42CB-9ACD-8E5EC403BBF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323F6CD2-9E3A-42CB-9ACD-8E5EC403BBF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alphaModFix amt="24000"/>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F6CD2-9E3A-42CB-9ACD-8E5EC403BBFC}" type="datetimeFigureOut">
              <a:rPr lang="uk-UA" smtClean="0"/>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0583C-989A-45C6-819D-C30968044EC1}" type="slidenum">
              <a:rPr lang="uk-UA" smtClean="0"/>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2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26.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9" Type="http://schemas.openxmlformats.org/officeDocument/2006/relationships/vmlDrawing" Target="../drawings/vmlDrawing2.vml"/><Relationship Id="rId8" Type="http://schemas.openxmlformats.org/officeDocument/2006/relationships/slideLayout" Target="../slideLayouts/slideLayout2.xml"/><Relationship Id="rId7" Type="http://schemas.openxmlformats.org/officeDocument/2006/relationships/image" Target="../media/image4.wmf"/><Relationship Id="rId6" Type="http://schemas.openxmlformats.org/officeDocument/2006/relationships/oleObject" Target="../embeddings/oleObject2.bin"/><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9" Type="http://schemas.openxmlformats.org/officeDocument/2006/relationships/vmlDrawing" Target="../drawings/vmlDrawing3.vml"/><Relationship Id="rId8" Type="http://schemas.openxmlformats.org/officeDocument/2006/relationships/slideLayout" Target="../slideLayouts/slideLayout2.xml"/><Relationship Id="rId7" Type="http://schemas.openxmlformats.org/officeDocument/2006/relationships/image" Target="../media/image5.wmf"/><Relationship Id="rId6" Type="http://schemas.openxmlformats.org/officeDocument/2006/relationships/oleObject" Target="../embeddings/oleObject3.bin"/><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3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32.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5.bin"/></Relationships>
</file>

<file path=ppt/slides/_rels/slide36.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2.xml"/><Relationship Id="rId2" Type="http://schemas.openxmlformats.org/officeDocument/2006/relationships/image" Target="../media/image8.wmf"/><Relationship Id="rId1" Type="http://schemas.openxmlformats.org/officeDocument/2006/relationships/oleObject" Target="../embeddings/oleObject6.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2060848"/>
            <a:ext cx="7336904" cy="1656184"/>
          </a:xfrm>
        </p:spPr>
        <p:txBody>
          <a:bodyPr>
            <a:normAutofit/>
          </a:bodyPr>
          <a:lstStyle/>
          <a:p>
            <a:r>
              <a:rPr lang="uk-UA" sz="4400" b="1" cap="all" dirty="0" smtClean="0">
                <a:solidFill>
                  <a:schemeClr val="tx1"/>
                </a:solidFill>
              </a:rPr>
              <a:t>Лекція 6. </a:t>
            </a:r>
            <a:r>
              <a:rPr lang="uk-UA" sz="4400" cap="all" dirty="0" smtClean="0">
                <a:solidFill>
                  <a:schemeClr val="tx1"/>
                </a:solidFill>
              </a:rPr>
              <a:t>Проектний </a:t>
            </a:r>
            <a:r>
              <a:rPr lang="uk-UA" sz="4400" cap="all" dirty="0" smtClean="0">
                <a:solidFill>
                  <a:schemeClr val="tx1"/>
                </a:solidFill>
              </a:rPr>
              <a:t>грошовий потік</a:t>
            </a:r>
            <a:endParaRPr lang="ru-RU" sz="4400" cap="all"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0"/>
            <a:ext cx="8229600" cy="4997152"/>
          </a:xfrm>
        </p:spPr>
        <p:txBody>
          <a:bodyPr>
            <a:normAutofit fontScale="77500" lnSpcReduction="20000"/>
          </a:bodyPr>
          <a:lstStyle/>
          <a:p>
            <a:pPr marL="0" indent="0">
              <a:buNone/>
            </a:pPr>
            <a:r>
              <a:rPr lang="uk-UA" b="1" dirty="0"/>
              <a:t>Відпливи поділяються на витрати з: </a:t>
            </a:r>
            <a:endParaRPr lang="ru-RU" b="1" dirty="0"/>
          </a:p>
          <a:p>
            <a:pPr marL="285750" lvl="0" indent="-285750" algn="just" fontAlgn="base"/>
            <a:r>
              <a:rPr lang="uk-UA" i="1" dirty="0"/>
              <a:t>операційної діяльності </a:t>
            </a:r>
            <a:r>
              <a:rPr lang="uk-UA" dirty="0"/>
              <a:t>– купівлі товарно-матеріальних запасів, оплати праці, відрахувань на соціальні заходи; оплати операційних витрат (разом — поточні витрати без амортизації), зменшення поточних зобов’язань та доходів майбутніх періодів, сплати податків та зборів; </a:t>
            </a:r>
            <a:endParaRPr lang="ru-RU" dirty="0"/>
          </a:p>
          <a:p>
            <a:pPr marL="285750" lvl="0" indent="-285750" algn="just" fontAlgn="base"/>
            <a:r>
              <a:rPr lang="uk-UA" i="1" dirty="0"/>
              <a:t>інвестиційної діяльності </a:t>
            </a:r>
            <a:r>
              <a:rPr lang="uk-UA" dirty="0"/>
              <a:t>– купівлі основних фондів та нематеріальних активів; придбанні фінансових інвестицій, наданням позик іншим сторонам, проведенні у звітному періоді капітального ремонту, модернізації та реконструкції основних засобів; </a:t>
            </a:r>
            <a:endParaRPr lang="ru-RU" dirty="0"/>
          </a:p>
          <a:p>
            <a:pPr marL="285750" lvl="0" indent="-285750" algn="just" fontAlgn="base"/>
            <a:r>
              <a:rPr lang="uk-UA" i="1" dirty="0"/>
              <a:t>фінансової діяльності </a:t>
            </a:r>
            <a:r>
              <a:rPr lang="uk-UA" dirty="0"/>
              <a:t>– погашення позик, сплати дивідендів інші виплати, пов’язані з фінансовою діяльністю. </a:t>
            </a:r>
            <a:endParaRPr lang="ru-RU"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1600" dirty="0"/>
              <a:t>У проектному аналізі важливо зробити оцінку саме тих грошових потоків, які будуть прийняті при розрахунках критеріїв та показників ефективності </a:t>
            </a:r>
            <a:r>
              <a:rPr lang="uk-UA" sz="1600" dirty="0" smtClean="0"/>
              <a:t>проекту</a:t>
            </a:r>
            <a:r>
              <a:rPr lang="uk-UA" sz="1600" dirty="0"/>
              <a:t> </a:t>
            </a:r>
            <a:r>
              <a:rPr lang="uk-UA" sz="1600" dirty="0" smtClean="0"/>
              <a:t>або які безпосередньо впливають на грошові потоки підприємства в цілому. </a:t>
            </a:r>
            <a:r>
              <a:rPr lang="uk-UA" sz="1600" dirty="0"/>
              <a:t>Такі грошові потоки називаються </a:t>
            </a:r>
            <a:r>
              <a:rPr lang="uk-UA" sz="1600" b="1" dirty="0"/>
              <a:t>релевантними. </a:t>
            </a:r>
            <a:br>
              <a:rPr lang="ru-RU" sz="1600" dirty="0"/>
            </a:br>
            <a:endParaRPr lang="ru-RU" sz="1600" dirty="0"/>
          </a:p>
        </p:txBody>
      </p:sp>
      <p:sp>
        <p:nvSpPr>
          <p:cNvPr id="3" name="Объект 2"/>
          <p:cNvSpPr>
            <a:spLocks noGrp="1"/>
          </p:cNvSpPr>
          <p:nvPr>
            <p:ph idx="1"/>
          </p:nvPr>
        </p:nvSpPr>
        <p:spPr>
          <a:xfrm>
            <a:off x="457200" y="1600200"/>
            <a:ext cx="8229600" cy="5069160"/>
          </a:xfrm>
        </p:spPr>
        <p:txBody>
          <a:bodyPr>
            <a:normAutofit fontScale="55000" lnSpcReduction="20000"/>
          </a:bodyPr>
          <a:lstStyle/>
          <a:p>
            <a:pPr marL="0" indent="0" algn="just">
              <a:buNone/>
            </a:pPr>
            <a:r>
              <a:rPr lang="uk-UA" b="1" i="1" dirty="0"/>
              <a:t>Релевантні грошові потоки </a:t>
            </a:r>
            <a:r>
              <a:rPr lang="uk-UA" i="1" dirty="0"/>
              <a:t>— </a:t>
            </a:r>
            <a:r>
              <a:rPr lang="uk-UA" dirty="0"/>
              <a:t>це визначені грошові потоки, які розглядаються у аналізі доцільності інвестицій та оцінки їх </a:t>
            </a:r>
            <a:r>
              <a:rPr lang="uk-UA" dirty="0" smtClean="0"/>
              <a:t>ефективності, тобто як різниця між загальними грошовими потоками підприємства в цілому за визначений проміжок часу у випадку реалізації проекту та у випадку відмови від нього.</a:t>
            </a:r>
            <a:endParaRPr lang="ru-RU" dirty="0"/>
          </a:p>
          <a:p>
            <a:pPr algn="just"/>
            <a:r>
              <a:rPr lang="uk-UA" dirty="0"/>
              <a:t>Якщо проект впроваджується на базі існуючого підприємства, тобто воно має фіксовані на певну дату основні та оборотні засоби і намагається досягти певної мети, для достовірної оцінки впливу проекту на її фінансовий стан, результати та забезпеченість коштами необхідно враховувати тільки цей вплив, а не поточні фактори, які не мають відношення до проекту. Тому у розрахунках показників та критеріїв ефективності проекту необхідно використовувати лише додаткові грошові потоки. </a:t>
            </a:r>
            <a:endParaRPr lang="ru-RU" dirty="0"/>
          </a:p>
          <a:p>
            <a:pPr marL="0" indent="0" algn="just">
              <a:buNone/>
            </a:pPr>
            <a:r>
              <a:rPr lang="uk-UA" b="1" i="1" dirty="0"/>
              <a:t>Додаткові грошові потоки </a:t>
            </a:r>
            <a:r>
              <a:rPr lang="uk-UA" i="1" dirty="0"/>
              <a:t>— </a:t>
            </a:r>
            <a:r>
              <a:rPr lang="uk-UA" dirty="0"/>
              <a:t>це грошові потоки, які супроводжують інвестиційний проект, і не зумовлені операційною, інвестиційною та фінансової діяльністю </a:t>
            </a:r>
            <a:r>
              <a:rPr lang="uk-UA" dirty="0" smtClean="0"/>
              <a:t>підприємства, тобто грошові потоки, що безпосередньо стосуються інвестиційного проекту. </a:t>
            </a:r>
            <a:r>
              <a:rPr lang="uk-UA" dirty="0"/>
              <a:t>Додаткові грошові потоки є </a:t>
            </a:r>
            <a:r>
              <a:rPr lang="uk-UA" b="1" dirty="0"/>
              <a:t>виразом додаткових вигід і витрат проекту.  </a:t>
            </a:r>
            <a:endParaRPr lang="ru-RU" b="1" dirty="0"/>
          </a:p>
          <a:p>
            <a:pPr algn="just"/>
            <a:r>
              <a:rPr lang="uk-UA" dirty="0"/>
              <a:t>Розрахунок </a:t>
            </a:r>
            <a:r>
              <a:rPr lang="uk-UA" i="1" dirty="0"/>
              <a:t>проектного грошового потоку</a:t>
            </a:r>
            <a:r>
              <a:rPr lang="uk-UA" dirty="0"/>
              <a:t> базується на змінах у грошових коштах підприємства та фактично є результатом впровадження окремих проектів. Доцільність реалізації того чи іншого проекту визначається за критерієм позитивної зміни в грошових потоках фірми в цілому.  </a:t>
            </a:r>
            <a:endParaRPr lang="ru-RU" dirty="0"/>
          </a:p>
          <a:p>
            <a:pPr algn="just"/>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uk-UA" sz="3100" b="1" dirty="0"/>
              <a:t>Оцінюючи додаткові грошові потоки необхідно враховувати </a:t>
            </a:r>
            <a:r>
              <a:rPr lang="uk-UA" sz="3100" b="1" dirty="0" smtClean="0"/>
              <a:t>чотири </a:t>
            </a:r>
            <a:r>
              <a:rPr lang="uk-UA" sz="3100" b="1" dirty="0"/>
              <a:t>важливих моменти</a:t>
            </a:r>
            <a:r>
              <a:rPr lang="uk-UA" dirty="0"/>
              <a:t>:</a:t>
            </a:r>
            <a:endParaRPr lang="ru-RU" dirty="0"/>
          </a:p>
        </p:txBody>
      </p:sp>
      <p:sp>
        <p:nvSpPr>
          <p:cNvPr id="3" name="Объект 2"/>
          <p:cNvSpPr>
            <a:spLocks noGrp="1"/>
          </p:cNvSpPr>
          <p:nvPr>
            <p:ph idx="1"/>
          </p:nvPr>
        </p:nvSpPr>
        <p:spPr>
          <a:xfrm>
            <a:off x="457200" y="1600200"/>
            <a:ext cx="8229600" cy="4853136"/>
          </a:xfrm>
        </p:spPr>
        <p:txBody>
          <a:bodyPr>
            <a:normAutofit fontScale="62500" lnSpcReduction="20000"/>
          </a:bodyPr>
          <a:lstStyle/>
          <a:p>
            <a:pPr lvl="0" algn="just" fontAlgn="base"/>
            <a:r>
              <a:rPr lang="uk-UA" dirty="0" smtClean="0"/>
              <a:t>1) не </a:t>
            </a:r>
            <a:r>
              <a:rPr lang="uk-UA" dirty="0"/>
              <a:t>слід брати до уваги </a:t>
            </a:r>
            <a:r>
              <a:rPr lang="uk-UA" i="1" dirty="0"/>
              <a:t>безповоротні витрати, </a:t>
            </a:r>
            <a:r>
              <a:rPr lang="uk-UA" dirty="0"/>
              <a:t>тобто грошові витрати, які вже були понесені і які неможливо відшкодувати прийняттям чи неприйняттям даного проекту; </a:t>
            </a:r>
            <a:endParaRPr lang="ru-RU" dirty="0"/>
          </a:p>
          <a:p>
            <a:pPr lvl="0" algn="just" fontAlgn="base"/>
            <a:r>
              <a:rPr lang="uk-UA" dirty="0" smtClean="0"/>
              <a:t>2) необхідно </a:t>
            </a:r>
            <a:r>
              <a:rPr lang="uk-UA" dirty="0"/>
              <a:t>враховувати </a:t>
            </a:r>
            <a:r>
              <a:rPr lang="uk-UA" i="1" dirty="0"/>
              <a:t>неявні вигоди і витрати </a:t>
            </a:r>
            <a:r>
              <a:rPr lang="uk-UA" dirty="0"/>
              <a:t>від проекту (грошові потоки, що можна було б отримати від активів, якими вже володіє фірма); </a:t>
            </a:r>
            <a:endParaRPr lang="ru-RU" dirty="0"/>
          </a:p>
          <a:p>
            <a:pPr lvl="0" algn="just" fontAlgn="base"/>
            <a:r>
              <a:rPr lang="uk-UA" dirty="0" smtClean="0"/>
              <a:t>3) слід </a:t>
            </a:r>
            <a:r>
              <a:rPr lang="uk-UA" dirty="0"/>
              <a:t>розглядати </a:t>
            </a:r>
            <a:r>
              <a:rPr lang="uk-UA" i="1" dirty="0" err="1"/>
              <a:t>екстерналії</a:t>
            </a:r>
            <a:r>
              <a:rPr lang="uk-UA" i="1" dirty="0"/>
              <a:t> </a:t>
            </a:r>
            <a:r>
              <a:rPr lang="uk-UA" dirty="0"/>
              <a:t>(вплив проекту на результативність діяльності інших підрозділів фірми), незважаючи на складність їх визначення; </a:t>
            </a:r>
            <a:endParaRPr lang="ru-RU" dirty="0"/>
          </a:p>
          <a:p>
            <a:pPr lvl="0" algn="just" fontAlgn="base"/>
            <a:r>
              <a:rPr lang="uk-UA" dirty="0" smtClean="0"/>
              <a:t>4) обов'язково </a:t>
            </a:r>
            <a:r>
              <a:rPr lang="uk-UA" dirty="0"/>
              <a:t>слід враховувати транспортні витрати та витрати на монтаж і налагодження необхідного обладнання. </a:t>
            </a:r>
            <a:endParaRPr lang="ru-RU" dirty="0"/>
          </a:p>
          <a:p>
            <a:pPr marL="0" indent="0" algn="just">
              <a:buNone/>
            </a:pPr>
            <a:r>
              <a:rPr lang="uk-UA" b="1" dirty="0"/>
              <a:t>На величину чистого грошового потоку безпосередньо впливають такі чинники: </a:t>
            </a:r>
            <a:endParaRPr lang="ru-RU" b="1" dirty="0"/>
          </a:p>
          <a:p>
            <a:pPr lvl="0" algn="just" fontAlgn="base"/>
            <a:r>
              <a:rPr lang="uk-UA" dirty="0"/>
              <a:t>метод нарахування амортизації; </a:t>
            </a:r>
            <a:endParaRPr lang="ru-RU" dirty="0"/>
          </a:p>
          <a:p>
            <a:pPr lvl="0" algn="just" fontAlgn="base"/>
            <a:r>
              <a:rPr lang="uk-UA" dirty="0"/>
              <a:t>наявність ліквідаційної вартості обладнання та її величина; </a:t>
            </a:r>
            <a:endParaRPr lang="uk-UA" dirty="0" smtClean="0"/>
          </a:p>
          <a:p>
            <a:pPr lvl="0" algn="just" fontAlgn="base"/>
            <a:r>
              <a:rPr lang="uk-UA" dirty="0" smtClean="0"/>
              <a:t>зміна </a:t>
            </a:r>
            <a:r>
              <a:rPr lang="uk-UA" dirty="0"/>
              <a:t>потреби у величині оборотного капіталу; </a:t>
            </a:r>
            <a:endParaRPr lang="ru-RU" dirty="0"/>
          </a:p>
          <a:p>
            <a:pPr lvl="0" algn="just" fontAlgn="base"/>
            <a:r>
              <a:rPr lang="uk-UA" dirty="0"/>
              <a:t>використання номінальних та постійних цін. </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52128"/>
          </a:xfrm>
        </p:spPr>
        <p:txBody>
          <a:bodyPr>
            <a:normAutofit fontScale="90000"/>
          </a:bodyPr>
          <a:lstStyle/>
          <a:p>
            <a:br>
              <a:rPr lang="uk-UA" sz="2200" dirty="0" smtClean="0"/>
            </a:br>
            <a:r>
              <a:rPr lang="uk-UA" sz="2200" dirty="0" smtClean="0"/>
              <a:t>У </a:t>
            </a:r>
            <a:r>
              <a:rPr lang="uk-UA" sz="2200" dirty="0"/>
              <a:t>процесі розрахунку чистого потоку грошових коштів у результаті прийняття проекту ключовою складовою є </a:t>
            </a:r>
            <a:r>
              <a:rPr lang="uk-UA" sz="2200" b="1" dirty="0" smtClean="0"/>
              <a:t>амортизація</a:t>
            </a:r>
            <a:r>
              <a:rPr lang="uk-UA" sz="2200" b="1" dirty="0"/>
              <a:t>:</a:t>
            </a:r>
            <a:br>
              <a:rPr lang="ru-RU" dirty="0"/>
            </a:br>
            <a:endParaRPr lang="ru-RU" dirty="0"/>
          </a:p>
        </p:txBody>
      </p:sp>
      <p:sp>
        <p:nvSpPr>
          <p:cNvPr id="3" name="Объект 2"/>
          <p:cNvSpPr>
            <a:spLocks noGrp="1"/>
          </p:cNvSpPr>
          <p:nvPr>
            <p:ph idx="1"/>
          </p:nvPr>
        </p:nvSpPr>
        <p:spPr>
          <a:xfrm>
            <a:off x="457200" y="1196752"/>
            <a:ext cx="8229600" cy="5257800"/>
          </a:xfrm>
        </p:spPr>
        <p:txBody>
          <a:bodyPr>
            <a:normAutofit fontScale="62500" lnSpcReduction="20000"/>
          </a:bodyPr>
          <a:lstStyle/>
          <a:p>
            <a:pPr algn="just"/>
            <a:r>
              <a:rPr lang="uk-UA" i="1" dirty="0"/>
              <a:t>Метод нарахування амортизації </a:t>
            </a:r>
            <a:r>
              <a:rPr lang="uk-UA" dirty="0"/>
              <a:t>може в значній мірі вплинути на величину грошового потоку. У випадку, коли період амортизації менше за строк експлуатації активів проекту (прискорена амортизація), податкове прикриття діє тільки за умови нарахування амортизації, після чого повна сума грошових накопичень підлягає оподаткуванню. Це позитивно впливає на теперішню вартість грошових потоків і робить цей метод більш привабливим порівняно з методом рівномірної амортизації.  </a:t>
            </a:r>
            <a:endParaRPr lang="ru-RU" dirty="0"/>
          </a:p>
          <a:p>
            <a:pPr marL="0" indent="0" algn="just">
              <a:buNone/>
            </a:pPr>
            <a:r>
              <a:rPr lang="uk-UA" dirty="0"/>
              <a:t>Величина грошового потоку збільшується, якщо активи мають </a:t>
            </a:r>
            <a:r>
              <a:rPr lang="uk-UA" i="1" dirty="0"/>
              <a:t>ліквідаційну вартість </a:t>
            </a:r>
            <a:r>
              <a:rPr lang="uk-UA" dirty="0"/>
              <a:t>в кінці строку експлуатації проекту. </a:t>
            </a:r>
            <a:r>
              <a:rPr lang="uk-UA" dirty="0" smtClean="0"/>
              <a:t>Оскільки </a:t>
            </a:r>
            <a:r>
              <a:rPr lang="uk-UA" dirty="0"/>
              <a:t>до того часу об'єкт буде повністю амортизований, дохід від реалізації підлягає оподаткуванню за звичайною ставкою. Ліквідаційна вартість, яка надходить наприкінці життєвого циклу проекту, збільшує потік грошових коштів та підвищує привабливість проекту. </a:t>
            </a:r>
            <a:endParaRPr lang="ru-RU" dirty="0"/>
          </a:p>
          <a:p>
            <a:pPr marL="0" indent="0" algn="just">
              <a:buNone/>
            </a:pPr>
            <a:r>
              <a:rPr lang="uk-UA" dirty="0"/>
              <a:t>Крім інвестицій в основний капітал, необхідно мати у розпорядженні додаткові грошові кошти для формування оборотного капіталу. Інвестування в </a:t>
            </a:r>
            <a:r>
              <a:rPr lang="uk-UA" i="1" dirty="0"/>
              <a:t>оборотний капітал </a:t>
            </a:r>
            <a:r>
              <a:rPr lang="uk-UA" dirty="0"/>
              <a:t>відбувається, як правило, у нульовий рік проекту, а його відшкодування — після його реалізації. Через різницю у часі витрати на оборотний капітал зменшують величину дисконтованого грошового потоку.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064896" cy="1844824"/>
          </a:xfrm>
        </p:spPr>
        <p:txBody>
          <a:bodyPr>
            <a:normAutofit/>
          </a:bodyPr>
          <a:lstStyle/>
          <a:p>
            <a:pPr algn="just"/>
            <a:r>
              <a:rPr lang="uk-UA" sz="1300" dirty="0" smtClean="0">
                <a:solidFill>
                  <a:schemeClr val="accent1">
                    <a:lumMod val="75000"/>
                  </a:schemeClr>
                </a:solidFill>
              </a:rPr>
              <a:t>	</a:t>
            </a:r>
            <a:r>
              <a:rPr lang="uk-UA" sz="1400" dirty="0">
                <a:solidFill>
                  <a:schemeClr val="tx2">
                    <a:lumMod val="60000"/>
                    <a:lumOff val="40000"/>
                  </a:schemeClr>
                </a:solidFill>
              </a:rPr>
              <a:t>Між проектними аналітиками не припиняється дискусія з приводу того, в яких цінах прогнозувати грошові потоки: постійних ми </a:t>
            </a:r>
            <a:r>
              <a:rPr lang="uk-UA" sz="1400" dirty="0" smtClean="0">
                <a:solidFill>
                  <a:schemeClr val="tx2">
                    <a:lumMod val="60000"/>
                    <a:lumOff val="40000"/>
                  </a:schemeClr>
                </a:solidFill>
              </a:rPr>
              <a:t>номінальних. </a:t>
            </a:r>
            <a:r>
              <a:rPr lang="uk-UA" sz="1400" i="1" dirty="0" smtClean="0">
                <a:solidFill>
                  <a:schemeClr val="tx2">
                    <a:lumMod val="60000"/>
                    <a:lumOff val="40000"/>
                  </a:schemeClr>
                </a:solidFill>
              </a:rPr>
              <a:t>Постійні </a:t>
            </a:r>
            <a:r>
              <a:rPr lang="uk-UA" sz="1400" i="1" dirty="0">
                <a:solidFill>
                  <a:schemeClr val="tx2">
                    <a:lumMod val="60000"/>
                    <a:lumOff val="40000"/>
                  </a:schemeClr>
                </a:solidFill>
              </a:rPr>
              <a:t>ціни </a:t>
            </a:r>
            <a:r>
              <a:rPr lang="uk-UA" sz="1400" dirty="0">
                <a:solidFill>
                  <a:schemeClr val="tx2">
                    <a:lumMod val="60000"/>
                    <a:lumOff val="40000"/>
                  </a:schemeClr>
                </a:solidFill>
              </a:rPr>
              <a:t>дозволяють ігнорувати інфляцію при визначенні умов оплати, а </a:t>
            </a:r>
            <a:r>
              <a:rPr lang="uk-UA" sz="1400" i="1" dirty="0">
                <a:solidFill>
                  <a:schemeClr val="tx2">
                    <a:lumMod val="60000"/>
                    <a:lumOff val="40000"/>
                  </a:schemeClr>
                </a:solidFill>
              </a:rPr>
              <a:t>номінальні </a:t>
            </a:r>
            <a:r>
              <a:rPr lang="uk-UA" sz="1400" dirty="0">
                <a:solidFill>
                  <a:schemeClr val="tx2">
                    <a:lumMod val="60000"/>
                    <a:lumOff val="40000"/>
                  </a:schemeClr>
                </a:solidFill>
              </a:rPr>
              <a:t>враховують інфляційні очікування учасників проекту. Аргументація на користь використання постійних (чи дійсних) цін базується на твердженнях, що зміни в рівні цін не впливають на вартість, тому існує можливість ігнорування інфляції, оскільки всі показники проекту можна оцінити за дійсною вартістю. Такий підхід дозволяє зберегти рівень валюти проекту протягом усього періоду функціонування, що значно полегшує кореспондування потоків грошових коштів по роках </a:t>
            </a:r>
            <a:r>
              <a:rPr lang="uk-UA" sz="1400" dirty="0" smtClean="0">
                <a:solidFill>
                  <a:schemeClr val="tx2">
                    <a:lumMod val="60000"/>
                    <a:lumOff val="40000"/>
                  </a:schemeClr>
                </a:solidFill>
              </a:rPr>
              <a:t>проекту.</a:t>
            </a:r>
            <a:endParaRPr lang="ru-RU" dirty="0">
              <a:solidFill>
                <a:schemeClr val="tx2">
                  <a:lumMod val="60000"/>
                  <a:lumOff val="40000"/>
                </a:schemeClr>
              </a:solidFill>
            </a:endParaRPr>
          </a:p>
        </p:txBody>
      </p:sp>
      <p:sp>
        <p:nvSpPr>
          <p:cNvPr id="3" name="Объект 2"/>
          <p:cNvSpPr>
            <a:spLocks noGrp="1"/>
          </p:cNvSpPr>
          <p:nvPr>
            <p:ph idx="1"/>
          </p:nvPr>
        </p:nvSpPr>
        <p:spPr>
          <a:xfrm>
            <a:off x="457200" y="1916832"/>
            <a:ext cx="8229600" cy="4680520"/>
          </a:xfrm>
        </p:spPr>
        <p:txBody>
          <a:bodyPr>
            <a:normAutofit fontScale="62500" lnSpcReduction="20000"/>
          </a:bodyPr>
          <a:lstStyle/>
          <a:p>
            <a:pPr algn="just"/>
            <a:r>
              <a:rPr lang="uk-UA" dirty="0"/>
              <a:t>Використання постійних цін передбачає, що зміна цін на сировину та матеріали буде аналогічною зростанню цін на готову продукцію і відповідною рівню інфляції. Однак, як свідчить практика, ціни на окремі ресурси (газ, електроенергію, капітал, величину заробітної </a:t>
            </a:r>
            <a:r>
              <a:rPr lang="uk-UA" dirty="0" smtClean="0"/>
              <a:t>плати</a:t>
            </a:r>
            <a:r>
              <a:rPr lang="uk-UA" dirty="0"/>
              <a:t>) контролюються державою і їх підвищення, як правило, не тотожне змінам цін на товари та послуги та не відповідає рівню інфляції. Такі інфляційні сценарії призводять до того, що грошові притоки збільшуються за рахунок зростання цін і відбувається це </a:t>
            </a:r>
            <a:r>
              <a:rPr lang="uk-UA" dirty="0" smtClean="0"/>
              <a:t>значно </a:t>
            </a:r>
            <a:r>
              <a:rPr lang="uk-UA" dirty="0"/>
              <a:t>швидше, ніж грошові відтоки.  </a:t>
            </a:r>
            <a:endParaRPr lang="ru-RU" dirty="0"/>
          </a:p>
          <a:p>
            <a:pPr algn="just"/>
            <a:r>
              <a:rPr lang="uk-UA" dirty="0"/>
              <a:t>Пам'ятаючи, що грошові потоки з активів складаються з трьох компонентів — операційного, інвестиційного та фінансового грошового потоку, в проектному грошовому потоці доцільно визначити аналогічні його складові, а саме: </a:t>
            </a:r>
            <a:r>
              <a:rPr lang="uk-UA" i="1" dirty="0"/>
              <a:t>проектний операційний грошовий потік, проектний грошовий потік від інвестиційної діяльності, проектний грошовий потік від фінансової діяльності, </a:t>
            </a:r>
            <a:r>
              <a:rPr lang="uk-UA" dirty="0"/>
              <a:t>що дозволяє спростити процедуру прийняття остаточного рішення про доцільність реалізації проекту з погляду збільшення цінності фірми в цілому (або зростання її загального грошового потоку).  </a:t>
            </a:r>
            <a:endParaRPr lang="ru-RU" dirty="0"/>
          </a:p>
          <a:p>
            <a:endParaRPr lang="ru-RU" sz="2800" noProof="1"/>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5042" y="0"/>
            <a:ext cx="8229600" cy="1744216"/>
          </a:xfrm>
        </p:spPr>
        <p:txBody>
          <a:bodyPr>
            <a:normAutofit fontScale="90000"/>
          </a:bodyPr>
          <a:lstStyle/>
          <a:p>
            <a:pPr algn="l"/>
            <a:r>
              <a:rPr lang="uk-UA" sz="1400" dirty="0" smtClean="0">
                <a:solidFill>
                  <a:schemeClr val="tx2">
                    <a:lumMod val="75000"/>
                    <a:lumOff val="25000"/>
                  </a:schemeClr>
                </a:solidFill>
              </a:rPr>
              <a:t>	</a:t>
            </a:r>
            <a:r>
              <a:rPr lang="uk-UA" sz="1600" dirty="0" smtClean="0">
                <a:solidFill>
                  <a:schemeClr val="tx2">
                    <a:lumMod val="75000"/>
                    <a:lumOff val="25000"/>
                  </a:schemeClr>
                </a:solidFill>
              </a:rPr>
              <a:t>Зазначимо</a:t>
            </a:r>
            <a:r>
              <a:rPr lang="uk-UA" sz="1600" dirty="0">
                <a:solidFill>
                  <a:schemeClr val="tx2">
                    <a:lumMod val="75000"/>
                    <a:lumOff val="25000"/>
                  </a:schemeClr>
                </a:solidFill>
              </a:rPr>
              <a:t>, що наведена схема відображає загальну логіку розрахунку грошового потоку, тому не треба сприймати її як точний алгоритм проведення аналітичних обчислень. </a:t>
            </a:r>
            <a:br>
              <a:rPr lang="ru-RU" sz="1600" dirty="0">
                <a:solidFill>
                  <a:schemeClr val="tx2">
                    <a:lumMod val="75000"/>
                    <a:lumOff val="25000"/>
                  </a:schemeClr>
                </a:solidFill>
              </a:rPr>
            </a:br>
            <a:r>
              <a:rPr lang="uk-UA" sz="1600" dirty="0">
                <a:solidFill>
                  <a:schemeClr val="tx2">
                    <a:lumMod val="75000"/>
                    <a:lumOff val="25000"/>
                  </a:schemeClr>
                </a:solidFill>
              </a:rPr>
              <a:t>Після розрахунку проектних грошових потоків для визначення ефективності проекту, що розглядається, визначається так званий </a:t>
            </a:r>
            <a:r>
              <a:rPr lang="uk-UA" sz="1600" i="1" dirty="0">
                <a:solidFill>
                  <a:schemeClr val="tx2">
                    <a:lumMod val="75000"/>
                    <a:lumOff val="25000"/>
                  </a:schemeClr>
                </a:solidFill>
              </a:rPr>
              <a:t>кумулятивний грошовий потік. </a:t>
            </a:r>
            <a:r>
              <a:rPr lang="uk-UA" sz="1600" dirty="0">
                <a:solidFill>
                  <a:schemeClr val="tx2">
                    <a:lumMod val="75000"/>
                    <a:lumOff val="25000"/>
                  </a:schemeClr>
                </a:solidFill>
              </a:rPr>
              <a:t>Це загальний проектний грошовий потік наростаючим підсумком за кожен рік впровадження проекту. Якщо його значення в останній рік реалізації проекту додатне проект є ефективним і його можна реалізовувати, якщо він від’ємний – навпаки. </a:t>
            </a:r>
            <a:br>
              <a:rPr lang="ru-RU" sz="1600" dirty="0">
                <a:solidFill>
                  <a:schemeClr val="tx2">
                    <a:lumMod val="75000"/>
                    <a:lumOff val="25000"/>
                  </a:schemeClr>
                </a:solidFill>
              </a:rPr>
            </a:br>
            <a:endParaRPr lang="ru-RU" sz="1600" dirty="0"/>
          </a:p>
        </p:txBody>
      </p:sp>
      <p:sp>
        <p:nvSpPr>
          <p:cNvPr id="3" name="Объект 2"/>
          <p:cNvSpPr>
            <a:spLocks noGrp="1"/>
          </p:cNvSpPr>
          <p:nvPr>
            <p:ph idx="1"/>
          </p:nvPr>
        </p:nvSpPr>
        <p:spPr>
          <a:xfrm>
            <a:off x="457200" y="1600200"/>
            <a:ext cx="8229600" cy="5213176"/>
          </a:xfrm>
        </p:spPr>
        <p:txBody>
          <a:bodyPr>
            <a:noAutofit/>
          </a:bodyPr>
          <a:lstStyle/>
          <a:p>
            <a:pPr marL="0" indent="0">
              <a:buNone/>
            </a:pPr>
            <a:r>
              <a:rPr lang="uk-UA" sz="2000" b="1" dirty="0"/>
              <a:t>Для опанування </a:t>
            </a:r>
            <a:r>
              <a:rPr lang="uk-UA" sz="2000" b="1" dirty="0" smtClean="0"/>
              <a:t>методики </a:t>
            </a:r>
            <a:r>
              <a:rPr lang="uk-UA" sz="2000" b="1" dirty="0"/>
              <a:t>розрахунку проектного грошового потоку можна керуватися такою схемою:</a:t>
            </a:r>
            <a:endParaRPr lang="ru-RU" sz="2000" dirty="0"/>
          </a:p>
          <a:p>
            <a:pPr marL="0" lvl="0" indent="0" fontAlgn="base">
              <a:buNone/>
            </a:pPr>
            <a:r>
              <a:rPr lang="uk-UA" sz="1400" i="1" dirty="0" smtClean="0"/>
              <a:t>1. Грошовий </a:t>
            </a:r>
            <a:r>
              <a:rPr lang="uk-UA" sz="1400" i="1" dirty="0"/>
              <a:t>потік від операційної діяльності:</a:t>
            </a:r>
            <a:r>
              <a:rPr lang="uk-UA" sz="1400" dirty="0"/>
              <a:t> </a:t>
            </a:r>
            <a:endParaRPr lang="ru-RU" sz="1400" dirty="0"/>
          </a:p>
          <a:p>
            <a:pPr marL="457200" lvl="1" indent="0" fontAlgn="base">
              <a:buNone/>
            </a:pPr>
            <a:r>
              <a:rPr lang="uk-UA" sz="1400" dirty="0" smtClean="0"/>
              <a:t>1.1. Виручка </a:t>
            </a:r>
            <a:r>
              <a:rPr lang="uk-UA" sz="1400" dirty="0"/>
              <a:t>від реалізації продукції проекту без ПДВ і спеціальних податків. </a:t>
            </a:r>
            <a:endParaRPr lang="ru-RU" sz="1400" dirty="0"/>
          </a:p>
          <a:p>
            <a:pPr marL="457200" lvl="1" indent="0" fontAlgn="base">
              <a:buNone/>
            </a:pPr>
            <a:r>
              <a:rPr lang="uk-UA" sz="1400" dirty="0" smtClean="0"/>
              <a:t>1.2. Повна </a:t>
            </a:r>
            <a:r>
              <a:rPr lang="uk-UA" sz="1400" dirty="0"/>
              <a:t>собівартість реалізованої продукції проекту. </a:t>
            </a:r>
            <a:endParaRPr lang="ru-RU" sz="1400" dirty="0"/>
          </a:p>
          <a:p>
            <a:pPr marL="457200" lvl="1" indent="0" fontAlgn="base">
              <a:buNone/>
            </a:pPr>
            <a:r>
              <a:rPr lang="uk-UA" sz="1400" dirty="0" smtClean="0"/>
              <a:t>1.3. Прибуток </a:t>
            </a:r>
            <a:r>
              <a:rPr lang="uk-UA" sz="1400" dirty="0"/>
              <a:t>від реалізації продукції проекту до виплати процентів і податків </a:t>
            </a:r>
            <a:r>
              <a:rPr lang="uk-UA" sz="1400" i="1" dirty="0"/>
              <a:t>(ряд. 1.1 </a:t>
            </a:r>
            <a:r>
              <a:rPr lang="uk-UA" sz="1400" i="1" dirty="0" smtClean="0"/>
              <a:t>- ряд</a:t>
            </a:r>
            <a:r>
              <a:rPr lang="uk-UA" sz="1400" i="1" dirty="0"/>
              <a:t>. 1.2).</a:t>
            </a:r>
            <a:r>
              <a:rPr lang="uk-UA" sz="1400" dirty="0"/>
              <a:t> </a:t>
            </a:r>
            <a:endParaRPr lang="ru-RU" sz="1400" dirty="0"/>
          </a:p>
          <a:p>
            <a:pPr marL="457200" lvl="1" indent="0" fontAlgn="base">
              <a:buNone/>
            </a:pPr>
            <a:r>
              <a:rPr lang="uk-UA" sz="1400" dirty="0" smtClean="0"/>
              <a:t>1.4. Сплата </a:t>
            </a:r>
            <a:r>
              <a:rPr lang="uk-UA" sz="1400" dirty="0"/>
              <a:t>податків і поточних витрат за рахунок прибутку. </a:t>
            </a:r>
            <a:endParaRPr lang="ru-RU" sz="1400" dirty="0"/>
          </a:p>
          <a:p>
            <a:pPr marL="457200" lvl="1" indent="0" fontAlgn="base">
              <a:buNone/>
            </a:pPr>
            <a:r>
              <a:rPr lang="ru-RU" sz="1400" dirty="0" smtClean="0"/>
              <a:t>1.</a:t>
            </a:r>
            <a:r>
              <a:rPr lang="uk-UA" sz="1400" dirty="0" smtClean="0"/>
              <a:t>5. Амортизація </a:t>
            </a:r>
            <a:r>
              <a:rPr lang="uk-UA" sz="1400" dirty="0"/>
              <a:t>основних засобів і нематеріальних активів. </a:t>
            </a:r>
            <a:endParaRPr lang="ru-RU" sz="1400" dirty="0"/>
          </a:p>
          <a:p>
            <a:pPr marL="457200" lvl="1" indent="0" fontAlgn="base">
              <a:buNone/>
            </a:pPr>
            <a:r>
              <a:rPr lang="uk-UA" sz="1400" dirty="0" smtClean="0"/>
              <a:t>1.6</a:t>
            </a:r>
            <a:r>
              <a:rPr lang="uk-UA" sz="1400" dirty="0"/>
              <a:t>. Операційний грошовий потік </a:t>
            </a:r>
            <a:r>
              <a:rPr lang="uk-UA" sz="1400" i="1" dirty="0"/>
              <a:t>(ряд. </a:t>
            </a:r>
            <a:r>
              <a:rPr lang="uk-UA" sz="1400" i="1" dirty="0" smtClean="0"/>
              <a:t>1.3 - ряд</a:t>
            </a:r>
            <a:r>
              <a:rPr lang="uk-UA" sz="1400" i="1" dirty="0"/>
              <a:t>. 1.4 + ряд. 1.5).</a:t>
            </a:r>
            <a:r>
              <a:rPr lang="uk-UA" sz="1400" dirty="0"/>
              <a:t> </a:t>
            </a:r>
            <a:endParaRPr lang="ru-RU" sz="1400" dirty="0"/>
          </a:p>
          <a:p>
            <a:pPr marL="0" lvl="0" indent="0" fontAlgn="base">
              <a:buNone/>
            </a:pPr>
            <a:r>
              <a:rPr lang="uk-UA" sz="1400" i="1" dirty="0" smtClean="0"/>
              <a:t>2. Приріст </a:t>
            </a:r>
            <a:r>
              <a:rPr lang="uk-UA" sz="1400" i="1" dirty="0"/>
              <a:t>чистого робочого капіталу:</a:t>
            </a:r>
            <a:r>
              <a:rPr lang="uk-UA" sz="1400" dirty="0"/>
              <a:t> </a:t>
            </a:r>
            <a:endParaRPr lang="ru-RU" sz="1400" dirty="0"/>
          </a:p>
          <a:p>
            <a:pPr marL="457200" lvl="1" indent="0" fontAlgn="base">
              <a:buNone/>
            </a:pPr>
            <a:r>
              <a:rPr lang="uk-UA" sz="1400" dirty="0" smtClean="0"/>
              <a:t>2.1. Збільшення </a:t>
            </a:r>
            <a:r>
              <a:rPr lang="uk-UA" sz="1400" dirty="0"/>
              <a:t>(-) /зменшення (+) дебіторської заборгованості. </a:t>
            </a:r>
            <a:endParaRPr lang="ru-RU" sz="1400" dirty="0"/>
          </a:p>
          <a:p>
            <a:pPr marL="457200" lvl="1" indent="0" fontAlgn="base">
              <a:buNone/>
            </a:pPr>
            <a:r>
              <a:rPr lang="uk-UA" sz="1400" dirty="0" smtClean="0"/>
              <a:t>2.2. Збільшення </a:t>
            </a:r>
            <a:r>
              <a:rPr lang="uk-UA" sz="1400" dirty="0"/>
              <a:t>(-) / зменшення (+) виробничих запасів. </a:t>
            </a:r>
            <a:endParaRPr lang="ru-RU" sz="1400" dirty="0"/>
          </a:p>
          <a:p>
            <a:pPr marL="457200" lvl="1" indent="0" fontAlgn="base">
              <a:buNone/>
            </a:pPr>
            <a:r>
              <a:rPr lang="uk-UA" sz="1400" dirty="0" smtClean="0"/>
              <a:t>2.3. Збільшення </a:t>
            </a:r>
            <a:r>
              <a:rPr lang="uk-UA" sz="1400" dirty="0"/>
              <a:t>(+) / зменшення (-) кредиторської заборгованості. </a:t>
            </a:r>
            <a:endParaRPr lang="ru-RU" sz="1400" dirty="0"/>
          </a:p>
          <a:p>
            <a:pPr marL="457200" lvl="1" indent="0" fontAlgn="base">
              <a:buNone/>
            </a:pPr>
            <a:r>
              <a:rPr lang="uk-UA" sz="1400" dirty="0" smtClean="0"/>
              <a:t>2.4. Чистий </a:t>
            </a:r>
            <a:r>
              <a:rPr lang="uk-UA" sz="1400" dirty="0"/>
              <a:t>робочий капітал </a:t>
            </a:r>
            <a:r>
              <a:rPr lang="uk-UA" sz="1400" i="1" dirty="0"/>
              <a:t>(± ряд. 2.1 ± ряд. 2.2 ± ряд. 2.3).</a:t>
            </a:r>
            <a:r>
              <a:rPr lang="uk-UA" sz="1400" dirty="0"/>
              <a:t> </a:t>
            </a:r>
            <a:endParaRPr lang="ru-RU" sz="1400" dirty="0"/>
          </a:p>
          <a:p>
            <a:pPr marL="0" lvl="0" indent="0" fontAlgn="base">
              <a:buNone/>
            </a:pPr>
            <a:r>
              <a:rPr lang="uk-UA" sz="1400" i="1" dirty="0" smtClean="0"/>
              <a:t>3. Чисті </a:t>
            </a:r>
            <a:r>
              <a:rPr lang="uk-UA" sz="1400" i="1" dirty="0"/>
              <a:t>капітальні витрати:</a:t>
            </a:r>
            <a:r>
              <a:rPr lang="uk-UA" sz="1400" dirty="0"/>
              <a:t> </a:t>
            </a:r>
            <a:endParaRPr lang="ru-RU" sz="1400" dirty="0"/>
          </a:p>
          <a:p>
            <a:pPr marL="457200" lvl="1" indent="0" fontAlgn="base">
              <a:buNone/>
            </a:pPr>
            <a:r>
              <a:rPr lang="uk-UA" sz="1400" dirty="0" smtClean="0"/>
              <a:t>3.1. Приріст </a:t>
            </a:r>
            <a:r>
              <a:rPr lang="uk-UA" sz="1400" dirty="0"/>
              <a:t>основних коштів (купівля) без урахування безоплатних надходжень. </a:t>
            </a:r>
            <a:endParaRPr lang="ru-RU" sz="1400" dirty="0"/>
          </a:p>
          <a:p>
            <a:pPr marL="457200" lvl="1" indent="0" fontAlgn="base">
              <a:buNone/>
            </a:pPr>
            <a:r>
              <a:rPr lang="uk-UA" sz="1400" dirty="0" smtClean="0"/>
              <a:t>3.2. Прибуток </a:t>
            </a:r>
            <a:r>
              <a:rPr lang="uk-UA" sz="1400" dirty="0"/>
              <a:t>від продажу основних засобів. </a:t>
            </a:r>
            <a:endParaRPr lang="ru-RU" sz="1400" dirty="0"/>
          </a:p>
          <a:p>
            <a:pPr marL="457200" lvl="1" indent="0" fontAlgn="base">
              <a:buNone/>
            </a:pPr>
            <a:r>
              <a:rPr lang="uk-UA" sz="1400" dirty="0" smtClean="0"/>
              <a:t>3.3. Величина </a:t>
            </a:r>
            <a:r>
              <a:rPr lang="uk-UA" sz="1400" dirty="0"/>
              <a:t>чистих капітальних витрат </a:t>
            </a:r>
            <a:r>
              <a:rPr lang="uk-UA" sz="1400" i="1" dirty="0"/>
              <a:t>(-ряд. 3.1 + ряд. 3.2).</a:t>
            </a:r>
            <a:r>
              <a:rPr lang="uk-UA" sz="1400" dirty="0"/>
              <a:t> </a:t>
            </a:r>
            <a:endParaRPr lang="uk-UA" sz="1400" dirty="0" smtClean="0"/>
          </a:p>
          <a:p>
            <a:pPr marL="457200" lvl="1" indent="0" fontAlgn="base">
              <a:buNone/>
            </a:pPr>
            <a:r>
              <a:rPr lang="uk-UA" sz="1400" i="1" dirty="0" smtClean="0"/>
              <a:t>4</a:t>
            </a:r>
            <a:r>
              <a:rPr lang="uk-UA" sz="1400" i="1" dirty="0"/>
              <a:t>. Чистий додатковий грошовий потік </a:t>
            </a:r>
            <a:r>
              <a:rPr lang="uk-UA" sz="1400" dirty="0"/>
              <a:t>за період, що аналізується </a:t>
            </a:r>
            <a:r>
              <a:rPr lang="uk-UA" sz="1400" i="1" dirty="0"/>
              <a:t>(ряд. 1 + ряд. 2 </a:t>
            </a:r>
            <a:r>
              <a:rPr lang="uk-UA" sz="1400" dirty="0"/>
              <a:t>+ </a:t>
            </a:r>
            <a:r>
              <a:rPr lang="uk-UA" sz="1400" i="1" dirty="0"/>
              <a:t>ряд. </a:t>
            </a:r>
            <a:r>
              <a:rPr lang="uk-UA" sz="1400" i="1" dirty="0" smtClean="0"/>
              <a:t>3.)</a:t>
            </a:r>
            <a:endParaRPr lang="ru-RU"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uk-UA" sz="3200" b="1" dirty="0"/>
              <a:t>Фактори, що впливають на грошові </a:t>
            </a:r>
            <a:r>
              <a:rPr lang="uk-UA" sz="3200" b="1" dirty="0" smtClean="0"/>
              <a:t>потоки</a:t>
            </a:r>
            <a:br>
              <a:rPr lang="uk-UA" sz="3200" b="1" dirty="0"/>
            </a:br>
            <a:endParaRPr lang="uk-UA" sz="3200" dirty="0"/>
          </a:p>
        </p:txBody>
      </p:sp>
      <p:graphicFrame>
        <p:nvGraphicFramePr>
          <p:cNvPr id="4" name="Объект 3"/>
          <p:cNvGraphicFramePr>
            <a:graphicFrameLocks noGrp="1"/>
          </p:cNvGraphicFramePr>
          <p:nvPr>
            <p:ph idx="1"/>
          </p:nvPr>
        </p:nvGraphicFramePr>
        <p:xfrm>
          <a:off x="457200" y="548680"/>
          <a:ext cx="8579296" cy="557748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4" name="Объект 3"/>
          <p:cNvGraphicFramePr>
            <a:graphicFrameLocks noGrp="1"/>
          </p:cNvGraphicFramePr>
          <p:nvPr>
            <p:ph idx="1"/>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Завдання аналізу грошових потоків: </a:t>
            </a:r>
            <a:endParaRPr lang="uk-UA"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Значення аналізу грошових потоків:</a:t>
            </a:r>
            <a:endParaRPr lang="uk-UA" dirty="0"/>
          </a:p>
        </p:txBody>
      </p:sp>
      <p:sp>
        <p:nvSpPr>
          <p:cNvPr id="3" name="Объект 2"/>
          <p:cNvSpPr>
            <a:spLocks noGrp="1"/>
          </p:cNvSpPr>
          <p:nvPr>
            <p:ph idx="1"/>
          </p:nvPr>
        </p:nvSpPr>
        <p:spPr/>
        <p:txBody>
          <a:bodyPr>
            <a:normAutofit fontScale="92500" lnSpcReduction="10000"/>
          </a:bodyPr>
          <a:lstStyle/>
          <a:p>
            <a:pPr marL="514350" indent="-514350" algn="just">
              <a:buFont typeface="+mj-lt"/>
              <a:buAutoNum type="arabicPeriod"/>
            </a:pPr>
            <a:r>
              <a:rPr lang="uk-UA" dirty="0" smtClean="0"/>
              <a:t>Дає змогу розкрити можливі резерви поліпшення ефективності використання коштів;</a:t>
            </a:r>
            <a:endParaRPr lang="uk-UA" dirty="0" smtClean="0"/>
          </a:p>
          <a:p>
            <a:pPr marL="514350" indent="-514350" algn="just">
              <a:buFont typeface="+mj-lt"/>
              <a:buAutoNum type="arabicPeriod"/>
            </a:pPr>
            <a:r>
              <a:rPr lang="uk-UA" dirty="0" smtClean="0"/>
              <a:t>Показує найпривабливіші підрозділи для інвестиційних проектів;</a:t>
            </a:r>
            <a:endParaRPr lang="uk-UA" dirty="0" smtClean="0"/>
          </a:p>
          <a:p>
            <a:pPr marL="514350" indent="-514350" algn="just">
              <a:buFont typeface="+mj-lt"/>
              <a:buAutoNum type="arabicPeriod"/>
            </a:pPr>
            <a:r>
              <a:rPr lang="uk-UA" dirty="0" smtClean="0"/>
              <a:t>Виявляє позиції звітності, що потребують найбільших вкладень;</a:t>
            </a:r>
            <a:endParaRPr lang="uk-UA" dirty="0" smtClean="0"/>
          </a:p>
          <a:p>
            <a:pPr marL="514350" indent="-514350" algn="just">
              <a:buFont typeface="+mj-lt"/>
              <a:buAutoNum type="arabicPeriod"/>
            </a:pPr>
            <a:r>
              <a:rPr lang="uk-UA" dirty="0" smtClean="0"/>
              <a:t>Є інформаційною базою щодо визначення стану ліквідності, платоспроможності та фінансової стійкості підприємства.</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br>
              <a:rPr lang="uk-UA" b="1" dirty="0" smtClean="0"/>
            </a:br>
            <a:r>
              <a:rPr lang="uk-UA" b="1" dirty="0" smtClean="0"/>
              <a:t>План </a:t>
            </a:r>
            <a:br>
              <a:rPr lang="ru-RU" dirty="0"/>
            </a:br>
            <a:endParaRPr lang="ru-RU" dirty="0"/>
          </a:p>
        </p:txBody>
      </p:sp>
      <p:sp>
        <p:nvSpPr>
          <p:cNvPr id="3" name="Объект 2"/>
          <p:cNvSpPr>
            <a:spLocks noGrp="1"/>
          </p:cNvSpPr>
          <p:nvPr>
            <p:ph idx="1"/>
          </p:nvPr>
        </p:nvSpPr>
        <p:spPr/>
        <p:txBody>
          <a:bodyPr>
            <a:normAutofit/>
          </a:bodyPr>
          <a:lstStyle/>
          <a:p>
            <a:pPr marL="182880" indent="0">
              <a:buNone/>
            </a:pPr>
            <a:r>
              <a:rPr lang="uk-UA" b="1" dirty="0" smtClean="0"/>
              <a:t>6.1. Поняття, види і класифікація грошових </a:t>
            </a:r>
            <a:br>
              <a:rPr lang="uk-UA" b="1" dirty="0" smtClean="0"/>
            </a:br>
            <a:r>
              <a:rPr lang="uk-UA" b="1" dirty="0" smtClean="0"/>
              <a:t>потоків.</a:t>
            </a:r>
            <a:endParaRPr lang="uk-UA" b="1" dirty="0" smtClean="0"/>
          </a:p>
          <a:p>
            <a:pPr marL="182880" indent="0">
              <a:buNone/>
            </a:pPr>
            <a:r>
              <a:rPr lang="uk-UA" b="1" dirty="0" smtClean="0"/>
              <a:t>6.2. Методика аналізу грошових потоків</a:t>
            </a:r>
            <a:r>
              <a:rPr lang="uk-UA" dirty="0" smtClean="0"/>
              <a:t>.</a:t>
            </a:r>
            <a:endParaRPr lang="uk-UA" dirty="0"/>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sz="5400" b="1" dirty="0" smtClean="0"/>
              <a:t>2. </a:t>
            </a:r>
            <a:r>
              <a:rPr lang="uk-UA" sz="5400" b="1" dirty="0" smtClean="0"/>
              <a:t>Методика аналізу грошових потоків підприємства.</a:t>
            </a:r>
            <a:endParaRPr lang="uk-UA" sz="5400" b="1" dirty="0" smtClean="0"/>
          </a:p>
          <a:p>
            <a:pPr algn="ctr"/>
            <a:endParaRPr lang="uk-UA" sz="5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Алгоритм аналізу грошових потоків:</a:t>
            </a:r>
            <a:endParaRPr lang="uk-UA"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Прямоугольник 4"/>
          <p:cNvSpPr/>
          <p:nvPr/>
        </p:nvSpPr>
        <p:spPr>
          <a:xfrm>
            <a:off x="395536" y="1124744"/>
            <a:ext cx="8424936" cy="720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b="1" dirty="0"/>
              <a:t>ПОКАЗНИКИ ЗБАЛАНСОВАНОСТІ ГРОШОВИХ </a:t>
            </a:r>
            <a:r>
              <a:rPr lang="uk-UA" sz="3200" b="1" dirty="0" smtClean="0"/>
              <a:t>ПОТОКІВ:</a:t>
            </a:r>
            <a:br>
              <a:rPr lang="uk-UA" sz="3200" b="1" dirty="0"/>
            </a:br>
            <a:endParaRPr lang="uk-UA" sz="3200"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5678091"/>
          </a:xfrm>
        </p:spPr>
        <p:txBody>
          <a:bodyPr>
            <a:normAutofit fontScale="92500" lnSpcReduction="20000"/>
          </a:bodyPr>
          <a:lstStyle/>
          <a:p>
            <a:pPr marL="0" indent="0">
              <a:buNone/>
            </a:pPr>
            <a:r>
              <a:rPr lang="uk-UA" sz="4300" b="1" dirty="0" smtClean="0"/>
              <a:t>1. ЧИСТИЙ ГРОШОВИЙ ПОТІК (ЧГП):</a:t>
            </a:r>
            <a:endParaRPr lang="uk-UA" sz="4300" b="1" dirty="0" smtClean="0"/>
          </a:p>
          <a:p>
            <a:pPr algn="ctr"/>
            <a:endParaRPr lang="uk-UA" dirty="0"/>
          </a:p>
          <a:p>
            <a:pPr algn="ctr"/>
            <a:r>
              <a:rPr lang="uk-UA" dirty="0" smtClean="0"/>
              <a:t>ЧГП = вхідний грошовий потік – вихідний грошовий потік</a:t>
            </a:r>
            <a:endParaRPr lang="uk-UA" dirty="0" smtClean="0"/>
          </a:p>
          <a:p>
            <a:pPr algn="ctr"/>
            <a:endParaRPr lang="uk-UA" dirty="0" smtClean="0"/>
          </a:p>
          <a:p>
            <a:pPr algn="just"/>
            <a:r>
              <a:rPr lang="uk-UA" dirty="0"/>
              <a:t>характеризує зміну залишку грошових коштів у результаті здійснення господарських операцій за всіма видами діяльності підприємства:  </a:t>
            </a:r>
            <a:endParaRPr lang="uk-UA" dirty="0"/>
          </a:p>
          <a:p>
            <a:pPr algn="just"/>
            <a:endParaRPr lang="uk-UA" dirty="0" smtClean="0"/>
          </a:p>
          <a:p>
            <a:pPr algn="just"/>
            <a:r>
              <a:rPr lang="uk-UA" dirty="0" smtClean="0"/>
              <a:t>Рекомендовано – позитивне значення та його зростання.</a:t>
            </a:r>
            <a:endParaRPr lang="uk-UA" dirty="0" smtClean="0"/>
          </a:p>
          <a:p>
            <a:pPr algn="just"/>
            <a:r>
              <a:rPr lang="uk-UA" dirty="0" smtClean="0"/>
              <a:t>+/-   надлишковий/дефіцитний грошовий потік</a:t>
            </a:r>
            <a:endParaRPr lang="uk-UA"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Autofit/>
          </a:bodyPr>
          <a:lstStyle/>
          <a:p>
            <a:r>
              <a:rPr lang="uk-UA" sz="3200" b="1" dirty="0"/>
              <a:t>2. ЯКІСТЬ ЧИСТОГО ГРОШОВОГО </a:t>
            </a:r>
            <a:r>
              <a:rPr lang="uk-UA" sz="3200" b="1" dirty="0" smtClean="0"/>
              <a:t>ПОТОКУ:</a:t>
            </a:r>
            <a:br>
              <a:rPr lang="uk-UA" sz="3200" b="1" dirty="0"/>
            </a:br>
            <a:endParaRPr lang="uk-UA" sz="3200" dirty="0"/>
          </a:p>
        </p:txBody>
      </p:sp>
      <p:graphicFrame>
        <p:nvGraphicFramePr>
          <p:cNvPr id="4" name="Объект 3"/>
          <p:cNvGraphicFramePr>
            <a:graphicFrameLocks noGrp="1"/>
          </p:cNvGraphicFramePr>
          <p:nvPr>
            <p:ph idx="1"/>
          </p:nvPr>
        </p:nvGraphicFramePr>
        <p:xfrm>
          <a:off x="467544" y="764704"/>
          <a:ext cx="8496944" cy="57606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Объект 3"/>
          <p:cNvGraphicFramePr>
            <a:graphicFrameLocks noGrp="1"/>
          </p:cNvGraphicFramePr>
          <p:nvPr>
            <p:ph idx="1"/>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881856"/>
          </a:xfrm>
        </p:spPr>
        <p:txBody>
          <a:bodyPr>
            <a:normAutofit/>
          </a:bodyPr>
          <a:lstStyle/>
          <a:p>
            <a:pPr algn="ctr">
              <a:lnSpc>
                <a:spcPct val="80000"/>
              </a:lnSpc>
            </a:pPr>
            <a:r>
              <a:rPr lang="ru-RU" b="1" dirty="0" smtClean="0"/>
              <a:t>3. КОЕФІЦІЄНТ ДОСТАТНОСТІ ЧИСТОГО ГРОШОВОГО ПОТОКУ:</a:t>
            </a:r>
            <a:endParaRPr lang="ru-RU" b="1" dirty="0" smtClean="0"/>
          </a:p>
          <a:p>
            <a:pPr marL="640080" indent="-457200">
              <a:buNone/>
            </a:pPr>
            <a:endParaRPr lang="ru-RU" sz="2400" i="1" dirty="0" smtClean="0">
              <a:effectLst>
                <a:outerShdw blurRad="38100" dist="38100" dir="2700000" algn="tl">
                  <a:srgbClr val="000000">
                    <a:alpha val="43137"/>
                  </a:srgbClr>
                </a:outerShdw>
              </a:effectLst>
            </a:endParaRPr>
          </a:p>
          <a:p>
            <a:pPr marL="640080" indent="-457200">
              <a:buNone/>
            </a:pPr>
            <a:endParaRPr lang="uk-UA" sz="2400" i="1" dirty="0" smtClean="0">
              <a:effectLst>
                <a:outerShdw blurRad="38100" dist="38100" dir="2700000" algn="tl">
                  <a:srgbClr val="000000">
                    <a:alpha val="43137"/>
                  </a:srgbClr>
                </a:outerShdw>
              </a:effectLst>
            </a:endParaRPr>
          </a:p>
          <a:p>
            <a:pPr marL="640080" indent="-457200">
              <a:buNone/>
            </a:pPr>
            <a:endParaRPr lang="uk-UA" sz="2400" i="1" dirty="0" smtClean="0">
              <a:effectLst>
                <a:outerShdw blurRad="38100" dist="38100" dir="2700000" algn="tl">
                  <a:srgbClr val="000000">
                    <a:alpha val="43137"/>
                  </a:srgbClr>
                </a:outerShdw>
              </a:effectLst>
            </a:endParaRPr>
          </a:p>
          <a:p>
            <a:pPr marL="640080" indent="-457200">
              <a:buNone/>
            </a:pPr>
            <a:r>
              <a:rPr lang="uk-UA" sz="2400" dirty="0" smtClean="0"/>
              <a:t>де </a:t>
            </a:r>
            <a:r>
              <a:rPr lang="uk-UA" sz="2400" i="1" dirty="0" err="1" smtClean="0"/>
              <a:t>Ч</a:t>
            </a:r>
            <a:r>
              <a:rPr lang="uk-UA" sz="2400" i="1" baseline="-25000" dirty="0" err="1" smtClean="0"/>
              <a:t>г.п</a:t>
            </a:r>
            <a:r>
              <a:rPr lang="uk-UA" sz="2400" dirty="0" smtClean="0"/>
              <a:t> — сума чистого грошового потоку; </a:t>
            </a:r>
            <a:endParaRPr lang="uk-UA" sz="2400" dirty="0" smtClean="0"/>
          </a:p>
          <a:p>
            <a:pPr marL="640080" indent="-457200">
              <a:buNone/>
            </a:pPr>
            <a:r>
              <a:rPr lang="uk-UA" sz="2400" i="1" dirty="0" smtClean="0"/>
              <a:t>ПП</a:t>
            </a:r>
            <a:r>
              <a:rPr lang="uk-UA" sz="2400" dirty="0" smtClean="0"/>
              <a:t> — сума погашення позик; </a:t>
            </a:r>
            <a:endParaRPr lang="uk-UA" sz="2400" dirty="0" smtClean="0"/>
          </a:p>
          <a:p>
            <a:pPr marL="640080" indent="-457200">
              <a:buNone/>
            </a:pPr>
            <a:r>
              <a:rPr lang="uk-UA" sz="2400" i="1" dirty="0" smtClean="0"/>
              <a:t>ΔЗ</a:t>
            </a:r>
            <a:r>
              <a:rPr lang="uk-UA" sz="2400" dirty="0" smtClean="0"/>
              <a:t> — сума приросту запасів товарно-матеріальних цінностей; </a:t>
            </a:r>
            <a:endParaRPr lang="uk-UA" sz="2400" dirty="0" smtClean="0"/>
          </a:p>
          <a:p>
            <a:pPr marL="640080" indent="-457200">
              <a:buNone/>
            </a:pPr>
            <a:r>
              <a:rPr lang="uk-UA" sz="2400" i="1" dirty="0" smtClean="0"/>
              <a:t>Д</a:t>
            </a:r>
            <a:r>
              <a:rPr lang="uk-UA" sz="2400" dirty="0" smtClean="0"/>
              <a:t> — сума сплачених дивідендів.</a:t>
            </a:r>
            <a:endParaRPr lang="uk-UA" sz="2400" dirty="0" smtClean="0"/>
          </a:p>
          <a:p>
            <a:pPr marL="640080" indent="-457200">
              <a:buNone/>
            </a:pPr>
            <a:endParaRPr lang="en-US" sz="2400" dirty="0" smtClean="0"/>
          </a:p>
          <a:p>
            <a:pPr marL="0" indent="0" algn="just">
              <a:spcBef>
                <a:spcPts val="0"/>
              </a:spcBef>
              <a:buNone/>
            </a:pPr>
            <a:r>
              <a:rPr lang="uk-UA" sz="2400" i="1" dirty="0" smtClean="0">
                <a:effectLst>
                  <a:outerShdw blurRad="38100" dist="38100" dir="2700000" algn="tl">
                    <a:srgbClr val="000000">
                      <a:alpha val="43137"/>
                    </a:srgbClr>
                  </a:outerShdw>
                </a:effectLst>
              </a:rPr>
              <a:t>Значення показника </a:t>
            </a:r>
            <a:r>
              <a:rPr lang="en-US" sz="2400" i="1" dirty="0" smtClean="0">
                <a:effectLst>
                  <a:outerShdw blurRad="38100" dist="38100" dir="2700000" algn="tl">
                    <a:srgbClr val="000000">
                      <a:alpha val="43137"/>
                    </a:srgbClr>
                  </a:outerShdw>
                </a:effectLst>
              </a:rPr>
              <a:t>&gt;=</a:t>
            </a:r>
            <a:r>
              <a:rPr lang="uk-UA" sz="2400" i="1" dirty="0" smtClean="0">
                <a:effectLst>
                  <a:outerShdw blurRad="38100" dist="38100" dir="2700000" algn="tl">
                    <a:srgbClr val="000000">
                      <a:alpha val="43137"/>
                    </a:srgbClr>
                  </a:outerShdw>
                </a:effectLst>
              </a:rPr>
              <a:t>1 свідчить про достатність власних грошових коштів для покриття потреб в них.</a:t>
            </a:r>
            <a:endParaRPr lang="en-US" sz="2400" i="1" dirty="0">
              <a:effectLst>
                <a:outerShdw blurRad="38100" dist="38100" dir="2700000" algn="tl">
                  <a:srgbClr val="000000">
                    <a:alpha val="43137"/>
                  </a:srgbClr>
                </a:outerShdw>
              </a:effectLst>
            </a:endParaRPr>
          </a:p>
        </p:txBody>
      </p:sp>
      <p:graphicFrame>
        <p:nvGraphicFramePr>
          <p:cNvPr id="4" name="Объект 3"/>
          <p:cNvGraphicFramePr>
            <a:graphicFrameLocks noChangeAspect="1"/>
          </p:cNvGraphicFramePr>
          <p:nvPr/>
        </p:nvGraphicFramePr>
        <p:xfrm>
          <a:off x="3071813" y="1484313"/>
          <a:ext cx="2238375" cy="785812"/>
        </p:xfrm>
        <a:graphic>
          <a:graphicData uri="http://schemas.openxmlformats.org/presentationml/2006/ole">
            <mc:AlternateContent xmlns:mc="http://schemas.openxmlformats.org/markup-compatibility/2006">
              <mc:Choice xmlns:v="urn:schemas-microsoft-com:vml" Requires="v">
                <p:oleObj spid="_x0000_s8226" name="Формула" r:id="rId1" imgW="28651200" imgH="10058400" progId="Equation.3">
                  <p:embed/>
                </p:oleObj>
              </mc:Choice>
              <mc:Fallback>
                <p:oleObj name="Формула" r:id="rId1" imgW="28651200" imgH="10058400" progId="Equation.3">
                  <p:embed/>
                  <p:pic>
                    <p:nvPicPr>
                      <p:cNvPr id="0" name="Изображение 8225"/>
                      <p:cNvPicPr>
                        <a:picLocks noChangeAspect="1" noChangeArrowheads="1"/>
                      </p:cNvPicPr>
                      <p:nvPr/>
                    </p:nvPicPr>
                    <p:blipFill>
                      <a:blip r:embed="rId2"/>
                      <a:srcRect/>
                      <a:stretch>
                        <a:fillRect/>
                      </a:stretch>
                    </p:blipFill>
                    <p:spPr bwMode="auto">
                      <a:xfrm>
                        <a:off x="3071813" y="1484313"/>
                        <a:ext cx="2238375" cy="78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t>4. ТРИВАЛІСТЬ ФІНАНСОВОГО ЦИКЛА:</a:t>
            </a:r>
            <a:br>
              <a:rPr lang="ru-RU" sz="3600" b="1" dirty="0"/>
            </a:br>
            <a:endParaRPr lang="uk-UA" sz="3600" dirty="0"/>
          </a:p>
        </p:txBody>
      </p:sp>
      <p:sp>
        <p:nvSpPr>
          <p:cNvPr id="3" name="Объект 2"/>
          <p:cNvSpPr>
            <a:spLocks noGrp="1"/>
          </p:cNvSpPr>
          <p:nvPr>
            <p:ph idx="1"/>
          </p:nvPr>
        </p:nvSpPr>
        <p:spPr>
          <a:xfrm>
            <a:off x="457200" y="980728"/>
            <a:ext cx="8229600" cy="5145435"/>
          </a:xfrm>
        </p:spPr>
        <p:txBody>
          <a:bodyPr>
            <a:normAutofit/>
          </a:bodyPr>
          <a:lstStyle/>
          <a:p>
            <a:pPr algn="just"/>
            <a:r>
              <a:rPr lang="ru-RU" b="1" dirty="0">
                <a:solidFill>
                  <a:schemeClr val="bg2">
                    <a:lumMod val="10000"/>
                  </a:schemeClr>
                </a:solidFill>
                <a:effectLst>
                  <a:outerShdw blurRad="38100" dist="38100" dir="2700000" algn="tl">
                    <a:srgbClr val="000000">
                      <a:alpha val="43137"/>
                    </a:srgbClr>
                  </a:outerShdw>
                </a:effectLst>
              </a:rPr>
              <a:t>ФІНАНСОВИЙ </a:t>
            </a:r>
            <a:r>
              <a:rPr lang="ru-RU" b="1" dirty="0" smtClean="0">
                <a:solidFill>
                  <a:schemeClr val="bg2">
                    <a:lumMod val="10000"/>
                  </a:schemeClr>
                </a:solidFill>
                <a:effectLst>
                  <a:outerShdw blurRad="38100" dist="38100" dir="2700000" algn="tl">
                    <a:srgbClr val="000000">
                      <a:alpha val="43137"/>
                    </a:srgbClr>
                  </a:outerShdw>
                </a:effectLst>
              </a:rPr>
              <a:t>ЦИКЛ </a:t>
            </a:r>
            <a:r>
              <a:rPr lang="uk-UA" i="1" dirty="0" smtClean="0"/>
              <a:t>-</a:t>
            </a:r>
            <a:r>
              <a:rPr lang="uk-UA" dirty="0"/>
              <a:t> </a:t>
            </a:r>
            <a:r>
              <a:rPr lang="uk-UA" dirty="0" smtClean="0"/>
              <a:t>це </a:t>
            </a:r>
            <a:r>
              <a:rPr lang="uk-UA" dirty="0"/>
              <a:t>проміжок </a:t>
            </a:r>
            <a:r>
              <a:rPr lang="uk-UA" dirty="0" smtClean="0"/>
              <a:t>часу </a:t>
            </a:r>
            <a:r>
              <a:rPr lang="uk-UA" dirty="0"/>
              <a:t>між оплатою кредиторської заборгованості за сировину і матеріали </a:t>
            </a:r>
            <a:r>
              <a:rPr lang="uk-UA" dirty="0" smtClean="0"/>
              <a:t>та погашенням </a:t>
            </a:r>
            <a:r>
              <a:rPr lang="uk-UA" dirty="0"/>
              <a:t>дебіторської заборгованості за реалізовану продукцію і товари.</a:t>
            </a:r>
            <a:endParaRPr lang="ru-RU" b="1" dirty="0" smtClean="0">
              <a:solidFill>
                <a:schemeClr val="bg2">
                  <a:lumMod val="10000"/>
                </a:schemeClr>
              </a:solidFill>
              <a:effectLst>
                <a:outerShdw blurRad="38100" dist="38100" dir="2700000" algn="tl">
                  <a:srgbClr val="000000">
                    <a:alpha val="43137"/>
                  </a:srgbClr>
                </a:outerShdw>
              </a:effectLst>
            </a:endParaRPr>
          </a:p>
          <a:p>
            <a:pPr algn="ctr"/>
            <a:r>
              <a:rPr lang="uk-UA" b="1" dirty="0" smtClean="0">
                <a:solidFill>
                  <a:schemeClr val="bg2">
                    <a:lumMod val="10000"/>
                  </a:schemeClr>
                </a:solidFill>
                <a:effectLst>
                  <a:outerShdw blurRad="38100" dist="38100" dir="2700000" algn="tl">
                    <a:srgbClr val="000000">
                      <a:alpha val="43137"/>
                    </a:srgbClr>
                  </a:outerShdw>
                </a:effectLst>
              </a:rPr>
              <a:t>Тривалість фінансового циклу = Період обороту запасів + Період обороту дебіторської заборгованості - Період обороту кредиторської заборгованості  </a:t>
            </a:r>
            <a:endParaRPr lang="uk-UA" b="1" dirty="0" smtClean="0">
              <a:solidFill>
                <a:schemeClr val="bg2">
                  <a:lumMod val="10000"/>
                </a:schemeClr>
              </a:solidFill>
              <a:effectLst>
                <a:outerShdw blurRad="38100" dist="38100" dir="2700000" algn="tl">
                  <a:srgbClr val="000000">
                    <a:alpha val="43137"/>
                  </a:srgbClr>
                </a:outerShdw>
              </a:effectLst>
            </a:endParaRPr>
          </a:p>
          <a:p>
            <a:endParaRPr lang="uk-U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5865515"/>
          </a:xfrm>
        </p:spPr>
        <p:txBody>
          <a:bodyPr/>
          <a:lstStyle/>
          <a:p>
            <a:pPr algn="just"/>
            <a:r>
              <a:rPr lang="uk-UA" b="1" dirty="0"/>
              <a:t>Тривалість фінансового циклу</a:t>
            </a:r>
            <a:r>
              <a:rPr lang="uk-UA" dirty="0"/>
              <a:t> менше тривалості операційного циклу на величину періоду обороту кредиторської заборгованості за товари, роботи, </a:t>
            </a:r>
            <a:r>
              <a:rPr lang="uk-UA" dirty="0" smtClean="0"/>
              <a:t>послуги.</a:t>
            </a:r>
            <a:endParaRPr lang="uk-UA" dirty="0" smtClean="0"/>
          </a:p>
          <a:p>
            <a:pPr algn="just"/>
            <a:endParaRPr lang="ru-RU" dirty="0"/>
          </a:p>
          <a:p>
            <a:pPr algn="just"/>
            <a:r>
              <a:rPr lang="uk-UA" b="1" i="1" u="sng" dirty="0" smtClean="0"/>
              <a:t>ЧИМ ВИЩЕ ТРИВАЛІСТЬ ФІНАНСОВОГО ЦИКЛУ, ТИМ ВИЩЕ ПОТРЕБА В ОБОРОТНИХ ЗАСОБАХ!!!</a:t>
            </a:r>
            <a:endParaRPr lang="uk-UA" b="1" i="1" u="sng" dirty="0" smtClean="0"/>
          </a:p>
          <a:p>
            <a:pPr algn="just"/>
            <a:r>
              <a:rPr lang="uk-UA" b="1" i="1" u="sng" dirty="0" smtClean="0">
                <a:solidFill>
                  <a:srgbClr val="FF0000"/>
                </a:solidFill>
              </a:rPr>
              <a:t>НЕОБХІДНО СКОРОЧУВАТИ ТРИВАЛІСТЬ ФІНАНСОВОГО ЦИКЛУ за рахунок:</a:t>
            </a:r>
            <a:endParaRPr lang="ru-RU" b="1" i="1" u="sng" dirty="0" smtClean="0">
              <a:solidFill>
                <a:srgbClr val="FF0000"/>
              </a:solidFill>
            </a:endParaRPr>
          </a:p>
          <a:p>
            <a:pPr algn="just"/>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 y="306352"/>
            <a:ext cx="8229600" cy="706090"/>
          </a:xfrm>
        </p:spPr>
        <p:txBody>
          <a:bodyPr>
            <a:noAutofit/>
          </a:bodyPr>
          <a:lstStyle/>
          <a:p>
            <a:r>
              <a:rPr lang="uk-UA" sz="2400" b="1" dirty="0" smtClean="0"/>
              <a:t>1. СКОРОЧЕННЯ ПЕРІОДУ ОБОРОТУ ДЕБІТОРСЬКОЇ ЗАБОРГОВАНОСТІ МОЖЛИВЕ ЗА РАХУНОК:</a:t>
            </a:r>
            <a:br>
              <a:rPr lang="uk-UA" sz="2400" b="1" dirty="0" smtClean="0"/>
            </a:br>
            <a:endParaRPr lang="uk-UA" sz="2400" b="1" dirty="0"/>
          </a:p>
        </p:txBody>
      </p:sp>
      <p:graphicFrame>
        <p:nvGraphicFramePr>
          <p:cNvPr id="4" name="Объект 3"/>
          <p:cNvGraphicFramePr>
            <a:graphicFrameLocks noGrp="1"/>
          </p:cNvGraphicFramePr>
          <p:nvPr>
            <p:ph idx="1"/>
          </p:nvPr>
        </p:nvGraphicFramePr>
        <p:xfrm>
          <a:off x="457200" y="1124744"/>
          <a:ext cx="8229600" cy="554461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Прямоугольник 2"/>
          <p:cNvSpPr/>
          <p:nvPr/>
        </p:nvSpPr>
        <p:spPr>
          <a:xfrm>
            <a:off x="1043608" y="750714"/>
            <a:ext cx="7128792"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smtClean="0">
              <a:solidFill>
                <a:schemeClr val="tx1"/>
              </a:solidFill>
            </a:endParaRPr>
          </a:p>
        </p:txBody>
      </p:sp>
      <p:graphicFrame>
        <p:nvGraphicFramePr>
          <p:cNvPr id="6" name="Объект 5"/>
          <p:cNvGraphicFramePr>
            <a:graphicFrameLocks noChangeAspect="1"/>
          </p:cNvGraphicFramePr>
          <p:nvPr/>
        </p:nvGraphicFramePr>
        <p:xfrm>
          <a:off x="1043608" y="764704"/>
          <a:ext cx="6696744" cy="792088"/>
        </p:xfrm>
        <a:graphic>
          <a:graphicData uri="http://schemas.openxmlformats.org/presentationml/2006/ole">
            <mc:AlternateContent xmlns:mc="http://schemas.openxmlformats.org/markup-compatibility/2006">
              <mc:Choice xmlns:v="urn:schemas-microsoft-com:vml" Requires="v">
                <p:oleObj spid="_x0000_s9253" name="Формула" r:id="rId6" imgW="85039200" imgH="10363200" progId="Equation.3">
                  <p:embed/>
                </p:oleObj>
              </mc:Choice>
              <mc:Fallback>
                <p:oleObj name="Формула" r:id="rId6" imgW="85039200" imgH="10363200" progId="Equation.3">
                  <p:embed/>
                  <p:pic>
                    <p:nvPicPr>
                      <p:cNvPr id="0" name="Изображение 9252"/>
                      <p:cNvPicPr/>
                      <p:nvPr/>
                    </p:nvPicPr>
                    <p:blipFill>
                      <a:blip r:embed="rId7"/>
                      <a:stretch>
                        <a:fillRect/>
                      </a:stretch>
                    </p:blipFill>
                    <p:spPr>
                      <a:xfrm>
                        <a:off x="1043608" y="764704"/>
                        <a:ext cx="6696744" cy="792088"/>
                      </a:xfrm>
                      <a:prstGeom prst="rect">
                        <a:avLst/>
                      </a:prstGeom>
                    </p:spPr>
                  </p:pic>
                </p:oleObj>
              </mc:Fallback>
            </mc:AlternateContent>
          </a:graphicData>
        </a:graphic>
      </p:graphicFrame>
      <p:cxnSp>
        <p:nvCxnSpPr>
          <p:cNvPr id="8" name="Прямая со стрелкой 7"/>
          <p:cNvCxnSpPr/>
          <p:nvPr/>
        </p:nvCxnSpPr>
        <p:spPr>
          <a:xfrm flipV="1">
            <a:off x="7812360" y="1124744"/>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7596336" y="764704"/>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2492896"/>
            <a:ext cx="7488832"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251520" y="116632"/>
            <a:ext cx="8363272" cy="720080"/>
          </a:xfrm>
        </p:spPr>
        <p:txBody>
          <a:bodyPr>
            <a:noAutofit/>
          </a:bodyPr>
          <a:lstStyle/>
          <a:p>
            <a:r>
              <a:rPr lang="uk-UA" sz="2800" b="1" dirty="0"/>
              <a:t>6.1. Поняття, види і класифікація грошових </a:t>
            </a:r>
            <a:r>
              <a:rPr lang="uk-UA" sz="2800" b="1" dirty="0" smtClean="0"/>
              <a:t>потоків</a:t>
            </a:r>
            <a:endParaRPr lang="uk-UA" sz="2800" b="1" dirty="0"/>
          </a:p>
        </p:txBody>
      </p:sp>
      <p:sp>
        <p:nvSpPr>
          <p:cNvPr id="3" name="Объект 2"/>
          <p:cNvSpPr>
            <a:spLocks noGrp="1"/>
          </p:cNvSpPr>
          <p:nvPr>
            <p:ph idx="1"/>
          </p:nvPr>
        </p:nvSpPr>
        <p:spPr>
          <a:xfrm>
            <a:off x="0" y="692696"/>
            <a:ext cx="9036496" cy="6696744"/>
          </a:xfrm>
        </p:spPr>
        <p:txBody>
          <a:bodyPr>
            <a:noAutofit/>
          </a:bodyPr>
          <a:lstStyle/>
          <a:p>
            <a:pPr algn="just"/>
            <a:r>
              <a:rPr lang="uk-UA" sz="1600" dirty="0"/>
              <a:t>Одним із найбільш важливих етапів проектного аналізу є оцінка прогнозованих грошових потоків. Поняття «грошовий потік» (</a:t>
            </a:r>
            <a:r>
              <a:rPr lang="en-US" sz="1600" dirty="0"/>
              <a:t>cash flow</a:t>
            </a:r>
            <a:r>
              <a:rPr lang="uk-UA" sz="1600" dirty="0"/>
              <a:t>) у проектному аналізі не означає «готівка», а швидше  його можна перекласти як «рух коштів», хоча у буквальному перекладі з англійської мови даний термін означає саме потік готівки</a:t>
            </a:r>
            <a:r>
              <a:rPr lang="uk-UA" sz="1600" dirty="0" smtClean="0"/>
              <a:t>.</a:t>
            </a:r>
            <a:endParaRPr lang="uk-UA" sz="1600" dirty="0" smtClean="0"/>
          </a:p>
          <a:p>
            <a:pPr algn="just"/>
            <a:r>
              <a:rPr lang="uk-UA" sz="1600" dirty="0" smtClean="0"/>
              <a:t>У найширшому розумінні </a:t>
            </a:r>
            <a:r>
              <a:rPr lang="uk-UA" sz="1600" b="1" dirty="0" smtClean="0"/>
              <a:t>грошовим потоком </a:t>
            </a:r>
            <a:r>
              <a:rPr lang="uk-UA" sz="1600" dirty="0" smtClean="0"/>
              <a:t>називають грошові надходження і витрати.</a:t>
            </a:r>
            <a:endParaRPr lang="uk-UA" sz="1600" dirty="0" smtClean="0"/>
          </a:p>
          <a:p>
            <a:pPr algn="just"/>
            <a:r>
              <a:rPr lang="uk-UA" sz="1600" dirty="0" smtClean="0"/>
              <a:t>Для розуміння грошового потоку слід представити інвестиційний проект у вигляді основних його елементів:</a:t>
            </a:r>
            <a:endParaRPr lang="uk-UA" sz="1600" dirty="0" smtClean="0"/>
          </a:p>
          <a:p>
            <a:pPr algn="ctr"/>
            <a:r>
              <a:rPr lang="en-US" sz="1600" dirty="0" smtClean="0"/>
              <a:t>P = </a:t>
            </a:r>
            <a:r>
              <a:rPr lang="uk-UA" sz="1600" dirty="0" smtClean="0"/>
              <a:t>ГРОШОВІ ВИТРАТИ; ГРОШОВІ НАДХОДЖЕННЯ; ЖИТТЄВИЙ ЦИКЛ ПРОЕКТУ; </a:t>
            </a:r>
            <a:endParaRPr lang="uk-UA" sz="1600" dirty="0" smtClean="0"/>
          </a:p>
          <a:p>
            <a:pPr marL="0" indent="0" algn="ctr">
              <a:buNone/>
            </a:pPr>
            <a:r>
              <a:rPr lang="uk-UA" sz="1600" dirty="0" smtClean="0"/>
              <a:t>СТАВКА ДИСКОНТУВАННЯ.</a:t>
            </a:r>
            <a:endParaRPr lang="uk-UA" sz="1600" dirty="0"/>
          </a:p>
          <a:p>
            <a:pPr algn="just"/>
            <a:r>
              <a:rPr lang="uk-UA" sz="1600" b="1" i="1" dirty="0" smtClean="0"/>
              <a:t>САМЕ ТАКІ ЕЛЕМЕНТИ ЯК ГРОШОВІ ВИТРАТИ ТА ГРОШОВІ НАДХОДЖЕННЯ І Є ОСНОВОЮ ДЛЯ УТВОРЕННЯ ГРОШОВОГО ПОТОКУ</a:t>
            </a:r>
            <a:endParaRPr lang="uk-UA" sz="1600" b="1" i="1" dirty="0" smtClean="0"/>
          </a:p>
          <a:p>
            <a:pPr algn="just"/>
            <a:r>
              <a:rPr lang="uk-UA" sz="1600" b="1" i="1" dirty="0" smtClean="0"/>
              <a:t>Грошовий </a:t>
            </a:r>
            <a:r>
              <a:rPr lang="uk-UA" sz="1600" b="1" i="1" dirty="0"/>
              <a:t>потік</a:t>
            </a:r>
            <a:r>
              <a:rPr lang="uk-UA" sz="1600" dirty="0"/>
              <a:t> являє собою сукупність розподілених у часі надходжень і виплат грошових коштів, що генеруються господарською діяльністю </a:t>
            </a:r>
            <a:r>
              <a:rPr lang="uk-UA" sz="1600" dirty="0" smtClean="0"/>
              <a:t>підприємства.</a:t>
            </a:r>
            <a:endParaRPr lang="en-US" sz="1600" dirty="0"/>
          </a:p>
          <a:p>
            <a:pPr algn="just"/>
            <a:r>
              <a:rPr lang="uk-UA" sz="1600" dirty="0" smtClean="0"/>
              <a:t>У найширшому розумінні грошовим потоком називають грошові надходження та витрати, тобто це різниця між грошовими надходженнями та витратами.</a:t>
            </a:r>
            <a:endParaRPr lang="uk-UA" sz="1600" dirty="0" smtClean="0"/>
          </a:p>
          <a:p>
            <a:pPr algn="just"/>
            <a:r>
              <a:rPr lang="uk-UA" sz="1600" dirty="0" smtClean="0"/>
              <a:t>Існує декілька підходів до визначення грошового потоку залежно від методів його розрахунку.</a:t>
            </a:r>
            <a:endParaRPr lang="uk-UA" sz="1600" dirty="0" smtClean="0"/>
          </a:p>
          <a:p>
            <a:pPr algn="just"/>
            <a:r>
              <a:rPr lang="uk-UA" sz="1600" b="1" dirty="0" smtClean="0"/>
              <a:t>Традиційний грошовий потік</a:t>
            </a:r>
            <a:r>
              <a:rPr lang="uk-UA" sz="1600" dirty="0" smtClean="0"/>
              <a:t> – це сума чистого доходу та нарахованої амортизації.</a:t>
            </a:r>
            <a:endParaRPr lang="uk-UA" sz="1600" dirty="0" smtClean="0"/>
          </a:p>
          <a:p>
            <a:pPr algn="just"/>
            <a:r>
              <a:rPr lang="uk-UA" sz="1600" b="1" dirty="0" smtClean="0"/>
              <a:t>Чистий грошовий потік</a:t>
            </a:r>
            <a:r>
              <a:rPr lang="uk-UA" sz="1600" dirty="0" smtClean="0"/>
              <a:t> – це загальні зміни у залишках грошових коштів фірми за певний період. Після одного або двох років діяльності підприємство сподівається на надходження чистого грошового потоку від інвестиційного проекту. Цей потік грошових надходжень є додатковим доходом від інвестиції за мінусом експлуатаційних витрат, які включають у себе прямі витрати і будь-які податкові платежі, що також є грошовими потоками.</a:t>
            </a:r>
            <a:endParaRPr lang="uk-UA" sz="1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uk-UA" sz="2400" b="1" dirty="0" smtClean="0"/>
              <a:t>2. СКОРОЧЕННЯ ПЕРІОДУ ОБОРОТУ ЗАПАСІВ </a:t>
            </a:r>
            <a:br>
              <a:rPr lang="uk-UA" sz="2400" b="1" dirty="0" smtClean="0"/>
            </a:br>
            <a:r>
              <a:rPr lang="uk-UA" sz="2400" b="1" dirty="0" smtClean="0"/>
              <a:t>ЗА РАХУНОК:</a:t>
            </a:r>
            <a:br>
              <a:rPr lang="uk-UA" sz="2400" b="1" dirty="0" smtClean="0"/>
            </a:br>
            <a:endParaRPr lang="uk-UA" sz="2400" b="1" dirty="0"/>
          </a:p>
        </p:txBody>
      </p:sp>
      <p:graphicFrame>
        <p:nvGraphicFramePr>
          <p:cNvPr id="4" name="Объект 3"/>
          <p:cNvGraphicFramePr>
            <a:graphicFrameLocks noGrp="1"/>
          </p:cNvGraphicFramePr>
          <p:nvPr>
            <p:ph idx="1"/>
          </p:nvPr>
        </p:nvGraphicFramePr>
        <p:xfrm>
          <a:off x="457200" y="1124744"/>
          <a:ext cx="8229600" cy="554461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Прямоугольник 4"/>
          <p:cNvSpPr/>
          <p:nvPr/>
        </p:nvSpPr>
        <p:spPr>
          <a:xfrm>
            <a:off x="971600" y="692696"/>
            <a:ext cx="7128792"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smtClean="0">
              <a:solidFill>
                <a:schemeClr val="tx1"/>
              </a:solidFill>
            </a:endParaRPr>
          </a:p>
        </p:txBody>
      </p:sp>
      <p:graphicFrame>
        <p:nvGraphicFramePr>
          <p:cNvPr id="6" name="Объект 5"/>
          <p:cNvGraphicFramePr>
            <a:graphicFrameLocks noChangeAspect="1"/>
          </p:cNvGraphicFramePr>
          <p:nvPr/>
        </p:nvGraphicFramePr>
        <p:xfrm>
          <a:off x="2230438" y="765175"/>
          <a:ext cx="4321175" cy="792163"/>
        </p:xfrm>
        <a:graphic>
          <a:graphicData uri="http://schemas.openxmlformats.org/presentationml/2006/ole">
            <mc:AlternateContent xmlns:mc="http://schemas.openxmlformats.org/markup-compatibility/2006">
              <mc:Choice xmlns:v="urn:schemas-microsoft-com:vml" Requires="v">
                <p:oleObj spid="_x0000_s10271" name="Формула" r:id="rId6" imgW="54864000" imgH="10363200" progId="Equation.3">
                  <p:embed/>
                </p:oleObj>
              </mc:Choice>
              <mc:Fallback>
                <p:oleObj name="Формула" r:id="rId6" imgW="54864000" imgH="10363200" progId="Equation.3">
                  <p:embed/>
                  <p:pic>
                    <p:nvPicPr>
                      <p:cNvPr id="0" name="Объект 5"/>
                      <p:cNvPicPr>
                        <a:picLocks noChangeAspect="1" noChangeArrowheads="1"/>
                      </p:cNvPicPr>
                      <p:nvPr/>
                    </p:nvPicPr>
                    <p:blipFill>
                      <a:blip r:embed="rId7"/>
                      <a:srcRect/>
                      <a:stretch>
                        <a:fillRect/>
                      </a:stretch>
                    </p:blipFill>
                    <p:spPr bwMode="auto">
                      <a:xfrm>
                        <a:off x="2230438" y="765175"/>
                        <a:ext cx="43211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Прямая со стрелкой 7"/>
          <p:cNvCxnSpPr/>
          <p:nvPr/>
        </p:nvCxnSpPr>
        <p:spPr>
          <a:xfrm>
            <a:off x="6444208" y="692696"/>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6660232" y="1205136"/>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6784626" y="1203259"/>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3375"/>
            <a:ext cx="9144000" cy="359321"/>
          </a:xfrm>
        </p:spPr>
        <p:txBody>
          <a:bodyPr rtlCol="0">
            <a:normAutofit fontScale="90000"/>
          </a:bodyPr>
          <a:lstStyle/>
          <a:p>
            <a:pPr fontAlgn="auto">
              <a:spcAft>
                <a:spcPts val="0"/>
              </a:spcAft>
              <a:defRPr/>
            </a:pPr>
            <a:r>
              <a:rPr lang="uk-UA" sz="4000" b="1" dirty="0" smtClean="0"/>
              <a:t>Результати аналізу збалансованості грошових потоків</a:t>
            </a:r>
            <a:endParaRPr lang="uk-UA" sz="4000" b="1" dirty="0"/>
          </a:p>
        </p:txBody>
      </p:sp>
      <p:graphicFrame>
        <p:nvGraphicFramePr>
          <p:cNvPr id="4" name="Объект 3"/>
          <p:cNvGraphicFramePr>
            <a:graphicFrameLocks noGrp="1"/>
          </p:cNvGraphicFramePr>
          <p:nvPr>
            <p:ph idx="1"/>
          </p:nvPr>
        </p:nvGraphicFramePr>
        <p:xfrm>
          <a:off x="468313" y="981075"/>
          <a:ext cx="8229600" cy="561627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229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713"/>
            <a:ext cx="9144000" cy="720725"/>
          </a:xfrm>
        </p:spPr>
        <p:txBody>
          <a:bodyPr rtlCol="0">
            <a:normAutofit fontScale="90000"/>
          </a:bodyPr>
          <a:lstStyle/>
          <a:p>
            <a:pPr fontAlgn="auto">
              <a:spcAft>
                <a:spcPts val="0"/>
              </a:spcAft>
              <a:defRPr/>
            </a:pPr>
            <a:r>
              <a:rPr lang="uk-UA" sz="4000" b="1" dirty="0" smtClean="0"/>
              <a:t>Оцінка синхронності грошових потоків</a:t>
            </a:r>
            <a:br>
              <a:rPr lang="ru-RU" sz="4000" b="1" dirty="0"/>
            </a:br>
            <a:endParaRPr lang="uk-UA" sz="4000" b="1" dirty="0"/>
          </a:p>
        </p:txBody>
      </p:sp>
      <p:sp>
        <p:nvSpPr>
          <p:cNvPr id="3" name="Объект 2"/>
          <p:cNvSpPr>
            <a:spLocks noGrp="1"/>
          </p:cNvSpPr>
          <p:nvPr>
            <p:ph idx="1"/>
          </p:nvPr>
        </p:nvSpPr>
        <p:spPr>
          <a:xfrm>
            <a:off x="179388" y="1052736"/>
            <a:ext cx="8713787" cy="5689377"/>
          </a:xfrm>
        </p:spPr>
        <p:txBody>
          <a:bodyPr rtlCol="0">
            <a:noAutofit/>
          </a:bodyPr>
          <a:lstStyle/>
          <a:p>
            <a:pPr marL="0" indent="0" algn="just" fontAlgn="auto">
              <a:spcAft>
                <a:spcPts val="0"/>
              </a:spcAft>
              <a:buFont typeface="Arial" panose="020B0604020202020204" pitchFamily="34" charset="0"/>
              <a:buNone/>
              <a:defRPr/>
            </a:pPr>
            <a:r>
              <a:rPr lang="uk-UA" sz="2200" b="1" dirty="0" smtClean="0"/>
              <a:t>1. КОЕФІЦІЄНТ ЛІКВІДНОСТІ ГРОШОВИХ ПОТОКІВ</a:t>
            </a:r>
            <a:r>
              <a:rPr lang="uk-UA" sz="2200" dirty="0" smtClean="0"/>
              <a:t> </a:t>
            </a:r>
            <a:r>
              <a:rPr lang="uk-UA" sz="2200" dirty="0"/>
              <a:t>– співвідношення </a:t>
            </a:r>
            <a:r>
              <a:rPr lang="uk-UA" sz="2200" dirty="0" smtClean="0"/>
              <a:t>надходжень </a:t>
            </a:r>
            <a:r>
              <a:rPr lang="uk-UA" sz="2200" dirty="0"/>
              <a:t>і </a:t>
            </a:r>
            <a:r>
              <a:rPr lang="uk-UA" sz="2200" dirty="0" smtClean="0"/>
              <a:t>видатків </a:t>
            </a:r>
            <a:r>
              <a:rPr lang="uk-UA" sz="2200" dirty="0"/>
              <a:t>грошових </a:t>
            </a:r>
            <a:r>
              <a:rPr lang="uk-UA" sz="2200" dirty="0" smtClean="0"/>
              <a:t>коштів:</a:t>
            </a:r>
            <a:endParaRPr lang="ru-RU" sz="2200" dirty="0"/>
          </a:p>
          <a:p>
            <a:pPr marL="0" indent="0" fontAlgn="auto">
              <a:spcAft>
                <a:spcPts val="0"/>
              </a:spcAft>
              <a:buFont typeface="Arial" panose="020B0604020202020204" pitchFamily="34" charset="0"/>
              <a:buNone/>
              <a:defRPr/>
            </a:pPr>
            <a:endParaRPr lang="ru-RU" sz="2200" dirty="0"/>
          </a:p>
          <a:p>
            <a:pPr algn="just" fontAlgn="auto">
              <a:spcAft>
                <a:spcPts val="0"/>
              </a:spcAft>
              <a:buFont typeface="Arial" panose="020B0604020202020204" pitchFamily="34" charset="0"/>
              <a:buChar char="•"/>
              <a:defRPr/>
            </a:pPr>
            <a:endParaRPr lang="uk-UA" sz="2200" dirty="0"/>
          </a:p>
          <a:p>
            <a:pPr algn="just" fontAlgn="auto">
              <a:spcAft>
                <a:spcPts val="0"/>
              </a:spcAft>
              <a:buFont typeface="Arial" panose="020B0604020202020204" pitchFamily="34" charset="0"/>
              <a:buChar char="•"/>
              <a:defRPr/>
            </a:pPr>
            <a:endParaRPr lang="ru-RU" sz="2200" dirty="0"/>
          </a:p>
          <a:p>
            <a:pPr marL="0" indent="0" algn="just" fontAlgn="auto">
              <a:spcAft>
                <a:spcPts val="0"/>
              </a:spcAft>
              <a:buFont typeface="Arial" panose="020B0604020202020204" pitchFamily="34" charset="0"/>
              <a:buNone/>
              <a:defRPr/>
            </a:pPr>
            <a:r>
              <a:rPr lang="uk-UA" sz="2200" dirty="0"/>
              <a:t>де </a:t>
            </a:r>
            <a:r>
              <a:rPr lang="uk-UA" sz="2200" i="1" dirty="0"/>
              <a:t>ПГП – </a:t>
            </a:r>
            <a:r>
              <a:rPr lang="uk-UA" sz="2200" dirty="0"/>
              <a:t>сума валового позитивного грошового потоку (надходження коштів), тис. </a:t>
            </a:r>
            <a:r>
              <a:rPr lang="uk-UA" sz="2200" dirty="0" smtClean="0"/>
              <a:t>грн.; </a:t>
            </a:r>
            <a:endParaRPr lang="uk-UA" sz="2200" dirty="0" smtClean="0"/>
          </a:p>
          <a:p>
            <a:pPr marL="0" indent="0" algn="just" fontAlgn="auto">
              <a:spcAft>
                <a:spcPts val="0"/>
              </a:spcAft>
              <a:buFont typeface="Arial" panose="020B0604020202020204" pitchFamily="34" charset="0"/>
              <a:buNone/>
              <a:defRPr/>
            </a:pPr>
            <a:r>
              <a:rPr lang="uk-UA" sz="2200" i="1" dirty="0" smtClean="0"/>
              <a:t>НГП </a:t>
            </a:r>
            <a:r>
              <a:rPr lang="uk-UA" sz="2200" i="1" dirty="0"/>
              <a:t>– </a:t>
            </a:r>
            <a:r>
              <a:rPr lang="uk-UA" sz="2200" dirty="0"/>
              <a:t>сума валового негативного грошового потоку (витрати коштів), тис. грн</a:t>
            </a:r>
            <a:r>
              <a:rPr lang="uk-UA" sz="2200" dirty="0" smtClean="0"/>
              <a:t>.</a:t>
            </a:r>
            <a:r>
              <a:rPr lang="uk-UA" sz="2200" dirty="0"/>
              <a:t> </a:t>
            </a:r>
            <a:endParaRPr lang="uk-UA" sz="2200" dirty="0" smtClean="0"/>
          </a:p>
          <a:p>
            <a:pPr algn="just" fontAlgn="auto">
              <a:spcAft>
                <a:spcPts val="0"/>
              </a:spcAft>
              <a:buFont typeface="Arial" panose="020B0604020202020204" pitchFamily="34" charset="0"/>
              <a:buChar char="•"/>
              <a:defRPr/>
            </a:pPr>
            <a:r>
              <a:rPr lang="uk-UA" sz="2200" i="1" dirty="0" smtClean="0"/>
              <a:t>Якщо </a:t>
            </a:r>
            <a:r>
              <a:rPr lang="uk-UA" sz="2200" i="1" dirty="0"/>
              <a:t>даний показник менше 1, то підприємству необхідно вживати заходи для додаткового залучення інвестиційних ресурсів.</a:t>
            </a:r>
            <a:endParaRPr lang="ru-RU" sz="2200" i="1" dirty="0"/>
          </a:p>
          <a:p>
            <a:pPr fontAlgn="auto">
              <a:spcAft>
                <a:spcPts val="0"/>
              </a:spcAft>
              <a:buFont typeface="Arial" panose="020B0604020202020204" pitchFamily="34" charset="0"/>
              <a:buChar char="•"/>
              <a:defRPr/>
            </a:pPr>
            <a:endParaRPr lang="uk-UA" sz="2400" dirty="0"/>
          </a:p>
        </p:txBody>
      </p:sp>
      <p:sp>
        <p:nvSpPr>
          <p:cNvPr id="1843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18437" name="Объект 4"/>
          <p:cNvGraphicFramePr>
            <a:graphicFrameLocks noChangeAspect="1"/>
          </p:cNvGraphicFramePr>
          <p:nvPr/>
        </p:nvGraphicFramePr>
        <p:xfrm>
          <a:off x="3563888" y="1844824"/>
          <a:ext cx="2016224" cy="936104"/>
        </p:xfrm>
        <a:graphic>
          <a:graphicData uri="http://schemas.openxmlformats.org/presentationml/2006/ole">
            <mc:AlternateContent xmlns:mc="http://schemas.openxmlformats.org/markup-compatibility/2006">
              <mc:Choice xmlns:v="urn:schemas-microsoft-com:vml" Requires="v">
                <p:oleObj spid="_x0000_s11292" name="Формула" r:id="rId1" imgW="927100" imgH="431800" progId="Equation.3">
                  <p:embed/>
                </p:oleObj>
              </mc:Choice>
              <mc:Fallback>
                <p:oleObj name="Формула" r:id="rId1" imgW="927100" imgH="431800" progId="Equation.3">
                  <p:embed/>
                  <p:pic>
                    <p:nvPicPr>
                      <p:cNvPr id="0" name="Изображение 112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844824"/>
                        <a:ext cx="2016224" cy="936104"/>
                      </a:xfrm>
                      <a:prstGeom prst="rect">
                        <a:avLst/>
                      </a:prstGeom>
                      <a:noFill/>
                      <a:ln>
                        <a:noFill/>
                      </a:ln>
                    </p:spPr>
                  </p:pic>
                </p:oleObj>
              </mc:Fallback>
            </mc:AlternateContent>
          </a:graphicData>
        </a:graphic>
      </p:graphicFrame>
      <p:sp>
        <p:nvSpPr>
          <p:cNvPr id="1843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a:bodyPr>
          <a:lstStyle/>
          <a:p>
            <a:pPr algn="just"/>
            <a:r>
              <a:rPr lang="uk-UA" b="1" dirty="0"/>
              <a:t>КОЕФІЦІЄНТ ЛІКВІДНОСТІ ГРОШОВИХ </a:t>
            </a:r>
            <a:r>
              <a:rPr lang="uk-UA" b="1" dirty="0" smtClean="0"/>
              <a:t>ПОТОКІВ характеризує ступінь достатності грошових коштів для погашення витрат підприємства. </a:t>
            </a:r>
            <a:endParaRPr lang="uk-UA" b="1" dirty="0" smtClean="0"/>
          </a:p>
          <a:p>
            <a:pPr algn="just"/>
            <a:r>
              <a:rPr lang="uk-UA" b="1" dirty="0" smtClean="0"/>
              <a:t>Позитивно – більше 1, що означає, що надходження грошових коштів перевищують видатки і можуть використовуватися підприємством для розвитку.</a:t>
            </a:r>
            <a:endParaRPr lang="uk-U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628800"/>
            <a:ext cx="8229600" cy="4525963"/>
          </a:xfrm>
        </p:spPr>
        <p:txBody>
          <a:bodyPr/>
          <a:lstStyle/>
          <a:p>
            <a:pPr marL="0" indent="0">
              <a:buNone/>
            </a:pPr>
            <a:r>
              <a:rPr lang="uk-UA" b="1" dirty="0" smtClean="0"/>
              <a:t>2.</a:t>
            </a:r>
            <a:r>
              <a:rPr lang="uk-UA" dirty="0" smtClean="0"/>
              <a:t> </a:t>
            </a:r>
            <a:r>
              <a:rPr lang="uk-UA" b="1" dirty="0" smtClean="0"/>
              <a:t>Коефіцієнт відношення грошових надходжень до чистого грошового </a:t>
            </a:r>
            <a:r>
              <a:rPr lang="ru-RU" b="1" dirty="0" smtClean="0"/>
              <a:t>потоку </a:t>
            </a:r>
            <a:endParaRPr lang="ru-RU" b="1" dirty="0" smtClean="0"/>
          </a:p>
          <a:p>
            <a:endParaRPr lang="ru-RU" b="1" dirty="0"/>
          </a:p>
          <a:p>
            <a:r>
              <a:rPr lang="uk-UA" dirty="0" smtClean="0"/>
              <a:t>показує, який обсяг грошових надходжень потрібний для отримання 1 гривні чистого грошового потоку.</a:t>
            </a:r>
            <a:endParaRPr lang="uk-UA" dirty="0" smtClean="0"/>
          </a:p>
          <a:p>
            <a:r>
              <a:rPr lang="uk-UA" dirty="0" smtClean="0"/>
              <a:t>Позитивно - зменшення</a:t>
            </a:r>
            <a:endParaRPr lang="uk-U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260350"/>
            <a:ext cx="9144000" cy="720725"/>
          </a:xfrm>
        </p:spPr>
        <p:txBody>
          <a:bodyPr rtlCol="0">
            <a:normAutofit fontScale="90000"/>
          </a:bodyPr>
          <a:lstStyle/>
          <a:p>
            <a:pPr fontAlgn="auto">
              <a:spcAft>
                <a:spcPts val="0"/>
              </a:spcAft>
              <a:defRPr/>
            </a:pPr>
            <a:r>
              <a:rPr lang="ru-RU" sz="3100" b="1" dirty="0" smtClean="0"/>
              <a:t>ЕФЕКТИВНІСТЬ ГРОШОВИХ ПОТОКІВ ПІДПРИЄМСТВА</a:t>
            </a:r>
            <a:br>
              <a:rPr lang="ru-RU" sz="4000" b="1" dirty="0"/>
            </a:br>
            <a:endParaRPr lang="uk-UA" sz="4000" b="1" dirty="0"/>
          </a:p>
        </p:txBody>
      </p:sp>
      <p:sp>
        <p:nvSpPr>
          <p:cNvPr id="3" name="Объект 2"/>
          <p:cNvSpPr>
            <a:spLocks noGrp="1"/>
          </p:cNvSpPr>
          <p:nvPr>
            <p:ph idx="1"/>
          </p:nvPr>
        </p:nvSpPr>
        <p:spPr>
          <a:xfrm>
            <a:off x="179388" y="692150"/>
            <a:ext cx="8713787" cy="6049963"/>
          </a:xfrm>
        </p:spPr>
        <p:txBody>
          <a:bodyPr rtlCol="0">
            <a:noAutofit/>
          </a:bodyPr>
          <a:lstStyle/>
          <a:p>
            <a:pPr marL="0" indent="0" algn="just" fontAlgn="auto">
              <a:spcAft>
                <a:spcPts val="0"/>
              </a:spcAft>
              <a:buNone/>
              <a:defRPr/>
            </a:pPr>
            <a:r>
              <a:rPr lang="uk-UA" sz="2400" b="1" dirty="0" smtClean="0"/>
              <a:t>1. Коефіцієнт </a:t>
            </a:r>
            <a:r>
              <a:rPr lang="uk-UA" sz="2400" b="1" dirty="0"/>
              <a:t>ефективності грошових потоків </a:t>
            </a:r>
            <a:r>
              <a:rPr lang="uk-UA" sz="2400" dirty="0"/>
              <a:t>– вказує величину чистого грошового потоку (надходження або відтоку) на 1 грн. грошових виплат:</a:t>
            </a:r>
            <a:endParaRPr lang="ru-RU" sz="2400" dirty="0"/>
          </a:p>
          <a:p>
            <a:pPr marL="0" indent="0" fontAlgn="auto">
              <a:spcAft>
                <a:spcPts val="0"/>
              </a:spcAft>
              <a:buFont typeface="Arial" panose="020B0604020202020204" pitchFamily="34" charset="0"/>
              <a:buNone/>
              <a:defRPr/>
            </a:pPr>
            <a:endParaRPr lang="ru-RU" sz="2400" dirty="0" smtClean="0"/>
          </a:p>
          <a:p>
            <a:pPr marL="0" indent="0" fontAlgn="auto">
              <a:spcAft>
                <a:spcPts val="0"/>
              </a:spcAft>
              <a:buFont typeface="Arial" panose="020B0604020202020204" pitchFamily="34" charset="0"/>
              <a:buNone/>
              <a:defRPr/>
            </a:pPr>
            <a:endParaRPr lang="ru-RU" sz="2400" dirty="0"/>
          </a:p>
          <a:p>
            <a:pPr marL="0" indent="0">
              <a:buNone/>
              <a:defRPr/>
            </a:pPr>
            <a:r>
              <a:rPr lang="uk-UA" sz="2400" i="1" dirty="0" smtClean="0"/>
              <a:t>ЧГП – </a:t>
            </a:r>
            <a:r>
              <a:rPr lang="uk-UA" sz="2400" dirty="0" smtClean="0"/>
              <a:t>чистий грошовий потік, тис. грн</a:t>
            </a:r>
            <a:r>
              <a:rPr lang="uk-UA" sz="2400" i="1" dirty="0" smtClean="0"/>
              <a:t>.</a:t>
            </a:r>
            <a:endParaRPr lang="uk-UA" sz="2400" i="1" dirty="0" smtClean="0"/>
          </a:p>
          <a:p>
            <a:pPr marL="0" indent="0">
              <a:buNone/>
              <a:defRPr/>
            </a:pPr>
            <a:r>
              <a:rPr lang="uk-UA" sz="2400" i="1" dirty="0" smtClean="0"/>
              <a:t>НГП </a:t>
            </a:r>
            <a:r>
              <a:rPr lang="uk-UA" sz="2400" i="1" dirty="0"/>
              <a:t>– </a:t>
            </a:r>
            <a:r>
              <a:rPr lang="uk-UA" sz="2400" dirty="0"/>
              <a:t>сума валового негативного грошового потоку (витрати коштів), тис. грн. </a:t>
            </a:r>
            <a:endParaRPr lang="uk-UA" sz="2400" dirty="0" smtClean="0"/>
          </a:p>
          <a:p>
            <a:pPr marL="0" indent="0">
              <a:buNone/>
              <a:defRPr/>
            </a:pPr>
            <a:r>
              <a:rPr lang="uk-UA" sz="2400" dirty="0" smtClean="0"/>
              <a:t>К</a:t>
            </a:r>
            <a:r>
              <a:rPr lang="uk-UA" sz="2400" baseline="-25000" dirty="0" smtClean="0"/>
              <a:t>ЛГП </a:t>
            </a:r>
            <a:r>
              <a:rPr lang="uk-UA" sz="2400" dirty="0" smtClean="0"/>
              <a:t>– коефіцієнт ліквідності грошових потоків</a:t>
            </a:r>
            <a:endParaRPr lang="uk-UA" sz="2400" dirty="0"/>
          </a:p>
          <a:p>
            <a:pPr marL="0" indent="0" fontAlgn="auto">
              <a:spcAft>
                <a:spcPts val="0"/>
              </a:spcAft>
              <a:buFont typeface="Arial" panose="020B0604020202020204" pitchFamily="34" charset="0"/>
              <a:buNone/>
              <a:defRPr/>
            </a:pPr>
            <a:endParaRPr lang="ru-RU" sz="2400" dirty="0"/>
          </a:p>
          <a:p>
            <a:pPr marL="0" indent="0" algn="just" fontAlgn="auto">
              <a:spcAft>
                <a:spcPts val="0"/>
              </a:spcAft>
              <a:buFont typeface="Arial" panose="020B0604020202020204" pitchFamily="34" charset="0"/>
              <a:buNone/>
              <a:defRPr/>
            </a:pPr>
            <a:r>
              <a:rPr lang="uk-UA" sz="2400" dirty="0" smtClean="0"/>
              <a:t>Додатне значення </a:t>
            </a:r>
            <a:r>
              <a:rPr lang="uk-UA" sz="2400" dirty="0"/>
              <a:t>коефіцієнта ефективності грошових потоків означає, що надходження коштів у звітному періоді перевищували відтоки. </a:t>
            </a:r>
            <a:endParaRPr lang="uk-UA" sz="2400" dirty="0" smtClean="0"/>
          </a:p>
        </p:txBody>
      </p:sp>
      <p:sp>
        <p:nvSpPr>
          <p:cNvPr id="1946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19463" name="Объект 8"/>
          <p:cNvGraphicFramePr>
            <a:graphicFrameLocks noChangeAspect="1"/>
          </p:cNvGraphicFramePr>
          <p:nvPr/>
        </p:nvGraphicFramePr>
        <p:xfrm>
          <a:off x="3152775" y="1988840"/>
          <a:ext cx="2838450" cy="765175"/>
        </p:xfrm>
        <a:graphic>
          <a:graphicData uri="http://schemas.openxmlformats.org/presentationml/2006/ole">
            <mc:AlternateContent xmlns:mc="http://schemas.openxmlformats.org/markup-compatibility/2006">
              <mc:Choice xmlns:v="urn:schemas-microsoft-com:vml" Requires="v">
                <p:oleObj spid="_x0000_s3130" name="Формула" r:id="rId1" imgW="1587500" imgH="431800" progId="Equation.3">
                  <p:embed/>
                </p:oleObj>
              </mc:Choice>
              <mc:Fallback>
                <p:oleObj name="Формула" r:id="rId1" imgW="1587500" imgH="431800" progId="Equation.3">
                  <p:embed/>
                  <p:pic>
                    <p:nvPicPr>
                      <p:cNvPr id="0" name="Изображение 31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2775" y="1988840"/>
                        <a:ext cx="28384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260350"/>
            <a:ext cx="9144000" cy="720725"/>
          </a:xfrm>
        </p:spPr>
        <p:txBody>
          <a:bodyPr rtlCol="0">
            <a:normAutofit fontScale="90000"/>
          </a:bodyPr>
          <a:lstStyle/>
          <a:p>
            <a:pPr fontAlgn="auto">
              <a:spcAft>
                <a:spcPts val="0"/>
              </a:spcAft>
              <a:defRPr/>
            </a:pPr>
            <a:r>
              <a:rPr lang="ru-RU" sz="3100" b="1" dirty="0" smtClean="0"/>
              <a:t>ЕФЕКТИВНІСТЬ ГРОШОВИХ ПОТОКІВ ПІДПРИЄМСТВА</a:t>
            </a:r>
            <a:br>
              <a:rPr lang="ru-RU" sz="4000" b="1" dirty="0"/>
            </a:br>
            <a:endParaRPr lang="uk-UA" sz="4000" b="1" dirty="0"/>
          </a:p>
        </p:txBody>
      </p:sp>
      <p:sp>
        <p:nvSpPr>
          <p:cNvPr id="3" name="Объект 2"/>
          <p:cNvSpPr>
            <a:spLocks noGrp="1"/>
          </p:cNvSpPr>
          <p:nvPr>
            <p:ph idx="1"/>
          </p:nvPr>
        </p:nvSpPr>
        <p:spPr>
          <a:xfrm>
            <a:off x="179388" y="692150"/>
            <a:ext cx="8713787" cy="6049963"/>
          </a:xfrm>
        </p:spPr>
        <p:txBody>
          <a:bodyPr rtlCol="0">
            <a:noAutofit/>
          </a:bodyPr>
          <a:lstStyle/>
          <a:p>
            <a:pPr marL="0" indent="0" algn="just">
              <a:buNone/>
              <a:defRPr/>
            </a:pPr>
            <a:r>
              <a:rPr lang="uk-UA" sz="2400" b="1" dirty="0" smtClean="0"/>
              <a:t>2. Коефіцієнт </a:t>
            </a:r>
            <a:r>
              <a:rPr lang="uk-UA" sz="2400" b="1" dirty="0"/>
              <a:t>реінвестування чистого грошового потоку:</a:t>
            </a:r>
            <a:endParaRPr lang="uk-UA" sz="2400" b="1" dirty="0"/>
          </a:p>
          <a:p>
            <a:pPr>
              <a:defRPr/>
            </a:pPr>
            <a:endParaRPr lang="uk-UA" sz="2400" dirty="0"/>
          </a:p>
          <a:p>
            <a:pPr>
              <a:defRPr/>
            </a:pPr>
            <a:endParaRPr lang="uk-UA" sz="2400" dirty="0"/>
          </a:p>
          <a:p>
            <a:pPr>
              <a:defRPr/>
            </a:pPr>
            <a:endParaRPr lang="uk-UA" sz="2400" dirty="0" smtClean="0"/>
          </a:p>
          <a:p>
            <a:pPr>
              <a:defRPr/>
            </a:pPr>
            <a:r>
              <a:rPr lang="uk-UA" sz="2400" dirty="0" smtClean="0"/>
              <a:t>де ЧГП – чистий грошовий потік, тис. грн.</a:t>
            </a:r>
            <a:endParaRPr lang="uk-UA" sz="2400" dirty="0" smtClean="0"/>
          </a:p>
          <a:p>
            <a:pPr>
              <a:defRPr/>
            </a:pPr>
            <a:r>
              <a:rPr lang="uk-UA" sz="2400" dirty="0" smtClean="0"/>
              <a:t>Д – дивіденди, що виплачені власникам, тис. грн.</a:t>
            </a:r>
            <a:endParaRPr lang="uk-UA" sz="2400" dirty="0" smtClean="0"/>
          </a:p>
          <a:p>
            <a:pPr>
              <a:defRPr/>
            </a:pPr>
            <a:r>
              <a:rPr lang="uk-UA" sz="2400" i="1" dirty="0" smtClean="0"/>
              <a:t>ΔРІ</a:t>
            </a:r>
            <a:r>
              <a:rPr lang="uk-UA" sz="2400" dirty="0" smtClean="0"/>
              <a:t> </a:t>
            </a:r>
            <a:r>
              <a:rPr lang="uk-UA" sz="2400" dirty="0"/>
              <a:t>– сума приросту реальних інвестицій підприємства (за всіма формами) за аналізований період, тис. </a:t>
            </a:r>
            <a:r>
              <a:rPr lang="uk-UA" sz="2400" dirty="0" smtClean="0"/>
              <a:t>грн.;</a:t>
            </a:r>
            <a:endParaRPr lang="ru-RU" sz="2400" dirty="0"/>
          </a:p>
          <a:p>
            <a:pPr>
              <a:defRPr/>
            </a:pPr>
            <a:r>
              <a:rPr lang="uk-UA" sz="2400" i="1" dirty="0"/>
              <a:t>ΔФІ</a:t>
            </a:r>
            <a:r>
              <a:rPr lang="uk-UA" sz="2400" dirty="0"/>
              <a:t> – сума приросту довгострокових фінансових інвестицій підприємства за аналізований період, тис. грн</a:t>
            </a:r>
            <a:r>
              <a:rPr lang="uk-UA" sz="2400" dirty="0" smtClean="0"/>
              <a:t>.</a:t>
            </a:r>
            <a:endParaRPr lang="uk-UA" sz="2400" dirty="0" smtClean="0"/>
          </a:p>
          <a:p>
            <a:pPr marL="0" indent="0">
              <a:buNone/>
              <a:defRPr/>
            </a:pPr>
            <a:endParaRPr lang="uk-UA" sz="2400" dirty="0"/>
          </a:p>
          <a:p>
            <a:pPr>
              <a:defRPr/>
            </a:pPr>
            <a:r>
              <a:rPr lang="uk-UA" sz="2400" dirty="0" smtClean="0"/>
              <a:t>характеризує питому вагу грошового потоку підприємства, що направляється на реінвестування в рамках загального чистого грошового потоку підприємства в досліджуваному періоді</a:t>
            </a:r>
            <a:r>
              <a:rPr lang="ru-RU" sz="2400" dirty="0" smtClean="0"/>
              <a:t>.</a:t>
            </a:r>
            <a:endParaRPr lang="ru-RU" sz="2400" dirty="0"/>
          </a:p>
        </p:txBody>
      </p:sp>
      <p:sp>
        <p:nvSpPr>
          <p:cNvPr id="1946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4" name="Объект 3"/>
          <p:cNvGraphicFramePr>
            <a:graphicFrameLocks noChangeAspect="1"/>
          </p:cNvGraphicFramePr>
          <p:nvPr/>
        </p:nvGraphicFramePr>
        <p:xfrm>
          <a:off x="3131840" y="1268760"/>
          <a:ext cx="3456384" cy="936104"/>
        </p:xfrm>
        <a:graphic>
          <a:graphicData uri="http://schemas.openxmlformats.org/presentationml/2006/ole">
            <mc:AlternateContent xmlns:mc="http://schemas.openxmlformats.org/markup-compatibility/2006">
              <mc:Choice xmlns:v="urn:schemas-microsoft-com:vml" Requires="v">
                <p:oleObj spid="_x0000_s4151" name="Формула" r:id="rId1" imgW="1295400" imgH="393700" progId="Equation.3">
                  <p:embed/>
                </p:oleObj>
              </mc:Choice>
              <mc:Fallback>
                <p:oleObj name="Формула" r:id="rId1" imgW="1295400" imgH="393700" progId="Equation.3">
                  <p:embed/>
                  <p:pic>
                    <p:nvPicPr>
                      <p:cNvPr id="0" name="Объект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1268760"/>
                        <a:ext cx="3456384" cy="936104"/>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endParaRPr lang="ru-RU" sz="4400" b="1" dirty="0" smtClean="0">
              <a:solidFill>
                <a:schemeClr val="tx2">
                  <a:lumMod val="75000"/>
                  <a:lumOff val="25000"/>
                </a:schemeClr>
              </a:solidFill>
            </a:endParaRPr>
          </a:p>
          <a:p>
            <a:pPr marL="0" indent="0" algn="ctr">
              <a:buNone/>
            </a:pPr>
            <a:endParaRPr lang="ru-RU" sz="4400" b="1" dirty="0">
              <a:solidFill>
                <a:schemeClr val="tx2">
                  <a:lumMod val="75000"/>
                  <a:lumOff val="25000"/>
                </a:schemeClr>
              </a:solidFill>
            </a:endParaRPr>
          </a:p>
          <a:p>
            <a:pPr marL="0" indent="0" algn="ctr">
              <a:buNone/>
            </a:pPr>
            <a:r>
              <a:rPr lang="ru-RU" sz="4800" b="1" dirty="0" smtClean="0">
                <a:solidFill>
                  <a:schemeClr val="accent1"/>
                </a:solidFill>
              </a:rPr>
              <a:t>ДЯКУЮ </a:t>
            </a:r>
            <a:r>
              <a:rPr lang="ru-RU" sz="4800" b="1" dirty="0">
                <a:solidFill>
                  <a:schemeClr val="accent1"/>
                </a:solidFill>
              </a:rPr>
              <a:t>ЗА УВАГУ!</a:t>
            </a:r>
            <a:br>
              <a:rPr lang="ru-RU" sz="4800" b="1" dirty="0">
                <a:solidFill>
                  <a:schemeClr val="accent1"/>
                </a:solidFill>
              </a:rPr>
            </a:br>
            <a:endParaRPr lang="ru-RU" sz="4800" dirty="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dirty="0"/>
          </a:p>
        </p:txBody>
      </p:sp>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9512" y="260648"/>
            <a:ext cx="8784976"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490066"/>
          </a:xfrm>
        </p:spPr>
        <p:txBody>
          <a:bodyPr>
            <a:normAutofit fontScale="90000"/>
          </a:bodyPr>
          <a:lstStyle/>
          <a:p>
            <a:r>
              <a:rPr lang="uk-UA" dirty="0" smtClean="0"/>
              <a:t>Класифікація грошових потоків</a:t>
            </a:r>
            <a:endParaRPr lang="uk-UA" dirty="0"/>
          </a:p>
        </p:txBody>
      </p:sp>
      <p:graphicFrame>
        <p:nvGraphicFramePr>
          <p:cNvPr id="4" name="Объект 3"/>
          <p:cNvGraphicFramePr>
            <a:graphicFrameLocks noGrp="1"/>
          </p:cNvGraphicFramePr>
          <p:nvPr>
            <p:ph idx="1"/>
          </p:nvPr>
        </p:nvGraphicFramePr>
        <p:xfrm>
          <a:off x="457200" y="620688"/>
          <a:ext cx="8579296" cy="623731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490066"/>
          </a:xfrm>
        </p:spPr>
        <p:txBody>
          <a:bodyPr>
            <a:normAutofit fontScale="90000"/>
          </a:bodyPr>
          <a:lstStyle/>
          <a:p>
            <a:r>
              <a:rPr lang="uk-UA" dirty="0" smtClean="0"/>
              <a:t>Класифікація грошових потоків</a:t>
            </a:r>
            <a:endParaRPr lang="uk-UA" dirty="0"/>
          </a:p>
        </p:txBody>
      </p:sp>
      <p:graphicFrame>
        <p:nvGraphicFramePr>
          <p:cNvPr id="4" name="Объект 3"/>
          <p:cNvGraphicFramePr>
            <a:graphicFrameLocks noGrp="1"/>
          </p:cNvGraphicFramePr>
          <p:nvPr>
            <p:ph idx="1"/>
          </p:nvPr>
        </p:nvGraphicFramePr>
        <p:xfrm>
          <a:off x="457200" y="620688"/>
          <a:ext cx="8579296" cy="623731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628800"/>
          </a:xfrm>
        </p:spPr>
        <p:txBody>
          <a:bodyPr>
            <a:noAutofit/>
          </a:bodyPr>
          <a:lstStyle/>
          <a:p>
            <a:pPr algn="just"/>
            <a:r>
              <a:rPr lang="uk-UA" sz="1300" dirty="0" smtClean="0"/>
              <a:t>Грошовий </a:t>
            </a:r>
            <a:r>
              <a:rPr lang="uk-UA" sz="1300" dirty="0"/>
              <a:t>потік</a:t>
            </a:r>
            <a:r>
              <a:rPr lang="uk-UA" sz="1300" i="1" dirty="0"/>
              <a:t> </a:t>
            </a:r>
            <a:r>
              <a:rPr lang="uk-UA" sz="1300" dirty="0"/>
              <a:t>є одним з найпоширеніших показників, що застосовується при аналізі діяльності підприємстві. Сучасна міжнародна практика здійснення господарської діяльності підтверджує той факт, що наявність чи відсутність прибутку не завжди свідчить про ефективність використання ресурсів підприємства. </a:t>
            </a:r>
            <a:br>
              <a:rPr lang="uk-UA" sz="1300" dirty="0" smtClean="0"/>
            </a:br>
            <a:r>
              <a:rPr lang="uk-UA" sz="1300" dirty="0" smtClean="0"/>
              <a:t>Пояснюється </a:t>
            </a:r>
            <a:r>
              <a:rPr lang="uk-UA" sz="1300" dirty="0"/>
              <a:t>це тим, що подібний </a:t>
            </a:r>
            <a:r>
              <a:rPr lang="uk-UA" sz="1300" i="1" dirty="0"/>
              <a:t>бухгалтерський підхід </a:t>
            </a:r>
            <a:r>
              <a:rPr lang="uk-UA" sz="1300" dirty="0"/>
              <a:t>передбачає розгляд як кінцевого результату діяльності фірми тієї суми грошових коштів, якою фірма може вільно розпоряджатися на свій розсуд, ігноруючи при цьому значну частину грошових надходжень, використання яких лімітоване чинними нормативними документами (амортизаційні відрахування та відкладені податкові платежі). Тому сучасні аналітики основну увагу приділяють аналізу і прогнозуванню саме </a:t>
            </a:r>
            <a:r>
              <a:rPr lang="uk-UA" sz="1300" i="1" dirty="0"/>
              <a:t>грошового потоку </a:t>
            </a:r>
            <a:r>
              <a:rPr lang="uk-UA" sz="1300" dirty="0" smtClean="0"/>
              <a:t>компанії.</a:t>
            </a:r>
            <a:endParaRPr lang="ru-RU" sz="1300" dirty="0"/>
          </a:p>
        </p:txBody>
      </p:sp>
      <p:sp>
        <p:nvSpPr>
          <p:cNvPr id="3" name="Объект 2"/>
          <p:cNvSpPr>
            <a:spLocks noGrp="1"/>
          </p:cNvSpPr>
          <p:nvPr>
            <p:ph idx="1"/>
          </p:nvPr>
        </p:nvSpPr>
        <p:spPr>
          <a:xfrm>
            <a:off x="107504" y="1788840"/>
            <a:ext cx="8445624" cy="5069160"/>
          </a:xfrm>
        </p:spPr>
        <p:txBody>
          <a:bodyPr>
            <a:normAutofit fontScale="70000" lnSpcReduction="20000"/>
          </a:bodyPr>
          <a:lstStyle/>
          <a:p>
            <a:pPr algn="just"/>
            <a:r>
              <a:rPr lang="uk-UA" dirty="0"/>
              <a:t>Концепція грошових потоків дуже проста: </a:t>
            </a:r>
            <a:r>
              <a:rPr lang="uk-UA" b="1" dirty="0"/>
              <a:t>потік грошових коштів</a:t>
            </a:r>
            <a:r>
              <a:rPr lang="uk-UA" dirty="0"/>
              <a:t> — це різниця між грошовими надходженнями (припливами) та витратами </a:t>
            </a:r>
            <a:r>
              <a:rPr lang="uk-UA" dirty="0" smtClean="0"/>
              <a:t>(відпливи) </a:t>
            </a:r>
            <a:r>
              <a:rPr lang="uk-UA" dirty="0"/>
              <a:t>протягом певного періоду. Вивчаючи грошовий потік варто мати на увазі такі два аспекти. </a:t>
            </a:r>
            <a:endParaRPr lang="uk-UA" dirty="0" smtClean="0"/>
          </a:p>
          <a:p>
            <a:pPr algn="just"/>
            <a:r>
              <a:rPr lang="uk-UA" b="1" dirty="0" smtClean="0"/>
              <a:t>Грошовий приплив </a:t>
            </a:r>
            <a:r>
              <a:rPr lang="uk-UA" dirty="0" smtClean="0"/>
              <a:t>– це нарахування грошових коштів;</a:t>
            </a:r>
            <a:endParaRPr lang="uk-UA" dirty="0" smtClean="0"/>
          </a:p>
          <a:p>
            <a:pPr algn="just"/>
            <a:r>
              <a:rPr lang="uk-UA" b="1" dirty="0" smtClean="0"/>
              <a:t>Грошовий відплив </a:t>
            </a:r>
            <a:r>
              <a:rPr lang="uk-UA" dirty="0" smtClean="0"/>
              <a:t>– це витрати грошових коштів (виплати);</a:t>
            </a:r>
            <a:endParaRPr lang="ru-RU" dirty="0"/>
          </a:p>
          <a:p>
            <a:pPr algn="just"/>
            <a:r>
              <a:rPr lang="uk-UA" dirty="0"/>
              <a:t>І</a:t>
            </a:r>
            <a:r>
              <a:rPr lang="uk-UA" dirty="0" smtClean="0"/>
              <a:t>снує </a:t>
            </a:r>
            <a:r>
              <a:rPr lang="uk-UA" dirty="0"/>
              <a:t>поняття </a:t>
            </a:r>
            <a:r>
              <a:rPr lang="uk-UA" b="1" i="1" dirty="0"/>
              <a:t>загального грошового потоку </a:t>
            </a:r>
            <a:r>
              <a:rPr lang="uk-UA" dirty="0"/>
              <a:t>фірми, який відображає фактичні чисті грошові кошти, що надходять на підприємство чи витрачаються ним протягом певного періоду. У даному разі грошовий потік відображає ефективність комерційної діяльності підприємства та є результатом надходжень грошових коштів від </a:t>
            </a:r>
            <a:r>
              <a:rPr lang="uk-UA" b="1" dirty="0"/>
              <a:t>операційної, фінансової та інвестиційної діяльності</a:t>
            </a:r>
            <a:r>
              <a:rPr lang="uk-UA" dirty="0"/>
              <a:t>, пов'язаних з придбанням необхідних ресурсів (сировини, робочої сили, енергії та ін.), утриманням у працездатному стані свого основного капіталу, здійсненням інвестиційних заходів, виплатою дивідендів і процентів за кредити, відшкодуванням основних сум заборгованостей і т. ін. </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67544" y="332657"/>
          <a:ext cx="8229600" cy="652534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483568"/>
          </a:xfrm>
        </p:spPr>
        <p:txBody>
          <a:bodyPr>
            <a:noAutofit/>
          </a:bodyPr>
          <a:lstStyle/>
          <a:p>
            <a:r>
              <a:rPr lang="uk-UA" sz="1400" dirty="0"/>
              <a:t>Цей підхід може бути використаний у проектному аналізі, але базовою моделлю є визначення загального грошового потоку. Поняття грошового потоку як загального руху коштів протягом певного періоду, тобто циклу реалізації проекту, найбільш прийнятне у проектному аналізі. Загальний грошовий потік розраховується за допомогою показника </a:t>
            </a:r>
            <a:r>
              <a:rPr lang="uk-UA" sz="1400" dirty="0" err="1"/>
              <a:t>кешфло</a:t>
            </a:r>
            <a:r>
              <a:rPr lang="uk-UA" sz="1400" dirty="0"/>
              <a:t>. </a:t>
            </a:r>
            <a:br>
              <a:rPr lang="uk-UA" sz="1400" dirty="0" smtClean="0"/>
            </a:br>
            <a:r>
              <a:rPr lang="uk-UA" sz="2000" b="1" dirty="0" smtClean="0"/>
              <a:t>Обчислення загального грошового потоку </a:t>
            </a:r>
            <a:r>
              <a:rPr lang="en-US" sz="2000" b="1" dirty="0" smtClean="0"/>
              <a:t>CF</a:t>
            </a:r>
            <a:r>
              <a:rPr lang="uk-UA" sz="2000" b="1" dirty="0" smtClean="0"/>
              <a:t> проводять за формулою: </a:t>
            </a:r>
            <a:endParaRPr lang="ru-RU" sz="2000" b="1" dirty="0"/>
          </a:p>
        </p:txBody>
      </p:sp>
      <p:sp>
        <p:nvSpPr>
          <p:cNvPr id="3" name="Объект 2"/>
          <p:cNvSpPr>
            <a:spLocks noGrp="1"/>
          </p:cNvSpPr>
          <p:nvPr>
            <p:ph idx="1"/>
          </p:nvPr>
        </p:nvSpPr>
        <p:spPr>
          <a:xfrm>
            <a:off x="457200" y="1600200"/>
            <a:ext cx="8229600" cy="4925144"/>
          </a:xfrm>
        </p:spPr>
        <p:txBody>
          <a:bodyPr>
            <a:normAutofit fontScale="62500" lnSpcReduction="20000"/>
          </a:bodyPr>
          <a:lstStyle/>
          <a:p>
            <a:pPr marL="0" indent="0" algn="ctr">
              <a:buNone/>
            </a:pPr>
            <a:r>
              <a:rPr lang="en-US" b="1" dirty="0">
                <a:solidFill>
                  <a:srgbClr val="FF0000"/>
                </a:solidFill>
              </a:rPr>
              <a:t>CF</a:t>
            </a:r>
            <a:r>
              <a:rPr lang="uk-UA" b="1" dirty="0">
                <a:solidFill>
                  <a:srgbClr val="FF0000"/>
                </a:solidFill>
              </a:rPr>
              <a:t> = </a:t>
            </a:r>
            <a:r>
              <a:rPr lang="en-US" b="1" dirty="0">
                <a:solidFill>
                  <a:srgbClr val="FF0000"/>
                </a:solidFill>
              </a:rPr>
              <a:t>CF</a:t>
            </a:r>
            <a:r>
              <a:rPr lang="uk-UA" sz="2600" b="1" dirty="0">
                <a:solidFill>
                  <a:srgbClr val="FF0000"/>
                </a:solidFill>
              </a:rPr>
              <a:t>1</a:t>
            </a:r>
            <a:r>
              <a:rPr lang="uk-UA" b="1" dirty="0">
                <a:solidFill>
                  <a:srgbClr val="FF0000"/>
                </a:solidFill>
              </a:rPr>
              <a:t> –</a:t>
            </a:r>
            <a:r>
              <a:rPr lang="en-US" b="1" dirty="0">
                <a:solidFill>
                  <a:srgbClr val="FF0000"/>
                </a:solidFill>
              </a:rPr>
              <a:t> CF</a:t>
            </a:r>
            <a:r>
              <a:rPr lang="uk-UA" sz="2600" b="1" dirty="0">
                <a:solidFill>
                  <a:srgbClr val="FF0000"/>
                </a:solidFill>
              </a:rPr>
              <a:t>0</a:t>
            </a:r>
            <a:br>
              <a:rPr lang="uk-UA" b="1" dirty="0">
                <a:solidFill>
                  <a:srgbClr val="FF0000"/>
                </a:solidFill>
              </a:rPr>
            </a:br>
            <a:r>
              <a:rPr lang="en-US" dirty="0">
                <a:solidFill>
                  <a:srgbClr val="FF0000"/>
                </a:solidFill>
              </a:rPr>
              <a:t>CF</a:t>
            </a:r>
            <a:r>
              <a:rPr lang="uk-UA" sz="2600" dirty="0">
                <a:solidFill>
                  <a:srgbClr val="FF0000"/>
                </a:solidFill>
              </a:rPr>
              <a:t>1</a:t>
            </a:r>
            <a:r>
              <a:rPr lang="uk-UA" dirty="0">
                <a:solidFill>
                  <a:srgbClr val="FF0000"/>
                </a:solidFill>
              </a:rPr>
              <a:t> – ГРОШОВІ НАДХОДЖЕННЯ;</a:t>
            </a:r>
            <a:br>
              <a:rPr lang="uk-UA" dirty="0">
                <a:solidFill>
                  <a:srgbClr val="FF0000"/>
                </a:solidFill>
              </a:rPr>
            </a:br>
            <a:r>
              <a:rPr lang="en-US" dirty="0">
                <a:solidFill>
                  <a:srgbClr val="FF0000"/>
                </a:solidFill>
              </a:rPr>
              <a:t>CF</a:t>
            </a:r>
            <a:r>
              <a:rPr lang="uk-UA" sz="2600" dirty="0">
                <a:solidFill>
                  <a:srgbClr val="FF0000"/>
                </a:solidFill>
              </a:rPr>
              <a:t>0</a:t>
            </a:r>
            <a:r>
              <a:rPr lang="uk-UA" dirty="0">
                <a:solidFill>
                  <a:srgbClr val="FF0000"/>
                </a:solidFill>
              </a:rPr>
              <a:t> – ГРОШОВІ ВИТРАТИ</a:t>
            </a:r>
            <a:endParaRPr lang="ru-RU" dirty="0">
              <a:solidFill>
                <a:srgbClr val="FF0000"/>
              </a:solidFill>
            </a:endParaRPr>
          </a:p>
          <a:p>
            <a:pPr marL="0" indent="0" algn="just">
              <a:buNone/>
            </a:pPr>
            <a:r>
              <a:rPr lang="uk-UA" b="1" dirty="0" smtClean="0"/>
              <a:t>На </a:t>
            </a:r>
            <a:r>
              <a:rPr lang="uk-UA" b="1" dirty="0"/>
              <a:t>основі узагальнення теорії грошового потоку можна запропонувати наступну загальну класифікацію надходжень і витрат</a:t>
            </a:r>
            <a:r>
              <a:rPr lang="uk-UA" b="1" dirty="0" smtClean="0"/>
              <a:t>.</a:t>
            </a:r>
            <a:endParaRPr lang="uk-UA" b="1" dirty="0" smtClean="0"/>
          </a:p>
          <a:p>
            <a:pPr marL="0" indent="0" algn="just">
              <a:buNone/>
            </a:pPr>
            <a:r>
              <a:rPr lang="uk-UA" b="1" dirty="0" smtClean="0"/>
              <a:t> </a:t>
            </a:r>
            <a:r>
              <a:rPr lang="uk-UA" b="1" dirty="0"/>
              <a:t>Припливи поділяються на грошові надходження від: </a:t>
            </a:r>
            <a:endParaRPr lang="ru-RU" b="1" dirty="0"/>
          </a:p>
          <a:p>
            <a:pPr lvl="0" algn="just" fontAlgn="base"/>
            <a:r>
              <a:rPr lang="uk-UA" i="1" dirty="0"/>
              <a:t>операційної діяльності </a:t>
            </a:r>
            <a:r>
              <a:rPr lang="uk-UA" dirty="0"/>
              <a:t>– продажу товарів, робіт та послуг; зменшення оборотних активів та витрат майбутніх </a:t>
            </a:r>
            <a:r>
              <a:rPr lang="uk-UA" dirty="0" smtClean="0"/>
              <a:t>періодів; </a:t>
            </a:r>
            <a:r>
              <a:rPr lang="uk-UA" dirty="0"/>
              <a:t>збільшення поточних зобов’язань та доходів майбутніх періодів; </a:t>
            </a:r>
            <a:endParaRPr lang="ru-RU" dirty="0"/>
          </a:p>
          <a:p>
            <a:pPr lvl="0" algn="just" fontAlgn="base"/>
            <a:r>
              <a:rPr lang="uk-UA" i="1" dirty="0"/>
              <a:t>інвестиційної діяльності </a:t>
            </a:r>
            <a:r>
              <a:rPr lang="uk-UA" dirty="0"/>
              <a:t>– реінвестицій; продажу основних фондів та нематеріальних активів; відсотки за аванси та позики, надані іншим сторонам, дивідендів як результат придбання акцій та боргових зобов’язань інших підприємств, а також паїв участі в спільних підприємствах та інші надходження від інвестиційної діяльності; </a:t>
            </a:r>
            <a:endParaRPr lang="ru-RU" dirty="0"/>
          </a:p>
          <a:p>
            <a:pPr lvl="0" algn="just" fontAlgn="base"/>
            <a:r>
              <a:rPr lang="uk-UA" i="1" dirty="0"/>
              <a:t>фінансової діяльності </a:t>
            </a:r>
            <a:r>
              <a:rPr lang="uk-UA" dirty="0"/>
              <a:t>– збільшення власного капіталу; інкасації дебіторської заборгованості; грошових позик та інших надходжень, пов’язаних з фінансовою діяльністю. </a:t>
            </a:r>
            <a:endParaRPr lang="ru-RU" dirty="0"/>
          </a:p>
          <a:p>
            <a:endParaRPr lang="ru-RU" sz="2800" noProof="1"/>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16830</Words>
  <Application>WPS Presentation</Application>
  <PresentationFormat>Экран (4:3)</PresentationFormat>
  <Paragraphs>209</Paragraphs>
  <Slides>37</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6</vt:i4>
      </vt:variant>
      <vt:variant>
        <vt:lpstr>幻灯片标题</vt:lpstr>
      </vt:variant>
      <vt:variant>
        <vt:i4>37</vt:i4>
      </vt:variant>
    </vt:vector>
  </HeadingPairs>
  <TitlesOfParts>
    <vt:vector size="50" baseType="lpstr">
      <vt:lpstr>Arial</vt:lpstr>
      <vt:lpstr>SimSun</vt:lpstr>
      <vt:lpstr>Wingdings</vt:lpstr>
      <vt:lpstr>Calibri</vt:lpstr>
      <vt:lpstr>Microsoft YaHei</vt:lpstr>
      <vt:lpstr>Arial Unicode MS</vt:lpstr>
      <vt:lpstr>Тема Office</vt:lpstr>
      <vt:lpstr>Equation.3</vt:lpstr>
      <vt:lpstr>Equation.3</vt:lpstr>
      <vt:lpstr>Equation.3</vt:lpstr>
      <vt:lpstr>Equation.3</vt:lpstr>
      <vt:lpstr>Equation.3</vt:lpstr>
      <vt:lpstr>Equation.3</vt:lpstr>
      <vt:lpstr>PowerPoint 演示文稿</vt:lpstr>
      <vt:lpstr> План  </vt:lpstr>
      <vt:lpstr>6.1. Поняття, види і класифікація грошових потоків</vt:lpstr>
      <vt:lpstr>PowerPoint 演示文稿</vt:lpstr>
      <vt:lpstr>Класифікація грошових потоків</vt:lpstr>
      <vt:lpstr>Класифікація грошових потоків</vt:lpstr>
      <vt:lpstr>Грошовий потік є одним з найпоширеніших показників, що застосовується при аналізі діяльності підприємстві. Сучасна міжнародна практика здійснення господарської діяльності підтверджує той факт, що наявність чи відсутність прибутку не завжди свідчить про ефективність використання ресурсів підприємства.  Пояснюється це тим, що подібний бухгалтерський підхід передбачає розгляд як кінцевого результату діяльності фірми тієї суми грошових коштів, якою фірма може вільно розпоряджатися на свій розсуд, ігноруючи при цьому значну частину грошових надходжень, використання яких лімітоване чинними нормативними документами (амортизаційні відрахування та відкладені податкові платежі). Тому сучасні аналітики основну увагу приділяють аналізу і прогнозуванню саме грошового потоку компанії.</vt:lpstr>
      <vt:lpstr>PowerPoint 演示文稿</vt:lpstr>
      <vt:lpstr>Цей підхід може бути використаний у проектному аналізі, але базовою моделлю є визначення загального грошового потоку. Поняття грошового потоку як загального руху коштів протягом певного періоду, тобто циклу реалізації проекту, найбільш прийнятне у проектному аналізі. Загальний грошовий потік розраховується за допомогою показника кешфло.  Обчислення загального грошового потоку CF проводять за формулою: </vt:lpstr>
      <vt:lpstr>PowerPoint 演示文稿</vt:lpstr>
      <vt:lpstr>У проектному аналізі важливо зробити оцінку саме тих грошових потоків, які будуть прийняті при розрахунках критеріїв та показників ефективності проекту або які безпосередньо впливають на грошові потоки підприємства в цілому. Такі грошові потоки називаються релевантними.  </vt:lpstr>
      <vt:lpstr>Оцінюючи додаткові грошові потоки необхідно враховувати чотири важливих моменти:</vt:lpstr>
      <vt:lpstr> У процесі розрахунку чистого потоку грошових коштів у результаті прийняття проекту ключовою складовою є амортизація: </vt:lpstr>
      <vt:lpstr>	Між проектними аналітиками не припиняється дискусія з приводу того, в яких цінах прогнозувати грошові потоки: постійних ми номінальних. Постійні ціни дозволяють ігнорувати інфляцію при визначенні умов оплати, а номінальні враховують інфляційні очікування учасників проекту. Аргументація на користь використання постійних (чи дійсних) цін базується на твердженнях, що зміни в рівні цін не впливають на вартість, тому існує можливість ігнорування інфляції, оскільки всі показники проекту можна оцінити за дійсною вартістю. Такий підхід дозволяє зберегти рівень валюти проекту протягом усього періоду функціонування, що значно полегшує кореспондування потоків грошових коштів по роках проекту.</vt:lpstr>
      <vt:lpstr>	Зазначимо, що наведена схема відображає загальну логіку розрахунку грошового потоку, тому не треба сприймати її як точний алгоритм проведення аналітичних обчислень.  Після розрахунку проектних грошових потоків для визначення ефективності проекту, що розглядається, визначається так званий кумулятивний грошовий потік. Це загальний проектний грошовий потік наростаючим підсумком за кожен рік впровадження проекту. Якщо його значення в останній рік реалізації проекту додатне проект є ефективним і його можна реалізовувати, якщо він від’ємний – навпаки.  </vt:lpstr>
      <vt:lpstr>Фактори, що впливають на грошові потоки </vt:lpstr>
      <vt:lpstr>PowerPoint 演示文稿</vt:lpstr>
      <vt:lpstr>Завдання аналізу грошових потоків: </vt:lpstr>
      <vt:lpstr>Значення аналізу грошових потоків:</vt:lpstr>
      <vt:lpstr>PowerPoint 演示文稿</vt:lpstr>
      <vt:lpstr>Алгоритм аналізу грошових потоків:</vt:lpstr>
      <vt:lpstr>ПОКАЗНИКИ ЗБАЛАНСОВАНОСТІ ГРОШОВИХ ПОТОКІВ: </vt:lpstr>
      <vt:lpstr>PowerPoint 演示文稿</vt:lpstr>
      <vt:lpstr>2. ЯКІСТЬ ЧИСТОГО ГРОШОВОГО ПОТОКУ: </vt:lpstr>
      <vt:lpstr>PowerPoint 演示文稿</vt:lpstr>
      <vt:lpstr>PowerPoint 演示文稿</vt:lpstr>
      <vt:lpstr>4. ТРИВАЛІСТЬ ФІНАНСОВОГО ЦИКЛА: </vt:lpstr>
      <vt:lpstr>PowerPoint 演示文稿</vt:lpstr>
      <vt:lpstr>1. СКОРОЧЕННЯ ПЕРІОДУ ОБОРОТУ ДЕБІТОРСЬКОЇ ЗАБОРГОВАНОСТІ МОЖЛИВЕ ЗА РАХУНОК: </vt:lpstr>
      <vt:lpstr>2. СКОРОЧЕННЯ ПЕРІОДУ ОБОРОТУ ЗАПАСІВ  ЗА РАХУНОК: </vt:lpstr>
      <vt:lpstr>Результати аналізу збалансованості грошових потоків</vt:lpstr>
      <vt:lpstr>Оцінка синхронності грошових потоків </vt:lpstr>
      <vt:lpstr>PowerPoint 演示文稿</vt:lpstr>
      <vt:lpstr>PowerPoint 演示文稿</vt:lpstr>
      <vt:lpstr>ЕФЕКТИВНІСТЬ ГРОШОВИХ ПОТОКІВ ПІДПРИЄМСТВА </vt:lpstr>
      <vt:lpstr>ЕФЕКТИВНІСТЬ ГРОШОВИХ ПОТОКІВ ПІДПРИЄМСТВА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PhD</dc:creator>
  <cp:lastModifiedBy>User</cp:lastModifiedBy>
  <cp:revision>303</cp:revision>
  <dcterms:created xsi:type="dcterms:W3CDTF">2014-09-06T15:32:00Z</dcterms:created>
  <dcterms:modified xsi:type="dcterms:W3CDTF">2024-09-01T18:30:21Z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4CF3335165E74348955E4CD3F5409289_13</vt:lpwstr>
  </property>
  <property fmtid="{D5CDD505-2E9C-101B-9397-08002B2CF9AE}" pid="3" name="KSOProductBuildVer">
    <vt:lpwstr>1049-12.2.0.17562</vt:lpwstr>
  </property>
</Properties>
</file>