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349" r:id="rId2"/>
    <p:sldId id="376" r:id="rId3"/>
    <p:sldId id="411" r:id="rId4"/>
    <p:sldId id="396" r:id="rId5"/>
    <p:sldId id="424" r:id="rId6"/>
    <p:sldId id="397" r:id="rId7"/>
    <p:sldId id="403" r:id="rId8"/>
    <p:sldId id="408" r:id="rId9"/>
    <p:sldId id="412" r:id="rId10"/>
    <p:sldId id="413" r:id="rId11"/>
    <p:sldId id="409" r:id="rId12"/>
    <p:sldId id="410" r:id="rId13"/>
    <p:sldId id="399" r:id="rId14"/>
    <p:sldId id="398" r:id="rId15"/>
    <p:sldId id="414" r:id="rId16"/>
    <p:sldId id="421" r:id="rId17"/>
    <p:sldId id="404" r:id="rId18"/>
    <p:sldId id="402" r:id="rId19"/>
    <p:sldId id="415" r:id="rId20"/>
    <p:sldId id="419" r:id="rId21"/>
    <p:sldId id="420" r:id="rId22"/>
    <p:sldId id="416" r:id="rId23"/>
    <p:sldId id="423" r:id="rId24"/>
    <p:sldId id="401" r:id="rId25"/>
    <p:sldId id="417" r:id="rId26"/>
    <p:sldId id="418" r:id="rId27"/>
    <p:sldId id="425" r:id="rId28"/>
    <p:sldId id="426" r:id="rId29"/>
    <p:sldId id="427" r:id="rId30"/>
    <p:sldId id="428" r:id="rId31"/>
    <p:sldId id="429" r:id="rId32"/>
    <p:sldId id="422"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77" autoAdjust="0"/>
    <p:restoredTop sz="94590" autoAdjust="0"/>
  </p:normalViewPr>
  <p:slideViewPr>
    <p:cSldViewPr>
      <p:cViewPr varScale="1">
        <p:scale>
          <a:sx n="97" d="100"/>
          <a:sy n="97" d="100"/>
        </p:scale>
        <p:origin x="102" y="192"/>
      </p:cViewPr>
      <p:guideLst>
        <p:guide orient="horz" pos="2160"/>
        <p:guide pos="2880"/>
      </p:guideLst>
    </p:cSldViewPr>
  </p:slideViewPr>
  <p:outlineViewPr>
    <p:cViewPr>
      <p:scale>
        <a:sx n="33" d="100"/>
        <a:sy n="33" d="100"/>
      </p:scale>
      <p:origin x="0" y="10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B3B4A-438E-4C52-901A-24102C3C622A}" type="doc">
      <dgm:prSet loTypeId="urn:microsoft.com/office/officeart/2005/8/layout/vList3" loCatId="list" qsTypeId="urn:microsoft.com/office/officeart/2005/8/quickstyle/simple1" qsCatId="simple" csTypeId="urn:microsoft.com/office/officeart/2005/8/colors/accent1_2" csCatId="accent1" phldr="1"/>
      <dgm:spPr/>
    </dgm:pt>
    <dgm:pt modelId="{8F3FEA44-06BD-4955-9F92-69E5402C662B}">
      <dgm:prSet phldrT="[Текст]" custT="1"/>
      <dgm:spPr/>
      <dgm:t>
        <a:bodyPr/>
        <a:lstStyle/>
        <a:p>
          <a:pPr algn="l" defTabSz="1066800">
            <a:lnSpc>
              <a:spcPct val="150000"/>
            </a:lnSpc>
            <a:spcBef>
              <a:spcPct val="0"/>
            </a:spcBef>
            <a:spcAft>
              <a:spcPts val="0"/>
            </a:spcAft>
          </a:pPr>
          <a:r>
            <a:rPr lang="uk-UA" sz="2400" b="1" dirty="0" smtClean="0">
              <a:solidFill>
                <a:schemeClr val="tx1"/>
              </a:solidFill>
              <a:latin typeface="Times New Roman" pitchFamily="18" charset="0"/>
              <a:cs typeface="Times New Roman" pitchFamily="18" charset="0"/>
            </a:rPr>
            <a:t>1.</a:t>
          </a:r>
          <a:r>
            <a:rPr lang="en-US" sz="2400" b="1" dirty="0" smtClean="0">
              <a:solidFill>
                <a:schemeClr val="tx1"/>
              </a:solidFill>
              <a:latin typeface="Times New Roman" pitchFamily="18" charset="0"/>
              <a:cs typeface="Times New Roman" pitchFamily="18" charset="0"/>
            </a:rPr>
            <a:t> </a:t>
          </a:r>
          <a:r>
            <a:rPr lang="uk-UA" sz="2400" b="1" dirty="0">
              <a:solidFill>
                <a:schemeClr val="tx1"/>
              </a:solidFill>
              <a:latin typeface="Times New Roman" pitchFamily="18" charset="0"/>
              <a:cs typeface="Times New Roman" pitchFamily="18" charset="0"/>
            </a:rPr>
            <a:t>Необхідність і значення визначення вартості грошей у часі. </a:t>
          </a:r>
          <a:endParaRPr lang="en-US" sz="2400" b="1" dirty="0">
            <a:solidFill>
              <a:schemeClr val="tx1"/>
            </a:solidFill>
            <a:latin typeface="Times New Roman" pitchFamily="18" charset="0"/>
            <a:cs typeface="Times New Roman" pitchFamily="18" charset="0"/>
          </a:endParaRPr>
        </a:p>
        <a:p>
          <a:pPr algn="l" defTabSz="1066800">
            <a:lnSpc>
              <a:spcPct val="150000"/>
            </a:lnSpc>
            <a:spcBef>
              <a:spcPct val="0"/>
            </a:spcBef>
            <a:spcAft>
              <a:spcPts val="0"/>
            </a:spcAft>
          </a:pPr>
          <a:r>
            <a:rPr lang="ru-RU" sz="2400" b="1" dirty="0" smtClean="0">
              <a:solidFill>
                <a:schemeClr val="tx1"/>
              </a:solidFill>
              <a:latin typeface="Times New Roman" pitchFamily="18" charset="0"/>
              <a:cs typeface="Times New Roman" pitchFamily="18" charset="0"/>
            </a:rPr>
            <a:t>2. </a:t>
          </a:r>
          <a:r>
            <a:rPr lang="uk-UA" sz="2400" b="1" dirty="0">
              <a:solidFill>
                <a:schemeClr val="tx1"/>
              </a:solidFill>
              <a:latin typeface="Times New Roman" pitchFamily="18" charset="0"/>
              <a:cs typeface="Times New Roman" pitchFamily="18" charset="0"/>
            </a:rPr>
            <a:t>Нарахування простих і складних відсотків.</a:t>
          </a:r>
          <a:endParaRPr lang="en-US" sz="2400" b="1" dirty="0">
            <a:solidFill>
              <a:schemeClr val="tx1"/>
            </a:solidFill>
            <a:latin typeface="Times New Roman" pitchFamily="18" charset="0"/>
            <a:cs typeface="Times New Roman" pitchFamily="18" charset="0"/>
          </a:endParaRPr>
        </a:p>
        <a:p>
          <a:pPr algn="l" defTabSz="1066800">
            <a:lnSpc>
              <a:spcPct val="150000"/>
            </a:lnSpc>
            <a:spcBef>
              <a:spcPct val="0"/>
            </a:spcBef>
            <a:spcAft>
              <a:spcPts val="0"/>
            </a:spcAft>
          </a:pPr>
          <a:r>
            <a:rPr lang="en-US" sz="2400" b="1" dirty="0" smtClean="0">
              <a:solidFill>
                <a:schemeClr val="tx1"/>
              </a:solidFill>
              <a:latin typeface="Times New Roman" pitchFamily="18" charset="0"/>
              <a:cs typeface="Times New Roman" pitchFamily="18" charset="0"/>
            </a:rPr>
            <a:t>3</a:t>
          </a:r>
          <a:r>
            <a:rPr lang="uk-UA" sz="2400" b="1" dirty="0" smtClean="0">
              <a:solidFill>
                <a:schemeClr val="tx1"/>
              </a:solidFill>
              <a:latin typeface="Times New Roman" pitchFamily="18" charset="0"/>
              <a:cs typeface="Times New Roman" pitchFamily="18" charset="0"/>
            </a:rPr>
            <a:t>. </a:t>
          </a:r>
          <a:r>
            <a:rPr lang="uk-UA" sz="2400" b="1" dirty="0">
              <a:solidFill>
                <a:schemeClr val="tx1"/>
              </a:solidFill>
              <a:latin typeface="Times New Roman" pitchFamily="18" charset="0"/>
              <a:cs typeface="Times New Roman" pitchFamily="18" charset="0"/>
            </a:rPr>
            <a:t>Теперішня вартість грошей та її зміст. </a:t>
          </a:r>
        </a:p>
        <a:p>
          <a:pPr marL="0" marR="0" indent="0" algn="l" defTabSz="914400" eaLnBrk="1" fontAlgn="auto" latinLnBrk="0" hangingPunct="1">
            <a:lnSpc>
              <a:spcPct val="150000"/>
            </a:lnSpc>
            <a:spcBef>
              <a:spcPts val="0"/>
            </a:spcBef>
            <a:spcAft>
              <a:spcPts val="0"/>
            </a:spcAft>
            <a:buClrTx/>
            <a:buSzTx/>
            <a:buFontTx/>
            <a:buNone/>
            <a:tabLst/>
            <a:defRPr/>
          </a:pPr>
          <a:r>
            <a:rPr lang="uk-UA" sz="2400" b="1" dirty="0" smtClean="0">
              <a:solidFill>
                <a:schemeClr val="tx1"/>
              </a:solidFill>
              <a:latin typeface="Times New Roman" pitchFamily="18" charset="0"/>
              <a:cs typeface="Times New Roman" pitchFamily="18" charset="0"/>
            </a:rPr>
            <a:t>4. </a:t>
          </a:r>
          <a:r>
            <a:rPr lang="uk-UA" sz="2400" b="1" dirty="0">
              <a:solidFill>
                <a:schemeClr val="tx1"/>
              </a:solidFill>
              <a:latin typeface="Times New Roman" pitchFamily="18" charset="0"/>
              <a:cs typeface="Times New Roman" pitchFamily="18" charset="0"/>
            </a:rPr>
            <a:t>Майбутня вартість грошей та її зміст. </a:t>
          </a:r>
        </a:p>
        <a:p>
          <a:pPr marL="0" marR="0" indent="0" algn="l" defTabSz="914400" eaLnBrk="1" fontAlgn="auto" latinLnBrk="0" hangingPunct="1">
            <a:lnSpc>
              <a:spcPct val="150000"/>
            </a:lnSpc>
            <a:spcBef>
              <a:spcPts val="0"/>
            </a:spcBef>
            <a:spcAft>
              <a:spcPts val="0"/>
            </a:spcAft>
            <a:buClrTx/>
            <a:buSzTx/>
            <a:buFontTx/>
            <a:buNone/>
            <a:tabLst/>
            <a:defRPr/>
          </a:pPr>
          <a:r>
            <a:rPr lang="uk-UA" sz="2400" b="1" smtClean="0">
              <a:solidFill>
                <a:schemeClr val="tx1"/>
              </a:solidFill>
              <a:latin typeface="Times New Roman" pitchFamily="18" charset="0"/>
              <a:cs typeface="Times New Roman" pitchFamily="18" charset="0"/>
            </a:rPr>
            <a:t>5. </a:t>
          </a:r>
          <a:r>
            <a:rPr lang="uk-UA" sz="2400" b="1" dirty="0">
              <a:solidFill>
                <a:schemeClr val="tx1"/>
              </a:solidFill>
              <a:latin typeface="Times New Roman" pitchFamily="18" charset="0"/>
              <a:cs typeface="Times New Roman" pitchFamily="18" charset="0"/>
            </a:rPr>
            <a:t>Ануїтети</a:t>
          </a:r>
        </a:p>
        <a:p>
          <a:pPr marL="0" marR="0" indent="0" algn="l" defTabSz="914400" eaLnBrk="1" fontAlgn="auto" latinLnBrk="0" hangingPunct="1">
            <a:lnSpc>
              <a:spcPct val="150000"/>
            </a:lnSpc>
            <a:spcBef>
              <a:spcPts val="0"/>
            </a:spcBef>
            <a:spcAft>
              <a:spcPts val="0"/>
            </a:spcAft>
            <a:buClrTx/>
            <a:buSzTx/>
            <a:buFontTx/>
            <a:buNone/>
            <a:tabLst/>
            <a:defRPr/>
          </a:pPr>
          <a:endParaRPr lang="en-US" sz="2400" b="1" dirty="0">
            <a:solidFill>
              <a:schemeClr val="tx1"/>
            </a:solidFill>
            <a:latin typeface="Times New Roman" pitchFamily="18" charset="0"/>
            <a:cs typeface="Times New Roman" pitchFamily="18" charset="0"/>
          </a:endParaRPr>
        </a:p>
        <a:p>
          <a:pPr algn="l" defTabSz="1066800">
            <a:lnSpc>
              <a:spcPct val="150000"/>
            </a:lnSpc>
            <a:spcBef>
              <a:spcPct val="0"/>
            </a:spcBef>
            <a:spcAft>
              <a:spcPts val="0"/>
            </a:spcAft>
          </a:pPr>
          <a:endParaRPr lang="uk-UA" sz="2400" b="1" dirty="0">
            <a:solidFill>
              <a:schemeClr val="tx1"/>
            </a:solidFill>
            <a:latin typeface="Times New Roman" pitchFamily="18" charset="0"/>
            <a:cs typeface="Times New Roman" pitchFamily="18" charset="0"/>
          </a:endParaRPr>
        </a:p>
      </dgm:t>
    </dgm:pt>
    <dgm:pt modelId="{549D46DB-5C09-4521-BAC5-536899894F38}" type="parTrans" cxnId="{BECA1B23-DBFF-42B1-B72F-39FBD7FE372D}">
      <dgm:prSet/>
      <dgm:spPr/>
      <dgm:t>
        <a:bodyPr/>
        <a:lstStyle/>
        <a:p>
          <a:endParaRPr lang="uk-UA"/>
        </a:p>
      </dgm:t>
    </dgm:pt>
    <dgm:pt modelId="{C0D82187-6598-4DA8-BC59-D6E19CAEF55F}" type="sibTrans" cxnId="{BECA1B23-DBFF-42B1-B72F-39FBD7FE372D}">
      <dgm:prSet/>
      <dgm:spPr/>
      <dgm:t>
        <a:bodyPr/>
        <a:lstStyle/>
        <a:p>
          <a:endParaRPr lang="uk-UA"/>
        </a:p>
      </dgm:t>
    </dgm:pt>
    <dgm:pt modelId="{CA9C8070-7852-4D29-88A8-86FF386FA81B}" type="pres">
      <dgm:prSet presAssocID="{147B3B4A-438E-4C52-901A-24102C3C622A}" presName="linearFlow" presStyleCnt="0">
        <dgm:presLayoutVars>
          <dgm:dir/>
          <dgm:resizeHandles val="exact"/>
        </dgm:presLayoutVars>
      </dgm:prSet>
      <dgm:spPr/>
    </dgm:pt>
    <dgm:pt modelId="{B45020A6-0AA8-4212-B526-BC7DDAE6C9C9}" type="pres">
      <dgm:prSet presAssocID="{8F3FEA44-06BD-4955-9F92-69E5402C662B}" presName="composite" presStyleCnt="0"/>
      <dgm:spPr/>
    </dgm:pt>
    <dgm:pt modelId="{78A6F5A4-1392-4B61-AA19-E19699102534}" type="pres">
      <dgm:prSet presAssocID="{8F3FEA44-06BD-4955-9F92-69E5402C662B}" presName="imgShp" presStyleLbl="fgImgPlace1" presStyleIdx="0" presStyleCnt="1" custScaleX="90830" custScaleY="85808" custLinFactNeighborX="-8819" custLinFactNeighborY="-1474"/>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BB65C6F2-3589-4790-AC42-A20CB0B85B87}" type="pres">
      <dgm:prSet presAssocID="{8F3FEA44-06BD-4955-9F92-69E5402C662B}" presName="txShp" presStyleLbl="node1" presStyleIdx="0" presStyleCnt="1" custScaleX="150376" custScaleY="199508">
        <dgm:presLayoutVars>
          <dgm:bulletEnabled val="1"/>
        </dgm:presLayoutVars>
      </dgm:prSet>
      <dgm:spPr/>
      <dgm:t>
        <a:bodyPr/>
        <a:lstStyle/>
        <a:p>
          <a:endParaRPr lang="ru-RU"/>
        </a:p>
      </dgm:t>
    </dgm:pt>
  </dgm:ptLst>
  <dgm:cxnLst>
    <dgm:cxn modelId="{077CBF97-5B69-49BF-809A-966912CF9150}" type="presOf" srcId="{8F3FEA44-06BD-4955-9F92-69E5402C662B}" destId="{BB65C6F2-3589-4790-AC42-A20CB0B85B87}" srcOrd="0" destOrd="0" presId="urn:microsoft.com/office/officeart/2005/8/layout/vList3"/>
    <dgm:cxn modelId="{BECA1B23-DBFF-42B1-B72F-39FBD7FE372D}" srcId="{147B3B4A-438E-4C52-901A-24102C3C622A}" destId="{8F3FEA44-06BD-4955-9F92-69E5402C662B}" srcOrd="0" destOrd="0" parTransId="{549D46DB-5C09-4521-BAC5-536899894F38}" sibTransId="{C0D82187-6598-4DA8-BC59-D6E19CAEF55F}"/>
    <dgm:cxn modelId="{E5025F06-B603-4A4D-BBA0-A9FB1F0748D4}" type="presOf" srcId="{147B3B4A-438E-4C52-901A-24102C3C622A}" destId="{CA9C8070-7852-4D29-88A8-86FF386FA81B}" srcOrd="0" destOrd="0" presId="urn:microsoft.com/office/officeart/2005/8/layout/vList3"/>
    <dgm:cxn modelId="{1C3EE392-C1CE-46C0-8D19-0EBEEA8165A0}" type="presParOf" srcId="{CA9C8070-7852-4D29-88A8-86FF386FA81B}" destId="{B45020A6-0AA8-4212-B526-BC7DDAE6C9C9}" srcOrd="0" destOrd="0" presId="urn:microsoft.com/office/officeart/2005/8/layout/vList3"/>
    <dgm:cxn modelId="{7965FBDF-CDD2-40DC-B7EE-B4B4F6EE4B44}" type="presParOf" srcId="{B45020A6-0AA8-4212-B526-BC7DDAE6C9C9}" destId="{78A6F5A4-1392-4B61-AA19-E19699102534}" srcOrd="0" destOrd="0" presId="urn:microsoft.com/office/officeart/2005/8/layout/vList3"/>
    <dgm:cxn modelId="{18427631-8D61-4BB4-AC0A-92586C7FA9CE}" type="presParOf" srcId="{B45020A6-0AA8-4212-B526-BC7DDAE6C9C9}" destId="{BB65C6F2-3589-4790-AC42-A20CB0B85B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C6F2-3589-4790-AC42-A20CB0B85B87}">
      <dsp:nvSpPr>
        <dsp:cNvPr id="0" name=""/>
        <dsp:cNvSpPr/>
      </dsp:nvSpPr>
      <dsp:spPr>
        <a:xfrm rot="10800000">
          <a:off x="-1" y="2780"/>
          <a:ext cx="8856987" cy="582708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7960" tIns="91440" rIns="170688" bIns="91440" numCol="1" spcCol="1270" anchor="ctr" anchorCtr="0">
          <a:noAutofit/>
        </a:bodyPr>
        <a:lstStyle/>
        <a:p>
          <a:pPr lvl="0" algn="l" defTabSz="1066800">
            <a:lnSpc>
              <a:spcPct val="150000"/>
            </a:lnSpc>
            <a:spcBef>
              <a:spcPct val="0"/>
            </a:spcBef>
            <a:spcAft>
              <a:spcPts val="0"/>
            </a:spcAft>
          </a:pPr>
          <a:r>
            <a:rPr lang="uk-UA" sz="2400" b="1" kern="1200" dirty="0" smtClean="0">
              <a:solidFill>
                <a:schemeClr val="tx1"/>
              </a:solidFill>
              <a:latin typeface="Times New Roman" pitchFamily="18" charset="0"/>
              <a:cs typeface="Times New Roman" pitchFamily="18" charset="0"/>
            </a:rPr>
            <a:t>1.</a:t>
          </a:r>
          <a:r>
            <a:rPr lang="en-US" sz="2400" b="1" kern="1200" dirty="0" smtClean="0">
              <a:solidFill>
                <a:schemeClr val="tx1"/>
              </a:solidFill>
              <a:latin typeface="Times New Roman" pitchFamily="18" charset="0"/>
              <a:cs typeface="Times New Roman" pitchFamily="18" charset="0"/>
            </a:rPr>
            <a:t> </a:t>
          </a:r>
          <a:r>
            <a:rPr lang="uk-UA" sz="2400" b="1" kern="1200" dirty="0">
              <a:solidFill>
                <a:schemeClr val="tx1"/>
              </a:solidFill>
              <a:latin typeface="Times New Roman" pitchFamily="18" charset="0"/>
              <a:cs typeface="Times New Roman" pitchFamily="18" charset="0"/>
            </a:rPr>
            <a:t>Необхідність і значення визначення вартості грошей у часі. </a:t>
          </a:r>
          <a:endParaRPr lang="en-US" sz="2400" b="1" kern="1200" dirty="0">
            <a:solidFill>
              <a:schemeClr val="tx1"/>
            </a:solidFill>
            <a:latin typeface="Times New Roman" pitchFamily="18" charset="0"/>
            <a:cs typeface="Times New Roman" pitchFamily="18" charset="0"/>
          </a:endParaRPr>
        </a:p>
        <a:p>
          <a:pPr lvl="0" algn="l" defTabSz="1066800">
            <a:lnSpc>
              <a:spcPct val="150000"/>
            </a:lnSpc>
            <a:spcBef>
              <a:spcPct val="0"/>
            </a:spcBef>
            <a:spcAft>
              <a:spcPts val="0"/>
            </a:spcAft>
          </a:pPr>
          <a:r>
            <a:rPr lang="ru-RU" sz="2400" b="1" kern="1200" dirty="0" smtClean="0">
              <a:solidFill>
                <a:schemeClr val="tx1"/>
              </a:solidFill>
              <a:latin typeface="Times New Roman" pitchFamily="18" charset="0"/>
              <a:cs typeface="Times New Roman" pitchFamily="18" charset="0"/>
            </a:rPr>
            <a:t>2. </a:t>
          </a:r>
          <a:r>
            <a:rPr lang="uk-UA" sz="2400" b="1" kern="1200" dirty="0">
              <a:solidFill>
                <a:schemeClr val="tx1"/>
              </a:solidFill>
              <a:latin typeface="Times New Roman" pitchFamily="18" charset="0"/>
              <a:cs typeface="Times New Roman" pitchFamily="18" charset="0"/>
            </a:rPr>
            <a:t>Нарахування простих і складних відсотків.</a:t>
          </a:r>
          <a:endParaRPr lang="en-US" sz="2400" b="1" kern="1200" dirty="0">
            <a:solidFill>
              <a:schemeClr val="tx1"/>
            </a:solidFill>
            <a:latin typeface="Times New Roman" pitchFamily="18" charset="0"/>
            <a:cs typeface="Times New Roman" pitchFamily="18" charset="0"/>
          </a:endParaRPr>
        </a:p>
        <a:p>
          <a:pPr lvl="0" algn="l" defTabSz="1066800">
            <a:lnSpc>
              <a:spcPct val="150000"/>
            </a:lnSpc>
            <a:spcBef>
              <a:spcPct val="0"/>
            </a:spcBef>
            <a:spcAft>
              <a:spcPts val="0"/>
            </a:spcAft>
          </a:pPr>
          <a:r>
            <a:rPr lang="en-US" sz="2400" b="1" kern="1200" dirty="0" smtClean="0">
              <a:solidFill>
                <a:schemeClr val="tx1"/>
              </a:solidFill>
              <a:latin typeface="Times New Roman" pitchFamily="18" charset="0"/>
              <a:cs typeface="Times New Roman" pitchFamily="18" charset="0"/>
            </a:rPr>
            <a:t>3</a:t>
          </a:r>
          <a:r>
            <a:rPr lang="uk-UA" sz="2400" b="1" kern="1200" dirty="0" smtClean="0">
              <a:solidFill>
                <a:schemeClr val="tx1"/>
              </a:solidFill>
              <a:latin typeface="Times New Roman" pitchFamily="18" charset="0"/>
              <a:cs typeface="Times New Roman" pitchFamily="18" charset="0"/>
            </a:rPr>
            <a:t>. </a:t>
          </a:r>
          <a:r>
            <a:rPr lang="uk-UA" sz="2400" b="1" kern="1200" dirty="0">
              <a:solidFill>
                <a:schemeClr val="tx1"/>
              </a:solidFill>
              <a:latin typeface="Times New Roman" pitchFamily="18" charset="0"/>
              <a:cs typeface="Times New Roman" pitchFamily="18" charset="0"/>
            </a:rPr>
            <a:t>Теперішня вартість грошей та її зміст. </a:t>
          </a:r>
        </a:p>
        <a:p>
          <a:pPr marL="0" marR="0" lvl="0" indent="0" algn="l" defTabSz="914400" eaLnBrk="1" fontAlgn="auto" latinLnBrk="0" hangingPunct="1">
            <a:lnSpc>
              <a:spcPct val="150000"/>
            </a:lnSpc>
            <a:spcBef>
              <a:spcPct val="0"/>
            </a:spcBef>
            <a:spcAft>
              <a:spcPts val="0"/>
            </a:spcAft>
            <a:buClrTx/>
            <a:buSzTx/>
            <a:buFontTx/>
            <a:buNone/>
            <a:tabLst/>
            <a:defRPr/>
          </a:pPr>
          <a:r>
            <a:rPr lang="uk-UA" sz="2400" b="1" kern="1200" dirty="0" smtClean="0">
              <a:solidFill>
                <a:schemeClr val="tx1"/>
              </a:solidFill>
              <a:latin typeface="Times New Roman" pitchFamily="18" charset="0"/>
              <a:cs typeface="Times New Roman" pitchFamily="18" charset="0"/>
            </a:rPr>
            <a:t>4. </a:t>
          </a:r>
          <a:r>
            <a:rPr lang="uk-UA" sz="2400" b="1" kern="1200" dirty="0">
              <a:solidFill>
                <a:schemeClr val="tx1"/>
              </a:solidFill>
              <a:latin typeface="Times New Roman" pitchFamily="18" charset="0"/>
              <a:cs typeface="Times New Roman" pitchFamily="18" charset="0"/>
            </a:rPr>
            <a:t>Майбутня вартість грошей та її зміст. </a:t>
          </a:r>
        </a:p>
        <a:p>
          <a:pPr marL="0" marR="0" lvl="0" indent="0" algn="l" defTabSz="914400" eaLnBrk="1" fontAlgn="auto" latinLnBrk="0" hangingPunct="1">
            <a:lnSpc>
              <a:spcPct val="150000"/>
            </a:lnSpc>
            <a:spcBef>
              <a:spcPct val="0"/>
            </a:spcBef>
            <a:spcAft>
              <a:spcPts val="0"/>
            </a:spcAft>
            <a:buClrTx/>
            <a:buSzTx/>
            <a:buFontTx/>
            <a:buNone/>
            <a:tabLst/>
            <a:defRPr/>
          </a:pPr>
          <a:r>
            <a:rPr lang="uk-UA" sz="2400" b="1" kern="1200" smtClean="0">
              <a:solidFill>
                <a:schemeClr val="tx1"/>
              </a:solidFill>
              <a:latin typeface="Times New Roman" pitchFamily="18" charset="0"/>
              <a:cs typeface="Times New Roman" pitchFamily="18" charset="0"/>
            </a:rPr>
            <a:t>5. </a:t>
          </a:r>
          <a:r>
            <a:rPr lang="uk-UA" sz="2400" b="1" kern="1200" dirty="0">
              <a:solidFill>
                <a:schemeClr val="tx1"/>
              </a:solidFill>
              <a:latin typeface="Times New Roman" pitchFamily="18" charset="0"/>
              <a:cs typeface="Times New Roman" pitchFamily="18" charset="0"/>
            </a:rPr>
            <a:t>Ануїтети</a:t>
          </a:r>
        </a:p>
        <a:p>
          <a:pPr marL="0" marR="0" lvl="0" indent="0" algn="l" defTabSz="914400" eaLnBrk="1" fontAlgn="auto" latinLnBrk="0" hangingPunct="1">
            <a:lnSpc>
              <a:spcPct val="150000"/>
            </a:lnSpc>
            <a:spcBef>
              <a:spcPct val="0"/>
            </a:spcBef>
            <a:spcAft>
              <a:spcPts val="0"/>
            </a:spcAft>
            <a:buClrTx/>
            <a:buSzTx/>
            <a:buFontTx/>
            <a:buNone/>
            <a:tabLst/>
            <a:defRPr/>
          </a:pPr>
          <a:endParaRPr lang="en-US" sz="2400" b="1" kern="1200" dirty="0">
            <a:solidFill>
              <a:schemeClr val="tx1"/>
            </a:solidFill>
            <a:latin typeface="Times New Roman" pitchFamily="18" charset="0"/>
            <a:cs typeface="Times New Roman" pitchFamily="18" charset="0"/>
          </a:endParaRPr>
        </a:p>
        <a:p>
          <a:pPr lvl="0" algn="l" defTabSz="1066800">
            <a:lnSpc>
              <a:spcPct val="150000"/>
            </a:lnSpc>
            <a:spcBef>
              <a:spcPct val="0"/>
            </a:spcBef>
            <a:spcAft>
              <a:spcPts val="0"/>
            </a:spcAft>
          </a:pPr>
          <a:endParaRPr lang="uk-UA" sz="2400" b="1" kern="1200" dirty="0">
            <a:solidFill>
              <a:schemeClr val="tx1"/>
            </a:solidFill>
            <a:latin typeface="Times New Roman" pitchFamily="18" charset="0"/>
            <a:cs typeface="Times New Roman" pitchFamily="18" charset="0"/>
          </a:endParaRPr>
        </a:p>
      </dsp:txBody>
      <dsp:txXfrm rot="10800000">
        <a:off x="1456771" y="2780"/>
        <a:ext cx="7400215" cy="5827087"/>
      </dsp:txXfrm>
    </dsp:sp>
    <dsp:sp modelId="{78A6F5A4-1392-4B61-AA19-E19699102534}">
      <dsp:nvSpPr>
        <dsp:cNvPr id="0" name=""/>
        <dsp:cNvSpPr/>
      </dsp:nvSpPr>
      <dsp:spPr>
        <a:xfrm>
          <a:off x="0" y="1620162"/>
          <a:ext cx="2652898" cy="25062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79894FA-61E3-46CB-A680-9B832CFD541A}" type="datetimeFigureOut">
              <a:rPr lang="ru-RU"/>
              <a:pPr>
                <a:defRPr/>
              </a:pPr>
              <a:t>вт 27.09.22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92CEFAA-EAFE-468B-A4F3-BADD7221A511}"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p>
        </p:txBody>
      </p:sp>
      <p:sp>
        <p:nvSpPr>
          <p:cNvPr id="13316"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534F18-167E-416B-A62C-66C4BD4DD913}" type="slidenum">
              <a:rPr lang="ru-RU" altLang="ru-RU">
                <a:latin typeface="Calibri" panose="020F0502020204030204" pitchFamily="34" charset="0"/>
              </a:rPr>
              <a:pPr eaLnBrk="1" hangingPunct="1"/>
              <a:t>1</a:t>
            </a:fld>
            <a:endParaRPr lang="ru-RU"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ru-RU"/>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7FD743-6A83-44CF-9D9A-1A628FBE8F0B}" type="slidenum">
              <a:rPr lang="ru-RU" altLang="ru-RU">
                <a:latin typeface="Calibri" panose="020F0502020204030204" pitchFamily="34" charset="0"/>
              </a:rPr>
              <a:pPr eaLnBrk="1" hangingPunct="1"/>
              <a:t>2</a:t>
            </a:fld>
            <a:endParaRPr lang="ru-RU" altLang="ru-RU">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2CEFAA-EAFE-468B-A4F3-BADD7221A511}" type="slidenum">
              <a:rPr lang="ru-RU" altLang="ru-RU" smtClean="0"/>
              <a:pPr/>
              <a:t>31</a:t>
            </a:fld>
            <a:endParaRPr lang="ru-RU" altLang="ru-RU"/>
          </a:p>
        </p:txBody>
      </p:sp>
    </p:spTree>
    <p:extLst>
      <p:ext uri="{BB962C8B-B14F-4D97-AF65-F5344CB8AC3E}">
        <p14:creationId xmlns:p14="http://schemas.microsoft.com/office/powerpoint/2010/main" val="2269142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Полилиния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8" name="Полилиния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Прямая соединительная линия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98838528-7B98-4990-956F-1E8B116C9998}" type="datetime1">
              <a:rPr lang="ru-RU"/>
              <a:pPr>
                <a:defRPr/>
              </a:pPr>
              <a:t>вт 27.09.22</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r>
              <a:rPr lang="ru-RU"/>
              <a:t>Кафедра ТДМ</a:t>
            </a:r>
          </a:p>
        </p:txBody>
      </p:sp>
      <p:sp>
        <p:nvSpPr>
          <p:cNvPr id="13" name="Номер слайда 26"/>
          <p:cNvSpPr>
            <a:spLocks noGrp="1"/>
          </p:cNvSpPr>
          <p:nvPr>
            <p:ph type="sldNum" sz="quarter" idx="12"/>
          </p:nvPr>
        </p:nvSpPr>
        <p:spPr/>
        <p:txBody>
          <a:bodyPr/>
          <a:lstStyle>
            <a:lvl1pPr>
              <a:defRPr>
                <a:solidFill>
                  <a:srgbClr val="FFFFFF"/>
                </a:solidFill>
              </a:defRPr>
            </a:lvl1pPr>
          </a:lstStyle>
          <a:p>
            <a:fld id="{8A63CDC3-442C-4BE2-9748-70D65F9FB0C2}" type="slidenum">
              <a:rPr lang="ru-RU" altLang="ru-RU"/>
              <a:pPr/>
              <a:t>‹#›</a:t>
            </a:fld>
            <a:endParaRPr lang="ru-RU" altLang="ru-RU"/>
          </a:p>
        </p:txBody>
      </p:sp>
    </p:spTree>
    <p:extLst>
      <p:ext uri="{BB962C8B-B14F-4D97-AF65-F5344CB8AC3E}">
        <p14:creationId xmlns:p14="http://schemas.microsoft.com/office/powerpoint/2010/main" val="307767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BB2A6A9-5D44-4A61-90F1-15AC9ABF5C14}" type="datetime1">
              <a:rPr lang="ru-RU"/>
              <a:pPr>
                <a:defRPr/>
              </a:pPr>
              <a:t>вт 27.09.22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6" name="Номер слайда 17"/>
          <p:cNvSpPr>
            <a:spLocks noGrp="1"/>
          </p:cNvSpPr>
          <p:nvPr>
            <p:ph type="sldNum" sz="quarter" idx="12"/>
          </p:nvPr>
        </p:nvSpPr>
        <p:spPr/>
        <p:txBody>
          <a:bodyPr/>
          <a:lstStyle>
            <a:lvl1pPr>
              <a:defRPr/>
            </a:lvl1pPr>
          </a:lstStyle>
          <a:p>
            <a:fld id="{87835317-9901-40B0-8FAA-05A465270FDB}" type="slidenum">
              <a:rPr lang="ru-RU" altLang="ru-RU"/>
              <a:pPr/>
              <a:t>‹#›</a:t>
            </a:fld>
            <a:endParaRPr lang="ru-RU" altLang="ru-RU"/>
          </a:p>
        </p:txBody>
      </p:sp>
    </p:spTree>
    <p:extLst>
      <p:ext uri="{BB962C8B-B14F-4D97-AF65-F5344CB8AC3E}">
        <p14:creationId xmlns:p14="http://schemas.microsoft.com/office/powerpoint/2010/main" val="384942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2186ED9-C663-4288-B840-8F10040D9454}" type="datetime1">
              <a:rPr lang="ru-RU"/>
              <a:pPr>
                <a:defRPr/>
              </a:pPr>
              <a:t>вт 27.09.22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6" name="Номер слайда 17"/>
          <p:cNvSpPr>
            <a:spLocks noGrp="1"/>
          </p:cNvSpPr>
          <p:nvPr>
            <p:ph type="sldNum" sz="quarter" idx="12"/>
          </p:nvPr>
        </p:nvSpPr>
        <p:spPr/>
        <p:txBody>
          <a:bodyPr/>
          <a:lstStyle>
            <a:lvl1pPr>
              <a:defRPr/>
            </a:lvl1pPr>
          </a:lstStyle>
          <a:p>
            <a:fld id="{B5F0844F-A5C5-488E-B774-8C9ECA7A77C9}" type="slidenum">
              <a:rPr lang="ru-RU" altLang="ru-RU"/>
              <a:pPr/>
              <a:t>‹#›</a:t>
            </a:fld>
            <a:endParaRPr lang="ru-RU" altLang="ru-RU"/>
          </a:p>
        </p:txBody>
      </p:sp>
    </p:spTree>
    <p:extLst>
      <p:ext uri="{BB962C8B-B14F-4D97-AF65-F5344CB8AC3E}">
        <p14:creationId xmlns:p14="http://schemas.microsoft.com/office/powerpoint/2010/main" val="383236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A0FCA77E-39A3-4788-B41D-43ECEE761FC8}" type="datetime1">
              <a:rPr lang="ru-RU"/>
              <a:pPr>
                <a:defRPr/>
              </a:pPr>
              <a:t>вт 27.09.22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6" name="Номер слайда 17"/>
          <p:cNvSpPr>
            <a:spLocks noGrp="1"/>
          </p:cNvSpPr>
          <p:nvPr>
            <p:ph type="sldNum" sz="quarter" idx="12"/>
          </p:nvPr>
        </p:nvSpPr>
        <p:spPr/>
        <p:txBody>
          <a:bodyPr/>
          <a:lstStyle>
            <a:lvl1pPr>
              <a:defRPr/>
            </a:lvl1pPr>
          </a:lstStyle>
          <a:p>
            <a:fld id="{D2ADCC8F-9CC0-4E6B-848B-A76060810DAD}" type="slidenum">
              <a:rPr lang="ru-RU" altLang="ru-RU"/>
              <a:pPr/>
              <a:t>‹#›</a:t>
            </a:fld>
            <a:endParaRPr lang="ru-RU" altLang="ru-RU"/>
          </a:p>
        </p:txBody>
      </p:sp>
    </p:spTree>
    <p:extLst>
      <p:ext uri="{BB962C8B-B14F-4D97-AF65-F5344CB8AC3E}">
        <p14:creationId xmlns:p14="http://schemas.microsoft.com/office/powerpoint/2010/main" val="3070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ашивка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p:cNvSpPr>
            <a:spLocks noGrp="1"/>
          </p:cNvSpPr>
          <p:nvPr>
            <p:ph type="dt" sz="half" idx="10"/>
          </p:nvPr>
        </p:nvSpPr>
        <p:spPr/>
        <p:txBody>
          <a:bodyPr/>
          <a:lstStyle>
            <a:lvl1pPr>
              <a:defRPr/>
            </a:lvl1pPr>
            <a:extLst/>
          </a:lstStyle>
          <a:p>
            <a:pPr>
              <a:defRPr/>
            </a:pPr>
            <a:fld id="{E2F52597-6186-4010-AC70-9179A35B44BD}" type="datetime1">
              <a:rPr lang="ru-RU"/>
              <a:pPr>
                <a:defRPr/>
              </a:pPr>
              <a:t>вт 27.09.22</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r>
              <a:rPr lang="ru-RU"/>
              <a:t>Кафедра ТДМ</a:t>
            </a:r>
          </a:p>
        </p:txBody>
      </p:sp>
      <p:sp>
        <p:nvSpPr>
          <p:cNvPr id="8" name="Номер слайда 5"/>
          <p:cNvSpPr>
            <a:spLocks noGrp="1"/>
          </p:cNvSpPr>
          <p:nvPr>
            <p:ph type="sldNum" sz="quarter" idx="12"/>
          </p:nvPr>
        </p:nvSpPr>
        <p:spPr/>
        <p:txBody>
          <a:bodyPr/>
          <a:lstStyle>
            <a:lvl1pPr>
              <a:defRPr/>
            </a:lvl1pPr>
          </a:lstStyle>
          <a:p>
            <a:fld id="{17B4CEF5-E7A0-42AB-9AE1-889F99868402}" type="slidenum">
              <a:rPr lang="ru-RU" altLang="ru-RU"/>
              <a:pPr/>
              <a:t>‹#›</a:t>
            </a:fld>
            <a:endParaRPr lang="ru-RU" altLang="ru-RU"/>
          </a:p>
        </p:txBody>
      </p:sp>
    </p:spTree>
    <p:extLst>
      <p:ext uri="{BB962C8B-B14F-4D97-AF65-F5344CB8AC3E}">
        <p14:creationId xmlns:p14="http://schemas.microsoft.com/office/powerpoint/2010/main" val="2243846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2341D163-15A3-4BAC-A31F-64894EC50752}" type="datetime1">
              <a:rPr lang="ru-RU"/>
              <a:pPr>
                <a:defRPr/>
              </a:pPr>
              <a:t>вт 27.09.22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r>
              <a:rPr lang="ru-RU"/>
              <a:t>Кафедра ТДМ</a:t>
            </a:r>
          </a:p>
        </p:txBody>
      </p:sp>
      <p:sp>
        <p:nvSpPr>
          <p:cNvPr id="7" name="Номер слайда 6"/>
          <p:cNvSpPr>
            <a:spLocks noGrp="1"/>
          </p:cNvSpPr>
          <p:nvPr>
            <p:ph type="sldNum" sz="quarter" idx="12"/>
          </p:nvPr>
        </p:nvSpPr>
        <p:spPr/>
        <p:txBody>
          <a:bodyPr/>
          <a:lstStyle>
            <a:lvl1pPr>
              <a:defRPr/>
            </a:lvl1pPr>
          </a:lstStyle>
          <a:p>
            <a:fld id="{5670BD61-29A8-4056-8477-BC58202C6F4D}" type="slidenum">
              <a:rPr lang="ru-RU" altLang="ru-RU"/>
              <a:pPr/>
              <a:t>‹#›</a:t>
            </a:fld>
            <a:endParaRPr lang="ru-RU" altLang="ru-RU"/>
          </a:p>
        </p:txBody>
      </p:sp>
    </p:spTree>
    <p:extLst>
      <p:ext uri="{BB962C8B-B14F-4D97-AF65-F5344CB8AC3E}">
        <p14:creationId xmlns:p14="http://schemas.microsoft.com/office/powerpoint/2010/main" val="57053985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31CF41B4-203E-47A5-B1C8-DD9D9E139CC8}" type="datetime1">
              <a:rPr lang="ru-RU"/>
              <a:pPr>
                <a:defRPr/>
              </a:pPr>
              <a:t>вт 27.09.22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r>
              <a:rPr lang="ru-RU"/>
              <a:t>Кафедра ТДМ</a:t>
            </a:r>
          </a:p>
        </p:txBody>
      </p:sp>
      <p:sp>
        <p:nvSpPr>
          <p:cNvPr id="9" name="Номер слайда 8"/>
          <p:cNvSpPr>
            <a:spLocks noGrp="1"/>
          </p:cNvSpPr>
          <p:nvPr>
            <p:ph type="sldNum" sz="quarter" idx="12"/>
          </p:nvPr>
        </p:nvSpPr>
        <p:spPr/>
        <p:txBody>
          <a:bodyPr/>
          <a:lstStyle>
            <a:lvl1pPr>
              <a:defRPr/>
            </a:lvl1pPr>
          </a:lstStyle>
          <a:p>
            <a:fld id="{17541F82-7AAF-4651-A4D9-B9A20FE78462}" type="slidenum">
              <a:rPr lang="ru-RU" altLang="ru-RU"/>
              <a:pPr/>
              <a:t>‹#›</a:t>
            </a:fld>
            <a:endParaRPr lang="ru-RU" altLang="ru-RU"/>
          </a:p>
        </p:txBody>
      </p:sp>
    </p:spTree>
    <p:extLst>
      <p:ext uri="{BB962C8B-B14F-4D97-AF65-F5344CB8AC3E}">
        <p14:creationId xmlns:p14="http://schemas.microsoft.com/office/powerpoint/2010/main" val="204734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41D1D319-08CC-4472-9B7E-A8FD62A4BEEF}" type="datetime1">
              <a:rPr lang="ru-RU"/>
              <a:pPr>
                <a:defRPr/>
              </a:pPr>
              <a:t>вт 27.09.22</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r>
              <a:rPr lang="ru-RU"/>
              <a:t>Кафедра ТДМ</a:t>
            </a:r>
          </a:p>
        </p:txBody>
      </p:sp>
      <p:sp>
        <p:nvSpPr>
          <p:cNvPr id="5" name="Номер слайда 4"/>
          <p:cNvSpPr>
            <a:spLocks noGrp="1"/>
          </p:cNvSpPr>
          <p:nvPr>
            <p:ph type="sldNum" sz="quarter" idx="12"/>
          </p:nvPr>
        </p:nvSpPr>
        <p:spPr/>
        <p:txBody>
          <a:bodyPr/>
          <a:lstStyle>
            <a:lvl1pPr>
              <a:defRPr/>
            </a:lvl1pPr>
          </a:lstStyle>
          <a:p>
            <a:fld id="{90BD9393-4DF2-408C-B7B5-FA17436D9BFA}" type="slidenum">
              <a:rPr lang="ru-RU" altLang="ru-RU"/>
              <a:pPr/>
              <a:t>‹#›</a:t>
            </a:fld>
            <a:endParaRPr lang="ru-RU" altLang="ru-RU"/>
          </a:p>
        </p:txBody>
      </p:sp>
    </p:spTree>
    <p:extLst>
      <p:ext uri="{BB962C8B-B14F-4D97-AF65-F5344CB8AC3E}">
        <p14:creationId xmlns:p14="http://schemas.microsoft.com/office/powerpoint/2010/main" val="89402679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0D1033F-EC79-4E47-9EC9-89CF2A952496}" type="datetime1">
              <a:rPr lang="ru-RU"/>
              <a:pPr>
                <a:defRPr/>
              </a:pPr>
              <a:t>вт 27.09.22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4" name="Номер слайда 17"/>
          <p:cNvSpPr>
            <a:spLocks noGrp="1"/>
          </p:cNvSpPr>
          <p:nvPr>
            <p:ph type="sldNum" sz="quarter" idx="12"/>
          </p:nvPr>
        </p:nvSpPr>
        <p:spPr/>
        <p:txBody>
          <a:bodyPr/>
          <a:lstStyle>
            <a:lvl1pPr>
              <a:defRPr/>
            </a:lvl1pPr>
          </a:lstStyle>
          <a:p>
            <a:fld id="{DE2B9241-8161-47EE-9247-AF07214DD621}" type="slidenum">
              <a:rPr lang="ru-RU" altLang="ru-RU"/>
              <a:pPr/>
              <a:t>‹#›</a:t>
            </a:fld>
            <a:endParaRPr lang="ru-RU" altLang="ru-RU"/>
          </a:p>
        </p:txBody>
      </p:sp>
    </p:spTree>
    <p:extLst>
      <p:ext uri="{BB962C8B-B14F-4D97-AF65-F5344CB8AC3E}">
        <p14:creationId xmlns:p14="http://schemas.microsoft.com/office/powerpoint/2010/main" val="10280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EA9AFFD-3F17-4963-B8DA-DB7A61019C50}" type="datetime1">
              <a:rPr lang="ru-RU"/>
              <a:pPr>
                <a:defRPr/>
              </a:pPr>
              <a:t>вт 27.09.22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r>
              <a:rPr lang="ru-RU"/>
              <a:t>Кафедра ТДМ</a:t>
            </a:r>
          </a:p>
        </p:txBody>
      </p:sp>
      <p:sp>
        <p:nvSpPr>
          <p:cNvPr id="7" name="Номер слайда 6"/>
          <p:cNvSpPr>
            <a:spLocks noGrp="1"/>
          </p:cNvSpPr>
          <p:nvPr>
            <p:ph type="sldNum" sz="quarter" idx="12"/>
          </p:nvPr>
        </p:nvSpPr>
        <p:spPr/>
        <p:txBody>
          <a:bodyPr/>
          <a:lstStyle>
            <a:lvl1pPr>
              <a:defRPr/>
            </a:lvl1pPr>
          </a:lstStyle>
          <a:p>
            <a:fld id="{A1927A91-A9E6-462F-B50A-A751754A68C9}" type="slidenum">
              <a:rPr lang="ru-RU" altLang="ru-RU"/>
              <a:pPr/>
              <a:t>‹#›</a:t>
            </a:fld>
            <a:endParaRPr lang="ru-RU" altLang="ru-RU"/>
          </a:p>
        </p:txBody>
      </p:sp>
    </p:spTree>
    <p:extLst>
      <p:ext uri="{BB962C8B-B14F-4D97-AF65-F5344CB8AC3E}">
        <p14:creationId xmlns:p14="http://schemas.microsoft.com/office/powerpoint/2010/main" val="23406623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олилиния 10"/>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Полилиния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7" name="Прямоугольный треугольник 15"/>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F6CABB9A-6B2D-47CD-AF63-AA769B289E60}" type="datetime1">
              <a:rPr lang="ru-RU"/>
              <a:pPr>
                <a:defRPr/>
              </a:pPr>
              <a:t>вт 27.09.22</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r>
              <a:rPr lang="ru-RU"/>
              <a:t>Кафедра ТДМ</a:t>
            </a:r>
          </a:p>
        </p:txBody>
      </p:sp>
      <p:sp>
        <p:nvSpPr>
          <p:cNvPr id="13" name="Номер слайда 6"/>
          <p:cNvSpPr>
            <a:spLocks noGrp="1"/>
          </p:cNvSpPr>
          <p:nvPr>
            <p:ph type="sldNum" sz="quarter" idx="12"/>
          </p:nvPr>
        </p:nvSpPr>
        <p:spPr/>
        <p:txBody>
          <a:bodyPr/>
          <a:lstStyle>
            <a:lvl1pPr>
              <a:defRPr/>
            </a:lvl1pPr>
          </a:lstStyle>
          <a:p>
            <a:fld id="{947C57A0-1934-4714-B55C-71C1DA83D32A}" type="slidenum">
              <a:rPr lang="ru-RU" altLang="ru-RU"/>
              <a:pPr/>
              <a:t>‹#›</a:t>
            </a:fld>
            <a:endParaRPr lang="ru-RU" altLang="ru-RU"/>
          </a:p>
        </p:txBody>
      </p:sp>
    </p:spTree>
    <p:extLst>
      <p:ext uri="{BB962C8B-B14F-4D97-AF65-F5344CB8AC3E}">
        <p14:creationId xmlns:p14="http://schemas.microsoft.com/office/powerpoint/2010/main" val="377091425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Полилиния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ru-RU"/>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9975EB37-7CD4-4C35-B84D-84407B18D9F4}" type="datetime1">
              <a:rPr lang="ru-RU"/>
              <a:pPr>
                <a:defRPr/>
              </a:pPr>
              <a:t>вт 27.09.22</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ru-RU"/>
              <a:t>Кафедра ТДМ</a:t>
            </a:r>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DB3A4CA8-0D41-4321-8120-9E7391A0B13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565" r:id="rId1"/>
    <p:sldLayoutId id="2147484561" r:id="rId2"/>
    <p:sldLayoutId id="2147484566" r:id="rId3"/>
    <p:sldLayoutId id="2147484567" r:id="rId4"/>
    <p:sldLayoutId id="2147484568" r:id="rId5"/>
    <p:sldLayoutId id="2147484569" r:id="rId6"/>
    <p:sldLayoutId id="2147484562" r:id="rId7"/>
    <p:sldLayoutId id="2147484570" r:id="rId8"/>
    <p:sldLayoutId id="2147484571" r:id="rId9"/>
    <p:sldLayoutId id="2147484563" r:id="rId10"/>
    <p:sldLayoutId id="2147484564"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2852738"/>
            <a:ext cx="8882062" cy="1077218"/>
          </a:xfrm>
          <a:prstGeom prst="rect">
            <a:avLst/>
          </a:prstGeom>
        </p:spPr>
        <p:txBody>
          <a:bodyPr>
            <a:spAutoFit/>
          </a:bodyPr>
          <a:lstStyle/>
          <a:p>
            <a:pPr algn="ctr">
              <a:defRPr/>
            </a:pPr>
            <a:r>
              <a:rPr lang="uk-UA" sz="3600" b="1" cap="all" dirty="0" smtClean="0">
                <a:solidFill>
                  <a:srgbClr val="FF0000"/>
                </a:solidFill>
                <a:latin typeface="Arial" charset="0"/>
              </a:rPr>
              <a:t>Вартість грошей </a:t>
            </a:r>
            <a:r>
              <a:rPr lang="uk-UA" sz="3600" b="1" cap="all" dirty="0">
                <a:solidFill>
                  <a:srgbClr val="FF0000"/>
                </a:solidFill>
                <a:latin typeface="Arial" charset="0"/>
              </a:rPr>
              <a:t>у </a:t>
            </a:r>
            <a:r>
              <a:rPr lang="uk-UA" sz="3600" b="1" cap="all" dirty="0" smtClean="0">
                <a:solidFill>
                  <a:srgbClr val="FF0000"/>
                </a:solidFill>
                <a:latin typeface="Arial" charset="0"/>
              </a:rPr>
              <a:t>часі</a:t>
            </a:r>
            <a:endParaRPr lang="uk-UA" sz="3600" b="1" cap="all" dirty="0">
              <a:solidFill>
                <a:srgbClr val="FF0000"/>
              </a:solidFill>
              <a:latin typeface="Arial" charset="0"/>
            </a:endParaRPr>
          </a:p>
          <a:p>
            <a:pPr algn="ctr">
              <a:defRPr/>
            </a:pPr>
            <a:endParaRPr lang="uk-UA" sz="2800" b="1" cap="all" dirty="0">
              <a:solidFill>
                <a:srgbClr val="FF0000"/>
              </a:solidFill>
              <a:latin typeface="Arial" charset="0"/>
            </a:endParaRPr>
          </a:p>
        </p:txBody>
      </p:sp>
      <p:sp>
        <p:nvSpPr>
          <p:cNvPr id="6" name="Прямоугольник 5"/>
          <p:cNvSpPr/>
          <p:nvPr/>
        </p:nvSpPr>
        <p:spPr>
          <a:xfrm>
            <a:off x="2328863" y="2287588"/>
            <a:ext cx="4802187" cy="646331"/>
          </a:xfrm>
          <a:prstGeom prst="rect">
            <a:avLst/>
          </a:prstGeom>
        </p:spPr>
        <p:txBody>
          <a:bodyPr>
            <a:spAutoFit/>
          </a:bodyPr>
          <a:lstStyle/>
          <a:p>
            <a:pPr algn="ctr">
              <a:spcAft>
                <a:spcPts val="0"/>
              </a:spcAft>
              <a:defRPr/>
            </a:pPr>
            <a:r>
              <a:rPr lang="uk-UA" sz="3600" b="1" dirty="0" smtClean="0">
                <a:solidFill>
                  <a:schemeClr val="bg2">
                    <a:lumMod val="50000"/>
                  </a:schemeClr>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Лекція 5.  </a:t>
            </a:r>
            <a:r>
              <a:rPr lang="uk-UA" sz="3600" b="1" dirty="0" smtClean="0">
                <a:solidFill>
                  <a:schemeClr val="bg2">
                    <a:lumMod val="50000"/>
                  </a:schemeClr>
                </a:solidFill>
                <a:effectLst>
                  <a:outerShdw blurRad="31750" dist="25400" dir="5400000" algn="tl" rotWithShape="0">
                    <a:srgbClr val="000000">
                      <a:alpha val="25000"/>
                    </a:srgbClr>
                  </a:outerShdw>
                </a:effectLst>
                <a:latin typeface="+mj-lt"/>
                <a:ea typeface="+mj-ea"/>
                <a:cs typeface="+mj-cs"/>
              </a:rPr>
              <a:t> </a:t>
            </a:r>
            <a:endParaRPr lang="uk-UA" sz="3600" b="1" dirty="0">
              <a:solidFill>
                <a:schemeClr val="bg2">
                  <a:lumMod val="50000"/>
                </a:schemeClr>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14338" y="127000"/>
            <a:ext cx="8429625" cy="6461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itchFamily="18" charset="0"/>
                <a:cs typeface="Times New Roman" pitchFamily="18" charset="0"/>
              </a:rPr>
              <a:t>Нарахування складних відсотків. Приклад.</a:t>
            </a:r>
            <a:endParaRPr lang="en-US" sz="2400" b="1" dirty="0">
              <a:solidFill>
                <a:schemeClr val="tx1"/>
              </a:solidFill>
              <a:latin typeface="Times New Roman" pitchFamily="18" charset="0"/>
              <a:cs typeface="Times New Roman" pitchFamily="18" charset="0"/>
            </a:endParaRPr>
          </a:p>
        </p:txBody>
      </p:sp>
      <p:sp>
        <p:nvSpPr>
          <p:cNvPr id="17411" name="Text Box 2"/>
          <p:cNvSpPr txBox="1">
            <a:spLocks noChangeArrowheads="1"/>
          </p:cNvSpPr>
          <p:nvPr/>
        </p:nvSpPr>
        <p:spPr bwMode="auto">
          <a:xfrm>
            <a:off x="166688" y="981075"/>
            <a:ext cx="87137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ви маєте ті ж </a:t>
            </a:r>
            <a:r>
              <a:rPr lang="uk-UA" altLang="ru-RU" sz="2000" b="1">
                <a:cs typeface="Arial" panose="020B0604020202020204" pitchFamily="34" charset="0"/>
              </a:rPr>
              <a:t>100 гривень</a:t>
            </a:r>
            <a:r>
              <a:rPr lang="uk-UA" altLang="ru-RU" sz="2000">
                <a:cs typeface="Arial" panose="020B0604020202020204" pitchFamily="34" charset="0"/>
              </a:rPr>
              <a:t>.</a:t>
            </a:r>
          </a:p>
          <a:p>
            <a:pPr eaLnBrk="1" hangingPunct="1"/>
            <a:r>
              <a:rPr lang="uk-UA" altLang="ru-RU" sz="2000">
                <a:cs typeface="Arial" panose="020B0604020202020204" pitchFamily="34" charset="0"/>
              </a:rPr>
              <a:t>Вклали їх під </a:t>
            </a:r>
            <a:r>
              <a:rPr lang="uk-UA" altLang="ru-RU" sz="2000" b="1" i="1">
                <a:cs typeface="Arial" panose="020B0604020202020204" pitchFamily="34" charset="0"/>
              </a:rPr>
              <a:t>10% річних</a:t>
            </a:r>
            <a:r>
              <a:rPr lang="uk-UA" altLang="ru-RU" sz="2000">
                <a:cs typeface="Arial" panose="020B0604020202020204" pitchFamily="34" charset="0"/>
              </a:rPr>
              <a:t>.</a:t>
            </a:r>
          </a:p>
          <a:p>
            <a:pPr eaLnBrk="1" hangingPunct="1"/>
            <a:r>
              <a:rPr lang="uk-UA" altLang="ru-RU" sz="2000" b="1">
                <a:cs typeface="Arial" panose="020B0604020202020204" pitchFamily="34" charset="0"/>
              </a:rPr>
              <a:t>Через рік</a:t>
            </a:r>
            <a:r>
              <a:rPr lang="uk-UA" altLang="ru-RU" sz="2000">
                <a:cs typeface="Arial" panose="020B0604020202020204" pitchFamily="34" charset="0"/>
              </a:rPr>
              <a:t> матимете 100 + 100*0,1 = </a:t>
            </a:r>
            <a:r>
              <a:rPr lang="uk-UA" altLang="ru-RU" sz="2000" b="1" i="1">
                <a:cs typeface="Arial" panose="020B0604020202020204" pitchFamily="34" charset="0"/>
              </a:rPr>
              <a:t>110 </a:t>
            </a:r>
            <a:r>
              <a:rPr lang="uk-UA" altLang="ru-RU" sz="2000">
                <a:cs typeface="Arial" panose="020B0604020202020204" pitchFamily="34" charset="0"/>
              </a:rPr>
              <a:t>гривень.</a:t>
            </a:r>
          </a:p>
          <a:p>
            <a:pPr eaLnBrk="1" hangingPunct="1"/>
            <a:r>
              <a:rPr lang="uk-UA" altLang="ru-RU" sz="2000">
                <a:cs typeface="Arial" panose="020B0604020202020204" pitchFamily="34" charset="0"/>
              </a:rPr>
              <a:t>Припустимо, маєте можливість знов вкласти під 10% річних.</a:t>
            </a:r>
          </a:p>
          <a:p>
            <a:pPr eaLnBrk="1" hangingPunct="1"/>
            <a:r>
              <a:rPr lang="uk-UA" altLang="ru-RU" sz="2000">
                <a:cs typeface="Arial" panose="020B0604020202020204" pitchFamily="34" charset="0"/>
              </a:rPr>
              <a:t>Матимете </a:t>
            </a:r>
            <a:r>
              <a:rPr lang="uk-UA" altLang="ru-RU" sz="2000" b="1">
                <a:cs typeface="Arial" panose="020B0604020202020204" pitchFamily="34" charset="0"/>
              </a:rPr>
              <a:t>в кінці 2-го року</a:t>
            </a:r>
            <a:r>
              <a:rPr lang="uk-UA" altLang="ru-RU" sz="2000">
                <a:cs typeface="Arial" panose="020B0604020202020204" pitchFamily="34" charset="0"/>
              </a:rPr>
              <a:t> 110 + 1</a:t>
            </a:r>
            <a:r>
              <a:rPr lang="en-US" altLang="ru-RU" sz="2000">
                <a:cs typeface="Arial" panose="020B0604020202020204" pitchFamily="34" charset="0"/>
              </a:rPr>
              <a:t>10</a:t>
            </a:r>
            <a:r>
              <a:rPr lang="uk-UA" altLang="ru-RU" sz="2000">
                <a:cs typeface="Arial" panose="020B0604020202020204" pitchFamily="34" charset="0"/>
              </a:rPr>
              <a:t>*0,1 = </a:t>
            </a:r>
            <a:r>
              <a:rPr lang="uk-UA" altLang="ru-RU" sz="2000" b="1" i="1">
                <a:cs typeface="Arial" panose="020B0604020202020204" pitchFamily="34" charset="0"/>
              </a:rPr>
              <a:t>12</a:t>
            </a:r>
            <a:r>
              <a:rPr lang="en-US" altLang="ru-RU" sz="2000" b="1" i="1">
                <a:cs typeface="Arial" panose="020B0604020202020204" pitchFamily="34" charset="0"/>
              </a:rPr>
              <a:t>1</a:t>
            </a:r>
            <a:r>
              <a:rPr lang="uk-UA" altLang="ru-RU" sz="2000" b="1" i="1">
                <a:cs typeface="Arial" panose="020B0604020202020204" pitchFamily="34" charset="0"/>
              </a:rPr>
              <a:t> </a:t>
            </a:r>
            <a:r>
              <a:rPr lang="uk-UA" altLang="ru-RU" sz="2000">
                <a:cs typeface="Arial" panose="020B0604020202020204" pitchFamily="34" charset="0"/>
              </a:rPr>
              <a:t>гривень</a:t>
            </a:r>
          </a:p>
          <a:p>
            <a:pPr eaLnBrk="1" hangingPunct="1"/>
            <a:r>
              <a:rPr lang="uk-UA" altLang="ru-RU" sz="2000" b="1">
                <a:cs typeface="Arial" panose="020B0604020202020204" pitchFamily="34" charset="0"/>
              </a:rPr>
              <a:t>В кінці 3-го року</a:t>
            </a:r>
            <a:r>
              <a:rPr lang="uk-UA" altLang="ru-RU" sz="2000">
                <a:cs typeface="Arial" panose="020B0604020202020204" pitchFamily="34" charset="0"/>
              </a:rPr>
              <a:t> – 12</a:t>
            </a:r>
            <a:r>
              <a:rPr lang="en-US" altLang="ru-RU" sz="2000">
                <a:cs typeface="Arial" panose="020B0604020202020204" pitchFamily="34" charset="0"/>
              </a:rPr>
              <a:t>1</a:t>
            </a:r>
            <a:r>
              <a:rPr lang="uk-UA" altLang="ru-RU" sz="2000">
                <a:cs typeface="Arial" panose="020B0604020202020204" pitchFamily="34" charset="0"/>
              </a:rPr>
              <a:t>+ 1</a:t>
            </a:r>
            <a:r>
              <a:rPr lang="en-US" altLang="ru-RU" sz="2000">
                <a:cs typeface="Arial" panose="020B0604020202020204" pitchFamily="34" charset="0"/>
              </a:rPr>
              <a:t>21</a:t>
            </a:r>
            <a:r>
              <a:rPr lang="uk-UA" altLang="ru-RU" sz="2000">
                <a:cs typeface="Arial" panose="020B0604020202020204" pitchFamily="34" charset="0"/>
              </a:rPr>
              <a:t>*0,1 = </a:t>
            </a:r>
            <a:r>
              <a:rPr lang="uk-UA" altLang="ru-RU" sz="2000" b="1" i="1">
                <a:cs typeface="Arial" panose="020B0604020202020204" pitchFamily="34" charset="0"/>
              </a:rPr>
              <a:t>13</a:t>
            </a:r>
            <a:r>
              <a:rPr lang="en-US" altLang="ru-RU" sz="2000" b="1" i="1">
                <a:cs typeface="Arial" panose="020B0604020202020204" pitchFamily="34" charset="0"/>
              </a:rPr>
              <a:t>3</a:t>
            </a:r>
            <a:r>
              <a:rPr lang="uk-UA" altLang="ru-RU" sz="2000" b="1" i="1">
                <a:cs typeface="Arial" panose="020B0604020202020204" pitchFamily="34" charset="0"/>
              </a:rPr>
              <a:t>,1 </a:t>
            </a:r>
            <a:r>
              <a:rPr lang="uk-UA" altLang="ru-RU" sz="2000">
                <a:cs typeface="Arial" panose="020B0604020202020204" pitchFamily="34" charset="0"/>
              </a:rPr>
              <a:t>гривень</a:t>
            </a:r>
          </a:p>
          <a:p>
            <a:pPr eaLnBrk="1" hangingPunct="1"/>
            <a:r>
              <a:rPr lang="uk-UA" altLang="ru-RU" sz="2000" b="1">
                <a:cs typeface="Arial" panose="020B0604020202020204" pitchFamily="34" charset="0"/>
              </a:rPr>
              <a:t>В кінці 4-го</a:t>
            </a:r>
            <a:r>
              <a:rPr lang="uk-UA" altLang="ru-RU" sz="2000">
                <a:cs typeface="Arial" panose="020B0604020202020204" pitchFamily="34" charset="0"/>
              </a:rPr>
              <a:t> – </a:t>
            </a:r>
            <a:r>
              <a:rPr lang="uk-UA" altLang="ru-RU" sz="2000" i="1">
                <a:cs typeface="Arial" panose="020B0604020202020204" pitchFamily="34" charset="0"/>
              </a:rPr>
              <a:t>133,1 + 133,1</a:t>
            </a:r>
            <a:r>
              <a:rPr lang="uk-UA" altLang="ru-RU" sz="2000">
                <a:cs typeface="Arial" panose="020B0604020202020204" pitchFamily="34" charset="0"/>
              </a:rPr>
              <a:t> *0,1 = </a:t>
            </a:r>
            <a:r>
              <a:rPr lang="uk-UA" altLang="ru-RU" sz="2000" b="1">
                <a:cs typeface="Arial" panose="020B0604020202020204" pitchFamily="34" charset="0"/>
              </a:rPr>
              <a:t>146.41</a:t>
            </a:r>
            <a:r>
              <a:rPr lang="uk-UA" altLang="ru-RU" sz="2000">
                <a:cs typeface="Arial" panose="020B0604020202020204" pitchFamily="34" charset="0"/>
              </a:rPr>
              <a:t> гривень і так далі.</a:t>
            </a:r>
          </a:p>
          <a:p>
            <a:pPr eaLnBrk="1" hangingPunct="1"/>
            <a:endParaRPr lang="uk-UA" altLang="ru-RU" sz="2000">
              <a:cs typeface="Arial" panose="020B0604020202020204" pitchFamily="34" charset="0"/>
            </a:endParaRPr>
          </a:p>
          <a:p>
            <a:pPr eaLnBrk="1" hangingPunct="1"/>
            <a:endParaRPr lang="uk-UA" altLang="ru-RU" sz="2000">
              <a:cs typeface="Arial" panose="020B0604020202020204" pitchFamily="34" charset="0"/>
            </a:endParaRPr>
          </a:p>
          <a:p>
            <a:pPr eaLnBrk="1" hangingPunct="1"/>
            <a:r>
              <a:rPr lang="uk-UA" altLang="ru-RU" sz="2000">
                <a:cs typeface="Arial" panose="020B0604020202020204" pitchFamily="34" charset="0"/>
              </a:rPr>
              <a:t>Цю ж суму можна отримати за формулою складних відсотків:</a:t>
            </a:r>
          </a:p>
          <a:p>
            <a:pPr algn="ctr"/>
            <a:endParaRPr lang="uk-UA" altLang="ru-RU" sz="2000" b="1">
              <a:cs typeface="Arial" panose="020B0604020202020204" pitchFamily="34" charset="0"/>
            </a:endParaRPr>
          </a:p>
          <a:p>
            <a:pPr algn="ctr"/>
            <a:r>
              <a:rPr lang="uk-UA" altLang="ru-RU" sz="2000" b="1">
                <a:cs typeface="Arial" panose="020B0604020202020204" pitchFamily="34" charset="0"/>
              </a:rPr>
              <a:t>FV= PV(1 + r)</a:t>
            </a:r>
            <a:r>
              <a:rPr lang="uk-UA" altLang="ru-RU" sz="2000" b="1" baseline="30000">
                <a:cs typeface="Arial" panose="020B0604020202020204" pitchFamily="34" charset="0"/>
              </a:rPr>
              <a:t>n</a:t>
            </a:r>
            <a:r>
              <a:rPr lang="uk-UA" altLang="ru-RU" sz="2000" b="1">
                <a:cs typeface="Arial" panose="020B0604020202020204" pitchFamily="34" charset="0"/>
              </a:rPr>
              <a:t>,</a:t>
            </a:r>
          </a:p>
          <a:p>
            <a:pPr eaLnBrk="1" hangingPunct="1"/>
            <a:endParaRPr lang="uk-UA" altLang="ru-RU" sz="2000">
              <a:cs typeface="Arial" panose="020B0604020202020204" pitchFamily="34" charset="0"/>
            </a:endParaRPr>
          </a:p>
          <a:p>
            <a:pPr algn="ctr" eaLnBrk="1" hangingPunct="1"/>
            <a:r>
              <a:rPr lang="uk-UA" altLang="ru-RU" sz="2000" i="1">
                <a:cs typeface="Arial" panose="020B0604020202020204" pitchFamily="34" charset="0"/>
              </a:rPr>
              <a:t>За цією формулою в кінці 4-го року в нашому прикладі матимемо </a:t>
            </a:r>
          </a:p>
          <a:p>
            <a:pPr algn="ctr" eaLnBrk="1" hangingPunct="1"/>
            <a:r>
              <a:rPr lang="en-US" altLang="ru-RU" sz="2000" i="1">
                <a:cs typeface="Arial" panose="020B0604020202020204" pitchFamily="34" charset="0"/>
              </a:rPr>
              <a:t>FV</a:t>
            </a:r>
            <a:r>
              <a:rPr lang="uk-UA" altLang="ru-RU" sz="2000" i="1">
                <a:cs typeface="Arial" panose="020B0604020202020204" pitchFamily="34" charset="0"/>
              </a:rPr>
              <a:t> = 100* (1+0,1)</a:t>
            </a:r>
            <a:r>
              <a:rPr lang="uk-UA" altLang="ru-RU" sz="2000" i="1" baseline="30000">
                <a:cs typeface="Arial" panose="020B0604020202020204" pitchFamily="34" charset="0"/>
              </a:rPr>
              <a:t>4</a:t>
            </a:r>
            <a:r>
              <a:rPr lang="uk-UA" altLang="ru-RU" sz="2000" i="1">
                <a:cs typeface="Arial" panose="020B0604020202020204" pitchFamily="34" charset="0"/>
              </a:rPr>
              <a:t> = </a:t>
            </a:r>
            <a:r>
              <a:rPr lang="en-US" altLang="ru-RU" sz="2000" i="1">
                <a:cs typeface="Arial" panose="020B0604020202020204" pitchFamily="34" charset="0"/>
              </a:rPr>
              <a:t>14</a:t>
            </a:r>
            <a:r>
              <a:rPr lang="uk-UA" altLang="ru-RU" sz="2000" i="1">
                <a:cs typeface="Arial" panose="020B0604020202020204" pitchFamily="34" charset="0"/>
              </a:rPr>
              <a:t>6,41 гривень</a:t>
            </a:r>
          </a:p>
        </p:txBody>
      </p:sp>
      <p:sp>
        <p:nvSpPr>
          <p:cNvPr id="17412" name="AutoShape 4"/>
          <p:cNvSpPr>
            <a:spLocks noChangeArrowheads="1"/>
          </p:cNvSpPr>
          <p:nvPr/>
        </p:nvSpPr>
        <p:spPr bwMode="auto">
          <a:xfrm>
            <a:off x="238125" y="4221163"/>
            <a:ext cx="8642350" cy="1873250"/>
          </a:xfrm>
          <a:prstGeom prst="roundRect">
            <a:avLst>
              <a:gd name="adj" fmla="val 16667"/>
            </a:avLst>
          </a:prstGeom>
          <a:solidFill>
            <a:schemeClr val="accent1">
              <a:alpha val="2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7413" name="AutoShape 3"/>
          <p:cNvSpPr>
            <a:spLocks noChangeArrowheads="1"/>
          </p:cNvSpPr>
          <p:nvPr/>
        </p:nvSpPr>
        <p:spPr bwMode="auto">
          <a:xfrm>
            <a:off x="136525" y="908050"/>
            <a:ext cx="8642350" cy="2528888"/>
          </a:xfrm>
          <a:prstGeom prst="roundRect">
            <a:avLst>
              <a:gd name="adj" fmla="val 16667"/>
            </a:avLst>
          </a:prstGeom>
          <a:solidFill>
            <a:srgbClr val="FFCC99">
              <a:alpha val="2509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4500" y="127000"/>
            <a:ext cx="8429625" cy="8302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rPr>
              <a:t>Вартість інвестицій у розмірі 100 грн. на кінець року при 10% ставці</a:t>
            </a:r>
          </a:p>
        </p:txBody>
      </p:sp>
      <p:graphicFrame>
        <p:nvGraphicFramePr>
          <p:cNvPr id="2" name="Таблица 1"/>
          <p:cNvGraphicFramePr>
            <a:graphicFrameLocks noGrp="1"/>
          </p:cNvGraphicFramePr>
          <p:nvPr/>
        </p:nvGraphicFramePr>
        <p:xfrm>
          <a:off x="544513" y="1268413"/>
          <a:ext cx="8229600" cy="3292479"/>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5831">
                <a:tc>
                  <a:txBody>
                    <a:bodyPr/>
                    <a:lstStyle/>
                    <a:p>
                      <a:r>
                        <a:rPr lang="uk-UA" sz="1800" b="1" dirty="0">
                          <a:solidFill>
                            <a:srgbClr val="000000"/>
                          </a:solidFill>
                          <a:effectLst/>
                        </a:rPr>
                        <a:t>Рік</a:t>
                      </a:r>
                      <a:endParaRPr lang="uk-UA" sz="1800"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Простий відсоток</a:t>
                      </a:r>
                      <a:endParaRPr lang="uk-UA" sz="180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Складний відсоток</a:t>
                      </a:r>
                      <a:endParaRPr lang="uk-UA" sz="180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5831">
                <a:tc>
                  <a:txBody>
                    <a:bodyPr/>
                    <a:lstStyle/>
                    <a:p>
                      <a:r>
                        <a:rPr lang="uk-UA" sz="1800" b="1" dirty="0">
                          <a:solidFill>
                            <a:srgbClr val="000000"/>
                          </a:solidFill>
                          <a:effectLst/>
                        </a:rPr>
                        <a:t>1</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110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110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5831">
                <a:tc>
                  <a:txBody>
                    <a:bodyPr/>
                    <a:lstStyle/>
                    <a:p>
                      <a:r>
                        <a:rPr lang="uk-UA" sz="1800" b="1" dirty="0">
                          <a:solidFill>
                            <a:srgbClr val="000000"/>
                          </a:solidFill>
                          <a:effectLst/>
                        </a:rPr>
                        <a:t>2</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120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121</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5831">
                <a:tc>
                  <a:txBody>
                    <a:bodyPr/>
                    <a:lstStyle/>
                    <a:p>
                      <a:r>
                        <a:rPr lang="uk-UA" sz="1800" b="1" dirty="0">
                          <a:solidFill>
                            <a:srgbClr val="000000"/>
                          </a:solidFill>
                          <a:effectLst/>
                        </a:rPr>
                        <a:t>3</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130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133</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5831">
                <a:tc>
                  <a:txBody>
                    <a:bodyPr/>
                    <a:lstStyle/>
                    <a:p>
                      <a:r>
                        <a:rPr lang="uk-UA" sz="1800" b="1" dirty="0">
                          <a:solidFill>
                            <a:srgbClr val="000000"/>
                          </a:solidFill>
                          <a:effectLst/>
                        </a:rPr>
                        <a:t>4</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140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146</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5831">
                <a:tc>
                  <a:txBody>
                    <a:bodyPr/>
                    <a:lstStyle/>
                    <a:p>
                      <a:r>
                        <a:rPr lang="uk-UA" sz="1800" b="1" dirty="0">
                          <a:solidFill>
                            <a:srgbClr val="000000"/>
                          </a:solidFill>
                          <a:effectLst/>
                        </a:rPr>
                        <a:t>10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259</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5831">
                <a:tc>
                  <a:txBody>
                    <a:bodyPr/>
                    <a:lstStyle/>
                    <a:p>
                      <a:r>
                        <a:rPr lang="uk-UA" sz="1800" b="1">
                          <a:solidFill>
                            <a:srgbClr val="000000"/>
                          </a:solidFill>
                          <a:effectLst/>
                        </a:rPr>
                        <a:t>50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600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11 739</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5831">
                <a:tc>
                  <a:txBody>
                    <a:bodyPr/>
                    <a:lstStyle/>
                    <a:p>
                      <a:r>
                        <a:rPr lang="uk-UA" sz="1800" b="1">
                          <a:solidFill>
                            <a:srgbClr val="000000"/>
                          </a:solidFill>
                          <a:effectLst/>
                        </a:rPr>
                        <a:t>100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1 100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1 378 061</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5831">
                <a:tc>
                  <a:txBody>
                    <a:bodyPr/>
                    <a:lstStyle/>
                    <a:p>
                      <a:r>
                        <a:rPr lang="uk-UA" sz="1800" b="1">
                          <a:solidFill>
                            <a:srgbClr val="000000"/>
                          </a:solidFill>
                          <a:effectLst/>
                        </a:rPr>
                        <a:t>200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2 100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18 990 527 622</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pic>
        <p:nvPicPr>
          <p:cNvPr id="1847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4627563"/>
            <a:ext cx="30480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a:spLocks noChangeArrowheads="1"/>
          </p:cNvSpPr>
          <p:nvPr/>
        </p:nvSpPr>
        <p:spPr bwMode="auto">
          <a:xfrm>
            <a:off x="444500" y="327025"/>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rPr>
              <a:t>Цікаві факти</a:t>
            </a:r>
            <a:endParaRPr lang="uk-UA" sz="2400" b="1" dirty="0">
              <a:solidFill>
                <a:schemeClr val="tx1"/>
              </a:solidFill>
              <a:latin typeface="Times New Roman" pitchFamily="18" charset="0"/>
              <a:cs typeface="Times New Roman" pitchFamily="18" charset="0"/>
            </a:endParaRPr>
          </a:p>
        </p:txBody>
      </p:sp>
      <p:sp>
        <p:nvSpPr>
          <p:cNvPr id="19459" name="Прямоугольник 3"/>
          <p:cNvSpPr>
            <a:spLocks noChangeArrowheads="1"/>
          </p:cNvSpPr>
          <p:nvPr/>
        </p:nvSpPr>
        <p:spPr bwMode="auto">
          <a:xfrm>
            <a:off x="444500" y="1166813"/>
            <a:ext cx="84296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t>Уявімо собі, що 2014 років назад, коли народився Ісус Христос, ми вклали один американський цент під 3% річних із правом щорічно додавати проценти до вкладу (це називають капіталізацією відсотків). Якою сумою мали б володіти наші нащадки сьогодні?</a:t>
            </a:r>
          </a:p>
          <a:p>
            <a:pPr eaLnBrk="1" hangingPunct="1"/>
            <a:endParaRPr lang="uk-UA" altLang="ru-RU" sz="2000"/>
          </a:p>
          <a:p>
            <a:pPr eaLnBrk="1" hangingPunct="1"/>
            <a:r>
              <a:rPr lang="uk-UA" altLang="ru-RU" sz="2000"/>
              <a:t>Цю суму можна знайти за формулою:</a:t>
            </a:r>
          </a:p>
          <a:p>
            <a:pPr eaLnBrk="1" hangingPunct="1"/>
            <a:endParaRPr lang="uk-UA" altLang="ru-RU" sz="2000"/>
          </a:p>
          <a:p>
            <a:pPr eaLnBrk="1" hangingPunct="1"/>
            <a:r>
              <a:rPr lang="en-US" altLang="ru-RU" sz="2000"/>
              <a:t>FV</a:t>
            </a:r>
            <a:r>
              <a:rPr lang="uk-UA" altLang="ru-RU" sz="2000"/>
              <a:t> = </a:t>
            </a:r>
            <a:r>
              <a:rPr lang="en-US" altLang="ru-RU" sz="2000"/>
              <a:t>PV</a:t>
            </a:r>
            <a:r>
              <a:rPr lang="uk-UA" altLang="ru-RU" sz="2000"/>
              <a:t> × (1+</a:t>
            </a:r>
            <a:r>
              <a:rPr lang="en-US" altLang="ru-RU" sz="2000"/>
              <a:t>r</a:t>
            </a:r>
            <a:r>
              <a:rPr lang="uk-UA" altLang="ru-RU" sz="2000"/>
              <a:t>)</a:t>
            </a:r>
            <a:r>
              <a:rPr lang="en-US" altLang="ru-RU" sz="2000" baseline="30000"/>
              <a:t>n</a:t>
            </a:r>
            <a:endParaRPr lang="uk-UA" altLang="ru-RU" sz="2000" baseline="30000"/>
          </a:p>
          <a:p>
            <a:pPr eaLnBrk="1" hangingPunct="1"/>
            <a:endParaRPr lang="uk-UA" altLang="ru-RU" sz="2000"/>
          </a:p>
          <a:p>
            <a:pPr eaLnBrk="1" hangingPunct="1"/>
            <a:r>
              <a:rPr lang="uk-UA" altLang="ru-RU" sz="2000"/>
              <a:t>Для нашого випадку: </a:t>
            </a:r>
          </a:p>
          <a:p>
            <a:pPr eaLnBrk="1" hangingPunct="1"/>
            <a:endParaRPr lang="uk-UA" altLang="ru-RU" sz="2000"/>
          </a:p>
          <a:p>
            <a:pPr eaLnBrk="1" hangingPunct="1"/>
            <a:r>
              <a:rPr lang="uk-UA" altLang="ru-RU" sz="2000" b="1"/>
              <a:t>S = 0,01 * (1+3%)</a:t>
            </a:r>
            <a:r>
              <a:rPr lang="uk-UA" altLang="ru-RU" sz="2000" b="1" baseline="30000"/>
              <a:t>2014</a:t>
            </a:r>
          </a:p>
          <a:p>
            <a:pPr eaLnBrk="1" hangingPunct="1"/>
            <a:endParaRPr lang="uk-UA" altLang="ru-RU" sz="2000"/>
          </a:p>
          <a:p>
            <a:pPr eaLnBrk="1" hangingPunct="1"/>
            <a:r>
              <a:rPr lang="uk-UA" altLang="ru-RU" sz="2000"/>
              <a:t>Розрахувавши її в Excel, матимете </a:t>
            </a:r>
            <a:r>
              <a:rPr lang="uk-UA" altLang="ru-RU" sz="2000" b="1"/>
              <a:t>714 776 978 322 553 000 000 000</a:t>
            </a:r>
            <a:r>
              <a:rPr lang="uk-UA" altLang="ru-RU" sz="2000"/>
              <a:t> доларів.</a:t>
            </a:r>
          </a:p>
        </p:txBody>
      </p:sp>
      <p:pic>
        <p:nvPicPr>
          <p:cNvPr id="19460"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098800"/>
            <a:ext cx="1916112"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57475"/>
            <a:ext cx="231298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a:spLocks noChangeArrowheads="1"/>
          </p:cNvSpPr>
          <p:nvPr/>
        </p:nvSpPr>
        <p:spPr bwMode="auto">
          <a:xfrm>
            <a:off x="323528" y="0"/>
            <a:ext cx="8429625" cy="14465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rPr>
              <a:t>Правило </a:t>
            </a:r>
            <a:r>
              <a:rPr lang="uk-UA" sz="2400" b="1" dirty="0">
                <a:solidFill>
                  <a:schemeClr val="tx1"/>
                </a:solidFill>
              </a:rPr>
              <a:t>72 (подвоєння заощаджень</a:t>
            </a:r>
            <a:r>
              <a:rPr lang="uk-UA" sz="2400" b="1" dirty="0" smtClean="0">
                <a:solidFill>
                  <a:schemeClr val="tx1"/>
                </a:solidFill>
              </a:rPr>
              <a:t>)</a:t>
            </a:r>
          </a:p>
          <a:p>
            <a:pPr algn="ctr">
              <a:defRPr/>
            </a:pPr>
            <a:r>
              <a:rPr lang="uk-UA" sz="1600" b="1" dirty="0" smtClean="0">
                <a:solidFill>
                  <a:schemeClr val="tx1"/>
                </a:solidFill>
              </a:rPr>
              <a:t>В проектній практиці досить часто зустрічається ситуація, коли є потреба швидко і просто визначити термін подвоєння первісної суми для конкретної відсоткової ставки. Для цього можна застосувати правила наближеного розрахунку.</a:t>
            </a:r>
            <a:endParaRPr lang="uk-UA" sz="1600" b="1" dirty="0">
              <a:solidFill>
                <a:schemeClr val="tx1"/>
              </a:solidFill>
            </a:endParaRPr>
          </a:p>
        </p:txBody>
      </p:sp>
      <p:sp>
        <p:nvSpPr>
          <p:cNvPr id="20483" name="Прямоугольник 1"/>
          <p:cNvSpPr>
            <a:spLocks noChangeArrowheads="1"/>
          </p:cNvSpPr>
          <p:nvPr/>
        </p:nvSpPr>
        <p:spPr bwMode="auto">
          <a:xfrm>
            <a:off x="611188" y="1412875"/>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dirty="0"/>
              <a:t>Приклад. Інвестор придбав пакет акцій компанії за 10 млн. грн., А через чотири роки продав його за 20 млн. грн., збільшивши свій капітал у два рази. Цікаво дізнатися, яку середньорічну прибутковість він отримав від своїх інвестицій, розраховану за методом складних відсотків?</a:t>
            </a:r>
          </a:p>
        </p:txBody>
      </p:sp>
      <p:sp>
        <p:nvSpPr>
          <p:cNvPr id="20484" name="Прямоугольник 3"/>
          <p:cNvSpPr>
            <a:spLocks noChangeArrowheads="1"/>
          </p:cNvSpPr>
          <p:nvPr/>
        </p:nvSpPr>
        <p:spPr bwMode="auto">
          <a:xfrm>
            <a:off x="611188" y="4697635"/>
            <a:ext cx="8064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dirty="0" smtClean="0"/>
              <a:t>Прибутковість </a:t>
            </a:r>
            <a:r>
              <a:rPr lang="uk-UA" altLang="ru-RU" sz="2400" b="1" dirty="0"/>
              <a:t>= 72 / Число років = 72/4 = 18</a:t>
            </a:r>
            <a:r>
              <a:rPr lang="uk-UA" altLang="ru-RU" sz="2400" b="1" dirty="0" smtClean="0"/>
              <a:t>%.</a:t>
            </a:r>
          </a:p>
          <a:p>
            <a:pPr eaLnBrk="1" hangingPunct="1"/>
            <a:r>
              <a:rPr lang="uk-UA" altLang="ru-RU" dirty="0" smtClean="0"/>
              <a:t>Приклад. Необхідно визначити термін подвоєння капіталу за річною відсоткової ставки 12 % застосувавши формулу.</a:t>
            </a:r>
            <a:endParaRPr lang="en-US" altLang="ru-RU" dirty="0" smtClean="0"/>
          </a:p>
          <a:p>
            <a:pPr eaLnBrk="1" hangingPunct="1"/>
            <a:r>
              <a:rPr lang="en-US" altLang="ru-RU" dirty="0" smtClean="0"/>
              <a:t>n = 72</a:t>
            </a:r>
            <a:r>
              <a:rPr lang="uk-UA" altLang="ru-RU" dirty="0" smtClean="0"/>
              <a:t> / 12 = 6 років. </a:t>
            </a:r>
            <a:endParaRPr lang="uk-UA" altLang="ru-RU" dirty="0"/>
          </a:p>
        </p:txBody>
      </p:sp>
      <mc:AlternateContent xmlns:mc="http://schemas.openxmlformats.org/markup-compatibility/2006" xmlns:a14="http://schemas.microsoft.com/office/drawing/2010/main">
        <mc:Choice Requires="a14">
          <p:sp>
            <p:nvSpPr>
              <p:cNvPr id="20485" name="Прямоугольник 4"/>
              <p:cNvSpPr>
                <a:spLocks noChangeArrowheads="1"/>
              </p:cNvSpPr>
              <p:nvPr/>
            </p:nvSpPr>
            <p:spPr bwMode="auto">
              <a:xfrm>
                <a:off x="590952" y="2613025"/>
                <a:ext cx="7797472" cy="2084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smtClean="0"/>
                  <a:t>"Правило 72" говорить: </a:t>
                </a:r>
              </a:p>
              <a:p>
                <a:pPr eaLnBrk="1" hangingPunct="1"/>
                <a:r>
                  <a:rPr lang="uk-UA" altLang="ru-RU" sz="2000" b="1" dirty="0" smtClean="0"/>
                  <a:t>якщо </a:t>
                </a:r>
                <a:r>
                  <a:rPr lang="uk-UA" altLang="ru-RU" sz="2000" b="1" dirty="0"/>
                  <a:t>число 72 розділити на число років, за яке було досягнуто подвоєння інвестицій, то отримаємо процентну ставку, яка показує середньорічну прибутковість наших інвестицій і </a:t>
                </a:r>
                <a:r>
                  <a:rPr lang="uk-UA" altLang="ru-RU" sz="2000" b="1" dirty="0" smtClean="0"/>
                  <a:t>навпаки</a:t>
                </a:r>
                <a:r>
                  <a:rPr lang="en-US" altLang="ru-RU" sz="2000" b="1" dirty="0"/>
                  <a:t> </a:t>
                </a:r>
                <a:r>
                  <a:rPr lang="en-US" altLang="ru-RU" sz="2000" b="1" dirty="0" smtClean="0"/>
                  <a:t>–</a:t>
                </a:r>
                <a:r>
                  <a:rPr lang="uk-UA" altLang="ru-RU" sz="2000" b="1" dirty="0" smtClean="0"/>
                  <a:t> </a:t>
                </a:r>
              </a:p>
              <a:p>
                <a:pPr eaLnBrk="1" hangingPunct="1"/>
                <a:r>
                  <a:rPr lang="en-US" altLang="ru-RU" sz="2000" b="1" dirty="0" smtClean="0"/>
                  <a:t>n = </a:t>
                </a:r>
                <a14:m>
                  <m:oMath xmlns:m="http://schemas.openxmlformats.org/officeDocument/2006/math">
                    <m:f>
                      <m:fPr>
                        <m:ctrlPr>
                          <a:rPr lang="en-US" altLang="ru-RU" sz="2000" b="1" i="1" smtClean="0">
                            <a:latin typeface="Cambria Math" panose="02040503050406030204" pitchFamily="18" charset="0"/>
                          </a:rPr>
                        </m:ctrlPr>
                      </m:fPr>
                      <m:num>
                        <m:r>
                          <a:rPr lang="en-US" altLang="ru-RU" sz="2000" b="1" i="1" smtClean="0">
                            <a:latin typeface="Cambria Math" panose="02040503050406030204" pitchFamily="18" charset="0"/>
                          </a:rPr>
                          <m:t>𝟕𝟐</m:t>
                        </m:r>
                      </m:num>
                      <m:den>
                        <m:r>
                          <a:rPr lang="en-US" altLang="ru-RU" sz="2000" b="1" i="1" smtClean="0">
                            <a:latin typeface="Cambria Math" panose="02040503050406030204" pitchFamily="18" charset="0"/>
                          </a:rPr>
                          <m:t>𝒓</m:t>
                        </m:r>
                        <m:r>
                          <a:rPr lang="en-US" altLang="ru-RU" sz="2000" b="1" i="1" smtClean="0">
                            <a:latin typeface="Cambria Math" panose="02040503050406030204" pitchFamily="18" charset="0"/>
                          </a:rPr>
                          <m:t> %</m:t>
                        </m:r>
                      </m:den>
                    </m:f>
                  </m:oMath>
                </a14:m>
                <a:endParaRPr lang="uk-UA" altLang="ru-RU" sz="2000" b="1" dirty="0"/>
              </a:p>
            </p:txBody>
          </p:sp>
        </mc:Choice>
        <mc:Fallback xmlns="">
          <p:sp>
            <p:nvSpPr>
              <p:cNvPr id="20485" name="Прямоугольник 4"/>
              <p:cNvSpPr>
                <a:spLocks noRot="1" noChangeAspect="1" noMove="1" noResize="1" noEditPoints="1" noAdjustHandles="1" noChangeArrowheads="1" noChangeShapeType="1" noTextEdit="1"/>
              </p:cNvSpPr>
              <p:nvPr/>
            </p:nvSpPr>
            <p:spPr bwMode="auto">
              <a:xfrm>
                <a:off x="590952" y="2613025"/>
                <a:ext cx="7797472" cy="2084610"/>
              </a:xfrm>
              <a:prstGeom prst="rect">
                <a:avLst/>
              </a:prstGeom>
              <a:blipFill>
                <a:blip r:embed="rId2"/>
                <a:stretch>
                  <a:fillRect l="-860" t="-1462" b="-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1773238"/>
            <a:ext cx="21066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Прямоугольник 71"/>
          <p:cNvSpPr>
            <a:spLocks noChangeArrowheads="1"/>
          </p:cNvSpPr>
          <p:nvPr/>
        </p:nvSpPr>
        <p:spPr bwMode="auto">
          <a:xfrm>
            <a:off x="428625" y="241300"/>
            <a:ext cx="8429625" cy="8921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відсотків</a:t>
            </a:r>
          </a:p>
          <a:p>
            <a:pPr algn="ctr">
              <a:defRPr/>
            </a:pPr>
            <a:r>
              <a:rPr lang="uk-UA" sz="2400" b="1" dirty="0">
                <a:solidFill>
                  <a:srgbClr val="FF0000"/>
                </a:solidFill>
              </a:rPr>
              <a:t>Якщо період використання грошей дано в </a:t>
            </a:r>
            <a:r>
              <a:rPr lang="uk-UA" sz="2400" b="1" dirty="0" smtClean="0">
                <a:solidFill>
                  <a:srgbClr val="FF0000"/>
                </a:solidFill>
              </a:rPr>
              <a:t>днях</a:t>
            </a:r>
            <a:endParaRPr lang="uk-UA" sz="2400" b="1" dirty="0">
              <a:solidFill>
                <a:srgbClr val="FF0000"/>
              </a:solidFill>
            </a:endParaRPr>
          </a:p>
        </p:txBody>
      </p:sp>
      <p:sp>
        <p:nvSpPr>
          <p:cNvPr id="21508" name="Прямоугольник 1"/>
          <p:cNvSpPr>
            <a:spLocks noChangeArrowheads="1"/>
          </p:cNvSpPr>
          <p:nvPr/>
        </p:nvSpPr>
        <p:spPr bwMode="auto">
          <a:xfrm>
            <a:off x="160338" y="1268413"/>
            <a:ext cx="89662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 </a:t>
            </a:r>
            <a:r>
              <a:rPr lang="uk-UA" altLang="ru-RU" sz="2000"/>
              <a:t>Термін нарахування відсотку коригується </a:t>
            </a:r>
          </a:p>
          <a:p>
            <a:pPr algn="ctr" eaLnBrk="1" hangingPunct="1"/>
            <a:endParaRPr lang="uk-UA" altLang="ru-RU" sz="2000"/>
          </a:p>
          <a:p>
            <a:pPr algn="ctr" eaLnBrk="1" hangingPunct="1"/>
            <a:r>
              <a:rPr lang="uk-UA" altLang="ru-RU" sz="2000" b="1"/>
              <a:t>n = t/B,         (2.5)</a:t>
            </a:r>
          </a:p>
          <a:p>
            <a:pPr algn="ctr" eaLnBrk="1" hangingPunct="1"/>
            <a:r>
              <a:rPr lang="uk-UA" altLang="ru-RU" sz="2000"/>
              <a:t>    </a:t>
            </a:r>
          </a:p>
          <a:p>
            <a:pPr eaLnBrk="1" hangingPunct="1"/>
            <a:r>
              <a:rPr lang="uk-UA" altLang="ru-RU" sz="2000"/>
              <a:t> де t – кількість днів проведення операції;</a:t>
            </a:r>
          </a:p>
          <a:p>
            <a:pPr eaLnBrk="1" hangingPunct="1"/>
            <a:r>
              <a:rPr lang="uk-UA" altLang="ru-RU" sz="2000"/>
              <a:t>В – тимчасова база (кількість календарних днів в році). </a:t>
            </a:r>
          </a:p>
          <a:p>
            <a:pPr eaLnBrk="1" hangingPunct="1"/>
            <a:r>
              <a:rPr lang="uk-UA" altLang="ru-RU" sz="2000"/>
              <a:t>Тоді майбутню вартість операції можна визначити:</a:t>
            </a:r>
          </a:p>
          <a:p>
            <a:pPr eaLnBrk="1" hangingPunct="1"/>
            <a:endParaRPr lang="uk-UA" altLang="ru-RU" sz="2000"/>
          </a:p>
          <a:p>
            <a:pPr algn="ctr" eaLnBrk="1" hangingPunct="1">
              <a:spcBef>
                <a:spcPts val="600"/>
              </a:spcBef>
              <a:spcAft>
                <a:spcPts val="600"/>
              </a:spcAft>
            </a:pPr>
            <a:r>
              <a:rPr lang="uk-UA" altLang="ru-RU" sz="2000"/>
              <a:t> </a:t>
            </a:r>
            <a:r>
              <a:rPr lang="uk-UA" altLang="ru-RU" sz="2000" b="1"/>
              <a:t>FV = PV(1+r×t/B),    (2.6)   </a:t>
            </a:r>
          </a:p>
        </p:txBody>
      </p:sp>
      <p:sp>
        <p:nvSpPr>
          <p:cNvPr id="21509" name="Прямоугольник 3"/>
          <p:cNvSpPr>
            <a:spLocks noChangeArrowheads="1"/>
          </p:cNvSpPr>
          <p:nvPr/>
        </p:nvSpPr>
        <p:spPr bwMode="auto">
          <a:xfrm>
            <a:off x="1547813" y="4208463"/>
            <a:ext cx="73104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Якщо період нарахування відсотків вимірюється в місяцях, то </a:t>
            </a:r>
          </a:p>
          <a:p>
            <a:pPr eaLnBrk="1" hangingPunct="1"/>
            <a:r>
              <a:rPr lang="uk-UA" altLang="ru-RU"/>
              <a:t> </a:t>
            </a:r>
          </a:p>
          <a:p>
            <a:pPr algn="ctr" eaLnBrk="1" hangingPunct="1"/>
            <a:r>
              <a:rPr lang="uk-UA" altLang="ru-RU" b="1"/>
              <a:t>n = t/12,                          (2.7)</a:t>
            </a:r>
          </a:p>
          <a:p>
            <a:pPr algn="ctr" eaLnBrk="1" hangingPunct="1"/>
            <a:r>
              <a:rPr lang="uk-UA" altLang="ru-RU" b="1"/>
              <a:t>FV = PV(1+r×t/12),         (2.8)</a:t>
            </a:r>
          </a:p>
          <a:p>
            <a:pPr eaLnBrk="1" hangingPunct="1"/>
            <a:r>
              <a:rPr lang="uk-UA" altLang="ru-RU"/>
              <a:t> </a:t>
            </a:r>
          </a:p>
          <a:p>
            <a:pPr eaLnBrk="1" hangingPunct="1"/>
            <a:r>
              <a:rPr lang="uk-UA" altLang="ru-RU"/>
              <a:t>де  t – кількість місяців протягом яких нараховується відсоток;</a:t>
            </a:r>
          </a:p>
          <a:p>
            <a:pPr eaLnBrk="1" hangingPunct="1"/>
            <a:r>
              <a:rPr lang="uk-UA" altLang="ru-RU"/>
              <a:t>де FV – сума, яку інвестор отримає через t місяців.</a:t>
            </a:r>
          </a:p>
          <a:p>
            <a:pPr eaLnBrk="1" hangingPunct="1"/>
            <a:r>
              <a:rPr lang="uk-UA" altLang="ru-RU"/>
              <a:t> </a:t>
            </a:r>
          </a:p>
          <a:p>
            <a:pPr eaLnBrk="1" hangingPunct="1"/>
            <a:r>
              <a:rPr lang="uk-UA" altLang="ru-RU"/>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Прямоугольник 71"/>
          <p:cNvSpPr>
            <a:spLocks noChangeArrowheads="1"/>
          </p:cNvSpPr>
          <p:nvPr/>
        </p:nvSpPr>
        <p:spPr bwMode="auto">
          <a:xfrm>
            <a:off x="428625" y="241300"/>
            <a:ext cx="8429625" cy="8921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відсотків</a:t>
            </a:r>
          </a:p>
          <a:p>
            <a:pPr algn="ctr">
              <a:defRPr/>
            </a:pPr>
            <a:r>
              <a:rPr lang="uk-UA" sz="2400" b="1" dirty="0">
                <a:solidFill>
                  <a:srgbClr val="FF0000"/>
                </a:solidFill>
              </a:rPr>
              <a:t>Якщо період використання грошей дано в </a:t>
            </a:r>
            <a:r>
              <a:rPr lang="uk-UA" sz="2400" b="1" dirty="0" smtClean="0">
                <a:solidFill>
                  <a:srgbClr val="FF0000"/>
                </a:solidFill>
              </a:rPr>
              <a:t>днях</a:t>
            </a:r>
            <a:endParaRPr lang="uk-UA" sz="2400" b="1" dirty="0">
              <a:solidFill>
                <a:srgbClr val="FF0000"/>
              </a:solidFill>
            </a:endParaRPr>
          </a:p>
        </p:txBody>
      </p:sp>
      <p:sp>
        <p:nvSpPr>
          <p:cNvPr id="22531" name="Прямоугольник 1"/>
          <p:cNvSpPr>
            <a:spLocks noChangeArrowheads="1"/>
          </p:cNvSpPr>
          <p:nvPr/>
        </p:nvSpPr>
        <p:spPr bwMode="auto">
          <a:xfrm>
            <a:off x="179388" y="1160463"/>
            <a:ext cx="8966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a:t>Можливі </a:t>
            </a:r>
            <a:r>
              <a:rPr lang="uk-UA" altLang="ru-RU" sz="2200" b="1"/>
              <a:t>три</a:t>
            </a:r>
            <a:r>
              <a:rPr lang="uk-UA" altLang="ru-RU" sz="2200"/>
              <a:t> варіанти обчислень:</a:t>
            </a:r>
          </a:p>
          <a:p>
            <a:pPr eaLnBrk="1" hangingPunct="1"/>
            <a:endParaRPr lang="uk-UA" altLang="ru-RU" sz="2200"/>
          </a:p>
          <a:p>
            <a:pPr eaLnBrk="1" hangingPunct="1"/>
            <a:r>
              <a:rPr lang="uk-UA" altLang="ru-RU" sz="2200"/>
              <a:t>І. </a:t>
            </a:r>
            <a:r>
              <a:rPr lang="uk-UA" altLang="ru-RU" sz="2200" b="1"/>
              <a:t>Звичайні відсотки</a:t>
            </a:r>
            <a:r>
              <a:rPr lang="uk-UA" altLang="ru-RU" sz="2200"/>
              <a:t>. Наближена кількість днів проведення операції (місяць складає 30 днів) та фінансовий рік з наближеним числом днів (360/360). (Німеччині, Данії, Швеції).</a:t>
            </a:r>
          </a:p>
          <a:p>
            <a:pPr eaLnBrk="1" hangingPunct="1"/>
            <a:endParaRPr lang="uk-UA" altLang="ru-RU" sz="2200"/>
          </a:p>
          <a:p>
            <a:pPr eaLnBrk="1" hangingPunct="1"/>
            <a:r>
              <a:rPr lang="uk-UA" altLang="ru-RU" sz="2200"/>
              <a:t>II. </a:t>
            </a:r>
            <a:r>
              <a:rPr lang="uk-UA" altLang="ru-RU" sz="2200" b="1"/>
              <a:t>Комерційні відсотки </a:t>
            </a:r>
            <a:r>
              <a:rPr lang="uk-UA" altLang="ru-RU" sz="2200"/>
              <a:t>з точною кількістю днів проведення операції та фінансовий рік ( (365/360). (Бельгії і Франції).</a:t>
            </a:r>
          </a:p>
          <a:p>
            <a:pPr eaLnBrk="1" hangingPunct="1"/>
            <a:endParaRPr lang="uk-UA" altLang="ru-RU" sz="2200"/>
          </a:p>
          <a:p>
            <a:pPr eaLnBrk="1" hangingPunct="1"/>
            <a:r>
              <a:rPr lang="uk-UA" altLang="ru-RU" sz="2200"/>
              <a:t>III. </a:t>
            </a:r>
            <a:r>
              <a:rPr lang="uk-UA" altLang="ru-RU" sz="2200" b="1"/>
              <a:t>Точний відсоток </a:t>
            </a:r>
            <a:r>
              <a:rPr lang="uk-UA" altLang="ru-RU" sz="2200"/>
              <a:t>з точною кількістю днів проведення операції та фактична кількість днів в році (365/365). (Великобританії і США).</a:t>
            </a:r>
          </a:p>
          <a:p>
            <a:pPr eaLnBrk="1" hangingPunct="1"/>
            <a:endParaRPr lang="uk-UA" altLang="ru-RU" sz="2200"/>
          </a:p>
          <a:p>
            <a:pPr algn="r" eaLnBrk="1" hangingPunct="1"/>
            <a:r>
              <a:rPr lang="uk-UA" altLang="ru-RU" sz="2400" b="1"/>
              <a:t>Дата видачі і дата погашення позики завжди приймаються за один день.</a:t>
            </a:r>
            <a:endParaRPr lang="uk-UA" altLang="ru-RU" sz="2400"/>
          </a:p>
          <a:p>
            <a:pPr algn="r" eaLnBrk="1" hangingPunct="1"/>
            <a:endParaRPr lang="uk-UA" altLang="ru-RU"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523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itchFamily="18" charset="0"/>
                <a:cs typeface="Times New Roman" pitchFamily="18" charset="0"/>
              </a:rPr>
              <a:t>Нарахування відсотків декілька разів на рік</a:t>
            </a:r>
          </a:p>
        </p:txBody>
      </p:sp>
      <p:sp>
        <p:nvSpPr>
          <p:cNvPr id="3" name="Прямоугольник 2"/>
          <p:cNvSpPr>
            <a:spLocks noRot="1" noChangeAspect="1" noMove="1" noResize="1" noEditPoints="1" noAdjustHandles="1" noChangeArrowheads="1" noChangeShapeType="1" noTextEdit="1"/>
          </p:cNvSpPr>
          <p:nvPr/>
        </p:nvSpPr>
        <p:spPr>
          <a:xfrm>
            <a:off x="428624" y="1124744"/>
            <a:ext cx="8429625" cy="4983095"/>
          </a:xfrm>
          <a:prstGeom prst="rect">
            <a:avLst/>
          </a:prstGeom>
          <a:blipFill rotWithShape="1">
            <a:blip r:embed="rId2"/>
            <a:stretch>
              <a:fillRect l="-868" t="-612" r="-1012" b="-1591"/>
            </a:stretch>
          </a:blipFill>
        </p:spPr>
        <p:txBody>
          <a:bodyPr/>
          <a:lstStyle/>
          <a:p>
            <a:r>
              <a:rPr lang="uk-UA" dirty="0">
                <a:no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17500" y="241300"/>
            <a:ext cx="8540750" cy="523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itchFamily="18" charset="0"/>
                <a:cs typeface="Times New Roman" pitchFamily="18" charset="0"/>
              </a:rPr>
              <a:t>Комбінація простого і складного відсотків</a:t>
            </a:r>
          </a:p>
        </p:txBody>
      </p:sp>
      <p:sp>
        <p:nvSpPr>
          <p:cNvPr id="24579" name="Прямоугольник 1"/>
          <p:cNvSpPr>
            <a:spLocks noRot="1" noChangeAspect="1" noMove="1" noResize="1" noEditPoints="1" noAdjustHandles="1" noChangeArrowheads="1" noChangeShapeType="1" noTextEdit="1"/>
          </p:cNvSpPr>
          <p:nvPr/>
        </p:nvSpPr>
        <p:spPr bwMode="auto">
          <a:xfrm>
            <a:off x="455613" y="1124744"/>
            <a:ext cx="8207375" cy="5767605"/>
          </a:xfrm>
          <a:prstGeom prst="rect">
            <a:avLst/>
          </a:prstGeom>
          <a:blipFill rotWithShape="1">
            <a:blip r:embed="rId2"/>
            <a:stretch>
              <a:fillRect l="-1189" t="-42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uk-UA" dirty="0">
                <a:noFill/>
                <a:latin typeface="Arial" charset="0"/>
              </a:rPr>
              <a:t> </a:t>
            </a:r>
          </a:p>
        </p:txBody>
      </p:sp>
      <p:pic>
        <p:nvPicPr>
          <p:cNvPr id="2458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2420938"/>
            <a:ext cx="20955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484688"/>
            <a:ext cx="32861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a:spLocks noChangeArrowheads="1"/>
          </p:cNvSpPr>
          <p:nvPr/>
        </p:nvSpPr>
        <p:spPr bwMode="auto">
          <a:xfrm>
            <a:off x="428625" y="241300"/>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itchFamily="18" charset="0"/>
                <a:cs typeface="Times New Roman" pitchFamily="18" charset="0"/>
              </a:rPr>
              <a:t>Змінювана ставка простих  та складних відсотків </a:t>
            </a:r>
          </a:p>
        </p:txBody>
      </p:sp>
      <p:sp>
        <p:nvSpPr>
          <p:cNvPr id="9" name="Прямоугольник 8"/>
          <p:cNvSpPr>
            <a:spLocks noRot="1" noChangeAspect="1" noMove="1" noResize="1" noEditPoints="1" noAdjustHandles="1" noChangeArrowheads="1" noChangeShapeType="1" noTextEdit="1"/>
          </p:cNvSpPr>
          <p:nvPr/>
        </p:nvSpPr>
        <p:spPr>
          <a:xfrm>
            <a:off x="428625" y="1196752"/>
            <a:ext cx="8293100" cy="1785489"/>
          </a:xfrm>
          <a:prstGeom prst="rect">
            <a:avLst/>
          </a:prstGeom>
          <a:blipFill rotWithShape="1">
            <a:blip r:embed="rId3"/>
            <a:stretch>
              <a:fillRect l="-735" t="-1365" b="-6826"/>
            </a:stretch>
          </a:blipFill>
        </p:spPr>
        <p:txBody>
          <a:bodyPr/>
          <a:lstStyle/>
          <a:p>
            <a:r>
              <a:rPr lang="uk-UA">
                <a:noFill/>
              </a:rPr>
              <a:t> </a:t>
            </a:r>
          </a:p>
        </p:txBody>
      </p:sp>
      <p:sp>
        <p:nvSpPr>
          <p:cNvPr id="10" name="Прямоугольник 9"/>
          <p:cNvSpPr>
            <a:spLocks noRot="1" noChangeAspect="1" noMove="1" noResize="1" noEditPoints="1" noAdjustHandles="1" noChangeArrowheads="1" noChangeShapeType="1" noTextEdit="1"/>
          </p:cNvSpPr>
          <p:nvPr/>
        </p:nvSpPr>
        <p:spPr>
          <a:xfrm>
            <a:off x="428625" y="3192507"/>
            <a:ext cx="8293100" cy="1387752"/>
          </a:xfrm>
          <a:prstGeom prst="rect">
            <a:avLst/>
          </a:prstGeom>
          <a:blipFill rotWithShape="1">
            <a:blip r:embed="rId4"/>
            <a:stretch>
              <a:fillRect l="-735" t="-1762" b="-9692"/>
            </a:stretch>
          </a:blipFill>
        </p:spPr>
        <p:txBody>
          <a:bodyPr/>
          <a:lstStyle/>
          <a:p>
            <a:r>
              <a:rPr lang="uk-UA">
                <a:no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0" y="24546"/>
            <a:ext cx="9143999" cy="95410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uk-UA" sz="2400" b="1" dirty="0">
                <a:solidFill>
                  <a:schemeClr val="tx1"/>
                </a:solidFill>
                <a:latin typeface="Times New Roman" pitchFamily="18" charset="0"/>
                <a:cs typeface="Times New Roman" pitchFamily="18" charset="0"/>
              </a:rPr>
              <a:t>Теперішня вартість </a:t>
            </a:r>
            <a:r>
              <a:rPr lang="uk-UA" sz="2400" b="1" dirty="0" smtClean="0">
                <a:solidFill>
                  <a:schemeClr val="tx1"/>
                </a:solidFill>
                <a:latin typeface="Times New Roman" pitchFamily="18" charset="0"/>
                <a:cs typeface="Times New Roman" pitchFamily="18" charset="0"/>
              </a:rPr>
              <a:t>грошей (поточна вартість)</a:t>
            </a:r>
          </a:p>
          <a:p>
            <a:pPr algn="ctr">
              <a:defRPr/>
            </a:pPr>
            <a:r>
              <a:rPr lang="uk-UA" sz="1600" b="1" dirty="0" smtClean="0">
                <a:solidFill>
                  <a:schemeClr val="tx1"/>
                </a:solidFill>
                <a:latin typeface="Times New Roman" pitchFamily="18" charset="0"/>
                <a:cs typeface="Times New Roman" pitchFamily="18" charset="0"/>
              </a:rPr>
              <a:t>Щоб порівняти суми грошей у часі, їх необхідно привести до одного часового знаменника, як правило до сьогоднішнього дня (теперішнього часу).</a:t>
            </a:r>
            <a:endParaRPr lang="uk-UA" sz="16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539552" y="985210"/>
            <a:ext cx="8229600" cy="5872790"/>
          </a:xfrm>
        </p:spPr>
        <p:txBody>
          <a:bodyPr/>
          <a:lstStyle/>
          <a:p>
            <a:pPr algn="just">
              <a:defRPr/>
            </a:pPr>
            <a:r>
              <a:rPr lang="uk-UA" sz="1600" b="1" dirty="0"/>
              <a:t>Теперішня вартість грошей (</a:t>
            </a:r>
            <a:r>
              <a:rPr lang="uk-UA" sz="1600" b="1" dirty="0" err="1"/>
              <a:t>Present</a:t>
            </a:r>
            <a:r>
              <a:rPr lang="uk-UA" sz="1600" b="1" dirty="0"/>
              <a:t> </a:t>
            </a:r>
            <a:r>
              <a:rPr lang="uk-UA" sz="1600" b="1" dirty="0" err="1"/>
              <a:t>Value</a:t>
            </a:r>
            <a:r>
              <a:rPr lang="uk-UA" sz="1600" b="1" dirty="0"/>
              <a:t>, PV) – </a:t>
            </a:r>
            <a:r>
              <a:rPr lang="uk-UA" sz="1600" dirty="0"/>
              <a:t>сума майбутніх грошових коштів (вкладу), приведених з урахуванням конкретної відсоткової ставки до поточного моменту часу. </a:t>
            </a:r>
            <a:r>
              <a:rPr lang="uk-UA" sz="1600" dirty="0" smtClean="0"/>
              <a:t>Тобто </a:t>
            </a:r>
            <a:r>
              <a:rPr lang="uk-UA" sz="1600" b="1" dirty="0" smtClean="0"/>
              <a:t>PV </a:t>
            </a:r>
            <a:r>
              <a:rPr lang="uk-UA" sz="1600" dirty="0" smtClean="0"/>
              <a:t>буде називатися поточною (теперішньою)величиною суми</a:t>
            </a:r>
            <a:r>
              <a:rPr lang="en-US" sz="1600" dirty="0"/>
              <a:t> </a:t>
            </a:r>
            <a:r>
              <a:rPr lang="en-US" sz="1600" dirty="0" smtClean="0"/>
              <a:t>FV</a:t>
            </a:r>
            <a:r>
              <a:rPr lang="uk-UA" sz="1600" dirty="0" smtClean="0"/>
              <a:t>.</a:t>
            </a:r>
            <a:endParaRPr lang="uk-UA" sz="1600" dirty="0"/>
          </a:p>
          <a:p>
            <a:pPr algn="just">
              <a:defRPr/>
            </a:pPr>
            <a:r>
              <a:rPr lang="uk-UA" sz="1600" b="1" dirty="0"/>
              <a:t>Дисконтування вартості (</a:t>
            </a:r>
            <a:r>
              <a:rPr lang="uk-UA" sz="1600" b="1" dirty="0" err="1"/>
              <a:t>discounting</a:t>
            </a:r>
            <a:r>
              <a:rPr lang="uk-UA" sz="1600" b="1" dirty="0"/>
              <a:t>)</a:t>
            </a:r>
            <a:r>
              <a:rPr lang="uk-UA" sz="1600" dirty="0"/>
              <a:t> – процес приведення майбутньої вартості грошових коштів (вкладу) до їх теперішньої вартості шляхом виключення з майбутньої суми відповідної величини дисконту, тобто доходу, який принесе інвестування сучасного значення </a:t>
            </a:r>
            <a:r>
              <a:rPr lang="en-US" sz="1600" dirty="0"/>
              <a:t>PV </a:t>
            </a:r>
            <a:r>
              <a:rPr lang="uk-UA" sz="1600" dirty="0"/>
              <a:t>наростаючий за певний термін.</a:t>
            </a:r>
          </a:p>
          <a:p>
            <a:pPr>
              <a:defRPr/>
            </a:pPr>
            <a:r>
              <a:rPr lang="uk-UA" sz="2000" b="1" dirty="0"/>
              <a:t>Формула </a:t>
            </a:r>
            <a:r>
              <a:rPr lang="uk-UA" sz="2000" b="1" dirty="0" err="1"/>
              <a:t>дисконтованої</a:t>
            </a:r>
            <a:r>
              <a:rPr lang="uk-UA" sz="2000" b="1" dirty="0"/>
              <a:t> або теперішньої вартості:</a:t>
            </a:r>
          </a:p>
          <a:p>
            <a:pPr marL="109537" indent="0">
              <a:buFont typeface="Wingdings 3" panose="05040102010807070707" pitchFamily="18" charset="2"/>
              <a:buNone/>
              <a:defRPr/>
            </a:pPr>
            <a:r>
              <a:rPr lang="uk-UA" sz="2000" i="1" dirty="0"/>
              <a:t> </a:t>
            </a:r>
            <a:endParaRPr lang="uk-UA" sz="2000" dirty="0"/>
          </a:p>
          <a:p>
            <a:pPr marL="109537" indent="0">
              <a:buFont typeface="Wingdings 3" panose="05040102010807070707" pitchFamily="18" charset="2"/>
              <a:buNone/>
              <a:defRPr/>
            </a:pPr>
            <a:r>
              <a:rPr lang="uk-UA" sz="2000" i="1" dirty="0"/>
              <a:t> </a:t>
            </a:r>
            <a:endParaRPr lang="uk-UA" sz="2000" dirty="0"/>
          </a:p>
          <a:p>
            <a:pPr marL="109537" indent="0">
              <a:buFont typeface="Wingdings 3" panose="05040102010807070707" pitchFamily="18" charset="2"/>
              <a:buNone/>
              <a:defRPr/>
            </a:pPr>
            <a:r>
              <a:rPr lang="uk-UA" sz="1400" dirty="0" smtClean="0"/>
              <a:t>де </a:t>
            </a:r>
            <a:r>
              <a:rPr lang="en-US" sz="1400" dirty="0" smtClean="0"/>
              <a:t>FV</a:t>
            </a:r>
            <a:r>
              <a:rPr lang="uk-UA" sz="1400" dirty="0" smtClean="0"/>
              <a:t> – це майбутня вартість грошей або сума грошей на рахунку через </a:t>
            </a:r>
            <a:r>
              <a:rPr lang="en-US" sz="1400" dirty="0" smtClean="0"/>
              <a:t>n</a:t>
            </a:r>
            <a:r>
              <a:rPr lang="uk-UA" sz="1400" dirty="0" smtClean="0"/>
              <a:t> часових періодів;</a:t>
            </a:r>
          </a:p>
          <a:p>
            <a:pPr marL="109537" indent="0">
              <a:buFont typeface="Wingdings 3" panose="05040102010807070707" pitchFamily="18" charset="2"/>
              <a:buNone/>
              <a:defRPr/>
            </a:pPr>
            <a:r>
              <a:rPr lang="uk-UA" sz="1400" dirty="0" smtClean="0"/>
              <a:t>Р</a:t>
            </a:r>
            <a:r>
              <a:rPr lang="en-US" sz="1400" dirty="0"/>
              <a:t>V</a:t>
            </a:r>
            <a:r>
              <a:rPr lang="uk-UA" sz="1400" dirty="0"/>
              <a:t> – </a:t>
            </a:r>
            <a:r>
              <a:rPr lang="uk-UA" sz="1400" dirty="0" err="1"/>
              <a:t>дисконтована</a:t>
            </a:r>
            <a:r>
              <a:rPr lang="uk-UA" sz="1400" dirty="0"/>
              <a:t> або приведена вартість (сьогоднішня, дійсна, поточна вартість);</a:t>
            </a:r>
          </a:p>
          <a:p>
            <a:pPr marL="109537" indent="0">
              <a:buFont typeface="Wingdings 3" panose="05040102010807070707" pitchFamily="18" charset="2"/>
              <a:buNone/>
              <a:defRPr/>
            </a:pPr>
            <a:r>
              <a:rPr lang="en-US" sz="1400" dirty="0"/>
              <a:t>r</a:t>
            </a:r>
            <a:r>
              <a:rPr lang="ru-RU" sz="1400" dirty="0"/>
              <a:t> – </a:t>
            </a:r>
            <a:r>
              <a:rPr lang="uk-UA" sz="1400" dirty="0"/>
              <a:t>ставка дохідності (ставка </a:t>
            </a:r>
            <a:r>
              <a:rPr lang="uk-UA" sz="1400" dirty="0" smtClean="0"/>
              <a:t>дисконту, ставка %), </a:t>
            </a:r>
            <a:r>
              <a:rPr lang="uk-UA" sz="1400" dirty="0"/>
              <a:t>яку вимагає інвестор;</a:t>
            </a:r>
          </a:p>
          <a:p>
            <a:pPr marL="109537" indent="0">
              <a:buFont typeface="Wingdings 3" panose="05040102010807070707" pitchFamily="18" charset="2"/>
              <a:buNone/>
              <a:defRPr/>
            </a:pPr>
            <a:r>
              <a:rPr lang="en-US" sz="1400" dirty="0"/>
              <a:t>n</a:t>
            </a:r>
            <a:r>
              <a:rPr lang="uk-UA" sz="1400" dirty="0"/>
              <a:t> – кількість років, через які отримаємо суму </a:t>
            </a:r>
            <a:r>
              <a:rPr lang="en-US" sz="1400" dirty="0"/>
              <a:t>FV</a:t>
            </a:r>
            <a:r>
              <a:rPr lang="uk-UA" sz="1400" dirty="0"/>
              <a:t>.</a:t>
            </a:r>
          </a:p>
          <a:p>
            <a:pPr marL="109537" indent="0">
              <a:buFont typeface="Wingdings 3" panose="05040102010807070707" pitchFamily="18" charset="2"/>
              <a:buNone/>
              <a:defRPr/>
            </a:pPr>
            <a:r>
              <a:rPr lang="uk-UA" sz="1600" dirty="0" smtClean="0"/>
              <a:t>		ВИРАЗ</a:t>
            </a:r>
            <a:endParaRPr lang="uk-UA" sz="1600" dirty="0"/>
          </a:p>
          <a:p>
            <a:pPr marL="109537" indent="0">
              <a:buFont typeface="Wingdings 3" panose="05040102010807070707" pitchFamily="18" charset="2"/>
              <a:buNone/>
              <a:defRPr/>
            </a:pPr>
            <a:r>
              <a:rPr lang="uk-UA" sz="1600" dirty="0"/>
              <a:t>                                                 – </a:t>
            </a:r>
            <a:r>
              <a:rPr lang="uk-UA" sz="1400" dirty="0"/>
              <a:t>це коефіцієнт </a:t>
            </a:r>
            <a:r>
              <a:rPr lang="uk-UA" sz="1400" dirty="0" smtClean="0"/>
              <a:t>дисконтування</a:t>
            </a:r>
            <a:r>
              <a:rPr lang="uk-UA" sz="1400" dirty="0"/>
              <a:t> </a:t>
            </a:r>
            <a:r>
              <a:rPr lang="uk-UA" sz="1400" dirty="0" smtClean="0"/>
              <a:t>або коефіцієнта 		поточної вартості і показує поточну вартість однієї грошової одиниці, яку очікують отримати через </a:t>
            </a:r>
            <a:r>
              <a:rPr lang="en-US" sz="1400" dirty="0" smtClean="0"/>
              <a:t>n</a:t>
            </a:r>
            <a:r>
              <a:rPr lang="uk-UA" sz="1400" dirty="0" smtClean="0"/>
              <a:t> часових періодів при ставці </a:t>
            </a:r>
            <a:r>
              <a:rPr lang="uk-UA" sz="1400" dirty="0" err="1" smtClean="0"/>
              <a:t>дисконта</a:t>
            </a:r>
            <a:r>
              <a:rPr lang="en-US" sz="1400" dirty="0" smtClean="0"/>
              <a:t> r.</a:t>
            </a:r>
            <a:r>
              <a:rPr lang="uk-UA" sz="1400" dirty="0" smtClean="0"/>
              <a:t> </a:t>
            </a:r>
            <a:endParaRPr lang="uk-UA" sz="1400" dirty="0"/>
          </a:p>
          <a:p>
            <a:pPr>
              <a:defRPr/>
            </a:pPr>
            <a:endParaRPr lang="uk-UA" dirty="0"/>
          </a:p>
          <a:p>
            <a:pPr>
              <a:defRPr/>
            </a:pPr>
            <a:endParaRPr lang="uk-UA" dirty="0"/>
          </a:p>
        </p:txBody>
      </p:sp>
      <p:pic>
        <p:nvPicPr>
          <p:cNvPr id="26628"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45024"/>
            <a:ext cx="14414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5" descr="http://buklib.net/msohtml1/84/clip_image0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220" y="5517232"/>
            <a:ext cx="8651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585191959"/>
              </p:ext>
            </p:extLst>
          </p:nvPr>
        </p:nvGraphicFramePr>
        <p:xfrm>
          <a:off x="107504" y="476672"/>
          <a:ext cx="885698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14338" y="127000"/>
            <a:ext cx="8429625" cy="5794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itchFamily="18" charset="0"/>
                <a:cs typeface="Times New Roman" pitchFamily="18" charset="0"/>
              </a:rPr>
              <a:t>Приклад з альтернативами вкладу </a:t>
            </a:r>
            <a:endParaRPr lang="en-US" sz="2400" b="1" dirty="0">
              <a:solidFill>
                <a:schemeClr val="tx1"/>
              </a:solidFill>
              <a:latin typeface="Times New Roman" pitchFamily="18" charset="0"/>
              <a:cs typeface="Times New Roman" pitchFamily="18" charset="0"/>
            </a:endParaRPr>
          </a:p>
        </p:txBody>
      </p:sp>
      <p:sp>
        <p:nvSpPr>
          <p:cNvPr id="27651" name="Text Box 2"/>
          <p:cNvSpPr txBox="1">
            <a:spLocks noChangeArrowheads="1"/>
          </p:cNvSpPr>
          <p:nvPr/>
        </p:nvSpPr>
        <p:spPr bwMode="auto">
          <a:xfrm>
            <a:off x="250825" y="735013"/>
            <a:ext cx="8713788"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ви маєте </a:t>
            </a:r>
            <a:r>
              <a:rPr lang="uk-UA" altLang="ru-RU" sz="2000" b="1">
                <a:cs typeface="Arial" panose="020B0604020202020204" pitchFamily="34" charset="0"/>
              </a:rPr>
              <a:t>10 000 гривень</a:t>
            </a:r>
            <a:r>
              <a:rPr lang="uk-UA" altLang="ru-RU" sz="2000">
                <a:cs typeface="Arial" panose="020B0604020202020204" pitchFamily="34" charset="0"/>
              </a:rPr>
              <a:t>.</a:t>
            </a:r>
          </a:p>
          <a:p>
            <a:pPr eaLnBrk="1" hangingPunct="1"/>
            <a:r>
              <a:rPr lang="uk-UA" altLang="ru-RU" sz="2000">
                <a:cs typeface="Arial" panose="020B0604020202020204" pitchFamily="34" charset="0"/>
              </a:rPr>
              <a:t>Вклали їх під </a:t>
            </a:r>
            <a:r>
              <a:rPr lang="uk-UA" altLang="ru-RU" sz="2000" b="1" i="1">
                <a:cs typeface="Arial" panose="020B0604020202020204" pitchFamily="34" charset="0"/>
              </a:rPr>
              <a:t>20% річних</a:t>
            </a:r>
            <a:r>
              <a:rPr lang="uk-UA" altLang="ru-RU" sz="2000">
                <a:cs typeface="Arial" panose="020B0604020202020204" pitchFamily="34" charset="0"/>
              </a:rPr>
              <a:t>.</a:t>
            </a:r>
          </a:p>
          <a:p>
            <a:pPr eaLnBrk="1" hangingPunct="1"/>
            <a:r>
              <a:rPr lang="uk-UA" altLang="ru-RU" sz="2000">
                <a:cs typeface="Arial" panose="020B0604020202020204" pitchFamily="34" charset="0"/>
              </a:rPr>
              <a:t>за формулою складних процентів: </a:t>
            </a:r>
            <a:r>
              <a:rPr lang="uk-UA" altLang="ru-RU" sz="2000" i="1">
                <a:cs typeface="Arial" panose="020B0604020202020204" pitchFamily="34" charset="0"/>
              </a:rPr>
              <a:t>в кінці 4-го року  матимемо </a:t>
            </a:r>
          </a:p>
          <a:p>
            <a:pPr algn="ctr" eaLnBrk="1" hangingPunct="1"/>
            <a:r>
              <a:rPr lang="en-US" altLang="ru-RU" sz="2000" i="1">
                <a:cs typeface="Arial" panose="020B0604020202020204" pitchFamily="34" charset="0"/>
              </a:rPr>
              <a:t>FV</a:t>
            </a:r>
            <a:r>
              <a:rPr lang="uk-UA" altLang="ru-RU" sz="2000" i="1">
                <a:cs typeface="Arial" panose="020B0604020202020204" pitchFamily="34" charset="0"/>
              </a:rPr>
              <a:t> = 10000 * (1+20%)</a:t>
            </a:r>
            <a:r>
              <a:rPr lang="uk-UA" altLang="ru-RU" sz="2000" i="1" baseline="30000">
                <a:cs typeface="Arial" panose="020B0604020202020204" pitchFamily="34" charset="0"/>
              </a:rPr>
              <a:t>4</a:t>
            </a:r>
            <a:r>
              <a:rPr lang="uk-UA" altLang="ru-RU" sz="2000" i="1">
                <a:cs typeface="Arial" panose="020B0604020202020204" pitchFamily="34" charset="0"/>
              </a:rPr>
              <a:t> = 20 736 гривень</a:t>
            </a:r>
          </a:p>
        </p:txBody>
      </p:sp>
      <p:sp>
        <p:nvSpPr>
          <p:cNvPr id="27652" name="Text Box 2"/>
          <p:cNvSpPr txBox="1">
            <a:spLocks noChangeArrowheads="1"/>
          </p:cNvSpPr>
          <p:nvPr/>
        </p:nvSpPr>
        <p:spPr bwMode="auto">
          <a:xfrm>
            <a:off x="250825" y="2089150"/>
            <a:ext cx="86487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замість вкласти під 20% хтось пропонує наступну альтернативу:</a:t>
            </a:r>
          </a:p>
          <a:p>
            <a:pPr eaLnBrk="1" hangingPunct="1"/>
            <a:r>
              <a:rPr lang="uk-UA" altLang="ru-RU" sz="2000">
                <a:cs typeface="Arial" panose="020B0604020202020204" pitchFamily="34" charset="0"/>
              </a:rPr>
              <a:t>Вкласти – </a:t>
            </a:r>
            <a:r>
              <a:rPr lang="uk-UA" altLang="ru-RU" sz="2000" b="1">
                <a:cs typeface="Arial" panose="020B0604020202020204" pitchFamily="34" charset="0"/>
              </a:rPr>
              <a:t>10 000 гривень</a:t>
            </a:r>
          </a:p>
          <a:p>
            <a:pPr eaLnBrk="1" hangingPunct="1"/>
            <a:r>
              <a:rPr lang="uk-UA" altLang="ru-RU" sz="2000">
                <a:cs typeface="Arial" panose="020B0604020202020204" pitchFamily="34" charset="0"/>
              </a:rPr>
              <a:t>Отримати – </a:t>
            </a:r>
            <a:r>
              <a:rPr lang="uk-UA" altLang="ru-RU" sz="2000" b="1">
                <a:cs typeface="Arial" panose="020B0604020202020204" pitchFamily="34" charset="0"/>
              </a:rPr>
              <a:t>5</a:t>
            </a:r>
            <a:r>
              <a:rPr lang="en-US" altLang="ru-RU" sz="2000" b="1">
                <a:cs typeface="Arial" panose="020B0604020202020204" pitchFamily="34" charset="0"/>
              </a:rPr>
              <a:t> </a:t>
            </a:r>
            <a:r>
              <a:rPr lang="uk-UA" altLang="ru-RU" sz="2000" b="1">
                <a:cs typeface="Arial" panose="020B0604020202020204" pitchFamily="34" charset="0"/>
              </a:rPr>
              <a:t>000 </a:t>
            </a:r>
            <a:r>
              <a:rPr lang="uk-UA" altLang="ru-RU" sz="2000">
                <a:cs typeface="Arial" panose="020B0604020202020204" pitchFamily="34" charset="0"/>
              </a:rPr>
              <a:t>через 2 роки та ще </a:t>
            </a:r>
            <a:r>
              <a:rPr lang="en-US" altLang="ru-RU" sz="2000" b="1">
                <a:cs typeface="Arial" panose="020B0604020202020204" pitchFamily="34" charset="0"/>
              </a:rPr>
              <a:t>1</a:t>
            </a:r>
            <a:r>
              <a:rPr lang="uk-UA" altLang="ru-RU" sz="2000" b="1">
                <a:cs typeface="Arial" panose="020B0604020202020204" pitchFamily="34" charset="0"/>
              </a:rPr>
              <a:t>5 000 </a:t>
            </a:r>
            <a:r>
              <a:rPr lang="uk-UA" altLang="ru-RU" sz="2000">
                <a:cs typeface="Arial" panose="020B0604020202020204" pitchFamily="34" charset="0"/>
              </a:rPr>
              <a:t>- через 4 роки. Чи є ця альтернатива кращою чи гіршою?</a:t>
            </a:r>
            <a:endParaRPr lang="en-US" altLang="ru-RU" sz="2000">
              <a:cs typeface="Arial" panose="020B0604020202020204" pitchFamily="34" charset="0"/>
            </a:endParaRPr>
          </a:p>
        </p:txBody>
      </p:sp>
      <p:sp>
        <p:nvSpPr>
          <p:cNvPr id="27653" name="Text Box 2"/>
          <p:cNvSpPr txBox="1">
            <a:spLocks noChangeArrowheads="1"/>
          </p:cNvSpPr>
          <p:nvPr/>
        </p:nvSpPr>
        <p:spPr bwMode="auto">
          <a:xfrm>
            <a:off x="238125" y="3783013"/>
            <a:ext cx="864870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cs typeface="Arial" panose="020B0604020202020204" pitchFamily="34" charset="0"/>
              </a:rPr>
              <a:t>Для вирішення цього питання треба скористатися формулою </a:t>
            </a:r>
            <a:r>
              <a:rPr lang="uk-UA" altLang="ru-RU" b="1">
                <a:cs typeface="Arial" panose="020B0604020202020204" pitchFamily="34" charset="0"/>
              </a:rPr>
              <a:t>теперішньої вартості майбутніх грошових потоків</a:t>
            </a:r>
            <a:r>
              <a:rPr lang="uk-UA" altLang="ru-RU">
                <a:cs typeface="Arial" panose="020B0604020202020204" pitchFamily="34" charset="0"/>
              </a:rPr>
              <a:t>:</a:t>
            </a:r>
            <a:endParaRPr lang="uk-UA" altLang="ru-RU" sz="2000">
              <a:cs typeface="Arial" panose="020B0604020202020204" pitchFamily="34" charset="0"/>
            </a:endParaRPr>
          </a:p>
          <a:p>
            <a:pPr algn="ctr" eaLnBrk="1" hangingPunct="1"/>
            <a:r>
              <a:rPr lang="en-US" altLang="ru-RU" sz="2000" b="1">
                <a:cs typeface="Arial" panose="020B0604020202020204" pitchFamily="34" charset="0"/>
              </a:rPr>
              <a:t>PV = FV / (1+r)</a:t>
            </a:r>
            <a:r>
              <a:rPr lang="en-US" altLang="ru-RU" sz="2000" b="1" baseline="30000">
                <a:cs typeface="Arial" panose="020B0604020202020204" pitchFamily="34" charset="0"/>
              </a:rPr>
              <a:t>n</a:t>
            </a:r>
            <a:endParaRPr lang="uk-UA" altLang="ru-RU" sz="2000" b="1" baseline="30000">
              <a:cs typeface="Arial" panose="020B0604020202020204" pitchFamily="34" charset="0"/>
            </a:endParaRPr>
          </a:p>
          <a:p>
            <a:pPr eaLnBrk="1" hangingPunct="1"/>
            <a:endParaRPr lang="en-US" altLang="ru-RU" sz="2000">
              <a:cs typeface="Arial" panose="020B0604020202020204" pitchFamily="34" charset="0"/>
            </a:endParaRPr>
          </a:p>
          <a:p>
            <a:pPr eaLnBrk="1" hangingPunct="1"/>
            <a:r>
              <a:rPr lang="en-US" altLang="ru-RU" sz="1600">
                <a:cs typeface="Arial" panose="020B0604020202020204" pitchFamily="34" charset="0"/>
              </a:rPr>
              <a:t>       </a:t>
            </a:r>
            <a:r>
              <a:rPr lang="ru-RU" altLang="ru-RU" sz="1600" i="1">
                <a:cs typeface="Arial" panose="020B0604020202020204" pitchFamily="34" charset="0"/>
              </a:rPr>
              <a:t>Дана формула показу</a:t>
            </a:r>
            <a:r>
              <a:rPr lang="uk-UA" altLang="ru-RU" sz="1600" i="1">
                <a:cs typeface="Arial" panose="020B0604020202020204" pitchFamily="34" charset="0"/>
              </a:rPr>
              <a:t>є, скільки треба вкласти сьогодні під задану процентну ставку, </a:t>
            </a:r>
            <a:r>
              <a:rPr lang="en-US" altLang="ru-RU" sz="1600" i="1">
                <a:cs typeface="Arial" panose="020B0604020202020204" pitchFamily="34" charset="0"/>
              </a:rPr>
              <a:t>  </a:t>
            </a:r>
            <a:r>
              <a:rPr lang="uk-UA" altLang="ru-RU" sz="1600" i="1">
                <a:cs typeface="Arial" panose="020B0604020202020204" pitchFamily="34" charset="0"/>
              </a:rPr>
              <a:t>аби отримати в майбутньому певну суму, тобто фактично це оцінка справедливої суми за право отримання в майбутньому більшої суми.</a:t>
            </a:r>
            <a:endParaRPr lang="uk-UA" altLang="ru-RU" sz="2000" b="1" i="1">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14338" y="127000"/>
            <a:ext cx="8429625" cy="5794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itchFamily="18" charset="0"/>
                <a:cs typeface="Times New Roman" pitchFamily="18" charset="0"/>
              </a:rPr>
              <a:t>Приклад з альтернативами вкладу </a:t>
            </a:r>
            <a:endParaRPr lang="en-US" sz="2400" b="1" dirty="0">
              <a:solidFill>
                <a:schemeClr val="tx1"/>
              </a:solidFill>
              <a:latin typeface="Times New Roman" pitchFamily="18" charset="0"/>
              <a:cs typeface="Times New Roman" pitchFamily="18" charset="0"/>
            </a:endParaRPr>
          </a:p>
        </p:txBody>
      </p:sp>
      <p:sp>
        <p:nvSpPr>
          <p:cNvPr id="28675" name="Text Box 2"/>
          <p:cNvSpPr txBox="1">
            <a:spLocks noChangeArrowheads="1"/>
          </p:cNvSpPr>
          <p:nvPr/>
        </p:nvSpPr>
        <p:spPr bwMode="auto">
          <a:xfrm>
            <a:off x="344488" y="739775"/>
            <a:ext cx="8569325"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dirty="0">
                <a:cs typeface="Arial" panose="020B0604020202020204" pitchFamily="34" charset="0"/>
              </a:rPr>
              <a:t>Отже, для нашої задачі приведемо майбутні обіцяні потоки 5000 і 15000 до теперішньої вартості</a:t>
            </a:r>
          </a:p>
          <a:p>
            <a:pPr eaLnBrk="1" hangingPunct="1"/>
            <a:r>
              <a:rPr lang="en-US" altLang="ru-RU" sz="2200" dirty="0">
                <a:cs typeface="Arial" panose="020B0604020202020204" pitchFamily="34" charset="0"/>
              </a:rPr>
              <a:t>PV</a:t>
            </a:r>
            <a:r>
              <a:rPr lang="uk-UA" altLang="ru-RU" sz="2200" dirty="0">
                <a:cs typeface="Arial" panose="020B0604020202020204" pitchFamily="34" charset="0"/>
              </a:rPr>
              <a:t>(5000) = 5 000 / (1+20%)</a:t>
            </a:r>
            <a:r>
              <a:rPr lang="uk-UA" altLang="ru-RU" sz="2200" baseline="30000" dirty="0">
                <a:cs typeface="Arial" panose="020B0604020202020204" pitchFamily="34" charset="0"/>
              </a:rPr>
              <a:t>2</a:t>
            </a:r>
            <a:r>
              <a:rPr lang="uk-UA" altLang="ru-RU" sz="2200" dirty="0">
                <a:cs typeface="Arial" panose="020B0604020202020204" pitchFamily="34" charset="0"/>
              </a:rPr>
              <a:t> = 3 472</a:t>
            </a:r>
          </a:p>
          <a:p>
            <a:pPr eaLnBrk="1" hangingPunct="1"/>
            <a:r>
              <a:rPr lang="en-US" altLang="ru-RU" sz="2200" dirty="0">
                <a:cs typeface="Arial" panose="020B0604020202020204" pitchFamily="34" charset="0"/>
              </a:rPr>
              <a:t>PV</a:t>
            </a:r>
            <a:r>
              <a:rPr lang="uk-UA" altLang="ru-RU" sz="2200" dirty="0">
                <a:cs typeface="Arial" panose="020B0604020202020204" pitchFamily="34" charset="0"/>
              </a:rPr>
              <a:t>(15 000) = 15 000 / (1+20%)</a:t>
            </a:r>
            <a:r>
              <a:rPr lang="uk-UA" altLang="ru-RU" sz="2200" baseline="30000" dirty="0">
                <a:cs typeface="Arial" panose="020B0604020202020204" pitchFamily="34" charset="0"/>
              </a:rPr>
              <a:t>4</a:t>
            </a:r>
            <a:r>
              <a:rPr lang="uk-UA" altLang="ru-RU" sz="2200" dirty="0">
                <a:cs typeface="Arial" panose="020B0604020202020204" pitchFamily="34" charset="0"/>
              </a:rPr>
              <a:t> = 7 234</a:t>
            </a:r>
          </a:p>
          <a:p>
            <a:pPr eaLnBrk="1" hangingPunct="1"/>
            <a:r>
              <a:rPr lang="uk-UA" altLang="ru-RU" sz="2200" dirty="0">
                <a:cs typeface="Arial" panose="020B0604020202020204" pitchFamily="34" charset="0"/>
              </a:rPr>
              <a:t>Разом: 3 472 + 7 234 = 10 706</a:t>
            </a:r>
          </a:p>
          <a:p>
            <a:pPr algn="ctr" eaLnBrk="1" hangingPunct="1"/>
            <a:r>
              <a:rPr lang="uk-UA" altLang="ru-RU" sz="2200" b="1" dirty="0">
                <a:cs typeface="Arial" panose="020B0604020202020204" pitchFamily="34" charset="0"/>
              </a:rPr>
              <a:t>Вигода відносно базового варіанту =</a:t>
            </a:r>
          </a:p>
          <a:p>
            <a:pPr algn="ctr" eaLnBrk="1" hangingPunct="1"/>
            <a:r>
              <a:rPr lang="uk-UA" altLang="ru-RU" sz="2200" b="1" dirty="0">
                <a:cs typeface="Arial" panose="020B0604020202020204" pitchFamily="34" charset="0"/>
              </a:rPr>
              <a:t>10 706 – 10 000 = 706</a:t>
            </a:r>
          </a:p>
          <a:p>
            <a:pPr eaLnBrk="1" hangingPunct="1"/>
            <a:r>
              <a:rPr lang="uk-UA" altLang="ru-RU" sz="2200" i="1" dirty="0">
                <a:cs typeface="Arial" panose="020B0604020202020204" pitchFamily="34" charset="0"/>
              </a:rPr>
              <a:t>Отже, пропозиція більш вигідна відносно можливості інвестувати під 20% річних, оскільки справедлива ціна для можливості отримати такі грошові потоки в майбутньому більше, ніж 10000.</a:t>
            </a:r>
          </a:p>
          <a:p>
            <a:pPr eaLnBrk="1" hangingPunct="1"/>
            <a:r>
              <a:rPr lang="uk-UA" altLang="ru-RU" sz="2200" b="1" i="1" dirty="0">
                <a:cs typeface="Arial" panose="020B0604020202020204" pitchFamily="34" charset="0"/>
              </a:rPr>
              <a:t>Але важливе зауваження: вигідна за умови </a:t>
            </a:r>
            <a:r>
              <a:rPr lang="uk-UA" altLang="ru-RU" sz="2200" b="1" i="1" dirty="0" err="1">
                <a:cs typeface="Arial" panose="020B0604020202020204" pitchFamily="34" charset="0"/>
              </a:rPr>
              <a:t>співмірних</a:t>
            </a:r>
            <a:r>
              <a:rPr lang="uk-UA" altLang="ru-RU" sz="2200" b="1" i="1" dirty="0">
                <a:cs typeface="Arial" panose="020B0604020202020204" pitchFamily="34" charset="0"/>
              </a:rPr>
              <a:t> ризиків в обох випадках!</a:t>
            </a:r>
          </a:p>
          <a:p>
            <a:pPr eaLnBrk="1" hangingPunct="1"/>
            <a:r>
              <a:rPr lang="uk-UA" altLang="ru-RU" sz="2200" dirty="0">
                <a:cs typeface="Arial" panose="020B0604020202020204" pitchFamily="34" charset="0"/>
              </a:rPr>
              <a:t>Приведений вище розрахунок демонструє знаходження</a:t>
            </a:r>
            <a:r>
              <a:rPr lang="uk-UA" altLang="ru-RU" sz="2200" b="1" dirty="0">
                <a:cs typeface="Arial" panose="020B0604020202020204" pitchFamily="34" charset="0"/>
              </a:rPr>
              <a:t> показника NPV (</a:t>
            </a:r>
            <a:r>
              <a:rPr lang="uk-UA" altLang="ru-RU" sz="2200" b="1" dirty="0" err="1">
                <a:cs typeface="Arial" panose="020B0604020202020204" pitchFamily="34" charset="0"/>
              </a:rPr>
              <a:t>Net</a:t>
            </a:r>
            <a:r>
              <a:rPr lang="uk-UA" altLang="ru-RU" sz="2200" b="1" dirty="0">
                <a:cs typeface="Arial" panose="020B0604020202020204" pitchFamily="34" charset="0"/>
              </a:rPr>
              <a:t> </a:t>
            </a:r>
            <a:r>
              <a:rPr lang="uk-UA" altLang="ru-RU" sz="2200" b="1" dirty="0" err="1">
                <a:cs typeface="Arial" panose="020B0604020202020204" pitchFamily="34" charset="0"/>
              </a:rPr>
              <a:t>Present</a:t>
            </a:r>
            <a:r>
              <a:rPr lang="uk-UA" altLang="ru-RU" sz="2200" b="1" dirty="0">
                <a:cs typeface="Arial" panose="020B0604020202020204" pitchFamily="34" charset="0"/>
              </a:rPr>
              <a:t> </a:t>
            </a:r>
            <a:r>
              <a:rPr lang="uk-UA" altLang="ru-RU" sz="2200" b="1" dirty="0" err="1">
                <a:cs typeface="Arial" panose="020B0604020202020204" pitchFamily="34" charset="0"/>
              </a:rPr>
              <a:t>Value</a:t>
            </a:r>
            <a:r>
              <a:rPr lang="uk-UA" altLang="ru-RU" sz="2200" b="1" dirty="0">
                <a:cs typeface="Arial" panose="020B0604020202020204" pitchFamily="34" charset="0"/>
              </a:rPr>
              <a:t>) – </a:t>
            </a:r>
            <a:r>
              <a:rPr lang="uk-UA" altLang="ru-RU" sz="2200" b="1" i="1" dirty="0">
                <a:cs typeface="Arial" panose="020B0604020202020204" pitchFamily="34" charset="0"/>
              </a:rPr>
              <a:t>Чиста приведена вартість майбутніх грошових потоків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itchFamily="18" charset="0"/>
                <a:cs typeface="Times New Roman" pitchFamily="18" charset="0"/>
              </a:rPr>
              <a:t>Майбутня вартість грошей. Метод розрахунку</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16182" y="703947"/>
                <a:ext cx="8229600" cy="6154053"/>
              </a:xfrm>
            </p:spPr>
            <p:txBody>
              <a:bodyPr/>
              <a:lstStyle/>
              <a:p>
                <a:pPr>
                  <a:defRPr/>
                </a:pPr>
                <a:r>
                  <a:rPr lang="uk-UA" sz="1800" b="1" dirty="0" smtClean="0"/>
                  <a:t>Майбутня вартість грошей (</a:t>
                </a:r>
                <a:r>
                  <a:rPr lang="uk-UA" sz="1800" b="1" dirty="0" err="1"/>
                  <a:t>Future</a:t>
                </a:r>
                <a:r>
                  <a:rPr lang="uk-UA" sz="1800" b="1" dirty="0"/>
                  <a:t> </a:t>
                </a:r>
                <a:r>
                  <a:rPr lang="uk-UA" sz="1800" b="1" dirty="0" err="1"/>
                  <a:t>Value</a:t>
                </a:r>
                <a:r>
                  <a:rPr lang="uk-UA" sz="1800" b="1" dirty="0"/>
                  <a:t>, </a:t>
                </a:r>
                <a:r>
                  <a:rPr lang="uk-UA" sz="1800" b="1" dirty="0" err="1"/>
                  <a:t>FV</a:t>
                </a:r>
                <a:r>
                  <a:rPr lang="uk-UA" sz="1800" b="1" dirty="0"/>
                  <a:t>) </a:t>
                </a:r>
                <a:r>
                  <a:rPr lang="uk-UA" sz="1800" dirty="0"/>
                  <a:t>– сума вкладених у теперішній час грошових коштів, на яку вони перетворяться через певний період часу з врахуванням обраної відсоткової ставки.</a:t>
                </a:r>
              </a:p>
              <a:p>
                <a:pPr>
                  <a:defRPr/>
                </a:pPr>
                <a:r>
                  <a:rPr lang="uk-UA" sz="1800" b="1" dirty="0"/>
                  <a:t>Нарощення вартості (компаундування, </a:t>
                </a:r>
                <a:r>
                  <a:rPr lang="uk-UA" sz="1800" b="1" dirty="0" err="1"/>
                  <a:t>compounding</a:t>
                </a:r>
                <a:r>
                  <a:rPr lang="uk-UA" sz="1800" b="1" dirty="0"/>
                  <a:t>) </a:t>
                </a:r>
                <a:r>
                  <a:rPr lang="uk-UA" sz="1800" dirty="0"/>
                  <a:t>– процес перерахунку теперішньої вартості грошових коштів (вкладу) в їх майбутню вартість в конкретний період часу шляхом додавання до первісної суми нарахованої величини відсотка.</a:t>
                </a:r>
              </a:p>
              <a:p>
                <a:pPr>
                  <a:defRPr/>
                </a:pPr>
                <a:endParaRPr lang="uk-UA" sz="2000" b="1" dirty="0"/>
              </a:p>
              <a:p>
                <a:pPr>
                  <a:defRPr/>
                </a:pPr>
                <a:r>
                  <a:rPr lang="uk-UA" sz="2000" b="1" dirty="0"/>
                  <a:t>Майбутня вартість потоку платежів:</a:t>
                </a:r>
              </a:p>
              <a:p>
                <a:pPr marL="109537" indent="0">
                  <a:buFont typeface="Wingdings 3" panose="05040102010807070707" pitchFamily="18" charset="2"/>
                  <a:buNone/>
                  <a:defRPr/>
                </a:pPr>
                <a:r>
                  <a:rPr lang="uk-UA" sz="2000" dirty="0"/>
                  <a:t>                                                                (2.16)</a:t>
                </a:r>
              </a:p>
              <a:p>
                <a:pPr>
                  <a:defRPr/>
                </a:pPr>
                <a:endParaRPr lang="uk-UA" sz="2000" dirty="0"/>
              </a:p>
              <a:p>
                <a:pPr marL="109537" indent="0">
                  <a:buNone/>
                  <a:defRPr/>
                </a:pPr>
                <a:r>
                  <a:rPr lang="uk-UA" sz="1600" dirty="0"/>
                  <a:t>де: </a:t>
                </a:r>
                <a:r>
                  <a:rPr lang="uk-UA" sz="1600" dirty="0" smtClean="0"/>
                  <a:t>F</a:t>
                </a:r>
                <a:r>
                  <a:rPr lang="en-US" sz="1600" dirty="0" smtClean="0"/>
                  <a:t>V</a:t>
                </a:r>
                <a:r>
                  <a:rPr lang="uk-UA" sz="1600" dirty="0" smtClean="0"/>
                  <a:t> </a:t>
                </a:r>
                <a:r>
                  <a:rPr lang="uk-UA" sz="1600" dirty="0"/>
                  <a:t>– майбутня </a:t>
                </a:r>
                <a:r>
                  <a:rPr lang="uk-UA" sz="1600" dirty="0" smtClean="0"/>
                  <a:t>вартість грошей або сума грошей на рахунку через</a:t>
                </a:r>
                <a14:m>
                  <m:oMath xmlns:m="http://schemas.openxmlformats.org/officeDocument/2006/math">
                    <m:r>
                      <a:rPr lang="uk-UA" sz="1600" b="0" i="0" smtClean="0">
                        <a:latin typeface="Cambria Math" panose="02040503050406030204" pitchFamily="18" charset="0"/>
                        <a:ea typeface="Cambria Math" panose="02040503050406030204" pitchFamily="18" charset="0"/>
                      </a:rPr>
                      <m:t> </m:t>
                    </m:r>
                    <m:r>
                      <m:rPr>
                        <m:sty m:val="p"/>
                      </m:rPr>
                      <a:rPr lang="en-US" sz="1600" b="0" i="0" smtClean="0">
                        <a:latin typeface="Cambria Math" panose="02040503050406030204" pitchFamily="18" charset="0"/>
                        <a:ea typeface="Cambria Math" panose="02040503050406030204" pitchFamily="18" charset="0"/>
                      </a:rPr>
                      <m:t>n</m:t>
                    </m:r>
                  </m:oMath>
                </a14:m>
                <a:r>
                  <a:rPr lang="ru-RU" sz="1600" dirty="0" smtClean="0"/>
                  <a:t> </a:t>
                </a:r>
                <a:r>
                  <a:rPr lang="uk-UA" sz="1600" dirty="0" smtClean="0"/>
                  <a:t>часових періодів;</a:t>
                </a:r>
                <a:endParaRPr lang="uk-UA" sz="1600" dirty="0"/>
              </a:p>
              <a:p>
                <a:pPr marL="109537" indent="0">
                  <a:buFont typeface="Wingdings 3" panose="05040102010807070707" pitchFamily="18" charset="2"/>
                  <a:buNone/>
                  <a:defRPr/>
                </a:pPr>
                <a:r>
                  <a:rPr lang="en-US" sz="1600" dirty="0" smtClean="0"/>
                  <a:t>PV </a:t>
                </a:r>
                <a:r>
                  <a:rPr lang="uk-UA" sz="1600" dirty="0" smtClean="0"/>
                  <a:t>– теперішнє значення вкладеної суми коштів;</a:t>
                </a:r>
                <a:endParaRPr lang="uk-UA" sz="1600" dirty="0"/>
              </a:p>
              <a:p>
                <a:pPr marL="109537" indent="0">
                  <a:buFont typeface="Wingdings 3" panose="05040102010807070707" pitchFamily="18" charset="2"/>
                  <a:buNone/>
                  <a:defRPr/>
                </a:pPr>
                <a:r>
                  <a:rPr lang="uk-UA" sz="1600" dirty="0"/>
                  <a:t>r – </a:t>
                </a:r>
                <a:r>
                  <a:rPr lang="uk-UA" sz="1600" dirty="0" smtClean="0"/>
                  <a:t>ставка відсотку;</a:t>
                </a:r>
                <a:endParaRPr lang="uk-UA" sz="1600" dirty="0"/>
              </a:p>
              <a:p>
                <a:pPr marL="109537" indent="0">
                  <a:buFont typeface="Wingdings 3" panose="05040102010807070707" pitchFamily="18" charset="2"/>
                  <a:buNone/>
                  <a:defRPr/>
                </a:pPr>
                <a:r>
                  <a:rPr lang="uk-UA" sz="1600" dirty="0"/>
                  <a:t>n – кількість років, протягом яких проводяться виплати.</a:t>
                </a:r>
              </a:p>
              <a:p>
                <a:pPr lvl="8">
                  <a:defRPr/>
                </a:pPr>
                <a:r>
                  <a:rPr lang="uk-UA" dirty="0" smtClean="0"/>
                  <a:t>Вираз (1 +</a:t>
                </a:r>
                <a:r>
                  <a:rPr lang="en-US" dirty="0" smtClean="0"/>
                  <a:t> r</a:t>
                </a:r>
                <a:r>
                  <a:rPr lang="uk-UA" dirty="0" smtClean="0"/>
                  <a:t> )</a:t>
                </a:r>
                <a:r>
                  <a:rPr lang="en-US" dirty="0" smtClean="0"/>
                  <a:t>n </a:t>
                </a:r>
                <a:r>
                  <a:rPr lang="uk-UA" dirty="0" smtClean="0"/>
                  <a:t>носить назву коефіцієнта майбутньої вартості і показує вартість, якої досягне одна грошова одиниця через </a:t>
                </a:r>
                <a:r>
                  <a:rPr lang="en-US" dirty="0"/>
                  <a:t>n</a:t>
                </a:r>
                <a:r>
                  <a:rPr lang="uk-UA" dirty="0" smtClean="0"/>
                  <a:t> грошових періодів при ставці процента</a:t>
                </a:r>
                <a:r>
                  <a:rPr lang="uk-UA" dirty="0"/>
                  <a:t> </a:t>
                </a:r>
                <a:r>
                  <a:rPr lang="uk-UA" dirty="0" smtClean="0"/>
                  <a:t>r.</a:t>
                </a:r>
                <a:endParaRPr lang="uk-UA" dirty="0"/>
              </a:p>
              <a:p>
                <a:pPr>
                  <a:defRPr/>
                </a:pPr>
                <a:endParaRPr lang="uk-UA"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16182" y="703947"/>
                <a:ext cx="8229600" cy="6154053"/>
              </a:xfrm>
              <a:blipFill>
                <a:blip r:embed="rId2"/>
                <a:stretch>
                  <a:fillRect t="-495" r="-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131840" y="3789040"/>
                <a:ext cx="21693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𝐹𝑉</m:t>
                      </m:r>
                      <m:r>
                        <a:rPr lang="en-US" b="0" i="1" smtClean="0">
                          <a:latin typeface="Cambria Math" panose="02040503050406030204" pitchFamily="18" charset="0"/>
                        </a:rPr>
                        <m:t>=</m:t>
                      </m:r>
                      <m:r>
                        <a:rPr lang="en-US" b="0" i="1" smtClean="0">
                          <a:latin typeface="Cambria Math" panose="02040503050406030204" pitchFamily="18" charset="0"/>
                        </a:rPr>
                        <m:t>𝑃𝑉</m:t>
                      </m:r>
                      <m:r>
                        <a:rPr lang="en-US" b="0" i="1" smtClean="0">
                          <a:latin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𝑛</m:t>
                      </m:r>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3131840" y="3789040"/>
                <a:ext cx="2169312" cy="276999"/>
              </a:xfrm>
              <a:prstGeom prst="rect">
                <a:avLst/>
              </a:prstGeom>
              <a:blipFill>
                <a:blip r:embed="rId3"/>
                <a:stretch>
                  <a:fillRect l="-1966" r="-843" b="-8889"/>
                </a:stretch>
              </a:blipFill>
            </p:spPr>
            <p:txBody>
              <a:bodyPr/>
              <a:lstStyle/>
              <a:p>
                <a:r>
                  <a:rPr lang="ru-RU">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548680"/>
            <a:ext cx="8507288" cy="5616624"/>
          </a:xfrm>
        </p:spPr>
        <p:txBody>
          <a:bodyPr/>
          <a:lstStyle/>
          <a:p>
            <a:pPr algn="just"/>
            <a:r>
              <a:rPr lang="ru-RU" sz="2400" b="1" dirty="0"/>
              <a:t>Приклад:</a:t>
            </a:r>
            <a:r>
              <a:rPr lang="ru-RU" sz="2400" dirty="0"/>
              <a:t> Банк </a:t>
            </a:r>
            <a:r>
              <a:rPr lang="uk-UA" sz="2400" dirty="0" smtClean="0"/>
              <a:t>сплачує 5% річних по депозитному валютному вкладу. У відповідності з формулою майбутньої вартості грошей $100, що Ви поклали на депозит сьогодні через рік дорівнюватиме</a:t>
            </a:r>
            <a:r>
              <a:rPr lang="ru-RU" sz="2400" dirty="0" smtClean="0"/>
              <a:t>: </a:t>
            </a:r>
            <a:r>
              <a:rPr lang="en-US" sz="2800" dirty="0"/>
              <a:t>FV1= $100 (1+0,05) = $105 </a:t>
            </a:r>
            <a:endParaRPr lang="uk-UA" sz="2800" dirty="0" smtClean="0"/>
          </a:p>
          <a:p>
            <a:pPr algn="just"/>
            <a:r>
              <a:rPr lang="uk-UA" sz="2400" dirty="0" smtClean="0"/>
              <a:t>Якщо Ви вирішили залишити цю суму на депозиті ще на один рік, то наприкінці другого року розмір вкладу становитиме:</a:t>
            </a:r>
          </a:p>
          <a:p>
            <a:pPr algn="just"/>
            <a:r>
              <a:rPr lang="ru-RU" dirty="0" smtClean="0"/>
              <a:t> </a:t>
            </a:r>
            <a:r>
              <a:rPr lang="en-US" sz="2800" dirty="0"/>
              <a:t>FV2= $105(1+0,05) = $</a:t>
            </a:r>
            <a:r>
              <a:rPr lang="en-US" sz="2800" dirty="0" smtClean="0"/>
              <a:t>110,25</a:t>
            </a:r>
            <a:r>
              <a:rPr lang="en-US" dirty="0" smtClean="0"/>
              <a:t> </a:t>
            </a:r>
            <a:endParaRPr lang="uk-UA" dirty="0" smtClean="0"/>
          </a:p>
          <a:p>
            <a:pPr algn="just"/>
            <a:r>
              <a:rPr lang="uk-UA" sz="2400" dirty="0" smtClean="0"/>
              <a:t>або</a:t>
            </a:r>
            <a:r>
              <a:rPr lang="ru-RU" sz="2400" dirty="0" smtClean="0"/>
              <a:t> </a:t>
            </a:r>
            <a:r>
              <a:rPr lang="ru-RU" sz="2400" dirty="0"/>
              <a:t>за формулою</a:t>
            </a:r>
            <a:r>
              <a:rPr lang="ru-RU" sz="2400" dirty="0" smtClean="0"/>
              <a:t>:</a:t>
            </a:r>
          </a:p>
          <a:p>
            <a:pPr algn="just"/>
            <a:r>
              <a:rPr lang="ru-RU" dirty="0" smtClean="0"/>
              <a:t> </a:t>
            </a:r>
            <a:r>
              <a:rPr lang="en-US" dirty="0"/>
              <a:t>FV2 = </a:t>
            </a:r>
            <a:r>
              <a:rPr lang="en-US" dirty="0" smtClean="0"/>
              <a:t>P</a:t>
            </a:r>
            <a:r>
              <a:rPr lang="en-US" dirty="0"/>
              <a:t>V</a:t>
            </a:r>
            <a:r>
              <a:rPr lang="en-US" dirty="0" smtClean="0"/>
              <a:t> </a:t>
            </a:r>
            <a:r>
              <a:rPr lang="en-US" dirty="0"/>
              <a:t>(1+r)2 = $100(1+0,05)2 = $ 110,25 </a:t>
            </a:r>
            <a:endParaRPr lang="ru-RU" dirty="0"/>
          </a:p>
        </p:txBody>
      </p:sp>
    </p:spTree>
    <p:extLst>
      <p:ext uri="{BB962C8B-B14F-4D97-AF65-F5344CB8AC3E}">
        <p14:creationId xmlns:p14="http://schemas.microsoft.com/office/powerpoint/2010/main" val="413687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38625"/>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428625" y="241300"/>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itchFamily="18" charset="0"/>
                <a:cs typeface="Times New Roman" pitchFamily="18" charset="0"/>
              </a:rPr>
              <a:t>Ануїтет</a:t>
            </a:r>
          </a:p>
        </p:txBody>
      </p:sp>
      <p:sp>
        <p:nvSpPr>
          <p:cNvPr id="30724" name="Прямоугольник 1"/>
          <p:cNvSpPr>
            <a:spLocks noChangeArrowheads="1"/>
          </p:cNvSpPr>
          <p:nvPr/>
        </p:nvSpPr>
        <p:spPr bwMode="auto">
          <a:xfrm>
            <a:off x="428625" y="981075"/>
            <a:ext cx="8429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a:t>Ануїтет (або рента)</a:t>
            </a:r>
            <a:r>
              <a:rPr lang="uk-UA" altLang="ru-RU" sz="2000"/>
              <a:t> - механізм припливу (відпливу) однакових сум грошей через рівні проміжки часу за однієї й тієї самої діючої відсоткової ставки.</a:t>
            </a:r>
          </a:p>
        </p:txBody>
      </p:sp>
      <p:sp>
        <p:nvSpPr>
          <p:cNvPr id="3" name="Прямоугольник 2"/>
          <p:cNvSpPr/>
          <p:nvPr/>
        </p:nvSpPr>
        <p:spPr>
          <a:xfrm>
            <a:off x="539750" y="2133600"/>
            <a:ext cx="6318250" cy="4092575"/>
          </a:xfrm>
          <a:prstGeom prst="rect">
            <a:avLst/>
          </a:prstGeom>
        </p:spPr>
        <p:txBody>
          <a:bodyPr>
            <a:spAutoFit/>
          </a:bodyPr>
          <a:lstStyle/>
          <a:p>
            <a:pPr>
              <a:defRPr/>
            </a:pPr>
            <a:r>
              <a:rPr lang="uk-UA" sz="2000" b="1" dirty="0">
                <a:latin typeface="Arial" charset="0"/>
              </a:rPr>
              <a:t>Приклади ануїтету:</a:t>
            </a:r>
          </a:p>
          <a:p>
            <a:pPr>
              <a:defRPr/>
            </a:pPr>
            <a:endParaRPr lang="uk-UA" sz="2000" dirty="0">
              <a:latin typeface="Arial" charset="0"/>
            </a:endParaRPr>
          </a:p>
          <a:p>
            <a:pPr marL="342900" indent="-342900">
              <a:buFontTx/>
              <a:buChar char="-"/>
              <a:defRPr/>
            </a:pPr>
            <a:r>
              <a:rPr lang="uk-UA" sz="2000" dirty="0">
                <a:latin typeface="Arial" charset="0"/>
              </a:rPr>
              <a:t>однакові суми коштів, які перераховують один раз на місяць на депозитний рахунок; </a:t>
            </a:r>
          </a:p>
          <a:p>
            <a:pPr marL="342900" indent="-342900">
              <a:buFontTx/>
              <a:buChar char="-"/>
              <a:defRPr/>
            </a:pPr>
            <a:endParaRPr lang="uk-UA" sz="800" dirty="0">
              <a:latin typeface="Arial" charset="0"/>
            </a:endParaRPr>
          </a:p>
          <a:p>
            <a:pPr marL="342900" indent="-342900">
              <a:buFontTx/>
              <a:buChar char="-"/>
              <a:defRPr/>
            </a:pPr>
            <a:r>
              <a:rPr lang="uk-UA" sz="2000" dirty="0">
                <a:latin typeface="Arial" charset="0"/>
              </a:rPr>
              <a:t>однакові суми коштів, які отримують за договором фінансової оренди; </a:t>
            </a:r>
          </a:p>
          <a:p>
            <a:pPr marL="342900" indent="-342900">
              <a:buFontTx/>
              <a:buChar char="-"/>
              <a:defRPr/>
            </a:pPr>
            <a:endParaRPr lang="uk-UA" sz="800" dirty="0">
              <a:latin typeface="Arial" charset="0"/>
            </a:endParaRPr>
          </a:p>
          <a:p>
            <a:pPr marL="342900" indent="-342900">
              <a:buFontTx/>
              <a:buChar char="-"/>
              <a:defRPr/>
            </a:pPr>
            <a:r>
              <a:rPr lang="uk-UA" sz="2000" dirty="0">
                <a:latin typeface="Arial" charset="0"/>
              </a:rPr>
              <a:t>однакові щомісячні виплати за кредитом; </a:t>
            </a:r>
          </a:p>
          <a:p>
            <a:pPr marL="342900" indent="-342900">
              <a:buFontTx/>
              <a:buChar char="-"/>
              <a:defRPr/>
            </a:pPr>
            <a:endParaRPr lang="uk-UA" sz="800" dirty="0">
              <a:latin typeface="Arial" charset="0"/>
            </a:endParaRPr>
          </a:p>
          <a:p>
            <a:pPr marL="342900" indent="-342900">
              <a:buFontTx/>
              <a:buChar char="-"/>
              <a:defRPr/>
            </a:pPr>
            <a:r>
              <a:rPr lang="uk-UA" sz="2000" dirty="0">
                <a:latin typeface="Arial" charset="0"/>
              </a:rPr>
              <a:t>виплати по облігаціях; </a:t>
            </a:r>
          </a:p>
          <a:p>
            <a:pPr marL="342900" indent="-342900">
              <a:buFontTx/>
              <a:buChar char="-"/>
              <a:defRPr/>
            </a:pPr>
            <a:endParaRPr lang="uk-UA" sz="800" dirty="0">
              <a:latin typeface="Arial" charset="0"/>
            </a:endParaRPr>
          </a:p>
          <a:p>
            <a:pPr marL="342900" indent="-342900">
              <a:buFontTx/>
              <a:buChar char="-"/>
              <a:defRPr/>
            </a:pPr>
            <a:r>
              <a:rPr lang="uk-UA" sz="2000" dirty="0">
                <a:latin typeface="Arial" charset="0"/>
              </a:rPr>
              <a:t>премії по страхуванню; </a:t>
            </a:r>
          </a:p>
          <a:p>
            <a:pPr marL="342900" indent="-342900">
              <a:buFontTx/>
              <a:buChar char="-"/>
              <a:defRPr/>
            </a:pPr>
            <a:endParaRPr lang="uk-UA" sz="800" dirty="0">
              <a:latin typeface="Arial" charset="0"/>
            </a:endParaRPr>
          </a:p>
          <a:p>
            <a:pPr>
              <a:defRPr/>
            </a:pPr>
            <a:r>
              <a:rPr lang="uk-UA" sz="2000" dirty="0">
                <a:latin typeface="Arial" charset="0"/>
              </a:rPr>
              <a:t>- регулярні внески до Пенсійного фонду.</a:t>
            </a:r>
          </a:p>
          <a:p>
            <a:pPr>
              <a:defRPr/>
            </a:pPr>
            <a:r>
              <a:rPr lang="uk-UA" sz="2000" b="1" dirty="0">
                <a:latin typeface="Arial" charset="0"/>
              </a:rPr>
              <a:t> </a:t>
            </a:r>
            <a:endParaRPr lang="uk-UA" sz="2000" dirty="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28625" y="241300"/>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itchFamily="18" charset="0"/>
                <a:cs typeface="Times New Roman" pitchFamily="18" charset="0"/>
              </a:rPr>
              <a:t>Ануїтет</a:t>
            </a:r>
          </a:p>
        </p:txBody>
      </p:sp>
      <p:sp>
        <p:nvSpPr>
          <p:cNvPr id="31747" name="Прямоугольник 2"/>
          <p:cNvSpPr>
            <a:spLocks noChangeArrowheads="1"/>
          </p:cNvSpPr>
          <p:nvPr/>
        </p:nvSpPr>
        <p:spPr bwMode="auto">
          <a:xfrm>
            <a:off x="684213" y="908050"/>
            <a:ext cx="80645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a:t>Розрізняють такі основні типи рент: </a:t>
            </a:r>
            <a:endParaRPr lang="uk-UA" altLang="ru-RU" sz="2000"/>
          </a:p>
          <a:p>
            <a:pPr eaLnBrk="1" hangingPunct="1"/>
            <a:r>
              <a:rPr lang="uk-UA" altLang="ru-RU" sz="2000"/>
              <a:t>І </a:t>
            </a:r>
            <a:r>
              <a:rPr lang="uk-UA" altLang="ru-RU" sz="2000" b="1"/>
              <a:t>Безумовні </a:t>
            </a:r>
            <a:r>
              <a:rPr lang="uk-UA" altLang="ru-RU" sz="2000"/>
              <a:t>– ренти з фіксованим строком, тобто дати першої і останньої виплати визначені до початку ренти. </a:t>
            </a:r>
          </a:p>
          <a:p>
            <a:pPr eaLnBrk="1" hangingPunct="1"/>
            <a:endParaRPr lang="uk-UA" altLang="ru-RU" sz="2000"/>
          </a:p>
          <a:p>
            <a:pPr eaLnBrk="1" hangingPunct="1"/>
            <a:r>
              <a:rPr lang="uk-UA" altLang="ru-RU" sz="2000"/>
              <a:t>ІІ </a:t>
            </a:r>
            <a:r>
              <a:rPr lang="uk-UA" altLang="ru-RU" sz="2000" b="1"/>
              <a:t>Умовні</a:t>
            </a:r>
            <a:r>
              <a:rPr lang="uk-UA" altLang="ru-RU" sz="2000"/>
              <a:t> – ренти, в яких дата першої та останньої виплат залежить від деякої події. </a:t>
            </a:r>
            <a:r>
              <a:rPr lang="uk-UA" altLang="ru-RU" sz="2000" i="1"/>
              <a:t>Наприклад, пенсія чи премія зі страхування життя. </a:t>
            </a:r>
          </a:p>
          <a:p>
            <a:pPr eaLnBrk="1" hangingPunct="1"/>
            <a:endParaRPr lang="uk-UA" altLang="ru-RU" sz="2000"/>
          </a:p>
          <a:p>
            <a:pPr eaLnBrk="1" hangingPunct="1"/>
            <a:r>
              <a:rPr lang="uk-UA" altLang="ru-RU" sz="2000"/>
              <a:t>ІІІ </a:t>
            </a:r>
            <a:r>
              <a:rPr lang="uk-UA" altLang="ru-RU" sz="2000" b="1"/>
              <a:t>Довічна</a:t>
            </a:r>
            <a:r>
              <a:rPr lang="uk-UA" altLang="ru-RU" sz="2000"/>
              <a:t> - рента, виплати якої не обмежені ніякими строками (безстрокові облігації).</a:t>
            </a:r>
          </a:p>
          <a:p>
            <a:pPr eaLnBrk="1" hangingPunct="1"/>
            <a:r>
              <a:rPr lang="uk-UA" altLang="ru-RU" sz="2000" b="1"/>
              <a:t> </a:t>
            </a:r>
            <a:endParaRPr lang="uk-UA" altLang="ru-RU" sz="2000"/>
          </a:p>
        </p:txBody>
      </p:sp>
      <p:sp>
        <p:nvSpPr>
          <p:cNvPr id="31748" name="Прямоугольник 3"/>
          <p:cNvSpPr>
            <a:spLocks noChangeArrowheads="1"/>
          </p:cNvSpPr>
          <p:nvPr/>
        </p:nvSpPr>
        <p:spPr bwMode="auto">
          <a:xfrm>
            <a:off x="684213" y="4221163"/>
            <a:ext cx="76327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Рента називається </a:t>
            </a:r>
            <a:r>
              <a:rPr lang="uk-UA" altLang="ru-RU" b="1"/>
              <a:t>звичайною </a:t>
            </a:r>
            <a:r>
              <a:rPr lang="uk-UA" altLang="ru-RU"/>
              <a:t>або </a:t>
            </a:r>
            <a:r>
              <a:rPr lang="uk-UA" altLang="ru-RU" b="1"/>
              <a:t>постнумерандо</a:t>
            </a:r>
            <a:r>
              <a:rPr lang="uk-UA" altLang="ru-RU"/>
              <a:t>, якщо виплати здійснюються в кінці кожного періоду (іпотека),</a:t>
            </a:r>
          </a:p>
          <a:p>
            <a:pPr eaLnBrk="1" hangingPunct="1"/>
            <a:endParaRPr lang="uk-UA" altLang="ru-RU"/>
          </a:p>
          <a:p>
            <a:pPr eaLnBrk="1" hangingPunct="1"/>
            <a:r>
              <a:rPr lang="uk-UA" altLang="ru-RU" b="1"/>
              <a:t>приведеною</a:t>
            </a:r>
            <a:r>
              <a:rPr lang="uk-UA" altLang="ru-RU"/>
              <a:t> (</a:t>
            </a:r>
            <a:r>
              <a:rPr lang="uk-UA" altLang="ru-RU" b="1"/>
              <a:t>авансованою, вексельною або пренумерандо</a:t>
            </a:r>
            <a:r>
              <a:rPr lang="uk-UA" altLang="ru-RU"/>
              <a:t>), якщо виплати відбуваються на початку кожного періоду.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86438"/>
            <a:ext cx="15827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428625" y="241300"/>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itchFamily="18" charset="0"/>
                <a:cs typeface="Times New Roman" pitchFamily="18" charset="0"/>
              </a:rPr>
              <a:t>Ануїтет</a:t>
            </a:r>
          </a:p>
        </p:txBody>
      </p:sp>
      <p:sp>
        <p:nvSpPr>
          <p:cNvPr id="32771" name="Прямоугольник 3"/>
          <p:cNvSpPr>
            <a:spLocks noRot="1" noChangeAspect="1" noMove="1" noResize="1" noEditPoints="1" noAdjustHandles="1" noChangeArrowheads="1" noChangeShapeType="1" noTextEdit="1"/>
          </p:cNvSpPr>
          <p:nvPr/>
        </p:nvSpPr>
        <p:spPr bwMode="auto">
          <a:xfrm>
            <a:off x="411208" y="908720"/>
            <a:ext cx="8426450" cy="5887189"/>
          </a:xfrm>
          <a:prstGeom prst="rect">
            <a:avLst/>
          </a:prstGeom>
          <a:blipFill rotWithShape="1">
            <a:blip r:embed="rId3"/>
            <a:stretch>
              <a:fillRect l="-578" t="-5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uk-UA">
                <a:noFill/>
                <a:latin typeface="Arial"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625" y="750714"/>
            <a:ext cx="9108504" cy="5688632"/>
          </a:xfrm>
        </p:spPr>
        <p:txBody>
          <a:bodyPr/>
          <a:lstStyle/>
          <a:p>
            <a:pPr algn="just"/>
            <a:r>
              <a:rPr lang="ru-RU" sz="1400" dirty="0"/>
              <a:t>Як у </a:t>
            </a:r>
            <a:r>
              <a:rPr lang="uk-UA" sz="1400" dirty="0" smtClean="0"/>
              <a:t>компаундуванні, так і у дисконтуванні користуються ставкою дисконту, яка є очікуваною майбутньою альтернативною вартістю грошей, іноді теперішньою або реальною ставкою процента або окремою величиною, що залежить від наведеної строкової обмеженої цінності грошей (про це мова піде нижче). Під час оцінки проектів необхідно обрати один з методів приведення всіх грошових потоків до базового року. </a:t>
            </a:r>
          </a:p>
          <a:p>
            <a:pPr algn="just"/>
            <a:r>
              <a:rPr lang="uk-UA" sz="1400" dirty="0" smtClean="0"/>
              <a:t>Якщо використовується метод дисконтування, то всі грошові потоки приводять </a:t>
            </a:r>
            <a:r>
              <a:rPr lang="ru-RU" sz="1400" dirty="0" smtClean="0"/>
              <a:t>у </a:t>
            </a:r>
            <a:r>
              <a:rPr lang="uk-UA" sz="1400" dirty="0" smtClean="0"/>
              <a:t>відповідність з першим (або нульовим) роком. </a:t>
            </a:r>
          </a:p>
          <a:p>
            <a:pPr algn="just"/>
            <a:r>
              <a:rPr lang="uk-UA" sz="1400" dirty="0" smtClean="0"/>
              <a:t>При застосуванні методу компаундування всі грошові</a:t>
            </a:r>
            <a:r>
              <a:rPr lang="ru-RU" sz="1400" dirty="0" smtClean="0"/>
              <a:t> </a:t>
            </a:r>
            <a:r>
              <a:rPr lang="ru-RU" sz="1400" dirty="0"/>
              <a:t>потоки </a:t>
            </a:r>
            <a:r>
              <a:rPr lang="uk-UA" sz="1400" dirty="0" smtClean="0"/>
              <a:t>приводять до останнього </a:t>
            </a:r>
            <a:r>
              <a:rPr lang="en-US" sz="1400" dirty="0" smtClean="0"/>
              <a:t>n-</a:t>
            </a:r>
            <a:r>
              <a:rPr lang="ru-RU" sz="1400" dirty="0" err="1"/>
              <a:t>го</a:t>
            </a:r>
            <a:r>
              <a:rPr lang="ru-RU" sz="1400" dirty="0"/>
              <a:t> року. При </a:t>
            </a:r>
            <a:r>
              <a:rPr lang="uk-UA" sz="1400" dirty="0" smtClean="0"/>
              <a:t>оцінці величини грошових потоків з урахуванням </a:t>
            </a:r>
            <a:r>
              <a:rPr lang="uk-UA" sz="1400" dirty="0" err="1" smtClean="0"/>
              <a:t>фактора</a:t>
            </a:r>
            <a:r>
              <a:rPr lang="uk-UA" sz="1400" dirty="0" smtClean="0"/>
              <a:t> часу найбільш поширеними проблемами є: </a:t>
            </a:r>
          </a:p>
          <a:p>
            <a:pPr algn="just"/>
            <a:r>
              <a:rPr lang="ru-RU" sz="1400" dirty="0" smtClean="0"/>
              <a:t>1</a:t>
            </a:r>
            <a:r>
              <a:rPr lang="ru-RU" sz="1400" dirty="0"/>
              <a:t>) </a:t>
            </a:r>
            <a:r>
              <a:rPr lang="uk-UA" sz="1400" dirty="0" smtClean="0"/>
              <a:t>складність вибору відповідної процентної ставки; </a:t>
            </a:r>
          </a:p>
          <a:p>
            <a:pPr algn="just"/>
            <a:r>
              <a:rPr lang="uk-UA" sz="1400" dirty="0" smtClean="0"/>
              <a:t>2) непослідовність у користуванні показниками процентних ставок. Величина процентної ставки відображає вартість капіталу для інвестора, наприклад рівень дохідності за облігаціями державної позики. Оскільки цінність </a:t>
            </a:r>
            <a:r>
              <a:rPr lang="ru-RU" sz="1400" dirty="0" smtClean="0"/>
              <a:t>грошей </a:t>
            </a:r>
            <a:r>
              <a:rPr lang="ru-RU" sz="1400" dirty="0"/>
              <a:t>у реальному </a:t>
            </a:r>
            <a:r>
              <a:rPr lang="uk-UA" sz="1400" dirty="0" smtClean="0"/>
              <a:t>виразі може знижуватися протягом часу через інфляцію, у проектному аналізі використовують такі дві ставки</a:t>
            </a:r>
            <a:r>
              <a:rPr lang="ru-RU" sz="1400" dirty="0" smtClean="0"/>
              <a:t>:</a:t>
            </a:r>
          </a:p>
          <a:p>
            <a:pPr algn="just"/>
            <a:r>
              <a:rPr lang="ru-RU" sz="1400" dirty="0" smtClean="0"/>
              <a:t> </a:t>
            </a:r>
            <a:r>
              <a:rPr lang="ru-RU" sz="1400" dirty="0"/>
              <a:t>– </a:t>
            </a:r>
            <a:r>
              <a:rPr lang="ru-RU" sz="1400" b="1" dirty="0"/>
              <a:t>реальна </a:t>
            </a:r>
            <a:r>
              <a:rPr lang="uk-UA" sz="1400" b="1" dirty="0" smtClean="0"/>
              <a:t>процентна</a:t>
            </a:r>
            <a:r>
              <a:rPr lang="ru-RU" sz="1400" b="1" dirty="0" smtClean="0"/>
              <a:t> </a:t>
            </a:r>
            <a:r>
              <a:rPr lang="ru-RU" sz="1400" b="1" dirty="0"/>
              <a:t>ставка </a:t>
            </a:r>
            <a:r>
              <a:rPr lang="ru-RU" sz="1400" dirty="0"/>
              <a:t>(</a:t>
            </a:r>
            <a:r>
              <a:rPr lang="en-US" sz="1400" dirty="0"/>
              <a:t>r) – </a:t>
            </a:r>
            <a:r>
              <a:rPr lang="ru-RU" sz="1400" dirty="0"/>
              <a:t>ставка доходу на </a:t>
            </a:r>
            <a:r>
              <a:rPr lang="uk-UA" sz="1400" dirty="0" smtClean="0"/>
              <a:t>капітал без урахування інфляції. У разі використання реальної ставки процента необхідно проводити розрахунок грошових потоків </a:t>
            </a:r>
            <a:r>
              <a:rPr lang="ru-RU" sz="1400" dirty="0" smtClean="0"/>
              <a:t>у </a:t>
            </a:r>
            <a:r>
              <a:rPr lang="uk-UA" sz="1400" dirty="0" smtClean="0"/>
              <a:t>постійних цінах, тобто нейтралізувати вплив інфляції; </a:t>
            </a:r>
          </a:p>
          <a:p>
            <a:pPr algn="just"/>
            <a:r>
              <a:rPr lang="ru-RU" sz="1400" dirty="0" smtClean="0"/>
              <a:t>– </a:t>
            </a:r>
            <a:r>
              <a:rPr lang="uk-UA" sz="1400" b="1" dirty="0" smtClean="0"/>
              <a:t>номінальна (теперішня) процентна ставка </a:t>
            </a:r>
            <a:r>
              <a:rPr lang="ru-RU" sz="1400" b="1" dirty="0" smtClean="0"/>
              <a:t>(</a:t>
            </a:r>
            <a:r>
              <a:rPr lang="en-US" sz="1400" b="1" dirty="0" err="1"/>
              <a:t>i</a:t>
            </a:r>
            <a:r>
              <a:rPr lang="en-US" sz="1400" b="1" dirty="0"/>
              <a:t>) </a:t>
            </a:r>
            <a:r>
              <a:rPr lang="en-US" sz="1400" dirty="0"/>
              <a:t>– </a:t>
            </a:r>
            <a:r>
              <a:rPr lang="ru-RU" sz="1400" dirty="0"/>
              <a:t>ставка доходу з </a:t>
            </a:r>
            <a:r>
              <a:rPr lang="uk-UA" sz="1400" dirty="0" smtClean="0"/>
              <a:t>позицій інвестора </a:t>
            </a:r>
            <a:r>
              <a:rPr lang="ru-RU" sz="1400" dirty="0" smtClean="0"/>
              <a:t>на </a:t>
            </a:r>
            <a:r>
              <a:rPr lang="ru-RU" sz="1400" dirty="0"/>
              <a:t>приватному ринку, яка </a:t>
            </a:r>
            <a:r>
              <a:rPr lang="uk-UA" sz="1400" dirty="0" smtClean="0"/>
              <a:t>включає інфляцію </a:t>
            </a:r>
            <a:r>
              <a:rPr lang="ru-RU" sz="1400" dirty="0" smtClean="0"/>
              <a:t>(</a:t>
            </a:r>
            <a:r>
              <a:rPr lang="en-US" sz="1400" dirty="0"/>
              <a:t>t) </a:t>
            </a:r>
            <a:r>
              <a:rPr lang="ru-RU" sz="1400" dirty="0"/>
              <a:t>і тому </a:t>
            </a:r>
            <a:r>
              <a:rPr lang="uk-UA" sz="1400" dirty="0" smtClean="0"/>
              <a:t>визначається підсумовуванням реальної </a:t>
            </a:r>
            <a:r>
              <a:rPr lang="ru-RU" sz="1400" dirty="0" smtClean="0"/>
              <a:t>ставки </a:t>
            </a:r>
            <a:r>
              <a:rPr lang="ru-RU" sz="1400" dirty="0"/>
              <a:t>процента та </a:t>
            </a:r>
            <a:r>
              <a:rPr lang="uk-UA" sz="1400" dirty="0" smtClean="0"/>
              <a:t>величини темпу інфляції</a:t>
            </a:r>
            <a:r>
              <a:rPr lang="ru-RU" sz="1400" dirty="0" smtClean="0"/>
              <a:t>: </a:t>
            </a:r>
          </a:p>
          <a:p>
            <a:pPr algn="ctr"/>
            <a:r>
              <a:rPr lang="en-US" sz="2000" dirty="0" err="1" smtClean="0"/>
              <a:t>i</a:t>
            </a:r>
            <a:r>
              <a:rPr lang="en-US" sz="2000" dirty="0" smtClean="0"/>
              <a:t> </a:t>
            </a:r>
            <a:r>
              <a:rPr lang="en-US" sz="2000" dirty="0"/>
              <a:t>= r + t , </a:t>
            </a:r>
            <a:endParaRPr lang="uk-UA" sz="2000" dirty="0" smtClean="0"/>
          </a:p>
          <a:p>
            <a:pPr algn="just"/>
            <a:r>
              <a:rPr lang="ru-RU" sz="1400" dirty="0" smtClean="0"/>
              <a:t>де </a:t>
            </a:r>
            <a:r>
              <a:rPr lang="en-US" sz="1400" dirty="0"/>
              <a:t>r – </a:t>
            </a:r>
            <a:r>
              <a:rPr lang="ru-RU" sz="1400" dirty="0"/>
              <a:t>реальна </a:t>
            </a:r>
            <a:r>
              <a:rPr lang="uk-UA" sz="1400" dirty="0" smtClean="0"/>
              <a:t>процентна ставка </a:t>
            </a:r>
            <a:r>
              <a:rPr lang="ru-RU" sz="1400" dirty="0" smtClean="0"/>
              <a:t>(</a:t>
            </a:r>
            <a:r>
              <a:rPr lang="uk-UA" sz="1400" dirty="0" smtClean="0"/>
              <a:t>дохідність інвестицій</a:t>
            </a:r>
            <a:r>
              <a:rPr lang="ru-RU" sz="1400" dirty="0" smtClean="0"/>
              <a:t>); </a:t>
            </a:r>
          </a:p>
          <a:p>
            <a:pPr algn="just"/>
            <a:r>
              <a:rPr lang="en-US" sz="1400" dirty="0" smtClean="0"/>
              <a:t>t </a:t>
            </a:r>
            <a:r>
              <a:rPr lang="en-US" sz="1400" dirty="0"/>
              <a:t>– </a:t>
            </a:r>
            <a:r>
              <a:rPr lang="ru-RU" sz="1400" dirty="0"/>
              <a:t>темп </a:t>
            </a:r>
            <a:r>
              <a:rPr lang="uk-UA" sz="1400" dirty="0" smtClean="0"/>
              <a:t>інфляції.</a:t>
            </a:r>
            <a:endParaRPr lang="uk-UA" sz="1400" dirty="0"/>
          </a:p>
        </p:txBody>
      </p:sp>
      <p:sp>
        <p:nvSpPr>
          <p:cNvPr id="3" name="Заголовок 2"/>
          <p:cNvSpPr>
            <a:spLocks noGrp="1"/>
          </p:cNvSpPr>
          <p:nvPr>
            <p:ph type="title"/>
          </p:nvPr>
        </p:nvSpPr>
        <p:spPr>
          <a:xfrm>
            <a:off x="439452" y="44624"/>
            <a:ext cx="8229600" cy="706090"/>
          </a:xfrm>
          <a:solidFill>
            <a:schemeClr val="accent1"/>
          </a:solidFill>
        </p:spPr>
        <p:txBody>
          <a:bodyPr>
            <a:normAutofit/>
          </a:bodyPr>
          <a:lstStyle/>
          <a:p>
            <a:pPr algn="ctr"/>
            <a:r>
              <a:rPr lang="uk-UA" sz="2400" dirty="0" smtClean="0"/>
              <a:t>Номінальна</a:t>
            </a:r>
            <a:r>
              <a:rPr lang="ru-RU" sz="2400" dirty="0" smtClean="0"/>
              <a:t> </a:t>
            </a:r>
            <a:r>
              <a:rPr lang="ru-RU" sz="2400" dirty="0"/>
              <a:t>та реальна </a:t>
            </a:r>
            <a:r>
              <a:rPr lang="uk-UA" sz="2400" dirty="0" smtClean="0"/>
              <a:t>процентні</a:t>
            </a:r>
            <a:r>
              <a:rPr lang="ru-RU" sz="2400" dirty="0" smtClean="0"/>
              <a:t> </a:t>
            </a:r>
            <a:r>
              <a:rPr lang="ru-RU" sz="2400" dirty="0"/>
              <a:t>ставки</a:t>
            </a:r>
          </a:p>
        </p:txBody>
      </p:sp>
    </p:spTree>
    <p:extLst>
      <p:ext uri="{BB962C8B-B14F-4D97-AF65-F5344CB8AC3E}">
        <p14:creationId xmlns:p14="http://schemas.microsoft.com/office/powerpoint/2010/main" val="760550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8579296" cy="5746452"/>
          </a:xfrm>
        </p:spPr>
        <p:txBody>
          <a:bodyPr/>
          <a:lstStyle/>
          <a:p>
            <a:pPr algn="just"/>
            <a:r>
              <a:rPr lang="uk-UA" sz="1600" b="1" dirty="0" smtClean="0"/>
              <a:t>Інфляційна премія </a:t>
            </a:r>
            <a:r>
              <a:rPr lang="uk-UA" sz="1600" dirty="0" smtClean="0"/>
              <a:t>– це премія за інфляційне очікування, яку інвестори додають до реального, вільного від ризиків рівня доходу (норми прибутку). Величина реальної ставки визначається за рівнянням</a:t>
            </a:r>
            <a:r>
              <a:rPr lang="ru-RU" sz="1600" dirty="0" smtClean="0"/>
              <a:t>: </a:t>
            </a:r>
          </a:p>
          <a:p>
            <a:pPr algn="ctr"/>
            <a:r>
              <a:rPr lang="en-US" sz="2000" dirty="0" smtClean="0"/>
              <a:t>r </a:t>
            </a:r>
            <a:r>
              <a:rPr lang="en-US" sz="2000" dirty="0"/>
              <a:t>= (1 + </a:t>
            </a:r>
            <a:r>
              <a:rPr lang="en-US" sz="2000" dirty="0" err="1"/>
              <a:t>i</a:t>
            </a:r>
            <a:r>
              <a:rPr lang="en-US" sz="2000" dirty="0"/>
              <a:t>) / (1 + t) – 1 </a:t>
            </a:r>
            <a:endParaRPr lang="uk-UA" sz="2000" dirty="0" smtClean="0"/>
          </a:p>
          <a:p>
            <a:pPr algn="just"/>
            <a:r>
              <a:rPr lang="uk-UA" sz="1600" dirty="0" smtClean="0"/>
              <a:t>Якщо в аналізі проекту використовують лише реальні (постійні) ціни, то для визначення вартості капіталу не слід збільшувати на інфляцію річні виробничі експлуатаційні витрати і вигоди</a:t>
            </a:r>
            <a:r>
              <a:rPr lang="ru-RU" sz="1600" dirty="0" smtClean="0"/>
              <a:t>.</a:t>
            </a:r>
          </a:p>
          <a:p>
            <a:pPr algn="just"/>
            <a:r>
              <a:rPr lang="uk-UA" sz="1600" dirty="0" smtClean="0"/>
              <a:t>Непослідовність у використанні процентних ставок є найбільш поширеною помилкою </a:t>
            </a:r>
            <a:r>
              <a:rPr lang="ru-RU" sz="1600" dirty="0" smtClean="0"/>
              <a:t>у </a:t>
            </a:r>
            <a:r>
              <a:rPr lang="ru-RU" sz="1600" dirty="0"/>
              <a:t>проектному </a:t>
            </a:r>
            <a:r>
              <a:rPr lang="uk-UA" sz="1600" dirty="0" smtClean="0"/>
              <a:t>аналізі. Плутанина реальних ставок з теперішніми спричиняє певне викривлення одних потоків </a:t>
            </a:r>
            <a:r>
              <a:rPr lang="ru-RU" sz="1600" dirty="0" err="1" smtClean="0"/>
              <a:t>вигод</a:t>
            </a:r>
            <a:r>
              <a:rPr lang="ru-RU" sz="1600" dirty="0" smtClean="0"/>
              <a:t> </a:t>
            </a:r>
            <a:r>
              <a:rPr lang="ru-RU" sz="1600" dirty="0"/>
              <a:t>і затрат за </a:t>
            </a:r>
            <a:r>
              <a:rPr lang="uk-UA" sz="1600" dirty="0" smtClean="0"/>
              <a:t>рахунок інших. У більшості випадків при аналізі проектів, що проводиться міжнародними організаціями, використовують реальні показники вигід і затрат, навіть у разі відсутності прямих даних про реальні ставки на капітал. Окремими інфляційними сценаріями передбачені три можливих варіанти співвідношення номінальної ставки процента з темпом інфляції: </a:t>
            </a:r>
          </a:p>
          <a:p>
            <a:pPr algn="just"/>
            <a:r>
              <a:rPr lang="ru-RU" sz="1600" dirty="0" smtClean="0"/>
              <a:t>1</a:t>
            </a:r>
            <a:r>
              <a:rPr lang="ru-RU" sz="1600" dirty="0"/>
              <a:t>) </a:t>
            </a:r>
            <a:r>
              <a:rPr lang="en-US" sz="1600" dirty="0"/>
              <a:t>r = t — </a:t>
            </a:r>
            <a:r>
              <a:rPr lang="uk-UA" sz="1600" dirty="0" smtClean="0"/>
              <a:t>нарощення реальної вартості коштів не відбувається внаслідок того, що приріст їх майбутньої вартості поглинає інфляція</a:t>
            </a:r>
            <a:r>
              <a:rPr lang="ru-RU" sz="1600" dirty="0" smtClean="0"/>
              <a:t>; </a:t>
            </a:r>
          </a:p>
          <a:p>
            <a:pPr algn="just"/>
            <a:r>
              <a:rPr lang="ru-RU" sz="1600" dirty="0" smtClean="0"/>
              <a:t>2</a:t>
            </a:r>
            <a:r>
              <a:rPr lang="ru-RU" sz="1600" dirty="0"/>
              <a:t>) </a:t>
            </a:r>
            <a:r>
              <a:rPr lang="en-US" sz="1600" dirty="0"/>
              <a:t>r &gt; t — </a:t>
            </a:r>
            <a:r>
              <a:rPr lang="ru-RU" sz="1600" dirty="0"/>
              <a:t>реальна </a:t>
            </a:r>
            <a:r>
              <a:rPr lang="uk-UA" sz="1600" dirty="0" smtClean="0"/>
              <a:t>майбутня вартість коштів збільшується, незважаючи на інфляцію; </a:t>
            </a:r>
          </a:p>
          <a:p>
            <a:pPr algn="just"/>
            <a:r>
              <a:rPr lang="ru-RU" sz="1600" dirty="0" smtClean="0"/>
              <a:t>3</a:t>
            </a:r>
            <a:r>
              <a:rPr lang="ru-RU" sz="1600" dirty="0"/>
              <a:t>) </a:t>
            </a:r>
            <a:r>
              <a:rPr lang="en-US" sz="1600" dirty="0"/>
              <a:t>r &lt; t — </a:t>
            </a:r>
            <a:r>
              <a:rPr lang="ru-RU" sz="1600" dirty="0"/>
              <a:t>реальна </a:t>
            </a:r>
            <a:r>
              <a:rPr lang="uk-UA" sz="1600" dirty="0" smtClean="0"/>
              <a:t>майбутня вартість коштів знижується, тобто процес інвестування є збитковим.</a:t>
            </a:r>
            <a:endParaRPr lang="uk-UA" sz="1600" dirty="0"/>
          </a:p>
        </p:txBody>
      </p:sp>
    </p:spTree>
    <p:extLst>
      <p:ext uri="{BB962C8B-B14F-4D97-AF65-F5344CB8AC3E}">
        <p14:creationId xmlns:p14="http://schemas.microsoft.com/office/powerpoint/2010/main" val="1719402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706966"/>
            <a:ext cx="9144000" cy="6264696"/>
          </a:xfrm>
        </p:spPr>
        <p:txBody>
          <a:bodyPr/>
          <a:lstStyle/>
          <a:p>
            <a:pPr marL="109537" indent="0" algn="just">
              <a:buNone/>
            </a:pPr>
            <a:r>
              <a:rPr lang="uk-UA" sz="1400" dirty="0" smtClean="0"/>
              <a:t>На величину процентної ставки впливають такі чинники: </a:t>
            </a:r>
          </a:p>
          <a:p>
            <a:pPr algn="just"/>
            <a:r>
              <a:rPr lang="uk-UA" sz="1400" b="1" dirty="0" smtClean="0"/>
              <a:t>дохідність інвестицій</a:t>
            </a:r>
            <a:r>
              <a:rPr lang="uk-UA" sz="1400" dirty="0" smtClean="0"/>
              <a:t> - можливість одержання прибутку на інвестиції, вкладені у виробничі засоби; </a:t>
            </a:r>
          </a:p>
          <a:p>
            <a:pPr algn="just"/>
            <a:r>
              <a:rPr lang="uk-UA" sz="1400" b="1" dirty="0" smtClean="0"/>
              <a:t>величина і темп інфляції</a:t>
            </a:r>
            <a:r>
              <a:rPr lang="uk-UA" sz="1400" dirty="0" smtClean="0"/>
              <a:t> – тенденції до зростання цін протягом певного часу; </a:t>
            </a:r>
          </a:p>
          <a:p>
            <a:pPr algn="just"/>
            <a:r>
              <a:rPr lang="uk-UA" sz="1400" b="1" dirty="0" smtClean="0"/>
              <a:t>ризик, пов’язаний з інвестиціями </a:t>
            </a:r>
            <a:r>
              <a:rPr lang="uk-UA" sz="1400" dirty="0" smtClean="0"/>
              <a:t>– можливість того, що вкладені гроші не будуть повернені, незважаючи на обіцянки це зробити. </a:t>
            </a:r>
          </a:p>
          <a:p>
            <a:pPr marL="109537" indent="0" algn="just">
              <a:buNone/>
            </a:pPr>
            <a:r>
              <a:rPr lang="uk-UA" sz="1400" dirty="0" smtClean="0"/>
              <a:t>Розмір премії за ризик встановлюється експертним шляхом. Для визначення орієнтованої величини премії для ризикових операцій з процентами можна скористатися рекомендаціями зарубіжних експертів.</a:t>
            </a:r>
          </a:p>
          <a:p>
            <a:pPr marL="109537" indent="0" algn="just">
              <a:buNone/>
            </a:pPr>
            <a:r>
              <a:rPr lang="uk-UA" sz="1400" b="1" dirty="0" smtClean="0"/>
              <a:t>Урахування інфляції в проектному аналізі. </a:t>
            </a:r>
            <a:r>
              <a:rPr lang="uk-UA" sz="1400" dirty="0" smtClean="0"/>
              <a:t>Особливу увагу треба приділити впливу інфляції на реальні обсяги грошових потоків від проекту. У проектному аналізі інфляцію розглядають як підвищення загального рівня цін в економіці або цін на певний вид ресурсів. Головний вплив на показники ефективності інвестиційного проекту справляє неоднорідність інфляції за видами продукції й ресурсів і відмінність темпів інфляції від зміни курсу іноземної валюти. Рівень інфляції залежить від таких основних факторів: </a:t>
            </a:r>
          </a:p>
          <a:p>
            <a:pPr algn="just">
              <a:buFontTx/>
              <a:buChar char="-"/>
            </a:pPr>
            <a:r>
              <a:rPr lang="uk-UA" sz="1400" dirty="0" smtClean="0"/>
              <a:t>темпів приросту грошової маси, </a:t>
            </a:r>
          </a:p>
          <a:p>
            <a:pPr algn="just">
              <a:buFontTx/>
              <a:buChar char="-"/>
            </a:pPr>
            <a:r>
              <a:rPr lang="uk-UA" sz="1400" dirty="0" smtClean="0"/>
              <a:t>темпів зміни швидкості обігу грошової маси, </a:t>
            </a:r>
          </a:p>
          <a:p>
            <a:pPr algn="just">
              <a:buFontTx/>
              <a:buChar char="-"/>
            </a:pPr>
            <a:r>
              <a:rPr lang="uk-UA" sz="1400" dirty="0" smtClean="0"/>
              <a:t>темпів зміни обсягів виробництва. </a:t>
            </a:r>
          </a:p>
          <a:p>
            <a:pPr marL="109537" indent="0" algn="just">
              <a:buNone/>
            </a:pPr>
            <a:r>
              <a:rPr lang="uk-UA" sz="1400" dirty="0" smtClean="0">
                <a:solidFill>
                  <a:schemeClr val="accent1">
                    <a:lumMod val="75000"/>
                  </a:schemeClr>
                </a:solidFill>
              </a:rPr>
              <a:t>Загальні рекомендації щодо врахування інфляції при встановленні значень показників ефективності проектів можна сформулювати так:</a:t>
            </a:r>
          </a:p>
          <a:p>
            <a:pPr marL="109537" indent="0" algn="just">
              <a:buNone/>
            </a:pPr>
            <a:r>
              <a:rPr lang="uk-UA" sz="1400" dirty="0" smtClean="0"/>
              <a:t> 1. Якщо очікують, що вартість усіх витрат і </a:t>
            </a:r>
            <a:r>
              <a:rPr lang="uk-UA" sz="1400" dirty="0" err="1" smtClean="0"/>
              <a:t>вигод</a:t>
            </a:r>
            <a:r>
              <a:rPr lang="uk-UA" sz="1400" dirty="0" smtClean="0"/>
              <a:t> зростатиме відповідно до темпів інфляції (індексу роздрібних цін), то можна:</a:t>
            </a:r>
          </a:p>
          <a:p>
            <a:pPr marL="109537" indent="0" algn="just">
              <a:buNone/>
            </a:pPr>
            <a:r>
              <a:rPr lang="uk-UA" sz="1400" dirty="0" smtClean="0"/>
              <a:t>а) або не враховувати інфляцію зовсім і застосувати реальну ставку доходу до грошових надходжень, що оцінюються в поточних цінах; </a:t>
            </a:r>
          </a:p>
          <a:p>
            <a:pPr marL="109537" indent="0" algn="just">
              <a:buNone/>
            </a:pPr>
            <a:r>
              <a:rPr lang="uk-UA" sz="1400" dirty="0" smtClean="0"/>
              <a:t>б) або враховувати інфляцію таким чином: - використати ставку доходу на капітал як облікову ставку; - приводити грошові потоки до такої грошової оцінки, яка врахує індекс інфляції; </a:t>
            </a:r>
            <a:endParaRPr lang="uk-UA" sz="1400" dirty="0"/>
          </a:p>
        </p:txBody>
      </p:sp>
      <p:sp>
        <p:nvSpPr>
          <p:cNvPr id="3" name="Заголовок 2"/>
          <p:cNvSpPr>
            <a:spLocks noGrp="1"/>
          </p:cNvSpPr>
          <p:nvPr>
            <p:ph type="title"/>
          </p:nvPr>
        </p:nvSpPr>
        <p:spPr>
          <a:xfrm>
            <a:off x="228600" y="28142"/>
            <a:ext cx="8229600" cy="664554"/>
          </a:xfrm>
          <a:solidFill>
            <a:schemeClr val="accent1"/>
          </a:solidFill>
        </p:spPr>
        <p:txBody>
          <a:bodyPr>
            <a:normAutofit fontScale="90000"/>
          </a:bodyPr>
          <a:lstStyle/>
          <a:p>
            <a:r>
              <a:rPr lang="ru-RU" dirty="0" smtClean="0"/>
              <a:t> </a:t>
            </a:r>
            <a:r>
              <a:rPr lang="uk-UA" sz="3100" dirty="0" smtClean="0"/>
              <a:t>Фактори, що впливають на вартість грошей</a:t>
            </a:r>
            <a:endParaRPr lang="uk-UA" sz="3100" dirty="0"/>
          </a:p>
        </p:txBody>
      </p:sp>
    </p:spTree>
    <p:extLst>
      <p:ext uri="{BB962C8B-B14F-4D97-AF65-F5344CB8AC3E}">
        <p14:creationId xmlns:p14="http://schemas.microsoft.com/office/powerpoint/2010/main" val="2524418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1"/>
          <p:cNvSpPr>
            <a:spLocks noGrp="1"/>
          </p:cNvSpPr>
          <p:nvPr>
            <p:ph idx="1"/>
          </p:nvPr>
        </p:nvSpPr>
        <p:spPr>
          <a:xfrm>
            <a:off x="457199" y="1043889"/>
            <a:ext cx="8229600" cy="2092325"/>
          </a:xfrm>
        </p:spPr>
        <p:txBody>
          <a:bodyPr/>
          <a:lstStyle/>
          <a:p>
            <a:r>
              <a:rPr lang="uk-UA" altLang="ru-RU" b="1" dirty="0">
                <a:latin typeface="Times New Roman" panose="02020603050405020304" pitchFamily="18" charset="0"/>
                <a:cs typeface="Times New Roman" panose="02020603050405020304" pitchFamily="18" charset="0"/>
              </a:rPr>
              <a:t>Гроші </a:t>
            </a:r>
            <a:r>
              <a:rPr lang="uk-UA" altLang="ru-RU" dirty="0">
                <a:latin typeface="Times New Roman" panose="02020603050405020304" pitchFamily="18" charset="0"/>
                <a:cs typeface="Times New Roman" panose="02020603050405020304" pitchFamily="18" charset="0"/>
              </a:rPr>
              <a:t>– це еквівалент вартості усіх інших товарів та послуг, бо саме за допомогою грошей у вигляді фіксованої кількості грошових одиниць вимірюється вартість будь-якого товару.</a:t>
            </a:r>
          </a:p>
          <a:p>
            <a:endParaRPr lang="uk-UA" altLang="ru-RU" dirty="0"/>
          </a:p>
        </p:txBody>
      </p:sp>
      <p:sp>
        <p:nvSpPr>
          <p:cNvPr id="3" name="Заголовок 2"/>
          <p:cNvSpPr>
            <a:spLocks noGrp="1"/>
          </p:cNvSpPr>
          <p:nvPr>
            <p:ph type="title"/>
          </p:nvPr>
        </p:nvSpPr>
        <p:spPr/>
        <p:txBody>
          <a:bodyPr/>
          <a:lstStyle/>
          <a:p>
            <a:pPr algn="ctr">
              <a:defRPr/>
            </a:pPr>
            <a:r>
              <a:rPr lang="uk-UA" sz="3200" dirty="0">
                <a:latin typeface="Times New Roman" pitchFamily="18" charset="0"/>
                <a:cs typeface="Times New Roman" pitchFamily="18" charset="0"/>
              </a:rPr>
              <a:t>Що таке гроші?</a:t>
            </a:r>
          </a:p>
        </p:txBody>
      </p:sp>
      <p:sp>
        <p:nvSpPr>
          <p:cNvPr id="11268" name="Прямоугольник 4"/>
          <p:cNvSpPr>
            <a:spLocks noChangeArrowheads="1"/>
          </p:cNvSpPr>
          <p:nvPr/>
        </p:nvSpPr>
        <p:spPr bwMode="auto">
          <a:xfrm>
            <a:off x="3383360" y="2780928"/>
            <a:ext cx="57606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800" dirty="0">
                <a:latin typeface="Times New Roman" panose="02020603050405020304" pitchFamily="18" charset="0"/>
                <a:cs typeface="Times New Roman" panose="02020603050405020304" pitchFamily="18" charset="0"/>
              </a:rPr>
              <a:t>Є </a:t>
            </a:r>
            <a:r>
              <a:rPr lang="uk-UA" altLang="ru-RU" sz="2800" b="1" dirty="0">
                <a:latin typeface="Times New Roman" panose="02020603050405020304" pitchFamily="18" charset="0"/>
                <a:cs typeface="Times New Roman" panose="02020603050405020304" pitchFamily="18" charset="0"/>
              </a:rPr>
              <a:t>принцип</a:t>
            </a:r>
            <a:r>
              <a:rPr lang="uk-UA" altLang="ru-RU" sz="2800" dirty="0">
                <a:latin typeface="Times New Roman" panose="02020603050405020304" pitchFamily="18" charset="0"/>
                <a:cs typeface="Times New Roman" panose="02020603050405020304" pitchFamily="18" charset="0"/>
              </a:rPr>
              <a:t>, який діє незалежно від зміни загального рівня цін: </a:t>
            </a:r>
            <a:r>
              <a:rPr lang="uk-UA" altLang="ru-RU" sz="2800" i="1" dirty="0">
                <a:latin typeface="Times New Roman" panose="02020603050405020304" pitchFamily="18" charset="0"/>
                <a:cs typeface="Times New Roman" panose="02020603050405020304" pitchFamily="18" charset="0"/>
              </a:rPr>
              <a:t>мати певну суму грошей сьогодні завжди краще, ніж мати її завтра. </a:t>
            </a:r>
            <a:endParaRPr lang="en-US" altLang="ru-RU" sz="2800" i="1" dirty="0" smtClean="0">
              <a:latin typeface="Times New Roman" panose="02020603050405020304" pitchFamily="18" charset="0"/>
              <a:cs typeface="Times New Roman" panose="02020603050405020304" pitchFamily="18" charset="0"/>
            </a:endParaRPr>
          </a:p>
          <a:p>
            <a:pPr eaLnBrk="1" hangingPunct="1"/>
            <a:r>
              <a:rPr lang="uk-UA" altLang="ru-RU" sz="2800" b="1" i="1" dirty="0" smtClean="0">
                <a:latin typeface="Times New Roman" panose="02020603050405020304" pitchFamily="18" charset="0"/>
                <a:cs typeface="Times New Roman" panose="02020603050405020304" pitchFamily="18" charset="0"/>
              </a:rPr>
              <a:t>Концепція цінності грошей у часі базується на принципі</a:t>
            </a:r>
            <a:r>
              <a:rPr lang="uk-UA" altLang="ru-RU" sz="2800" i="1" dirty="0" smtClean="0">
                <a:latin typeface="Times New Roman" panose="02020603050405020304" pitchFamily="18" charset="0"/>
                <a:cs typeface="Times New Roman" panose="02020603050405020304" pitchFamily="18" charset="0"/>
              </a:rPr>
              <a:t>: одна грошова одиниця сьогодні має більшу цінність, ніж через певний проміжок часу.</a:t>
            </a:r>
            <a:endParaRPr lang="uk-UA" altLang="ru-RU" sz="2800" dirty="0">
              <a:latin typeface="Times New Roman" panose="02020603050405020304" pitchFamily="18" charset="0"/>
              <a:cs typeface="Times New Roman" panose="02020603050405020304" pitchFamily="18" charset="0"/>
            </a:endParaRPr>
          </a:p>
        </p:txBody>
      </p:sp>
      <p:pic>
        <p:nvPicPr>
          <p:cNvPr id="1126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13100"/>
            <a:ext cx="2857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6632"/>
            <a:ext cx="8229600" cy="5890468"/>
          </a:xfrm>
        </p:spPr>
        <p:txBody>
          <a:bodyPr/>
          <a:lstStyle/>
          <a:p>
            <a:pPr marL="109537" indent="0" algn="just">
              <a:buNone/>
            </a:pPr>
            <a:r>
              <a:rPr lang="ru-RU" sz="1400" dirty="0" smtClean="0"/>
              <a:t>2</a:t>
            </a:r>
            <a:r>
              <a:rPr lang="uk-UA" sz="1400" dirty="0" smtClean="0"/>
              <a:t>. Якщо очікують, що вартість витрат і </a:t>
            </a:r>
            <a:r>
              <a:rPr lang="uk-UA" sz="1400" dirty="0" err="1" smtClean="0"/>
              <a:t>вигод</a:t>
            </a:r>
            <a:r>
              <a:rPr lang="uk-UA" sz="1400" dirty="0" smtClean="0"/>
              <a:t> зростатиме різними темпами, необхідно застосувати ставку доходу на капітал до грошових потоків, які мають бути скориговані на інфляційну зміну цін. Залежність між реальною й грошовою ставкою доходу визначають</a:t>
            </a:r>
            <a:r>
              <a:rPr lang="ru-RU" sz="1400" dirty="0" smtClean="0"/>
              <a:t> </a:t>
            </a:r>
            <a:r>
              <a:rPr lang="ru-RU" sz="1400" dirty="0"/>
              <a:t>формулою </a:t>
            </a:r>
            <a:r>
              <a:rPr lang="ru-RU" sz="1400" dirty="0" err="1"/>
              <a:t>Фішера</a:t>
            </a:r>
            <a:r>
              <a:rPr lang="ru-RU" sz="1400" dirty="0"/>
              <a:t>: </a:t>
            </a:r>
            <a:r>
              <a:rPr lang="ru-RU" sz="2000" b="1" dirty="0"/>
              <a:t>(1+</a:t>
            </a:r>
            <a:r>
              <a:rPr lang="en-US" sz="2000" b="1" dirty="0"/>
              <a:t>r)*(1+i)=(1+n) </a:t>
            </a:r>
            <a:endParaRPr lang="uk-UA" sz="2000" b="1" dirty="0" smtClean="0"/>
          </a:p>
          <a:p>
            <a:pPr marL="109537" indent="0" algn="just">
              <a:buNone/>
            </a:pPr>
            <a:r>
              <a:rPr lang="ru-RU" sz="1400" dirty="0" smtClean="0"/>
              <a:t>де </a:t>
            </a:r>
            <a:r>
              <a:rPr lang="en-US" sz="1400" dirty="0"/>
              <a:t>r — </a:t>
            </a:r>
            <a:r>
              <a:rPr lang="uk-UA" sz="1400" dirty="0" smtClean="0"/>
              <a:t>необхідна реальна ставка доходу на капітал; </a:t>
            </a:r>
          </a:p>
          <a:p>
            <a:pPr algn="just"/>
            <a:r>
              <a:rPr lang="uk-UA" sz="1400" dirty="0" smtClean="0"/>
              <a:t>і — темп інфляції, що звичайно вимірюють індексом ринкових цін;</a:t>
            </a:r>
            <a:r>
              <a:rPr lang="ru-RU" sz="1400" dirty="0" smtClean="0"/>
              <a:t> </a:t>
            </a:r>
          </a:p>
          <a:p>
            <a:pPr algn="just"/>
            <a:r>
              <a:rPr lang="en-US" sz="1400" dirty="0" smtClean="0"/>
              <a:t>n </a:t>
            </a:r>
            <a:r>
              <a:rPr lang="en-US" sz="1400" dirty="0"/>
              <a:t>— </a:t>
            </a:r>
            <a:r>
              <a:rPr lang="uk-UA" sz="1400" dirty="0" smtClean="0"/>
              <a:t>необхідна номінальна </a:t>
            </a:r>
            <a:r>
              <a:rPr lang="ru-RU" sz="1400" dirty="0" smtClean="0"/>
              <a:t>ставка </a:t>
            </a:r>
            <a:r>
              <a:rPr lang="ru-RU" sz="1400" dirty="0"/>
              <a:t>доходу </a:t>
            </a:r>
            <a:r>
              <a:rPr lang="uk-UA" sz="1400" dirty="0" smtClean="0"/>
              <a:t>на капітал</a:t>
            </a:r>
            <a:r>
              <a:rPr lang="ru-RU" sz="1400" dirty="0" smtClean="0"/>
              <a:t>. </a:t>
            </a:r>
          </a:p>
          <a:p>
            <a:pPr marL="109537" indent="0" algn="just">
              <a:buNone/>
            </a:pPr>
            <a:r>
              <a:rPr lang="uk-UA" sz="1400" dirty="0" smtClean="0"/>
              <a:t>Слід зазначити, що навіть однорідна інфляція справляє певний вплив на показники інвестиційного проекту. Це відбувається за рахунок: </a:t>
            </a:r>
          </a:p>
          <a:p>
            <a:pPr algn="just">
              <a:buFontTx/>
              <a:buChar char="-"/>
            </a:pPr>
            <a:r>
              <a:rPr lang="uk-UA" sz="1400" dirty="0" smtClean="0"/>
              <a:t>зміни впливу запасів і заборгованостей (збільшення запасів матеріалів і кредиторської заборгованості стає більш вигідним, а запасів готової продукції та дебіторської заборгованості — менш вигідним, ніж без інфляції); </a:t>
            </a:r>
          </a:p>
          <a:p>
            <a:pPr algn="just">
              <a:buFontTx/>
              <a:buChar char="-"/>
            </a:pPr>
            <a:r>
              <a:rPr lang="uk-UA" sz="1400" dirty="0" smtClean="0"/>
              <a:t>завищення податків через відставання амортизаційних відрахувань від тих, які повинні відповідати підвищенню цін на основні фонди; </a:t>
            </a:r>
          </a:p>
          <a:p>
            <a:pPr algn="just">
              <a:buFontTx/>
              <a:buChar char="-"/>
            </a:pPr>
            <a:r>
              <a:rPr lang="uk-UA" sz="1400" dirty="0" smtClean="0"/>
              <a:t>зміни умов надання позик і кредитів. </a:t>
            </a:r>
          </a:p>
          <a:p>
            <a:pPr marL="109537" indent="0" algn="just">
              <a:buNone/>
            </a:pPr>
            <a:r>
              <a:rPr lang="uk-UA" sz="1400" dirty="0" smtClean="0"/>
              <a:t>Інфляція впливає на показники проекту як у грошовому, так і в натуральному виразі. 	Можлива зміна плану реалізації проекту (планованих величин запасів і заборгованостей, позикових коштів, обсягу виробництва і продажів). Тому, безперечно, перехід до розрахунків у твердій валюті або навіть до натуральних показників не скасовує необхідності врахування інфляції. Для максимального врахування впливу інфляції розрахунок комерційної ефективності проектів слід проводити як у постійних і/або світових цінах, так і в прогнозних цінах, які повинні відображати умови здійснення проекту</a:t>
            </a:r>
            <a:r>
              <a:rPr lang="ru-RU" sz="1400" dirty="0" smtClean="0"/>
              <a:t>.</a:t>
            </a:r>
            <a:endParaRPr lang="ru-RU" sz="1400" dirty="0"/>
          </a:p>
        </p:txBody>
      </p:sp>
    </p:spTree>
    <p:extLst>
      <p:ext uri="{BB962C8B-B14F-4D97-AF65-F5344CB8AC3E}">
        <p14:creationId xmlns:p14="http://schemas.microsoft.com/office/powerpoint/2010/main" val="427956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8686800" cy="6858000"/>
          </a:xfrm>
        </p:spPr>
        <p:txBody>
          <a:bodyPr/>
          <a:lstStyle/>
          <a:p>
            <a:pPr algn="just"/>
            <a:r>
              <a:rPr lang="uk-UA" sz="1300" dirty="0" smtClean="0"/>
              <a:t>Існує ще одна проблема – інвестори хочуть отримати компенсацію за зменшення купівельної спроможності майбутніх грошових потоків із-за інфляції і тому потребують збільшення процентних ставок. Аналогічно інфляцію часто враховують в процентну ставку, яку використовують при оцінці проектів. </a:t>
            </a:r>
          </a:p>
          <a:p>
            <a:pPr algn="just"/>
            <a:r>
              <a:rPr lang="uk-UA" sz="1300" dirty="0" smtClean="0"/>
              <a:t>Норма прибутку, яка включає в себе інфляцію називають </a:t>
            </a:r>
            <a:r>
              <a:rPr lang="uk-UA" sz="1300" b="1" dirty="0" smtClean="0"/>
              <a:t>номінальною ставкою</a:t>
            </a:r>
            <a:r>
              <a:rPr lang="uk-UA" sz="1300" dirty="0" smtClean="0"/>
              <a:t>. </a:t>
            </a:r>
          </a:p>
          <a:p>
            <a:pPr algn="just"/>
            <a:r>
              <a:rPr lang="uk-UA" sz="1300" dirty="0" smtClean="0"/>
              <a:t>Можна відзначити, що неправильно просто прибавляти реальну норму прибутку до ставки інфляції. Інфляція здійснює дію множника, тобто грошові потоки повинні кожен рік множитись на ( 1+ ставка інфляції), щоб купівельна спроможність залишалась на однаковому рівні, що виходить з формули Фішера.</a:t>
            </a:r>
          </a:p>
          <a:p>
            <a:pPr algn="just"/>
            <a:r>
              <a:rPr lang="uk-UA" sz="1300" dirty="0" smtClean="0">
                <a:solidFill>
                  <a:schemeClr val="accent1">
                    <a:lumMod val="75000"/>
                  </a:schemeClr>
                </a:solidFill>
              </a:rPr>
              <a:t>Розраховуючи грошові потоки, важливо бачити різницю між реальною і номінальною нормою прибутку. Ці ставки і грошові потоки повинні відповідати один одному. Так, якщо номінальну норму прибутку використовують як облікову ставку, то інфляція збільшить номінальний об’єм грошових потоків за строк роботи капітальних вкладень. З іншого боку, якщо припускають, що грошові потоки залишатимуться постійними протягом строку роботи активів, то потрібно використовувати реальну норму прибутку. </a:t>
            </a:r>
          </a:p>
          <a:p>
            <a:pPr algn="just"/>
            <a:r>
              <a:rPr lang="uk-UA" sz="1300" dirty="0" smtClean="0"/>
              <a:t>У розрахунках, пов’язаних </a:t>
            </a:r>
            <a:r>
              <a:rPr lang="ru-RU" sz="1300" dirty="0" smtClean="0"/>
              <a:t>з </a:t>
            </a:r>
            <a:r>
              <a:rPr lang="uk-UA" sz="1300" dirty="0" smtClean="0"/>
              <a:t>коректуванням грошових коштів у часі з урахуванням інфляції використовують два поняття – </a:t>
            </a:r>
            <a:r>
              <a:rPr lang="uk-UA" sz="1300" b="1" dirty="0" smtClean="0"/>
              <a:t>номінальна й реальна сума грошових коштів. </a:t>
            </a:r>
          </a:p>
          <a:p>
            <a:pPr algn="just"/>
            <a:r>
              <a:rPr lang="uk-UA" sz="1300" b="1" dirty="0" smtClean="0"/>
              <a:t>Номінальна сума грошових коштів </a:t>
            </a:r>
            <a:r>
              <a:rPr lang="uk-UA" sz="1300" dirty="0" smtClean="0"/>
              <a:t>– це їхня оцінка без урахування зміни покупної спроможності грошей. </a:t>
            </a:r>
          </a:p>
          <a:p>
            <a:pPr algn="just"/>
            <a:r>
              <a:rPr lang="uk-UA" sz="1300" b="1" dirty="0" smtClean="0"/>
              <a:t>Реальна сума грошових коштів </a:t>
            </a:r>
            <a:r>
              <a:rPr lang="uk-UA" sz="1300" dirty="0" smtClean="0"/>
              <a:t>– це їхня оцінка з урахуванням зміни покупної спроможності грошей під впливом інфляції. Цю оцінку проводять при визначенні як теперішньої, так і майбутньої вартості грошей. У практиці проектного аналізу розрахунки вартості грошових коштів </a:t>
            </a:r>
            <a:r>
              <a:rPr lang="ru-RU" sz="1300" dirty="0" smtClean="0"/>
              <a:t>з </a:t>
            </a:r>
            <a:r>
              <a:rPr lang="uk-UA" sz="1300" dirty="0" smtClean="0"/>
              <a:t>урахуванням інфляції проводять у наступних випадках: </a:t>
            </a:r>
          </a:p>
          <a:p>
            <a:pPr algn="just"/>
            <a:r>
              <a:rPr lang="uk-UA" sz="1300" dirty="0" smtClean="0"/>
              <a:t>при корегуванні нарощеної вартості грошових потоків;</a:t>
            </a:r>
          </a:p>
          <a:p>
            <a:pPr algn="just"/>
            <a:r>
              <a:rPr lang="uk-UA" sz="1300" dirty="0" smtClean="0"/>
              <a:t>при формуванні рівню ставки проценту з урахуванням інфляції, яку використовують чи для нарощування, чи для дисконтування; </a:t>
            </a:r>
          </a:p>
          <a:p>
            <a:pPr algn="just"/>
            <a:r>
              <a:rPr lang="uk-UA" sz="1300" dirty="0" smtClean="0"/>
              <a:t>при формуванні рівню доходів за фінансовими операціями за проектом. </a:t>
            </a:r>
          </a:p>
          <a:p>
            <a:pPr algn="just"/>
            <a:r>
              <a:rPr lang="uk-UA" sz="1300" dirty="0" smtClean="0"/>
              <a:t>У процесі оцінки інфляції використовують </a:t>
            </a:r>
            <a:r>
              <a:rPr lang="ru-RU" sz="1300" dirty="0" smtClean="0"/>
              <a:t>два </a:t>
            </a:r>
            <a:r>
              <a:rPr lang="uk-UA" sz="1300" dirty="0" smtClean="0"/>
              <a:t>показники </a:t>
            </a:r>
            <a:r>
              <a:rPr lang="ru-RU" sz="1300" dirty="0" smtClean="0"/>
              <a:t>: </a:t>
            </a:r>
            <a:r>
              <a:rPr lang="ru-RU" sz="1300" dirty="0"/>
              <a:t>- темп </a:t>
            </a:r>
            <a:r>
              <a:rPr lang="ru-RU" sz="1300" dirty="0" err="1"/>
              <a:t>інфляції</a:t>
            </a:r>
            <a:r>
              <a:rPr lang="ru-RU" sz="1300" dirty="0"/>
              <a:t> (</a:t>
            </a:r>
            <a:r>
              <a:rPr lang="en-US" sz="1300" dirty="0" err="1"/>
              <a:t>Ti</a:t>
            </a:r>
            <a:r>
              <a:rPr lang="en-US" sz="1300" dirty="0"/>
              <a:t> ), </a:t>
            </a:r>
            <a:r>
              <a:rPr lang="uk-UA" sz="1300" dirty="0" smtClean="0"/>
              <a:t>що характеризує </a:t>
            </a:r>
            <a:r>
              <a:rPr lang="ru-RU" sz="1300" dirty="0" err="1" smtClean="0"/>
              <a:t>приріст</a:t>
            </a:r>
            <a:r>
              <a:rPr lang="ru-RU" sz="1300" dirty="0" smtClean="0"/>
              <a:t> </a:t>
            </a:r>
            <a:r>
              <a:rPr lang="uk-UA" sz="1300" dirty="0" smtClean="0"/>
              <a:t>середнього рівню цін у періоді </a:t>
            </a:r>
            <a:r>
              <a:rPr lang="ru-RU" sz="1300" dirty="0" smtClean="0"/>
              <a:t>(</a:t>
            </a:r>
            <a:r>
              <a:rPr lang="en-US" sz="1300" dirty="0"/>
              <a:t>n); - </a:t>
            </a:r>
            <a:r>
              <a:rPr lang="uk-UA" sz="1300" dirty="0" smtClean="0"/>
              <a:t>індекс інфляції </a:t>
            </a:r>
            <a:r>
              <a:rPr lang="ru-RU" sz="1300" dirty="0" smtClean="0"/>
              <a:t>(</a:t>
            </a:r>
            <a:r>
              <a:rPr lang="en-US" sz="1300" dirty="0"/>
              <a:t>Ii) </a:t>
            </a:r>
            <a:r>
              <a:rPr lang="ru-RU" sz="1300" dirty="0"/>
              <a:t>у </a:t>
            </a:r>
            <a:r>
              <a:rPr lang="uk-UA" sz="1300" dirty="0" smtClean="0"/>
              <a:t>періоді, що визначають я</a:t>
            </a:r>
            <a:r>
              <a:rPr lang="ru-RU" sz="1300" dirty="0" smtClean="0"/>
              <a:t>к </a:t>
            </a:r>
            <a:r>
              <a:rPr lang="ru-RU" sz="1300" dirty="0"/>
              <a:t>(1+</a:t>
            </a:r>
            <a:r>
              <a:rPr lang="en-US" sz="1300" dirty="0" err="1"/>
              <a:t>Ti</a:t>
            </a:r>
            <a:r>
              <a:rPr lang="en-US" sz="1300" dirty="0"/>
              <a:t>) </a:t>
            </a:r>
            <a:r>
              <a:rPr lang="ru-RU" sz="1300" dirty="0" smtClean="0"/>
              <a:t>Таким </a:t>
            </a:r>
            <a:r>
              <a:rPr lang="ru-RU" sz="1300" dirty="0"/>
              <a:t>чином, </a:t>
            </a:r>
            <a:r>
              <a:rPr lang="ru-RU" sz="1300" dirty="0" err="1"/>
              <a:t>аналіз</a:t>
            </a:r>
            <a:r>
              <a:rPr lang="ru-RU" sz="1300" dirty="0"/>
              <a:t> </a:t>
            </a:r>
            <a:r>
              <a:rPr lang="uk-UA" sz="1300" dirty="0" smtClean="0"/>
              <a:t>впливу інфляції може бути здійснений для двох варіантів</a:t>
            </a:r>
            <a:r>
              <a:rPr lang="ru-RU" sz="1300" dirty="0" smtClean="0"/>
              <a:t>: </a:t>
            </a:r>
            <a:r>
              <a:rPr lang="ru-RU" sz="1300" dirty="0"/>
              <a:t>коли темп </a:t>
            </a:r>
            <a:r>
              <a:rPr lang="uk-UA" sz="1300" dirty="0" smtClean="0"/>
              <a:t>інфляції різний </a:t>
            </a:r>
            <a:r>
              <a:rPr lang="ru-RU" sz="1300" dirty="0" smtClean="0"/>
              <a:t>за </a:t>
            </a:r>
            <a:r>
              <a:rPr lang="uk-UA" sz="1300" dirty="0" smtClean="0"/>
              <a:t>окремими складовими витрат і доході</a:t>
            </a:r>
            <a:r>
              <a:rPr lang="ru-RU" sz="1300" dirty="0" smtClean="0"/>
              <a:t>в </a:t>
            </a:r>
            <a:r>
              <a:rPr lang="ru-RU" sz="1300" dirty="0"/>
              <a:t>та коли темп </a:t>
            </a:r>
            <a:r>
              <a:rPr lang="uk-UA" sz="1300" dirty="0" smtClean="0"/>
              <a:t>інфляції однаковий </a:t>
            </a:r>
            <a:r>
              <a:rPr lang="ru-RU" sz="1300" dirty="0" smtClean="0"/>
              <a:t>за </a:t>
            </a:r>
            <a:r>
              <a:rPr lang="uk-UA" sz="1300" dirty="0" smtClean="0"/>
              <a:t>окремими видами витрат і доходів</a:t>
            </a:r>
            <a:r>
              <a:rPr lang="ru-RU" sz="1300" dirty="0" smtClean="0"/>
              <a:t>.</a:t>
            </a:r>
            <a:endParaRPr lang="uk-UA" sz="1300" dirty="0"/>
          </a:p>
        </p:txBody>
      </p:sp>
    </p:spTree>
    <p:extLst>
      <p:ext uri="{BB962C8B-B14F-4D97-AF65-F5344CB8AC3E}">
        <p14:creationId xmlns:p14="http://schemas.microsoft.com/office/powerpoint/2010/main" val="372691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038475"/>
            <a:ext cx="27559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Прямоугольник 3"/>
          <p:cNvSpPr>
            <a:spLocks noChangeArrowheads="1"/>
          </p:cNvSpPr>
          <p:nvPr/>
        </p:nvSpPr>
        <p:spPr bwMode="auto">
          <a:xfrm>
            <a:off x="428625" y="1125538"/>
            <a:ext cx="8429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dirty="0"/>
              <a:t>Приведені розрахункові формули описують механізм впливу </a:t>
            </a:r>
            <a:r>
              <a:rPr lang="uk-UA" altLang="ru-RU" sz="2400" dirty="0" err="1"/>
              <a:t>фактора</a:t>
            </a:r>
            <a:r>
              <a:rPr lang="uk-UA" altLang="ru-RU" sz="2400" dirty="0"/>
              <a:t> часу на результат фінансових операцій.</a:t>
            </a:r>
          </a:p>
          <a:p>
            <a:pPr eaLnBrk="1" hangingPunct="1"/>
            <a:endParaRPr lang="uk-UA" altLang="ru-RU" sz="2400" dirty="0"/>
          </a:p>
          <a:p>
            <a:pPr eaLnBrk="1" hangingPunct="1"/>
            <a:r>
              <a:rPr lang="uk-UA" altLang="ru-RU" sz="2400" dirty="0"/>
              <a:t>Їх використання дозволяє уникнути помилок і втрат в умовах зниження купівельної спроможності </a:t>
            </a:r>
            <a:r>
              <a:rPr lang="uk-UA" altLang="ru-RU" sz="2400" dirty="0" smtClean="0"/>
              <a:t>грошей.</a:t>
            </a:r>
          </a:p>
          <a:p>
            <a:pPr eaLnBrk="1" hangingPunct="1"/>
            <a:r>
              <a:rPr lang="uk-UA" altLang="ru-RU" sz="4800" dirty="0" smtClean="0">
                <a:solidFill>
                  <a:schemeClr val="accent1">
                    <a:lumMod val="75000"/>
                  </a:schemeClr>
                </a:solidFill>
              </a:rPr>
              <a:t>Дякую за увагу!</a:t>
            </a:r>
            <a:endParaRPr lang="uk-UA" altLang="ru-RU" sz="4800" dirty="0">
              <a:solidFill>
                <a:schemeClr val="accent1">
                  <a:lumMod val="75000"/>
                </a:schemeClr>
              </a:solidFill>
            </a:endParaRPr>
          </a:p>
        </p:txBody>
      </p:sp>
      <p:sp>
        <p:nvSpPr>
          <p:cNvPr id="5" name="Прямоугольник 4"/>
          <p:cNvSpPr>
            <a:spLocks noChangeArrowheads="1"/>
          </p:cNvSpPr>
          <p:nvPr/>
        </p:nvSpPr>
        <p:spPr bwMode="auto">
          <a:xfrm>
            <a:off x="428625" y="241300"/>
            <a:ext cx="8429625" cy="461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endParaRPr lang="uk-UA" sz="2400" b="1" dirty="0">
              <a:solidFill>
                <a:schemeClr val="tx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9088" y="4708525"/>
            <a:ext cx="20161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2"/>
          <p:cNvSpPr>
            <a:spLocks noGrp="1"/>
          </p:cNvSpPr>
          <p:nvPr>
            <p:ph type="title"/>
          </p:nvPr>
        </p:nvSpPr>
        <p:spPr/>
        <p:txBody>
          <a:bodyPr/>
          <a:lstStyle/>
          <a:p>
            <a:pPr algn="ctr">
              <a:defRPr/>
            </a:pPr>
            <a:r>
              <a:rPr lang="uk-UA" sz="3200" dirty="0"/>
              <a:t>Фактори, що визначають зміну вартості грошей у часі</a:t>
            </a:r>
            <a:endParaRPr lang="uk-UA" sz="3200" dirty="0">
              <a:latin typeface="Times New Roman" pitchFamily="18" charset="0"/>
              <a:cs typeface="Times New Roman" pitchFamily="18" charset="0"/>
            </a:endParaRPr>
          </a:p>
        </p:txBody>
      </p:sp>
      <p:pic>
        <p:nvPicPr>
          <p:cNvPr id="1229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3756025"/>
            <a:ext cx="27559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628775"/>
            <a:ext cx="83121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581525"/>
            <a:ext cx="337661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768" y="8477"/>
            <a:ext cx="8579296" cy="6048672"/>
          </a:xfrm>
        </p:spPr>
        <p:txBody>
          <a:bodyPr/>
          <a:lstStyle/>
          <a:p>
            <a:pPr algn="just"/>
            <a:r>
              <a:rPr lang="uk-UA" sz="2000" dirty="0" smtClean="0"/>
              <a:t>Одним з основних методологічних принципів в проектному аналізі є </a:t>
            </a:r>
            <a:r>
              <a:rPr lang="uk-UA" sz="2000" b="1" dirty="0" smtClean="0"/>
              <a:t>урахування концепції вартості грошей у часі. </a:t>
            </a:r>
            <a:r>
              <a:rPr lang="uk-UA" sz="2000" dirty="0" smtClean="0"/>
              <a:t>Певна сума грошей в майбутньому не є рівноцінною до такої самої суми, але отриманої сьогодні. </a:t>
            </a:r>
            <a:endParaRPr lang="en-US" sz="2000" dirty="0" smtClean="0"/>
          </a:p>
          <a:p>
            <a:pPr algn="just"/>
            <a:r>
              <a:rPr lang="uk-UA" sz="2000" dirty="0" smtClean="0"/>
              <a:t>Головними причинами зміни цінності грошей у часі є </a:t>
            </a:r>
            <a:r>
              <a:rPr lang="uk-UA" sz="2000" b="1" dirty="0" smtClean="0"/>
              <a:t>інфляція, ризик та схильність до ліквідності</a:t>
            </a:r>
            <a:r>
              <a:rPr lang="uk-UA" sz="2000" dirty="0" smtClean="0"/>
              <a:t>. </a:t>
            </a:r>
            <a:endParaRPr lang="en-US" sz="2000" dirty="0" smtClean="0"/>
          </a:p>
          <a:p>
            <a:pPr algn="just"/>
            <a:r>
              <a:rPr lang="uk-UA" sz="2000" b="1" dirty="0" smtClean="0"/>
              <a:t>Інфляція</a:t>
            </a:r>
            <a:r>
              <a:rPr lang="uk-UA" sz="2000" dirty="0" smtClean="0"/>
              <a:t> – це процес, який характеризується підвищенням загального рівня цін в економіці певної країни та зниженням купівельної спроможності грошей. </a:t>
            </a:r>
            <a:endParaRPr lang="en-US" sz="2000" dirty="0" smtClean="0"/>
          </a:p>
          <a:p>
            <a:pPr algn="just"/>
            <a:r>
              <a:rPr lang="uk-UA" sz="2000" b="1" dirty="0" smtClean="0"/>
              <a:t>Ризик </a:t>
            </a:r>
            <a:r>
              <a:rPr lang="uk-UA" sz="2000" dirty="0" smtClean="0"/>
              <a:t>– це нестабільність, непевність у майбутньому. Через непевність у майбутньому ризик з часом зростає, люди хочуть уникнути ризику, тож вище цінують ті гроші, що є сьогодні, ніж ті, що будуть у майбутньому. </a:t>
            </a:r>
            <a:endParaRPr lang="en-US" sz="2000" dirty="0" smtClean="0"/>
          </a:p>
          <a:p>
            <a:pPr algn="just"/>
            <a:r>
              <a:rPr lang="uk-UA" sz="2000" b="1" dirty="0" smtClean="0"/>
              <a:t>Схильність до ліквідності </a:t>
            </a:r>
            <a:r>
              <a:rPr lang="uk-UA" sz="2000" dirty="0" smtClean="0"/>
              <a:t>— це перевага, віддана наявним грошам перед іншими цінностями та ризикованими </a:t>
            </a:r>
            <a:r>
              <a:rPr lang="uk-UA" sz="2000" dirty="0" err="1" smtClean="0"/>
              <a:t>вкладеннями</a:t>
            </a:r>
            <a:r>
              <a:rPr lang="uk-UA" sz="2000" dirty="0" smtClean="0"/>
              <a:t>. Схильність до ліквідності обумовлена можливістю сьогоднішнього використання грошей, що передбачає можливість задоволення власних потреб, або реінвестування</a:t>
            </a:r>
            <a:r>
              <a:rPr lang="ru-RU" sz="2000" dirty="0" smtClean="0"/>
              <a:t>. </a:t>
            </a:r>
            <a:endParaRPr lang="ru-RU" sz="2000" dirty="0"/>
          </a:p>
        </p:txBody>
      </p:sp>
    </p:spTree>
    <p:extLst>
      <p:ext uri="{BB962C8B-B14F-4D97-AF65-F5344CB8AC3E}">
        <p14:creationId xmlns:p14="http://schemas.microsoft.com/office/powerpoint/2010/main" val="364037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28625" y="241300"/>
            <a:ext cx="8429625" cy="5238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itchFamily="18" charset="0"/>
                <a:cs typeface="Times New Roman" pitchFamily="18" charset="0"/>
              </a:rPr>
              <a:t>Базові поняття</a:t>
            </a:r>
          </a:p>
        </p:txBody>
      </p:sp>
      <p:sp>
        <p:nvSpPr>
          <p:cNvPr id="2" name="Прямоугольник 1"/>
          <p:cNvSpPr>
            <a:spLocks noChangeArrowheads="1"/>
          </p:cNvSpPr>
          <p:nvPr/>
        </p:nvSpPr>
        <p:spPr bwMode="auto">
          <a:xfrm>
            <a:off x="827088" y="1196975"/>
            <a:ext cx="71294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a:t>Відсотки</a:t>
            </a:r>
            <a:r>
              <a:rPr lang="uk-UA" altLang="ru-RU" sz="2400"/>
              <a:t> - сума доходу від надання капіталу в борг або плата за користування позичковим капіталом у всіх його формах (депозитний відсоток, кредитний відсоток, відсоток з облігацій, відсоток за векселями і т.п.).</a:t>
            </a:r>
          </a:p>
          <a:p>
            <a:pPr eaLnBrk="1" hangingPunct="1"/>
            <a:endParaRPr lang="uk-UA" altLang="ru-RU" sz="2400" b="1"/>
          </a:p>
          <a:p>
            <a:pPr eaLnBrk="1" hangingPunct="1"/>
            <a:r>
              <a:rPr lang="uk-UA" altLang="ru-RU" sz="2400" b="1"/>
              <a:t>Відсоткова ставка</a:t>
            </a:r>
            <a:r>
              <a:rPr lang="uk-UA" altLang="ru-RU" sz="2400"/>
              <a:t> - це величина, що характеризує інтенсивність нарахування відсотків.</a:t>
            </a:r>
          </a:p>
        </p:txBody>
      </p:sp>
      <p:pic>
        <p:nvPicPr>
          <p:cNvPr id="13316"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4518025"/>
            <a:ext cx="296227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0"/>
            <a:ext cx="8858250" cy="8309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uk-UA" sz="2400" b="1" dirty="0">
                <a:solidFill>
                  <a:schemeClr val="tx1"/>
                </a:solidFill>
                <a:latin typeface="Times New Roman" pitchFamily="18" charset="0"/>
                <a:cs typeface="Times New Roman" pitchFamily="18" charset="0"/>
              </a:rPr>
              <a:t>Способи нарахування </a:t>
            </a:r>
            <a:r>
              <a:rPr lang="uk-UA" sz="2400" b="1" dirty="0" smtClean="0">
                <a:solidFill>
                  <a:schemeClr val="tx1"/>
                </a:solidFill>
                <a:latin typeface="Times New Roman" pitchFamily="18" charset="0"/>
                <a:cs typeface="Times New Roman" pitchFamily="18" charset="0"/>
              </a:rPr>
              <a:t>відсотків (існує два способи нарахування відсотків)</a:t>
            </a:r>
            <a:endParaRPr lang="uk-UA" sz="2400" b="1" dirty="0">
              <a:solidFill>
                <a:schemeClr val="tx1"/>
              </a:solidFill>
              <a:latin typeface="Times New Roman" pitchFamily="18" charset="0"/>
              <a:cs typeface="Times New Roman" pitchFamily="18" charset="0"/>
            </a:endParaRPr>
          </a:p>
        </p:txBody>
      </p:sp>
      <p:sp>
        <p:nvSpPr>
          <p:cNvPr id="14339" name="Rectangle 7"/>
          <p:cNvSpPr>
            <a:spLocks noChangeArrowheads="1"/>
          </p:cNvSpPr>
          <p:nvPr/>
        </p:nvSpPr>
        <p:spPr bwMode="auto">
          <a:xfrm>
            <a:off x="395536" y="758825"/>
            <a:ext cx="8064252"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9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ru-RU" b="1" dirty="0" err="1"/>
              <a:t>Декурсивний</a:t>
            </a:r>
            <a:r>
              <a:rPr lang="uk-UA" altLang="ru-RU" b="1" dirty="0"/>
              <a:t> спосіб.</a:t>
            </a:r>
            <a:r>
              <a:rPr lang="uk-UA" altLang="ru-RU" dirty="0"/>
              <a:t> Відсотки нараховуються в кінці кожного </a:t>
            </a:r>
            <a:r>
              <a:rPr lang="uk-UA" altLang="ru-RU" dirty="0" smtClean="0"/>
              <a:t>інтервалу </a:t>
            </a:r>
            <a:r>
              <a:rPr lang="uk-UA" altLang="ru-RU" dirty="0"/>
              <a:t>нарахування. Їхня величина визначається, виходячи з величини капіталу, що надається. Відповідно </a:t>
            </a:r>
            <a:r>
              <a:rPr lang="uk-UA" altLang="ru-RU" dirty="0" err="1"/>
              <a:t>декурсивна</a:t>
            </a:r>
            <a:r>
              <a:rPr lang="uk-UA" altLang="ru-RU" dirty="0"/>
              <a:t> відсоткова ставка (позиковий відсоток) представляє собою виражене у відсотках відношення суми нарахованого за певний інтервал доходу до суми, що є на початок даного інтервалу.</a:t>
            </a:r>
          </a:p>
          <a:p>
            <a:pPr algn="just"/>
            <a:r>
              <a:rPr lang="uk-UA" altLang="ru-RU" b="1" dirty="0"/>
              <a:t>“Відсоткова ставка”, “відсоток”, “ставкою відсотку”, “нормою прибутку”, “доходність”</a:t>
            </a:r>
            <a:r>
              <a:rPr lang="uk-UA" altLang="ru-RU" dirty="0"/>
              <a:t>.</a:t>
            </a:r>
          </a:p>
          <a:p>
            <a:pPr algn="just"/>
            <a:endParaRPr lang="uk-UA" altLang="ru-RU" dirty="0"/>
          </a:p>
        </p:txBody>
      </p:sp>
      <p:pic>
        <p:nvPicPr>
          <p:cNvPr id="14340" name="Рисунок 6" descr="Описание: http://buklib.net/msohtml1/84/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887663"/>
            <a:ext cx="2159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Прямоугольник 2"/>
          <p:cNvSpPr>
            <a:spLocks noChangeArrowheads="1"/>
          </p:cNvSpPr>
          <p:nvPr/>
        </p:nvSpPr>
        <p:spPr bwMode="auto">
          <a:xfrm>
            <a:off x="395536" y="3800475"/>
            <a:ext cx="828015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b="1" dirty="0" err="1"/>
              <a:t>Антисипативний</a:t>
            </a:r>
            <a:r>
              <a:rPr lang="uk-UA" altLang="ru-RU" b="1" dirty="0"/>
              <a:t> (попередній) спосіб. </a:t>
            </a:r>
            <a:r>
              <a:rPr lang="uk-UA" altLang="ru-RU" dirty="0"/>
              <a:t>Відсотки нараховуються на початку кожного інтервалу нарахування. Сума відсоткових грошей визначається, виходячи з нарощеної суми. Відсотковою ставкою буде відношення суми доходу, що виплачується за певний інтервал, до величини нарощеної суми, одержаної по закінченні цього інтервалу (у відсотках).                                                                           </a:t>
            </a:r>
          </a:p>
          <a:p>
            <a:pPr eaLnBrk="1" hangingPunct="1"/>
            <a:r>
              <a:rPr lang="uk-UA" altLang="ru-RU" b="1" dirty="0" smtClean="0"/>
              <a:t>Облікова </a:t>
            </a:r>
            <a:r>
              <a:rPr lang="uk-UA" altLang="ru-RU" b="1" dirty="0"/>
              <a:t>ставка, дисконт або </a:t>
            </a:r>
            <a:r>
              <a:rPr lang="uk-UA" altLang="ru-RU" b="1" dirty="0" err="1"/>
              <a:t>антисипативний</a:t>
            </a:r>
            <a:r>
              <a:rPr lang="uk-UA" altLang="ru-RU" b="1" dirty="0"/>
              <a:t> відсоток.</a:t>
            </a:r>
            <a:endParaRPr lang="uk-UA" altLang="ru-RU" dirty="0"/>
          </a:p>
        </p:txBody>
      </p:sp>
      <p:pic>
        <p:nvPicPr>
          <p:cNvPr id="14342" name="Рисунок 8" descr="http://buklib.net/msohtml1/84/clip_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795962"/>
            <a:ext cx="1692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p:cNvSpPr txBox="1">
            <a:spLocks noChangeArrowheads="1"/>
          </p:cNvSpPr>
          <p:nvPr/>
        </p:nvSpPr>
        <p:spPr bwMode="auto">
          <a:xfrm>
            <a:off x="6300788" y="3159125"/>
            <a:ext cx="658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(2.1)</a:t>
            </a:r>
          </a:p>
        </p:txBody>
      </p:sp>
      <p:sp>
        <p:nvSpPr>
          <p:cNvPr id="14344" name="TextBox 7"/>
          <p:cNvSpPr txBox="1">
            <a:spLocks noChangeArrowheads="1"/>
          </p:cNvSpPr>
          <p:nvPr/>
        </p:nvSpPr>
        <p:spPr bwMode="auto">
          <a:xfrm>
            <a:off x="6300788" y="6047324"/>
            <a:ext cx="65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06057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6" name="Прямоугольник 5"/>
          <p:cNvSpPr>
            <a:spLocks noChangeArrowheads="1"/>
          </p:cNvSpPr>
          <p:nvPr/>
        </p:nvSpPr>
        <p:spPr bwMode="auto">
          <a:xfrm>
            <a:off x="444500" y="127000"/>
            <a:ext cx="8429625" cy="6619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ru-RU" sz="2400" b="1" dirty="0">
                <a:solidFill>
                  <a:schemeClr val="tx1"/>
                </a:solidFill>
                <a:latin typeface="Times New Roman" pitchFamily="18" charset="0"/>
                <a:cs typeface="Times New Roman" pitchFamily="18" charset="0"/>
              </a:rPr>
              <a:t>2 </a:t>
            </a:r>
            <a:r>
              <a:rPr lang="uk-UA" sz="2400" b="1" dirty="0">
                <a:solidFill>
                  <a:schemeClr val="tx1"/>
                </a:solidFill>
                <a:latin typeface="Times New Roman" pitchFamily="18" charset="0"/>
                <a:cs typeface="Times New Roman" pitchFamily="18" charset="0"/>
              </a:rPr>
              <a:t>Нарахування простих і складних відсотків</a:t>
            </a:r>
            <a:endParaRPr lang="en-US" sz="2400" b="1" dirty="0">
              <a:solidFill>
                <a:schemeClr val="tx1"/>
              </a:solidFill>
              <a:latin typeface="Times New Roman" pitchFamily="18" charset="0"/>
              <a:cs typeface="Times New Roman" pitchFamily="18" charset="0"/>
            </a:endParaRPr>
          </a:p>
        </p:txBody>
      </p:sp>
      <p:sp>
        <p:nvSpPr>
          <p:cNvPr id="15365" name="Прямоугольник 1"/>
          <p:cNvSpPr>
            <a:spLocks noChangeArrowheads="1"/>
          </p:cNvSpPr>
          <p:nvPr/>
        </p:nvSpPr>
        <p:spPr bwMode="auto">
          <a:xfrm>
            <a:off x="444500" y="1003300"/>
            <a:ext cx="8429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a:t>Простий відсоток</a:t>
            </a:r>
            <a:r>
              <a:rPr lang="uk-UA" altLang="ru-RU" sz="2000" dirty="0"/>
              <a:t> – це нарахування відсотку лише на початково інвестовану суму (постійна база нарахування %).</a:t>
            </a:r>
          </a:p>
          <a:p>
            <a:pPr eaLnBrk="1" hangingPunct="1"/>
            <a:r>
              <a:rPr lang="uk-UA" altLang="ru-RU" sz="2000" dirty="0"/>
              <a:t>Нарощення за річною ставкою простих відсотків здійснюється за формулою: </a:t>
            </a:r>
          </a:p>
          <a:p>
            <a:pPr algn="ctr" eaLnBrk="1" hangingPunct="1"/>
            <a:r>
              <a:rPr lang="uk-UA" altLang="ru-RU" sz="2000" b="1" dirty="0"/>
              <a:t>FV = PV(1 + r</a:t>
            </a:r>
            <a:r>
              <a:rPr lang="uk-UA" altLang="ru-RU" sz="2000" dirty="0"/>
              <a:t> × </a:t>
            </a:r>
            <a:r>
              <a:rPr lang="uk-UA" altLang="ru-RU" sz="2000" b="1" dirty="0"/>
              <a:t>n),  </a:t>
            </a:r>
            <a:r>
              <a:rPr lang="uk-UA" altLang="ru-RU" sz="2000" dirty="0"/>
              <a:t>  </a:t>
            </a:r>
            <a:r>
              <a:rPr lang="uk-UA" altLang="ru-RU" sz="2000" b="1" dirty="0"/>
              <a:t>         (2.3) </a:t>
            </a:r>
            <a:r>
              <a:rPr lang="uk-UA" altLang="ru-RU" sz="2000" dirty="0"/>
              <a:t> </a:t>
            </a:r>
          </a:p>
          <a:p>
            <a:pPr eaLnBrk="1" hangingPunct="1"/>
            <a:r>
              <a:rPr lang="uk-UA" altLang="ru-RU" sz="2000" dirty="0"/>
              <a:t>де FV – майбутня вартість;</a:t>
            </a:r>
          </a:p>
          <a:p>
            <a:pPr eaLnBrk="1" hangingPunct="1"/>
            <a:r>
              <a:rPr lang="uk-UA" altLang="ru-RU" sz="2000" dirty="0"/>
              <a:t>PV – первісна (теперішня) вартість;</a:t>
            </a:r>
          </a:p>
          <a:p>
            <a:pPr eaLnBrk="1" hangingPunct="1"/>
            <a:r>
              <a:rPr lang="uk-UA" altLang="ru-RU" sz="2000" dirty="0"/>
              <a:t>n – кількість періодів (років);</a:t>
            </a:r>
          </a:p>
          <a:p>
            <a:pPr eaLnBrk="1" hangingPunct="1"/>
            <a:r>
              <a:rPr lang="uk-UA" altLang="ru-RU" sz="2000" dirty="0"/>
              <a:t>r – відсоткова ставка. </a:t>
            </a:r>
          </a:p>
        </p:txBody>
      </p:sp>
      <p:sp>
        <p:nvSpPr>
          <p:cNvPr id="15366" name="Прямоугольник 2"/>
          <p:cNvSpPr>
            <a:spLocks noChangeArrowheads="1"/>
          </p:cNvSpPr>
          <p:nvPr/>
        </p:nvSpPr>
        <p:spPr bwMode="auto">
          <a:xfrm>
            <a:off x="314918" y="3789040"/>
            <a:ext cx="85592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a:t>Складний відсоток</a:t>
            </a:r>
            <a:r>
              <a:rPr lang="uk-UA" altLang="ru-RU" sz="2000" dirty="0"/>
              <a:t> - за базу нарахування відсотків є як початкова сума фінансової операції, так і сума вже накопичених до цього часу відсотків (змінювана база нарахування відсотків</a:t>
            </a:r>
            <a:r>
              <a:rPr lang="uk-UA" altLang="ru-RU" sz="2000" dirty="0" smtClean="0"/>
              <a:t>). </a:t>
            </a:r>
          </a:p>
          <a:p>
            <a:pPr eaLnBrk="1" hangingPunct="1"/>
            <a:r>
              <a:rPr lang="uk-UA" altLang="ru-RU" sz="2000" dirty="0" smtClean="0"/>
              <a:t>При нарахуванні складних відсотків їх нараховують не тільки на основну суму, а і на суму, що включає як основну, так і нараховані раніше відсотки.</a:t>
            </a:r>
            <a:endParaRPr lang="uk-UA" altLang="ru-RU" sz="2000" dirty="0"/>
          </a:p>
          <a:p>
            <a:pPr eaLnBrk="1" hangingPunct="1"/>
            <a:r>
              <a:rPr lang="uk-UA" altLang="ru-RU" sz="2000" dirty="0"/>
              <a:t>Нарощення за складними відсотками має вигляд:</a:t>
            </a:r>
          </a:p>
          <a:p>
            <a:pPr eaLnBrk="1" hangingPunct="1"/>
            <a:endParaRPr lang="uk-UA" altLang="ru-RU" sz="2000" dirty="0"/>
          </a:p>
          <a:p>
            <a:pPr algn="ctr" eaLnBrk="1" hangingPunct="1"/>
            <a:r>
              <a:rPr lang="uk-UA" altLang="ru-RU" sz="2000" b="1" dirty="0"/>
              <a:t>FV= PV(1 + r)</a:t>
            </a:r>
            <a:r>
              <a:rPr lang="uk-UA" altLang="ru-RU" sz="2000" b="1" baseline="30000" dirty="0"/>
              <a:t>n</a:t>
            </a:r>
            <a:r>
              <a:rPr lang="uk-UA" altLang="ru-RU" sz="2000" b="1" dirty="0"/>
              <a:t>,                    (2.4)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4500" y="127000"/>
            <a:ext cx="8429625" cy="6461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itchFamily="18" charset="0"/>
                <a:cs typeface="Times New Roman" pitchFamily="18" charset="0"/>
              </a:rPr>
              <a:t>Нарахування простих відсотків. Приклад.</a:t>
            </a:r>
            <a:endParaRPr lang="en-US" sz="2400" b="1" dirty="0">
              <a:solidFill>
                <a:schemeClr val="tx1"/>
              </a:solidFill>
              <a:latin typeface="Times New Roman" pitchFamily="18" charset="0"/>
              <a:cs typeface="Times New Roman" pitchFamily="18" charset="0"/>
            </a:endParaRPr>
          </a:p>
        </p:txBody>
      </p:sp>
      <p:sp>
        <p:nvSpPr>
          <p:cNvPr id="16387" name="Text Box 2"/>
          <p:cNvSpPr txBox="1">
            <a:spLocks noChangeArrowheads="1"/>
          </p:cNvSpPr>
          <p:nvPr/>
        </p:nvSpPr>
        <p:spPr bwMode="auto">
          <a:xfrm>
            <a:off x="166688" y="981075"/>
            <a:ext cx="8713787"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a:cs typeface="Arial" panose="020B0604020202020204" pitchFamily="34" charset="0"/>
              </a:rPr>
              <a:t>Припустимо, що ви маєте </a:t>
            </a:r>
            <a:r>
              <a:rPr lang="uk-UA" altLang="ru-RU" sz="2200" b="1">
                <a:cs typeface="Arial" panose="020B0604020202020204" pitchFamily="34" charset="0"/>
              </a:rPr>
              <a:t>100 гривень</a:t>
            </a:r>
            <a:r>
              <a:rPr lang="uk-UA" altLang="ru-RU" sz="2200">
                <a:cs typeface="Arial" panose="020B0604020202020204" pitchFamily="34" charset="0"/>
              </a:rPr>
              <a:t>.</a:t>
            </a:r>
          </a:p>
          <a:p>
            <a:pPr eaLnBrk="1" hangingPunct="1"/>
            <a:r>
              <a:rPr lang="uk-UA" altLang="ru-RU" sz="2200">
                <a:cs typeface="Arial" panose="020B0604020202020204" pitchFamily="34" charset="0"/>
              </a:rPr>
              <a:t>Вклали їх під </a:t>
            </a:r>
            <a:r>
              <a:rPr lang="uk-UA" altLang="ru-RU" sz="2200" b="1" i="1">
                <a:cs typeface="Arial" panose="020B0604020202020204" pitchFamily="34" charset="0"/>
              </a:rPr>
              <a:t>10% річних</a:t>
            </a:r>
            <a:r>
              <a:rPr lang="uk-UA" altLang="ru-RU" sz="2200">
                <a:cs typeface="Arial" panose="020B0604020202020204" pitchFamily="34" charset="0"/>
              </a:rPr>
              <a:t>.</a:t>
            </a:r>
          </a:p>
          <a:p>
            <a:pPr eaLnBrk="1" hangingPunct="1"/>
            <a:r>
              <a:rPr lang="uk-UA" altLang="ru-RU" sz="2200" b="1">
                <a:cs typeface="Arial" panose="020B0604020202020204" pitchFamily="34" charset="0"/>
              </a:rPr>
              <a:t>Через рік</a:t>
            </a:r>
            <a:r>
              <a:rPr lang="uk-UA" altLang="ru-RU" sz="2200">
                <a:cs typeface="Arial" panose="020B0604020202020204" pitchFamily="34" charset="0"/>
              </a:rPr>
              <a:t> матимете 100 + 100*0,1 = </a:t>
            </a:r>
            <a:r>
              <a:rPr lang="uk-UA" altLang="ru-RU" sz="2200" b="1" i="1">
                <a:cs typeface="Arial" panose="020B0604020202020204" pitchFamily="34" charset="0"/>
              </a:rPr>
              <a:t>110 </a:t>
            </a:r>
            <a:r>
              <a:rPr lang="uk-UA" altLang="ru-RU" sz="2200">
                <a:cs typeface="Arial" panose="020B0604020202020204" pitchFamily="34" charset="0"/>
              </a:rPr>
              <a:t>гривень.</a:t>
            </a:r>
          </a:p>
          <a:p>
            <a:pPr eaLnBrk="1" hangingPunct="1"/>
            <a:r>
              <a:rPr lang="uk-UA" altLang="ru-RU" sz="2200">
                <a:cs typeface="Arial" panose="020B0604020202020204" pitchFamily="34" charset="0"/>
              </a:rPr>
              <a:t>Припустимо, маєте можливість знов вкласти під 10% річних.</a:t>
            </a:r>
          </a:p>
          <a:p>
            <a:pPr eaLnBrk="1" hangingPunct="1"/>
            <a:r>
              <a:rPr lang="uk-UA" altLang="ru-RU" sz="2200">
                <a:cs typeface="Arial" panose="020B0604020202020204" pitchFamily="34" charset="0"/>
              </a:rPr>
              <a:t>Матимете </a:t>
            </a:r>
            <a:r>
              <a:rPr lang="uk-UA" altLang="ru-RU" sz="2200" b="1">
                <a:cs typeface="Arial" panose="020B0604020202020204" pitchFamily="34" charset="0"/>
              </a:rPr>
              <a:t>в кінці 2-го року</a:t>
            </a:r>
            <a:r>
              <a:rPr lang="uk-UA" altLang="ru-RU" sz="2200">
                <a:cs typeface="Arial" panose="020B0604020202020204" pitchFamily="34" charset="0"/>
              </a:rPr>
              <a:t> 110 + 100*0,1 = </a:t>
            </a:r>
            <a:r>
              <a:rPr lang="uk-UA" altLang="ru-RU" sz="2200" b="1" i="1">
                <a:cs typeface="Arial" panose="020B0604020202020204" pitchFamily="34" charset="0"/>
              </a:rPr>
              <a:t>120 </a:t>
            </a:r>
            <a:r>
              <a:rPr lang="uk-UA" altLang="ru-RU" sz="2200">
                <a:cs typeface="Arial" panose="020B0604020202020204" pitchFamily="34" charset="0"/>
              </a:rPr>
              <a:t>гривень</a:t>
            </a:r>
          </a:p>
          <a:p>
            <a:pPr eaLnBrk="1" hangingPunct="1"/>
            <a:r>
              <a:rPr lang="uk-UA" altLang="ru-RU" sz="2200" b="1">
                <a:cs typeface="Arial" panose="020B0604020202020204" pitchFamily="34" charset="0"/>
              </a:rPr>
              <a:t>В кінці 3-го року</a:t>
            </a:r>
            <a:r>
              <a:rPr lang="uk-UA" altLang="ru-RU" sz="2200">
                <a:cs typeface="Arial" panose="020B0604020202020204" pitchFamily="34" charset="0"/>
              </a:rPr>
              <a:t> – 120+ 100*0,1 = </a:t>
            </a:r>
            <a:r>
              <a:rPr lang="uk-UA" altLang="ru-RU" sz="2200" b="1" i="1">
                <a:cs typeface="Arial" panose="020B0604020202020204" pitchFamily="34" charset="0"/>
              </a:rPr>
              <a:t>130 </a:t>
            </a:r>
            <a:r>
              <a:rPr lang="uk-UA" altLang="ru-RU" sz="2200">
                <a:cs typeface="Arial" panose="020B0604020202020204" pitchFamily="34" charset="0"/>
              </a:rPr>
              <a:t>гривень</a:t>
            </a:r>
          </a:p>
          <a:p>
            <a:pPr eaLnBrk="1" hangingPunct="1"/>
            <a:r>
              <a:rPr lang="uk-UA" altLang="ru-RU" sz="2200" b="1">
                <a:cs typeface="Arial" panose="020B0604020202020204" pitchFamily="34" charset="0"/>
              </a:rPr>
              <a:t>В кінці 4-го</a:t>
            </a:r>
            <a:r>
              <a:rPr lang="uk-UA" altLang="ru-RU" sz="2200">
                <a:cs typeface="Arial" panose="020B0604020202020204" pitchFamily="34" charset="0"/>
              </a:rPr>
              <a:t> – </a:t>
            </a:r>
            <a:r>
              <a:rPr lang="uk-UA" altLang="ru-RU" sz="2200" b="1" i="1">
                <a:cs typeface="Arial" panose="020B0604020202020204" pitchFamily="34" charset="0"/>
              </a:rPr>
              <a:t>140</a:t>
            </a:r>
            <a:r>
              <a:rPr lang="uk-UA" altLang="ru-RU" sz="2200">
                <a:cs typeface="Arial" panose="020B0604020202020204" pitchFamily="34" charset="0"/>
              </a:rPr>
              <a:t> гривень і так далі.</a:t>
            </a:r>
          </a:p>
          <a:p>
            <a:pPr eaLnBrk="1" hangingPunct="1"/>
            <a:endParaRPr lang="uk-UA" altLang="ru-RU" sz="2200">
              <a:cs typeface="Arial" panose="020B0604020202020204" pitchFamily="34" charset="0"/>
            </a:endParaRPr>
          </a:p>
          <a:p>
            <a:pPr eaLnBrk="1" hangingPunct="1"/>
            <a:r>
              <a:rPr lang="uk-UA" altLang="ru-RU" sz="2200">
                <a:cs typeface="Arial" panose="020B0604020202020204" pitchFamily="34" charset="0"/>
              </a:rPr>
              <a:t>Цю ж суму можна отримати за формулою простих відсотків:</a:t>
            </a:r>
          </a:p>
          <a:p>
            <a:pPr algn="ctr" eaLnBrk="1" hangingPunct="1"/>
            <a:endParaRPr lang="uk-UA" altLang="ru-RU" sz="2200" b="1">
              <a:cs typeface="Arial" panose="020B0604020202020204" pitchFamily="34" charset="0"/>
            </a:endParaRPr>
          </a:p>
          <a:p>
            <a:pPr algn="ctr" eaLnBrk="1" hangingPunct="1"/>
            <a:r>
              <a:rPr lang="uk-UA" altLang="ru-RU" sz="2200" b="1">
                <a:cs typeface="Arial" panose="020B0604020202020204" pitchFamily="34" charset="0"/>
              </a:rPr>
              <a:t>FV = PV(1 + r*n), </a:t>
            </a:r>
          </a:p>
          <a:p>
            <a:pPr eaLnBrk="1" hangingPunct="1"/>
            <a:endParaRPr lang="uk-UA" altLang="ru-RU" sz="2200">
              <a:cs typeface="Arial" panose="020B0604020202020204" pitchFamily="34" charset="0"/>
            </a:endParaRPr>
          </a:p>
          <a:p>
            <a:pPr algn="ctr" eaLnBrk="1" hangingPunct="1"/>
            <a:r>
              <a:rPr lang="uk-UA" altLang="ru-RU" sz="2200" i="1">
                <a:cs typeface="Arial" panose="020B0604020202020204" pitchFamily="34" charset="0"/>
              </a:rPr>
              <a:t>За цією формулою в кінці 4-го року в нашому прикладі матимемо </a:t>
            </a:r>
          </a:p>
          <a:p>
            <a:pPr algn="ctr" eaLnBrk="1" hangingPunct="1"/>
            <a:r>
              <a:rPr lang="en-US" altLang="ru-RU" sz="2200" i="1">
                <a:cs typeface="Arial" panose="020B0604020202020204" pitchFamily="34" charset="0"/>
              </a:rPr>
              <a:t>FV</a:t>
            </a:r>
            <a:r>
              <a:rPr lang="uk-UA" altLang="ru-RU" sz="2200" i="1">
                <a:cs typeface="Arial" panose="020B0604020202020204" pitchFamily="34" charset="0"/>
              </a:rPr>
              <a:t> = 100* (1+</a:t>
            </a:r>
            <a:r>
              <a:rPr lang="en-US" altLang="ru-RU" sz="2200" i="1">
                <a:cs typeface="Arial" panose="020B0604020202020204" pitchFamily="34" charset="0"/>
              </a:rPr>
              <a:t>1</a:t>
            </a:r>
            <a:r>
              <a:rPr lang="uk-UA" altLang="ru-RU" sz="2200" i="1">
                <a:cs typeface="Arial" panose="020B0604020202020204" pitchFamily="34" charset="0"/>
              </a:rPr>
              <a:t>0%</a:t>
            </a:r>
            <a:r>
              <a:rPr lang="en-US" altLang="ru-RU" sz="2200" i="1">
                <a:cs typeface="Arial" panose="020B0604020202020204" pitchFamily="34" charset="0"/>
              </a:rPr>
              <a:t>*4</a:t>
            </a:r>
            <a:r>
              <a:rPr lang="uk-UA" altLang="ru-RU" sz="2200" i="1">
                <a:cs typeface="Arial" panose="020B0604020202020204" pitchFamily="34" charset="0"/>
              </a:rPr>
              <a:t>) = </a:t>
            </a:r>
            <a:r>
              <a:rPr lang="en-US" altLang="ru-RU" sz="2200" i="1">
                <a:cs typeface="Arial" panose="020B0604020202020204" pitchFamily="34" charset="0"/>
              </a:rPr>
              <a:t>140</a:t>
            </a:r>
            <a:r>
              <a:rPr lang="uk-UA" altLang="ru-RU" sz="2200" i="1">
                <a:cs typeface="Arial" panose="020B0604020202020204" pitchFamily="34" charset="0"/>
              </a:rPr>
              <a:t> гривень</a:t>
            </a:r>
          </a:p>
        </p:txBody>
      </p:sp>
      <p:sp>
        <p:nvSpPr>
          <p:cNvPr id="16388" name="AutoShape 3"/>
          <p:cNvSpPr>
            <a:spLocks noChangeArrowheads="1"/>
          </p:cNvSpPr>
          <p:nvPr/>
        </p:nvSpPr>
        <p:spPr bwMode="auto">
          <a:xfrm>
            <a:off x="166688" y="901700"/>
            <a:ext cx="8642350" cy="2663825"/>
          </a:xfrm>
          <a:prstGeom prst="roundRect">
            <a:avLst>
              <a:gd name="adj" fmla="val 16667"/>
            </a:avLst>
          </a:prstGeom>
          <a:solidFill>
            <a:srgbClr val="FFCC99">
              <a:alpha val="2509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6389" name="AutoShape 4"/>
          <p:cNvSpPr>
            <a:spLocks noChangeArrowheads="1"/>
          </p:cNvSpPr>
          <p:nvPr/>
        </p:nvSpPr>
        <p:spPr bwMode="auto">
          <a:xfrm>
            <a:off x="168275" y="4221163"/>
            <a:ext cx="8642350" cy="1873250"/>
          </a:xfrm>
          <a:prstGeom prst="roundRect">
            <a:avLst>
              <a:gd name="adj" fmla="val 16667"/>
            </a:avLst>
          </a:prstGeom>
          <a:solidFill>
            <a:schemeClr val="accent1">
              <a:alpha val="2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5761</TotalTime>
  <Words>3171</Words>
  <Application>Microsoft Office PowerPoint</Application>
  <PresentationFormat>Экран (4:3)</PresentationFormat>
  <Paragraphs>300</Paragraphs>
  <Slides>32</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32</vt:i4>
      </vt:variant>
    </vt:vector>
  </HeadingPairs>
  <TitlesOfParts>
    <vt:vector size="41" baseType="lpstr">
      <vt:lpstr>Arial</vt:lpstr>
      <vt:lpstr>Calibri</vt:lpstr>
      <vt:lpstr>Cambria Math</vt:lpstr>
      <vt:lpstr>Lucida Sans Unicode</vt:lpstr>
      <vt:lpstr>Times New Roman</vt:lpstr>
      <vt:lpstr>Verdana</vt:lpstr>
      <vt:lpstr>Wingdings 2</vt:lpstr>
      <vt:lpstr>Wingdings 3</vt:lpstr>
      <vt:lpstr>Открытая</vt:lpstr>
      <vt:lpstr>Презентация PowerPoint</vt:lpstr>
      <vt:lpstr>Презентация PowerPoint</vt:lpstr>
      <vt:lpstr>Що таке гроші?</vt:lpstr>
      <vt:lpstr>Фактори, що визначають зміну вартості грошей у часі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Номінальна та реальна процентні ставки</vt:lpstr>
      <vt:lpstr>Презентация PowerPoint</vt:lpstr>
      <vt:lpstr> Фактори, що впливають на вартість грошей</vt:lpstr>
      <vt:lpstr>Презентация PowerPoint</vt:lpstr>
      <vt:lpstr>Презентация PowerPoint</vt:lpstr>
      <vt:lpstr>Презентация PowerPoint</vt:lpstr>
    </vt:vector>
  </TitlesOfParts>
  <Company>USN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Якість продукції.  Загальне значення якості. Основні терміни, поняття й визначення.  Значення підвищення якості.  Якість як об’єкт управління</dc:title>
  <dc:creator>c400</dc:creator>
  <cp:lastModifiedBy>Пользователь</cp:lastModifiedBy>
  <cp:revision>351</cp:revision>
  <dcterms:created xsi:type="dcterms:W3CDTF">2010-09-01T07:33:45Z</dcterms:created>
  <dcterms:modified xsi:type="dcterms:W3CDTF">2022-09-27T20:19:18Z</dcterms:modified>
</cp:coreProperties>
</file>