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49" r:id="rId3"/>
    <p:sldId id="376" r:id="rId5"/>
    <p:sldId id="411" r:id="rId6"/>
    <p:sldId id="431" r:id="rId7"/>
    <p:sldId id="396" r:id="rId8"/>
    <p:sldId id="424" r:id="rId9"/>
    <p:sldId id="397" r:id="rId10"/>
    <p:sldId id="403" r:id="rId11"/>
    <p:sldId id="408" r:id="rId12"/>
    <p:sldId id="412" r:id="rId13"/>
    <p:sldId id="413" r:id="rId14"/>
    <p:sldId id="409" r:id="rId15"/>
    <p:sldId id="410" r:id="rId16"/>
    <p:sldId id="433" r:id="rId17"/>
    <p:sldId id="398" r:id="rId18"/>
    <p:sldId id="414" r:id="rId19"/>
    <p:sldId id="434" r:id="rId20"/>
    <p:sldId id="421" r:id="rId21"/>
    <p:sldId id="404" r:id="rId22"/>
    <p:sldId id="402" r:id="rId23"/>
    <p:sldId id="399" r:id="rId24"/>
    <p:sldId id="438" r:id="rId25"/>
    <p:sldId id="439" r:id="rId26"/>
    <p:sldId id="440" r:id="rId27"/>
    <p:sldId id="441" r:id="rId28"/>
    <p:sldId id="442" r:id="rId29"/>
    <p:sldId id="415" r:id="rId30"/>
    <p:sldId id="419" r:id="rId31"/>
    <p:sldId id="420" r:id="rId32"/>
    <p:sldId id="416" r:id="rId33"/>
    <p:sldId id="423" r:id="rId34"/>
    <p:sldId id="401" r:id="rId35"/>
    <p:sldId id="417" r:id="rId36"/>
    <p:sldId id="418" r:id="rId37"/>
    <p:sldId id="435" r:id="rId38"/>
    <p:sldId id="436" r:id="rId39"/>
    <p:sldId id="437" r:id="rId40"/>
    <p:sldId id="422" r:id="rId41"/>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77" autoAdjust="0"/>
    <p:restoredTop sz="94590" autoAdjust="0"/>
  </p:normalViewPr>
  <p:slideViewPr>
    <p:cSldViewPr showGuides="1">
      <p:cViewPr varScale="1">
        <p:scale>
          <a:sx n="97" d="100"/>
          <a:sy n="97" d="100"/>
        </p:scale>
        <p:origin x="102" y="192"/>
      </p:cViewPr>
      <p:guideLst>
        <p:guide orient="horz" pos="2160"/>
        <p:guide pos="2880"/>
      </p:guideLst>
    </p:cSldViewPr>
  </p:slideViewPr>
  <p:outlineViewPr>
    <p:cViewPr>
      <p:scale>
        <a:sx n="33" d="100"/>
        <a:sy n="33" d="100"/>
      </p:scale>
      <p:origin x="0" y="10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47B3B4A-438E-4C52-901A-24102C3C622A}" type="doc">
      <dgm:prSet loTypeId="urn:microsoft.com/office/officeart/2005/8/layout/vList3" loCatId="list" qsTypeId="urn:microsoft.com/office/officeart/2005/8/quickstyle/simple1" qsCatId="simple" csTypeId="urn:microsoft.com/office/officeart/2005/8/colors/accent1_2" csCatId="accent1" phldr="1"/>
      <dgm:spPr/>
    </dgm:pt>
    <dgm:pt modelId="{8F3FEA44-06BD-4955-9F92-69E5402C662B}">
      <dgm:prSet phldrT="[Текст]" phldr="0" custT="1"/>
      <dgm:spPr/>
      <dgm:t>
        <a:bodyPr vert="horz" wrap="square"/>
        <a:p>
          <a:pPr algn="ctr" defTabSz="1066800">
            <a:lnSpc>
              <a:spcPct val="150000"/>
            </a:lnSpc>
            <a:spcBef>
              <a:spcPct val="0"/>
            </a:spcBef>
            <a:spcAft>
              <a:spcPts val="0"/>
            </a:spcAft>
          </a:pPr>
          <a:r>
            <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План лекції:</a:t>
          </a:r>
          <a:r>
            <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
          </a:r>
          <a:endPar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endParaRPr>
        </a:p>
        <a:p>
          <a:pPr algn="l" defTabSz="1066800">
            <a:lnSpc>
              <a:spcPct val="150000"/>
            </a:lnSpc>
            <a:spcBef>
              <a:spcPct val="0"/>
            </a:spcBef>
            <a:spcAft>
              <a:spcPts val="0"/>
            </a:spcAft>
          </a:pPr>
          <a:r>
            <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1.</a:t>
          </a:r>
          <a:r>
            <a:rPr lang="en-US"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 </a:t>
          </a:r>
          <a:r>
            <a:rPr lang="uk-UA" sz="1200" b="1" dirty="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Необхідність і значення визначення вартості грошей у часі. </a:t>
          </a:r>
          <a:r>
            <a:rPr lang="en-US" sz="1200" b="1" dirty="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
          </a:r>
          <a:endParaRPr lang="en-US" sz="1200" b="1" dirty="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endParaRPr>
        </a:p>
        <a:p>
          <a:pPr algn="l" defTabSz="1066800">
            <a:lnSpc>
              <a:spcPct val="150000"/>
            </a:lnSpc>
            <a:spcBef>
              <a:spcPct val="0"/>
            </a:spcBef>
            <a:spcAft>
              <a:spcPts val="0"/>
            </a:spcAft>
          </a:pPr>
          <a:r>
            <a:rPr lang="ru-RU"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2. </a:t>
          </a:r>
          <a:r>
            <a:rPr lang="uk-UA" sz="1200" b="1" dirty="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Нарахування простих і складних відсотків</a:t>
          </a:r>
          <a:r>
            <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a:t>
          </a:r>
          <a:r>
            <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
          </a:r>
          <a:endPar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endParaRPr>
        </a:p>
        <a:p>
          <a:pPr algn="l" defTabSz="1066800">
            <a:lnSpc>
              <a:spcPct val="150000"/>
            </a:lnSpc>
            <a:spcBef>
              <a:spcPct val="0"/>
            </a:spcBef>
            <a:spcAft>
              <a:spcPts val="0"/>
            </a:spcAft>
          </a:pPr>
          <a:r>
            <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3. Номінальна та реальна процентні ставки.</a:t>
          </a:r>
          <a:r>
            <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
          </a:r>
          <a:endPar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endParaRPr>
        </a:p>
        <a:p>
          <a:pPr algn="l" defTabSz="1066800">
            <a:lnSpc>
              <a:spcPct val="150000"/>
            </a:lnSpc>
            <a:spcBef>
              <a:spcPct val="0"/>
            </a:spcBef>
            <a:spcAft>
              <a:spcPts val="0"/>
            </a:spcAft>
          </a:pPr>
          <a:r>
            <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4. Фактори, що впливають на вартість грошей.</a:t>
          </a:r>
          <a:r>
            <a:rPr lang="en-US" sz="1200" b="1" dirty="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
          </a:r>
          <a:endParaRPr lang="en-US" sz="1200" b="1" dirty="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endParaRPr>
        </a:p>
        <a:p>
          <a:pPr algn="l" defTabSz="1066800">
            <a:lnSpc>
              <a:spcPct val="150000"/>
            </a:lnSpc>
            <a:spcBef>
              <a:spcPct val="0"/>
            </a:spcBef>
            <a:spcAft>
              <a:spcPts val="0"/>
            </a:spcAft>
          </a:pPr>
          <a:r>
            <a:rPr lang="en-US"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3</a:t>
          </a:r>
          <a:r>
            <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 </a:t>
          </a:r>
          <a:r>
            <a:rPr lang="uk-UA" sz="1200" b="1" dirty="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Теперішня вартість грошей та її зміст. </a:t>
          </a:r>
          <a:r>
            <a:rPr lang="uk-UA" sz="1200" b="1" dirty="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
          </a:r>
          <a:endParaRPr lang="uk-UA" sz="1200" b="1" dirty="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endParaRPr>
        </a:p>
        <a:p>
          <a:pPr marR="0" algn="l" defTabSz="914400" eaLnBrk="1" fontAlgn="auto" latinLnBrk="0" hangingPunct="1">
            <a:lnSpc>
              <a:spcPct val="150000"/>
            </a:lnSpc>
            <a:spcBef>
              <a:spcPts val="0"/>
            </a:spcBef>
            <a:spcAft>
              <a:spcPts val="0"/>
            </a:spcAft>
            <a:buClrTx/>
            <a:buSzTx/>
            <a:buFontTx/>
          </a:pPr>
          <a:r>
            <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4. </a:t>
          </a:r>
          <a:r>
            <a:rPr lang="uk-UA" sz="1200" b="1" dirty="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Майбутня вартість грошей та її зміст. </a:t>
          </a:r>
          <a:r>
            <a:rPr lang="uk-UA" sz="1200" b="1" dirty="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
          </a:r>
          <a:endParaRPr lang="uk-UA" sz="1200" b="1" dirty="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endParaRPr>
        </a:p>
        <a:p>
          <a:pPr marR="0" algn="l" defTabSz="914400" eaLnBrk="1" fontAlgn="auto" latinLnBrk="0" hangingPunct="1">
            <a:lnSpc>
              <a:spcPct val="150000"/>
            </a:lnSpc>
            <a:spcBef>
              <a:spcPts val="0"/>
            </a:spcBef>
            <a:spcAft>
              <a:spcPts val="0"/>
            </a:spcAft>
            <a:buClrTx/>
            <a:buSzTx/>
            <a:buFontTx/>
          </a:pPr>
          <a:r>
            <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5. Рентні платежі (</a:t>
          </a:r>
          <a:r>
            <a:rPr lang="uk-UA" sz="1200" b="1" dirty="0" err="1"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Ануїтети</a:t>
          </a:r>
          <a:r>
            <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a:t>
          </a:r>
          <a:r>
            <a:rPr lang="uk-UA" sz="2000" b="1" dirty="0">
              <a:solidFill>
                <a:schemeClr val="tx1"/>
              </a:solidFill>
              <a:latin typeface="Times New Roman" panose="02020603050405020304" pitchFamily="18" charset="0"/>
              <a:cs typeface="Times New Roman" panose="02020603050405020304" pitchFamily="18" charset="0"/>
            </a:rPr>
            <a:t/>
          </a:r>
          <a:endParaRPr lang="uk-UA" sz="2000" b="1" dirty="0">
            <a:solidFill>
              <a:schemeClr val="tx1"/>
            </a:solidFill>
            <a:latin typeface="Times New Roman" panose="02020603050405020304" pitchFamily="18" charset="0"/>
            <a:cs typeface="Times New Roman" panose="02020603050405020304" pitchFamily="18" charset="0"/>
          </a:endParaRPr>
        </a:p>
        <a:p>
          <a:pPr marR="0" algn="l" defTabSz="914400" eaLnBrk="1" fontAlgn="auto" latinLnBrk="0" hangingPunct="1">
            <a:lnSpc>
              <a:spcPct val="150000"/>
            </a:lnSpc>
            <a:spcBef>
              <a:spcPts val="0"/>
            </a:spcBef>
            <a:spcAft>
              <a:spcPts val="0"/>
            </a:spcAft>
            <a:buClrTx/>
            <a:buSzTx/>
            <a:buFontTx/>
          </a:pPr>
          <a:r>
            <a:rPr lang="en-US" sz="2400" b="1" dirty="0">
              <a:solidFill>
                <a:schemeClr val="tx1"/>
              </a:solidFill>
              <a:latin typeface="Times New Roman" panose="02020603050405020304" pitchFamily="18" charset="0"/>
              <a:cs typeface="Times New Roman" panose="02020603050405020304" pitchFamily="18" charset="0"/>
            </a:rPr>
            <a:t/>
          </a:r>
          <a:endParaRPr lang="en-US" sz="2400" b="1" dirty="0">
            <a:solidFill>
              <a:schemeClr val="tx1"/>
            </a:solidFill>
            <a:latin typeface="Times New Roman" panose="02020603050405020304" pitchFamily="18" charset="0"/>
            <a:cs typeface="Times New Roman" panose="02020603050405020304" pitchFamily="18" charset="0"/>
          </a:endParaRPr>
        </a:p>
        <a:p>
          <a:pPr algn="l" defTabSz="1066800">
            <a:lnSpc>
              <a:spcPct val="150000"/>
            </a:lnSpc>
            <a:spcBef>
              <a:spcPct val="0"/>
            </a:spcBef>
            <a:spcAft>
              <a:spcPts val="0"/>
            </a:spcAft>
          </a:pPr>
          <a:r>
            <a:rPr lang="uk-UA" sz="2400" b="1" dirty="0">
              <a:solidFill>
                <a:schemeClr val="tx1"/>
              </a:solidFill>
              <a:latin typeface="Times New Roman" panose="02020603050405020304" pitchFamily="18" charset="0"/>
              <a:cs typeface="Times New Roman" panose="02020603050405020304" pitchFamily="18" charset="0"/>
            </a:rPr>
            <a:t/>
          </a:r>
          <a:endParaRPr lang="uk-UA" sz="2400" b="1" dirty="0">
            <a:solidFill>
              <a:schemeClr val="tx1"/>
            </a:solidFill>
            <a:latin typeface="Times New Roman" panose="02020603050405020304" pitchFamily="18" charset="0"/>
            <a:cs typeface="Times New Roman" panose="02020603050405020304" pitchFamily="18" charset="0"/>
          </a:endParaRPr>
        </a:p>
      </dgm:t>
    </dgm:pt>
    <dgm:pt modelId="{549D46DB-5C09-4521-BAC5-536899894F38}" cxnId="{0A086B4A-305A-4406-ADA8-EB5BB1498F45}" type="parTrans">
      <dgm:prSet/>
      <dgm:spPr/>
      <dgm:t>
        <a:bodyPr/>
        <a:lstStyle/>
        <a:p>
          <a:endParaRPr lang="uk-UA"/>
        </a:p>
      </dgm:t>
    </dgm:pt>
    <dgm:pt modelId="{C0D82187-6598-4DA8-BC59-D6E19CAEF55F}" cxnId="{0A086B4A-305A-4406-ADA8-EB5BB1498F45}" type="sibTrans">
      <dgm:prSet/>
      <dgm:spPr/>
      <dgm:t>
        <a:bodyPr/>
        <a:lstStyle/>
        <a:p>
          <a:endParaRPr lang="uk-UA"/>
        </a:p>
      </dgm:t>
    </dgm:pt>
    <dgm:pt modelId="{CA9C8070-7852-4D29-88A8-86FF386FA81B}" type="pres">
      <dgm:prSet presAssocID="{147B3B4A-438E-4C52-901A-24102C3C622A}" presName="linearFlow" presStyleCnt="0">
        <dgm:presLayoutVars>
          <dgm:dir/>
          <dgm:resizeHandles val="exact"/>
        </dgm:presLayoutVars>
      </dgm:prSet>
      <dgm:spPr/>
    </dgm:pt>
    <dgm:pt modelId="{B45020A6-0AA8-4212-B526-BC7DDAE6C9C9}" type="pres">
      <dgm:prSet presAssocID="{8F3FEA44-06BD-4955-9F92-69E5402C662B}" presName="composite" presStyleCnt="0"/>
      <dgm:spPr/>
    </dgm:pt>
    <dgm:pt modelId="{78A6F5A4-1392-4B61-AA19-E19699102534}" type="pres">
      <dgm:prSet presAssocID="{8F3FEA44-06BD-4955-9F92-69E5402C662B}" presName="imgShp" presStyleLbl="fgImgPlace1" presStyleIdx="0" presStyleCnt="1" custScaleX="90830" custScaleY="85808" custLinFactNeighborX="-8819" custLinFactNeighborY="-1474"/>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BB65C6F2-3589-4790-AC42-A20CB0B85B87}" type="pres">
      <dgm:prSet presAssocID="{8F3FEA44-06BD-4955-9F92-69E5402C662B}" presName="txShp" presStyleLbl="node1" presStyleIdx="0" presStyleCnt="1" custScaleX="150376" custScaleY="199508">
        <dgm:presLayoutVars>
          <dgm:bulletEnabled val="1"/>
        </dgm:presLayoutVars>
      </dgm:prSet>
      <dgm:spPr/>
      <dgm:t>
        <a:bodyPr/>
        <a:lstStyle/>
        <a:p>
          <a:endParaRPr lang="ru-RU"/>
        </a:p>
      </dgm:t>
    </dgm:pt>
  </dgm:ptLst>
  <dgm:cxnLst>
    <dgm:cxn modelId="{0A086B4A-305A-4406-ADA8-EB5BB1498F45}" srcId="{147B3B4A-438E-4C52-901A-24102C3C622A}" destId="{8F3FEA44-06BD-4955-9F92-69E5402C662B}" srcOrd="0" destOrd="0" parTransId="{549D46DB-5C09-4521-BAC5-536899894F38}" sibTransId="{C0D82187-6598-4DA8-BC59-D6E19CAEF55F}"/>
    <dgm:cxn modelId="{212B864D-C520-4B63-91C0-E3D665DAEA67}" type="presOf" srcId="{147B3B4A-438E-4C52-901A-24102C3C622A}" destId="{CA9C8070-7852-4D29-88A8-86FF386FA81B}" srcOrd="0" destOrd="0" presId="urn:microsoft.com/office/officeart/2005/8/layout/vList3"/>
    <dgm:cxn modelId="{A9DE2E7D-53D7-4A5B-A35F-51836F498CE7}" type="presParOf" srcId="{CA9C8070-7852-4D29-88A8-86FF386FA81B}" destId="{B45020A6-0AA8-4212-B526-BC7DDAE6C9C9}" srcOrd="0" destOrd="0" presId="urn:microsoft.com/office/officeart/2005/8/layout/vList3"/>
    <dgm:cxn modelId="{F22EAB87-2C19-4212-9CE9-6499F4094A80}" type="presParOf" srcId="{B45020A6-0AA8-4212-B526-BC7DDAE6C9C9}" destId="{78A6F5A4-1392-4B61-AA19-E19699102534}" srcOrd="0" destOrd="0" presId="urn:microsoft.com/office/officeart/2005/8/layout/vList3"/>
    <dgm:cxn modelId="{11D586B8-003B-4981-BFF0-64354B56E36C}" type="presParOf" srcId="{B45020A6-0AA8-4212-B526-BC7DDAE6C9C9}" destId="{BB65C6F2-3589-4790-AC42-A20CB0B85B87}" srcOrd="1" destOrd="0" presId="urn:microsoft.com/office/officeart/2005/8/layout/vList3"/>
    <dgm:cxn modelId="{67148958-190A-4596-A18A-A3D10FC3621C}" type="presOf" srcId="{8F3FEA44-06BD-4955-9F92-69E5402C662B}" destId="{BB65C6F2-3589-4790-AC42-A20CB0B85B87}" srcOrd="0" destOrd="0" presId="urn:microsoft.com/office/officeart/2005/8/layout/vLis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Группа 1"/>
      <dsp:cNvGrpSpPr/>
    </dsp:nvGrpSpPr>
    <dsp:grpSpPr>
      <a:xfrm>
        <a:off x="0" y="0"/>
        <a:ext cx="8856984" cy="5832648"/>
        <a:chOff x="0" y="0"/>
        <a:chExt cx="8856984" cy="5832648"/>
      </a:xfrm>
    </dsp:grpSpPr>
    <dsp:sp modelId="{BB65C6F2-3589-4790-AC42-A20CB0B85B87}">
      <dsp:nvSpPr>
        <dsp:cNvPr id="4" name="Пятиугольник 3"/>
        <dsp:cNvSpPr/>
      </dsp:nvSpPr>
      <dsp:spPr bwMode="white">
        <a:xfrm rot="10800000">
          <a:off x="2941707" y="0"/>
          <a:ext cx="5889894" cy="5832648"/>
        </a:xfrm>
        <a:prstGeom prst="homePlate">
          <a:avLst/>
        </a:prstGeom>
      </dsp:spPr>
      <dsp:style>
        <a:lnRef idx="2">
          <a:schemeClr val="lt1"/>
        </a:lnRef>
        <a:fillRef idx="1">
          <a:schemeClr val="accent1"/>
        </a:fillRef>
        <a:effectRef idx="0">
          <a:scrgbClr r="0" g="0" b="0"/>
        </a:effectRef>
        <a:fontRef idx="minor">
          <a:schemeClr val="lt1"/>
        </a:fontRef>
      </dsp:style>
      <dsp:txBody>
        <a:bodyPr rot="10800000" vert="horz" wrap="square" lIns="2572035" tIns="45719" rIns="85344"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defTabSz="1066800">
            <a:lnSpc>
              <a:spcPct val="150000"/>
            </a:lnSpc>
            <a:spcBef>
              <a:spcPct val="0"/>
            </a:spcBef>
            <a:spcAft>
              <a:spcPts val="0"/>
            </a:spcAft>
            <a:buNone/>
          </a:pPr>
          <a:r>
            <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План лекції:</a:t>
          </a:r>
          <a:endPar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endParaRPr>
        </a:p>
        <a:p>
          <a:pPr lvl="0" algn="l" defTabSz="1066800">
            <a:lnSpc>
              <a:spcPct val="150000"/>
            </a:lnSpc>
            <a:spcBef>
              <a:spcPct val="0"/>
            </a:spcBef>
            <a:spcAft>
              <a:spcPts val="0"/>
            </a:spcAft>
            <a:buNone/>
          </a:pPr>
          <a:r>
            <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1.</a:t>
          </a:r>
          <a:r>
            <a:rPr lang="en-US"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 </a:t>
          </a:r>
          <a:r>
            <a:rPr lang="uk-UA" sz="1200" b="1" dirty="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Необхідність і значення визначення вартості грошей у часі. </a:t>
          </a:r>
          <a:endParaRPr lang="en-US" sz="1200" b="1" dirty="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endParaRPr>
        </a:p>
        <a:p>
          <a:pPr lvl="0" algn="l" defTabSz="1066800">
            <a:lnSpc>
              <a:spcPct val="150000"/>
            </a:lnSpc>
            <a:spcBef>
              <a:spcPct val="0"/>
            </a:spcBef>
            <a:spcAft>
              <a:spcPts val="0"/>
            </a:spcAft>
            <a:buNone/>
          </a:pPr>
          <a:r>
            <a:rPr lang="ru-RU"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2. </a:t>
          </a:r>
          <a:r>
            <a:rPr lang="uk-UA" sz="1200" b="1" dirty="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Нарахування простих і складних відсотків</a:t>
          </a:r>
          <a:r>
            <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a:t>
          </a:r>
          <a:endPar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endParaRPr>
        </a:p>
        <a:p>
          <a:pPr lvl="0" algn="l" defTabSz="1066800">
            <a:lnSpc>
              <a:spcPct val="150000"/>
            </a:lnSpc>
            <a:spcBef>
              <a:spcPct val="0"/>
            </a:spcBef>
            <a:spcAft>
              <a:spcPts val="0"/>
            </a:spcAft>
            <a:buNone/>
          </a:pPr>
          <a:r>
            <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3. Номінальна та реальна процентні ставки.</a:t>
          </a:r>
          <a:endPar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endParaRPr>
        </a:p>
        <a:p>
          <a:pPr lvl="0" algn="l" defTabSz="1066800">
            <a:lnSpc>
              <a:spcPct val="150000"/>
            </a:lnSpc>
            <a:spcBef>
              <a:spcPct val="0"/>
            </a:spcBef>
            <a:spcAft>
              <a:spcPts val="0"/>
            </a:spcAft>
            <a:buNone/>
          </a:pPr>
          <a:r>
            <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4. Фактори, що впливають на вартість грошей.</a:t>
          </a:r>
          <a:endParaRPr lang="en-US" sz="1200" b="1" dirty="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endParaRPr>
        </a:p>
        <a:p>
          <a:pPr lvl="0" algn="l" defTabSz="1066800">
            <a:lnSpc>
              <a:spcPct val="150000"/>
            </a:lnSpc>
            <a:spcBef>
              <a:spcPct val="0"/>
            </a:spcBef>
            <a:spcAft>
              <a:spcPts val="0"/>
            </a:spcAft>
            <a:buNone/>
          </a:pPr>
          <a:r>
            <a:rPr lang="en-US"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3</a:t>
          </a:r>
          <a:r>
            <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 </a:t>
          </a:r>
          <a:r>
            <a:rPr lang="uk-UA" sz="1200" b="1" dirty="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Теперішня вартість грошей та її зміст. </a:t>
          </a:r>
          <a:endParaRPr lang="uk-UA" sz="1200" b="1" dirty="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endParaRPr>
        </a:p>
        <a:p>
          <a:pPr marL="0" marR="0" lvl="0" indent="0" algn="l" defTabSz="914400" eaLnBrk="1" fontAlgn="auto" latinLnBrk="0" hangingPunct="1">
            <a:lnSpc>
              <a:spcPct val="150000"/>
            </a:lnSpc>
            <a:spcBef>
              <a:spcPts val="0"/>
            </a:spcBef>
            <a:spcAft>
              <a:spcPts val="0"/>
            </a:spcAft>
            <a:buClrTx/>
            <a:buSzTx/>
            <a:buFontTx/>
            <a:buNone/>
          </a:pPr>
          <a:r>
            <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4. </a:t>
          </a:r>
          <a:r>
            <a:rPr lang="uk-UA" sz="1200" b="1" dirty="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Майбутня вартість грошей та її зміст. </a:t>
          </a:r>
          <a:endParaRPr lang="uk-UA" sz="1200" b="1" dirty="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endParaRPr>
        </a:p>
        <a:p>
          <a:pPr marL="0" marR="0" lvl="0" indent="0" algn="l" defTabSz="914400" eaLnBrk="1" fontAlgn="auto" latinLnBrk="0" hangingPunct="1">
            <a:lnSpc>
              <a:spcPct val="150000"/>
            </a:lnSpc>
            <a:spcBef>
              <a:spcPts val="0"/>
            </a:spcBef>
            <a:spcAft>
              <a:spcPts val="0"/>
            </a:spcAft>
            <a:buClrTx/>
            <a:buSzTx/>
            <a:buFontTx/>
            <a:buNone/>
          </a:pPr>
          <a:r>
            <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5. Рентні платежі (</a:t>
          </a:r>
          <a:r>
            <a:rPr lang="uk-UA" sz="1200" b="1" dirty="0" err="1"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Ануїтети</a:t>
          </a:r>
          <a:r>
            <a:rPr lang="uk-UA" sz="1200" b="1" dirty="0" smtClean="0">
              <a:solidFill>
                <a:schemeClr val="tx1"/>
              </a:solidFill>
              <a:uFillTx/>
              <a:latin typeface="Times New Roman" panose="02020603050405020304" pitchFamily="18" charset="0"/>
              <a:ea typeface="+Основной текст (восточно-азиат" charset="0"/>
              <a:cs typeface="Times New Roman" panose="02020603050405020304" pitchFamily="18" charset="0"/>
            </a:rPr>
            <a:t>).</a:t>
          </a:r>
          <a:endParaRPr lang="uk-UA" sz="2000" b="1" dirty="0">
            <a:solidFill>
              <a:schemeClr val="tx1"/>
            </a:solidFill>
            <a:latin typeface="Times New Roman" panose="02020603050405020304" pitchFamily="18" charset="0"/>
            <a:cs typeface="Times New Roman" panose="02020603050405020304" pitchFamily="18" charset="0"/>
          </a:endParaRPr>
        </a:p>
        <a:p>
          <a:pPr marL="0" marR="0" lvl="0" indent="0" algn="l" defTabSz="914400" eaLnBrk="1" fontAlgn="auto" latinLnBrk="0" hangingPunct="1">
            <a:lnSpc>
              <a:spcPct val="150000"/>
            </a:lnSpc>
            <a:spcBef>
              <a:spcPts val="0"/>
            </a:spcBef>
            <a:spcAft>
              <a:spcPts val="0"/>
            </a:spcAft>
            <a:buClrTx/>
            <a:buSzTx/>
            <a:buFontTx/>
            <a:buNone/>
          </a:pPr>
          <a:endParaRPr lang="en-US" sz="2400" b="1" dirty="0">
            <a:solidFill>
              <a:schemeClr val="tx1"/>
            </a:solidFill>
            <a:latin typeface="Times New Roman" panose="02020603050405020304" pitchFamily="18" charset="0"/>
            <a:cs typeface="Times New Roman" panose="02020603050405020304" pitchFamily="18" charset="0"/>
          </a:endParaRPr>
        </a:p>
        <a:p>
          <a:pPr lvl="0" algn="l" defTabSz="1066800">
            <a:lnSpc>
              <a:spcPct val="150000"/>
            </a:lnSpc>
            <a:spcBef>
              <a:spcPct val="0"/>
            </a:spcBef>
            <a:spcAft>
              <a:spcPts val="0"/>
            </a:spcAft>
            <a:buNone/>
          </a:pPr>
          <a:endParaRPr lang="uk-UA" sz="2400" b="1" dirty="0">
            <a:solidFill>
              <a:schemeClr val="tx1"/>
            </a:solidFill>
            <a:latin typeface="Times New Roman" panose="02020603050405020304" pitchFamily="18" charset="0"/>
            <a:cs typeface="Times New Roman" panose="02020603050405020304" pitchFamily="18" charset="0"/>
          </a:endParaRPr>
        </a:p>
      </dsp:txBody>
      <dsp:txXfrm rot="10800000">
        <a:off x="2941707" y="0"/>
        <a:ext cx="5889894" cy="5832648"/>
      </dsp:txXfrm>
    </dsp:sp>
    <dsp:sp modelId="{78A6F5A4-1392-4B61-AA19-E19699102534}">
      <dsp:nvSpPr>
        <dsp:cNvPr id="3" name="Овал 2"/>
        <dsp:cNvSpPr/>
      </dsp:nvSpPr>
      <dsp:spPr bwMode="white">
        <a:xfrm>
          <a:off x="0" y="0"/>
          <a:ext cx="5832648" cy="5832648"/>
        </a:xfrm>
        <a:prstGeom prst="ellipse">
          <a:avLst/>
        </a:prstGeom>
        <a:blipFill>
          <a:blip r:embed="rId1">
            <a:extLst>
              <a:ext uri="{28A0092B-C50C-407E-A947-70E740481C1C}">
                <a14:useLocalDpi xmlns:a14="http://schemas.microsoft.com/office/drawing/2010/main" val="0"/>
              </a:ext>
            </a:extLst>
          </a:blip>
          <a:srcRect/>
          <a:stretch>
            <a:fillRect l="-21000" r="-21000"/>
          </a:stretch>
        </a:blipFill>
      </dsp:spPr>
      <dsp:style>
        <a:lnRef idx="2">
          <a:schemeClr val="lt1"/>
        </a:lnRef>
        <a:fillRef idx="1">
          <a:schemeClr val="accent1">
            <a:tint val="50000"/>
          </a:schemeClr>
        </a:fillRef>
        <a:effectRef idx="0">
          <a:scrgbClr r="0" g="0" b="0"/>
        </a:effectRef>
        <a:fontRef idx="minor"/>
      </dsp:style>
      <dsp:txXfrm>
        <a:off x="0" y="0"/>
        <a:ext cx="5832648" cy="583264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79894FA-61E3-46CB-A680-9B832CFD541A}" type="datetimeFigureOut">
              <a:rPr lang="ru-RU"/>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noProof="0"/>
              <a:t>Образец текста</a:t>
            </a:r>
            <a:endParaRPr lang="ru-RU" noProof="0"/>
          </a:p>
          <a:p>
            <a:pPr lvl="1"/>
            <a:r>
              <a:rPr lang="ru-RU" noProof="0"/>
              <a:t>Второй уровень</a:t>
            </a:r>
            <a:endParaRPr lang="ru-RU" noProof="0"/>
          </a:p>
          <a:p>
            <a:pPr lvl="2"/>
            <a:r>
              <a:rPr lang="ru-RU" noProof="0"/>
              <a:t>Третий уровень</a:t>
            </a:r>
            <a:endParaRPr lang="ru-RU" noProof="0"/>
          </a:p>
          <a:p>
            <a:pPr lvl="3"/>
            <a:r>
              <a:rPr lang="ru-RU" noProof="0"/>
              <a:t>Четвертый уровень</a:t>
            </a:r>
            <a:endParaRPr lang="ru-RU" noProof="0"/>
          </a:p>
          <a:p>
            <a:pPr lvl="4"/>
            <a:r>
              <a:rPr lang="ru-RU" noProof="0"/>
              <a:t>Пятый уровень</a:t>
            </a:r>
            <a:endParaRPr lang="ru-RU" noProof="0"/>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lstStyle>
            <a:lvl1pPr algn="r">
              <a:defRPr sz="1200">
                <a:latin typeface="Calibri" panose="020F0502020204030204" pitchFamily="34" charset="0"/>
              </a:defRPr>
            </a:lvl1pPr>
          </a:lstStyle>
          <a:p>
            <a:fld id="{E92CEFAA-EAFE-468B-A4F3-BADD7221A511}" type="slidenum">
              <a:rPr lang="ru-RU" altLang="ru-RU"/>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ru-RU"/>
          </a:p>
        </p:txBody>
      </p:sp>
      <p:sp>
        <p:nvSpPr>
          <p:cNvPr id="13316" name="Номер слайда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534F18-167E-416B-A62C-66C4BD4DD913}" type="slidenum">
              <a:rPr lang="ru-RU" altLang="ru-RU">
                <a:latin typeface="Calibri" panose="020F0502020204030204" pitchFamily="34" charset="0"/>
              </a:rPr>
            </a:fld>
            <a:endParaRPr lang="ru-RU" altLang="ru-RU">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uk-UA" altLang="ru-RU"/>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7FD743-6A83-44CF-9D9A-1A628FBE8F0B}" type="slidenum">
              <a:rPr lang="ru-RU" altLang="ru-RU">
                <a:latin typeface="Calibri" panose="020F0502020204030204" pitchFamily="34" charset="0"/>
              </a:rPr>
            </a:fld>
            <a:endParaRPr lang="ru-RU" altLang="ru-RU">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92CEFAA-EAFE-468B-A4F3-BADD7221A511}" type="slidenum">
              <a:rPr lang="ru-RU" altLang="ru-RU" smtClean="0"/>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hemeOverride" Target="../theme/themeOverride4.xml"/><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Титульный слайд">
    <p:spTree>
      <p:nvGrpSpPr>
        <p:cNvPr id="1" name=""/>
        <p:cNvGrpSpPr/>
        <p:nvPr/>
      </p:nvGrpSpPr>
      <p:grpSpPr>
        <a:xfrm>
          <a:off x="0" y="0"/>
          <a:ext cx="0" cy="0"/>
          <a:chOff x="0" y="0"/>
          <a:chExt cx="0" cy="0"/>
        </a:xfrm>
      </p:grpSpPr>
      <p:sp>
        <p:nvSpPr>
          <p:cNvPr id="4" name="Прямоугольный треугольник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Группа 15"/>
          <p:cNvGrpSpPr/>
          <p:nvPr/>
        </p:nvGrpSpPr>
        <p:grpSpPr bwMode="auto">
          <a:xfrm>
            <a:off x="-3175" y="4953000"/>
            <a:ext cx="9147175" cy="1911350"/>
            <a:chOff x="-3765" y="4832896"/>
            <a:chExt cx="9147765" cy="2032192"/>
          </a:xfrm>
        </p:grpSpPr>
        <p:sp>
          <p:nvSpPr>
            <p:cNvPr id="6" name="Полилиния 15"/>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Полилиния 18"/>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ru-RU"/>
            </a:p>
          </p:txBody>
        </p:sp>
        <p:sp>
          <p:nvSpPr>
            <p:cNvPr id="8" name="Полилиния 18"/>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Прямая соединительная линия 1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ru-RU"/>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11" name="Дата 29"/>
          <p:cNvSpPr>
            <a:spLocks noGrp="1"/>
          </p:cNvSpPr>
          <p:nvPr>
            <p:ph type="dt" sz="half" idx="10"/>
          </p:nvPr>
        </p:nvSpPr>
        <p:spPr/>
        <p:txBody>
          <a:bodyPr/>
          <a:lstStyle>
            <a:lvl1pPr>
              <a:defRPr>
                <a:solidFill>
                  <a:srgbClr val="FFFFFF"/>
                </a:solidFill>
              </a:defRPr>
            </a:lvl1pPr>
          </a:lstStyle>
          <a:p>
            <a:pPr>
              <a:defRPr/>
            </a:pPr>
            <a:fld id="{98838528-7B98-4990-956F-1E8B116C9998}" type="datetime1">
              <a:rPr lang="ru-RU"/>
            </a:fld>
            <a:endParaRPr lang="ru-RU"/>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lstStyle>
          <a:p>
            <a:pPr>
              <a:defRPr/>
            </a:pPr>
            <a:r>
              <a:rPr lang="ru-RU"/>
              <a:t>Кафедра ТДМ</a:t>
            </a:r>
            <a:endParaRPr lang="ru-RU"/>
          </a:p>
        </p:txBody>
      </p:sp>
      <p:sp>
        <p:nvSpPr>
          <p:cNvPr id="13" name="Номер слайда 26"/>
          <p:cNvSpPr>
            <a:spLocks noGrp="1"/>
          </p:cNvSpPr>
          <p:nvPr>
            <p:ph type="sldNum" sz="quarter" idx="12"/>
          </p:nvPr>
        </p:nvSpPr>
        <p:spPr/>
        <p:txBody>
          <a:bodyPr/>
          <a:lstStyle>
            <a:lvl1pPr>
              <a:defRPr>
                <a:solidFill>
                  <a:srgbClr val="FFFFFF"/>
                </a:solidFill>
              </a:defRPr>
            </a:lvl1pPr>
          </a:lstStyle>
          <a:p>
            <a:fld id="{8A63CDC3-442C-4BE2-9748-70D65F9FB0C2}" type="slidenum">
              <a:rPr lang="ru-RU" altLang="ru-RU"/>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3BB2A6A9-5D44-4A61-90F1-15AC9ABF5C14}" type="datetime1">
              <a:rPr lang="ru-RU"/>
            </a:fld>
            <a:endParaRPr lang="ru-RU"/>
          </a:p>
        </p:txBody>
      </p:sp>
      <p:sp>
        <p:nvSpPr>
          <p:cNvPr id="5" name="Нижний колонтитул 21"/>
          <p:cNvSpPr>
            <a:spLocks noGrp="1"/>
          </p:cNvSpPr>
          <p:nvPr>
            <p:ph type="ftr" sz="quarter" idx="11"/>
          </p:nvPr>
        </p:nvSpPr>
        <p:spPr/>
        <p:txBody>
          <a:bodyPr/>
          <a:lstStyle>
            <a:lvl1pPr>
              <a:defRPr/>
            </a:lvl1pPr>
          </a:lstStyle>
          <a:p>
            <a:pPr>
              <a:defRPr/>
            </a:pPr>
            <a:r>
              <a:rPr lang="ru-RU"/>
              <a:t>Кафедра ТДМ</a:t>
            </a:r>
            <a:endParaRPr lang="ru-RU"/>
          </a:p>
        </p:txBody>
      </p:sp>
      <p:sp>
        <p:nvSpPr>
          <p:cNvPr id="6" name="Номер слайда 17"/>
          <p:cNvSpPr>
            <a:spLocks noGrp="1"/>
          </p:cNvSpPr>
          <p:nvPr>
            <p:ph type="sldNum" sz="quarter" idx="12"/>
          </p:nvPr>
        </p:nvSpPr>
        <p:spPr/>
        <p:txBody>
          <a:bodyPr/>
          <a:lstStyle>
            <a:lvl1pPr>
              <a:defRPr/>
            </a:lvl1pPr>
          </a:lstStyle>
          <a:p>
            <a:fld id="{87835317-9901-40B0-8FAA-05A465270FDB}" type="slidenum">
              <a:rPr lang="ru-RU" altLang="ru-RU"/>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2186ED9-C663-4288-B840-8F10040D9454}" type="datetime1">
              <a:rPr lang="ru-RU"/>
            </a:fld>
            <a:endParaRPr lang="ru-RU"/>
          </a:p>
        </p:txBody>
      </p:sp>
      <p:sp>
        <p:nvSpPr>
          <p:cNvPr id="5" name="Нижний колонтитул 21"/>
          <p:cNvSpPr>
            <a:spLocks noGrp="1"/>
          </p:cNvSpPr>
          <p:nvPr>
            <p:ph type="ftr" sz="quarter" idx="11"/>
          </p:nvPr>
        </p:nvSpPr>
        <p:spPr/>
        <p:txBody>
          <a:bodyPr/>
          <a:lstStyle>
            <a:lvl1pPr>
              <a:defRPr/>
            </a:lvl1pPr>
          </a:lstStyle>
          <a:p>
            <a:pPr>
              <a:defRPr/>
            </a:pPr>
            <a:r>
              <a:rPr lang="ru-RU"/>
              <a:t>Кафедра ТДМ</a:t>
            </a:r>
            <a:endParaRPr lang="ru-RU"/>
          </a:p>
        </p:txBody>
      </p:sp>
      <p:sp>
        <p:nvSpPr>
          <p:cNvPr id="6" name="Номер слайда 17"/>
          <p:cNvSpPr>
            <a:spLocks noGrp="1"/>
          </p:cNvSpPr>
          <p:nvPr>
            <p:ph type="sldNum" sz="quarter" idx="12"/>
          </p:nvPr>
        </p:nvSpPr>
        <p:spPr/>
        <p:txBody>
          <a:bodyPr/>
          <a:lstStyle>
            <a:lvl1pPr>
              <a:defRPr/>
            </a:lvl1pPr>
          </a:lstStyle>
          <a:p>
            <a:fld id="{B5F0844F-A5C5-488E-B774-8C9ECA7A77C9}" type="slidenum">
              <a:rPr lang="ru-RU" altLang="ru-RU"/>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7" name="Заголовок 6"/>
          <p:cNvSpPr>
            <a:spLocks noGrp="1"/>
          </p:cNvSpPr>
          <p:nvPr>
            <p:ph type="title"/>
          </p:nvPr>
        </p:nvSpPr>
        <p:spPr/>
        <p:txBody>
          <a:bodyPr rtlCol="0"/>
          <a:lstStyle/>
          <a:p>
            <a:r>
              <a:rPr lang="ru-RU"/>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A0FCA77E-39A3-4788-B41D-43ECEE761FC8}" type="datetime1">
              <a:rPr lang="ru-RU"/>
            </a:fld>
            <a:endParaRPr lang="ru-RU"/>
          </a:p>
        </p:txBody>
      </p:sp>
      <p:sp>
        <p:nvSpPr>
          <p:cNvPr id="5" name="Нижний колонтитул 21"/>
          <p:cNvSpPr>
            <a:spLocks noGrp="1"/>
          </p:cNvSpPr>
          <p:nvPr>
            <p:ph type="ftr" sz="quarter" idx="11"/>
          </p:nvPr>
        </p:nvSpPr>
        <p:spPr/>
        <p:txBody>
          <a:bodyPr/>
          <a:lstStyle>
            <a:lvl1pPr>
              <a:defRPr/>
            </a:lvl1pPr>
          </a:lstStyle>
          <a:p>
            <a:pPr>
              <a:defRPr/>
            </a:pPr>
            <a:r>
              <a:rPr lang="ru-RU"/>
              <a:t>Кафедра ТДМ</a:t>
            </a:r>
            <a:endParaRPr lang="ru-RU"/>
          </a:p>
        </p:txBody>
      </p:sp>
      <p:sp>
        <p:nvSpPr>
          <p:cNvPr id="6" name="Номер слайда 17"/>
          <p:cNvSpPr>
            <a:spLocks noGrp="1"/>
          </p:cNvSpPr>
          <p:nvPr>
            <p:ph type="sldNum" sz="quarter" idx="12"/>
          </p:nvPr>
        </p:nvSpPr>
        <p:spPr/>
        <p:txBody>
          <a:bodyPr/>
          <a:lstStyle>
            <a:lvl1pPr>
              <a:defRPr/>
            </a:lvl1pPr>
          </a:lstStyle>
          <a:p>
            <a:fld id="{D2ADCC8F-9CC0-4E6B-848B-A76060810DAD}" type="slidenum">
              <a:rPr lang="ru-RU" altLang="ru-RU"/>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Нашивка 10"/>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Нашивка 11"/>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ru-RU"/>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endParaRPr lang="ru-RU"/>
          </a:p>
        </p:txBody>
      </p:sp>
      <p:sp>
        <p:nvSpPr>
          <p:cNvPr id="6" name="Дата 3"/>
          <p:cNvSpPr>
            <a:spLocks noGrp="1"/>
          </p:cNvSpPr>
          <p:nvPr>
            <p:ph type="dt" sz="half" idx="10"/>
          </p:nvPr>
        </p:nvSpPr>
        <p:spPr/>
        <p:txBody>
          <a:bodyPr/>
          <a:lstStyle>
            <a:lvl1pPr>
              <a:defRPr/>
            </a:lvl1pPr>
          </a:lstStyle>
          <a:p>
            <a:pPr>
              <a:defRPr/>
            </a:pPr>
            <a:fld id="{E2F52597-6186-4010-AC70-9179A35B44BD}" type="datetime1">
              <a:rPr lang="ru-RU"/>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Кафедра ТДМ</a:t>
            </a:r>
            <a:endParaRPr lang="ru-RU"/>
          </a:p>
        </p:txBody>
      </p:sp>
      <p:sp>
        <p:nvSpPr>
          <p:cNvPr id="8" name="Номер слайда 5"/>
          <p:cNvSpPr>
            <a:spLocks noGrp="1"/>
          </p:cNvSpPr>
          <p:nvPr>
            <p:ph type="sldNum" sz="quarter" idx="12"/>
          </p:nvPr>
        </p:nvSpPr>
        <p:spPr/>
        <p:txBody>
          <a:bodyPr/>
          <a:lstStyle>
            <a:lvl1pPr>
              <a:defRPr/>
            </a:lvl1pPr>
          </a:lstStyle>
          <a:p>
            <a:fld id="{17B4CEF5-E7A0-42AB-9AE1-889F99868402}" type="slidenum">
              <a:rPr lang="ru-RU" altLang="ru-RU"/>
            </a:fld>
            <a:endParaRPr lang="ru-RU" alt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8" name="Заголовок 7"/>
          <p:cNvSpPr>
            <a:spLocks noGrp="1"/>
          </p:cNvSpPr>
          <p:nvPr>
            <p:ph type="title"/>
          </p:nvPr>
        </p:nvSpPr>
        <p:spPr/>
        <p:txBody>
          <a:bodyPr rtlCol="0"/>
          <a:lstStyle/>
          <a:p>
            <a:r>
              <a:rPr lang="ru-RU"/>
              <a:t>Образец заголовка</a:t>
            </a:r>
            <a:endParaRPr lang="en-US"/>
          </a:p>
        </p:txBody>
      </p:sp>
      <p:sp>
        <p:nvSpPr>
          <p:cNvPr id="5" name="Дата 4"/>
          <p:cNvSpPr>
            <a:spLocks noGrp="1"/>
          </p:cNvSpPr>
          <p:nvPr>
            <p:ph type="dt" sz="half" idx="10"/>
          </p:nvPr>
        </p:nvSpPr>
        <p:spPr/>
        <p:txBody>
          <a:bodyPr/>
          <a:lstStyle>
            <a:lvl1pPr>
              <a:defRPr/>
            </a:lvl1pPr>
          </a:lstStyle>
          <a:p>
            <a:pPr>
              <a:defRPr/>
            </a:pPr>
            <a:fld id="{2341D163-15A3-4BAC-A31F-64894EC50752}" type="datetime1">
              <a:rPr lang="ru-RU"/>
            </a:fld>
            <a:endParaRPr lang="ru-RU"/>
          </a:p>
        </p:txBody>
      </p:sp>
      <p:sp>
        <p:nvSpPr>
          <p:cNvPr id="6" name="Нижний колонтитул 5"/>
          <p:cNvSpPr>
            <a:spLocks noGrp="1"/>
          </p:cNvSpPr>
          <p:nvPr>
            <p:ph type="ftr" sz="quarter" idx="11"/>
          </p:nvPr>
        </p:nvSpPr>
        <p:spPr/>
        <p:txBody>
          <a:bodyPr/>
          <a:lstStyle>
            <a:lvl1pPr>
              <a:defRPr/>
            </a:lvl1pPr>
          </a:lstStyle>
          <a:p>
            <a:pPr>
              <a:defRPr/>
            </a:pPr>
            <a:r>
              <a:rPr lang="ru-RU"/>
              <a:t>Кафедра ТДМ</a:t>
            </a:r>
            <a:endParaRPr lang="ru-RU"/>
          </a:p>
        </p:txBody>
      </p:sp>
      <p:sp>
        <p:nvSpPr>
          <p:cNvPr id="7" name="Номер слайда 6"/>
          <p:cNvSpPr>
            <a:spLocks noGrp="1"/>
          </p:cNvSpPr>
          <p:nvPr>
            <p:ph type="sldNum" sz="quarter" idx="12"/>
          </p:nvPr>
        </p:nvSpPr>
        <p:spPr/>
        <p:txBody>
          <a:bodyPr/>
          <a:lstStyle>
            <a:lvl1pPr>
              <a:defRPr/>
            </a:lvl1pPr>
          </a:lstStyle>
          <a:p>
            <a:fld id="{5670BD61-29A8-4056-8477-BC58202C6F4D}" type="slidenum">
              <a:rPr lang="ru-RU" altLang="ru-RU"/>
            </a:fld>
            <a:endParaRPr lang="ru-RU" altLang="ru-RU"/>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Сравнение">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endParaRPr lang="ru-RU"/>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endParaRPr lang="ru-RU"/>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7" name="Дата 6"/>
          <p:cNvSpPr>
            <a:spLocks noGrp="1"/>
          </p:cNvSpPr>
          <p:nvPr>
            <p:ph type="dt" sz="half" idx="10"/>
          </p:nvPr>
        </p:nvSpPr>
        <p:spPr/>
        <p:txBody>
          <a:bodyPr/>
          <a:lstStyle>
            <a:lvl1pPr>
              <a:defRPr/>
            </a:lvl1pPr>
          </a:lstStyle>
          <a:p>
            <a:pPr>
              <a:defRPr/>
            </a:pPr>
            <a:fld id="{31CF41B4-203E-47A5-B1C8-DD9D9E139CC8}" type="datetime1">
              <a:rPr lang="ru-RU"/>
            </a:fld>
            <a:endParaRPr lang="ru-RU"/>
          </a:p>
        </p:txBody>
      </p:sp>
      <p:sp>
        <p:nvSpPr>
          <p:cNvPr id="8" name="Нижний колонтитул 7"/>
          <p:cNvSpPr>
            <a:spLocks noGrp="1"/>
          </p:cNvSpPr>
          <p:nvPr>
            <p:ph type="ftr" sz="quarter" idx="11"/>
          </p:nvPr>
        </p:nvSpPr>
        <p:spPr/>
        <p:txBody>
          <a:bodyPr/>
          <a:lstStyle>
            <a:lvl1pPr>
              <a:defRPr/>
            </a:lvl1pPr>
          </a:lstStyle>
          <a:p>
            <a:pPr>
              <a:defRPr/>
            </a:pPr>
            <a:r>
              <a:rPr lang="ru-RU"/>
              <a:t>Кафедра ТДМ</a:t>
            </a:r>
            <a:endParaRPr lang="ru-RU"/>
          </a:p>
        </p:txBody>
      </p:sp>
      <p:sp>
        <p:nvSpPr>
          <p:cNvPr id="9" name="Номер слайда 8"/>
          <p:cNvSpPr>
            <a:spLocks noGrp="1"/>
          </p:cNvSpPr>
          <p:nvPr>
            <p:ph type="sldNum" sz="quarter" idx="12"/>
          </p:nvPr>
        </p:nvSpPr>
        <p:spPr/>
        <p:txBody>
          <a:bodyPr/>
          <a:lstStyle>
            <a:lvl1pPr>
              <a:defRPr/>
            </a:lvl1pPr>
          </a:lstStyle>
          <a:p>
            <a:fld id="{17541F82-7AAF-4651-A4D9-B9A20FE78462}" type="slidenum">
              <a:rPr lang="ru-RU" altLang="ru-RU"/>
            </a:fld>
            <a:endParaRPr lang="ru-RU" alt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p>
            <a:r>
              <a:rPr lang="ru-RU"/>
              <a:t>Образец заголовка</a:t>
            </a:r>
            <a:endParaRPr lang="en-US"/>
          </a:p>
        </p:txBody>
      </p:sp>
      <p:sp>
        <p:nvSpPr>
          <p:cNvPr id="3" name="Дата 2"/>
          <p:cNvSpPr>
            <a:spLocks noGrp="1"/>
          </p:cNvSpPr>
          <p:nvPr>
            <p:ph type="dt" sz="half" idx="10"/>
          </p:nvPr>
        </p:nvSpPr>
        <p:spPr/>
        <p:txBody>
          <a:bodyPr/>
          <a:lstStyle>
            <a:lvl1pPr>
              <a:defRPr/>
            </a:lvl1pPr>
          </a:lstStyle>
          <a:p>
            <a:pPr>
              <a:defRPr/>
            </a:pPr>
            <a:fld id="{41D1D319-08CC-4472-9B7E-A8FD62A4BEEF}" type="datetime1">
              <a:rPr lang="ru-RU"/>
            </a:fld>
            <a:endParaRPr lang="ru-RU"/>
          </a:p>
        </p:txBody>
      </p:sp>
      <p:sp>
        <p:nvSpPr>
          <p:cNvPr id="4" name="Нижний колонтитул 3"/>
          <p:cNvSpPr>
            <a:spLocks noGrp="1"/>
          </p:cNvSpPr>
          <p:nvPr>
            <p:ph type="ftr" sz="quarter" idx="11"/>
          </p:nvPr>
        </p:nvSpPr>
        <p:spPr/>
        <p:txBody>
          <a:bodyPr/>
          <a:lstStyle>
            <a:lvl1pPr>
              <a:defRPr/>
            </a:lvl1pPr>
          </a:lstStyle>
          <a:p>
            <a:pPr>
              <a:defRPr/>
            </a:pPr>
            <a:r>
              <a:rPr lang="ru-RU"/>
              <a:t>Кафедра ТДМ</a:t>
            </a:r>
            <a:endParaRPr lang="ru-RU"/>
          </a:p>
        </p:txBody>
      </p:sp>
      <p:sp>
        <p:nvSpPr>
          <p:cNvPr id="5" name="Номер слайда 4"/>
          <p:cNvSpPr>
            <a:spLocks noGrp="1"/>
          </p:cNvSpPr>
          <p:nvPr>
            <p:ph type="sldNum" sz="quarter" idx="12"/>
          </p:nvPr>
        </p:nvSpPr>
        <p:spPr/>
        <p:txBody>
          <a:bodyPr/>
          <a:lstStyle>
            <a:lvl1pPr>
              <a:defRPr/>
            </a:lvl1pPr>
          </a:lstStyle>
          <a:p>
            <a:fld id="{90BD9393-4DF2-408C-B7B5-FA17436D9BFA}" type="slidenum">
              <a:rPr lang="ru-RU" altLang="ru-RU"/>
            </a:fld>
            <a:endParaRPr lang="ru-RU" altLang="ru-RU"/>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E0D1033F-EC79-4E47-9EC9-89CF2A952496}" type="datetime1">
              <a:rPr lang="ru-RU"/>
            </a:fld>
            <a:endParaRPr lang="ru-RU"/>
          </a:p>
        </p:txBody>
      </p:sp>
      <p:sp>
        <p:nvSpPr>
          <p:cNvPr id="3" name="Нижний колонтитул 21"/>
          <p:cNvSpPr>
            <a:spLocks noGrp="1"/>
          </p:cNvSpPr>
          <p:nvPr>
            <p:ph type="ftr" sz="quarter" idx="11"/>
          </p:nvPr>
        </p:nvSpPr>
        <p:spPr/>
        <p:txBody>
          <a:bodyPr/>
          <a:lstStyle>
            <a:lvl1pPr>
              <a:defRPr/>
            </a:lvl1pPr>
          </a:lstStyle>
          <a:p>
            <a:pPr>
              <a:defRPr/>
            </a:pPr>
            <a:r>
              <a:rPr lang="ru-RU"/>
              <a:t>Кафедра ТДМ</a:t>
            </a:r>
            <a:endParaRPr lang="ru-RU"/>
          </a:p>
        </p:txBody>
      </p:sp>
      <p:sp>
        <p:nvSpPr>
          <p:cNvPr id="4" name="Номер слайда 17"/>
          <p:cNvSpPr>
            <a:spLocks noGrp="1"/>
          </p:cNvSpPr>
          <p:nvPr>
            <p:ph type="sldNum" sz="quarter" idx="12"/>
          </p:nvPr>
        </p:nvSpPr>
        <p:spPr/>
        <p:txBody>
          <a:bodyPr/>
          <a:lstStyle>
            <a:lvl1pPr>
              <a:defRPr/>
            </a:lvl1pPr>
          </a:lstStyle>
          <a:p>
            <a:fld id="{DE2B9241-8161-47EE-9247-AF07214DD621}" type="slidenum">
              <a:rPr lang="ru-RU" altLang="ru-RU"/>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Объект с подписью">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ru-RU"/>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ru-RU"/>
              <a:t>Образец текста</a:t>
            </a:r>
            <a:endParaRPr lang="ru-RU"/>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7EA9AFFD-3F17-4963-B8DA-DB7A61019C50}" type="datetime1">
              <a:rPr lang="ru-RU"/>
            </a:fld>
            <a:endParaRPr lang="ru-RU"/>
          </a:p>
        </p:txBody>
      </p:sp>
      <p:sp>
        <p:nvSpPr>
          <p:cNvPr id="6" name="Нижний колонтитул 5"/>
          <p:cNvSpPr>
            <a:spLocks noGrp="1"/>
          </p:cNvSpPr>
          <p:nvPr>
            <p:ph type="ftr" sz="quarter" idx="11"/>
          </p:nvPr>
        </p:nvSpPr>
        <p:spPr/>
        <p:txBody>
          <a:bodyPr/>
          <a:lstStyle>
            <a:lvl1pPr>
              <a:defRPr/>
            </a:lvl1pPr>
          </a:lstStyle>
          <a:p>
            <a:pPr>
              <a:defRPr/>
            </a:pPr>
            <a:r>
              <a:rPr lang="ru-RU"/>
              <a:t>Кафедра ТДМ</a:t>
            </a:r>
            <a:endParaRPr lang="ru-RU"/>
          </a:p>
        </p:txBody>
      </p:sp>
      <p:sp>
        <p:nvSpPr>
          <p:cNvPr id="7" name="Номер слайда 6"/>
          <p:cNvSpPr>
            <a:spLocks noGrp="1"/>
          </p:cNvSpPr>
          <p:nvPr>
            <p:ph type="sldNum" sz="quarter" idx="12"/>
          </p:nvPr>
        </p:nvSpPr>
        <p:spPr/>
        <p:txBody>
          <a:bodyPr/>
          <a:lstStyle>
            <a:lvl1pPr>
              <a:defRPr/>
            </a:lvl1pPr>
          </a:lstStyle>
          <a:p>
            <a:fld id="{A1927A91-A9E6-462F-B50A-A751754A68C9}" type="slidenum">
              <a:rPr lang="ru-RU" altLang="ru-RU"/>
            </a:fld>
            <a:endParaRPr lang="ru-RU" alt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Рисунок с подписью">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Полилиния 10"/>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Полилиния 15"/>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ru-RU"/>
          </a:p>
        </p:txBody>
      </p:sp>
      <p:sp>
        <p:nvSpPr>
          <p:cNvPr id="7" name="Прямоугольный треугольник 15"/>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Прямая соединительная линия 1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Нашивка 1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Текст 3"/>
          <p:cNvSpPr>
            <a:spLocks noGrp="1"/>
          </p:cNvSpPr>
          <p:nvPr>
            <p:ph type="body" sz="half" idx="2"/>
          </p:nvPr>
        </p:nvSpPr>
        <p:spPr>
          <a:xfrm>
            <a:off x="1141232" y="5443402"/>
            <a:ext cx="7162800" cy="648232"/>
          </a:xfrm>
          <a:noFill/>
        </p:spPr>
        <p:txBody>
          <a:bodyPr tIns="0"/>
          <a:lstStyle>
            <a:lvl1pPr marL="0" marR="18415" indent="0" algn="r">
              <a:buNone/>
              <a:defRPr sz="1400"/>
            </a:lvl1pPr>
            <a:lvl2pPr>
              <a:defRPr sz="1200"/>
            </a:lvl2pPr>
            <a:lvl3pPr>
              <a:defRPr sz="1000"/>
            </a:lvl3pPr>
            <a:lvl4pPr>
              <a:defRPr sz="900"/>
            </a:lvl4pPr>
            <a:lvl5pPr>
              <a:defRPr sz="900"/>
            </a:lvl5pPr>
          </a:lstStyle>
          <a:p>
            <a:pPr lvl="0"/>
            <a:r>
              <a:rPr lang="ru-RU"/>
              <a:t>Образец текста</a:t>
            </a:r>
            <a:endParaRPr lang="ru-RU"/>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ru-RU" noProof="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ru-RU"/>
              <a:t>Образец заголовка</a:t>
            </a:r>
            <a:endParaRPr lang="en-US"/>
          </a:p>
        </p:txBody>
      </p:sp>
      <p:sp>
        <p:nvSpPr>
          <p:cNvPr id="11" name="Дата 4"/>
          <p:cNvSpPr>
            <a:spLocks noGrp="1"/>
          </p:cNvSpPr>
          <p:nvPr>
            <p:ph type="dt" sz="half" idx="10"/>
          </p:nvPr>
        </p:nvSpPr>
        <p:spPr/>
        <p:txBody>
          <a:bodyPr/>
          <a:lstStyle>
            <a:lvl1pPr>
              <a:defRPr>
                <a:solidFill>
                  <a:schemeClr val="tx1"/>
                </a:solidFill>
              </a:defRPr>
            </a:lvl1pPr>
          </a:lstStyle>
          <a:p>
            <a:pPr>
              <a:defRPr/>
            </a:pPr>
            <a:fld id="{F6CABB9A-6B2D-47CD-AF63-AA769B289E60}" type="datetime1">
              <a:rPr lang="ru-RU"/>
            </a:fld>
            <a:endParaRPr lang="ru-RU"/>
          </a:p>
        </p:txBody>
      </p:sp>
      <p:sp>
        <p:nvSpPr>
          <p:cNvPr id="12" name="Нижний колонтитул 5"/>
          <p:cNvSpPr>
            <a:spLocks noGrp="1"/>
          </p:cNvSpPr>
          <p:nvPr>
            <p:ph type="ftr" sz="quarter" idx="11"/>
          </p:nvPr>
        </p:nvSpPr>
        <p:spPr/>
        <p:txBody>
          <a:bodyPr/>
          <a:lstStyle>
            <a:lvl1pPr>
              <a:defRPr>
                <a:solidFill>
                  <a:schemeClr val="tx1"/>
                </a:solidFill>
              </a:defRPr>
            </a:lvl1pPr>
          </a:lstStyle>
          <a:p>
            <a:pPr>
              <a:defRPr/>
            </a:pPr>
            <a:r>
              <a:rPr lang="ru-RU"/>
              <a:t>Кафедра ТДМ</a:t>
            </a:r>
            <a:endParaRPr lang="ru-RU"/>
          </a:p>
        </p:txBody>
      </p:sp>
      <p:sp>
        <p:nvSpPr>
          <p:cNvPr id="13" name="Номер слайда 6"/>
          <p:cNvSpPr>
            <a:spLocks noGrp="1"/>
          </p:cNvSpPr>
          <p:nvPr>
            <p:ph type="sldNum" sz="quarter" idx="12"/>
          </p:nvPr>
        </p:nvSpPr>
        <p:spPr/>
        <p:txBody>
          <a:bodyPr/>
          <a:lstStyle>
            <a:lvl1pPr>
              <a:defRPr/>
            </a:lvl1pPr>
          </a:lstStyle>
          <a:p>
            <a:fld id="{947C57A0-1934-4714-B55C-71C1DA83D32A}" type="slidenum">
              <a:rPr lang="ru-RU" altLang="ru-RU"/>
            </a:fld>
            <a:endParaRPr lang="ru-RU" alt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Полилиния 12"/>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7" name="Полилиния 11"/>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ru-RU"/>
          </a:p>
        </p:txBody>
      </p:sp>
      <p:sp>
        <p:nvSpPr>
          <p:cNvPr id="14" name="Прямоугольный треугольник 13"/>
          <p:cNvSpPr/>
          <p:nvPr/>
        </p:nvSpPr>
        <p:spPr bwMode="auto">
          <a:xfrm>
            <a:off x="-6042" y="5791253"/>
            <a:ext cx="3402314" cy="1080868"/>
          </a:xfrm>
          <a:prstGeom prst="rtTriangle">
            <a:avLst/>
          </a:prstGeom>
          <a:blipFill>
            <a:blip r:embed="rId1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ru-RU"/>
              <a:t>Образец заголовка</a:t>
            </a:r>
            <a:endParaRPr lang="en-US"/>
          </a:p>
        </p:txBody>
      </p:sp>
      <p:sp>
        <p:nvSpPr>
          <p:cNvPr id="1033" name="Текст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ru-RU" altLang="ru-RU"/>
              <a:t>Образец текста</a:t>
            </a:r>
            <a:endParaRPr lang="ru-RU" altLang="ru-RU"/>
          </a:p>
          <a:p>
            <a:pPr lvl="1"/>
            <a:r>
              <a:rPr lang="ru-RU" altLang="ru-RU"/>
              <a:t>Второй уровень</a:t>
            </a:r>
            <a:endParaRPr lang="ru-RU" altLang="ru-RU"/>
          </a:p>
          <a:p>
            <a:pPr lvl="2"/>
            <a:r>
              <a:rPr lang="ru-RU" altLang="ru-RU"/>
              <a:t>Третий уровень</a:t>
            </a:r>
            <a:endParaRPr lang="ru-RU" altLang="ru-RU"/>
          </a:p>
          <a:p>
            <a:pPr lvl="3"/>
            <a:r>
              <a:rPr lang="ru-RU" altLang="ru-RU"/>
              <a:t>Четвертый уровень</a:t>
            </a:r>
            <a:endParaRPr lang="ru-RU" altLang="ru-RU"/>
          </a:p>
          <a:p>
            <a:pPr lvl="4"/>
            <a:r>
              <a:rPr lang="ru-RU" altLang="ru-RU"/>
              <a:t>Пятый уровень</a:t>
            </a:r>
            <a:endParaRPr lang="en-US" altLang="ru-RU"/>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lstStyle>
          <a:p>
            <a:pPr>
              <a:defRPr/>
            </a:pPr>
            <a:fld id="{9975EB37-7CD4-4C35-B84D-84407B18D9F4}" type="datetime1">
              <a:rPr lang="ru-RU"/>
            </a:fld>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r>
              <a:rPr lang="ru-RU"/>
              <a:t>Кафедра ТДМ</a:t>
            </a: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lstStyle>
            <a:lvl1pPr algn="r">
              <a:defRPr sz="1000">
                <a:latin typeface="Lucida Sans Unicode" panose="020B0602030504020204" pitchFamily="34" charset="0"/>
              </a:defRPr>
            </a:lvl1pPr>
          </a:lstStyle>
          <a:p>
            <a:fld id="{DB3A4CA8-0D41-4321-8120-9E7391A0B134}" type="slidenum">
              <a:rPr lang="ru-RU" altLang="ru-RU"/>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p:titleStyle>
    <p:body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6.wmf"/><Relationship Id="rId1"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oleObject" Target="../embeddings/oleObject3.bin"/><Relationship Id="rId3" Type="http://schemas.openxmlformats.org/officeDocument/2006/relationships/image" Target="../media/image18.wmf"/><Relationship Id="rId2" Type="http://schemas.openxmlformats.org/officeDocument/2006/relationships/oleObject" Target="../embeddings/oleObject2.bin"/><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31.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31.wmf"/><Relationship Id="rId1"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9.png"/><Relationship Id="rId1"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jpe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388" y="2852738"/>
            <a:ext cx="8882062" cy="1077218"/>
          </a:xfrm>
          <a:prstGeom prst="rect">
            <a:avLst/>
          </a:prstGeom>
        </p:spPr>
        <p:txBody>
          <a:bodyPr>
            <a:spAutoFit/>
          </a:bodyPr>
          <a:lstStyle/>
          <a:p>
            <a:pPr algn="ctr">
              <a:defRPr/>
            </a:pPr>
            <a:r>
              <a:rPr lang="uk-UA" sz="3600" b="1" cap="all" dirty="0" smtClean="0">
                <a:solidFill>
                  <a:srgbClr val="FF0000"/>
                </a:solidFill>
                <a:latin typeface="Arial" panose="020B0604020202020204" pitchFamily="34" charset="0"/>
              </a:rPr>
              <a:t>Вартість грошей </a:t>
            </a:r>
            <a:r>
              <a:rPr lang="uk-UA" sz="3600" b="1" cap="all" dirty="0">
                <a:solidFill>
                  <a:srgbClr val="FF0000"/>
                </a:solidFill>
                <a:latin typeface="Arial" panose="020B0604020202020204" pitchFamily="34" charset="0"/>
              </a:rPr>
              <a:t>у </a:t>
            </a:r>
            <a:r>
              <a:rPr lang="uk-UA" sz="3600" b="1" cap="all" dirty="0" smtClean="0">
                <a:solidFill>
                  <a:srgbClr val="FF0000"/>
                </a:solidFill>
                <a:latin typeface="Arial" panose="020B0604020202020204" pitchFamily="34" charset="0"/>
              </a:rPr>
              <a:t>часі</a:t>
            </a:r>
            <a:endParaRPr lang="uk-UA" sz="3600" b="1" cap="all" dirty="0">
              <a:solidFill>
                <a:srgbClr val="FF0000"/>
              </a:solidFill>
              <a:latin typeface="Arial" panose="020B0604020202020204" pitchFamily="34" charset="0"/>
            </a:endParaRPr>
          </a:p>
          <a:p>
            <a:pPr algn="ctr">
              <a:defRPr/>
            </a:pPr>
            <a:endParaRPr lang="uk-UA" sz="2800" b="1" cap="all" dirty="0">
              <a:solidFill>
                <a:srgbClr val="FF0000"/>
              </a:solidFill>
              <a:latin typeface="Arial" panose="020B0604020202020204" pitchFamily="34" charset="0"/>
            </a:endParaRPr>
          </a:p>
        </p:txBody>
      </p:sp>
      <p:sp>
        <p:nvSpPr>
          <p:cNvPr id="6" name="Прямоугольник 5"/>
          <p:cNvSpPr/>
          <p:nvPr/>
        </p:nvSpPr>
        <p:spPr>
          <a:xfrm>
            <a:off x="2328863" y="2287588"/>
            <a:ext cx="4802187" cy="646331"/>
          </a:xfrm>
          <a:prstGeom prst="rect">
            <a:avLst/>
          </a:prstGeom>
        </p:spPr>
        <p:txBody>
          <a:bodyPr>
            <a:spAutoFit/>
          </a:bodyPr>
          <a:lstStyle/>
          <a:p>
            <a:pPr algn="ctr">
              <a:spcAft>
                <a:spcPts val="0"/>
              </a:spcAft>
              <a:defRPr/>
            </a:pPr>
            <a:r>
              <a:rPr lang="uk-UA" sz="3600" b="1" dirty="0" smtClean="0">
                <a:solidFill>
                  <a:schemeClr val="bg2">
                    <a:lumMod val="50000"/>
                  </a:schemeClr>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Лекція 5.  </a:t>
            </a:r>
            <a:r>
              <a:rPr lang="uk-UA" sz="3600" b="1" dirty="0" smtClean="0">
                <a:solidFill>
                  <a:schemeClr val="bg2">
                    <a:lumMod val="50000"/>
                  </a:schemeClr>
                </a:solidFill>
                <a:effectLst>
                  <a:outerShdw blurRad="31750" dist="25400" dir="5400000" algn="tl" rotWithShape="0">
                    <a:srgbClr val="000000">
                      <a:alpha val="25000"/>
                    </a:srgbClr>
                  </a:outerShdw>
                </a:effectLst>
                <a:latin typeface="+mj-lt"/>
                <a:ea typeface="+mj-ea"/>
                <a:cs typeface="+mj-cs"/>
              </a:rPr>
              <a:t> </a:t>
            </a:r>
            <a:endParaRPr lang="uk-UA" sz="3600" b="1" dirty="0">
              <a:solidFill>
                <a:schemeClr val="bg2">
                  <a:lumMod val="50000"/>
                </a:schemeClr>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44500" y="127000"/>
            <a:ext cx="8429625" cy="64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lnSpc>
                <a:spcPct val="150000"/>
              </a:lnSpc>
              <a:spcAft>
                <a:spcPts val="0"/>
              </a:spcAft>
              <a:defRPr/>
            </a:pPr>
            <a:r>
              <a:rPr lang="uk-UA" sz="2400" b="1" dirty="0">
                <a:solidFill>
                  <a:schemeClr val="tx1"/>
                </a:solidFill>
                <a:latin typeface="Times New Roman" panose="02020603050405020304" pitchFamily="18" charset="0"/>
                <a:cs typeface="Times New Roman" panose="02020603050405020304" pitchFamily="18" charset="0"/>
              </a:rPr>
              <a:t>Нарахування простих відсотків. Приклад.</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6387" name="Text Box 2"/>
          <p:cNvSpPr txBox="1">
            <a:spLocks noChangeArrowheads="1"/>
          </p:cNvSpPr>
          <p:nvPr/>
        </p:nvSpPr>
        <p:spPr bwMode="auto">
          <a:xfrm>
            <a:off x="166688" y="981075"/>
            <a:ext cx="8713787" cy="517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200" dirty="0">
                <a:cs typeface="Arial" panose="020B0604020202020204" pitchFamily="34" charset="0"/>
              </a:rPr>
              <a:t>Припустимо, що ви маєте </a:t>
            </a:r>
            <a:r>
              <a:rPr lang="uk-UA" altLang="ru-RU" sz="2200" b="1" dirty="0">
                <a:cs typeface="Arial" panose="020B0604020202020204" pitchFamily="34" charset="0"/>
              </a:rPr>
              <a:t>100 гривень</a:t>
            </a:r>
            <a:r>
              <a:rPr lang="uk-UA" altLang="ru-RU" sz="2200" dirty="0">
                <a:cs typeface="Arial" panose="020B0604020202020204" pitchFamily="34" charset="0"/>
              </a:rPr>
              <a:t>.</a:t>
            </a:r>
            <a:endParaRPr lang="uk-UA" altLang="ru-RU" sz="2200" dirty="0">
              <a:cs typeface="Arial" panose="020B0604020202020204" pitchFamily="34" charset="0"/>
            </a:endParaRPr>
          </a:p>
          <a:p>
            <a:pPr eaLnBrk="1" hangingPunct="1"/>
            <a:r>
              <a:rPr lang="uk-UA" altLang="ru-RU" sz="2200" dirty="0">
                <a:cs typeface="Arial" panose="020B0604020202020204" pitchFamily="34" charset="0"/>
              </a:rPr>
              <a:t>Вклали їх під </a:t>
            </a:r>
            <a:r>
              <a:rPr lang="uk-UA" altLang="ru-RU" sz="2200" b="1" i="1" dirty="0">
                <a:cs typeface="Arial" panose="020B0604020202020204" pitchFamily="34" charset="0"/>
              </a:rPr>
              <a:t>10% річних</a:t>
            </a:r>
            <a:r>
              <a:rPr lang="uk-UA" altLang="ru-RU" sz="2200" dirty="0">
                <a:cs typeface="Arial" panose="020B0604020202020204" pitchFamily="34" charset="0"/>
              </a:rPr>
              <a:t>.</a:t>
            </a:r>
            <a:endParaRPr lang="uk-UA" altLang="ru-RU" sz="2200" dirty="0">
              <a:cs typeface="Arial" panose="020B0604020202020204" pitchFamily="34" charset="0"/>
            </a:endParaRPr>
          </a:p>
          <a:p>
            <a:pPr eaLnBrk="1" hangingPunct="1"/>
            <a:r>
              <a:rPr lang="uk-UA" altLang="ru-RU" sz="2200" b="1" dirty="0">
                <a:cs typeface="Arial" panose="020B0604020202020204" pitchFamily="34" charset="0"/>
              </a:rPr>
              <a:t>Через рік</a:t>
            </a:r>
            <a:r>
              <a:rPr lang="uk-UA" altLang="ru-RU" sz="2200" dirty="0">
                <a:cs typeface="Arial" panose="020B0604020202020204" pitchFamily="34" charset="0"/>
              </a:rPr>
              <a:t> матимете 100 + 100*0,1 = </a:t>
            </a:r>
            <a:r>
              <a:rPr lang="uk-UA" altLang="ru-RU" sz="2200" b="1" i="1" dirty="0">
                <a:cs typeface="Arial" panose="020B0604020202020204" pitchFamily="34" charset="0"/>
              </a:rPr>
              <a:t>110 </a:t>
            </a:r>
            <a:r>
              <a:rPr lang="uk-UA" altLang="ru-RU" sz="2200" dirty="0">
                <a:cs typeface="Arial" panose="020B0604020202020204" pitchFamily="34" charset="0"/>
              </a:rPr>
              <a:t>гривень.</a:t>
            </a:r>
            <a:endParaRPr lang="uk-UA" altLang="ru-RU" sz="2200" dirty="0">
              <a:cs typeface="Arial" panose="020B0604020202020204" pitchFamily="34" charset="0"/>
            </a:endParaRPr>
          </a:p>
          <a:p>
            <a:pPr eaLnBrk="1" hangingPunct="1"/>
            <a:r>
              <a:rPr lang="uk-UA" altLang="ru-RU" sz="2200" dirty="0">
                <a:cs typeface="Arial" panose="020B0604020202020204" pitchFamily="34" charset="0"/>
              </a:rPr>
              <a:t>Припустимо, маєте можливість знов вкласти під 10% річних.</a:t>
            </a:r>
            <a:endParaRPr lang="uk-UA" altLang="ru-RU" sz="2200" dirty="0">
              <a:cs typeface="Arial" panose="020B0604020202020204" pitchFamily="34" charset="0"/>
            </a:endParaRPr>
          </a:p>
          <a:p>
            <a:pPr eaLnBrk="1" hangingPunct="1"/>
            <a:r>
              <a:rPr lang="uk-UA" altLang="ru-RU" sz="2200" dirty="0">
                <a:cs typeface="Arial" panose="020B0604020202020204" pitchFamily="34" charset="0"/>
              </a:rPr>
              <a:t>Матимете </a:t>
            </a:r>
            <a:r>
              <a:rPr lang="uk-UA" altLang="ru-RU" sz="2200" b="1" dirty="0">
                <a:cs typeface="Arial" panose="020B0604020202020204" pitchFamily="34" charset="0"/>
              </a:rPr>
              <a:t>в кінці 2-го року</a:t>
            </a:r>
            <a:r>
              <a:rPr lang="uk-UA" altLang="ru-RU" sz="2200" dirty="0">
                <a:cs typeface="Arial" panose="020B0604020202020204" pitchFamily="34" charset="0"/>
              </a:rPr>
              <a:t> 110 + 100*0,1 = </a:t>
            </a:r>
            <a:r>
              <a:rPr lang="uk-UA" altLang="ru-RU" sz="2200" b="1" i="1" dirty="0">
                <a:cs typeface="Arial" panose="020B0604020202020204" pitchFamily="34" charset="0"/>
              </a:rPr>
              <a:t>120 </a:t>
            </a:r>
            <a:r>
              <a:rPr lang="uk-UA" altLang="ru-RU" sz="2200" dirty="0">
                <a:cs typeface="Arial" panose="020B0604020202020204" pitchFamily="34" charset="0"/>
              </a:rPr>
              <a:t>гривень</a:t>
            </a:r>
            <a:endParaRPr lang="uk-UA" altLang="ru-RU" sz="2200" dirty="0">
              <a:cs typeface="Arial" panose="020B0604020202020204" pitchFamily="34" charset="0"/>
            </a:endParaRPr>
          </a:p>
          <a:p>
            <a:pPr eaLnBrk="1" hangingPunct="1"/>
            <a:r>
              <a:rPr lang="uk-UA" altLang="ru-RU" sz="2200" b="1" dirty="0">
                <a:cs typeface="Arial" panose="020B0604020202020204" pitchFamily="34" charset="0"/>
              </a:rPr>
              <a:t>В кінці 3-го року</a:t>
            </a:r>
            <a:r>
              <a:rPr lang="uk-UA" altLang="ru-RU" sz="2200" dirty="0">
                <a:cs typeface="Arial" panose="020B0604020202020204" pitchFamily="34" charset="0"/>
              </a:rPr>
              <a:t> – 120+ 100*0,1 = </a:t>
            </a:r>
            <a:r>
              <a:rPr lang="uk-UA" altLang="ru-RU" sz="2200" b="1" i="1" dirty="0">
                <a:cs typeface="Arial" panose="020B0604020202020204" pitchFamily="34" charset="0"/>
              </a:rPr>
              <a:t>130 </a:t>
            </a:r>
            <a:r>
              <a:rPr lang="uk-UA" altLang="ru-RU" sz="2200" dirty="0">
                <a:cs typeface="Arial" panose="020B0604020202020204" pitchFamily="34" charset="0"/>
              </a:rPr>
              <a:t>гривень</a:t>
            </a:r>
            <a:endParaRPr lang="uk-UA" altLang="ru-RU" sz="2200" dirty="0">
              <a:cs typeface="Arial" panose="020B0604020202020204" pitchFamily="34" charset="0"/>
            </a:endParaRPr>
          </a:p>
          <a:p>
            <a:pPr eaLnBrk="1" hangingPunct="1"/>
            <a:r>
              <a:rPr lang="uk-UA" altLang="ru-RU" sz="2200" b="1" dirty="0">
                <a:cs typeface="Arial" panose="020B0604020202020204" pitchFamily="34" charset="0"/>
              </a:rPr>
              <a:t>В кінці 4-го</a:t>
            </a:r>
            <a:r>
              <a:rPr lang="uk-UA" altLang="ru-RU" sz="2200" dirty="0">
                <a:cs typeface="Arial" panose="020B0604020202020204" pitchFamily="34" charset="0"/>
              </a:rPr>
              <a:t> – </a:t>
            </a:r>
            <a:r>
              <a:rPr lang="uk-UA" altLang="ru-RU" sz="2200" b="1" i="1" dirty="0">
                <a:cs typeface="Arial" panose="020B0604020202020204" pitchFamily="34" charset="0"/>
              </a:rPr>
              <a:t>140</a:t>
            </a:r>
            <a:r>
              <a:rPr lang="uk-UA" altLang="ru-RU" sz="2200" dirty="0">
                <a:cs typeface="Arial" panose="020B0604020202020204" pitchFamily="34" charset="0"/>
              </a:rPr>
              <a:t> гривень і так далі.</a:t>
            </a:r>
            <a:endParaRPr lang="uk-UA" altLang="ru-RU" sz="2200" dirty="0">
              <a:cs typeface="Arial" panose="020B0604020202020204" pitchFamily="34" charset="0"/>
            </a:endParaRPr>
          </a:p>
          <a:p>
            <a:pPr eaLnBrk="1" hangingPunct="1"/>
            <a:endParaRPr lang="uk-UA" altLang="ru-RU" sz="2200" dirty="0">
              <a:cs typeface="Arial" panose="020B0604020202020204" pitchFamily="34" charset="0"/>
            </a:endParaRPr>
          </a:p>
          <a:p>
            <a:pPr eaLnBrk="1" hangingPunct="1"/>
            <a:r>
              <a:rPr lang="uk-UA" altLang="ru-RU" sz="2200" dirty="0">
                <a:cs typeface="Arial" panose="020B0604020202020204" pitchFamily="34" charset="0"/>
              </a:rPr>
              <a:t>Цю ж суму можна отримати за формулою простих відсотків:</a:t>
            </a:r>
            <a:endParaRPr lang="uk-UA" altLang="ru-RU" sz="2200" dirty="0">
              <a:cs typeface="Arial" panose="020B0604020202020204" pitchFamily="34" charset="0"/>
            </a:endParaRPr>
          </a:p>
          <a:p>
            <a:pPr algn="ctr" eaLnBrk="1" hangingPunct="1"/>
            <a:endParaRPr lang="uk-UA" altLang="ru-RU" sz="2200" b="1" dirty="0">
              <a:cs typeface="Arial" panose="020B0604020202020204" pitchFamily="34" charset="0"/>
            </a:endParaRPr>
          </a:p>
          <a:p>
            <a:pPr algn="ctr" eaLnBrk="1" hangingPunct="1"/>
            <a:r>
              <a:rPr lang="uk-UA" altLang="ru-RU" sz="2200" b="1" dirty="0">
                <a:cs typeface="Arial" panose="020B0604020202020204" pitchFamily="34" charset="0"/>
              </a:rPr>
              <a:t>FV = PV(1 + r*n), </a:t>
            </a:r>
            <a:endParaRPr lang="uk-UA" altLang="ru-RU" sz="2200" b="1" dirty="0">
              <a:cs typeface="Arial" panose="020B0604020202020204" pitchFamily="34" charset="0"/>
            </a:endParaRPr>
          </a:p>
          <a:p>
            <a:pPr eaLnBrk="1" hangingPunct="1"/>
            <a:endParaRPr lang="uk-UA" altLang="ru-RU" sz="2200" dirty="0">
              <a:cs typeface="Arial" panose="020B0604020202020204" pitchFamily="34" charset="0"/>
            </a:endParaRPr>
          </a:p>
          <a:p>
            <a:pPr algn="ctr" eaLnBrk="1" hangingPunct="1"/>
            <a:r>
              <a:rPr lang="uk-UA" altLang="ru-RU" sz="2200" i="1" dirty="0">
                <a:cs typeface="Arial" panose="020B0604020202020204" pitchFamily="34" charset="0"/>
              </a:rPr>
              <a:t>За цією формулою в кінці 4-го року в нашому прикладі матимемо </a:t>
            </a:r>
            <a:endParaRPr lang="uk-UA" altLang="ru-RU" sz="2200" i="1" dirty="0">
              <a:cs typeface="Arial" panose="020B0604020202020204" pitchFamily="34" charset="0"/>
            </a:endParaRPr>
          </a:p>
          <a:p>
            <a:pPr algn="ctr" eaLnBrk="1" hangingPunct="1"/>
            <a:r>
              <a:rPr lang="en-US" altLang="ru-RU" sz="2200" i="1" dirty="0">
                <a:cs typeface="Arial" panose="020B0604020202020204" pitchFamily="34" charset="0"/>
              </a:rPr>
              <a:t>FV</a:t>
            </a:r>
            <a:r>
              <a:rPr lang="uk-UA" altLang="ru-RU" sz="2200" i="1" dirty="0">
                <a:cs typeface="Arial" panose="020B0604020202020204" pitchFamily="34" charset="0"/>
              </a:rPr>
              <a:t> = 100* (1+</a:t>
            </a:r>
            <a:r>
              <a:rPr lang="en-US" altLang="ru-RU" sz="2200" i="1" dirty="0">
                <a:cs typeface="Arial" panose="020B0604020202020204" pitchFamily="34" charset="0"/>
              </a:rPr>
              <a:t>1</a:t>
            </a:r>
            <a:r>
              <a:rPr lang="uk-UA" altLang="ru-RU" sz="2200" i="1" dirty="0">
                <a:cs typeface="Arial" panose="020B0604020202020204" pitchFamily="34" charset="0"/>
              </a:rPr>
              <a:t>0%</a:t>
            </a:r>
            <a:r>
              <a:rPr lang="en-US" altLang="ru-RU" sz="2200" i="1" dirty="0">
                <a:cs typeface="Arial" panose="020B0604020202020204" pitchFamily="34" charset="0"/>
              </a:rPr>
              <a:t>*4</a:t>
            </a:r>
            <a:r>
              <a:rPr lang="uk-UA" altLang="ru-RU" sz="2200" i="1" dirty="0">
                <a:cs typeface="Arial" panose="020B0604020202020204" pitchFamily="34" charset="0"/>
              </a:rPr>
              <a:t>) = </a:t>
            </a:r>
            <a:r>
              <a:rPr lang="en-US" altLang="ru-RU" sz="2200" i="1" dirty="0">
                <a:cs typeface="Arial" panose="020B0604020202020204" pitchFamily="34" charset="0"/>
              </a:rPr>
              <a:t>140</a:t>
            </a:r>
            <a:r>
              <a:rPr lang="uk-UA" altLang="ru-RU" sz="2200" i="1" dirty="0">
                <a:cs typeface="Arial" panose="020B0604020202020204" pitchFamily="34" charset="0"/>
              </a:rPr>
              <a:t> гривень</a:t>
            </a:r>
            <a:endParaRPr lang="uk-UA" altLang="ru-RU" sz="2200" i="1" dirty="0">
              <a:cs typeface="Arial" panose="020B0604020202020204" pitchFamily="34" charset="0"/>
            </a:endParaRPr>
          </a:p>
        </p:txBody>
      </p:sp>
      <p:sp>
        <p:nvSpPr>
          <p:cNvPr id="16388" name="AutoShape 3"/>
          <p:cNvSpPr>
            <a:spLocks noChangeArrowheads="1"/>
          </p:cNvSpPr>
          <p:nvPr/>
        </p:nvSpPr>
        <p:spPr bwMode="auto">
          <a:xfrm>
            <a:off x="166688" y="901700"/>
            <a:ext cx="8642350" cy="2663825"/>
          </a:xfrm>
          <a:prstGeom prst="roundRect">
            <a:avLst>
              <a:gd name="adj" fmla="val 16667"/>
            </a:avLst>
          </a:prstGeom>
          <a:solidFill>
            <a:srgbClr val="FFCC99">
              <a:alpha val="25098"/>
            </a:srgb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ru-RU"/>
          </a:p>
        </p:txBody>
      </p:sp>
      <p:sp>
        <p:nvSpPr>
          <p:cNvPr id="16389" name="AutoShape 4"/>
          <p:cNvSpPr>
            <a:spLocks noChangeArrowheads="1"/>
          </p:cNvSpPr>
          <p:nvPr/>
        </p:nvSpPr>
        <p:spPr bwMode="auto">
          <a:xfrm>
            <a:off x="168275" y="4221163"/>
            <a:ext cx="8642350" cy="1873250"/>
          </a:xfrm>
          <a:prstGeom prst="roundRect">
            <a:avLst>
              <a:gd name="adj" fmla="val 16667"/>
            </a:avLst>
          </a:prstGeom>
          <a:solidFill>
            <a:schemeClr val="accent1">
              <a:alpha val="20000"/>
            </a:scheme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14338" y="127000"/>
            <a:ext cx="8429625" cy="64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lnSpc>
                <a:spcPct val="150000"/>
              </a:lnSpc>
              <a:spcAft>
                <a:spcPts val="0"/>
              </a:spcAft>
              <a:defRPr/>
            </a:pPr>
            <a:r>
              <a:rPr lang="uk-UA" sz="2400" b="1" dirty="0">
                <a:solidFill>
                  <a:schemeClr val="tx1"/>
                </a:solidFill>
                <a:latin typeface="Times New Roman" panose="02020603050405020304" pitchFamily="18" charset="0"/>
                <a:cs typeface="Times New Roman" panose="02020603050405020304" pitchFamily="18" charset="0"/>
              </a:rPr>
              <a:t>Нарахування складних відсотків. Приклад.</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7411" name="Text Box 2"/>
          <p:cNvSpPr txBox="1">
            <a:spLocks noChangeArrowheads="1"/>
          </p:cNvSpPr>
          <p:nvPr/>
        </p:nvSpPr>
        <p:spPr bwMode="auto">
          <a:xfrm>
            <a:off x="166688" y="981075"/>
            <a:ext cx="8713787"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a:cs typeface="Arial" panose="020B0604020202020204" pitchFamily="34" charset="0"/>
              </a:rPr>
              <a:t>Припустимо, що ви маєте ті ж </a:t>
            </a:r>
            <a:r>
              <a:rPr lang="uk-UA" altLang="ru-RU" sz="2000" b="1">
                <a:cs typeface="Arial" panose="020B0604020202020204" pitchFamily="34" charset="0"/>
              </a:rPr>
              <a:t>100 гривень</a:t>
            </a:r>
            <a:r>
              <a:rPr lang="uk-UA" altLang="ru-RU" sz="2000">
                <a:cs typeface="Arial" panose="020B0604020202020204" pitchFamily="34" charset="0"/>
              </a:rPr>
              <a:t>.</a:t>
            </a:r>
            <a:endParaRPr lang="uk-UA" altLang="ru-RU" sz="2000">
              <a:cs typeface="Arial" panose="020B0604020202020204" pitchFamily="34" charset="0"/>
            </a:endParaRPr>
          </a:p>
          <a:p>
            <a:pPr eaLnBrk="1" hangingPunct="1"/>
            <a:r>
              <a:rPr lang="uk-UA" altLang="ru-RU" sz="2000">
                <a:cs typeface="Arial" panose="020B0604020202020204" pitchFamily="34" charset="0"/>
              </a:rPr>
              <a:t>Вклали їх під </a:t>
            </a:r>
            <a:r>
              <a:rPr lang="uk-UA" altLang="ru-RU" sz="2000" b="1" i="1">
                <a:cs typeface="Arial" panose="020B0604020202020204" pitchFamily="34" charset="0"/>
              </a:rPr>
              <a:t>10% річних</a:t>
            </a:r>
            <a:r>
              <a:rPr lang="uk-UA" altLang="ru-RU" sz="2000">
                <a:cs typeface="Arial" panose="020B0604020202020204" pitchFamily="34" charset="0"/>
              </a:rPr>
              <a:t>.</a:t>
            </a:r>
            <a:endParaRPr lang="uk-UA" altLang="ru-RU" sz="2000">
              <a:cs typeface="Arial" panose="020B0604020202020204" pitchFamily="34" charset="0"/>
            </a:endParaRPr>
          </a:p>
          <a:p>
            <a:pPr eaLnBrk="1" hangingPunct="1"/>
            <a:r>
              <a:rPr lang="uk-UA" altLang="ru-RU" sz="2000" b="1">
                <a:cs typeface="Arial" panose="020B0604020202020204" pitchFamily="34" charset="0"/>
              </a:rPr>
              <a:t>Через рік</a:t>
            </a:r>
            <a:r>
              <a:rPr lang="uk-UA" altLang="ru-RU" sz="2000">
                <a:cs typeface="Arial" panose="020B0604020202020204" pitchFamily="34" charset="0"/>
              </a:rPr>
              <a:t> матимете 100 + 100*0,1 = </a:t>
            </a:r>
            <a:r>
              <a:rPr lang="uk-UA" altLang="ru-RU" sz="2000" b="1" i="1">
                <a:cs typeface="Arial" panose="020B0604020202020204" pitchFamily="34" charset="0"/>
              </a:rPr>
              <a:t>110 </a:t>
            </a:r>
            <a:r>
              <a:rPr lang="uk-UA" altLang="ru-RU" sz="2000">
                <a:cs typeface="Arial" panose="020B0604020202020204" pitchFamily="34" charset="0"/>
              </a:rPr>
              <a:t>гривень.</a:t>
            </a:r>
            <a:endParaRPr lang="uk-UA" altLang="ru-RU" sz="2000">
              <a:cs typeface="Arial" panose="020B0604020202020204" pitchFamily="34" charset="0"/>
            </a:endParaRPr>
          </a:p>
          <a:p>
            <a:pPr eaLnBrk="1" hangingPunct="1"/>
            <a:r>
              <a:rPr lang="uk-UA" altLang="ru-RU" sz="2000">
                <a:cs typeface="Arial" panose="020B0604020202020204" pitchFamily="34" charset="0"/>
              </a:rPr>
              <a:t>Припустимо, маєте можливість знов вкласти під 10% річних.</a:t>
            </a:r>
            <a:endParaRPr lang="uk-UA" altLang="ru-RU" sz="2000">
              <a:cs typeface="Arial" panose="020B0604020202020204" pitchFamily="34" charset="0"/>
            </a:endParaRPr>
          </a:p>
          <a:p>
            <a:pPr eaLnBrk="1" hangingPunct="1"/>
            <a:r>
              <a:rPr lang="uk-UA" altLang="ru-RU" sz="2000">
                <a:cs typeface="Arial" panose="020B0604020202020204" pitchFamily="34" charset="0"/>
              </a:rPr>
              <a:t>Матимете </a:t>
            </a:r>
            <a:r>
              <a:rPr lang="uk-UA" altLang="ru-RU" sz="2000" b="1">
                <a:cs typeface="Arial" panose="020B0604020202020204" pitchFamily="34" charset="0"/>
              </a:rPr>
              <a:t>в кінці 2-го року</a:t>
            </a:r>
            <a:r>
              <a:rPr lang="uk-UA" altLang="ru-RU" sz="2000">
                <a:cs typeface="Arial" panose="020B0604020202020204" pitchFamily="34" charset="0"/>
              </a:rPr>
              <a:t> 110 + 1</a:t>
            </a:r>
            <a:r>
              <a:rPr lang="en-US" altLang="ru-RU" sz="2000">
                <a:cs typeface="Arial" panose="020B0604020202020204" pitchFamily="34" charset="0"/>
              </a:rPr>
              <a:t>10</a:t>
            </a:r>
            <a:r>
              <a:rPr lang="uk-UA" altLang="ru-RU" sz="2000">
                <a:cs typeface="Arial" panose="020B0604020202020204" pitchFamily="34" charset="0"/>
              </a:rPr>
              <a:t>*0,1 = </a:t>
            </a:r>
            <a:r>
              <a:rPr lang="uk-UA" altLang="ru-RU" sz="2000" b="1" i="1">
                <a:cs typeface="Arial" panose="020B0604020202020204" pitchFamily="34" charset="0"/>
              </a:rPr>
              <a:t>12</a:t>
            </a:r>
            <a:r>
              <a:rPr lang="en-US" altLang="ru-RU" sz="2000" b="1" i="1">
                <a:cs typeface="Arial" panose="020B0604020202020204" pitchFamily="34" charset="0"/>
              </a:rPr>
              <a:t>1</a:t>
            </a:r>
            <a:r>
              <a:rPr lang="uk-UA" altLang="ru-RU" sz="2000" b="1" i="1">
                <a:cs typeface="Arial" panose="020B0604020202020204" pitchFamily="34" charset="0"/>
              </a:rPr>
              <a:t> </a:t>
            </a:r>
            <a:r>
              <a:rPr lang="uk-UA" altLang="ru-RU" sz="2000">
                <a:cs typeface="Arial" panose="020B0604020202020204" pitchFamily="34" charset="0"/>
              </a:rPr>
              <a:t>гривень</a:t>
            </a:r>
            <a:endParaRPr lang="uk-UA" altLang="ru-RU" sz="2000">
              <a:cs typeface="Arial" panose="020B0604020202020204" pitchFamily="34" charset="0"/>
            </a:endParaRPr>
          </a:p>
          <a:p>
            <a:pPr eaLnBrk="1" hangingPunct="1"/>
            <a:r>
              <a:rPr lang="uk-UA" altLang="ru-RU" sz="2000" b="1">
                <a:cs typeface="Arial" panose="020B0604020202020204" pitchFamily="34" charset="0"/>
              </a:rPr>
              <a:t>В кінці 3-го року</a:t>
            </a:r>
            <a:r>
              <a:rPr lang="uk-UA" altLang="ru-RU" sz="2000">
                <a:cs typeface="Arial" panose="020B0604020202020204" pitchFamily="34" charset="0"/>
              </a:rPr>
              <a:t> – 12</a:t>
            </a:r>
            <a:r>
              <a:rPr lang="en-US" altLang="ru-RU" sz="2000">
                <a:cs typeface="Arial" panose="020B0604020202020204" pitchFamily="34" charset="0"/>
              </a:rPr>
              <a:t>1</a:t>
            </a:r>
            <a:r>
              <a:rPr lang="uk-UA" altLang="ru-RU" sz="2000">
                <a:cs typeface="Arial" panose="020B0604020202020204" pitchFamily="34" charset="0"/>
              </a:rPr>
              <a:t>+ 1</a:t>
            </a:r>
            <a:r>
              <a:rPr lang="en-US" altLang="ru-RU" sz="2000">
                <a:cs typeface="Arial" panose="020B0604020202020204" pitchFamily="34" charset="0"/>
              </a:rPr>
              <a:t>21</a:t>
            </a:r>
            <a:r>
              <a:rPr lang="uk-UA" altLang="ru-RU" sz="2000">
                <a:cs typeface="Arial" panose="020B0604020202020204" pitchFamily="34" charset="0"/>
              </a:rPr>
              <a:t>*0,1 = </a:t>
            </a:r>
            <a:r>
              <a:rPr lang="uk-UA" altLang="ru-RU" sz="2000" b="1" i="1">
                <a:cs typeface="Arial" panose="020B0604020202020204" pitchFamily="34" charset="0"/>
              </a:rPr>
              <a:t>13</a:t>
            </a:r>
            <a:r>
              <a:rPr lang="en-US" altLang="ru-RU" sz="2000" b="1" i="1">
                <a:cs typeface="Arial" panose="020B0604020202020204" pitchFamily="34" charset="0"/>
              </a:rPr>
              <a:t>3</a:t>
            </a:r>
            <a:r>
              <a:rPr lang="uk-UA" altLang="ru-RU" sz="2000" b="1" i="1">
                <a:cs typeface="Arial" panose="020B0604020202020204" pitchFamily="34" charset="0"/>
              </a:rPr>
              <a:t>,1 </a:t>
            </a:r>
            <a:r>
              <a:rPr lang="uk-UA" altLang="ru-RU" sz="2000">
                <a:cs typeface="Arial" panose="020B0604020202020204" pitchFamily="34" charset="0"/>
              </a:rPr>
              <a:t>гривень</a:t>
            </a:r>
            <a:endParaRPr lang="uk-UA" altLang="ru-RU" sz="2000">
              <a:cs typeface="Arial" panose="020B0604020202020204" pitchFamily="34" charset="0"/>
            </a:endParaRPr>
          </a:p>
          <a:p>
            <a:pPr eaLnBrk="1" hangingPunct="1"/>
            <a:r>
              <a:rPr lang="uk-UA" altLang="ru-RU" sz="2000" b="1">
                <a:cs typeface="Arial" panose="020B0604020202020204" pitchFamily="34" charset="0"/>
              </a:rPr>
              <a:t>В кінці 4-го</a:t>
            </a:r>
            <a:r>
              <a:rPr lang="uk-UA" altLang="ru-RU" sz="2000">
                <a:cs typeface="Arial" panose="020B0604020202020204" pitchFamily="34" charset="0"/>
              </a:rPr>
              <a:t> – </a:t>
            </a:r>
            <a:r>
              <a:rPr lang="uk-UA" altLang="ru-RU" sz="2000" i="1">
                <a:cs typeface="Arial" panose="020B0604020202020204" pitchFamily="34" charset="0"/>
              </a:rPr>
              <a:t>133,1 + 133,1</a:t>
            </a:r>
            <a:r>
              <a:rPr lang="uk-UA" altLang="ru-RU" sz="2000">
                <a:cs typeface="Arial" panose="020B0604020202020204" pitchFamily="34" charset="0"/>
              </a:rPr>
              <a:t> *0,1 = </a:t>
            </a:r>
            <a:r>
              <a:rPr lang="uk-UA" altLang="ru-RU" sz="2000" b="1">
                <a:cs typeface="Arial" panose="020B0604020202020204" pitchFamily="34" charset="0"/>
              </a:rPr>
              <a:t>146.41</a:t>
            </a:r>
            <a:r>
              <a:rPr lang="uk-UA" altLang="ru-RU" sz="2000">
                <a:cs typeface="Arial" panose="020B0604020202020204" pitchFamily="34" charset="0"/>
              </a:rPr>
              <a:t> гривень і так далі.</a:t>
            </a:r>
            <a:endParaRPr lang="uk-UA" altLang="ru-RU" sz="2000">
              <a:cs typeface="Arial" panose="020B0604020202020204" pitchFamily="34" charset="0"/>
            </a:endParaRPr>
          </a:p>
          <a:p>
            <a:pPr eaLnBrk="1" hangingPunct="1"/>
            <a:endParaRPr lang="uk-UA" altLang="ru-RU" sz="2000">
              <a:cs typeface="Arial" panose="020B0604020202020204" pitchFamily="34" charset="0"/>
            </a:endParaRPr>
          </a:p>
          <a:p>
            <a:pPr eaLnBrk="1" hangingPunct="1"/>
            <a:endParaRPr lang="uk-UA" altLang="ru-RU" sz="2000">
              <a:cs typeface="Arial" panose="020B0604020202020204" pitchFamily="34" charset="0"/>
            </a:endParaRPr>
          </a:p>
          <a:p>
            <a:pPr eaLnBrk="1" hangingPunct="1"/>
            <a:r>
              <a:rPr lang="uk-UA" altLang="ru-RU" sz="2000">
                <a:cs typeface="Arial" panose="020B0604020202020204" pitchFamily="34" charset="0"/>
              </a:rPr>
              <a:t>Цю ж суму можна отримати за формулою складних відсотків:</a:t>
            </a:r>
            <a:endParaRPr lang="uk-UA" altLang="ru-RU" sz="2000">
              <a:cs typeface="Arial" panose="020B0604020202020204" pitchFamily="34" charset="0"/>
            </a:endParaRPr>
          </a:p>
          <a:p>
            <a:pPr algn="ctr"/>
            <a:endParaRPr lang="uk-UA" altLang="ru-RU" sz="2000" b="1">
              <a:cs typeface="Arial" panose="020B0604020202020204" pitchFamily="34" charset="0"/>
            </a:endParaRPr>
          </a:p>
          <a:p>
            <a:pPr algn="ctr"/>
            <a:r>
              <a:rPr lang="uk-UA" altLang="ru-RU" sz="2000" b="1">
                <a:cs typeface="Arial" panose="020B0604020202020204" pitchFamily="34" charset="0"/>
              </a:rPr>
              <a:t>FV= PV(1 + r)</a:t>
            </a:r>
            <a:r>
              <a:rPr lang="uk-UA" altLang="ru-RU" sz="2000" b="1" baseline="30000">
                <a:cs typeface="Arial" panose="020B0604020202020204" pitchFamily="34" charset="0"/>
              </a:rPr>
              <a:t>n</a:t>
            </a:r>
            <a:r>
              <a:rPr lang="uk-UA" altLang="ru-RU" sz="2000" b="1">
                <a:cs typeface="Arial" panose="020B0604020202020204" pitchFamily="34" charset="0"/>
              </a:rPr>
              <a:t>,</a:t>
            </a:r>
            <a:endParaRPr lang="uk-UA" altLang="ru-RU" sz="2000" b="1">
              <a:cs typeface="Arial" panose="020B0604020202020204" pitchFamily="34" charset="0"/>
            </a:endParaRPr>
          </a:p>
          <a:p>
            <a:pPr eaLnBrk="1" hangingPunct="1"/>
            <a:endParaRPr lang="uk-UA" altLang="ru-RU" sz="2000">
              <a:cs typeface="Arial" panose="020B0604020202020204" pitchFamily="34" charset="0"/>
            </a:endParaRPr>
          </a:p>
          <a:p>
            <a:pPr algn="ctr" eaLnBrk="1" hangingPunct="1"/>
            <a:r>
              <a:rPr lang="uk-UA" altLang="ru-RU" sz="2000" i="1">
                <a:cs typeface="Arial" panose="020B0604020202020204" pitchFamily="34" charset="0"/>
              </a:rPr>
              <a:t>За цією формулою в кінці 4-го року в нашому прикладі матимемо </a:t>
            </a:r>
            <a:endParaRPr lang="uk-UA" altLang="ru-RU" sz="2000" i="1">
              <a:cs typeface="Arial" panose="020B0604020202020204" pitchFamily="34" charset="0"/>
            </a:endParaRPr>
          </a:p>
          <a:p>
            <a:pPr algn="ctr" eaLnBrk="1" hangingPunct="1"/>
            <a:r>
              <a:rPr lang="en-US" altLang="ru-RU" sz="2000" i="1">
                <a:cs typeface="Arial" panose="020B0604020202020204" pitchFamily="34" charset="0"/>
              </a:rPr>
              <a:t>FV</a:t>
            </a:r>
            <a:r>
              <a:rPr lang="uk-UA" altLang="ru-RU" sz="2000" i="1">
                <a:cs typeface="Arial" panose="020B0604020202020204" pitchFamily="34" charset="0"/>
              </a:rPr>
              <a:t> = 100* (1+0,1)</a:t>
            </a:r>
            <a:r>
              <a:rPr lang="uk-UA" altLang="ru-RU" sz="2000" i="1" baseline="30000">
                <a:cs typeface="Arial" panose="020B0604020202020204" pitchFamily="34" charset="0"/>
              </a:rPr>
              <a:t>4</a:t>
            </a:r>
            <a:r>
              <a:rPr lang="uk-UA" altLang="ru-RU" sz="2000" i="1">
                <a:cs typeface="Arial" panose="020B0604020202020204" pitchFamily="34" charset="0"/>
              </a:rPr>
              <a:t> = </a:t>
            </a:r>
            <a:r>
              <a:rPr lang="en-US" altLang="ru-RU" sz="2000" i="1">
                <a:cs typeface="Arial" panose="020B0604020202020204" pitchFamily="34" charset="0"/>
              </a:rPr>
              <a:t>14</a:t>
            </a:r>
            <a:r>
              <a:rPr lang="uk-UA" altLang="ru-RU" sz="2000" i="1">
                <a:cs typeface="Arial" panose="020B0604020202020204" pitchFamily="34" charset="0"/>
              </a:rPr>
              <a:t>6,41 гривень</a:t>
            </a:r>
            <a:endParaRPr lang="uk-UA" altLang="ru-RU" sz="2000" i="1">
              <a:cs typeface="Arial" panose="020B0604020202020204" pitchFamily="34" charset="0"/>
            </a:endParaRPr>
          </a:p>
        </p:txBody>
      </p:sp>
      <p:sp>
        <p:nvSpPr>
          <p:cNvPr id="17412" name="AutoShape 4"/>
          <p:cNvSpPr>
            <a:spLocks noChangeArrowheads="1"/>
          </p:cNvSpPr>
          <p:nvPr/>
        </p:nvSpPr>
        <p:spPr bwMode="auto">
          <a:xfrm>
            <a:off x="238125" y="4221163"/>
            <a:ext cx="8642350" cy="1873250"/>
          </a:xfrm>
          <a:prstGeom prst="roundRect">
            <a:avLst>
              <a:gd name="adj" fmla="val 16667"/>
            </a:avLst>
          </a:prstGeom>
          <a:solidFill>
            <a:schemeClr val="accent1">
              <a:alpha val="20000"/>
            </a:scheme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ru-RU"/>
          </a:p>
        </p:txBody>
      </p:sp>
      <p:sp>
        <p:nvSpPr>
          <p:cNvPr id="17413" name="AutoShape 3"/>
          <p:cNvSpPr>
            <a:spLocks noChangeArrowheads="1"/>
          </p:cNvSpPr>
          <p:nvPr/>
        </p:nvSpPr>
        <p:spPr bwMode="auto">
          <a:xfrm>
            <a:off x="136525" y="908050"/>
            <a:ext cx="8642350" cy="2528888"/>
          </a:xfrm>
          <a:prstGeom prst="roundRect">
            <a:avLst>
              <a:gd name="adj" fmla="val 16667"/>
            </a:avLst>
          </a:prstGeom>
          <a:solidFill>
            <a:srgbClr val="FFCC99">
              <a:alpha val="25098"/>
            </a:srgb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44500" y="127000"/>
            <a:ext cx="8429625" cy="830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a:solidFill>
                  <a:schemeClr val="tx1"/>
                </a:solidFill>
              </a:rPr>
              <a:t>Вартість інвестицій у розмірі 100 грн. на кінець року при 10% ставці</a:t>
            </a:r>
            <a:endParaRPr lang="uk-UA" sz="2400" b="1" dirty="0">
              <a:solidFill>
                <a:schemeClr val="tx1"/>
              </a:solidFill>
            </a:endParaRPr>
          </a:p>
        </p:txBody>
      </p:sp>
      <p:graphicFrame>
        <p:nvGraphicFramePr>
          <p:cNvPr id="2" name="Таблица 1"/>
          <p:cNvGraphicFramePr>
            <a:graphicFrameLocks noGrp="1"/>
          </p:cNvGraphicFramePr>
          <p:nvPr/>
        </p:nvGraphicFramePr>
        <p:xfrm>
          <a:off x="544513" y="1268413"/>
          <a:ext cx="8229600" cy="3292479"/>
        </p:xfrm>
        <a:graphic>
          <a:graphicData uri="http://schemas.openxmlformats.org/drawingml/2006/table">
            <a:tbl>
              <a:tblPr/>
              <a:tblGrid>
                <a:gridCol w="2743200"/>
                <a:gridCol w="2743200"/>
                <a:gridCol w="2743200"/>
              </a:tblGrid>
              <a:tr h="365831">
                <a:tc>
                  <a:txBody>
                    <a:bodyPr/>
                    <a:lstStyle/>
                    <a:p>
                      <a:r>
                        <a:rPr lang="uk-UA" sz="1800" b="1" dirty="0">
                          <a:solidFill>
                            <a:srgbClr val="000000"/>
                          </a:solidFill>
                          <a:effectLst/>
                        </a:rPr>
                        <a:t>Рік</a:t>
                      </a:r>
                      <a:endParaRPr lang="uk-UA" sz="1800" dirty="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Простий відсоток</a:t>
                      </a:r>
                      <a:endParaRPr lang="uk-UA" sz="180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Складний відсоток</a:t>
                      </a:r>
                      <a:endParaRPr lang="uk-UA" sz="180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65831">
                <a:tc>
                  <a:txBody>
                    <a:bodyPr/>
                    <a:lstStyle/>
                    <a:p>
                      <a:r>
                        <a:rPr lang="uk-UA" sz="1800" b="1" dirty="0">
                          <a:solidFill>
                            <a:srgbClr val="000000"/>
                          </a:solidFill>
                          <a:effectLst/>
                        </a:rPr>
                        <a:t>1</a:t>
                      </a:r>
                      <a:endParaRPr lang="uk-UA" sz="1800" b="1" dirty="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110</a:t>
                      </a:r>
                      <a:endParaRPr lang="uk-UA" sz="1800" b="1">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110</a:t>
                      </a:r>
                      <a:endParaRPr lang="uk-UA" sz="1800" b="1">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65831">
                <a:tc>
                  <a:txBody>
                    <a:bodyPr/>
                    <a:lstStyle/>
                    <a:p>
                      <a:r>
                        <a:rPr lang="uk-UA" sz="1800" b="1" dirty="0">
                          <a:solidFill>
                            <a:srgbClr val="000000"/>
                          </a:solidFill>
                          <a:effectLst/>
                        </a:rPr>
                        <a:t>2</a:t>
                      </a:r>
                      <a:endParaRPr lang="uk-UA" sz="1800" b="1" dirty="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120</a:t>
                      </a:r>
                      <a:endParaRPr lang="uk-UA" sz="1800" b="1">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121</a:t>
                      </a:r>
                      <a:endParaRPr lang="uk-UA" sz="1800" b="1">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65831">
                <a:tc>
                  <a:txBody>
                    <a:bodyPr/>
                    <a:lstStyle/>
                    <a:p>
                      <a:r>
                        <a:rPr lang="uk-UA" sz="1800" b="1" dirty="0">
                          <a:solidFill>
                            <a:srgbClr val="000000"/>
                          </a:solidFill>
                          <a:effectLst/>
                        </a:rPr>
                        <a:t>3</a:t>
                      </a:r>
                      <a:endParaRPr lang="uk-UA" sz="1800" b="1" dirty="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130</a:t>
                      </a:r>
                      <a:endParaRPr lang="uk-UA" sz="1800" b="1" dirty="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133</a:t>
                      </a:r>
                      <a:endParaRPr lang="uk-UA" sz="1800" b="1">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65831">
                <a:tc>
                  <a:txBody>
                    <a:bodyPr/>
                    <a:lstStyle/>
                    <a:p>
                      <a:r>
                        <a:rPr lang="uk-UA" sz="1800" b="1" dirty="0">
                          <a:solidFill>
                            <a:srgbClr val="000000"/>
                          </a:solidFill>
                          <a:effectLst/>
                        </a:rPr>
                        <a:t>4</a:t>
                      </a:r>
                      <a:endParaRPr lang="uk-UA" sz="1800" b="1" dirty="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140</a:t>
                      </a:r>
                      <a:endParaRPr lang="uk-UA" sz="1800" b="1" dirty="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146</a:t>
                      </a:r>
                      <a:endParaRPr lang="uk-UA" sz="1800" b="1">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65831">
                <a:tc>
                  <a:txBody>
                    <a:bodyPr/>
                    <a:lstStyle/>
                    <a:p>
                      <a:r>
                        <a:rPr lang="uk-UA" sz="1800" b="1" dirty="0">
                          <a:solidFill>
                            <a:srgbClr val="000000"/>
                          </a:solidFill>
                          <a:effectLst/>
                        </a:rPr>
                        <a:t>10</a:t>
                      </a:r>
                      <a:endParaRPr lang="uk-UA" sz="1800" b="1" dirty="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200</a:t>
                      </a:r>
                      <a:endParaRPr lang="uk-UA" sz="1800" b="1" dirty="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259</a:t>
                      </a:r>
                      <a:endParaRPr lang="uk-UA" sz="1800" b="1" dirty="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65831">
                <a:tc>
                  <a:txBody>
                    <a:bodyPr/>
                    <a:lstStyle/>
                    <a:p>
                      <a:r>
                        <a:rPr lang="uk-UA" sz="1800" b="1" dirty="0">
                          <a:solidFill>
                            <a:srgbClr val="000000"/>
                          </a:solidFill>
                          <a:effectLst/>
                        </a:rPr>
                        <a:t>50</a:t>
                      </a:r>
                      <a:endParaRPr lang="uk-UA" sz="1800" b="1" dirty="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600</a:t>
                      </a:r>
                      <a:endParaRPr lang="uk-UA" sz="1800" b="1" dirty="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11 739</a:t>
                      </a:r>
                      <a:endParaRPr lang="uk-UA" sz="1800" b="1" dirty="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65831">
                <a:tc>
                  <a:txBody>
                    <a:bodyPr/>
                    <a:lstStyle/>
                    <a:p>
                      <a:r>
                        <a:rPr lang="uk-UA" sz="1800" b="1">
                          <a:solidFill>
                            <a:srgbClr val="000000"/>
                          </a:solidFill>
                          <a:effectLst/>
                        </a:rPr>
                        <a:t>100</a:t>
                      </a:r>
                      <a:endParaRPr lang="uk-UA" sz="1800" b="1">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1 100</a:t>
                      </a:r>
                      <a:endParaRPr lang="uk-UA" sz="1800" b="1" dirty="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1 378 061</a:t>
                      </a:r>
                      <a:endParaRPr lang="uk-UA" sz="1800" b="1" dirty="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65831">
                <a:tc>
                  <a:txBody>
                    <a:bodyPr/>
                    <a:lstStyle/>
                    <a:p>
                      <a:r>
                        <a:rPr lang="uk-UA" sz="1800" b="1">
                          <a:solidFill>
                            <a:srgbClr val="000000"/>
                          </a:solidFill>
                          <a:effectLst/>
                        </a:rPr>
                        <a:t>200</a:t>
                      </a:r>
                      <a:endParaRPr lang="uk-UA" sz="1800" b="1">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2 100</a:t>
                      </a:r>
                      <a:endParaRPr lang="uk-UA" sz="1800" b="1" dirty="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18 990 527 622</a:t>
                      </a:r>
                      <a:endParaRPr lang="uk-UA" sz="1800" b="1" dirty="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18477" name="Рисунок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826125" y="4627563"/>
            <a:ext cx="304800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a:spLocks noChangeArrowheads="1"/>
          </p:cNvSpPr>
          <p:nvPr/>
        </p:nvSpPr>
        <p:spPr bwMode="auto">
          <a:xfrm>
            <a:off x="444500" y="327025"/>
            <a:ext cx="8429625"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a:solidFill>
                  <a:schemeClr val="tx1"/>
                </a:solidFill>
              </a:rPr>
              <a:t>Цікаві факти</a:t>
            </a:r>
            <a:endParaRPr lang="uk-UA" sz="2400" b="1" dirty="0">
              <a:solidFill>
                <a:schemeClr val="tx1"/>
              </a:solidFill>
              <a:latin typeface="Times New Roman" panose="02020603050405020304" pitchFamily="18" charset="0"/>
              <a:cs typeface="Times New Roman" panose="02020603050405020304" pitchFamily="18" charset="0"/>
            </a:endParaRPr>
          </a:p>
        </p:txBody>
      </p:sp>
      <p:sp>
        <p:nvSpPr>
          <p:cNvPr id="19459" name="Прямоугольник 3"/>
          <p:cNvSpPr>
            <a:spLocks noChangeArrowheads="1"/>
          </p:cNvSpPr>
          <p:nvPr/>
        </p:nvSpPr>
        <p:spPr bwMode="auto">
          <a:xfrm>
            <a:off x="444500" y="1166813"/>
            <a:ext cx="84296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a:t>Уявімо собі, що 2014 років назад, коли народився Ісус Христос, ми вклали один американський цент під 3% річних із правом щорічно додавати проценти до вкладу (це називають капіталізацією відсотків). Якою сумою мали б володіти наші нащадки сьогодні?</a:t>
            </a:r>
            <a:endParaRPr lang="uk-UA" altLang="ru-RU" sz="2000"/>
          </a:p>
          <a:p>
            <a:pPr eaLnBrk="1" hangingPunct="1"/>
            <a:endParaRPr lang="uk-UA" altLang="ru-RU" sz="2000"/>
          </a:p>
          <a:p>
            <a:pPr eaLnBrk="1" hangingPunct="1"/>
            <a:r>
              <a:rPr lang="uk-UA" altLang="ru-RU" sz="2000"/>
              <a:t>Цю суму можна знайти за формулою:</a:t>
            </a:r>
            <a:endParaRPr lang="uk-UA" altLang="ru-RU" sz="2000"/>
          </a:p>
          <a:p>
            <a:pPr eaLnBrk="1" hangingPunct="1"/>
            <a:endParaRPr lang="uk-UA" altLang="ru-RU" sz="2000"/>
          </a:p>
          <a:p>
            <a:pPr eaLnBrk="1" hangingPunct="1"/>
            <a:r>
              <a:rPr lang="en-US" altLang="ru-RU" sz="2000"/>
              <a:t>FV</a:t>
            </a:r>
            <a:r>
              <a:rPr lang="uk-UA" altLang="ru-RU" sz="2000"/>
              <a:t> = </a:t>
            </a:r>
            <a:r>
              <a:rPr lang="en-US" altLang="ru-RU" sz="2000"/>
              <a:t>PV</a:t>
            </a:r>
            <a:r>
              <a:rPr lang="uk-UA" altLang="ru-RU" sz="2000"/>
              <a:t> × (1+</a:t>
            </a:r>
            <a:r>
              <a:rPr lang="en-US" altLang="ru-RU" sz="2000"/>
              <a:t>r</a:t>
            </a:r>
            <a:r>
              <a:rPr lang="uk-UA" altLang="ru-RU" sz="2000"/>
              <a:t>)</a:t>
            </a:r>
            <a:r>
              <a:rPr lang="en-US" altLang="ru-RU" sz="2000" baseline="30000"/>
              <a:t>n</a:t>
            </a:r>
            <a:endParaRPr lang="uk-UA" altLang="ru-RU" sz="2000" baseline="30000"/>
          </a:p>
          <a:p>
            <a:pPr eaLnBrk="1" hangingPunct="1"/>
            <a:endParaRPr lang="uk-UA" altLang="ru-RU" sz="2000"/>
          </a:p>
          <a:p>
            <a:pPr eaLnBrk="1" hangingPunct="1"/>
            <a:r>
              <a:rPr lang="uk-UA" altLang="ru-RU" sz="2000"/>
              <a:t>Для нашого випадку: </a:t>
            </a:r>
            <a:endParaRPr lang="uk-UA" altLang="ru-RU" sz="2000"/>
          </a:p>
          <a:p>
            <a:pPr eaLnBrk="1" hangingPunct="1"/>
            <a:endParaRPr lang="uk-UA" altLang="ru-RU" sz="2000"/>
          </a:p>
          <a:p>
            <a:pPr eaLnBrk="1" hangingPunct="1"/>
            <a:r>
              <a:rPr lang="uk-UA" altLang="ru-RU" sz="2000" b="1"/>
              <a:t>S = 0,01 * (1+3%)</a:t>
            </a:r>
            <a:r>
              <a:rPr lang="uk-UA" altLang="ru-RU" sz="2000" b="1" baseline="30000"/>
              <a:t>2014</a:t>
            </a:r>
            <a:endParaRPr lang="uk-UA" altLang="ru-RU" sz="2000" b="1" baseline="30000"/>
          </a:p>
          <a:p>
            <a:pPr eaLnBrk="1" hangingPunct="1"/>
            <a:endParaRPr lang="uk-UA" altLang="ru-RU" sz="2000"/>
          </a:p>
          <a:p>
            <a:pPr eaLnBrk="1" hangingPunct="1"/>
            <a:r>
              <a:rPr lang="uk-UA" altLang="ru-RU" sz="2000"/>
              <a:t>Розрахувавши її в Excel, матимете </a:t>
            </a:r>
            <a:r>
              <a:rPr lang="uk-UA" altLang="ru-RU" sz="2000" b="1"/>
              <a:t>714 776 978 322 553 000 000 000</a:t>
            </a:r>
            <a:r>
              <a:rPr lang="uk-UA" altLang="ru-RU" sz="2000"/>
              <a:t> доларів.</a:t>
            </a:r>
            <a:endParaRPr lang="uk-UA" altLang="ru-RU" sz="2000"/>
          </a:p>
        </p:txBody>
      </p:sp>
      <p:pic>
        <p:nvPicPr>
          <p:cNvPr id="19460" name="Рисунок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148263" y="3098800"/>
            <a:ext cx="1916112"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2657475"/>
            <a:ext cx="2312988"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28625" y="241300"/>
            <a:ext cx="8429625"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800" b="1" dirty="0">
                <a:solidFill>
                  <a:schemeClr val="tx1"/>
                </a:solidFill>
                <a:latin typeface="Times New Roman" panose="02020603050405020304" pitchFamily="18" charset="0"/>
                <a:cs typeface="Times New Roman" panose="02020603050405020304" pitchFamily="18" charset="0"/>
              </a:rPr>
              <a:t>Нарахування відсотків декілька разів на рік</a:t>
            </a:r>
            <a:endParaRPr lang="uk-UA" sz="2800" b="1" dirty="0">
              <a:solidFill>
                <a:schemeClr val="tx1"/>
              </a:solidFill>
              <a:latin typeface="Times New Roman" panose="02020603050405020304" pitchFamily="18" charset="0"/>
              <a:cs typeface="Times New Roman" panose="02020603050405020304" pitchFamily="18" charset="0"/>
            </a:endParaRPr>
          </a:p>
        </p:txBody>
      </p:sp>
      <p:sp>
        <p:nvSpPr>
          <p:cNvPr id="6" name="Rectangle 2"/>
          <p:cNvSpPr>
            <a:spLocks noChangeArrowheads="1"/>
          </p:cNvSpPr>
          <p:nvPr/>
        </p:nvSpPr>
        <p:spPr bwMode="auto">
          <a:xfrm>
            <a:off x="410659" y="765175"/>
            <a:ext cx="8278536" cy="26776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15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pPr>
            <a:r>
              <a:rPr kumimoji="0" lang="uk-UA" altLang="ru-RU" sz="2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Складний відсоток може нараховуватися </a:t>
            </a:r>
            <a:r>
              <a:rPr kumimoji="0" lang="uk-UA" altLang="ru-RU" sz="2400" b="0" i="0" u="sng"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частіше, ніж один раз на рік</a:t>
            </a:r>
            <a:r>
              <a:rPr kumimoji="0" lang="uk-UA" altLang="ru-RU" sz="2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наприклад, раз в півроку, квартал, місяць тощо. Відсотки, що нараховуються з певною періодичністю, називаються дискретними. В цьому випадку нарощена сума буде нараховуватись за наступною формулою:</a:t>
            </a:r>
            <a:endParaRPr kumimoji="0" lang="ru-RU" altLang="ru-RU" sz="2400" b="0" i="0" u="none" strike="noStrike" cap="none" normalizeH="0" baseline="0" dirty="0" smtClean="0">
              <a:ln>
                <a:noFill/>
              </a:ln>
              <a:solidFill>
                <a:schemeClr val="tx1"/>
              </a:solidFill>
              <a:effectLst/>
              <a:latin typeface="Arial" panose="020B0604020202020204" pitchFamily="34" charset="0"/>
            </a:endParaRPr>
          </a:p>
          <a:p>
            <a:pPr marL="0" marR="0" lvl="0" indent="450850" algn="l" defTabSz="914400" rtl="0" eaLnBrk="0" fontAlgn="base" latinLnBrk="0" hangingPunct="0">
              <a:lnSpc>
                <a:spcPct val="100000"/>
              </a:lnSpc>
              <a:spcBef>
                <a:spcPct val="0"/>
              </a:spcBef>
              <a:spcAft>
                <a:spcPct val="0"/>
              </a:spcAft>
              <a:buClrTx/>
              <a:buSzTx/>
              <a:buFontTx/>
              <a:buNone/>
            </a:pPr>
            <a:endParaRPr kumimoji="0" lang="ru-RU" altLang="ru-RU" sz="2400" b="0" i="0" u="none" strike="noStrike" cap="none" normalizeH="0" baseline="0" dirty="0" smtClean="0">
              <a:ln>
                <a:noFill/>
              </a:ln>
              <a:solidFill>
                <a:schemeClr val="tx1"/>
              </a:solidFill>
              <a:effectLst/>
              <a:latin typeface="Arial" panose="020B0604020202020204" pitchFamily="34" charset="0"/>
            </a:endParaRPr>
          </a:p>
        </p:txBody>
      </p:sp>
      <p:sp>
        <p:nvSpPr>
          <p:cNvPr id="8" name="Rectangle 3"/>
          <p:cNvSpPr>
            <a:spLocks noChangeArrowheads="1"/>
          </p:cNvSpPr>
          <p:nvPr/>
        </p:nvSpPr>
        <p:spPr bwMode="auto">
          <a:xfrm>
            <a:off x="899592" y="3354851"/>
            <a:ext cx="5945667"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indent="215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15900" algn="just" defTabSz="914400" rtl="0" eaLnBrk="0" fontAlgn="base" latinLnBrk="0" hangingPunct="0">
              <a:lnSpc>
                <a:spcPct val="100000"/>
              </a:lnSpc>
              <a:spcBef>
                <a:spcPct val="0"/>
              </a:spcBef>
              <a:spcAft>
                <a:spcPct val="0"/>
              </a:spcAft>
              <a:buClrTx/>
              <a:buSzTx/>
              <a:buFontTx/>
              <a:buNone/>
            </a:pPr>
            <a:r>
              <a:rPr kumimoji="0" lang="uk-UA" altLang="ru-RU" sz="14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r>
              <a:rPr kumimoji="0" lang="uk-UA" altLang="ru-RU" sz="1400" b="1"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(4.3)</a:t>
            </a:r>
            <a:endParaRPr kumimoji="0" lang="ru-RU" altLang="ru-RU" sz="600" b="0" i="0" u="none" strike="noStrike" cap="none" normalizeH="0" baseline="0" dirty="0" smtClean="0">
              <a:ln>
                <a:noFill/>
              </a:ln>
              <a:solidFill>
                <a:schemeClr val="tx1"/>
              </a:solidFill>
              <a:effectLst/>
              <a:latin typeface="Arial" panose="020B0604020202020204"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pPr>
            <a:r>
              <a:rPr kumimoji="0" lang="uk-UA" altLang="ru-RU" sz="16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де </a:t>
            </a:r>
            <a:r>
              <a:rPr kumimoji="0" lang="uk-UA" altLang="ru-RU" sz="16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m</a:t>
            </a:r>
            <a:r>
              <a:rPr kumimoji="0" lang="uk-UA" altLang="ru-RU" sz="16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 періодичність нарахування відсотку протягом року.</a:t>
            </a:r>
            <a:endParaRPr kumimoji="0" lang="uk-UA" altLang="ru-RU" sz="16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Объект 6"/>
          <p:cNvGraphicFramePr>
            <a:graphicFrameLocks noChangeAspect="1"/>
          </p:cNvGraphicFramePr>
          <p:nvPr/>
        </p:nvGraphicFramePr>
        <p:xfrm>
          <a:off x="3419872" y="2983778"/>
          <a:ext cx="1944216" cy="648072"/>
        </p:xfrm>
        <a:graphic>
          <a:graphicData uri="http://schemas.openxmlformats.org/presentationml/2006/ole">
            <mc:AlternateContent xmlns:mc="http://schemas.openxmlformats.org/markup-compatibility/2006">
              <mc:Choice xmlns:v="urn:schemas-microsoft-com:vml" Requires="v">
                <p:oleObj spid="_x0000_s1035" name="" r:id="rId1" imgW="1180465" imgH="393700" progId="Equation.3">
                  <p:embed/>
                </p:oleObj>
              </mc:Choice>
              <mc:Fallback>
                <p:oleObj name="" r:id="rId1" imgW="1180465" imgH="393700" progId="Equation.3">
                  <p:embed/>
                  <p:pic>
                    <p:nvPicPr>
                      <p:cNvPr id="0" name="Объект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983778"/>
                        <a:ext cx="1944216" cy="648072"/>
                      </a:xfrm>
                      <a:prstGeom prst="rect">
                        <a:avLst/>
                      </a:prstGeom>
                      <a:noFill/>
                    </p:spPr>
                  </p:pic>
                </p:oleObj>
              </mc:Fallback>
            </mc:AlternateContent>
          </a:graphicData>
        </a:graphic>
      </p:graphicFrame>
      <p:sp>
        <p:nvSpPr>
          <p:cNvPr id="2" name="Прямоугольник 1"/>
          <p:cNvSpPr/>
          <p:nvPr/>
        </p:nvSpPr>
        <p:spPr>
          <a:xfrm>
            <a:off x="1133872" y="4027948"/>
            <a:ext cx="4572000" cy="1200329"/>
          </a:xfrm>
          <a:prstGeom prst="rect">
            <a:avLst/>
          </a:prstGeom>
        </p:spPr>
        <p:txBody>
          <a:bodyPr>
            <a:spAutoFit/>
          </a:bodyPr>
          <a:lstStyle/>
          <a:p>
            <a:pPr eaLnBrk="1" hangingPunct="1"/>
            <a:r>
              <a:rPr lang="uk-UA" altLang="ru-RU" dirty="0" smtClean="0"/>
              <a:t>FV</a:t>
            </a:r>
            <a:r>
              <a:rPr lang="uk-UA" altLang="ru-RU" dirty="0"/>
              <a:t> – майбутня вартість;</a:t>
            </a:r>
            <a:endParaRPr lang="uk-UA" altLang="ru-RU" dirty="0"/>
          </a:p>
          <a:p>
            <a:pPr eaLnBrk="1" hangingPunct="1"/>
            <a:r>
              <a:rPr lang="uk-UA" altLang="ru-RU" dirty="0"/>
              <a:t>PV – первісна (теперішня) вартість;</a:t>
            </a:r>
            <a:endParaRPr lang="uk-UA" altLang="ru-RU" dirty="0"/>
          </a:p>
          <a:p>
            <a:pPr eaLnBrk="1" hangingPunct="1"/>
            <a:r>
              <a:rPr lang="uk-UA" altLang="ru-RU" dirty="0"/>
              <a:t>n – кількість періодів (років);</a:t>
            </a:r>
            <a:endParaRPr lang="uk-UA" altLang="ru-RU" dirty="0"/>
          </a:p>
          <a:p>
            <a:pPr eaLnBrk="1" hangingPunct="1"/>
            <a:r>
              <a:rPr lang="uk-UA" altLang="ru-RU" dirty="0"/>
              <a:t>і – відсоткова ставка. </a:t>
            </a:r>
            <a:endParaRPr lang="uk-UA" alt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751638" y="1773238"/>
            <a:ext cx="21066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Прямоугольник 71"/>
          <p:cNvSpPr>
            <a:spLocks noChangeArrowheads="1"/>
          </p:cNvSpPr>
          <p:nvPr/>
        </p:nvSpPr>
        <p:spPr bwMode="auto">
          <a:xfrm>
            <a:off x="428625" y="241300"/>
            <a:ext cx="8429625" cy="892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800" b="1" dirty="0">
                <a:solidFill>
                  <a:schemeClr val="tx1"/>
                </a:solidFill>
              </a:rPr>
              <a:t>Різні умови нарахування відсотків</a:t>
            </a:r>
            <a:endParaRPr lang="uk-UA" sz="2800" b="1" dirty="0">
              <a:solidFill>
                <a:schemeClr val="tx1"/>
              </a:solidFill>
            </a:endParaRPr>
          </a:p>
          <a:p>
            <a:pPr algn="ctr">
              <a:defRPr/>
            </a:pPr>
            <a:r>
              <a:rPr lang="uk-UA" sz="2400" b="1" dirty="0">
                <a:solidFill>
                  <a:srgbClr val="FF0000"/>
                </a:solidFill>
              </a:rPr>
              <a:t>Якщо період використання грошей дано в </a:t>
            </a:r>
            <a:r>
              <a:rPr lang="uk-UA" sz="2400" b="1" dirty="0" smtClean="0">
                <a:solidFill>
                  <a:srgbClr val="FF0000"/>
                </a:solidFill>
              </a:rPr>
              <a:t>днях</a:t>
            </a:r>
            <a:endParaRPr lang="uk-UA" sz="2400" b="1" dirty="0">
              <a:solidFill>
                <a:srgbClr val="FF0000"/>
              </a:solidFill>
            </a:endParaRPr>
          </a:p>
        </p:txBody>
      </p:sp>
      <p:sp>
        <p:nvSpPr>
          <p:cNvPr id="21508" name="Прямоугольник 1"/>
          <p:cNvSpPr>
            <a:spLocks noChangeArrowheads="1"/>
          </p:cNvSpPr>
          <p:nvPr/>
        </p:nvSpPr>
        <p:spPr bwMode="auto">
          <a:xfrm>
            <a:off x="160338" y="1268413"/>
            <a:ext cx="89662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a:t> </a:t>
            </a:r>
            <a:r>
              <a:rPr lang="uk-UA" altLang="ru-RU" sz="2000"/>
              <a:t>Термін нарахування відсотку коригується </a:t>
            </a:r>
            <a:endParaRPr lang="uk-UA" altLang="ru-RU" sz="2000"/>
          </a:p>
          <a:p>
            <a:pPr algn="ctr" eaLnBrk="1" hangingPunct="1"/>
            <a:endParaRPr lang="uk-UA" altLang="ru-RU" sz="2000"/>
          </a:p>
          <a:p>
            <a:pPr algn="ctr" eaLnBrk="1" hangingPunct="1"/>
            <a:r>
              <a:rPr lang="uk-UA" altLang="ru-RU" sz="2000" b="1"/>
              <a:t>n = t/B,         (2.5)</a:t>
            </a:r>
            <a:endParaRPr lang="uk-UA" altLang="ru-RU" sz="2000" b="1"/>
          </a:p>
          <a:p>
            <a:pPr algn="ctr" eaLnBrk="1" hangingPunct="1"/>
            <a:r>
              <a:rPr lang="uk-UA" altLang="ru-RU" sz="2000"/>
              <a:t>    </a:t>
            </a:r>
            <a:endParaRPr lang="uk-UA" altLang="ru-RU" sz="2000"/>
          </a:p>
          <a:p>
            <a:pPr eaLnBrk="1" hangingPunct="1"/>
            <a:r>
              <a:rPr lang="uk-UA" altLang="ru-RU" sz="2000"/>
              <a:t> де t – кількість днів проведення операції;</a:t>
            </a:r>
            <a:endParaRPr lang="uk-UA" altLang="ru-RU" sz="2000"/>
          </a:p>
          <a:p>
            <a:pPr eaLnBrk="1" hangingPunct="1"/>
            <a:r>
              <a:rPr lang="uk-UA" altLang="ru-RU" sz="2000"/>
              <a:t>В – тимчасова база (кількість календарних днів в році). </a:t>
            </a:r>
            <a:endParaRPr lang="uk-UA" altLang="ru-RU" sz="2000"/>
          </a:p>
          <a:p>
            <a:pPr eaLnBrk="1" hangingPunct="1"/>
            <a:r>
              <a:rPr lang="uk-UA" altLang="ru-RU" sz="2000"/>
              <a:t>Тоді майбутню вартість операції можна визначити:</a:t>
            </a:r>
            <a:endParaRPr lang="uk-UA" altLang="ru-RU" sz="2000"/>
          </a:p>
          <a:p>
            <a:pPr eaLnBrk="1" hangingPunct="1"/>
            <a:endParaRPr lang="uk-UA" altLang="ru-RU" sz="2000"/>
          </a:p>
          <a:p>
            <a:pPr algn="ctr" eaLnBrk="1" hangingPunct="1">
              <a:spcBef>
                <a:spcPts val="600"/>
              </a:spcBef>
              <a:spcAft>
                <a:spcPts val="600"/>
              </a:spcAft>
            </a:pPr>
            <a:r>
              <a:rPr lang="uk-UA" altLang="ru-RU" sz="2000"/>
              <a:t> </a:t>
            </a:r>
            <a:r>
              <a:rPr lang="uk-UA" altLang="ru-RU" sz="2000" b="1"/>
              <a:t>FV = PV(1+r×t/B),    (2.6)   </a:t>
            </a:r>
            <a:endParaRPr lang="uk-UA" altLang="ru-RU" sz="2000" b="1"/>
          </a:p>
        </p:txBody>
      </p:sp>
      <p:sp>
        <p:nvSpPr>
          <p:cNvPr id="21509" name="Прямоугольник 3"/>
          <p:cNvSpPr>
            <a:spLocks noChangeArrowheads="1"/>
          </p:cNvSpPr>
          <p:nvPr/>
        </p:nvSpPr>
        <p:spPr bwMode="auto">
          <a:xfrm>
            <a:off x="1547813" y="4208463"/>
            <a:ext cx="731043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a:t>Якщо період нарахування відсотків вимірюється в місяцях, то </a:t>
            </a:r>
            <a:endParaRPr lang="uk-UA" altLang="ru-RU"/>
          </a:p>
          <a:p>
            <a:pPr eaLnBrk="1" hangingPunct="1"/>
            <a:r>
              <a:rPr lang="uk-UA" altLang="ru-RU"/>
              <a:t> </a:t>
            </a:r>
            <a:endParaRPr lang="uk-UA" altLang="ru-RU"/>
          </a:p>
          <a:p>
            <a:pPr algn="ctr" eaLnBrk="1" hangingPunct="1"/>
            <a:r>
              <a:rPr lang="uk-UA" altLang="ru-RU" b="1"/>
              <a:t>n = t/12,                          (2.7)</a:t>
            </a:r>
            <a:endParaRPr lang="uk-UA" altLang="ru-RU" b="1"/>
          </a:p>
          <a:p>
            <a:pPr algn="ctr" eaLnBrk="1" hangingPunct="1"/>
            <a:r>
              <a:rPr lang="uk-UA" altLang="ru-RU" b="1"/>
              <a:t>FV = PV(1+r×t/12),         (2.8)</a:t>
            </a:r>
            <a:endParaRPr lang="uk-UA" altLang="ru-RU" b="1"/>
          </a:p>
          <a:p>
            <a:pPr eaLnBrk="1" hangingPunct="1"/>
            <a:r>
              <a:rPr lang="uk-UA" altLang="ru-RU"/>
              <a:t> </a:t>
            </a:r>
            <a:endParaRPr lang="uk-UA" altLang="ru-RU"/>
          </a:p>
          <a:p>
            <a:pPr eaLnBrk="1" hangingPunct="1"/>
            <a:r>
              <a:rPr lang="uk-UA" altLang="ru-RU"/>
              <a:t>де  t – кількість місяців протягом яких нараховується відсоток;</a:t>
            </a:r>
            <a:endParaRPr lang="uk-UA" altLang="ru-RU"/>
          </a:p>
          <a:p>
            <a:pPr eaLnBrk="1" hangingPunct="1"/>
            <a:r>
              <a:rPr lang="uk-UA" altLang="ru-RU"/>
              <a:t>де FV – сума, яку інвестор отримає через t місяців.</a:t>
            </a:r>
            <a:endParaRPr lang="uk-UA" altLang="ru-RU"/>
          </a:p>
          <a:p>
            <a:pPr eaLnBrk="1" hangingPunct="1"/>
            <a:r>
              <a:rPr lang="uk-UA" altLang="ru-RU"/>
              <a:t> </a:t>
            </a:r>
            <a:endParaRPr lang="uk-UA" altLang="ru-RU"/>
          </a:p>
          <a:p>
            <a:pPr eaLnBrk="1" hangingPunct="1"/>
            <a:r>
              <a:rPr lang="uk-UA" altLang="ru-RU"/>
              <a:t> </a:t>
            </a:r>
            <a:endParaRPr lang="uk-UA" alt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Прямоугольник 71"/>
          <p:cNvSpPr>
            <a:spLocks noChangeArrowheads="1"/>
          </p:cNvSpPr>
          <p:nvPr/>
        </p:nvSpPr>
        <p:spPr bwMode="auto">
          <a:xfrm>
            <a:off x="428625" y="241300"/>
            <a:ext cx="8429625" cy="892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800" b="1" dirty="0">
                <a:solidFill>
                  <a:schemeClr val="tx1"/>
                </a:solidFill>
              </a:rPr>
              <a:t>Різні умови нарахування відсотків</a:t>
            </a:r>
            <a:endParaRPr lang="uk-UA" sz="2800" b="1" dirty="0">
              <a:solidFill>
                <a:schemeClr val="tx1"/>
              </a:solidFill>
            </a:endParaRPr>
          </a:p>
          <a:p>
            <a:pPr algn="ctr">
              <a:defRPr/>
            </a:pPr>
            <a:r>
              <a:rPr lang="uk-UA" sz="2400" b="1" dirty="0">
                <a:solidFill>
                  <a:srgbClr val="FF0000"/>
                </a:solidFill>
              </a:rPr>
              <a:t>Якщо період використання грошей дано в </a:t>
            </a:r>
            <a:r>
              <a:rPr lang="uk-UA" sz="2400" b="1" dirty="0" smtClean="0">
                <a:solidFill>
                  <a:srgbClr val="FF0000"/>
                </a:solidFill>
              </a:rPr>
              <a:t>днях</a:t>
            </a:r>
            <a:endParaRPr lang="uk-UA" sz="2400" b="1" dirty="0">
              <a:solidFill>
                <a:srgbClr val="FF0000"/>
              </a:solidFill>
            </a:endParaRPr>
          </a:p>
        </p:txBody>
      </p:sp>
      <p:sp>
        <p:nvSpPr>
          <p:cNvPr id="22531" name="Прямоугольник 1"/>
          <p:cNvSpPr>
            <a:spLocks noChangeArrowheads="1"/>
          </p:cNvSpPr>
          <p:nvPr/>
        </p:nvSpPr>
        <p:spPr bwMode="auto">
          <a:xfrm>
            <a:off x="179388" y="1160463"/>
            <a:ext cx="89662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200"/>
              <a:t>Можливі </a:t>
            </a:r>
            <a:r>
              <a:rPr lang="uk-UA" altLang="ru-RU" sz="2200" b="1"/>
              <a:t>три</a:t>
            </a:r>
            <a:r>
              <a:rPr lang="uk-UA" altLang="ru-RU" sz="2200"/>
              <a:t> варіанти обчислень:</a:t>
            </a:r>
            <a:endParaRPr lang="uk-UA" altLang="ru-RU" sz="2200"/>
          </a:p>
          <a:p>
            <a:pPr eaLnBrk="1" hangingPunct="1"/>
            <a:endParaRPr lang="uk-UA" altLang="ru-RU" sz="2200"/>
          </a:p>
          <a:p>
            <a:pPr eaLnBrk="1" hangingPunct="1"/>
            <a:r>
              <a:rPr lang="uk-UA" altLang="ru-RU" sz="2200"/>
              <a:t>І. </a:t>
            </a:r>
            <a:r>
              <a:rPr lang="uk-UA" altLang="ru-RU" sz="2200" b="1"/>
              <a:t>Звичайні відсотки</a:t>
            </a:r>
            <a:r>
              <a:rPr lang="uk-UA" altLang="ru-RU" sz="2200"/>
              <a:t>. Наближена кількість днів проведення операції (місяць складає 30 днів) та фінансовий рік з наближеним числом днів (360/360). (Німеччині, Данії, Швеції).</a:t>
            </a:r>
            <a:endParaRPr lang="uk-UA" altLang="ru-RU" sz="2200"/>
          </a:p>
          <a:p>
            <a:pPr eaLnBrk="1" hangingPunct="1"/>
            <a:endParaRPr lang="uk-UA" altLang="ru-RU" sz="2200"/>
          </a:p>
          <a:p>
            <a:pPr eaLnBrk="1" hangingPunct="1"/>
            <a:r>
              <a:rPr lang="uk-UA" altLang="ru-RU" sz="2200"/>
              <a:t>II. </a:t>
            </a:r>
            <a:r>
              <a:rPr lang="uk-UA" altLang="ru-RU" sz="2200" b="1"/>
              <a:t>Комерційні відсотки </a:t>
            </a:r>
            <a:r>
              <a:rPr lang="uk-UA" altLang="ru-RU" sz="2200"/>
              <a:t>з точною кількістю днів проведення операції та фінансовий рік ( (365/360). (Бельгії і Франції).</a:t>
            </a:r>
            <a:endParaRPr lang="uk-UA" altLang="ru-RU" sz="2200"/>
          </a:p>
          <a:p>
            <a:pPr eaLnBrk="1" hangingPunct="1"/>
            <a:endParaRPr lang="uk-UA" altLang="ru-RU" sz="2200"/>
          </a:p>
          <a:p>
            <a:pPr eaLnBrk="1" hangingPunct="1"/>
            <a:r>
              <a:rPr lang="uk-UA" altLang="ru-RU" sz="2200"/>
              <a:t>III. </a:t>
            </a:r>
            <a:r>
              <a:rPr lang="uk-UA" altLang="ru-RU" sz="2200" b="1"/>
              <a:t>Точний відсоток </a:t>
            </a:r>
            <a:r>
              <a:rPr lang="uk-UA" altLang="ru-RU" sz="2200"/>
              <a:t>з точною кількістю днів проведення операції та фактична кількість днів в році (365/365). (Великобританії і США).</a:t>
            </a:r>
            <a:endParaRPr lang="uk-UA" altLang="ru-RU" sz="2200"/>
          </a:p>
          <a:p>
            <a:pPr eaLnBrk="1" hangingPunct="1"/>
            <a:endParaRPr lang="uk-UA" altLang="ru-RU" sz="2200"/>
          </a:p>
          <a:p>
            <a:pPr algn="r" eaLnBrk="1" hangingPunct="1"/>
            <a:r>
              <a:rPr lang="uk-UA" altLang="ru-RU" sz="2400" b="1"/>
              <a:t>Дата видачі і дата погашення позики завжди приймаються за один день.</a:t>
            </a:r>
            <a:endParaRPr lang="uk-UA" altLang="ru-RU" sz="2400"/>
          </a:p>
          <a:p>
            <a:pPr algn="r" eaLnBrk="1" hangingPunct="1"/>
            <a:endParaRPr lang="uk-UA" altLang="ru-RU" sz="2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467544" y="2553304"/>
            <a:ext cx="3877985" cy="7694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indent="215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15900" algn="l" defTabSz="914400" rtl="0" eaLnBrk="0" fontAlgn="base" latinLnBrk="0" hangingPunct="0">
              <a:lnSpc>
                <a:spcPct val="100000"/>
              </a:lnSpc>
              <a:spcBef>
                <a:spcPct val="0"/>
              </a:spcBef>
              <a:spcAft>
                <a:spcPct val="0"/>
              </a:spcAft>
              <a:buClrTx/>
              <a:buSzTx/>
              <a:buFontTx/>
              <a:buNone/>
            </a:pPr>
            <a:r>
              <a:rPr kumimoji="0" lang="uk-UA" altLang="ru-RU"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endParaRPr kumimoji="0" lang="ru-RU" altLang="ru-RU" sz="600" b="0" i="0" u="none" strike="noStrike" cap="none" normalizeH="0" baseline="0" dirty="0" smtClean="0">
              <a:ln>
                <a:noFill/>
              </a:ln>
              <a:solidFill>
                <a:schemeClr val="tx1"/>
              </a:solidFill>
              <a:effectLst/>
              <a:latin typeface="Arial" panose="020B0604020202020204" pitchFamily="34" charset="0"/>
            </a:endParaRPr>
          </a:p>
          <a:p>
            <a:pPr marL="0" marR="0" lvl="0" indent="215900" algn="l" defTabSz="914400" rtl="0" eaLnBrk="0" fontAlgn="base" latinLnBrk="0" hangingPunct="0">
              <a:lnSpc>
                <a:spcPct val="100000"/>
              </a:lnSpc>
              <a:spcBef>
                <a:spcPct val="0"/>
              </a:spcBef>
              <a:spcAft>
                <a:spcPct val="0"/>
              </a:spcAft>
              <a:buClrTx/>
              <a:buSzTx/>
              <a:buFontTx/>
              <a:buNone/>
            </a:pPr>
            <a:endParaRPr kumimoji="0" lang="uk-UA" altLang="ru-RU"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endParaRPr>
          </a:p>
          <a:p>
            <a:pPr marL="0" marR="0" lvl="0" indent="215900" algn="l" defTabSz="914400" rtl="0" eaLnBrk="0" fontAlgn="base" latinLnBrk="0" hangingPunct="0">
              <a:lnSpc>
                <a:spcPct val="100000"/>
              </a:lnSpc>
              <a:spcBef>
                <a:spcPct val="0"/>
              </a:spcBef>
              <a:spcAft>
                <a:spcPct val="0"/>
              </a:spcAft>
              <a:buClrTx/>
              <a:buSzTx/>
              <a:buFontTx/>
              <a:buNone/>
            </a:pPr>
            <a:r>
              <a:rPr kumimoji="0" lang="uk-UA" altLang="ru-RU" sz="16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де е=2,71828.</a:t>
            </a:r>
            <a:endParaRPr kumimoji="0" lang="uk-UA" altLang="ru-RU" sz="1600" b="0" i="0" u="none" strike="noStrike" cap="none" normalizeH="0" baseline="0" dirty="0" smtClean="0">
              <a:ln>
                <a:noFill/>
              </a:ln>
              <a:solidFill>
                <a:schemeClr val="tx1"/>
              </a:solidFill>
              <a:effectLst/>
              <a:latin typeface="Arial" panose="020B0604020202020204" pitchFamily="34" charset="0"/>
            </a:endParaRPr>
          </a:p>
        </p:txBody>
      </p:sp>
      <p:pic>
        <p:nvPicPr>
          <p:cNvPr id="21506" name="Рисунок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751638" y="1773238"/>
            <a:ext cx="21066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Прямоугольник 71"/>
          <p:cNvSpPr>
            <a:spLocks noChangeArrowheads="1"/>
          </p:cNvSpPr>
          <p:nvPr/>
        </p:nvSpPr>
        <p:spPr bwMode="auto">
          <a:xfrm>
            <a:off x="428625" y="241300"/>
            <a:ext cx="8429625"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800" b="1" dirty="0">
                <a:solidFill>
                  <a:schemeClr val="tx1"/>
                </a:solidFill>
              </a:rPr>
              <a:t>Різні умови нарахування </a:t>
            </a:r>
            <a:r>
              <a:rPr lang="uk-UA" sz="2800" b="1" dirty="0" smtClean="0">
                <a:solidFill>
                  <a:schemeClr val="tx1"/>
                </a:solidFill>
              </a:rPr>
              <a:t>відсотків</a:t>
            </a:r>
            <a:endParaRPr lang="uk-UA" sz="2800" b="1" dirty="0">
              <a:solidFill>
                <a:schemeClr val="tx1"/>
              </a:solidFill>
            </a:endParaRPr>
          </a:p>
        </p:txBody>
      </p:sp>
      <p:sp>
        <p:nvSpPr>
          <p:cNvPr id="21508" name="Прямоугольник 1"/>
          <p:cNvSpPr>
            <a:spLocks noChangeArrowheads="1"/>
          </p:cNvSpPr>
          <p:nvPr/>
        </p:nvSpPr>
        <p:spPr bwMode="auto">
          <a:xfrm>
            <a:off x="160337" y="1060555"/>
            <a:ext cx="49877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dirty="0"/>
              <a:t> </a:t>
            </a:r>
            <a:r>
              <a:rPr lang="uk-UA" sz="2000" b="1" i="1" dirty="0"/>
              <a:t>Безперервне нарахування відсотків</a:t>
            </a:r>
            <a:r>
              <a:rPr lang="uk-UA" sz="2000" b="1" dirty="0" smtClean="0"/>
              <a:t>.</a:t>
            </a:r>
            <a:endParaRPr lang="uk-UA" altLang="ru-RU" sz="2000" b="1" dirty="0"/>
          </a:p>
        </p:txBody>
      </p:sp>
      <p:sp>
        <p:nvSpPr>
          <p:cNvPr id="7" name="Rectangle 7"/>
          <p:cNvSpPr>
            <a:spLocks noChangeArrowheads="1"/>
          </p:cNvSpPr>
          <p:nvPr/>
        </p:nvSpPr>
        <p:spPr bwMode="auto">
          <a:xfrm>
            <a:off x="212683" y="1542406"/>
            <a:ext cx="649989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15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15900" algn="just" defTabSz="914400" rtl="0" eaLnBrk="0" fontAlgn="base" latinLnBrk="0" hangingPunct="0">
              <a:lnSpc>
                <a:spcPct val="100000"/>
              </a:lnSpc>
              <a:spcBef>
                <a:spcPct val="0"/>
              </a:spcBef>
              <a:spcAft>
                <a:spcPct val="0"/>
              </a:spcAft>
              <a:buClrTx/>
              <a:buSzTx/>
              <a:buFontTx/>
              <a:buNone/>
            </a:pPr>
            <a:r>
              <a:rPr kumimoji="0" lang="uk-UA" altLang="ru-RU"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При безперервному нарахуванні інтервал нарахування наближається до 0, а періодичність нарахування до нескінченості (m→∞). Воно нерідко використовується у світовій практиці. Це </a:t>
            </a:r>
            <a:r>
              <a:rPr kumimoji="0" lang="uk-UA" altLang="ru-RU"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нескінчений </a:t>
            </a:r>
            <a:r>
              <a:rPr kumimoji="0" lang="uk-UA" altLang="ru-RU" b="0" i="1"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rPr>
              <a:t>компаундинг</a:t>
            </a:r>
            <a:r>
              <a:rPr kumimoji="0" lang="uk-UA" altLang="ru-RU"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a:t>
            </a:r>
            <a:endParaRPr kumimoji="0" lang="uk-UA" altLang="ru-RU"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endParaRPr>
          </a:p>
          <a:p>
            <a:pPr marL="0" marR="0" lvl="0" indent="215900" algn="l" defTabSz="914400" rtl="0" eaLnBrk="0" fontAlgn="base" latinLnBrk="0" hangingPunct="0">
              <a:lnSpc>
                <a:spcPct val="100000"/>
              </a:lnSpc>
              <a:spcBef>
                <a:spcPct val="0"/>
              </a:spcBef>
              <a:spcAft>
                <a:spcPct val="0"/>
              </a:spcAft>
              <a:buClrTx/>
              <a:buSzTx/>
              <a:buFontTx/>
              <a:buNone/>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Объект 7"/>
          <p:cNvGraphicFramePr>
            <a:graphicFrameLocks noChangeAspect="1"/>
          </p:cNvGraphicFramePr>
          <p:nvPr/>
        </p:nvGraphicFramePr>
        <p:xfrm>
          <a:off x="2627784" y="2668821"/>
          <a:ext cx="1728418" cy="432654"/>
        </p:xfrm>
        <a:graphic>
          <a:graphicData uri="http://schemas.openxmlformats.org/presentationml/2006/ole">
            <mc:AlternateContent xmlns:mc="http://schemas.openxmlformats.org/markup-compatibility/2006">
              <mc:Choice xmlns:v="urn:schemas-microsoft-com:vml" Requires="v">
                <p:oleObj spid="_x0000_s2068" name="" r:id="rId2" imgW="761365" imgH="203200" progId="Equation.3">
                  <p:embed/>
                </p:oleObj>
              </mc:Choice>
              <mc:Fallback>
                <p:oleObj name="" r:id="rId2" imgW="761365" imgH="203200" progId="Equation.3">
                  <p:embed/>
                  <p:pic>
                    <p:nvPicPr>
                      <p:cNvPr id="0" name="Объект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668821"/>
                        <a:ext cx="1728418" cy="432654"/>
                      </a:xfrm>
                      <a:prstGeom prst="rect">
                        <a:avLst/>
                      </a:prstGeom>
                      <a:noFill/>
                    </p:spPr>
                  </p:pic>
                </p:oleObj>
              </mc:Fallback>
            </mc:AlternateContent>
          </a:graphicData>
        </a:graphic>
      </p:graphicFrame>
      <p:sp>
        <p:nvSpPr>
          <p:cNvPr id="10" name="Прямоугольник 9"/>
          <p:cNvSpPr/>
          <p:nvPr/>
        </p:nvSpPr>
        <p:spPr>
          <a:xfrm>
            <a:off x="428625" y="3810819"/>
            <a:ext cx="5921493" cy="400110"/>
          </a:xfrm>
          <a:prstGeom prst="rect">
            <a:avLst/>
          </a:prstGeom>
        </p:spPr>
        <p:txBody>
          <a:bodyPr wrap="none">
            <a:spAutoFit/>
          </a:bodyPr>
          <a:lstStyle/>
          <a:p>
            <a:r>
              <a:rPr lang="uk-UA" sz="2000" b="1" i="1" dirty="0" smtClean="0"/>
              <a:t>Визначення періоду нарахування відсотків</a:t>
            </a:r>
            <a:r>
              <a:rPr lang="uk-UA" i="1" dirty="0" smtClean="0">
                <a:solidFill>
                  <a:srgbClr val="000000"/>
                </a:solidFill>
                <a:latin typeface="Times New Roman" panose="02020603050405020304" pitchFamily="18" charset="0"/>
                <a:ea typeface="Times New Roman" panose="02020603050405020304" pitchFamily="18" charset="0"/>
              </a:rPr>
              <a:t>.</a:t>
            </a:r>
            <a:r>
              <a:rPr lang="uk-UA" dirty="0" smtClean="0">
                <a:solidFill>
                  <a:srgbClr val="000000"/>
                </a:solidFill>
                <a:latin typeface="Times New Roman" panose="02020603050405020304" pitchFamily="18" charset="0"/>
                <a:ea typeface="Times New Roman" panose="02020603050405020304" pitchFamily="18" charset="0"/>
              </a:rPr>
              <a:t> </a:t>
            </a:r>
            <a:endParaRPr lang="ru-RU" dirty="0"/>
          </a:p>
        </p:txBody>
      </p:sp>
      <p:sp>
        <p:nvSpPr>
          <p:cNvPr id="11" name="Прямоугольник 10"/>
          <p:cNvSpPr/>
          <p:nvPr/>
        </p:nvSpPr>
        <p:spPr>
          <a:xfrm>
            <a:off x="428625" y="4261582"/>
            <a:ext cx="7516168" cy="923330"/>
          </a:xfrm>
          <a:prstGeom prst="rect">
            <a:avLst/>
          </a:prstGeom>
        </p:spPr>
        <p:txBody>
          <a:bodyPr wrap="square">
            <a:spAutoFit/>
          </a:bodyPr>
          <a:lstStyle/>
          <a:p>
            <a:r>
              <a:rPr lang="uk-UA" dirty="0">
                <a:solidFill>
                  <a:srgbClr val="000000"/>
                </a:solidFill>
                <a:ea typeface="Times New Roman" panose="02020603050405020304" pitchFamily="18" charset="0"/>
              </a:rPr>
              <a:t>Для визначення періоду </a:t>
            </a:r>
            <a:r>
              <a:rPr lang="uk-UA" dirty="0" smtClean="0">
                <a:solidFill>
                  <a:srgbClr val="000000"/>
                </a:solidFill>
                <a:ea typeface="Times New Roman" panose="02020603050405020304" pitchFamily="18" charset="0"/>
              </a:rPr>
              <a:t>часу (</a:t>
            </a:r>
            <a:r>
              <a:rPr lang="en-US" dirty="0" smtClean="0">
                <a:solidFill>
                  <a:srgbClr val="000000"/>
                </a:solidFill>
                <a:ea typeface="Times New Roman" panose="02020603050405020304" pitchFamily="18" charset="0"/>
              </a:rPr>
              <a:t>t)</a:t>
            </a:r>
            <a:r>
              <a:rPr lang="uk-UA" dirty="0" smtClean="0">
                <a:solidFill>
                  <a:srgbClr val="000000"/>
                </a:solidFill>
                <a:ea typeface="Times New Roman" panose="02020603050405020304" pitchFamily="18" charset="0"/>
              </a:rPr>
              <a:t>, </a:t>
            </a:r>
            <a:r>
              <a:rPr lang="uk-UA" dirty="0">
                <a:solidFill>
                  <a:srgbClr val="000000"/>
                </a:solidFill>
                <a:ea typeface="Times New Roman" panose="02020603050405020304" pitchFamily="18" charset="0"/>
              </a:rPr>
              <a:t>який необхідний для збільшення суми PV до значення суми FV при нарахуванні відсотку і використовують наступну формулу (для простого відсотку):</a:t>
            </a:r>
            <a:endParaRPr lang="ru-RU" dirty="0">
              <a:solidFill>
                <a:srgbClr val="000000"/>
              </a:solidFill>
              <a:ea typeface="Times New Roman" panose="02020603050405020304" pitchFamily="18" charset="0"/>
            </a:endParaRPr>
          </a:p>
        </p:txBody>
      </p:sp>
      <p:sp>
        <p:nvSpPr>
          <p:cNvPr id="14" name="Rectangle 13"/>
          <p:cNvSpPr>
            <a:spLocks noChangeArrowheads="1"/>
          </p:cNvSpPr>
          <p:nvPr/>
        </p:nvSpPr>
        <p:spPr bwMode="auto">
          <a:xfrm>
            <a:off x="1187624" y="4498116"/>
            <a:ext cx="921702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ru-RU"/>
          </a:p>
        </p:txBody>
      </p:sp>
      <p:graphicFrame>
        <p:nvGraphicFramePr>
          <p:cNvPr id="15" name="Объект 14"/>
          <p:cNvGraphicFramePr>
            <a:graphicFrameLocks noChangeAspect="1"/>
          </p:cNvGraphicFramePr>
          <p:nvPr/>
        </p:nvGraphicFramePr>
        <p:xfrm>
          <a:off x="3689849" y="5252989"/>
          <a:ext cx="1486798" cy="672509"/>
        </p:xfrm>
        <a:graphic>
          <a:graphicData uri="http://schemas.openxmlformats.org/presentationml/2006/ole">
            <mc:AlternateContent xmlns:mc="http://schemas.openxmlformats.org/markup-compatibility/2006">
              <mc:Choice xmlns:v="urn:schemas-microsoft-com:vml" Requires="v">
                <p:oleObj spid="_x0000_s2069" name="" r:id="rId4" imgW="951865" imgH="431800" progId="Equation.3">
                  <p:embed/>
                </p:oleObj>
              </mc:Choice>
              <mc:Fallback>
                <p:oleObj name="" r:id="rId4" imgW="951865" imgH="431800" progId="Equation.3">
                  <p:embed/>
                  <p:pic>
                    <p:nvPicPr>
                      <p:cNvPr id="0" name="Объект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9849" y="5252989"/>
                        <a:ext cx="1486798" cy="672509"/>
                      </a:xfrm>
                      <a:prstGeom prst="rect">
                        <a:avLst/>
                      </a:prstGeom>
                      <a:noFill/>
                    </p:spPr>
                  </p:pic>
                </p:oleObj>
              </mc:Fallback>
            </mc:AlternateContent>
          </a:graphicData>
        </a:graphic>
      </p:graphicFrame>
      <p:sp>
        <p:nvSpPr>
          <p:cNvPr id="16" name="Прямоугольник 15"/>
          <p:cNvSpPr/>
          <p:nvPr/>
        </p:nvSpPr>
        <p:spPr>
          <a:xfrm>
            <a:off x="2915816" y="5929801"/>
            <a:ext cx="5430942" cy="646331"/>
          </a:xfrm>
          <a:prstGeom prst="rect">
            <a:avLst/>
          </a:prstGeom>
        </p:spPr>
        <p:txBody>
          <a:bodyPr wrap="square">
            <a:spAutoFit/>
          </a:bodyPr>
          <a:lstStyle/>
          <a:p>
            <a:r>
              <a:rPr lang="uk-UA" dirty="0">
                <a:solidFill>
                  <a:srgbClr val="000000"/>
                </a:solidFill>
                <a:latin typeface="Times New Roman" panose="02020603050405020304" pitchFamily="18" charset="0"/>
                <a:ea typeface="Times New Roman" panose="02020603050405020304" pitchFamily="18" charset="0"/>
              </a:rPr>
              <a:t>де t – період часу, за який теперішня сума грошей збільшиться до бажаної майбутньої суми грошей.</a:t>
            </a:r>
            <a:endParaRPr lang="ru-RU" dirty="0"/>
          </a:p>
        </p:txBody>
      </p:sp>
      <p:sp>
        <p:nvSpPr>
          <p:cNvPr id="2" name="Прямоугольник 1"/>
          <p:cNvSpPr/>
          <p:nvPr/>
        </p:nvSpPr>
        <p:spPr>
          <a:xfrm>
            <a:off x="683568" y="3274400"/>
            <a:ext cx="2520280" cy="523220"/>
          </a:xfrm>
          <a:prstGeom prst="rect">
            <a:avLst/>
          </a:prstGeom>
        </p:spPr>
        <p:txBody>
          <a:bodyPr wrap="square">
            <a:spAutoFit/>
          </a:bodyPr>
          <a:lstStyle/>
          <a:p>
            <a:pPr eaLnBrk="1" hangingPunct="1"/>
            <a:r>
              <a:rPr lang="uk-UA" altLang="ru-RU" sz="1400" dirty="0"/>
              <a:t>n – кількість періодів (років);</a:t>
            </a:r>
            <a:endParaRPr lang="uk-UA" altLang="ru-RU" sz="1400" dirty="0"/>
          </a:p>
          <a:p>
            <a:pPr eaLnBrk="1" hangingPunct="1"/>
            <a:r>
              <a:rPr lang="uk-UA" altLang="ru-RU" sz="1400" dirty="0"/>
              <a:t>і – відсоткова ставка. </a:t>
            </a:r>
            <a:endParaRPr lang="uk-UA" altLang="ru-RU"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28625" y="241300"/>
            <a:ext cx="8429625"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800" b="1" dirty="0">
                <a:solidFill>
                  <a:schemeClr val="tx1"/>
                </a:solidFill>
                <a:latin typeface="Times New Roman" panose="02020603050405020304" pitchFamily="18" charset="0"/>
                <a:cs typeface="Times New Roman" panose="02020603050405020304" pitchFamily="18" charset="0"/>
              </a:rPr>
              <a:t>Нарахування відсотків декілька разів на рік</a:t>
            </a:r>
            <a:endParaRPr lang="uk-UA" sz="2800" b="1"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a:spLocks noRot="1" noChangeAspect="1" noMove="1" noResize="1" noEditPoints="1" noAdjustHandles="1" noChangeArrowheads="1" noChangeShapeType="1" noTextEdit="1"/>
          </p:cNvSpPr>
          <p:nvPr/>
        </p:nvSpPr>
        <p:spPr>
          <a:xfrm>
            <a:off x="428624" y="1124744"/>
            <a:ext cx="8429625" cy="4983095"/>
          </a:xfrm>
          <a:prstGeom prst="rect">
            <a:avLst/>
          </a:prstGeom>
          <a:blipFill rotWithShape="1">
            <a:blip r:embed="rId1"/>
            <a:stretch>
              <a:fillRect l="-868" t="-612" r="-1012" b="-1591"/>
            </a:stretch>
          </a:blipFill>
        </p:spPr>
        <p:txBody>
          <a:bodyPr/>
          <a:lstStyle/>
          <a:p>
            <a:r>
              <a:rPr lang="uk-UA" dirty="0">
                <a:noFill/>
              </a:rPr>
              <a:t> </a:t>
            </a:r>
            <a:endParaRPr lang="uk-UA" dirty="0">
              <a:no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317500" y="241300"/>
            <a:ext cx="8540750"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800" b="1" dirty="0">
                <a:solidFill>
                  <a:schemeClr val="tx1"/>
                </a:solidFill>
                <a:latin typeface="Times New Roman" panose="02020603050405020304" pitchFamily="18" charset="0"/>
                <a:cs typeface="Times New Roman" panose="02020603050405020304" pitchFamily="18" charset="0"/>
              </a:rPr>
              <a:t>Комбінація простого і складного відсотків</a:t>
            </a:r>
            <a:endParaRPr lang="uk-UA" sz="2800" b="1" dirty="0">
              <a:solidFill>
                <a:schemeClr val="tx1"/>
              </a:solidFill>
              <a:latin typeface="Times New Roman" panose="02020603050405020304" pitchFamily="18" charset="0"/>
              <a:cs typeface="Times New Roman" panose="02020603050405020304" pitchFamily="18" charset="0"/>
            </a:endParaRPr>
          </a:p>
        </p:txBody>
      </p:sp>
      <p:sp>
        <p:nvSpPr>
          <p:cNvPr id="24579" name="Прямоугольник 1"/>
          <p:cNvSpPr>
            <a:spLocks noRot="1" noChangeAspect="1" noMove="1" noResize="1" noEditPoints="1" noAdjustHandles="1" noChangeArrowheads="1" noChangeShapeType="1" noTextEdit="1"/>
          </p:cNvSpPr>
          <p:nvPr/>
        </p:nvSpPr>
        <p:spPr bwMode="auto">
          <a:xfrm>
            <a:off x="455613" y="1124744"/>
            <a:ext cx="8207375" cy="5767605"/>
          </a:xfrm>
          <a:prstGeom prst="rect">
            <a:avLst/>
          </a:prstGeom>
          <a:blipFill rotWithShape="1">
            <a:blip r:embed="rId1"/>
            <a:stretch>
              <a:fillRect l="-1189" t="-42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uk-UA" dirty="0">
                <a:noFill/>
                <a:latin typeface="Arial" panose="020B0604020202020204" pitchFamily="34" charset="0"/>
              </a:rPr>
              <a:t> </a:t>
            </a:r>
            <a:endParaRPr lang="uk-UA" dirty="0">
              <a:noFill/>
              <a:latin typeface="Arial" panose="020B0604020202020204" pitchFamily="34" charset="0"/>
            </a:endParaRPr>
          </a:p>
        </p:txBody>
      </p:sp>
      <p:pic>
        <p:nvPicPr>
          <p:cNvPr id="24580"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7488" y="2420938"/>
            <a:ext cx="20955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107504" y="476672"/>
          <a:ext cx="8856984" cy="583264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Рисунок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435600" y="4484688"/>
            <a:ext cx="3286125"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a:spLocks noChangeArrowheads="1"/>
          </p:cNvSpPr>
          <p:nvPr/>
        </p:nvSpPr>
        <p:spPr bwMode="auto">
          <a:xfrm>
            <a:off x="428625" y="241300"/>
            <a:ext cx="8429625"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a:solidFill>
                  <a:schemeClr val="tx1"/>
                </a:solidFill>
                <a:latin typeface="Times New Roman" panose="02020603050405020304" pitchFamily="18" charset="0"/>
                <a:cs typeface="Times New Roman" panose="02020603050405020304" pitchFamily="18" charset="0"/>
              </a:rPr>
              <a:t>Змінювана ставка простих  та складних відсотків </a:t>
            </a:r>
            <a:endParaRPr lang="uk-UA" sz="2400" b="1"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a:spLocks noRot="1" noChangeAspect="1" noMove="1" noResize="1" noEditPoints="1" noAdjustHandles="1" noChangeArrowheads="1" noChangeShapeType="1" noTextEdit="1"/>
          </p:cNvSpPr>
          <p:nvPr/>
        </p:nvSpPr>
        <p:spPr>
          <a:xfrm>
            <a:off x="428625" y="1196752"/>
            <a:ext cx="8293100" cy="1785489"/>
          </a:xfrm>
          <a:prstGeom prst="rect">
            <a:avLst/>
          </a:prstGeom>
          <a:blipFill rotWithShape="1">
            <a:blip r:embed="rId2"/>
            <a:stretch>
              <a:fillRect l="-735" t="-1365" b="-6826"/>
            </a:stretch>
          </a:blipFill>
        </p:spPr>
        <p:txBody>
          <a:bodyPr/>
          <a:lstStyle/>
          <a:p>
            <a:r>
              <a:rPr lang="uk-UA">
                <a:noFill/>
              </a:rPr>
              <a:t> </a:t>
            </a:r>
            <a:endParaRPr lang="uk-UA">
              <a:noFill/>
            </a:endParaRPr>
          </a:p>
        </p:txBody>
      </p:sp>
      <p:sp>
        <p:nvSpPr>
          <p:cNvPr id="10" name="Прямоугольник 9"/>
          <p:cNvSpPr>
            <a:spLocks noRot="1" noChangeAspect="1" noMove="1" noResize="1" noEditPoints="1" noAdjustHandles="1" noChangeArrowheads="1" noChangeShapeType="1" noTextEdit="1"/>
          </p:cNvSpPr>
          <p:nvPr/>
        </p:nvSpPr>
        <p:spPr>
          <a:xfrm>
            <a:off x="428625" y="3192507"/>
            <a:ext cx="8293100" cy="1387752"/>
          </a:xfrm>
          <a:prstGeom prst="rect">
            <a:avLst/>
          </a:prstGeom>
          <a:blipFill rotWithShape="1">
            <a:blip r:embed="rId3"/>
            <a:stretch>
              <a:fillRect l="-735" t="-1762" b="-9692"/>
            </a:stretch>
          </a:blipFill>
        </p:spPr>
        <p:txBody>
          <a:bodyPr/>
          <a:lstStyle/>
          <a:p>
            <a:r>
              <a:rPr lang="uk-UA">
                <a:noFill/>
              </a:rPr>
              <a:t> </a:t>
            </a:r>
            <a:endParaRPr lang="uk-UA">
              <a:no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Прямоугольник 31"/>
          <p:cNvSpPr>
            <a:spLocks noChangeArrowheads="1"/>
          </p:cNvSpPr>
          <p:nvPr/>
        </p:nvSpPr>
        <p:spPr bwMode="auto">
          <a:xfrm>
            <a:off x="323528" y="0"/>
            <a:ext cx="8429625" cy="1446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smtClean="0">
                <a:solidFill>
                  <a:schemeClr val="tx1"/>
                </a:solidFill>
              </a:rPr>
              <a:t>Правило </a:t>
            </a:r>
            <a:r>
              <a:rPr lang="uk-UA" sz="2400" b="1" dirty="0">
                <a:solidFill>
                  <a:schemeClr val="tx1"/>
                </a:solidFill>
              </a:rPr>
              <a:t>72 (подвоєння заощаджень</a:t>
            </a:r>
            <a:r>
              <a:rPr lang="uk-UA" sz="2400" b="1" dirty="0" smtClean="0">
                <a:solidFill>
                  <a:schemeClr val="tx1"/>
                </a:solidFill>
              </a:rPr>
              <a:t>)</a:t>
            </a:r>
            <a:endParaRPr lang="uk-UA" sz="2400" b="1" dirty="0" smtClean="0">
              <a:solidFill>
                <a:schemeClr val="tx1"/>
              </a:solidFill>
            </a:endParaRPr>
          </a:p>
          <a:p>
            <a:pPr algn="ctr">
              <a:defRPr/>
            </a:pPr>
            <a:r>
              <a:rPr lang="uk-UA" sz="1600" b="1" dirty="0" smtClean="0">
                <a:solidFill>
                  <a:schemeClr val="tx1"/>
                </a:solidFill>
              </a:rPr>
              <a:t>В проектній практиці досить часто зустрічається ситуація, коли є потреба швидко і просто визначити термін подвоєння первісної суми для конкретної відсоткової ставки. Для цього можна застосувати правила наближеного розрахунку.</a:t>
            </a:r>
            <a:endParaRPr lang="uk-UA" sz="1600" b="1" dirty="0">
              <a:solidFill>
                <a:schemeClr val="tx1"/>
              </a:solidFill>
            </a:endParaRPr>
          </a:p>
        </p:txBody>
      </p:sp>
      <p:sp>
        <p:nvSpPr>
          <p:cNvPr id="20483" name="Прямоугольник 1"/>
          <p:cNvSpPr>
            <a:spLocks noChangeArrowheads="1"/>
          </p:cNvSpPr>
          <p:nvPr/>
        </p:nvSpPr>
        <p:spPr bwMode="auto">
          <a:xfrm>
            <a:off x="611188" y="1412875"/>
            <a:ext cx="8064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dirty="0"/>
              <a:t>Приклад. Інвестор придбав пакет акцій компанії за 10 млн. грн., А через чотири роки продав його за 20 млн. грн., збільшивши свій капітал у два рази. Цікаво дізнатися, яку середньорічну прибутковість він отримав від своїх інвестицій, розраховану за методом складних відсотків?</a:t>
            </a:r>
            <a:endParaRPr lang="uk-UA" altLang="ru-RU" dirty="0"/>
          </a:p>
        </p:txBody>
      </p:sp>
      <p:sp>
        <p:nvSpPr>
          <p:cNvPr id="20484" name="Прямоугольник 3"/>
          <p:cNvSpPr>
            <a:spLocks noChangeArrowheads="1"/>
          </p:cNvSpPr>
          <p:nvPr/>
        </p:nvSpPr>
        <p:spPr bwMode="auto">
          <a:xfrm>
            <a:off x="611188" y="4697635"/>
            <a:ext cx="80645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400" b="1" dirty="0" smtClean="0"/>
              <a:t>Прибутковість </a:t>
            </a:r>
            <a:r>
              <a:rPr lang="uk-UA" altLang="ru-RU" sz="2400" b="1" dirty="0"/>
              <a:t>= 72 / Число років = 72/4 = 18</a:t>
            </a:r>
            <a:r>
              <a:rPr lang="uk-UA" altLang="ru-RU" sz="2400" b="1" dirty="0" smtClean="0"/>
              <a:t>%.</a:t>
            </a:r>
            <a:endParaRPr lang="uk-UA" altLang="ru-RU" sz="2400" b="1" dirty="0" smtClean="0"/>
          </a:p>
          <a:p>
            <a:pPr eaLnBrk="1" hangingPunct="1"/>
            <a:r>
              <a:rPr lang="uk-UA" altLang="ru-RU" dirty="0" smtClean="0"/>
              <a:t>Приклад. Необхідно визначити термін подвоєння капіталу за річною відсоткової ставки 12 % застосувавши формулу.</a:t>
            </a:r>
            <a:endParaRPr lang="en-US" altLang="ru-RU" dirty="0" smtClean="0"/>
          </a:p>
          <a:p>
            <a:pPr eaLnBrk="1" hangingPunct="1"/>
            <a:r>
              <a:rPr lang="en-US" altLang="ru-RU" dirty="0" smtClean="0"/>
              <a:t>n = 72</a:t>
            </a:r>
            <a:r>
              <a:rPr lang="uk-UA" altLang="ru-RU" dirty="0" smtClean="0"/>
              <a:t> / 12 = 6 років. </a:t>
            </a:r>
            <a:endParaRPr lang="uk-UA" altLang="ru-RU" dirty="0"/>
          </a:p>
        </p:txBody>
      </p:sp>
      <mc:AlternateContent xmlns:mc="http://schemas.openxmlformats.org/markup-compatibility/2006">
        <mc:Choice xmlns:a14="http://schemas.microsoft.com/office/drawing/2010/main" Requires="a14">
          <p:sp>
            <p:nvSpPr>
              <p:cNvPr id="20485" name="Прямоугольник 4"/>
              <p:cNvSpPr>
                <a:spLocks noChangeArrowheads="1"/>
              </p:cNvSpPr>
              <p:nvPr/>
            </p:nvSpPr>
            <p:spPr bwMode="auto">
              <a:xfrm>
                <a:off x="590952" y="2613025"/>
                <a:ext cx="7797472" cy="208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b="1" dirty="0" smtClean="0"/>
                  <a:t>"Правило 72" говорить: </a:t>
                </a:r>
                <a:endParaRPr lang="uk-UA" altLang="ru-RU" sz="2000" b="1" dirty="0" smtClean="0"/>
              </a:p>
              <a:p>
                <a:pPr eaLnBrk="1" hangingPunct="1"/>
                <a:r>
                  <a:rPr lang="uk-UA" altLang="ru-RU" sz="2000" b="1" dirty="0" smtClean="0"/>
                  <a:t>якщо </a:t>
                </a:r>
                <a:r>
                  <a:rPr lang="uk-UA" altLang="ru-RU" sz="2000" b="1" dirty="0"/>
                  <a:t>число 72 розділити на число років, за яке було досягнуто подвоєння інвестицій, то отримаємо процентну ставку, яка показує середньорічну прибутковість наших інвестицій і </a:t>
                </a:r>
                <a:r>
                  <a:rPr lang="uk-UA" altLang="ru-RU" sz="2000" b="1" dirty="0" smtClean="0"/>
                  <a:t>навпаки</a:t>
                </a:r>
                <a:r>
                  <a:rPr lang="en-US" altLang="ru-RU" sz="2000" b="1" dirty="0"/>
                  <a:t> </a:t>
                </a:r>
                <a:r>
                  <a:rPr lang="en-US" altLang="ru-RU" sz="2000" b="1" dirty="0" smtClean="0"/>
                  <a:t>–</a:t>
                </a:r>
                <a:r>
                  <a:rPr lang="uk-UA" altLang="ru-RU" sz="2000" b="1" dirty="0" smtClean="0"/>
                  <a:t> </a:t>
                </a:r>
                <a:endParaRPr lang="uk-UA" altLang="ru-RU" sz="2000" b="1" dirty="0" smtClean="0"/>
              </a:p>
              <a:p>
                <a:pPr eaLnBrk="1" hangingPunct="1"/>
                <a:r>
                  <a:rPr lang="en-US" altLang="ru-RU" sz="2000" b="1" dirty="0" smtClean="0"/>
                  <a:t>n = </a:t>
                </a:r>
                <a14:m>
                  <m:oMath xmlns:m="http://schemas.openxmlformats.org/officeDocument/2006/math">
                    <m:f>
                      <m:fPr>
                        <m:ctrlPr>
                          <a:rPr lang="en-US" altLang="ru-RU" sz="2000" b="1" i="1" smtClean="0">
                            <a:latin typeface="Cambria Math" panose="02040503050406030204" pitchFamily="18" charset="0"/>
                          </a:rPr>
                        </m:ctrlPr>
                      </m:fPr>
                      <m:num>
                        <m:r>
                          <a:rPr lang="en-US" altLang="ru-RU" sz="2000" b="1" i="1" smtClean="0">
                            <a:latin typeface="Cambria Math" panose="02040503050406030204" pitchFamily="18" charset="0"/>
                          </a:rPr>
                          <m:t>𝟕𝟐</m:t>
                        </m:r>
                      </m:num>
                      <m:den>
                        <m:r>
                          <a:rPr lang="en-US" altLang="ru-RU" sz="2000" b="1" i="1" smtClean="0">
                            <a:latin typeface="Cambria Math" panose="02040503050406030204" pitchFamily="18" charset="0"/>
                          </a:rPr>
                          <m:t>𝒓</m:t>
                        </m:r>
                        <m:r>
                          <a:rPr lang="en-US" altLang="ru-RU" sz="2000" b="1" i="1" smtClean="0">
                            <a:latin typeface="Cambria Math" panose="02040503050406030204" pitchFamily="18" charset="0"/>
                          </a:rPr>
                          <m:t> %</m:t>
                        </m:r>
                      </m:den>
                    </m:f>
                  </m:oMath>
                </a14:m>
                <a:endParaRPr lang="uk-UA" altLang="ru-RU" sz="2000" b="1" dirty="0"/>
              </a:p>
            </p:txBody>
          </p:sp>
        </mc:Choice>
        <mc:Fallback>
          <p:sp>
            <p:nvSpPr>
              <p:cNvPr id="20485" name="Прямоугольник 4"/>
              <p:cNvSpPr>
                <a:spLocks noRot="1" noChangeAspect="1" noMove="1" noResize="1" noEditPoints="1" noAdjustHandles="1" noChangeArrowheads="1" noChangeShapeType="1" noTextEdit="1"/>
              </p:cNvSpPr>
              <p:nvPr/>
            </p:nvSpPr>
            <p:spPr bwMode="auto">
              <a:xfrm>
                <a:off x="590952" y="2613025"/>
                <a:ext cx="7797472" cy="2084610"/>
              </a:xfrm>
              <a:prstGeom prst="rect">
                <a:avLst/>
              </a:prstGeom>
              <a:blipFill rotWithShape="1">
                <a:blip r:embed="rId1"/>
                <a:stretch>
                  <a:fillRect l="-5" r="1" b="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 y="750714"/>
            <a:ext cx="9130128" cy="6107286"/>
          </a:xfrm>
        </p:spPr>
        <p:txBody>
          <a:bodyPr/>
          <a:lstStyle/>
          <a:p>
            <a:pPr algn="just"/>
            <a:r>
              <a:rPr lang="ru-RU" sz="1400" dirty="0"/>
              <a:t>Як у </a:t>
            </a:r>
            <a:r>
              <a:rPr lang="uk-UA" sz="1400" dirty="0" smtClean="0"/>
              <a:t>компаундуванні, так і у дисконтуванні користуються ставкою дисконту, яка є очікуваною майбутньою альтернативною вартістю грошей, іноді теперішньою або реальною ставкою процента або окремою величиною, що залежить від наведеної строкової обмеженої цінності грошей (про це мова піде нижче). Під час оцінки проектів необхідно обрати один з методів приведення всіх грошових потоків до базового року. </a:t>
            </a:r>
            <a:endParaRPr lang="uk-UA" sz="1400" dirty="0" smtClean="0"/>
          </a:p>
          <a:p>
            <a:pPr algn="just"/>
            <a:r>
              <a:rPr lang="uk-UA" sz="1400" dirty="0" smtClean="0"/>
              <a:t>Якщо використовується метод дисконтування, то всі грошові потоки приводять </a:t>
            </a:r>
            <a:r>
              <a:rPr lang="ru-RU" sz="1400" dirty="0" smtClean="0"/>
              <a:t>у </a:t>
            </a:r>
            <a:r>
              <a:rPr lang="uk-UA" sz="1400" dirty="0" smtClean="0"/>
              <a:t>відповідність з першим (або нульовим) роком. </a:t>
            </a:r>
            <a:endParaRPr lang="uk-UA" sz="1400" dirty="0" smtClean="0"/>
          </a:p>
          <a:p>
            <a:pPr algn="just"/>
            <a:r>
              <a:rPr lang="uk-UA" sz="1400" dirty="0" smtClean="0"/>
              <a:t>При застосуванні методу компаундування всі грошові</a:t>
            </a:r>
            <a:r>
              <a:rPr lang="ru-RU" sz="1400" dirty="0" smtClean="0"/>
              <a:t> </a:t>
            </a:r>
            <a:r>
              <a:rPr lang="ru-RU" sz="1400" dirty="0"/>
              <a:t>потоки </a:t>
            </a:r>
            <a:r>
              <a:rPr lang="uk-UA" sz="1400" dirty="0" smtClean="0"/>
              <a:t>приводять до останнього </a:t>
            </a:r>
            <a:r>
              <a:rPr lang="en-US" sz="1400" dirty="0" smtClean="0"/>
              <a:t>n-</a:t>
            </a:r>
            <a:r>
              <a:rPr lang="ru-RU" sz="1400" dirty="0" err="1"/>
              <a:t>го</a:t>
            </a:r>
            <a:r>
              <a:rPr lang="ru-RU" sz="1400" dirty="0"/>
              <a:t> року. При </a:t>
            </a:r>
            <a:r>
              <a:rPr lang="uk-UA" sz="1400" dirty="0" smtClean="0"/>
              <a:t>оцінці величини грошових потоків з урахуванням </a:t>
            </a:r>
            <a:r>
              <a:rPr lang="uk-UA" sz="1400" dirty="0" err="1" smtClean="0"/>
              <a:t>фактора</a:t>
            </a:r>
            <a:r>
              <a:rPr lang="uk-UA" sz="1400" dirty="0" smtClean="0"/>
              <a:t> часу найбільш поширеними проблемами є: </a:t>
            </a:r>
            <a:endParaRPr lang="uk-UA" sz="1400" dirty="0" smtClean="0"/>
          </a:p>
          <a:p>
            <a:pPr algn="just"/>
            <a:r>
              <a:rPr lang="ru-RU" sz="1400" dirty="0" smtClean="0"/>
              <a:t>1</a:t>
            </a:r>
            <a:r>
              <a:rPr lang="ru-RU" sz="1400" dirty="0"/>
              <a:t>) </a:t>
            </a:r>
            <a:r>
              <a:rPr lang="uk-UA" sz="1400" dirty="0" smtClean="0"/>
              <a:t>складність вибору відповідної процентної ставки; </a:t>
            </a:r>
            <a:endParaRPr lang="uk-UA" sz="1400" dirty="0" smtClean="0"/>
          </a:p>
          <a:p>
            <a:pPr algn="just"/>
            <a:r>
              <a:rPr lang="uk-UA" sz="1400" dirty="0" smtClean="0"/>
              <a:t>2) непослідовність у користуванні показниками процентних ставок. Величина процентної ставки відображає вартість капіталу для інвестора, наприклад рівень дохідності за облігаціями державної позики. Оскільки цінність </a:t>
            </a:r>
            <a:r>
              <a:rPr lang="ru-RU" sz="1400" dirty="0" smtClean="0"/>
              <a:t>грошей </a:t>
            </a:r>
            <a:r>
              <a:rPr lang="ru-RU" sz="1400" dirty="0"/>
              <a:t>у реальному </a:t>
            </a:r>
            <a:r>
              <a:rPr lang="uk-UA" sz="1400" dirty="0" smtClean="0"/>
              <a:t>виразі може знижуватися протягом часу через інфляцію, у проектному аналізі використовують такі дві ставки</a:t>
            </a:r>
            <a:r>
              <a:rPr lang="ru-RU" sz="1400" dirty="0" smtClean="0"/>
              <a:t>:</a:t>
            </a:r>
            <a:endParaRPr lang="ru-RU" sz="1400" dirty="0" smtClean="0"/>
          </a:p>
          <a:p>
            <a:pPr algn="just"/>
            <a:r>
              <a:rPr lang="ru-RU" sz="1400" dirty="0" smtClean="0"/>
              <a:t> </a:t>
            </a:r>
            <a:r>
              <a:rPr lang="ru-RU" sz="1400" dirty="0"/>
              <a:t>– </a:t>
            </a:r>
            <a:r>
              <a:rPr lang="ru-RU" sz="1400" b="1" dirty="0"/>
              <a:t>реальна </a:t>
            </a:r>
            <a:r>
              <a:rPr lang="uk-UA" sz="1400" b="1" dirty="0" smtClean="0"/>
              <a:t>процентна</a:t>
            </a:r>
            <a:r>
              <a:rPr lang="ru-RU" sz="1400" b="1" dirty="0" smtClean="0"/>
              <a:t> </a:t>
            </a:r>
            <a:r>
              <a:rPr lang="ru-RU" sz="1400" b="1" dirty="0"/>
              <a:t>ставка </a:t>
            </a:r>
            <a:r>
              <a:rPr lang="ru-RU" sz="1400" dirty="0"/>
              <a:t>(</a:t>
            </a:r>
            <a:r>
              <a:rPr lang="en-US" sz="1400" dirty="0"/>
              <a:t>r) – </a:t>
            </a:r>
            <a:r>
              <a:rPr lang="ru-RU" sz="1400" dirty="0"/>
              <a:t>ставка доходу на </a:t>
            </a:r>
            <a:r>
              <a:rPr lang="uk-UA" sz="1400" dirty="0" smtClean="0"/>
              <a:t>капітал без урахування інфляції. У разі використання реальної ставки процента необхідно проводити розрахунок грошових потоків </a:t>
            </a:r>
            <a:r>
              <a:rPr lang="ru-RU" sz="1400" dirty="0" smtClean="0"/>
              <a:t>у </a:t>
            </a:r>
            <a:r>
              <a:rPr lang="uk-UA" sz="1400" dirty="0" smtClean="0"/>
              <a:t>постійних цінах, тобто нейтралізувати вплив інфляції; </a:t>
            </a:r>
            <a:endParaRPr lang="uk-UA" sz="1400" dirty="0" smtClean="0"/>
          </a:p>
          <a:p>
            <a:pPr algn="just"/>
            <a:r>
              <a:rPr lang="ru-RU" sz="1400" dirty="0" smtClean="0"/>
              <a:t>– </a:t>
            </a:r>
            <a:r>
              <a:rPr lang="uk-UA" sz="1400" b="1" dirty="0" smtClean="0"/>
              <a:t>номінальна (теперішня) процентна ставка </a:t>
            </a:r>
            <a:r>
              <a:rPr lang="ru-RU" sz="1400" b="1" dirty="0" smtClean="0"/>
              <a:t>(</a:t>
            </a:r>
            <a:r>
              <a:rPr lang="en-US" sz="1400" b="1" dirty="0" err="1"/>
              <a:t>i</a:t>
            </a:r>
            <a:r>
              <a:rPr lang="en-US" sz="1400" b="1" dirty="0"/>
              <a:t>) </a:t>
            </a:r>
            <a:r>
              <a:rPr lang="en-US" sz="1400" dirty="0"/>
              <a:t>– </a:t>
            </a:r>
            <a:r>
              <a:rPr lang="ru-RU" sz="1400" dirty="0"/>
              <a:t>ставка доходу з </a:t>
            </a:r>
            <a:r>
              <a:rPr lang="uk-UA" sz="1400" dirty="0" smtClean="0"/>
              <a:t>позицій інвестора </a:t>
            </a:r>
            <a:r>
              <a:rPr lang="ru-RU" sz="1400" dirty="0" smtClean="0"/>
              <a:t>на </a:t>
            </a:r>
            <a:r>
              <a:rPr lang="ru-RU" sz="1400" dirty="0"/>
              <a:t>приватному ринку, яка </a:t>
            </a:r>
            <a:r>
              <a:rPr lang="uk-UA" sz="1400" dirty="0" smtClean="0"/>
              <a:t>включає інфляцію </a:t>
            </a:r>
            <a:r>
              <a:rPr lang="ru-RU" sz="1400" dirty="0" smtClean="0"/>
              <a:t>(</a:t>
            </a:r>
            <a:r>
              <a:rPr lang="en-US" sz="1400" dirty="0"/>
              <a:t>t) </a:t>
            </a:r>
            <a:r>
              <a:rPr lang="ru-RU" sz="1400" dirty="0"/>
              <a:t>і тому </a:t>
            </a:r>
            <a:r>
              <a:rPr lang="uk-UA" sz="1400" dirty="0" smtClean="0"/>
              <a:t>визначається підсумовуванням реальної </a:t>
            </a:r>
            <a:r>
              <a:rPr lang="ru-RU" sz="1400" dirty="0" smtClean="0"/>
              <a:t>ставки </a:t>
            </a:r>
            <a:r>
              <a:rPr lang="ru-RU" sz="1400" dirty="0"/>
              <a:t>процента та </a:t>
            </a:r>
            <a:r>
              <a:rPr lang="uk-UA" sz="1400" dirty="0" smtClean="0"/>
              <a:t>величини темпу інфляції</a:t>
            </a:r>
            <a:r>
              <a:rPr lang="ru-RU" sz="1400" dirty="0" smtClean="0"/>
              <a:t>: </a:t>
            </a:r>
            <a:endParaRPr lang="ru-RU" sz="1400" dirty="0" smtClean="0"/>
          </a:p>
          <a:p>
            <a:pPr algn="ctr"/>
            <a:r>
              <a:rPr lang="en-US" sz="2000" dirty="0" err="1" smtClean="0"/>
              <a:t>i</a:t>
            </a:r>
            <a:r>
              <a:rPr lang="en-US" sz="2000" dirty="0" smtClean="0"/>
              <a:t> </a:t>
            </a:r>
            <a:r>
              <a:rPr lang="en-US" sz="2000" dirty="0"/>
              <a:t>= r + t , </a:t>
            </a:r>
            <a:endParaRPr lang="uk-UA" sz="2000" dirty="0" smtClean="0"/>
          </a:p>
          <a:p>
            <a:pPr algn="just"/>
            <a:r>
              <a:rPr lang="ru-RU" sz="1400" dirty="0" smtClean="0"/>
              <a:t>де </a:t>
            </a:r>
            <a:r>
              <a:rPr lang="en-US" sz="1400" dirty="0"/>
              <a:t>r – </a:t>
            </a:r>
            <a:r>
              <a:rPr lang="ru-RU" sz="1400" dirty="0"/>
              <a:t>реальна </a:t>
            </a:r>
            <a:r>
              <a:rPr lang="uk-UA" sz="1400" dirty="0" smtClean="0"/>
              <a:t>процентна ставка </a:t>
            </a:r>
            <a:r>
              <a:rPr lang="ru-RU" sz="1400" dirty="0" smtClean="0"/>
              <a:t>(</a:t>
            </a:r>
            <a:r>
              <a:rPr lang="uk-UA" sz="1400" dirty="0" smtClean="0"/>
              <a:t>дохідність інвестицій</a:t>
            </a:r>
            <a:r>
              <a:rPr lang="ru-RU" sz="1400" dirty="0" smtClean="0"/>
              <a:t>); </a:t>
            </a:r>
            <a:endParaRPr lang="ru-RU" sz="1400" dirty="0" smtClean="0"/>
          </a:p>
          <a:p>
            <a:pPr algn="just"/>
            <a:r>
              <a:rPr lang="en-US" sz="1400" dirty="0" smtClean="0"/>
              <a:t>t </a:t>
            </a:r>
            <a:r>
              <a:rPr lang="en-US" sz="1400" dirty="0"/>
              <a:t>– </a:t>
            </a:r>
            <a:r>
              <a:rPr lang="ru-RU" sz="1400" dirty="0"/>
              <a:t>темп </a:t>
            </a:r>
            <a:r>
              <a:rPr lang="uk-UA" sz="1400" dirty="0" smtClean="0"/>
              <a:t>інфляції.</a:t>
            </a:r>
            <a:endParaRPr lang="uk-UA" sz="1400" dirty="0"/>
          </a:p>
        </p:txBody>
      </p:sp>
      <p:sp>
        <p:nvSpPr>
          <p:cNvPr id="3" name="Заголовок 2"/>
          <p:cNvSpPr>
            <a:spLocks noGrp="1"/>
          </p:cNvSpPr>
          <p:nvPr>
            <p:ph type="title"/>
          </p:nvPr>
        </p:nvSpPr>
        <p:spPr>
          <a:xfrm>
            <a:off x="-17054" y="0"/>
            <a:ext cx="9130128" cy="706090"/>
          </a:xfrm>
          <a:solidFill>
            <a:schemeClr val="accent1"/>
          </a:solidFill>
        </p:spPr>
        <p:txBody>
          <a:bodyPr>
            <a:normAutofit/>
          </a:bodyPr>
          <a:lstStyle/>
          <a:p>
            <a:pPr algn="ctr"/>
            <a:r>
              <a:rPr lang="uk-UA" sz="2400" dirty="0" smtClean="0"/>
              <a:t>3. Номінальна</a:t>
            </a:r>
            <a:r>
              <a:rPr lang="ru-RU" sz="2400" dirty="0" smtClean="0"/>
              <a:t> </a:t>
            </a:r>
            <a:r>
              <a:rPr lang="ru-RU" sz="2400" dirty="0"/>
              <a:t>та реальна </a:t>
            </a:r>
            <a:r>
              <a:rPr lang="uk-UA" sz="2400" dirty="0" smtClean="0"/>
              <a:t>процентні</a:t>
            </a:r>
            <a:r>
              <a:rPr lang="ru-RU" sz="2400" dirty="0" smtClean="0"/>
              <a:t> </a:t>
            </a:r>
            <a:r>
              <a:rPr lang="ru-RU" sz="2400" dirty="0"/>
              <a:t>ставки</a:t>
            </a:r>
            <a:endParaRPr lang="ru-RU"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260648"/>
            <a:ext cx="8579296" cy="5746452"/>
          </a:xfrm>
        </p:spPr>
        <p:txBody>
          <a:bodyPr/>
          <a:lstStyle/>
          <a:p>
            <a:pPr algn="just"/>
            <a:r>
              <a:rPr lang="uk-UA" sz="1600" b="1" dirty="0" smtClean="0"/>
              <a:t>Інфляційна премія </a:t>
            </a:r>
            <a:r>
              <a:rPr lang="uk-UA" sz="1600" dirty="0" smtClean="0"/>
              <a:t>– це премія за інфляційне очікування, яку інвестори додають до реального, вільного від ризиків рівня доходу (норми прибутку). Величина реальної ставки визначається за рівнянням</a:t>
            </a:r>
            <a:r>
              <a:rPr lang="ru-RU" sz="1600" dirty="0" smtClean="0"/>
              <a:t>: </a:t>
            </a:r>
            <a:endParaRPr lang="ru-RU" sz="1600" dirty="0" smtClean="0"/>
          </a:p>
          <a:p>
            <a:pPr algn="ctr"/>
            <a:r>
              <a:rPr lang="en-US" sz="2000" dirty="0" smtClean="0"/>
              <a:t>r </a:t>
            </a:r>
            <a:r>
              <a:rPr lang="en-US" sz="2000" dirty="0"/>
              <a:t>= (1 + </a:t>
            </a:r>
            <a:r>
              <a:rPr lang="en-US" sz="2000" dirty="0" err="1"/>
              <a:t>i</a:t>
            </a:r>
            <a:r>
              <a:rPr lang="en-US" sz="2000" dirty="0"/>
              <a:t>) / (1 + t) – 1 </a:t>
            </a:r>
            <a:endParaRPr lang="uk-UA" sz="2000" dirty="0" smtClean="0"/>
          </a:p>
          <a:p>
            <a:pPr algn="just"/>
            <a:r>
              <a:rPr lang="uk-UA" sz="1600" dirty="0" smtClean="0"/>
              <a:t>Якщо в аналізі проекту використовують лише реальні (постійні) ціни, то для визначення вартості капіталу не слід збільшувати на інфляцію річні виробничі експлуатаційні витрати і вигоди</a:t>
            </a:r>
            <a:r>
              <a:rPr lang="ru-RU" sz="1600" dirty="0" smtClean="0"/>
              <a:t>.</a:t>
            </a:r>
            <a:endParaRPr lang="ru-RU" sz="1600" dirty="0" smtClean="0"/>
          </a:p>
          <a:p>
            <a:pPr algn="just"/>
            <a:r>
              <a:rPr lang="uk-UA" sz="1600" dirty="0" smtClean="0"/>
              <a:t>Непослідовність у використанні процентних ставок є найбільш поширеною помилкою </a:t>
            </a:r>
            <a:r>
              <a:rPr lang="ru-RU" sz="1600" dirty="0" smtClean="0"/>
              <a:t>у </a:t>
            </a:r>
            <a:r>
              <a:rPr lang="ru-RU" sz="1600" dirty="0"/>
              <a:t>проектному </a:t>
            </a:r>
            <a:r>
              <a:rPr lang="uk-UA" sz="1600" dirty="0" smtClean="0"/>
              <a:t>аналізі. Плутанина реальних ставок з теперішніми спричиняє певне викривлення одних потоків </a:t>
            </a:r>
            <a:r>
              <a:rPr lang="ru-RU" sz="1600" dirty="0" err="1" smtClean="0"/>
              <a:t>вигод</a:t>
            </a:r>
            <a:r>
              <a:rPr lang="ru-RU" sz="1600" dirty="0" smtClean="0"/>
              <a:t> </a:t>
            </a:r>
            <a:r>
              <a:rPr lang="ru-RU" sz="1600" dirty="0"/>
              <a:t>і затрат за </a:t>
            </a:r>
            <a:r>
              <a:rPr lang="uk-UA" sz="1600" dirty="0" smtClean="0"/>
              <a:t>рахунок інших. У більшості випадків при аналізі проектів, що проводиться міжнародними організаціями, використовують реальні показники вигід і затрат, навіть у разі відсутності прямих даних про реальні ставки на капітал. </a:t>
            </a:r>
            <a:endParaRPr lang="uk-UA" sz="1600" dirty="0" smtClean="0"/>
          </a:p>
          <a:p>
            <a:pPr algn="just"/>
            <a:r>
              <a:rPr lang="uk-UA" sz="1600" b="1" dirty="0" smtClean="0"/>
              <a:t>Окремими інфляційними сценаріями передбачені три можливих варіанти співвідношення номінальної ставки процента з темпом інфляції: </a:t>
            </a:r>
            <a:endParaRPr lang="uk-UA" sz="1600" b="1" dirty="0" smtClean="0"/>
          </a:p>
          <a:p>
            <a:pPr algn="just"/>
            <a:r>
              <a:rPr lang="ru-RU" sz="1600" dirty="0" smtClean="0"/>
              <a:t>1</a:t>
            </a:r>
            <a:r>
              <a:rPr lang="ru-RU" sz="1600" dirty="0"/>
              <a:t>) </a:t>
            </a:r>
            <a:r>
              <a:rPr lang="en-US" sz="1600" dirty="0"/>
              <a:t>r = t — </a:t>
            </a:r>
            <a:r>
              <a:rPr lang="uk-UA" sz="1600" dirty="0" smtClean="0"/>
              <a:t>нарощення реальної вартості коштів не відбувається внаслідок того, що приріст їх майбутньої вартості поглинає інфляція</a:t>
            </a:r>
            <a:r>
              <a:rPr lang="ru-RU" sz="1600" dirty="0" smtClean="0"/>
              <a:t>; </a:t>
            </a:r>
            <a:endParaRPr lang="ru-RU" sz="1600" dirty="0" smtClean="0"/>
          </a:p>
          <a:p>
            <a:pPr algn="just"/>
            <a:r>
              <a:rPr lang="ru-RU" sz="1600" dirty="0" smtClean="0"/>
              <a:t>2</a:t>
            </a:r>
            <a:r>
              <a:rPr lang="ru-RU" sz="1600" dirty="0"/>
              <a:t>) </a:t>
            </a:r>
            <a:r>
              <a:rPr lang="en-US" sz="1600" dirty="0"/>
              <a:t>r &gt; t — </a:t>
            </a:r>
            <a:r>
              <a:rPr lang="ru-RU" sz="1600" dirty="0"/>
              <a:t>реальна </a:t>
            </a:r>
            <a:r>
              <a:rPr lang="uk-UA" sz="1600" dirty="0" smtClean="0"/>
              <a:t>майбутня вартість коштів збільшується, незважаючи на інфляцію; </a:t>
            </a:r>
            <a:endParaRPr lang="uk-UA" sz="1600" dirty="0" smtClean="0"/>
          </a:p>
          <a:p>
            <a:pPr algn="just"/>
            <a:r>
              <a:rPr lang="ru-RU" sz="1600" dirty="0" smtClean="0"/>
              <a:t>3</a:t>
            </a:r>
            <a:r>
              <a:rPr lang="ru-RU" sz="1600" dirty="0"/>
              <a:t>) </a:t>
            </a:r>
            <a:r>
              <a:rPr lang="en-US" sz="1600" dirty="0"/>
              <a:t>r &lt; t — </a:t>
            </a:r>
            <a:r>
              <a:rPr lang="ru-RU" sz="1600" dirty="0"/>
              <a:t>реальна </a:t>
            </a:r>
            <a:r>
              <a:rPr lang="uk-UA" sz="1600" dirty="0" smtClean="0"/>
              <a:t>майбутня вартість коштів знижується, тобто процес інвестування є збитковим.</a:t>
            </a:r>
            <a:endParaRPr lang="uk-UA"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706966"/>
            <a:ext cx="9144000" cy="6264696"/>
          </a:xfrm>
        </p:spPr>
        <p:txBody>
          <a:bodyPr/>
          <a:lstStyle/>
          <a:p>
            <a:pPr marL="109220" indent="0" algn="just">
              <a:buNone/>
            </a:pPr>
            <a:r>
              <a:rPr lang="uk-UA" sz="1400" dirty="0" smtClean="0"/>
              <a:t>На величину процентної ставки впливають такі чинники: </a:t>
            </a:r>
            <a:endParaRPr lang="uk-UA" sz="1400" dirty="0" smtClean="0"/>
          </a:p>
          <a:p>
            <a:pPr algn="just"/>
            <a:r>
              <a:rPr lang="uk-UA" sz="1400" b="1" dirty="0" smtClean="0"/>
              <a:t>дохідність інвестицій</a:t>
            </a:r>
            <a:r>
              <a:rPr lang="uk-UA" sz="1400" dirty="0" smtClean="0"/>
              <a:t> - можливість одержання прибутку на інвестиції, вкладені у виробничі засоби; </a:t>
            </a:r>
            <a:endParaRPr lang="uk-UA" sz="1400" dirty="0" smtClean="0"/>
          </a:p>
          <a:p>
            <a:pPr algn="just"/>
            <a:r>
              <a:rPr lang="uk-UA" sz="1400" b="1" dirty="0" smtClean="0"/>
              <a:t>величина і темп інфляції</a:t>
            </a:r>
            <a:r>
              <a:rPr lang="uk-UA" sz="1400" dirty="0" smtClean="0"/>
              <a:t> – тенденції до зростання цін протягом певного часу; </a:t>
            </a:r>
            <a:endParaRPr lang="uk-UA" sz="1400" dirty="0" smtClean="0"/>
          </a:p>
          <a:p>
            <a:pPr algn="just"/>
            <a:r>
              <a:rPr lang="uk-UA" sz="1400" b="1" dirty="0" smtClean="0"/>
              <a:t>ризик, пов’язаний з інвестиціями </a:t>
            </a:r>
            <a:r>
              <a:rPr lang="uk-UA" sz="1400" dirty="0" smtClean="0"/>
              <a:t>– можливість того, що вкладені гроші не будуть повернені, незважаючи на обіцянки це зробити. </a:t>
            </a:r>
            <a:endParaRPr lang="uk-UA" sz="1400" dirty="0" smtClean="0"/>
          </a:p>
          <a:p>
            <a:pPr marL="109220" indent="0" algn="just">
              <a:buNone/>
            </a:pPr>
            <a:r>
              <a:rPr lang="uk-UA" sz="1200" dirty="0" smtClean="0"/>
              <a:t>Розмір премії за ризик встановлюється експертним шляхом. Для визначення орієнтованої величини премії для ризикових операцій з процентами можна скористатися рекомендаціями зарубіжних експертів.</a:t>
            </a:r>
            <a:endParaRPr lang="uk-UA" sz="1200" dirty="0" smtClean="0"/>
          </a:p>
          <a:p>
            <a:pPr marL="109220" indent="0" algn="just">
              <a:buNone/>
            </a:pPr>
            <a:r>
              <a:rPr lang="uk-UA" sz="1200" b="1" dirty="0" smtClean="0"/>
              <a:t>Урахування інфляції в проектному аналізі. </a:t>
            </a:r>
            <a:r>
              <a:rPr lang="uk-UA" sz="1200" dirty="0" smtClean="0"/>
              <a:t>Особливу увагу треба приділити впливу інфляції на реальні обсяги грошових потоків від проекту. У проектному аналізі інфляцію розглядають як підвищення загального рівня цін в економіці або цін на певний вид ресурсів. Головний вплив на показники ефективності інвестиційного проекту справляє неоднорідність інфляції за видами продукції й ресурсів і відмінність темпів інфляції від зміни курсу іноземної валюти. Рівень інфляції залежить від таких основних факторів: </a:t>
            </a:r>
            <a:endParaRPr lang="uk-UA" sz="1200" dirty="0" smtClean="0"/>
          </a:p>
          <a:p>
            <a:pPr algn="just">
              <a:buFontTx/>
              <a:buChar char="-"/>
            </a:pPr>
            <a:r>
              <a:rPr lang="uk-UA" sz="1200" dirty="0" smtClean="0"/>
              <a:t>темпів приросту грошової маси, </a:t>
            </a:r>
            <a:endParaRPr lang="uk-UA" sz="1200" dirty="0" smtClean="0"/>
          </a:p>
          <a:p>
            <a:pPr algn="just">
              <a:buFontTx/>
              <a:buChar char="-"/>
            </a:pPr>
            <a:r>
              <a:rPr lang="uk-UA" sz="1200" dirty="0" smtClean="0"/>
              <a:t>темпів зміни швидкості обігу грошової маси, </a:t>
            </a:r>
            <a:endParaRPr lang="uk-UA" sz="1200" dirty="0" smtClean="0"/>
          </a:p>
          <a:p>
            <a:pPr algn="just">
              <a:buFontTx/>
              <a:buChar char="-"/>
            </a:pPr>
            <a:r>
              <a:rPr lang="uk-UA" sz="1200" dirty="0" smtClean="0"/>
              <a:t>темпів зміни обсягів виробництва. </a:t>
            </a:r>
            <a:endParaRPr lang="uk-UA" sz="1200" dirty="0" smtClean="0"/>
          </a:p>
          <a:p>
            <a:pPr marL="109220" indent="0" algn="just">
              <a:buNone/>
            </a:pPr>
            <a:r>
              <a:rPr lang="uk-UA" sz="1400" dirty="0" smtClean="0">
                <a:solidFill>
                  <a:schemeClr val="accent1">
                    <a:lumMod val="75000"/>
                  </a:schemeClr>
                </a:solidFill>
              </a:rPr>
              <a:t>Загальні рекомендації щодо врахування інфляції при встановленні значень показників ефективності проектів можна сформулювати так:</a:t>
            </a:r>
            <a:endParaRPr lang="uk-UA" sz="1400" dirty="0" smtClean="0">
              <a:solidFill>
                <a:schemeClr val="accent1">
                  <a:lumMod val="75000"/>
                </a:schemeClr>
              </a:solidFill>
            </a:endParaRPr>
          </a:p>
          <a:p>
            <a:pPr marL="109220" indent="0" algn="just">
              <a:buNone/>
            </a:pPr>
            <a:r>
              <a:rPr lang="uk-UA" sz="1200" dirty="0" smtClean="0"/>
              <a:t> 1. Якщо очікують, що вартість усіх витрат і </a:t>
            </a:r>
            <a:r>
              <a:rPr lang="uk-UA" sz="1200" dirty="0" err="1" smtClean="0"/>
              <a:t>вигод</a:t>
            </a:r>
            <a:r>
              <a:rPr lang="uk-UA" sz="1200" dirty="0" smtClean="0"/>
              <a:t> зростатиме відповідно до темпів інфляції (індексу роздрібних цін), то можна:</a:t>
            </a:r>
            <a:endParaRPr lang="uk-UA" sz="1200" dirty="0" smtClean="0"/>
          </a:p>
          <a:p>
            <a:pPr marL="109220" indent="0" algn="just">
              <a:buNone/>
            </a:pPr>
            <a:r>
              <a:rPr lang="uk-UA" sz="1200" dirty="0" smtClean="0"/>
              <a:t>а) або не враховувати інфляцію зовсім і застосувати реальну ставку доходу до грошових надходжень, що оцінюються в поточних цінах; </a:t>
            </a:r>
            <a:endParaRPr lang="uk-UA" sz="1200" dirty="0" smtClean="0"/>
          </a:p>
          <a:p>
            <a:pPr marL="109220" indent="0" algn="just">
              <a:buNone/>
            </a:pPr>
            <a:r>
              <a:rPr lang="uk-UA" sz="1200" dirty="0" smtClean="0"/>
              <a:t>б) або враховувати інфляцію таким чином: </a:t>
            </a:r>
            <a:endParaRPr lang="uk-UA" sz="1200" dirty="0" smtClean="0"/>
          </a:p>
          <a:p>
            <a:pPr marL="109220" indent="0" algn="just">
              <a:buNone/>
            </a:pPr>
            <a:r>
              <a:rPr lang="uk-UA" sz="1200" dirty="0" smtClean="0"/>
              <a:t>- використати ставку доходу на капітал як облікову ставку; </a:t>
            </a:r>
            <a:endParaRPr lang="uk-UA" sz="1200" dirty="0" smtClean="0"/>
          </a:p>
          <a:p>
            <a:pPr marL="109220" indent="0" algn="just">
              <a:buNone/>
            </a:pPr>
            <a:r>
              <a:rPr lang="uk-UA" sz="1200" dirty="0" smtClean="0"/>
              <a:t>- приводити грошові потоки до такої грошової оцінки, яка врахує індекс інфляції</a:t>
            </a:r>
            <a:r>
              <a:rPr lang="uk-UA" sz="1400" dirty="0" smtClean="0"/>
              <a:t>; </a:t>
            </a:r>
            <a:endParaRPr lang="uk-UA" sz="1400" dirty="0"/>
          </a:p>
        </p:txBody>
      </p:sp>
      <p:sp>
        <p:nvSpPr>
          <p:cNvPr id="3" name="Заголовок 2"/>
          <p:cNvSpPr>
            <a:spLocks noGrp="1"/>
          </p:cNvSpPr>
          <p:nvPr>
            <p:ph type="title"/>
          </p:nvPr>
        </p:nvSpPr>
        <p:spPr>
          <a:xfrm>
            <a:off x="0" y="0"/>
            <a:ext cx="9144000" cy="664554"/>
          </a:xfrm>
          <a:solidFill>
            <a:schemeClr val="accent1"/>
          </a:solidFill>
        </p:spPr>
        <p:txBody>
          <a:bodyPr>
            <a:normAutofit fontScale="90000"/>
          </a:bodyPr>
          <a:lstStyle/>
          <a:p>
            <a:r>
              <a:rPr lang="ru-RU" dirty="0" smtClean="0"/>
              <a:t> </a:t>
            </a:r>
            <a:r>
              <a:rPr lang="ru-RU" dirty="0"/>
              <a:t> </a:t>
            </a:r>
            <a:r>
              <a:rPr lang="ru-RU" sz="2800" dirty="0" smtClean="0"/>
              <a:t>4. </a:t>
            </a:r>
            <a:r>
              <a:rPr lang="uk-UA" sz="3100" dirty="0" smtClean="0"/>
              <a:t>Фактори, що впливають на вартість грошей</a:t>
            </a:r>
            <a:endParaRPr lang="uk-UA" sz="31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16632"/>
            <a:ext cx="8229600" cy="5890468"/>
          </a:xfrm>
        </p:spPr>
        <p:txBody>
          <a:bodyPr/>
          <a:lstStyle/>
          <a:p>
            <a:pPr marL="109220" indent="0" algn="just">
              <a:buNone/>
            </a:pPr>
            <a:r>
              <a:rPr lang="ru-RU" sz="1400" dirty="0" smtClean="0"/>
              <a:t>2</a:t>
            </a:r>
            <a:r>
              <a:rPr lang="uk-UA" sz="1400" dirty="0" smtClean="0"/>
              <a:t>. Якщо очікують, що вартість витрат і </a:t>
            </a:r>
            <a:r>
              <a:rPr lang="uk-UA" sz="1400" dirty="0" err="1" smtClean="0"/>
              <a:t>вигод</a:t>
            </a:r>
            <a:r>
              <a:rPr lang="uk-UA" sz="1400" dirty="0" smtClean="0"/>
              <a:t> зростатиме різними темпами, необхідно застосувати ставку доходу на капітал до грошових потоків, які мають бути скориговані на інфляційну зміну цін. Залежність між реальною й грошовою ставкою доходу визначають</a:t>
            </a:r>
            <a:r>
              <a:rPr lang="ru-RU" sz="1400" dirty="0" smtClean="0"/>
              <a:t> </a:t>
            </a:r>
            <a:r>
              <a:rPr lang="ru-RU" sz="1400" dirty="0"/>
              <a:t>формулою </a:t>
            </a:r>
            <a:r>
              <a:rPr lang="ru-RU" sz="1400" dirty="0" err="1"/>
              <a:t>Фішера</a:t>
            </a:r>
            <a:r>
              <a:rPr lang="ru-RU" sz="1400" dirty="0"/>
              <a:t>: </a:t>
            </a:r>
            <a:r>
              <a:rPr lang="ru-RU" sz="2000" b="1" dirty="0"/>
              <a:t>(1+</a:t>
            </a:r>
            <a:r>
              <a:rPr lang="en-US" sz="2000" b="1" dirty="0"/>
              <a:t>r)*(1+i)=(1+n) </a:t>
            </a:r>
            <a:endParaRPr lang="uk-UA" sz="2000" b="1" dirty="0" smtClean="0"/>
          </a:p>
          <a:p>
            <a:pPr marL="109220" indent="0" algn="just">
              <a:buNone/>
            </a:pPr>
            <a:r>
              <a:rPr lang="ru-RU" sz="1400" dirty="0" smtClean="0"/>
              <a:t>де </a:t>
            </a:r>
            <a:r>
              <a:rPr lang="en-US" sz="1400" dirty="0"/>
              <a:t>r — </a:t>
            </a:r>
            <a:r>
              <a:rPr lang="uk-UA" sz="1400" dirty="0" smtClean="0"/>
              <a:t>необхідна реальна ставка доходу на капітал; </a:t>
            </a:r>
            <a:endParaRPr lang="uk-UA" sz="1400" dirty="0" smtClean="0"/>
          </a:p>
          <a:p>
            <a:pPr algn="just"/>
            <a:r>
              <a:rPr lang="uk-UA" sz="1400" dirty="0" smtClean="0"/>
              <a:t>і — темп інфляції, що звичайно вимірюють індексом ринкових цін;</a:t>
            </a:r>
            <a:r>
              <a:rPr lang="ru-RU" sz="1400" dirty="0" smtClean="0"/>
              <a:t> </a:t>
            </a:r>
            <a:endParaRPr lang="ru-RU" sz="1400" dirty="0" smtClean="0"/>
          </a:p>
          <a:p>
            <a:pPr algn="just"/>
            <a:r>
              <a:rPr lang="en-US" sz="1400" dirty="0" smtClean="0"/>
              <a:t>n </a:t>
            </a:r>
            <a:r>
              <a:rPr lang="en-US" sz="1400" dirty="0"/>
              <a:t>— </a:t>
            </a:r>
            <a:r>
              <a:rPr lang="uk-UA" sz="1400" dirty="0" smtClean="0"/>
              <a:t>необхідна номінальна </a:t>
            </a:r>
            <a:r>
              <a:rPr lang="ru-RU" sz="1400" dirty="0" smtClean="0"/>
              <a:t>ставка </a:t>
            </a:r>
            <a:r>
              <a:rPr lang="ru-RU" sz="1400" dirty="0"/>
              <a:t>доходу </a:t>
            </a:r>
            <a:r>
              <a:rPr lang="uk-UA" sz="1400" dirty="0" smtClean="0"/>
              <a:t>на капітал</a:t>
            </a:r>
            <a:r>
              <a:rPr lang="ru-RU" sz="1400" dirty="0" smtClean="0"/>
              <a:t>. </a:t>
            </a:r>
            <a:endParaRPr lang="ru-RU" sz="1400" dirty="0" smtClean="0"/>
          </a:p>
          <a:p>
            <a:pPr marL="109220" indent="0" algn="just">
              <a:buNone/>
            </a:pPr>
            <a:r>
              <a:rPr lang="uk-UA" sz="1400" dirty="0" smtClean="0"/>
              <a:t>Слід зазначити, що навіть однорідна інфляція справляє певний вплив на показники інвестиційного проекту. Це відбувається за рахунок: </a:t>
            </a:r>
            <a:endParaRPr lang="uk-UA" sz="1400" dirty="0" smtClean="0"/>
          </a:p>
          <a:p>
            <a:pPr algn="just">
              <a:buFontTx/>
              <a:buChar char="-"/>
            </a:pPr>
            <a:r>
              <a:rPr lang="uk-UA" sz="1400" dirty="0" smtClean="0"/>
              <a:t>зміни впливу запасів і заборгованостей (збільшення запасів матеріалів і кредиторської заборгованості стає більш вигідним, а запасів готової продукції та дебіторської заборгованості — менш вигідним, ніж без інфляції); </a:t>
            </a:r>
            <a:endParaRPr lang="uk-UA" sz="1400" dirty="0" smtClean="0"/>
          </a:p>
          <a:p>
            <a:pPr algn="just">
              <a:buFontTx/>
              <a:buChar char="-"/>
            </a:pPr>
            <a:r>
              <a:rPr lang="uk-UA" sz="1400" dirty="0" smtClean="0"/>
              <a:t>завищення податків через відставання амортизаційних відрахувань від тих, які повинні відповідати підвищенню цін на основні фонди; </a:t>
            </a:r>
            <a:endParaRPr lang="uk-UA" sz="1400" dirty="0" smtClean="0"/>
          </a:p>
          <a:p>
            <a:pPr algn="just">
              <a:buFontTx/>
              <a:buChar char="-"/>
            </a:pPr>
            <a:r>
              <a:rPr lang="uk-UA" sz="1400" dirty="0" smtClean="0"/>
              <a:t>зміни умов надання позик і кредитів. </a:t>
            </a:r>
            <a:endParaRPr lang="uk-UA" sz="1400" dirty="0" smtClean="0"/>
          </a:p>
          <a:p>
            <a:pPr marL="109220" indent="0" algn="just">
              <a:buNone/>
            </a:pPr>
            <a:r>
              <a:rPr lang="uk-UA" sz="1400" dirty="0" smtClean="0"/>
              <a:t>Інфляція впливає на показники проекту як у грошовому, так і в натуральному виразі. 	Можлива зміна плану реалізації проекту (планованих величин запасів і заборгованостей, позикових коштів, обсягу виробництва і продажів). Тому, безперечно, перехід до розрахунків у твердій валюті або навіть до натуральних показників не скасовує необхідності врахування інфляції. Для максимального врахування впливу інфляції розрахунок комерційної ефективності проектів слід проводити як у постійних і/або світових цінах, так і в прогнозних цінах, які повинні відображати умови здійснення проекту</a:t>
            </a:r>
            <a:r>
              <a:rPr lang="ru-RU" sz="1400" dirty="0" smtClean="0"/>
              <a:t>.</a:t>
            </a:r>
            <a:endParaRPr lang="ru-RU"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0"/>
            <a:ext cx="8686800" cy="6858000"/>
          </a:xfrm>
        </p:spPr>
        <p:txBody>
          <a:bodyPr/>
          <a:lstStyle/>
          <a:p>
            <a:pPr algn="just"/>
            <a:r>
              <a:rPr lang="uk-UA" sz="1200" dirty="0" smtClean="0"/>
              <a:t>Існує ще одна проблема – інвестори хочуть отримати компенсацію за зменшення купівельної спроможності майбутніх грошових потоків із-за інфляції і тому потребують збільшення процентних ставок. Аналогічно інфляцію часто враховують в процентну ставку, яку використовують при оцінці проектів. </a:t>
            </a:r>
            <a:endParaRPr lang="uk-UA" sz="1200" dirty="0" smtClean="0"/>
          </a:p>
          <a:p>
            <a:pPr algn="just"/>
            <a:r>
              <a:rPr lang="uk-UA" sz="1200" dirty="0" smtClean="0"/>
              <a:t>Норма прибутку, яка включає в себе інфляцію називають </a:t>
            </a:r>
            <a:r>
              <a:rPr lang="uk-UA" sz="1200" b="1" dirty="0" smtClean="0"/>
              <a:t>номінальною ставкою</a:t>
            </a:r>
            <a:r>
              <a:rPr lang="uk-UA" sz="1200" dirty="0" smtClean="0"/>
              <a:t>. </a:t>
            </a:r>
            <a:endParaRPr lang="uk-UA" sz="1200" dirty="0" smtClean="0"/>
          </a:p>
          <a:p>
            <a:pPr algn="just"/>
            <a:r>
              <a:rPr lang="uk-UA" sz="1200" dirty="0" smtClean="0"/>
              <a:t>Можна відзначити, що неправильно просто прибавляти реальну норму прибутку до ставки інфляції. Інфляція здійснює дію множника, тобто грошові потоки повинні кожен рік множитись на ( 1+ ставка інфляції), щоб купівельна спроможність залишалась на однаковому рівні, що виходить з формули Фішера.</a:t>
            </a:r>
            <a:endParaRPr lang="uk-UA" sz="1200" dirty="0" smtClean="0"/>
          </a:p>
          <a:p>
            <a:pPr algn="just"/>
            <a:r>
              <a:rPr lang="uk-UA" sz="1200" dirty="0" smtClean="0">
                <a:solidFill>
                  <a:schemeClr val="accent1">
                    <a:lumMod val="75000"/>
                  </a:schemeClr>
                </a:solidFill>
              </a:rPr>
              <a:t>Розраховуючи грошові потоки, важливо бачити різницю між реальною і номінальною нормою прибутку. Ці ставки і грошові потоки повинні відповідати один одному. Так, якщо номінальну норму прибутку використовують як облікову ставку, то інфляція збільшить номінальний об’єм грошових потоків за строк роботи капітальних вкладень. З іншого боку, якщо припускають, що грошові потоки залишатимуться постійними протягом строку роботи активів, то потрібно використовувати реальну норму прибутку. </a:t>
            </a:r>
            <a:endParaRPr lang="uk-UA" sz="1200" dirty="0" smtClean="0">
              <a:solidFill>
                <a:schemeClr val="accent1">
                  <a:lumMod val="75000"/>
                </a:schemeClr>
              </a:solidFill>
            </a:endParaRPr>
          </a:p>
          <a:p>
            <a:pPr algn="just"/>
            <a:r>
              <a:rPr lang="uk-UA" sz="1200" dirty="0" smtClean="0"/>
              <a:t>У розрахунках, пов’язаних </a:t>
            </a:r>
            <a:r>
              <a:rPr lang="ru-RU" sz="1200" dirty="0" smtClean="0"/>
              <a:t>з </a:t>
            </a:r>
            <a:r>
              <a:rPr lang="uk-UA" sz="1200" dirty="0" smtClean="0"/>
              <a:t>коректуванням грошових коштів у часі з урахуванням інфляції використовують два поняття – </a:t>
            </a:r>
            <a:r>
              <a:rPr lang="uk-UA" sz="1200" b="1" dirty="0" smtClean="0"/>
              <a:t>номінальна й реальна сума грошових коштів. </a:t>
            </a:r>
            <a:endParaRPr lang="uk-UA" sz="1200" b="1" dirty="0" smtClean="0"/>
          </a:p>
          <a:p>
            <a:pPr algn="just"/>
            <a:r>
              <a:rPr lang="uk-UA" sz="1200" b="1" dirty="0" smtClean="0"/>
              <a:t>Номінальна сума грошових коштів </a:t>
            </a:r>
            <a:r>
              <a:rPr lang="uk-UA" sz="1200" dirty="0" smtClean="0"/>
              <a:t>– це їхня оцінка без урахування зміни покупної спроможності грошей. </a:t>
            </a:r>
            <a:endParaRPr lang="uk-UA" sz="1200" dirty="0" smtClean="0"/>
          </a:p>
          <a:p>
            <a:pPr algn="just"/>
            <a:r>
              <a:rPr lang="uk-UA" sz="1200" b="1" dirty="0" smtClean="0"/>
              <a:t>Реальна сума грошових коштів </a:t>
            </a:r>
            <a:r>
              <a:rPr lang="uk-UA" sz="1200" dirty="0" smtClean="0"/>
              <a:t>– це їхня оцінка з урахуванням зміни покупної спроможності грошей під впливом інфляції. Цю оцінку проводять при визначенні як теперішньої, так і майбутньої вартості грошей. </a:t>
            </a:r>
            <a:endParaRPr lang="uk-UA" sz="1200" dirty="0" smtClean="0"/>
          </a:p>
          <a:p>
            <a:pPr algn="just"/>
            <a:r>
              <a:rPr lang="uk-UA" sz="1200" b="1" dirty="0" smtClean="0"/>
              <a:t>У практиці проектного аналізу розрахунки вартості грошових коштів </a:t>
            </a:r>
            <a:r>
              <a:rPr lang="ru-RU" sz="1200" b="1" dirty="0" smtClean="0"/>
              <a:t>з </a:t>
            </a:r>
            <a:r>
              <a:rPr lang="uk-UA" sz="1200" b="1" dirty="0" smtClean="0"/>
              <a:t>урахуванням інфляції проводять у наступних випадках: </a:t>
            </a:r>
            <a:endParaRPr lang="uk-UA" sz="1200" b="1" dirty="0" smtClean="0"/>
          </a:p>
          <a:p>
            <a:pPr algn="just"/>
            <a:r>
              <a:rPr lang="uk-UA" sz="1200" dirty="0" smtClean="0"/>
              <a:t>при корегуванні нарощеної вартості грошових потоків;</a:t>
            </a:r>
            <a:endParaRPr lang="uk-UA" sz="1200" dirty="0" smtClean="0"/>
          </a:p>
          <a:p>
            <a:pPr algn="just"/>
            <a:r>
              <a:rPr lang="uk-UA" sz="1200" dirty="0" smtClean="0"/>
              <a:t>при формуванні рівню ставки проценту з урахуванням інфляції, яку використовують чи для нарощування, чи для дисконтування; </a:t>
            </a:r>
            <a:endParaRPr lang="uk-UA" sz="1200" dirty="0" smtClean="0"/>
          </a:p>
          <a:p>
            <a:pPr algn="just"/>
            <a:r>
              <a:rPr lang="uk-UA" sz="1200" dirty="0" smtClean="0"/>
              <a:t>при формуванні рівню доходів за фінансовими операціями за проектом. </a:t>
            </a:r>
            <a:endParaRPr lang="uk-UA" sz="1200" dirty="0" smtClean="0"/>
          </a:p>
          <a:p>
            <a:pPr marL="109220" indent="0" algn="just">
              <a:buNone/>
            </a:pPr>
            <a:r>
              <a:rPr lang="uk-UA" sz="1200" dirty="0" smtClean="0"/>
              <a:t>У процесі оцінки інфляції використовують </a:t>
            </a:r>
            <a:r>
              <a:rPr lang="ru-RU" sz="1200" dirty="0" smtClean="0"/>
              <a:t>два </a:t>
            </a:r>
            <a:r>
              <a:rPr lang="uk-UA" sz="1200" dirty="0" smtClean="0"/>
              <a:t>показники </a:t>
            </a:r>
            <a:r>
              <a:rPr lang="ru-RU" sz="1200" dirty="0" smtClean="0"/>
              <a:t>: </a:t>
            </a:r>
            <a:endParaRPr lang="ru-RU" sz="1200" dirty="0" smtClean="0"/>
          </a:p>
          <a:p>
            <a:pPr algn="just"/>
            <a:r>
              <a:rPr lang="ru-RU" sz="1200" dirty="0" smtClean="0"/>
              <a:t>- </a:t>
            </a:r>
            <a:r>
              <a:rPr lang="ru-RU" sz="1200" dirty="0"/>
              <a:t>темп </a:t>
            </a:r>
            <a:r>
              <a:rPr lang="ru-RU" sz="1200" dirty="0" err="1"/>
              <a:t>інфляції</a:t>
            </a:r>
            <a:r>
              <a:rPr lang="ru-RU" sz="1200" dirty="0"/>
              <a:t> (</a:t>
            </a:r>
            <a:r>
              <a:rPr lang="en-US" sz="1200" dirty="0" err="1"/>
              <a:t>Ti</a:t>
            </a:r>
            <a:r>
              <a:rPr lang="en-US" sz="1200" dirty="0"/>
              <a:t> ), </a:t>
            </a:r>
            <a:r>
              <a:rPr lang="uk-UA" sz="1200" dirty="0" smtClean="0"/>
              <a:t>що характеризує </a:t>
            </a:r>
            <a:r>
              <a:rPr lang="ru-RU" sz="1200" dirty="0" err="1" smtClean="0"/>
              <a:t>приріст</a:t>
            </a:r>
            <a:r>
              <a:rPr lang="ru-RU" sz="1200" dirty="0" smtClean="0"/>
              <a:t> </a:t>
            </a:r>
            <a:r>
              <a:rPr lang="uk-UA" sz="1200" dirty="0" smtClean="0"/>
              <a:t>середнього рівню цін у періоді </a:t>
            </a:r>
            <a:r>
              <a:rPr lang="ru-RU" sz="1200" dirty="0" smtClean="0"/>
              <a:t>(</a:t>
            </a:r>
            <a:r>
              <a:rPr lang="en-US" sz="1200" dirty="0"/>
              <a:t>n); </a:t>
            </a:r>
            <a:endParaRPr lang="uk-UA" sz="1200" dirty="0" smtClean="0"/>
          </a:p>
          <a:p>
            <a:pPr algn="just"/>
            <a:r>
              <a:rPr lang="en-US" sz="1200" dirty="0" smtClean="0"/>
              <a:t>- </a:t>
            </a:r>
            <a:r>
              <a:rPr lang="uk-UA" sz="1200" dirty="0" smtClean="0"/>
              <a:t>індекс інфляції </a:t>
            </a:r>
            <a:r>
              <a:rPr lang="ru-RU" sz="1200" dirty="0" smtClean="0"/>
              <a:t>(</a:t>
            </a:r>
            <a:r>
              <a:rPr lang="en-US" sz="1200" dirty="0"/>
              <a:t>Ii) </a:t>
            </a:r>
            <a:r>
              <a:rPr lang="ru-RU" sz="1200" dirty="0"/>
              <a:t>у </a:t>
            </a:r>
            <a:r>
              <a:rPr lang="uk-UA" sz="1200" dirty="0" smtClean="0"/>
              <a:t>періоді, що визначають я</a:t>
            </a:r>
            <a:r>
              <a:rPr lang="ru-RU" sz="1200" dirty="0" smtClean="0"/>
              <a:t>к </a:t>
            </a:r>
            <a:r>
              <a:rPr lang="ru-RU" sz="1200" dirty="0"/>
              <a:t>(1+</a:t>
            </a:r>
            <a:r>
              <a:rPr lang="en-US" sz="1200" dirty="0" err="1"/>
              <a:t>Ti</a:t>
            </a:r>
            <a:r>
              <a:rPr lang="en-US" sz="1200" dirty="0" smtClean="0"/>
              <a:t>)</a:t>
            </a:r>
            <a:r>
              <a:rPr lang="uk-UA" sz="1200" dirty="0" smtClean="0"/>
              <a:t>.</a:t>
            </a:r>
            <a:endParaRPr lang="uk-UA" sz="1200" dirty="0" smtClean="0"/>
          </a:p>
          <a:p>
            <a:pPr marL="109220" indent="0" algn="just">
              <a:buNone/>
            </a:pPr>
            <a:r>
              <a:rPr lang="en-US" sz="1200" dirty="0" smtClean="0"/>
              <a:t> </a:t>
            </a:r>
            <a:r>
              <a:rPr lang="ru-RU" sz="1200" dirty="0" smtClean="0"/>
              <a:t>Таким </a:t>
            </a:r>
            <a:r>
              <a:rPr lang="ru-RU" sz="1200" dirty="0"/>
              <a:t>чином, </a:t>
            </a:r>
            <a:r>
              <a:rPr lang="ru-RU" sz="1200" dirty="0" err="1"/>
              <a:t>аналіз</a:t>
            </a:r>
            <a:r>
              <a:rPr lang="ru-RU" sz="1200" dirty="0"/>
              <a:t> </a:t>
            </a:r>
            <a:r>
              <a:rPr lang="uk-UA" sz="1200" dirty="0" smtClean="0"/>
              <a:t>впливу інфляції може бути здійснений для двох варіантів</a:t>
            </a:r>
            <a:r>
              <a:rPr lang="ru-RU" sz="1200" dirty="0" smtClean="0"/>
              <a:t>: </a:t>
            </a:r>
            <a:r>
              <a:rPr lang="ru-RU" sz="1200" dirty="0"/>
              <a:t>коли темп </a:t>
            </a:r>
            <a:r>
              <a:rPr lang="uk-UA" sz="1200" dirty="0" smtClean="0"/>
              <a:t>інфляції різний </a:t>
            </a:r>
            <a:r>
              <a:rPr lang="ru-RU" sz="1200" dirty="0" smtClean="0"/>
              <a:t>за </a:t>
            </a:r>
            <a:r>
              <a:rPr lang="uk-UA" sz="1200" dirty="0" smtClean="0"/>
              <a:t>окремими складовими витрат і доході</a:t>
            </a:r>
            <a:r>
              <a:rPr lang="ru-RU" sz="1200" dirty="0" smtClean="0"/>
              <a:t>в </a:t>
            </a:r>
            <a:r>
              <a:rPr lang="ru-RU" sz="1200" dirty="0"/>
              <a:t>та коли темп </a:t>
            </a:r>
            <a:r>
              <a:rPr lang="uk-UA" sz="1200" dirty="0" smtClean="0"/>
              <a:t>інфляції однаковий </a:t>
            </a:r>
            <a:r>
              <a:rPr lang="ru-RU" sz="1200" dirty="0" smtClean="0"/>
              <a:t>за </a:t>
            </a:r>
            <a:r>
              <a:rPr lang="uk-UA" sz="1200" dirty="0" smtClean="0"/>
              <a:t>окремими видами витрат і доходів</a:t>
            </a:r>
            <a:r>
              <a:rPr lang="ru-RU" sz="1200" dirty="0" smtClean="0"/>
              <a:t>.</a:t>
            </a:r>
            <a:endParaRPr lang="uk-UA"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0" y="24546"/>
            <a:ext cx="9143999"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uk-UA" sz="2400" b="1" dirty="0">
                <a:solidFill>
                  <a:schemeClr val="tx1"/>
                </a:solidFill>
                <a:latin typeface="Times New Roman" panose="02020603050405020304" pitchFamily="18" charset="0"/>
                <a:cs typeface="Times New Roman" panose="02020603050405020304" pitchFamily="18" charset="0"/>
              </a:rPr>
              <a:t>5</a:t>
            </a:r>
            <a:r>
              <a:rPr lang="uk-UA" sz="2400" b="1" dirty="0" smtClean="0">
                <a:solidFill>
                  <a:schemeClr val="tx1"/>
                </a:solidFill>
                <a:latin typeface="Times New Roman" panose="02020603050405020304" pitchFamily="18" charset="0"/>
                <a:cs typeface="Times New Roman" panose="02020603050405020304" pitchFamily="18" charset="0"/>
              </a:rPr>
              <a:t>. Теперішня </a:t>
            </a:r>
            <a:r>
              <a:rPr lang="uk-UA" sz="2400" b="1" dirty="0">
                <a:solidFill>
                  <a:schemeClr val="tx1"/>
                </a:solidFill>
                <a:latin typeface="Times New Roman" panose="02020603050405020304" pitchFamily="18" charset="0"/>
                <a:cs typeface="Times New Roman" panose="02020603050405020304" pitchFamily="18" charset="0"/>
              </a:rPr>
              <a:t>вартість </a:t>
            </a:r>
            <a:r>
              <a:rPr lang="uk-UA" sz="2400" b="1" dirty="0" smtClean="0">
                <a:solidFill>
                  <a:schemeClr val="tx1"/>
                </a:solidFill>
                <a:latin typeface="Times New Roman" panose="02020603050405020304" pitchFamily="18" charset="0"/>
                <a:cs typeface="Times New Roman" panose="02020603050405020304" pitchFamily="18" charset="0"/>
              </a:rPr>
              <a:t>грошей (поточна вартість</a:t>
            </a:r>
            <a:r>
              <a:rPr lang="en-US" sz="2400" b="1" dirty="0" smtClean="0">
                <a:solidFill>
                  <a:schemeClr val="tx1"/>
                </a:solidFill>
                <a:latin typeface="Times New Roman" panose="02020603050405020304" pitchFamily="18" charset="0"/>
                <a:cs typeface="Times New Roman" panose="02020603050405020304" pitchFamily="18" charset="0"/>
              </a:rPr>
              <a:t> PV</a:t>
            </a:r>
            <a:r>
              <a:rPr lang="uk-UA" sz="2400" b="1" dirty="0" smtClean="0">
                <a:solidFill>
                  <a:schemeClr val="tx1"/>
                </a:solidFill>
                <a:latin typeface="Times New Roman" panose="02020603050405020304" pitchFamily="18" charset="0"/>
                <a:cs typeface="Times New Roman" panose="02020603050405020304" pitchFamily="18" charset="0"/>
              </a:rPr>
              <a:t>)</a:t>
            </a:r>
            <a:endParaRPr lang="uk-UA" sz="2400" b="1" dirty="0" smtClean="0">
              <a:solidFill>
                <a:schemeClr val="tx1"/>
              </a:solidFill>
              <a:latin typeface="Times New Roman" panose="02020603050405020304" pitchFamily="18" charset="0"/>
              <a:cs typeface="Times New Roman" panose="02020603050405020304" pitchFamily="18" charset="0"/>
            </a:endParaRPr>
          </a:p>
          <a:p>
            <a:pPr algn="ctr">
              <a:defRPr/>
            </a:pPr>
            <a:r>
              <a:rPr lang="uk-UA" sz="1600" b="1" dirty="0" smtClean="0">
                <a:solidFill>
                  <a:schemeClr val="tx1"/>
                </a:solidFill>
                <a:latin typeface="Times New Roman" panose="02020603050405020304" pitchFamily="18" charset="0"/>
                <a:cs typeface="Times New Roman" panose="02020603050405020304" pitchFamily="18" charset="0"/>
              </a:rPr>
              <a:t>Щоб порівняти суми грошей у часі, їх необхідно привести до одного часового знаменника, як правило до сьогоднішнього дня (теперішнього часу).</a:t>
            </a:r>
            <a:endParaRPr lang="uk-UA" sz="16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39552" y="985210"/>
            <a:ext cx="8229600" cy="5872790"/>
          </a:xfrm>
        </p:spPr>
        <p:txBody>
          <a:bodyPr/>
          <a:lstStyle/>
          <a:p>
            <a:pPr algn="just">
              <a:defRPr/>
            </a:pPr>
            <a:r>
              <a:rPr lang="uk-UA" sz="1600" b="1" dirty="0"/>
              <a:t>Теперішня вартість грошей (</a:t>
            </a:r>
            <a:r>
              <a:rPr lang="uk-UA" sz="1600" b="1" dirty="0" err="1"/>
              <a:t>Present</a:t>
            </a:r>
            <a:r>
              <a:rPr lang="uk-UA" sz="1600" b="1" dirty="0"/>
              <a:t> </a:t>
            </a:r>
            <a:r>
              <a:rPr lang="uk-UA" sz="1600" b="1" dirty="0" err="1"/>
              <a:t>Value</a:t>
            </a:r>
            <a:r>
              <a:rPr lang="uk-UA" sz="1600" b="1" dirty="0"/>
              <a:t>, PV) – </a:t>
            </a:r>
            <a:r>
              <a:rPr lang="uk-UA" sz="1600" dirty="0"/>
              <a:t>сума майбутніх грошових коштів (вкладу), приведених з урахуванням конкретної відсоткової ставки до поточного моменту часу. </a:t>
            </a:r>
            <a:r>
              <a:rPr lang="uk-UA" sz="1600" dirty="0" smtClean="0"/>
              <a:t>Тобто </a:t>
            </a:r>
            <a:r>
              <a:rPr lang="uk-UA" sz="1600" b="1" dirty="0" smtClean="0"/>
              <a:t>PV </a:t>
            </a:r>
            <a:r>
              <a:rPr lang="uk-UA" sz="1600" dirty="0" smtClean="0"/>
              <a:t>буде називатися поточною (теперішньою)величиною суми</a:t>
            </a:r>
            <a:r>
              <a:rPr lang="en-US" sz="1600" dirty="0"/>
              <a:t> </a:t>
            </a:r>
            <a:r>
              <a:rPr lang="en-US" sz="1600" dirty="0" smtClean="0"/>
              <a:t>FV</a:t>
            </a:r>
            <a:r>
              <a:rPr lang="uk-UA" sz="1600" dirty="0" smtClean="0"/>
              <a:t>.</a:t>
            </a:r>
            <a:endParaRPr lang="uk-UA" sz="1600" dirty="0"/>
          </a:p>
          <a:p>
            <a:pPr algn="just">
              <a:defRPr/>
            </a:pPr>
            <a:r>
              <a:rPr lang="uk-UA" sz="1600" b="1" dirty="0"/>
              <a:t>Дисконтування вартості (</a:t>
            </a:r>
            <a:r>
              <a:rPr lang="uk-UA" sz="1600" b="1" dirty="0" err="1"/>
              <a:t>discounting</a:t>
            </a:r>
            <a:r>
              <a:rPr lang="uk-UA" sz="1600" b="1" dirty="0"/>
              <a:t>)</a:t>
            </a:r>
            <a:r>
              <a:rPr lang="uk-UA" sz="1600" dirty="0"/>
              <a:t> – процес приведення майбутньої вартості грошових коштів (вкладу) до їх теперішньої вартості шляхом виключення з майбутньої суми відповідної величини дисконту, тобто доходу, який принесе інвестування сучасного значення </a:t>
            </a:r>
            <a:r>
              <a:rPr lang="en-US" sz="1600" dirty="0"/>
              <a:t>PV </a:t>
            </a:r>
            <a:r>
              <a:rPr lang="uk-UA" sz="1600" dirty="0"/>
              <a:t>наростаючий за певний термін.</a:t>
            </a:r>
            <a:endParaRPr lang="uk-UA" sz="1600" dirty="0"/>
          </a:p>
          <a:p>
            <a:pPr>
              <a:defRPr/>
            </a:pPr>
            <a:r>
              <a:rPr lang="uk-UA" sz="2000" b="1" dirty="0"/>
              <a:t>Формула </a:t>
            </a:r>
            <a:r>
              <a:rPr lang="uk-UA" sz="2000" b="1" dirty="0" err="1"/>
              <a:t>дисконтованої</a:t>
            </a:r>
            <a:r>
              <a:rPr lang="uk-UA" sz="2000" b="1" dirty="0"/>
              <a:t> або теперішньої вартості:</a:t>
            </a:r>
            <a:endParaRPr lang="uk-UA" sz="2000" b="1" dirty="0"/>
          </a:p>
          <a:p>
            <a:pPr marL="109220" indent="0">
              <a:buFont typeface="Wingdings 3" panose="05040102010807070707" pitchFamily="18" charset="2"/>
              <a:buNone/>
              <a:defRPr/>
            </a:pPr>
            <a:r>
              <a:rPr lang="uk-UA" sz="2000" i="1" dirty="0"/>
              <a:t> </a:t>
            </a:r>
            <a:endParaRPr lang="uk-UA" sz="2000" dirty="0"/>
          </a:p>
          <a:p>
            <a:pPr marL="109220" indent="0">
              <a:buFont typeface="Wingdings 3" panose="05040102010807070707" pitchFamily="18" charset="2"/>
              <a:buNone/>
              <a:defRPr/>
            </a:pPr>
            <a:r>
              <a:rPr lang="uk-UA" sz="2000" i="1" dirty="0"/>
              <a:t> </a:t>
            </a:r>
            <a:endParaRPr lang="uk-UA" sz="2000" dirty="0"/>
          </a:p>
          <a:p>
            <a:pPr marL="109220" indent="0">
              <a:buFont typeface="Wingdings 3" panose="05040102010807070707" pitchFamily="18" charset="2"/>
              <a:buNone/>
              <a:defRPr/>
            </a:pPr>
            <a:r>
              <a:rPr lang="uk-UA" sz="1400" dirty="0" smtClean="0"/>
              <a:t>де </a:t>
            </a:r>
            <a:r>
              <a:rPr lang="en-US" sz="1400" dirty="0" smtClean="0"/>
              <a:t>FV</a:t>
            </a:r>
            <a:r>
              <a:rPr lang="uk-UA" sz="1400" dirty="0" smtClean="0"/>
              <a:t> – це майбутня вартість грошей або сума грошей на рахунку через </a:t>
            </a:r>
            <a:r>
              <a:rPr lang="en-US" sz="1400" dirty="0" smtClean="0"/>
              <a:t>n</a:t>
            </a:r>
            <a:r>
              <a:rPr lang="uk-UA" sz="1400" dirty="0" smtClean="0"/>
              <a:t> часових періодів;</a:t>
            </a:r>
            <a:endParaRPr lang="uk-UA" sz="1400" dirty="0" smtClean="0"/>
          </a:p>
          <a:p>
            <a:pPr marL="109220" indent="0">
              <a:buFont typeface="Wingdings 3" panose="05040102010807070707" pitchFamily="18" charset="2"/>
              <a:buNone/>
              <a:defRPr/>
            </a:pPr>
            <a:r>
              <a:rPr lang="uk-UA" sz="1400" dirty="0" smtClean="0"/>
              <a:t>Р</a:t>
            </a:r>
            <a:r>
              <a:rPr lang="en-US" sz="1400" dirty="0"/>
              <a:t>V</a:t>
            </a:r>
            <a:r>
              <a:rPr lang="uk-UA" sz="1400" dirty="0"/>
              <a:t> – </a:t>
            </a:r>
            <a:r>
              <a:rPr lang="uk-UA" sz="1400" dirty="0" err="1"/>
              <a:t>дисконтована</a:t>
            </a:r>
            <a:r>
              <a:rPr lang="uk-UA" sz="1400" dirty="0"/>
              <a:t> або приведена вартість (сьогоднішня, дійсна, поточна вартість);</a:t>
            </a:r>
            <a:endParaRPr lang="uk-UA" sz="1400" dirty="0"/>
          </a:p>
          <a:p>
            <a:pPr marL="109220" indent="0">
              <a:buFont typeface="Wingdings 3" panose="05040102010807070707" pitchFamily="18" charset="2"/>
              <a:buNone/>
              <a:defRPr/>
            </a:pPr>
            <a:r>
              <a:rPr lang="en-US" sz="1400" dirty="0"/>
              <a:t>r</a:t>
            </a:r>
            <a:r>
              <a:rPr lang="ru-RU" sz="1400" dirty="0"/>
              <a:t> – </a:t>
            </a:r>
            <a:r>
              <a:rPr lang="uk-UA" sz="1400" dirty="0"/>
              <a:t>ставка дохідності (ставка </a:t>
            </a:r>
            <a:r>
              <a:rPr lang="uk-UA" sz="1400" dirty="0" smtClean="0"/>
              <a:t>дисконту, ставка %), </a:t>
            </a:r>
            <a:r>
              <a:rPr lang="uk-UA" sz="1400" dirty="0"/>
              <a:t>яку вимагає інвестор;</a:t>
            </a:r>
            <a:endParaRPr lang="uk-UA" sz="1400" dirty="0"/>
          </a:p>
          <a:p>
            <a:pPr marL="109220" indent="0">
              <a:buFont typeface="Wingdings 3" panose="05040102010807070707" pitchFamily="18" charset="2"/>
              <a:buNone/>
              <a:defRPr/>
            </a:pPr>
            <a:r>
              <a:rPr lang="en-US" sz="1400" dirty="0"/>
              <a:t>n</a:t>
            </a:r>
            <a:r>
              <a:rPr lang="uk-UA" sz="1400" dirty="0"/>
              <a:t> – кількість років, через які отримаємо суму </a:t>
            </a:r>
            <a:r>
              <a:rPr lang="en-US" sz="1400" dirty="0"/>
              <a:t>FV</a:t>
            </a:r>
            <a:r>
              <a:rPr lang="uk-UA" sz="1400" dirty="0"/>
              <a:t>.</a:t>
            </a:r>
            <a:endParaRPr lang="uk-UA" sz="1400" dirty="0"/>
          </a:p>
          <a:p>
            <a:pPr marL="109220" indent="0">
              <a:buFont typeface="Wingdings 3" panose="05040102010807070707" pitchFamily="18" charset="2"/>
              <a:buNone/>
              <a:defRPr/>
            </a:pPr>
            <a:r>
              <a:rPr lang="uk-UA" sz="1600" dirty="0" smtClean="0"/>
              <a:t>		ВИРАЗ</a:t>
            </a:r>
            <a:endParaRPr lang="uk-UA" sz="1600" dirty="0"/>
          </a:p>
          <a:p>
            <a:pPr marL="109220" indent="0">
              <a:buFont typeface="Wingdings 3" panose="05040102010807070707" pitchFamily="18" charset="2"/>
              <a:buNone/>
              <a:defRPr/>
            </a:pPr>
            <a:r>
              <a:rPr lang="uk-UA" sz="1600" dirty="0"/>
              <a:t>                                                 – </a:t>
            </a:r>
            <a:r>
              <a:rPr lang="uk-UA" sz="1400" dirty="0"/>
              <a:t>це коефіцієнт </a:t>
            </a:r>
            <a:r>
              <a:rPr lang="uk-UA" sz="1400" dirty="0" smtClean="0"/>
              <a:t>дисконтування</a:t>
            </a:r>
            <a:r>
              <a:rPr lang="uk-UA" sz="1400" dirty="0"/>
              <a:t> </a:t>
            </a:r>
            <a:r>
              <a:rPr lang="uk-UA" sz="1400" dirty="0" smtClean="0"/>
              <a:t>або коефіцієнта 		поточної вартості і показує поточну вартість однієї грошової одиниці, яку очікують отримати через </a:t>
            </a:r>
            <a:r>
              <a:rPr lang="en-US" sz="1400" dirty="0" smtClean="0"/>
              <a:t>n</a:t>
            </a:r>
            <a:r>
              <a:rPr lang="uk-UA" sz="1400" dirty="0" smtClean="0"/>
              <a:t> часових періодів при ставці </a:t>
            </a:r>
            <a:r>
              <a:rPr lang="uk-UA" sz="1400" dirty="0" err="1" smtClean="0"/>
              <a:t>дисконта</a:t>
            </a:r>
            <a:r>
              <a:rPr lang="en-US" sz="1400" dirty="0" smtClean="0"/>
              <a:t> r.</a:t>
            </a:r>
            <a:r>
              <a:rPr lang="uk-UA" sz="1400" dirty="0" smtClean="0"/>
              <a:t> </a:t>
            </a:r>
            <a:endParaRPr lang="uk-UA" sz="1400" dirty="0"/>
          </a:p>
          <a:p>
            <a:pPr>
              <a:defRPr/>
            </a:pPr>
            <a:endParaRPr lang="uk-UA" dirty="0"/>
          </a:p>
          <a:p>
            <a:pPr>
              <a:defRPr/>
            </a:pPr>
            <a:endParaRPr lang="uk-UA" dirty="0"/>
          </a:p>
        </p:txBody>
      </p:sp>
      <p:pic>
        <p:nvPicPr>
          <p:cNvPr id="26628" name="Рисунок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067944" y="3645024"/>
            <a:ext cx="144145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Рисунок 5" descr="http://buklib.net/msohtml1/84/clip_image09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220" y="5517232"/>
            <a:ext cx="8651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414338" y="127000"/>
            <a:ext cx="8429625" cy="579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lnSpc>
                <a:spcPct val="150000"/>
              </a:lnSpc>
              <a:spcAft>
                <a:spcPts val="0"/>
              </a:spcAft>
              <a:defRPr/>
            </a:pPr>
            <a:r>
              <a:rPr lang="uk-UA" sz="2400" b="1" dirty="0">
                <a:solidFill>
                  <a:schemeClr val="tx1"/>
                </a:solidFill>
                <a:latin typeface="Times New Roman" panose="02020603050405020304" pitchFamily="18" charset="0"/>
                <a:cs typeface="Times New Roman" panose="02020603050405020304" pitchFamily="18" charset="0"/>
              </a:rPr>
              <a:t>Приклад з альтернативами вкладу </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7651" name="Text Box 2"/>
          <p:cNvSpPr txBox="1">
            <a:spLocks noChangeArrowheads="1"/>
          </p:cNvSpPr>
          <p:nvPr/>
        </p:nvSpPr>
        <p:spPr bwMode="auto">
          <a:xfrm>
            <a:off x="250825" y="735013"/>
            <a:ext cx="8713788" cy="132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a:cs typeface="Arial" panose="020B0604020202020204" pitchFamily="34" charset="0"/>
              </a:rPr>
              <a:t>Припустимо, що ви маєте </a:t>
            </a:r>
            <a:r>
              <a:rPr lang="uk-UA" altLang="ru-RU" sz="2000" b="1">
                <a:cs typeface="Arial" panose="020B0604020202020204" pitchFamily="34" charset="0"/>
              </a:rPr>
              <a:t>10 000 гривень</a:t>
            </a:r>
            <a:r>
              <a:rPr lang="uk-UA" altLang="ru-RU" sz="2000">
                <a:cs typeface="Arial" panose="020B0604020202020204" pitchFamily="34" charset="0"/>
              </a:rPr>
              <a:t>.</a:t>
            </a:r>
            <a:endParaRPr lang="uk-UA" altLang="ru-RU" sz="2000">
              <a:cs typeface="Arial" panose="020B0604020202020204" pitchFamily="34" charset="0"/>
            </a:endParaRPr>
          </a:p>
          <a:p>
            <a:pPr eaLnBrk="1" hangingPunct="1"/>
            <a:r>
              <a:rPr lang="uk-UA" altLang="ru-RU" sz="2000">
                <a:cs typeface="Arial" panose="020B0604020202020204" pitchFamily="34" charset="0"/>
              </a:rPr>
              <a:t>Вклали їх під </a:t>
            </a:r>
            <a:r>
              <a:rPr lang="uk-UA" altLang="ru-RU" sz="2000" b="1" i="1">
                <a:cs typeface="Arial" panose="020B0604020202020204" pitchFamily="34" charset="0"/>
              </a:rPr>
              <a:t>20% річних</a:t>
            </a:r>
            <a:r>
              <a:rPr lang="uk-UA" altLang="ru-RU" sz="2000">
                <a:cs typeface="Arial" panose="020B0604020202020204" pitchFamily="34" charset="0"/>
              </a:rPr>
              <a:t>.</a:t>
            </a:r>
            <a:endParaRPr lang="uk-UA" altLang="ru-RU" sz="2000">
              <a:cs typeface="Arial" panose="020B0604020202020204" pitchFamily="34" charset="0"/>
            </a:endParaRPr>
          </a:p>
          <a:p>
            <a:pPr eaLnBrk="1" hangingPunct="1"/>
            <a:r>
              <a:rPr lang="uk-UA" altLang="ru-RU" sz="2000">
                <a:cs typeface="Arial" panose="020B0604020202020204" pitchFamily="34" charset="0"/>
              </a:rPr>
              <a:t>за формулою складних </a:t>
            </a:r>
            <a:r>
              <a:rPr lang="ru-RU" altLang="uk-UA" sz="2000">
                <a:cs typeface="Arial" panose="020B0604020202020204" pitchFamily="34" charset="0"/>
              </a:rPr>
              <a:t>в</a:t>
            </a:r>
            <a:r>
              <a:rPr lang="uk-UA" altLang="uk-UA" sz="2000">
                <a:cs typeface="Arial" panose="020B0604020202020204" pitchFamily="34" charset="0"/>
              </a:rPr>
              <a:t>ідсотків</a:t>
            </a:r>
            <a:r>
              <a:rPr lang="uk-UA" altLang="ru-RU" sz="2000">
                <a:cs typeface="Arial" panose="020B0604020202020204" pitchFamily="34" charset="0"/>
              </a:rPr>
              <a:t>: </a:t>
            </a:r>
            <a:r>
              <a:rPr lang="uk-UA" altLang="ru-RU" sz="2000" i="1">
                <a:cs typeface="Arial" panose="020B0604020202020204" pitchFamily="34" charset="0"/>
              </a:rPr>
              <a:t>в кінці 4-го року  матимемо :</a:t>
            </a:r>
            <a:endParaRPr lang="uk-UA" altLang="ru-RU" sz="2000" i="1">
              <a:cs typeface="Arial" panose="020B0604020202020204" pitchFamily="34" charset="0"/>
            </a:endParaRPr>
          </a:p>
          <a:p>
            <a:pPr algn="ctr" eaLnBrk="1" hangingPunct="1"/>
            <a:r>
              <a:rPr lang="en-US" altLang="ru-RU" sz="2000" i="1">
                <a:cs typeface="Arial" panose="020B0604020202020204" pitchFamily="34" charset="0"/>
              </a:rPr>
              <a:t>FV</a:t>
            </a:r>
            <a:r>
              <a:rPr lang="uk-UA" altLang="ru-RU" sz="2000" i="1">
                <a:cs typeface="Arial" panose="020B0604020202020204" pitchFamily="34" charset="0"/>
              </a:rPr>
              <a:t> = 10000 * (1+20%)</a:t>
            </a:r>
            <a:r>
              <a:rPr lang="uk-UA" altLang="ru-RU" sz="2000" i="1" baseline="30000">
                <a:cs typeface="Arial" panose="020B0604020202020204" pitchFamily="34" charset="0"/>
              </a:rPr>
              <a:t>4</a:t>
            </a:r>
            <a:r>
              <a:rPr lang="uk-UA" altLang="ru-RU" sz="2000" i="1">
                <a:cs typeface="Arial" panose="020B0604020202020204" pitchFamily="34" charset="0"/>
              </a:rPr>
              <a:t> = 20 736 гривень</a:t>
            </a:r>
            <a:endParaRPr lang="uk-UA" altLang="ru-RU" sz="2000" i="1">
              <a:cs typeface="Arial" panose="020B0604020202020204" pitchFamily="34" charset="0"/>
            </a:endParaRPr>
          </a:p>
        </p:txBody>
      </p:sp>
      <p:sp>
        <p:nvSpPr>
          <p:cNvPr id="27652" name="Text Box 2"/>
          <p:cNvSpPr txBox="1">
            <a:spLocks noChangeArrowheads="1"/>
          </p:cNvSpPr>
          <p:nvPr/>
        </p:nvSpPr>
        <p:spPr bwMode="auto">
          <a:xfrm>
            <a:off x="250825" y="2089150"/>
            <a:ext cx="86487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a:cs typeface="Arial" panose="020B0604020202020204" pitchFamily="34" charset="0"/>
              </a:rPr>
              <a:t>Припустимо, що замість вкласти під 20% хтось пропонує наступну альтернативу:</a:t>
            </a:r>
            <a:endParaRPr lang="uk-UA" altLang="ru-RU" sz="2000">
              <a:cs typeface="Arial" panose="020B0604020202020204" pitchFamily="34" charset="0"/>
            </a:endParaRPr>
          </a:p>
          <a:p>
            <a:pPr eaLnBrk="1" hangingPunct="1"/>
            <a:r>
              <a:rPr lang="uk-UA" altLang="ru-RU" sz="2000">
                <a:cs typeface="Arial" panose="020B0604020202020204" pitchFamily="34" charset="0"/>
              </a:rPr>
              <a:t>Вкласти – </a:t>
            </a:r>
            <a:r>
              <a:rPr lang="uk-UA" altLang="ru-RU" sz="2000" b="1">
                <a:cs typeface="Arial" panose="020B0604020202020204" pitchFamily="34" charset="0"/>
              </a:rPr>
              <a:t>10 000 гривень</a:t>
            </a:r>
            <a:endParaRPr lang="uk-UA" altLang="ru-RU" sz="2000" b="1">
              <a:cs typeface="Arial" panose="020B0604020202020204" pitchFamily="34" charset="0"/>
            </a:endParaRPr>
          </a:p>
          <a:p>
            <a:pPr eaLnBrk="1" hangingPunct="1"/>
            <a:r>
              <a:rPr lang="uk-UA" altLang="ru-RU" sz="2000">
                <a:cs typeface="Arial" panose="020B0604020202020204" pitchFamily="34" charset="0"/>
              </a:rPr>
              <a:t>Отримати – </a:t>
            </a:r>
            <a:r>
              <a:rPr lang="uk-UA" altLang="ru-RU" sz="2000" b="1">
                <a:cs typeface="Arial" panose="020B0604020202020204" pitchFamily="34" charset="0"/>
              </a:rPr>
              <a:t>5</a:t>
            </a:r>
            <a:r>
              <a:rPr lang="en-US" altLang="ru-RU" sz="2000" b="1">
                <a:cs typeface="Arial" panose="020B0604020202020204" pitchFamily="34" charset="0"/>
              </a:rPr>
              <a:t> </a:t>
            </a:r>
            <a:r>
              <a:rPr lang="uk-UA" altLang="ru-RU" sz="2000" b="1">
                <a:cs typeface="Arial" panose="020B0604020202020204" pitchFamily="34" charset="0"/>
              </a:rPr>
              <a:t>000 </a:t>
            </a:r>
            <a:r>
              <a:rPr lang="uk-UA" altLang="ru-RU" sz="2000">
                <a:cs typeface="Arial" panose="020B0604020202020204" pitchFamily="34" charset="0"/>
              </a:rPr>
              <a:t>через 2 роки та ще </a:t>
            </a:r>
            <a:r>
              <a:rPr lang="en-US" altLang="ru-RU" sz="2000" b="1">
                <a:cs typeface="Arial" panose="020B0604020202020204" pitchFamily="34" charset="0"/>
              </a:rPr>
              <a:t>1</a:t>
            </a:r>
            <a:r>
              <a:rPr lang="uk-UA" altLang="ru-RU" sz="2000" b="1">
                <a:cs typeface="Arial" panose="020B0604020202020204" pitchFamily="34" charset="0"/>
              </a:rPr>
              <a:t>5 000 </a:t>
            </a:r>
            <a:r>
              <a:rPr lang="uk-UA" altLang="ru-RU" sz="2000">
                <a:cs typeface="Arial" panose="020B0604020202020204" pitchFamily="34" charset="0"/>
              </a:rPr>
              <a:t>- через 4 роки. Чи є ця альтернатива кращою чи гіршою?</a:t>
            </a:r>
            <a:endParaRPr lang="en-US" altLang="ru-RU" sz="2000">
              <a:cs typeface="Arial" panose="020B0604020202020204" pitchFamily="34" charset="0"/>
            </a:endParaRPr>
          </a:p>
        </p:txBody>
      </p:sp>
      <p:sp>
        <p:nvSpPr>
          <p:cNvPr id="27653" name="Text Box 2"/>
          <p:cNvSpPr txBox="1">
            <a:spLocks noChangeArrowheads="1"/>
          </p:cNvSpPr>
          <p:nvPr/>
        </p:nvSpPr>
        <p:spPr bwMode="auto">
          <a:xfrm>
            <a:off x="238125" y="3783013"/>
            <a:ext cx="8648700" cy="203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a:cs typeface="Arial" panose="020B0604020202020204" pitchFamily="34" charset="0"/>
              </a:rPr>
              <a:t>Для вирішення цього питання треба скористатися формулою </a:t>
            </a:r>
            <a:r>
              <a:rPr lang="uk-UA" altLang="ru-RU" b="1">
                <a:cs typeface="Arial" panose="020B0604020202020204" pitchFamily="34" charset="0"/>
              </a:rPr>
              <a:t>теперішньої вартості майбутніх грошових потоків</a:t>
            </a:r>
            <a:r>
              <a:rPr lang="uk-UA" altLang="ru-RU">
                <a:cs typeface="Arial" panose="020B0604020202020204" pitchFamily="34" charset="0"/>
              </a:rPr>
              <a:t>:</a:t>
            </a:r>
            <a:endParaRPr lang="uk-UA" altLang="ru-RU" sz="2000">
              <a:cs typeface="Arial" panose="020B0604020202020204" pitchFamily="34" charset="0"/>
            </a:endParaRPr>
          </a:p>
          <a:p>
            <a:pPr algn="ctr" eaLnBrk="1" hangingPunct="1"/>
            <a:r>
              <a:rPr lang="en-US" altLang="ru-RU" sz="2000" b="1">
                <a:cs typeface="Arial" panose="020B0604020202020204" pitchFamily="34" charset="0"/>
              </a:rPr>
              <a:t>PV = FV / (1+r)</a:t>
            </a:r>
            <a:r>
              <a:rPr lang="en-US" altLang="ru-RU" sz="2000" b="1" baseline="30000">
                <a:cs typeface="Arial" panose="020B0604020202020204" pitchFamily="34" charset="0"/>
              </a:rPr>
              <a:t>n</a:t>
            </a:r>
            <a:endParaRPr lang="uk-UA" altLang="ru-RU" sz="2000" b="1" baseline="30000">
              <a:cs typeface="Arial" panose="020B0604020202020204" pitchFamily="34" charset="0"/>
            </a:endParaRPr>
          </a:p>
          <a:p>
            <a:pPr eaLnBrk="1" hangingPunct="1"/>
            <a:endParaRPr lang="en-US" altLang="ru-RU" sz="2000">
              <a:cs typeface="Arial" panose="020B0604020202020204" pitchFamily="34" charset="0"/>
            </a:endParaRPr>
          </a:p>
          <a:p>
            <a:pPr eaLnBrk="1" hangingPunct="1"/>
            <a:r>
              <a:rPr lang="en-US" altLang="ru-RU" sz="1600">
                <a:cs typeface="Arial" panose="020B0604020202020204" pitchFamily="34" charset="0"/>
              </a:rPr>
              <a:t>       </a:t>
            </a:r>
            <a:r>
              <a:rPr lang="ru-RU" altLang="ru-RU" sz="1600" i="1">
                <a:cs typeface="Arial" panose="020B0604020202020204" pitchFamily="34" charset="0"/>
              </a:rPr>
              <a:t>Дана формула показу</a:t>
            </a:r>
            <a:r>
              <a:rPr lang="uk-UA" altLang="ru-RU" sz="1600" i="1">
                <a:cs typeface="Arial" panose="020B0604020202020204" pitchFamily="34" charset="0"/>
              </a:rPr>
              <a:t>є, скільки треба вкласти сьогодні під задану процентну ставку, </a:t>
            </a:r>
            <a:r>
              <a:rPr lang="en-US" altLang="ru-RU" sz="1600" i="1">
                <a:cs typeface="Arial" panose="020B0604020202020204" pitchFamily="34" charset="0"/>
              </a:rPr>
              <a:t>  </a:t>
            </a:r>
            <a:r>
              <a:rPr lang="uk-UA" altLang="ru-RU" sz="1600" i="1">
                <a:cs typeface="Arial" panose="020B0604020202020204" pitchFamily="34" charset="0"/>
              </a:rPr>
              <a:t>аби отримати в майбутньому певну суму, тобто фактично це оцінка справедливої суми за право отримання в майбутньому більшої суми.</a:t>
            </a:r>
            <a:endParaRPr lang="uk-UA" altLang="ru-RU" sz="2000" b="1" i="1">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414338" y="127000"/>
            <a:ext cx="8429625" cy="579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lnSpc>
                <a:spcPct val="150000"/>
              </a:lnSpc>
              <a:spcAft>
                <a:spcPts val="0"/>
              </a:spcAft>
              <a:defRPr/>
            </a:pPr>
            <a:r>
              <a:rPr lang="uk-UA" sz="2400" b="1" dirty="0">
                <a:solidFill>
                  <a:schemeClr val="tx1"/>
                </a:solidFill>
                <a:latin typeface="Times New Roman" panose="02020603050405020304" pitchFamily="18" charset="0"/>
                <a:cs typeface="Times New Roman" panose="02020603050405020304" pitchFamily="18" charset="0"/>
              </a:rPr>
              <a:t>Приклад з альтернативами вкладу </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8675" name="Text Box 2"/>
          <p:cNvSpPr txBox="1">
            <a:spLocks noChangeArrowheads="1"/>
          </p:cNvSpPr>
          <p:nvPr/>
        </p:nvSpPr>
        <p:spPr bwMode="auto">
          <a:xfrm>
            <a:off x="344488" y="739775"/>
            <a:ext cx="8569325"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200" dirty="0">
                <a:cs typeface="Arial" panose="020B0604020202020204" pitchFamily="34" charset="0"/>
              </a:rPr>
              <a:t>Отже, для нашої задачі приведемо майбутні обіцяні потоки 5000 і 15000 до теперішньої вартості</a:t>
            </a:r>
            <a:endParaRPr lang="uk-UA" altLang="ru-RU" sz="2200" dirty="0">
              <a:cs typeface="Arial" panose="020B0604020202020204" pitchFamily="34" charset="0"/>
            </a:endParaRPr>
          </a:p>
          <a:p>
            <a:pPr eaLnBrk="1" hangingPunct="1"/>
            <a:r>
              <a:rPr lang="en-US" altLang="ru-RU" sz="2200" dirty="0">
                <a:cs typeface="Arial" panose="020B0604020202020204" pitchFamily="34" charset="0"/>
              </a:rPr>
              <a:t>PV</a:t>
            </a:r>
            <a:r>
              <a:rPr lang="uk-UA" altLang="ru-RU" sz="2200" dirty="0">
                <a:cs typeface="Arial" panose="020B0604020202020204" pitchFamily="34" charset="0"/>
              </a:rPr>
              <a:t>(5000) = 5 000 / (1+20%)</a:t>
            </a:r>
            <a:r>
              <a:rPr lang="uk-UA" altLang="ru-RU" sz="2200" baseline="30000" dirty="0">
                <a:cs typeface="Arial" panose="020B0604020202020204" pitchFamily="34" charset="0"/>
              </a:rPr>
              <a:t>2</a:t>
            </a:r>
            <a:r>
              <a:rPr lang="uk-UA" altLang="ru-RU" sz="2200" dirty="0">
                <a:cs typeface="Arial" panose="020B0604020202020204" pitchFamily="34" charset="0"/>
              </a:rPr>
              <a:t> = 3 </a:t>
            </a:r>
            <a:r>
              <a:rPr lang="uk-UA" altLang="ru-RU" sz="2200" dirty="0" smtClean="0">
                <a:cs typeface="Arial" panose="020B0604020202020204" pitchFamily="34" charset="0"/>
              </a:rPr>
              <a:t>472 грн.</a:t>
            </a:r>
            <a:endParaRPr lang="uk-UA" altLang="ru-RU" sz="2200" dirty="0">
              <a:cs typeface="Arial" panose="020B0604020202020204" pitchFamily="34" charset="0"/>
            </a:endParaRPr>
          </a:p>
          <a:p>
            <a:pPr eaLnBrk="1" hangingPunct="1"/>
            <a:r>
              <a:rPr lang="en-US" altLang="ru-RU" sz="2200" dirty="0">
                <a:cs typeface="Arial" panose="020B0604020202020204" pitchFamily="34" charset="0"/>
              </a:rPr>
              <a:t>PV</a:t>
            </a:r>
            <a:r>
              <a:rPr lang="uk-UA" altLang="ru-RU" sz="2200" dirty="0">
                <a:cs typeface="Arial" panose="020B0604020202020204" pitchFamily="34" charset="0"/>
              </a:rPr>
              <a:t>(15 000) = 15 000 / (1+20%)</a:t>
            </a:r>
            <a:r>
              <a:rPr lang="uk-UA" altLang="ru-RU" sz="2200" baseline="30000" dirty="0">
                <a:cs typeface="Arial" panose="020B0604020202020204" pitchFamily="34" charset="0"/>
              </a:rPr>
              <a:t>4</a:t>
            </a:r>
            <a:r>
              <a:rPr lang="uk-UA" altLang="ru-RU" sz="2200" dirty="0">
                <a:cs typeface="Arial" panose="020B0604020202020204" pitchFamily="34" charset="0"/>
              </a:rPr>
              <a:t> = 7 </a:t>
            </a:r>
            <a:r>
              <a:rPr lang="uk-UA" altLang="ru-RU" sz="2200" dirty="0" smtClean="0">
                <a:cs typeface="Arial" panose="020B0604020202020204" pitchFamily="34" charset="0"/>
              </a:rPr>
              <a:t>234 грн.</a:t>
            </a:r>
            <a:endParaRPr lang="uk-UA" altLang="ru-RU" sz="2200" dirty="0">
              <a:cs typeface="Arial" panose="020B0604020202020204" pitchFamily="34" charset="0"/>
            </a:endParaRPr>
          </a:p>
          <a:p>
            <a:pPr eaLnBrk="1" hangingPunct="1"/>
            <a:r>
              <a:rPr lang="uk-UA" altLang="ru-RU" sz="2200" dirty="0">
                <a:cs typeface="Arial" panose="020B0604020202020204" pitchFamily="34" charset="0"/>
              </a:rPr>
              <a:t>Разом: 3 472 + 7 234 = 10 </a:t>
            </a:r>
            <a:r>
              <a:rPr lang="uk-UA" altLang="ru-RU" sz="2200" dirty="0" smtClean="0">
                <a:cs typeface="Arial" panose="020B0604020202020204" pitchFamily="34" charset="0"/>
              </a:rPr>
              <a:t>706 грн.</a:t>
            </a:r>
            <a:endParaRPr lang="uk-UA" altLang="ru-RU" sz="2200" dirty="0">
              <a:cs typeface="Arial" panose="020B0604020202020204" pitchFamily="34" charset="0"/>
            </a:endParaRPr>
          </a:p>
          <a:p>
            <a:pPr algn="ctr" eaLnBrk="1" hangingPunct="1"/>
            <a:r>
              <a:rPr lang="uk-UA" altLang="ru-RU" sz="2200" b="1" dirty="0">
                <a:cs typeface="Arial" panose="020B0604020202020204" pitchFamily="34" charset="0"/>
              </a:rPr>
              <a:t>Вигода відносно базового варіанту =</a:t>
            </a:r>
            <a:endParaRPr lang="uk-UA" altLang="ru-RU" sz="2200" b="1" dirty="0">
              <a:cs typeface="Arial" panose="020B0604020202020204" pitchFamily="34" charset="0"/>
            </a:endParaRPr>
          </a:p>
          <a:p>
            <a:pPr algn="ctr" eaLnBrk="1" hangingPunct="1"/>
            <a:r>
              <a:rPr lang="uk-UA" altLang="ru-RU" sz="2200" b="1" dirty="0">
                <a:cs typeface="Arial" panose="020B0604020202020204" pitchFamily="34" charset="0"/>
              </a:rPr>
              <a:t>10 706 – 10 000 = </a:t>
            </a:r>
            <a:r>
              <a:rPr lang="uk-UA" altLang="ru-RU" sz="2200" b="1" dirty="0" smtClean="0">
                <a:cs typeface="Arial" panose="020B0604020202020204" pitchFamily="34" charset="0"/>
              </a:rPr>
              <a:t>706 грн.</a:t>
            </a:r>
            <a:endParaRPr lang="uk-UA" altLang="ru-RU" sz="2200" b="1" dirty="0">
              <a:cs typeface="Arial" panose="020B0604020202020204" pitchFamily="34" charset="0"/>
            </a:endParaRPr>
          </a:p>
          <a:p>
            <a:pPr eaLnBrk="1" hangingPunct="1"/>
            <a:r>
              <a:rPr lang="uk-UA" altLang="ru-RU" sz="2200" i="1" dirty="0">
                <a:cs typeface="Arial" panose="020B0604020202020204" pitchFamily="34" charset="0"/>
              </a:rPr>
              <a:t>Отже, пропозиція більш вигідна відносно можливості інвестувати під 20% річних, оскільки справедлива ціна для можливості отримати такі грошові потоки в майбутньому більше, ніж 10000.</a:t>
            </a:r>
            <a:endParaRPr lang="uk-UA" altLang="ru-RU" sz="2200" i="1" dirty="0">
              <a:cs typeface="Arial" panose="020B0604020202020204" pitchFamily="34" charset="0"/>
            </a:endParaRPr>
          </a:p>
          <a:p>
            <a:pPr eaLnBrk="1" hangingPunct="1"/>
            <a:r>
              <a:rPr lang="uk-UA" altLang="ru-RU" sz="2200" b="1" i="1" dirty="0">
                <a:cs typeface="Arial" panose="020B0604020202020204" pitchFamily="34" charset="0"/>
              </a:rPr>
              <a:t>Але важливе зауваження: вигідна за умови </a:t>
            </a:r>
            <a:r>
              <a:rPr lang="uk-UA" altLang="ru-RU" sz="2200" b="1" i="1" dirty="0" err="1">
                <a:cs typeface="Arial" panose="020B0604020202020204" pitchFamily="34" charset="0"/>
              </a:rPr>
              <a:t>співмірних</a:t>
            </a:r>
            <a:r>
              <a:rPr lang="uk-UA" altLang="ru-RU" sz="2200" b="1" i="1" dirty="0">
                <a:cs typeface="Arial" panose="020B0604020202020204" pitchFamily="34" charset="0"/>
              </a:rPr>
              <a:t> ризиків в обох випадках!</a:t>
            </a:r>
            <a:endParaRPr lang="uk-UA" altLang="ru-RU" sz="2200" b="1" i="1" dirty="0">
              <a:cs typeface="Arial" panose="020B0604020202020204" pitchFamily="34" charset="0"/>
            </a:endParaRPr>
          </a:p>
          <a:p>
            <a:pPr eaLnBrk="1" hangingPunct="1"/>
            <a:r>
              <a:rPr lang="uk-UA" altLang="ru-RU" sz="2200" dirty="0">
                <a:cs typeface="Arial" panose="020B0604020202020204" pitchFamily="34" charset="0"/>
              </a:rPr>
              <a:t>Приведений вище розрахунок демонструє знаходження</a:t>
            </a:r>
            <a:r>
              <a:rPr lang="uk-UA" altLang="ru-RU" sz="2200" b="1" dirty="0">
                <a:cs typeface="Arial" panose="020B0604020202020204" pitchFamily="34" charset="0"/>
              </a:rPr>
              <a:t> показника NPV (</a:t>
            </a:r>
            <a:r>
              <a:rPr lang="uk-UA" altLang="ru-RU" sz="2200" b="1" dirty="0" err="1">
                <a:cs typeface="Arial" panose="020B0604020202020204" pitchFamily="34" charset="0"/>
              </a:rPr>
              <a:t>Net</a:t>
            </a:r>
            <a:r>
              <a:rPr lang="uk-UA" altLang="ru-RU" sz="2200" b="1" dirty="0">
                <a:cs typeface="Arial" panose="020B0604020202020204" pitchFamily="34" charset="0"/>
              </a:rPr>
              <a:t> </a:t>
            </a:r>
            <a:r>
              <a:rPr lang="uk-UA" altLang="ru-RU" sz="2200" b="1" dirty="0" err="1">
                <a:cs typeface="Arial" panose="020B0604020202020204" pitchFamily="34" charset="0"/>
              </a:rPr>
              <a:t>Present</a:t>
            </a:r>
            <a:r>
              <a:rPr lang="uk-UA" altLang="ru-RU" sz="2200" b="1" dirty="0">
                <a:cs typeface="Arial" panose="020B0604020202020204" pitchFamily="34" charset="0"/>
              </a:rPr>
              <a:t> </a:t>
            </a:r>
            <a:r>
              <a:rPr lang="uk-UA" altLang="ru-RU" sz="2200" b="1" dirty="0" err="1">
                <a:cs typeface="Arial" panose="020B0604020202020204" pitchFamily="34" charset="0"/>
              </a:rPr>
              <a:t>Value</a:t>
            </a:r>
            <a:r>
              <a:rPr lang="uk-UA" altLang="ru-RU" sz="2200" b="1" dirty="0">
                <a:cs typeface="Arial" panose="020B0604020202020204" pitchFamily="34" charset="0"/>
              </a:rPr>
              <a:t>) – </a:t>
            </a:r>
            <a:r>
              <a:rPr lang="uk-UA" altLang="ru-RU" sz="2200" b="1" i="1" dirty="0">
                <a:cs typeface="Arial" panose="020B0604020202020204" pitchFamily="34" charset="0"/>
              </a:rPr>
              <a:t>Чиста приведена вартість майбутніх грошових потоків</a:t>
            </a:r>
            <a:endParaRPr lang="uk-UA" altLang="ru-RU" sz="2200" b="1" i="1" dirty="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ъект 1"/>
          <p:cNvSpPr>
            <a:spLocks noGrp="1"/>
          </p:cNvSpPr>
          <p:nvPr>
            <p:ph idx="1"/>
          </p:nvPr>
        </p:nvSpPr>
        <p:spPr>
          <a:xfrm>
            <a:off x="457199" y="692697"/>
            <a:ext cx="8229600" cy="2160239"/>
          </a:xfrm>
        </p:spPr>
        <p:txBody>
          <a:bodyPr/>
          <a:lstStyle/>
          <a:p>
            <a:pPr algn="ctr"/>
            <a:r>
              <a:rPr lang="uk-UA" sz="2800" dirty="0">
                <a:latin typeface="Times New Roman" panose="02020603050405020304" pitchFamily="18" charset="0"/>
                <a:cs typeface="Times New Roman" panose="02020603050405020304" pitchFamily="18" charset="0"/>
              </a:rPr>
              <a:t>Що таке гроші?</a:t>
            </a:r>
            <a:endParaRPr lang="uk-UA" sz="2800" dirty="0">
              <a:latin typeface="Times New Roman" panose="02020603050405020304" pitchFamily="18" charset="0"/>
              <a:cs typeface="Times New Roman" panose="02020603050405020304" pitchFamily="18" charset="0"/>
            </a:endParaRPr>
          </a:p>
          <a:p>
            <a:r>
              <a:rPr lang="uk-UA" altLang="ru-RU" b="1" dirty="0" smtClean="0">
                <a:latin typeface="Times New Roman" panose="02020603050405020304" pitchFamily="18" charset="0"/>
                <a:cs typeface="Times New Roman" panose="02020603050405020304" pitchFamily="18" charset="0"/>
              </a:rPr>
              <a:t>Гроші </a:t>
            </a:r>
            <a:r>
              <a:rPr lang="uk-UA" altLang="ru-RU" dirty="0">
                <a:latin typeface="Times New Roman" panose="02020603050405020304" pitchFamily="18" charset="0"/>
                <a:cs typeface="Times New Roman" panose="02020603050405020304" pitchFamily="18" charset="0"/>
              </a:rPr>
              <a:t>– це еквівалент вартості усіх інших товарів та послуг, бо саме за допомогою грошей у вигляді фіксованої кількості грошових одиниць вимірюється вартість будь-якого товару.</a:t>
            </a:r>
            <a:endParaRPr lang="uk-UA" altLang="ru-RU" dirty="0">
              <a:latin typeface="Times New Roman" panose="02020603050405020304" pitchFamily="18" charset="0"/>
              <a:cs typeface="Times New Roman" panose="02020603050405020304" pitchFamily="18" charset="0"/>
            </a:endParaRPr>
          </a:p>
          <a:p>
            <a:endParaRPr lang="uk-UA" altLang="ru-RU" dirty="0"/>
          </a:p>
        </p:txBody>
      </p:sp>
      <p:sp>
        <p:nvSpPr>
          <p:cNvPr id="3" name="Заголовок 2"/>
          <p:cNvSpPr>
            <a:spLocks noGrp="1"/>
          </p:cNvSpPr>
          <p:nvPr>
            <p:ph type="title"/>
          </p:nvPr>
        </p:nvSpPr>
        <p:spPr>
          <a:xfrm>
            <a:off x="0" y="0"/>
            <a:ext cx="9144000" cy="692697"/>
          </a:xfrm>
          <a:solidFill>
            <a:schemeClr val="bg2">
              <a:lumMod val="50000"/>
            </a:schemeClr>
          </a:solidFill>
        </p:spPr>
        <p:txBody>
          <a:bodyPr>
            <a:noAutofit/>
          </a:bodyPr>
          <a:lstStyle/>
          <a:p>
            <a:pPr algn="ctr">
              <a:defRPr/>
            </a:pPr>
            <a:r>
              <a:rPr lang="uk-UA" sz="2400" dirty="0" smtClean="0">
                <a:solidFill>
                  <a:schemeClr val="tx1"/>
                </a:solidFill>
                <a:latin typeface="Times New Roman" panose="02020603050405020304" pitchFamily="18" charset="0"/>
                <a:cs typeface="Times New Roman" panose="02020603050405020304" pitchFamily="18" charset="0"/>
              </a:rPr>
              <a:t>1. Необхідність і значення визначення вартості грошей у часі</a:t>
            </a:r>
            <a:br>
              <a:rPr lang="uk-UA" sz="2400" dirty="0" smtClean="0">
                <a:solidFill>
                  <a:schemeClr val="tx1"/>
                </a:solidFill>
                <a:latin typeface="Times New Roman" panose="02020603050405020304" pitchFamily="18" charset="0"/>
                <a:cs typeface="Times New Roman" panose="02020603050405020304" pitchFamily="18" charset="0"/>
              </a:rPr>
            </a:br>
            <a:endParaRPr lang="uk-UA" sz="2400" dirty="0">
              <a:solidFill>
                <a:schemeClr val="tx1"/>
              </a:solidFill>
              <a:latin typeface="Times New Roman" panose="02020603050405020304" pitchFamily="18" charset="0"/>
              <a:cs typeface="Times New Roman" panose="02020603050405020304" pitchFamily="18" charset="0"/>
            </a:endParaRPr>
          </a:p>
        </p:txBody>
      </p:sp>
      <p:sp>
        <p:nvSpPr>
          <p:cNvPr id="11268" name="Прямоугольник 4"/>
          <p:cNvSpPr>
            <a:spLocks noChangeArrowheads="1"/>
          </p:cNvSpPr>
          <p:nvPr/>
        </p:nvSpPr>
        <p:spPr bwMode="auto">
          <a:xfrm>
            <a:off x="3383360" y="2780928"/>
            <a:ext cx="576064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800" dirty="0">
                <a:latin typeface="Times New Roman" panose="02020603050405020304" pitchFamily="18" charset="0"/>
                <a:cs typeface="Times New Roman" panose="02020603050405020304" pitchFamily="18" charset="0"/>
              </a:rPr>
              <a:t>Є </a:t>
            </a:r>
            <a:r>
              <a:rPr lang="uk-UA" altLang="ru-RU" sz="2800" b="1" dirty="0">
                <a:latin typeface="Times New Roman" panose="02020603050405020304" pitchFamily="18" charset="0"/>
                <a:cs typeface="Times New Roman" panose="02020603050405020304" pitchFamily="18" charset="0"/>
              </a:rPr>
              <a:t>принцип</a:t>
            </a:r>
            <a:r>
              <a:rPr lang="uk-UA" altLang="ru-RU" sz="2800" dirty="0">
                <a:latin typeface="Times New Roman" panose="02020603050405020304" pitchFamily="18" charset="0"/>
                <a:cs typeface="Times New Roman" panose="02020603050405020304" pitchFamily="18" charset="0"/>
              </a:rPr>
              <a:t>, який діє незалежно від зміни загального рівня цін: </a:t>
            </a:r>
            <a:r>
              <a:rPr lang="uk-UA" altLang="ru-RU" sz="2800" i="1" dirty="0">
                <a:latin typeface="Times New Roman" panose="02020603050405020304" pitchFamily="18" charset="0"/>
                <a:cs typeface="Times New Roman" panose="02020603050405020304" pitchFamily="18" charset="0"/>
              </a:rPr>
              <a:t>мати певну суму грошей сьогодні завжди краще, ніж мати її завтра. </a:t>
            </a:r>
            <a:endParaRPr lang="en-US" altLang="ru-RU" sz="2800" i="1" dirty="0" smtClean="0">
              <a:latin typeface="Times New Roman" panose="02020603050405020304" pitchFamily="18" charset="0"/>
              <a:cs typeface="Times New Roman" panose="02020603050405020304" pitchFamily="18" charset="0"/>
            </a:endParaRPr>
          </a:p>
          <a:p>
            <a:pPr eaLnBrk="1" hangingPunct="1"/>
            <a:r>
              <a:rPr lang="uk-UA" altLang="ru-RU" sz="2800" b="1" i="1" dirty="0" smtClean="0">
                <a:latin typeface="Times New Roman" panose="02020603050405020304" pitchFamily="18" charset="0"/>
                <a:cs typeface="Times New Roman" panose="02020603050405020304" pitchFamily="18" charset="0"/>
              </a:rPr>
              <a:t>Концепція цінності грошей у часі базується на принципі</a:t>
            </a:r>
            <a:r>
              <a:rPr lang="uk-UA" altLang="ru-RU" sz="2800" i="1" dirty="0" smtClean="0">
                <a:latin typeface="Times New Roman" panose="02020603050405020304" pitchFamily="18" charset="0"/>
                <a:cs typeface="Times New Roman" panose="02020603050405020304" pitchFamily="18" charset="0"/>
              </a:rPr>
              <a:t>: одна грошова одиниця сьогодні має більшу цінність, ніж через певний проміжок часу.</a:t>
            </a:r>
            <a:endParaRPr lang="uk-UA" altLang="ru-RU" sz="2800" dirty="0">
              <a:latin typeface="Times New Roman" panose="02020603050405020304" pitchFamily="18" charset="0"/>
              <a:cs typeface="Times New Roman" panose="02020603050405020304" pitchFamily="18" charset="0"/>
            </a:endParaRPr>
          </a:p>
        </p:txBody>
      </p:sp>
      <p:pic>
        <p:nvPicPr>
          <p:cNvPr id="11269" name="Рисунок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50825" y="3213100"/>
            <a:ext cx="28575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28625" y="241300"/>
            <a:ext cx="8429625"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a:solidFill>
                  <a:schemeClr val="tx1"/>
                </a:solidFill>
                <a:latin typeface="Times New Roman" panose="02020603050405020304" pitchFamily="18" charset="0"/>
                <a:cs typeface="Times New Roman" panose="02020603050405020304" pitchFamily="18" charset="0"/>
              </a:rPr>
              <a:t>6</a:t>
            </a:r>
            <a:r>
              <a:rPr lang="uk-UA" sz="2400" b="1" dirty="0" smtClean="0">
                <a:solidFill>
                  <a:schemeClr val="tx1"/>
                </a:solidFill>
                <a:latin typeface="Times New Roman" panose="02020603050405020304" pitchFamily="18" charset="0"/>
                <a:cs typeface="Times New Roman" panose="02020603050405020304" pitchFamily="18" charset="0"/>
              </a:rPr>
              <a:t>. Майбутня </a:t>
            </a:r>
            <a:r>
              <a:rPr lang="uk-UA" sz="2400" b="1" dirty="0">
                <a:solidFill>
                  <a:schemeClr val="tx1"/>
                </a:solidFill>
                <a:latin typeface="Times New Roman" panose="02020603050405020304" pitchFamily="18" charset="0"/>
                <a:cs typeface="Times New Roman" panose="02020603050405020304" pitchFamily="18" charset="0"/>
              </a:rPr>
              <a:t>вартість </a:t>
            </a:r>
            <a:r>
              <a:rPr lang="uk-UA" sz="2400" b="1" dirty="0" smtClean="0">
                <a:solidFill>
                  <a:schemeClr val="tx1"/>
                </a:solidFill>
                <a:latin typeface="Times New Roman" panose="02020603050405020304" pitchFamily="18" charset="0"/>
                <a:cs typeface="Times New Roman" panose="02020603050405020304" pitchFamily="18" charset="0"/>
              </a:rPr>
              <a:t>грошей (</a:t>
            </a:r>
            <a:r>
              <a:rPr lang="en-US" sz="2400" b="1" dirty="0" smtClean="0">
                <a:solidFill>
                  <a:schemeClr val="tx1"/>
                </a:solidFill>
                <a:latin typeface="Times New Roman" panose="02020603050405020304" pitchFamily="18" charset="0"/>
                <a:cs typeface="Times New Roman" panose="02020603050405020304" pitchFamily="18" charset="0"/>
              </a:rPr>
              <a:t>FV</a:t>
            </a:r>
            <a:r>
              <a:rPr lang="uk-UA" sz="2400" b="1" dirty="0" smtClean="0">
                <a:solidFill>
                  <a:schemeClr val="tx1"/>
                </a:solidFill>
                <a:latin typeface="Times New Roman" panose="02020603050405020304" pitchFamily="18" charset="0"/>
                <a:cs typeface="Times New Roman" panose="02020603050405020304" pitchFamily="18" charset="0"/>
              </a:rPr>
              <a:t>). Метод </a:t>
            </a:r>
            <a:r>
              <a:rPr lang="uk-UA" sz="2400" b="1" dirty="0">
                <a:solidFill>
                  <a:schemeClr val="tx1"/>
                </a:solidFill>
                <a:latin typeface="Times New Roman" panose="02020603050405020304" pitchFamily="18" charset="0"/>
                <a:cs typeface="Times New Roman" panose="02020603050405020304" pitchFamily="18" charset="0"/>
              </a:rPr>
              <a:t>розрахунку</a:t>
            </a:r>
            <a:endParaRPr lang="uk-UA" sz="2400" b="1"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Объект 2"/>
              <p:cNvSpPr>
                <a:spLocks noGrp="1"/>
              </p:cNvSpPr>
              <p:nvPr>
                <p:ph idx="1"/>
              </p:nvPr>
            </p:nvSpPr>
            <p:spPr>
              <a:xfrm>
                <a:off x="416182" y="703947"/>
                <a:ext cx="8229600" cy="6154053"/>
              </a:xfrm>
            </p:spPr>
            <p:txBody>
              <a:bodyPr/>
              <a:lstStyle/>
              <a:p>
                <a:pPr>
                  <a:defRPr/>
                </a:pPr>
                <a:r>
                  <a:rPr lang="uk-UA" sz="1800" b="1" dirty="0" smtClean="0"/>
                  <a:t>Майбутня вартість грошей (</a:t>
                </a:r>
                <a:r>
                  <a:rPr lang="uk-UA" sz="1800" b="1" dirty="0" err="1"/>
                  <a:t>Future</a:t>
                </a:r>
                <a:r>
                  <a:rPr lang="uk-UA" sz="1800" b="1" dirty="0"/>
                  <a:t> </a:t>
                </a:r>
                <a:r>
                  <a:rPr lang="uk-UA" sz="1800" b="1" dirty="0" err="1"/>
                  <a:t>Value</a:t>
                </a:r>
                <a:r>
                  <a:rPr lang="uk-UA" sz="1800" b="1" dirty="0"/>
                  <a:t>, </a:t>
                </a:r>
                <a:r>
                  <a:rPr lang="uk-UA" sz="1800" b="1" dirty="0" err="1"/>
                  <a:t>FV</a:t>
                </a:r>
                <a:r>
                  <a:rPr lang="uk-UA" sz="1800" b="1" dirty="0"/>
                  <a:t>) </a:t>
                </a:r>
                <a:r>
                  <a:rPr lang="uk-UA" sz="1800" dirty="0"/>
                  <a:t>– сума вкладених у теперішній час грошових коштів, на яку вони перетворяться через певний період часу з врахуванням обраної відсоткової ставки.</a:t>
                </a:r>
                <a:endParaRPr lang="uk-UA" sz="1800" dirty="0"/>
              </a:p>
              <a:p>
                <a:pPr>
                  <a:defRPr/>
                </a:pPr>
                <a:r>
                  <a:rPr lang="uk-UA" sz="1800" b="1" dirty="0"/>
                  <a:t>Нарощення вартості (компаундування, </a:t>
                </a:r>
                <a:r>
                  <a:rPr lang="uk-UA" sz="1800" b="1" dirty="0" err="1"/>
                  <a:t>compounding</a:t>
                </a:r>
                <a:r>
                  <a:rPr lang="uk-UA" sz="1800" b="1" dirty="0"/>
                  <a:t>) </a:t>
                </a:r>
                <a:r>
                  <a:rPr lang="uk-UA" sz="1800" dirty="0"/>
                  <a:t>– процес перерахунку теперішньої вартості грошових коштів (вкладу) в їх майбутню вартість в конкретний період часу шляхом додавання до первісної суми нарахованої величини відсотка.</a:t>
                </a:r>
                <a:endParaRPr lang="uk-UA" sz="1800" dirty="0"/>
              </a:p>
              <a:p>
                <a:pPr>
                  <a:defRPr/>
                </a:pPr>
                <a:endParaRPr lang="uk-UA" sz="2000" b="1" dirty="0"/>
              </a:p>
              <a:p>
                <a:pPr>
                  <a:defRPr/>
                </a:pPr>
                <a:r>
                  <a:rPr lang="uk-UA" sz="2000" b="1" dirty="0"/>
                  <a:t>Майбутня вартість потоку платежів:</a:t>
                </a:r>
                <a:endParaRPr lang="uk-UA" sz="2000" b="1" dirty="0"/>
              </a:p>
              <a:p>
                <a:pPr marL="109220" indent="0">
                  <a:buFont typeface="Wingdings 3" panose="05040102010807070707" pitchFamily="18" charset="2"/>
                  <a:buNone/>
                  <a:defRPr/>
                </a:pPr>
                <a:r>
                  <a:rPr lang="uk-UA" sz="2000" dirty="0"/>
                  <a:t>                                                                (2.16)</a:t>
                </a:r>
                <a:endParaRPr lang="uk-UA" sz="2000" dirty="0"/>
              </a:p>
              <a:p>
                <a:pPr>
                  <a:defRPr/>
                </a:pPr>
                <a:endParaRPr lang="uk-UA" sz="2000" dirty="0"/>
              </a:p>
              <a:p>
                <a:pPr marL="109220" indent="0">
                  <a:buNone/>
                  <a:defRPr/>
                </a:pPr>
                <a:r>
                  <a:rPr lang="uk-UA" sz="1600" dirty="0"/>
                  <a:t>де: </a:t>
                </a:r>
                <a:r>
                  <a:rPr lang="uk-UA" sz="1600" dirty="0" smtClean="0"/>
                  <a:t>F</a:t>
                </a:r>
                <a:r>
                  <a:rPr lang="en-US" sz="1600" dirty="0" smtClean="0"/>
                  <a:t>V</a:t>
                </a:r>
                <a:r>
                  <a:rPr lang="uk-UA" sz="1600" dirty="0" smtClean="0"/>
                  <a:t> </a:t>
                </a:r>
                <a:r>
                  <a:rPr lang="uk-UA" sz="1600" dirty="0"/>
                  <a:t>– майбутня </a:t>
                </a:r>
                <a:r>
                  <a:rPr lang="uk-UA" sz="1600" dirty="0" smtClean="0"/>
                  <a:t>вартість грошей або сума грошей на рахунку через</a:t>
                </a:r>
                <a14:m>
                  <m:oMath xmlns:m="http://schemas.openxmlformats.org/officeDocument/2006/math">
                    <m:r>
                      <a:rPr lang="uk-UA" sz="1600" b="0" i="0" smtClean="0">
                        <a:latin typeface="Cambria Math" panose="02040503050406030204" pitchFamily="18" charset="0"/>
                        <a:ea typeface="Cambria Math" panose="02040503050406030204" pitchFamily="18" charset="0"/>
                      </a:rPr>
                      <m:t> </m:t>
                    </m:r>
                    <m:r>
                      <m:rPr>
                        <m:sty m:val="p"/>
                      </m:rPr>
                      <a:rPr lang="en-US" sz="1600" b="0" i="0" smtClean="0">
                        <a:latin typeface="Cambria Math" panose="02040503050406030204" pitchFamily="18" charset="0"/>
                        <a:ea typeface="Cambria Math" panose="02040503050406030204" pitchFamily="18" charset="0"/>
                      </a:rPr>
                      <m:t>n</m:t>
                    </m:r>
                  </m:oMath>
                </a14:m>
                <a:r>
                  <a:rPr lang="ru-RU" sz="1600" dirty="0" smtClean="0"/>
                  <a:t> </a:t>
                </a:r>
                <a:r>
                  <a:rPr lang="uk-UA" sz="1600" dirty="0" smtClean="0"/>
                  <a:t>часових періодів;</a:t>
                </a:r>
                <a:endParaRPr lang="uk-UA" sz="1600" dirty="0"/>
              </a:p>
              <a:p>
                <a:pPr marL="109220" indent="0">
                  <a:buFont typeface="Wingdings 3" panose="05040102010807070707" pitchFamily="18" charset="2"/>
                  <a:buNone/>
                  <a:defRPr/>
                </a:pPr>
                <a:r>
                  <a:rPr lang="en-US" sz="1600" dirty="0" smtClean="0"/>
                  <a:t>PV </a:t>
                </a:r>
                <a:r>
                  <a:rPr lang="uk-UA" sz="1600" dirty="0" smtClean="0"/>
                  <a:t>– теперішнє значення вкладеної суми коштів;</a:t>
                </a:r>
                <a:endParaRPr lang="uk-UA" sz="1600" dirty="0"/>
              </a:p>
              <a:p>
                <a:pPr marL="109220" indent="0">
                  <a:buFont typeface="Wingdings 3" panose="05040102010807070707" pitchFamily="18" charset="2"/>
                  <a:buNone/>
                  <a:defRPr/>
                </a:pPr>
                <a:r>
                  <a:rPr lang="uk-UA" sz="1600" dirty="0"/>
                  <a:t>r – </a:t>
                </a:r>
                <a:r>
                  <a:rPr lang="uk-UA" sz="1600" dirty="0" smtClean="0"/>
                  <a:t>ставка відсотку;</a:t>
                </a:r>
                <a:endParaRPr lang="uk-UA" sz="1600" dirty="0"/>
              </a:p>
              <a:p>
                <a:pPr marL="109220" indent="0">
                  <a:buFont typeface="Wingdings 3" panose="05040102010807070707" pitchFamily="18" charset="2"/>
                  <a:buNone/>
                  <a:defRPr/>
                </a:pPr>
                <a:r>
                  <a:rPr lang="uk-UA" sz="1600" dirty="0"/>
                  <a:t>n – кількість років, протягом яких проводяться виплати.</a:t>
                </a:r>
                <a:endParaRPr lang="uk-UA" sz="1600" dirty="0"/>
              </a:p>
              <a:p>
                <a:pPr lvl="8">
                  <a:defRPr/>
                </a:pPr>
                <a:r>
                  <a:rPr lang="uk-UA" dirty="0" smtClean="0"/>
                  <a:t>Вираз (1 +</a:t>
                </a:r>
                <a:r>
                  <a:rPr lang="en-US" dirty="0" smtClean="0"/>
                  <a:t> r</a:t>
                </a:r>
                <a:r>
                  <a:rPr lang="uk-UA" dirty="0" smtClean="0"/>
                  <a:t> )</a:t>
                </a:r>
                <a:r>
                  <a:rPr lang="en-US" dirty="0" smtClean="0"/>
                  <a:t>n </a:t>
                </a:r>
                <a:r>
                  <a:rPr lang="uk-UA" dirty="0" smtClean="0"/>
                  <a:t>носить назву коефіцієнта майбутньої вартості і показує вартість, якої досягне одна грошова одиниця через </a:t>
                </a:r>
                <a:r>
                  <a:rPr lang="en-US" dirty="0"/>
                  <a:t>n</a:t>
                </a:r>
                <a:r>
                  <a:rPr lang="uk-UA" dirty="0" smtClean="0"/>
                  <a:t> грошових періодів при ставці процента</a:t>
                </a:r>
                <a:r>
                  <a:rPr lang="uk-UA" dirty="0"/>
                  <a:t> </a:t>
                </a:r>
                <a:r>
                  <a:rPr lang="uk-UA" dirty="0" smtClean="0"/>
                  <a:t>r.</a:t>
                </a:r>
                <a:endParaRPr lang="uk-UA" dirty="0"/>
              </a:p>
              <a:p>
                <a:pPr>
                  <a:defRPr/>
                </a:pPr>
                <a:endParaRPr lang="uk-UA" dirty="0"/>
              </a:p>
            </p:txBody>
          </p:sp>
        </mc:Choice>
        <mc:Fallback>
          <p:sp>
            <p:nvSpPr>
              <p:cNvPr id="3" name="Объект 2"/>
              <p:cNvSpPr>
                <a:spLocks noRot="1" noChangeAspect="1" noMove="1" noResize="1" noEditPoints="1" noAdjustHandles="1" noChangeArrowheads="1" noChangeShapeType="1" noTextEdit="1"/>
              </p:cNvSpPr>
              <p:nvPr>
                <p:ph idx="1"/>
              </p:nvPr>
            </p:nvSpPr>
            <p:spPr>
              <a:xfrm>
                <a:off x="416182" y="703947"/>
                <a:ext cx="8229600" cy="6154053"/>
              </a:xfrm>
              <a:blipFill rotWithShape="1">
                <a:blip r:embed="rId1"/>
                <a:stretch>
                  <a:fillRect l="-3" t="-6" r="3" b="-3075"/>
                </a:stretch>
              </a:blipFill>
            </p:spPr>
            <p:txBody>
              <a:bodyPr/>
              <a:lstStyle/>
              <a:p>
                <a:r>
                  <a:rPr lang="ru-RU" altLang="en-US">
                    <a:noFill/>
                  </a:rPr>
                  <a:t> </a:t>
                </a:r>
              </a:p>
            </p:txBody>
          </p:sp>
        </mc:Fallback>
      </mc:AlternateContent>
      <mc:AlternateContent xmlns:mc="http://schemas.openxmlformats.org/markup-compatibility/2006">
        <mc:Choice xmlns:a14="http://schemas.microsoft.com/office/drawing/2010/main" Requires="a14">
          <p:sp>
            <p:nvSpPr>
              <p:cNvPr id="2" name="TextBox 1"/>
              <p:cNvSpPr txBox="1"/>
              <p:nvPr/>
            </p:nvSpPr>
            <p:spPr>
              <a:xfrm>
                <a:off x="3131840" y="3789040"/>
                <a:ext cx="2169312"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𝐹𝑉</m:t>
                      </m:r>
                      <m:r>
                        <a:rPr lang="en-US" b="0" i="1" smtClean="0">
                          <a:latin typeface="Cambria Math" panose="02040503050406030204" pitchFamily="18" charset="0"/>
                        </a:rPr>
                        <m:t>=</m:t>
                      </m:r>
                      <m:r>
                        <a:rPr lang="en-US" b="0" i="1" smtClean="0">
                          <a:latin typeface="Cambria Math" panose="02040503050406030204" pitchFamily="18" charset="0"/>
                        </a:rPr>
                        <m:t>𝑃𝑉</m:t>
                      </m:r>
                      <m:r>
                        <a:rPr lang="en-US" b="0" i="1" smtClean="0">
                          <a:latin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 </m:t>
                          </m:r>
                        </m:e>
                      </m:d>
                      <m:r>
                        <a:rPr lang="en-US" b="0" i="1" smtClean="0">
                          <a:latin typeface="Cambria Math" panose="02040503050406030204" pitchFamily="18" charset="0"/>
                          <a:ea typeface="Cambria Math" panose="02040503050406030204" pitchFamily="18" charset="0"/>
                        </a:rPr>
                        <m:t>𝑛</m:t>
                      </m:r>
                    </m:oMath>
                  </m:oMathPara>
                </a14:m>
                <a:endParaRPr lang="ru-RU" dirty="0"/>
              </a:p>
            </p:txBody>
          </p:sp>
        </mc:Choice>
        <mc:Fallback>
          <p:sp>
            <p:nvSpPr>
              <p:cNvPr id="2" name="TextBox 1"/>
              <p:cNvSpPr txBox="1">
                <a:spLocks noRot="1" noChangeAspect="1" noMove="1" noResize="1" noEditPoints="1" noAdjustHandles="1" noChangeArrowheads="1" noChangeShapeType="1" noTextEdit="1"/>
              </p:cNvSpPr>
              <p:nvPr/>
            </p:nvSpPr>
            <p:spPr>
              <a:xfrm>
                <a:off x="3131840" y="3789040"/>
                <a:ext cx="2169312" cy="276999"/>
              </a:xfrm>
              <a:prstGeom prst="rect">
                <a:avLst/>
              </a:prstGeom>
              <a:blipFill rotWithShape="1">
                <a:blip r:embed="rId2"/>
                <a:stretch>
                  <a:fillRect l="-1" t="-227" r="-226" b="48"/>
                </a:stretch>
              </a:blipFill>
            </p:spPr>
            <p:txBody>
              <a:bodyPr/>
              <a:lstStyle/>
              <a:p>
                <a:r>
                  <a:rPr lang="ru-RU" alt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16632"/>
            <a:ext cx="8640960" cy="6408712"/>
          </a:xfrm>
        </p:spPr>
        <p:txBody>
          <a:bodyPr/>
          <a:lstStyle/>
          <a:p>
            <a:pPr algn="just"/>
            <a:r>
              <a:rPr lang="uk-UA" sz="2000" b="1" dirty="0">
                <a:latin typeface="+mj-lt"/>
                <a:ea typeface="Times New Roman" panose="02020603050405020304" pitchFamily="18" charset="0"/>
              </a:rPr>
              <a:t>Приклад:</a:t>
            </a:r>
            <a:r>
              <a:rPr lang="uk-UA" sz="2000" dirty="0">
                <a:latin typeface="+mj-lt"/>
                <a:ea typeface="Times New Roman" panose="02020603050405020304" pitchFamily="18" charset="0"/>
              </a:rPr>
              <a:t> </a:t>
            </a:r>
            <a:r>
              <a:rPr lang="uk-UA" sz="2000" b="1" i="1" dirty="0">
                <a:latin typeface="+mj-lt"/>
                <a:ea typeface="Times New Roman" panose="02020603050405020304" pitchFamily="18" charset="0"/>
              </a:rPr>
              <a:t>Скільки необхідно розмістити на рахунку сьогодні, щоб через 2 роки при ставці 10% річних, які нараховуються один раз на рік, отримати 100 грн.</a:t>
            </a:r>
            <a:endParaRPr lang="uk-UA" sz="2000" dirty="0">
              <a:latin typeface="+mj-lt"/>
            </a:endParaRPr>
          </a:p>
          <a:p>
            <a:pPr algn="just"/>
            <a:endParaRPr lang="ru-RU" sz="2400" b="1" dirty="0" smtClean="0">
              <a:latin typeface="+mj-lt"/>
            </a:endParaRPr>
          </a:p>
          <a:p>
            <a:pPr algn="just"/>
            <a:endParaRPr lang="ru-RU" sz="2400" b="1" dirty="0"/>
          </a:p>
          <a:p>
            <a:pPr algn="just"/>
            <a:r>
              <a:rPr lang="ru-RU" sz="2200" b="1" dirty="0" smtClean="0"/>
              <a:t>Приклад:</a:t>
            </a:r>
            <a:r>
              <a:rPr lang="ru-RU" sz="2200" dirty="0" smtClean="0"/>
              <a:t> Банк </a:t>
            </a:r>
            <a:r>
              <a:rPr lang="uk-UA" sz="2200" dirty="0" smtClean="0"/>
              <a:t>сплачує 5% річних по депозитному валютному вкладу. У відповідності з формулою майбутньої вартості грошей $100, що Ви поклали на депозит сьогодні через рік дорівнюватиме</a:t>
            </a:r>
            <a:r>
              <a:rPr lang="ru-RU" sz="2200" dirty="0" smtClean="0"/>
              <a:t>: </a:t>
            </a:r>
            <a:endParaRPr lang="ru-RU" sz="2200" dirty="0" smtClean="0"/>
          </a:p>
          <a:p>
            <a:pPr algn="just"/>
            <a:r>
              <a:rPr lang="en-US" sz="2200" dirty="0" smtClean="0"/>
              <a:t>FV1</a:t>
            </a:r>
            <a:r>
              <a:rPr lang="en-US" sz="2200" dirty="0" smtClean="0"/>
              <a:t>= $100 (1+0,05) = $105 </a:t>
            </a:r>
            <a:endParaRPr lang="uk-UA" sz="2200" dirty="0" smtClean="0"/>
          </a:p>
          <a:p>
            <a:pPr algn="just"/>
            <a:r>
              <a:rPr lang="uk-UA" sz="2200" dirty="0" smtClean="0"/>
              <a:t>Якщо Ви вирішили залишити цю суму на депозиті ще на один рік, то наприкінці другого року розмір вкладу становитиме:</a:t>
            </a:r>
            <a:endParaRPr lang="uk-UA" sz="2200" dirty="0" smtClean="0"/>
          </a:p>
          <a:p>
            <a:pPr algn="just"/>
            <a:r>
              <a:rPr lang="ru-RU" sz="2200" dirty="0" smtClean="0"/>
              <a:t> </a:t>
            </a:r>
            <a:r>
              <a:rPr lang="en-US" sz="2200" dirty="0" smtClean="0"/>
              <a:t>FV2= $105(1+0,05) = $110,25 </a:t>
            </a:r>
            <a:endParaRPr lang="uk-UA" sz="2200" dirty="0" smtClean="0"/>
          </a:p>
          <a:p>
            <a:pPr algn="just"/>
            <a:r>
              <a:rPr lang="uk-UA" sz="2200" dirty="0" smtClean="0"/>
              <a:t>або</a:t>
            </a:r>
            <a:r>
              <a:rPr lang="ru-RU" sz="2200" dirty="0" smtClean="0"/>
              <a:t> за формулою:</a:t>
            </a:r>
            <a:endParaRPr lang="ru-RU" sz="2200" dirty="0" smtClean="0"/>
          </a:p>
          <a:p>
            <a:pPr algn="just"/>
            <a:r>
              <a:rPr lang="ru-RU" sz="2200" dirty="0" smtClean="0"/>
              <a:t> </a:t>
            </a:r>
            <a:r>
              <a:rPr lang="en-US" sz="2200" dirty="0" smtClean="0"/>
              <a:t>FV2 = PV (1+r)2 = $100(1+0,05)2 = $ 110,25 </a:t>
            </a:r>
            <a:endParaRPr lang="ru-RU" sz="2200" dirty="0"/>
          </a:p>
        </p:txBody>
      </p:sp>
      <p:graphicFrame>
        <p:nvGraphicFramePr>
          <p:cNvPr id="3" name="Объект 2"/>
          <p:cNvGraphicFramePr>
            <a:graphicFrameLocks noChangeAspect="1"/>
          </p:cNvGraphicFramePr>
          <p:nvPr/>
        </p:nvGraphicFramePr>
        <p:xfrm>
          <a:off x="3275856" y="1124744"/>
          <a:ext cx="2876550" cy="692150"/>
        </p:xfrm>
        <a:graphic>
          <a:graphicData uri="http://schemas.openxmlformats.org/presentationml/2006/ole">
            <mc:AlternateContent xmlns:mc="http://schemas.openxmlformats.org/markup-compatibility/2006">
              <mc:Choice xmlns:v="urn:schemas-microsoft-com:vml" Requires="v">
                <p:oleObj spid="_x0000_s3085" name="Уравнение" r:id="rId1" imgW="42672000" imgH="10363200" progId="Equation.3">
                  <p:embed/>
                </p:oleObj>
              </mc:Choice>
              <mc:Fallback>
                <p:oleObj name="Уравнение" r:id="rId1" imgW="42672000" imgH="10363200" progId="Equation.3">
                  <p:embed/>
                  <p:pic>
                    <p:nvPicPr>
                      <p:cNvPr id="0" name="Объект 6"/>
                      <p:cNvPicPr>
                        <a:picLocks noChangeAspect="1" noChangeArrowheads="1"/>
                      </p:cNvPicPr>
                      <p:nvPr/>
                    </p:nvPicPr>
                    <p:blipFill>
                      <a:blip r:embed="rId2"/>
                      <a:srcRect/>
                      <a:stretch>
                        <a:fillRect/>
                      </a:stretch>
                    </p:blipFill>
                    <p:spPr bwMode="auto">
                      <a:xfrm>
                        <a:off x="3275856" y="1124744"/>
                        <a:ext cx="2876550" cy="692150"/>
                      </a:xfrm>
                      <a:prstGeom prst="rect">
                        <a:avLst/>
                      </a:prstGeom>
                      <a:noFill/>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Рисунок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34000" y="4238625"/>
            <a:ext cx="3810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a:spLocks noChangeArrowheads="1"/>
          </p:cNvSpPr>
          <p:nvPr/>
        </p:nvSpPr>
        <p:spPr bwMode="auto">
          <a:xfrm>
            <a:off x="428625" y="241300"/>
            <a:ext cx="8429625"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a:solidFill>
                  <a:schemeClr val="tx1"/>
                </a:solidFill>
                <a:latin typeface="Times New Roman" panose="02020603050405020304" pitchFamily="18" charset="0"/>
                <a:cs typeface="Times New Roman" panose="02020603050405020304" pitchFamily="18" charset="0"/>
              </a:rPr>
              <a:t>7</a:t>
            </a:r>
            <a:r>
              <a:rPr lang="uk-UA" sz="2400" b="1" dirty="0" smtClean="0">
                <a:solidFill>
                  <a:schemeClr val="tx1"/>
                </a:solidFill>
                <a:latin typeface="Times New Roman" panose="02020603050405020304" pitchFamily="18" charset="0"/>
                <a:cs typeface="Times New Roman" panose="02020603050405020304" pitchFamily="18" charset="0"/>
              </a:rPr>
              <a:t>. Рентні платежі (</a:t>
            </a:r>
            <a:r>
              <a:rPr lang="uk-UA" sz="2400" b="1" dirty="0" err="1" smtClean="0">
                <a:solidFill>
                  <a:schemeClr val="tx1"/>
                </a:solidFill>
                <a:latin typeface="Times New Roman" panose="02020603050405020304" pitchFamily="18" charset="0"/>
                <a:cs typeface="Times New Roman" panose="02020603050405020304" pitchFamily="18" charset="0"/>
              </a:rPr>
              <a:t>Ануїтети</a:t>
            </a:r>
            <a:r>
              <a:rPr lang="uk-UA" sz="2400" b="1" dirty="0" smtClean="0">
                <a:solidFill>
                  <a:schemeClr val="tx1"/>
                </a:solidFill>
                <a:latin typeface="Times New Roman" panose="02020603050405020304" pitchFamily="18" charset="0"/>
                <a:cs typeface="Times New Roman" panose="02020603050405020304" pitchFamily="18" charset="0"/>
              </a:rPr>
              <a:t>)</a:t>
            </a:r>
            <a:endParaRPr lang="uk-UA" sz="2400" b="1" dirty="0">
              <a:solidFill>
                <a:schemeClr val="tx1"/>
              </a:solidFill>
              <a:latin typeface="Times New Roman" panose="02020603050405020304" pitchFamily="18" charset="0"/>
              <a:cs typeface="Times New Roman" panose="02020603050405020304" pitchFamily="18" charset="0"/>
            </a:endParaRPr>
          </a:p>
        </p:txBody>
      </p:sp>
      <p:sp>
        <p:nvSpPr>
          <p:cNvPr id="30724" name="Прямоугольник 1"/>
          <p:cNvSpPr>
            <a:spLocks noChangeArrowheads="1"/>
          </p:cNvSpPr>
          <p:nvPr/>
        </p:nvSpPr>
        <p:spPr bwMode="auto">
          <a:xfrm>
            <a:off x="428625" y="981075"/>
            <a:ext cx="8429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b="1"/>
              <a:t>Ануїтет (або рента)</a:t>
            </a:r>
            <a:r>
              <a:rPr lang="uk-UA" altLang="ru-RU" sz="2000"/>
              <a:t> - механізм припливу (відпливу) однакових сум грошей через рівні проміжки часу за однієї й тієї самої діючої відсоткової ставки.</a:t>
            </a:r>
            <a:endParaRPr lang="uk-UA" altLang="ru-RU" sz="2000"/>
          </a:p>
        </p:txBody>
      </p:sp>
      <p:sp>
        <p:nvSpPr>
          <p:cNvPr id="3" name="Прямоугольник 2"/>
          <p:cNvSpPr/>
          <p:nvPr/>
        </p:nvSpPr>
        <p:spPr>
          <a:xfrm>
            <a:off x="539750" y="2133600"/>
            <a:ext cx="6318250" cy="4092575"/>
          </a:xfrm>
          <a:prstGeom prst="rect">
            <a:avLst/>
          </a:prstGeom>
        </p:spPr>
        <p:txBody>
          <a:bodyPr>
            <a:spAutoFit/>
          </a:bodyPr>
          <a:lstStyle/>
          <a:p>
            <a:pPr>
              <a:defRPr/>
            </a:pPr>
            <a:r>
              <a:rPr lang="uk-UA" sz="2000" b="1" dirty="0">
                <a:latin typeface="Arial" panose="020B0604020202020204" pitchFamily="34" charset="0"/>
              </a:rPr>
              <a:t>Приклади ануїтету:</a:t>
            </a:r>
            <a:endParaRPr lang="uk-UA" sz="2000" b="1" dirty="0">
              <a:latin typeface="Arial" panose="020B0604020202020204" pitchFamily="34" charset="0"/>
            </a:endParaRPr>
          </a:p>
          <a:p>
            <a:pPr>
              <a:defRPr/>
            </a:pPr>
            <a:endParaRPr lang="uk-UA" sz="2000" dirty="0">
              <a:latin typeface="Arial" panose="020B0604020202020204" pitchFamily="34" charset="0"/>
            </a:endParaRPr>
          </a:p>
          <a:p>
            <a:pPr marL="342900" indent="-342900">
              <a:buFontTx/>
              <a:buChar char="-"/>
              <a:defRPr/>
            </a:pPr>
            <a:r>
              <a:rPr lang="uk-UA" sz="2000" dirty="0">
                <a:latin typeface="Arial" panose="020B0604020202020204" pitchFamily="34" charset="0"/>
              </a:rPr>
              <a:t>однакові суми коштів, які перераховують один раз на місяць на депозитний рахунок; </a:t>
            </a:r>
            <a:endParaRPr lang="uk-UA" sz="2000" dirty="0">
              <a:latin typeface="Arial" panose="020B0604020202020204" pitchFamily="34" charset="0"/>
            </a:endParaRPr>
          </a:p>
          <a:p>
            <a:pPr marL="342900" indent="-342900">
              <a:buFontTx/>
              <a:buChar char="-"/>
              <a:defRPr/>
            </a:pPr>
            <a:endParaRPr lang="uk-UA" sz="800" dirty="0">
              <a:latin typeface="Arial" panose="020B0604020202020204" pitchFamily="34" charset="0"/>
            </a:endParaRPr>
          </a:p>
          <a:p>
            <a:pPr marL="342900" indent="-342900">
              <a:buFontTx/>
              <a:buChar char="-"/>
              <a:defRPr/>
            </a:pPr>
            <a:r>
              <a:rPr lang="uk-UA" sz="2000" dirty="0">
                <a:latin typeface="Arial" panose="020B0604020202020204" pitchFamily="34" charset="0"/>
              </a:rPr>
              <a:t>однакові суми коштів, які отримують за договором фінансової оренди; </a:t>
            </a:r>
            <a:endParaRPr lang="uk-UA" sz="2000" dirty="0">
              <a:latin typeface="Arial" panose="020B0604020202020204" pitchFamily="34" charset="0"/>
            </a:endParaRPr>
          </a:p>
          <a:p>
            <a:pPr marL="342900" indent="-342900">
              <a:buFontTx/>
              <a:buChar char="-"/>
              <a:defRPr/>
            </a:pPr>
            <a:endParaRPr lang="uk-UA" sz="800" dirty="0">
              <a:latin typeface="Arial" panose="020B0604020202020204" pitchFamily="34" charset="0"/>
            </a:endParaRPr>
          </a:p>
          <a:p>
            <a:pPr marL="342900" indent="-342900">
              <a:buFontTx/>
              <a:buChar char="-"/>
              <a:defRPr/>
            </a:pPr>
            <a:r>
              <a:rPr lang="uk-UA" sz="2000" dirty="0">
                <a:latin typeface="Arial" panose="020B0604020202020204" pitchFamily="34" charset="0"/>
              </a:rPr>
              <a:t>однакові щомісячні виплати за кредитом; </a:t>
            </a:r>
            <a:endParaRPr lang="uk-UA" sz="2000" dirty="0">
              <a:latin typeface="Arial" panose="020B0604020202020204" pitchFamily="34" charset="0"/>
            </a:endParaRPr>
          </a:p>
          <a:p>
            <a:pPr marL="342900" indent="-342900">
              <a:buFontTx/>
              <a:buChar char="-"/>
              <a:defRPr/>
            </a:pPr>
            <a:endParaRPr lang="uk-UA" sz="800" dirty="0">
              <a:latin typeface="Arial" panose="020B0604020202020204" pitchFamily="34" charset="0"/>
            </a:endParaRPr>
          </a:p>
          <a:p>
            <a:pPr marL="342900" indent="-342900">
              <a:buFontTx/>
              <a:buChar char="-"/>
              <a:defRPr/>
            </a:pPr>
            <a:r>
              <a:rPr lang="uk-UA" sz="2000" dirty="0">
                <a:latin typeface="Arial" panose="020B0604020202020204" pitchFamily="34" charset="0"/>
              </a:rPr>
              <a:t>виплати по облігаціях; </a:t>
            </a:r>
            <a:endParaRPr lang="uk-UA" sz="2000" dirty="0">
              <a:latin typeface="Arial" panose="020B0604020202020204" pitchFamily="34" charset="0"/>
            </a:endParaRPr>
          </a:p>
          <a:p>
            <a:pPr marL="342900" indent="-342900">
              <a:buFontTx/>
              <a:buChar char="-"/>
              <a:defRPr/>
            </a:pPr>
            <a:endParaRPr lang="uk-UA" sz="800" dirty="0">
              <a:latin typeface="Arial" panose="020B0604020202020204" pitchFamily="34" charset="0"/>
            </a:endParaRPr>
          </a:p>
          <a:p>
            <a:pPr marL="342900" indent="-342900">
              <a:buFontTx/>
              <a:buChar char="-"/>
              <a:defRPr/>
            </a:pPr>
            <a:r>
              <a:rPr lang="uk-UA" sz="2000" dirty="0">
                <a:latin typeface="Arial" panose="020B0604020202020204" pitchFamily="34" charset="0"/>
              </a:rPr>
              <a:t>премії по страхуванню; </a:t>
            </a:r>
            <a:endParaRPr lang="uk-UA" sz="2000" dirty="0">
              <a:latin typeface="Arial" panose="020B0604020202020204" pitchFamily="34" charset="0"/>
            </a:endParaRPr>
          </a:p>
          <a:p>
            <a:pPr marL="342900" indent="-342900">
              <a:buFontTx/>
              <a:buChar char="-"/>
              <a:defRPr/>
            </a:pPr>
            <a:endParaRPr lang="uk-UA" sz="800" dirty="0">
              <a:latin typeface="Arial" panose="020B0604020202020204" pitchFamily="34" charset="0"/>
            </a:endParaRPr>
          </a:p>
          <a:p>
            <a:pPr>
              <a:defRPr/>
            </a:pPr>
            <a:r>
              <a:rPr lang="uk-UA" sz="2000" dirty="0">
                <a:latin typeface="Arial" panose="020B0604020202020204" pitchFamily="34" charset="0"/>
              </a:rPr>
              <a:t>- регулярні внески до Пенсійного фонду.</a:t>
            </a:r>
            <a:endParaRPr lang="uk-UA" sz="2000" dirty="0">
              <a:latin typeface="Arial" panose="020B0604020202020204" pitchFamily="34" charset="0"/>
            </a:endParaRPr>
          </a:p>
          <a:p>
            <a:pPr>
              <a:defRPr/>
            </a:pPr>
            <a:r>
              <a:rPr lang="uk-UA" sz="2000" b="1" dirty="0">
                <a:latin typeface="Arial" panose="020B0604020202020204" pitchFamily="34" charset="0"/>
              </a:rPr>
              <a:t> </a:t>
            </a:r>
            <a:endParaRPr lang="uk-UA" sz="2000" dirty="0">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428625" y="241300"/>
            <a:ext cx="8429625"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a:solidFill>
                  <a:schemeClr val="tx1"/>
                </a:solidFill>
                <a:latin typeface="Times New Roman" panose="02020603050405020304" pitchFamily="18" charset="0"/>
                <a:cs typeface="Times New Roman" panose="02020603050405020304" pitchFamily="18" charset="0"/>
              </a:rPr>
              <a:t>Ануїтет</a:t>
            </a:r>
            <a:endParaRPr lang="uk-UA" sz="2400" b="1" dirty="0">
              <a:solidFill>
                <a:schemeClr val="tx1"/>
              </a:solidFill>
              <a:latin typeface="Times New Roman" panose="02020603050405020304" pitchFamily="18" charset="0"/>
              <a:cs typeface="Times New Roman" panose="02020603050405020304" pitchFamily="18" charset="0"/>
            </a:endParaRPr>
          </a:p>
        </p:txBody>
      </p:sp>
      <p:sp>
        <p:nvSpPr>
          <p:cNvPr id="31747" name="Прямоугольник 2"/>
          <p:cNvSpPr>
            <a:spLocks noChangeArrowheads="1"/>
          </p:cNvSpPr>
          <p:nvPr/>
        </p:nvSpPr>
        <p:spPr bwMode="auto">
          <a:xfrm>
            <a:off x="684213" y="908050"/>
            <a:ext cx="80645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b="1"/>
              <a:t>Розрізняють такі основні типи рент: </a:t>
            </a:r>
            <a:endParaRPr lang="uk-UA" altLang="ru-RU" sz="2000"/>
          </a:p>
          <a:p>
            <a:pPr eaLnBrk="1" hangingPunct="1"/>
            <a:r>
              <a:rPr lang="uk-UA" altLang="ru-RU" sz="2000"/>
              <a:t>І </a:t>
            </a:r>
            <a:r>
              <a:rPr lang="uk-UA" altLang="ru-RU" sz="2000" b="1"/>
              <a:t>Безумовні </a:t>
            </a:r>
            <a:r>
              <a:rPr lang="uk-UA" altLang="ru-RU" sz="2000"/>
              <a:t>– ренти з фіксованим строком, тобто дати першої і останньої виплати визначені до початку ренти. </a:t>
            </a:r>
            <a:endParaRPr lang="uk-UA" altLang="ru-RU" sz="2000"/>
          </a:p>
          <a:p>
            <a:pPr eaLnBrk="1" hangingPunct="1"/>
            <a:endParaRPr lang="uk-UA" altLang="ru-RU" sz="2000"/>
          </a:p>
          <a:p>
            <a:pPr eaLnBrk="1" hangingPunct="1"/>
            <a:r>
              <a:rPr lang="uk-UA" altLang="ru-RU" sz="2000"/>
              <a:t>ІІ </a:t>
            </a:r>
            <a:r>
              <a:rPr lang="uk-UA" altLang="ru-RU" sz="2000" b="1"/>
              <a:t>Умовні</a:t>
            </a:r>
            <a:r>
              <a:rPr lang="uk-UA" altLang="ru-RU" sz="2000"/>
              <a:t> – ренти, в яких дата першої та останньої виплат залежить від деякої події. </a:t>
            </a:r>
            <a:r>
              <a:rPr lang="uk-UA" altLang="ru-RU" sz="2000" i="1"/>
              <a:t>Наприклад, пенсія чи премія зі страхування життя. </a:t>
            </a:r>
            <a:endParaRPr lang="uk-UA" altLang="ru-RU" sz="2000" i="1"/>
          </a:p>
          <a:p>
            <a:pPr eaLnBrk="1" hangingPunct="1"/>
            <a:endParaRPr lang="uk-UA" altLang="ru-RU" sz="2000"/>
          </a:p>
          <a:p>
            <a:pPr eaLnBrk="1" hangingPunct="1"/>
            <a:r>
              <a:rPr lang="uk-UA" altLang="ru-RU" sz="2000"/>
              <a:t>ІІІ </a:t>
            </a:r>
            <a:r>
              <a:rPr lang="uk-UA" altLang="ru-RU" sz="2000" b="1"/>
              <a:t>Довічна</a:t>
            </a:r>
            <a:r>
              <a:rPr lang="uk-UA" altLang="ru-RU" sz="2000"/>
              <a:t> - рента, виплати якої не обмежені ніякими строками (безстрокові облігації).</a:t>
            </a:r>
            <a:endParaRPr lang="uk-UA" altLang="ru-RU" sz="2000"/>
          </a:p>
          <a:p>
            <a:pPr eaLnBrk="1" hangingPunct="1"/>
            <a:r>
              <a:rPr lang="uk-UA" altLang="ru-RU" sz="2000" b="1"/>
              <a:t> </a:t>
            </a:r>
            <a:endParaRPr lang="uk-UA" altLang="ru-RU" sz="2000"/>
          </a:p>
        </p:txBody>
      </p:sp>
      <p:sp>
        <p:nvSpPr>
          <p:cNvPr id="31748" name="Прямоугольник 3"/>
          <p:cNvSpPr>
            <a:spLocks noChangeArrowheads="1"/>
          </p:cNvSpPr>
          <p:nvPr/>
        </p:nvSpPr>
        <p:spPr bwMode="auto">
          <a:xfrm>
            <a:off x="684213" y="4221163"/>
            <a:ext cx="76327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a:t>Рента називається </a:t>
            </a:r>
            <a:r>
              <a:rPr lang="uk-UA" altLang="ru-RU" b="1"/>
              <a:t>звичайною </a:t>
            </a:r>
            <a:r>
              <a:rPr lang="uk-UA" altLang="ru-RU"/>
              <a:t>або </a:t>
            </a:r>
            <a:r>
              <a:rPr lang="uk-UA" altLang="ru-RU" b="1"/>
              <a:t>постнумерандо</a:t>
            </a:r>
            <a:r>
              <a:rPr lang="uk-UA" altLang="ru-RU"/>
              <a:t>, якщо виплати здійснюються в кінці кожного періоду (іпотека),</a:t>
            </a:r>
            <a:endParaRPr lang="uk-UA" altLang="ru-RU"/>
          </a:p>
          <a:p>
            <a:pPr eaLnBrk="1" hangingPunct="1"/>
            <a:endParaRPr lang="uk-UA" altLang="ru-RU"/>
          </a:p>
          <a:p>
            <a:pPr eaLnBrk="1" hangingPunct="1"/>
            <a:r>
              <a:rPr lang="uk-UA" altLang="ru-RU" b="1"/>
              <a:t>приведеною</a:t>
            </a:r>
            <a:r>
              <a:rPr lang="uk-UA" altLang="ru-RU"/>
              <a:t> (</a:t>
            </a:r>
            <a:r>
              <a:rPr lang="uk-UA" altLang="ru-RU" b="1"/>
              <a:t>авансованою, вексельною або пренумерандо</a:t>
            </a:r>
            <a:r>
              <a:rPr lang="uk-UA" altLang="ru-RU"/>
              <a:t>), якщо виплати відбуваються на початку кожного періоду. </a:t>
            </a:r>
            <a:endParaRPr lang="uk-UA" altLang="ru-RU"/>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Рисунок 1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7543800" y="5786438"/>
            <a:ext cx="158273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a:spLocks noChangeArrowheads="1"/>
          </p:cNvSpPr>
          <p:nvPr/>
        </p:nvSpPr>
        <p:spPr bwMode="auto">
          <a:xfrm>
            <a:off x="428625" y="241300"/>
            <a:ext cx="8429625"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a:solidFill>
                  <a:schemeClr val="tx1"/>
                </a:solidFill>
                <a:latin typeface="Times New Roman" panose="02020603050405020304" pitchFamily="18" charset="0"/>
                <a:cs typeface="Times New Roman" panose="02020603050405020304" pitchFamily="18" charset="0"/>
              </a:rPr>
              <a:t>Ануїтет</a:t>
            </a:r>
            <a:endParaRPr lang="uk-UA" sz="2400" b="1" dirty="0">
              <a:solidFill>
                <a:schemeClr val="tx1"/>
              </a:solidFill>
              <a:latin typeface="Times New Roman" panose="02020603050405020304" pitchFamily="18" charset="0"/>
              <a:cs typeface="Times New Roman" panose="02020603050405020304" pitchFamily="18" charset="0"/>
            </a:endParaRPr>
          </a:p>
        </p:txBody>
      </p:sp>
      <p:sp>
        <p:nvSpPr>
          <p:cNvPr id="32771" name="Прямоугольник 3"/>
          <p:cNvSpPr>
            <a:spLocks noRot="1" noChangeAspect="1" noMove="1" noResize="1" noEditPoints="1" noAdjustHandles="1" noChangeArrowheads="1" noChangeShapeType="1" noTextEdit="1"/>
          </p:cNvSpPr>
          <p:nvPr/>
        </p:nvSpPr>
        <p:spPr bwMode="auto">
          <a:xfrm>
            <a:off x="411208" y="908720"/>
            <a:ext cx="8426450" cy="5887189"/>
          </a:xfrm>
          <a:prstGeom prst="rect">
            <a:avLst/>
          </a:prstGeom>
          <a:blipFill rotWithShape="1">
            <a:blip r:embed="rId2"/>
            <a:stretch>
              <a:fillRect l="-578" t="-51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uk-UA">
                <a:noFill/>
                <a:latin typeface="Arial" panose="020B0604020202020204" pitchFamily="34" charset="0"/>
              </a:rPr>
              <a:t> </a:t>
            </a:r>
            <a:endParaRPr lang="uk-UA">
              <a:noFill/>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428625" y="241300"/>
            <a:ext cx="8429625"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smtClean="0">
                <a:solidFill>
                  <a:schemeClr val="tx1"/>
                </a:solidFill>
                <a:latin typeface="Times New Roman" panose="02020603050405020304" pitchFamily="18" charset="0"/>
                <a:cs typeface="Times New Roman" panose="02020603050405020304" pitchFamily="18" charset="0"/>
              </a:rPr>
              <a:t>Звичайна рента</a:t>
            </a:r>
            <a:endParaRPr lang="uk-UA" sz="2400" b="1"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Объект 2"/>
              <p:cNvSpPr>
                <a:spLocks noGrp="1"/>
              </p:cNvSpPr>
              <p:nvPr/>
            </p:nvSpPr>
            <p:spPr>
              <a:xfrm>
                <a:off x="428625" y="980728"/>
                <a:ext cx="8535863" cy="5400600"/>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anose="02020404030301010803"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5pPr>
                <a:lvl6pPr marL="1600200"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6pPr>
                <a:lvl7pPr marL="1899920"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7pPr>
                <a:lvl8pPr marL="2200275"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8pPr>
                <a:lvl9pPr marL="2499995"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9pPr>
              </a:lstStyle>
              <a:p>
                <a:pPr marL="0" indent="0">
                  <a:buNone/>
                </a:pPr>
                <a:r>
                  <a:rPr lang="ru-RU" sz="1600" b="1" dirty="0" smtClean="0"/>
                  <a:t>Для </a:t>
                </a:r>
                <a:r>
                  <a:rPr lang="uk-UA" sz="1600" b="1" dirty="0" smtClean="0"/>
                  <a:t>звичайної ренти</a:t>
                </a:r>
                <a:r>
                  <a:rPr lang="ru-RU" sz="1600" b="1" dirty="0" smtClean="0"/>
                  <a:t>. </a:t>
                </a:r>
                <a:endParaRPr lang="en-US" sz="1600" b="1" dirty="0" smtClean="0"/>
              </a:p>
              <a:p>
                <a:pPr algn="just"/>
                <a:r>
                  <a:rPr lang="uk-UA" sz="1600" dirty="0" smtClean="0"/>
                  <a:t>Під майбутньою вартістю ренти розуміють процес сумарного накопичення основної суми і процентів </a:t>
                </a:r>
                <a:r>
                  <a:rPr lang="ru-RU" sz="1600" dirty="0" smtClean="0"/>
                  <a:t>за </a:t>
                </a:r>
                <a:r>
                  <a:rPr lang="ru-RU" sz="1600" dirty="0"/>
                  <a:t>рентою </a:t>
                </a:r>
                <a:r>
                  <a:rPr lang="uk-UA" sz="1600" dirty="0" smtClean="0"/>
                  <a:t>протягом зазначеної кількості часових періодів при певній ставці процента. Для позначення цього періоду також вживають термін накопичення або накопичення за період</a:t>
                </a:r>
                <a:r>
                  <a:rPr lang="ru-RU" sz="1600" dirty="0" smtClean="0"/>
                  <a:t>.</a:t>
                </a:r>
                <a:endParaRPr lang="en-US" sz="1600" dirty="0" smtClean="0"/>
              </a:p>
              <a:p>
                <a:pPr algn="just"/>
                <a:endParaRPr lang="en-US" sz="1600" dirty="0"/>
              </a:p>
              <a:p>
                <a:endParaRPr lang="en-US" sz="1600" dirty="0" smtClean="0"/>
              </a:p>
              <a:p>
                <a:endParaRPr lang="en-US" sz="1600" dirty="0"/>
              </a:p>
              <a:p>
                <a:r>
                  <a:rPr lang="uk-UA" sz="1600" dirty="0"/>
                  <a:t>де </a:t>
                </a:r>
                <a:r>
                  <a:rPr lang="uk-UA" sz="1600" i="1" dirty="0"/>
                  <a:t>FVA</a:t>
                </a:r>
                <a:r>
                  <a:rPr lang="uk-UA" sz="1600" i="1" baseline="-25000" dirty="0"/>
                  <a:t>0</a:t>
                </a:r>
                <a:r>
                  <a:rPr lang="uk-UA" sz="1600" dirty="0"/>
                  <a:t> – майбутня вартість ренти;</a:t>
                </a:r>
                <a:endParaRPr lang="ru-RU" sz="1600" dirty="0"/>
              </a:p>
              <a:p>
                <a:r>
                  <a:rPr lang="uk-UA" sz="1600" i="1" dirty="0"/>
                  <a:t>А</a:t>
                </a:r>
                <a:r>
                  <a:rPr lang="uk-UA" sz="1600" i="1" baseline="-25000" dirty="0"/>
                  <a:t>0</a:t>
                </a:r>
                <a:r>
                  <a:rPr lang="uk-UA" sz="1600" dirty="0"/>
                  <a:t> – звичайна рента (ануїтет</a:t>
                </a:r>
                <a:r>
                  <a:rPr lang="uk-UA" sz="1600" dirty="0" smtClean="0"/>
                  <a:t>). </a:t>
                </a:r>
                <a:endParaRPr lang="uk-UA" sz="1600" dirty="0" smtClean="0"/>
              </a:p>
              <a:p>
                <a:pPr algn="just"/>
                <a:endParaRPr lang="uk-UA" sz="1600" dirty="0"/>
              </a:p>
              <a:p>
                <a:pPr algn="just"/>
                <a:r>
                  <a:rPr lang="uk-UA" sz="1600" dirty="0" smtClean="0"/>
                  <a:t>Вираз </a:t>
                </a:r>
                <a14:m>
                  <m:oMath xmlns:m="http://schemas.openxmlformats.org/officeDocument/2006/math">
                    <m:f>
                      <m:fPr>
                        <m:ctrlPr>
                          <a:rPr lang="ru-RU" sz="1600" b="1" i="1" smtClean="0">
                            <a:latin typeface="Cambria Math" panose="02040503050406030204" pitchFamily="18" charset="0"/>
                          </a:rPr>
                        </m:ctrlPr>
                      </m:fPr>
                      <m:num>
                        <m:sSup>
                          <m:sSupPr>
                            <m:ctrlPr>
                              <a:rPr lang="ru-RU" sz="1600" b="1" i="1" smtClean="0">
                                <a:latin typeface="Cambria Math" panose="02040503050406030204" pitchFamily="18" charset="0"/>
                              </a:rPr>
                            </m:ctrlPr>
                          </m:sSupPr>
                          <m:e>
                            <m:r>
                              <a:rPr lang="en-US" sz="1600" b="1" i="1" smtClean="0">
                                <a:latin typeface="Cambria Math" panose="02040503050406030204" pitchFamily="18" charset="0"/>
                              </a:rPr>
                              <m:t>(</m:t>
                            </m:r>
                            <m:r>
                              <a:rPr lang="en-US" sz="1600" b="1" i="1" smtClean="0">
                                <a:latin typeface="Cambria Math" panose="02040503050406030204" pitchFamily="18" charset="0"/>
                              </a:rPr>
                              <m:t>𝟏</m:t>
                            </m:r>
                            <m:r>
                              <a:rPr lang="en-US" sz="1600" b="1" i="1" smtClean="0">
                                <a:latin typeface="Cambria Math" panose="02040503050406030204" pitchFamily="18" charset="0"/>
                              </a:rPr>
                              <m:t>+</m:t>
                            </m:r>
                            <m:r>
                              <a:rPr lang="en-US" sz="1600" b="1" i="1" smtClean="0">
                                <a:latin typeface="Cambria Math" panose="02040503050406030204" pitchFamily="18" charset="0"/>
                              </a:rPr>
                              <m:t>𝒊</m:t>
                            </m:r>
                            <m:r>
                              <a:rPr lang="en-US" sz="1600" b="1" i="1" smtClean="0">
                                <a:latin typeface="Cambria Math" panose="02040503050406030204" pitchFamily="18" charset="0"/>
                              </a:rPr>
                              <m:t>)</m:t>
                            </m:r>
                          </m:e>
                          <m:sup>
                            <m:r>
                              <a:rPr lang="en-US" sz="1600" b="1" i="1" smtClean="0">
                                <a:latin typeface="Cambria Math" panose="02040503050406030204" pitchFamily="18" charset="0"/>
                              </a:rPr>
                              <m:t>𝒏</m:t>
                            </m:r>
                          </m:sup>
                        </m:sSup>
                        <m:r>
                          <a:rPr lang="en-US" sz="1600" b="1" i="1" smtClean="0">
                            <a:latin typeface="Cambria Math" panose="02040503050406030204" pitchFamily="18" charset="0"/>
                          </a:rPr>
                          <m:t>−</m:t>
                        </m:r>
                        <m:r>
                          <a:rPr lang="en-US" sz="1600" b="1" i="1" smtClean="0">
                            <a:latin typeface="Cambria Math" panose="02040503050406030204" pitchFamily="18" charset="0"/>
                          </a:rPr>
                          <m:t>𝟏</m:t>
                        </m:r>
                      </m:num>
                      <m:den>
                        <m:r>
                          <a:rPr lang="en-US" sz="1600" b="1" i="1" smtClean="0">
                            <a:latin typeface="Cambria Math" panose="02040503050406030204" pitchFamily="18" charset="0"/>
                          </a:rPr>
                          <m:t>𝒊</m:t>
                        </m:r>
                      </m:den>
                    </m:f>
                  </m:oMath>
                </a14:m>
                <a:r>
                  <a:rPr lang="ru-RU" sz="1600" dirty="0" smtClean="0"/>
                  <a:t> носить </a:t>
                </a:r>
                <a:r>
                  <a:rPr lang="uk-UA" sz="1600" dirty="0" smtClean="0"/>
                  <a:t>назву коефіцієнта </a:t>
                </a:r>
                <a:r>
                  <a:rPr lang="ru-RU" sz="1600" dirty="0" smtClean="0"/>
                  <a:t>(</a:t>
                </a:r>
                <a:r>
                  <a:rPr lang="ru-RU" sz="1600" dirty="0"/>
                  <a:t>фактора) </a:t>
                </a:r>
                <a:r>
                  <a:rPr lang="uk-UA" sz="1600" dirty="0" smtClean="0"/>
                  <a:t>майбутньої вартості ренти і показує сумарне накопичення основної суми і процентів за рентою, платежі </a:t>
                </a:r>
                <a:r>
                  <a:rPr lang="ru-RU" sz="1600" dirty="0" smtClean="0"/>
                  <a:t>за </a:t>
                </a:r>
                <a:r>
                  <a:rPr lang="uk-UA" sz="1600" dirty="0" smtClean="0"/>
                  <a:t>якою здійснюються наприкінці часового періоду і дорівнюють одній грошовій одиниці </a:t>
                </a:r>
                <a:r>
                  <a:rPr lang="ru-RU" sz="1600" dirty="0" smtClean="0"/>
                  <a:t>через </a:t>
                </a:r>
                <a:r>
                  <a:rPr lang="en-US" sz="1600" dirty="0"/>
                  <a:t>n </a:t>
                </a:r>
                <a:r>
                  <a:rPr lang="uk-UA" sz="1600" dirty="0" smtClean="0"/>
                  <a:t>часових періодів при ставці процента і. </a:t>
                </a:r>
                <a:endParaRPr lang="uk-UA" sz="1600" dirty="0" smtClean="0"/>
              </a:p>
            </p:txBody>
          </p:sp>
        </mc:Choice>
        <mc:Fallback>
          <p:sp>
            <p:nvSpPr>
              <p:cNvPr id="6" name="Объект 2"/>
              <p:cNvSpPr>
                <a:spLocks noRot="1" noChangeAspect="1" noMove="1" noResize="1" noEditPoints="1" noAdjustHandles="1" noChangeArrowheads="1" noChangeShapeType="1" noTextEdit="1"/>
              </p:cNvSpPr>
              <p:nvPr/>
            </p:nvSpPr>
            <p:spPr>
              <a:xfrm>
                <a:off x="428625" y="980728"/>
                <a:ext cx="8535863" cy="5400600"/>
              </a:xfrm>
              <a:prstGeom prst="rect">
                <a:avLst/>
              </a:prstGeom>
              <a:blipFill rotWithShape="1">
                <a:blip r:embed="rId1"/>
                <a:stretch>
                  <a:fillRect t="-5" r="2" b="4"/>
                </a:stretch>
              </a:blipFill>
            </p:spPr>
            <p:txBody>
              <a:bodyPr/>
              <a:lstStyle/>
              <a:p>
                <a:r>
                  <a:rPr lang="ru-RU" altLang="en-US">
                    <a:noFill/>
                  </a:rPr>
                  <a:t> </a:t>
                </a:r>
              </a:p>
            </p:txBody>
          </p:sp>
        </mc:Fallback>
      </mc:AlternateContent>
      <p:pic>
        <p:nvPicPr>
          <p:cNvPr id="7" name="Рисунок 6"/>
          <p:cNvPicPr>
            <a:picLocks noChangeAspect="1"/>
          </p:cNvPicPr>
          <p:nvPr/>
        </p:nvPicPr>
        <p:blipFill>
          <a:blip r:embed="rId2"/>
          <a:stretch>
            <a:fillRect/>
          </a:stretch>
        </p:blipFill>
        <p:spPr>
          <a:xfrm>
            <a:off x="3563888" y="2420888"/>
            <a:ext cx="2498501" cy="960361"/>
          </a:xfrm>
          <a:prstGeom prst="rect">
            <a:avLst/>
          </a:prstGeom>
          <a:solidFill>
            <a:schemeClr val="bg2">
              <a:lumMod val="90000"/>
            </a:schemeClr>
          </a:solidFill>
          <a:ln>
            <a:solidFill>
              <a:schemeClr val="bg2">
                <a:lumMod val="25000"/>
              </a:schemeClr>
            </a:solid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1"/>
          <a:stretch>
            <a:fillRect/>
          </a:stretch>
        </p:blipFill>
        <p:spPr>
          <a:xfrm>
            <a:off x="43102" y="203368"/>
            <a:ext cx="8921386" cy="539019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Объект 2"/>
              <p:cNvSpPr>
                <a:spLocks noGrp="1"/>
              </p:cNvSpPr>
              <p:nvPr>
                <p:ph idx="1"/>
              </p:nvPr>
            </p:nvSpPr>
            <p:spPr>
              <a:xfrm>
                <a:off x="444120" y="836712"/>
                <a:ext cx="8699880" cy="1368152"/>
              </a:xfrm>
            </p:spPr>
            <p:txBody>
              <a:bodyPr/>
              <a:lstStyle/>
              <a:p>
                <a:pPr algn="just"/>
                <a:r>
                  <a:rPr lang="ru-RU" sz="1600" dirty="0" smtClean="0"/>
                  <a:t>При </a:t>
                </a:r>
                <a:r>
                  <a:rPr lang="ru-RU" sz="1600" b="1" dirty="0" smtClean="0"/>
                  <a:t>авансовому </a:t>
                </a:r>
                <a:r>
                  <a:rPr lang="uk-UA" sz="1600" b="1" dirty="0" smtClean="0"/>
                  <a:t>ануїтеті</a:t>
                </a:r>
                <a:r>
                  <a:rPr lang="uk-UA" sz="1600" dirty="0" smtClean="0"/>
                  <a:t> платежі здійснюють на початку кожного періоду нарахування. При цьому кількість платежів однакова, а ось періодів нарахування відсотків на один більше. Прикладом є рахунок в банку. Для розрахунку майбутньої або теперішньої вартості вексельної ренти необхідно відповідні величини множити </a:t>
                </a:r>
                <a:r>
                  <a:rPr lang="ru-RU" sz="1600" dirty="0" smtClean="0"/>
                  <a:t>на</a:t>
                </a:r>
                <a:r>
                  <a:rPr lang="en-US" sz="1600" dirty="0" smtClean="0"/>
                  <a:t> </a:t>
                </a:r>
                <a14:m>
                  <m:oMath xmlns:m="http://schemas.openxmlformats.org/officeDocument/2006/math">
                    <m:sSup>
                      <m:sSupPr>
                        <m:ctrlPr>
                          <a:rPr lang="en-US" sz="1600" i="1" smtClean="0">
                            <a:latin typeface="Cambria Math" panose="02040503050406030204" pitchFamily="18" charset="0"/>
                          </a:rPr>
                        </m:ctrlPr>
                      </m:sSupPr>
                      <m:e>
                        <m:r>
                          <a:rPr lang="ru-RU" sz="1600" i="1" dirty="0">
                            <a:latin typeface="Cambria Math" panose="02040503050406030204" pitchFamily="18" charset="0"/>
                          </a:rPr>
                          <m:t>(</m:t>
                        </m:r>
                        <m:r>
                          <a:rPr lang="ru-RU" sz="1600" i="1" dirty="0">
                            <a:latin typeface="Cambria Math" panose="02040503050406030204" pitchFamily="18" charset="0"/>
                          </a:rPr>
                          <m:t>1</m:t>
                        </m:r>
                        <m:r>
                          <a:rPr lang="ru-RU" sz="1600" i="1" dirty="0">
                            <a:latin typeface="Cambria Math" panose="02040503050406030204" pitchFamily="18" charset="0"/>
                          </a:rPr>
                          <m:t>+і) </m:t>
                        </m:r>
                        <m:r>
                          <m:rPr>
                            <m:nor/>
                          </m:rPr>
                          <a:rPr lang="ru-RU" sz="1600" dirty="0">
                            <a:latin typeface="Cambria Math" panose="02040503050406030204" pitchFamily="18" charset="0"/>
                          </a:rPr>
                          <m:t> </m:t>
                        </m:r>
                      </m:e>
                      <m:sup>
                        <m:r>
                          <a:rPr lang="en-US" sz="1600" b="0" i="1" smtClean="0">
                            <a:latin typeface="Cambria Math" panose="02040503050406030204" pitchFamily="18" charset="0"/>
                          </a:rPr>
                          <m:t>𝑛</m:t>
                        </m:r>
                      </m:sup>
                    </m:sSup>
                  </m:oMath>
                </a14:m>
                <a:endParaRPr lang="en-US" sz="1600" dirty="0" smtClean="0"/>
              </a:p>
              <a:p>
                <a:pPr algn="just"/>
                <a:endParaRPr lang="ru-RU" sz="1600" dirty="0"/>
              </a:p>
            </p:txBody>
          </p:sp>
        </mc:Choice>
        <mc:Fallback>
          <p:sp>
            <p:nvSpPr>
              <p:cNvPr id="3" name="Объект 2"/>
              <p:cNvSpPr>
                <a:spLocks noRot="1" noChangeAspect="1" noMove="1" noResize="1" noEditPoints="1" noAdjustHandles="1" noChangeArrowheads="1" noChangeShapeType="1" noTextEdit="1"/>
              </p:cNvSpPr>
              <p:nvPr>
                <p:ph idx="1"/>
              </p:nvPr>
            </p:nvSpPr>
            <p:spPr>
              <a:xfrm>
                <a:off x="444120" y="836712"/>
                <a:ext cx="8699880" cy="1368152"/>
              </a:xfrm>
              <a:blipFill rotWithShape="1">
                <a:blip r:embed="rId1"/>
                <a:stretch>
                  <a:fillRect l="-3" t="-30" r="7" b="-13960"/>
                </a:stretch>
              </a:blipFill>
            </p:spPr>
            <p:txBody>
              <a:bodyPr/>
              <a:lstStyle/>
              <a:p>
                <a:r>
                  <a:rPr lang="ru-RU" altLang="en-US">
                    <a:noFill/>
                  </a:rPr>
                  <a:t> </a:t>
                </a:r>
              </a:p>
            </p:txBody>
          </p:sp>
        </mc:Fallback>
      </mc:AlternateContent>
      <p:pic>
        <p:nvPicPr>
          <p:cNvPr id="4" name="Рисунок 3"/>
          <p:cNvPicPr>
            <a:picLocks noChangeAspect="1"/>
          </p:cNvPicPr>
          <p:nvPr/>
        </p:nvPicPr>
        <p:blipFill>
          <a:blip r:embed="rId2"/>
          <a:stretch>
            <a:fillRect/>
          </a:stretch>
        </p:blipFill>
        <p:spPr>
          <a:xfrm>
            <a:off x="179513" y="2187598"/>
            <a:ext cx="8883520" cy="4409754"/>
          </a:xfrm>
          <a:prstGeom prst="rect">
            <a:avLst/>
          </a:prstGeom>
        </p:spPr>
      </p:pic>
      <p:sp>
        <p:nvSpPr>
          <p:cNvPr id="5" name="Прямоугольник 4"/>
          <p:cNvSpPr>
            <a:spLocks noChangeArrowheads="1"/>
          </p:cNvSpPr>
          <p:nvPr/>
        </p:nvSpPr>
        <p:spPr bwMode="auto">
          <a:xfrm>
            <a:off x="444120" y="188640"/>
            <a:ext cx="8429625"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smtClean="0">
                <a:solidFill>
                  <a:schemeClr val="tx1"/>
                </a:solidFill>
                <a:latin typeface="Times New Roman" panose="02020603050405020304" pitchFamily="18" charset="0"/>
                <a:cs typeface="Times New Roman" panose="02020603050405020304" pitchFamily="18" charset="0"/>
              </a:rPr>
              <a:t>Вексельна (авансова) рента</a:t>
            </a:r>
            <a:endParaRPr lang="uk-UA"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Рисунок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227763" y="3038475"/>
            <a:ext cx="2755900"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Прямоугольник 3"/>
          <p:cNvSpPr>
            <a:spLocks noChangeArrowheads="1"/>
          </p:cNvSpPr>
          <p:nvPr/>
        </p:nvSpPr>
        <p:spPr bwMode="auto">
          <a:xfrm>
            <a:off x="714375" y="2622976"/>
            <a:ext cx="8429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4800" dirty="0" smtClean="0">
                <a:solidFill>
                  <a:schemeClr val="accent1">
                    <a:lumMod val="75000"/>
                  </a:schemeClr>
                </a:solidFill>
              </a:rPr>
              <a:t>Дякую за увагу!</a:t>
            </a:r>
            <a:endParaRPr lang="uk-UA" altLang="ru-RU" sz="4800" dirty="0">
              <a:solidFill>
                <a:schemeClr val="accent1">
                  <a:lumMod val="75000"/>
                </a:schemeClr>
              </a:solidFill>
            </a:endParaRPr>
          </a:p>
        </p:txBody>
      </p:sp>
      <p:sp>
        <p:nvSpPr>
          <p:cNvPr id="5" name="Прямоугольник 4"/>
          <p:cNvSpPr>
            <a:spLocks noChangeArrowheads="1"/>
          </p:cNvSpPr>
          <p:nvPr/>
        </p:nvSpPr>
        <p:spPr bwMode="auto">
          <a:xfrm>
            <a:off x="428625" y="241300"/>
            <a:ext cx="8429625"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endParaRPr lang="uk-UA"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0"/>
            <a:ext cx="8784976" cy="1754326"/>
          </a:xfrm>
          <a:prstGeom prst="rect">
            <a:avLst/>
          </a:prstGeom>
        </p:spPr>
        <p:txBody>
          <a:bodyPr wrap="square">
            <a:spAutoFit/>
          </a:bodyPr>
          <a:lstStyle/>
          <a:p>
            <a:pPr algn="just"/>
            <a:r>
              <a:rPr lang="uk-UA" dirty="0">
                <a:solidFill>
                  <a:srgbClr val="000000"/>
                </a:solidFill>
                <a:latin typeface="Times New Roman" panose="02020603050405020304" pitchFamily="18" charset="0"/>
                <a:ea typeface="Times New Roman" panose="02020603050405020304" pitchFamily="18" charset="0"/>
              </a:rPr>
              <a:t>Припустимо, що ми маємо три інвестиційні проекти — А, </a:t>
            </a:r>
            <a:r>
              <a:rPr lang="uk-UA" dirty="0" smtClean="0">
                <a:solidFill>
                  <a:srgbClr val="000000"/>
                </a:solidFill>
                <a:latin typeface="Times New Roman" panose="02020603050405020304" pitchFamily="18" charset="0"/>
                <a:ea typeface="Times New Roman" panose="02020603050405020304" pitchFamily="18" charset="0"/>
              </a:rPr>
              <a:t>Б,В </a:t>
            </a:r>
            <a:r>
              <a:rPr lang="uk-UA" dirty="0">
                <a:solidFill>
                  <a:srgbClr val="000000"/>
                </a:solidFill>
                <a:latin typeface="Times New Roman" panose="02020603050405020304" pitchFamily="18" charset="0"/>
                <a:ea typeface="Times New Roman" panose="02020603050405020304" pitchFamily="18" charset="0"/>
              </a:rPr>
              <a:t>капіталовкладення за якими є однаковими і здійснюються протягом одного й того ж терміну. Приймемо також, що ступінь ризику, яка пов'язується з кожним з цих інвестиційних проектів, оцінюється приблизно на однаковому рівні. Очікується, що загальний обсяг чистих грошових потоків і період, в якому вони надійдуть, також є однаковими за всіма трьома інвестиційними проектами, табл. 4.1.</a:t>
            </a:r>
            <a:endParaRPr lang="ru-RU" dirty="0"/>
          </a:p>
        </p:txBody>
      </p:sp>
      <p:graphicFrame>
        <p:nvGraphicFramePr>
          <p:cNvPr id="5" name="Таблица 4"/>
          <p:cNvGraphicFramePr>
            <a:graphicFrameLocks noGrp="1"/>
          </p:cNvGraphicFramePr>
          <p:nvPr/>
        </p:nvGraphicFramePr>
        <p:xfrm>
          <a:off x="457199" y="2327343"/>
          <a:ext cx="8229601" cy="1857313"/>
        </p:xfrm>
        <a:graphic>
          <a:graphicData uri="http://schemas.openxmlformats.org/drawingml/2006/table">
            <a:tbl>
              <a:tblPr>
                <a:tableStyleId>{5C22544A-7EE6-4342-B048-85BDC9FD1C3A}</a:tableStyleId>
              </a:tblPr>
              <a:tblGrid>
                <a:gridCol w="2187428"/>
                <a:gridCol w="2309226"/>
                <a:gridCol w="2309226"/>
                <a:gridCol w="1423721"/>
              </a:tblGrid>
              <a:tr h="195707">
                <a:tc rowSpan="2">
                  <a:txBody>
                    <a:bodyPr/>
                    <a:lstStyle/>
                    <a:p>
                      <a:pPr indent="215900" algn="ctr">
                        <a:lnSpc>
                          <a:spcPct val="107000"/>
                        </a:lnSpc>
                        <a:spcAft>
                          <a:spcPts val="0"/>
                        </a:spcAft>
                      </a:pPr>
                      <a:r>
                        <a:rPr lang="uk-UA" sz="1600" dirty="0">
                          <a:effectLst/>
                        </a:rPr>
                        <a:t>Рік</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indent="215900" algn="ctr">
                        <a:lnSpc>
                          <a:spcPct val="107000"/>
                        </a:lnSpc>
                        <a:spcAft>
                          <a:spcPts val="0"/>
                        </a:spcAft>
                      </a:pPr>
                      <a:r>
                        <a:rPr lang="uk-UA" sz="1600">
                          <a:effectLst/>
                        </a:rPr>
                        <a:t>Чисті грошові потоки за проектом, тис. грн.</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cPr/>
                </a:tc>
                <a:tc hMerge="1">
                  <a:tcPr/>
                </a:tc>
              </a:tr>
              <a:tr h="195707">
                <a:tc vMerge="1">
                  <a:tcPr/>
                </a:tc>
                <a:tc>
                  <a:txBody>
                    <a:bodyPr/>
                    <a:lstStyle/>
                    <a:p>
                      <a:pPr indent="215900" algn="ctr">
                        <a:lnSpc>
                          <a:spcPct val="107000"/>
                        </a:lnSpc>
                        <a:spcAft>
                          <a:spcPts val="0"/>
                        </a:spcAft>
                      </a:pPr>
                      <a:r>
                        <a:rPr lang="uk-UA" sz="1600" dirty="0">
                          <a:effectLst/>
                        </a:rPr>
                        <a:t>А</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Б</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В</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1781">
                <a:tc>
                  <a:txBody>
                    <a:bodyPr/>
                    <a:lstStyle/>
                    <a:p>
                      <a:pPr indent="215900" algn="ctr">
                        <a:lnSpc>
                          <a:spcPct val="107000"/>
                        </a:lnSpc>
                        <a:spcAft>
                          <a:spcPts val="0"/>
                        </a:spcAft>
                      </a:pPr>
                      <a:r>
                        <a:rPr lang="uk-UA" sz="1600">
                          <a:effectLst/>
                        </a:rPr>
                        <a:t>0 (реалізація)</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- 40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-40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-40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5707">
                <a:tc>
                  <a:txBody>
                    <a:bodyPr/>
                    <a:lstStyle/>
                    <a:p>
                      <a:pPr indent="215900" algn="ctr">
                        <a:lnSpc>
                          <a:spcPct val="107000"/>
                        </a:lnSpc>
                        <a:spcAft>
                          <a:spcPts val="0"/>
                        </a:spcAft>
                      </a:pPr>
                      <a:r>
                        <a:rPr lang="uk-UA" sz="1600" dirty="0">
                          <a:effectLst/>
                        </a:rPr>
                        <a:t>1</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10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15</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30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5707">
                <a:tc>
                  <a:txBody>
                    <a:bodyPr/>
                    <a:lstStyle/>
                    <a:p>
                      <a:pPr indent="215900" algn="ctr">
                        <a:lnSpc>
                          <a:spcPct val="107000"/>
                        </a:lnSpc>
                        <a:spcAft>
                          <a:spcPts val="0"/>
                        </a:spcAft>
                      </a:pPr>
                      <a:r>
                        <a:rPr lang="uk-UA" sz="1600">
                          <a:effectLst/>
                        </a:rPr>
                        <a:t>2</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15</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30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15</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5707">
                <a:tc>
                  <a:txBody>
                    <a:bodyPr/>
                    <a:lstStyle/>
                    <a:p>
                      <a:pPr indent="215900" algn="ctr">
                        <a:lnSpc>
                          <a:spcPct val="107000"/>
                        </a:lnSpc>
                        <a:spcAft>
                          <a:spcPts val="0"/>
                        </a:spcAft>
                      </a:pPr>
                      <a:r>
                        <a:rPr lang="uk-UA" sz="1600">
                          <a:effectLst/>
                        </a:rPr>
                        <a:t>3</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30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10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10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5707">
                <a:tc>
                  <a:txBody>
                    <a:bodyPr/>
                    <a:lstStyle/>
                    <a:p>
                      <a:pPr indent="215900" algn="ctr">
                        <a:lnSpc>
                          <a:spcPct val="107000"/>
                        </a:lnSpc>
                        <a:spcAft>
                          <a:spcPts val="0"/>
                        </a:spcAft>
                      </a:pPr>
                      <a:r>
                        <a:rPr lang="uk-UA" sz="1600" dirty="0">
                          <a:effectLst/>
                        </a:rPr>
                        <a:t>Сума </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15</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15</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15</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1"/>
          <p:cNvSpPr>
            <a:spLocks noChangeArrowheads="1"/>
          </p:cNvSpPr>
          <p:nvPr/>
        </p:nvSpPr>
        <p:spPr bwMode="auto">
          <a:xfrm>
            <a:off x="-179512" y="194296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indent="215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15900" algn="ctr" defTabSz="914400" rtl="0" eaLnBrk="0" fontAlgn="base" latinLnBrk="0" hangingPunct="0">
              <a:lnSpc>
                <a:spcPct val="100000"/>
              </a:lnSpc>
              <a:spcBef>
                <a:spcPct val="0"/>
              </a:spcBef>
              <a:spcAft>
                <a:spcPct val="0"/>
              </a:spcAft>
              <a:buClrTx/>
              <a:buSzTx/>
              <a:buFontTx/>
              <a:buNone/>
            </a:pPr>
            <a:r>
              <a:rPr kumimoji="0" lang="uk-UA" altLang="ru-RU" sz="14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rPr>
              <a:t>Порівняння інвестиційних проектів</a:t>
            </a:r>
            <a:endParaRPr kumimoji="0" lang="uk-UA" altLang="ru-RU" sz="1800" b="0" i="0" u="none" strike="noStrike" cap="none" normalizeH="0" baseline="0" smtClean="0">
              <a:ln>
                <a:noFill/>
              </a:ln>
              <a:solidFill>
                <a:schemeClr val="tx1"/>
              </a:solidFill>
              <a:effectLst/>
              <a:latin typeface="Arial" panose="020B0604020202020204" pitchFamily="34" charset="0"/>
            </a:endParaRPr>
          </a:p>
        </p:txBody>
      </p:sp>
      <p:sp>
        <p:nvSpPr>
          <p:cNvPr id="7" name="Прямоугольник 6"/>
          <p:cNvSpPr/>
          <p:nvPr/>
        </p:nvSpPr>
        <p:spPr>
          <a:xfrm>
            <a:off x="611560" y="4501039"/>
            <a:ext cx="7704856" cy="1200329"/>
          </a:xfrm>
          <a:prstGeom prst="rect">
            <a:avLst/>
          </a:prstGeom>
        </p:spPr>
        <p:txBody>
          <a:bodyPr wrap="square">
            <a:spAutoFit/>
          </a:bodyPr>
          <a:lstStyle/>
          <a:p>
            <a:pPr algn="just"/>
            <a:r>
              <a:rPr lang="uk-UA" dirty="0">
                <a:solidFill>
                  <a:srgbClr val="000000"/>
                </a:solidFill>
                <a:latin typeface="Times New Roman" panose="02020603050405020304" pitchFamily="18" charset="0"/>
                <a:ea typeface="Times New Roman" panose="02020603050405020304" pitchFamily="18" charset="0"/>
              </a:rPr>
              <a:t>Чи є ці інвестиційні проекти з точки зору вигід і витрат, які вони забезпечують, рівноцінними? Відповідь — "ні", хоч єдине, що їх відрізняє, — розподіл грошових потоків у часі. Проект </a:t>
            </a:r>
            <a:r>
              <a:rPr lang="uk-UA" dirty="0" smtClean="0">
                <a:solidFill>
                  <a:srgbClr val="000000"/>
                </a:solidFill>
                <a:latin typeface="Times New Roman" panose="02020603050405020304" pitchFamily="18" charset="0"/>
                <a:ea typeface="Times New Roman" panose="02020603050405020304" pitchFamily="18" charset="0"/>
              </a:rPr>
              <a:t>В, </a:t>
            </a:r>
            <a:r>
              <a:rPr lang="uk-UA" dirty="0">
                <a:solidFill>
                  <a:srgbClr val="000000"/>
                </a:solidFill>
                <a:latin typeface="Times New Roman" panose="02020603050405020304" pitchFamily="18" charset="0"/>
                <a:ea typeface="Times New Roman" panose="02020603050405020304" pitchFamily="18" charset="0"/>
              </a:rPr>
              <a:t>за яким очікується, що більші грошові потоки надійдуть раніше, можна розглядати як кращий.</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669088" y="4708525"/>
            <a:ext cx="2016125"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2"/>
          <p:cNvSpPr>
            <a:spLocks noGrp="1"/>
          </p:cNvSpPr>
          <p:nvPr>
            <p:ph type="title"/>
          </p:nvPr>
        </p:nvSpPr>
        <p:spPr/>
        <p:txBody>
          <a:bodyPr/>
          <a:lstStyle/>
          <a:p>
            <a:pPr algn="ctr">
              <a:defRPr/>
            </a:pPr>
            <a:r>
              <a:rPr lang="uk-UA" sz="3200" dirty="0"/>
              <a:t>Фактори, що визначають зміну вартості грошей у часі</a:t>
            </a:r>
            <a:endParaRPr lang="uk-UA" sz="3200" dirty="0">
              <a:latin typeface="Times New Roman" panose="02020603050405020304" pitchFamily="18" charset="0"/>
              <a:cs typeface="Times New Roman" panose="02020603050405020304" pitchFamily="18" charset="0"/>
            </a:endParaRPr>
          </a:p>
        </p:txBody>
      </p:sp>
      <p:pic>
        <p:nvPicPr>
          <p:cNvPr id="12292" name="Рисунок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7475" y="3756025"/>
            <a:ext cx="275590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675" y="1628775"/>
            <a:ext cx="831215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Рисунок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675" y="4581525"/>
            <a:ext cx="3376613"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6768" y="8477"/>
            <a:ext cx="8579296" cy="6048672"/>
          </a:xfrm>
        </p:spPr>
        <p:txBody>
          <a:bodyPr/>
          <a:lstStyle/>
          <a:p>
            <a:pPr algn="just"/>
            <a:r>
              <a:rPr lang="uk-UA" sz="2000" dirty="0" smtClean="0"/>
              <a:t>Одним з основних методологічних принципів в проектному аналізі є </a:t>
            </a:r>
            <a:r>
              <a:rPr lang="uk-UA" sz="2000" b="1" dirty="0" smtClean="0"/>
              <a:t>урахування концепції вартості грошей у часі. </a:t>
            </a:r>
            <a:r>
              <a:rPr lang="uk-UA" sz="2000" dirty="0" smtClean="0"/>
              <a:t>Певна сума грошей в майбутньому не є рівноцінною до такої самої суми, але отриманої сьогодні. </a:t>
            </a:r>
            <a:endParaRPr lang="en-US" sz="2000" dirty="0" smtClean="0"/>
          </a:p>
          <a:p>
            <a:pPr algn="just"/>
            <a:r>
              <a:rPr lang="uk-UA" sz="2000" dirty="0" smtClean="0"/>
              <a:t>Головними причинами зміни цінності грошей у часі є </a:t>
            </a:r>
            <a:r>
              <a:rPr lang="uk-UA" sz="2000" b="1" dirty="0" smtClean="0"/>
              <a:t>інфляція, ризик та схильність до ліквідності</a:t>
            </a:r>
            <a:r>
              <a:rPr lang="uk-UA" sz="2000" dirty="0" smtClean="0"/>
              <a:t>. </a:t>
            </a:r>
            <a:endParaRPr lang="en-US" sz="2000" dirty="0" smtClean="0"/>
          </a:p>
          <a:p>
            <a:pPr algn="just"/>
            <a:r>
              <a:rPr lang="uk-UA" sz="2000" b="1" dirty="0" smtClean="0"/>
              <a:t>Інфляція</a:t>
            </a:r>
            <a:r>
              <a:rPr lang="uk-UA" sz="2000" dirty="0" smtClean="0"/>
              <a:t> – це процес, який характеризується підвищенням загального рівня цін в економіці певної країни та зниженням купівельної спроможності грошей. </a:t>
            </a:r>
            <a:endParaRPr lang="en-US" sz="2000" dirty="0" smtClean="0"/>
          </a:p>
          <a:p>
            <a:pPr algn="just"/>
            <a:r>
              <a:rPr lang="uk-UA" sz="2000" b="1" dirty="0" smtClean="0"/>
              <a:t>Ризик </a:t>
            </a:r>
            <a:r>
              <a:rPr lang="uk-UA" sz="2000" dirty="0" smtClean="0"/>
              <a:t>– це нестабільність, непевність у майбутньому. Через непевність у майбутньому ризик з часом зростає, люди хочуть уникнути ризику, тож вище цінують ті гроші, що є сьогодні, ніж ті, що будуть у майбутньому. </a:t>
            </a:r>
            <a:endParaRPr lang="en-US" sz="2000" dirty="0" smtClean="0"/>
          </a:p>
          <a:p>
            <a:pPr algn="just"/>
            <a:r>
              <a:rPr lang="uk-UA" sz="2000" b="1" dirty="0" smtClean="0"/>
              <a:t>Схильність до ліквідності </a:t>
            </a:r>
            <a:r>
              <a:rPr lang="uk-UA" sz="2000" dirty="0" smtClean="0"/>
              <a:t>— це перевага, віддана наявним грошам перед іншими цінностями та ризикованими </a:t>
            </a:r>
            <a:r>
              <a:rPr lang="uk-UA" sz="2000" dirty="0" err="1" smtClean="0"/>
              <a:t>вкладеннями</a:t>
            </a:r>
            <a:r>
              <a:rPr lang="uk-UA" sz="2000" dirty="0" smtClean="0"/>
              <a:t>. Схильність до ліквідності обумовлена можливістю сьогоднішнього використання грошей, що передбачає можливість задоволення власних потреб, або реінвестування</a:t>
            </a:r>
            <a:r>
              <a:rPr lang="ru-RU" sz="2000" dirty="0" smtClean="0"/>
              <a:t>. </a:t>
            </a:r>
            <a:endParaRPr lang="ru-RU"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428625" y="241300"/>
            <a:ext cx="8429625"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800" b="1" dirty="0">
                <a:solidFill>
                  <a:schemeClr val="tx1"/>
                </a:solidFill>
                <a:latin typeface="Times New Roman" panose="02020603050405020304" pitchFamily="18" charset="0"/>
                <a:cs typeface="Times New Roman" panose="02020603050405020304" pitchFamily="18" charset="0"/>
              </a:rPr>
              <a:t>Базові поняття</a:t>
            </a:r>
            <a:endParaRPr lang="uk-UA" sz="2800" b="1" dirty="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a:spLocks noChangeArrowheads="1"/>
          </p:cNvSpPr>
          <p:nvPr/>
        </p:nvSpPr>
        <p:spPr bwMode="auto">
          <a:xfrm>
            <a:off x="827088" y="1196975"/>
            <a:ext cx="71294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400" b="1"/>
              <a:t>Відсотки</a:t>
            </a:r>
            <a:r>
              <a:rPr lang="uk-UA" altLang="ru-RU" sz="2400"/>
              <a:t> - сума доходу від надання капіталу в борг або плата за користування позичковим капіталом у всіх його формах (депозитний відсоток, кредитний відсоток, відсоток з облігацій, відсоток за векселями і т.п.).</a:t>
            </a:r>
            <a:endParaRPr lang="uk-UA" altLang="ru-RU" sz="2400"/>
          </a:p>
          <a:p>
            <a:pPr eaLnBrk="1" hangingPunct="1"/>
            <a:endParaRPr lang="uk-UA" altLang="ru-RU" sz="2400" b="1"/>
          </a:p>
          <a:p>
            <a:pPr eaLnBrk="1" hangingPunct="1"/>
            <a:r>
              <a:rPr lang="uk-UA" altLang="ru-RU" sz="2400" b="1"/>
              <a:t>Відсоткова ставка</a:t>
            </a:r>
            <a:r>
              <a:rPr lang="uk-UA" altLang="ru-RU" sz="2400"/>
              <a:t> - це величина, що характеризує інтенсивність нарахування відсотків.</a:t>
            </a:r>
            <a:endParaRPr lang="uk-UA" altLang="ru-RU" sz="2400"/>
          </a:p>
        </p:txBody>
      </p:sp>
      <p:pic>
        <p:nvPicPr>
          <p:cNvPr id="13316" name="Рисунок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895975" y="4518025"/>
            <a:ext cx="2962275"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0" y="0"/>
            <a:ext cx="885825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uk-UA" sz="2400" b="1" dirty="0">
                <a:solidFill>
                  <a:schemeClr val="tx1"/>
                </a:solidFill>
                <a:latin typeface="Times New Roman" panose="02020603050405020304" pitchFamily="18" charset="0"/>
                <a:cs typeface="Times New Roman" panose="02020603050405020304" pitchFamily="18" charset="0"/>
              </a:rPr>
              <a:t>Способи нарахування </a:t>
            </a:r>
            <a:r>
              <a:rPr lang="uk-UA" sz="2400" b="1" dirty="0" smtClean="0">
                <a:solidFill>
                  <a:schemeClr val="tx1"/>
                </a:solidFill>
                <a:latin typeface="Times New Roman" panose="02020603050405020304" pitchFamily="18" charset="0"/>
                <a:cs typeface="Times New Roman" panose="02020603050405020304" pitchFamily="18" charset="0"/>
              </a:rPr>
              <a:t>відсотків (існує два способи нарахування відсотків)</a:t>
            </a:r>
            <a:endParaRPr lang="uk-UA" sz="2400" b="1" dirty="0">
              <a:solidFill>
                <a:schemeClr val="tx1"/>
              </a:solidFill>
              <a:latin typeface="Times New Roman" panose="02020603050405020304" pitchFamily="18" charset="0"/>
              <a:cs typeface="Times New Roman" panose="02020603050405020304" pitchFamily="18" charset="0"/>
            </a:endParaRPr>
          </a:p>
        </p:txBody>
      </p:sp>
      <p:sp>
        <p:nvSpPr>
          <p:cNvPr id="14339" name="Rectangle 7"/>
          <p:cNvSpPr>
            <a:spLocks noChangeArrowheads="1"/>
          </p:cNvSpPr>
          <p:nvPr/>
        </p:nvSpPr>
        <p:spPr bwMode="auto">
          <a:xfrm>
            <a:off x="395536" y="758825"/>
            <a:ext cx="8064252"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2698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uk-UA" altLang="ru-RU" b="1" dirty="0" err="1"/>
              <a:t>Декурсивний</a:t>
            </a:r>
            <a:r>
              <a:rPr lang="uk-UA" altLang="ru-RU" b="1" dirty="0"/>
              <a:t> спосіб.</a:t>
            </a:r>
            <a:r>
              <a:rPr lang="uk-UA" altLang="ru-RU" dirty="0"/>
              <a:t> Відсотки нараховуються в кінці кожного </a:t>
            </a:r>
            <a:r>
              <a:rPr lang="uk-UA" altLang="ru-RU" dirty="0" smtClean="0"/>
              <a:t>інтервалу </a:t>
            </a:r>
            <a:r>
              <a:rPr lang="uk-UA" altLang="ru-RU" dirty="0"/>
              <a:t>нарахування. Їхня величина визначається, виходячи з величини капіталу, що надається. Відповідно </a:t>
            </a:r>
            <a:r>
              <a:rPr lang="uk-UA" altLang="ru-RU" dirty="0" err="1"/>
              <a:t>декурсивна</a:t>
            </a:r>
            <a:r>
              <a:rPr lang="uk-UA" altLang="ru-RU" dirty="0"/>
              <a:t> відсоткова ставка (позиковий відсоток) представляє собою виражене у відсотках відношення суми нарахованого за певний інтервал доходу до суми, що є на початок даного інтервалу.</a:t>
            </a:r>
            <a:endParaRPr lang="uk-UA" altLang="ru-RU" dirty="0"/>
          </a:p>
          <a:p>
            <a:pPr algn="just"/>
            <a:r>
              <a:rPr lang="uk-UA" altLang="ru-RU" b="1" dirty="0"/>
              <a:t>“Відсоткова ставка”, “відсоток”, “ставкою відсотку”, “нормою прибутку”, “доходність”</a:t>
            </a:r>
            <a:r>
              <a:rPr lang="uk-UA" altLang="ru-RU" dirty="0"/>
              <a:t>.</a:t>
            </a:r>
            <a:endParaRPr lang="uk-UA" altLang="ru-RU" dirty="0"/>
          </a:p>
          <a:p>
            <a:pPr algn="just"/>
            <a:endParaRPr lang="uk-UA" altLang="ru-RU" dirty="0"/>
          </a:p>
        </p:txBody>
      </p:sp>
      <p:pic>
        <p:nvPicPr>
          <p:cNvPr id="14340" name="Рисунок 6" descr="Описание: http://buklib.net/msohtml1/84/clip_image002.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32138" y="2887663"/>
            <a:ext cx="21590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Прямоугольник 2"/>
          <p:cNvSpPr>
            <a:spLocks noChangeArrowheads="1"/>
          </p:cNvSpPr>
          <p:nvPr/>
        </p:nvSpPr>
        <p:spPr bwMode="auto">
          <a:xfrm>
            <a:off x="395536" y="3800475"/>
            <a:ext cx="828015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b="1" dirty="0" err="1"/>
              <a:t>Антисипативний</a:t>
            </a:r>
            <a:r>
              <a:rPr lang="uk-UA" altLang="ru-RU" b="1" dirty="0"/>
              <a:t> (попередній) спосіб. </a:t>
            </a:r>
            <a:r>
              <a:rPr lang="uk-UA" altLang="ru-RU" dirty="0"/>
              <a:t>Відсотки нараховуються на початку кожного інтервалу нарахування. Сума відсоткових грошей визначається, виходячи з нарощеної суми. Відсотковою ставкою буде відношення суми доходу, що виплачується за певний інтервал, до величини нарощеної суми, одержаної по закінченні цього інтервалу (у відсотках).                                                                           </a:t>
            </a:r>
            <a:endParaRPr lang="uk-UA" altLang="ru-RU" dirty="0"/>
          </a:p>
          <a:p>
            <a:pPr eaLnBrk="1" hangingPunct="1"/>
            <a:r>
              <a:rPr lang="uk-UA" altLang="ru-RU" b="1" dirty="0" smtClean="0"/>
              <a:t>Облікова </a:t>
            </a:r>
            <a:r>
              <a:rPr lang="uk-UA" altLang="ru-RU" b="1" dirty="0"/>
              <a:t>ставка, дисконт або </a:t>
            </a:r>
            <a:r>
              <a:rPr lang="uk-UA" altLang="ru-RU" b="1" dirty="0" err="1"/>
              <a:t>антисипативний</a:t>
            </a:r>
            <a:r>
              <a:rPr lang="uk-UA" altLang="ru-RU" b="1" dirty="0"/>
              <a:t> відсоток.</a:t>
            </a:r>
            <a:endParaRPr lang="uk-UA" altLang="ru-RU" dirty="0"/>
          </a:p>
        </p:txBody>
      </p:sp>
      <p:pic>
        <p:nvPicPr>
          <p:cNvPr id="14342" name="Рисунок 8" descr="http://buklib.net/msohtml1/84/clip_image0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5795962"/>
            <a:ext cx="169227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1"/>
          <p:cNvSpPr txBox="1">
            <a:spLocks noChangeArrowheads="1"/>
          </p:cNvSpPr>
          <p:nvPr/>
        </p:nvSpPr>
        <p:spPr bwMode="auto">
          <a:xfrm>
            <a:off x="6300788" y="3159125"/>
            <a:ext cx="658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a:t>(2.1)</a:t>
            </a:r>
            <a:endParaRPr lang="uk-UA" altLang="ru-RU"/>
          </a:p>
        </p:txBody>
      </p:sp>
      <p:sp>
        <p:nvSpPr>
          <p:cNvPr id="14344" name="TextBox 7"/>
          <p:cNvSpPr txBox="1">
            <a:spLocks noChangeArrowheads="1"/>
          </p:cNvSpPr>
          <p:nvPr/>
        </p:nvSpPr>
        <p:spPr bwMode="auto">
          <a:xfrm>
            <a:off x="6300788" y="6047324"/>
            <a:ext cx="65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a:t>(2.2)</a:t>
            </a:r>
            <a:endParaRPr lang="uk-UA" alt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156325" y="2060575"/>
            <a:ext cx="2857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ru-RU"/>
          </a:p>
        </p:txBody>
      </p:sp>
      <p:sp>
        <p:nvSpPr>
          <p:cNvPr id="6" name="Прямоугольник 5"/>
          <p:cNvSpPr>
            <a:spLocks noChangeArrowheads="1"/>
          </p:cNvSpPr>
          <p:nvPr/>
        </p:nvSpPr>
        <p:spPr bwMode="auto">
          <a:xfrm>
            <a:off x="0" y="5717"/>
            <a:ext cx="9144000" cy="661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50000"/>
              </a:lnSpc>
              <a:spcAft>
                <a:spcPts val="0"/>
              </a:spcAft>
              <a:defRPr/>
            </a:pPr>
            <a:r>
              <a:rPr lang="ru-RU" sz="2400" b="1" dirty="0" smtClean="0">
                <a:solidFill>
                  <a:schemeClr val="tx1"/>
                </a:solidFill>
                <a:latin typeface="Times New Roman" panose="02020603050405020304" pitchFamily="18" charset="0"/>
                <a:cs typeface="Times New Roman" panose="02020603050405020304" pitchFamily="18" charset="0"/>
              </a:rPr>
              <a:t>2. </a:t>
            </a:r>
            <a:r>
              <a:rPr lang="uk-UA" sz="2400" b="1" dirty="0">
                <a:solidFill>
                  <a:schemeClr val="tx1"/>
                </a:solidFill>
                <a:latin typeface="Times New Roman" panose="02020603050405020304" pitchFamily="18" charset="0"/>
                <a:cs typeface="Times New Roman" panose="02020603050405020304" pitchFamily="18" charset="0"/>
              </a:rPr>
              <a:t>Нарахування простих і складних відсотків</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365" name="Прямоугольник 1"/>
          <p:cNvSpPr>
            <a:spLocks noChangeArrowheads="1"/>
          </p:cNvSpPr>
          <p:nvPr/>
        </p:nvSpPr>
        <p:spPr bwMode="auto">
          <a:xfrm>
            <a:off x="444500" y="1003300"/>
            <a:ext cx="84296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b="1" dirty="0"/>
              <a:t>Простий відсоток</a:t>
            </a:r>
            <a:r>
              <a:rPr lang="uk-UA" altLang="ru-RU" sz="2000" dirty="0"/>
              <a:t> – це нарахування відсотку лише на початково інвестовану суму (постійна база нарахування %).</a:t>
            </a:r>
            <a:endParaRPr lang="uk-UA" altLang="ru-RU" sz="2000" dirty="0"/>
          </a:p>
          <a:p>
            <a:pPr eaLnBrk="1" hangingPunct="1"/>
            <a:r>
              <a:rPr lang="uk-UA" altLang="ru-RU" sz="2000" dirty="0"/>
              <a:t>Нарощення за річною ставкою простих відсотків здійснюється за формулою: </a:t>
            </a:r>
            <a:endParaRPr lang="uk-UA" altLang="ru-RU" sz="2000" dirty="0"/>
          </a:p>
          <a:p>
            <a:pPr algn="ctr" eaLnBrk="1" hangingPunct="1"/>
            <a:r>
              <a:rPr lang="uk-UA" altLang="ru-RU" sz="2000" b="1" dirty="0"/>
              <a:t>FV = PV(1 + </a:t>
            </a:r>
            <a:r>
              <a:rPr lang="uk-UA" altLang="ru-RU" sz="2000" b="1" dirty="0" smtClean="0"/>
              <a:t>і </a:t>
            </a:r>
            <a:r>
              <a:rPr lang="uk-UA" altLang="ru-RU" sz="2000" dirty="0" smtClean="0"/>
              <a:t>× </a:t>
            </a:r>
            <a:r>
              <a:rPr lang="uk-UA" altLang="ru-RU" sz="2000" b="1" dirty="0"/>
              <a:t>n),  </a:t>
            </a:r>
            <a:r>
              <a:rPr lang="uk-UA" altLang="ru-RU" sz="2000" dirty="0"/>
              <a:t>  </a:t>
            </a:r>
            <a:r>
              <a:rPr lang="uk-UA" altLang="ru-RU" sz="2000" b="1" dirty="0"/>
              <a:t>         (2.3) </a:t>
            </a:r>
            <a:r>
              <a:rPr lang="uk-UA" altLang="ru-RU" sz="2000" dirty="0"/>
              <a:t> </a:t>
            </a:r>
            <a:endParaRPr lang="uk-UA" altLang="ru-RU" sz="2000" dirty="0"/>
          </a:p>
          <a:p>
            <a:pPr eaLnBrk="1" hangingPunct="1"/>
            <a:r>
              <a:rPr lang="uk-UA" altLang="ru-RU" sz="2000" dirty="0"/>
              <a:t>де FV – майбутня вартість;</a:t>
            </a:r>
            <a:endParaRPr lang="uk-UA" altLang="ru-RU" sz="2000" dirty="0"/>
          </a:p>
          <a:p>
            <a:pPr eaLnBrk="1" hangingPunct="1"/>
            <a:r>
              <a:rPr lang="uk-UA" altLang="ru-RU" sz="2000" dirty="0"/>
              <a:t>PV – первісна (теперішня) вартість;</a:t>
            </a:r>
            <a:endParaRPr lang="uk-UA" altLang="ru-RU" sz="2000" dirty="0"/>
          </a:p>
          <a:p>
            <a:pPr eaLnBrk="1" hangingPunct="1"/>
            <a:r>
              <a:rPr lang="uk-UA" altLang="ru-RU" sz="2000" dirty="0"/>
              <a:t>n – кількість періодів (років);</a:t>
            </a:r>
            <a:endParaRPr lang="uk-UA" altLang="ru-RU" sz="2000" dirty="0"/>
          </a:p>
          <a:p>
            <a:pPr eaLnBrk="1" hangingPunct="1"/>
            <a:r>
              <a:rPr lang="uk-UA" altLang="ru-RU" sz="2000" dirty="0"/>
              <a:t>і – відсоткова ставка. </a:t>
            </a:r>
            <a:endParaRPr lang="uk-UA" altLang="ru-RU" sz="2000" dirty="0"/>
          </a:p>
        </p:txBody>
      </p:sp>
      <p:sp>
        <p:nvSpPr>
          <p:cNvPr id="15366" name="Прямоугольник 2"/>
          <p:cNvSpPr>
            <a:spLocks noChangeArrowheads="1"/>
          </p:cNvSpPr>
          <p:nvPr/>
        </p:nvSpPr>
        <p:spPr bwMode="auto">
          <a:xfrm>
            <a:off x="314918" y="3789040"/>
            <a:ext cx="855920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b="1" dirty="0"/>
              <a:t>Складний відсоток</a:t>
            </a:r>
            <a:r>
              <a:rPr lang="uk-UA" altLang="ru-RU" sz="2000" dirty="0"/>
              <a:t> - за базу нарахування відсотків є як початкова сума фінансової операції, так і сума вже накопичених до цього часу відсотків (змінювана база нарахування відсотків</a:t>
            </a:r>
            <a:r>
              <a:rPr lang="uk-UA" altLang="ru-RU" sz="2000" dirty="0" smtClean="0"/>
              <a:t>). </a:t>
            </a:r>
            <a:endParaRPr lang="uk-UA" altLang="ru-RU" sz="2000" dirty="0" smtClean="0"/>
          </a:p>
          <a:p>
            <a:pPr eaLnBrk="1" hangingPunct="1"/>
            <a:r>
              <a:rPr lang="uk-UA" altLang="ru-RU" sz="2000" dirty="0" smtClean="0"/>
              <a:t>При нарахуванні складних відсотків їх нараховують не тільки на основну суму, а і на суму, що включає як основну, так і нараховані раніше відсотки.</a:t>
            </a:r>
            <a:endParaRPr lang="uk-UA" altLang="ru-RU" sz="2000" dirty="0"/>
          </a:p>
          <a:p>
            <a:pPr eaLnBrk="1" hangingPunct="1"/>
            <a:r>
              <a:rPr lang="uk-UA" altLang="ru-RU" sz="2000" dirty="0"/>
              <a:t>Нарощення за складними відсотками має вигляд:</a:t>
            </a:r>
            <a:endParaRPr lang="uk-UA" altLang="ru-RU" sz="2000" dirty="0"/>
          </a:p>
          <a:p>
            <a:pPr eaLnBrk="1" hangingPunct="1"/>
            <a:endParaRPr lang="uk-UA" altLang="ru-RU" sz="2000" dirty="0"/>
          </a:p>
          <a:p>
            <a:pPr algn="ctr" eaLnBrk="1" hangingPunct="1"/>
            <a:r>
              <a:rPr lang="uk-UA" altLang="ru-RU" sz="2000" b="1" dirty="0"/>
              <a:t>FV= PV(1 + </a:t>
            </a:r>
            <a:r>
              <a:rPr lang="uk-UA" altLang="ru-RU" sz="2000" b="1" dirty="0" smtClean="0"/>
              <a:t>і)</a:t>
            </a:r>
            <a:r>
              <a:rPr lang="uk-UA" altLang="ru-RU" sz="2000" b="1" baseline="30000" dirty="0" smtClean="0"/>
              <a:t>n</a:t>
            </a:r>
            <a:r>
              <a:rPr lang="uk-UA" altLang="ru-RU" sz="2000" b="1" dirty="0"/>
              <a:t>,                    (2.4)</a:t>
            </a:r>
            <a:endParaRPr lang="uk-UA" altLang="ru-RU" sz="2000"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0</TotalTime>
  <Words>24587</Words>
  <Application>WPS Presentation</Application>
  <PresentationFormat>Экран (4:3)</PresentationFormat>
  <Paragraphs>515</Paragraphs>
  <Slides>38</Slides>
  <Notes>3</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4</vt:i4>
      </vt:variant>
      <vt:variant>
        <vt:lpstr>幻灯片标题</vt:lpstr>
      </vt:variant>
      <vt:variant>
        <vt:i4>38</vt:i4>
      </vt:variant>
    </vt:vector>
  </HeadingPairs>
  <TitlesOfParts>
    <vt:vector size="59" baseType="lpstr">
      <vt:lpstr>Arial</vt:lpstr>
      <vt:lpstr>SimSun</vt:lpstr>
      <vt:lpstr>Wingdings</vt:lpstr>
      <vt:lpstr>Lucida Sans Unicode</vt:lpstr>
      <vt:lpstr>Wingdings 3</vt:lpstr>
      <vt:lpstr>Verdana</vt:lpstr>
      <vt:lpstr>Wingdings 2</vt:lpstr>
      <vt:lpstr>Wingdings 2</vt:lpstr>
      <vt:lpstr>Calibri</vt:lpstr>
      <vt:lpstr>Times New Roman</vt:lpstr>
      <vt:lpstr>Microsoft YaHei</vt:lpstr>
      <vt:lpstr>Arial Unicode MS</vt:lpstr>
      <vt:lpstr>Cambria Math</vt:lpstr>
      <vt:lpstr>Garamond</vt:lpstr>
      <vt:lpstr>+Основной текст (восточно-азиат</vt:lpstr>
      <vt:lpstr>Segoe Print</vt:lpstr>
      <vt:lpstr>Открытая</vt:lpstr>
      <vt:lpstr>Equation.3</vt:lpstr>
      <vt:lpstr>Equation.3</vt:lpstr>
      <vt:lpstr>Equation.3</vt:lpstr>
      <vt:lpstr>Equation.3</vt:lpstr>
      <vt:lpstr>PowerPoint 演示文稿</vt:lpstr>
      <vt:lpstr>PowerPoint 演示文稿</vt:lpstr>
      <vt:lpstr>1. Необхідність і значення визначення вартості грошей у часі </vt:lpstr>
      <vt:lpstr>PowerPoint 演示文稿</vt:lpstr>
      <vt:lpstr>Фактори, що визначають зміну вартості грошей у часі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 Номінальна та реальна процентні ставки</vt:lpstr>
      <vt:lpstr>PowerPoint 演示文稿</vt:lpstr>
      <vt:lpstr>  4. Фактори, що впливають на вартість грошей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USN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Якість продукції.  Загальне значення якості. Основні терміни, поняття й визначення.  Значення підвищення якості.  Якість як об’єкт управління</dc:title>
  <dc:creator>c400</dc:creator>
  <cp:lastModifiedBy>Тетяна Біляк</cp:lastModifiedBy>
  <cp:revision>367</cp:revision>
  <cp:lastPrinted>2022-10-11T17:08:00Z</cp:lastPrinted>
  <dcterms:created xsi:type="dcterms:W3CDTF">2010-09-01T07:33:00Z</dcterms:created>
  <dcterms:modified xsi:type="dcterms:W3CDTF">2024-09-26T19:53:44Z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22CBC08629A4421DA2FE521C3A2FC2AF_13</vt:lpwstr>
  </property>
  <property fmtid="{D5CDD505-2E9C-101B-9397-08002B2CF9AE}" pid="3" name="KSOProductBuildVer">
    <vt:lpwstr>1049-12.2.0.18283</vt:lpwstr>
  </property>
</Properties>
</file>