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45"/>
  </p:notesMasterIdLst>
  <p:handoutMasterIdLst>
    <p:handoutMasterId r:id="rId46"/>
  </p:handoutMasterIdLst>
  <p:sldIdLst>
    <p:sldId id="271" r:id="rId5"/>
    <p:sldId id="276" r:id="rId6"/>
    <p:sldId id="310" r:id="rId7"/>
    <p:sldId id="277" r:id="rId8"/>
    <p:sldId id="278" r:id="rId9"/>
    <p:sldId id="279" r:id="rId10"/>
    <p:sldId id="280" r:id="rId11"/>
    <p:sldId id="281" r:id="rId12"/>
    <p:sldId id="282" r:id="rId13"/>
    <p:sldId id="309" r:id="rId14"/>
    <p:sldId id="283" r:id="rId15"/>
    <p:sldId id="284" r:id="rId16"/>
    <p:sldId id="307" r:id="rId17"/>
    <p:sldId id="308" r:id="rId18"/>
    <p:sldId id="285" r:id="rId19"/>
    <p:sldId id="286" r:id="rId20"/>
    <p:sldId id="287" r:id="rId21"/>
    <p:sldId id="288" r:id="rId22"/>
    <p:sldId id="289" r:id="rId23"/>
    <p:sldId id="312" r:id="rId24"/>
    <p:sldId id="316" r:id="rId25"/>
    <p:sldId id="313" r:id="rId26"/>
    <p:sldId id="315" r:id="rId27"/>
    <p:sldId id="290" r:id="rId28"/>
    <p:sldId id="314" r:id="rId29"/>
    <p:sldId id="291" r:id="rId30"/>
    <p:sldId id="292" r:id="rId31"/>
    <p:sldId id="293" r:id="rId32"/>
    <p:sldId id="294" r:id="rId33"/>
    <p:sldId id="295" r:id="rId34"/>
    <p:sldId id="296" r:id="rId35"/>
    <p:sldId id="297" r:id="rId36"/>
    <p:sldId id="306" r:id="rId37"/>
    <p:sldId id="298" r:id="rId38"/>
    <p:sldId id="302" r:id="rId39"/>
    <p:sldId id="300" r:id="rId40"/>
    <p:sldId id="301" r:id="rId41"/>
    <p:sldId id="303" r:id="rId42"/>
    <p:sldId id="304" r:id="rId43"/>
    <p:sldId id="305" r:id="rId44"/>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notesViewPr>
    <p:cSldViewPr snapToGrid="0">
      <p:cViewPr varScale="1">
        <p:scale>
          <a:sx n="99" d="100"/>
          <a:sy n="99"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658EC0-2AA5-425F-9B36-E15F0A8ADD67}" type="datetime1">
              <a:rPr lang="ru-RU" noProof="1" smtClean="0"/>
              <a:t>ср 29.09.21</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2A2551-A97A-41BA-8506-864E9B1B7F14}" type="slidenum">
              <a:rPr lang="ru-RU" noProof="1" smtClean="0"/>
              <a:t>‹#›</a:t>
            </a:fld>
            <a:endParaRPr lang="ru-RU" noProof="1"/>
          </a:p>
        </p:txBody>
      </p:sp>
    </p:spTree>
    <p:extLst>
      <p:ext uri="{BB962C8B-B14F-4D97-AF65-F5344CB8AC3E}">
        <p14:creationId xmlns:p14="http://schemas.microsoft.com/office/powerpoint/2010/main" val="2181417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9B12322-4539-4F09-AFEE-2F9D90375F08}" type="datetime1">
              <a:rPr lang="ru-RU" noProof="1" smtClean="0"/>
              <a:t>ср 29.09.21</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448EA56-9E57-4CE6-BE55-CAC1FDCAA019}" type="slidenum">
              <a:rPr lang="ru-RU" noProof="1" dirty="0" smtClean="0"/>
              <a:t>‹#›</a:t>
            </a:fld>
            <a:endParaRPr lang="ru-RU" noProof="1"/>
          </a:p>
        </p:txBody>
      </p:sp>
    </p:spTree>
    <p:extLst>
      <p:ext uri="{BB962C8B-B14F-4D97-AF65-F5344CB8AC3E}">
        <p14:creationId xmlns:p14="http://schemas.microsoft.com/office/powerpoint/2010/main" val="16025179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9448EA56-9E57-4CE6-BE55-CAC1FDCAA019}" type="slidenum">
              <a:rPr lang="ru-RU" noProof="1" smtClean="0"/>
              <a:t>1</a:t>
            </a:fld>
            <a:endParaRPr lang="ru-RU" noProof="1"/>
          </a:p>
        </p:txBody>
      </p:sp>
    </p:spTree>
    <p:extLst>
      <p:ext uri="{BB962C8B-B14F-4D97-AF65-F5344CB8AC3E}">
        <p14:creationId xmlns:p14="http://schemas.microsoft.com/office/powerpoint/2010/main" val="186029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9448EA56-9E57-4CE6-BE55-CAC1FDCAA019}" type="slidenum">
              <a:rPr lang="ru-RU" noProof="1" smtClean="0"/>
              <a:t>40</a:t>
            </a:fld>
            <a:endParaRPr lang="ru-RU" noProof="1"/>
          </a:p>
        </p:txBody>
      </p:sp>
    </p:spTree>
    <p:extLst>
      <p:ext uri="{BB962C8B-B14F-4D97-AF65-F5344CB8AC3E}">
        <p14:creationId xmlns:p14="http://schemas.microsoft.com/office/powerpoint/2010/main" val="186793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17779" y="802298"/>
            <a:ext cx="8637073" cy="2541431"/>
          </a:xfrm>
        </p:spPr>
        <p:txBody>
          <a:bodyPr bIns="0" rtlCol="0" anchor="b">
            <a:normAutofit/>
          </a:bodyPr>
          <a:lstStyle>
            <a:lvl1pPr algn="l">
              <a:defRPr sz="6600"/>
            </a:lvl1pPr>
          </a:lstStyle>
          <a:p>
            <a:pPr rtl="0"/>
            <a:r>
              <a:rPr lang="ru-RU" noProof="1" smtClean="0"/>
              <a:t>Образец заголовка</a:t>
            </a:r>
            <a:endParaRPr lang="ru-RU" noProof="1"/>
          </a:p>
        </p:txBody>
      </p:sp>
      <p:sp>
        <p:nvSpPr>
          <p:cNvPr id="3" name="Подзаголовок 2"/>
          <p:cNvSpPr>
            <a:spLocks noGrp="1"/>
          </p:cNvSpPr>
          <p:nvPr>
            <p:ph type="subTitle" idx="1"/>
          </p:nvPr>
        </p:nvSpPr>
        <p:spPr>
          <a:xfrm>
            <a:off x="2417780"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1" smtClean="0"/>
              <a:t>Образец подзаголовка</a:t>
            </a:r>
            <a:endParaRPr lang="ru-RU" noProof="1"/>
          </a:p>
        </p:txBody>
      </p:sp>
      <p:sp>
        <p:nvSpPr>
          <p:cNvPr id="4" name="Дата 3"/>
          <p:cNvSpPr>
            <a:spLocks noGrp="1"/>
          </p:cNvSpPr>
          <p:nvPr>
            <p:ph type="dt" sz="half" idx="10"/>
          </p:nvPr>
        </p:nvSpPr>
        <p:spPr/>
        <p:txBody>
          <a:bodyPr rtlCol="0"/>
          <a:lstStyle/>
          <a:p>
            <a:pPr rtl="0"/>
            <a:fld id="{398D500D-F93A-4F56-B7C9-5EAB96522CD7}" type="datetime1">
              <a:rPr lang="ru-RU" noProof="1" smtClean="0"/>
              <a:t>ср 29.09.21</a:t>
            </a:fld>
            <a:endParaRPr lang="ru-RU" noProof="1"/>
          </a:p>
        </p:txBody>
      </p:sp>
      <p:sp>
        <p:nvSpPr>
          <p:cNvPr id="5" name="Нижний колонтитул 4"/>
          <p:cNvSpPr>
            <a:spLocks noGrp="1"/>
          </p:cNvSpPr>
          <p:nvPr>
            <p:ph type="ftr" sz="quarter" idx="11"/>
          </p:nvPr>
        </p:nvSpPr>
        <p:spPr>
          <a:xfrm>
            <a:off x="2416500" y="329307"/>
            <a:ext cx="4973915" cy="309201"/>
          </a:xfrm>
        </p:spPr>
        <p:txBody>
          <a:bodyPr rtlCol="0"/>
          <a:lstStyle/>
          <a:p>
            <a:pPr rtl="0"/>
            <a:endParaRPr lang="ru-RU" noProof="1"/>
          </a:p>
        </p:txBody>
      </p:sp>
      <p:sp>
        <p:nvSpPr>
          <p:cNvPr id="6" name="Номер слайда 5"/>
          <p:cNvSpPr>
            <a:spLocks noGrp="1"/>
          </p:cNvSpPr>
          <p:nvPr>
            <p:ph type="sldNum" sz="quarter" idx="12"/>
          </p:nvPr>
        </p:nvSpPr>
        <p:spPr>
          <a:xfrm>
            <a:off x="1437664" y="798973"/>
            <a:ext cx="811019" cy="503578"/>
          </a:xfrm>
        </p:spPr>
        <p:txBody>
          <a:bodyPr rtlCol="0"/>
          <a:lstStyle/>
          <a:p>
            <a:pPr rtl="0"/>
            <a:fld id="{6D22F896-40B5-4ADD-8801-0D06FADFA095}" type="slidenum">
              <a:rPr lang="ru-RU" noProof="1" dirty="0" smtClean="0"/>
              <a:t>‹#›</a:t>
            </a:fld>
            <a:endParaRPr lang="ru-RU" noProof="1"/>
          </a:p>
        </p:txBody>
      </p:sp>
      <p:cxnSp>
        <p:nvCxnSpPr>
          <p:cNvPr id="15" name="Прямая соединительная линия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325EF9EB-9D92-4DDE-9E41-893F875ACB24}" type="datetime1">
              <a:rPr lang="ru-RU" noProof="1" smtClean="0"/>
              <a:t>ср 29.09.21</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26" name="Прямая соединительная линия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439111" y="798973"/>
            <a:ext cx="1615742" cy="4659889"/>
          </a:xfrm>
        </p:spPr>
        <p:txBody>
          <a:bodyPr vert="eaVert" rtlCol="0"/>
          <a:lstStyle>
            <a:lvl1pPr algn="l">
              <a:defRPr/>
            </a:lvl1pPr>
          </a:lstStyle>
          <a:p>
            <a:pPr rtl="0"/>
            <a:r>
              <a:rPr lang="ru-RU" noProof="1" smtClean="0"/>
              <a:t>Образец заголовка</a:t>
            </a:r>
            <a:endParaRPr lang="ru-RU" noProof="1"/>
          </a:p>
        </p:txBody>
      </p:sp>
      <p:sp>
        <p:nvSpPr>
          <p:cNvPr id="3" name="Вертикальный текст 2"/>
          <p:cNvSpPr>
            <a:spLocks noGrp="1"/>
          </p:cNvSpPr>
          <p:nvPr>
            <p:ph type="body" orient="vert" idx="1" hasCustomPrompt="1"/>
          </p:nvPr>
        </p:nvSpPr>
        <p:spPr>
          <a:xfrm>
            <a:off x="1444672" y="798973"/>
            <a:ext cx="7828830" cy="4659889"/>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4D350996-2F15-4121-8E66-38761C8D5E05}" type="datetime1">
              <a:rPr lang="ru-RU" noProof="1" smtClean="0"/>
              <a:t>ср 29.09.21</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15" name="Прямая соединительная линия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Объект 2"/>
          <p:cNvSpPr>
            <a:spLocks noGrp="1"/>
          </p:cNvSpPr>
          <p:nvPr>
            <p:ph idx="1" hasCustomPrompt="1"/>
          </p:nvPr>
        </p:nvSpPr>
        <p:spPr/>
        <p:txBody>
          <a:bodyPr rtlCol="0" anchor="t"/>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56AB3E9D-2EA3-4D6A-A72C-637690BBED1F}" type="datetime1">
              <a:rPr lang="ru-RU" noProof="1" smtClean="0"/>
              <a:t>ср 29.09.21</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33" name="Прямая соединительная линия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4239" y="1756130"/>
            <a:ext cx="8643154" cy="1887950"/>
          </a:xfrm>
        </p:spPr>
        <p:txBody>
          <a:bodyPr rtlCol="0" anchor="b">
            <a:normAutofit/>
          </a:bodyPr>
          <a:lstStyle>
            <a:lvl1pPr algn="l">
              <a:defRPr sz="3600"/>
            </a:lvl1pPr>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454239"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70F416C0-9000-4283-9692-B3A90025647D}" type="datetime1">
              <a:rPr lang="ru-RU" noProof="1" smtClean="0"/>
              <a:t>ср 29.09.21</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15" name="Прямая соединительная линия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9217" y="804889"/>
            <a:ext cx="9605635" cy="1059305"/>
          </a:xfrm>
        </p:spPr>
        <p:txBody>
          <a:bodyPr rtlCol="0"/>
          <a:lstStyle/>
          <a:p>
            <a:pPr rtl="0"/>
            <a:r>
              <a:rPr lang="ru-RU" noProof="1" smtClean="0"/>
              <a:t>Образец заголовка</a:t>
            </a:r>
            <a:endParaRPr lang="ru-RU" noProof="1"/>
          </a:p>
        </p:txBody>
      </p:sp>
      <p:sp>
        <p:nvSpPr>
          <p:cNvPr id="3" name="Объект 2"/>
          <p:cNvSpPr>
            <a:spLocks noGrp="1"/>
          </p:cNvSpPr>
          <p:nvPr>
            <p:ph sz="half" idx="1" hasCustomPrompt="1"/>
          </p:nvPr>
        </p:nvSpPr>
        <p:spPr>
          <a:xfrm>
            <a:off x="1447331" y="2010878"/>
            <a:ext cx="4645152" cy="3448595"/>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6413771" y="2017343"/>
            <a:ext cx="4645152" cy="3441520"/>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Дата 4"/>
          <p:cNvSpPr>
            <a:spLocks noGrp="1"/>
          </p:cNvSpPr>
          <p:nvPr>
            <p:ph type="dt" sz="half" idx="10"/>
          </p:nvPr>
        </p:nvSpPr>
        <p:spPr/>
        <p:txBody>
          <a:bodyPr rtlCol="0"/>
          <a:lstStyle/>
          <a:p>
            <a:pPr rtl="0"/>
            <a:fld id="{12AD5D8C-D542-4B29-9195-3DC17658322B}" type="datetime1">
              <a:rPr lang="ru-RU" noProof="1" smtClean="0"/>
              <a:t>ср 29.09.21</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35" name="Прямая соединительная линия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7191" y="804163"/>
            <a:ext cx="9607661" cy="1056319"/>
          </a:xfrm>
        </p:spPr>
        <p:txBody>
          <a:bodyPr rtlCol="0"/>
          <a:lstStyle/>
          <a:p>
            <a:pPr rtl="0"/>
            <a:r>
              <a:rPr lang="ru-RU" noProof="1" smtClean="0"/>
              <a:t>Образец заголовка</a:t>
            </a:r>
            <a:endParaRPr lang="ru-RU" noProof="1"/>
          </a:p>
        </p:txBody>
      </p:sp>
      <p:sp>
        <p:nvSpPr>
          <p:cNvPr id="3" name="Текст 2"/>
          <p:cNvSpPr>
            <a:spLocks noGrp="1"/>
          </p:cNvSpPr>
          <p:nvPr>
            <p:ph type="body" idx="1" hasCustomPrompt="1"/>
          </p:nvPr>
        </p:nvSpPr>
        <p:spPr>
          <a:xfrm>
            <a:off x="1447191" y="2019549"/>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447191" y="2824269"/>
            <a:ext cx="4645152" cy="2644457"/>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5" name="Текст 4"/>
          <p:cNvSpPr>
            <a:spLocks noGrp="1"/>
          </p:cNvSpPr>
          <p:nvPr>
            <p:ph type="body" sz="quarter" idx="3" hasCustomPrompt="1"/>
          </p:nvPr>
        </p:nvSpPr>
        <p:spPr>
          <a:xfrm>
            <a:off x="6412362" y="2023003"/>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6" name="Объект 5"/>
          <p:cNvSpPr>
            <a:spLocks noGrp="1"/>
          </p:cNvSpPr>
          <p:nvPr>
            <p:ph sz="quarter" idx="4" hasCustomPrompt="1"/>
          </p:nvPr>
        </p:nvSpPr>
        <p:spPr>
          <a:xfrm>
            <a:off x="6412362" y="2821491"/>
            <a:ext cx="4645152" cy="2637371"/>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689D3A42-F644-4063-B646-4704DF249F0C}" type="datetime1">
              <a:rPr lang="ru-RU" noProof="1" smtClean="0"/>
              <a:t>ср 29.09.21</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29" name="Прямая соединительная линия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назва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smtClean="0"/>
              <a:t>Образец заголовка</a:t>
            </a:r>
            <a:endParaRPr lang="ru-RU" noProof="1"/>
          </a:p>
        </p:txBody>
      </p:sp>
      <p:sp>
        <p:nvSpPr>
          <p:cNvPr id="3" name="Дата 2"/>
          <p:cNvSpPr>
            <a:spLocks noGrp="1"/>
          </p:cNvSpPr>
          <p:nvPr>
            <p:ph type="dt" sz="half" idx="10"/>
          </p:nvPr>
        </p:nvSpPr>
        <p:spPr/>
        <p:txBody>
          <a:bodyPr rtlCol="0"/>
          <a:lstStyle/>
          <a:p>
            <a:pPr rtl="0"/>
            <a:fld id="{8CE9A0DB-C899-44DB-86CC-261091D52255}" type="datetime1">
              <a:rPr lang="ru-RU" noProof="1" smtClean="0"/>
              <a:t>ср 29.09.21</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25" name="Прямая соединительная линия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3891A39-9BC4-410C-8056-192D331B8387}" type="datetime1">
              <a:rPr lang="ru-RU" noProof="1" smtClean="0"/>
              <a:t>ср 29.09.21</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71" y="798973"/>
            <a:ext cx="3273099" cy="2247117"/>
          </a:xfrm>
        </p:spPr>
        <p:txBody>
          <a:bodyPr rtlCol="0" anchor="b">
            <a:normAutofit/>
          </a:bodyPr>
          <a:lstStyle>
            <a:lvl1pPr algn="l">
              <a:defRPr sz="2400"/>
            </a:lvl1pPr>
          </a:lstStyle>
          <a:p>
            <a:pPr rtl="0"/>
            <a:r>
              <a:rPr lang="ru-RU" noProof="1" smtClean="0"/>
              <a:t>Образец заголовка</a:t>
            </a:r>
            <a:endParaRPr lang="ru-RU" noProof="1"/>
          </a:p>
        </p:txBody>
      </p:sp>
      <p:sp>
        <p:nvSpPr>
          <p:cNvPr id="3" name="Объект 2"/>
          <p:cNvSpPr>
            <a:spLocks noGrp="1"/>
          </p:cNvSpPr>
          <p:nvPr>
            <p:ph idx="1" hasCustomPrompt="1"/>
          </p:nvPr>
        </p:nvSpPr>
        <p:spPr>
          <a:xfrm>
            <a:off x="5043714" y="798974"/>
            <a:ext cx="6012470" cy="4658826"/>
          </a:xfrm>
        </p:spPr>
        <p:txBody>
          <a:bodyPr rtlCol="0" anchor="ct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1444671" y="3205491"/>
            <a:ext cx="3275013" cy="2248181"/>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79A2AFE5-53CE-40B7-A7CA-3F36F066F780}" type="datetime1">
              <a:rPr lang="ru-RU" noProof="1" smtClean="0"/>
              <a:t>ср 29.09.21</a:t>
            </a:fld>
            <a:endParaRPr lang="ru-RU" noProof="1"/>
          </a:p>
        </p:txBody>
      </p:sp>
      <p:sp>
        <p:nvSpPr>
          <p:cNvPr id="6" name="Нижний колонтитул 5"/>
          <p:cNvSpPr>
            <a:spLocks noGrp="1"/>
          </p:cNvSpPr>
          <p:nvPr>
            <p:ph type="ftr" sz="quarter" idx="11"/>
          </p:nvPr>
        </p:nvSpPr>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17" name="Прямая соединительная линия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7477387" y="482170"/>
            <a:ext cx="4074533" cy="5149101"/>
            <a:chOff x="7477387" y="482170"/>
            <a:chExt cx="4074533" cy="5149101"/>
          </a:xfrm>
        </p:grpSpPr>
        <p:sp>
          <p:nvSpPr>
            <p:cNvPr id="18" name="Прямоугольник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Прямоугольник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Заголовок 1"/>
          <p:cNvSpPr>
            <a:spLocks noGrp="1"/>
          </p:cNvSpPr>
          <p:nvPr>
            <p:ph type="title"/>
          </p:nvPr>
        </p:nvSpPr>
        <p:spPr>
          <a:xfrm>
            <a:off x="1451206" y="1129513"/>
            <a:ext cx="5532328" cy="1830584"/>
          </a:xfrm>
        </p:spPr>
        <p:txBody>
          <a:bodyPr rtlCol="0" anchor="b">
            <a:normAutofit/>
          </a:bodyPr>
          <a:lstStyle>
            <a:lvl1pPr>
              <a:defRPr sz="3200"/>
            </a:lvl1pPr>
          </a:lstStyle>
          <a:p>
            <a:pPr rtl="0"/>
            <a:r>
              <a:rPr lang="ru-RU" noProof="1" smtClean="0"/>
              <a:t>Образец заголовка</a:t>
            </a:r>
            <a:endParaRPr lang="ru-RU" noProof="1"/>
          </a:p>
        </p:txBody>
      </p:sp>
      <p:sp>
        <p:nvSpPr>
          <p:cNvPr id="3" name="Рисунок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5" name="Дата 4"/>
          <p:cNvSpPr>
            <a:spLocks noGrp="1"/>
          </p:cNvSpPr>
          <p:nvPr>
            <p:ph type="dt" sz="half" idx="10"/>
          </p:nvPr>
        </p:nvSpPr>
        <p:spPr>
          <a:xfrm>
            <a:off x="1447382" y="5469856"/>
            <a:ext cx="5527351" cy="320123"/>
          </a:xfrm>
        </p:spPr>
        <p:txBody>
          <a:bodyPr rtlCol="0"/>
          <a:lstStyle>
            <a:lvl1pPr algn="l">
              <a:defRPr/>
            </a:lvl1pPr>
          </a:lstStyle>
          <a:p>
            <a:pPr rtl="0"/>
            <a:fld id="{86D28C8B-7781-4308-B8AF-FB68815E5273}" type="datetime1">
              <a:rPr lang="ru-RU" noProof="1" smtClean="0"/>
              <a:t>ср 29.09.21</a:t>
            </a:fld>
            <a:endParaRPr lang="ru-RU" noProof="1"/>
          </a:p>
        </p:txBody>
      </p:sp>
      <p:sp>
        <p:nvSpPr>
          <p:cNvPr id="6" name="Нижний колонтитул 5"/>
          <p:cNvSpPr>
            <a:spLocks noGrp="1"/>
          </p:cNvSpPr>
          <p:nvPr>
            <p:ph type="ftr" sz="quarter" idx="11"/>
          </p:nvPr>
        </p:nvSpPr>
        <p:spPr>
          <a:xfrm>
            <a:off x="1447382" y="318640"/>
            <a:ext cx="5541004" cy="320931"/>
          </a:xfrm>
        </p:spPr>
        <p:txBody>
          <a:bodyPr rtlCol="0"/>
          <a:lstStyle/>
          <a:p>
            <a:pPr rtl="0"/>
            <a:endParaRPr lang="ru-RU" noProof="1"/>
          </a:p>
        </p:txBody>
      </p:sp>
      <p:sp>
        <p:nvSpPr>
          <p:cNvPr id="7" name="Номер слайда 6"/>
          <p:cNvSpPr>
            <a:spLocks noGrp="1"/>
          </p:cNvSpPr>
          <p:nvPr>
            <p:ph type="sldNum" sz="quarter" idx="12"/>
          </p:nvPr>
        </p:nvSpPr>
        <p:spPr/>
        <p:txBody>
          <a:bodyPr rtlCol="0"/>
          <a:lstStyle/>
          <a:p>
            <a:pPr rtl="0"/>
            <a:fld id="{6D22F896-40B5-4ADD-8801-0D06FADFA095}" type="slidenum">
              <a:rPr lang="ru-RU" noProof="1" dirty="0" smtClean="0"/>
              <a:t>‹#›</a:t>
            </a:fld>
            <a:endParaRPr lang="ru-RU" noProof="1"/>
          </a:p>
        </p:txBody>
      </p:sp>
      <p:cxnSp>
        <p:nvCxnSpPr>
          <p:cNvPr id="31" name="Прямая соединительная линия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Прямоугольник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Рисунок 6"/>
          <p:cNvPicPr>
            <a:picLocks noChangeAspect="1"/>
          </p:cNvPicPr>
          <p:nvPr/>
        </p:nvPicPr>
        <p:blipFill rotWithShape="1">
          <a:blip r:embed="rId1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sp>
        <p:nvSpPr>
          <p:cNvPr id="2" name="Заголовок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pPr rtl="0"/>
            <a:r>
              <a:rPr lang="ru-RU" noProof="1"/>
              <a:t>Образец заголовка</a:t>
            </a:r>
          </a:p>
        </p:txBody>
      </p:sp>
      <p:sp>
        <p:nvSpPr>
          <p:cNvPr id="3" name="Текст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latin typeface="Calibri" panose="020F0502020204030204" pitchFamily="34" charset="0"/>
              </a:defRPr>
            </a:lvl1pPr>
          </a:lstStyle>
          <a:p>
            <a:fld id="{F83C6C0E-EFA4-4BBD-99C9-18AACB888348}" type="datetime1">
              <a:rPr lang="ru-RU" noProof="1" smtClean="0"/>
              <a:pPr/>
              <a:t>ср 29.09.21</a:t>
            </a:fld>
            <a:endParaRPr lang="ru-RU" noProof="1"/>
          </a:p>
        </p:txBody>
      </p:sp>
      <p:sp>
        <p:nvSpPr>
          <p:cNvPr id="5" name="Нижний колонтитул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latin typeface="Calibri" panose="020F0502020204030204" pitchFamily="34" charset="0"/>
              </a:defRPr>
            </a:lvl1pPr>
          </a:lstStyle>
          <a:p>
            <a:endParaRPr lang="ru-RU" noProof="1"/>
          </a:p>
        </p:txBody>
      </p:sp>
      <p:sp>
        <p:nvSpPr>
          <p:cNvPr id="6" name="Номер слайда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latin typeface="Calibri" panose="020F0502020204030204" pitchFamily="34" charset="0"/>
              </a:defRPr>
            </a:lvl1pPr>
          </a:lstStyle>
          <a:p>
            <a:fld id="{6D22F896-40B5-4ADD-8801-0D06FADFA095}" type="slidenum">
              <a:rPr lang="ru-RU" noProof="1" smtClean="0"/>
              <a:pPr/>
              <a:t>‹#›</a:t>
            </a:fld>
            <a:endParaRPr lang="ru-RU" noProof="1"/>
          </a:p>
        </p:txBody>
      </p:sp>
      <p:cxnSp>
        <p:nvCxnSpPr>
          <p:cNvPr id="10" name="Прямая соединительная линия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Calibri" panose="020F050202020403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Calibri" panose="020F0502020204030204" pitchFamily="34" charset="0"/>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Calibri" panose="020F0502020204030204" pitchFamily="34" charset="0"/>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Calibri" panose="020F0502020204030204" pitchFamily="34" charset="0"/>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Calibri" panose="020F0502020204030204" pitchFamily="34" charset="0"/>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Рисунок 7" descr="Цветок крупным планом">
            <a:extLst>
              <a:ext uri="{FF2B5EF4-FFF2-40B4-BE49-F238E27FC236}">
                <a16:creationId xmlns:a16="http://schemas.microsoft.com/office/drawing/2014/main" id="{F0D265DC-2623-44DB-8FE1-DB41A2D5D2C2}"/>
              </a:ext>
            </a:extLst>
          </p:cNvPr>
          <p:cNvPicPr>
            <a:picLocks noChangeAspect="1"/>
          </p:cNvPicPr>
          <p:nvPr/>
        </p:nvPicPr>
        <p:blipFill rotWithShape="1">
          <a:blip r:embed="rId3"/>
          <a:srcRect l="9091" t="23102"/>
          <a:stretch/>
        </p:blipFill>
        <p:spPr>
          <a:xfrm>
            <a:off x="306" y="10"/>
            <a:ext cx="12191695" cy="6857990"/>
          </a:xfrm>
          <a:prstGeom prst="rect">
            <a:avLst/>
          </a:prstGeom>
        </p:spPr>
      </p:pic>
      <p:sp>
        <p:nvSpPr>
          <p:cNvPr id="20" name="Прямоугольник 19">
            <a:extLst>
              <a:ext uri="{FF2B5EF4-FFF2-40B4-BE49-F238E27FC236}">
                <a16:creationId xmlns:a16="http://schemas.microsoft.com/office/drawing/2014/main" id="{6A0FFA78-985C-4F50-B21A-77045C7DF6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noProof="1">
              <a:latin typeface="Calibri" panose="020F0502020204030204" pitchFamily="34" charset="0"/>
            </a:endParaRPr>
          </a:p>
        </p:txBody>
      </p:sp>
      <p:sp>
        <p:nvSpPr>
          <p:cNvPr id="2" name="Заголовок 1">
            <a:extLst>
              <a:ext uri="{FF2B5EF4-FFF2-40B4-BE49-F238E27FC236}">
                <a16:creationId xmlns:a16="http://schemas.microsoft.com/office/drawing/2014/main" id="{670F4085-7B99-4890-84CA-8B28482C1791}"/>
              </a:ext>
            </a:extLst>
          </p:cNvPr>
          <p:cNvSpPr>
            <a:spLocks noGrp="1"/>
          </p:cNvSpPr>
          <p:nvPr>
            <p:ph type="ctrTitle"/>
          </p:nvPr>
        </p:nvSpPr>
        <p:spPr>
          <a:xfrm>
            <a:off x="3896786" y="3064931"/>
            <a:ext cx="7965012" cy="463145"/>
          </a:xfrm>
        </p:spPr>
        <p:txBody>
          <a:bodyPr rtlCol="0">
            <a:noAutofit/>
          </a:bodyPr>
          <a:lstStyle/>
          <a:p>
            <a:pPr algn="ctr"/>
            <a:r>
              <a:rPr lang="uk-UA" sz="2800" dirty="0" smtClean="0">
                <a:solidFill>
                  <a:schemeClr val="accent3">
                    <a:lumMod val="40000"/>
                    <a:lumOff val="60000"/>
                  </a:schemeClr>
                </a:solidFill>
              </a:rPr>
              <a:t>лекція </a:t>
            </a:r>
            <a:r>
              <a:rPr lang="uk-UA" sz="2800" dirty="0">
                <a:solidFill>
                  <a:schemeClr val="accent3">
                    <a:lumMod val="40000"/>
                    <a:lumOff val="60000"/>
                  </a:schemeClr>
                </a:solidFill>
              </a:rPr>
              <a:t>3. ЖИТТЄВИЙ ЦИКЛ ПРОЕКТУ </a:t>
            </a:r>
            <a:endParaRPr lang="ru-RU" sz="2800" noProof="1">
              <a:solidFill>
                <a:schemeClr val="accent3">
                  <a:lumMod val="40000"/>
                  <a:lumOff val="60000"/>
                </a:schemeClr>
              </a:solidFill>
            </a:endParaRPr>
          </a:p>
        </p:txBody>
      </p:sp>
      <p:cxnSp>
        <p:nvCxnSpPr>
          <p:cNvPr id="22" name="Прямая соединительная линия 21">
            <a:extLst>
              <a:ext uri="{FF2B5EF4-FFF2-40B4-BE49-F238E27FC236}">
                <a16:creationId xmlns:a16="http://schemas.microsoft.com/office/drawing/2014/main" id="{65409EC7-69B1-45CC-8FB7-1964C1AB67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sp>
        <p:nvSpPr>
          <p:cNvPr id="3" name="Подзаголовок 2">
            <a:extLst>
              <a:ext uri="{FF2B5EF4-FFF2-40B4-BE49-F238E27FC236}">
                <a16:creationId xmlns:a16="http://schemas.microsoft.com/office/drawing/2014/main" id="{6AFED8D9-CFCB-454D-A2A6-7F299E2D18E7}"/>
              </a:ext>
            </a:extLst>
          </p:cNvPr>
          <p:cNvSpPr>
            <a:spLocks noGrp="1"/>
          </p:cNvSpPr>
          <p:nvPr>
            <p:ph type="subTitle" idx="1"/>
          </p:nvPr>
        </p:nvSpPr>
        <p:spPr>
          <a:xfrm>
            <a:off x="4065508" y="3519542"/>
            <a:ext cx="6832499" cy="2042492"/>
          </a:xfrm>
        </p:spPr>
        <p:txBody>
          <a:bodyPr rtlCol="0">
            <a:noAutofit/>
          </a:bodyPr>
          <a:lstStyle/>
          <a:p>
            <a:r>
              <a:rPr lang="uk-UA" sz="1400" i="1" dirty="0">
                <a:solidFill>
                  <a:schemeClr val="accent3">
                    <a:lumMod val="40000"/>
                    <a:lumOff val="60000"/>
                  </a:schemeClr>
                </a:solidFill>
              </a:rPr>
              <a:t>3.1. Концепція життєвого циклу проекту. </a:t>
            </a:r>
            <a:endParaRPr lang="ru-RU" sz="1400" dirty="0">
              <a:solidFill>
                <a:schemeClr val="accent3">
                  <a:lumMod val="40000"/>
                  <a:lumOff val="60000"/>
                </a:schemeClr>
              </a:solidFill>
            </a:endParaRPr>
          </a:p>
          <a:p>
            <a:r>
              <a:rPr lang="uk-UA" sz="1400" i="1" dirty="0">
                <a:solidFill>
                  <a:schemeClr val="accent3">
                    <a:lumMod val="40000"/>
                    <a:lumOff val="60000"/>
                  </a:schemeClr>
                </a:solidFill>
              </a:rPr>
              <a:t>3.2. Підходи до поділу життєвого циклу на фази. </a:t>
            </a:r>
            <a:endParaRPr lang="ru-RU" sz="1400" dirty="0">
              <a:solidFill>
                <a:schemeClr val="accent3">
                  <a:lumMod val="40000"/>
                  <a:lumOff val="60000"/>
                </a:schemeClr>
              </a:solidFill>
            </a:endParaRPr>
          </a:p>
          <a:p>
            <a:r>
              <a:rPr lang="uk-UA" sz="1400" i="1" dirty="0">
                <a:solidFill>
                  <a:schemeClr val="accent3">
                    <a:lumMod val="40000"/>
                    <a:lumOff val="60000"/>
                  </a:schemeClr>
                </a:solidFill>
              </a:rPr>
              <a:t>3.3. Визначення тривалості та вартості передінвестиційних </a:t>
            </a:r>
            <a:r>
              <a:rPr lang="uk-UA" sz="1400" i="1" dirty="0" smtClean="0">
                <a:solidFill>
                  <a:schemeClr val="accent3">
                    <a:lumMod val="40000"/>
                    <a:lumOff val="60000"/>
                  </a:schemeClr>
                </a:solidFill>
              </a:rPr>
              <a:t>досліджень. </a:t>
            </a:r>
            <a:endParaRPr lang="ru-RU" sz="1400" dirty="0">
              <a:solidFill>
                <a:schemeClr val="accent3">
                  <a:lumMod val="40000"/>
                  <a:lumOff val="60000"/>
                </a:schemeClr>
              </a:solidFill>
            </a:endParaRPr>
          </a:p>
          <a:p>
            <a:r>
              <a:rPr lang="uk-UA" sz="1400" i="1" dirty="0">
                <a:solidFill>
                  <a:schemeClr val="accent3">
                    <a:lumMod val="40000"/>
                    <a:lumOff val="60000"/>
                  </a:schemeClr>
                </a:solidFill>
              </a:rPr>
              <a:t>3.4. Зміст фаз, стадій та етапів життєвого циклу інвестиційного проекту </a:t>
            </a:r>
            <a:r>
              <a:rPr lang="uk-UA" sz="1400" i="1" dirty="0" smtClean="0">
                <a:solidFill>
                  <a:schemeClr val="accent3">
                    <a:lumMod val="40000"/>
                    <a:lumOff val="60000"/>
                  </a:schemeClr>
                </a:solidFill>
              </a:rPr>
              <a:t>.</a:t>
            </a:r>
          </a:p>
          <a:p>
            <a:r>
              <a:rPr lang="uk-UA" sz="1400" i="1" dirty="0" smtClean="0">
                <a:solidFill>
                  <a:schemeClr val="accent3">
                    <a:lumMod val="40000"/>
                    <a:lumOff val="60000"/>
                  </a:schemeClr>
                </a:solidFill>
              </a:rPr>
              <a:t>3.5. Експлуатаційна фаза проекту.</a:t>
            </a:r>
          </a:p>
          <a:p>
            <a:endParaRPr lang="ru-RU" sz="1400" dirty="0">
              <a:solidFill>
                <a:schemeClr val="accent3">
                  <a:lumMod val="40000"/>
                  <a:lumOff val="60000"/>
                </a:schemeClr>
              </a:solidFill>
            </a:endParaRPr>
          </a:p>
          <a:p>
            <a:pPr rtl="0"/>
            <a:endParaRPr lang="ru-RU" sz="1400" noProof="1">
              <a:solidFill>
                <a:srgbClr val="FFFFFE"/>
              </a:solidFill>
            </a:endParaRPr>
          </a:p>
        </p:txBody>
      </p:sp>
    </p:spTree>
    <p:extLst>
      <p:ext uri="{BB962C8B-B14F-4D97-AF65-F5344CB8AC3E}">
        <p14:creationId xmlns:p14="http://schemas.microsoft.com/office/powerpoint/2010/main" val="3837201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8020"/>
          <p:cNvPicPr>
            <a:picLocks noGrp="1"/>
          </p:cNvPicPr>
          <p:nvPr>
            <p:ph idx="1"/>
          </p:nvPr>
        </p:nvPicPr>
        <p:blipFill>
          <a:blip r:embed="rId2"/>
          <a:stretch>
            <a:fillRect/>
          </a:stretch>
        </p:blipFill>
        <p:spPr>
          <a:xfrm>
            <a:off x="3086100" y="127000"/>
            <a:ext cx="5753100" cy="5905500"/>
          </a:xfrm>
          <a:prstGeom prst="rect">
            <a:avLst/>
          </a:prstGeom>
        </p:spPr>
      </p:pic>
    </p:spTree>
    <p:extLst>
      <p:ext uri="{BB962C8B-B14F-4D97-AF65-F5344CB8AC3E}">
        <p14:creationId xmlns:p14="http://schemas.microsoft.com/office/powerpoint/2010/main" val="153593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Незалежно від кількості фаз, що складають проект, все фази мають схожі характеристики: </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pPr lvl="0" algn="just" fontAlgn="base"/>
            <a:r>
              <a:rPr lang="uk-UA" dirty="0"/>
              <a:t>Діяльність має явну спрямованість, яка відрізняється від будь-якої іншої фази. При цьому можуть залучатися різні організації, місця розташування і використовуватися різні набори навичок. </a:t>
            </a:r>
            <a:endParaRPr lang="ru-RU" dirty="0"/>
          </a:p>
          <a:p>
            <a:pPr lvl="0" algn="just" fontAlgn="base"/>
            <a:r>
              <a:rPr lang="uk-UA" dirty="0"/>
              <a:t>Для досягнення основного результату або мети фази потрібні методи контролю або процеси, унікальні для фази або її операцій.  </a:t>
            </a:r>
            <a:endParaRPr lang="ru-RU" dirty="0"/>
          </a:p>
          <a:p>
            <a:pPr lvl="0" algn="just" fontAlgn="base"/>
            <a:r>
              <a:rPr lang="uk-UA" dirty="0"/>
              <a:t>Закриття фази супроводжується певного роду передачею отриманого результату, що може бути основою наступної фази. Таке завершення фази є природною точку для переоцінки вжитих дій і, при необхідності, для зміни або припинення проекту. У багатьох випадках закриття фази має бути схвалено в тій чи іншій формі, перш ніж вона може вважатися закритою. </a:t>
            </a:r>
            <a:endParaRPr lang="ru-RU" dirty="0"/>
          </a:p>
          <a:p>
            <a:endParaRPr lang="ru-RU" dirty="0"/>
          </a:p>
        </p:txBody>
      </p:sp>
    </p:spTree>
    <p:extLst>
      <p:ext uri="{BB962C8B-B14F-4D97-AF65-F5344CB8AC3E}">
        <p14:creationId xmlns:p14="http://schemas.microsoft.com/office/powerpoint/2010/main" val="245760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816" y="296519"/>
            <a:ext cx="11734799" cy="1468781"/>
          </a:xfrm>
        </p:spPr>
        <p:txBody>
          <a:bodyPr>
            <a:noAutofit/>
          </a:bodyPr>
          <a:lstStyle/>
          <a:p>
            <a:r>
              <a:rPr lang="uk-UA" sz="2000" b="1" dirty="0"/>
              <a:t>Сьогодні не існує єдиного підходу до розподілу процесу реалізації проекту на складові елементи</a:t>
            </a:r>
            <a:r>
              <a:rPr lang="uk-UA" sz="2000" dirty="0"/>
              <a:t>. Це пояснюється відмінностями у підходах учасників проекту до поділу проекту на найважливіші відправні точки, які дозволяють планувати, відслідковувати, контролювати та оцінювати розвиток проекту й, якщо необхідно, коригувати його реалізацію. </a:t>
            </a:r>
            <a:r>
              <a:rPr lang="ru-RU" sz="2000" dirty="0"/>
              <a:t/>
            </a:r>
            <a:br>
              <a:rPr lang="ru-RU" sz="2000" dirty="0"/>
            </a:br>
            <a:endParaRPr lang="ru-RU" sz="2000" dirty="0"/>
          </a:p>
        </p:txBody>
      </p:sp>
      <p:sp>
        <p:nvSpPr>
          <p:cNvPr id="3" name="Объект 2"/>
          <p:cNvSpPr>
            <a:spLocks noGrp="1"/>
          </p:cNvSpPr>
          <p:nvPr>
            <p:ph idx="1"/>
          </p:nvPr>
        </p:nvSpPr>
        <p:spPr>
          <a:xfrm>
            <a:off x="245079" y="2206232"/>
            <a:ext cx="4682521" cy="3450613"/>
          </a:xfrm>
        </p:spPr>
        <p:txBody>
          <a:bodyPr>
            <a:normAutofit fontScale="92500" lnSpcReduction="10000"/>
          </a:bodyPr>
          <a:lstStyle/>
          <a:p>
            <a:r>
              <a:rPr lang="uk-UA" dirty="0"/>
              <a:t>Підхід Світового банку до поділу проектного циклу на стадії (див. рис. </a:t>
            </a:r>
            <a:r>
              <a:rPr lang="uk-UA" dirty="0" smtClean="0"/>
              <a:t>1) </a:t>
            </a:r>
            <a:r>
              <a:rPr lang="uk-UA" dirty="0"/>
              <a:t>відображає найважливіші цільові установки саме цієї фінансово-кредитної установи щодо проекту — якісна підготовка, експертиза відібраних проектів, переговори про надання кредитних ресурсів та, безумовно, заключна оцінка проекту як об’єкта вкладення інвестиційних ресурсів. </a:t>
            </a:r>
            <a:endParaRPr lang="ru-RU" dirty="0"/>
          </a:p>
          <a:p>
            <a:endParaRPr lang="ru-RU" dirty="0"/>
          </a:p>
        </p:txBody>
      </p:sp>
      <p:pic>
        <p:nvPicPr>
          <p:cNvPr id="4" name="Рисунок 3"/>
          <p:cNvPicPr>
            <a:picLocks noChangeAspect="1"/>
          </p:cNvPicPr>
          <p:nvPr/>
        </p:nvPicPr>
        <p:blipFill>
          <a:blip r:embed="rId2"/>
          <a:stretch>
            <a:fillRect/>
          </a:stretch>
        </p:blipFill>
        <p:spPr>
          <a:xfrm>
            <a:off x="3977543" y="2142655"/>
            <a:ext cx="9590829" cy="3514190"/>
          </a:xfrm>
          <a:prstGeom prst="rect">
            <a:avLst/>
          </a:prstGeom>
        </p:spPr>
      </p:pic>
    </p:spTree>
    <p:extLst>
      <p:ext uri="{BB962C8B-B14F-4D97-AF65-F5344CB8AC3E}">
        <p14:creationId xmlns:p14="http://schemas.microsoft.com/office/powerpoint/2010/main" val="299002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300" y="233019"/>
            <a:ext cx="11137899" cy="1494181"/>
          </a:xfrm>
        </p:spPr>
        <p:txBody>
          <a:bodyPr>
            <a:noAutofit/>
          </a:bodyPr>
          <a:lstStyle/>
          <a:p>
            <a:r>
              <a:rPr lang="uk-UA" sz="1800" dirty="0" smtClean="0"/>
              <a:t>Частіше проектний цикл поділяють на три укрупнені фази:  </a:t>
            </a:r>
            <a:br>
              <a:rPr lang="uk-UA" sz="1800" dirty="0" smtClean="0"/>
            </a:br>
            <a:r>
              <a:rPr lang="uk-UA" sz="1800" b="1" dirty="0" smtClean="0"/>
              <a:t>передінвестиційну,  </a:t>
            </a:r>
            <a:br>
              <a:rPr lang="uk-UA" sz="1800" b="1" dirty="0" smtClean="0"/>
            </a:br>
            <a:r>
              <a:rPr lang="uk-UA" sz="1800" b="1" dirty="0" smtClean="0"/>
              <a:t>інвестиційну  </a:t>
            </a:r>
            <a:br>
              <a:rPr lang="uk-UA" sz="1800" b="1" dirty="0" smtClean="0"/>
            </a:br>
            <a:r>
              <a:rPr lang="uk-UA" sz="1800" b="1" dirty="0" smtClean="0"/>
              <a:t>експлуатаційну </a:t>
            </a:r>
            <a:r>
              <a:rPr lang="uk-UA" sz="1800" dirty="0" smtClean="0"/>
              <a:t>які, в свою чергу, розгалужуються на стадії (див. рис. 2). Даний підхід активно застосовується у практиці проектного аналізу.</a:t>
            </a:r>
            <a:endParaRPr lang="uk-UA" sz="1800" dirty="0"/>
          </a:p>
        </p:txBody>
      </p:sp>
      <p:pic>
        <p:nvPicPr>
          <p:cNvPr id="4" name="Picture 2636"/>
          <p:cNvPicPr>
            <a:picLocks noGrp="1"/>
          </p:cNvPicPr>
          <p:nvPr>
            <p:ph idx="1"/>
          </p:nvPr>
        </p:nvPicPr>
        <p:blipFill>
          <a:blip r:embed="rId2"/>
          <a:stretch>
            <a:fillRect/>
          </a:stretch>
        </p:blipFill>
        <p:spPr>
          <a:xfrm>
            <a:off x="2298701" y="1853754"/>
            <a:ext cx="7073900" cy="4191446"/>
          </a:xfrm>
          <a:prstGeom prst="rect">
            <a:avLst/>
          </a:prstGeom>
        </p:spPr>
      </p:pic>
    </p:spTree>
    <p:extLst>
      <p:ext uri="{BB962C8B-B14F-4D97-AF65-F5344CB8AC3E}">
        <p14:creationId xmlns:p14="http://schemas.microsoft.com/office/powerpoint/2010/main" val="217714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20800" y="215900"/>
            <a:ext cx="10236199" cy="5930900"/>
          </a:xfrm>
        </p:spPr>
        <p:txBody>
          <a:bodyPr>
            <a:noAutofit/>
          </a:bodyPr>
          <a:lstStyle/>
          <a:p>
            <a:pPr marL="0" indent="0">
              <a:spcBef>
                <a:spcPts val="600"/>
              </a:spcBef>
              <a:buNone/>
            </a:pPr>
            <a:r>
              <a:rPr lang="uk-UA" sz="1400" b="1" dirty="0" smtClean="0"/>
              <a:t>Передінвестиційна фаза включає такі стадії: </a:t>
            </a:r>
          </a:p>
          <a:p>
            <a:pPr lvl="0" fontAlgn="base">
              <a:spcBef>
                <a:spcPts val="600"/>
              </a:spcBef>
            </a:pPr>
            <a:r>
              <a:rPr lang="uk-UA" sz="1400" dirty="0" err="1" smtClean="0"/>
              <a:t>преідентифікація</a:t>
            </a:r>
            <a:r>
              <a:rPr lang="uk-UA" sz="1400" dirty="0" smtClean="0"/>
              <a:t>; </a:t>
            </a:r>
          </a:p>
          <a:p>
            <a:pPr lvl="0" fontAlgn="base">
              <a:spcBef>
                <a:spcPts val="600"/>
              </a:spcBef>
            </a:pPr>
            <a:r>
              <a:rPr lang="uk-UA" sz="1400" dirty="0" smtClean="0"/>
              <a:t>ідентифікація; </a:t>
            </a:r>
          </a:p>
          <a:p>
            <a:pPr lvl="0" fontAlgn="base">
              <a:spcBef>
                <a:spcPts val="600"/>
              </a:spcBef>
            </a:pPr>
            <a:r>
              <a:rPr lang="uk-UA" sz="1400" dirty="0" smtClean="0"/>
              <a:t>підготовка; </a:t>
            </a:r>
          </a:p>
          <a:p>
            <a:pPr lvl="0" fontAlgn="base">
              <a:spcBef>
                <a:spcPts val="600"/>
              </a:spcBef>
            </a:pPr>
            <a:r>
              <a:rPr lang="uk-UA" sz="1400" dirty="0" smtClean="0"/>
              <a:t>розробка та експертиза; </a:t>
            </a:r>
          </a:p>
          <a:p>
            <a:pPr lvl="0" fontAlgn="base">
              <a:spcBef>
                <a:spcPts val="600"/>
              </a:spcBef>
            </a:pPr>
            <a:r>
              <a:rPr lang="uk-UA" sz="1400" dirty="0" smtClean="0"/>
              <a:t>детальне проектування. </a:t>
            </a:r>
          </a:p>
          <a:p>
            <a:pPr marL="0" indent="0">
              <a:spcBef>
                <a:spcPts val="600"/>
              </a:spcBef>
              <a:buNone/>
            </a:pPr>
            <a:r>
              <a:rPr lang="uk-UA" sz="1400" b="1" dirty="0" smtClean="0"/>
              <a:t>Інвестиційна фаза охоплює роботи, які можна об’єднати у такі стадії: </a:t>
            </a:r>
          </a:p>
          <a:p>
            <a:pPr lvl="0" fontAlgn="base">
              <a:spcBef>
                <a:spcPts val="600"/>
              </a:spcBef>
            </a:pPr>
            <a:r>
              <a:rPr lang="uk-UA" sz="1400" dirty="0" smtClean="0"/>
              <a:t>підготовка і проведення тендерів; </a:t>
            </a:r>
          </a:p>
          <a:p>
            <a:pPr lvl="0" fontAlgn="base">
              <a:spcBef>
                <a:spcPts val="600"/>
              </a:spcBef>
            </a:pPr>
            <a:r>
              <a:rPr lang="uk-UA" sz="1400" dirty="0" smtClean="0"/>
              <a:t>інженерно-технічне проектування; </a:t>
            </a:r>
          </a:p>
          <a:p>
            <a:pPr lvl="0" fontAlgn="base">
              <a:spcBef>
                <a:spcPts val="600"/>
              </a:spcBef>
            </a:pPr>
            <a:r>
              <a:rPr lang="uk-UA" sz="1400" dirty="0" smtClean="0"/>
              <a:t>будівництво; </a:t>
            </a:r>
          </a:p>
          <a:p>
            <a:pPr lvl="0" fontAlgn="base">
              <a:spcBef>
                <a:spcPts val="600"/>
              </a:spcBef>
            </a:pPr>
            <a:r>
              <a:rPr lang="uk-UA" sz="1400" dirty="0" smtClean="0"/>
              <a:t>виробничий маркетинг; </a:t>
            </a:r>
          </a:p>
          <a:p>
            <a:pPr lvl="0" fontAlgn="base">
              <a:spcBef>
                <a:spcPts val="600"/>
              </a:spcBef>
            </a:pPr>
            <a:r>
              <a:rPr lang="uk-UA" sz="1400" dirty="0" smtClean="0"/>
              <a:t>навчання персоналу. </a:t>
            </a:r>
          </a:p>
          <a:p>
            <a:pPr marL="0" indent="0">
              <a:spcBef>
                <a:spcPts val="0"/>
              </a:spcBef>
              <a:buNone/>
            </a:pPr>
            <a:r>
              <a:rPr lang="uk-UA" sz="1400" b="1" dirty="0" smtClean="0"/>
              <a:t>Основними стадіями експлуатаційної фази є: </a:t>
            </a:r>
          </a:p>
          <a:p>
            <a:pPr lvl="0" fontAlgn="base">
              <a:spcBef>
                <a:spcPts val="600"/>
              </a:spcBef>
            </a:pPr>
            <a:r>
              <a:rPr lang="uk-UA" sz="1400" dirty="0" smtClean="0"/>
              <a:t>здача в експлуатацію (є граничною між інвестиційною та експлуатаційною фазами, тому може перебувати і в тій, і в іншій); </a:t>
            </a:r>
          </a:p>
          <a:p>
            <a:pPr lvl="0" fontAlgn="base">
              <a:spcBef>
                <a:spcPts val="600"/>
              </a:spcBef>
            </a:pPr>
            <a:r>
              <a:rPr lang="uk-UA" sz="1400" dirty="0" smtClean="0"/>
              <a:t>виробнича експлуатація; </a:t>
            </a:r>
          </a:p>
          <a:p>
            <a:pPr lvl="0" fontAlgn="base">
              <a:spcBef>
                <a:spcPts val="600"/>
              </a:spcBef>
            </a:pPr>
            <a:r>
              <a:rPr lang="uk-UA" sz="1400" dirty="0" smtClean="0"/>
              <a:t>заміна та оновлення;</a:t>
            </a:r>
          </a:p>
          <a:p>
            <a:pPr lvl="0" fontAlgn="base">
              <a:spcBef>
                <a:spcPts val="600"/>
              </a:spcBef>
            </a:pPr>
            <a:r>
              <a:rPr lang="uk-UA" sz="1400" dirty="0" smtClean="0"/>
              <a:t>розширення та інновації; </a:t>
            </a:r>
          </a:p>
          <a:p>
            <a:pPr lvl="0" fontAlgn="base">
              <a:spcBef>
                <a:spcPts val="600"/>
              </a:spcBef>
            </a:pPr>
            <a:r>
              <a:rPr lang="uk-UA" sz="1400" dirty="0" smtClean="0"/>
              <a:t>заключна оцінка проекту. </a:t>
            </a:r>
            <a:endParaRPr lang="uk-UA" sz="1400" dirty="0"/>
          </a:p>
        </p:txBody>
      </p:sp>
    </p:spTree>
    <p:extLst>
      <p:ext uri="{BB962C8B-B14F-4D97-AF65-F5344CB8AC3E}">
        <p14:creationId xmlns:p14="http://schemas.microsoft.com/office/powerpoint/2010/main" val="1414306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7399" y="156819"/>
            <a:ext cx="10812515" cy="1633881"/>
          </a:xfrm>
        </p:spPr>
        <p:txBody>
          <a:bodyPr>
            <a:noAutofit/>
          </a:bodyPr>
          <a:lstStyle/>
          <a:p>
            <a:r>
              <a:rPr lang="uk-UA" sz="1800" dirty="0"/>
              <a:t>У довіднику </a:t>
            </a:r>
            <a:r>
              <a:rPr lang="uk-UA" sz="1800" b="1" dirty="0"/>
              <a:t>ЮНІДО (Організація об’єднаних націй з промислового розвитку) </a:t>
            </a:r>
            <a:r>
              <a:rPr lang="uk-UA" sz="1800" b="1" dirty="0" smtClean="0"/>
              <a:t/>
            </a:r>
            <a:br>
              <a:rPr lang="uk-UA" sz="1800" b="1" dirty="0" smtClean="0"/>
            </a:br>
            <a:r>
              <a:rPr lang="uk-UA" sz="1800" dirty="0" smtClean="0"/>
              <a:t>виділяються </a:t>
            </a:r>
            <a:r>
              <a:rPr lang="uk-UA" sz="1800" u="sng" dirty="0"/>
              <a:t>чотири основні стадії </a:t>
            </a:r>
            <a:r>
              <a:rPr lang="uk-UA" sz="1800" dirty="0"/>
              <a:t>передінвестиційної фази: </a:t>
            </a:r>
            <a:r>
              <a:rPr lang="ru-RU" sz="1800" dirty="0"/>
              <a:t/>
            </a:r>
            <a:br>
              <a:rPr lang="ru-RU" sz="1800" dirty="0"/>
            </a:br>
            <a:r>
              <a:rPr lang="ru-RU" sz="1800" dirty="0" smtClean="0"/>
              <a:t>1.</a:t>
            </a:r>
            <a:r>
              <a:rPr lang="uk-UA" sz="1800" dirty="0" smtClean="0"/>
              <a:t>пошук </a:t>
            </a:r>
            <a:r>
              <a:rPr lang="uk-UA" sz="1800" dirty="0"/>
              <a:t>інвестиційних можливостей; </a:t>
            </a:r>
            <a:r>
              <a:rPr lang="ru-RU" sz="1800" dirty="0"/>
              <a:t/>
            </a:r>
            <a:br>
              <a:rPr lang="ru-RU" sz="1800" dirty="0"/>
            </a:br>
            <a:r>
              <a:rPr lang="ru-RU" sz="1800" dirty="0" smtClean="0"/>
              <a:t>2.</a:t>
            </a:r>
            <a:r>
              <a:rPr lang="uk-UA" sz="1800" dirty="0" smtClean="0"/>
              <a:t>попередня </a:t>
            </a:r>
            <a:r>
              <a:rPr lang="uk-UA" sz="1800" dirty="0"/>
              <a:t>підготовка проекту; </a:t>
            </a:r>
            <a:r>
              <a:rPr lang="ru-RU" sz="1800" dirty="0"/>
              <a:t/>
            </a:r>
            <a:br>
              <a:rPr lang="ru-RU" sz="1800" dirty="0"/>
            </a:br>
            <a:r>
              <a:rPr lang="ru-RU" sz="1800" dirty="0" smtClean="0"/>
              <a:t>3.</a:t>
            </a:r>
            <a:r>
              <a:rPr lang="uk-UA" sz="1800" dirty="0" smtClean="0"/>
              <a:t>кінцеве </a:t>
            </a:r>
            <a:r>
              <a:rPr lang="uk-UA" sz="1800" dirty="0"/>
              <a:t>формулювання проекту та його техніко-економічне обґрунтування; </a:t>
            </a:r>
            <a:r>
              <a:rPr lang="uk-UA" sz="1800" dirty="0" smtClean="0"/>
              <a:t/>
            </a:r>
            <a:br>
              <a:rPr lang="uk-UA" sz="1800" dirty="0" smtClean="0"/>
            </a:br>
            <a:r>
              <a:rPr lang="uk-UA" sz="1800" dirty="0" smtClean="0"/>
              <a:t>4</a:t>
            </a:r>
            <a:r>
              <a:rPr lang="uk-UA" sz="1800" dirty="0"/>
              <a:t>. етап фінального розгляду проекту та прийняття рішення щодо його реалізації. </a:t>
            </a:r>
            <a:r>
              <a:rPr lang="ru-RU" sz="1800" dirty="0"/>
              <a:t/>
            </a:r>
            <a:br>
              <a:rPr lang="ru-RU" sz="1800" dirty="0"/>
            </a:br>
            <a:endParaRPr lang="ru-RU" sz="1800" dirty="0"/>
          </a:p>
        </p:txBody>
      </p:sp>
      <p:sp>
        <p:nvSpPr>
          <p:cNvPr id="3" name="Объект 2"/>
          <p:cNvSpPr>
            <a:spLocks noGrp="1"/>
          </p:cNvSpPr>
          <p:nvPr>
            <p:ph idx="1"/>
          </p:nvPr>
        </p:nvSpPr>
        <p:spPr>
          <a:xfrm>
            <a:off x="787399" y="1990332"/>
            <a:ext cx="10812516" cy="4054868"/>
          </a:xfrm>
        </p:spPr>
        <p:txBody>
          <a:bodyPr>
            <a:normAutofit fontScale="77500" lnSpcReduction="20000"/>
          </a:bodyPr>
          <a:lstStyle/>
          <a:p>
            <a:pPr marL="0" indent="0" algn="just">
              <a:buNone/>
            </a:pPr>
            <a:r>
              <a:rPr lang="uk-UA" dirty="0"/>
              <a:t>Спочатку знаходиться сама можливість покращення показників підприємства за допомогою інвестиційних вкладень. Потім розглядаються всі аспекти реалізації інвестиційного проекту і створюється відповідний бізнес-план. Якщо такий план заслуговує на увагу, дослідження в цьому напрямку продовжуються, що передбачає поглиблену пророку плану та проведення детальної оцінки економічних та фінансових аспектів проекту. Якщо результати такої оцінки достатньо високі приймається кінцеве рішення щодо прийняття проекту та вибору найкращого варіанта фінансування із можливих. </a:t>
            </a:r>
            <a:endParaRPr lang="ru-RU" dirty="0"/>
          </a:p>
          <a:p>
            <a:pPr marL="0" indent="0" algn="just">
              <a:buNone/>
            </a:pPr>
            <a:r>
              <a:rPr lang="uk-UA" sz="2300" b="1" dirty="0"/>
              <a:t>Згідно методології Інституту управління проектами (PMI) життєвий цикл проекту має п’ять етапів. </a:t>
            </a:r>
            <a:endParaRPr lang="ru-RU" sz="2300" b="1" dirty="0"/>
          </a:p>
          <a:p>
            <a:pPr lvl="0" algn="just" fontAlgn="base"/>
            <a:r>
              <a:rPr lang="uk-UA" sz="2300" b="1" dirty="0" smtClean="0"/>
              <a:t>1.Аналіз</a:t>
            </a:r>
            <a:r>
              <a:rPr lang="uk-UA" sz="2300" b="1" dirty="0"/>
              <a:t>.  </a:t>
            </a:r>
            <a:endParaRPr lang="ru-RU" sz="2300" b="1" dirty="0"/>
          </a:p>
          <a:p>
            <a:pPr lvl="0" algn="just" fontAlgn="base"/>
            <a:r>
              <a:rPr lang="uk-UA" sz="2300" b="1" dirty="0"/>
              <a:t>2. Ініціація. </a:t>
            </a:r>
            <a:endParaRPr lang="ru-RU" sz="2300" b="1" dirty="0"/>
          </a:p>
          <a:p>
            <a:pPr lvl="0" algn="just" fontAlgn="base"/>
            <a:r>
              <a:rPr lang="uk-UA" sz="2300" b="1" dirty="0" smtClean="0"/>
              <a:t>3. Планування</a:t>
            </a:r>
            <a:r>
              <a:rPr lang="uk-UA" sz="2300" b="1" dirty="0"/>
              <a:t>. </a:t>
            </a:r>
            <a:endParaRPr lang="ru-RU" sz="2300" b="1" dirty="0"/>
          </a:p>
          <a:p>
            <a:pPr lvl="0" algn="just" fontAlgn="base"/>
            <a:r>
              <a:rPr lang="uk-UA" sz="2300" b="1" dirty="0" smtClean="0"/>
              <a:t>4. Виконання </a:t>
            </a:r>
            <a:r>
              <a:rPr lang="uk-UA" sz="2300" b="1" dirty="0"/>
              <a:t>(</a:t>
            </a:r>
            <a:r>
              <a:rPr lang="uk-UA" sz="2300" b="1" dirty="0" smtClean="0"/>
              <a:t>реалізація) </a:t>
            </a:r>
            <a:r>
              <a:rPr lang="uk-UA" sz="2300" b="1" dirty="0"/>
              <a:t>і </a:t>
            </a:r>
            <a:r>
              <a:rPr lang="uk-UA" sz="2300" b="1" dirty="0" smtClean="0"/>
              <a:t>контроль. </a:t>
            </a:r>
            <a:endParaRPr lang="ru-RU" sz="2300" b="1" dirty="0"/>
          </a:p>
          <a:p>
            <a:pPr lvl="0" algn="just" fontAlgn="base"/>
            <a:r>
              <a:rPr lang="uk-UA" sz="2300" b="1" dirty="0" smtClean="0"/>
              <a:t>5. Завершення</a:t>
            </a:r>
            <a:r>
              <a:rPr lang="uk-UA" sz="2300" b="1" dirty="0"/>
              <a:t>. </a:t>
            </a:r>
            <a:endParaRPr lang="ru-RU" sz="2300" b="1" dirty="0"/>
          </a:p>
        </p:txBody>
      </p:sp>
    </p:spTree>
    <p:extLst>
      <p:ext uri="{BB962C8B-B14F-4D97-AF65-F5344CB8AC3E}">
        <p14:creationId xmlns:p14="http://schemas.microsoft.com/office/powerpoint/2010/main" val="148082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2016123" y="2000266"/>
            <a:ext cx="8299452" cy="4260833"/>
          </a:xfrm>
          <a:prstGeom prst="rect">
            <a:avLst/>
          </a:prstGeom>
        </p:spPr>
      </p:pic>
      <p:sp>
        <p:nvSpPr>
          <p:cNvPr id="6" name="Заголовок 5"/>
          <p:cNvSpPr>
            <a:spLocks noGrp="1"/>
          </p:cNvSpPr>
          <p:nvPr>
            <p:ph type="title"/>
          </p:nvPr>
        </p:nvSpPr>
        <p:spPr>
          <a:xfrm>
            <a:off x="368300" y="347319"/>
            <a:ext cx="11823700" cy="1417981"/>
          </a:xfrm>
        </p:spPr>
        <p:txBody>
          <a:bodyPr>
            <a:noAutofit/>
          </a:bodyPr>
          <a:lstStyle/>
          <a:p>
            <a:r>
              <a:rPr lang="uk-UA" sz="1800" dirty="0" smtClean="0"/>
              <a:t>це </a:t>
            </a:r>
            <a:r>
              <a:rPr lang="uk-UA" sz="1800" dirty="0"/>
              <a:t>визнаний на світовому рівні стандарт і керівництво для спеціалістів в галузі професійного управління проектами. </a:t>
            </a:r>
            <a:r>
              <a:rPr lang="uk-UA" sz="1800" dirty="0" smtClean="0"/>
              <a:t/>
            </a:r>
            <a:br>
              <a:rPr lang="uk-UA" sz="1800" dirty="0" smtClean="0"/>
            </a:br>
            <a:r>
              <a:rPr lang="uk-UA" sz="1800" dirty="0" smtClean="0"/>
              <a:t>Стандарт </a:t>
            </a:r>
            <a:r>
              <a:rPr lang="uk-UA" sz="1800" dirty="0"/>
              <a:t>- це офіційний документ, в якому описуються встановлені норми, методи, процеси і досвід. Як і в інших професійних областях, стандарт спирається на передовий досвід фахівців-практиків в управлінні проектами, які внесли вклад в розробку даного стандарту. </a:t>
            </a:r>
            <a:endParaRPr lang="ru-RU" sz="1800" dirty="0"/>
          </a:p>
        </p:txBody>
      </p:sp>
    </p:spTree>
    <p:extLst>
      <p:ext uri="{BB962C8B-B14F-4D97-AF65-F5344CB8AC3E}">
        <p14:creationId xmlns:p14="http://schemas.microsoft.com/office/powerpoint/2010/main" val="360048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400" y="165100"/>
            <a:ext cx="11366500" cy="6258123"/>
          </a:xfrm>
          <a:prstGeom prst="rect">
            <a:avLst/>
          </a:prstGeom>
          <a:noFill/>
        </p:spPr>
        <p:txBody>
          <a:bodyPr wrap="square" rtlCol="0">
            <a:spAutoFit/>
          </a:bodyPr>
          <a:lstStyle/>
          <a:p>
            <a:pPr algn="just">
              <a:spcBef>
                <a:spcPts val="1000"/>
              </a:spcBef>
            </a:pPr>
            <a:r>
              <a:rPr lang="uk-UA" sz="1600" dirty="0"/>
              <a:t>На етапі </a:t>
            </a:r>
            <a:r>
              <a:rPr lang="uk-UA" sz="1600" b="1" dirty="0"/>
              <a:t>аналізу</a:t>
            </a:r>
            <a:r>
              <a:rPr lang="uk-UA" sz="1600" dirty="0"/>
              <a:t> проводиться початкове ознайомлення з потенційним </a:t>
            </a:r>
            <a:r>
              <a:rPr lang="uk-UA" sz="1600" dirty="0" smtClean="0"/>
              <a:t>проектом - </a:t>
            </a:r>
            <a:r>
              <a:rPr lang="uk-UA" sz="1600" dirty="0"/>
              <a:t>вивчення специфіки бізнесу, його можливостей, виявлення та ідентифікація можливих учасників проекту, попереднє обстеження. Особливу увагу тут звертається на попереднє обстеження, оскільки від якості його проведення, повноти, точності опису ризиків та пропозицій щодо їх можливого усунення значною мірою залежить успіх проекту в цілому. </a:t>
            </a:r>
            <a:endParaRPr lang="ru-RU" sz="1600" dirty="0"/>
          </a:p>
          <a:p>
            <a:pPr algn="just">
              <a:spcBef>
                <a:spcPts val="1000"/>
              </a:spcBef>
            </a:pPr>
            <a:r>
              <a:rPr lang="uk-UA" sz="1600" dirty="0"/>
              <a:t>Етап </a:t>
            </a:r>
            <a:r>
              <a:rPr lang="uk-UA" sz="1600" b="1" dirty="0"/>
              <a:t>ініціації</a:t>
            </a:r>
            <a:r>
              <a:rPr lang="uk-UA" sz="1600" dirty="0"/>
              <a:t> є критично важливим – власне, на цьому етапі офіційно розпочинаються роботи по проекту. При цьому, для ефективного запуску проекту, узгодження цілей, стратегії та плану проекту, інформування всіх зацікавлених сторін необхідно на цьому етапі провести робочу нараду по запуску проекту. Особливо важливо для такої наради присутність перших осіб компанії, які повідомляють усім учасникам проекту основні цілі та очікування від проекту, що значно підносить статус проекту, сприяє більш швидкому налаштуванню працівників на виконання </a:t>
            </a:r>
            <a:r>
              <a:rPr lang="uk-UA" sz="1600" dirty="0" smtClean="0"/>
              <a:t>робіт </a:t>
            </a:r>
            <a:r>
              <a:rPr lang="uk-UA" sz="1600" dirty="0"/>
              <a:t>по проекту.  </a:t>
            </a:r>
            <a:endParaRPr lang="ru-RU" sz="1600" dirty="0"/>
          </a:p>
          <a:p>
            <a:pPr algn="just">
              <a:spcBef>
                <a:spcPts val="1000"/>
              </a:spcBef>
            </a:pPr>
            <a:r>
              <a:rPr lang="uk-UA" sz="1600" dirty="0"/>
              <a:t>На етапі </a:t>
            </a:r>
            <a:r>
              <a:rPr lang="uk-UA" sz="1600" b="1" dirty="0"/>
              <a:t>планування</a:t>
            </a:r>
            <a:r>
              <a:rPr lang="uk-UA" sz="1600" dirty="0"/>
              <a:t> розробляються відповідні плани щодо реалізації проекту. Як правило, спочатку розробляється попередній укрупнений план, а формальне та детальне планування здійснюється після прийняття рішення про реалізацію. Основна вимога щодо плану – це забезпечення його гнучкості, можливість </a:t>
            </a:r>
            <a:r>
              <a:rPr lang="uk-UA" sz="1600" dirty="0" err="1"/>
              <a:t>оперативно</a:t>
            </a:r>
            <a:r>
              <a:rPr lang="uk-UA" sz="1600" dirty="0"/>
              <a:t> вносити зміни з урахуванням поточної ситуації. </a:t>
            </a:r>
            <a:endParaRPr lang="ru-RU" sz="1600" dirty="0"/>
          </a:p>
          <a:p>
            <a:pPr algn="just">
              <a:spcBef>
                <a:spcPts val="1000"/>
              </a:spcBef>
            </a:pPr>
            <a:r>
              <a:rPr lang="uk-UA" sz="1600" dirty="0"/>
              <a:t>Етап </a:t>
            </a:r>
            <a:r>
              <a:rPr lang="uk-UA" sz="1600" b="1" dirty="0"/>
              <a:t>виконання (реалізації) та контролю </a:t>
            </a:r>
            <a:r>
              <a:rPr lang="uk-UA" sz="1600" dirty="0"/>
              <a:t>розпочинається після затвердження формального плану. При цьому керівник проекту на даному етапі повинен постійно контролювати хід робіт, здійснювати аналіз можливого впливу відхилень у виконаних обсягах робіт на подальший хід реалізації проекту в цілому та прийняття відповідних управлінських рішень.  </a:t>
            </a:r>
            <a:endParaRPr lang="ru-RU" sz="1600" dirty="0"/>
          </a:p>
          <a:p>
            <a:pPr algn="just">
              <a:spcBef>
                <a:spcPts val="1000"/>
              </a:spcBef>
            </a:pPr>
            <a:r>
              <a:rPr lang="uk-UA" sz="1600" dirty="0"/>
              <a:t>Етап </a:t>
            </a:r>
            <a:r>
              <a:rPr lang="uk-UA" sz="1600" b="1" dirty="0"/>
              <a:t>завершення</a:t>
            </a:r>
            <a:r>
              <a:rPr lang="uk-UA" sz="1600" dirty="0"/>
              <a:t> фіксує кінець роботи над проектом загалом проект закінчується коли минає його строк і досягаються поставлені цілі. Разом з тим закінчення проекту буває раптовим та достроковим, особливо коли вирішується припинити проекту до його завершення згідно плану. Проте, коли проект завершується, керівник проекту повинен виконати ряд особливих дій, які залежать від характеру самого проекту. При цьому особливу увагу слід звернути на підготовку заключного звіту. </a:t>
            </a:r>
            <a:endParaRPr lang="ru-RU" sz="1600" dirty="0"/>
          </a:p>
          <a:p>
            <a:pPr algn="just">
              <a:spcBef>
                <a:spcPts val="1000"/>
              </a:spcBef>
            </a:pPr>
            <a:r>
              <a:rPr lang="uk-UA" sz="1600" dirty="0"/>
              <a:t> </a:t>
            </a:r>
            <a:endParaRPr lang="ru-RU" sz="1600" dirty="0"/>
          </a:p>
          <a:p>
            <a:pPr>
              <a:spcBef>
                <a:spcPts val="600"/>
              </a:spcBef>
            </a:pPr>
            <a:endParaRPr lang="ru-RU" dirty="0"/>
          </a:p>
        </p:txBody>
      </p:sp>
    </p:spTree>
    <p:extLst>
      <p:ext uri="{BB962C8B-B14F-4D97-AF65-F5344CB8AC3E}">
        <p14:creationId xmlns:p14="http://schemas.microsoft.com/office/powerpoint/2010/main" val="2454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0319"/>
            <a:ext cx="11861799" cy="1652037"/>
          </a:xfrm>
        </p:spPr>
        <p:txBody>
          <a:bodyPr>
            <a:noAutofit/>
          </a:bodyPr>
          <a:lstStyle/>
          <a:p>
            <a:r>
              <a:rPr lang="uk-UA" sz="1800" dirty="0"/>
              <a:t>Частіше </a:t>
            </a:r>
            <a:r>
              <a:rPr lang="uk-UA" sz="1800" dirty="0" smtClean="0"/>
              <a:t>життєвий </a:t>
            </a:r>
            <a:r>
              <a:rPr lang="uk-UA" sz="1800" dirty="0"/>
              <a:t>цикл у проектному аналізі поділяють на три фази: </a:t>
            </a:r>
            <a:r>
              <a:rPr lang="uk-UA" sz="1800" dirty="0" smtClean="0"/>
              <a:t/>
            </a:r>
            <a:br>
              <a:rPr lang="uk-UA" sz="1800" dirty="0" smtClean="0"/>
            </a:br>
            <a:r>
              <a:rPr lang="uk-UA" sz="1800" dirty="0" smtClean="0"/>
              <a:t>1) </a:t>
            </a:r>
            <a:r>
              <a:rPr lang="uk-UA" sz="1800" b="1" dirty="0" smtClean="0"/>
              <a:t>передінвестиційну</a:t>
            </a:r>
            <a:r>
              <a:rPr lang="uk-UA" sz="1800" b="1" dirty="0"/>
              <a:t>;</a:t>
            </a:r>
            <a:r>
              <a:rPr lang="uk-UA" sz="1800" b="1" dirty="0" smtClean="0"/>
              <a:t> </a:t>
            </a:r>
            <a:br>
              <a:rPr lang="uk-UA" sz="1800" b="1" dirty="0" smtClean="0"/>
            </a:br>
            <a:r>
              <a:rPr lang="uk-UA" sz="1800" b="1" dirty="0" smtClean="0"/>
              <a:t>2) інвестиційну;</a:t>
            </a:r>
            <a:br>
              <a:rPr lang="uk-UA" sz="1800" b="1" dirty="0" smtClean="0"/>
            </a:br>
            <a:r>
              <a:rPr lang="uk-UA" sz="1800" b="1" dirty="0"/>
              <a:t>3</a:t>
            </a:r>
            <a:r>
              <a:rPr lang="uk-UA" sz="1800" b="1" dirty="0" smtClean="0"/>
              <a:t>) експлуатаційну</a:t>
            </a:r>
            <a:r>
              <a:rPr lang="uk-UA" sz="1800" dirty="0" smtClean="0"/>
              <a:t>.</a:t>
            </a:r>
            <a:br>
              <a:rPr lang="uk-UA" sz="1800" dirty="0" smtClean="0"/>
            </a:br>
            <a:r>
              <a:rPr lang="uk-UA" sz="1800" dirty="0" smtClean="0"/>
              <a:t>які</a:t>
            </a:r>
            <a:r>
              <a:rPr lang="uk-UA" sz="1800" dirty="0"/>
              <a:t>, в свою чергу, розгалужуються на </a:t>
            </a:r>
            <a:r>
              <a:rPr lang="uk-UA" sz="1800" dirty="0" smtClean="0"/>
              <a:t>стадії. </a:t>
            </a:r>
            <a:r>
              <a:rPr lang="uk-UA" sz="1800" dirty="0"/>
              <a:t>Даний підхід активно застосовується у практиці проектного аналізу. </a:t>
            </a:r>
            <a:r>
              <a:rPr lang="ru-RU" sz="1800" dirty="0"/>
              <a:t/>
            </a:r>
            <a:br>
              <a:rPr lang="ru-RU" sz="1800" dirty="0"/>
            </a:br>
            <a:endParaRPr lang="ru-RU" sz="1800" dirty="0"/>
          </a:p>
        </p:txBody>
      </p:sp>
      <p:sp>
        <p:nvSpPr>
          <p:cNvPr id="3" name="Объект 2"/>
          <p:cNvSpPr>
            <a:spLocks noGrp="1"/>
          </p:cNvSpPr>
          <p:nvPr>
            <p:ph idx="1"/>
          </p:nvPr>
        </p:nvSpPr>
        <p:spPr>
          <a:xfrm>
            <a:off x="6858000" y="1872356"/>
            <a:ext cx="4927600" cy="4129285"/>
          </a:xfrm>
        </p:spPr>
        <p:txBody>
          <a:bodyPr>
            <a:normAutofit fontScale="77500" lnSpcReduction="20000"/>
          </a:bodyPr>
          <a:lstStyle/>
          <a:p>
            <a:pPr algn="just"/>
            <a:r>
              <a:rPr lang="uk-UA" dirty="0"/>
              <a:t>Деякі організації вводять </a:t>
            </a:r>
            <a:r>
              <a:rPr lang="uk-UA" dirty="0" smtClean="0"/>
              <a:t>політику, яка стандартизує </a:t>
            </a:r>
            <a:r>
              <a:rPr lang="uk-UA" dirty="0"/>
              <a:t>всі проекти, тоді як інші дозволяють команді проекту вибирати і адаптувати найбільш підходящий підхід для кожного конкретного проекту. Наприклад, одна організація може розцінювати аналіз доцільності проекту як звичайну </a:t>
            </a:r>
            <a:r>
              <a:rPr lang="uk-UA" dirty="0" err="1"/>
              <a:t>передпроектну</a:t>
            </a:r>
            <a:r>
              <a:rPr lang="uk-UA" dirty="0"/>
              <a:t> роботу, інша може вважати його першою фазою проекту, а третя може виділити аналіз доцільності в окремий автономний проект. </a:t>
            </a:r>
            <a:endParaRPr lang="ru-RU" dirty="0"/>
          </a:p>
          <a:p>
            <a:pPr algn="just"/>
            <a:r>
              <a:rPr lang="uk-UA" dirty="0"/>
              <a:t>Аналогічно, одна команда проекту може розділити проект на дві фази, тоді як інша команда проекту може прийняти рішення про управління всіма роботами в єдиній фазі. Багато що залежить від характеру конкретного проекту і стилю роботи команди проекту або організації. </a:t>
            </a:r>
            <a:endParaRPr lang="ru-RU" dirty="0"/>
          </a:p>
          <a:p>
            <a:pPr algn="just"/>
            <a:endParaRPr lang="ru-RU" dirty="0"/>
          </a:p>
        </p:txBody>
      </p:sp>
      <p:pic>
        <p:nvPicPr>
          <p:cNvPr id="4" name="Рисунок 3"/>
          <p:cNvPicPr>
            <a:picLocks noChangeAspect="1"/>
          </p:cNvPicPr>
          <p:nvPr/>
        </p:nvPicPr>
        <p:blipFill>
          <a:blip r:embed="rId2"/>
          <a:stretch>
            <a:fillRect/>
          </a:stretch>
        </p:blipFill>
        <p:spPr>
          <a:xfrm>
            <a:off x="356726" y="2249306"/>
            <a:ext cx="5941347" cy="3375385"/>
          </a:xfrm>
          <a:prstGeom prst="rect">
            <a:avLst/>
          </a:prstGeom>
        </p:spPr>
      </p:pic>
    </p:spTree>
    <p:extLst>
      <p:ext uri="{BB962C8B-B14F-4D97-AF65-F5344CB8AC3E}">
        <p14:creationId xmlns:p14="http://schemas.microsoft.com/office/powerpoint/2010/main" val="23189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466" y="677519"/>
            <a:ext cx="11493500" cy="1049235"/>
          </a:xfrm>
        </p:spPr>
        <p:txBody>
          <a:bodyPr>
            <a:normAutofit fontScale="90000"/>
          </a:bodyPr>
          <a:lstStyle/>
          <a:p>
            <a:r>
              <a:rPr lang="uk-UA" b="1" dirty="0"/>
              <a:t>3.3.  Визначення тривалості та вартості передінвестиційних досліджень </a:t>
            </a:r>
            <a:r>
              <a:rPr lang="ru-RU" dirty="0"/>
              <a:t/>
            </a:r>
            <a:br>
              <a:rPr lang="ru-RU" dirty="0"/>
            </a:br>
            <a:endParaRPr lang="ru-RU" dirty="0"/>
          </a:p>
        </p:txBody>
      </p:sp>
      <p:sp>
        <p:nvSpPr>
          <p:cNvPr id="3" name="Объект 2"/>
          <p:cNvSpPr>
            <a:spLocks noGrp="1"/>
          </p:cNvSpPr>
          <p:nvPr>
            <p:ph idx="1"/>
          </p:nvPr>
        </p:nvSpPr>
        <p:spPr>
          <a:xfrm>
            <a:off x="506466" y="1977632"/>
            <a:ext cx="10974334" cy="4118368"/>
          </a:xfrm>
        </p:spPr>
        <p:txBody>
          <a:bodyPr>
            <a:normAutofit fontScale="85000" lnSpcReduction="20000"/>
          </a:bodyPr>
          <a:lstStyle/>
          <a:p>
            <a:pPr marL="0" indent="0" algn="just">
              <a:buNone/>
            </a:pPr>
            <a:r>
              <a:rPr lang="uk-UA" dirty="0"/>
              <a:t>Чітко встановлених норм і нормативів для визначення вартості передінвестиційних досліджень не існує. Ця величина залежить від таких чинників: </a:t>
            </a:r>
            <a:endParaRPr lang="ru-RU" dirty="0"/>
          </a:p>
          <a:p>
            <a:pPr lvl="0" algn="just" fontAlgn="base"/>
            <a:r>
              <a:rPr lang="uk-UA" dirty="0"/>
              <a:t>масштаб і природа проекту; </a:t>
            </a:r>
            <a:endParaRPr lang="ru-RU" dirty="0"/>
          </a:p>
          <a:p>
            <a:pPr lvl="0" algn="just" fontAlgn="base"/>
            <a:r>
              <a:rPr lang="uk-UA" dirty="0"/>
              <a:t>вид, межі та глибина передінвестиційних досліджень; </a:t>
            </a:r>
            <a:endParaRPr lang="ru-RU" dirty="0"/>
          </a:p>
          <a:p>
            <a:pPr lvl="0" algn="just" fontAlgn="base"/>
            <a:r>
              <a:rPr lang="uk-UA" dirty="0"/>
              <a:t>категорія замовника та підрядника досліджень; </a:t>
            </a:r>
            <a:endParaRPr lang="ru-RU" dirty="0"/>
          </a:p>
          <a:p>
            <a:pPr lvl="0" algn="just" fontAlgn="base"/>
            <a:r>
              <a:rPr lang="uk-UA" dirty="0"/>
              <a:t>час і зусилля, потрібні для збирання й аналізу інформації. </a:t>
            </a:r>
            <a:endParaRPr lang="ru-RU" dirty="0"/>
          </a:p>
          <a:p>
            <a:pPr marL="0" indent="0" algn="just">
              <a:buNone/>
            </a:pPr>
            <a:r>
              <a:rPr lang="uk-UA" dirty="0"/>
              <a:t>Наявна практика </a:t>
            </a:r>
            <a:r>
              <a:rPr lang="uk-UA" i="1" dirty="0"/>
              <a:t>визначення витрат на передінвестиційні дослідження </a:t>
            </a:r>
            <a:r>
              <a:rPr lang="uk-UA" dirty="0"/>
              <a:t>свідчить, що вони можуть плануватися у процентах від вартості проекту. Так, вартість формування інвестиційного задуму з підготовкою інвестиційної пропозиції й документа про наміри може коштувати від 0,2 до 1% вартості проекту, дослідження інвестиційних можливостей, складання короткого техніко-економічного попереднього обґрунтування — 0,25—1,5%, докладне техніко-економічне обґрунтування доцільності інвестиційних рішень (залежно від масштабу проекту) — від 1,0—3,0% для невеликих проектів до 0,2—1% для великих. </a:t>
            </a:r>
            <a:endParaRPr lang="ru-RU" dirty="0"/>
          </a:p>
          <a:p>
            <a:endParaRPr lang="ru-RU" dirty="0"/>
          </a:p>
        </p:txBody>
      </p:sp>
    </p:spTree>
    <p:extLst>
      <p:ext uri="{BB962C8B-B14F-4D97-AF65-F5344CB8AC3E}">
        <p14:creationId xmlns:p14="http://schemas.microsoft.com/office/powerpoint/2010/main" val="231553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3.1. Концепція життєвого циклу </a:t>
            </a:r>
            <a:r>
              <a:rPr lang="uk-UA" b="1" dirty="0" smtClean="0"/>
              <a:t>проекту </a:t>
            </a:r>
            <a:endParaRPr lang="ru-RU" dirty="0"/>
          </a:p>
        </p:txBody>
      </p:sp>
      <p:sp>
        <p:nvSpPr>
          <p:cNvPr id="3" name="Объект 2"/>
          <p:cNvSpPr>
            <a:spLocks noGrp="1"/>
          </p:cNvSpPr>
          <p:nvPr>
            <p:ph idx="1"/>
          </p:nvPr>
        </p:nvSpPr>
        <p:spPr>
          <a:xfrm>
            <a:off x="558800" y="1789808"/>
            <a:ext cx="11341100" cy="4356992"/>
          </a:xfrm>
        </p:spPr>
        <p:txBody>
          <a:bodyPr>
            <a:normAutofit fontScale="62500" lnSpcReduction="20000"/>
          </a:bodyPr>
          <a:lstStyle/>
          <a:p>
            <a:pPr algn="just">
              <a:spcBef>
                <a:spcPts val="0"/>
              </a:spcBef>
            </a:pPr>
            <a:r>
              <a:rPr lang="uk-UA" sz="2200" dirty="0"/>
              <a:t>Розробка проекту як проміжок часу з моменту появи проекту до моменту його закінчення може бути представлена у вигляді циклу, який складається з окремих </a:t>
            </a:r>
            <a:r>
              <a:rPr lang="uk-UA" sz="2200" b="1" dirty="0"/>
              <a:t>фаз, стадій та етапів. </a:t>
            </a:r>
            <a:r>
              <a:rPr lang="uk-UA" sz="2200" dirty="0"/>
              <a:t>Змінюючи один одного у часі, вони характерні для будь-якого проекту незалежно від його виду, складності та обсягу здійснюваних робіт. Ця послідовність процесів дістала назви </a:t>
            </a:r>
            <a:r>
              <a:rPr lang="uk-UA" sz="2200" b="1" dirty="0"/>
              <a:t>«життєвий цикл проекту».  </a:t>
            </a:r>
            <a:endParaRPr lang="ru-RU" sz="2200" b="1" dirty="0"/>
          </a:p>
          <a:p>
            <a:pPr algn="just">
              <a:spcBef>
                <a:spcPts val="0"/>
              </a:spcBef>
            </a:pPr>
            <a:r>
              <a:rPr lang="uk-UA" sz="2200" b="1" dirty="0"/>
              <a:t>Життєвий цикл проекту </a:t>
            </a:r>
            <a:r>
              <a:rPr lang="uk-UA" sz="2200" b="1" dirty="0" smtClean="0"/>
              <a:t>(ЖЦП)</a:t>
            </a:r>
            <a:r>
              <a:rPr lang="uk-UA" sz="2200" dirty="0" smtClean="0"/>
              <a:t>— </a:t>
            </a:r>
            <a:r>
              <a:rPr lang="uk-UA" sz="2200" dirty="0"/>
              <a:t>це період часу від задуму проекту до його закінчення, який може характеризуватися моментом здійснення перших витрат за проектом (поява проекту) і отриманням останньої вигоди (ліквідація проекту). </a:t>
            </a:r>
            <a:endParaRPr lang="uk-UA" sz="2200" dirty="0" smtClean="0"/>
          </a:p>
          <a:p>
            <a:pPr marL="0" indent="0" algn="just">
              <a:spcBef>
                <a:spcPts val="0"/>
              </a:spcBef>
              <a:buNone/>
            </a:pPr>
            <a:r>
              <a:rPr lang="uk-UA" sz="2200" dirty="0" smtClean="0"/>
              <a:t>У загальному розумінні ЖЦП формується з:</a:t>
            </a:r>
          </a:p>
          <a:p>
            <a:pPr marL="0" indent="0" algn="just">
              <a:spcBef>
                <a:spcPts val="0"/>
              </a:spcBef>
              <a:buNone/>
            </a:pPr>
            <a:r>
              <a:rPr lang="uk-UA" sz="2200" dirty="0" smtClean="0"/>
              <a:t>1. Зародження ідеї проекту та її подальше обґрунтування;</a:t>
            </a:r>
          </a:p>
          <a:p>
            <a:pPr marL="0" indent="0" algn="just">
              <a:spcBef>
                <a:spcPts val="0"/>
              </a:spcBef>
              <a:buNone/>
            </a:pPr>
            <a:r>
              <a:rPr lang="uk-UA" sz="2200" dirty="0" smtClean="0"/>
              <a:t>2. Реалізація проекту;</a:t>
            </a:r>
          </a:p>
          <a:p>
            <a:pPr marL="0" indent="0" algn="just">
              <a:spcBef>
                <a:spcPts val="0"/>
              </a:spcBef>
              <a:buNone/>
            </a:pPr>
            <a:r>
              <a:rPr lang="uk-UA" sz="2200" dirty="0" smtClean="0"/>
              <a:t>3. Отримання результатів реалізації проекту.</a:t>
            </a:r>
            <a:endParaRPr lang="ru-RU" sz="2200" dirty="0"/>
          </a:p>
          <a:p>
            <a:pPr algn="just">
              <a:spcBef>
                <a:spcPts val="0"/>
              </a:spcBef>
            </a:pPr>
            <a:r>
              <a:rPr lang="uk-UA" sz="2200" dirty="0"/>
              <a:t>Життєвий цикл проекту - набір фаз, через які проходить проект з моменту його ініціації до моменту закриття.  </a:t>
            </a:r>
            <a:endParaRPr lang="uk-UA" sz="2200" dirty="0" smtClean="0"/>
          </a:p>
          <a:p>
            <a:pPr algn="just">
              <a:spcBef>
                <a:spcPts val="0"/>
              </a:spcBef>
            </a:pPr>
            <a:r>
              <a:rPr lang="uk-UA" sz="2200" b="1" dirty="0" smtClean="0"/>
              <a:t>Фази проекту </a:t>
            </a:r>
            <a:r>
              <a:rPr lang="uk-UA" sz="2200" dirty="0" smtClean="0"/>
              <a:t>– набір </a:t>
            </a:r>
            <a:r>
              <a:rPr lang="uk-UA" sz="2200" dirty="0" err="1" smtClean="0"/>
              <a:t>логічно</a:t>
            </a:r>
            <a:r>
              <a:rPr lang="uk-UA" sz="2200" dirty="0" smtClean="0"/>
              <a:t> пов'язаних операцій, призначених для досягнення заданого результату в межах проекту.</a:t>
            </a:r>
            <a:endParaRPr lang="ru-RU" sz="2200" dirty="0"/>
          </a:p>
          <a:p>
            <a:pPr algn="just">
              <a:spcBef>
                <a:spcPts val="0"/>
              </a:spcBef>
            </a:pPr>
            <a:r>
              <a:rPr lang="uk-UA" sz="2200" dirty="0"/>
              <a:t>Фази, як правило, є послідовними, а їх назви та кількість визначаються потребами в управлінні і контролі організації або організацій, залучених в проект, характером самого проекту і його </a:t>
            </a:r>
            <a:r>
              <a:rPr lang="uk-UA" sz="2200" dirty="0" smtClean="0"/>
              <a:t>прикладною </a:t>
            </a:r>
            <a:r>
              <a:rPr lang="uk-UA" sz="2200" dirty="0"/>
              <a:t>областю. </a:t>
            </a:r>
            <a:endParaRPr lang="uk-UA" sz="2200" dirty="0" smtClean="0"/>
          </a:p>
          <a:p>
            <a:pPr algn="just">
              <a:spcBef>
                <a:spcPts val="0"/>
              </a:spcBef>
            </a:pPr>
            <a:r>
              <a:rPr lang="uk-UA" sz="2200" dirty="0" smtClean="0"/>
              <a:t>Поняття </a:t>
            </a:r>
            <a:r>
              <a:rPr lang="uk-UA" sz="2200" dirty="0"/>
              <a:t>життєвого циклу проекту є одним з найважливіших для менеджерів, оскільки, власне, поточна стадія проекту визначає задачі та види діяльності менеджера, методики та інструментальні засоби, які необхідно використати на цьому етапі. </a:t>
            </a:r>
            <a:endParaRPr lang="uk-UA" sz="2200" dirty="0" smtClean="0"/>
          </a:p>
          <a:p>
            <a:pPr algn="just">
              <a:spcBef>
                <a:spcPts val="0"/>
              </a:spcBef>
            </a:pPr>
            <a:r>
              <a:rPr lang="uk-UA" sz="2200" dirty="0" smtClean="0"/>
              <a:t>Життєвий цикл проекту є базовим, вихідним поняттям для дослідження проблем реалізації проекту, фінансування робіт, прийняття рішень про доцільність капіталовкладень та деталізації проекту. Незалежно від розміру, обсягу й вартості виконуваних операцій будь-який проект у власному розвитку проходить періоди задуму, підготовки, реалізації, закінчення та ліквідації. Всі ці стани проекту, як правило, поділяються на складові, які дістали назви «фаза», «стадія» та «етап». </a:t>
            </a:r>
          </a:p>
          <a:p>
            <a:pPr algn="just">
              <a:spcBef>
                <a:spcPts val="0"/>
              </a:spcBef>
            </a:pPr>
            <a:endParaRPr lang="uk-UA" sz="2200" dirty="0" smtClean="0"/>
          </a:p>
          <a:p>
            <a:pPr>
              <a:spcBef>
                <a:spcPts val="0"/>
              </a:spcBef>
            </a:pPr>
            <a:endParaRPr lang="uk-UA" dirty="0"/>
          </a:p>
        </p:txBody>
      </p:sp>
    </p:spTree>
    <p:extLst>
      <p:ext uri="{BB962C8B-B14F-4D97-AF65-F5344CB8AC3E}">
        <p14:creationId xmlns:p14="http://schemas.microsoft.com/office/powerpoint/2010/main" val="216266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8022"/>
          <p:cNvPicPr/>
          <p:nvPr/>
        </p:nvPicPr>
        <p:blipFill>
          <a:blip r:embed="rId2"/>
          <a:stretch>
            <a:fillRect/>
          </a:stretch>
        </p:blipFill>
        <p:spPr>
          <a:xfrm>
            <a:off x="3104515" y="0"/>
            <a:ext cx="5982970" cy="6108700"/>
          </a:xfrm>
          <a:prstGeom prst="rect">
            <a:avLst/>
          </a:prstGeom>
        </p:spPr>
      </p:pic>
    </p:spTree>
    <p:extLst>
      <p:ext uri="{BB962C8B-B14F-4D97-AF65-F5344CB8AC3E}">
        <p14:creationId xmlns:p14="http://schemas.microsoft.com/office/powerpoint/2010/main" val="3869748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 y="114300"/>
            <a:ext cx="11912600" cy="6194453"/>
          </a:xfrm>
          <a:prstGeom prst="rect">
            <a:avLst/>
          </a:prstGeom>
        </p:spPr>
        <p:txBody>
          <a:bodyPr wrap="square">
            <a:spAutoFit/>
          </a:bodyPr>
          <a:lstStyle/>
          <a:p>
            <a:pPr marL="455930" marR="41910" indent="-6350" algn="just">
              <a:lnSpc>
                <a:spcPct val="111000"/>
              </a:lnSpc>
              <a:spcAft>
                <a:spcPts val="75"/>
              </a:spcAft>
            </a:pPr>
            <a:r>
              <a:rPr lang="uk-UA" sz="1500" b="1" dirty="0" smtClean="0">
                <a:solidFill>
                  <a:srgbClr val="000000"/>
                </a:solidFill>
                <a:latin typeface="Times New Roman" panose="02020603050405020304" pitchFamily="18" charset="0"/>
                <a:ea typeface="Times New Roman" panose="02020603050405020304" pitchFamily="18" charset="0"/>
              </a:rPr>
              <a:t>1. Передінвестиційна фаза має такі стадії: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визначення інвестиційних можливостей;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аналіз альтернативних варіантів;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попередній вибір проекту - попереднє техніко-економічне обґрунтування;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висновок по проекту і рішення про інвестування. </a:t>
            </a:r>
          </a:p>
          <a:p>
            <a:pPr marR="41910" lvl="0" algn="just" fontAlgn="base">
              <a:lnSpc>
                <a:spcPct val="111000"/>
              </a:lnSpc>
              <a:spcAft>
                <a:spcPts val="75"/>
              </a:spcAft>
              <a:buClr>
                <a:srgbClr val="000000"/>
              </a:buClr>
              <a:buSzPts val="1400"/>
            </a:pPr>
            <a:r>
              <a:rPr lang="uk-UA" sz="1500" dirty="0" smtClean="0">
                <a:solidFill>
                  <a:srgbClr val="000000"/>
                </a:solidFill>
                <a:latin typeface="Times New Roman" panose="02020603050405020304" pitchFamily="18" charset="0"/>
                <a:ea typeface="Times New Roman" panose="02020603050405020304" pitchFamily="18" charset="0"/>
              </a:rPr>
              <a:t>	</a:t>
            </a:r>
            <a:r>
              <a:rPr lang="uk-UA" sz="1500" b="1" dirty="0" smtClean="0">
                <a:solidFill>
                  <a:srgbClr val="000000"/>
                </a:solidFill>
                <a:latin typeface="Times New Roman" panose="02020603050405020304" pitchFamily="18" charset="0"/>
                <a:ea typeface="Times New Roman" panose="02020603050405020304" pitchFamily="18" charset="0"/>
              </a:rPr>
              <a:t>2. В склад інвестиційної фази входять: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встановлення правової, фінансової та організаційної основ для здійснення проекту;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придбання та передача технологій;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детальне проектне опрацювання і укладання контрактів;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придбання землі (земельної ділянки);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будівельні роботи і встановлення обладнання;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передвиробничий</a:t>
            </a: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маркетинг;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набір і навчання персоналу;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здача в експлуатацію об'єкту і запуск. </a:t>
            </a:r>
          </a:p>
          <a:p>
            <a:pPr marL="6350" marR="41910" indent="449580" algn="just">
              <a:lnSpc>
                <a:spcPct val="111000"/>
              </a:lnSpc>
              <a:spcAft>
                <a:spcPts val="75"/>
              </a:spcAft>
            </a:pPr>
            <a:r>
              <a:rPr lang="uk-UA" sz="1500" b="1" dirty="0" smtClean="0">
                <a:solidFill>
                  <a:srgbClr val="000000"/>
                </a:solidFill>
                <a:latin typeface="Times New Roman" panose="02020603050405020304" pitchFamily="18" charset="0"/>
                <a:ea typeface="Times New Roman" panose="02020603050405020304" pitchFamily="18" charset="0"/>
              </a:rPr>
              <a:t>3.Експлуатаційна фаза </a:t>
            </a:r>
            <a:r>
              <a:rPr lang="uk-UA" sz="1500" b="1" dirty="0" err="1" smtClean="0">
                <a:solidFill>
                  <a:srgbClr val="000000"/>
                </a:solidFill>
                <a:latin typeface="Times New Roman" panose="02020603050405020304" pitchFamily="18" charset="0"/>
                <a:ea typeface="Times New Roman" panose="02020603050405020304" pitchFamily="18" charset="0"/>
              </a:rPr>
              <a:t>проекта</a:t>
            </a:r>
            <a:r>
              <a:rPr lang="uk-UA" sz="1500" b="1" dirty="0" smtClean="0">
                <a:solidFill>
                  <a:srgbClr val="000000"/>
                </a:solidFill>
                <a:latin typeface="Times New Roman" panose="02020603050405020304" pitchFamily="18" charset="0"/>
                <a:ea typeface="Times New Roman" panose="02020603050405020304" pitchFamily="18" charset="0"/>
              </a:rPr>
              <a:t> включає:</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введення об'єкта в експлуатацію;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виробничу експлуатацію;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оцінку </a:t>
            </a:r>
            <a:r>
              <a:rPr lang="uk-UA" sz="1500" dirty="0" err="1"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проекта</a:t>
            </a:r>
            <a:r>
              <a:rPr lang="uk-UA" sz="15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після його завершення. </a:t>
            </a:r>
          </a:p>
          <a:p>
            <a:pPr marR="41910" lvl="0" algn="just" fontAlgn="base">
              <a:lnSpc>
                <a:spcPct val="111000"/>
              </a:lnSpc>
              <a:spcAft>
                <a:spcPts val="75"/>
              </a:spcAft>
              <a:buClr>
                <a:srgbClr val="000000"/>
              </a:buClr>
              <a:buSzPts val="1400"/>
            </a:pPr>
            <a:r>
              <a:rPr lang="uk-UA" sz="1500" dirty="0" smtClean="0">
                <a:solidFill>
                  <a:srgbClr val="000000"/>
                </a:solidFill>
                <a:latin typeface="Times New Roman" panose="02020603050405020304" pitchFamily="18" charset="0"/>
                <a:ea typeface="Times New Roman" panose="02020603050405020304" pitchFamily="18" charset="0"/>
              </a:rPr>
              <a:t>На фазі експлуатації проявляються усі недоліки, дефекти, які були допущені на попередніх двох фазах: передінвестиційній і інвестиційній. Експлуатаційна фаза розглядається у двох аспектах довгостроковому і короткостроковому. У короткостроковому вивчається можливе виникнення проблем, пов'язаних із застосуванням обраної технології, функціонуванням обладнання або з кваліфікацією персоналу. У довгостроковому - до розгляду приймається обрана стратегія та сукупні витрати на виробництво і маркетинг, а також надходження від продажу</a:t>
            </a:r>
            <a:r>
              <a:rPr lang="ru-RU" sz="1500" dirty="0" smtClean="0">
                <a:solidFill>
                  <a:srgbClr val="000000"/>
                </a:solidFill>
                <a:latin typeface="Times New Roman" panose="02020603050405020304" pitchFamily="18" charset="0"/>
                <a:ea typeface="Times New Roman" panose="02020603050405020304" pitchFamily="18" charset="0"/>
              </a:rPr>
              <a:t>. </a:t>
            </a:r>
          </a:p>
          <a:p>
            <a:pPr marR="41910" lvl="0" algn="just" fontAlgn="base">
              <a:lnSpc>
                <a:spcPct val="111000"/>
              </a:lnSpc>
              <a:spcAft>
                <a:spcPts val="75"/>
              </a:spcAft>
              <a:buClr>
                <a:srgbClr val="000000"/>
              </a:buClr>
              <a:buSzPts val="1400"/>
            </a:pPr>
            <a:endParaRPr lang="ru-RU" sz="1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241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939" y="431800"/>
            <a:ext cx="11507236" cy="1320800"/>
          </a:xfrm>
        </p:spPr>
        <p:txBody>
          <a:bodyPr>
            <a:noAutofit/>
          </a:bodyPr>
          <a:lstStyle/>
          <a:p>
            <a:r>
              <a:rPr lang="uk-UA" sz="2000" b="1" dirty="0" smtClean="0"/>
              <a:t>Стадії проекту і види робіт, які виконуються на різних стадіях життєвого циклу проекту. </a:t>
            </a:r>
            <a:r>
              <a:rPr lang="uk-UA" sz="2000" dirty="0" smtClean="0"/>
              <a:t/>
            </a:r>
            <a:br>
              <a:rPr lang="uk-UA" sz="2000" dirty="0" smtClean="0"/>
            </a:br>
            <a:r>
              <a:rPr lang="uk-UA" sz="2000" dirty="0"/>
              <a:t>Загальна процедура впорядкування інвестиційної діяльності по відношенню до конкретного проекту формалізується у вигляді так званого </a:t>
            </a:r>
            <a:r>
              <a:rPr lang="uk-UA" sz="2000" b="1" i="1" dirty="0"/>
              <a:t>проектного циклу</a:t>
            </a:r>
            <a:r>
              <a:rPr lang="uk-UA" sz="2000" b="1" dirty="0"/>
              <a:t> </a:t>
            </a:r>
            <a:r>
              <a:rPr lang="uk-UA" sz="2000" dirty="0"/>
              <a:t>(спрощена форма інвестиційного циклу), який має такі етапи. </a:t>
            </a:r>
            <a:br>
              <a:rPr lang="uk-UA" sz="2000" dirty="0"/>
            </a:br>
            <a:endParaRPr lang="uk-UA" sz="2000" dirty="0"/>
          </a:p>
        </p:txBody>
      </p:sp>
      <p:sp>
        <p:nvSpPr>
          <p:cNvPr id="3" name="Объект 2"/>
          <p:cNvSpPr>
            <a:spLocks noGrp="1"/>
          </p:cNvSpPr>
          <p:nvPr>
            <p:ph idx="1"/>
          </p:nvPr>
        </p:nvSpPr>
        <p:spPr>
          <a:xfrm>
            <a:off x="0" y="1862036"/>
            <a:ext cx="11803115" cy="4221264"/>
          </a:xfrm>
        </p:spPr>
        <p:txBody>
          <a:bodyPr>
            <a:noAutofit/>
          </a:bodyPr>
          <a:lstStyle/>
          <a:p>
            <a:pPr lvl="0" algn="just" fontAlgn="base"/>
            <a:r>
              <a:rPr lang="uk-UA" sz="1500" b="1" dirty="0" smtClean="0"/>
              <a:t>Формулювання проекту (ідентифікація). </a:t>
            </a:r>
            <a:r>
              <a:rPr lang="uk-UA" sz="1500" dirty="0" smtClean="0"/>
              <a:t>На цьому етапі керівництво аналізує поточний стан підприємства та визначає найбільш пріоритетні напрямки його подальшого розвитку. Результатом цього аналізу є бізнес-ідея,</a:t>
            </a:r>
            <a:r>
              <a:rPr lang="uk-UA" sz="1500" b="1" dirty="0" smtClean="0"/>
              <a:t> </a:t>
            </a:r>
            <a:r>
              <a:rPr lang="uk-UA" sz="1500" dirty="0" smtClean="0"/>
              <a:t>яка представляється як: інвестиційний проект. </a:t>
            </a:r>
          </a:p>
          <a:p>
            <a:pPr lvl="0" algn="just" fontAlgn="base"/>
            <a:r>
              <a:rPr lang="uk-UA" sz="1500" b="1" dirty="0" smtClean="0"/>
              <a:t>Розробка (підготовка) проекту</a:t>
            </a:r>
            <a:r>
              <a:rPr lang="uk-UA" sz="1500" dirty="0" smtClean="0"/>
              <a:t>. На цьому етапі проводиться поступове уточнення та вдосконалення плану проекту по всіх його напрямках — комерційному, технічному, фінансовому, економічному, інституціональному тощо.  Важливим на цьому етапі є також пошук та збір вихідної інформації для рішення окремих задач проекту. </a:t>
            </a:r>
          </a:p>
          <a:p>
            <a:pPr lvl="0" algn="just" fontAlgn="base"/>
            <a:r>
              <a:rPr lang="uk-UA" sz="1500" b="1" dirty="0" smtClean="0"/>
              <a:t>Експертиза проекту. </a:t>
            </a:r>
            <a:r>
              <a:rPr lang="uk-UA" sz="1500" dirty="0" smtClean="0"/>
              <a:t>Це найважливіший етап проектного циклу, на якому інвестор, або сам проводить експертизу інвестиційного проекту по всім напрямкам, або залучає для цього авторитетну консалтингову компанію. </a:t>
            </a:r>
          </a:p>
          <a:p>
            <a:pPr algn="just" fontAlgn="base"/>
            <a:r>
              <a:rPr lang="uk-UA" sz="1500" b="1" dirty="0" smtClean="0"/>
              <a:t>Переговори. </a:t>
            </a:r>
            <a:r>
              <a:rPr lang="uk-UA" sz="1500" dirty="0" smtClean="0"/>
              <a:t>Досягнуті домовленості між інвесторами і замовниками оформляються договором. </a:t>
            </a:r>
          </a:p>
          <a:p>
            <a:pPr lvl="0" algn="just" fontAlgn="base"/>
            <a:r>
              <a:rPr lang="uk-UA" sz="1500" b="1" dirty="0" smtClean="0"/>
              <a:t>Здійснення проекту</a:t>
            </a:r>
            <a:r>
              <a:rPr lang="uk-UA" sz="1500" dirty="0" smtClean="0"/>
              <a:t>. Стадія охоплює реальний розвиток бізнес-ідеї до того моменту, коли проект вводиться в експлуатацію. Вона включає також основну частину реалізації проекту, задача якої - перевірка грошових потоків, які генерує проект, для покриття вкладених інвестицій та забезпечення бажаної інвестором віддачі. </a:t>
            </a:r>
          </a:p>
          <a:p>
            <a:pPr lvl="0" algn="just" fontAlgn="base"/>
            <a:r>
              <a:rPr lang="uk-UA" sz="1500" b="1" dirty="0" smtClean="0"/>
              <a:t>Оцінка результатів.</a:t>
            </a:r>
            <a:r>
              <a:rPr lang="uk-UA" sz="1500" dirty="0" smtClean="0"/>
              <a:t> Проводиться як по закінченню проекту в цілому, так і в процесі його реалізації. Основна мета стадії - порівняння ідей, закладених в проект з ступенем їх, фактичного виконання. </a:t>
            </a:r>
            <a:r>
              <a:rPr lang="uk-UA" sz="1500" b="1" dirty="0" smtClean="0"/>
              <a:t> </a:t>
            </a:r>
            <a:endParaRPr lang="uk-UA" sz="1500" dirty="0" smtClean="0"/>
          </a:p>
          <a:p>
            <a:endParaRPr lang="ru-RU" sz="1600" dirty="0"/>
          </a:p>
        </p:txBody>
      </p:sp>
    </p:spTree>
    <p:extLst>
      <p:ext uri="{BB962C8B-B14F-4D97-AF65-F5344CB8AC3E}">
        <p14:creationId xmlns:p14="http://schemas.microsoft.com/office/powerpoint/2010/main" val="71187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0" y="0"/>
            <a:ext cx="11531600" cy="5810245"/>
          </a:xfrm>
          <a:prstGeom prst="rect">
            <a:avLst/>
          </a:prstGeom>
        </p:spPr>
        <p:txBody>
          <a:bodyPr wrap="square">
            <a:spAutoFit/>
          </a:bodyPr>
          <a:lstStyle/>
          <a:p>
            <a:pPr marL="6350" marR="41910" indent="449580" algn="just">
              <a:lnSpc>
                <a:spcPct val="111000"/>
              </a:lnSpc>
              <a:spcAft>
                <a:spcPts val="75"/>
              </a:spcAft>
            </a:pPr>
            <a:r>
              <a:rPr lang="uk-UA" dirty="0" smtClean="0">
                <a:solidFill>
                  <a:srgbClr val="000000"/>
                </a:solidFill>
                <a:latin typeface="+mj-lt"/>
                <a:ea typeface="Times New Roman" panose="02020603050405020304" pitchFamily="18" charset="0"/>
              </a:rPr>
              <a:t>Життєвий цикл проекту (рис.) складається із шести стадій, які відіграють важливу роль у більшості проектів: ідентифікація, розробка, експертиза, переговори, реалізація та завершальна оцінка. </a:t>
            </a:r>
            <a:r>
              <a:rPr lang="uk-UA" b="1" dirty="0" smtClean="0">
                <a:solidFill>
                  <a:srgbClr val="000000"/>
                </a:solidFill>
                <a:latin typeface="+mj-lt"/>
                <a:ea typeface="Times New Roman" panose="02020603050405020304" pitchFamily="18" charset="0"/>
              </a:rPr>
              <a:t>Ці стадії об'єднані у дві фази: проектування - перші три стадії і впровадження - останні три стадії. </a:t>
            </a:r>
          </a:p>
          <a:p>
            <a:pPr marL="455930" marR="41910" indent="-6350" algn="just">
              <a:lnSpc>
                <a:spcPct val="111000"/>
              </a:lnSpc>
              <a:spcAft>
                <a:spcPts val="75"/>
              </a:spcAft>
            </a:pPr>
            <a:r>
              <a:rPr lang="uk-UA" dirty="0" smtClean="0">
                <a:solidFill>
                  <a:srgbClr val="000000"/>
                </a:solidFill>
                <a:latin typeface="+mj-lt"/>
                <a:ea typeface="Times New Roman" panose="02020603050405020304" pitchFamily="18" charset="0"/>
              </a:rPr>
              <a:t>Їх суть: </a:t>
            </a:r>
          </a:p>
          <a:p>
            <a:pPr marL="285750" indent="-285750" algn="just">
              <a:buFont typeface="Arial" panose="020B0604020202020204" pitchFamily="34" charset="0"/>
              <a:buChar char="•"/>
            </a:pPr>
            <a:r>
              <a:rPr lang="uk-UA" b="1" dirty="0">
                <a:solidFill>
                  <a:srgbClr val="000000"/>
                </a:solidFill>
                <a:uFill>
                  <a:solidFill>
                    <a:srgbClr val="000000"/>
                  </a:solidFill>
                </a:uFill>
                <a:latin typeface="+mj-lt"/>
                <a:ea typeface="Times New Roman" panose="02020603050405020304" pitchFamily="18" charset="0"/>
                <a:cs typeface="Times New Roman" panose="02020603050405020304" pitchFamily="18" charset="0"/>
              </a:rPr>
              <a:t>І</a:t>
            </a:r>
            <a:r>
              <a:rPr lang="uk-UA" b="1" dirty="0" smtClean="0">
                <a:solidFill>
                  <a:srgbClr val="000000"/>
                </a:solidFill>
                <a:uFill>
                  <a:solidFill>
                    <a:srgbClr val="000000"/>
                  </a:solidFill>
                </a:uFill>
                <a:latin typeface="+mj-lt"/>
                <a:ea typeface="Times New Roman" panose="02020603050405020304" pitchFamily="18" charset="0"/>
                <a:cs typeface="Times New Roman" panose="02020603050405020304" pitchFamily="18" charset="0"/>
              </a:rPr>
              <a:t>дентифікація:</a:t>
            </a:r>
            <a:r>
              <a:rPr lang="uk-UA" dirty="0" smtClean="0">
                <a:solidFill>
                  <a:srgbClr val="000000"/>
                </a:solidFill>
                <a:uFill>
                  <a:solidFill>
                    <a:srgbClr val="000000"/>
                  </a:solidFill>
                </a:uFill>
                <a:latin typeface="+mj-lt"/>
                <a:ea typeface="Times New Roman" panose="02020603050405020304" pitchFamily="18" charset="0"/>
                <a:cs typeface="Times New Roman" panose="02020603050405020304" pitchFamily="18" charset="0"/>
              </a:rPr>
              <a:t> вибір або генерування таких ґрунтовних ідей, які можуть забезпечити виконання важливих завдань розвитку.</a:t>
            </a:r>
            <a:r>
              <a:rPr lang="uk-UA" dirty="0" smtClean="0">
                <a:latin typeface="+mj-lt"/>
              </a:rPr>
              <a:t> Н</a:t>
            </a:r>
            <a:r>
              <a:rPr lang="uk-UA" dirty="0" smtClean="0"/>
              <a:t>а цій стадії необхідно виконати наступні види робіт: скласти перелік усіх можливих ідей, що придатні для досягнення цілей економічного розвитку і вибрати із них </a:t>
            </a:r>
            <a:r>
              <a:rPr lang="uk-UA" dirty="0" err="1" smtClean="0"/>
              <a:t>найпріоритетніші</a:t>
            </a:r>
            <a:r>
              <a:rPr lang="uk-UA" dirty="0" smtClean="0"/>
              <a:t>. Після ідентифікації необхідно прийняти рішення на предмет продовження розгляду ідей. На основі цього розпочинається стадія розробки. </a:t>
            </a:r>
          </a:p>
          <a:p>
            <a:pPr marL="285750" lvl="0" indent="-285750" algn="just" fontAlgn="base">
              <a:buFont typeface="Arial" panose="020B0604020202020204" pitchFamily="34" charset="0"/>
              <a:buChar char="•"/>
            </a:pPr>
            <a:r>
              <a:rPr lang="uk-UA" b="1" dirty="0" smtClean="0"/>
              <a:t>Розробка </a:t>
            </a:r>
            <a:r>
              <a:rPr lang="uk-UA" dirty="0" smtClean="0"/>
              <a:t>проекту включає звуження кола ідей, запропонованих на першій стадії. </a:t>
            </a:r>
            <a:r>
              <a:rPr lang="uk-UA" dirty="0" err="1" smtClean="0"/>
              <a:t>Забраковуються</a:t>
            </a:r>
            <a:r>
              <a:rPr lang="uk-UA" dirty="0" smtClean="0"/>
              <a:t> невдалі варіанти і детальніше вивчається обраний проект. </a:t>
            </a:r>
          </a:p>
          <a:p>
            <a:pPr marL="285750" lvl="0" indent="-285750" algn="just" fontAlgn="base">
              <a:buFont typeface="Arial" panose="020B0604020202020204" pitchFamily="34" charset="0"/>
              <a:buChar char="•"/>
            </a:pPr>
            <a:r>
              <a:rPr lang="uk-UA" b="1" dirty="0" smtClean="0"/>
              <a:t>Експертиза.</a:t>
            </a:r>
            <a:r>
              <a:rPr lang="uk-UA" dirty="0" smtClean="0"/>
              <a:t> Забезпечує остаточну оцінку всіх аспектів проекту перед прийняттям рішення про його функціонування. </a:t>
            </a:r>
          </a:p>
          <a:p>
            <a:pPr marL="285750" lvl="0" indent="-285750" algn="just" fontAlgn="base">
              <a:buFont typeface="Arial" panose="020B0604020202020204" pitchFamily="34" charset="0"/>
              <a:buChar char="•"/>
            </a:pPr>
            <a:r>
              <a:rPr lang="uk-UA" b="1" dirty="0" smtClean="0"/>
              <a:t>Переговори.</a:t>
            </a:r>
            <a:r>
              <a:rPr lang="uk-UA" dirty="0" smtClean="0"/>
              <a:t> На цій стадії інвестор і замовник, який хоче одержати фінансування під проект, намагаються дійти згоди щодо заходів, необхідних для забезпечення успіху проекту. 	Досягнуті домовленості між інвесторами 	і замовниками оформляються протоколом. </a:t>
            </a:r>
          </a:p>
          <a:p>
            <a:pPr marL="285750" lvl="0" indent="-285750" algn="just" fontAlgn="base">
              <a:buFont typeface="Arial" panose="020B0604020202020204" pitchFamily="34" charset="0"/>
              <a:buChar char="•"/>
            </a:pPr>
            <a:r>
              <a:rPr lang="uk-UA" b="1" dirty="0" smtClean="0"/>
              <a:t>Реалізація</a:t>
            </a:r>
            <a:r>
              <a:rPr lang="uk-UA" dirty="0" smtClean="0"/>
              <a:t> проекту охоплює виконання робіт для досягнення цілей проекту. На стадії реалізації проекту проводиться контроль і нагляд за всіма видами робіт чи доцільності в міру розвитку проекту. </a:t>
            </a:r>
          </a:p>
          <a:p>
            <a:pPr marL="285750" lvl="0" indent="-285750" algn="just" fontAlgn="base">
              <a:buFont typeface="Arial" panose="020B0604020202020204" pitchFamily="34" charset="0"/>
              <a:buChar char="•"/>
            </a:pPr>
            <a:r>
              <a:rPr lang="uk-UA" b="1" dirty="0" smtClean="0"/>
              <a:t>Завершальна оцінка</a:t>
            </a:r>
            <a:r>
              <a:rPr lang="uk-UA" dirty="0" smtClean="0"/>
              <a:t>. Визначається ступінь досягнення цілей проекту. </a:t>
            </a:r>
            <a:r>
              <a:rPr lang="uk-UA"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marL="342900" marR="41910" lvl="0" indent="-342900" algn="just" fontAlgn="base">
              <a:lnSpc>
                <a:spcPct val="111000"/>
              </a:lnSpc>
              <a:spcAft>
                <a:spcPts val="75"/>
              </a:spcAft>
              <a:buClr>
                <a:srgbClr val="000000"/>
              </a:buClr>
              <a:buSzPts val="1400"/>
              <a:buFont typeface="Symbol" panose="05050102010706020507" pitchFamily="18" charset="2"/>
              <a:buChar char="-"/>
            </a:pPr>
            <a:endParaRPr lang="uk-UA"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77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3.4. Зміст фаз, стадій та етапів життєвого циклу інвестиційного проекту </a:t>
            </a:r>
            <a:r>
              <a:rPr lang="ru-RU" dirty="0"/>
              <a:t/>
            </a:r>
            <a:br>
              <a:rPr lang="ru-RU" dirty="0"/>
            </a:br>
            <a:r>
              <a:rPr lang="uk-UA" dirty="0"/>
              <a:t> </a:t>
            </a:r>
            <a:r>
              <a:rPr lang="ru-RU" dirty="0"/>
              <a:t/>
            </a:r>
            <a:br>
              <a:rPr lang="ru-RU" dirty="0"/>
            </a:br>
            <a:endParaRPr lang="ru-RU" dirty="0"/>
          </a:p>
        </p:txBody>
      </p:sp>
      <p:sp>
        <p:nvSpPr>
          <p:cNvPr id="3" name="Объект 2"/>
          <p:cNvSpPr>
            <a:spLocks noGrp="1"/>
          </p:cNvSpPr>
          <p:nvPr>
            <p:ph idx="1"/>
          </p:nvPr>
        </p:nvSpPr>
        <p:spPr>
          <a:xfrm>
            <a:off x="965201" y="2015732"/>
            <a:ext cx="10089654" cy="3902468"/>
          </a:xfrm>
        </p:spPr>
        <p:txBody>
          <a:bodyPr>
            <a:normAutofit fontScale="92500"/>
          </a:bodyPr>
          <a:lstStyle/>
          <a:p>
            <a:pPr algn="just"/>
            <a:r>
              <a:rPr lang="uk-UA" dirty="0"/>
              <a:t>Спочатку знаходиться сама можливість покращення показників підприємства за допомогою інвестиційних вкладень. </a:t>
            </a:r>
            <a:endParaRPr lang="uk-UA" dirty="0" smtClean="0"/>
          </a:p>
          <a:p>
            <a:pPr algn="just"/>
            <a:r>
              <a:rPr lang="uk-UA" dirty="0" smtClean="0"/>
              <a:t>Потім </a:t>
            </a:r>
            <a:r>
              <a:rPr lang="uk-UA" dirty="0"/>
              <a:t>розглядаються всі аспекти реалізації інвестиційного проекту і створюється відповідний бізнес-план. Якщо такий план заслуговує на увагу, дослідження в цьому напрямку продовжуються, що передбачає поглиблену проробку плану та проведення детальної оцінки економічних та фінансових аспектів проекту. Якщо результати такої оцінки достатньо високі приймається кінцеве рішення щодо прийняття проекту та вибору найкращого варіанта фінансування із можливих. </a:t>
            </a:r>
            <a:endParaRPr lang="ru-RU" dirty="0"/>
          </a:p>
          <a:p>
            <a:pPr algn="just"/>
            <a:r>
              <a:rPr lang="uk-UA" dirty="0"/>
              <a:t>Початкова стадія передінвестиційної фази проекту розпочинається з процесу формування концепції та обґрунтування мети, завдань та інвестиційних можливостей здійснення </a:t>
            </a:r>
            <a:r>
              <a:rPr lang="uk-UA" dirty="0" smtClean="0"/>
              <a:t>проекту.</a:t>
            </a:r>
            <a:endParaRPr lang="ru-RU" dirty="0"/>
          </a:p>
        </p:txBody>
      </p:sp>
    </p:spTree>
    <p:extLst>
      <p:ext uri="{BB962C8B-B14F-4D97-AF65-F5344CB8AC3E}">
        <p14:creationId xmlns:p14="http://schemas.microsoft.com/office/powerpoint/2010/main" val="243363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8027"/>
          <p:cNvPicPr/>
          <p:nvPr/>
        </p:nvPicPr>
        <p:blipFill>
          <a:blip r:embed="rId2"/>
          <a:stretch>
            <a:fillRect/>
          </a:stretch>
        </p:blipFill>
        <p:spPr>
          <a:xfrm>
            <a:off x="2961322" y="-1"/>
            <a:ext cx="6269355" cy="6121401"/>
          </a:xfrm>
          <a:prstGeom prst="rect">
            <a:avLst/>
          </a:prstGeom>
        </p:spPr>
      </p:pic>
    </p:spTree>
    <p:extLst>
      <p:ext uri="{BB962C8B-B14F-4D97-AF65-F5344CB8AC3E}">
        <p14:creationId xmlns:p14="http://schemas.microsoft.com/office/powerpoint/2010/main" val="999589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12192000" cy="6159500"/>
          </a:xfrm>
        </p:spPr>
        <p:txBody>
          <a:bodyPr>
            <a:normAutofit fontScale="70000" lnSpcReduction="20000"/>
          </a:bodyPr>
          <a:lstStyle/>
          <a:p>
            <a:pPr marL="0" indent="0" algn="just">
              <a:buNone/>
            </a:pPr>
            <a:r>
              <a:rPr lang="uk-UA" b="1" dirty="0"/>
              <a:t>Підбір інформації щодо інвестиційної можливості здійснюється на підставі аналізу, мета якого виявити нові інвестиційні можливості:   </a:t>
            </a:r>
            <a:endParaRPr lang="uk-UA" b="1" dirty="0" smtClean="0"/>
          </a:p>
          <a:p>
            <a:pPr algn="just"/>
            <a:r>
              <a:rPr lang="uk-UA" dirty="0" smtClean="0"/>
              <a:t>потенційного </a:t>
            </a:r>
            <a:r>
              <a:rPr lang="uk-UA" dirty="0"/>
              <a:t>попиту на окремі види товарів;   </a:t>
            </a:r>
            <a:endParaRPr lang="uk-UA" dirty="0" smtClean="0"/>
          </a:p>
          <a:p>
            <a:pPr algn="just"/>
            <a:r>
              <a:rPr lang="uk-UA" dirty="0" smtClean="0"/>
              <a:t>природних </a:t>
            </a:r>
            <a:r>
              <a:rPr lang="uk-UA" dirty="0"/>
              <a:t>ресурсів країни;   </a:t>
            </a:r>
            <a:endParaRPr lang="uk-UA" dirty="0" smtClean="0"/>
          </a:p>
          <a:p>
            <a:pPr algn="just"/>
            <a:r>
              <a:rPr lang="uk-UA" dirty="0" smtClean="0"/>
              <a:t>промислової </a:t>
            </a:r>
            <a:r>
              <a:rPr lang="uk-UA" dirty="0"/>
              <a:t>політики країни;  </a:t>
            </a:r>
            <a:endParaRPr lang="ru-RU" dirty="0"/>
          </a:p>
          <a:p>
            <a:pPr algn="just"/>
            <a:r>
              <a:rPr lang="uk-UA" dirty="0"/>
              <a:t> національних пріоритетів різних секторів економіки;   </a:t>
            </a:r>
            <a:endParaRPr lang="uk-UA" dirty="0" smtClean="0"/>
          </a:p>
          <a:p>
            <a:pPr algn="just"/>
            <a:r>
              <a:rPr lang="uk-UA" dirty="0" smtClean="0"/>
              <a:t>можливостей </a:t>
            </a:r>
            <a:r>
              <a:rPr lang="uk-UA" dirty="0"/>
              <a:t>експорту;   </a:t>
            </a:r>
            <a:endParaRPr lang="uk-UA" dirty="0" smtClean="0"/>
          </a:p>
          <a:p>
            <a:pPr algn="just"/>
            <a:r>
              <a:rPr lang="uk-UA" dirty="0" smtClean="0"/>
              <a:t>наявності </a:t>
            </a:r>
            <a:r>
              <a:rPr lang="uk-UA" dirty="0"/>
              <a:t>трудових, матеріальних і фінансових ресурсів;   </a:t>
            </a:r>
            <a:endParaRPr lang="uk-UA" dirty="0" smtClean="0"/>
          </a:p>
          <a:p>
            <a:pPr algn="just"/>
            <a:r>
              <a:rPr lang="uk-UA" dirty="0" smtClean="0"/>
              <a:t>сприятливості </a:t>
            </a:r>
            <a:r>
              <a:rPr lang="uk-UA" dirty="0"/>
              <a:t>правового середовища та інвестиційної кон'юнктури та ін.  </a:t>
            </a:r>
            <a:endParaRPr lang="uk-UA" dirty="0" smtClean="0"/>
          </a:p>
          <a:p>
            <a:pPr marL="0" indent="0" algn="just">
              <a:buNone/>
            </a:pPr>
            <a:r>
              <a:rPr lang="uk-UA" dirty="0"/>
              <a:t>Попередні дослідження ґрунтуються здебільшого на загальних оцінках, ніж на детальному аналізі, тому їх можна проводити на </a:t>
            </a:r>
            <a:r>
              <a:rPr lang="uk-UA" dirty="0" err="1"/>
              <a:t>макро</a:t>
            </a:r>
            <a:r>
              <a:rPr lang="uk-UA" dirty="0"/>
              <a:t> та мікро рівнях. </a:t>
            </a:r>
            <a:r>
              <a:rPr lang="uk-UA" b="1" dirty="0"/>
              <a:t>Макрорівень включає такі напрямки аналізу:   </a:t>
            </a:r>
            <a:endParaRPr lang="uk-UA" b="1" dirty="0" smtClean="0"/>
          </a:p>
          <a:p>
            <a:pPr algn="just"/>
            <a:r>
              <a:rPr lang="uk-UA" dirty="0" smtClean="0"/>
              <a:t>дослідження </a:t>
            </a:r>
            <a:r>
              <a:rPr lang="uk-UA" dirty="0"/>
              <a:t>регіонів (виявлення можливостей у даному регіоні); </a:t>
            </a:r>
            <a:endParaRPr lang="uk-UA" dirty="0" smtClean="0"/>
          </a:p>
          <a:p>
            <a:pPr algn="just"/>
            <a:r>
              <a:rPr lang="uk-UA" dirty="0" smtClean="0"/>
              <a:t>виробничі </a:t>
            </a:r>
            <a:r>
              <a:rPr lang="uk-UA" dirty="0"/>
              <a:t>дослідження (виявлення можливостей у даній галузі промисловості);  </a:t>
            </a:r>
            <a:endParaRPr lang="uk-UA" dirty="0" smtClean="0"/>
          </a:p>
          <a:p>
            <a:pPr algn="just"/>
            <a:r>
              <a:rPr lang="uk-UA" dirty="0" smtClean="0"/>
              <a:t>дослідження природних ресурсів</a:t>
            </a:r>
            <a:r>
              <a:rPr lang="uk-UA" dirty="0"/>
              <a:t>, </a:t>
            </a:r>
            <a:r>
              <a:rPr lang="uk-UA" dirty="0" smtClean="0"/>
              <a:t>сільськогосподарської та</a:t>
            </a:r>
            <a:r>
              <a:rPr lang="uk-UA" dirty="0"/>
              <a:t> </a:t>
            </a:r>
            <a:r>
              <a:rPr lang="uk-UA" dirty="0" smtClean="0"/>
              <a:t>промислової </a:t>
            </a:r>
            <a:r>
              <a:rPr lang="uk-UA" dirty="0"/>
              <a:t>продукції тощо. </a:t>
            </a:r>
            <a:endParaRPr lang="uk-UA" dirty="0" smtClean="0"/>
          </a:p>
          <a:p>
            <a:pPr marL="0" indent="0" algn="just">
              <a:buNone/>
            </a:pPr>
            <a:r>
              <a:rPr lang="uk-UA" b="1" dirty="0"/>
              <a:t>Мікрорівень включає </a:t>
            </a:r>
            <a:r>
              <a:rPr lang="uk-UA" b="1" dirty="0" smtClean="0"/>
              <a:t>діагностику </a:t>
            </a:r>
            <a:r>
              <a:rPr lang="uk-UA" b="1" dirty="0"/>
              <a:t>стану та інвестиційної привабливості окремих суб'єктів з позиці</a:t>
            </a:r>
            <a:r>
              <a:rPr lang="uk-UA" dirty="0"/>
              <a:t>й:  </a:t>
            </a:r>
            <a:endParaRPr lang="uk-UA" dirty="0" smtClean="0"/>
          </a:p>
          <a:p>
            <a:pPr algn="just"/>
            <a:r>
              <a:rPr lang="uk-UA" dirty="0" smtClean="0"/>
              <a:t>перспективності </a:t>
            </a:r>
            <a:r>
              <a:rPr lang="uk-UA" dirty="0"/>
              <a:t>розвитку;  </a:t>
            </a:r>
            <a:endParaRPr lang="uk-UA" dirty="0" smtClean="0"/>
          </a:p>
          <a:p>
            <a:pPr algn="just"/>
            <a:r>
              <a:rPr lang="uk-UA" dirty="0" smtClean="0"/>
              <a:t>обсягів </a:t>
            </a:r>
            <a:r>
              <a:rPr lang="uk-UA" dirty="0"/>
              <a:t>і перспектив збуту продукції;  </a:t>
            </a:r>
            <a:endParaRPr lang="uk-UA" dirty="0" smtClean="0"/>
          </a:p>
          <a:p>
            <a:pPr algn="just"/>
            <a:r>
              <a:rPr lang="uk-UA" dirty="0" smtClean="0"/>
              <a:t>ефективності </a:t>
            </a:r>
            <a:r>
              <a:rPr lang="uk-UA" dirty="0"/>
              <a:t>використання активів, їх ліквідності;  </a:t>
            </a:r>
            <a:endParaRPr lang="uk-UA" dirty="0" smtClean="0"/>
          </a:p>
          <a:p>
            <a:pPr algn="just"/>
            <a:r>
              <a:rPr lang="uk-UA" dirty="0" smtClean="0"/>
              <a:t>стану </a:t>
            </a:r>
            <a:r>
              <a:rPr lang="uk-UA" dirty="0"/>
              <a:t>платоспроможності та фінансової стійкості.  </a:t>
            </a:r>
            <a:endParaRPr lang="ru-RU" dirty="0"/>
          </a:p>
          <a:p>
            <a:endParaRPr lang="ru-RU" dirty="0"/>
          </a:p>
          <a:p>
            <a:endParaRPr lang="ru-RU" dirty="0"/>
          </a:p>
          <a:p>
            <a:endParaRPr lang="ru-RU" dirty="0"/>
          </a:p>
        </p:txBody>
      </p:sp>
    </p:spTree>
    <p:extLst>
      <p:ext uri="{BB962C8B-B14F-4D97-AF65-F5344CB8AC3E}">
        <p14:creationId xmlns:p14="http://schemas.microsoft.com/office/powerpoint/2010/main" val="2550636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91" y="106019"/>
            <a:ext cx="11869684" cy="1659281"/>
          </a:xfrm>
        </p:spPr>
        <p:txBody>
          <a:bodyPr>
            <a:noAutofit/>
          </a:bodyPr>
          <a:lstStyle/>
          <a:p>
            <a:r>
              <a:rPr lang="uk-UA" sz="1200" dirty="0">
                <a:latin typeface="Times New Roman" panose="02020603050405020304" pitchFamily="18" charset="0"/>
                <a:cs typeface="Times New Roman" panose="02020603050405020304" pitchFamily="18" charset="0"/>
              </a:rPr>
              <a:t>Щоб виявити кращий варіант проекту, потрібно розглянути широке коло можливих його варіантів. Надто часто вибір якогось одного способу чи варіанта проекту робиться передчасно. </a:t>
            </a:r>
            <a:r>
              <a:rPr lang="uk-UA" sz="1200" dirty="0" smtClean="0">
                <a:latin typeface="Times New Roman" panose="02020603050405020304" pitchFamily="18" charset="0"/>
                <a:cs typeface="Times New Roman" panose="02020603050405020304" pitchFamily="18" charset="0"/>
              </a:rPr>
              <a:t/>
            </a:r>
            <a:br>
              <a:rPr lang="uk-UA" sz="1200" dirty="0" smtClean="0">
                <a:latin typeface="Times New Roman" panose="02020603050405020304" pitchFamily="18" charset="0"/>
                <a:cs typeface="Times New Roman" panose="02020603050405020304" pitchFamily="18" charset="0"/>
              </a:rPr>
            </a:br>
            <a:r>
              <a:rPr lang="uk-UA" sz="1200" dirty="0" smtClean="0">
                <a:latin typeface="Times New Roman" panose="02020603050405020304" pitchFamily="18" charset="0"/>
                <a:cs typeface="Times New Roman" panose="02020603050405020304" pitchFamily="18" charset="0"/>
              </a:rPr>
              <a:t>Корисно ввести </a:t>
            </a:r>
            <a:r>
              <a:rPr lang="uk-UA" sz="1200" dirty="0">
                <a:latin typeface="Times New Roman" panose="02020603050405020304" pitchFamily="18" charset="0"/>
                <a:cs typeface="Times New Roman" panose="02020603050405020304" pitchFamily="18" charset="0"/>
              </a:rPr>
              <a:t>всі можливі варіанти до початкового переліку обговорюваних ідей, а потім шляхом використання логічної схеми відбору відкинути ті варіанти, які гірші. В міру відсіву альтернативних варіантів деталі й розрахунок кожного аспекту проекту </a:t>
            </a:r>
            <a:r>
              <a:rPr lang="uk-UA" sz="1200" dirty="0" smtClean="0">
                <a:latin typeface="Times New Roman" panose="02020603050405020304" pitchFamily="18" charset="0"/>
                <a:cs typeface="Times New Roman" panose="02020603050405020304" pitchFamily="18" charset="0"/>
              </a:rPr>
              <a:t>уточняються. </a:t>
            </a:r>
            <a:br>
              <a:rPr lang="uk-UA" sz="1200" dirty="0" smtClean="0">
                <a:latin typeface="Times New Roman" panose="02020603050405020304" pitchFamily="18" charset="0"/>
                <a:cs typeface="Times New Roman" panose="02020603050405020304" pitchFamily="18" charset="0"/>
              </a:rPr>
            </a:br>
            <a:r>
              <a:rPr lang="uk-UA" sz="1200" dirty="0" smtClean="0">
                <a:latin typeface="Times New Roman" panose="02020603050405020304" pitchFamily="18" charset="0"/>
                <a:cs typeface="Times New Roman" panose="02020603050405020304" pitchFamily="18" charset="0"/>
              </a:rPr>
              <a:t>Відхилення </a:t>
            </a:r>
            <a:r>
              <a:rPr lang="uk-UA" sz="1200" dirty="0">
                <a:latin typeface="Times New Roman" panose="02020603050405020304" pitchFamily="18" charset="0"/>
                <a:cs typeface="Times New Roman" panose="02020603050405020304" pitchFamily="18" charset="0"/>
              </a:rPr>
              <a:t>варіантів проекту відбувається на основі відбору ідей, які згодом буде прийнято і піддано детальному </a:t>
            </a:r>
            <a:r>
              <a:rPr lang="uk-UA" sz="1200" dirty="0" smtClean="0">
                <a:latin typeface="Times New Roman" panose="02020603050405020304" pitchFamily="18" charset="0"/>
                <a:cs typeface="Times New Roman" panose="02020603050405020304" pitchFamily="18" charset="0"/>
              </a:rPr>
              <a:t>аналізу </a:t>
            </a:r>
            <a:r>
              <a:rPr lang="uk-UA" sz="1200" dirty="0">
                <a:latin typeface="Times New Roman" panose="02020603050405020304" pitchFamily="18" charset="0"/>
                <a:cs typeface="Times New Roman" panose="02020603050405020304" pitchFamily="18" charset="0"/>
              </a:rPr>
              <a:t>на стадіях підготовки та техніко-економічного </a:t>
            </a:r>
            <a:r>
              <a:rPr lang="uk-UA" sz="1200" dirty="0" smtClean="0">
                <a:latin typeface="Times New Roman" panose="02020603050405020304" pitchFamily="18" charset="0"/>
                <a:cs typeface="Times New Roman" panose="02020603050405020304" pitchFamily="18" charset="0"/>
              </a:rPr>
              <a:t>обґрунтування </a:t>
            </a:r>
            <a:r>
              <a:rPr lang="uk-UA" sz="1200" dirty="0">
                <a:latin typeface="Times New Roman" panose="02020603050405020304" pitchFamily="18" charset="0"/>
                <a:cs typeface="Times New Roman" panose="02020603050405020304" pitchFamily="18" charset="0"/>
              </a:rPr>
              <a:t>(ТЕО) проекту, щоб переконливо мотивувати відхилення якогось варіанту проекту. </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uk-UA" sz="1200" dirty="0">
                <a:latin typeface="Times New Roman" panose="02020603050405020304" pitchFamily="18" charset="0"/>
                <a:cs typeface="Times New Roman" panose="02020603050405020304" pitchFamily="18" charset="0"/>
              </a:rPr>
              <a:t>Інколи добре виконані дослідження щодо підготовки проекту можуть служити достатнім його обґрунтуванням, проте якщо економічна сторона проекту викликає сумніви, слід неодмінно провести </a:t>
            </a:r>
            <a:r>
              <a:rPr lang="uk-UA" sz="1200" b="1" dirty="0">
                <a:latin typeface="Times New Roman" panose="02020603050405020304" pitchFamily="18" charset="0"/>
                <a:cs typeface="Times New Roman" panose="02020603050405020304" pitchFamily="18" charset="0"/>
              </a:rPr>
              <a:t>додаткові дослідження за проектом. </a:t>
            </a:r>
            <a:r>
              <a:rPr lang="ru-RU" sz="1400" b="1" dirty="0"/>
              <a:t/>
            </a:r>
            <a:br>
              <a:rPr lang="ru-RU" sz="1400" b="1" dirty="0"/>
            </a:br>
            <a:endParaRPr lang="ru-RU" sz="1400" b="1" dirty="0"/>
          </a:p>
        </p:txBody>
      </p:sp>
      <p:sp>
        <p:nvSpPr>
          <p:cNvPr id="3" name="Объект 2"/>
          <p:cNvSpPr>
            <a:spLocks noGrp="1"/>
          </p:cNvSpPr>
          <p:nvPr>
            <p:ph idx="1"/>
          </p:nvPr>
        </p:nvSpPr>
        <p:spPr>
          <a:xfrm>
            <a:off x="330201" y="1930400"/>
            <a:ext cx="11504664" cy="4127500"/>
          </a:xfrm>
        </p:spPr>
        <p:txBody>
          <a:bodyPr>
            <a:normAutofit fontScale="77500" lnSpcReduction="20000"/>
          </a:bodyPr>
          <a:lstStyle/>
          <a:p>
            <a:pPr marL="0" indent="0">
              <a:buNone/>
            </a:pPr>
            <a:r>
              <a:rPr lang="uk-UA" sz="2300" b="1" dirty="0"/>
              <a:t>Додаткові дослідження включають: </a:t>
            </a:r>
            <a:endParaRPr lang="ru-RU" sz="2300" b="1" dirty="0"/>
          </a:p>
          <a:p>
            <a:pPr lvl="0" fontAlgn="base"/>
            <a:r>
              <a:rPr lang="uk-UA" dirty="0"/>
              <a:t>вивчення ринку за конкретними групами товарів (попит, його стійкість та ціна); </a:t>
            </a:r>
            <a:endParaRPr lang="ru-RU" dirty="0"/>
          </a:p>
          <a:p>
            <a:pPr lvl="0" fontAlgn="base"/>
            <a:r>
              <a:rPr lang="uk-UA" dirty="0"/>
              <a:t>оцінка конкретних сировинних і матеріальних ресурсів за ступенем доступності існуючих та призначених цін на ці ресурси; </a:t>
            </a:r>
            <a:endParaRPr lang="ru-RU" dirty="0"/>
          </a:p>
          <a:p>
            <a:pPr lvl="0" fontAlgn="base"/>
            <a:r>
              <a:rPr lang="uk-UA" dirty="0"/>
              <a:t>відбір можливих для використання технологій;  </a:t>
            </a:r>
            <a:endParaRPr lang="ru-RU" dirty="0"/>
          </a:p>
          <a:p>
            <a:pPr lvl="0" fontAlgn="base"/>
            <a:r>
              <a:rPr lang="uk-UA" dirty="0"/>
              <a:t>лабораторні та експериментальні випробування, що необхідні для визначення прийнятності конкретних видів сировини;  </a:t>
            </a:r>
            <a:endParaRPr lang="ru-RU" dirty="0"/>
          </a:p>
          <a:p>
            <a:pPr lvl="0" fontAlgn="base"/>
            <a:r>
              <a:rPr lang="uk-UA" dirty="0"/>
              <a:t>вивчення місць розміщення, особливо для проектів у яких транспортні витрати можуть бути вирішальним фактором;  </a:t>
            </a:r>
            <a:endParaRPr lang="ru-RU" dirty="0"/>
          </a:p>
          <a:p>
            <a:pPr lvl="0" fontAlgn="base"/>
            <a:r>
              <a:rPr lang="uk-UA" dirty="0"/>
              <a:t>дослідження оптимальних масштабів виробництва, пов’язаних з вибором альтернативних технологій, з визначенням відповідних інвестиційних і виробничих витрат і ціни на продукцію, що проектується; </a:t>
            </a:r>
            <a:endParaRPr lang="ru-RU" dirty="0"/>
          </a:p>
          <a:p>
            <a:pPr lvl="0" fontAlgn="base"/>
            <a:r>
              <a:rPr lang="uk-UA" dirty="0"/>
              <a:t>уточнення екологічної допустимості, тобто чіткий план впливу на довкілля; </a:t>
            </a:r>
            <a:endParaRPr lang="ru-RU" dirty="0"/>
          </a:p>
          <a:p>
            <a:pPr lvl="0" fontAlgn="base"/>
            <a:r>
              <a:rPr lang="uk-UA" dirty="0"/>
              <a:t>визначення потенційних джерел фінансування, порівняння альтернатив; </a:t>
            </a:r>
          </a:p>
          <a:p>
            <a:pPr lvl="0" fontAlgn="base"/>
            <a:r>
              <a:rPr lang="uk-UA" dirty="0" smtClean="0"/>
              <a:t>визначення </a:t>
            </a:r>
            <a:r>
              <a:rPr lang="uk-UA" dirty="0"/>
              <a:t>часових меж альтернативних проектів. </a:t>
            </a:r>
            <a:endParaRPr lang="ru-RU" dirty="0"/>
          </a:p>
          <a:p>
            <a:endParaRPr lang="ru-RU" dirty="0"/>
          </a:p>
        </p:txBody>
      </p:sp>
    </p:spTree>
    <p:extLst>
      <p:ext uri="{BB962C8B-B14F-4D97-AF65-F5344CB8AC3E}">
        <p14:creationId xmlns:p14="http://schemas.microsoft.com/office/powerpoint/2010/main" val="2712252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1117600"/>
            <a:ext cx="11074400" cy="4801314"/>
          </a:xfrm>
          <a:prstGeom prst="rect">
            <a:avLst/>
          </a:prstGeom>
          <a:noFill/>
        </p:spPr>
        <p:txBody>
          <a:bodyPr wrap="square" rtlCol="0">
            <a:spAutoFit/>
          </a:bodyPr>
          <a:lstStyle/>
          <a:p>
            <a:pPr algn="just"/>
            <a:r>
              <a:rPr lang="uk-UA" b="1" dirty="0"/>
              <a:t>Основна мета додаткового дослідження </a:t>
            </a:r>
            <a:r>
              <a:rPr lang="uk-UA" dirty="0"/>
              <a:t>— швидке і недороге виявлення потенційних вигід від реалізації проекту для прийняття рішення про перехід до наступної стадії передінвестиційних досліджень — стадії підготовки обґрунтування проекту. </a:t>
            </a:r>
            <a:endParaRPr lang="ru-RU" dirty="0"/>
          </a:p>
          <a:p>
            <a:pPr algn="just"/>
            <a:r>
              <a:rPr lang="uk-UA" dirty="0"/>
              <a:t>Наступний етап передінвестиційних досліджень — </a:t>
            </a:r>
            <a:r>
              <a:rPr lang="uk-UA" b="1" dirty="0" smtClean="0"/>
              <a:t>розробка ТЕО</a:t>
            </a:r>
            <a:r>
              <a:rPr lang="uk-UA" b="1" dirty="0"/>
              <a:t> </a:t>
            </a:r>
            <a:r>
              <a:rPr lang="uk-UA" b="1" dirty="0" smtClean="0"/>
              <a:t>(техніко економічне обґрунтування). </a:t>
            </a:r>
          </a:p>
          <a:p>
            <a:pPr algn="just"/>
            <a:r>
              <a:rPr lang="uk-UA" b="1" dirty="0" smtClean="0"/>
              <a:t>Техніко </a:t>
            </a:r>
            <a:r>
              <a:rPr lang="uk-UA" b="1" dirty="0"/>
              <a:t>економічне </a:t>
            </a:r>
            <a:r>
              <a:rPr lang="uk-UA" b="1" dirty="0" smtClean="0"/>
              <a:t>обґрунтування – це комплекс розрахунково-аналітичних документів, які мають містити вихідні дані та основні оціночні показники, за допомогою яких розраховується ефективність інвестиційного проекту, оцінка інвестиційних можливостей, </a:t>
            </a:r>
            <a:r>
              <a:rPr lang="uk-UA" b="1" dirty="0" err="1" smtClean="0"/>
              <a:t>передпроектна</a:t>
            </a:r>
            <a:r>
              <a:rPr lang="uk-UA" b="1" dirty="0" smtClean="0"/>
              <a:t> детальна оцінка інженерно-конструкторських, технологічних, організаційних, управлінських рішень та вибір альтернативних можливостей.</a:t>
            </a:r>
          </a:p>
          <a:p>
            <a:pPr algn="just"/>
            <a:r>
              <a:rPr lang="uk-UA" dirty="0" smtClean="0"/>
              <a:t>Результатом </a:t>
            </a:r>
            <a:r>
              <a:rPr lang="uk-UA" dirty="0"/>
              <a:t>реалізації цього етапу мають стати вичерпні відповіді щодо: цілей проекту і можливих стратегій маркетингу; можливої частки ринку; виробничих </a:t>
            </a:r>
            <a:r>
              <a:rPr lang="uk-UA" dirty="0" err="1"/>
              <a:t>потужностей</a:t>
            </a:r>
            <a:r>
              <a:rPr lang="uk-UA" dirty="0"/>
              <a:t>; місця розташування; використання наявної сировини; відповідних технологій та обладнання; меж інвестицій; доходів від продажу і прибутку на інвестований капітал; інших заходів, необхідних для прийняття інвестиційного рішення. </a:t>
            </a:r>
            <a:endParaRPr lang="ru-RU" dirty="0"/>
          </a:p>
          <a:p>
            <a:pPr algn="just"/>
            <a:r>
              <a:rPr lang="uk-UA" dirty="0"/>
              <a:t>Кінцеві оцінки інвестиційних та виробничих витрат і наступна оцінка економічної ефективності проекту мають сенс лише за умови, що границі (рамки) проекту чітко визначені, не </a:t>
            </a:r>
            <a:r>
              <a:rPr lang="uk-UA" dirty="0" err="1" smtClean="0"/>
              <a:t>пропущено</a:t>
            </a:r>
            <a:r>
              <a:rPr lang="uk-UA" dirty="0" smtClean="0"/>
              <a:t> </a:t>
            </a:r>
            <a:r>
              <a:rPr lang="uk-UA" dirty="0"/>
              <a:t>ніяких суттєвих його частин і відповідних витрат. Границі проекту повинні бути відображені в планах і таблицях, які є опорною структурою для подальших проектних робіт.  </a:t>
            </a:r>
            <a:endParaRPr lang="ru-RU" dirty="0"/>
          </a:p>
          <a:p>
            <a:endParaRPr lang="ru-RU" dirty="0"/>
          </a:p>
        </p:txBody>
      </p:sp>
    </p:spTree>
    <p:extLst>
      <p:ext uri="{BB962C8B-B14F-4D97-AF65-F5344CB8AC3E}">
        <p14:creationId xmlns:p14="http://schemas.microsoft.com/office/powerpoint/2010/main" val="32068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0200"/>
            <a:ext cx="11950700" cy="5816977"/>
          </a:xfrm>
          <a:prstGeom prst="rect">
            <a:avLst/>
          </a:prstGeom>
          <a:noFill/>
        </p:spPr>
        <p:txBody>
          <a:bodyPr wrap="square" rtlCol="0">
            <a:spAutoFit/>
          </a:bodyPr>
          <a:lstStyle/>
          <a:p>
            <a:pPr algn="just">
              <a:spcBef>
                <a:spcPts val="1000"/>
              </a:spcBef>
            </a:pPr>
            <a:r>
              <a:rPr lang="uk-UA" sz="1600" dirty="0"/>
              <a:t>ТЕО інвестиційного проекту має бути розроблений з більшою ретельністю шляхом ітеративного (зі зворотними зв’язками і </a:t>
            </a:r>
            <a:r>
              <a:rPr lang="uk-UA" sz="1600" dirty="0" err="1"/>
              <a:t>взаємозалежностями</a:t>
            </a:r>
            <a:r>
              <a:rPr lang="uk-UA" sz="1600" dirty="0"/>
              <a:t>) процесу підбору оптимальних характеристик, включаючи визначення всіх комерційних, технічних та підприємницьких ризиків. Якщо виявлені слабкі місця проекту або обґрунтування його рентабельності виглядає непереконливо, необхідно більш глибоко проаналізувати і уточнити значення параметрів з метою оцінки ефективності проекту. Якщо після розгляду всіх альтернатив проект все ж таки виявиться нежиттєздатним, цей факт повинен бути відзначеним з наведенням відповідного обґрунтування, що утримає інвестора від неправильного розміщення дефіцитного капіталу. </a:t>
            </a:r>
            <a:endParaRPr lang="ru-RU" sz="1600" dirty="0"/>
          </a:p>
          <a:p>
            <a:pPr algn="just">
              <a:spcBef>
                <a:spcPts val="1000"/>
              </a:spcBef>
            </a:pPr>
            <a:r>
              <a:rPr lang="uk-UA" sz="1600" dirty="0"/>
              <a:t>ТЕО може бути зорієнтовано переважно або на ринок або на наявні </a:t>
            </a:r>
            <a:r>
              <a:rPr lang="uk-UA" sz="1600" dirty="0" smtClean="0"/>
              <a:t>ресурси. Варто </a:t>
            </a:r>
            <a:r>
              <a:rPr lang="uk-UA" sz="1600" dirty="0"/>
              <a:t>мати на увазі, що всі розділи ТЕО є взаємозв’язаними і їх розміщення у структурі ТЕО не обов’язково відображає реальну послідовність їх розроблення. </a:t>
            </a:r>
            <a:endParaRPr lang="ru-RU" sz="1600" dirty="0"/>
          </a:p>
          <a:p>
            <a:pPr algn="just">
              <a:spcBef>
                <a:spcPts val="1000"/>
              </a:spcBef>
            </a:pPr>
            <a:r>
              <a:rPr lang="uk-UA" sz="1600" dirty="0"/>
              <a:t>Основним елементом інвестиційного рішення є вибір способу фінансування проекту. </a:t>
            </a:r>
            <a:endParaRPr lang="uk-UA" sz="1600" dirty="0" smtClean="0"/>
          </a:p>
          <a:p>
            <a:pPr algn="just">
              <a:spcBef>
                <a:spcPts val="1000"/>
              </a:spcBef>
            </a:pPr>
            <a:r>
              <a:rPr lang="uk-UA" sz="1600" dirty="0" smtClean="0"/>
              <a:t>Здійснення </a:t>
            </a:r>
            <a:r>
              <a:rPr lang="uk-UA" sz="1600" dirty="0"/>
              <a:t>ТЕО має сенс лише тоді, коли стануть відомими спонсори проекту, які готові фінансувати і активно підтримувати дане обґрунтування самостійно або за допомогою консультантів. </a:t>
            </a:r>
            <a:endParaRPr lang="ru-RU" sz="1600" dirty="0"/>
          </a:p>
          <a:p>
            <a:pPr algn="just">
              <a:spcBef>
                <a:spcPts val="1000"/>
              </a:spcBef>
            </a:pPr>
            <a:r>
              <a:rPr lang="uk-UA" sz="1600" dirty="0"/>
              <a:t>З огляду на розмаїття інвестиційних проектів, що відрізняються за типом виробничої діяльності, величиною капітальних вкладень та іншими показниками, немає можливості обрати певний універсальний підхід для всіх без винятку інвестиційних проектів, і саме тому компоненти ТЕО, що виділяються і розглядаються, варіюються від проекту до проекту. Проте для більшості інвестиційних проектів пропонується загальний підхід (основні аспекти передінвестиційних досліджень), у рамках якого можна підготувати ТЕО, беручи до уваги той факт, що чим більший проект, тим більш комплексною буде інформація, потрібна для його реалізації. </a:t>
            </a:r>
            <a:endParaRPr lang="ru-RU" sz="1600" dirty="0"/>
          </a:p>
          <a:p>
            <a:pPr algn="just">
              <a:spcBef>
                <a:spcPts val="1000"/>
              </a:spcBef>
            </a:pPr>
            <a:r>
              <a:rPr lang="uk-UA" sz="1600" dirty="0"/>
              <a:t>Рішення про обсяги фінансування приймається на основі </a:t>
            </a:r>
            <a:r>
              <a:rPr lang="uk-UA" b="1" dirty="0"/>
              <a:t>кошторису проекту</a:t>
            </a:r>
            <a:r>
              <a:rPr lang="uk-UA" sz="1600" dirty="0"/>
              <a:t>, що визначає майбутні витрати по реалізації проекту. Розробка кошторису проекту за технічним завданням замовника проекту узгоджується з підготовкою проектної документації. По суті, кошторис є важливою і невід'ємною її частиною (звідси часто уживаний термін "</a:t>
            </a:r>
            <a:r>
              <a:rPr lang="uk-UA" sz="1600" dirty="0" err="1"/>
              <a:t>проектнокошторисна</a:t>
            </a:r>
            <a:r>
              <a:rPr lang="uk-UA" sz="1600" dirty="0"/>
              <a:t> документація"). </a:t>
            </a:r>
            <a:endParaRPr lang="ru-RU" sz="1600" dirty="0"/>
          </a:p>
          <a:p>
            <a:pPr algn="just">
              <a:spcBef>
                <a:spcPts val="1000"/>
              </a:spcBef>
            </a:pPr>
            <a:endParaRPr lang="ru-RU" dirty="0"/>
          </a:p>
        </p:txBody>
      </p:sp>
    </p:spTree>
    <p:extLst>
      <p:ext uri="{BB962C8B-B14F-4D97-AF65-F5344CB8AC3E}">
        <p14:creationId xmlns:p14="http://schemas.microsoft.com/office/powerpoint/2010/main" val="377322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5933"/>
          <p:cNvGrpSpPr/>
          <p:nvPr/>
        </p:nvGrpSpPr>
        <p:grpSpPr>
          <a:xfrm>
            <a:off x="1498601" y="0"/>
            <a:ext cx="8187764" cy="5473700"/>
            <a:chOff x="0" y="0"/>
            <a:chExt cx="6506919" cy="3606753"/>
          </a:xfrm>
        </p:grpSpPr>
        <p:sp>
          <p:nvSpPr>
            <p:cNvPr id="5" name="Rectangle 6425"/>
            <p:cNvSpPr/>
            <p:nvPr/>
          </p:nvSpPr>
          <p:spPr>
            <a:xfrm>
              <a:off x="13647" y="13291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 name="Rectangle 6426"/>
            <p:cNvSpPr/>
            <p:nvPr/>
          </p:nvSpPr>
          <p:spPr>
            <a:xfrm>
              <a:off x="13647" y="49485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 name="Rectangle 6427"/>
            <p:cNvSpPr/>
            <p:nvPr/>
          </p:nvSpPr>
          <p:spPr>
            <a:xfrm>
              <a:off x="13647" y="85680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 name="Rectangle 6428"/>
            <p:cNvSpPr/>
            <p:nvPr/>
          </p:nvSpPr>
          <p:spPr>
            <a:xfrm>
              <a:off x="13647" y="121951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 name="Rectangle 6429"/>
            <p:cNvSpPr/>
            <p:nvPr/>
          </p:nvSpPr>
          <p:spPr>
            <a:xfrm>
              <a:off x="13647" y="158145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 name="Rectangle 6430"/>
            <p:cNvSpPr/>
            <p:nvPr/>
          </p:nvSpPr>
          <p:spPr>
            <a:xfrm>
              <a:off x="13647" y="194340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 name="Rectangle 6431"/>
            <p:cNvSpPr/>
            <p:nvPr/>
          </p:nvSpPr>
          <p:spPr>
            <a:xfrm>
              <a:off x="13647" y="230534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 name="Rectangle 6432"/>
            <p:cNvSpPr/>
            <p:nvPr/>
          </p:nvSpPr>
          <p:spPr>
            <a:xfrm>
              <a:off x="13647" y="266805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 name="Rectangle 6433"/>
            <p:cNvSpPr/>
            <p:nvPr/>
          </p:nvSpPr>
          <p:spPr>
            <a:xfrm>
              <a:off x="13647" y="303000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 name="Rectangle 6434"/>
            <p:cNvSpPr/>
            <p:nvPr/>
          </p:nvSpPr>
          <p:spPr>
            <a:xfrm>
              <a:off x="13647" y="339194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 name="Shape 6445"/>
            <p:cNvSpPr/>
            <p:nvPr/>
          </p:nvSpPr>
          <p:spPr>
            <a:xfrm>
              <a:off x="0" y="1223010"/>
              <a:ext cx="1822704" cy="589026"/>
            </a:xfrm>
            <a:custGeom>
              <a:avLst/>
              <a:gdLst/>
              <a:ahLst/>
              <a:cxnLst/>
              <a:rect l="0" t="0" r="0" b="0"/>
              <a:pathLst>
                <a:path w="1822704" h="589026">
                  <a:moveTo>
                    <a:pt x="1822704" y="0"/>
                  </a:moveTo>
                  <a:lnTo>
                    <a:pt x="0" y="0"/>
                  </a:lnTo>
                  <a:lnTo>
                    <a:pt x="0" y="589026"/>
                  </a:lnTo>
                  <a:lnTo>
                    <a:pt x="1822704" y="589026"/>
                  </a:lnTo>
                  <a:close/>
                </a:path>
              </a:pathLst>
            </a:custGeom>
            <a:ln w="31750"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16" name="Rectangle 6448"/>
            <p:cNvSpPr/>
            <p:nvPr/>
          </p:nvSpPr>
          <p:spPr>
            <a:xfrm>
              <a:off x="107442" y="1325455"/>
              <a:ext cx="1010639" cy="214805"/>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Життєвий</a:t>
              </a:r>
              <a:endParaRPr lang="ru-RU" sz="1100">
                <a:solidFill>
                  <a:srgbClr val="000000"/>
                </a:solidFill>
                <a:effectLst/>
                <a:latin typeface="Calibri" panose="020F0502020204030204" pitchFamily="34" charset="0"/>
                <a:ea typeface="Calibri" panose="020F0502020204030204" pitchFamily="34" charset="0"/>
              </a:endParaRPr>
            </a:p>
          </p:txBody>
        </p:sp>
        <p:sp>
          <p:nvSpPr>
            <p:cNvPr id="17" name="Rectangle 6449"/>
            <p:cNvSpPr/>
            <p:nvPr/>
          </p:nvSpPr>
          <p:spPr>
            <a:xfrm>
              <a:off x="867925" y="1325455"/>
              <a:ext cx="59034" cy="214805"/>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8" name="Rectangle 6450"/>
            <p:cNvSpPr/>
            <p:nvPr/>
          </p:nvSpPr>
          <p:spPr>
            <a:xfrm>
              <a:off x="1350264" y="1325455"/>
              <a:ext cx="485449" cy="214805"/>
            </a:xfrm>
            <a:prstGeom prst="rect">
              <a:avLst/>
            </a:prstGeom>
            <a:ln>
              <a:noFill/>
            </a:ln>
          </p:spPr>
          <p:txBody>
            <a:bodyPr vert="horz" lIns="0" tIns="0" rIns="0" bIns="0" rtlCol="0">
              <a:noAutofit/>
            </a:bodyPr>
            <a:lstStyle/>
            <a:p>
              <a:pPr>
                <a:lnSpc>
                  <a:spcPct val="107000"/>
                </a:lnSpc>
                <a:spcAft>
                  <a:spcPts val="800"/>
                </a:spcAft>
              </a:pPr>
              <a:r>
                <a:rPr lang="ru-RU" sz="1400" dirty="0">
                  <a:solidFill>
                    <a:srgbClr val="000000"/>
                  </a:solidFill>
                  <a:effectLst/>
                  <a:latin typeface="Times New Roman" panose="02020603050405020304" pitchFamily="18" charset="0"/>
                  <a:ea typeface="Times New Roman" panose="02020603050405020304" pitchFamily="18" charset="0"/>
                </a:rPr>
                <a:t>цикл</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9" name="Rectangle 6451"/>
            <p:cNvSpPr/>
            <p:nvPr/>
          </p:nvSpPr>
          <p:spPr>
            <a:xfrm>
              <a:off x="1716027" y="1325455"/>
              <a:ext cx="59034" cy="214805"/>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20" name="Rectangle 6452"/>
            <p:cNvSpPr/>
            <p:nvPr/>
          </p:nvSpPr>
          <p:spPr>
            <a:xfrm>
              <a:off x="107442" y="1560916"/>
              <a:ext cx="8037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проекту</a:t>
              </a:r>
              <a:endParaRPr lang="ru-RU" sz="1100">
                <a:solidFill>
                  <a:srgbClr val="000000"/>
                </a:solidFill>
                <a:effectLst/>
                <a:latin typeface="Calibri" panose="020F0502020204030204" pitchFamily="34" charset="0"/>
                <a:ea typeface="Calibri" panose="020F0502020204030204" pitchFamily="34" charset="0"/>
              </a:endParaRPr>
            </a:p>
          </p:txBody>
        </p:sp>
        <p:sp>
          <p:nvSpPr>
            <p:cNvPr id="21" name="Rectangle 6453"/>
            <p:cNvSpPr/>
            <p:nvPr/>
          </p:nvSpPr>
          <p:spPr>
            <a:xfrm>
              <a:off x="712466" y="156091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22" name="Shape 6454"/>
            <p:cNvSpPr/>
            <p:nvPr/>
          </p:nvSpPr>
          <p:spPr>
            <a:xfrm>
              <a:off x="1818132" y="262889"/>
              <a:ext cx="646176" cy="964692"/>
            </a:xfrm>
            <a:custGeom>
              <a:avLst/>
              <a:gdLst/>
              <a:ahLst/>
              <a:cxnLst/>
              <a:rect l="0" t="0" r="0" b="0"/>
              <a:pathLst>
                <a:path w="646176" h="964692">
                  <a:moveTo>
                    <a:pt x="646176" y="0"/>
                  </a:moveTo>
                  <a:lnTo>
                    <a:pt x="635508" y="84582"/>
                  </a:lnTo>
                  <a:lnTo>
                    <a:pt x="607836" y="66246"/>
                  </a:lnTo>
                  <a:lnTo>
                    <a:pt x="8382" y="963168"/>
                  </a:lnTo>
                  <a:lnTo>
                    <a:pt x="5334" y="964692"/>
                  </a:lnTo>
                  <a:lnTo>
                    <a:pt x="2286" y="963930"/>
                  </a:lnTo>
                  <a:lnTo>
                    <a:pt x="0" y="960882"/>
                  </a:lnTo>
                  <a:lnTo>
                    <a:pt x="762" y="957835"/>
                  </a:lnTo>
                  <a:lnTo>
                    <a:pt x="599562" y="60763"/>
                  </a:lnTo>
                  <a:lnTo>
                    <a:pt x="572262" y="42673"/>
                  </a:lnTo>
                  <a:lnTo>
                    <a:pt x="646176"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sp>
          <p:nvSpPr>
            <p:cNvPr id="23" name="Shape 6455"/>
            <p:cNvSpPr/>
            <p:nvPr/>
          </p:nvSpPr>
          <p:spPr>
            <a:xfrm>
              <a:off x="1818132" y="899922"/>
              <a:ext cx="646176" cy="584454"/>
            </a:xfrm>
            <a:custGeom>
              <a:avLst/>
              <a:gdLst/>
              <a:ahLst/>
              <a:cxnLst/>
              <a:rect l="0" t="0" r="0" b="0"/>
              <a:pathLst>
                <a:path w="646176" h="584454">
                  <a:moveTo>
                    <a:pt x="646176" y="0"/>
                  </a:moveTo>
                  <a:lnTo>
                    <a:pt x="614934" y="79248"/>
                  </a:lnTo>
                  <a:lnTo>
                    <a:pt x="592783" y="54783"/>
                  </a:lnTo>
                  <a:lnTo>
                    <a:pt x="7620" y="582930"/>
                  </a:lnTo>
                  <a:lnTo>
                    <a:pt x="4572" y="584454"/>
                  </a:lnTo>
                  <a:lnTo>
                    <a:pt x="1524" y="582930"/>
                  </a:lnTo>
                  <a:lnTo>
                    <a:pt x="0" y="579882"/>
                  </a:lnTo>
                  <a:lnTo>
                    <a:pt x="1524" y="576072"/>
                  </a:lnTo>
                  <a:lnTo>
                    <a:pt x="586251" y="47568"/>
                  </a:lnTo>
                  <a:lnTo>
                    <a:pt x="563880" y="22860"/>
                  </a:lnTo>
                  <a:lnTo>
                    <a:pt x="646176"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sp>
          <p:nvSpPr>
            <p:cNvPr id="24" name="Shape 6456"/>
            <p:cNvSpPr/>
            <p:nvPr/>
          </p:nvSpPr>
          <p:spPr>
            <a:xfrm>
              <a:off x="1818132" y="1807464"/>
              <a:ext cx="720090" cy="1117854"/>
            </a:xfrm>
            <a:custGeom>
              <a:avLst/>
              <a:gdLst/>
              <a:ahLst/>
              <a:cxnLst/>
              <a:rect l="0" t="0" r="0" b="0"/>
              <a:pathLst>
                <a:path w="720090" h="1117854">
                  <a:moveTo>
                    <a:pt x="6096" y="0"/>
                  </a:moveTo>
                  <a:lnTo>
                    <a:pt x="8382" y="2286"/>
                  </a:lnTo>
                  <a:lnTo>
                    <a:pt x="683213" y="1051101"/>
                  </a:lnTo>
                  <a:lnTo>
                    <a:pt x="710946" y="1033272"/>
                  </a:lnTo>
                  <a:lnTo>
                    <a:pt x="720090" y="1117854"/>
                  </a:lnTo>
                  <a:lnTo>
                    <a:pt x="646938" y="1074420"/>
                  </a:lnTo>
                  <a:lnTo>
                    <a:pt x="674861" y="1056470"/>
                  </a:lnTo>
                  <a:lnTo>
                    <a:pt x="762" y="7620"/>
                  </a:lnTo>
                  <a:lnTo>
                    <a:pt x="0" y="3810"/>
                  </a:lnTo>
                  <a:lnTo>
                    <a:pt x="2286" y="762"/>
                  </a:lnTo>
                  <a:lnTo>
                    <a:pt x="6096"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sp>
          <p:nvSpPr>
            <p:cNvPr id="25" name="Shape 274630"/>
            <p:cNvSpPr/>
            <p:nvPr/>
          </p:nvSpPr>
          <p:spPr>
            <a:xfrm>
              <a:off x="2464308" y="0"/>
              <a:ext cx="3673603" cy="503682"/>
            </a:xfrm>
            <a:custGeom>
              <a:avLst/>
              <a:gdLst/>
              <a:ahLst/>
              <a:cxnLst/>
              <a:rect l="0" t="0" r="0" b="0"/>
              <a:pathLst>
                <a:path w="3673603" h="503682">
                  <a:moveTo>
                    <a:pt x="0" y="0"/>
                  </a:moveTo>
                  <a:lnTo>
                    <a:pt x="3673603" y="0"/>
                  </a:lnTo>
                  <a:lnTo>
                    <a:pt x="3673603" y="503682"/>
                  </a:lnTo>
                  <a:lnTo>
                    <a:pt x="0" y="503682"/>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26" name="Shape 6458"/>
            <p:cNvSpPr/>
            <p:nvPr/>
          </p:nvSpPr>
          <p:spPr>
            <a:xfrm>
              <a:off x="2464308" y="0"/>
              <a:ext cx="3673602" cy="503682"/>
            </a:xfrm>
            <a:custGeom>
              <a:avLst/>
              <a:gdLst/>
              <a:ahLst/>
              <a:cxnLst/>
              <a:rect l="0" t="0" r="0" b="0"/>
              <a:pathLst>
                <a:path w="3673602" h="503682">
                  <a:moveTo>
                    <a:pt x="3673602" y="0"/>
                  </a:moveTo>
                  <a:lnTo>
                    <a:pt x="0" y="0"/>
                  </a:lnTo>
                  <a:lnTo>
                    <a:pt x="0" y="503682"/>
                  </a:lnTo>
                  <a:lnTo>
                    <a:pt x="3673602" y="503682"/>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27" name="Rectangle 6461"/>
            <p:cNvSpPr/>
            <p:nvPr/>
          </p:nvSpPr>
          <p:spPr>
            <a:xfrm>
              <a:off x="2561082" y="91777"/>
              <a:ext cx="23124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це</a:t>
              </a:r>
              <a:endParaRPr lang="ru-RU" sz="1100">
                <a:solidFill>
                  <a:srgbClr val="000000"/>
                </a:solidFill>
                <a:effectLst/>
                <a:latin typeface="Calibri" panose="020F0502020204030204" pitchFamily="34" charset="0"/>
                <a:ea typeface="Calibri" panose="020F0502020204030204" pitchFamily="34" charset="0"/>
              </a:endParaRPr>
            </a:p>
          </p:txBody>
        </p:sp>
        <p:sp>
          <p:nvSpPr>
            <p:cNvPr id="28" name="Rectangle 6462"/>
            <p:cNvSpPr/>
            <p:nvPr/>
          </p:nvSpPr>
          <p:spPr>
            <a:xfrm>
              <a:off x="2734811"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29" name="Rectangle 6463"/>
            <p:cNvSpPr/>
            <p:nvPr/>
          </p:nvSpPr>
          <p:spPr>
            <a:xfrm>
              <a:off x="2808724" y="91777"/>
              <a:ext cx="65386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період</a:t>
              </a:r>
              <a:endParaRPr lang="ru-RU" sz="1100">
                <a:solidFill>
                  <a:srgbClr val="000000"/>
                </a:solidFill>
                <a:effectLst/>
                <a:latin typeface="Calibri" panose="020F0502020204030204" pitchFamily="34" charset="0"/>
                <a:ea typeface="Calibri" panose="020F0502020204030204" pitchFamily="34" charset="0"/>
              </a:endParaRPr>
            </a:p>
          </p:txBody>
        </p:sp>
        <p:sp>
          <p:nvSpPr>
            <p:cNvPr id="30" name="Rectangle 6464"/>
            <p:cNvSpPr/>
            <p:nvPr/>
          </p:nvSpPr>
          <p:spPr>
            <a:xfrm>
              <a:off x="3300970"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1" name="Rectangle 6465"/>
            <p:cNvSpPr/>
            <p:nvPr/>
          </p:nvSpPr>
          <p:spPr>
            <a:xfrm>
              <a:off x="3374882" y="91777"/>
              <a:ext cx="44547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часу</a:t>
              </a:r>
              <a:endParaRPr lang="ru-RU" sz="1100">
                <a:solidFill>
                  <a:srgbClr val="000000"/>
                </a:solidFill>
                <a:effectLst/>
                <a:latin typeface="Calibri" panose="020F0502020204030204" pitchFamily="34" charset="0"/>
                <a:ea typeface="Calibri" panose="020F0502020204030204" pitchFamily="34" charset="0"/>
              </a:endParaRPr>
            </a:p>
          </p:txBody>
        </p:sp>
        <p:sp>
          <p:nvSpPr>
            <p:cNvPr id="32" name="Rectangle 6466"/>
            <p:cNvSpPr/>
            <p:nvPr/>
          </p:nvSpPr>
          <p:spPr>
            <a:xfrm>
              <a:off x="3710924"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3" name="Rectangle 6467"/>
            <p:cNvSpPr/>
            <p:nvPr/>
          </p:nvSpPr>
          <p:spPr>
            <a:xfrm>
              <a:off x="3784836" y="91777"/>
              <a:ext cx="2970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від</a:t>
              </a:r>
              <a:endParaRPr lang="ru-RU" sz="1100">
                <a:solidFill>
                  <a:srgbClr val="000000"/>
                </a:solidFill>
                <a:effectLst/>
                <a:latin typeface="Calibri" panose="020F0502020204030204" pitchFamily="34" charset="0"/>
                <a:ea typeface="Calibri" panose="020F0502020204030204" pitchFamily="34" charset="0"/>
              </a:endParaRPr>
            </a:p>
          </p:txBody>
        </p:sp>
        <p:sp>
          <p:nvSpPr>
            <p:cNvPr id="34" name="Rectangle 6468"/>
            <p:cNvSpPr/>
            <p:nvPr/>
          </p:nvSpPr>
          <p:spPr>
            <a:xfrm>
              <a:off x="4009627"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5" name="Rectangle 6469"/>
            <p:cNvSpPr/>
            <p:nvPr/>
          </p:nvSpPr>
          <p:spPr>
            <a:xfrm>
              <a:off x="4083540" y="91777"/>
              <a:ext cx="80347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початку</a:t>
              </a:r>
              <a:endParaRPr lang="ru-RU" sz="1100">
                <a:solidFill>
                  <a:srgbClr val="000000"/>
                </a:solidFill>
                <a:effectLst/>
                <a:latin typeface="Calibri" panose="020F0502020204030204" pitchFamily="34" charset="0"/>
                <a:ea typeface="Calibri" panose="020F0502020204030204" pitchFamily="34" charset="0"/>
              </a:endParaRPr>
            </a:p>
          </p:txBody>
        </p:sp>
        <p:sp>
          <p:nvSpPr>
            <p:cNvPr id="36" name="Rectangle 6470"/>
            <p:cNvSpPr/>
            <p:nvPr/>
          </p:nvSpPr>
          <p:spPr>
            <a:xfrm>
              <a:off x="4688563"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7" name="Rectangle 6471"/>
            <p:cNvSpPr/>
            <p:nvPr/>
          </p:nvSpPr>
          <p:spPr>
            <a:xfrm>
              <a:off x="4763239" y="91777"/>
              <a:ext cx="8037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проекту</a:t>
              </a:r>
              <a:endParaRPr lang="ru-RU" sz="1100">
                <a:solidFill>
                  <a:srgbClr val="000000"/>
                </a:solidFill>
                <a:effectLst/>
                <a:latin typeface="Calibri" panose="020F0502020204030204" pitchFamily="34" charset="0"/>
                <a:ea typeface="Calibri" panose="020F0502020204030204" pitchFamily="34" charset="0"/>
              </a:endParaRPr>
            </a:p>
          </p:txBody>
        </p:sp>
        <p:sp>
          <p:nvSpPr>
            <p:cNvPr id="38" name="Rectangle 6472"/>
            <p:cNvSpPr/>
            <p:nvPr/>
          </p:nvSpPr>
          <p:spPr>
            <a:xfrm>
              <a:off x="5368262"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39" name="Rectangle 6473"/>
            <p:cNvSpPr/>
            <p:nvPr/>
          </p:nvSpPr>
          <p:spPr>
            <a:xfrm>
              <a:off x="5442175" y="91777"/>
              <a:ext cx="23847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до</a:t>
              </a:r>
              <a:endParaRPr lang="ru-RU" sz="1100">
                <a:solidFill>
                  <a:srgbClr val="000000"/>
                </a:solidFill>
                <a:effectLst/>
                <a:latin typeface="Calibri" panose="020F0502020204030204" pitchFamily="34" charset="0"/>
                <a:ea typeface="Calibri" panose="020F0502020204030204" pitchFamily="34" charset="0"/>
              </a:endParaRPr>
            </a:p>
          </p:txBody>
        </p:sp>
        <p:sp>
          <p:nvSpPr>
            <p:cNvPr id="40" name="Rectangle 6474"/>
            <p:cNvSpPr/>
            <p:nvPr/>
          </p:nvSpPr>
          <p:spPr>
            <a:xfrm>
              <a:off x="5622011"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41" name="Rectangle 6475"/>
            <p:cNvSpPr/>
            <p:nvPr/>
          </p:nvSpPr>
          <p:spPr>
            <a:xfrm>
              <a:off x="5695924" y="91777"/>
              <a:ext cx="4605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його</a:t>
              </a:r>
              <a:endParaRPr lang="ru-RU" sz="1100">
                <a:solidFill>
                  <a:srgbClr val="000000"/>
                </a:solidFill>
                <a:effectLst/>
                <a:latin typeface="Calibri" panose="020F0502020204030204" pitchFamily="34" charset="0"/>
                <a:ea typeface="Calibri" panose="020F0502020204030204" pitchFamily="34" charset="0"/>
              </a:endParaRPr>
            </a:p>
          </p:txBody>
        </p:sp>
        <p:sp>
          <p:nvSpPr>
            <p:cNvPr id="42" name="Rectangle 6476"/>
            <p:cNvSpPr/>
            <p:nvPr/>
          </p:nvSpPr>
          <p:spPr>
            <a:xfrm>
              <a:off x="6041873" y="91777"/>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43" name="Rectangle 6477"/>
            <p:cNvSpPr/>
            <p:nvPr/>
          </p:nvSpPr>
          <p:spPr>
            <a:xfrm>
              <a:off x="2561048" y="326475"/>
              <a:ext cx="41352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заве</a:t>
              </a:r>
              <a:endParaRPr lang="ru-RU" sz="1100">
                <a:solidFill>
                  <a:srgbClr val="000000"/>
                </a:solidFill>
                <a:effectLst/>
                <a:latin typeface="Calibri" panose="020F0502020204030204" pitchFamily="34" charset="0"/>
                <a:ea typeface="Calibri" panose="020F0502020204030204" pitchFamily="34" charset="0"/>
              </a:endParaRPr>
            </a:p>
          </p:txBody>
        </p:sp>
        <p:sp>
          <p:nvSpPr>
            <p:cNvPr id="44" name="Rectangle 6478"/>
            <p:cNvSpPr/>
            <p:nvPr/>
          </p:nvSpPr>
          <p:spPr>
            <a:xfrm>
              <a:off x="2871978" y="326472"/>
              <a:ext cx="11806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a:t>
              </a:r>
              <a:endParaRPr lang="ru-RU" sz="1100">
                <a:solidFill>
                  <a:srgbClr val="000000"/>
                </a:solidFill>
                <a:effectLst/>
                <a:latin typeface="Calibri" panose="020F0502020204030204" pitchFamily="34" charset="0"/>
                <a:ea typeface="Calibri" panose="020F0502020204030204" pitchFamily="34" charset="0"/>
              </a:endParaRPr>
            </a:p>
          </p:txBody>
        </p:sp>
        <p:sp>
          <p:nvSpPr>
            <p:cNvPr id="45" name="Rectangle 6479"/>
            <p:cNvSpPr/>
            <p:nvPr/>
          </p:nvSpPr>
          <p:spPr>
            <a:xfrm>
              <a:off x="2961894" y="326472"/>
              <a:ext cx="64838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шення</a:t>
              </a:r>
              <a:endParaRPr lang="ru-RU" sz="1100">
                <a:solidFill>
                  <a:srgbClr val="000000"/>
                </a:solidFill>
                <a:effectLst/>
                <a:latin typeface="Calibri" panose="020F0502020204030204" pitchFamily="34" charset="0"/>
                <a:ea typeface="Calibri" panose="020F0502020204030204" pitchFamily="34" charset="0"/>
              </a:endParaRPr>
            </a:p>
          </p:txBody>
        </p:sp>
        <p:sp>
          <p:nvSpPr>
            <p:cNvPr id="46" name="Rectangle 6480"/>
            <p:cNvSpPr/>
            <p:nvPr/>
          </p:nvSpPr>
          <p:spPr>
            <a:xfrm>
              <a:off x="3449578" y="32647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a:t>
              </a:r>
              <a:endParaRPr lang="ru-RU" sz="1100">
                <a:solidFill>
                  <a:srgbClr val="000000"/>
                </a:solidFill>
                <a:effectLst/>
                <a:latin typeface="Calibri" panose="020F0502020204030204" pitchFamily="34" charset="0"/>
                <a:ea typeface="Calibri" panose="020F0502020204030204" pitchFamily="34" charset="0"/>
              </a:endParaRPr>
            </a:p>
          </p:txBody>
        </p:sp>
        <p:sp>
          <p:nvSpPr>
            <p:cNvPr id="47" name="Shape 274631"/>
            <p:cNvSpPr/>
            <p:nvPr/>
          </p:nvSpPr>
          <p:spPr>
            <a:xfrm>
              <a:off x="2464308" y="576834"/>
              <a:ext cx="3673603" cy="836676"/>
            </a:xfrm>
            <a:custGeom>
              <a:avLst/>
              <a:gdLst/>
              <a:ahLst/>
              <a:cxnLst/>
              <a:rect l="0" t="0" r="0" b="0"/>
              <a:pathLst>
                <a:path w="3673603" h="836676">
                  <a:moveTo>
                    <a:pt x="0" y="0"/>
                  </a:moveTo>
                  <a:lnTo>
                    <a:pt x="3673603" y="0"/>
                  </a:lnTo>
                  <a:lnTo>
                    <a:pt x="3673603" y="836676"/>
                  </a:lnTo>
                  <a:lnTo>
                    <a:pt x="0" y="836676"/>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48" name="Shape 6482"/>
            <p:cNvSpPr/>
            <p:nvPr/>
          </p:nvSpPr>
          <p:spPr>
            <a:xfrm>
              <a:off x="2464308" y="576834"/>
              <a:ext cx="3673602" cy="836676"/>
            </a:xfrm>
            <a:custGeom>
              <a:avLst/>
              <a:gdLst/>
              <a:ahLst/>
              <a:cxnLst/>
              <a:rect l="0" t="0" r="0" b="0"/>
              <a:pathLst>
                <a:path w="3673602" h="836676">
                  <a:moveTo>
                    <a:pt x="3673602" y="0"/>
                  </a:moveTo>
                  <a:lnTo>
                    <a:pt x="0" y="0"/>
                  </a:lnTo>
                  <a:lnTo>
                    <a:pt x="0" y="836676"/>
                  </a:lnTo>
                  <a:lnTo>
                    <a:pt x="3673602" y="836676"/>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49" name="Rectangle 6485"/>
            <p:cNvSpPr/>
            <p:nvPr/>
          </p:nvSpPr>
          <p:spPr>
            <a:xfrm>
              <a:off x="2561082" y="668610"/>
              <a:ext cx="85970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відбиття</a:t>
              </a:r>
              <a:endParaRPr lang="ru-RU" sz="1100">
                <a:solidFill>
                  <a:srgbClr val="000000"/>
                </a:solidFill>
                <a:effectLst/>
                <a:latin typeface="Calibri" panose="020F0502020204030204" pitchFamily="34" charset="0"/>
                <a:ea typeface="Calibri" panose="020F0502020204030204" pitchFamily="34" charset="0"/>
              </a:endParaRPr>
            </a:p>
          </p:txBody>
        </p:sp>
        <p:sp>
          <p:nvSpPr>
            <p:cNvPr id="50" name="Rectangle 6486"/>
            <p:cNvSpPr/>
            <p:nvPr/>
          </p:nvSpPr>
          <p:spPr>
            <a:xfrm>
              <a:off x="3208024" y="66861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1" name="Rectangle 6487"/>
            <p:cNvSpPr/>
            <p:nvPr/>
          </p:nvSpPr>
          <p:spPr>
            <a:xfrm>
              <a:off x="3409947" y="668610"/>
              <a:ext cx="90414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розвитку</a:t>
              </a:r>
              <a:endParaRPr lang="ru-RU" sz="1100">
                <a:solidFill>
                  <a:srgbClr val="000000"/>
                </a:solidFill>
                <a:effectLst/>
                <a:latin typeface="Calibri" panose="020F0502020204030204" pitchFamily="34" charset="0"/>
                <a:ea typeface="Calibri" panose="020F0502020204030204" pitchFamily="34" charset="0"/>
              </a:endParaRPr>
            </a:p>
          </p:txBody>
        </p:sp>
        <p:sp>
          <p:nvSpPr>
            <p:cNvPr id="52" name="Rectangle 6488"/>
            <p:cNvSpPr/>
            <p:nvPr/>
          </p:nvSpPr>
          <p:spPr>
            <a:xfrm>
              <a:off x="4090410" y="66861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3" name="Rectangle 6489"/>
            <p:cNvSpPr/>
            <p:nvPr/>
          </p:nvSpPr>
          <p:spPr>
            <a:xfrm>
              <a:off x="4292333" y="668610"/>
              <a:ext cx="8037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проекту</a:t>
              </a:r>
              <a:endParaRPr lang="ru-RU" sz="1100">
                <a:solidFill>
                  <a:srgbClr val="000000"/>
                </a:solidFill>
                <a:effectLst/>
                <a:latin typeface="Calibri" panose="020F0502020204030204" pitchFamily="34" charset="0"/>
                <a:ea typeface="Calibri" panose="020F0502020204030204" pitchFamily="34" charset="0"/>
              </a:endParaRPr>
            </a:p>
          </p:txBody>
        </p:sp>
        <p:sp>
          <p:nvSpPr>
            <p:cNvPr id="54" name="Rectangle 6490"/>
            <p:cNvSpPr/>
            <p:nvPr/>
          </p:nvSpPr>
          <p:spPr>
            <a:xfrm>
              <a:off x="4897357" y="66861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5" name="Rectangle 6491"/>
            <p:cNvSpPr/>
            <p:nvPr/>
          </p:nvSpPr>
          <p:spPr>
            <a:xfrm>
              <a:off x="5143489" y="668610"/>
              <a:ext cx="578486"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робот</a:t>
              </a:r>
              <a:endParaRPr lang="ru-RU" sz="1100">
                <a:solidFill>
                  <a:srgbClr val="000000"/>
                </a:solidFill>
                <a:effectLst/>
                <a:latin typeface="Calibri" panose="020F0502020204030204" pitchFamily="34" charset="0"/>
                <a:ea typeface="Calibri" panose="020F0502020204030204" pitchFamily="34" charset="0"/>
              </a:endParaRPr>
            </a:p>
          </p:txBody>
        </p:sp>
        <p:sp>
          <p:nvSpPr>
            <p:cNvPr id="56" name="Rectangle 6492"/>
            <p:cNvSpPr/>
            <p:nvPr/>
          </p:nvSpPr>
          <p:spPr>
            <a:xfrm>
              <a:off x="5578583" y="66861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7" name="Rectangle 6493"/>
            <p:cNvSpPr/>
            <p:nvPr/>
          </p:nvSpPr>
          <p:spPr>
            <a:xfrm>
              <a:off x="5824715" y="668610"/>
              <a:ext cx="287945"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які</a:t>
              </a:r>
              <a:endParaRPr lang="ru-RU" sz="1100">
                <a:solidFill>
                  <a:srgbClr val="000000"/>
                </a:solidFill>
                <a:effectLst/>
                <a:latin typeface="Calibri" panose="020F0502020204030204" pitchFamily="34" charset="0"/>
                <a:ea typeface="Calibri" panose="020F0502020204030204" pitchFamily="34" charset="0"/>
              </a:endParaRPr>
            </a:p>
          </p:txBody>
        </p:sp>
        <p:sp>
          <p:nvSpPr>
            <p:cNvPr id="58" name="Rectangle 6494"/>
            <p:cNvSpPr/>
            <p:nvPr/>
          </p:nvSpPr>
          <p:spPr>
            <a:xfrm>
              <a:off x="6041890" y="66861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59" name="Rectangle 6495"/>
            <p:cNvSpPr/>
            <p:nvPr/>
          </p:nvSpPr>
          <p:spPr>
            <a:xfrm>
              <a:off x="2561065" y="903308"/>
              <a:ext cx="123145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провадяться</a:t>
              </a:r>
              <a:endParaRPr lang="ru-RU" sz="1100">
                <a:solidFill>
                  <a:srgbClr val="000000"/>
                </a:solidFill>
                <a:effectLst/>
                <a:latin typeface="Calibri" panose="020F0502020204030204" pitchFamily="34" charset="0"/>
                <a:ea typeface="Calibri" panose="020F0502020204030204" pitchFamily="34" charset="0"/>
              </a:endParaRPr>
            </a:p>
          </p:txBody>
        </p:sp>
        <p:sp>
          <p:nvSpPr>
            <p:cNvPr id="60" name="Rectangle 6496"/>
            <p:cNvSpPr/>
            <p:nvPr/>
          </p:nvSpPr>
          <p:spPr>
            <a:xfrm>
              <a:off x="3487659"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1" name="Rectangle 6497"/>
            <p:cNvSpPr/>
            <p:nvPr/>
          </p:nvSpPr>
          <p:spPr>
            <a:xfrm>
              <a:off x="3605763" y="903308"/>
              <a:ext cx="23124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на</a:t>
              </a:r>
              <a:endParaRPr lang="ru-RU" sz="1100">
                <a:solidFill>
                  <a:srgbClr val="000000"/>
                </a:solidFill>
                <a:effectLst/>
                <a:latin typeface="Calibri" panose="020F0502020204030204" pitchFamily="34" charset="0"/>
                <a:ea typeface="Calibri" panose="020F0502020204030204" pitchFamily="34" charset="0"/>
              </a:endParaRPr>
            </a:p>
          </p:txBody>
        </p:sp>
        <p:sp>
          <p:nvSpPr>
            <p:cNvPr id="62" name="Rectangle 6498"/>
            <p:cNvSpPr/>
            <p:nvPr/>
          </p:nvSpPr>
          <p:spPr>
            <a:xfrm>
              <a:off x="3779492"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3" name="Rectangle 6499"/>
            <p:cNvSpPr/>
            <p:nvPr/>
          </p:nvSpPr>
          <p:spPr>
            <a:xfrm>
              <a:off x="3897596" y="903308"/>
              <a:ext cx="64972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різних</a:t>
              </a:r>
              <a:endParaRPr lang="ru-RU" sz="1100">
                <a:solidFill>
                  <a:srgbClr val="000000"/>
                </a:solidFill>
                <a:effectLst/>
                <a:latin typeface="Calibri" panose="020F0502020204030204" pitchFamily="34" charset="0"/>
                <a:ea typeface="Calibri" panose="020F0502020204030204" pitchFamily="34" charset="0"/>
              </a:endParaRPr>
            </a:p>
          </p:txBody>
        </p:sp>
        <p:sp>
          <p:nvSpPr>
            <p:cNvPr id="64" name="Rectangle 6500"/>
            <p:cNvSpPr/>
            <p:nvPr/>
          </p:nvSpPr>
          <p:spPr>
            <a:xfrm>
              <a:off x="4386806"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5" name="Rectangle 6501"/>
            <p:cNvSpPr/>
            <p:nvPr/>
          </p:nvSpPr>
          <p:spPr>
            <a:xfrm>
              <a:off x="4504909" y="903308"/>
              <a:ext cx="72408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стадіях</a:t>
              </a:r>
              <a:endParaRPr lang="ru-RU" sz="1100">
                <a:solidFill>
                  <a:srgbClr val="000000"/>
                </a:solidFill>
                <a:effectLst/>
                <a:latin typeface="Calibri" panose="020F0502020204030204" pitchFamily="34" charset="0"/>
                <a:ea typeface="Calibri" panose="020F0502020204030204" pitchFamily="34" charset="0"/>
              </a:endParaRPr>
            </a:p>
          </p:txBody>
        </p:sp>
        <p:sp>
          <p:nvSpPr>
            <p:cNvPr id="66" name="Rectangle 6502"/>
            <p:cNvSpPr/>
            <p:nvPr/>
          </p:nvSpPr>
          <p:spPr>
            <a:xfrm>
              <a:off x="5050508" y="903308"/>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7" name="Rectangle 6503"/>
            <p:cNvSpPr/>
            <p:nvPr/>
          </p:nvSpPr>
          <p:spPr>
            <a:xfrm>
              <a:off x="5168612" y="903308"/>
              <a:ext cx="110148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підготовки</a:t>
              </a:r>
              <a:endParaRPr lang="ru-RU" sz="1100">
                <a:solidFill>
                  <a:srgbClr val="000000"/>
                </a:solidFill>
                <a:effectLst/>
                <a:latin typeface="Calibri" panose="020F0502020204030204" pitchFamily="34" charset="0"/>
                <a:ea typeface="Calibri" panose="020F0502020204030204" pitchFamily="34" charset="0"/>
              </a:endParaRPr>
            </a:p>
          </p:txBody>
        </p:sp>
        <p:sp>
          <p:nvSpPr>
            <p:cNvPr id="68" name="Rectangle 6504"/>
            <p:cNvSpPr/>
            <p:nvPr/>
          </p:nvSpPr>
          <p:spPr>
            <a:xfrm>
              <a:off x="5997663" y="903308"/>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69" name="Rectangle 6505"/>
            <p:cNvSpPr/>
            <p:nvPr/>
          </p:nvSpPr>
          <p:spPr>
            <a:xfrm>
              <a:off x="2561047" y="1138770"/>
              <a:ext cx="96671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реалізації</a:t>
              </a:r>
              <a:endParaRPr lang="ru-RU" sz="1100">
                <a:solidFill>
                  <a:srgbClr val="000000"/>
                </a:solidFill>
                <a:effectLst/>
                <a:latin typeface="Calibri" panose="020F0502020204030204" pitchFamily="34" charset="0"/>
                <a:ea typeface="Calibri" panose="020F0502020204030204" pitchFamily="34" charset="0"/>
              </a:endParaRPr>
            </a:p>
          </p:txBody>
        </p:sp>
        <p:sp>
          <p:nvSpPr>
            <p:cNvPr id="70" name="Rectangle 6506"/>
            <p:cNvSpPr/>
            <p:nvPr/>
          </p:nvSpPr>
          <p:spPr>
            <a:xfrm>
              <a:off x="3288755" y="113877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1" name="Rectangle 6507"/>
            <p:cNvSpPr/>
            <p:nvPr/>
          </p:nvSpPr>
          <p:spPr>
            <a:xfrm>
              <a:off x="3333709" y="1138770"/>
              <a:ext cx="12633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й</a:t>
              </a:r>
              <a:endParaRPr lang="ru-RU" sz="1100">
                <a:solidFill>
                  <a:srgbClr val="000000"/>
                </a:solidFill>
                <a:effectLst/>
                <a:latin typeface="Calibri" panose="020F0502020204030204" pitchFamily="34" charset="0"/>
                <a:ea typeface="Calibri" panose="020F0502020204030204" pitchFamily="34" charset="0"/>
              </a:endParaRPr>
            </a:p>
          </p:txBody>
        </p:sp>
        <p:sp>
          <p:nvSpPr>
            <p:cNvPr id="72" name="Rectangle 6508"/>
            <p:cNvSpPr/>
            <p:nvPr/>
          </p:nvSpPr>
          <p:spPr>
            <a:xfrm>
              <a:off x="3428963" y="113877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3" name="Rectangle 6509"/>
            <p:cNvSpPr/>
            <p:nvPr/>
          </p:nvSpPr>
          <p:spPr>
            <a:xfrm>
              <a:off x="3473154" y="1138770"/>
              <a:ext cx="125681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експлуатації</a:t>
              </a:r>
              <a:endParaRPr lang="ru-RU" sz="1100">
                <a:solidFill>
                  <a:srgbClr val="000000"/>
                </a:solidFill>
                <a:effectLst/>
                <a:latin typeface="Calibri" panose="020F0502020204030204" pitchFamily="34" charset="0"/>
                <a:ea typeface="Calibri" panose="020F0502020204030204" pitchFamily="34" charset="0"/>
              </a:endParaRPr>
            </a:p>
          </p:txBody>
        </p:sp>
        <p:sp>
          <p:nvSpPr>
            <p:cNvPr id="74" name="Rectangle 6510"/>
            <p:cNvSpPr/>
            <p:nvPr/>
          </p:nvSpPr>
          <p:spPr>
            <a:xfrm>
              <a:off x="4419563" y="113877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5" name="Rectangle 6511"/>
            <p:cNvSpPr/>
            <p:nvPr/>
          </p:nvSpPr>
          <p:spPr>
            <a:xfrm>
              <a:off x="4463754" y="1138770"/>
              <a:ext cx="8037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проекту</a:t>
              </a:r>
              <a:endParaRPr lang="ru-RU" sz="1100">
                <a:solidFill>
                  <a:srgbClr val="000000"/>
                </a:solidFill>
                <a:effectLst/>
                <a:latin typeface="Calibri" panose="020F0502020204030204" pitchFamily="34" charset="0"/>
                <a:ea typeface="Calibri" panose="020F0502020204030204" pitchFamily="34" charset="0"/>
              </a:endParaRPr>
            </a:p>
          </p:txBody>
        </p:sp>
        <p:sp>
          <p:nvSpPr>
            <p:cNvPr id="76" name="Rectangle 6512"/>
            <p:cNvSpPr/>
            <p:nvPr/>
          </p:nvSpPr>
          <p:spPr>
            <a:xfrm>
              <a:off x="5068778" y="113877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77" name="Shape 274632"/>
            <p:cNvSpPr/>
            <p:nvPr/>
          </p:nvSpPr>
          <p:spPr>
            <a:xfrm>
              <a:off x="2538222" y="2374392"/>
              <a:ext cx="3599688" cy="1178814"/>
            </a:xfrm>
            <a:custGeom>
              <a:avLst/>
              <a:gdLst/>
              <a:ahLst/>
              <a:cxnLst/>
              <a:rect l="0" t="0" r="0" b="0"/>
              <a:pathLst>
                <a:path w="3599688" h="1178814">
                  <a:moveTo>
                    <a:pt x="0" y="0"/>
                  </a:moveTo>
                  <a:lnTo>
                    <a:pt x="3599688" y="0"/>
                  </a:lnTo>
                  <a:lnTo>
                    <a:pt x="3599688" y="1178814"/>
                  </a:lnTo>
                  <a:lnTo>
                    <a:pt x="0" y="1178814"/>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78" name="Shape 6514"/>
            <p:cNvSpPr/>
            <p:nvPr/>
          </p:nvSpPr>
          <p:spPr>
            <a:xfrm>
              <a:off x="2538222" y="2374392"/>
              <a:ext cx="3599688" cy="1178814"/>
            </a:xfrm>
            <a:custGeom>
              <a:avLst/>
              <a:gdLst/>
              <a:ahLst/>
              <a:cxnLst/>
              <a:rect l="0" t="0" r="0" b="0"/>
              <a:pathLst>
                <a:path w="3599688" h="1178814">
                  <a:moveTo>
                    <a:pt x="3599688" y="0"/>
                  </a:moveTo>
                  <a:lnTo>
                    <a:pt x="0" y="0"/>
                  </a:lnTo>
                  <a:lnTo>
                    <a:pt x="0" y="1178814"/>
                  </a:lnTo>
                  <a:lnTo>
                    <a:pt x="3599688" y="1178814"/>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79" name="Rectangle 6517"/>
            <p:cNvSpPr/>
            <p:nvPr/>
          </p:nvSpPr>
          <p:spPr>
            <a:xfrm>
              <a:off x="2634996" y="2466169"/>
              <a:ext cx="23124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це</a:t>
              </a:r>
              <a:endParaRPr lang="ru-RU" sz="1100">
                <a:solidFill>
                  <a:srgbClr val="000000"/>
                </a:solidFill>
                <a:effectLst/>
                <a:latin typeface="Calibri" panose="020F0502020204030204" pitchFamily="34" charset="0"/>
                <a:ea typeface="Calibri" panose="020F0502020204030204" pitchFamily="34" charset="0"/>
              </a:endParaRPr>
            </a:p>
          </p:txBody>
        </p:sp>
        <p:sp>
          <p:nvSpPr>
            <p:cNvPr id="80" name="Rectangle 6518"/>
            <p:cNvSpPr/>
            <p:nvPr/>
          </p:nvSpPr>
          <p:spPr>
            <a:xfrm>
              <a:off x="2808725"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1" name="Rectangle 6519"/>
            <p:cNvSpPr/>
            <p:nvPr/>
          </p:nvSpPr>
          <p:spPr>
            <a:xfrm>
              <a:off x="2883401" y="2466169"/>
              <a:ext cx="65386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період</a:t>
              </a:r>
              <a:endParaRPr lang="ru-RU" sz="1100">
                <a:solidFill>
                  <a:srgbClr val="000000"/>
                </a:solidFill>
                <a:effectLst/>
                <a:latin typeface="Calibri" panose="020F0502020204030204" pitchFamily="34" charset="0"/>
                <a:ea typeface="Calibri" panose="020F0502020204030204" pitchFamily="34" charset="0"/>
              </a:endParaRPr>
            </a:p>
          </p:txBody>
        </p:sp>
        <p:sp>
          <p:nvSpPr>
            <p:cNvPr id="82" name="Rectangle 6520"/>
            <p:cNvSpPr/>
            <p:nvPr/>
          </p:nvSpPr>
          <p:spPr>
            <a:xfrm>
              <a:off x="3374884"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3" name="Rectangle 6521"/>
            <p:cNvSpPr/>
            <p:nvPr/>
          </p:nvSpPr>
          <p:spPr>
            <a:xfrm>
              <a:off x="3449559" y="2466169"/>
              <a:ext cx="44469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часу</a:t>
              </a:r>
              <a:endParaRPr lang="ru-RU" sz="1100">
                <a:solidFill>
                  <a:srgbClr val="000000"/>
                </a:solidFill>
                <a:effectLst/>
                <a:latin typeface="Calibri" panose="020F0502020204030204" pitchFamily="34" charset="0"/>
                <a:ea typeface="Calibri" panose="020F0502020204030204" pitchFamily="34" charset="0"/>
              </a:endParaRPr>
            </a:p>
          </p:txBody>
        </p:sp>
        <p:sp>
          <p:nvSpPr>
            <p:cNvPr id="84" name="Rectangle 6522"/>
            <p:cNvSpPr/>
            <p:nvPr/>
          </p:nvSpPr>
          <p:spPr>
            <a:xfrm>
              <a:off x="3784837"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5" name="Rectangle 6523"/>
            <p:cNvSpPr/>
            <p:nvPr/>
          </p:nvSpPr>
          <p:spPr>
            <a:xfrm>
              <a:off x="3859513" y="2466169"/>
              <a:ext cx="2970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від</a:t>
              </a:r>
              <a:endParaRPr lang="ru-RU" sz="1100">
                <a:solidFill>
                  <a:srgbClr val="000000"/>
                </a:solidFill>
                <a:effectLst/>
                <a:latin typeface="Calibri" panose="020F0502020204030204" pitchFamily="34" charset="0"/>
                <a:ea typeface="Calibri" panose="020F0502020204030204" pitchFamily="34" charset="0"/>
              </a:endParaRPr>
            </a:p>
          </p:txBody>
        </p:sp>
        <p:sp>
          <p:nvSpPr>
            <p:cNvPr id="86" name="Rectangle 6524"/>
            <p:cNvSpPr/>
            <p:nvPr/>
          </p:nvSpPr>
          <p:spPr>
            <a:xfrm>
              <a:off x="4083540"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7" name="Rectangle 6525"/>
            <p:cNvSpPr/>
            <p:nvPr/>
          </p:nvSpPr>
          <p:spPr>
            <a:xfrm>
              <a:off x="4158216" y="2466169"/>
              <a:ext cx="7028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задуму</a:t>
              </a:r>
              <a:endParaRPr lang="ru-RU" sz="1100">
                <a:solidFill>
                  <a:srgbClr val="000000"/>
                </a:solidFill>
                <a:effectLst/>
                <a:latin typeface="Calibri" panose="020F0502020204030204" pitchFamily="34" charset="0"/>
                <a:ea typeface="Calibri" panose="020F0502020204030204" pitchFamily="34" charset="0"/>
              </a:endParaRPr>
            </a:p>
          </p:txBody>
        </p:sp>
        <p:sp>
          <p:nvSpPr>
            <p:cNvPr id="88" name="Rectangle 6526"/>
            <p:cNvSpPr/>
            <p:nvPr/>
          </p:nvSpPr>
          <p:spPr>
            <a:xfrm>
              <a:off x="4687801"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89" name="Rectangle 6527"/>
            <p:cNvSpPr/>
            <p:nvPr/>
          </p:nvSpPr>
          <p:spPr>
            <a:xfrm>
              <a:off x="4762476" y="2466169"/>
              <a:ext cx="8037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проекту</a:t>
              </a:r>
              <a:endParaRPr lang="ru-RU" sz="1100">
                <a:solidFill>
                  <a:srgbClr val="000000"/>
                </a:solidFill>
                <a:effectLst/>
                <a:latin typeface="Calibri" panose="020F0502020204030204" pitchFamily="34" charset="0"/>
                <a:ea typeface="Calibri" panose="020F0502020204030204" pitchFamily="34" charset="0"/>
              </a:endParaRPr>
            </a:p>
          </p:txBody>
        </p:sp>
        <p:sp>
          <p:nvSpPr>
            <p:cNvPr id="90" name="Rectangle 6528"/>
            <p:cNvSpPr/>
            <p:nvPr/>
          </p:nvSpPr>
          <p:spPr>
            <a:xfrm>
              <a:off x="5367500"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1" name="Rectangle 6529"/>
            <p:cNvSpPr/>
            <p:nvPr/>
          </p:nvSpPr>
          <p:spPr>
            <a:xfrm>
              <a:off x="5442175" y="2466169"/>
              <a:ext cx="23847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до</a:t>
              </a:r>
              <a:endParaRPr lang="ru-RU" sz="1100">
                <a:solidFill>
                  <a:srgbClr val="000000"/>
                </a:solidFill>
                <a:effectLst/>
                <a:latin typeface="Calibri" panose="020F0502020204030204" pitchFamily="34" charset="0"/>
                <a:ea typeface="Calibri" panose="020F0502020204030204" pitchFamily="34" charset="0"/>
              </a:endParaRPr>
            </a:p>
          </p:txBody>
        </p:sp>
        <p:sp>
          <p:nvSpPr>
            <p:cNvPr id="92" name="Rectangle 6530"/>
            <p:cNvSpPr/>
            <p:nvPr/>
          </p:nvSpPr>
          <p:spPr>
            <a:xfrm>
              <a:off x="5621248"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3" name="Rectangle 6531"/>
            <p:cNvSpPr/>
            <p:nvPr/>
          </p:nvSpPr>
          <p:spPr>
            <a:xfrm>
              <a:off x="5695924" y="2466169"/>
              <a:ext cx="46056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його</a:t>
              </a:r>
              <a:endParaRPr lang="ru-RU" sz="1100">
                <a:solidFill>
                  <a:srgbClr val="000000"/>
                </a:solidFill>
                <a:effectLst/>
                <a:latin typeface="Calibri" panose="020F0502020204030204" pitchFamily="34" charset="0"/>
                <a:ea typeface="Calibri" panose="020F0502020204030204" pitchFamily="34" charset="0"/>
              </a:endParaRPr>
            </a:p>
          </p:txBody>
        </p:sp>
        <p:sp>
          <p:nvSpPr>
            <p:cNvPr id="94" name="Rectangle 6532"/>
            <p:cNvSpPr/>
            <p:nvPr/>
          </p:nvSpPr>
          <p:spPr>
            <a:xfrm>
              <a:off x="6041873" y="246616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5" name="Rectangle 6533"/>
            <p:cNvSpPr/>
            <p:nvPr/>
          </p:nvSpPr>
          <p:spPr>
            <a:xfrm>
              <a:off x="2634978" y="2670382"/>
              <a:ext cx="108941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закінчення</a:t>
              </a:r>
              <a:endParaRPr lang="ru-RU" sz="1100">
                <a:solidFill>
                  <a:srgbClr val="000000"/>
                </a:solidFill>
                <a:effectLst/>
                <a:latin typeface="Calibri" panose="020F0502020204030204" pitchFamily="34" charset="0"/>
                <a:ea typeface="Calibri" panose="020F0502020204030204" pitchFamily="34" charset="0"/>
              </a:endParaRPr>
            </a:p>
          </p:txBody>
        </p:sp>
        <p:sp>
          <p:nvSpPr>
            <p:cNvPr id="96" name="Rectangle 6534"/>
            <p:cNvSpPr/>
            <p:nvPr/>
          </p:nvSpPr>
          <p:spPr>
            <a:xfrm>
              <a:off x="3454885" y="2670382"/>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7" name="Rectangle 6535"/>
            <p:cNvSpPr/>
            <p:nvPr/>
          </p:nvSpPr>
          <p:spPr>
            <a:xfrm>
              <a:off x="3619470" y="2670382"/>
              <a:ext cx="47649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який</a:t>
              </a:r>
              <a:endParaRPr lang="ru-RU" sz="1100">
                <a:solidFill>
                  <a:srgbClr val="000000"/>
                </a:solidFill>
                <a:effectLst/>
                <a:latin typeface="Calibri" panose="020F0502020204030204" pitchFamily="34" charset="0"/>
                <a:ea typeface="Calibri" panose="020F0502020204030204" pitchFamily="34" charset="0"/>
              </a:endParaRPr>
            </a:p>
          </p:txBody>
        </p:sp>
        <p:sp>
          <p:nvSpPr>
            <p:cNvPr id="98" name="Rectangle 6536"/>
            <p:cNvSpPr/>
            <p:nvPr/>
          </p:nvSpPr>
          <p:spPr>
            <a:xfrm>
              <a:off x="3978379" y="267038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99" name="Rectangle 6537"/>
            <p:cNvSpPr/>
            <p:nvPr/>
          </p:nvSpPr>
          <p:spPr>
            <a:xfrm>
              <a:off x="4099537" y="2670382"/>
              <a:ext cx="53491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може</a:t>
              </a:r>
              <a:endParaRPr lang="ru-RU" sz="1100">
                <a:solidFill>
                  <a:srgbClr val="000000"/>
                </a:solidFill>
                <a:effectLst/>
                <a:latin typeface="Calibri" panose="020F0502020204030204" pitchFamily="34" charset="0"/>
                <a:ea typeface="Calibri" panose="020F0502020204030204" pitchFamily="34" charset="0"/>
              </a:endParaRPr>
            </a:p>
          </p:txBody>
        </p:sp>
        <p:sp>
          <p:nvSpPr>
            <p:cNvPr id="100" name="Rectangle 6538"/>
            <p:cNvSpPr/>
            <p:nvPr/>
          </p:nvSpPr>
          <p:spPr>
            <a:xfrm>
              <a:off x="4501874" y="267038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1" name="Rectangle 6539"/>
            <p:cNvSpPr/>
            <p:nvPr/>
          </p:nvSpPr>
          <p:spPr>
            <a:xfrm>
              <a:off x="4622268" y="2670382"/>
              <a:ext cx="188465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характеризуватися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02" name="Rectangle 6540"/>
            <p:cNvSpPr/>
            <p:nvPr/>
          </p:nvSpPr>
          <p:spPr>
            <a:xfrm>
              <a:off x="6041873" y="2670382"/>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3" name="Rectangle 6541"/>
            <p:cNvSpPr/>
            <p:nvPr/>
          </p:nvSpPr>
          <p:spPr>
            <a:xfrm>
              <a:off x="2634978" y="2874596"/>
              <a:ext cx="101947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моментом</a:t>
              </a:r>
              <a:endParaRPr lang="ru-RU" sz="1100">
                <a:solidFill>
                  <a:srgbClr val="000000"/>
                </a:solidFill>
                <a:effectLst/>
                <a:latin typeface="Calibri" panose="020F0502020204030204" pitchFamily="34" charset="0"/>
                <a:ea typeface="Calibri" panose="020F0502020204030204" pitchFamily="34" charset="0"/>
              </a:endParaRPr>
            </a:p>
          </p:txBody>
        </p:sp>
        <p:sp>
          <p:nvSpPr>
            <p:cNvPr id="104" name="Rectangle 6542"/>
            <p:cNvSpPr/>
            <p:nvPr/>
          </p:nvSpPr>
          <p:spPr>
            <a:xfrm>
              <a:off x="3402314"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5" name="Rectangle 6543"/>
            <p:cNvSpPr/>
            <p:nvPr/>
          </p:nvSpPr>
          <p:spPr>
            <a:xfrm>
              <a:off x="3545576" y="2874596"/>
              <a:ext cx="110370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здійснення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06" name="Rectangle 6544"/>
            <p:cNvSpPr/>
            <p:nvPr/>
          </p:nvSpPr>
          <p:spPr>
            <a:xfrm>
              <a:off x="4376154"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7" name="Rectangle 6545"/>
            <p:cNvSpPr/>
            <p:nvPr/>
          </p:nvSpPr>
          <p:spPr>
            <a:xfrm>
              <a:off x="4519415" y="2874596"/>
              <a:ext cx="77570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перших</a:t>
              </a:r>
              <a:endParaRPr lang="ru-RU" sz="1100">
                <a:solidFill>
                  <a:srgbClr val="000000"/>
                </a:solidFill>
                <a:effectLst/>
                <a:latin typeface="Calibri" panose="020F0502020204030204" pitchFamily="34" charset="0"/>
                <a:ea typeface="Calibri" panose="020F0502020204030204" pitchFamily="34" charset="0"/>
              </a:endParaRPr>
            </a:p>
          </p:txBody>
        </p:sp>
        <p:sp>
          <p:nvSpPr>
            <p:cNvPr id="108" name="Rectangle 6546"/>
            <p:cNvSpPr/>
            <p:nvPr/>
          </p:nvSpPr>
          <p:spPr>
            <a:xfrm>
              <a:off x="5103116"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09" name="Rectangle 6547"/>
            <p:cNvSpPr/>
            <p:nvPr/>
          </p:nvSpPr>
          <p:spPr>
            <a:xfrm>
              <a:off x="5246378" y="2874596"/>
              <a:ext cx="66696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витрат</a:t>
              </a:r>
              <a:endParaRPr lang="ru-RU" sz="1100">
                <a:solidFill>
                  <a:srgbClr val="000000"/>
                </a:solidFill>
                <a:effectLst/>
                <a:latin typeface="Calibri" panose="020F0502020204030204" pitchFamily="34" charset="0"/>
                <a:ea typeface="Calibri" panose="020F0502020204030204" pitchFamily="34" charset="0"/>
              </a:endParaRPr>
            </a:p>
          </p:txBody>
        </p:sp>
        <p:sp>
          <p:nvSpPr>
            <p:cNvPr id="110" name="Rectangle 6548"/>
            <p:cNvSpPr/>
            <p:nvPr/>
          </p:nvSpPr>
          <p:spPr>
            <a:xfrm>
              <a:off x="5748531"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1" name="Rectangle 6549"/>
            <p:cNvSpPr/>
            <p:nvPr/>
          </p:nvSpPr>
          <p:spPr>
            <a:xfrm>
              <a:off x="5891793" y="2874596"/>
              <a:ext cx="197835"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12" name="Rectangle 6550"/>
            <p:cNvSpPr/>
            <p:nvPr/>
          </p:nvSpPr>
          <p:spPr>
            <a:xfrm>
              <a:off x="6041908" y="2874596"/>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3" name="Rectangle 6551"/>
            <p:cNvSpPr/>
            <p:nvPr/>
          </p:nvSpPr>
          <p:spPr>
            <a:xfrm>
              <a:off x="2635013" y="3079573"/>
              <a:ext cx="95375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проектом</a:t>
              </a:r>
              <a:endParaRPr lang="ru-RU" sz="1100">
                <a:solidFill>
                  <a:srgbClr val="000000"/>
                </a:solidFill>
                <a:effectLst/>
                <a:latin typeface="Calibri" panose="020F0502020204030204" pitchFamily="34" charset="0"/>
                <a:ea typeface="Calibri" panose="020F0502020204030204" pitchFamily="34" charset="0"/>
              </a:endParaRPr>
            </a:p>
          </p:txBody>
        </p:sp>
        <p:sp>
          <p:nvSpPr>
            <p:cNvPr id="114" name="Rectangle 6552"/>
            <p:cNvSpPr/>
            <p:nvPr/>
          </p:nvSpPr>
          <p:spPr>
            <a:xfrm>
              <a:off x="3352051" y="3079573"/>
              <a:ext cx="26511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5" name="Rectangle 6553"/>
            <p:cNvSpPr/>
            <p:nvPr/>
          </p:nvSpPr>
          <p:spPr>
            <a:xfrm>
              <a:off x="3551701" y="3079573"/>
              <a:ext cx="5695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поява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16" name="Rectangle 6554"/>
            <p:cNvSpPr/>
            <p:nvPr/>
          </p:nvSpPr>
          <p:spPr>
            <a:xfrm>
              <a:off x="3979942"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7" name="Rectangle 6555"/>
            <p:cNvSpPr/>
            <p:nvPr/>
          </p:nvSpPr>
          <p:spPr>
            <a:xfrm>
              <a:off x="4120914" y="3079573"/>
              <a:ext cx="80371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проекту</a:t>
              </a:r>
              <a:endParaRPr lang="ru-RU" sz="1100">
                <a:solidFill>
                  <a:srgbClr val="000000"/>
                </a:solidFill>
                <a:effectLst/>
                <a:latin typeface="Calibri" panose="020F0502020204030204" pitchFamily="34" charset="0"/>
                <a:ea typeface="Calibri" panose="020F0502020204030204" pitchFamily="34" charset="0"/>
              </a:endParaRPr>
            </a:p>
          </p:txBody>
        </p:sp>
        <p:sp>
          <p:nvSpPr>
            <p:cNvPr id="118" name="Rectangle 215685"/>
            <p:cNvSpPr/>
            <p:nvPr/>
          </p:nvSpPr>
          <p:spPr>
            <a:xfrm>
              <a:off x="4784616"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19" name="Rectangle 215684"/>
            <p:cNvSpPr/>
            <p:nvPr/>
          </p:nvSpPr>
          <p:spPr>
            <a:xfrm>
              <a:off x="4725937" y="3079573"/>
              <a:ext cx="7863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a:t>
              </a:r>
              <a:endParaRPr lang="ru-RU" sz="1100">
                <a:solidFill>
                  <a:srgbClr val="000000"/>
                </a:solidFill>
                <a:effectLst/>
                <a:latin typeface="Calibri" panose="020F0502020204030204" pitchFamily="34" charset="0"/>
                <a:ea typeface="Calibri" panose="020F0502020204030204" pitchFamily="34" charset="0"/>
              </a:endParaRPr>
            </a:p>
          </p:txBody>
        </p:sp>
        <p:sp>
          <p:nvSpPr>
            <p:cNvPr id="120" name="Rectangle 6557"/>
            <p:cNvSpPr/>
            <p:nvPr/>
          </p:nvSpPr>
          <p:spPr>
            <a:xfrm>
              <a:off x="4924824" y="3079573"/>
              <a:ext cx="6541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і</a:t>
              </a:r>
              <a:endParaRPr lang="ru-RU" sz="1100">
                <a:solidFill>
                  <a:srgbClr val="000000"/>
                </a:solidFill>
                <a:effectLst/>
                <a:latin typeface="Calibri" panose="020F0502020204030204" pitchFamily="34" charset="0"/>
                <a:ea typeface="Calibri" panose="020F0502020204030204" pitchFamily="34" charset="0"/>
              </a:endParaRPr>
            </a:p>
          </p:txBody>
        </p:sp>
        <p:sp>
          <p:nvSpPr>
            <p:cNvPr id="121" name="Rectangle 6558"/>
            <p:cNvSpPr/>
            <p:nvPr/>
          </p:nvSpPr>
          <p:spPr>
            <a:xfrm>
              <a:off x="4974360"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2" name="Rectangle 6559"/>
            <p:cNvSpPr/>
            <p:nvPr/>
          </p:nvSpPr>
          <p:spPr>
            <a:xfrm>
              <a:off x="5114568" y="3079573"/>
              <a:ext cx="123227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отриманням</a:t>
              </a:r>
              <a:endParaRPr lang="ru-RU" sz="1100">
                <a:solidFill>
                  <a:srgbClr val="000000"/>
                </a:solidFill>
                <a:effectLst/>
                <a:latin typeface="Calibri" panose="020F0502020204030204" pitchFamily="34" charset="0"/>
                <a:ea typeface="Calibri" panose="020F0502020204030204" pitchFamily="34" charset="0"/>
              </a:endParaRPr>
            </a:p>
          </p:txBody>
        </p:sp>
        <p:sp>
          <p:nvSpPr>
            <p:cNvPr id="123" name="Rectangle 6560"/>
            <p:cNvSpPr/>
            <p:nvPr/>
          </p:nvSpPr>
          <p:spPr>
            <a:xfrm>
              <a:off x="6041926" y="3079573"/>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4" name="Rectangle 6561"/>
            <p:cNvSpPr/>
            <p:nvPr/>
          </p:nvSpPr>
          <p:spPr>
            <a:xfrm>
              <a:off x="2635031" y="3286840"/>
              <a:ext cx="97543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останньої</a:t>
              </a:r>
              <a:endParaRPr lang="ru-RU" sz="1100">
                <a:solidFill>
                  <a:srgbClr val="000000"/>
                </a:solidFill>
                <a:effectLst/>
                <a:latin typeface="Calibri" panose="020F0502020204030204" pitchFamily="34" charset="0"/>
                <a:ea typeface="Calibri" panose="020F0502020204030204" pitchFamily="34" charset="0"/>
              </a:endParaRPr>
            </a:p>
          </p:txBody>
        </p:sp>
        <p:sp>
          <p:nvSpPr>
            <p:cNvPr id="125" name="Rectangle 6562"/>
            <p:cNvSpPr/>
            <p:nvPr/>
          </p:nvSpPr>
          <p:spPr>
            <a:xfrm>
              <a:off x="3368829" y="32868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6" name="Rectangle 6563"/>
            <p:cNvSpPr/>
            <p:nvPr/>
          </p:nvSpPr>
          <p:spPr>
            <a:xfrm>
              <a:off x="3413783" y="3286840"/>
              <a:ext cx="7007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вигоди</a:t>
              </a:r>
              <a:endParaRPr lang="ru-RU" sz="1100">
                <a:solidFill>
                  <a:srgbClr val="000000"/>
                </a:solidFill>
                <a:effectLst/>
                <a:latin typeface="Calibri" panose="020F0502020204030204" pitchFamily="34" charset="0"/>
                <a:ea typeface="Calibri" panose="020F0502020204030204" pitchFamily="34" charset="0"/>
              </a:endParaRPr>
            </a:p>
          </p:txBody>
        </p:sp>
        <p:sp>
          <p:nvSpPr>
            <p:cNvPr id="127" name="Rectangle 6564"/>
            <p:cNvSpPr/>
            <p:nvPr/>
          </p:nvSpPr>
          <p:spPr>
            <a:xfrm>
              <a:off x="3941095" y="3286840"/>
              <a:ext cx="137407"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28" name="Rectangle 6565"/>
            <p:cNvSpPr/>
            <p:nvPr/>
          </p:nvSpPr>
          <p:spPr>
            <a:xfrm>
              <a:off x="4044728" y="3286840"/>
              <a:ext cx="999116"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ліквідація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29" name="Rectangle 6566"/>
            <p:cNvSpPr/>
            <p:nvPr/>
          </p:nvSpPr>
          <p:spPr>
            <a:xfrm>
              <a:off x="4796831" y="32868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0" name="Rectangle 6567"/>
            <p:cNvSpPr/>
            <p:nvPr/>
          </p:nvSpPr>
          <p:spPr>
            <a:xfrm>
              <a:off x="4841022" y="3286840"/>
              <a:ext cx="80454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проекту</a:t>
              </a:r>
              <a:endParaRPr lang="ru-RU" sz="1100">
                <a:solidFill>
                  <a:srgbClr val="000000"/>
                </a:solidFill>
                <a:effectLst/>
                <a:latin typeface="Calibri" panose="020F0502020204030204" pitchFamily="34" charset="0"/>
                <a:ea typeface="Calibri" panose="020F0502020204030204" pitchFamily="34" charset="0"/>
              </a:endParaRPr>
            </a:p>
          </p:txBody>
        </p:sp>
        <p:sp>
          <p:nvSpPr>
            <p:cNvPr id="131" name="Rectangle 215687"/>
            <p:cNvSpPr/>
            <p:nvPr/>
          </p:nvSpPr>
          <p:spPr>
            <a:xfrm>
              <a:off x="5506003" y="3286840"/>
              <a:ext cx="11816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2" name="Rectangle 215686"/>
            <p:cNvSpPr/>
            <p:nvPr/>
          </p:nvSpPr>
          <p:spPr>
            <a:xfrm>
              <a:off x="5446809" y="3286840"/>
              <a:ext cx="7863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a:t>
              </a:r>
              <a:endParaRPr lang="ru-RU" sz="1100">
                <a:solidFill>
                  <a:srgbClr val="000000"/>
                </a:solidFill>
                <a:effectLst/>
                <a:latin typeface="Calibri" panose="020F0502020204030204" pitchFamily="34" charset="0"/>
                <a:ea typeface="Calibri" panose="020F0502020204030204" pitchFamily="34" charset="0"/>
              </a:endParaRPr>
            </a:p>
          </p:txBody>
        </p:sp>
        <p:sp>
          <p:nvSpPr>
            <p:cNvPr id="133" name="Shape 274633"/>
            <p:cNvSpPr/>
            <p:nvPr/>
          </p:nvSpPr>
          <p:spPr>
            <a:xfrm>
              <a:off x="2538222" y="1479804"/>
              <a:ext cx="3599688" cy="799338"/>
            </a:xfrm>
            <a:custGeom>
              <a:avLst/>
              <a:gdLst/>
              <a:ahLst/>
              <a:cxnLst/>
              <a:rect l="0" t="0" r="0" b="0"/>
              <a:pathLst>
                <a:path w="3599688" h="799338">
                  <a:moveTo>
                    <a:pt x="0" y="0"/>
                  </a:moveTo>
                  <a:lnTo>
                    <a:pt x="3599688" y="0"/>
                  </a:lnTo>
                  <a:lnTo>
                    <a:pt x="3599688" y="799338"/>
                  </a:lnTo>
                  <a:lnTo>
                    <a:pt x="0" y="799338"/>
                  </a:lnTo>
                  <a:lnTo>
                    <a:pt x="0" y="0"/>
                  </a:lnTo>
                </a:path>
              </a:pathLst>
            </a:custGeom>
            <a:ln w="0" cap="rnd">
              <a:miter lim="101600"/>
            </a:ln>
          </p:spPr>
          <p:style>
            <a:lnRef idx="0">
              <a:srgbClr val="000000">
                <a:alpha val="0"/>
              </a:srgbClr>
            </a:lnRef>
            <a:fillRef idx="1">
              <a:srgbClr val="FFFFFF"/>
            </a:fillRef>
            <a:effectRef idx="0">
              <a:scrgbClr r="0" g="0" b="0"/>
            </a:effectRef>
            <a:fontRef idx="none"/>
          </p:style>
          <p:txBody>
            <a:bodyPr/>
            <a:lstStyle/>
            <a:p>
              <a:endParaRPr lang="ru-RU"/>
            </a:p>
          </p:txBody>
        </p:sp>
        <p:sp>
          <p:nvSpPr>
            <p:cNvPr id="134" name="Shape 6570"/>
            <p:cNvSpPr/>
            <p:nvPr/>
          </p:nvSpPr>
          <p:spPr>
            <a:xfrm>
              <a:off x="2538222" y="1479804"/>
              <a:ext cx="3599688" cy="799338"/>
            </a:xfrm>
            <a:custGeom>
              <a:avLst/>
              <a:gdLst/>
              <a:ahLst/>
              <a:cxnLst/>
              <a:rect l="0" t="0" r="0" b="0"/>
              <a:pathLst>
                <a:path w="3599688" h="799338">
                  <a:moveTo>
                    <a:pt x="3599688" y="0"/>
                  </a:moveTo>
                  <a:lnTo>
                    <a:pt x="0" y="0"/>
                  </a:lnTo>
                  <a:lnTo>
                    <a:pt x="0" y="799338"/>
                  </a:lnTo>
                  <a:lnTo>
                    <a:pt x="3599688" y="799338"/>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135" name="Rectangle 6573"/>
            <p:cNvSpPr/>
            <p:nvPr/>
          </p:nvSpPr>
          <p:spPr>
            <a:xfrm>
              <a:off x="2634996" y="1571580"/>
              <a:ext cx="101765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концепція</a:t>
              </a:r>
              <a:endParaRPr lang="ru-RU" sz="1100">
                <a:solidFill>
                  <a:srgbClr val="000000"/>
                </a:solidFill>
                <a:effectLst/>
                <a:latin typeface="Calibri" panose="020F0502020204030204" pitchFamily="34" charset="0"/>
                <a:ea typeface="Calibri" panose="020F0502020204030204" pitchFamily="34" charset="0"/>
              </a:endParaRPr>
            </a:p>
          </p:txBody>
        </p:sp>
        <p:sp>
          <p:nvSpPr>
            <p:cNvPr id="136" name="Rectangle 6574"/>
            <p:cNvSpPr/>
            <p:nvPr/>
          </p:nvSpPr>
          <p:spPr>
            <a:xfrm>
              <a:off x="3400805" y="1571580"/>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7" name="Rectangle 6575"/>
            <p:cNvSpPr/>
            <p:nvPr/>
          </p:nvSpPr>
          <p:spPr>
            <a:xfrm>
              <a:off x="3681985" y="1571580"/>
              <a:ext cx="29946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що</a:t>
              </a:r>
              <a:endParaRPr lang="ru-RU" sz="1100">
                <a:solidFill>
                  <a:srgbClr val="000000"/>
                </a:solidFill>
                <a:effectLst/>
                <a:latin typeface="Calibri" panose="020F0502020204030204" pitchFamily="34" charset="0"/>
                <a:ea typeface="Calibri" panose="020F0502020204030204" pitchFamily="34" charset="0"/>
              </a:endParaRPr>
            </a:p>
          </p:txBody>
        </p:sp>
        <p:sp>
          <p:nvSpPr>
            <p:cNvPr id="138" name="Rectangle 6576"/>
            <p:cNvSpPr/>
            <p:nvPr/>
          </p:nvSpPr>
          <p:spPr>
            <a:xfrm>
              <a:off x="3908303"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39" name="Rectangle 6577"/>
            <p:cNvSpPr/>
            <p:nvPr/>
          </p:nvSpPr>
          <p:spPr>
            <a:xfrm>
              <a:off x="4146055" y="1571580"/>
              <a:ext cx="97887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розглядає</a:t>
              </a:r>
              <a:endParaRPr lang="ru-RU" sz="1100">
                <a:solidFill>
                  <a:srgbClr val="000000"/>
                </a:solidFill>
                <a:effectLst/>
                <a:latin typeface="Calibri" panose="020F0502020204030204" pitchFamily="34" charset="0"/>
                <a:ea typeface="Calibri" panose="020F0502020204030204" pitchFamily="34" charset="0"/>
              </a:endParaRPr>
            </a:p>
          </p:txBody>
        </p:sp>
        <p:sp>
          <p:nvSpPr>
            <p:cNvPr id="140" name="Rectangle 6578"/>
            <p:cNvSpPr/>
            <p:nvPr/>
          </p:nvSpPr>
          <p:spPr>
            <a:xfrm>
              <a:off x="4882906"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1" name="Rectangle 6579"/>
            <p:cNvSpPr/>
            <p:nvPr/>
          </p:nvSpPr>
          <p:spPr>
            <a:xfrm>
              <a:off x="5119895" y="1571580"/>
              <a:ext cx="68514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проект</a:t>
              </a:r>
              <a:endParaRPr lang="ru-RU" sz="1100">
                <a:solidFill>
                  <a:srgbClr val="000000"/>
                </a:solidFill>
                <a:effectLst/>
                <a:latin typeface="Calibri" panose="020F0502020204030204" pitchFamily="34" charset="0"/>
                <a:ea typeface="Calibri" panose="020F0502020204030204" pitchFamily="34" charset="0"/>
              </a:endParaRPr>
            </a:p>
          </p:txBody>
        </p:sp>
        <p:sp>
          <p:nvSpPr>
            <p:cNvPr id="142" name="Rectangle 6580"/>
            <p:cNvSpPr/>
            <p:nvPr/>
          </p:nvSpPr>
          <p:spPr>
            <a:xfrm>
              <a:off x="5635773"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3" name="Rectangle 6581"/>
            <p:cNvSpPr/>
            <p:nvPr/>
          </p:nvSpPr>
          <p:spPr>
            <a:xfrm>
              <a:off x="5872761" y="1571580"/>
              <a:ext cx="22376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як</a:t>
              </a:r>
              <a:endParaRPr lang="ru-RU" sz="1100">
                <a:solidFill>
                  <a:srgbClr val="000000"/>
                </a:solidFill>
                <a:effectLst/>
                <a:latin typeface="Calibri" panose="020F0502020204030204" pitchFamily="34" charset="0"/>
                <a:ea typeface="Calibri" panose="020F0502020204030204" pitchFamily="34" charset="0"/>
              </a:endParaRPr>
            </a:p>
          </p:txBody>
        </p:sp>
        <p:sp>
          <p:nvSpPr>
            <p:cNvPr id="144" name="Rectangle 6582"/>
            <p:cNvSpPr/>
            <p:nvPr/>
          </p:nvSpPr>
          <p:spPr>
            <a:xfrm>
              <a:off x="6041927" y="157158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5" name="Rectangle 6583"/>
            <p:cNvSpPr/>
            <p:nvPr/>
          </p:nvSpPr>
          <p:spPr>
            <a:xfrm>
              <a:off x="2635032" y="1806279"/>
              <a:ext cx="1390653" cy="214806"/>
            </a:xfrm>
            <a:prstGeom prst="rect">
              <a:avLst/>
            </a:prstGeom>
            <a:ln>
              <a:noFill/>
            </a:ln>
          </p:spPr>
          <p:txBody>
            <a:bodyPr vert="horz" lIns="0" tIns="0" rIns="0" bIns="0" rtlCol="0">
              <a:noAutofit/>
            </a:bodyPr>
            <a:lstStyle/>
            <a:p>
              <a:pPr>
                <a:lnSpc>
                  <a:spcPct val="107000"/>
                </a:lnSpc>
                <a:spcAft>
                  <a:spcPts val="800"/>
                </a:spcAft>
              </a:pPr>
              <a:r>
                <a:rPr lang="ru-RU" sz="1400" dirty="0" err="1">
                  <a:solidFill>
                    <a:srgbClr val="000000"/>
                  </a:solidFill>
                  <a:effectLst/>
                  <a:latin typeface="Times New Roman" panose="02020603050405020304" pitchFamily="18" charset="0"/>
                  <a:ea typeface="Times New Roman" panose="02020603050405020304" pitchFamily="18" charset="0"/>
                </a:rPr>
                <a:t>послідовність</a:t>
              </a:r>
              <a:endParaRPr lang="ru-RU" sz="1100" dirty="0">
                <a:solidFill>
                  <a:srgbClr val="000000"/>
                </a:solidFill>
                <a:effectLst/>
                <a:latin typeface="Calibri" panose="020F0502020204030204" pitchFamily="34" charset="0"/>
                <a:ea typeface="Calibri" panose="020F0502020204030204" pitchFamily="34" charset="0"/>
              </a:endParaRPr>
            </a:p>
          </p:txBody>
        </p:sp>
        <p:sp>
          <p:nvSpPr>
            <p:cNvPr id="146" name="Rectangle 6584"/>
            <p:cNvSpPr/>
            <p:nvPr/>
          </p:nvSpPr>
          <p:spPr>
            <a:xfrm>
              <a:off x="3681257"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7" name="Rectangle 6585"/>
            <p:cNvSpPr/>
            <p:nvPr/>
          </p:nvSpPr>
          <p:spPr>
            <a:xfrm>
              <a:off x="3752116" y="1806279"/>
              <a:ext cx="351276"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фаз</a:t>
              </a:r>
              <a:endParaRPr lang="ru-RU" sz="1100">
                <a:solidFill>
                  <a:srgbClr val="000000"/>
                </a:solidFill>
                <a:effectLst/>
                <a:latin typeface="Calibri" panose="020F0502020204030204" pitchFamily="34" charset="0"/>
                <a:ea typeface="Calibri" panose="020F0502020204030204" pitchFamily="34" charset="0"/>
              </a:endParaRPr>
            </a:p>
          </p:txBody>
        </p:sp>
        <p:sp>
          <p:nvSpPr>
            <p:cNvPr id="148" name="Rectangle 6586"/>
            <p:cNvSpPr/>
            <p:nvPr/>
          </p:nvSpPr>
          <p:spPr>
            <a:xfrm>
              <a:off x="4016535" y="1806279"/>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49" name="Rectangle 6587"/>
            <p:cNvSpPr/>
            <p:nvPr/>
          </p:nvSpPr>
          <p:spPr>
            <a:xfrm>
              <a:off x="4132366" y="1806279"/>
              <a:ext cx="55761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подій</a:t>
              </a:r>
              <a:endParaRPr lang="ru-RU" sz="1100">
                <a:solidFill>
                  <a:srgbClr val="000000"/>
                </a:solidFill>
                <a:effectLst/>
                <a:latin typeface="Calibri" panose="020F0502020204030204" pitchFamily="34" charset="0"/>
                <a:ea typeface="Calibri" panose="020F0502020204030204" pitchFamily="34" charset="0"/>
              </a:endParaRPr>
            </a:p>
          </p:txBody>
        </p:sp>
        <p:sp>
          <p:nvSpPr>
            <p:cNvPr id="150" name="Rectangle 6588"/>
            <p:cNvSpPr/>
            <p:nvPr/>
          </p:nvSpPr>
          <p:spPr>
            <a:xfrm>
              <a:off x="4552227"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1" name="Rectangle 6589"/>
            <p:cNvSpPr/>
            <p:nvPr/>
          </p:nvSpPr>
          <p:spPr>
            <a:xfrm>
              <a:off x="4623085" y="1806279"/>
              <a:ext cx="20798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та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52" name="Rectangle 6590"/>
            <p:cNvSpPr/>
            <p:nvPr/>
          </p:nvSpPr>
          <p:spPr>
            <a:xfrm>
              <a:off x="4779290"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3" name="Rectangle 6591"/>
            <p:cNvSpPr/>
            <p:nvPr/>
          </p:nvSpPr>
          <p:spPr>
            <a:xfrm>
              <a:off x="4849385" y="1806279"/>
              <a:ext cx="615725"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етапів</a:t>
              </a:r>
              <a:endParaRPr lang="ru-RU" sz="1100">
                <a:solidFill>
                  <a:srgbClr val="000000"/>
                </a:solidFill>
                <a:effectLst/>
                <a:latin typeface="Calibri" panose="020F0502020204030204" pitchFamily="34" charset="0"/>
                <a:ea typeface="Calibri" panose="020F0502020204030204" pitchFamily="34" charset="0"/>
              </a:endParaRPr>
            </a:p>
          </p:txBody>
        </p:sp>
        <p:sp>
          <p:nvSpPr>
            <p:cNvPr id="154" name="Rectangle 6592"/>
            <p:cNvSpPr/>
            <p:nvPr/>
          </p:nvSpPr>
          <p:spPr>
            <a:xfrm>
              <a:off x="5312674" y="1806279"/>
              <a:ext cx="117808"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5" name="Rectangle 6593"/>
            <p:cNvSpPr/>
            <p:nvPr/>
          </p:nvSpPr>
          <p:spPr>
            <a:xfrm>
              <a:off x="5428505" y="1806279"/>
              <a:ext cx="62713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кожна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56" name="Rectangle 6594"/>
            <p:cNvSpPr/>
            <p:nvPr/>
          </p:nvSpPr>
          <p:spPr>
            <a:xfrm>
              <a:off x="5900173"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7" name="Rectangle 6595"/>
            <p:cNvSpPr/>
            <p:nvPr/>
          </p:nvSpPr>
          <p:spPr>
            <a:xfrm>
              <a:off x="5971032" y="1806279"/>
              <a:ext cx="9327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з</a:t>
              </a:r>
              <a:endParaRPr lang="ru-RU" sz="1100">
                <a:solidFill>
                  <a:srgbClr val="000000"/>
                </a:solidFill>
                <a:effectLst/>
                <a:latin typeface="Calibri" panose="020F0502020204030204" pitchFamily="34" charset="0"/>
                <a:ea typeface="Calibri" panose="020F0502020204030204" pitchFamily="34" charset="0"/>
              </a:endParaRPr>
            </a:p>
          </p:txBody>
        </p:sp>
        <p:sp>
          <p:nvSpPr>
            <p:cNvPr id="158" name="Rectangle 6596"/>
            <p:cNvSpPr/>
            <p:nvPr/>
          </p:nvSpPr>
          <p:spPr>
            <a:xfrm>
              <a:off x="6041890" y="1806279"/>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59" name="Rectangle 6597"/>
            <p:cNvSpPr/>
            <p:nvPr/>
          </p:nvSpPr>
          <p:spPr>
            <a:xfrm>
              <a:off x="2634995" y="2041740"/>
              <a:ext cx="699553"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котрих</a:t>
              </a:r>
              <a:endParaRPr lang="ru-RU" sz="1100">
                <a:solidFill>
                  <a:srgbClr val="000000"/>
                </a:solidFill>
                <a:effectLst/>
                <a:latin typeface="Calibri" panose="020F0502020204030204" pitchFamily="34" charset="0"/>
                <a:ea typeface="Calibri" panose="020F0502020204030204" pitchFamily="34" charset="0"/>
              </a:endParaRPr>
            </a:p>
          </p:txBody>
        </p:sp>
        <p:sp>
          <p:nvSpPr>
            <p:cNvPr id="160" name="Rectangle 6598"/>
            <p:cNvSpPr/>
            <p:nvPr/>
          </p:nvSpPr>
          <p:spPr>
            <a:xfrm>
              <a:off x="3161544"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1" name="Rectangle 6599"/>
            <p:cNvSpPr/>
            <p:nvPr/>
          </p:nvSpPr>
          <p:spPr>
            <a:xfrm>
              <a:off x="3205735" y="2041740"/>
              <a:ext cx="35529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має</a:t>
              </a:r>
              <a:endParaRPr lang="ru-RU" sz="1100">
                <a:solidFill>
                  <a:srgbClr val="000000"/>
                </a:solidFill>
                <a:effectLst/>
                <a:latin typeface="Calibri" panose="020F0502020204030204" pitchFamily="34" charset="0"/>
                <a:ea typeface="Calibri" panose="020F0502020204030204" pitchFamily="34" charset="0"/>
              </a:endParaRPr>
            </a:p>
          </p:txBody>
        </p:sp>
        <p:sp>
          <p:nvSpPr>
            <p:cNvPr id="162" name="Rectangle 6600"/>
            <p:cNvSpPr/>
            <p:nvPr/>
          </p:nvSpPr>
          <p:spPr>
            <a:xfrm>
              <a:off x="3473190"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3" name="Rectangle 6601"/>
            <p:cNvSpPr/>
            <p:nvPr/>
          </p:nvSpPr>
          <p:spPr>
            <a:xfrm>
              <a:off x="3517381" y="2041740"/>
              <a:ext cx="510951"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свою</a:t>
              </a:r>
              <a:endParaRPr lang="ru-RU" sz="1100">
                <a:solidFill>
                  <a:srgbClr val="000000"/>
                </a:solidFill>
                <a:effectLst/>
                <a:latin typeface="Calibri" panose="020F0502020204030204" pitchFamily="34" charset="0"/>
                <a:ea typeface="Calibri" panose="020F0502020204030204" pitchFamily="34" charset="0"/>
              </a:endParaRPr>
            </a:p>
          </p:txBody>
        </p:sp>
        <p:sp>
          <p:nvSpPr>
            <p:cNvPr id="164" name="Rectangle 6602"/>
            <p:cNvSpPr/>
            <p:nvPr/>
          </p:nvSpPr>
          <p:spPr>
            <a:xfrm>
              <a:off x="3902194"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5" name="Rectangle 6603"/>
            <p:cNvSpPr/>
            <p:nvPr/>
          </p:nvSpPr>
          <p:spPr>
            <a:xfrm>
              <a:off x="3946386" y="2041740"/>
              <a:ext cx="554590"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назву</a:t>
              </a:r>
              <a:endParaRPr lang="ru-RU" sz="1100">
                <a:solidFill>
                  <a:srgbClr val="000000"/>
                </a:solidFill>
                <a:effectLst/>
                <a:latin typeface="Calibri" panose="020F0502020204030204" pitchFamily="34" charset="0"/>
                <a:ea typeface="Calibri" panose="020F0502020204030204" pitchFamily="34" charset="0"/>
              </a:endParaRPr>
            </a:p>
          </p:txBody>
        </p:sp>
        <p:sp>
          <p:nvSpPr>
            <p:cNvPr id="166" name="Rectangle 6604"/>
            <p:cNvSpPr/>
            <p:nvPr/>
          </p:nvSpPr>
          <p:spPr>
            <a:xfrm>
              <a:off x="4363956"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7" name="Rectangle 6605"/>
            <p:cNvSpPr/>
            <p:nvPr/>
          </p:nvSpPr>
          <p:spPr>
            <a:xfrm>
              <a:off x="4408147" y="2041740"/>
              <a:ext cx="207989"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та</a:t>
              </a:r>
              <a:endParaRPr lang="ru-RU" sz="1100">
                <a:solidFill>
                  <a:srgbClr val="000000"/>
                </a:solidFill>
                <a:effectLst/>
                <a:latin typeface="Calibri" panose="020F0502020204030204" pitchFamily="34" charset="0"/>
                <a:ea typeface="Calibri" panose="020F0502020204030204" pitchFamily="34" charset="0"/>
              </a:endParaRPr>
            </a:p>
          </p:txBody>
        </p:sp>
        <p:sp>
          <p:nvSpPr>
            <p:cNvPr id="168" name="Rectangle 6606"/>
            <p:cNvSpPr/>
            <p:nvPr/>
          </p:nvSpPr>
          <p:spPr>
            <a:xfrm>
              <a:off x="4564352"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69" name="Rectangle 6607"/>
            <p:cNvSpPr/>
            <p:nvPr/>
          </p:nvSpPr>
          <p:spPr>
            <a:xfrm>
              <a:off x="4609307" y="2041740"/>
              <a:ext cx="62387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часові</a:t>
              </a:r>
              <a:endParaRPr lang="ru-RU" sz="1100">
                <a:solidFill>
                  <a:srgbClr val="000000"/>
                </a:solidFill>
                <a:effectLst/>
                <a:latin typeface="Calibri" panose="020F0502020204030204" pitchFamily="34" charset="0"/>
                <a:ea typeface="Calibri" panose="020F0502020204030204" pitchFamily="34" charset="0"/>
              </a:endParaRPr>
            </a:p>
          </p:txBody>
        </p:sp>
        <p:sp>
          <p:nvSpPr>
            <p:cNvPr id="170" name="Rectangle 6608"/>
            <p:cNvSpPr/>
            <p:nvPr/>
          </p:nvSpPr>
          <p:spPr>
            <a:xfrm>
              <a:off x="5079467" y="2041740"/>
              <a:ext cx="5903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71" name="Rectangle 6609"/>
            <p:cNvSpPr/>
            <p:nvPr/>
          </p:nvSpPr>
          <p:spPr>
            <a:xfrm>
              <a:off x="5123658" y="2041740"/>
              <a:ext cx="481552"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межі</a:t>
              </a:r>
              <a:endParaRPr lang="ru-RU" sz="1100">
                <a:solidFill>
                  <a:srgbClr val="000000"/>
                </a:solidFill>
                <a:effectLst/>
                <a:latin typeface="Calibri" panose="020F0502020204030204" pitchFamily="34" charset="0"/>
                <a:ea typeface="Calibri" panose="020F0502020204030204" pitchFamily="34" charset="0"/>
              </a:endParaRPr>
            </a:p>
          </p:txBody>
        </p:sp>
        <p:sp>
          <p:nvSpPr>
            <p:cNvPr id="172" name="Rectangle 6610"/>
            <p:cNvSpPr/>
            <p:nvPr/>
          </p:nvSpPr>
          <p:spPr>
            <a:xfrm>
              <a:off x="5487130" y="2041740"/>
              <a:ext cx="118824" cy="214806"/>
            </a:xfrm>
            <a:prstGeom prst="rect">
              <a:avLst/>
            </a:prstGeom>
            <a:ln>
              <a:noFill/>
            </a:ln>
          </p:spPr>
          <p:txBody>
            <a:bodyPr vert="horz" lIns="0" tIns="0" rIns="0" bIns="0" rtlCol="0">
              <a:noAutofit/>
            </a:bodyPr>
            <a:lstStyle/>
            <a:p>
              <a:pPr>
                <a:lnSpc>
                  <a:spcPct val="107000"/>
                </a:lnSpc>
                <a:spcAft>
                  <a:spcPts val="800"/>
                </a:spcAft>
              </a:pPr>
              <a:r>
                <a:rPr lang="ru-RU" sz="1400">
                  <a:solidFill>
                    <a:srgbClr val="000000"/>
                  </a:solidFill>
                  <a:effectLst/>
                  <a:latin typeface="Times New Roman" panose="02020603050405020304" pitchFamily="18" charset="0"/>
                  <a:ea typeface="Times New Roman" panose="02020603050405020304" pitchFamily="18" charset="0"/>
                </a:rPr>
                <a:t>. </a:t>
              </a:r>
              <a:endParaRPr lang="ru-RU" sz="1100">
                <a:solidFill>
                  <a:srgbClr val="000000"/>
                </a:solidFill>
                <a:effectLst/>
                <a:latin typeface="Calibri" panose="020F0502020204030204" pitchFamily="34" charset="0"/>
                <a:ea typeface="Calibri" panose="020F0502020204030204" pitchFamily="34" charset="0"/>
              </a:endParaRPr>
            </a:p>
          </p:txBody>
        </p:sp>
        <p:sp>
          <p:nvSpPr>
            <p:cNvPr id="173" name="Shape 6611"/>
            <p:cNvSpPr/>
            <p:nvPr/>
          </p:nvSpPr>
          <p:spPr>
            <a:xfrm>
              <a:off x="1818132" y="1475232"/>
              <a:ext cx="720090" cy="461772"/>
            </a:xfrm>
            <a:custGeom>
              <a:avLst/>
              <a:gdLst/>
              <a:ahLst/>
              <a:cxnLst/>
              <a:rect l="0" t="0" r="0" b="0"/>
              <a:pathLst>
                <a:path w="720090" h="461772">
                  <a:moveTo>
                    <a:pt x="3810" y="0"/>
                  </a:moveTo>
                  <a:lnTo>
                    <a:pt x="7620" y="762"/>
                  </a:lnTo>
                  <a:lnTo>
                    <a:pt x="658467" y="416914"/>
                  </a:lnTo>
                  <a:lnTo>
                    <a:pt x="676656" y="388620"/>
                  </a:lnTo>
                  <a:lnTo>
                    <a:pt x="720090" y="461772"/>
                  </a:lnTo>
                  <a:lnTo>
                    <a:pt x="635508" y="452628"/>
                  </a:lnTo>
                  <a:lnTo>
                    <a:pt x="653660" y="424392"/>
                  </a:lnTo>
                  <a:lnTo>
                    <a:pt x="2286" y="8382"/>
                  </a:lnTo>
                  <a:lnTo>
                    <a:pt x="0" y="5334"/>
                  </a:lnTo>
                  <a:lnTo>
                    <a:pt x="762" y="1524"/>
                  </a:lnTo>
                  <a:lnTo>
                    <a:pt x="3810" y="0"/>
                  </a:lnTo>
                  <a:close/>
                </a:path>
              </a:pathLst>
            </a:custGeom>
            <a:ln w="0" cap="rnd">
              <a:miter lim="101600"/>
            </a:ln>
          </p:spPr>
          <p:style>
            <a:lnRef idx="0">
              <a:srgbClr val="000000">
                <a:alpha val="0"/>
              </a:srgbClr>
            </a:lnRef>
            <a:fillRef idx="1">
              <a:srgbClr val="000000"/>
            </a:fillRef>
            <a:effectRef idx="0">
              <a:scrgbClr r="0" g="0" b="0"/>
            </a:effectRef>
            <a:fontRef idx="none"/>
          </p:style>
          <p:txBody>
            <a:bodyPr/>
            <a:lstStyle/>
            <a:p>
              <a:endParaRPr lang="ru-RU"/>
            </a:p>
          </p:txBody>
        </p:sp>
      </p:grpSp>
    </p:spTree>
    <p:extLst>
      <p:ext uri="{BB962C8B-B14F-4D97-AF65-F5344CB8AC3E}">
        <p14:creationId xmlns:p14="http://schemas.microsoft.com/office/powerpoint/2010/main" val="2207595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Найважливішими функціями кошторису проекту є наступні: </a:t>
            </a:r>
            <a:r>
              <a:rPr lang="ru-RU" dirty="0"/>
              <a:t/>
            </a:r>
            <a:br>
              <a:rPr lang="ru-RU" dirty="0"/>
            </a:br>
            <a:endParaRPr lang="ru-RU" dirty="0"/>
          </a:p>
        </p:txBody>
      </p:sp>
      <p:sp>
        <p:nvSpPr>
          <p:cNvPr id="3" name="Объект 2"/>
          <p:cNvSpPr>
            <a:spLocks noGrp="1"/>
          </p:cNvSpPr>
          <p:nvPr>
            <p:ph idx="1"/>
          </p:nvPr>
        </p:nvSpPr>
        <p:spPr>
          <a:xfrm>
            <a:off x="1251305" y="1964932"/>
            <a:ext cx="10003821" cy="4143768"/>
          </a:xfrm>
        </p:spPr>
        <p:txBody>
          <a:bodyPr>
            <a:normAutofit fontScale="92500" lnSpcReduction="10000"/>
          </a:bodyPr>
          <a:lstStyle/>
          <a:p>
            <a:pPr algn="just"/>
            <a:r>
              <a:rPr lang="uk-UA" dirty="0" smtClean="0"/>
              <a:t>оцінка вартості (ціни) об'єкта інвестиційної діяльності;  </a:t>
            </a:r>
          </a:p>
          <a:p>
            <a:pPr algn="just"/>
            <a:r>
              <a:rPr lang="uk-UA" dirty="0" smtClean="0"/>
              <a:t>визначення потреби у фінансових ресурсах для реалізації проекту;  </a:t>
            </a:r>
          </a:p>
          <a:p>
            <a:pPr algn="just"/>
            <a:r>
              <a:rPr lang="uk-UA" dirty="0" smtClean="0"/>
              <a:t>підготовка розрахунків, на базі яких готуються інші важливі документи і робляться розрахунки за проектом (бюджет проекту, план фінансування, оцінка амортизаційних відрахувань, прогноз грошових потоків, тощо);   </a:t>
            </a:r>
          </a:p>
          <a:p>
            <a:pPr algn="just"/>
            <a:r>
              <a:rPr lang="uk-UA" dirty="0" smtClean="0"/>
              <a:t>визначення орієнтованих цін контрактів на закупівлю товарів, робіт і послуг</a:t>
            </a:r>
            <a:r>
              <a:rPr lang="ru-RU" dirty="0" smtClean="0"/>
              <a:t> </a:t>
            </a:r>
            <a:r>
              <a:rPr lang="uk-UA" dirty="0"/>
              <a:t>(для організації торгів, ведення переговорів та </a:t>
            </a:r>
            <a:r>
              <a:rPr lang="uk-UA" dirty="0" smtClean="0"/>
              <a:t>ін.); </a:t>
            </a:r>
          </a:p>
          <a:p>
            <a:pPr algn="just"/>
            <a:r>
              <a:rPr lang="uk-UA" dirty="0" smtClean="0"/>
              <a:t>контроль </a:t>
            </a:r>
            <a:r>
              <a:rPr lang="uk-UA" dirty="0"/>
              <a:t>за витратами на реалізацію проекту</a:t>
            </a:r>
            <a:r>
              <a:rPr lang="uk-UA" dirty="0" smtClean="0"/>
              <a:t>;</a:t>
            </a:r>
            <a:r>
              <a:rPr lang="uk-UA" dirty="0"/>
              <a:t> </a:t>
            </a:r>
            <a:endParaRPr lang="uk-UA" dirty="0" smtClean="0"/>
          </a:p>
          <a:p>
            <a:pPr algn="just"/>
            <a:r>
              <a:rPr lang="uk-UA" dirty="0" smtClean="0"/>
              <a:t>узгодження </a:t>
            </a:r>
            <a:r>
              <a:rPr lang="uk-UA" dirty="0"/>
              <a:t>кошторису в складі проектної документації у відповідних інстанціях і його схвалення (затвердження). </a:t>
            </a:r>
            <a:endParaRPr lang="ru-RU" dirty="0"/>
          </a:p>
        </p:txBody>
      </p:sp>
    </p:spTree>
    <p:extLst>
      <p:ext uri="{BB962C8B-B14F-4D97-AF65-F5344CB8AC3E}">
        <p14:creationId xmlns:p14="http://schemas.microsoft.com/office/powerpoint/2010/main" val="263695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45719"/>
            <a:ext cx="11683999" cy="1770013"/>
          </a:xfrm>
        </p:spPr>
        <p:txBody>
          <a:bodyPr>
            <a:normAutofit fontScale="90000"/>
          </a:bodyPr>
          <a:lstStyle/>
          <a:p>
            <a:r>
              <a:rPr lang="uk-UA" sz="2700" dirty="0"/>
              <a:t>Фактично кошторис проекту може бути використаний як основа для складання </a:t>
            </a:r>
            <a:r>
              <a:rPr lang="uk-UA" sz="2700" b="1" dirty="0"/>
              <a:t>плану фінансування проекту.</a:t>
            </a:r>
            <a:r>
              <a:rPr lang="uk-UA" sz="2700" i="1" dirty="0"/>
              <a:t> </a:t>
            </a:r>
            <a:r>
              <a:rPr lang="uk-UA" sz="2700" i="1" dirty="0" smtClean="0"/>
              <a:t/>
            </a:r>
            <a:br>
              <a:rPr lang="uk-UA" sz="2700" i="1" dirty="0" smtClean="0"/>
            </a:br>
            <a:r>
              <a:rPr lang="uk-UA" sz="2700" i="1" dirty="0" smtClean="0"/>
              <a:t>План </a:t>
            </a:r>
            <a:r>
              <a:rPr lang="uk-UA" sz="2700" i="1" dirty="0"/>
              <a:t>фінансування проекту — </a:t>
            </a:r>
            <a:r>
              <a:rPr lang="uk-UA" sz="2700" dirty="0"/>
              <a:t>не що інше, як кошторис проекту в розрізі основних джерел фінансування робіт з реалізації проекту на інвестиційній фазі. </a:t>
            </a:r>
            <a:r>
              <a:rPr lang="ru-RU" dirty="0"/>
              <a:t/>
            </a:r>
            <a:br>
              <a:rPr lang="ru-RU" dirty="0"/>
            </a:br>
            <a:endParaRPr lang="ru-RU" dirty="0"/>
          </a:p>
        </p:txBody>
      </p:sp>
      <p:sp>
        <p:nvSpPr>
          <p:cNvPr id="3" name="Объект 2"/>
          <p:cNvSpPr>
            <a:spLocks noGrp="1"/>
          </p:cNvSpPr>
          <p:nvPr>
            <p:ph idx="1"/>
          </p:nvPr>
        </p:nvSpPr>
        <p:spPr>
          <a:xfrm>
            <a:off x="292100" y="2015732"/>
            <a:ext cx="11683999" cy="4029468"/>
          </a:xfrm>
        </p:spPr>
        <p:txBody>
          <a:bodyPr>
            <a:normAutofit fontScale="92500" lnSpcReduction="10000"/>
          </a:bodyPr>
          <a:lstStyle/>
          <a:p>
            <a:pPr marL="0" indent="0">
              <a:buNone/>
            </a:pPr>
            <a:r>
              <a:rPr lang="uk-UA" i="1" dirty="0"/>
              <a:t>Основними розділами плану фінансування є наступні розділи: </a:t>
            </a:r>
            <a:endParaRPr lang="ru-RU" i="1" dirty="0"/>
          </a:p>
          <a:p>
            <a:pPr marL="0" indent="0">
              <a:buNone/>
            </a:pPr>
            <a:r>
              <a:rPr lang="uk-UA" b="1" dirty="0"/>
              <a:t>1) внутрішні ресурси підприємства </a:t>
            </a:r>
            <a:r>
              <a:rPr lang="uk-UA" dirty="0"/>
              <a:t>(насамперед, у вигляді прибутку й амортизаційних відрахувань); </a:t>
            </a:r>
            <a:endParaRPr lang="uk-UA" dirty="0" smtClean="0"/>
          </a:p>
          <a:p>
            <a:pPr marL="0" indent="0">
              <a:buNone/>
            </a:pPr>
            <a:r>
              <a:rPr lang="uk-UA" b="1" dirty="0" smtClean="0"/>
              <a:t>2</a:t>
            </a:r>
            <a:r>
              <a:rPr lang="uk-UA" b="1" dirty="0"/>
              <a:t>) залучені ресурси. </a:t>
            </a:r>
            <a:endParaRPr lang="uk-UA" b="1" dirty="0" smtClean="0"/>
          </a:p>
          <a:p>
            <a:pPr marL="0" indent="0">
              <a:buNone/>
            </a:pPr>
            <a:r>
              <a:rPr lang="uk-UA" i="1" dirty="0"/>
              <a:t>Другий розділ може включати такі позиції, як: </a:t>
            </a:r>
            <a:endParaRPr lang="uk-UA" i="1" dirty="0" smtClean="0"/>
          </a:p>
          <a:p>
            <a:r>
              <a:rPr lang="uk-UA" dirty="0" smtClean="0"/>
              <a:t>банківські </a:t>
            </a:r>
            <a:r>
              <a:rPr lang="uk-UA" dirty="0"/>
              <a:t>кредити</a:t>
            </a:r>
            <a:r>
              <a:rPr lang="uk-UA" dirty="0" smtClean="0"/>
              <a:t>; </a:t>
            </a:r>
          </a:p>
          <a:p>
            <a:r>
              <a:rPr lang="uk-UA" dirty="0" smtClean="0"/>
              <a:t>інші позикові засоби</a:t>
            </a:r>
            <a:r>
              <a:rPr lang="uk-UA" dirty="0"/>
              <a:t>; </a:t>
            </a:r>
            <a:endParaRPr lang="uk-UA" dirty="0" smtClean="0"/>
          </a:p>
          <a:p>
            <a:r>
              <a:rPr lang="uk-UA" dirty="0" smtClean="0"/>
              <a:t>бюджетне </a:t>
            </a:r>
            <a:r>
              <a:rPr lang="uk-UA" dirty="0"/>
              <a:t>цільове фінансування</a:t>
            </a:r>
            <a:r>
              <a:rPr lang="uk-UA" dirty="0" smtClean="0"/>
              <a:t>;</a:t>
            </a:r>
            <a:r>
              <a:rPr lang="uk-UA" dirty="0"/>
              <a:t> </a:t>
            </a:r>
            <a:endParaRPr lang="uk-UA" dirty="0" smtClean="0"/>
          </a:p>
          <a:p>
            <a:r>
              <a:rPr lang="uk-UA" dirty="0" smtClean="0"/>
              <a:t>інвестиції </a:t>
            </a:r>
            <a:r>
              <a:rPr lang="uk-UA" dirty="0"/>
              <a:t>у вигляді паїв у статутний капітал і коштів від продажу акцій; </a:t>
            </a:r>
            <a:endParaRPr lang="uk-UA" dirty="0" smtClean="0"/>
          </a:p>
          <a:p>
            <a:r>
              <a:rPr lang="uk-UA" dirty="0" smtClean="0"/>
              <a:t>гранти</a:t>
            </a:r>
            <a:r>
              <a:rPr lang="uk-UA" dirty="0"/>
              <a:t>, субсидії материнських холдингових структур і ін. </a:t>
            </a:r>
            <a:endParaRPr lang="ru-RU" dirty="0"/>
          </a:p>
          <a:p>
            <a:endParaRPr lang="ru-RU" b="1" dirty="0"/>
          </a:p>
          <a:p>
            <a:endParaRPr lang="ru-RU" dirty="0"/>
          </a:p>
        </p:txBody>
      </p:sp>
    </p:spTree>
    <p:extLst>
      <p:ext uri="{BB962C8B-B14F-4D97-AF65-F5344CB8AC3E}">
        <p14:creationId xmlns:p14="http://schemas.microsoft.com/office/powerpoint/2010/main" val="200236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271119"/>
            <a:ext cx="10960099" cy="1544981"/>
          </a:xfrm>
        </p:spPr>
        <p:txBody>
          <a:bodyPr>
            <a:noAutofit/>
          </a:bodyPr>
          <a:lstStyle/>
          <a:p>
            <a:r>
              <a:rPr lang="uk-UA" sz="1200" dirty="0">
                <a:latin typeface="Times New Roman" panose="02020603050405020304" pitchFamily="18" charset="0"/>
                <a:cs typeface="Times New Roman" panose="02020603050405020304" pitchFamily="18" charset="0"/>
              </a:rPr>
              <a:t>При розробці </a:t>
            </a:r>
            <a:r>
              <a:rPr lang="uk-UA" sz="1200" b="1" dirty="0">
                <a:latin typeface="Times New Roman" panose="02020603050405020304" pitchFamily="18" charset="0"/>
                <a:cs typeface="Times New Roman" panose="02020603050405020304" pitchFamily="18" charset="0"/>
              </a:rPr>
              <a:t>плану фінансування </a:t>
            </a:r>
            <a:r>
              <a:rPr lang="uk-UA" sz="1200" dirty="0">
                <a:latin typeface="Times New Roman" panose="02020603050405020304" pitchFamily="18" charset="0"/>
                <a:cs typeface="Times New Roman" panose="02020603050405020304" pitchFamily="18" charset="0"/>
              </a:rPr>
              <a:t>необхідно враховували специфіку того чи іншого джерела фінансування — не тільки з погляду фінансових умов (зворотність, безповоротність; якщо зворотність, то на які терміни і під який відсоток і яке забезпечення і </a:t>
            </a:r>
            <a:r>
              <a:rPr lang="uk-UA" sz="1200" dirty="0" err="1">
                <a:latin typeface="Times New Roman" panose="02020603050405020304" pitchFamily="18" charset="0"/>
                <a:cs typeface="Times New Roman" panose="02020603050405020304" pitchFamily="18" charset="0"/>
              </a:rPr>
              <a:t>т.д</a:t>
            </a:r>
            <a:r>
              <a:rPr lang="uk-UA" sz="1200" dirty="0">
                <a:latin typeface="Times New Roman" panose="02020603050405020304" pitchFamily="18" charset="0"/>
                <a:cs typeface="Times New Roman" panose="02020603050405020304" pitchFamily="18" charset="0"/>
              </a:rPr>
              <a:t>.), але також з точки зору умов цільового використання засобів (на які закупівлі передбачається використовувати кошти кожного джерела (машини, устаткування, матеріали, будівельні, монтажні і пусконалагоджувальні роботи, консультування, </a:t>
            </a:r>
            <a:r>
              <a:rPr lang="uk-UA" sz="1200" dirty="0" smtClean="0">
                <a:latin typeface="Times New Roman" panose="02020603050405020304" pitchFamily="18" charset="0"/>
                <a:cs typeface="Times New Roman" panose="02020603050405020304" pitchFamily="18" charset="0"/>
              </a:rPr>
              <a:t>навчання.. </a:t>
            </a:r>
            <a:br>
              <a:rPr lang="uk-UA" sz="1200" dirty="0" smtClean="0">
                <a:latin typeface="Times New Roman" panose="02020603050405020304" pitchFamily="18" charset="0"/>
                <a:cs typeface="Times New Roman" panose="02020603050405020304" pitchFamily="18" charset="0"/>
              </a:rPr>
            </a:br>
            <a:r>
              <a:rPr lang="uk-UA" sz="1200" dirty="0" smtClean="0">
                <a:latin typeface="Times New Roman" panose="02020603050405020304" pitchFamily="18" charset="0"/>
                <a:cs typeface="Times New Roman" panose="02020603050405020304" pitchFamily="18" charset="0"/>
              </a:rPr>
              <a:t>Аналіз </a:t>
            </a:r>
            <a:r>
              <a:rPr lang="uk-UA" sz="1200" dirty="0">
                <a:latin typeface="Times New Roman" panose="02020603050405020304" pitchFamily="18" charset="0"/>
                <a:cs typeface="Times New Roman" panose="02020603050405020304" pitchFamily="18" charset="0"/>
              </a:rPr>
              <a:t>основних методологічних і методичних питань змісту, функцій, процедур підготовки і затвердження кошторису, бюджету, плану фінансування в рамках проектної діяльності показує їх тісний взаємозв'язок і взаємозалежність, а також дозволяє зробити висновок, що вони є, по суті, "каркасом" усієї фінансово-проектної документації. </a:t>
            </a:r>
            <a:endParaRPr lang="ru-RU"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2901" y="2015732"/>
            <a:ext cx="10711954" cy="3450613"/>
          </a:xfrm>
        </p:spPr>
        <p:txBody>
          <a:bodyPr>
            <a:normAutofit fontScale="92500" lnSpcReduction="10000"/>
          </a:bodyPr>
          <a:lstStyle/>
          <a:p>
            <a:pPr marL="0" indent="0" algn="ctr">
              <a:buNone/>
            </a:pPr>
            <a:r>
              <a:rPr lang="uk-UA" b="1" dirty="0"/>
              <a:t>Завершальною стадією </a:t>
            </a:r>
            <a:r>
              <a:rPr lang="uk-UA" b="1" dirty="0" err="1"/>
              <a:t>переінвестиційних</a:t>
            </a:r>
            <a:r>
              <a:rPr lang="uk-UA" b="1" dirty="0"/>
              <a:t> досліджень є оцінка та прийняття рішення про інвестування. Затвердження проектної документації залежно від джерел фінансування здійснюється в такому порядку: </a:t>
            </a:r>
            <a:endParaRPr lang="ru-RU" b="1" dirty="0"/>
          </a:p>
          <a:p>
            <a:pPr lvl="0" algn="just" fontAlgn="base"/>
            <a:r>
              <a:rPr lang="uk-UA" dirty="0"/>
              <a:t>у разі фінансування за рахунок державних капітальних вкладень — Держбудом України чи зацікавленими міністерствами і відомствами;  </a:t>
            </a:r>
            <a:endParaRPr lang="uk-UA" dirty="0" smtClean="0"/>
          </a:p>
          <a:p>
            <a:pPr lvl="0" algn="just" fontAlgn="base"/>
            <a:r>
              <a:rPr lang="uk-UA" dirty="0" smtClean="0"/>
              <a:t>за </a:t>
            </a:r>
            <a:r>
              <a:rPr lang="uk-UA" dirty="0"/>
              <a:t>рахунок капітальних вкладень з регіональних і місцевих бюджетів — відповідними органами державного управління чи в установленому ними порядку; </a:t>
            </a:r>
            <a:endParaRPr lang="ru-RU" dirty="0"/>
          </a:p>
          <a:p>
            <a:pPr lvl="0" algn="just" fontAlgn="base"/>
            <a:r>
              <a:rPr lang="uk-UA" dirty="0"/>
              <a:t>за наявності власних фінансових ресурсів, позикових і залучених коштів інвесторів (включаючи іноземних) — безпосередньо замовниками (інвесторами). </a:t>
            </a:r>
            <a:endParaRPr lang="ru-RU" dirty="0"/>
          </a:p>
          <a:p>
            <a:endParaRPr lang="ru-RU" dirty="0"/>
          </a:p>
        </p:txBody>
      </p:sp>
    </p:spTree>
    <p:extLst>
      <p:ext uri="{BB962C8B-B14F-4D97-AF65-F5344CB8AC3E}">
        <p14:creationId xmlns:p14="http://schemas.microsoft.com/office/powerpoint/2010/main" val="2775106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7579" y="131419"/>
            <a:ext cx="9603275" cy="1049235"/>
          </a:xfrm>
        </p:spPr>
        <p:txBody>
          <a:bodyPr/>
          <a:lstStyle/>
          <a:p>
            <a:r>
              <a:rPr lang="uk-UA" dirty="0" smtClean="0"/>
              <a:t>3.5. Експлуатаційна фаза проекту</a:t>
            </a:r>
            <a:endParaRPr lang="ru-RU" dirty="0"/>
          </a:p>
        </p:txBody>
      </p:sp>
      <p:sp>
        <p:nvSpPr>
          <p:cNvPr id="3" name="Объект 2"/>
          <p:cNvSpPr>
            <a:spLocks noGrp="1"/>
          </p:cNvSpPr>
          <p:nvPr>
            <p:ph idx="1"/>
          </p:nvPr>
        </p:nvSpPr>
        <p:spPr>
          <a:xfrm>
            <a:off x="0" y="656036"/>
            <a:ext cx="11811000" cy="5490764"/>
          </a:xfrm>
        </p:spPr>
        <p:txBody>
          <a:bodyPr>
            <a:noAutofit/>
          </a:bodyPr>
          <a:lstStyle/>
          <a:p>
            <a:r>
              <a:rPr lang="uk-UA" sz="1400" dirty="0" smtClean="0"/>
              <a:t>Експлуатаційна (оперативна) фаза проекту є завершальною і водночас вирішальною. Вона розглядається як у довгостроковому, так і в короткострокових аспектах.</a:t>
            </a:r>
          </a:p>
          <a:p>
            <a:r>
              <a:rPr lang="uk-UA" sz="1400" dirty="0" smtClean="0"/>
              <a:t>Експлуатаційна фаза проекту характеризується початком виробництва продукції або надання послуг і відповідних надходжень усіх видів ресурсів, здебільшого у формі оборотних коштів. </a:t>
            </a:r>
          </a:p>
          <a:p>
            <a:r>
              <a:rPr lang="uk-UA" sz="1400" b="1" dirty="0" smtClean="0"/>
              <a:t>Структурний склад стадій у цій фазі:</a:t>
            </a:r>
          </a:p>
          <a:p>
            <a:pPr>
              <a:buFontTx/>
              <a:buChar char="-"/>
            </a:pPr>
            <a:r>
              <a:rPr lang="uk-UA" sz="1400" dirty="0"/>
              <a:t>З</a:t>
            </a:r>
            <a:r>
              <a:rPr lang="uk-UA" sz="1400" dirty="0" smtClean="0"/>
              <a:t>дача в експлуатацію (є граничною між інвестиційною та експлуатаційними фазами, тому  може перебувати і в тій, і в іншій);</a:t>
            </a:r>
            <a:endParaRPr lang="ru-RU" sz="1400" dirty="0" smtClean="0"/>
          </a:p>
          <a:p>
            <a:pPr>
              <a:buFontTx/>
              <a:buChar char="-"/>
            </a:pPr>
            <a:r>
              <a:rPr lang="uk-UA" sz="1400" dirty="0" smtClean="0"/>
              <a:t>Виробнича експлуатація;</a:t>
            </a:r>
          </a:p>
          <a:p>
            <a:pPr>
              <a:buFontTx/>
              <a:buChar char="-"/>
            </a:pPr>
            <a:r>
              <a:rPr lang="uk-UA" sz="1400" dirty="0" smtClean="0"/>
              <a:t>Заміна та оновлення;</a:t>
            </a:r>
          </a:p>
          <a:p>
            <a:pPr>
              <a:buFontTx/>
              <a:buChar char="-"/>
            </a:pPr>
            <a:r>
              <a:rPr lang="uk-UA" sz="1400" dirty="0" smtClean="0"/>
              <a:t>Розширення та інновації;</a:t>
            </a:r>
          </a:p>
          <a:p>
            <a:pPr>
              <a:buFontTx/>
              <a:buChar char="-"/>
            </a:pPr>
            <a:r>
              <a:rPr lang="uk-UA" sz="1400" dirty="0" smtClean="0"/>
              <a:t>Завершальна оцінка проекту.</a:t>
            </a:r>
          </a:p>
          <a:p>
            <a:pPr marL="0" indent="0">
              <a:buNone/>
            </a:pPr>
            <a:r>
              <a:rPr lang="uk-UA" sz="1400" dirty="0" smtClean="0"/>
              <a:t>Для експлуатаційної фази важливо визначити момент, коли грошові надходження від проекту вже можуть бути безпосередньо пов'язані із початковими інвестиціями («інвестиційна межа»).</a:t>
            </a:r>
          </a:p>
          <a:p>
            <a:pPr marL="0" indent="0">
              <a:buNone/>
            </a:pPr>
            <a:r>
              <a:rPr lang="uk-UA" sz="1400" dirty="0" smtClean="0"/>
              <a:t>Оцінка інвестиційних можливостей є відправною точкою для всіх видів діяльності, пов'язаних з інвестуванням. Така оцінка в остаточному підсумку може стати початком мобілізації інвестиційних ресурсів. </a:t>
            </a:r>
          </a:p>
          <a:p>
            <a:pPr marL="0" indent="0">
              <a:buNone/>
            </a:pPr>
            <a:r>
              <a:rPr lang="uk-UA" sz="1400" dirty="0" smtClean="0"/>
              <a:t>Отже, передінвестиційна та інвестиційна фази життєвого циклу проекту характеризуються відтоком коштів, тобто на фоні інвестиційних витрат проект ще не приносить доход. </a:t>
            </a:r>
            <a:r>
              <a:rPr lang="uk-UA" sz="1400" dirty="0"/>
              <a:t>Ф</a:t>
            </a:r>
            <a:r>
              <a:rPr lang="uk-UA" sz="1400" dirty="0" smtClean="0"/>
              <a:t>аза експлуатації проекту є найбільш продуктивною з точки зору результатів, адже проект генерує доходи.</a:t>
            </a:r>
          </a:p>
          <a:p>
            <a:pPr>
              <a:buFontTx/>
              <a:buChar char="-"/>
            </a:pPr>
            <a:endParaRPr lang="uk-UA" sz="1200" dirty="0" smtClean="0"/>
          </a:p>
        </p:txBody>
      </p:sp>
    </p:spTree>
    <p:extLst>
      <p:ext uri="{BB962C8B-B14F-4D97-AF65-F5344CB8AC3E}">
        <p14:creationId xmlns:p14="http://schemas.microsoft.com/office/powerpoint/2010/main" val="3904852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Рисунок 49"/>
          <p:cNvPicPr>
            <a:picLocks noChangeAspect="1"/>
          </p:cNvPicPr>
          <p:nvPr/>
        </p:nvPicPr>
        <p:blipFill>
          <a:blip r:embed="rId2"/>
          <a:stretch>
            <a:fillRect/>
          </a:stretch>
        </p:blipFill>
        <p:spPr>
          <a:xfrm>
            <a:off x="1509712" y="1016000"/>
            <a:ext cx="9248775" cy="4527550"/>
          </a:xfrm>
          <a:prstGeom prst="rect">
            <a:avLst/>
          </a:prstGeom>
        </p:spPr>
      </p:pic>
      <p:sp>
        <p:nvSpPr>
          <p:cNvPr id="2" name="Прямоугольник 1"/>
          <p:cNvSpPr/>
          <p:nvPr/>
        </p:nvSpPr>
        <p:spPr>
          <a:xfrm>
            <a:off x="3187700" y="488434"/>
            <a:ext cx="5448300" cy="369332"/>
          </a:xfrm>
          <a:prstGeom prst="rect">
            <a:avLst/>
          </a:prstGeom>
        </p:spPr>
        <p:txBody>
          <a:bodyPr wrap="square">
            <a:spAutoFit/>
          </a:bodyPr>
          <a:lstStyle/>
          <a:p>
            <a:pPr algn="ctr"/>
            <a:r>
              <a:rPr lang="uk-UA" b="1" dirty="0" smtClean="0">
                <a:solidFill>
                  <a:prstClr val="black"/>
                </a:solidFill>
              </a:rPr>
              <a:t>Зміст фаз, стадій та етапів інвестиційного проекту</a:t>
            </a:r>
            <a:endParaRPr lang="ru-RU" dirty="0"/>
          </a:p>
        </p:txBody>
      </p:sp>
    </p:spTree>
    <p:extLst>
      <p:ext uri="{BB962C8B-B14F-4D97-AF65-F5344CB8AC3E}">
        <p14:creationId xmlns:p14="http://schemas.microsoft.com/office/powerpoint/2010/main" val="428807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519237" y="663575"/>
            <a:ext cx="9153525" cy="4667250"/>
          </a:xfrm>
          <a:prstGeom prst="rect">
            <a:avLst/>
          </a:prstGeom>
        </p:spPr>
      </p:pic>
    </p:spTree>
    <p:extLst>
      <p:ext uri="{BB962C8B-B14F-4D97-AF65-F5344CB8AC3E}">
        <p14:creationId xmlns:p14="http://schemas.microsoft.com/office/powerpoint/2010/main" val="4248969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30387" y="97223"/>
            <a:ext cx="8380413" cy="5881301"/>
          </a:xfrm>
          <a:prstGeom prst="rect">
            <a:avLst/>
          </a:prstGeom>
        </p:spPr>
      </p:pic>
    </p:spTree>
    <p:extLst>
      <p:ext uri="{BB962C8B-B14F-4D97-AF65-F5344CB8AC3E}">
        <p14:creationId xmlns:p14="http://schemas.microsoft.com/office/powerpoint/2010/main" val="2332250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24025" y="0"/>
            <a:ext cx="8972550" cy="6038850"/>
          </a:xfrm>
          <a:prstGeom prst="rect">
            <a:avLst/>
          </a:prstGeom>
        </p:spPr>
      </p:pic>
    </p:spTree>
    <p:extLst>
      <p:ext uri="{BB962C8B-B14F-4D97-AF65-F5344CB8AC3E}">
        <p14:creationId xmlns:p14="http://schemas.microsoft.com/office/powerpoint/2010/main" val="145138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66900" y="101600"/>
            <a:ext cx="8521699" cy="5929312"/>
          </a:xfrm>
          <a:prstGeom prst="rect">
            <a:avLst/>
          </a:prstGeom>
        </p:spPr>
      </p:pic>
    </p:spTree>
    <p:extLst>
      <p:ext uri="{BB962C8B-B14F-4D97-AF65-F5344CB8AC3E}">
        <p14:creationId xmlns:p14="http://schemas.microsoft.com/office/powerpoint/2010/main" val="672730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00200" y="0"/>
            <a:ext cx="8775700" cy="6087033"/>
          </a:xfrm>
          <a:prstGeom prst="rect">
            <a:avLst/>
          </a:prstGeom>
        </p:spPr>
      </p:pic>
    </p:spTree>
    <p:extLst>
      <p:ext uri="{BB962C8B-B14F-4D97-AF65-F5344CB8AC3E}">
        <p14:creationId xmlns:p14="http://schemas.microsoft.com/office/powerpoint/2010/main" val="270783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1999" cy="1498600"/>
          </a:xfrm>
        </p:spPr>
        <p:txBody>
          <a:bodyPr>
            <a:noAutofit/>
          </a:bodyPr>
          <a:lstStyle/>
          <a:p>
            <a:pPr algn="just"/>
            <a:r>
              <a:rPr lang="uk-UA" sz="1800" dirty="0" smtClean="0"/>
              <a:t>Проект </a:t>
            </a:r>
            <a:r>
              <a:rPr lang="uk-UA" sz="1800" dirty="0"/>
              <a:t>може бути розбитий на фази залежно від функціональних або часткових цілей, проміжних або поставляються результатів, визначених контрольних подій всередині загального змісту робіт або доступності фінансів. </a:t>
            </a:r>
            <a:r>
              <a:rPr lang="uk-UA" sz="1800" dirty="0" smtClean="0"/>
              <a:t>Фази</a:t>
            </a:r>
            <a:r>
              <a:rPr lang="uk-UA" sz="1800" dirty="0"/>
              <a:t>, як правило, обмежені в часі, і мають початкову і кінцеву або контрольну точку. Життєвий цикл може документуватися в рамках методології управління проектами. </a:t>
            </a:r>
            <a:r>
              <a:rPr lang="ru-RU" sz="1800" dirty="0"/>
              <a:t/>
            </a:r>
            <a:br>
              <a:rPr lang="ru-RU" sz="1800" dirty="0"/>
            </a:br>
            <a:r>
              <a:rPr lang="uk-UA" sz="2000" dirty="0"/>
              <a:t> </a:t>
            </a:r>
            <a:r>
              <a:rPr lang="ru-RU" sz="2000" dirty="0"/>
              <a:t/>
            </a:r>
            <a:br>
              <a:rPr lang="ru-RU" sz="2000" dirty="0"/>
            </a:br>
            <a:endParaRPr lang="ru-RU" sz="2000" dirty="0"/>
          </a:p>
        </p:txBody>
      </p:sp>
      <p:pic>
        <p:nvPicPr>
          <p:cNvPr id="4" name="Объект 3"/>
          <p:cNvPicPr>
            <a:picLocks noGrp="1" noChangeAspect="1"/>
          </p:cNvPicPr>
          <p:nvPr>
            <p:ph idx="1"/>
          </p:nvPr>
        </p:nvPicPr>
        <p:blipFill>
          <a:blip r:embed="rId2"/>
          <a:stretch>
            <a:fillRect/>
          </a:stretch>
        </p:blipFill>
        <p:spPr>
          <a:xfrm>
            <a:off x="2133600" y="1892300"/>
            <a:ext cx="8972865" cy="4233049"/>
          </a:xfrm>
          <a:prstGeom prst="rect">
            <a:avLst/>
          </a:prstGeom>
        </p:spPr>
      </p:pic>
    </p:spTree>
    <p:extLst>
      <p:ext uri="{BB962C8B-B14F-4D97-AF65-F5344CB8AC3E}">
        <p14:creationId xmlns:p14="http://schemas.microsoft.com/office/powerpoint/2010/main" val="2864364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Рисунок 7" descr="Цветок крупным планом">
            <a:extLst>
              <a:ext uri="{FF2B5EF4-FFF2-40B4-BE49-F238E27FC236}">
                <a16:creationId xmlns:a16="http://schemas.microsoft.com/office/drawing/2014/main" id="{F0D265DC-2623-44DB-8FE1-DB41A2D5D2C2}"/>
              </a:ext>
            </a:extLst>
          </p:cNvPr>
          <p:cNvPicPr>
            <a:picLocks noChangeAspect="1"/>
          </p:cNvPicPr>
          <p:nvPr/>
        </p:nvPicPr>
        <p:blipFill rotWithShape="1">
          <a:blip r:embed="rId3"/>
          <a:srcRect l="9091" t="23102"/>
          <a:stretch/>
        </p:blipFill>
        <p:spPr>
          <a:xfrm>
            <a:off x="0" y="0"/>
            <a:ext cx="12191695" cy="6857990"/>
          </a:xfrm>
          <a:prstGeom prst="rect">
            <a:avLst/>
          </a:prstGeom>
        </p:spPr>
      </p:pic>
      <p:sp>
        <p:nvSpPr>
          <p:cNvPr id="20" name="Прямоугольник 19">
            <a:extLst>
              <a:ext uri="{FF2B5EF4-FFF2-40B4-BE49-F238E27FC236}">
                <a16:creationId xmlns:a16="http://schemas.microsoft.com/office/drawing/2014/main" id="{6A0FFA78-985C-4F50-B21A-77045C7DF6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ru-RU" noProof="1">
              <a:latin typeface="Calibri" panose="020F0502020204030204" pitchFamily="34" charset="0"/>
            </a:endParaRPr>
          </a:p>
        </p:txBody>
      </p:sp>
      <p:sp>
        <p:nvSpPr>
          <p:cNvPr id="2" name="Заголовок 1">
            <a:extLst>
              <a:ext uri="{FF2B5EF4-FFF2-40B4-BE49-F238E27FC236}">
                <a16:creationId xmlns:a16="http://schemas.microsoft.com/office/drawing/2014/main" id="{670F4085-7B99-4890-84CA-8B28482C1791}"/>
              </a:ext>
            </a:extLst>
          </p:cNvPr>
          <p:cNvSpPr>
            <a:spLocks noGrp="1"/>
          </p:cNvSpPr>
          <p:nvPr>
            <p:ph type="ctrTitle"/>
          </p:nvPr>
        </p:nvSpPr>
        <p:spPr>
          <a:xfrm>
            <a:off x="3583613" y="3239405"/>
            <a:ext cx="7796289" cy="1252601"/>
          </a:xfrm>
        </p:spPr>
        <p:txBody>
          <a:bodyPr rtlCol="0">
            <a:noAutofit/>
          </a:bodyPr>
          <a:lstStyle/>
          <a:p>
            <a:pPr algn="ctr"/>
            <a:r>
              <a:rPr lang="uk-UA" sz="4800" noProof="1" smtClean="0">
                <a:solidFill>
                  <a:schemeClr val="accent3">
                    <a:lumMod val="40000"/>
                    <a:lumOff val="60000"/>
                  </a:schemeClr>
                </a:solidFill>
              </a:rPr>
              <a:t>Дякую за увагу!</a:t>
            </a:r>
            <a:endParaRPr lang="ru-RU" sz="4800" noProof="1">
              <a:solidFill>
                <a:schemeClr val="accent3">
                  <a:lumMod val="40000"/>
                  <a:lumOff val="60000"/>
                </a:schemeClr>
              </a:solidFill>
            </a:endParaRPr>
          </a:p>
        </p:txBody>
      </p:sp>
      <p:cxnSp>
        <p:nvCxnSpPr>
          <p:cNvPr id="22" name="Прямая соединительная линия 21">
            <a:extLst>
              <a:ext uri="{FF2B5EF4-FFF2-40B4-BE49-F238E27FC236}">
                <a16:creationId xmlns:a16="http://schemas.microsoft.com/office/drawing/2014/main" id="{65409EC7-69B1-45CC-8FB7-1964C1AB67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chemeClr val="accent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838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Узагальнена структура життєвого циклу, як правило, відображає наступні характеристики: </a:t>
            </a:r>
            <a:r>
              <a:rPr lang="ru-RU" dirty="0"/>
              <a:t/>
            </a:r>
            <a:br>
              <a:rPr lang="ru-RU" dirty="0"/>
            </a:br>
            <a:endParaRPr lang="ru-RU" dirty="0"/>
          </a:p>
        </p:txBody>
      </p:sp>
      <p:sp>
        <p:nvSpPr>
          <p:cNvPr id="3" name="Объект 2"/>
          <p:cNvSpPr>
            <a:spLocks noGrp="1"/>
          </p:cNvSpPr>
          <p:nvPr>
            <p:ph idx="1"/>
          </p:nvPr>
        </p:nvSpPr>
        <p:spPr>
          <a:xfrm>
            <a:off x="698500" y="2015732"/>
            <a:ext cx="10553699" cy="3838968"/>
          </a:xfrm>
        </p:spPr>
        <p:txBody>
          <a:bodyPr>
            <a:normAutofit fontScale="85000" lnSpcReduction="20000"/>
          </a:bodyPr>
          <a:lstStyle/>
          <a:p>
            <a:pPr lvl="0" algn="just" fontAlgn="base"/>
            <a:r>
              <a:rPr lang="uk-UA" dirty="0"/>
              <a:t>Вартість і забезпечення персоналом невеликі на початку, досягають пікового значення в міру виконання робіт і стрімко падають на етапі завершення проекту.  </a:t>
            </a:r>
            <a:endParaRPr lang="ru-RU" dirty="0"/>
          </a:p>
          <a:p>
            <a:pPr lvl="0" algn="just" fontAlgn="base"/>
            <a:r>
              <a:rPr lang="uk-UA" dirty="0"/>
              <a:t>Типова крива вартості і забезпечення персоналом може застосовуватися не до всіх проектів. Наприклад, проект може вимагати значних витрат з метою забезпечення його необхідними ресурсами на початку його життєвого циклу або бути повністю забезпечений ресурсами дуже рано в своєму життєвому циклі. </a:t>
            </a:r>
            <a:endParaRPr lang="ru-RU" dirty="0"/>
          </a:p>
          <a:p>
            <a:pPr lvl="0" algn="just" fontAlgn="base"/>
            <a:r>
              <a:rPr lang="uk-UA" dirty="0"/>
              <a:t>Ризик і невизначеність мають найбільші значення на початку проекту. Ці фактори зменшуються по ходу реалізації проекту в міру прийняття рішень і прийняття проміжних  результатів. </a:t>
            </a:r>
            <a:endParaRPr lang="ru-RU" dirty="0"/>
          </a:p>
          <a:p>
            <a:pPr lvl="0" algn="just" fontAlgn="base"/>
            <a:r>
              <a:rPr lang="uk-UA" dirty="0"/>
              <a:t>Здатність впливати на кінцеві характеристики проекту без істотного впливу на вартість має найвище значення на початку проекту і зменшується в міру просування проекту до завершення. </a:t>
            </a:r>
            <a:endParaRPr lang="ru-RU" dirty="0"/>
          </a:p>
          <a:p>
            <a:pPr algn="just"/>
            <a:r>
              <a:rPr lang="uk-UA" dirty="0"/>
              <a:t>Життєвий цикл проекту може визначатися або формуватися унікальними аспектами організації, галузі або використовуваної технології. У той час як кожен проект має певний початок і закінчення, конкретні результати і дії, що мають місце в цьому проміжку, широко варіюються для кожного проекту. </a:t>
            </a:r>
            <a:endParaRPr lang="ru-RU" dirty="0"/>
          </a:p>
          <a:p>
            <a:endParaRPr lang="ru-RU" dirty="0"/>
          </a:p>
        </p:txBody>
      </p:sp>
    </p:spTree>
    <p:extLst>
      <p:ext uri="{BB962C8B-B14F-4D97-AF65-F5344CB8AC3E}">
        <p14:creationId xmlns:p14="http://schemas.microsoft.com/office/powerpoint/2010/main" val="43578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1579" y="626719"/>
            <a:ext cx="9603275" cy="1163981"/>
          </a:xfrm>
        </p:spPr>
        <p:txBody>
          <a:bodyPr>
            <a:normAutofit fontScale="90000"/>
          </a:bodyPr>
          <a:lstStyle/>
          <a:p>
            <a:r>
              <a:rPr lang="uk-UA" sz="2200" dirty="0"/>
              <a:t>Життєвий цикл забезпечує базову структуру для управління проектом, незалежно від включених в нього конкретних робіт. </a:t>
            </a:r>
            <a:r>
              <a:rPr lang="uk-UA" sz="2200" dirty="0" smtClean="0"/>
              <a:t/>
            </a:r>
            <a:br>
              <a:rPr lang="uk-UA" sz="2200" dirty="0" smtClean="0"/>
            </a:br>
            <a:r>
              <a:rPr lang="uk-UA" sz="2200" dirty="0" smtClean="0"/>
              <a:t>Залежно </a:t>
            </a:r>
            <a:r>
              <a:rPr lang="uk-UA" sz="2200" dirty="0"/>
              <a:t>від способу управління та оригінальності підходів до управління </a:t>
            </a:r>
            <a:r>
              <a:rPr lang="uk-UA" sz="2200" b="1" dirty="0"/>
              <a:t>підходи до поділу життєвого циклу проекту можуть бути: </a:t>
            </a:r>
            <a:r>
              <a:rPr lang="ru-RU" b="1" dirty="0"/>
              <a:t/>
            </a:r>
            <a:br>
              <a:rPr lang="ru-RU" b="1" dirty="0"/>
            </a:br>
            <a:endParaRPr lang="ru-RU" b="1" dirty="0"/>
          </a:p>
        </p:txBody>
      </p:sp>
      <p:sp>
        <p:nvSpPr>
          <p:cNvPr id="3" name="Объект 2"/>
          <p:cNvSpPr>
            <a:spLocks noGrp="1"/>
          </p:cNvSpPr>
          <p:nvPr>
            <p:ph idx="1"/>
          </p:nvPr>
        </p:nvSpPr>
        <p:spPr>
          <a:xfrm>
            <a:off x="533400" y="2015732"/>
            <a:ext cx="11061700" cy="4118368"/>
          </a:xfrm>
        </p:spPr>
        <p:txBody>
          <a:bodyPr>
            <a:normAutofit fontScale="77500" lnSpcReduction="20000"/>
          </a:bodyPr>
          <a:lstStyle/>
          <a:p>
            <a:pPr algn="just"/>
            <a:r>
              <a:rPr lang="uk-UA" sz="2300" b="1" dirty="0"/>
              <a:t>Предикативними (інтелектуальними) або керованими </a:t>
            </a:r>
            <a:r>
              <a:rPr lang="uk-UA" sz="2300" b="1" dirty="0" smtClean="0"/>
              <a:t>планами.</a:t>
            </a:r>
            <a:r>
              <a:rPr lang="uk-UA" sz="2300" dirty="0" smtClean="0"/>
              <a:t> </a:t>
            </a:r>
            <a:r>
              <a:rPr lang="uk-UA" dirty="0"/>
              <a:t>Це вид життєвого циклу проекту, при якому зміст проекту, а також терміни і вартість, необхідні для виконання даного змісту, визначаються на </a:t>
            </a:r>
            <a:r>
              <a:rPr lang="uk-UA" dirty="0" smtClean="0"/>
              <a:t> </a:t>
            </a:r>
            <a:r>
              <a:rPr lang="uk-UA" dirty="0"/>
              <a:t>більш ранній стадії життєвого циклу. Ці  проекти проходять через ряд послідовних фаз, при цьому кожна фаза, як правило, фокусується на підгрупі операцій проекту і процесів управління проектом. </a:t>
            </a:r>
            <a:endParaRPr lang="ru-RU" dirty="0"/>
          </a:p>
          <a:p>
            <a:pPr algn="just"/>
            <a:r>
              <a:rPr lang="uk-UA" dirty="0"/>
              <a:t>Робота, яка виконується в кожній фазі, зазвичай відрізняється від робіт попередньої та наступної фаз, тому склад і навички, що вимагаються від команди проекту, можуть відрізнятися від фази до фази. </a:t>
            </a:r>
            <a:endParaRPr lang="ru-RU" dirty="0"/>
          </a:p>
          <a:p>
            <a:pPr algn="just"/>
            <a:r>
              <a:rPr lang="uk-UA" dirty="0"/>
              <a:t>Під час ініціації проекту команда проекту фокусується на визначенні загального складу продукту і проекту, розробляє план досягнення мети (і будь-яких пов'язаних з ним результатів), після чого переходить до наступних фаз. </a:t>
            </a:r>
            <a:endParaRPr lang="ru-RU" dirty="0"/>
          </a:p>
          <a:p>
            <a:pPr algn="just"/>
            <a:r>
              <a:rPr lang="uk-UA" dirty="0"/>
              <a:t>Зміни до кінцевої мети та способів її досягнення ретельно контролюються і вимагають повторного планування і формального прийняття нового плану проекту. </a:t>
            </a:r>
            <a:endParaRPr lang="ru-RU" dirty="0"/>
          </a:p>
          <a:p>
            <a:pPr algn="just"/>
            <a:r>
              <a:rPr lang="uk-UA" dirty="0"/>
              <a:t>Предикативні життєві цикли, як правило, є кращими при ясному розумінні кінцевої мети, наявності достатньої бази галузевих методів, а також якщо продукт необхідно надати повністю для того, щоб він мав цінність для зацікавлених сторін. </a:t>
            </a:r>
            <a:endParaRPr lang="ru-RU" dirty="0"/>
          </a:p>
          <a:p>
            <a:endParaRPr lang="ru-RU" dirty="0"/>
          </a:p>
        </p:txBody>
      </p:sp>
    </p:spTree>
    <p:extLst>
      <p:ext uri="{BB962C8B-B14F-4D97-AF65-F5344CB8AC3E}">
        <p14:creationId xmlns:p14="http://schemas.microsoft.com/office/powerpoint/2010/main" val="131291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4000" y="1841500"/>
            <a:ext cx="11696699" cy="4241800"/>
          </a:xfrm>
        </p:spPr>
        <p:txBody>
          <a:bodyPr>
            <a:normAutofit fontScale="62500" lnSpcReduction="20000"/>
          </a:bodyPr>
          <a:lstStyle/>
          <a:p>
            <a:pPr algn="just"/>
            <a:r>
              <a:rPr lang="uk-UA" sz="2900" b="1" dirty="0"/>
              <a:t>Ітеративні життєві цикли</a:t>
            </a:r>
            <a:r>
              <a:rPr lang="uk-UA" sz="2900" dirty="0"/>
              <a:t> - </a:t>
            </a:r>
            <a:r>
              <a:rPr lang="uk-UA" sz="2400" dirty="0"/>
              <a:t>це життєві цикли, при яких фази проекту (також звані ітераціями) навмисно повторюють одну або більше операцій проекту в міру того, як команда проекту починає краще розуміти кінцевий продукт проекту. Під час ітерації виконуються операції з усіх груп процесів управління проектом. Кожна ітерація завершується створенням певного результату або набору результатів (звіт, бачення результату, план, перелік, структура тощо). Наступні ітерації можуть удосконалювати ці результати або створювати нові. </a:t>
            </a:r>
            <a:endParaRPr lang="ru-RU" sz="2400" dirty="0"/>
          </a:p>
          <a:p>
            <a:pPr algn="just"/>
            <a:r>
              <a:rPr lang="uk-UA" sz="2400" dirty="0"/>
              <a:t>Кожна ітерація покращує кінцеві результати до тих пір, поки не будуть задоволені критерії виходу для фази, що дозволяє команді проекту використовувати зворотний зв'язок. У більшості ітеративних життєвих циклів для всього проекту в цілому розробляється </a:t>
            </a:r>
            <a:r>
              <a:rPr lang="uk-UA" sz="2400" dirty="0" err="1"/>
              <a:t>високорівневе</a:t>
            </a:r>
            <a:r>
              <a:rPr lang="uk-UA" sz="2400" dirty="0"/>
              <a:t> бачення, а деталізація змісту виконується послідовно в процесі кожної ітерації. </a:t>
            </a:r>
            <a:endParaRPr lang="ru-RU" sz="2400" dirty="0"/>
          </a:p>
          <a:p>
            <a:pPr algn="just"/>
            <a:r>
              <a:rPr lang="uk-UA" sz="2400" dirty="0"/>
              <a:t>Часто планування наступної ітерації здійснюється в міру виконання робіт в рамках змісту поточної ітерації і отримання результатів. Робота, виконання якої вимагається для певного набору кінцевих результатів, може відрізнятися за тривалістю і трудомісткості, а команда проекту може змінюватися між або під час ітерацій.  </a:t>
            </a:r>
            <a:endParaRPr lang="ru-RU" sz="2400" dirty="0"/>
          </a:p>
          <a:p>
            <a:pPr algn="just"/>
            <a:r>
              <a:rPr lang="uk-UA" sz="2400" dirty="0"/>
              <a:t>Ітеративні життєві цикли, як правило, є кращими, коли організації необхідно управляти змінами цілей і змісту проекту, зменшити складність проекту або якщо часткове послідовне виконання проекту є вигідною і має цінність для однієї або більше груп зацікавлених сторін без здійснення впливу на остаточну кінцеву мету проекту.  </a:t>
            </a:r>
            <a:endParaRPr lang="ru-RU" sz="2400" dirty="0"/>
          </a:p>
          <a:p>
            <a:pPr algn="just"/>
            <a:r>
              <a:rPr lang="uk-UA" sz="2400" dirty="0"/>
              <a:t>Великі і складні проекти часто виконуються в ітеративній формі з метою скорочення ризику, дозволяючи команді використовувати відгуки і набутий в процесі виконання ітерацій досвід.  </a:t>
            </a:r>
            <a:endParaRPr lang="ru-RU" sz="2400" dirty="0"/>
          </a:p>
          <a:p>
            <a:endParaRPr lang="ru-RU" dirty="0"/>
          </a:p>
        </p:txBody>
      </p:sp>
      <p:sp>
        <p:nvSpPr>
          <p:cNvPr id="2" name="Прямоугольник 1"/>
          <p:cNvSpPr/>
          <p:nvPr/>
        </p:nvSpPr>
        <p:spPr>
          <a:xfrm>
            <a:off x="1553457" y="1237734"/>
            <a:ext cx="6087885" cy="369332"/>
          </a:xfrm>
          <a:prstGeom prst="rect">
            <a:avLst/>
          </a:prstGeom>
        </p:spPr>
        <p:txBody>
          <a:bodyPr wrap="none">
            <a:spAutoFit/>
          </a:bodyPr>
          <a:lstStyle/>
          <a:p>
            <a:r>
              <a:rPr lang="uk-UA" b="1" dirty="0"/>
              <a:t>підходи до поділу життєвого циклу проекту можуть бути: </a:t>
            </a:r>
            <a:endParaRPr lang="ru-RU" dirty="0"/>
          </a:p>
        </p:txBody>
      </p:sp>
    </p:spTree>
    <p:extLst>
      <p:ext uri="{BB962C8B-B14F-4D97-AF65-F5344CB8AC3E}">
        <p14:creationId xmlns:p14="http://schemas.microsoft.com/office/powerpoint/2010/main" val="225841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1943100"/>
            <a:ext cx="11518899" cy="4114800"/>
          </a:xfrm>
        </p:spPr>
        <p:txBody>
          <a:bodyPr>
            <a:normAutofit fontScale="47500" lnSpcReduction="20000"/>
          </a:bodyPr>
          <a:lstStyle/>
          <a:p>
            <a:pPr algn="just"/>
            <a:r>
              <a:rPr lang="uk-UA" sz="4500" b="1" dirty="0"/>
              <a:t>Адаптивні життєві цикли</a:t>
            </a:r>
            <a:r>
              <a:rPr lang="uk-UA" sz="4500" dirty="0"/>
              <a:t> </a:t>
            </a:r>
            <a:r>
              <a:rPr lang="uk-UA" sz="3200" dirty="0"/>
              <a:t>(також відомі як керовані змінами або гнучкі методи) спрямовані як відповідь динамічним значним змінам зовнішнього середовища і вимагають постійного втручання зацікавлених сторін. </a:t>
            </a:r>
            <a:endParaRPr lang="ru-RU" sz="3200" dirty="0"/>
          </a:p>
          <a:p>
            <a:pPr algn="just"/>
            <a:r>
              <a:rPr lang="uk-UA" sz="3200" dirty="0"/>
              <a:t>Адаптивні методи є також і ітеративними, але відрізняються тим, що ітерації відбуваються дуже швидко (тривалість зазвичай становить 2-4 тижні) і фіксовані за термінами і вартістю. </a:t>
            </a:r>
            <a:endParaRPr lang="ru-RU" sz="3200" dirty="0"/>
          </a:p>
          <a:p>
            <a:pPr algn="just"/>
            <a:r>
              <a:rPr lang="uk-UA" sz="3200" dirty="0"/>
              <a:t>В адаптивних проектах під час кожної ітерації зазвичай виконуються кілька процесів, хоча ранні ітерації можуть більше концентруватися на плануванні операцій. Загальний зміст проекту розбивається на набір вимог, а робота, яка повинна бути виконана - журналом вимог. </a:t>
            </a:r>
            <a:endParaRPr lang="ru-RU" sz="3200" dirty="0"/>
          </a:p>
          <a:p>
            <a:pPr algn="just"/>
            <a:r>
              <a:rPr lang="uk-UA" sz="3200" dirty="0"/>
              <a:t>На початку ітерації команда визначає, скільки </a:t>
            </a:r>
            <a:r>
              <a:rPr lang="uk-UA" sz="3200" dirty="0" err="1"/>
              <a:t>високопріоритетних</a:t>
            </a:r>
            <a:r>
              <a:rPr lang="uk-UA" sz="3200" dirty="0"/>
              <a:t> елементів з журналу вимог можуть бути отримані під час наступної ітерації. В кінці кожної ітерації продукт повинен бути готовий для аналізу замовником. Це не означає, що замовник повинен приймати поданий проміжний результат. Це означає лише те, що продукт не повинен мати незакінчені, неповні або непридатні для експлуатації характеристики. </a:t>
            </a:r>
            <a:endParaRPr lang="ru-RU" sz="3200" dirty="0"/>
          </a:p>
          <a:p>
            <a:pPr algn="just"/>
            <a:r>
              <a:rPr lang="uk-UA" sz="3200" dirty="0"/>
              <a:t>Представники спонсора і замовника повинні бути постійно залучені в проект для надання відгуків та рекомендацій про надані проміжні результати у міру їх створення та забезпечення того, що поточні та наступні роботи відображають їх потреби. </a:t>
            </a:r>
            <a:endParaRPr lang="ru-RU" sz="3200" dirty="0"/>
          </a:p>
          <a:p>
            <a:pPr algn="just"/>
            <a:r>
              <a:rPr lang="uk-UA" sz="3200" dirty="0"/>
              <a:t>Адаптивні методи, як правило, є кращими у швидко мінливому середовищі, коли вимоги і зміст важко визначити заздалегідь і коли можливо визначити невеликі проміжні покращення, які будуть представляти цінність для зацікавлених сторін. </a:t>
            </a:r>
            <a:endParaRPr lang="ru-RU" sz="3200" dirty="0"/>
          </a:p>
          <a:p>
            <a:pPr algn="just"/>
            <a:endParaRPr lang="ru-RU" sz="3200" dirty="0"/>
          </a:p>
        </p:txBody>
      </p:sp>
      <p:sp>
        <p:nvSpPr>
          <p:cNvPr id="4" name="Прямоугольник 3"/>
          <p:cNvSpPr/>
          <p:nvPr/>
        </p:nvSpPr>
        <p:spPr>
          <a:xfrm>
            <a:off x="1362957" y="1364734"/>
            <a:ext cx="6087885" cy="369332"/>
          </a:xfrm>
          <a:prstGeom prst="rect">
            <a:avLst/>
          </a:prstGeom>
        </p:spPr>
        <p:txBody>
          <a:bodyPr wrap="none">
            <a:spAutoFit/>
          </a:bodyPr>
          <a:lstStyle/>
          <a:p>
            <a:r>
              <a:rPr lang="uk-UA" b="1" dirty="0"/>
              <a:t>підходи до поділу життєвого циклу проекту можуть бути: </a:t>
            </a:r>
            <a:endParaRPr lang="ru-RU" dirty="0"/>
          </a:p>
        </p:txBody>
      </p:sp>
    </p:spTree>
    <p:extLst>
      <p:ext uri="{BB962C8B-B14F-4D97-AF65-F5344CB8AC3E}">
        <p14:creationId xmlns:p14="http://schemas.microsoft.com/office/powerpoint/2010/main" val="110754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3.2. Підходи до поділу життєвого циклу  </a:t>
            </a:r>
            <a:r>
              <a:rPr lang="ru-RU" b="1" dirty="0"/>
              <a:t/>
            </a:r>
            <a:br>
              <a:rPr lang="ru-RU" b="1" dirty="0"/>
            </a:br>
            <a:endParaRPr lang="ru-RU" dirty="0"/>
          </a:p>
        </p:txBody>
      </p:sp>
      <p:sp>
        <p:nvSpPr>
          <p:cNvPr id="3" name="Объект 2"/>
          <p:cNvSpPr>
            <a:spLocks noGrp="1"/>
          </p:cNvSpPr>
          <p:nvPr>
            <p:ph idx="1"/>
          </p:nvPr>
        </p:nvSpPr>
        <p:spPr>
          <a:xfrm>
            <a:off x="939801" y="2015732"/>
            <a:ext cx="10115054" cy="3762768"/>
          </a:xfrm>
        </p:spPr>
        <p:txBody>
          <a:bodyPr>
            <a:normAutofit fontScale="92500" lnSpcReduction="20000"/>
          </a:bodyPr>
          <a:lstStyle/>
          <a:p>
            <a:pPr algn="just"/>
            <a:r>
              <a:rPr lang="uk-UA" dirty="0"/>
              <a:t>Проект може бути розділений на будь-яку кількість фаз. Фаза проекту - сукупність </a:t>
            </a:r>
            <a:r>
              <a:rPr lang="uk-UA" dirty="0" err="1"/>
              <a:t>логічно</a:t>
            </a:r>
            <a:r>
              <a:rPr lang="uk-UA" dirty="0"/>
              <a:t> пов'язаних операцій проекту, що завершуються досягненням одного або ряду поставлених результатів. </a:t>
            </a:r>
            <a:endParaRPr lang="ru-RU" dirty="0"/>
          </a:p>
          <a:p>
            <a:pPr algn="just"/>
            <a:r>
              <a:rPr lang="uk-UA" dirty="0"/>
              <a:t>Фази проекту використовуються, коли характер виконуваної роботи унікальний для частини проекту, і, як правило, пов'язаний з розробкою основного результату. </a:t>
            </a:r>
            <a:endParaRPr lang="uk-UA" dirty="0" smtClean="0"/>
          </a:p>
          <a:p>
            <a:pPr algn="just"/>
            <a:r>
              <a:rPr lang="uk-UA" dirty="0" smtClean="0"/>
              <a:t>Фази </a:t>
            </a:r>
            <a:r>
              <a:rPr lang="uk-UA" dirty="0"/>
              <a:t>проекту зазвичай виконуються послідовно, але в деяких проектних ситуаціях можуть перекриватися. Різні фази, як правило, мають різну тривалість або трудомісткість. </a:t>
            </a:r>
            <a:r>
              <a:rPr lang="uk-UA" dirty="0" err="1"/>
              <a:t>Високорівневий</a:t>
            </a:r>
            <a:r>
              <a:rPr lang="uk-UA" dirty="0"/>
              <a:t> характер фаз проекту робить їх елементом життєвого циклу проекту. </a:t>
            </a:r>
            <a:endParaRPr lang="ru-RU" dirty="0"/>
          </a:p>
          <a:p>
            <a:pPr algn="just"/>
            <a:r>
              <a:rPr lang="uk-UA" dirty="0"/>
              <a:t>Структура фаз дозволяє розділити проект на логічні підгрупи для легшого управління, планування і контролю. Кількість фаз, необхідність в них і ступінь </a:t>
            </a:r>
            <a:r>
              <a:rPr lang="uk-UA" dirty="0" smtClean="0"/>
              <a:t>контролю </a:t>
            </a:r>
            <a:r>
              <a:rPr lang="uk-UA" dirty="0"/>
              <a:t>залежать від розміру фаз, складності і потенційного впливу проекту. </a:t>
            </a:r>
            <a:endParaRPr lang="ru-RU" dirty="0"/>
          </a:p>
          <a:p>
            <a:endParaRPr lang="ru-RU" dirty="0"/>
          </a:p>
        </p:txBody>
      </p:sp>
    </p:spTree>
    <p:extLst>
      <p:ext uri="{BB962C8B-B14F-4D97-AF65-F5344CB8AC3E}">
        <p14:creationId xmlns:p14="http://schemas.microsoft.com/office/powerpoint/2010/main" val="2278968338"/>
      </p:ext>
    </p:extLst>
  </p:cSld>
  <p:clrMapOvr>
    <a:masterClrMapping/>
  </p:clrMapOvr>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Office_36806561_TF12191297.potx" id="{4279B66F-FCE3-4E4C-94C6-B9C3DE06A046}" vid="{E9D60605-6F0F-4E4E-BD06-C0E7C4EEB8A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810D84-4527-4F58-9012-70F97B4A7D5F}">
  <ds:schemaRefs>
    <ds:schemaRef ds:uri="http://schemas.microsoft.com/sharepoint/v3/contenttype/forms"/>
  </ds:schemaRefs>
</ds:datastoreItem>
</file>

<file path=customXml/itemProps2.xml><?xml version="1.0" encoding="utf-8"?>
<ds:datastoreItem xmlns:ds="http://schemas.openxmlformats.org/officeDocument/2006/customXml" ds:itemID="{AF84705B-9857-466E-B7C0-E9A49FB9FE6E}">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482F5362-41A1-4270-9F69-10BBA654C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Оформление Галерея</Template>
  <TotalTime>0</TotalTime>
  <Words>4535</Words>
  <Application>Microsoft Office PowerPoint</Application>
  <PresentationFormat>Широкоэкранный</PresentationFormat>
  <Paragraphs>371</Paragraphs>
  <Slides>40</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Calibri</vt:lpstr>
      <vt:lpstr>Gill Sans MT</vt:lpstr>
      <vt:lpstr>Symbol</vt:lpstr>
      <vt:lpstr>Times New Roman</vt:lpstr>
      <vt:lpstr>Галерея</vt:lpstr>
      <vt:lpstr>лекція 3. ЖИТТЄВИЙ ЦИКЛ ПРОЕКТУ </vt:lpstr>
      <vt:lpstr>3.1. Концепція життєвого циклу проекту </vt:lpstr>
      <vt:lpstr>Презентация PowerPoint</vt:lpstr>
      <vt:lpstr>Проект може бути розбитий на фази залежно від функціональних або часткових цілей, проміжних або поставляються результатів, визначених контрольних подій всередині загального змісту робіт або доступності фінансів. Фази, як правило, обмежені в часі, і мають початкову і кінцеву або контрольну точку. Життєвий цикл може документуватися в рамках методології управління проектами.    </vt:lpstr>
      <vt:lpstr>Узагальнена структура життєвого циклу, як правило, відображає наступні характеристики:  </vt:lpstr>
      <vt:lpstr>Життєвий цикл забезпечує базову структуру для управління проектом, незалежно від включених в нього конкретних робіт.  Залежно від способу управління та оригінальності підходів до управління підходи до поділу життєвого циклу проекту можуть бути:  </vt:lpstr>
      <vt:lpstr>Презентация PowerPoint</vt:lpstr>
      <vt:lpstr>Презентация PowerPoint</vt:lpstr>
      <vt:lpstr>3.2. Підходи до поділу життєвого циклу   </vt:lpstr>
      <vt:lpstr>Презентация PowerPoint</vt:lpstr>
      <vt:lpstr>Незалежно від кількості фаз, що складають проект, все фази мають схожі характеристики:  </vt:lpstr>
      <vt:lpstr>Сьогодні не існує єдиного підходу до розподілу процесу реалізації проекту на складові елементи. Це пояснюється відмінностями у підходах учасників проекту до поділу проекту на найважливіші відправні точки, які дозволяють планувати, відслідковувати, контролювати та оцінювати розвиток проекту й, якщо необхідно, коригувати його реалізацію.  </vt:lpstr>
      <vt:lpstr>Частіше проектний цикл поділяють на три укрупнені фази:   передінвестиційну,   інвестиційну   експлуатаційну які, в свою чергу, розгалужуються на стадії (див. рис. 2). Даний підхід активно застосовується у практиці проектного аналізу.</vt:lpstr>
      <vt:lpstr>Презентация PowerPoint</vt:lpstr>
      <vt:lpstr>У довіднику ЮНІДО (Організація об’єднаних націй з промислового розвитку)  виділяються чотири основні стадії передінвестиційної фази:  1.пошук інвестиційних можливостей;  2.попередня підготовка проекту;  3.кінцеве формулювання проекту та його техніко-економічне обґрунтування;  4. етап фінального розгляду проекту та прийняття рішення щодо його реалізації.  </vt:lpstr>
      <vt:lpstr>це визнаний на світовому рівні стандарт і керівництво для спеціалістів в галузі професійного управління проектами.  Стандарт - це офіційний документ, в якому описуються встановлені норми, методи, процеси і досвід. Як і в інших професійних областях, стандарт спирається на передовий досвід фахівців-практиків в управлінні проектами, які внесли вклад в розробку даного стандарту. </vt:lpstr>
      <vt:lpstr>Презентация PowerPoint</vt:lpstr>
      <vt:lpstr>Частіше життєвий цикл у проектному аналізі поділяють на три фази:  1) передінвестиційну;  2) інвестиційну; 3) експлуатаційну. які, в свою чергу, розгалужуються на стадії. Даний підхід активно застосовується у практиці проектного аналізу.  </vt:lpstr>
      <vt:lpstr>3.3.  Визначення тривалості та вартості передінвестиційних досліджень  </vt:lpstr>
      <vt:lpstr>Презентация PowerPoint</vt:lpstr>
      <vt:lpstr>Презентация PowerPoint</vt:lpstr>
      <vt:lpstr>Стадії проекту і види робіт, які виконуються на різних стадіях життєвого циклу проекту.  Загальна процедура впорядкування інвестиційної діяльності по відношенню до конкретного проекту формалізується у вигляді так званого проектного циклу (спрощена форма інвестиційного циклу), який має такі етапи.  </vt:lpstr>
      <vt:lpstr>Презентация PowerPoint</vt:lpstr>
      <vt:lpstr>3.4. Зміст фаз, стадій та етапів життєвого циклу інвестиційного проекту    </vt:lpstr>
      <vt:lpstr>Презентация PowerPoint</vt:lpstr>
      <vt:lpstr>Презентация PowerPoint</vt:lpstr>
      <vt:lpstr>Щоб виявити кращий варіант проекту, потрібно розглянути широке коло можливих його варіантів. Надто часто вибір якогось одного способу чи варіанта проекту робиться передчасно.  Корисно ввести всі можливі варіанти до початкового переліку обговорюваних ідей, а потім шляхом використання логічної схеми відбору відкинути ті варіанти, які гірші. В міру відсіву альтернативних варіантів деталі й розрахунок кожного аспекту проекту уточняються.  Відхилення варіантів проекту відбувається на основі відбору ідей, які згодом буде прийнято і піддано детальному аналізу на стадіях підготовки та техніко-економічного обґрунтування (ТЕО) проекту, щоб переконливо мотивувати відхилення якогось варіанту проекту.  Інколи добре виконані дослідження щодо підготовки проекту можуть служити достатнім його обґрунтуванням, проте якщо економічна сторона проекту викликає сумніви, слід неодмінно провести додаткові дослідження за проектом.  </vt:lpstr>
      <vt:lpstr>Презентация PowerPoint</vt:lpstr>
      <vt:lpstr>Презентация PowerPoint</vt:lpstr>
      <vt:lpstr>Найважливішими функціями кошторису проекту є наступні:  </vt:lpstr>
      <vt:lpstr>Фактично кошторис проекту може бути використаний як основа для складання плану фінансування проекту.  План фінансування проекту — не що інше, як кошторис проекту в розрізі основних джерел фінансування робіт з реалізації проекту на інвестиційній фазі.  </vt:lpstr>
      <vt:lpstr>При розробці плану фінансування необхідно враховували специфіку того чи іншого джерела фінансування — не тільки з погляду фінансових умов (зворотність, безповоротність; якщо зворотність, то на які терміни і під який відсоток і яке забезпечення і т.д.), але також з точки зору умов цільового використання засобів (на які закупівлі передбачається використовувати кошти кожного джерела (машини, устаткування, матеріали, будівельні, монтажні і пусконалагоджувальні роботи, консультування, навчання..  Аналіз основних методологічних і методичних питань змісту, функцій, процедур підготовки і затвердження кошторису, бюджету, плану фінансування в рамках проектної діяльності показує їх тісний взаємозв'язок і взаємозалежність, а також дозволяє зробити висновок, що вони є, по суті, "каркасом" усієї фінансово-проектної документації. </vt:lpstr>
      <vt:lpstr>3.5. Експлуатаційна фаза проекту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2021-09-18T16:16:34Z</dcterms:created>
  <dcterms:modified xsi:type="dcterms:W3CDTF">2021-09-29T11:41:08Z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