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4"/>
  </p:notesMasterIdLst>
  <p:handoutMasterIdLst>
    <p:handoutMasterId r:id="rId25"/>
  </p:handoutMasterIdLst>
  <p:sldIdLst>
    <p:sldId id="258" r:id="rId2"/>
    <p:sldId id="260" r:id="rId3"/>
    <p:sldId id="270" r:id="rId4"/>
    <p:sldId id="280" r:id="rId5"/>
    <p:sldId id="264" r:id="rId6"/>
    <p:sldId id="279" r:id="rId7"/>
    <p:sldId id="273" r:id="rId8"/>
    <p:sldId id="261" r:id="rId9"/>
    <p:sldId id="265" r:id="rId10"/>
    <p:sldId id="281" r:id="rId11"/>
    <p:sldId id="263" r:id="rId12"/>
    <p:sldId id="262" r:id="rId13"/>
    <p:sldId id="274" r:id="rId14"/>
    <p:sldId id="275" r:id="rId15"/>
    <p:sldId id="277" r:id="rId16"/>
    <p:sldId id="276" r:id="rId17"/>
    <p:sldId id="266" r:id="rId18"/>
    <p:sldId id="278" r:id="rId19"/>
    <p:sldId id="268" r:id="rId20"/>
    <p:sldId id="267" r:id="rId21"/>
    <p:sldId id="282" r:id="rId22"/>
    <p:sldId id="269" r:id="rId23"/>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684"/>
      </p:cViewPr>
      <p:guideLst/>
    </p:cSldViewPr>
  </p:slideViewPr>
  <p:notesTextViewPr>
    <p:cViewPr>
      <p:scale>
        <a:sx n="1" d="1"/>
        <a:sy n="1" d="1"/>
      </p:scale>
      <p:origin x="0" y="0"/>
    </p:cViewPr>
  </p:notesTextViewPr>
  <p:notesViewPr>
    <p:cSldViewPr snapToGrid="0">
      <p:cViewPr varScale="1">
        <p:scale>
          <a:sx n="87" d="100"/>
          <a:sy n="87" d="100"/>
        </p:scale>
        <p:origin x="301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6033CB3-7F95-41E1-81BF-E8064342392D}" type="datetime1">
              <a:rPr lang="ru-RU" smtClean="0"/>
              <a:t>пт 16.09.22</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977E94-A6AB-4E02-8E43-E89F9CF4757F}" type="slidenum">
              <a:rPr lang="ru-RU" smtClean="0"/>
              <a:t>‹#›</a:t>
            </a:fld>
            <a:endParaRPr lang="ru-RU"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1C10190-6A87-4EFF-B67B-FD2B4955DE6B}" type="datetime1">
              <a:rPr lang="ru-RU" noProof="0" smtClean="0"/>
              <a:t>пт 16.09.22</a:t>
            </a:fld>
            <a:endParaRPr lang="ru-RU" noProof="0"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smtClean="0"/>
              <a:t>Щелкните, чтобы изменить стили текста образца слайда</a:t>
            </a:r>
          </a:p>
          <a:p>
            <a:pPr lvl="1" rtl="0"/>
            <a:r>
              <a:rPr lang="ru-RU" noProof="0" dirty="0" smtClean="0"/>
              <a:t>Второй уровень</a:t>
            </a:r>
          </a:p>
          <a:p>
            <a:pPr lvl="2" rtl="0"/>
            <a:r>
              <a:rPr lang="ru-RU" noProof="0" dirty="0" smtClean="0"/>
              <a:t>Третий уровень</a:t>
            </a:r>
          </a:p>
          <a:p>
            <a:pPr lvl="3" rtl="0"/>
            <a:r>
              <a:rPr lang="ru-RU" noProof="0" dirty="0" smtClean="0"/>
              <a:t>Четвертый уровень</a:t>
            </a:r>
          </a:p>
          <a:p>
            <a:pPr lvl="4" rtl="0"/>
            <a:r>
              <a:rPr lang="ru-RU" noProof="0" dirty="0" smtClean="0"/>
              <a:t>Пятый уровень</a:t>
            </a:r>
            <a:endParaRPr lang="ru-RU" noProof="0"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D491D0-8E1B-49C7-849B-A28568D94497}" type="slidenum">
              <a:rPr lang="ru-RU" noProof="0" smtClean="0"/>
              <a:t>‹#›</a:t>
            </a:fld>
            <a:endParaRPr lang="ru-RU" noProof="0"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DED491D0-8E1B-49C7-849B-A28568D94497}" type="slidenum">
              <a:rPr lang="ru-RU" smtClean="0"/>
              <a:t>1</a:t>
            </a:fld>
            <a:endParaRPr lang="ru-RU" dirty="0"/>
          </a:p>
        </p:txBody>
      </p:sp>
    </p:spTree>
    <p:extLst>
      <p:ext uri="{BB962C8B-B14F-4D97-AF65-F5344CB8AC3E}">
        <p14:creationId xmlns:p14="http://schemas.microsoft.com/office/powerpoint/2010/main" val="135604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DED491D0-8E1B-49C7-849B-A28568D94497}" type="slidenum">
              <a:rPr lang="ru-RU" smtClean="0"/>
              <a:t>2</a:t>
            </a:fld>
            <a:endParaRPr lang="ru-RU" dirty="0"/>
          </a:p>
        </p:txBody>
      </p:sp>
    </p:spTree>
    <p:extLst>
      <p:ext uri="{BB962C8B-B14F-4D97-AF65-F5344CB8AC3E}">
        <p14:creationId xmlns:p14="http://schemas.microsoft.com/office/powerpoint/2010/main" val="294283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rtl="0"/>
            <a:fld id="{63D273F9-4EFF-4F0B-9DF4-01F988EA6D1E}" type="datetime1">
              <a:rPr lang="ru-RU" smtClean="0"/>
              <a:t>пт 16.09.22</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rtl="0"/>
            <a:fld id="{BD266BE7-899D-4075-917F-DBDE33B6B692}" type="slidenum">
              <a:rPr lang="ru-RU" smtClean="0"/>
              <a:pPr/>
              <a:t>‹#›</a:t>
            </a:fld>
            <a:endParaRPr lang="ru-RU" dirty="0"/>
          </a:p>
        </p:txBody>
      </p:sp>
    </p:spTree>
    <p:extLst>
      <p:ext uri="{BB962C8B-B14F-4D97-AF65-F5344CB8AC3E}">
        <p14:creationId xmlns:p14="http://schemas.microsoft.com/office/powerpoint/2010/main" val="328952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ABFFF7-E2BC-4B90-8333-1B79B63513B3}" type="datetime1">
              <a:rPr lang="ru-RU" smtClean="0"/>
              <a:pPr/>
              <a:t>пт 16.09.22</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BD266BE7-899D-4075-917F-DBDE33B6B692}" type="slidenum">
              <a:rPr lang="ru-RU" smtClean="0"/>
              <a:pPr/>
              <a:t>‹#›</a:t>
            </a:fld>
            <a:endParaRPr lang="ru-RU" dirty="0"/>
          </a:p>
        </p:txBody>
      </p:sp>
    </p:spTree>
    <p:extLst>
      <p:ext uri="{BB962C8B-B14F-4D97-AF65-F5344CB8AC3E}">
        <p14:creationId xmlns:p14="http://schemas.microsoft.com/office/powerpoint/2010/main" val="2123854577"/>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ABFFF7-E2BC-4B90-8333-1B79B63513B3}" type="datetime1">
              <a:rPr lang="ru-RU" smtClean="0"/>
              <a:pPr/>
              <a:t>пт 16.09.22</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BD266BE7-899D-4075-917F-DBDE33B6B692}" type="slidenum">
              <a:rPr lang="ru-RU" smtClean="0"/>
              <a:pPr/>
              <a:t>‹#›</a:t>
            </a:fld>
            <a:endParaRPr lang="ru-RU"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20232666"/>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8ABFFF7-E2BC-4B90-8333-1B79B63513B3}" type="datetime1">
              <a:rPr lang="ru-RU" smtClean="0"/>
              <a:pPr/>
              <a:t>пт 16.09.22</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BD266BE7-899D-4075-917F-DBDE33B6B692}" type="slidenum">
              <a:rPr lang="ru-RU" smtClean="0"/>
              <a:pPr/>
              <a:t>‹#›</a:t>
            </a:fld>
            <a:endParaRPr lang="ru-RU" dirty="0"/>
          </a:p>
        </p:txBody>
      </p:sp>
    </p:spTree>
    <p:extLst>
      <p:ext uri="{BB962C8B-B14F-4D97-AF65-F5344CB8AC3E}">
        <p14:creationId xmlns:p14="http://schemas.microsoft.com/office/powerpoint/2010/main" val="1801828691"/>
      </p:ext>
    </p:extLst>
  </p:cSld>
  <p:clrMapOvr>
    <a:masterClrMapping/>
  </p:clrMapOvr>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8ABFFF7-E2BC-4B90-8333-1B79B63513B3}" type="datetime1">
              <a:rPr lang="ru-RU" smtClean="0"/>
              <a:pPr/>
              <a:t>пт 16.09.22</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BD266BE7-899D-4075-917F-DBDE33B6B692}" type="slidenum">
              <a:rPr lang="ru-RU" smtClean="0"/>
              <a:pPr/>
              <a:t>‹#›</a:t>
            </a:fld>
            <a:endParaRPr lang="ru-RU"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34176147"/>
      </p:ext>
    </p:extLst>
  </p:cSld>
  <p:clrMapOvr>
    <a:masterClrMapping/>
  </p:clrMapOvr>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8ABFFF7-E2BC-4B90-8333-1B79B63513B3}" type="datetime1">
              <a:rPr lang="ru-RU" smtClean="0"/>
              <a:pPr/>
              <a:t>пт 16.09.22</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BD266BE7-899D-4075-917F-DBDE33B6B692}" type="slidenum">
              <a:rPr lang="ru-RU" smtClean="0"/>
              <a:pPr/>
              <a:t>‹#›</a:t>
            </a:fld>
            <a:endParaRPr lang="ru-RU" dirty="0"/>
          </a:p>
        </p:txBody>
      </p:sp>
    </p:spTree>
    <p:extLst>
      <p:ext uri="{BB962C8B-B14F-4D97-AF65-F5344CB8AC3E}">
        <p14:creationId xmlns:p14="http://schemas.microsoft.com/office/powerpoint/2010/main" val="1144155778"/>
      </p:ext>
    </p:extLst>
  </p:cSld>
  <p:clrMapOvr>
    <a:masterClrMapping/>
  </p:clrMapOvr>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fld id="{7489B750-52B5-4380-A24A-7530EE5DCF6F}" type="datetime1">
              <a:rPr lang="ru-RU" smtClean="0"/>
              <a:t>пт 16.09.22</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364898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fld id="{ADF49962-1D0D-4F31-AB9F-D72B431EE16F}" type="datetime1">
              <a:rPr lang="ru-RU" smtClean="0"/>
              <a:t>пт 16.09.22</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344224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fld id="{A4A3FD9A-4A31-4F86-93A4-8837C3CDE1A3}" type="datetime1">
              <a:rPr lang="ru-RU" smtClean="0"/>
              <a:t>пт 16.09.22</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179198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rtl="0"/>
            <a:fld id="{5389B495-48D3-4554-8EC7-73D4659C5407}" type="datetime1">
              <a:rPr lang="ru-RU" smtClean="0"/>
              <a:t>пт 16.09.22</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BD266BE7-899D-4075-917F-DBDE33B6B692}" type="slidenum">
              <a:rPr lang="ru-RU" smtClean="0"/>
              <a:pPr/>
              <a:t>‹#›</a:t>
            </a:fld>
            <a:endParaRPr lang="ru-RU" dirty="0"/>
          </a:p>
        </p:txBody>
      </p:sp>
    </p:spTree>
    <p:extLst>
      <p:ext uri="{BB962C8B-B14F-4D97-AF65-F5344CB8AC3E}">
        <p14:creationId xmlns:p14="http://schemas.microsoft.com/office/powerpoint/2010/main" val="224490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8ABFFF7-E2BC-4B90-8333-1B79B63513B3}" type="datetime1">
              <a:rPr lang="ru-RU" smtClean="0"/>
              <a:pPr/>
              <a:t>пт 16.09.22</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rtl="0"/>
            <a:fld id="{BD266BE7-899D-4075-917F-DBDE33B6B692}" type="slidenum">
              <a:rPr lang="ru-RU" smtClean="0"/>
              <a:pPr/>
              <a:t>‹#›</a:t>
            </a:fld>
            <a:endParaRPr lang="ru-RU" dirty="0"/>
          </a:p>
        </p:txBody>
      </p:sp>
    </p:spTree>
    <p:extLst>
      <p:ext uri="{BB962C8B-B14F-4D97-AF65-F5344CB8AC3E}">
        <p14:creationId xmlns:p14="http://schemas.microsoft.com/office/powerpoint/2010/main" val="2154181845"/>
      </p:ext>
    </p:extLst>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rtl="0"/>
            <a:fld id="{963059E1-7810-4134-BA30-CD168ACA1ED0}" type="datetime1">
              <a:rPr lang="ru-RU" smtClean="0"/>
              <a:t>пт 16.09.22</a:t>
            </a:fld>
            <a:endParaRPr lang="ru-RU" dirty="0"/>
          </a:p>
        </p:txBody>
      </p:sp>
      <p:sp>
        <p:nvSpPr>
          <p:cNvPr id="8" name="Footer Placeholder 7"/>
          <p:cNvSpPr>
            <a:spLocks noGrp="1"/>
          </p:cNvSpPr>
          <p:nvPr>
            <p:ph type="ftr" sz="quarter" idx="11"/>
          </p:nvPr>
        </p:nvSpPr>
        <p:spPr/>
        <p:txBody>
          <a:bodyPr/>
          <a:lstStyle/>
          <a:p>
            <a:pPr rtl="0"/>
            <a:endParaRPr lang="ru-R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297638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rtl="0"/>
            <a:fld id="{BC8DD942-3932-490C-965E-CE019573200E}" type="datetime1">
              <a:rPr lang="ru-RU" smtClean="0"/>
              <a:t>пт 16.09.22</a:t>
            </a:fld>
            <a:endParaRPr lang="ru-RU" dirty="0"/>
          </a:p>
        </p:txBody>
      </p:sp>
      <p:sp>
        <p:nvSpPr>
          <p:cNvPr id="4" name="Footer Placeholder 3"/>
          <p:cNvSpPr>
            <a:spLocks noGrp="1"/>
          </p:cNvSpPr>
          <p:nvPr>
            <p:ph type="ftr" sz="quarter" idx="11"/>
          </p:nvPr>
        </p:nvSpPr>
        <p:spPr/>
        <p:txBody>
          <a:bodyPr/>
          <a:lstStyle/>
          <a:p>
            <a:pPr rtl="0"/>
            <a:endParaRPr lang="ru-RU"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23079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BF23EE73-29DE-4D32-853F-71E261A37FAC}" type="datetime1">
              <a:rPr lang="ru-RU" smtClean="0"/>
              <a:t>пт 16.09.22</a:t>
            </a:fld>
            <a:endParaRPr lang="ru-RU" dirty="0"/>
          </a:p>
        </p:txBody>
      </p:sp>
      <p:sp>
        <p:nvSpPr>
          <p:cNvPr id="3" name="Footer Placeholder 2"/>
          <p:cNvSpPr>
            <a:spLocks noGrp="1"/>
          </p:cNvSpPr>
          <p:nvPr>
            <p:ph type="ftr" sz="quarter" idx="11"/>
          </p:nvPr>
        </p:nvSpPr>
        <p:spPr/>
        <p:txBody>
          <a:bodyPr/>
          <a:lstStyle/>
          <a:p>
            <a:pPr rtl="0"/>
            <a:endParaRPr lang="ru-RU"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331577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rtl="0"/>
            <a:fld id="{7C3AA2DE-E044-4C5E-88E8-826FD672C224}" type="datetime1">
              <a:rPr lang="ru-RU" smtClean="0"/>
              <a:t>пт 16.09.22</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40355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rtl="0"/>
            <a:fld id="{5689F6FF-325E-4839-A110-B16E8C0199BE}" type="datetime1">
              <a:rPr lang="ru-RU" smtClean="0"/>
              <a:t>пт 16.09.22</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327510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8ABFFF7-E2BC-4B90-8333-1B79B63513B3}" type="datetime1">
              <a:rPr lang="ru-RU" smtClean="0"/>
              <a:pPr/>
              <a:t>пт 16.09.22</a:t>
            </a:fld>
            <a:endParaRPr lang="ru-RU"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ru-RU"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BD266BE7-899D-4075-917F-DBDE33B6B692}" type="slidenum">
              <a:rPr lang="ru-RU" smtClean="0"/>
              <a:pPr/>
              <a:t>‹#›</a:t>
            </a:fld>
            <a:endParaRPr lang="ru-RU" dirty="0"/>
          </a:p>
        </p:txBody>
      </p:sp>
    </p:spTree>
    <p:extLst>
      <p:ext uri="{BB962C8B-B14F-4D97-AF65-F5344CB8AC3E}">
        <p14:creationId xmlns:p14="http://schemas.microsoft.com/office/powerpoint/2010/main" val="32422273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89212" y="2117993"/>
            <a:ext cx="8915399" cy="2262781"/>
          </a:xfrm>
        </p:spPr>
        <p:txBody>
          <a:bodyPr rtlCol="0">
            <a:normAutofit/>
          </a:bodyPr>
          <a:lstStyle/>
          <a:p>
            <a:r>
              <a:rPr lang="ru-RU" dirty="0">
                <a:latin typeface="Century" panose="02040604050505020304" pitchFamily="18" charset="0"/>
              </a:rPr>
              <a:t>Тема 2</a:t>
            </a:r>
            <a:r>
              <a:rPr lang="ru-RU" dirty="0" smtClean="0">
                <a:latin typeface="Century" panose="02040604050505020304" pitchFamily="18" charset="0"/>
              </a:rPr>
              <a:t>.</a:t>
            </a:r>
            <a:br>
              <a:rPr lang="ru-RU" dirty="0" smtClean="0">
                <a:latin typeface="Century" panose="02040604050505020304" pitchFamily="18" charset="0"/>
              </a:rPr>
            </a:br>
            <a:r>
              <a:rPr lang="ru-RU" sz="4800" dirty="0" smtClean="0">
                <a:latin typeface="Century" panose="02040604050505020304" pitchFamily="18" charset="0"/>
              </a:rPr>
              <a:t> </a:t>
            </a:r>
            <a:r>
              <a:rPr lang="ru-RU" sz="4800" dirty="0">
                <a:latin typeface="Century" panose="02040604050505020304" pitchFamily="18" charset="0"/>
              </a:rPr>
              <a:t>КОНЦЕПЦІЯ ПРОЕКТУ </a:t>
            </a:r>
          </a:p>
        </p:txBody>
      </p:sp>
      <p:sp>
        <p:nvSpPr>
          <p:cNvPr id="3" name="Подзаголовок 2"/>
          <p:cNvSpPr>
            <a:spLocks noGrp="1"/>
          </p:cNvSpPr>
          <p:nvPr>
            <p:ph type="subTitle" idx="1"/>
          </p:nvPr>
        </p:nvSpPr>
        <p:spPr>
          <a:xfrm>
            <a:off x="2589213" y="4777379"/>
            <a:ext cx="8915399" cy="1480917"/>
          </a:xfrm>
        </p:spPr>
        <p:txBody>
          <a:bodyPr rtlCol="0">
            <a:normAutofit fontScale="92500" lnSpcReduction="10000"/>
          </a:bodyPr>
          <a:lstStyle/>
          <a:p>
            <a:r>
              <a:rPr lang="uk-UA" i="1" dirty="0" smtClean="0"/>
              <a:t>2.1</a:t>
            </a:r>
            <a:r>
              <a:rPr lang="uk-UA" i="1" dirty="0"/>
              <a:t>. Визначення </a:t>
            </a:r>
            <a:r>
              <a:rPr lang="uk-UA" i="1" dirty="0" smtClean="0"/>
              <a:t>проекту та основні його ознаки</a:t>
            </a:r>
            <a:endParaRPr lang="ru-RU" dirty="0"/>
          </a:p>
          <a:p>
            <a:r>
              <a:rPr lang="uk-UA" i="1" dirty="0"/>
              <a:t>2.2. Класифікація проектів </a:t>
            </a:r>
            <a:r>
              <a:rPr lang="uk-UA" i="1" dirty="0" smtClean="0"/>
              <a:t>та поняття взаємозалежності проектів</a:t>
            </a:r>
            <a:endParaRPr lang="ru-RU" dirty="0"/>
          </a:p>
          <a:p>
            <a:r>
              <a:rPr lang="uk-UA" i="1" dirty="0"/>
              <a:t>2.3. Середовище </a:t>
            </a:r>
            <a:r>
              <a:rPr lang="uk-UA" i="1" dirty="0" smtClean="0"/>
              <a:t>проекту</a:t>
            </a:r>
          </a:p>
          <a:p>
            <a:r>
              <a:rPr lang="uk-UA" i="1" dirty="0" smtClean="0"/>
              <a:t>2.4.</a:t>
            </a:r>
            <a:r>
              <a:rPr lang="uk-UA" i="1" dirty="0"/>
              <a:t> Учасники проекту </a:t>
            </a:r>
            <a:r>
              <a:rPr lang="uk-UA" i="1" dirty="0" smtClean="0"/>
              <a:t> </a:t>
            </a:r>
            <a:endParaRPr lang="ru-RU" dirty="0"/>
          </a:p>
          <a:p>
            <a:endParaRPr lang="ru-RU"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3547" y="359705"/>
            <a:ext cx="9411407" cy="1259775"/>
          </a:xfrm>
        </p:spPr>
        <p:txBody>
          <a:bodyPr>
            <a:normAutofit/>
          </a:bodyPr>
          <a:lstStyle/>
          <a:p>
            <a:pPr algn="ctr"/>
            <a:r>
              <a:rPr lang="uk-UA" sz="2000" b="1" dirty="0" smtClean="0"/>
              <a:t>Поняття економічної взаємозалежності проектів </a:t>
            </a:r>
            <a:br>
              <a:rPr lang="uk-UA" sz="2000" b="1" dirty="0" smtClean="0"/>
            </a:br>
            <a:r>
              <a:rPr lang="uk-UA" sz="1600" dirty="0" smtClean="0"/>
              <a:t>Сучасна практика господарювання свідчить про необхідність одночасної реалізації різних проектів, результати яких тією чи іншою мірою впливають один на одного. Залежно від взаємовпливу розрізняють такі види проектів (рис.):</a:t>
            </a:r>
            <a:endParaRPr lang="ru-RU" sz="1600" dirty="0"/>
          </a:p>
        </p:txBody>
      </p:sp>
      <p:pic>
        <p:nvPicPr>
          <p:cNvPr id="4" name="Picture 1185"/>
          <p:cNvPicPr>
            <a:picLocks noGrp="1"/>
          </p:cNvPicPr>
          <p:nvPr>
            <p:ph idx="1"/>
          </p:nvPr>
        </p:nvPicPr>
        <p:blipFill>
          <a:blip r:embed="rId2"/>
          <a:stretch>
            <a:fillRect/>
          </a:stretch>
        </p:blipFill>
        <p:spPr>
          <a:xfrm>
            <a:off x="2688115" y="1828800"/>
            <a:ext cx="6775374" cy="4687677"/>
          </a:xfrm>
          <a:prstGeom prst="rect">
            <a:avLst/>
          </a:prstGeom>
        </p:spPr>
      </p:pic>
    </p:spTree>
    <p:extLst>
      <p:ext uri="{BB962C8B-B14F-4D97-AF65-F5344CB8AC3E}">
        <p14:creationId xmlns:p14="http://schemas.microsoft.com/office/powerpoint/2010/main" val="160496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1514" y="237744"/>
            <a:ext cx="10004766" cy="1855462"/>
          </a:xfrm>
        </p:spPr>
        <p:txBody>
          <a:bodyPr>
            <a:noAutofit/>
          </a:bodyPr>
          <a:lstStyle/>
          <a:p>
            <a:r>
              <a:rPr lang="uk-UA" sz="1800" dirty="0" smtClean="0"/>
              <a:t>		За рівнем альтернативності </a:t>
            </a:r>
            <a:r>
              <a:rPr lang="uk-UA" sz="1800" dirty="0"/>
              <a:t>розрізняють такі види проектів</a:t>
            </a:r>
            <a:r>
              <a:rPr lang="uk-UA" sz="1800" dirty="0" smtClean="0"/>
              <a:t>:</a:t>
            </a:r>
            <a:br>
              <a:rPr lang="uk-UA" sz="1800" dirty="0" smtClean="0"/>
            </a:br>
            <a:r>
              <a:rPr lang="ru-RU" sz="1800" dirty="0" smtClean="0"/>
              <a:t>-</a:t>
            </a:r>
            <a:r>
              <a:rPr lang="uk-UA" sz="1800" dirty="0" smtClean="0"/>
              <a:t>незалежні</a:t>
            </a:r>
            <a:r>
              <a:rPr lang="uk-UA" sz="1800" dirty="0"/>
              <a:t>; </a:t>
            </a:r>
            <a:r>
              <a:rPr lang="ru-RU" sz="1800" dirty="0"/>
              <a:t/>
            </a:r>
            <a:br>
              <a:rPr lang="ru-RU" sz="1800" dirty="0"/>
            </a:br>
            <a:r>
              <a:rPr lang="ru-RU" sz="1800" dirty="0" smtClean="0"/>
              <a:t>-</a:t>
            </a:r>
            <a:r>
              <a:rPr lang="uk-UA" sz="1800" dirty="0" err="1" smtClean="0"/>
              <a:t>взаємовиключаючі</a:t>
            </a:r>
            <a:r>
              <a:rPr lang="uk-UA" sz="1800" dirty="0"/>
              <a:t>; </a:t>
            </a:r>
            <a:r>
              <a:rPr lang="ru-RU" sz="1800" dirty="0"/>
              <a:t/>
            </a:r>
            <a:br>
              <a:rPr lang="ru-RU" sz="1800" dirty="0"/>
            </a:br>
            <a:r>
              <a:rPr lang="ru-RU" sz="1800" dirty="0" smtClean="0"/>
              <a:t>-</a:t>
            </a:r>
            <a:r>
              <a:rPr lang="uk-UA" sz="1800" dirty="0" smtClean="0"/>
              <a:t>умовні</a:t>
            </a:r>
            <a:r>
              <a:rPr lang="uk-UA" sz="1800" dirty="0"/>
              <a:t>; </a:t>
            </a:r>
            <a:r>
              <a:rPr lang="ru-RU" sz="1800" dirty="0"/>
              <a:t/>
            </a:r>
            <a:br>
              <a:rPr lang="ru-RU" sz="1800" dirty="0"/>
            </a:br>
            <a:r>
              <a:rPr lang="ru-RU" sz="1800" dirty="0" smtClean="0"/>
              <a:t>-</a:t>
            </a:r>
            <a:r>
              <a:rPr lang="uk-UA" sz="1800" dirty="0" err="1" smtClean="0"/>
              <a:t>заміщуючі</a:t>
            </a:r>
            <a:r>
              <a:rPr lang="uk-UA" sz="1800" dirty="0"/>
              <a:t>;</a:t>
            </a:r>
            <a:r>
              <a:rPr lang="ru-RU" sz="1800" dirty="0"/>
              <a:t/>
            </a:r>
            <a:br>
              <a:rPr lang="ru-RU" sz="1800" dirty="0"/>
            </a:br>
            <a:r>
              <a:rPr lang="ru-RU" sz="1800" dirty="0" smtClean="0"/>
              <a:t>-</a:t>
            </a:r>
            <a:r>
              <a:rPr lang="uk-UA" sz="1800" dirty="0" smtClean="0"/>
              <a:t>синергічні</a:t>
            </a:r>
            <a:r>
              <a:rPr lang="uk-UA" sz="1800" dirty="0"/>
              <a:t>. </a:t>
            </a:r>
            <a:r>
              <a:rPr lang="ru-RU" sz="1800" dirty="0"/>
              <a:t/>
            </a:r>
            <a:br>
              <a:rPr lang="ru-RU" sz="1800" dirty="0"/>
            </a:br>
            <a:endParaRPr lang="ru-RU" sz="1800" dirty="0"/>
          </a:p>
        </p:txBody>
      </p:sp>
      <p:sp>
        <p:nvSpPr>
          <p:cNvPr id="3" name="Объект 2"/>
          <p:cNvSpPr>
            <a:spLocks noGrp="1"/>
          </p:cNvSpPr>
          <p:nvPr>
            <p:ph idx="1"/>
          </p:nvPr>
        </p:nvSpPr>
        <p:spPr>
          <a:xfrm>
            <a:off x="1829669" y="1938969"/>
            <a:ext cx="8915400" cy="4428780"/>
          </a:xfrm>
        </p:spPr>
        <p:txBody>
          <a:bodyPr>
            <a:normAutofit fontScale="92500" lnSpcReduction="20000"/>
          </a:bodyPr>
          <a:lstStyle/>
          <a:p>
            <a:pPr algn="just"/>
            <a:r>
              <a:rPr lang="uk-UA" dirty="0" smtClean="0"/>
              <a:t>До </a:t>
            </a:r>
            <a:r>
              <a:rPr lang="uk-UA" b="1" dirty="0" smtClean="0"/>
              <a:t>незалежних </a:t>
            </a:r>
            <a:r>
              <a:rPr lang="uk-UA" dirty="0" smtClean="0"/>
              <a:t>проектів належать ті, прийняття чи відмова від яких не впливає на дохідність інших проектів. Прикладом тут можуть бути проект будівництва школи та спорудження теплоелектростанції у великому промисловому місті.  </a:t>
            </a:r>
            <a:endParaRPr lang="ru-RU" dirty="0" smtClean="0"/>
          </a:p>
          <a:p>
            <a:pPr algn="just"/>
            <a:r>
              <a:rPr lang="uk-UA" b="1" dirty="0" err="1" smtClean="0"/>
              <a:t>Взаємовиключаючі</a:t>
            </a:r>
            <a:r>
              <a:rPr lang="uk-UA" b="1" dirty="0" smtClean="0"/>
              <a:t> </a:t>
            </a:r>
            <a:r>
              <a:rPr lang="uk-UA" dirty="0" smtClean="0"/>
              <a:t>проекти — це ті проекти, реалізація яких недоцільна при прийнятті рішення про здійснення іншого проекту, оскільки прибутковість першого знижується до нульового рівня. Як правило, ці проекти мають однакову цільову установку, задовольняють одну потребу, тому одночасне їх здійснення нераціонально. </a:t>
            </a:r>
            <a:r>
              <a:rPr lang="uk-UA" dirty="0" err="1" smtClean="0"/>
              <a:t>Взаємовиключаючі</a:t>
            </a:r>
            <a:r>
              <a:rPr lang="uk-UA" dirty="0" smtClean="0"/>
              <a:t> проекти відображають альтернативи досягнення однієї мети. </a:t>
            </a:r>
            <a:endParaRPr lang="ru-RU" dirty="0" smtClean="0"/>
          </a:p>
          <a:p>
            <a:pPr algn="just"/>
            <a:r>
              <a:rPr lang="uk-UA" b="1" dirty="0" smtClean="0"/>
              <a:t>Умовними </a:t>
            </a:r>
            <a:r>
              <a:rPr lang="uk-UA" dirty="0" smtClean="0"/>
              <a:t>називаються проекти, отримання вигід від яких обумовлено прийняттям іншого проекту. До таких проектів можна віднести купівлю та монтаж очисних споруд для виведення забруднюючих речовин, що викидаються теплоелектростанціями, які працюють на вугіллі. Необхідність реалізації проекту будівництва очисних споруд повністю залежить від позитивного рішення про реалізацію згаданої теплової електростанції. Однак треба враховувати, що умовність проектів не завжди симетрична, оскільки досить ймовірна реалізація проекту будівництва вугільної електростанції без будівництва очисних споруд. </a:t>
            </a:r>
            <a:endParaRPr lang="ru-RU" dirty="0" smtClean="0"/>
          </a:p>
          <a:p>
            <a:pPr algn="just"/>
            <a:endParaRPr lang="ru-RU" dirty="0"/>
          </a:p>
        </p:txBody>
      </p:sp>
    </p:spTree>
    <p:extLst>
      <p:ext uri="{BB962C8B-B14F-4D97-AF65-F5344CB8AC3E}">
        <p14:creationId xmlns:p14="http://schemas.microsoft.com/office/powerpoint/2010/main" val="250797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42899" y="443158"/>
            <a:ext cx="9221273" cy="6284890"/>
          </a:xfrm>
        </p:spPr>
        <p:txBody>
          <a:bodyPr>
            <a:normAutofit fontScale="85000" lnSpcReduction="10000"/>
          </a:bodyPr>
          <a:lstStyle/>
          <a:p>
            <a:pPr algn="just"/>
            <a:r>
              <a:rPr lang="uk-UA" b="1" dirty="0" err="1"/>
              <a:t>Заміщуючим</a:t>
            </a:r>
            <a:r>
              <a:rPr lang="uk-UA" b="1" dirty="0"/>
              <a:t> </a:t>
            </a:r>
            <a:r>
              <a:rPr lang="uk-UA" dirty="0"/>
              <a:t>називають проект А, рентабельність якого залежить від реалізації проекту Б, оскільки його доходність починає знижуватися при прийнятті проекту Б. Приклад </a:t>
            </a:r>
            <a:r>
              <a:rPr lang="uk-UA" dirty="0" err="1"/>
              <a:t>заміщуючих</a:t>
            </a:r>
            <a:r>
              <a:rPr lang="uk-UA" dirty="0"/>
              <a:t> проектів на основі вигід — будівництво греблі. Проект А передбачає будівництво греблі, призначеної для виробітку електроенергії, проект Б — пристосованої для іригації.  </a:t>
            </a:r>
            <a:endParaRPr lang="ru-RU" dirty="0"/>
          </a:p>
          <a:p>
            <a:pPr algn="just"/>
            <a:r>
              <a:rPr lang="uk-UA" b="1" dirty="0"/>
              <a:t>Синергічними </a:t>
            </a:r>
            <a:r>
              <a:rPr lang="uk-UA" dirty="0"/>
              <a:t>називають проекти, що збільшують рентабельність один одного, причому зріст прибутковості одного проекту може базуватися як на зниженні витрат, так і на збільшенні вигід. Прикладом синергічних проектів можуть бути проект побудови автомобільного мосту через ріку та спорудження греблі на цій річці.  </a:t>
            </a:r>
            <a:endParaRPr lang="ru-RU" dirty="0"/>
          </a:p>
          <a:p>
            <a:pPr marL="0" indent="0" algn="just">
              <a:buNone/>
            </a:pPr>
            <a:r>
              <a:rPr lang="uk-UA" dirty="0"/>
              <a:t>Проектний аналіз концентрує свою увагу тільки на незалежних та </a:t>
            </a:r>
            <a:r>
              <a:rPr lang="uk-UA" dirty="0" err="1"/>
              <a:t>взаємовиключаючих</a:t>
            </a:r>
            <a:r>
              <a:rPr lang="uk-UA" dirty="0"/>
              <a:t> проектах. Будь-які проекти з іншими формами </a:t>
            </a:r>
            <a:r>
              <a:rPr lang="uk-UA" dirty="0" err="1"/>
              <a:t>взаємозалежностей</a:t>
            </a:r>
            <a:r>
              <a:rPr lang="uk-UA" dirty="0"/>
              <a:t> треба перетворювати чи на незалежні, чи переводити в набір </a:t>
            </a:r>
            <a:r>
              <a:rPr lang="uk-UA" dirty="0" err="1"/>
              <a:t>взаємовиключаючих</a:t>
            </a:r>
            <a:r>
              <a:rPr lang="uk-UA" dirty="0"/>
              <a:t>.  </a:t>
            </a:r>
            <a:endParaRPr lang="ru-RU" dirty="0"/>
          </a:p>
          <a:p>
            <a:pPr marL="0" indent="0" algn="just">
              <a:buNone/>
            </a:pPr>
            <a:r>
              <a:rPr lang="uk-UA" dirty="0"/>
              <a:t>Так, </a:t>
            </a:r>
            <a:r>
              <a:rPr lang="uk-UA" dirty="0" err="1"/>
              <a:t>взаємозаміщуючі</a:t>
            </a:r>
            <a:r>
              <a:rPr lang="uk-UA" dirty="0"/>
              <a:t> проекти можна перетворити в пару </a:t>
            </a:r>
            <a:r>
              <a:rPr lang="uk-UA" dirty="0" err="1"/>
              <a:t>взаємовиключаючих</a:t>
            </a:r>
            <a:r>
              <a:rPr lang="uk-UA" dirty="0"/>
              <a:t>. Наприклад, нові </a:t>
            </a:r>
            <a:r>
              <a:rPr lang="uk-UA" dirty="0" err="1"/>
              <a:t>шкребачки</a:t>
            </a:r>
            <a:r>
              <a:rPr lang="uk-UA" dirty="0"/>
              <a:t> димарів для вугільної електростанції можна поєднувати з будівництвом самої електростанції для отримання двох нових альтернатив: перший проект — будівництво вугільної електростанції з новими </a:t>
            </a:r>
            <a:r>
              <a:rPr lang="uk-UA" dirty="0" err="1"/>
              <a:t>шкребачками</a:t>
            </a:r>
            <a:r>
              <a:rPr lang="uk-UA" dirty="0"/>
              <a:t>, другий — спорудження вугільної електростанції із звичайною технологією очищення димарів.  </a:t>
            </a:r>
            <a:endParaRPr lang="ru-RU" dirty="0"/>
          </a:p>
          <a:p>
            <a:pPr marL="0" indent="0" algn="just">
              <a:buNone/>
            </a:pPr>
            <a:r>
              <a:rPr lang="uk-UA" dirty="0" err="1"/>
              <a:t>Заміщуючі</a:t>
            </a:r>
            <a:r>
              <a:rPr lang="uk-UA" dirty="0"/>
              <a:t> та синергічні проекти можуть бути перетворені на незалежні включенням у потік грошових засобів оцінки зниження дохідності (</a:t>
            </a:r>
            <a:r>
              <a:rPr lang="uk-UA" dirty="0" err="1"/>
              <a:t>заміщуючі</a:t>
            </a:r>
            <a:r>
              <a:rPr lang="uk-UA" dirty="0"/>
              <a:t> проекти) або підвищення дохідності (синергічні проекти). </a:t>
            </a:r>
            <a:endParaRPr lang="ru-RU" dirty="0"/>
          </a:p>
          <a:p>
            <a:pPr marL="0" indent="0" algn="just">
              <a:buNone/>
            </a:pPr>
            <a:r>
              <a:rPr lang="uk-UA" dirty="0"/>
              <a:t>Безумовно, такі процедури потребують від аналітиків додаткової праці по збору й аналізу вхідної інформації, виявленню спричинення одних явищ іншими. Разом з тим точність таких поправок дозволяє приймати аргументовані рішення про економічну доцільність реалізації проектів. </a:t>
            </a:r>
            <a:endParaRPr lang="ru-RU" dirty="0"/>
          </a:p>
          <a:p>
            <a:endParaRPr lang="ru-RU" dirty="0"/>
          </a:p>
        </p:txBody>
      </p:sp>
    </p:spTree>
    <p:extLst>
      <p:ext uri="{BB962C8B-B14F-4D97-AF65-F5344CB8AC3E}">
        <p14:creationId xmlns:p14="http://schemas.microsoft.com/office/powerpoint/2010/main" val="42701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2.3. Середовище проекту</a:t>
            </a:r>
            <a:endParaRPr lang="ru-RU" b="1" dirty="0"/>
          </a:p>
        </p:txBody>
      </p:sp>
      <p:pic>
        <p:nvPicPr>
          <p:cNvPr id="4" name="Picture 268016"/>
          <p:cNvPicPr>
            <a:picLocks noGrp="1"/>
          </p:cNvPicPr>
          <p:nvPr>
            <p:ph idx="1"/>
          </p:nvPr>
        </p:nvPicPr>
        <p:blipFill>
          <a:blip r:embed="rId2"/>
          <a:stretch>
            <a:fillRect/>
          </a:stretch>
        </p:blipFill>
        <p:spPr>
          <a:xfrm>
            <a:off x="2787268" y="2144617"/>
            <a:ext cx="6460604" cy="3778250"/>
          </a:xfrm>
          <a:prstGeom prst="rect">
            <a:avLst/>
          </a:prstGeom>
        </p:spPr>
      </p:pic>
    </p:spTree>
    <p:extLst>
      <p:ext uri="{BB962C8B-B14F-4D97-AF65-F5344CB8AC3E}">
        <p14:creationId xmlns:p14="http://schemas.microsoft.com/office/powerpoint/2010/main" val="304289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3547" y="624110"/>
            <a:ext cx="9841065" cy="1280890"/>
          </a:xfrm>
        </p:spPr>
        <p:txBody>
          <a:bodyPr>
            <a:normAutofit fontScale="90000"/>
          </a:bodyPr>
          <a:lstStyle/>
          <a:p>
            <a:pPr algn="just"/>
            <a:r>
              <a:rPr lang="uk-UA" sz="1600" dirty="0" smtClean="0"/>
              <a:t>Для успішної реалізації проектів необхідно визначити і врахувати будь-яку можливу дію щодо проекту та його оточення. Відносини між проектом і середовищами не дозволяють провести чітку межу між ними. Як правило, до факторів найближчого оточення проекту належать сфери фінансів, збуту, виробництва, матеріального забезпечення, інфраструктури, а також керівництво підприємства, оскільки саме воно визначає цілі та основні вимоги щодо проекту, його реалізації, методів управління (див. табл. 2).  </a:t>
            </a:r>
            <a:r>
              <a:rPr lang="uk-UA" dirty="0" smtClean="0"/>
              <a:t/>
            </a:r>
            <a:br>
              <a:rPr lang="uk-UA" dirty="0" smtClean="0"/>
            </a:br>
            <a:endParaRPr lang="uk-UA" dirty="0"/>
          </a:p>
        </p:txBody>
      </p:sp>
      <p:pic>
        <p:nvPicPr>
          <p:cNvPr id="4" name="Picture 1518"/>
          <p:cNvPicPr>
            <a:picLocks noGrp="1"/>
          </p:cNvPicPr>
          <p:nvPr>
            <p:ph idx="1"/>
          </p:nvPr>
        </p:nvPicPr>
        <p:blipFill>
          <a:blip r:embed="rId2"/>
          <a:stretch>
            <a:fillRect/>
          </a:stretch>
        </p:blipFill>
        <p:spPr>
          <a:xfrm>
            <a:off x="3294043" y="1905000"/>
            <a:ext cx="6643171" cy="4724401"/>
          </a:xfrm>
          <a:prstGeom prst="rect">
            <a:avLst/>
          </a:prstGeom>
        </p:spPr>
      </p:pic>
    </p:spTree>
    <p:extLst>
      <p:ext uri="{BB962C8B-B14F-4D97-AF65-F5344CB8AC3E}">
        <p14:creationId xmlns:p14="http://schemas.microsoft.com/office/powerpoint/2010/main" val="268297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4733" y="491907"/>
            <a:ext cx="9455475" cy="1280890"/>
          </a:xfrm>
        </p:spPr>
        <p:txBody>
          <a:bodyPr>
            <a:noAutofit/>
          </a:bodyPr>
          <a:lstStyle/>
          <a:p>
            <a:r>
              <a:rPr lang="uk-UA" sz="1800" b="1" u="sng" dirty="0" smtClean="0"/>
              <a:t>Внутрішнє середовище проекту </a:t>
            </a:r>
            <a:r>
              <a:rPr lang="uk-UA" sz="1800" dirty="0" smtClean="0"/>
              <a:t>має для успішної реалізації проекту першорядне значення, оскільки саме ці фактори сприяють чи навпаки заважають досягненню поставлених цілей проекту. Розглянемо найбільш значущі з них: </a:t>
            </a:r>
            <a:br>
              <a:rPr lang="uk-UA" sz="1800" dirty="0" smtClean="0"/>
            </a:br>
            <a:endParaRPr lang="uk-UA" sz="1800" dirty="0"/>
          </a:p>
        </p:txBody>
      </p:sp>
      <p:sp>
        <p:nvSpPr>
          <p:cNvPr id="3" name="Объект 2"/>
          <p:cNvSpPr>
            <a:spLocks noGrp="1"/>
          </p:cNvSpPr>
          <p:nvPr>
            <p:ph idx="1"/>
          </p:nvPr>
        </p:nvSpPr>
        <p:spPr>
          <a:xfrm>
            <a:off x="1917183" y="1772797"/>
            <a:ext cx="8915400" cy="4716138"/>
          </a:xfrm>
        </p:spPr>
        <p:txBody>
          <a:bodyPr>
            <a:normAutofit fontScale="85000" lnSpcReduction="10000"/>
          </a:bodyPr>
          <a:lstStyle/>
          <a:p>
            <a:pPr algn="just"/>
            <a:r>
              <a:rPr lang="uk-UA" b="1" i="1" dirty="0" smtClean="0"/>
              <a:t>економічні умови</a:t>
            </a:r>
            <a:r>
              <a:rPr lang="uk-UA" b="1" dirty="0" smtClean="0"/>
              <a:t> </a:t>
            </a:r>
            <a:r>
              <a:rPr lang="uk-UA" dirty="0" smtClean="0"/>
              <a:t>— пов’язані з кошторисом і бюджетом проекту, цінами, податками та тарифами, ризиком і страхуванням, стимулами, пільгами та іншими економічними факторами, що діють всередині проекту та визначають його основні вартісні характеристики; </a:t>
            </a:r>
          </a:p>
          <a:p>
            <a:pPr algn="just"/>
            <a:r>
              <a:rPr lang="uk-UA" b="1" i="1" dirty="0" smtClean="0"/>
              <a:t>соціальні умови</a:t>
            </a:r>
            <a:r>
              <a:rPr lang="uk-UA" b="1" dirty="0" smtClean="0"/>
              <a:t> </a:t>
            </a:r>
            <a:r>
              <a:rPr lang="uk-UA" dirty="0" smtClean="0"/>
              <a:t>— характеризуються забезпеченням стандартних умов життя для учасників проекту, рівнем заробітної плати, наявністю комунальних послуг, наданням соціальних умов (школи, дитячі садки, медобслуговування, умови для відпочинку та ін.); умови праці і техніки безпеки, страхування та соціальне забезпечення і т. ін.; </a:t>
            </a:r>
          </a:p>
          <a:p>
            <a:pPr algn="just"/>
            <a:r>
              <a:rPr lang="uk-UA" b="1" i="1" dirty="0" smtClean="0"/>
              <a:t>стиль керівництва проектом</a:t>
            </a:r>
            <a:r>
              <a:rPr lang="uk-UA" b="1" dirty="0" smtClean="0"/>
              <a:t> </a:t>
            </a:r>
            <a:r>
              <a:rPr lang="uk-UA" dirty="0" smtClean="0"/>
              <a:t>— визначає психологічний клімат та атмосферу в команді проекту, впливає на її творчу активність і працездатність;</a:t>
            </a:r>
          </a:p>
          <a:p>
            <a:pPr algn="just"/>
            <a:r>
              <a:rPr lang="uk-UA" b="1" i="1" dirty="0" smtClean="0"/>
              <a:t>організація проекту</a:t>
            </a:r>
            <a:r>
              <a:rPr lang="uk-UA" b="1" dirty="0" smtClean="0"/>
              <a:t> </a:t>
            </a:r>
            <a:r>
              <a:rPr lang="uk-UA" dirty="0" smtClean="0"/>
              <a:t>— визначає співвідношення між основними учасниками проекту, розподіл прав, відповідальності та обов’язків та впливає на успіх здійснення задуму. Команда проекту є «мозковим центром», мотором та виконавчим органом проекту, від якого залежать його прогрес та успіх; </a:t>
            </a:r>
          </a:p>
          <a:p>
            <a:pPr algn="just"/>
            <a:r>
              <a:rPr lang="uk-UA" b="1" i="1" dirty="0" smtClean="0"/>
              <a:t>методи та засоби комунікації</a:t>
            </a:r>
            <a:r>
              <a:rPr lang="uk-UA" b="1" dirty="0" smtClean="0"/>
              <a:t> </a:t>
            </a:r>
            <a:r>
              <a:rPr lang="uk-UA" dirty="0" smtClean="0"/>
              <a:t>— визначають повноту, вірогідність та оперативність обміну інформацією між зацікавленими учасниками проекту. По суті це — нервова система проекту, від ступеня досконалості якої залежить його успіх. </a:t>
            </a:r>
          </a:p>
          <a:p>
            <a:pPr algn="just"/>
            <a:r>
              <a:rPr lang="uk-UA" dirty="0" smtClean="0"/>
              <a:t>Найбільший вплив на проекти мають: економіка, закони і право, культура, політика і суспільство. Найменший вплив надають природа, екологія та інфраструктура. </a:t>
            </a:r>
          </a:p>
          <a:p>
            <a:pPr marL="0" indent="0" algn="just">
              <a:buNone/>
            </a:pPr>
            <a:endParaRPr lang="uk-UA" dirty="0" smtClean="0"/>
          </a:p>
        </p:txBody>
      </p:sp>
    </p:spTree>
    <p:extLst>
      <p:ext uri="{BB962C8B-B14F-4D97-AF65-F5344CB8AC3E}">
        <p14:creationId xmlns:p14="http://schemas.microsoft.com/office/powerpoint/2010/main" val="268630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2762" y="293603"/>
            <a:ext cx="8911687" cy="764016"/>
          </a:xfrm>
        </p:spPr>
        <p:txBody>
          <a:bodyPr>
            <a:normAutofit fontScale="90000"/>
          </a:bodyPr>
          <a:lstStyle/>
          <a:p>
            <a:r>
              <a:rPr lang="uk-UA" sz="1800" dirty="0" smtClean="0"/>
              <a:t>Враховуючи, що проект реалізується зазвичай у конкретному середовищі, слід мати на увазі й </a:t>
            </a:r>
            <a:r>
              <a:rPr lang="uk-UA" sz="1800" b="1" u="sng" dirty="0" smtClean="0"/>
              <a:t>зовнішні фактори</a:t>
            </a:r>
            <a:r>
              <a:rPr lang="uk-UA" sz="1800" dirty="0" smtClean="0"/>
              <a:t>, в яких він реалізується. </a:t>
            </a:r>
            <a:br>
              <a:rPr lang="uk-UA" sz="1800" dirty="0" smtClean="0"/>
            </a:br>
            <a:r>
              <a:rPr lang="uk-UA" sz="1800" dirty="0" smtClean="0"/>
              <a:t>Такими факторами є:</a:t>
            </a:r>
            <a:br>
              <a:rPr lang="uk-UA" sz="1800" dirty="0" smtClean="0"/>
            </a:br>
            <a:r>
              <a:rPr lang="uk-UA" sz="1800" dirty="0" smtClean="0"/>
              <a:t>  </a:t>
            </a:r>
            <a:br>
              <a:rPr lang="uk-UA" sz="1800" dirty="0" smtClean="0"/>
            </a:br>
            <a:endParaRPr lang="uk-UA" sz="1800" dirty="0"/>
          </a:p>
        </p:txBody>
      </p:sp>
      <p:sp>
        <p:nvSpPr>
          <p:cNvPr id="3" name="Объект 2"/>
          <p:cNvSpPr>
            <a:spLocks noGrp="1"/>
          </p:cNvSpPr>
          <p:nvPr>
            <p:ph idx="1"/>
          </p:nvPr>
        </p:nvSpPr>
        <p:spPr>
          <a:xfrm>
            <a:off x="1490759" y="1057619"/>
            <a:ext cx="9595691" cy="5800381"/>
          </a:xfrm>
        </p:spPr>
        <p:txBody>
          <a:bodyPr>
            <a:noAutofit/>
          </a:bodyPr>
          <a:lstStyle/>
          <a:p>
            <a:pPr algn="just">
              <a:spcBef>
                <a:spcPts val="600"/>
              </a:spcBef>
            </a:pPr>
            <a:r>
              <a:rPr lang="uk-UA" sz="1300" b="1" i="1" dirty="0" smtClean="0"/>
              <a:t>політичні</a:t>
            </a:r>
            <a:r>
              <a:rPr lang="uk-UA" sz="1300" b="1" dirty="0" smtClean="0"/>
              <a:t> </a:t>
            </a:r>
            <a:r>
              <a:rPr lang="uk-UA" sz="1300" dirty="0" smtClean="0"/>
              <a:t>— політична стабільність; підтримка проекту урядом; </a:t>
            </a:r>
            <a:r>
              <a:rPr lang="uk-UA" sz="1300" dirty="0"/>
              <a:t>національні прояви; торговий баланс з країнами-учасниками; участь у союзах;</a:t>
            </a:r>
            <a:endParaRPr lang="uk-UA" sz="1300" dirty="0" smtClean="0"/>
          </a:p>
          <a:p>
            <a:pPr algn="just">
              <a:spcBef>
                <a:spcPts val="600"/>
              </a:spcBef>
            </a:pPr>
            <a:r>
              <a:rPr lang="uk-UA" sz="1300" b="1" i="1" dirty="0" smtClean="0"/>
              <a:t>економічні</a:t>
            </a:r>
            <a:r>
              <a:rPr lang="uk-UA" sz="1300" dirty="0" smtClean="0"/>
              <a:t> — структура національного господарства; види відповідальності та майнові права, в тому числі на землю; тарифи та податки; страхові гарантії; рівень інфляції та стабільність валюти; </a:t>
            </a:r>
            <a:r>
              <a:rPr lang="uk-UA" sz="1300" dirty="0" err="1" smtClean="0"/>
              <a:t>розвинутість</a:t>
            </a:r>
            <a:r>
              <a:rPr lang="uk-UA" sz="1300" dirty="0" smtClean="0"/>
              <a:t> банківської системи; джерела інвестицій і капітальних вкладень; ступінь свободи підприємництва й господарської самостійності; </a:t>
            </a:r>
            <a:r>
              <a:rPr lang="uk-UA" sz="1300" dirty="0" err="1" smtClean="0"/>
              <a:t>розвинутість</a:t>
            </a:r>
            <a:r>
              <a:rPr lang="uk-UA" sz="1300" dirty="0" smtClean="0"/>
              <a:t> ринкової інфраструктури; рівень цін; стан ринків: збуту, інвестицій, засобів виробництва, сировини та продуктів, робочої сили та ін.; </a:t>
            </a:r>
          </a:p>
          <a:p>
            <a:pPr algn="just">
              <a:spcBef>
                <a:spcPts val="600"/>
              </a:spcBef>
            </a:pPr>
            <a:r>
              <a:rPr lang="uk-UA" sz="1300" b="1" i="1" dirty="0" smtClean="0"/>
              <a:t>соціальні</a:t>
            </a:r>
            <a:r>
              <a:rPr lang="uk-UA" sz="1300" b="1" dirty="0" smtClean="0"/>
              <a:t> </a:t>
            </a:r>
            <a:r>
              <a:rPr lang="uk-UA" sz="1300" dirty="0" smtClean="0"/>
              <a:t>— умови та рівень життя; рівень освіти; свобода переміщення у межах країни і за кордон; адекватність трудового законодавства суспільним змінам; заборона страйку; охорона здоров’я та медицина; умови відпочинку; громадські організації; засоби масової інформації; ставлення місцевого населення до проекту; </a:t>
            </a:r>
          </a:p>
          <a:p>
            <a:pPr algn="just">
              <a:spcBef>
                <a:spcPts val="600"/>
              </a:spcBef>
            </a:pPr>
            <a:r>
              <a:rPr lang="uk-UA" sz="1300" b="1" i="1" dirty="0" smtClean="0"/>
              <a:t>правові</a:t>
            </a:r>
            <a:r>
              <a:rPr lang="uk-UA" sz="1300" dirty="0" smtClean="0"/>
              <a:t> — права людини; права підприємництва; права власності; закони та нормативні акти про надання гарантій і пільг;  </a:t>
            </a:r>
          </a:p>
          <a:p>
            <a:pPr algn="just">
              <a:spcBef>
                <a:spcPts val="600"/>
              </a:spcBef>
            </a:pPr>
            <a:r>
              <a:rPr lang="uk-UA" sz="1300" b="1" i="1" dirty="0" smtClean="0"/>
              <a:t>науково-технічні</a:t>
            </a:r>
            <a:r>
              <a:rPr lang="uk-UA" sz="1300" dirty="0" smtClean="0"/>
              <a:t> — рівень розвитку фундаментальних і прикладних наук, інформаційних технологій та комп’ютеризації, промислових і виробничих технологій; стан енергетичних і транспортних систем; зв’язок; комунікації; </a:t>
            </a:r>
          </a:p>
          <a:p>
            <a:pPr algn="just">
              <a:spcBef>
                <a:spcPts val="600"/>
              </a:spcBef>
            </a:pPr>
            <a:r>
              <a:rPr lang="uk-UA" sz="1300" b="1" i="1" dirty="0" smtClean="0"/>
              <a:t>культурологічні</a:t>
            </a:r>
            <a:r>
              <a:rPr lang="uk-UA" sz="1300" b="1" dirty="0" smtClean="0"/>
              <a:t> </a:t>
            </a:r>
            <a:r>
              <a:rPr lang="uk-UA" sz="1300" dirty="0" smtClean="0"/>
              <a:t>— рівень освіченості; історія; культурні традиції; релігія; культурні потреби життєзабезпечення; праця; відпочинок; спорт та ін.; рівень вимог до якості результатів та умов праці; </a:t>
            </a:r>
          </a:p>
          <a:p>
            <a:pPr algn="just">
              <a:spcBef>
                <a:spcPts val="600"/>
              </a:spcBef>
            </a:pPr>
            <a:r>
              <a:rPr lang="uk-UA" sz="1300" b="1" i="1" dirty="0" smtClean="0"/>
              <a:t>природні та екологічні</a:t>
            </a:r>
            <a:r>
              <a:rPr lang="uk-UA" sz="1300" b="1" dirty="0" smtClean="0"/>
              <a:t> </a:t>
            </a:r>
            <a:r>
              <a:rPr lang="uk-UA" sz="1300" dirty="0" smtClean="0"/>
              <a:t>— </a:t>
            </a:r>
            <a:r>
              <a:rPr lang="uk-UA" sz="1300" dirty="0" err="1" smtClean="0"/>
              <a:t>природнокліматичні</a:t>
            </a:r>
            <a:r>
              <a:rPr lang="uk-UA" sz="1300" dirty="0" smtClean="0"/>
              <a:t> умови: температура, опади, вологість, вітри, висота над рівнем моря, сейсмічність, ландшафт і топографія та ін.; природні ресурси; розташування та зв’язок з транспортними мережами; стандарти з якості повітряного простору, водних джерел та ґрунтового покриття; санітарні вимоги до навколишнього середовища; законодавство із захисту довкілля; характеристика тенденцій та стану екологічних систем: повітря, води, ґрунту; </a:t>
            </a:r>
          </a:p>
          <a:p>
            <a:pPr algn="just">
              <a:spcBef>
                <a:spcPts val="600"/>
              </a:spcBef>
            </a:pPr>
            <a:r>
              <a:rPr lang="uk-UA" sz="1300" b="1" i="1" dirty="0" smtClean="0"/>
              <a:t>інфраструктурні</a:t>
            </a:r>
            <a:r>
              <a:rPr lang="uk-UA" sz="1300" b="1" dirty="0" smtClean="0"/>
              <a:t> </a:t>
            </a:r>
            <a:r>
              <a:rPr lang="uk-UA" sz="1300" dirty="0" smtClean="0"/>
              <a:t>— засоби транспорту, зв’язку та комунікацій, перевезення вантажів; мережі ЕОМ та інформаційні системи; енергозабезпечення; комунальні служби; сировина та послуги; збутова мережа, логістика, матеріально-технічне постачання; промислова інфраструктура; обслуговуючі системи та ін. </a:t>
            </a:r>
          </a:p>
          <a:p>
            <a:pPr>
              <a:spcBef>
                <a:spcPts val="600"/>
              </a:spcBef>
            </a:pPr>
            <a:endParaRPr lang="ru-RU" sz="1300" dirty="0"/>
          </a:p>
        </p:txBody>
      </p:sp>
    </p:spTree>
    <p:extLst>
      <p:ext uri="{BB962C8B-B14F-4D97-AF65-F5344CB8AC3E}">
        <p14:creationId xmlns:p14="http://schemas.microsoft.com/office/powerpoint/2010/main" val="249377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8497" y="624110"/>
            <a:ext cx="9856116" cy="1280890"/>
          </a:xfrm>
        </p:spPr>
        <p:txBody>
          <a:bodyPr/>
          <a:lstStyle/>
          <a:p>
            <a:r>
              <a:rPr lang="uk-UA" b="1" dirty="0" smtClean="0"/>
              <a:t>2.</a:t>
            </a:r>
            <a:r>
              <a:rPr lang="en-US" b="1" dirty="0" smtClean="0"/>
              <a:t>4</a:t>
            </a:r>
            <a:r>
              <a:rPr lang="uk-UA" b="1" dirty="0" smtClean="0"/>
              <a:t>. </a:t>
            </a:r>
            <a:r>
              <a:rPr lang="uk-UA" b="1" dirty="0"/>
              <a:t>Учасники проекту </a:t>
            </a:r>
            <a:r>
              <a:rPr lang="ru-RU" b="1" dirty="0"/>
              <a:t/>
            </a:r>
            <a:br>
              <a:rPr lang="ru-RU" b="1" dirty="0"/>
            </a:br>
            <a:endParaRPr lang="ru-RU" dirty="0"/>
          </a:p>
        </p:txBody>
      </p:sp>
      <p:sp>
        <p:nvSpPr>
          <p:cNvPr id="3" name="Объект 2"/>
          <p:cNvSpPr>
            <a:spLocks noGrp="1"/>
          </p:cNvSpPr>
          <p:nvPr>
            <p:ph idx="1"/>
          </p:nvPr>
        </p:nvSpPr>
        <p:spPr>
          <a:xfrm>
            <a:off x="1648497" y="1392935"/>
            <a:ext cx="9313286" cy="5112913"/>
          </a:xfrm>
        </p:spPr>
        <p:txBody>
          <a:bodyPr>
            <a:normAutofit fontScale="92500" lnSpcReduction="10000"/>
          </a:bodyPr>
          <a:lstStyle/>
          <a:p>
            <a:pPr marL="0" indent="0" algn="just">
              <a:buNone/>
            </a:pPr>
            <a:r>
              <a:rPr lang="uk-UA" b="1" dirty="0"/>
              <a:t>Учасники проекту </a:t>
            </a:r>
            <a:r>
              <a:rPr lang="uk-UA" dirty="0"/>
              <a:t>реалізують різні інтереси у процесі здійснення проекту, формують власні вимоги відповідно до цілей та мотивації і впливають на проект, виходячи зі своїх інтересів, компетенції та ступеня залучення до проекту. </a:t>
            </a:r>
            <a:endParaRPr lang="ru-RU" dirty="0"/>
          </a:p>
          <a:p>
            <a:pPr marL="0" indent="0" algn="just">
              <a:buNone/>
            </a:pPr>
            <a:r>
              <a:rPr lang="uk-UA" dirty="0"/>
              <a:t>Склад учасників проекту, їх ролі, розподіл функцій і відповідальності залежать від типу, виду, масштабу й складності проекту, а також від фаз його життєвого циклу. Для визначення складу учасників проекту, побудови його функціональної та організаційної структур для кожного проекту на стадії розробки концепції необхідно визначити: </a:t>
            </a:r>
            <a:endParaRPr lang="ru-RU" dirty="0"/>
          </a:p>
          <a:p>
            <a:pPr lvl="0" algn="just" fontAlgn="base"/>
            <a:r>
              <a:rPr lang="uk-UA" dirty="0"/>
              <a:t>предметну галузь — цілі, завдання, роботи та основні результати, тобто що потрібно зробити, щоб реалізувати проект, а також його масштаби, складність, припустимі строки; </a:t>
            </a:r>
            <a:endParaRPr lang="ru-RU" dirty="0"/>
          </a:p>
          <a:p>
            <a:pPr lvl="0" algn="just" fontAlgn="base"/>
            <a:r>
              <a:rPr lang="uk-UA" dirty="0"/>
              <a:t>відношення власності, залученої до процесу здійснення проекту (що скільки коштує та кому належить?); </a:t>
            </a:r>
            <a:endParaRPr lang="ru-RU" dirty="0"/>
          </a:p>
          <a:p>
            <a:pPr lvl="0" algn="just" fontAlgn="base"/>
            <a:r>
              <a:rPr lang="uk-UA" dirty="0"/>
              <a:t>основні ідеї реалізації проекту (як зробити?); </a:t>
            </a:r>
            <a:endParaRPr lang="ru-RU" dirty="0"/>
          </a:p>
          <a:p>
            <a:pPr lvl="0" algn="just" fontAlgn="base"/>
            <a:r>
              <a:rPr lang="uk-UA" dirty="0"/>
              <a:t>основних активних учасників проекту (хто робитиме?); </a:t>
            </a:r>
            <a:endParaRPr lang="ru-RU" dirty="0"/>
          </a:p>
          <a:p>
            <a:pPr lvl="0" algn="just" fontAlgn="base"/>
            <a:r>
              <a:rPr lang="uk-UA" dirty="0"/>
              <a:t>основних пасивних учасників проекту (кого стосується проект?); </a:t>
            </a:r>
            <a:endParaRPr lang="ru-RU" dirty="0"/>
          </a:p>
          <a:p>
            <a:pPr lvl="0" algn="just" fontAlgn="base"/>
            <a:r>
              <a:rPr lang="uk-UA" dirty="0"/>
              <a:t>які мотивації учасників проекту? (можливий прибуток, збитки, ризик і т. ін.). </a:t>
            </a:r>
            <a:endParaRPr lang="ru-RU" dirty="0"/>
          </a:p>
          <a:p>
            <a:pPr algn="just"/>
            <a:endParaRPr lang="ru-RU" dirty="0"/>
          </a:p>
        </p:txBody>
      </p:sp>
    </p:spTree>
    <p:extLst>
      <p:ext uri="{BB962C8B-B14F-4D97-AF65-F5344CB8AC3E}">
        <p14:creationId xmlns:p14="http://schemas.microsoft.com/office/powerpoint/2010/main" val="59833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3554" y="789363"/>
            <a:ext cx="9808014" cy="576729"/>
          </a:xfrm>
        </p:spPr>
        <p:txBody>
          <a:bodyPr>
            <a:normAutofit fontScale="90000"/>
          </a:bodyPr>
          <a:lstStyle/>
          <a:p>
            <a:pPr algn="ctr"/>
            <a:r>
              <a:rPr lang="uk-UA" sz="2000" b="1" dirty="0" smtClean="0"/>
              <a:t>Основні учасники проекту (перелік приблизний) </a:t>
            </a:r>
            <a:r>
              <a:rPr lang="uk-UA" sz="2000" dirty="0" smtClean="0"/>
              <a:t/>
            </a:r>
            <a:br>
              <a:rPr lang="uk-UA" sz="2000" dirty="0" smtClean="0"/>
            </a:br>
            <a:endParaRPr lang="uk-UA" sz="2000" dirty="0"/>
          </a:p>
        </p:txBody>
      </p:sp>
      <p:pic>
        <p:nvPicPr>
          <p:cNvPr id="4" name="Picture 441113"/>
          <p:cNvPicPr>
            <a:picLocks noGrp="1"/>
          </p:cNvPicPr>
          <p:nvPr>
            <p:ph idx="1"/>
          </p:nvPr>
        </p:nvPicPr>
        <p:blipFill>
          <a:blip r:embed="rId2"/>
          <a:stretch>
            <a:fillRect/>
          </a:stretch>
        </p:blipFill>
        <p:spPr>
          <a:xfrm>
            <a:off x="1498294" y="1597025"/>
            <a:ext cx="9683825" cy="4847842"/>
          </a:xfrm>
          <a:prstGeom prst="rect">
            <a:avLst/>
          </a:prstGeom>
        </p:spPr>
      </p:pic>
    </p:spTree>
    <p:extLst>
      <p:ext uri="{BB962C8B-B14F-4D97-AF65-F5344CB8AC3E}">
        <p14:creationId xmlns:p14="http://schemas.microsoft.com/office/powerpoint/2010/main" val="186437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8912" y="394153"/>
            <a:ext cx="10341734" cy="1027023"/>
          </a:xfrm>
        </p:spPr>
        <p:txBody>
          <a:bodyPr>
            <a:noAutofit/>
          </a:bodyPr>
          <a:lstStyle/>
          <a:p>
            <a:r>
              <a:rPr lang="uk-UA" sz="2000" dirty="0"/>
              <a:t>Відповіді на ці запитання дозволяють визначити взаємовідносини між всіма учасниками проекту та на цій основі прийняти </a:t>
            </a:r>
            <a:r>
              <a:rPr lang="uk-UA" sz="2000" dirty="0" smtClean="0"/>
              <a:t>обґрунтованих рішень </a:t>
            </a:r>
            <a:r>
              <a:rPr lang="uk-UA" sz="2000" dirty="0"/>
              <a:t>щодо організації та управління проектом. </a:t>
            </a:r>
            <a:r>
              <a:rPr lang="uk-UA" sz="2000" b="1" dirty="0"/>
              <a:t>Учасниками проекту можуть виступати</a:t>
            </a:r>
            <a:r>
              <a:rPr lang="uk-UA" sz="2000" dirty="0"/>
              <a:t>: </a:t>
            </a:r>
            <a:r>
              <a:rPr lang="ru-RU" sz="2000" dirty="0"/>
              <a:t/>
            </a:r>
            <a:br>
              <a:rPr lang="ru-RU" sz="2000" dirty="0"/>
            </a:br>
            <a:endParaRPr lang="ru-RU" sz="2000" dirty="0"/>
          </a:p>
        </p:txBody>
      </p:sp>
      <p:sp>
        <p:nvSpPr>
          <p:cNvPr id="3" name="Объект 2"/>
          <p:cNvSpPr>
            <a:spLocks noGrp="1"/>
          </p:cNvSpPr>
          <p:nvPr>
            <p:ph idx="1"/>
          </p:nvPr>
        </p:nvSpPr>
        <p:spPr>
          <a:xfrm>
            <a:off x="1618911" y="1421176"/>
            <a:ext cx="9893715" cy="4991636"/>
          </a:xfrm>
        </p:spPr>
        <p:txBody>
          <a:bodyPr>
            <a:normAutofit fontScale="85000" lnSpcReduction="20000"/>
          </a:bodyPr>
          <a:lstStyle/>
          <a:p>
            <a:pPr algn="just"/>
            <a:r>
              <a:rPr lang="uk-UA" i="1" dirty="0"/>
              <a:t>Ініціатор </a:t>
            </a:r>
            <a:r>
              <a:rPr lang="uk-UA" dirty="0"/>
              <a:t>— сторона, яка є автором ідеї проекту, його попереднього обґрунтування та пропозицій по здійсненню.  </a:t>
            </a:r>
            <a:endParaRPr lang="ru-RU" dirty="0"/>
          </a:p>
          <a:p>
            <a:pPr algn="just"/>
            <a:r>
              <a:rPr lang="uk-UA" i="1" dirty="0"/>
              <a:t>Замовник </a:t>
            </a:r>
            <a:r>
              <a:rPr lang="uk-UA" dirty="0"/>
              <a:t>— головна сторона, зацікавлена у здійсненні проекту та досягненні його результатів. Замовник, тобто майбутній власник та користувач результатами проекту, визначає основні вимоги та масштаб проекту, забезпечує фінансування проекту за рахунок своїх коштів чи коштів залучених інвесторів, укладає контракти з головними виконавцями проекту, несе відповідальність за цими контрактами, керує процесом взаємодії між усіма учасниками проекту. </a:t>
            </a:r>
            <a:endParaRPr lang="ru-RU" dirty="0"/>
          </a:p>
          <a:p>
            <a:pPr algn="just"/>
            <a:r>
              <a:rPr lang="uk-UA" i="1" dirty="0"/>
              <a:t>Інвестор(и) </a:t>
            </a:r>
            <a:r>
              <a:rPr lang="uk-UA" dirty="0"/>
              <a:t>— сторона(и), що вкладає інвестиції в проект.  </a:t>
            </a:r>
            <a:endParaRPr lang="ru-RU" dirty="0"/>
          </a:p>
          <a:p>
            <a:pPr algn="just"/>
            <a:r>
              <a:rPr lang="uk-UA" i="1" dirty="0"/>
              <a:t>Керівник проекту </a:t>
            </a:r>
            <a:r>
              <a:rPr lang="uk-UA" dirty="0"/>
              <a:t>— юридична (фізична) особа, якій замовник та інвестор делегують певні повноваження щодо здійснення проекту — планування, контролю та координації робіт усіх учасників проекту.  </a:t>
            </a:r>
            <a:endParaRPr lang="ru-RU" dirty="0"/>
          </a:p>
          <a:p>
            <a:pPr algn="just"/>
            <a:r>
              <a:rPr lang="uk-UA" i="1" dirty="0"/>
              <a:t>Команда проекту </a:t>
            </a:r>
            <a:r>
              <a:rPr lang="uk-UA" dirty="0"/>
              <a:t>— специфічна організаційна структура, очолювана керівником проекту та створена на період здійснення проекту. Завдання команди — виконання функцій управління проектом для ефективного досягнення цілей проекту. Склад і функції команди проекту залежать від масштабів, складності та інших характеристик проекту. </a:t>
            </a:r>
            <a:endParaRPr lang="ru-RU" dirty="0"/>
          </a:p>
          <a:p>
            <a:pPr algn="just"/>
            <a:r>
              <a:rPr lang="uk-UA" i="1" dirty="0" err="1"/>
              <a:t>Контрактор</a:t>
            </a:r>
            <a:r>
              <a:rPr lang="uk-UA" i="1" dirty="0"/>
              <a:t> (генеральний </a:t>
            </a:r>
            <a:r>
              <a:rPr lang="uk-UA" i="1" dirty="0" err="1"/>
              <a:t>контрактор</a:t>
            </a:r>
            <a:r>
              <a:rPr lang="uk-UA" i="1" dirty="0"/>
              <a:t>) </a:t>
            </a:r>
            <a:r>
              <a:rPr lang="uk-UA" dirty="0"/>
              <a:t>— сторона чи учасник проекту, що вступає до відносин із замовником та бере на себе обов'язок за виконання робіт по контракту (це може бути увесь проект чи його частина). До функцій генерального </a:t>
            </a:r>
            <a:r>
              <a:rPr lang="uk-UA" dirty="0" err="1"/>
              <a:t>контрактора</a:t>
            </a:r>
            <a:r>
              <a:rPr lang="uk-UA" dirty="0"/>
              <a:t> належать укладання контракту із замовником (інвестором), добір та укладання угод із </a:t>
            </a:r>
            <a:r>
              <a:rPr lang="uk-UA" dirty="0" err="1"/>
              <a:t>субконтракторами</a:t>
            </a:r>
            <a:r>
              <a:rPr lang="uk-UA" dirty="0"/>
              <a:t>, забезпечення координації їх робіт та прийняття виконаного обсягу, оплата праці співвиконавців. </a:t>
            </a:r>
            <a:r>
              <a:rPr lang="uk-UA" dirty="0" err="1"/>
              <a:t>Контрактором</a:t>
            </a:r>
            <a:r>
              <a:rPr lang="uk-UA" dirty="0"/>
              <a:t> може виступати керівник проекту чи інші активні учасники проекту</a:t>
            </a:r>
            <a:endParaRPr lang="ru-RU" dirty="0"/>
          </a:p>
        </p:txBody>
      </p:sp>
    </p:spTree>
    <p:extLst>
      <p:ext uri="{BB962C8B-B14F-4D97-AF65-F5344CB8AC3E}">
        <p14:creationId xmlns:p14="http://schemas.microsoft.com/office/powerpoint/2010/main" val="2778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545465" y="638978"/>
            <a:ext cx="10238703" cy="749147"/>
          </a:xfrm>
        </p:spPr>
        <p:txBody>
          <a:bodyPr>
            <a:normAutofit fontScale="90000"/>
          </a:bodyPr>
          <a:lstStyle/>
          <a:p>
            <a:r>
              <a:rPr lang="uk-UA" b="1" dirty="0"/>
              <a:t>2.1. Визначення </a:t>
            </a:r>
            <a:r>
              <a:rPr lang="uk-UA" b="1" dirty="0" smtClean="0"/>
              <a:t>проекту та основні його ознаки</a:t>
            </a:r>
            <a:endParaRPr lang="ru-RU" dirty="0"/>
          </a:p>
        </p:txBody>
      </p:sp>
      <p:sp>
        <p:nvSpPr>
          <p:cNvPr id="14" name="Объект 2"/>
          <p:cNvSpPr>
            <a:spLocks noGrp="1"/>
          </p:cNvSpPr>
          <p:nvPr>
            <p:ph idx="1"/>
          </p:nvPr>
        </p:nvSpPr>
        <p:spPr>
          <a:xfrm>
            <a:off x="1033153" y="1235034"/>
            <a:ext cx="10751015" cy="5622966"/>
          </a:xfrm>
        </p:spPr>
        <p:txBody>
          <a:bodyPr rtlCol="0">
            <a:normAutofit fontScale="77500" lnSpcReduction="20000"/>
          </a:bodyPr>
          <a:lstStyle/>
          <a:p>
            <a:pPr algn="just"/>
            <a:r>
              <a:rPr lang="uk-UA" dirty="0" smtClean="0"/>
              <a:t>У науковій літературі існує різноманітність визначень поняття «проект», що пояснюється передусім різними методологічними підходами до його визначення.</a:t>
            </a:r>
          </a:p>
          <a:p>
            <a:pPr algn="just"/>
            <a:r>
              <a:rPr lang="uk-UA" dirty="0" smtClean="0"/>
              <a:t>У </a:t>
            </a:r>
            <a:r>
              <a:rPr lang="uk-UA" dirty="0"/>
              <a:t>найзагальнішому вигляді </a:t>
            </a:r>
            <a:r>
              <a:rPr lang="uk-UA" b="1" dirty="0"/>
              <a:t>проект</a:t>
            </a:r>
            <a:r>
              <a:rPr lang="uk-UA" dirty="0"/>
              <a:t> </a:t>
            </a:r>
            <a:r>
              <a:rPr lang="uk-UA" dirty="0" smtClean="0"/>
              <a:t>(від </a:t>
            </a:r>
            <a:r>
              <a:rPr lang="uk-UA" dirty="0" err="1" smtClean="0"/>
              <a:t>англ</a:t>
            </a:r>
            <a:r>
              <a:rPr lang="uk-UA" dirty="0" smtClean="0"/>
              <a:t>. </a:t>
            </a:r>
            <a:r>
              <a:rPr lang="en-US" dirty="0" smtClean="0"/>
              <a:t>- Project</a:t>
            </a:r>
            <a:r>
              <a:rPr lang="uk-UA" dirty="0" smtClean="0"/>
              <a:t>)</a:t>
            </a:r>
            <a:r>
              <a:rPr lang="en-US" dirty="0"/>
              <a:t> </a:t>
            </a:r>
            <a:r>
              <a:rPr lang="en-US" dirty="0" smtClean="0"/>
              <a:t>-</a:t>
            </a:r>
            <a:r>
              <a:rPr lang="uk-UA" dirty="0" smtClean="0"/>
              <a:t> </a:t>
            </a:r>
            <a:r>
              <a:rPr lang="uk-UA" dirty="0"/>
              <a:t>це будь-що, що планується чи замислюється, велике </a:t>
            </a:r>
            <a:r>
              <a:rPr lang="uk-UA" dirty="0" smtClean="0"/>
              <a:t>починання.</a:t>
            </a:r>
          </a:p>
          <a:p>
            <a:pPr algn="just"/>
            <a:r>
              <a:rPr lang="uk-UA" dirty="0" smtClean="0"/>
              <a:t>Звід </a:t>
            </a:r>
            <a:r>
              <a:rPr lang="uk-UA" dirty="0"/>
              <a:t>знань з управління проектами дає наступне визначення: </a:t>
            </a:r>
            <a:r>
              <a:rPr lang="uk-UA" b="1" dirty="0"/>
              <a:t>проект</a:t>
            </a:r>
            <a:r>
              <a:rPr lang="uk-UA" dirty="0"/>
              <a:t> – це певне підприємство з початково встановленими цілями, досягнення яких означає завершення проекту. </a:t>
            </a:r>
            <a:endParaRPr lang="uk-UA" dirty="0" smtClean="0"/>
          </a:p>
          <a:p>
            <a:pPr algn="just"/>
            <a:r>
              <a:rPr lang="uk-UA" dirty="0" smtClean="0"/>
              <a:t>З </a:t>
            </a:r>
            <a:r>
              <a:rPr lang="uk-UA" dirty="0"/>
              <a:t>погляду управління проектами </a:t>
            </a:r>
            <a:r>
              <a:rPr lang="uk-UA" dirty="0" smtClean="0"/>
              <a:t>визначає </a:t>
            </a:r>
            <a:r>
              <a:rPr lang="uk-UA" b="1" dirty="0"/>
              <a:t>проект</a:t>
            </a:r>
            <a:r>
              <a:rPr lang="uk-UA" dirty="0"/>
              <a:t> як певне завдання з визначеними вихідними даними й встановленими результатами (цілями), що обумовлюють спосіб його вирішення. </a:t>
            </a:r>
            <a:r>
              <a:rPr lang="uk-UA" dirty="0" smtClean="0"/>
              <a:t>Тобто </a:t>
            </a:r>
            <a:r>
              <a:rPr lang="uk-UA" dirty="0"/>
              <a:t>проект може розглядатися як процес переходу від вхідного </a:t>
            </a:r>
            <a:r>
              <a:rPr lang="uk-UA" dirty="0" smtClean="0"/>
              <a:t>- стан </a:t>
            </a:r>
            <a:r>
              <a:rPr lang="uk-UA" dirty="0"/>
              <a:t>певного об’єкта до </a:t>
            </a:r>
            <a:r>
              <a:rPr lang="uk-UA" dirty="0" smtClean="0"/>
              <a:t>вихідного - </a:t>
            </a:r>
            <a:r>
              <a:rPr lang="uk-UA" dirty="0"/>
              <a:t>за участі ряду обмежень (фінансових, матеріальних, соціальних, нормативно-правових, етнічних, часових та ін.) і забезпечень (фінансових, матеріальних, соціальних, людських ресурсах та ін.) </a:t>
            </a:r>
            <a:endParaRPr lang="en-US" dirty="0"/>
          </a:p>
          <a:p>
            <a:pPr algn="just"/>
            <a:r>
              <a:rPr lang="uk-UA" b="1" dirty="0" smtClean="0"/>
              <a:t>Проект</a:t>
            </a:r>
            <a:r>
              <a:rPr lang="uk-UA" dirty="0" smtClean="0"/>
              <a:t> – окреме підприємство з конкретними цілями, які часто включають вимоги до часу, вартості та якості результатів, що досягаються (Англійська асоціація проект-менеджерів).</a:t>
            </a:r>
            <a:endParaRPr lang="en-US" dirty="0" smtClean="0"/>
          </a:p>
          <a:p>
            <a:pPr algn="just"/>
            <a:r>
              <a:rPr lang="uk-UA" dirty="0" smtClean="0"/>
              <a:t>Стосовно підприємницької проект- це документ або комплекс документів, які містять систему взаємопов'язаних у часі і просторі та узгоджених з погляду ресурсного забезпечення заходів і дій, спрямованих на розвиток підприємства в цілому або того чи іншого його структурного підрозділу.</a:t>
            </a:r>
          </a:p>
          <a:p>
            <a:r>
              <a:rPr lang="uk-UA" b="1" dirty="0" smtClean="0"/>
              <a:t>Мета </a:t>
            </a:r>
            <a:r>
              <a:rPr lang="uk-UA" b="1" dirty="0"/>
              <a:t>проекту</a:t>
            </a:r>
            <a:r>
              <a:rPr lang="uk-UA" dirty="0"/>
              <a:t> – це бажаний та доведений результат, досягнутий у межах певного строку при заданих умовах реалізації проекту. </a:t>
            </a:r>
            <a:endParaRPr lang="uk-UA" dirty="0" smtClean="0"/>
          </a:p>
          <a:p>
            <a:pPr marL="0" indent="0">
              <a:buNone/>
            </a:pPr>
            <a:r>
              <a:rPr lang="uk-UA" dirty="0" smtClean="0"/>
              <a:t>Визначення </a:t>
            </a:r>
            <a:r>
              <a:rPr lang="uk-UA" dirty="0"/>
              <a:t>мети проекту передбачає постановку задач, що вимагають: </a:t>
            </a:r>
            <a:endParaRPr lang="ru-RU" dirty="0"/>
          </a:p>
          <a:p>
            <a:pPr lvl="0" fontAlgn="base"/>
            <a:r>
              <a:rPr lang="uk-UA" dirty="0"/>
              <a:t>визначити результати діяльності на певний строк; </a:t>
            </a:r>
            <a:endParaRPr lang="uk-UA" dirty="0" smtClean="0"/>
          </a:p>
          <a:p>
            <a:pPr lvl="0" fontAlgn="base"/>
            <a:r>
              <a:rPr lang="uk-UA" dirty="0" smtClean="0"/>
              <a:t>дати </a:t>
            </a:r>
            <a:r>
              <a:rPr lang="uk-UA" dirty="0"/>
              <a:t>цим результатам кількісну оцінку; </a:t>
            </a:r>
            <a:endParaRPr lang="ru-RU" dirty="0"/>
          </a:p>
          <a:p>
            <a:pPr lvl="0" fontAlgn="base"/>
            <a:r>
              <a:rPr lang="uk-UA" dirty="0"/>
              <a:t>довести, що ці результати можуть бути досягнуті; </a:t>
            </a:r>
            <a:endParaRPr lang="ru-RU" dirty="0"/>
          </a:p>
          <a:p>
            <a:pPr lvl="0" fontAlgn="base"/>
            <a:r>
              <a:rPr lang="uk-UA" dirty="0"/>
              <a:t>визначити умови, за яких ці результати можуть бути досягнуті. </a:t>
            </a:r>
            <a:endParaRPr lang="ru-RU" dirty="0"/>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99069" y="110169"/>
            <a:ext cx="9659155" cy="6747831"/>
          </a:xfrm>
        </p:spPr>
        <p:txBody>
          <a:bodyPr>
            <a:normAutofit fontScale="62500" lnSpcReduction="20000"/>
          </a:bodyPr>
          <a:lstStyle/>
          <a:p>
            <a:pPr algn="just"/>
            <a:r>
              <a:rPr lang="uk-UA" sz="2200" i="1" dirty="0" err="1"/>
              <a:t>Субконтрактор</a:t>
            </a:r>
            <a:r>
              <a:rPr lang="uk-UA" sz="2200" i="1" dirty="0"/>
              <a:t> </a:t>
            </a:r>
            <a:r>
              <a:rPr lang="uk-UA" sz="2200" dirty="0"/>
              <a:t>— вступає в договірні відносини з </a:t>
            </a:r>
            <a:r>
              <a:rPr lang="uk-UA" sz="2200" dirty="0" err="1"/>
              <a:t>контрактором</a:t>
            </a:r>
            <a:r>
              <a:rPr lang="uk-UA" sz="2200" dirty="0"/>
              <a:t> чи </a:t>
            </a:r>
            <a:r>
              <a:rPr lang="uk-UA" sz="2200" dirty="0" err="1"/>
              <a:t>субконтрактором</a:t>
            </a:r>
            <a:r>
              <a:rPr lang="uk-UA" sz="2200" dirty="0"/>
              <a:t> більш високого рівня. Несе відповідальність за виконання робіт чи послуг відповідно до умов контракту. </a:t>
            </a:r>
            <a:endParaRPr lang="ru-RU" sz="2200" dirty="0"/>
          </a:p>
          <a:p>
            <a:pPr algn="just"/>
            <a:r>
              <a:rPr lang="uk-UA" sz="2200" i="1" dirty="0"/>
              <a:t>Генеральний підрядник </a:t>
            </a:r>
            <a:r>
              <a:rPr lang="uk-UA" sz="2200" dirty="0"/>
              <a:t>— юридична особа, чия пропозиція прийнята замовником. Несе відповідальність за виконання робіт відповідно до умов контракту. Добирає субпідрядників та укладає угоди з ними на виконання окремих робіт і послуг. У будівельних проектах роль генпідрядника звичайно виконують будівельні або проектно-будівельні фірми чи організації. </a:t>
            </a:r>
            <a:endParaRPr lang="ru-RU" sz="2200" dirty="0"/>
          </a:p>
          <a:p>
            <a:pPr algn="just"/>
            <a:r>
              <a:rPr lang="uk-UA" sz="2200" i="1" dirty="0"/>
              <a:t>Органи влади </a:t>
            </a:r>
            <a:r>
              <a:rPr lang="uk-UA" sz="2200" dirty="0"/>
              <a:t>— сторона, що задовольняє свої інтереси шляхом отримання податків від учасників проекту, висуває та підтримує екологічні, соціальні та інші суспільні й державні вимоги, пов'язані з реалізацією проекту. </a:t>
            </a:r>
            <a:endParaRPr lang="ru-RU" sz="2200" dirty="0"/>
          </a:p>
          <a:p>
            <a:pPr algn="just"/>
            <a:r>
              <a:rPr lang="uk-UA" sz="2200" i="1" dirty="0"/>
              <a:t>Власник земельної ділянки </a:t>
            </a:r>
            <a:r>
              <a:rPr lang="uk-UA" sz="2200" dirty="0"/>
              <a:t>— юридична (фізична) особа, яка є власником земельної ділянки, залученої до проекту. Вступає у відносини із замовником та передає на договірній основі право користування чи володіння цією ділянкою землі. </a:t>
            </a:r>
            <a:endParaRPr lang="ru-RU" sz="2200" dirty="0"/>
          </a:p>
          <a:p>
            <a:pPr algn="just"/>
            <a:r>
              <a:rPr lang="uk-UA" sz="2200" i="1" dirty="0"/>
              <a:t>Проектувальник </a:t>
            </a:r>
            <a:r>
              <a:rPr lang="uk-UA" sz="2200" dirty="0"/>
              <a:t>— юридична особа, що виконує за контрактом проектно-дослідницькі роботи в межах проекту. Вступає в договірні відносини з </a:t>
            </a:r>
            <a:r>
              <a:rPr lang="uk-UA" sz="2200" dirty="0" err="1"/>
              <a:t>генконтрактором</a:t>
            </a:r>
            <a:r>
              <a:rPr lang="uk-UA" sz="2200" dirty="0"/>
              <a:t> проекту чи безпосередньо із замовником. </a:t>
            </a:r>
            <a:endParaRPr lang="ru-RU" sz="2200" dirty="0"/>
          </a:p>
          <a:p>
            <a:pPr algn="just"/>
            <a:r>
              <a:rPr lang="uk-UA" sz="2200" i="1" dirty="0"/>
              <a:t>Виробник кінцевої продукції проекту </a:t>
            </a:r>
            <a:r>
              <a:rPr lang="uk-UA" sz="2200" dirty="0"/>
              <a:t>— здійснює експлуатацію створених основних фондів та виробляє кінцеву продукцію. Головна мета — отримання прибутку від продажу готової продукції споживачам. Бере участь на всіх фазах проекту та взаємодіє з основними учасниками проекту. Його роль і функції залежать від частки власності у кінцевих результатах проекту. В багатьох випадках є замовником та виробником продукції за проектом. </a:t>
            </a:r>
            <a:endParaRPr lang="ru-RU" sz="2200" dirty="0"/>
          </a:p>
          <a:p>
            <a:pPr algn="just"/>
            <a:r>
              <a:rPr lang="uk-UA" sz="2200" i="1" dirty="0"/>
              <a:t>Споживачі кінцевої продукції </a:t>
            </a:r>
            <a:r>
              <a:rPr lang="uk-UA" sz="2200" dirty="0"/>
              <a:t>— юридичні та фізичні особи, які є покупцями й користувачами кінцевої продукції, що встановлюють вимоги до виробленої продукції та наданих послуг і формують попит на них. За рахунок коштів споживачів відшкодовуються витрати на проект і формується прибуток усіх учасників проекту. </a:t>
            </a:r>
            <a:endParaRPr lang="ru-RU" sz="2200" dirty="0"/>
          </a:p>
          <a:p>
            <a:pPr algn="just"/>
            <a:r>
              <a:rPr lang="uk-UA" sz="2200" i="1" dirty="0"/>
              <a:t>Інші учасники проекту. </a:t>
            </a:r>
            <a:r>
              <a:rPr lang="uk-UA" sz="2200" dirty="0"/>
              <a:t>На здійснення проекту впливають й інші сторони з оточення проекту, які, по суті, також можуть належати до учасників проекту. Це — конкуренти основних учасників проекту; громадські групи та населення, чиї економічні і позаекономічні інтереси зачіпає реалізація проекту; спонсори проекту; різні консалтингові, інжинірингові, юридичні організації, залучені до процесу здійснення проекту, та ін. </a:t>
            </a:r>
            <a:endParaRPr lang="ru-RU" sz="2200" dirty="0"/>
          </a:p>
          <a:p>
            <a:pPr marL="0" indent="0" algn="just">
              <a:buNone/>
            </a:pPr>
            <a:r>
              <a:rPr lang="uk-UA" sz="2200" dirty="0"/>
              <a:t>Учасники проекту можуть виступати одночасно у декількох обличчях, наприклад, замовник проекту може виступати інвестором та керівником проекту. Склад та кількість учасників проекту залежить від масштабу та складності проекту. </a:t>
            </a:r>
            <a:endParaRPr lang="ru-RU" sz="2200" dirty="0"/>
          </a:p>
          <a:p>
            <a:pPr marL="0" indent="0">
              <a:buNone/>
            </a:pPr>
            <a:endParaRPr lang="ru-RU" sz="2200" dirty="0"/>
          </a:p>
          <a:p>
            <a:endParaRPr lang="ru-RU" dirty="0"/>
          </a:p>
        </p:txBody>
      </p:sp>
    </p:spTree>
    <p:extLst>
      <p:ext uri="{BB962C8B-B14F-4D97-AF65-F5344CB8AC3E}">
        <p14:creationId xmlns:p14="http://schemas.microsoft.com/office/powerpoint/2010/main" val="318127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497"/>
          <p:cNvPicPr>
            <a:picLocks noGrp="1"/>
          </p:cNvPicPr>
          <p:nvPr>
            <p:ph idx="1"/>
          </p:nvPr>
        </p:nvPicPr>
        <p:blipFill>
          <a:blip r:embed="rId2"/>
          <a:stretch>
            <a:fillRect/>
          </a:stretch>
        </p:blipFill>
        <p:spPr>
          <a:xfrm>
            <a:off x="2875402" y="1333041"/>
            <a:ext cx="7304183" cy="4395729"/>
          </a:xfrm>
          <a:prstGeom prst="rect">
            <a:avLst/>
          </a:prstGeom>
        </p:spPr>
      </p:pic>
    </p:spTree>
    <p:extLst>
      <p:ext uri="{BB962C8B-B14F-4D97-AF65-F5344CB8AC3E}">
        <p14:creationId xmlns:p14="http://schemas.microsoft.com/office/powerpoint/2010/main" val="56727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92999" y="3825025"/>
            <a:ext cx="8915399" cy="1325842"/>
          </a:xfrm>
        </p:spPr>
        <p:txBody>
          <a:bodyPr/>
          <a:lstStyle/>
          <a:p>
            <a:r>
              <a:rPr lang="ru-RU" dirty="0" smtClean="0">
                <a:latin typeface="Century" panose="02040604050505020304" pitchFamily="18" charset="0"/>
              </a:rPr>
              <a:t>ДЯКУЮ ЗА УВАГУ!</a:t>
            </a:r>
            <a:endParaRPr lang="ru-RU" dirty="0">
              <a:latin typeface="Century" panose="02040604050505020304" pitchFamily="18" charset="0"/>
            </a:endParaRPr>
          </a:p>
        </p:txBody>
      </p:sp>
    </p:spTree>
    <p:extLst>
      <p:ext uri="{BB962C8B-B14F-4D97-AF65-F5344CB8AC3E}">
        <p14:creationId xmlns:p14="http://schemas.microsoft.com/office/powerpoint/2010/main" val="356391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874264" y="1189276"/>
            <a:ext cx="6679895" cy="4247317"/>
          </a:xfrm>
          <a:prstGeom prst="rect">
            <a:avLst/>
          </a:prstGeom>
        </p:spPr>
        <p:txBody>
          <a:bodyPr wrap="square">
            <a:spAutoFit/>
          </a:bodyPr>
          <a:lstStyle/>
          <a:p>
            <a:pPr algn="just"/>
            <a:r>
              <a:rPr lang="uk-UA" dirty="0" smtClean="0"/>
              <a:t>це комплекс </a:t>
            </a:r>
            <a:r>
              <a:rPr lang="uk-UA" dirty="0" err="1" smtClean="0"/>
              <a:t>взаємов'язаних</a:t>
            </a:r>
            <a:r>
              <a:rPr lang="uk-UA" dirty="0" smtClean="0"/>
              <a:t> заходів, які спрямовані на досягнення певної мети протягом певного періоду часу і з урахуванням прогнозованих обмежень по ресурсах (перш за все капіталу). </a:t>
            </a:r>
          </a:p>
          <a:p>
            <a:pPr algn="just"/>
            <a:endParaRPr lang="uk-UA" dirty="0" smtClean="0"/>
          </a:p>
          <a:p>
            <a:pPr algn="just"/>
            <a:r>
              <a:rPr lang="uk-UA" dirty="0" smtClean="0"/>
              <a:t>це комплекс взаємопов’язаних заходів, розроблених для досягнення певних цілей протягом заданого часу при встановлених ресурсних обмеженнях. </a:t>
            </a:r>
          </a:p>
          <a:p>
            <a:pPr algn="just"/>
            <a:endParaRPr lang="uk-UA" dirty="0" smtClean="0"/>
          </a:p>
          <a:p>
            <a:pPr algn="just"/>
            <a:r>
              <a:rPr lang="uk-UA" b="1" dirty="0" smtClean="0"/>
              <a:t>одноразовий комплекс взаємопов’язаних заходів, спрямований на задоволення визначеної потреби шляхом досягнення конкретних результатів при встановленому матеріальному (ресурсному) забезпеченні з чітко визначеними цілями протягом заданого періоду.</a:t>
            </a:r>
            <a:endParaRPr lang="uk-UA" b="1" dirty="0"/>
          </a:p>
        </p:txBody>
      </p:sp>
      <p:sp>
        <p:nvSpPr>
          <p:cNvPr id="4" name="TextBox 3"/>
          <p:cNvSpPr txBox="1"/>
          <p:nvPr/>
        </p:nvSpPr>
        <p:spPr>
          <a:xfrm>
            <a:off x="679372" y="2277826"/>
            <a:ext cx="1597446" cy="1200329"/>
          </a:xfrm>
          <a:prstGeom prst="rect">
            <a:avLst/>
          </a:prstGeom>
          <a:noFill/>
        </p:spPr>
        <p:txBody>
          <a:bodyPr wrap="square" rtlCol="0">
            <a:spAutoFit/>
          </a:bodyPr>
          <a:lstStyle/>
          <a:p>
            <a:pPr algn="ctr"/>
            <a:r>
              <a:rPr lang="uk-UA" b="1" dirty="0" smtClean="0">
                <a:solidFill>
                  <a:srgbClr val="00B0F0"/>
                </a:solidFill>
              </a:rPr>
              <a:t>З точки зору проектного аналізу</a:t>
            </a:r>
            <a:endParaRPr lang="ru-RU" b="1" dirty="0">
              <a:solidFill>
                <a:srgbClr val="00B0F0"/>
              </a:solidFill>
            </a:endParaRPr>
          </a:p>
        </p:txBody>
      </p:sp>
      <p:cxnSp>
        <p:nvCxnSpPr>
          <p:cNvPr id="8" name="Прямая со стрелкой 7"/>
          <p:cNvCxnSpPr/>
          <p:nvPr/>
        </p:nvCxnSpPr>
        <p:spPr>
          <a:xfrm>
            <a:off x="2276818" y="2877992"/>
            <a:ext cx="1597446" cy="1021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2295181" y="2877992"/>
            <a:ext cx="14505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V="1">
            <a:off x="2295181" y="1516091"/>
            <a:ext cx="1579083" cy="1355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54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85"/>
          <p:cNvPicPr>
            <a:picLocks noGrp="1"/>
          </p:cNvPicPr>
          <p:nvPr>
            <p:ph idx="1"/>
          </p:nvPr>
        </p:nvPicPr>
        <p:blipFill>
          <a:blip r:embed="rId2"/>
          <a:stretch>
            <a:fillRect/>
          </a:stretch>
        </p:blipFill>
        <p:spPr>
          <a:xfrm>
            <a:off x="2996230" y="1957330"/>
            <a:ext cx="6640213" cy="4388386"/>
          </a:xfrm>
          <a:prstGeom prst="rect">
            <a:avLst/>
          </a:prstGeom>
        </p:spPr>
      </p:pic>
      <p:sp>
        <p:nvSpPr>
          <p:cNvPr id="5" name="Прямоугольник 4"/>
          <p:cNvSpPr/>
          <p:nvPr/>
        </p:nvSpPr>
        <p:spPr>
          <a:xfrm>
            <a:off x="1927952" y="521208"/>
            <a:ext cx="8174515" cy="1233671"/>
          </a:xfrm>
          <a:prstGeom prst="rect">
            <a:avLst/>
          </a:prstGeom>
        </p:spPr>
        <p:txBody>
          <a:bodyPr wrap="square">
            <a:spAutoFit/>
          </a:bodyPr>
          <a:lstStyle/>
          <a:p>
            <a:pPr marL="45085" marR="203835" indent="359410" algn="just">
              <a:lnSpc>
                <a:spcPct val="103000"/>
              </a:lnSpc>
              <a:spcAft>
                <a:spcPts val="15"/>
              </a:spcAft>
            </a:pPr>
            <a:r>
              <a:rPr lang="uk-UA" dirty="0" smtClean="0">
                <a:solidFill>
                  <a:srgbClr val="00B0F0"/>
                </a:solidFill>
                <a:latin typeface="Times New Roman" panose="02020603050405020304" pitchFamily="18" charset="0"/>
                <a:ea typeface="Times New Roman" panose="02020603050405020304" pitchFamily="18" charset="0"/>
              </a:rPr>
              <a:t>Для успішного здійснення проекту необхідно виділити його </a:t>
            </a:r>
            <a:r>
              <a:rPr lang="uk-UA" dirty="0" smtClean="0">
                <a:solidFill>
                  <a:srgbClr val="00B0F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основні ознаки</a:t>
            </a:r>
            <a:r>
              <a:rPr lang="uk-UA" dirty="0" smtClean="0">
                <a:solidFill>
                  <a:srgbClr val="00B0F0"/>
                </a:solidFill>
                <a:latin typeface="Times New Roman" panose="02020603050405020304" pitchFamily="18" charset="0"/>
                <a:ea typeface="Times New Roman" panose="02020603050405020304" pitchFamily="18" charset="0"/>
              </a:rPr>
              <a:t>, які дозволять менеджерам побачити об’єкти управління та використати необхідний інструментарій для реалізації проекту. До основних ознак проекту належать: </a:t>
            </a:r>
            <a:endParaRPr lang="uk-UA" dirty="0">
              <a:solidFill>
                <a:srgbClr val="00B0F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910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6717" y="121187"/>
            <a:ext cx="9394387" cy="1591704"/>
          </a:xfrm>
        </p:spPr>
        <p:txBody>
          <a:bodyPr>
            <a:noAutofit/>
          </a:bodyPr>
          <a:lstStyle/>
          <a:p>
            <a:pPr algn="just"/>
            <a:r>
              <a:rPr lang="uk-UA" sz="1400" dirty="0" smtClean="0"/>
              <a:t>Разом з тим, всі проекти </a:t>
            </a:r>
            <a:r>
              <a:rPr lang="uk-UA" sz="1400" b="1" dirty="0" smtClean="0">
                <a:solidFill>
                  <a:srgbClr val="00B0F0"/>
                </a:solidFill>
              </a:rPr>
              <a:t>є інвестиційними</a:t>
            </a:r>
            <a:r>
              <a:rPr lang="uk-UA" sz="1400" dirty="0" smtClean="0"/>
              <a:t>, які можуть бути комерційними або некомерційними. </a:t>
            </a:r>
            <a:br>
              <a:rPr lang="uk-UA" sz="1400" dirty="0" smtClean="0"/>
            </a:br>
            <a:r>
              <a:rPr lang="uk-UA" sz="1400" dirty="0" smtClean="0"/>
              <a:t>У проектному аналізі інвестиція трактується в найширшому розумінні як вкладення коштів, майнових та інтелектуальних цінностей в матеріальні та нематеріальні активи, корпоративні права й цінні папери з метою одержання прибутку або соціального ефекту. Таким чином </a:t>
            </a:r>
            <a:r>
              <a:rPr lang="uk-UA" sz="1400" b="1" dirty="0" smtClean="0">
                <a:solidFill>
                  <a:srgbClr val="00B0F0"/>
                </a:solidFill>
              </a:rPr>
              <a:t>проект</a:t>
            </a:r>
            <a:r>
              <a:rPr lang="uk-UA" sz="1400" dirty="0" smtClean="0"/>
              <a:t> можна визначити як комплекс взаємопов’язаних заходів, розроблених для досягнення певних цілей, однією з котрих є одержання прибутку або соціального ефекту протягом заданого періоду часу при встановлених ресурсних обмеженнях</a:t>
            </a:r>
            <a:r>
              <a:rPr lang="ru-RU" sz="1400" dirty="0" smtClean="0"/>
              <a:t>. </a:t>
            </a:r>
            <a:endParaRPr lang="ru-RU" sz="1400" dirty="0"/>
          </a:p>
        </p:txBody>
      </p:sp>
      <p:sp>
        <p:nvSpPr>
          <p:cNvPr id="3" name="Объект 2"/>
          <p:cNvSpPr>
            <a:spLocks noGrp="1"/>
          </p:cNvSpPr>
          <p:nvPr>
            <p:ph idx="1"/>
          </p:nvPr>
        </p:nvSpPr>
        <p:spPr>
          <a:xfrm>
            <a:off x="1278733" y="1712891"/>
            <a:ext cx="10808995" cy="5145110"/>
          </a:xfrm>
        </p:spPr>
        <p:txBody>
          <a:bodyPr>
            <a:noAutofit/>
          </a:bodyPr>
          <a:lstStyle/>
          <a:p>
            <a:pPr marL="0" indent="0" algn="just">
              <a:spcBef>
                <a:spcPts val="600"/>
              </a:spcBef>
              <a:buNone/>
            </a:pPr>
            <a:r>
              <a:rPr lang="uk-UA" sz="1300" dirty="0" smtClean="0"/>
              <a:t>Для успішного здійснення проекту необхідно охарактеризувати його </a:t>
            </a:r>
            <a:r>
              <a:rPr lang="uk-UA" sz="1300" b="1" dirty="0" smtClean="0"/>
              <a:t>основні ознаки</a:t>
            </a:r>
            <a:r>
              <a:rPr lang="uk-UA" sz="1300" dirty="0" smtClean="0"/>
              <a:t>: </a:t>
            </a:r>
            <a:endParaRPr lang="ru-RU" sz="1300" dirty="0" smtClean="0"/>
          </a:p>
          <a:p>
            <a:pPr lvl="0" algn="just" fontAlgn="base">
              <a:spcBef>
                <a:spcPts val="600"/>
              </a:spcBef>
            </a:pPr>
            <a:r>
              <a:rPr lang="uk-UA" sz="1300" b="1" i="1" dirty="0" smtClean="0"/>
              <a:t>Кількісна </a:t>
            </a:r>
            <a:r>
              <a:rPr lang="uk-UA" sz="1300" b="1" i="1" dirty="0" err="1" smtClean="0"/>
              <a:t>вимірюваність</a:t>
            </a:r>
            <a:r>
              <a:rPr lang="uk-UA" sz="1300" b="1" i="1" dirty="0" smtClean="0"/>
              <a:t>. </a:t>
            </a:r>
            <a:r>
              <a:rPr lang="uk-UA" sz="1300" dirty="0" smtClean="0"/>
              <a:t>Це означає, що всі витрати і вигоди від проекту повинні бути визначені кількісно, оскільки аналітик дає оцінку проекту, спираючись на цифри. </a:t>
            </a:r>
            <a:endParaRPr lang="ru-RU" sz="1300" dirty="0" smtClean="0"/>
          </a:p>
          <a:p>
            <a:pPr lvl="0" algn="just" fontAlgn="base">
              <a:spcBef>
                <a:spcPts val="600"/>
              </a:spcBef>
            </a:pPr>
            <a:r>
              <a:rPr lang="uk-UA" sz="1300" b="1" i="1" dirty="0" smtClean="0"/>
              <a:t>Часовий </a:t>
            </a:r>
            <a:r>
              <a:rPr lang="uk-UA" sz="1300" b="1" i="1" dirty="0"/>
              <a:t>горизонт дії. </a:t>
            </a:r>
            <a:r>
              <a:rPr lang="uk-UA" sz="1300" dirty="0"/>
              <a:t>Жодний проект не може існувати без обмежень у часі, які вирішують дві цілі: </a:t>
            </a:r>
            <a:endParaRPr lang="ru-RU" sz="1300" dirty="0"/>
          </a:p>
          <a:p>
            <a:pPr algn="just">
              <a:spcBef>
                <a:spcPts val="600"/>
              </a:spcBef>
            </a:pPr>
            <a:r>
              <a:rPr lang="uk-UA" sz="1300" dirty="0"/>
              <a:t>=&gt; перша — визначення періоду, під час якого успіх або невдача проекту можуть бути остаточно визначені; </a:t>
            </a:r>
            <a:endParaRPr lang="ru-RU" sz="1300" dirty="0"/>
          </a:p>
          <a:p>
            <a:pPr algn="just">
              <a:spcBef>
                <a:spcPts val="600"/>
              </a:spcBef>
            </a:pPr>
            <a:r>
              <a:rPr lang="uk-UA" sz="1300" dirty="0"/>
              <a:t>=&gt; друга — оцінка реальної цінності фінансових витрат і вигід неможлива без урахувань обмежень у часі. </a:t>
            </a:r>
            <a:endParaRPr lang="ru-RU" sz="1300" dirty="0"/>
          </a:p>
          <a:p>
            <a:pPr lvl="0" algn="just" fontAlgn="base">
              <a:spcBef>
                <a:spcPts val="600"/>
              </a:spcBef>
            </a:pPr>
            <a:r>
              <a:rPr lang="uk-UA" sz="1300" b="1" i="1" dirty="0"/>
              <a:t>Цільова спрямованість. </a:t>
            </a:r>
            <a:r>
              <a:rPr lang="uk-UA" sz="1300" dirty="0"/>
              <a:t>Проект завжди направлений на досягнення якоїсь конкретної мети, задоволення якоїсь потреби. Цілі проекту мають бути чітко сформульованими, вимірюваними, обмеження — заданими, а встановлені вимоги — здійснюваними. </a:t>
            </a:r>
            <a:endParaRPr lang="ru-RU" sz="1300" dirty="0"/>
          </a:p>
          <a:p>
            <a:pPr lvl="0" algn="just" fontAlgn="base">
              <a:spcBef>
                <a:spcPts val="600"/>
              </a:spcBef>
            </a:pPr>
            <a:r>
              <a:rPr lang="uk-UA" sz="1300" b="1" i="1" dirty="0"/>
              <a:t>Життєвий цикл. </a:t>
            </a:r>
            <a:r>
              <a:rPr lang="uk-UA" sz="1300" dirty="0"/>
              <a:t>Проект виникає, функціонує і розвивається. Існує чіткий взаємозв'язок і послідовність між різними видами діяльності за проектом. Кожний проект, незалежно від його складності та обсягу дій, необхідних для його виконання, проходить у своєму розвитку визначені форми стану від задуму до реалізації.</a:t>
            </a:r>
            <a:r>
              <a:rPr lang="uk-UA" sz="1300" b="1" dirty="0"/>
              <a:t> </a:t>
            </a:r>
            <a:endParaRPr lang="ru-RU" sz="1300" dirty="0"/>
          </a:p>
          <a:p>
            <a:pPr lvl="0" algn="just" fontAlgn="base">
              <a:spcBef>
                <a:spcPts val="600"/>
              </a:spcBef>
            </a:pPr>
            <a:r>
              <a:rPr lang="uk-UA" sz="1300" b="1" i="1" dirty="0"/>
              <a:t>Системне функціонування проекту, елементний склад. </a:t>
            </a:r>
            <a:r>
              <a:rPr lang="uk-UA" sz="1300" dirty="0"/>
              <a:t>Між елементами проекту існує тісний взаємозв'язок, а окремі елементи здатні здійснювати не тільки прямий, а й </a:t>
            </a:r>
            <a:r>
              <a:rPr lang="uk-UA" sz="1300" dirty="0" err="1"/>
              <a:t>опеседкований</a:t>
            </a:r>
            <a:r>
              <a:rPr lang="uk-UA" sz="1300" dirty="0"/>
              <a:t> вплив на окремі елементи. При цьому склад проекту не завжди залишається незмінним: деякі його елементи можуть з'являтися в ході розробки та реалізації проекту або виходити з нього. </a:t>
            </a:r>
            <a:endParaRPr lang="ru-RU" sz="1300" dirty="0"/>
          </a:p>
          <a:p>
            <a:pPr lvl="0" algn="just" fontAlgn="base">
              <a:spcBef>
                <a:spcPts val="600"/>
              </a:spcBef>
            </a:pPr>
            <a:r>
              <a:rPr lang="uk-UA" sz="1300" b="1" i="1" dirty="0"/>
              <a:t>Існування в певному зовнішньому середовищі</a:t>
            </a:r>
            <a:r>
              <a:rPr lang="uk-UA" sz="1300" dirty="0"/>
              <a:t>, елементи якого мають значний вплив на проект. Тому проект треба аналізувати обов'язково з урахуванням умов середовища, в якому він здійснюватиметься. </a:t>
            </a:r>
            <a:endParaRPr lang="ru-RU" sz="1300" dirty="0"/>
          </a:p>
          <a:p>
            <a:pPr lvl="0" algn="just" fontAlgn="base">
              <a:spcBef>
                <a:spcPts val="600"/>
              </a:spcBef>
            </a:pPr>
            <a:r>
              <a:rPr lang="uk-UA" sz="1300" b="1" i="1" dirty="0"/>
              <a:t>Ресурсні </a:t>
            </a:r>
            <a:r>
              <a:rPr lang="uk-UA" sz="1300" b="1" i="1" dirty="0" smtClean="0"/>
              <a:t>обмеження.</a:t>
            </a:r>
            <a:r>
              <a:rPr lang="uk-UA" sz="1300" dirty="0" smtClean="0"/>
              <a:t>  </a:t>
            </a:r>
            <a:endParaRPr lang="ru-RU" sz="1300" dirty="0"/>
          </a:p>
          <a:p>
            <a:pPr lvl="0" algn="just" fontAlgn="base">
              <a:spcBef>
                <a:spcPts val="600"/>
              </a:spcBef>
            </a:pPr>
            <a:r>
              <a:rPr lang="uk-UA" sz="1300" b="1" i="1" dirty="0"/>
              <a:t>Неповторність, </a:t>
            </a:r>
            <a:r>
              <a:rPr lang="uk-UA" sz="1300" b="1" i="1" dirty="0" err="1"/>
              <a:t>новітність</a:t>
            </a:r>
            <a:r>
              <a:rPr lang="uk-UA" sz="1300" b="1" i="1" dirty="0"/>
              <a:t> поставлених задач і </a:t>
            </a:r>
            <a:r>
              <a:rPr lang="uk-UA" sz="1300" b="1" i="1" dirty="0" smtClean="0"/>
              <a:t>проблем. </a:t>
            </a:r>
            <a:endParaRPr lang="ru-RU" sz="1300" dirty="0"/>
          </a:p>
          <a:p>
            <a:pPr lvl="0" algn="just" fontAlgn="base">
              <a:spcBef>
                <a:spcPts val="600"/>
              </a:spcBef>
            </a:pPr>
            <a:r>
              <a:rPr lang="uk-UA" sz="1300" b="1" i="1" dirty="0"/>
              <a:t>Комплексність та ін</a:t>
            </a:r>
            <a:r>
              <a:rPr lang="uk-UA" sz="1300" b="1" i="1" dirty="0" smtClean="0"/>
              <a:t>.</a:t>
            </a:r>
            <a:endParaRPr lang="ru-RU" sz="1300" dirty="0"/>
          </a:p>
        </p:txBody>
      </p:sp>
    </p:spTree>
    <p:extLst>
      <p:ext uri="{BB962C8B-B14F-4D97-AF65-F5344CB8AC3E}">
        <p14:creationId xmlns:p14="http://schemas.microsoft.com/office/powerpoint/2010/main" val="314680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3608" y="458857"/>
            <a:ext cx="9305292" cy="1061471"/>
          </a:xfrm>
        </p:spPr>
        <p:txBody>
          <a:bodyPr>
            <a:normAutofit fontScale="90000"/>
          </a:bodyPr>
          <a:lstStyle/>
          <a:p>
            <a:r>
              <a:rPr lang="uk-UA" b="1" dirty="0" smtClean="0"/>
              <a:t>2.2. Класифікація проектів та поняття взаємозалежності проектів</a:t>
            </a:r>
            <a:endParaRPr lang="uk-UA" dirty="0"/>
          </a:p>
        </p:txBody>
      </p:sp>
      <p:pic>
        <p:nvPicPr>
          <p:cNvPr id="4" name="Picture 900"/>
          <p:cNvPicPr>
            <a:picLocks noGrp="1"/>
          </p:cNvPicPr>
          <p:nvPr>
            <p:ph idx="1"/>
          </p:nvPr>
        </p:nvPicPr>
        <p:blipFill>
          <a:blip r:embed="rId2"/>
          <a:stretch>
            <a:fillRect/>
          </a:stretch>
        </p:blipFill>
        <p:spPr>
          <a:xfrm>
            <a:off x="2772722" y="1673646"/>
            <a:ext cx="7227065" cy="4694104"/>
          </a:xfrm>
          <a:prstGeom prst="rect">
            <a:avLst/>
          </a:prstGeom>
        </p:spPr>
      </p:pic>
    </p:spTree>
    <p:extLst>
      <p:ext uri="{BB962C8B-B14F-4D97-AF65-F5344CB8AC3E}">
        <p14:creationId xmlns:p14="http://schemas.microsoft.com/office/powerpoint/2010/main" val="131904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68014"/>
          <p:cNvPicPr/>
          <p:nvPr/>
        </p:nvPicPr>
        <p:blipFill>
          <a:blip r:embed="rId2"/>
          <a:stretch>
            <a:fillRect/>
          </a:stretch>
        </p:blipFill>
        <p:spPr>
          <a:xfrm>
            <a:off x="3007042" y="144780"/>
            <a:ext cx="6177915" cy="6568440"/>
          </a:xfrm>
          <a:prstGeom prst="rect">
            <a:avLst/>
          </a:prstGeom>
        </p:spPr>
      </p:pic>
    </p:spTree>
    <p:extLst>
      <p:ext uri="{BB962C8B-B14F-4D97-AF65-F5344CB8AC3E}">
        <p14:creationId xmlns:p14="http://schemas.microsoft.com/office/powerpoint/2010/main" val="150429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3546" y="495759"/>
            <a:ext cx="9974271" cy="6246564"/>
          </a:xfrm>
        </p:spPr>
        <p:txBody>
          <a:bodyPr>
            <a:normAutofit fontScale="85000" lnSpcReduction="20000"/>
          </a:bodyPr>
          <a:lstStyle/>
          <a:p>
            <a:pPr marL="0" indent="0" algn="just">
              <a:buNone/>
            </a:pPr>
            <a:r>
              <a:rPr lang="uk-UA" b="1" dirty="0" smtClean="0"/>
              <a:t>Різноманітність проектів, що зустрічаються, можна класифікувати за різними критеріями:</a:t>
            </a:r>
          </a:p>
          <a:p>
            <a:pPr marL="0" indent="0" algn="just">
              <a:buNone/>
            </a:pPr>
            <a:r>
              <a:rPr lang="uk-UA" b="1" dirty="0" smtClean="0"/>
              <a:t>за складністю проекту </a:t>
            </a:r>
            <a:r>
              <a:rPr lang="uk-UA" dirty="0" smtClean="0"/>
              <a:t>(складом і структурою самого проекту): </a:t>
            </a:r>
          </a:p>
          <a:p>
            <a:pPr algn="just"/>
            <a:r>
              <a:rPr lang="uk-UA" dirty="0" err="1" smtClean="0"/>
              <a:t>монопроект</a:t>
            </a:r>
            <a:r>
              <a:rPr lang="uk-UA" dirty="0" smtClean="0"/>
              <a:t> — окремий проект різних типів, видів та масштабів; </a:t>
            </a:r>
          </a:p>
          <a:p>
            <a:pPr algn="just"/>
            <a:r>
              <a:rPr lang="uk-UA" dirty="0" err="1" smtClean="0"/>
              <a:t>мультипроект</a:t>
            </a:r>
            <a:r>
              <a:rPr lang="uk-UA" dirty="0" smtClean="0"/>
              <a:t> — комплексний проект, що складається з ряду </a:t>
            </a:r>
            <a:r>
              <a:rPr lang="uk-UA" dirty="0" err="1" smtClean="0"/>
              <a:t>монопроектів</a:t>
            </a:r>
            <a:r>
              <a:rPr lang="uk-UA" dirty="0" smtClean="0"/>
              <a:t> і потребує застосування </a:t>
            </a:r>
            <a:r>
              <a:rPr lang="uk-UA" dirty="0" err="1" smtClean="0"/>
              <a:t>багатопроектного</a:t>
            </a:r>
            <a:r>
              <a:rPr lang="uk-UA" dirty="0" smtClean="0"/>
              <a:t> управління; </a:t>
            </a:r>
          </a:p>
          <a:p>
            <a:pPr algn="just"/>
            <a:r>
              <a:rPr lang="uk-UA" dirty="0" smtClean="0"/>
              <a:t>мегапроект — цільові програми розвитку регіонів, галузей та інших утворень, які включають до свого складу ряд </a:t>
            </a:r>
            <a:r>
              <a:rPr lang="uk-UA" dirty="0" err="1" smtClean="0"/>
              <a:t>моно</a:t>
            </a:r>
            <a:r>
              <a:rPr lang="uk-UA" dirty="0" smtClean="0"/>
              <a:t>- і </a:t>
            </a:r>
            <a:r>
              <a:rPr lang="uk-UA" dirty="0" err="1" smtClean="0"/>
              <a:t>мультипроектів</a:t>
            </a:r>
            <a:r>
              <a:rPr lang="uk-UA" dirty="0" smtClean="0"/>
              <a:t>; </a:t>
            </a:r>
          </a:p>
          <a:p>
            <a:pPr marL="0" indent="0" algn="just">
              <a:buNone/>
            </a:pPr>
            <a:r>
              <a:rPr lang="uk-UA" b="1" dirty="0" smtClean="0"/>
              <a:t>за тривалістю проекту </a:t>
            </a:r>
            <a:r>
              <a:rPr lang="uk-UA" dirty="0" smtClean="0"/>
              <a:t>(періодом здійснення проекту):</a:t>
            </a:r>
          </a:p>
          <a:p>
            <a:pPr marL="0" indent="0" algn="just">
              <a:buNone/>
            </a:pPr>
            <a:r>
              <a:rPr lang="uk-UA" dirty="0" smtClean="0"/>
              <a:t> короткострокові (до 3 років), середньострокові (від 3 до 5 років), довгострокові (понад 5 років); </a:t>
            </a:r>
          </a:p>
          <a:p>
            <a:pPr marL="0" indent="0" algn="just">
              <a:buNone/>
            </a:pPr>
            <a:r>
              <a:rPr lang="uk-UA" b="1" dirty="0" smtClean="0"/>
              <a:t>за масштабом проекту </a:t>
            </a:r>
            <a:r>
              <a:rPr lang="uk-UA" dirty="0" smtClean="0"/>
              <a:t>(розмірами самого проекту, кількістю учасників та ступенем впливу на навколишнє середовище) — дрібні, середні, великі, дуже великі. </a:t>
            </a:r>
          </a:p>
          <a:p>
            <a:pPr marL="0" indent="0" algn="just">
              <a:buNone/>
            </a:pPr>
            <a:r>
              <a:rPr lang="uk-UA" dirty="0" smtClean="0"/>
              <a:t>Такий поділ проектів дуже умовний. Масштаби проектів можна розглядати і у більш конкретній формі — міждержавні, міжнародні, національні, міжрегіональні та регіональні, міжгалузеві та галузеві, корпоративні, відомчі, проекти одного підприємства; </a:t>
            </a:r>
          </a:p>
          <a:p>
            <a:pPr marL="0" indent="0" algn="just">
              <a:buNone/>
            </a:pPr>
            <a:r>
              <a:rPr lang="uk-UA" b="1" dirty="0" smtClean="0"/>
              <a:t>за складністю </a:t>
            </a:r>
            <a:r>
              <a:rPr lang="uk-UA" dirty="0" smtClean="0"/>
              <a:t>(ступенем складності) — прості, складні та дуже складні. Критерії складності визначають характер і </a:t>
            </a:r>
            <a:r>
              <a:rPr lang="uk-UA" dirty="0" err="1" smtClean="0"/>
              <a:t>новітність</a:t>
            </a:r>
            <a:r>
              <a:rPr lang="uk-UA" dirty="0" smtClean="0"/>
              <a:t> завдань, які необхідно вирішити, ступінь ретельності підготовки та розробки всіх аспектів аналізу проектів, вимоги до рівня професійності й досвіду управлінської команди. Як правило, мега- та </a:t>
            </a:r>
            <a:r>
              <a:rPr lang="uk-UA" dirty="0" err="1" smtClean="0"/>
              <a:t>мультипроекти</a:t>
            </a:r>
            <a:r>
              <a:rPr lang="uk-UA" dirty="0" smtClean="0"/>
              <a:t> належать до складних чи дуже складних проектів.</a:t>
            </a:r>
          </a:p>
          <a:p>
            <a:pPr marL="0" indent="0" algn="just">
              <a:buNone/>
            </a:pPr>
            <a:r>
              <a:rPr lang="uk-UA" b="1" dirty="0" smtClean="0"/>
              <a:t>за видом проекту </a:t>
            </a:r>
            <a:r>
              <a:rPr lang="uk-UA" dirty="0" smtClean="0"/>
              <a:t>(за характером предметної галузі та сферою діяльності проекту): </a:t>
            </a:r>
          </a:p>
          <a:p>
            <a:pPr algn="just">
              <a:buFontTx/>
              <a:buChar char="-"/>
            </a:pPr>
            <a:r>
              <a:rPr lang="uk-UA" dirty="0"/>
              <a:t>інвестиційні</a:t>
            </a:r>
            <a:r>
              <a:rPr lang="uk-UA" dirty="0" smtClean="0"/>
              <a:t>, промислові, </a:t>
            </a:r>
          </a:p>
          <a:p>
            <a:pPr algn="just">
              <a:buFontTx/>
              <a:buChar char="-"/>
            </a:pPr>
            <a:r>
              <a:rPr lang="uk-UA" dirty="0" smtClean="0"/>
              <a:t>дослідження і розвитку,</a:t>
            </a:r>
          </a:p>
          <a:p>
            <a:pPr algn="just">
              <a:buFontTx/>
              <a:buChar char="-"/>
            </a:pPr>
            <a:r>
              <a:rPr lang="uk-UA" dirty="0" smtClean="0"/>
              <a:t>організаційні, економічні, </a:t>
            </a:r>
          </a:p>
          <a:p>
            <a:pPr algn="just">
              <a:buFontTx/>
              <a:buChar char="-"/>
            </a:pPr>
            <a:r>
              <a:rPr lang="uk-UA" dirty="0" smtClean="0"/>
              <a:t>соціальні, комбіновані. </a:t>
            </a:r>
          </a:p>
        </p:txBody>
      </p:sp>
    </p:spTree>
    <p:extLst>
      <p:ext uri="{BB962C8B-B14F-4D97-AF65-F5344CB8AC3E}">
        <p14:creationId xmlns:p14="http://schemas.microsoft.com/office/powerpoint/2010/main" val="137626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575194" y="350649"/>
            <a:ext cx="4373914" cy="6419758"/>
          </a:xfrm>
        </p:spPr>
        <p:txBody>
          <a:bodyPr>
            <a:noAutofit/>
          </a:bodyPr>
          <a:lstStyle/>
          <a:p>
            <a:pPr algn="just"/>
            <a:r>
              <a:rPr lang="uk-UA" sz="1200" b="1" i="1" dirty="0">
                <a:solidFill>
                  <a:srgbClr val="00B0F0"/>
                </a:solidFill>
              </a:rPr>
              <a:t>Інвестиційні проекти. </a:t>
            </a:r>
            <a:r>
              <a:rPr lang="uk-UA" sz="1200" dirty="0"/>
              <a:t>Будівництво нового підприємства, реконструкція виробництва чи спорудження греблі — це проекти, для яких визначені та фіксовані: мета проекту (обсяг виробництва продукції, розміри греблі); строк завершення та тривалість; витрати на проект. Потрібні ресурси та фактична вартість проекту залежатимуть передусім від ходу виконання робіт та просування кожного проекту. Для цього виду проектів необхідні потужності повинні надаватися відповідно до графіка і строку готовності етапів і завершення проекту. </a:t>
            </a:r>
            <a:endParaRPr lang="ru-RU" sz="1200" dirty="0"/>
          </a:p>
          <a:p>
            <a:pPr algn="just"/>
            <a:r>
              <a:rPr lang="uk-UA" sz="1200" b="1" i="1" dirty="0">
                <a:solidFill>
                  <a:srgbClr val="00B0F0"/>
                </a:solidFill>
              </a:rPr>
              <a:t>Проекти дослідження і розвитку</a:t>
            </a:r>
            <a:r>
              <a:rPr lang="uk-UA" sz="1200" i="1" dirty="0"/>
              <a:t>. </a:t>
            </a:r>
            <a:r>
              <a:rPr lang="uk-UA" sz="1200" dirty="0"/>
              <a:t>Розробка нового продукту, дослідження у галузі будівничих конструкцій чи розробка нової інформаційно-керуючої системи характеризуються такими особливостями: </a:t>
            </a:r>
            <a:r>
              <a:rPr lang="uk-UA" sz="1200" dirty="0" smtClean="0"/>
              <a:t>головна </a:t>
            </a:r>
            <a:r>
              <a:rPr lang="uk-UA" sz="1200" dirty="0"/>
              <a:t>мета проекту чітко визначена, але окремі цілі повинні </a:t>
            </a:r>
            <a:r>
              <a:rPr lang="uk-UA" sz="1200" dirty="0" err="1"/>
              <a:t>уточнюватися</a:t>
            </a:r>
            <a:r>
              <a:rPr lang="uk-UA" sz="1200" dirty="0"/>
              <a:t> по мірі досягнення часткових результатів; строк завершення і тривалість проекту визначені завчасно, але вони можуть коригуватися залежно від отриманих проміжних результатів і загального просування проекту; планування витрат на проект часто залежить від виділених асигнувань і менше від дійсного просування проекту; основні обмеження пов'язані з лімітованою можливістю використання </a:t>
            </a:r>
            <a:r>
              <a:rPr lang="uk-UA" sz="1200" dirty="0" err="1"/>
              <a:t>потужностей</a:t>
            </a:r>
            <a:r>
              <a:rPr lang="uk-UA" sz="1200" dirty="0"/>
              <a:t> і ресурсів (устаткування і спеціалістів). Як правило, наявні можливості визначають витрати на проект і строк його готовності. </a:t>
            </a:r>
            <a:endParaRPr lang="ru-RU" sz="1200" dirty="0"/>
          </a:p>
          <a:p>
            <a:endParaRPr lang="ru-RU" sz="1200" dirty="0"/>
          </a:p>
        </p:txBody>
      </p:sp>
      <p:sp>
        <p:nvSpPr>
          <p:cNvPr id="4" name="Объект 3"/>
          <p:cNvSpPr>
            <a:spLocks noGrp="1"/>
          </p:cNvSpPr>
          <p:nvPr>
            <p:ph sz="half" idx="2"/>
          </p:nvPr>
        </p:nvSpPr>
        <p:spPr>
          <a:xfrm>
            <a:off x="5949108" y="350649"/>
            <a:ext cx="4958366" cy="6419758"/>
          </a:xfrm>
        </p:spPr>
        <p:txBody>
          <a:bodyPr>
            <a:normAutofit fontScale="47500" lnSpcReduction="20000"/>
          </a:bodyPr>
          <a:lstStyle/>
          <a:p>
            <a:pPr algn="just"/>
            <a:r>
              <a:rPr lang="uk-UA" sz="2500" b="1" i="1" dirty="0">
                <a:solidFill>
                  <a:srgbClr val="00B0F0"/>
                </a:solidFill>
              </a:rPr>
              <a:t>Організаційні проекти. </a:t>
            </a:r>
            <a:r>
              <a:rPr lang="uk-UA" sz="2500" dirty="0"/>
              <a:t>Реформування підприємства, реалізація концепції нової системи управління, створення нової організації чи проведення міжнародного форуму як проекти характеризуються таким чином: цілі проекту заздалегідь визначені, однак результати його кількісно та якісно важче встановити, ніж у перших двох варіантах, оскільки вони пов'язані, як правило, з організаційним поліпшенням системи; строк і тривалість встановлюються завчасно; ресурси надаються по мірі можливостей; витрати на проект фіксуються та підлягають контролю на економічність, однак потребують коригувань по мірі просування проекту </a:t>
            </a:r>
            <a:endParaRPr lang="ru-RU" sz="2500" dirty="0"/>
          </a:p>
          <a:p>
            <a:pPr algn="just"/>
            <a:r>
              <a:rPr lang="uk-UA" sz="2500" b="1" i="1" dirty="0">
                <a:solidFill>
                  <a:srgbClr val="00B0F0"/>
                </a:solidFill>
              </a:rPr>
              <a:t>Економічні проекти</a:t>
            </a:r>
            <a:r>
              <a:rPr lang="uk-UA" sz="2500" i="1" dirty="0"/>
              <a:t>. </a:t>
            </a:r>
            <a:r>
              <a:rPr lang="uk-UA" sz="2500" dirty="0"/>
              <a:t>Приватизація підприємства, створення аудиторської системи, введення нової системи податків — це економічні проекти, які мають свої особливості: метою проектів є поліпшення економічних показників функціонування системи, тому оцінити їх вчасно важче, ніж у раніше розглянутих видах проектів; головні цілі намічаються завчасно, але потребують коригувань по мірі просування; те саме стосується й строків проекту; ресурси для проекту надаються по мірі необхідності в межах можливого; витрати визначаються завчасно, контролюються на економічність та </a:t>
            </a:r>
            <a:r>
              <a:rPr lang="uk-UA" sz="2500" dirty="0" err="1"/>
              <a:t>уточнюються</a:t>
            </a:r>
            <a:r>
              <a:rPr lang="uk-UA" sz="2500" dirty="0"/>
              <a:t> по мірі просування проекту. Це означає, що економічні результати повинні бути досягнені у фіксовані строки при встановлених витратах, а ресурси надаються за необхідністю. </a:t>
            </a:r>
            <a:endParaRPr lang="ru-RU" sz="2500" dirty="0"/>
          </a:p>
          <a:p>
            <a:pPr algn="just"/>
            <a:r>
              <a:rPr lang="uk-UA" sz="2500" b="1" i="1" dirty="0">
                <a:solidFill>
                  <a:srgbClr val="00B0F0"/>
                </a:solidFill>
              </a:rPr>
              <a:t>Соціальні проекти</a:t>
            </a:r>
            <a:r>
              <a:rPr lang="uk-UA" sz="2500" i="1" dirty="0"/>
              <a:t>. </a:t>
            </a:r>
            <a:r>
              <a:rPr lang="uk-UA" sz="2500" dirty="0"/>
              <a:t>Реформування системи соціального забезпечення, охорони здоров'я, соціальний захист незабезпечених верств населення, подолання наслідків стихійних лих і соціальних струсів — це соціальні проекти, які мають свою специфіку: цілі тільки намічаються і повинні коригуватися по мірі досягнення проміжних результатів; кількісна та якісна їх оцінка істотно ускладнена; строки і тривалість проекту залежать від ймовірних факторів чи тільки намічаються та згодом підлягають уточненню; витрати на проект, як правило, залежать від бюджетних асигнувань; ресурси виділяються по мірі потреби в межах можливого. Соціальні проекти найбільш невизначені. </a:t>
            </a:r>
            <a:endParaRPr lang="ru-RU" sz="2500" dirty="0"/>
          </a:p>
          <a:p>
            <a:endParaRPr lang="ru-RU" dirty="0"/>
          </a:p>
        </p:txBody>
      </p:sp>
    </p:spTree>
    <p:extLst>
      <p:ext uri="{BB962C8B-B14F-4D97-AF65-F5344CB8AC3E}">
        <p14:creationId xmlns:p14="http://schemas.microsoft.com/office/powerpoint/2010/main" val="3616969341"/>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Тема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480</TotalTime>
  <Words>3414</Words>
  <Application>Microsoft Office PowerPoint</Application>
  <PresentationFormat>Широкоэкранный</PresentationFormat>
  <Paragraphs>117</Paragraphs>
  <Slides>22</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Arial</vt:lpstr>
      <vt:lpstr>Calibri</vt:lpstr>
      <vt:lpstr>Century</vt:lpstr>
      <vt:lpstr>Century Gothic</vt:lpstr>
      <vt:lpstr>Times New Roman</vt:lpstr>
      <vt:lpstr>Wingdings 3</vt:lpstr>
      <vt:lpstr>Легкий дым</vt:lpstr>
      <vt:lpstr>Тема 2.  КОНЦЕПЦІЯ ПРОЕКТУ </vt:lpstr>
      <vt:lpstr>2.1. Визначення проекту та основні його ознаки</vt:lpstr>
      <vt:lpstr>Презентация PowerPoint</vt:lpstr>
      <vt:lpstr>Презентация PowerPoint</vt:lpstr>
      <vt:lpstr>Разом з тим, всі проекти є інвестиційними, які можуть бути комерційними або некомерційними.  У проектному аналізі інвестиція трактується в найширшому розумінні як вкладення коштів, майнових та інтелектуальних цінностей в матеріальні та нематеріальні активи, корпоративні права й цінні папери з метою одержання прибутку або соціального ефекту. Таким чином проект можна визначити як комплекс взаємопов’язаних заходів, розроблених для досягнення певних цілей, однією з котрих є одержання прибутку або соціального ефекту протягом заданого періоду часу при встановлених ресурсних обмеженнях. </vt:lpstr>
      <vt:lpstr>2.2. Класифікація проектів та поняття взаємозалежності проектів</vt:lpstr>
      <vt:lpstr>Презентация PowerPoint</vt:lpstr>
      <vt:lpstr>Презентация PowerPoint</vt:lpstr>
      <vt:lpstr>Презентация PowerPoint</vt:lpstr>
      <vt:lpstr>Поняття економічної взаємозалежності проектів  Сучасна практика господарювання свідчить про необхідність одночасної реалізації різних проектів, результати яких тією чи іншою мірою впливають один на одного. Залежно від взаємовпливу розрізняють такі види проектів (рис.):</vt:lpstr>
      <vt:lpstr>  За рівнем альтернативності розрізняють такі види проектів: -незалежні;  -взаємовиключаючі;  -умовні;  -заміщуючі; -синергічні.  </vt:lpstr>
      <vt:lpstr>Презентация PowerPoint</vt:lpstr>
      <vt:lpstr>2.3. Середовище проекту</vt:lpstr>
      <vt:lpstr>Для успішної реалізації проектів необхідно визначити і врахувати будь-яку можливу дію щодо проекту та його оточення. Відносини між проектом і середовищами не дозволяють провести чітку межу між ними. Як правило, до факторів найближчого оточення проекту належать сфери фінансів, збуту, виробництва, матеріального забезпечення, інфраструктури, а також керівництво підприємства, оскільки саме воно визначає цілі та основні вимоги щодо проекту, його реалізації, методів управління (див. табл. 2).   </vt:lpstr>
      <vt:lpstr>Внутрішнє середовище проекту має для успішної реалізації проекту першорядне значення, оскільки саме ці фактори сприяють чи навпаки заважають досягненню поставлених цілей проекту. Розглянемо найбільш значущі з них:  </vt:lpstr>
      <vt:lpstr>Враховуючи, що проект реалізується зазвичай у конкретному середовищі, слід мати на увазі й зовнішні фактори, в яких він реалізується.  Такими факторами є:    </vt:lpstr>
      <vt:lpstr>2.4. Учасники проекту  </vt:lpstr>
      <vt:lpstr>Основні учасники проекту (перелік приблизний)  </vt:lpstr>
      <vt:lpstr>Відповіді на ці запитання дозволяють визначити взаємовідносини між всіма учасниками проекту та на цій основі прийняти обґрунтованих рішень щодо організації та управління проектом. Учасниками проекту можуть виступати:  </vt:lpstr>
      <vt:lpstr>Презентация PowerPoint</vt:lpstr>
      <vt:lpstr>Презентация PowerPoint</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2.  КОНЦЕПЦІЯ ПРОЕКТУ</dc:title>
  <dc:creator>Пользователь</dc:creator>
  <cp:lastModifiedBy>Пользователь</cp:lastModifiedBy>
  <cp:revision>37</cp:revision>
  <dcterms:created xsi:type="dcterms:W3CDTF">2021-09-13T15:18:03Z</dcterms:created>
  <dcterms:modified xsi:type="dcterms:W3CDTF">2022-09-16T07:28:12Z</dcterms:modified>
</cp:coreProperties>
</file>