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22"/>
  </p:notesMasterIdLst>
  <p:handoutMasterIdLst>
    <p:handoutMasterId r:id="rId23"/>
  </p:handoutMasterIdLst>
  <p:sldIdLst>
    <p:sldId id="273" r:id="rId5"/>
    <p:sldId id="287" r:id="rId6"/>
    <p:sldId id="288" r:id="rId7"/>
    <p:sldId id="274" r:id="rId8"/>
    <p:sldId id="275" r:id="rId9"/>
    <p:sldId id="278" r:id="rId10"/>
    <p:sldId id="276" r:id="rId11"/>
    <p:sldId id="289" r:id="rId12"/>
    <p:sldId id="290" r:id="rId13"/>
    <p:sldId id="291" r:id="rId14"/>
    <p:sldId id="282" r:id="rId15"/>
    <p:sldId id="277" r:id="rId16"/>
    <p:sldId id="285" r:id="rId17"/>
    <p:sldId id="281" r:id="rId18"/>
    <p:sldId id="284" r:id="rId19"/>
    <p:sldId id="280" r:id="rId20"/>
    <p:sldId id="286" r:id="rId21"/>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7D8"/>
    <a:srgbClr val="2C2C2C"/>
    <a:srgbClr val="7CAABE"/>
    <a:srgbClr val="B4CE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357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1"/>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0A47EB0-50CB-472E-B999-8DB2BEEE45AE}" type="datetime1">
              <a:rPr lang="ru-RU" noProof="1" smtClean="0"/>
              <a:t>вт 06.09.22</a:t>
            </a:fld>
            <a:endParaRPr lang="ru-RU" noProof="1"/>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1"/>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EF054BB-8F28-4346-8754-0E5644500E18}" type="slidenum">
              <a:rPr lang="ru-RU" noProof="1" smtClean="0"/>
              <a:t>‹#›</a:t>
            </a:fld>
            <a:endParaRPr lang="ru-RU" noProof="1"/>
          </a:p>
        </p:txBody>
      </p:sp>
    </p:spTree>
    <p:extLst>
      <p:ext uri="{BB962C8B-B14F-4D97-AF65-F5344CB8AC3E}">
        <p14:creationId xmlns:p14="http://schemas.microsoft.com/office/powerpoint/2010/main" val="6222309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1"/>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3400416-5C0D-44C7-8754-008C5B55F8BE}" type="datetime1">
              <a:rPr lang="ru-RU" noProof="1" smtClean="0"/>
              <a:t>вт 06.09.22</a:t>
            </a:fld>
            <a:endParaRPr lang="ru-RU" noProof="1"/>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1"/>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1"/>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170A596-7141-45E9-836C-E467146705EF}" type="slidenum">
              <a:rPr lang="ru-RU" noProof="1" dirty="0" smtClean="0"/>
              <a:t>‹#›</a:t>
            </a:fld>
            <a:endParaRPr lang="ru-RU" noProof="1"/>
          </a:p>
        </p:txBody>
      </p:sp>
    </p:spTree>
    <p:extLst>
      <p:ext uri="{BB962C8B-B14F-4D97-AF65-F5344CB8AC3E}">
        <p14:creationId xmlns:p14="http://schemas.microsoft.com/office/powerpoint/2010/main" val="7395994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10"/>
          </p:nvPr>
        </p:nvSpPr>
        <p:spPr/>
        <p:txBody>
          <a:bodyPr rtlCol="0"/>
          <a:lstStyle/>
          <a:p>
            <a:pPr rtl="0"/>
            <a:fld id="{5170A596-7141-45E9-836C-E467146705EF}" type="slidenum">
              <a:rPr lang="ru-RU" noProof="1" smtClean="0"/>
              <a:t>1</a:t>
            </a:fld>
            <a:endParaRPr lang="ru-RU" noProof="1"/>
          </a:p>
        </p:txBody>
      </p:sp>
    </p:spTree>
    <p:extLst>
      <p:ext uri="{BB962C8B-B14F-4D97-AF65-F5344CB8AC3E}">
        <p14:creationId xmlns:p14="http://schemas.microsoft.com/office/powerpoint/2010/main" val="3668751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10"/>
          </p:nvPr>
        </p:nvSpPr>
        <p:spPr/>
        <p:txBody>
          <a:bodyPr rtlCol="0"/>
          <a:lstStyle/>
          <a:p>
            <a:pPr rtl="0"/>
            <a:fld id="{5170A596-7141-45E9-836C-E467146705EF}" type="slidenum">
              <a:rPr lang="ru-RU" noProof="1" dirty="0" smtClean="0"/>
              <a:t>5</a:t>
            </a:fld>
            <a:endParaRPr lang="ru-RU" noProof="1"/>
          </a:p>
        </p:txBody>
      </p:sp>
    </p:spTree>
    <p:extLst>
      <p:ext uri="{BB962C8B-B14F-4D97-AF65-F5344CB8AC3E}">
        <p14:creationId xmlns:p14="http://schemas.microsoft.com/office/powerpoint/2010/main" val="3428179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10"/>
          </p:nvPr>
        </p:nvSpPr>
        <p:spPr/>
        <p:txBody>
          <a:bodyPr rtlCol="0"/>
          <a:lstStyle/>
          <a:p>
            <a:pPr rtl="0"/>
            <a:fld id="{5170A596-7141-45E9-836C-E467146705EF}" type="slidenum">
              <a:rPr lang="ru-RU" noProof="1" dirty="0" smtClean="0"/>
              <a:t>7</a:t>
            </a:fld>
            <a:endParaRPr lang="ru-RU" noProof="1"/>
          </a:p>
        </p:txBody>
      </p:sp>
    </p:spTree>
    <p:extLst>
      <p:ext uri="{BB962C8B-B14F-4D97-AF65-F5344CB8AC3E}">
        <p14:creationId xmlns:p14="http://schemas.microsoft.com/office/powerpoint/2010/main" val="1733604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10"/>
          </p:nvPr>
        </p:nvSpPr>
        <p:spPr/>
        <p:txBody>
          <a:bodyPr rtlCol="0"/>
          <a:lstStyle/>
          <a:p>
            <a:pPr rtl="0"/>
            <a:fld id="{5170A596-7141-45E9-836C-E467146705EF}" type="slidenum">
              <a:rPr lang="ru-RU" noProof="1" dirty="0" smtClean="0"/>
              <a:t>12</a:t>
            </a:fld>
            <a:endParaRPr lang="ru-RU" noProof="1"/>
          </a:p>
        </p:txBody>
      </p:sp>
    </p:spTree>
    <p:extLst>
      <p:ext uri="{BB962C8B-B14F-4D97-AF65-F5344CB8AC3E}">
        <p14:creationId xmlns:p14="http://schemas.microsoft.com/office/powerpoint/2010/main" val="179682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10"/>
          </p:nvPr>
        </p:nvSpPr>
        <p:spPr/>
        <p:txBody>
          <a:bodyPr rtlCol="0"/>
          <a:lstStyle/>
          <a:p>
            <a:pPr rtl="0"/>
            <a:fld id="{5170A596-7141-45E9-836C-E467146705EF}" type="slidenum">
              <a:rPr lang="ru-RU" noProof="1" dirty="0" smtClean="0"/>
              <a:t>14</a:t>
            </a:fld>
            <a:endParaRPr lang="ru-RU" noProof="1"/>
          </a:p>
        </p:txBody>
      </p:sp>
    </p:spTree>
    <p:extLst>
      <p:ext uri="{BB962C8B-B14F-4D97-AF65-F5344CB8AC3E}">
        <p14:creationId xmlns:p14="http://schemas.microsoft.com/office/powerpoint/2010/main" val="3793621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10"/>
          </p:nvPr>
        </p:nvSpPr>
        <p:spPr/>
        <p:txBody>
          <a:bodyPr rtlCol="0"/>
          <a:lstStyle/>
          <a:p>
            <a:pPr rtl="0"/>
            <a:fld id="{5170A596-7141-45E9-836C-E467146705EF}" type="slidenum">
              <a:rPr lang="ru-RU" noProof="1" dirty="0" smtClean="0"/>
              <a:t>16</a:t>
            </a:fld>
            <a:endParaRPr lang="ru-RU" noProof="1"/>
          </a:p>
        </p:txBody>
      </p:sp>
    </p:spTree>
    <p:extLst>
      <p:ext uri="{BB962C8B-B14F-4D97-AF65-F5344CB8AC3E}">
        <p14:creationId xmlns:p14="http://schemas.microsoft.com/office/powerpoint/2010/main" val="2216453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10"/>
          </p:nvPr>
        </p:nvSpPr>
        <p:spPr/>
        <p:txBody>
          <a:bodyPr rtlCol="0"/>
          <a:lstStyle/>
          <a:p>
            <a:pPr rtl="0"/>
            <a:fld id="{5170A596-7141-45E9-836C-E467146705EF}" type="slidenum">
              <a:rPr lang="ru-RU" noProof="1" smtClean="0"/>
              <a:t>17</a:t>
            </a:fld>
            <a:endParaRPr lang="ru-RU" noProof="1"/>
          </a:p>
        </p:txBody>
      </p:sp>
    </p:spTree>
    <p:extLst>
      <p:ext uri="{BB962C8B-B14F-4D97-AF65-F5344CB8AC3E}">
        <p14:creationId xmlns:p14="http://schemas.microsoft.com/office/powerpoint/2010/main" val="2810397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ctrTitle"/>
          </p:nvPr>
        </p:nvSpPr>
        <p:spPr>
          <a:xfrm>
            <a:off x="365759" y="2166364"/>
            <a:ext cx="11471565" cy="1739347"/>
          </a:xfrm>
        </p:spPr>
        <p:txBody>
          <a:bodyPr tIns="45720" bIns="45720" rtlCol="0" anchor="ctr">
            <a:normAutofit/>
          </a:bodyPr>
          <a:lstStyle>
            <a:lvl1pPr algn="ctr">
              <a:lnSpc>
                <a:spcPct val="80000"/>
              </a:lnSpc>
              <a:defRPr sz="6000" spc="150" baseline="0"/>
            </a:lvl1pPr>
          </a:lstStyle>
          <a:p>
            <a:pPr rtl="0"/>
            <a:r>
              <a:rPr lang="ru-RU" noProof="1" smtClean="0"/>
              <a:t>Образец заголовка</a:t>
            </a:r>
            <a:endParaRPr lang="ru-RU" noProof="1"/>
          </a:p>
        </p:txBody>
      </p:sp>
      <p:sp>
        <p:nvSpPr>
          <p:cNvPr id="3" name="Подзаголовок 2"/>
          <p:cNvSpPr>
            <a:spLocks noGrp="1"/>
          </p:cNvSpPr>
          <p:nvPr>
            <p:ph type="subTitle" idx="1"/>
          </p:nvPr>
        </p:nvSpPr>
        <p:spPr>
          <a:xfrm>
            <a:off x="1524000" y="3996250"/>
            <a:ext cx="9144000" cy="1309255"/>
          </a:xfrm>
        </p:spPr>
        <p:txBody>
          <a:bodyPr rtlCol="0">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ru-RU" noProof="1" smtClean="0"/>
              <a:t>Образец подзаголовка</a:t>
            </a:r>
            <a:endParaRPr lang="ru-RU" noProof="1"/>
          </a:p>
        </p:txBody>
      </p:sp>
      <p:sp>
        <p:nvSpPr>
          <p:cNvPr id="4" name="Дата 3"/>
          <p:cNvSpPr>
            <a:spLocks noGrp="1"/>
          </p:cNvSpPr>
          <p:nvPr>
            <p:ph type="dt" sz="half" idx="10"/>
          </p:nvPr>
        </p:nvSpPr>
        <p:spPr/>
        <p:txBody>
          <a:bodyPr rtlCol="0"/>
          <a:lstStyle/>
          <a:p>
            <a:pPr rtl="0"/>
            <a:fld id="{25545269-FB51-4A0D-B0CF-F5F4A60711B3}" type="datetime1">
              <a:rPr lang="ru-RU" noProof="1" smtClean="0"/>
              <a:t>вт 06.09.22</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1" smtClean="0"/>
              <a:t>Образец заголовка</a:t>
            </a:r>
            <a:endParaRPr lang="ru-RU" noProof="1"/>
          </a:p>
        </p:txBody>
      </p:sp>
      <p:sp>
        <p:nvSpPr>
          <p:cNvPr id="3" name="Вертикальный текст 2"/>
          <p:cNvSpPr>
            <a:spLocks noGrp="1"/>
          </p:cNvSpPr>
          <p:nvPr>
            <p:ph type="body" orient="vert" idx="1" hasCustomPrompt="1"/>
          </p:nvPr>
        </p:nvSpPr>
        <p:spPr/>
        <p:txBody>
          <a:bodyPr vert="eaVert"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10"/>
          </p:nvPr>
        </p:nvSpPr>
        <p:spPr/>
        <p:txBody>
          <a:bodyPr rtlCol="0"/>
          <a:lstStyle/>
          <a:p>
            <a:pPr rtl="0"/>
            <a:fld id="{CFAA3B05-DA0C-46B8-A27A-899BB142953C}" type="datetime1">
              <a:rPr lang="ru-RU" noProof="1" smtClean="0"/>
              <a:t>вт 06.09.22</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Прямоугольник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Вертикальный заголовок 1"/>
          <p:cNvSpPr>
            <a:spLocks noGrp="1"/>
          </p:cNvSpPr>
          <p:nvPr>
            <p:ph type="title" orient="vert"/>
          </p:nvPr>
        </p:nvSpPr>
        <p:spPr>
          <a:xfrm>
            <a:off x="9160624" y="274638"/>
            <a:ext cx="2402380" cy="5897562"/>
          </a:xfrm>
        </p:spPr>
        <p:txBody>
          <a:bodyPr vert="eaVert" rtlCol="0"/>
          <a:lstStyle/>
          <a:p>
            <a:pPr rtl="0"/>
            <a:r>
              <a:rPr lang="ru-RU" noProof="1" smtClean="0"/>
              <a:t>Образец заголовка</a:t>
            </a:r>
            <a:endParaRPr lang="ru-RU" noProof="1"/>
          </a:p>
        </p:txBody>
      </p:sp>
      <p:sp>
        <p:nvSpPr>
          <p:cNvPr id="3" name="Вертикальный текст 2"/>
          <p:cNvSpPr>
            <a:spLocks noGrp="1"/>
          </p:cNvSpPr>
          <p:nvPr>
            <p:ph type="body" orient="vert" idx="1" hasCustomPrompt="1"/>
          </p:nvPr>
        </p:nvSpPr>
        <p:spPr>
          <a:xfrm>
            <a:off x="838199" y="274638"/>
            <a:ext cx="7973291" cy="5897562"/>
          </a:xfrm>
        </p:spPr>
        <p:txBody>
          <a:bodyPr vert="eaVert"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10"/>
          </p:nvPr>
        </p:nvSpPr>
        <p:spPr>
          <a:xfrm>
            <a:off x="838200" y="6422854"/>
            <a:ext cx="2743196" cy="365125"/>
          </a:xfrm>
        </p:spPr>
        <p:txBody>
          <a:bodyPr rtlCol="0"/>
          <a:lstStyle/>
          <a:p>
            <a:pPr rtl="0"/>
            <a:fld id="{E791261C-C197-4029-8656-EFC296A5803C}" type="datetime1">
              <a:rPr lang="ru-RU" noProof="1" smtClean="0"/>
              <a:t>вт 06.09.22</a:t>
            </a:fld>
            <a:endParaRPr lang="ru-RU" noProof="1"/>
          </a:p>
        </p:txBody>
      </p:sp>
      <p:sp>
        <p:nvSpPr>
          <p:cNvPr id="5" name="Нижний колонтитул 4"/>
          <p:cNvSpPr>
            <a:spLocks noGrp="1"/>
          </p:cNvSpPr>
          <p:nvPr>
            <p:ph type="ftr" sz="quarter" idx="11"/>
          </p:nvPr>
        </p:nvSpPr>
        <p:spPr>
          <a:xfrm>
            <a:off x="3776135" y="6422854"/>
            <a:ext cx="4279669" cy="365125"/>
          </a:xfrm>
        </p:spPr>
        <p:txBody>
          <a:bodyPr rtlCol="0"/>
          <a:lstStyle/>
          <a:p>
            <a:pPr rtl="0"/>
            <a:endParaRPr lang="ru-RU" noProof="1"/>
          </a:p>
        </p:txBody>
      </p:sp>
      <p:sp>
        <p:nvSpPr>
          <p:cNvPr id="6" name="Номер слайда 5"/>
          <p:cNvSpPr>
            <a:spLocks noGrp="1"/>
          </p:cNvSpPr>
          <p:nvPr>
            <p:ph type="sldNum" sz="quarter" idx="12"/>
          </p:nvPr>
        </p:nvSpPr>
        <p:spPr>
          <a:xfrm>
            <a:off x="8073048" y="6422854"/>
            <a:ext cx="879759" cy="365125"/>
          </a:xfrm>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1" smtClean="0"/>
              <a:t>Образец заголовка</a:t>
            </a:r>
            <a:endParaRPr lang="ru-RU" noProof="1"/>
          </a:p>
        </p:txBody>
      </p:sp>
      <p:sp>
        <p:nvSpPr>
          <p:cNvPr id="3" name="Объект 2"/>
          <p:cNvSpPr>
            <a:spLocks noGrp="1"/>
          </p:cNvSpPr>
          <p:nvPr>
            <p:ph idx="1" hasCustomPrompt="1"/>
          </p:nvPr>
        </p:nvSpPr>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10"/>
          </p:nvPr>
        </p:nvSpPr>
        <p:spPr/>
        <p:txBody>
          <a:bodyPr rtlCol="0"/>
          <a:lstStyle/>
          <a:p>
            <a:pPr rtl="0"/>
            <a:fld id="{D3834EF1-EB0D-4C4F-80B4-CFC66AC9F333}" type="datetime1">
              <a:rPr lang="ru-RU" noProof="1" smtClean="0"/>
              <a:t>вт 06.09.22</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7" name="Прямоугольник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33191" y="2208879"/>
            <a:ext cx="10515600" cy="1676400"/>
          </a:xfrm>
        </p:spPr>
        <p:txBody>
          <a:bodyPr rtlCol="0" anchor="ctr">
            <a:noAutofit/>
          </a:bodyPr>
          <a:lstStyle>
            <a:lvl1pPr algn="ctr">
              <a:lnSpc>
                <a:spcPct val="80000"/>
              </a:lnSpc>
              <a:defRPr sz="6000" b="0" spc="150" baseline="0">
                <a:solidFill>
                  <a:schemeClr val="bg1"/>
                </a:solidFill>
              </a:defRPr>
            </a:lvl1pPr>
          </a:lstStyle>
          <a:p>
            <a:pPr rtl="0"/>
            <a:r>
              <a:rPr lang="ru-RU" noProof="1" smtClean="0"/>
              <a:t>Образец заголовка</a:t>
            </a:r>
            <a:endParaRPr lang="ru-RU" noProof="1"/>
          </a:p>
        </p:txBody>
      </p:sp>
      <p:sp>
        <p:nvSpPr>
          <p:cNvPr id="3" name="Текст 2"/>
          <p:cNvSpPr>
            <a:spLocks noGrp="1"/>
          </p:cNvSpPr>
          <p:nvPr>
            <p:ph type="body" idx="1" hasCustomPrompt="1"/>
          </p:nvPr>
        </p:nvSpPr>
        <p:spPr>
          <a:xfrm>
            <a:off x="833191" y="4010334"/>
            <a:ext cx="10515600" cy="1174639"/>
          </a:xfrm>
        </p:spPr>
        <p:txBody>
          <a:bodyPr rtlCol="0"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1"/>
              <a:t>Щелкните, чтобы изменить стили текста образца слайда</a:t>
            </a:r>
          </a:p>
        </p:txBody>
      </p:sp>
      <p:sp>
        <p:nvSpPr>
          <p:cNvPr id="4" name="Дата 3"/>
          <p:cNvSpPr>
            <a:spLocks noGrp="1"/>
          </p:cNvSpPr>
          <p:nvPr>
            <p:ph type="dt" sz="half" idx="10"/>
          </p:nvPr>
        </p:nvSpPr>
        <p:spPr/>
        <p:txBody>
          <a:bodyPr rtlCol="0"/>
          <a:lstStyle>
            <a:lvl1pPr>
              <a:defRPr>
                <a:solidFill>
                  <a:schemeClr val="tx2"/>
                </a:solidFill>
              </a:defRPr>
            </a:lvl1pPr>
          </a:lstStyle>
          <a:p>
            <a:pPr rtl="0"/>
            <a:fld id="{172CF6A8-4FDC-40D7-8BAE-6878CA90E52F}" type="datetime1">
              <a:rPr lang="ru-RU" noProof="1" smtClean="0"/>
              <a:t>вт 06.09.22</a:t>
            </a:fld>
            <a:endParaRPr lang="ru-RU" noProof="1"/>
          </a:p>
        </p:txBody>
      </p:sp>
      <p:sp>
        <p:nvSpPr>
          <p:cNvPr id="5" name="Нижний колонтитул 4"/>
          <p:cNvSpPr>
            <a:spLocks noGrp="1"/>
          </p:cNvSpPr>
          <p:nvPr>
            <p:ph type="ftr" sz="quarter" idx="11"/>
          </p:nvPr>
        </p:nvSpPr>
        <p:spPr/>
        <p:txBody>
          <a:bodyPr rtlCol="0"/>
          <a:lstStyle>
            <a:lvl1pPr>
              <a:defRPr>
                <a:solidFill>
                  <a:schemeClr val="tx2"/>
                </a:solidFill>
              </a:defRPr>
            </a:lvl1pPr>
          </a:lstStyle>
          <a:p>
            <a:pPr rtl="0"/>
            <a:endParaRPr lang="ru-RU" noProof="1"/>
          </a:p>
        </p:txBody>
      </p:sp>
      <p:sp>
        <p:nvSpPr>
          <p:cNvPr id="6" name="Номер слайда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ru-RU" noProof="1" dirty="0" smtClean="0"/>
              <a:pPr/>
              <a:t>‹#›</a:t>
            </a:fld>
            <a:endParaRPr lang="ru-RU" noProof="1"/>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ru-RU" noProof="1" smtClean="0"/>
              <a:t>Образец заголовка</a:t>
            </a:r>
            <a:endParaRPr lang="ru-RU" noProof="1"/>
          </a:p>
        </p:txBody>
      </p:sp>
      <p:sp>
        <p:nvSpPr>
          <p:cNvPr id="3" name="Объект 2"/>
          <p:cNvSpPr>
            <a:spLocks noGrp="1"/>
          </p:cNvSpPr>
          <p:nvPr>
            <p:ph sz="half" idx="1" hasCustomPrompt="1"/>
          </p:nvPr>
        </p:nvSpPr>
        <p:spPr>
          <a:xfrm>
            <a:off x="1205344" y="2011680"/>
            <a:ext cx="4754880" cy="420624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Объект 3"/>
          <p:cNvSpPr>
            <a:spLocks noGrp="1"/>
          </p:cNvSpPr>
          <p:nvPr>
            <p:ph sz="half" idx="2" hasCustomPrompt="1"/>
          </p:nvPr>
        </p:nvSpPr>
        <p:spPr>
          <a:xfrm>
            <a:off x="6230391" y="2011680"/>
            <a:ext cx="4754880" cy="420624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5" name="Дата 4"/>
          <p:cNvSpPr>
            <a:spLocks noGrp="1"/>
          </p:cNvSpPr>
          <p:nvPr>
            <p:ph type="dt" sz="half" idx="10"/>
          </p:nvPr>
        </p:nvSpPr>
        <p:spPr/>
        <p:txBody>
          <a:bodyPr rtlCol="0"/>
          <a:lstStyle/>
          <a:p>
            <a:pPr rtl="0"/>
            <a:fld id="{3B2FEA74-F00C-4C35-936E-03B16969343D}" type="datetime1">
              <a:rPr lang="ru-RU" noProof="1" smtClean="0"/>
              <a:t>вт 06.09.22</a:t>
            </a:fld>
            <a:endParaRPr lang="ru-RU" noProof="1"/>
          </a:p>
        </p:txBody>
      </p:sp>
      <p:sp>
        <p:nvSpPr>
          <p:cNvPr id="6" name="Нижний колонтитул 5"/>
          <p:cNvSpPr>
            <a:spLocks noGrp="1"/>
          </p:cNvSpPr>
          <p:nvPr>
            <p:ph type="ftr" sz="quarter" idx="11"/>
          </p:nvPr>
        </p:nvSpPr>
        <p:spPr/>
        <p:txBody>
          <a:bodyPr rtlCol="0"/>
          <a:lstStyle/>
          <a:p>
            <a:pPr rtl="0"/>
            <a:endParaRPr lang="ru-RU" noProof="1"/>
          </a:p>
        </p:txBody>
      </p:sp>
      <p:sp>
        <p:nvSpPr>
          <p:cNvPr id="7" name="Номер слайда 6"/>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rtlCol="0"/>
          <a:lstStyle/>
          <a:p>
            <a:pPr rtl="0"/>
            <a:r>
              <a:rPr lang="ru-RU" noProof="1" smtClean="0"/>
              <a:t>Образец заголовка</a:t>
            </a:r>
            <a:endParaRPr lang="ru-RU" noProof="1"/>
          </a:p>
        </p:txBody>
      </p:sp>
      <p:sp>
        <p:nvSpPr>
          <p:cNvPr id="3" name="Текст 2"/>
          <p:cNvSpPr>
            <a:spLocks noGrp="1"/>
          </p:cNvSpPr>
          <p:nvPr>
            <p:ph type="body" idx="1" hasCustomPrompt="1"/>
          </p:nvPr>
        </p:nvSpPr>
        <p:spPr>
          <a:xfrm>
            <a:off x="1207008" y="1913470"/>
            <a:ext cx="4754880" cy="743094"/>
          </a:xfrm>
        </p:spPr>
        <p:txBody>
          <a:bodyPr rtlCol="0"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4" name="Объект 3"/>
          <p:cNvSpPr>
            <a:spLocks noGrp="1"/>
          </p:cNvSpPr>
          <p:nvPr>
            <p:ph sz="half" idx="2" hasCustomPrompt="1"/>
          </p:nvPr>
        </p:nvSpPr>
        <p:spPr>
          <a:xfrm>
            <a:off x="1207008" y="2656566"/>
            <a:ext cx="4754880" cy="35661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5" name="Текст 4"/>
          <p:cNvSpPr>
            <a:spLocks noGrp="1"/>
          </p:cNvSpPr>
          <p:nvPr>
            <p:ph type="body" sz="quarter" idx="3" hasCustomPrompt="1"/>
          </p:nvPr>
        </p:nvSpPr>
        <p:spPr>
          <a:xfrm>
            <a:off x="6231230" y="1913470"/>
            <a:ext cx="4754880" cy="743094"/>
          </a:xfrm>
        </p:spPr>
        <p:txBody>
          <a:bodyPr rtlCol="0"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6" name="Объект 5"/>
          <p:cNvSpPr>
            <a:spLocks noGrp="1"/>
          </p:cNvSpPr>
          <p:nvPr>
            <p:ph sz="quarter" idx="4" hasCustomPrompt="1"/>
          </p:nvPr>
        </p:nvSpPr>
        <p:spPr>
          <a:xfrm>
            <a:off x="6231230" y="2656564"/>
            <a:ext cx="4754880" cy="35661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7" name="Дата 6"/>
          <p:cNvSpPr>
            <a:spLocks noGrp="1"/>
          </p:cNvSpPr>
          <p:nvPr>
            <p:ph type="dt" sz="half" idx="10"/>
          </p:nvPr>
        </p:nvSpPr>
        <p:spPr/>
        <p:txBody>
          <a:bodyPr rtlCol="0"/>
          <a:lstStyle/>
          <a:p>
            <a:pPr rtl="0"/>
            <a:fld id="{B101B63D-AB4A-4EC4-91DE-7717EAE41D75}" type="datetime1">
              <a:rPr lang="ru-RU" noProof="1" smtClean="0"/>
              <a:t>вт 06.09.22</a:t>
            </a:fld>
            <a:endParaRPr lang="ru-RU" noProof="1"/>
          </a:p>
        </p:txBody>
      </p:sp>
      <p:sp>
        <p:nvSpPr>
          <p:cNvPr id="8" name="Нижний колонтитул 7"/>
          <p:cNvSpPr>
            <a:spLocks noGrp="1"/>
          </p:cNvSpPr>
          <p:nvPr>
            <p:ph type="ftr" sz="quarter" idx="11"/>
          </p:nvPr>
        </p:nvSpPr>
        <p:spPr/>
        <p:txBody>
          <a:bodyPr rtlCol="0"/>
          <a:lstStyle/>
          <a:p>
            <a:pPr rtl="0"/>
            <a:endParaRPr lang="ru-RU" noProof="1"/>
          </a:p>
        </p:txBody>
      </p:sp>
      <p:sp>
        <p:nvSpPr>
          <p:cNvPr id="9" name="Номер слайда 8"/>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1" smtClean="0"/>
              <a:t>Образец заголовка</a:t>
            </a:r>
            <a:endParaRPr lang="ru-RU" noProof="1"/>
          </a:p>
        </p:txBody>
      </p:sp>
      <p:sp>
        <p:nvSpPr>
          <p:cNvPr id="3" name="Дата 2"/>
          <p:cNvSpPr>
            <a:spLocks noGrp="1"/>
          </p:cNvSpPr>
          <p:nvPr>
            <p:ph type="dt" sz="half" idx="10"/>
          </p:nvPr>
        </p:nvSpPr>
        <p:spPr/>
        <p:txBody>
          <a:bodyPr rtlCol="0"/>
          <a:lstStyle/>
          <a:p>
            <a:pPr rtl="0"/>
            <a:fld id="{1B129CEC-0499-484E-B184-52FA96026F4C}" type="datetime1">
              <a:rPr lang="ru-RU" noProof="1" smtClean="0"/>
              <a:t>вт 06.09.22</a:t>
            </a:fld>
            <a:endParaRPr lang="ru-RU" noProof="1"/>
          </a:p>
        </p:txBody>
      </p:sp>
      <p:sp>
        <p:nvSpPr>
          <p:cNvPr id="4" name="Нижний колонтитул 3"/>
          <p:cNvSpPr>
            <a:spLocks noGrp="1"/>
          </p:cNvSpPr>
          <p:nvPr>
            <p:ph type="ftr" sz="quarter" idx="11"/>
          </p:nvPr>
        </p:nvSpPr>
        <p:spPr/>
        <p:txBody>
          <a:bodyPr rtlCol="0"/>
          <a:lstStyle/>
          <a:p>
            <a:pPr rtl="0"/>
            <a:endParaRPr lang="ru-RU" noProof="1"/>
          </a:p>
        </p:txBody>
      </p:sp>
      <p:sp>
        <p:nvSpPr>
          <p:cNvPr id="5" name="Номер слайда 4"/>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E301FA3E-F7AB-4A57-A7C4-1A760E871A43}" type="datetime1">
              <a:rPr lang="ru-RU" noProof="1" smtClean="0"/>
              <a:t>вт 06.09.22</a:t>
            </a:fld>
            <a:endParaRPr lang="ru-RU" noProof="1"/>
          </a:p>
        </p:txBody>
      </p:sp>
      <p:sp>
        <p:nvSpPr>
          <p:cNvPr id="3" name="Нижний колонтитул 2"/>
          <p:cNvSpPr>
            <a:spLocks noGrp="1"/>
          </p:cNvSpPr>
          <p:nvPr>
            <p:ph type="ftr" sz="quarter" idx="11"/>
          </p:nvPr>
        </p:nvSpPr>
        <p:spPr/>
        <p:txBody>
          <a:bodyPr rtlCol="0"/>
          <a:lstStyle/>
          <a:p>
            <a:pPr rtl="0"/>
            <a:endParaRPr lang="ru-RU" noProof="1"/>
          </a:p>
        </p:txBody>
      </p:sp>
      <p:sp>
        <p:nvSpPr>
          <p:cNvPr id="4" name="Номер слайда 3"/>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ru-RU" noProof="1" smtClean="0"/>
              <a:t>Образец заголовка</a:t>
            </a:r>
            <a:endParaRPr lang="ru-RU" noProof="1"/>
          </a:p>
        </p:txBody>
      </p:sp>
      <p:sp>
        <p:nvSpPr>
          <p:cNvPr id="3" name="Объект 2"/>
          <p:cNvSpPr>
            <a:spLocks noGrp="1"/>
          </p:cNvSpPr>
          <p:nvPr>
            <p:ph idx="1" hasCustomPrompt="1"/>
          </p:nvPr>
        </p:nvSpPr>
        <p:spPr>
          <a:xfrm>
            <a:off x="1207008" y="2120054"/>
            <a:ext cx="6126480" cy="411480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Текст 3"/>
          <p:cNvSpPr>
            <a:spLocks noGrp="1"/>
          </p:cNvSpPr>
          <p:nvPr>
            <p:ph type="body" sz="half" idx="2" hasCustomPrompt="1"/>
          </p:nvPr>
        </p:nvSpPr>
        <p:spPr>
          <a:xfrm>
            <a:off x="7789023" y="2147486"/>
            <a:ext cx="3200400" cy="3432319"/>
          </a:xfrm>
        </p:spPr>
        <p:txBody>
          <a:bodyPr rtlCol="0">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1"/>
              <a:t>Щелкните, чтобы изменить стили текста образца слайда</a:t>
            </a:r>
          </a:p>
        </p:txBody>
      </p:sp>
      <p:sp>
        <p:nvSpPr>
          <p:cNvPr id="5" name="Дата 4"/>
          <p:cNvSpPr>
            <a:spLocks noGrp="1"/>
          </p:cNvSpPr>
          <p:nvPr>
            <p:ph type="dt" sz="half" idx="10"/>
          </p:nvPr>
        </p:nvSpPr>
        <p:spPr/>
        <p:txBody>
          <a:bodyPr rtlCol="0"/>
          <a:lstStyle/>
          <a:p>
            <a:pPr rtl="0"/>
            <a:fld id="{46206E2D-B0F0-4CDC-B364-7AEE58400ABC}" type="datetime1">
              <a:rPr lang="ru-RU" noProof="1" smtClean="0"/>
              <a:t>вт 06.09.22</a:t>
            </a:fld>
            <a:endParaRPr lang="ru-RU" noProof="1"/>
          </a:p>
        </p:txBody>
      </p:sp>
      <p:sp>
        <p:nvSpPr>
          <p:cNvPr id="6" name="Нижний колонтитул 5"/>
          <p:cNvSpPr>
            <a:spLocks noGrp="1"/>
          </p:cNvSpPr>
          <p:nvPr>
            <p:ph type="ftr" sz="quarter" idx="11"/>
          </p:nvPr>
        </p:nvSpPr>
        <p:spPr/>
        <p:txBody>
          <a:bodyPr rtlCol="0"/>
          <a:lstStyle/>
          <a:p>
            <a:pPr rtl="0"/>
            <a:endParaRPr lang="ru-RU" noProof="1"/>
          </a:p>
        </p:txBody>
      </p:sp>
      <p:sp>
        <p:nvSpPr>
          <p:cNvPr id="7" name="Номер слайда 6"/>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ru-RU" noProof="1" smtClean="0"/>
              <a:t>Образец заголовка</a:t>
            </a:r>
            <a:endParaRPr lang="ru-RU" noProof="1"/>
          </a:p>
        </p:txBody>
      </p:sp>
      <p:sp>
        <p:nvSpPr>
          <p:cNvPr id="3" name="Рисунок 2"/>
          <p:cNvSpPr>
            <a:spLocks noGrp="1" noChangeAspect="1"/>
          </p:cNvSpPr>
          <p:nvPr>
            <p:ph type="pic" idx="1" hasCustomPrompt="1"/>
          </p:nvPr>
        </p:nvSpPr>
        <p:spPr>
          <a:xfrm>
            <a:off x="1280160" y="2211494"/>
            <a:ext cx="6126480" cy="3931920"/>
          </a:xfrm>
          <a:solidFill>
            <a:schemeClr val="tx2">
              <a:lumMod val="60000"/>
              <a:lumOff val="40000"/>
            </a:schemeClr>
          </a:solidFill>
        </p:spPr>
        <p:txBody>
          <a:bodyPr tIns="365760" rtlCol="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1"/>
              <a:t>Щелкните значок, чтобы добавить фото</a:t>
            </a:r>
          </a:p>
        </p:txBody>
      </p:sp>
      <p:sp>
        <p:nvSpPr>
          <p:cNvPr id="4" name="Текст 3"/>
          <p:cNvSpPr>
            <a:spLocks noGrp="1"/>
          </p:cNvSpPr>
          <p:nvPr>
            <p:ph type="body" sz="half" idx="2"/>
          </p:nvPr>
        </p:nvSpPr>
        <p:spPr>
          <a:xfrm>
            <a:off x="7790688" y="2150621"/>
            <a:ext cx="3200400" cy="3429000"/>
          </a:xfrm>
        </p:spPr>
        <p:txBody>
          <a:bodyPr rtlCol="0">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1" smtClean="0"/>
              <a:t>Образец текста</a:t>
            </a:r>
          </a:p>
        </p:txBody>
      </p:sp>
      <p:sp>
        <p:nvSpPr>
          <p:cNvPr id="5" name="Дата 4"/>
          <p:cNvSpPr>
            <a:spLocks noGrp="1"/>
          </p:cNvSpPr>
          <p:nvPr>
            <p:ph type="dt" sz="half" idx="10"/>
          </p:nvPr>
        </p:nvSpPr>
        <p:spPr/>
        <p:txBody>
          <a:bodyPr rtlCol="0"/>
          <a:lstStyle/>
          <a:p>
            <a:pPr rtl="0"/>
            <a:fld id="{ECFFEF01-2332-41E5-B378-0ED6C8A506D4}" type="datetime1">
              <a:rPr lang="ru-RU" noProof="1" smtClean="0"/>
              <a:t>вт 06.09.22</a:t>
            </a:fld>
            <a:endParaRPr lang="ru-RU" noProof="1"/>
          </a:p>
        </p:txBody>
      </p:sp>
      <p:sp>
        <p:nvSpPr>
          <p:cNvPr id="6" name="Нижний колонтитул 5"/>
          <p:cNvSpPr>
            <a:spLocks noGrp="1"/>
          </p:cNvSpPr>
          <p:nvPr>
            <p:ph type="ftr" sz="quarter" idx="11"/>
          </p:nvPr>
        </p:nvSpPr>
        <p:spPr/>
        <p:txBody>
          <a:bodyPr rtlCol="0"/>
          <a:lstStyle/>
          <a:p>
            <a:pPr rtl="0"/>
            <a:endParaRPr lang="ru-RU" noProof="1"/>
          </a:p>
        </p:txBody>
      </p:sp>
      <p:sp>
        <p:nvSpPr>
          <p:cNvPr id="7" name="Номер слайда 6"/>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pPr rtl="0"/>
            <a:r>
              <a:rPr lang="ru-RU" noProof="1"/>
              <a:t>Образец заголовка</a:t>
            </a:r>
          </a:p>
        </p:txBody>
      </p:sp>
      <p:sp>
        <p:nvSpPr>
          <p:cNvPr id="3" name="Текст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pPr rtl="0"/>
            <a:fld id="{6C224A88-FFFD-4580-BB2F-D6A39109A426}" type="datetime1">
              <a:rPr lang="ru-RU" noProof="1" smtClean="0"/>
              <a:t>вт 06.09.22</a:t>
            </a:fld>
            <a:endParaRPr lang="ru-RU" noProof="1"/>
          </a:p>
        </p:txBody>
      </p:sp>
      <p:sp>
        <p:nvSpPr>
          <p:cNvPr id="5" name="Нижний колонтитул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pPr rtl="0"/>
            <a:endParaRPr lang="ru-RU" noProof="1"/>
          </a:p>
        </p:txBody>
      </p:sp>
      <p:sp>
        <p:nvSpPr>
          <p:cNvPr id="6" name="Номер слайда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pPr rtl="0"/>
            <a:fld id="{4FAB73BC-B049-4115-A692-8D63A059BFB8}" type="slidenum">
              <a:rPr lang="ru-RU" noProof="1" dirty="0" smtClean="0"/>
              <a:pPr/>
              <a:t>‹#›</a:t>
            </a:fld>
            <a:endParaRPr lang="ru-RU" noProof="1"/>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16758CB7-007C-40DF-A901-600703FB6D31}"/>
              </a:ext>
              <a:ext uri="{C183D7F6-B498-43B3-948B-1728B52AA6E4}">
                <adec:decorative xmlns:adec="http://schemas.microsoft.com/office/drawing/2017/decorative" xmlns="" val="1"/>
              </a:ext>
            </a:extLst>
          </p:cNvPr>
          <p:cNvPicPr>
            <a:picLocks noChangeAspect="1"/>
          </p:cNvPicPr>
          <p:nvPr/>
        </p:nvPicPr>
        <p:blipFill rotWithShape="1">
          <a:blip r:embed="rId3"/>
          <a:srcRect t="15730"/>
          <a:stretch/>
        </p:blipFill>
        <p:spPr>
          <a:xfrm>
            <a:off x="20" y="10"/>
            <a:ext cx="12191980" cy="6857990"/>
          </a:xfrm>
          <a:prstGeom prst="rect">
            <a:avLst/>
          </a:prstGeom>
        </p:spPr>
      </p:pic>
      <p:sp>
        <p:nvSpPr>
          <p:cNvPr id="19" name="Прямоугольник 18">
            <a:extLst>
              <a:ext uri="{FF2B5EF4-FFF2-40B4-BE49-F238E27FC236}">
                <a16:creationId xmlns:a16="http://schemas.microsoft.com/office/drawing/2014/main" id="{B459C3A3-8B02-4FAB-91CE-E81E1BA31F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048" y="2059012"/>
            <a:ext cx="12188952" cy="1828800"/>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ru-RU" noProof="1">
              <a:solidFill>
                <a:srgbClr val="FFFFFF"/>
              </a:solidFill>
            </a:endParaRPr>
          </a:p>
        </p:txBody>
      </p:sp>
      <p:sp>
        <p:nvSpPr>
          <p:cNvPr id="2" name="Заголовок 1">
            <a:extLst>
              <a:ext uri="{FF2B5EF4-FFF2-40B4-BE49-F238E27FC236}">
                <a16:creationId xmlns:a16="http://schemas.microsoft.com/office/drawing/2014/main" id="{DDA2022F-1436-49C5-9347-FDDDF4EE8915}"/>
              </a:ext>
            </a:extLst>
          </p:cNvPr>
          <p:cNvSpPr>
            <a:spLocks noGrp="1"/>
          </p:cNvSpPr>
          <p:nvPr>
            <p:ph type="ctrTitle"/>
          </p:nvPr>
        </p:nvSpPr>
        <p:spPr>
          <a:xfrm>
            <a:off x="20" y="2059012"/>
            <a:ext cx="12191979" cy="2957487"/>
          </a:xfrm>
        </p:spPr>
        <p:txBody>
          <a:bodyPr rtlCol="0">
            <a:normAutofit/>
          </a:bodyPr>
          <a:lstStyle/>
          <a:p>
            <a:r>
              <a:rPr lang="uk-UA" b="1" dirty="0" smtClean="0">
                <a:solidFill>
                  <a:srgbClr val="B0B7D8"/>
                </a:solidFill>
                <a:latin typeface="Bahnschrift SemiLight Condensed" panose="020B0502040204020203" pitchFamily="34" charset="0"/>
              </a:rPr>
              <a:t>Тема 1. ОСНОВНІ ПОЛОЖЕННЯ ПРОЕКТНОГО АНАЛІЗУ </a:t>
            </a:r>
            <a:r>
              <a:rPr lang="ru-RU" dirty="0" smtClean="0">
                <a:solidFill>
                  <a:srgbClr val="B0B7D8"/>
                </a:solidFill>
              </a:rPr>
              <a:t/>
            </a:r>
            <a:br>
              <a:rPr lang="ru-RU" dirty="0" smtClean="0">
                <a:solidFill>
                  <a:srgbClr val="B0B7D8"/>
                </a:solidFill>
              </a:rPr>
            </a:br>
            <a:endParaRPr lang="ru-RU" noProof="1">
              <a:solidFill>
                <a:srgbClr val="B0B7D8"/>
              </a:solidFill>
            </a:endParaRPr>
          </a:p>
        </p:txBody>
      </p:sp>
      <p:sp>
        <p:nvSpPr>
          <p:cNvPr id="21" name="Прямоугольник 20">
            <a:extLst>
              <a:ext uri="{FF2B5EF4-FFF2-40B4-BE49-F238E27FC236}">
                <a16:creationId xmlns:a16="http://schemas.microsoft.com/office/drawing/2014/main" id="{EDB366A7-87C2-43BB-AF03-1AF039EE1D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3887812"/>
            <a:ext cx="12188952" cy="45720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ru-RU" noProof="1">
              <a:solidFill>
                <a:srgbClr val="FFFFFF"/>
              </a:solidFill>
            </a:endParaRPr>
          </a:p>
        </p:txBody>
      </p:sp>
      <p:sp>
        <p:nvSpPr>
          <p:cNvPr id="3" name="Подзаголовок 2">
            <a:extLst>
              <a:ext uri="{FF2B5EF4-FFF2-40B4-BE49-F238E27FC236}">
                <a16:creationId xmlns:a16="http://schemas.microsoft.com/office/drawing/2014/main" id="{4F56C232-3134-4C4E-8119-3B970E1C3887}"/>
              </a:ext>
            </a:extLst>
          </p:cNvPr>
          <p:cNvSpPr>
            <a:spLocks noGrp="1"/>
          </p:cNvSpPr>
          <p:nvPr>
            <p:ph type="subTitle" idx="1"/>
          </p:nvPr>
        </p:nvSpPr>
        <p:spPr>
          <a:xfrm>
            <a:off x="2946400" y="3977938"/>
            <a:ext cx="4381500" cy="1623568"/>
          </a:xfrm>
        </p:spPr>
        <p:txBody>
          <a:bodyPr rtlCol="0">
            <a:normAutofit/>
          </a:bodyPr>
          <a:lstStyle/>
          <a:p>
            <a:pPr>
              <a:lnSpc>
                <a:spcPct val="100000"/>
              </a:lnSpc>
              <a:spcBef>
                <a:spcPts val="0"/>
              </a:spcBef>
              <a:spcAft>
                <a:spcPts val="0"/>
              </a:spcAft>
            </a:pPr>
            <a:r>
              <a:rPr lang="uk-UA" smtClean="0">
                <a:latin typeface="Bahnschrift SemiLight Condensed" panose="020B0502040204020203" pitchFamily="34" charset="0"/>
              </a:rPr>
              <a:t>	   1.1</a:t>
            </a:r>
            <a:r>
              <a:rPr lang="uk-UA" dirty="0">
                <a:latin typeface="Bahnschrift SemiLight Condensed" panose="020B0502040204020203" pitchFamily="34" charset="0"/>
              </a:rPr>
              <a:t>. </a:t>
            </a:r>
            <a:r>
              <a:rPr lang="uk-UA" dirty="0" smtClean="0">
                <a:latin typeface="Bahnschrift SemiLight Condensed" panose="020B0502040204020203" pitchFamily="34" charset="0"/>
              </a:rPr>
              <a:t>Мета </a:t>
            </a:r>
            <a:r>
              <a:rPr lang="uk-UA" dirty="0">
                <a:latin typeface="Bahnschrift SemiLight Condensed" panose="020B0502040204020203" pitchFamily="34" charset="0"/>
              </a:rPr>
              <a:t>та задачі проектного </a:t>
            </a:r>
            <a:r>
              <a:rPr lang="uk-UA" dirty="0" smtClean="0">
                <a:latin typeface="Bahnschrift SemiLight Condensed" panose="020B0502040204020203" pitchFamily="34" charset="0"/>
              </a:rPr>
              <a:t>аналізу </a:t>
            </a:r>
            <a:endParaRPr lang="uk-UA" dirty="0" smtClean="0">
              <a:latin typeface="Bahnschrift SemiLight Condensed" panose="020B0502040204020203" pitchFamily="34" charset="0"/>
            </a:endParaRPr>
          </a:p>
          <a:p>
            <a:pPr algn="just">
              <a:lnSpc>
                <a:spcPct val="100000"/>
              </a:lnSpc>
              <a:spcBef>
                <a:spcPts val="0"/>
              </a:spcBef>
              <a:spcAft>
                <a:spcPts val="0"/>
              </a:spcAft>
            </a:pPr>
            <a:r>
              <a:rPr lang="uk-UA" dirty="0">
                <a:latin typeface="Bahnschrift SemiLight Condensed" panose="020B0502040204020203" pitchFamily="34" charset="0"/>
              </a:rPr>
              <a:t>	</a:t>
            </a:r>
            <a:r>
              <a:rPr lang="uk-UA" dirty="0" smtClean="0">
                <a:latin typeface="Bahnschrift SemiLight Condensed" panose="020B0502040204020203" pitchFamily="34" charset="0"/>
              </a:rPr>
              <a:t>    </a:t>
            </a:r>
            <a:r>
              <a:rPr lang="uk-UA" dirty="0" smtClean="0">
                <a:latin typeface="Bahnschrift SemiLight Condensed" panose="020B0502040204020203" pitchFamily="34" charset="0"/>
              </a:rPr>
              <a:t>1.2. Концепція проекту</a:t>
            </a:r>
          </a:p>
          <a:p>
            <a:pPr algn="just">
              <a:lnSpc>
                <a:spcPct val="100000"/>
              </a:lnSpc>
              <a:spcBef>
                <a:spcPts val="0"/>
              </a:spcBef>
              <a:spcAft>
                <a:spcPts val="0"/>
              </a:spcAft>
            </a:pPr>
            <a:r>
              <a:rPr lang="uk-UA" dirty="0">
                <a:latin typeface="Bahnschrift SemiLight Condensed" panose="020B0502040204020203" pitchFamily="34" charset="0"/>
              </a:rPr>
              <a:t>	</a:t>
            </a:r>
            <a:r>
              <a:rPr lang="uk-UA" dirty="0" smtClean="0">
                <a:latin typeface="Bahnschrift SemiLight Condensed" panose="020B0502040204020203" pitchFamily="34" charset="0"/>
              </a:rPr>
              <a:t>    </a:t>
            </a:r>
            <a:r>
              <a:rPr lang="uk-UA" dirty="0" smtClean="0">
                <a:latin typeface="Bahnschrift SemiLight Condensed" panose="020B0502040204020203" pitchFamily="34" charset="0"/>
              </a:rPr>
              <a:t>1.3. Методологія проектного </a:t>
            </a:r>
            <a:r>
              <a:rPr lang="uk-UA" dirty="0" smtClean="0">
                <a:latin typeface="Bahnschrift SemiLight Condensed" panose="020B0502040204020203" pitchFamily="34" charset="0"/>
              </a:rPr>
              <a:t>аналізу </a:t>
            </a:r>
            <a:r>
              <a:rPr lang="ru-RU" dirty="0" smtClean="0">
                <a:latin typeface="Bahnschrift SemiLight Condensed" panose="020B0502040204020203" pitchFamily="34" charset="0"/>
              </a:rPr>
              <a:t>                                                                                                                                                                                                       </a:t>
            </a:r>
            <a:r>
              <a:rPr lang="ru-RU" dirty="0" smtClean="0">
                <a:latin typeface="Bahnschrift SemiLight Condensed" panose="020B0502040204020203" pitchFamily="34" charset="0"/>
              </a:rPr>
              <a:t>	    </a:t>
            </a:r>
            <a:r>
              <a:rPr lang="uk-UA" dirty="0" smtClean="0">
                <a:latin typeface="Bahnschrift SemiLight Condensed" panose="020B0502040204020203" pitchFamily="34" charset="0"/>
              </a:rPr>
              <a:t>1.4. </a:t>
            </a:r>
            <a:r>
              <a:rPr lang="uk-UA" dirty="0" smtClean="0">
                <a:latin typeface="Bahnschrift SemiLight Condensed" panose="020B0502040204020203" pitchFamily="34" charset="0"/>
              </a:rPr>
              <a:t>Принципи </a:t>
            </a:r>
            <a:r>
              <a:rPr lang="uk-UA" dirty="0">
                <a:latin typeface="Bahnschrift SemiLight Condensed" panose="020B0502040204020203" pitchFamily="34" charset="0"/>
              </a:rPr>
              <a:t>проектного аналізу </a:t>
            </a:r>
            <a:endParaRPr lang="ru-RU" dirty="0">
              <a:latin typeface="Bahnschrift SemiLight Condensed" panose="020B0502040204020203" pitchFamily="34" charset="0"/>
            </a:endParaRPr>
          </a:p>
          <a:p>
            <a:pPr rtl="0"/>
            <a:endParaRPr lang="ru-RU" noProof="1"/>
          </a:p>
        </p:txBody>
      </p:sp>
    </p:spTree>
    <p:extLst>
      <p:ext uri="{BB962C8B-B14F-4D97-AF65-F5344CB8AC3E}">
        <p14:creationId xmlns:p14="http://schemas.microsoft.com/office/powerpoint/2010/main" val="181117377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0B7D8"/>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3100" y="284176"/>
            <a:ext cx="10934700" cy="1508760"/>
          </a:xfrm>
        </p:spPr>
        <p:txBody>
          <a:bodyPr>
            <a:normAutofit/>
          </a:bodyPr>
          <a:lstStyle/>
          <a:p>
            <a:r>
              <a:rPr lang="uk-UA" sz="2400" b="1" dirty="0" smtClean="0">
                <a:solidFill>
                  <a:schemeClr val="bg1"/>
                </a:solidFill>
                <a:effectLst>
                  <a:outerShdw blurRad="38100" dist="38100" dir="2700000" algn="tl">
                    <a:srgbClr val="000000">
                      <a:alpha val="43137"/>
                    </a:srgbClr>
                  </a:outerShdw>
                </a:effectLst>
              </a:rPr>
              <a:t>Проектний аналіз в контексті шести процесів управління проектом:</a:t>
            </a:r>
            <a:endParaRPr lang="ru-RU" sz="2400" b="1" dirty="0">
              <a:solidFill>
                <a:schemeClr val="bg1"/>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0" y="2011680"/>
            <a:ext cx="12039600" cy="4206240"/>
          </a:xfrm>
        </p:spPr>
        <p:txBody>
          <a:bodyPr>
            <a:normAutofit fontScale="92500" lnSpcReduction="20000"/>
          </a:bodyPr>
          <a:lstStyle/>
          <a:p>
            <a:pPr marL="0" indent="0">
              <a:buNone/>
            </a:pPr>
            <a:r>
              <a:rPr lang="uk-UA" b="1" dirty="0" smtClean="0">
                <a:effectLst>
                  <a:outerShdw blurRad="38100" dist="38100" dir="2700000" algn="tl">
                    <a:srgbClr val="000000">
                      <a:alpha val="43137"/>
                    </a:srgbClr>
                  </a:outerShdw>
                </a:effectLst>
              </a:rPr>
              <a:t>	Управління проектом включає:</a:t>
            </a:r>
          </a:p>
          <a:p>
            <a:pPr marL="457200" indent="-457200" algn="just">
              <a:buAutoNum type="arabicPeriod"/>
            </a:pPr>
            <a:r>
              <a:rPr lang="uk-UA" dirty="0" smtClean="0"/>
              <a:t>Процеси ініціації – прийняття рішень щодо початку здійснення проекту.</a:t>
            </a:r>
          </a:p>
          <a:p>
            <a:pPr marL="0" indent="0" algn="just">
              <a:buNone/>
            </a:pPr>
            <a:r>
              <a:rPr lang="uk-UA" dirty="0" smtClean="0"/>
              <a:t>2. Процеси аналізу – визначення відповідності виконання проекту планам та прийняття рішень щодо коригування впливів. Саме процеси аналізу і відбуваються власне в межах проектного аналізу. З деяким ступенем наближення навіть можна сказати, що зазначені процеси – і є проектний аналіз.</a:t>
            </a:r>
          </a:p>
          <a:p>
            <a:pPr marL="0" indent="0" algn="just">
              <a:buNone/>
            </a:pPr>
            <a:r>
              <a:rPr lang="uk-UA" dirty="0" smtClean="0"/>
              <a:t>3. Процеси планування – з'ясування цілей проекту та розробка робочих схем їх досягнення;</a:t>
            </a:r>
          </a:p>
          <a:p>
            <a:pPr marL="0" indent="0" algn="just">
              <a:buNone/>
            </a:pPr>
            <a:r>
              <a:rPr lang="uk-UA" dirty="0" smtClean="0"/>
              <a:t>4. Процеси виконання – координація людей та інших ресурсів для виконання плану.</a:t>
            </a:r>
          </a:p>
          <a:p>
            <a:pPr marL="0" indent="0" algn="just">
              <a:buNone/>
            </a:pPr>
            <a:r>
              <a:rPr lang="uk-UA" dirty="0" smtClean="0"/>
              <a:t>5. Процеси контролю – систематичне фінансування усіх параметрів проекту та їх порівняння із плановими значеннями.</a:t>
            </a:r>
          </a:p>
          <a:p>
            <a:pPr marL="0" indent="0" algn="just">
              <a:buNone/>
            </a:pPr>
            <a:r>
              <a:rPr lang="uk-UA" dirty="0" smtClean="0"/>
              <a:t>6. Процеси завершення – формалізація виконання проекту та приведення його до впорядкованого фіналу.</a:t>
            </a:r>
          </a:p>
          <a:p>
            <a:pPr marL="0" indent="0">
              <a:buNone/>
            </a:pPr>
            <a:r>
              <a:rPr lang="uk-UA" dirty="0" smtClean="0"/>
              <a:t> Усі наведені шість процесів управління проектом можуть накладатися одне на одного у часі, що значно ускладнює управління ним, але економить такий важливий для ринкової економіки ресурс як час.</a:t>
            </a:r>
            <a:endParaRPr lang="ru-RU" dirty="0"/>
          </a:p>
        </p:txBody>
      </p:sp>
    </p:spTree>
    <p:extLst>
      <p:ext uri="{BB962C8B-B14F-4D97-AF65-F5344CB8AC3E}">
        <p14:creationId xmlns:p14="http://schemas.microsoft.com/office/powerpoint/2010/main" val="1329630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0B7D8"/>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6619" y="502920"/>
            <a:ext cx="9784080" cy="1508760"/>
          </a:xfrm>
        </p:spPr>
        <p:txBody>
          <a:bodyPr>
            <a:normAutofit/>
          </a:bodyPr>
          <a:lstStyle/>
          <a:p>
            <a:r>
              <a:rPr lang="uk-UA" sz="4400" b="1" dirty="0">
                <a:solidFill>
                  <a:srgbClr val="2C2C2C"/>
                </a:solidFill>
                <a:latin typeface="Bahnschrift SemiLight Condensed" panose="020B0502040204020203" pitchFamily="34" charset="0"/>
              </a:rPr>
              <a:t>1.3. Методологія проектного аналізу </a:t>
            </a:r>
            <a:r>
              <a:rPr lang="ru-RU" b="1" dirty="0"/>
              <a:t/>
            </a:r>
            <a:br>
              <a:rPr lang="ru-RU" b="1" dirty="0"/>
            </a:br>
            <a:endParaRPr lang="ru-RU" dirty="0">
              <a:solidFill>
                <a:srgbClr val="2C2C2C"/>
              </a:solidFill>
            </a:endParaRPr>
          </a:p>
        </p:txBody>
      </p:sp>
      <p:sp>
        <p:nvSpPr>
          <p:cNvPr id="3" name="Объект 2"/>
          <p:cNvSpPr>
            <a:spLocks noGrp="1"/>
          </p:cNvSpPr>
          <p:nvPr>
            <p:ph idx="1"/>
          </p:nvPr>
        </p:nvSpPr>
        <p:spPr/>
        <p:txBody>
          <a:bodyPr/>
          <a:lstStyle/>
          <a:p>
            <a:pPr algn="just"/>
            <a:r>
              <a:rPr lang="uk-UA" dirty="0"/>
              <a:t>Ефективна реалізація і успіх конкретного інвестиційного проекту в значній мірі залежить від впливу зовнішніх і внутрішніх чинників. Визначити всі складнощі, всі позитивні і негативні зовнішні і внутрішні обставини, пов'язані з даним проектом, описати і оцінити їх якісно, розрахувати кількісно і, більш того, передбачити заходи, що мінімізують негативні дії, можливе в повній мірі тільки на основі використання методології проектного аналізу. </a:t>
            </a:r>
            <a:endParaRPr lang="ru-RU" dirty="0"/>
          </a:p>
          <a:p>
            <a:pPr algn="just"/>
            <a:r>
              <a:rPr lang="uk-UA" dirty="0"/>
              <a:t>Загальною методологічною основою проектного аналізу є </a:t>
            </a:r>
            <a:r>
              <a:rPr lang="uk-UA" dirty="0" smtClean="0"/>
              <a:t>мікро-</a:t>
            </a:r>
            <a:r>
              <a:rPr lang="uk-UA" dirty="0"/>
              <a:t>, макроекономіка і системний аналіз. Отже, сучасний міжнародний підхід до розробки проектів припускає використовування таких поняття як цінність грошей в часі, альтернативна вартість, фактичні, неповоротні витрати, неявні вигоди, грошові потоки, різні показники і критерії оцінки ефективності проектів</a:t>
            </a:r>
            <a:endParaRPr lang="ru-RU" dirty="0"/>
          </a:p>
        </p:txBody>
      </p:sp>
    </p:spTree>
    <p:extLst>
      <p:ext uri="{BB962C8B-B14F-4D97-AF65-F5344CB8AC3E}">
        <p14:creationId xmlns:p14="http://schemas.microsoft.com/office/powerpoint/2010/main" val="920856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AE82C51-6401-41AD-B403-D8CC97A70CA8}"/>
              </a:ext>
              <a:ext uri="{C183D7F6-B498-43B3-948B-1728B52AA6E4}">
                <adec:decorative xmlns:adec="http://schemas.microsoft.com/office/drawing/2017/decorative" xmlns="" val="1"/>
              </a:ext>
            </a:extLst>
          </p:cNvPr>
          <p:cNvPicPr>
            <a:picLocks noChangeAspect="1"/>
          </p:cNvPicPr>
          <p:nvPr/>
        </p:nvPicPr>
        <p:blipFill rotWithShape="1">
          <a:blip r:embed="rId3">
            <a:alphaModFix amt="40000"/>
          </a:blip>
          <a:srcRect t="15730"/>
          <a:stretch/>
        </p:blipFill>
        <p:spPr>
          <a:xfrm>
            <a:off x="-596880" y="3450432"/>
            <a:ext cx="6057880" cy="3407558"/>
          </a:xfrm>
          <a:prstGeom prst="rect">
            <a:avLst/>
          </a:prstGeom>
        </p:spPr>
      </p:pic>
      <p:sp>
        <p:nvSpPr>
          <p:cNvPr id="16" name="Прямоугольник 15">
            <a:extLst>
              <a:ext uri="{FF2B5EF4-FFF2-40B4-BE49-F238E27FC236}">
                <a16:creationId xmlns:a16="http://schemas.microsoft.com/office/drawing/2014/main" id="{24F3C611-0CF5-45ED-9190-A7A9C19ACA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86048"/>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ru-RU" noProof="1">
              <a:solidFill>
                <a:srgbClr val="FFFFFF"/>
              </a:solidFill>
            </a:endParaRPr>
          </a:p>
        </p:txBody>
      </p:sp>
      <p:sp>
        <p:nvSpPr>
          <p:cNvPr id="2" name="Заголовок 1">
            <a:extLst>
              <a:ext uri="{FF2B5EF4-FFF2-40B4-BE49-F238E27FC236}">
                <a16:creationId xmlns:a16="http://schemas.microsoft.com/office/drawing/2014/main" id="{8567DAFB-9973-42DC-88E6-DA49A7B5E20F}"/>
              </a:ext>
            </a:extLst>
          </p:cNvPr>
          <p:cNvSpPr>
            <a:spLocks noGrp="1"/>
          </p:cNvSpPr>
          <p:nvPr>
            <p:ph type="title"/>
          </p:nvPr>
        </p:nvSpPr>
        <p:spPr>
          <a:xfrm>
            <a:off x="1202919" y="687864"/>
            <a:ext cx="9784080" cy="922324"/>
          </a:xfrm>
        </p:spPr>
        <p:txBody>
          <a:bodyPr rtlCol="0">
            <a:normAutofit fontScale="90000"/>
          </a:bodyPr>
          <a:lstStyle/>
          <a:p>
            <a:r>
              <a:rPr lang="uk-UA" dirty="0">
                <a:solidFill>
                  <a:srgbClr val="B0B7D8"/>
                </a:solidFill>
                <a:latin typeface="Bahnschrift SemiLight Condensed" panose="020B0502040204020203" pitchFamily="34" charset="0"/>
              </a:rPr>
              <a:t>Рис</a:t>
            </a:r>
            <a:r>
              <a:rPr lang="uk-UA" dirty="0" smtClean="0">
                <a:solidFill>
                  <a:srgbClr val="B0B7D8"/>
                </a:solidFill>
                <a:latin typeface="Bahnschrift SemiLight Condensed" panose="020B0502040204020203" pitchFamily="34" charset="0"/>
              </a:rPr>
              <a:t>. 1  </a:t>
            </a:r>
            <a:r>
              <a:rPr lang="uk-UA" dirty="0">
                <a:solidFill>
                  <a:srgbClr val="B0B7D8"/>
                </a:solidFill>
                <a:latin typeface="Bahnschrift SemiLight Condensed" panose="020B0502040204020203" pitchFamily="34" charset="0"/>
              </a:rPr>
              <a:t>Основні елементи методології проектного аналізу </a:t>
            </a:r>
            <a:r>
              <a:rPr lang="ru-RU" dirty="0"/>
              <a:t/>
            </a:r>
            <a:br>
              <a:rPr lang="ru-RU" dirty="0"/>
            </a:br>
            <a:endParaRPr lang="ru-RU" noProof="1">
              <a:solidFill>
                <a:srgbClr val="B0B7D8"/>
              </a:solidFill>
              <a:latin typeface="Bahnschrift SemiLight Condensed" panose="020B0502040204020203" pitchFamily="34" charset="0"/>
            </a:endParaRPr>
          </a:p>
        </p:txBody>
      </p:sp>
      <p:pic>
        <p:nvPicPr>
          <p:cNvPr id="5" name="Объект 4"/>
          <p:cNvPicPr>
            <a:picLocks noGrp="1" noChangeAspect="1"/>
          </p:cNvPicPr>
          <p:nvPr>
            <p:ph idx="1"/>
          </p:nvPr>
        </p:nvPicPr>
        <p:blipFill>
          <a:blip r:embed="rId4"/>
          <a:stretch>
            <a:fillRect/>
          </a:stretch>
        </p:blipFill>
        <p:spPr>
          <a:xfrm>
            <a:off x="3048" y="1884331"/>
            <a:ext cx="9156699" cy="5037159"/>
          </a:xfrm>
          <a:prstGeom prst="rect">
            <a:avLst/>
          </a:prstGeom>
        </p:spPr>
      </p:pic>
      <p:sp>
        <p:nvSpPr>
          <p:cNvPr id="6" name="Прямоугольник 5"/>
          <p:cNvSpPr/>
          <p:nvPr/>
        </p:nvSpPr>
        <p:spPr>
          <a:xfrm>
            <a:off x="7327900" y="2019300"/>
            <a:ext cx="4533900" cy="4406900"/>
          </a:xfrm>
          <a:prstGeom prst="rect">
            <a:avLst/>
          </a:prstGeom>
          <a:solidFill>
            <a:srgbClr val="B0B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7467600" y="2202987"/>
            <a:ext cx="4279900" cy="4247317"/>
          </a:xfrm>
          <a:prstGeom prst="rect">
            <a:avLst/>
          </a:prstGeom>
          <a:noFill/>
        </p:spPr>
        <p:txBody>
          <a:bodyPr wrap="square" rtlCol="0">
            <a:spAutoFit/>
          </a:bodyPr>
          <a:lstStyle/>
          <a:p>
            <a:pPr algn="just"/>
            <a:r>
              <a:rPr lang="uk-UA" dirty="0">
                <a:latin typeface="Bahnschrift SemiLight Condensed" panose="020B0502040204020203" pitchFamily="34" charset="0"/>
              </a:rPr>
              <a:t>Тут проектний аналіз розглядається як сукупність методів та прийомів для розробки та оцінки проекту. </a:t>
            </a:r>
            <a:r>
              <a:rPr lang="uk-UA" b="1" dirty="0" smtClean="0">
                <a:effectLst>
                  <a:outerShdw blurRad="38100" dist="38100" dir="2700000" algn="tl">
                    <a:srgbClr val="000000">
                      <a:alpha val="43137"/>
                    </a:srgbClr>
                  </a:outerShdw>
                </a:effectLst>
                <a:latin typeface="Bahnschrift SemiLight Condensed" panose="020B0502040204020203" pitchFamily="34" charset="0"/>
              </a:rPr>
              <a:t>Інструментарій </a:t>
            </a:r>
            <a:r>
              <a:rPr lang="uk-UA" b="1" dirty="0">
                <a:effectLst>
                  <a:outerShdw blurRad="38100" dist="38100" dir="2700000" algn="tl">
                    <a:srgbClr val="000000">
                      <a:alpha val="43137"/>
                    </a:srgbClr>
                  </a:outerShdw>
                </a:effectLst>
                <a:latin typeface="Bahnschrift SemiLight Condensed" panose="020B0502040204020203" pitchFamily="34" charset="0"/>
              </a:rPr>
              <a:t>проектного аналізу </a:t>
            </a:r>
            <a:r>
              <a:rPr lang="uk-UA" dirty="0">
                <a:latin typeface="Bahnschrift SemiLight Condensed" panose="020B0502040204020203" pitchFamily="34" charset="0"/>
              </a:rPr>
              <a:t>являє собою набір методичних принципів, які визначають послідовність збору та способів аналізу даних, методів визначення інвестиційних пріоритетів, способів урахування широкого кола аспектів до прийняття рішень про реалізацію проекту. Вона концентрується на з'ясуванні витрат для реалізації проекту та вивченні результатів з різнобічних позицій: інвесторів, власників, акціонерів тощо; економіки в цілому; організацій, які беруть участь у здійсненні проекту; природного та соціального зовнішнього середовищ, в яких здійснюватиметься проект. </a:t>
            </a:r>
            <a:endParaRPr lang="ru-RU" dirty="0">
              <a:latin typeface="Bahnschrift SemiLight Condensed" panose="020B0502040204020203" pitchFamily="34" charset="0"/>
            </a:endParaRPr>
          </a:p>
          <a:p>
            <a:endParaRPr lang="ru-RU" dirty="0"/>
          </a:p>
        </p:txBody>
      </p:sp>
    </p:spTree>
    <p:extLst>
      <p:ext uri="{BB962C8B-B14F-4D97-AF65-F5344CB8AC3E}">
        <p14:creationId xmlns:p14="http://schemas.microsoft.com/office/powerpoint/2010/main" val="251091308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0B7D8"/>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
            </a:r>
            <a:br>
              <a:rPr lang="ru-RU" dirty="0"/>
            </a:br>
            <a:endParaRPr lang="ru-RU" dirty="0"/>
          </a:p>
        </p:txBody>
      </p:sp>
      <p:sp>
        <p:nvSpPr>
          <p:cNvPr id="4" name="Прямоугольник 3"/>
          <p:cNvSpPr/>
          <p:nvPr/>
        </p:nvSpPr>
        <p:spPr>
          <a:xfrm>
            <a:off x="254000" y="223276"/>
            <a:ext cx="11938000" cy="1569660"/>
          </a:xfrm>
          <a:prstGeom prst="rect">
            <a:avLst/>
          </a:prstGeom>
        </p:spPr>
        <p:txBody>
          <a:bodyPr wrap="square">
            <a:spAutoFit/>
          </a:bodyPr>
          <a:lstStyle/>
          <a:p>
            <a:r>
              <a:rPr lang="uk-UA" sz="3200" dirty="0">
                <a:solidFill>
                  <a:srgbClr val="2C2C2C"/>
                </a:solidFill>
                <a:latin typeface="Bahnschrift SemiLight Condensed" panose="020B0502040204020203" pitchFamily="34" charset="0"/>
              </a:rPr>
              <a:t>На всіх етапах проектного циклу здійснюється аналіз його основних аспектів тобто аналіз проекту з різних точок зору, які часто називають напрямками аналізу, або </a:t>
            </a:r>
            <a:r>
              <a:rPr lang="uk-UA" sz="3200" b="1" dirty="0">
                <a:solidFill>
                  <a:srgbClr val="2C2C2C"/>
                </a:solidFill>
                <a:effectLst>
                  <a:outerShdw blurRad="38100" dist="38100" dir="2700000" algn="tl">
                    <a:srgbClr val="000000">
                      <a:alpha val="43137"/>
                    </a:srgbClr>
                  </a:outerShdw>
                </a:effectLst>
                <a:latin typeface="Bahnschrift SemiLight Condensed" panose="020B0502040204020203" pitchFamily="34" charset="0"/>
              </a:rPr>
              <a:t>аспектами проектного аналізу</a:t>
            </a:r>
            <a:r>
              <a:rPr lang="uk-UA" sz="3200" dirty="0">
                <a:solidFill>
                  <a:srgbClr val="2C2C2C"/>
                </a:solidFill>
                <a:latin typeface="Bahnschrift SemiLight Condensed" panose="020B0502040204020203" pitchFamily="34" charset="0"/>
              </a:rPr>
              <a:t>: </a:t>
            </a:r>
            <a:endParaRPr lang="ru-RU" sz="3200" dirty="0"/>
          </a:p>
        </p:txBody>
      </p:sp>
      <p:sp>
        <p:nvSpPr>
          <p:cNvPr id="5" name="Прямоугольник 4"/>
          <p:cNvSpPr/>
          <p:nvPr/>
        </p:nvSpPr>
        <p:spPr>
          <a:xfrm>
            <a:off x="501650" y="1853836"/>
            <a:ext cx="5143500" cy="4013564"/>
          </a:xfrm>
          <a:prstGeom prst="rect">
            <a:avLst/>
          </a:prstGeom>
          <a:solidFill>
            <a:srgbClr val="2C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2"/>
          <a:stretch>
            <a:fillRect/>
          </a:stretch>
        </p:blipFill>
        <p:spPr>
          <a:xfrm>
            <a:off x="6519408" y="1853836"/>
            <a:ext cx="5139373" cy="4013564"/>
          </a:xfrm>
          <a:prstGeom prst="rect">
            <a:avLst/>
          </a:prstGeom>
        </p:spPr>
      </p:pic>
      <p:sp>
        <p:nvSpPr>
          <p:cNvPr id="7" name="TextBox 6"/>
          <p:cNvSpPr txBox="1"/>
          <p:nvPr/>
        </p:nvSpPr>
        <p:spPr>
          <a:xfrm>
            <a:off x="501650" y="1827838"/>
            <a:ext cx="4953000" cy="4293483"/>
          </a:xfrm>
          <a:prstGeom prst="rect">
            <a:avLst/>
          </a:prstGeom>
          <a:noFill/>
        </p:spPr>
        <p:txBody>
          <a:bodyPr wrap="square" rtlCol="0">
            <a:spAutoFit/>
          </a:bodyPr>
          <a:lstStyle/>
          <a:p>
            <a:pPr marL="342900" lvl="0" indent="-342900" fontAlgn="base">
              <a:buFont typeface="+mj-lt"/>
              <a:buAutoNum type="arabicPeriod"/>
            </a:pPr>
            <a:r>
              <a:rPr lang="uk-UA" sz="1500" dirty="0" smtClean="0">
                <a:latin typeface="Bahnschrift SemiLight Condensed" panose="020B0502040204020203" pitchFamily="34" charset="0"/>
              </a:rPr>
              <a:t>Маркетинговий </a:t>
            </a:r>
            <a:r>
              <a:rPr lang="uk-UA" sz="1500" dirty="0">
                <a:latin typeface="Bahnschrift SemiLight Condensed" panose="020B0502040204020203" pitchFamily="34" charset="0"/>
              </a:rPr>
              <a:t>(комерційний) аналіз, у ході якого аналізується ринок збуту, ціни на продукцію, установлюється наявність попиту на продукцію й визначається, як організоване постачання проекту. </a:t>
            </a:r>
            <a:endParaRPr lang="ru-RU" sz="1500" dirty="0">
              <a:latin typeface="Bahnschrift SemiLight Condensed" panose="020B0502040204020203" pitchFamily="34" charset="0"/>
            </a:endParaRPr>
          </a:p>
          <a:p>
            <a:pPr marL="342900" lvl="0" indent="-342900" fontAlgn="base">
              <a:buFont typeface="+mj-lt"/>
              <a:buAutoNum type="arabicPeriod"/>
            </a:pPr>
            <a:r>
              <a:rPr lang="uk-UA" sz="1500" dirty="0">
                <a:latin typeface="Bahnschrift SemiLight Condensed" panose="020B0502040204020203" pitchFamily="34" charset="0"/>
              </a:rPr>
              <a:t>Технічний аналіз, завданням якого є визначення оптимальної для даного проекту техніки й технології. Для цього технічний аналіз розглядає такі питання; власність (хто буде розробляти); масштаби; місце розташування, технологія, витрати. Технічний аналіз покликаний дати відповідь на питання як виробляти і з якими витратами. </a:t>
            </a:r>
            <a:endParaRPr lang="ru-RU" sz="1500" dirty="0">
              <a:latin typeface="Bahnschrift SemiLight Condensed" panose="020B0502040204020203" pitchFamily="34" charset="0"/>
            </a:endParaRPr>
          </a:p>
          <a:p>
            <a:pPr marL="342900" lvl="0" indent="-342900" fontAlgn="base">
              <a:buFont typeface="+mj-lt"/>
              <a:buAutoNum type="arabicPeriod"/>
            </a:pPr>
            <a:r>
              <a:rPr lang="uk-UA" sz="1500" dirty="0">
                <a:latin typeface="Bahnschrift SemiLight Condensed" panose="020B0502040204020203" pitchFamily="34" charset="0"/>
              </a:rPr>
              <a:t>Інституційний аналіз, завдання якого - оцінити організаційно-правову, адміністративну й навіть політичну сферу, у якій буде реалізовуватися проект. </a:t>
            </a:r>
            <a:endParaRPr lang="ru-RU" sz="1500" dirty="0">
              <a:latin typeface="Bahnschrift SemiLight Condensed" panose="020B0502040204020203" pitchFamily="34" charset="0"/>
            </a:endParaRPr>
          </a:p>
          <a:p>
            <a:pPr marL="342900" lvl="0" indent="-342900" fontAlgn="base">
              <a:buFont typeface="+mj-lt"/>
              <a:buAutoNum type="arabicPeriod"/>
            </a:pPr>
            <a:r>
              <a:rPr lang="uk-UA" sz="1500" dirty="0">
                <a:latin typeface="Bahnschrift SemiLight Condensed" panose="020B0502040204020203" pitchFamily="34" charset="0"/>
              </a:rPr>
              <a:t>Соціальний (соціально-культурний) аналіз, під час якого необхідно досліджувати вплив проекту на життя місцевого населення, установити, чи не порушує його організація соціальних умов, що створилися, домогтися доброзичливого або хоча б нейтрального відношення суспільства до проекту. </a:t>
            </a:r>
            <a:endParaRPr lang="ru-RU" sz="1500" dirty="0">
              <a:latin typeface="Bahnschrift SemiLight Condensed" panose="020B0502040204020203" pitchFamily="34" charset="0"/>
            </a:endParaRPr>
          </a:p>
          <a:p>
            <a:endParaRPr lang="ru-RU" dirty="0"/>
          </a:p>
        </p:txBody>
      </p:sp>
      <p:sp>
        <p:nvSpPr>
          <p:cNvPr id="8" name="TextBox 7"/>
          <p:cNvSpPr txBox="1"/>
          <p:nvPr/>
        </p:nvSpPr>
        <p:spPr>
          <a:xfrm>
            <a:off x="6669744" y="1969251"/>
            <a:ext cx="4838699" cy="4062651"/>
          </a:xfrm>
          <a:prstGeom prst="rect">
            <a:avLst/>
          </a:prstGeom>
          <a:noFill/>
        </p:spPr>
        <p:txBody>
          <a:bodyPr wrap="square" rtlCol="0">
            <a:spAutoFit/>
          </a:bodyPr>
          <a:lstStyle/>
          <a:p>
            <a:pPr marL="342900" lvl="0" indent="-342900" fontAlgn="base">
              <a:buFont typeface="+mj-lt"/>
              <a:buAutoNum type="arabicPeriod" startAt="5"/>
            </a:pPr>
            <a:r>
              <a:rPr lang="uk-UA" sz="1600" dirty="0" smtClean="0">
                <a:latin typeface="Bahnschrift SemiLight Condensed" panose="020B0502040204020203" pitchFamily="34" charset="0"/>
              </a:rPr>
              <a:t>Екологічний аналіз, що повинен виявити й дати експертну оцінку збитку, нанесеному проектом навколишньому середовищу. Результатом аналізу повинне бути пропозиція способів пом'якшення або запобігання цього збитку. </a:t>
            </a:r>
            <a:endParaRPr lang="ru-RU" sz="1600" dirty="0" smtClean="0">
              <a:latin typeface="Bahnschrift SemiLight Condensed" panose="020B0502040204020203" pitchFamily="34" charset="0"/>
            </a:endParaRPr>
          </a:p>
          <a:p>
            <a:pPr marL="342900" lvl="0" indent="-342900" fontAlgn="base">
              <a:buFont typeface="+mj-lt"/>
              <a:buAutoNum type="arabicPeriod" startAt="5"/>
            </a:pPr>
            <a:r>
              <a:rPr lang="uk-UA" sz="1600" dirty="0" smtClean="0">
                <a:latin typeface="Bahnschrift SemiLight Condensed" panose="020B0502040204020203" pitchFamily="34" charset="0"/>
              </a:rPr>
              <a:t>Фінансовий </a:t>
            </a:r>
            <a:r>
              <a:rPr lang="uk-UA" sz="1600" dirty="0">
                <a:latin typeface="Bahnschrift SemiLight Condensed" panose="020B0502040204020203" pitchFamily="34" charset="0"/>
              </a:rPr>
              <a:t>аналіз, що є найбільш фундаментальною й трудомісткою частиною проектного обґрунтування, здійснюється для визначення фінансової життєздатності проекту з погляду як ризику, так і очікуваного прибутку. У такий спосіб вивчається фінансова  й  комерційна  привабливість  проекту для  інвестора  й підприємства-реципієнта. </a:t>
            </a:r>
            <a:endParaRPr lang="ru-RU" sz="1600" dirty="0">
              <a:latin typeface="Bahnschrift SemiLight Condensed" panose="020B0502040204020203" pitchFamily="34" charset="0"/>
            </a:endParaRPr>
          </a:p>
          <a:p>
            <a:pPr marL="342900" lvl="0" indent="-342900" fontAlgn="base">
              <a:buFont typeface="+mj-lt"/>
              <a:buAutoNum type="arabicPeriod" startAt="5"/>
            </a:pPr>
            <a:r>
              <a:rPr lang="uk-UA" sz="1600" dirty="0" smtClean="0">
                <a:latin typeface="Bahnschrift SemiLight Condensed" panose="020B0502040204020203" pitchFamily="34" charset="0"/>
              </a:rPr>
              <a:t>Економічний </a:t>
            </a:r>
            <a:r>
              <a:rPr lang="uk-UA" sz="1600" dirty="0">
                <a:latin typeface="Bahnschrift SemiLight Condensed" panose="020B0502040204020203" pitchFamily="34" charset="0"/>
              </a:rPr>
              <a:t>аналіз, покликаний визначити, чи сприяє досліджуваний проект здійсненню цілей розвитку національної економіки, а також чи існують альтернативні шляхи досягнення тих же економічних вигід з меншими витратами. </a:t>
            </a:r>
            <a:endParaRPr lang="ru-RU" sz="1600" dirty="0">
              <a:latin typeface="Bahnschrift SemiLight Condensed" panose="020B0502040204020203" pitchFamily="34" charset="0"/>
            </a:endParaRPr>
          </a:p>
          <a:p>
            <a:endParaRPr lang="ru-RU" dirty="0"/>
          </a:p>
        </p:txBody>
      </p:sp>
      <p:sp>
        <p:nvSpPr>
          <p:cNvPr id="10" name="TextBox 9"/>
          <p:cNvSpPr txBox="1"/>
          <p:nvPr/>
        </p:nvSpPr>
        <p:spPr>
          <a:xfrm>
            <a:off x="392568" y="5934670"/>
            <a:ext cx="11404781" cy="923330"/>
          </a:xfrm>
          <a:prstGeom prst="rect">
            <a:avLst/>
          </a:prstGeom>
          <a:noFill/>
        </p:spPr>
        <p:txBody>
          <a:bodyPr wrap="square" rtlCol="0">
            <a:spAutoFit/>
          </a:bodyPr>
          <a:lstStyle/>
          <a:p>
            <a:r>
              <a:rPr lang="uk-UA" dirty="0">
                <a:solidFill>
                  <a:srgbClr val="2C2C2C"/>
                </a:solidFill>
                <a:latin typeface="Bahnschrift SemiLight Condensed" panose="020B0502040204020203" pitchFamily="34" charset="0"/>
              </a:rPr>
              <a:t>Отже, два останніх напрямки є ключовими. Вони базуються на зіставленні витрат і вигід від проекту, але відрізняються підходом до їхньої оцінки. Економічний аналіз оцінює прибутковість проекту з погляду всього суспільства, а фінансовий - лише з погляду підприємства і його кредитора.  </a:t>
            </a:r>
            <a:endParaRPr lang="ru-RU" dirty="0">
              <a:solidFill>
                <a:srgbClr val="2C2C2C"/>
              </a:solidFill>
              <a:latin typeface="Bahnschrift SemiLight Condensed" panose="020B0502040204020203" pitchFamily="34" charset="0"/>
            </a:endParaRPr>
          </a:p>
          <a:p>
            <a:endParaRPr lang="ru-RU" dirty="0"/>
          </a:p>
        </p:txBody>
      </p:sp>
    </p:spTree>
    <p:extLst>
      <p:ext uri="{BB962C8B-B14F-4D97-AF65-F5344CB8AC3E}">
        <p14:creationId xmlns:p14="http://schemas.microsoft.com/office/powerpoint/2010/main" val="4050185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AE82C51-6401-41AD-B403-D8CC97A70CA8}"/>
              </a:ext>
              <a:ext uri="{C183D7F6-B498-43B3-948B-1728B52AA6E4}">
                <adec:decorative xmlns:adec="http://schemas.microsoft.com/office/drawing/2017/decorative" xmlns="" val="1"/>
              </a:ext>
            </a:extLst>
          </p:cNvPr>
          <p:cNvPicPr>
            <a:picLocks noChangeAspect="1"/>
          </p:cNvPicPr>
          <p:nvPr/>
        </p:nvPicPr>
        <p:blipFill rotWithShape="1">
          <a:blip r:embed="rId3">
            <a:alphaModFix amt="40000"/>
          </a:blip>
          <a:srcRect t="15730"/>
          <a:stretch/>
        </p:blipFill>
        <p:spPr>
          <a:xfrm>
            <a:off x="-1094773" y="3437181"/>
            <a:ext cx="6057880" cy="3407558"/>
          </a:xfrm>
          <a:prstGeom prst="rect">
            <a:avLst/>
          </a:prstGeom>
        </p:spPr>
      </p:pic>
      <p:sp>
        <p:nvSpPr>
          <p:cNvPr id="16" name="Прямоугольник 15">
            <a:extLst>
              <a:ext uri="{FF2B5EF4-FFF2-40B4-BE49-F238E27FC236}">
                <a16:creationId xmlns:a16="http://schemas.microsoft.com/office/drawing/2014/main" id="{24F3C611-0CF5-45ED-9190-A7A9C19ACA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86048"/>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ru-RU" noProof="1">
              <a:solidFill>
                <a:srgbClr val="FFFFFF"/>
              </a:solidFill>
            </a:endParaRPr>
          </a:p>
        </p:txBody>
      </p:sp>
      <p:sp>
        <p:nvSpPr>
          <p:cNvPr id="2" name="Заголовок 1">
            <a:extLst>
              <a:ext uri="{FF2B5EF4-FFF2-40B4-BE49-F238E27FC236}">
                <a16:creationId xmlns:a16="http://schemas.microsoft.com/office/drawing/2014/main" id="{8567DAFB-9973-42DC-88E6-DA49A7B5E20F}"/>
              </a:ext>
            </a:extLst>
          </p:cNvPr>
          <p:cNvSpPr>
            <a:spLocks noGrp="1"/>
          </p:cNvSpPr>
          <p:nvPr>
            <p:ph type="title"/>
          </p:nvPr>
        </p:nvSpPr>
        <p:spPr>
          <a:xfrm>
            <a:off x="127000" y="502920"/>
            <a:ext cx="12065000" cy="1508760"/>
          </a:xfrm>
        </p:spPr>
        <p:txBody>
          <a:bodyPr rtlCol="0">
            <a:normAutofit fontScale="90000"/>
          </a:bodyPr>
          <a:lstStyle/>
          <a:p>
            <a:pPr>
              <a:lnSpc>
                <a:spcPct val="100000"/>
              </a:lnSpc>
            </a:pPr>
            <a:r>
              <a:rPr lang="uk-UA" sz="2600" dirty="0">
                <a:solidFill>
                  <a:srgbClr val="B0B7D8"/>
                </a:solidFill>
                <a:latin typeface="Bahnschrift SemiLight Condensed" panose="020B0502040204020203" pitchFamily="34" charset="0"/>
              </a:rPr>
              <a:t>В умовах ринкової економіки критерії оцінки ефективності інвестиційних проектів базуються на дослідженні вхідних і вихідних проектних потоків (рис. ), де на вхід проекту поступають і потім витрачаються різноманітні ресурси: земля, матеріальні, фінансові, трудові, майнові, а на виході отримують вироблену проектом продукцію або послуги. </a:t>
            </a:r>
            <a:r>
              <a:rPr lang="ru-RU" dirty="0">
                <a:solidFill>
                  <a:srgbClr val="B0B7D8"/>
                </a:solidFill>
                <a:latin typeface="Bahnschrift SemiLight Condensed" panose="020B0502040204020203" pitchFamily="34" charset="0"/>
              </a:rPr>
              <a:t/>
            </a:r>
            <a:br>
              <a:rPr lang="ru-RU" dirty="0">
                <a:solidFill>
                  <a:srgbClr val="B0B7D8"/>
                </a:solidFill>
                <a:latin typeface="Bahnschrift SemiLight Condensed" panose="020B0502040204020203" pitchFamily="34" charset="0"/>
              </a:rPr>
            </a:br>
            <a:endParaRPr lang="ru-RU" noProof="1">
              <a:solidFill>
                <a:srgbClr val="B0B7D8"/>
              </a:solidFill>
              <a:latin typeface="Bahnschrift SemiLight Condensed" panose="020B0502040204020203" pitchFamily="34" charset="0"/>
            </a:endParaRPr>
          </a:p>
        </p:txBody>
      </p:sp>
      <p:sp>
        <p:nvSpPr>
          <p:cNvPr id="3" name="Объект 2"/>
          <p:cNvSpPr>
            <a:spLocks noGrp="1"/>
          </p:cNvSpPr>
          <p:nvPr>
            <p:ph idx="1"/>
          </p:nvPr>
        </p:nvSpPr>
        <p:spPr>
          <a:xfrm>
            <a:off x="37575" y="4524141"/>
            <a:ext cx="4927599" cy="2153920"/>
          </a:xfrm>
        </p:spPr>
        <p:txBody>
          <a:bodyPr/>
          <a:lstStyle/>
          <a:p>
            <a:pPr marL="0" indent="0">
              <a:buNone/>
            </a:pPr>
            <a:r>
              <a:rPr lang="ru-RU" dirty="0"/>
              <a:t> </a:t>
            </a:r>
          </a:p>
          <a:p>
            <a:pPr algn="ctr"/>
            <a:r>
              <a:rPr lang="uk-UA" dirty="0"/>
              <a:t>Рис</a:t>
            </a:r>
            <a:r>
              <a:rPr lang="uk-UA" dirty="0" smtClean="0"/>
              <a:t>. 2  </a:t>
            </a:r>
            <a:r>
              <a:rPr lang="uk-UA" dirty="0"/>
              <a:t>Проект як процес переходу системи на якісно новий стан </a:t>
            </a:r>
            <a:endParaRPr lang="ru-RU" dirty="0"/>
          </a:p>
          <a:p>
            <a:endParaRPr lang="ru-RU" dirty="0"/>
          </a:p>
        </p:txBody>
      </p:sp>
      <p:pic>
        <p:nvPicPr>
          <p:cNvPr id="5" name="Рисунок 4"/>
          <p:cNvPicPr>
            <a:picLocks noChangeAspect="1"/>
          </p:cNvPicPr>
          <p:nvPr/>
        </p:nvPicPr>
        <p:blipFill>
          <a:blip r:embed="rId4"/>
          <a:stretch>
            <a:fillRect/>
          </a:stretch>
        </p:blipFill>
        <p:spPr>
          <a:xfrm>
            <a:off x="-1094775" y="2767392"/>
            <a:ext cx="7192297" cy="1699004"/>
          </a:xfrm>
          <a:prstGeom prst="rect">
            <a:avLst/>
          </a:prstGeom>
        </p:spPr>
      </p:pic>
      <p:sp>
        <p:nvSpPr>
          <p:cNvPr id="6" name="Прямоугольник 5"/>
          <p:cNvSpPr/>
          <p:nvPr/>
        </p:nvSpPr>
        <p:spPr>
          <a:xfrm>
            <a:off x="5562600" y="2148839"/>
            <a:ext cx="6426200" cy="4429761"/>
          </a:xfrm>
          <a:prstGeom prst="rect">
            <a:avLst/>
          </a:prstGeom>
          <a:solidFill>
            <a:srgbClr val="B0B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5676900" y="2463800"/>
            <a:ext cx="6159500" cy="3970318"/>
          </a:xfrm>
          <a:prstGeom prst="rect">
            <a:avLst/>
          </a:prstGeom>
          <a:noFill/>
        </p:spPr>
        <p:txBody>
          <a:bodyPr wrap="square" rtlCol="0">
            <a:spAutoFit/>
          </a:bodyPr>
          <a:lstStyle/>
          <a:p>
            <a:pPr algn="just"/>
            <a:r>
              <a:rPr lang="uk-UA" dirty="0">
                <a:latin typeface="Bahnschrift SemiLight Condensed" panose="020B0502040204020203" pitchFamily="34" charset="0"/>
              </a:rPr>
              <a:t>З цієї позиції основною задачею проектного аналізу є порівняння вхідних і вихідних потоків для визначення ефективності проекту, що можливе тільки у вартісних показниках. Вартісним еквівалентом необхідних для проекту ресурсів є їх річна потреба, помножена на відповідні ціни, інакше кажучи – це проектні витрати, або втрати. А вихідні проектні потоки, виміряні, у вартісному виразі – це вартість продукції, що випускається, – іменуються проектними вигодами, або доходами. </a:t>
            </a:r>
            <a:endParaRPr lang="ru-RU" dirty="0">
              <a:latin typeface="Bahnschrift SemiLight Condensed" panose="020B0502040204020203" pitchFamily="34" charset="0"/>
            </a:endParaRPr>
          </a:p>
          <a:p>
            <a:pPr algn="just"/>
            <a:r>
              <a:rPr lang="uk-UA" dirty="0">
                <a:latin typeface="Bahnschrift SemiLight Condensed" panose="020B0502040204020203" pitchFamily="34" charset="0"/>
              </a:rPr>
              <a:t>Залежно від характеру і виду самого проекту для вирішення основної задачі проектного аналізу – визначення цінності проекту – проводять зіставлення вихідних потоків (результатів) і вхідних потоків (витрат) в їх кількісному (грошовому) виразі з урахуванням цінності грошей у часі, визначаються основні критерії для оцінки ефективності проекту, проводиться різноманітні експертизи. </a:t>
            </a:r>
            <a:endParaRPr lang="ru-RU" dirty="0">
              <a:latin typeface="Bahnschrift SemiLight Condensed" panose="020B0502040204020203" pitchFamily="34" charset="0"/>
            </a:endParaRPr>
          </a:p>
          <a:p>
            <a:endParaRPr lang="ru-RU" dirty="0"/>
          </a:p>
        </p:txBody>
      </p:sp>
    </p:spTree>
    <p:extLst>
      <p:ext uri="{BB962C8B-B14F-4D97-AF65-F5344CB8AC3E}">
        <p14:creationId xmlns:p14="http://schemas.microsoft.com/office/powerpoint/2010/main" val="115048447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0B7D8"/>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619" y="502920"/>
            <a:ext cx="9784080" cy="1508760"/>
          </a:xfrm>
        </p:spPr>
        <p:txBody>
          <a:bodyPr/>
          <a:lstStyle/>
          <a:p>
            <a:r>
              <a:rPr lang="uk-UA" sz="4400" b="1" dirty="0">
                <a:solidFill>
                  <a:srgbClr val="2C2C2C"/>
                </a:solidFill>
                <a:latin typeface="Bahnschrift SemiLight Condensed" panose="020B0502040204020203" pitchFamily="34" charset="0"/>
              </a:rPr>
              <a:t> 1.4. Принципи проектного аналізу </a:t>
            </a:r>
            <a:r>
              <a:rPr lang="ru-RU" dirty="0"/>
              <a:t/>
            </a:r>
            <a:br>
              <a:rPr lang="ru-RU" dirty="0"/>
            </a:br>
            <a:endParaRPr lang="ru-RU" dirty="0"/>
          </a:p>
        </p:txBody>
      </p:sp>
      <p:sp>
        <p:nvSpPr>
          <p:cNvPr id="3" name="Объект 2"/>
          <p:cNvSpPr>
            <a:spLocks noGrp="1"/>
          </p:cNvSpPr>
          <p:nvPr>
            <p:ph idx="1"/>
          </p:nvPr>
        </p:nvSpPr>
        <p:spPr>
          <a:xfrm>
            <a:off x="0" y="1892300"/>
            <a:ext cx="12192000" cy="5067300"/>
          </a:xfrm>
        </p:spPr>
        <p:txBody>
          <a:bodyPr>
            <a:normAutofit fontScale="77500" lnSpcReduction="20000"/>
          </a:bodyPr>
          <a:lstStyle/>
          <a:p>
            <a:pPr marL="0" indent="0">
              <a:buNone/>
            </a:pPr>
            <a:r>
              <a:rPr lang="uk-UA" sz="2500" dirty="0">
                <a:solidFill>
                  <a:srgbClr val="2C2C2C"/>
                </a:solidFill>
                <a:latin typeface="Bahnschrift SemiLight Condensed" panose="020B0502040204020203" pitchFamily="34" charset="0"/>
              </a:rPr>
              <a:t>Методологія проектного аналізу ґрунтується на системі принципів, які застосовуються до аналізу проектів не залежно від їх технічних, технологічних, фінансових, галузевих або регіональних особливостей:  </a:t>
            </a:r>
            <a:endParaRPr lang="uk-UA" sz="2500" dirty="0" smtClean="0">
              <a:solidFill>
                <a:srgbClr val="2C2C2C"/>
              </a:solidFill>
              <a:latin typeface="Bahnschrift SemiLight Condensed" panose="020B0502040204020203" pitchFamily="34" charset="0"/>
            </a:endParaRPr>
          </a:p>
          <a:p>
            <a:pPr algn="just"/>
            <a:r>
              <a:rPr lang="uk-UA" sz="2300" dirty="0">
                <a:latin typeface="Bahnschrift SemiLight Condensed" panose="020B0502040204020203" pitchFamily="34" charset="0"/>
              </a:rPr>
              <a:t> розгляд проекту протягом всього його життєвого циклу – від передінвестиційних </a:t>
            </a:r>
          </a:p>
          <a:p>
            <a:pPr algn="just"/>
            <a:r>
              <a:rPr lang="uk-UA" sz="2300" dirty="0">
                <a:latin typeface="Bahnschrift SemiLight Condensed" panose="020B0502040204020203" pitchFamily="34" charset="0"/>
              </a:rPr>
              <a:t>досліджень до згортання проекту;</a:t>
            </a:r>
          </a:p>
          <a:p>
            <a:pPr algn="just"/>
            <a:r>
              <a:rPr lang="uk-UA" sz="2300" dirty="0">
                <a:latin typeface="Bahnschrift SemiLight Condensed" panose="020B0502040204020203" pitchFamily="34" charset="0"/>
              </a:rPr>
              <a:t>   моделювання грошових потоків, які пов’язані зі здійсненням проекту, прогнозування грошових надходжень та витрат протягом всього життєвого циклу з врахуванням можливостей використання різних валют;</a:t>
            </a:r>
          </a:p>
          <a:p>
            <a:pPr algn="just"/>
            <a:r>
              <a:rPr lang="uk-UA" sz="2300" dirty="0">
                <a:latin typeface="Bahnschrift SemiLight Condensed" panose="020B0502040204020203" pitchFamily="34" charset="0"/>
              </a:rPr>
              <a:t>   принцип максимальної ефективності. Для того щоб проект був визнаний ефективним, необхідно, щоб ефект від реалізації проекту був додатній і при порівнянні альтернативних проектів кращим вважається проект з найбільшим значенням ефекту; </a:t>
            </a:r>
          </a:p>
          <a:p>
            <a:pPr algn="just"/>
            <a:r>
              <a:rPr lang="uk-UA" sz="2300" dirty="0">
                <a:latin typeface="Bahnschrift SemiLight Condensed" panose="020B0502040204020203" pitchFamily="34" charset="0"/>
              </a:rPr>
              <a:t>  облік фактору часу. При оцінці ефективності проекту повинні враховуватися різні аспекти фактору часу, у тому числі динамічність (зміна в часі) параметрів проекту і його економічного оточення; розриви в часі між виробництвом продукції або надходженням ресурсів і їхньою оплатою;</a:t>
            </a:r>
          </a:p>
          <a:p>
            <a:pPr algn="just"/>
            <a:r>
              <a:rPr lang="uk-UA" sz="2300" dirty="0">
                <a:latin typeface="Bahnschrift SemiLight Condensed" panose="020B0502040204020203" pitchFamily="34" charset="0"/>
              </a:rPr>
              <a:t>    облік тільки майбутніх витрат і надходженні. При розрахунках показників ефективності повинні враховуватися тільки витрати й надходження в результаті здійснення проекту, включаючи витрати, пов'язані із залученням раніше створених виробничих фондів, а також майбутні втрати, безпосередньо викликані здійсненням проекту (наприклад, від припинення діючого виробництва у зв'язку з організацією на його місці нового). Раніше створені ресурси, використані в проекті, оцінюються не за витратами на їхнє створення, а за альтернативною вартістю, що відображає максимальне значення втраченої вигоди, пов'язаної з їх найкращим альтернативним використанням. Минулі витрати, що не забезпечують можливості одержання альтернативних (тобто одержуваних поза даним проектом) доходів у перспективі (безповоротні витрати), у грошових потоках не враховуються й на значення показників ефективності не впливають</a:t>
            </a:r>
            <a:r>
              <a:rPr lang="uk-UA" sz="2300" dirty="0" smtClean="0">
                <a:latin typeface="Bahnschrift SemiLight Condensed" panose="020B0502040204020203" pitchFamily="34" charset="0"/>
              </a:rPr>
              <a:t>;</a:t>
            </a:r>
          </a:p>
          <a:p>
            <a:pPr algn="just"/>
            <a:r>
              <a:rPr lang="uk-UA" sz="2300" dirty="0" smtClean="0">
                <a:latin typeface="Bahnschrift SemiLight Condensed" panose="020B0502040204020203" pitchFamily="34" charset="0"/>
              </a:rPr>
              <a:t> порівняння ситуацій </a:t>
            </a:r>
            <a:r>
              <a:rPr lang="ru-RU" sz="2300" dirty="0" smtClean="0">
                <a:latin typeface="Bahnschrift SemiLight Condensed" panose="020B0502040204020203" pitchFamily="34" charset="0"/>
              </a:rPr>
              <a:t>"</a:t>
            </a:r>
            <a:r>
              <a:rPr lang="ru-RU" sz="2300" dirty="0">
                <a:latin typeface="Bahnschrift SemiLight Condensed" panose="020B0502040204020203" pitchFamily="34" charset="0"/>
              </a:rPr>
              <a:t>з проектом" і "без проекту". </a:t>
            </a:r>
            <a:r>
              <a:rPr lang="uk-UA" sz="2300" dirty="0" smtClean="0">
                <a:latin typeface="Bahnschrift SemiLight Condensed" panose="020B0502040204020203" pitchFamily="34" charset="0"/>
              </a:rPr>
              <a:t>Оцінка ефективності </a:t>
            </a:r>
            <a:r>
              <a:rPr lang="ru-RU" sz="2300" dirty="0" smtClean="0">
                <a:latin typeface="Bahnschrift SemiLight Condensed" panose="020B0502040204020203" pitchFamily="34" charset="0"/>
              </a:rPr>
              <a:t>проекту </a:t>
            </a:r>
            <a:r>
              <a:rPr lang="ru-RU" sz="2300" dirty="0">
                <a:latin typeface="Bahnschrift SemiLight Condensed" panose="020B0502040204020203" pitchFamily="34" charset="0"/>
              </a:rPr>
              <a:t>повинна </a:t>
            </a:r>
            <a:r>
              <a:rPr lang="uk-UA" sz="2300" dirty="0" smtClean="0">
                <a:latin typeface="Bahnschrift SemiLight Condensed" panose="020B0502040204020203" pitchFamily="34" charset="0"/>
              </a:rPr>
              <a:t>проводитися зіставленням ситуацій </a:t>
            </a:r>
            <a:r>
              <a:rPr lang="ru-RU" sz="2300" dirty="0" smtClean="0">
                <a:latin typeface="Bahnschrift SemiLight Condensed" panose="020B0502040204020203" pitchFamily="34" charset="0"/>
              </a:rPr>
              <a:t>не </a:t>
            </a:r>
            <a:r>
              <a:rPr lang="ru-RU" sz="2300" dirty="0">
                <a:latin typeface="Bahnschrift SemiLight Condensed" panose="020B0502040204020203" pitchFamily="34" charset="0"/>
              </a:rPr>
              <a:t>"до проекту" і </a:t>
            </a:r>
            <a:r>
              <a:rPr lang="ru-RU" sz="2300" dirty="0" smtClean="0">
                <a:latin typeface="Bahnschrift SemiLight Condensed" panose="020B0502040204020203" pitchFamily="34" charset="0"/>
              </a:rPr>
              <a:t>"</a:t>
            </a:r>
            <a:r>
              <a:rPr lang="uk-UA" sz="2300" dirty="0" smtClean="0">
                <a:latin typeface="Bahnschrift SemiLight Condensed" panose="020B0502040204020203" pitchFamily="34" charset="0"/>
              </a:rPr>
              <a:t>після проекту</a:t>
            </a:r>
            <a:r>
              <a:rPr lang="ru-RU" sz="2300" dirty="0" smtClean="0">
                <a:latin typeface="Bahnschrift SemiLight Condensed" panose="020B0502040204020203" pitchFamily="34" charset="0"/>
              </a:rPr>
              <a:t>", </a:t>
            </a:r>
            <a:r>
              <a:rPr lang="ru-RU" sz="2300" dirty="0">
                <a:latin typeface="Bahnschrift SemiLight Condensed" panose="020B0502040204020203" pitchFamily="34" charset="0"/>
              </a:rPr>
              <a:t>а "без проекту" і "з проектом". </a:t>
            </a:r>
            <a:endParaRPr lang="uk-UA" sz="2300" dirty="0" smtClean="0">
              <a:latin typeface="Bahnschrift SemiLight Condensed" panose="020B0502040204020203" pitchFamily="34" charset="0"/>
            </a:endParaRPr>
          </a:p>
          <a:p>
            <a:endParaRPr lang="ru-RU" dirty="0">
              <a:solidFill>
                <a:srgbClr val="2C2C2C"/>
              </a:solidFill>
              <a:latin typeface="Bahnschrift SemiLight Condensed" panose="020B0502040204020203" pitchFamily="34" charset="0"/>
            </a:endParaRPr>
          </a:p>
          <a:p>
            <a:endParaRPr lang="ru-RU" dirty="0"/>
          </a:p>
        </p:txBody>
      </p:sp>
    </p:spTree>
    <p:extLst>
      <p:ext uri="{BB962C8B-B14F-4D97-AF65-F5344CB8AC3E}">
        <p14:creationId xmlns:p14="http://schemas.microsoft.com/office/powerpoint/2010/main" val="887690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AE82C51-6401-41AD-B403-D8CC97A70CA8}"/>
              </a:ext>
              <a:ext uri="{C183D7F6-B498-43B3-948B-1728B52AA6E4}">
                <adec:decorative xmlns:adec="http://schemas.microsoft.com/office/drawing/2017/decorative" xmlns="" val="1"/>
              </a:ext>
            </a:extLst>
          </p:cNvPr>
          <p:cNvPicPr>
            <a:picLocks noChangeAspect="1"/>
          </p:cNvPicPr>
          <p:nvPr/>
        </p:nvPicPr>
        <p:blipFill rotWithShape="1">
          <a:blip r:embed="rId3">
            <a:alphaModFix amt="40000"/>
          </a:blip>
          <a:srcRect t="15730"/>
          <a:stretch/>
        </p:blipFill>
        <p:spPr>
          <a:xfrm>
            <a:off x="-596880" y="3450432"/>
            <a:ext cx="6057880" cy="3407558"/>
          </a:xfrm>
          <a:prstGeom prst="rect">
            <a:avLst/>
          </a:prstGeom>
        </p:spPr>
      </p:pic>
      <p:sp>
        <p:nvSpPr>
          <p:cNvPr id="16" name="Прямоугольник 15">
            <a:extLst>
              <a:ext uri="{FF2B5EF4-FFF2-40B4-BE49-F238E27FC236}">
                <a16:creationId xmlns:a16="http://schemas.microsoft.com/office/drawing/2014/main" id="{24F3C611-0CF5-45ED-9190-A7A9C19ACA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86048"/>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ru-RU" noProof="1">
              <a:solidFill>
                <a:srgbClr val="FFFFFF"/>
              </a:solidFill>
            </a:endParaRPr>
          </a:p>
        </p:txBody>
      </p:sp>
      <p:sp>
        <p:nvSpPr>
          <p:cNvPr id="2" name="Заголовок 1">
            <a:extLst>
              <a:ext uri="{FF2B5EF4-FFF2-40B4-BE49-F238E27FC236}">
                <a16:creationId xmlns:a16="http://schemas.microsoft.com/office/drawing/2014/main" id="{8567DAFB-9973-42DC-88E6-DA49A7B5E20F}"/>
              </a:ext>
            </a:extLst>
          </p:cNvPr>
          <p:cNvSpPr>
            <a:spLocks noGrp="1"/>
          </p:cNvSpPr>
          <p:nvPr>
            <p:ph type="title"/>
          </p:nvPr>
        </p:nvSpPr>
        <p:spPr>
          <a:xfrm>
            <a:off x="165100" y="284176"/>
            <a:ext cx="11722100" cy="1508760"/>
          </a:xfrm>
        </p:spPr>
        <p:txBody>
          <a:bodyPr rtlCol="0">
            <a:noAutofit/>
          </a:bodyPr>
          <a:lstStyle/>
          <a:p>
            <a:r>
              <a:rPr lang="uk-UA" sz="1600" dirty="0">
                <a:solidFill>
                  <a:srgbClr val="B0B7D8"/>
                </a:solidFill>
                <a:latin typeface="Bahnschrift SemiLight Condensed" panose="020B0502040204020203" pitchFamily="34" charset="0"/>
              </a:rPr>
              <a:t>Під ситуацією "до проекту" розуміють ситуацію, яка складається в середовищі навколо інвестиційного проекту, безпосередньо перед його реалізацією. Вона є переважно статичною. Прогноз розвитку у часі ситуації "до проекту" має знайти відображення в ситуації "без проекту". Підхід в аналізі вигід і витрат, який враховує зміни в доходах певного підприємства внаслідок реалізації певного інвестиційного проекту через здійснення останнього знаходить відображення в так званій ситуації "з проектом ". Разом з тим, реалізація інвестиційного проекту впливає на середовище навколо нього і втілюється в ситуації "після проекту". Разом з тим, в залежності від цілей, змісту, масштабу інвестиційного проекту, діапазон таких змін може бути дуже значним, в першу чергу, це стосується інвестиційних проектів державного сектора.; </a:t>
            </a:r>
            <a:r>
              <a:rPr lang="ru-RU" sz="1400" dirty="0"/>
              <a:t/>
            </a:r>
            <a:br>
              <a:rPr lang="ru-RU" sz="1400" dirty="0"/>
            </a:br>
            <a:endParaRPr lang="ru-RU" sz="1400" noProof="1"/>
          </a:p>
        </p:txBody>
      </p:sp>
      <p:sp>
        <p:nvSpPr>
          <p:cNvPr id="3" name="Объект 2"/>
          <p:cNvSpPr>
            <a:spLocks noGrp="1"/>
          </p:cNvSpPr>
          <p:nvPr>
            <p:ph idx="1"/>
          </p:nvPr>
        </p:nvSpPr>
        <p:spPr>
          <a:xfrm>
            <a:off x="368300" y="2011680"/>
            <a:ext cx="11341100" cy="4630420"/>
          </a:xfrm>
        </p:spPr>
        <p:txBody>
          <a:bodyPr>
            <a:normAutofit fontScale="85000" lnSpcReduction="20000"/>
          </a:bodyPr>
          <a:lstStyle/>
          <a:p>
            <a:pPr algn="just"/>
            <a:r>
              <a:rPr lang="uk-UA" dirty="0" smtClean="0"/>
              <a:t>облік найбільш істотних наслідків проекту. При визначенні ефективності проектів повинні враховуватися наслідки його реалізації, як безпосередньо економічні, так і неекономічні (зовнішні ефекти, суспільні блага). У тих випадках, коли їхній вплив на ефективність допускає кількісну оцінку, її варто провести; </a:t>
            </a:r>
          </a:p>
          <a:p>
            <a:pPr algn="just"/>
            <a:r>
              <a:rPr lang="uk-UA" dirty="0" smtClean="0"/>
              <a:t>врахування участі різних учасників проекту, розбіжності їхніх інтересів і різних оцінок </a:t>
            </a:r>
          </a:p>
          <a:p>
            <a:pPr algn="just"/>
            <a:r>
              <a:rPr lang="uk-UA" dirty="0" smtClean="0"/>
              <a:t>вартості капіталу, що виражаються в індивідуальних значеннях норми дисконту;</a:t>
            </a:r>
          </a:p>
          <a:p>
            <a:pPr algn="just"/>
            <a:r>
              <a:rPr lang="uk-UA" dirty="0" smtClean="0"/>
              <a:t>багатоетапність оцінки. На різних стадіях розробки й здійснення проекту (обґрунтування інвестицій, техніко-економічне обґрунтування, вибір схеми фінансування, економічний моніторинг) його ефективність визначається заново;</a:t>
            </a:r>
          </a:p>
          <a:p>
            <a:pPr algn="just"/>
            <a:r>
              <a:rPr lang="uk-UA" dirty="0" smtClean="0"/>
              <a:t>облік впливу на ефективність проекту потреби в оборотному капіталі, необхідному для </a:t>
            </a:r>
          </a:p>
          <a:p>
            <a:pPr algn="just"/>
            <a:r>
              <a:rPr lang="uk-UA" dirty="0" smtClean="0"/>
              <a:t>функціонування створюваних у ході реалізації проекту виробничих фондів; </a:t>
            </a:r>
          </a:p>
          <a:p>
            <a:pPr algn="just"/>
            <a:r>
              <a:rPr lang="uk-UA" dirty="0" smtClean="0"/>
              <a:t>облік впливу інфляції (облік зміни цін на різні види продукції й ресурсів у період </a:t>
            </a:r>
          </a:p>
          <a:p>
            <a:pPr algn="just"/>
            <a:r>
              <a:rPr lang="uk-UA" dirty="0" smtClean="0"/>
              <a:t>реалізації проекту) і можливості використання при реалізації проекту декількох валют;</a:t>
            </a:r>
          </a:p>
          <a:p>
            <a:pPr algn="just"/>
            <a:r>
              <a:rPr lang="uk-UA" dirty="0" smtClean="0"/>
              <a:t>облік (у кількісній формі) впливу </a:t>
            </a:r>
            <a:r>
              <a:rPr lang="uk-UA" dirty="0" err="1" smtClean="0"/>
              <a:t>невизначеностей</a:t>
            </a:r>
            <a:r>
              <a:rPr lang="uk-UA" dirty="0" smtClean="0"/>
              <a:t> і ризиків, що супроводжують </a:t>
            </a:r>
          </a:p>
          <a:p>
            <a:r>
              <a:rPr lang="uk-UA" dirty="0" smtClean="0"/>
              <a:t>реалізацію проекту. </a:t>
            </a:r>
            <a:endParaRPr lang="uk-UA" dirty="0"/>
          </a:p>
        </p:txBody>
      </p:sp>
    </p:spTree>
    <p:extLst>
      <p:ext uri="{BB962C8B-B14F-4D97-AF65-F5344CB8AC3E}">
        <p14:creationId xmlns:p14="http://schemas.microsoft.com/office/powerpoint/2010/main" val="201154548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16758CB7-007C-40DF-A901-600703FB6D31}"/>
              </a:ext>
              <a:ext uri="{C183D7F6-B498-43B3-948B-1728B52AA6E4}">
                <adec:decorative xmlns:adec="http://schemas.microsoft.com/office/drawing/2017/decorative" xmlns="" val="1"/>
              </a:ext>
            </a:extLst>
          </p:cNvPr>
          <p:cNvPicPr>
            <a:picLocks noChangeAspect="1"/>
          </p:cNvPicPr>
          <p:nvPr/>
        </p:nvPicPr>
        <p:blipFill rotWithShape="1">
          <a:blip r:embed="rId3"/>
          <a:srcRect t="15730"/>
          <a:stretch/>
        </p:blipFill>
        <p:spPr>
          <a:xfrm>
            <a:off x="0" y="0"/>
            <a:ext cx="12191980" cy="6857990"/>
          </a:xfrm>
          <a:prstGeom prst="rect">
            <a:avLst/>
          </a:prstGeom>
        </p:spPr>
      </p:pic>
      <p:sp>
        <p:nvSpPr>
          <p:cNvPr id="19" name="Прямоугольник 18">
            <a:extLst>
              <a:ext uri="{FF2B5EF4-FFF2-40B4-BE49-F238E27FC236}">
                <a16:creationId xmlns:a16="http://schemas.microsoft.com/office/drawing/2014/main" id="{B459C3A3-8B02-4FAB-91CE-E81E1BA31F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048" y="2059012"/>
            <a:ext cx="12188952" cy="1828800"/>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ru-RU" noProof="1">
              <a:solidFill>
                <a:srgbClr val="FFFFFF"/>
              </a:solidFill>
            </a:endParaRPr>
          </a:p>
        </p:txBody>
      </p:sp>
      <p:sp>
        <p:nvSpPr>
          <p:cNvPr id="2" name="Заголовок 1">
            <a:extLst>
              <a:ext uri="{FF2B5EF4-FFF2-40B4-BE49-F238E27FC236}">
                <a16:creationId xmlns:a16="http://schemas.microsoft.com/office/drawing/2014/main" id="{DDA2022F-1436-49C5-9347-FDDDF4EE8915}"/>
              </a:ext>
            </a:extLst>
          </p:cNvPr>
          <p:cNvSpPr>
            <a:spLocks noGrp="1"/>
          </p:cNvSpPr>
          <p:nvPr>
            <p:ph type="ctrTitle"/>
          </p:nvPr>
        </p:nvSpPr>
        <p:spPr>
          <a:xfrm>
            <a:off x="360207" y="2535280"/>
            <a:ext cx="11471565" cy="1739347"/>
          </a:xfrm>
        </p:spPr>
        <p:txBody>
          <a:bodyPr rtlCol="0">
            <a:normAutofit/>
          </a:bodyPr>
          <a:lstStyle/>
          <a:p>
            <a:r>
              <a:rPr lang="ru-RU" sz="6600" dirty="0" err="1" smtClean="0">
                <a:solidFill>
                  <a:srgbClr val="B0B7D8"/>
                </a:solidFill>
                <a:latin typeface="Bahnschrift SemiLight Condensed" panose="020B0502040204020203" pitchFamily="34" charset="0"/>
              </a:rPr>
              <a:t>Дякую</a:t>
            </a:r>
            <a:r>
              <a:rPr lang="ru-RU" sz="6600" dirty="0" smtClean="0">
                <a:solidFill>
                  <a:srgbClr val="B0B7D8"/>
                </a:solidFill>
                <a:latin typeface="Bahnschrift SemiLight Condensed" panose="020B0502040204020203" pitchFamily="34" charset="0"/>
              </a:rPr>
              <a:t> за </a:t>
            </a:r>
            <a:r>
              <a:rPr lang="ru-RU" sz="6600" dirty="0" err="1" smtClean="0">
                <a:solidFill>
                  <a:srgbClr val="B0B7D8"/>
                </a:solidFill>
                <a:latin typeface="Bahnschrift SemiLight Condensed" panose="020B0502040204020203" pitchFamily="34" charset="0"/>
              </a:rPr>
              <a:t>увагу</a:t>
            </a:r>
            <a:r>
              <a:rPr lang="ru-RU" dirty="0" smtClean="0">
                <a:solidFill>
                  <a:srgbClr val="B0B7D8"/>
                </a:solidFill>
              </a:rPr>
              <a:t/>
            </a:r>
            <a:br>
              <a:rPr lang="ru-RU" dirty="0" smtClean="0">
                <a:solidFill>
                  <a:srgbClr val="B0B7D8"/>
                </a:solidFill>
              </a:rPr>
            </a:br>
            <a:endParaRPr lang="ru-RU" noProof="1">
              <a:solidFill>
                <a:srgbClr val="B0B7D8"/>
              </a:solidFill>
            </a:endParaRPr>
          </a:p>
        </p:txBody>
      </p:sp>
      <p:sp>
        <p:nvSpPr>
          <p:cNvPr id="21" name="Прямоугольник 20">
            <a:extLst>
              <a:ext uri="{FF2B5EF4-FFF2-40B4-BE49-F238E27FC236}">
                <a16:creationId xmlns:a16="http://schemas.microsoft.com/office/drawing/2014/main" id="{EDB366A7-87C2-43BB-AF03-1AF039EE1D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3887812"/>
            <a:ext cx="12188952" cy="45720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ru-RU" noProof="1">
              <a:solidFill>
                <a:srgbClr val="FFFFFF"/>
              </a:solidFill>
            </a:endParaRPr>
          </a:p>
        </p:txBody>
      </p:sp>
    </p:spTree>
    <p:extLst>
      <p:ext uri="{BB962C8B-B14F-4D97-AF65-F5344CB8AC3E}">
        <p14:creationId xmlns:p14="http://schemas.microsoft.com/office/powerpoint/2010/main" val="270232987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0B7D8"/>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2300" y="330200"/>
            <a:ext cx="11150600" cy="1219200"/>
          </a:xfrm>
        </p:spPr>
        <p:txBody>
          <a:bodyPr>
            <a:normAutofit/>
          </a:bodyPr>
          <a:lstStyle/>
          <a:p>
            <a:pPr algn="ctr"/>
            <a:r>
              <a:rPr lang="uk-UA" sz="4800" b="1" dirty="0">
                <a:solidFill>
                  <a:srgbClr val="2C2C2C"/>
                </a:solidFill>
                <a:effectLst>
                  <a:outerShdw blurRad="38100" dist="38100" dir="2700000" algn="tl">
                    <a:srgbClr val="000000">
                      <a:alpha val="43137"/>
                    </a:srgbClr>
                  </a:outerShdw>
                </a:effectLst>
                <a:latin typeface="Bahnschrift SemiLight Condensed" panose="020B0502040204020203" pitchFamily="34" charset="0"/>
              </a:rPr>
              <a:t>1.1. Мета та задачі проектного аналізу</a:t>
            </a:r>
            <a:endParaRPr lang="ru-RU" sz="4800" dirty="0">
              <a:solidFill>
                <a:schemeClr val="bg1"/>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0" y="1727200"/>
            <a:ext cx="12090400" cy="5130800"/>
          </a:xfrm>
        </p:spPr>
        <p:txBody>
          <a:bodyPr/>
          <a:lstStyle/>
          <a:p>
            <a:pPr marL="0" indent="0" algn="just">
              <a:spcBef>
                <a:spcPts val="0"/>
              </a:spcBef>
              <a:buNone/>
            </a:pPr>
            <a:r>
              <a:rPr lang="uk-UA" dirty="0"/>
              <a:t>	</a:t>
            </a:r>
            <a:r>
              <a:rPr lang="uk-UA" dirty="0" smtClean="0"/>
              <a:t>Одним із найбільш складних і водночас </a:t>
            </a:r>
            <a:r>
              <a:rPr lang="uk-UA" dirty="0" err="1" smtClean="0"/>
              <a:t>життєво</a:t>
            </a:r>
            <a:r>
              <a:rPr lang="uk-UA" dirty="0" smtClean="0"/>
              <a:t> необхідних видів діяльності є підготовка і реалізація проектів, яка вимагає особливих знань та умінь. Світовий та вітчизняний досвід свідчить, що інвестиційні проекти </a:t>
            </a:r>
            <a:r>
              <a:rPr lang="uk-UA" dirty="0" err="1" smtClean="0"/>
              <a:t>ранжуються</a:t>
            </a:r>
            <a:r>
              <a:rPr lang="uk-UA" dirty="0" smtClean="0"/>
              <a:t> від неперспективних (вимушених) до найновітніших. Перші не дають практично ніякої віддачі, а лише підтримають підприємства, які потребують глибокої санації або взагалі ліквідації, другі потребують набагато більше витрат, але забезпечують швидкий науково-технічний прорив та примноження капіталу, проте, здебільшого, характеризуються значним ступенем ризику.</a:t>
            </a:r>
          </a:p>
          <a:p>
            <a:pPr marL="0" indent="0" algn="just">
              <a:spcBef>
                <a:spcPts val="0"/>
              </a:spcBef>
              <a:buNone/>
            </a:pPr>
            <a:r>
              <a:rPr lang="uk-UA" dirty="0" smtClean="0"/>
              <a:t>	</a:t>
            </a:r>
            <a:r>
              <a:rPr lang="uk-UA" b="1" dirty="0" smtClean="0">
                <a:effectLst>
                  <a:outerShdw blurRad="38100" dist="38100" dir="2700000" algn="tl">
                    <a:srgbClr val="000000">
                      <a:alpha val="43137"/>
                    </a:srgbClr>
                  </a:outerShdw>
                </a:effectLst>
              </a:rPr>
              <a:t>Проектним аналізом </a:t>
            </a:r>
            <a:r>
              <a:rPr lang="uk-UA" dirty="0" smtClean="0"/>
              <a:t>називається процес  аналізу фінансових, економічних та інших результатів інвестиційного проекту, або зіставлення витрат на проект та </a:t>
            </a:r>
            <a:r>
              <a:rPr lang="uk-UA" dirty="0" err="1" smtClean="0"/>
              <a:t>вигод</a:t>
            </a:r>
            <a:r>
              <a:rPr lang="uk-UA" dirty="0" smtClean="0"/>
              <a:t>, які можуть бути одержані в результаті його реалізації. Оскільки вигоди від будь якого інвестиційного проекту та витрати на його реалізацію численні й не завжди їх легко підрахувати, то визначення прибутковості перетворюється у тривалий та трудомісткий аналіз усіх стадій та аспектів інвестиційного проекту. В результаті проектний аналіз трансформується у концепцію, яка закладається в основу проектів у країнах з ринковою економікою.</a:t>
            </a:r>
          </a:p>
          <a:p>
            <a:pPr marL="0" indent="0" algn="just">
              <a:spcBef>
                <a:spcPts val="0"/>
              </a:spcBef>
              <a:buNone/>
            </a:pPr>
            <a:r>
              <a:rPr lang="uk-UA" dirty="0" smtClean="0"/>
              <a:t>	</a:t>
            </a:r>
            <a:r>
              <a:rPr lang="uk-UA" b="1" dirty="0" smtClean="0">
                <a:effectLst>
                  <a:outerShdw blurRad="38100" dist="38100" dir="2700000" algn="tl">
                    <a:srgbClr val="000000">
                      <a:alpha val="43137"/>
                    </a:srgbClr>
                  </a:outerShdw>
                </a:effectLst>
              </a:rPr>
              <a:t>Проектний аналіз </a:t>
            </a:r>
            <a:r>
              <a:rPr lang="uk-UA" dirty="0" smtClean="0"/>
              <a:t>– це сукупність методів, прийомів, підходів, за допомогою яких можна розробити оптимальний проект та визначити умови його успішної реалізації.</a:t>
            </a:r>
            <a:endParaRPr lang="ru-RU" dirty="0"/>
          </a:p>
        </p:txBody>
      </p:sp>
    </p:spTree>
    <p:extLst>
      <p:ext uri="{BB962C8B-B14F-4D97-AF65-F5344CB8AC3E}">
        <p14:creationId xmlns:p14="http://schemas.microsoft.com/office/powerpoint/2010/main" val="3478778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0B7D8"/>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r>
              <a:rPr lang="uk-UA" sz="1800" b="1" dirty="0" smtClean="0">
                <a:solidFill>
                  <a:schemeClr val="bg1"/>
                </a:solidFill>
                <a:effectLst>
                  <a:outerShdw blurRad="38100" dist="38100" dir="2700000" algn="tl">
                    <a:srgbClr val="000000">
                      <a:alpha val="43137"/>
                    </a:srgbClr>
                  </a:outerShdw>
                </a:effectLst>
              </a:rPr>
              <a:t>Мета проектного аналізу </a:t>
            </a:r>
            <a:r>
              <a:rPr lang="uk-UA" sz="1800" dirty="0" smtClean="0">
                <a:solidFill>
                  <a:schemeClr val="bg1"/>
                </a:solidFill>
              </a:rPr>
              <a:t>– максимізація суспільного або приватного добробуту з урахуванням ряду зовнішніх завдань та обмежень, які накладаються на проект.</a:t>
            </a:r>
            <a:endParaRPr lang="ru-RU" sz="1800" dirty="0">
              <a:solidFill>
                <a:schemeClr val="bg1"/>
              </a:solidFill>
            </a:endParaRPr>
          </a:p>
        </p:txBody>
      </p:sp>
      <p:sp>
        <p:nvSpPr>
          <p:cNvPr id="3" name="Объект 2"/>
          <p:cNvSpPr>
            <a:spLocks noGrp="1"/>
          </p:cNvSpPr>
          <p:nvPr>
            <p:ph idx="1"/>
          </p:nvPr>
        </p:nvSpPr>
        <p:spPr>
          <a:xfrm>
            <a:off x="203200" y="2011680"/>
            <a:ext cx="11988800" cy="4503420"/>
          </a:xfrm>
        </p:spPr>
        <p:txBody>
          <a:bodyPr/>
          <a:lstStyle/>
          <a:p>
            <a:pPr algn="just"/>
            <a:r>
              <a:rPr lang="uk-UA" dirty="0" smtClean="0"/>
              <a:t>Проектний аналіз відрізняється від бізнес-планування та інвестиційного менеджменту. На відміну від бізнес-планування, яке розглядає конкретну бізнес-ідею, що потребує обґрунтування, базовою ідеєю проектного аналізу є розгляд можливостей задоволення потреб шляхом вибору найкращих з альтернативних варіантів розвитку на різних рівнях підготовки та прийняття рішень. У бізнес-планування проект розглядаються тільки  з точки зору інвесторів, у проектному – з точки зору всіх учасників проекту, тобто організації, яка замовляє виконання проекту, організації, яка здійснює проект, суб'єктів , що мають у розпорядженні необхідні для проекту ресурси, інших юридичних та фізичних осіб.</a:t>
            </a:r>
          </a:p>
          <a:p>
            <a:pPr algn="just"/>
            <a:r>
              <a:rPr lang="uk-UA" dirty="0" smtClean="0"/>
              <a:t>Також проектний аналіз дозволяє зробити висновок щодо ефективності проекту в інтересах суспільства загалом. На відміну від інвестиційного менеджменту, предметом якого є управління вкладенням капіталу шляхом здійснення реальних і фінансових інвестицій та формування оптимальної структури інвестиційного портфеля, предметом проектного аналізує обґрунтування доцільності використання обмежених трудових, матеріальних та фінансових ресурсів для досягнення мети та цілей проекту.</a:t>
            </a:r>
            <a:endParaRPr lang="ru-RU" dirty="0"/>
          </a:p>
        </p:txBody>
      </p:sp>
    </p:spTree>
    <p:extLst>
      <p:ext uri="{BB962C8B-B14F-4D97-AF65-F5344CB8AC3E}">
        <p14:creationId xmlns:p14="http://schemas.microsoft.com/office/powerpoint/2010/main" val="2164508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0B7D8"/>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018" y="627076"/>
            <a:ext cx="12093981" cy="1036624"/>
          </a:xfrm>
        </p:spPr>
        <p:txBody>
          <a:bodyPr>
            <a:normAutofit fontScale="90000"/>
          </a:bodyPr>
          <a:lstStyle/>
          <a:p>
            <a:pPr algn="just"/>
            <a:r>
              <a:rPr lang="ru-RU" sz="4800" b="1" dirty="0"/>
              <a:t/>
            </a:r>
            <a:br>
              <a:rPr lang="ru-RU" sz="4800" b="1" dirty="0"/>
            </a:br>
            <a:r>
              <a:rPr lang="uk-UA" sz="2200" b="1" dirty="0">
                <a:solidFill>
                  <a:srgbClr val="2C2C2C"/>
                </a:solidFill>
                <a:effectLst>
                  <a:outerShdw blurRad="38100" dist="38100" dir="2700000" algn="tl">
                    <a:srgbClr val="000000">
                      <a:alpha val="43137"/>
                    </a:srgbClr>
                  </a:outerShdw>
                </a:effectLst>
              </a:rPr>
              <a:t>Проектний аналіз</a:t>
            </a:r>
            <a:r>
              <a:rPr lang="uk-UA" sz="2200" dirty="0">
                <a:solidFill>
                  <a:srgbClr val="2C2C2C"/>
                </a:solidFill>
                <a:effectLst>
                  <a:outerShdw blurRad="38100" dist="38100" dir="2700000" algn="tl">
                    <a:srgbClr val="000000">
                      <a:alpha val="43137"/>
                    </a:srgbClr>
                  </a:outerShdw>
                </a:effectLst>
              </a:rPr>
              <a:t> </a:t>
            </a:r>
            <a:r>
              <a:rPr lang="uk-UA" sz="2200" dirty="0">
                <a:solidFill>
                  <a:srgbClr val="2C2C2C"/>
                </a:solidFill>
              </a:rPr>
              <a:t>– це методологія, яка застосовується для визначення, порівняння та обґрунтування альтернативних управлінських рішень і проектів, що дозволяє здійснювати вибір і приймати вивірені рішення в умовах обмеженості ресурсів. </a:t>
            </a:r>
            <a:r>
              <a:rPr lang="ru-RU" sz="2200" dirty="0">
                <a:solidFill>
                  <a:srgbClr val="2C2C2C"/>
                </a:solidFill>
              </a:rPr>
              <a:t/>
            </a:r>
            <a:br>
              <a:rPr lang="ru-RU" sz="2200" dirty="0">
                <a:solidFill>
                  <a:srgbClr val="2C2C2C"/>
                </a:solidFill>
              </a:rPr>
            </a:br>
            <a:endParaRPr lang="ru-RU" sz="2200" dirty="0"/>
          </a:p>
        </p:txBody>
      </p:sp>
      <p:sp>
        <p:nvSpPr>
          <p:cNvPr id="3" name="Объект 2"/>
          <p:cNvSpPr>
            <a:spLocks noGrp="1"/>
          </p:cNvSpPr>
          <p:nvPr>
            <p:ph idx="1"/>
          </p:nvPr>
        </p:nvSpPr>
        <p:spPr>
          <a:xfrm>
            <a:off x="431800" y="2011680"/>
            <a:ext cx="11302999" cy="4592320"/>
          </a:xfrm>
        </p:spPr>
        <p:txBody>
          <a:bodyPr>
            <a:normAutofit fontScale="92500"/>
          </a:bodyPr>
          <a:lstStyle/>
          <a:p>
            <a:pPr algn="just"/>
            <a:r>
              <a:rPr lang="uk-UA" dirty="0" smtClean="0"/>
              <a:t>Розвиток сучасної економічної теорії й практики нерозривно пов’язаний з необхідністю аналізу та обґрунтування тих чи інших управлінських рішень, зокрема проектних. Виділення проектного аналізу в окремий напрям прикладної науки </a:t>
            </a:r>
            <a:r>
              <a:rPr lang="uk-UA" u="sng" dirty="0" smtClean="0"/>
              <a:t>було зумовлено насамперед необхідністю системного підходу до підготовки та оцінки проектів. </a:t>
            </a:r>
          </a:p>
          <a:p>
            <a:pPr algn="just"/>
            <a:r>
              <a:rPr lang="uk-UA" dirty="0" smtClean="0"/>
              <a:t>Сутність проектного аналізу визначається тим, що будь-які підприємства для свого розвитку та підтримання конкурентних позицій на ринку повинно здійснювати капітальні вкладення у розвиток, тобто впроваджувати інвестиційні проекти або проекти створення, розширення, реконструкції та технічного переоснащення основних засобів. Процес аналізу доходності таких проектів називають проектним аналізом. Це складний та довготривалий процес, який став концепцією, яка є основою інвестиційних проектів в країнах з ринковою економікою. </a:t>
            </a:r>
          </a:p>
          <a:p>
            <a:pPr algn="just"/>
            <a:r>
              <a:rPr lang="uk-UA" dirty="0" smtClean="0"/>
              <a:t>Аналіз </a:t>
            </a:r>
            <a:r>
              <a:rPr lang="uk-UA" dirty="0"/>
              <a:t>проектів є складовою процесу управління інвестиціями. Він дає інформаційну базу (у вигляді проекту як спеціально оформленого інвестиційного плану чи результатів проведеної експертизи проекту) для ухвалення рішення щодо включення проекту в інвестиційний портфель підприємства, початку його інвестування, постійного моніторингу реалізації. </a:t>
            </a:r>
            <a:endParaRPr lang="ru-RU" dirty="0"/>
          </a:p>
          <a:p>
            <a:endParaRPr lang="ru-RU" dirty="0"/>
          </a:p>
        </p:txBody>
      </p:sp>
    </p:spTree>
    <p:extLst>
      <p:ext uri="{BB962C8B-B14F-4D97-AF65-F5344CB8AC3E}">
        <p14:creationId xmlns:p14="http://schemas.microsoft.com/office/powerpoint/2010/main" val="1002128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AE82C51-6401-41AD-B403-D8CC97A70CA8}"/>
              </a:ext>
              <a:ext uri="{C183D7F6-B498-43B3-948B-1728B52AA6E4}">
                <adec:decorative xmlns:adec="http://schemas.microsoft.com/office/drawing/2017/decorative" xmlns="" val="1"/>
              </a:ext>
            </a:extLst>
          </p:cNvPr>
          <p:cNvPicPr>
            <a:picLocks noChangeAspect="1"/>
          </p:cNvPicPr>
          <p:nvPr/>
        </p:nvPicPr>
        <p:blipFill rotWithShape="1">
          <a:blip r:embed="rId3">
            <a:alphaModFix amt="40000"/>
          </a:blip>
          <a:srcRect t="15730"/>
          <a:stretch/>
        </p:blipFill>
        <p:spPr>
          <a:xfrm>
            <a:off x="-1435080" y="3323432"/>
            <a:ext cx="6057880" cy="3407558"/>
          </a:xfrm>
          <a:prstGeom prst="rect">
            <a:avLst/>
          </a:prstGeom>
        </p:spPr>
      </p:pic>
      <p:sp>
        <p:nvSpPr>
          <p:cNvPr id="16" name="Прямоугольник 15">
            <a:extLst>
              <a:ext uri="{FF2B5EF4-FFF2-40B4-BE49-F238E27FC236}">
                <a16:creationId xmlns:a16="http://schemas.microsoft.com/office/drawing/2014/main" id="{24F3C611-0CF5-45ED-9190-A7A9C19ACA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86048"/>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ru-RU" noProof="1">
              <a:solidFill>
                <a:srgbClr val="FFFFFF"/>
              </a:solidFill>
            </a:endParaRPr>
          </a:p>
        </p:txBody>
      </p:sp>
      <p:sp>
        <p:nvSpPr>
          <p:cNvPr id="2" name="Заголовок 1">
            <a:extLst>
              <a:ext uri="{FF2B5EF4-FFF2-40B4-BE49-F238E27FC236}">
                <a16:creationId xmlns:a16="http://schemas.microsoft.com/office/drawing/2014/main" id="{8567DAFB-9973-42DC-88E6-DA49A7B5E20F}"/>
              </a:ext>
            </a:extLst>
          </p:cNvPr>
          <p:cNvSpPr>
            <a:spLocks noGrp="1"/>
          </p:cNvSpPr>
          <p:nvPr>
            <p:ph type="title"/>
          </p:nvPr>
        </p:nvSpPr>
        <p:spPr>
          <a:xfrm>
            <a:off x="157709" y="238157"/>
            <a:ext cx="11671300" cy="1915514"/>
          </a:xfrm>
        </p:spPr>
        <p:txBody>
          <a:bodyPr rtlCol="0">
            <a:normAutofit fontScale="90000"/>
          </a:bodyPr>
          <a:lstStyle/>
          <a:p>
            <a:r>
              <a:rPr lang="uk-UA" sz="1800" dirty="0">
                <a:solidFill>
                  <a:srgbClr val="B0B7D8"/>
                </a:solidFill>
                <a:latin typeface="Bahnschrift SemiLight Condensed" panose="020B0502040204020203" pitchFamily="34" charset="0"/>
              </a:rPr>
              <a:t>Аналіз інвестиційних проектів – це комплекс методичних та практичних прийомів розробки, обґрунтування й оцінки доцільності реалізації проекту. Лише незначна частка інвестицій виявляється невдалою. Тобто не дає очікуваного результату з незалежних від інвестора причин. Більшість проектів, що виявилися збитковими, могла бути не допущена до реалізації за умови якісного попереднього аналізу з урахуванням зовнішніх умов і внутрішніх якостей проекту.  </a:t>
            </a:r>
            <a:r>
              <a:rPr lang="ru-RU" sz="1800" dirty="0">
                <a:solidFill>
                  <a:srgbClr val="B0B7D8"/>
                </a:solidFill>
                <a:latin typeface="Bahnschrift SemiLight Condensed" panose="020B0502040204020203" pitchFamily="34" charset="0"/>
              </a:rPr>
              <a:t/>
            </a:r>
            <a:br>
              <a:rPr lang="ru-RU" sz="1800" dirty="0">
                <a:solidFill>
                  <a:srgbClr val="B0B7D8"/>
                </a:solidFill>
                <a:latin typeface="Bahnschrift SemiLight Condensed" panose="020B0502040204020203" pitchFamily="34" charset="0"/>
              </a:rPr>
            </a:br>
            <a:r>
              <a:rPr lang="uk-UA" sz="1800" dirty="0">
                <a:solidFill>
                  <a:srgbClr val="B0B7D8"/>
                </a:solidFill>
                <a:latin typeface="Bahnschrift SemiLight Condensed" panose="020B0502040204020203" pitchFamily="34" charset="0"/>
              </a:rPr>
              <a:t>Тут проектний аналіз може виступати як інструмент планування та розвитку діяльності, а також як певна філософія бізнесу. При цьому проект виступає ключовим елементом цієї діяльності, його об’єктом. </a:t>
            </a:r>
            <a:r>
              <a:rPr lang="ru-RU" dirty="0"/>
              <a:t/>
            </a:r>
            <a:br>
              <a:rPr lang="ru-RU" dirty="0"/>
            </a:br>
            <a:endParaRPr lang="ru-RU" noProof="1"/>
          </a:p>
        </p:txBody>
      </p:sp>
      <p:sp>
        <p:nvSpPr>
          <p:cNvPr id="3" name="Объект 2"/>
          <p:cNvSpPr>
            <a:spLocks noGrp="1"/>
          </p:cNvSpPr>
          <p:nvPr>
            <p:ph idx="1"/>
          </p:nvPr>
        </p:nvSpPr>
        <p:spPr>
          <a:xfrm>
            <a:off x="1202919" y="2011680"/>
            <a:ext cx="9784080" cy="2674620"/>
          </a:xfrm>
        </p:spPr>
        <p:txBody>
          <a:bodyPr/>
          <a:lstStyle/>
          <a:p>
            <a:pPr algn="just"/>
            <a:r>
              <a:rPr lang="uk-UA" b="1" dirty="0" smtClean="0">
                <a:solidFill>
                  <a:srgbClr val="B0B7D8"/>
                </a:solidFill>
                <a:latin typeface="Bahnschrift SemiLight Condensed" panose="020B0502040204020203" pitchFamily="34" charset="0"/>
              </a:rPr>
              <a:t>Об'єкт проектного аналізу </a:t>
            </a:r>
            <a:r>
              <a:rPr lang="uk-UA" dirty="0" smtClean="0">
                <a:latin typeface="Bahnschrift SemiLight Condensed" panose="020B0502040204020203" pitchFamily="34" charset="0"/>
              </a:rPr>
              <a:t>- інвестиційні проекти розширення, реконструкції, нового будівництва, технічного переозброєння промислових виробництв, або їх іще називають реальні інвестиції. </a:t>
            </a:r>
          </a:p>
          <a:p>
            <a:pPr algn="just"/>
            <a:r>
              <a:rPr lang="uk-UA" b="1" dirty="0" smtClean="0">
                <a:solidFill>
                  <a:srgbClr val="B0B7D8"/>
                </a:solidFill>
                <a:latin typeface="Bahnschrift SemiLight Condensed" panose="020B0502040204020203" pitchFamily="34" charset="0"/>
              </a:rPr>
              <a:t>Предметом проектного аналізу </a:t>
            </a:r>
            <a:r>
              <a:rPr lang="uk-UA" dirty="0" smtClean="0">
                <a:latin typeface="Bahnschrift SemiLight Condensed" panose="020B0502040204020203" pitchFamily="34" charset="0"/>
              </a:rPr>
              <a:t>є вивчення концепцій, методології, підходів і критеріїв визначення, порівняння, обґрунтування альтернативних рішень та проектів за умов обмеженості наявних ресурсів. </a:t>
            </a:r>
          </a:p>
          <a:p>
            <a:pPr algn="just"/>
            <a:r>
              <a:rPr lang="uk-UA" b="1" dirty="0" smtClean="0">
                <a:solidFill>
                  <a:srgbClr val="B0B7D8"/>
                </a:solidFill>
                <a:latin typeface="Bahnschrift SemiLight Condensed" panose="020B0502040204020203" pitchFamily="34" charset="0"/>
              </a:rPr>
              <a:t>Задача проектного аналізу </a:t>
            </a:r>
            <a:r>
              <a:rPr lang="uk-UA" dirty="0" smtClean="0">
                <a:latin typeface="Bahnschrift SemiLight Condensed" panose="020B0502040204020203" pitchFamily="34" charset="0"/>
              </a:rPr>
              <a:t>- встановити "цінність" проекту, що визначається різницею між його вигодами і витратами. </a:t>
            </a:r>
          </a:p>
          <a:p>
            <a:endParaRPr lang="ru-RU" dirty="0"/>
          </a:p>
        </p:txBody>
      </p:sp>
      <p:sp>
        <p:nvSpPr>
          <p:cNvPr id="5" name="Прямоугольник 4"/>
          <p:cNvSpPr/>
          <p:nvPr/>
        </p:nvSpPr>
        <p:spPr>
          <a:xfrm>
            <a:off x="647700" y="4851400"/>
            <a:ext cx="10972800" cy="1397000"/>
          </a:xfrm>
          <a:prstGeom prst="rect">
            <a:avLst/>
          </a:prstGeom>
          <a:solidFill>
            <a:srgbClr val="B0B7D8">
              <a:alpha val="65098"/>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p>
        </p:txBody>
      </p:sp>
      <p:sp>
        <p:nvSpPr>
          <p:cNvPr id="7" name="TextBox 6"/>
          <p:cNvSpPr txBox="1"/>
          <p:nvPr/>
        </p:nvSpPr>
        <p:spPr>
          <a:xfrm>
            <a:off x="647700" y="4982389"/>
            <a:ext cx="10972799" cy="1323439"/>
          </a:xfrm>
          <a:prstGeom prst="rect">
            <a:avLst/>
          </a:prstGeom>
          <a:noFill/>
        </p:spPr>
        <p:txBody>
          <a:bodyPr wrap="square" rtlCol="0">
            <a:spAutoFit/>
          </a:bodyPr>
          <a:lstStyle/>
          <a:p>
            <a:pPr algn="ctr"/>
            <a:r>
              <a:rPr lang="uk-UA" sz="2000" dirty="0" smtClean="0">
                <a:latin typeface="Bahnschrift SemiLight Condensed" panose="020B0502040204020203" pitchFamily="34" charset="0"/>
              </a:rPr>
              <a:t>Основними складовими проектного аналізу є: концепція проекту</a:t>
            </a:r>
            <a:r>
              <a:rPr lang="uk-UA" sz="2000" dirty="0" smtClean="0">
                <a:latin typeface="Bahnschrift SemiLight Condensed" panose="020B0502040204020203" pitchFamily="34" charset="0"/>
              </a:rPr>
              <a:t>, що визначає його основні особливості, як об'єкт дослідження </a:t>
            </a:r>
            <a:r>
              <a:rPr lang="uk-UA" sz="2000" dirty="0" smtClean="0">
                <a:latin typeface="Bahnschrift SemiLight Condensed" panose="020B0502040204020203" pitchFamily="34" charset="0"/>
              </a:rPr>
              <a:t>життєвий цикл проекту, його фази та стадії; принципи, на яких базується проектний аналіз (інструментарій); процедури оцінки та прийняття рішень та аспекти проектного </a:t>
            </a:r>
            <a:r>
              <a:rPr lang="uk-UA" sz="2000" dirty="0" smtClean="0">
                <a:latin typeface="Bahnschrift SemiLight Condensed" panose="020B0502040204020203" pitchFamily="34" charset="0"/>
              </a:rPr>
              <a:t>аналізу</a:t>
            </a:r>
            <a:r>
              <a:rPr lang="uk-UA" sz="2000" dirty="0" smtClean="0">
                <a:latin typeface="Bahnschrift SemiLight Condensed" panose="020B0502040204020203" pitchFamily="34" charset="0"/>
              </a:rPr>
              <a:t>, що містять аналіз ринку, технологічний, інституційний, екологічний, соціальний, фінансовий та економічний аналіз</a:t>
            </a:r>
            <a:endParaRPr lang="ru-RU" sz="2000" dirty="0">
              <a:latin typeface="Bahnschrift SemiLight Condensed" panose="020B0502040204020203" pitchFamily="34" charset="0"/>
            </a:endParaRPr>
          </a:p>
        </p:txBody>
      </p:sp>
    </p:spTree>
    <p:extLst>
      <p:ext uri="{BB962C8B-B14F-4D97-AF65-F5344CB8AC3E}">
        <p14:creationId xmlns:p14="http://schemas.microsoft.com/office/powerpoint/2010/main" val="303998222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0B7D8"/>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4000" y="284176"/>
            <a:ext cx="11684000" cy="1508760"/>
          </a:xfrm>
        </p:spPr>
        <p:txBody>
          <a:bodyPr>
            <a:noAutofit/>
          </a:bodyPr>
          <a:lstStyle/>
          <a:p>
            <a:pPr algn="just"/>
            <a:r>
              <a:rPr lang="uk-UA" sz="2800" dirty="0">
                <a:solidFill>
                  <a:srgbClr val="2C2C2C"/>
                </a:solidFill>
                <a:latin typeface="Bahnschrift SemiLight Condensed" panose="020B0502040204020203" pitchFamily="34" charset="0"/>
              </a:rPr>
              <a:t>Поява проектного аналізу пов'язана з розвитком економічної теорії суспільного сектора в середині 19 ст. Тоді була вперше зроблена спроба розрахувати виграш від реалізації проектів, оцінити корисність суспільних робіт.</a:t>
            </a:r>
            <a:endParaRPr lang="ru-RU" sz="2800" dirty="0">
              <a:solidFill>
                <a:srgbClr val="2C2C2C"/>
              </a:solidFill>
              <a:latin typeface="Bahnschrift SemiLight Condensed" panose="020B0502040204020203" pitchFamily="34" charset="0"/>
            </a:endParaRPr>
          </a:p>
        </p:txBody>
      </p:sp>
      <p:sp>
        <p:nvSpPr>
          <p:cNvPr id="3" name="Объект 2"/>
          <p:cNvSpPr>
            <a:spLocks noGrp="1"/>
          </p:cNvSpPr>
          <p:nvPr>
            <p:ph idx="1"/>
          </p:nvPr>
        </p:nvSpPr>
        <p:spPr>
          <a:xfrm>
            <a:off x="0" y="2011680"/>
            <a:ext cx="12192000" cy="4655820"/>
          </a:xfrm>
        </p:spPr>
        <p:txBody>
          <a:bodyPr>
            <a:normAutofit fontScale="92500" lnSpcReduction="10000"/>
          </a:bodyPr>
          <a:lstStyle/>
          <a:p>
            <a:pPr algn="just"/>
            <a:r>
              <a:rPr lang="uk-UA" dirty="0"/>
              <a:t>Широкого практичного застосування ці наукові підходи було реалізовано в </a:t>
            </a:r>
            <a:r>
              <a:rPr lang="uk-UA" b="1" dirty="0"/>
              <a:t>1936</a:t>
            </a:r>
            <a:r>
              <a:rPr lang="uk-UA" dirty="0"/>
              <a:t> році в США, коли законодавчо прийнятий акт про контроль за повенями вимагав, щоб вигоди, які генеруються проектом (незалежно від конкретного споживача) перевищували понесені витрати на реалізації цього проекту. Однак існували значні різночитання у методах та принципах виміру різних вигід. В середині минулого століття була першою системною спробою поєднання теорії економічного добробуту з практичними завданнями аналізу при оцінці інвестиційних проектів. </a:t>
            </a:r>
            <a:endParaRPr lang="ru-RU" dirty="0"/>
          </a:p>
          <a:p>
            <a:pPr algn="just"/>
            <a:r>
              <a:rPr lang="uk-UA" dirty="0"/>
              <a:t>За останні два десятиріччя місце та роль суспільних проектів в економічному розвитку зазнали значних змін як для промислово розвинутих країн, так і для країн, що тільки розвиваються. Міжнародне кредитування, економічна підтримка національних проектів вимагали створення та використання системи фінансового й економічного оцінювання, стимулювали інтерес вчених і практиків до проектного аналізу. В результаті цих зусиль з'явилася методологія «проектний аналіз», котра тісно споріднена з методологією «вигоди — витрати». Разом з цим проектний аналіз, як і будь-яка методологія, має свої слабкі та сильні сторони. </a:t>
            </a:r>
            <a:endParaRPr lang="ru-RU" dirty="0"/>
          </a:p>
          <a:p>
            <a:pPr algn="just"/>
            <a:r>
              <a:rPr lang="uk-UA" dirty="0"/>
              <a:t>Останнім часом у західній і вітчизняній практиці оцінки інвестиційних проектів техніко-економічне обґрунтування та проектний аналіз стають дедалі ширшими і містять питання визначення ринку, налагодження виробництва, відображення шляхів фінансування проекту тощо. </a:t>
            </a:r>
            <a:endParaRPr lang="ru-RU" dirty="0"/>
          </a:p>
          <a:p>
            <a:pPr algn="just"/>
            <a:endParaRPr lang="ru-RU" dirty="0"/>
          </a:p>
        </p:txBody>
      </p:sp>
    </p:spTree>
    <p:extLst>
      <p:ext uri="{BB962C8B-B14F-4D97-AF65-F5344CB8AC3E}">
        <p14:creationId xmlns:p14="http://schemas.microsoft.com/office/powerpoint/2010/main" val="3060745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AE82C51-6401-41AD-B403-D8CC97A70CA8}"/>
              </a:ext>
              <a:ext uri="{C183D7F6-B498-43B3-948B-1728B52AA6E4}">
                <adec:decorative xmlns:adec="http://schemas.microsoft.com/office/drawing/2017/decorative" xmlns="" val="1"/>
              </a:ext>
            </a:extLst>
          </p:cNvPr>
          <p:cNvPicPr>
            <a:picLocks noChangeAspect="1"/>
          </p:cNvPicPr>
          <p:nvPr/>
        </p:nvPicPr>
        <p:blipFill rotWithShape="1">
          <a:blip r:embed="rId3">
            <a:alphaModFix amt="40000"/>
          </a:blip>
          <a:srcRect t="15730"/>
          <a:stretch/>
        </p:blipFill>
        <p:spPr>
          <a:xfrm>
            <a:off x="-596880" y="3450432"/>
            <a:ext cx="6057880" cy="3407558"/>
          </a:xfrm>
          <a:prstGeom prst="rect">
            <a:avLst/>
          </a:prstGeom>
        </p:spPr>
      </p:pic>
      <p:sp>
        <p:nvSpPr>
          <p:cNvPr id="16" name="Прямоугольник 15">
            <a:extLst>
              <a:ext uri="{FF2B5EF4-FFF2-40B4-BE49-F238E27FC236}">
                <a16:creationId xmlns:a16="http://schemas.microsoft.com/office/drawing/2014/main" id="{24F3C611-0CF5-45ED-9190-A7A9C19ACA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86048"/>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ru-RU" noProof="1">
              <a:solidFill>
                <a:srgbClr val="FFFFFF"/>
              </a:solidFill>
            </a:endParaRPr>
          </a:p>
        </p:txBody>
      </p:sp>
      <p:sp>
        <p:nvSpPr>
          <p:cNvPr id="2" name="Заголовок 1">
            <a:extLst>
              <a:ext uri="{FF2B5EF4-FFF2-40B4-BE49-F238E27FC236}">
                <a16:creationId xmlns:a16="http://schemas.microsoft.com/office/drawing/2014/main" id="{8567DAFB-9973-42DC-88E6-DA49A7B5E20F}"/>
              </a:ext>
            </a:extLst>
          </p:cNvPr>
          <p:cNvSpPr>
            <a:spLocks noGrp="1"/>
          </p:cNvSpPr>
          <p:nvPr>
            <p:ph type="title"/>
          </p:nvPr>
        </p:nvSpPr>
        <p:spPr>
          <a:xfrm>
            <a:off x="1202919" y="284176"/>
            <a:ext cx="9784080" cy="1508760"/>
          </a:xfrm>
        </p:spPr>
        <p:txBody>
          <a:bodyPr rtlCol="0">
            <a:normAutofit fontScale="90000"/>
          </a:bodyPr>
          <a:lstStyle/>
          <a:p>
            <a:r>
              <a:rPr lang="uk-UA" dirty="0">
                <a:solidFill>
                  <a:srgbClr val="B0B7D8"/>
                </a:solidFill>
                <a:latin typeface="Bahnschrift SemiLight Condensed" panose="020B0502040204020203" pitchFamily="34" charset="0"/>
              </a:rPr>
              <a:t>Техніко-економічне обґрунтування і проектний аналіз, набуваючи характерних рис </a:t>
            </a:r>
            <a:r>
              <a:rPr lang="uk-UA" dirty="0" smtClean="0">
                <a:solidFill>
                  <a:srgbClr val="B0B7D8"/>
                </a:solidFill>
                <a:latin typeface="Bahnschrift SemiLight Condensed" panose="020B0502040204020203" pitchFamily="34" charset="0"/>
              </a:rPr>
              <a:t>бізнес-плану</a:t>
            </a:r>
            <a:r>
              <a:rPr lang="uk-UA" dirty="0">
                <a:solidFill>
                  <a:srgbClr val="B0B7D8"/>
                </a:solidFill>
                <a:latin typeface="Bahnschrift SemiLight Condensed" panose="020B0502040204020203" pitchFamily="34" charset="0"/>
              </a:rPr>
              <a:t>, називаються бізнес-планом інвестиційного проекту. </a:t>
            </a:r>
            <a:endParaRPr lang="ru-RU" noProof="1">
              <a:solidFill>
                <a:srgbClr val="B0B7D8"/>
              </a:solidFill>
              <a:latin typeface="Bahnschrift SemiLight Condensed" panose="020B0502040204020203" pitchFamily="34" charset="0"/>
            </a:endParaRPr>
          </a:p>
        </p:txBody>
      </p:sp>
      <p:sp>
        <p:nvSpPr>
          <p:cNvPr id="3" name="Объект 2"/>
          <p:cNvSpPr>
            <a:spLocks noGrp="1"/>
          </p:cNvSpPr>
          <p:nvPr>
            <p:ph idx="1"/>
          </p:nvPr>
        </p:nvSpPr>
        <p:spPr>
          <a:xfrm>
            <a:off x="735559" y="2506980"/>
            <a:ext cx="10718799" cy="4206240"/>
          </a:xfrm>
        </p:spPr>
        <p:txBody>
          <a:bodyPr/>
          <a:lstStyle/>
          <a:p>
            <a:pPr algn="just"/>
            <a:r>
              <a:rPr lang="uk-UA" sz="2400" dirty="0"/>
              <a:t>Звичайно, така сукупність обчислень не може бути ідентифікована з усіма плановими розрахунками фірми в цілому, оскільки це несумісні за своїм змістом. Бізнес-план фірми складається передусім з метою управління фірмою, а бізнес-план інвестиційного проекту значною мірою призначений для позичальників комерційних банків і для державних кредитних установ (за типом фонду структурної перебудови економіки країни) з метою доведення правомірності отримання кредитів. Враховуючи цю різницю, бізнес-план інвестиційного проекту, формується як найкомпактніший документ, що дає змогу порівнювати багато проектів між собою. </a:t>
            </a:r>
            <a:endParaRPr lang="ru-RU" sz="2400" dirty="0"/>
          </a:p>
          <a:p>
            <a:endParaRPr lang="ru-RU" dirty="0"/>
          </a:p>
        </p:txBody>
      </p:sp>
    </p:spTree>
    <p:extLst>
      <p:ext uri="{BB962C8B-B14F-4D97-AF65-F5344CB8AC3E}">
        <p14:creationId xmlns:p14="http://schemas.microsoft.com/office/powerpoint/2010/main" val="312164450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0B7D8"/>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4800" b="1" dirty="0" smtClean="0">
                <a:solidFill>
                  <a:schemeClr val="bg1"/>
                </a:solidFill>
                <a:effectLst>
                  <a:outerShdw blurRad="38100" dist="38100" dir="2700000" algn="tl">
                    <a:srgbClr val="000000">
                      <a:alpha val="43137"/>
                    </a:srgbClr>
                  </a:outerShdw>
                </a:effectLst>
              </a:rPr>
              <a:t>1.2.</a:t>
            </a:r>
            <a:r>
              <a:rPr lang="uk-UA" b="1" dirty="0" smtClean="0">
                <a:solidFill>
                  <a:schemeClr val="bg1"/>
                </a:solidFill>
                <a:effectLst>
                  <a:outerShdw blurRad="38100" dist="38100" dir="2700000" algn="tl">
                    <a:srgbClr val="000000">
                      <a:alpha val="43137"/>
                    </a:srgbClr>
                  </a:outerShdw>
                </a:effectLst>
              </a:rPr>
              <a:t> Концепція проектного аналізу</a:t>
            </a:r>
            <a:endParaRPr lang="ru-RU" b="1" dirty="0">
              <a:solidFill>
                <a:schemeClr val="bg1"/>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01600" y="2011680"/>
            <a:ext cx="12090400" cy="4592320"/>
          </a:xfrm>
        </p:spPr>
        <p:txBody>
          <a:bodyPr/>
          <a:lstStyle/>
          <a:p>
            <a:pPr algn="just"/>
            <a:r>
              <a:rPr lang="uk-UA" dirty="0" smtClean="0"/>
              <a:t>Проектний аналіз базується на порівнянні </a:t>
            </a:r>
            <a:r>
              <a:rPr lang="uk-UA" dirty="0" err="1" smtClean="0"/>
              <a:t>вигод</a:t>
            </a:r>
            <a:r>
              <a:rPr lang="uk-UA" dirty="0" smtClean="0"/>
              <a:t> і витрат, пов'язаних з реалізацією проекту. При цьому оцінка </a:t>
            </a:r>
            <a:r>
              <a:rPr lang="uk-UA" dirty="0" err="1" smtClean="0"/>
              <a:t>вигод</a:t>
            </a:r>
            <a:r>
              <a:rPr lang="uk-UA" dirty="0" smtClean="0"/>
              <a:t> і витрат здійснюється у грошовому еквіваленті.</a:t>
            </a:r>
          </a:p>
          <a:p>
            <a:pPr algn="just"/>
            <a:r>
              <a:rPr lang="uk-UA" b="1" dirty="0" smtClean="0">
                <a:effectLst>
                  <a:outerShdw blurRad="38100" dist="38100" dir="2700000" algn="tl">
                    <a:srgbClr val="000000">
                      <a:alpha val="43137"/>
                    </a:srgbClr>
                  </a:outerShdw>
                </a:effectLst>
              </a:rPr>
              <a:t>Концепція проектного аналізу </a:t>
            </a:r>
            <a:r>
              <a:rPr lang="uk-UA" dirty="0" smtClean="0"/>
              <a:t>являє собою систему методичних принципів, які визначають послідовність збору та способів аналізу даних, методів визначення інвестиційних пріоритетів, способів урахування широкого кола аспектів щодо прийняття рішень про реалізацію проекту.</a:t>
            </a:r>
          </a:p>
          <a:p>
            <a:pPr algn="just"/>
            <a:r>
              <a:rPr lang="uk-UA" dirty="0" smtClean="0"/>
              <a:t>Одним із головних завдань проектного аналізу є встановлення цінності проекту як різниці між результатами та витратами. За такою оцінкою проекту виникають ускладнення, пов'язані, по-перше, з різним часом отримання </a:t>
            </a:r>
            <a:r>
              <a:rPr lang="uk-UA" dirty="0" err="1" smtClean="0"/>
              <a:t>вигод</a:t>
            </a:r>
            <a:r>
              <a:rPr lang="uk-UA" dirty="0" smtClean="0"/>
              <a:t> та здійснення витрат, по-друге, кількісним та якісним вимірюванням реальних результатів проекту. </a:t>
            </a:r>
          </a:p>
          <a:p>
            <a:pPr algn="just"/>
            <a:r>
              <a:rPr lang="uk-UA" dirty="0" smtClean="0"/>
              <a:t>Отже, концепція проектного аналізу концентрується на з'ясуванні рівня витрат на здійснення проекту та вивчення результатів з різнобічних позицій: інтересів акціонерів (або інших власників); економіки в цілому; організацій, які беруть участь у здійснені проекту; природного та соціального зовнішнього середовищ, в якому здійснюється проект.</a:t>
            </a:r>
            <a:endParaRPr lang="ru-RU" dirty="0"/>
          </a:p>
        </p:txBody>
      </p:sp>
    </p:spTree>
    <p:extLst>
      <p:ext uri="{BB962C8B-B14F-4D97-AF65-F5344CB8AC3E}">
        <p14:creationId xmlns:p14="http://schemas.microsoft.com/office/powerpoint/2010/main" val="3451224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0B7D8"/>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233376"/>
            <a:ext cx="10947400" cy="1508760"/>
          </a:xfrm>
        </p:spPr>
        <p:txBody>
          <a:bodyPr>
            <a:normAutofit/>
          </a:bodyPr>
          <a:lstStyle/>
          <a:p>
            <a:pPr algn="just"/>
            <a:r>
              <a:rPr lang="uk-UA" sz="2000" dirty="0" smtClean="0">
                <a:solidFill>
                  <a:schemeClr val="bg1"/>
                </a:solidFill>
              </a:rPr>
              <a:t>	</a:t>
            </a:r>
            <a:r>
              <a:rPr lang="uk-UA" sz="2000" b="1" dirty="0" smtClean="0">
                <a:solidFill>
                  <a:schemeClr val="bg1"/>
                </a:solidFill>
                <a:effectLst>
                  <a:outerShdw blurRad="38100" dist="38100" dir="2700000" algn="tl">
                    <a:srgbClr val="000000">
                      <a:alpha val="43137"/>
                    </a:srgbClr>
                  </a:outerShdw>
                </a:effectLst>
              </a:rPr>
              <a:t>Концепція проектного аналізу </a:t>
            </a:r>
            <a:r>
              <a:rPr lang="uk-UA" sz="2000" dirty="0" smtClean="0">
                <a:solidFill>
                  <a:schemeClr val="bg1"/>
                </a:solidFill>
              </a:rPr>
              <a:t>надає системне уявлення про методи порівняння та оцінки проектів, способи і засоби залучення ресурсів для реалізації проектів, а також механізм управління його життєвим циклом.</a:t>
            </a:r>
            <a:endParaRPr lang="ru-RU" sz="2000" dirty="0">
              <a:solidFill>
                <a:schemeClr val="bg1"/>
              </a:solidFill>
            </a:endParaRPr>
          </a:p>
        </p:txBody>
      </p:sp>
      <p:sp>
        <p:nvSpPr>
          <p:cNvPr id="3" name="Объект 2"/>
          <p:cNvSpPr>
            <a:spLocks noGrp="1"/>
          </p:cNvSpPr>
          <p:nvPr>
            <p:ph idx="1"/>
          </p:nvPr>
        </p:nvSpPr>
        <p:spPr>
          <a:xfrm>
            <a:off x="0" y="2011680"/>
            <a:ext cx="12191999" cy="4846320"/>
          </a:xfrm>
        </p:spPr>
        <p:txBody>
          <a:bodyPr>
            <a:normAutofit lnSpcReduction="10000"/>
          </a:bodyPr>
          <a:lstStyle/>
          <a:p>
            <a:pPr marL="0" indent="0">
              <a:buNone/>
            </a:pPr>
            <a:r>
              <a:rPr lang="uk-UA" dirty="0" smtClean="0"/>
              <a:t>	</a:t>
            </a:r>
            <a:r>
              <a:rPr lang="uk-UA" b="1" dirty="0" smtClean="0">
                <a:effectLst>
                  <a:outerShdw blurRad="38100" dist="38100" dir="2700000" algn="tl">
                    <a:srgbClr val="000000">
                      <a:alpha val="43137"/>
                    </a:srgbClr>
                  </a:outerShdw>
                </a:effectLst>
              </a:rPr>
              <a:t>У процесі управління проектом</a:t>
            </a:r>
            <a:r>
              <a:rPr lang="uk-UA" dirty="0" smtClean="0"/>
              <a:t>:</a:t>
            </a:r>
          </a:p>
          <a:p>
            <a:pPr marL="0" indent="0">
              <a:buNone/>
            </a:pPr>
            <a:r>
              <a:rPr lang="uk-UA" dirty="0" smtClean="0"/>
              <a:t>- визначаються цілі проекту, цільова аудиторія, їх обґрунтування;</a:t>
            </a:r>
          </a:p>
          <a:p>
            <a:pPr marL="0" indent="0">
              <a:buNone/>
            </a:pPr>
            <a:r>
              <a:rPr lang="uk-UA" dirty="0" smtClean="0"/>
              <a:t>- визначається структура проекту (</a:t>
            </a:r>
            <a:r>
              <a:rPr lang="uk-UA" dirty="0" err="1" smtClean="0"/>
              <a:t>підцілі</a:t>
            </a:r>
            <a:r>
              <a:rPr lang="uk-UA" dirty="0" smtClean="0"/>
              <a:t>, основні етапи роботи, які повинні бути виконані);</a:t>
            </a:r>
          </a:p>
          <a:p>
            <a:pPr>
              <a:buFontTx/>
              <a:buChar char="-"/>
            </a:pPr>
            <a:r>
              <a:rPr lang="uk-UA" dirty="0"/>
              <a:t>в</a:t>
            </a:r>
            <a:r>
              <a:rPr lang="uk-UA" dirty="0" smtClean="0"/>
              <a:t>изначаються необхідні обсяги й джерела фінансування;</a:t>
            </a:r>
          </a:p>
          <a:p>
            <a:pPr>
              <a:buFontTx/>
              <a:buChar char="-"/>
            </a:pPr>
            <a:r>
              <a:rPr lang="uk-UA" dirty="0" smtClean="0"/>
              <a:t>проводяться тендери і визначаються виконавці проекту;</a:t>
            </a:r>
          </a:p>
          <a:p>
            <a:pPr>
              <a:buFontTx/>
              <a:buChar char="-"/>
            </a:pPr>
            <a:r>
              <a:rPr lang="uk-UA" dirty="0"/>
              <a:t>п</a:t>
            </a:r>
            <a:r>
              <a:rPr lang="uk-UA" dirty="0" smtClean="0"/>
              <a:t>ідписуються і супроводжуються угоди;</a:t>
            </a:r>
          </a:p>
          <a:p>
            <a:pPr>
              <a:buFontTx/>
              <a:buChar char="-"/>
            </a:pPr>
            <a:r>
              <a:rPr lang="uk-UA" dirty="0"/>
              <a:t>с</a:t>
            </a:r>
            <a:r>
              <a:rPr lang="uk-UA" dirty="0" smtClean="0"/>
              <a:t>кладається кошторис і бюджет проекту, графік виконання робіт;</a:t>
            </a:r>
          </a:p>
          <a:p>
            <a:pPr>
              <a:buFontTx/>
              <a:buChar char="-"/>
            </a:pPr>
            <a:r>
              <a:rPr lang="uk-UA" dirty="0"/>
              <a:t>з</a:t>
            </a:r>
            <a:r>
              <a:rPr lang="uk-UA" dirty="0" smtClean="0"/>
              <a:t>абезпечується графік виконання проекту.</a:t>
            </a:r>
          </a:p>
          <a:p>
            <a:pPr marL="0" indent="0">
              <a:buNone/>
            </a:pPr>
            <a:r>
              <a:rPr lang="uk-UA" dirty="0" smtClean="0"/>
              <a:t>Подібні  методики спрямовані на те, щоб розроблений проект був доцільним з економічного та технічного поглядів, враховуючи при цьому не тільки технологічні або суто технічні аспекти проекту, але й систему управління фінансуванням, а також загальну тривалість результатів проекту.</a:t>
            </a:r>
            <a:endParaRPr lang="ru-RU" dirty="0"/>
          </a:p>
        </p:txBody>
      </p:sp>
    </p:spTree>
    <p:extLst>
      <p:ext uri="{BB962C8B-B14F-4D97-AF65-F5344CB8AC3E}">
        <p14:creationId xmlns:p14="http://schemas.microsoft.com/office/powerpoint/2010/main" val="29788431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лосы">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Office_36806608_TF89910445.potx" id="{EDA6F036-4422-4A3D-B1E6-4FA25FD13BAB}" vid="{DE7B8C12-7B2E-401E-9CEE-F51A6AE0115C}"/>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79934CB3-A97C-40D1-8D7D-5211E1C57C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871927-9856-4138-B7A7-125C4AA7EFDB}">
  <ds:schemaRefs>
    <ds:schemaRef ds:uri="http://schemas.microsoft.com/sharepoint/v3/contenttype/forms"/>
  </ds:schemaRefs>
</ds:datastoreItem>
</file>

<file path=customXml/itemProps3.xml><?xml version="1.0" encoding="utf-8"?>
<ds:datastoreItem xmlns:ds="http://schemas.openxmlformats.org/officeDocument/2006/customXml" ds:itemID="{644E3864-550F-4194-BC9D-CCA442A52D0D}">
  <ds:schemaRef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Оформление Полосы</Template>
  <TotalTime>0</TotalTime>
  <Words>2444</Words>
  <Application>Microsoft Office PowerPoint</Application>
  <PresentationFormat>Широкоэкранный</PresentationFormat>
  <Paragraphs>98</Paragraphs>
  <Slides>17</Slides>
  <Notes>7</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Bahnschrift SemiLight Condensed</vt:lpstr>
      <vt:lpstr>Calibri</vt:lpstr>
      <vt:lpstr>Corbel</vt:lpstr>
      <vt:lpstr>Wingdings</vt:lpstr>
      <vt:lpstr>Полосы</vt:lpstr>
      <vt:lpstr>Тема 1. ОСНОВНІ ПОЛОЖЕННЯ ПРОЕКТНОГО АНАЛІЗУ  </vt:lpstr>
      <vt:lpstr>1.1. Мета та задачі проектного аналізу</vt:lpstr>
      <vt:lpstr>Мета проектного аналізу – максимізація суспільного або приватного добробуту з урахуванням ряду зовнішніх завдань та обмежень, які накладаються на проект.</vt:lpstr>
      <vt:lpstr> Проектний аналіз – це методологія, яка застосовується для визначення, порівняння та обґрунтування альтернативних управлінських рішень і проектів, що дозволяє здійснювати вибір і приймати вивірені рішення в умовах обмеженості ресурсів.  </vt:lpstr>
      <vt:lpstr>Аналіз інвестиційних проектів – це комплекс методичних та практичних прийомів розробки, обґрунтування й оцінки доцільності реалізації проекту. Лише незначна частка інвестицій виявляється невдалою. Тобто не дає очікуваного результату з незалежних від інвестора причин. Більшість проектів, що виявилися збитковими, могла бути не допущена до реалізації за умови якісного попереднього аналізу з урахуванням зовнішніх умов і внутрішніх якостей проекту.   Тут проектний аналіз може виступати як інструмент планування та розвитку діяльності, а також як певна філософія бізнесу. При цьому проект виступає ключовим елементом цієї діяльності, його об’єктом.  </vt:lpstr>
      <vt:lpstr>Поява проектного аналізу пов'язана з розвитком економічної теорії суспільного сектора в середині 19 ст. Тоді була вперше зроблена спроба розрахувати виграш від реалізації проектів, оцінити корисність суспільних робіт.</vt:lpstr>
      <vt:lpstr>Техніко-економічне обґрунтування і проектний аналіз, набуваючи характерних рис бізнес-плану, називаються бізнес-планом інвестиційного проекту. </vt:lpstr>
      <vt:lpstr>1.2. Концепція проектного аналізу</vt:lpstr>
      <vt:lpstr> Концепція проектного аналізу надає системне уявлення про методи порівняння та оцінки проектів, способи і засоби залучення ресурсів для реалізації проектів, а також механізм управління його життєвим циклом.</vt:lpstr>
      <vt:lpstr>Проектний аналіз в контексті шести процесів управління проектом:</vt:lpstr>
      <vt:lpstr>1.3. Методологія проектного аналізу  </vt:lpstr>
      <vt:lpstr>Рис. 1  Основні елементи методології проектного аналізу  </vt:lpstr>
      <vt:lpstr> </vt:lpstr>
      <vt:lpstr>В умовах ринкової економіки критерії оцінки ефективності інвестиційних проектів базуються на дослідженні вхідних і вихідних проектних потоків (рис. ), де на вхід проекту поступають і потім витрачаються різноманітні ресурси: земля, матеріальні, фінансові, трудові, майнові, а на виході отримують вироблену проектом продукцію або послуги.  </vt:lpstr>
      <vt:lpstr> 1.4. Принципи проектного аналізу  </vt:lpstr>
      <vt:lpstr>Під ситуацією "до проекту" розуміють ситуацію, яка складається в середовищі навколо інвестиційного проекту, безпосередньо перед його реалізацією. Вона є переважно статичною. Прогноз розвитку у часі ситуації "до проекту" має знайти відображення в ситуації "без проекту". Підхід в аналізі вигід і витрат, який враховує зміни в доходах певного підприємства внаслідок реалізації певного інвестиційного проекту через здійснення останнього знаходить відображення в так званій ситуації "з проектом ". Разом з тим, реалізація інвестиційного проекту впливає на середовище навколо нього і втілюється в ситуації "після проекту". Разом з тим, в залежності від цілей, змісту, масштабу інвестиційного проекту, діапазон таких змін може бути дуже значним, в першу чергу, це стосується інвестиційних проектів державного сектора.;  </vt:lpstr>
      <vt:lpstr>Дякую за увагу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2021-09-07T18:03:57Z</dcterms:created>
  <dcterms:modified xsi:type="dcterms:W3CDTF">2022-09-06T20:29:27Z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