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596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6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0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752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0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5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0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4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7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3">
            <a:extLst>
              <a:ext uri="{FF2B5EF4-FFF2-40B4-BE49-F238E27FC236}">
                <a16:creationId xmlns:a16="http://schemas.microsoft.com/office/drawing/2014/main" id="{1AB7CFDD-E67B-4078-9BD0-D09D4200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B191E377-3C4E-4C42-B42C-858169F3A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">
            <a:extLst>
              <a:ext uri="{FF2B5EF4-FFF2-40B4-BE49-F238E27FC236}">
                <a16:creationId xmlns:a16="http://schemas.microsoft.com/office/drawing/2014/main" id="{BB063DC3-ADCF-42AE-A4C2-D08791FF1D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1000"/>
          </a:blip>
          <a:srcRect t="5546" b="10185"/>
          <a:stretch/>
        </p:blipFill>
        <p:spPr>
          <a:xfrm>
            <a:off x="-1" y="1"/>
            <a:ext cx="12192001" cy="685799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1EF02-A343-4233-AAA2-49A27989D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5401" y="1066801"/>
            <a:ext cx="7272408" cy="2077328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Аналіз динаміки та структури обсягу реалізованих послуг (І-ІІ квартал 2021 року в Україні та в житомирській області)</a:t>
            </a:r>
            <a:endParaRPr lang="uk-UA" sz="5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53835B-9F5F-4A08-BD6D-C19B3F28D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3203" y="4899235"/>
            <a:ext cx="6168821" cy="125729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Практичне заняття з навчальної дисципліни «Підприємництво у сфері послуг»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1B7537E-7B93-4306-B9DF-4CD583E0A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37480"/>
            <a:ext cx="867485" cy="115439"/>
            <a:chOff x="8910933" y="1861308"/>
            <a:chExt cx="867485" cy="11543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0AB796C-11E6-468E-9C0D-38940D8E2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FC9ACE4-DF02-4B56-B482-DDAD2EC09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99CC309-9401-4122-8206-A304650EF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174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D2C5E2-52DD-4DE8-9AF2-CFE0F6971C3E}"/>
              </a:ext>
            </a:extLst>
          </p:cNvPr>
          <p:cNvSpPr/>
          <p:nvPr/>
        </p:nvSpPr>
        <p:spPr>
          <a:xfrm>
            <a:off x="1373079" y="2120373"/>
            <a:ext cx="93067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Абсолютні величини</a:t>
            </a:r>
            <a:r>
              <a:rPr lang="uk-UA" dirty="0"/>
              <a:t> — це іменовані числа, що показують кількісні розміри явищ або процесів у відповідних одиницях виміру (наприклад, одиницях ваги, обсягу, довжини, площі, вартості) в конкретних умовах місця і часу. </a:t>
            </a:r>
          </a:p>
          <a:p>
            <a:endParaRPr lang="uk-UA" dirty="0"/>
          </a:p>
          <a:p>
            <a:r>
              <a:rPr lang="uk-UA" dirty="0"/>
              <a:t>Абсолютні величини характеризують кількісний стан явищ на певний момент або за визначений період. Проте вони не відображають якісні характеристики явищ, їх масштаб, структуру, динаміку тощо. Їх відображають відносні величини.</a:t>
            </a:r>
          </a:p>
        </p:txBody>
      </p:sp>
    </p:spTree>
    <p:extLst>
      <p:ext uri="{BB962C8B-B14F-4D97-AF65-F5344CB8AC3E}">
        <p14:creationId xmlns:p14="http://schemas.microsoft.com/office/powerpoint/2010/main" val="52167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6B05FC8-89C7-40F9-9F0B-8483FA89E1E0}"/>
              </a:ext>
            </a:extLst>
          </p:cNvPr>
          <p:cNvSpPr/>
          <p:nvPr/>
        </p:nvSpPr>
        <p:spPr>
          <a:xfrm>
            <a:off x="1118586" y="1887686"/>
            <a:ext cx="95967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Відносні величини </a:t>
            </a:r>
            <a:r>
              <a:rPr lang="uk-UA" dirty="0"/>
              <a:t>є якісною характеристикою явища і визначаються як співвідношення двох величин, наприклад, величини явища, що вивчається, з величиною будь-якого іншого явища або з величиною цього явища, взятого за інший період</a:t>
            </a:r>
          </a:p>
          <a:p>
            <a:r>
              <a:rPr lang="uk-UA" dirty="0"/>
              <a:t>часу або за іншим об’єктом. Величина, з якою порівнюють, називається базисною.</a:t>
            </a:r>
          </a:p>
          <a:p>
            <a:endParaRPr lang="uk-UA" dirty="0"/>
          </a:p>
          <a:p>
            <a:r>
              <a:rPr lang="uk-UA" dirty="0"/>
              <a:t>Відносні величини розраховуються на основі абсолютних величин. Вони нейтралізують відмінності абсолютних величин і дають змогу порівнювати явища, абсолютні величини яких не можна безпосередньо порівняти.</a:t>
            </a:r>
          </a:p>
          <a:p>
            <a:r>
              <a:rPr lang="uk-UA" dirty="0"/>
              <a:t>Відносні величини залежно від бази порівняння можуть виражатися у різних одиницях виміру, коефіцієнтах, відсотках, проміле тощо</a:t>
            </a:r>
          </a:p>
        </p:txBody>
      </p:sp>
    </p:spTree>
    <p:extLst>
      <p:ext uri="{BB962C8B-B14F-4D97-AF65-F5344CB8AC3E}">
        <p14:creationId xmlns:p14="http://schemas.microsoft.com/office/powerpoint/2010/main" val="137403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2B2D5DC-BE02-48C2-B898-CFC212E2803E}"/>
                  </a:ext>
                </a:extLst>
              </p:cNvPr>
              <p:cNvSpPr/>
              <p:nvPr/>
            </p:nvSpPr>
            <p:spPr>
              <a:xfrm>
                <a:off x="1571347" y="1719127"/>
                <a:ext cx="8646851" cy="20790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/>
                  <a:t>Відносна величина </a:t>
                </a:r>
                <a:r>
                  <a:rPr lang="ru-RU" b="1" dirty="0" err="1"/>
                  <a:t>динаміки</a:t>
                </a:r>
                <a:r>
                  <a:rPr lang="ru-RU" b="1" dirty="0"/>
                  <a:t> </a:t>
                </a:r>
                <a:r>
                  <a:rPr lang="ru-RU" dirty="0"/>
                  <a:t>— </a:t>
                </a:r>
                <a:r>
                  <a:rPr lang="ru-RU" dirty="0" err="1"/>
                  <a:t>співвідношення</a:t>
                </a:r>
                <a:r>
                  <a:rPr lang="ru-RU" dirty="0"/>
                  <a:t> </a:t>
                </a:r>
                <a:r>
                  <a:rPr lang="ru-RU" dirty="0" err="1"/>
                  <a:t>значень</a:t>
                </a:r>
                <a:r>
                  <a:rPr lang="ru-RU" dirty="0"/>
                  <a:t> </a:t>
                </a:r>
                <a:r>
                  <a:rPr lang="ru-RU" dirty="0" err="1"/>
                  <a:t>показника</a:t>
                </a:r>
                <a:r>
                  <a:rPr lang="ru-RU" dirty="0"/>
                  <a:t> </a:t>
                </a:r>
                <a:r>
                  <a:rPr lang="ru-RU" dirty="0" err="1"/>
                  <a:t>досліджуваного</a:t>
                </a:r>
                <a:r>
                  <a:rPr lang="ru-RU" dirty="0"/>
                  <a:t> (поточного) (</a:t>
                </a:r>
                <a:r>
                  <a:rPr lang="ru-RU" dirty="0" err="1"/>
                  <a:t>х</a:t>
                </a:r>
                <a:r>
                  <a:rPr lang="ru-RU" baseline="-25000" dirty="0" err="1"/>
                  <a:t>t</a:t>
                </a:r>
                <a:r>
                  <a:rPr lang="ru-RU" dirty="0"/>
                  <a:t>) та </a:t>
                </a:r>
                <a:r>
                  <a:rPr lang="ru-RU" dirty="0" err="1"/>
                  <a:t>попереднього</a:t>
                </a:r>
                <a:r>
                  <a:rPr lang="ru-RU" dirty="0"/>
                  <a:t> </a:t>
                </a:r>
                <a:r>
                  <a:rPr lang="ru-RU" dirty="0" err="1"/>
                  <a:t>або</a:t>
                </a:r>
                <a:r>
                  <a:rPr lang="ru-RU" dirty="0"/>
                  <a:t> базового </a:t>
                </a:r>
                <a:r>
                  <a:rPr lang="ru-RU" dirty="0" err="1"/>
                  <a:t>періодів</a:t>
                </a:r>
                <a:r>
                  <a:rPr lang="ru-RU" dirty="0"/>
                  <a:t> (</a:t>
                </a:r>
                <a:r>
                  <a:rPr lang="ru-RU" dirty="0" err="1"/>
                  <a:t>х</a:t>
                </a:r>
                <a:r>
                  <a:rPr lang="ru-RU" baseline="-25000" dirty="0" err="1"/>
                  <a:t>t</a:t>
                </a:r>
                <a:r>
                  <a:rPr lang="ru-RU" baseline="-25000" dirty="0"/>
                  <a:t>–1(0)</a:t>
                </a:r>
                <a:r>
                  <a:rPr lang="ru-RU" dirty="0"/>
                  <a:t>):</a:t>
                </a:r>
              </a:p>
              <a:p>
                <a:endParaRPr lang="ru-RU" dirty="0"/>
              </a:p>
              <a:p>
                <a:r>
                  <a:rPr lang="ru-RU" dirty="0"/>
                  <a:t>темп </a:t>
                </a:r>
                <a:r>
                  <a:rPr lang="ru-RU" dirty="0" err="1"/>
                  <a:t>зростання</a:t>
                </a:r>
                <a:r>
                  <a:rPr lang="ru-RU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Т</m:t>
                        </m:r>
                      </m:e>
                      <m: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з</m:t>
                        </m:r>
                      </m:sub>
                    </m:sSub>
                    <m:r>
                      <a:rPr lang="uk-UA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−1(0)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dirty="0"/>
                  <a:t>;</a:t>
                </a:r>
              </a:p>
              <a:p>
                <a:r>
                  <a:rPr lang="uk-UA" dirty="0"/>
                  <a:t>темп приросту:</a:t>
                </a:r>
                <a14:m>
                  <m:oMath xmlns:m="http://schemas.openxmlformats.org/officeDocument/2006/math">
                    <m:r>
                      <a:rPr lang="uk-UA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Т</m:t>
                        </m:r>
                      </m:e>
                      <m: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п</m:t>
                        </m:r>
                      </m:sub>
                    </m:sSub>
                    <m:r>
                      <a:rPr lang="uk-UA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Т</m:t>
                        </m:r>
                      </m:e>
                      <m: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з</m:t>
                        </m:r>
                      </m:sub>
                    </m:sSub>
                    <m:r>
                      <a:rPr lang="uk-UA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uk-UA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k-U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sub>
                        </m:sSub>
                      </m:den>
                    </m:f>
                    <m:r>
                      <a:rPr lang="uk-UA" b="0" i="1" smtClean="0">
                        <a:latin typeface="Cambria Math" panose="02040503050406030204" pitchFamily="18" charset="0"/>
                      </a:rPr>
                      <m:t>−1=</m:t>
                    </m:r>
                    <m:f>
                      <m:fPr>
                        <m:ctrlPr>
                          <a:rPr lang="uk-U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−1(0)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−1(0)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dirty="0"/>
                  <a:t>.</a:t>
                </a:r>
              </a:p>
              <a:p>
                <a:endParaRPr lang="uk-UA" dirty="0"/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62B2D5DC-BE02-48C2-B898-CFC212E280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347" y="1719127"/>
                <a:ext cx="8646851" cy="2079095"/>
              </a:xfrm>
              <a:prstGeom prst="rect">
                <a:avLst/>
              </a:prstGeom>
              <a:blipFill>
                <a:blip r:embed="rId2"/>
                <a:stretch>
                  <a:fillRect l="-635" t="-176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26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F24580-17C6-4DBC-AF41-0FEFB0066402}"/>
              </a:ext>
            </a:extLst>
          </p:cNvPr>
          <p:cNvSpPr/>
          <p:nvPr/>
        </p:nvSpPr>
        <p:spPr>
          <a:xfrm>
            <a:off x="1651247" y="1997839"/>
            <a:ext cx="89486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Відносна</a:t>
            </a:r>
            <a:r>
              <a:rPr lang="ru-RU" dirty="0"/>
              <a:t> величина </a:t>
            </a:r>
            <a:r>
              <a:rPr lang="ru-RU" dirty="0" err="1"/>
              <a:t>структури</a:t>
            </a:r>
            <a:r>
              <a:rPr lang="ru-RU" dirty="0"/>
              <a:t> — </a:t>
            </a:r>
            <a:r>
              <a:rPr lang="ru-RU" dirty="0" err="1"/>
              <a:t>відносна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(</a:t>
            </a:r>
            <a:r>
              <a:rPr lang="ru-RU" dirty="0" err="1"/>
              <a:t>питома</a:t>
            </a:r>
            <a:r>
              <a:rPr lang="ru-RU" dirty="0"/>
              <a:t> вага) </a:t>
            </a:r>
            <a:r>
              <a:rPr lang="ru-RU" dirty="0" err="1"/>
              <a:t>частини</a:t>
            </a:r>
            <a:r>
              <a:rPr lang="ru-RU" dirty="0"/>
              <a:t> (</a:t>
            </a:r>
            <a:r>
              <a:rPr lang="ru-RU" dirty="0" err="1"/>
              <a:t>хi</a:t>
            </a:r>
            <a:r>
              <a:rPr lang="ru-RU" dirty="0"/>
              <a:t>) </a:t>
            </a:r>
            <a:r>
              <a:rPr lang="ru-RU" dirty="0" err="1"/>
              <a:t>загалом</a:t>
            </a:r>
            <a:r>
              <a:rPr lang="ru-RU" dirty="0"/>
              <a:t> (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):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коефіцієнтному</a:t>
            </a:r>
            <a:r>
              <a:rPr lang="ru-RU" dirty="0"/>
              <a:t> </a:t>
            </a:r>
            <a:r>
              <a:rPr lang="ru-RU" dirty="0" err="1"/>
              <a:t>вираженні</a:t>
            </a:r>
            <a:r>
              <a:rPr lang="ru-RU" dirty="0"/>
              <a:t> вона </a:t>
            </a:r>
            <a:r>
              <a:rPr lang="ru-RU" dirty="0" err="1"/>
              <a:t>показує</a:t>
            </a:r>
            <a:r>
              <a:rPr lang="ru-RU" dirty="0"/>
              <a:t> у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 (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), у </a:t>
            </a:r>
            <a:r>
              <a:rPr lang="ru-RU" dirty="0" err="1"/>
              <a:t>відсотковому</a:t>
            </a:r>
            <a:r>
              <a:rPr lang="ru-RU" dirty="0"/>
              <a:t> —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(</a:t>
            </a:r>
            <a:r>
              <a:rPr lang="ru-RU" dirty="0" err="1"/>
              <a:t>сумі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).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CB622E3-F1F0-4BA9-88CA-1121C43E5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579" y="2842209"/>
            <a:ext cx="2766300" cy="11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587086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RightStep">
      <a:dk1>
        <a:srgbClr val="000000"/>
      </a:dk1>
      <a:lt1>
        <a:srgbClr val="FFFFFF"/>
      </a:lt1>
      <a:dk2>
        <a:srgbClr val="333820"/>
      </a:dk2>
      <a:lt2>
        <a:srgbClr val="E2E6E8"/>
      </a:lt2>
      <a:accent1>
        <a:srgbClr val="E58C5A"/>
      </a:accent1>
      <a:accent2>
        <a:srgbClr val="BCA145"/>
      </a:accent2>
      <a:accent3>
        <a:srgbClr val="9AAA54"/>
      </a:accent3>
      <a:accent4>
        <a:srgbClr val="6FB542"/>
      </a:accent4>
      <a:accent5>
        <a:srgbClr val="3ABA3D"/>
      </a:accent5>
      <a:accent6>
        <a:srgbClr val="3FB774"/>
      </a:accent6>
      <a:hlink>
        <a:srgbClr val="5B879F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299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Bembo</vt:lpstr>
      <vt:lpstr>Cambria Math</vt:lpstr>
      <vt:lpstr>AdornVTI</vt:lpstr>
      <vt:lpstr>Аналіз динаміки та структури обсягу реалізованих послуг (І-ІІ квартал 2021 року в Україні та в житомирській області)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Катерина Бужимська</dc:creator>
  <cp:lastModifiedBy>Катерина Бужимська</cp:lastModifiedBy>
  <cp:revision>3</cp:revision>
  <dcterms:created xsi:type="dcterms:W3CDTF">2021-09-12T04:55:03Z</dcterms:created>
  <dcterms:modified xsi:type="dcterms:W3CDTF">2021-09-12T05:28:30Z</dcterms:modified>
</cp:coreProperties>
</file>