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AAE5046-A1CE-40DE-9628-D5EB4BE4528E}" type="datetimeFigureOut">
              <a:rPr lang="uk-UA" smtClean="0"/>
              <a:t>08.09.2021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81FD8BA1-D3AA-4A27-8AE3-F146A13E0464}" type="slidenum">
              <a:rPr lang="uk-UA" smtClean="0"/>
              <a:t>‹#›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vl.uic.edu/cavern/rg/20040525_renambot/Viz/parallel_volviz/paging_outofcore_viz97.pdf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ru.scribd.com/document/304323625/The-Rise-of-Analytics3-0-Thomas-Davenport." TargetMode="Externa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tadviser.ru/index.php" TargetMode="External"/><Relationship Id="rId2" Type="http://schemas.openxmlformats.org/officeDocument/2006/relationships/hyperlink" Target="https://www.it.ua/knowledge-base/technology-innovation/big-data-bolshie-dannye" TargetMode="Externa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://techcrunch.com/2014/07/23/facebook&#8211;q2&#8211;2014&#8211;earnings/" TargetMode="Externa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hyperlink" Target="http://algomost.com/ru/news/areas." TargetMode="Externa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ipdp.com/articles/2014-%2010/17.html" TargetMode="External"/><Relationship Id="rId2" Type="http://schemas.openxmlformats.org/officeDocument/2006/relationships/hyperlink" Target="http://www.ovtr.ru/stati/bolshie-dannye-big-data-v-marketingovyh-issledovaniyah" TargetMode="Externa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digitalbee.com/blog/digital-marketing/programmatic-dlya-chaynikov-chto-takoeprogrammatik-i-kak-on-rabotaet/" TargetMode="Externa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osp.ru/os/2008/08/1858076073/%20_p2.html." TargetMode="Externa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omputerworld.com/article/2690856/big-data/8-big-trends-in-big-dataanalytics.html" TargetMode="Externa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oracle.com/technetwork/database/bi-datawarehousing/wp-big-data-with-oracle-521209.pdf" TargetMode="External"/><Relationship Id="rId2" Type="http://schemas.openxmlformats.org/officeDocument/2006/relationships/hyperlink" Target="http://www.nytimes.com/2013/06/20/business/in-head-huntingbig-data-may-not-be-such-a-big-deal.html?_r=0" TargetMode="Externa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692696"/>
            <a:ext cx="8568952" cy="5904655"/>
          </a:xfrm>
        </p:spPr>
        <p:txBody>
          <a:bodyPr>
            <a:normAutofit/>
          </a:bodyPr>
          <a:lstStyle/>
          <a:p>
            <a:r>
              <a:rPr lang="uk-UA" sz="1400" dirty="0"/>
              <a:t>4.1. Зміст, інструменти обробки і аналізу великих даних</a:t>
            </a:r>
            <a:endParaRPr lang="ru-RU" sz="1400" dirty="0"/>
          </a:p>
          <a:p>
            <a:r>
              <a:rPr lang="uk-UA" sz="1400" dirty="0"/>
              <a:t>4.2. Великі дані в бізнесі: можливості та загрози</a:t>
            </a:r>
            <a:endParaRPr lang="ru-RU" sz="1400" dirty="0"/>
          </a:p>
          <a:p>
            <a:r>
              <a:rPr lang="uk-UA" sz="1400" dirty="0"/>
              <a:t>4.3. Актуальність використання моделі </a:t>
            </a:r>
            <a:r>
              <a:rPr lang="en-US" sz="1400" dirty="0"/>
              <a:t>Big Data </a:t>
            </a:r>
            <a:r>
              <a:rPr lang="uk-UA" sz="1400" dirty="0"/>
              <a:t>в бізнес-процесах</a:t>
            </a:r>
            <a:endParaRPr lang="ru-RU" sz="1400" dirty="0"/>
          </a:p>
          <a:p>
            <a:r>
              <a:rPr lang="uk-UA" sz="1400" dirty="0"/>
              <a:t> </a:t>
            </a:r>
            <a:endParaRPr lang="ru-RU" sz="1400" dirty="0"/>
          </a:p>
          <a:p>
            <a:r>
              <a:rPr lang="uk-UA" sz="1400" b="1" dirty="0"/>
              <a:t>4.1. Зміст, інструменти обробки і аналізу великих даних</a:t>
            </a:r>
            <a:endParaRPr lang="ru-RU" sz="1400" dirty="0"/>
          </a:p>
          <a:p>
            <a:r>
              <a:rPr lang="uk-UA" sz="1400" dirty="0"/>
              <a:t> </a:t>
            </a:r>
            <a:endParaRPr lang="ru-RU" sz="1400" dirty="0"/>
          </a:p>
          <a:p>
            <a:r>
              <a:rPr lang="uk-UA" sz="1400" dirty="0"/>
              <a:t>Розвиток інформаційно-технологічного суспільства пов’язаний із накопичення великих масивів різних даних, які необхідно використовувати керівництву підприємств під час прийняття бізнес-рішень, тому впродовж останніх років прогресивні суб’єкти галузей національної економіки почали освоювати сучасні інформаційні технології, завдяки яким можна швидко обробляти та аналізувати інформацію, будувати прогнози і комплексно оцінювати внутрішнє та зовнішнє середовище існування підприємств. Застосування відповідних програмних модулів дає змогу значно зекономити фінансові витрати за рахунок зменшення трудового навантаження й затрат на оплату праці співробітників управлінського апарату, аналітичного й обліково-фінансового персоналу, що дозволить оптимізувати використання виробничих і фінансових ресурсів господарюючого суб’єкта.</a:t>
            </a:r>
            <a:endParaRPr lang="ru-RU" sz="1400" dirty="0"/>
          </a:p>
          <a:p>
            <a:r>
              <a:rPr lang="uk-UA" sz="1400" dirty="0"/>
              <a:t>Можливість використання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 описується в працях таких науковців, як Б. </a:t>
            </a:r>
            <a:r>
              <a:rPr lang="uk-UA" sz="1400" dirty="0" err="1"/>
              <a:t>Френкс</a:t>
            </a:r>
            <a:r>
              <a:rPr lang="uk-UA" sz="1400" dirty="0"/>
              <a:t>, М. Кокс, Д. </a:t>
            </a:r>
            <a:r>
              <a:rPr lang="uk-UA" sz="1400" dirty="0" err="1"/>
              <a:t>Еллсворт</a:t>
            </a:r>
            <a:r>
              <a:rPr lang="uk-UA" sz="1400" dirty="0"/>
              <a:t>, Я.М. </a:t>
            </a:r>
            <a:r>
              <a:rPr lang="uk-UA" sz="1400" dirty="0" err="1"/>
              <a:t>Майовець</a:t>
            </a:r>
            <a:r>
              <a:rPr lang="uk-UA" sz="1400" dirty="0"/>
              <a:t>, О.В. Орлов, Л.Б. Самойленко.</a:t>
            </a:r>
            <a:endParaRPr lang="ru-RU" sz="1400" dirty="0"/>
          </a:p>
          <a:p>
            <a:r>
              <a:rPr lang="ru-RU" sz="1400" dirty="0"/>
              <a:t>Основною метою </a:t>
            </a:r>
            <a:r>
              <a:rPr lang="ru-RU" sz="1400" dirty="0" err="1"/>
              <a:t>роботи</a:t>
            </a:r>
            <a:r>
              <a:rPr lang="ru-RU" sz="1400" dirty="0"/>
              <a:t> </a:t>
            </a:r>
            <a:r>
              <a:rPr lang="ru-RU" sz="1400" dirty="0" err="1"/>
              <a:t>сучасного</a:t>
            </a:r>
            <a:r>
              <a:rPr lang="ru-RU" sz="1400" dirty="0"/>
              <a:t> </a:t>
            </a:r>
            <a:r>
              <a:rPr lang="ru-RU" sz="1400" dirty="0" err="1"/>
              <a:t>підприємства</a:t>
            </a:r>
            <a:r>
              <a:rPr lang="ru-RU" sz="1400" dirty="0"/>
              <a:t> є не </a:t>
            </a:r>
            <a:r>
              <a:rPr lang="ru-RU" sz="1400" dirty="0" err="1"/>
              <a:t>лише</a:t>
            </a:r>
            <a:r>
              <a:rPr lang="ru-RU" sz="1400" dirty="0"/>
              <a:t> </a:t>
            </a:r>
            <a:r>
              <a:rPr lang="ru-RU" sz="1400" dirty="0" err="1"/>
              <a:t>одержання</a:t>
            </a:r>
            <a:r>
              <a:rPr lang="ru-RU" sz="1400" dirty="0"/>
              <a:t> </a:t>
            </a:r>
            <a:r>
              <a:rPr lang="ru-RU" sz="1400" dirty="0" err="1"/>
              <a:t>максимальної</a:t>
            </a:r>
            <a:r>
              <a:rPr lang="ru-RU" sz="1400" dirty="0"/>
              <a:t> </a:t>
            </a:r>
            <a:r>
              <a:rPr lang="ru-RU" sz="1400" dirty="0" err="1"/>
              <a:t>прибутковості</a:t>
            </a:r>
            <a:r>
              <a:rPr lang="ru-RU" sz="1400" dirty="0"/>
              <a:t>, але й </a:t>
            </a:r>
            <a:r>
              <a:rPr lang="ru-RU" sz="1400" dirty="0" err="1"/>
              <a:t>раціональне</a:t>
            </a:r>
            <a:r>
              <a:rPr lang="ru-RU" sz="1400" dirty="0"/>
              <a:t> </a:t>
            </a:r>
            <a:r>
              <a:rPr lang="ru-RU" sz="1400" dirty="0" err="1"/>
              <a:t>співвідношення</a:t>
            </a:r>
            <a:r>
              <a:rPr lang="ru-RU" sz="1400" dirty="0"/>
              <a:t> «</a:t>
            </a:r>
            <a:r>
              <a:rPr lang="ru-RU" sz="1400" dirty="0" err="1"/>
              <a:t>витрати</a:t>
            </a:r>
            <a:r>
              <a:rPr lang="ru-RU" sz="1400" dirty="0"/>
              <a:t> – </a:t>
            </a:r>
            <a:r>
              <a:rPr lang="ru-RU" sz="1400" dirty="0" err="1"/>
              <a:t>дохід</a:t>
            </a:r>
            <a:r>
              <a:rPr lang="ru-RU" sz="1400" dirty="0"/>
              <a:t>». </a:t>
            </a:r>
            <a:r>
              <a:rPr lang="ru-RU" sz="1400" dirty="0" err="1"/>
              <a:t>Побудова</a:t>
            </a:r>
            <a:r>
              <a:rPr lang="ru-RU" sz="1400" dirty="0"/>
              <a:t> </a:t>
            </a:r>
            <a:r>
              <a:rPr lang="ru-RU" sz="1400" dirty="0" err="1"/>
              <a:t>реальної</a:t>
            </a:r>
            <a:r>
              <a:rPr lang="ru-RU" sz="1400" dirty="0"/>
              <a:t> </a:t>
            </a:r>
            <a:r>
              <a:rPr lang="ru-RU" sz="1400" dirty="0" err="1"/>
              <a:t>залежності</a:t>
            </a:r>
            <a:r>
              <a:rPr lang="ru-RU" sz="1400" dirty="0"/>
              <a:t> </a:t>
            </a:r>
            <a:r>
              <a:rPr lang="ru-RU" sz="1400" dirty="0" err="1"/>
              <a:t>можлива</a:t>
            </a:r>
            <a:r>
              <a:rPr lang="ru-RU" sz="1400" dirty="0"/>
              <a:t> </a:t>
            </a:r>
            <a:r>
              <a:rPr lang="ru-RU" sz="1400" dirty="0" err="1"/>
              <a:t>лише</a:t>
            </a:r>
            <a:r>
              <a:rPr lang="ru-RU" sz="1400" dirty="0"/>
              <a:t>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систематичній</a:t>
            </a:r>
            <a:r>
              <a:rPr lang="ru-RU" sz="1400" dirty="0"/>
              <a:t>, </a:t>
            </a:r>
            <a:r>
              <a:rPr lang="ru-RU" sz="1400" dirty="0" err="1"/>
              <a:t>комплексній</a:t>
            </a:r>
            <a:r>
              <a:rPr lang="ru-RU" sz="1400" dirty="0"/>
              <a:t> та </a:t>
            </a:r>
            <a:r>
              <a:rPr lang="ru-RU" sz="1400" dirty="0" err="1"/>
              <a:t>об’єктивній</a:t>
            </a:r>
            <a:r>
              <a:rPr lang="ru-RU" sz="1400" dirty="0"/>
              <a:t> </a:t>
            </a:r>
            <a:r>
              <a:rPr lang="ru-RU" sz="1400" dirty="0" err="1"/>
              <a:t>оцінці</a:t>
            </a:r>
            <a:r>
              <a:rPr lang="ru-RU" sz="1400" dirty="0"/>
              <a:t>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внутрішніх</a:t>
            </a:r>
            <a:r>
              <a:rPr lang="ru-RU" sz="1400" dirty="0"/>
              <a:t> і </a:t>
            </a:r>
            <a:r>
              <a:rPr lang="ru-RU" sz="1400" dirty="0" err="1"/>
              <a:t>зовнішніх</a:t>
            </a:r>
            <a:r>
              <a:rPr lang="ru-RU" sz="1400" dirty="0"/>
              <a:t> </a:t>
            </a:r>
            <a:r>
              <a:rPr lang="ru-RU" sz="1400" dirty="0" err="1"/>
              <a:t>факторів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впливають</a:t>
            </a:r>
            <a:r>
              <a:rPr lang="ru-RU" sz="1400" dirty="0"/>
              <a:t> на роботу </a:t>
            </a:r>
            <a:r>
              <a:rPr lang="ru-RU" sz="1400" dirty="0" err="1"/>
              <a:t>підприємства</a:t>
            </a:r>
            <a:r>
              <a:rPr lang="ru-RU" sz="1400" dirty="0"/>
              <a:t>. </a:t>
            </a:r>
            <a:r>
              <a:rPr lang="ru-RU" sz="1400" dirty="0" err="1"/>
              <a:t>Забезпечити</a:t>
            </a:r>
            <a:r>
              <a:rPr lang="ru-RU" sz="1400" dirty="0"/>
              <a:t> </a:t>
            </a:r>
            <a:r>
              <a:rPr lang="ru-RU" sz="1400" dirty="0" err="1"/>
              <a:t>таку</a:t>
            </a:r>
            <a:r>
              <a:rPr lang="ru-RU" sz="1400" dirty="0"/>
              <a:t> </a:t>
            </a:r>
            <a:r>
              <a:rPr lang="ru-RU" sz="1400" dirty="0" err="1"/>
              <a:t>оцінку</a:t>
            </a:r>
            <a:r>
              <a:rPr lang="ru-RU" sz="1400" dirty="0"/>
              <a:t> </a:t>
            </a:r>
            <a:r>
              <a:rPr lang="ru-RU" sz="1400" dirty="0" err="1"/>
              <a:t>дійсності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використанню</a:t>
            </a:r>
            <a:r>
              <a:rPr lang="ru-RU" sz="1400" dirty="0"/>
              <a:t>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. </a:t>
            </a:r>
            <a:r>
              <a:rPr lang="ru-RU" sz="1400" u="sng" dirty="0">
                <a:hlinkClick r:id="rId2"/>
              </a:rPr>
              <a:t>Сам </a:t>
            </a:r>
            <a:r>
              <a:rPr lang="ru-RU" sz="1400" u="sng" dirty="0" err="1">
                <a:hlinkClick r:id="rId2"/>
              </a:rPr>
              <a:t>термін</a:t>
            </a:r>
            <a:r>
              <a:rPr lang="ru-RU" sz="1400" u="sng" dirty="0">
                <a:hlinkClick r:id="rId2"/>
              </a:rPr>
              <a:t> “</a:t>
            </a:r>
            <a:r>
              <a:rPr lang="ru-RU" sz="1400" u="sng" dirty="0" err="1">
                <a:hlinkClick r:id="rId2"/>
              </a:rPr>
              <a:t>Big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Data</a:t>
            </a:r>
            <a:r>
              <a:rPr lang="ru-RU" sz="1400" u="sng" dirty="0">
                <a:hlinkClick r:id="rId2"/>
              </a:rPr>
              <a:t>”</a:t>
            </a:r>
            <a:r>
              <a:rPr lang="ru-RU" sz="1400" dirty="0"/>
              <a:t> </a:t>
            </a:r>
            <a:r>
              <a:rPr lang="ru-RU" sz="1400" dirty="0" err="1"/>
              <a:t>був</a:t>
            </a:r>
            <a:r>
              <a:rPr lang="ru-RU" sz="1400" dirty="0"/>
              <a:t> </a:t>
            </a:r>
            <a:r>
              <a:rPr lang="ru-RU" sz="1400" dirty="0" err="1"/>
              <a:t>уперше</a:t>
            </a:r>
            <a:r>
              <a:rPr lang="ru-RU" sz="1400" dirty="0"/>
              <a:t> (за </a:t>
            </a:r>
            <a:r>
              <a:rPr lang="ru-RU" sz="1400" dirty="0" err="1"/>
              <a:t>даними</a:t>
            </a:r>
            <a:r>
              <a:rPr lang="ru-RU" sz="1400" dirty="0"/>
              <a:t> </a:t>
            </a:r>
            <a:r>
              <a:rPr lang="ru-RU" sz="1400" dirty="0" err="1"/>
              <a:t>електронної</a:t>
            </a:r>
            <a:r>
              <a:rPr lang="ru-RU" sz="1400" dirty="0"/>
              <a:t> </a:t>
            </a:r>
            <a:r>
              <a:rPr lang="ru-RU" sz="1400" dirty="0" err="1"/>
              <a:t>бібліотеки</a:t>
            </a:r>
            <a:r>
              <a:rPr lang="ru-RU" sz="1400" dirty="0"/>
              <a:t> “</a:t>
            </a:r>
            <a:r>
              <a:rPr lang="ru-RU" sz="1400" dirty="0" err="1"/>
              <a:t>Association</a:t>
            </a:r>
            <a:r>
              <a:rPr lang="ru-RU" sz="1400" dirty="0"/>
              <a:t> </a:t>
            </a:r>
            <a:r>
              <a:rPr lang="ru-RU" sz="1400" dirty="0" err="1"/>
              <a:t>for</a:t>
            </a:r>
            <a:r>
              <a:rPr lang="ru-RU" sz="1400" dirty="0"/>
              <a:t> </a:t>
            </a:r>
            <a:r>
              <a:rPr lang="ru-RU" sz="1400" dirty="0" err="1"/>
              <a:t>Computing</a:t>
            </a:r>
            <a:r>
              <a:rPr lang="ru-RU" sz="1400" dirty="0"/>
              <a:t> </a:t>
            </a:r>
            <a:r>
              <a:rPr lang="ru-RU" sz="1400" dirty="0" err="1"/>
              <a:t>Machinery</a:t>
            </a:r>
            <a:r>
              <a:rPr lang="ru-RU" sz="1400" dirty="0"/>
              <a:t>”) </a:t>
            </a:r>
            <a:r>
              <a:rPr lang="ru-RU" sz="1400" dirty="0" err="1"/>
              <a:t>використаний</a:t>
            </a:r>
            <a:r>
              <a:rPr lang="ru-RU" sz="1400" dirty="0"/>
              <a:t> у 1997 р. Майклом</a:t>
            </a:r>
            <a:r>
              <a:rPr lang="uk-UA" sz="1400" dirty="0"/>
              <a:t> </a:t>
            </a:r>
            <a:r>
              <a:rPr lang="ru-RU" sz="1400" dirty="0"/>
              <a:t>Коксом і </a:t>
            </a:r>
            <a:r>
              <a:rPr lang="ru-RU" sz="1400" dirty="0" err="1"/>
              <a:t>Девідом</a:t>
            </a:r>
            <a:r>
              <a:rPr lang="uk-UA" sz="1400" dirty="0"/>
              <a:t> </a:t>
            </a:r>
            <a:r>
              <a:rPr lang="ru-RU" sz="1400" dirty="0" err="1"/>
              <a:t>Еллсвортом</a:t>
            </a:r>
            <a:r>
              <a:rPr lang="ru-RU" sz="1400" dirty="0"/>
              <a:t> на </a:t>
            </a:r>
            <a:r>
              <a:rPr lang="ru-RU" sz="1400" dirty="0" err="1"/>
              <a:t>Восьмій</a:t>
            </a:r>
            <a:r>
              <a:rPr lang="ru-RU" sz="1400" dirty="0"/>
              <a:t> </a:t>
            </a:r>
            <a:r>
              <a:rPr lang="ru-RU" sz="1400" dirty="0" err="1"/>
              <a:t>конференції</a:t>
            </a:r>
            <a:r>
              <a:rPr lang="ru-RU" sz="1400" dirty="0"/>
              <a:t> IEEE з </a:t>
            </a:r>
            <a:r>
              <a:rPr lang="ru-RU" sz="1400" dirty="0" err="1"/>
              <a:t>візуалізації</a:t>
            </a:r>
            <a:r>
              <a:rPr lang="ru-RU" sz="1400" dirty="0"/>
              <a:t> [1; 5, с. 893]</a:t>
            </a:r>
            <a:r>
              <a:rPr lang="uk-UA" sz="1400" dirty="0"/>
              <a:t>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27584" y="188640"/>
            <a:ext cx="7175351" cy="584742"/>
          </a:xfrm>
        </p:spPr>
        <p:txBody>
          <a:bodyPr/>
          <a:lstStyle/>
          <a:p>
            <a:r>
              <a:rPr lang="uk-UA" sz="1400" dirty="0">
                <a:effectLst/>
              </a:rPr>
              <a:t>Тема 4</a:t>
            </a:r>
            <a:r>
              <a:rPr lang="ru-RU" sz="1400" dirty="0">
                <a:effectLst/>
              </a:rPr>
              <a:t/>
            </a:r>
            <a:br>
              <a:rPr lang="ru-RU" sz="1400" dirty="0">
                <a:effectLst/>
              </a:rPr>
            </a:br>
            <a:r>
              <a:rPr lang="uk-UA" sz="1400" dirty="0">
                <a:effectLst/>
              </a:rPr>
              <a:t>ВЕЛИКІ ДАНІ</a:t>
            </a:r>
            <a:r>
              <a:rPr lang="ru-RU" sz="1400" dirty="0">
                <a:effectLst/>
              </a:rPr>
              <a:t/>
            </a:r>
            <a:br>
              <a:rPr lang="ru-RU" sz="1400" dirty="0">
                <a:effectLst/>
              </a:rPr>
            </a:b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41328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dirty="0"/>
              <a:t>Відтак впровадження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 </a:t>
            </a:r>
            <a:r>
              <a:rPr lang="uk-UA" sz="1400" dirty="0"/>
              <a:t>загалом змінює звичне </a:t>
            </a:r>
            <a:r>
              <a:rPr lang="uk-UA" sz="1400" dirty="0" err="1"/>
              <a:t>ІТ-середовище</a:t>
            </a:r>
            <a:r>
              <a:rPr lang="uk-UA" sz="1400" dirty="0"/>
              <a:t> компаній, надає можливість автоматизувати частину бізнес-процесів і підвищити ефективність роботи співробітників компаній.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дають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отримувати</a:t>
            </a:r>
            <a:r>
              <a:rPr lang="ru-RU" sz="1400" dirty="0"/>
              <a:t> статистику в </a:t>
            </a:r>
            <a:r>
              <a:rPr lang="ru-RU" sz="1400" dirty="0" err="1"/>
              <a:t>режимі</a:t>
            </a:r>
            <a:r>
              <a:rPr lang="ru-RU" sz="1400" dirty="0"/>
              <a:t> реального часу</a:t>
            </a:r>
            <a:r>
              <a:rPr lang="uk-UA" sz="1400" dirty="0"/>
              <a:t> (</a:t>
            </a:r>
            <a:r>
              <a:rPr lang="uk-UA" sz="1400" dirty="0" err="1"/>
              <a:t>онлайн</a:t>
            </a:r>
            <a:r>
              <a:rPr lang="uk-UA" sz="1400" dirty="0"/>
              <a:t>)</a:t>
            </a:r>
            <a:r>
              <a:rPr lang="ru-RU" sz="1400" dirty="0"/>
              <a:t>, а </a:t>
            </a:r>
            <a:r>
              <a:rPr lang="ru-RU" sz="1400" dirty="0" err="1"/>
              <a:t>отже</a:t>
            </a:r>
            <a:r>
              <a:rPr lang="ru-RU" sz="1400" dirty="0"/>
              <a:t>, </a:t>
            </a:r>
            <a:r>
              <a:rPr lang="ru-RU" sz="1400" dirty="0" err="1"/>
              <a:t>швидше</a:t>
            </a:r>
            <a:r>
              <a:rPr lang="ru-RU" sz="1400" dirty="0"/>
              <a:t> </a:t>
            </a:r>
            <a:r>
              <a:rPr lang="ru-RU" sz="1400" dirty="0" err="1"/>
              <a:t>реагувати</a:t>
            </a:r>
            <a:r>
              <a:rPr lang="ru-RU" sz="1400" dirty="0"/>
              <a:t> на </a:t>
            </a:r>
            <a:r>
              <a:rPr lang="ru-RU" sz="1400" dirty="0" err="1"/>
              <a:t>ринкові</a:t>
            </a:r>
            <a:r>
              <a:rPr lang="ru-RU" sz="1400" dirty="0"/>
              <a:t> </a:t>
            </a:r>
            <a:r>
              <a:rPr lang="ru-RU" sz="1400" dirty="0" err="1"/>
              <a:t>зміни</a:t>
            </a:r>
            <a:r>
              <a:rPr lang="ru-RU" sz="1400" dirty="0"/>
              <a:t>.</a:t>
            </a:r>
          </a:p>
          <a:p>
            <a:r>
              <a:rPr lang="uk-UA" sz="1400" dirty="0"/>
              <a:t>У свою чергу, завдання інформаційної безпеки технології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 дають змогу отримати більш детальну і водночас достовірну та цілісну картину щодо загроз безпеки, швидше й ефективніше протидіяти атакам і загрозам у кіберпросторі, використовуючи весь обсяг даних про роботу компанії – від стану обладнання до аналізу мережевого </a:t>
            </a:r>
            <a:r>
              <a:rPr lang="uk-UA" sz="1400" dirty="0" err="1"/>
              <a:t>трафіку</a:t>
            </a:r>
            <a:r>
              <a:rPr lang="uk-UA" sz="1400" dirty="0"/>
              <a:t>.</a:t>
            </a:r>
            <a:endParaRPr lang="ru-RU" sz="1400" dirty="0"/>
          </a:p>
          <a:p>
            <a:r>
              <a:rPr lang="ru-RU" sz="1400" dirty="0" err="1"/>
              <a:t>Нині</a:t>
            </a:r>
            <a:r>
              <a:rPr lang="ru-RU" sz="1400" dirty="0"/>
              <a:t>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 активно </a:t>
            </a:r>
            <a:r>
              <a:rPr lang="ru-RU" sz="1400" dirty="0" err="1"/>
              <a:t>впроваджуються</a:t>
            </a:r>
            <a:r>
              <a:rPr lang="ru-RU" sz="1400" dirty="0"/>
              <a:t> в </a:t>
            </a:r>
            <a:r>
              <a:rPr lang="ru-RU" sz="1400" dirty="0" err="1"/>
              <a:t>зарубіжних</a:t>
            </a:r>
            <a:r>
              <a:rPr lang="ru-RU" sz="1400" dirty="0"/>
              <a:t> </a:t>
            </a:r>
            <a:r>
              <a:rPr lang="ru-RU" sz="1400" dirty="0" err="1"/>
              <a:t>компаніях</a:t>
            </a:r>
            <a:r>
              <a:rPr lang="ru-RU" sz="1400" dirty="0"/>
              <a:t>. </a:t>
            </a:r>
            <a:r>
              <a:rPr lang="ru-RU" sz="1400" dirty="0" err="1"/>
              <a:t>Використовуючи</a:t>
            </a:r>
            <a:r>
              <a:rPr lang="ru-RU" sz="1400" dirty="0"/>
              <a:t> </a:t>
            </a:r>
            <a:r>
              <a:rPr lang="ru-RU" sz="1400" dirty="0" err="1"/>
              <a:t>публічну</a:t>
            </a:r>
            <a:r>
              <a:rPr lang="ru-RU" sz="1400" dirty="0"/>
              <a:t> і </a:t>
            </a:r>
            <a:r>
              <a:rPr lang="ru-RU" sz="1400" dirty="0" err="1"/>
              <a:t>приватну</a:t>
            </a:r>
            <a:r>
              <a:rPr lang="ru-RU" sz="1400" dirty="0"/>
              <a:t> </a:t>
            </a:r>
            <a:r>
              <a:rPr lang="ru-RU" sz="1400" dirty="0" err="1"/>
              <a:t>інформацію</a:t>
            </a:r>
            <a:r>
              <a:rPr lang="ru-RU" sz="1400" dirty="0"/>
              <a:t> про те, </a:t>
            </a:r>
            <a:r>
              <a:rPr lang="ru-RU" sz="1400" dirty="0" err="1"/>
              <a:t>хто</a:t>
            </a:r>
            <a:r>
              <a:rPr lang="ru-RU" sz="1400" dirty="0"/>
              <a:t> кого </a:t>
            </a:r>
            <a:r>
              <a:rPr lang="ru-RU" sz="1400" dirty="0" err="1"/>
              <a:t>знає</a:t>
            </a:r>
            <a:r>
              <a:rPr lang="ru-RU" sz="1400" dirty="0"/>
              <a:t>, </a:t>
            </a:r>
            <a:r>
              <a:rPr lang="ru-RU" sz="1400" dirty="0" err="1"/>
              <a:t>хто</a:t>
            </a:r>
            <a:r>
              <a:rPr lang="ru-RU" sz="1400" dirty="0"/>
              <a:t> кому </a:t>
            </a:r>
            <a:r>
              <a:rPr lang="ru-RU" sz="1400" dirty="0" err="1"/>
              <a:t>подобається</a:t>
            </a:r>
            <a:r>
              <a:rPr lang="ru-RU" sz="1400" dirty="0"/>
              <a:t> і </a:t>
            </a:r>
            <a:r>
              <a:rPr lang="ru-RU" sz="1400" dirty="0" err="1"/>
              <a:t>хто</a:t>
            </a:r>
            <a:r>
              <a:rPr lang="ru-RU" sz="1400" dirty="0"/>
              <a:t> з ким </a:t>
            </a:r>
            <a:r>
              <a:rPr lang="ru-RU" sz="1400" dirty="0" err="1"/>
              <a:t>працює</a:t>
            </a:r>
            <a:r>
              <a:rPr lang="ru-RU" sz="1400" dirty="0"/>
              <a:t>, </a:t>
            </a:r>
            <a:r>
              <a:rPr lang="ru-RU" sz="1400" dirty="0" err="1"/>
              <a:t>LinkedIn</a:t>
            </a:r>
            <a:r>
              <a:rPr lang="ru-RU" sz="1400" dirty="0"/>
              <a:t> став </a:t>
            </a:r>
            <a:r>
              <a:rPr lang="ru-RU" sz="1400" dirty="0" err="1"/>
              <a:t>лідируючим</a:t>
            </a:r>
            <a:r>
              <a:rPr lang="ru-RU" sz="1400" dirty="0"/>
              <a:t> </a:t>
            </a:r>
            <a:r>
              <a:rPr lang="ru-RU" sz="1400" dirty="0" err="1"/>
              <a:t>засобом</a:t>
            </a:r>
            <a:r>
              <a:rPr lang="ru-RU" sz="1400" dirty="0"/>
              <a:t> </a:t>
            </a:r>
            <a:r>
              <a:rPr lang="ru-RU" sz="1400" dirty="0" err="1"/>
              <a:t>пошуку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про роботу, </a:t>
            </a:r>
            <a:r>
              <a:rPr lang="ru-RU" sz="1400" dirty="0" err="1"/>
              <a:t>клієнтів</a:t>
            </a:r>
            <a:r>
              <a:rPr lang="ru-RU" sz="1400" dirty="0"/>
              <a:t> і </a:t>
            </a:r>
            <a:r>
              <a:rPr lang="ru-RU" sz="1400" dirty="0" err="1"/>
              <a:t>кандидатів</a:t>
            </a:r>
            <a:r>
              <a:rPr lang="ru-RU" sz="1400" dirty="0"/>
              <a:t> для </a:t>
            </a:r>
            <a:r>
              <a:rPr lang="ru-RU" sz="1400" dirty="0" err="1"/>
              <a:t>шукачів</a:t>
            </a:r>
            <a:r>
              <a:rPr lang="ru-RU" sz="1400" dirty="0"/>
              <a:t> та </a:t>
            </a:r>
            <a:r>
              <a:rPr lang="ru-RU" sz="1400" dirty="0" err="1"/>
              <a:t>роботодавців</a:t>
            </a:r>
            <a:r>
              <a:rPr lang="ru-RU" sz="1400" dirty="0"/>
              <a:t>. Вебсайт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ru-RU" sz="1400" dirty="0" err="1"/>
              <a:t>AirBnB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розповісти</a:t>
            </a:r>
            <a:r>
              <a:rPr lang="ru-RU" sz="1400" dirty="0"/>
              <a:t>, </a:t>
            </a:r>
            <a:r>
              <a:rPr lang="ru-RU" sz="1400" dirty="0" err="1"/>
              <a:t>хто</a:t>
            </a:r>
            <a:r>
              <a:rPr lang="ru-RU" sz="1400" dirty="0"/>
              <a:t> </a:t>
            </a:r>
            <a:r>
              <a:rPr lang="ru-RU" sz="1400" dirty="0" err="1"/>
              <a:t>володіє</a:t>
            </a:r>
            <a:r>
              <a:rPr lang="ru-RU" sz="1400" dirty="0"/>
              <a:t> </a:t>
            </a:r>
            <a:r>
              <a:rPr lang="ru-RU" sz="1400" dirty="0" err="1"/>
              <a:t>житлом</a:t>
            </a:r>
            <a:r>
              <a:rPr lang="ru-RU" sz="1400" dirty="0"/>
              <a:t>, </a:t>
            </a:r>
            <a:r>
              <a:rPr lang="ru-RU" sz="1400" dirty="0" err="1"/>
              <a:t>чиїм</a:t>
            </a:r>
            <a:r>
              <a:rPr lang="ru-RU" sz="1400" dirty="0"/>
              <a:t> </a:t>
            </a:r>
            <a:r>
              <a:rPr lang="ru-RU" sz="1400" dirty="0" err="1"/>
              <a:t>товаришем</a:t>
            </a:r>
            <a:r>
              <a:rPr lang="ru-RU" sz="1400" dirty="0"/>
              <a:t> є </a:t>
            </a:r>
            <a:r>
              <a:rPr lang="ru-RU" sz="1400" dirty="0" err="1"/>
              <a:t>власник</a:t>
            </a:r>
            <a:r>
              <a:rPr lang="ru-RU" sz="1400" dirty="0"/>
              <a:t> на </a:t>
            </a:r>
            <a:r>
              <a:rPr lang="ru-RU" sz="1400" dirty="0" err="1"/>
              <a:t>Facebook</a:t>
            </a:r>
            <a:r>
              <a:rPr lang="ru-RU" sz="1400" dirty="0"/>
              <a:t> і кому з них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сподобалося</a:t>
            </a:r>
            <a:r>
              <a:rPr lang="ru-RU" sz="1400" dirty="0"/>
              <a:t>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житло</a:t>
            </a:r>
            <a:r>
              <a:rPr lang="ru-RU" sz="1400" dirty="0"/>
              <a:t>. У </a:t>
            </a:r>
            <a:r>
              <a:rPr lang="ru-RU" sz="1400" dirty="0" err="1"/>
              <a:t>результаті</a:t>
            </a:r>
            <a:r>
              <a:rPr lang="ru-RU" sz="1400" dirty="0"/>
              <a:t> </a:t>
            </a:r>
            <a:r>
              <a:rPr lang="ru-RU" sz="1400" dirty="0" err="1"/>
              <a:t>користувачі</a:t>
            </a:r>
            <a:r>
              <a:rPr lang="ru-RU" sz="1400" dirty="0"/>
              <a:t> </a:t>
            </a:r>
            <a:r>
              <a:rPr lang="ru-RU" sz="1400" dirty="0" err="1"/>
              <a:t>відчувають</a:t>
            </a:r>
            <a:r>
              <a:rPr lang="ru-RU" sz="1400" dirty="0"/>
              <a:t> </a:t>
            </a:r>
            <a:r>
              <a:rPr lang="ru-RU" sz="1400" dirty="0" err="1"/>
              <a:t>прозорість</a:t>
            </a:r>
            <a:r>
              <a:rPr lang="ru-RU" sz="1400" dirty="0"/>
              <a:t> </a:t>
            </a:r>
            <a:r>
              <a:rPr lang="ru-RU" sz="1400" dirty="0" err="1"/>
              <a:t>схеми</a:t>
            </a:r>
            <a:r>
              <a:rPr lang="ru-RU" sz="1400" dirty="0"/>
              <a:t> </a:t>
            </a:r>
            <a:r>
              <a:rPr lang="ru-RU" sz="1400" dirty="0" err="1"/>
              <a:t>роботи</a:t>
            </a:r>
            <a:r>
              <a:rPr lang="ru-RU" sz="1400" dirty="0"/>
              <a:t> </a:t>
            </a:r>
            <a:r>
              <a:rPr lang="ru-RU" sz="1400" dirty="0" err="1"/>
              <a:t>сервісу</a:t>
            </a:r>
            <a:r>
              <a:rPr lang="ru-RU" sz="1400" dirty="0"/>
              <a:t> та </a:t>
            </a:r>
            <a:r>
              <a:rPr lang="ru-RU" sz="1400" dirty="0" err="1"/>
              <a:t>довіру</a:t>
            </a:r>
            <a:r>
              <a:rPr lang="ru-RU" sz="1400" dirty="0"/>
              <a:t> до </a:t>
            </a:r>
            <a:r>
              <a:rPr lang="ru-RU" sz="1400" dirty="0" err="1"/>
              <a:t>компанії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Використовуючи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про перегляди </a:t>
            </a:r>
            <a:r>
              <a:rPr lang="ru-RU" sz="1400" dirty="0" err="1"/>
              <a:t>користувачів</a:t>
            </a:r>
            <a:r>
              <a:rPr lang="ru-RU" sz="1400" dirty="0"/>
              <a:t>, </a:t>
            </a:r>
            <a:r>
              <a:rPr lang="ru-RU" sz="1400" dirty="0" err="1"/>
              <a:t>Netflix</a:t>
            </a:r>
            <a:r>
              <a:rPr lang="ru-RU" sz="1400" dirty="0"/>
              <a:t> </a:t>
            </a:r>
            <a:r>
              <a:rPr lang="ru-RU" sz="1400" dirty="0" err="1"/>
              <a:t>розробила</a:t>
            </a:r>
            <a:r>
              <a:rPr lang="ru-RU" sz="1400" dirty="0"/>
              <a:t> алгоритм,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зробив</a:t>
            </a:r>
            <a:r>
              <a:rPr lang="ru-RU" sz="1400" dirty="0"/>
              <a:t> </a:t>
            </a:r>
            <a:r>
              <a:rPr lang="ru-RU" sz="1400" dirty="0" err="1"/>
              <a:t>рекомендації</a:t>
            </a:r>
            <a:r>
              <a:rPr lang="ru-RU" sz="1400" dirty="0"/>
              <a:t> </a:t>
            </a:r>
            <a:r>
              <a:rPr lang="ru-RU" sz="1400" dirty="0" err="1"/>
              <a:t>фільмів</a:t>
            </a:r>
            <a:r>
              <a:rPr lang="ru-RU" sz="1400" dirty="0"/>
              <a:t> на 10% </a:t>
            </a:r>
            <a:r>
              <a:rPr lang="ru-RU" sz="1400" dirty="0" err="1"/>
              <a:t>більше</a:t>
            </a:r>
            <a:r>
              <a:rPr lang="ru-RU" sz="1400" dirty="0"/>
              <a:t> </a:t>
            </a:r>
            <a:r>
              <a:rPr lang="ru-RU" sz="1400" dirty="0" err="1"/>
              <a:t>точними</a:t>
            </a:r>
            <a:r>
              <a:rPr lang="ru-RU" sz="1400" dirty="0"/>
              <a:t>. </a:t>
            </a:r>
            <a:r>
              <a:rPr lang="ru-RU" sz="1400" dirty="0" err="1"/>
              <a:t>Пізніше</a:t>
            </a:r>
            <a:r>
              <a:rPr lang="ru-RU" sz="1400" dirty="0"/>
              <a:t> </a:t>
            </a:r>
            <a:r>
              <a:rPr lang="ru-RU" sz="1400" dirty="0" err="1"/>
              <a:t>компанія</a:t>
            </a:r>
            <a:r>
              <a:rPr lang="ru-RU" sz="1400" dirty="0"/>
              <a:t> </a:t>
            </a:r>
            <a:r>
              <a:rPr lang="ru-RU" sz="1400" dirty="0" err="1"/>
              <a:t>скористалася</a:t>
            </a:r>
            <a:r>
              <a:rPr lang="ru-RU" sz="1400" dirty="0"/>
              <a:t> </a:t>
            </a:r>
            <a:r>
              <a:rPr lang="ru-RU" sz="1400" dirty="0" err="1"/>
              <a:t>отриманими</a:t>
            </a:r>
            <a:r>
              <a:rPr lang="ru-RU" sz="1400" dirty="0"/>
              <a:t> </a:t>
            </a:r>
            <a:r>
              <a:rPr lang="ru-RU" sz="1400" dirty="0" err="1"/>
              <a:t>даними</a:t>
            </a:r>
            <a:r>
              <a:rPr lang="ru-RU" sz="1400" dirty="0"/>
              <a:t> для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власного</a:t>
            </a:r>
            <a:r>
              <a:rPr lang="ru-RU" sz="1400" dirty="0"/>
              <a:t> контенту, </a:t>
            </a:r>
            <a:r>
              <a:rPr lang="ru-RU" sz="1400" dirty="0" err="1"/>
              <a:t>який</a:t>
            </a:r>
            <a:r>
              <a:rPr lang="ru-RU" sz="1400" dirty="0"/>
              <a:t> зараз </a:t>
            </a:r>
            <a:r>
              <a:rPr lang="ru-RU" sz="1400" dirty="0" err="1"/>
              <a:t>змагається</a:t>
            </a:r>
            <a:r>
              <a:rPr lang="ru-RU" sz="1400" dirty="0"/>
              <a:t> за </a:t>
            </a:r>
            <a:r>
              <a:rPr lang="ru-RU" sz="1400" dirty="0" err="1"/>
              <a:t>популярністю</a:t>
            </a:r>
            <a:r>
              <a:rPr lang="ru-RU" sz="1400" dirty="0"/>
              <a:t> з </a:t>
            </a:r>
            <a:r>
              <a:rPr lang="ru-RU" sz="1400" dirty="0" err="1"/>
              <a:t>кращими</a:t>
            </a:r>
            <a:r>
              <a:rPr lang="ru-RU" sz="1400" dirty="0"/>
              <a:t> продуктами кабельного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мережевого</a:t>
            </a:r>
            <a:r>
              <a:rPr lang="ru-RU" sz="1400" dirty="0"/>
              <a:t> ТБ.</a:t>
            </a:r>
          </a:p>
          <a:p>
            <a:r>
              <a:rPr lang="ru-RU" sz="1400" dirty="0" err="1"/>
              <a:t>Хоча</a:t>
            </a:r>
            <a:r>
              <a:rPr lang="ru-RU" sz="1400" dirty="0"/>
              <a:t> </a:t>
            </a:r>
            <a:r>
              <a:rPr lang="ru-RU" sz="1400" dirty="0" err="1"/>
              <a:t>більшість</a:t>
            </a:r>
            <a:r>
              <a:rPr lang="ru-RU" sz="1400" dirty="0"/>
              <a:t> </a:t>
            </a:r>
            <a:r>
              <a:rPr lang="ru-RU" sz="1400" dirty="0" err="1"/>
              <a:t>компаній</a:t>
            </a:r>
            <a:r>
              <a:rPr lang="ru-RU" sz="1400" dirty="0"/>
              <a:t> не </a:t>
            </a:r>
            <a:r>
              <a:rPr lang="ru-RU" sz="1400" dirty="0" err="1"/>
              <a:t>володіє</a:t>
            </a:r>
            <a:r>
              <a:rPr lang="ru-RU" sz="1400" dirty="0"/>
              <a:t> </a:t>
            </a:r>
            <a:r>
              <a:rPr lang="ru-RU" sz="1400" dirty="0" err="1"/>
              <a:t>подібними</a:t>
            </a:r>
            <a:r>
              <a:rPr lang="ru-RU" sz="1400" dirty="0"/>
              <a:t> </a:t>
            </a:r>
            <a:r>
              <a:rPr lang="ru-RU" sz="1400" dirty="0" err="1"/>
              <a:t>потужностями</a:t>
            </a:r>
            <a:r>
              <a:rPr lang="ru-RU" sz="1400" dirty="0"/>
              <a:t>,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зовсім</a:t>
            </a:r>
            <a:r>
              <a:rPr lang="ru-RU" sz="1400" dirty="0"/>
              <a:t> не </a:t>
            </a:r>
            <a:r>
              <a:rPr lang="ru-RU" sz="1400" dirty="0" err="1"/>
              <a:t>означає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використовувати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лише</a:t>
            </a:r>
            <a:r>
              <a:rPr lang="ru-RU" sz="1400" dirty="0"/>
              <a:t> </a:t>
            </a:r>
            <a:r>
              <a:rPr lang="ru-RU" sz="1400" dirty="0" err="1"/>
              <a:t>обрані</a:t>
            </a:r>
            <a:r>
              <a:rPr lang="ru-RU" sz="1400" dirty="0"/>
              <a:t> </a:t>
            </a:r>
            <a:r>
              <a:rPr lang="ru-RU" sz="1400" dirty="0" err="1"/>
              <a:t>бізнеси</a:t>
            </a:r>
            <a:r>
              <a:rPr lang="ru-RU" sz="1400" dirty="0"/>
              <a:t>. </a:t>
            </a:r>
            <a:r>
              <a:rPr lang="ru-RU" sz="1400" u="sng" dirty="0">
                <a:hlinkClick r:id="rId2"/>
              </a:rPr>
              <a:t>Як </a:t>
            </a:r>
            <a:r>
              <a:rPr lang="ru-RU" sz="1400" u="sng" dirty="0" err="1">
                <a:hlinkClick r:id="rId2"/>
              </a:rPr>
              <a:t>пише</a:t>
            </a:r>
            <a:r>
              <a:rPr lang="ru-RU" sz="1400" u="sng" dirty="0">
                <a:hlinkClick r:id="rId2"/>
              </a:rPr>
              <a:t> в </a:t>
            </a:r>
            <a:r>
              <a:rPr lang="ru-RU" sz="1400" u="sng" dirty="0" err="1">
                <a:hlinkClick r:id="rId2"/>
              </a:rPr>
              <a:t>книзі</a:t>
            </a:r>
            <a:r>
              <a:rPr lang="ru-RU" sz="1400" u="sng" dirty="0">
                <a:hlinkClick r:id="rId2"/>
              </a:rPr>
              <a:t> </a:t>
            </a:r>
            <a:r>
              <a:rPr lang="en-US" sz="1400" u="sng" dirty="0">
                <a:hlinkClick r:id="rId2"/>
              </a:rPr>
              <a:t>The Rise of Analytics</a:t>
            </a:r>
            <a:r>
              <a:rPr lang="ru-RU" sz="1400" u="sng" dirty="0">
                <a:hlinkClick r:id="rId2"/>
              </a:rPr>
              <a:t> 3.0: </a:t>
            </a:r>
            <a:r>
              <a:rPr lang="en-US" sz="1400" u="sng" dirty="0">
                <a:hlinkClick r:id="rId2"/>
              </a:rPr>
              <a:t>How to Compete in the Data Economy</a:t>
            </a:r>
            <a:r>
              <a:rPr lang="ru-RU" sz="1400" u="sng" dirty="0">
                <a:hlinkClick r:id="rId2"/>
              </a:rPr>
              <a:t> Том </a:t>
            </a:r>
            <a:r>
              <a:rPr lang="ru-RU" sz="1400" u="sng" dirty="0" err="1">
                <a:hlinkClick r:id="rId2"/>
              </a:rPr>
              <a:t>Девенпорт</a:t>
            </a:r>
            <a:r>
              <a:rPr lang="ru-RU" sz="1400" dirty="0"/>
              <a:t>, «</a:t>
            </a:r>
            <a:r>
              <a:rPr lang="ru-RU" sz="1400" dirty="0" err="1"/>
              <a:t>найважливіша</a:t>
            </a:r>
            <a:r>
              <a:rPr lang="ru-RU" sz="1400" dirty="0"/>
              <a:t> риса </a:t>
            </a:r>
            <a:r>
              <a:rPr lang="ru-RU" sz="1400" dirty="0" err="1"/>
              <a:t>ери</a:t>
            </a:r>
            <a:r>
              <a:rPr lang="ru-RU" sz="1400" dirty="0"/>
              <a:t> </a:t>
            </a:r>
            <a:r>
              <a:rPr lang="ru-RU" sz="1400" dirty="0" err="1"/>
              <a:t>Аналітики</a:t>
            </a:r>
            <a:r>
              <a:rPr lang="ru-RU" sz="1400" dirty="0"/>
              <a:t> 3.0 </a:t>
            </a:r>
            <a:r>
              <a:rPr lang="ru-RU" sz="1400" dirty="0" err="1"/>
              <a:t>полягає</a:t>
            </a:r>
            <a:r>
              <a:rPr lang="ru-RU" sz="1400" dirty="0"/>
              <a:t> в тому, </a:t>
            </a:r>
            <a:r>
              <a:rPr lang="ru-RU" sz="1400" dirty="0" err="1"/>
              <a:t>що</a:t>
            </a:r>
            <a:r>
              <a:rPr lang="ru-RU" sz="1400" dirty="0"/>
              <a:t> не </a:t>
            </a:r>
            <a:r>
              <a:rPr lang="ru-RU" sz="1400" dirty="0" err="1"/>
              <a:t>тільки</a:t>
            </a:r>
            <a:r>
              <a:rPr lang="ru-RU" sz="1400" dirty="0"/>
              <a:t> онлайн</a:t>
            </a:r>
            <a:r>
              <a:rPr lang="uk-UA" sz="1400" dirty="0"/>
              <a:t>-</a:t>
            </a:r>
            <a:r>
              <a:rPr lang="ru-RU" sz="1400" dirty="0" err="1"/>
              <a:t>компанії</a:t>
            </a:r>
            <a:r>
              <a:rPr lang="ru-RU" sz="1400" dirty="0"/>
              <a:t>, але буквально будь-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фірми</a:t>
            </a:r>
            <a:r>
              <a:rPr lang="ru-RU" sz="1400" dirty="0"/>
              <a:t> в будь-</a:t>
            </a:r>
            <a:r>
              <a:rPr lang="ru-RU" sz="1400" dirty="0" err="1"/>
              <a:t>якій</a:t>
            </a:r>
            <a:r>
              <a:rPr lang="ru-RU" sz="1400" dirty="0"/>
              <a:t> </a:t>
            </a:r>
            <a:r>
              <a:rPr lang="ru-RU" sz="1400" dirty="0" err="1"/>
              <a:t>сфері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бути </a:t>
            </a:r>
            <a:r>
              <a:rPr lang="ru-RU" sz="1400" dirty="0" err="1"/>
              <a:t>залучені</a:t>
            </a:r>
            <a:r>
              <a:rPr lang="ru-RU" sz="1400" dirty="0"/>
              <a:t> в </a:t>
            </a:r>
            <a:r>
              <a:rPr lang="ru-RU" sz="1400" dirty="0" err="1"/>
              <a:t>економіку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».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625930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dirty="0"/>
              <a:t>З огляду на зазначене, Великі дані як інформаційна категорія мають одну важливу особливість на відміну від матеріальних ресурсів, а саме для їх застосування необхідний по-справжньому високий рівень корпоративної організації бізнес-процесів компанії. Без належного рівня підготовки, без наявності відповідної кваліфікації для бізнесу покупка (або збір) Великих даних буде відрізнятися низькою ефективністю. Зрештою ефективність буде настільки низькою, що не виправдає вкладені в них кошти.</a:t>
            </a:r>
            <a:endParaRPr lang="ru-RU" sz="1400" dirty="0"/>
          </a:p>
          <a:p>
            <a:r>
              <a:rPr lang="uk-UA" sz="1400" dirty="0"/>
              <a:t>В сучасних реаліях ринок Великих даних обмежений станом розвитку інформаційних технологій, але інтенсивне зростання інформаційних мереж і вдосконалення інформаційних технологій знімає бар’єри з обчислювальних потужностей. А це, насамперед, змусить передові амбітні бізнесові кола переглянути своє теперішнє захоплення і змістити акцент у бік нових ефективних методик, практичних інструментів, технологій менеджменту, що базуються на знаннях і </a:t>
            </a:r>
            <a:r>
              <a:rPr lang="uk-UA" sz="1400" dirty="0" err="1"/>
              <a:t>безеперервному</a:t>
            </a:r>
            <a:r>
              <a:rPr lang="uk-UA" sz="1400" dirty="0"/>
              <a:t> навчанні.</a:t>
            </a:r>
            <a:endParaRPr lang="ru-RU" sz="1400" dirty="0"/>
          </a:p>
          <a:p>
            <a:r>
              <a:rPr lang="uk-UA" sz="1400" dirty="0"/>
              <a:t>Отже, Великі дані зобов’язані своєю появою і зміцненням позицій у світі бізнесу збільшеному потоку цифрової інформації. </a:t>
            </a:r>
            <a:r>
              <a:rPr lang="ru-RU" sz="1400" dirty="0" err="1"/>
              <a:t>Значною</a:t>
            </a:r>
            <a:r>
              <a:rPr lang="ru-RU" sz="1400" dirty="0"/>
              <a:t> </a:t>
            </a:r>
            <a:r>
              <a:rPr lang="ru-RU" sz="1400" dirty="0" err="1"/>
              <a:t>мірою</a:t>
            </a:r>
            <a:r>
              <a:rPr lang="ru-RU" sz="1400" dirty="0"/>
              <a:t> </a:t>
            </a:r>
            <a:r>
              <a:rPr lang="ru-RU" sz="1400" dirty="0" err="1"/>
              <a:t>її</a:t>
            </a:r>
            <a:r>
              <a:rPr lang="ru-RU" sz="1400" dirty="0"/>
              <a:t> </a:t>
            </a:r>
            <a:r>
              <a:rPr lang="ru-RU" sz="1400" dirty="0" err="1"/>
              <a:t>надлишок</a:t>
            </a:r>
            <a:r>
              <a:rPr lang="ru-RU" sz="1400" dirty="0"/>
              <a:t> і </a:t>
            </a:r>
            <a:r>
              <a:rPr lang="ru-RU" sz="1400" dirty="0" err="1"/>
              <a:t>невміння</a:t>
            </a:r>
            <a:r>
              <a:rPr lang="ru-RU" sz="1400" dirty="0"/>
              <a:t> </a:t>
            </a:r>
            <a:r>
              <a:rPr lang="ru-RU" sz="1400" dirty="0" err="1"/>
              <a:t>управляти</a:t>
            </a:r>
            <a:r>
              <a:rPr lang="ru-RU" sz="1400" dirty="0"/>
              <a:t> таким потоком </a:t>
            </a:r>
            <a:r>
              <a:rPr lang="ru-RU" sz="1400" dirty="0" err="1"/>
              <a:t>змусили</a:t>
            </a:r>
            <a:r>
              <a:rPr lang="ru-RU" sz="1400" dirty="0"/>
              <a:t> </a:t>
            </a:r>
            <a:r>
              <a:rPr lang="ru-RU" sz="1400" dirty="0" err="1"/>
              <a:t>задуматися</a:t>
            </a:r>
            <a:r>
              <a:rPr lang="ru-RU" sz="1400" dirty="0"/>
              <a:t> про те, як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зробити</a:t>
            </a:r>
            <a:r>
              <a:rPr lang="ru-RU" sz="1400" dirty="0"/>
              <a:t>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раціонально</a:t>
            </a:r>
            <a:r>
              <a:rPr lang="ru-RU" sz="1400" dirty="0"/>
              <a:t>. З </a:t>
            </a:r>
            <a:r>
              <a:rPr lang="ru-RU" sz="1400" dirty="0" err="1"/>
              <a:t>іншо</a:t>
            </a:r>
            <a:r>
              <a:rPr lang="uk-UA" sz="1400" dirty="0"/>
              <a:t>ї позиції</a:t>
            </a:r>
            <a:r>
              <a:rPr lang="ru-RU" sz="1400" dirty="0"/>
              <a:t>, </a:t>
            </a:r>
            <a:r>
              <a:rPr lang="ru-RU" sz="1400" dirty="0" err="1"/>
              <a:t>очевидні</a:t>
            </a:r>
            <a:r>
              <a:rPr lang="ru-RU" sz="1400" dirty="0"/>
              <a:t> потреби </a:t>
            </a:r>
            <a:r>
              <a:rPr lang="ru-RU" sz="1400" dirty="0" err="1"/>
              <a:t>компаній</a:t>
            </a:r>
            <a:r>
              <a:rPr lang="ru-RU" sz="1400" dirty="0"/>
              <a:t> в </a:t>
            </a:r>
            <a:r>
              <a:rPr lang="ru-RU" sz="1400" dirty="0" err="1"/>
              <a:t>отриманні</a:t>
            </a:r>
            <a:r>
              <a:rPr lang="ru-RU" sz="1400" dirty="0"/>
              <a:t> </a:t>
            </a:r>
            <a:r>
              <a:rPr lang="ru-RU" sz="1400" dirty="0" err="1"/>
              <a:t>додаткової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про ринки, </a:t>
            </a:r>
            <a:r>
              <a:rPr lang="ru-RU" sz="1400" dirty="0" err="1"/>
              <a:t>споживачів</a:t>
            </a:r>
            <a:r>
              <a:rPr lang="ru-RU" sz="1400" dirty="0"/>
              <a:t>, </a:t>
            </a:r>
            <a:r>
              <a:rPr lang="ru-RU" sz="1400" dirty="0" err="1"/>
              <a:t>конкурентів</a:t>
            </a:r>
            <a:r>
              <a:rPr lang="ru-RU" sz="1400" dirty="0"/>
              <a:t>, </a:t>
            </a:r>
            <a:r>
              <a:rPr lang="ru-RU" sz="1400" dirty="0" err="1"/>
              <a:t>працівниках</a:t>
            </a:r>
            <a:r>
              <a:rPr lang="ru-RU" sz="1400" dirty="0"/>
              <a:t>, </a:t>
            </a:r>
            <a:r>
              <a:rPr lang="ru-RU" sz="1400" dirty="0" err="1"/>
              <a:t>кон’юнктурі</a:t>
            </a:r>
            <a:r>
              <a:rPr lang="uk-UA" sz="1400" dirty="0"/>
              <a:t>, що</a:t>
            </a:r>
            <a:r>
              <a:rPr lang="ru-RU" sz="1400" dirty="0"/>
              <a:t> </a:t>
            </a:r>
            <a:r>
              <a:rPr lang="ru-RU" sz="1400" dirty="0" err="1"/>
              <a:t>призводять</a:t>
            </a:r>
            <a:r>
              <a:rPr lang="ru-RU" sz="1400" dirty="0"/>
              <a:t> до </a:t>
            </a:r>
            <a:r>
              <a:rPr lang="ru-RU" sz="1400" dirty="0" err="1"/>
              <a:t>пошуку</a:t>
            </a:r>
            <a:r>
              <a:rPr lang="ru-RU" sz="1400" dirty="0"/>
              <a:t> </a:t>
            </a:r>
            <a:r>
              <a:rPr lang="ru-RU" sz="1400" dirty="0" err="1"/>
              <a:t>нових</a:t>
            </a:r>
            <a:r>
              <a:rPr lang="ru-RU" sz="1400" dirty="0"/>
              <a:t> </a:t>
            </a:r>
            <a:r>
              <a:rPr lang="ru-RU" sz="1400" dirty="0" err="1"/>
              <a:t>джерел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. Велика </a:t>
            </a:r>
            <a:r>
              <a:rPr lang="ru-RU" sz="1400" dirty="0" err="1"/>
              <a:t>аналітика</a:t>
            </a:r>
            <a:r>
              <a:rPr lang="ru-RU" sz="1400" dirty="0"/>
              <a:t> повинна бути </a:t>
            </a:r>
            <a:r>
              <a:rPr lang="ru-RU" sz="1400" dirty="0" err="1"/>
              <a:t>забезпечена</a:t>
            </a:r>
            <a:r>
              <a:rPr lang="ru-RU" sz="1400" dirty="0"/>
              <a:t> </a:t>
            </a:r>
            <a:r>
              <a:rPr lang="ru-RU" sz="1400" dirty="0" err="1"/>
              <a:t>серйозними</a:t>
            </a:r>
            <a:r>
              <a:rPr lang="ru-RU" sz="1400" dirty="0"/>
              <a:t> і </a:t>
            </a:r>
            <a:r>
              <a:rPr lang="ru-RU" sz="1400" dirty="0" err="1"/>
              <a:t>зручними</a:t>
            </a:r>
            <a:r>
              <a:rPr lang="ru-RU" sz="1400" dirty="0"/>
              <a:t> </a:t>
            </a:r>
            <a:r>
              <a:rPr lang="ru-RU" sz="1400" dirty="0" err="1"/>
              <a:t>інструментами</a:t>
            </a:r>
            <a:r>
              <a:rPr lang="ru-RU" sz="1400" dirty="0"/>
              <a:t>, як </a:t>
            </a:r>
            <a:r>
              <a:rPr lang="ru-RU" sz="1400" dirty="0" err="1"/>
              <a:t>програмними</a:t>
            </a:r>
            <a:r>
              <a:rPr lang="ru-RU" sz="1400" dirty="0"/>
              <a:t>, так і </a:t>
            </a:r>
            <a:r>
              <a:rPr lang="ru-RU" sz="1400" dirty="0" err="1"/>
              <a:t>безпосередньо</a:t>
            </a:r>
            <a:r>
              <a:rPr lang="ru-RU" sz="1400" dirty="0"/>
              <a:t> </a:t>
            </a:r>
            <a:r>
              <a:rPr lang="ru-RU" sz="1400" dirty="0" err="1"/>
              <a:t>аналітичними</a:t>
            </a:r>
            <a:r>
              <a:rPr lang="ru-RU" sz="1400" dirty="0"/>
              <a:t>. </a:t>
            </a:r>
            <a:r>
              <a:rPr lang="ru-RU" sz="1400" dirty="0" err="1"/>
              <a:t>Очевидн</a:t>
            </a:r>
            <a:r>
              <a:rPr lang="uk-UA" sz="1400" dirty="0" err="1"/>
              <a:t>им</a:t>
            </a:r>
            <a:r>
              <a:rPr lang="uk-UA" sz="1400" dirty="0"/>
              <a:t> є те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збільшиться</a:t>
            </a:r>
            <a:r>
              <a:rPr lang="ru-RU" sz="1400" dirty="0"/>
              <a:t> потреба в </a:t>
            </a:r>
            <a:r>
              <a:rPr lang="ru-RU" sz="1400" dirty="0" err="1"/>
              <a:t>кваліфікован</a:t>
            </a:r>
            <a:r>
              <a:rPr lang="uk-UA" sz="1400" dirty="0"/>
              <a:t>ому персоналі</a:t>
            </a:r>
            <a:r>
              <a:rPr lang="ru-RU" sz="1400" dirty="0"/>
              <a:t>. </a:t>
            </a:r>
            <a:r>
              <a:rPr lang="uk-UA" sz="1400" dirty="0"/>
              <a:t>Проте,</a:t>
            </a:r>
            <a:r>
              <a:rPr lang="ru-RU" sz="1400" dirty="0"/>
              <a:t> </a:t>
            </a:r>
            <a:r>
              <a:rPr lang="ru-RU" sz="1400" dirty="0" err="1"/>
              <a:t>якщо</a:t>
            </a:r>
            <a:r>
              <a:rPr lang="ru-RU" sz="1400" dirty="0"/>
              <a:t> для </a:t>
            </a:r>
            <a:r>
              <a:rPr lang="ru-RU" sz="1400" dirty="0" err="1"/>
              <a:t>інформаційно-технологічного</a:t>
            </a:r>
            <a:r>
              <a:rPr lang="ru-RU" sz="1400" dirty="0"/>
              <a:t>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ru-RU" sz="1400" dirty="0" err="1"/>
              <a:t>сервісів</a:t>
            </a:r>
            <a:r>
              <a:rPr lang="ru-RU" sz="1400" dirty="0"/>
              <a:t> Великих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залучати</a:t>
            </a:r>
            <a:r>
              <a:rPr lang="ru-RU" sz="1400" dirty="0"/>
              <a:t> </a:t>
            </a:r>
            <a:r>
              <a:rPr lang="ru-RU" sz="1400" dirty="0" err="1"/>
              <a:t>підготовлених</a:t>
            </a:r>
            <a:r>
              <a:rPr lang="ru-RU" sz="1400" dirty="0"/>
              <a:t> </a:t>
            </a:r>
            <a:r>
              <a:rPr lang="ru-RU" sz="1400" dirty="0" err="1"/>
              <a:t>фахівців</a:t>
            </a:r>
            <a:r>
              <a:rPr lang="ru-RU" sz="1400" dirty="0"/>
              <a:t> ІТ-</a:t>
            </a:r>
            <a:r>
              <a:rPr lang="uk-UA" sz="1400" dirty="0"/>
              <a:t>галузі</a:t>
            </a:r>
            <a:r>
              <a:rPr lang="ru-RU" sz="1400" dirty="0"/>
              <a:t>, то для </a:t>
            </a:r>
            <a:r>
              <a:rPr lang="ru-RU" sz="1400" dirty="0" err="1"/>
              <a:t>великої</a:t>
            </a:r>
            <a:r>
              <a:rPr lang="ru-RU" sz="1400" dirty="0"/>
              <a:t> </a:t>
            </a:r>
            <a:r>
              <a:rPr lang="ru-RU" sz="1400" dirty="0" err="1"/>
              <a:t>аналітики</a:t>
            </a:r>
            <a:r>
              <a:rPr lang="ru-RU" sz="1400" dirty="0"/>
              <a:t> </a:t>
            </a:r>
            <a:r>
              <a:rPr lang="ru-RU" sz="1400" dirty="0" err="1"/>
              <a:t>будуть</a:t>
            </a:r>
            <a:r>
              <a:rPr lang="ru-RU" sz="1400" dirty="0"/>
              <a:t> </a:t>
            </a:r>
            <a:r>
              <a:rPr lang="ru-RU" sz="1400" dirty="0" err="1"/>
              <a:t>потрібні</a:t>
            </a:r>
            <a:r>
              <a:rPr lang="ru-RU" sz="1400" dirty="0"/>
              <a:t> </a:t>
            </a:r>
            <a:r>
              <a:rPr lang="ru-RU" sz="1400" dirty="0" err="1"/>
              <a:t>спеціально</a:t>
            </a:r>
            <a:r>
              <a:rPr lang="ru-RU" sz="1400" dirty="0"/>
              <a:t> </a:t>
            </a:r>
            <a:r>
              <a:rPr lang="ru-RU" sz="1400" dirty="0" err="1"/>
              <a:t>підготовлені</a:t>
            </a:r>
            <a:r>
              <a:rPr lang="ru-RU" sz="1400" dirty="0"/>
              <a:t> </a:t>
            </a:r>
            <a:r>
              <a:rPr lang="ru-RU" sz="1400" dirty="0" err="1"/>
              <a:t>професіонали</a:t>
            </a:r>
            <a:r>
              <a:rPr lang="ru-RU" sz="1400" dirty="0"/>
              <a:t>. Вони </a:t>
            </a:r>
            <a:r>
              <a:rPr lang="ru-RU" sz="1400" dirty="0" err="1"/>
              <a:t>поєднують</a:t>
            </a:r>
            <a:r>
              <a:rPr lang="ru-RU" sz="1400" dirty="0"/>
              <a:t>, у </a:t>
            </a:r>
            <a:r>
              <a:rPr lang="ru-RU" sz="1400" dirty="0" err="1"/>
              <a:t>певному</a:t>
            </a:r>
            <a:r>
              <a:rPr lang="ru-RU" sz="1400" dirty="0"/>
              <a:t> </a:t>
            </a:r>
            <a:r>
              <a:rPr lang="ru-RU" sz="1400" dirty="0" err="1"/>
              <a:t>ключі</a:t>
            </a:r>
            <a:r>
              <a:rPr lang="ru-RU" sz="1400" dirty="0"/>
              <a:t>, </a:t>
            </a:r>
            <a:r>
              <a:rPr lang="ru-RU" sz="1400" dirty="0" err="1"/>
              <a:t>знання</a:t>
            </a:r>
            <a:r>
              <a:rPr lang="ru-RU" sz="1400" dirty="0"/>
              <a:t> і </a:t>
            </a:r>
            <a:r>
              <a:rPr lang="ru-RU" sz="1400" dirty="0" err="1"/>
              <a:t>досвід</a:t>
            </a:r>
            <a:r>
              <a:rPr lang="ru-RU" sz="1400" dirty="0"/>
              <a:t> </a:t>
            </a:r>
            <a:r>
              <a:rPr lang="ru-RU" sz="1400" dirty="0" err="1"/>
              <a:t>інформаційних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ru-RU" sz="1400" dirty="0" err="1"/>
              <a:t>зі</a:t>
            </a:r>
            <a:r>
              <a:rPr lang="ru-RU" sz="1400" dirty="0"/>
              <a:t> </a:t>
            </a:r>
            <a:r>
              <a:rPr lang="ru-RU" sz="1400" dirty="0" err="1"/>
              <a:t>знаннями</a:t>
            </a:r>
            <a:r>
              <a:rPr lang="ru-RU" sz="1400" dirty="0"/>
              <a:t> і </a:t>
            </a:r>
            <a:r>
              <a:rPr lang="ru-RU" sz="1400" dirty="0" err="1"/>
              <a:t>досвідом</a:t>
            </a:r>
            <a:r>
              <a:rPr lang="ru-RU" sz="1400" dirty="0"/>
              <a:t> </a:t>
            </a:r>
            <a:r>
              <a:rPr lang="ru-RU" sz="1400" dirty="0" err="1"/>
              <a:t>предметних</a:t>
            </a:r>
            <a:r>
              <a:rPr lang="ru-RU" sz="1400" dirty="0"/>
              <a:t> </a:t>
            </a:r>
            <a:r>
              <a:rPr lang="uk-UA" sz="1400" dirty="0"/>
              <a:t>(економіка, маркетинг, менеджмент, фінанси тощо) </a:t>
            </a:r>
            <a:r>
              <a:rPr lang="ru-RU" sz="1400" dirty="0"/>
              <a:t>сфер.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443984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b="1" dirty="0"/>
              <a:t>4.3. Актуальність використання моделі </a:t>
            </a:r>
            <a:r>
              <a:rPr lang="en-US" sz="1400" b="1" dirty="0"/>
              <a:t>Big Data </a:t>
            </a:r>
            <a:r>
              <a:rPr lang="uk-UA" sz="1400" b="1" dirty="0"/>
              <a:t>в бізнес-процесах</a:t>
            </a:r>
            <a:endParaRPr lang="ru-RU" sz="1400" dirty="0"/>
          </a:p>
          <a:p>
            <a:r>
              <a:rPr lang="uk-UA" sz="1400" dirty="0"/>
              <a:t> </a:t>
            </a:r>
            <a:endParaRPr lang="ru-RU" sz="1400" dirty="0"/>
          </a:p>
          <a:p>
            <a:r>
              <a:rPr lang="uk-UA" sz="1400" dirty="0"/>
              <a:t>Сучасне суспільство переживає черговий бум інформаційних технологій, який цього разу пов’язаний із швидким, експоненціальним зростанням обсягів інформації. </a:t>
            </a:r>
            <a:r>
              <a:rPr lang="ru-RU" sz="1400" u="sng" dirty="0">
                <a:hlinkClick r:id="rId2"/>
              </a:rPr>
              <a:t>Так, за </a:t>
            </a:r>
            <a:r>
              <a:rPr lang="ru-RU" sz="1400" u="sng" dirty="0" err="1">
                <a:hlinkClick r:id="rId2"/>
              </a:rPr>
              <a:t>оцінкою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аналітиків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компанії</a:t>
            </a:r>
            <a:r>
              <a:rPr lang="ru-RU" sz="1400" u="sng" dirty="0">
                <a:hlinkClick r:id="rId2"/>
              </a:rPr>
              <a:t> IBS «увесь </a:t>
            </a:r>
            <a:r>
              <a:rPr lang="ru-RU" sz="1400" u="sng" dirty="0" err="1">
                <a:hlinkClick r:id="rId2"/>
              </a:rPr>
              <a:t>світовий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об’єм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даних</a:t>
            </a:r>
            <a:r>
              <a:rPr lang="ru-RU" sz="1400" u="sng" dirty="0">
                <a:hlinkClick r:id="rId2"/>
              </a:rPr>
              <a:t>» у 2020 </a:t>
            </a:r>
            <a:r>
              <a:rPr lang="ru-RU" sz="1400" u="sng" dirty="0" err="1">
                <a:hlinkClick r:id="rId2"/>
              </a:rPr>
              <a:t>році</a:t>
            </a:r>
            <a:r>
              <a:rPr lang="ru-RU" sz="1400" dirty="0"/>
              <a:t> </a:t>
            </a:r>
            <a:r>
              <a:rPr lang="ru-RU" sz="1400" dirty="0" err="1"/>
              <a:t>прогнозовано</a:t>
            </a:r>
            <a:r>
              <a:rPr lang="ru-RU" sz="1400" dirty="0"/>
              <a:t> </a:t>
            </a:r>
            <a:r>
              <a:rPr lang="ru-RU" sz="1400" dirty="0" err="1"/>
              <a:t>складатиме</a:t>
            </a:r>
            <a:r>
              <a:rPr lang="ru-RU" sz="1400" dirty="0"/>
              <a:t> 40- 44 </a:t>
            </a:r>
            <a:r>
              <a:rPr lang="ru-RU" sz="1400" dirty="0" err="1"/>
              <a:t>Зб</a:t>
            </a:r>
            <a:r>
              <a:rPr lang="ru-RU" sz="1400" dirty="0"/>
              <a:t> (1 </a:t>
            </a:r>
            <a:r>
              <a:rPr lang="ru-RU" sz="1400" dirty="0" err="1"/>
              <a:t>Зб</a:t>
            </a:r>
            <a:r>
              <a:rPr lang="ru-RU" sz="1400" dirty="0"/>
              <a:t> = 270 байт), а в 2025 </a:t>
            </a:r>
            <a:r>
              <a:rPr lang="ru-RU" sz="1400" dirty="0" err="1"/>
              <a:t>році</a:t>
            </a:r>
            <a:r>
              <a:rPr lang="ru-RU" sz="1400" dirty="0"/>
              <a:t> </a:t>
            </a:r>
            <a:r>
              <a:rPr lang="ru-RU" sz="1400" dirty="0" err="1"/>
              <a:t>цей</a:t>
            </a:r>
            <a:r>
              <a:rPr lang="ru-RU" sz="1400" dirty="0"/>
              <a:t> </a:t>
            </a:r>
            <a:r>
              <a:rPr lang="ru-RU" sz="1400" dirty="0" err="1"/>
              <a:t>об’єм</a:t>
            </a:r>
            <a:r>
              <a:rPr lang="ru-RU" sz="1400" dirty="0"/>
              <a:t> </a:t>
            </a:r>
            <a:r>
              <a:rPr lang="ru-RU" sz="1400" dirty="0" err="1"/>
              <a:t>збільшиться</a:t>
            </a:r>
            <a:r>
              <a:rPr lang="ru-RU" sz="1400" dirty="0"/>
              <a:t> </a:t>
            </a:r>
            <a:r>
              <a:rPr lang="ru-RU" sz="1400" dirty="0" err="1"/>
              <a:t>ще</a:t>
            </a:r>
            <a:r>
              <a:rPr lang="ru-RU" sz="1400" dirty="0"/>
              <a:t> в 10 </a:t>
            </a:r>
            <a:r>
              <a:rPr lang="ru-RU" sz="1400" dirty="0" err="1"/>
              <a:t>разів</a:t>
            </a:r>
            <a:r>
              <a:rPr lang="ru-RU" sz="1400" dirty="0"/>
              <a:t>. При </a:t>
            </a:r>
            <a:r>
              <a:rPr lang="ru-RU" sz="1400" dirty="0" err="1"/>
              <a:t>цьому</a:t>
            </a:r>
            <a:r>
              <a:rPr lang="ru-RU" sz="1400" dirty="0"/>
              <a:t> </a:t>
            </a:r>
            <a:r>
              <a:rPr lang="ru-RU" sz="1400" dirty="0" err="1"/>
              <a:t>частина</a:t>
            </a:r>
            <a:r>
              <a:rPr lang="ru-RU" sz="1400" dirty="0"/>
              <a:t> </a:t>
            </a:r>
            <a:r>
              <a:rPr lang="ru-RU" sz="1400" dirty="0" err="1"/>
              <a:t>структурованої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</a:t>
            </a:r>
            <a:r>
              <a:rPr lang="ru-RU" sz="1400" dirty="0" err="1"/>
              <a:t>зростає</a:t>
            </a:r>
            <a:r>
              <a:rPr lang="ru-RU" sz="1400" dirty="0"/>
              <a:t> не </a:t>
            </a:r>
            <a:r>
              <a:rPr lang="ru-RU" sz="1400" dirty="0" err="1"/>
              <a:t>зовсім</a:t>
            </a:r>
            <a:r>
              <a:rPr lang="ru-RU" sz="1400" dirty="0"/>
              <a:t> так </a:t>
            </a:r>
            <a:r>
              <a:rPr lang="ru-RU" sz="1400" dirty="0" err="1"/>
              <a:t>стрімко</a:t>
            </a:r>
            <a:r>
              <a:rPr lang="ru-RU" sz="1400" dirty="0"/>
              <a:t>. </a:t>
            </a:r>
            <a:r>
              <a:rPr lang="ru-RU" sz="1400" dirty="0" err="1"/>
              <a:t>Основну</a:t>
            </a:r>
            <a:r>
              <a:rPr lang="ru-RU" sz="1400" dirty="0"/>
              <a:t> </a:t>
            </a:r>
            <a:r>
              <a:rPr lang="ru-RU" sz="1400" dirty="0" err="1"/>
              <a:t>частину</a:t>
            </a:r>
            <a:r>
              <a:rPr lang="ru-RU" sz="1400" dirty="0"/>
              <a:t> приросту </a:t>
            </a:r>
            <a:r>
              <a:rPr lang="ru-RU" sz="1400" dirty="0" err="1"/>
              <a:t>обсягів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</a:t>
            </a:r>
            <a:r>
              <a:rPr lang="ru-RU" sz="1400" dirty="0" err="1"/>
              <a:t>складають</a:t>
            </a:r>
            <a:r>
              <a:rPr lang="ru-RU" sz="1400" dirty="0"/>
              <a:t> </a:t>
            </a:r>
            <a:r>
              <a:rPr lang="ru-RU" sz="1400" dirty="0" err="1"/>
              <a:t>неструктуровані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частково</a:t>
            </a:r>
            <a:r>
              <a:rPr lang="ru-RU" sz="1400" dirty="0"/>
              <a:t> </a:t>
            </a:r>
            <a:r>
              <a:rPr lang="ru-RU" sz="1400" dirty="0" err="1"/>
              <a:t>структуровані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. В </a:t>
            </a:r>
            <a:r>
              <a:rPr lang="ru-RU" sz="1400" dirty="0" err="1"/>
              <a:t>зв’язку</a:t>
            </a:r>
            <a:r>
              <a:rPr lang="ru-RU" sz="1400" dirty="0"/>
              <a:t> з </a:t>
            </a:r>
            <a:r>
              <a:rPr lang="ru-RU" sz="1400" dirty="0" err="1"/>
              <a:t>цим</a:t>
            </a:r>
            <a:r>
              <a:rPr lang="ru-RU" sz="1400" dirty="0"/>
              <a:t>, через </a:t>
            </a:r>
            <a:r>
              <a:rPr lang="ru-RU" sz="1400" dirty="0" err="1"/>
              <a:t>значні</a:t>
            </a:r>
            <a:r>
              <a:rPr lang="ru-RU" sz="1400" dirty="0"/>
              <a:t> </a:t>
            </a:r>
            <a:r>
              <a:rPr lang="ru-RU" sz="1400" dirty="0" err="1"/>
              <a:t>обсяги</a:t>
            </a:r>
            <a:r>
              <a:rPr lang="ru-RU" sz="1400" dirty="0"/>
              <a:t>, для </a:t>
            </a:r>
            <a:r>
              <a:rPr lang="ru-RU" sz="1400" dirty="0" err="1"/>
              <a:t>обробки</a:t>
            </a:r>
            <a:r>
              <a:rPr lang="ru-RU" sz="1400" dirty="0"/>
              <a:t> і </a:t>
            </a:r>
            <a:r>
              <a:rPr lang="ru-RU" sz="1400" dirty="0" err="1"/>
              <a:t>зберігання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не </a:t>
            </a:r>
            <a:r>
              <a:rPr lang="ru-RU" sz="1400" dirty="0" err="1"/>
              <a:t>обійтись</a:t>
            </a:r>
            <a:r>
              <a:rPr lang="ru-RU" sz="1400" dirty="0"/>
              <a:t> без </a:t>
            </a:r>
            <a:r>
              <a:rPr lang="ru-RU" sz="1400" dirty="0" err="1"/>
              <a:t>спеціального</a:t>
            </a:r>
            <a:r>
              <a:rPr lang="ru-RU" sz="1400" dirty="0"/>
              <a:t> </a:t>
            </a:r>
            <a:r>
              <a:rPr lang="ru-RU" sz="1400" dirty="0" err="1"/>
              <a:t>апаратно-програмного</a:t>
            </a:r>
            <a:r>
              <a:rPr lang="ru-RU" sz="1400" dirty="0"/>
              <a:t> </a:t>
            </a:r>
            <a:r>
              <a:rPr lang="ru-RU" sz="1400" dirty="0" err="1"/>
              <a:t>забезпечення</a:t>
            </a:r>
            <a:r>
              <a:rPr lang="ru-RU" sz="1400" dirty="0"/>
              <a:t>. З </a:t>
            </a:r>
            <a:r>
              <a:rPr lang="ru-RU" sz="1400" dirty="0" err="1"/>
              <a:t>іншого</a:t>
            </a:r>
            <a:r>
              <a:rPr lang="ru-RU" sz="1400" dirty="0"/>
              <a:t> боку, </a:t>
            </a:r>
            <a:r>
              <a:rPr lang="ru-RU" sz="1400" dirty="0" err="1"/>
              <a:t>класичні</a:t>
            </a:r>
            <a:r>
              <a:rPr lang="ru-RU" sz="1400" dirty="0"/>
              <a:t> </a:t>
            </a:r>
            <a:r>
              <a:rPr lang="ru-RU" sz="1400" dirty="0" err="1"/>
              <a:t>алгоритми</a:t>
            </a:r>
            <a:r>
              <a:rPr lang="ru-RU" sz="1400" dirty="0"/>
              <a:t> </a:t>
            </a:r>
            <a:r>
              <a:rPr lang="ru-RU" sz="1400" dirty="0" err="1"/>
              <a:t>обробки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виявляються</a:t>
            </a:r>
            <a:r>
              <a:rPr lang="ru-RU" sz="1400" dirty="0"/>
              <a:t> </a:t>
            </a:r>
            <a:r>
              <a:rPr lang="ru-RU" sz="1400" dirty="0" err="1"/>
              <a:t>неефективними</a:t>
            </a:r>
            <a:r>
              <a:rPr lang="ru-RU" sz="1400" dirty="0"/>
              <a:t> при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застосуванні</a:t>
            </a:r>
            <a:r>
              <a:rPr lang="ru-RU" sz="1400" dirty="0"/>
              <a:t> для </a:t>
            </a:r>
            <a:r>
              <a:rPr lang="ru-RU" sz="1400" dirty="0" err="1"/>
              <a:t>розв’язання</a:t>
            </a:r>
            <a:r>
              <a:rPr lang="ru-RU" sz="1400" dirty="0"/>
              <a:t> задач з </a:t>
            </a:r>
            <a:r>
              <a:rPr lang="ru-RU" sz="1400" dirty="0" err="1"/>
              <a:t>неструктурованими</a:t>
            </a:r>
            <a:r>
              <a:rPr lang="ru-RU" sz="1400" dirty="0"/>
              <a:t> </a:t>
            </a:r>
            <a:r>
              <a:rPr lang="ru-RU" sz="1400" dirty="0" err="1"/>
              <a:t>даними</a:t>
            </a:r>
            <a:r>
              <a:rPr lang="ru-RU" sz="1400" dirty="0"/>
              <a:t>.</a:t>
            </a:r>
          </a:p>
          <a:p>
            <a:r>
              <a:rPr lang="uk-UA" sz="1400" dirty="0"/>
              <a:t>Для вирішення вищевказаних задач зусиллями декількох найбільших світових компаній індустрії інформаційних технологій було розпочато розробку абсолютно нових підходів щодо проблеми обробки і зберігання інформації з метою отримання корисних знань, в результаті чого отримано систему нових засобів і методів для аналізу даних великих обсягів та слабої структурованості. Ця система отримала назву «Великі дані» (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).</a:t>
            </a:r>
            <a:endParaRPr lang="ru-RU" sz="1400" dirty="0"/>
          </a:p>
          <a:p>
            <a:r>
              <a:rPr lang="ru-RU" sz="1400" dirty="0" err="1"/>
              <a:t>Отже</a:t>
            </a:r>
            <a:r>
              <a:rPr lang="ru-RU" sz="1400" dirty="0"/>
              <a:t>,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 –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серія</a:t>
            </a:r>
            <a:r>
              <a:rPr lang="ru-RU" sz="1400" dirty="0"/>
              <a:t> </a:t>
            </a:r>
            <a:r>
              <a:rPr lang="ru-RU" sz="1400" dirty="0" err="1"/>
              <a:t>ефективних</a:t>
            </a:r>
            <a:r>
              <a:rPr lang="ru-RU" sz="1400" dirty="0"/>
              <a:t> в </a:t>
            </a:r>
            <a:r>
              <a:rPr lang="ru-RU" sz="1400" dirty="0" err="1"/>
              <a:t>умовах</a:t>
            </a:r>
            <a:r>
              <a:rPr lang="ru-RU" sz="1400" dirty="0"/>
              <a:t> </a:t>
            </a:r>
            <a:r>
              <a:rPr lang="ru-RU" sz="1400" dirty="0" err="1"/>
              <a:t>неперервного</a:t>
            </a:r>
            <a:r>
              <a:rPr lang="ru-RU" sz="1400" dirty="0"/>
              <a:t> приросту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підходів</a:t>
            </a:r>
            <a:r>
              <a:rPr lang="ru-RU" sz="1400" dirty="0"/>
              <a:t>, </a:t>
            </a:r>
            <a:r>
              <a:rPr lang="ru-RU" sz="1400" dirty="0" err="1"/>
              <a:t>інструментів</a:t>
            </a:r>
            <a:r>
              <a:rPr lang="ru-RU" sz="1400" dirty="0"/>
              <a:t> та </a:t>
            </a:r>
            <a:r>
              <a:rPr lang="ru-RU" sz="1400" dirty="0" err="1"/>
              <a:t>методів</a:t>
            </a:r>
            <a:r>
              <a:rPr lang="ru-RU" sz="1400" dirty="0"/>
              <a:t> </a:t>
            </a:r>
            <a:r>
              <a:rPr lang="ru-RU" sz="1400" dirty="0" err="1"/>
              <a:t>обробки</a:t>
            </a:r>
            <a:r>
              <a:rPr lang="ru-RU" sz="1400" dirty="0"/>
              <a:t> </a:t>
            </a:r>
            <a:r>
              <a:rPr lang="ru-RU" sz="1400" dirty="0" err="1"/>
              <a:t>структурованих</a:t>
            </a:r>
            <a:r>
              <a:rPr lang="ru-RU" sz="1400" dirty="0"/>
              <a:t> та </a:t>
            </a:r>
            <a:r>
              <a:rPr lang="ru-RU" sz="1400" dirty="0" err="1"/>
              <a:t>неструктурованих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характеризуються</a:t>
            </a:r>
            <a:r>
              <a:rPr lang="ru-RU" sz="1400" dirty="0"/>
              <a:t> великими </a:t>
            </a:r>
            <a:r>
              <a:rPr lang="ru-RU" sz="1400" dirty="0" err="1"/>
              <a:t>обсягами</a:t>
            </a:r>
            <a:r>
              <a:rPr lang="ru-RU" sz="1400" dirty="0"/>
              <a:t> та </a:t>
            </a:r>
            <a:r>
              <a:rPr lang="ru-RU" sz="1400" dirty="0" err="1"/>
              <a:t>значним</a:t>
            </a:r>
            <a:r>
              <a:rPr lang="ru-RU" sz="1400" dirty="0"/>
              <a:t> </a:t>
            </a:r>
            <a:r>
              <a:rPr lang="ru-RU" sz="1400" dirty="0" err="1"/>
              <a:t>різноманіттям</a:t>
            </a:r>
            <a:r>
              <a:rPr lang="ru-RU" sz="1400" dirty="0"/>
              <a:t>, до </a:t>
            </a:r>
            <a:r>
              <a:rPr lang="ru-RU" sz="1400" dirty="0" err="1"/>
              <a:t>придатних</a:t>
            </a:r>
            <a:r>
              <a:rPr lang="ru-RU" sz="1400" dirty="0"/>
              <a:t> для </a:t>
            </a:r>
            <a:r>
              <a:rPr lang="ru-RU" sz="1400" dirty="0" err="1"/>
              <a:t>розуміння</a:t>
            </a:r>
            <a:r>
              <a:rPr lang="ru-RU" sz="1400" dirty="0"/>
              <a:t> </a:t>
            </a:r>
            <a:r>
              <a:rPr lang="ru-RU" sz="1400" dirty="0" err="1"/>
              <a:t>людиною</a:t>
            </a:r>
            <a:r>
              <a:rPr lang="ru-RU" sz="1400" dirty="0"/>
              <a:t> стану. </a:t>
            </a:r>
            <a:r>
              <a:rPr lang="ru-RU" sz="1400" u="sng" dirty="0" err="1">
                <a:hlinkClick r:id="rId3"/>
              </a:rPr>
              <a:t>Аналіз</a:t>
            </a:r>
            <a:r>
              <a:rPr lang="ru-RU" sz="1400" u="sng" dirty="0">
                <a:hlinkClick r:id="rId3"/>
              </a:rPr>
              <a:t> </a:t>
            </a:r>
            <a:r>
              <a:rPr lang="ru-RU" sz="1400" u="sng" dirty="0" err="1">
                <a:hlinkClick r:id="rId3"/>
              </a:rPr>
              <a:t>даних</a:t>
            </a:r>
            <a:r>
              <a:rPr lang="ru-RU" sz="1400" u="sng" dirty="0">
                <a:hlinkClick r:id="rId3"/>
              </a:rPr>
              <a:t> за </a:t>
            </a:r>
            <a:r>
              <a:rPr lang="ru-RU" sz="1400" u="sng" dirty="0" err="1">
                <a:hlinkClick r:id="rId3"/>
              </a:rPr>
              <a:t>допомогою</a:t>
            </a:r>
            <a:r>
              <a:rPr lang="ru-RU" sz="1400" u="sng" dirty="0">
                <a:hlinkClick r:id="rId3"/>
              </a:rPr>
              <a:t> </a:t>
            </a:r>
            <a:r>
              <a:rPr lang="ru-RU" sz="1400" u="sng" dirty="0" err="1">
                <a:hlinkClick r:id="rId3"/>
              </a:rPr>
              <a:t>Big</a:t>
            </a:r>
            <a:r>
              <a:rPr lang="ru-RU" sz="1400" u="sng" dirty="0">
                <a:hlinkClick r:id="rId3"/>
              </a:rPr>
              <a:t> </a:t>
            </a:r>
            <a:r>
              <a:rPr lang="ru-RU" sz="1400" u="sng" dirty="0" err="1">
                <a:hlinkClick r:id="rId3"/>
              </a:rPr>
              <a:t>Data</a:t>
            </a:r>
            <a:r>
              <a:rPr lang="ru-RU" sz="1400" dirty="0"/>
              <a:t> </a:t>
            </a:r>
            <a:r>
              <a:rPr lang="ru-RU" sz="1400" dirty="0" err="1"/>
              <a:t>передбачає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значної</a:t>
            </a:r>
            <a:r>
              <a:rPr lang="ru-RU" sz="1400" dirty="0"/>
              <a:t> </a:t>
            </a:r>
            <a:r>
              <a:rPr lang="ru-RU" sz="1400" dirty="0" err="1"/>
              <a:t>кількості</a:t>
            </a:r>
            <a:r>
              <a:rPr lang="ru-RU" sz="1400" dirty="0"/>
              <a:t> </a:t>
            </a:r>
            <a:r>
              <a:rPr lang="ru-RU" sz="1400" dirty="0" err="1"/>
              <a:t>прикладних</a:t>
            </a:r>
            <a:r>
              <a:rPr lang="ru-RU" sz="1400" dirty="0"/>
              <a:t> </a:t>
            </a:r>
            <a:r>
              <a:rPr lang="ru-RU" sz="1400" dirty="0" err="1"/>
              <a:t>інструментів</a:t>
            </a:r>
            <a:r>
              <a:rPr lang="ru-RU" sz="1400" dirty="0"/>
              <a:t>. </a:t>
            </a:r>
            <a:r>
              <a:rPr lang="ru-RU" sz="1400" dirty="0" err="1"/>
              <a:t>Розглянемо</a:t>
            </a:r>
            <a:r>
              <a:rPr lang="ru-RU" sz="1400" dirty="0"/>
              <a:t> </a:t>
            </a:r>
            <a:r>
              <a:rPr lang="ru-RU" sz="1400" dirty="0" err="1"/>
              <a:t>деякі</a:t>
            </a:r>
            <a:r>
              <a:rPr lang="ru-RU" sz="1400" dirty="0"/>
              <a:t> з них: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2311044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uk-UA" sz="1400" b="1" dirty="0"/>
              <a:t>оптимізація</a:t>
            </a:r>
            <a:r>
              <a:rPr lang="uk-UA" sz="1400" dirty="0"/>
              <a:t> – набір численних методів для перебудови складних систем та процесів для покращення одного чи декількох показників;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crowdsourcing</a:t>
            </a:r>
            <a:r>
              <a:rPr lang="uk-UA" sz="1400" dirty="0"/>
              <a:t> – методика збору даних з різних джерел;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data</a:t>
            </a:r>
            <a:r>
              <a:rPr lang="ru-RU" sz="1400" b="1" dirty="0"/>
              <a:t> </a:t>
            </a:r>
            <a:r>
              <a:rPr lang="ru-RU" sz="1400" b="1" dirty="0" err="1"/>
              <a:t>fusion</a:t>
            </a:r>
            <a:r>
              <a:rPr lang="ru-RU" sz="1400" b="1" dirty="0"/>
              <a:t> </a:t>
            </a:r>
            <a:r>
              <a:rPr lang="ru-RU" sz="1400" b="1" dirty="0" err="1"/>
              <a:t>and</a:t>
            </a:r>
            <a:r>
              <a:rPr lang="ru-RU" sz="1400" b="1" dirty="0"/>
              <a:t> </a:t>
            </a:r>
            <a:r>
              <a:rPr lang="ru-RU" sz="1400" b="1" dirty="0" err="1"/>
              <a:t>data</a:t>
            </a:r>
            <a:r>
              <a:rPr lang="ru-RU" sz="1400" b="1" dirty="0"/>
              <a:t> </a:t>
            </a:r>
            <a:r>
              <a:rPr lang="ru-RU" sz="1400" b="1" dirty="0" err="1"/>
              <a:t>integration</a:t>
            </a:r>
            <a:r>
              <a:rPr lang="uk-UA" sz="1400" dirty="0"/>
              <a:t> – набір методик, що дозволяє аналізувати коментарі користувачів соціальних мереж та порівнювати з результатами продажів у режимі реального часу;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network</a:t>
            </a:r>
            <a:r>
              <a:rPr lang="uk-UA" sz="1400" b="1" dirty="0"/>
              <a:t>-</a:t>
            </a:r>
            <a:r>
              <a:rPr lang="ru-RU" sz="1400" b="1" dirty="0" err="1"/>
              <a:t>analysis</a:t>
            </a:r>
            <a:r>
              <a:rPr lang="uk-UA" sz="1400" dirty="0"/>
              <a:t> – набір методик аналізу зв’язків між вузлами в мережах. </a:t>
            </a:r>
            <a:r>
              <a:rPr lang="ru-RU" sz="1400" dirty="0" err="1"/>
              <a:t>Дозволяє</a:t>
            </a:r>
            <a:r>
              <a:rPr lang="ru-RU" sz="1400" dirty="0"/>
              <a:t>, </a:t>
            </a:r>
            <a:r>
              <a:rPr lang="ru-RU" sz="1400" dirty="0" err="1"/>
              <a:t>наприклад</a:t>
            </a:r>
            <a:r>
              <a:rPr lang="ru-RU" sz="1400" dirty="0"/>
              <a:t>, </a:t>
            </a:r>
            <a:r>
              <a:rPr lang="ru-RU" sz="1400" dirty="0" err="1"/>
              <a:t>аналізувати</a:t>
            </a:r>
            <a:r>
              <a:rPr lang="ru-RU" sz="1400" dirty="0"/>
              <a:t> </a:t>
            </a:r>
            <a:r>
              <a:rPr lang="ru-RU" sz="1400" dirty="0" err="1"/>
              <a:t>взаємозв’язки</a:t>
            </a:r>
            <a:r>
              <a:rPr lang="ru-RU" sz="1400" dirty="0"/>
              <a:t> </a:t>
            </a:r>
            <a:r>
              <a:rPr lang="ru-RU" sz="1400" dirty="0" err="1"/>
              <a:t>між</a:t>
            </a:r>
            <a:r>
              <a:rPr lang="ru-RU" sz="1400" dirty="0"/>
              <a:t> </a:t>
            </a:r>
            <a:r>
              <a:rPr lang="ru-RU" sz="1400" dirty="0" err="1"/>
              <a:t>окремими</a:t>
            </a:r>
            <a:r>
              <a:rPr lang="ru-RU" sz="1400" dirty="0"/>
              <a:t> </a:t>
            </a:r>
            <a:r>
              <a:rPr lang="ru-RU" sz="1400" dirty="0" err="1"/>
              <a:t>користувачами</a:t>
            </a:r>
            <a:r>
              <a:rPr lang="ru-RU" sz="1400" dirty="0"/>
              <a:t>, </a:t>
            </a:r>
            <a:r>
              <a:rPr lang="ru-RU" sz="1400" dirty="0" err="1"/>
              <a:t>компаніями</a:t>
            </a:r>
            <a:r>
              <a:rPr lang="ru-RU" sz="1400" dirty="0"/>
              <a:t>, </a:t>
            </a:r>
            <a:r>
              <a:rPr lang="ru-RU" sz="1400" dirty="0" err="1"/>
              <a:t>спільнотами</a:t>
            </a:r>
            <a:r>
              <a:rPr lang="ru-RU" sz="1400" dirty="0"/>
              <a:t> в </a:t>
            </a:r>
            <a:r>
              <a:rPr lang="ru-RU" sz="1400" dirty="0" err="1"/>
              <a:t>соціальних</a:t>
            </a:r>
            <a:r>
              <a:rPr lang="ru-RU" sz="1400" dirty="0"/>
              <a:t> мережах;</a:t>
            </a:r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machine</a:t>
            </a:r>
            <a:r>
              <a:rPr lang="ru-RU" sz="1400" b="1" dirty="0"/>
              <a:t> </a:t>
            </a:r>
            <a:r>
              <a:rPr lang="ru-RU" sz="1400" b="1" dirty="0" err="1"/>
              <a:t>learning</a:t>
            </a:r>
            <a:r>
              <a:rPr lang="uk-UA" sz="1400" b="1" dirty="0"/>
              <a:t> (штучний інтелект)</a:t>
            </a:r>
            <a:r>
              <a:rPr lang="uk-UA" sz="1400" dirty="0"/>
              <a:t> – напрям, що передбачає створення алгоритмів самонавчання на основі аналізу емпіричних даних;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pattern</a:t>
            </a:r>
            <a:r>
              <a:rPr lang="ru-RU" sz="1400" b="1" dirty="0"/>
              <a:t> </a:t>
            </a:r>
            <a:r>
              <a:rPr lang="ru-RU" sz="1400" b="1" dirty="0" err="1"/>
              <a:t>recognition</a:t>
            </a:r>
            <a:r>
              <a:rPr lang="uk-UA" sz="1400" dirty="0"/>
              <a:t> – набір методик з елементами самонавчання для передбачення поведінкових моделей споживачів;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/>
              <a:t>A</a:t>
            </a:r>
            <a:r>
              <a:rPr lang="uk-UA" sz="1400" b="1" dirty="0"/>
              <a:t>/В </a:t>
            </a:r>
            <a:r>
              <a:rPr lang="ru-RU" sz="1400" b="1" dirty="0" err="1"/>
              <a:t>testing</a:t>
            </a:r>
            <a:r>
              <a:rPr lang="uk-UA" sz="1400" dirty="0"/>
              <a:t> – методика, в якій контрольна вибірка по черзі порівнюється з іншими для виявлення оптимальної комбінації елементів для досягнення найкращого значення цільового показника.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здійснити</a:t>
            </a:r>
            <a:r>
              <a:rPr lang="ru-RU" sz="1400" dirty="0"/>
              <a:t> </a:t>
            </a:r>
            <a:r>
              <a:rPr lang="ru-RU" sz="1400" dirty="0" err="1"/>
              <a:t>велику</a:t>
            </a:r>
            <a:r>
              <a:rPr lang="ru-RU" sz="1400" dirty="0"/>
              <a:t> </a:t>
            </a:r>
            <a:r>
              <a:rPr lang="ru-RU" sz="1400" dirty="0" err="1"/>
              <a:t>кількість</a:t>
            </a:r>
            <a:r>
              <a:rPr lang="ru-RU" sz="1400" dirty="0"/>
              <a:t> </a:t>
            </a:r>
            <a:r>
              <a:rPr lang="ru-RU" sz="1400" dirty="0" err="1"/>
              <a:t>ітерацій</a:t>
            </a:r>
            <a:r>
              <a:rPr lang="ru-RU" sz="1400" dirty="0"/>
              <a:t> й </a:t>
            </a:r>
            <a:r>
              <a:rPr lang="ru-RU" sz="1400" dirty="0" err="1"/>
              <a:t>отримати</a:t>
            </a:r>
            <a:r>
              <a:rPr lang="ru-RU" sz="1400" dirty="0"/>
              <a:t> </a:t>
            </a:r>
            <a:r>
              <a:rPr lang="ru-RU" sz="1400" dirty="0" err="1"/>
              <a:t>статистично</a:t>
            </a:r>
            <a:r>
              <a:rPr lang="ru-RU" sz="1400" dirty="0"/>
              <a:t> </a:t>
            </a:r>
            <a:r>
              <a:rPr lang="ru-RU" sz="1400" dirty="0" err="1"/>
              <a:t>достовірний</a:t>
            </a:r>
            <a:r>
              <a:rPr lang="ru-RU" sz="1400" dirty="0"/>
              <a:t> результат;</a:t>
            </a:r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natural</a:t>
            </a:r>
            <a:r>
              <a:rPr lang="ru-RU" sz="1400" b="1" dirty="0"/>
              <a:t> </a:t>
            </a:r>
            <a:r>
              <a:rPr lang="ru-RU" sz="1400" b="1" dirty="0" err="1"/>
              <a:t>language</a:t>
            </a:r>
            <a:r>
              <a:rPr lang="ru-RU" sz="1400" b="1" dirty="0"/>
              <a:t> </a:t>
            </a:r>
            <a:r>
              <a:rPr lang="ru-RU" sz="1400" b="1" dirty="0" err="1"/>
              <a:t>processing</a:t>
            </a:r>
            <a:r>
              <a:rPr lang="uk-UA" sz="1400" b="1" dirty="0"/>
              <a:t> (</a:t>
            </a:r>
            <a:r>
              <a:rPr lang="ru-RU" sz="1400" b="1" dirty="0"/>
              <a:t>NLP</a:t>
            </a:r>
            <a:r>
              <a:rPr lang="uk-UA" sz="1400" b="1" dirty="0"/>
              <a:t>)</a:t>
            </a:r>
            <a:r>
              <a:rPr lang="uk-UA" sz="1400" dirty="0"/>
              <a:t> – набір запозичених з інформатики та лінгвістики методик розпізнавання природної мови людини комп’ютерними системами;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predictive</a:t>
            </a:r>
            <a:r>
              <a:rPr lang="ru-RU" sz="1400" b="1" dirty="0"/>
              <a:t> </a:t>
            </a:r>
            <a:r>
              <a:rPr lang="ru-RU" sz="1400" b="1" dirty="0" err="1"/>
              <a:t>modelling</a:t>
            </a:r>
            <a:r>
              <a:rPr lang="uk-UA" sz="1400" dirty="0"/>
              <a:t> – набір методик, що дозволяють створити математичну модель наперед заданого ймовірного сценарію розвитку подій;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sentiment</a:t>
            </a:r>
            <a:r>
              <a:rPr lang="ru-RU" sz="1400" b="1" dirty="0"/>
              <a:t> </a:t>
            </a:r>
            <a:r>
              <a:rPr lang="ru-RU" sz="1400" b="1" dirty="0" err="1"/>
              <a:t>analysis</a:t>
            </a:r>
            <a:r>
              <a:rPr lang="uk-UA" sz="1400" dirty="0"/>
              <a:t> – набір методик, що дозволяє виокремити із загального інформаційного потоку повідомлення, пов’язані з конкретним об’єктом (наприклад, назвою бренду), та оцінити тональність судження (позитивне, нейтральне чи негативне), рівень емоційності та інше;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spatial</a:t>
            </a:r>
            <a:r>
              <a:rPr lang="ru-RU" sz="1400" b="1" dirty="0"/>
              <a:t> </a:t>
            </a:r>
            <a:r>
              <a:rPr lang="ru-RU" sz="1400" b="1" dirty="0" err="1"/>
              <a:t>analysis</a:t>
            </a:r>
            <a:r>
              <a:rPr lang="uk-UA" sz="1400" dirty="0"/>
              <a:t> – набір методик аналізу просторових даних – топології місцевості, географічних координат, геометрії об’єктів;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70017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dirty="0"/>
              <a:t> 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supervised</a:t>
            </a:r>
            <a:r>
              <a:rPr lang="ru-RU" sz="1400" b="1" dirty="0"/>
              <a:t> </a:t>
            </a:r>
            <a:r>
              <a:rPr lang="ru-RU" sz="1400" b="1" dirty="0" err="1"/>
              <a:t>learning</a:t>
            </a:r>
            <a:r>
              <a:rPr lang="uk-UA" sz="1400" dirty="0"/>
              <a:t> – набір заснованих на технології </a:t>
            </a:r>
            <a:r>
              <a:rPr lang="ru-RU" sz="1400" dirty="0" err="1"/>
              <a:t>machine</a:t>
            </a:r>
            <a:r>
              <a:rPr lang="ru-RU" sz="1400" dirty="0"/>
              <a:t> </a:t>
            </a:r>
            <a:r>
              <a:rPr lang="ru-RU" sz="1400" dirty="0" err="1"/>
              <a:t>learning</a:t>
            </a:r>
            <a:r>
              <a:rPr lang="uk-UA" sz="1400" dirty="0"/>
              <a:t> методик, які дозволяють виявити функціональні взаємозв’язки в масивах даних, що підлягають аналізу;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uk-UA" sz="1400" b="1" dirty="0"/>
              <a:t>моделювання поведінки складних систем</a:t>
            </a:r>
            <a:r>
              <a:rPr lang="uk-UA" sz="1400" dirty="0"/>
              <a:t> для прогнозування, передбачення та розгляду різних сценаріїв при плануванні;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b="1" dirty="0" err="1"/>
              <a:t>data</a:t>
            </a:r>
            <a:r>
              <a:rPr lang="ru-RU" sz="1400" b="1" dirty="0"/>
              <a:t> </a:t>
            </a:r>
            <a:r>
              <a:rPr lang="ru-RU" sz="1400" b="1" dirty="0" err="1"/>
              <a:t>mining</a:t>
            </a:r>
            <a:r>
              <a:rPr lang="ru-RU" sz="1400" dirty="0"/>
              <a:t> </a:t>
            </a:r>
            <a:r>
              <a:rPr lang="uk-UA" sz="1400" b="1" dirty="0"/>
              <a:t>(інтелектуальний аналіз даних)</a:t>
            </a:r>
            <a:r>
              <a:rPr lang="uk-UA" sz="1400" dirty="0"/>
              <a:t> – збірна назва сукупності методів виявлення в даних раніше невідомих, нетривіальних знань, необхідних для прийняття рішення в різних сферах діяльності людини.</a:t>
            </a:r>
            <a:endParaRPr lang="ru-RU" sz="1400" dirty="0"/>
          </a:p>
          <a:p>
            <a:r>
              <a:rPr lang="ru-RU" sz="1400" dirty="0"/>
              <a:t>Сфера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Великих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дуже</a:t>
            </a:r>
            <a:r>
              <a:rPr lang="ru-RU" sz="1400" dirty="0"/>
              <a:t> велика. </a:t>
            </a:r>
            <a:r>
              <a:rPr lang="ru-RU" sz="1400" dirty="0" err="1"/>
              <a:t>Великі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набули</a:t>
            </a:r>
            <a:r>
              <a:rPr lang="ru-RU" sz="1400" dirty="0"/>
              <a:t> широкого </a:t>
            </a:r>
            <a:r>
              <a:rPr lang="ru-RU" sz="1400" dirty="0" err="1"/>
              <a:t>поширення</a:t>
            </a:r>
            <a:r>
              <a:rPr lang="ru-RU" sz="1400" dirty="0"/>
              <a:t> в </a:t>
            </a:r>
            <a:r>
              <a:rPr lang="ru-RU" sz="1400" dirty="0" err="1"/>
              <a:t>багатьох</a:t>
            </a:r>
            <a:r>
              <a:rPr lang="ru-RU" sz="1400" dirty="0"/>
              <a:t> </a:t>
            </a:r>
            <a:r>
              <a:rPr lang="ru-RU" sz="1400" dirty="0" err="1"/>
              <a:t>галузях</a:t>
            </a:r>
            <a:r>
              <a:rPr lang="ru-RU" sz="1400" dirty="0"/>
              <a:t> </a:t>
            </a:r>
            <a:r>
              <a:rPr lang="ru-RU" sz="1400" dirty="0" err="1"/>
              <a:t>бізнесу</a:t>
            </a:r>
            <a:r>
              <a:rPr lang="ru-RU" sz="1400" dirty="0"/>
              <a:t>.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використовують</a:t>
            </a:r>
            <a:r>
              <a:rPr lang="ru-RU" sz="1400" dirty="0"/>
              <a:t> в </a:t>
            </a:r>
            <a:r>
              <a:rPr lang="ru-RU" sz="1400" dirty="0" err="1"/>
              <a:t>охороні</a:t>
            </a:r>
            <a:r>
              <a:rPr lang="ru-RU" sz="1400" dirty="0"/>
              <a:t> </a:t>
            </a:r>
            <a:r>
              <a:rPr lang="ru-RU" sz="1400" dirty="0" err="1"/>
              <a:t>здоров’я</a:t>
            </a:r>
            <a:r>
              <a:rPr lang="ru-RU" sz="1400" dirty="0"/>
              <a:t>, </a:t>
            </a:r>
            <a:r>
              <a:rPr lang="ru-RU" sz="1400" dirty="0" err="1"/>
              <a:t>телекомунікації</a:t>
            </a:r>
            <a:r>
              <a:rPr lang="ru-RU" sz="1400" dirty="0"/>
              <a:t>, </a:t>
            </a:r>
            <a:r>
              <a:rPr lang="ru-RU" sz="1400" dirty="0" err="1"/>
              <a:t>торгівлі</a:t>
            </a:r>
            <a:r>
              <a:rPr lang="ru-RU" sz="1400" dirty="0"/>
              <a:t>, </a:t>
            </a:r>
            <a:r>
              <a:rPr lang="uk-UA" sz="1400" dirty="0"/>
              <a:t>маркетингу, </a:t>
            </a:r>
            <a:r>
              <a:rPr lang="ru-RU" sz="1400" dirty="0" err="1"/>
              <a:t>логістиці</a:t>
            </a:r>
            <a:r>
              <a:rPr lang="ru-RU" sz="1400" dirty="0"/>
              <a:t>, у </a:t>
            </a:r>
            <a:r>
              <a:rPr lang="ru-RU" sz="1400" dirty="0" err="1"/>
              <a:t>фінансових</a:t>
            </a:r>
            <a:r>
              <a:rPr lang="ru-RU" sz="1400" dirty="0"/>
              <a:t> </a:t>
            </a:r>
            <a:r>
              <a:rPr lang="uk-UA" sz="1400" dirty="0"/>
              <a:t>установах</a:t>
            </a:r>
            <a:r>
              <a:rPr lang="ru-RU" sz="1400" dirty="0"/>
              <a:t>,</a:t>
            </a:r>
            <a:r>
              <a:rPr lang="uk-UA" sz="1400" dirty="0"/>
              <a:t> </a:t>
            </a:r>
            <a:r>
              <a:rPr lang="uk-UA" sz="1400" dirty="0" err="1"/>
              <a:t>ІТ-компаніях</a:t>
            </a:r>
            <a:r>
              <a:rPr lang="uk-UA" sz="1400" dirty="0"/>
              <a:t>,</a:t>
            </a:r>
            <a:r>
              <a:rPr lang="ru-RU" sz="1400" dirty="0"/>
              <a:t> а </a:t>
            </a:r>
            <a:r>
              <a:rPr lang="ru-RU" sz="1400" dirty="0" err="1"/>
              <a:t>також</a:t>
            </a:r>
            <a:r>
              <a:rPr lang="ru-RU" sz="1400" dirty="0"/>
              <a:t> у державному </a:t>
            </a:r>
            <a:r>
              <a:rPr lang="ru-RU" sz="1400" dirty="0" err="1"/>
              <a:t>управлінні</a:t>
            </a:r>
            <a:r>
              <a:rPr lang="ru-RU" sz="1400" dirty="0"/>
              <a:t>.</a:t>
            </a:r>
          </a:p>
          <a:p>
            <a:r>
              <a:rPr lang="ru-RU" sz="1400" u="sng" dirty="0">
                <a:hlinkClick r:id="rId2"/>
              </a:rPr>
              <a:t>У </a:t>
            </a:r>
            <a:r>
              <a:rPr lang="ru-RU" sz="1400" u="sng" dirty="0" err="1">
                <a:hlinkClick r:id="rId2"/>
              </a:rPr>
              <a:t>нижченаведених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галузях</a:t>
            </a:r>
            <a:r>
              <a:rPr lang="ru-RU" sz="1400" u="sng" dirty="0">
                <a:hlinkClick r:id="rId2"/>
              </a:rPr>
              <a:t> уже </a:t>
            </a:r>
            <a:r>
              <a:rPr lang="ru-RU" sz="1400" u="sng" dirty="0" err="1">
                <a:hlinkClick r:id="rId2"/>
              </a:rPr>
              <a:t>нині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можна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застосовувати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Великі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дані</a:t>
            </a:r>
            <a:r>
              <a:rPr lang="ru-RU" sz="1400" u="sng" dirty="0">
                <a:hlinkClick r:id="rId2"/>
              </a:rPr>
              <a:t>: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uk-UA" sz="1400" b="1" dirty="0"/>
              <a:t>медицина:</a:t>
            </a:r>
            <a:r>
              <a:rPr lang="uk-UA" sz="1400" dirty="0"/>
              <a:t> зниження вартості лікування хвороб (особливо хронічних або довготривалих) завдяки застосуванню моніторингових пристроїв, які вимірюють показники життєдіяльності та контролюють зміну стану. </a:t>
            </a:r>
            <a:r>
              <a:rPr lang="ru-RU" sz="1400" dirty="0"/>
              <a:t>В </a:t>
            </a:r>
            <a:r>
              <a:rPr lang="ru-RU" sz="1400" dirty="0" err="1"/>
              <a:t>даному</a:t>
            </a:r>
            <a:r>
              <a:rPr lang="ru-RU" sz="1400" dirty="0"/>
              <a:t> </a:t>
            </a:r>
            <a:r>
              <a:rPr lang="ru-RU" sz="1400" dirty="0" err="1"/>
              <a:t>випадку</a:t>
            </a:r>
            <a:r>
              <a:rPr lang="ru-RU" sz="1400" dirty="0"/>
              <a:t>,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датчиків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бути </a:t>
            </a:r>
            <a:r>
              <a:rPr lang="ru-RU" sz="1400" dirty="0" err="1"/>
              <a:t>використані</a:t>
            </a:r>
            <a:r>
              <a:rPr lang="ru-RU" sz="1400" dirty="0"/>
              <a:t> для </a:t>
            </a:r>
            <a:r>
              <a:rPr lang="ru-RU" sz="1400" dirty="0" err="1"/>
              <a:t>покращення</a:t>
            </a:r>
            <a:r>
              <a:rPr lang="ru-RU" sz="1400" dirty="0"/>
              <a:t> </a:t>
            </a:r>
            <a:r>
              <a:rPr lang="ru-RU" sz="1400" dirty="0" err="1"/>
              <a:t>здоров'я</a:t>
            </a:r>
            <a:r>
              <a:rPr lang="ru-RU" sz="1400" dirty="0"/>
              <a:t> </a:t>
            </a:r>
            <a:r>
              <a:rPr lang="ru-RU" sz="1400" dirty="0" err="1"/>
              <a:t>пацієнта</a:t>
            </a:r>
            <a:r>
              <a:rPr lang="ru-RU" sz="1400" dirty="0"/>
              <a:t> та </a:t>
            </a:r>
            <a:r>
              <a:rPr lang="ru-RU" sz="1400" dirty="0" err="1"/>
              <a:t>зменшення</a:t>
            </a:r>
            <a:r>
              <a:rPr lang="ru-RU" sz="1400" dirty="0"/>
              <a:t> </a:t>
            </a:r>
            <a:r>
              <a:rPr lang="ru-RU" sz="1400" dirty="0" err="1"/>
              <a:t>кількості</a:t>
            </a:r>
            <a:r>
              <a:rPr lang="ru-RU" sz="1400" dirty="0"/>
              <a:t> </a:t>
            </a:r>
            <a:r>
              <a:rPr lang="ru-RU" sz="1400" dirty="0" err="1"/>
              <a:t>відвідування</a:t>
            </a:r>
            <a:r>
              <a:rPr lang="ru-RU" sz="1400" dirty="0"/>
              <a:t> </a:t>
            </a:r>
            <a:r>
              <a:rPr lang="ru-RU" sz="1400" dirty="0" err="1"/>
              <a:t>медичного</a:t>
            </a:r>
            <a:r>
              <a:rPr lang="ru-RU" sz="1400" dirty="0"/>
              <a:t> закладу</a:t>
            </a:r>
            <a:r>
              <a:rPr lang="uk-UA" sz="1400" dirty="0"/>
              <a:t>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uk-UA" sz="1400" b="1" dirty="0"/>
              <a:t>роздрібна торгівля, </a:t>
            </a:r>
            <a:r>
              <a:rPr lang="uk-UA" sz="1400" b="1" dirty="0" err="1"/>
              <a:t>інтернет-торгівля</a:t>
            </a:r>
            <a:r>
              <a:rPr lang="uk-UA" sz="1400" b="1" dirty="0"/>
              <a:t>:</a:t>
            </a:r>
            <a:r>
              <a:rPr lang="uk-UA" sz="1400" dirty="0"/>
              <a:t> за допомогою даних з звітів про користування сайтами електронної комерції можна проаналізувати фактори впливу попиту на продукцію, краще дослідити загальну аудиторію клієнтів та підвищити ефективність проведення маркетингових кампаній;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uk-UA" sz="1400" b="1" dirty="0"/>
              <a:t>страхування:</a:t>
            </a:r>
            <a:r>
              <a:rPr lang="uk-UA" sz="1400" dirty="0"/>
              <a:t> автоматизація прогнозування коливань обсягу збитків, що відшкодовуються, аналізуючи мільйони страхових випадків за безліччю критеріїв. </a:t>
            </a:r>
            <a:r>
              <a:rPr lang="ru-RU" sz="1400" dirty="0" err="1"/>
              <a:t>Значно</a:t>
            </a:r>
            <a:r>
              <a:rPr lang="ru-RU" sz="1400" dirty="0"/>
              <a:t> </a:t>
            </a:r>
            <a:r>
              <a:rPr lang="ru-RU" sz="1400" dirty="0" err="1"/>
              <a:t>покращує</a:t>
            </a:r>
            <a:r>
              <a:rPr lang="ru-RU" sz="1400" dirty="0"/>
              <a:t> результат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більш</a:t>
            </a:r>
            <a:r>
              <a:rPr lang="ru-RU" sz="1400" dirty="0"/>
              <a:t> </a:t>
            </a:r>
            <a:r>
              <a:rPr lang="ru-RU" sz="1400" dirty="0" err="1"/>
              <a:t>швидкому</a:t>
            </a:r>
            <a:r>
              <a:rPr lang="ru-RU" sz="1400" dirty="0"/>
              <a:t> </a:t>
            </a:r>
            <a:r>
              <a:rPr lang="ru-RU" sz="1400" dirty="0" err="1"/>
              <a:t>аналізу</a:t>
            </a:r>
            <a:r>
              <a:rPr lang="ru-RU" sz="1400" dirty="0"/>
              <a:t> в </a:t>
            </a:r>
            <a:r>
              <a:rPr lang="ru-RU" sz="1400" dirty="0" err="1"/>
              <a:t>порівнянні</a:t>
            </a:r>
            <a:r>
              <a:rPr lang="ru-RU" sz="1400" dirty="0"/>
              <a:t> з </a:t>
            </a:r>
            <a:r>
              <a:rPr lang="ru-RU" sz="1400" dirty="0" err="1"/>
              <a:t>ручним</a:t>
            </a:r>
            <a:r>
              <a:rPr lang="ru-RU" sz="1400" dirty="0"/>
              <a:t> методом,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призвело</a:t>
            </a:r>
            <a:r>
              <a:rPr lang="ru-RU" sz="1400" dirty="0"/>
              <a:t> б до </a:t>
            </a:r>
            <a:r>
              <a:rPr lang="ru-RU" sz="1400" dirty="0" err="1"/>
              <a:t>застаріння</a:t>
            </a:r>
            <a:r>
              <a:rPr lang="ru-RU" sz="1400" dirty="0"/>
              <a:t> та </a:t>
            </a:r>
            <a:r>
              <a:rPr lang="ru-RU" sz="1400" dirty="0" err="1"/>
              <a:t>неактуальності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uk-UA" sz="1400" dirty="0"/>
              <a:t>;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808463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uk-UA" sz="1400" b="1" dirty="0"/>
              <a:t>соціальні мережі:</a:t>
            </a:r>
            <a:r>
              <a:rPr lang="uk-UA" sz="1400" dirty="0"/>
              <a:t> аналіз «великих даних» з соціальних мереж перетворився на основний метод досліджень в сучасній соціології, антропології, географії, соціальній психології, інформатиці та дослідженні організацій тощо. Пропонують нові ідеї та можливості для своїх учасників.</a:t>
            </a:r>
            <a:endParaRPr lang="ru-RU" sz="1400" dirty="0"/>
          </a:p>
          <a:p>
            <a:r>
              <a:rPr lang="uk-UA" sz="1400" dirty="0"/>
              <a:t>Технології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 можуть бути корисними для розв’язання таких основних задач: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маркетинг і збільшення продажів;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прогнозування ринкової ситуації;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ефективне сегментування клієнтів;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вдосконалення продуктів і послуг;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прийняття більш ґрунтовних управлінських і оперативних рішень на основі аналізу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підвищення рівня продуктивності праці;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ефективна логістика;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моніторинг стану основних фондів;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оптимізація портфелю інвестицій.</a:t>
            </a:r>
            <a:endParaRPr lang="ru-RU" sz="1400" dirty="0"/>
          </a:p>
          <a:p>
            <a:r>
              <a:rPr lang="ru-RU" sz="1400" dirty="0" err="1"/>
              <a:t>Інформація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отримується</a:t>
            </a:r>
            <a:r>
              <a:rPr lang="ru-RU" sz="1400" dirty="0"/>
              <a:t> в </a:t>
            </a:r>
            <a:r>
              <a:rPr lang="ru-RU" sz="1400" dirty="0" err="1"/>
              <a:t>результаті</a:t>
            </a:r>
            <a:r>
              <a:rPr lang="ru-RU" sz="1400" dirty="0"/>
              <a:t> </a:t>
            </a:r>
            <a:r>
              <a:rPr lang="ru-RU" sz="1400" dirty="0" err="1"/>
              <a:t>обробки</a:t>
            </a:r>
            <a:r>
              <a:rPr lang="ru-RU" sz="1400" dirty="0"/>
              <a:t> методами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, </a:t>
            </a:r>
            <a:r>
              <a:rPr lang="ru-RU" sz="1400" dirty="0" err="1"/>
              <a:t>знаходить</a:t>
            </a:r>
            <a:r>
              <a:rPr lang="ru-RU" sz="1400" dirty="0"/>
              <a:t> </a:t>
            </a:r>
            <a:r>
              <a:rPr lang="ru-RU" sz="1400" dirty="0" err="1"/>
              <a:t>застосування</a:t>
            </a:r>
            <a:r>
              <a:rPr lang="ru-RU" sz="1400" dirty="0"/>
              <a:t> </a:t>
            </a:r>
            <a:r>
              <a:rPr lang="uk-UA" sz="1400" dirty="0"/>
              <a:t>в бізнес-процесах, особливо це можна прослідкувати </a:t>
            </a:r>
            <a:r>
              <a:rPr lang="ru-RU" sz="1400" dirty="0"/>
              <a:t>на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етапах</a:t>
            </a:r>
            <a:r>
              <a:rPr lang="ru-RU" sz="1400" dirty="0"/>
              <a:t> маркетингового </a:t>
            </a:r>
            <a:r>
              <a:rPr lang="ru-RU" sz="1400" dirty="0" err="1"/>
              <a:t>процесу</a:t>
            </a:r>
            <a:r>
              <a:rPr lang="ru-RU" sz="1400" dirty="0"/>
              <a:t>. На </a:t>
            </a:r>
            <a:r>
              <a:rPr lang="ru-RU" sz="1400" dirty="0" err="1"/>
              <a:t>етапі</a:t>
            </a:r>
            <a:r>
              <a:rPr lang="ru-RU" sz="1400" dirty="0"/>
              <a:t> </a:t>
            </a:r>
            <a:r>
              <a:rPr lang="ru-RU" sz="1400" dirty="0" err="1"/>
              <a:t>дослідження</a:t>
            </a:r>
            <a:r>
              <a:rPr lang="ru-RU" sz="1400" dirty="0"/>
              <a:t> маркетингового </a:t>
            </a:r>
            <a:r>
              <a:rPr lang="ru-RU" sz="1400" dirty="0" err="1"/>
              <a:t>середовища</a:t>
            </a:r>
            <a:r>
              <a:rPr lang="ru-RU" sz="1400" dirty="0"/>
              <a:t> вона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широкі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споживачів</a:t>
            </a:r>
            <a:r>
              <a:rPr lang="ru-RU" sz="1400" dirty="0"/>
              <a:t> та </a:t>
            </a:r>
            <a:r>
              <a:rPr lang="ru-RU" sz="1400" dirty="0" err="1"/>
              <a:t>конкурентів</a:t>
            </a:r>
            <a:r>
              <a:rPr lang="ru-RU" sz="1400" dirty="0"/>
              <a:t>, аудиту </a:t>
            </a:r>
            <a:r>
              <a:rPr lang="ru-RU" sz="1400" dirty="0" err="1"/>
              <a:t>маркетингової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:</a:t>
            </a:r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створення найбільш точного портрету цільової аудиторії: соціально-демографічні, </a:t>
            </a:r>
            <a:r>
              <a:rPr lang="uk-UA" sz="1400" dirty="0" err="1"/>
              <a:t>психографічні</a:t>
            </a:r>
            <a:r>
              <a:rPr lang="uk-UA" sz="1400" dirty="0"/>
              <a:t> характеристики, інформація щодо здійснення покупок, </a:t>
            </a:r>
            <a:r>
              <a:rPr lang="uk-UA" sz="1400" dirty="0" err="1"/>
              <a:t>онлайн-ресурси</a:t>
            </a:r>
            <a:r>
              <a:rPr lang="uk-UA" sz="1400" dirty="0"/>
              <a:t>, які найчастіше відвідують, як проводять час в </a:t>
            </a:r>
            <a:r>
              <a:rPr lang="uk-UA" sz="1400" dirty="0" err="1"/>
              <a:t>інтернеті</a:t>
            </a:r>
            <a:r>
              <a:rPr lang="uk-UA" sz="1400" dirty="0"/>
              <a:t>, якими пристроями користуються та багато іншого. </a:t>
            </a:r>
            <a:r>
              <a:rPr lang="ru-RU" sz="1400" dirty="0"/>
              <a:t>По </a:t>
            </a:r>
            <a:r>
              <a:rPr lang="ru-RU" sz="1400" dirty="0" err="1"/>
              <a:t>суті</a:t>
            </a:r>
            <a:r>
              <a:rPr lang="ru-RU" sz="1400" dirty="0"/>
              <a:t>, </a:t>
            </a:r>
            <a:r>
              <a:rPr lang="ru-RU" sz="1400" dirty="0" err="1"/>
              <a:t>дані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безперервно</a:t>
            </a:r>
            <a:r>
              <a:rPr lang="ru-RU" sz="1400" dirty="0"/>
              <a:t> </a:t>
            </a:r>
            <a:r>
              <a:rPr lang="ru-RU" sz="1400" dirty="0" err="1"/>
              <a:t>створюються</a:t>
            </a:r>
            <a:r>
              <a:rPr lang="ru-RU" sz="1400" dirty="0"/>
              <a:t> в цифровому </a:t>
            </a:r>
            <a:r>
              <a:rPr lang="ru-RU" sz="1400" dirty="0" err="1"/>
              <a:t>середовищі</a:t>
            </a:r>
            <a:r>
              <a:rPr lang="ru-RU" sz="1400" dirty="0"/>
              <a:t>, </a:t>
            </a:r>
            <a:r>
              <a:rPr lang="ru-RU" sz="1400" dirty="0" err="1"/>
              <a:t>перетворюють</a:t>
            </a:r>
            <a:r>
              <a:rPr lang="ru-RU" sz="1400" dirty="0"/>
              <a:t> </a:t>
            </a:r>
            <a:r>
              <a:rPr lang="ru-RU" sz="1400" dirty="0" err="1"/>
              <a:t>діяльність</a:t>
            </a:r>
            <a:r>
              <a:rPr lang="ru-RU" sz="1400" dirty="0"/>
              <a:t> маркетолога на </a:t>
            </a:r>
            <a:r>
              <a:rPr lang="ru-RU" sz="1400" dirty="0" err="1"/>
              <a:t>перманентний</a:t>
            </a:r>
            <a:r>
              <a:rPr lang="ru-RU" sz="1400" dirty="0"/>
              <a:t> </a:t>
            </a:r>
            <a:r>
              <a:rPr lang="ru-RU" sz="1400" dirty="0" err="1"/>
              <a:t>процес</a:t>
            </a:r>
            <a:r>
              <a:rPr lang="ru-RU" sz="1400" dirty="0"/>
              <a:t> </a:t>
            </a:r>
            <a:r>
              <a:rPr lang="ru-RU" sz="1400" dirty="0" err="1"/>
              <a:t>вивчення</a:t>
            </a:r>
            <a:r>
              <a:rPr lang="ru-RU" sz="1400" dirty="0"/>
              <a:t> </a:t>
            </a:r>
            <a:r>
              <a:rPr lang="ru-RU" sz="1400" dirty="0" err="1"/>
              <a:t>своїх</a:t>
            </a:r>
            <a:r>
              <a:rPr lang="ru-RU" sz="1400" dirty="0"/>
              <a:t> </a:t>
            </a:r>
            <a:r>
              <a:rPr lang="ru-RU" sz="1400" dirty="0" err="1"/>
              <a:t>споживачів</a:t>
            </a:r>
            <a:r>
              <a:rPr lang="ru-RU" sz="1400" dirty="0"/>
              <a:t>;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3741013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dirty="0"/>
              <a:t> 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аналіз </a:t>
            </a:r>
            <a:r>
              <a:rPr lang="uk-UA" sz="1400" dirty="0" err="1"/>
              <a:t>профілей</a:t>
            </a:r>
            <a:r>
              <a:rPr lang="uk-UA" sz="1400" dirty="0"/>
              <a:t> користувачів певних сервісів, наприклад, </a:t>
            </a:r>
            <a:r>
              <a:rPr lang="ru-RU" sz="1400" dirty="0" err="1"/>
              <a:t>Amazon</a:t>
            </a:r>
            <a:r>
              <a:rPr lang="uk-UA" sz="1400" dirty="0"/>
              <a:t>, та розширення аудиторії за допомогою пропозиції товару користувачам зі схожим профілем;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оцінка зміни купівельної поведінки для запобігання втраті клієнтів;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моніторинг соціальних медіа для визначення ставлення до власного продукту/бренду та продукту/бренду конкурентів, пошуку ідей для вдосконалення товару, аналізу якості обслуговування;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аналіз </a:t>
            </a:r>
            <a:r>
              <a:rPr lang="uk-UA" sz="1400" dirty="0" err="1"/>
              <a:t>активностей</a:t>
            </a:r>
            <a:r>
              <a:rPr lang="uk-UA" sz="1400" dirty="0"/>
              <a:t> конкурентів;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аналіз різних каналів продажів та відбір кращих для конкретних клієнтів.</a:t>
            </a:r>
            <a:endParaRPr lang="ru-RU" sz="1400" dirty="0"/>
          </a:p>
          <a:p>
            <a:r>
              <a:rPr lang="ru-RU" sz="1400" dirty="0" err="1"/>
              <a:t>Результати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 для </a:t>
            </a:r>
            <a:r>
              <a:rPr lang="ru-RU" sz="1400" dirty="0" err="1"/>
              <a:t>обробки</a:t>
            </a:r>
            <a:r>
              <a:rPr lang="ru-RU" sz="1400" dirty="0"/>
              <a:t> </a:t>
            </a:r>
            <a:r>
              <a:rPr lang="ru-RU" sz="1400" dirty="0" err="1"/>
              <a:t>зібраних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лягають</a:t>
            </a:r>
            <a:r>
              <a:rPr lang="ru-RU" sz="1400" dirty="0"/>
              <a:t> в основу </a:t>
            </a:r>
            <a:r>
              <a:rPr lang="ru-RU" sz="1400" dirty="0" err="1"/>
              <a:t>побудови</a:t>
            </a:r>
            <a:r>
              <a:rPr lang="ru-RU" sz="1400" dirty="0"/>
              <a:t> та </a:t>
            </a:r>
            <a:r>
              <a:rPr lang="ru-RU" sz="1400" dirty="0" err="1"/>
              <a:t>оптимізації</a:t>
            </a:r>
            <a:r>
              <a:rPr lang="ru-RU" sz="1400" dirty="0"/>
              <a:t> </a:t>
            </a:r>
            <a:r>
              <a:rPr lang="ru-RU" sz="1400" dirty="0" err="1"/>
              <a:t>маркетингової</a:t>
            </a:r>
            <a:r>
              <a:rPr lang="ru-RU" sz="1400" dirty="0"/>
              <a:t> </a:t>
            </a:r>
            <a:r>
              <a:rPr lang="ru-RU" sz="1400" dirty="0" err="1"/>
              <a:t>стратегії</a:t>
            </a:r>
            <a:r>
              <a:rPr lang="ru-RU" sz="1400" dirty="0"/>
              <a:t>. </a:t>
            </a:r>
            <a:r>
              <a:rPr lang="ru-RU" sz="1400" dirty="0" err="1"/>
              <a:t>Неперервність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 </a:t>
            </a:r>
            <a:r>
              <a:rPr lang="ru-RU" sz="1400" dirty="0" err="1"/>
              <a:t>надходження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</a:t>
            </a:r>
            <a:r>
              <a:rPr lang="ru-RU" sz="1400" dirty="0" err="1"/>
              <a:t>надає</a:t>
            </a:r>
            <a:r>
              <a:rPr lang="ru-RU" sz="1400" dirty="0"/>
              <a:t>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перетворити</a:t>
            </a:r>
            <a:r>
              <a:rPr lang="ru-RU" sz="1400" dirty="0"/>
              <a:t> </a:t>
            </a:r>
            <a:r>
              <a:rPr lang="ru-RU" sz="1400" dirty="0" err="1"/>
              <a:t>статичні</a:t>
            </a:r>
            <a:r>
              <a:rPr lang="ru-RU" sz="1400" dirty="0"/>
              <a:t> </a:t>
            </a:r>
            <a:r>
              <a:rPr lang="ru-RU" sz="1400" dirty="0" err="1"/>
              <a:t>маркетингові</a:t>
            </a:r>
            <a:r>
              <a:rPr lang="ru-RU" sz="1400" dirty="0"/>
              <a:t> </a:t>
            </a:r>
            <a:r>
              <a:rPr lang="ru-RU" sz="1400" dirty="0" err="1"/>
              <a:t>кампанії</a:t>
            </a:r>
            <a:r>
              <a:rPr lang="ru-RU" sz="1400" dirty="0"/>
              <a:t> на </a:t>
            </a:r>
            <a:r>
              <a:rPr lang="ru-RU" sz="1400" dirty="0" err="1"/>
              <a:t>гнучкі</a:t>
            </a:r>
            <a:r>
              <a:rPr lang="ru-RU" sz="1400" dirty="0"/>
              <a:t> </a:t>
            </a:r>
            <a:r>
              <a:rPr lang="ru-RU" sz="1400" dirty="0" err="1"/>
              <a:t>інструменти</a:t>
            </a:r>
            <a:r>
              <a:rPr lang="ru-RU" sz="1400" dirty="0"/>
              <a:t> в руках </a:t>
            </a:r>
            <a:r>
              <a:rPr lang="ru-RU" sz="1400" dirty="0" err="1"/>
              <a:t>маркетологів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забезпечує</a:t>
            </a:r>
            <a:r>
              <a:rPr lang="ru-RU" sz="1400" dirty="0"/>
              <a:t> </a:t>
            </a:r>
            <a:r>
              <a:rPr lang="ru-RU" sz="1400" dirty="0" err="1"/>
              <a:t>вчасну</a:t>
            </a:r>
            <a:r>
              <a:rPr lang="ru-RU" sz="1400" dirty="0"/>
              <a:t> </a:t>
            </a:r>
            <a:r>
              <a:rPr lang="ru-RU" sz="1400" dirty="0" err="1"/>
              <a:t>реакцію</a:t>
            </a:r>
            <a:r>
              <a:rPr lang="ru-RU" sz="1400" dirty="0"/>
              <a:t> на </a:t>
            </a:r>
            <a:r>
              <a:rPr lang="ru-RU" sz="1400" dirty="0" err="1"/>
              <a:t>зміну</a:t>
            </a:r>
            <a:r>
              <a:rPr lang="ru-RU" sz="1400" dirty="0"/>
              <a:t> </a:t>
            </a:r>
            <a:r>
              <a:rPr lang="ru-RU" sz="1400" dirty="0" err="1"/>
              <a:t>поведінки</a:t>
            </a:r>
            <a:r>
              <a:rPr lang="ru-RU" sz="1400" dirty="0"/>
              <a:t> </a:t>
            </a:r>
            <a:r>
              <a:rPr lang="ru-RU" sz="1400" dirty="0" err="1"/>
              <a:t>споживачів</a:t>
            </a:r>
            <a:r>
              <a:rPr lang="ru-RU" sz="1400" dirty="0"/>
              <a:t>. </a:t>
            </a:r>
            <a:r>
              <a:rPr lang="ru-RU" sz="1400" u="sng" dirty="0">
                <a:hlinkClick r:id="rId2"/>
              </a:rPr>
              <a:t>Прикладами </a:t>
            </a:r>
            <a:r>
              <a:rPr lang="ru-RU" sz="1400" u="sng" dirty="0" err="1">
                <a:hlinkClick r:id="rId2"/>
              </a:rPr>
              <a:t>застосування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Big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Data</a:t>
            </a:r>
            <a:r>
              <a:rPr lang="ru-RU" sz="1400" dirty="0"/>
              <a:t> для </a:t>
            </a:r>
            <a:r>
              <a:rPr lang="ru-RU" sz="1400" dirty="0" err="1"/>
              <a:t>різних</a:t>
            </a:r>
            <a:r>
              <a:rPr lang="ru-RU" sz="1400" dirty="0"/>
              <a:t> </a:t>
            </a:r>
            <a:r>
              <a:rPr lang="ru-RU" sz="1400" dirty="0" err="1"/>
              <a:t>елементів</a:t>
            </a:r>
            <a:r>
              <a:rPr lang="ru-RU" sz="1400" dirty="0"/>
              <a:t> комплексу маркетингу </a:t>
            </a:r>
            <a:r>
              <a:rPr lang="ru-RU" sz="1400" dirty="0" err="1"/>
              <a:t>можуть</a:t>
            </a:r>
            <a:r>
              <a:rPr lang="ru-RU" sz="1400" dirty="0"/>
              <a:t> бути:</a:t>
            </a:r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dirty="0" err="1"/>
              <a:t>персоналізація</a:t>
            </a:r>
            <a:r>
              <a:rPr lang="ru-RU" sz="1400" dirty="0"/>
              <a:t> </a:t>
            </a:r>
            <a:r>
              <a:rPr lang="ru-RU" sz="1400" dirty="0" err="1"/>
              <a:t>пропозиції</a:t>
            </a:r>
            <a:r>
              <a:rPr lang="ru-RU" sz="1400" dirty="0"/>
              <a:t> для конкретного </a:t>
            </a:r>
            <a:r>
              <a:rPr lang="ru-RU" sz="1400" dirty="0" err="1"/>
              <a:t>споживача</a:t>
            </a:r>
            <a:r>
              <a:rPr lang="ru-RU" sz="1400" dirty="0"/>
              <a:t> на </a:t>
            </a:r>
            <a:r>
              <a:rPr lang="ru-RU" sz="1400" dirty="0" err="1"/>
              <a:t>основі</a:t>
            </a:r>
            <a:r>
              <a:rPr lang="ru-RU" sz="1400" dirty="0"/>
              <a:t>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про </a:t>
            </a:r>
            <a:r>
              <a:rPr lang="ru-RU" sz="1400" dirty="0" err="1"/>
              <a:t>нього</a:t>
            </a:r>
            <a:r>
              <a:rPr lang="ru-RU" sz="1400" dirty="0"/>
              <a:t> в </a:t>
            </a:r>
            <a:r>
              <a:rPr lang="ru-RU" sz="1400" dirty="0" err="1"/>
              <a:t>режимі</a:t>
            </a:r>
            <a:r>
              <a:rPr lang="ru-RU" sz="1400" dirty="0"/>
              <a:t> реального часу. </a:t>
            </a:r>
            <a:r>
              <a:rPr lang="ru-RU" sz="1400" dirty="0" err="1"/>
              <a:t>Наприклад</a:t>
            </a:r>
            <a:r>
              <a:rPr lang="ru-RU" sz="1400" dirty="0"/>
              <a:t>,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</a:t>
            </a:r>
            <a:r>
              <a:rPr lang="ru-RU" sz="1400" dirty="0" err="1"/>
              <a:t>Affedex</a:t>
            </a:r>
            <a:r>
              <a:rPr lang="ru-RU" sz="1400" dirty="0"/>
              <a:t> </a:t>
            </a:r>
            <a:r>
              <a:rPr lang="ru-RU" sz="1400" dirty="0" err="1"/>
              <a:t>Affectiva</a:t>
            </a:r>
            <a:r>
              <a:rPr lang="ru-RU" sz="1400" dirty="0"/>
              <a:t> </a:t>
            </a:r>
            <a:r>
              <a:rPr lang="ru-RU" sz="1400" dirty="0" err="1"/>
              <a:t>користувач</a:t>
            </a:r>
            <a:r>
              <a:rPr lang="ru-RU" sz="1400" dirty="0"/>
              <a:t> при </a:t>
            </a:r>
            <a:r>
              <a:rPr lang="ru-RU" sz="1400" dirty="0" err="1"/>
              <a:t>перегляді</a:t>
            </a:r>
            <a:r>
              <a:rPr lang="ru-RU" sz="1400" dirty="0"/>
              <a:t> </a:t>
            </a:r>
            <a:r>
              <a:rPr lang="ru-RU" sz="1400" dirty="0" err="1"/>
              <a:t>фільму</a:t>
            </a:r>
            <a:r>
              <a:rPr lang="ru-RU" sz="1400" dirty="0"/>
              <a:t> </a:t>
            </a:r>
            <a:r>
              <a:rPr lang="ru-RU" sz="1400" dirty="0" err="1"/>
              <a:t>жахів</a:t>
            </a:r>
            <a:r>
              <a:rPr lang="ru-RU" sz="1400" dirty="0"/>
              <a:t> </a:t>
            </a:r>
            <a:r>
              <a:rPr lang="ru-RU" sz="1400" dirty="0" err="1"/>
              <a:t>зможе</a:t>
            </a:r>
            <a:r>
              <a:rPr lang="ru-RU" sz="1400" dirty="0"/>
              <a:t> </a:t>
            </a:r>
            <a:r>
              <a:rPr lang="ru-RU" sz="1400" dirty="0" err="1"/>
              <a:t>робити</a:t>
            </a:r>
            <a:r>
              <a:rPr lang="ru-RU" sz="1400" dirty="0"/>
              <a:t>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настільки</a:t>
            </a:r>
            <a:r>
              <a:rPr lang="ru-RU" sz="1400" dirty="0"/>
              <a:t> </a:t>
            </a:r>
            <a:r>
              <a:rPr lang="ru-RU" sz="1400" dirty="0" err="1"/>
              <a:t>страшним</a:t>
            </a:r>
            <a:r>
              <a:rPr lang="ru-RU" sz="1400" dirty="0"/>
              <a:t>, </a:t>
            </a:r>
            <a:r>
              <a:rPr lang="ru-RU" sz="1400" dirty="0" err="1"/>
              <a:t>наскільки</a:t>
            </a:r>
            <a:r>
              <a:rPr lang="ru-RU" sz="1400" dirty="0"/>
              <a:t> </a:t>
            </a:r>
            <a:r>
              <a:rPr lang="ru-RU" sz="1400" dirty="0" err="1"/>
              <a:t>захоче</a:t>
            </a:r>
            <a:r>
              <a:rPr lang="ru-RU" sz="1400" dirty="0"/>
              <a:t>.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камери</a:t>
            </a:r>
            <a:r>
              <a:rPr lang="ru-RU" sz="1400" dirty="0"/>
              <a:t> на </a:t>
            </a:r>
            <a:r>
              <a:rPr lang="ru-RU" sz="1400" dirty="0" err="1"/>
              <a:t>планшеті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смартфоні</a:t>
            </a:r>
            <a:r>
              <a:rPr lang="ru-RU" sz="1400" dirty="0"/>
              <a:t> </a:t>
            </a:r>
            <a:r>
              <a:rPr lang="ru-RU" sz="1400" dirty="0" err="1"/>
              <a:t>програма</a:t>
            </a:r>
            <a:r>
              <a:rPr lang="ru-RU" sz="1400" dirty="0"/>
              <a:t> </a:t>
            </a:r>
            <a:r>
              <a:rPr lang="ru-RU" sz="1400" dirty="0" err="1"/>
              <a:t>аналізує</a:t>
            </a:r>
            <a:r>
              <a:rPr lang="ru-RU" sz="1400" dirty="0"/>
              <a:t> в </a:t>
            </a:r>
            <a:r>
              <a:rPr lang="ru-RU" sz="1400" dirty="0" err="1"/>
              <a:t>режимі</a:t>
            </a:r>
            <a:r>
              <a:rPr lang="ru-RU" sz="1400" dirty="0"/>
              <a:t> реального часу </a:t>
            </a:r>
            <a:r>
              <a:rPr lang="ru-RU" sz="1400" dirty="0" err="1"/>
              <a:t>емоції</a:t>
            </a:r>
            <a:r>
              <a:rPr lang="ru-RU" sz="1400" dirty="0"/>
              <a:t> та </a:t>
            </a:r>
            <a:r>
              <a:rPr lang="ru-RU" sz="1400" dirty="0" err="1"/>
              <a:t>міміку</a:t>
            </a:r>
            <a:r>
              <a:rPr lang="ru-RU" sz="1400" dirty="0"/>
              <a:t> </a:t>
            </a:r>
            <a:r>
              <a:rPr lang="ru-RU" sz="1400" dirty="0" err="1"/>
              <a:t>глядача</a:t>
            </a:r>
            <a:r>
              <a:rPr lang="ru-RU" sz="1400" dirty="0"/>
              <a:t>. </a:t>
            </a:r>
            <a:r>
              <a:rPr lang="ru-RU" sz="1400" dirty="0" err="1"/>
              <a:t>Якщо</a:t>
            </a:r>
            <a:r>
              <a:rPr lang="ru-RU" sz="1400" dirty="0"/>
              <a:t> на будь-</a:t>
            </a:r>
            <a:r>
              <a:rPr lang="ru-RU" sz="1400" dirty="0" err="1"/>
              <a:t>якому</a:t>
            </a:r>
            <a:r>
              <a:rPr lang="ru-RU" sz="1400" dirty="0"/>
              <a:t> страшному </a:t>
            </a:r>
            <a:r>
              <a:rPr lang="ru-RU" sz="1400" dirty="0" err="1"/>
              <a:t>моменті</a:t>
            </a:r>
            <a:r>
              <a:rPr lang="ru-RU" sz="1400" dirty="0"/>
              <a:t> </a:t>
            </a:r>
            <a:r>
              <a:rPr lang="ru-RU" sz="1400" dirty="0" err="1"/>
              <a:t>користувач</a:t>
            </a:r>
            <a:r>
              <a:rPr lang="ru-RU" sz="1400" dirty="0"/>
              <a:t> </a:t>
            </a:r>
            <a:r>
              <a:rPr lang="ru-RU" sz="1400" dirty="0" err="1"/>
              <a:t>відвертається</a:t>
            </a:r>
            <a:r>
              <a:rPr lang="ru-RU" sz="1400" dirty="0"/>
              <a:t>, то на </a:t>
            </a:r>
            <a:r>
              <a:rPr lang="ru-RU" sz="1400" dirty="0" err="1"/>
              <a:t>основі</a:t>
            </a:r>
            <a:r>
              <a:rPr lang="ru-RU" sz="1400" dirty="0"/>
              <a:t> </a:t>
            </a:r>
            <a:r>
              <a:rPr lang="ru-RU" sz="1400" dirty="0" err="1"/>
              <a:t>його</a:t>
            </a:r>
            <a:r>
              <a:rPr lang="ru-RU" sz="1400" dirty="0"/>
              <a:t> </a:t>
            </a:r>
            <a:r>
              <a:rPr lang="ru-RU" sz="1400" dirty="0" err="1"/>
              <a:t>біометричних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і </a:t>
            </a:r>
            <a:r>
              <a:rPr lang="ru-RU" sz="1400" dirty="0" err="1"/>
              <a:t>алгоритмів</a:t>
            </a:r>
            <a:r>
              <a:rPr lang="ru-RU" sz="1400" dirty="0"/>
              <a:t> </a:t>
            </a:r>
            <a:r>
              <a:rPr lang="ru-RU" sz="1400" dirty="0" err="1"/>
              <a:t>програма</a:t>
            </a:r>
            <a:r>
              <a:rPr lang="ru-RU" sz="1400" dirty="0"/>
              <a:t> </a:t>
            </a:r>
            <a:r>
              <a:rPr lang="ru-RU" sz="1400" dirty="0" err="1"/>
              <a:t>вирішує</a:t>
            </a:r>
            <a:r>
              <a:rPr lang="ru-RU" sz="1400" dirty="0"/>
              <a:t>, </a:t>
            </a:r>
            <a:r>
              <a:rPr lang="ru-RU" sz="1400" dirty="0" err="1"/>
              <a:t>тримати</a:t>
            </a:r>
            <a:r>
              <a:rPr lang="ru-RU" sz="1400" dirty="0"/>
              <a:t> </a:t>
            </a:r>
            <a:r>
              <a:rPr lang="ru-RU" sz="1400" dirty="0" err="1"/>
              <a:t>його</a:t>
            </a:r>
            <a:r>
              <a:rPr lang="ru-RU" sz="1400" dirty="0"/>
              <a:t> в </a:t>
            </a:r>
            <a:r>
              <a:rPr lang="ru-RU" sz="1400" dirty="0" err="1"/>
              <a:t>напрузі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прискорити</a:t>
            </a:r>
            <a:r>
              <a:rPr lang="ru-RU" sz="1400" dirty="0"/>
              <a:t> </a:t>
            </a:r>
            <a:r>
              <a:rPr lang="ru-RU" sz="1400" dirty="0" err="1"/>
              <a:t>моторошний</a:t>
            </a:r>
            <a:r>
              <a:rPr lang="ru-RU" sz="1400" dirty="0"/>
              <a:t> момент;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0234076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u="sng" dirty="0" err="1">
                <a:hlinkClick r:id="rId2"/>
              </a:rPr>
              <a:t>цінова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дискримінація</a:t>
            </a:r>
            <a:r>
              <a:rPr lang="ru-RU" sz="1400" dirty="0"/>
              <a:t> </a:t>
            </a:r>
            <a:r>
              <a:rPr lang="ru-RU" sz="1400" dirty="0" err="1"/>
              <a:t>залежно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профілю</a:t>
            </a:r>
            <a:r>
              <a:rPr lang="ru-RU" sz="1400" dirty="0"/>
              <a:t> </a:t>
            </a:r>
            <a:r>
              <a:rPr lang="ru-RU" sz="1400" dirty="0" err="1"/>
              <a:t>користувача</a:t>
            </a:r>
            <a:r>
              <a:rPr lang="ru-RU" sz="1400" dirty="0"/>
              <a:t>. </a:t>
            </a:r>
            <a:r>
              <a:rPr lang="ru-RU" sz="1400" dirty="0" err="1"/>
              <a:t>Наприклад</a:t>
            </a:r>
            <a:r>
              <a:rPr lang="ru-RU" sz="1400" dirty="0"/>
              <a:t>, мережа </a:t>
            </a:r>
            <a:r>
              <a:rPr lang="ru-RU" sz="1400" dirty="0" err="1"/>
              <a:t>популярних</a:t>
            </a:r>
            <a:r>
              <a:rPr lang="ru-RU" sz="1400" dirty="0"/>
              <a:t> </a:t>
            </a:r>
            <a:r>
              <a:rPr lang="ru-RU" sz="1400" dirty="0" err="1"/>
              <a:t>готелів</a:t>
            </a:r>
            <a:r>
              <a:rPr lang="ru-RU" sz="1400" dirty="0"/>
              <a:t> в США, у </a:t>
            </a:r>
            <a:r>
              <a:rPr lang="ru-RU" sz="1400" dirty="0" err="1"/>
              <a:t>результаті</a:t>
            </a:r>
            <a:r>
              <a:rPr lang="ru-RU" sz="1400" dirty="0"/>
              <a:t> </a:t>
            </a:r>
            <a:r>
              <a:rPr lang="ru-RU" sz="1400" dirty="0" err="1"/>
              <a:t>глибокого</a:t>
            </a:r>
            <a:r>
              <a:rPr lang="ru-RU" sz="1400" dirty="0"/>
              <a:t>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про </a:t>
            </a:r>
            <a:r>
              <a:rPr lang="ru-RU" sz="1400" dirty="0" err="1"/>
              <a:t>своїх</a:t>
            </a:r>
            <a:r>
              <a:rPr lang="ru-RU" sz="1400" dirty="0"/>
              <a:t> </a:t>
            </a:r>
            <a:r>
              <a:rPr lang="ru-RU" sz="1400" dirty="0" err="1"/>
              <a:t>споживачів</a:t>
            </a:r>
            <a:r>
              <a:rPr lang="ru-RU" sz="1400" dirty="0"/>
              <a:t> </a:t>
            </a:r>
            <a:r>
              <a:rPr lang="ru-RU" sz="1400" dirty="0" err="1"/>
              <a:t>виявили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власники</a:t>
            </a:r>
            <a:r>
              <a:rPr lang="ru-RU" sz="1400" dirty="0"/>
              <a:t> </a:t>
            </a:r>
            <a:r>
              <a:rPr lang="ru-RU" sz="1400" dirty="0" err="1"/>
              <a:t>певних</a:t>
            </a:r>
            <a:r>
              <a:rPr lang="ru-RU" sz="1400" dirty="0"/>
              <a:t> моделей </a:t>
            </a:r>
            <a:r>
              <a:rPr lang="ru-RU" sz="1400" dirty="0" err="1"/>
              <a:t>смартфонів</a:t>
            </a:r>
            <a:r>
              <a:rPr lang="ru-RU" sz="1400" dirty="0"/>
              <a:t> і </a:t>
            </a:r>
            <a:r>
              <a:rPr lang="ru-RU" sz="1400" dirty="0" err="1"/>
              <a:t>користувачі</a:t>
            </a:r>
            <a:r>
              <a:rPr lang="ru-RU" sz="1400" dirty="0"/>
              <a:t> </a:t>
            </a:r>
            <a:r>
              <a:rPr lang="ru-RU" sz="1400" dirty="0" err="1"/>
              <a:t>окремих</a:t>
            </a:r>
            <a:r>
              <a:rPr lang="ru-RU" sz="1400" dirty="0"/>
              <a:t> </a:t>
            </a:r>
            <a:r>
              <a:rPr lang="ru-RU" sz="1400" dirty="0" err="1"/>
              <a:t>браузерів</a:t>
            </a:r>
            <a:r>
              <a:rPr lang="ru-RU" sz="1400" dirty="0"/>
              <a:t> при </a:t>
            </a:r>
            <a:r>
              <a:rPr lang="ru-RU" sz="1400" dirty="0" err="1"/>
              <a:t>бронюванні</a:t>
            </a:r>
            <a:r>
              <a:rPr lang="ru-RU" sz="1400" dirty="0"/>
              <a:t> </a:t>
            </a:r>
            <a:r>
              <a:rPr lang="ru-RU" sz="1400" dirty="0" err="1"/>
              <a:t>номерів</a:t>
            </a:r>
            <a:r>
              <a:rPr lang="ru-RU" sz="1400" dirty="0"/>
              <a:t> </a:t>
            </a:r>
            <a:r>
              <a:rPr lang="ru-RU" sz="1400" dirty="0" err="1"/>
              <a:t>орієнтуються</a:t>
            </a:r>
            <a:r>
              <a:rPr lang="ru-RU" sz="1400" dirty="0"/>
              <a:t> </a:t>
            </a:r>
            <a:r>
              <a:rPr lang="ru-RU" sz="1400" dirty="0" err="1"/>
              <a:t>більшою</a:t>
            </a:r>
            <a:r>
              <a:rPr lang="ru-RU" sz="1400" dirty="0"/>
              <a:t> </a:t>
            </a:r>
            <a:r>
              <a:rPr lang="ru-RU" sz="1400" dirty="0" err="1"/>
              <a:t>мірою</a:t>
            </a:r>
            <a:r>
              <a:rPr lang="ru-RU" sz="1400" dirty="0"/>
              <a:t> на </a:t>
            </a:r>
            <a:r>
              <a:rPr lang="ru-RU" sz="1400" dirty="0" err="1"/>
              <a:t>ціни</a:t>
            </a:r>
            <a:r>
              <a:rPr lang="ru-RU" sz="1400" dirty="0"/>
              <a:t>, а не на </a:t>
            </a:r>
            <a:r>
              <a:rPr lang="ru-RU" sz="1400" dirty="0" err="1"/>
              <a:t>зовнішній</a:t>
            </a:r>
            <a:r>
              <a:rPr lang="ru-RU" sz="1400" dirty="0"/>
              <a:t> </a:t>
            </a:r>
            <a:r>
              <a:rPr lang="ru-RU" sz="1400" dirty="0" err="1"/>
              <a:t>вигляд</a:t>
            </a:r>
            <a:r>
              <a:rPr lang="ru-RU" sz="1400" dirty="0"/>
              <a:t> </a:t>
            </a:r>
            <a:r>
              <a:rPr lang="ru-RU" sz="1400" dirty="0" err="1"/>
              <a:t>кімнат</a:t>
            </a:r>
            <a:r>
              <a:rPr lang="ru-RU" sz="1400" dirty="0"/>
              <a:t> та </a:t>
            </a:r>
            <a:r>
              <a:rPr lang="ru-RU" sz="1400" dirty="0" err="1"/>
              <a:t>якість</a:t>
            </a:r>
            <a:r>
              <a:rPr lang="ru-RU" sz="1400" dirty="0"/>
              <a:t> </a:t>
            </a:r>
            <a:r>
              <a:rPr lang="ru-RU" sz="1400" dirty="0" err="1"/>
              <a:t>послуг</a:t>
            </a:r>
            <a:r>
              <a:rPr lang="ru-RU" sz="1400" dirty="0"/>
              <a:t>. На </a:t>
            </a:r>
            <a:r>
              <a:rPr lang="ru-RU" sz="1400" dirty="0" err="1"/>
              <a:t>основі</a:t>
            </a:r>
            <a:r>
              <a:rPr lang="ru-RU" sz="1400" dirty="0"/>
              <a:t> </a:t>
            </a:r>
            <a:r>
              <a:rPr lang="ru-RU" sz="1400" dirty="0" err="1"/>
              <a:t>цієї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</a:t>
            </a:r>
            <a:r>
              <a:rPr lang="ru-RU" sz="1400" dirty="0" err="1"/>
              <a:t>керівництво</a:t>
            </a:r>
            <a:r>
              <a:rPr lang="ru-RU" sz="1400" dirty="0"/>
              <a:t> </a:t>
            </a:r>
            <a:r>
              <a:rPr lang="ru-RU" sz="1400" dirty="0" err="1"/>
              <a:t>розробило</a:t>
            </a:r>
            <a:r>
              <a:rPr lang="ru-RU" sz="1400" dirty="0"/>
              <a:t> </a:t>
            </a:r>
            <a:r>
              <a:rPr lang="ru-RU" sz="1400" dirty="0" err="1"/>
              <a:t>диференційоване</a:t>
            </a:r>
            <a:r>
              <a:rPr lang="ru-RU" sz="1400" dirty="0"/>
              <a:t> </a:t>
            </a:r>
            <a:r>
              <a:rPr lang="ru-RU" sz="1400" dirty="0" err="1"/>
              <a:t>ціноутворення</a:t>
            </a:r>
            <a:r>
              <a:rPr lang="ru-RU" sz="1400" dirty="0"/>
              <a:t> для </a:t>
            </a:r>
            <a:r>
              <a:rPr lang="ru-RU" sz="1400" dirty="0" err="1"/>
              <a:t>окремих</a:t>
            </a:r>
            <a:r>
              <a:rPr lang="ru-RU" sz="1400" dirty="0"/>
              <a:t> </a:t>
            </a:r>
            <a:r>
              <a:rPr lang="ru-RU" sz="1400" dirty="0" err="1"/>
              <a:t>категорій</a:t>
            </a:r>
            <a:r>
              <a:rPr lang="ru-RU" sz="1400" dirty="0"/>
              <a:t> </a:t>
            </a:r>
            <a:r>
              <a:rPr lang="ru-RU" sz="1400" dirty="0" err="1"/>
              <a:t>своїх</a:t>
            </a:r>
            <a:r>
              <a:rPr lang="ru-RU" sz="1400" dirty="0"/>
              <a:t> </a:t>
            </a:r>
            <a:r>
              <a:rPr lang="ru-RU" sz="1400" dirty="0" err="1"/>
              <a:t>клієнтів</a:t>
            </a:r>
            <a:r>
              <a:rPr lang="ru-RU" sz="1400" dirty="0"/>
              <a:t>;</a:t>
            </a:r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u="sng" dirty="0" err="1">
                <a:hlinkClick r:id="rId3"/>
              </a:rPr>
              <a:t>автоматизація</a:t>
            </a:r>
            <a:r>
              <a:rPr lang="ru-RU" sz="1400" dirty="0"/>
              <a:t> та </a:t>
            </a:r>
            <a:r>
              <a:rPr lang="ru-RU" sz="1400" dirty="0" err="1"/>
              <a:t>оптимізація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 </a:t>
            </a:r>
            <a:r>
              <a:rPr lang="ru-RU" sz="1400" dirty="0" err="1"/>
              <a:t>постачання</a:t>
            </a:r>
            <a:r>
              <a:rPr lang="ru-RU" sz="1400" dirty="0"/>
              <a:t> </a:t>
            </a:r>
            <a:r>
              <a:rPr lang="ru-RU" sz="1400" dirty="0" err="1"/>
              <a:t>товарів</a:t>
            </a:r>
            <a:r>
              <a:rPr lang="ru-RU" sz="1400" dirty="0"/>
              <a:t> до </a:t>
            </a:r>
            <a:r>
              <a:rPr lang="ru-RU" sz="1400" dirty="0" err="1"/>
              <a:t>роздрібних</a:t>
            </a:r>
            <a:r>
              <a:rPr lang="ru-RU" sz="1400" dirty="0"/>
              <a:t> мереж.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стає</a:t>
            </a:r>
            <a:r>
              <a:rPr lang="ru-RU" sz="1400" dirty="0"/>
              <a:t> </a:t>
            </a:r>
            <a:r>
              <a:rPr lang="ru-RU" sz="1400" dirty="0" err="1"/>
              <a:t>можливим</a:t>
            </a:r>
            <a:r>
              <a:rPr lang="ru-RU" sz="1400" dirty="0"/>
              <a:t>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програмному</a:t>
            </a:r>
            <a:r>
              <a:rPr lang="ru-RU" sz="1400" dirty="0"/>
              <a:t> </a:t>
            </a:r>
            <a:r>
              <a:rPr lang="ru-RU" sz="1400" dirty="0" err="1"/>
              <a:t>забезпеченню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здійснює</a:t>
            </a:r>
            <a:r>
              <a:rPr lang="ru-RU" sz="1400" dirty="0"/>
              <a:t> </a:t>
            </a:r>
            <a:r>
              <a:rPr lang="ru-RU" sz="1400" dirty="0" err="1"/>
              <a:t>аналіз</a:t>
            </a:r>
            <a:r>
              <a:rPr lang="ru-RU" sz="1400" dirty="0"/>
              <a:t> </a:t>
            </a:r>
            <a:r>
              <a:rPr lang="ru-RU" sz="1400" dirty="0" err="1"/>
              <a:t>накопичених</a:t>
            </a:r>
            <a:r>
              <a:rPr lang="ru-RU" sz="1400" dirty="0"/>
              <a:t> </a:t>
            </a:r>
            <a:r>
              <a:rPr lang="ru-RU" sz="1400" dirty="0" err="1"/>
              <a:t>торговельними</a:t>
            </a:r>
            <a:r>
              <a:rPr lang="ru-RU" sz="1400" dirty="0"/>
              <a:t> мережами </a:t>
            </a:r>
            <a:r>
              <a:rPr lang="ru-RU" sz="1400" dirty="0" err="1"/>
              <a:t>даних</a:t>
            </a:r>
            <a:r>
              <a:rPr lang="ru-RU" sz="1400" dirty="0"/>
              <a:t>, та </a:t>
            </a:r>
            <a:r>
              <a:rPr lang="ru-RU" sz="1400" dirty="0" err="1"/>
              <a:t>представляє</a:t>
            </a:r>
            <a:r>
              <a:rPr lang="ru-RU" sz="1400" dirty="0"/>
              <a:t> </a:t>
            </a:r>
            <a:r>
              <a:rPr lang="ru-RU" sz="1400" dirty="0" err="1"/>
              <a:t>виробникам</a:t>
            </a:r>
            <a:r>
              <a:rPr lang="ru-RU" sz="1400" dirty="0"/>
              <a:t> </a:t>
            </a:r>
            <a:r>
              <a:rPr lang="ru-RU" sz="1400" dirty="0" err="1"/>
              <a:t>інформацію</a:t>
            </a:r>
            <a:r>
              <a:rPr lang="ru-RU" sz="1400" dirty="0"/>
              <a:t> </a:t>
            </a:r>
            <a:r>
              <a:rPr lang="ru-RU" sz="1400" dirty="0" err="1"/>
              <a:t>щодо</a:t>
            </a:r>
            <a:r>
              <a:rPr lang="ru-RU" sz="1400" dirty="0"/>
              <a:t> того,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товари</a:t>
            </a:r>
            <a:r>
              <a:rPr lang="ru-RU" sz="1400" dirty="0"/>
              <a:t> </a:t>
            </a:r>
            <a:r>
              <a:rPr lang="ru-RU" sz="1400" dirty="0" err="1"/>
              <a:t>користуються</a:t>
            </a:r>
            <a:r>
              <a:rPr lang="ru-RU" sz="1400" dirty="0"/>
              <a:t> попитом, </a:t>
            </a:r>
            <a:r>
              <a:rPr lang="ru-RU" sz="1400" dirty="0" err="1"/>
              <a:t>чи</a:t>
            </a:r>
            <a:r>
              <a:rPr lang="ru-RU" sz="1400" dirty="0"/>
              <a:t> </a:t>
            </a:r>
            <a:r>
              <a:rPr lang="ru-RU" sz="1400" dirty="0" err="1"/>
              <a:t>забезпечено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достатню</a:t>
            </a:r>
            <a:r>
              <a:rPr lang="ru-RU" sz="1400" dirty="0"/>
              <a:t> </a:t>
            </a:r>
            <a:r>
              <a:rPr lang="ru-RU" sz="1400" dirty="0" err="1"/>
              <a:t>кількість</a:t>
            </a:r>
            <a:r>
              <a:rPr lang="ru-RU" sz="1400" dirty="0"/>
              <a:t> на </a:t>
            </a:r>
            <a:r>
              <a:rPr lang="ru-RU" sz="1400" dirty="0" err="1"/>
              <a:t>складі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магазини</a:t>
            </a:r>
            <a:r>
              <a:rPr lang="ru-RU" sz="1400" dirty="0"/>
              <a:t> </a:t>
            </a:r>
            <a:r>
              <a:rPr lang="ru-RU" sz="1400" dirty="0" err="1"/>
              <a:t>найбільш</a:t>
            </a:r>
            <a:r>
              <a:rPr lang="ru-RU" sz="1400" dirty="0"/>
              <a:t> </a:t>
            </a:r>
            <a:r>
              <a:rPr lang="ru-RU" sz="1400" dirty="0" err="1"/>
              <a:t>прибуткові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;</a:t>
            </a:r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u="sng" dirty="0" err="1">
                <a:hlinkClick r:id="rId4"/>
              </a:rPr>
              <a:t>створення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персоналізованих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рекламних</a:t>
            </a:r>
            <a:r>
              <a:rPr lang="ru-RU" sz="1400" u="sng" dirty="0">
                <a:hlinkClick r:id="rId4"/>
              </a:rPr>
              <a:t> </a:t>
            </a:r>
            <a:r>
              <a:rPr lang="ru-RU" sz="1400" u="sng" dirty="0" err="1">
                <a:hlinkClick r:id="rId4"/>
              </a:rPr>
              <a:t>кампаній</a:t>
            </a:r>
            <a:r>
              <a:rPr lang="ru-RU" sz="1400" u="sng" dirty="0">
                <a:hlinkClick r:id="rId4"/>
              </a:rPr>
              <a:t>.</a:t>
            </a:r>
            <a:r>
              <a:rPr lang="ru-RU" sz="1400" dirty="0"/>
              <a:t> </a:t>
            </a:r>
            <a:r>
              <a:rPr lang="ru-RU" sz="1400" dirty="0" err="1"/>
              <a:t>Широкі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таргетингу</a:t>
            </a:r>
            <a:r>
              <a:rPr lang="ru-RU" sz="1400" dirty="0"/>
              <a:t> в онлайн-</a:t>
            </a:r>
            <a:r>
              <a:rPr lang="ru-RU" sz="1400" dirty="0" err="1"/>
              <a:t>середовищі</a:t>
            </a:r>
            <a:r>
              <a:rPr lang="ru-RU" sz="1400" dirty="0"/>
              <a:t> </a:t>
            </a:r>
            <a:r>
              <a:rPr lang="ru-RU" sz="1400" dirty="0" err="1"/>
              <a:t>дозволяють</a:t>
            </a:r>
            <a:r>
              <a:rPr lang="ru-RU" sz="1400" dirty="0"/>
              <a:t> </a:t>
            </a:r>
            <a:r>
              <a:rPr lang="ru-RU" sz="1400" dirty="0" err="1"/>
              <a:t>надавати</a:t>
            </a:r>
            <a:r>
              <a:rPr lang="ru-RU" sz="1400" dirty="0"/>
              <a:t> </a:t>
            </a:r>
            <a:r>
              <a:rPr lang="ru-RU" sz="1400" dirty="0" err="1"/>
              <a:t>споживачам</a:t>
            </a:r>
            <a:r>
              <a:rPr lang="ru-RU" sz="1400" dirty="0"/>
              <a:t> </a:t>
            </a:r>
            <a:r>
              <a:rPr lang="ru-RU" sz="1400" dirty="0" err="1"/>
              <a:t>інформацію</a:t>
            </a:r>
            <a:r>
              <a:rPr lang="ru-RU" sz="1400" dirty="0"/>
              <a:t> про </a:t>
            </a:r>
            <a:r>
              <a:rPr lang="ru-RU" sz="1400" dirty="0" err="1"/>
              <a:t>товари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цікавити</a:t>
            </a:r>
            <a:r>
              <a:rPr lang="ru-RU" sz="1400" dirty="0"/>
              <a:t>. При </a:t>
            </a:r>
            <a:r>
              <a:rPr lang="ru-RU" sz="1400" dirty="0" err="1"/>
              <a:t>чому</a:t>
            </a:r>
            <a:r>
              <a:rPr lang="ru-RU" sz="1400" dirty="0"/>
              <a:t> </a:t>
            </a:r>
            <a:r>
              <a:rPr lang="ru-RU" sz="1400" dirty="0" err="1"/>
              <a:t>кампанію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налаштувати</a:t>
            </a:r>
            <a:r>
              <a:rPr lang="ru-RU" sz="1400" dirty="0"/>
              <a:t> не </a:t>
            </a:r>
            <a:r>
              <a:rPr lang="ru-RU" sz="1400" dirty="0" err="1"/>
              <a:t>лише</a:t>
            </a:r>
            <a:r>
              <a:rPr lang="ru-RU" sz="1400" dirty="0"/>
              <a:t> за </a:t>
            </a:r>
            <a:r>
              <a:rPr lang="ru-RU" sz="1400" dirty="0" err="1"/>
              <a:t>географічним</a:t>
            </a:r>
            <a:r>
              <a:rPr lang="ru-RU" sz="1400" dirty="0"/>
              <a:t> </a:t>
            </a:r>
            <a:r>
              <a:rPr lang="ru-RU" sz="1400" dirty="0" err="1"/>
              <a:t>регіоном</a:t>
            </a:r>
            <a:r>
              <a:rPr lang="ru-RU" sz="1400" dirty="0"/>
              <a:t>, </a:t>
            </a:r>
            <a:r>
              <a:rPr lang="ru-RU" sz="1400" dirty="0" err="1"/>
              <a:t>соціально-демографічними</a:t>
            </a:r>
            <a:r>
              <a:rPr lang="ru-RU" sz="1400" dirty="0"/>
              <a:t> характеристиками </a:t>
            </a:r>
            <a:r>
              <a:rPr lang="ru-RU" sz="1400" dirty="0" err="1"/>
              <a:t>користувачів</a:t>
            </a:r>
            <a:r>
              <a:rPr lang="ru-RU" sz="1400" dirty="0"/>
              <a:t>, а й за </a:t>
            </a:r>
            <a:r>
              <a:rPr lang="ru-RU" sz="1400" dirty="0" err="1"/>
              <a:t>інтересами</a:t>
            </a:r>
            <a:r>
              <a:rPr lang="ru-RU" sz="1400" dirty="0"/>
              <a:t> на </a:t>
            </a:r>
            <a:r>
              <a:rPr lang="ru-RU" sz="1400" dirty="0" err="1"/>
              <a:t>основі</a:t>
            </a:r>
            <a:r>
              <a:rPr lang="ru-RU" sz="1400" dirty="0"/>
              <a:t>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пошукової</a:t>
            </a:r>
            <a:r>
              <a:rPr lang="ru-RU" sz="1400" dirty="0"/>
              <a:t> </a:t>
            </a:r>
            <a:r>
              <a:rPr lang="ru-RU" sz="1400" dirty="0" err="1"/>
              <a:t>історії</a:t>
            </a:r>
            <a:r>
              <a:rPr lang="ru-RU" sz="1400" dirty="0"/>
              <a:t> та </a:t>
            </a:r>
            <a:r>
              <a:rPr lang="ru-RU" sz="1400" dirty="0" err="1"/>
              <a:t>сторінок</a:t>
            </a:r>
            <a:r>
              <a:rPr lang="ru-RU" sz="1400" dirty="0"/>
              <a:t> у </a:t>
            </a:r>
            <a:r>
              <a:rPr lang="ru-RU" sz="1400" dirty="0" err="1"/>
              <a:t>соціальних</a:t>
            </a:r>
            <a:r>
              <a:rPr lang="ru-RU" sz="1400" dirty="0"/>
              <a:t> мережах </a:t>
            </a:r>
            <a:r>
              <a:rPr lang="ru-RU" sz="1400" dirty="0" err="1"/>
              <a:t>користувача</a:t>
            </a:r>
            <a:r>
              <a:rPr lang="ru-RU" sz="1400" dirty="0"/>
              <a:t>. У </a:t>
            </a:r>
            <a:r>
              <a:rPr lang="ru-RU" sz="1400" dirty="0" err="1"/>
              <a:t>сфері</a:t>
            </a:r>
            <a:r>
              <a:rPr lang="ru-RU" sz="1400" dirty="0"/>
              <a:t> </a:t>
            </a:r>
            <a:r>
              <a:rPr lang="ru-RU" sz="1400" dirty="0" err="1"/>
              <a:t>медійної</a:t>
            </a:r>
            <a:r>
              <a:rPr lang="ru-RU" sz="1400" dirty="0"/>
              <a:t> </a:t>
            </a:r>
            <a:r>
              <a:rPr lang="ru-RU" sz="1400" dirty="0" err="1"/>
              <a:t>реклами</a:t>
            </a:r>
            <a:r>
              <a:rPr lang="ru-RU" sz="1400" dirty="0"/>
              <a:t> </a:t>
            </a:r>
            <a:r>
              <a:rPr lang="ru-RU" sz="1400" dirty="0" err="1"/>
              <a:t>популярності</a:t>
            </a:r>
            <a:r>
              <a:rPr lang="ru-RU" sz="1400" dirty="0"/>
              <a:t> </a:t>
            </a:r>
            <a:r>
              <a:rPr lang="ru-RU" sz="1400" dirty="0" err="1"/>
              <a:t>набирає</a:t>
            </a:r>
            <a:r>
              <a:rPr lang="ru-RU" sz="1400" dirty="0"/>
              <a:t> </a:t>
            </a:r>
            <a:r>
              <a:rPr lang="ru-RU" sz="1400" dirty="0" err="1"/>
              <a:t>технологія</a:t>
            </a:r>
            <a:r>
              <a:rPr lang="ru-RU" sz="1400" dirty="0"/>
              <a:t> RTB (</a:t>
            </a:r>
            <a:r>
              <a:rPr lang="ru-RU" sz="1400" dirty="0" err="1"/>
              <a:t>Real</a:t>
            </a:r>
            <a:r>
              <a:rPr lang="ru-RU" sz="1400" dirty="0"/>
              <a:t> </a:t>
            </a:r>
            <a:r>
              <a:rPr lang="ru-RU" sz="1400" dirty="0" err="1"/>
              <a:t>Time</a:t>
            </a:r>
            <a:r>
              <a:rPr lang="ru-RU" sz="1400" dirty="0"/>
              <a:t> </a:t>
            </a:r>
            <a:r>
              <a:rPr lang="ru-RU" sz="1400" dirty="0" err="1"/>
              <a:t>Bidding</a:t>
            </a:r>
            <a:r>
              <a:rPr lang="ru-RU" sz="1400" dirty="0"/>
              <a:t>),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Programmatic</a:t>
            </a:r>
            <a:r>
              <a:rPr lang="ru-RU" sz="1400" dirty="0"/>
              <a:t>. Вона </a:t>
            </a:r>
            <a:r>
              <a:rPr lang="ru-RU" sz="1400" dirty="0" err="1"/>
              <a:t>полягає</a:t>
            </a:r>
            <a:r>
              <a:rPr lang="ru-RU" sz="1400" dirty="0"/>
              <a:t> в </a:t>
            </a:r>
            <a:r>
              <a:rPr lang="ru-RU" sz="1400" dirty="0" err="1"/>
              <a:t>закупівлі</a:t>
            </a:r>
            <a:r>
              <a:rPr lang="ru-RU" sz="1400" dirty="0"/>
              <a:t> </a:t>
            </a:r>
            <a:r>
              <a:rPr lang="ru-RU" sz="1400" dirty="0" err="1"/>
              <a:t>медійної</a:t>
            </a:r>
            <a:r>
              <a:rPr lang="ru-RU" sz="1400" dirty="0"/>
              <a:t> </a:t>
            </a:r>
            <a:r>
              <a:rPr lang="ru-RU" sz="1400" dirty="0" err="1"/>
              <a:t>реклами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програмованих</a:t>
            </a:r>
            <a:r>
              <a:rPr lang="ru-RU" sz="1400" dirty="0"/>
              <a:t> онлайн-</a:t>
            </a:r>
            <a:r>
              <a:rPr lang="ru-RU" sz="1400" dirty="0" err="1"/>
              <a:t>аукціонів</a:t>
            </a:r>
            <a:r>
              <a:rPr lang="ru-RU" sz="1400" dirty="0"/>
              <a:t>. RTB </a:t>
            </a:r>
            <a:r>
              <a:rPr lang="ru-RU" sz="1400" dirty="0" err="1"/>
              <a:t>фокусується</a:t>
            </a:r>
            <a:r>
              <a:rPr lang="ru-RU" sz="1400" dirty="0"/>
              <a:t> </a:t>
            </a:r>
            <a:r>
              <a:rPr lang="ru-RU" sz="1400" dirty="0" err="1"/>
              <a:t>безпосередньо</a:t>
            </a:r>
            <a:r>
              <a:rPr lang="ru-RU" sz="1400" dirty="0"/>
              <a:t> на показах </a:t>
            </a:r>
            <a:r>
              <a:rPr lang="ru-RU" sz="1400" dirty="0" err="1"/>
              <a:t>цільовій</a:t>
            </a:r>
            <a:r>
              <a:rPr lang="ru-RU" sz="1400" dirty="0"/>
              <a:t> </a:t>
            </a:r>
            <a:r>
              <a:rPr lang="ru-RU" sz="1400" dirty="0" err="1"/>
              <a:t>аудиторії</a:t>
            </a:r>
            <a:r>
              <a:rPr lang="ru-RU" sz="1400" dirty="0"/>
              <a:t>, а не </a:t>
            </a:r>
            <a:r>
              <a:rPr lang="ru-RU" sz="1400" dirty="0" err="1"/>
              <a:t>плануванні</a:t>
            </a:r>
            <a:r>
              <a:rPr lang="ru-RU" sz="1400" dirty="0"/>
              <a:t> </a:t>
            </a:r>
            <a:r>
              <a:rPr lang="ru-RU" sz="1400" dirty="0" err="1"/>
              <a:t>резервів</a:t>
            </a:r>
            <a:r>
              <a:rPr lang="ru-RU" sz="1400" dirty="0"/>
              <a:t> </a:t>
            </a:r>
            <a:r>
              <a:rPr lang="ru-RU" sz="1400" dirty="0" err="1"/>
              <a:t>рекламних</a:t>
            </a:r>
            <a:r>
              <a:rPr lang="ru-RU" sz="1400" dirty="0"/>
              <a:t> </a:t>
            </a:r>
            <a:r>
              <a:rPr lang="ru-RU" sz="1400" dirty="0" err="1"/>
              <a:t>площ</a:t>
            </a:r>
            <a:r>
              <a:rPr lang="ru-RU" sz="1400" dirty="0"/>
              <a:t> на </a:t>
            </a:r>
            <a:r>
              <a:rPr lang="ru-RU" sz="1400" dirty="0" err="1"/>
              <a:t>певних</a:t>
            </a:r>
            <a:r>
              <a:rPr lang="ru-RU" sz="1400" dirty="0"/>
              <a:t> сайтах. </a:t>
            </a:r>
            <a:r>
              <a:rPr lang="ru-RU" sz="1400" dirty="0" err="1"/>
              <a:t>Кожен</a:t>
            </a:r>
            <a:r>
              <a:rPr lang="ru-RU" sz="1400" dirty="0"/>
              <a:t> показ </a:t>
            </a:r>
            <a:r>
              <a:rPr lang="ru-RU" sz="1400" dirty="0" err="1"/>
              <a:t>викуповується</a:t>
            </a:r>
            <a:r>
              <a:rPr lang="ru-RU" sz="1400" dirty="0"/>
              <a:t> за </a:t>
            </a:r>
            <a:r>
              <a:rPr lang="ru-RU" sz="1400" dirty="0" err="1"/>
              <a:t>частки</a:t>
            </a:r>
            <a:r>
              <a:rPr lang="ru-RU" sz="1400" dirty="0"/>
              <a:t> </a:t>
            </a:r>
            <a:r>
              <a:rPr lang="ru-RU" sz="1400" dirty="0" err="1"/>
              <a:t>секунди</a:t>
            </a:r>
            <a:r>
              <a:rPr lang="ru-RU" sz="1400" dirty="0"/>
              <a:t> </a:t>
            </a:r>
            <a:r>
              <a:rPr lang="uk-UA" sz="1400" dirty="0"/>
              <a:t>–</a:t>
            </a:r>
            <a:r>
              <a:rPr lang="ru-RU" sz="1400" dirty="0"/>
              <a:t> </a:t>
            </a:r>
            <a:r>
              <a:rPr lang="ru-RU" sz="1400" dirty="0" err="1"/>
              <a:t>під</a:t>
            </a:r>
            <a:r>
              <a:rPr lang="ru-RU" sz="1400" dirty="0"/>
              <a:t> час </a:t>
            </a:r>
            <a:r>
              <a:rPr lang="ru-RU" sz="1400" dirty="0" err="1"/>
              <a:t>завантаження</a:t>
            </a:r>
            <a:r>
              <a:rPr lang="ru-RU" sz="1400" dirty="0"/>
              <a:t> </a:t>
            </a:r>
            <a:r>
              <a:rPr lang="ru-RU" sz="1400" dirty="0" err="1"/>
              <a:t>сторінки</a:t>
            </a:r>
            <a:r>
              <a:rPr lang="ru-RU" sz="1400" dirty="0"/>
              <a:t> </a:t>
            </a:r>
            <a:r>
              <a:rPr lang="uk-UA" sz="1400" dirty="0"/>
              <a:t>–</a:t>
            </a:r>
            <a:r>
              <a:rPr lang="ru-RU" sz="1400" dirty="0"/>
              <a:t> система RTB </a:t>
            </a:r>
            <a:r>
              <a:rPr lang="ru-RU" sz="1400" dirty="0" err="1"/>
              <a:t>миттєво</a:t>
            </a:r>
            <a:r>
              <a:rPr lang="ru-RU" sz="1400" dirty="0"/>
              <a:t> проводить </a:t>
            </a:r>
            <a:r>
              <a:rPr lang="ru-RU" sz="1400" dirty="0" err="1"/>
              <a:t>аукціон</a:t>
            </a:r>
            <a:r>
              <a:rPr lang="ru-RU" sz="1400" dirty="0"/>
              <a:t>. У </a:t>
            </a:r>
            <a:r>
              <a:rPr lang="ru-RU" sz="1400" dirty="0" err="1"/>
              <a:t>результаті</a:t>
            </a:r>
            <a:r>
              <a:rPr lang="ru-RU" sz="1400" dirty="0"/>
              <a:t> </a:t>
            </a:r>
            <a:r>
              <a:rPr lang="ru-RU" sz="1400" dirty="0" err="1"/>
              <a:t>користувачу</a:t>
            </a:r>
            <a:r>
              <a:rPr lang="ru-RU" sz="1400" dirty="0"/>
              <a:t> </a:t>
            </a:r>
            <a:r>
              <a:rPr lang="ru-RU" sz="1400" dirty="0" err="1"/>
              <a:t>демонструється</a:t>
            </a:r>
            <a:r>
              <a:rPr lang="ru-RU" sz="1400" dirty="0"/>
              <a:t> реклама того </a:t>
            </a:r>
            <a:r>
              <a:rPr lang="ru-RU" sz="1400" dirty="0" err="1"/>
              <a:t>виробника</a:t>
            </a:r>
            <a:r>
              <a:rPr lang="ru-RU" sz="1400" dirty="0"/>
              <a:t>, </a:t>
            </a:r>
            <a:r>
              <a:rPr lang="ru-RU" sz="1400" dirty="0" err="1"/>
              <a:t>який</a:t>
            </a:r>
            <a:r>
              <a:rPr lang="ru-RU" sz="1400" dirty="0"/>
              <a:t> </a:t>
            </a:r>
            <a:r>
              <a:rPr lang="ru-RU" sz="1400" dirty="0" err="1"/>
              <a:t>запропонував</a:t>
            </a:r>
            <a:r>
              <a:rPr lang="ru-RU" sz="1400" dirty="0"/>
              <a:t> </a:t>
            </a:r>
            <a:r>
              <a:rPr lang="ru-RU" sz="1400" dirty="0" err="1"/>
              <a:t>найвищу</a:t>
            </a:r>
            <a:r>
              <a:rPr lang="ru-RU" sz="1400" dirty="0"/>
              <a:t> </a:t>
            </a:r>
            <a:r>
              <a:rPr lang="ru-RU" sz="1400" dirty="0" err="1"/>
              <a:t>ціну</a:t>
            </a:r>
            <a:r>
              <a:rPr lang="ru-RU" sz="1400" dirty="0"/>
              <a:t> за показ.</a:t>
            </a:r>
          </a:p>
          <a:p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даної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</a:t>
            </a:r>
            <a:r>
              <a:rPr lang="ru-RU" sz="1400" dirty="0" err="1"/>
              <a:t>дозволяє</a:t>
            </a:r>
            <a:r>
              <a:rPr lang="ru-RU" sz="1400" dirty="0"/>
              <a:t> </a:t>
            </a:r>
            <a:r>
              <a:rPr lang="ru-RU" sz="1400" dirty="0" err="1"/>
              <a:t>досягти</a:t>
            </a:r>
            <a:r>
              <a:rPr lang="ru-RU" sz="1400" dirty="0"/>
              <a:t> </a:t>
            </a:r>
            <a:r>
              <a:rPr lang="ru-RU" sz="1400" dirty="0" err="1"/>
              <a:t>високих</a:t>
            </a:r>
            <a:r>
              <a:rPr lang="ru-RU" sz="1400" dirty="0"/>
              <a:t> </a:t>
            </a:r>
            <a:r>
              <a:rPr lang="ru-RU" sz="1400" dirty="0" err="1"/>
              <a:t>ключових</a:t>
            </a:r>
            <a:r>
              <a:rPr lang="ru-RU" sz="1400" dirty="0"/>
              <a:t> </a:t>
            </a:r>
            <a:r>
              <a:rPr lang="ru-RU" sz="1400" dirty="0" err="1"/>
              <a:t>показників</a:t>
            </a:r>
            <a:r>
              <a:rPr lang="ru-RU" sz="1400" dirty="0"/>
              <a:t> </a:t>
            </a:r>
            <a:r>
              <a:rPr lang="ru-RU" sz="1400" dirty="0" err="1"/>
              <a:t>ефективності</a:t>
            </a:r>
            <a:r>
              <a:rPr lang="ru-RU" sz="1400" dirty="0"/>
              <a:t>. Так, </a:t>
            </a:r>
            <a:r>
              <a:rPr lang="ru-RU" sz="1400" dirty="0" err="1"/>
              <a:t>наприклад</a:t>
            </a:r>
            <a:r>
              <a:rPr lang="ru-RU" sz="1400" dirty="0"/>
              <a:t>, CTR (</a:t>
            </a:r>
            <a:r>
              <a:rPr lang="ru-RU" sz="1400" dirty="0" err="1"/>
              <a:t>clickthrough-rate</a:t>
            </a:r>
            <a:r>
              <a:rPr lang="ru-RU" sz="1400" dirty="0"/>
              <a:t>) при </a:t>
            </a:r>
            <a:r>
              <a:rPr lang="ru-RU" sz="1400" dirty="0" err="1"/>
              <a:t>нормі</a:t>
            </a:r>
            <a:r>
              <a:rPr lang="ru-RU" sz="1400" dirty="0"/>
              <a:t> 1% при </a:t>
            </a:r>
            <a:r>
              <a:rPr lang="ru-RU" sz="1400" dirty="0" err="1"/>
              <a:t>використанні</a:t>
            </a:r>
            <a:r>
              <a:rPr lang="ru-RU" sz="1400" dirty="0"/>
              <a:t> </a:t>
            </a:r>
            <a:r>
              <a:rPr lang="ru-RU" sz="1400" dirty="0" err="1"/>
              <a:t>Programmatic-закупівель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досягати</a:t>
            </a:r>
            <a:r>
              <a:rPr lang="ru-RU" sz="1400" dirty="0"/>
              <a:t> </a:t>
            </a:r>
            <a:r>
              <a:rPr lang="ru-RU" sz="1400" dirty="0" err="1"/>
              <a:t>більше</a:t>
            </a:r>
            <a:r>
              <a:rPr lang="ru-RU" sz="1400" dirty="0"/>
              <a:t> 15%. У США, де </a:t>
            </a:r>
            <a:r>
              <a:rPr lang="ru-RU" sz="1400" dirty="0" err="1"/>
              <a:t>показник</a:t>
            </a:r>
            <a:r>
              <a:rPr lang="ru-RU" sz="1400" dirty="0"/>
              <a:t> </a:t>
            </a:r>
            <a:r>
              <a:rPr lang="ru-RU" sz="1400" dirty="0" err="1"/>
              <a:t>проникнення</a:t>
            </a:r>
            <a:r>
              <a:rPr lang="ru-RU" sz="1400" dirty="0"/>
              <a:t> </a:t>
            </a:r>
            <a:r>
              <a:rPr lang="ru-RU" sz="1400" dirty="0" err="1"/>
              <a:t>інтернет-телебачення</a:t>
            </a:r>
            <a:r>
              <a:rPr lang="ru-RU" sz="1400" dirty="0"/>
              <a:t> </a:t>
            </a:r>
            <a:r>
              <a:rPr lang="ru-RU" sz="1400" dirty="0" err="1"/>
              <a:t>вищий</a:t>
            </a:r>
            <a:r>
              <a:rPr lang="ru-RU" sz="1400" dirty="0"/>
              <a:t>, </a:t>
            </a:r>
            <a:r>
              <a:rPr lang="ru-RU" sz="1400" dirty="0" err="1"/>
              <a:t>ніж</a:t>
            </a:r>
            <a:r>
              <a:rPr lang="ru-RU" sz="1400" dirty="0"/>
              <a:t> в </a:t>
            </a:r>
            <a:r>
              <a:rPr lang="ru-RU" sz="1400" dirty="0" err="1"/>
              <a:t>Україні</a:t>
            </a:r>
            <a:r>
              <a:rPr lang="ru-RU" sz="1400" dirty="0"/>
              <a:t>, реклама на </a:t>
            </a:r>
            <a:r>
              <a:rPr lang="ru-RU" sz="1400" dirty="0" err="1"/>
              <a:t>телебаченні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здійснюється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RTB.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1765345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dirty="0"/>
              <a:t>Таким чином, в</a:t>
            </a:r>
            <a:r>
              <a:rPr lang="ru-RU" sz="1400" dirty="0" err="1"/>
              <a:t>тілення</a:t>
            </a:r>
            <a:r>
              <a:rPr lang="ru-RU" sz="1400" dirty="0"/>
              <a:t> </a:t>
            </a:r>
            <a:r>
              <a:rPr lang="uk-UA" sz="1400" dirty="0"/>
              <a:t>в бізнес-процеси </a:t>
            </a:r>
            <a:r>
              <a:rPr lang="ru-RU" sz="1400" dirty="0" err="1"/>
              <a:t>технологій</a:t>
            </a:r>
            <a:r>
              <a:rPr lang="ru-RU" sz="1400" dirty="0"/>
              <a:t>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 </a:t>
            </a:r>
            <a:r>
              <a:rPr lang="ru-RU" sz="1400" dirty="0" err="1"/>
              <a:t>дає</a:t>
            </a:r>
            <a:r>
              <a:rPr lang="ru-RU" sz="1400" dirty="0"/>
              <a:t> </a:t>
            </a:r>
            <a:r>
              <a:rPr lang="ru-RU" sz="1400" dirty="0" err="1"/>
              <a:t>змогу</a:t>
            </a:r>
            <a:r>
              <a:rPr lang="ru-RU" sz="1400" dirty="0"/>
              <a:t> </a:t>
            </a:r>
            <a:r>
              <a:rPr lang="ru-RU" sz="1400" dirty="0" err="1"/>
              <a:t>якісно</a:t>
            </a:r>
            <a:r>
              <a:rPr lang="ru-RU" sz="1400" dirty="0"/>
              <a:t> й оперативно </a:t>
            </a:r>
            <a:r>
              <a:rPr lang="ru-RU" sz="1400" dirty="0" err="1"/>
              <a:t>отримувати</a:t>
            </a:r>
            <a:r>
              <a:rPr lang="ru-RU" sz="1400" dirty="0"/>
              <a:t> </a:t>
            </a:r>
            <a:r>
              <a:rPr lang="ru-RU" sz="1400" dirty="0" err="1"/>
              <a:t>користь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величезного</a:t>
            </a:r>
            <a:r>
              <a:rPr lang="ru-RU" sz="1400" dirty="0"/>
              <a:t> </a:t>
            </a:r>
            <a:r>
              <a:rPr lang="ru-RU" sz="1400" dirty="0" err="1"/>
              <a:t>масиву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. З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державні</a:t>
            </a:r>
            <a:r>
              <a:rPr lang="ru-RU" sz="1400" dirty="0"/>
              <a:t> </a:t>
            </a:r>
            <a:r>
              <a:rPr lang="ru-RU" sz="1400" dirty="0" err="1"/>
              <a:t>структури</a:t>
            </a:r>
            <a:r>
              <a:rPr lang="ru-RU" sz="1400" dirty="0"/>
              <a:t> й </a:t>
            </a:r>
            <a:r>
              <a:rPr lang="ru-RU" sz="1400" dirty="0" err="1"/>
              <a:t>представники</a:t>
            </a:r>
            <a:r>
              <a:rPr lang="ru-RU" sz="1400" dirty="0"/>
              <a:t> </a:t>
            </a:r>
            <a:r>
              <a:rPr lang="ru-RU" sz="1400" dirty="0" err="1"/>
              <a:t>бізнесу</a:t>
            </a:r>
            <a:r>
              <a:rPr lang="ru-RU" sz="1400" dirty="0"/>
              <a:t> </a:t>
            </a:r>
            <a:r>
              <a:rPr lang="ru-RU" sz="1400" dirty="0" err="1"/>
              <a:t>оптимізують</a:t>
            </a:r>
            <a:r>
              <a:rPr lang="ru-RU" sz="1400" dirty="0"/>
              <a:t> </a:t>
            </a:r>
            <a:r>
              <a:rPr lang="ru-RU" sz="1400" dirty="0" err="1"/>
              <a:t>різні</a:t>
            </a:r>
            <a:r>
              <a:rPr lang="ru-RU" sz="1400" dirty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, а </a:t>
            </a:r>
            <a:r>
              <a:rPr lang="ru-RU" sz="1400" dirty="0" err="1"/>
              <a:t>кінцеві</a:t>
            </a:r>
            <a:r>
              <a:rPr lang="ru-RU" sz="1400" dirty="0"/>
              <a:t> </a:t>
            </a:r>
            <a:r>
              <a:rPr lang="ru-RU" sz="1400" dirty="0" err="1"/>
              <a:t>споживачі</a:t>
            </a:r>
            <a:r>
              <a:rPr lang="ru-RU" sz="1400" dirty="0"/>
              <a:t> </a:t>
            </a:r>
            <a:r>
              <a:rPr lang="ru-RU" sz="1400" dirty="0" err="1"/>
              <a:t>отримують</a:t>
            </a:r>
            <a:r>
              <a:rPr lang="ru-RU" sz="1400" dirty="0"/>
              <a:t> </a:t>
            </a:r>
            <a:r>
              <a:rPr lang="ru-RU" sz="1400" dirty="0" err="1"/>
              <a:t>якісні</a:t>
            </a:r>
            <a:r>
              <a:rPr lang="ru-RU" sz="1400" dirty="0"/>
              <a:t> </a:t>
            </a:r>
            <a:r>
              <a:rPr lang="ru-RU" sz="1400" dirty="0" err="1"/>
              <a:t>послуги</a:t>
            </a:r>
            <a:r>
              <a:rPr lang="ru-RU" sz="1400" dirty="0"/>
              <a:t>. </a:t>
            </a:r>
            <a:r>
              <a:rPr lang="uk-UA" sz="1400" dirty="0"/>
              <a:t>Вдале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отриманих</a:t>
            </a:r>
            <a:r>
              <a:rPr lang="ru-RU" sz="1400" dirty="0"/>
              <a:t> </a:t>
            </a:r>
            <a:r>
              <a:rPr lang="ru-RU" sz="1400" dirty="0" err="1"/>
              <a:t>знань</a:t>
            </a:r>
            <a:r>
              <a:rPr lang="ru-RU" sz="1400" dirty="0"/>
              <a:t> дозволить </a:t>
            </a:r>
            <a:r>
              <a:rPr lang="ru-RU" sz="1400" dirty="0" err="1"/>
              <a:t>вирішувати</a:t>
            </a:r>
            <a:r>
              <a:rPr lang="ru-RU" sz="1400" dirty="0"/>
              <a:t> </a:t>
            </a:r>
            <a:r>
              <a:rPr lang="ru-RU" sz="1400" dirty="0" err="1"/>
              <a:t>широке</a:t>
            </a:r>
            <a:r>
              <a:rPr lang="ru-RU" sz="1400" dirty="0"/>
              <a:t> коло </a:t>
            </a:r>
            <a:r>
              <a:rPr lang="ru-RU" sz="1400" dirty="0" err="1"/>
              <a:t>завдань</a:t>
            </a:r>
            <a:r>
              <a:rPr lang="ru-RU" sz="1400" dirty="0"/>
              <a:t> –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задоволення</a:t>
            </a:r>
            <a:r>
              <a:rPr lang="ru-RU" sz="1400" dirty="0"/>
              <a:t> </a:t>
            </a:r>
            <a:r>
              <a:rPr lang="ru-RU" sz="1400" dirty="0" err="1"/>
              <a:t>нових</a:t>
            </a:r>
            <a:r>
              <a:rPr lang="ru-RU" sz="1400" dirty="0"/>
              <a:t> потреб </a:t>
            </a:r>
            <a:r>
              <a:rPr lang="ru-RU" sz="1400" dirty="0" err="1"/>
              <a:t>людини</a:t>
            </a:r>
            <a:r>
              <a:rPr lang="ru-RU" sz="1400" dirty="0"/>
              <a:t> в </a:t>
            </a:r>
            <a:r>
              <a:rPr lang="ru-RU" sz="1400" dirty="0" err="1"/>
              <a:t>результаті</a:t>
            </a:r>
            <a:r>
              <a:rPr lang="ru-RU" sz="1400" dirty="0"/>
              <a:t> </a:t>
            </a:r>
            <a:r>
              <a:rPr lang="ru-RU" sz="1400" dirty="0" err="1"/>
              <a:t>появи</a:t>
            </a:r>
            <a:r>
              <a:rPr lang="ru-RU" sz="1400" dirty="0"/>
              <a:t> і </a:t>
            </a:r>
            <a:r>
              <a:rPr lang="ru-RU" sz="1400" dirty="0" err="1"/>
              <a:t>розвитку</a:t>
            </a:r>
            <a:r>
              <a:rPr lang="ru-RU" sz="1400" dirty="0"/>
              <a:t> </a:t>
            </a:r>
            <a:r>
              <a:rPr lang="ru-RU" sz="1400" dirty="0" err="1"/>
              <a:t>нових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до </a:t>
            </a:r>
            <a:r>
              <a:rPr lang="ru-RU" sz="1400" dirty="0" err="1"/>
              <a:t>вирішення</a:t>
            </a:r>
            <a:r>
              <a:rPr lang="ru-RU" sz="1400" dirty="0"/>
              <a:t> </a:t>
            </a:r>
            <a:r>
              <a:rPr lang="ru-RU" sz="1400" dirty="0" err="1"/>
              <a:t>глобальних</a:t>
            </a:r>
            <a:r>
              <a:rPr lang="ru-RU" sz="1400" dirty="0"/>
              <a:t> проблем </a:t>
            </a:r>
            <a:r>
              <a:rPr lang="ru-RU" sz="1400" dirty="0" err="1"/>
              <a:t>збереження</a:t>
            </a:r>
            <a:r>
              <a:rPr lang="ru-RU" sz="1400" dirty="0"/>
              <a:t> </a:t>
            </a:r>
            <a:r>
              <a:rPr lang="ru-RU" sz="1400" dirty="0" err="1"/>
              <a:t>навколишнього</a:t>
            </a:r>
            <a:r>
              <a:rPr lang="ru-RU" sz="1400" dirty="0"/>
              <a:t> </a:t>
            </a:r>
            <a:r>
              <a:rPr lang="ru-RU" sz="1400" dirty="0" err="1"/>
              <a:t>середовища</a:t>
            </a:r>
            <a:r>
              <a:rPr lang="ru-RU" sz="1400" dirty="0"/>
              <a:t>, </a:t>
            </a:r>
            <a:r>
              <a:rPr lang="ru-RU" sz="1400" dirty="0" err="1"/>
              <a:t>розв’язання</a:t>
            </a:r>
            <a:r>
              <a:rPr lang="ru-RU" sz="1400" dirty="0"/>
              <a:t> </a:t>
            </a:r>
            <a:r>
              <a:rPr lang="ru-RU" sz="1400" dirty="0" err="1"/>
              <a:t>завдань</a:t>
            </a:r>
            <a:r>
              <a:rPr lang="ru-RU" sz="1400" dirty="0"/>
              <a:t> </a:t>
            </a:r>
            <a:r>
              <a:rPr lang="ru-RU" sz="1400" dirty="0" err="1"/>
              <a:t>бізнесу</a:t>
            </a:r>
            <a:r>
              <a:rPr lang="ru-RU" sz="1400" dirty="0"/>
              <a:t> </a:t>
            </a:r>
            <a:r>
              <a:rPr lang="ru-RU" sz="1400" dirty="0" err="1"/>
              <a:t>стосовно</a:t>
            </a:r>
            <a:r>
              <a:rPr lang="ru-RU" sz="1400" dirty="0"/>
              <a:t> </a:t>
            </a:r>
            <a:r>
              <a:rPr lang="ru-RU" sz="1400" dirty="0" err="1"/>
              <a:t>генерації</a:t>
            </a:r>
            <a:r>
              <a:rPr lang="ru-RU" sz="1400" dirty="0"/>
              <a:t> </a:t>
            </a:r>
            <a:r>
              <a:rPr lang="ru-RU" sz="1400" dirty="0" err="1"/>
              <a:t>прибутку</a:t>
            </a:r>
            <a:r>
              <a:rPr lang="uk-UA" sz="1400" dirty="0"/>
              <a:t>.</a:t>
            </a:r>
            <a:endParaRPr lang="ru-RU" sz="140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534899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dirty="0"/>
              <a:t>Виділяють такі три головні характеристики Великих даних:</a:t>
            </a:r>
            <a:endParaRPr lang="ru-RU" sz="1400" dirty="0"/>
          </a:p>
          <a:p>
            <a:r>
              <a:rPr lang="uk-UA" sz="1400" dirty="0"/>
              <a:t> – великий обсяг (розмір бази даних);</a:t>
            </a:r>
            <a:endParaRPr lang="ru-RU" sz="1400" dirty="0"/>
          </a:p>
          <a:p>
            <a:r>
              <a:rPr lang="uk-UA" sz="1400" dirty="0"/>
              <a:t> – висока різноманітність (обробляються дані різних джерел і різних типів);</a:t>
            </a:r>
            <a:endParaRPr lang="ru-RU" sz="1400" dirty="0"/>
          </a:p>
          <a:p>
            <a:r>
              <a:rPr lang="uk-UA" sz="1400" dirty="0"/>
              <a:t> – високий рівень швидкості накопичення даних та їх первинної обробки.</a:t>
            </a:r>
            <a:endParaRPr lang="ru-RU" sz="1400" dirty="0"/>
          </a:p>
          <a:p>
            <a:r>
              <a:rPr lang="uk-UA" sz="1400" dirty="0"/>
              <a:t>Сутність Великих даних полягає в тому, що під час їх оброблення інформація одночасно отримується з великого обсягу, з великою швидкістю, зокрема з великою швидкістю приросту даних, з урахуванням одночасних, тобто паралельних, рівнів обробки, а також різноманітних даних, тобто є можливість використання різних джерел даних. Зарубіжними авторами ця концепція називається «три </a:t>
            </a:r>
            <a:r>
              <a:rPr lang="ru-RU" sz="1400" dirty="0"/>
              <a:t>V</a:t>
            </a:r>
            <a:r>
              <a:rPr lang="uk-UA" sz="1400" dirty="0"/>
              <a:t>».</a:t>
            </a:r>
            <a:endParaRPr lang="ru-RU" sz="1400" dirty="0"/>
          </a:p>
          <a:p>
            <a:r>
              <a:rPr lang="en-US" sz="1400" dirty="0"/>
              <a:t>volume</a:t>
            </a:r>
            <a:endParaRPr lang="uk-UA" sz="1400" dirty="0"/>
          </a:p>
          <a:p>
            <a:r>
              <a:rPr lang="uk-UA" sz="1400" dirty="0"/>
              <a:t>(обсяг)</a:t>
            </a:r>
          </a:p>
          <a:p>
            <a:r>
              <a:rPr lang="en-US" sz="1400" dirty="0"/>
              <a:t>variety</a:t>
            </a:r>
            <a:endParaRPr lang="uk-UA" sz="1400" dirty="0"/>
          </a:p>
          <a:p>
            <a:r>
              <a:rPr lang="uk-UA" sz="1400" dirty="0"/>
              <a:t>(різноманітність)</a:t>
            </a:r>
          </a:p>
          <a:p>
            <a:r>
              <a:rPr lang="en-US" sz="1400" dirty="0"/>
              <a:t>velocity</a:t>
            </a:r>
            <a:endParaRPr lang="uk-UA" sz="1400" dirty="0"/>
          </a:p>
          <a:p>
            <a:r>
              <a:rPr lang="uk-UA" sz="1400" dirty="0"/>
              <a:t>(швидкість)</a:t>
            </a:r>
          </a:p>
          <a:p>
            <a:r>
              <a:rPr lang="en-US" sz="1400" b="1" dirty="0"/>
              <a:t>Big Data</a:t>
            </a:r>
            <a:endParaRPr lang="uk-UA" sz="1400" dirty="0"/>
          </a:p>
          <a:p>
            <a:r>
              <a:rPr lang="uk-UA" sz="1400" b="1" dirty="0"/>
              <a:t>(три </a:t>
            </a:r>
            <a:r>
              <a:rPr lang="en-US" sz="1400" b="1" dirty="0"/>
              <a:t>V</a:t>
            </a:r>
            <a:r>
              <a:rPr lang="uk-UA" sz="1400" b="1" dirty="0"/>
              <a:t>)</a:t>
            </a:r>
            <a:endParaRPr lang="uk-UA" sz="1400" dirty="0"/>
          </a:p>
          <a:p>
            <a:r>
              <a:rPr lang="uk-UA" sz="1400" b="1" dirty="0"/>
              <a:t>Рис.4.1. Основні характеристики концепції </a:t>
            </a:r>
            <a:r>
              <a:rPr lang="ru-RU" sz="1400" b="1" dirty="0" err="1"/>
              <a:t>Big</a:t>
            </a:r>
            <a:r>
              <a:rPr lang="ru-RU" sz="1400" b="1" dirty="0"/>
              <a:t> </a:t>
            </a:r>
            <a:r>
              <a:rPr lang="ru-RU" sz="1400" b="1" dirty="0" err="1"/>
              <a:t>Dat</a:t>
            </a:r>
            <a:r>
              <a:rPr lang="uk-UA" sz="1400" b="1" dirty="0"/>
              <a:t>а (три </a:t>
            </a:r>
            <a:r>
              <a:rPr lang="en-US" sz="1400" b="1" dirty="0"/>
              <a:t>V</a:t>
            </a:r>
            <a:r>
              <a:rPr lang="uk-UA" sz="1400" b="1" dirty="0"/>
              <a:t>)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85417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dirty="0"/>
              <a:t>Технологія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 включає зберігання інформації (нині пов’язане з хмарними технологіями), її структурування (застосовують програмні рішення та платформи), управління й аналіз (оброблення та створення аналітичних звітів). Метою використання Великих даних є: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/>
              <a:t>– </a:t>
            </a:r>
            <a:r>
              <a:rPr lang="ru-RU" sz="1400" dirty="0" err="1"/>
              <a:t>покращення</a:t>
            </a:r>
            <a:r>
              <a:rPr lang="ru-RU" sz="1400" dirty="0"/>
              <a:t> </a:t>
            </a:r>
            <a:r>
              <a:rPr lang="ru-RU" sz="1400" dirty="0" err="1"/>
              <a:t>процесу</a:t>
            </a:r>
            <a:r>
              <a:rPr lang="ru-RU" sz="1400" dirty="0"/>
              <a:t> </a:t>
            </a:r>
            <a:r>
              <a:rPr lang="ru-RU" sz="1400" dirty="0" err="1"/>
              <a:t>прийняття</a:t>
            </a:r>
            <a:r>
              <a:rPr lang="ru-RU" sz="1400" dirty="0"/>
              <a:t> </a:t>
            </a:r>
            <a:r>
              <a:rPr lang="ru-RU" sz="1400" dirty="0" err="1"/>
              <a:t>рішень</a:t>
            </a:r>
            <a:r>
              <a:rPr lang="ru-RU" sz="1400" dirty="0"/>
              <a:t>;</a:t>
            </a:r>
          </a:p>
          <a:p>
            <a:r>
              <a:rPr lang="ru-RU" sz="1400" dirty="0"/>
              <a:t> – </a:t>
            </a:r>
            <a:r>
              <a:rPr lang="ru-RU" sz="1400" dirty="0" err="1"/>
              <a:t>управління</a:t>
            </a:r>
            <a:r>
              <a:rPr lang="ru-RU" sz="1400" dirty="0"/>
              <a:t> </a:t>
            </a:r>
            <a:r>
              <a:rPr lang="ru-RU" sz="1400" dirty="0" err="1"/>
              <a:t>ризиками</a:t>
            </a:r>
            <a:r>
              <a:rPr lang="ru-RU" sz="1400" dirty="0"/>
              <a:t>;</a:t>
            </a:r>
          </a:p>
          <a:p>
            <a:r>
              <a:rPr lang="ru-RU" sz="1400" dirty="0"/>
              <a:t> – </a:t>
            </a:r>
            <a:r>
              <a:rPr lang="ru-RU" sz="1400" dirty="0" err="1"/>
              <a:t>розвиток</a:t>
            </a:r>
            <a:r>
              <a:rPr lang="ru-RU" sz="1400" dirty="0"/>
              <a:t> </a:t>
            </a:r>
            <a:r>
              <a:rPr lang="ru-RU" sz="1400" dirty="0" err="1"/>
              <a:t>нових</a:t>
            </a:r>
            <a:r>
              <a:rPr lang="ru-RU" sz="1400" dirty="0"/>
              <a:t> </a:t>
            </a:r>
            <a:r>
              <a:rPr lang="ru-RU" sz="1400" dirty="0" err="1"/>
              <a:t>продуктів</a:t>
            </a:r>
            <a:r>
              <a:rPr lang="ru-RU" sz="1400" dirty="0"/>
              <a:t>;</a:t>
            </a:r>
          </a:p>
          <a:p>
            <a:r>
              <a:rPr lang="uk-UA" sz="1400" dirty="0"/>
              <a:t> </a:t>
            </a:r>
            <a:r>
              <a:rPr lang="ru-RU" sz="1400" dirty="0"/>
              <a:t>– </a:t>
            </a:r>
            <a:r>
              <a:rPr lang="ru-RU" sz="1400" dirty="0" err="1"/>
              <a:t>підвищення</a:t>
            </a:r>
            <a:r>
              <a:rPr lang="ru-RU" sz="1400" dirty="0"/>
              <a:t> </a:t>
            </a:r>
            <a:r>
              <a:rPr lang="ru-RU" sz="1400" dirty="0" err="1"/>
              <a:t>маржі</a:t>
            </a:r>
            <a:r>
              <a:rPr lang="ru-RU" sz="1400" dirty="0"/>
              <a:t> </a:t>
            </a:r>
            <a:r>
              <a:rPr lang="ru-RU" sz="1400" dirty="0" err="1"/>
              <a:t>тощо</a:t>
            </a:r>
            <a:r>
              <a:rPr lang="ru-RU" sz="1400" dirty="0"/>
              <a:t>.</a:t>
            </a:r>
          </a:p>
          <a:p>
            <a:r>
              <a:rPr lang="uk-UA" sz="1400" dirty="0"/>
              <a:t>Великі дані (англ.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) – набори інформації (як структурованої, так і неструктурованої) настільки великих розмірів, що традиційні способи та підходи (здебільшого засновані на рішеннях класу бізнесової аналітики та системах управління базами даних) не можуть бути застосовані до них. </a:t>
            </a:r>
            <a:r>
              <a:rPr lang="ru-RU" sz="1400" dirty="0" err="1"/>
              <a:t>Альтернативне</a:t>
            </a:r>
            <a:r>
              <a:rPr lang="ru-RU" sz="1400" dirty="0"/>
              <a:t> </a:t>
            </a:r>
            <a:r>
              <a:rPr lang="ru-RU" sz="1400" dirty="0" err="1"/>
              <a:t>визначення</a:t>
            </a:r>
            <a:r>
              <a:rPr lang="ru-RU" sz="1400" dirty="0"/>
              <a:t> </a:t>
            </a:r>
            <a:r>
              <a:rPr lang="ru-RU" sz="1400" dirty="0" err="1"/>
              <a:t>називає</a:t>
            </a:r>
            <a:r>
              <a:rPr lang="ru-RU" sz="1400" dirty="0"/>
              <a:t> Великими </a:t>
            </a:r>
            <a:r>
              <a:rPr lang="ru-RU" sz="1400" dirty="0" err="1"/>
              <a:t>даними</a:t>
            </a:r>
            <a:r>
              <a:rPr lang="ru-RU" sz="1400" dirty="0"/>
              <a:t> </a:t>
            </a:r>
            <a:r>
              <a:rPr lang="ru-RU" sz="1400" dirty="0" err="1"/>
              <a:t>феноменальне</a:t>
            </a:r>
            <a:r>
              <a:rPr lang="ru-RU" sz="1400" dirty="0"/>
              <a:t> </a:t>
            </a:r>
            <a:r>
              <a:rPr lang="ru-RU" sz="1400" dirty="0" err="1"/>
              <a:t>прискорення</a:t>
            </a:r>
            <a:r>
              <a:rPr lang="ru-RU" sz="1400" dirty="0"/>
              <a:t> </a:t>
            </a:r>
            <a:r>
              <a:rPr lang="ru-RU" sz="1400" dirty="0" err="1"/>
              <a:t>нагромадження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та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ускладнення</a:t>
            </a:r>
            <a:r>
              <a:rPr lang="ru-RU" sz="1400" dirty="0"/>
              <a:t>. </a:t>
            </a:r>
            <a:r>
              <a:rPr lang="ru-RU" sz="1400" dirty="0" err="1"/>
              <a:t>Важливо</a:t>
            </a:r>
            <a:r>
              <a:rPr lang="ru-RU" sz="1400" dirty="0"/>
              <a:t> </a:t>
            </a:r>
            <a:r>
              <a:rPr lang="ru-RU" sz="1400" dirty="0" err="1"/>
              <a:t>також</a:t>
            </a:r>
            <a:r>
              <a:rPr lang="ru-RU" sz="1400" dirty="0"/>
              <a:t> </a:t>
            </a:r>
            <a:r>
              <a:rPr lang="ru-RU" sz="1400" dirty="0" err="1"/>
              <a:t>відзначити</a:t>
            </a:r>
            <a:r>
              <a:rPr lang="ru-RU" sz="1400" dirty="0"/>
              <a:t> те, </a:t>
            </a:r>
            <a:r>
              <a:rPr lang="ru-RU" sz="1400" dirty="0" err="1"/>
              <a:t>що</a:t>
            </a:r>
            <a:r>
              <a:rPr lang="ru-RU" sz="1400" dirty="0"/>
              <a:t> часто </a:t>
            </a:r>
            <a:r>
              <a:rPr lang="ru-RU" sz="1400" dirty="0" err="1"/>
              <a:t>під</a:t>
            </a:r>
            <a:r>
              <a:rPr lang="ru-RU" sz="1400" dirty="0"/>
              <a:t> </a:t>
            </a:r>
            <a:r>
              <a:rPr lang="ru-RU" sz="1400" dirty="0" err="1"/>
              <a:t>цим</a:t>
            </a:r>
            <a:r>
              <a:rPr lang="ru-RU" sz="1400" dirty="0"/>
              <a:t> </a:t>
            </a:r>
            <a:r>
              <a:rPr lang="ru-RU" sz="1400" dirty="0" err="1"/>
              <a:t>поняттям</a:t>
            </a:r>
            <a:r>
              <a:rPr lang="ru-RU" sz="1400" dirty="0"/>
              <a:t> у </a:t>
            </a:r>
            <a:r>
              <a:rPr lang="ru-RU" sz="1400" dirty="0" err="1"/>
              <a:t>різних</a:t>
            </a:r>
            <a:r>
              <a:rPr lang="ru-RU" sz="1400" dirty="0"/>
              <a:t> контекстах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мати</a:t>
            </a:r>
            <a:r>
              <a:rPr lang="ru-RU" sz="1400" dirty="0"/>
              <a:t> на </a:t>
            </a:r>
            <a:r>
              <a:rPr lang="ru-RU" sz="1400" dirty="0" err="1"/>
              <a:t>увазі</a:t>
            </a:r>
            <a:r>
              <a:rPr lang="ru-RU" sz="1400" dirty="0"/>
              <a:t> як </a:t>
            </a:r>
            <a:r>
              <a:rPr lang="ru-RU" sz="1400" dirty="0" err="1"/>
              <a:t>дані</a:t>
            </a:r>
            <a:r>
              <a:rPr lang="ru-RU" sz="1400" dirty="0"/>
              <a:t> великого </a:t>
            </a:r>
            <a:r>
              <a:rPr lang="ru-RU" sz="1400" dirty="0" err="1"/>
              <a:t>обсягу</a:t>
            </a:r>
            <a:r>
              <a:rPr lang="ru-RU" sz="1400" dirty="0"/>
              <a:t>, так і </a:t>
            </a:r>
            <a:r>
              <a:rPr lang="ru-RU" sz="1400" dirty="0" err="1"/>
              <a:t>набір</a:t>
            </a:r>
            <a:r>
              <a:rPr lang="ru-RU" sz="1400" dirty="0"/>
              <a:t> </a:t>
            </a:r>
            <a:r>
              <a:rPr lang="ru-RU" sz="1400" dirty="0" err="1"/>
              <a:t>інструментів</a:t>
            </a:r>
            <a:r>
              <a:rPr lang="ru-RU" sz="1400" dirty="0"/>
              <a:t> та </a:t>
            </a:r>
            <a:r>
              <a:rPr lang="ru-RU" sz="1400" dirty="0" err="1"/>
              <a:t>методів</a:t>
            </a:r>
            <a:r>
              <a:rPr lang="ru-RU" sz="1400" dirty="0"/>
              <a:t>.</a:t>
            </a:r>
          </a:p>
          <a:p>
            <a:r>
              <a:rPr lang="uk-UA" sz="1400" dirty="0"/>
              <a:t>Таким чином, для ефективної роботи з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 необхідні комплексні рішення моніторингу, структурування, фільтрації та пошуку ієрархічних зв’язків. Оскільки використання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 дозволяє спостерігати за значною множиною змінних та, на основі наданої інформації, виявляти глобальні тренди, а головне допомагає зробити висновки щодо стратегії в різних ситуаціях.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461286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u="sng" dirty="0">
                <a:hlinkClick r:id="rId2"/>
              </a:rPr>
              <a:t>Характерною </a:t>
            </a:r>
            <a:r>
              <a:rPr lang="ru-RU" sz="1400" u="sng" dirty="0" err="1">
                <a:hlinkClick r:id="rId2"/>
              </a:rPr>
              <a:t>особливістю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технології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Big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Data</a:t>
            </a:r>
            <a:r>
              <a:rPr lang="ru-RU" sz="1400" u="sng" dirty="0">
                <a:hlinkClick r:id="rId2"/>
              </a:rPr>
              <a:t> є </a:t>
            </a:r>
            <a:r>
              <a:rPr lang="ru-RU" sz="1400" u="sng" dirty="0" err="1">
                <a:hlinkClick r:id="rId2"/>
              </a:rPr>
              <a:t>опрацювання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різнотипної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інформації</a:t>
            </a:r>
            <a:r>
              <a:rPr lang="ru-RU" sz="1400" u="sng" dirty="0">
                <a:hlinkClick r:id="rId2"/>
              </a:rPr>
              <a:t> з </a:t>
            </a:r>
            <a:r>
              <a:rPr lang="ru-RU" sz="1400" u="sng" dirty="0" err="1">
                <a:hlinkClick r:id="rId2"/>
              </a:rPr>
              <a:t>різних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джерел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інформації</a:t>
            </a:r>
            <a:r>
              <a:rPr lang="ru-RU" sz="1400" u="sng" dirty="0">
                <a:hlinkClick r:id="rId2"/>
              </a:rPr>
              <a:t>: </a:t>
            </a:r>
            <a:r>
              <a:rPr lang="ru-RU" sz="1400" u="sng" dirty="0" err="1">
                <a:hlinkClick r:id="rId2"/>
              </a:rPr>
              <a:t>структурованих</a:t>
            </a:r>
            <a:r>
              <a:rPr lang="ru-RU" sz="1400" u="sng" dirty="0">
                <a:hlinkClick r:id="rId2"/>
              </a:rPr>
              <a:t>, </a:t>
            </a:r>
            <a:r>
              <a:rPr lang="ru-RU" sz="1400" u="sng" dirty="0" err="1">
                <a:hlinkClick r:id="rId2"/>
              </a:rPr>
              <a:t>частково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структурованих</a:t>
            </a:r>
            <a:r>
              <a:rPr lang="ru-RU" sz="1400" u="sng" dirty="0">
                <a:hlinkClick r:id="rId2"/>
              </a:rPr>
              <a:t>, </a:t>
            </a:r>
            <a:r>
              <a:rPr lang="ru-RU" sz="1400" u="sng" dirty="0" err="1">
                <a:hlinkClick r:id="rId2"/>
              </a:rPr>
              <a:t>неструктурованих</a:t>
            </a:r>
            <a:r>
              <a:rPr lang="ru-RU" sz="1400" u="sng" dirty="0">
                <a:hlinkClick r:id="rId2"/>
              </a:rPr>
              <a:t>. </a:t>
            </a:r>
            <a:r>
              <a:rPr lang="ru-RU" sz="1400" u="sng" dirty="0" err="1">
                <a:hlinkClick r:id="rId2"/>
              </a:rPr>
              <a:t>Моделлю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даних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називається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сукупність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засобів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опису</a:t>
            </a:r>
            <a:r>
              <a:rPr lang="ru-RU" sz="1400" u="sng" dirty="0">
                <a:hlinkClick r:id="rId2"/>
              </a:rPr>
              <a:t> структур </a:t>
            </a:r>
            <a:r>
              <a:rPr lang="ru-RU" sz="1400" u="sng" dirty="0" err="1">
                <a:hlinkClick r:id="rId2"/>
              </a:rPr>
              <a:t>даних</a:t>
            </a:r>
            <a:r>
              <a:rPr lang="ru-RU" sz="1400" u="sng" dirty="0">
                <a:hlinkClick r:id="rId2"/>
              </a:rPr>
              <a:t> для </a:t>
            </a:r>
            <a:r>
              <a:rPr lang="ru-RU" sz="1400" u="sng" dirty="0" err="1">
                <a:hlinkClick r:id="rId2"/>
              </a:rPr>
              <a:t>певного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додатку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або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класу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додатків</a:t>
            </a:r>
            <a:r>
              <a:rPr lang="ru-RU" sz="1400" u="sng" dirty="0">
                <a:hlinkClick r:id="rId2"/>
              </a:rPr>
              <a:t>. </a:t>
            </a:r>
            <a:r>
              <a:rPr lang="ru-RU" sz="1400" u="sng" dirty="0" err="1">
                <a:hlinkClick r:id="rId2"/>
              </a:rPr>
              <a:t>Це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поняття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поєднує</a:t>
            </a:r>
            <a:r>
              <a:rPr lang="ru-RU" sz="1400" u="sng" dirty="0">
                <a:hlinkClick r:id="rId2"/>
              </a:rPr>
              <a:t> в </a:t>
            </a:r>
            <a:r>
              <a:rPr lang="ru-RU" sz="1400" u="sng" dirty="0" err="1">
                <a:hlinkClick r:id="rId2"/>
              </a:rPr>
              <a:t>собі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типи</a:t>
            </a:r>
            <a:r>
              <a:rPr lang="ru-RU" sz="1400" u="sng" dirty="0">
                <a:hlinkClick r:id="rId2"/>
              </a:rPr>
              <a:t> і </a:t>
            </a:r>
            <a:r>
              <a:rPr lang="ru-RU" sz="1400" u="sng" dirty="0" err="1">
                <a:hlinkClick r:id="rId2"/>
              </a:rPr>
              <a:t>структури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даних</a:t>
            </a:r>
            <a:r>
              <a:rPr lang="ru-RU" sz="1400" u="sng" dirty="0">
                <a:hlinkClick r:id="rId2"/>
              </a:rPr>
              <a:t>, систему </a:t>
            </a:r>
            <a:r>
              <a:rPr lang="ru-RU" sz="1400" u="sng" dirty="0" err="1">
                <a:hlinkClick r:id="rId2"/>
              </a:rPr>
              <a:t>операцій</a:t>
            </a:r>
            <a:r>
              <a:rPr lang="ru-RU" sz="1400" u="sng" dirty="0">
                <a:hlinkClick r:id="rId2"/>
              </a:rPr>
              <a:t> та </a:t>
            </a:r>
            <a:r>
              <a:rPr lang="ru-RU" sz="1400" u="sng" dirty="0" err="1">
                <a:hlinkClick r:id="rId2"/>
              </a:rPr>
              <a:t>засоби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опису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обмежень</a:t>
            </a:r>
            <a:r>
              <a:rPr lang="ru-RU" sz="1400" u="sng" dirty="0">
                <a:hlinkClick r:id="rId2"/>
              </a:rPr>
              <a:t>.</a:t>
            </a:r>
            <a:r>
              <a:rPr lang="ru-RU" sz="1400" dirty="0"/>
              <a:t> </a:t>
            </a:r>
            <a:r>
              <a:rPr lang="ru-RU" sz="1400" dirty="0" err="1"/>
              <a:t>Особливостями</a:t>
            </a:r>
            <a:r>
              <a:rPr lang="ru-RU" sz="1400" dirty="0"/>
              <a:t> </a:t>
            </a:r>
            <a:r>
              <a:rPr lang="ru-RU" sz="1400" dirty="0" err="1"/>
              <a:t>моделі</a:t>
            </a:r>
            <a:r>
              <a:rPr lang="ru-RU" sz="1400" dirty="0"/>
              <a:t> </a:t>
            </a:r>
            <a:r>
              <a:rPr lang="ru-RU" sz="1400" dirty="0" err="1"/>
              <a:t>структурованих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є, з одного боку, </a:t>
            </a:r>
            <a:r>
              <a:rPr lang="ru-RU" sz="1400" dirty="0" err="1"/>
              <a:t>накладання</a:t>
            </a:r>
            <a:r>
              <a:rPr lang="ru-RU" sz="1400" dirty="0"/>
              <a:t> на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заздалегідь</a:t>
            </a:r>
            <a:r>
              <a:rPr lang="ru-RU" sz="1400" dirty="0"/>
              <a:t> </a:t>
            </a:r>
            <a:r>
              <a:rPr lang="ru-RU" sz="1400" dirty="0" err="1"/>
              <a:t>відомих</a:t>
            </a:r>
            <a:r>
              <a:rPr lang="ru-RU" sz="1400" dirty="0"/>
              <a:t> </a:t>
            </a:r>
            <a:r>
              <a:rPr lang="ru-RU" sz="1400" dirty="0" err="1"/>
              <a:t>обмежень</a:t>
            </a:r>
            <a:r>
              <a:rPr lang="ru-RU" sz="1400" dirty="0"/>
              <a:t> за типом і </a:t>
            </a:r>
            <a:r>
              <a:rPr lang="ru-RU" sz="1400" dirty="0" err="1"/>
              <a:t>довжиною</a:t>
            </a:r>
            <a:r>
              <a:rPr lang="ru-RU" sz="1400" dirty="0"/>
              <a:t> </a:t>
            </a:r>
            <a:r>
              <a:rPr lang="ru-RU" sz="1400" dirty="0" err="1"/>
              <a:t>атрибутів</a:t>
            </a:r>
            <a:r>
              <a:rPr lang="ru-RU" sz="1400" dirty="0"/>
              <a:t>, а, з </a:t>
            </a:r>
            <a:r>
              <a:rPr lang="ru-RU" sz="1400" dirty="0" err="1"/>
              <a:t>іншого</a:t>
            </a:r>
            <a:r>
              <a:rPr lang="ru-RU" sz="1400" dirty="0"/>
              <a:t>, структура </a:t>
            </a:r>
            <a:r>
              <a:rPr lang="ru-RU" sz="1400" dirty="0" err="1"/>
              <a:t>даних</a:t>
            </a:r>
            <a:r>
              <a:rPr lang="ru-RU" sz="1400" dirty="0"/>
              <a:t> є </a:t>
            </a:r>
            <a:r>
              <a:rPr lang="ru-RU" sz="1400" dirty="0" err="1"/>
              <a:t>відомою</a:t>
            </a:r>
            <a:r>
              <a:rPr lang="ru-RU" sz="1400" dirty="0"/>
              <a:t> і </a:t>
            </a:r>
            <a:r>
              <a:rPr lang="ru-RU" sz="1400" dirty="0" err="1"/>
              <a:t>визначена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схеми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.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приводити</a:t>
            </a:r>
            <a:r>
              <a:rPr lang="ru-RU" sz="1400" dirty="0"/>
              <a:t> до </a:t>
            </a:r>
            <a:r>
              <a:rPr lang="ru-RU" sz="1400" dirty="0" err="1"/>
              <a:t>певних</a:t>
            </a:r>
            <a:r>
              <a:rPr lang="ru-RU" sz="1400" dirty="0"/>
              <a:t> </a:t>
            </a:r>
            <a:r>
              <a:rPr lang="ru-RU" sz="1400" dirty="0" err="1"/>
              <a:t>труднощів</a:t>
            </a:r>
            <a:r>
              <a:rPr lang="ru-RU" sz="1400" dirty="0"/>
              <a:t> при </a:t>
            </a:r>
            <a:r>
              <a:rPr lang="ru-RU" sz="1400" dirty="0" err="1"/>
              <a:t>роботі</a:t>
            </a:r>
            <a:r>
              <a:rPr lang="ru-RU" sz="1400" dirty="0"/>
              <a:t> з </a:t>
            </a:r>
            <a:r>
              <a:rPr lang="ru-RU" sz="1400" dirty="0" err="1"/>
              <a:t>даними</a:t>
            </a:r>
            <a:r>
              <a:rPr lang="ru-RU" sz="1400" dirty="0"/>
              <a:t>, </a:t>
            </a:r>
            <a:r>
              <a:rPr lang="ru-RU" sz="1400" dirty="0" err="1"/>
              <a:t>наприклад</a:t>
            </a:r>
            <a:r>
              <a:rPr lang="ru-RU" sz="1400" dirty="0"/>
              <a:t>, в </a:t>
            </a:r>
            <a:r>
              <a:rPr lang="ru-RU" sz="1400" dirty="0" err="1"/>
              <a:t>плані</a:t>
            </a:r>
            <a:r>
              <a:rPr lang="ru-RU" sz="1400" dirty="0"/>
              <a:t> </a:t>
            </a:r>
            <a:r>
              <a:rPr lang="ru-RU" sz="1400" dirty="0" err="1"/>
              <a:t>модифікації</a:t>
            </a:r>
            <a:r>
              <a:rPr lang="ru-RU" sz="1400" dirty="0"/>
              <a:t> </a:t>
            </a:r>
            <a:r>
              <a:rPr lang="ru-RU" sz="1400" dirty="0" err="1"/>
              <a:t>моделі</a:t>
            </a:r>
            <a:r>
              <a:rPr lang="ru-RU" sz="1400" dirty="0"/>
              <a:t> </a:t>
            </a:r>
            <a:r>
              <a:rPr lang="ru-RU" sz="1400" dirty="0" err="1"/>
              <a:t>під</a:t>
            </a:r>
            <a:r>
              <a:rPr lang="ru-RU" sz="1400" dirty="0"/>
              <a:t> </a:t>
            </a:r>
            <a:r>
              <a:rPr lang="ru-RU" sz="1400" dirty="0" err="1"/>
              <a:t>вимоги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змінилися</a:t>
            </a:r>
            <a:r>
              <a:rPr lang="ru-RU" sz="1400" dirty="0"/>
              <a:t> з </a:t>
            </a:r>
            <a:r>
              <a:rPr lang="ru-RU" sz="1400" dirty="0" err="1"/>
              <a:t>плином</a:t>
            </a:r>
            <a:r>
              <a:rPr lang="ru-RU" sz="1400" dirty="0"/>
              <a:t> часу. Прикладом </a:t>
            </a:r>
            <a:r>
              <a:rPr lang="ru-RU" sz="1400" dirty="0" err="1"/>
              <a:t>моделі</a:t>
            </a:r>
            <a:r>
              <a:rPr lang="ru-RU" sz="1400" dirty="0"/>
              <a:t> </a:t>
            </a:r>
            <a:r>
              <a:rPr lang="ru-RU" sz="1400" dirty="0" err="1"/>
              <a:t>структурованих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є </a:t>
            </a:r>
            <a:r>
              <a:rPr lang="ru-RU" sz="1400" dirty="0" err="1"/>
              <a:t>реляційна</a:t>
            </a:r>
            <a:r>
              <a:rPr lang="ru-RU" sz="1400" dirty="0"/>
              <a:t> система </a:t>
            </a:r>
            <a:r>
              <a:rPr lang="ru-RU" sz="1400" dirty="0" err="1"/>
              <a:t>керування</a:t>
            </a:r>
            <a:r>
              <a:rPr lang="ru-RU" sz="1400" dirty="0"/>
              <a:t> базою </a:t>
            </a:r>
            <a:r>
              <a:rPr lang="ru-RU" sz="1400" dirty="0" err="1"/>
              <a:t>даних</a:t>
            </a:r>
            <a:r>
              <a:rPr lang="ru-RU" sz="1400" dirty="0"/>
              <a:t> (СКБД).</a:t>
            </a:r>
          </a:p>
          <a:p>
            <a:r>
              <a:rPr lang="ru-RU" sz="1400" dirty="0" err="1"/>
              <a:t>Неструктуровані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, на </a:t>
            </a:r>
            <a:r>
              <a:rPr lang="ru-RU" sz="1400" dirty="0" err="1"/>
              <a:t>відміну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структурованих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</a:t>
            </a:r>
            <a:r>
              <a:rPr lang="ru-RU" sz="1400" dirty="0" err="1"/>
              <a:t>позбавлені</a:t>
            </a:r>
            <a:r>
              <a:rPr lang="ru-RU" sz="1400" dirty="0"/>
              <a:t> </a:t>
            </a:r>
            <a:r>
              <a:rPr lang="ru-RU" sz="1400" dirty="0" err="1"/>
              <a:t>визначеної</a:t>
            </a:r>
            <a:r>
              <a:rPr lang="ru-RU" sz="1400" dirty="0"/>
              <a:t> </a:t>
            </a:r>
            <a:r>
              <a:rPr lang="ru-RU" sz="1400" dirty="0" err="1"/>
              <a:t>структури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, </a:t>
            </a:r>
            <a:r>
              <a:rPr lang="ru-RU" sz="1400" dirty="0" err="1"/>
              <a:t>тим</a:t>
            </a:r>
            <a:r>
              <a:rPr lang="ru-RU" sz="1400" dirty="0"/>
              <a:t> самим, </a:t>
            </a:r>
            <a:r>
              <a:rPr lang="ru-RU" sz="1400" dirty="0" err="1"/>
              <a:t>ускладнює</a:t>
            </a:r>
            <a:r>
              <a:rPr lang="ru-RU" sz="1400" dirty="0"/>
              <a:t> </a:t>
            </a:r>
            <a:r>
              <a:rPr lang="ru-RU" sz="1400" dirty="0" err="1"/>
              <a:t>побудову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моделі</a:t>
            </a:r>
            <a:r>
              <a:rPr lang="ru-RU" sz="1400" dirty="0"/>
              <a:t>. До </a:t>
            </a:r>
            <a:r>
              <a:rPr lang="ru-RU" sz="1400" dirty="0" err="1"/>
              <a:t>неструктурованої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належать </a:t>
            </a:r>
            <a:r>
              <a:rPr lang="ru-RU" sz="1400" dirty="0" err="1"/>
              <a:t>текстові</a:t>
            </a:r>
            <a:r>
              <a:rPr lang="ru-RU" sz="1400" dirty="0"/>
              <a:t> </a:t>
            </a:r>
            <a:r>
              <a:rPr lang="ru-RU" sz="1400" dirty="0" err="1"/>
              <a:t>файли</a:t>
            </a:r>
            <a:r>
              <a:rPr lang="ru-RU" sz="1400" dirty="0"/>
              <a:t> </a:t>
            </a:r>
            <a:r>
              <a:rPr lang="ru-RU" sz="1400" dirty="0" err="1"/>
              <a:t>різноманітних</a:t>
            </a:r>
            <a:r>
              <a:rPr lang="ru-RU" sz="1400" dirty="0"/>
              <a:t> </a:t>
            </a:r>
            <a:r>
              <a:rPr lang="ru-RU" sz="1400" dirty="0" err="1"/>
              <a:t>документів</a:t>
            </a:r>
            <a:r>
              <a:rPr lang="ru-RU" sz="1400" dirty="0"/>
              <a:t>, </a:t>
            </a:r>
            <a:r>
              <a:rPr lang="ru-RU" sz="1400" dirty="0" err="1"/>
              <a:t>електронні</a:t>
            </a:r>
            <a:r>
              <a:rPr lang="ru-RU" sz="1400" dirty="0"/>
              <a:t> </a:t>
            </a:r>
            <a:r>
              <a:rPr lang="ru-RU" sz="1400" dirty="0" err="1"/>
              <a:t>листи</a:t>
            </a:r>
            <a:r>
              <a:rPr lang="ru-RU" sz="1400" dirty="0"/>
              <a:t>, </a:t>
            </a:r>
            <a:r>
              <a:rPr lang="ru-RU" sz="1400" dirty="0" err="1"/>
              <a:t>sms-повідомлення</a:t>
            </a:r>
            <a:r>
              <a:rPr lang="ru-RU" sz="1400" dirty="0"/>
              <a:t>, </a:t>
            </a:r>
            <a:r>
              <a:rPr lang="ru-RU" sz="1400" dirty="0" err="1"/>
              <a:t>відеокліпи</a:t>
            </a:r>
            <a:r>
              <a:rPr lang="ru-RU" sz="1400" dirty="0"/>
              <a:t>, </a:t>
            </a:r>
            <a:r>
              <a:rPr lang="ru-RU" sz="1400" dirty="0" err="1"/>
              <a:t>цифрові</a:t>
            </a:r>
            <a:r>
              <a:rPr lang="ru-RU" sz="1400" dirty="0"/>
              <a:t> </a:t>
            </a:r>
            <a:r>
              <a:rPr lang="ru-RU" sz="1400" dirty="0" err="1"/>
              <a:t>зображення</a:t>
            </a:r>
            <a:r>
              <a:rPr lang="ru-RU" sz="1400" dirty="0"/>
              <a:t>, </a:t>
            </a:r>
            <a:r>
              <a:rPr lang="ru-RU" sz="1400" dirty="0" err="1"/>
              <a:t>аудіофайли</a:t>
            </a:r>
            <a:r>
              <a:rPr lang="ru-RU" sz="1400" dirty="0"/>
              <a:t> та </a:t>
            </a:r>
            <a:r>
              <a:rPr lang="ru-RU" sz="1400" dirty="0" err="1"/>
              <a:t>ін</a:t>
            </a:r>
            <a:r>
              <a:rPr lang="ru-RU" sz="1400" dirty="0"/>
              <a:t>.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певних</a:t>
            </a:r>
            <a:r>
              <a:rPr lang="ru-RU" sz="1400" dirty="0"/>
              <a:t> </a:t>
            </a:r>
            <a:r>
              <a:rPr lang="ru-RU" sz="1400" dirty="0" err="1"/>
              <a:t>методів</a:t>
            </a:r>
            <a:r>
              <a:rPr lang="ru-RU" sz="1400" dirty="0"/>
              <a:t>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</a:t>
            </a:r>
            <a:r>
              <a:rPr lang="ru-RU" sz="1400" dirty="0" err="1"/>
              <a:t>виявитись</a:t>
            </a:r>
            <a:r>
              <a:rPr lang="ru-RU" sz="1400" dirty="0"/>
              <a:t> </a:t>
            </a:r>
            <a:r>
              <a:rPr lang="ru-RU" sz="1400" dirty="0" err="1"/>
              <a:t>дуже</a:t>
            </a:r>
            <a:r>
              <a:rPr lang="ru-RU" sz="1400" dirty="0"/>
              <a:t> </a:t>
            </a:r>
            <a:r>
              <a:rPr lang="ru-RU" sz="1400" dirty="0" err="1"/>
              <a:t>інформативними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-за </a:t>
            </a:r>
            <a:r>
              <a:rPr lang="ru-RU" sz="1400" dirty="0" err="1"/>
              <a:t>наявності</a:t>
            </a:r>
            <a:r>
              <a:rPr lang="ru-RU" sz="1400" dirty="0"/>
              <a:t> в них так </a:t>
            </a:r>
            <a:r>
              <a:rPr lang="ru-RU" sz="1400" dirty="0" err="1"/>
              <a:t>званих</a:t>
            </a:r>
            <a:r>
              <a:rPr lang="ru-RU" sz="1400" dirty="0"/>
              <a:t> «</a:t>
            </a:r>
            <a:r>
              <a:rPr lang="ru-RU" sz="1400" dirty="0" err="1"/>
              <a:t>прихованих</a:t>
            </a:r>
            <a:r>
              <a:rPr lang="ru-RU" sz="1400" dirty="0"/>
              <a:t> </a:t>
            </a:r>
            <a:r>
              <a:rPr lang="ru-RU" sz="1400" dirty="0" err="1"/>
              <a:t>знань</a:t>
            </a:r>
            <a:r>
              <a:rPr lang="ru-RU" sz="1400" dirty="0"/>
              <a:t>». </a:t>
            </a:r>
            <a:r>
              <a:rPr lang="ru-RU" sz="1400" dirty="0" err="1"/>
              <a:t>Останні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бути </a:t>
            </a:r>
            <a:r>
              <a:rPr lang="ru-RU" sz="1400" dirty="0" err="1"/>
              <a:t>отримані</a:t>
            </a:r>
            <a:r>
              <a:rPr lang="ru-RU" sz="1400" dirty="0"/>
              <a:t> за </a:t>
            </a:r>
            <a:r>
              <a:rPr lang="ru-RU" sz="1400" dirty="0" err="1"/>
              <a:t>допомогою</a:t>
            </a:r>
            <a:r>
              <a:rPr lang="ru-RU" sz="1400" dirty="0"/>
              <a:t> </a:t>
            </a:r>
            <a:r>
              <a:rPr lang="ru-RU" sz="1400" dirty="0" err="1"/>
              <a:t>інтелектуального</a:t>
            </a:r>
            <a:r>
              <a:rPr lang="ru-RU" sz="1400" dirty="0"/>
              <a:t>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– </a:t>
            </a:r>
            <a:r>
              <a:rPr lang="ru-RU" sz="1400" dirty="0" err="1"/>
              <a:t>Data</a:t>
            </a:r>
            <a:r>
              <a:rPr lang="ru-RU" sz="1400" dirty="0"/>
              <a:t> </a:t>
            </a:r>
            <a:r>
              <a:rPr lang="ru-RU" sz="1400" dirty="0" err="1"/>
              <a:t>Mining</a:t>
            </a:r>
            <a:r>
              <a:rPr lang="ru-RU" sz="1400" dirty="0"/>
              <a:t>. </a:t>
            </a:r>
            <a:r>
              <a:rPr lang="ru-RU" sz="1400" dirty="0" err="1"/>
              <a:t>Data</a:t>
            </a:r>
            <a:r>
              <a:rPr lang="ru-RU" sz="1400" dirty="0"/>
              <a:t> </a:t>
            </a:r>
            <a:r>
              <a:rPr lang="ru-RU" sz="1400" dirty="0" err="1"/>
              <a:t>Mining</a:t>
            </a:r>
            <a:r>
              <a:rPr lang="ru-RU" sz="1400" dirty="0"/>
              <a:t> –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процес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прийняття</a:t>
            </a:r>
            <a:r>
              <a:rPr lang="ru-RU" sz="1400" dirty="0"/>
              <a:t> </a:t>
            </a:r>
            <a:r>
              <a:rPr lang="ru-RU" sz="1400" dirty="0" err="1"/>
              <a:t>рішень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базується</a:t>
            </a:r>
            <a:r>
              <a:rPr lang="ru-RU" sz="1400" dirty="0"/>
              <a:t> на </a:t>
            </a:r>
            <a:r>
              <a:rPr lang="ru-RU" sz="1400" dirty="0" err="1"/>
              <a:t>пошуку</a:t>
            </a:r>
            <a:r>
              <a:rPr lang="ru-RU" sz="1400" dirty="0"/>
              <a:t> в «</a:t>
            </a:r>
            <a:r>
              <a:rPr lang="ru-RU" sz="1400" dirty="0" err="1"/>
              <a:t>сирих</a:t>
            </a:r>
            <a:r>
              <a:rPr lang="ru-RU" sz="1400" dirty="0"/>
              <a:t>»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прихованих</a:t>
            </a:r>
            <a:r>
              <a:rPr lang="ru-RU" sz="1400" dirty="0"/>
              <a:t> </a:t>
            </a:r>
            <a:r>
              <a:rPr lang="ru-RU" sz="1400" dirty="0" err="1"/>
              <a:t>закономірностей</a:t>
            </a:r>
            <a:r>
              <a:rPr lang="ru-RU" sz="1400" dirty="0"/>
              <a:t>, </a:t>
            </a:r>
            <a:r>
              <a:rPr lang="ru-RU" sz="1400" dirty="0" err="1"/>
              <a:t>раніше</a:t>
            </a:r>
            <a:r>
              <a:rPr lang="ru-RU" sz="1400" dirty="0"/>
              <a:t> </a:t>
            </a:r>
            <a:r>
              <a:rPr lang="ru-RU" sz="1400" dirty="0" err="1"/>
              <a:t>невідомих</a:t>
            </a:r>
            <a:r>
              <a:rPr lang="ru-RU" sz="1400" dirty="0"/>
              <a:t>, </a:t>
            </a:r>
            <a:r>
              <a:rPr lang="ru-RU" sz="1400" dirty="0" err="1"/>
              <a:t>нетривіальних</a:t>
            </a:r>
            <a:r>
              <a:rPr lang="ru-RU" sz="1400" dirty="0"/>
              <a:t>, практично </a:t>
            </a:r>
            <a:r>
              <a:rPr lang="ru-RU" sz="1400" dirty="0" err="1"/>
              <a:t>корисних</a:t>
            </a:r>
            <a:r>
              <a:rPr lang="ru-RU" sz="1400" dirty="0"/>
              <a:t> та </a:t>
            </a:r>
            <a:r>
              <a:rPr lang="ru-RU" sz="1400" dirty="0" err="1"/>
              <a:t>доступних</a:t>
            </a:r>
            <a:r>
              <a:rPr lang="ru-RU" sz="1400" dirty="0"/>
              <a:t> </a:t>
            </a:r>
            <a:r>
              <a:rPr lang="ru-RU" sz="1400" dirty="0" err="1"/>
              <a:t>інтепретації</a:t>
            </a:r>
            <a:r>
              <a:rPr lang="ru-RU" sz="1400" dirty="0"/>
              <a:t> </a:t>
            </a:r>
            <a:r>
              <a:rPr lang="ru-RU" sz="1400" dirty="0" err="1"/>
              <a:t>знань</a:t>
            </a:r>
            <a:r>
              <a:rPr lang="ru-RU" sz="1400" dirty="0"/>
              <a:t>, </a:t>
            </a:r>
            <a:r>
              <a:rPr lang="ru-RU" sz="1400" dirty="0" err="1"/>
              <a:t>необхідних</a:t>
            </a:r>
            <a:r>
              <a:rPr lang="ru-RU" sz="1400" dirty="0"/>
              <a:t> для </a:t>
            </a:r>
            <a:r>
              <a:rPr lang="ru-RU" sz="1400" dirty="0" err="1"/>
              <a:t>ухвалення</a:t>
            </a:r>
            <a:r>
              <a:rPr lang="ru-RU" sz="1400" dirty="0"/>
              <a:t> </a:t>
            </a:r>
            <a:r>
              <a:rPr lang="ru-RU" sz="1400" dirty="0" err="1"/>
              <a:t>рішень</a:t>
            </a:r>
            <a:r>
              <a:rPr lang="ru-RU" sz="1400" dirty="0"/>
              <a:t> в </a:t>
            </a:r>
            <a:r>
              <a:rPr lang="ru-RU" sz="1400" dirty="0" err="1"/>
              <a:t>різних</a:t>
            </a:r>
            <a:r>
              <a:rPr lang="ru-RU" sz="1400" dirty="0"/>
              <a:t> сферах </a:t>
            </a:r>
            <a:r>
              <a:rPr lang="ru-RU" sz="1400" dirty="0" err="1"/>
              <a:t>людської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.</a:t>
            </a:r>
          </a:p>
          <a:p>
            <a:r>
              <a:rPr lang="ru-RU" sz="1400" dirty="0"/>
              <a:t>При </a:t>
            </a:r>
            <a:r>
              <a:rPr lang="ru-RU" sz="1400" dirty="0" err="1"/>
              <a:t>побудові</a:t>
            </a:r>
            <a:r>
              <a:rPr lang="ru-RU" sz="1400" dirty="0"/>
              <a:t> </a:t>
            </a:r>
            <a:r>
              <a:rPr lang="ru-RU" sz="1400" dirty="0" err="1"/>
              <a:t>моделі</a:t>
            </a:r>
            <a:r>
              <a:rPr lang="ru-RU" sz="1400" dirty="0"/>
              <a:t> </a:t>
            </a:r>
            <a:r>
              <a:rPr lang="ru-RU" sz="1400" dirty="0" err="1"/>
              <a:t>частково</a:t>
            </a:r>
            <a:r>
              <a:rPr lang="ru-RU" sz="1400" dirty="0"/>
              <a:t> </a:t>
            </a:r>
            <a:r>
              <a:rPr lang="ru-RU" sz="1400" dirty="0" err="1"/>
              <a:t>структурованих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слід</a:t>
            </a:r>
            <a:r>
              <a:rPr lang="ru-RU" sz="1400" dirty="0"/>
              <a:t> </a:t>
            </a:r>
            <a:r>
              <a:rPr lang="ru-RU" sz="1400" dirty="0" err="1"/>
              <a:t>враховувати</a:t>
            </a:r>
            <a:r>
              <a:rPr lang="ru-RU" sz="1400" dirty="0"/>
              <a:t> </a:t>
            </a:r>
            <a:r>
              <a:rPr lang="ru-RU" sz="1400" dirty="0" err="1"/>
              <a:t>особливості</a:t>
            </a:r>
            <a:r>
              <a:rPr lang="ru-RU" sz="1400" dirty="0"/>
              <a:t> </a:t>
            </a:r>
            <a:r>
              <a:rPr lang="ru-RU" sz="1400" dirty="0" err="1"/>
              <a:t>структурованих</a:t>
            </a:r>
            <a:r>
              <a:rPr lang="ru-RU" sz="1400" dirty="0"/>
              <a:t> і </a:t>
            </a:r>
            <a:r>
              <a:rPr lang="ru-RU" sz="1400" dirty="0" err="1"/>
              <a:t>неструктурованих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. До </a:t>
            </a:r>
            <a:r>
              <a:rPr lang="ru-RU" sz="1400" dirty="0" err="1"/>
              <a:t>основних</a:t>
            </a:r>
            <a:r>
              <a:rPr lang="ru-RU" sz="1400" dirty="0"/>
              <a:t> проблем,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мають</a:t>
            </a:r>
            <a:r>
              <a:rPr lang="ru-RU" sz="1400" dirty="0"/>
              <a:t> </a:t>
            </a:r>
            <a:r>
              <a:rPr lang="ru-RU" sz="1400" dirty="0" err="1"/>
              <a:t>місце</a:t>
            </a:r>
            <a:r>
              <a:rPr lang="ru-RU" sz="1400" dirty="0"/>
              <a:t> при </a:t>
            </a:r>
            <a:r>
              <a:rPr lang="ru-RU" sz="1400" dirty="0" err="1"/>
              <a:t>роботі</a:t>
            </a:r>
            <a:r>
              <a:rPr lang="ru-RU" sz="1400" dirty="0"/>
              <a:t>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частково</a:t>
            </a:r>
            <a:r>
              <a:rPr lang="ru-RU" sz="1400" dirty="0"/>
              <a:t> </a:t>
            </a:r>
            <a:r>
              <a:rPr lang="ru-RU" sz="1400" dirty="0" err="1"/>
              <a:t>структурованими</a:t>
            </a:r>
            <a:r>
              <a:rPr lang="ru-RU" sz="1400" dirty="0"/>
              <a:t> </a:t>
            </a:r>
            <a:r>
              <a:rPr lang="ru-RU" sz="1400" dirty="0" err="1"/>
              <a:t>даними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віднести</a:t>
            </a:r>
            <a:r>
              <a:rPr lang="ru-RU" sz="1400" dirty="0"/>
              <a:t>: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862559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dirty="0"/>
              <a:t>1) наявна ступінь їх коректності потребує врахування при побудові моделі засобів для оцінювання їх достовірності;</a:t>
            </a:r>
            <a:endParaRPr lang="ru-RU" sz="1400" dirty="0"/>
          </a:p>
          <a:p>
            <a:r>
              <a:rPr lang="uk-UA" sz="1400" dirty="0"/>
              <a:t>2) схема даних може не в повній мірі відповідати оброблюваним даним або її відсутність унеможливлює їх інтерпретацію;</a:t>
            </a:r>
            <a:endParaRPr lang="ru-RU" sz="1400" dirty="0"/>
          </a:p>
          <a:p>
            <a:r>
              <a:rPr lang="uk-UA" sz="1400" dirty="0"/>
              <a:t>3) частина атрибутів може бути відсутня або в </a:t>
            </a:r>
            <a:r>
              <a:rPr lang="uk-UA" sz="1400" dirty="0" err="1"/>
              <a:t>невповній</a:t>
            </a:r>
            <a:r>
              <a:rPr lang="uk-UA" sz="1400" dirty="0"/>
              <a:t> мірі задовольняти умови коректності щодо них.</a:t>
            </a:r>
            <a:endParaRPr lang="ru-RU" sz="1400" dirty="0"/>
          </a:p>
          <a:p>
            <a:r>
              <a:rPr lang="uk-UA" sz="1400" dirty="0"/>
              <a:t>У сучасному аналізі </a:t>
            </a:r>
            <a:r>
              <a:rPr lang="ru-RU" sz="1400" dirty="0"/>
              <a:t>BD</a:t>
            </a:r>
            <a:r>
              <a:rPr lang="uk-UA" sz="1400" dirty="0"/>
              <a:t> використовують все більш складні статистичні методи, що далеко виходять за межі узагальнення (</a:t>
            </a:r>
            <a:r>
              <a:rPr lang="ru-RU" sz="1400" dirty="0" err="1"/>
              <a:t>rollup</a:t>
            </a:r>
            <a:r>
              <a:rPr lang="uk-UA" sz="1400" dirty="0"/>
              <a:t>) і деталізації (</a:t>
            </a:r>
            <a:r>
              <a:rPr lang="ru-RU" sz="1400" dirty="0" err="1"/>
              <a:t>drilldown</a:t>
            </a:r>
            <a:r>
              <a:rPr lang="uk-UA" sz="1400" dirty="0"/>
              <a:t>) традиційних методів </a:t>
            </a:r>
            <a:r>
              <a:rPr lang="ru-RU" sz="1400" dirty="0"/>
              <a:t>BI</a:t>
            </a:r>
            <a:r>
              <a:rPr lang="uk-UA" sz="1400" dirty="0"/>
              <a:t>. </a:t>
            </a:r>
            <a:r>
              <a:rPr lang="ru-RU" sz="1400" dirty="0"/>
              <a:t>При </a:t>
            </a:r>
            <a:r>
              <a:rPr lang="ru-RU" sz="1400" dirty="0" err="1"/>
              <a:t>виконанні</a:t>
            </a:r>
            <a:r>
              <a:rPr lang="ru-RU" sz="1400" dirty="0"/>
              <a:t> </a:t>
            </a:r>
            <a:r>
              <a:rPr lang="ru-RU" sz="1400" dirty="0" err="1"/>
              <a:t>цих</a:t>
            </a:r>
            <a:r>
              <a:rPr lang="ru-RU" sz="1400" dirty="0"/>
              <a:t> </a:t>
            </a:r>
            <a:r>
              <a:rPr lang="ru-RU" sz="1400" dirty="0" err="1"/>
              <a:t>алгоритмів</a:t>
            </a:r>
            <a:r>
              <a:rPr lang="ru-RU" sz="1400" dirty="0"/>
              <a:t> </a:t>
            </a:r>
            <a:r>
              <a:rPr lang="ru-RU" sz="1400" dirty="0" err="1"/>
              <a:t>аналітикам</a:t>
            </a:r>
            <a:r>
              <a:rPr lang="ru-RU" sz="1400" dirty="0"/>
              <a:t> часто </a:t>
            </a:r>
            <a:r>
              <a:rPr lang="ru-RU" sz="1400" dirty="0" err="1"/>
              <a:t>потрібно</a:t>
            </a:r>
            <a:r>
              <a:rPr lang="ru-RU" sz="1400" dirty="0"/>
              <a:t> </a:t>
            </a:r>
            <a:r>
              <a:rPr lang="ru-RU" sz="1400" dirty="0" err="1"/>
              <a:t>досліджувати</a:t>
            </a:r>
            <a:r>
              <a:rPr lang="ru-RU" sz="1400" dirty="0"/>
              <a:t> </a:t>
            </a:r>
            <a:r>
              <a:rPr lang="ru-RU" sz="1400" dirty="0" err="1"/>
              <a:t>величезні</a:t>
            </a:r>
            <a:r>
              <a:rPr lang="ru-RU" sz="1400" dirty="0"/>
              <a:t> </a:t>
            </a:r>
            <a:r>
              <a:rPr lang="ru-RU" sz="1400" dirty="0" err="1"/>
              <a:t>набори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не </a:t>
            </a:r>
            <a:r>
              <a:rPr lang="ru-RU" sz="1400" dirty="0" err="1"/>
              <a:t>вдаючись</a:t>
            </a:r>
            <a:r>
              <a:rPr lang="ru-RU" sz="1400" dirty="0"/>
              <a:t> до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зразків</a:t>
            </a:r>
            <a:r>
              <a:rPr lang="ru-RU" sz="1400" dirty="0"/>
              <a:t> і </a:t>
            </a:r>
            <a:r>
              <a:rPr lang="ru-RU" sz="1400" dirty="0" err="1"/>
              <a:t>вибірок</a:t>
            </a:r>
            <a:r>
              <a:rPr lang="ru-RU" sz="1400" dirty="0"/>
              <a:t>. </a:t>
            </a:r>
            <a:r>
              <a:rPr lang="ru-RU" sz="1400" dirty="0" err="1"/>
              <a:t>Сучасне</a:t>
            </a:r>
            <a:r>
              <a:rPr lang="ru-RU" sz="1400" dirty="0"/>
              <a:t> СД </a:t>
            </a:r>
            <a:r>
              <a:rPr lang="ru-RU" sz="1400" dirty="0" err="1"/>
              <a:t>має</a:t>
            </a:r>
            <a:r>
              <a:rPr lang="ru-RU" sz="1400" dirty="0"/>
              <a:t> </a:t>
            </a:r>
            <a:r>
              <a:rPr lang="ru-RU" sz="1400" dirty="0" err="1"/>
              <a:t>служити</a:t>
            </a:r>
            <a:r>
              <a:rPr lang="ru-RU" sz="1400" dirty="0"/>
              <a:t> і </a:t>
            </a:r>
            <a:r>
              <a:rPr lang="ru-RU" sz="1400" dirty="0" err="1"/>
              <a:t>ґрунтовним</a:t>
            </a:r>
            <a:r>
              <a:rPr lang="ru-RU" sz="1400" dirty="0"/>
              <a:t> (</a:t>
            </a:r>
            <a:r>
              <a:rPr lang="ru-RU" sz="1400" dirty="0" err="1"/>
              <a:t>глибоким</a:t>
            </a:r>
            <a:r>
              <a:rPr lang="ru-RU" sz="1400" dirty="0"/>
              <a:t>) </a:t>
            </a:r>
            <a:r>
              <a:rPr lang="ru-RU" sz="1400" dirty="0" err="1"/>
              <a:t>репозиторієм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і </a:t>
            </a:r>
            <a:r>
              <a:rPr lang="ru-RU" sz="1400" dirty="0" err="1"/>
              <a:t>механізмом</a:t>
            </a:r>
            <a:r>
              <a:rPr lang="ru-RU" sz="1400" dirty="0"/>
              <a:t>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виконання</a:t>
            </a:r>
            <a:r>
              <a:rPr lang="ru-RU" sz="1400" dirty="0"/>
              <a:t> </a:t>
            </a:r>
            <a:r>
              <a:rPr lang="ru-RU" sz="1400" dirty="0" err="1"/>
              <a:t>складних</a:t>
            </a:r>
            <a:r>
              <a:rPr lang="ru-RU" sz="1400" dirty="0"/>
              <a:t> </a:t>
            </a:r>
            <a:r>
              <a:rPr lang="ru-RU" sz="1400" dirty="0" err="1"/>
              <a:t>алгоритмів</a:t>
            </a:r>
            <a:r>
              <a:rPr lang="ru-RU" sz="1400" dirty="0"/>
              <a:t>. </a:t>
            </a:r>
            <a:r>
              <a:rPr lang="ru-RU" sz="1400" dirty="0" err="1"/>
              <a:t>Сьогодні</a:t>
            </a:r>
            <a:r>
              <a:rPr lang="ru-RU" sz="1400" dirty="0"/>
              <a:t> є </a:t>
            </a:r>
            <a:r>
              <a:rPr lang="ru-RU" sz="1400" dirty="0" err="1"/>
              <a:t>зростаюча</a:t>
            </a:r>
            <a:r>
              <a:rPr lang="ru-RU" sz="1400" dirty="0"/>
              <a:t> потреба в </a:t>
            </a:r>
            <a:r>
              <a:rPr lang="ru-RU" sz="1400" dirty="0" err="1"/>
              <a:t>могутніх</a:t>
            </a:r>
            <a:r>
              <a:rPr lang="ru-RU" sz="1400" dirty="0"/>
              <a:t> </a:t>
            </a:r>
            <a:r>
              <a:rPr lang="ru-RU" sz="1400" dirty="0" err="1"/>
              <a:t>аналітиках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. Часто вони є </a:t>
            </a:r>
            <a:r>
              <a:rPr lang="ru-RU" sz="1400" dirty="0" err="1"/>
              <a:t>висококваліфікованими</a:t>
            </a:r>
            <a:r>
              <a:rPr lang="ru-RU" sz="1400" dirty="0"/>
              <a:t> статистиками,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володіють</a:t>
            </a:r>
            <a:r>
              <a:rPr lang="ru-RU" sz="1400" dirty="0"/>
              <a:t> хорошими </a:t>
            </a:r>
            <a:r>
              <a:rPr lang="ru-RU" sz="1400" dirty="0" err="1"/>
              <a:t>знаннями</a:t>
            </a:r>
            <a:r>
              <a:rPr lang="ru-RU" sz="1400" dirty="0"/>
              <a:t> в </a:t>
            </a:r>
            <a:r>
              <a:rPr lang="ru-RU" sz="1400" dirty="0" err="1"/>
              <a:t>області</a:t>
            </a:r>
            <a:r>
              <a:rPr lang="ru-RU" sz="1400" dirty="0"/>
              <a:t> ПЗ, але </a:t>
            </a:r>
            <a:r>
              <a:rPr lang="ru-RU" sz="1400" dirty="0" err="1"/>
              <a:t>зазвичай</a:t>
            </a:r>
            <a:r>
              <a:rPr lang="ru-RU" sz="1400" dirty="0"/>
              <a:t> </a:t>
            </a:r>
            <a:r>
              <a:rPr lang="ru-RU" sz="1400" dirty="0" err="1"/>
              <a:t>фокусуються</a:t>
            </a:r>
            <a:r>
              <a:rPr lang="ru-RU" sz="1400" dirty="0"/>
              <a:t> на </a:t>
            </a:r>
            <a:r>
              <a:rPr lang="ru-RU" sz="1400" dirty="0" err="1"/>
              <a:t>ґрунтовному</a:t>
            </a:r>
            <a:r>
              <a:rPr lang="ru-RU" sz="1400" dirty="0"/>
              <a:t> </a:t>
            </a:r>
            <a:r>
              <a:rPr lang="ru-RU" sz="1400" dirty="0" err="1"/>
              <a:t>аналізі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а не на </a:t>
            </a:r>
            <a:r>
              <a:rPr lang="ru-RU" sz="1400" dirty="0" err="1"/>
              <a:t>управлінні</a:t>
            </a:r>
            <a:r>
              <a:rPr lang="ru-RU" sz="1400" dirty="0"/>
              <a:t> БД. Для </a:t>
            </a:r>
            <a:r>
              <a:rPr lang="ru-RU" sz="1400" dirty="0" err="1"/>
              <a:t>підтримки</a:t>
            </a:r>
            <a:r>
              <a:rPr lang="ru-RU" sz="1400" dirty="0"/>
              <a:t> </a:t>
            </a:r>
            <a:r>
              <a:rPr lang="ru-RU" sz="1400" dirty="0" err="1"/>
              <a:t>їхньої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 </a:t>
            </a:r>
            <a:r>
              <a:rPr lang="ru-RU" sz="1400" dirty="0" err="1"/>
              <a:t>потрібно</a:t>
            </a:r>
            <a:r>
              <a:rPr lang="ru-RU" sz="1400" dirty="0"/>
              <a:t> </a:t>
            </a:r>
            <a:r>
              <a:rPr lang="ru-RU" sz="1400" dirty="0" err="1"/>
              <a:t>застосовувати</a:t>
            </a:r>
            <a:r>
              <a:rPr lang="ru-RU" sz="1400" dirty="0"/>
              <a:t> </a:t>
            </a:r>
            <a:r>
              <a:rPr lang="ru-RU" sz="1400" dirty="0" err="1"/>
              <a:t>підхід</a:t>
            </a:r>
            <a:r>
              <a:rPr lang="ru-RU" sz="1400" dirty="0"/>
              <a:t> MAD до </a:t>
            </a:r>
            <a:r>
              <a:rPr lang="ru-RU" sz="1400" dirty="0" err="1"/>
              <a:t>проектування</a:t>
            </a:r>
            <a:r>
              <a:rPr lang="ru-RU" sz="1400" dirty="0"/>
              <a:t> СД та </a:t>
            </a:r>
            <a:r>
              <a:rPr lang="ru-RU" sz="1400" dirty="0" err="1"/>
              <a:t>створення</a:t>
            </a:r>
            <a:r>
              <a:rPr lang="ru-RU" sz="1400" dirty="0"/>
              <a:t> </a:t>
            </a:r>
            <a:r>
              <a:rPr lang="ru-RU" sz="1400" dirty="0" err="1"/>
              <a:t>інфраструктури</a:t>
            </a:r>
            <a:r>
              <a:rPr lang="ru-RU" sz="1400" dirty="0"/>
              <a:t> систем БД. При </a:t>
            </a:r>
            <a:r>
              <a:rPr lang="ru-RU" sz="1400" dirty="0" err="1"/>
              <a:t>досягненні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цілей</a:t>
            </a:r>
            <a:r>
              <a:rPr lang="ru-RU" sz="1400" dirty="0"/>
              <a:t> </a:t>
            </a:r>
            <a:r>
              <a:rPr lang="ru-RU" sz="1400" dirty="0" err="1"/>
              <a:t>виникають</a:t>
            </a:r>
            <a:r>
              <a:rPr lang="ru-RU" sz="1400" dirty="0"/>
              <a:t> </a:t>
            </a:r>
            <a:r>
              <a:rPr lang="ru-RU" sz="1400" dirty="0" err="1"/>
              <a:t>важливі</a:t>
            </a:r>
            <a:r>
              <a:rPr lang="ru-RU" sz="1400" dirty="0"/>
              <a:t> </a:t>
            </a:r>
            <a:r>
              <a:rPr lang="ru-RU" sz="1400" dirty="0" err="1"/>
              <a:t>проблеми</a:t>
            </a:r>
            <a:r>
              <a:rPr lang="ru-RU" sz="1400" dirty="0"/>
              <a:t> </a:t>
            </a:r>
            <a:r>
              <a:rPr lang="ru-RU" sz="1400" dirty="0" err="1"/>
              <a:t>вибору</a:t>
            </a:r>
            <a:r>
              <a:rPr lang="ru-RU" sz="1400" dirty="0"/>
              <a:t> </a:t>
            </a:r>
            <a:r>
              <a:rPr lang="ru-RU" sz="1400" dirty="0" err="1"/>
              <a:t>методів</a:t>
            </a:r>
            <a:r>
              <a:rPr lang="ru-RU" sz="1400" dirty="0"/>
              <a:t> та ІТ для </a:t>
            </a:r>
            <a:r>
              <a:rPr lang="ru-RU" sz="1400" dirty="0" err="1"/>
              <a:t>аналізу</a:t>
            </a:r>
            <a:r>
              <a:rPr lang="ru-RU" sz="1400" dirty="0"/>
              <a:t> BD. Робота з BD не </a:t>
            </a:r>
            <a:r>
              <a:rPr lang="ru-RU" sz="1400" dirty="0" err="1"/>
              <a:t>подібна</a:t>
            </a:r>
            <a:r>
              <a:rPr lang="ru-RU" sz="1400" dirty="0"/>
              <a:t> на </a:t>
            </a:r>
            <a:r>
              <a:rPr lang="ru-RU" sz="1400" dirty="0" err="1"/>
              <a:t>звичайний</a:t>
            </a:r>
            <a:r>
              <a:rPr lang="ru-RU" sz="1400" dirty="0"/>
              <a:t> </a:t>
            </a:r>
            <a:r>
              <a:rPr lang="ru-RU" sz="1400" dirty="0" err="1"/>
              <a:t>процес</a:t>
            </a:r>
            <a:r>
              <a:rPr lang="ru-RU" sz="1400" dirty="0"/>
              <a:t> BI, де </a:t>
            </a:r>
            <a:r>
              <a:rPr lang="ru-RU" sz="1400" dirty="0" err="1"/>
              <a:t>просте</a:t>
            </a:r>
            <a:r>
              <a:rPr lang="ru-RU" sz="1400" dirty="0"/>
              <a:t> </a:t>
            </a:r>
            <a:r>
              <a:rPr lang="ru-RU" sz="1400" dirty="0" err="1"/>
              <a:t>додавання</a:t>
            </a:r>
            <a:r>
              <a:rPr lang="ru-RU" sz="1400" dirty="0"/>
              <a:t> </a:t>
            </a:r>
            <a:r>
              <a:rPr lang="ru-RU" sz="1400" dirty="0" err="1"/>
              <a:t>відомих</a:t>
            </a:r>
            <a:r>
              <a:rPr lang="ru-RU" sz="1400" dirty="0"/>
              <a:t> </a:t>
            </a:r>
            <a:r>
              <a:rPr lang="ru-RU" sz="1400" dirty="0" err="1"/>
              <a:t>значень</a:t>
            </a:r>
            <a:r>
              <a:rPr lang="ru-RU" sz="1400" dirty="0"/>
              <a:t> приносить результат.</a:t>
            </a:r>
          </a:p>
          <a:p>
            <a:r>
              <a:rPr lang="uk-UA" sz="1400" dirty="0"/>
              <a:t>При роботі з </a:t>
            </a:r>
            <a:r>
              <a:rPr lang="ru-RU" sz="1400" dirty="0"/>
              <a:t>BD</a:t>
            </a:r>
            <a:r>
              <a:rPr lang="uk-UA" sz="1400" dirty="0"/>
              <a:t> результат виходить в процесі їхнього очищення шляхом послідовного моделювання: спочатку висувається гіпотеза, будується статистична, візуальна або семантична модель, на її підставі перевіряється достовірність висунутої гіпотези і потім висувається наступна. </a:t>
            </a:r>
            <a:r>
              <a:rPr lang="ru-RU" sz="1400" dirty="0" err="1"/>
              <a:t>Цей</a:t>
            </a:r>
            <a:r>
              <a:rPr lang="ru-RU" sz="1400" dirty="0"/>
              <a:t> </a:t>
            </a:r>
            <a:r>
              <a:rPr lang="ru-RU" sz="1400" dirty="0" err="1"/>
              <a:t>процес</a:t>
            </a:r>
            <a:r>
              <a:rPr lang="ru-RU" sz="1400" dirty="0"/>
              <a:t> </a:t>
            </a:r>
            <a:r>
              <a:rPr lang="ru-RU" sz="1400" dirty="0" err="1"/>
              <a:t>вимагає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дослідника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інтерпретації</a:t>
            </a:r>
            <a:r>
              <a:rPr lang="ru-RU" sz="1400" dirty="0"/>
              <a:t> </a:t>
            </a:r>
            <a:r>
              <a:rPr lang="ru-RU" sz="1400" dirty="0" err="1"/>
              <a:t>візуальних</a:t>
            </a:r>
            <a:r>
              <a:rPr lang="ru-RU" sz="1400" dirty="0"/>
              <a:t> </a:t>
            </a:r>
            <a:r>
              <a:rPr lang="ru-RU" sz="1400" dirty="0" err="1"/>
              <a:t>значень</a:t>
            </a:r>
            <a:r>
              <a:rPr lang="ru-RU" sz="1400" dirty="0"/>
              <a:t>,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складання</a:t>
            </a:r>
            <a:r>
              <a:rPr lang="ru-RU" sz="1400" dirty="0"/>
              <a:t> </a:t>
            </a:r>
            <a:r>
              <a:rPr lang="ru-RU" sz="1400" dirty="0" err="1"/>
              <a:t>інтерактивних</a:t>
            </a:r>
            <a:r>
              <a:rPr lang="ru-RU" sz="1400" dirty="0"/>
              <a:t> </a:t>
            </a:r>
            <a:r>
              <a:rPr lang="ru-RU" sz="1400" dirty="0" err="1"/>
              <a:t>запитів</a:t>
            </a:r>
            <a:r>
              <a:rPr lang="ru-RU" sz="1400" dirty="0"/>
              <a:t> на </a:t>
            </a:r>
            <a:r>
              <a:rPr lang="ru-RU" sz="1400" dirty="0" err="1"/>
              <a:t>основі</a:t>
            </a:r>
            <a:r>
              <a:rPr lang="ru-RU" sz="1400" dirty="0"/>
              <a:t> </a:t>
            </a:r>
            <a:r>
              <a:rPr lang="ru-RU" sz="1400" dirty="0" err="1"/>
              <a:t>знань</a:t>
            </a:r>
            <a:r>
              <a:rPr lang="ru-RU" sz="1400" dirty="0"/>
              <a:t>,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розроблення</a:t>
            </a:r>
            <a:r>
              <a:rPr lang="ru-RU" sz="1400" dirty="0"/>
              <a:t> </a:t>
            </a:r>
            <a:r>
              <a:rPr lang="ru-RU" sz="1400" dirty="0" err="1"/>
              <a:t>адаптивних</a:t>
            </a:r>
            <a:r>
              <a:rPr lang="ru-RU" sz="1400" dirty="0"/>
              <a:t> </a:t>
            </a:r>
            <a:r>
              <a:rPr lang="ru-RU" sz="1400" dirty="0" err="1"/>
              <a:t>алгоритмів</a:t>
            </a:r>
            <a:r>
              <a:rPr lang="ru-RU" sz="1400" dirty="0"/>
              <a:t> ML, </a:t>
            </a:r>
            <a:r>
              <a:rPr lang="ru-RU" sz="1400" dirty="0" err="1"/>
              <a:t>здатних</a:t>
            </a:r>
            <a:r>
              <a:rPr lang="ru-RU" sz="1400" dirty="0"/>
              <a:t> </a:t>
            </a:r>
            <a:r>
              <a:rPr lang="ru-RU" sz="1400" dirty="0" err="1"/>
              <a:t>отримати</a:t>
            </a:r>
            <a:r>
              <a:rPr lang="ru-RU" sz="1400" dirty="0"/>
              <a:t> </a:t>
            </a:r>
            <a:r>
              <a:rPr lang="ru-RU" sz="1400" dirty="0" err="1"/>
              <a:t>потрібний</a:t>
            </a:r>
            <a:r>
              <a:rPr lang="ru-RU" sz="1400" dirty="0"/>
              <a:t> результат. </a:t>
            </a:r>
            <a:r>
              <a:rPr lang="ru-RU" sz="1400" dirty="0" err="1"/>
              <a:t>Причому</a:t>
            </a:r>
            <a:r>
              <a:rPr lang="ru-RU" sz="1400" dirty="0"/>
              <a:t> час </a:t>
            </a:r>
            <a:r>
              <a:rPr lang="ru-RU" sz="1400" dirty="0" err="1"/>
              <a:t>життя</a:t>
            </a:r>
            <a:r>
              <a:rPr lang="ru-RU" sz="1400" dirty="0"/>
              <a:t> такого алгоритму часто </a:t>
            </a:r>
            <a:r>
              <a:rPr lang="ru-RU" sz="1400" dirty="0" err="1"/>
              <a:t>досить</a:t>
            </a:r>
            <a:r>
              <a:rPr lang="ru-RU" sz="1400" dirty="0"/>
              <a:t> короткий. </a:t>
            </a:r>
            <a:r>
              <a:rPr lang="ru-RU" sz="1400" u="sng" dirty="0">
                <a:hlinkClick r:id="rId2"/>
              </a:rPr>
              <a:t>Є </a:t>
            </a:r>
            <a:r>
              <a:rPr lang="ru-RU" sz="1400" u="sng" dirty="0" err="1">
                <a:hlinkClick r:id="rId2"/>
              </a:rPr>
              <a:t>п’ять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основних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підходів</a:t>
            </a:r>
            <a:r>
              <a:rPr lang="ru-RU" sz="1400" u="sng" dirty="0">
                <a:hlinkClick r:id="rId2"/>
              </a:rPr>
              <a:t> до </a:t>
            </a:r>
            <a:r>
              <a:rPr lang="ru-RU" sz="1400" u="sng" dirty="0" err="1">
                <a:hlinkClick r:id="rId2"/>
              </a:rPr>
              <a:t>аналізу</a:t>
            </a:r>
            <a:r>
              <a:rPr lang="ru-RU" sz="1400" u="sng" dirty="0">
                <a:hlinkClick r:id="rId2"/>
              </a:rPr>
              <a:t> BD: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893861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23528" y="188640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dirty="0"/>
              <a:t>1. </a:t>
            </a:r>
            <a:r>
              <a:rPr lang="ru-RU" sz="1400" dirty="0" err="1"/>
              <a:t>Discovery</a:t>
            </a:r>
            <a:r>
              <a:rPr lang="uk-UA" sz="1400" dirty="0"/>
              <a:t> інструменти корисні впродовж життєвого циклу інформації для швидкого, інтуїтивного вивчення та аналізу інформації, отриманої з </a:t>
            </a:r>
            <a:r>
              <a:rPr lang="uk-UA" sz="1400" dirty="0" err="1"/>
              <a:t>будьякої</a:t>
            </a:r>
            <a:r>
              <a:rPr lang="uk-UA" sz="1400" dirty="0"/>
              <a:t> комбінації структурованих і неструктурованих джерел.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додатки</a:t>
            </a:r>
            <a:r>
              <a:rPr lang="ru-RU" sz="1400" dirty="0"/>
              <a:t> </a:t>
            </a:r>
            <a:r>
              <a:rPr lang="ru-RU" sz="1400" dirty="0" err="1"/>
              <a:t>дають</a:t>
            </a:r>
            <a:r>
              <a:rPr lang="ru-RU" sz="1400" dirty="0"/>
              <a:t> </a:t>
            </a:r>
            <a:r>
              <a:rPr lang="ru-RU" sz="1400" dirty="0" err="1"/>
              <a:t>можливість</a:t>
            </a:r>
            <a:r>
              <a:rPr lang="ru-RU" sz="1400" dirty="0"/>
              <a:t>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джерел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поряд</a:t>
            </a:r>
            <a:r>
              <a:rPr lang="ru-RU" sz="1400" dirty="0"/>
              <a:t> з </a:t>
            </a:r>
            <a:r>
              <a:rPr lang="ru-RU" sz="1400" dirty="0" err="1"/>
              <a:t>традиційними</a:t>
            </a:r>
            <a:r>
              <a:rPr lang="ru-RU" sz="1400" dirty="0"/>
              <a:t> системами BI. </a:t>
            </a:r>
            <a:r>
              <a:rPr lang="ru-RU" sz="1400" dirty="0" err="1"/>
              <a:t>Відсутнє</a:t>
            </a:r>
            <a:r>
              <a:rPr lang="ru-RU" sz="1400" dirty="0"/>
              <a:t> </a:t>
            </a:r>
            <a:r>
              <a:rPr lang="ru-RU" sz="1400" dirty="0" err="1"/>
              <a:t>попереднє</a:t>
            </a:r>
            <a:r>
              <a:rPr lang="ru-RU" sz="1400" dirty="0"/>
              <a:t> </a:t>
            </a:r>
            <a:r>
              <a:rPr lang="ru-RU" sz="1400" dirty="0" err="1"/>
              <a:t>моделювання</a:t>
            </a:r>
            <a:r>
              <a:rPr lang="ru-RU" sz="1400" dirty="0"/>
              <a:t>, </a:t>
            </a:r>
            <a:r>
              <a:rPr lang="ru-RU" sz="1400" dirty="0" err="1"/>
              <a:t>користувачі</a:t>
            </a:r>
            <a:r>
              <a:rPr lang="ru-RU" sz="1400" dirty="0"/>
              <a:t> </a:t>
            </a:r>
            <a:r>
              <a:rPr lang="ru-RU" sz="1400" dirty="0" err="1"/>
              <a:t>швидко</a:t>
            </a:r>
            <a:r>
              <a:rPr lang="ru-RU" sz="1400" dirty="0"/>
              <a:t> </a:t>
            </a:r>
            <a:r>
              <a:rPr lang="ru-RU" sz="1400" dirty="0" err="1"/>
              <a:t>залучають</a:t>
            </a:r>
            <a:r>
              <a:rPr lang="ru-RU" sz="1400" dirty="0"/>
              <a:t>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ідеї</a:t>
            </a:r>
            <a:r>
              <a:rPr lang="ru-RU" sz="1400" dirty="0"/>
              <a:t>, </a:t>
            </a:r>
            <a:r>
              <a:rPr lang="ru-RU" sz="1400" dirty="0" err="1"/>
              <a:t>формують</a:t>
            </a:r>
            <a:r>
              <a:rPr lang="ru-RU" sz="1400" dirty="0"/>
              <a:t> </a:t>
            </a:r>
            <a:r>
              <a:rPr lang="ru-RU" sz="1400" dirty="0" err="1"/>
              <a:t>значущі</a:t>
            </a:r>
            <a:r>
              <a:rPr lang="ru-RU" sz="1400" dirty="0"/>
              <a:t> </a:t>
            </a:r>
            <a:r>
              <a:rPr lang="ru-RU" sz="1400" dirty="0" err="1"/>
              <a:t>висновки</a:t>
            </a:r>
            <a:r>
              <a:rPr lang="ru-RU" sz="1400" dirty="0"/>
              <a:t>, і </a:t>
            </a:r>
            <a:r>
              <a:rPr lang="ru-RU" sz="1400" dirty="0" err="1"/>
              <a:t>приймають</a:t>
            </a:r>
            <a:r>
              <a:rPr lang="ru-RU" sz="1400" dirty="0"/>
              <a:t> </a:t>
            </a:r>
            <a:r>
              <a:rPr lang="ru-RU" sz="1400" dirty="0" err="1"/>
              <a:t>обґрунтовані</a:t>
            </a:r>
            <a:r>
              <a:rPr lang="ru-RU" sz="1400" dirty="0"/>
              <a:t> </a:t>
            </a:r>
            <a:r>
              <a:rPr lang="ru-RU" sz="1400" dirty="0" err="1"/>
              <a:t>рішення</a:t>
            </a:r>
            <a:r>
              <a:rPr lang="ru-RU" sz="1400" dirty="0"/>
              <a:t>.</a:t>
            </a:r>
          </a:p>
          <a:p>
            <a:r>
              <a:rPr lang="uk-UA" sz="1400" dirty="0"/>
              <a:t>2. Інструменти </a:t>
            </a:r>
            <a:r>
              <a:rPr lang="ru-RU" sz="1400" dirty="0"/>
              <a:t>BI</a:t>
            </a:r>
            <a:r>
              <a:rPr lang="uk-UA" sz="1400" dirty="0"/>
              <a:t> мають важливе значення для звітності, аналізу та управління ефективністю, в першу чергу з </a:t>
            </a:r>
            <a:r>
              <a:rPr lang="uk-UA" sz="1400" dirty="0" err="1"/>
              <a:t>транзакційних</a:t>
            </a:r>
            <a:r>
              <a:rPr lang="uk-UA" sz="1400" dirty="0"/>
              <a:t> даних зі СД та ІС виробництва. Додатки забезпечують широкі можливості для </a:t>
            </a:r>
            <a:r>
              <a:rPr lang="ru-RU" sz="1400" dirty="0"/>
              <a:t>BI</a:t>
            </a:r>
            <a:r>
              <a:rPr lang="uk-UA" sz="1400" dirty="0"/>
              <a:t> та управління ефективністю.</a:t>
            </a:r>
            <a:endParaRPr lang="ru-RU" sz="1400" dirty="0"/>
          </a:p>
          <a:p>
            <a:r>
              <a:rPr lang="uk-UA" sz="1400" dirty="0"/>
              <a:t>3. </a:t>
            </a:r>
            <a:r>
              <a:rPr lang="ru-RU" sz="1400" dirty="0" err="1"/>
              <a:t>In</a:t>
            </a:r>
            <a:r>
              <a:rPr lang="uk-UA" sz="1400" dirty="0"/>
              <a:t>-</a:t>
            </a:r>
            <a:r>
              <a:rPr lang="ru-RU" sz="1400" dirty="0" err="1"/>
              <a:t>DatabaseAnalytics</a:t>
            </a:r>
            <a:r>
              <a:rPr lang="uk-UA" sz="1400" dirty="0"/>
              <a:t> – методи для пошуку шаблонів і відношень в даних. Застосовують в БД, відсутнє переміщення даних з інших аналітичних серверів, що прискорює цикл опрацювання інформації та зменшує сукупну вартість.</a:t>
            </a:r>
            <a:endParaRPr lang="ru-RU" sz="1400" dirty="0"/>
          </a:p>
          <a:p>
            <a:r>
              <a:rPr lang="uk-UA" sz="1400" dirty="0"/>
              <a:t>4. </a:t>
            </a:r>
            <a:r>
              <a:rPr lang="ru-RU" sz="1400" dirty="0" err="1"/>
              <a:t>Hadoop</a:t>
            </a:r>
            <a:r>
              <a:rPr lang="uk-UA" sz="1400" dirty="0"/>
              <a:t> – попереднє опрацювання даних для трендів </a:t>
            </a:r>
            <a:r>
              <a:rPr lang="uk-UA" sz="1400" dirty="0" err="1"/>
              <a:t>макро</a:t>
            </a:r>
            <a:r>
              <a:rPr lang="uk-UA" sz="1400" dirty="0"/>
              <a:t> ідентичності або знаходження елементів даних значення </a:t>
            </a:r>
            <a:r>
              <a:rPr lang="ru-RU" sz="1400" dirty="0"/>
              <a:t>OUTOF</a:t>
            </a:r>
            <a:r>
              <a:rPr lang="uk-UA" sz="1400" dirty="0"/>
              <a:t>-діапазону. Організації використовують </a:t>
            </a:r>
            <a:r>
              <a:rPr lang="ru-RU" sz="1400" dirty="0" err="1"/>
              <a:t>Hadoop</a:t>
            </a:r>
            <a:r>
              <a:rPr lang="uk-UA" sz="1400" dirty="0"/>
              <a:t> як прекурсор для форм аналітики.</a:t>
            </a:r>
            <a:endParaRPr lang="ru-RU" sz="1400" dirty="0"/>
          </a:p>
          <a:p>
            <a:r>
              <a:rPr lang="uk-UA" sz="1400" dirty="0"/>
              <a:t>5. Управління рішеннями – прогнозне моделювання, бізнес-правила та самонавчання для прийняття обґрунтованого рішення на основі поточного контексту. </a:t>
            </a:r>
            <a:r>
              <a:rPr lang="ru-RU" sz="1400" dirty="0" err="1"/>
              <a:t>Створює</a:t>
            </a:r>
            <a:r>
              <a:rPr lang="ru-RU" sz="1400" dirty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 </a:t>
            </a:r>
            <a:r>
              <a:rPr lang="ru-RU" sz="1400" dirty="0" err="1"/>
              <a:t>прийняття</a:t>
            </a:r>
            <a:r>
              <a:rPr lang="ru-RU" sz="1400" dirty="0"/>
              <a:t> </a:t>
            </a:r>
            <a:r>
              <a:rPr lang="ru-RU" sz="1400" dirty="0" err="1"/>
              <a:t>рішень</a:t>
            </a:r>
            <a:r>
              <a:rPr lang="ru-RU" sz="1400" dirty="0"/>
              <a:t> в </a:t>
            </a:r>
            <a:r>
              <a:rPr lang="ru-RU" sz="1400" dirty="0" err="1"/>
              <a:t>режимі</a:t>
            </a:r>
            <a:r>
              <a:rPr lang="ru-RU" sz="1400" dirty="0"/>
              <a:t> реального часу.</a:t>
            </a:r>
          </a:p>
          <a:p>
            <a:r>
              <a:rPr lang="uk-UA" sz="1400" dirty="0"/>
              <a:t>Зважаючи на вище перелічене, в</a:t>
            </a:r>
            <a:r>
              <a:rPr lang="ru-RU" sz="1400" dirty="0" err="1"/>
              <a:t>сі</a:t>
            </a:r>
            <a:r>
              <a:rPr lang="ru-RU" sz="1400" dirty="0"/>
              <a:t> </a:t>
            </a:r>
            <a:r>
              <a:rPr lang="ru-RU" sz="1400" dirty="0" err="1"/>
              <a:t>ці</a:t>
            </a:r>
            <a:r>
              <a:rPr lang="ru-RU" sz="1400" dirty="0"/>
              <a:t> </a:t>
            </a:r>
            <a:r>
              <a:rPr lang="ru-RU" sz="1400" dirty="0" err="1"/>
              <a:t>підходи</a:t>
            </a:r>
            <a:r>
              <a:rPr lang="ru-RU" sz="1400" dirty="0"/>
              <a:t> </a:t>
            </a:r>
            <a:r>
              <a:rPr lang="ru-RU" sz="1400" dirty="0" err="1"/>
              <a:t>застосовуються</a:t>
            </a:r>
            <a:r>
              <a:rPr lang="ru-RU" sz="1400" dirty="0"/>
              <a:t> для </a:t>
            </a:r>
            <a:r>
              <a:rPr lang="ru-RU" sz="1400" dirty="0" err="1"/>
              <a:t>виявлення</a:t>
            </a:r>
            <a:r>
              <a:rPr lang="ru-RU" sz="1400" dirty="0"/>
              <a:t> </a:t>
            </a:r>
            <a:r>
              <a:rPr lang="ru-RU" sz="1400" dirty="0" err="1"/>
              <a:t>прихованих</a:t>
            </a:r>
            <a:r>
              <a:rPr lang="ru-RU" sz="1400" dirty="0"/>
              <a:t> </a:t>
            </a:r>
            <a:r>
              <a:rPr lang="ru-RU" sz="1400" dirty="0" err="1"/>
              <a:t>взаємозв’язків</a:t>
            </a:r>
            <a:r>
              <a:rPr lang="ru-RU" sz="1400" dirty="0"/>
              <a:t>.</a:t>
            </a:r>
          </a:p>
          <a:p>
            <a:r>
              <a:rPr lang="uk-UA" sz="1400" dirty="0"/>
              <a:t>Отже, в</a:t>
            </a:r>
            <a:r>
              <a:rPr lang="ru-RU" sz="1400" dirty="0" err="1"/>
              <a:t>икористання</a:t>
            </a:r>
            <a:r>
              <a:rPr lang="ru-RU" sz="1400" dirty="0"/>
              <a:t> Великих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може</a:t>
            </a:r>
            <a:r>
              <a:rPr lang="ru-RU" sz="1400" dirty="0"/>
              <a:t> </a:t>
            </a:r>
            <a:r>
              <a:rPr lang="ru-RU" sz="1400" dirty="0" err="1"/>
              <a:t>дати</a:t>
            </a:r>
            <a:r>
              <a:rPr lang="ru-RU" sz="1400" dirty="0"/>
              <a:t> </a:t>
            </a:r>
            <a:r>
              <a:rPr lang="ru-RU" sz="1400" dirty="0" err="1"/>
              <a:t>велику</a:t>
            </a:r>
            <a:r>
              <a:rPr lang="ru-RU" sz="1400" dirty="0"/>
              <a:t> </a:t>
            </a:r>
            <a:r>
              <a:rPr lang="ru-RU" sz="1400" dirty="0" err="1"/>
              <a:t>конкурентну</a:t>
            </a:r>
            <a:r>
              <a:rPr lang="ru-RU" sz="1400" dirty="0"/>
              <a:t> </a:t>
            </a:r>
            <a:r>
              <a:rPr lang="ru-RU" sz="1400" dirty="0" err="1"/>
              <a:t>перевагу</a:t>
            </a:r>
            <a:r>
              <a:rPr lang="ru-RU" sz="1400" dirty="0"/>
              <a:t>. І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твердження</a:t>
            </a:r>
            <a:r>
              <a:rPr lang="ru-RU" sz="1400" dirty="0"/>
              <a:t> </a:t>
            </a:r>
            <a:r>
              <a:rPr lang="uk-UA" sz="1400" dirty="0"/>
              <a:t>є </a:t>
            </a:r>
            <a:r>
              <a:rPr lang="ru-RU" sz="1400" dirty="0" err="1"/>
              <a:t>вірн</a:t>
            </a:r>
            <a:r>
              <a:rPr lang="uk-UA" sz="1400" dirty="0" err="1"/>
              <a:t>им</a:t>
            </a:r>
            <a:r>
              <a:rPr lang="ru-RU" sz="1400" dirty="0"/>
              <a:t>, </a:t>
            </a:r>
            <a:r>
              <a:rPr lang="ru-RU" sz="1400" dirty="0" err="1"/>
              <a:t>якщо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збір</a:t>
            </a:r>
            <a:r>
              <a:rPr lang="ru-RU" sz="1400" dirty="0"/>
              <a:t>, </a:t>
            </a:r>
            <a:r>
              <a:rPr lang="ru-RU" sz="1400" dirty="0" err="1"/>
              <a:t>обробка</a:t>
            </a:r>
            <a:r>
              <a:rPr lang="ru-RU" sz="1400" dirty="0"/>
              <a:t> та </a:t>
            </a:r>
            <a:r>
              <a:rPr lang="ru-RU" sz="1400" dirty="0" err="1"/>
              <a:t>аналіз</a:t>
            </a:r>
            <a:r>
              <a:rPr lang="ru-RU" sz="1400" dirty="0"/>
              <a:t> </a:t>
            </a:r>
            <a:r>
              <a:rPr lang="ru-RU" sz="1400" dirty="0" err="1"/>
              <a:t>супроводжуються</a:t>
            </a:r>
            <a:r>
              <a:rPr lang="ru-RU" sz="1400" dirty="0"/>
              <a:t> </a:t>
            </a:r>
            <a:r>
              <a:rPr lang="ru-RU" sz="1400" dirty="0" err="1"/>
              <a:t>відповідною</a:t>
            </a:r>
            <a:r>
              <a:rPr lang="ru-RU" sz="1400" dirty="0"/>
              <a:t> грамотною </a:t>
            </a:r>
            <a:r>
              <a:rPr lang="ru-RU" sz="1400" dirty="0" err="1"/>
              <a:t>стратегією</a:t>
            </a:r>
            <a:r>
              <a:rPr lang="ru-RU" sz="1400" dirty="0"/>
              <a:t> і </a:t>
            </a:r>
            <a:r>
              <a:rPr lang="ru-RU" sz="1400" dirty="0" err="1"/>
              <a:t>готовністю</a:t>
            </a:r>
            <a:r>
              <a:rPr lang="ru-RU" sz="1400" dirty="0"/>
              <a:t> </a:t>
            </a:r>
            <a:r>
              <a:rPr lang="ru-RU" sz="1400" dirty="0" err="1"/>
              <a:t>бізнесу</a:t>
            </a:r>
            <a:r>
              <a:rPr lang="ru-RU" sz="1400" dirty="0"/>
              <a:t> до </a:t>
            </a:r>
            <a:r>
              <a:rPr lang="ru-RU" sz="1400" dirty="0" err="1"/>
              <a:t>змін</a:t>
            </a:r>
            <a:r>
              <a:rPr lang="ru-RU" sz="1400" dirty="0"/>
              <a:t>. Н</a:t>
            </a:r>
            <a:r>
              <a:rPr lang="uk-UA" sz="1400" dirty="0" err="1"/>
              <a:t>аразі</a:t>
            </a:r>
            <a:r>
              <a:rPr lang="ru-RU" sz="1400" dirty="0"/>
              <a:t> </a:t>
            </a:r>
            <a:r>
              <a:rPr lang="ru-RU" sz="1400" dirty="0" err="1"/>
              <a:t>великі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доступні</a:t>
            </a:r>
            <a:r>
              <a:rPr lang="ru-RU" sz="1400" dirty="0"/>
              <a:t> великим та </a:t>
            </a:r>
            <a:r>
              <a:rPr lang="ru-RU" sz="1400" dirty="0" err="1"/>
              <a:t>інформаційно</a:t>
            </a:r>
            <a:r>
              <a:rPr lang="ru-RU" sz="1400" dirty="0"/>
              <a:t> </a:t>
            </a:r>
            <a:r>
              <a:rPr lang="ru-RU" sz="1400" dirty="0" err="1"/>
              <a:t>забезпеченим</a:t>
            </a:r>
            <a:r>
              <a:rPr lang="ru-RU" sz="1400" dirty="0"/>
              <a:t> </a:t>
            </a:r>
            <a:r>
              <a:rPr lang="ru-RU" sz="1400" dirty="0" err="1"/>
              <a:t>компаніям</a:t>
            </a:r>
            <a:r>
              <a:rPr lang="ru-RU" sz="1400" dirty="0"/>
              <a:t>. </a:t>
            </a:r>
            <a:r>
              <a:rPr lang="ru-RU" sz="1400" dirty="0" err="1"/>
              <a:t>Розвиток</a:t>
            </a:r>
            <a:r>
              <a:rPr lang="ru-RU" sz="1400" dirty="0"/>
              <a:t> </a:t>
            </a:r>
            <a:r>
              <a:rPr lang="ru-RU" sz="1400" dirty="0" err="1"/>
              <a:t>інформаційно</a:t>
            </a:r>
            <a:r>
              <a:rPr lang="uk-UA" sz="1400" dirty="0" err="1"/>
              <a:t>-технологічної</a:t>
            </a:r>
            <a:r>
              <a:rPr lang="ru-RU" sz="1400" dirty="0"/>
              <a:t> </a:t>
            </a:r>
            <a:r>
              <a:rPr lang="ru-RU" sz="1400" dirty="0" err="1"/>
              <a:t>інфраструктури</a:t>
            </a:r>
            <a:r>
              <a:rPr lang="ru-RU" sz="1400" dirty="0"/>
              <a:t> </a:t>
            </a:r>
            <a:r>
              <a:rPr lang="ru-RU" sz="1400" dirty="0" err="1"/>
              <a:t>бізнесу</a:t>
            </a:r>
            <a:r>
              <a:rPr lang="ru-RU" sz="1400" dirty="0"/>
              <a:t> </a:t>
            </a:r>
            <a:r>
              <a:rPr lang="ru-RU" sz="1400" dirty="0" err="1"/>
              <a:t>йде</a:t>
            </a:r>
            <a:r>
              <a:rPr lang="ru-RU" sz="1400" dirty="0"/>
              <a:t> </a:t>
            </a:r>
            <a:r>
              <a:rPr lang="ru-RU" sz="1400" dirty="0" err="1"/>
              <a:t>вражаючими</a:t>
            </a:r>
            <a:r>
              <a:rPr lang="ru-RU" sz="1400" dirty="0"/>
              <a:t> темпами. </a:t>
            </a:r>
            <a:r>
              <a:rPr lang="uk-UA" sz="1400" dirty="0"/>
              <a:t>Тому не зовсім</a:t>
            </a:r>
            <a:r>
              <a:rPr lang="ru-RU" sz="1400" dirty="0"/>
              <a:t> </a:t>
            </a:r>
            <a:r>
              <a:rPr lang="ru-RU" sz="1400" dirty="0" err="1"/>
              <a:t>коректно</a:t>
            </a:r>
            <a:r>
              <a:rPr lang="ru-RU" sz="1400" dirty="0"/>
              <a:t> </a:t>
            </a:r>
            <a:r>
              <a:rPr lang="ru-RU" sz="1400" dirty="0" err="1"/>
              <a:t>стверджувати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Великі</a:t>
            </a:r>
            <a:r>
              <a:rPr lang="ru-RU" sz="1400" dirty="0"/>
              <a:t> </a:t>
            </a:r>
            <a:r>
              <a:rPr lang="ru-RU" sz="1400" dirty="0" err="1"/>
              <a:t>дані</a:t>
            </a:r>
            <a:r>
              <a:rPr lang="ru-RU" sz="1400" dirty="0"/>
              <a:t> </a:t>
            </a:r>
            <a:r>
              <a:rPr lang="ru-RU" sz="1400" dirty="0" err="1"/>
              <a:t>придатні</a:t>
            </a:r>
            <a:r>
              <a:rPr lang="ru-RU" sz="1400" dirty="0"/>
              <a:t> для </a:t>
            </a:r>
            <a:r>
              <a:rPr lang="ru-RU" sz="1400" dirty="0" err="1"/>
              <a:t>масових</a:t>
            </a:r>
            <a:r>
              <a:rPr lang="ru-RU" sz="1400" dirty="0"/>
              <a:t> </a:t>
            </a:r>
            <a:r>
              <a:rPr lang="ru-RU" sz="1400" dirty="0" err="1"/>
              <a:t>ринків</a:t>
            </a:r>
            <a:r>
              <a:rPr lang="ru-RU" sz="1400" dirty="0"/>
              <a:t> </a:t>
            </a:r>
            <a:r>
              <a:rPr lang="ru-RU" sz="1400" dirty="0" err="1"/>
              <a:t>збуту</a:t>
            </a:r>
            <a:r>
              <a:rPr lang="ru-RU" sz="1400" dirty="0"/>
              <a:t> і </a:t>
            </a:r>
            <a:r>
              <a:rPr lang="ru-RU" sz="1400" dirty="0" err="1"/>
              <a:t>масштабних</a:t>
            </a:r>
            <a:r>
              <a:rPr lang="ru-RU" sz="1400" dirty="0"/>
              <a:t> </a:t>
            </a:r>
            <a:r>
              <a:rPr lang="ru-RU" sz="1400" dirty="0" err="1"/>
              <a:t>виробництв</a:t>
            </a:r>
            <a:r>
              <a:rPr lang="ru-RU" sz="1400" dirty="0"/>
              <a:t>. </a:t>
            </a:r>
            <a:r>
              <a:rPr lang="uk-UA" sz="1400" dirty="0"/>
              <a:t>Адже</a:t>
            </a:r>
            <a:r>
              <a:rPr lang="ru-RU" sz="1400" dirty="0"/>
              <a:t> </a:t>
            </a:r>
            <a:r>
              <a:rPr lang="ru-RU" sz="1400" dirty="0" err="1"/>
              <a:t>вузькоспеціалізовані</a:t>
            </a:r>
            <a:r>
              <a:rPr lang="ru-RU" sz="1400" dirty="0"/>
              <a:t> </a:t>
            </a:r>
            <a:r>
              <a:rPr lang="ru-RU" sz="1400" dirty="0" err="1"/>
              <a:t>підприємства</a:t>
            </a:r>
            <a:r>
              <a:rPr lang="ru-RU" sz="1400" dirty="0"/>
              <a:t> і </a:t>
            </a:r>
            <a:r>
              <a:rPr lang="ru-RU" sz="1400" dirty="0" err="1"/>
              <a:t>сервісні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ru-RU" sz="1400" dirty="0" err="1"/>
              <a:t>здатні</a:t>
            </a:r>
            <a:r>
              <a:rPr lang="ru-RU" sz="1400" dirty="0"/>
              <a:t> </a:t>
            </a:r>
            <a:r>
              <a:rPr lang="ru-RU" sz="1400" dirty="0" err="1"/>
              <a:t>отримати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Великих </a:t>
            </a:r>
            <a:r>
              <a:rPr lang="ru-RU" sz="1400" dirty="0" err="1"/>
              <a:t>даних</a:t>
            </a:r>
            <a:r>
              <a:rPr lang="ru-RU" sz="1400" dirty="0"/>
              <a:t> </a:t>
            </a:r>
            <a:r>
              <a:rPr lang="ru-RU" sz="1400" dirty="0" err="1"/>
              <a:t>серйозний</a:t>
            </a:r>
            <a:r>
              <a:rPr lang="ru-RU" sz="1400" dirty="0"/>
              <a:t> </a:t>
            </a:r>
            <a:r>
              <a:rPr lang="ru-RU" sz="1400" dirty="0" err="1"/>
              <a:t>потенціал</a:t>
            </a:r>
            <a:r>
              <a:rPr lang="ru-RU" sz="1400" dirty="0"/>
              <a:t> для </a:t>
            </a:r>
            <a:r>
              <a:rPr lang="ru-RU" sz="1400" dirty="0" err="1"/>
              <a:t>розвитку</a:t>
            </a:r>
            <a:r>
              <a:rPr lang="ru-RU" sz="1400" dirty="0"/>
              <a:t> та</a:t>
            </a:r>
            <a:r>
              <a:rPr lang="uk-UA" sz="1400" dirty="0"/>
              <a:t> організації господарської діяльності</a:t>
            </a:r>
            <a:r>
              <a:rPr lang="ru-RU" sz="1400" dirty="0"/>
              <a:t>.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8791539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uk-UA" sz="1400" b="1" dirty="0"/>
              <a:t>4.2. Великі дані в бізнесі: можливості та загрози</a:t>
            </a:r>
            <a:endParaRPr lang="ru-RU" sz="1400" dirty="0"/>
          </a:p>
          <a:p>
            <a:r>
              <a:rPr lang="en-US" sz="1400" dirty="0"/>
              <a:t> </a:t>
            </a:r>
            <a:endParaRPr lang="ru-RU" sz="1400" dirty="0"/>
          </a:p>
          <a:p>
            <a:r>
              <a:rPr lang="ru-RU" sz="1400" dirty="0"/>
              <a:t>90</a:t>
            </a:r>
            <a:r>
              <a:rPr lang="uk-UA" sz="1400" dirty="0"/>
              <a:t> </a:t>
            </a:r>
            <a:r>
              <a:rPr lang="ru-RU" sz="1400" dirty="0"/>
              <a:t>% </a:t>
            </a:r>
            <a:r>
              <a:rPr lang="ru-RU" sz="1400" dirty="0" err="1"/>
              <a:t>даних</a:t>
            </a:r>
            <a:r>
              <a:rPr lang="ru-RU" sz="1400" dirty="0"/>
              <a:t> у </a:t>
            </a:r>
            <a:r>
              <a:rPr lang="ru-RU" sz="1400" dirty="0" err="1"/>
              <a:t>світі</a:t>
            </a:r>
            <a:r>
              <a:rPr lang="ru-RU" sz="1400" dirty="0"/>
              <a:t> </a:t>
            </a:r>
            <a:r>
              <a:rPr lang="ru-RU" sz="1400" dirty="0" err="1"/>
              <a:t>було</a:t>
            </a:r>
            <a:r>
              <a:rPr lang="ru-RU" sz="1400" dirty="0"/>
              <a:t> створено </a:t>
            </a:r>
            <a:r>
              <a:rPr lang="ru-RU" sz="1400" dirty="0" err="1"/>
              <a:t>протягом</a:t>
            </a:r>
            <a:r>
              <a:rPr lang="ru-RU" sz="1400" dirty="0"/>
              <a:t> </a:t>
            </a:r>
            <a:r>
              <a:rPr lang="ru-RU" sz="1400" dirty="0" err="1"/>
              <a:t>останніх</a:t>
            </a:r>
            <a:r>
              <a:rPr lang="ru-RU" sz="1400" dirty="0"/>
              <a:t> </a:t>
            </a:r>
            <a:r>
              <a:rPr lang="ru-RU" sz="1400" dirty="0" err="1"/>
              <a:t>кількох</a:t>
            </a:r>
            <a:r>
              <a:rPr lang="ru-RU" sz="1400" dirty="0"/>
              <a:t> </a:t>
            </a:r>
            <a:r>
              <a:rPr lang="ru-RU" sz="1400" dirty="0" err="1"/>
              <a:t>років</a:t>
            </a:r>
            <a:r>
              <a:rPr lang="ru-RU" sz="1400" dirty="0"/>
              <a:t>. </a:t>
            </a:r>
            <a:r>
              <a:rPr lang="ru-RU" sz="1400" dirty="0" err="1"/>
              <a:t>Згідно</a:t>
            </a:r>
            <a:r>
              <a:rPr lang="ru-RU" sz="1400" dirty="0"/>
              <a:t> з </a:t>
            </a:r>
            <a:r>
              <a:rPr lang="ru-RU" sz="1400" dirty="0" err="1"/>
              <a:t>дослідженнями</a:t>
            </a:r>
            <a:r>
              <a:rPr lang="ru-RU" sz="1400" dirty="0"/>
              <a:t> </a:t>
            </a:r>
            <a:r>
              <a:rPr lang="ru-RU" sz="1400" dirty="0" err="1"/>
              <a:t>Word</a:t>
            </a:r>
            <a:r>
              <a:rPr lang="ru-RU" sz="1400" dirty="0"/>
              <a:t> </a:t>
            </a:r>
            <a:r>
              <a:rPr lang="ru-RU" sz="1400" dirty="0" err="1"/>
              <a:t>Economic</a:t>
            </a:r>
            <a:r>
              <a:rPr lang="ru-RU" sz="1400" dirty="0"/>
              <a:t> </a:t>
            </a:r>
            <a:r>
              <a:rPr lang="ru-RU" sz="1400" dirty="0" err="1"/>
              <a:t>Forum</a:t>
            </a:r>
            <a:r>
              <a:rPr lang="ru-RU" sz="1400" dirty="0"/>
              <a:t>, </a:t>
            </a:r>
            <a:r>
              <a:rPr lang="ru-RU" sz="1400" dirty="0" err="1"/>
              <a:t>сучасний</a:t>
            </a:r>
            <a:r>
              <a:rPr lang="ru-RU" sz="1400" dirty="0"/>
              <a:t> </a:t>
            </a:r>
            <a:r>
              <a:rPr lang="ru-RU" sz="1400" dirty="0" err="1"/>
              <a:t>типовий</a:t>
            </a:r>
            <a:r>
              <a:rPr lang="ru-RU" sz="1400" dirty="0"/>
              <a:t> </a:t>
            </a:r>
            <a:r>
              <a:rPr lang="ru-RU" sz="1400" dirty="0" err="1"/>
              <a:t>мешканець</a:t>
            </a:r>
            <a:r>
              <a:rPr lang="ru-RU" sz="1400" dirty="0"/>
              <a:t> </a:t>
            </a:r>
            <a:r>
              <a:rPr lang="ru-RU" sz="1400" dirty="0" err="1"/>
              <a:t>західного</a:t>
            </a:r>
            <a:r>
              <a:rPr lang="ru-RU" sz="1400" dirty="0"/>
              <a:t> </a:t>
            </a:r>
            <a:r>
              <a:rPr lang="ru-RU" sz="1400" dirty="0" err="1"/>
              <a:t>світу</a:t>
            </a:r>
            <a:r>
              <a:rPr lang="ru-RU" sz="1400" dirty="0"/>
              <a:t> за один день </a:t>
            </a:r>
            <a:r>
              <a:rPr lang="ru-RU" sz="1400" dirty="0" err="1"/>
              <a:t>піддається</a:t>
            </a:r>
            <a:r>
              <a:rPr lang="ru-RU" sz="1400" dirty="0"/>
              <a:t> </a:t>
            </a:r>
            <a:r>
              <a:rPr lang="ru-RU" sz="1400" dirty="0" err="1"/>
              <a:t>впливу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</a:t>
            </a:r>
            <a:r>
              <a:rPr lang="ru-RU" sz="1400" dirty="0" err="1"/>
              <a:t>обсяг</a:t>
            </a:r>
            <a:r>
              <a:rPr lang="ru-RU" sz="1400" dirty="0"/>
              <a:t> </a:t>
            </a:r>
            <a:r>
              <a:rPr lang="ru-RU" sz="1400" dirty="0" err="1"/>
              <a:t>яких</a:t>
            </a:r>
            <a:r>
              <a:rPr lang="ru-RU" sz="1400" dirty="0"/>
              <a:t> </a:t>
            </a:r>
            <a:r>
              <a:rPr lang="ru-RU" sz="1400" dirty="0" err="1"/>
              <a:t>еквівалентний</a:t>
            </a:r>
            <a:r>
              <a:rPr lang="ru-RU" sz="1400" dirty="0"/>
              <a:t> </a:t>
            </a:r>
            <a:r>
              <a:rPr lang="ru-RU" sz="1400" dirty="0" err="1"/>
              <a:t>обсягу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, яку </a:t>
            </a:r>
            <a:r>
              <a:rPr lang="ru-RU" sz="1400" dirty="0" err="1"/>
              <a:t>отримувала</a:t>
            </a:r>
            <a:r>
              <a:rPr lang="ru-RU" sz="1400" dirty="0"/>
              <a:t> за все </a:t>
            </a:r>
            <a:r>
              <a:rPr lang="ru-RU" sz="1400" dirty="0" err="1"/>
              <a:t>своє</a:t>
            </a:r>
            <a:r>
              <a:rPr lang="ru-RU" sz="1400" dirty="0"/>
              <a:t> </a:t>
            </a:r>
            <a:r>
              <a:rPr lang="ru-RU" sz="1400" dirty="0" err="1"/>
              <a:t>життя</a:t>
            </a:r>
            <a:r>
              <a:rPr lang="ru-RU" sz="1400" dirty="0"/>
              <a:t> </a:t>
            </a:r>
            <a:r>
              <a:rPr lang="ru-RU" sz="1400" dirty="0" err="1"/>
              <a:t>пересічна</a:t>
            </a:r>
            <a:r>
              <a:rPr lang="ru-RU" sz="1400" dirty="0"/>
              <a:t> </a:t>
            </a:r>
            <a:r>
              <a:rPr lang="ru-RU" sz="1400" dirty="0" err="1"/>
              <a:t>людина</a:t>
            </a:r>
            <a:r>
              <a:rPr lang="ru-RU" sz="1400" dirty="0"/>
              <a:t> у ХV </a:t>
            </a:r>
            <a:r>
              <a:rPr lang="ru-RU" sz="1400" dirty="0" err="1"/>
              <a:t>ст</a:t>
            </a:r>
            <a:r>
              <a:rPr lang="uk-UA" sz="1400" dirty="0" err="1"/>
              <a:t>олітті</a:t>
            </a:r>
            <a:r>
              <a:rPr lang="ru-RU" sz="1400" dirty="0"/>
              <a:t>. У широкому </a:t>
            </a:r>
            <a:r>
              <a:rPr lang="ru-RU" sz="1400" dirty="0" err="1"/>
              <a:t>сенсі</a:t>
            </a:r>
            <a:r>
              <a:rPr lang="ru-RU" sz="1400" dirty="0"/>
              <a:t> </a:t>
            </a:r>
            <a:r>
              <a:rPr lang="ru-RU" sz="1400" dirty="0" err="1"/>
              <a:t>сучасне</a:t>
            </a:r>
            <a:r>
              <a:rPr lang="ru-RU" sz="1400" dirty="0"/>
              <a:t> </a:t>
            </a:r>
            <a:r>
              <a:rPr lang="ru-RU" sz="1400" dirty="0" err="1"/>
              <a:t>суспільство</a:t>
            </a:r>
            <a:r>
              <a:rPr lang="ru-RU" sz="1400" dirty="0"/>
              <a:t> </a:t>
            </a:r>
            <a:r>
              <a:rPr lang="ru-RU" sz="1400" dirty="0" err="1"/>
              <a:t>можна</a:t>
            </a:r>
            <a:r>
              <a:rPr lang="ru-RU" sz="1400" dirty="0"/>
              <a:t> </a:t>
            </a:r>
            <a:r>
              <a:rPr lang="ru-RU" sz="1400" dirty="0" err="1"/>
              <a:t>визначити</a:t>
            </a:r>
            <a:r>
              <a:rPr lang="ru-RU" sz="1400" dirty="0"/>
              <a:t> як </a:t>
            </a:r>
            <a:r>
              <a:rPr lang="ru-RU" sz="1400" dirty="0" err="1"/>
              <a:t>розумне</a:t>
            </a:r>
            <a:r>
              <a:rPr lang="ru-RU" sz="1400" dirty="0"/>
              <a:t> (</a:t>
            </a:r>
            <a:r>
              <a:rPr lang="ru-RU" sz="1400" dirty="0" err="1"/>
              <a:t>smart</a:t>
            </a:r>
            <a:r>
              <a:rPr lang="ru-RU" sz="1400" dirty="0"/>
              <a:t>),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сервітивне</a:t>
            </a:r>
            <a:r>
              <a:rPr lang="ru-RU" sz="1400" dirty="0"/>
              <a:t>, в </a:t>
            </a:r>
            <a:r>
              <a:rPr lang="ru-RU" sz="1400" dirty="0" err="1"/>
              <a:t>якому</a:t>
            </a:r>
            <a:r>
              <a:rPr lang="ru-RU" sz="1400" dirty="0"/>
              <a:t> </a:t>
            </a:r>
            <a:r>
              <a:rPr lang="ru-RU" sz="1400" dirty="0" err="1"/>
              <a:t>цифрові</a:t>
            </a:r>
            <a:r>
              <a:rPr lang="ru-RU" sz="1400" dirty="0"/>
              <a:t> </a:t>
            </a:r>
            <a:r>
              <a:rPr lang="ru-RU" sz="1400" dirty="0" err="1"/>
              <a:t>технології</a:t>
            </a:r>
            <a:r>
              <a:rPr lang="ru-RU" sz="1400" dirty="0"/>
              <a:t> широко </a:t>
            </a:r>
            <a:r>
              <a:rPr lang="ru-RU" sz="1400" dirty="0" err="1"/>
              <a:t>використовують</a:t>
            </a:r>
            <a:r>
              <a:rPr lang="ru-RU" sz="1400" dirty="0"/>
              <a:t> на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рівнях</a:t>
            </a:r>
            <a:r>
              <a:rPr lang="ru-RU" sz="1400" dirty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. </a:t>
            </a:r>
            <a:r>
              <a:rPr lang="ru-RU" sz="1400" dirty="0" err="1"/>
              <a:t>Передбачається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ринок</a:t>
            </a:r>
            <a:r>
              <a:rPr lang="ru-RU" sz="1400" dirty="0"/>
              <a:t> смарт-</a:t>
            </a:r>
            <a:r>
              <a:rPr lang="ru-RU" sz="1400" dirty="0" err="1"/>
              <a:t>технологій</a:t>
            </a:r>
            <a:r>
              <a:rPr lang="ru-RU" sz="1400" dirty="0"/>
              <a:t> до 2020 року </a:t>
            </a:r>
            <a:r>
              <a:rPr lang="ru-RU" sz="1400" dirty="0" err="1"/>
              <a:t>становитиме</a:t>
            </a:r>
            <a:r>
              <a:rPr lang="ru-RU" sz="1400" dirty="0"/>
              <a:t> 1,6, а до 2026 року – 3,5 </a:t>
            </a:r>
            <a:r>
              <a:rPr lang="ru-RU" sz="1400" dirty="0" err="1"/>
              <a:t>трильйонів</a:t>
            </a:r>
            <a:r>
              <a:rPr lang="ru-RU" sz="1400" dirty="0"/>
              <a:t> </a:t>
            </a:r>
            <a:r>
              <a:rPr lang="ru-RU" sz="1400" dirty="0" err="1"/>
              <a:t>доларів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Сьогодні</a:t>
            </a:r>
            <a:r>
              <a:rPr lang="ru-RU" sz="1400" dirty="0"/>
              <a:t> </a:t>
            </a:r>
            <a:r>
              <a:rPr lang="ru-RU" sz="1400" dirty="0" err="1"/>
              <a:t>великі</a:t>
            </a:r>
            <a:r>
              <a:rPr lang="ru-RU" sz="1400" dirty="0"/>
              <a:t> </a:t>
            </a:r>
            <a:r>
              <a:rPr lang="ru-RU" sz="1400" dirty="0" err="1"/>
              <a:t>обсяги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 </a:t>
            </a:r>
            <a:r>
              <a:rPr lang="ru-RU" sz="1400" dirty="0" err="1"/>
              <a:t>потребують</a:t>
            </a:r>
            <a:r>
              <a:rPr lang="ru-RU" sz="1400" dirty="0"/>
              <a:t> </a:t>
            </a:r>
            <a:r>
              <a:rPr lang="ru-RU" sz="1400" dirty="0" err="1"/>
              <a:t>опрацювання</a:t>
            </a:r>
            <a:r>
              <a:rPr lang="ru-RU" sz="1400" dirty="0"/>
              <a:t> </a:t>
            </a:r>
            <a:r>
              <a:rPr lang="ru-RU" sz="1400" dirty="0" err="1"/>
              <a:t>майже</a:t>
            </a:r>
            <a:r>
              <a:rPr lang="ru-RU" sz="1400" dirty="0"/>
              <a:t> у </a:t>
            </a:r>
            <a:r>
              <a:rPr lang="ru-RU" sz="1400" dirty="0" err="1"/>
              <a:t>всіх</a:t>
            </a:r>
            <a:r>
              <a:rPr lang="ru-RU" sz="1400" dirty="0"/>
              <a:t> </a:t>
            </a:r>
            <a:r>
              <a:rPr lang="ru-RU" sz="1400" dirty="0" err="1"/>
              <a:t>галузях</a:t>
            </a:r>
            <a:r>
              <a:rPr lang="ru-RU" sz="1400" dirty="0"/>
              <a:t>.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відкриває</a:t>
            </a:r>
            <a:r>
              <a:rPr lang="ru-RU" sz="1400" dirty="0"/>
              <a:t> </a:t>
            </a:r>
            <a:r>
              <a:rPr lang="ru-RU" sz="1400" dirty="0" err="1"/>
              <a:t>нові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для </a:t>
            </a:r>
            <a:r>
              <a:rPr lang="ru-RU" sz="1400" dirty="0" err="1"/>
              <a:t>різних</a:t>
            </a:r>
            <a:r>
              <a:rPr lang="ru-RU" sz="1400" dirty="0"/>
              <a:t> </a:t>
            </a:r>
            <a:r>
              <a:rPr lang="ru-RU" sz="1400" dirty="0" err="1"/>
              <a:t>сегментів</a:t>
            </a:r>
            <a:r>
              <a:rPr lang="ru-RU" sz="1400" dirty="0"/>
              <a:t> </a:t>
            </a:r>
            <a:r>
              <a:rPr lang="ru-RU" sz="1400" dirty="0" err="1"/>
              <a:t>споживачів</a:t>
            </a:r>
            <a:r>
              <a:rPr lang="ru-RU" sz="1400" dirty="0"/>
              <a:t>. </a:t>
            </a:r>
            <a:r>
              <a:rPr lang="ru-RU" sz="1400" dirty="0" err="1"/>
              <a:t>Автоматизація</a:t>
            </a:r>
            <a:r>
              <a:rPr lang="ru-RU" sz="1400" dirty="0"/>
              <a:t> </a:t>
            </a:r>
            <a:r>
              <a:rPr lang="ru-RU" sz="1400" dirty="0" err="1"/>
              <a:t>обробки</a:t>
            </a:r>
            <a:r>
              <a:rPr lang="ru-RU" sz="1400" dirty="0"/>
              <a:t> великих </a:t>
            </a:r>
            <a:r>
              <a:rPr lang="ru-RU" sz="1400" dirty="0" err="1"/>
              <a:t>даних</a:t>
            </a:r>
            <a:r>
              <a:rPr lang="ru-RU" sz="1400" dirty="0"/>
              <a:t> – </a:t>
            </a:r>
            <a:r>
              <a:rPr lang="ru-RU" sz="1400" dirty="0" err="1"/>
              <a:t>це</a:t>
            </a:r>
            <a:r>
              <a:rPr lang="ru-RU" sz="1400" dirty="0"/>
              <a:t> друга </a:t>
            </a:r>
            <a:r>
              <a:rPr lang="ru-RU" sz="1400" dirty="0" err="1"/>
              <a:t>технологічна</a:t>
            </a:r>
            <a:r>
              <a:rPr lang="ru-RU" sz="1400" dirty="0"/>
              <a:t> </a:t>
            </a:r>
            <a:r>
              <a:rPr lang="ru-RU" sz="1400" dirty="0" err="1"/>
              <a:t>революція</a:t>
            </a:r>
            <a:r>
              <a:rPr lang="ru-RU" sz="1400" dirty="0"/>
              <a:t> </a:t>
            </a:r>
            <a:r>
              <a:rPr lang="ru-RU" sz="1400" dirty="0" err="1"/>
              <a:t>після</a:t>
            </a:r>
            <a:r>
              <a:rPr lang="ru-RU" sz="1400" dirty="0"/>
              <a:t> </a:t>
            </a:r>
            <a:r>
              <a:rPr lang="ru-RU" sz="1400" dirty="0" err="1"/>
              <a:t>механізації</a:t>
            </a:r>
            <a:r>
              <a:rPr lang="ru-RU" sz="1400" dirty="0"/>
              <a:t> </a:t>
            </a:r>
            <a:r>
              <a:rPr lang="ru-RU" sz="1400" dirty="0" err="1"/>
              <a:t>процесів</a:t>
            </a:r>
            <a:r>
              <a:rPr lang="ru-RU" sz="1400" dirty="0"/>
              <a:t>. </a:t>
            </a:r>
            <a:r>
              <a:rPr lang="ru-RU" sz="1400" dirty="0" err="1"/>
              <a:t>Терміном</a:t>
            </a:r>
            <a:r>
              <a:rPr lang="ru-RU" sz="1400" dirty="0"/>
              <a:t>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 </a:t>
            </a:r>
            <a:r>
              <a:rPr lang="ru-RU" sz="1400" dirty="0" err="1"/>
              <a:t>позначають</a:t>
            </a:r>
            <a:r>
              <a:rPr lang="ru-RU" sz="1400" dirty="0"/>
              <a:t> </a:t>
            </a:r>
            <a:r>
              <a:rPr lang="ru-RU" sz="1400" dirty="0" err="1"/>
              <a:t>набори</a:t>
            </a:r>
            <a:r>
              <a:rPr lang="ru-RU" sz="1400" dirty="0"/>
              <a:t> </a:t>
            </a:r>
            <a:r>
              <a:rPr lang="ru-RU" sz="1400" dirty="0" err="1"/>
              <a:t>даних</a:t>
            </a:r>
            <a:r>
              <a:rPr lang="ru-RU" sz="1400" dirty="0"/>
              <a:t>, </a:t>
            </a:r>
            <a:r>
              <a:rPr lang="ru-RU" sz="1400" dirty="0" err="1"/>
              <a:t>розмір</a:t>
            </a:r>
            <a:r>
              <a:rPr lang="ru-RU" sz="1400" dirty="0"/>
              <a:t> </a:t>
            </a:r>
            <a:r>
              <a:rPr lang="ru-RU" sz="1400" dirty="0" err="1"/>
              <a:t>яких</a:t>
            </a:r>
            <a:r>
              <a:rPr lang="ru-RU" sz="1400" dirty="0"/>
              <a:t> </a:t>
            </a:r>
            <a:r>
              <a:rPr lang="ru-RU" sz="1400" dirty="0" err="1"/>
              <a:t>перевершує</a:t>
            </a:r>
            <a:r>
              <a:rPr lang="ru-RU" sz="1400" dirty="0"/>
              <a:t> </a:t>
            </a:r>
            <a:r>
              <a:rPr lang="ru-RU" sz="1400" dirty="0" err="1"/>
              <a:t>можливості</a:t>
            </a:r>
            <a:r>
              <a:rPr lang="ru-RU" sz="1400" dirty="0"/>
              <a:t> </a:t>
            </a:r>
            <a:r>
              <a:rPr lang="ru-RU" sz="1400" dirty="0" err="1"/>
              <a:t>типових</a:t>
            </a:r>
            <a:r>
              <a:rPr lang="ru-RU" sz="1400" dirty="0"/>
              <a:t> баз </a:t>
            </a:r>
            <a:r>
              <a:rPr lang="ru-RU" sz="1400" dirty="0" err="1"/>
              <a:t>даних</a:t>
            </a:r>
            <a:r>
              <a:rPr lang="ru-RU" sz="1400" dirty="0"/>
              <a:t> (БД) для </a:t>
            </a:r>
            <a:r>
              <a:rPr lang="ru-RU" sz="1400" dirty="0" err="1"/>
              <a:t>введення</a:t>
            </a:r>
            <a:r>
              <a:rPr lang="ru-RU" sz="1400" dirty="0"/>
              <a:t>, </a:t>
            </a:r>
            <a:r>
              <a:rPr lang="ru-RU" sz="1400" dirty="0" err="1"/>
              <a:t>зберігання</a:t>
            </a:r>
            <a:r>
              <a:rPr lang="ru-RU" sz="1400" dirty="0"/>
              <a:t>, </a:t>
            </a:r>
            <a:r>
              <a:rPr lang="ru-RU" sz="1400" dirty="0" err="1"/>
              <a:t>обробки</a:t>
            </a:r>
            <a:r>
              <a:rPr lang="ru-RU" sz="1400" dirty="0"/>
              <a:t> та </a:t>
            </a:r>
            <a:r>
              <a:rPr lang="ru-RU" sz="1400" dirty="0" err="1"/>
              <a:t>аналізу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.</a:t>
            </a:r>
          </a:p>
          <a:p>
            <a:r>
              <a:rPr lang="uk-UA" sz="1400" dirty="0"/>
              <a:t>Епоха великих даних, як нині її називають, змінить теперішній спосіб життя суспільства, методи взаємодії з навколишнім світом, порушує установлений порядок речей і фундаментальні знання про те, як приймаються рішення у різних сферах: «Від науки до охорони здоров'я, від банківської справи до Інтернету. Сфери можуть бути різними, але підсумок один: обсяг даних у світі швидко зростає, випереджаючи не тільки наші обчислювальні машини, але й уяву. Зрештою, </a:t>
            </a:r>
            <a:r>
              <a:rPr lang="ru-RU" sz="1400" dirty="0" err="1"/>
              <a:t>Amazon</a:t>
            </a:r>
            <a:r>
              <a:rPr lang="uk-UA" sz="1400" dirty="0"/>
              <a:t> може порекомендувати ідеально відповідну книгу, </a:t>
            </a:r>
            <a:r>
              <a:rPr lang="ru-RU" sz="1400" dirty="0" err="1"/>
              <a:t>Google</a:t>
            </a:r>
            <a:r>
              <a:rPr lang="uk-UA" sz="1400" dirty="0"/>
              <a:t> – оцінити </a:t>
            </a:r>
            <a:r>
              <a:rPr lang="uk-UA" sz="1400" dirty="0" err="1"/>
              <a:t>релевантність</a:t>
            </a:r>
            <a:r>
              <a:rPr lang="uk-UA" sz="1400" dirty="0"/>
              <a:t> сайту, </a:t>
            </a:r>
            <a:r>
              <a:rPr lang="ru-RU" sz="1400" dirty="0" err="1"/>
              <a:t>Facebook</a:t>
            </a:r>
            <a:r>
              <a:rPr lang="uk-UA" sz="1400" dirty="0"/>
              <a:t> знає, що нам подобається, а </a:t>
            </a:r>
            <a:r>
              <a:rPr lang="ru-RU" sz="1400" dirty="0" err="1"/>
              <a:t>LinkedIn</a:t>
            </a:r>
            <a:r>
              <a:rPr lang="uk-UA" sz="1400" dirty="0"/>
              <a:t> передбачає, з ким ми знайомі».</a:t>
            </a:r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931984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u="sng" dirty="0">
                <a:hlinkClick r:id="rId2"/>
              </a:rPr>
              <a:t>До прикладу, </a:t>
            </a:r>
            <a:r>
              <a:rPr lang="ru-RU" sz="1400" u="sng" dirty="0" err="1">
                <a:hlinkClick r:id="rId2"/>
              </a:rPr>
              <a:t>концепція</a:t>
            </a:r>
            <a:r>
              <a:rPr lang="ru-RU" sz="1400" u="sng" dirty="0">
                <a:hlinkClick r:id="rId2"/>
              </a:rPr>
              <a:t> «великих </a:t>
            </a:r>
            <a:r>
              <a:rPr lang="ru-RU" sz="1400" u="sng" dirty="0" err="1">
                <a:hlinkClick r:id="rId2"/>
              </a:rPr>
              <a:t>даних</a:t>
            </a:r>
            <a:r>
              <a:rPr lang="ru-RU" sz="1400" u="sng" dirty="0">
                <a:hlinkClick r:id="rId2"/>
              </a:rPr>
              <a:t>» активно </a:t>
            </a:r>
            <a:r>
              <a:rPr lang="ru-RU" sz="1400" u="sng" dirty="0" err="1">
                <a:hlinkClick r:id="rId2"/>
              </a:rPr>
              <a:t>використовується</a:t>
            </a:r>
            <a:r>
              <a:rPr lang="ru-RU" sz="1400" u="sng" dirty="0">
                <a:hlinkClick r:id="rId2"/>
              </a:rPr>
              <a:t> в </a:t>
            </a:r>
            <a:r>
              <a:rPr lang="ru-RU" sz="1400" u="sng" dirty="0" err="1">
                <a:hlinkClick r:id="rId2"/>
              </a:rPr>
              <a:t>управлінні</a:t>
            </a:r>
            <a:r>
              <a:rPr lang="ru-RU" sz="1400" u="sng" dirty="0">
                <a:hlinkClick r:id="rId2"/>
              </a:rPr>
              <a:t> персоналом </a:t>
            </a:r>
            <a:r>
              <a:rPr lang="ru-RU" sz="1400" u="sng" dirty="0" err="1">
                <a:hlinkClick r:id="rId2"/>
              </a:rPr>
              <a:t>компанії</a:t>
            </a:r>
            <a:r>
              <a:rPr lang="ru-RU" sz="1400" u="sng" dirty="0">
                <a:hlinkClick r:id="rId2"/>
              </a:rPr>
              <a:t> </a:t>
            </a:r>
            <a:r>
              <a:rPr lang="ru-RU" sz="1400" u="sng" dirty="0" err="1">
                <a:hlinkClick r:id="rId2"/>
              </a:rPr>
              <a:t>Google</a:t>
            </a:r>
            <a:r>
              <a:rPr lang="ru-RU" sz="1400" dirty="0"/>
              <a:t>, для </a:t>
            </a:r>
            <a:r>
              <a:rPr lang="ru-RU" sz="1400" dirty="0" err="1"/>
              <a:t>якої</a:t>
            </a:r>
            <a:r>
              <a:rPr lang="ru-RU" sz="1400" dirty="0"/>
              <a:t>, за словами </a:t>
            </a:r>
            <a:r>
              <a:rPr lang="ru-RU" sz="1400" dirty="0" err="1"/>
              <a:t>Ласло</a:t>
            </a:r>
            <a:r>
              <a:rPr lang="uk-UA" sz="1400" dirty="0"/>
              <a:t> </a:t>
            </a:r>
            <a:r>
              <a:rPr lang="ru-RU" sz="1400" dirty="0"/>
              <a:t>Бока, один </a:t>
            </a:r>
            <a:r>
              <a:rPr lang="ru-RU" sz="1400" dirty="0" err="1"/>
              <a:t>із</a:t>
            </a:r>
            <a:r>
              <a:rPr lang="ru-RU" sz="1400" dirty="0"/>
              <a:t> </a:t>
            </a:r>
            <a:r>
              <a:rPr lang="ru-RU" sz="1400" dirty="0" err="1"/>
              <a:t>варіантів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«великих </a:t>
            </a:r>
            <a:r>
              <a:rPr lang="ru-RU" sz="1400" dirty="0" err="1"/>
              <a:t>даних</a:t>
            </a:r>
            <a:r>
              <a:rPr lang="ru-RU" sz="1400" dirty="0"/>
              <a:t>» – </a:t>
            </a:r>
            <a:r>
              <a:rPr lang="ru-RU" sz="1400" dirty="0" err="1"/>
              <a:t>дати</a:t>
            </a:r>
            <a:r>
              <a:rPr lang="ru-RU" sz="1400" dirty="0"/>
              <a:t> людям </a:t>
            </a:r>
            <a:r>
              <a:rPr lang="ru-RU" sz="1400" dirty="0" err="1"/>
              <a:t>факти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показують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їхні</a:t>
            </a:r>
            <a:r>
              <a:rPr lang="ru-RU" sz="1400" dirty="0"/>
              <a:t> </a:t>
            </a:r>
            <a:r>
              <a:rPr lang="ru-RU" sz="1400" dirty="0" err="1"/>
              <a:t>підходи</a:t>
            </a:r>
            <a:r>
              <a:rPr lang="ru-RU" sz="1400" dirty="0"/>
              <a:t> до </a:t>
            </a:r>
            <a:r>
              <a:rPr lang="ru-RU" sz="1400" dirty="0" err="1"/>
              <a:t>прийняття</a:t>
            </a:r>
            <a:r>
              <a:rPr lang="ru-RU" sz="1400" dirty="0"/>
              <a:t> </a:t>
            </a:r>
            <a:r>
              <a:rPr lang="ru-RU" sz="1400" dirty="0" err="1"/>
              <a:t>рішень</a:t>
            </a:r>
            <a:r>
              <a:rPr lang="ru-RU" sz="1400" dirty="0"/>
              <a:t> </a:t>
            </a:r>
            <a:r>
              <a:rPr lang="ru-RU" sz="1400" dirty="0" err="1"/>
              <a:t>далекі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досконалості</a:t>
            </a:r>
            <a:r>
              <a:rPr lang="ru-RU" sz="1400" dirty="0"/>
              <a:t>. </a:t>
            </a:r>
            <a:r>
              <a:rPr lang="ru-RU" sz="1400" dirty="0" err="1"/>
              <a:t>Саме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таких </a:t>
            </a:r>
            <a:r>
              <a:rPr lang="ru-RU" sz="1400" dirty="0" err="1"/>
              <a:t>підходів</a:t>
            </a:r>
            <a:r>
              <a:rPr lang="ru-RU" sz="1400" dirty="0"/>
              <a:t> дозволило </a:t>
            </a:r>
            <a:r>
              <a:rPr lang="ru-RU" sz="1400" dirty="0" err="1"/>
              <a:t>компанії</a:t>
            </a:r>
            <a:r>
              <a:rPr lang="ru-RU" sz="1400" dirty="0"/>
              <a:t> </a:t>
            </a:r>
            <a:r>
              <a:rPr lang="ru-RU" sz="1400" dirty="0" err="1"/>
              <a:t>протягом</a:t>
            </a:r>
            <a:r>
              <a:rPr lang="ru-RU" sz="1400" dirty="0"/>
              <a:t> </a:t>
            </a:r>
            <a:r>
              <a:rPr lang="ru-RU" sz="1400" dirty="0" err="1"/>
              <a:t>останніх</a:t>
            </a:r>
            <a:r>
              <a:rPr lang="ru-RU" sz="1400" dirty="0"/>
              <a:t> </a:t>
            </a:r>
            <a:r>
              <a:rPr lang="ru-RU" sz="1400" dirty="0" err="1"/>
              <a:t>трьох</a:t>
            </a:r>
            <a:r>
              <a:rPr lang="ru-RU" sz="1400" dirty="0"/>
              <a:t> </a:t>
            </a:r>
            <a:r>
              <a:rPr lang="ru-RU" sz="1400" dirty="0" err="1"/>
              <a:t>років</a:t>
            </a:r>
            <a:r>
              <a:rPr lang="ru-RU" sz="1400" dirty="0"/>
              <a:t> </a:t>
            </a:r>
            <a:r>
              <a:rPr lang="ru-RU" sz="1400" dirty="0" err="1"/>
              <a:t>суттєво</a:t>
            </a:r>
            <a:r>
              <a:rPr lang="ru-RU" sz="1400" dirty="0"/>
              <a:t> </a:t>
            </a:r>
            <a:r>
              <a:rPr lang="ru-RU" sz="1400" dirty="0" err="1"/>
              <a:t>покращити</a:t>
            </a:r>
            <a:r>
              <a:rPr lang="ru-RU" sz="1400" dirty="0"/>
              <a:t> </a:t>
            </a:r>
            <a:r>
              <a:rPr lang="ru-RU" sz="1400" dirty="0" err="1"/>
              <a:t>якість</a:t>
            </a:r>
            <a:r>
              <a:rPr lang="ru-RU" sz="1400" dirty="0"/>
              <a:t> </a:t>
            </a:r>
            <a:r>
              <a:rPr lang="ru-RU" sz="1400" dirty="0" err="1"/>
              <a:t>управління</a:t>
            </a:r>
            <a:r>
              <a:rPr lang="ru-RU" sz="1400" dirty="0"/>
              <a:t> людьми і </a:t>
            </a:r>
            <a:r>
              <a:rPr lang="ru-RU" sz="1400" dirty="0" err="1"/>
              <a:t>відповідно</a:t>
            </a:r>
            <a:r>
              <a:rPr lang="ru-RU" sz="1400" dirty="0"/>
              <a:t> </a:t>
            </a:r>
            <a:r>
              <a:rPr lang="ru-RU" sz="1400" dirty="0" err="1"/>
              <a:t>результати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.</a:t>
            </a:r>
          </a:p>
          <a:p>
            <a:r>
              <a:rPr lang="uk-UA" sz="1400" u="sng" dirty="0">
                <a:hlinkClick r:id="rId3"/>
              </a:rPr>
              <a:t>В </a:t>
            </a:r>
            <a:r>
              <a:rPr lang="uk-UA" sz="1400" u="sng" dirty="0" err="1">
                <a:hlinkClick r:id="rId3"/>
              </a:rPr>
              <a:t>Інтернет-публікації</a:t>
            </a:r>
            <a:r>
              <a:rPr lang="uk-UA" sz="1400" u="sng" dirty="0">
                <a:hlinkClick r:id="rId3"/>
              </a:rPr>
              <a:t> </a:t>
            </a:r>
            <a:r>
              <a:rPr lang="uk-UA" sz="1400" u="sng" dirty="0" err="1">
                <a:hlinkClick r:id="rId3"/>
              </a:rPr>
              <a:t>Жан-П'єра Де</a:t>
            </a:r>
            <a:r>
              <a:rPr lang="uk-UA" sz="1400" u="sng" dirty="0">
                <a:hlinkClick r:id="rId3"/>
              </a:rPr>
              <a:t>йкса під «великими даними»</a:t>
            </a:r>
            <a:r>
              <a:rPr lang="uk-UA" sz="1400" dirty="0"/>
              <a:t> розуміють такі типи даних: транзакційні, що включають інформацію про клієнтів з електронних систем, транзакції інтернет –магазинів, дані з бухгалтерського документообігу; дані, отримані від датчиків – включають блоги, дані від інтелектуальних вимірювачів, виробничих датчиків, дані від торговельних систем; соціальні дані – включають потік зворотнього зв'язку від клієнтів, сайти мікроблогів на зразок </a:t>
            </a:r>
            <a:r>
              <a:rPr lang="ru-RU" sz="1400" dirty="0" err="1"/>
              <a:t>Twitter</a:t>
            </a:r>
            <a:r>
              <a:rPr lang="uk-UA" sz="1400" dirty="0"/>
              <a:t>, соціальні мережі на зразок </a:t>
            </a:r>
            <a:r>
              <a:rPr lang="ru-RU" sz="1400" dirty="0" err="1"/>
              <a:t>Facebook</a:t>
            </a:r>
            <a:r>
              <a:rPr lang="uk-UA" sz="1400" dirty="0"/>
              <a:t>.</a:t>
            </a:r>
            <a:endParaRPr lang="ru-RU" sz="1400" dirty="0"/>
          </a:p>
          <a:p>
            <a:r>
              <a:rPr lang="uk-UA" sz="1400" dirty="0"/>
              <a:t>Крім того, Інтернет став однією з перших індустрій, що оперує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uk-UA" sz="1400" dirty="0"/>
              <a:t>. Завдяки даній технології вся інформація, поширена у глобальній мережі, та «події», що відбуваються в режимі </a:t>
            </a:r>
            <a:r>
              <a:rPr lang="uk-UA" sz="1400" dirty="0" err="1"/>
              <a:t>офлайн</a:t>
            </a:r>
            <a:r>
              <a:rPr lang="uk-UA" sz="1400" dirty="0"/>
              <a:t> (</a:t>
            </a:r>
            <a:r>
              <a:rPr lang="ru-RU" sz="1400" dirty="0" err="1"/>
              <a:t>offline</a:t>
            </a:r>
            <a:r>
              <a:rPr lang="uk-UA" sz="1400" dirty="0"/>
              <a:t>), залишають цифровий відбиток. Натомість зберігається все – відомості про операції через електронні платіжні системи, дані про запити у </a:t>
            </a:r>
            <a:r>
              <a:rPr lang="uk-UA" sz="1400" dirty="0" err="1"/>
              <a:t>пошуковику</a:t>
            </a:r>
            <a:r>
              <a:rPr lang="uk-UA" sz="1400" dirty="0"/>
              <a:t> </a:t>
            </a:r>
            <a:r>
              <a:rPr lang="ru-RU" sz="1400" dirty="0" err="1"/>
              <a:t>Google</a:t>
            </a:r>
            <a:r>
              <a:rPr lang="uk-UA" sz="1400" dirty="0"/>
              <a:t>, лайки (</a:t>
            </a:r>
            <a:r>
              <a:rPr lang="ru-RU" sz="1400" dirty="0" err="1"/>
              <a:t>likes</a:t>
            </a:r>
            <a:r>
              <a:rPr lang="uk-UA" sz="1400" dirty="0"/>
              <a:t>) у соціальних мережах, розмови у чатах, дзвінки зі </a:t>
            </a:r>
            <a:r>
              <a:rPr lang="ru-RU" sz="1400" dirty="0" err="1"/>
              <a:t>Skype</a:t>
            </a:r>
            <a:r>
              <a:rPr lang="uk-UA" sz="1400" dirty="0"/>
              <a:t> та </a:t>
            </a:r>
            <a:r>
              <a:rPr lang="ru-RU" sz="1400" dirty="0" err="1"/>
              <a:t>Viber</a:t>
            </a:r>
            <a:r>
              <a:rPr lang="uk-UA" sz="1400" dirty="0"/>
              <a:t>, звичайна прогулянка зі </a:t>
            </a:r>
            <a:r>
              <a:rPr lang="uk-UA" sz="1400" dirty="0" err="1"/>
              <a:t>смартфоном</a:t>
            </a:r>
            <a:r>
              <a:rPr lang="uk-UA" sz="1400" dirty="0"/>
              <a:t> тощо</a:t>
            </a:r>
            <a:r>
              <a:rPr lang="uk-UA" sz="1400" dirty="0" smtClean="0"/>
              <a:t>.</a:t>
            </a:r>
          </a:p>
          <a:p>
            <a:r>
              <a:rPr lang="uk-UA" sz="1400" dirty="0"/>
              <a:t>Зважаючи на вищезазначене, технології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 </a:t>
            </a:r>
            <a:r>
              <a:rPr lang="uk-UA" sz="1400" dirty="0"/>
              <a:t>використовуються в таких сферах: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енергетика (вплив погодних умов на генерацію енергії), аналіз даних від «розумних» датчиків, дослідницькі інфраструктури для ефективного використання енергії в будівлях;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транспорт (вплив погоди і </a:t>
            </a:r>
            <a:r>
              <a:rPr lang="uk-UA" sz="1400" dirty="0" err="1"/>
              <a:t>трафіку</a:t>
            </a:r>
            <a:r>
              <a:rPr lang="uk-UA" sz="1400" dirty="0"/>
              <a:t> на доставку і споживання палива);</a:t>
            </a:r>
            <a:endParaRPr lang="ru-RU" sz="1400" dirty="0"/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94663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1520" y="116632"/>
            <a:ext cx="8568952" cy="6408711"/>
          </a:xfrm>
        </p:spPr>
        <p:txBody>
          <a:bodyPr>
            <a:normAutofit/>
          </a:bodyPr>
          <a:lstStyle/>
          <a:p>
            <a:r>
              <a:rPr lang="ru-RU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E</a:t>
            </a:r>
            <a:r>
              <a:rPr lang="uk-UA" sz="1400" dirty="0"/>
              <a:t>-</a:t>
            </a:r>
            <a:r>
              <a:rPr lang="ru-RU" sz="1400" dirty="0" err="1"/>
              <a:t>Commerce</a:t>
            </a:r>
            <a:r>
              <a:rPr lang="uk-UA" sz="1400" dirty="0"/>
              <a:t> (аналіз поведінки і купівельних моделей, інтеграція каналів взаємодії, моделювання поведінки клієнтів);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наука (Великого </a:t>
            </a:r>
            <a:r>
              <a:rPr lang="uk-UA" sz="1400" dirty="0" err="1"/>
              <a:t>Адронного</a:t>
            </a:r>
            <a:r>
              <a:rPr lang="uk-UA" sz="1400" dirty="0"/>
              <a:t> </a:t>
            </a:r>
            <a:r>
              <a:rPr lang="uk-UA" sz="1400" dirty="0" err="1"/>
              <a:t>колайдера</a:t>
            </a:r>
            <a:r>
              <a:rPr lang="uk-UA" sz="1400" dirty="0"/>
              <a:t>, </a:t>
            </a:r>
            <a:r>
              <a:rPr lang="uk-UA" sz="1400" dirty="0" err="1"/>
              <a:t>пан’європейська</a:t>
            </a:r>
            <a:r>
              <a:rPr lang="uk-UA" sz="1400" dirty="0"/>
              <a:t> інфраструктура для оцінювання якості при тестуванні </a:t>
            </a:r>
            <a:r>
              <a:rPr lang="uk-UA" sz="1400" dirty="0" err="1"/>
              <a:t>наноматеріалів</a:t>
            </a:r>
            <a:r>
              <a:rPr lang="uk-UA" sz="1400" dirty="0"/>
              <a:t>, </a:t>
            </a:r>
            <a:r>
              <a:rPr lang="uk-UA" sz="1400" dirty="0" err="1"/>
              <a:t>антизлочинна</a:t>
            </a:r>
            <a:r>
              <a:rPr lang="uk-UA" sz="1400" dirty="0"/>
              <a:t> і антикорупційна обсерваторія);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ru-RU" sz="1400" dirty="0"/>
              <a:t> </a:t>
            </a:r>
            <a:r>
              <a:rPr lang="ru-RU" sz="1400" dirty="0" err="1"/>
              <a:t>call</a:t>
            </a:r>
            <a:r>
              <a:rPr lang="ru-RU" sz="1400" dirty="0"/>
              <a:t> </a:t>
            </a:r>
            <a:r>
              <a:rPr lang="ru-RU" sz="1400" dirty="0" err="1"/>
              <a:t>center</a:t>
            </a:r>
            <a:r>
              <a:rPr lang="uk-UA" sz="1400" dirty="0"/>
              <a:t> (аналіз розшифрувань розмов для розумінні поведінки клієнтів);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телекомунікації (аналіз операцій та збоїв мережі);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фінанси (рішення з ризиків, аналіз думки клієнтів, боротьба з відмиванням грошей);</a:t>
            </a:r>
            <a:endParaRPr lang="ru-RU" sz="1400" dirty="0"/>
          </a:p>
          <a:p>
            <a:r>
              <a:rPr lang="uk-UA" sz="1400" dirty="0"/>
              <a:t> </a:t>
            </a:r>
            <a:r>
              <a:rPr lang="ru-RU" sz="1400" dirty="0">
                <a:sym typeface="Symbol"/>
              </a:rPr>
              <a:t></a:t>
            </a:r>
            <a:r>
              <a:rPr lang="uk-UA" sz="1400" dirty="0"/>
              <a:t> ІТ (аналіз </a:t>
            </a:r>
            <a:r>
              <a:rPr lang="uk-UA" sz="1400" dirty="0" err="1"/>
              <a:t>логів</a:t>
            </a:r>
            <a:r>
              <a:rPr lang="uk-UA" sz="1400" dirty="0"/>
              <a:t> від різних </a:t>
            </a:r>
            <a:r>
              <a:rPr lang="uk-UA" sz="1400" dirty="0" err="1"/>
              <a:t>транзакційних</a:t>
            </a:r>
            <a:r>
              <a:rPr lang="uk-UA" sz="1400" dirty="0"/>
              <a:t> систем).</a:t>
            </a:r>
            <a:endParaRPr lang="ru-RU" sz="1400" dirty="0"/>
          </a:p>
          <a:p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uk-UA" sz="1400" dirty="0"/>
              <a:t>є </a:t>
            </a:r>
            <a:r>
              <a:rPr lang="ru-RU" sz="1400" dirty="0"/>
              <a:t>далеко не </a:t>
            </a:r>
            <a:r>
              <a:rPr lang="ru-RU" sz="1400" dirty="0" err="1"/>
              <a:t>повни</a:t>
            </a:r>
            <a:r>
              <a:rPr lang="uk-UA" sz="1400" dirty="0"/>
              <a:t>м</a:t>
            </a:r>
            <a:r>
              <a:rPr lang="ru-RU" sz="1400" dirty="0"/>
              <a:t> </a:t>
            </a:r>
            <a:r>
              <a:rPr lang="ru-RU" sz="1400" dirty="0" err="1"/>
              <a:t>перелік</a:t>
            </a:r>
            <a:r>
              <a:rPr lang="uk-UA" sz="1400" dirty="0"/>
              <a:t>ом</a:t>
            </a:r>
            <a:r>
              <a:rPr lang="ru-RU" sz="1400" dirty="0"/>
              <a:t> </a:t>
            </a:r>
            <a:r>
              <a:rPr lang="ru-RU" sz="1400" dirty="0" err="1"/>
              <a:t>галузей</a:t>
            </a:r>
            <a:r>
              <a:rPr lang="ru-RU" sz="1400" dirty="0"/>
              <a:t> </a:t>
            </a:r>
            <a:r>
              <a:rPr lang="uk-UA" sz="1400" dirty="0"/>
              <a:t>економіки, де </a:t>
            </a:r>
            <a:r>
              <a:rPr lang="ru-RU" sz="1400" dirty="0" err="1"/>
              <a:t>застос</a:t>
            </a:r>
            <a:r>
              <a:rPr lang="uk-UA" sz="1400" dirty="0" err="1"/>
              <a:t>овуються</a:t>
            </a:r>
            <a:r>
              <a:rPr lang="ru-RU" sz="1400" dirty="0"/>
              <a:t> </a:t>
            </a:r>
            <a:r>
              <a:rPr lang="ru-RU" sz="1400" dirty="0" err="1"/>
              <a:t>технологі</a:t>
            </a:r>
            <a:r>
              <a:rPr lang="uk-UA" sz="1400" dirty="0"/>
              <a:t>ї</a:t>
            </a:r>
            <a:r>
              <a:rPr lang="ru-RU" sz="1400" dirty="0"/>
              <a:t>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. </a:t>
            </a:r>
            <a:r>
              <a:rPr lang="uk-UA" sz="1400" dirty="0"/>
              <a:t>Нині</a:t>
            </a:r>
            <a:r>
              <a:rPr lang="ru-RU" sz="1400" dirty="0"/>
              <a:t> сфера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застосування</a:t>
            </a:r>
            <a:r>
              <a:rPr lang="ru-RU" sz="1400" dirty="0"/>
              <a:t> </a:t>
            </a:r>
            <a:r>
              <a:rPr lang="ru-RU" sz="1400" dirty="0" err="1"/>
              <a:t>надзвичайно</a:t>
            </a:r>
            <a:r>
              <a:rPr lang="ru-RU" sz="1400" dirty="0"/>
              <a:t> широка, а з часом вона </a:t>
            </a:r>
            <a:r>
              <a:rPr lang="ru-RU" sz="1400" dirty="0" err="1"/>
              <a:t>тільки</a:t>
            </a:r>
            <a:r>
              <a:rPr lang="ru-RU" sz="1400" dirty="0"/>
              <a:t> </a:t>
            </a:r>
            <a:r>
              <a:rPr lang="ru-RU" sz="1400" dirty="0" err="1"/>
              <a:t>зростатиме</a:t>
            </a:r>
            <a:r>
              <a:rPr lang="ru-RU" sz="1400" dirty="0"/>
              <a:t>. Тому </a:t>
            </a:r>
            <a:r>
              <a:rPr lang="ru-RU" sz="1400" dirty="0" err="1"/>
              <a:t>необхідно</a:t>
            </a:r>
            <a:r>
              <a:rPr lang="ru-RU" sz="1400" dirty="0"/>
              <a:t> </a:t>
            </a:r>
            <a:r>
              <a:rPr lang="ru-RU" sz="1400" dirty="0" err="1"/>
              <a:t>враховувати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велике</a:t>
            </a:r>
            <a:r>
              <a:rPr lang="ru-RU" sz="1400" dirty="0"/>
              <a:t> </a:t>
            </a:r>
            <a:r>
              <a:rPr lang="ru-RU" sz="1400" dirty="0" err="1"/>
              <a:t>значення</a:t>
            </a:r>
            <a:r>
              <a:rPr lang="ru-RU" sz="1400" dirty="0"/>
              <a:t> </a:t>
            </a:r>
            <a:r>
              <a:rPr lang="ru-RU" sz="1400" dirty="0" err="1"/>
              <a:t>Big</a:t>
            </a:r>
            <a:r>
              <a:rPr lang="ru-RU" sz="1400" dirty="0"/>
              <a:t> </a:t>
            </a:r>
            <a:r>
              <a:rPr lang="ru-RU" sz="1400" dirty="0" err="1"/>
              <a:t>Data</a:t>
            </a:r>
            <a:r>
              <a:rPr lang="ru-RU" sz="1400" dirty="0"/>
              <a:t> </a:t>
            </a:r>
            <a:r>
              <a:rPr lang="ru-RU" sz="1400" dirty="0" err="1"/>
              <a:t>зумовлене</a:t>
            </a:r>
            <a:r>
              <a:rPr lang="ru-RU" sz="1400" dirty="0"/>
              <a:t> результатами </a:t>
            </a:r>
            <a:r>
              <a:rPr lang="ru-RU" sz="1400" dirty="0" err="1"/>
              <a:t>обробки</a:t>
            </a:r>
            <a:r>
              <a:rPr lang="ru-RU" sz="1400" dirty="0"/>
              <a:t> й </a:t>
            </a:r>
            <a:r>
              <a:rPr lang="ru-RU" sz="1400" dirty="0" err="1"/>
              <a:t>аналізу</a:t>
            </a:r>
            <a:r>
              <a:rPr lang="ru-RU" sz="1400" dirty="0"/>
              <a:t>, а не самими </a:t>
            </a:r>
            <a:r>
              <a:rPr lang="ru-RU" sz="1400" dirty="0" err="1"/>
              <a:t>даними</a:t>
            </a:r>
            <a:r>
              <a:rPr lang="ru-RU" sz="1400" dirty="0"/>
              <a:t> </a:t>
            </a:r>
            <a:r>
              <a:rPr lang="ru-RU" sz="1400" dirty="0" err="1"/>
              <a:t>або</a:t>
            </a:r>
            <a:r>
              <a:rPr lang="ru-RU" sz="1400" dirty="0"/>
              <a:t> </a:t>
            </a:r>
            <a:r>
              <a:rPr lang="ru-RU" sz="1400" dirty="0" err="1"/>
              <a:t>їх</a:t>
            </a:r>
            <a:r>
              <a:rPr lang="ru-RU" sz="1400" dirty="0"/>
              <a:t> </a:t>
            </a:r>
            <a:r>
              <a:rPr lang="ru-RU" sz="1400" dirty="0" err="1"/>
              <a:t>обсягами</a:t>
            </a:r>
            <a:r>
              <a:rPr lang="ru-RU" sz="1400" dirty="0"/>
              <a:t>.</a:t>
            </a:r>
          </a:p>
          <a:p>
            <a:r>
              <a:rPr lang="ru-RU" sz="1400" dirty="0" err="1"/>
              <a:t>Бізнес</a:t>
            </a:r>
            <a:r>
              <a:rPr lang="uk-UA" sz="1400" dirty="0" err="1"/>
              <a:t>-середовище</a:t>
            </a:r>
            <a:r>
              <a:rPr lang="ru-RU" sz="1400" dirty="0"/>
              <a:t> вступи</a:t>
            </a:r>
            <a:r>
              <a:rPr lang="uk-UA" sz="1400" dirty="0" err="1"/>
              <a:t>ло</a:t>
            </a:r>
            <a:r>
              <a:rPr lang="ru-RU" sz="1400" dirty="0"/>
              <a:t> у </a:t>
            </a:r>
            <a:r>
              <a:rPr lang="ru-RU" sz="1400" dirty="0" err="1"/>
              <a:t>період</a:t>
            </a:r>
            <a:r>
              <a:rPr lang="ru-RU" sz="1400" dirty="0"/>
              <a:t> </a:t>
            </a:r>
            <a:r>
              <a:rPr lang="uk-UA" sz="1400" dirty="0"/>
              <a:t>глобальної </a:t>
            </a:r>
            <a:r>
              <a:rPr lang="ru-RU" sz="1400" dirty="0" err="1"/>
              <a:t>трансформації</a:t>
            </a:r>
            <a:r>
              <a:rPr lang="ru-RU" sz="1400" dirty="0"/>
              <a:t>. </a:t>
            </a:r>
            <a:r>
              <a:rPr lang="uk-UA" sz="1400" dirty="0"/>
              <a:t>Тому фахівці</a:t>
            </a:r>
            <a:r>
              <a:rPr lang="ru-RU" sz="1400" dirty="0"/>
              <a:t> </a:t>
            </a:r>
            <a:r>
              <a:rPr lang="ru-RU" sz="1400" dirty="0" err="1"/>
              <a:t>вже</a:t>
            </a:r>
            <a:r>
              <a:rPr lang="ru-RU" sz="1400" dirty="0"/>
              <a:t> не просто </a:t>
            </a:r>
            <a:r>
              <a:rPr lang="ru-RU" sz="1400" dirty="0" err="1"/>
              <a:t>говорять</a:t>
            </a:r>
            <a:r>
              <a:rPr lang="ru-RU" sz="1400" dirty="0"/>
              <a:t> про </a:t>
            </a:r>
            <a:r>
              <a:rPr lang="ru-RU" sz="1400" dirty="0" err="1"/>
              <a:t>потенційні</a:t>
            </a:r>
            <a:r>
              <a:rPr lang="ru-RU" sz="1400" dirty="0"/>
              <a:t> </a:t>
            </a:r>
            <a:r>
              <a:rPr lang="uk-UA" sz="1400" dirty="0"/>
              <a:t>можливості та </a:t>
            </a:r>
            <a:r>
              <a:rPr lang="ru-RU" sz="1400" dirty="0" err="1"/>
              <a:t>результати</a:t>
            </a:r>
            <a:r>
              <a:rPr lang="ru-RU" sz="1400" dirty="0"/>
              <a:t>, </a:t>
            </a:r>
            <a:r>
              <a:rPr lang="ru-RU" sz="1400" dirty="0" err="1"/>
              <a:t>які</a:t>
            </a:r>
            <a:r>
              <a:rPr lang="ru-RU" sz="1400" dirty="0"/>
              <a:t> </a:t>
            </a:r>
            <a:r>
              <a:rPr lang="ru-RU" sz="1400" dirty="0" err="1"/>
              <a:t>можуть</a:t>
            </a:r>
            <a:r>
              <a:rPr lang="ru-RU" sz="1400" dirty="0"/>
              <a:t> бути </a:t>
            </a:r>
            <a:r>
              <a:rPr lang="ru-RU" sz="1400" dirty="0" err="1"/>
              <a:t>отримані</a:t>
            </a:r>
            <a:r>
              <a:rPr lang="ru-RU" sz="1400" dirty="0"/>
              <a:t>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використання</a:t>
            </a:r>
            <a:r>
              <a:rPr lang="ru-RU" sz="1400" dirty="0"/>
              <a:t> </a:t>
            </a:r>
            <a:r>
              <a:rPr lang="ru-RU" sz="1400" dirty="0" err="1"/>
              <a:t>технологій</a:t>
            </a:r>
            <a:r>
              <a:rPr lang="ru-RU" sz="1400" dirty="0"/>
              <a:t> Великих </a:t>
            </a:r>
            <a:r>
              <a:rPr lang="ru-RU" sz="1400" dirty="0" err="1"/>
              <a:t>даних</a:t>
            </a:r>
            <a:r>
              <a:rPr lang="ru-RU" sz="1400" dirty="0"/>
              <a:t>, але й </a:t>
            </a:r>
            <a:r>
              <a:rPr lang="uk-UA" sz="1400" dirty="0"/>
              <a:t>в</a:t>
            </a:r>
            <a:r>
              <a:rPr lang="ru-RU" sz="1400" dirty="0" err="1"/>
              <a:t>бача</a:t>
            </a:r>
            <a:r>
              <a:rPr lang="uk-UA" sz="1400" dirty="0"/>
              <a:t>ю</a:t>
            </a:r>
            <a:r>
              <a:rPr lang="ru-RU" sz="1400" dirty="0" err="1"/>
              <a:t>ть</a:t>
            </a:r>
            <a:r>
              <a:rPr lang="ru-RU" sz="1400" dirty="0"/>
              <a:t> </a:t>
            </a:r>
            <a:r>
              <a:rPr lang="uk-UA" sz="1400" dirty="0"/>
              <a:t>в цьому </a:t>
            </a:r>
            <a:r>
              <a:rPr lang="ru-RU" sz="1400" dirty="0" err="1"/>
              <a:t>реальні</a:t>
            </a:r>
            <a:r>
              <a:rPr lang="ru-RU" sz="1400" dirty="0"/>
              <a:t> </a:t>
            </a:r>
            <a:r>
              <a:rPr lang="ru-RU" sz="1400" dirty="0" err="1"/>
              <a:t>переваги</a:t>
            </a:r>
            <a:r>
              <a:rPr lang="uk-UA" sz="1400" dirty="0"/>
              <a:t>, які полягатимуть у </a:t>
            </a:r>
            <a:r>
              <a:rPr lang="ru-RU" sz="1400" dirty="0" err="1"/>
              <a:t>збільшенн</a:t>
            </a:r>
            <a:r>
              <a:rPr lang="uk-UA" sz="1400" dirty="0"/>
              <a:t>і</a:t>
            </a:r>
            <a:r>
              <a:rPr lang="ru-RU" sz="1400" dirty="0"/>
              <a:t> </a:t>
            </a:r>
            <a:r>
              <a:rPr lang="ru-RU" sz="1400" dirty="0" err="1"/>
              <a:t>прибутку</a:t>
            </a:r>
            <a:r>
              <a:rPr lang="ru-RU" sz="1400" dirty="0"/>
              <a:t>, </a:t>
            </a:r>
            <a:r>
              <a:rPr lang="ru-RU" sz="1400" dirty="0" err="1"/>
              <a:t>зростанн</a:t>
            </a:r>
            <a:r>
              <a:rPr lang="uk-UA" sz="1400" dirty="0"/>
              <a:t>і</a:t>
            </a:r>
            <a:r>
              <a:rPr lang="ru-RU" sz="1400" dirty="0"/>
              <a:t> </a:t>
            </a:r>
            <a:r>
              <a:rPr lang="ru-RU" sz="1400" dirty="0" err="1"/>
              <a:t>бази</a:t>
            </a:r>
            <a:r>
              <a:rPr lang="ru-RU" sz="1400" dirty="0"/>
              <a:t> </a:t>
            </a:r>
            <a:r>
              <a:rPr lang="ru-RU" sz="1400" dirty="0" err="1"/>
              <a:t>лояльних</a:t>
            </a:r>
            <a:r>
              <a:rPr lang="ru-RU" sz="1400" dirty="0"/>
              <a:t> </a:t>
            </a:r>
            <a:r>
              <a:rPr lang="ru-RU" sz="1400" dirty="0" err="1"/>
              <a:t>клієнтів</a:t>
            </a:r>
            <a:r>
              <a:rPr lang="ru-RU" sz="1400" dirty="0"/>
              <a:t> і </a:t>
            </a:r>
            <a:r>
              <a:rPr lang="ru-RU" sz="1400" dirty="0" err="1"/>
              <a:t>підвищенн</a:t>
            </a:r>
            <a:r>
              <a:rPr lang="uk-UA" sz="1400" dirty="0"/>
              <a:t>і</a:t>
            </a:r>
            <a:r>
              <a:rPr lang="ru-RU" sz="1400" dirty="0"/>
              <a:t> </a:t>
            </a:r>
            <a:r>
              <a:rPr lang="ru-RU" sz="1400" dirty="0" err="1"/>
              <a:t>ефективності</a:t>
            </a:r>
            <a:r>
              <a:rPr lang="ru-RU" sz="1400" dirty="0"/>
              <a:t> </a:t>
            </a:r>
            <a:r>
              <a:rPr lang="ru-RU" sz="1400" dirty="0" err="1"/>
              <a:t>операційної</a:t>
            </a:r>
            <a:r>
              <a:rPr lang="ru-RU" sz="1400" dirty="0"/>
              <a:t> </a:t>
            </a:r>
            <a:r>
              <a:rPr lang="ru-RU" sz="1400" dirty="0" err="1"/>
              <a:t>діяльності</a:t>
            </a:r>
            <a:r>
              <a:rPr lang="ru-RU" sz="1400" dirty="0"/>
              <a:t>.</a:t>
            </a:r>
          </a:p>
          <a:p>
            <a:r>
              <a:rPr lang="ru-RU" sz="1400" dirty="0"/>
              <a:t>З </a:t>
            </a:r>
            <a:r>
              <a:rPr lang="ru-RU" sz="1400" dirty="0" err="1"/>
              <a:t>огляду</a:t>
            </a:r>
            <a:r>
              <a:rPr lang="ru-RU" sz="1400" dirty="0"/>
              <a:t> на </a:t>
            </a:r>
            <a:r>
              <a:rPr lang="ru-RU" sz="1400" dirty="0" err="1"/>
              <a:t>посилення</a:t>
            </a:r>
            <a:r>
              <a:rPr lang="ru-RU" sz="1400" dirty="0"/>
              <a:t> </a:t>
            </a:r>
            <a:r>
              <a:rPr lang="ru-RU" sz="1400" dirty="0" err="1"/>
              <a:t>спеціалізації</a:t>
            </a:r>
            <a:r>
              <a:rPr lang="ru-RU" sz="1400" dirty="0"/>
              <a:t> за </a:t>
            </a:r>
            <a:r>
              <a:rPr lang="ru-RU" sz="1400" dirty="0" err="1"/>
              <a:t>окремими</a:t>
            </a:r>
            <a:r>
              <a:rPr lang="ru-RU" sz="1400" dirty="0"/>
              <a:t> </a:t>
            </a:r>
            <a:r>
              <a:rPr lang="ru-RU" sz="1400" dirty="0" err="1"/>
              <a:t>компетенціями</a:t>
            </a:r>
            <a:r>
              <a:rPr lang="ru-RU" sz="1400" dirty="0"/>
              <a:t>, </a:t>
            </a:r>
            <a:r>
              <a:rPr lang="ru-RU" sz="1400" dirty="0" err="1"/>
              <a:t>пов’язаними</a:t>
            </a:r>
            <a:r>
              <a:rPr lang="ru-RU" sz="1400" dirty="0"/>
              <a:t> з Великими </a:t>
            </a:r>
            <a:r>
              <a:rPr lang="ru-RU" sz="1400" dirty="0" err="1"/>
              <a:t>даними</a:t>
            </a:r>
            <a:r>
              <a:rPr lang="ru-RU" sz="1400" dirty="0"/>
              <a:t>, </a:t>
            </a:r>
            <a:r>
              <a:rPr lang="ru-RU" sz="1400" dirty="0" err="1"/>
              <a:t>доречно</a:t>
            </a:r>
            <a:r>
              <a:rPr lang="ru-RU" sz="1400" dirty="0"/>
              <a:t> </a:t>
            </a:r>
            <a:r>
              <a:rPr lang="ru-RU" sz="1400" dirty="0" err="1"/>
              <a:t>говорити</a:t>
            </a:r>
            <a:r>
              <a:rPr lang="ru-RU" sz="1400" dirty="0"/>
              <a:t>, </a:t>
            </a:r>
            <a:r>
              <a:rPr lang="ru-RU" sz="1400" dirty="0" err="1"/>
              <a:t>що</a:t>
            </a:r>
            <a:r>
              <a:rPr lang="ru-RU" sz="1400" dirty="0"/>
              <a:t> </a:t>
            </a:r>
            <a:r>
              <a:rPr lang="ru-RU" sz="1400" dirty="0" err="1"/>
              <a:t>їхнє</a:t>
            </a:r>
            <a:r>
              <a:rPr lang="ru-RU" sz="1400" dirty="0"/>
              <a:t> </a:t>
            </a:r>
            <a:r>
              <a:rPr lang="ru-RU" sz="1400" dirty="0" err="1"/>
              <a:t>майбутнє</a:t>
            </a:r>
            <a:r>
              <a:rPr lang="ru-RU" sz="1400" dirty="0"/>
              <a:t> –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сервісний</a:t>
            </a:r>
            <a:r>
              <a:rPr lang="ru-RU" sz="1400" dirty="0"/>
              <a:t> </a:t>
            </a:r>
            <a:r>
              <a:rPr lang="ru-RU" sz="1400" dirty="0" err="1"/>
              <a:t>розподільний</a:t>
            </a:r>
            <a:r>
              <a:rPr lang="ru-RU" sz="1400" dirty="0"/>
              <a:t> </a:t>
            </a:r>
            <a:r>
              <a:rPr lang="ru-RU" sz="1400" dirty="0" err="1"/>
              <a:t>функціонал</a:t>
            </a:r>
            <a:r>
              <a:rPr lang="ru-RU" sz="1400" dirty="0"/>
              <a:t> </a:t>
            </a:r>
            <a:r>
              <a:rPr lang="ru-RU" sz="1400" dirty="0" err="1"/>
              <a:t>сторонніх</a:t>
            </a:r>
            <a:r>
              <a:rPr lang="ru-RU" sz="1400" dirty="0"/>
              <a:t> </a:t>
            </a:r>
            <a:r>
              <a:rPr lang="ru-RU" sz="1400" dirty="0" err="1"/>
              <a:t>консультантів</a:t>
            </a:r>
            <a:r>
              <a:rPr lang="ru-RU" sz="1400" dirty="0"/>
              <a:t>, а не </a:t>
            </a:r>
            <a:r>
              <a:rPr lang="ru-RU" sz="1400" dirty="0" err="1"/>
              <a:t>тотальні</a:t>
            </a:r>
            <a:r>
              <a:rPr lang="ru-RU" sz="1400" dirty="0"/>
              <a:t> </a:t>
            </a:r>
            <a:r>
              <a:rPr lang="ru-RU" sz="1400" dirty="0" err="1"/>
              <a:t>процеси</a:t>
            </a:r>
            <a:r>
              <a:rPr lang="ru-RU" sz="1400" dirty="0"/>
              <a:t> </a:t>
            </a:r>
            <a:r>
              <a:rPr lang="ru-RU" sz="1400" dirty="0" err="1"/>
              <a:t>всередині</a:t>
            </a:r>
            <a:r>
              <a:rPr lang="ru-RU" sz="1400" dirty="0"/>
              <a:t> </a:t>
            </a:r>
            <a:r>
              <a:rPr lang="ru-RU" sz="1400" dirty="0" err="1"/>
              <a:t>однієї</a:t>
            </a:r>
            <a:r>
              <a:rPr lang="ru-RU" sz="1400" dirty="0"/>
              <a:t> </a:t>
            </a:r>
            <a:r>
              <a:rPr lang="ru-RU" sz="1400" dirty="0" err="1"/>
              <a:t>компанії</a:t>
            </a:r>
            <a:r>
              <a:rPr lang="ru-RU" sz="1400" dirty="0"/>
              <a:t>. </a:t>
            </a:r>
            <a:r>
              <a:rPr lang="ru-RU" sz="1400" dirty="0" err="1"/>
              <a:t>Видатний</a:t>
            </a:r>
            <a:r>
              <a:rPr lang="ru-RU" sz="1400" dirty="0"/>
              <a:t> СЕО </a:t>
            </a:r>
            <a:r>
              <a:rPr lang="ru-RU" sz="1400" dirty="0" err="1"/>
              <a:t>вибудовує</a:t>
            </a:r>
            <a:r>
              <a:rPr lang="ru-RU" sz="1400" dirty="0"/>
              <a:t> </a:t>
            </a:r>
            <a:r>
              <a:rPr lang="ru-RU" sz="1400" dirty="0" err="1"/>
              <a:t>виняткові</a:t>
            </a:r>
            <a:r>
              <a:rPr lang="ru-RU" sz="1400" dirty="0"/>
              <a:t> </a:t>
            </a:r>
            <a:r>
              <a:rPr lang="ru-RU" sz="1400" dirty="0" err="1"/>
              <a:t>стратегії</a:t>
            </a:r>
            <a:r>
              <a:rPr lang="ru-RU" sz="1400" dirty="0"/>
              <a:t> для систематичного </a:t>
            </a:r>
            <a:r>
              <a:rPr lang="ru-RU" sz="1400" dirty="0" err="1"/>
              <a:t>збору</a:t>
            </a:r>
            <a:r>
              <a:rPr lang="ru-RU" sz="1400" dirty="0"/>
              <a:t> </a:t>
            </a:r>
            <a:r>
              <a:rPr lang="ru-RU" sz="1400" dirty="0" err="1"/>
              <a:t>необхідної</a:t>
            </a:r>
            <a:r>
              <a:rPr lang="ru-RU" sz="1400" dirty="0"/>
              <a:t> </a:t>
            </a:r>
            <a:r>
              <a:rPr lang="ru-RU" sz="1400" dirty="0" err="1"/>
              <a:t>інформації</a:t>
            </a:r>
            <a:r>
              <a:rPr lang="ru-RU" sz="1400" dirty="0"/>
              <a:t>. </a:t>
            </a:r>
            <a:r>
              <a:rPr lang="ru-RU" sz="1400" dirty="0" err="1"/>
              <a:t>Він</a:t>
            </a:r>
            <a:r>
              <a:rPr lang="ru-RU" sz="1400" dirty="0"/>
              <a:t> </a:t>
            </a:r>
            <a:r>
              <a:rPr lang="ru-RU" sz="1400" dirty="0" err="1"/>
              <a:t>реалізовує</a:t>
            </a:r>
            <a:r>
              <a:rPr lang="ru-RU" sz="1400" dirty="0"/>
              <a:t> </a:t>
            </a:r>
            <a:r>
              <a:rPr lang="ru-RU" sz="1400" dirty="0" err="1"/>
              <a:t>це</a:t>
            </a:r>
            <a:r>
              <a:rPr lang="ru-RU" sz="1400" dirty="0"/>
              <a:t> </a:t>
            </a:r>
            <a:r>
              <a:rPr lang="ru-RU" sz="1400" dirty="0" err="1"/>
              <a:t>завдання</a:t>
            </a:r>
            <a:r>
              <a:rPr lang="ru-RU" sz="1400" dirty="0"/>
              <a:t> в </a:t>
            </a:r>
            <a:r>
              <a:rPr lang="ru-RU" sz="1400" dirty="0" err="1"/>
              <a:t>усіх</a:t>
            </a:r>
            <a:r>
              <a:rPr lang="ru-RU" sz="1400" dirty="0"/>
              <a:t> </a:t>
            </a:r>
            <a:r>
              <a:rPr lang="ru-RU" sz="1400" dirty="0" err="1"/>
              <a:t>поточних</a:t>
            </a:r>
            <a:r>
              <a:rPr lang="ru-RU" sz="1400" dirty="0"/>
              <a:t> справах – </a:t>
            </a:r>
            <a:r>
              <a:rPr lang="ru-RU" sz="1400" dirty="0" err="1"/>
              <a:t>від</a:t>
            </a:r>
            <a:r>
              <a:rPr lang="ru-RU" sz="1400" dirty="0"/>
              <a:t> </a:t>
            </a:r>
            <a:r>
              <a:rPr lang="ru-RU" sz="1400" dirty="0" err="1"/>
              <a:t>зборів</a:t>
            </a:r>
            <a:r>
              <a:rPr lang="ru-RU" sz="1400" dirty="0"/>
              <a:t> персоналу до </a:t>
            </a:r>
            <a:r>
              <a:rPr lang="ru-RU" sz="1400" dirty="0" err="1"/>
              <a:t>індивідуальних</a:t>
            </a:r>
            <a:r>
              <a:rPr lang="ru-RU" sz="1400" dirty="0"/>
              <a:t> </a:t>
            </a:r>
            <a:r>
              <a:rPr lang="ru-RU" sz="1400" dirty="0" err="1"/>
              <a:t>зустрічей</a:t>
            </a:r>
            <a:r>
              <a:rPr lang="ru-RU" sz="1400" dirty="0"/>
              <a:t>. </a:t>
            </a:r>
            <a:r>
              <a:rPr lang="ru-RU" sz="1400" dirty="0" err="1"/>
              <a:t>Переможні</a:t>
            </a:r>
            <a:r>
              <a:rPr lang="ru-RU" sz="1400" dirty="0"/>
              <a:t> </a:t>
            </a:r>
            <a:r>
              <a:rPr lang="ru-RU" sz="1400" dirty="0" err="1"/>
              <a:t>стратегії</a:t>
            </a:r>
            <a:r>
              <a:rPr lang="ru-RU" sz="1400" dirty="0"/>
              <a:t> </a:t>
            </a:r>
            <a:r>
              <a:rPr lang="ru-RU" sz="1400" dirty="0" err="1"/>
              <a:t>базуються</a:t>
            </a:r>
            <a:r>
              <a:rPr lang="ru-RU" sz="1400" dirty="0"/>
              <a:t> на </a:t>
            </a:r>
            <a:r>
              <a:rPr lang="ru-RU" sz="1400" dirty="0" err="1"/>
              <a:t>комплексних</a:t>
            </a:r>
            <a:r>
              <a:rPr lang="ru-RU" sz="1400" dirty="0"/>
              <a:t> </a:t>
            </a:r>
            <a:r>
              <a:rPr lang="ru-RU" sz="1400" dirty="0" err="1"/>
              <a:t>знаннях</a:t>
            </a:r>
            <a:r>
              <a:rPr lang="ru-RU" sz="1400" dirty="0"/>
              <a:t>, </a:t>
            </a:r>
            <a:r>
              <a:rPr lang="ru-RU" sz="1400" dirty="0" err="1"/>
              <a:t>почерпнутих</a:t>
            </a:r>
            <a:r>
              <a:rPr lang="ru-RU" sz="1400" dirty="0"/>
              <a:t> </a:t>
            </a:r>
            <a:r>
              <a:rPr lang="ru-RU" sz="1400" dirty="0" err="1"/>
              <a:t>завдяки</a:t>
            </a:r>
            <a:r>
              <a:rPr lang="ru-RU" sz="1400" dirty="0"/>
              <a:t> </a:t>
            </a:r>
            <a:r>
              <a:rPr lang="ru-RU" sz="1400" dirty="0" err="1"/>
              <a:t>взаємодії</a:t>
            </a:r>
            <a:r>
              <a:rPr lang="ru-RU" sz="1400" dirty="0"/>
              <a:t> </a:t>
            </a:r>
            <a:r>
              <a:rPr lang="ru-RU" sz="1400" dirty="0" err="1"/>
              <a:t>зі</a:t>
            </a:r>
            <a:r>
              <a:rPr lang="ru-RU" sz="1400" dirty="0"/>
              <a:t> </a:t>
            </a:r>
            <a:r>
              <a:rPr lang="ru-RU" sz="1400" dirty="0" err="1"/>
              <a:t>співробітниками</a:t>
            </a:r>
            <a:r>
              <a:rPr lang="ru-RU" sz="1400" dirty="0"/>
              <a:t>, </a:t>
            </a:r>
            <a:r>
              <a:rPr lang="ru-RU" sz="1400" dirty="0" err="1"/>
              <a:t>клієнтами</a:t>
            </a:r>
            <a:r>
              <a:rPr lang="ru-RU" sz="1400" dirty="0"/>
              <a:t>, </a:t>
            </a:r>
            <a:r>
              <a:rPr lang="ru-RU" sz="1400" dirty="0" err="1"/>
              <a:t>інвесторами</a:t>
            </a:r>
            <a:r>
              <a:rPr lang="ru-RU" sz="1400" dirty="0"/>
              <a:t>.</a:t>
            </a:r>
          </a:p>
          <a:p>
            <a:endParaRPr lang="uk-UA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52238201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62</TotalTime>
  <Words>3489</Words>
  <Application>Microsoft Office PowerPoint</Application>
  <PresentationFormat>Экран (4:3)</PresentationFormat>
  <Paragraphs>122</Paragraphs>
  <Slides>18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18</vt:i4>
      </vt:variant>
    </vt:vector>
  </HeadingPairs>
  <TitlesOfParts>
    <vt:vector size="19" baseType="lpstr">
      <vt:lpstr>Воздушный поток</vt:lpstr>
      <vt:lpstr>Тема 4 ВЕЛИКІ ДАНІ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 4 ВЕЛИКІ ДАНІ </dc:title>
  <dc:creator>Ann</dc:creator>
  <cp:lastModifiedBy>Ann</cp:lastModifiedBy>
  <cp:revision>20</cp:revision>
  <dcterms:created xsi:type="dcterms:W3CDTF">2021-09-08T08:55:45Z</dcterms:created>
  <dcterms:modified xsi:type="dcterms:W3CDTF">2021-09-08T09:58:18Z</dcterms:modified>
</cp:coreProperties>
</file>

<file path=docProps/thumbnail.jpeg>
</file>