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14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1F063FB6-6BD2-45BA-8AB5-6EBE7AC5E76C}" type="datetimeFigureOut">
              <a:rPr lang="uk-UA" smtClean="0"/>
              <a:t>07.09.2021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B6DDA05B-59DB-45FA-9442-A18C8FC6EBCF}" type="slidenum">
              <a:rPr lang="uk-UA" smtClean="0"/>
              <a:t>‹#›</a:t>
            </a:fld>
            <a:endParaRPr lang="uk-UA"/>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1F063FB6-6BD2-45BA-8AB5-6EBE7AC5E76C}" type="datetimeFigureOut">
              <a:rPr lang="uk-UA" smtClean="0"/>
              <a:t>07.09.2021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B6DDA05B-59DB-45FA-9442-A18C8FC6EBCF}" type="slidenum">
              <a:rPr lang="uk-UA" smtClean="0"/>
              <a:t>‹#›</a:t>
            </a:fld>
            <a:endParaRPr lang="uk-UA"/>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F063FB6-6BD2-45BA-8AB5-6EBE7AC5E76C}" type="datetimeFigureOut">
              <a:rPr lang="uk-UA" smtClean="0"/>
              <a:t>07.09.2021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B6DDA05B-59DB-45FA-9442-A18C8FC6EBCF}" type="slidenum">
              <a:rPr lang="uk-UA" smtClean="0"/>
              <a:t>‹#›</a:t>
            </a:fld>
            <a:endParaRPr lang="uk-UA"/>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1F063FB6-6BD2-45BA-8AB5-6EBE7AC5E76C}" type="datetimeFigureOut">
              <a:rPr lang="uk-UA" smtClean="0"/>
              <a:t>07.09.2021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B6DDA05B-59DB-45FA-9442-A18C8FC6EBCF}" type="slidenum">
              <a:rPr lang="uk-UA" smtClean="0"/>
              <a:t>‹#›</a:t>
            </a:fld>
            <a:endParaRPr lang="uk-UA"/>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F063FB6-6BD2-45BA-8AB5-6EBE7AC5E76C}" type="datetimeFigureOut">
              <a:rPr lang="uk-UA" smtClean="0"/>
              <a:t>07.09.2021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B6DDA05B-59DB-45FA-9442-A18C8FC6EBCF}" type="slidenum">
              <a:rPr lang="uk-UA" smtClean="0"/>
              <a:t>‹#›</a:t>
            </a:fld>
            <a:endParaRPr lang="uk-UA"/>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F063FB6-6BD2-45BA-8AB5-6EBE7AC5E76C}" type="datetimeFigureOut">
              <a:rPr lang="uk-UA" smtClean="0"/>
              <a:t>07.09.2021</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B6DDA05B-59DB-45FA-9442-A18C8FC6EBCF}" type="slidenum">
              <a:rPr lang="uk-UA" smtClean="0"/>
              <a:t>‹#›</a:t>
            </a:fld>
            <a:endParaRPr lang="uk-UA"/>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1F063FB6-6BD2-45BA-8AB5-6EBE7AC5E76C}" type="datetimeFigureOut">
              <a:rPr lang="uk-UA" smtClean="0"/>
              <a:t>07.09.2021</a:t>
            </a:fld>
            <a:endParaRPr lang="uk-UA"/>
          </a:p>
        </p:txBody>
      </p:sp>
      <p:sp>
        <p:nvSpPr>
          <p:cNvPr id="8" name="Footer Placeholder 7"/>
          <p:cNvSpPr>
            <a:spLocks noGrp="1"/>
          </p:cNvSpPr>
          <p:nvPr>
            <p:ph type="ftr" sz="quarter" idx="11"/>
          </p:nvPr>
        </p:nvSpPr>
        <p:spPr/>
        <p:txBody>
          <a:bodyPr/>
          <a:lstStyle/>
          <a:p>
            <a:endParaRPr lang="uk-UA"/>
          </a:p>
        </p:txBody>
      </p:sp>
      <p:sp>
        <p:nvSpPr>
          <p:cNvPr id="9" name="Slide Number Placeholder 8"/>
          <p:cNvSpPr>
            <a:spLocks noGrp="1"/>
          </p:cNvSpPr>
          <p:nvPr>
            <p:ph type="sldNum" sz="quarter" idx="12"/>
          </p:nvPr>
        </p:nvSpPr>
        <p:spPr/>
        <p:txBody>
          <a:bodyPr/>
          <a:lstStyle/>
          <a:p>
            <a:fld id="{B6DDA05B-59DB-45FA-9442-A18C8FC6EBCF}" type="slidenum">
              <a:rPr lang="uk-UA" smtClean="0"/>
              <a:t>‹#›</a:t>
            </a:fld>
            <a:endParaRPr lang="uk-UA"/>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1F063FB6-6BD2-45BA-8AB5-6EBE7AC5E76C}" type="datetimeFigureOut">
              <a:rPr lang="uk-UA" smtClean="0"/>
              <a:t>07.09.2021</a:t>
            </a:fld>
            <a:endParaRPr lang="uk-UA"/>
          </a:p>
        </p:txBody>
      </p:sp>
      <p:sp>
        <p:nvSpPr>
          <p:cNvPr id="4" name="Footer Placeholder 3"/>
          <p:cNvSpPr>
            <a:spLocks noGrp="1"/>
          </p:cNvSpPr>
          <p:nvPr>
            <p:ph type="ftr" sz="quarter" idx="11"/>
          </p:nvPr>
        </p:nvSpPr>
        <p:spPr/>
        <p:txBody>
          <a:bodyPr/>
          <a:lstStyle/>
          <a:p>
            <a:endParaRPr lang="uk-UA"/>
          </a:p>
        </p:txBody>
      </p:sp>
      <p:sp>
        <p:nvSpPr>
          <p:cNvPr id="5" name="Slide Number Placeholder 4"/>
          <p:cNvSpPr>
            <a:spLocks noGrp="1"/>
          </p:cNvSpPr>
          <p:nvPr>
            <p:ph type="sldNum" sz="quarter" idx="12"/>
          </p:nvPr>
        </p:nvSpPr>
        <p:spPr/>
        <p:txBody>
          <a:bodyPr/>
          <a:lstStyle/>
          <a:p>
            <a:fld id="{B6DDA05B-59DB-45FA-9442-A18C8FC6EBCF}" type="slidenum">
              <a:rPr lang="uk-UA" smtClean="0"/>
              <a:t>‹#›</a:t>
            </a:fld>
            <a:endParaRPr lang="uk-UA"/>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063FB6-6BD2-45BA-8AB5-6EBE7AC5E76C}" type="datetimeFigureOut">
              <a:rPr lang="uk-UA" smtClean="0"/>
              <a:t>07.09.2021</a:t>
            </a:fld>
            <a:endParaRPr lang="uk-UA"/>
          </a:p>
        </p:txBody>
      </p:sp>
      <p:sp>
        <p:nvSpPr>
          <p:cNvPr id="3" name="Footer Placeholder 2"/>
          <p:cNvSpPr>
            <a:spLocks noGrp="1"/>
          </p:cNvSpPr>
          <p:nvPr>
            <p:ph type="ftr" sz="quarter" idx="11"/>
          </p:nvPr>
        </p:nvSpPr>
        <p:spPr/>
        <p:txBody>
          <a:bodyPr/>
          <a:lstStyle/>
          <a:p>
            <a:endParaRPr lang="uk-UA"/>
          </a:p>
        </p:txBody>
      </p:sp>
      <p:sp>
        <p:nvSpPr>
          <p:cNvPr id="4" name="Slide Number Placeholder 3"/>
          <p:cNvSpPr>
            <a:spLocks noGrp="1"/>
          </p:cNvSpPr>
          <p:nvPr>
            <p:ph type="sldNum" sz="quarter" idx="12"/>
          </p:nvPr>
        </p:nvSpPr>
        <p:spPr/>
        <p:txBody>
          <a:bodyPr/>
          <a:lstStyle/>
          <a:p>
            <a:fld id="{B6DDA05B-59DB-45FA-9442-A18C8FC6EBCF}" type="slidenum">
              <a:rPr lang="uk-UA" smtClean="0"/>
              <a:t>‹#›</a:t>
            </a:fld>
            <a:endParaRPr lang="uk-UA"/>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1F063FB6-6BD2-45BA-8AB5-6EBE7AC5E76C}" type="datetimeFigureOut">
              <a:rPr lang="uk-UA" smtClean="0"/>
              <a:t>07.09.2021</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B6DDA05B-59DB-45FA-9442-A18C8FC6EBCF}" type="slidenum">
              <a:rPr lang="uk-UA" smtClean="0"/>
              <a:t>‹#›</a:t>
            </a:fld>
            <a:endParaRPr lang="uk-UA"/>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1F063FB6-6BD2-45BA-8AB5-6EBE7AC5E76C}" type="datetimeFigureOut">
              <a:rPr lang="uk-UA" smtClean="0"/>
              <a:t>07.09.2021</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B6DDA05B-59DB-45FA-9442-A18C8FC6EBCF}" type="slidenum">
              <a:rPr lang="uk-UA" smtClean="0"/>
              <a:t>‹#›</a:t>
            </a:fld>
            <a:endParaRPr lang="uk-UA"/>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1F063FB6-6BD2-45BA-8AB5-6EBE7AC5E76C}" type="datetimeFigureOut">
              <a:rPr lang="uk-UA" smtClean="0"/>
              <a:t>07.09.2021</a:t>
            </a:fld>
            <a:endParaRPr lang="uk-UA"/>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uk-UA"/>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B6DDA05B-59DB-45FA-9442-A18C8FC6EBCF}" type="slidenum">
              <a:rPr lang="uk-UA" smtClean="0"/>
              <a:t>‹#›</a:t>
            </a:fld>
            <a:endParaRPr lang="uk-U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hyperlink" Target="file:///C:\Users\Ann\Desktop\18.pdf" TargetMode="Externa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hyperlink" Target="https://unctad.org/en/PublicationsLibrary" TargetMode="Externa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file:///C:\Users\Ann\Desktop\&#1052;&#1072;&#1090;&#1077;&#1088;&#1110;&#1072;&#1083;&#1080;%20&#1087;&#1086;%20SMM%20&#1087;&#1086;&#1089;&#1110;&#1073;&#1085;&#1080;&#1082;&#1091;\&#1062;&#1080;&#1092;&#1088;&#1086;&#1074;&#1110;%20&#1087;&#1083;&#1072;&#1090;&#1092;&#1086;&#1088;&#1084;&#1080;\5.pdf"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file:///C:\Users\Ann\Desktop\roznichnaya-torgovlya-v-tsifrovoy-ekonomike.pdf" TargetMode="External"/><Relationship Id="rId2" Type="http://schemas.openxmlformats.org/officeDocument/2006/relationships/hyperlink" Target="file:///C:\Users\Ann\Desktop\ecvu_2018_37(1)__44.pdf" TargetMode="Externa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67544" y="980728"/>
            <a:ext cx="8280920" cy="5328591"/>
          </a:xfrm>
        </p:spPr>
        <p:txBody>
          <a:bodyPr>
            <a:normAutofit fontScale="70000" lnSpcReduction="20000"/>
          </a:bodyPr>
          <a:lstStyle/>
          <a:p>
            <a:r>
              <a:rPr lang="uk-UA" dirty="0"/>
              <a:t>3.1. Концепт цифрової платформи, види платформ</a:t>
            </a:r>
            <a:endParaRPr lang="ru-RU" dirty="0"/>
          </a:p>
          <a:p>
            <a:r>
              <a:rPr lang="uk-UA" dirty="0"/>
              <a:t>3.2. Цифрові платформи як ядро цифрового маркетингу</a:t>
            </a:r>
            <a:endParaRPr lang="ru-RU" dirty="0"/>
          </a:p>
          <a:p>
            <a:r>
              <a:rPr lang="uk-UA" dirty="0"/>
              <a:t>3.3. Переваги, проблеми та ризики розвитку цифрових платформ</a:t>
            </a:r>
            <a:endParaRPr lang="ru-RU" dirty="0"/>
          </a:p>
          <a:p>
            <a:r>
              <a:rPr lang="uk-UA" dirty="0"/>
              <a:t> </a:t>
            </a:r>
            <a:endParaRPr lang="ru-RU" dirty="0"/>
          </a:p>
          <a:p>
            <a:r>
              <a:rPr lang="uk-UA" b="1" dirty="0"/>
              <a:t>3.1. Концепт цифрової платформи, види платформ</a:t>
            </a:r>
            <a:endParaRPr lang="ru-RU" dirty="0"/>
          </a:p>
          <a:p>
            <a:r>
              <a:rPr lang="uk-UA" dirty="0"/>
              <a:t> </a:t>
            </a:r>
            <a:endParaRPr lang="ru-RU" dirty="0"/>
          </a:p>
          <a:p>
            <a:r>
              <a:rPr lang="uk-UA" dirty="0"/>
              <a:t>Завдяки </a:t>
            </a:r>
            <a:r>
              <a:rPr lang="uk-UA" dirty="0" err="1"/>
              <a:t>науковотехнічному</a:t>
            </a:r>
            <a:r>
              <a:rPr lang="uk-UA" dirty="0"/>
              <a:t> прогресу відбувається процес </a:t>
            </a:r>
            <a:r>
              <a:rPr lang="uk-UA" dirty="0" err="1"/>
              <a:t>цифровізації</a:t>
            </a:r>
            <a:r>
              <a:rPr lang="uk-UA" dirty="0"/>
              <a:t>, який включає в себе зберігання даних у цифровому форматі, на відміну від економіки минулих років, коли інформація була аналоговою, відтак взаємовідносини учасників ринкового середовища були можливі тільки через їх фактичній комунікації. Нині за допомогою цифрових пристроїв відбувається вільне переміщення інформації в необмеженій кількості та в найкоротші терміни між людьми в різних частинах </a:t>
            </a:r>
            <a:r>
              <a:rPr lang="uk-UA" dirty="0" err="1"/>
              <a:t>світу.Таким</a:t>
            </a:r>
            <a:r>
              <a:rPr lang="uk-UA" dirty="0"/>
              <a:t> чином, актуальною є проблема вивчення базису </a:t>
            </a:r>
            <a:r>
              <a:rPr lang="uk-UA" dirty="0" err="1"/>
              <a:t>цифровізації</a:t>
            </a:r>
            <a:r>
              <a:rPr lang="uk-UA" dirty="0"/>
              <a:t> економіки, чому й присвячено проведення досліджень в цій галузі економічної науки.</a:t>
            </a:r>
            <a:endParaRPr lang="ru-RU" dirty="0"/>
          </a:p>
          <a:p>
            <a:r>
              <a:rPr lang="ru-RU" dirty="0" err="1"/>
              <a:t>Сучасні</a:t>
            </a:r>
            <a:r>
              <a:rPr lang="ru-RU" dirty="0"/>
              <a:t> </a:t>
            </a:r>
            <a:r>
              <a:rPr lang="ru-RU" dirty="0" err="1"/>
              <a:t>технологічні</a:t>
            </a:r>
            <a:r>
              <a:rPr lang="ru-RU" dirty="0"/>
              <a:t> </a:t>
            </a:r>
            <a:r>
              <a:rPr lang="ru-RU" dirty="0" err="1"/>
              <a:t>компанії</a:t>
            </a:r>
            <a:r>
              <a:rPr lang="ru-RU" dirty="0"/>
              <a:t> </a:t>
            </a:r>
            <a:r>
              <a:rPr lang="ru-RU" dirty="0" err="1"/>
              <a:t>використовують</a:t>
            </a:r>
            <a:r>
              <a:rPr lang="ru-RU" dirty="0"/>
              <a:t> як основу </a:t>
            </a:r>
            <a:r>
              <a:rPr lang="ru-RU" dirty="0" err="1"/>
              <a:t>своєї</a:t>
            </a:r>
            <a:r>
              <a:rPr lang="ru-RU" dirty="0"/>
              <a:t> </a:t>
            </a:r>
            <a:r>
              <a:rPr lang="ru-RU" dirty="0" err="1"/>
              <a:t>бізнес-моделі</a:t>
            </a:r>
            <a:r>
              <a:rPr lang="ru-RU" dirty="0"/>
              <a:t> </a:t>
            </a:r>
            <a:r>
              <a:rPr lang="ru-RU" dirty="0" err="1"/>
              <a:t>цифрові</a:t>
            </a:r>
            <a:r>
              <a:rPr lang="ru-RU" dirty="0"/>
              <a:t> </a:t>
            </a:r>
            <a:r>
              <a:rPr lang="ru-RU" dirty="0" err="1"/>
              <a:t>платформи</a:t>
            </a:r>
            <a:r>
              <a:rPr lang="ru-RU" dirty="0"/>
              <a:t>. У </a:t>
            </a:r>
            <a:r>
              <a:rPr lang="ru-RU" dirty="0" err="1"/>
              <a:t>вузькому</a:t>
            </a:r>
            <a:r>
              <a:rPr lang="ru-RU" dirty="0"/>
              <a:t> </a:t>
            </a:r>
            <a:r>
              <a:rPr lang="ru-RU" dirty="0" err="1"/>
              <a:t>сенсі</a:t>
            </a:r>
            <a:r>
              <a:rPr lang="ru-RU" dirty="0"/>
              <a:t> </a:t>
            </a:r>
            <a:r>
              <a:rPr lang="ru-RU" dirty="0" err="1"/>
              <a:t>цифрова</a:t>
            </a:r>
            <a:r>
              <a:rPr lang="ru-RU" dirty="0"/>
              <a:t> платформа </a:t>
            </a:r>
            <a:r>
              <a:rPr lang="ru-RU" dirty="0" err="1"/>
              <a:t>являє</a:t>
            </a:r>
            <a:r>
              <a:rPr lang="ru-RU" dirty="0"/>
              <a:t> собою онлайн </a:t>
            </a:r>
            <a:r>
              <a:rPr lang="ru-RU" dirty="0" err="1"/>
              <a:t>майданчик</a:t>
            </a:r>
            <a:r>
              <a:rPr lang="ru-RU" dirty="0"/>
              <a:t> (</a:t>
            </a:r>
            <a:r>
              <a:rPr lang="ru-RU" dirty="0" err="1"/>
              <a:t>web</a:t>
            </a:r>
            <a:r>
              <a:rPr lang="ru-RU" dirty="0"/>
              <a:t>-сайт), де </a:t>
            </a:r>
            <a:r>
              <a:rPr lang="ru-RU" dirty="0" err="1"/>
              <a:t>дві</a:t>
            </a:r>
            <a:r>
              <a:rPr lang="ru-RU" dirty="0"/>
              <a:t> </a:t>
            </a:r>
            <a:r>
              <a:rPr lang="ru-RU" dirty="0" err="1"/>
              <a:t>або</a:t>
            </a:r>
            <a:r>
              <a:rPr lang="ru-RU" dirty="0"/>
              <a:t> </a:t>
            </a:r>
            <a:r>
              <a:rPr lang="ru-RU" dirty="0" err="1"/>
              <a:t>більше</a:t>
            </a:r>
            <a:r>
              <a:rPr lang="ru-RU" dirty="0"/>
              <a:t> </a:t>
            </a:r>
            <a:r>
              <a:rPr lang="ru-RU" dirty="0" err="1"/>
              <a:t>групи</a:t>
            </a:r>
            <a:r>
              <a:rPr lang="ru-RU" dirty="0"/>
              <a:t> </a:t>
            </a:r>
            <a:r>
              <a:rPr lang="ru-RU" dirty="0" err="1"/>
              <a:t>користувачів</a:t>
            </a:r>
            <a:r>
              <a:rPr lang="ru-RU" dirty="0"/>
              <a:t> </a:t>
            </a:r>
            <a:r>
              <a:rPr lang="ru-RU" dirty="0" err="1"/>
              <a:t>створюють</a:t>
            </a:r>
            <a:r>
              <a:rPr lang="ru-RU" dirty="0"/>
              <a:t> один одному </a:t>
            </a:r>
            <a:r>
              <a:rPr lang="ru-RU" dirty="0" err="1"/>
              <a:t>корисність</a:t>
            </a:r>
            <a:r>
              <a:rPr lang="ru-RU" dirty="0"/>
              <a:t> (</a:t>
            </a:r>
            <a:r>
              <a:rPr lang="ru-RU" dirty="0" err="1"/>
              <a:t>цінність</a:t>
            </a:r>
            <a:r>
              <a:rPr lang="ru-RU" dirty="0"/>
              <a:t>). </a:t>
            </a:r>
            <a:r>
              <a:rPr lang="ru-RU" dirty="0" err="1"/>
              <a:t>Наприклад</a:t>
            </a:r>
            <a:r>
              <a:rPr lang="ru-RU" dirty="0"/>
              <a:t>, на </a:t>
            </a:r>
            <a:r>
              <a:rPr lang="ru-RU" dirty="0" err="1"/>
              <a:t>цифровій</a:t>
            </a:r>
            <a:r>
              <a:rPr lang="ru-RU" dirty="0"/>
              <a:t> </a:t>
            </a:r>
            <a:r>
              <a:rPr lang="ru-RU" dirty="0" err="1"/>
              <a:t>платформі</a:t>
            </a:r>
            <a:r>
              <a:rPr lang="ru-RU" dirty="0"/>
              <a:t> </a:t>
            </a:r>
            <a:r>
              <a:rPr lang="ru-RU" dirty="0" err="1"/>
              <a:t>Uber</a:t>
            </a:r>
            <a:r>
              <a:rPr lang="ru-RU" dirty="0"/>
              <a:t> </a:t>
            </a:r>
            <a:r>
              <a:rPr lang="ru-RU" dirty="0" err="1"/>
              <a:t>об’єднуються</a:t>
            </a:r>
            <a:r>
              <a:rPr lang="ru-RU" dirty="0"/>
              <a:t> </a:t>
            </a:r>
            <a:r>
              <a:rPr lang="ru-RU" dirty="0" err="1"/>
              <a:t>інтереси</a:t>
            </a:r>
            <a:r>
              <a:rPr lang="ru-RU" dirty="0"/>
              <a:t> </a:t>
            </a:r>
            <a:r>
              <a:rPr lang="ru-RU" dirty="0" err="1"/>
              <a:t>перевізників</a:t>
            </a:r>
            <a:r>
              <a:rPr lang="ru-RU" dirty="0"/>
              <a:t> (</a:t>
            </a:r>
            <a:r>
              <a:rPr lang="ru-RU" dirty="0" err="1"/>
              <a:t>водіїв</a:t>
            </a:r>
            <a:r>
              <a:rPr lang="ru-RU" dirty="0"/>
              <a:t> </a:t>
            </a:r>
            <a:r>
              <a:rPr lang="ru-RU" dirty="0" err="1"/>
              <a:t>таксі</a:t>
            </a:r>
            <a:r>
              <a:rPr lang="ru-RU" dirty="0"/>
              <a:t>) і </a:t>
            </a:r>
            <a:r>
              <a:rPr lang="ru-RU" dirty="0" err="1"/>
              <a:t>пасажирів</a:t>
            </a:r>
            <a:r>
              <a:rPr lang="ru-RU" dirty="0"/>
              <a:t>. У </a:t>
            </a:r>
            <a:r>
              <a:rPr lang="ru-RU" dirty="0" err="1"/>
              <a:t>платформної</a:t>
            </a:r>
            <a:r>
              <a:rPr lang="ru-RU" dirty="0"/>
              <a:t> </a:t>
            </a:r>
            <a:r>
              <a:rPr lang="ru-RU" dirty="0" err="1"/>
              <a:t>бізнес-моделі</a:t>
            </a:r>
            <a:r>
              <a:rPr lang="ru-RU" dirty="0"/>
              <a:t> </a:t>
            </a:r>
            <a:r>
              <a:rPr lang="ru-RU" dirty="0" err="1"/>
              <a:t>спостерігається</a:t>
            </a:r>
            <a:r>
              <a:rPr lang="ru-RU" dirty="0"/>
              <a:t> </a:t>
            </a:r>
            <a:r>
              <a:rPr lang="ru-RU" dirty="0" err="1"/>
              <a:t>перехід</a:t>
            </a:r>
            <a:r>
              <a:rPr lang="ru-RU" dirty="0"/>
              <a:t> </a:t>
            </a:r>
            <a:r>
              <a:rPr lang="ru-RU" dirty="0" err="1"/>
              <a:t>від</a:t>
            </a:r>
            <a:r>
              <a:rPr lang="ru-RU" dirty="0"/>
              <a:t> </a:t>
            </a:r>
            <a:r>
              <a:rPr lang="ru-RU" dirty="0" err="1"/>
              <a:t>використання</a:t>
            </a:r>
            <a:r>
              <a:rPr lang="ru-RU" dirty="0"/>
              <a:t> </a:t>
            </a:r>
            <a:r>
              <a:rPr lang="ru-RU" dirty="0" err="1"/>
              <a:t>власних</a:t>
            </a:r>
            <a:r>
              <a:rPr lang="ru-RU" dirty="0"/>
              <a:t> </a:t>
            </a:r>
            <a:r>
              <a:rPr lang="ru-RU" dirty="0" err="1"/>
              <a:t>ресурсів</a:t>
            </a:r>
            <a:r>
              <a:rPr lang="ru-RU" dirty="0"/>
              <a:t> до </a:t>
            </a:r>
            <a:r>
              <a:rPr lang="ru-RU" dirty="0" err="1"/>
              <a:t>використання</a:t>
            </a:r>
            <a:r>
              <a:rPr lang="ru-RU" dirty="0"/>
              <a:t> </a:t>
            </a:r>
            <a:r>
              <a:rPr lang="ru-RU" dirty="0" err="1"/>
              <a:t>ресурсів</a:t>
            </a:r>
            <a:r>
              <a:rPr lang="ru-RU" dirty="0"/>
              <a:t> </a:t>
            </a:r>
            <a:r>
              <a:rPr lang="ru-RU" dirty="0" err="1"/>
              <a:t>користувачів</a:t>
            </a:r>
            <a:r>
              <a:rPr lang="ru-RU" dirty="0"/>
              <a:t> </a:t>
            </a:r>
            <a:r>
              <a:rPr lang="ru-RU" dirty="0" err="1"/>
              <a:t>платформи</a:t>
            </a:r>
            <a:r>
              <a:rPr lang="ru-RU" dirty="0"/>
              <a:t> </a:t>
            </a:r>
            <a:r>
              <a:rPr lang="ru-RU" dirty="0" err="1"/>
              <a:t>або</a:t>
            </a:r>
            <a:r>
              <a:rPr lang="ru-RU" dirty="0"/>
              <a:t> </a:t>
            </a:r>
            <a:r>
              <a:rPr lang="ru-RU" dirty="0" err="1"/>
              <a:t>їх</a:t>
            </a:r>
            <a:r>
              <a:rPr lang="ru-RU" dirty="0"/>
              <a:t> </a:t>
            </a:r>
            <a:r>
              <a:rPr lang="ru-RU" dirty="0" err="1"/>
              <a:t>координації</a:t>
            </a:r>
            <a:r>
              <a:rPr lang="ru-RU" dirty="0"/>
              <a:t> (</a:t>
            </a:r>
            <a:r>
              <a:rPr lang="ru-RU" dirty="0" err="1"/>
              <a:t>наприклад</a:t>
            </a:r>
            <a:r>
              <a:rPr lang="ru-RU" dirty="0"/>
              <a:t>, </a:t>
            </a:r>
            <a:r>
              <a:rPr lang="ru-RU" dirty="0" err="1"/>
              <a:t>компанія</a:t>
            </a:r>
            <a:r>
              <a:rPr lang="ru-RU" dirty="0"/>
              <a:t> </a:t>
            </a:r>
            <a:r>
              <a:rPr lang="ru-RU" dirty="0" err="1"/>
              <a:t>Airbnb</a:t>
            </a:r>
            <a:r>
              <a:rPr lang="ru-RU" dirty="0"/>
              <a:t>, на </a:t>
            </a:r>
            <a:r>
              <a:rPr lang="ru-RU" dirty="0" err="1"/>
              <a:t>відміну</a:t>
            </a:r>
            <a:r>
              <a:rPr lang="ru-RU" dirty="0"/>
              <a:t> </a:t>
            </a:r>
            <a:r>
              <a:rPr lang="ru-RU" dirty="0" err="1"/>
              <a:t>від</a:t>
            </a:r>
            <a:r>
              <a:rPr lang="ru-RU" dirty="0"/>
              <a:t> </a:t>
            </a:r>
            <a:r>
              <a:rPr lang="ru-RU" dirty="0" err="1"/>
              <a:t>мережі</a:t>
            </a:r>
            <a:r>
              <a:rPr lang="ru-RU" dirty="0"/>
              <a:t> </a:t>
            </a:r>
            <a:r>
              <a:rPr lang="ru-RU" dirty="0" err="1"/>
              <a:t>Hilton</a:t>
            </a:r>
            <a:r>
              <a:rPr lang="ru-RU" dirty="0"/>
              <a:t>, для </a:t>
            </a:r>
            <a:r>
              <a:rPr lang="ru-RU" dirty="0" err="1"/>
              <a:t>задоволення</a:t>
            </a:r>
            <a:r>
              <a:rPr lang="ru-RU" dirty="0"/>
              <a:t> потреби з </a:t>
            </a:r>
            <a:r>
              <a:rPr lang="ru-RU" dirty="0" err="1"/>
              <a:t>короткострокової</a:t>
            </a:r>
            <a:r>
              <a:rPr lang="ru-RU" dirty="0"/>
              <a:t> </a:t>
            </a:r>
            <a:r>
              <a:rPr lang="ru-RU" dirty="0" err="1"/>
              <a:t>оренди</a:t>
            </a:r>
            <a:r>
              <a:rPr lang="ru-RU" dirty="0"/>
              <a:t> </a:t>
            </a:r>
            <a:r>
              <a:rPr lang="ru-RU" dirty="0" err="1"/>
              <a:t>нерухомості</a:t>
            </a:r>
            <a:r>
              <a:rPr lang="ru-RU" dirty="0"/>
              <a:t> </a:t>
            </a:r>
            <a:r>
              <a:rPr lang="ru-RU" dirty="0" err="1"/>
              <a:t>використовує</a:t>
            </a:r>
            <a:r>
              <a:rPr lang="ru-RU" dirty="0"/>
              <a:t> не </a:t>
            </a:r>
            <a:r>
              <a:rPr lang="ru-RU" dirty="0" err="1"/>
              <a:t>власний</a:t>
            </a:r>
            <a:r>
              <a:rPr lang="ru-RU" dirty="0"/>
              <a:t> </a:t>
            </a:r>
            <a:r>
              <a:rPr lang="ru-RU" dirty="0" err="1"/>
              <a:t>житловий</a:t>
            </a:r>
            <a:r>
              <a:rPr lang="ru-RU" dirty="0"/>
              <a:t> фонд, а </a:t>
            </a:r>
            <a:r>
              <a:rPr lang="ru-RU" dirty="0" err="1"/>
              <a:t>майно</a:t>
            </a:r>
            <a:r>
              <a:rPr lang="ru-RU" dirty="0"/>
              <a:t> </a:t>
            </a:r>
            <a:r>
              <a:rPr lang="ru-RU" dirty="0" err="1"/>
              <a:t>користувачів</a:t>
            </a:r>
            <a:r>
              <a:rPr lang="ru-RU" dirty="0"/>
              <a:t> </a:t>
            </a:r>
            <a:r>
              <a:rPr lang="ru-RU" dirty="0" err="1"/>
              <a:t>платформи</a:t>
            </a:r>
            <a:r>
              <a:rPr lang="ru-RU" dirty="0"/>
              <a:t>). </a:t>
            </a:r>
            <a:r>
              <a:rPr lang="ru-RU" dirty="0" err="1"/>
              <a:t>Хоча</a:t>
            </a:r>
            <a:r>
              <a:rPr lang="ru-RU" dirty="0"/>
              <a:t> не </a:t>
            </a:r>
            <a:r>
              <a:rPr lang="ru-RU" dirty="0" err="1"/>
              <a:t>кожен</a:t>
            </a:r>
            <a:r>
              <a:rPr lang="ru-RU" dirty="0"/>
              <a:t> сайт є </a:t>
            </a:r>
            <a:r>
              <a:rPr lang="ru-RU" dirty="0" err="1"/>
              <a:t>цифровий</a:t>
            </a:r>
            <a:r>
              <a:rPr lang="ru-RU" dirty="0"/>
              <a:t> онлайн платформою, але </a:t>
            </a:r>
            <a:r>
              <a:rPr lang="ru-RU" dirty="0" err="1"/>
              <a:t>кожна</a:t>
            </a:r>
            <a:r>
              <a:rPr lang="ru-RU" dirty="0"/>
              <a:t> глобальна </a:t>
            </a:r>
            <a:r>
              <a:rPr lang="ru-RU" dirty="0" err="1"/>
              <a:t>цифрова</a:t>
            </a:r>
            <a:r>
              <a:rPr lang="ru-RU" dirty="0"/>
              <a:t> онлайн платформа </a:t>
            </a:r>
            <a:r>
              <a:rPr lang="ru-RU" dirty="0" err="1"/>
              <a:t>має</a:t>
            </a:r>
            <a:r>
              <a:rPr lang="ru-RU" dirty="0"/>
              <a:t> </a:t>
            </a:r>
            <a:r>
              <a:rPr lang="ru-RU" dirty="0" err="1"/>
              <a:t>web-інтерфейс</a:t>
            </a:r>
            <a:r>
              <a:rPr lang="ru-RU" dirty="0"/>
              <a:t>.</a:t>
            </a:r>
            <a:endParaRPr lang="uk-UA" dirty="0"/>
          </a:p>
        </p:txBody>
      </p:sp>
      <p:sp>
        <p:nvSpPr>
          <p:cNvPr id="2" name="Заголовок 1"/>
          <p:cNvSpPr>
            <a:spLocks noGrp="1"/>
          </p:cNvSpPr>
          <p:nvPr>
            <p:ph type="ctrTitle"/>
          </p:nvPr>
        </p:nvSpPr>
        <p:spPr>
          <a:xfrm>
            <a:off x="971600" y="188640"/>
            <a:ext cx="7175351" cy="728757"/>
          </a:xfrm>
        </p:spPr>
        <p:txBody>
          <a:bodyPr/>
          <a:lstStyle/>
          <a:p>
            <a:r>
              <a:rPr lang="uk-UA" sz="1400" dirty="0">
                <a:effectLst/>
              </a:rPr>
              <a:t>Тема 3</a:t>
            </a:r>
            <a:r>
              <a:rPr lang="ru-RU" sz="1400" dirty="0">
                <a:effectLst/>
              </a:rPr>
              <a:t/>
            </a:r>
            <a:br>
              <a:rPr lang="ru-RU" sz="1400" dirty="0">
                <a:effectLst/>
              </a:rPr>
            </a:br>
            <a:r>
              <a:rPr lang="uk-UA" sz="1400" dirty="0">
                <a:effectLst/>
              </a:rPr>
              <a:t>СКЛАДНІ ІНФОРМАЦІЙНІ СИСТЕМИ (ПЛАТФОРМИ) ЯК ЕЛЕМЕНТ МАРКЕТИНГОВИХ КОМУНІКАЦІЙ</a:t>
            </a:r>
            <a:r>
              <a:rPr lang="ru-RU" sz="1400" dirty="0">
                <a:effectLst/>
              </a:rPr>
              <a:t/>
            </a:r>
            <a:br>
              <a:rPr lang="ru-RU" sz="1400" dirty="0">
                <a:effectLst/>
              </a:rPr>
            </a:br>
            <a:endParaRPr lang="uk-UA"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806342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67544" y="260648"/>
            <a:ext cx="8280920" cy="6048671"/>
          </a:xfrm>
        </p:spPr>
        <p:txBody>
          <a:bodyPr>
            <a:normAutofit/>
          </a:bodyPr>
          <a:lstStyle/>
          <a:p>
            <a:r>
              <a:rPr lang="uk-UA" sz="1400" dirty="0"/>
              <a:t>Отже, диференціація спостерігається в тому, як споживачі знаходять продукт, купують його, як доставляють його тощо. </a:t>
            </a:r>
            <a:r>
              <a:rPr lang="en-US" sz="1400" i="1" dirty="0"/>
              <a:t>Amazon</a:t>
            </a:r>
            <a:r>
              <a:rPr lang="en-US" sz="1400" dirty="0"/>
              <a:t> </a:t>
            </a:r>
            <a:r>
              <a:rPr lang="uk-UA" sz="1400" dirty="0"/>
              <a:t>застосовує нові технології та вкладає мільярди доларів у сегмент обслуговування клієнтів. Сьогодні замовлення можна отримати безкоштовно протягом 2-х днів або швидше. Невдовзі доставка товарів буде відбуватися за допомогою </a:t>
            </a:r>
            <a:r>
              <a:rPr lang="uk-UA" sz="1400" dirty="0" err="1"/>
              <a:t>дронів</a:t>
            </a:r>
            <a:r>
              <a:rPr lang="uk-UA" sz="1400" dirty="0"/>
              <a:t>.</a:t>
            </a:r>
            <a:endParaRPr lang="ru-RU" sz="1400" dirty="0"/>
          </a:p>
          <a:p>
            <a:r>
              <a:rPr lang="uk-UA" sz="1400" dirty="0"/>
              <a:t>Другим чинником конкурентних переваг цих компаній є здатність залучати дешевий капітал завдяки сформованому сміливому та прозорому баченню. </a:t>
            </a:r>
            <a:r>
              <a:rPr lang="uk-UA" sz="1400" dirty="0" err="1"/>
              <a:t>Візія</a:t>
            </a:r>
            <a:r>
              <a:rPr lang="uk-UA" sz="1400" dirty="0"/>
              <a:t> </a:t>
            </a:r>
            <a:r>
              <a:rPr lang="uk-UA" sz="1400" dirty="0" err="1"/>
              <a:t>компаніі</a:t>
            </a:r>
            <a:r>
              <a:rPr lang="uk-UA" sz="1400" dirty="0"/>
              <a:t> </a:t>
            </a:r>
            <a:r>
              <a:rPr lang="en-US" sz="1400" i="1" dirty="0"/>
              <a:t>Google</a:t>
            </a:r>
            <a:r>
              <a:rPr lang="uk-UA" sz="1400" i="1" dirty="0"/>
              <a:t>: організація світової інформації</a:t>
            </a:r>
            <a:r>
              <a:rPr lang="uk-UA" sz="1400" dirty="0"/>
              <a:t>. </a:t>
            </a:r>
            <a:r>
              <a:rPr lang="en-US" sz="1400" dirty="0"/>
              <a:t>Google</a:t>
            </a:r>
            <a:r>
              <a:rPr lang="en-US" sz="1400" b="1" dirty="0"/>
              <a:t> </a:t>
            </a:r>
            <a:r>
              <a:rPr lang="uk-UA" sz="1400" dirty="0"/>
              <a:t>має більше грошей для інвестування в інженерів, ніж будь-яка </a:t>
            </a:r>
            <a:r>
              <a:rPr lang="uk-UA" sz="1400" dirty="0" err="1"/>
              <a:t>медіакомпанія</a:t>
            </a:r>
            <a:r>
              <a:rPr lang="uk-UA" sz="1400" dirty="0"/>
              <a:t>. </a:t>
            </a:r>
            <a:r>
              <a:rPr lang="uk-UA" sz="1400" dirty="0" err="1"/>
              <a:t>Візія</a:t>
            </a:r>
            <a:r>
              <a:rPr lang="uk-UA" sz="1400" dirty="0"/>
              <a:t> </a:t>
            </a:r>
            <a:r>
              <a:rPr lang="uk-UA" sz="1400" dirty="0" err="1"/>
              <a:t>компаніі</a:t>
            </a:r>
            <a:r>
              <a:rPr lang="uk-UA" sz="1400" dirty="0"/>
              <a:t> </a:t>
            </a:r>
            <a:r>
              <a:rPr lang="en-US" sz="1400" i="1" dirty="0"/>
              <a:t>Facebook</a:t>
            </a:r>
            <a:r>
              <a:rPr lang="uk-UA" sz="1400" i="1" dirty="0"/>
              <a:t>: об’єднання світу</a:t>
            </a:r>
            <a:r>
              <a:rPr lang="uk-UA" sz="1400" dirty="0"/>
              <a:t>. Ринкова вартість компанія наразі становить більш як 400 мільярдів доларів. </a:t>
            </a:r>
            <a:r>
              <a:rPr lang="en-US" sz="1400" i="1" dirty="0"/>
              <a:t>Amazon</a:t>
            </a:r>
            <a:r>
              <a:rPr lang="en-US" sz="1400" dirty="0"/>
              <a:t> </a:t>
            </a:r>
            <a:r>
              <a:rPr lang="uk-UA" sz="1400" dirty="0"/>
              <a:t>– найбільший клієнт </a:t>
            </a:r>
            <a:r>
              <a:rPr lang="en-US" sz="1400" i="1" dirty="0"/>
              <a:t>Google</a:t>
            </a:r>
            <a:r>
              <a:rPr lang="uk-UA" sz="1400" dirty="0"/>
              <a:t>, завдяки спільній співпраці швидкими темпами зростають канали </a:t>
            </a:r>
            <a:r>
              <a:rPr lang="uk-UA" sz="1400" dirty="0" err="1"/>
              <a:t>інтернет-комерції</a:t>
            </a:r>
            <a:r>
              <a:rPr lang="uk-UA" sz="1400" dirty="0"/>
              <a:t>.</a:t>
            </a:r>
            <a:endParaRPr lang="ru-RU" sz="1400" dirty="0"/>
          </a:p>
          <a:p>
            <a:r>
              <a:rPr lang="uk-UA" sz="1400" dirty="0"/>
              <a:t>Глобальне охоплення відбувається проникненням на всі контенти світу. </a:t>
            </a:r>
            <a:r>
              <a:rPr lang="en-US" sz="1400" i="1" dirty="0"/>
              <a:t>Apple</a:t>
            </a:r>
            <a:r>
              <a:rPr lang="en-US" sz="1400" b="1" dirty="0"/>
              <a:t> </a:t>
            </a:r>
            <a:r>
              <a:rPr lang="uk-UA" sz="1400" dirty="0"/>
              <a:t>досягнув статусу світового рівня: бренд визнали всі суверенні держави. </a:t>
            </a:r>
            <a:r>
              <a:rPr lang="en-US" sz="1400" i="1" dirty="0"/>
              <a:t>Google</a:t>
            </a:r>
            <a:r>
              <a:rPr lang="en-US" sz="1400" b="1" dirty="0"/>
              <a:t> </a:t>
            </a:r>
            <a:r>
              <a:rPr lang="uk-UA" sz="1400" dirty="0"/>
              <a:t>також добре попрацювала – компанія утримує свої позиції на зрілих ринках, навіть попри те, що її вигнали з Китаю. Дві третини користувачів </a:t>
            </a:r>
            <a:r>
              <a:rPr lang="en-US" sz="1400" i="1" dirty="0"/>
              <a:t>Facebook</a:t>
            </a:r>
            <a:r>
              <a:rPr lang="en-US" sz="1400" b="1" dirty="0"/>
              <a:t> </a:t>
            </a:r>
            <a:r>
              <a:rPr lang="uk-UA" sz="1400" dirty="0"/>
              <a:t>живуть поза межами Сполучених Штатів, найбільш з огляду на кількість користувачів компанії є Азія, що демонструє можливості стійкого зростання.</a:t>
            </a:r>
            <a:endParaRPr lang="ru-RU" sz="1400" dirty="0"/>
          </a:p>
          <a:p>
            <a:r>
              <a:rPr lang="uk-UA" sz="1400" dirty="0"/>
              <a:t>Дизайнерські рішення щодо привабливості продукту для цифрового маркетингу відповідних світових компаній має неабияке значення. </a:t>
            </a:r>
            <a:r>
              <a:rPr lang="en-US" sz="1400" i="1" dirty="0"/>
              <a:t>Google</a:t>
            </a:r>
            <a:r>
              <a:rPr lang="en-US" sz="1400" dirty="0"/>
              <a:t> </a:t>
            </a:r>
            <a:r>
              <a:rPr lang="uk-UA" sz="1400" dirty="0"/>
              <a:t>у своїй діяльності поступово витіснила газетний бізнес, завдяки зручному пошуковому </a:t>
            </a:r>
            <a:r>
              <a:rPr lang="uk-UA" sz="1400" dirty="0" err="1"/>
              <a:t>онлайн</a:t>
            </a:r>
            <a:r>
              <a:rPr lang="uk-UA" sz="1400" dirty="0"/>
              <a:t> сервісу. </a:t>
            </a:r>
            <a:r>
              <a:rPr lang="en-US" sz="1400" i="1" dirty="0"/>
              <a:t>Apple</a:t>
            </a:r>
            <a:r>
              <a:rPr lang="en-US" sz="1400" b="1" dirty="0"/>
              <a:t> </a:t>
            </a:r>
            <a:r>
              <a:rPr lang="uk-UA" sz="1400" dirty="0"/>
              <a:t>виграє у привабливості завдяки своєму стилю. </a:t>
            </a:r>
            <a:r>
              <a:rPr lang="en-US" sz="1400" i="1" dirty="0"/>
              <a:t>Amazon</a:t>
            </a:r>
            <a:r>
              <a:rPr lang="en-US" sz="1400" dirty="0"/>
              <a:t> </a:t>
            </a:r>
            <a:r>
              <a:rPr lang="uk-UA" sz="1400" dirty="0"/>
              <a:t>сплачує податок з продажів у кожному штаті, яка неймовірно розвинула електронну комерцію, її ринкова вартість становить майже </a:t>
            </a:r>
            <a:r>
              <a:rPr lang="uk-UA" sz="1400" dirty="0" err="1"/>
              <a:t>півтрильйона</a:t>
            </a:r>
            <a:r>
              <a:rPr lang="uk-UA" sz="1400" dirty="0"/>
              <a:t> доларів, а вона сплачує податки як маленьке підприємство, завдяки субсидії в 1 мільярд доларів. </a:t>
            </a:r>
            <a:r>
              <a:rPr lang="en-US" sz="1400" i="1" dirty="0"/>
              <a:t>Facebook</a:t>
            </a:r>
            <a:r>
              <a:rPr lang="en-US" sz="1400" dirty="0"/>
              <a:t> </a:t>
            </a:r>
            <a:r>
              <a:rPr lang="uk-UA" sz="1400" dirty="0"/>
              <a:t>є привабливим тим, що кожна компанія є присутньою в даній платформі.</a:t>
            </a:r>
            <a:endParaRPr lang="ru-RU" sz="1400" dirty="0"/>
          </a:p>
          <a:p>
            <a:endParaRPr lang="uk-UA" sz="1400" dirty="0"/>
          </a:p>
        </p:txBody>
      </p:sp>
    </p:spTree>
    <p:extLst>
      <p:ext uri="{BB962C8B-B14F-4D97-AF65-F5344CB8AC3E}">
        <p14:creationId xmlns:p14="http://schemas.microsoft.com/office/powerpoint/2010/main" val="9816398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67544" y="260648"/>
            <a:ext cx="8280920" cy="6048671"/>
          </a:xfrm>
        </p:spPr>
        <p:txBody>
          <a:bodyPr>
            <a:normAutofit/>
          </a:bodyPr>
          <a:lstStyle/>
          <a:p>
            <a:r>
              <a:rPr lang="uk-UA" sz="1400" dirty="0"/>
              <a:t>Напрям вертикальної інтеграції представляє здатність управляти обслуговуванням клієнтів у місцях, де вони здійснюють свої покупки, а саме мати власні магазини, застосовувати </a:t>
            </a:r>
            <a:r>
              <a:rPr lang="uk-UA" sz="1400" dirty="0" err="1"/>
              <a:t>шоппер-маркетинг</a:t>
            </a:r>
            <a:r>
              <a:rPr lang="uk-UA" sz="1400" dirty="0"/>
              <a:t>.</a:t>
            </a:r>
            <a:endParaRPr lang="ru-RU" sz="1400" dirty="0"/>
          </a:p>
          <a:p>
            <a:r>
              <a:rPr lang="en-US" sz="1400" i="1" dirty="0"/>
              <a:t>Google </a:t>
            </a:r>
            <a:r>
              <a:rPr lang="uk-UA" sz="1400" dirty="0"/>
              <a:t>сама контролює усі місця продажів, так само і </a:t>
            </a:r>
            <a:r>
              <a:rPr lang="en-US" sz="1400" i="1" dirty="0"/>
              <a:t>Facebook </a:t>
            </a:r>
            <a:r>
              <a:rPr lang="uk-UA" sz="1400" dirty="0"/>
              <a:t>з </a:t>
            </a:r>
            <a:r>
              <a:rPr lang="en-US" sz="1400" i="1" dirty="0"/>
              <a:t>Amazon</a:t>
            </a:r>
            <a:r>
              <a:rPr lang="uk-UA" sz="1400" dirty="0"/>
              <a:t>. Хоча жодна з них не виробляє власної продукції, обидві компанії повністю контролюють процес обслуговування користувачів, за винятком пошуку джерел постачання і виробництва. </a:t>
            </a:r>
            <a:endParaRPr lang="ru-RU" sz="1400" dirty="0"/>
          </a:p>
          <a:p>
            <a:r>
              <a:rPr lang="en-US" sz="1400" i="1" dirty="0"/>
              <a:t>iPhone</a:t>
            </a:r>
            <a:r>
              <a:rPr lang="en-US" sz="1400" b="1" i="1" dirty="0"/>
              <a:t> </a:t>
            </a:r>
            <a:r>
              <a:rPr lang="uk-UA" sz="1400" dirty="0"/>
              <a:t>вважають найбільш інноваційним продуктом </a:t>
            </a:r>
            <a:r>
              <a:rPr lang="en-US" sz="1400" i="1" dirty="0"/>
              <a:t>Apple</a:t>
            </a:r>
            <a:r>
              <a:rPr lang="uk-UA" sz="1400" dirty="0"/>
              <a:t>, завдячуючи кроку в роздрібну торгівлю, перебиранням на себе контролю над дистрибуцією і брендом компанії.</a:t>
            </a:r>
            <a:endParaRPr lang="ru-RU" sz="1400" dirty="0"/>
          </a:p>
          <a:p>
            <a:r>
              <a:rPr lang="uk-UA" sz="1400" dirty="0"/>
              <a:t>Особливе місце в цифровому маркетингу в побудові стратегії бізнесу інформаційних компаній-гігантів </a:t>
            </a:r>
            <a:r>
              <a:rPr lang="en-US" sz="1400" i="1" dirty="0"/>
              <a:t>Amazon</a:t>
            </a:r>
            <a:r>
              <a:rPr lang="uk-UA" sz="1400" dirty="0"/>
              <a:t>, </a:t>
            </a:r>
            <a:r>
              <a:rPr lang="en-US" sz="1400" i="1" dirty="0"/>
              <a:t>Apple</a:t>
            </a:r>
            <a:r>
              <a:rPr lang="uk-UA" sz="1400" dirty="0"/>
              <a:t>, </a:t>
            </a:r>
            <a:r>
              <a:rPr lang="en-US" sz="1400" i="1" dirty="0"/>
              <a:t>Google</a:t>
            </a:r>
            <a:r>
              <a:rPr lang="en-US" sz="1400" dirty="0"/>
              <a:t> </a:t>
            </a:r>
            <a:r>
              <a:rPr lang="uk-UA" sz="1400" dirty="0"/>
              <a:t>та </a:t>
            </a:r>
            <a:r>
              <a:rPr lang="en-US" sz="1400" i="1" dirty="0"/>
              <a:t>Faceboo</a:t>
            </a:r>
            <a:r>
              <a:rPr lang="en-US" sz="1400" dirty="0"/>
              <a:t>k</a:t>
            </a:r>
            <a:r>
              <a:rPr lang="uk-UA" sz="1400" dirty="0"/>
              <a:t> займає штучний інтелект. Компанія </a:t>
            </a:r>
            <a:r>
              <a:rPr lang="en-US" sz="1400" i="1" dirty="0"/>
              <a:t>Google </a:t>
            </a:r>
            <a:r>
              <a:rPr lang="uk-UA" sz="1400" dirty="0"/>
              <a:t>контролює величезну кількість поведінкових даних. Однак персональні ідентифікатори користувачів мають бути анонімними і згрупованими. </a:t>
            </a:r>
            <a:r>
              <a:rPr lang="en-US" sz="1400" i="1" dirty="0"/>
              <a:t>Facebook </a:t>
            </a:r>
            <a:r>
              <a:rPr lang="uk-UA" sz="1400" dirty="0"/>
              <a:t>може пов’язувати певні види діяльності з конкретними особами. </a:t>
            </a:r>
            <a:r>
              <a:rPr lang="en-US" sz="1400" i="1" dirty="0"/>
              <a:t>Amazon </a:t>
            </a:r>
            <a:r>
              <a:rPr lang="uk-UA" sz="1400" dirty="0"/>
              <a:t>запустила 350 мільйонів кредитних карток для профілів своїх покупців. І всім цим вона завдячує вмінню поєднувати ідентифікацію, схеми здійснення покупок і різні типи поведінки. </a:t>
            </a:r>
            <a:r>
              <a:rPr lang="en-US" sz="1400" i="1" dirty="0"/>
              <a:t>Apple </a:t>
            </a:r>
            <a:r>
              <a:rPr lang="uk-UA" sz="1400" dirty="0"/>
              <a:t>володіє інформацією про мільярд кредитних карток і знає, які медіа вам найбільше до вподоби, а якщо ви використовуєте систему мобільних платежів </a:t>
            </a:r>
            <a:r>
              <a:rPr lang="en-US" sz="1400" i="1" dirty="0"/>
              <a:t>Apple Pay</a:t>
            </a:r>
            <a:r>
              <a:rPr lang="uk-UA" sz="1400" dirty="0"/>
              <a:t>, – то й значно більше.</a:t>
            </a:r>
            <a:endParaRPr lang="ru-RU" sz="1400" dirty="0"/>
          </a:p>
          <a:p>
            <a:endParaRPr lang="uk-UA" sz="1400" dirty="0"/>
          </a:p>
        </p:txBody>
      </p:sp>
    </p:spTree>
    <p:extLst>
      <p:ext uri="{BB962C8B-B14F-4D97-AF65-F5344CB8AC3E}">
        <p14:creationId xmlns:p14="http://schemas.microsoft.com/office/powerpoint/2010/main" val="11624915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67544" y="260648"/>
            <a:ext cx="8280920" cy="6048671"/>
          </a:xfrm>
        </p:spPr>
        <p:txBody>
          <a:bodyPr>
            <a:normAutofit/>
          </a:bodyPr>
          <a:lstStyle/>
          <a:p>
            <a:r>
              <a:rPr lang="uk-UA" sz="1400" dirty="0" err="1"/>
              <a:t>Георграфія</a:t>
            </a:r>
            <a:r>
              <a:rPr lang="uk-UA" sz="1400" dirty="0"/>
              <a:t> в стратегії бізнесу даних світових компаній відіграє ключову роль в плані налагодження міцних взаємозв’язків бізнесу та науки. Підтвердженням цьому є те, що </a:t>
            </a:r>
            <a:r>
              <a:rPr lang="en-US" sz="1400" i="1" dirty="0"/>
              <a:t>Apple</a:t>
            </a:r>
            <a:r>
              <a:rPr lang="uk-UA" sz="1400" dirty="0"/>
              <a:t>, </a:t>
            </a:r>
            <a:r>
              <a:rPr lang="en-US" sz="1400" i="1" dirty="0"/>
              <a:t>Facebook </a:t>
            </a:r>
            <a:r>
              <a:rPr lang="uk-UA" sz="1400" dirty="0"/>
              <a:t>і </a:t>
            </a:r>
            <a:r>
              <a:rPr lang="en-US" sz="1400" i="1" dirty="0"/>
              <a:t>Google </a:t>
            </a:r>
            <a:r>
              <a:rPr lang="uk-UA" sz="1400" dirty="0"/>
              <a:t>– мають тісні стосунки з університетом інженерної справи світового рівня (знаходячись у двох кроках від нього), а саме зі Стенфордським університетом, неподалік якого розташовується Університет </a:t>
            </a:r>
            <a:r>
              <a:rPr lang="uk-UA" sz="1400" dirty="0" err="1"/>
              <a:t>Берклі</a:t>
            </a:r>
            <a:r>
              <a:rPr lang="uk-UA" sz="1400" dirty="0"/>
              <a:t> (відповідно 2 і 3 місця в рейтингу світової вищої освіти). Багато хто стверджує, що Вашингтонський університет (</a:t>
            </a:r>
            <a:r>
              <a:rPr lang="en-US" sz="1400" i="1" dirty="0"/>
              <a:t>Amazon</a:t>
            </a:r>
            <a:r>
              <a:rPr lang="uk-UA" sz="1400" dirty="0"/>
              <a:t>) перебуває у тій самій ваговій категорії (23 місце).</a:t>
            </a:r>
            <a:endParaRPr lang="ru-RU" sz="1400" dirty="0"/>
          </a:p>
          <a:p>
            <a:r>
              <a:rPr lang="uk-UA" sz="1400" dirty="0"/>
              <a:t>Зважаючи на зазначене, трудові ресурси в особі найкращих випускників інженерних, бізнесових та гуманітарних спеціальностей нині стають інтелектуальним потенціалом для розвитку інформаційних компаній-гігантів </a:t>
            </a:r>
            <a:r>
              <a:rPr lang="en-US" sz="1400" i="1" dirty="0"/>
              <a:t>Amazon</a:t>
            </a:r>
            <a:r>
              <a:rPr lang="uk-UA" sz="1400" dirty="0"/>
              <a:t>, </a:t>
            </a:r>
            <a:r>
              <a:rPr lang="en-US" sz="1400" i="1" dirty="0"/>
              <a:t>Apple</a:t>
            </a:r>
            <a:r>
              <a:rPr lang="uk-UA" sz="1400" dirty="0"/>
              <a:t>, </a:t>
            </a:r>
            <a:r>
              <a:rPr lang="en-US" sz="1400" i="1" dirty="0"/>
              <a:t>Google</a:t>
            </a:r>
            <a:r>
              <a:rPr lang="en-US" sz="1400" dirty="0"/>
              <a:t> </a:t>
            </a:r>
            <a:r>
              <a:rPr lang="uk-UA" sz="1400" dirty="0"/>
              <a:t>та </a:t>
            </a:r>
            <a:r>
              <a:rPr lang="en-US" sz="1400" i="1" dirty="0"/>
              <a:t>Faceboo</a:t>
            </a:r>
            <a:r>
              <a:rPr lang="en-US" sz="1400" dirty="0"/>
              <a:t>k</a:t>
            </a:r>
            <a:r>
              <a:rPr lang="uk-UA" sz="1400" dirty="0"/>
              <a:t>, а дотичні напрями побудови їх бізнесових стратегій створюють відповідні тенденції для решти компаній в епоху цифрового маркетингу. </a:t>
            </a:r>
            <a:endParaRPr lang="ru-RU" sz="1400" dirty="0"/>
          </a:p>
          <a:p>
            <a:r>
              <a:rPr lang="uk-UA" sz="1400" dirty="0"/>
              <a:t>Таким чином, цифрові платформи</a:t>
            </a:r>
            <a:r>
              <a:rPr lang="ru-RU" sz="1400" dirty="0"/>
              <a:t> </a:t>
            </a:r>
            <a:r>
              <a:rPr lang="ru-RU" sz="1400" dirty="0" err="1"/>
              <a:t>передбача</a:t>
            </a:r>
            <a:r>
              <a:rPr lang="uk-UA" sz="1400" dirty="0" err="1"/>
              <a:t>ють</a:t>
            </a:r>
            <a:r>
              <a:rPr lang="ru-RU" sz="1400" dirty="0"/>
              <a:t> </a:t>
            </a:r>
            <a:r>
              <a:rPr lang="ru-RU" sz="1400" dirty="0" err="1"/>
              <a:t>глибокі</a:t>
            </a:r>
            <a:r>
              <a:rPr lang="ru-RU" sz="1400" dirty="0"/>
              <a:t> </a:t>
            </a:r>
            <a:r>
              <a:rPr lang="ru-RU" sz="1400" dirty="0" err="1"/>
              <a:t>зміни</a:t>
            </a:r>
            <a:r>
              <a:rPr lang="ru-RU" sz="1400" dirty="0"/>
              <a:t> в глобальному </a:t>
            </a:r>
            <a:r>
              <a:rPr lang="ru-RU" sz="1400" dirty="0" err="1"/>
              <a:t>макроекономічному</a:t>
            </a:r>
            <a:r>
              <a:rPr lang="ru-RU" sz="1400" dirty="0"/>
              <a:t> </a:t>
            </a:r>
            <a:r>
              <a:rPr lang="ru-RU" sz="1400" dirty="0" err="1"/>
              <a:t>середовищі</a:t>
            </a:r>
            <a:r>
              <a:rPr lang="ru-RU" sz="1400" dirty="0"/>
              <a:t>, створю</a:t>
            </a:r>
            <a:r>
              <a:rPr lang="uk-UA" sz="1400" dirty="0" err="1"/>
              <a:t>ють</a:t>
            </a:r>
            <a:r>
              <a:rPr lang="ru-RU" sz="1400" dirty="0"/>
              <a:t> </a:t>
            </a:r>
            <a:r>
              <a:rPr lang="ru-RU" sz="1400" dirty="0" err="1"/>
              <a:t>нові</a:t>
            </a:r>
            <a:r>
              <a:rPr lang="ru-RU" sz="1400" dirty="0"/>
              <a:t> правила </a:t>
            </a:r>
            <a:r>
              <a:rPr lang="ru-RU" sz="1400" dirty="0" err="1"/>
              <a:t>ведення</a:t>
            </a:r>
            <a:r>
              <a:rPr lang="ru-RU" sz="1400" dirty="0"/>
              <a:t> </a:t>
            </a:r>
            <a:r>
              <a:rPr lang="ru-RU" sz="1400" dirty="0" err="1"/>
              <a:t>бізнесу</a:t>
            </a:r>
            <a:r>
              <a:rPr lang="ru-RU" sz="1400" dirty="0"/>
              <a:t>. </a:t>
            </a:r>
            <a:r>
              <a:rPr lang="ru-RU" sz="1400" dirty="0" err="1"/>
              <a:t>Крім</a:t>
            </a:r>
            <a:r>
              <a:rPr lang="ru-RU" sz="1400" dirty="0"/>
              <a:t> того, </a:t>
            </a:r>
            <a:r>
              <a:rPr lang="uk-UA" sz="1400" dirty="0" err="1"/>
              <a:t>стрімк</a:t>
            </a:r>
            <a:r>
              <a:rPr lang="ru-RU" sz="1400" dirty="0" err="1"/>
              <a:t>ий</a:t>
            </a:r>
            <a:r>
              <a:rPr lang="ru-RU" sz="1400" dirty="0"/>
              <a:t> характер </a:t>
            </a:r>
            <a:r>
              <a:rPr lang="uk-UA" sz="1400" dirty="0" err="1"/>
              <a:t>цифровізації</a:t>
            </a:r>
            <a:r>
              <a:rPr lang="ru-RU" sz="1400" dirty="0"/>
              <a:t> </a:t>
            </a:r>
            <a:r>
              <a:rPr lang="ru-RU" sz="1400" dirty="0" err="1"/>
              <a:t>стає</a:t>
            </a:r>
            <a:r>
              <a:rPr lang="ru-RU" sz="1400" dirty="0"/>
              <a:t> </a:t>
            </a:r>
            <a:r>
              <a:rPr lang="ru-RU" sz="1400" dirty="0" err="1"/>
              <a:t>очевидним</a:t>
            </a:r>
            <a:r>
              <a:rPr lang="ru-RU" sz="1400" dirty="0"/>
              <a:t>. </a:t>
            </a:r>
            <a:r>
              <a:rPr lang="ru-RU" sz="1400" dirty="0" err="1"/>
              <a:t>Завдяки</a:t>
            </a:r>
            <a:r>
              <a:rPr lang="ru-RU" sz="1400" dirty="0"/>
              <a:t> </a:t>
            </a:r>
            <a:r>
              <a:rPr lang="ru-RU" sz="1400" dirty="0" err="1"/>
              <a:t>впровадженню</a:t>
            </a:r>
            <a:r>
              <a:rPr lang="ru-RU" sz="1400" dirty="0"/>
              <a:t> </a:t>
            </a:r>
            <a:r>
              <a:rPr lang="ru-RU" sz="1400" dirty="0" err="1"/>
              <a:t>нових</a:t>
            </a:r>
            <a:r>
              <a:rPr lang="ru-RU" sz="1400" dirty="0"/>
              <a:t> </a:t>
            </a:r>
            <a:r>
              <a:rPr lang="ru-RU" sz="1400" dirty="0" err="1"/>
              <a:t>технологій</a:t>
            </a:r>
            <a:r>
              <a:rPr lang="ru-RU" sz="1400" dirty="0"/>
              <a:t>, </a:t>
            </a:r>
            <a:r>
              <a:rPr lang="ru-RU" sz="1400" dirty="0" err="1"/>
              <a:t>необмеженості</a:t>
            </a:r>
            <a:r>
              <a:rPr lang="ru-RU" sz="1400" dirty="0"/>
              <a:t> </a:t>
            </a:r>
            <a:r>
              <a:rPr lang="ru-RU" sz="1400" dirty="0" err="1"/>
              <a:t>торговельних</a:t>
            </a:r>
            <a:r>
              <a:rPr lang="ru-RU" sz="1400" dirty="0"/>
              <a:t> </a:t>
            </a:r>
            <a:r>
              <a:rPr lang="ru-RU" sz="1400" dirty="0" err="1"/>
              <a:t>площ</a:t>
            </a:r>
            <a:r>
              <a:rPr lang="ru-RU" sz="1400" dirty="0"/>
              <a:t> і масштабам </a:t>
            </a:r>
            <a:r>
              <a:rPr lang="ru-RU" sz="1400" dirty="0" err="1"/>
              <a:t>операційної</a:t>
            </a:r>
            <a:r>
              <a:rPr lang="ru-RU" sz="1400" dirty="0"/>
              <a:t> </a:t>
            </a:r>
            <a:r>
              <a:rPr lang="ru-RU" sz="1400" dirty="0" err="1"/>
              <a:t>діяльності</a:t>
            </a:r>
            <a:r>
              <a:rPr lang="ru-RU" sz="1400" dirty="0"/>
              <a:t> в </a:t>
            </a:r>
            <a:r>
              <a:rPr lang="ru-RU" sz="1400" dirty="0" err="1"/>
              <a:t>Інтернеті</a:t>
            </a:r>
            <a:r>
              <a:rPr lang="ru-RU" sz="1400" dirty="0"/>
              <a:t>, </a:t>
            </a:r>
            <a:r>
              <a:rPr lang="ru-RU" sz="1400" dirty="0" err="1"/>
              <a:t>такі</a:t>
            </a:r>
            <a:r>
              <a:rPr lang="ru-RU" sz="1400" dirty="0"/>
              <a:t> </a:t>
            </a:r>
            <a:r>
              <a:rPr lang="uk-UA" sz="1400" dirty="0"/>
              <a:t>цифрові платформи</a:t>
            </a:r>
            <a:r>
              <a:rPr lang="ru-RU" sz="1400" dirty="0"/>
              <a:t> </a:t>
            </a:r>
            <a:r>
              <a:rPr lang="ru-RU" sz="1400" dirty="0" err="1"/>
              <a:t>здатні</a:t>
            </a:r>
            <a:r>
              <a:rPr lang="ru-RU" sz="1400" dirty="0"/>
              <a:t> </a:t>
            </a:r>
            <a:r>
              <a:rPr lang="ru-RU" sz="1400" dirty="0" err="1"/>
              <a:t>створювати</a:t>
            </a:r>
            <a:r>
              <a:rPr lang="ru-RU" sz="1400" dirty="0"/>
              <a:t> </a:t>
            </a:r>
            <a:r>
              <a:rPr lang="ru-RU" sz="1400" dirty="0" err="1"/>
              <a:t>цінність</a:t>
            </a:r>
            <a:r>
              <a:rPr lang="ru-RU" sz="1400" dirty="0"/>
              <a:t> </a:t>
            </a:r>
            <a:r>
              <a:rPr lang="ru-RU" sz="1400" dirty="0" err="1"/>
              <a:t>набагато</a:t>
            </a:r>
            <a:r>
              <a:rPr lang="ru-RU" sz="1400" dirty="0"/>
              <a:t> </a:t>
            </a:r>
            <a:r>
              <a:rPr lang="ru-RU" sz="1400" dirty="0" err="1"/>
              <a:t>швидше</a:t>
            </a:r>
            <a:r>
              <a:rPr lang="ru-RU" sz="1400" dirty="0"/>
              <a:t>, </a:t>
            </a:r>
            <a:r>
              <a:rPr lang="ru-RU" sz="1400" dirty="0" err="1"/>
              <a:t>ніж</a:t>
            </a:r>
            <a:r>
              <a:rPr lang="ru-RU" sz="1400" dirty="0"/>
              <a:t> </a:t>
            </a:r>
            <a:r>
              <a:rPr lang="ru-RU" sz="1400" dirty="0" err="1"/>
              <a:t>традиційні</a:t>
            </a:r>
            <a:r>
              <a:rPr lang="ru-RU" sz="1400" dirty="0"/>
              <a:t> </a:t>
            </a:r>
            <a:r>
              <a:rPr lang="ru-RU" sz="1400" dirty="0" err="1"/>
              <a:t>компанії</a:t>
            </a:r>
            <a:r>
              <a:rPr lang="ru-RU" sz="1400" dirty="0"/>
              <a:t>, </a:t>
            </a:r>
            <a:r>
              <a:rPr lang="ru-RU" sz="1400" dirty="0" err="1"/>
              <a:t>витісняючи</a:t>
            </a:r>
            <a:r>
              <a:rPr lang="ru-RU" sz="1400" dirty="0"/>
              <a:t> </a:t>
            </a:r>
            <a:r>
              <a:rPr lang="ru-RU" sz="1400" dirty="0" err="1"/>
              <a:t>їх</a:t>
            </a:r>
            <a:r>
              <a:rPr lang="ru-RU" sz="1400" dirty="0"/>
              <a:t> </a:t>
            </a:r>
            <a:r>
              <a:rPr lang="ru-RU" sz="1400" dirty="0" err="1"/>
              <a:t>із</a:t>
            </a:r>
            <a:r>
              <a:rPr lang="ru-RU" sz="1400" dirty="0"/>
              <a:t> ринку.</a:t>
            </a:r>
          </a:p>
          <a:p>
            <a:endParaRPr lang="uk-UA" sz="1400" dirty="0"/>
          </a:p>
        </p:txBody>
      </p:sp>
    </p:spTree>
    <p:extLst>
      <p:ext uri="{BB962C8B-B14F-4D97-AF65-F5344CB8AC3E}">
        <p14:creationId xmlns:p14="http://schemas.microsoft.com/office/powerpoint/2010/main" val="11359293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67544" y="260648"/>
            <a:ext cx="8280920" cy="6048671"/>
          </a:xfrm>
        </p:spPr>
        <p:txBody>
          <a:bodyPr>
            <a:normAutofit lnSpcReduction="10000"/>
          </a:bodyPr>
          <a:lstStyle/>
          <a:p>
            <a:r>
              <a:rPr lang="uk-UA" sz="1400" b="1" dirty="0"/>
              <a:t>3.3. </a:t>
            </a:r>
            <a:r>
              <a:rPr lang="ru-RU" sz="1400" b="1" dirty="0" err="1"/>
              <a:t>Переваги</a:t>
            </a:r>
            <a:r>
              <a:rPr lang="ru-RU" sz="1400" b="1" dirty="0"/>
              <a:t>, </a:t>
            </a:r>
            <a:r>
              <a:rPr lang="ru-RU" sz="1400" b="1" dirty="0" err="1"/>
              <a:t>проблеми</a:t>
            </a:r>
            <a:r>
              <a:rPr lang="ru-RU" sz="1400" b="1" dirty="0"/>
              <a:t> та </a:t>
            </a:r>
            <a:r>
              <a:rPr lang="ru-RU" sz="1400" b="1" dirty="0" err="1"/>
              <a:t>ризики</a:t>
            </a:r>
            <a:r>
              <a:rPr lang="ru-RU" sz="1400" b="1" dirty="0"/>
              <a:t> </a:t>
            </a:r>
            <a:r>
              <a:rPr lang="ru-RU" sz="1400" b="1" dirty="0" err="1"/>
              <a:t>розвитку</a:t>
            </a:r>
            <a:r>
              <a:rPr lang="ru-RU" sz="1400" b="1" dirty="0"/>
              <a:t> </a:t>
            </a:r>
            <a:r>
              <a:rPr lang="ru-RU" sz="1400" b="1" dirty="0" err="1"/>
              <a:t>цифрових</a:t>
            </a:r>
            <a:r>
              <a:rPr lang="ru-RU" sz="1400" b="1" dirty="0"/>
              <a:t> платформ</a:t>
            </a:r>
            <a:endParaRPr lang="ru-RU" sz="1400" dirty="0"/>
          </a:p>
          <a:p>
            <a:r>
              <a:rPr lang="uk-UA" sz="1400" dirty="0"/>
              <a:t> </a:t>
            </a:r>
            <a:endParaRPr lang="ru-RU" sz="1400" dirty="0"/>
          </a:p>
          <a:p>
            <a:r>
              <a:rPr lang="uk-UA" sz="1400" dirty="0"/>
              <a:t>Дослідження проблем та перспектив розвитку цифрової економіки щодо популяризації та використання цифрових платформ в Україні є досить актуальним, адже нині відбувається рішучий перехід від сировинної економіки до високотехнологічного виробництва. </a:t>
            </a:r>
            <a:r>
              <a:rPr lang="ru-RU" sz="1400" dirty="0" err="1"/>
              <a:t>Сучасні</a:t>
            </a:r>
            <a:r>
              <a:rPr lang="ru-RU" sz="1400" dirty="0"/>
              <a:t> </a:t>
            </a:r>
            <a:r>
              <a:rPr lang="ru-RU" sz="1400" dirty="0" err="1"/>
              <a:t>тренди</a:t>
            </a:r>
            <a:r>
              <a:rPr lang="ru-RU" sz="1400" dirty="0"/>
              <a:t> </a:t>
            </a:r>
            <a:r>
              <a:rPr lang="ru-RU" sz="1400" dirty="0" err="1"/>
              <a:t>нових</a:t>
            </a:r>
            <a:r>
              <a:rPr lang="ru-RU" sz="1400" dirty="0"/>
              <a:t> </a:t>
            </a:r>
            <a:r>
              <a:rPr lang="ru-RU" sz="1400" dirty="0" err="1"/>
              <a:t>технологічних</a:t>
            </a:r>
            <a:r>
              <a:rPr lang="ru-RU" sz="1400" dirty="0"/>
              <a:t> </a:t>
            </a:r>
            <a:r>
              <a:rPr lang="ru-RU" sz="1400" dirty="0" err="1"/>
              <a:t>рішень</a:t>
            </a:r>
            <a:r>
              <a:rPr lang="ru-RU" sz="1400" dirty="0"/>
              <a:t> та </a:t>
            </a:r>
            <a:r>
              <a:rPr lang="ru-RU" sz="1400" dirty="0" err="1"/>
              <a:t>можливостей</a:t>
            </a:r>
            <a:r>
              <a:rPr lang="ru-RU" sz="1400" dirty="0"/>
              <a:t>, глобальна </a:t>
            </a:r>
            <a:r>
              <a:rPr lang="ru-RU" sz="1400" dirty="0" err="1"/>
              <a:t>інформатизація</a:t>
            </a:r>
            <a:r>
              <a:rPr lang="ru-RU" sz="1400" dirty="0"/>
              <a:t> </a:t>
            </a:r>
            <a:r>
              <a:rPr lang="ru-RU" sz="1400" dirty="0" err="1"/>
              <a:t>активізують</a:t>
            </a:r>
            <a:r>
              <a:rPr lang="ru-RU" sz="1400" dirty="0"/>
              <a:t> </a:t>
            </a:r>
            <a:r>
              <a:rPr lang="ru-RU" sz="1400" dirty="0" err="1"/>
              <a:t>цей</a:t>
            </a:r>
            <a:r>
              <a:rPr lang="ru-RU" sz="1400" dirty="0"/>
              <a:t> </a:t>
            </a:r>
            <a:r>
              <a:rPr lang="ru-RU" sz="1400" dirty="0" err="1"/>
              <a:t>процес</a:t>
            </a:r>
            <a:r>
              <a:rPr lang="ru-RU" sz="1400" dirty="0"/>
              <a:t>. Разом </a:t>
            </a:r>
            <a:r>
              <a:rPr lang="ru-RU" sz="1400" dirty="0" err="1"/>
              <a:t>із</a:t>
            </a:r>
            <a:r>
              <a:rPr lang="ru-RU" sz="1400" dirty="0"/>
              <a:t> </a:t>
            </a:r>
            <a:r>
              <a:rPr lang="ru-RU" sz="1400" dirty="0" err="1"/>
              <a:t>тим</a:t>
            </a:r>
            <a:r>
              <a:rPr lang="ru-RU" sz="1400" dirty="0"/>
              <a:t> </a:t>
            </a:r>
            <a:r>
              <a:rPr lang="ru-RU" sz="1400" dirty="0" err="1"/>
              <a:t>цифровізація</a:t>
            </a:r>
            <a:r>
              <a:rPr lang="ru-RU" sz="1400" dirty="0"/>
              <a:t> </a:t>
            </a:r>
            <a:r>
              <a:rPr lang="uk-UA" sz="1400" dirty="0"/>
              <a:t>економіки </a:t>
            </a:r>
            <a:r>
              <a:rPr lang="ru-RU" sz="1400" dirty="0" err="1"/>
              <a:t>орієнтується</a:t>
            </a:r>
            <a:r>
              <a:rPr lang="ru-RU" sz="1400" dirty="0"/>
              <a:t> на </a:t>
            </a:r>
            <a:r>
              <a:rPr lang="ru-RU" sz="1400" dirty="0" err="1"/>
              <a:t>міжнародне</a:t>
            </a:r>
            <a:r>
              <a:rPr lang="ru-RU" sz="1400" dirty="0"/>
              <a:t>, </a:t>
            </a:r>
            <a:r>
              <a:rPr lang="ru-RU" sz="1400" dirty="0" err="1"/>
              <a:t>європейське</a:t>
            </a:r>
            <a:r>
              <a:rPr lang="ru-RU" sz="1400" dirty="0"/>
              <a:t> та </a:t>
            </a:r>
            <a:r>
              <a:rPr lang="ru-RU" sz="1400" dirty="0" err="1"/>
              <a:t>регіональне</a:t>
            </a:r>
            <a:r>
              <a:rPr lang="ru-RU" sz="1400" dirty="0"/>
              <a:t> </a:t>
            </a:r>
            <a:r>
              <a:rPr lang="ru-RU" sz="1400" dirty="0" err="1"/>
              <a:t>співробітництво</a:t>
            </a:r>
            <a:r>
              <a:rPr lang="ru-RU" sz="1400" dirty="0"/>
              <a:t> з метою </a:t>
            </a:r>
            <a:r>
              <a:rPr lang="ru-RU" sz="1400" dirty="0" err="1"/>
              <a:t>інтеграції</a:t>
            </a:r>
            <a:r>
              <a:rPr lang="ru-RU" sz="1400" dirty="0"/>
              <a:t> </a:t>
            </a:r>
            <a:r>
              <a:rPr lang="ru-RU" sz="1400" dirty="0" err="1"/>
              <a:t>України</a:t>
            </a:r>
            <a:r>
              <a:rPr lang="ru-RU" sz="1400" dirty="0"/>
              <a:t> до ЄС, </a:t>
            </a:r>
            <a:r>
              <a:rPr lang="ru-RU" sz="1400" dirty="0" err="1"/>
              <a:t>виходу</a:t>
            </a:r>
            <a:r>
              <a:rPr lang="ru-RU" sz="1400" dirty="0"/>
              <a:t> на </a:t>
            </a:r>
            <a:r>
              <a:rPr lang="ru-RU" sz="1400" dirty="0" err="1"/>
              <a:t>європейський</a:t>
            </a:r>
            <a:r>
              <a:rPr lang="ru-RU" sz="1400" dirty="0"/>
              <a:t> і </a:t>
            </a:r>
            <a:r>
              <a:rPr lang="ru-RU" sz="1400" dirty="0" err="1"/>
              <a:t>світовий</a:t>
            </a:r>
            <a:r>
              <a:rPr lang="ru-RU" sz="1400" dirty="0"/>
              <a:t> </a:t>
            </a:r>
            <a:r>
              <a:rPr lang="ru-RU" sz="1400" dirty="0" err="1"/>
              <a:t>ринок</a:t>
            </a:r>
            <a:r>
              <a:rPr lang="ru-RU" sz="1400" dirty="0"/>
              <a:t>. </a:t>
            </a:r>
            <a:r>
              <a:rPr lang="uk-UA" sz="1400" dirty="0"/>
              <a:t>Використання цифрових платформ</a:t>
            </a:r>
            <a:r>
              <a:rPr lang="ru-RU" sz="1400" dirty="0"/>
              <a:t> </a:t>
            </a:r>
            <a:r>
              <a:rPr lang="ru-RU" sz="1400" dirty="0" err="1"/>
              <a:t>також</a:t>
            </a:r>
            <a:r>
              <a:rPr lang="ru-RU" sz="1400" dirty="0"/>
              <a:t> є </a:t>
            </a:r>
            <a:r>
              <a:rPr lang="ru-RU" sz="1400" dirty="0" err="1"/>
              <a:t>інструментом</a:t>
            </a:r>
            <a:r>
              <a:rPr lang="ru-RU" sz="1400" dirty="0"/>
              <a:t> </a:t>
            </a:r>
            <a:r>
              <a:rPr lang="ru-RU" sz="1400" dirty="0" err="1"/>
              <a:t>економічного</a:t>
            </a:r>
            <a:r>
              <a:rPr lang="ru-RU" sz="1400" dirty="0"/>
              <a:t> </a:t>
            </a:r>
            <a:r>
              <a:rPr lang="ru-RU" sz="1400" dirty="0" err="1"/>
              <a:t>зростання</a:t>
            </a:r>
            <a:r>
              <a:rPr lang="ru-RU" sz="1400" dirty="0"/>
              <a:t> шляхом </a:t>
            </a:r>
            <a:r>
              <a:rPr lang="ru-RU" sz="1400" dirty="0" err="1"/>
              <a:t>підвищення</a:t>
            </a:r>
            <a:r>
              <a:rPr lang="ru-RU" sz="1400" dirty="0"/>
              <a:t> </a:t>
            </a:r>
            <a:r>
              <a:rPr lang="ru-RU" sz="1400" dirty="0" err="1"/>
              <a:t>ефективності</a:t>
            </a:r>
            <a:r>
              <a:rPr lang="ru-RU" sz="1400" dirty="0"/>
              <a:t>, </a:t>
            </a:r>
            <a:r>
              <a:rPr lang="ru-RU" sz="1400" dirty="0" err="1"/>
              <a:t>продуктивності</a:t>
            </a:r>
            <a:r>
              <a:rPr lang="ru-RU" sz="1400" dirty="0"/>
              <a:t> та </a:t>
            </a:r>
            <a:r>
              <a:rPr lang="ru-RU" sz="1400" dirty="0" err="1"/>
              <a:t>конкурентоздатності</a:t>
            </a:r>
            <a:r>
              <a:rPr lang="ru-RU" sz="1400" dirty="0"/>
              <a:t>.</a:t>
            </a:r>
          </a:p>
          <a:p>
            <a:r>
              <a:rPr lang="ru-RU" sz="1400" dirty="0" err="1"/>
              <a:t>Цифрова</a:t>
            </a:r>
            <a:r>
              <a:rPr lang="ru-RU" sz="1400" dirty="0"/>
              <a:t> платформа – </a:t>
            </a:r>
            <a:r>
              <a:rPr lang="ru-RU" sz="1400" dirty="0" err="1"/>
              <a:t>це</a:t>
            </a:r>
            <a:r>
              <a:rPr lang="ru-RU" sz="1400" dirty="0"/>
              <a:t> </a:t>
            </a:r>
            <a:r>
              <a:rPr lang="ru-RU" sz="1400" dirty="0" err="1"/>
              <a:t>усталений</a:t>
            </a:r>
            <a:r>
              <a:rPr lang="ru-RU" sz="1400" dirty="0"/>
              <a:t> </a:t>
            </a:r>
            <a:r>
              <a:rPr lang="ru-RU" sz="1400" dirty="0" err="1"/>
              <a:t>пристрій</a:t>
            </a:r>
            <a:r>
              <a:rPr lang="ru-RU" sz="1400" dirty="0"/>
              <a:t>, </a:t>
            </a:r>
            <a:r>
              <a:rPr lang="ru-RU" sz="1400" dirty="0" err="1"/>
              <a:t>споруджений</a:t>
            </a:r>
            <a:r>
              <a:rPr lang="ru-RU" sz="1400" dirty="0"/>
              <a:t> за </a:t>
            </a:r>
            <a:r>
              <a:rPr lang="ru-RU" sz="1400" dirty="0" err="1"/>
              <a:t>сучасними</a:t>
            </a:r>
            <a:r>
              <a:rPr lang="ru-RU" sz="1400" dirty="0"/>
              <a:t> </a:t>
            </a:r>
            <a:r>
              <a:rPr lang="ru-RU" sz="1400" dirty="0" err="1"/>
              <a:t>хмарними</a:t>
            </a:r>
            <a:r>
              <a:rPr lang="ru-RU" sz="1400" dirty="0"/>
              <a:t> </a:t>
            </a:r>
            <a:r>
              <a:rPr lang="ru-RU" sz="1400" dirty="0" err="1"/>
              <a:t>технологіями</a:t>
            </a:r>
            <a:r>
              <a:rPr lang="ru-RU" sz="1400" dirty="0"/>
              <a:t>, </a:t>
            </a:r>
            <a:r>
              <a:rPr lang="ru-RU" sz="1400" dirty="0" err="1"/>
              <a:t>що</a:t>
            </a:r>
            <a:r>
              <a:rPr lang="ru-RU" sz="1400" dirty="0"/>
              <a:t> </a:t>
            </a:r>
            <a:r>
              <a:rPr lang="ru-RU" sz="1400" dirty="0" err="1"/>
              <a:t>полегшує</a:t>
            </a:r>
            <a:r>
              <a:rPr lang="ru-RU" sz="1400" dirty="0"/>
              <a:t> </a:t>
            </a:r>
            <a:r>
              <a:rPr lang="ru-RU" sz="1400" dirty="0" err="1"/>
              <a:t>еволюцію</a:t>
            </a:r>
            <a:r>
              <a:rPr lang="ru-RU" sz="1400" dirty="0"/>
              <a:t> </a:t>
            </a:r>
            <a:r>
              <a:rPr lang="ru-RU" sz="1400" dirty="0" err="1"/>
              <a:t>програмного</a:t>
            </a:r>
            <a:r>
              <a:rPr lang="ru-RU" sz="1400" dirty="0"/>
              <a:t> </a:t>
            </a:r>
            <a:r>
              <a:rPr lang="ru-RU" sz="1400" dirty="0" err="1"/>
              <a:t>забезпечення</a:t>
            </a:r>
            <a:r>
              <a:rPr lang="ru-RU" sz="1400" dirty="0"/>
              <a:t> </a:t>
            </a:r>
            <a:r>
              <a:rPr lang="ru-RU" sz="1400" dirty="0" err="1"/>
              <a:t>або</a:t>
            </a:r>
            <a:r>
              <a:rPr lang="ru-RU" sz="1400" dirty="0"/>
              <a:t> </a:t>
            </a:r>
            <a:r>
              <a:rPr lang="ru-RU" sz="1400" dirty="0" err="1"/>
              <a:t>програм</a:t>
            </a:r>
            <a:r>
              <a:rPr lang="ru-RU" sz="1400" dirty="0"/>
              <a:t> та </a:t>
            </a:r>
            <a:r>
              <a:rPr lang="ru-RU" sz="1400" dirty="0" err="1"/>
              <a:t>забезпечує</a:t>
            </a:r>
            <a:r>
              <a:rPr lang="ru-RU" sz="1400" dirty="0"/>
              <a:t> </a:t>
            </a:r>
            <a:r>
              <a:rPr lang="ru-RU" sz="1400" dirty="0" err="1"/>
              <a:t>учасників</a:t>
            </a:r>
            <a:r>
              <a:rPr lang="ru-RU" sz="1400" dirty="0"/>
              <a:t> ринку низкою </a:t>
            </a:r>
            <a:r>
              <a:rPr lang="ru-RU" sz="1400" dirty="0" err="1"/>
              <a:t>зручностей</a:t>
            </a:r>
            <a:r>
              <a:rPr lang="ru-RU" sz="1400" dirty="0"/>
              <a:t>, автоматично </a:t>
            </a:r>
            <a:r>
              <a:rPr lang="ru-RU" sz="1400" dirty="0" err="1"/>
              <a:t>формуючи</a:t>
            </a:r>
            <a:r>
              <a:rPr lang="ru-RU" sz="1400" dirty="0"/>
              <a:t> </a:t>
            </a:r>
            <a:r>
              <a:rPr lang="ru-RU" sz="1400" dirty="0" err="1"/>
              <a:t>довіру</a:t>
            </a:r>
            <a:r>
              <a:rPr lang="ru-RU" sz="1400" dirty="0"/>
              <a:t> </a:t>
            </a:r>
            <a:r>
              <a:rPr lang="ru-RU" sz="1400" dirty="0" err="1"/>
              <a:t>між</a:t>
            </a:r>
            <a:r>
              <a:rPr lang="ru-RU" sz="1400" dirty="0"/>
              <a:t> ними й </a:t>
            </a:r>
            <a:r>
              <a:rPr lang="ru-RU" sz="1400" dirty="0" err="1"/>
              <a:t>даючи</a:t>
            </a:r>
            <a:r>
              <a:rPr lang="ru-RU" sz="1400" dirty="0"/>
              <a:t> </a:t>
            </a:r>
            <a:r>
              <a:rPr lang="ru-RU" sz="1400" dirty="0" err="1"/>
              <a:t>змогу</a:t>
            </a:r>
            <a:r>
              <a:rPr lang="ru-RU" sz="1400" dirty="0"/>
              <a:t> </a:t>
            </a:r>
            <a:r>
              <a:rPr lang="ru-RU" sz="1400" dirty="0" err="1"/>
              <a:t>продавцю</a:t>
            </a:r>
            <a:r>
              <a:rPr lang="ru-RU" sz="1400" dirty="0"/>
              <a:t> та </a:t>
            </a:r>
            <a:r>
              <a:rPr lang="ru-RU" sz="1400" dirty="0" err="1"/>
              <a:t>покупцю</a:t>
            </a:r>
            <a:r>
              <a:rPr lang="ru-RU" sz="1400" dirty="0"/>
              <a:t> товару </a:t>
            </a:r>
            <a:r>
              <a:rPr lang="ru-RU" sz="1400" dirty="0" err="1"/>
              <a:t>або</a:t>
            </a:r>
            <a:r>
              <a:rPr lang="ru-RU" sz="1400" dirty="0"/>
              <a:t> </a:t>
            </a:r>
            <a:r>
              <a:rPr lang="ru-RU" sz="1400" dirty="0" err="1"/>
              <a:t>послуги</a:t>
            </a:r>
            <a:r>
              <a:rPr lang="ru-RU" sz="1400" dirty="0"/>
              <a:t> оперативно </a:t>
            </a:r>
            <a:r>
              <a:rPr lang="ru-RU" sz="1400" dirty="0" err="1"/>
              <a:t>віднайти</a:t>
            </a:r>
            <a:r>
              <a:rPr lang="ru-RU" sz="1400" dirty="0"/>
              <a:t> один одного, </a:t>
            </a:r>
            <a:r>
              <a:rPr lang="ru-RU" sz="1400" dirty="0" err="1"/>
              <a:t>укласти</a:t>
            </a:r>
            <a:r>
              <a:rPr lang="ru-RU" sz="1400" dirty="0"/>
              <a:t> угоду й провести оплату. </a:t>
            </a:r>
            <a:r>
              <a:rPr lang="ru-RU" sz="1400" dirty="0" err="1"/>
              <a:t>Проте</a:t>
            </a:r>
            <a:r>
              <a:rPr lang="ru-RU" sz="1400" dirty="0"/>
              <a:t> </a:t>
            </a:r>
            <a:r>
              <a:rPr lang="ru-RU" sz="1400" dirty="0" err="1"/>
              <a:t>це</a:t>
            </a:r>
            <a:r>
              <a:rPr lang="ru-RU" sz="1400" dirty="0"/>
              <a:t> </a:t>
            </a:r>
            <a:r>
              <a:rPr lang="ru-RU" sz="1400" dirty="0" err="1"/>
              <a:t>саме</a:t>
            </a:r>
            <a:r>
              <a:rPr lang="ru-RU" sz="1400" dirty="0"/>
              <a:t> по </a:t>
            </a:r>
            <a:r>
              <a:rPr lang="ru-RU" sz="1400" dirty="0" err="1"/>
              <a:t>собі</a:t>
            </a:r>
            <a:r>
              <a:rPr lang="ru-RU" sz="1400" dirty="0"/>
              <a:t> не є продуктом. </a:t>
            </a:r>
            <a:r>
              <a:rPr lang="ru-RU" sz="1400" dirty="0" err="1"/>
              <a:t>Послуги</a:t>
            </a:r>
            <a:r>
              <a:rPr lang="ru-RU" sz="1400" dirty="0"/>
              <a:t>, </a:t>
            </a:r>
            <a:r>
              <a:rPr lang="ru-RU" sz="1400" dirty="0" err="1"/>
              <a:t>додатки</a:t>
            </a:r>
            <a:r>
              <a:rPr lang="ru-RU" sz="1400" dirty="0"/>
              <a:t> та </a:t>
            </a:r>
            <a:r>
              <a:rPr lang="ru-RU" sz="1400" dirty="0" err="1"/>
              <a:t>рішення</a:t>
            </a:r>
            <a:r>
              <a:rPr lang="ru-RU" sz="1400" dirty="0"/>
              <a:t> на </a:t>
            </a:r>
            <a:r>
              <a:rPr lang="ru-RU" sz="1400" dirty="0" err="1"/>
              <a:t>платформі</a:t>
            </a:r>
            <a:r>
              <a:rPr lang="ru-RU" sz="1400" dirty="0"/>
              <a:t> – </a:t>
            </a:r>
            <a:r>
              <a:rPr lang="ru-RU" sz="1400" dirty="0" err="1"/>
              <a:t>це</a:t>
            </a:r>
            <a:r>
              <a:rPr lang="ru-RU" sz="1400" dirty="0"/>
              <a:t> </a:t>
            </a:r>
            <a:r>
              <a:rPr lang="ru-RU" sz="1400" dirty="0" err="1"/>
              <a:t>продукти</a:t>
            </a:r>
            <a:r>
              <a:rPr lang="ru-RU" sz="1400" dirty="0"/>
              <a:t>, за </a:t>
            </a:r>
            <a:r>
              <a:rPr lang="ru-RU" sz="1400" dirty="0" err="1"/>
              <a:t>які</a:t>
            </a:r>
            <a:r>
              <a:rPr lang="ru-RU" sz="1400" dirty="0"/>
              <a:t> </a:t>
            </a:r>
            <a:r>
              <a:rPr lang="ru-RU" sz="1400" dirty="0" err="1"/>
              <a:t>клієнт</a:t>
            </a:r>
            <a:r>
              <a:rPr lang="ru-RU" sz="1400" dirty="0"/>
              <a:t> буде </a:t>
            </a:r>
            <a:r>
              <a:rPr lang="ru-RU" sz="1400" dirty="0" err="1"/>
              <a:t>платити</a:t>
            </a:r>
            <a:r>
              <a:rPr lang="ru-RU" sz="1400" dirty="0"/>
              <a:t> та з </a:t>
            </a:r>
            <a:r>
              <a:rPr lang="ru-RU" sz="1400" dirty="0" err="1"/>
              <a:t>якими</a:t>
            </a:r>
            <a:r>
              <a:rPr lang="ru-RU" sz="1400" dirty="0"/>
              <a:t> буде </a:t>
            </a:r>
            <a:r>
              <a:rPr lang="ru-RU" sz="1400" dirty="0" err="1"/>
              <a:t>взаємодіяти</a:t>
            </a:r>
            <a:r>
              <a:rPr lang="ru-RU" sz="1400" dirty="0"/>
              <a:t>. </a:t>
            </a:r>
            <a:r>
              <a:rPr lang="ru-RU" sz="1400" dirty="0" err="1"/>
              <a:t>Існування</a:t>
            </a:r>
            <a:r>
              <a:rPr lang="ru-RU" sz="1400" dirty="0"/>
              <a:t> платформ </a:t>
            </a:r>
            <a:r>
              <a:rPr lang="ru-RU" sz="1400" dirty="0" err="1"/>
              <a:t>прискорює</a:t>
            </a:r>
            <a:r>
              <a:rPr lang="ru-RU" sz="1400" dirty="0"/>
              <a:t> та </a:t>
            </a:r>
            <a:r>
              <a:rPr lang="ru-RU" sz="1400" dirty="0" err="1"/>
              <a:t>здешевлює</a:t>
            </a:r>
            <a:r>
              <a:rPr lang="ru-RU" sz="1400" dirty="0"/>
              <a:t> </a:t>
            </a:r>
            <a:r>
              <a:rPr lang="ru-RU" sz="1400" dirty="0" err="1"/>
              <a:t>процес</a:t>
            </a:r>
            <a:r>
              <a:rPr lang="ru-RU" sz="1400" dirty="0"/>
              <a:t> </a:t>
            </a:r>
            <a:r>
              <a:rPr lang="ru-RU" sz="1400" dirty="0" err="1"/>
              <a:t>виробництва</a:t>
            </a:r>
            <a:r>
              <a:rPr lang="ru-RU" sz="1400" dirty="0"/>
              <a:t> </a:t>
            </a:r>
            <a:r>
              <a:rPr lang="ru-RU" sz="1400" dirty="0" err="1"/>
              <a:t>товарів</a:t>
            </a:r>
            <a:r>
              <a:rPr lang="ru-RU" sz="1400" dirty="0"/>
              <a:t> та </a:t>
            </a:r>
            <a:r>
              <a:rPr lang="ru-RU" sz="1400" dirty="0" err="1"/>
              <a:t>послуг</a:t>
            </a:r>
            <a:r>
              <a:rPr lang="ru-RU" sz="1400" dirty="0"/>
              <a:t> й </a:t>
            </a:r>
            <a:r>
              <a:rPr lang="ru-RU" sz="1400" dirty="0" err="1"/>
              <a:t>обміну</a:t>
            </a:r>
            <a:r>
              <a:rPr lang="ru-RU" sz="1400" dirty="0"/>
              <a:t> ними, </a:t>
            </a:r>
            <a:r>
              <a:rPr lang="ru-RU" sz="1400" dirty="0" err="1"/>
              <a:t>вилучає</a:t>
            </a:r>
            <a:r>
              <a:rPr lang="ru-RU" sz="1400" dirty="0"/>
              <a:t> з них </a:t>
            </a:r>
            <a:r>
              <a:rPr lang="ru-RU" sz="1400" dirty="0" err="1"/>
              <a:t>зайві</a:t>
            </a:r>
            <a:r>
              <a:rPr lang="ru-RU" sz="1400" dirty="0"/>
              <a:t> </a:t>
            </a:r>
            <a:r>
              <a:rPr lang="ru-RU" sz="1400" dirty="0" err="1"/>
              <a:t>посередницькі</a:t>
            </a:r>
            <a:r>
              <a:rPr lang="ru-RU" sz="1400" dirty="0"/>
              <a:t> ланки, </a:t>
            </a:r>
            <a:r>
              <a:rPr lang="ru-RU" sz="1400" dirty="0" err="1"/>
              <a:t>значно</a:t>
            </a:r>
            <a:r>
              <a:rPr lang="ru-RU" sz="1400" dirty="0"/>
              <a:t> </a:t>
            </a:r>
            <a:r>
              <a:rPr lang="ru-RU" sz="1400" dirty="0" err="1"/>
              <a:t>збільшує</a:t>
            </a:r>
            <a:r>
              <a:rPr lang="ru-RU" sz="1400" dirty="0"/>
              <a:t> </a:t>
            </a:r>
            <a:r>
              <a:rPr lang="ru-RU" sz="1400" dirty="0" err="1"/>
              <a:t>ефективність</a:t>
            </a:r>
            <a:r>
              <a:rPr lang="ru-RU" sz="1400" dirty="0"/>
              <a:t> ринку й </a:t>
            </a:r>
            <a:r>
              <a:rPr lang="ru-RU" sz="1400" dirty="0" err="1"/>
              <a:t>продуктивність</a:t>
            </a:r>
            <a:r>
              <a:rPr lang="ru-RU" sz="1400" dirty="0"/>
              <a:t> </a:t>
            </a:r>
            <a:r>
              <a:rPr lang="ru-RU" sz="1400" dirty="0" err="1"/>
              <a:t>праці</a:t>
            </a:r>
            <a:r>
              <a:rPr lang="ru-RU" sz="1400" dirty="0"/>
              <a:t>.</a:t>
            </a:r>
          </a:p>
          <a:p>
            <a:r>
              <a:rPr lang="uk-UA" sz="1400" u="sng" dirty="0">
                <a:hlinkClick r:id="rId2" action="ppaction://hlinkfile"/>
              </a:rPr>
              <a:t>Прикладами міжнародних цифрових платформ є “</a:t>
            </a:r>
            <a:r>
              <a:rPr lang="ru-RU" sz="1400" u="sng" dirty="0" err="1">
                <a:hlinkClick r:id="rId2" action="ppaction://hlinkfile"/>
              </a:rPr>
              <a:t>Uber</a:t>
            </a:r>
            <a:r>
              <a:rPr lang="uk-UA" sz="1400" u="sng" dirty="0">
                <a:hlinkClick r:id="rId2" action="ppaction://hlinkfile"/>
              </a:rPr>
              <a:t>”, “</a:t>
            </a:r>
            <a:r>
              <a:rPr lang="ru-RU" sz="1400" u="sng" dirty="0" err="1">
                <a:hlinkClick r:id="rId2" action="ppaction://hlinkfile"/>
              </a:rPr>
              <a:t>Airbnb</a:t>
            </a:r>
            <a:r>
              <a:rPr lang="uk-UA" sz="1400" u="sng" dirty="0">
                <a:hlinkClick r:id="rId2" action="ppaction://hlinkfile"/>
              </a:rPr>
              <a:t>”, “</a:t>
            </a:r>
            <a:r>
              <a:rPr lang="ru-RU" sz="1400" u="sng" dirty="0" err="1">
                <a:hlinkClick r:id="rId2" action="ppaction://hlinkfile"/>
              </a:rPr>
              <a:t>Booking</a:t>
            </a:r>
            <a:r>
              <a:rPr lang="uk-UA" sz="1400" u="sng" dirty="0">
                <a:hlinkClick r:id="rId2" action="ppaction://hlinkfile"/>
              </a:rPr>
              <a:t>”, “</a:t>
            </a:r>
            <a:r>
              <a:rPr lang="ru-RU" sz="1400" u="sng" dirty="0" err="1">
                <a:hlinkClick r:id="rId2" action="ppaction://hlinkfile"/>
              </a:rPr>
              <a:t>Amazon</a:t>
            </a:r>
            <a:r>
              <a:rPr lang="uk-UA" sz="1400" u="sng" dirty="0">
                <a:hlinkClick r:id="rId2" action="ppaction://hlinkfile"/>
              </a:rPr>
              <a:t>”, “</a:t>
            </a:r>
            <a:r>
              <a:rPr lang="ru-RU" sz="1400" u="sng" dirty="0" err="1">
                <a:hlinkClick r:id="rId2" action="ppaction://hlinkfile"/>
              </a:rPr>
              <a:t>Alibaba</a:t>
            </a:r>
            <a:r>
              <a:rPr lang="uk-UA" sz="1400" u="sng" dirty="0">
                <a:hlinkClick r:id="rId2" action="ppaction://hlinkfile"/>
              </a:rPr>
              <a:t>”. Платформні компанії, такі як “</a:t>
            </a:r>
            <a:r>
              <a:rPr lang="ru-RU" sz="1400" u="sng" dirty="0" err="1">
                <a:hlinkClick r:id="rId2" action="ppaction://hlinkfile"/>
              </a:rPr>
              <a:t>Google</a:t>
            </a:r>
            <a:r>
              <a:rPr lang="uk-UA" sz="1400" u="sng" dirty="0">
                <a:hlinkClick r:id="rId2" action="ppaction://hlinkfile"/>
              </a:rPr>
              <a:t>” і “</a:t>
            </a:r>
            <a:r>
              <a:rPr lang="ru-RU" sz="1400" u="sng" dirty="0" err="1">
                <a:hlinkClick r:id="rId2" action="ppaction://hlinkfile"/>
              </a:rPr>
              <a:t>Facebook</a:t>
            </a:r>
            <a:r>
              <a:rPr lang="uk-UA" sz="1400" u="sng" dirty="0">
                <a:hlinkClick r:id="rId2" action="ppaction://hlinkfile"/>
              </a:rPr>
              <a:t>”, вочевидь, належать до цифрового сегменту; менш очевидними прикладами є платформні компанії, що займаються </a:t>
            </a:r>
            <a:r>
              <a:rPr lang="uk-UA" sz="1400" u="sng" dirty="0" err="1">
                <a:hlinkClick r:id="rId2" action="ppaction://hlinkfile"/>
              </a:rPr>
              <a:t>продажом</a:t>
            </a:r>
            <a:r>
              <a:rPr lang="uk-UA" sz="1400" u="sng" dirty="0">
                <a:hlinkClick r:id="rId2" action="ppaction://hlinkfile"/>
              </a:rPr>
              <a:t> реальних товарів, наприклад “</a:t>
            </a:r>
            <a:r>
              <a:rPr lang="ru-RU" sz="1400" u="sng" dirty="0" err="1">
                <a:hlinkClick r:id="rId2" action="ppaction://hlinkfile"/>
              </a:rPr>
              <a:t>Amazon</a:t>
            </a:r>
            <a:r>
              <a:rPr lang="uk-UA" sz="1400" u="sng" dirty="0">
                <a:hlinkClick r:id="rId2" action="ppaction://hlinkfile"/>
              </a:rPr>
              <a:t>”, “</a:t>
            </a:r>
            <a:r>
              <a:rPr lang="ru-RU" sz="1400" u="sng" dirty="0" err="1">
                <a:hlinkClick r:id="rId2" action="ppaction://hlinkfile"/>
              </a:rPr>
              <a:t>eBay</a:t>
            </a:r>
            <a:r>
              <a:rPr lang="uk-UA" sz="1400" u="sng" dirty="0">
                <a:hlinkClick r:id="rId2" action="ppaction://hlinkfile"/>
              </a:rPr>
              <a:t>” і “</a:t>
            </a:r>
            <a:r>
              <a:rPr lang="ru-RU" sz="1400" u="sng" dirty="0" err="1">
                <a:hlinkClick r:id="rId2" action="ppaction://hlinkfile"/>
              </a:rPr>
              <a:t>Alibaba</a:t>
            </a:r>
            <a:r>
              <a:rPr lang="uk-UA" sz="1400" u="sng" dirty="0">
                <a:hlinkClick r:id="rId2" action="ppaction://hlinkfile"/>
              </a:rPr>
              <a:t>”; сюди ж увійдуть компанії, діяльність яких перебуває на стику традиційної й цифрової економік, тобто компанії на кшталт “</a:t>
            </a:r>
            <a:r>
              <a:rPr lang="ru-RU" sz="1400" u="sng" dirty="0" err="1">
                <a:hlinkClick r:id="rId2" action="ppaction://hlinkfile"/>
              </a:rPr>
              <a:t>Uber</a:t>
            </a:r>
            <a:r>
              <a:rPr lang="uk-UA" sz="1400" u="sng" dirty="0">
                <a:hlinkClick r:id="rId2" action="ppaction://hlinkfile"/>
              </a:rPr>
              <a:t>” і “</a:t>
            </a:r>
            <a:r>
              <a:rPr lang="ru-RU" sz="1400" u="sng" dirty="0" err="1">
                <a:hlinkClick r:id="rId2" action="ppaction://hlinkfile"/>
              </a:rPr>
              <a:t>Airbnb</a:t>
            </a:r>
            <a:r>
              <a:rPr lang="uk-UA" sz="1400" u="sng" dirty="0">
                <a:hlinkClick r:id="rId2" action="ppaction://hlinkfile"/>
              </a:rPr>
              <a:t>”. Ці компанії враховуються як частина цифрової економіки, бо вони не займаються суто нерухомістю або наданням послуг таксі; ці фірми є цифровими платформами, заснованими на інноваційних цифрових технологіях і цифрових бізнес-моделях.</a:t>
            </a:r>
            <a:endParaRPr lang="uk-UA" sz="1400" dirty="0"/>
          </a:p>
        </p:txBody>
      </p:sp>
    </p:spTree>
    <p:extLst>
      <p:ext uri="{BB962C8B-B14F-4D97-AF65-F5344CB8AC3E}">
        <p14:creationId xmlns:p14="http://schemas.microsoft.com/office/powerpoint/2010/main" val="28768003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67544" y="260648"/>
            <a:ext cx="8280920" cy="6048671"/>
          </a:xfrm>
        </p:spPr>
        <p:txBody>
          <a:bodyPr>
            <a:normAutofit/>
          </a:bodyPr>
          <a:lstStyle/>
          <a:p>
            <a:r>
              <a:rPr lang="uk-UA" sz="1400" dirty="0"/>
              <a:t>Глобальні наслідки зростаючого впливу цифрових платформ та цифрова трансформація надають економіці країн безпрецедентні можливості для створення вартості та нових джерел прибутку.</a:t>
            </a:r>
            <a:endParaRPr lang="ru-RU" sz="1400" dirty="0"/>
          </a:p>
          <a:p>
            <a:r>
              <a:rPr lang="uk-UA" sz="1400" dirty="0"/>
              <a:t>Цифрові платформи відіграють все більшу роль у світовій економіці. У 2017 р. сукупна вартість компаній, що працюють на базі платформ, з ринковою капіталізацією понад 100 </a:t>
            </a:r>
            <a:r>
              <a:rPr lang="uk-UA" sz="1400" dirty="0" err="1"/>
              <a:t>млн</a:t>
            </a:r>
            <a:r>
              <a:rPr lang="uk-UA" sz="1400" dirty="0"/>
              <a:t> дол. США перевищила, за оцінками, 7 трлн дол. США, що на 67% більше, ніж в 2015 р. Деякі глобальні цифрові платформи завоювали дуже сильні ринкові позиції в певних сегментах. Наприклад, близько 90% ринку пошукових систем для Інтернету належить компанії </a:t>
            </a:r>
            <a:r>
              <a:rPr lang="en-US" sz="1400" dirty="0"/>
              <a:t>Google</a:t>
            </a:r>
            <a:r>
              <a:rPr lang="uk-UA" sz="1400" dirty="0"/>
              <a:t>. На компанію </a:t>
            </a:r>
            <a:r>
              <a:rPr lang="en-US" sz="1400" dirty="0"/>
              <a:t>Facebook</a:t>
            </a:r>
            <a:r>
              <a:rPr lang="uk-UA" sz="1400" dirty="0"/>
              <a:t> доводиться дві третини світового ринку соціальних мереж, і її платформа є найпопулярнішою серед соціальних мереж в понад 90% країн. Майже 40% світових роздрібних </a:t>
            </a:r>
            <a:r>
              <a:rPr lang="uk-UA" sz="1400" dirty="0" err="1"/>
              <a:t>онлайн-продажів</a:t>
            </a:r>
            <a:r>
              <a:rPr lang="uk-UA" sz="1400" dirty="0"/>
              <a:t> здійснюється через мережу компанії </a:t>
            </a:r>
            <a:r>
              <a:rPr lang="en-US" sz="1400" dirty="0"/>
              <a:t>Amazon</a:t>
            </a:r>
            <a:r>
              <a:rPr lang="uk-UA" sz="1400" dirty="0"/>
              <a:t>, а на його дочірню компанію «А</a:t>
            </a:r>
            <a:r>
              <a:rPr lang="en-US" sz="1400" dirty="0" err="1"/>
              <a:t>mazon</a:t>
            </a:r>
            <a:r>
              <a:rPr lang="en-US" sz="1400" dirty="0"/>
              <a:t> web service</a:t>
            </a:r>
            <a:r>
              <a:rPr lang="uk-UA" sz="1400" dirty="0"/>
              <a:t>» припадає приблизно така ж частка світового ринку послуг в сфері хмарної інфраструктури.</a:t>
            </a:r>
            <a:endParaRPr lang="ru-RU" sz="1400" dirty="0"/>
          </a:p>
          <a:p>
            <a:r>
              <a:rPr lang="uk-UA" sz="1400" dirty="0"/>
              <a:t>У Китаї комунікаційна мережа «</a:t>
            </a:r>
            <a:r>
              <a:rPr lang="uk-UA" sz="1400" dirty="0" err="1"/>
              <a:t>Вічат</a:t>
            </a:r>
            <a:r>
              <a:rPr lang="uk-UA" sz="1400" dirty="0"/>
              <a:t>» (що належить компанії «</a:t>
            </a:r>
            <a:r>
              <a:rPr lang="uk-UA" sz="1400" dirty="0" err="1"/>
              <a:t>Тенсент</a:t>
            </a:r>
            <a:r>
              <a:rPr lang="uk-UA" sz="1400" dirty="0"/>
              <a:t>») налічує понад мільярд активних користувачів, і її платіжна система разом з системою «</a:t>
            </a:r>
            <a:r>
              <a:rPr lang="uk-UA" sz="1400" dirty="0" err="1"/>
              <a:t>Аліпій</a:t>
            </a:r>
            <a:r>
              <a:rPr lang="uk-UA" sz="1400" dirty="0"/>
              <a:t>» (що належить компанії </a:t>
            </a:r>
            <a:r>
              <a:rPr lang="en-US" sz="1400" dirty="0" err="1"/>
              <a:t>Alibaba</a:t>
            </a:r>
            <a:r>
              <a:rPr lang="uk-UA" sz="1400" dirty="0"/>
              <a:t>) охоплює практично весь китайський ринок платежів, що здійснюються через мережу стільникового зв'язку. При цьому на компанію </a:t>
            </a:r>
            <a:r>
              <a:rPr lang="en-US" sz="1400" dirty="0" err="1"/>
              <a:t>Alibaba</a:t>
            </a:r>
            <a:r>
              <a:rPr lang="uk-UA" sz="1400" dirty="0"/>
              <a:t> доводиться, за оцінками, майже 60% китайського ринку електронної торгівлі.</a:t>
            </a:r>
            <a:endParaRPr lang="ru-RU" sz="1400" dirty="0"/>
          </a:p>
          <a:p>
            <a:endParaRPr lang="uk-UA" sz="1400" dirty="0"/>
          </a:p>
        </p:txBody>
      </p:sp>
    </p:spTree>
    <p:extLst>
      <p:ext uri="{BB962C8B-B14F-4D97-AF65-F5344CB8AC3E}">
        <p14:creationId xmlns:p14="http://schemas.microsoft.com/office/powerpoint/2010/main" val="23749969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67544" y="260648"/>
            <a:ext cx="8280920" cy="6048671"/>
          </a:xfrm>
        </p:spPr>
        <p:txBody>
          <a:bodyPr>
            <a:normAutofit/>
          </a:bodyPr>
          <a:lstStyle/>
          <a:p>
            <a:r>
              <a:rPr lang="uk-UA" sz="1400" dirty="0"/>
              <a:t>Швидке зміцнення домінуючого положення цих найбільших цифрових гігантів на ринку пояснюється рядом факторів. Перший фактор пов'язаний з мережевим ефектом (тобто чим більше користувачів платформи, тим більше її цінність для всіх). Другий фактор стосується здатності платформ витягувати, контролювати і аналізувати дані. як і в випадку з мережевим ефектом, збільшення числа користувачів означає збільшення обсягу даних, що в свою чергу дозволяє обігнати потенційних конкурентів і скористатися перевагами першопрохідника. Третій фактор полягає в тому, що, як тільки платформа починає нарощувати масштаби і пропонувати різні комплексні послуги, витрати користувачів, пов'язані з переходом на інших провайдерів послуг, почнуть зростати.</a:t>
            </a:r>
            <a:endParaRPr lang="ru-RU" sz="1400" dirty="0"/>
          </a:p>
          <a:p>
            <a:r>
              <a:rPr lang="uk-UA" sz="1400" dirty="0"/>
              <a:t>Глобальні цифрові платформи зробили кроки по зміцненню своїх конкурентних позицій, в тому числі за допомогою поглинання потенційних конкурентів і пропозиції супутніх товарів і послуг. Прикладами найбільш помітних поглинань, здійснених компаніями, що працюють на базі цифрових платформ, служать придбання соціальної мережі </a:t>
            </a:r>
            <a:r>
              <a:rPr lang="en-US" sz="1400" dirty="0"/>
              <a:t>LinkedIn</a:t>
            </a:r>
            <a:r>
              <a:rPr lang="uk-UA" sz="1400" dirty="0"/>
              <a:t> компанією М</a:t>
            </a:r>
            <a:r>
              <a:rPr lang="en-US" sz="1400" dirty="0" err="1"/>
              <a:t>icrosoft</a:t>
            </a:r>
            <a:r>
              <a:rPr lang="en-US" sz="1400" dirty="0"/>
              <a:t> </a:t>
            </a:r>
            <a:r>
              <a:rPr lang="uk-UA" sz="1400" dirty="0"/>
              <a:t>і придбання комунікаційної мережі </a:t>
            </a:r>
            <a:r>
              <a:rPr lang="en-US" sz="1400" dirty="0" err="1"/>
              <a:t>Whatsapp</a:t>
            </a:r>
            <a:r>
              <a:rPr lang="uk-UA" sz="1400" dirty="0"/>
              <a:t> компанією </a:t>
            </a:r>
            <a:r>
              <a:rPr lang="en-US" sz="1400" dirty="0"/>
              <a:t>Facebook</a:t>
            </a:r>
            <a:r>
              <a:rPr lang="uk-UA" sz="1400" dirty="0"/>
              <a:t>. Компанії </a:t>
            </a:r>
            <a:r>
              <a:rPr lang="en-US" sz="1400" dirty="0" err="1"/>
              <a:t>Alfabet</a:t>
            </a:r>
            <a:r>
              <a:rPr lang="uk-UA" sz="1400" dirty="0"/>
              <a:t> (</a:t>
            </a:r>
            <a:r>
              <a:rPr lang="en-US" sz="1400" dirty="0"/>
              <a:t>Google</a:t>
            </a:r>
            <a:r>
              <a:rPr lang="uk-UA" sz="1400" dirty="0"/>
              <a:t>) і М</a:t>
            </a:r>
            <a:r>
              <a:rPr lang="en-US" sz="1400" dirty="0" err="1"/>
              <a:t>icrosoft</a:t>
            </a:r>
            <a:r>
              <a:rPr lang="uk-UA" sz="1400" dirty="0"/>
              <a:t> інвестували в телекомунікаційне обладнання, поглинувши компанії </a:t>
            </a:r>
            <a:r>
              <a:rPr lang="uk-UA" sz="1400" dirty="0" err="1"/>
              <a:t>Мо</a:t>
            </a:r>
            <a:r>
              <a:rPr lang="en-US" sz="1400" dirty="0" err="1"/>
              <a:t>torolla</a:t>
            </a:r>
            <a:r>
              <a:rPr lang="uk-UA" sz="1400" dirty="0"/>
              <a:t> і </a:t>
            </a:r>
            <a:r>
              <a:rPr lang="en-US" sz="1400" dirty="0"/>
              <a:t>Nokia</a:t>
            </a:r>
            <a:r>
              <a:rPr lang="uk-UA" sz="1400" dirty="0"/>
              <a:t> відповідно.</a:t>
            </a:r>
            <a:endParaRPr lang="ru-RU" sz="1400" dirty="0"/>
          </a:p>
          <a:p>
            <a:r>
              <a:rPr lang="uk-UA" sz="1400" dirty="0"/>
              <a:t>Великі платформи здійснили також інші масштабні поглинання в секторах роздрібної торгівлі, реклами та маркетингу, а також в сфері нежитлової нерухомості. До числа інших заходів відносяться стратегічні інвестиції в </a:t>
            </a:r>
            <a:r>
              <a:rPr lang="uk-UA" sz="1400" dirty="0" err="1"/>
              <a:t>науководослідні</a:t>
            </a:r>
            <a:r>
              <a:rPr lang="uk-UA" sz="1400" dirty="0"/>
              <a:t> та дослідно-конструкторські роботи (НДДКР) і лобіювання в директивних органах як на національному, так і на міжнародному рівнях. Крім того, вивчаються також можливості стратегічних партнерств між багатонаціональними підприємствами (МНП) в традиційних секторах і глобальними корпораціями, працюючими на базі цифрових платформ.</a:t>
            </a:r>
            <a:endParaRPr lang="uk-UA" sz="1400" dirty="0"/>
          </a:p>
        </p:txBody>
      </p:sp>
    </p:spTree>
    <p:extLst>
      <p:ext uri="{BB962C8B-B14F-4D97-AF65-F5344CB8AC3E}">
        <p14:creationId xmlns:p14="http://schemas.microsoft.com/office/powerpoint/2010/main" val="37267737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67544" y="260648"/>
            <a:ext cx="8280920" cy="6048671"/>
          </a:xfrm>
        </p:spPr>
        <p:txBody>
          <a:bodyPr>
            <a:normAutofit/>
          </a:bodyPr>
          <a:lstStyle/>
          <a:p>
            <a:r>
              <a:rPr lang="uk-UA" sz="1400" dirty="0"/>
              <a:t>Наприклад, компанія </a:t>
            </a:r>
            <a:r>
              <a:rPr lang="en-US" sz="1400" dirty="0" err="1"/>
              <a:t>Walmart</a:t>
            </a:r>
            <a:r>
              <a:rPr lang="uk-UA" sz="1400" dirty="0"/>
              <a:t> уклала угоду про партнерство з компанією </a:t>
            </a:r>
            <a:r>
              <a:rPr lang="en-US" sz="1400" dirty="0"/>
              <a:t>Google</a:t>
            </a:r>
            <a:r>
              <a:rPr lang="uk-UA" sz="1400" dirty="0"/>
              <a:t>, щоб використовувати хмарний сервіс </a:t>
            </a:r>
            <a:r>
              <a:rPr lang="en-US" sz="1400" dirty="0"/>
              <a:t>Google Assistant</a:t>
            </a:r>
            <a:r>
              <a:rPr lang="uk-UA" sz="1400" dirty="0"/>
              <a:t>; компанія «Байду» розробляє свою платформу «</a:t>
            </a:r>
            <a:r>
              <a:rPr lang="uk-UA" sz="1400" dirty="0" err="1"/>
              <a:t>Аполло</a:t>
            </a:r>
            <a:r>
              <a:rPr lang="uk-UA" sz="1400" dirty="0"/>
              <a:t>» спільно з компаніями «Форд» і «</a:t>
            </a:r>
            <a:r>
              <a:rPr lang="uk-UA" sz="1400" dirty="0" err="1"/>
              <a:t>Даймлер</a:t>
            </a:r>
            <a:r>
              <a:rPr lang="uk-UA" sz="1400" dirty="0"/>
              <a:t>»; компанія </a:t>
            </a:r>
            <a:r>
              <a:rPr lang="en-US" sz="1400" dirty="0"/>
              <a:t>Google</a:t>
            </a:r>
            <a:r>
              <a:rPr lang="uk-UA" sz="1400" dirty="0"/>
              <a:t> спільно з компаніями «</a:t>
            </a:r>
            <a:r>
              <a:rPr lang="uk-UA" sz="1400" dirty="0" err="1"/>
              <a:t>Вольво</a:t>
            </a:r>
            <a:r>
              <a:rPr lang="uk-UA" sz="1400" dirty="0"/>
              <a:t>» і «</a:t>
            </a:r>
            <a:r>
              <a:rPr lang="uk-UA" sz="1400" dirty="0" err="1"/>
              <a:t>Ауді</a:t>
            </a:r>
            <a:r>
              <a:rPr lang="uk-UA" sz="1400" dirty="0"/>
              <a:t>» створила платформу «Андроїд </a:t>
            </a:r>
            <a:r>
              <a:rPr lang="uk-UA" sz="1400" dirty="0" err="1"/>
              <a:t>автомотів</a:t>
            </a:r>
            <a:r>
              <a:rPr lang="uk-UA" sz="1400" dirty="0"/>
              <a:t>»; компанія «</a:t>
            </a:r>
            <a:r>
              <a:rPr lang="uk-UA" sz="1400" dirty="0" err="1"/>
              <a:t>Дженерал</a:t>
            </a:r>
            <a:r>
              <a:rPr lang="uk-UA" sz="1400" dirty="0"/>
              <a:t> електрик» уклала угоду про партнерство з компанією М</a:t>
            </a:r>
            <a:r>
              <a:rPr lang="en-US" sz="1400" dirty="0" err="1"/>
              <a:t>icrosoft</a:t>
            </a:r>
            <a:r>
              <a:rPr lang="uk-UA" sz="1400" dirty="0"/>
              <a:t>, щоб використовувати її хмарну платформу </a:t>
            </a:r>
            <a:r>
              <a:rPr lang="en-US" sz="1400" dirty="0" err="1"/>
              <a:t>Azur</a:t>
            </a:r>
            <a:r>
              <a:rPr lang="uk-UA" sz="1400" dirty="0"/>
              <a:t>; а компанії </a:t>
            </a:r>
            <a:r>
              <a:rPr lang="en-US" sz="1400" dirty="0"/>
              <a:t>Intel</a:t>
            </a:r>
            <a:r>
              <a:rPr lang="uk-UA" sz="1400" dirty="0"/>
              <a:t> та </a:t>
            </a:r>
            <a:r>
              <a:rPr lang="en-US" sz="1400" dirty="0"/>
              <a:t>Facebook</a:t>
            </a:r>
            <a:r>
              <a:rPr lang="uk-UA" sz="1400" dirty="0"/>
              <a:t> спільно розробляють нову інтегральну мікросхему на базі штучного інтелекту.</a:t>
            </a:r>
            <a:endParaRPr lang="ru-RU" sz="1400" dirty="0"/>
          </a:p>
          <a:p>
            <a:r>
              <a:rPr lang="uk-UA" sz="1400" u="sng" dirty="0">
                <a:hlinkClick r:id="rId2"/>
              </a:rPr>
              <a:t>Проте без належної державної підтримки розвиток цифрових технологій ускладнюється. Варто зауважити, що добре розвинутим країнам притаманно приділення великої уваги розвитку цифрової економіки. Європейська комісія виявляє п’ять ключових пріоритетних напрямів під час опису рамок цифрового підприємництва:</a:t>
            </a:r>
            <a:endParaRPr lang="ru-RU" sz="1400" dirty="0"/>
          </a:p>
          <a:p>
            <a:r>
              <a:rPr lang="uk-UA" sz="1400" u="sng" dirty="0">
                <a:hlinkClick r:id="rId2"/>
              </a:rPr>
              <a:t> – база цифрових знань та ринок ІКТ;</a:t>
            </a:r>
            <a:endParaRPr lang="ru-RU" sz="1400" dirty="0"/>
          </a:p>
          <a:p>
            <a:r>
              <a:rPr lang="uk-UA" sz="1400" u="sng" dirty="0">
                <a:hlinkClick r:id="rId2"/>
              </a:rPr>
              <a:t> – цифрове бізнес-середовище;</a:t>
            </a:r>
            <a:endParaRPr lang="ru-RU" sz="1400" dirty="0"/>
          </a:p>
          <a:p>
            <a:r>
              <a:rPr lang="uk-UA" sz="1400" u="sng" dirty="0">
                <a:hlinkClick r:id="rId2"/>
              </a:rPr>
              <a:t> – фінансовий доступ;</a:t>
            </a:r>
            <a:endParaRPr lang="ru-RU" sz="1400" dirty="0"/>
          </a:p>
          <a:p>
            <a:r>
              <a:rPr lang="uk-UA" sz="1400" u="sng" dirty="0">
                <a:hlinkClick r:id="rId2"/>
              </a:rPr>
              <a:t> – цифрові навички та </a:t>
            </a:r>
            <a:r>
              <a:rPr lang="ru-RU" sz="1400" u="sng" dirty="0">
                <a:hlinkClick r:id="rId2"/>
              </a:rPr>
              <a:t>e</a:t>
            </a:r>
            <a:r>
              <a:rPr lang="uk-UA" sz="1400" u="sng" dirty="0" err="1">
                <a:hlinkClick r:id="rId2"/>
              </a:rPr>
              <a:t>-лідерство</a:t>
            </a:r>
            <a:r>
              <a:rPr lang="uk-UA" sz="1400" u="sng" dirty="0">
                <a:hlinkClick r:id="rId2"/>
              </a:rPr>
              <a:t>;</a:t>
            </a:r>
            <a:endParaRPr lang="ru-RU" sz="1400" dirty="0"/>
          </a:p>
          <a:p>
            <a:r>
              <a:rPr lang="uk-UA" sz="1400" u="sng" dirty="0">
                <a:hlinkClick r:id="rId2"/>
              </a:rPr>
              <a:t> – підтримуюча підприємницька культура.</a:t>
            </a:r>
            <a:endParaRPr lang="ru-RU" sz="1400" dirty="0"/>
          </a:p>
          <a:p>
            <a:r>
              <a:rPr lang="uk-UA" sz="1400" dirty="0"/>
              <a:t>Тому для активізації розвитку в державі цифрових технологій та поступової </a:t>
            </a:r>
            <a:r>
              <a:rPr lang="uk-UA" sz="1400" dirty="0" err="1"/>
              <a:t>цифровізації</a:t>
            </a:r>
            <a:r>
              <a:rPr lang="uk-UA" sz="1400" dirty="0"/>
              <a:t> економіки, необхідно, щоб успішно функціонували такі компоненти:</a:t>
            </a:r>
            <a:endParaRPr lang="ru-RU" sz="1400" dirty="0"/>
          </a:p>
          <a:p>
            <a:endParaRPr lang="uk-UA" sz="1400" dirty="0"/>
          </a:p>
        </p:txBody>
      </p:sp>
    </p:spTree>
    <p:extLst>
      <p:ext uri="{BB962C8B-B14F-4D97-AF65-F5344CB8AC3E}">
        <p14:creationId xmlns:p14="http://schemas.microsoft.com/office/powerpoint/2010/main" val="14376963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67544" y="260648"/>
            <a:ext cx="8280920" cy="6048671"/>
          </a:xfrm>
        </p:spPr>
        <p:txBody>
          <a:bodyPr>
            <a:normAutofit/>
          </a:bodyPr>
          <a:lstStyle/>
          <a:p>
            <a:r>
              <a:rPr lang="uk-UA" sz="1400" dirty="0"/>
              <a:t> – нормативно-законодавча база, що стимулює посилення конкуренції та вихід на ринок проектів </a:t>
            </a:r>
            <a:r>
              <a:rPr lang="uk-UA" sz="1400" dirty="0" err="1"/>
              <a:t>стартапів</a:t>
            </a:r>
            <a:r>
              <a:rPr lang="uk-UA" sz="1400" dirty="0"/>
              <a:t>, яке б давало змогу підприємствам сповна використовувати цифрові платформи і технологічні інновації;</a:t>
            </a:r>
            <a:endParaRPr lang="ru-RU" sz="1400" dirty="0"/>
          </a:p>
          <a:p>
            <a:r>
              <a:rPr lang="uk-UA" sz="1400" dirty="0"/>
              <a:t> – набуття таких навичок і вмінь працівниками, бізнесменами, державними службовцями, аби вміти правильно та ефективно використовувати можливості цифрових платформ (посилення знань в галузі цифрової економіки);</a:t>
            </a:r>
            <a:endParaRPr lang="ru-RU" sz="1400" dirty="0"/>
          </a:p>
          <a:p>
            <a:r>
              <a:rPr lang="uk-UA" sz="1400" dirty="0"/>
              <a:t> – забезпечення взаємозв’язку критично важливих мереж, таких як телекомунікаційні та банківські системи, щоби платформи стали взаємодіючими, додатки та сервіси працювали в усіх системах і були доступні всім та стали запорукою розвитку цифрового маркетингу;</a:t>
            </a:r>
            <a:endParaRPr lang="ru-RU" sz="1400" dirty="0"/>
          </a:p>
          <a:p>
            <a:r>
              <a:rPr lang="uk-UA" sz="1400" dirty="0"/>
              <a:t> – розроблення політики щодо цифрової економіки на основі обміну даними «відкритого уряду» та аналітики Великих даних (</a:t>
            </a:r>
            <a:r>
              <a:rPr lang="ru-RU" sz="1400" dirty="0" err="1"/>
              <a:t>Big</a:t>
            </a:r>
            <a:r>
              <a:rPr lang="ru-RU" sz="1400" dirty="0"/>
              <a:t> </a:t>
            </a:r>
            <a:r>
              <a:rPr lang="ru-RU" sz="1400" dirty="0" err="1"/>
              <a:t>Data</a:t>
            </a:r>
            <a:r>
              <a:rPr lang="uk-UA" sz="1400" dirty="0"/>
              <a:t>), включаючи встановлення положень про захист даних, а потім забезпечення постійного оновлення та актуальності таких регуляторних норм, оскільки вони охоплюють все більше секторів та послуг;</a:t>
            </a:r>
            <a:endParaRPr lang="ru-RU" sz="1400" dirty="0"/>
          </a:p>
          <a:p>
            <a:r>
              <a:rPr lang="uk-UA" sz="1400" dirty="0"/>
              <a:t> – розроблення політики розумної безпеки (в даному випадку – політики </a:t>
            </a:r>
            <a:r>
              <a:rPr lang="uk-UA" sz="1400" dirty="0" err="1"/>
              <a:t>кібербезпеки</a:t>
            </a:r>
            <a:r>
              <a:rPr lang="uk-UA" sz="1400" dirty="0"/>
              <a:t>) для захисту національних інформаційних інфраструктур та сприяння швидкому обміну інформацією про кібератаки, зокрема транснаціонально.</a:t>
            </a:r>
            <a:endParaRPr lang="ru-RU" sz="1400" dirty="0"/>
          </a:p>
          <a:p>
            <a:r>
              <a:rPr lang="uk-UA" sz="1400" dirty="0"/>
              <a:t>Сприяння цифровому розвитку, а саме цифровим фінансовим послугам, цифровій ідентифікації, цифровим платформам в якості соціальних мереж для ведення маркетингових комунікацій, відкритим даним, безумовно поширює вигоди на всю економіку та суспільство в цілому.</a:t>
            </a:r>
            <a:endParaRPr lang="ru-RU" sz="1400" dirty="0"/>
          </a:p>
          <a:p>
            <a:r>
              <a:rPr lang="uk-UA" sz="1400" dirty="0"/>
              <a:t>Отже, поширення використання цифрових платформ, цифрової ідентифікації, соціальних мереж і відкритих даних сприятиме цифровому розвитку національної економіки. Для отримання максимального ефекту від </a:t>
            </a:r>
            <a:r>
              <a:rPr lang="uk-UA" sz="1400" dirty="0" err="1"/>
              <a:t>цифровізації</a:t>
            </a:r>
            <a:r>
              <a:rPr lang="uk-UA" sz="1400" dirty="0"/>
              <a:t> економіки необхідно, щоб стратегії цифрового розвитку були доповнені необхідною нормативно-правовою базою, підзвітністю інститутів і забезпеченням можливостей удосконалення навичок та підвищення кваліфікації працівників.</a:t>
            </a:r>
            <a:endParaRPr lang="ru-RU" sz="1400"/>
          </a:p>
          <a:p>
            <a:endParaRPr lang="uk-UA" sz="1400" dirty="0"/>
          </a:p>
        </p:txBody>
      </p:sp>
    </p:spTree>
    <p:extLst>
      <p:ext uri="{BB962C8B-B14F-4D97-AF65-F5344CB8AC3E}">
        <p14:creationId xmlns:p14="http://schemas.microsoft.com/office/powerpoint/2010/main" val="9736894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67544" y="260648"/>
            <a:ext cx="8280920" cy="6048671"/>
          </a:xfrm>
        </p:spPr>
        <p:txBody>
          <a:bodyPr>
            <a:normAutofit/>
          </a:bodyPr>
          <a:lstStyle/>
          <a:p>
            <a:r>
              <a:rPr lang="uk-UA" sz="1400" dirty="0"/>
              <a:t>Цифрові платформи є базисом не тільки електронної комерції та електронного бізнесу, але й двигуном для здійснення комунікацій в трикутнику бізнес-споживачі-держава. Тим більше світова спільнота стрімко входить в епоху цифрової платформної економіки, в якій використовувані інструменти і механізми на основі Інтернету і </a:t>
            </a:r>
            <a:r>
              <a:rPr lang="uk-UA" sz="1400" dirty="0" err="1"/>
              <a:t>онлайн-платформ</a:t>
            </a:r>
            <a:r>
              <a:rPr lang="uk-UA" sz="1400" dirty="0"/>
              <a:t> складають фундамент соціально-економічного та громадського життя.</a:t>
            </a:r>
            <a:endParaRPr lang="ru-RU" sz="1400" dirty="0"/>
          </a:p>
          <a:p>
            <a:r>
              <a:rPr lang="uk-UA" sz="1400" dirty="0"/>
              <a:t>Платформи називають майбутнім ринкової економіки, зразками підприємницького бізнесу, передвісником нових форм економічного обміну. Спочатку платформа була об'єктом. але з розвитком електронно-цифрових технологій платформа стала все сильніше затверджуватися як самого «Сполучуваність забезпечує» типу архітектури. Зростав зміст поняття, але ріс і його обсяг. Усе більшу кількість складних і спеціальних об'єктів стали називати платформами.</a:t>
            </a:r>
            <a:endParaRPr lang="ru-RU" sz="1400" dirty="0"/>
          </a:p>
          <a:p>
            <a:r>
              <a:rPr lang="uk-UA" sz="1400" dirty="0"/>
              <a:t>Тепер платформою називають і віртуальну торговий майданчик, і всю сукупність її користувачів, і програмний, апаратний і мережевий комплекси, бізнес-модель і фірму, її реалізовує. Але коли від багатосторонньої платформи як об'єкта, без якого неможливе існування двостороннього ринку, здійснюється перехід до багатосторонньої платформі як до суб'єкта бізнесу, дослідження різко актуалізуються, тому що багатосторонні платформи перемагають в конкуренції звичайні продуктові компанії – ланцюжки вартості.</a:t>
            </a:r>
            <a:endParaRPr lang="ru-RU" sz="1400" dirty="0"/>
          </a:p>
          <a:p>
            <a:r>
              <a:rPr lang="uk-UA" sz="1400" u="sng" dirty="0">
                <a:hlinkClick r:id="rId2" action="ppaction://hlinkfile"/>
              </a:rPr>
              <a:t>Згідно Т. </a:t>
            </a:r>
            <a:r>
              <a:rPr lang="uk-UA" sz="1400" u="sng" dirty="0" err="1">
                <a:hlinkClick r:id="rId2" action="ppaction://hlinkfile"/>
              </a:rPr>
              <a:t>Айзенману</a:t>
            </a:r>
            <a:r>
              <a:rPr lang="uk-UA" sz="1400" u="sng" dirty="0">
                <a:hlinkClick r:id="rId2" action="ppaction://hlinkfile"/>
              </a:rPr>
              <a:t>, платформи включають в себе єдиний набір компонентів (обладнання, програмне забезпечення та обслуговуючі модулі із заданою архітектурою) і правил (стандарти, протоколи, політики і контракти з правами і обов'язками), використовуваних у взаємодії. Інструменти і структурні елементи платформи забезпечують членів екосистеми можливостями створення потужних додатків, які потім перетворюються в вигоду для кінцевих користувачів.</a:t>
            </a:r>
            <a:endParaRPr lang="ru-RU" sz="1400" dirty="0"/>
          </a:p>
          <a:p>
            <a:r>
              <a:rPr lang="uk-UA" sz="1400" dirty="0"/>
              <a:t>У свою чергу, експерти </a:t>
            </a:r>
            <a:r>
              <a:rPr lang="uk-UA" sz="1400" dirty="0" err="1"/>
              <a:t>Intel</a:t>
            </a:r>
            <a:r>
              <a:rPr lang="uk-UA" sz="1400" dirty="0"/>
              <a:t> визначають поняття «платформа» як «комплексний набір компонентів, який забезпечує реалізацію намічених моделей використання, дозволяє розширювати існуючі ринки і створювати нові, а також приносить користувачам набагато більше переваг, ніж проста сума складових частин. Платформа включає апаратне, програмне забезпечення та послуги».</a:t>
            </a:r>
            <a:endParaRPr lang="ru-RU" sz="1400" dirty="0"/>
          </a:p>
          <a:p>
            <a:endParaRPr lang="uk-UA" sz="1400" dirty="0"/>
          </a:p>
        </p:txBody>
      </p:sp>
    </p:spTree>
    <p:extLst>
      <p:ext uri="{BB962C8B-B14F-4D97-AF65-F5344CB8AC3E}">
        <p14:creationId xmlns:p14="http://schemas.microsoft.com/office/powerpoint/2010/main" val="29347625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67544" y="260648"/>
            <a:ext cx="8280920" cy="6048671"/>
          </a:xfrm>
        </p:spPr>
        <p:txBody>
          <a:bodyPr>
            <a:normAutofit/>
          </a:bodyPr>
          <a:lstStyle/>
          <a:p>
            <a:r>
              <a:rPr lang="uk-UA" sz="1400" dirty="0"/>
              <a:t>На думку І. Муті, платформна технологія повинна:</a:t>
            </a:r>
            <a:endParaRPr lang="ru-RU" sz="1400" dirty="0"/>
          </a:p>
          <a:p>
            <a:r>
              <a:rPr lang="uk-UA" sz="1400" dirty="0"/>
              <a:t> - виконувати одну або кілька критично важливих функцій в певній сфері;</a:t>
            </a:r>
            <a:endParaRPr lang="ru-RU" sz="1400" dirty="0"/>
          </a:p>
          <a:p>
            <a:r>
              <a:rPr lang="uk-UA" sz="1400" dirty="0"/>
              <a:t> - визначати деякі «стандарти» і впливати на загальну архітектуру рішень / продуктів;</a:t>
            </a:r>
            <a:endParaRPr lang="ru-RU" sz="1400" dirty="0"/>
          </a:p>
          <a:p>
            <a:r>
              <a:rPr lang="uk-UA" sz="1400" dirty="0"/>
              <a:t> - бути відкритою або напіввідкритою для інших, щоб спиратися на можливості розвитку за рахунок мережевого партнерства;</a:t>
            </a:r>
            <a:endParaRPr lang="ru-RU" sz="1400" dirty="0"/>
          </a:p>
          <a:p>
            <a:r>
              <a:rPr lang="uk-UA" sz="1400" dirty="0"/>
              <a:t> - допускати участь у розвитку платформи як комплементарні компанії (постачальників доповнюють товарів і послуг), так і конкурентів.</a:t>
            </a:r>
            <a:endParaRPr lang="ru-RU" sz="1400" dirty="0"/>
          </a:p>
          <a:p>
            <a:r>
              <a:rPr lang="uk-UA" sz="1400" dirty="0"/>
              <a:t>Так, цифрова платформа – це бізнес-модель, повністю заснована на високих технологіях, яка створює прибуток за рахунок обміну між двома або більш незалежними групами учасників. В базовій комплектації платформи зводять безпосередньо виробників і кінцевих споживачів, які отримують можливість взаємодії без посередників. Також вони дають можливість різним компаніям ділитися інформацією і таким чином суттєво покращувати співпрацю і створювати інноваційні продукти і рішення. </a:t>
            </a:r>
            <a:endParaRPr lang="ru-RU" sz="1400" dirty="0"/>
          </a:p>
          <a:p>
            <a:r>
              <a:rPr lang="uk-UA" sz="1400" dirty="0"/>
              <a:t>Європейська комісія також визначає </a:t>
            </a:r>
            <a:r>
              <a:rPr lang="uk-UA" sz="1400" dirty="0" err="1"/>
              <a:t>онлайн-платформи</a:t>
            </a:r>
            <a:r>
              <a:rPr lang="uk-UA" sz="1400" dirty="0"/>
              <a:t> через призму їх функціонального призначення, як «пошукові системи, соціальні мережі, платформи для електронної комерції, магазини покупки додатків, сайти порівняння цін ».</a:t>
            </a:r>
            <a:endParaRPr lang="ru-RU" sz="1400" dirty="0"/>
          </a:p>
          <a:p>
            <a:r>
              <a:rPr lang="uk-UA" sz="1400" dirty="0"/>
              <a:t>На думку професора </a:t>
            </a:r>
            <a:r>
              <a:rPr lang="uk-UA" sz="1400" dirty="0" err="1"/>
              <a:t>Массачусетського</a:t>
            </a:r>
            <a:r>
              <a:rPr lang="uk-UA" sz="1400" dirty="0"/>
              <a:t> технологічного університету М. </a:t>
            </a:r>
            <a:r>
              <a:rPr lang="uk-UA" sz="1400" dirty="0" err="1"/>
              <a:t>Кузумано</a:t>
            </a:r>
            <a:r>
              <a:rPr lang="uk-UA" sz="1400" dirty="0"/>
              <a:t> стратегія платформи або доповнення відрізняється від стратегії продукту тим, що вона вимагає, щоб зовнішня екосистема створювала додаткові інновації продукту або послуги і створювала позитивний зворотний зв'язок між доповненнями і платформою. Ефект – набагато більший потенціал для інновацій і зростання, ніж єдина орієнтована на продукт фірма може генерувати в поодинці. платформи в широкому сенсі слова є «будівельними блоками» економіки, які залучають інвестиції та інновації інших компаній для розвитку доповнюють продуктів і сервісів.</a:t>
            </a:r>
            <a:endParaRPr lang="ru-RU" sz="1400" dirty="0"/>
          </a:p>
          <a:p>
            <a:endParaRPr lang="uk-UA" sz="1400" dirty="0"/>
          </a:p>
        </p:txBody>
      </p:sp>
    </p:spTree>
    <p:extLst>
      <p:ext uri="{BB962C8B-B14F-4D97-AF65-F5344CB8AC3E}">
        <p14:creationId xmlns:p14="http://schemas.microsoft.com/office/powerpoint/2010/main" val="33218569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67544" y="260648"/>
            <a:ext cx="8280920" cy="6048671"/>
          </a:xfrm>
        </p:spPr>
        <p:txBody>
          <a:bodyPr>
            <a:normAutofit/>
          </a:bodyPr>
          <a:lstStyle/>
          <a:p>
            <a:r>
              <a:rPr lang="uk-UA" sz="1400" dirty="0"/>
              <a:t>Останнім часом спостерігається експоненціальне зростання цифрових платформ. компанії, що функціонують на основі платформ («оператори платформ»), проникають в усі більше число галузей світової економіки:</a:t>
            </a:r>
            <a:endParaRPr lang="ru-RU" sz="1400" dirty="0"/>
          </a:p>
          <a:p>
            <a:r>
              <a:rPr lang="uk-UA" sz="1400" dirty="0"/>
              <a:t> - соціальні мережі (</a:t>
            </a:r>
            <a:r>
              <a:rPr lang="uk-UA" sz="1400" dirty="0" err="1"/>
              <a:t>Facebook</a:t>
            </a:r>
            <a:r>
              <a:rPr lang="uk-UA" sz="1400" dirty="0"/>
              <a:t>, </a:t>
            </a:r>
            <a:r>
              <a:rPr lang="uk-UA" sz="1400" dirty="0" err="1"/>
              <a:t>LinkedIn</a:t>
            </a:r>
            <a:r>
              <a:rPr lang="uk-UA" sz="1400" dirty="0"/>
              <a:t>, </a:t>
            </a:r>
            <a:r>
              <a:rPr lang="uk-UA" sz="1400" dirty="0" err="1"/>
              <a:t>Snapchat</a:t>
            </a:r>
            <a:r>
              <a:rPr lang="uk-UA" sz="1400" dirty="0"/>
              <a:t>);</a:t>
            </a:r>
            <a:endParaRPr lang="ru-RU" sz="1400" dirty="0"/>
          </a:p>
          <a:p>
            <a:r>
              <a:rPr lang="uk-UA" sz="1400" dirty="0"/>
              <a:t> - </a:t>
            </a:r>
            <a:r>
              <a:rPr lang="uk-UA" sz="1400" dirty="0" err="1"/>
              <a:t>інтернет-аукціони</a:t>
            </a:r>
            <a:r>
              <a:rPr lang="uk-UA" sz="1400" dirty="0"/>
              <a:t> і роздрібна торгівля (</a:t>
            </a:r>
            <a:r>
              <a:rPr lang="uk-UA" sz="1400" dirty="0" err="1"/>
              <a:t>Amazon</a:t>
            </a:r>
            <a:r>
              <a:rPr lang="uk-UA" sz="1400" dirty="0"/>
              <a:t>, </a:t>
            </a:r>
            <a:r>
              <a:rPr lang="uk-UA" sz="1400" dirty="0" err="1"/>
              <a:t>eBay</a:t>
            </a:r>
            <a:r>
              <a:rPr lang="uk-UA" sz="1400" dirty="0"/>
              <a:t>, </a:t>
            </a:r>
            <a:r>
              <a:rPr lang="uk-UA" sz="1400" dirty="0" err="1"/>
              <a:t>Angie's</a:t>
            </a:r>
            <a:r>
              <a:rPr lang="uk-UA" sz="1400" dirty="0"/>
              <a:t> </a:t>
            </a:r>
            <a:r>
              <a:rPr lang="uk-UA" sz="1400" dirty="0" err="1"/>
              <a:t>List</a:t>
            </a:r>
            <a:r>
              <a:rPr lang="uk-UA" sz="1400" dirty="0"/>
              <a:t>, </a:t>
            </a:r>
            <a:r>
              <a:rPr lang="uk-UA" sz="1400" dirty="0" err="1"/>
              <a:t>Flipkart</a:t>
            </a:r>
            <a:r>
              <a:rPr lang="uk-UA" sz="1400" dirty="0"/>
              <a:t>, </a:t>
            </a:r>
            <a:r>
              <a:rPr lang="uk-UA" sz="1400" dirty="0" err="1"/>
              <a:t>Snapdeal</a:t>
            </a:r>
            <a:r>
              <a:rPr lang="uk-UA" sz="1400" dirty="0"/>
              <a:t>, </a:t>
            </a:r>
            <a:r>
              <a:rPr lang="uk-UA" sz="1400" dirty="0" err="1"/>
              <a:t>Etsy</a:t>
            </a:r>
            <a:r>
              <a:rPr lang="uk-UA" sz="1400" dirty="0"/>
              <a:t>);</a:t>
            </a:r>
            <a:endParaRPr lang="ru-RU" sz="1400" dirty="0"/>
          </a:p>
          <a:p>
            <a:r>
              <a:rPr lang="uk-UA" sz="1400" dirty="0"/>
              <a:t> - фінансові та кадрові функції (</a:t>
            </a:r>
            <a:r>
              <a:rPr lang="uk-UA" sz="1400" dirty="0" err="1"/>
              <a:t>Workday</a:t>
            </a:r>
            <a:r>
              <a:rPr lang="uk-UA" sz="1400" dirty="0"/>
              <a:t>, </a:t>
            </a:r>
            <a:r>
              <a:rPr lang="uk-UA" sz="1400" dirty="0" err="1"/>
              <a:t>Elance</a:t>
            </a:r>
            <a:r>
              <a:rPr lang="uk-UA" sz="1400" dirty="0"/>
              <a:t>, </a:t>
            </a:r>
            <a:r>
              <a:rPr lang="uk-UA" sz="1400" dirty="0" err="1"/>
              <a:t>Freelancer</a:t>
            </a:r>
            <a:r>
              <a:rPr lang="uk-UA" sz="1400" dirty="0"/>
              <a:t>, </a:t>
            </a:r>
            <a:r>
              <a:rPr lang="uk-UA" sz="1400" dirty="0" err="1"/>
              <a:t>WorkFusion</a:t>
            </a:r>
            <a:r>
              <a:rPr lang="uk-UA" sz="1400" dirty="0"/>
              <a:t>);</a:t>
            </a:r>
            <a:endParaRPr lang="ru-RU" sz="1400" dirty="0"/>
          </a:p>
          <a:p>
            <a:r>
              <a:rPr lang="uk-UA" sz="1400" dirty="0"/>
              <a:t> - транспорт (</a:t>
            </a:r>
            <a:r>
              <a:rPr lang="uk-UA" sz="1400" dirty="0" err="1"/>
              <a:t>Uber</a:t>
            </a:r>
            <a:r>
              <a:rPr lang="uk-UA" sz="1400" dirty="0"/>
              <a:t>, </a:t>
            </a:r>
            <a:r>
              <a:rPr lang="uk-UA" sz="1400" dirty="0" err="1"/>
              <a:t>Lyft</a:t>
            </a:r>
            <a:r>
              <a:rPr lang="uk-UA" sz="1400" dirty="0"/>
              <a:t>, </a:t>
            </a:r>
            <a:r>
              <a:rPr lang="uk-UA" sz="1400" dirty="0" err="1"/>
              <a:t>Sidecar</a:t>
            </a:r>
            <a:r>
              <a:rPr lang="uk-UA" sz="1400" dirty="0"/>
              <a:t>, </a:t>
            </a:r>
            <a:r>
              <a:rPr lang="uk-UA" sz="1400" dirty="0" err="1"/>
              <a:t>BlaBlaCar</a:t>
            </a:r>
            <a:r>
              <a:rPr lang="uk-UA" sz="1400" dirty="0"/>
              <a:t>, </a:t>
            </a:r>
            <a:r>
              <a:rPr lang="uk-UA" sz="1400" dirty="0" err="1"/>
              <a:t>Ola</a:t>
            </a:r>
            <a:r>
              <a:rPr lang="uk-UA" sz="1400" dirty="0"/>
              <a:t>, </a:t>
            </a:r>
            <a:r>
              <a:rPr lang="uk-UA" sz="1400" dirty="0" err="1"/>
              <a:t>JustPark</a:t>
            </a:r>
            <a:r>
              <a:rPr lang="uk-UA" sz="1400" dirty="0"/>
              <a:t>);</a:t>
            </a:r>
            <a:endParaRPr lang="ru-RU" sz="1400" dirty="0"/>
          </a:p>
          <a:p>
            <a:r>
              <a:rPr lang="uk-UA" sz="1400" dirty="0"/>
              <a:t> - мобільні платежі (</a:t>
            </a:r>
            <a:r>
              <a:rPr lang="uk-UA" sz="1400" dirty="0" err="1"/>
              <a:t>Mahala</a:t>
            </a:r>
            <a:r>
              <a:rPr lang="uk-UA" sz="1400" dirty="0"/>
              <a:t>, </a:t>
            </a:r>
            <a:r>
              <a:rPr lang="uk-UA" sz="1400" dirty="0" err="1"/>
              <a:t>Square</a:t>
            </a:r>
            <a:r>
              <a:rPr lang="uk-UA" sz="1400" dirty="0"/>
              <a:t>);</a:t>
            </a:r>
            <a:endParaRPr lang="ru-RU" sz="1400" dirty="0"/>
          </a:p>
          <a:p>
            <a:r>
              <a:rPr lang="uk-UA" sz="1400" dirty="0"/>
              <a:t> - екологічно чиста енергія (</a:t>
            </a:r>
            <a:r>
              <a:rPr lang="uk-UA" sz="1400" dirty="0" err="1"/>
              <a:t>Sungevity</a:t>
            </a:r>
            <a:r>
              <a:rPr lang="uk-UA" sz="1400" dirty="0"/>
              <a:t>, </a:t>
            </a:r>
            <a:r>
              <a:rPr lang="uk-UA" sz="1400" dirty="0" err="1"/>
              <a:t>SolarCity</a:t>
            </a:r>
            <a:r>
              <a:rPr lang="uk-UA" sz="1400" dirty="0"/>
              <a:t>, </a:t>
            </a:r>
            <a:r>
              <a:rPr lang="uk-UA" sz="1400" dirty="0" err="1"/>
              <a:t>EnerNOC</a:t>
            </a:r>
            <a:r>
              <a:rPr lang="uk-UA" sz="1400" dirty="0"/>
              <a:t>);</a:t>
            </a:r>
            <a:endParaRPr lang="ru-RU" sz="1400" dirty="0"/>
          </a:p>
          <a:p>
            <a:r>
              <a:rPr lang="uk-UA" sz="1400" dirty="0"/>
              <a:t> - </a:t>
            </a:r>
            <a:r>
              <a:rPr lang="uk-UA" sz="1400" dirty="0" err="1"/>
              <a:t>краудфандінг</a:t>
            </a:r>
            <a:r>
              <a:rPr lang="uk-UA" sz="1400" dirty="0"/>
              <a:t> (</a:t>
            </a:r>
            <a:r>
              <a:rPr lang="uk-UA" sz="1400" dirty="0" err="1"/>
              <a:t>Kickstarter</a:t>
            </a:r>
            <a:r>
              <a:rPr lang="uk-UA" sz="1400" dirty="0"/>
              <a:t>, </a:t>
            </a:r>
            <a:r>
              <a:rPr lang="uk-UA" sz="1400" dirty="0" err="1"/>
              <a:t>Gofundme</a:t>
            </a:r>
            <a:r>
              <a:rPr lang="uk-UA" sz="1400" dirty="0"/>
              <a:t>, </a:t>
            </a:r>
            <a:r>
              <a:rPr lang="uk-UA" sz="1400" dirty="0" err="1"/>
              <a:t>ArtistShare</a:t>
            </a:r>
            <a:r>
              <a:rPr lang="uk-UA" sz="1400" dirty="0"/>
              <a:t>, </a:t>
            </a:r>
            <a:r>
              <a:rPr lang="uk-UA" sz="1400" dirty="0" err="1"/>
              <a:t>Ulule</a:t>
            </a:r>
            <a:r>
              <a:rPr lang="uk-UA" sz="1400" dirty="0"/>
              <a:t>, </a:t>
            </a:r>
            <a:r>
              <a:rPr lang="uk-UA" sz="1400" dirty="0" err="1"/>
              <a:t>Aflamnah</a:t>
            </a:r>
            <a:r>
              <a:rPr lang="uk-UA" sz="1400" dirty="0"/>
              <a:t>, </a:t>
            </a:r>
            <a:r>
              <a:rPr lang="uk-UA" sz="1400" dirty="0" err="1"/>
              <a:t>Yomken</a:t>
            </a:r>
            <a:r>
              <a:rPr lang="uk-UA" sz="1400" dirty="0"/>
              <a:t>);</a:t>
            </a:r>
            <a:endParaRPr lang="ru-RU" sz="1400" dirty="0"/>
          </a:p>
          <a:p>
            <a:r>
              <a:rPr lang="uk-UA" sz="1400" dirty="0"/>
              <a:t> - державні послуги (G-Cloud).</a:t>
            </a:r>
            <a:endParaRPr lang="ru-RU" sz="1400" dirty="0"/>
          </a:p>
          <a:p>
            <a:r>
              <a:rPr lang="uk-UA" sz="1400" dirty="0"/>
              <a:t>Виходячи з вищезазначеного, цифрові платформи виступають в якості механізмів, що дозволяють різним сторонам взаємодіяти в режимі </a:t>
            </a:r>
            <a:r>
              <a:rPr lang="uk-UA" sz="1400" dirty="0" err="1"/>
              <a:t>онлайн</a:t>
            </a:r>
            <a:r>
              <a:rPr lang="uk-UA" sz="1400" dirty="0"/>
              <a:t>. Можна провести відмінність між різними платформами.</a:t>
            </a:r>
            <a:endParaRPr lang="ru-RU" sz="1400" dirty="0"/>
          </a:p>
          <a:p>
            <a:r>
              <a:rPr lang="uk-UA" sz="1400" dirty="0" err="1"/>
              <a:t>The</a:t>
            </a:r>
            <a:r>
              <a:rPr lang="uk-UA" sz="1400" dirty="0"/>
              <a:t> </a:t>
            </a:r>
            <a:r>
              <a:rPr lang="uk-UA" sz="1400" dirty="0" err="1"/>
              <a:t>Center</a:t>
            </a:r>
            <a:r>
              <a:rPr lang="uk-UA" sz="1400" dirty="0"/>
              <a:t> </a:t>
            </a:r>
            <a:r>
              <a:rPr lang="uk-UA" sz="1400" dirty="0" err="1"/>
              <a:t>for</a:t>
            </a:r>
            <a:r>
              <a:rPr lang="uk-UA" sz="1400" dirty="0"/>
              <a:t> </a:t>
            </a:r>
            <a:r>
              <a:rPr lang="uk-UA" sz="1400" dirty="0" err="1"/>
              <a:t>Global</a:t>
            </a:r>
            <a:r>
              <a:rPr lang="uk-UA" sz="1400" dirty="0"/>
              <a:t> </a:t>
            </a:r>
            <a:r>
              <a:rPr lang="uk-UA" sz="1400" dirty="0" err="1"/>
              <a:t>Enterprise</a:t>
            </a:r>
            <a:r>
              <a:rPr lang="uk-UA" sz="1400" dirty="0"/>
              <a:t> на підставі дослідження 176 платформ з різних країн (</a:t>
            </a:r>
            <a:r>
              <a:rPr lang="uk-UA" sz="1400" dirty="0" err="1"/>
              <a:t>The</a:t>
            </a:r>
            <a:r>
              <a:rPr lang="uk-UA" sz="1400" dirty="0"/>
              <a:t> </a:t>
            </a:r>
            <a:r>
              <a:rPr lang="uk-UA" sz="1400" dirty="0" err="1"/>
              <a:t>Rise</a:t>
            </a:r>
            <a:r>
              <a:rPr lang="uk-UA" sz="1400" dirty="0"/>
              <a:t> </a:t>
            </a:r>
            <a:r>
              <a:rPr lang="uk-UA" sz="1400" dirty="0" err="1"/>
              <a:t>of</a:t>
            </a:r>
            <a:r>
              <a:rPr lang="uk-UA" sz="1400" dirty="0"/>
              <a:t> </a:t>
            </a:r>
            <a:r>
              <a:rPr lang="uk-UA" sz="1400" dirty="0" err="1"/>
              <a:t>the</a:t>
            </a:r>
            <a:r>
              <a:rPr lang="uk-UA" sz="1400" dirty="0"/>
              <a:t> </a:t>
            </a:r>
            <a:r>
              <a:rPr lang="uk-UA" sz="1400" dirty="0" err="1"/>
              <a:t>Platform</a:t>
            </a:r>
            <a:r>
              <a:rPr lang="uk-UA" sz="1400" dirty="0"/>
              <a:t> </a:t>
            </a:r>
            <a:r>
              <a:rPr lang="uk-UA" sz="1400" dirty="0" err="1"/>
              <a:t>Enterprise</a:t>
            </a:r>
            <a:r>
              <a:rPr lang="uk-UA" sz="1400" dirty="0"/>
              <a:t>: A </a:t>
            </a:r>
            <a:r>
              <a:rPr lang="uk-UA" sz="1400" dirty="0" err="1"/>
              <a:t>Global</a:t>
            </a:r>
            <a:r>
              <a:rPr lang="uk-UA" sz="1400" dirty="0"/>
              <a:t> </a:t>
            </a:r>
            <a:r>
              <a:rPr lang="uk-UA" sz="1400" dirty="0" err="1"/>
              <a:t>Survey</a:t>
            </a:r>
            <a:r>
              <a:rPr lang="uk-UA" sz="1400" dirty="0"/>
              <a:t>) виділяє такі категорії цифрових платформ:</a:t>
            </a:r>
            <a:endParaRPr lang="ru-RU" sz="1400" dirty="0"/>
          </a:p>
          <a:p>
            <a:r>
              <a:rPr lang="uk-UA" sz="1400" dirty="0"/>
              <a:t> - </a:t>
            </a:r>
            <a:r>
              <a:rPr lang="uk-UA" sz="1400" b="1" i="1" dirty="0"/>
              <a:t>Інноваційні платформи</a:t>
            </a:r>
            <a:r>
              <a:rPr lang="uk-UA" sz="1400" dirty="0"/>
              <a:t>, які дозволяють лідерам платформ залучати дуже велике кількість зовнішніх новаторів і служити технологічною основою, на якій інші компанії розробляють додаткові продукти і послуги. Прикладами таких платформ є </a:t>
            </a:r>
            <a:r>
              <a:rPr lang="uk-UA" sz="1400" dirty="0" err="1"/>
              <a:t>iOS</a:t>
            </a:r>
            <a:r>
              <a:rPr lang="uk-UA" sz="1400" dirty="0"/>
              <a:t> від </a:t>
            </a:r>
            <a:r>
              <a:rPr lang="uk-UA" sz="1400" dirty="0" err="1"/>
              <a:t>Apple</a:t>
            </a:r>
            <a:r>
              <a:rPr lang="uk-UA" sz="1400" dirty="0"/>
              <a:t> </a:t>
            </a:r>
            <a:r>
              <a:rPr lang="uk-UA" sz="1400" dirty="0" err="1"/>
              <a:t>Inc</a:t>
            </a:r>
            <a:r>
              <a:rPr lang="uk-UA" sz="1400" dirty="0"/>
              <a:t>. і </a:t>
            </a:r>
            <a:r>
              <a:rPr lang="uk-UA" sz="1400" dirty="0" err="1"/>
              <a:t>Android</a:t>
            </a:r>
            <a:r>
              <a:rPr lang="uk-UA" sz="1400" dirty="0"/>
              <a:t> від </a:t>
            </a:r>
            <a:r>
              <a:rPr lang="uk-UA" sz="1400" dirty="0" err="1"/>
              <a:t>Google</a:t>
            </a:r>
            <a:r>
              <a:rPr lang="uk-UA" sz="1400" dirty="0"/>
              <a:t>, які створили дуже великі інноваційні екосистеми розробників додатків для своїх мобільних пристроїв.</a:t>
            </a:r>
            <a:endParaRPr lang="ru-RU" sz="1400" dirty="0"/>
          </a:p>
          <a:p>
            <a:endParaRPr lang="uk-UA" sz="1400" dirty="0"/>
          </a:p>
        </p:txBody>
      </p:sp>
    </p:spTree>
    <p:extLst>
      <p:ext uri="{BB962C8B-B14F-4D97-AF65-F5344CB8AC3E}">
        <p14:creationId xmlns:p14="http://schemas.microsoft.com/office/powerpoint/2010/main" val="11540319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67544" y="260648"/>
            <a:ext cx="8280920" cy="6048671"/>
          </a:xfrm>
        </p:spPr>
        <p:txBody>
          <a:bodyPr>
            <a:normAutofit/>
          </a:bodyPr>
          <a:lstStyle/>
          <a:p>
            <a:r>
              <a:rPr lang="ru-RU" sz="1400" dirty="0"/>
              <a:t> </a:t>
            </a:r>
            <a:r>
              <a:rPr lang="uk-UA" sz="1400" dirty="0"/>
              <a:t>- </a:t>
            </a:r>
            <a:r>
              <a:rPr lang="uk-UA" sz="1400" b="1" i="1" dirty="0" err="1"/>
              <a:t>Транзакційні</a:t>
            </a:r>
            <a:r>
              <a:rPr lang="uk-UA" sz="1400" b="1" i="1" dirty="0"/>
              <a:t> платформи</a:t>
            </a:r>
            <a:r>
              <a:rPr lang="uk-UA" sz="1400" dirty="0"/>
              <a:t>, які допомагають окремим особам і організаціям знаходити один друга, полегшуючи їх різні взаємодії і комерційні транзакції. Кращими прикладами платформ цього типу є платформи електронної комерції, такі як </a:t>
            </a:r>
            <a:r>
              <a:rPr lang="uk-UA" sz="1400" dirty="0" err="1"/>
              <a:t>Amazon</a:t>
            </a:r>
            <a:r>
              <a:rPr lang="uk-UA" sz="1400" dirty="0"/>
              <a:t> і </a:t>
            </a:r>
            <a:r>
              <a:rPr lang="uk-UA" sz="1400" dirty="0" err="1"/>
              <a:t>eBay</a:t>
            </a:r>
            <a:r>
              <a:rPr lang="uk-UA" sz="1400" dirty="0"/>
              <a:t>. Платформи на вимогу, такі як </a:t>
            </a:r>
            <a:r>
              <a:rPr lang="uk-UA" sz="1400" dirty="0" err="1"/>
              <a:t>Uber</a:t>
            </a:r>
            <a:r>
              <a:rPr lang="uk-UA" sz="1400" dirty="0"/>
              <a:t>, </a:t>
            </a:r>
            <a:r>
              <a:rPr lang="uk-UA" sz="1400" dirty="0" err="1"/>
              <a:t>Zipcar</a:t>
            </a:r>
            <a:r>
              <a:rPr lang="uk-UA" sz="1400" dirty="0"/>
              <a:t> і </a:t>
            </a:r>
            <a:r>
              <a:rPr lang="uk-UA" sz="1400" dirty="0" err="1"/>
              <a:t>Airbnb</a:t>
            </a:r>
            <a:r>
              <a:rPr lang="uk-UA" sz="1400" dirty="0"/>
              <a:t>, забезпечують обмін товарами і послугами між окремими особами.</a:t>
            </a:r>
            <a:endParaRPr lang="ru-RU" sz="1400" dirty="0"/>
          </a:p>
          <a:p>
            <a:r>
              <a:rPr lang="uk-UA" sz="1400" dirty="0"/>
              <a:t> - </a:t>
            </a:r>
            <a:r>
              <a:rPr lang="uk-UA" sz="1400" b="1" i="1" dirty="0"/>
              <a:t>Інтеграційні платформи</a:t>
            </a:r>
            <a:r>
              <a:rPr lang="uk-UA" sz="1400" dirty="0"/>
              <a:t>. Це в основному кілька великих компаній, таких як </a:t>
            </a:r>
            <a:r>
              <a:rPr lang="uk-UA" sz="1400" dirty="0" err="1"/>
              <a:t>Apple</a:t>
            </a:r>
            <a:r>
              <a:rPr lang="uk-UA" sz="1400" dirty="0"/>
              <a:t> і </a:t>
            </a:r>
            <a:r>
              <a:rPr lang="uk-UA" sz="1400" dirty="0" err="1"/>
              <a:t>Google</a:t>
            </a:r>
            <a:r>
              <a:rPr lang="uk-UA" sz="1400" dirty="0"/>
              <a:t>, які пропонують можливості як </a:t>
            </a:r>
            <a:r>
              <a:rPr lang="uk-UA" sz="1400" dirty="0" err="1"/>
              <a:t>транзакційних</a:t>
            </a:r>
            <a:r>
              <a:rPr lang="uk-UA" sz="1400" dirty="0"/>
              <a:t>, так і інноваційних платформ. Обидві компанії створили інноваційні платформи для своїх розробників, які потім стають доступними в своїх </a:t>
            </a:r>
            <a:r>
              <a:rPr lang="uk-UA" sz="1400" dirty="0" err="1"/>
              <a:t>транзакційних</a:t>
            </a:r>
            <a:r>
              <a:rPr lang="uk-UA" sz="1400" dirty="0"/>
              <a:t> платних формах. Аналогічним чином </a:t>
            </a:r>
            <a:r>
              <a:rPr lang="uk-UA" sz="1400" dirty="0" err="1"/>
              <a:t>Amazon</a:t>
            </a:r>
            <a:r>
              <a:rPr lang="uk-UA" sz="1400" dirty="0"/>
              <a:t> і </a:t>
            </a:r>
            <a:r>
              <a:rPr lang="uk-UA" sz="1400" dirty="0" err="1"/>
              <a:t>Alibaba</a:t>
            </a:r>
            <a:r>
              <a:rPr lang="uk-UA" sz="1400" dirty="0"/>
              <a:t> є </a:t>
            </a:r>
            <a:r>
              <a:rPr lang="uk-UA" sz="1400" dirty="0" err="1"/>
              <a:t>транзакційними</a:t>
            </a:r>
            <a:r>
              <a:rPr lang="uk-UA" sz="1400" dirty="0"/>
              <a:t> платформами для своїх індивідуальних користувачів і як інноваційні платформи для багатьох постачальників, які також продають товари на своїх платформах електронної комерції. </a:t>
            </a:r>
            <a:endParaRPr lang="ru-RU" sz="1400" dirty="0"/>
          </a:p>
          <a:p>
            <a:r>
              <a:rPr lang="uk-UA" sz="1400" dirty="0"/>
              <a:t> - </a:t>
            </a:r>
            <a:r>
              <a:rPr lang="uk-UA" sz="1400" b="1" i="1" dirty="0"/>
              <a:t>Інвестиційні платформи</a:t>
            </a:r>
            <a:r>
              <a:rPr lang="uk-UA" sz="1400" dirty="0"/>
              <a:t> є холдингові компанії, які управляють портфелем компаній-платформ. Наприклад, </a:t>
            </a:r>
            <a:r>
              <a:rPr lang="uk-UA" sz="1400" dirty="0" err="1"/>
              <a:t>Priceline</a:t>
            </a:r>
            <a:r>
              <a:rPr lang="uk-UA" sz="1400" dirty="0"/>
              <a:t> </a:t>
            </a:r>
            <a:r>
              <a:rPr lang="uk-UA" sz="1400" dirty="0" err="1"/>
              <a:t>Group</a:t>
            </a:r>
            <a:r>
              <a:rPr lang="uk-UA" sz="1400" dirty="0"/>
              <a:t> орієнтована на </a:t>
            </a:r>
            <a:r>
              <a:rPr lang="uk-UA" sz="1400" dirty="0" err="1"/>
              <a:t>онлайн-поїздки</a:t>
            </a:r>
            <a:r>
              <a:rPr lang="uk-UA" sz="1400" dirty="0"/>
              <a:t> і пов'язані з ними послуги, включаючи </a:t>
            </a:r>
            <a:r>
              <a:rPr lang="uk-UA" sz="1400" dirty="0" err="1"/>
              <a:t>Priceline</a:t>
            </a:r>
            <a:r>
              <a:rPr lang="uk-UA" sz="1400" dirty="0"/>
              <a:t>, </a:t>
            </a:r>
            <a:r>
              <a:rPr lang="uk-UA" sz="1400" dirty="0" err="1"/>
              <a:t>Kayak</a:t>
            </a:r>
            <a:r>
              <a:rPr lang="uk-UA" sz="1400" dirty="0"/>
              <a:t> і </a:t>
            </a:r>
            <a:r>
              <a:rPr lang="uk-UA" sz="1400" dirty="0" err="1"/>
              <a:t>Open</a:t>
            </a:r>
            <a:r>
              <a:rPr lang="uk-UA" sz="1400" dirty="0"/>
              <a:t> </a:t>
            </a:r>
            <a:r>
              <a:rPr lang="uk-UA" sz="1400" dirty="0" err="1"/>
              <a:t>Table</a:t>
            </a:r>
            <a:r>
              <a:rPr lang="uk-UA" sz="1400" dirty="0"/>
              <a:t>.</a:t>
            </a:r>
            <a:endParaRPr lang="ru-RU" sz="1400" dirty="0"/>
          </a:p>
          <a:p>
            <a:r>
              <a:rPr lang="uk-UA" sz="1400" dirty="0"/>
              <a:t>Але відповідно до глобальних трендів в Україні також паралельно відбувається розвиток цифрових платформ. Тому спостерігаються численні приклади діяльності українських цифрових платформ.</a:t>
            </a:r>
            <a:endParaRPr lang="ru-RU" sz="1400" dirty="0"/>
          </a:p>
          <a:p>
            <a:r>
              <a:rPr lang="ru-RU" sz="1400" dirty="0" err="1"/>
              <a:t>Однак</a:t>
            </a:r>
            <a:r>
              <a:rPr lang="ru-RU" sz="1400" dirty="0"/>
              <a:t> </a:t>
            </a:r>
            <a:r>
              <a:rPr lang="ru-RU" sz="1400" dirty="0" err="1"/>
              <a:t>жодна</a:t>
            </a:r>
            <a:r>
              <a:rPr lang="ru-RU" sz="1400" dirty="0"/>
              <a:t>, </a:t>
            </a:r>
            <a:r>
              <a:rPr lang="ru-RU" sz="1400" dirty="0" err="1"/>
              <a:t>зі</a:t>
            </a:r>
            <a:r>
              <a:rPr lang="ru-RU" sz="1400" dirty="0"/>
              <a:t> </a:t>
            </a:r>
            <a:r>
              <a:rPr lang="ru-RU" sz="1400" dirty="0" err="1"/>
              <a:t>створених</a:t>
            </a:r>
            <a:r>
              <a:rPr lang="ru-RU" sz="1400" dirty="0"/>
              <a:t> в </a:t>
            </a:r>
            <a:r>
              <a:rPr lang="ru-RU" sz="1400" dirty="0" err="1"/>
              <a:t>Україні</a:t>
            </a:r>
            <a:r>
              <a:rPr lang="ru-RU" sz="1400" dirty="0"/>
              <a:t> платформ не </a:t>
            </a:r>
            <a:r>
              <a:rPr lang="ru-RU" sz="1400" dirty="0" err="1"/>
              <a:t>змогла</a:t>
            </a:r>
            <a:r>
              <a:rPr lang="ru-RU" sz="1400" dirty="0"/>
              <a:t> стати глобальною цифровою платформою та </a:t>
            </a:r>
            <a:r>
              <a:rPr lang="ru-RU" sz="1400" dirty="0" err="1"/>
              <a:t>створити</a:t>
            </a:r>
            <a:r>
              <a:rPr lang="ru-RU" sz="1400" dirty="0"/>
              <a:t> </a:t>
            </a:r>
            <a:r>
              <a:rPr lang="ru-RU" sz="1400" dirty="0" err="1"/>
              <a:t>навколо</a:t>
            </a:r>
            <a:r>
              <a:rPr lang="ru-RU" sz="1400" dirty="0"/>
              <a:t> себе </a:t>
            </a:r>
            <a:r>
              <a:rPr lang="ru-RU" sz="1400" dirty="0" err="1"/>
              <a:t>відповідну</a:t>
            </a:r>
            <a:r>
              <a:rPr lang="ru-RU" sz="1400" dirty="0"/>
              <a:t> </a:t>
            </a:r>
            <a:r>
              <a:rPr lang="ru-RU" sz="1400" dirty="0" err="1"/>
              <a:t>бізнесову</a:t>
            </a:r>
            <a:r>
              <a:rPr lang="ru-RU" sz="1400" dirty="0"/>
              <a:t> </a:t>
            </a:r>
            <a:r>
              <a:rPr lang="ru-RU" sz="1400" dirty="0" err="1"/>
              <a:t>екосистему</a:t>
            </a:r>
            <a:r>
              <a:rPr lang="ru-RU" sz="1400" dirty="0"/>
              <a:t>. Проведений </a:t>
            </a:r>
            <a:r>
              <a:rPr lang="ru-RU" sz="1400" dirty="0" err="1"/>
              <a:t>аналіз</a:t>
            </a:r>
            <a:r>
              <a:rPr lang="ru-RU" sz="1400" dirty="0"/>
              <a:t> ТОП-50 </a:t>
            </a:r>
            <a:r>
              <a:rPr lang="ru-RU" sz="1400" dirty="0" err="1"/>
              <a:t>сайтів</a:t>
            </a:r>
            <a:r>
              <a:rPr lang="ru-RU" sz="1400" dirty="0"/>
              <a:t> за </a:t>
            </a:r>
            <a:r>
              <a:rPr lang="ru-RU" sz="1400" dirty="0" err="1"/>
              <a:t>відвідуваністю</a:t>
            </a:r>
            <a:r>
              <a:rPr lang="ru-RU" sz="1400" dirty="0"/>
              <a:t> в </a:t>
            </a:r>
            <a:r>
              <a:rPr lang="ru-RU" sz="1400" dirty="0" err="1"/>
              <a:t>Україні</a:t>
            </a:r>
            <a:r>
              <a:rPr lang="ru-RU" sz="1400" dirty="0"/>
              <a:t> </a:t>
            </a:r>
            <a:r>
              <a:rPr lang="ru-RU" sz="1400" dirty="0" err="1"/>
              <a:t>свідчить</a:t>
            </a:r>
            <a:r>
              <a:rPr lang="ru-RU" sz="1400" dirty="0"/>
              <a:t>, </a:t>
            </a:r>
            <a:r>
              <a:rPr lang="ru-RU" sz="1400" dirty="0" err="1"/>
              <a:t>що</a:t>
            </a:r>
            <a:r>
              <a:rPr lang="ru-RU" sz="1400" dirty="0"/>
              <a:t> </a:t>
            </a:r>
            <a:r>
              <a:rPr lang="ru-RU" sz="1400" dirty="0" err="1"/>
              <a:t>менше</a:t>
            </a:r>
            <a:r>
              <a:rPr lang="ru-RU" sz="1400" dirty="0"/>
              <a:t> </a:t>
            </a:r>
            <a:r>
              <a:rPr lang="ru-RU" sz="1400" dirty="0" err="1"/>
              <a:t>половини</a:t>
            </a:r>
            <a:r>
              <a:rPr lang="ru-RU" sz="1400" dirty="0"/>
              <a:t> </a:t>
            </a:r>
            <a:r>
              <a:rPr lang="ru-RU" sz="1400" dirty="0" err="1"/>
              <a:t>сайтів</a:t>
            </a:r>
            <a:r>
              <a:rPr lang="ru-RU" sz="1400" dirty="0"/>
              <a:t> </a:t>
            </a:r>
            <a:r>
              <a:rPr lang="ru-RU" sz="1400" dirty="0" err="1"/>
              <a:t>має</a:t>
            </a:r>
            <a:r>
              <a:rPr lang="ru-RU" sz="1400" dirty="0"/>
              <a:t> </a:t>
            </a:r>
            <a:r>
              <a:rPr lang="ru-RU" sz="1400" dirty="0" err="1"/>
              <a:t>вітчизняне</a:t>
            </a:r>
            <a:r>
              <a:rPr lang="ru-RU" sz="1400" dirty="0"/>
              <a:t> </a:t>
            </a:r>
            <a:r>
              <a:rPr lang="ru-RU" sz="1400" dirty="0" err="1"/>
              <a:t>походження</a:t>
            </a:r>
            <a:r>
              <a:rPr lang="ru-RU" sz="1400" dirty="0"/>
              <a:t>.</a:t>
            </a:r>
          </a:p>
          <a:p>
            <a:endParaRPr lang="uk-UA" sz="1400" dirty="0"/>
          </a:p>
        </p:txBody>
      </p:sp>
    </p:spTree>
    <p:extLst>
      <p:ext uri="{BB962C8B-B14F-4D97-AF65-F5344CB8AC3E}">
        <p14:creationId xmlns:p14="http://schemas.microsoft.com/office/powerpoint/2010/main" val="17166512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67544" y="260648"/>
            <a:ext cx="8280920" cy="6048671"/>
          </a:xfrm>
        </p:spPr>
        <p:txBody>
          <a:bodyPr>
            <a:normAutofit/>
          </a:bodyPr>
          <a:lstStyle/>
          <a:p>
            <a:r>
              <a:rPr lang="ru-RU" sz="1400" dirty="0" err="1"/>
              <a:t>Серед</a:t>
            </a:r>
            <a:r>
              <a:rPr lang="ru-RU" sz="1400" dirty="0"/>
              <a:t> ТОП-10 </a:t>
            </a:r>
            <a:r>
              <a:rPr lang="ru-RU" sz="1400" dirty="0" err="1"/>
              <a:t>сайтів</a:t>
            </a:r>
            <a:r>
              <a:rPr lang="ru-RU" sz="1400" dirty="0"/>
              <a:t> за </a:t>
            </a:r>
            <a:r>
              <a:rPr lang="ru-RU" sz="1400" dirty="0" err="1"/>
              <a:t>відвідуваністю</a:t>
            </a:r>
            <a:r>
              <a:rPr lang="ru-RU" sz="1400" dirty="0"/>
              <a:t> в </a:t>
            </a:r>
            <a:r>
              <a:rPr lang="ru-RU" sz="1400" dirty="0" err="1"/>
              <a:t>Україні</a:t>
            </a:r>
            <a:r>
              <a:rPr lang="ru-RU" sz="1400" dirty="0"/>
              <a:t> </a:t>
            </a:r>
            <a:r>
              <a:rPr lang="ru-RU" sz="1400" dirty="0" err="1"/>
              <a:t>дев’ять</a:t>
            </a:r>
            <a:r>
              <a:rPr lang="ru-RU" sz="1400" dirty="0"/>
              <a:t> </a:t>
            </a:r>
            <a:r>
              <a:rPr lang="ru-RU" sz="1400" dirty="0" err="1"/>
              <a:t>представляють</a:t>
            </a:r>
            <a:r>
              <a:rPr lang="ru-RU" sz="1400" dirty="0"/>
              <a:t> </a:t>
            </a:r>
            <a:r>
              <a:rPr lang="ru-RU" sz="1400" dirty="0" err="1"/>
              <a:t>іноземні</a:t>
            </a:r>
            <a:r>
              <a:rPr lang="ru-RU" sz="1400" dirty="0"/>
              <a:t> </a:t>
            </a:r>
            <a:r>
              <a:rPr lang="ru-RU" sz="1400" dirty="0" err="1"/>
              <a:t>компанії</a:t>
            </a:r>
            <a:r>
              <a:rPr lang="ru-RU" sz="1400" dirty="0"/>
              <a:t>. </a:t>
            </a:r>
            <a:r>
              <a:rPr lang="ru-RU" sz="1400" dirty="0" err="1"/>
              <a:t>Це</a:t>
            </a:r>
            <a:r>
              <a:rPr lang="ru-RU" sz="1400" dirty="0"/>
              <a:t> </a:t>
            </a:r>
            <a:r>
              <a:rPr lang="ru-RU" sz="1400" dirty="0" err="1"/>
              <a:t>переважно</a:t>
            </a:r>
            <a:r>
              <a:rPr lang="ru-RU" sz="1400" dirty="0"/>
              <a:t> </a:t>
            </a:r>
            <a:r>
              <a:rPr lang="ru-RU" sz="1400" dirty="0" err="1"/>
              <a:t>соціальні</a:t>
            </a:r>
            <a:r>
              <a:rPr lang="ru-RU" sz="1400" dirty="0"/>
              <a:t> </a:t>
            </a:r>
            <a:r>
              <a:rPr lang="ru-RU" sz="1400" dirty="0" err="1"/>
              <a:t>мережі</a:t>
            </a:r>
            <a:r>
              <a:rPr lang="ru-RU" sz="1400" dirty="0"/>
              <a:t> (youtube.com, facebook.com, vk.com, ok.ru, instagram.com) і </a:t>
            </a:r>
            <a:r>
              <a:rPr lang="ru-RU" sz="1400" dirty="0" err="1"/>
              <a:t>пошукові</a:t>
            </a:r>
            <a:r>
              <a:rPr lang="ru-RU" sz="1400" dirty="0"/>
              <a:t> </a:t>
            </a:r>
            <a:r>
              <a:rPr lang="ru-RU" sz="1400" dirty="0" err="1"/>
              <a:t>системи</a:t>
            </a:r>
            <a:r>
              <a:rPr lang="ru-RU" sz="1400" dirty="0"/>
              <a:t> (google.com, yandex.ua). </a:t>
            </a:r>
            <a:r>
              <a:rPr lang="ru-RU" sz="1400" dirty="0" err="1"/>
              <a:t>Єдиний</a:t>
            </a:r>
            <a:r>
              <a:rPr lang="ru-RU" sz="1400" dirty="0"/>
              <a:t> </a:t>
            </a:r>
            <a:r>
              <a:rPr lang="ru-RU" sz="1400" dirty="0" err="1"/>
              <a:t>вітчизняний</a:t>
            </a:r>
            <a:r>
              <a:rPr lang="ru-RU" sz="1400" dirty="0"/>
              <a:t> сайт в </a:t>
            </a:r>
            <a:r>
              <a:rPr lang="ru-RU" sz="1400" dirty="0" err="1"/>
              <a:t>цьому</a:t>
            </a:r>
            <a:r>
              <a:rPr lang="ru-RU" sz="1400" dirty="0"/>
              <a:t> рейтингу– urk.net, </a:t>
            </a:r>
            <a:r>
              <a:rPr lang="ru-RU" sz="1400" dirty="0" err="1"/>
              <a:t>який</a:t>
            </a:r>
            <a:r>
              <a:rPr lang="ru-RU" sz="1400" dirty="0"/>
              <a:t> </a:t>
            </a:r>
            <a:r>
              <a:rPr lang="ru-RU" sz="1400" dirty="0" err="1"/>
              <a:t>представляє</a:t>
            </a:r>
            <a:r>
              <a:rPr lang="ru-RU" sz="1400" dirty="0"/>
              <a:t> сферу «</a:t>
            </a:r>
            <a:r>
              <a:rPr lang="ru-RU" sz="1400" dirty="0" err="1"/>
              <a:t>новини</a:t>
            </a:r>
            <a:r>
              <a:rPr lang="ru-RU" sz="1400" dirty="0"/>
              <a:t> та </a:t>
            </a:r>
            <a:r>
              <a:rPr lang="ru-RU" sz="1400" dirty="0" err="1"/>
              <a:t>медіа</a:t>
            </a:r>
            <a:r>
              <a:rPr lang="ru-RU" sz="1400" dirty="0"/>
              <a:t>». У </a:t>
            </a:r>
            <a:r>
              <a:rPr lang="ru-RU" sz="1400" dirty="0" err="1"/>
              <a:t>другій</a:t>
            </a:r>
            <a:r>
              <a:rPr lang="ru-RU" sz="1400" dirty="0"/>
              <a:t> </a:t>
            </a:r>
            <a:r>
              <a:rPr lang="ru-RU" sz="1400" dirty="0" err="1"/>
              <a:t>десятці</a:t>
            </a:r>
            <a:r>
              <a:rPr lang="ru-RU" sz="1400" dirty="0"/>
              <a:t> </a:t>
            </a:r>
            <a:r>
              <a:rPr lang="ru-RU" sz="1400" dirty="0" err="1"/>
              <a:t>ситуація</a:t>
            </a:r>
            <a:r>
              <a:rPr lang="ru-RU" sz="1400" dirty="0"/>
              <a:t> </a:t>
            </a:r>
            <a:r>
              <a:rPr lang="ru-RU" sz="1400" dirty="0" err="1"/>
              <a:t>трохи</a:t>
            </a:r>
            <a:r>
              <a:rPr lang="ru-RU" sz="1400" dirty="0"/>
              <a:t> </a:t>
            </a:r>
            <a:r>
              <a:rPr lang="ru-RU" sz="1400" dirty="0" err="1"/>
              <a:t>краща</a:t>
            </a:r>
            <a:r>
              <a:rPr lang="ru-RU" sz="1400" dirty="0"/>
              <a:t>, там </a:t>
            </a:r>
            <a:r>
              <a:rPr lang="ru-RU" sz="1400" dirty="0" err="1"/>
              <a:t>вже</a:t>
            </a:r>
            <a:r>
              <a:rPr lang="ru-RU" sz="1400" dirty="0"/>
              <a:t> </a:t>
            </a:r>
            <a:r>
              <a:rPr lang="ru-RU" sz="1400" dirty="0" err="1"/>
              <a:t>можна</a:t>
            </a:r>
            <a:r>
              <a:rPr lang="ru-RU" sz="1400" dirty="0"/>
              <a:t> </a:t>
            </a:r>
            <a:r>
              <a:rPr lang="ru-RU" sz="1400" dirty="0" err="1"/>
              <a:t>знайти</a:t>
            </a:r>
            <a:r>
              <a:rPr lang="ru-RU" sz="1400" dirty="0"/>
              <a:t> privatbank.ua, prom.ua і rozetka.com.ua, </a:t>
            </a:r>
            <a:r>
              <a:rPr lang="ru-RU" sz="1400" dirty="0" err="1"/>
              <a:t>які</a:t>
            </a:r>
            <a:r>
              <a:rPr lang="ru-RU" sz="1400" dirty="0"/>
              <a:t> є </a:t>
            </a:r>
            <a:r>
              <a:rPr lang="ru-RU" sz="1400" dirty="0" err="1"/>
              <a:t>повноцінними</a:t>
            </a:r>
            <a:r>
              <a:rPr lang="ru-RU" sz="1400" dirty="0"/>
              <a:t> </a:t>
            </a:r>
            <a:r>
              <a:rPr lang="ru-RU" sz="1400" dirty="0" err="1"/>
              <a:t>цифровими</a:t>
            </a:r>
            <a:r>
              <a:rPr lang="ru-RU" sz="1400" dirty="0"/>
              <a:t> платформами. У </a:t>
            </a:r>
            <a:r>
              <a:rPr lang="ru-RU" sz="1400" dirty="0" err="1"/>
              <a:t>решти</a:t>
            </a:r>
            <a:r>
              <a:rPr lang="ru-RU" sz="1400" dirty="0"/>
              <a:t> ТОП-50 </a:t>
            </a:r>
            <a:r>
              <a:rPr lang="ru-RU" sz="1400" dirty="0" err="1"/>
              <a:t>сайтів</a:t>
            </a:r>
            <a:r>
              <a:rPr lang="ru-RU" sz="1400" dirty="0"/>
              <a:t> за </a:t>
            </a:r>
            <a:r>
              <a:rPr lang="ru-RU" sz="1400" dirty="0" err="1"/>
              <a:t>відвідуваністю</a:t>
            </a:r>
            <a:r>
              <a:rPr lang="ru-RU" sz="1400" dirty="0"/>
              <a:t> </a:t>
            </a:r>
            <a:r>
              <a:rPr lang="ru-RU" sz="1400" dirty="0" err="1"/>
              <a:t>можна</a:t>
            </a:r>
            <a:r>
              <a:rPr lang="ru-RU" sz="1400" dirty="0"/>
              <a:t> </a:t>
            </a:r>
            <a:r>
              <a:rPr lang="ru-RU" sz="1400" dirty="0" err="1"/>
              <a:t>зустріти</a:t>
            </a:r>
            <a:r>
              <a:rPr lang="ru-RU" sz="1400" dirty="0"/>
              <a:t> </a:t>
            </a:r>
            <a:r>
              <a:rPr lang="ru-RU" sz="1400" dirty="0" err="1"/>
              <a:t>ще</a:t>
            </a:r>
            <a:r>
              <a:rPr lang="ru-RU" sz="1400" dirty="0"/>
              <a:t> ряд </a:t>
            </a:r>
            <a:r>
              <a:rPr lang="ru-RU" sz="1400" dirty="0" err="1"/>
              <a:t>українських</a:t>
            </a:r>
            <a:r>
              <a:rPr lang="ru-RU" sz="1400" dirty="0"/>
              <a:t> </a:t>
            </a:r>
            <a:r>
              <a:rPr lang="ru-RU" sz="1400" dirty="0" err="1"/>
              <a:t>компаній</a:t>
            </a:r>
            <a:r>
              <a:rPr lang="ru-RU" sz="1400" dirty="0"/>
              <a:t>, </a:t>
            </a:r>
            <a:r>
              <a:rPr lang="ru-RU" sz="1400" dirty="0" err="1"/>
              <a:t>які</a:t>
            </a:r>
            <a:r>
              <a:rPr lang="ru-RU" sz="1400" dirty="0"/>
              <a:t>, </a:t>
            </a:r>
            <a:r>
              <a:rPr lang="ru-RU" sz="1400" dirty="0" err="1"/>
              <a:t>переважно</a:t>
            </a:r>
            <a:r>
              <a:rPr lang="ru-RU" sz="1400" dirty="0"/>
              <a:t> </a:t>
            </a:r>
            <a:r>
              <a:rPr lang="ru-RU" sz="1400" dirty="0" err="1"/>
              <a:t>представляють</a:t>
            </a:r>
            <a:r>
              <a:rPr lang="ru-RU" sz="1400" dirty="0"/>
              <a:t> сферу новин (censor.net.ua, obozrevatel.com, korrespondent.net, segodnya.ua) і </a:t>
            </a:r>
            <a:r>
              <a:rPr lang="ru-RU" sz="1400" dirty="0" err="1"/>
              <a:t>торгівлю</a:t>
            </a:r>
            <a:r>
              <a:rPr lang="ru-RU" sz="1400" dirty="0"/>
              <a:t> (rozetka.com. </a:t>
            </a:r>
            <a:r>
              <a:rPr lang="ru-RU" sz="1400" dirty="0" err="1"/>
              <a:t>ua</a:t>
            </a:r>
            <a:r>
              <a:rPr lang="ru-RU" sz="1400" dirty="0"/>
              <a:t>, kidstaff.com.ua). </a:t>
            </a:r>
            <a:r>
              <a:rPr lang="ru-RU" sz="1400" dirty="0" err="1"/>
              <a:t>Однак</a:t>
            </a:r>
            <a:r>
              <a:rPr lang="ru-RU" sz="1400" dirty="0"/>
              <a:t> </a:t>
            </a:r>
            <a:r>
              <a:rPr lang="ru-RU" sz="1400" dirty="0" err="1"/>
              <a:t>має</a:t>
            </a:r>
            <a:r>
              <a:rPr lang="ru-RU" sz="1400" dirty="0"/>
              <a:t> </a:t>
            </a:r>
            <a:r>
              <a:rPr lang="ru-RU" sz="1400" dirty="0" err="1"/>
              <a:t>місце</a:t>
            </a:r>
            <a:r>
              <a:rPr lang="ru-RU" sz="1400" dirty="0"/>
              <a:t> </a:t>
            </a:r>
            <a:r>
              <a:rPr lang="ru-RU" sz="1400" dirty="0" err="1"/>
              <a:t>тенденція</a:t>
            </a:r>
            <a:r>
              <a:rPr lang="ru-RU" sz="1400" dirty="0"/>
              <a:t> до </a:t>
            </a:r>
            <a:r>
              <a:rPr lang="ru-RU" sz="1400" dirty="0" err="1"/>
              <a:t>скорочення</a:t>
            </a:r>
            <a:r>
              <a:rPr lang="ru-RU" sz="1400" dirty="0"/>
              <a:t> </a:t>
            </a:r>
            <a:r>
              <a:rPr lang="ru-RU" sz="1400" dirty="0" err="1"/>
              <a:t>кількість</a:t>
            </a:r>
            <a:r>
              <a:rPr lang="ru-RU" sz="1400" dirty="0"/>
              <a:t> </a:t>
            </a:r>
            <a:r>
              <a:rPr lang="ru-RU" sz="1400" dirty="0" err="1"/>
              <a:t>вітчизняних</a:t>
            </a:r>
            <a:r>
              <a:rPr lang="ru-RU" sz="1400" dirty="0"/>
              <a:t> </a:t>
            </a:r>
            <a:r>
              <a:rPr lang="ru-RU" sz="1400" dirty="0" err="1"/>
              <a:t>цифрових</a:t>
            </a:r>
            <a:r>
              <a:rPr lang="ru-RU" sz="1400" dirty="0"/>
              <a:t> платформ </a:t>
            </a:r>
            <a:r>
              <a:rPr lang="ru-RU" sz="1400" dirty="0" err="1"/>
              <a:t>серед</a:t>
            </a:r>
            <a:r>
              <a:rPr lang="ru-RU" sz="1400" dirty="0"/>
              <a:t> </a:t>
            </a:r>
            <a:r>
              <a:rPr lang="ru-RU" sz="1400" dirty="0" err="1"/>
              <a:t>найбільш</a:t>
            </a:r>
            <a:r>
              <a:rPr lang="ru-RU" sz="1400" dirty="0"/>
              <a:t> </a:t>
            </a:r>
            <a:r>
              <a:rPr lang="ru-RU" sz="1400" dirty="0" err="1"/>
              <a:t>відвідуваних</a:t>
            </a:r>
            <a:r>
              <a:rPr lang="ru-RU" sz="1400" dirty="0"/>
              <a:t> </a:t>
            </a:r>
            <a:r>
              <a:rPr lang="ru-RU" sz="1400" dirty="0" err="1"/>
              <a:t>сайтів</a:t>
            </a:r>
            <a:r>
              <a:rPr lang="ru-RU" sz="1400" dirty="0"/>
              <a:t> в </a:t>
            </a:r>
            <a:r>
              <a:rPr lang="ru-RU" sz="1400" dirty="0" err="1"/>
              <a:t>країні</a:t>
            </a:r>
            <a:r>
              <a:rPr lang="ru-RU" sz="1400" dirty="0"/>
              <a:t>. </a:t>
            </a:r>
            <a:r>
              <a:rPr lang="ru-RU" sz="1400" dirty="0" err="1"/>
              <a:t>Якщо</a:t>
            </a:r>
            <a:r>
              <a:rPr lang="ru-RU" sz="1400" dirty="0"/>
              <a:t> </a:t>
            </a:r>
            <a:r>
              <a:rPr lang="ru-RU" sz="1400" dirty="0" err="1"/>
              <a:t>рік</a:t>
            </a:r>
            <a:r>
              <a:rPr lang="ru-RU" sz="1400" dirty="0"/>
              <a:t> тому з ТОП-50 </a:t>
            </a:r>
            <a:r>
              <a:rPr lang="ru-RU" sz="1400" dirty="0" err="1"/>
              <a:t>сайтів</a:t>
            </a:r>
            <a:r>
              <a:rPr lang="ru-RU" sz="1400" dirty="0"/>
              <a:t> за </a:t>
            </a:r>
            <a:r>
              <a:rPr lang="ru-RU" sz="1400" dirty="0" err="1"/>
              <a:t>відвідуваністю</a:t>
            </a:r>
            <a:r>
              <a:rPr lang="ru-RU" sz="1400" dirty="0"/>
              <a:t> 50% </a:t>
            </a:r>
            <a:r>
              <a:rPr lang="ru-RU" sz="1400" dirty="0" err="1"/>
              <a:t>були</a:t>
            </a:r>
            <a:r>
              <a:rPr lang="ru-RU" sz="1400" dirty="0"/>
              <a:t> </a:t>
            </a:r>
            <a:r>
              <a:rPr lang="ru-RU" sz="1400" dirty="0" err="1"/>
              <a:t>українськими</a:t>
            </a:r>
            <a:r>
              <a:rPr lang="ru-RU" sz="1400" dirty="0"/>
              <a:t>, то зараз </a:t>
            </a:r>
            <a:r>
              <a:rPr lang="ru-RU" sz="1400" dirty="0" err="1"/>
              <a:t>менше</a:t>
            </a:r>
            <a:r>
              <a:rPr lang="ru-RU" sz="1400" dirty="0"/>
              <a:t> 40%.</a:t>
            </a:r>
          </a:p>
          <a:p>
            <a:r>
              <a:rPr lang="ru-RU" sz="1400" dirty="0" err="1"/>
              <a:t>Важливим</a:t>
            </a:r>
            <a:r>
              <a:rPr lang="ru-RU" sz="1400" dirty="0"/>
              <a:t> </a:t>
            </a:r>
            <a:r>
              <a:rPr lang="ru-RU" sz="1400" dirty="0" err="1"/>
              <a:t>обмеженням</a:t>
            </a:r>
            <a:r>
              <a:rPr lang="ru-RU" sz="1400" dirty="0"/>
              <a:t> для </a:t>
            </a:r>
            <a:r>
              <a:rPr lang="ru-RU" sz="1400" dirty="0" err="1"/>
              <a:t>зростання</a:t>
            </a:r>
            <a:r>
              <a:rPr lang="ru-RU" sz="1400" dirty="0"/>
              <a:t> </a:t>
            </a:r>
            <a:r>
              <a:rPr lang="ru-RU" sz="1400" dirty="0" err="1"/>
              <a:t>українських</a:t>
            </a:r>
            <a:r>
              <a:rPr lang="ru-RU" sz="1400" dirty="0"/>
              <a:t> </a:t>
            </a:r>
            <a:r>
              <a:rPr lang="ru-RU" sz="1400" dirty="0" err="1"/>
              <a:t>цифрових</a:t>
            </a:r>
            <a:r>
              <a:rPr lang="ru-RU" sz="1400" dirty="0"/>
              <a:t> платформ є </a:t>
            </a:r>
            <a:r>
              <a:rPr lang="ru-RU" sz="1400" dirty="0" err="1"/>
              <a:t>їх</a:t>
            </a:r>
            <a:r>
              <a:rPr lang="ru-RU" sz="1400" dirty="0"/>
              <a:t> </a:t>
            </a:r>
            <a:r>
              <a:rPr lang="ru-RU" sz="1400" dirty="0" err="1"/>
              <a:t>націленість</a:t>
            </a:r>
            <a:r>
              <a:rPr lang="ru-RU" sz="1400" dirty="0"/>
              <a:t> на </a:t>
            </a:r>
            <a:r>
              <a:rPr lang="ru-RU" sz="1400" dirty="0" err="1"/>
              <a:t>локальний</a:t>
            </a:r>
            <a:r>
              <a:rPr lang="ru-RU" sz="1400" dirty="0"/>
              <a:t> </a:t>
            </a:r>
            <a:r>
              <a:rPr lang="ru-RU" sz="1400" dirty="0" err="1"/>
              <a:t>ринок</a:t>
            </a:r>
            <a:r>
              <a:rPr lang="ru-RU" sz="1400" dirty="0"/>
              <a:t>, в той час як у </a:t>
            </a:r>
            <a:r>
              <a:rPr lang="ru-RU" sz="1400" dirty="0" err="1"/>
              <a:t>закордонних</a:t>
            </a:r>
            <a:r>
              <a:rPr lang="ru-RU" sz="1400" dirty="0"/>
              <a:t> </a:t>
            </a:r>
            <a:r>
              <a:rPr lang="ru-RU" sz="1400" dirty="0" err="1"/>
              <a:t>сайтів</a:t>
            </a:r>
            <a:r>
              <a:rPr lang="ru-RU" sz="1400" dirty="0"/>
              <a:t> велика </a:t>
            </a:r>
            <a:r>
              <a:rPr lang="ru-RU" sz="1400" dirty="0" err="1"/>
              <a:t>частина</a:t>
            </a:r>
            <a:r>
              <a:rPr lang="ru-RU" sz="1400" dirty="0"/>
              <a:t> </a:t>
            </a:r>
            <a:r>
              <a:rPr lang="ru-RU" sz="1400" dirty="0" err="1"/>
              <a:t>трафіку</a:t>
            </a:r>
            <a:r>
              <a:rPr lang="ru-RU" sz="1400" dirty="0"/>
              <a:t> </a:t>
            </a:r>
            <a:r>
              <a:rPr lang="ru-RU" sz="1400" dirty="0" err="1"/>
              <a:t>формується</a:t>
            </a:r>
            <a:r>
              <a:rPr lang="ru-RU" sz="1400" dirty="0"/>
              <a:t> поза </a:t>
            </a:r>
            <a:r>
              <a:rPr lang="ru-RU" sz="1400" dirty="0" err="1"/>
              <a:t>країною</a:t>
            </a:r>
            <a:r>
              <a:rPr lang="ru-RU" sz="1400" dirty="0"/>
              <a:t> </a:t>
            </a:r>
            <a:r>
              <a:rPr lang="ru-RU" sz="1400" dirty="0" err="1"/>
              <a:t>їх</a:t>
            </a:r>
            <a:r>
              <a:rPr lang="ru-RU" sz="1400" dirty="0"/>
              <a:t> </a:t>
            </a:r>
            <a:r>
              <a:rPr lang="ru-RU" sz="1400" dirty="0" err="1"/>
              <a:t>походження</a:t>
            </a:r>
            <a:r>
              <a:rPr lang="ru-RU" sz="1400" dirty="0"/>
              <a:t>. </a:t>
            </a:r>
            <a:r>
              <a:rPr lang="ru-RU" sz="1400" dirty="0" err="1"/>
              <a:t>Наприклад</a:t>
            </a:r>
            <a:r>
              <a:rPr lang="ru-RU" sz="1400" dirty="0"/>
              <a:t>, у facebook.com </a:t>
            </a:r>
            <a:r>
              <a:rPr lang="ru-RU" sz="1400" dirty="0" err="1"/>
              <a:t>більше</a:t>
            </a:r>
            <a:r>
              <a:rPr lang="ru-RU" sz="1400" dirty="0"/>
              <a:t> 80% </a:t>
            </a:r>
            <a:r>
              <a:rPr lang="ru-RU" sz="1400" dirty="0" err="1"/>
              <a:t>трафіку</a:t>
            </a:r>
            <a:r>
              <a:rPr lang="ru-RU" sz="1400" dirty="0"/>
              <a:t> </a:t>
            </a:r>
            <a:r>
              <a:rPr lang="ru-RU" sz="1400" dirty="0" err="1"/>
              <a:t>формується</a:t>
            </a:r>
            <a:r>
              <a:rPr lang="ru-RU" sz="1400" dirty="0"/>
              <a:t> поза США, а </a:t>
            </a:r>
            <a:r>
              <a:rPr lang="ru-RU" sz="1400" dirty="0" err="1"/>
              <a:t>вітчизняні</a:t>
            </a:r>
            <a:r>
              <a:rPr lang="ru-RU" sz="1400" dirty="0"/>
              <a:t> </a:t>
            </a:r>
            <a:r>
              <a:rPr lang="ru-RU" sz="1400" dirty="0" err="1"/>
              <a:t>цифрові</a:t>
            </a:r>
            <a:r>
              <a:rPr lang="ru-RU" sz="1400" dirty="0"/>
              <a:t> </a:t>
            </a:r>
            <a:r>
              <a:rPr lang="ru-RU" sz="1400" dirty="0" err="1"/>
              <a:t>платформи</a:t>
            </a:r>
            <a:r>
              <a:rPr lang="ru-RU" sz="1400" dirty="0"/>
              <a:t> </a:t>
            </a:r>
            <a:r>
              <a:rPr lang="ru-RU" sz="1400" dirty="0" err="1"/>
              <a:t>забезпечують</a:t>
            </a:r>
            <a:r>
              <a:rPr lang="ru-RU" sz="1400" dirty="0"/>
              <a:t> </a:t>
            </a:r>
            <a:r>
              <a:rPr lang="ru-RU" sz="1400" dirty="0" err="1"/>
              <a:t>собі</a:t>
            </a:r>
            <a:r>
              <a:rPr lang="ru-RU" sz="1400" dirty="0"/>
              <a:t> </a:t>
            </a:r>
            <a:r>
              <a:rPr lang="ru-RU" sz="1400" dirty="0" err="1"/>
              <a:t>більше</a:t>
            </a:r>
            <a:r>
              <a:rPr lang="ru-RU" sz="1400" dirty="0"/>
              <a:t> 90% </a:t>
            </a:r>
            <a:r>
              <a:rPr lang="ru-RU" sz="1400" dirty="0" err="1"/>
              <a:t>трафіку</a:t>
            </a:r>
            <a:r>
              <a:rPr lang="ru-RU" sz="1400" dirty="0"/>
              <a:t> за </a:t>
            </a:r>
            <a:r>
              <a:rPr lang="ru-RU" sz="1400" dirty="0" err="1"/>
              <a:t>рахунок</a:t>
            </a:r>
            <a:r>
              <a:rPr lang="ru-RU" sz="1400" dirty="0"/>
              <a:t> </a:t>
            </a:r>
            <a:r>
              <a:rPr lang="ru-RU" sz="1400" dirty="0" err="1"/>
              <a:t>користувачів</a:t>
            </a:r>
            <a:r>
              <a:rPr lang="ru-RU" sz="1400" dirty="0"/>
              <a:t> в </a:t>
            </a:r>
            <a:r>
              <a:rPr lang="ru-RU" sz="1400" dirty="0" err="1"/>
              <a:t>Україні</a:t>
            </a:r>
            <a:r>
              <a:rPr lang="ru-RU" sz="1400" dirty="0"/>
              <a:t>. </a:t>
            </a:r>
            <a:r>
              <a:rPr lang="ru-RU" sz="1400" dirty="0" err="1"/>
              <a:t>Наприклад</a:t>
            </a:r>
            <a:r>
              <a:rPr lang="ru-RU" sz="1400" dirty="0"/>
              <a:t>, ukr.net </a:t>
            </a:r>
            <a:r>
              <a:rPr lang="ru-RU" sz="1400" dirty="0" err="1"/>
              <a:t>отримує</a:t>
            </a:r>
            <a:r>
              <a:rPr lang="ru-RU" sz="1400" dirty="0"/>
              <a:t> 93% </a:t>
            </a:r>
            <a:r>
              <a:rPr lang="ru-RU" sz="1400" dirty="0" err="1"/>
              <a:t>трафіку</a:t>
            </a:r>
            <a:r>
              <a:rPr lang="ru-RU" sz="1400" dirty="0"/>
              <a:t> з </a:t>
            </a:r>
            <a:r>
              <a:rPr lang="ru-RU" sz="1400" dirty="0" err="1"/>
              <a:t>України</a:t>
            </a:r>
            <a:r>
              <a:rPr lang="ru-RU" sz="1400" dirty="0"/>
              <a:t>.</a:t>
            </a:r>
          </a:p>
          <a:p>
            <a:r>
              <a:rPr lang="uk-UA" sz="1400" dirty="0"/>
              <a:t>Отже, цифрові платформи змінюють економіку країн, ведення міжнародного бізнесу, знижуючи вартість транскордонної взаємодії та транзакцій. Натомість вони створюють ринки і спільноти користувачів (покупців) в глобальному масштабі, надаючи підприємствам, організаціям величезну базу потенційних клієнтів і ефективні способи комунікацій між ними. Функціонування цифрових платформ відбувається в режимі прискорення і здешевлення процесів виробництва та обміну, усуваючи при цьому з них зайві посередницькі ланки, що зрештою стрімко підвищує ефективність ринків і продуктивність праці.</a:t>
            </a:r>
            <a:endParaRPr lang="ru-RU" sz="1400" dirty="0"/>
          </a:p>
          <a:p>
            <a:endParaRPr lang="uk-UA" sz="1400" dirty="0"/>
          </a:p>
        </p:txBody>
      </p:sp>
    </p:spTree>
    <p:extLst>
      <p:ext uri="{BB962C8B-B14F-4D97-AF65-F5344CB8AC3E}">
        <p14:creationId xmlns:p14="http://schemas.microsoft.com/office/powerpoint/2010/main" val="34396723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67544" y="260648"/>
            <a:ext cx="8280920" cy="6048671"/>
          </a:xfrm>
        </p:spPr>
        <p:txBody>
          <a:bodyPr>
            <a:normAutofit/>
          </a:bodyPr>
          <a:lstStyle/>
          <a:p>
            <a:r>
              <a:rPr lang="uk-UA" sz="1400" b="1" dirty="0"/>
              <a:t>3.2. Цифрові платформи як ядро цифрового маркетингу</a:t>
            </a:r>
            <a:endParaRPr lang="ru-RU" sz="1400" dirty="0"/>
          </a:p>
          <a:p>
            <a:r>
              <a:rPr lang="uk-UA" sz="1400" b="1" dirty="0"/>
              <a:t> </a:t>
            </a:r>
            <a:endParaRPr lang="ru-RU" sz="1400" dirty="0"/>
          </a:p>
          <a:p>
            <a:r>
              <a:rPr lang="uk-UA" sz="1400" dirty="0"/>
              <a:t>Нині е</a:t>
            </a:r>
            <a:r>
              <a:rPr lang="ru-RU" sz="1400" dirty="0" err="1"/>
              <a:t>лектронна</a:t>
            </a:r>
            <a:r>
              <a:rPr lang="ru-RU" sz="1400" dirty="0"/>
              <a:t> </a:t>
            </a:r>
            <a:r>
              <a:rPr lang="ru-RU" sz="1400" dirty="0" err="1"/>
              <a:t>комерція</a:t>
            </a:r>
            <a:r>
              <a:rPr lang="ru-RU" sz="1400" dirty="0"/>
              <a:t> становить </a:t>
            </a:r>
            <a:r>
              <a:rPr lang="ru-RU" sz="1400" dirty="0" err="1"/>
              <a:t>значну</a:t>
            </a:r>
            <a:r>
              <a:rPr lang="ru-RU" sz="1400" dirty="0"/>
              <a:t> </a:t>
            </a:r>
            <a:r>
              <a:rPr lang="ru-RU" sz="1400" dirty="0" err="1"/>
              <a:t>частину</a:t>
            </a:r>
            <a:r>
              <a:rPr lang="ru-RU" sz="1400" dirty="0"/>
              <a:t> </a:t>
            </a:r>
            <a:r>
              <a:rPr lang="ru-RU" sz="1400" dirty="0" err="1"/>
              <a:t>цифрової</a:t>
            </a:r>
            <a:r>
              <a:rPr lang="ru-RU" sz="1400" dirty="0"/>
              <a:t> </a:t>
            </a:r>
            <a:r>
              <a:rPr lang="ru-RU" sz="1400" dirty="0" err="1"/>
              <a:t>економіки</a:t>
            </a:r>
            <a:r>
              <a:rPr lang="ru-RU" sz="1400" dirty="0"/>
              <a:t>. </a:t>
            </a:r>
            <a:r>
              <a:rPr lang="uk-UA" sz="1400" dirty="0"/>
              <a:t>Однією з головних</a:t>
            </a:r>
            <a:r>
              <a:rPr lang="ru-RU" sz="1400" dirty="0"/>
              <a:t> </a:t>
            </a:r>
            <a:r>
              <a:rPr lang="ru-RU" sz="1400" dirty="0" err="1"/>
              <a:t>функці</a:t>
            </a:r>
            <a:r>
              <a:rPr lang="uk-UA" sz="1400" dirty="0"/>
              <a:t>й</a:t>
            </a:r>
            <a:r>
              <a:rPr lang="ru-RU" sz="1400" dirty="0"/>
              <a:t> є </a:t>
            </a:r>
            <a:r>
              <a:rPr lang="ru-RU" sz="1400" dirty="0" err="1"/>
              <a:t>реалізація</a:t>
            </a:r>
            <a:r>
              <a:rPr lang="ru-RU" sz="1400" dirty="0"/>
              <a:t> </a:t>
            </a:r>
            <a:r>
              <a:rPr lang="ru-RU" sz="1400" dirty="0" err="1"/>
              <a:t>угод</a:t>
            </a:r>
            <a:r>
              <a:rPr lang="ru-RU" sz="1400" dirty="0"/>
              <a:t> </a:t>
            </a:r>
            <a:r>
              <a:rPr lang="ru-RU" sz="1400" dirty="0" err="1"/>
              <a:t>із</a:t>
            </a:r>
            <a:r>
              <a:rPr lang="ru-RU" sz="1400" dirty="0"/>
              <a:t> </a:t>
            </a:r>
            <a:r>
              <a:rPr lang="ru-RU" sz="1400" dirty="0" err="1"/>
              <a:t>купівлі</a:t>
            </a:r>
            <a:r>
              <a:rPr lang="ru-RU" sz="1400" dirty="0"/>
              <a:t> </a:t>
            </a:r>
            <a:r>
              <a:rPr lang="ru-RU" sz="1400" dirty="0" err="1"/>
              <a:t>або</a:t>
            </a:r>
            <a:r>
              <a:rPr lang="ru-RU" sz="1400" dirty="0"/>
              <a:t> продажу </a:t>
            </a:r>
            <a:r>
              <a:rPr lang="ru-RU" sz="1400" dirty="0" err="1"/>
              <a:t>товарів</a:t>
            </a:r>
            <a:r>
              <a:rPr lang="ru-RU" sz="1400" dirty="0"/>
              <a:t> і </a:t>
            </a:r>
            <a:r>
              <a:rPr lang="ru-RU" sz="1400" dirty="0" err="1"/>
              <a:t>послуг</a:t>
            </a:r>
            <a:r>
              <a:rPr lang="ru-RU" sz="1400" dirty="0"/>
              <a:t> в </a:t>
            </a:r>
            <a:r>
              <a:rPr lang="ru-RU" sz="1400" dirty="0" err="1"/>
              <a:t>Інтернеті</a:t>
            </a:r>
            <a:r>
              <a:rPr lang="ru-RU" sz="1400" dirty="0"/>
              <a:t> на </a:t>
            </a:r>
            <a:r>
              <a:rPr lang="ru-RU" sz="1400" dirty="0" err="1"/>
              <a:t>основі</a:t>
            </a:r>
            <a:r>
              <a:rPr lang="ru-RU" sz="1400" dirty="0"/>
              <a:t> таких </a:t>
            </a:r>
            <a:r>
              <a:rPr lang="ru-RU" sz="1400" dirty="0" err="1"/>
              <a:t>інструментів</a:t>
            </a:r>
            <a:r>
              <a:rPr lang="ru-RU" sz="1400" dirty="0"/>
              <a:t>, як </a:t>
            </a:r>
            <a:r>
              <a:rPr lang="ru-RU" sz="1400" dirty="0" err="1"/>
              <a:t>мобільна</a:t>
            </a:r>
            <a:r>
              <a:rPr lang="ru-RU" sz="1400" dirty="0"/>
              <a:t> </a:t>
            </a:r>
            <a:r>
              <a:rPr lang="ru-RU" sz="1400" dirty="0" err="1"/>
              <a:t>комерція</a:t>
            </a:r>
            <a:r>
              <a:rPr lang="ru-RU" sz="1400" dirty="0"/>
              <a:t>, </a:t>
            </a:r>
            <a:r>
              <a:rPr lang="ru-RU" sz="1400" dirty="0" err="1"/>
              <a:t>електронний</a:t>
            </a:r>
            <a:r>
              <a:rPr lang="ru-RU" sz="1400" dirty="0"/>
              <a:t> </a:t>
            </a:r>
            <a:r>
              <a:rPr lang="ru-RU" sz="1400" dirty="0" err="1"/>
              <a:t>переказ</a:t>
            </a:r>
            <a:r>
              <a:rPr lang="ru-RU" sz="1400" dirty="0"/>
              <a:t> </a:t>
            </a:r>
            <a:r>
              <a:rPr lang="ru-RU" sz="1400" dirty="0" err="1"/>
              <a:t>грошових</a:t>
            </a:r>
            <a:r>
              <a:rPr lang="ru-RU" sz="1400" dirty="0"/>
              <a:t> </a:t>
            </a:r>
            <a:r>
              <a:rPr lang="ru-RU" sz="1400" dirty="0" err="1"/>
              <a:t>коштів</a:t>
            </a:r>
            <a:r>
              <a:rPr lang="ru-RU" sz="1400" dirty="0"/>
              <a:t>, </a:t>
            </a:r>
            <a:r>
              <a:rPr lang="ru-RU" sz="1400" dirty="0" err="1"/>
              <a:t>інтернет</a:t>
            </a:r>
            <a:r>
              <a:rPr lang="ru-RU" sz="1400" dirty="0"/>
              <a:t>-маркетинг, онлайн-</a:t>
            </a:r>
            <a:r>
              <a:rPr lang="ru-RU" sz="1400" dirty="0" err="1"/>
              <a:t>обробка</a:t>
            </a:r>
            <a:r>
              <a:rPr lang="ru-RU" sz="1400" dirty="0"/>
              <a:t> </a:t>
            </a:r>
            <a:r>
              <a:rPr lang="ru-RU" sz="1400" dirty="0" err="1"/>
              <a:t>транзакцій</a:t>
            </a:r>
            <a:r>
              <a:rPr lang="ru-RU" sz="1400" dirty="0"/>
              <a:t>, </a:t>
            </a:r>
            <a:r>
              <a:rPr lang="ru-RU" sz="1400" dirty="0" err="1"/>
              <a:t>електронний</a:t>
            </a:r>
            <a:r>
              <a:rPr lang="ru-RU" sz="1400" dirty="0"/>
              <a:t> </a:t>
            </a:r>
            <a:r>
              <a:rPr lang="ru-RU" sz="1400" dirty="0" err="1"/>
              <a:t>обмін</a:t>
            </a:r>
            <a:r>
              <a:rPr lang="ru-RU" sz="1400" dirty="0"/>
              <a:t> </a:t>
            </a:r>
            <a:r>
              <a:rPr lang="ru-RU" sz="1400" dirty="0" err="1"/>
              <a:t>даними</a:t>
            </a:r>
            <a:r>
              <a:rPr lang="ru-RU" sz="1400" dirty="0"/>
              <a:t> (EDI), </a:t>
            </a:r>
            <a:r>
              <a:rPr lang="ru-RU" sz="1400" dirty="0" err="1"/>
              <a:t>системи</a:t>
            </a:r>
            <a:r>
              <a:rPr lang="ru-RU" sz="1400" dirty="0"/>
              <a:t> </a:t>
            </a:r>
            <a:r>
              <a:rPr lang="ru-RU" sz="1400" dirty="0" err="1"/>
              <a:t>управління</a:t>
            </a:r>
            <a:r>
              <a:rPr lang="ru-RU" sz="1400" dirty="0"/>
              <a:t> </a:t>
            </a:r>
            <a:r>
              <a:rPr lang="ru-RU" sz="1400" dirty="0" err="1"/>
              <a:t>товарними</a:t>
            </a:r>
            <a:r>
              <a:rPr lang="ru-RU" sz="1400" dirty="0"/>
              <a:t> запасами й </a:t>
            </a:r>
            <a:r>
              <a:rPr lang="ru-RU" sz="1400" dirty="0" err="1"/>
              <a:t>автоматизовані</a:t>
            </a:r>
            <a:r>
              <a:rPr lang="ru-RU" sz="1400" dirty="0"/>
              <a:t> </a:t>
            </a:r>
            <a:r>
              <a:rPr lang="ru-RU" sz="1400" dirty="0" err="1"/>
              <a:t>системи</a:t>
            </a:r>
            <a:r>
              <a:rPr lang="ru-RU" sz="1400" dirty="0"/>
              <a:t> </a:t>
            </a:r>
            <a:r>
              <a:rPr lang="ru-RU" sz="1400" dirty="0" err="1"/>
              <a:t>збирання</a:t>
            </a:r>
            <a:r>
              <a:rPr lang="ru-RU" sz="1400" dirty="0"/>
              <a:t> </a:t>
            </a:r>
            <a:r>
              <a:rPr lang="ru-RU" sz="1400" dirty="0" err="1"/>
              <a:t>відомостей</a:t>
            </a:r>
            <a:r>
              <a:rPr lang="ru-RU" sz="1400" dirty="0"/>
              <a:t>. </a:t>
            </a:r>
            <a:r>
              <a:rPr lang="ru-RU" sz="1400" dirty="0" err="1"/>
              <a:t>Сучасна</a:t>
            </a:r>
            <a:r>
              <a:rPr lang="ru-RU" sz="1400" dirty="0"/>
              <a:t> </a:t>
            </a:r>
            <a:r>
              <a:rPr lang="ru-RU" sz="1400" dirty="0" err="1"/>
              <a:t>електронна</a:t>
            </a:r>
            <a:r>
              <a:rPr lang="ru-RU" sz="1400" dirty="0"/>
              <a:t> </a:t>
            </a:r>
            <a:r>
              <a:rPr lang="ru-RU" sz="1400" dirty="0" err="1"/>
              <a:t>комерція</a:t>
            </a:r>
            <a:r>
              <a:rPr lang="ru-RU" sz="1400" dirty="0"/>
              <a:t> </a:t>
            </a:r>
            <a:r>
              <a:rPr lang="ru-RU" sz="1400" dirty="0" err="1"/>
              <a:t>відбувається</a:t>
            </a:r>
            <a:r>
              <a:rPr lang="ru-RU" sz="1400" dirty="0"/>
              <a:t> у </a:t>
            </a:r>
            <a:r>
              <a:rPr lang="ru-RU" sz="1400" dirty="0" err="1"/>
              <a:t>Всесвітній</a:t>
            </a:r>
            <a:r>
              <a:rPr lang="ru-RU" sz="1400" dirty="0"/>
              <a:t> </a:t>
            </a:r>
            <a:r>
              <a:rPr lang="uk-UA" sz="1400" dirty="0"/>
              <a:t>мережі Інтернет</a:t>
            </a:r>
            <a:r>
              <a:rPr lang="ru-RU" sz="1400" dirty="0"/>
              <a:t>, </a:t>
            </a:r>
            <a:r>
              <a:rPr lang="ru-RU" sz="1400" dirty="0" err="1"/>
              <a:t>що</a:t>
            </a:r>
            <a:r>
              <a:rPr lang="ru-RU" sz="1400" dirty="0"/>
              <a:t> </a:t>
            </a:r>
            <a:r>
              <a:rPr lang="ru-RU" sz="1400" dirty="0" err="1"/>
              <a:t>складається</a:t>
            </a:r>
            <a:r>
              <a:rPr lang="ru-RU" sz="1400" dirty="0"/>
              <a:t> </a:t>
            </a:r>
            <a:r>
              <a:rPr lang="ru-RU" sz="1400" dirty="0" err="1"/>
              <a:t>із</a:t>
            </a:r>
            <a:r>
              <a:rPr lang="ru-RU" sz="1400" dirty="0"/>
              <a:t> </a:t>
            </a:r>
            <a:r>
              <a:rPr lang="ru-RU" sz="1400" dirty="0" err="1"/>
              <a:t>сотні</a:t>
            </a:r>
            <a:r>
              <a:rPr lang="ru-RU" sz="1400" dirty="0"/>
              <a:t> </a:t>
            </a:r>
            <a:r>
              <a:rPr lang="ru-RU" sz="1400" dirty="0" err="1"/>
              <a:t>мільйонів</a:t>
            </a:r>
            <a:r>
              <a:rPr lang="ru-RU" sz="1400" dirty="0"/>
              <a:t> веб-</a:t>
            </a:r>
            <a:r>
              <a:rPr lang="ru-RU" sz="1400" dirty="0" err="1"/>
              <a:t>серверів</a:t>
            </a:r>
            <a:r>
              <a:rPr lang="ru-RU" sz="1400" dirty="0"/>
              <a:t>.</a:t>
            </a:r>
          </a:p>
          <a:p>
            <a:r>
              <a:rPr lang="uk-UA" sz="1400" dirty="0"/>
              <a:t>Натомість м</a:t>
            </a:r>
            <a:r>
              <a:rPr lang="ru-RU" sz="1400" dirty="0" err="1"/>
              <a:t>оделі</a:t>
            </a:r>
            <a:r>
              <a:rPr lang="ru-RU" sz="1400" dirty="0"/>
              <a:t> </a:t>
            </a:r>
            <a:r>
              <a:rPr lang="ru-RU" sz="1400" dirty="0" err="1"/>
              <a:t>електронної</a:t>
            </a:r>
            <a:r>
              <a:rPr lang="ru-RU" sz="1400" dirty="0"/>
              <a:t> </a:t>
            </a:r>
            <a:r>
              <a:rPr lang="ru-RU" sz="1400" dirty="0" err="1"/>
              <a:t>комерції</a:t>
            </a:r>
            <a:r>
              <a:rPr lang="ru-RU" sz="1400" dirty="0"/>
              <a:t> </a:t>
            </a:r>
            <a:r>
              <a:rPr lang="ru-RU" sz="1400" dirty="0" err="1"/>
              <a:t>включають</a:t>
            </a:r>
            <a:r>
              <a:rPr lang="ru-RU" sz="1400" dirty="0"/>
              <a:t> у себе </a:t>
            </a:r>
            <a:r>
              <a:rPr lang="ru-RU" sz="1400" dirty="0" err="1"/>
              <a:t>надання</a:t>
            </a:r>
            <a:r>
              <a:rPr lang="ru-RU" sz="1400" dirty="0"/>
              <a:t> </a:t>
            </a:r>
            <a:r>
              <a:rPr lang="ru-RU" sz="1400" dirty="0" err="1"/>
              <a:t>послуг</a:t>
            </a:r>
            <a:r>
              <a:rPr lang="ru-RU" sz="1400" dirty="0"/>
              <a:t> </a:t>
            </a:r>
            <a:r>
              <a:rPr lang="ru-RU" sz="1400" dirty="0" err="1"/>
              <a:t>або</a:t>
            </a:r>
            <a:r>
              <a:rPr lang="ru-RU" sz="1400" dirty="0"/>
              <a:t> продаж </a:t>
            </a:r>
            <a:r>
              <a:rPr lang="ru-RU" sz="1400" dirty="0" err="1"/>
              <a:t>товарів</a:t>
            </a:r>
            <a:r>
              <a:rPr lang="ru-RU" sz="1400" dirty="0"/>
              <a:t> </a:t>
            </a:r>
            <a:r>
              <a:rPr lang="ru-RU" sz="1400" dirty="0" err="1"/>
              <a:t>безпосередньо</a:t>
            </a:r>
            <a:r>
              <a:rPr lang="ru-RU" sz="1400" dirty="0"/>
              <a:t> </a:t>
            </a:r>
            <a:r>
              <a:rPr lang="ru-RU" sz="1400" dirty="0" err="1"/>
              <a:t>споживачам</a:t>
            </a:r>
            <a:r>
              <a:rPr lang="ru-RU" sz="1400" dirty="0"/>
              <a:t>, </a:t>
            </a:r>
            <a:r>
              <a:rPr lang="uk-UA" sz="1400" dirty="0"/>
              <a:t>проведення </a:t>
            </a:r>
            <a:r>
              <a:rPr lang="ru-RU" sz="1400" dirty="0" err="1"/>
              <a:t>транзакції</a:t>
            </a:r>
            <a:r>
              <a:rPr lang="ru-RU" sz="1400" dirty="0"/>
              <a:t> </a:t>
            </a:r>
            <a:r>
              <a:rPr lang="ru-RU" sz="1400" dirty="0" err="1"/>
              <a:t>між</a:t>
            </a:r>
            <a:r>
              <a:rPr lang="ru-RU" sz="1400" dirty="0"/>
              <a:t> </a:t>
            </a:r>
            <a:r>
              <a:rPr lang="ru-RU" sz="1400" dirty="0" err="1"/>
              <a:t>юридичними</a:t>
            </a:r>
            <a:r>
              <a:rPr lang="ru-RU" sz="1400" dirty="0"/>
              <a:t> особами. </a:t>
            </a:r>
            <a:r>
              <a:rPr lang="uk-UA" sz="1400" dirty="0"/>
              <a:t>При цьому</a:t>
            </a:r>
            <a:r>
              <a:rPr lang="ru-RU" sz="1400" dirty="0"/>
              <a:t> за </a:t>
            </a:r>
            <a:r>
              <a:rPr lang="ru-RU" sz="1400" dirty="0" err="1"/>
              <a:t>допомогою</a:t>
            </a:r>
            <a:r>
              <a:rPr lang="ru-RU" sz="1400" dirty="0"/>
              <a:t> в</a:t>
            </a:r>
            <a:r>
              <a:rPr lang="uk-UA" sz="1400" dirty="0" err="1"/>
              <a:t>іртуальних</a:t>
            </a:r>
            <a:r>
              <a:rPr lang="uk-UA" sz="1400" dirty="0"/>
              <a:t> </a:t>
            </a:r>
            <a:r>
              <a:rPr lang="ru-RU" sz="1400" dirty="0" err="1"/>
              <a:t>контактів</a:t>
            </a:r>
            <a:r>
              <a:rPr lang="ru-RU" sz="1400" dirty="0"/>
              <a:t> і </a:t>
            </a:r>
            <a:r>
              <a:rPr lang="ru-RU" sz="1400" dirty="0" err="1"/>
              <a:t>соціальних</a:t>
            </a:r>
            <a:r>
              <a:rPr lang="ru-RU" sz="1400" dirty="0"/>
              <a:t> мереж </a:t>
            </a:r>
            <a:r>
              <a:rPr lang="ru-RU" sz="1400" dirty="0" err="1"/>
              <a:t>здійснюється</a:t>
            </a:r>
            <a:r>
              <a:rPr lang="ru-RU" sz="1400" dirty="0"/>
              <a:t> </a:t>
            </a:r>
            <a:r>
              <a:rPr lang="ru-RU" sz="1400" dirty="0" err="1"/>
              <a:t>збирання</a:t>
            </a:r>
            <a:r>
              <a:rPr lang="ru-RU" sz="1400" dirty="0"/>
              <a:t> </a:t>
            </a:r>
            <a:r>
              <a:rPr lang="uk-UA" sz="1400" dirty="0"/>
              <a:t>та</a:t>
            </a:r>
            <a:r>
              <a:rPr lang="ru-RU" sz="1400" dirty="0"/>
              <a:t> </a:t>
            </a:r>
            <a:r>
              <a:rPr lang="ru-RU" sz="1400" dirty="0" err="1"/>
              <a:t>використання</a:t>
            </a:r>
            <a:r>
              <a:rPr lang="ru-RU" sz="1400" dirty="0"/>
              <a:t> </a:t>
            </a:r>
            <a:r>
              <a:rPr lang="ru-RU" sz="1400" dirty="0" err="1"/>
              <a:t>демографічних</a:t>
            </a:r>
            <a:r>
              <a:rPr lang="ru-RU" sz="1400" dirty="0"/>
              <a:t> </a:t>
            </a:r>
            <a:r>
              <a:rPr lang="ru-RU" sz="1400" dirty="0" err="1"/>
              <a:t>даних</a:t>
            </a:r>
            <a:r>
              <a:rPr lang="uk-UA" sz="1400" dirty="0"/>
              <a:t> населення</a:t>
            </a:r>
            <a:r>
              <a:rPr lang="ru-RU" sz="1400" dirty="0"/>
              <a:t>. </a:t>
            </a:r>
            <a:r>
              <a:rPr lang="ru-RU" sz="1400" dirty="0" err="1"/>
              <a:t>Маркетингові</a:t>
            </a:r>
            <a:r>
              <a:rPr lang="ru-RU" sz="1400" dirty="0"/>
              <a:t> </a:t>
            </a:r>
            <a:r>
              <a:rPr lang="ru-RU" sz="1400" dirty="0" err="1"/>
              <a:t>компанії</a:t>
            </a:r>
            <a:r>
              <a:rPr lang="ru-RU" sz="1400" dirty="0"/>
              <a:t> </a:t>
            </a:r>
            <a:r>
              <a:rPr lang="ru-RU" sz="1400" dirty="0" err="1"/>
              <a:t>розсилають</a:t>
            </a:r>
            <a:r>
              <a:rPr lang="ru-RU" sz="1400" dirty="0"/>
              <a:t> </a:t>
            </a:r>
            <a:r>
              <a:rPr lang="ru-RU" sz="1400" dirty="0" err="1"/>
              <a:t>рекламні</a:t>
            </a:r>
            <a:r>
              <a:rPr lang="ru-RU" sz="1400" dirty="0"/>
              <a:t> </a:t>
            </a:r>
            <a:r>
              <a:rPr lang="ru-RU" sz="1400" dirty="0" err="1"/>
              <a:t>матеріали</a:t>
            </a:r>
            <a:r>
              <a:rPr lang="ru-RU" sz="1400" dirty="0"/>
              <a:t> </a:t>
            </a:r>
            <a:r>
              <a:rPr lang="ru-RU" sz="1400" dirty="0" err="1"/>
              <a:t>потенційним</a:t>
            </a:r>
            <a:r>
              <a:rPr lang="ru-RU" sz="1400" dirty="0"/>
              <a:t> і </a:t>
            </a:r>
            <a:r>
              <a:rPr lang="ru-RU" sz="1400" dirty="0" err="1"/>
              <a:t>поточним</a:t>
            </a:r>
            <a:r>
              <a:rPr lang="ru-RU" sz="1400" dirty="0"/>
              <a:t> </a:t>
            </a:r>
            <a:r>
              <a:rPr lang="ru-RU" sz="1400" dirty="0" err="1"/>
              <a:t>клієнтам</a:t>
            </a:r>
            <a:r>
              <a:rPr lang="ru-RU" sz="1400" dirty="0"/>
              <a:t> за </a:t>
            </a:r>
            <a:r>
              <a:rPr lang="ru-RU" sz="1400" dirty="0" err="1"/>
              <a:t>допомогою</a:t>
            </a:r>
            <a:r>
              <a:rPr lang="ru-RU" sz="1400" dirty="0"/>
              <a:t> </a:t>
            </a:r>
            <a:r>
              <a:rPr lang="ru-RU" sz="1400" dirty="0" err="1"/>
              <a:t>електронної</a:t>
            </a:r>
            <a:r>
              <a:rPr lang="ru-RU" sz="1400" dirty="0"/>
              <a:t> </a:t>
            </a:r>
            <a:r>
              <a:rPr lang="ru-RU" sz="1400" dirty="0" err="1"/>
              <a:t>пошти</a:t>
            </a:r>
            <a:r>
              <a:rPr lang="ru-RU" sz="1400" dirty="0"/>
              <a:t> </a:t>
            </a:r>
            <a:r>
              <a:rPr lang="ru-RU" sz="1400" dirty="0" err="1"/>
              <a:t>або</a:t>
            </a:r>
            <a:r>
              <a:rPr lang="ru-RU" sz="1400" dirty="0"/>
              <a:t> смс-</a:t>
            </a:r>
            <a:r>
              <a:rPr lang="ru-RU" sz="1400" dirty="0" err="1"/>
              <a:t>розсилань</a:t>
            </a:r>
            <a:r>
              <a:rPr lang="ru-RU" sz="1400" dirty="0"/>
              <a:t>. </a:t>
            </a:r>
            <a:r>
              <a:rPr lang="uk-UA" sz="1400" dirty="0"/>
              <a:t>Відносно</a:t>
            </a:r>
            <a:r>
              <a:rPr lang="ru-RU" sz="1400" dirty="0"/>
              <a:t> </a:t>
            </a:r>
            <a:r>
              <a:rPr lang="ru-RU" sz="1400" dirty="0" err="1"/>
              <a:t>фінансових</a:t>
            </a:r>
            <a:r>
              <a:rPr lang="ru-RU" sz="1400" dirty="0"/>
              <a:t> </a:t>
            </a:r>
            <a:r>
              <a:rPr lang="ru-RU" sz="1400" dirty="0" err="1"/>
              <a:t>послуг</a:t>
            </a:r>
            <a:r>
              <a:rPr lang="ru-RU" sz="1400" dirty="0"/>
              <a:t>, </a:t>
            </a:r>
            <a:r>
              <a:rPr lang="ru-RU" sz="1400" dirty="0" err="1"/>
              <a:t>клієнти</a:t>
            </a:r>
            <a:r>
              <a:rPr lang="ru-RU" sz="1400" dirty="0"/>
              <a:t> </a:t>
            </a:r>
            <a:r>
              <a:rPr lang="ru-RU" sz="1400" dirty="0" err="1"/>
              <a:t>отримали</a:t>
            </a:r>
            <a:r>
              <a:rPr lang="ru-RU" sz="1400" dirty="0"/>
              <a:t> </a:t>
            </a:r>
            <a:r>
              <a:rPr lang="ru-RU" sz="1400" dirty="0" err="1"/>
              <a:t>можливість</a:t>
            </a:r>
            <a:r>
              <a:rPr lang="ru-RU" sz="1400" dirty="0"/>
              <a:t> </a:t>
            </a:r>
            <a:r>
              <a:rPr lang="ru-RU" sz="1400" dirty="0" err="1"/>
              <a:t>проведення</a:t>
            </a:r>
            <a:r>
              <a:rPr lang="ru-RU" sz="1400" dirty="0"/>
              <a:t> </a:t>
            </a:r>
            <a:r>
              <a:rPr lang="ru-RU" sz="1400" dirty="0" err="1"/>
              <a:t>безготівкових</a:t>
            </a:r>
            <a:r>
              <a:rPr lang="ru-RU" sz="1400" dirty="0"/>
              <a:t> </a:t>
            </a:r>
            <a:r>
              <a:rPr lang="ru-RU" sz="1400" dirty="0" err="1"/>
              <a:t>розрахунків</a:t>
            </a:r>
            <a:r>
              <a:rPr lang="ru-RU" sz="1400" dirty="0"/>
              <a:t> та </a:t>
            </a:r>
            <a:r>
              <a:rPr lang="ru-RU" sz="1400" dirty="0" err="1"/>
              <a:t>інших</a:t>
            </a:r>
            <a:r>
              <a:rPr lang="ru-RU" sz="1400" dirty="0"/>
              <a:t> </a:t>
            </a:r>
            <a:r>
              <a:rPr lang="ru-RU" sz="1400" dirty="0" err="1"/>
              <a:t>операцій</a:t>
            </a:r>
            <a:r>
              <a:rPr lang="ru-RU" sz="1400" dirty="0"/>
              <a:t> за </a:t>
            </a:r>
            <a:r>
              <a:rPr lang="ru-RU" sz="1400" dirty="0" err="1"/>
              <a:t>допомогою</a:t>
            </a:r>
            <a:r>
              <a:rPr lang="ru-RU" sz="1400" dirty="0"/>
              <a:t> </a:t>
            </a:r>
            <a:r>
              <a:rPr lang="ru-RU" sz="1400" dirty="0" err="1"/>
              <a:t>електронних</a:t>
            </a:r>
            <a:r>
              <a:rPr lang="ru-RU" sz="1400" dirty="0"/>
              <a:t> </a:t>
            </a:r>
            <a:r>
              <a:rPr lang="ru-RU" sz="1400" dirty="0" err="1"/>
              <a:t>документів</a:t>
            </a:r>
            <a:r>
              <a:rPr lang="ru-RU" sz="1400" dirty="0"/>
              <a:t>, </a:t>
            </a:r>
            <a:r>
              <a:rPr lang="ru-RU" sz="1400" dirty="0" err="1"/>
              <a:t>підписів</a:t>
            </a:r>
            <a:r>
              <a:rPr lang="ru-RU" sz="1400" dirty="0"/>
              <a:t>, грошей, </a:t>
            </a:r>
            <a:r>
              <a:rPr lang="ru-RU" sz="1400" dirty="0" err="1"/>
              <a:t>банківських</a:t>
            </a:r>
            <a:r>
              <a:rPr lang="ru-RU" sz="1400" dirty="0"/>
              <a:t> карт. </a:t>
            </a:r>
            <a:r>
              <a:rPr lang="uk-UA" sz="1400" dirty="0"/>
              <a:t>Крім того,</a:t>
            </a:r>
            <a:r>
              <a:rPr lang="ru-RU" sz="1400" dirty="0"/>
              <a:t> </a:t>
            </a:r>
            <a:r>
              <a:rPr lang="ru-RU" sz="1400" dirty="0" err="1"/>
              <a:t>слід</a:t>
            </a:r>
            <a:r>
              <a:rPr lang="ru-RU" sz="1400" dirty="0"/>
              <a:t> </a:t>
            </a:r>
            <a:r>
              <a:rPr lang="ru-RU" sz="1400" dirty="0" err="1"/>
              <a:t>виділити</a:t>
            </a:r>
            <a:r>
              <a:rPr lang="ru-RU" sz="1400" dirty="0"/>
              <a:t> </a:t>
            </a:r>
            <a:r>
              <a:rPr lang="ru-RU" sz="1400" dirty="0" err="1"/>
              <a:t>електронні</a:t>
            </a:r>
            <a:r>
              <a:rPr lang="ru-RU" sz="1400" dirty="0"/>
              <a:t> </a:t>
            </a:r>
            <a:r>
              <a:rPr lang="ru-RU" sz="1400" dirty="0" err="1"/>
              <a:t>товари</a:t>
            </a:r>
            <a:r>
              <a:rPr lang="ru-RU" sz="1400" dirty="0"/>
              <a:t> </a:t>
            </a:r>
            <a:r>
              <a:rPr lang="ru-RU" sz="1400" dirty="0" err="1"/>
              <a:t>або</a:t>
            </a:r>
            <a:r>
              <a:rPr lang="ru-RU" sz="1400" dirty="0"/>
              <a:t> </a:t>
            </a:r>
            <a:r>
              <a:rPr lang="ru-RU" sz="1400" dirty="0" err="1"/>
              <a:t>послуги</a:t>
            </a:r>
            <a:r>
              <a:rPr lang="ru-RU" sz="1400" dirty="0"/>
              <a:t>, </a:t>
            </a:r>
            <a:r>
              <a:rPr lang="ru-RU" sz="1400" dirty="0" err="1"/>
              <a:t>що</a:t>
            </a:r>
            <a:r>
              <a:rPr lang="ru-RU" sz="1400" dirty="0"/>
              <a:t> </a:t>
            </a:r>
            <a:r>
              <a:rPr lang="ru-RU" sz="1400" dirty="0" err="1"/>
              <a:t>продаються</a:t>
            </a:r>
            <a:r>
              <a:rPr lang="ru-RU" sz="1400" dirty="0"/>
              <a:t> без </a:t>
            </a:r>
            <a:r>
              <a:rPr lang="ru-RU" sz="1400" dirty="0" err="1"/>
              <a:t>їх</a:t>
            </a:r>
            <a:r>
              <a:rPr lang="ru-RU" sz="1400" dirty="0"/>
              <a:t> </a:t>
            </a:r>
            <a:r>
              <a:rPr lang="ru-RU" sz="1400" dirty="0" err="1"/>
              <a:t>фізичного</a:t>
            </a:r>
            <a:r>
              <a:rPr lang="ru-RU" sz="1400" dirty="0"/>
              <a:t> </a:t>
            </a:r>
            <a:r>
              <a:rPr lang="ru-RU" sz="1400" dirty="0" err="1"/>
              <a:t>переміщення</a:t>
            </a:r>
            <a:r>
              <a:rPr lang="ru-RU" sz="1400" dirty="0"/>
              <a:t>. До </a:t>
            </a:r>
            <a:r>
              <a:rPr lang="uk-UA" sz="1400" dirty="0"/>
              <a:t>таких послуг</a:t>
            </a:r>
            <a:r>
              <a:rPr lang="ru-RU" sz="1400" dirty="0"/>
              <a:t> належать </a:t>
            </a:r>
            <a:r>
              <a:rPr lang="ru-RU" sz="1400" dirty="0" err="1"/>
              <a:t>медіаконтент</a:t>
            </a:r>
            <a:r>
              <a:rPr lang="ru-RU" sz="1400" dirty="0"/>
              <a:t> (</a:t>
            </a:r>
            <a:r>
              <a:rPr lang="ru-RU" sz="1400" dirty="0" err="1"/>
              <a:t>музика</a:t>
            </a:r>
            <a:r>
              <a:rPr lang="ru-RU" sz="1400" dirty="0"/>
              <a:t>, </a:t>
            </a:r>
            <a:r>
              <a:rPr lang="ru-RU" sz="1400" dirty="0" err="1"/>
              <a:t>фільми</a:t>
            </a:r>
            <a:r>
              <a:rPr lang="ru-RU" sz="1400" dirty="0"/>
              <a:t>, </a:t>
            </a:r>
            <a:r>
              <a:rPr lang="ru-RU" sz="1400" dirty="0" err="1"/>
              <a:t>статті</a:t>
            </a:r>
            <a:r>
              <a:rPr lang="ru-RU" sz="1400" dirty="0"/>
              <a:t>, книги), </a:t>
            </a:r>
            <a:r>
              <a:rPr lang="ru-RU" sz="1400" dirty="0" err="1"/>
              <a:t>платний</a:t>
            </a:r>
            <a:r>
              <a:rPr lang="ru-RU" sz="1400" dirty="0"/>
              <a:t> доступ на </a:t>
            </a:r>
            <a:r>
              <a:rPr lang="ru-RU" sz="1400" dirty="0" err="1"/>
              <a:t>сайти</a:t>
            </a:r>
            <a:r>
              <a:rPr lang="ru-RU" sz="1400" dirty="0"/>
              <a:t> (</a:t>
            </a:r>
            <a:r>
              <a:rPr lang="ru-RU" sz="1400" dirty="0" err="1"/>
              <a:t>форуми</a:t>
            </a:r>
            <a:r>
              <a:rPr lang="ru-RU" sz="1400" dirty="0"/>
              <a:t>, </a:t>
            </a:r>
            <a:r>
              <a:rPr lang="ru-RU" sz="1400" dirty="0" err="1"/>
              <a:t>портали</a:t>
            </a:r>
            <a:r>
              <a:rPr lang="ru-RU" sz="1400" dirty="0"/>
              <a:t>), </a:t>
            </a:r>
            <a:r>
              <a:rPr lang="ru-RU" sz="1400" dirty="0" err="1"/>
              <a:t>програмне</a:t>
            </a:r>
            <a:r>
              <a:rPr lang="ru-RU" sz="1400" dirty="0"/>
              <a:t> </a:t>
            </a:r>
            <a:r>
              <a:rPr lang="ru-RU" sz="1400" dirty="0" err="1"/>
              <a:t>забезпечення</a:t>
            </a:r>
            <a:r>
              <a:rPr lang="ru-RU" sz="1400" dirty="0"/>
              <a:t>, </a:t>
            </a:r>
            <a:r>
              <a:rPr lang="ru-RU" sz="1400" dirty="0" err="1"/>
              <a:t>надання</a:t>
            </a:r>
            <a:r>
              <a:rPr lang="ru-RU" sz="1400" dirty="0"/>
              <a:t> </a:t>
            </a:r>
            <a:r>
              <a:rPr lang="ru-RU" sz="1400" dirty="0" err="1"/>
              <a:t>різних</a:t>
            </a:r>
            <a:r>
              <a:rPr lang="ru-RU" sz="1400" dirty="0"/>
              <a:t> </a:t>
            </a:r>
            <a:r>
              <a:rPr lang="ru-RU" sz="1400" dirty="0" err="1"/>
              <a:t>послуг</a:t>
            </a:r>
            <a:r>
              <a:rPr lang="ru-RU" sz="1400" dirty="0"/>
              <a:t> (</a:t>
            </a:r>
            <a:r>
              <a:rPr lang="ru-RU" sz="1400" dirty="0" err="1"/>
              <a:t>освітні</a:t>
            </a:r>
            <a:r>
              <a:rPr lang="ru-RU" sz="1400" dirty="0"/>
              <a:t>, </a:t>
            </a:r>
            <a:r>
              <a:rPr lang="ru-RU" sz="1400" dirty="0" err="1"/>
              <a:t>консультаційні</a:t>
            </a:r>
            <a:r>
              <a:rPr lang="ru-RU" sz="1400" dirty="0"/>
              <a:t>, </a:t>
            </a:r>
            <a:r>
              <a:rPr lang="ru-RU" sz="1400" dirty="0" err="1"/>
              <a:t>психологічні</a:t>
            </a:r>
            <a:r>
              <a:rPr lang="ru-RU" sz="1400" dirty="0"/>
              <a:t>) </a:t>
            </a:r>
            <a:r>
              <a:rPr lang="ru-RU" sz="1400" dirty="0" err="1"/>
              <a:t>тощо</a:t>
            </a:r>
            <a:r>
              <a:rPr lang="ru-RU" sz="1400" dirty="0"/>
              <a:t>.</a:t>
            </a:r>
          </a:p>
          <a:p>
            <a:r>
              <a:rPr lang="uk-UA" sz="1400" dirty="0"/>
              <a:t>При цьому завдяки зростанню обсягу телекомунікаційних послуг, що дозволяє здійснювати вихід до Інтернету за допомогою різних пристроїв, а також розширенню спектра послуг, що надаються, в цифровій економіці став з’являтися простір, який називається платформою. Платформа електронної торгівлі представляє собою програмний додаток, який дозволяє керівництву підприємства під час ведення бізнесу управляти власним сайтом, продажами та операціями в режимі </a:t>
            </a:r>
            <a:r>
              <a:rPr lang="uk-UA" sz="1400" dirty="0" err="1"/>
              <a:t>онлайн</a:t>
            </a:r>
            <a:r>
              <a:rPr lang="uk-UA" sz="1400" dirty="0"/>
              <a:t>.</a:t>
            </a:r>
            <a:endParaRPr lang="uk-UA" sz="1400" dirty="0"/>
          </a:p>
        </p:txBody>
      </p:sp>
    </p:spTree>
    <p:extLst>
      <p:ext uri="{BB962C8B-B14F-4D97-AF65-F5344CB8AC3E}">
        <p14:creationId xmlns:p14="http://schemas.microsoft.com/office/powerpoint/2010/main" val="16462011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67544" y="260648"/>
            <a:ext cx="8280920" cy="6048671"/>
          </a:xfrm>
        </p:spPr>
        <p:txBody>
          <a:bodyPr>
            <a:normAutofit lnSpcReduction="10000"/>
          </a:bodyPr>
          <a:lstStyle/>
          <a:p>
            <a:r>
              <a:rPr lang="uk-UA" sz="1400" dirty="0"/>
              <a:t>В цілому компанії, що функціонують на основі платформ («оператори платформ»), можна знайти в різних галузях світової економіки, серед них: соціальні мережі для спілкування, пошуку і встановлення ділових контактів (</a:t>
            </a:r>
            <a:r>
              <a:rPr lang="ru-RU" sz="1400" dirty="0" err="1"/>
              <a:t>Facebook</a:t>
            </a:r>
            <a:r>
              <a:rPr lang="uk-UA" sz="1400" dirty="0"/>
              <a:t>, </a:t>
            </a:r>
            <a:r>
              <a:rPr lang="ru-RU" sz="1400" dirty="0" err="1"/>
              <a:t>LinkedIn</a:t>
            </a:r>
            <a:r>
              <a:rPr lang="uk-UA" sz="1400" dirty="0"/>
              <a:t>); соціальні </a:t>
            </a:r>
            <a:r>
              <a:rPr lang="uk-UA" sz="1400" dirty="0" err="1"/>
              <a:t>месенджери</a:t>
            </a:r>
            <a:r>
              <a:rPr lang="uk-UA" sz="1400" dirty="0"/>
              <a:t> (</a:t>
            </a:r>
            <a:r>
              <a:rPr lang="en-US" sz="1400" dirty="0" err="1"/>
              <a:t>Viber</a:t>
            </a:r>
            <a:r>
              <a:rPr lang="uk-UA" sz="1400" dirty="0"/>
              <a:t>, </a:t>
            </a:r>
            <a:r>
              <a:rPr lang="en-US" sz="1400" dirty="0"/>
              <a:t>Telegram</a:t>
            </a:r>
            <a:r>
              <a:rPr lang="uk-UA" sz="1400" dirty="0"/>
              <a:t>); </a:t>
            </a:r>
            <a:r>
              <a:rPr lang="uk-UA" sz="1400" dirty="0" err="1"/>
              <a:t>інтернет-аукціони</a:t>
            </a:r>
            <a:r>
              <a:rPr lang="uk-UA" sz="1400" dirty="0"/>
              <a:t> та роздрібні продажі (</a:t>
            </a:r>
            <a:r>
              <a:rPr lang="ru-RU" sz="1400" dirty="0" err="1"/>
              <a:t>Amazon</a:t>
            </a:r>
            <a:r>
              <a:rPr lang="uk-UA" sz="1400" dirty="0"/>
              <a:t>, </a:t>
            </a:r>
            <a:r>
              <a:rPr lang="ru-RU" sz="1400" dirty="0" err="1"/>
              <a:t>eBay</a:t>
            </a:r>
            <a:r>
              <a:rPr lang="uk-UA" sz="1400" dirty="0"/>
              <a:t>, </a:t>
            </a:r>
            <a:r>
              <a:rPr lang="ru-RU" sz="1400" dirty="0" err="1"/>
              <a:t>Angie</a:t>
            </a:r>
            <a:r>
              <a:rPr lang="uk-UA" sz="1400" dirty="0"/>
              <a:t>'</a:t>
            </a:r>
            <a:r>
              <a:rPr lang="ru-RU" sz="1400" dirty="0" err="1"/>
              <a:t>sList</a:t>
            </a:r>
            <a:r>
              <a:rPr lang="uk-UA" sz="1400" dirty="0"/>
              <a:t>); </a:t>
            </a:r>
            <a:r>
              <a:rPr lang="uk-UA" sz="1400" dirty="0" err="1"/>
              <a:t>онлайнові</a:t>
            </a:r>
            <a:r>
              <a:rPr lang="uk-UA" sz="1400" dirty="0"/>
              <a:t> фінансові та кадрові функції (</a:t>
            </a:r>
            <a:r>
              <a:rPr lang="ru-RU" sz="1400" dirty="0" err="1"/>
              <a:t>Workday</a:t>
            </a:r>
            <a:r>
              <a:rPr lang="uk-UA" sz="1400" dirty="0"/>
              <a:t>, </a:t>
            </a:r>
            <a:r>
              <a:rPr lang="ru-RU" sz="1400" dirty="0" err="1"/>
              <a:t>Elance</a:t>
            </a:r>
            <a:r>
              <a:rPr lang="uk-UA" sz="1400" dirty="0"/>
              <a:t>, </a:t>
            </a:r>
            <a:r>
              <a:rPr lang="ru-RU" sz="1400" dirty="0" err="1"/>
              <a:t>Freelancer</a:t>
            </a:r>
            <a:r>
              <a:rPr lang="uk-UA" sz="1400" dirty="0"/>
              <a:t>, </a:t>
            </a:r>
            <a:r>
              <a:rPr lang="ru-RU" sz="1400" dirty="0" err="1"/>
              <a:t>WorkFusion</a:t>
            </a:r>
            <a:r>
              <a:rPr lang="uk-UA" sz="1400" dirty="0"/>
              <a:t>); міський транспорт (</a:t>
            </a:r>
            <a:r>
              <a:rPr lang="ru-RU" sz="1400" dirty="0" err="1"/>
              <a:t>Uber</a:t>
            </a:r>
            <a:r>
              <a:rPr lang="uk-UA" sz="1400" dirty="0"/>
              <a:t>, </a:t>
            </a:r>
            <a:r>
              <a:rPr lang="ru-RU" sz="1400" dirty="0" err="1"/>
              <a:t>Lyft</a:t>
            </a:r>
            <a:r>
              <a:rPr lang="uk-UA" sz="1400" dirty="0"/>
              <a:t>, </a:t>
            </a:r>
            <a:r>
              <a:rPr lang="ru-RU" sz="1400" dirty="0" err="1"/>
              <a:t>Sidecar</a:t>
            </a:r>
            <a:r>
              <a:rPr lang="uk-UA" sz="1400" dirty="0"/>
              <a:t>, </a:t>
            </a:r>
            <a:r>
              <a:rPr lang="ru-RU" sz="1400" dirty="0" err="1"/>
              <a:t>Yandex</a:t>
            </a:r>
            <a:r>
              <a:rPr lang="uk-UA" sz="1400" dirty="0"/>
              <a:t>-</a:t>
            </a:r>
            <a:r>
              <a:rPr lang="ru-RU" sz="1400" dirty="0" err="1"/>
              <a:t>taxi</a:t>
            </a:r>
            <a:r>
              <a:rPr lang="uk-UA" sz="1400" dirty="0"/>
              <a:t>).</a:t>
            </a:r>
            <a:endParaRPr lang="ru-RU" sz="1400" dirty="0"/>
          </a:p>
          <a:p>
            <a:r>
              <a:rPr lang="uk-UA" sz="1400" u="sng" dirty="0">
                <a:hlinkClick r:id="rId2" action="ppaction://hlinkfile"/>
              </a:rPr>
              <a:t>Європейська комісія також визначає </a:t>
            </a:r>
            <a:r>
              <a:rPr lang="uk-UA" sz="1400" u="sng" dirty="0" err="1">
                <a:hlinkClick r:id="rId2" action="ppaction://hlinkfile"/>
              </a:rPr>
              <a:t>онлайн-платформи</a:t>
            </a:r>
            <a:r>
              <a:rPr lang="uk-UA" sz="1400" u="sng" dirty="0">
                <a:hlinkClick r:id="rId2" action="ppaction://hlinkfile"/>
              </a:rPr>
              <a:t> крізь призму їх функціонального призначення, як «пошукові системи, соціальні мережі, платформи для електронної комерції, магазини купівлю додатків, сайти порівняння цін».</a:t>
            </a:r>
            <a:r>
              <a:rPr lang="uk-UA" sz="1400" dirty="0"/>
              <a:t> Причому деякі компанії спочатку будували свій бізнес як </a:t>
            </a:r>
            <a:r>
              <a:rPr lang="uk-UA" sz="1400" dirty="0" err="1"/>
              <a:t>онлайн-платформи</a:t>
            </a:r>
            <a:r>
              <a:rPr lang="uk-UA" sz="1400" dirty="0"/>
              <a:t> (наприклад, </a:t>
            </a:r>
            <a:r>
              <a:rPr lang="ru-RU" sz="1400" dirty="0" err="1"/>
              <a:t>Aliexpress</a:t>
            </a:r>
            <a:r>
              <a:rPr lang="uk-UA" sz="1400" dirty="0"/>
              <a:t>), а інші в платформи «виросли» завдяки поступовому залученню все більшої кількості учасників, нарощуванню пропонованих бізнес-можливостей (наприклад, </a:t>
            </a:r>
            <a:r>
              <a:rPr lang="ru-RU" sz="1400" dirty="0" err="1"/>
              <a:t>Facebook</a:t>
            </a:r>
            <a:r>
              <a:rPr lang="uk-UA" sz="1400" dirty="0"/>
              <a:t>).</a:t>
            </a:r>
            <a:endParaRPr lang="ru-RU" sz="1400" dirty="0"/>
          </a:p>
          <a:p>
            <a:r>
              <a:rPr lang="uk-UA" sz="1400" dirty="0"/>
              <a:t>Відзначимо стрімке зростання компаній, що функціонують як платформи та становлять значну частину світової економіки, охоплюючи дедалі більшу кількість країн і учасників. Згідно з опитуванням (січень 2019 р.), у світі налічується більше 181 компанії-платформи з вартісною оцінкою, що перевищує 4,3 трлн дол. США, і кількістю зайнятих майже 1,3 </a:t>
            </a:r>
            <a:r>
              <a:rPr lang="uk-UA" sz="1400" dirty="0" err="1"/>
              <a:t>млн</a:t>
            </a:r>
            <a:r>
              <a:rPr lang="uk-UA" sz="1400" dirty="0"/>
              <a:t> осіб.</a:t>
            </a:r>
            <a:endParaRPr lang="ru-RU" sz="1400" dirty="0"/>
          </a:p>
          <a:p>
            <a:r>
              <a:rPr lang="uk-UA" sz="1400" u="sng" dirty="0">
                <a:hlinkClick r:id="rId3" action="ppaction://hlinkfile"/>
              </a:rPr>
              <a:t>Так, 9 компаній із 10 використовують платформи, з них 5 – це </a:t>
            </a:r>
            <a:r>
              <a:rPr lang="uk-UA" sz="1400" u="sng" dirty="0" err="1">
                <a:hlinkClick r:id="rId3" action="ppaction://hlinkfile"/>
              </a:rPr>
              <a:t>онлайн-майданчики</a:t>
            </a:r>
            <a:r>
              <a:rPr lang="uk-UA" sz="1400" u="sng" dirty="0">
                <a:hlinkClick r:id="rId3" action="ppaction://hlinkfile"/>
              </a:rPr>
              <a:t> для продажу товарів або послуг (електронна комерція), 4 – компанії, які забезпечують доступ до інформації та соціальної взаємодії (пошук, соціальна мережа, реклама), включаючи 3 з них, що використовують технологію </a:t>
            </a:r>
            <a:r>
              <a:rPr lang="ru-RU" sz="1400" u="sng" dirty="0">
                <a:hlinkClick r:id="rId3" action="ppaction://hlinkfile"/>
              </a:rPr>
              <a:t>P</a:t>
            </a:r>
            <a:r>
              <a:rPr lang="uk-UA" sz="1400" u="sng" dirty="0">
                <a:hlinkClick r:id="rId3" action="ppaction://hlinkfile"/>
              </a:rPr>
              <a:t>2</a:t>
            </a:r>
            <a:r>
              <a:rPr lang="ru-RU" sz="1400" u="sng" dirty="0">
                <a:hlinkClick r:id="rId3" action="ppaction://hlinkfile"/>
              </a:rPr>
              <a:t>P</a:t>
            </a:r>
            <a:r>
              <a:rPr lang="uk-UA" sz="1400" u="sng" dirty="0">
                <a:hlinkClick r:id="rId3" action="ppaction://hlinkfile"/>
              </a:rPr>
              <a:t> (децентралізована, </a:t>
            </a:r>
            <a:r>
              <a:rPr lang="uk-UA" sz="1400" u="sng" dirty="0" err="1">
                <a:hlinkClick r:id="rId3" action="ppaction://hlinkfile"/>
              </a:rPr>
              <a:t>пірингова</a:t>
            </a:r>
            <a:r>
              <a:rPr lang="uk-UA" sz="1400" u="sng" dirty="0">
                <a:hlinkClick r:id="rId3" action="ppaction://hlinkfile"/>
              </a:rPr>
              <a:t> мережа). </a:t>
            </a:r>
            <a:r>
              <a:rPr lang="ru-RU" sz="1400" u="sng" dirty="0" err="1">
                <a:hlinkClick r:id="rId3" action="ppaction://hlinkfile"/>
              </a:rPr>
              <a:t>Apple</a:t>
            </a:r>
            <a:r>
              <a:rPr lang="uk-UA" sz="1400" u="sng" dirty="0">
                <a:hlinkClick r:id="rId3" action="ppaction://hlinkfile"/>
              </a:rPr>
              <a:t> є певним винятком, хоча в активі компанії є кілька успішних платформ (</a:t>
            </a:r>
            <a:r>
              <a:rPr lang="ru-RU" sz="1400" u="sng" dirty="0" err="1">
                <a:hlinkClick r:id="rId3" action="ppaction://hlinkfile"/>
              </a:rPr>
              <a:t>iTunes</a:t>
            </a:r>
            <a:r>
              <a:rPr lang="uk-UA" sz="1400" u="sng" dirty="0">
                <a:hlinkClick r:id="rId3" action="ppaction://hlinkfile"/>
              </a:rPr>
              <a:t> і </a:t>
            </a:r>
            <a:r>
              <a:rPr lang="ru-RU" sz="1400" u="sng" dirty="0" err="1">
                <a:hlinkClick r:id="rId3" action="ppaction://hlinkfile"/>
              </a:rPr>
              <a:t>AppStore</a:t>
            </a:r>
            <a:r>
              <a:rPr lang="uk-UA" sz="1400" u="sng" dirty="0">
                <a:hlinkClick r:id="rId3" action="ppaction://hlinkfile"/>
              </a:rPr>
              <a:t>), яких не було в 1995 році. Крім зміненого складу зазначених компаній, за 20 років їх вартість, виходячи з ринкової капіталізації, збільшилася в 138 разів. </a:t>
            </a:r>
            <a:r>
              <a:rPr lang="ru-RU" sz="1400" u="sng" dirty="0" err="1">
                <a:hlinkClick r:id="rId3" action="ppaction://hlinkfile"/>
              </a:rPr>
              <a:t>Крім</a:t>
            </a:r>
            <a:r>
              <a:rPr lang="ru-RU" sz="1400" u="sng" dirty="0">
                <a:hlinkClick r:id="rId3" action="ppaction://hlinkfile"/>
              </a:rPr>
              <a:t> того, онлайн-</a:t>
            </a:r>
            <a:r>
              <a:rPr lang="ru-RU" sz="1400" u="sng" dirty="0" err="1">
                <a:hlinkClick r:id="rId3" action="ppaction://hlinkfile"/>
              </a:rPr>
              <a:t>платформи</a:t>
            </a:r>
            <a:r>
              <a:rPr lang="ru-RU" sz="1400" u="sng" dirty="0">
                <a:hlinkClick r:id="rId3" action="ppaction://hlinkfile"/>
              </a:rPr>
              <a:t> </a:t>
            </a:r>
            <a:r>
              <a:rPr lang="ru-RU" sz="1400" u="sng" dirty="0" err="1">
                <a:hlinkClick r:id="rId3" action="ppaction://hlinkfile"/>
              </a:rPr>
              <a:t>використовуються</a:t>
            </a:r>
            <a:r>
              <a:rPr lang="ru-RU" sz="1400" u="sng" dirty="0">
                <a:hlinkClick r:id="rId3" action="ppaction://hlinkfile"/>
              </a:rPr>
              <a:t> в </a:t>
            </a:r>
            <a:r>
              <a:rPr lang="ru-RU" sz="1400" u="sng" dirty="0" err="1">
                <a:hlinkClick r:id="rId3" action="ppaction://hlinkfile"/>
              </a:rPr>
              <a:t>багатьох</a:t>
            </a:r>
            <a:r>
              <a:rPr lang="ru-RU" sz="1400" u="sng" dirty="0">
                <a:hlinkClick r:id="rId3" action="ppaction://hlinkfile"/>
              </a:rPr>
              <a:t> </a:t>
            </a:r>
            <a:r>
              <a:rPr lang="ru-RU" sz="1400" u="sng" dirty="0" err="1">
                <a:hlinkClick r:id="rId3" action="ppaction://hlinkfile"/>
              </a:rPr>
              <a:t>галузях</a:t>
            </a:r>
            <a:r>
              <a:rPr lang="ru-RU" sz="1400" u="sng" dirty="0">
                <a:hlinkClick r:id="rId3" action="ppaction://hlinkfile"/>
              </a:rPr>
              <a:t>, таких як реклама, </a:t>
            </a:r>
            <a:r>
              <a:rPr lang="ru-RU" sz="1400" u="sng" dirty="0" err="1">
                <a:hlinkClick r:id="rId3" action="ppaction://hlinkfile"/>
              </a:rPr>
              <a:t>зв’язок</a:t>
            </a:r>
            <a:r>
              <a:rPr lang="ru-RU" sz="1400" u="sng" dirty="0">
                <a:hlinkClick r:id="rId3" action="ppaction://hlinkfile"/>
              </a:rPr>
              <a:t>, </a:t>
            </a:r>
            <a:r>
              <a:rPr lang="ru-RU" sz="1400" u="sng" dirty="0" err="1">
                <a:hlinkClick r:id="rId3" action="ppaction://hlinkfile"/>
              </a:rPr>
              <a:t>роздрібна</a:t>
            </a:r>
            <a:r>
              <a:rPr lang="ru-RU" sz="1400" u="sng" dirty="0">
                <a:hlinkClick r:id="rId3" action="ppaction://hlinkfile"/>
              </a:rPr>
              <a:t> </a:t>
            </a:r>
            <a:r>
              <a:rPr lang="ru-RU" sz="1400" u="sng" dirty="0" err="1">
                <a:hlinkClick r:id="rId3" action="ppaction://hlinkfile"/>
              </a:rPr>
              <a:t>торгівля</a:t>
            </a:r>
            <a:r>
              <a:rPr lang="ru-RU" sz="1400" u="sng" dirty="0">
                <a:hlinkClick r:id="rId3" action="ppaction://hlinkfile"/>
              </a:rPr>
              <a:t>, транспорт і </a:t>
            </a:r>
            <a:r>
              <a:rPr lang="ru-RU" sz="1400" u="sng" dirty="0" err="1">
                <a:hlinkClick r:id="rId3" action="ppaction://hlinkfile"/>
              </a:rPr>
              <a:t>туристичні</a:t>
            </a:r>
            <a:r>
              <a:rPr lang="ru-RU" sz="1400" u="sng" dirty="0">
                <a:hlinkClick r:id="rId3" action="ppaction://hlinkfile"/>
              </a:rPr>
              <a:t> </a:t>
            </a:r>
            <a:r>
              <a:rPr lang="ru-RU" sz="1400" u="sng" dirty="0" err="1">
                <a:hlinkClick r:id="rId3" action="ppaction://hlinkfile"/>
              </a:rPr>
              <a:t>послуги</a:t>
            </a:r>
            <a:r>
              <a:rPr lang="ru-RU" sz="1400" u="sng" dirty="0">
                <a:hlinkClick r:id="rId3" action="ppaction://hlinkfile"/>
              </a:rPr>
              <a:t>. </a:t>
            </a:r>
            <a:r>
              <a:rPr lang="ru-RU" sz="1400" u="sng" dirty="0" err="1">
                <a:hlinkClick r:id="rId3" action="ppaction://hlinkfile"/>
              </a:rPr>
              <a:t>Якщо</a:t>
            </a:r>
            <a:r>
              <a:rPr lang="ru-RU" sz="1400" u="sng" dirty="0">
                <a:hlinkClick r:id="rId3" action="ppaction://hlinkfile"/>
              </a:rPr>
              <a:t> </a:t>
            </a:r>
            <a:r>
              <a:rPr lang="ru-RU" sz="1400" u="sng" dirty="0" err="1">
                <a:hlinkClick r:id="rId3" action="ppaction://hlinkfile"/>
              </a:rPr>
              <a:t>спочатку</a:t>
            </a:r>
            <a:r>
              <a:rPr lang="ru-RU" sz="1400" u="sng" dirty="0">
                <a:hlinkClick r:id="rId3" action="ppaction://hlinkfile"/>
              </a:rPr>
              <a:t> онлайн-</a:t>
            </a:r>
            <a:r>
              <a:rPr lang="ru-RU" sz="1400" u="sng" dirty="0" err="1">
                <a:hlinkClick r:id="rId3" action="ppaction://hlinkfile"/>
              </a:rPr>
              <a:t>платформи</a:t>
            </a:r>
            <a:r>
              <a:rPr lang="ru-RU" sz="1400" u="sng" dirty="0">
                <a:hlinkClick r:id="rId3" action="ppaction://hlinkfile"/>
              </a:rPr>
              <a:t> </a:t>
            </a:r>
            <a:r>
              <a:rPr lang="ru-RU" sz="1400" u="sng" dirty="0" err="1">
                <a:hlinkClick r:id="rId3" action="ppaction://hlinkfile"/>
              </a:rPr>
              <a:t>використовувалися</a:t>
            </a:r>
            <a:r>
              <a:rPr lang="ru-RU" sz="1400" u="sng" dirty="0">
                <a:hlinkClick r:id="rId3" action="ppaction://hlinkfile"/>
              </a:rPr>
              <a:t> </a:t>
            </a:r>
            <a:r>
              <a:rPr lang="ru-RU" sz="1400" u="sng" dirty="0" err="1">
                <a:hlinkClick r:id="rId3" action="ppaction://hlinkfile"/>
              </a:rPr>
              <a:t>виключно</a:t>
            </a:r>
            <a:r>
              <a:rPr lang="ru-RU" sz="1400" u="sng" dirty="0">
                <a:hlinkClick r:id="rId3" action="ppaction://hlinkfile"/>
              </a:rPr>
              <a:t> для </a:t>
            </a:r>
            <a:r>
              <a:rPr lang="ru-RU" sz="1400" u="sng" dirty="0" err="1">
                <a:hlinkClick r:id="rId3" action="ppaction://hlinkfile"/>
              </a:rPr>
              <a:t>створення</a:t>
            </a:r>
            <a:r>
              <a:rPr lang="ru-RU" sz="1400" u="sng" dirty="0">
                <a:hlinkClick r:id="rId3" action="ppaction://hlinkfile"/>
              </a:rPr>
              <a:t> та </a:t>
            </a:r>
            <a:r>
              <a:rPr lang="ru-RU" sz="1400" u="sng" dirty="0" err="1">
                <a:hlinkClick r:id="rId3" action="ppaction://hlinkfile"/>
              </a:rPr>
              <a:t>переміщення</a:t>
            </a:r>
            <a:r>
              <a:rPr lang="ru-RU" sz="1400" u="sng" dirty="0">
                <a:hlinkClick r:id="rId3" action="ppaction://hlinkfile"/>
              </a:rPr>
              <a:t> </a:t>
            </a:r>
            <a:r>
              <a:rPr lang="ru-RU" sz="1400" u="sng" dirty="0" err="1">
                <a:hlinkClick r:id="rId3" action="ppaction://hlinkfile"/>
              </a:rPr>
              <a:t>електронних</a:t>
            </a:r>
            <a:r>
              <a:rPr lang="ru-RU" sz="1400" u="sng" dirty="0">
                <a:hlinkClick r:id="rId3" action="ppaction://hlinkfile"/>
              </a:rPr>
              <a:t> </a:t>
            </a:r>
            <a:r>
              <a:rPr lang="ru-RU" sz="1400" u="sng" dirty="0" err="1">
                <a:hlinkClick r:id="rId3" action="ppaction://hlinkfile"/>
              </a:rPr>
              <a:t>товарів</a:t>
            </a:r>
            <a:r>
              <a:rPr lang="ru-RU" sz="1400" u="sng" dirty="0">
                <a:hlinkClick r:id="rId3" action="ppaction://hlinkfile"/>
              </a:rPr>
              <a:t> і </a:t>
            </a:r>
            <a:r>
              <a:rPr lang="ru-RU" sz="1400" u="sng" dirty="0" err="1">
                <a:hlinkClick r:id="rId3" action="ppaction://hlinkfile"/>
              </a:rPr>
              <a:t>послуг</a:t>
            </a:r>
            <a:r>
              <a:rPr lang="ru-RU" sz="1400" u="sng" dirty="0">
                <a:hlinkClick r:id="rId3" action="ppaction://hlinkfile"/>
              </a:rPr>
              <a:t>, то </a:t>
            </a:r>
            <a:r>
              <a:rPr lang="ru-RU" sz="1400" u="sng" dirty="0" err="1">
                <a:hlinkClick r:id="rId3" action="ppaction://hlinkfile"/>
              </a:rPr>
              <a:t>останнім</a:t>
            </a:r>
            <a:r>
              <a:rPr lang="ru-RU" sz="1400" u="sng" dirty="0">
                <a:hlinkClick r:id="rId3" action="ppaction://hlinkfile"/>
              </a:rPr>
              <a:t> часом, </a:t>
            </a:r>
            <a:r>
              <a:rPr lang="ru-RU" sz="1400" u="sng" dirty="0" err="1">
                <a:hlinkClick r:id="rId3" action="ppaction://hlinkfile"/>
              </a:rPr>
              <a:t>платформи</a:t>
            </a:r>
            <a:r>
              <a:rPr lang="ru-RU" sz="1400" u="sng" dirty="0">
                <a:hlinkClick r:id="rId3" action="ppaction://hlinkfile"/>
              </a:rPr>
              <a:t> </a:t>
            </a:r>
            <a:r>
              <a:rPr lang="ru-RU" sz="1400" u="sng" dirty="0" err="1">
                <a:hlinkClick r:id="rId3" action="ppaction://hlinkfile"/>
              </a:rPr>
              <a:t>створюються</a:t>
            </a:r>
            <a:r>
              <a:rPr lang="ru-RU" sz="1400" u="sng" dirty="0">
                <a:hlinkClick r:id="rId3" action="ppaction://hlinkfile"/>
              </a:rPr>
              <a:t> та </a:t>
            </a:r>
            <a:r>
              <a:rPr lang="ru-RU" sz="1400" u="sng" dirty="0" err="1">
                <a:hlinkClick r:id="rId3" action="ppaction://hlinkfile"/>
              </a:rPr>
              <a:t>використовуються</a:t>
            </a:r>
            <a:r>
              <a:rPr lang="ru-RU" sz="1400" u="sng" dirty="0">
                <a:hlinkClick r:id="rId3" action="ppaction://hlinkfile"/>
              </a:rPr>
              <a:t> для ринку </a:t>
            </a:r>
            <a:r>
              <a:rPr lang="ru-RU" sz="1400" u="sng" dirty="0" err="1">
                <a:hlinkClick r:id="rId3" action="ppaction://hlinkfile"/>
              </a:rPr>
              <a:t>фізичних</a:t>
            </a:r>
            <a:r>
              <a:rPr lang="ru-RU" sz="1400" u="sng" dirty="0">
                <a:hlinkClick r:id="rId3" action="ppaction://hlinkfile"/>
              </a:rPr>
              <a:t> </a:t>
            </a:r>
            <a:r>
              <a:rPr lang="ru-RU" sz="1400" u="sng" dirty="0" err="1">
                <a:hlinkClick r:id="rId3" action="ppaction://hlinkfile"/>
              </a:rPr>
              <a:t>послуг</a:t>
            </a:r>
            <a:r>
              <a:rPr lang="ru-RU" sz="1400" u="sng" dirty="0">
                <a:hlinkClick r:id="rId3" action="ppaction://hlinkfile"/>
              </a:rPr>
              <a:t>, таких як </a:t>
            </a:r>
            <a:r>
              <a:rPr lang="ru-RU" sz="1400" u="sng" dirty="0" err="1">
                <a:hlinkClick r:id="rId3" action="ppaction://hlinkfile"/>
              </a:rPr>
              <a:t>транспортні</a:t>
            </a:r>
            <a:r>
              <a:rPr lang="ru-RU" sz="1400" u="sng" dirty="0">
                <a:hlinkClick r:id="rId3" action="ppaction://hlinkfile"/>
              </a:rPr>
              <a:t> (</a:t>
            </a:r>
            <a:r>
              <a:rPr lang="ru-RU" sz="1400" u="sng" dirty="0" err="1">
                <a:hlinkClick r:id="rId3" action="ppaction://hlinkfile"/>
              </a:rPr>
              <a:t>Uber</a:t>
            </a:r>
            <a:r>
              <a:rPr lang="ru-RU" sz="1400" u="sng" dirty="0">
                <a:hlinkClick r:id="rId3" action="ppaction://hlinkfile"/>
              </a:rPr>
              <a:t>), </a:t>
            </a:r>
            <a:r>
              <a:rPr lang="ru-RU" sz="1400" u="sng" dirty="0" err="1">
                <a:hlinkClick r:id="rId3" action="ppaction://hlinkfile"/>
              </a:rPr>
              <a:t>послуги</a:t>
            </a:r>
            <a:r>
              <a:rPr lang="ru-RU" sz="1400" u="sng" dirty="0">
                <a:hlinkClick r:id="rId3" action="ppaction://hlinkfile"/>
              </a:rPr>
              <a:t> </a:t>
            </a:r>
            <a:r>
              <a:rPr lang="ru-RU" sz="1400" u="sng" dirty="0" err="1">
                <a:hlinkClick r:id="rId3" action="ppaction://hlinkfile"/>
              </a:rPr>
              <a:t>розміщення</a:t>
            </a:r>
            <a:r>
              <a:rPr lang="ru-RU" sz="1400" u="sng" dirty="0">
                <a:hlinkClick r:id="rId3" action="ppaction://hlinkfile"/>
              </a:rPr>
              <a:t> (</a:t>
            </a:r>
            <a:r>
              <a:rPr lang="ru-RU" sz="1400" u="sng" dirty="0" err="1">
                <a:hlinkClick r:id="rId3" action="ppaction://hlinkfile"/>
              </a:rPr>
              <a:t>Airbnb</a:t>
            </a:r>
            <a:r>
              <a:rPr lang="ru-RU" sz="1400" u="sng" dirty="0">
                <a:hlinkClick r:id="rId3" action="ppaction://hlinkfile"/>
              </a:rPr>
              <a:t>)</a:t>
            </a:r>
            <a:r>
              <a:rPr lang="uk-UA" sz="1400" u="sng" dirty="0">
                <a:hlinkClick r:id="rId3" action="ppaction://hlinkfile"/>
              </a:rPr>
              <a:t>,</a:t>
            </a:r>
            <a:r>
              <a:rPr lang="ru-RU" sz="1400" u="sng" dirty="0">
                <a:hlinkClick r:id="rId3" action="ppaction://hlinkfile"/>
              </a:rPr>
              <a:t> (</a:t>
            </a:r>
            <a:r>
              <a:rPr lang="ru-RU" sz="1400" u="sng" dirty="0" err="1">
                <a:hlinkClick r:id="rId3" action="ppaction://hlinkfile"/>
              </a:rPr>
              <a:t>TaskRabbit</a:t>
            </a:r>
            <a:r>
              <a:rPr lang="ru-RU" sz="1400" u="sng" dirty="0">
                <a:hlinkClick r:id="rId3" action="ppaction://hlinkfile"/>
              </a:rPr>
              <a:t>) </a:t>
            </a:r>
            <a:r>
              <a:rPr lang="uk-UA" sz="1400" u="sng" dirty="0">
                <a:hlinkClick r:id="rId3" action="ppaction://hlinkfile"/>
              </a:rPr>
              <a:t>та інші</a:t>
            </a:r>
            <a:r>
              <a:rPr lang="ru-RU" sz="1400" u="sng" dirty="0">
                <a:hlinkClick r:id="rId3" action="ppaction://hlinkfile"/>
              </a:rPr>
              <a:t>.</a:t>
            </a:r>
            <a:endParaRPr lang="uk-UA" sz="1400" dirty="0"/>
          </a:p>
        </p:txBody>
      </p:sp>
    </p:spTree>
    <p:extLst>
      <p:ext uri="{BB962C8B-B14F-4D97-AF65-F5344CB8AC3E}">
        <p14:creationId xmlns:p14="http://schemas.microsoft.com/office/powerpoint/2010/main" val="17323606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67544" y="260648"/>
            <a:ext cx="8280920" cy="6048671"/>
          </a:xfrm>
        </p:spPr>
        <p:txBody>
          <a:bodyPr>
            <a:normAutofit/>
          </a:bodyPr>
          <a:lstStyle/>
          <a:p>
            <a:r>
              <a:rPr lang="uk-UA" sz="1400" dirty="0"/>
              <a:t>Одними з найяскравіших прикладів розвитку цифрових платформ завдяки виваженому корпоративному менеджменту та обраній бізнес стратегії зростання є поведінка на глобальному ринку інформаційних компаній-гігантів: </a:t>
            </a:r>
            <a:r>
              <a:rPr lang="en-US" sz="1400" dirty="0"/>
              <a:t>Amazon</a:t>
            </a:r>
            <a:r>
              <a:rPr lang="uk-UA" sz="1400" dirty="0"/>
              <a:t>, </a:t>
            </a:r>
            <a:r>
              <a:rPr lang="en-US" sz="1400" dirty="0"/>
              <a:t>Apple</a:t>
            </a:r>
            <a:r>
              <a:rPr lang="uk-UA" sz="1400" dirty="0"/>
              <a:t>, </a:t>
            </a:r>
            <a:r>
              <a:rPr lang="en-US" sz="1400" dirty="0"/>
              <a:t>Google </a:t>
            </a:r>
            <a:r>
              <a:rPr lang="uk-UA" sz="1400" dirty="0"/>
              <a:t>та </a:t>
            </a:r>
            <a:r>
              <a:rPr lang="en-US" sz="1400" dirty="0"/>
              <a:t>Facebook</a:t>
            </a:r>
            <a:r>
              <a:rPr lang="uk-UA" sz="1400" dirty="0"/>
              <a:t>. Компанія </a:t>
            </a:r>
            <a:r>
              <a:rPr lang="en-US" sz="1400" i="1" dirty="0"/>
              <a:t>Apple</a:t>
            </a:r>
            <a:r>
              <a:rPr lang="uk-UA" sz="1400" dirty="0"/>
              <a:t> в особі її співзасновників </a:t>
            </a:r>
            <a:r>
              <a:rPr lang="uk-UA" sz="1400" dirty="0" err="1"/>
              <a:t>Стіва Джобса</a:t>
            </a:r>
            <a:r>
              <a:rPr lang="uk-UA" sz="1400" dirty="0"/>
              <a:t> та Стіва Возняка стали відомими серед конкурентів завдяки блискучій технічній архітектурі та власному елегантному дизайну, проте успіх прийшов трохи згодом. Для цього було потрібно переорієнтуватися на конкретного споживача, а конкретніше на споживачах індивідуалістах, віддали перевагу дорожчій машині зі зручним та чудовим дизайном.</a:t>
            </a:r>
            <a:endParaRPr lang="ru-RU" sz="1400" dirty="0"/>
          </a:p>
          <a:p>
            <a:r>
              <a:rPr lang="en-US" sz="1400" i="1" dirty="0"/>
              <a:t>Google</a:t>
            </a:r>
            <a:r>
              <a:rPr lang="en-US" sz="1400" dirty="0"/>
              <a:t> c</a:t>
            </a:r>
            <a:r>
              <a:rPr lang="uk-UA" sz="1400" dirty="0"/>
              <a:t>тала у 100 разів дорожчою за </a:t>
            </a:r>
            <a:r>
              <a:rPr lang="en-US" sz="1400" i="1" dirty="0"/>
              <a:t>Yahoo</a:t>
            </a:r>
            <a:r>
              <a:rPr lang="uk-UA" sz="1400" dirty="0"/>
              <a:t>, вдаючи з себе маленьку, милу і чесну компанію з простою домашньою сторінкою, що згодом стала №1 серед пошукових систем.</a:t>
            </a:r>
            <a:endParaRPr lang="ru-RU" sz="1400" dirty="0"/>
          </a:p>
          <a:p>
            <a:r>
              <a:rPr lang="uk-UA" sz="1400" dirty="0"/>
              <a:t>Мережа </a:t>
            </a:r>
            <a:r>
              <a:rPr lang="en-US" sz="1400" i="1" dirty="0"/>
              <a:t>Facebook</a:t>
            </a:r>
            <a:r>
              <a:rPr lang="en-US" sz="1400" dirty="0"/>
              <a:t> </a:t>
            </a:r>
            <a:r>
              <a:rPr lang="uk-UA" sz="1400" dirty="0"/>
              <a:t>перемогла колись популярну </a:t>
            </a:r>
            <a:r>
              <a:rPr lang="en-US" sz="1400" dirty="0" err="1"/>
              <a:t>Myspace</a:t>
            </a:r>
            <a:r>
              <a:rPr lang="uk-UA" sz="1400" dirty="0"/>
              <a:t>, зробивши акцент в своєму напрямку діяльності на потребу підтверджувати і ділитися своїми особистими даними.</a:t>
            </a:r>
            <a:r>
              <a:rPr lang="ru-RU" sz="1400" dirty="0"/>
              <a:t> </a:t>
            </a:r>
          </a:p>
          <a:p>
            <a:r>
              <a:rPr lang="uk-UA" sz="1400" dirty="0"/>
              <a:t>Компанія </a:t>
            </a:r>
            <a:r>
              <a:rPr lang="en-US" sz="1400" i="1" dirty="0"/>
              <a:t>Amazon</a:t>
            </a:r>
            <a:r>
              <a:rPr lang="en-US" sz="1400" b="1" dirty="0"/>
              <a:t> </a:t>
            </a:r>
            <a:r>
              <a:rPr lang="uk-UA" sz="1400" dirty="0"/>
              <a:t>як потужний книжковий магазин все ж таки розвиває нові привабливі </a:t>
            </a:r>
            <a:r>
              <a:rPr lang="uk-UA" sz="1400" dirty="0" err="1"/>
              <a:t>стартапи</a:t>
            </a:r>
            <a:r>
              <a:rPr lang="uk-UA" sz="1400" dirty="0"/>
              <a:t> та хоче збільшити масштабування.</a:t>
            </a:r>
            <a:endParaRPr lang="ru-RU" sz="1400" dirty="0"/>
          </a:p>
          <a:p>
            <a:r>
              <a:rPr lang="uk-UA" sz="1400" dirty="0"/>
              <a:t>Алгоритм побудови стратегії бізнесу інформаційних компаній-гігантів </a:t>
            </a:r>
            <a:r>
              <a:rPr lang="en-US" sz="1400" i="1" dirty="0"/>
              <a:t>Amazon</a:t>
            </a:r>
            <a:r>
              <a:rPr lang="uk-UA" sz="1400" dirty="0"/>
              <a:t>, </a:t>
            </a:r>
            <a:r>
              <a:rPr lang="en-US" sz="1400" i="1" dirty="0"/>
              <a:t>Apple</a:t>
            </a:r>
            <a:r>
              <a:rPr lang="uk-UA" sz="1400" dirty="0"/>
              <a:t>, </a:t>
            </a:r>
            <a:r>
              <a:rPr lang="en-US" sz="1400" i="1" dirty="0"/>
              <a:t>Google</a:t>
            </a:r>
            <a:r>
              <a:rPr lang="en-US" sz="1400" dirty="0"/>
              <a:t> </a:t>
            </a:r>
            <a:r>
              <a:rPr lang="uk-UA" sz="1400" dirty="0"/>
              <a:t>та </a:t>
            </a:r>
            <a:r>
              <a:rPr lang="en-US" sz="1400" i="1" dirty="0"/>
              <a:t>Facebook</a:t>
            </a:r>
            <a:r>
              <a:rPr lang="uk-UA" sz="1400" dirty="0"/>
              <a:t>, враховуючи потреби цифрового маркетингу полягає у фокусуванні в таких напрямках як диференціація продукту, капітал </a:t>
            </a:r>
            <a:r>
              <a:rPr lang="uk-UA" sz="1400" dirty="0" err="1"/>
              <a:t>візіонерів</a:t>
            </a:r>
            <a:r>
              <a:rPr lang="uk-UA" sz="1400" dirty="0"/>
              <a:t>, глобальне охоплення, привабливість, вертикальна інтеграція, штучний інтелект та географія.</a:t>
            </a:r>
            <a:endParaRPr lang="ru-RU" sz="1400" dirty="0"/>
          </a:p>
          <a:p>
            <a:endParaRPr lang="uk-UA" sz="1400" dirty="0"/>
          </a:p>
        </p:txBody>
      </p:sp>
    </p:spTree>
    <p:extLst>
      <p:ext uri="{BB962C8B-B14F-4D97-AF65-F5344CB8AC3E}">
        <p14:creationId xmlns:p14="http://schemas.microsoft.com/office/powerpoint/2010/main" val="4023477248"/>
      </p:ext>
    </p:extLst>
  </p:cSld>
  <p:clrMapOvr>
    <a:masterClrMapping/>
  </p:clrMapOvr>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14</TotalTime>
  <Words>3051</Words>
  <Application>Microsoft Office PowerPoint</Application>
  <PresentationFormat>Экран (4:3)</PresentationFormat>
  <Paragraphs>93</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Воздушный поток</vt:lpstr>
      <vt:lpstr>Тема 3 СКЛАДНІ ІНФОРМАЦІЙНІ СИСТЕМИ (ПЛАТФОРМИ) ЯК ЕЛЕМЕНТ МАРКЕТИНГОВИХ КОМУНІКАЦІЙ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Тема 3 СКЛАДНІ ІНФОРМАЦІЙНІ СИСТЕМИ (ПЛАТФОРМИ) ЯК ЕЛЕМЕНТ МАРКЕТИНГОВИХ КОМУНІКАЦІЙ </dc:title>
  <dc:creator>Ann</dc:creator>
  <cp:lastModifiedBy>Ann</cp:lastModifiedBy>
  <cp:revision>17</cp:revision>
  <dcterms:created xsi:type="dcterms:W3CDTF">2021-09-07T09:44:11Z</dcterms:created>
  <dcterms:modified xsi:type="dcterms:W3CDTF">2021-09-07T09:58:26Z</dcterms:modified>
</cp:coreProperties>
</file>