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DBFDFCE-DD09-40A1-B1CF-9E7FCE6325F0}"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811F5-2D62-4950-AC27-D151C045EE4E}"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DBFDFCE-DD09-40A1-B1CF-9E7FCE6325F0}"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DBFDFCE-DD09-40A1-B1CF-9E7FCE6325F0}"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DBFDFCE-DD09-40A1-B1CF-9E7FCE6325F0}"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811F5-2D62-4950-AC27-D151C045EE4E}"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DBFDFCE-DD09-40A1-B1CF-9E7FCE6325F0}" type="datetimeFigureOut">
              <a:rPr lang="uk-UA" smtClean="0"/>
              <a:t>07.09.2021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DBFDFCE-DD09-40A1-B1CF-9E7FCE6325F0}"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811F5-2D62-4950-AC27-D151C045EE4E}"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DBFDFCE-DD09-40A1-B1CF-9E7FCE6325F0}" type="datetimeFigureOut">
              <a:rPr lang="uk-UA" smtClean="0"/>
              <a:t>07.09.2021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387811F5-2D62-4950-AC27-D151C045EE4E}"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DBFDFCE-DD09-40A1-B1CF-9E7FCE6325F0}" type="datetimeFigureOut">
              <a:rPr lang="uk-UA" smtClean="0"/>
              <a:t>07.09.2021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BFDFCE-DD09-40A1-B1CF-9E7FCE6325F0}" type="datetimeFigureOut">
              <a:rPr lang="uk-UA" smtClean="0"/>
              <a:t>07.09.2021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DBFDFCE-DD09-40A1-B1CF-9E7FCE6325F0}"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811F5-2D62-4950-AC27-D151C045EE4E}"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DBFDFCE-DD09-40A1-B1CF-9E7FCE6325F0}" type="datetimeFigureOut">
              <a:rPr lang="uk-UA" smtClean="0"/>
              <a:t>07.09.2021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387811F5-2D62-4950-AC27-D151C045EE4E}"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DBFDFCE-DD09-40A1-B1CF-9E7FCE6325F0}" type="datetimeFigureOut">
              <a:rPr lang="uk-UA" smtClean="0"/>
              <a:t>07.09.2021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87811F5-2D62-4950-AC27-D151C045EE4E}"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fondy.ua/uk/?utm_medium=refferal&amp;utm_source=lemarbet"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lemarbet.com/ua/otkrytie-internet-magazina/kak-otkryt-internet-magazin-poshagovaya-instruktsiya/"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https://armedsoft.com/"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file:///C:\Users\Ann\Desktop\&#1052;&#1072;&#1088;&#1089;&#1072;&#1082;%20&#1028;&#1083;&#1080;&#1079;&#1072;&#1074;&#1077;&#1090;&#1072;.pd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file:///C:\Users\Ann\Desktop\ape_2017_1_19.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file:///C:\Users\Ann\Desktop\&#1052;&#1072;&#1090;&#1077;&#1088;&#1110;&#1072;&#1083;&#1080;%20&#1087;&#1086;%20SMM%20&#1087;&#1086;&#1089;&#1110;&#1073;&#1085;&#1080;&#1082;&#1091;\&#1045;&#1083;&#1077;&#1082;&#1090;&#1088;&#1086;&#1085;&#1085;&#1072;%20&#1082;&#1086;&#1084;&#1077;&#1088;&#1094;&#1110;&#1103;\2015_5_Vlasyuk.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1052736"/>
            <a:ext cx="8352927" cy="5472607"/>
          </a:xfrm>
        </p:spPr>
        <p:txBody>
          <a:bodyPr>
            <a:normAutofit/>
          </a:bodyPr>
          <a:lstStyle/>
          <a:p>
            <a:r>
              <a:rPr lang="uk-UA" sz="1400" dirty="0"/>
              <a:t>2.1. Поняття, складові електронного бізнесу та його розвиток в Україні та світі</a:t>
            </a:r>
            <a:endParaRPr lang="ru-RU" sz="1400" dirty="0"/>
          </a:p>
          <a:p>
            <a:r>
              <a:rPr lang="uk-UA" sz="1400" dirty="0"/>
              <a:t>2.2. Зміст, особливості та ринок електронної комерції</a:t>
            </a:r>
            <a:endParaRPr lang="ru-RU" sz="1400" dirty="0"/>
          </a:p>
          <a:p>
            <a:r>
              <a:rPr lang="uk-UA" sz="1400" dirty="0"/>
              <a:t>2.3. Особливості створення </a:t>
            </a:r>
            <a:r>
              <a:rPr lang="uk-UA" sz="1400" dirty="0" err="1"/>
              <a:t>Інтернет-магазину</a:t>
            </a:r>
            <a:endParaRPr lang="ru-RU" sz="1400" dirty="0"/>
          </a:p>
          <a:p>
            <a:r>
              <a:rPr lang="uk-UA" sz="1400" dirty="0"/>
              <a:t> </a:t>
            </a:r>
            <a:endParaRPr lang="ru-RU" sz="1400" dirty="0"/>
          </a:p>
          <a:p>
            <a:r>
              <a:rPr lang="uk-UA" sz="1400" b="1" dirty="0"/>
              <a:t>2.1. Поняття, складові електронного бізнесу та його розвиток в Україні та світі</a:t>
            </a:r>
            <a:endParaRPr lang="ru-RU" sz="1400" dirty="0"/>
          </a:p>
          <a:p>
            <a:r>
              <a:rPr lang="uk-UA" sz="1400" dirty="0"/>
              <a:t> </a:t>
            </a:r>
            <a:endParaRPr lang="ru-RU" sz="1400" dirty="0"/>
          </a:p>
          <a:p>
            <a:r>
              <a:rPr lang="ru-RU" sz="1400" dirty="0" err="1"/>
              <a:t>Використання</a:t>
            </a:r>
            <a:r>
              <a:rPr lang="ru-RU" sz="1400" dirty="0"/>
              <a:t> </a:t>
            </a:r>
            <a:r>
              <a:rPr lang="ru-RU" sz="1400" dirty="0" err="1"/>
              <a:t>інформаційних</a:t>
            </a:r>
            <a:r>
              <a:rPr lang="ru-RU" sz="1400" dirty="0"/>
              <a:t> </a:t>
            </a:r>
            <a:r>
              <a:rPr lang="ru-RU" sz="1400" dirty="0" err="1"/>
              <a:t>технологій</a:t>
            </a:r>
            <a:r>
              <a:rPr lang="ru-RU" sz="1400" dirty="0"/>
              <a:t> </a:t>
            </a:r>
            <a:r>
              <a:rPr lang="ru-RU" sz="1400" dirty="0" err="1"/>
              <a:t>призвело</a:t>
            </a:r>
            <a:r>
              <a:rPr lang="ru-RU" sz="1400" dirty="0"/>
              <a:t> до </a:t>
            </a:r>
            <a:r>
              <a:rPr lang="ru-RU" sz="1400" dirty="0" err="1"/>
              <a:t>кардинальних</a:t>
            </a:r>
            <a:r>
              <a:rPr lang="ru-RU" sz="1400" dirty="0"/>
              <a:t> </a:t>
            </a:r>
            <a:r>
              <a:rPr lang="ru-RU" sz="1400" dirty="0" err="1"/>
              <a:t>змін</a:t>
            </a:r>
            <a:r>
              <a:rPr lang="ru-RU" sz="1400" dirty="0"/>
              <a:t> </a:t>
            </a:r>
            <a:r>
              <a:rPr lang="ru-RU" sz="1400" dirty="0" err="1"/>
              <a:t>традиційних</a:t>
            </a:r>
            <a:r>
              <a:rPr lang="ru-RU" sz="1400" dirty="0"/>
              <a:t> </a:t>
            </a:r>
            <a:r>
              <a:rPr lang="ru-RU" sz="1400" dirty="0" err="1"/>
              <a:t>способів</a:t>
            </a:r>
            <a:r>
              <a:rPr lang="ru-RU" sz="1400" dirty="0"/>
              <a:t> </a:t>
            </a:r>
            <a:r>
              <a:rPr lang="ru-RU" sz="1400" dirty="0" err="1"/>
              <a:t>ведення</a:t>
            </a:r>
            <a:r>
              <a:rPr lang="ru-RU" sz="1400" dirty="0"/>
              <a:t> </a:t>
            </a:r>
            <a:r>
              <a:rPr lang="ru-RU" sz="1400" dirty="0" err="1"/>
              <a:t>бізнесу</a:t>
            </a:r>
            <a:r>
              <a:rPr lang="ru-RU" sz="1400" dirty="0"/>
              <a:t> та </a:t>
            </a:r>
            <a:r>
              <a:rPr lang="ru-RU" sz="1400" dirty="0" err="1"/>
              <a:t>виникнення</a:t>
            </a:r>
            <a:r>
              <a:rPr lang="ru-RU" sz="1400" dirty="0"/>
              <a:t> нового виду </a:t>
            </a:r>
            <a:r>
              <a:rPr lang="ru-RU" sz="1400" dirty="0" err="1"/>
              <a:t>економічної</a:t>
            </a:r>
            <a:r>
              <a:rPr lang="ru-RU" sz="1400" dirty="0"/>
              <a:t> </a:t>
            </a:r>
            <a:r>
              <a:rPr lang="ru-RU" sz="1400" dirty="0" err="1"/>
              <a:t>діяльності</a:t>
            </a:r>
            <a:r>
              <a:rPr lang="ru-RU" sz="1400" dirty="0"/>
              <a:t> – </a:t>
            </a:r>
            <a:r>
              <a:rPr lang="ru-RU" sz="1400" dirty="0" err="1"/>
              <a:t>електронного</a:t>
            </a:r>
            <a:r>
              <a:rPr lang="ru-RU" sz="1400" dirty="0"/>
              <a:t> </a:t>
            </a:r>
            <a:r>
              <a:rPr lang="ru-RU" sz="1400" dirty="0" err="1"/>
              <a:t>бізнесу</a:t>
            </a:r>
            <a:r>
              <a:rPr lang="ru-RU" sz="1400" dirty="0"/>
              <a:t>. </a:t>
            </a:r>
            <a:r>
              <a:rPr lang="ru-RU" sz="1400" dirty="0" err="1"/>
              <a:t>Активний</a:t>
            </a:r>
            <a:r>
              <a:rPr lang="ru-RU" sz="1400" dirty="0"/>
              <a:t> </a:t>
            </a:r>
            <a:r>
              <a:rPr lang="ru-RU" sz="1400" dirty="0" err="1"/>
              <a:t>розвиток</a:t>
            </a:r>
            <a:r>
              <a:rPr lang="ru-RU" sz="1400" dirty="0"/>
              <a:t> </a:t>
            </a:r>
            <a:r>
              <a:rPr lang="ru-RU" sz="1400" dirty="0" err="1"/>
              <a:t>мережі</a:t>
            </a:r>
            <a:r>
              <a:rPr lang="ru-RU" sz="1400" dirty="0"/>
              <a:t> </a:t>
            </a:r>
            <a:r>
              <a:rPr lang="ru-RU" sz="1400" dirty="0" err="1"/>
              <a:t>Інтернет</a:t>
            </a:r>
            <a:r>
              <a:rPr lang="ru-RU" sz="1400" dirty="0"/>
              <a:t> </a:t>
            </a:r>
            <a:r>
              <a:rPr lang="ru-RU" sz="1400" dirty="0" err="1"/>
              <a:t>сприяє</a:t>
            </a:r>
            <a:r>
              <a:rPr lang="ru-RU" sz="1400" dirty="0"/>
              <a:t> </a:t>
            </a:r>
            <a:r>
              <a:rPr lang="ru-RU" sz="1400" dirty="0" err="1"/>
              <a:t>формуванню</a:t>
            </a:r>
            <a:r>
              <a:rPr lang="ru-RU" sz="1400" dirty="0"/>
              <a:t> </a:t>
            </a:r>
            <a:r>
              <a:rPr lang="ru-RU" sz="1400" dirty="0" err="1"/>
              <a:t>мережевих</a:t>
            </a:r>
            <a:r>
              <a:rPr lang="ru-RU" sz="1400" dirty="0"/>
              <a:t> </a:t>
            </a:r>
            <a:r>
              <a:rPr lang="ru-RU" sz="1400" dirty="0" err="1"/>
              <a:t>формувань</a:t>
            </a:r>
            <a:r>
              <a:rPr lang="ru-RU" sz="1400" dirty="0"/>
              <a:t>, </a:t>
            </a:r>
            <a:r>
              <a:rPr lang="ru-RU" sz="1400" dirty="0" err="1"/>
              <a:t>які</a:t>
            </a:r>
            <a:r>
              <a:rPr lang="ru-RU" sz="1400" dirty="0"/>
              <a:t> </a:t>
            </a:r>
            <a:r>
              <a:rPr lang="ru-RU" sz="1400" dirty="0" err="1"/>
              <a:t>суттєво</a:t>
            </a:r>
            <a:r>
              <a:rPr lang="ru-RU" sz="1400" dirty="0"/>
              <a:t> </a:t>
            </a:r>
            <a:r>
              <a:rPr lang="ru-RU" sz="1400" dirty="0" err="1"/>
              <a:t>впливають</a:t>
            </a:r>
            <a:r>
              <a:rPr lang="ru-RU" sz="1400" dirty="0"/>
              <a:t> на сферу товарного </a:t>
            </a:r>
            <a:r>
              <a:rPr lang="ru-RU" sz="1400" dirty="0" err="1"/>
              <a:t>обігу</a:t>
            </a:r>
            <a:r>
              <a:rPr lang="ru-RU" sz="1400" dirty="0"/>
              <a:t>, тому </a:t>
            </a:r>
            <a:r>
              <a:rPr lang="ru-RU" sz="1400" dirty="0" err="1"/>
              <a:t>Інтернет</a:t>
            </a:r>
            <a:r>
              <a:rPr lang="ru-RU" sz="1400" dirty="0"/>
              <a:t> є не </a:t>
            </a:r>
            <a:r>
              <a:rPr lang="ru-RU" sz="1400" dirty="0" err="1"/>
              <a:t>тільки</a:t>
            </a:r>
            <a:r>
              <a:rPr lang="ru-RU" sz="1400" dirty="0"/>
              <a:t> </a:t>
            </a:r>
            <a:r>
              <a:rPr lang="ru-RU" sz="1400" dirty="0" err="1"/>
              <a:t>місцем</a:t>
            </a:r>
            <a:r>
              <a:rPr lang="ru-RU" sz="1400" dirty="0"/>
              <a:t> </a:t>
            </a:r>
            <a:r>
              <a:rPr lang="ru-RU" sz="1400" dirty="0" err="1"/>
              <a:t>обміну</a:t>
            </a:r>
            <a:r>
              <a:rPr lang="ru-RU" sz="1400" dirty="0"/>
              <a:t> </a:t>
            </a:r>
            <a:r>
              <a:rPr lang="ru-RU" sz="1400" dirty="0" err="1"/>
              <a:t>інформацією</a:t>
            </a:r>
            <a:r>
              <a:rPr lang="ru-RU" sz="1400" dirty="0"/>
              <a:t>, а й </a:t>
            </a:r>
            <a:r>
              <a:rPr lang="ru-RU" sz="1400" dirty="0" err="1"/>
              <a:t>майданчиком</a:t>
            </a:r>
            <a:r>
              <a:rPr lang="ru-RU" sz="1400" dirty="0"/>
              <a:t> для </a:t>
            </a:r>
            <a:r>
              <a:rPr lang="ru-RU" sz="1400" dirty="0" err="1"/>
              <a:t>здійснення</a:t>
            </a:r>
            <a:r>
              <a:rPr lang="ru-RU" sz="1400" dirty="0"/>
              <a:t> </a:t>
            </a:r>
            <a:r>
              <a:rPr lang="ru-RU" sz="1400" dirty="0" err="1"/>
              <a:t>операцій</a:t>
            </a:r>
            <a:r>
              <a:rPr lang="ru-RU" sz="1400" dirty="0"/>
              <a:t> </a:t>
            </a:r>
            <a:r>
              <a:rPr lang="ru-RU" sz="1400" dirty="0" err="1"/>
              <a:t>купівлі</a:t>
            </a:r>
            <a:r>
              <a:rPr lang="ru-RU" sz="1400" dirty="0"/>
              <a:t>-продажу як </a:t>
            </a:r>
            <a:r>
              <a:rPr lang="ru-RU" sz="1400" dirty="0" err="1"/>
              <a:t>електронного</a:t>
            </a:r>
            <a:r>
              <a:rPr lang="ru-RU" sz="1400" dirty="0"/>
              <a:t> контенту, так і </a:t>
            </a:r>
            <a:r>
              <a:rPr lang="ru-RU" sz="1400" dirty="0" err="1"/>
              <a:t>матеріальних</a:t>
            </a:r>
            <a:r>
              <a:rPr lang="ru-RU" sz="1400" dirty="0"/>
              <a:t> благ</a:t>
            </a:r>
            <a:r>
              <a:rPr lang="uk-UA" sz="1400" dirty="0"/>
              <a:t>.</a:t>
            </a:r>
            <a:endParaRPr lang="ru-RU" sz="1400" dirty="0"/>
          </a:p>
          <a:p>
            <a:r>
              <a:rPr lang="uk-UA" sz="1400" dirty="0"/>
              <a:t>Існує безліч підходів до визначення поняття електронного бізнесу, що відображені у працях вітчизняних та зарубіжних авторів, але на наш погляд найбільш вдалим визначенням електронного бізнесу є таке – «це нова модель інтегрованої економічної діяльності, яка базується на використанні інформаційно-комунікаційних технологій та мереж, як унікального макроекономічного середовища».</a:t>
            </a:r>
            <a:endParaRPr lang="ru-RU" sz="1400" dirty="0"/>
          </a:p>
          <a:p>
            <a:r>
              <a:rPr lang="uk-UA" sz="1400" dirty="0"/>
              <a:t>Електронний бізнес є збірним поняттям і включає у себе усі побічні та взаємопов’язані економічні відносини, які виникають у процесі ведення підприємницької діяльності за допомогою </a:t>
            </a:r>
            <a:r>
              <a:rPr lang="uk-UA" sz="1400" dirty="0" err="1"/>
              <a:t>інформаційнокомунікаційних</a:t>
            </a:r>
            <a:r>
              <a:rPr lang="uk-UA" sz="1400" dirty="0"/>
              <a:t> технологій. У якості прикладів можна навести такі інструменти: реалізація товарів та послуг через мережу Інтернет, реклама та дослідження ринку, створення нових та підтримка старих зв’язків та контактів, інформаційна підтримка споживачів тощо.</a:t>
            </a:r>
            <a:endParaRPr lang="uk-UA" sz="1400" dirty="0"/>
          </a:p>
        </p:txBody>
      </p:sp>
      <p:sp>
        <p:nvSpPr>
          <p:cNvPr id="2" name="Заголовок 1"/>
          <p:cNvSpPr>
            <a:spLocks noGrp="1"/>
          </p:cNvSpPr>
          <p:nvPr>
            <p:ph type="ctrTitle"/>
          </p:nvPr>
        </p:nvSpPr>
        <p:spPr>
          <a:xfrm>
            <a:off x="1043608" y="404664"/>
            <a:ext cx="7175351" cy="576064"/>
          </a:xfrm>
        </p:spPr>
        <p:txBody>
          <a:bodyPr/>
          <a:lstStyle/>
          <a:p>
            <a:r>
              <a:rPr lang="ru-RU" sz="1400" dirty="0">
                <a:effectLst/>
              </a:rPr>
              <a:t>Тема </a:t>
            </a:r>
            <a:r>
              <a:rPr lang="uk-UA" sz="1400" dirty="0">
                <a:effectLst/>
              </a:rPr>
              <a:t>2</a:t>
            </a:r>
            <a:r>
              <a:rPr lang="ru-RU" sz="1400" dirty="0">
                <a:effectLst/>
              </a:rPr>
              <a:t/>
            </a:r>
            <a:br>
              <a:rPr lang="ru-RU" sz="1400" dirty="0">
                <a:effectLst/>
              </a:rPr>
            </a:br>
            <a:r>
              <a:rPr lang="uk-UA" sz="1400" dirty="0">
                <a:effectLst/>
              </a:rPr>
              <a:t>ЕЛЕКТРОННИЙ БІЗНЕС ТА ЕЛЕКТРОННА КОМЕРЦІЯ</a:t>
            </a: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9049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Загалом, електронна комерція розвивається в наступних напрямках:</a:t>
            </a:r>
            <a:endParaRPr lang="ru-RU" sz="1400" dirty="0"/>
          </a:p>
          <a:p>
            <a:r>
              <a:rPr lang="uk-UA" sz="1400" dirty="0"/>
              <a:t> - </a:t>
            </a:r>
            <a:r>
              <a:rPr lang="ru-RU" sz="1400" dirty="0"/>
              <a:t>B</a:t>
            </a:r>
            <a:r>
              <a:rPr lang="uk-UA" sz="1400" dirty="0"/>
              <a:t>2</a:t>
            </a:r>
            <a:r>
              <a:rPr lang="ru-RU" sz="1400" dirty="0"/>
              <a:t>B</a:t>
            </a:r>
            <a:r>
              <a:rPr lang="uk-UA" sz="1400" dirty="0"/>
              <a:t> (</a:t>
            </a:r>
            <a:r>
              <a:rPr lang="ru-RU" sz="1400" dirty="0" err="1"/>
              <a:t>business</a:t>
            </a:r>
            <a:r>
              <a:rPr lang="uk-UA" sz="1400" dirty="0"/>
              <a:t>-</a:t>
            </a:r>
            <a:r>
              <a:rPr lang="ru-RU" sz="1400" dirty="0" err="1"/>
              <a:t>to</a:t>
            </a:r>
            <a:r>
              <a:rPr lang="uk-UA" sz="1400" dirty="0"/>
              <a:t>-</a:t>
            </a:r>
            <a:r>
              <a:rPr lang="ru-RU" sz="1400" dirty="0" err="1"/>
              <a:t>business</a:t>
            </a:r>
            <a:r>
              <a:rPr lang="uk-UA" sz="1400" dirty="0"/>
              <a:t>) – взаємодія бізнесових структур між собою; </a:t>
            </a:r>
            <a:endParaRPr lang="ru-RU" sz="1400" dirty="0"/>
          </a:p>
          <a:p>
            <a:r>
              <a:rPr lang="uk-UA" sz="1400" dirty="0"/>
              <a:t> - </a:t>
            </a:r>
            <a:r>
              <a:rPr lang="ru-RU" sz="1400" dirty="0"/>
              <a:t>B</a:t>
            </a:r>
            <a:r>
              <a:rPr lang="uk-UA" sz="1400" dirty="0"/>
              <a:t>2С (</a:t>
            </a:r>
            <a:r>
              <a:rPr lang="ru-RU" sz="1400" dirty="0" err="1"/>
              <a:t>business</a:t>
            </a:r>
            <a:r>
              <a:rPr lang="uk-UA" sz="1400" dirty="0"/>
              <a:t>-</a:t>
            </a:r>
            <a:r>
              <a:rPr lang="ru-RU" sz="1400" dirty="0" err="1"/>
              <a:t>to</a:t>
            </a:r>
            <a:r>
              <a:rPr lang="uk-UA" sz="1400" dirty="0"/>
              <a:t>-</a:t>
            </a:r>
            <a:r>
              <a:rPr lang="ru-RU" sz="1400" dirty="0" err="1"/>
              <a:t>customer</a:t>
            </a:r>
            <a:r>
              <a:rPr lang="uk-UA" sz="1400" dirty="0"/>
              <a:t>) – взаємодія бізнесових структур з кінцевими споживачами;</a:t>
            </a:r>
            <a:endParaRPr lang="ru-RU" sz="1400" dirty="0"/>
          </a:p>
          <a:p>
            <a:r>
              <a:rPr lang="uk-UA" sz="1400" dirty="0"/>
              <a:t> - </a:t>
            </a:r>
            <a:r>
              <a:rPr lang="ru-RU" sz="1400" dirty="0"/>
              <a:t>G</a:t>
            </a:r>
            <a:r>
              <a:rPr lang="uk-UA" sz="1400" dirty="0"/>
              <a:t>2</a:t>
            </a:r>
            <a:r>
              <a:rPr lang="ru-RU" sz="1400" dirty="0"/>
              <a:t>B</a:t>
            </a:r>
            <a:r>
              <a:rPr lang="uk-UA" sz="1400" dirty="0"/>
              <a:t> (</a:t>
            </a:r>
            <a:r>
              <a:rPr lang="ru-RU" sz="1400" dirty="0" err="1"/>
              <a:t>government</a:t>
            </a:r>
            <a:r>
              <a:rPr lang="uk-UA" sz="1400" dirty="0"/>
              <a:t>-</a:t>
            </a:r>
            <a:r>
              <a:rPr lang="ru-RU" sz="1400" dirty="0" err="1"/>
              <a:t>to</a:t>
            </a:r>
            <a:r>
              <a:rPr lang="uk-UA" sz="1400" dirty="0"/>
              <a:t>-</a:t>
            </a:r>
            <a:r>
              <a:rPr lang="ru-RU" sz="1400" dirty="0" err="1"/>
              <a:t>business</a:t>
            </a:r>
            <a:r>
              <a:rPr lang="uk-UA" sz="1400" dirty="0"/>
              <a:t>) – взаємодія державних структур з бізнесовими компаніями;</a:t>
            </a:r>
            <a:endParaRPr lang="ru-RU" sz="1400" dirty="0"/>
          </a:p>
          <a:p>
            <a:r>
              <a:rPr lang="uk-UA" sz="1400" dirty="0"/>
              <a:t> - </a:t>
            </a:r>
            <a:r>
              <a:rPr lang="ru-RU" sz="1400" dirty="0"/>
              <a:t>G</a:t>
            </a:r>
            <a:r>
              <a:rPr lang="uk-UA" sz="1400" dirty="0"/>
              <a:t>2</a:t>
            </a:r>
            <a:r>
              <a:rPr lang="ru-RU" sz="1400" dirty="0"/>
              <a:t>C</a:t>
            </a:r>
            <a:r>
              <a:rPr lang="uk-UA" sz="1400" dirty="0"/>
              <a:t> (</a:t>
            </a:r>
            <a:r>
              <a:rPr lang="ru-RU" sz="1400" dirty="0" err="1"/>
              <a:t>government</a:t>
            </a:r>
            <a:r>
              <a:rPr lang="uk-UA" sz="1400" dirty="0"/>
              <a:t>-</a:t>
            </a:r>
            <a:r>
              <a:rPr lang="ru-RU" sz="1400" dirty="0" err="1"/>
              <a:t>to</a:t>
            </a:r>
            <a:r>
              <a:rPr lang="uk-UA" sz="1400" dirty="0"/>
              <a:t>-</a:t>
            </a:r>
            <a:r>
              <a:rPr lang="ru-RU" sz="1400" dirty="0" err="1"/>
              <a:t>customer</a:t>
            </a:r>
            <a:r>
              <a:rPr lang="uk-UA" sz="1400" dirty="0"/>
              <a:t>) – взаємодія державних структур з громадянами країни;</a:t>
            </a:r>
            <a:endParaRPr lang="ru-RU" sz="1400" dirty="0"/>
          </a:p>
          <a:p>
            <a:r>
              <a:rPr lang="uk-UA" sz="1400" dirty="0"/>
              <a:t> - </a:t>
            </a:r>
            <a:r>
              <a:rPr lang="ru-RU" sz="1400" dirty="0"/>
              <a:t>C</a:t>
            </a:r>
            <a:r>
              <a:rPr lang="uk-UA" sz="1400" dirty="0"/>
              <a:t>2</a:t>
            </a:r>
            <a:r>
              <a:rPr lang="ru-RU" sz="1400" dirty="0"/>
              <a:t>C</a:t>
            </a:r>
            <a:r>
              <a:rPr lang="uk-UA" sz="1400" dirty="0"/>
              <a:t> (</a:t>
            </a:r>
            <a:r>
              <a:rPr lang="ru-RU" sz="1400" dirty="0" err="1"/>
              <a:t>customer</a:t>
            </a:r>
            <a:r>
              <a:rPr lang="uk-UA" sz="1400" dirty="0"/>
              <a:t>-</a:t>
            </a:r>
            <a:r>
              <a:rPr lang="ru-RU" sz="1400" dirty="0" err="1"/>
              <a:t>to</a:t>
            </a:r>
            <a:r>
              <a:rPr lang="uk-UA" sz="1400" dirty="0"/>
              <a:t>-</a:t>
            </a:r>
            <a:r>
              <a:rPr lang="ru-RU" sz="1400" dirty="0" err="1"/>
              <a:t>customer</a:t>
            </a:r>
            <a:r>
              <a:rPr lang="uk-UA" sz="1400" dirty="0"/>
              <a:t>) – взаємодія користувачів між собою; </a:t>
            </a:r>
            <a:endParaRPr lang="ru-RU" sz="1400" dirty="0"/>
          </a:p>
          <a:p>
            <a:r>
              <a:rPr lang="uk-UA" sz="1400" dirty="0"/>
              <a:t>- </a:t>
            </a:r>
            <a:r>
              <a:rPr lang="ru-RU" sz="1400" dirty="0"/>
              <a:t>C</a:t>
            </a:r>
            <a:r>
              <a:rPr lang="uk-UA" sz="1400" dirty="0"/>
              <a:t>2</a:t>
            </a:r>
            <a:r>
              <a:rPr lang="ru-RU" sz="1400" dirty="0"/>
              <a:t>B</a:t>
            </a:r>
            <a:r>
              <a:rPr lang="uk-UA" sz="1400" dirty="0"/>
              <a:t>, </a:t>
            </a:r>
            <a:r>
              <a:rPr lang="ru-RU" sz="1400" dirty="0"/>
              <a:t>G</a:t>
            </a:r>
            <a:r>
              <a:rPr lang="uk-UA" sz="1400" dirty="0"/>
              <a:t>2</a:t>
            </a:r>
            <a:r>
              <a:rPr lang="ru-RU" sz="1400" dirty="0"/>
              <a:t>G</a:t>
            </a:r>
            <a:r>
              <a:rPr lang="uk-UA" sz="1400" dirty="0"/>
              <a:t>, </a:t>
            </a:r>
            <a:r>
              <a:rPr lang="ru-RU" sz="1400" dirty="0"/>
              <a:t>C</a:t>
            </a:r>
            <a:r>
              <a:rPr lang="uk-UA" sz="1400" dirty="0"/>
              <a:t>2</a:t>
            </a:r>
            <a:r>
              <a:rPr lang="ru-RU" sz="1400" dirty="0"/>
              <a:t>G</a:t>
            </a:r>
            <a:r>
              <a:rPr lang="uk-UA" sz="1400" dirty="0"/>
              <a:t>, </a:t>
            </a:r>
            <a:r>
              <a:rPr lang="ru-RU" sz="1400" dirty="0"/>
              <a:t>G</a:t>
            </a:r>
            <a:r>
              <a:rPr lang="uk-UA" sz="1400" dirty="0"/>
              <a:t>2</a:t>
            </a:r>
            <a:r>
              <a:rPr lang="ru-RU" sz="1400" dirty="0"/>
              <a:t>B</a:t>
            </a:r>
            <a:r>
              <a:rPr lang="uk-UA" sz="1400" dirty="0"/>
              <a:t> – включають тих самих учасників, лише відрізняються характером їхньої взаємодії.</a:t>
            </a:r>
            <a:endParaRPr lang="ru-RU" sz="1400" dirty="0"/>
          </a:p>
          <a:p>
            <a:r>
              <a:rPr lang="uk-UA" sz="1400" dirty="0"/>
              <a:t>Незважаючи на широке коло законодавчих актів, що регулюють діяльність підприємств ринку інформаційних послуг, на думку експертів, сьогоднішнє законодавство в цій сфері має розсіяний, фрагментарний, несистематичний характер. </a:t>
            </a:r>
            <a:r>
              <a:rPr lang="ru-RU" sz="1400" dirty="0" err="1"/>
              <a:t>Істотним</a:t>
            </a:r>
            <a:r>
              <a:rPr lang="ru-RU" sz="1400" dirty="0"/>
              <a:t> </a:t>
            </a:r>
            <a:r>
              <a:rPr lang="ru-RU" sz="1400" dirty="0" err="1"/>
              <a:t>проривом</a:t>
            </a:r>
            <a:r>
              <a:rPr lang="ru-RU" sz="1400" dirty="0"/>
              <a:t> у </a:t>
            </a:r>
            <a:r>
              <a:rPr lang="ru-RU" sz="1400" dirty="0" err="1"/>
              <a:t>питанні</a:t>
            </a:r>
            <a:r>
              <a:rPr lang="ru-RU" sz="1400" dirty="0"/>
              <a:t> </a:t>
            </a:r>
            <a:r>
              <a:rPr lang="ru-RU" sz="1400" dirty="0" err="1"/>
              <a:t>щодо</a:t>
            </a:r>
            <a:r>
              <a:rPr lang="ru-RU" sz="1400" dirty="0"/>
              <a:t> </a:t>
            </a:r>
            <a:r>
              <a:rPr lang="ru-RU" sz="1400" dirty="0" err="1"/>
              <a:t>врегулювання</a:t>
            </a:r>
            <a:r>
              <a:rPr lang="ru-RU" sz="1400" dirty="0"/>
              <a:t> </a:t>
            </a:r>
            <a:r>
              <a:rPr lang="ru-RU" sz="1400" dirty="0" err="1"/>
              <a:t>діяльності</a:t>
            </a:r>
            <a:r>
              <a:rPr lang="ru-RU" sz="1400" dirty="0"/>
              <a:t> </a:t>
            </a:r>
            <a:r>
              <a:rPr lang="ru-RU" sz="1400" dirty="0" err="1"/>
              <a:t>підприємств</a:t>
            </a:r>
            <a:r>
              <a:rPr lang="ru-RU" sz="1400" dirty="0"/>
              <a:t> на ринку </a:t>
            </a:r>
            <a:r>
              <a:rPr lang="ru-RU" sz="1400" dirty="0" err="1"/>
              <a:t>Інтернет-послуг</a:t>
            </a:r>
            <a:r>
              <a:rPr lang="ru-RU" sz="1400" dirty="0"/>
              <a:t> є </a:t>
            </a:r>
            <a:r>
              <a:rPr lang="ru-RU" sz="1400" dirty="0" err="1"/>
              <a:t>прийняття</a:t>
            </a:r>
            <a:r>
              <a:rPr lang="ru-RU" sz="1400" dirty="0"/>
              <a:t> закону «Про </a:t>
            </a:r>
            <a:r>
              <a:rPr lang="ru-RU" sz="1400" dirty="0" err="1"/>
              <a:t>електронну</a:t>
            </a:r>
            <a:r>
              <a:rPr lang="ru-RU" sz="1400" dirty="0"/>
              <a:t> </a:t>
            </a:r>
            <a:r>
              <a:rPr lang="ru-RU" sz="1400" dirty="0" err="1"/>
              <a:t>комерцію</a:t>
            </a:r>
            <a:r>
              <a:rPr lang="ru-RU" sz="1400" dirty="0"/>
              <a:t>». Закон </a:t>
            </a:r>
            <a:r>
              <a:rPr lang="ru-RU" sz="1400" dirty="0" err="1"/>
              <a:t>визначає</a:t>
            </a:r>
            <a:r>
              <a:rPr lang="ru-RU" sz="1400" dirty="0"/>
              <a:t> </a:t>
            </a:r>
            <a:r>
              <a:rPr lang="ru-RU" sz="1400" dirty="0" err="1"/>
              <a:t>організаційно-правові</a:t>
            </a:r>
            <a:r>
              <a:rPr lang="ru-RU" sz="1400" dirty="0"/>
              <a:t> засади </a:t>
            </a:r>
            <a:r>
              <a:rPr lang="ru-RU" sz="1400" dirty="0" err="1"/>
              <a:t>діяльності</a:t>
            </a:r>
            <a:r>
              <a:rPr lang="ru-RU" sz="1400" dirty="0"/>
              <a:t> у </a:t>
            </a:r>
            <a:r>
              <a:rPr lang="ru-RU" sz="1400" dirty="0" err="1"/>
              <a:t>сфері</a:t>
            </a:r>
            <a:r>
              <a:rPr lang="ru-RU" sz="1400" dirty="0"/>
              <a:t> </a:t>
            </a:r>
            <a:r>
              <a:rPr lang="ru-RU" sz="1400" dirty="0" err="1"/>
              <a:t>електронної</a:t>
            </a:r>
            <a:r>
              <a:rPr lang="ru-RU" sz="1400" dirty="0"/>
              <a:t> </a:t>
            </a:r>
            <a:r>
              <a:rPr lang="ru-RU" sz="1400" dirty="0" err="1"/>
              <a:t>комерції</a:t>
            </a:r>
            <a:r>
              <a:rPr lang="ru-RU" sz="1400" dirty="0"/>
              <a:t> в </a:t>
            </a:r>
            <a:r>
              <a:rPr lang="ru-RU" sz="1400" dirty="0" err="1"/>
              <a:t>Україні</a:t>
            </a:r>
            <a:r>
              <a:rPr lang="ru-RU" sz="1400" dirty="0"/>
              <a:t>, </a:t>
            </a:r>
            <a:r>
              <a:rPr lang="ru-RU" sz="1400" dirty="0" err="1"/>
              <a:t>встановлює</a:t>
            </a:r>
            <a:r>
              <a:rPr lang="ru-RU" sz="1400" dirty="0"/>
              <a:t> порядок </a:t>
            </a:r>
            <a:r>
              <a:rPr lang="ru-RU" sz="1400" dirty="0" err="1"/>
              <a:t>здійснення</a:t>
            </a:r>
            <a:r>
              <a:rPr lang="ru-RU" sz="1400" dirty="0"/>
              <a:t> </a:t>
            </a:r>
            <a:r>
              <a:rPr lang="ru-RU" sz="1400" dirty="0" err="1"/>
              <a:t>електронних</a:t>
            </a:r>
            <a:r>
              <a:rPr lang="ru-RU" sz="1400" dirty="0"/>
              <a:t> </a:t>
            </a:r>
            <a:r>
              <a:rPr lang="ru-RU" sz="1400" dirty="0" err="1"/>
              <a:t>угод</a:t>
            </a:r>
            <a:r>
              <a:rPr lang="ru-RU" sz="1400" dirty="0"/>
              <a:t> з </a:t>
            </a:r>
            <a:r>
              <a:rPr lang="ru-RU" sz="1400" dirty="0" err="1"/>
              <a:t>використанням</a:t>
            </a:r>
            <a:r>
              <a:rPr lang="ru-RU" sz="1400" dirty="0"/>
              <a:t> </a:t>
            </a:r>
            <a:r>
              <a:rPr lang="ru-RU" sz="1400" dirty="0" err="1"/>
              <a:t>інформаційнотелекомунікаційних</a:t>
            </a:r>
            <a:r>
              <a:rPr lang="ru-RU" sz="1400" dirty="0"/>
              <a:t> систем, </a:t>
            </a:r>
            <a:r>
              <a:rPr lang="ru-RU" sz="1400" dirty="0" err="1"/>
              <a:t>визначає</a:t>
            </a:r>
            <a:r>
              <a:rPr lang="ru-RU" sz="1400" dirty="0"/>
              <a:t> права та </a:t>
            </a:r>
            <a:r>
              <a:rPr lang="ru-RU" sz="1400" dirty="0" err="1"/>
              <a:t>обов'язки</a:t>
            </a:r>
            <a:r>
              <a:rPr lang="ru-RU" sz="1400" dirty="0"/>
              <a:t> </a:t>
            </a:r>
            <a:r>
              <a:rPr lang="ru-RU" sz="1400" dirty="0" err="1"/>
              <a:t>учасників</a:t>
            </a:r>
            <a:r>
              <a:rPr lang="ru-RU" sz="1400" dirty="0"/>
              <a:t> </a:t>
            </a:r>
            <a:r>
              <a:rPr lang="ru-RU" sz="1400" dirty="0" err="1"/>
              <a:t>відносин</a:t>
            </a:r>
            <a:r>
              <a:rPr lang="ru-RU" sz="1400" dirty="0"/>
              <a:t> у </a:t>
            </a:r>
            <a:r>
              <a:rPr lang="ru-RU" sz="1400" dirty="0" err="1"/>
              <a:t>сфері</a:t>
            </a:r>
            <a:r>
              <a:rPr lang="ru-RU" sz="1400" dirty="0"/>
              <a:t> </a:t>
            </a:r>
            <a:r>
              <a:rPr lang="ru-RU" sz="1400" dirty="0" err="1"/>
              <a:t>електронної</a:t>
            </a:r>
            <a:r>
              <a:rPr lang="ru-RU" sz="1400" dirty="0"/>
              <a:t> </a:t>
            </a:r>
            <a:r>
              <a:rPr lang="ru-RU" sz="1400" dirty="0" err="1"/>
              <a:t>комерції</a:t>
            </a:r>
            <a:r>
              <a:rPr lang="ru-RU" sz="1400" dirty="0"/>
              <a:t> та </a:t>
            </a:r>
            <a:r>
              <a:rPr lang="ru-RU" sz="1400" dirty="0" err="1"/>
              <a:t>декларує</a:t>
            </a:r>
            <a:r>
              <a:rPr lang="ru-RU" sz="1400" dirty="0"/>
              <a:t> </a:t>
            </a:r>
            <a:r>
              <a:rPr lang="ru-RU" sz="1400" dirty="0" err="1"/>
              <a:t>чимало</a:t>
            </a:r>
            <a:r>
              <a:rPr lang="ru-RU" sz="1400" dirty="0"/>
              <a:t> </a:t>
            </a:r>
            <a:r>
              <a:rPr lang="ru-RU" sz="1400" dirty="0" err="1"/>
              <a:t>новацій</a:t>
            </a:r>
            <a:r>
              <a:rPr lang="ru-RU" sz="1400" dirty="0"/>
              <a:t>: </a:t>
            </a:r>
            <a:r>
              <a:rPr lang="ru-RU" sz="1400" dirty="0" err="1"/>
              <a:t>розширення</a:t>
            </a:r>
            <a:r>
              <a:rPr lang="ru-RU" sz="1400" dirty="0"/>
              <a:t> </a:t>
            </a:r>
            <a:r>
              <a:rPr lang="ru-RU" sz="1400" dirty="0" err="1"/>
              <a:t>понятійного</a:t>
            </a:r>
            <a:r>
              <a:rPr lang="ru-RU" sz="1400" dirty="0"/>
              <a:t> </a:t>
            </a:r>
            <a:r>
              <a:rPr lang="ru-RU" sz="1400" dirty="0" err="1"/>
              <a:t>апарату</a:t>
            </a:r>
            <a:r>
              <a:rPr lang="ru-RU" sz="1400" dirty="0"/>
              <a:t> та </a:t>
            </a:r>
            <a:r>
              <a:rPr lang="ru-RU" sz="1400" dirty="0" err="1"/>
              <a:t>законодавче</a:t>
            </a:r>
            <a:r>
              <a:rPr lang="ru-RU" sz="1400" dirty="0"/>
              <a:t> </a:t>
            </a:r>
            <a:r>
              <a:rPr lang="ru-RU" sz="1400" dirty="0" err="1"/>
              <a:t>закріплення</a:t>
            </a:r>
            <a:r>
              <a:rPr lang="ru-RU" sz="1400" dirty="0"/>
              <a:t> таких </a:t>
            </a:r>
            <a:r>
              <a:rPr lang="ru-RU" sz="1400" dirty="0" err="1"/>
              <a:t>термінів</a:t>
            </a:r>
            <a:r>
              <a:rPr lang="ru-RU" sz="1400" dirty="0"/>
              <a:t> як «</a:t>
            </a:r>
            <a:r>
              <a:rPr lang="ru-RU" sz="1400" dirty="0" err="1"/>
              <a:t>електронна</a:t>
            </a:r>
            <a:r>
              <a:rPr lang="ru-RU" sz="1400" dirty="0"/>
              <a:t> </a:t>
            </a:r>
            <a:r>
              <a:rPr lang="ru-RU" sz="1400" dirty="0" err="1"/>
              <a:t>комерція</a:t>
            </a:r>
            <a:r>
              <a:rPr lang="ru-RU" sz="1400" dirty="0"/>
              <a:t>», «</a:t>
            </a:r>
            <a:r>
              <a:rPr lang="ru-RU" sz="1400" dirty="0" err="1"/>
              <a:t>електронне</a:t>
            </a:r>
            <a:r>
              <a:rPr lang="ru-RU" sz="1400" dirty="0"/>
              <a:t> </a:t>
            </a:r>
            <a:r>
              <a:rPr lang="ru-RU" sz="1400" dirty="0" err="1"/>
              <a:t>повідомлення</a:t>
            </a:r>
            <a:r>
              <a:rPr lang="ru-RU" sz="1400" dirty="0"/>
              <a:t>», «</a:t>
            </a:r>
            <a:r>
              <a:rPr lang="ru-RU" sz="1400" dirty="0" err="1"/>
              <a:t>інтернет</a:t>
            </a:r>
            <a:r>
              <a:rPr lang="ru-RU" sz="1400" dirty="0"/>
              <a:t>-магазин», за </a:t>
            </a:r>
            <a:r>
              <a:rPr lang="ru-RU" sz="1400" dirty="0" err="1"/>
              <a:t>новим</a:t>
            </a:r>
            <a:r>
              <a:rPr lang="ru-RU" sz="1400" dirty="0"/>
              <a:t> законом «</a:t>
            </a:r>
            <a:r>
              <a:rPr lang="ru-RU" sz="1400" dirty="0" err="1"/>
              <a:t>електронні</a:t>
            </a:r>
            <a:r>
              <a:rPr lang="ru-RU" sz="1400" dirty="0"/>
              <a:t> угоди» </a:t>
            </a:r>
            <a:r>
              <a:rPr lang="ru-RU" sz="1400" dirty="0" err="1"/>
              <a:t>прирівнюються</a:t>
            </a:r>
            <a:r>
              <a:rPr lang="ru-RU" sz="1400" dirty="0"/>
              <a:t> до </a:t>
            </a:r>
            <a:r>
              <a:rPr lang="ru-RU" sz="1400" dirty="0" err="1"/>
              <a:t>офлайнових</a:t>
            </a:r>
            <a:r>
              <a:rPr lang="ru-RU" sz="1400" dirty="0"/>
              <a:t> та </a:t>
            </a:r>
            <a:r>
              <a:rPr lang="ru-RU" sz="1400" dirty="0" err="1"/>
              <a:t>інші</a:t>
            </a:r>
            <a:r>
              <a:rPr lang="ru-RU" sz="1400" dirty="0"/>
              <a:t> </a:t>
            </a:r>
            <a:r>
              <a:rPr lang="ru-RU" sz="1400" dirty="0" err="1"/>
              <a:t>новації</a:t>
            </a:r>
            <a:r>
              <a:rPr lang="ru-RU" sz="1400" dirty="0"/>
              <a:t>.</a:t>
            </a:r>
          </a:p>
          <a:p>
            <a:endParaRPr lang="uk-UA" sz="1400" dirty="0"/>
          </a:p>
        </p:txBody>
      </p:sp>
    </p:spTree>
    <p:extLst>
      <p:ext uri="{BB962C8B-B14F-4D97-AF65-F5344CB8AC3E}">
        <p14:creationId xmlns:p14="http://schemas.microsoft.com/office/powerpoint/2010/main" val="3342276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Згідно даного закону, електронна комерція − це суспільні відносини, що виникають при укладенні та / або виконанні угоди з постачання електронних товарів та / або продажу / поставки товарів, виконанні робіт, наданні послуг / електронних послуг та / або здійсненні інших дій, спрямованих на отримання прибутку, створення зобов'язань з використанням інформаційно-телекомунікаційних систем, якщо в результаті зазначених дій в учасників таких відносин виникають зобов'язання майнового характеру.</a:t>
            </a:r>
            <a:endParaRPr lang="ru-RU" sz="1400" dirty="0"/>
          </a:p>
          <a:p>
            <a:r>
              <a:rPr lang="ru-RU" sz="1400" dirty="0"/>
              <a:t>Закон «Про </a:t>
            </a:r>
            <a:r>
              <a:rPr lang="ru-RU" sz="1400" dirty="0" err="1"/>
              <a:t>електронну</a:t>
            </a:r>
            <a:r>
              <a:rPr lang="ru-RU" sz="1400" dirty="0"/>
              <a:t> </a:t>
            </a:r>
            <a:r>
              <a:rPr lang="ru-RU" sz="1400" dirty="0" err="1"/>
              <a:t>комерцію</a:t>
            </a:r>
            <a:r>
              <a:rPr lang="ru-RU" sz="1400" dirty="0"/>
              <a:t>» </a:t>
            </a:r>
            <a:r>
              <a:rPr lang="ru-RU" sz="1400" dirty="0" err="1"/>
              <a:t>регламентує</a:t>
            </a:r>
            <a:r>
              <a:rPr lang="ru-RU" sz="1400" dirty="0"/>
              <a:t> порядок </a:t>
            </a:r>
            <a:r>
              <a:rPr lang="ru-RU" sz="1400" dirty="0" err="1"/>
              <a:t>укладання</a:t>
            </a:r>
            <a:r>
              <a:rPr lang="ru-RU" sz="1400" dirty="0"/>
              <a:t> </a:t>
            </a:r>
            <a:r>
              <a:rPr lang="ru-RU" sz="1400" dirty="0" err="1"/>
              <a:t>угод</a:t>
            </a:r>
            <a:r>
              <a:rPr lang="ru-RU" sz="1400" dirty="0"/>
              <a:t> у </a:t>
            </a:r>
            <a:r>
              <a:rPr lang="ru-RU" sz="1400" dirty="0" err="1"/>
              <a:t>сфері</a:t>
            </a:r>
            <a:r>
              <a:rPr lang="ru-RU" sz="1400" dirty="0"/>
              <a:t> </a:t>
            </a:r>
            <a:r>
              <a:rPr lang="ru-RU" sz="1400" dirty="0" err="1"/>
              <a:t>електронної</a:t>
            </a:r>
            <a:r>
              <a:rPr lang="ru-RU" sz="1400" dirty="0"/>
              <a:t> </a:t>
            </a:r>
            <a:r>
              <a:rPr lang="ru-RU" sz="1400" dirty="0" err="1"/>
              <a:t>комерції</a:t>
            </a:r>
            <a:r>
              <a:rPr lang="ru-RU" sz="1400" dirty="0"/>
              <a:t> − </a:t>
            </a:r>
            <a:r>
              <a:rPr lang="ru-RU" sz="1400" dirty="0" err="1"/>
              <a:t>умови</a:t>
            </a:r>
            <a:r>
              <a:rPr lang="ru-RU" sz="1400" dirty="0"/>
              <a:t>; форма; </a:t>
            </a:r>
            <a:r>
              <a:rPr lang="ru-RU" sz="1400" dirty="0" err="1"/>
              <a:t>обов'язкова</a:t>
            </a:r>
            <a:r>
              <a:rPr lang="ru-RU" sz="1400" dirty="0"/>
              <a:t> </a:t>
            </a:r>
            <a:r>
              <a:rPr lang="ru-RU" sz="1400" dirty="0" err="1"/>
              <a:t>інформація</a:t>
            </a:r>
            <a:r>
              <a:rPr lang="ru-RU" sz="1400" dirty="0"/>
              <a:t>, яка повинна бути </a:t>
            </a:r>
            <a:r>
              <a:rPr lang="ru-RU" sz="1400" dirty="0" err="1"/>
              <a:t>надана</a:t>
            </a:r>
            <a:r>
              <a:rPr lang="ru-RU" sz="1400" dirty="0"/>
              <a:t> </a:t>
            </a:r>
            <a:r>
              <a:rPr lang="ru-RU" sz="1400" dirty="0" err="1"/>
              <a:t>споживачам</a:t>
            </a:r>
            <a:r>
              <a:rPr lang="ru-RU" sz="1400" dirty="0"/>
              <a:t> до </a:t>
            </a:r>
            <a:r>
              <a:rPr lang="ru-RU" sz="1400" dirty="0" err="1"/>
              <a:t>укладання</a:t>
            </a:r>
            <a:r>
              <a:rPr lang="ru-RU" sz="1400" dirty="0"/>
              <a:t> угоди; </a:t>
            </a:r>
            <a:r>
              <a:rPr lang="ru-RU" sz="1400" dirty="0" err="1"/>
              <a:t>платежі</a:t>
            </a:r>
            <a:r>
              <a:rPr lang="ru-RU" sz="1400" dirty="0"/>
              <a:t>; </a:t>
            </a:r>
            <a:r>
              <a:rPr lang="ru-RU" sz="1400" dirty="0" err="1"/>
              <a:t>норми</a:t>
            </a:r>
            <a:r>
              <a:rPr lang="ru-RU" sz="1400" dirty="0"/>
              <a:t> про </a:t>
            </a:r>
            <a:r>
              <a:rPr lang="ru-RU" sz="1400" dirty="0" err="1"/>
              <a:t>захист</a:t>
            </a:r>
            <a:r>
              <a:rPr lang="ru-RU" sz="1400" dirty="0"/>
              <a:t> </a:t>
            </a:r>
            <a:r>
              <a:rPr lang="ru-RU" sz="1400" dirty="0" err="1"/>
              <a:t>персональних</a:t>
            </a:r>
            <a:r>
              <a:rPr lang="ru-RU" sz="1400" dirty="0"/>
              <a:t> </a:t>
            </a:r>
            <a:r>
              <a:rPr lang="ru-RU" sz="1400" dirty="0" err="1"/>
              <a:t>даних</a:t>
            </a:r>
            <a:r>
              <a:rPr lang="ru-RU" sz="1400" dirty="0"/>
              <a:t> та про </a:t>
            </a:r>
            <a:r>
              <a:rPr lang="ru-RU" sz="1400" dirty="0" err="1"/>
              <a:t>зберігання</a:t>
            </a:r>
            <a:r>
              <a:rPr lang="ru-RU" sz="1400" dirty="0"/>
              <a:t> </a:t>
            </a:r>
            <a:r>
              <a:rPr lang="ru-RU" sz="1400" dirty="0" err="1"/>
              <a:t>електронних</a:t>
            </a:r>
            <a:r>
              <a:rPr lang="ru-RU" sz="1400" dirty="0"/>
              <a:t> </a:t>
            </a:r>
            <a:r>
              <a:rPr lang="ru-RU" sz="1400" dirty="0" err="1"/>
              <a:t>документів</a:t>
            </a:r>
            <a:r>
              <a:rPr lang="ru-RU" sz="1400" dirty="0"/>
              <a:t>; час і </a:t>
            </a:r>
            <a:r>
              <a:rPr lang="ru-RU" sz="1400" dirty="0" err="1"/>
              <a:t>місце</a:t>
            </a:r>
            <a:r>
              <a:rPr lang="ru-RU" sz="1400" dirty="0"/>
              <a:t> </a:t>
            </a:r>
            <a:r>
              <a:rPr lang="ru-RU" sz="1400" dirty="0" err="1"/>
              <a:t>відправлення</a:t>
            </a:r>
            <a:r>
              <a:rPr lang="ru-RU" sz="1400" dirty="0"/>
              <a:t> та </a:t>
            </a:r>
            <a:r>
              <a:rPr lang="ru-RU" sz="1400" dirty="0" err="1"/>
              <a:t>отримання</a:t>
            </a:r>
            <a:r>
              <a:rPr lang="ru-RU" sz="1400" dirty="0"/>
              <a:t> </a:t>
            </a:r>
            <a:r>
              <a:rPr lang="ru-RU" sz="1400" dirty="0" err="1"/>
              <a:t>електронного</a:t>
            </a:r>
            <a:r>
              <a:rPr lang="ru-RU" sz="1400" dirty="0"/>
              <a:t> </a:t>
            </a:r>
            <a:r>
              <a:rPr lang="ru-RU" sz="1400" dirty="0" err="1"/>
              <a:t>повідомлення</a:t>
            </a:r>
            <a:r>
              <a:rPr lang="ru-RU" sz="1400" dirty="0"/>
              <a:t> (документа). </a:t>
            </a:r>
            <a:r>
              <a:rPr lang="ru-RU" sz="1400" dirty="0" err="1"/>
              <a:t>Встановлюються</a:t>
            </a:r>
            <a:r>
              <a:rPr lang="ru-RU" sz="1400" dirty="0"/>
              <a:t> і правила </a:t>
            </a:r>
            <a:r>
              <a:rPr lang="ru-RU" sz="1400" dirty="0" err="1"/>
              <a:t>вирішення</a:t>
            </a:r>
            <a:r>
              <a:rPr lang="ru-RU" sz="1400" dirty="0"/>
              <a:t> </a:t>
            </a:r>
            <a:r>
              <a:rPr lang="ru-RU" sz="1400" dirty="0" err="1"/>
              <a:t>спорів</a:t>
            </a:r>
            <a:r>
              <a:rPr lang="ru-RU" sz="1400" dirty="0"/>
              <a:t>, </a:t>
            </a:r>
            <a:r>
              <a:rPr lang="ru-RU" sz="1400" dirty="0" err="1"/>
              <a:t>відповідальність</a:t>
            </a:r>
            <a:r>
              <a:rPr lang="ru-RU" sz="1400" dirty="0"/>
              <a:t> у </a:t>
            </a:r>
            <a:r>
              <a:rPr lang="ru-RU" sz="1400" dirty="0" err="1"/>
              <a:t>сфері</a:t>
            </a:r>
            <a:r>
              <a:rPr lang="ru-RU" sz="1400" dirty="0"/>
              <a:t> </a:t>
            </a:r>
            <a:r>
              <a:rPr lang="ru-RU" sz="1400" dirty="0" err="1"/>
              <a:t>електронної</a:t>
            </a:r>
            <a:r>
              <a:rPr lang="ru-RU" sz="1400" dirty="0"/>
              <a:t> </a:t>
            </a:r>
            <a:r>
              <a:rPr lang="ru-RU" sz="1400" dirty="0" err="1"/>
              <a:t>комерції</a:t>
            </a:r>
            <a:r>
              <a:rPr lang="ru-RU" sz="1400" dirty="0"/>
              <a:t>.</a:t>
            </a:r>
          </a:p>
          <a:p>
            <a:r>
              <a:rPr lang="uk-UA" sz="1400" dirty="0"/>
              <a:t>Одними з найсуттєвіших проблем є законодавча база та державне регулювання бізнесової діяльності в Інтернеті та захист прав </a:t>
            </a:r>
            <a:r>
              <a:rPr lang="uk-UA" sz="1400" dirty="0" err="1"/>
              <a:t>інтернетспоживачів</a:t>
            </a:r>
            <a:r>
              <a:rPr lang="uk-UA" sz="1400" dirty="0"/>
              <a:t> і продуктів інтелектуальної власності. У зв’язку з цим державна влада здійснити кроки в напрямку уніфікації законодавчої бази відповідно до світових стандартів щодо здійснення електронних трансакцій в Інтернеті. Також слід сказати про низький рівень технологічного забезпечення більшої кількості підприємств, який уповільнює розвиток електронної комерції та бізнесу загалом. А відтак с</a:t>
            </a:r>
            <a:r>
              <a:rPr lang="ru-RU" sz="1400" dirty="0" err="1"/>
              <a:t>постерігаються</a:t>
            </a:r>
            <a:r>
              <a:rPr lang="ru-RU" sz="1400" dirty="0"/>
              <a:t> </a:t>
            </a:r>
            <a:r>
              <a:rPr lang="ru-RU" sz="1400" dirty="0" err="1"/>
              <a:t>високий</a:t>
            </a:r>
            <a:r>
              <a:rPr lang="ru-RU" sz="1400" dirty="0"/>
              <a:t> </a:t>
            </a:r>
            <a:r>
              <a:rPr lang="ru-RU" sz="1400" dirty="0" err="1"/>
              <a:t>рівень</a:t>
            </a:r>
            <a:r>
              <a:rPr lang="ru-RU" sz="1400" dirty="0"/>
              <a:t> </a:t>
            </a:r>
            <a:r>
              <a:rPr lang="ru-RU" sz="1400" dirty="0" err="1"/>
              <a:t>недовіри</a:t>
            </a:r>
            <a:r>
              <a:rPr lang="ru-RU" sz="1400" dirty="0"/>
              <a:t> </a:t>
            </a:r>
            <a:r>
              <a:rPr lang="ru-RU" sz="1400" dirty="0" err="1"/>
              <a:t>населення</a:t>
            </a:r>
            <a:r>
              <a:rPr lang="ru-RU" sz="1400" dirty="0"/>
              <a:t> до онлайн-покупок та </a:t>
            </a:r>
            <a:r>
              <a:rPr lang="ru-RU" sz="1400" dirty="0" err="1"/>
              <a:t>невпевненість</a:t>
            </a:r>
            <a:r>
              <a:rPr lang="ru-RU" sz="1400" dirty="0"/>
              <a:t> у </a:t>
            </a:r>
            <a:r>
              <a:rPr lang="ru-RU" sz="1400" dirty="0" err="1"/>
              <a:t>якості</a:t>
            </a:r>
            <a:r>
              <a:rPr lang="ru-RU" sz="1400" dirty="0"/>
              <a:t> </a:t>
            </a:r>
            <a:r>
              <a:rPr lang="ru-RU" sz="1400" dirty="0" err="1"/>
              <a:t>товарів</a:t>
            </a:r>
            <a:r>
              <a:rPr lang="ru-RU" sz="1400" dirty="0"/>
              <a:t> та </a:t>
            </a:r>
            <a:r>
              <a:rPr lang="ru-RU" sz="1400" dirty="0" err="1"/>
              <a:t>послуг</a:t>
            </a:r>
            <a:r>
              <a:rPr lang="uk-UA" sz="1400" dirty="0"/>
              <a:t>.</a:t>
            </a:r>
            <a:endParaRPr lang="ru-RU" sz="1400" dirty="0"/>
          </a:p>
          <a:p>
            <a:r>
              <a:rPr lang="ru-RU" sz="1400" dirty="0"/>
              <a:t>Для </a:t>
            </a:r>
            <a:r>
              <a:rPr lang="ru-RU" sz="1400" dirty="0" err="1"/>
              <a:t>України</a:t>
            </a:r>
            <a:r>
              <a:rPr lang="ru-RU" sz="1400" dirty="0"/>
              <a:t> </a:t>
            </a:r>
            <a:r>
              <a:rPr lang="ru-RU" sz="1400" dirty="0" err="1"/>
              <a:t>необхідно</a:t>
            </a:r>
            <a:r>
              <a:rPr lang="ru-RU" sz="1400" dirty="0"/>
              <a:t> </a:t>
            </a:r>
            <a:r>
              <a:rPr lang="ru-RU" sz="1400" dirty="0" err="1"/>
              <a:t>налагодити</a:t>
            </a:r>
            <a:r>
              <a:rPr lang="ru-RU" sz="1400" dirty="0"/>
              <a:t> </a:t>
            </a:r>
            <a:r>
              <a:rPr lang="ru-RU" sz="1400" dirty="0" err="1"/>
              <a:t>електронну</a:t>
            </a:r>
            <a:r>
              <a:rPr lang="ru-RU" sz="1400" dirty="0"/>
              <a:t> </a:t>
            </a:r>
            <a:r>
              <a:rPr lang="ru-RU" sz="1400" dirty="0" err="1"/>
              <a:t>комерцію</a:t>
            </a:r>
            <a:r>
              <a:rPr lang="ru-RU" sz="1400" dirty="0"/>
              <a:t> у сферах «Держава – </a:t>
            </a:r>
            <a:r>
              <a:rPr lang="ru-RU" sz="1400" dirty="0" err="1"/>
              <a:t>Споживач</a:t>
            </a:r>
            <a:r>
              <a:rPr lang="ru-RU" sz="1400" dirty="0"/>
              <a:t>» та «Держава – </a:t>
            </a:r>
            <a:r>
              <a:rPr lang="ru-RU" sz="1400" dirty="0" err="1"/>
              <a:t>Бізнес</a:t>
            </a:r>
            <a:r>
              <a:rPr lang="ru-RU" sz="1400" dirty="0"/>
              <a:t>», </a:t>
            </a:r>
            <a:r>
              <a:rPr lang="ru-RU" sz="1400" dirty="0" err="1"/>
              <a:t>адже</a:t>
            </a:r>
            <a:r>
              <a:rPr lang="ru-RU" sz="1400" dirty="0"/>
              <a:t> </a:t>
            </a:r>
            <a:r>
              <a:rPr lang="ru-RU" sz="1400" dirty="0" err="1"/>
              <a:t>державний</a:t>
            </a:r>
            <a:r>
              <a:rPr lang="ru-RU" sz="1400" dirty="0"/>
              <a:t> контроль </a:t>
            </a:r>
            <a:r>
              <a:rPr lang="ru-RU" sz="1400" dirty="0" err="1"/>
              <a:t>щодо</a:t>
            </a:r>
            <a:r>
              <a:rPr lang="ru-RU" sz="1400" dirty="0"/>
              <a:t> </a:t>
            </a:r>
            <a:r>
              <a:rPr lang="ru-RU" sz="1400" dirty="0" err="1"/>
              <a:t>електронних</a:t>
            </a:r>
            <a:r>
              <a:rPr lang="ru-RU" sz="1400" dirty="0"/>
              <a:t> </a:t>
            </a:r>
            <a:r>
              <a:rPr lang="ru-RU" sz="1400" dirty="0" err="1"/>
              <a:t>трансакцій</a:t>
            </a:r>
            <a:r>
              <a:rPr lang="ru-RU" sz="1400" dirty="0"/>
              <a:t> практично </a:t>
            </a:r>
            <a:r>
              <a:rPr lang="ru-RU" sz="1400" dirty="0" err="1"/>
              <a:t>відсутній</a:t>
            </a:r>
            <a:r>
              <a:rPr lang="ru-RU" sz="1400" dirty="0"/>
              <a:t>. </a:t>
            </a:r>
            <a:r>
              <a:rPr lang="ru-RU" sz="1400" dirty="0" err="1"/>
              <a:t>Перспективними</a:t>
            </a:r>
            <a:r>
              <a:rPr lang="ru-RU" sz="1400" dirty="0"/>
              <a:t> є </a:t>
            </a:r>
            <a:r>
              <a:rPr lang="ru-RU" sz="1400" dirty="0" err="1"/>
              <a:t>сектори</a:t>
            </a:r>
            <a:r>
              <a:rPr lang="ru-RU" sz="1400" dirty="0"/>
              <a:t> </a:t>
            </a:r>
            <a:r>
              <a:rPr lang="ru-RU" sz="1400" dirty="0" err="1"/>
              <a:t>інтернет-банкінгу</a:t>
            </a:r>
            <a:r>
              <a:rPr lang="ru-RU" sz="1400" dirty="0"/>
              <a:t> та </a:t>
            </a:r>
            <a:r>
              <a:rPr lang="ru-RU" sz="1400" dirty="0" err="1"/>
              <a:t>безготівкові</a:t>
            </a:r>
            <a:r>
              <a:rPr lang="ru-RU" sz="1400" dirty="0"/>
              <a:t> </a:t>
            </a:r>
            <a:r>
              <a:rPr lang="ru-RU" sz="1400" dirty="0" err="1"/>
              <a:t>операції</a:t>
            </a:r>
            <a:r>
              <a:rPr lang="ru-RU" sz="1400" dirty="0"/>
              <a:t> оплати </a:t>
            </a:r>
            <a:r>
              <a:rPr lang="ru-RU" sz="1400" dirty="0" err="1"/>
              <a:t>товарів</a:t>
            </a:r>
            <a:r>
              <a:rPr lang="ru-RU" sz="1400" dirty="0"/>
              <a:t> та </a:t>
            </a:r>
            <a:r>
              <a:rPr lang="ru-RU" sz="1400" dirty="0" err="1"/>
              <a:t>послуг</a:t>
            </a:r>
            <a:r>
              <a:rPr lang="ru-RU" sz="1400" dirty="0"/>
              <a:t>, а </a:t>
            </a:r>
            <a:r>
              <a:rPr lang="ru-RU" sz="1400" dirty="0" err="1"/>
              <a:t>також</a:t>
            </a:r>
            <a:r>
              <a:rPr lang="ru-RU" sz="1400" dirty="0"/>
              <a:t> </a:t>
            </a:r>
            <a:r>
              <a:rPr lang="ru-RU" sz="1400" dirty="0" err="1"/>
              <a:t>розвиток</a:t>
            </a:r>
            <a:r>
              <a:rPr lang="ru-RU" sz="1400" dirty="0"/>
              <a:t> </a:t>
            </a:r>
            <a:r>
              <a:rPr lang="ru-RU" sz="1400" dirty="0" err="1"/>
              <a:t>роздрібної</a:t>
            </a:r>
            <a:r>
              <a:rPr lang="ru-RU" sz="1400" dirty="0"/>
              <a:t> </a:t>
            </a:r>
            <a:r>
              <a:rPr lang="ru-RU" sz="1400" dirty="0" err="1"/>
              <a:t>торгівлі</a:t>
            </a:r>
            <a:r>
              <a:rPr lang="ru-RU" sz="1400" dirty="0"/>
              <a:t> в </a:t>
            </a:r>
            <a:r>
              <a:rPr lang="ru-RU" sz="1400" dirty="0" err="1"/>
              <a:t>Інтернеті</a:t>
            </a:r>
            <a:r>
              <a:rPr lang="ru-RU" sz="1400" dirty="0"/>
              <a:t>. </a:t>
            </a:r>
            <a:r>
              <a:rPr lang="ru-RU" sz="1400" dirty="0" err="1"/>
              <a:t>Це</a:t>
            </a:r>
            <a:r>
              <a:rPr lang="ru-RU" sz="1400" dirty="0"/>
              <a:t> </a:t>
            </a:r>
            <a:r>
              <a:rPr lang="ru-RU" sz="1400" dirty="0" err="1"/>
              <a:t>допомагає</a:t>
            </a:r>
            <a:r>
              <a:rPr lang="ru-RU" sz="1400" dirty="0"/>
              <a:t> </a:t>
            </a:r>
            <a:r>
              <a:rPr lang="ru-RU" sz="1400" dirty="0" err="1"/>
              <a:t>значно</a:t>
            </a:r>
            <a:r>
              <a:rPr lang="ru-RU" sz="1400" dirty="0"/>
              <a:t> </a:t>
            </a:r>
            <a:r>
              <a:rPr lang="ru-RU" sz="1400" dirty="0" err="1"/>
              <a:t>розширити</a:t>
            </a:r>
            <a:r>
              <a:rPr lang="ru-RU" sz="1400" dirty="0"/>
              <a:t> ринки </a:t>
            </a:r>
            <a:r>
              <a:rPr lang="ru-RU" sz="1400" dirty="0" err="1"/>
              <a:t>збуту</a:t>
            </a:r>
            <a:r>
              <a:rPr lang="ru-RU" sz="1400" dirty="0"/>
              <a:t> </a:t>
            </a:r>
            <a:r>
              <a:rPr lang="ru-RU" sz="1400" dirty="0" err="1"/>
              <a:t>продукції</a:t>
            </a:r>
            <a:r>
              <a:rPr lang="ru-RU" sz="1400" dirty="0"/>
              <a:t> та </a:t>
            </a:r>
            <a:r>
              <a:rPr lang="ru-RU" sz="1400" dirty="0" err="1"/>
              <a:t>використовувати</a:t>
            </a:r>
            <a:r>
              <a:rPr lang="ru-RU" sz="1400" dirty="0"/>
              <a:t> при </a:t>
            </a:r>
            <a:r>
              <a:rPr lang="ru-RU" sz="1400" dirty="0" err="1"/>
              <a:t>цьому</a:t>
            </a:r>
            <a:r>
              <a:rPr lang="ru-RU" sz="1400" dirty="0"/>
              <a:t> </a:t>
            </a:r>
            <a:r>
              <a:rPr lang="ru-RU" sz="1400" dirty="0" err="1"/>
              <a:t>новітні</a:t>
            </a:r>
            <a:r>
              <a:rPr lang="ru-RU" sz="1400" dirty="0"/>
              <a:t> </a:t>
            </a:r>
            <a:r>
              <a:rPr lang="ru-RU" sz="1400" dirty="0" err="1"/>
              <a:t>технології</a:t>
            </a:r>
            <a:r>
              <a:rPr lang="ru-RU" sz="1400" dirty="0"/>
              <a:t>.</a:t>
            </a:r>
          </a:p>
          <a:p>
            <a:endParaRPr lang="uk-UA" sz="1400" dirty="0"/>
          </a:p>
        </p:txBody>
      </p:sp>
    </p:spTree>
    <p:extLst>
      <p:ext uri="{BB962C8B-B14F-4D97-AF65-F5344CB8AC3E}">
        <p14:creationId xmlns:p14="http://schemas.microsoft.com/office/powerpoint/2010/main" val="2887387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fontScale="92500" lnSpcReduction="10000"/>
          </a:bodyPr>
          <a:lstStyle/>
          <a:p>
            <a:r>
              <a:rPr lang="ru-RU" sz="1400" dirty="0" err="1"/>
              <a:t>Слабкими</a:t>
            </a:r>
            <a:r>
              <a:rPr lang="ru-RU" sz="1400" dirty="0"/>
              <a:t> сторонами </a:t>
            </a:r>
            <a:r>
              <a:rPr lang="ru-RU" sz="1400" dirty="0" err="1"/>
              <a:t>електронної</a:t>
            </a:r>
            <a:r>
              <a:rPr lang="ru-RU" sz="1400" dirty="0"/>
              <a:t> </a:t>
            </a:r>
            <a:r>
              <a:rPr lang="ru-RU" sz="1400" dirty="0" err="1"/>
              <a:t>торгівлі</a:t>
            </a:r>
            <a:r>
              <a:rPr lang="ru-RU" sz="1400" dirty="0"/>
              <a:t> як </a:t>
            </a:r>
            <a:r>
              <a:rPr lang="ru-RU" sz="1400" dirty="0" err="1"/>
              <a:t>інструменту</a:t>
            </a:r>
            <a:r>
              <a:rPr lang="ru-RU" sz="1400" dirty="0"/>
              <a:t> </a:t>
            </a:r>
            <a:r>
              <a:rPr lang="ru-RU" sz="1400" dirty="0" err="1"/>
              <a:t>просування</a:t>
            </a:r>
            <a:r>
              <a:rPr lang="ru-RU" sz="1400" dirty="0"/>
              <a:t> товару в </a:t>
            </a:r>
            <a:r>
              <a:rPr lang="ru-RU" sz="1400" dirty="0" err="1"/>
              <a:t>Україні</a:t>
            </a:r>
            <a:r>
              <a:rPr lang="ru-RU" sz="1400" dirty="0"/>
              <a:t> є:</a:t>
            </a:r>
          </a:p>
          <a:p>
            <a:r>
              <a:rPr lang="uk-UA" sz="1400" dirty="0"/>
              <a:t>а) безпечність. Оскільки нормативно-правове забезпечення розвитку електронної торгівлі в державі все ще розвивається, безпека стає значною проблемою як для продавця (особливо щодо цілісності процесу сплати товару), так і для споживача (велика кількість підроблених сайтів, випадки шахрайства тощо);</a:t>
            </a:r>
            <a:endParaRPr lang="ru-RU" sz="1400" dirty="0"/>
          </a:p>
          <a:p>
            <a:r>
              <a:rPr lang="uk-UA" sz="1400" dirty="0"/>
              <a:t>б) відсутність безпосереднього фізичного зв’язку між споживачем та продавцем, що скорочує можливість одержання знижок;</a:t>
            </a:r>
            <a:endParaRPr lang="ru-RU" sz="1400" dirty="0"/>
          </a:p>
          <a:p>
            <a:r>
              <a:rPr lang="uk-UA" sz="1400" dirty="0"/>
              <a:t>в) великі терміни доставки товарів. Більшість підприємств електронної торгівлі України не мають власної логістичної інфраструктури та співпрацюють із підприємствами доставки, які не завжди враховують терміни продавця. </a:t>
            </a:r>
            <a:r>
              <a:rPr lang="ru-RU" sz="1400" dirty="0"/>
              <a:t>Вони </a:t>
            </a:r>
            <a:r>
              <a:rPr lang="ru-RU" sz="1400" dirty="0" err="1"/>
              <a:t>надають</a:t>
            </a:r>
            <a:r>
              <a:rPr lang="ru-RU" sz="1400" dirty="0"/>
              <a:t> </a:t>
            </a:r>
            <a:r>
              <a:rPr lang="ru-RU" sz="1400" dirty="0" err="1"/>
              <a:t>свої</a:t>
            </a:r>
            <a:r>
              <a:rPr lang="ru-RU" sz="1400" dirty="0"/>
              <a:t> </a:t>
            </a:r>
            <a:r>
              <a:rPr lang="ru-RU" sz="1400" dirty="0" err="1"/>
              <a:t>послуги</a:t>
            </a:r>
            <a:r>
              <a:rPr lang="ru-RU" sz="1400" dirty="0"/>
              <a:t> </a:t>
            </a:r>
            <a:r>
              <a:rPr lang="ru-RU" sz="1400" dirty="0" err="1"/>
              <a:t>відповідного</a:t>
            </a:r>
            <a:r>
              <a:rPr lang="ru-RU" sz="1400" dirty="0"/>
              <a:t> до </a:t>
            </a:r>
            <a:r>
              <a:rPr lang="ru-RU" sz="1400" dirty="0" err="1"/>
              <a:t>власного</a:t>
            </a:r>
            <a:r>
              <a:rPr lang="ru-RU" sz="1400" dirty="0"/>
              <a:t> </a:t>
            </a:r>
            <a:r>
              <a:rPr lang="ru-RU" sz="1400" dirty="0" err="1"/>
              <a:t>графіку</a:t>
            </a:r>
            <a:r>
              <a:rPr lang="ru-RU" sz="1400" dirty="0"/>
              <a:t>, і </a:t>
            </a:r>
            <a:r>
              <a:rPr lang="ru-RU" sz="1400" dirty="0" err="1"/>
              <a:t>термін</a:t>
            </a:r>
            <a:r>
              <a:rPr lang="ru-RU" sz="1400" dirty="0"/>
              <a:t> доставки становить </a:t>
            </a:r>
            <a:r>
              <a:rPr lang="ru-RU" sz="1400" dirty="0" err="1"/>
              <a:t>від</a:t>
            </a:r>
            <a:r>
              <a:rPr lang="ru-RU" sz="1400" dirty="0"/>
              <a:t> </a:t>
            </a:r>
            <a:r>
              <a:rPr lang="ru-RU" sz="1400" dirty="0" err="1"/>
              <a:t>кількох</a:t>
            </a:r>
            <a:r>
              <a:rPr lang="ru-RU" sz="1400" dirty="0"/>
              <a:t> </a:t>
            </a:r>
            <a:r>
              <a:rPr lang="ru-RU" sz="1400" dirty="0" err="1"/>
              <a:t>днів</a:t>
            </a:r>
            <a:r>
              <a:rPr lang="ru-RU" sz="1400" dirty="0"/>
              <a:t> до </a:t>
            </a:r>
            <a:r>
              <a:rPr lang="ru-RU" sz="1400" dirty="0" err="1"/>
              <a:t>кількох</a:t>
            </a:r>
            <a:r>
              <a:rPr lang="ru-RU" sz="1400" dirty="0"/>
              <a:t> </a:t>
            </a:r>
            <a:r>
              <a:rPr lang="ru-RU" sz="1400" dirty="0" err="1"/>
              <a:t>тижнів</a:t>
            </a:r>
            <a:r>
              <a:rPr lang="ru-RU" sz="1400" dirty="0"/>
              <a:t>;</a:t>
            </a:r>
          </a:p>
          <a:p>
            <a:r>
              <a:rPr lang="uk-UA" sz="1400" dirty="0"/>
              <a:t>г) обмеженість реклами, оскільки в глобальній мережі недоступні інструменти масової пропаганди;</a:t>
            </a:r>
            <a:endParaRPr lang="ru-RU" sz="1400" dirty="0"/>
          </a:p>
          <a:p>
            <a:r>
              <a:rPr lang="uk-UA" sz="1400" dirty="0"/>
              <a:t>д) неможливість вплинути на кінцевий вибір клієнта, що пов’язано з відсутністю безпосереднього фізичного контакту.</a:t>
            </a:r>
            <a:endParaRPr lang="ru-RU" sz="1400" dirty="0"/>
          </a:p>
          <a:p>
            <a:r>
              <a:rPr lang="uk-UA" sz="1400" dirty="0"/>
              <a:t>Для повної реалізації усіх потенційних можливостей електронного бізнесу в Україні та світі повинні бути вирішені такі проблеми:</a:t>
            </a:r>
            <a:endParaRPr lang="ru-RU" sz="1400" dirty="0"/>
          </a:p>
          <a:p>
            <a:r>
              <a:rPr lang="uk-UA" sz="1400" dirty="0"/>
              <a:t> – глобалізація робить доступнішими товари та послуги закордонних компаній, однак нормативного регулювання потребують питання, пов’язані з визначенням реального місця походження підприємства та (або) пропонованих товарів і послуг, узгодженням правил ведення бізнесу між різними країнами;</a:t>
            </a:r>
            <a:endParaRPr lang="ru-RU" sz="1400" dirty="0"/>
          </a:p>
          <a:p>
            <a:r>
              <a:rPr lang="uk-UA" sz="1400" dirty="0"/>
              <a:t> – потребують узгодженості питання щодо правил нарахування та стягнення податків, а також використання платіжних засобів під час укладання електронної угоди;</a:t>
            </a:r>
            <a:endParaRPr lang="ru-RU" sz="1400" dirty="0"/>
          </a:p>
          <a:p>
            <a:r>
              <a:rPr lang="uk-UA" sz="1400" dirty="0"/>
              <a:t> – проблема захисту прав інтелектуальної власності є доволі гострою в електронному середовищі, особливо це стосується товарів та послуг, що мають електронну форму існування, оскільки вони легко піддаються копіюванню, а отримана копія є повністю ідентичною оригіналу;</a:t>
            </a:r>
            <a:endParaRPr lang="ru-RU" sz="1400" dirty="0"/>
          </a:p>
          <a:p>
            <a:r>
              <a:rPr lang="uk-UA" sz="1400" dirty="0"/>
              <a:t> – ведення електронного бізнесу у відкритих мережах вимагає ефективних і надійних механізмів, що гарантують безпеку всіх учасників;</a:t>
            </a:r>
            <a:endParaRPr lang="ru-RU" sz="1400" dirty="0"/>
          </a:p>
          <a:p>
            <a:r>
              <a:rPr lang="uk-UA" sz="1400" dirty="0"/>
              <a:t> – повна реалізація потенціалу електронної комерції вимагає універсального доступу – будь-яка компанія і будь-який замовник повинні мати можливість доступу до всіх організацій, що пропонують продукти та послуги, незалежно від географічного розташування або особливостей інформаційних систем.</a:t>
            </a:r>
            <a:endParaRPr lang="ru-RU" sz="1400" dirty="0"/>
          </a:p>
          <a:p>
            <a:endParaRPr lang="uk-UA" sz="1400" dirty="0"/>
          </a:p>
        </p:txBody>
      </p:sp>
    </p:spTree>
    <p:extLst>
      <p:ext uri="{BB962C8B-B14F-4D97-AF65-F5344CB8AC3E}">
        <p14:creationId xmlns:p14="http://schemas.microsoft.com/office/powerpoint/2010/main" val="1875960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fontScale="92500" lnSpcReduction="10000"/>
          </a:bodyPr>
          <a:lstStyle/>
          <a:p>
            <a:r>
              <a:rPr lang="ru-RU" sz="1400" dirty="0" err="1"/>
              <a:t>Слабкими</a:t>
            </a:r>
            <a:r>
              <a:rPr lang="ru-RU" sz="1400" dirty="0"/>
              <a:t> сторонами </a:t>
            </a:r>
            <a:r>
              <a:rPr lang="ru-RU" sz="1400" dirty="0" err="1"/>
              <a:t>електронної</a:t>
            </a:r>
            <a:r>
              <a:rPr lang="ru-RU" sz="1400" dirty="0"/>
              <a:t> </a:t>
            </a:r>
            <a:r>
              <a:rPr lang="ru-RU" sz="1400" dirty="0" err="1"/>
              <a:t>торгівлі</a:t>
            </a:r>
            <a:r>
              <a:rPr lang="ru-RU" sz="1400" dirty="0"/>
              <a:t> як </a:t>
            </a:r>
            <a:r>
              <a:rPr lang="ru-RU" sz="1400" dirty="0" err="1"/>
              <a:t>інструменту</a:t>
            </a:r>
            <a:r>
              <a:rPr lang="ru-RU" sz="1400" dirty="0"/>
              <a:t> </a:t>
            </a:r>
            <a:r>
              <a:rPr lang="ru-RU" sz="1400" dirty="0" err="1"/>
              <a:t>просування</a:t>
            </a:r>
            <a:r>
              <a:rPr lang="ru-RU" sz="1400" dirty="0"/>
              <a:t> товару в </a:t>
            </a:r>
            <a:r>
              <a:rPr lang="ru-RU" sz="1400" dirty="0" err="1"/>
              <a:t>Україні</a:t>
            </a:r>
            <a:r>
              <a:rPr lang="ru-RU" sz="1400" dirty="0"/>
              <a:t> є:</a:t>
            </a:r>
          </a:p>
          <a:p>
            <a:r>
              <a:rPr lang="uk-UA" sz="1400" dirty="0"/>
              <a:t>а) безпечність. Оскільки нормативно-правове забезпечення розвитку електронної торгівлі в державі все ще розвивається, безпека стає значною проблемою як для продавця (особливо щодо цілісності процесу сплати товару), так і для споживача (велика кількість підроблених сайтів, випадки шахрайства тощо);</a:t>
            </a:r>
            <a:endParaRPr lang="ru-RU" sz="1400" dirty="0"/>
          </a:p>
          <a:p>
            <a:r>
              <a:rPr lang="uk-UA" sz="1400" dirty="0"/>
              <a:t>б) відсутність безпосереднього фізичного зв’язку між споживачем та продавцем, що скорочує можливість одержання знижок;</a:t>
            </a:r>
            <a:endParaRPr lang="ru-RU" sz="1400" dirty="0"/>
          </a:p>
          <a:p>
            <a:r>
              <a:rPr lang="uk-UA" sz="1400" dirty="0"/>
              <a:t>в) великі терміни доставки товарів. Більшість підприємств електронної торгівлі України не мають власної логістичної інфраструктури та співпрацюють із підприємствами доставки, які не завжди враховують терміни продавця. </a:t>
            </a:r>
            <a:r>
              <a:rPr lang="ru-RU" sz="1400" dirty="0"/>
              <a:t>Вони </a:t>
            </a:r>
            <a:r>
              <a:rPr lang="ru-RU" sz="1400" dirty="0" err="1"/>
              <a:t>надають</a:t>
            </a:r>
            <a:r>
              <a:rPr lang="ru-RU" sz="1400" dirty="0"/>
              <a:t> </a:t>
            </a:r>
            <a:r>
              <a:rPr lang="ru-RU" sz="1400" dirty="0" err="1"/>
              <a:t>свої</a:t>
            </a:r>
            <a:r>
              <a:rPr lang="ru-RU" sz="1400" dirty="0"/>
              <a:t> </a:t>
            </a:r>
            <a:r>
              <a:rPr lang="ru-RU" sz="1400" dirty="0" err="1"/>
              <a:t>послуги</a:t>
            </a:r>
            <a:r>
              <a:rPr lang="ru-RU" sz="1400" dirty="0"/>
              <a:t> </a:t>
            </a:r>
            <a:r>
              <a:rPr lang="ru-RU" sz="1400" dirty="0" err="1"/>
              <a:t>відповідного</a:t>
            </a:r>
            <a:r>
              <a:rPr lang="ru-RU" sz="1400" dirty="0"/>
              <a:t> до </a:t>
            </a:r>
            <a:r>
              <a:rPr lang="ru-RU" sz="1400" dirty="0" err="1"/>
              <a:t>власного</a:t>
            </a:r>
            <a:r>
              <a:rPr lang="ru-RU" sz="1400" dirty="0"/>
              <a:t> </a:t>
            </a:r>
            <a:r>
              <a:rPr lang="ru-RU" sz="1400" dirty="0" err="1"/>
              <a:t>графіку</a:t>
            </a:r>
            <a:r>
              <a:rPr lang="ru-RU" sz="1400" dirty="0"/>
              <a:t>, і </a:t>
            </a:r>
            <a:r>
              <a:rPr lang="ru-RU" sz="1400" dirty="0" err="1"/>
              <a:t>термін</a:t>
            </a:r>
            <a:r>
              <a:rPr lang="ru-RU" sz="1400" dirty="0"/>
              <a:t> доставки становить </a:t>
            </a:r>
            <a:r>
              <a:rPr lang="ru-RU" sz="1400" dirty="0" err="1"/>
              <a:t>від</a:t>
            </a:r>
            <a:r>
              <a:rPr lang="ru-RU" sz="1400" dirty="0"/>
              <a:t> </a:t>
            </a:r>
            <a:r>
              <a:rPr lang="ru-RU" sz="1400" dirty="0" err="1"/>
              <a:t>кількох</a:t>
            </a:r>
            <a:r>
              <a:rPr lang="ru-RU" sz="1400" dirty="0"/>
              <a:t> </a:t>
            </a:r>
            <a:r>
              <a:rPr lang="ru-RU" sz="1400" dirty="0" err="1"/>
              <a:t>днів</a:t>
            </a:r>
            <a:r>
              <a:rPr lang="ru-RU" sz="1400" dirty="0"/>
              <a:t> до </a:t>
            </a:r>
            <a:r>
              <a:rPr lang="ru-RU" sz="1400" dirty="0" err="1"/>
              <a:t>кількох</a:t>
            </a:r>
            <a:r>
              <a:rPr lang="ru-RU" sz="1400" dirty="0"/>
              <a:t> </a:t>
            </a:r>
            <a:r>
              <a:rPr lang="ru-RU" sz="1400" dirty="0" err="1"/>
              <a:t>тижнів</a:t>
            </a:r>
            <a:r>
              <a:rPr lang="ru-RU" sz="1400" dirty="0"/>
              <a:t>;</a:t>
            </a:r>
          </a:p>
          <a:p>
            <a:r>
              <a:rPr lang="uk-UA" sz="1400" dirty="0"/>
              <a:t>г) обмеженість реклами, оскільки в глобальній мережі недоступні інструменти масової пропаганди;</a:t>
            </a:r>
            <a:endParaRPr lang="ru-RU" sz="1400" dirty="0"/>
          </a:p>
          <a:p>
            <a:r>
              <a:rPr lang="uk-UA" sz="1400" dirty="0"/>
              <a:t>д) неможливість вплинути на кінцевий вибір клієнта, що пов’язано з відсутністю безпосереднього фізичного контакту.</a:t>
            </a:r>
            <a:endParaRPr lang="ru-RU" sz="1400" dirty="0"/>
          </a:p>
          <a:p>
            <a:r>
              <a:rPr lang="uk-UA" sz="1400" dirty="0"/>
              <a:t>Для повної реалізації усіх потенційних можливостей електронного бізнесу в Україні та світі повинні бути вирішені такі проблеми:</a:t>
            </a:r>
            <a:endParaRPr lang="ru-RU" sz="1400" dirty="0"/>
          </a:p>
          <a:p>
            <a:r>
              <a:rPr lang="uk-UA" sz="1400" dirty="0"/>
              <a:t> – глобалізація робить доступнішими товари та послуги закордонних компаній, однак нормативного регулювання потребують питання, пов’язані з визначенням реального місця походження підприємства та (або) пропонованих товарів і послуг, узгодженням правил ведення бізнесу між різними країнами;</a:t>
            </a:r>
            <a:endParaRPr lang="ru-RU" sz="1400" dirty="0"/>
          </a:p>
          <a:p>
            <a:r>
              <a:rPr lang="uk-UA" sz="1400" dirty="0"/>
              <a:t> – потребують узгодженості питання щодо правил нарахування та стягнення податків, а також використання платіжних засобів під час укладання електронної угоди;</a:t>
            </a:r>
            <a:endParaRPr lang="ru-RU" sz="1400" dirty="0"/>
          </a:p>
          <a:p>
            <a:r>
              <a:rPr lang="uk-UA" sz="1400" dirty="0"/>
              <a:t> – проблема захисту прав інтелектуальної власності є доволі гострою в електронному середовищі, особливо це стосується товарів та послуг, що мають електронну форму існування, оскільки вони легко піддаються копіюванню, а отримана копія є повністю ідентичною оригіналу;</a:t>
            </a:r>
            <a:endParaRPr lang="ru-RU" sz="1400" dirty="0"/>
          </a:p>
          <a:p>
            <a:r>
              <a:rPr lang="uk-UA" sz="1400" dirty="0"/>
              <a:t> – ведення електронного бізнесу у відкритих мережах вимагає ефективних і надійних механізмів, що гарантують безпеку всіх учасників;</a:t>
            </a:r>
            <a:endParaRPr lang="ru-RU" sz="1400" dirty="0"/>
          </a:p>
          <a:p>
            <a:r>
              <a:rPr lang="uk-UA" sz="1400" dirty="0"/>
              <a:t> – повна реалізація потенціалу електронної комерції вимагає універсального доступу – будь-яка компанія і будь-який замовник повинні мати можливість доступу до всіх організацій, що пропонують продукти та послуги, незалежно від географічного розташування або особливостей інформаційних систем.</a:t>
            </a:r>
            <a:endParaRPr lang="ru-RU" sz="1400" dirty="0"/>
          </a:p>
          <a:p>
            <a:endParaRPr lang="uk-UA" sz="1400" dirty="0"/>
          </a:p>
        </p:txBody>
      </p:sp>
    </p:spTree>
    <p:extLst>
      <p:ext uri="{BB962C8B-B14F-4D97-AF65-F5344CB8AC3E}">
        <p14:creationId xmlns:p14="http://schemas.microsoft.com/office/powerpoint/2010/main" val="2158574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До основних трендів, які будуть присутні на ринку української електронної комерції та вплинули на його зростання у 2019 р., можна віднести :</a:t>
            </a:r>
            <a:endParaRPr lang="ru-RU" sz="1400" dirty="0"/>
          </a:p>
          <a:p>
            <a:r>
              <a:rPr lang="uk-UA" sz="1400" dirty="0"/>
              <a:t> – подальше проникнення Інтернету, що приведе до зростання кількості активних </a:t>
            </a:r>
            <a:r>
              <a:rPr lang="uk-UA" sz="1400" dirty="0" err="1"/>
              <a:t>онлайн-покупців</a:t>
            </a:r>
            <a:r>
              <a:rPr lang="uk-UA" sz="1400" dirty="0"/>
              <a:t>;</a:t>
            </a:r>
            <a:endParaRPr lang="ru-RU" sz="1400" dirty="0"/>
          </a:p>
          <a:p>
            <a:r>
              <a:rPr lang="uk-UA" sz="1400" dirty="0"/>
              <a:t> – зростання кількості покупців, які проживають в невеликих містах та селах;</a:t>
            </a:r>
            <a:endParaRPr lang="ru-RU" sz="1400" dirty="0"/>
          </a:p>
          <a:p>
            <a:r>
              <a:rPr lang="uk-UA" sz="1400" dirty="0"/>
              <a:t> – стрімке зростання саме мобільної комерції;</a:t>
            </a:r>
            <a:endParaRPr lang="ru-RU" sz="1400" dirty="0"/>
          </a:p>
          <a:p>
            <a:r>
              <a:rPr lang="uk-UA" sz="1400" dirty="0"/>
              <a:t> – активний розвиток </a:t>
            </a:r>
            <a:r>
              <a:rPr lang="uk-UA" sz="1400" dirty="0" err="1"/>
              <a:t>маркетплейсів</a:t>
            </a:r>
            <a:r>
              <a:rPr lang="uk-UA" sz="1400" dirty="0"/>
              <a:t> (торговельних майданчиків, де виробники та продавці можуть розміщувати свою продукцію на продаж);</a:t>
            </a:r>
            <a:endParaRPr lang="ru-RU" sz="1400" dirty="0"/>
          </a:p>
          <a:p>
            <a:r>
              <a:rPr lang="uk-UA" sz="1400" dirty="0"/>
              <a:t> – збільшення кількості сервісів по доставці товарів, асортименту та якості послуг, що вони надають.</a:t>
            </a:r>
            <a:endParaRPr lang="ru-RU" sz="1400" dirty="0"/>
          </a:p>
          <a:p>
            <a:r>
              <a:rPr lang="ru-RU" sz="1400" dirty="0" err="1"/>
              <a:t>Отже</a:t>
            </a:r>
            <a:r>
              <a:rPr lang="ru-RU" sz="1400" dirty="0"/>
              <a:t>, </a:t>
            </a:r>
            <a:r>
              <a:rPr lang="ru-RU" sz="1400" dirty="0" err="1"/>
              <a:t>спостерігаємо</a:t>
            </a:r>
            <a:r>
              <a:rPr lang="ru-RU" sz="1400" dirty="0"/>
              <a:t>, </a:t>
            </a:r>
            <a:r>
              <a:rPr lang="ru-RU" sz="1400" dirty="0" err="1"/>
              <a:t>що</a:t>
            </a:r>
            <a:r>
              <a:rPr lang="ru-RU" sz="1400" dirty="0"/>
              <a:t> </a:t>
            </a:r>
            <a:r>
              <a:rPr lang="ru-RU" sz="1400" dirty="0" err="1"/>
              <a:t>електронний</a:t>
            </a:r>
            <a:r>
              <a:rPr lang="ru-RU" sz="1400" dirty="0"/>
              <a:t> </a:t>
            </a:r>
            <a:r>
              <a:rPr lang="ru-RU" sz="1400" dirty="0" err="1"/>
              <a:t>ринок</a:t>
            </a:r>
            <a:r>
              <a:rPr lang="ru-RU" sz="1400" dirty="0"/>
              <a:t> </a:t>
            </a:r>
            <a:r>
              <a:rPr lang="uk-UA" sz="1400" dirty="0"/>
              <a:t>у світі та загалом в Україні </a:t>
            </a:r>
            <a:r>
              <a:rPr lang="ru-RU" sz="1400" dirty="0" err="1"/>
              <a:t>набирає</a:t>
            </a:r>
            <a:r>
              <a:rPr lang="ru-RU" sz="1400" dirty="0"/>
              <a:t> </a:t>
            </a:r>
            <a:r>
              <a:rPr lang="ru-RU" sz="1400" dirty="0" err="1"/>
              <a:t>значних</a:t>
            </a:r>
            <a:r>
              <a:rPr lang="ru-RU" sz="1400" dirty="0"/>
              <a:t> </a:t>
            </a:r>
            <a:r>
              <a:rPr lang="ru-RU" sz="1400" dirty="0" err="1"/>
              <a:t>обертів</a:t>
            </a:r>
            <a:r>
              <a:rPr lang="ru-RU" sz="1400" dirty="0"/>
              <a:t>. </a:t>
            </a:r>
            <a:r>
              <a:rPr lang="ru-RU" sz="1400" dirty="0" err="1"/>
              <a:t>Вітчизняна</a:t>
            </a:r>
            <a:r>
              <a:rPr lang="ru-RU" sz="1400" dirty="0"/>
              <a:t> </a:t>
            </a:r>
            <a:r>
              <a:rPr lang="ru-RU" sz="1400" dirty="0" err="1"/>
              <a:t>електронна</a:t>
            </a:r>
            <a:r>
              <a:rPr lang="ru-RU" sz="1400" dirty="0"/>
              <a:t> </a:t>
            </a:r>
            <a:r>
              <a:rPr lang="ru-RU" sz="1400" dirty="0" err="1"/>
              <a:t>комерція</a:t>
            </a:r>
            <a:r>
              <a:rPr lang="ru-RU" sz="1400" dirty="0"/>
              <a:t> </a:t>
            </a:r>
            <a:r>
              <a:rPr lang="ru-RU" sz="1400" dirty="0" err="1"/>
              <a:t>перебуває</a:t>
            </a:r>
            <a:r>
              <a:rPr lang="ru-RU" sz="1400" dirty="0"/>
              <a:t> на початку </a:t>
            </a:r>
            <a:r>
              <a:rPr lang="ru-RU" sz="1400" dirty="0" err="1"/>
              <a:t>інтернет-еволюції</a:t>
            </a:r>
            <a:r>
              <a:rPr lang="ru-RU" sz="1400" dirty="0"/>
              <a:t> та </a:t>
            </a:r>
            <a:r>
              <a:rPr lang="ru-RU" sz="1400" dirty="0" err="1"/>
              <a:t>демонструє</a:t>
            </a:r>
            <a:r>
              <a:rPr lang="ru-RU" sz="1400" dirty="0"/>
              <a:t> </a:t>
            </a:r>
            <a:r>
              <a:rPr lang="ru-RU" sz="1400" dirty="0" err="1"/>
              <a:t>високі</a:t>
            </a:r>
            <a:r>
              <a:rPr lang="ru-RU" sz="1400" dirty="0"/>
              <a:t> </a:t>
            </a:r>
            <a:r>
              <a:rPr lang="ru-RU" sz="1400" dirty="0" err="1"/>
              <a:t>темпи</a:t>
            </a:r>
            <a:r>
              <a:rPr lang="ru-RU" sz="1400" dirty="0"/>
              <a:t> </a:t>
            </a:r>
            <a:r>
              <a:rPr lang="ru-RU" sz="1400" dirty="0" err="1"/>
              <a:t>зростання</a:t>
            </a:r>
            <a:r>
              <a:rPr lang="ru-RU" sz="1400" dirty="0"/>
              <a:t>. </a:t>
            </a:r>
            <a:r>
              <a:rPr lang="ru-RU" sz="1400" dirty="0" err="1"/>
              <a:t>Бар’єри</a:t>
            </a:r>
            <a:r>
              <a:rPr lang="ru-RU" sz="1400" dirty="0"/>
              <a:t> для входу на </a:t>
            </a:r>
            <a:r>
              <a:rPr lang="ru-RU" sz="1400" dirty="0" err="1"/>
              <a:t>інтернет-ринок</a:t>
            </a:r>
            <a:r>
              <a:rPr lang="ru-RU" sz="1400" dirty="0"/>
              <a:t> </a:t>
            </a:r>
            <a:r>
              <a:rPr lang="ru-RU" sz="1400" dirty="0" err="1"/>
              <a:t>порівняно</a:t>
            </a:r>
            <a:r>
              <a:rPr lang="ru-RU" sz="1400" dirty="0"/>
              <a:t> </a:t>
            </a:r>
            <a:r>
              <a:rPr lang="uk-UA" sz="1400" dirty="0"/>
              <a:t>є </a:t>
            </a:r>
            <a:r>
              <a:rPr lang="ru-RU" sz="1400" dirty="0" err="1"/>
              <a:t>невисок</a:t>
            </a:r>
            <a:r>
              <a:rPr lang="uk-UA" sz="1400" dirty="0" err="1"/>
              <a:t>ими</a:t>
            </a:r>
            <a:r>
              <a:rPr lang="ru-RU" sz="1400" dirty="0"/>
              <a:t>, а </a:t>
            </a:r>
            <a:r>
              <a:rPr lang="ru-RU" sz="1400" dirty="0" err="1"/>
              <a:t>переваги</a:t>
            </a:r>
            <a:r>
              <a:rPr lang="ru-RU" sz="1400" dirty="0"/>
              <a:t> </a:t>
            </a:r>
            <a:r>
              <a:rPr lang="ru-RU" sz="1400" dirty="0" err="1"/>
              <a:t>електронної</a:t>
            </a:r>
            <a:r>
              <a:rPr lang="ru-RU" sz="1400" dirty="0"/>
              <a:t> </a:t>
            </a:r>
            <a:r>
              <a:rPr lang="ru-RU" sz="1400" dirty="0" err="1"/>
              <a:t>торгівлі</a:t>
            </a:r>
            <a:r>
              <a:rPr lang="ru-RU" sz="1400" dirty="0"/>
              <a:t> для </a:t>
            </a:r>
            <a:r>
              <a:rPr lang="ru-RU" sz="1400" dirty="0" err="1"/>
              <a:t>користувачів</a:t>
            </a:r>
            <a:r>
              <a:rPr lang="ru-RU" sz="1400" dirty="0"/>
              <a:t> та </a:t>
            </a:r>
            <a:r>
              <a:rPr lang="ru-RU" sz="1400" dirty="0" err="1"/>
              <a:t>підприємців</a:t>
            </a:r>
            <a:r>
              <a:rPr lang="ru-RU" sz="1400" dirty="0"/>
              <a:t> </a:t>
            </a:r>
            <a:r>
              <a:rPr lang="ru-RU" sz="1400" dirty="0" err="1"/>
              <a:t>відчутн</a:t>
            </a:r>
            <a:r>
              <a:rPr lang="uk-UA" sz="1400" dirty="0" err="1"/>
              <a:t>ими</a:t>
            </a:r>
            <a:r>
              <a:rPr lang="ru-RU" sz="1400" dirty="0"/>
              <a:t>. </a:t>
            </a:r>
            <a:r>
              <a:rPr lang="ru-RU" sz="1400" dirty="0" err="1"/>
              <a:t>Проте</a:t>
            </a:r>
            <a:r>
              <a:rPr lang="uk-UA" sz="1400" dirty="0"/>
              <a:t>,</a:t>
            </a:r>
            <a:r>
              <a:rPr lang="ru-RU" sz="1400" dirty="0"/>
              <a:t> на </a:t>
            </a:r>
            <a:r>
              <a:rPr lang="ru-RU" sz="1400" dirty="0" err="1"/>
              <a:t>сучасному</a:t>
            </a:r>
            <a:r>
              <a:rPr lang="ru-RU" sz="1400" dirty="0"/>
              <a:t> </a:t>
            </a:r>
            <a:r>
              <a:rPr lang="ru-RU" sz="1400" dirty="0" err="1"/>
              <a:t>етапі</a:t>
            </a:r>
            <a:r>
              <a:rPr lang="ru-RU" sz="1400" dirty="0"/>
              <a:t> </a:t>
            </a:r>
            <a:r>
              <a:rPr lang="ru-RU" sz="1400" dirty="0" err="1"/>
              <a:t>вітчизняний</a:t>
            </a:r>
            <a:r>
              <a:rPr lang="ru-RU" sz="1400" dirty="0"/>
              <a:t> </a:t>
            </a:r>
            <a:r>
              <a:rPr lang="ru-RU" sz="1400" dirty="0" err="1"/>
              <a:t>ринок</a:t>
            </a:r>
            <a:r>
              <a:rPr lang="ru-RU" sz="1400" dirty="0"/>
              <a:t> е-</a:t>
            </a:r>
            <a:r>
              <a:rPr lang="ru-RU" sz="1400" dirty="0" err="1"/>
              <a:t>комерції</a:t>
            </a:r>
            <a:r>
              <a:rPr lang="ru-RU" sz="1400" dirty="0"/>
              <a:t> </a:t>
            </a:r>
            <a:r>
              <a:rPr lang="ru-RU" sz="1400" dirty="0" err="1"/>
              <a:t>має</a:t>
            </a:r>
            <a:r>
              <a:rPr lang="ru-RU" sz="1400" dirty="0"/>
              <a:t> </a:t>
            </a:r>
            <a:r>
              <a:rPr lang="uk-UA" sz="1400" dirty="0"/>
              <a:t>низку</a:t>
            </a:r>
            <a:r>
              <a:rPr lang="ru-RU" sz="1400" dirty="0"/>
              <a:t> </a:t>
            </a:r>
            <a:r>
              <a:rPr lang="ru-RU" sz="1400" dirty="0" err="1"/>
              <a:t>невирішених</a:t>
            </a:r>
            <a:r>
              <a:rPr lang="ru-RU" sz="1400" dirty="0"/>
              <a:t> </a:t>
            </a:r>
            <a:r>
              <a:rPr lang="ru-RU" sz="1400" dirty="0" err="1"/>
              <a:t>питань</a:t>
            </a:r>
            <a:r>
              <a:rPr lang="ru-RU" sz="1400" dirty="0"/>
              <a:t>, </a:t>
            </a:r>
            <a:r>
              <a:rPr lang="ru-RU" sz="1400" dirty="0" err="1"/>
              <a:t>що</a:t>
            </a:r>
            <a:r>
              <a:rPr lang="ru-RU" sz="1400" dirty="0"/>
              <a:t> </a:t>
            </a:r>
            <a:r>
              <a:rPr lang="ru-RU" sz="1400" dirty="0" err="1"/>
              <a:t>стримує</a:t>
            </a:r>
            <a:r>
              <a:rPr lang="ru-RU" sz="1400" dirty="0"/>
              <a:t> </a:t>
            </a:r>
            <a:r>
              <a:rPr lang="ru-RU" sz="1400" dirty="0" err="1"/>
              <a:t>його</a:t>
            </a:r>
            <a:r>
              <a:rPr lang="ru-RU" sz="1400" dirty="0"/>
              <a:t> </a:t>
            </a:r>
            <a:r>
              <a:rPr lang="uk-UA" sz="1400" dirty="0"/>
              <a:t>подальший </a:t>
            </a:r>
            <a:r>
              <a:rPr lang="ru-RU" sz="1400" dirty="0" err="1"/>
              <a:t>розвиток</a:t>
            </a:r>
            <a:r>
              <a:rPr lang="ru-RU" sz="1400" dirty="0"/>
              <a:t>. </a:t>
            </a:r>
            <a:r>
              <a:rPr lang="uk-UA" sz="1400" dirty="0"/>
              <a:t>Лише з</a:t>
            </a:r>
            <a:r>
              <a:rPr lang="ru-RU" sz="1400" dirty="0"/>
              <a:t>а </a:t>
            </a:r>
            <a:r>
              <a:rPr lang="ru-RU" sz="1400" dirty="0" err="1"/>
              <a:t>умови</a:t>
            </a:r>
            <a:r>
              <a:rPr lang="ru-RU" sz="1400" dirty="0"/>
              <a:t> </a:t>
            </a:r>
            <a:r>
              <a:rPr lang="ru-RU" sz="1400" dirty="0" err="1"/>
              <a:t>ефективного</a:t>
            </a:r>
            <a:r>
              <a:rPr lang="ru-RU" sz="1400" dirty="0"/>
              <a:t> </a:t>
            </a:r>
            <a:r>
              <a:rPr lang="ru-RU" sz="1400" dirty="0" err="1"/>
              <a:t>вирішення</a:t>
            </a:r>
            <a:r>
              <a:rPr lang="ru-RU" sz="1400" dirty="0"/>
              <a:t> </a:t>
            </a:r>
            <a:r>
              <a:rPr lang="ru-RU" sz="1400" dirty="0" err="1"/>
              <a:t>найважливіших</a:t>
            </a:r>
            <a:r>
              <a:rPr lang="ru-RU" sz="1400" dirty="0"/>
              <a:t> проблем </a:t>
            </a:r>
            <a:r>
              <a:rPr lang="ru-RU" sz="1400" dirty="0" err="1"/>
              <a:t>розвиток</a:t>
            </a:r>
            <a:r>
              <a:rPr lang="ru-RU" sz="1400" dirty="0"/>
              <a:t> </a:t>
            </a:r>
            <a:r>
              <a:rPr lang="ru-RU" sz="1400" dirty="0" err="1"/>
              <a:t>електронної</a:t>
            </a:r>
            <a:r>
              <a:rPr lang="ru-RU" sz="1400" dirty="0"/>
              <a:t> </a:t>
            </a:r>
            <a:r>
              <a:rPr lang="ru-RU" sz="1400" dirty="0" err="1"/>
              <a:t>комерції</a:t>
            </a:r>
            <a:r>
              <a:rPr lang="ru-RU" sz="1400" dirty="0"/>
              <a:t> в </a:t>
            </a:r>
            <a:r>
              <a:rPr lang="ru-RU" sz="1400" dirty="0" err="1"/>
              <a:t>Україні</a:t>
            </a:r>
            <a:r>
              <a:rPr lang="ru-RU" sz="1400" dirty="0"/>
              <a:t> </a:t>
            </a:r>
            <a:r>
              <a:rPr lang="ru-RU" sz="1400" dirty="0" err="1"/>
              <a:t>матиме</a:t>
            </a:r>
            <a:r>
              <a:rPr lang="ru-RU" sz="1400" dirty="0"/>
              <a:t> </a:t>
            </a:r>
            <a:r>
              <a:rPr lang="ru-RU" sz="1400" dirty="0" err="1"/>
              <a:t>майбутнє</a:t>
            </a:r>
            <a:r>
              <a:rPr lang="ru-RU" sz="1400" dirty="0"/>
              <a:t>. </a:t>
            </a:r>
            <a:r>
              <a:rPr lang="ru-RU" sz="1400" dirty="0" err="1"/>
              <a:t>Український</a:t>
            </a:r>
            <a:r>
              <a:rPr lang="ru-RU" sz="1400" dirty="0"/>
              <a:t> </a:t>
            </a:r>
            <a:r>
              <a:rPr lang="ru-RU" sz="1400" dirty="0" err="1"/>
              <a:t>ринок</a:t>
            </a:r>
            <a:r>
              <a:rPr lang="ru-RU" sz="1400" dirty="0"/>
              <a:t> </a:t>
            </a:r>
            <a:r>
              <a:rPr lang="ru-RU" sz="1400" dirty="0" err="1"/>
              <a:t>електронної</a:t>
            </a:r>
            <a:r>
              <a:rPr lang="ru-RU" sz="1400" dirty="0"/>
              <a:t> </a:t>
            </a:r>
            <a:r>
              <a:rPr lang="ru-RU" sz="1400" dirty="0" err="1"/>
              <a:t>комерції</a:t>
            </a:r>
            <a:r>
              <a:rPr lang="ru-RU" sz="1400" dirty="0"/>
              <a:t> </a:t>
            </a:r>
            <a:r>
              <a:rPr lang="uk-UA" sz="1400" dirty="0"/>
              <a:t>поки </a:t>
            </a:r>
            <a:r>
              <a:rPr lang="ru-RU" sz="1400" dirty="0" err="1"/>
              <a:t>ще</a:t>
            </a:r>
            <a:r>
              <a:rPr lang="ru-RU" sz="1400" dirty="0"/>
              <a:t> не </a:t>
            </a:r>
            <a:r>
              <a:rPr lang="ru-RU" sz="1400" dirty="0" err="1"/>
              <a:t>може</a:t>
            </a:r>
            <a:r>
              <a:rPr lang="ru-RU" sz="1400" dirty="0"/>
              <a:t> </a:t>
            </a:r>
            <a:r>
              <a:rPr lang="ru-RU" sz="1400" dirty="0" err="1"/>
              <a:t>претендувати</a:t>
            </a:r>
            <a:r>
              <a:rPr lang="ru-RU" sz="1400" dirty="0"/>
              <a:t> на </a:t>
            </a:r>
            <a:r>
              <a:rPr lang="ru-RU" sz="1400" dirty="0" err="1"/>
              <a:t>перші</a:t>
            </a:r>
            <a:r>
              <a:rPr lang="ru-RU" sz="1400" dirty="0"/>
              <a:t> </a:t>
            </a:r>
            <a:r>
              <a:rPr lang="ru-RU" sz="1400" dirty="0" err="1"/>
              <a:t>місця</a:t>
            </a:r>
            <a:r>
              <a:rPr lang="ru-RU" sz="1400" dirty="0"/>
              <a:t> за </a:t>
            </a:r>
            <a:r>
              <a:rPr lang="ru-RU" sz="1400" dirty="0" err="1"/>
              <a:t>обсягами</a:t>
            </a:r>
            <a:r>
              <a:rPr lang="ru-RU" sz="1400" dirty="0"/>
              <a:t> у </a:t>
            </a:r>
            <a:r>
              <a:rPr lang="ru-RU" sz="1400" dirty="0" err="1"/>
              <a:t>світі</a:t>
            </a:r>
            <a:r>
              <a:rPr lang="ru-RU" sz="1400" dirty="0"/>
              <a:t>, але є одним з </a:t>
            </a:r>
            <a:r>
              <a:rPr lang="ru-RU" sz="1400" dirty="0" err="1"/>
              <a:t>лідерів</a:t>
            </a:r>
            <a:r>
              <a:rPr lang="ru-RU" sz="1400" dirty="0"/>
              <a:t> за темпами </a:t>
            </a:r>
            <a:r>
              <a:rPr lang="ru-RU" sz="1400" dirty="0" err="1"/>
              <a:t>зростання</a:t>
            </a:r>
            <a:r>
              <a:rPr lang="ru-RU" sz="1400" dirty="0"/>
              <a:t>. </a:t>
            </a:r>
            <a:r>
              <a:rPr lang="ru-RU" sz="1400" dirty="0" err="1"/>
              <a:t>Крім</a:t>
            </a:r>
            <a:r>
              <a:rPr lang="ru-RU" sz="1400" dirty="0"/>
              <a:t> того, </a:t>
            </a:r>
            <a:r>
              <a:rPr lang="ru-RU" sz="1400" dirty="0" err="1"/>
              <a:t>він</a:t>
            </a:r>
            <a:r>
              <a:rPr lang="ru-RU" sz="1400" dirty="0"/>
              <a:t> </a:t>
            </a:r>
            <a:r>
              <a:rPr lang="ru-RU" sz="1400" dirty="0" err="1"/>
              <a:t>може</a:t>
            </a:r>
            <a:r>
              <a:rPr lang="ru-RU" sz="1400" dirty="0"/>
              <a:t> </a:t>
            </a:r>
            <a:r>
              <a:rPr lang="ru-RU" sz="1400" dirty="0" err="1"/>
              <a:t>стимулювати</a:t>
            </a:r>
            <a:r>
              <a:rPr lang="ru-RU" sz="1400" dirty="0"/>
              <a:t> як </a:t>
            </a:r>
            <a:r>
              <a:rPr lang="ru-RU" sz="1400" dirty="0" err="1"/>
              <a:t>внутрішню</a:t>
            </a:r>
            <a:r>
              <a:rPr lang="ru-RU" sz="1400" dirty="0"/>
              <a:t>, так і </a:t>
            </a:r>
            <a:r>
              <a:rPr lang="ru-RU" sz="1400" dirty="0" err="1"/>
              <a:t>зовнішню</a:t>
            </a:r>
            <a:r>
              <a:rPr lang="ru-RU" sz="1400" dirty="0"/>
              <a:t> </a:t>
            </a:r>
            <a:r>
              <a:rPr lang="ru-RU" sz="1400" dirty="0" err="1"/>
              <a:t>торгівлю</a:t>
            </a:r>
            <a:r>
              <a:rPr lang="ru-RU" sz="1400" dirty="0"/>
              <a:t>, </a:t>
            </a:r>
            <a:r>
              <a:rPr lang="ru-RU" sz="1400" dirty="0" err="1"/>
              <a:t>що</a:t>
            </a:r>
            <a:r>
              <a:rPr lang="ru-RU" sz="1400" dirty="0"/>
              <a:t> </a:t>
            </a:r>
            <a:r>
              <a:rPr lang="uk-UA" sz="1400" dirty="0"/>
              <a:t>безперечно </a:t>
            </a:r>
            <a:r>
              <a:rPr lang="ru-RU" sz="1400" dirty="0"/>
              <a:t>є </a:t>
            </a:r>
            <a:r>
              <a:rPr lang="ru-RU" sz="1400" dirty="0" err="1"/>
              <a:t>важливим</a:t>
            </a:r>
            <a:r>
              <a:rPr lang="ru-RU" sz="1400" dirty="0"/>
              <a:t> </a:t>
            </a:r>
            <a:r>
              <a:rPr lang="ru-RU" sz="1400" dirty="0" err="1"/>
              <a:t>чинником</a:t>
            </a:r>
            <a:r>
              <a:rPr lang="ru-RU" sz="1400" dirty="0"/>
              <a:t> </a:t>
            </a:r>
            <a:r>
              <a:rPr lang="ru-RU" sz="1400" dirty="0" err="1"/>
              <a:t>економічної</a:t>
            </a:r>
            <a:r>
              <a:rPr lang="ru-RU" sz="1400" dirty="0"/>
              <a:t> </a:t>
            </a:r>
            <a:r>
              <a:rPr lang="ru-RU" sz="1400" dirty="0" err="1"/>
              <a:t>стабільності</a:t>
            </a:r>
            <a:r>
              <a:rPr lang="ru-RU" sz="1400" dirty="0"/>
              <a:t> в </a:t>
            </a:r>
            <a:r>
              <a:rPr lang="uk-UA" sz="1400" dirty="0"/>
              <a:t>державі.</a:t>
            </a:r>
            <a:endParaRPr lang="ru-RU" sz="1400" dirty="0"/>
          </a:p>
          <a:p>
            <a:endParaRPr lang="uk-UA" sz="1400" dirty="0"/>
          </a:p>
        </p:txBody>
      </p:sp>
    </p:spTree>
    <p:extLst>
      <p:ext uri="{BB962C8B-B14F-4D97-AF65-F5344CB8AC3E}">
        <p14:creationId xmlns:p14="http://schemas.microsoft.com/office/powerpoint/2010/main" val="243768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lnSpcReduction="10000"/>
          </a:bodyPr>
          <a:lstStyle/>
          <a:p>
            <a:r>
              <a:rPr lang="uk-UA" sz="1400" b="1" dirty="0"/>
              <a:t>2.3. Особливості створення </a:t>
            </a:r>
            <a:r>
              <a:rPr lang="uk-UA" sz="1400" b="1" dirty="0" err="1"/>
              <a:t>Інтернет-магазину</a:t>
            </a:r>
            <a:endParaRPr lang="ru-RU" sz="1400" dirty="0"/>
          </a:p>
          <a:p>
            <a:r>
              <a:rPr lang="uk-UA" sz="1400" b="1" dirty="0"/>
              <a:t> </a:t>
            </a:r>
            <a:endParaRPr lang="ru-RU" sz="1400" dirty="0"/>
          </a:p>
          <a:p>
            <a:r>
              <a:rPr lang="ru-RU" sz="1400" dirty="0" err="1"/>
              <a:t>Створення</a:t>
            </a:r>
            <a:r>
              <a:rPr lang="ru-RU" sz="1400" dirty="0"/>
              <a:t> та </a:t>
            </a:r>
            <a:r>
              <a:rPr lang="ru-RU" sz="1400" dirty="0" err="1"/>
              <a:t>налагодження</a:t>
            </a:r>
            <a:r>
              <a:rPr lang="ru-RU" sz="1400" dirty="0"/>
              <a:t> сайту </a:t>
            </a:r>
            <a:r>
              <a:rPr lang="ru-RU" sz="1400" dirty="0" err="1"/>
              <a:t>здійснюються</a:t>
            </a:r>
            <a:r>
              <a:rPr lang="ru-RU" sz="1400" dirty="0"/>
              <a:t> шляхом </a:t>
            </a:r>
            <a:r>
              <a:rPr lang="ru-RU" sz="1400" dirty="0" err="1"/>
              <a:t>використання</a:t>
            </a:r>
            <a:r>
              <a:rPr lang="ru-RU" sz="1400" dirty="0"/>
              <a:t> </a:t>
            </a:r>
            <a:r>
              <a:rPr lang="ru-RU" sz="1400" dirty="0" err="1"/>
              <a:t>спеціальної</a:t>
            </a:r>
            <a:r>
              <a:rPr lang="ru-RU" sz="1400" dirty="0"/>
              <a:t> </a:t>
            </a:r>
            <a:r>
              <a:rPr lang="ru-RU" sz="1400" dirty="0" err="1"/>
              <a:t>системи</a:t>
            </a:r>
            <a:r>
              <a:rPr lang="ru-RU" sz="1400" dirty="0"/>
              <a:t> </a:t>
            </a:r>
            <a:r>
              <a:rPr lang="ru-RU" sz="1400" dirty="0" err="1"/>
              <a:t>управління</a:t>
            </a:r>
            <a:r>
              <a:rPr lang="ru-RU" sz="1400" dirty="0"/>
              <a:t> (CMS), </a:t>
            </a:r>
            <a:r>
              <a:rPr lang="ru-RU" sz="1400" dirty="0" err="1"/>
              <a:t>яких</a:t>
            </a:r>
            <a:r>
              <a:rPr lang="ru-RU" sz="1400" dirty="0"/>
              <a:t> </a:t>
            </a:r>
            <a:r>
              <a:rPr lang="ru-RU" sz="1400" dirty="0" err="1"/>
              <a:t>існує</a:t>
            </a:r>
            <a:r>
              <a:rPr lang="ru-RU" sz="1400" dirty="0"/>
              <a:t> </a:t>
            </a:r>
            <a:r>
              <a:rPr lang="ru-RU" sz="1400" dirty="0" err="1"/>
              <a:t>чимало</a:t>
            </a:r>
            <a:r>
              <a:rPr lang="ru-RU" sz="1400" dirty="0"/>
              <a:t>. Вони </a:t>
            </a:r>
            <a:r>
              <a:rPr lang="ru-RU" sz="1400" dirty="0" err="1"/>
              <a:t>відрізняються</a:t>
            </a:r>
            <a:r>
              <a:rPr lang="ru-RU" sz="1400" dirty="0"/>
              <a:t> </a:t>
            </a:r>
            <a:r>
              <a:rPr lang="ru-RU" sz="1400" dirty="0" err="1"/>
              <a:t>між</a:t>
            </a:r>
            <a:r>
              <a:rPr lang="ru-RU" sz="1400" dirty="0"/>
              <a:t> собою </a:t>
            </a:r>
            <a:r>
              <a:rPr lang="ru-RU" sz="1400" dirty="0" err="1"/>
              <a:t>ціною</a:t>
            </a:r>
            <a:r>
              <a:rPr lang="ru-RU" sz="1400" dirty="0"/>
              <a:t>, </a:t>
            </a:r>
            <a:r>
              <a:rPr lang="ru-RU" sz="1400" dirty="0" err="1"/>
              <a:t>можливостями</a:t>
            </a:r>
            <a:r>
              <a:rPr lang="ru-RU" sz="1400" dirty="0"/>
              <a:t>, а </a:t>
            </a:r>
            <a:r>
              <a:rPr lang="ru-RU" sz="1400" dirty="0" err="1"/>
              <a:t>також</a:t>
            </a:r>
            <a:r>
              <a:rPr lang="ru-RU" sz="1400" dirty="0"/>
              <a:t> </a:t>
            </a:r>
            <a:r>
              <a:rPr lang="ru-RU" sz="1400" dirty="0" err="1"/>
              <a:t>якістю</a:t>
            </a:r>
            <a:r>
              <a:rPr lang="ru-RU" sz="1400" dirty="0"/>
              <a:t>. </a:t>
            </a:r>
            <a:r>
              <a:rPr lang="uk-UA" sz="1400" dirty="0"/>
              <a:t>Використовуючи такі технології це </a:t>
            </a:r>
            <a:r>
              <a:rPr lang="ru-RU" sz="1400" dirty="0" err="1"/>
              <a:t>дозвол</a:t>
            </a:r>
            <a:r>
              <a:rPr lang="uk-UA" sz="1400" dirty="0" err="1"/>
              <a:t>ить</a:t>
            </a:r>
            <a:r>
              <a:rPr lang="ru-RU" sz="1400" dirty="0"/>
              <a:t> </a:t>
            </a:r>
            <a:r>
              <a:rPr lang="ru-RU" sz="1400" dirty="0" err="1"/>
              <a:t>відкрити</a:t>
            </a:r>
            <a:r>
              <a:rPr lang="ru-RU" sz="1400" dirty="0"/>
              <a:t> </a:t>
            </a:r>
            <a:r>
              <a:rPr lang="ru-RU" sz="1400" dirty="0" err="1"/>
              <a:t>інтернет</a:t>
            </a:r>
            <a:r>
              <a:rPr lang="ru-RU" sz="1400" dirty="0"/>
              <a:t>-магазин практично будь-</a:t>
            </a:r>
            <a:r>
              <a:rPr lang="ru-RU" sz="1400" dirty="0" err="1"/>
              <a:t>якого</a:t>
            </a:r>
            <a:r>
              <a:rPr lang="ru-RU" sz="1400" dirty="0"/>
              <a:t> </a:t>
            </a:r>
            <a:r>
              <a:rPr lang="ru-RU" sz="1400" dirty="0" err="1"/>
              <a:t>рівня</a:t>
            </a:r>
            <a:r>
              <a:rPr lang="ru-RU" sz="1400" dirty="0"/>
              <a:t>, </a:t>
            </a:r>
            <a:r>
              <a:rPr lang="ru-RU" sz="1400" dirty="0" err="1"/>
              <a:t>оптимізований</a:t>
            </a:r>
            <a:r>
              <a:rPr lang="ru-RU" sz="1400" dirty="0"/>
              <a:t> </a:t>
            </a:r>
            <a:r>
              <a:rPr lang="ru-RU" sz="1400" dirty="0" err="1"/>
              <a:t>під</a:t>
            </a:r>
            <a:r>
              <a:rPr lang="ru-RU" sz="1400" dirty="0"/>
              <a:t> </a:t>
            </a:r>
            <a:r>
              <a:rPr lang="ru-RU" sz="1400" dirty="0" err="1"/>
              <a:t>вимоги</a:t>
            </a:r>
            <a:r>
              <a:rPr lang="ru-RU" sz="1400" dirty="0"/>
              <a:t> </a:t>
            </a:r>
            <a:r>
              <a:rPr lang="ru-RU" sz="1400" dirty="0" err="1"/>
              <a:t>пошукових</a:t>
            </a:r>
            <a:r>
              <a:rPr lang="ru-RU" sz="1400" dirty="0"/>
              <a:t> систем, </a:t>
            </a:r>
            <a:r>
              <a:rPr lang="ru-RU" sz="1400" dirty="0" err="1"/>
              <a:t>зі</a:t>
            </a:r>
            <a:r>
              <a:rPr lang="ru-RU" sz="1400" dirty="0"/>
              <a:t> </a:t>
            </a:r>
            <a:r>
              <a:rPr lang="ru-RU" sz="1400" dirty="0" err="1"/>
              <a:t>зручним</a:t>
            </a:r>
            <a:r>
              <a:rPr lang="ru-RU" sz="1400" dirty="0"/>
              <a:t> </a:t>
            </a:r>
            <a:r>
              <a:rPr lang="ru-RU" sz="1400" dirty="0" err="1"/>
              <a:t>налаштуванням</a:t>
            </a:r>
            <a:r>
              <a:rPr lang="ru-RU" sz="1400" dirty="0"/>
              <a:t> </a:t>
            </a:r>
            <a:r>
              <a:rPr lang="ru-RU" sz="1400" dirty="0" err="1"/>
              <a:t>способів</a:t>
            </a:r>
            <a:r>
              <a:rPr lang="ru-RU" sz="1400" dirty="0"/>
              <a:t> оплати і доставки. </a:t>
            </a:r>
          </a:p>
          <a:p>
            <a:r>
              <a:rPr lang="ru-RU" sz="1400" dirty="0"/>
              <a:t>Для </a:t>
            </a:r>
            <a:r>
              <a:rPr lang="ru-RU" sz="1400" dirty="0" err="1"/>
              <a:t>створення</a:t>
            </a:r>
            <a:r>
              <a:rPr lang="ru-RU" sz="1400" dirty="0"/>
              <a:t> сайту </a:t>
            </a:r>
            <a:r>
              <a:rPr lang="ru-RU" sz="1400" dirty="0" err="1"/>
              <a:t>можна</a:t>
            </a:r>
            <a:r>
              <a:rPr lang="ru-RU" sz="1400" dirty="0"/>
              <a:t> </a:t>
            </a:r>
            <a:r>
              <a:rPr lang="ru-RU" sz="1400" dirty="0" err="1"/>
              <a:t>замовити</a:t>
            </a:r>
            <a:r>
              <a:rPr lang="ru-RU" sz="1400" dirty="0"/>
              <a:t> команду </a:t>
            </a:r>
            <a:r>
              <a:rPr lang="ru-RU" sz="1400" dirty="0" err="1"/>
              <a:t>розробників</a:t>
            </a:r>
            <a:r>
              <a:rPr lang="ru-RU" sz="1400" dirty="0"/>
              <a:t>. </a:t>
            </a:r>
            <a:r>
              <a:rPr lang="ru-RU" sz="1400" dirty="0" err="1"/>
              <a:t>Це</a:t>
            </a:r>
            <a:r>
              <a:rPr lang="ru-RU" sz="1400" dirty="0"/>
              <a:t> </a:t>
            </a:r>
            <a:r>
              <a:rPr lang="ru-RU" sz="1400" dirty="0" err="1"/>
              <a:t>непростий</a:t>
            </a:r>
            <a:r>
              <a:rPr lang="ru-RU" sz="1400" dirty="0"/>
              <a:t> </a:t>
            </a:r>
            <a:r>
              <a:rPr lang="ru-RU" sz="1400" dirty="0" err="1"/>
              <a:t>процес</a:t>
            </a:r>
            <a:r>
              <a:rPr lang="ru-RU" sz="1400" dirty="0"/>
              <a:t>. </a:t>
            </a:r>
            <a:r>
              <a:rPr lang="ru-RU" sz="1400" dirty="0" err="1"/>
              <a:t>Він</a:t>
            </a:r>
            <a:r>
              <a:rPr lang="ru-RU" sz="1400" dirty="0"/>
              <a:t> </a:t>
            </a:r>
            <a:r>
              <a:rPr lang="ru-RU" sz="1400" dirty="0" err="1"/>
              <a:t>включає</a:t>
            </a:r>
            <a:r>
              <a:rPr lang="ru-RU" sz="1400" dirty="0"/>
              <a:t> в себе </a:t>
            </a:r>
            <a:r>
              <a:rPr lang="ru-RU" sz="1400" dirty="0" err="1"/>
              <a:t>такі</a:t>
            </a:r>
            <a:r>
              <a:rPr lang="ru-RU" sz="1400" dirty="0"/>
              <a:t> </a:t>
            </a:r>
            <a:r>
              <a:rPr lang="ru-RU" sz="1400" dirty="0" err="1"/>
              <a:t>основні</a:t>
            </a:r>
            <a:r>
              <a:rPr lang="ru-RU" sz="1400" dirty="0"/>
              <a:t> </a:t>
            </a:r>
            <a:r>
              <a:rPr lang="ru-RU" sz="1400" dirty="0" err="1"/>
              <a:t>етапи</a:t>
            </a:r>
            <a:r>
              <a:rPr lang="ru-RU" sz="1400" dirty="0"/>
              <a:t>:</a:t>
            </a:r>
          </a:p>
          <a:p>
            <a:pPr lvl="0"/>
            <a:r>
              <a:rPr lang="ru-RU" sz="1400" dirty="0" err="1"/>
              <a:t>насамперед</a:t>
            </a:r>
            <a:r>
              <a:rPr lang="ru-RU" sz="1400" dirty="0"/>
              <a:t> </a:t>
            </a:r>
            <a:r>
              <a:rPr lang="ru-RU" sz="1400" dirty="0" err="1"/>
              <a:t>потрібно</a:t>
            </a:r>
            <a:r>
              <a:rPr lang="ru-RU" sz="1400" dirty="0"/>
              <a:t> </a:t>
            </a:r>
            <a:r>
              <a:rPr lang="ru-RU" sz="1400" dirty="0" err="1"/>
              <a:t>скласти</a:t>
            </a:r>
            <a:r>
              <a:rPr lang="ru-RU" sz="1400" dirty="0"/>
              <a:t> </a:t>
            </a:r>
            <a:r>
              <a:rPr lang="ru-RU" sz="1400" dirty="0" err="1"/>
              <a:t>технічне</a:t>
            </a:r>
            <a:r>
              <a:rPr lang="ru-RU" sz="1400" dirty="0"/>
              <a:t> </a:t>
            </a:r>
            <a:r>
              <a:rPr lang="ru-RU" sz="1400" dirty="0" err="1"/>
              <a:t>завдання</a:t>
            </a:r>
            <a:r>
              <a:rPr lang="ru-RU" sz="1400" dirty="0"/>
              <a:t>, </a:t>
            </a:r>
            <a:r>
              <a:rPr lang="ru-RU" sz="1400" dirty="0" err="1"/>
              <a:t>що</a:t>
            </a:r>
            <a:r>
              <a:rPr lang="ru-RU" sz="1400" dirty="0"/>
              <a:t> </a:t>
            </a:r>
            <a:r>
              <a:rPr lang="ru-RU" sz="1400" dirty="0" err="1"/>
              <a:t>включає</a:t>
            </a:r>
            <a:r>
              <a:rPr lang="ru-RU" sz="1400" dirty="0"/>
              <a:t> в себе </a:t>
            </a:r>
            <a:r>
              <a:rPr lang="ru-RU" sz="1400" dirty="0" err="1"/>
              <a:t>опис</a:t>
            </a:r>
            <a:r>
              <a:rPr lang="ru-RU" sz="1400" dirty="0"/>
              <a:t> </a:t>
            </a:r>
            <a:r>
              <a:rPr lang="ru-RU" sz="1400" dirty="0" err="1"/>
              <a:t>усіх</a:t>
            </a:r>
            <a:r>
              <a:rPr lang="ru-RU" sz="1400" dirty="0"/>
              <a:t> </a:t>
            </a:r>
            <a:r>
              <a:rPr lang="ru-RU" sz="1400" dirty="0" err="1"/>
              <a:t>вимог</a:t>
            </a:r>
            <a:r>
              <a:rPr lang="ru-RU" sz="1400" dirty="0"/>
              <a:t>, план </a:t>
            </a:r>
            <a:r>
              <a:rPr lang="ru-RU" sz="1400" dirty="0" err="1"/>
              <a:t>подальших</a:t>
            </a:r>
            <a:r>
              <a:rPr lang="ru-RU" sz="1400" dirty="0"/>
              <a:t> </a:t>
            </a:r>
            <a:r>
              <a:rPr lang="ru-RU" sz="1400" dirty="0" err="1"/>
              <a:t>робіт</a:t>
            </a:r>
            <a:r>
              <a:rPr lang="ru-RU" sz="1400" dirty="0"/>
              <a:t>;</a:t>
            </a:r>
          </a:p>
          <a:p>
            <a:pPr lvl="0"/>
            <a:r>
              <a:rPr lang="ru-RU" sz="1400" dirty="0" err="1"/>
              <a:t>погодження</a:t>
            </a:r>
            <a:r>
              <a:rPr lang="ru-RU" sz="1400" dirty="0"/>
              <a:t> </a:t>
            </a:r>
            <a:r>
              <a:rPr lang="ru-RU" sz="1400" dirty="0" err="1"/>
              <a:t>технічного</a:t>
            </a:r>
            <a:r>
              <a:rPr lang="ru-RU" sz="1400" dirty="0"/>
              <a:t> </a:t>
            </a:r>
            <a:r>
              <a:rPr lang="ru-RU" sz="1400" dirty="0" err="1"/>
              <a:t>завдання</a:t>
            </a:r>
            <a:r>
              <a:rPr lang="ru-RU" sz="1400" dirty="0"/>
              <a:t>;</a:t>
            </a:r>
          </a:p>
          <a:p>
            <a:pPr lvl="0"/>
            <a:r>
              <a:rPr lang="ru-RU" sz="1400" dirty="0" err="1"/>
              <a:t>процес</a:t>
            </a:r>
            <a:r>
              <a:rPr lang="ru-RU" sz="1400" dirty="0"/>
              <a:t> </a:t>
            </a:r>
            <a:r>
              <a:rPr lang="ru-RU" sz="1400" dirty="0" err="1"/>
              <a:t>програмування</a:t>
            </a:r>
            <a:r>
              <a:rPr lang="ru-RU" sz="1400" dirty="0"/>
              <a:t> </a:t>
            </a:r>
            <a:r>
              <a:rPr lang="ru-RU" sz="1400" dirty="0" err="1"/>
              <a:t>інтернет</a:t>
            </a:r>
            <a:r>
              <a:rPr lang="ru-RU" sz="1400" dirty="0"/>
              <a:t>-магазину – </a:t>
            </a:r>
            <a:r>
              <a:rPr lang="ru-RU" sz="1400" dirty="0" err="1"/>
              <a:t>програмісти</a:t>
            </a:r>
            <a:r>
              <a:rPr lang="ru-RU" sz="1400" dirty="0"/>
              <a:t> </a:t>
            </a:r>
            <a:r>
              <a:rPr lang="ru-RU" sz="1400" dirty="0" err="1"/>
              <a:t>створюють</a:t>
            </a:r>
            <a:r>
              <a:rPr lang="ru-RU" sz="1400" dirty="0"/>
              <a:t> </a:t>
            </a:r>
            <a:r>
              <a:rPr lang="ru-RU" sz="1400" dirty="0" err="1"/>
              <a:t>функціонал</a:t>
            </a:r>
            <a:r>
              <a:rPr lang="ru-RU" sz="1400" dirty="0"/>
              <a:t> сайту;</a:t>
            </a:r>
          </a:p>
          <a:p>
            <a:pPr lvl="0"/>
            <a:r>
              <a:rPr lang="ru-RU" sz="1400" dirty="0" err="1"/>
              <a:t>створення</a:t>
            </a:r>
            <a:r>
              <a:rPr lang="ru-RU" sz="1400" dirty="0"/>
              <a:t> дизайну сайту – не </a:t>
            </a:r>
            <a:r>
              <a:rPr lang="ru-RU" sz="1400" dirty="0" err="1"/>
              <a:t>менш</a:t>
            </a:r>
            <a:r>
              <a:rPr lang="ru-RU" sz="1400" dirty="0"/>
              <a:t> </a:t>
            </a:r>
            <a:r>
              <a:rPr lang="ru-RU" sz="1400" dirty="0" err="1"/>
              <a:t>важливий</a:t>
            </a:r>
            <a:r>
              <a:rPr lang="ru-RU" sz="1400" dirty="0"/>
              <a:t> </a:t>
            </a:r>
            <a:r>
              <a:rPr lang="ru-RU" sz="1400" dirty="0" err="1"/>
              <a:t>етап</a:t>
            </a:r>
            <a:r>
              <a:rPr lang="ru-RU" sz="1400" dirty="0"/>
              <a:t> (</a:t>
            </a:r>
            <a:r>
              <a:rPr lang="ru-RU" sz="1400" dirty="0" err="1"/>
              <a:t>опрацьовуються</a:t>
            </a:r>
            <a:r>
              <a:rPr lang="ru-RU" sz="1400" dirty="0"/>
              <a:t> каталог </a:t>
            </a:r>
            <a:r>
              <a:rPr lang="ru-RU" sz="1400" dirty="0" err="1"/>
              <a:t>послуг</a:t>
            </a:r>
            <a:r>
              <a:rPr lang="ru-RU" sz="1400" dirty="0"/>
              <a:t> </a:t>
            </a:r>
            <a:r>
              <a:rPr lang="ru-RU" sz="1400" dirty="0" err="1"/>
              <a:t>чи</a:t>
            </a:r>
            <a:r>
              <a:rPr lang="ru-RU" sz="1400" dirty="0"/>
              <a:t> </a:t>
            </a:r>
            <a:r>
              <a:rPr lang="ru-RU" sz="1400" dirty="0" err="1"/>
              <a:t>товарів</a:t>
            </a:r>
            <a:r>
              <a:rPr lang="ru-RU" sz="1400" dirty="0"/>
              <a:t>, корзина та </a:t>
            </a:r>
            <a:r>
              <a:rPr lang="ru-RU" sz="1400" dirty="0" err="1"/>
              <a:t>інші</a:t>
            </a:r>
            <a:r>
              <a:rPr lang="ru-RU" sz="1400" dirty="0"/>
              <a:t> </a:t>
            </a:r>
            <a:r>
              <a:rPr lang="ru-RU" sz="1400" dirty="0" err="1"/>
              <a:t>сторінки</a:t>
            </a:r>
            <a:r>
              <a:rPr lang="ru-RU" sz="1400" dirty="0"/>
              <a:t>);</a:t>
            </a:r>
          </a:p>
          <a:p>
            <a:pPr lvl="0"/>
            <a:r>
              <a:rPr lang="ru-RU" sz="1400" dirty="0"/>
              <a:t>установка сайту на хостинг;</a:t>
            </a:r>
          </a:p>
          <a:p>
            <a:pPr lvl="0"/>
            <a:r>
              <a:rPr lang="ru-RU" sz="1400" dirty="0" err="1"/>
              <a:t>тестування</a:t>
            </a:r>
            <a:r>
              <a:rPr lang="ru-RU" sz="1400" dirty="0"/>
              <a:t>;</a:t>
            </a:r>
          </a:p>
          <a:p>
            <a:pPr lvl="0"/>
            <a:r>
              <a:rPr lang="ru-RU" sz="1400" dirty="0" err="1"/>
              <a:t>завершення</a:t>
            </a:r>
            <a:r>
              <a:rPr lang="ru-RU" sz="1400" dirty="0"/>
              <a:t> </a:t>
            </a:r>
            <a:r>
              <a:rPr lang="ru-RU" sz="1400" dirty="0" err="1"/>
              <a:t>роботи</a:t>
            </a:r>
            <a:r>
              <a:rPr lang="ru-RU" sz="1400" dirty="0"/>
              <a:t> над проектом;</a:t>
            </a:r>
          </a:p>
          <a:p>
            <a:pPr lvl="0"/>
            <a:r>
              <a:rPr lang="ru-RU" sz="1400" dirty="0" err="1"/>
              <a:t>здача</a:t>
            </a:r>
            <a:r>
              <a:rPr lang="ru-RU" sz="1400" dirty="0"/>
              <a:t> </a:t>
            </a:r>
            <a:r>
              <a:rPr lang="ru-RU" sz="1400" dirty="0" err="1"/>
              <a:t>його</a:t>
            </a:r>
            <a:r>
              <a:rPr lang="ru-RU" sz="1400" dirty="0"/>
              <a:t> </a:t>
            </a:r>
            <a:r>
              <a:rPr lang="ru-RU" sz="1400" dirty="0" err="1"/>
              <a:t>замовнику</a:t>
            </a:r>
            <a:r>
              <a:rPr lang="ru-RU" sz="1400" dirty="0"/>
              <a:t>;</a:t>
            </a:r>
          </a:p>
          <a:p>
            <a:pPr lvl="0"/>
            <a:r>
              <a:rPr lang="ru-RU" sz="1400" dirty="0" err="1"/>
              <a:t>надається</a:t>
            </a:r>
            <a:r>
              <a:rPr lang="ru-RU" sz="1400" dirty="0"/>
              <a:t> </a:t>
            </a:r>
            <a:r>
              <a:rPr lang="ru-RU" sz="1400" dirty="0" err="1"/>
              <a:t>консультація</a:t>
            </a:r>
            <a:r>
              <a:rPr lang="ru-RU" sz="1400" dirty="0"/>
              <a:t> з правильного </a:t>
            </a:r>
            <a:r>
              <a:rPr lang="ru-RU" sz="1400" dirty="0" err="1"/>
              <a:t>користування</a:t>
            </a:r>
            <a:r>
              <a:rPr lang="ru-RU" sz="1400" dirty="0"/>
              <a:t> </a:t>
            </a:r>
            <a:r>
              <a:rPr lang="ru-RU" sz="1400" dirty="0" err="1"/>
              <a:t>інтернет</a:t>
            </a:r>
            <a:r>
              <a:rPr lang="ru-RU" sz="1400" dirty="0"/>
              <a:t>-магазином.</a:t>
            </a:r>
          </a:p>
          <a:p>
            <a:r>
              <a:rPr lang="ru-RU" sz="1400" dirty="0" err="1"/>
              <a:t>Відразу</a:t>
            </a:r>
            <a:r>
              <a:rPr lang="ru-RU" sz="1400" dirty="0"/>
              <a:t> ж </a:t>
            </a:r>
            <a:r>
              <a:rPr lang="ru-RU" sz="1400" dirty="0" err="1"/>
              <a:t>після</a:t>
            </a:r>
            <a:r>
              <a:rPr lang="ru-RU" sz="1400" dirty="0"/>
              <a:t> запуску </a:t>
            </a:r>
            <a:r>
              <a:rPr lang="ru-RU" sz="1400" dirty="0" err="1"/>
              <a:t>можна</a:t>
            </a:r>
            <a:r>
              <a:rPr lang="ru-RU" sz="1400" dirty="0"/>
              <a:t> </a:t>
            </a:r>
            <a:r>
              <a:rPr lang="ru-RU" sz="1400" dirty="0" err="1"/>
              <a:t>приступати</a:t>
            </a:r>
            <a:r>
              <a:rPr lang="ru-RU" sz="1400" dirty="0"/>
              <a:t> до </a:t>
            </a:r>
            <a:r>
              <a:rPr lang="ru-RU" sz="1400" dirty="0" err="1"/>
              <a:t>наповнення</a:t>
            </a:r>
            <a:r>
              <a:rPr lang="ru-RU" sz="1400" dirty="0"/>
              <a:t> </a:t>
            </a:r>
            <a:r>
              <a:rPr lang="ru-RU" sz="1400" dirty="0" err="1"/>
              <a:t>інтернет</a:t>
            </a:r>
            <a:r>
              <a:rPr lang="ru-RU" sz="1400" dirty="0"/>
              <a:t>-магазину товарами і </a:t>
            </a:r>
            <a:r>
              <a:rPr lang="ru-RU" sz="1400" dirty="0" err="1"/>
              <a:t>створення</a:t>
            </a:r>
            <a:r>
              <a:rPr lang="ru-RU" sz="1400" dirty="0"/>
              <a:t> </a:t>
            </a:r>
            <a:r>
              <a:rPr lang="ru-RU" sz="1400" dirty="0" err="1"/>
              <a:t>необхідних</a:t>
            </a:r>
            <a:r>
              <a:rPr lang="ru-RU" sz="1400" dirty="0"/>
              <a:t> </a:t>
            </a:r>
            <a:r>
              <a:rPr lang="ru-RU" sz="1400" dirty="0" err="1"/>
              <a:t>інформаційних</a:t>
            </a:r>
            <a:r>
              <a:rPr lang="ru-RU" sz="1400" dirty="0"/>
              <a:t> та </a:t>
            </a:r>
            <a:r>
              <a:rPr lang="ru-RU" sz="1400" dirty="0" err="1"/>
              <a:t>тематичних</a:t>
            </a:r>
            <a:r>
              <a:rPr lang="ru-RU" sz="1400" dirty="0"/>
              <a:t> </a:t>
            </a:r>
            <a:r>
              <a:rPr lang="ru-RU" sz="1400" dirty="0" err="1"/>
              <a:t>сторінок</a:t>
            </a:r>
            <a:r>
              <a:rPr lang="ru-RU" sz="1400" dirty="0"/>
              <a:t>. </a:t>
            </a:r>
            <a:r>
              <a:rPr lang="uk-UA" sz="1400" dirty="0"/>
              <a:t>Крім того, у</a:t>
            </a:r>
            <a:r>
              <a:rPr lang="ru-RU" sz="1400" dirty="0"/>
              <a:t> </a:t>
            </a:r>
            <a:r>
              <a:rPr lang="ru-RU" sz="1400" dirty="0" err="1"/>
              <a:t>майбутньому</a:t>
            </a:r>
            <a:r>
              <a:rPr lang="ru-RU" sz="1400" dirty="0"/>
              <a:t> </a:t>
            </a:r>
            <a:r>
              <a:rPr lang="ru-RU" sz="1400" dirty="0" err="1"/>
              <a:t>завжди</a:t>
            </a:r>
            <a:r>
              <a:rPr lang="ru-RU" sz="1400" dirty="0"/>
              <a:t> </a:t>
            </a:r>
            <a:r>
              <a:rPr lang="ru-RU" sz="1400" dirty="0" err="1"/>
              <a:t>можна</a:t>
            </a:r>
            <a:r>
              <a:rPr lang="ru-RU" sz="1400" dirty="0"/>
              <a:t> </a:t>
            </a:r>
            <a:r>
              <a:rPr lang="ru-RU" sz="1400" dirty="0" err="1"/>
              <a:t>розширити</a:t>
            </a:r>
            <a:r>
              <a:rPr lang="ru-RU" sz="1400" dirty="0"/>
              <a:t> </a:t>
            </a:r>
            <a:r>
              <a:rPr lang="ru-RU" sz="1400" dirty="0" err="1"/>
              <a:t>можливості</a:t>
            </a:r>
            <a:r>
              <a:rPr lang="ru-RU" sz="1400" dirty="0"/>
              <a:t> магазину, </a:t>
            </a:r>
            <a:r>
              <a:rPr lang="ru-RU" sz="1400" dirty="0" err="1"/>
              <a:t>додаючи</a:t>
            </a:r>
            <a:r>
              <a:rPr lang="ru-RU" sz="1400" dirty="0"/>
              <a:t> </a:t>
            </a:r>
            <a:r>
              <a:rPr lang="ru-RU" sz="1400" dirty="0" err="1"/>
              <a:t>новий</a:t>
            </a:r>
            <a:r>
              <a:rPr lang="ru-RU" sz="1400" dirty="0"/>
              <a:t> </a:t>
            </a:r>
            <a:r>
              <a:rPr lang="ru-RU" sz="1400" dirty="0" err="1"/>
              <a:t>функціонал</a:t>
            </a:r>
            <a:r>
              <a:rPr lang="ru-RU" sz="1400" dirty="0"/>
              <a:t> за потребою. </a:t>
            </a:r>
            <a:r>
              <a:rPr lang="ru-RU" sz="1400" dirty="0" err="1"/>
              <a:t>Наступний</a:t>
            </a:r>
            <a:r>
              <a:rPr lang="ru-RU" sz="1400" dirty="0"/>
              <a:t> </a:t>
            </a:r>
            <a:r>
              <a:rPr lang="ru-RU" sz="1400" dirty="0" err="1"/>
              <a:t>крок</a:t>
            </a:r>
            <a:r>
              <a:rPr lang="ru-RU" sz="1400" dirty="0"/>
              <a:t> </a:t>
            </a:r>
            <a:r>
              <a:rPr lang="ru-RU" sz="1400" dirty="0" err="1"/>
              <a:t>після</a:t>
            </a:r>
            <a:r>
              <a:rPr lang="ru-RU" sz="1400" dirty="0"/>
              <a:t> запуску і </a:t>
            </a:r>
            <a:r>
              <a:rPr lang="ru-RU" sz="1400" dirty="0" err="1"/>
              <a:t>налаштування</a:t>
            </a:r>
            <a:r>
              <a:rPr lang="ru-RU" sz="1400" dirty="0"/>
              <a:t> </a:t>
            </a:r>
            <a:r>
              <a:rPr lang="ru-RU" sz="1400" dirty="0" err="1"/>
              <a:t>технічної</a:t>
            </a:r>
            <a:r>
              <a:rPr lang="ru-RU" sz="1400" dirty="0"/>
              <a:t> </a:t>
            </a:r>
            <a:r>
              <a:rPr lang="ru-RU" sz="1400" dirty="0" err="1"/>
              <a:t>частини</a:t>
            </a:r>
            <a:r>
              <a:rPr lang="ru-RU" sz="1400" dirty="0"/>
              <a:t> – </a:t>
            </a:r>
            <a:r>
              <a:rPr lang="ru-RU" sz="1400" dirty="0" err="1"/>
              <a:t>наповнення</a:t>
            </a:r>
            <a:r>
              <a:rPr lang="ru-RU" sz="1400" dirty="0"/>
              <a:t> </a:t>
            </a:r>
            <a:r>
              <a:rPr lang="ru-RU" sz="1400" dirty="0" err="1"/>
              <a:t>інтернет</a:t>
            </a:r>
            <a:r>
              <a:rPr lang="ru-RU" sz="1400" dirty="0"/>
              <a:t>-магазину товарами</a:t>
            </a:r>
            <a:r>
              <a:rPr lang="uk-UA" sz="1400" dirty="0"/>
              <a:t> та контентом (рис. 2.2)</a:t>
            </a:r>
            <a:r>
              <a:rPr lang="ru-RU" sz="1400" dirty="0"/>
              <a:t>.</a:t>
            </a:r>
          </a:p>
          <a:p>
            <a:endParaRPr lang="uk-UA" sz="1400" dirty="0"/>
          </a:p>
        </p:txBody>
      </p:sp>
    </p:spTree>
    <p:extLst>
      <p:ext uri="{BB962C8B-B14F-4D97-AF65-F5344CB8AC3E}">
        <p14:creationId xmlns:p14="http://schemas.microsoft.com/office/powerpoint/2010/main" val="1649283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b="1" dirty="0"/>
              <a:t>Рис. 2.2. Приклад наповнення товарами </a:t>
            </a:r>
            <a:r>
              <a:rPr lang="uk-UA" sz="1400" b="1" dirty="0" err="1"/>
              <a:t>Інтернет-магазину</a:t>
            </a:r>
            <a:endParaRPr lang="uk-UA"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7776864" cy="4536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8073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Вирішити це завдання можна як ручним, так і напівавтоматичним методами, полегшивши наповнення шляхом імпорту даних в </a:t>
            </a:r>
            <a:r>
              <a:rPr lang="ru-RU" sz="1400" dirty="0" err="1"/>
              <a:t>xls</a:t>
            </a:r>
            <a:r>
              <a:rPr lang="uk-UA" sz="1400" dirty="0" err="1"/>
              <a:t>-файлі</a:t>
            </a:r>
            <a:r>
              <a:rPr lang="uk-UA" sz="1400" dirty="0"/>
              <a:t> або шляхом синхронізації з системою 1С.</a:t>
            </a:r>
            <a:endParaRPr lang="ru-RU" sz="1400" dirty="0"/>
          </a:p>
          <a:p>
            <a:r>
              <a:rPr lang="uk-UA" sz="1400" dirty="0"/>
              <a:t>Вибір того чи іншого варіанту залежить від кількості товарів в каталозі – якщо планується додати кілька десятків або трохи більше сотні товарів, цілком можна зробити все вручну. Якщо ж кількість товарів налічує сотні і тисячі одиниць, однозначно необхідно використовувати напівавтоматичні методи, що відчутно заощадить час.</a:t>
            </a:r>
            <a:endParaRPr lang="ru-RU" sz="1400" dirty="0"/>
          </a:p>
          <a:p>
            <a:r>
              <a:rPr lang="uk-UA" sz="1400" dirty="0"/>
              <a:t>Крім каталогу товарів, на сайті повинні бути й інші сторінки – наприклад, інформація про оплату і доставку, гарантії обміну та повернення, форма </a:t>
            </a:r>
            <a:r>
              <a:rPr lang="uk-UA" sz="1400" dirty="0" err="1"/>
              <a:t>зворотнього</a:t>
            </a:r>
            <a:r>
              <a:rPr lang="uk-UA" sz="1400" dirty="0"/>
              <a:t> зв’язку тощо. </a:t>
            </a:r>
            <a:r>
              <a:rPr lang="ru-RU" sz="1400" dirty="0" err="1"/>
              <a:t>Також</a:t>
            </a:r>
            <a:r>
              <a:rPr lang="ru-RU" sz="1400" dirty="0"/>
              <a:t> </a:t>
            </a:r>
            <a:r>
              <a:rPr lang="ru-RU" sz="1400" dirty="0" err="1"/>
              <a:t>дуже</a:t>
            </a:r>
            <a:r>
              <a:rPr lang="ru-RU" sz="1400" dirty="0"/>
              <a:t> добре в </a:t>
            </a:r>
            <a:r>
              <a:rPr lang="ru-RU" sz="1400" dirty="0" err="1"/>
              <a:t>плані</a:t>
            </a:r>
            <a:r>
              <a:rPr lang="ru-RU" sz="1400" dirty="0"/>
              <a:t> </a:t>
            </a:r>
            <a:r>
              <a:rPr lang="ru-RU" sz="1400" dirty="0" err="1"/>
              <a:t>залучення</a:t>
            </a:r>
            <a:r>
              <a:rPr lang="ru-RU" sz="1400" dirty="0"/>
              <a:t> </a:t>
            </a:r>
            <a:r>
              <a:rPr lang="ru-RU" sz="1400" dirty="0" err="1"/>
              <a:t>відвідувачів</a:t>
            </a:r>
            <a:r>
              <a:rPr lang="ru-RU" sz="1400" dirty="0"/>
              <a:t> </a:t>
            </a:r>
            <a:r>
              <a:rPr lang="ru-RU" sz="1400" dirty="0" err="1"/>
              <a:t>із</a:t>
            </a:r>
            <a:r>
              <a:rPr lang="ru-RU" sz="1400" dirty="0"/>
              <a:t> </a:t>
            </a:r>
            <a:r>
              <a:rPr lang="ru-RU" sz="1400" dirty="0" err="1"/>
              <a:t>пошукових</a:t>
            </a:r>
            <a:r>
              <a:rPr lang="ru-RU" sz="1400" dirty="0"/>
              <a:t> систем </a:t>
            </a:r>
            <a:r>
              <a:rPr lang="ru-RU" sz="1400" dirty="0" err="1"/>
              <a:t>діє</a:t>
            </a:r>
            <a:r>
              <a:rPr lang="ru-RU" sz="1400" dirty="0"/>
              <a:t> </a:t>
            </a:r>
            <a:r>
              <a:rPr lang="ru-RU" sz="1400" dirty="0" err="1"/>
              <a:t>додавання</a:t>
            </a:r>
            <a:r>
              <a:rPr lang="ru-RU" sz="1400" dirty="0"/>
              <a:t> </a:t>
            </a:r>
            <a:r>
              <a:rPr lang="ru-RU" sz="1400" dirty="0" err="1"/>
              <a:t>розділу</a:t>
            </a:r>
            <a:r>
              <a:rPr lang="ru-RU" sz="1400" dirty="0"/>
              <a:t> </a:t>
            </a:r>
            <a:r>
              <a:rPr lang="ru-RU" sz="1400" dirty="0" err="1"/>
              <a:t>або</a:t>
            </a:r>
            <a:r>
              <a:rPr lang="ru-RU" sz="1400" dirty="0"/>
              <a:t> блогу, в </a:t>
            </a:r>
            <a:r>
              <a:rPr lang="ru-RU" sz="1400" dirty="0" err="1"/>
              <a:t>якому</a:t>
            </a:r>
            <a:r>
              <a:rPr lang="ru-RU" sz="1400" dirty="0"/>
              <a:t> </a:t>
            </a:r>
            <a:r>
              <a:rPr lang="ru-RU" sz="1400" dirty="0" err="1"/>
              <a:t>будуть</a:t>
            </a:r>
            <a:r>
              <a:rPr lang="ru-RU" sz="1400" dirty="0"/>
              <a:t> регулярно </a:t>
            </a:r>
            <a:r>
              <a:rPr lang="ru-RU" sz="1400" dirty="0" err="1"/>
              <a:t>публікуватися</a:t>
            </a:r>
            <a:r>
              <a:rPr lang="ru-RU" sz="1400" dirty="0"/>
              <a:t> </a:t>
            </a:r>
            <a:r>
              <a:rPr lang="ru-RU" sz="1400" dirty="0" err="1"/>
              <a:t>статті</a:t>
            </a:r>
            <a:r>
              <a:rPr lang="ru-RU" sz="1400" dirty="0"/>
              <a:t> та </a:t>
            </a:r>
            <a:r>
              <a:rPr lang="ru-RU" sz="1400" dirty="0" err="1"/>
              <a:t>інші</a:t>
            </a:r>
            <a:r>
              <a:rPr lang="ru-RU" sz="1400" dirty="0"/>
              <a:t> </a:t>
            </a:r>
            <a:r>
              <a:rPr lang="ru-RU" sz="1400" dirty="0" err="1"/>
              <a:t>матеріали</a:t>
            </a:r>
            <a:r>
              <a:rPr lang="ru-RU" sz="1400" dirty="0"/>
              <a:t>, </a:t>
            </a:r>
            <a:r>
              <a:rPr lang="ru-RU" sz="1400" dirty="0" err="1"/>
              <a:t>які</a:t>
            </a:r>
            <a:r>
              <a:rPr lang="ru-RU" sz="1400" dirty="0"/>
              <a:t> </a:t>
            </a:r>
            <a:r>
              <a:rPr lang="ru-RU" sz="1400" dirty="0" err="1"/>
              <a:t>цікаві</a:t>
            </a:r>
            <a:r>
              <a:rPr lang="ru-RU" sz="1400" dirty="0"/>
              <a:t> для </a:t>
            </a:r>
            <a:r>
              <a:rPr lang="ru-RU" sz="1400" dirty="0" err="1"/>
              <a:t>потенційної</a:t>
            </a:r>
            <a:r>
              <a:rPr lang="ru-RU" sz="1400" dirty="0"/>
              <a:t> </a:t>
            </a:r>
            <a:r>
              <a:rPr lang="ru-RU" sz="1400" dirty="0" err="1"/>
              <a:t>аудиторії</a:t>
            </a:r>
            <a:r>
              <a:rPr lang="ru-RU" sz="1400" dirty="0"/>
              <a:t> </a:t>
            </a:r>
            <a:r>
              <a:rPr lang="ru-RU" sz="1400" dirty="0" err="1"/>
              <a:t>клієнтів</a:t>
            </a:r>
            <a:r>
              <a:rPr lang="ru-RU" sz="1400" dirty="0"/>
              <a:t> і </a:t>
            </a:r>
            <a:r>
              <a:rPr lang="ru-RU" sz="1400" dirty="0" err="1"/>
              <a:t>сприяють</a:t>
            </a:r>
            <a:r>
              <a:rPr lang="ru-RU" sz="1400" dirty="0"/>
              <a:t> </a:t>
            </a:r>
            <a:r>
              <a:rPr lang="ru-RU" sz="1400" dirty="0" err="1"/>
              <a:t>зростанню</a:t>
            </a:r>
            <a:r>
              <a:rPr lang="ru-RU" sz="1400" dirty="0"/>
              <a:t> </a:t>
            </a:r>
            <a:r>
              <a:rPr lang="ru-RU" sz="1400" dirty="0" err="1"/>
              <a:t>трафіку</a:t>
            </a:r>
            <a:r>
              <a:rPr lang="ru-RU" sz="1400" dirty="0"/>
              <a:t>. Робота з контентом – одна з </a:t>
            </a:r>
            <a:r>
              <a:rPr lang="ru-RU" sz="1400" dirty="0" err="1"/>
              <a:t>важливих</a:t>
            </a:r>
            <a:r>
              <a:rPr lang="ru-RU" sz="1400" dirty="0"/>
              <a:t> </a:t>
            </a:r>
            <a:r>
              <a:rPr lang="ru-RU" sz="1400" dirty="0" err="1"/>
              <a:t>складових</a:t>
            </a:r>
            <a:r>
              <a:rPr lang="ru-RU" sz="1400" dirty="0"/>
              <a:t> комплексного </a:t>
            </a:r>
            <a:r>
              <a:rPr lang="ru-RU" sz="1400" dirty="0" err="1"/>
              <a:t>інтернет</a:t>
            </a:r>
            <a:r>
              <a:rPr lang="ru-RU" sz="1400" dirty="0"/>
              <a:t>-маркетингу.</a:t>
            </a:r>
          </a:p>
          <a:p>
            <a:r>
              <a:rPr lang="uk-UA" sz="1400" dirty="0"/>
              <a:t>Наступним кроком п</a:t>
            </a:r>
            <a:r>
              <a:rPr lang="ru-RU" sz="1400" dirty="0" err="1"/>
              <a:t>ісля</a:t>
            </a:r>
            <a:r>
              <a:rPr lang="ru-RU" sz="1400" dirty="0"/>
              <a:t> </a:t>
            </a:r>
            <a:r>
              <a:rPr lang="ru-RU" sz="1400" dirty="0" err="1"/>
              <a:t>наповнення</a:t>
            </a:r>
            <a:r>
              <a:rPr lang="ru-RU" sz="1400" dirty="0"/>
              <a:t> сайту товарами і контентом, </a:t>
            </a:r>
            <a:r>
              <a:rPr lang="ru-RU" sz="1400" dirty="0" err="1"/>
              <a:t>варто</a:t>
            </a:r>
            <a:r>
              <a:rPr lang="ru-RU" sz="1400" dirty="0"/>
              <a:t> </a:t>
            </a:r>
            <a:r>
              <a:rPr lang="ru-RU" sz="1400" dirty="0" err="1"/>
              <a:t>подумати</a:t>
            </a:r>
            <a:r>
              <a:rPr lang="ru-RU" sz="1400" dirty="0"/>
              <a:t> про </a:t>
            </a:r>
            <a:r>
              <a:rPr lang="ru-RU" sz="1400" dirty="0" err="1"/>
              <a:t>механізм</a:t>
            </a:r>
            <a:r>
              <a:rPr lang="ru-RU" sz="1400" dirty="0"/>
              <a:t> оплати </a:t>
            </a:r>
            <a:r>
              <a:rPr lang="ru-RU" sz="1400" dirty="0" err="1"/>
              <a:t>товарів</a:t>
            </a:r>
            <a:r>
              <a:rPr lang="ru-RU" sz="1400" dirty="0"/>
              <a:t> в </a:t>
            </a:r>
            <a:r>
              <a:rPr lang="ru-RU" sz="1400" dirty="0" err="1"/>
              <a:t>вашому</a:t>
            </a:r>
            <a:r>
              <a:rPr lang="ru-RU" sz="1400" dirty="0"/>
              <a:t> </a:t>
            </a:r>
            <a:r>
              <a:rPr lang="ru-RU" sz="1400" dirty="0" err="1"/>
              <a:t>інтернет-магазині</a:t>
            </a:r>
            <a:r>
              <a:rPr lang="ru-RU" sz="1400" dirty="0"/>
              <a:t>. </a:t>
            </a:r>
            <a:r>
              <a:rPr lang="ru-RU" sz="1400" dirty="0" err="1"/>
              <a:t>Якщо</a:t>
            </a:r>
            <a:r>
              <a:rPr lang="ru-RU" sz="1400" dirty="0"/>
              <a:t> при </a:t>
            </a:r>
            <a:r>
              <a:rPr lang="ru-RU" sz="1400" dirty="0" err="1"/>
              <a:t>додаванні</a:t>
            </a:r>
            <a:r>
              <a:rPr lang="ru-RU" sz="1400" dirty="0"/>
              <a:t> </a:t>
            </a:r>
            <a:r>
              <a:rPr lang="ru-RU" sz="1400" dirty="0" err="1"/>
              <a:t>товарів</a:t>
            </a:r>
            <a:r>
              <a:rPr lang="ru-RU" sz="1400" dirty="0"/>
              <a:t> в </a:t>
            </a:r>
            <a:r>
              <a:rPr lang="ru-RU" sz="1400" dirty="0" err="1"/>
              <a:t>кошик</a:t>
            </a:r>
            <a:r>
              <a:rPr lang="ru-RU" sz="1400" dirty="0"/>
              <a:t>, </a:t>
            </a:r>
            <a:r>
              <a:rPr lang="ru-RU" sz="1400" dirty="0" err="1"/>
              <a:t>клієнт</a:t>
            </a:r>
            <a:r>
              <a:rPr lang="ru-RU" sz="1400" dirty="0"/>
              <a:t> </a:t>
            </a:r>
            <a:r>
              <a:rPr lang="ru-RU" sz="1400" dirty="0" err="1"/>
              <a:t>виявить</a:t>
            </a:r>
            <a:r>
              <a:rPr lang="ru-RU" sz="1400" dirty="0"/>
              <a:t>, </a:t>
            </a:r>
            <a:r>
              <a:rPr lang="ru-RU" sz="1400" dirty="0" err="1"/>
              <a:t>що</a:t>
            </a:r>
            <a:r>
              <a:rPr lang="ru-RU" sz="1400" dirty="0"/>
              <a:t> </a:t>
            </a:r>
            <a:r>
              <a:rPr lang="ru-RU" sz="1400" dirty="0" err="1"/>
              <a:t>оплатити</a:t>
            </a:r>
            <a:r>
              <a:rPr lang="ru-RU" sz="1400" dirty="0"/>
              <a:t> </a:t>
            </a:r>
            <a:r>
              <a:rPr lang="ru-RU" sz="1400" dirty="0" err="1"/>
              <a:t>замовлення</a:t>
            </a:r>
            <a:r>
              <a:rPr lang="ru-RU" sz="1400" dirty="0"/>
              <a:t> буде проблематично (</a:t>
            </a:r>
            <a:r>
              <a:rPr lang="ru-RU" sz="1400" dirty="0" err="1"/>
              <a:t>припустимо</a:t>
            </a:r>
            <a:r>
              <a:rPr lang="ru-RU" sz="1400" dirty="0"/>
              <a:t>, буде </a:t>
            </a:r>
            <a:r>
              <a:rPr lang="ru-RU" sz="1400" dirty="0" err="1"/>
              <a:t>потрібно</a:t>
            </a:r>
            <a:r>
              <a:rPr lang="ru-RU" sz="1400" dirty="0"/>
              <a:t> </a:t>
            </a:r>
            <a:r>
              <a:rPr lang="ru-RU" sz="1400" dirty="0" err="1"/>
              <a:t>попередньо</a:t>
            </a:r>
            <a:r>
              <a:rPr lang="ru-RU" sz="1400" dirty="0"/>
              <a:t> </a:t>
            </a:r>
            <a:r>
              <a:rPr lang="ru-RU" sz="1400" dirty="0" err="1"/>
              <a:t>зняти</a:t>
            </a:r>
            <a:r>
              <a:rPr lang="ru-RU" sz="1400" dirty="0"/>
              <a:t> </a:t>
            </a:r>
            <a:r>
              <a:rPr lang="ru-RU" sz="1400" dirty="0" err="1"/>
              <a:t>велику</a:t>
            </a:r>
            <a:r>
              <a:rPr lang="ru-RU" sz="1400" dirty="0"/>
              <a:t> суму </a:t>
            </a:r>
            <a:r>
              <a:rPr lang="ru-RU" sz="1400" dirty="0" err="1"/>
              <a:t>готівки</a:t>
            </a:r>
            <a:r>
              <a:rPr lang="ru-RU" sz="1400" dirty="0"/>
              <a:t> в банку) </a:t>
            </a:r>
            <a:r>
              <a:rPr lang="ru-RU" sz="1400" dirty="0" err="1"/>
              <a:t>або</a:t>
            </a:r>
            <a:r>
              <a:rPr lang="ru-RU" sz="1400" dirty="0"/>
              <a:t> </a:t>
            </a:r>
            <a:r>
              <a:rPr lang="ru-RU" sz="1400" dirty="0" err="1"/>
              <a:t>надійність</a:t>
            </a:r>
            <a:r>
              <a:rPr lang="ru-RU" sz="1400" dirty="0"/>
              <a:t> оплати буде </a:t>
            </a:r>
            <a:r>
              <a:rPr lang="ru-RU" sz="1400" dirty="0" err="1"/>
              <a:t>сумнівною</a:t>
            </a:r>
            <a:r>
              <a:rPr lang="ru-RU" sz="1400" dirty="0"/>
              <a:t> (</a:t>
            </a:r>
            <a:r>
              <a:rPr lang="ru-RU" sz="1400" dirty="0" err="1"/>
              <a:t>наприклад</a:t>
            </a:r>
            <a:r>
              <a:rPr lang="ru-RU" sz="1400" dirty="0"/>
              <a:t>, </a:t>
            </a:r>
            <a:r>
              <a:rPr lang="ru-RU" sz="1400" dirty="0" err="1"/>
              <a:t>повна</a:t>
            </a:r>
            <a:r>
              <a:rPr lang="ru-RU" sz="1400" dirty="0"/>
              <a:t> </a:t>
            </a:r>
            <a:r>
              <a:rPr lang="ru-RU" sz="1400" dirty="0" err="1"/>
              <a:t>передоплата</a:t>
            </a:r>
            <a:r>
              <a:rPr lang="ru-RU" sz="1400" dirty="0"/>
              <a:t> на карту </a:t>
            </a:r>
            <a:r>
              <a:rPr lang="ru-RU" sz="1400" dirty="0" err="1"/>
              <a:t>продавця</a:t>
            </a:r>
            <a:r>
              <a:rPr lang="ru-RU" sz="1400" dirty="0"/>
              <a:t>), </a:t>
            </a:r>
            <a:r>
              <a:rPr lang="ru-RU" sz="1400" dirty="0" err="1"/>
              <a:t>ви</a:t>
            </a:r>
            <a:r>
              <a:rPr lang="ru-RU" sz="1400" dirty="0"/>
              <a:t> </a:t>
            </a:r>
            <a:r>
              <a:rPr lang="ru-RU" sz="1400" dirty="0" err="1"/>
              <a:t>ризикуєте</a:t>
            </a:r>
            <a:r>
              <a:rPr lang="ru-RU" sz="1400" dirty="0"/>
              <a:t> </a:t>
            </a:r>
            <a:r>
              <a:rPr lang="ru-RU" sz="1400" dirty="0" err="1"/>
              <a:t>втратити</a:t>
            </a:r>
            <a:r>
              <a:rPr lang="ru-RU" sz="1400" dirty="0"/>
              <a:t> </a:t>
            </a:r>
            <a:r>
              <a:rPr lang="ru-RU" sz="1400" dirty="0" err="1"/>
              <a:t>клієнта</a:t>
            </a:r>
            <a:r>
              <a:rPr lang="ru-RU" sz="1400" dirty="0"/>
              <a:t>. </a:t>
            </a:r>
            <a:r>
              <a:rPr lang="ru-RU" sz="1400" dirty="0" err="1"/>
              <a:t>Ще</a:t>
            </a:r>
            <a:r>
              <a:rPr lang="ru-RU" sz="1400" dirty="0"/>
              <a:t> </a:t>
            </a:r>
            <a:r>
              <a:rPr lang="ru-RU" sz="1400" dirty="0" err="1"/>
              <a:t>гірше</a:t>
            </a:r>
            <a:r>
              <a:rPr lang="ru-RU" sz="1400" dirty="0"/>
              <a:t> </a:t>
            </a:r>
            <a:r>
              <a:rPr lang="ru-RU" sz="1400" dirty="0" err="1"/>
              <a:t>виглядає</a:t>
            </a:r>
            <a:r>
              <a:rPr lang="ru-RU" sz="1400" dirty="0"/>
              <a:t> </a:t>
            </a:r>
            <a:r>
              <a:rPr lang="ru-RU" sz="1400" dirty="0" err="1"/>
              <a:t>сценарій</a:t>
            </a:r>
            <a:r>
              <a:rPr lang="ru-RU" sz="1400" dirty="0"/>
              <a:t>, коли </a:t>
            </a:r>
            <a:r>
              <a:rPr lang="ru-RU" sz="1400" dirty="0" err="1"/>
              <a:t>потенційно</a:t>
            </a:r>
            <a:r>
              <a:rPr lang="ru-RU" sz="1400" dirty="0"/>
              <a:t> ваш </a:t>
            </a:r>
            <a:r>
              <a:rPr lang="ru-RU" sz="1400" dirty="0" err="1"/>
              <a:t>клієнт</a:t>
            </a:r>
            <a:r>
              <a:rPr lang="ru-RU" sz="1400" dirty="0"/>
              <a:t> </a:t>
            </a:r>
            <a:r>
              <a:rPr lang="ru-RU" sz="1400" dirty="0" err="1"/>
              <a:t>здійснює</a:t>
            </a:r>
            <a:r>
              <a:rPr lang="ru-RU" sz="1400" dirty="0"/>
              <a:t> покупку у конкурента, у </a:t>
            </a:r>
            <a:r>
              <a:rPr lang="ru-RU" sz="1400" dirty="0" err="1"/>
              <a:t>якого</a:t>
            </a:r>
            <a:r>
              <a:rPr lang="ru-RU" sz="1400" dirty="0"/>
              <a:t> є схожий товар, а </a:t>
            </a:r>
            <a:r>
              <a:rPr lang="ru-RU" sz="1400" dirty="0" err="1"/>
              <a:t>також</a:t>
            </a:r>
            <a:r>
              <a:rPr lang="ru-RU" sz="1400" dirty="0"/>
              <a:t> </a:t>
            </a:r>
            <a:r>
              <a:rPr lang="ru-RU" sz="1400" dirty="0" err="1"/>
              <a:t>зручний</a:t>
            </a:r>
            <a:r>
              <a:rPr lang="ru-RU" sz="1400" dirty="0"/>
              <a:t> і </a:t>
            </a:r>
            <a:r>
              <a:rPr lang="ru-RU" sz="1400" dirty="0" err="1"/>
              <a:t>надійний</a:t>
            </a:r>
            <a:r>
              <a:rPr lang="ru-RU" sz="1400" dirty="0"/>
              <a:t> </a:t>
            </a:r>
            <a:r>
              <a:rPr lang="ru-RU" sz="1400" dirty="0" err="1"/>
              <a:t>спосіб</a:t>
            </a:r>
            <a:r>
              <a:rPr lang="ru-RU" sz="1400" dirty="0"/>
              <a:t> </a:t>
            </a:r>
            <a:r>
              <a:rPr lang="ru-RU" sz="1400" dirty="0" err="1"/>
              <a:t>його</a:t>
            </a:r>
            <a:r>
              <a:rPr lang="ru-RU" sz="1400" dirty="0"/>
              <a:t> оплати. Для того, </a:t>
            </a:r>
            <a:r>
              <a:rPr lang="ru-RU" sz="1400" dirty="0" err="1"/>
              <a:t>щоб</a:t>
            </a:r>
            <a:r>
              <a:rPr lang="ru-RU" sz="1400" dirty="0"/>
              <a:t> </a:t>
            </a:r>
            <a:r>
              <a:rPr lang="ru-RU" sz="1400" dirty="0" err="1"/>
              <a:t>клієнти</a:t>
            </a:r>
            <a:r>
              <a:rPr lang="ru-RU" sz="1400" dirty="0"/>
              <a:t> </a:t>
            </a:r>
            <a:r>
              <a:rPr lang="ru-RU" sz="1400" dirty="0" err="1"/>
              <a:t>здійснювали</a:t>
            </a:r>
            <a:r>
              <a:rPr lang="ru-RU" sz="1400" dirty="0"/>
              <a:t> покупки з </a:t>
            </a:r>
            <a:r>
              <a:rPr lang="ru-RU" sz="1400" dirty="0" err="1"/>
              <a:t>першого</a:t>
            </a:r>
            <a:r>
              <a:rPr lang="ru-RU" sz="1400" dirty="0"/>
              <a:t> </a:t>
            </a:r>
            <a:r>
              <a:rPr lang="ru-RU" sz="1400" dirty="0" err="1"/>
              <a:t>візиту</a:t>
            </a:r>
            <a:r>
              <a:rPr lang="ru-RU" sz="1400" dirty="0"/>
              <a:t> на сайт, </a:t>
            </a:r>
            <a:r>
              <a:rPr lang="ru-RU" sz="1400" dirty="0" err="1"/>
              <a:t>потрібно</a:t>
            </a:r>
            <a:r>
              <a:rPr lang="ru-RU" sz="1400" dirty="0"/>
              <a:t> </a:t>
            </a:r>
            <a:r>
              <a:rPr lang="ru-RU" sz="1400" dirty="0" err="1"/>
              <a:t>щоб</a:t>
            </a:r>
            <a:r>
              <a:rPr lang="ru-RU" sz="1400" dirty="0"/>
              <a:t> оплата </a:t>
            </a:r>
            <a:r>
              <a:rPr lang="ru-RU" sz="1400" dirty="0" err="1"/>
              <a:t>була</a:t>
            </a:r>
            <a:r>
              <a:rPr lang="ru-RU" sz="1400" dirty="0"/>
              <a:t> максимально простим та </a:t>
            </a:r>
            <a:r>
              <a:rPr lang="ru-RU" sz="1400" dirty="0" err="1"/>
              <a:t>природним</a:t>
            </a:r>
            <a:r>
              <a:rPr lang="ru-RU" sz="1400" dirty="0"/>
              <a:t> </a:t>
            </a:r>
            <a:r>
              <a:rPr lang="ru-RU" sz="1400" dirty="0" err="1"/>
              <a:t>процесом</a:t>
            </a:r>
            <a:r>
              <a:rPr lang="ru-RU" sz="1400" dirty="0"/>
              <a:t> в </a:t>
            </a:r>
            <a:r>
              <a:rPr lang="ru-RU" sz="1400" dirty="0" err="1"/>
              <a:t>вашому</a:t>
            </a:r>
            <a:r>
              <a:rPr lang="ru-RU" sz="1400" dirty="0"/>
              <a:t> </a:t>
            </a:r>
            <a:r>
              <a:rPr lang="ru-RU" sz="1400" dirty="0" err="1"/>
              <a:t>інтернет-магазині</a:t>
            </a:r>
            <a:r>
              <a:rPr lang="ru-RU" sz="1400" dirty="0"/>
              <a:t>.</a:t>
            </a:r>
          </a:p>
          <a:p>
            <a:endParaRPr lang="uk-UA" sz="1400" dirty="0"/>
          </a:p>
        </p:txBody>
      </p:sp>
    </p:spTree>
    <p:extLst>
      <p:ext uri="{BB962C8B-B14F-4D97-AF65-F5344CB8AC3E}">
        <p14:creationId xmlns:p14="http://schemas.microsoft.com/office/powerpoint/2010/main" val="3378833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ru-RU" sz="1400" u="sng" dirty="0">
                <a:hlinkClick r:id="rId2"/>
              </a:rPr>
              <a:t>Є </a:t>
            </a:r>
            <a:r>
              <a:rPr lang="ru-RU" sz="1400" u="sng" dirty="0" err="1">
                <a:hlinkClick r:id="rId2"/>
              </a:rPr>
              <a:t>безліч</a:t>
            </a:r>
            <a:r>
              <a:rPr lang="ru-RU" sz="1400" u="sng" dirty="0">
                <a:hlinkClick r:id="rId2"/>
              </a:rPr>
              <a:t> </a:t>
            </a:r>
            <a:r>
              <a:rPr lang="ru-RU" sz="1400" u="sng" dirty="0" err="1">
                <a:hlinkClick r:id="rId2"/>
              </a:rPr>
              <a:t>сервісів</a:t>
            </a:r>
            <a:r>
              <a:rPr lang="ru-RU" sz="1400" u="sng" dirty="0">
                <a:hlinkClick r:id="rId2"/>
              </a:rPr>
              <a:t> для онлайн-оплат, </a:t>
            </a:r>
            <a:r>
              <a:rPr lang="ru-RU" sz="1400" u="sng" dirty="0" err="1">
                <a:hlinkClick r:id="rId2"/>
              </a:rPr>
              <a:t>які</a:t>
            </a:r>
            <a:r>
              <a:rPr lang="ru-RU" sz="1400" u="sng" dirty="0">
                <a:hlinkClick r:id="rId2"/>
              </a:rPr>
              <a:t> </a:t>
            </a:r>
            <a:r>
              <a:rPr lang="ru-RU" sz="1400" u="sng" dirty="0" err="1">
                <a:hlinkClick r:id="rId2"/>
              </a:rPr>
              <a:t>гідні</a:t>
            </a:r>
            <a:r>
              <a:rPr lang="ru-RU" sz="1400" u="sng" dirty="0">
                <a:hlinkClick r:id="rId2"/>
              </a:rPr>
              <a:t> </a:t>
            </a:r>
            <a:r>
              <a:rPr lang="ru-RU" sz="1400" u="sng" dirty="0" err="1">
                <a:hlinkClick r:id="rId2"/>
              </a:rPr>
              <a:t>вашої</a:t>
            </a:r>
            <a:r>
              <a:rPr lang="ru-RU" sz="1400" u="sng" dirty="0">
                <a:hlinkClick r:id="rId2"/>
              </a:rPr>
              <a:t> </a:t>
            </a:r>
            <a:r>
              <a:rPr lang="ru-RU" sz="1400" u="sng" dirty="0" err="1">
                <a:hlinkClick r:id="rId2"/>
              </a:rPr>
              <a:t>уваги</a:t>
            </a:r>
            <a:r>
              <a:rPr lang="ru-RU" sz="1400" u="sng" dirty="0">
                <a:hlinkClick r:id="rId2"/>
              </a:rPr>
              <a:t>. Для прикладу такого </a:t>
            </a:r>
            <a:r>
              <a:rPr lang="ru-RU" sz="1400" u="sng" dirty="0" err="1">
                <a:hlinkClick r:id="rId2"/>
              </a:rPr>
              <a:t>сервісу</a:t>
            </a:r>
            <a:r>
              <a:rPr lang="ru-RU" sz="1400" u="sng" dirty="0">
                <a:hlinkClick r:id="rId2"/>
              </a:rPr>
              <a:t> </a:t>
            </a:r>
            <a:r>
              <a:rPr lang="ru-RU" sz="1400" u="sng" dirty="0" err="1">
                <a:hlinkClick r:id="rId2"/>
              </a:rPr>
              <a:t>можемо</a:t>
            </a:r>
            <a:r>
              <a:rPr lang="ru-RU" sz="1400" u="sng" dirty="0">
                <a:hlinkClick r:id="rId2"/>
              </a:rPr>
              <a:t> </a:t>
            </a:r>
            <a:r>
              <a:rPr lang="ru-RU" sz="1400" u="sng" dirty="0" err="1">
                <a:hlinkClick r:id="rId2"/>
              </a:rPr>
              <a:t>взяти</a:t>
            </a:r>
            <a:r>
              <a:rPr lang="ru-RU" sz="1400" u="sng" dirty="0">
                <a:hlinkClick r:id="rId2"/>
              </a:rPr>
              <a:t> </a:t>
            </a:r>
            <a:r>
              <a:rPr lang="ru-RU" sz="1400" u="sng" dirty="0" err="1">
                <a:hlinkClick r:id="rId2"/>
              </a:rPr>
              <a:t>платіжний</a:t>
            </a:r>
            <a:r>
              <a:rPr lang="ru-RU" sz="1400" u="sng" dirty="0">
                <a:hlinkClick r:id="rId2"/>
              </a:rPr>
              <a:t> </a:t>
            </a:r>
            <a:r>
              <a:rPr lang="ru-RU" sz="1400" u="sng" dirty="0" err="1">
                <a:hlinkClick r:id="rId2"/>
              </a:rPr>
              <a:t>сервіс</a:t>
            </a:r>
            <a:r>
              <a:rPr lang="ru-RU" sz="1400" u="sng" dirty="0">
                <a:hlinkClick r:id="rId2"/>
              </a:rPr>
              <a:t> </a:t>
            </a:r>
            <a:r>
              <a:rPr lang="ru-RU" sz="1400" u="sng" dirty="0" err="1">
                <a:hlinkClick r:id="rId2"/>
              </a:rPr>
              <a:t>Fondy</a:t>
            </a:r>
            <a:r>
              <a:rPr lang="ru-RU" sz="1400" u="sng" dirty="0">
                <a:hlinkClick r:id="rId2"/>
              </a:rPr>
              <a:t>. </a:t>
            </a:r>
            <a:r>
              <a:rPr lang="ru-RU" sz="1400" u="sng" dirty="0" err="1">
                <a:hlinkClick r:id="rId2"/>
              </a:rPr>
              <a:t>Підключення</a:t>
            </a:r>
            <a:r>
              <a:rPr lang="ru-RU" sz="1400" u="sng" dirty="0">
                <a:hlinkClick r:id="rId2"/>
              </a:rPr>
              <a:t> </a:t>
            </a:r>
            <a:r>
              <a:rPr lang="ru-RU" sz="1400" u="sng" dirty="0" err="1">
                <a:hlinkClick r:id="rId2"/>
              </a:rPr>
              <a:t>цього</a:t>
            </a:r>
            <a:r>
              <a:rPr lang="ru-RU" sz="1400" u="sng" dirty="0">
                <a:hlinkClick r:id="rId2"/>
              </a:rPr>
              <a:t> модуля оплат дозволить вашим </a:t>
            </a:r>
            <a:r>
              <a:rPr lang="ru-RU" sz="1400" u="sng" dirty="0" err="1">
                <a:hlinkClick r:id="rId2"/>
              </a:rPr>
              <a:t>покупцям</a:t>
            </a:r>
            <a:r>
              <a:rPr lang="ru-RU" sz="1400" u="sng" dirty="0">
                <a:hlinkClick r:id="rId2"/>
              </a:rPr>
              <a:t> </a:t>
            </a:r>
            <a:r>
              <a:rPr lang="ru-RU" sz="1400" u="sng" dirty="0" err="1">
                <a:hlinkClick r:id="rId2"/>
              </a:rPr>
              <a:t>оплачувати</a:t>
            </a:r>
            <a:r>
              <a:rPr lang="ru-RU" sz="1400" u="sng" dirty="0">
                <a:hlinkClick r:id="rId2"/>
              </a:rPr>
              <a:t> </a:t>
            </a:r>
            <a:r>
              <a:rPr lang="ru-RU" sz="1400" u="sng" dirty="0" err="1">
                <a:hlinkClick r:id="rId2"/>
              </a:rPr>
              <a:t>товари</a:t>
            </a:r>
            <a:r>
              <a:rPr lang="ru-RU" sz="1400" u="sng" dirty="0">
                <a:hlinkClick r:id="rId2"/>
              </a:rPr>
              <a:t> в </a:t>
            </a:r>
            <a:r>
              <a:rPr lang="ru-RU" sz="1400" u="sng" dirty="0" err="1">
                <a:hlinkClick r:id="rId2"/>
              </a:rPr>
              <a:t>кілька</a:t>
            </a:r>
            <a:r>
              <a:rPr lang="ru-RU" sz="1400" u="sng" dirty="0">
                <a:hlinkClick r:id="rId2"/>
              </a:rPr>
              <a:t> </a:t>
            </a:r>
            <a:r>
              <a:rPr lang="ru-RU" sz="1400" u="sng" dirty="0" err="1">
                <a:hlinkClick r:id="rId2"/>
              </a:rPr>
              <a:t>кліків</a:t>
            </a:r>
            <a:r>
              <a:rPr lang="ru-RU" sz="1400" u="sng" dirty="0">
                <a:hlinkClick r:id="rId2"/>
              </a:rPr>
              <a:t> кредитною </a:t>
            </a:r>
            <a:r>
              <a:rPr lang="ru-RU" sz="1400" u="sng" dirty="0" err="1">
                <a:hlinkClick r:id="rId2"/>
              </a:rPr>
              <a:t>карткою</a:t>
            </a:r>
            <a:r>
              <a:rPr lang="ru-RU" sz="1400" u="sng" dirty="0">
                <a:hlinkClick r:id="rId2"/>
              </a:rPr>
              <a:t> </a:t>
            </a:r>
            <a:r>
              <a:rPr lang="en-US" sz="1400" u="sng" dirty="0">
                <a:hlinkClick r:id="rId2"/>
              </a:rPr>
              <a:t>Visa </a:t>
            </a:r>
            <a:r>
              <a:rPr lang="ru-RU" sz="1400" u="sng" dirty="0">
                <a:hlinkClick r:id="rId2"/>
              </a:rPr>
              <a:t>і</a:t>
            </a:r>
            <a:r>
              <a:rPr lang="en-US" sz="1400" u="sng" dirty="0">
                <a:hlinkClick r:id="rId2"/>
              </a:rPr>
              <a:t> MasterCard, </a:t>
            </a:r>
            <a:r>
              <a:rPr lang="ru-RU" sz="1400" u="sng" dirty="0">
                <a:hlinkClick r:id="rId2"/>
              </a:rPr>
              <a:t>через </a:t>
            </a:r>
            <a:r>
              <a:rPr lang="ru-RU" sz="1400" u="sng" dirty="0" err="1">
                <a:hlinkClick r:id="rId2"/>
              </a:rPr>
              <a:t>інтернет</a:t>
            </a:r>
            <a:r>
              <a:rPr lang="en-US" sz="1400" u="sng" dirty="0">
                <a:hlinkClick r:id="rId2"/>
              </a:rPr>
              <a:t>-</a:t>
            </a:r>
            <a:r>
              <a:rPr lang="ru-RU" sz="1400" u="sng" dirty="0" err="1">
                <a:hlinkClick r:id="rId2"/>
              </a:rPr>
              <a:t>банкінг</a:t>
            </a:r>
            <a:r>
              <a:rPr lang="en-US" sz="1400" u="sng" dirty="0">
                <a:hlinkClick r:id="rId2"/>
              </a:rPr>
              <a:t>, Apple Pay </a:t>
            </a:r>
            <a:r>
              <a:rPr lang="ru-RU" sz="1400" u="sng" dirty="0" err="1">
                <a:hlinkClick r:id="rId2"/>
              </a:rPr>
              <a:t>або</a:t>
            </a:r>
            <a:r>
              <a:rPr lang="en-US" sz="1400" u="sng" dirty="0">
                <a:hlinkClick r:id="rId2"/>
              </a:rPr>
              <a:t> Google Pay. </a:t>
            </a:r>
            <a:r>
              <a:rPr lang="ru-RU" sz="1400" u="sng" dirty="0">
                <a:hlinkClick r:id="rId2"/>
              </a:rPr>
              <a:t>Оплата товару буде </a:t>
            </a:r>
            <a:r>
              <a:rPr lang="ru-RU" sz="1400" u="sng" dirty="0" err="1">
                <a:hlinkClick r:id="rId2"/>
              </a:rPr>
              <a:t>однаково</a:t>
            </a:r>
            <a:r>
              <a:rPr lang="ru-RU" sz="1400" u="sng" dirty="0">
                <a:hlinkClick r:id="rId2"/>
              </a:rPr>
              <a:t> </a:t>
            </a:r>
            <a:r>
              <a:rPr lang="ru-RU" sz="1400" u="sng" dirty="0" err="1">
                <a:hlinkClick r:id="rId2"/>
              </a:rPr>
              <a:t>зручною</a:t>
            </a:r>
            <a:r>
              <a:rPr lang="ru-RU" sz="1400" u="sng" dirty="0">
                <a:hlinkClick r:id="rId2"/>
              </a:rPr>
              <a:t> для </a:t>
            </a:r>
            <a:r>
              <a:rPr lang="ru-RU" sz="1400" u="sng" dirty="0" err="1">
                <a:hlinkClick r:id="rId2"/>
              </a:rPr>
              <a:t>користувачів</a:t>
            </a:r>
            <a:r>
              <a:rPr lang="ru-RU" sz="1400" u="sng" dirty="0">
                <a:hlinkClick r:id="rId2"/>
              </a:rPr>
              <a:t> </a:t>
            </a:r>
            <a:r>
              <a:rPr lang="ru-RU" sz="1400" u="sng" dirty="0" err="1">
                <a:hlinkClick r:id="rId2"/>
              </a:rPr>
              <a:t>стаціонарних</a:t>
            </a:r>
            <a:r>
              <a:rPr lang="ru-RU" sz="1400" u="sng" dirty="0">
                <a:hlinkClick r:id="rId2"/>
              </a:rPr>
              <a:t> і </a:t>
            </a:r>
            <a:r>
              <a:rPr lang="ru-RU" sz="1400" u="sng" dirty="0" err="1">
                <a:hlinkClick r:id="rId2"/>
              </a:rPr>
              <a:t>мобільних</a:t>
            </a:r>
            <a:r>
              <a:rPr lang="ru-RU" sz="1400" u="sng" dirty="0">
                <a:hlinkClick r:id="rId2"/>
              </a:rPr>
              <a:t> </a:t>
            </a:r>
            <a:r>
              <a:rPr lang="ru-RU" sz="1400" u="sng" dirty="0" err="1">
                <a:hlinkClick r:id="rId2"/>
              </a:rPr>
              <a:t>пристроїв</a:t>
            </a:r>
            <a:r>
              <a:rPr lang="ru-RU" sz="1400" u="sng" dirty="0">
                <a:hlinkClick r:id="rId2"/>
              </a:rPr>
              <a:t>. </a:t>
            </a:r>
            <a:r>
              <a:rPr lang="ru-RU" sz="1400" u="sng" dirty="0" err="1">
                <a:hlinkClick r:id="rId2"/>
              </a:rPr>
              <a:t>Крім</a:t>
            </a:r>
            <a:r>
              <a:rPr lang="ru-RU" sz="1400" u="sng" dirty="0">
                <a:hlinkClick r:id="rId2"/>
              </a:rPr>
              <a:t> того, </a:t>
            </a:r>
            <a:r>
              <a:rPr lang="ru-RU" sz="1400" u="sng" dirty="0" err="1">
                <a:hlinkClick r:id="rId2"/>
              </a:rPr>
              <a:t>ви</a:t>
            </a:r>
            <a:r>
              <a:rPr lang="ru-RU" sz="1400" u="sng" dirty="0">
                <a:hlinkClick r:id="rId2"/>
              </a:rPr>
              <a:t> як </a:t>
            </a:r>
            <a:r>
              <a:rPr lang="ru-RU" sz="1400" u="sng" dirty="0" err="1">
                <a:hlinkClick r:id="rId2"/>
              </a:rPr>
              <a:t>власник</a:t>
            </a:r>
            <a:r>
              <a:rPr lang="ru-RU" sz="1400" u="sng" dirty="0">
                <a:hlinkClick r:id="rId2"/>
              </a:rPr>
              <a:t> </a:t>
            </a:r>
            <a:r>
              <a:rPr lang="ru-RU" sz="1400" u="sng" dirty="0" err="1">
                <a:hlinkClick r:id="rId2"/>
              </a:rPr>
              <a:t>інтернет</a:t>
            </a:r>
            <a:r>
              <a:rPr lang="ru-RU" sz="1400" u="sng" dirty="0">
                <a:hlinkClick r:id="rId2"/>
              </a:rPr>
              <a:t>-магазину </a:t>
            </a:r>
            <a:r>
              <a:rPr lang="ru-RU" sz="1400" u="sng" dirty="0" err="1">
                <a:hlinkClick r:id="rId2"/>
              </a:rPr>
              <a:t>зможете</a:t>
            </a:r>
            <a:r>
              <a:rPr lang="ru-RU" sz="1400" u="sng" dirty="0">
                <a:hlinkClick r:id="rId2"/>
              </a:rPr>
              <a:t> </a:t>
            </a:r>
            <a:r>
              <a:rPr lang="ru-RU" sz="1400" u="sng" dirty="0" err="1">
                <a:hlinkClick r:id="rId2"/>
              </a:rPr>
              <a:t>відстежувати</a:t>
            </a:r>
            <a:r>
              <a:rPr lang="ru-RU" sz="1400" u="sng" dirty="0">
                <a:hlinkClick r:id="rId2"/>
              </a:rPr>
              <a:t> і </a:t>
            </a:r>
            <a:r>
              <a:rPr lang="ru-RU" sz="1400" u="sng" dirty="0" err="1">
                <a:hlinkClick r:id="rId2"/>
              </a:rPr>
              <a:t>керувати</a:t>
            </a:r>
            <a:r>
              <a:rPr lang="ru-RU" sz="1400" u="sng" dirty="0">
                <a:hlinkClick r:id="rId2"/>
              </a:rPr>
              <a:t> </a:t>
            </a:r>
            <a:r>
              <a:rPr lang="ru-RU" sz="1400" u="sng" dirty="0" err="1">
                <a:hlinkClick r:id="rId2"/>
              </a:rPr>
              <a:t>усіма</a:t>
            </a:r>
            <a:r>
              <a:rPr lang="ru-RU" sz="1400" u="sng" dirty="0">
                <a:hlinkClick r:id="rId2"/>
              </a:rPr>
              <a:t> </a:t>
            </a:r>
            <a:r>
              <a:rPr lang="ru-RU" sz="1400" u="sng" dirty="0" err="1">
                <a:hlinkClick r:id="rId2"/>
              </a:rPr>
              <a:t>замовленнями</a:t>
            </a:r>
            <a:r>
              <a:rPr lang="ru-RU" sz="1400" u="sng" dirty="0">
                <a:hlinkClick r:id="rId2"/>
              </a:rPr>
              <a:t>, </a:t>
            </a:r>
            <a:r>
              <a:rPr lang="ru-RU" sz="1400" u="sng" dirty="0" err="1">
                <a:hlinkClick r:id="rId2"/>
              </a:rPr>
              <a:t>аналізувати</a:t>
            </a:r>
            <a:r>
              <a:rPr lang="ru-RU" sz="1400" u="sng" dirty="0">
                <a:hlinkClick r:id="rId2"/>
              </a:rPr>
              <a:t> </a:t>
            </a:r>
            <a:r>
              <a:rPr lang="ru-RU" sz="1400" u="sng" dirty="0" err="1">
                <a:hlinkClick r:id="rId2"/>
              </a:rPr>
              <a:t>дані</a:t>
            </a:r>
            <a:r>
              <a:rPr lang="ru-RU" sz="1400" u="sng" dirty="0">
                <a:hlinkClick r:id="rId2"/>
              </a:rPr>
              <a:t> про </a:t>
            </a:r>
            <a:r>
              <a:rPr lang="ru-RU" sz="1400" u="sng" dirty="0" err="1">
                <a:hlinkClick r:id="rId2"/>
              </a:rPr>
              <a:t>платежі</a:t>
            </a:r>
            <a:r>
              <a:rPr lang="ru-RU" sz="1400" u="sng" dirty="0">
                <a:hlinkClick r:id="rId2"/>
              </a:rPr>
              <a:t> і </a:t>
            </a:r>
            <a:r>
              <a:rPr lang="ru-RU" sz="1400" u="sng" dirty="0" err="1">
                <a:hlinkClick r:id="rId2"/>
              </a:rPr>
              <a:t>моніторити</a:t>
            </a:r>
            <a:r>
              <a:rPr lang="ru-RU" sz="1400" u="sng" dirty="0">
                <a:hlinkClick r:id="rId2"/>
              </a:rPr>
              <a:t> </a:t>
            </a:r>
            <a:r>
              <a:rPr lang="ru-RU" sz="1400" u="sng" dirty="0" err="1">
                <a:hlinkClick r:id="rId2"/>
              </a:rPr>
              <a:t>фінансові</a:t>
            </a:r>
            <a:r>
              <a:rPr lang="ru-RU" sz="1400" u="sng" dirty="0">
                <a:hlinkClick r:id="rId2"/>
              </a:rPr>
              <a:t> </a:t>
            </a:r>
            <a:r>
              <a:rPr lang="ru-RU" sz="1400" u="sng" dirty="0" err="1">
                <a:hlinkClick r:id="rId2"/>
              </a:rPr>
              <a:t>показники</a:t>
            </a:r>
            <a:r>
              <a:rPr lang="ru-RU" sz="1400" u="sng" dirty="0">
                <a:hlinkClick r:id="rId2"/>
              </a:rPr>
              <a:t> на </a:t>
            </a:r>
            <a:r>
              <a:rPr lang="ru-RU" sz="1400" u="sng" dirty="0" err="1">
                <a:hlinkClick r:id="rId2"/>
              </a:rPr>
              <a:t>єдиній</a:t>
            </a:r>
            <a:r>
              <a:rPr lang="ru-RU" sz="1400" u="sng" dirty="0">
                <a:hlinkClick r:id="rId2"/>
              </a:rPr>
              <a:t> </a:t>
            </a:r>
            <a:r>
              <a:rPr lang="ru-RU" sz="1400" u="sng" dirty="0" err="1">
                <a:hlinkClick r:id="rId2"/>
              </a:rPr>
              <a:t>платформі</a:t>
            </a:r>
            <a:r>
              <a:rPr lang="ru-RU" sz="1400" u="sng" dirty="0">
                <a:hlinkClick r:id="rId2"/>
              </a:rPr>
              <a:t> з </a:t>
            </a:r>
            <a:r>
              <a:rPr lang="ru-RU" sz="1400" u="sng" dirty="0" err="1">
                <a:hlinkClick r:id="rId2"/>
              </a:rPr>
              <a:t>зручним</a:t>
            </a:r>
            <a:r>
              <a:rPr lang="ru-RU" sz="1400" u="sng" dirty="0">
                <a:hlinkClick r:id="rId2"/>
              </a:rPr>
              <a:t> і </a:t>
            </a:r>
            <a:r>
              <a:rPr lang="ru-RU" sz="1400" u="sng" dirty="0" err="1">
                <a:hlinkClick r:id="rId2"/>
              </a:rPr>
              <a:t>лаконічним</a:t>
            </a:r>
            <a:r>
              <a:rPr lang="ru-RU" sz="1400" u="sng" dirty="0">
                <a:hlinkClick r:id="rId2"/>
              </a:rPr>
              <a:t> </a:t>
            </a:r>
            <a:r>
              <a:rPr lang="ru-RU" sz="1400" u="sng" dirty="0" err="1">
                <a:hlinkClick r:id="rId2"/>
              </a:rPr>
              <a:t>інтерфейсом</a:t>
            </a:r>
            <a:r>
              <a:rPr lang="ru-RU" sz="1400" u="sng" dirty="0">
                <a:hlinkClick r:id="rId2"/>
              </a:rPr>
              <a:t>.</a:t>
            </a:r>
            <a:endParaRPr lang="ru-RU" sz="1400" dirty="0"/>
          </a:p>
          <a:p>
            <a:r>
              <a:rPr lang="uk-UA" sz="1400" dirty="0"/>
              <a:t>Після </a:t>
            </a:r>
            <a:r>
              <a:rPr lang="ru-RU" sz="1400" dirty="0" err="1"/>
              <a:t>наповнення</a:t>
            </a:r>
            <a:r>
              <a:rPr lang="ru-RU" sz="1400" dirty="0"/>
              <a:t> сайту товарами і контентом</a:t>
            </a:r>
            <a:r>
              <a:rPr lang="uk-UA" sz="1400" dirty="0"/>
              <a:t> та</a:t>
            </a:r>
            <a:r>
              <a:rPr lang="ru-RU" sz="1400" dirty="0"/>
              <a:t> </a:t>
            </a:r>
            <a:r>
              <a:rPr lang="ru-RU" sz="1400" dirty="0" err="1"/>
              <a:t>механізм</a:t>
            </a:r>
            <a:r>
              <a:rPr lang="uk-UA" sz="1400" dirty="0"/>
              <a:t>у</a:t>
            </a:r>
            <a:r>
              <a:rPr lang="ru-RU" sz="1400" dirty="0"/>
              <a:t> оплати </a:t>
            </a:r>
            <a:r>
              <a:rPr lang="ru-RU" sz="1400" dirty="0" err="1"/>
              <a:t>товарів</a:t>
            </a:r>
            <a:r>
              <a:rPr lang="ru-RU" sz="1400" dirty="0"/>
              <a:t> в </a:t>
            </a:r>
            <a:r>
              <a:rPr lang="ru-RU" sz="1400" dirty="0" err="1"/>
              <a:t>вашому</a:t>
            </a:r>
            <a:r>
              <a:rPr lang="ru-RU" sz="1400" dirty="0"/>
              <a:t> </a:t>
            </a:r>
            <a:r>
              <a:rPr lang="ru-RU" sz="1400" dirty="0" err="1"/>
              <a:t>інтернет-магазині</a:t>
            </a:r>
            <a:r>
              <a:rPr lang="uk-UA" sz="1400" dirty="0"/>
              <a:t> відбувається процес залучення покупців. </a:t>
            </a:r>
            <a:r>
              <a:rPr lang="ru-RU" sz="1400" dirty="0" err="1"/>
              <a:t>Із</a:t>
            </a:r>
            <a:r>
              <a:rPr lang="ru-RU" sz="1400" dirty="0"/>
              <a:t> метою </a:t>
            </a:r>
            <a:r>
              <a:rPr lang="ru-RU" sz="1400" dirty="0" err="1"/>
              <a:t>залучення</a:t>
            </a:r>
            <a:r>
              <a:rPr lang="ru-RU" sz="1400" dirty="0"/>
              <a:t> </a:t>
            </a:r>
            <a:r>
              <a:rPr lang="uk-UA" sz="1400" dirty="0"/>
              <a:t>клієнтів</a:t>
            </a:r>
            <a:r>
              <a:rPr lang="ru-RU" sz="1400" dirty="0"/>
              <a:t> на сайт </a:t>
            </a:r>
            <a:r>
              <a:rPr lang="ru-RU" sz="1400" dirty="0" err="1"/>
              <a:t>інтернет</a:t>
            </a:r>
            <a:r>
              <a:rPr lang="ru-RU" sz="1400" dirty="0"/>
              <a:t>-магазину </a:t>
            </a:r>
            <a:r>
              <a:rPr lang="ru-RU" sz="1400" dirty="0" err="1"/>
              <a:t>використовуються</a:t>
            </a:r>
            <a:r>
              <a:rPr lang="ru-RU" sz="1400" dirty="0"/>
              <a:t> </a:t>
            </a:r>
            <a:r>
              <a:rPr lang="ru-RU" sz="1400" dirty="0" err="1"/>
              <a:t>різні</a:t>
            </a:r>
            <a:r>
              <a:rPr lang="ru-RU" sz="1400" dirty="0"/>
              <a:t> </a:t>
            </a:r>
            <a:r>
              <a:rPr lang="ru-RU" sz="1400" dirty="0" err="1"/>
              <a:t>методи</a:t>
            </a:r>
            <a:r>
              <a:rPr lang="ru-RU" sz="1400" dirty="0"/>
              <a:t> </a:t>
            </a:r>
            <a:r>
              <a:rPr lang="ru-RU" sz="1400" dirty="0" err="1"/>
              <a:t>інтернет</a:t>
            </a:r>
            <a:r>
              <a:rPr lang="ru-RU" sz="1400" dirty="0"/>
              <a:t>-маркетингу, </a:t>
            </a:r>
            <a:r>
              <a:rPr lang="ru-RU" sz="1400" dirty="0" err="1"/>
              <a:t>серед</a:t>
            </a:r>
            <a:r>
              <a:rPr lang="ru-RU" sz="1400" dirty="0"/>
              <a:t> </a:t>
            </a:r>
            <a:r>
              <a:rPr lang="ru-RU" sz="1400" dirty="0" err="1"/>
              <a:t>яких</a:t>
            </a:r>
            <a:r>
              <a:rPr lang="ru-RU" sz="1400" dirty="0"/>
              <a:t> </a:t>
            </a:r>
            <a:r>
              <a:rPr lang="ru-RU" sz="1400" dirty="0" err="1"/>
              <a:t>основними</a:t>
            </a:r>
            <a:r>
              <a:rPr lang="ru-RU" sz="1400" dirty="0"/>
              <a:t> є </a:t>
            </a:r>
            <a:r>
              <a:rPr lang="ru-RU" sz="1400" dirty="0" err="1"/>
              <a:t>пошукове</a:t>
            </a:r>
            <a:r>
              <a:rPr lang="ru-RU" sz="1400" dirty="0"/>
              <a:t> </a:t>
            </a:r>
            <a:r>
              <a:rPr lang="ru-RU" sz="1400" dirty="0" err="1"/>
              <a:t>просування</a:t>
            </a:r>
            <a:r>
              <a:rPr lang="ru-RU" sz="1400" dirty="0"/>
              <a:t> і </a:t>
            </a:r>
            <a:r>
              <a:rPr lang="ru-RU" sz="1400" dirty="0" err="1"/>
              <a:t>контекстна</a:t>
            </a:r>
            <a:r>
              <a:rPr lang="ru-RU" sz="1400" dirty="0"/>
              <a:t> реклама.</a:t>
            </a:r>
          </a:p>
          <a:p>
            <a:r>
              <a:rPr lang="uk-UA" sz="1400" dirty="0"/>
              <a:t>Натомість п</a:t>
            </a:r>
            <a:r>
              <a:rPr lang="ru-RU" sz="1400" dirty="0" err="1"/>
              <a:t>окрокова</a:t>
            </a:r>
            <a:r>
              <a:rPr lang="ru-RU" sz="1400" dirty="0"/>
              <a:t> </a:t>
            </a:r>
            <a:r>
              <a:rPr lang="ru-RU" sz="1400" dirty="0" err="1"/>
              <a:t>інструкція</a:t>
            </a:r>
            <a:r>
              <a:rPr lang="uk-UA" sz="1400" dirty="0"/>
              <a:t> має містити такі</a:t>
            </a:r>
            <a:r>
              <a:rPr lang="ru-RU" sz="1400" dirty="0"/>
              <a:t> </a:t>
            </a:r>
            <a:r>
              <a:rPr lang="ru-RU" sz="1400" dirty="0" err="1"/>
              <a:t>важливі</a:t>
            </a:r>
            <a:r>
              <a:rPr lang="ru-RU" sz="1400" dirty="0"/>
              <a:t> </a:t>
            </a:r>
            <a:r>
              <a:rPr lang="ru-RU" sz="1400" dirty="0" err="1"/>
              <a:t>складові</a:t>
            </a:r>
            <a:r>
              <a:rPr lang="ru-RU" sz="1400" dirty="0"/>
              <a:t>:</a:t>
            </a:r>
          </a:p>
          <a:p>
            <a:pPr lvl="0"/>
            <a:r>
              <a:rPr lang="uk-UA" sz="1400" dirty="0"/>
              <a:t>Н</a:t>
            </a:r>
            <a:r>
              <a:rPr lang="ru-RU" sz="1400" dirty="0" err="1"/>
              <a:t>алаштування</a:t>
            </a:r>
            <a:r>
              <a:rPr lang="ru-RU" sz="1400" dirty="0"/>
              <a:t> </a:t>
            </a:r>
            <a:r>
              <a:rPr lang="ru-RU" sz="1400" dirty="0" err="1"/>
              <a:t>під</a:t>
            </a:r>
            <a:r>
              <a:rPr lang="ru-RU" sz="1400" dirty="0"/>
              <a:t> </a:t>
            </a:r>
            <a:r>
              <a:rPr lang="ru-RU" sz="1400" dirty="0" err="1"/>
              <a:t>запити</a:t>
            </a:r>
            <a:r>
              <a:rPr lang="ru-RU" sz="1400" dirty="0"/>
              <a:t> </a:t>
            </a:r>
            <a:r>
              <a:rPr lang="ru-RU" sz="1400" dirty="0" err="1"/>
              <a:t>пошуку</a:t>
            </a:r>
            <a:r>
              <a:rPr lang="ru-RU" sz="1400" dirty="0"/>
              <a:t> (SEO-</a:t>
            </a:r>
            <a:r>
              <a:rPr lang="ru-RU" sz="1400" dirty="0" err="1"/>
              <a:t>оптимізація</a:t>
            </a:r>
            <a:r>
              <a:rPr lang="ru-RU" sz="1400" dirty="0"/>
              <a:t>), </a:t>
            </a:r>
            <a:r>
              <a:rPr lang="ru-RU" sz="1400" dirty="0" err="1"/>
              <a:t>що</a:t>
            </a:r>
            <a:r>
              <a:rPr lang="ru-RU" sz="1400" dirty="0"/>
              <a:t> </a:t>
            </a:r>
            <a:r>
              <a:rPr lang="ru-RU" sz="1400" dirty="0" err="1"/>
              <a:t>допомагає</a:t>
            </a:r>
            <a:r>
              <a:rPr lang="ru-RU" sz="1400" dirty="0"/>
              <a:t> </a:t>
            </a:r>
            <a:r>
              <a:rPr lang="ru-RU" sz="1400" dirty="0" err="1"/>
              <a:t>визначити</a:t>
            </a:r>
            <a:r>
              <a:rPr lang="ru-RU" sz="1400" dirty="0"/>
              <a:t> </a:t>
            </a:r>
            <a:r>
              <a:rPr lang="ru-RU" sz="1400" dirty="0" err="1"/>
              <a:t>початкові</a:t>
            </a:r>
            <a:r>
              <a:rPr lang="ru-RU" sz="1400" dirty="0"/>
              <a:t> </a:t>
            </a:r>
            <a:r>
              <a:rPr lang="ru-RU" sz="1400" dirty="0" err="1"/>
              <a:t>місця</a:t>
            </a:r>
            <a:r>
              <a:rPr lang="ru-RU" sz="1400" dirty="0"/>
              <a:t> у </a:t>
            </a:r>
            <a:r>
              <a:rPr lang="ru-RU" sz="1400" dirty="0" err="1"/>
              <a:t>видачі</a:t>
            </a:r>
            <a:r>
              <a:rPr lang="ru-RU" sz="1400" dirty="0"/>
              <a:t> </a:t>
            </a:r>
            <a:r>
              <a:rPr lang="ru-RU" sz="1400" dirty="0" err="1"/>
              <a:t>пошукових</a:t>
            </a:r>
            <a:r>
              <a:rPr lang="ru-RU" sz="1400" dirty="0"/>
              <a:t> систем;</a:t>
            </a:r>
          </a:p>
          <a:p>
            <a:pPr lvl="0"/>
            <a:r>
              <a:rPr lang="uk-UA" sz="1400" dirty="0"/>
              <a:t>К</a:t>
            </a:r>
            <a:r>
              <a:rPr lang="ru-RU" sz="1400" dirty="0" err="1"/>
              <a:t>онтекстна</a:t>
            </a:r>
            <a:r>
              <a:rPr lang="ru-RU" sz="1400" dirty="0"/>
              <a:t> реклама </a:t>
            </a:r>
            <a:r>
              <a:rPr lang="ru-RU" sz="1400" dirty="0" err="1"/>
              <a:t>від</a:t>
            </a:r>
            <a:r>
              <a:rPr lang="ru-RU" sz="1400" dirty="0"/>
              <a:t> </a:t>
            </a:r>
            <a:r>
              <a:rPr lang="ru-RU" sz="1400" dirty="0" err="1"/>
              <a:t>Google</a:t>
            </a:r>
            <a:r>
              <a:rPr lang="ru-RU" sz="1400" dirty="0"/>
              <a:t> з метою </a:t>
            </a:r>
            <a:r>
              <a:rPr lang="ru-RU" sz="1400" dirty="0" err="1"/>
              <a:t>спрямовувати</a:t>
            </a:r>
            <a:r>
              <a:rPr lang="ru-RU" sz="1400" dirty="0"/>
              <a:t> на вашу </a:t>
            </a:r>
            <a:r>
              <a:rPr lang="ru-RU" sz="1400" dirty="0" err="1"/>
              <a:t>об’яву</a:t>
            </a:r>
            <a:r>
              <a:rPr lang="ru-RU" sz="1400" dirty="0"/>
              <a:t> </a:t>
            </a:r>
            <a:r>
              <a:rPr lang="ru-RU" sz="1400" dirty="0" err="1"/>
              <a:t>користувачів</a:t>
            </a:r>
            <a:r>
              <a:rPr lang="ru-RU" sz="1400" dirty="0"/>
              <a:t>, </a:t>
            </a:r>
            <a:r>
              <a:rPr lang="ru-RU" sz="1400" dirty="0" err="1"/>
              <a:t>що</a:t>
            </a:r>
            <a:r>
              <a:rPr lang="ru-RU" sz="1400" dirty="0"/>
              <a:t> </a:t>
            </a:r>
            <a:r>
              <a:rPr lang="ru-RU" sz="1400" dirty="0" err="1"/>
              <a:t>шукали</a:t>
            </a:r>
            <a:r>
              <a:rPr lang="ru-RU" sz="1400" dirty="0"/>
              <a:t> </a:t>
            </a:r>
            <a:r>
              <a:rPr lang="ru-RU" sz="1400" dirty="0" err="1"/>
              <a:t>відомості</a:t>
            </a:r>
            <a:r>
              <a:rPr lang="ru-RU" sz="1400" dirty="0"/>
              <a:t>, </a:t>
            </a:r>
            <a:r>
              <a:rPr lang="ru-RU" sz="1400" dirty="0" err="1"/>
              <a:t>які</a:t>
            </a:r>
            <a:r>
              <a:rPr lang="ru-RU" sz="1400" dirty="0"/>
              <a:t> за </a:t>
            </a:r>
            <a:r>
              <a:rPr lang="ru-RU" sz="1400" dirty="0" err="1"/>
              <a:t>змістом</a:t>
            </a:r>
            <a:r>
              <a:rPr lang="ru-RU" sz="1400" dirty="0"/>
              <a:t> </a:t>
            </a:r>
            <a:r>
              <a:rPr lang="ru-RU" sz="1400" dirty="0" err="1"/>
              <a:t>подібні</a:t>
            </a:r>
            <a:r>
              <a:rPr lang="ru-RU" sz="1400" dirty="0"/>
              <a:t> </a:t>
            </a:r>
            <a:r>
              <a:rPr lang="ru-RU" sz="1400" dirty="0" err="1"/>
              <a:t>вашій</a:t>
            </a:r>
            <a:r>
              <a:rPr lang="ru-RU" sz="1400" dirty="0"/>
              <a:t> </a:t>
            </a:r>
            <a:r>
              <a:rPr lang="ru-RU" sz="1400" dirty="0" err="1"/>
              <a:t>сфері</a:t>
            </a:r>
            <a:r>
              <a:rPr lang="ru-RU" sz="1400" dirty="0"/>
              <a:t>;</a:t>
            </a:r>
          </a:p>
          <a:p>
            <a:pPr lvl="0"/>
            <a:r>
              <a:rPr lang="uk-UA" sz="1400" dirty="0"/>
              <a:t>С</a:t>
            </a:r>
            <a:r>
              <a:rPr lang="ru-RU" sz="1400" dirty="0" err="1"/>
              <a:t>півпраця</a:t>
            </a:r>
            <a:r>
              <a:rPr lang="ru-RU" sz="1400" dirty="0"/>
              <a:t> з </a:t>
            </a:r>
            <a:r>
              <a:rPr lang="ru-RU" sz="1400" dirty="0" err="1"/>
              <a:t>крупними</a:t>
            </a:r>
            <a:r>
              <a:rPr lang="ru-RU" sz="1400" dirty="0"/>
              <a:t> </a:t>
            </a:r>
            <a:r>
              <a:rPr lang="ru-RU" sz="1400" dirty="0" err="1"/>
              <a:t>торгівельними</a:t>
            </a:r>
            <a:r>
              <a:rPr lang="ru-RU" sz="1400" dirty="0"/>
              <a:t> </a:t>
            </a:r>
            <a:r>
              <a:rPr lang="ru-RU" sz="1400" dirty="0" err="1"/>
              <a:t>майданчиками</a:t>
            </a:r>
            <a:r>
              <a:rPr lang="ru-RU" sz="1400" dirty="0"/>
              <a:t>;</a:t>
            </a:r>
          </a:p>
          <a:p>
            <a:pPr lvl="0"/>
            <a:r>
              <a:rPr lang="uk-UA" sz="1400" dirty="0"/>
              <a:t>З</a:t>
            </a:r>
            <a:r>
              <a:rPr lang="ru-RU" sz="1400" dirty="0" err="1"/>
              <a:t>аохочення</a:t>
            </a:r>
            <a:r>
              <a:rPr lang="ru-RU" sz="1400" dirty="0"/>
              <a:t> </a:t>
            </a:r>
            <a:r>
              <a:rPr lang="ru-RU" sz="1400" dirty="0" err="1"/>
              <a:t>покупців</a:t>
            </a:r>
            <a:r>
              <a:rPr lang="ru-RU" sz="1400" dirty="0"/>
              <a:t> через </a:t>
            </a:r>
            <a:r>
              <a:rPr lang="ru-RU" sz="1400" dirty="0" err="1"/>
              <a:t>публічні</a:t>
            </a:r>
            <a:r>
              <a:rPr lang="ru-RU" sz="1400" dirty="0"/>
              <a:t> </a:t>
            </a:r>
            <a:r>
              <a:rPr lang="ru-RU" sz="1400" dirty="0" err="1"/>
              <a:t>сторінки</a:t>
            </a:r>
            <a:r>
              <a:rPr lang="ru-RU" sz="1400" dirty="0"/>
              <a:t> в </a:t>
            </a:r>
            <a:r>
              <a:rPr lang="ru-RU" sz="1400" dirty="0" err="1"/>
              <a:t>соцмережах</a:t>
            </a:r>
            <a:r>
              <a:rPr lang="ru-RU" sz="1400" dirty="0"/>
              <a:t>, </a:t>
            </a:r>
            <a:r>
              <a:rPr lang="ru-RU" sz="1400" dirty="0" err="1"/>
              <a:t>проведення</a:t>
            </a:r>
            <a:r>
              <a:rPr lang="ru-RU" sz="1400" dirty="0"/>
              <a:t> </a:t>
            </a:r>
            <a:r>
              <a:rPr lang="ru-RU" sz="1400" dirty="0" err="1"/>
              <a:t>цікавих</a:t>
            </a:r>
            <a:r>
              <a:rPr lang="ru-RU" sz="1400" dirty="0"/>
              <a:t> </a:t>
            </a:r>
            <a:r>
              <a:rPr lang="ru-RU" sz="1400" dirty="0" err="1"/>
              <a:t>конкурсів</a:t>
            </a:r>
            <a:r>
              <a:rPr lang="ru-RU" sz="1400" dirty="0"/>
              <a:t> та </a:t>
            </a:r>
            <a:r>
              <a:rPr lang="ru-RU" sz="1400" dirty="0" err="1"/>
              <a:t>акцій</a:t>
            </a:r>
            <a:r>
              <a:rPr lang="ru-RU" sz="1400" dirty="0"/>
              <a:t> з метою </a:t>
            </a:r>
            <a:r>
              <a:rPr lang="ru-RU" sz="1400" dirty="0" err="1"/>
              <a:t>розповіді</a:t>
            </a:r>
            <a:r>
              <a:rPr lang="ru-RU" sz="1400" dirty="0"/>
              <a:t> </a:t>
            </a:r>
            <a:r>
              <a:rPr lang="ru-RU" sz="1400" dirty="0" err="1"/>
              <a:t>користувачам</a:t>
            </a:r>
            <a:r>
              <a:rPr lang="ru-RU" sz="1400" dirty="0"/>
              <a:t> про сайт.</a:t>
            </a:r>
          </a:p>
          <a:p>
            <a:endParaRPr lang="uk-UA" sz="1400" dirty="0"/>
          </a:p>
        </p:txBody>
      </p:sp>
    </p:spTree>
    <p:extLst>
      <p:ext uri="{BB962C8B-B14F-4D97-AF65-F5344CB8AC3E}">
        <p14:creationId xmlns:p14="http://schemas.microsoft.com/office/powerpoint/2010/main" val="3328711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Пошукове просування здійснюється в такий спосіб, при якому п</a:t>
            </a:r>
            <a:r>
              <a:rPr lang="ru-RU" sz="1400" dirty="0" err="1"/>
              <a:t>окупці</a:t>
            </a:r>
            <a:r>
              <a:rPr lang="ru-RU" sz="1400" dirty="0"/>
              <a:t> </a:t>
            </a:r>
            <a:r>
              <a:rPr lang="ru-RU" sz="1400" dirty="0" err="1"/>
              <a:t>знаходять</a:t>
            </a:r>
            <a:r>
              <a:rPr lang="ru-RU" sz="1400" dirty="0"/>
              <a:t> </a:t>
            </a:r>
            <a:r>
              <a:rPr lang="ru-RU" sz="1400" dirty="0" err="1"/>
              <a:t>товари</a:t>
            </a:r>
            <a:r>
              <a:rPr lang="ru-RU" sz="1400" dirty="0"/>
              <a:t> в </a:t>
            </a:r>
            <a:r>
              <a:rPr lang="ru-RU" sz="1400" dirty="0" err="1"/>
              <a:t>Google</a:t>
            </a:r>
            <a:r>
              <a:rPr lang="ru-RU" sz="1400" dirty="0"/>
              <a:t> за </a:t>
            </a:r>
            <a:r>
              <a:rPr lang="ru-RU" sz="1400" dirty="0" err="1"/>
              <a:t>допомогою</a:t>
            </a:r>
            <a:r>
              <a:rPr lang="ru-RU" sz="1400" dirty="0"/>
              <a:t> </a:t>
            </a:r>
            <a:r>
              <a:rPr lang="ru-RU" sz="1400" dirty="0" err="1"/>
              <a:t>певних</a:t>
            </a:r>
            <a:r>
              <a:rPr lang="ru-RU" sz="1400" dirty="0"/>
              <a:t> </a:t>
            </a:r>
            <a:r>
              <a:rPr lang="ru-RU" sz="1400" dirty="0" err="1"/>
              <a:t>запитів</a:t>
            </a:r>
            <a:r>
              <a:rPr lang="ru-RU" sz="1400" dirty="0"/>
              <a:t>. </a:t>
            </a:r>
            <a:r>
              <a:rPr lang="ru-RU" sz="1400" dirty="0" err="1"/>
              <a:t>Отримавши</a:t>
            </a:r>
            <a:r>
              <a:rPr lang="ru-RU" sz="1400" dirty="0"/>
              <a:t> результат з </a:t>
            </a:r>
            <a:r>
              <a:rPr lang="ru-RU" sz="1400" dirty="0" err="1"/>
              <a:t>переліком</a:t>
            </a:r>
            <a:r>
              <a:rPr lang="ru-RU" sz="1400" dirty="0"/>
              <a:t> </a:t>
            </a:r>
            <a:r>
              <a:rPr lang="ru-RU" sz="1400" dirty="0" err="1"/>
              <a:t>тисяч</a:t>
            </a:r>
            <a:r>
              <a:rPr lang="ru-RU" sz="1400" dirty="0"/>
              <a:t> </a:t>
            </a:r>
            <a:r>
              <a:rPr lang="ru-RU" sz="1400" dirty="0" err="1"/>
              <a:t>сайтів</a:t>
            </a:r>
            <a:r>
              <a:rPr lang="ru-RU" sz="1400" dirty="0"/>
              <a:t>, вони </a:t>
            </a:r>
            <a:r>
              <a:rPr lang="ru-RU" sz="1400" dirty="0" err="1"/>
              <a:t>рідко</a:t>
            </a:r>
            <a:r>
              <a:rPr lang="ru-RU" sz="1400" dirty="0"/>
              <a:t> </a:t>
            </a:r>
            <a:r>
              <a:rPr lang="ru-RU" sz="1400" dirty="0" err="1"/>
              <a:t>переглядають</a:t>
            </a:r>
            <a:r>
              <a:rPr lang="ru-RU" sz="1400" dirty="0"/>
              <a:t> </a:t>
            </a:r>
            <a:r>
              <a:rPr lang="ru-RU" sz="1400" dirty="0" err="1"/>
              <a:t>більше</a:t>
            </a:r>
            <a:r>
              <a:rPr lang="ru-RU" sz="1400" dirty="0"/>
              <a:t> </a:t>
            </a:r>
            <a:r>
              <a:rPr lang="ru-RU" sz="1400" dirty="0" err="1"/>
              <a:t>першої</a:t>
            </a:r>
            <a:r>
              <a:rPr lang="ru-RU" sz="1400" dirty="0"/>
              <a:t> </a:t>
            </a:r>
            <a:r>
              <a:rPr lang="ru-RU" sz="1400" dirty="0" err="1"/>
              <a:t>сторінки</a:t>
            </a:r>
            <a:r>
              <a:rPr lang="ru-RU" sz="1400" dirty="0"/>
              <a:t>. Тому, у </a:t>
            </a:r>
            <a:r>
              <a:rPr lang="ru-RU" sz="1400" dirty="0" err="1"/>
              <a:t>разі</a:t>
            </a:r>
            <a:r>
              <a:rPr lang="ru-RU" sz="1400" dirty="0"/>
              <a:t> </a:t>
            </a:r>
            <a:r>
              <a:rPr lang="ru-RU" sz="1400" dirty="0" err="1"/>
              <a:t>відображення</a:t>
            </a:r>
            <a:r>
              <a:rPr lang="ru-RU" sz="1400" dirty="0"/>
              <a:t> </a:t>
            </a:r>
            <a:r>
              <a:rPr lang="ru-RU" sz="1400" dirty="0" err="1"/>
              <a:t>вашого</a:t>
            </a:r>
            <a:r>
              <a:rPr lang="ru-RU" sz="1400" dirty="0"/>
              <a:t> ресурсу на </a:t>
            </a:r>
            <a:r>
              <a:rPr lang="ru-RU" sz="1400" dirty="0" err="1"/>
              <a:t>першій</a:t>
            </a:r>
            <a:r>
              <a:rPr lang="ru-RU" sz="1400" dirty="0"/>
              <a:t> </a:t>
            </a:r>
            <a:r>
              <a:rPr lang="ru-RU" sz="1400" dirty="0" err="1"/>
              <a:t>сторінці</a:t>
            </a:r>
            <a:r>
              <a:rPr lang="ru-RU" sz="1400" dirty="0"/>
              <a:t>, </a:t>
            </a:r>
            <a:r>
              <a:rPr lang="ru-RU" sz="1400" dirty="0" err="1"/>
              <a:t>можливість</a:t>
            </a:r>
            <a:r>
              <a:rPr lang="ru-RU" sz="1400" dirty="0"/>
              <a:t> </a:t>
            </a:r>
            <a:r>
              <a:rPr lang="ru-RU" sz="1400" dirty="0" err="1"/>
              <a:t>його</a:t>
            </a:r>
            <a:r>
              <a:rPr lang="ru-RU" sz="1400" dirty="0"/>
              <a:t> перегляду </a:t>
            </a:r>
            <a:r>
              <a:rPr lang="ru-RU" sz="1400" dirty="0" err="1"/>
              <a:t>користувачами</a:t>
            </a:r>
            <a:r>
              <a:rPr lang="ru-RU" sz="1400" dirty="0"/>
              <a:t> </a:t>
            </a:r>
            <a:r>
              <a:rPr lang="ru-RU" sz="1400" dirty="0" err="1"/>
              <a:t>збільшується</a:t>
            </a:r>
            <a:r>
              <a:rPr lang="ru-RU" sz="1400" dirty="0"/>
              <a:t> в </a:t>
            </a:r>
            <a:r>
              <a:rPr lang="ru-RU" sz="1400" dirty="0" err="1"/>
              <a:t>декілька</a:t>
            </a:r>
            <a:r>
              <a:rPr lang="ru-RU" sz="1400" dirty="0"/>
              <a:t> </a:t>
            </a:r>
            <a:r>
              <a:rPr lang="ru-RU" sz="1400" dirty="0" err="1"/>
              <a:t>разів</a:t>
            </a:r>
            <a:r>
              <a:rPr lang="ru-RU" sz="1400" dirty="0"/>
              <a:t>. До комплексу </a:t>
            </a:r>
            <a:r>
              <a:rPr lang="ru-RU" sz="1400" dirty="0" err="1"/>
              <a:t>дій</a:t>
            </a:r>
            <a:r>
              <a:rPr lang="ru-RU" sz="1400" dirty="0"/>
              <a:t> з SEO-</a:t>
            </a:r>
            <a:r>
              <a:rPr lang="ru-RU" sz="1400" dirty="0" err="1"/>
              <a:t>оптимізацією</a:t>
            </a:r>
            <a:r>
              <a:rPr lang="ru-RU" sz="1400" dirty="0"/>
              <a:t> входить </a:t>
            </a:r>
            <a:r>
              <a:rPr lang="ru-RU" sz="1400" dirty="0" err="1"/>
              <a:t>пошук</a:t>
            </a:r>
            <a:r>
              <a:rPr lang="ru-RU" sz="1400" dirty="0"/>
              <a:t> </a:t>
            </a:r>
            <a:r>
              <a:rPr lang="ru-RU" sz="1400" dirty="0" err="1"/>
              <a:t>потрібних</a:t>
            </a:r>
            <a:r>
              <a:rPr lang="ru-RU" sz="1400" dirty="0"/>
              <a:t> </a:t>
            </a:r>
            <a:r>
              <a:rPr lang="ru-RU" sz="1400" dirty="0" err="1"/>
              <a:t>запитів</a:t>
            </a:r>
            <a:r>
              <a:rPr lang="ru-RU" sz="1400" dirty="0"/>
              <a:t> і робота над </a:t>
            </a:r>
            <a:r>
              <a:rPr lang="ru-RU" sz="1400" dirty="0" err="1"/>
              <a:t>змістом</a:t>
            </a:r>
            <a:r>
              <a:rPr lang="ru-RU" sz="1400" dirty="0"/>
              <a:t> сайту. </a:t>
            </a:r>
          </a:p>
          <a:p>
            <a:r>
              <a:rPr lang="uk-UA" sz="1400" dirty="0"/>
              <a:t>Метод контекстної </a:t>
            </a:r>
            <a:r>
              <a:rPr lang="ru-RU" sz="1400" dirty="0"/>
              <a:t>реклам</a:t>
            </a:r>
            <a:r>
              <a:rPr lang="uk-UA" sz="1400" dirty="0"/>
              <a:t>и</a:t>
            </a:r>
            <a:r>
              <a:rPr lang="ru-RU" sz="1400" dirty="0"/>
              <a:t> </a:t>
            </a:r>
            <a:r>
              <a:rPr lang="ru-RU" sz="1400" dirty="0" err="1"/>
              <a:t>спирається</a:t>
            </a:r>
            <a:r>
              <a:rPr lang="ru-RU" sz="1400" dirty="0"/>
              <a:t> на </a:t>
            </a:r>
            <a:r>
              <a:rPr lang="ru-RU" sz="1400" dirty="0" err="1"/>
              <a:t>появу</a:t>
            </a:r>
            <a:r>
              <a:rPr lang="ru-RU" sz="1400" dirty="0"/>
              <a:t> </a:t>
            </a:r>
            <a:r>
              <a:rPr lang="ru-RU" sz="1400" dirty="0" err="1"/>
              <a:t>текстових</a:t>
            </a:r>
            <a:r>
              <a:rPr lang="ru-RU" sz="1400" dirty="0"/>
              <a:t> </a:t>
            </a:r>
            <a:r>
              <a:rPr lang="ru-RU" sz="1400" dirty="0" err="1"/>
              <a:t>об’яв</a:t>
            </a:r>
            <a:r>
              <a:rPr lang="ru-RU" sz="1400" dirty="0"/>
              <a:t>, </a:t>
            </a:r>
            <a:r>
              <a:rPr lang="ru-RU" sz="1400" dirty="0" err="1"/>
              <a:t>що</a:t>
            </a:r>
            <a:r>
              <a:rPr lang="ru-RU" sz="1400" dirty="0"/>
              <a:t> </a:t>
            </a:r>
            <a:r>
              <a:rPr lang="ru-RU" sz="1400" dirty="0" err="1"/>
              <a:t>залежать</a:t>
            </a:r>
            <a:r>
              <a:rPr lang="ru-RU" sz="1400" dirty="0"/>
              <a:t> </a:t>
            </a:r>
            <a:r>
              <a:rPr lang="ru-RU" sz="1400" dirty="0" err="1"/>
              <a:t>від</a:t>
            </a:r>
            <a:r>
              <a:rPr lang="ru-RU" sz="1400" dirty="0"/>
              <a:t> </a:t>
            </a:r>
            <a:r>
              <a:rPr lang="ru-RU" sz="1400" dirty="0" err="1"/>
              <a:t>поточних</a:t>
            </a:r>
            <a:r>
              <a:rPr lang="ru-RU" sz="1400" dirty="0"/>
              <a:t> </a:t>
            </a:r>
            <a:r>
              <a:rPr lang="ru-RU" sz="1400" dirty="0" err="1"/>
              <a:t>пошукових</a:t>
            </a:r>
            <a:r>
              <a:rPr lang="ru-RU" sz="1400" dirty="0"/>
              <a:t> </a:t>
            </a:r>
            <a:r>
              <a:rPr lang="ru-RU" sz="1400" dirty="0" err="1"/>
              <a:t>запитів</a:t>
            </a:r>
            <a:r>
              <a:rPr lang="ru-RU" sz="1400" dirty="0"/>
              <a:t> та </a:t>
            </a:r>
            <a:r>
              <a:rPr lang="ru-RU" sz="1400" dirty="0" err="1"/>
              <a:t>попередніх</a:t>
            </a:r>
            <a:r>
              <a:rPr lang="ru-RU" sz="1400" dirty="0"/>
              <a:t> </a:t>
            </a:r>
            <a:r>
              <a:rPr lang="ru-RU" sz="1400" dirty="0" err="1"/>
              <a:t>результатів</a:t>
            </a:r>
            <a:r>
              <a:rPr lang="ru-RU" sz="1400" dirty="0"/>
              <a:t> </a:t>
            </a:r>
            <a:r>
              <a:rPr lang="ru-RU" sz="1400" dirty="0" err="1"/>
              <a:t>пошуку</a:t>
            </a:r>
            <a:r>
              <a:rPr lang="ru-RU" sz="1400" dirty="0"/>
              <a:t>. У </a:t>
            </a:r>
            <a:r>
              <a:rPr lang="ru-RU" sz="1400" dirty="0" err="1"/>
              <a:t>разі</a:t>
            </a:r>
            <a:r>
              <a:rPr lang="ru-RU" sz="1400" dirty="0"/>
              <a:t> </a:t>
            </a:r>
            <a:r>
              <a:rPr lang="ru-RU" sz="1400" dirty="0" err="1"/>
              <a:t>пошуку</a:t>
            </a:r>
            <a:r>
              <a:rPr lang="ru-RU" sz="1400" dirty="0"/>
              <a:t> </a:t>
            </a:r>
            <a:r>
              <a:rPr lang="ru-RU" sz="1400" dirty="0" err="1"/>
              <a:t>інформації</a:t>
            </a:r>
            <a:r>
              <a:rPr lang="ru-RU" sz="1400" dirty="0"/>
              <a:t> за с</a:t>
            </a:r>
            <a:r>
              <a:rPr lang="uk-UA" sz="1400" dirty="0" err="1"/>
              <a:t>ловоспол</a:t>
            </a:r>
            <a:r>
              <a:rPr lang="ru-RU" sz="1400" dirty="0" err="1"/>
              <a:t>ученням</a:t>
            </a:r>
            <a:r>
              <a:rPr lang="ru-RU" sz="1400" dirty="0"/>
              <a:t> «</a:t>
            </a:r>
            <a:r>
              <a:rPr lang="uk-UA" sz="1400" dirty="0" err="1"/>
              <a:t>крафтова</a:t>
            </a:r>
            <a:r>
              <a:rPr lang="uk-UA" sz="1400" dirty="0"/>
              <a:t> косметика</a:t>
            </a:r>
            <a:r>
              <a:rPr lang="ru-RU" sz="1400" dirty="0"/>
              <a:t>», в </a:t>
            </a:r>
            <a:r>
              <a:rPr lang="ru-RU" sz="1400" dirty="0" err="1"/>
              <a:t>контекстній</a:t>
            </a:r>
            <a:r>
              <a:rPr lang="ru-RU" sz="1400" dirty="0"/>
              <a:t> </a:t>
            </a:r>
            <a:r>
              <a:rPr lang="ru-RU" sz="1400" dirty="0" err="1"/>
              <a:t>рекламі</a:t>
            </a:r>
            <a:r>
              <a:rPr lang="ru-RU" sz="1400" dirty="0"/>
              <a:t> </a:t>
            </a:r>
            <a:r>
              <a:rPr lang="ru-RU" sz="1400" dirty="0" err="1"/>
              <a:t>з’явиться</a:t>
            </a:r>
            <a:r>
              <a:rPr lang="ru-RU" sz="1400" dirty="0"/>
              <a:t> </a:t>
            </a:r>
            <a:r>
              <a:rPr lang="ru-RU" sz="1400" dirty="0" err="1"/>
              <a:t>оголошення</a:t>
            </a:r>
            <a:r>
              <a:rPr lang="ru-RU" sz="1400" dirty="0"/>
              <a:t> магазина </a:t>
            </a:r>
            <a:r>
              <a:rPr lang="ru-RU" sz="1400" dirty="0" err="1"/>
              <a:t>цього</a:t>
            </a:r>
            <a:r>
              <a:rPr lang="ru-RU" sz="1400" dirty="0"/>
              <a:t> </a:t>
            </a:r>
            <a:r>
              <a:rPr lang="ru-RU" sz="1400" dirty="0" err="1"/>
              <a:t>напрямку</a:t>
            </a:r>
            <a:r>
              <a:rPr lang="ru-RU" sz="1400" dirty="0"/>
              <a:t>.</a:t>
            </a:r>
          </a:p>
          <a:p>
            <a:r>
              <a:rPr lang="uk-UA" sz="1400" dirty="0"/>
              <a:t>Розміщення рекламних постів, що близькі за тематикою вашій крамниці, в її групах-сторінках в </a:t>
            </a:r>
            <a:r>
              <a:rPr lang="uk-UA" sz="1400" dirty="0" err="1"/>
              <a:t>соцмережі</a:t>
            </a:r>
            <a:r>
              <a:rPr lang="uk-UA" sz="1400" dirty="0"/>
              <a:t> допоможе привабити цільову аудиторію і отримати потенційних клієнтів. Це є своєрідною</a:t>
            </a:r>
            <a:r>
              <a:rPr lang="ru-RU" sz="1400" dirty="0"/>
              <a:t> </a:t>
            </a:r>
            <a:r>
              <a:rPr lang="ru-RU" sz="1400" dirty="0" err="1"/>
              <a:t>допом</a:t>
            </a:r>
            <a:r>
              <a:rPr lang="uk-UA" sz="1400" dirty="0" err="1"/>
              <a:t>огою</a:t>
            </a:r>
            <a:r>
              <a:rPr lang="ru-RU" sz="1400" dirty="0"/>
              <a:t> в </a:t>
            </a:r>
            <a:r>
              <a:rPr lang="ru-RU" sz="1400" dirty="0" err="1"/>
              <a:t>поширенні</a:t>
            </a:r>
            <a:r>
              <a:rPr lang="ru-RU" sz="1400" dirty="0"/>
              <a:t> продукту </a:t>
            </a:r>
            <a:r>
              <a:rPr lang="uk-UA" sz="1400" dirty="0"/>
              <a:t>та </a:t>
            </a:r>
            <a:r>
              <a:rPr lang="ru-RU" sz="1400" dirty="0" err="1"/>
              <a:t>вдоволен</a:t>
            </a:r>
            <a:r>
              <a:rPr lang="uk-UA" sz="1400" dirty="0"/>
              <a:t>н</a:t>
            </a:r>
            <a:r>
              <a:rPr lang="ru-RU" sz="1400" dirty="0"/>
              <a:t>і </a:t>
            </a:r>
            <a:r>
              <a:rPr lang="ru-RU" sz="1400" dirty="0" err="1"/>
              <a:t>покупці</a:t>
            </a:r>
            <a:r>
              <a:rPr lang="uk-UA" sz="1400" dirty="0"/>
              <a:t>в</a:t>
            </a:r>
            <a:r>
              <a:rPr lang="ru-RU" sz="1400" dirty="0"/>
              <a:t>. </a:t>
            </a:r>
            <a:r>
              <a:rPr lang="uk-UA" sz="1400" dirty="0"/>
              <a:t>Останні</a:t>
            </a:r>
            <a:r>
              <a:rPr lang="ru-RU" sz="1400" dirty="0"/>
              <a:t> </a:t>
            </a:r>
            <a:r>
              <a:rPr lang="ru-RU" sz="1400" dirty="0" err="1"/>
              <a:t>можуть</a:t>
            </a:r>
            <a:r>
              <a:rPr lang="ru-RU" sz="1400" dirty="0"/>
              <a:t> </a:t>
            </a:r>
            <a:r>
              <a:rPr lang="ru-RU" sz="1400" dirty="0" err="1"/>
              <a:t>викладати</a:t>
            </a:r>
            <a:r>
              <a:rPr lang="ru-RU" sz="1400" dirty="0"/>
              <a:t> «</a:t>
            </a:r>
            <a:r>
              <a:rPr lang="ru-RU" sz="1400" dirty="0" err="1"/>
              <a:t>задоволену</a:t>
            </a:r>
            <a:r>
              <a:rPr lang="ru-RU" sz="1400" dirty="0"/>
              <a:t> </a:t>
            </a:r>
            <a:r>
              <a:rPr lang="ru-RU" sz="1400" dirty="0" err="1"/>
              <a:t>інформацію</a:t>
            </a:r>
            <a:r>
              <a:rPr lang="ru-RU" sz="1400" dirty="0"/>
              <a:t>» про покупку у вас на </a:t>
            </a:r>
            <a:r>
              <a:rPr lang="ru-RU" sz="1400" dirty="0" err="1"/>
              <a:t>багатьох</a:t>
            </a:r>
            <a:r>
              <a:rPr lang="ru-RU" sz="1400" dirty="0"/>
              <a:t> форумах. Але у </a:t>
            </a:r>
            <a:r>
              <a:rPr lang="ru-RU" sz="1400" dirty="0" err="1"/>
              <a:t>разі</a:t>
            </a:r>
            <a:r>
              <a:rPr lang="ru-RU" sz="1400" dirty="0"/>
              <a:t> </a:t>
            </a:r>
            <a:r>
              <a:rPr lang="ru-RU" sz="1400" dirty="0" err="1"/>
              <a:t>вашої</a:t>
            </a:r>
            <a:r>
              <a:rPr lang="ru-RU" sz="1400" dirty="0"/>
              <a:t> </a:t>
            </a:r>
            <a:r>
              <a:rPr lang="ru-RU" sz="1400" dirty="0" err="1"/>
              <a:t>неякісної</a:t>
            </a:r>
            <a:r>
              <a:rPr lang="ru-RU" sz="1400" dirty="0"/>
              <a:t> </a:t>
            </a:r>
            <a:r>
              <a:rPr lang="ru-RU" sz="1400" dirty="0" err="1"/>
              <a:t>роботи</a:t>
            </a:r>
            <a:r>
              <a:rPr lang="ru-RU" sz="1400" dirty="0"/>
              <a:t> є </a:t>
            </a:r>
            <a:r>
              <a:rPr lang="ru-RU" sz="1400" dirty="0" err="1"/>
              <a:t>значний</a:t>
            </a:r>
            <a:r>
              <a:rPr lang="ru-RU" sz="1400" dirty="0"/>
              <a:t> </a:t>
            </a:r>
            <a:r>
              <a:rPr lang="ru-RU" sz="1400" dirty="0" err="1"/>
              <a:t>ризик</a:t>
            </a:r>
            <a:r>
              <a:rPr lang="ru-RU" sz="1400" dirty="0"/>
              <a:t> негативного </a:t>
            </a:r>
            <a:r>
              <a:rPr lang="ru-RU" sz="1400" dirty="0" err="1"/>
              <a:t>відгуку</a:t>
            </a:r>
            <a:r>
              <a:rPr lang="ru-RU" sz="1400" dirty="0"/>
              <a:t>.</a:t>
            </a:r>
          </a:p>
          <a:p>
            <a:r>
              <a:rPr lang="uk-UA" sz="1400" dirty="0"/>
              <a:t>Таким чином, у</a:t>
            </a:r>
            <a:r>
              <a:rPr lang="ru-RU" sz="1400" dirty="0"/>
              <a:t> кожному конкретному </a:t>
            </a:r>
            <a:r>
              <a:rPr lang="ru-RU" sz="1400" dirty="0" err="1"/>
              <a:t>випадку</a:t>
            </a:r>
            <a:r>
              <a:rPr lang="ru-RU" sz="1400" dirty="0"/>
              <a:t> </a:t>
            </a:r>
            <a:r>
              <a:rPr lang="ru-RU" sz="1400" dirty="0" err="1"/>
              <a:t>ефективність</a:t>
            </a:r>
            <a:r>
              <a:rPr lang="ru-RU" sz="1400" dirty="0"/>
              <a:t> </a:t>
            </a:r>
            <a:r>
              <a:rPr lang="uk-UA" sz="1400" dirty="0"/>
              <a:t>наведених методів залучення покупців </a:t>
            </a:r>
            <a:r>
              <a:rPr lang="ru-RU" sz="1400" dirty="0"/>
              <a:t>буде </a:t>
            </a:r>
            <a:r>
              <a:rPr lang="ru-RU" sz="1400" dirty="0" err="1"/>
              <a:t>відрізнятися</a:t>
            </a:r>
            <a:r>
              <a:rPr lang="ru-RU" sz="1400" dirty="0"/>
              <a:t>, </a:t>
            </a:r>
            <a:r>
              <a:rPr lang="ru-RU" sz="1400" dirty="0" err="1"/>
              <a:t>залежно</a:t>
            </a:r>
            <a:r>
              <a:rPr lang="ru-RU" sz="1400" dirty="0"/>
              <a:t> </a:t>
            </a:r>
            <a:r>
              <a:rPr lang="ru-RU" sz="1400" dirty="0" err="1"/>
              <a:t>від</a:t>
            </a:r>
            <a:r>
              <a:rPr lang="ru-RU" sz="1400" dirty="0"/>
              <a:t> тематики та </a:t>
            </a:r>
            <a:r>
              <a:rPr lang="ru-RU" sz="1400" dirty="0" err="1"/>
              <a:t>цільового</a:t>
            </a:r>
            <a:r>
              <a:rPr lang="ru-RU" sz="1400" dirty="0"/>
              <a:t> </a:t>
            </a:r>
            <a:r>
              <a:rPr lang="ru-RU" sz="1400" dirty="0" err="1"/>
              <a:t>регіону</a:t>
            </a:r>
            <a:r>
              <a:rPr lang="ru-RU" sz="1400" dirty="0"/>
              <a:t>, тому </a:t>
            </a:r>
            <a:r>
              <a:rPr lang="ru-RU" sz="1400" dirty="0" err="1"/>
              <a:t>необхідно</a:t>
            </a:r>
            <a:r>
              <a:rPr lang="ru-RU" sz="1400" dirty="0"/>
              <a:t> </a:t>
            </a:r>
            <a:r>
              <a:rPr lang="ru-RU" sz="1400" dirty="0" err="1"/>
              <a:t>проводити</a:t>
            </a:r>
            <a:r>
              <a:rPr lang="ru-RU" sz="1400" dirty="0"/>
              <a:t> </a:t>
            </a:r>
            <a:r>
              <a:rPr lang="ru-RU" sz="1400" dirty="0" err="1"/>
              <a:t>тестування</a:t>
            </a:r>
            <a:r>
              <a:rPr lang="ru-RU" sz="1400" dirty="0"/>
              <a:t> й </a:t>
            </a:r>
            <a:r>
              <a:rPr lang="ru-RU" sz="1400" dirty="0" err="1"/>
              <a:t>аналізувати</a:t>
            </a:r>
            <a:r>
              <a:rPr lang="ru-RU" sz="1400" dirty="0"/>
              <a:t> </a:t>
            </a:r>
            <a:r>
              <a:rPr lang="ru-RU" sz="1400" dirty="0" err="1"/>
              <a:t>результати</a:t>
            </a:r>
            <a:r>
              <a:rPr lang="ru-RU" sz="1400" dirty="0"/>
              <a:t>, </a:t>
            </a:r>
            <a:r>
              <a:rPr lang="ru-RU" sz="1400" dirty="0" err="1"/>
              <a:t>щоб</a:t>
            </a:r>
            <a:r>
              <a:rPr lang="ru-RU" sz="1400" dirty="0"/>
              <a:t> </a:t>
            </a:r>
            <a:r>
              <a:rPr lang="ru-RU" sz="1400" dirty="0" err="1"/>
              <a:t>визначити</a:t>
            </a:r>
            <a:r>
              <a:rPr lang="ru-RU" sz="1400" dirty="0"/>
              <a:t> </a:t>
            </a:r>
            <a:r>
              <a:rPr lang="ru-RU" sz="1400" dirty="0" err="1"/>
              <a:t>найбільш</a:t>
            </a:r>
            <a:r>
              <a:rPr lang="ru-RU" sz="1400" dirty="0"/>
              <a:t> </a:t>
            </a:r>
            <a:r>
              <a:rPr lang="ru-RU" sz="1400" dirty="0" err="1"/>
              <a:t>вигідні</a:t>
            </a:r>
            <a:r>
              <a:rPr lang="ru-RU" sz="1400" dirty="0"/>
              <a:t> напрямки </a:t>
            </a:r>
            <a:r>
              <a:rPr lang="ru-RU" sz="1400" dirty="0" err="1"/>
              <a:t>роботи</a:t>
            </a:r>
            <a:r>
              <a:rPr lang="ru-RU" sz="1400" dirty="0"/>
              <a:t>.</a:t>
            </a:r>
          </a:p>
          <a:p>
            <a:r>
              <a:rPr lang="uk-UA" sz="1400" dirty="0"/>
              <a:t>Аналітика та тестування надає можливість точного відстеження дій користувачів на сайті і ефективності залучення покупців за різними каналами є однією з найбільш вагомих переваг електронної комерції (рис. 2.3). </a:t>
            </a:r>
            <a:r>
              <a:rPr lang="uk-UA" sz="1400" u="sng" dirty="0">
                <a:hlinkClick r:id="rId2"/>
              </a:rPr>
              <a:t>Після того, як ви відкрили </a:t>
            </a:r>
            <a:r>
              <a:rPr lang="uk-UA" sz="1400" u="sng" dirty="0" err="1">
                <a:hlinkClick r:id="rId2"/>
              </a:rPr>
              <a:t>інтернет-магазин</a:t>
            </a:r>
            <a:r>
              <a:rPr lang="uk-UA" sz="1400" u="sng" dirty="0">
                <a:hlinkClick r:id="rId2"/>
              </a:rPr>
              <a:t> і почали продавати, необхідно підключати системи аналітики, проводити регулярний моніторинг з урахуванням встановлених метрик і тестувати різні зміни на сайті з метою підвищення конверсії та віддачі від </a:t>
            </a:r>
            <a:r>
              <a:rPr lang="uk-UA" sz="1400" u="sng" dirty="0" err="1">
                <a:hlinkClick r:id="rId2"/>
              </a:rPr>
              <a:t>інтернет-магазину</a:t>
            </a:r>
            <a:r>
              <a:rPr lang="uk-UA" sz="1400" u="sng" dirty="0">
                <a:hlinkClick r:id="rId2"/>
              </a:rPr>
              <a:t> в комерційному плані.</a:t>
            </a:r>
            <a:endParaRPr lang="uk-UA" sz="1400" dirty="0"/>
          </a:p>
        </p:txBody>
      </p:sp>
    </p:spTree>
    <p:extLst>
      <p:ext uri="{BB962C8B-B14F-4D97-AF65-F5344CB8AC3E}">
        <p14:creationId xmlns:p14="http://schemas.microsoft.com/office/powerpoint/2010/main" val="1501483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lnSpcReduction="10000"/>
          </a:bodyPr>
          <a:lstStyle/>
          <a:p>
            <a:r>
              <a:rPr lang="uk-UA" sz="1400" dirty="0"/>
              <a:t>Розвиток електронного бізнесу у світі має</a:t>
            </a:r>
            <a:r>
              <a:rPr lang="uk-UA" sz="1400" b="1" dirty="0"/>
              <a:t> </a:t>
            </a:r>
            <a:r>
              <a:rPr lang="uk-UA" sz="1400" dirty="0"/>
              <a:t>позитивний вплив на світову економіку, оскільки прискорює економічне зростання, знижує інфляцію, підвищує продуктивність, збільшує зайнятість. Основні складові електронного бізнесу наведено на рис. 2.1.</a:t>
            </a:r>
            <a:endParaRPr lang="ru-RU" sz="1400" dirty="0"/>
          </a:p>
          <a:p>
            <a:r>
              <a:rPr lang="uk-UA" sz="1400" dirty="0"/>
              <a:t>Основні складові електронного бізнесу</a:t>
            </a:r>
          </a:p>
          <a:p>
            <a:r>
              <a:rPr lang="uk-UA" sz="1400" dirty="0"/>
              <a:t>Технологія</a:t>
            </a:r>
          </a:p>
          <a:p>
            <a:r>
              <a:rPr lang="uk-UA" sz="1400" dirty="0"/>
              <a:t>Електронна економіка визначається рівнем технологічного розвитку, інформаційні технології та глобальні мережі утворюють інфраструктуру електронного бізнесу</a:t>
            </a:r>
          </a:p>
          <a:p>
            <a:r>
              <a:rPr lang="uk-UA" sz="1400" dirty="0"/>
              <a:t>Знання</a:t>
            </a:r>
          </a:p>
          <a:p>
            <a:r>
              <a:rPr lang="uk-UA" sz="1400" dirty="0"/>
              <a:t>Передумовою виникнення та розвитку електронного бізнесу є знання та наукові підходи до управління знаннями, зазначені поняття створюють додану вартість в інформаційному суспільстві</a:t>
            </a:r>
          </a:p>
          <a:p>
            <a:r>
              <a:rPr lang="uk-UA" sz="1400" dirty="0" err="1"/>
              <a:t>Глобалізаційні</a:t>
            </a:r>
            <a:r>
              <a:rPr lang="uk-UA" sz="1400" dirty="0"/>
              <a:t> процеси</a:t>
            </a:r>
          </a:p>
          <a:p>
            <a:r>
              <a:rPr lang="uk-UA" sz="1400" dirty="0"/>
              <a:t>Електронна економіка прискорює </a:t>
            </a:r>
            <a:r>
              <a:rPr lang="uk-UA" sz="1400" dirty="0" err="1"/>
              <a:t>глобалізаційні</a:t>
            </a:r>
            <a:r>
              <a:rPr lang="uk-UA" sz="1400" dirty="0"/>
              <a:t> процеси, оскільки значна частина глобального ринку розвивається в електронному середовищі</a:t>
            </a:r>
          </a:p>
          <a:p>
            <a:r>
              <a:rPr lang="uk-UA" sz="1400" dirty="0"/>
              <a:t>Інновації</a:t>
            </a:r>
          </a:p>
          <a:p>
            <a:r>
              <a:rPr lang="uk-UA" sz="1400" dirty="0"/>
              <a:t>Розвиток електронної економіки потребує постійного та прискореного розвитку інновацій у різних сферах науки та техніки</a:t>
            </a:r>
          </a:p>
          <a:p>
            <a:r>
              <a:rPr lang="uk-UA" sz="1400" dirty="0"/>
              <a:t>Віртуалізація бізнесу</a:t>
            </a:r>
          </a:p>
          <a:p>
            <a:r>
              <a:rPr lang="uk-UA" sz="1400" dirty="0"/>
              <a:t>Частка електронного бізнесу у світовій економіці постійно зростає за рахунок створення віртуальних підприємств та часткової віртуалізації діяльності підприємств, що здійснюють свою діяльність у реальному секторі економіці</a:t>
            </a:r>
          </a:p>
          <a:p>
            <a:r>
              <a:rPr lang="uk-UA" sz="1400" dirty="0"/>
              <a:t>Ефективність</a:t>
            </a:r>
          </a:p>
          <a:p>
            <a:r>
              <a:rPr lang="uk-UA" sz="1400" dirty="0"/>
              <a:t>Висока ефективність підприємств електронного бізнесу дозволяє підвищувати ефективність бізнес-процесів в усіх галузях економіки</a:t>
            </a:r>
          </a:p>
          <a:p>
            <a:endParaRPr lang="uk-UA" sz="1400" dirty="0"/>
          </a:p>
        </p:txBody>
      </p:sp>
    </p:spTree>
    <p:extLst>
      <p:ext uri="{BB962C8B-B14F-4D97-AF65-F5344CB8AC3E}">
        <p14:creationId xmlns:p14="http://schemas.microsoft.com/office/powerpoint/2010/main" val="524061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b="1" dirty="0"/>
              <a:t>Рис. 2.3. Приклад аналітики і тестування відстеження дій користувачів на сайті</a:t>
            </a:r>
            <a:endParaRPr lang="ru-RU" sz="1400" dirty="0"/>
          </a:p>
          <a:p>
            <a:endParaRPr lang="uk-UA" sz="1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64704"/>
            <a:ext cx="8577172" cy="4822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4776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Прикладом для тестування може бути зміна оформлення сторінки товару або каталогу, зовнішній вигляд окремих графічних елементів або розміщення текстів, зовнішній вигляд і функціонал кошика і багато інших складових сайту, які можуть вплинути на конверсію і поведінку користувача. </a:t>
            </a:r>
            <a:r>
              <a:rPr lang="ru-RU" sz="1400" dirty="0" err="1"/>
              <a:t>Цілком</a:t>
            </a:r>
            <a:r>
              <a:rPr lang="ru-RU" sz="1400" dirty="0"/>
              <a:t> </a:t>
            </a:r>
            <a:r>
              <a:rPr lang="ru-RU" sz="1400" dirty="0" err="1"/>
              <a:t>можливо</a:t>
            </a:r>
            <a:r>
              <a:rPr lang="ru-RU" sz="1400" dirty="0"/>
              <a:t>, </a:t>
            </a:r>
            <a:r>
              <a:rPr lang="ru-RU" sz="1400" dirty="0" err="1"/>
              <a:t>що</a:t>
            </a:r>
            <a:r>
              <a:rPr lang="ru-RU" sz="1400" dirty="0"/>
              <a:t>, </a:t>
            </a:r>
            <a:r>
              <a:rPr lang="ru-RU" sz="1400" dirty="0" err="1"/>
              <a:t>здавалося</a:t>
            </a:r>
            <a:r>
              <a:rPr lang="ru-RU" sz="1400" dirty="0"/>
              <a:t> б, невелика </a:t>
            </a:r>
            <a:r>
              <a:rPr lang="ru-RU" sz="1400" dirty="0" err="1"/>
              <a:t>зміна</a:t>
            </a:r>
            <a:r>
              <a:rPr lang="ru-RU" sz="1400" dirty="0"/>
              <a:t> </a:t>
            </a:r>
            <a:r>
              <a:rPr lang="ru-RU" sz="1400" dirty="0" err="1"/>
              <a:t>може</a:t>
            </a:r>
            <a:r>
              <a:rPr lang="ru-RU" sz="1400" dirty="0"/>
              <a:t> </a:t>
            </a:r>
            <a:r>
              <a:rPr lang="ru-RU" sz="1400" dirty="0" err="1"/>
              <a:t>допомогти</a:t>
            </a:r>
            <a:r>
              <a:rPr lang="ru-RU" sz="1400" dirty="0"/>
              <a:t> вам </a:t>
            </a:r>
            <a:r>
              <a:rPr lang="ru-RU" sz="1400" dirty="0" err="1"/>
              <a:t>відчутно</a:t>
            </a:r>
            <a:r>
              <a:rPr lang="ru-RU" sz="1400" dirty="0"/>
              <a:t> </a:t>
            </a:r>
            <a:r>
              <a:rPr lang="ru-RU" sz="1400" dirty="0" err="1"/>
              <a:t>підвищити</a:t>
            </a:r>
            <a:r>
              <a:rPr lang="ru-RU" sz="1400" dirty="0"/>
              <a:t> </a:t>
            </a:r>
            <a:r>
              <a:rPr lang="ru-RU" sz="1400" dirty="0" err="1"/>
              <a:t>продажі</a:t>
            </a:r>
            <a:r>
              <a:rPr lang="ru-RU" sz="1400" dirty="0"/>
              <a:t>. Але </a:t>
            </a:r>
            <a:r>
              <a:rPr lang="ru-RU" sz="1400" dirty="0" err="1"/>
              <a:t>варто</a:t>
            </a:r>
            <a:r>
              <a:rPr lang="ru-RU" sz="1400" dirty="0"/>
              <a:t> </a:t>
            </a:r>
            <a:r>
              <a:rPr lang="ru-RU" sz="1400" dirty="0" err="1"/>
              <a:t>розуміти</a:t>
            </a:r>
            <a:r>
              <a:rPr lang="ru-RU" sz="1400" dirty="0"/>
              <a:t>, </a:t>
            </a:r>
            <a:r>
              <a:rPr lang="ru-RU" sz="1400" dirty="0" err="1"/>
              <a:t>що</a:t>
            </a:r>
            <a:r>
              <a:rPr lang="ru-RU" sz="1400" dirty="0"/>
              <a:t> </a:t>
            </a:r>
            <a:r>
              <a:rPr lang="ru-RU" sz="1400" dirty="0" err="1"/>
              <a:t>такі</a:t>
            </a:r>
            <a:r>
              <a:rPr lang="ru-RU" sz="1400" dirty="0"/>
              <a:t> </a:t>
            </a:r>
            <a:r>
              <a:rPr lang="ru-RU" sz="1400" dirty="0" err="1"/>
              <a:t>експерименти</a:t>
            </a:r>
            <a:r>
              <a:rPr lang="ru-RU" sz="1400" dirty="0"/>
              <a:t> </a:t>
            </a:r>
            <a:r>
              <a:rPr lang="ru-RU" sz="1400" dirty="0" err="1"/>
              <a:t>можна</a:t>
            </a:r>
            <a:r>
              <a:rPr lang="ru-RU" sz="1400" dirty="0"/>
              <a:t> </a:t>
            </a:r>
            <a:r>
              <a:rPr lang="ru-RU" sz="1400" dirty="0" err="1"/>
              <a:t>проводити</a:t>
            </a:r>
            <a:r>
              <a:rPr lang="ru-RU" sz="1400" dirty="0"/>
              <a:t> </a:t>
            </a:r>
            <a:r>
              <a:rPr lang="ru-RU" sz="1400" dirty="0" err="1"/>
              <a:t>лише</a:t>
            </a:r>
            <a:r>
              <a:rPr lang="ru-RU" sz="1400" dirty="0"/>
              <a:t> за </a:t>
            </a:r>
            <a:r>
              <a:rPr lang="ru-RU" sz="1400" dirty="0" err="1"/>
              <a:t>умови</a:t>
            </a:r>
            <a:r>
              <a:rPr lang="ru-RU" sz="1400" dirty="0"/>
              <a:t> </a:t>
            </a:r>
            <a:r>
              <a:rPr lang="ru-RU" sz="1400" dirty="0" err="1"/>
              <a:t>хорошої</a:t>
            </a:r>
            <a:r>
              <a:rPr lang="ru-RU" sz="1400" dirty="0"/>
              <a:t> </a:t>
            </a:r>
            <a:r>
              <a:rPr lang="ru-RU" sz="1400" dirty="0" err="1"/>
              <a:t>відвідуваності</a:t>
            </a:r>
            <a:r>
              <a:rPr lang="ru-RU" sz="1400" dirty="0"/>
              <a:t> сайту. </a:t>
            </a:r>
            <a:r>
              <a:rPr lang="ru-RU" sz="1400" dirty="0" err="1"/>
              <a:t>Зазвичай</a:t>
            </a:r>
            <a:r>
              <a:rPr lang="uk-UA" sz="1400" dirty="0"/>
              <a:t>,</a:t>
            </a:r>
            <a:r>
              <a:rPr lang="ru-RU" sz="1400" dirty="0"/>
              <a:t> </a:t>
            </a:r>
            <a:r>
              <a:rPr lang="ru-RU" sz="1400" dirty="0" err="1"/>
              <a:t>це</a:t>
            </a:r>
            <a:r>
              <a:rPr lang="ru-RU" sz="1400" dirty="0"/>
              <a:t> </a:t>
            </a:r>
            <a:r>
              <a:rPr lang="ru-RU" sz="1400" dirty="0" err="1"/>
              <a:t>від</a:t>
            </a:r>
            <a:r>
              <a:rPr lang="ru-RU" sz="1400" dirty="0"/>
              <a:t> 1000 </a:t>
            </a:r>
            <a:r>
              <a:rPr lang="ru-RU" sz="1400" dirty="0" err="1"/>
              <a:t>відвідувачів</a:t>
            </a:r>
            <a:r>
              <a:rPr lang="ru-RU" sz="1400" dirty="0"/>
              <a:t> на </a:t>
            </a:r>
            <a:r>
              <a:rPr lang="ru-RU" sz="1400" dirty="0" err="1"/>
              <a:t>сторінку</a:t>
            </a:r>
            <a:r>
              <a:rPr lang="ru-RU" sz="1400" dirty="0"/>
              <a:t> </a:t>
            </a:r>
            <a:r>
              <a:rPr lang="ru-RU" sz="1400" dirty="0" err="1"/>
              <a:t>протягом</a:t>
            </a:r>
            <a:r>
              <a:rPr lang="ru-RU" sz="1400" dirty="0"/>
              <a:t> </a:t>
            </a:r>
            <a:r>
              <a:rPr lang="ru-RU" sz="1400" dirty="0" err="1"/>
              <a:t>тижня</a:t>
            </a:r>
            <a:r>
              <a:rPr lang="ru-RU" sz="1400" dirty="0"/>
              <a:t> </a:t>
            </a:r>
            <a:r>
              <a:rPr lang="ru-RU" sz="1400" dirty="0" err="1"/>
              <a:t>або</a:t>
            </a:r>
            <a:r>
              <a:rPr lang="ru-RU" sz="1400" dirty="0"/>
              <a:t> </a:t>
            </a:r>
            <a:r>
              <a:rPr lang="ru-RU" sz="1400" dirty="0" err="1"/>
              <a:t>відвідуваність</a:t>
            </a:r>
            <a:r>
              <a:rPr lang="ru-RU" sz="1400" dirty="0"/>
              <a:t> сайту на </a:t>
            </a:r>
            <a:r>
              <a:rPr lang="ru-RU" sz="1400" dirty="0" err="1"/>
              <a:t>рівні</a:t>
            </a:r>
            <a:r>
              <a:rPr lang="ru-RU" sz="1400" dirty="0"/>
              <a:t> 1000 </a:t>
            </a:r>
            <a:r>
              <a:rPr lang="ru-RU" sz="1400" dirty="0" err="1"/>
              <a:t>відвідувачів</a:t>
            </a:r>
            <a:r>
              <a:rPr lang="ru-RU" sz="1400" dirty="0"/>
              <a:t> в день і </a:t>
            </a:r>
            <a:r>
              <a:rPr lang="ru-RU" sz="1400" dirty="0" err="1"/>
              <a:t>вище</a:t>
            </a:r>
            <a:r>
              <a:rPr lang="ru-RU" sz="1400" dirty="0"/>
              <a:t>.</a:t>
            </a:r>
          </a:p>
          <a:p>
            <a:r>
              <a:rPr lang="ru-RU" sz="1400" dirty="0"/>
              <a:t>Одними з </a:t>
            </a:r>
            <a:r>
              <a:rPr lang="ru-RU" sz="1400" dirty="0" err="1"/>
              <a:t>найважливіших</a:t>
            </a:r>
            <a:r>
              <a:rPr lang="ru-RU" sz="1400" dirty="0"/>
              <a:t> </a:t>
            </a:r>
            <a:r>
              <a:rPr lang="ru-RU" sz="1400" dirty="0" err="1"/>
              <a:t>показників</a:t>
            </a:r>
            <a:r>
              <a:rPr lang="ru-RU" sz="1400" dirty="0"/>
              <a:t> є % </a:t>
            </a:r>
            <a:r>
              <a:rPr lang="ru-RU" sz="1400" dirty="0" err="1"/>
              <a:t>відмов</a:t>
            </a:r>
            <a:r>
              <a:rPr lang="ru-RU" sz="1400" dirty="0"/>
              <a:t> за </a:t>
            </a:r>
            <a:r>
              <a:rPr lang="ru-RU" sz="1400" dirty="0" err="1"/>
              <a:t>сторінками</a:t>
            </a:r>
            <a:r>
              <a:rPr lang="ru-RU" sz="1400" dirty="0"/>
              <a:t> і </a:t>
            </a:r>
            <a:r>
              <a:rPr lang="ru-RU" sz="1400" dirty="0" err="1"/>
              <a:t>показник</a:t>
            </a:r>
            <a:r>
              <a:rPr lang="ru-RU" sz="1400" dirty="0"/>
              <a:t> </a:t>
            </a:r>
            <a:r>
              <a:rPr lang="ru-RU" sz="1400" dirty="0" err="1"/>
              <a:t>конверсії</a:t>
            </a:r>
            <a:r>
              <a:rPr lang="ru-RU" sz="1400" dirty="0"/>
              <a:t> за каналами </a:t>
            </a:r>
            <a:r>
              <a:rPr lang="ru-RU" sz="1400" dirty="0" err="1"/>
              <a:t>трафіку</a:t>
            </a:r>
            <a:r>
              <a:rPr lang="ru-RU" sz="1400" dirty="0"/>
              <a:t>, тому </a:t>
            </a:r>
            <a:r>
              <a:rPr lang="ru-RU" sz="1400" dirty="0" err="1"/>
              <a:t>працювати</a:t>
            </a:r>
            <a:r>
              <a:rPr lang="ru-RU" sz="1400" dirty="0"/>
              <a:t> над </a:t>
            </a:r>
            <a:r>
              <a:rPr lang="ru-RU" sz="1400" dirty="0" err="1"/>
              <a:t>їх</a:t>
            </a:r>
            <a:r>
              <a:rPr lang="ru-RU" sz="1400" dirty="0"/>
              <a:t> </a:t>
            </a:r>
            <a:r>
              <a:rPr lang="ru-RU" sz="1400" dirty="0" err="1"/>
              <a:t>покращенням</a:t>
            </a:r>
            <a:r>
              <a:rPr lang="ru-RU" sz="1400" dirty="0"/>
              <a:t> </a:t>
            </a:r>
            <a:r>
              <a:rPr lang="ru-RU" sz="1400" dirty="0" err="1"/>
              <a:t>слід</a:t>
            </a:r>
            <a:r>
              <a:rPr lang="ru-RU" sz="1400" dirty="0"/>
              <a:t> </a:t>
            </a:r>
            <a:r>
              <a:rPr lang="ru-RU" sz="1400" dirty="0" err="1"/>
              <a:t>постійно</a:t>
            </a:r>
            <a:r>
              <a:rPr lang="ru-RU" sz="1400" dirty="0"/>
              <a:t>. </a:t>
            </a:r>
            <a:r>
              <a:rPr lang="ru-RU" sz="1400" dirty="0" err="1"/>
              <a:t>Відстеження</a:t>
            </a:r>
            <a:r>
              <a:rPr lang="ru-RU" sz="1400" dirty="0"/>
              <a:t> </a:t>
            </a:r>
            <a:r>
              <a:rPr lang="ru-RU" sz="1400" dirty="0" err="1"/>
              <a:t>реакції</a:t>
            </a:r>
            <a:r>
              <a:rPr lang="ru-RU" sz="1400" dirty="0"/>
              <a:t> </a:t>
            </a:r>
            <a:r>
              <a:rPr lang="ru-RU" sz="1400" dirty="0" err="1"/>
              <a:t>відвідувачів</a:t>
            </a:r>
            <a:r>
              <a:rPr lang="ru-RU" sz="1400" dirty="0"/>
              <a:t> на </a:t>
            </a:r>
            <a:r>
              <a:rPr lang="ru-RU" sz="1400" dirty="0" err="1"/>
              <a:t>подібні</a:t>
            </a:r>
            <a:r>
              <a:rPr lang="ru-RU" sz="1400" dirty="0"/>
              <a:t> </a:t>
            </a:r>
            <a:r>
              <a:rPr lang="ru-RU" sz="1400" dirty="0" err="1"/>
              <a:t>зміни</a:t>
            </a:r>
            <a:r>
              <a:rPr lang="ru-RU" sz="1400" dirty="0"/>
              <a:t> </a:t>
            </a:r>
            <a:r>
              <a:rPr lang="ru-RU" sz="1400" dirty="0" err="1"/>
              <a:t>дозволяє</a:t>
            </a:r>
            <a:r>
              <a:rPr lang="ru-RU" sz="1400" dirty="0"/>
              <a:t> </a:t>
            </a:r>
            <a:r>
              <a:rPr lang="ru-RU" sz="1400" dirty="0" err="1"/>
              <a:t>отримати</a:t>
            </a:r>
            <a:r>
              <a:rPr lang="ru-RU" sz="1400" dirty="0"/>
              <a:t> </a:t>
            </a:r>
            <a:r>
              <a:rPr lang="ru-RU" sz="1400" dirty="0" err="1"/>
              <a:t>перевірену</a:t>
            </a:r>
            <a:r>
              <a:rPr lang="ru-RU" sz="1400" dirty="0"/>
              <a:t> </a:t>
            </a:r>
            <a:r>
              <a:rPr lang="ru-RU" sz="1400" dirty="0" err="1"/>
              <a:t>інформацію</a:t>
            </a:r>
            <a:r>
              <a:rPr lang="ru-RU" sz="1400" dirty="0"/>
              <a:t>, </a:t>
            </a:r>
            <a:r>
              <a:rPr lang="ru-RU" sz="1400" dirty="0" err="1"/>
              <a:t>що</a:t>
            </a:r>
            <a:r>
              <a:rPr lang="ru-RU" sz="1400" dirty="0"/>
              <a:t> </a:t>
            </a:r>
            <a:r>
              <a:rPr lang="ru-RU" sz="1400" dirty="0" err="1"/>
              <a:t>працює</a:t>
            </a:r>
            <a:r>
              <a:rPr lang="ru-RU" sz="1400" dirty="0"/>
              <a:t>, а </a:t>
            </a:r>
            <a:r>
              <a:rPr lang="ru-RU" sz="1400" dirty="0" err="1"/>
              <a:t>що</a:t>
            </a:r>
            <a:r>
              <a:rPr lang="ru-RU" sz="1400" dirty="0"/>
              <a:t> </a:t>
            </a:r>
            <a:r>
              <a:rPr lang="ru-RU" sz="1400" dirty="0" err="1"/>
              <a:t>ні</a:t>
            </a:r>
            <a:r>
              <a:rPr lang="ru-RU" sz="1400" dirty="0"/>
              <a:t>, і </a:t>
            </a:r>
            <a:r>
              <a:rPr lang="ru-RU" sz="1400" dirty="0" err="1"/>
              <a:t>порівнювати</a:t>
            </a:r>
            <a:r>
              <a:rPr lang="ru-RU" sz="1400" dirty="0"/>
              <a:t> </a:t>
            </a:r>
            <a:r>
              <a:rPr lang="ru-RU" sz="1400" dirty="0" err="1"/>
              <a:t>ефективність</a:t>
            </a:r>
            <a:r>
              <a:rPr lang="ru-RU" sz="1400" dirty="0"/>
              <a:t> за </a:t>
            </a:r>
            <a:r>
              <a:rPr lang="ru-RU" sz="1400" dirty="0" err="1"/>
              <a:t>різними</a:t>
            </a:r>
            <a:r>
              <a:rPr lang="ru-RU" sz="1400" dirty="0"/>
              <a:t> </a:t>
            </a:r>
            <a:r>
              <a:rPr lang="ru-RU" sz="1400" dirty="0" err="1"/>
              <a:t>змінами</a:t>
            </a:r>
            <a:r>
              <a:rPr lang="ru-RU" sz="1400" dirty="0"/>
              <a:t>, </a:t>
            </a:r>
            <a:r>
              <a:rPr lang="ru-RU" sz="1400" dirty="0" err="1"/>
              <a:t>що</a:t>
            </a:r>
            <a:r>
              <a:rPr lang="ru-RU" sz="1400" dirty="0"/>
              <a:t> </a:t>
            </a:r>
            <a:r>
              <a:rPr lang="ru-RU" sz="1400" dirty="0" err="1"/>
              <a:t>вводяться</a:t>
            </a:r>
            <a:r>
              <a:rPr lang="ru-RU" sz="1400" dirty="0"/>
              <a:t>.</a:t>
            </a:r>
          </a:p>
          <a:p>
            <a:r>
              <a:rPr lang="uk-UA" sz="1400" u="sng" dirty="0">
                <a:hlinkClick r:id="rId2"/>
              </a:rPr>
              <a:t>Зважаючи на зазначене, о</a:t>
            </a:r>
            <a:r>
              <a:rPr lang="ru-RU" sz="1400" u="sng" dirty="0" err="1">
                <a:hlinkClick r:id="rId2"/>
              </a:rPr>
              <a:t>сновними</a:t>
            </a:r>
            <a:r>
              <a:rPr lang="ru-RU" sz="1400" u="sng" dirty="0">
                <a:hlinkClick r:id="rId2"/>
              </a:rPr>
              <a:t> </a:t>
            </a:r>
            <a:r>
              <a:rPr lang="ru-RU" sz="1400" u="sng" dirty="0" err="1">
                <a:hlinkClick r:id="rId2"/>
              </a:rPr>
              <a:t>перевагами</a:t>
            </a:r>
            <a:r>
              <a:rPr lang="ru-RU" sz="1400" u="sng" dirty="0">
                <a:hlinkClick r:id="rId2"/>
              </a:rPr>
              <a:t> у </a:t>
            </a:r>
            <a:r>
              <a:rPr lang="ru-RU" sz="1400" u="sng" dirty="0" err="1">
                <a:hlinkClick r:id="rId2"/>
              </a:rPr>
              <a:t>створенні</a:t>
            </a:r>
            <a:r>
              <a:rPr lang="ru-RU" sz="1400" u="sng" dirty="0">
                <a:hlinkClick r:id="rId2"/>
              </a:rPr>
              <a:t> </a:t>
            </a:r>
            <a:r>
              <a:rPr lang="ru-RU" sz="1400" u="sng" dirty="0" err="1">
                <a:hlinkClick r:id="rId2"/>
              </a:rPr>
              <a:t>інтернет</a:t>
            </a:r>
            <a:r>
              <a:rPr lang="ru-RU" sz="1400" u="sng" dirty="0">
                <a:hlinkClick r:id="rId2"/>
              </a:rPr>
              <a:t>-магазину є:</a:t>
            </a:r>
            <a:endParaRPr lang="ru-RU" sz="1400" dirty="0"/>
          </a:p>
          <a:p>
            <a:pPr lvl="0"/>
            <a:r>
              <a:rPr lang="ru-RU" sz="1400" dirty="0" err="1"/>
              <a:t>залучення</a:t>
            </a:r>
            <a:r>
              <a:rPr lang="ru-RU" sz="1400" dirty="0"/>
              <a:t> </a:t>
            </a:r>
            <a:r>
              <a:rPr lang="ru-RU" sz="1400" dirty="0" err="1"/>
              <a:t>нових</a:t>
            </a:r>
            <a:r>
              <a:rPr lang="ru-RU" sz="1400" dirty="0"/>
              <a:t> </a:t>
            </a:r>
            <a:r>
              <a:rPr lang="ru-RU" sz="1400" dirty="0" err="1"/>
              <a:t>клієнтів</a:t>
            </a:r>
            <a:r>
              <a:rPr lang="ru-RU" sz="1400" dirty="0"/>
              <a:t>;</a:t>
            </a:r>
          </a:p>
          <a:p>
            <a:pPr lvl="0"/>
            <a:r>
              <a:rPr lang="ru-RU" sz="1400" dirty="0" err="1"/>
              <a:t>збільшення</a:t>
            </a:r>
            <a:r>
              <a:rPr lang="ru-RU" sz="1400" dirty="0"/>
              <a:t> </a:t>
            </a:r>
            <a:r>
              <a:rPr lang="ru-RU" sz="1400" dirty="0" err="1"/>
              <a:t>обсягів</a:t>
            </a:r>
            <a:r>
              <a:rPr lang="ru-RU" sz="1400" dirty="0"/>
              <a:t> продажу;</a:t>
            </a:r>
          </a:p>
          <a:p>
            <a:pPr lvl="0"/>
            <a:r>
              <a:rPr lang="ru-RU" sz="1400" dirty="0" err="1"/>
              <a:t>зміцнення</a:t>
            </a:r>
            <a:r>
              <a:rPr lang="ru-RU" sz="1400" dirty="0"/>
              <a:t> </a:t>
            </a:r>
            <a:r>
              <a:rPr lang="ru-RU" sz="1400" dirty="0" err="1"/>
              <a:t>конкурентоспроможності</a:t>
            </a:r>
            <a:r>
              <a:rPr lang="ru-RU" sz="1400" dirty="0"/>
              <a:t>;</a:t>
            </a:r>
          </a:p>
          <a:p>
            <a:pPr lvl="0"/>
            <a:r>
              <a:rPr lang="ru-RU" sz="1400" dirty="0" err="1"/>
              <a:t>зручність</a:t>
            </a:r>
            <a:r>
              <a:rPr lang="ru-RU" sz="1400" dirty="0"/>
              <a:t> та простота у </a:t>
            </a:r>
            <a:r>
              <a:rPr lang="ru-RU" sz="1400" dirty="0" err="1"/>
              <a:t>використанні</a:t>
            </a:r>
            <a:r>
              <a:rPr lang="ru-RU" sz="1400" dirty="0"/>
              <a:t> – </a:t>
            </a:r>
            <a:r>
              <a:rPr lang="ru-RU" sz="1400" dirty="0" err="1"/>
              <a:t>клієнти</a:t>
            </a:r>
            <a:r>
              <a:rPr lang="ru-RU" sz="1400" dirty="0"/>
              <a:t> </a:t>
            </a:r>
            <a:r>
              <a:rPr lang="ru-RU" sz="1400" dirty="0" err="1"/>
              <a:t>мають</a:t>
            </a:r>
            <a:r>
              <a:rPr lang="ru-RU" sz="1400" dirty="0"/>
              <a:t> </a:t>
            </a:r>
            <a:r>
              <a:rPr lang="ru-RU" sz="1400" dirty="0" err="1"/>
              <a:t>можливість</a:t>
            </a:r>
            <a:r>
              <a:rPr lang="ru-RU" sz="1400" dirty="0"/>
              <a:t> </a:t>
            </a:r>
            <a:r>
              <a:rPr lang="ru-RU" sz="1400" dirty="0" err="1"/>
              <a:t>самостійно</a:t>
            </a:r>
            <a:r>
              <a:rPr lang="ru-RU" sz="1400" dirty="0"/>
              <a:t> </a:t>
            </a:r>
            <a:r>
              <a:rPr lang="ru-RU" sz="1400" dirty="0" err="1"/>
              <a:t>ознайомитись</a:t>
            </a:r>
            <a:r>
              <a:rPr lang="ru-RU" sz="1400" dirty="0"/>
              <a:t> з товарами </a:t>
            </a:r>
            <a:r>
              <a:rPr lang="ru-RU" sz="1400" dirty="0" err="1"/>
              <a:t>чи</a:t>
            </a:r>
            <a:r>
              <a:rPr lang="ru-RU" sz="1400" dirty="0"/>
              <a:t> </a:t>
            </a:r>
            <a:r>
              <a:rPr lang="ru-RU" sz="1400" dirty="0" err="1"/>
              <a:t>послугами</a:t>
            </a:r>
            <a:r>
              <a:rPr lang="ru-RU" sz="1400" dirty="0"/>
              <a:t>, </a:t>
            </a:r>
            <a:r>
              <a:rPr lang="ru-RU" sz="1400" dirty="0" err="1"/>
              <a:t>отримати</a:t>
            </a:r>
            <a:r>
              <a:rPr lang="ru-RU" sz="1400" dirty="0"/>
              <a:t> всю </a:t>
            </a:r>
            <a:r>
              <a:rPr lang="ru-RU" sz="1400" dirty="0" err="1"/>
              <a:t>необхідну</a:t>
            </a:r>
            <a:r>
              <a:rPr lang="ru-RU" sz="1400" dirty="0"/>
              <a:t> </a:t>
            </a:r>
            <a:r>
              <a:rPr lang="ru-RU" sz="1400" dirty="0" err="1"/>
              <a:t>інформацію</a:t>
            </a:r>
            <a:r>
              <a:rPr lang="ru-RU" sz="1400" dirty="0"/>
              <a:t> (</a:t>
            </a:r>
            <a:r>
              <a:rPr lang="ru-RU" sz="1400" dirty="0" err="1"/>
              <a:t>ціни</a:t>
            </a:r>
            <a:r>
              <a:rPr lang="ru-RU" sz="1400" dirty="0"/>
              <a:t>, </a:t>
            </a:r>
            <a:r>
              <a:rPr lang="ru-RU" sz="1400" dirty="0" err="1"/>
              <a:t>знижки</a:t>
            </a:r>
            <a:r>
              <a:rPr lang="ru-RU" sz="1400" dirty="0"/>
              <a:t>, </a:t>
            </a:r>
            <a:r>
              <a:rPr lang="ru-RU" sz="1400" dirty="0" err="1"/>
              <a:t>акції</a:t>
            </a:r>
            <a:r>
              <a:rPr lang="ru-RU" sz="1400" dirty="0"/>
              <a:t> </a:t>
            </a:r>
            <a:r>
              <a:rPr lang="ru-RU" sz="1400" dirty="0" err="1"/>
              <a:t>тощо</a:t>
            </a:r>
            <a:r>
              <a:rPr lang="ru-RU" sz="1400" dirty="0"/>
              <a:t>;</a:t>
            </a:r>
          </a:p>
          <a:p>
            <a:pPr lvl="0"/>
            <a:r>
              <a:rPr lang="ru-RU" sz="1400" dirty="0" err="1"/>
              <a:t>зростання</a:t>
            </a:r>
            <a:r>
              <a:rPr lang="ru-RU" sz="1400" dirty="0"/>
              <a:t> </a:t>
            </a:r>
            <a:r>
              <a:rPr lang="ru-RU" sz="1400" dirty="0" err="1"/>
              <a:t>доходності</a:t>
            </a:r>
            <a:r>
              <a:rPr lang="ru-RU" sz="1400" dirty="0"/>
              <a:t> </a:t>
            </a:r>
            <a:r>
              <a:rPr lang="ru-RU" sz="1400" dirty="0" err="1"/>
              <a:t>компанії</a:t>
            </a:r>
            <a:r>
              <a:rPr lang="ru-RU" sz="1400" dirty="0"/>
              <a:t>;</a:t>
            </a:r>
          </a:p>
          <a:p>
            <a:pPr lvl="0"/>
            <a:r>
              <a:rPr lang="ru-RU" sz="1400" dirty="0" err="1"/>
              <a:t>відсутність</a:t>
            </a:r>
            <a:r>
              <a:rPr lang="ru-RU" sz="1400" dirty="0"/>
              <a:t> </a:t>
            </a:r>
            <a:r>
              <a:rPr lang="ru-RU" sz="1400" dirty="0" err="1"/>
              <a:t>витрат</a:t>
            </a:r>
            <a:r>
              <a:rPr lang="ru-RU" sz="1400" dirty="0"/>
              <a:t> на </a:t>
            </a:r>
            <a:r>
              <a:rPr lang="ru-RU" sz="1400" dirty="0" err="1"/>
              <a:t>оренду</a:t>
            </a:r>
            <a:r>
              <a:rPr lang="ru-RU" sz="1400" dirty="0"/>
              <a:t>.</a:t>
            </a:r>
          </a:p>
          <a:p>
            <a:endParaRPr lang="uk-UA" sz="1400" dirty="0"/>
          </a:p>
        </p:txBody>
      </p:sp>
    </p:spTree>
    <p:extLst>
      <p:ext uri="{BB962C8B-B14F-4D97-AF65-F5344CB8AC3E}">
        <p14:creationId xmlns:p14="http://schemas.microsoft.com/office/powerpoint/2010/main" val="2899811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fontScale="92500"/>
          </a:bodyPr>
          <a:lstStyle/>
          <a:p>
            <a:r>
              <a:rPr lang="ru-RU" sz="1400" dirty="0"/>
              <a:t>Для нормального </a:t>
            </a:r>
            <a:r>
              <a:rPr lang="ru-RU" sz="1400" dirty="0" err="1"/>
              <a:t>функціонування</a:t>
            </a:r>
            <a:r>
              <a:rPr lang="ru-RU" sz="1400" dirty="0"/>
              <a:t> магазину </a:t>
            </a:r>
            <a:r>
              <a:rPr lang="ru-RU" sz="1400" dirty="0" err="1"/>
              <a:t>обов’язково</a:t>
            </a:r>
            <a:r>
              <a:rPr lang="ru-RU" sz="1400" dirty="0"/>
              <a:t> </a:t>
            </a:r>
            <a:r>
              <a:rPr lang="ru-RU" sz="1400" dirty="0" err="1"/>
              <a:t>потрібно</a:t>
            </a:r>
            <a:r>
              <a:rPr lang="ru-RU" sz="1400" dirty="0"/>
              <a:t> </a:t>
            </a:r>
            <a:r>
              <a:rPr lang="ru-RU" sz="1400" dirty="0" err="1"/>
              <a:t>чітко</a:t>
            </a:r>
            <a:r>
              <a:rPr lang="ru-RU" sz="1400" dirty="0"/>
              <a:t> </a:t>
            </a:r>
            <a:r>
              <a:rPr lang="ru-RU" sz="1400" dirty="0" err="1"/>
              <a:t>продумати</a:t>
            </a:r>
            <a:r>
              <a:rPr lang="ru-RU" sz="1400" dirty="0"/>
              <a:t> </a:t>
            </a:r>
            <a:r>
              <a:rPr lang="ru-RU" sz="1400" dirty="0" err="1"/>
              <a:t>процес</a:t>
            </a:r>
            <a:r>
              <a:rPr lang="ru-RU" sz="1400" dirty="0"/>
              <a:t> оплати </a:t>
            </a:r>
            <a:r>
              <a:rPr lang="ru-RU" sz="1400" dirty="0" err="1"/>
              <a:t>послуг</a:t>
            </a:r>
            <a:r>
              <a:rPr lang="ru-RU" sz="1400" dirty="0"/>
              <a:t> та доставку. </a:t>
            </a:r>
            <a:r>
              <a:rPr lang="ru-RU" sz="1400" dirty="0" err="1"/>
              <a:t>Найпопулярнішими</a:t>
            </a:r>
            <a:r>
              <a:rPr lang="ru-RU" sz="1400" dirty="0"/>
              <a:t> способами доставки в </a:t>
            </a:r>
            <a:r>
              <a:rPr lang="ru-RU" sz="1400" dirty="0" err="1"/>
              <a:t>Україні</a:t>
            </a:r>
            <a:r>
              <a:rPr lang="ru-RU" sz="1400" dirty="0"/>
              <a:t> є:</a:t>
            </a:r>
          </a:p>
          <a:p>
            <a:pPr lvl="0"/>
            <a:r>
              <a:rPr lang="ru-RU" sz="1400" dirty="0"/>
              <a:t>Нова </a:t>
            </a:r>
            <a:r>
              <a:rPr lang="ru-RU" sz="1400" dirty="0" err="1"/>
              <a:t>пошта</a:t>
            </a:r>
            <a:r>
              <a:rPr lang="uk-UA" sz="1400" dirty="0"/>
              <a:t>, що є приватною організацією та зарекомендувала себе як</a:t>
            </a:r>
            <a:r>
              <a:rPr lang="ru-RU" sz="1400" dirty="0"/>
              <a:t> </a:t>
            </a:r>
            <a:r>
              <a:rPr lang="ru-RU" sz="1400" dirty="0" err="1"/>
              <a:t>швидк</a:t>
            </a:r>
            <a:r>
              <a:rPr lang="uk-UA" sz="1400" dirty="0" err="1"/>
              <a:t>ий</a:t>
            </a:r>
            <a:r>
              <a:rPr lang="ru-RU" sz="1400" dirty="0"/>
              <a:t> та </a:t>
            </a:r>
            <a:r>
              <a:rPr lang="ru-RU" sz="1400" dirty="0" err="1"/>
              <a:t>надійн</a:t>
            </a:r>
            <a:r>
              <a:rPr lang="uk-UA" sz="1400" dirty="0" err="1"/>
              <a:t>ий</a:t>
            </a:r>
            <a:r>
              <a:rPr lang="uk-UA" sz="1400" dirty="0"/>
              <a:t> постачальник товарів</a:t>
            </a:r>
            <a:r>
              <a:rPr lang="ru-RU" sz="1400" dirty="0"/>
              <a:t> ,</a:t>
            </a:r>
          </a:p>
          <a:p>
            <a:pPr lvl="0"/>
            <a:r>
              <a:rPr lang="ru-RU" sz="1400" dirty="0" err="1"/>
              <a:t>Укрпошта</a:t>
            </a:r>
            <a:r>
              <a:rPr lang="uk-UA" sz="1400" dirty="0"/>
              <a:t>;</a:t>
            </a:r>
            <a:endParaRPr lang="ru-RU" sz="1400" dirty="0"/>
          </a:p>
          <a:p>
            <a:pPr lvl="0"/>
            <a:r>
              <a:rPr lang="ru-RU" sz="1400" dirty="0" err="1"/>
              <a:t>кур’єрська</a:t>
            </a:r>
            <a:r>
              <a:rPr lang="uk-UA" sz="1400" dirty="0"/>
              <a:t> доставка;</a:t>
            </a:r>
            <a:endParaRPr lang="ru-RU" sz="1400" dirty="0"/>
          </a:p>
          <a:p>
            <a:pPr lvl="0"/>
            <a:r>
              <a:rPr lang="ru-RU" sz="1400" dirty="0" err="1"/>
              <a:t>самовивіз</a:t>
            </a:r>
            <a:r>
              <a:rPr lang="ru-RU" sz="1400" dirty="0"/>
              <a:t>.</a:t>
            </a:r>
          </a:p>
          <a:p>
            <a:r>
              <a:rPr lang="ru-RU" sz="1400" dirty="0" err="1"/>
              <a:t>Основн</a:t>
            </a:r>
            <a:r>
              <a:rPr lang="uk-UA" sz="1400" dirty="0" err="1"/>
              <a:t>ими</a:t>
            </a:r>
            <a:r>
              <a:rPr lang="ru-RU" sz="1400" dirty="0"/>
              <a:t> способ</a:t>
            </a:r>
            <a:r>
              <a:rPr lang="uk-UA" sz="1400" dirty="0" err="1"/>
              <a:t>ами</a:t>
            </a:r>
            <a:r>
              <a:rPr lang="ru-RU" sz="1400" dirty="0"/>
              <a:t> платежу</a:t>
            </a:r>
            <a:r>
              <a:rPr lang="uk-UA" sz="1400" dirty="0"/>
              <a:t> при </a:t>
            </a:r>
            <a:r>
              <a:rPr lang="ru-RU" sz="1400" dirty="0" err="1"/>
              <a:t>отриманні</a:t>
            </a:r>
            <a:r>
              <a:rPr lang="ru-RU" sz="1400" dirty="0"/>
              <a:t> товару</a:t>
            </a:r>
            <a:r>
              <a:rPr lang="uk-UA" sz="1400" dirty="0"/>
              <a:t> є </a:t>
            </a:r>
            <a:r>
              <a:rPr lang="ru-RU" sz="1400" dirty="0" err="1"/>
              <a:t>готівка</a:t>
            </a:r>
            <a:r>
              <a:rPr lang="uk-UA" sz="1400" dirty="0"/>
              <a:t>, </a:t>
            </a:r>
            <a:r>
              <a:rPr lang="ru-RU" sz="1400" dirty="0" err="1"/>
              <a:t>банківська</a:t>
            </a:r>
            <a:r>
              <a:rPr lang="ru-RU" sz="1400" dirty="0"/>
              <a:t> карта </a:t>
            </a:r>
            <a:r>
              <a:rPr lang="ru-RU" sz="1400" dirty="0" err="1"/>
              <a:t>чи</a:t>
            </a:r>
            <a:r>
              <a:rPr lang="ru-RU" sz="1400" dirty="0"/>
              <a:t> </a:t>
            </a:r>
            <a:r>
              <a:rPr lang="ru-RU" sz="1400" dirty="0" err="1"/>
              <a:t>переказ</a:t>
            </a:r>
            <a:r>
              <a:rPr lang="uk-UA" sz="1400" dirty="0"/>
              <a:t>, </a:t>
            </a:r>
            <a:r>
              <a:rPr lang="ru-RU" sz="1400" dirty="0" err="1"/>
              <a:t>термінал</a:t>
            </a:r>
            <a:r>
              <a:rPr lang="ru-RU" sz="1400" dirty="0"/>
              <a:t>. </a:t>
            </a:r>
            <a:r>
              <a:rPr lang="uk-UA" sz="1400" dirty="0"/>
              <a:t>Для того, щ</a:t>
            </a:r>
            <a:r>
              <a:rPr lang="ru-RU" sz="1400" dirty="0"/>
              <a:t>об </a:t>
            </a:r>
            <a:r>
              <a:rPr lang="ru-RU" sz="1400" dirty="0" err="1"/>
              <a:t>інтернет</a:t>
            </a:r>
            <a:r>
              <a:rPr lang="ru-RU" sz="1400" dirty="0"/>
              <a:t>-магазин </a:t>
            </a:r>
            <a:r>
              <a:rPr lang="ru-RU" sz="1400" dirty="0" err="1"/>
              <a:t>користувався</a:t>
            </a:r>
            <a:r>
              <a:rPr lang="ru-RU" sz="1400" dirty="0"/>
              <a:t> </a:t>
            </a:r>
            <a:r>
              <a:rPr lang="ru-RU" sz="1400" dirty="0" err="1"/>
              <a:t>більшим</a:t>
            </a:r>
            <a:r>
              <a:rPr lang="ru-RU" sz="1400" dirty="0"/>
              <a:t> попитом </a:t>
            </a:r>
            <a:r>
              <a:rPr lang="ru-RU" sz="1400" dirty="0" err="1"/>
              <a:t>можна</a:t>
            </a:r>
            <a:r>
              <a:rPr lang="ru-RU" sz="1400" dirty="0"/>
              <a:t> за </a:t>
            </a:r>
            <a:r>
              <a:rPr lang="ru-RU" sz="1400" dirty="0" err="1"/>
              <a:t>можливості</a:t>
            </a:r>
            <a:r>
              <a:rPr lang="ru-RU" sz="1400" dirty="0"/>
              <a:t> </a:t>
            </a:r>
            <a:r>
              <a:rPr lang="ru-RU" sz="1400" dirty="0" err="1"/>
              <a:t>скористатися</a:t>
            </a:r>
            <a:r>
              <a:rPr lang="ru-RU" sz="1400" dirty="0"/>
              <a:t> </a:t>
            </a:r>
            <a:r>
              <a:rPr lang="ru-RU" sz="1400" dirty="0" err="1"/>
              <a:t>послугами</a:t>
            </a:r>
            <a:r>
              <a:rPr lang="ru-RU" sz="1400" dirty="0"/>
              <a:t> </a:t>
            </a:r>
            <a:r>
              <a:rPr lang="ru-RU" sz="1400" dirty="0" err="1"/>
              <a:t>професійної</a:t>
            </a:r>
            <a:r>
              <a:rPr lang="ru-RU" sz="1400" dirty="0"/>
              <a:t> </a:t>
            </a:r>
            <a:r>
              <a:rPr lang="ru-RU" sz="1400" dirty="0" err="1"/>
              <a:t>команди</a:t>
            </a:r>
            <a:r>
              <a:rPr lang="ru-RU" sz="1400" dirty="0"/>
              <a:t>, яка:</a:t>
            </a:r>
          </a:p>
          <a:p>
            <a:pPr lvl="0"/>
            <a:r>
              <a:rPr lang="ru-RU" sz="1400" dirty="0" err="1"/>
              <a:t>наповнить</a:t>
            </a:r>
            <a:r>
              <a:rPr lang="ru-RU" sz="1400" dirty="0"/>
              <a:t> сайт </a:t>
            </a:r>
            <a:r>
              <a:rPr lang="ru-RU" sz="1400" dirty="0" err="1"/>
              <a:t>статтями</a:t>
            </a:r>
            <a:r>
              <a:rPr lang="ru-RU" sz="1400" dirty="0"/>
              <a:t> на </a:t>
            </a:r>
            <a:r>
              <a:rPr lang="ru-RU" sz="1400" dirty="0" err="1"/>
              <a:t>відповідну</a:t>
            </a:r>
            <a:r>
              <a:rPr lang="ru-RU" sz="1400" dirty="0"/>
              <a:t> тематику;</a:t>
            </a:r>
          </a:p>
          <a:p>
            <a:pPr lvl="0"/>
            <a:r>
              <a:rPr lang="ru-RU" sz="1400" dirty="0"/>
              <a:t>буде </a:t>
            </a:r>
            <a:r>
              <a:rPr lang="ru-RU" sz="1400" dirty="0" err="1"/>
              <a:t>додавати</a:t>
            </a:r>
            <a:r>
              <a:rPr lang="ru-RU" sz="1400" dirty="0"/>
              <a:t> контент;</a:t>
            </a:r>
          </a:p>
          <a:p>
            <a:pPr lvl="0"/>
            <a:r>
              <a:rPr lang="ru-RU" sz="1400" dirty="0" err="1"/>
              <a:t>проводитиме</a:t>
            </a:r>
            <a:r>
              <a:rPr lang="ru-RU" sz="1400" dirty="0"/>
              <a:t> </a:t>
            </a:r>
            <a:r>
              <a:rPr lang="ru-RU" sz="1400" dirty="0" err="1"/>
              <a:t>технічні</a:t>
            </a:r>
            <a:r>
              <a:rPr lang="ru-RU" sz="1400" dirty="0"/>
              <a:t> </a:t>
            </a:r>
            <a:r>
              <a:rPr lang="ru-RU" sz="1400" dirty="0" err="1"/>
              <a:t>зміни</a:t>
            </a:r>
            <a:r>
              <a:rPr lang="ru-RU" sz="1400" dirty="0"/>
              <a:t>, </a:t>
            </a:r>
            <a:r>
              <a:rPr lang="ru-RU" sz="1400" dirty="0" err="1"/>
              <a:t>якщо</a:t>
            </a:r>
            <a:r>
              <a:rPr lang="ru-RU" sz="1400" dirty="0"/>
              <a:t> </a:t>
            </a:r>
            <a:r>
              <a:rPr lang="ru-RU" sz="1400" dirty="0" err="1"/>
              <a:t>це</a:t>
            </a:r>
            <a:r>
              <a:rPr lang="ru-RU" sz="1400" dirty="0"/>
              <a:t> буде </a:t>
            </a:r>
            <a:r>
              <a:rPr lang="ru-RU" sz="1400" dirty="0" err="1"/>
              <a:t>потрібно</a:t>
            </a:r>
            <a:r>
              <a:rPr lang="ru-RU" sz="1400" dirty="0"/>
              <a:t>;</a:t>
            </a:r>
          </a:p>
          <a:p>
            <a:pPr lvl="0"/>
            <a:r>
              <a:rPr lang="ru-RU" sz="1400" dirty="0" err="1"/>
              <a:t>аналізуватиме</a:t>
            </a:r>
            <a:r>
              <a:rPr lang="ru-RU" sz="1400" dirty="0"/>
              <a:t> </a:t>
            </a:r>
            <a:r>
              <a:rPr lang="ru-RU" sz="1400" dirty="0" err="1"/>
              <a:t>діяльність</a:t>
            </a:r>
            <a:r>
              <a:rPr lang="ru-RU" sz="1400" dirty="0"/>
              <a:t>;</a:t>
            </a:r>
          </a:p>
          <a:p>
            <a:pPr lvl="0"/>
            <a:r>
              <a:rPr lang="ru-RU" sz="1400" dirty="0" err="1"/>
              <a:t>продумає</a:t>
            </a:r>
            <a:r>
              <a:rPr lang="ru-RU" sz="1400" dirty="0"/>
              <a:t> </a:t>
            </a:r>
            <a:r>
              <a:rPr lang="ru-RU" sz="1400" dirty="0" err="1"/>
              <a:t>конкретну</a:t>
            </a:r>
            <a:r>
              <a:rPr lang="ru-RU" sz="1400" dirty="0"/>
              <a:t> </a:t>
            </a:r>
            <a:r>
              <a:rPr lang="ru-RU" sz="1400" dirty="0" err="1"/>
              <a:t>актуальну</a:t>
            </a:r>
            <a:r>
              <a:rPr lang="ru-RU" sz="1400" dirty="0"/>
              <a:t> </a:t>
            </a:r>
            <a:r>
              <a:rPr lang="ru-RU" sz="1400" dirty="0" err="1"/>
              <a:t>стратегію</a:t>
            </a:r>
            <a:r>
              <a:rPr lang="ru-RU" sz="1400" dirty="0"/>
              <a:t> </a:t>
            </a:r>
            <a:r>
              <a:rPr lang="ru-RU" sz="1400" dirty="0" err="1"/>
              <a:t>просування</a:t>
            </a:r>
            <a:r>
              <a:rPr lang="ru-RU" sz="1400" dirty="0"/>
              <a:t>.</a:t>
            </a:r>
          </a:p>
          <a:p>
            <a:r>
              <a:rPr lang="uk-UA" sz="1400" dirty="0"/>
              <a:t>Відтак, я</a:t>
            </a:r>
            <a:r>
              <a:rPr lang="ru-RU" sz="1400" dirty="0" err="1"/>
              <a:t>кщо</a:t>
            </a:r>
            <a:r>
              <a:rPr lang="ru-RU" sz="1400" dirty="0"/>
              <a:t> </a:t>
            </a:r>
            <a:r>
              <a:rPr lang="uk-UA" sz="1400" dirty="0"/>
              <a:t>в</a:t>
            </a:r>
            <a:r>
              <a:rPr lang="ru-RU" sz="1400" dirty="0"/>
              <a:t>и </a:t>
            </a:r>
            <a:r>
              <a:rPr lang="ru-RU" sz="1400" dirty="0" err="1"/>
              <a:t>довірите</a:t>
            </a:r>
            <a:r>
              <a:rPr lang="ru-RU" sz="1400" dirty="0"/>
              <a:t> </a:t>
            </a:r>
            <a:r>
              <a:rPr lang="ru-RU" sz="1400" dirty="0" err="1"/>
              <a:t>розробку</a:t>
            </a:r>
            <a:r>
              <a:rPr lang="ru-RU" sz="1400" dirty="0"/>
              <a:t> </a:t>
            </a:r>
            <a:r>
              <a:rPr lang="ru-RU" sz="1400" dirty="0" err="1"/>
              <a:t>інтернет</a:t>
            </a:r>
            <a:r>
              <a:rPr lang="ru-RU" sz="1400" dirty="0"/>
              <a:t>-магазину </a:t>
            </a:r>
            <a:r>
              <a:rPr lang="ru-RU" sz="1400" dirty="0" err="1"/>
              <a:t>фахівцям</a:t>
            </a:r>
            <a:r>
              <a:rPr lang="ru-RU" sz="1400" dirty="0"/>
              <a:t>, то </a:t>
            </a:r>
            <a:r>
              <a:rPr lang="ru-RU" sz="1400" dirty="0" err="1"/>
              <a:t>забезпечите</a:t>
            </a:r>
            <a:r>
              <a:rPr lang="ru-RU" sz="1400" dirty="0"/>
              <a:t> </a:t>
            </a:r>
            <a:r>
              <a:rPr lang="ru-RU" sz="1400" dirty="0" err="1"/>
              <a:t>собі</a:t>
            </a:r>
            <a:r>
              <a:rPr lang="ru-RU" sz="1400" dirty="0"/>
              <a:t> </a:t>
            </a:r>
            <a:r>
              <a:rPr lang="ru-RU" sz="1400" dirty="0" err="1"/>
              <a:t>вихід</a:t>
            </a:r>
            <a:r>
              <a:rPr lang="ru-RU" sz="1400" dirty="0"/>
              <a:t> на </a:t>
            </a:r>
            <a:r>
              <a:rPr lang="ru-RU" sz="1400" dirty="0" err="1"/>
              <a:t>нові</a:t>
            </a:r>
            <a:r>
              <a:rPr lang="ru-RU" sz="1400" dirty="0"/>
              <a:t> ринки та </a:t>
            </a:r>
            <a:r>
              <a:rPr lang="ru-RU" sz="1400" dirty="0" err="1"/>
              <a:t>відповідно</a:t>
            </a:r>
            <a:r>
              <a:rPr lang="ru-RU" sz="1400" dirty="0"/>
              <a:t> </a:t>
            </a:r>
            <a:r>
              <a:rPr lang="ru-RU" sz="1400" dirty="0" err="1"/>
              <a:t>зростання</a:t>
            </a:r>
            <a:r>
              <a:rPr lang="ru-RU" sz="1400" dirty="0"/>
              <a:t> </a:t>
            </a:r>
            <a:r>
              <a:rPr lang="ru-RU" sz="1400" dirty="0" err="1"/>
              <a:t>прибутку</a:t>
            </a:r>
            <a:r>
              <a:rPr lang="ru-RU" sz="1400" dirty="0"/>
              <a:t>.</a:t>
            </a:r>
          </a:p>
          <a:p>
            <a:r>
              <a:rPr lang="uk-UA" sz="1400" dirty="0"/>
              <a:t>Отже, щ</a:t>
            </a:r>
            <a:r>
              <a:rPr lang="ru-RU" sz="1400" dirty="0"/>
              <a:t>об </a:t>
            </a:r>
            <a:r>
              <a:rPr lang="ru-RU" sz="1400" dirty="0" err="1"/>
              <a:t>організувати</a:t>
            </a:r>
            <a:r>
              <a:rPr lang="ru-RU" sz="1400" dirty="0"/>
              <a:t> </a:t>
            </a:r>
            <a:r>
              <a:rPr lang="ru-RU" sz="1400" dirty="0" err="1"/>
              <a:t>прибутковий</a:t>
            </a:r>
            <a:r>
              <a:rPr lang="ru-RU" sz="1400" dirty="0"/>
              <a:t> </a:t>
            </a:r>
            <a:r>
              <a:rPr lang="ru-RU" sz="1400" dirty="0" err="1"/>
              <a:t>бізнес</a:t>
            </a:r>
            <a:r>
              <a:rPr lang="ru-RU" sz="1400" dirty="0"/>
              <a:t> у </a:t>
            </a:r>
            <a:r>
              <a:rPr lang="ru-RU" sz="1400" dirty="0" err="1"/>
              <a:t>сфері</a:t>
            </a:r>
            <a:r>
              <a:rPr lang="ru-RU" sz="1400" dirty="0"/>
              <a:t> </a:t>
            </a:r>
            <a:r>
              <a:rPr lang="ru-RU" sz="1400" dirty="0" err="1"/>
              <a:t>електронної</a:t>
            </a:r>
            <a:r>
              <a:rPr lang="ru-RU" sz="1400" dirty="0"/>
              <a:t> </a:t>
            </a:r>
            <a:r>
              <a:rPr lang="ru-RU" sz="1400" dirty="0" err="1"/>
              <a:t>комерції</a:t>
            </a:r>
            <a:r>
              <a:rPr lang="ru-RU" sz="1400" dirty="0"/>
              <a:t>, </a:t>
            </a:r>
            <a:r>
              <a:rPr lang="ru-RU" sz="1400" dirty="0" err="1"/>
              <a:t>необхідно</a:t>
            </a:r>
            <a:r>
              <a:rPr lang="ru-RU" sz="1400" dirty="0"/>
              <a:t> </a:t>
            </a:r>
            <a:r>
              <a:rPr lang="ru-RU" sz="1400" dirty="0" err="1"/>
              <a:t>постійно</a:t>
            </a:r>
            <a:r>
              <a:rPr lang="ru-RU" sz="1400" dirty="0"/>
              <a:t> </a:t>
            </a:r>
            <a:r>
              <a:rPr lang="ru-RU" sz="1400" dirty="0" err="1"/>
              <a:t>займатися</a:t>
            </a:r>
            <a:r>
              <a:rPr lang="ru-RU" sz="1400" dirty="0"/>
              <a:t> </a:t>
            </a:r>
            <a:r>
              <a:rPr lang="ru-RU" sz="1400" dirty="0" err="1"/>
              <a:t>його</a:t>
            </a:r>
            <a:r>
              <a:rPr lang="ru-RU" sz="1400" dirty="0"/>
              <a:t> </a:t>
            </a:r>
            <a:r>
              <a:rPr lang="ru-RU" sz="1400" dirty="0" err="1"/>
              <a:t>розвитком</a:t>
            </a:r>
            <a:r>
              <a:rPr lang="ru-RU" sz="1400" dirty="0"/>
              <a:t> і </a:t>
            </a:r>
            <a:r>
              <a:rPr lang="ru-RU" sz="1400" dirty="0" err="1"/>
              <a:t>оптимізацією</a:t>
            </a:r>
            <a:r>
              <a:rPr lang="ru-RU" sz="1400" dirty="0"/>
              <a:t> </a:t>
            </a:r>
            <a:r>
              <a:rPr lang="ru-RU" sz="1400" dirty="0" err="1"/>
              <a:t>бізнес-процесів</a:t>
            </a:r>
            <a:r>
              <a:rPr lang="ru-RU" sz="1400" dirty="0"/>
              <a:t>. </a:t>
            </a:r>
            <a:r>
              <a:rPr lang="ru-RU" sz="1400" dirty="0" err="1"/>
              <a:t>Розвиваючись</a:t>
            </a:r>
            <a:r>
              <a:rPr lang="ru-RU" sz="1400" dirty="0"/>
              <a:t>, </a:t>
            </a:r>
            <a:r>
              <a:rPr lang="ru-RU" sz="1400" dirty="0" err="1"/>
              <a:t>електронна</a:t>
            </a:r>
            <a:r>
              <a:rPr lang="ru-RU" sz="1400" dirty="0"/>
              <a:t> </a:t>
            </a:r>
            <a:r>
              <a:rPr lang="ru-RU" sz="1400" dirty="0" err="1"/>
              <a:t>комерція</a:t>
            </a:r>
            <a:r>
              <a:rPr lang="ru-RU" sz="1400" dirty="0"/>
              <a:t> помалу </a:t>
            </a:r>
            <a:r>
              <a:rPr lang="ru-RU" sz="1400" dirty="0" err="1"/>
              <a:t>починає</a:t>
            </a:r>
            <a:r>
              <a:rPr lang="ru-RU" sz="1400" dirty="0"/>
              <a:t> </a:t>
            </a:r>
            <a:r>
              <a:rPr lang="ru-RU" sz="1400" dirty="0" err="1"/>
              <a:t>витісняти</a:t>
            </a:r>
            <a:r>
              <a:rPr lang="ru-RU" sz="1400" dirty="0"/>
              <a:t> </a:t>
            </a:r>
            <a:r>
              <a:rPr lang="ru-RU" sz="1400" dirty="0" err="1"/>
              <a:t>класичні</a:t>
            </a:r>
            <a:r>
              <a:rPr lang="ru-RU" sz="1400" dirty="0"/>
              <a:t> </a:t>
            </a:r>
            <a:r>
              <a:rPr lang="ru-RU" sz="1400" dirty="0" err="1"/>
              <a:t>оффлайнові</a:t>
            </a:r>
            <a:r>
              <a:rPr lang="ru-RU" sz="1400" dirty="0"/>
              <a:t> </a:t>
            </a:r>
            <a:r>
              <a:rPr lang="ru-RU" sz="1400" dirty="0" err="1"/>
              <a:t>магазини</a:t>
            </a:r>
            <a:r>
              <a:rPr lang="ru-RU" sz="1400" dirty="0"/>
              <a:t> з </a:t>
            </a:r>
            <a:r>
              <a:rPr lang="ru-RU" sz="1400" dirty="0" err="1"/>
              <a:t>багатьох</a:t>
            </a:r>
            <a:r>
              <a:rPr lang="ru-RU" sz="1400" dirty="0"/>
              <a:t> </a:t>
            </a:r>
            <a:r>
              <a:rPr lang="ru-RU" sz="1400" dirty="0" err="1"/>
              <a:t>ніш</a:t>
            </a:r>
            <a:r>
              <a:rPr lang="ru-RU" sz="1400" dirty="0"/>
              <a:t> </a:t>
            </a:r>
            <a:r>
              <a:rPr lang="uk-UA" sz="1400" dirty="0"/>
              <a:t>ринку товарів та послуг. </a:t>
            </a:r>
            <a:r>
              <a:rPr lang="ru-RU" sz="1400" dirty="0" err="1"/>
              <a:t>Відкриття</a:t>
            </a:r>
            <a:r>
              <a:rPr lang="ru-RU" sz="1400" dirty="0"/>
              <a:t> </a:t>
            </a:r>
            <a:r>
              <a:rPr lang="ru-RU" sz="1400" dirty="0" err="1"/>
              <a:t>інтернет</a:t>
            </a:r>
            <a:r>
              <a:rPr lang="ru-RU" sz="1400" dirty="0"/>
              <a:t>-магазину </a:t>
            </a:r>
            <a:r>
              <a:rPr lang="uk-UA" sz="1400" dirty="0"/>
              <a:t>є, насамперед,</a:t>
            </a:r>
            <a:r>
              <a:rPr lang="ru-RU" sz="1400" dirty="0"/>
              <a:t> перши</a:t>
            </a:r>
            <a:r>
              <a:rPr lang="uk-UA" sz="1400" dirty="0"/>
              <a:t>м</a:t>
            </a:r>
            <a:r>
              <a:rPr lang="ru-RU" sz="1400" dirty="0"/>
              <a:t> </a:t>
            </a:r>
            <a:r>
              <a:rPr lang="ru-RU" sz="1400" dirty="0" err="1"/>
              <a:t>крок</a:t>
            </a:r>
            <a:r>
              <a:rPr lang="uk-UA" sz="1400" dirty="0"/>
              <a:t>ом</a:t>
            </a:r>
            <a:r>
              <a:rPr lang="ru-RU" sz="1400" dirty="0"/>
              <a:t> на </a:t>
            </a:r>
            <a:r>
              <a:rPr lang="ru-RU" sz="1400" dirty="0" err="1"/>
              <a:t>довгому</a:t>
            </a:r>
            <a:r>
              <a:rPr lang="ru-RU" sz="1400" dirty="0"/>
              <a:t> шляху </a:t>
            </a:r>
            <a:r>
              <a:rPr lang="uk-UA" sz="1400" dirty="0"/>
              <a:t>інноваційного </a:t>
            </a:r>
            <a:r>
              <a:rPr lang="ru-RU" sz="1400" dirty="0" err="1"/>
              <a:t>підприємництва</a:t>
            </a:r>
            <a:r>
              <a:rPr lang="ru-RU" sz="1400" dirty="0"/>
              <a:t>. </a:t>
            </a:r>
            <a:r>
              <a:rPr lang="uk-UA" sz="1400" dirty="0"/>
              <a:t>Головною перевагою та мотивацією для здійснення покупки </a:t>
            </a:r>
            <a:r>
              <a:rPr lang="uk-UA" sz="1400" dirty="0" err="1"/>
              <a:t>онлайн</a:t>
            </a:r>
            <a:r>
              <a:rPr lang="uk-UA" sz="1400" dirty="0"/>
              <a:t> буде зручність, адже оформити замовлення можна з улюбленого пристрою в будь-якому місці і в будь-який час. Пріоритетним завданням в розвитку та просуванні власного </a:t>
            </a:r>
            <a:r>
              <a:rPr lang="uk-UA" sz="1400" dirty="0" err="1"/>
              <a:t>інтернет-магазину</a:t>
            </a:r>
            <a:r>
              <a:rPr lang="uk-UA" sz="1400" dirty="0"/>
              <a:t> повинні стати формування лояльної аудиторії покупців, постійний розвиток клієнтського сервісу, аналіз конкурентів, тестування і впровадження нових ідей, а також орієнтація на формування довірливих відносин із покупцями.</a:t>
            </a:r>
            <a:endParaRPr lang="ru-RU" sz="1400"/>
          </a:p>
          <a:p>
            <a:endParaRPr lang="uk-UA" sz="1400" dirty="0"/>
          </a:p>
        </p:txBody>
      </p:sp>
    </p:spTree>
    <p:extLst>
      <p:ext uri="{BB962C8B-B14F-4D97-AF65-F5344CB8AC3E}">
        <p14:creationId xmlns:p14="http://schemas.microsoft.com/office/powerpoint/2010/main" val="4287588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ru-RU" sz="1400" dirty="0" err="1"/>
              <a:t>Основними</a:t>
            </a:r>
            <a:r>
              <a:rPr lang="ru-RU" sz="1400" dirty="0"/>
              <a:t> </a:t>
            </a:r>
            <a:r>
              <a:rPr lang="ru-RU" sz="1400" dirty="0" err="1"/>
              <a:t>напрямами</a:t>
            </a:r>
            <a:r>
              <a:rPr lang="ru-RU" sz="1400" dirty="0"/>
              <a:t> </a:t>
            </a:r>
            <a:r>
              <a:rPr lang="ru-RU" sz="1400" dirty="0" err="1"/>
              <a:t>сучасного</a:t>
            </a:r>
            <a:r>
              <a:rPr lang="ru-RU" sz="1400" dirty="0"/>
              <a:t> </a:t>
            </a:r>
            <a:r>
              <a:rPr lang="ru-RU" sz="1400" dirty="0" err="1"/>
              <a:t>електронного</a:t>
            </a:r>
            <a:r>
              <a:rPr lang="ru-RU" sz="1400" dirty="0"/>
              <a:t> </a:t>
            </a:r>
            <a:r>
              <a:rPr lang="ru-RU" sz="1400" dirty="0" err="1"/>
              <a:t>бізнесу</a:t>
            </a:r>
            <a:r>
              <a:rPr lang="ru-RU" sz="1400" dirty="0"/>
              <a:t> є: </a:t>
            </a:r>
            <a:r>
              <a:rPr lang="ru-RU" sz="1400" dirty="0" err="1"/>
              <a:t>електронна</a:t>
            </a:r>
            <a:r>
              <a:rPr lang="ru-RU" sz="1400" dirty="0"/>
              <a:t> </a:t>
            </a:r>
            <a:r>
              <a:rPr lang="ru-RU" sz="1400" dirty="0" err="1"/>
              <a:t>комерція</a:t>
            </a:r>
            <a:r>
              <a:rPr lang="ru-RU" sz="1400" dirty="0"/>
              <a:t>, </a:t>
            </a:r>
            <a:r>
              <a:rPr lang="ru-RU" sz="1400" dirty="0" err="1"/>
              <a:t>електронний</a:t>
            </a:r>
            <a:r>
              <a:rPr lang="ru-RU" sz="1400" dirty="0"/>
              <a:t> маркетинг, </a:t>
            </a:r>
            <a:r>
              <a:rPr lang="ru-RU" sz="1400" dirty="0" err="1"/>
              <a:t>електронна</a:t>
            </a:r>
            <a:r>
              <a:rPr lang="ru-RU" sz="1400" dirty="0"/>
              <a:t> реклама, </a:t>
            </a:r>
            <a:r>
              <a:rPr lang="ru-RU" sz="1400" dirty="0" err="1"/>
              <a:t>електронний</a:t>
            </a:r>
            <a:r>
              <a:rPr lang="ru-RU" sz="1400" dirty="0"/>
              <a:t> </a:t>
            </a:r>
            <a:r>
              <a:rPr lang="ru-RU" sz="1400" dirty="0" err="1"/>
              <a:t>аукціон</a:t>
            </a:r>
            <a:r>
              <a:rPr lang="ru-RU" sz="1400" dirty="0"/>
              <a:t>, </a:t>
            </a:r>
            <a:r>
              <a:rPr lang="ru-RU" sz="1400" dirty="0" err="1"/>
              <a:t>електронний</a:t>
            </a:r>
            <a:r>
              <a:rPr lang="ru-RU" sz="1400" dirty="0"/>
              <a:t> </a:t>
            </a:r>
            <a:r>
              <a:rPr lang="ru-RU" sz="1400" dirty="0" err="1"/>
              <a:t>банкінг</a:t>
            </a:r>
            <a:r>
              <a:rPr lang="ru-RU" sz="1400" dirty="0"/>
              <a:t>, </a:t>
            </a:r>
            <a:r>
              <a:rPr lang="ru-RU" sz="1400" dirty="0" err="1"/>
              <a:t>електронний</a:t>
            </a:r>
            <a:r>
              <a:rPr lang="ru-RU" sz="1400" dirty="0"/>
              <a:t> </a:t>
            </a:r>
            <a:r>
              <a:rPr lang="ru-RU" sz="1400" dirty="0" err="1"/>
              <a:t>рекрутинг</a:t>
            </a:r>
            <a:r>
              <a:rPr lang="ru-RU" sz="1400" dirty="0"/>
              <a:t>, </a:t>
            </a:r>
            <a:r>
              <a:rPr lang="ru-RU" sz="1400" dirty="0" err="1"/>
              <a:t>електронне</a:t>
            </a:r>
            <a:r>
              <a:rPr lang="ru-RU" sz="1400" dirty="0"/>
              <a:t> </a:t>
            </a:r>
            <a:r>
              <a:rPr lang="ru-RU" sz="1400" dirty="0" err="1"/>
              <a:t>навчання</a:t>
            </a:r>
            <a:r>
              <a:rPr lang="ru-RU" sz="1400" dirty="0"/>
              <a:t>, </a:t>
            </a:r>
            <a:r>
              <a:rPr lang="ru-RU" sz="1400" dirty="0" err="1"/>
              <a:t>електронна</a:t>
            </a:r>
            <a:r>
              <a:rPr lang="ru-RU" sz="1400" dirty="0"/>
              <a:t> </a:t>
            </a:r>
            <a:r>
              <a:rPr lang="ru-RU" sz="1400" dirty="0" err="1"/>
              <a:t>пошта</a:t>
            </a:r>
            <a:r>
              <a:rPr lang="ru-RU" sz="1400" dirty="0"/>
              <a:t> та </a:t>
            </a:r>
            <a:r>
              <a:rPr lang="ru-RU" sz="1400" dirty="0" err="1"/>
              <a:t>електронна</a:t>
            </a:r>
            <a:r>
              <a:rPr lang="ru-RU" sz="1400" dirty="0"/>
              <a:t> </a:t>
            </a:r>
            <a:r>
              <a:rPr lang="ru-RU" sz="1400" dirty="0" err="1"/>
              <a:t>логістика</a:t>
            </a:r>
            <a:r>
              <a:rPr lang="ru-RU" sz="1400" dirty="0"/>
              <a:t> </a:t>
            </a:r>
            <a:r>
              <a:rPr lang="ru-RU" sz="1400" dirty="0" err="1"/>
              <a:t>тощо</a:t>
            </a:r>
            <a:r>
              <a:rPr lang="ru-RU" sz="1400" dirty="0"/>
              <a:t>.</a:t>
            </a:r>
          </a:p>
          <a:p>
            <a:r>
              <a:rPr lang="ru-RU" sz="1400" dirty="0" err="1"/>
              <a:t>Електронна</a:t>
            </a:r>
            <a:r>
              <a:rPr lang="ru-RU" sz="1400" dirty="0"/>
              <a:t> </a:t>
            </a:r>
            <a:r>
              <a:rPr lang="ru-RU" sz="1400" dirty="0" err="1"/>
              <a:t>комерція</a:t>
            </a:r>
            <a:r>
              <a:rPr lang="ru-RU" sz="1400" dirty="0"/>
              <a:t> – </a:t>
            </a:r>
            <a:r>
              <a:rPr lang="ru-RU" sz="1400" dirty="0" err="1"/>
              <a:t>це</a:t>
            </a:r>
            <a:r>
              <a:rPr lang="ru-RU" sz="1400" dirty="0"/>
              <a:t> </a:t>
            </a:r>
            <a:r>
              <a:rPr lang="ru-RU" sz="1400" dirty="0" err="1"/>
              <a:t>ведення</a:t>
            </a:r>
            <a:r>
              <a:rPr lang="ru-RU" sz="1400" dirty="0"/>
              <a:t> </a:t>
            </a:r>
            <a:r>
              <a:rPr lang="ru-RU" sz="1400" dirty="0" err="1"/>
              <a:t>бізнесу</a:t>
            </a:r>
            <a:r>
              <a:rPr lang="ru-RU" sz="1400" dirty="0"/>
              <a:t> в онлайн-</a:t>
            </a:r>
            <a:r>
              <a:rPr lang="ru-RU" sz="1400" dirty="0" err="1"/>
              <a:t>режимі</a:t>
            </a:r>
            <a:r>
              <a:rPr lang="ru-RU" sz="1400" dirty="0"/>
              <a:t>, а </a:t>
            </a:r>
            <a:r>
              <a:rPr lang="ru-RU" sz="1400" dirty="0" err="1"/>
              <a:t>також</a:t>
            </a:r>
            <a:r>
              <a:rPr lang="ru-RU" sz="1400" dirty="0"/>
              <a:t> </a:t>
            </a:r>
            <a:r>
              <a:rPr lang="ru-RU" sz="1400" dirty="0" err="1"/>
              <a:t>прямі</a:t>
            </a:r>
            <a:r>
              <a:rPr lang="ru-RU" sz="1400" dirty="0"/>
              <a:t> </a:t>
            </a:r>
            <a:r>
              <a:rPr lang="ru-RU" sz="1400" dirty="0" err="1"/>
              <a:t>продажі</a:t>
            </a:r>
            <a:r>
              <a:rPr lang="ru-RU" sz="1400" dirty="0"/>
              <a:t> </a:t>
            </a:r>
            <a:r>
              <a:rPr lang="ru-RU" sz="1400" dirty="0" err="1"/>
              <a:t>послуг</a:t>
            </a:r>
            <a:r>
              <a:rPr lang="ru-RU" sz="1400" dirty="0"/>
              <a:t> і </a:t>
            </a:r>
            <a:r>
              <a:rPr lang="ru-RU" sz="1400" dirty="0" err="1"/>
              <a:t>товарів</a:t>
            </a:r>
            <a:r>
              <a:rPr lang="ru-RU" sz="1400" dirty="0"/>
              <a:t>, </a:t>
            </a:r>
            <a:r>
              <a:rPr lang="ru-RU" sz="1400" dirty="0" err="1"/>
              <a:t>банківська</a:t>
            </a:r>
            <a:r>
              <a:rPr lang="ru-RU" sz="1400" dirty="0"/>
              <a:t> справа та </a:t>
            </a:r>
            <a:r>
              <a:rPr lang="ru-RU" sz="1400" dirty="0" err="1"/>
              <a:t>платіжні</a:t>
            </a:r>
            <a:r>
              <a:rPr lang="ru-RU" sz="1400" dirty="0"/>
              <a:t> </a:t>
            </a:r>
            <a:r>
              <a:rPr lang="ru-RU" sz="1400" dirty="0" err="1"/>
              <a:t>системи</a:t>
            </a:r>
            <a:r>
              <a:rPr lang="ru-RU" sz="1400" dirty="0"/>
              <a:t>, реклама і </a:t>
            </a:r>
            <a:r>
              <a:rPr lang="ru-RU" sz="1400" dirty="0" err="1"/>
              <a:t>безпечне</a:t>
            </a:r>
            <a:r>
              <a:rPr lang="ru-RU" sz="1400" dirty="0"/>
              <a:t> </a:t>
            </a:r>
            <a:r>
              <a:rPr lang="ru-RU" sz="1400" dirty="0" err="1"/>
              <a:t>розміщення</a:t>
            </a:r>
            <a:r>
              <a:rPr lang="ru-RU" sz="1400" dirty="0"/>
              <a:t> </a:t>
            </a:r>
            <a:r>
              <a:rPr lang="ru-RU" sz="1400" dirty="0" err="1"/>
              <a:t>інформації</a:t>
            </a:r>
            <a:r>
              <a:rPr lang="ru-RU" sz="1400" dirty="0"/>
              <a:t>.</a:t>
            </a:r>
          </a:p>
          <a:p>
            <a:r>
              <a:rPr lang="ru-RU" sz="1400" dirty="0" err="1"/>
              <a:t>Електронний</a:t>
            </a:r>
            <a:r>
              <a:rPr lang="ru-RU" sz="1400" dirty="0"/>
              <a:t> маркетинг – </a:t>
            </a:r>
            <a:r>
              <a:rPr lang="ru-RU" sz="1400" dirty="0" err="1"/>
              <a:t>це</a:t>
            </a:r>
            <a:r>
              <a:rPr lang="ru-RU" sz="1400" dirty="0"/>
              <a:t> комплекс </a:t>
            </a:r>
            <a:r>
              <a:rPr lang="ru-RU" sz="1400" dirty="0" err="1"/>
              <a:t>заходів</a:t>
            </a:r>
            <a:r>
              <a:rPr lang="ru-RU" sz="1400" dirty="0"/>
              <a:t> по </a:t>
            </a:r>
            <a:r>
              <a:rPr lang="ru-RU" sz="1400" dirty="0" err="1"/>
              <a:t>просуванню</a:t>
            </a:r>
            <a:r>
              <a:rPr lang="ru-RU" sz="1400" dirty="0"/>
              <a:t> та продажу на ринку </a:t>
            </a:r>
            <a:r>
              <a:rPr lang="ru-RU" sz="1400" dirty="0" err="1"/>
              <a:t>товарів</a:t>
            </a:r>
            <a:r>
              <a:rPr lang="ru-RU" sz="1400" dirty="0"/>
              <a:t> та </a:t>
            </a:r>
            <a:r>
              <a:rPr lang="ru-RU" sz="1400" dirty="0" err="1"/>
              <a:t>послуг</a:t>
            </a:r>
            <a:r>
              <a:rPr lang="ru-RU" sz="1400" dirty="0"/>
              <a:t> за </a:t>
            </a:r>
            <a:r>
              <a:rPr lang="ru-RU" sz="1400" dirty="0" err="1"/>
              <a:t>допомогою</a:t>
            </a:r>
            <a:r>
              <a:rPr lang="ru-RU" sz="1400" dirty="0"/>
              <a:t> </a:t>
            </a:r>
            <a:r>
              <a:rPr lang="ru-RU" sz="1400" dirty="0" err="1"/>
              <a:t>різних</a:t>
            </a:r>
            <a:r>
              <a:rPr lang="ru-RU" sz="1400" dirty="0"/>
              <a:t> </a:t>
            </a:r>
            <a:r>
              <a:rPr lang="ru-RU" sz="1400" dirty="0" err="1"/>
              <a:t>мережевих</a:t>
            </a:r>
            <a:r>
              <a:rPr lang="ru-RU" sz="1400" dirty="0"/>
              <a:t> </a:t>
            </a:r>
            <a:r>
              <a:rPr lang="ru-RU" sz="1400" dirty="0" err="1"/>
              <a:t>технологій</a:t>
            </a:r>
            <a:r>
              <a:rPr lang="ru-RU" sz="1400" dirty="0"/>
              <a:t>.</a:t>
            </a:r>
          </a:p>
          <a:p>
            <a:r>
              <a:rPr lang="ru-RU" sz="1400" dirty="0" err="1"/>
              <a:t>Електронна</a:t>
            </a:r>
            <a:r>
              <a:rPr lang="ru-RU" sz="1400" dirty="0"/>
              <a:t> реклама – </a:t>
            </a:r>
            <a:r>
              <a:rPr lang="ru-RU" sz="1400" dirty="0" err="1"/>
              <a:t>це</a:t>
            </a:r>
            <a:r>
              <a:rPr lang="ru-RU" sz="1400" dirty="0"/>
              <a:t> </a:t>
            </a:r>
            <a:r>
              <a:rPr lang="ru-RU" sz="1400" dirty="0" err="1"/>
              <a:t>різноманітні</a:t>
            </a:r>
            <a:r>
              <a:rPr lang="ru-RU" sz="1400" dirty="0"/>
              <a:t> </a:t>
            </a:r>
            <a:r>
              <a:rPr lang="ru-RU" sz="1400" dirty="0" err="1"/>
              <a:t>види</a:t>
            </a:r>
            <a:r>
              <a:rPr lang="ru-RU" sz="1400" dirty="0"/>
              <a:t> </a:t>
            </a:r>
            <a:r>
              <a:rPr lang="ru-RU" sz="1400" dirty="0" err="1"/>
              <a:t>рекламних</a:t>
            </a:r>
            <a:r>
              <a:rPr lang="ru-RU" sz="1400" dirty="0"/>
              <a:t> </a:t>
            </a:r>
            <a:r>
              <a:rPr lang="ru-RU" sz="1400" dirty="0" err="1"/>
              <a:t>повідомлень</a:t>
            </a:r>
            <a:r>
              <a:rPr lang="ru-RU" sz="1400" dirty="0"/>
              <a:t>, </a:t>
            </a:r>
            <a:r>
              <a:rPr lang="ru-RU" sz="1400" dirty="0" err="1"/>
              <a:t>які</a:t>
            </a:r>
            <a:r>
              <a:rPr lang="ru-RU" sz="1400" dirty="0"/>
              <a:t> </a:t>
            </a:r>
            <a:r>
              <a:rPr lang="ru-RU" sz="1400" dirty="0" err="1"/>
              <a:t>розміщуються</a:t>
            </a:r>
            <a:r>
              <a:rPr lang="ru-RU" sz="1400" dirty="0"/>
              <a:t> </a:t>
            </a:r>
            <a:r>
              <a:rPr lang="ru-RU" sz="1400" dirty="0" err="1"/>
              <a:t>рекламодавцями</a:t>
            </a:r>
            <a:r>
              <a:rPr lang="ru-RU" sz="1400" dirty="0"/>
              <a:t> в </a:t>
            </a:r>
            <a:r>
              <a:rPr lang="ru-RU" sz="1400" dirty="0" err="1"/>
              <a:t>мережі</a:t>
            </a:r>
            <a:r>
              <a:rPr lang="ru-RU" sz="1400" dirty="0"/>
              <a:t> </a:t>
            </a:r>
            <a:r>
              <a:rPr lang="ru-RU" sz="1400" dirty="0" err="1"/>
              <a:t>Інтернет</a:t>
            </a:r>
            <a:r>
              <a:rPr lang="ru-RU" sz="1400" dirty="0"/>
              <a:t>. </a:t>
            </a:r>
            <a:r>
              <a:rPr lang="ru-RU" sz="1400" dirty="0" err="1"/>
              <a:t>Особливостями</a:t>
            </a:r>
            <a:r>
              <a:rPr lang="ru-RU" sz="1400" dirty="0"/>
              <a:t> </a:t>
            </a:r>
            <a:r>
              <a:rPr lang="ru-RU" sz="1400" dirty="0" err="1"/>
              <a:t>електронної</a:t>
            </a:r>
            <a:r>
              <a:rPr lang="ru-RU" sz="1400" dirty="0"/>
              <a:t> </a:t>
            </a:r>
            <a:r>
              <a:rPr lang="ru-RU" sz="1400" dirty="0" err="1"/>
              <a:t>реклами</a:t>
            </a:r>
            <a:r>
              <a:rPr lang="ru-RU" sz="1400" dirty="0"/>
              <a:t> є </a:t>
            </a:r>
            <a:r>
              <a:rPr lang="ru-RU" sz="1400" dirty="0" err="1"/>
              <a:t>можливість</a:t>
            </a:r>
            <a:r>
              <a:rPr lang="ru-RU" sz="1400" dirty="0"/>
              <a:t> </a:t>
            </a:r>
            <a:r>
              <a:rPr lang="ru-RU" sz="1400" dirty="0" err="1"/>
              <a:t>швидко</a:t>
            </a:r>
            <a:r>
              <a:rPr lang="ru-RU" sz="1400" dirty="0"/>
              <a:t> </a:t>
            </a:r>
            <a:r>
              <a:rPr lang="ru-RU" sz="1400" dirty="0" err="1"/>
              <a:t>корегувати</a:t>
            </a:r>
            <a:r>
              <a:rPr lang="ru-RU" sz="1400" dirty="0"/>
              <a:t> </a:t>
            </a:r>
            <a:r>
              <a:rPr lang="ru-RU" sz="1400" dirty="0" err="1"/>
              <a:t>рекламні</a:t>
            </a:r>
            <a:r>
              <a:rPr lang="ru-RU" sz="1400" dirty="0"/>
              <a:t> </a:t>
            </a:r>
            <a:r>
              <a:rPr lang="ru-RU" sz="1400" dirty="0" err="1"/>
              <a:t>носії,розклад</a:t>
            </a:r>
            <a:r>
              <a:rPr lang="ru-RU" sz="1400" dirty="0"/>
              <a:t> </a:t>
            </a:r>
            <a:r>
              <a:rPr lang="ru-RU" sz="1400" dirty="0" err="1"/>
              <a:t>показів</a:t>
            </a:r>
            <a:r>
              <a:rPr lang="ru-RU" sz="1400" dirty="0"/>
              <a:t>, а </a:t>
            </a:r>
            <a:r>
              <a:rPr lang="ru-RU" sz="1400" dirty="0" err="1"/>
              <a:t>також</a:t>
            </a:r>
            <a:r>
              <a:rPr lang="ru-RU" sz="1400" dirty="0"/>
              <a:t> </a:t>
            </a:r>
            <a:r>
              <a:rPr lang="ru-RU" sz="1400" dirty="0" err="1"/>
              <a:t>можливість</a:t>
            </a:r>
            <a:r>
              <a:rPr lang="ru-RU" sz="1400" dirty="0"/>
              <a:t> </a:t>
            </a:r>
            <a:r>
              <a:rPr lang="ru-RU" sz="1400" dirty="0" err="1"/>
              <a:t>відстежувати</a:t>
            </a:r>
            <a:r>
              <a:rPr lang="ru-RU" sz="1400" dirty="0"/>
              <a:t> </a:t>
            </a:r>
            <a:r>
              <a:rPr lang="ru-RU" sz="1400" dirty="0" err="1"/>
              <a:t>дії</a:t>
            </a:r>
            <a:r>
              <a:rPr lang="ru-RU" sz="1400" dirty="0"/>
              <a:t> </a:t>
            </a:r>
            <a:r>
              <a:rPr lang="ru-RU" sz="1400" dirty="0" err="1"/>
              <a:t>користувачів</a:t>
            </a:r>
            <a:r>
              <a:rPr lang="ru-RU" sz="1400" dirty="0"/>
              <a:t> на </a:t>
            </a:r>
            <a:r>
              <a:rPr lang="ru-RU" sz="1400" dirty="0" err="1"/>
              <a:t>сайті</a:t>
            </a:r>
            <a:r>
              <a:rPr lang="ru-RU" sz="1400" dirty="0"/>
              <a:t> та </a:t>
            </a:r>
            <a:r>
              <a:rPr lang="ru-RU" sz="1400" dirty="0" err="1"/>
              <a:t>оцінювати</a:t>
            </a:r>
            <a:r>
              <a:rPr lang="ru-RU" sz="1400" dirty="0"/>
              <a:t> </a:t>
            </a:r>
            <a:r>
              <a:rPr lang="ru-RU" sz="1400" dirty="0" err="1"/>
              <a:t>ефективність</a:t>
            </a:r>
            <a:r>
              <a:rPr lang="ru-RU" sz="1400" dirty="0"/>
              <a:t> </a:t>
            </a:r>
            <a:r>
              <a:rPr lang="ru-RU" sz="1400" dirty="0" err="1"/>
              <a:t>реклами</a:t>
            </a:r>
            <a:r>
              <a:rPr lang="ru-RU" sz="1400" dirty="0"/>
              <a:t> (за </a:t>
            </a:r>
            <a:r>
              <a:rPr lang="ru-RU" sz="1400" dirty="0" err="1"/>
              <a:t>кількістю</a:t>
            </a:r>
            <a:r>
              <a:rPr lang="ru-RU" sz="1400" dirty="0"/>
              <a:t> </a:t>
            </a:r>
            <a:r>
              <a:rPr lang="ru-RU" sz="1400" dirty="0" err="1"/>
              <a:t>заказів</a:t>
            </a:r>
            <a:r>
              <a:rPr lang="ru-RU" sz="1400" dirty="0"/>
              <a:t>, </a:t>
            </a:r>
            <a:r>
              <a:rPr lang="ru-RU" sz="1400" dirty="0" err="1"/>
              <a:t>що</a:t>
            </a:r>
            <a:r>
              <a:rPr lang="ru-RU" sz="1400" dirty="0"/>
              <a:t> </a:t>
            </a:r>
            <a:r>
              <a:rPr lang="ru-RU" sz="1400" dirty="0" err="1"/>
              <a:t>надійшли</a:t>
            </a:r>
            <a:r>
              <a:rPr lang="ru-RU" sz="1400" dirty="0"/>
              <a:t>; за заявками, </a:t>
            </a:r>
            <a:r>
              <a:rPr lang="ru-RU" sz="1400" dirty="0" err="1"/>
              <a:t>дзвінками</a:t>
            </a:r>
            <a:r>
              <a:rPr lang="ru-RU" sz="1400" dirty="0"/>
              <a:t> </a:t>
            </a:r>
            <a:r>
              <a:rPr lang="ru-RU" sz="1400" dirty="0" err="1"/>
              <a:t>тощо</a:t>
            </a:r>
            <a:r>
              <a:rPr lang="ru-RU" sz="1400" dirty="0"/>
              <a:t>).</a:t>
            </a:r>
          </a:p>
          <a:p>
            <a:r>
              <a:rPr lang="ru-RU" sz="1400" dirty="0" err="1"/>
              <a:t>Електронний</a:t>
            </a:r>
            <a:r>
              <a:rPr lang="ru-RU" sz="1400" dirty="0"/>
              <a:t> </a:t>
            </a:r>
            <a:r>
              <a:rPr lang="ru-RU" sz="1400" dirty="0" err="1"/>
              <a:t>аукціон</a:t>
            </a:r>
            <a:r>
              <a:rPr lang="ru-RU" sz="1400" dirty="0"/>
              <a:t> – </a:t>
            </a:r>
            <a:r>
              <a:rPr lang="ru-RU" sz="1400" dirty="0" err="1"/>
              <a:t>це</a:t>
            </a:r>
            <a:r>
              <a:rPr lang="ru-RU" sz="1400" dirty="0"/>
              <a:t> </a:t>
            </a:r>
            <a:r>
              <a:rPr lang="ru-RU" sz="1400" dirty="0" err="1"/>
              <a:t>спосіб</a:t>
            </a:r>
            <a:r>
              <a:rPr lang="ru-RU" sz="1400" dirty="0"/>
              <a:t> продажу </a:t>
            </a:r>
            <a:r>
              <a:rPr lang="ru-RU" sz="1400" dirty="0" err="1"/>
              <a:t>товарів</a:t>
            </a:r>
            <a:r>
              <a:rPr lang="ru-RU" sz="1400" dirty="0"/>
              <a:t>, </a:t>
            </a:r>
            <a:r>
              <a:rPr lang="ru-RU" sz="1400" dirty="0" err="1"/>
              <a:t>який</a:t>
            </a:r>
            <a:r>
              <a:rPr lang="ru-RU" sz="1400" dirty="0"/>
              <a:t> </a:t>
            </a:r>
            <a:r>
              <a:rPr lang="ru-RU" sz="1400" dirty="0" err="1"/>
              <a:t>базується</a:t>
            </a:r>
            <a:r>
              <a:rPr lang="ru-RU" sz="1400" dirty="0"/>
              <a:t> на </a:t>
            </a:r>
            <a:r>
              <a:rPr lang="ru-RU" sz="1400" dirty="0" err="1"/>
              <a:t>ціновій</a:t>
            </a:r>
            <a:r>
              <a:rPr lang="ru-RU" sz="1400" dirty="0"/>
              <a:t> </a:t>
            </a:r>
            <a:r>
              <a:rPr lang="ru-RU" sz="1400" dirty="0" err="1"/>
              <a:t>конкуренції</a:t>
            </a:r>
            <a:r>
              <a:rPr lang="ru-RU" sz="1400" dirty="0"/>
              <a:t> </a:t>
            </a:r>
            <a:r>
              <a:rPr lang="ru-RU" sz="1400" dirty="0" err="1"/>
              <a:t>між</a:t>
            </a:r>
            <a:r>
              <a:rPr lang="ru-RU" sz="1400" dirty="0"/>
              <a:t> </a:t>
            </a:r>
            <a:r>
              <a:rPr lang="ru-RU" sz="1400" dirty="0" err="1"/>
              <a:t>покупцями</a:t>
            </a:r>
            <a:r>
              <a:rPr lang="ru-RU" sz="1400" dirty="0"/>
              <a:t> та проводиться за </a:t>
            </a:r>
            <a:r>
              <a:rPr lang="ru-RU" sz="1400" dirty="0" err="1"/>
              <a:t>допомогою</a:t>
            </a:r>
            <a:r>
              <a:rPr lang="ru-RU" sz="1400" dirty="0"/>
              <a:t> </a:t>
            </a:r>
            <a:r>
              <a:rPr lang="ru-RU" sz="1400" dirty="0" err="1"/>
              <a:t>мережі</a:t>
            </a:r>
            <a:r>
              <a:rPr lang="ru-RU" sz="1400" dirty="0"/>
              <a:t> </a:t>
            </a:r>
            <a:r>
              <a:rPr lang="ru-RU" sz="1400" dirty="0" err="1"/>
              <a:t>Інтернет</a:t>
            </a:r>
            <a:r>
              <a:rPr lang="ru-RU" sz="1400" dirty="0"/>
              <a:t> з </a:t>
            </a:r>
            <a:r>
              <a:rPr lang="ru-RU" sz="1400" dirty="0" err="1"/>
              <a:t>використанням</a:t>
            </a:r>
            <a:r>
              <a:rPr lang="ru-RU" sz="1400" dirty="0"/>
              <a:t> </a:t>
            </a:r>
            <a:r>
              <a:rPr lang="ru-RU" sz="1400" dirty="0" err="1"/>
              <a:t>спеціального</a:t>
            </a:r>
            <a:r>
              <a:rPr lang="ru-RU" sz="1400" dirty="0"/>
              <a:t> </a:t>
            </a:r>
            <a:r>
              <a:rPr lang="ru-RU" sz="1400" dirty="0" err="1"/>
              <a:t>програмного</a:t>
            </a:r>
            <a:r>
              <a:rPr lang="ru-RU" sz="1400" dirty="0"/>
              <a:t> </a:t>
            </a:r>
            <a:r>
              <a:rPr lang="ru-RU" sz="1400" dirty="0" err="1"/>
              <a:t>забезпечення</a:t>
            </a:r>
            <a:r>
              <a:rPr lang="ru-RU" sz="1400" dirty="0"/>
              <a:t>, яке </a:t>
            </a:r>
            <a:r>
              <a:rPr lang="ru-RU" sz="1400" dirty="0" err="1"/>
              <a:t>встановлюється</a:t>
            </a:r>
            <a:r>
              <a:rPr lang="ru-RU" sz="1400" dirty="0"/>
              <a:t> на </a:t>
            </a:r>
            <a:r>
              <a:rPr lang="ru-RU" sz="1400" dirty="0" err="1"/>
              <a:t>сайті</a:t>
            </a:r>
            <a:r>
              <a:rPr lang="ru-RU" sz="1400" dirty="0"/>
              <a:t> </a:t>
            </a:r>
            <a:r>
              <a:rPr lang="ru-RU" sz="1400" dirty="0" err="1"/>
              <a:t>організатора</a:t>
            </a:r>
            <a:r>
              <a:rPr lang="ru-RU" sz="1400" dirty="0"/>
              <a:t> торгу.</a:t>
            </a:r>
          </a:p>
          <a:p>
            <a:r>
              <a:rPr lang="ru-RU" sz="1400" dirty="0" err="1"/>
              <a:t>Електронний</a:t>
            </a:r>
            <a:r>
              <a:rPr lang="ru-RU" sz="1400" dirty="0"/>
              <a:t> </a:t>
            </a:r>
            <a:r>
              <a:rPr lang="ru-RU" sz="1400" dirty="0" err="1"/>
              <a:t>банкінг</a:t>
            </a:r>
            <a:r>
              <a:rPr lang="ru-RU" sz="1400" dirty="0"/>
              <a:t> – </a:t>
            </a:r>
            <a:r>
              <a:rPr lang="ru-RU" sz="1400" dirty="0" err="1"/>
              <a:t>це</a:t>
            </a:r>
            <a:r>
              <a:rPr lang="ru-RU" sz="1400" dirty="0"/>
              <a:t> </a:t>
            </a:r>
            <a:r>
              <a:rPr lang="ru-RU" sz="1400" dirty="0" err="1"/>
              <a:t>загальна</a:t>
            </a:r>
            <a:r>
              <a:rPr lang="ru-RU" sz="1400" dirty="0"/>
              <a:t> </a:t>
            </a:r>
            <a:r>
              <a:rPr lang="ru-RU" sz="1400" dirty="0" err="1"/>
              <a:t>назва</a:t>
            </a:r>
            <a:r>
              <a:rPr lang="ru-RU" sz="1400" dirty="0"/>
              <a:t> </a:t>
            </a:r>
            <a:r>
              <a:rPr lang="ru-RU" sz="1400" dirty="0" err="1"/>
              <a:t>технологій</a:t>
            </a:r>
            <a:r>
              <a:rPr lang="ru-RU" sz="1400" dirty="0"/>
              <a:t> </a:t>
            </a:r>
            <a:r>
              <a:rPr lang="ru-RU" sz="1400" dirty="0" err="1"/>
              <a:t>дистанційного</a:t>
            </a:r>
            <a:r>
              <a:rPr lang="ru-RU" sz="1400" dirty="0"/>
              <a:t> </a:t>
            </a:r>
            <a:r>
              <a:rPr lang="ru-RU" sz="1400" dirty="0" err="1"/>
              <a:t>банківського</a:t>
            </a:r>
            <a:r>
              <a:rPr lang="ru-RU" sz="1400" dirty="0"/>
              <a:t> </a:t>
            </a:r>
            <a:r>
              <a:rPr lang="ru-RU" sz="1400" dirty="0" err="1"/>
              <a:t>обслуговування</a:t>
            </a:r>
            <a:r>
              <a:rPr lang="ru-RU" sz="1400" dirty="0"/>
              <a:t>, а </a:t>
            </a:r>
            <a:r>
              <a:rPr lang="ru-RU" sz="1400" dirty="0" err="1"/>
              <a:t>також</a:t>
            </a:r>
            <a:r>
              <a:rPr lang="ru-RU" sz="1400" dirty="0"/>
              <a:t> доступ до </a:t>
            </a:r>
            <a:r>
              <a:rPr lang="ru-RU" sz="1400" dirty="0" err="1"/>
              <a:t>рахунків</a:t>
            </a:r>
            <a:r>
              <a:rPr lang="ru-RU" sz="1400" dirty="0"/>
              <a:t> та </a:t>
            </a:r>
            <a:r>
              <a:rPr lang="ru-RU" sz="1400" dirty="0" err="1"/>
              <a:t>операціям</a:t>
            </a:r>
            <a:r>
              <a:rPr lang="ru-RU" sz="1400" dirty="0"/>
              <a:t> (за ними), яке </a:t>
            </a:r>
            <a:r>
              <a:rPr lang="ru-RU" sz="1400" dirty="0" err="1"/>
              <a:t>надається</a:t>
            </a:r>
            <a:r>
              <a:rPr lang="ru-RU" sz="1400" dirty="0"/>
              <a:t> у будь-</a:t>
            </a:r>
            <a:r>
              <a:rPr lang="ru-RU" sz="1400" dirty="0" err="1"/>
              <a:t>який</a:t>
            </a:r>
            <a:r>
              <a:rPr lang="ru-RU" sz="1400" dirty="0"/>
              <a:t> час та з будь-</a:t>
            </a:r>
            <a:r>
              <a:rPr lang="ru-RU" sz="1400" dirty="0" err="1"/>
              <a:t>якого</a:t>
            </a:r>
            <a:r>
              <a:rPr lang="ru-RU" sz="1400" dirty="0"/>
              <a:t> пристрою, </a:t>
            </a:r>
            <a:r>
              <a:rPr lang="ru-RU" sz="1400" dirty="0" err="1"/>
              <a:t>який</a:t>
            </a:r>
            <a:r>
              <a:rPr lang="ru-RU" sz="1400" dirty="0"/>
              <a:t> </a:t>
            </a:r>
            <a:r>
              <a:rPr lang="ru-RU" sz="1400" dirty="0" err="1"/>
              <a:t>має</a:t>
            </a:r>
            <a:r>
              <a:rPr lang="ru-RU" sz="1400" dirty="0"/>
              <a:t> доступ у мережу </a:t>
            </a:r>
            <a:r>
              <a:rPr lang="ru-RU" sz="1400" dirty="0" err="1"/>
              <a:t>Інтернет</a:t>
            </a:r>
            <a:r>
              <a:rPr lang="ru-RU" sz="1400" dirty="0"/>
              <a:t>.</a:t>
            </a:r>
          </a:p>
          <a:p>
            <a:r>
              <a:rPr lang="ru-RU" sz="1400" dirty="0" err="1"/>
              <a:t>Електронний</a:t>
            </a:r>
            <a:r>
              <a:rPr lang="ru-RU" sz="1400" dirty="0"/>
              <a:t> </a:t>
            </a:r>
            <a:r>
              <a:rPr lang="ru-RU" sz="1400" dirty="0" err="1"/>
              <a:t>рекрутинг</a:t>
            </a:r>
            <a:r>
              <a:rPr lang="ru-RU" sz="1400" dirty="0"/>
              <a:t> – </a:t>
            </a:r>
            <a:r>
              <a:rPr lang="ru-RU" sz="1400" dirty="0" err="1"/>
              <a:t>це</a:t>
            </a:r>
            <a:r>
              <a:rPr lang="ru-RU" sz="1400" dirty="0"/>
              <a:t> ряд </a:t>
            </a:r>
            <a:r>
              <a:rPr lang="ru-RU" sz="1400" dirty="0" err="1"/>
              <a:t>Інтернет-ресурсів</a:t>
            </a:r>
            <a:r>
              <a:rPr lang="ru-RU" sz="1400" dirty="0"/>
              <a:t>, </a:t>
            </a:r>
            <a:r>
              <a:rPr lang="ru-RU" sz="1400" dirty="0" err="1"/>
              <a:t>які</a:t>
            </a:r>
            <a:r>
              <a:rPr lang="ru-RU" sz="1400" dirty="0"/>
              <a:t> </a:t>
            </a:r>
            <a:r>
              <a:rPr lang="ru-RU" sz="1400" dirty="0" err="1"/>
              <a:t>надають</a:t>
            </a:r>
            <a:r>
              <a:rPr lang="ru-RU" sz="1400" dirty="0"/>
              <a:t> </a:t>
            </a:r>
            <a:r>
              <a:rPr lang="ru-RU" sz="1400" dirty="0" err="1"/>
              <a:t>різні</a:t>
            </a:r>
            <a:r>
              <a:rPr lang="ru-RU" sz="1400" dirty="0"/>
              <a:t> </a:t>
            </a:r>
            <a:r>
              <a:rPr lang="ru-RU" sz="1400" dirty="0" err="1"/>
              <a:t>сервіси</a:t>
            </a:r>
            <a:r>
              <a:rPr lang="ru-RU" sz="1400" dirty="0"/>
              <a:t> в </a:t>
            </a:r>
            <a:r>
              <a:rPr lang="ru-RU" sz="1400" dirty="0" err="1"/>
              <a:t>області</a:t>
            </a:r>
            <a:r>
              <a:rPr lang="ru-RU" sz="1400" dirty="0"/>
              <a:t> </a:t>
            </a:r>
            <a:r>
              <a:rPr lang="ru-RU" sz="1400" dirty="0" err="1"/>
              <a:t>пошуку</a:t>
            </a:r>
            <a:r>
              <a:rPr lang="ru-RU" sz="1400" dirty="0"/>
              <a:t> персоналу і </a:t>
            </a:r>
            <a:r>
              <a:rPr lang="ru-RU" sz="1400" dirty="0" err="1"/>
              <a:t>працевлаштування</a:t>
            </a:r>
            <a:r>
              <a:rPr lang="ru-RU" sz="1400" dirty="0"/>
              <a:t>.</a:t>
            </a:r>
          </a:p>
          <a:p>
            <a:r>
              <a:rPr lang="uk-UA" sz="1400" dirty="0"/>
              <a:t>Електронне навчання – це різновид дистанційного навчання, за яким учасники і організатори навчального процесу здійснюють переважно індивідуалізовану взаємодію як асинхронно, так і синхронно у часі, переважно і принципово використовуючи електронні транспортні системи доставки засобів навчання та інших інформаційних об’єктів, комп’ютерні мережі Інтернет/Інтранет, медіа навчальні засоби та інформаційно-комунікаційні технології.</a:t>
            </a:r>
            <a:endParaRPr lang="uk-UA" sz="1400" dirty="0"/>
          </a:p>
        </p:txBody>
      </p:sp>
    </p:spTree>
    <p:extLst>
      <p:ext uri="{BB962C8B-B14F-4D97-AF65-F5344CB8AC3E}">
        <p14:creationId xmlns:p14="http://schemas.microsoft.com/office/powerpoint/2010/main" val="1992975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ru-RU" sz="1400" dirty="0" err="1"/>
              <a:t>Електронна</a:t>
            </a:r>
            <a:r>
              <a:rPr lang="ru-RU" sz="1400" dirty="0"/>
              <a:t> </a:t>
            </a:r>
            <a:r>
              <a:rPr lang="ru-RU" sz="1400" dirty="0" err="1"/>
              <a:t>пошта</a:t>
            </a:r>
            <a:r>
              <a:rPr lang="ru-RU" sz="1400" dirty="0"/>
              <a:t> – </a:t>
            </a:r>
            <a:r>
              <a:rPr lang="ru-RU" sz="1400" dirty="0" err="1"/>
              <a:t>це</a:t>
            </a:r>
            <a:r>
              <a:rPr lang="ru-RU" sz="1400" dirty="0"/>
              <a:t> </a:t>
            </a:r>
            <a:r>
              <a:rPr lang="ru-RU" sz="1400" dirty="0" err="1"/>
              <a:t>електронна</a:t>
            </a:r>
            <a:r>
              <a:rPr lang="ru-RU" sz="1400" dirty="0"/>
              <a:t> </a:t>
            </a:r>
            <a:r>
              <a:rPr lang="ru-RU" sz="1400" dirty="0" err="1"/>
              <a:t>послуга</a:t>
            </a:r>
            <a:r>
              <a:rPr lang="ru-RU" sz="1400" dirty="0"/>
              <a:t>, яка </a:t>
            </a:r>
            <a:r>
              <a:rPr lang="ru-RU" sz="1400" dirty="0" err="1"/>
              <a:t>надає</a:t>
            </a:r>
            <a:r>
              <a:rPr lang="ru-RU" sz="1400" dirty="0"/>
              <a:t> </a:t>
            </a:r>
            <a:r>
              <a:rPr lang="ru-RU" sz="1400" dirty="0" err="1"/>
              <a:t>змогу</a:t>
            </a:r>
            <a:r>
              <a:rPr lang="ru-RU" sz="1400" dirty="0"/>
              <a:t> </a:t>
            </a:r>
            <a:r>
              <a:rPr lang="ru-RU" sz="1400" dirty="0" err="1"/>
              <a:t>форматувати</a:t>
            </a:r>
            <a:r>
              <a:rPr lang="ru-RU" sz="1400" dirty="0"/>
              <a:t>, </a:t>
            </a:r>
            <a:r>
              <a:rPr lang="ru-RU" sz="1400" dirty="0" err="1"/>
              <a:t>пересилати</a:t>
            </a:r>
            <a:r>
              <a:rPr lang="ru-RU" sz="1400" dirty="0"/>
              <a:t>, </a:t>
            </a:r>
            <a:r>
              <a:rPr lang="ru-RU" sz="1400" dirty="0" err="1"/>
              <a:t>зберігати</a:t>
            </a:r>
            <a:r>
              <a:rPr lang="ru-RU" sz="1400" dirty="0"/>
              <a:t> та </a:t>
            </a:r>
            <a:r>
              <a:rPr lang="ru-RU" sz="1400" dirty="0" err="1"/>
              <a:t>читати</a:t>
            </a:r>
            <a:r>
              <a:rPr lang="ru-RU" sz="1400" dirty="0"/>
              <a:t> </a:t>
            </a:r>
            <a:r>
              <a:rPr lang="ru-RU" sz="1400" dirty="0" err="1"/>
              <a:t>текстові</a:t>
            </a:r>
            <a:r>
              <a:rPr lang="ru-RU" sz="1400" dirty="0"/>
              <a:t> </a:t>
            </a:r>
            <a:r>
              <a:rPr lang="ru-RU" sz="1400" dirty="0" err="1"/>
              <a:t>документи</a:t>
            </a:r>
            <a:r>
              <a:rPr lang="ru-RU" sz="1400" dirty="0"/>
              <a:t>, </a:t>
            </a:r>
            <a:r>
              <a:rPr lang="ru-RU" sz="1400" dirty="0" err="1"/>
              <a:t>електронні</a:t>
            </a:r>
            <a:r>
              <a:rPr lang="ru-RU" sz="1400" dirty="0"/>
              <a:t> </a:t>
            </a:r>
            <a:r>
              <a:rPr lang="ru-RU" sz="1400" dirty="0" err="1"/>
              <a:t>таблиці</a:t>
            </a:r>
            <a:r>
              <a:rPr lang="ru-RU" sz="1400" dirty="0"/>
              <a:t> в </a:t>
            </a:r>
            <a:r>
              <a:rPr lang="ru-RU" sz="1400" dirty="0" err="1"/>
              <a:t>певному</a:t>
            </a:r>
            <a:r>
              <a:rPr lang="ru-RU" sz="1400" dirty="0"/>
              <a:t> </a:t>
            </a:r>
            <a:r>
              <a:rPr lang="ru-RU" sz="1400" dirty="0" err="1"/>
              <a:t>форматі</a:t>
            </a:r>
            <a:r>
              <a:rPr lang="ru-RU" sz="1400" dirty="0"/>
              <a:t>, </a:t>
            </a:r>
            <a:r>
              <a:rPr lang="ru-RU" sz="1400" dirty="0" err="1"/>
              <a:t>графічні</a:t>
            </a:r>
            <a:r>
              <a:rPr lang="ru-RU" sz="1400" dirty="0"/>
              <a:t> </a:t>
            </a:r>
            <a:r>
              <a:rPr lang="ru-RU" sz="1400" dirty="0" err="1"/>
              <a:t>файли</a:t>
            </a:r>
            <a:r>
              <a:rPr lang="ru-RU" sz="1400" dirty="0"/>
              <a:t>, </a:t>
            </a:r>
            <a:r>
              <a:rPr lang="ru-RU" sz="1400" dirty="0" err="1"/>
              <a:t>програми</a:t>
            </a:r>
            <a:r>
              <a:rPr lang="ru-RU" sz="1400" dirty="0"/>
              <a:t> </a:t>
            </a:r>
            <a:r>
              <a:rPr lang="ru-RU" sz="1400" dirty="0" err="1"/>
              <a:t>тощо</a:t>
            </a:r>
            <a:r>
              <a:rPr lang="ru-RU" sz="1400" dirty="0"/>
              <a:t> та </a:t>
            </a:r>
            <a:r>
              <a:rPr lang="ru-RU" sz="1400" dirty="0" err="1"/>
              <a:t>діє</a:t>
            </a:r>
            <a:r>
              <a:rPr lang="ru-RU" sz="1400" dirty="0"/>
              <a:t> в </a:t>
            </a:r>
            <a:r>
              <a:rPr lang="ru-RU" sz="1400" dirty="0" err="1"/>
              <a:t>режимі</a:t>
            </a:r>
            <a:r>
              <a:rPr lang="ru-RU" sz="1400" dirty="0"/>
              <a:t> </a:t>
            </a:r>
            <a:r>
              <a:rPr lang="ru-RU" sz="1400" dirty="0" err="1"/>
              <a:t>оффлайн</a:t>
            </a:r>
            <a:r>
              <a:rPr lang="ru-RU" sz="1400" dirty="0"/>
              <a:t>.</a:t>
            </a:r>
          </a:p>
          <a:p>
            <a:r>
              <a:rPr lang="ru-RU" sz="1400" dirty="0" err="1"/>
              <a:t>Електронна</a:t>
            </a:r>
            <a:r>
              <a:rPr lang="ru-RU" sz="1400" dirty="0"/>
              <a:t> </a:t>
            </a:r>
            <a:r>
              <a:rPr lang="ru-RU" sz="1400" dirty="0" err="1"/>
              <a:t>логістика</a:t>
            </a:r>
            <a:r>
              <a:rPr lang="ru-RU" sz="1400" dirty="0"/>
              <a:t> – </a:t>
            </a:r>
            <a:r>
              <a:rPr lang="ru-RU" sz="1400" dirty="0" err="1"/>
              <a:t>це</a:t>
            </a:r>
            <a:r>
              <a:rPr lang="ru-RU" sz="1400" dirty="0"/>
              <a:t> </a:t>
            </a:r>
            <a:r>
              <a:rPr lang="ru-RU" sz="1400" dirty="0" err="1"/>
              <a:t>управління</a:t>
            </a:r>
            <a:r>
              <a:rPr lang="ru-RU" sz="1400" dirty="0"/>
              <a:t> та </a:t>
            </a:r>
            <a:r>
              <a:rPr lang="ru-RU" sz="1400" dirty="0" err="1"/>
              <a:t>оптимізація</a:t>
            </a:r>
            <a:r>
              <a:rPr lang="ru-RU" sz="1400" dirty="0"/>
              <a:t> </a:t>
            </a:r>
            <a:r>
              <a:rPr lang="ru-RU" sz="1400" dirty="0" err="1"/>
              <a:t>інформаційних</a:t>
            </a:r>
            <a:r>
              <a:rPr lang="ru-RU" sz="1400" dirty="0"/>
              <a:t> </a:t>
            </a:r>
            <a:r>
              <a:rPr lang="ru-RU" sz="1400" dirty="0" err="1"/>
              <a:t>потоків</a:t>
            </a:r>
            <a:r>
              <a:rPr lang="ru-RU" sz="1400" dirty="0"/>
              <a:t>, </a:t>
            </a:r>
            <a:r>
              <a:rPr lang="ru-RU" sz="1400" dirty="0" err="1"/>
              <a:t>які</a:t>
            </a:r>
            <a:r>
              <a:rPr lang="ru-RU" sz="1400" dirty="0"/>
              <a:t> </a:t>
            </a:r>
            <a:r>
              <a:rPr lang="ru-RU" sz="1400" dirty="0" err="1"/>
              <a:t>виникають</a:t>
            </a:r>
            <a:r>
              <a:rPr lang="ru-RU" sz="1400" dirty="0"/>
              <a:t> при </a:t>
            </a:r>
            <a:r>
              <a:rPr lang="ru-RU" sz="1400" dirty="0" err="1"/>
              <a:t>управлінні</a:t>
            </a:r>
            <a:r>
              <a:rPr lang="ru-RU" sz="1400" dirty="0"/>
              <a:t> </a:t>
            </a:r>
            <a:r>
              <a:rPr lang="ru-RU" sz="1400" dirty="0" err="1"/>
              <a:t>ланцюгами</a:t>
            </a:r>
            <a:r>
              <a:rPr lang="ru-RU" sz="1400" dirty="0"/>
              <a:t> поставок </a:t>
            </a:r>
            <a:r>
              <a:rPr lang="ru-RU" sz="1400" dirty="0" err="1"/>
              <a:t>продукції</a:t>
            </a:r>
            <a:r>
              <a:rPr lang="ru-RU" sz="1400" dirty="0"/>
              <a:t> </a:t>
            </a:r>
            <a:r>
              <a:rPr lang="ru-RU" sz="1400" dirty="0" err="1"/>
              <a:t>від</a:t>
            </a:r>
            <a:r>
              <a:rPr lang="ru-RU" sz="1400" dirty="0"/>
              <a:t> </a:t>
            </a:r>
            <a:r>
              <a:rPr lang="ru-RU" sz="1400" dirty="0" err="1"/>
              <a:t>виробника</a:t>
            </a:r>
            <a:r>
              <a:rPr lang="ru-RU" sz="1400" dirty="0"/>
              <a:t> до </a:t>
            </a:r>
            <a:r>
              <a:rPr lang="ru-RU" sz="1400" dirty="0" err="1"/>
              <a:t>споживача</a:t>
            </a:r>
            <a:r>
              <a:rPr lang="ru-RU" sz="1400" dirty="0"/>
              <a:t>.</a:t>
            </a:r>
          </a:p>
          <a:p>
            <a:r>
              <a:rPr lang="uk-UA" sz="1400" dirty="0"/>
              <a:t>Інформаційні системи та технології в наш час характеризуються стрімким розвитком, через який все більше підприємств віддають перевагу веденню електронного бізнесу, відмовляючись від традиційних способів організації торгівлі. Це знаходить своє підтвердження за даними Всесвітньої організації торгівлі, яка визначає, що темпи росту світової віртуальної торгівлі значно перевищують зростання реальної світової торгівлі загалом.</a:t>
            </a:r>
            <a:endParaRPr lang="ru-RU" sz="1400" dirty="0"/>
          </a:p>
          <a:p>
            <a:r>
              <a:rPr lang="ru-RU" sz="1400" dirty="0"/>
              <a:t>У </a:t>
            </a:r>
            <a:r>
              <a:rPr lang="ru-RU" sz="1400" dirty="0" err="1"/>
              <a:t>сучасному</a:t>
            </a:r>
            <a:r>
              <a:rPr lang="ru-RU" sz="1400" dirty="0"/>
              <a:t> </a:t>
            </a:r>
            <a:r>
              <a:rPr lang="ru-RU" sz="1400" dirty="0" err="1"/>
              <a:t>світі</a:t>
            </a:r>
            <a:r>
              <a:rPr lang="ru-RU" sz="1400" dirty="0"/>
              <a:t> </a:t>
            </a:r>
            <a:r>
              <a:rPr lang="ru-RU" sz="1400" dirty="0" err="1"/>
              <a:t>міжнародний</a:t>
            </a:r>
            <a:r>
              <a:rPr lang="ru-RU" sz="1400" dirty="0"/>
              <a:t> </a:t>
            </a:r>
            <a:r>
              <a:rPr lang="ru-RU" sz="1400" dirty="0" err="1"/>
              <a:t>ринок</a:t>
            </a:r>
            <a:r>
              <a:rPr lang="ru-RU" sz="1400" dirty="0"/>
              <a:t> </a:t>
            </a:r>
            <a:r>
              <a:rPr lang="ru-RU" sz="1400" dirty="0" err="1"/>
              <a:t>електронного</a:t>
            </a:r>
            <a:r>
              <a:rPr lang="ru-RU" sz="1400" dirty="0"/>
              <a:t> </a:t>
            </a:r>
            <a:r>
              <a:rPr lang="ru-RU" sz="1400" dirty="0" err="1"/>
              <a:t>бізнесу</a:t>
            </a:r>
            <a:r>
              <a:rPr lang="ru-RU" sz="1400" dirty="0"/>
              <a:t> </a:t>
            </a:r>
            <a:r>
              <a:rPr lang="ru-RU" sz="1400" dirty="0" err="1"/>
              <a:t>динамічно</a:t>
            </a:r>
            <a:r>
              <a:rPr lang="ru-RU" sz="1400" dirty="0"/>
              <a:t> </a:t>
            </a:r>
            <a:r>
              <a:rPr lang="ru-RU" sz="1400" dirty="0" err="1"/>
              <a:t>розвивається</a:t>
            </a:r>
            <a:r>
              <a:rPr lang="ru-RU" sz="1400" dirty="0"/>
              <a:t>. За </a:t>
            </a:r>
            <a:r>
              <a:rPr lang="ru-RU" sz="1400" dirty="0" err="1"/>
              <a:t>даними</a:t>
            </a:r>
            <a:r>
              <a:rPr lang="ru-RU" sz="1400" dirty="0"/>
              <a:t> </a:t>
            </a:r>
            <a:r>
              <a:rPr lang="ru-RU" sz="1400" dirty="0" err="1"/>
              <a:t>компанії</a:t>
            </a:r>
            <a:r>
              <a:rPr lang="ru-RU" sz="1400" dirty="0"/>
              <a:t> </a:t>
            </a:r>
            <a:r>
              <a:rPr lang="ru-RU" sz="1400" dirty="0" err="1"/>
              <a:t>експертів</a:t>
            </a:r>
            <a:r>
              <a:rPr lang="ru-RU" sz="1400" dirty="0"/>
              <a:t> </a:t>
            </a:r>
            <a:r>
              <a:rPr lang="ru-RU" sz="1400" dirty="0" err="1"/>
              <a:t>Конференції</a:t>
            </a:r>
            <a:r>
              <a:rPr lang="ru-RU" sz="1400" dirty="0"/>
              <a:t> ООН з </a:t>
            </a:r>
            <a:r>
              <a:rPr lang="ru-RU" sz="1400" dirty="0" err="1"/>
              <a:t>торгівлі</a:t>
            </a:r>
            <a:r>
              <a:rPr lang="ru-RU" sz="1400" dirty="0"/>
              <a:t> та </a:t>
            </a:r>
            <a:r>
              <a:rPr lang="ru-RU" sz="1400" dirty="0" err="1"/>
              <a:t>розвитку</a:t>
            </a:r>
            <a:r>
              <a:rPr lang="ru-RU" sz="1400" dirty="0"/>
              <a:t> (UNCTAD), </a:t>
            </a:r>
            <a:r>
              <a:rPr lang="ru-RU" sz="1400" dirty="0" err="1"/>
              <a:t>обсяги</a:t>
            </a:r>
            <a:r>
              <a:rPr lang="ru-RU" sz="1400" dirty="0"/>
              <a:t> ринку </a:t>
            </a:r>
            <a:r>
              <a:rPr lang="ru-RU" sz="1400" dirty="0" err="1"/>
              <a:t>електронної</a:t>
            </a:r>
            <a:r>
              <a:rPr lang="ru-RU" sz="1400" dirty="0"/>
              <a:t> </a:t>
            </a:r>
            <a:r>
              <a:rPr lang="ru-RU" sz="1400" dirty="0" err="1"/>
              <a:t>комерції</a:t>
            </a:r>
            <a:r>
              <a:rPr lang="ru-RU" sz="1400" dirty="0"/>
              <a:t> </a:t>
            </a:r>
            <a:r>
              <a:rPr lang="ru-RU" sz="1400" dirty="0" err="1"/>
              <a:t>зросли</a:t>
            </a:r>
            <a:r>
              <a:rPr lang="ru-RU" sz="1400" dirty="0"/>
              <a:t> на 13%, а </a:t>
            </a:r>
            <a:r>
              <a:rPr lang="ru-RU" sz="1400" dirty="0" err="1"/>
              <a:t>його</a:t>
            </a:r>
            <a:r>
              <a:rPr lang="ru-RU" sz="1400" dirty="0"/>
              <a:t> оборот </a:t>
            </a:r>
            <a:r>
              <a:rPr lang="ru-RU" sz="1400" dirty="0" err="1"/>
              <a:t>склав</a:t>
            </a:r>
            <a:r>
              <a:rPr lang="ru-RU" sz="1400" dirty="0"/>
              <a:t> 29</a:t>
            </a:r>
            <a:r>
              <a:rPr lang="uk-UA" sz="1400" dirty="0"/>
              <a:t> </a:t>
            </a:r>
            <a:r>
              <a:rPr lang="ru-RU" sz="1400" dirty="0"/>
              <a:t>трлн.</a:t>
            </a:r>
            <a:r>
              <a:rPr lang="uk-UA" sz="1400" dirty="0"/>
              <a:t> </a:t>
            </a:r>
            <a:r>
              <a:rPr lang="ru-RU" sz="1400" dirty="0"/>
              <a:t>дол. США. </a:t>
            </a:r>
            <a:r>
              <a:rPr lang="ru-RU" sz="1400" dirty="0" err="1"/>
              <a:t>Також</a:t>
            </a:r>
            <a:r>
              <a:rPr lang="ru-RU" sz="1400" dirty="0"/>
              <a:t> на 12% </a:t>
            </a:r>
            <a:r>
              <a:rPr lang="ru-RU" sz="1400" dirty="0" err="1"/>
              <a:t>збільшилась</a:t>
            </a:r>
            <a:r>
              <a:rPr lang="ru-RU" sz="1400" dirty="0"/>
              <a:t> </a:t>
            </a:r>
            <a:r>
              <a:rPr lang="ru-RU" sz="1400" dirty="0" err="1"/>
              <a:t>кількість</a:t>
            </a:r>
            <a:r>
              <a:rPr lang="ru-RU" sz="1400" dirty="0"/>
              <a:t> </a:t>
            </a:r>
            <a:r>
              <a:rPr lang="ru-RU" sz="1400" dirty="0" err="1"/>
              <a:t>онлайнспоживачів</a:t>
            </a:r>
            <a:r>
              <a:rPr lang="ru-RU" sz="1400" dirty="0"/>
              <a:t>, </a:t>
            </a:r>
            <a:r>
              <a:rPr lang="ru-RU" sz="1400" dirty="0" err="1"/>
              <a:t>яких</a:t>
            </a:r>
            <a:r>
              <a:rPr lang="ru-RU" sz="1400" dirty="0"/>
              <a:t> стало </a:t>
            </a:r>
            <a:r>
              <a:rPr lang="ru-RU" sz="1400" dirty="0" err="1"/>
              <a:t>вже</a:t>
            </a:r>
            <a:r>
              <a:rPr lang="ru-RU" sz="1400" dirty="0"/>
              <a:t> 1,3</a:t>
            </a:r>
            <a:r>
              <a:rPr lang="uk-UA" sz="1400" dirty="0"/>
              <a:t> </a:t>
            </a:r>
            <a:r>
              <a:rPr lang="ru-RU" sz="1400" dirty="0"/>
              <a:t>млрд.</a:t>
            </a:r>
            <a:r>
              <a:rPr lang="uk-UA" sz="1400" dirty="0"/>
              <a:t> </a:t>
            </a:r>
            <a:r>
              <a:rPr lang="ru-RU" sz="1400" dirty="0" err="1"/>
              <a:t>осіб</a:t>
            </a:r>
            <a:r>
              <a:rPr lang="ru-RU" sz="1400" dirty="0"/>
              <a:t> (</a:t>
            </a:r>
            <a:r>
              <a:rPr lang="ru-RU" sz="1400" dirty="0" err="1"/>
              <a:t>близько</a:t>
            </a:r>
            <a:r>
              <a:rPr lang="ru-RU" sz="1400" dirty="0"/>
              <a:t> </a:t>
            </a:r>
            <a:r>
              <a:rPr lang="ru-RU" sz="1400" dirty="0" err="1"/>
              <a:t>чверті</a:t>
            </a:r>
            <a:r>
              <a:rPr lang="ru-RU" sz="1400" dirty="0"/>
              <a:t> </a:t>
            </a:r>
            <a:r>
              <a:rPr lang="ru-RU" sz="1400" dirty="0" err="1"/>
              <a:t>дорослого</a:t>
            </a:r>
            <a:r>
              <a:rPr lang="ru-RU" sz="1400" dirty="0"/>
              <a:t> </a:t>
            </a:r>
            <a:r>
              <a:rPr lang="ru-RU" sz="1400" dirty="0" err="1"/>
              <a:t>населення</a:t>
            </a:r>
            <a:r>
              <a:rPr lang="ru-RU" sz="1400" dirty="0"/>
              <a:t> </a:t>
            </a:r>
            <a:r>
              <a:rPr lang="ru-RU" sz="1400" dirty="0" err="1"/>
              <a:t>планети</a:t>
            </a:r>
            <a:r>
              <a:rPr lang="ru-RU" sz="1400" dirty="0"/>
              <a:t> </a:t>
            </a:r>
            <a:r>
              <a:rPr lang="ru-RU" sz="1400" dirty="0" err="1"/>
              <a:t>робить</a:t>
            </a:r>
            <a:r>
              <a:rPr lang="ru-RU" sz="1400" dirty="0"/>
              <a:t> покупки в </a:t>
            </a:r>
            <a:r>
              <a:rPr lang="ru-RU" sz="1400" dirty="0" err="1"/>
              <a:t>Інтернеті</a:t>
            </a:r>
            <a:r>
              <a:rPr lang="ru-RU" sz="1400" dirty="0"/>
              <a:t>). </a:t>
            </a:r>
            <a:r>
              <a:rPr lang="ru-RU" sz="1400" dirty="0" err="1"/>
              <a:t>Експерти</a:t>
            </a:r>
            <a:r>
              <a:rPr lang="ru-RU" sz="1400" dirty="0"/>
              <a:t> UNCTAD </a:t>
            </a:r>
            <a:r>
              <a:rPr lang="ru-RU" sz="1400" dirty="0" err="1"/>
              <a:t>зауважують</a:t>
            </a:r>
            <a:r>
              <a:rPr lang="ru-RU" sz="1400" dirty="0"/>
              <a:t>, </a:t>
            </a:r>
            <a:r>
              <a:rPr lang="ru-RU" sz="1400" dirty="0" err="1"/>
              <a:t>що</a:t>
            </a:r>
            <a:r>
              <a:rPr lang="ru-RU" sz="1400" dirty="0"/>
              <a:t> у </a:t>
            </a:r>
            <a:r>
              <a:rPr lang="ru-RU" sz="1400" dirty="0" err="1"/>
              <a:t>загальному</a:t>
            </a:r>
            <a:r>
              <a:rPr lang="ru-RU" sz="1400" dirty="0"/>
              <a:t> </a:t>
            </a:r>
            <a:r>
              <a:rPr lang="ru-RU" sz="1400" dirty="0" err="1"/>
              <a:t>обсязі</a:t>
            </a:r>
            <a:r>
              <a:rPr lang="ru-RU" sz="1400" dirty="0"/>
              <a:t> </a:t>
            </a:r>
            <a:r>
              <a:rPr lang="ru-RU" sz="1400" dirty="0" err="1"/>
              <a:t>глобальної</a:t>
            </a:r>
            <a:r>
              <a:rPr lang="ru-RU" sz="1400" dirty="0"/>
              <a:t> </a:t>
            </a:r>
            <a:r>
              <a:rPr lang="ru-RU" sz="1400" dirty="0" err="1"/>
              <a:t>електронної</a:t>
            </a:r>
            <a:r>
              <a:rPr lang="ru-RU" sz="1400" dirty="0"/>
              <a:t> </a:t>
            </a:r>
            <a:r>
              <a:rPr lang="ru-RU" sz="1400" dirty="0" err="1"/>
              <a:t>торгівлі</a:t>
            </a:r>
            <a:r>
              <a:rPr lang="ru-RU" sz="1400" dirty="0"/>
              <a:t> головне </a:t>
            </a:r>
            <a:r>
              <a:rPr lang="ru-RU" sz="1400" dirty="0" err="1"/>
              <a:t>місце</a:t>
            </a:r>
            <a:r>
              <a:rPr lang="ru-RU" sz="1400" dirty="0"/>
              <a:t> </a:t>
            </a:r>
            <a:r>
              <a:rPr lang="ru-RU" sz="1400" dirty="0" err="1"/>
              <a:t>посідає</a:t>
            </a:r>
            <a:r>
              <a:rPr lang="ru-RU" sz="1400" dirty="0"/>
              <a:t> </a:t>
            </a:r>
            <a:r>
              <a:rPr lang="ru-RU" sz="1400" dirty="0" err="1"/>
              <a:t>торгівля</a:t>
            </a:r>
            <a:r>
              <a:rPr lang="ru-RU" sz="1400" dirty="0"/>
              <a:t> </a:t>
            </a:r>
            <a:r>
              <a:rPr lang="ru-RU" sz="1400" dirty="0" err="1"/>
              <a:t>між</a:t>
            </a:r>
            <a:r>
              <a:rPr lang="ru-RU" sz="1400" dirty="0"/>
              <a:t> </a:t>
            </a:r>
            <a:r>
              <a:rPr lang="ru-RU" sz="1400" dirty="0" err="1"/>
              <a:t>підприємствами</a:t>
            </a:r>
            <a:r>
              <a:rPr lang="ru-RU" sz="1400" dirty="0"/>
              <a:t> (В2В), яка </a:t>
            </a:r>
            <a:r>
              <a:rPr lang="ru-RU" sz="1400" dirty="0" err="1"/>
              <a:t>оцінюється</a:t>
            </a:r>
            <a:r>
              <a:rPr lang="ru-RU" sz="1400" dirty="0"/>
              <a:t> на </a:t>
            </a:r>
            <a:r>
              <a:rPr lang="ru-RU" sz="1400" dirty="0" err="1"/>
              <a:t>рівні</a:t>
            </a:r>
            <a:r>
              <a:rPr lang="ru-RU" sz="1400" dirty="0"/>
              <a:t> </a:t>
            </a:r>
            <a:r>
              <a:rPr lang="ru-RU" sz="1400" dirty="0" err="1"/>
              <a:t>більше</a:t>
            </a:r>
            <a:r>
              <a:rPr lang="ru-RU" sz="1400" dirty="0"/>
              <a:t> </a:t>
            </a:r>
            <a:r>
              <a:rPr lang="ru-RU" sz="1400" dirty="0" err="1"/>
              <a:t>ніж</a:t>
            </a:r>
            <a:r>
              <a:rPr lang="ru-RU" sz="1400" dirty="0"/>
              <a:t> 15</a:t>
            </a:r>
            <a:r>
              <a:rPr lang="uk-UA" sz="1400" dirty="0"/>
              <a:t> </a:t>
            </a:r>
            <a:r>
              <a:rPr lang="ru-RU" sz="1400" dirty="0"/>
              <a:t>трлн.</a:t>
            </a:r>
            <a:r>
              <a:rPr lang="uk-UA" sz="1400" dirty="0"/>
              <a:t> </a:t>
            </a:r>
            <a:r>
              <a:rPr lang="ru-RU" sz="1400" dirty="0"/>
              <a:t>дол. США. </a:t>
            </a:r>
            <a:r>
              <a:rPr lang="ru-RU" sz="1400" dirty="0" err="1"/>
              <a:t>Більшість</a:t>
            </a:r>
            <a:r>
              <a:rPr lang="ru-RU" sz="1400" dirty="0"/>
              <a:t> </a:t>
            </a:r>
            <a:r>
              <a:rPr lang="ru-RU" sz="1400" dirty="0" err="1"/>
              <a:t>Інтернет-споживачів</a:t>
            </a:r>
            <a:r>
              <a:rPr lang="ru-RU" sz="1400" dirty="0"/>
              <a:t> </a:t>
            </a:r>
            <a:r>
              <a:rPr lang="ru-RU" sz="1400" dirty="0" err="1"/>
              <a:t>купують</a:t>
            </a:r>
            <a:r>
              <a:rPr lang="ru-RU" sz="1400" dirty="0"/>
              <a:t> </a:t>
            </a:r>
            <a:r>
              <a:rPr lang="ru-RU" sz="1400" dirty="0" err="1"/>
              <a:t>товари</a:t>
            </a:r>
            <a:r>
              <a:rPr lang="ru-RU" sz="1400" dirty="0"/>
              <a:t> у межах </a:t>
            </a:r>
            <a:r>
              <a:rPr lang="ru-RU" sz="1400" dirty="0" err="1"/>
              <a:t>своїх</a:t>
            </a:r>
            <a:r>
              <a:rPr lang="ru-RU" sz="1400" dirty="0"/>
              <a:t> </a:t>
            </a:r>
            <a:r>
              <a:rPr lang="ru-RU" sz="1400" dirty="0" err="1"/>
              <a:t>країн</a:t>
            </a:r>
            <a:r>
              <a:rPr lang="ru-RU" sz="1400" dirty="0"/>
              <a:t>. </a:t>
            </a:r>
            <a:r>
              <a:rPr lang="ru-RU" sz="1400" dirty="0" err="1"/>
              <a:t>Проте</a:t>
            </a:r>
            <a:r>
              <a:rPr lang="ru-RU" sz="1400" dirty="0"/>
              <a:t> </a:t>
            </a:r>
            <a:r>
              <a:rPr lang="ru-RU" sz="1400" dirty="0" err="1"/>
              <a:t>кількість</a:t>
            </a:r>
            <a:r>
              <a:rPr lang="ru-RU" sz="1400" dirty="0"/>
              <a:t> людей, </a:t>
            </a:r>
            <a:r>
              <a:rPr lang="ru-RU" sz="1400" dirty="0" err="1"/>
              <a:t>що</a:t>
            </a:r>
            <a:r>
              <a:rPr lang="ru-RU" sz="1400" dirty="0"/>
              <a:t> </a:t>
            </a:r>
            <a:r>
              <a:rPr lang="ru-RU" sz="1400" dirty="0" err="1"/>
              <a:t>замовляють</a:t>
            </a:r>
            <a:r>
              <a:rPr lang="ru-RU" sz="1400" dirty="0"/>
              <a:t> </a:t>
            </a:r>
            <a:r>
              <a:rPr lang="ru-RU" sz="1400" dirty="0" err="1"/>
              <a:t>продукцію</a:t>
            </a:r>
            <a:r>
              <a:rPr lang="ru-RU" sz="1400" dirty="0"/>
              <a:t> </a:t>
            </a:r>
            <a:r>
              <a:rPr lang="ru-RU" sz="1400" dirty="0" err="1"/>
              <a:t>закордоном</a:t>
            </a:r>
            <a:r>
              <a:rPr lang="ru-RU" sz="1400" dirty="0"/>
              <a:t>, </a:t>
            </a:r>
            <a:r>
              <a:rPr lang="ru-RU" sz="1400" dirty="0" err="1"/>
              <a:t>зросло</a:t>
            </a:r>
            <a:r>
              <a:rPr lang="ru-RU" sz="1400" dirty="0"/>
              <a:t> на 21% – в основному за </a:t>
            </a:r>
            <a:r>
              <a:rPr lang="ru-RU" sz="1400" dirty="0" err="1"/>
              <a:t>рахунок</a:t>
            </a:r>
            <a:r>
              <a:rPr lang="ru-RU" sz="1400" dirty="0"/>
              <a:t> </a:t>
            </a:r>
            <a:r>
              <a:rPr lang="ru-RU" sz="1400" dirty="0" err="1"/>
              <a:t>жителів</a:t>
            </a:r>
            <a:r>
              <a:rPr lang="ru-RU" sz="1400" dirty="0"/>
              <a:t> США. Список </a:t>
            </a:r>
            <a:r>
              <a:rPr lang="ru-RU" sz="1400" dirty="0" err="1"/>
              <a:t>світових</a:t>
            </a:r>
            <a:r>
              <a:rPr lang="ru-RU" sz="1400" dirty="0"/>
              <a:t> </a:t>
            </a:r>
            <a:r>
              <a:rPr lang="ru-RU" sz="1400" dirty="0" err="1"/>
              <a:t>лідерів</a:t>
            </a:r>
            <a:r>
              <a:rPr lang="ru-RU" sz="1400" dirty="0"/>
              <a:t> </a:t>
            </a:r>
            <a:r>
              <a:rPr lang="ru-RU" sz="1400" dirty="0" err="1"/>
              <a:t>електронної</a:t>
            </a:r>
            <a:r>
              <a:rPr lang="ru-RU" sz="1400" dirty="0"/>
              <a:t> </a:t>
            </a:r>
            <a:r>
              <a:rPr lang="ru-RU" sz="1400" dirty="0" err="1"/>
              <a:t>торгівлі</a:t>
            </a:r>
            <a:r>
              <a:rPr lang="ru-RU" sz="1400" dirty="0"/>
              <a:t> </a:t>
            </a:r>
            <a:r>
              <a:rPr lang="ru-RU" sz="1400" dirty="0" err="1"/>
              <a:t>залишається</a:t>
            </a:r>
            <a:r>
              <a:rPr lang="ru-RU" sz="1400" dirty="0"/>
              <a:t> </a:t>
            </a:r>
            <a:r>
              <a:rPr lang="ru-RU" sz="1400" dirty="0" err="1"/>
              <a:t>незмінним</a:t>
            </a:r>
            <a:r>
              <a:rPr lang="ru-RU" sz="1400" dirty="0"/>
              <a:t> </a:t>
            </a:r>
            <a:r>
              <a:rPr lang="ru-RU" sz="1400" dirty="0" err="1"/>
              <a:t>останні</a:t>
            </a:r>
            <a:r>
              <a:rPr lang="ru-RU" sz="1400" dirty="0"/>
              <a:t> </a:t>
            </a:r>
            <a:r>
              <a:rPr lang="ru-RU" sz="1400" dirty="0" err="1"/>
              <a:t>декілька</a:t>
            </a:r>
            <a:r>
              <a:rPr lang="ru-RU" sz="1400" dirty="0"/>
              <a:t> </a:t>
            </a:r>
            <a:r>
              <a:rPr lang="ru-RU" sz="1400" dirty="0" err="1"/>
              <a:t>років</a:t>
            </a:r>
            <a:r>
              <a:rPr lang="ru-RU" sz="1400" dirty="0"/>
              <a:t>, </a:t>
            </a:r>
            <a:r>
              <a:rPr lang="ru-RU" sz="1400" dirty="0" err="1"/>
              <a:t>перші</a:t>
            </a:r>
            <a:r>
              <a:rPr lang="ru-RU" sz="1400" dirty="0"/>
              <a:t> три </a:t>
            </a:r>
            <a:r>
              <a:rPr lang="ru-RU" sz="1400" dirty="0" err="1"/>
              <a:t>позиції</a:t>
            </a:r>
            <a:r>
              <a:rPr lang="ru-RU" sz="1400" dirty="0"/>
              <a:t> у </a:t>
            </a:r>
            <a:r>
              <a:rPr lang="ru-RU" sz="1400" dirty="0" err="1"/>
              <a:t>ньому</a:t>
            </a:r>
            <a:r>
              <a:rPr lang="ru-RU" sz="1400" dirty="0"/>
              <a:t> </a:t>
            </a:r>
            <a:r>
              <a:rPr lang="ru-RU" sz="1400" dirty="0" err="1"/>
              <a:t>займають</a:t>
            </a:r>
            <a:r>
              <a:rPr lang="ru-RU" sz="1400" dirty="0"/>
              <a:t> США, </a:t>
            </a:r>
            <a:r>
              <a:rPr lang="ru-RU" sz="1400" dirty="0" err="1"/>
              <a:t>Японія</a:t>
            </a:r>
            <a:r>
              <a:rPr lang="ru-RU" sz="1400" dirty="0"/>
              <a:t> та Китай. У десятку </a:t>
            </a:r>
            <a:r>
              <a:rPr lang="ru-RU" sz="1400" dirty="0" err="1"/>
              <a:t>лідерів</a:t>
            </a:r>
            <a:r>
              <a:rPr lang="ru-RU" sz="1400" dirty="0"/>
              <a:t> </a:t>
            </a:r>
            <a:r>
              <a:rPr lang="ru-RU" sz="1400" dirty="0" err="1"/>
              <a:t>Інтернет-комерції</a:t>
            </a:r>
            <a:r>
              <a:rPr lang="ru-RU" sz="1400" dirty="0"/>
              <a:t> </a:t>
            </a:r>
            <a:r>
              <a:rPr lang="ru-RU" sz="1400" dirty="0" err="1"/>
              <a:t>також</a:t>
            </a:r>
            <a:r>
              <a:rPr lang="ru-RU" sz="1400" dirty="0"/>
              <a:t> </a:t>
            </a:r>
            <a:r>
              <a:rPr lang="ru-RU" sz="1400" dirty="0" err="1"/>
              <a:t>входять</a:t>
            </a:r>
            <a:r>
              <a:rPr lang="ru-RU" sz="1400" dirty="0"/>
              <a:t> ФРН, </a:t>
            </a:r>
            <a:r>
              <a:rPr lang="ru-RU" sz="1400" dirty="0" err="1"/>
              <a:t>Південна</a:t>
            </a:r>
            <a:r>
              <a:rPr lang="ru-RU" sz="1400" dirty="0"/>
              <a:t> Корея, </a:t>
            </a:r>
            <a:r>
              <a:rPr lang="ru-RU" sz="1400" dirty="0" err="1"/>
              <a:t>Великобританія</a:t>
            </a:r>
            <a:r>
              <a:rPr lang="ru-RU" sz="1400" dirty="0"/>
              <a:t>, </a:t>
            </a:r>
            <a:r>
              <a:rPr lang="ru-RU" sz="1400" dirty="0" err="1"/>
              <a:t>Франція</a:t>
            </a:r>
            <a:r>
              <a:rPr lang="ru-RU" sz="1400" dirty="0"/>
              <a:t>, Канада, </a:t>
            </a:r>
            <a:r>
              <a:rPr lang="ru-RU" sz="1400" dirty="0" err="1"/>
              <a:t>Індія</a:t>
            </a:r>
            <a:r>
              <a:rPr lang="ru-RU" sz="1400" dirty="0"/>
              <a:t> та </a:t>
            </a:r>
            <a:r>
              <a:rPr lang="ru-RU" sz="1400" dirty="0" err="1"/>
              <a:t>Італія</a:t>
            </a:r>
            <a:r>
              <a:rPr lang="ru-RU" sz="1400" dirty="0"/>
              <a:t>.</a:t>
            </a:r>
            <a:endParaRPr lang="uk-UA" sz="1400" dirty="0"/>
          </a:p>
        </p:txBody>
      </p:sp>
    </p:spTree>
    <p:extLst>
      <p:ext uri="{BB962C8B-B14F-4D97-AF65-F5344CB8AC3E}">
        <p14:creationId xmlns:p14="http://schemas.microsoft.com/office/powerpoint/2010/main" val="2325697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Український ринок електронного бізнесу зростає зі швидкістю близько 30% на рік, при середньому зростанні ринку електронної комерції у світі зі швидкістю 23-25% на рік. Такі дані надав керівник сектору ІТ-</a:t>
            </a:r>
            <a:r>
              <a:rPr lang="ru-RU" sz="1400" dirty="0" err="1"/>
              <a:t>Telecom</a:t>
            </a:r>
            <a:r>
              <a:rPr lang="ru-RU" sz="1400" dirty="0"/>
              <a:t> BRDO</a:t>
            </a:r>
            <a:r>
              <a:rPr lang="uk-UA" sz="1400" dirty="0"/>
              <a:t> </a:t>
            </a:r>
            <a:r>
              <a:rPr lang="uk-UA" sz="1400" dirty="0" err="1"/>
              <a:t>Олександ</a:t>
            </a:r>
            <a:r>
              <a:rPr lang="uk-UA" sz="1400" dirty="0"/>
              <a:t>р Кубраков під час конференції «</a:t>
            </a:r>
            <a:r>
              <a:rPr lang="ru-RU" sz="1400" dirty="0"/>
              <a:t>E</a:t>
            </a:r>
            <a:r>
              <a:rPr lang="uk-UA" sz="1400" dirty="0"/>
              <a:t>-</a:t>
            </a:r>
            <a:r>
              <a:rPr lang="ru-RU" sz="1400" dirty="0" err="1"/>
              <a:t>comerce</a:t>
            </a:r>
            <a:r>
              <a:rPr lang="uk-UA" sz="1400" dirty="0"/>
              <a:t>: розумне регулювання для прогресивного ринку». </a:t>
            </a:r>
            <a:r>
              <a:rPr lang="ru-RU" sz="1400" dirty="0"/>
              <a:t>За </a:t>
            </a:r>
            <a:r>
              <a:rPr lang="ru-RU" sz="1400" dirty="0" err="1"/>
              <a:t>даними</a:t>
            </a:r>
            <a:r>
              <a:rPr lang="ru-RU" sz="1400" dirty="0"/>
              <a:t> BRDO </a:t>
            </a:r>
            <a:r>
              <a:rPr lang="ru-RU" sz="1400" dirty="0" err="1"/>
              <a:t>обсяг</a:t>
            </a:r>
            <a:r>
              <a:rPr lang="ru-RU" sz="1400" dirty="0"/>
              <a:t> ринку в </a:t>
            </a:r>
            <a:r>
              <a:rPr lang="ru-RU" sz="1400" dirty="0" err="1"/>
              <a:t>Україні</a:t>
            </a:r>
            <a:r>
              <a:rPr lang="ru-RU" sz="1400" dirty="0"/>
              <a:t> </a:t>
            </a:r>
            <a:r>
              <a:rPr lang="ru-RU" sz="1400" dirty="0" err="1"/>
              <a:t>перевищив</a:t>
            </a:r>
            <a:r>
              <a:rPr lang="ru-RU" sz="1400" dirty="0"/>
              <a:t> 50</a:t>
            </a:r>
            <a:r>
              <a:rPr lang="uk-UA" sz="1400" dirty="0"/>
              <a:t> </a:t>
            </a:r>
            <a:r>
              <a:rPr lang="ru-RU" sz="1400" dirty="0"/>
              <a:t>млрд.</a:t>
            </a:r>
            <a:r>
              <a:rPr lang="uk-UA" sz="1400" dirty="0"/>
              <a:t> </a:t>
            </a:r>
            <a:r>
              <a:rPr lang="ru-RU" sz="1400" dirty="0"/>
              <a:t>грн., </a:t>
            </a:r>
            <a:r>
              <a:rPr lang="ru-RU" sz="1400" dirty="0" err="1"/>
              <a:t>або</a:t>
            </a:r>
            <a:r>
              <a:rPr lang="ru-RU" sz="1400" dirty="0"/>
              <a:t> 3,2</a:t>
            </a:r>
            <a:r>
              <a:rPr lang="uk-UA" sz="1400" dirty="0"/>
              <a:t> </a:t>
            </a:r>
            <a:r>
              <a:rPr lang="ru-RU" sz="1400" dirty="0"/>
              <a:t>% </a:t>
            </a:r>
            <a:r>
              <a:rPr lang="ru-RU" sz="1400" dirty="0" err="1"/>
              <a:t>загального</a:t>
            </a:r>
            <a:r>
              <a:rPr lang="ru-RU" sz="1400" dirty="0"/>
              <a:t> </a:t>
            </a:r>
            <a:r>
              <a:rPr lang="ru-RU" sz="1400" dirty="0" err="1"/>
              <a:t>роздрібного</a:t>
            </a:r>
            <a:r>
              <a:rPr lang="ru-RU" sz="1400" dirty="0"/>
              <a:t> продажу. </a:t>
            </a:r>
            <a:r>
              <a:rPr lang="ru-RU" sz="1400" dirty="0" err="1"/>
              <a:t>Вищезазначені</a:t>
            </a:r>
            <a:r>
              <a:rPr lang="ru-RU" sz="1400" dirty="0"/>
              <a:t> </a:t>
            </a:r>
            <a:r>
              <a:rPr lang="ru-RU" sz="1400" dirty="0" err="1"/>
              <a:t>дані</a:t>
            </a:r>
            <a:r>
              <a:rPr lang="ru-RU" sz="1400" dirty="0"/>
              <a:t> дали </a:t>
            </a:r>
            <a:r>
              <a:rPr lang="ru-RU" sz="1400" dirty="0" err="1"/>
              <a:t>можливість</a:t>
            </a:r>
            <a:r>
              <a:rPr lang="ru-RU" sz="1400" dirty="0"/>
              <a:t> </a:t>
            </a:r>
            <a:r>
              <a:rPr lang="ru-RU" sz="1400" dirty="0" err="1"/>
              <a:t>Україні</a:t>
            </a:r>
            <a:r>
              <a:rPr lang="ru-RU" sz="1400" dirty="0"/>
              <a:t> </a:t>
            </a:r>
            <a:r>
              <a:rPr lang="ru-RU" sz="1400" dirty="0" err="1"/>
              <a:t>посісти</a:t>
            </a:r>
            <a:r>
              <a:rPr lang="ru-RU" sz="1400" dirty="0"/>
              <a:t> друге </a:t>
            </a:r>
            <a:r>
              <a:rPr lang="ru-RU" sz="1400" dirty="0" err="1"/>
              <a:t>місце</a:t>
            </a:r>
            <a:r>
              <a:rPr lang="ru-RU" sz="1400" dirty="0"/>
              <a:t> за темпами росту </a:t>
            </a:r>
            <a:r>
              <a:rPr lang="ru-RU" sz="1400" dirty="0" err="1"/>
              <a:t>електронної</a:t>
            </a:r>
            <a:r>
              <a:rPr lang="ru-RU" sz="1400" dirty="0"/>
              <a:t> </a:t>
            </a:r>
            <a:r>
              <a:rPr lang="ru-RU" sz="1400" dirty="0" err="1"/>
              <a:t>комерції</a:t>
            </a:r>
            <a:r>
              <a:rPr lang="ru-RU" sz="1400" dirty="0"/>
              <a:t> в </a:t>
            </a:r>
            <a:r>
              <a:rPr lang="ru-RU" sz="1400" dirty="0" err="1"/>
              <a:t>Європі</a:t>
            </a:r>
            <a:r>
              <a:rPr lang="uk-UA" sz="1400" dirty="0"/>
              <a:t>.</a:t>
            </a:r>
            <a:endParaRPr lang="ru-RU" sz="1400" dirty="0"/>
          </a:p>
          <a:p>
            <a:r>
              <a:rPr lang="ru-RU" sz="1400" u="sng" dirty="0" err="1">
                <a:hlinkClick r:id="rId2" action="ppaction://hlinkfile"/>
              </a:rPr>
              <a:t>Суттєвий</a:t>
            </a:r>
            <a:r>
              <a:rPr lang="ru-RU" sz="1400" u="sng" dirty="0">
                <a:hlinkClick r:id="rId2" action="ppaction://hlinkfile"/>
              </a:rPr>
              <a:t> </a:t>
            </a:r>
            <a:r>
              <a:rPr lang="ru-RU" sz="1400" u="sng" dirty="0" err="1">
                <a:hlinkClick r:id="rId2" action="ppaction://hlinkfile"/>
              </a:rPr>
              <a:t>вплив</a:t>
            </a:r>
            <a:r>
              <a:rPr lang="ru-RU" sz="1400" u="sng" dirty="0">
                <a:hlinkClick r:id="rId2" action="ppaction://hlinkfile"/>
              </a:rPr>
              <a:t> на </a:t>
            </a:r>
            <a:r>
              <a:rPr lang="ru-RU" sz="1400" u="sng" dirty="0" err="1">
                <a:hlinkClick r:id="rId2" action="ppaction://hlinkfile"/>
              </a:rPr>
              <a:t>розвиток</a:t>
            </a:r>
            <a:r>
              <a:rPr lang="ru-RU" sz="1400" u="sng" dirty="0">
                <a:hlinkClick r:id="rId2" action="ppaction://hlinkfile"/>
              </a:rPr>
              <a:t> </a:t>
            </a:r>
            <a:r>
              <a:rPr lang="ru-RU" sz="1400" u="sng" dirty="0" err="1">
                <a:hlinkClick r:id="rId2" action="ppaction://hlinkfile"/>
              </a:rPr>
              <a:t>українськ</a:t>
            </a:r>
            <a:r>
              <a:rPr lang="uk-UA" sz="1400" u="sng" dirty="0" err="1">
                <a:hlinkClick r:id="rId2" action="ppaction://hlinkfile"/>
              </a:rPr>
              <a:t>ого</a:t>
            </a:r>
            <a:r>
              <a:rPr lang="ru-RU" sz="1400" u="sng" dirty="0">
                <a:hlinkClick r:id="rId2" action="ppaction://hlinkfile"/>
              </a:rPr>
              <a:t> </a:t>
            </a:r>
            <a:r>
              <a:rPr lang="ru-RU" sz="1400" u="sng" dirty="0" err="1">
                <a:hlinkClick r:id="rId2" action="ppaction://hlinkfile"/>
              </a:rPr>
              <a:t>інтернет-бізнесу</a:t>
            </a:r>
            <a:r>
              <a:rPr lang="ru-RU" sz="1400" u="sng" dirty="0">
                <a:hlinkClick r:id="rId2" action="ppaction://hlinkfile"/>
              </a:rPr>
              <a:t> </a:t>
            </a:r>
            <a:r>
              <a:rPr lang="ru-RU" sz="1400" u="sng" dirty="0" err="1">
                <a:hlinkClick r:id="rId2" action="ppaction://hlinkfile"/>
              </a:rPr>
              <a:t>справляє</a:t>
            </a:r>
            <a:r>
              <a:rPr lang="ru-RU" sz="1400" u="sng" dirty="0">
                <a:hlinkClick r:id="rId2" action="ppaction://hlinkfile"/>
              </a:rPr>
              <a:t> все </a:t>
            </a:r>
            <a:r>
              <a:rPr lang="ru-RU" sz="1400" u="sng" dirty="0" err="1">
                <a:hlinkClick r:id="rId2" action="ppaction://hlinkfile"/>
              </a:rPr>
              <a:t>зростаюча</a:t>
            </a:r>
            <a:r>
              <a:rPr lang="ru-RU" sz="1400" u="sng" dirty="0">
                <a:hlinkClick r:id="rId2" action="ppaction://hlinkfile"/>
              </a:rPr>
              <a:t> </a:t>
            </a:r>
            <a:r>
              <a:rPr lang="ru-RU" sz="1400" u="sng" dirty="0" err="1">
                <a:hlinkClick r:id="rId2" action="ppaction://hlinkfile"/>
              </a:rPr>
              <a:t>конкуренція</a:t>
            </a:r>
            <a:r>
              <a:rPr lang="ru-RU" sz="1400" u="sng" dirty="0">
                <a:hlinkClick r:id="rId2" action="ppaction://hlinkfile"/>
              </a:rPr>
              <a:t> з </a:t>
            </a:r>
            <a:r>
              <a:rPr lang="ru-RU" sz="1400" u="sng" dirty="0" err="1">
                <a:hlinkClick r:id="rId2" action="ppaction://hlinkfile"/>
              </a:rPr>
              <a:t>іноземними</a:t>
            </a:r>
            <a:r>
              <a:rPr lang="ru-RU" sz="1400" u="sng" dirty="0">
                <a:hlinkClick r:id="rId2" action="ppaction://hlinkfile"/>
              </a:rPr>
              <a:t> онлайн-</a:t>
            </a:r>
            <a:r>
              <a:rPr lang="ru-RU" sz="1400" u="sng" dirty="0" err="1">
                <a:hlinkClick r:id="rId2" action="ppaction://hlinkfile"/>
              </a:rPr>
              <a:t>компаніями</a:t>
            </a:r>
            <a:r>
              <a:rPr lang="ru-RU" sz="1400" u="sng" dirty="0">
                <a:hlinkClick r:id="rId2" action="ppaction://hlinkfile"/>
              </a:rPr>
              <a:t>. За </a:t>
            </a:r>
            <a:r>
              <a:rPr lang="ru-RU" sz="1400" u="sng" dirty="0" err="1">
                <a:hlinkClick r:id="rId2" action="ppaction://hlinkfile"/>
              </a:rPr>
              <a:t>даними</a:t>
            </a:r>
            <a:r>
              <a:rPr lang="ru-RU" sz="1400" u="sng" dirty="0">
                <a:hlinkClick r:id="rId2" action="ppaction://hlinkfile"/>
              </a:rPr>
              <a:t> НБУ, </a:t>
            </a:r>
            <a:r>
              <a:rPr lang="ru-RU" sz="1400" u="sng" dirty="0" err="1">
                <a:hlinkClick r:id="rId2" action="ppaction://hlinkfile"/>
              </a:rPr>
              <a:t>кількість</a:t>
            </a:r>
            <a:r>
              <a:rPr lang="ru-RU" sz="1400" u="sng" dirty="0">
                <a:hlinkClick r:id="rId2" action="ppaction://hlinkfile"/>
              </a:rPr>
              <a:t> </a:t>
            </a:r>
            <a:r>
              <a:rPr lang="ru-RU" sz="1400" u="sng" dirty="0" err="1">
                <a:hlinkClick r:id="rId2" action="ppaction://hlinkfile"/>
              </a:rPr>
              <a:t>транскордонних</a:t>
            </a:r>
            <a:r>
              <a:rPr lang="ru-RU" sz="1400" u="sng" dirty="0">
                <a:hlinkClick r:id="rId2" action="ppaction://hlinkfile"/>
              </a:rPr>
              <a:t> </a:t>
            </a:r>
            <a:r>
              <a:rPr lang="ru-RU" sz="1400" u="sng" dirty="0" err="1">
                <a:hlinkClick r:id="rId2" action="ppaction://hlinkfile"/>
              </a:rPr>
              <a:t>операцій</a:t>
            </a:r>
            <a:r>
              <a:rPr lang="ru-RU" sz="1400" u="sng" dirty="0">
                <a:hlinkClick r:id="rId2" action="ppaction://hlinkfile"/>
              </a:rPr>
              <a:t> </a:t>
            </a:r>
            <a:r>
              <a:rPr lang="ru-RU" sz="1400" u="sng" dirty="0" err="1">
                <a:hlinkClick r:id="rId2" action="ppaction://hlinkfile"/>
              </a:rPr>
              <a:t>збільшилась</a:t>
            </a:r>
            <a:r>
              <a:rPr lang="ru-RU" sz="1400" u="sng" dirty="0">
                <a:hlinkClick r:id="rId2" action="ppaction://hlinkfile"/>
              </a:rPr>
              <a:t> на 36</a:t>
            </a:r>
            <a:r>
              <a:rPr lang="uk-UA" sz="1400" u="sng" dirty="0">
                <a:hlinkClick r:id="rId2" action="ppaction://hlinkfile"/>
              </a:rPr>
              <a:t> </a:t>
            </a:r>
            <a:r>
              <a:rPr lang="ru-RU" sz="1400" u="sng" dirty="0">
                <a:hlinkClick r:id="rId2" action="ppaction://hlinkfile"/>
              </a:rPr>
              <a:t>%, а сума </a:t>
            </a:r>
            <a:r>
              <a:rPr lang="ru-RU" sz="1400" u="sng" dirty="0" err="1">
                <a:hlinkClick r:id="rId2" action="ppaction://hlinkfile"/>
              </a:rPr>
              <a:t>операцій</a:t>
            </a:r>
            <a:r>
              <a:rPr lang="ru-RU" sz="1400" u="sng" dirty="0">
                <a:hlinkClick r:id="rId2" action="ppaction://hlinkfile"/>
              </a:rPr>
              <a:t> у гривневому </a:t>
            </a:r>
            <a:r>
              <a:rPr lang="ru-RU" sz="1400" u="sng" dirty="0" err="1">
                <a:hlinkClick r:id="rId2" action="ppaction://hlinkfile"/>
              </a:rPr>
              <a:t>еквіваленті</a:t>
            </a:r>
            <a:r>
              <a:rPr lang="ru-RU" sz="1400" u="sng" dirty="0">
                <a:hlinkClick r:id="rId2" action="ppaction://hlinkfile"/>
              </a:rPr>
              <a:t> – на 50</a:t>
            </a:r>
            <a:r>
              <a:rPr lang="uk-UA" sz="1400" u="sng" dirty="0">
                <a:hlinkClick r:id="rId2" action="ppaction://hlinkfile"/>
              </a:rPr>
              <a:t> </a:t>
            </a:r>
            <a:r>
              <a:rPr lang="ru-RU" sz="1400" u="sng" dirty="0">
                <a:hlinkClick r:id="rId2" action="ppaction://hlinkfile"/>
              </a:rPr>
              <a:t>%. За </a:t>
            </a:r>
            <a:r>
              <a:rPr lang="ru-RU" sz="1400" u="sng" dirty="0" err="1">
                <a:hlinkClick r:id="rId2" action="ppaction://hlinkfile"/>
              </a:rPr>
              <a:t>даними</a:t>
            </a:r>
            <a:r>
              <a:rPr lang="ru-RU" sz="1400" u="sng" dirty="0">
                <a:hlinkClick r:id="rId2" action="ppaction://hlinkfile"/>
              </a:rPr>
              <a:t> </a:t>
            </a:r>
            <a:r>
              <a:rPr lang="ru-RU" sz="1400" u="sng" dirty="0" err="1">
                <a:hlinkClick r:id="rId2" action="ppaction://hlinkfile"/>
              </a:rPr>
              <a:t>Української</a:t>
            </a:r>
            <a:r>
              <a:rPr lang="ru-RU" sz="1400" u="sng" dirty="0">
                <a:hlinkClick r:id="rId2" action="ppaction://hlinkfile"/>
              </a:rPr>
              <a:t> </a:t>
            </a:r>
            <a:r>
              <a:rPr lang="ru-RU" sz="1400" u="sng" dirty="0" err="1">
                <a:hlinkClick r:id="rId2" action="ppaction://hlinkfile"/>
              </a:rPr>
              <a:t>асоціації</a:t>
            </a:r>
            <a:r>
              <a:rPr lang="ru-RU" sz="1400" u="sng" dirty="0">
                <a:hlinkClick r:id="rId2" action="ppaction://hlinkfile"/>
              </a:rPr>
              <a:t> </a:t>
            </a:r>
            <a:r>
              <a:rPr lang="ru-RU" sz="1400" u="sng" dirty="0" err="1">
                <a:hlinkClick r:id="rId2" action="ppaction://hlinkfile"/>
              </a:rPr>
              <a:t>директмаркетингу</a:t>
            </a:r>
            <a:r>
              <a:rPr lang="ru-RU" sz="1400" u="sng" dirty="0">
                <a:hlinkClick r:id="rId2" action="ppaction://hlinkfile"/>
              </a:rPr>
              <a:t> </a:t>
            </a:r>
            <a:r>
              <a:rPr lang="ru-RU" sz="1400" u="sng" dirty="0" err="1">
                <a:hlinkClick r:id="rId2" action="ppaction://hlinkfile"/>
              </a:rPr>
              <a:t>частка</a:t>
            </a:r>
            <a:r>
              <a:rPr lang="ru-RU" sz="1400" u="sng" dirty="0">
                <a:hlinkClick r:id="rId2" action="ppaction://hlinkfile"/>
              </a:rPr>
              <a:t> </a:t>
            </a:r>
            <a:r>
              <a:rPr lang="ru-RU" sz="1400" u="sng" dirty="0" err="1">
                <a:hlinkClick r:id="rId2" action="ppaction://hlinkfile"/>
              </a:rPr>
              <a:t>транскордонних</a:t>
            </a:r>
            <a:r>
              <a:rPr lang="ru-RU" sz="1400" u="sng" dirty="0">
                <a:hlinkClick r:id="rId2" action="ppaction://hlinkfile"/>
              </a:rPr>
              <a:t> </a:t>
            </a:r>
            <a:r>
              <a:rPr lang="ru-RU" sz="1400" u="sng" dirty="0" err="1">
                <a:hlinkClick r:id="rId2" action="ppaction://hlinkfile"/>
              </a:rPr>
              <a:t>операцій</a:t>
            </a:r>
            <a:r>
              <a:rPr lang="ru-RU" sz="1400" u="sng" dirty="0">
                <a:hlinkClick r:id="rId2" action="ppaction://hlinkfile"/>
              </a:rPr>
              <a:t> </a:t>
            </a:r>
            <a:r>
              <a:rPr lang="ru-RU" sz="1400" u="sng" dirty="0" err="1">
                <a:hlinkClick r:id="rId2" action="ppaction://hlinkfile"/>
              </a:rPr>
              <a:t>складає</a:t>
            </a:r>
            <a:r>
              <a:rPr lang="ru-RU" sz="1400" u="sng" dirty="0">
                <a:hlinkClick r:id="rId2" action="ppaction://hlinkfile"/>
              </a:rPr>
              <a:t> </a:t>
            </a:r>
            <a:r>
              <a:rPr lang="ru-RU" sz="1400" u="sng" dirty="0" err="1">
                <a:hlinkClick r:id="rId2" action="ppaction://hlinkfile"/>
              </a:rPr>
              <a:t>майже</a:t>
            </a:r>
            <a:r>
              <a:rPr lang="ru-RU" sz="1400" u="sng" dirty="0">
                <a:hlinkClick r:id="rId2" action="ppaction://hlinkfile"/>
              </a:rPr>
              <a:t> </a:t>
            </a:r>
            <a:r>
              <a:rPr lang="ru-RU" sz="1400" u="sng" dirty="0" err="1">
                <a:hlinkClick r:id="rId2" action="ppaction://hlinkfile"/>
              </a:rPr>
              <a:t>третину</a:t>
            </a:r>
            <a:r>
              <a:rPr lang="ru-RU" sz="1400" u="sng" dirty="0">
                <a:hlinkClick r:id="rId2" action="ppaction://hlinkfile"/>
              </a:rPr>
              <a:t> </a:t>
            </a:r>
            <a:r>
              <a:rPr lang="ru-RU" sz="1400" u="sng" dirty="0" err="1">
                <a:hlinkClick r:id="rId2" action="ppaction://hlinkfile"/>
              </a:rPr>
              <a:t>всього</a:t>
            </a:r>
            <a:r>
              <a:rPr lang="ru-RU" sz="1400" u="sng" dirty="0">
                <a:hlinkClick r:id="rId2" action="ppaction://hlinkfile"/>
              </a:rPr>
              <a:t> </a:t>
            </a:r>
            <a:r>
              <a:rPr lang="ru-RU" sz="1400" u="sng" dirty="0" err="1">
                <a:hlinkClick r:id="rId2" action="ppaction://hlinkfile"/>
              </a:rPr>
              <a:t>українського</a:t>
            </a:r>
            <a:r>
              <a:rPr lang="ru-RU" sz="1400" u="sng" dirty="0">
                <a:hlinkClick r:id="rId2" action="ppaction://hlinkfile"/>
              </a:rPr>
              <a:t> ринку </a:t>
            </a:r>
            <a:r>
              <a:rPr lang="ru-RU" sz="1400" u="sng" dirty="0" err="1">
                <a:hlinkClick r:id="rId2" action="ppaction://hlinkfile"/>
              </a:rPr>
              <a:t>електронного</a:t>
            </a:r>
            <a:r>
              <a:rPr lang="ru-RU" sz="1400" u="sng" dirty="0">
                <a:hlinkClick r:id="rId2" action="ppaction://hlinkfile"/>
              </a:rPr>
              <a:t> </a:t>
            </a:r>
            <a:r>
              <a:rPr lang="ru-RU" sz="1400" u="sng" dirty="0" err="1">
                <a:hlinkClick r:id="rId2" action="ppaction://hlinkfile"/>
              </a:rPr>
              <a:t>бізнесу</a:t>
            </a:r>
            <a:r>
              <a:rPr lang="ru-RU" sz="1400" u="sng" dirty="0">
                <a:hlinkClick r:id="rId2" action="ppaction://hlinkfile"/>
              </a:rPr>
              <a:t>. </a:t>
            </a:r>
            <a:r>
              <a:rPr lang="ru-RU" sz="1400" u="sng" dirty="0" err="1">
                <a:hlinkClick r:id="rId2" action="ppaction://hlinkfile"/>
              </a:rPr>
              <a:t>Обсяги</a:t>
            </a:r>
            <a:r>
              <a:rPr lang="ru-RU" sz="1400" u="sng" dirty="0">
                <a:hlinkClick r:id="rId2" action="ppaction://hlinkfile"/>
              </a:rPr>
              <a:t> </a:t>
            </a:r>
            <a:r>
              <a:rPr lang="ru-RU" sz="1400" u="sng" dirty="0" err="1">
                <a:hlinkClick r:id="rId2" action="ppaction://hlinkfile"/>
              </a:rPr>
              <a:t>грошових</a:t>
            </a:r>
            <a:r>
              <a:rPr lang="ru-RU" sz="1400" u="sng" dirty="0">
                <a:hlinkClick r:id="rId2" action="ppaction://hlinkfile"/>
              </a:rPr>
              <a:t> </a:t>
            </a:r>
            <a:r>
              <a:rPr lang="ru-RU" sz="1400" u="sng" dirty="0" err="1">
                <a:hlinkClick r:id="rId2" action="ppaction://hlinkfile"/>
              </a:rPr>
              <a:t>переказів</a:t>
            </a:r>
            <a:r>
              <a:rPr lang="ru-RU" sz="1400" u="sng" dirty="0">
                <a:hlinkClick r:id="rId2" action="ppaction://hlinkfile"/>
              </a:rPr>
              <a:t> на </a:t>
            </a:r>
            <a:r>
              <a:rPr lang="ru-RU" sz="1400" u="sng" dirty="0" err="1">
                <a:hlinkClick r:id="rId2" action="ppaction://hlinkfile"/>
              </a:rPr>
              <a:t>рахунки</a:t>
            </a:r>
            <a:r>
              <a:rPr lang="ru-RU" sz="1400" u="sng" dirty="0">
                <a:hlinkClick r:id="rId2" action="ppaction://hlinkfile"/>
              </a:rPr>
              <a:t> </a:t>
            </a:r>
            <a:r>
              <a:rPr lang="ru-RU" sz="1400" u="sng" dirty="0" err="1">
                <a:hlinkClick r:id="rId2" action="ppaction://hlinkfile"/>
              </a:rPr>
              <a:t>іноземних</a:t>
            </a:r>
            <a:r>
              <a:rPr lang="ru-RU" sz="1400" u="sng" dirty="0">
                <a:hlinkClick r:id="rId2" action="ppaction://hlinkfile"/>
              </a:rPr>
              <a:t> онлайн-</a:t>
            </a:r>
            <a:r>
              <a:rPr lang="ru-RU" sz="1400" u="sng" dirty="0" err="1">
                <a:hlinkClick r:id="rId2" action="ppaction://hlinkfile"/>
              </a:rPr>
              <a:t>продавців</a:t>
            </a:r>
            <a:r>
              <a:rPr lang="ru-RU" sz="1400" u="sng" dirty="0">
                <a:hlinkClick r:id="rId2" action="ppaction://hlinkfile"/>
              </a:rPr>
              <a:t> за </a:t>
            </a:r>
            <a:r>
              <a:rPr lang="ru-RU" sz="1400" u="sng" dirty="0" err="1">
                <a:hlinkClick r:id="rId2" action="ppaction://hlinkfile"/>
              </a:rPr>
              <a:t>рік</a:t>
            </a:r>
            <a:r>
              <a:rPr lang="ru-RU" sz="1400" u="sng" dirty="0">
                <a:hlinkClick r:id="rId2" action="ppaction://hlinkfile"/>
              </a:rPr>
              <a:t> </a:t>
            </a:r>
            <a:r>
              <a:rPr lang="ru-RU" sz="1400" u="sng" dirty="0" err="1">
                <a:hlinkClick r:id="rId2" action="ppaction://hlinkfile"/>
              </a:rPr>
              <a:t>зросли</a:t>
            </a:r>
            <a:r>
              <a:rPr lang="ru-RU" sz="1400" u="sng" dirty="0">
                <a:hlinkClick r:id="rId2" action="ppaction://hlinkfile"/>
              </a:rPr>
              <a:t> на 15-20</a:t>
            </a:r>
            <a:r>
              <a:rPr lang="uk-UA" sz="1400" u="sng" dirty="0">
                <a:hlinkClick r:id="rId2" action="ppaction://hlinkfile"/>
              </a:rPr>
              <a:t> </a:t>
            </a:r>
            <a:r>
              <a:rPr lang="ru-RU" sz="1400" u="sng" dirty="0">
                <a:hlinkClick r:id="rId2" action="ppaction://hlinkfile"/>
              </a:rPr>
              <a:t>% і </a:t>
            </a:r>
            <a:r>
              <a:rPr lang="ru-RU" sz="1400" u="sng" dirty="0" err="1">
                <a:hlinkClick r:id="rId2" action="ppaction://hlinkfile"/>
              </a:rPr>
              <a:t>досягли</a:t>
            </a:r>
            <a:r>
              <a:rPr lang="ru-RU" sz="1400" u="sng" dirty="0">
                <a:hlinkClick r:id="rId2" action="ppaction://hlinkfile"/>
              </a:rPr>
              <a:t> </a:t>
            </a:r>
            <a:r>
              <a:rPr lang="ru-RU" sz="1400" u="sng" dirty="0" err="1">
                <a:hlinkClick r:id="rId2" action="ppaction://hlinkfile"/>
              </a:rPr>
              <a:t>приблизно</a:t>
            </a:r>
            <a:r>
              <a:rPr lang="ru-RU" sz="1400" u="sng" dirty="0">
                <a:hlinkClick r:id="rId2" action="ppaction://hlinkfile"/>
              </a:rPr>
              <a:t> 40 млн.</a:t>
            </a:r>
            <a:r>
              <a:rPr lang="uk-UA" sz="1400" u="sng" dirty="0">
                <a:hlinkClick r:id="rId2" action="ppaction://hlinkfile"/>
              </a:rPr>
              <a:t> </a:t>
            </a:r>
            <a:r>
              <a:rPr lang="ru-RU" sz="1400" u="sng" dirty="0">
                <a:hlinkClick r:id="rId2" action="ppaction://hlinkfile"/>
              </a:rPr>
              <a:t>дол. США. За </a:t>
            </a:r>
            <a:r>
              <a:rPr lang="ru-RU" sz="1400" u="sng" dirty="0" err="1">
                <a:hlinkClick r:id="rId2" action="ppaction://hlinkfile"/>
              </a:rPr>
              <a:t>даними</a:t>
            </a:r>
            <a:r>
              <a:rPr lang="ru-RU" sz="1400" u="sng" dirty="0">
                <a:hlinkClick r:id="rId2" action="ppaction://hlinkfile"/>
              </a:rPr>
              <a:t> </a:t>
            </a:r>
            <a:r>
              <a:rPr lang="ru-RU" sz="1400" u="sng" dirty="0" err="1">
                <a:hlinkClick r:id="rId2" action="ppaction://hlinkfile"/>
              </a:rPr>
              <a:t>численних</a:t>
            </a:r>
            <a:r>
              <a:rPr lang="ru-RU" sz="1400" u="sng" dirty="0">
                <a:hlinkClick r:id="rId2" action="ppaction://hlinkfile"/>
              </a:rPr>
              <a:t> </a:t>
            </a:r>
            <a:r>
              <a:rPr lang="ru-RU" sz="1400" u="sng" dirty="0" err="1">
                <a:hlinkClick r:id="rId2" action="ppaction://hlinkfile"/>
              </a:rPr>
              <a:t>соціологічних</a:t>
            </a:r>
            <a:r>
              <a:rPr lang="ru-RU" sz="1400" u="sng" dirty="0">
                <a:hlinkClick r:id="rId2" action="ppaction://hlinkfile"/>
              </a:rPr>
              <a:t> </a:t>
            </a:r>
            <a:r>
              <a:rPr lang="ru-RU" sz="1400" u="sng" dirty="0" err="1">
                <a:hlinkClick r:id="rId2" action="ppaction://hlinkfile"/>
              </a:rPr>
              <a:t>досліджень</a:t>
            </a:r>
            <a:r>
              <a:rPr lang="ru-RU" sz="1400" u="sng" dirty="0">
                <a:hlinkClick r:id="rId2" action="ppaction://hlinkfile"/>
              </a:rPr>
              <a:t>, </a:t>
            </a:r>
            <a:r>
              <a:rPr lang="ru-RU" sz="1400" u="sng" dirty="0" err="1">
                <a:hlinkClick r:id="rId2" action="ppaction://hlinkfile"/>
              </a:rPr>
              <a:t>основним</a:t>
            </a:r>
            <a:r>
              <a:rPr lang="ru-RU" sz="1400" u="sng" dirty="0">
                <a:hlinkClick r:id="rId2" action="ppaction://hlinkfile"/>
              </a:rPr>
              <a:t> </a:t>
            </a:r>
            <a:r>
              <a:rPr lang="ru-RU" sz="1400" u="sng" dirty="0" err="1">
                <a:hlinkClick r:id="rId2" action="ppaction://hlinkfile"/>
              </a:rPr>
              <a:t>мотиватором</a:t>
            </a:r>
            <a:r>
              <a:rPr lang="ru-RU" sz="1400" u="sng" dirty="0">
                <a:hlinkClick r:id="rId2" action="ppaction://hlinkfile"/>
              </a:rPr>
              <a:t> покупки у </a:t>
            </a:r>
            <a:r>
              <a:rPr lang="ru-RU" sz="1400" u="sng" dirty="0" err="1">
                <a:hlinkClick r:id="rId2" action="ppaction://hlinkfile"/>
              </a:rPr>
              <a:t>закордонних</a:t>
            </a:r>
            <a:r>
              <a:rPr lang="ru-RU" sz="1400" u="sng" dirty="0">
                <a:hlinkClick r:id="rId2" action="ppaction://hlinkfile"/>
              </a:rPr>
              <a:t> </a:t>
            </a:r>
            <a:r>
              <a:rPr lang="ru-RU" sz="1400" u="sng" dirty="0" err="1">
                <a:hlinkClick r:id="rId2" action="ppaction://hlinkfile"/>
              </a:rPr>
              <a:t>інтернет</a:t>
            </a:r>
            <a:r>
              <a:rPr lang="ru-RU" sz="1400" u="sng" dirty="0">
                <a:hlinkClick r:id="rId2" action="ppaction://hlinkfile"/>
              </a:rPr>
              <a:t>-магазинах є </a:t>
            </a:r>
            <a:r>
              <a:rPr lang="ru-RU" sz="1400" u="sng" dirty="0" err="1">
                <a:hlinkClick r:id="rId2" action="ppaction://hlinkfile"/>
              </a:rPr>
              <a:t>нижча</a:t>
            </a:r>
            <a:r>
              <a:rPr lang="ru-RU" sz="1400" u="sng" dirty="0">
                <a:hlinkClick r:id="rId2" action="ppaction://hlinkfile"/>
              </a:rPr>
              <a:t> </a:t>
            </a:r>
            <a:r>
              <a:rPr lang="ru-RU" sz="1400" u="sng" dirty="0" err="1">
                <a:hlinkClick r:id="rId2" action="ppaction://hlinkfile"/>
              </a:rPr>
              <a:t>ціна</a:t>
            </a:r>
            <a:r>
              <a:rPr lang="ru-RU" sz="1400" u="sng" dirty="0">
                <a:hlinkClick r:id="rId2" action="ppaction://hlinkfile"/>
              </a:rPr>
              <a:t>, особливо у </a:t>
            </a:r>
            <a:r>
              <a:rPr lang="ru-RU" sz="1400" u="sng" dirty="0" err="1">
                <a:hlinkClick r:id="rId2" action="ppaction://hlinkfile"/>
              </a:rPr>
              <a:t>сегменті</a:t>
            </a:r>
            <a:r>
              <a:rPr lang="ru-RU" sz="1400" u="sng" dirty="0">
                <a:hlinkClick r:id="rId2" action="ppaction://hlinkfile"/>
              </a:rPr>
              <a:t> </a:t>
            </a:r>
            <a:r>
              <a:rPr lang="ru-RU" sz="1400" u="sng" dirty="0" err="1">
                <a:hlinkClick r:id="rId2" action="ppaction://hlinkfile"/>
              </a:rPr>
              <a:t>електроніки</a:t>
            </a:r>
            <a:r>
              <a:rPr lang="ru-RU" sz="1400" u="sng" dirty="0">
                <a:hlinkClick r:id="rId2" action="ppaction://hlinkfile"/>
              </a:rPr>
              <a:t> та </a:t>
            </a:r>
            <a:r>
              <a:rPr lang="ru-RU" sz="1400" u="sng" dirty="0" err="1">
                <a:hlinkClick r:id="rId2" action="ppaction://hlinkfile"/>
              </a:rPr>
              <a:t>побутової</a:t>
            </a:r>
            <a:r>
              <a:rPr lang="ru-RU" sz="1400" u="sng" dirty="0">
                <a:hlinkClick r:id="rId2" action="ppaction://hlinkfile"/>
              </a:rPr>
              <a:t> </a:t>
            </a:r>
            <a:r>
              <a:rPr lang="ru-RU" sz="1400" u="sng" dirty="0" err="1">
                <a:hlinkClick r:id="rId2" action="ppaction://hlinkfile"/>
              </a:rPr>
              <a:t>техніки</a:t>
            </a:r>
            <a:r>
              <a:rPr lang="ru-RU" sz="1400" u="sng" dirty="0">
                <a:hlinkClick r:id="rId2" action="ppaction://hlinkfile"/>
              </a:rPr>
              <a:t>, а у </a:t>
            </a:r>
            <a:r>
              <a:rPr lang="ru-RU" sz="1400" u="sng" dirty="0" err="1">
                <a:hlinkClick r:id="rId2" action="ppaction://hlinkfile"/>
              </a:rPr>
              <a:t>сегменті</a:t>
            </a:r>
            <a:r>
              <a:rPr lang="ru-RU" sz="1400" u="sng" dirty="0">
                <a:hlinkClick r:id="rId2" action="ppaction://hlinkfile"/>
              </a:rPr>
              <a:t> </a:t>
            </a:r>
            <a:r>
              <a:rPr lang="ru-RU" sz="1400" u="sng" dirty="0" err="1">
                <a:hlinkClick r:id="rId2" action="ppaction://hlinkfile"/>
              </a:rPr>
              <a:t>одягу</a:t>
            </a:r>
            <a:r>
              <a:rPr lang="ru-RU" sz="1400" u="sng" dirty="0">
                <a:hlinkClick r:id="rId2" action="ppaction://hlinkfile"/>
              </a:rPr>
              <a:t>, </a:t>
            </a:r>
            <a:r>
              <a:rPr lang="ru-RU" sz="1400" u="sng" dirty="0" err="1">
                <a:hlinkClick r:id="rId2" action="ppaction://hlinkfile"/>
              </a:rPr>
              <a:t>взуття</a:t>
            </a:r>
            <a:r>
              <a:rPr lang="ru-RU" sz="1400" u="sng" dirty="0">
                <a:hlinkClick r:id="rId2" action="ppaction://hlinkfile"/>
              </a:rPr>
              <a:t>, </a:t>
            </a:r>
            <a:r>
              <a:rPr lang="ru-RU" sz="1400" u="sng" dirty="0" err="1">
                <a:hlinkClick r:id="rId2" action="ppaction://hlinkfile"/>
              </a:rPr>
              <a:t>дитячих</a:t>
            </a:r>
            <a:r>
              <a:rPr lang="ru-RU" sz="1400" u="sng" dirty="0">
                <a:hlinkClick r:id="rId2" action="ppaction://hlinkfile"/>
              </a:rPr>
              <a:t> </a:t>
            </a:r>
            <a:r>
              <a:rPr lang="ru-RU" sz="1400" u="sng" dirty="0" err="1">
                <a:hlinkClick r:id="rId2" action="ppaction://hlinkfile"/>
              </a:rPr>
              <a:t>іграшок</a:t>
            </a:r>
            <a:r>
              <a:rPr lang="ru-RU" sz="1400" u="sng" dirty="0">
                <a:hlinkClick r:id="rId2" action="ppaction://hlinkfile"/>
              </a:rPr>
              <a:t> та </a:t>
            </a:r>
            <a:r>
              <a:rPr lang="ru-RU" sz="1400" u="sng" dirty="0" err="1">
                <a:hlinkClick r:id="rId2" action="ppaction://hlinkfile"/>
              </a:rPr>
              <a:t>спортивних</a:t>
            </a:r>
            <a:r>
              <a:rPr lang="ru-RU" sz="1400" u="sng" dirty="0">
                <a:hlinkClick r:id="rId2" action="ppaction://hlinkfile"/>
              </a:rPr>
              <a:t> </a:t>
            </a:r>
            <a:r>
              <a:rPr lang="ru-RU" sz="1400" u="sng" dirty="0" err="1">
                <a:hlinkClick r:id="rId2" action="ppaction://hlinkfile"/>
              </a:rPr>
              <a:t>товарів</a:t>
            </a:r>
            <a:r>
              <a:rPr lang="ru-RU" sz="1400" u="sng" dirty="0">
                <a:hlinkClick r:id="rId2" action="ppaction://hlinkfile"/>
              </a:rPr>
              <a:t> – </a:t>
            </a:r>
            <a:r>
              <a:rPr lang="ru-RU" sz="1400" u="sng" dirty="0" err="1">
                <a:hlinkClick r:id="rId2" action="ppaction://hlinkfile"/>
              </a:rPr>
              <a:t>це</a:t>
            </a:r>
            <a:r>
              <a:rPr lang="ru-RU" sz="1400" u="sng" dirty="0">
                <a:hlinkClick r:id="rId2" action="ppaction://hlinkfile"/>
              </a:rPr>
              <a:t> </a:t>
            </a:r>
            <a:r>
              <a:rPr lang="ru-RU" sz="1400" u="sng" dirty="0" err="1">
                <a:hlinkClick r:id="rId2" action="ppaction://hlinkfile"/>
              </a:rPr>
              <a:t>вища</a:t>
            </a:r>
            <a:r>
              <a:rPr lang="ru-RU" sz="1400" u="sng" dirty="0">
                <a:hlinkClick r:id="rId2" action="ppaction://hlinkfile"/>
              </a:rPr>
              <a:t> </a:t>
            </a:r>
            <a:r>
              <a:rPr lang="ru-RU" sz="1400" u="sng" dirty="0" err="1">
                <a:hlinkClick r:id="rId2" action="ppaction://hlinkfile"/>
              </a:rPr>
              <a:t>якість</a:t>
            </a:r>
            <a:r>
              <a:rPr lang="ru-RU" sz="1400" u="sng" dirty="0">
                <a:hlinkClick r:id="rId2" action="ppaction://hlinkfile"/>
              </a:rPr>
              <a:t> та </a:t>
            </a:r>
            <a:r>
              <a:rPr lang="ru-RU" sz="1400" u="sng" dirty="0" err="1">
                <a:hlinkClick r:id="rId2" action="ppaction://hlinkfile"/>
              </a:rPr>
              <a:t>більший</a:t>
            </a:r>
            <a:r>
              <a:rPr lang="ru-RU" sz="1400" u="sng" dirty="0">
                <a:hlinkClick r:id="rId2" action="ppaction://hlinkfile"/>
              </a:rPr>
              <a:t> </a:t>
            </a:r>
            <a:r>
              <a:rPr lang="ru-RU" sz="1400" u="sng" dirty="0" err="1">
                <a:hlinkClick r:id="rId2" action="ppaction://hlinkfile"/>
              </a:rPr>
              <a:t>вибір</a:t>
            </a:r>
            <a:r>
              <a:rPr lang="ru-RU" sz="1400" u="sng" dirty="0">
                <a:hlinkClick r:id="rId2" action="ppaction://hlinkfile"/>
              </a:rPr>
              <a:t>, а </a:t>
            </a:r>
            <a:r>
              <a:rPr lang="ru-RU" sz="1400" u="sng" dirty="0" err="1">
                <a:hlinkClick r:id="rId2" action="ppaction://hlinkfile"/>
              </a:rPr>
              <a:t>також</a:t>
            </a:r>
            <a:r>
              <a:rPr lang="ru-RU" sz="1400" u="sng" dirty="0">
                <a:hlinkClick r:id="rId2" action="ppaction://hlinkfile"/>
              </a:rPr>
              <a:t> </a:t>
            </a:r>
            <a:r>
              <a:rPr lang="ru-RU" sz="1400" u="sng" dirty="0" err="1">
                <a:hlinkClick r:id="rId2" action="ppaction://hlinkfile"/>
              </a:rPr>
              <a:t>можливість</a:t>
            </a:r>
            <a:r>
              <a:rPr lang="ru-RU" sz="1400" u="sng" dirty="0">
                <a:hlinkClick r:id="rId2" action="ppaction://hlinkfile"/>
              </a:rPr>
              <a:t> </a:t>
            </a:r>
            <a:r>
              <a:rPr lang="ru-RU" sz="1400" u="sng" dirty="0" err="1">
                <a:hlinkClick r:id="rId2" action="ppaction://hlinkfile"/>
              </a:rPr>
              <a:t>контролювати</a:t>
            </a:r>
            <a:r>
              <a:rPr lang="ru-RU" sz="1400" u="sng" dirty="0">
                <a:hlinkClick r:id="rId2" action="ppaction://hlinkfile"/>
              </a:rPr>
              <a:t> </a:t>
            </a:r>
            <a:r>
              <a:rPr lang="ru-RU" sz="1400" u="sng" dirty="0" err="1">
                <a:hlinkClick r:id="rId2" action="ppaction://hlinkfile"/>
              </a:rPr>
              <a:t>процес</a:t>
            </a:r>
            <a:r>
              <a:rPr lang="ru-RU" sz="1400" u="sng" dirty="0">
                <a:hlinkClick r:id="rId2" action="ppaction://hlinkfile"/>
              </a:rPr>
              <a:t> доставки.</a:t>
            </a:r>
            <a:endParaRPr lang="ru-RU" sz="1400" dirty="0"/>
          </a:p>
          <a:p>
            <a:r>
              <a:rPr lang="ru-RU" sz="1400" dirty="0" err="1"/>
              <a:t>Крім</a:t>
            </a:r>
            <a:r>
              <a:rPr lang="ru-RU" sz="1400" dirty="0"/>
              <a:t> того, </a:t>
            </a:r>
            <a:r>
              <a:rPr lang="ru-RU" sz="1400" dirty="0" err="1"/>
              <a:t>враховуючи</a:t>
            </a:r>
            <a:r>
              <a:rPr lang="ru-RU" sz="1400" dirty="0"/>
              <a:t>, </a:t>
            </a:r>
            <a:r>
              <a:rPr lang="ru-RU" sz="1400" dirty="0" err="1"/>
              <a:t>труднощі</a:t>
            </a:r>
            <a:r>
              <a:rPr lang="ru-RU" sz="1400" dirty="0"/>
              <a:t> </a:t>
            </a:r>
            <a:r>
              <a:rPr lang="ru-RU" sz="1400" dirty="0" err="1"/>
              <a:t>окремих</a:t>
            </a:r>
            <a:r>
              <a:rPr lang="ru-RU" sz="1400" dirty="0"/>
              <a:t> </a:t>
            </a:r>
            <a:r>
              <a:rPr lang="ru-RU" sz="1400" dirty="0" err="1"/>
              <a:t>покупців</a:t>
            </a:r>
            <a:r>
              <a:rPr lang="ru-RU" sz="1400" dirty="0"/>
              <a:t>, </a:t>
            </a:r>
            <a:r>
              <a:rPr lang="ru-RU" sz="1400" dirty="0" err="1"/>
              <a:t>що</a:t>
            </a:r>
            <a:r>
              <a:rPr lang="ru-RU" sz="1400" dirty="0"/>
              <a:t> </a:t>
            </a:r>
            <a:r>
              <a:rPr lang="ru-RU" sz="1400" dirty="0" err="1"/>
              <a:t>виникають</a:t>
            </a:r>
            <a:r>
              <a:rPr lang="ru-RU" sz="1400" dirty="0"/>
              <a:t> </a:t>
            </a:r>
            <a:r>
              <a:rPr lang="ru-RU" sz="1400" dirty="0" err="1"/>
              <a:t>під</a:t>
            </a:r>
            <a:r>
              <a:rPr lang="ru-RU" sz="1400" dirty="0"/>
              <a:t> час доставки, оплати та </a:t>
            </a:r>
            <a:r>
              <a:rPr lang="ru-RU" sz="1400" dirty="0" err="1"/>
              <a:t>повернення</a:t>
            </a:r>
            <a:r>
              <a:rPr lang="ru-RU" sz="1400" dirty="0"/>
              <a:t> </a:t>
            </a:r>
            <a:r>
              <a:rPr lang="ru-RU" sz="1400" dirty="0" err="1"/>
              <a:t>товарів</a:t>
            </a:r>
            <a:r>
              <a:rPr lang="ru-RU" sz="1400" dirty="0"/>
              <a:t> за кордон, </a:t>
            </a:r>
            <a:r>
              <a:rPr lang="ru-RU" sz="1400" dirty="0" err="1"/>
              <a:t>окремі</a:t>
            </a:r>
            <a:r>
              <a:rPr lang="ru-RU" sz="1400" dirty="0"/>
              <a:t> </a:t>
            </a:r>
            <a:r>
              <a:rPr lang="ru-RU" sz="1400" dirty="0" err="1"/>
              <a:t>вітчизняні</a:t>
            </a:r>
            <a:r>
              <a:rPr lang="ru-RU" sz="1400" dirty="0"/>
              <a:t> </a:t>
            </a:r>
            <a:r>
              <a:rPr lang="ru-RU" sz="1400" dirty="0" err="1"/>
              <a:t>Інтернет-магазини</a:t>
            </a:r>
            <a:r>
              <a:rPr lang="ru-RU" sz="1400" dirty="0"/>
              <a:t> </a:t>
            </a:r>
            <a:r>
              <a:rPr lang="ru-RU" sz="1400" dirty="0" err="1"/>
              <a:t>відкривають</a:t>
            </a:r>
            <a:r>
              <a:rPr lang="ru-RU" sz="1400" dirty="0"/>
              <a:t> </a:t>
            </a:r>
            <a:r>
              <a:rPr lang="ru-RU" sz="1400" dirty="0" err="1"/>
              <a:t>нові</a:t>
            </a:r>
            <a:r>
              <a:rPr lang="ru-RU" sz="1400" dirty="0"/>
              <a:t> </a:t>
            </a:r>
            <a:r>
              <a:rPr lang="ru-RU" sz="1400" dirty="0" err="1"/>
              <a:t>напрями</a:t>
            </a:r>
            <a:r>
              <a:rPr lang="ru-RU" sz="1400" dirty="0"/>
              <a:t> </a:t>
            </a:r>
            <a:r>
              <a:rPr lang="ru-RU" sz="1400" dirty="0" err="1"/>
              <a:t>здійснення</a:t>
            </a:r>
            <a:r>
              <a:rPr lang="ru-RU" sz="1400" dirty="0"/>
              <a:t> </a:t>
            </a:r>
            <a:r>
              <a:rPr lang="ru-RU" sz="1400" dirty="0" err="1"/>
              <a:t>господарської</a:t>
            </a:r>
            <a:r>
              <a:rPr lang="ru-RU" sz="1400" dirty="0"/>
              <a:t> </a:t>
            </a:r>
            <a:r>
              <a:rPr lang="ru-RU" sz="1400" dirty="0" err="1"/>
              <a:t>діяльності</a:t>
            </a:r>
            <a:r>
              <a:rPr lang="ru-RU" sz="1400" dirty="0"/>
              <a:t>. </a:t>
            </a:r>
            <a:r>
              <a:rPr lang="ru-RU" sz="1400" dirty="0" err="1"/>
              <a:t>Наприклад</a:t>
            </a:r>
            <a:r>
              <a:rPr lang="ru-RU" sz="1400" dirty="0"/>
              <a:t>, "</a:t>
            </a:r>
            <a:r>
              <a:rPr lang="ru-RU" sz="1400" dirty="0" err="1"/>
              <a:t>ModnaKasta</a:t>
            </a:r>
            <a:r>
              <a:rPr lang="ru-RU" sz="1400" dirty="0"/>
              <a:t>" – </a:t>
            </a:r>
            <a:r>
              <a:rPr lang="ru-RU" sz="1400" dirty="0" err="1"/>
              <a:t>Інтернет</a:t>
            </a:r>
            <a:r>
              <a:rPr lang="ru-RU" sz="1400" dirty="0"/>
              <a:t>-магазин, </a:t>
            </a:r>
            <a:r>
              <a:rPr lang="ru-RU" sz="1400" dirty="0" err="1"/>
              <a:t>що</a:t>
            </a:r>
            <a:r>
              <a:rPr lang="ru-RU" sz="1400" dirty="0"/>
              <a:t> </a:t>
            </a:r>
            <a:r>
              <a:rPr lang="ru-RU" sz="1400" dirty="0" err="1"/>
              <a:t>спеціалізується</a:t>
            </a:r>
            <a:r>
              <a:rPr lang="ru-RU" sz="1400" dirty="0"/>
              <a:t> на продажу </a:t>
            </a:r>
            <a:r>
              <a:rPr lang="ru-RU" sz="1400" dirty="0" err="1"/>
              <a:t>одягу</a:t>
            </a:r>
            <a:r>
              <a:rPr lang="ru-RU" sz="1400" dirty="0"/>
              <a:t>, </a:t>
            </a:r>
            <a:r>
              <a:rPr lang="ru-RU" sz="1400" dirty="0" err="1"/>
              <a:t>взуття</a:t>
            </a:r>
            <a:r>
              <a:rPr lang="ru-RU" sz="1400" dirty="0"/>
              <a:t>, </a:t>
            </a:r>
            <a:r>
              <a:rPr lang="ru-RU" sz="1400" dirty="0" err="1"/>
              <a:t>аксесуарів</a:t>
            </a:r>
            <a:r>
              <a:rPr lang="ru-RU" sz="1400" dirty="0"/>
              <a:t> та </a:t>
            </a:r>
            <a:r>
              <a:rPr lang="ru-RU" sz="1400" dirty="0" err="1"/>
              <a:t>товарів</a:t>
            </a:r>
            <a:r>
              <a:rPr lang="ru-RU" sz="1400" dirty="0"/>
              <a:t> для </a:t>
            </a:r>
            <a:r>
              <a:rPr lang="ru-RU" sz="1400" dirty="0" err="1"/>
              <a:t>побуту</a:t>
            </a:r>
            <a:r>
              <a:rPr lang="ru-RU" sz="1400" dirty="0"/>
              <a:t>, </a:t>
            </a:r>
            <a:r>
              <a:rPr lang="ru-RU" sz="1400" dirty="0" err="1"/>
              <a:t>відкрив</a:t>
            </a:r>
            <a:r>
              <a:rPr lang="ru-RU" sz="1400" dirty="0"/>
              <a:t> </a:t>
            </a:r>
            <a:r>
              <a:rPr lang="ru-RU" sz="1400" dirty="0" err="1"/>
              <a:t>новий</a:t>
            </a:r>
            <a:r>
              <a:rPr lang="ru-RU" sz="1400" dirty="0"/>
              <a:t> </a:t>
            </a:r>
            <a:r>
              <a:rPr lang="ru-RU" sz="1400" dirty="0" err="1"/>
              <a:t>напрям</a:t>
            </a:r>
            <a:r>
              <a:rPr lang="ru-RU" sz="1400" dirty="0"/>
              <a:t> – "</a:t>
            </a:r>
            <a:r>
              <a:rPr lang="ru-RU" sz="1400" dirty="0" err="1"/>
              <a:t>GlobalKasta</a:t>
            </a:r>
            <a:r>
              <a:rPr lang="ru-RU" sz="1400" dirty="0"/>
              <a:t>". </a:t>
            </a:r>
            <a:r>
              <a:rPr lang="ru-RU" sz="1400" dirty="0" err="1"/>
              <a:t>Ця</a:t>
            </a:r>
            <a:r>
              <a:rPr lang="ru-RU" sz="1400" dirty="0"/>
              <a:t> </a:t>
            </a:r>
            <a:r>
              <a:rPr lang="ru-RU" sz="1400" dirty="0" err="1"/>
              <a:t>послуга</a:t>
            </a:r>
            <a:r>
              <a:rPr lang="ru-RU" sz="1400" dirty="0"/>
              <a:t> </a:t>
            </a:r>
            <a:r>
              <a:rPr lang="ru-RU" sz="1400" dirty="0" err="1"/>
              <a:t>передбачає</a:t>
            </a:r>
            <a:r>
              <a:rPr lang="ru-RU" sz="1400" dirty="0"/>
              <a:t> </a:t>
            </a:r>
            <a:r>
              <a:rPr lang="ru-RU" sz="1400" dirty="0" err="1"/>
              <a:t>надання</a:t>
            </a:r>
            <a:r>
              <a:rPr lang="ru-RU" sz="1400" dirty="0"/>
              <a:t> </a:t>
            </a:r>
            <a:r>
              <a:rPr lang="ru-RU" sz="1400" dirty="0" err="1"/>
              <a:t>послуг</a:t>
            </a:r>
            <a:r>
              <a:rPr lang="ru-RU" sz="1400" dirty="0"/>
              <a:t> </a:t>
            </a:r>
            <a:r>
              <a:rPr lang="ru-RU" sz="1400" dirty="0" err="1"/>
              <a:t>українським</a:t>
            </a:r>
            <a:r>
              <a:rPr lang="ru-RU" sz="1400" dirty="0"/>
              <a:t> </a:t>
            </a:r>
            <a:r>
              <a:rPr lang="ru-RU" sz="1400" dirty="0" err="1"/>
              <a:t>покупцям</a:t>
            </a:r>
            <a:r>
              <a:rPr lang="ru-RU" sz="1400" dirty="0"/>
              <a:t> </a:t>
            </a:r>
            <a:r>
              <a:rPr lang="ru-RU" sz="1400" dirty="0" err="1"/>
              <a:t>із</a:t>
            </a:r>
            <a:r>
              <a:rPr lang="ru-RU" sz="1400" dirty="0"/>
              <a:t> доставки покупок, </a:t>
            </a:r>
            <a:r>
              <a:rPr lang="ru-RU" sz="1400" dirty="0" err="1"/>
              <a:t>здійснених</a:t>
            </a:r>
            <a:r>
              <a:rPr lang="ru-RU" sz="1400" dirty="0"/>
              <a:t> на </a:t>
            </a:r>
            <a:r>
              <a:rPr lang="ru-RU" sz="1400" dirty="0" err="1"/>
              <a:t>території</a:t>
            </a:r>
            <a:r>
              <a:rPr lang="ru-RU" sz="1400" dirty="0"/>
              <a:t> США, в </a:t>
            </a:r>
            <a:r>
              <a:rPr lang="ru-RU" sz="1400" dirty="0" err="1"/>
              <a:t>Україну</a:t>
            </a:r>
            <a:r>
              <a:rPr lang="ru-RU" sz="1400" dirty="0"/>
              <a:t>. </a:t>
            </a:r>
            <a:r>
              <a:rPr lang="ru-RU" sz="1400" dirty="0" err="1"/>
              <a:t>Цей</a:t>
            </a:r>
            <a:r>
              <a:rPr lang="ru-RU" sz="1400" dirty="0"/>
              <a:t> </a:t>
            </a:r>
            <a:r>
              <a:rPr lang="ru-RU" sz="1400" dirty="0" err="1"/>
              <a:t>напрям</a:t>
            </a:r>
            <a:r>
              <a:rPr lang="ru-RU" sz="1400" dirty="0"/>
              <a:t> є </a:t>
            </a:r>
            <a:r>
              <a:rPr lang="ru-RU" sz="1400" dirty="0" err="1"/>
              <a:t>надзвичайно</a:t>
            </a:r>
            <a:r>
              <a:rPr lang="ru-RU" sz="1400" dirty="0"/>
              <a:t> </a:t>
            </a:r>
            <a:r>
              <a:rPr lang="ru-RU" sz="1400" dirty="0" err="1"/>
              <a:t>прогресивним</a:t>
            </a:r>
            <a:r>
              <a:rPr lang="ru-RU" sz="1400" dirty="0"/>
              <a:t> у </a:t>
            </a:r>
            <a:r>
              <a:rPr lang="ru-RU" sz="1400" dirty="0" err="1"/>
              <a:t>діяльності</a:t>
            </a:r>
            <a:r>
              <a:rPr lang="ru-RU" sz="1400" dirty="0"/>
              <a:t> </a:t>
            </a:r>
            <a:r>
              <a:rPr lang="ru-RU" sz="1400" dirty="0" err="1"/>
              <a:t>вітчизняних</a:t>
            </a:r>
            <a:r>
              <a:rPr lang="ru-RU" sz="1400" dirty="0"/>
              <a:t> </a:t>
            </a:r>
            <a:r>
              <a:rPr lang="ru-RU" sz="1400" dirty="0" err="1"/>
              <a:t>Інтернет-магазинів</a:t>
            </a:r>
            <a:r>
              <a:rPr lang="ru-RU" sz="1400" dirty="0"/>
              <a:t> та </a:t>
            </a:r>
            <a:r>
              <a:rPr lang="ru-RU" sz="1400" dirty="0" err="1"/>
              <a:t>може</a:t>
            </a:r>
            <a:r>
              <a:rPr lang="ru-RU" sz="1400" dirty="0"/>
              <a:t> </a:t>
            </a:r>
            <a:r>
              <a:rPr lang="ru-RU" sz="1400" dirty="0" err="1"/>
              <a:t>забезпечити</a:t>
            </a:r>
            <a:r>
              <a:rPr lang="ru-RU" sz="1400" dirty="0"/>
              <a:t> </a:t>
            </a:r>
            <a:r>
              <a:rPr lang="ru-RU" sz="1400" dirty="0" err="1"/>
              <a:t>вищий</a:t>
            </a:r>
            <a:r>
              <a:rPr lang="ru-RU" sz="1400" dirty="0"/>
              <a:t> </a:t>
            </a:r>
            <a:r>
              <a:rPr lang="ru-RU" sz="1400" dirty="0" err="1"/>
              <a:t>рівень</a:t>
            </a:r>
            <a:r>
              <a:rPr lang="ru-RU" sz="1400" dirty="0"/>
              <a:t> </a:t>
            </a:r>
            <a:r>
              <a:rPr lang="ru-RU" sz="1400" dirty="0" err="1"/>
              <a:t>задоволення</a:t>
            </a:r>
            <a:r>
              <a:rPr lang="ru-RU" sz="1400" dirty="0"/>
              <a:t> потреб </a:t>
            </a:r>
            <a:r>
              <a:rPr lang="ru-RU" sz="1400" dirty="0" err="1"/>
              <a:t>українських</a:t>
            </a:r>
            <a:r>
              <a:rPr lang="ru-RU" sz="1400" dirty="0"/>
              <a:t> </a:t>
            </a:r>
            <a:r>
              <a:rPr lang="ru-RU" sz="1400" dirty="0" err="1"/>
              <a:t>споживачів</a:t>
            </a:r>
            <a:r>
              <a:rPr lang="ru-RU" sz="1400" dirty="0"/>
              <a:t>.</a:t>
            </a:r>
            <a:endParaRPr lang="uk-UA" sz="1400" dirty="0"/>
          </a:p>
        </p:txBody>
      </p:sp>
    </p:spTree>
    <p:extLst>
      <p:ext uri="{BB962C8B-B14F-4D97-AF65-F5344CB8AC3E}">
        <p14:creationId xmlns:p14="http://schemas.microsoft.com/office/powerpoint/2010/main" val="778288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Електронний бізнес в Україні розвивається у різних напрямах, найпопулярнішими видами електронного бізнесу є </a:t>
            </a:r>
            <a:r>
              <a:rPr lang="uk-UA" sz="1400" dirty="0" err="1"/>
              <a:t>Інтернет-магазини</a:t>
            </a:r>
            <a:r>
              <a:rPr lang="uk-UA" sz="1400" dirty="0"/>
              <a:t>, сервіси замовлення квитків та бронювання готелів, </a:t>
            </a:r>
            <a:r>
              <a:rPr lang="uk-UA" sz="1400" dirty="0" err="1"/>
              <a:t>прайс-агрегатори</a:t>
            </a:r>
            <a:r>
              <a:rPr lang="uk-UA" sz="1400" dirty="0"/>
              <a:t> тощо. Найбільш відвідуваними сайтами серед українських споживачів є гібридна дошка оголошень О</a:t>
            </a:r>
            <a:r>
              <a:rPr lang="ru-RU" sz="1400" dirty="0"/>
              <a:t>LX</a:t>
            </a:r>
            <a:r>
              <a:rPr lang="uk-UA" sz="1400" dirty="0"/>
              <a:t>, </a:t>
            </a:r>
            <a:r>
              <a:rPr lang="uk-UA" sz="1400" dirty="0" err="1"/>
              <a:t>Інтернет-супермаркет</a:t>
            </a:r>
            <a:r>
              <a:rPr lang="uk-UA" sz="1400" dirty="0"/>
              <a:t>/</a:t>
            </a:r>
            <a:r>
              <a:rPr lang="uk-UA" sz="1400" dirty="0" err="1"/>
              <a:t>маркетплейс</a:t>
            </a:r>
            <a:r>
              <a:rPr lang="uk-UA" sz="1400" dirty="0"/>
              <a:t> </a:t>
            </a:r>
            <a:r>
              <a:rPr lang="ru-RU" sz="1400" dirty="0" err="1"/>
              <a:t>Rozetka</a:t>
            </a:r>
            <a:r>
              <a:rPr lang="uk-UA" sz="1400" dirty="0"/>
              <a:t>, </a:t>
            </a:r>
            <a:r>
              <a:rPr lang="uk-UA" sz="1400" dirty="0" err="1"/>
              <a:t>маркетплейс</a:t>
            </a:r>
            <a:r>
              <a:rPr lang="uk-UA" sz="1400" dirty="0"/>
              <a:t> </a:t>
            </a:r>
            <a:r>
              <a:rPr lang="ru-RU" sz="1400" dirty="0" err="1"/>
              <a:t>Prom</a:t>
            </a:r>
            <a:r>
              <a:rPr lang="uk-UA" sz="1400" dirty="0"/>
              <a:t>.</a:t>
            </a:r>
            <a:r>
              <a:rPr lang="ru-RU" sz="1400" dirty="0" err="1"/>
              <a:t>ua</a:t>
            </a:r>
            <a:r>
              <a:rPr lang="uk-UA" sz="1400" dirty="0"/>
              <a:t> та китайський </a:t>
            </a:r>
            <a:r>
              <a:rPr lang="uk-UA" sz="1400" dirty="0" err="1"/>
              <a:t>маркетплейс</a:t>
            </a:r>
            <a:r>
              <a:rPr lang="uk-UA" sz="1400" dirty="0"/>
              <a:t> </a:t>
            </a:r>
            <a:r>
              <a:rPr lang="ru-RU" sz="1400" dirty="0" err="1"/>
              <a:t>Alibaba</a:t>
            </a:r>
            <a:r>
              <a:rPr lang="uk-UA" sz="1400" dirty="0"/>
              <a:t> (</a:t>
            </a:r>
            <a:r>
              <a:rPr lang="ru-RU" sz="1400" dirty="0" err="1"/>
              <a:t>Aliexpress</a:t>
            </a:r>
            <a:r>
              <a:rPr lang="uk-UA" sz="1400" dirty="0"/>
              <a:t>). Саме ці компанії переважно ділять між собою призову трійку за охопленням </a:t>
            </a:r>
            <a:r>
              <a:rPr lang="uk-UA" sz="1400" dirty="0" err="1"/>
              <a:t>інтернет-аудиторії</a:t>
            </a:r>
            <a:r>
              <a:rPr lang="uk-UA" sz="1400" dirty="0"/>
              <a:t> України, періодично міняючись місцями. Також популярними серед українців є такі сайти, як: </a:t>
            </a:r>
            <a:r>
              <a:rPr lang="ru-RU" sz="1400" dirty="0" err="1"/>
              <a:t>Allo</a:t>
            </a:r>
            <a:r>
              <a:rPr lang="uk-UA" sz="1400" dirty="0"/>
              <a:t>.</a:t>
            </a:r>
            <a:r>
              <a:rPr lang="ru-RU" sz="1400" dirty="0" err="1"/>
              <a:t>ua</a:t>
            </a:r>
            <a:r>
              <a:rPr lang="uk-UA" sz="1400" dirty="0"/>
              <a:t>, </a:t>
            </a:r>
            <a:r>
              <a:rPr lang="ru-RU" sz="1400" dirty="0" err="1"/>
              <a:t>Lamoda</a:t>
            </a:r>
            <a:r>
              <a:rPr lang="uk-UA" sz="1400" dirty="0"/>
              <a:t>, </a:t>
            </a:r>
            <a:r>
              <a:rPr lang="ru-RU" sz="1400" dirty="0" err="1"/>
              <a:t>Makeup</a:t>
            </a:r>
            <a:r>
              <a:rPr lang="uk-UA" sz="1400" dirty="0"/>
              <a:t>, Нова Пошта, Приват24 та інші.</a:t>
            </a:r>
            <a:endParaRPr lang="ru-RU" sz="1400" dirty="0"/>
          </a:p>
          <a:p>
            <a:r>
              <a:rPr lang="uk-UA" sz="1400" u="sng" dirty="0">
                <a:hlinkClick r:id="rId2" action="ppaction://hlinkfile"/>
              </a:rPr>
              <a:t>Для повної реалізації усіх потенційних можливостей електронного бізнесу в Україні та світі повинні бути вирішені такі проблеми:</a:t>
            </a:r>
            <a:endParaRPr lang="ru-RU" sz="1400" dirty="0"/>
          </a:p>
          <a:p>
            <a:r>
              <a:rPr lang="uk-UA" sz="1400" dirty="0"/>
              <a:t>1) глобалізація робить доступнішими товари та послуги закордонних компаній, однак нормативного регулювання потребують питання, пов’язані з: визначенням реального місця походження підприємства та (або) пропонованих товарів і послуг; узгодження правил ведення бізнесу між різними країнами;</a:t>
            </a:r>
            <a:endParaRPr lang="ru-RU" sz="1400" dirty="0"/>
          </a:p>
          <a:p>
            <a:r>
              <a:rPr lang="uk-UA" sz="1400" dirty="0"/>
              <a:t>2) потребують узгодженості питання щодо правил нарахування та стягнення податків, а також використання платіжних засобів при укладанні електронної угоди;</a:t>
            </a:r>
            <a:endParaRPr lang="ru-RU" sz="1400" dirty="0"/>
          </a:p>
          <a:p>
            <a:r>
              <a:rPr lang="uk-UA" sz="1400" dirty="0"/>
              <a:t>3) проблема захисту прав інтелектуальної власності є доволі гострою в електронному середовищі, особливо це стосується товарів та послуг, що мають електронну форму існування, оскільки вони легко піддаються копіюванню, а отримана копія є повністю ідентичною оригіналу;</a:t>
            </a:r>
            <a:endParaRPr lang="ru-RU" sz="1400" dirty="0"/>
          </a:p>
          <a:p>
            <a:r>
              <a:rPr lang="uk-UA" sz="1400" dirty="0"/>
              <a:t>4) ведення електронного бізнесу у відкритих мережах вимагає ефективних і надійних механізмів, що гарантують безпеку всіх її учасників;</a:t>
            </a:r>
            <a:endParaRPr lang="ru-RU" sz="1400" dirty="0"/>
          </a:p>
          <a:p>
            <a:r>
              <a:rPr lang="uk-UA" sz="1400" dirty="0"/>
              <a:t>5) повна реалізація потенціалу електронної комерції вимагає універсального доступу – будь-яка компанія і будь-який замовник повинні мати можливість доступу до всіх організацій, що пропонують продукти і послуги, незалежно від географічного розташування або особливостей інформаційних систем.</a:t>
            </a:r>
            <a:endParaRPr lang="uk-UA" sz="1400" dirty="0"/>
          </a:p>
        </p:txBody>
      </p:sp>
    </p:spTree>
    <p:extLst>
      <p:ext uri="{BB962C8B-B14F-4D97-AF65-F5344CB8AC3E}">
        <p14:creationId xmlns:p14="http://schemas.microsoft.com/office/powerpoint/2010/main" val="2820847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Загальносвітові тенденції розвитку електронного бізнесу характерні і для України, проте вітчизняні фахівці галузі визначають додаткові чинники, що впливатимуть на розвиток електронного бізнесу в Україні в найближчій перспективі:</a:t>
            </a:r>
            <a:endParaRPr lang="ru-RU" sz="1400" dirty="0"/>
          </a:p>
          <a:p>
            <a:r>
              <a:rPr lang="uk-UA" sz="1400" dirty="0"/>
              <a:t> - ріст продажів підприємств електронного бізнесу буде зумовлений як зовнішніми чинниками (стабілізація економіки, розвиток 3</a:t>
            </a:r>
            <a:r>
              <a:rPr lang="ru-RU" sz="1400" dirty="0"/>
              <a:t>G</a:t>
            </a:r>
            <a:r>
              <a:rPr lang="uk-UA" sz="1400" dirty="0"/>
              <a:t> і логістики), так і внутрішніми – в усіх провідних компаніях йде постійна модернізація процесів, покращення бізнес-моделі;</a:t>
            </a:r>
            <a:endParaRPr lang="ru-RU" sz="1400" dirty="0"/>
          </a:p>
          <a:p>
            <a:r>
              <a:rPr lang="uk-UA" sz="1400" dirty="0"/>
              <a:t> - окремим чинником, що може зумовити підвищення цін підприємствами електронного бізнесу, є впровадження обов’язкового використання реєстраторів розрахункових операцій. На думку фахівців, ця ініціатива держави може призвести в окремих сегментах до перерозподілу ринку і консолідації операторів ринку;</a:t>
            </a:r>
            <a:endParaRPr lang="ru-RU" sz="1400" dirty="0"/>
          </a:p>
          <a:p>
            <a:r>
              <a:rPr lang="uk-UA" sz="1400" dirty="0"/>
              <a:t> - недосконалість чинної нормативної бази вимагатиме спланованих дій провідних компаній, що працюють у сфері електронного бізнесу, щодо її покращення.</a:t>
            </a:r>
            <a:endParaRPr lang="ru-RU" sz="1400" dirty="0"/>
          </a:p>
          <a:p>
            <a:r>
              <a:rPr lang="uk-UA" sz="1400" dirty="0"/>
              <a:t>Основними драйверами електронного бізнесу в Україні фахівці називають:</a:t>
            </a:r>
            <a:endParaRPr lang="ru-RU" sz="1400" dirty="0"/>
          </a:p>
          <a:p>
            <a:r>
              <a:rPr lang="uk-UA" sz="1400" dirty="0"/>
              <a:t>1) розширення способів оплати при здійсненні </a:t>
            </a:r>
            <a:r>
              <a:rPr lang="uk-UA" sz="1400" dirty="0" err="1"/>
              <a:t>онлайн-покупок</a:t>
            </a:r>
            <a:r>
              <a:rPr lang="uk-UA" sz="1400" dirty="0"/>
              <a:t>, потребує додаткового нормативного регулювання використання електронних грошей;</a:t>
            </a:r>
            <a:endParaRPr lang="ru-RU" sz="1400" dirty="0"/>
          </a:p>
          <a:p>
            <a:r>
              <a:rPr lang="uk-UA" sz="1400" dirty="0"/>
              <a:t>2) використання кредитних коштів для придбання товарів та послуг в Інтернет дозволяє певною мірою підвищити купівельну спроможність покупців;</a:t>
            </a:r>
            <a:endParaRPr lang="ru-RU" sz="1400" dirty="0"/>
          </a:p>
          <a:p>
            <a:r>
              <a:rPr lang="uk-UA" sz="1400" dirty="0"/>
              <a:t>3) проникнення Інтернету в усі регіони країни, що збільшує кількість потенційних </a:t>
            </a:r>
            <a:r>
              <a:rPr lang="uk-UA" sz="1400" dirty="0" err="1"/>
              <a:t>онлайн-покупців</a:t>
            </a:r>
            <a:r>
              <a:rPr lang="uk-UA" sz="1400" dirty="0"/>
              <a:t>;</a:t>
            </a:r>
            <a:endParaRPr lang="ru-RU" sz="1400" dirty="0"/>
          </a:p>
          <a:p>
            <a:r>
              <a:rPr lang="uk-UA" sz="1400" dirty="0"/>
              <a:t>4) розширення мережі логістичних компаній, що дозволяє зменшити час доставки товару до покупця та збільшити його лояльність до конкретної торгової марки та (або) зменшити витрати підприємства-продавця, що надає додаткові можливості для оптимізації цінової політики.</a:t>
            </a:r>
            <a:endParaRPr lang="ru-RU" sz="1400" dirty="0"/>
          </a:p>
          <a:p>
            <a:endParaRPr lang="uk-UA" sz="1400" dirty="0"/>
          </a:p>
        </p:txBody>
      </p:sp>
    </p:spTree>
    <p:extLst>
      <p:ext uri="{BB962C8B-B14F-4D97-AF65-F5344CB8AC3E}">
        <p14:creationId xmlns:p14="http://schemas.microsoft.com/office/powerpoint/2010/main" val="1864927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a:bodyPr>
          <a:lstStyle/>
          <a:p>
            <a:r>
              <a:rPr lang="uk-UA" sz="1400" dirty="0"/>
              <a:t>Таким чином, електронний бізнес в Україні розвивається швидкими темпами і у майбутньому, із значною вірогідністю, досягне середньосвітових показників. </a:t>
            </a:r>
            <a:r>
              <a:rPr lang="ru-RU" sz="1400" dirty="0" err="1"/>
              <a:t>Переваги</a:t>
            </a:r>
            <a:r>
              <a:rPr lang="ru-RU" sz="1400" dirty="0"/>
              <a:t> </a:t>
            </a:r>
            <a:r>
              <a:rPr lang="uk-UA" sz="1400" dirty="0"/>
              <a:t>електронного бізнесу в</a:t>
            </a:r>
            <a:r>
              <a:rPr lang="ru-RU" sz="1400" dirty="0"/>
              <a:t> </a:t>
            </a:r>
            <a:r>
              <a:rPr lang="ru-RU" sz="1400" dirty="0" err="1"/>
              <a:t>порівнянні</a:t>
            </a:r>
            <a:r>
              <a:rPr lang="ru-RU" sz="1400" dirty="0"/>
              <a:t> з </a:t>
            </a:r>
            <a:r>
              <a:rPr lang="ru-RU" sz="1400" dirty="0" err="1"/>
              <a:t>традиційним</a:t>
            </a:r>
            <a:r>
              <a:rPr lang="ru-RU" sz="1400" dirty="0"/>
              <a:t> ритейлом з </a:t>
            </a:r>
            <a:r>
              <a:rPr lang="ru-RU" sz="1400" dirty="0" err="1"/>
              <a:t>кожним</a:t>
            </a:r>
            <a:r>
              <a:rPr lang="ru-RU" sz="1400" dirty="0"/>
              <a:t> роком </a:t>
            </a:r>
            <a:r>
              <a:rPr lang="ru-RU" sz="1400" dirty="0" err="1"/>
              <a:t>будуть</a:t>
            </a:r>
            <a:r>
              <a:rPr lang="ru-RU" sz="1400" dirty="0"/>
              <a:t> </a:t>
            </a:r>
            <a:r>
              <a:rPr lang="ru-RU" sz="1400" dirty="0" err="1"/>
              <a:t>лише</a:t>
            </a:r>
            <a:r>
              <a:rPr lang="ru-RU" sz="1400" dirty="0"/>
              <a:t> </a:t>
            </a:r>
            <a:r>
              <a:rPr lang="ru-RU" sz="1400" dirty="0" err="1"/>
              <a:t>посилюватися</a:t>
            </a:r>
            <a:r>
              <a:rPr lang="ru-RU" sz="1400" dirty="0"/>
              <a:t> у </a:t>
            </a:r>
            <a:r>
              <a:rPr lang="ru-RU" sz="1400" dirty="0" err="1"/>
              <a:t>майбутньому</a:t>
            </a:r>
            <a:r>
              <a:rPr lang="ru-RU" sz="1400" dirty="0"/>
              <a:t> за </a:t>
            </a:r>
            <a:r>
              <a:rPr lang="ru-RU" sz="1400" dirty="0" err="1"/>
              <a:t>рахунок</a:t>
            </a:r>
            <a:r>
              <a:rPr lang="ru-RU" sz="1400" dirty="0"/>
              <a:t> </a:t>
            </a:r>
            <a:r>
              <a:rPr lang="ru-RU" sz="1400" dirty="0" err="1"/>
              <a:t>більш</a:t>
            </a:r>
            <a:r>
              <a:rPr lang="ru-RU" sz="1400" dirty="0"/>
              <a:t> </a:t>
            </a:r>
            <a:r>
              <a:rPr lang="ru-RU" sz="1400" dirty="0" err="1"/>
              <a:t>конкурентної</a:t>
            </a:r>
            <a:r>
              <a:rPr lang="ru-RU" sz="1400" dirty="0"/>
              <a:t> </a:t>
            </a:r>
            <a:r>
              <a:rPr lang="ru-RU" sz="1400" dirty="0" err="1"/>
              <a:t>ціни</a:t>
            </a:r>
            <a:r>
              <a:rPr lang="ru-RU" sz="1400" dirty="0"/>
              <a:t>, </a:t>
            </a:r>
            <a:r>
              <a:rPr lang="ru-RU" sz="1400" dirty="0" err="1"/>
              <a:t>ширшого</a:t>
            </a:r>
            <a:r>
              <a:rPr lang="ru-RU" sz="1400" dirty="0"/>
              <a:t> </a:t>
            </a:r>
            <a:r>
              <a:rPr lang="ru-RU" sz="1400" dirty="0" err="1"/>
              <a:t>асортименту</a:t>
            </a:r>
            <a:r>
              <a:rPr lang="ru-RU" sz="1400" dirty="0"/>
              <a:t> та оперативно</a:t>
            </a:r>
            <a:r>
              <a:rPr lang="uk-UA" sz="1400" dirty="0"/>
              <a:t>ї доставки</a:t>
            </a:r>
            <a:r>
              <a:rPr lang="ru-RU" sz="1400" dirty="0"/>
              <a:t> </a:t>
            </a:r>
            <a:r>
              <a:rPr lang="ru-RU" sz="1400" dirty="0" err="1"/>
              <a:t>потрібного</a:t>
            </a:r>
            <a:r>
              <a:rPr lang="ru-RU" sz="1400" dirty="0"/>
              <a:t> товару. А, </a:t>
            </a:r>
            <a:r>
              <a:rPr lang="ru-RU" sz="1400" dirty="0" err="1"/>
              <a:t>отже</a:t>
            </a:r>
            <a:r>
              <a:rPr lang="ru-RU" sz="1400" dirty="0"/>
              <a:t>, </a:t>
            </a:r>
            <a:r>
              <a:rPr lang="ru-RU" sz="1400" dirty="0" err="1"/>
              <a:t>тенденцію</a:t>
            </a:r>
            <a:r>
              <a:rPr lang="ru-RU" sz="1400" dirty="0"/>
              <a:t> </a:t>
            </a:r>
            <a:r>
              <a:rPr lang="ru-RU" sz="1400" dirty="0" err="1"/>
              <a:t>розвитку</a:t>
            </a:r>
            <a:r>
              <a:rPr lang="ru-RU" sz="1400" dirty="0"/>
              <a:t> </a:t>
            </a:r>
            <a:r>
              <a:rPr lang="ru-RU" sz="1400" dirty="0" err="1"/>
              <a:t>електронного</a:t>
            </a:r>
            <a:r>
              <a:rPr lang="ru-RU" sz="1400" dirty="0"/>
              <a:t> </a:t>
            </a:r>
            <a:r>
              <a:rPr lang="ru-RU" sz="1400" dirty="0" err="1"/>
              <a:t>бізнесу</a:t>
            </a:r>
            <a:r>
              <a:rPr lang="ru-RU" sz="1400" dirty="0"/>
              <a:t> в </a:t>
            </a:r>
            <a:r>
              <a:rPr lang="ru-RU" sz="1400" dirty="0" err="1"/>
              <a:t>Україні</a:t>
            </a:r>
            <a:r>
              <a:rPr lang="ru-RU" sz="1400" dirty="0"/>
              <a:t> </a:t>
            </a:r>
            <a:r>
              <a:rPr lang="ru-RU" sz="1400" dirty="0" err="1"/>
              <a:t>можна</a:t>
            </a:r>
            <a:r>
              <a:rPr lang="ru-RU" sz="1400" dirty="0"/>
              <a:t> </a:t>
            </a:r>
            <a:r>
              <a:rPr lang="ru-RU" sz="1400" dirty="0" err="1"/>
              <a:t>охарактеризувати</a:t>
            </a:r>
            <a:r>
              <a:rPr lang="ru-RU" sz="1400" dirty="0"/>
              <a:t>, як </a:t>
            </a:r>
            <a:r>
              <a:rPr lang="ru-RU" sz="1400" dirty="0" err="1"/>
              <a:t>позитивну</a:t>
            </a:r>
            <a:r>
              <a:rPr lang="ru-RU" sz="1400" dirty="0"/>
              <a:t> і </a:t>
            </a:r>
            <a:r>
              <a:rPr lang="ru-RU" sz="1400" dirty="0" err="1"/>
              <a:t>таку</a:t>
            </a:r>
            <a:r>
              <a:rPr lang="ru-RU" sz="1400" dirty="0"/>
              <a:t> </a:t>
            </a:r>
            <a:r>
              <a:rPr lang="ru-RU" sz="1400" dirty="0" err="1"/>
              <a:t>що</a:t>
            </a:r>
            <a:r>
              <a:rPr lang="ru-RU" sz="1400" dirty="0"/>
              <a:t> є перспективною.</a:t>
            </a:r>
          </a:p>
          <a:p>
            <a:r>
              <a:rPr lang="uk-UA" sz="1400" dirty="0"/>
              <a:t> </a:t>
            </a:r>
            <a:endParaRPr lang="ru-RU" sz="1400" dirty="0"/>
          </a:p>
          <a:p>
            <a:r>
              <a:rPr lang="uk-UA" sz="1400" b="1" dirty="0"/>
              <a:t>2.2. Зміст, особливості та ринок електронної комерції</a:t>
            </a:r>
            <a:endParaRPr lang="ru-RU" sz="1400" dirty="0"/>
          </a:p>
          <a:p>
            <a:r>
              <a:rPr lang="uk-UA" sz="1400" dirty="0"/>
              <a:t> </a:t>
            </a:r>
            <a:endParaRPr lang="ru-RU" sz="1400" dirty="0"/>
          </a:p>
          <a:p>
            <a:r>
              <a:rPr lang="uk-UA" sz="1400" dirty="0"/>
              <a:t>В умовах глобальних трансформацій у світовій економіці відбувається переміщення грошових потоків у сферу електронного бізнесу, що свідчить про зростаючий вплив </a:t>
            </a:r>
            <a:r>
              <a:rPr lang="uk-UA" sz="1400" dirty="0" err="1"/>
              <a:t>інтернет-технологій</a:t>
            </a:r>
            <a:r>
              <a:rPr lang="uk-UA" sz="1400" dirty="0"/>
              <a:t> на глобальні світові економічні процеси. Сучасний світ існує в умовах революційних змін у галузі інформаційного забезпечення життя, що перетворює інформаційні технології та комунікаційні системи у стратегічно важливу життєву цінність. </a:t>
            </a:r>
            <a:r>
              <a:rPr lang="ru-RU" sz="1400" dirty="0" err="1"/>
              <a:t>Відбувається</a:t>
            </a:r>
            <a:r>
              <a:rPr lang="ru-RU" sz="1400" dirty="0"/>
              <a:t> </a:t>
            </a:r>
            <a:r>
              <a:rPr lang="ru-RU" sz="1400" dirty="0" err="1"/>
              <a:t>зародження</a:t>
            </a:r>
            <a:r>
              <a:rPr lang="ru-RU" sz="1400" dirty="0"/>
              <a:t> так </a:t>
            </a:r>
            <a:r>
              <a:rPr lang="ru-RU" sz="1400" dirty="0" err="1"/>
              <a:t>званої</a:t>
            </a:r>
            <a:r>
              <a:rPr lang="ru-RU" sz="1400" dirty="0"/>
              <a:t> «</a:t>
            </a:r>
            <a:r>
              <a:rPr lang="ru-RU" sz="1400" dirty="0" err="1"/>
              <a:t>електронної</a:t>
            </a:r>
            <a:r>
              <a:rPr lang="ru-RU" sz="1400" dirty="0"/>
              <a:t> </a:t>
            </a:r>
            <a:r>
              <a:rPr lang="ru-RU" sz="1400" dirty="0" err="1"/>
              <a:t>економіки</a:t>
            </a:r>
            <a:r>
              <a:rPr lang="ru-RU" sz="1400" dirty="0"/>
              <a:t>», яка </a:t>
            </a:r>
            <a:r>
              <a:rPr lang="ru-RU" sz="1400" dirty="0" err="1"/>
              <a:t>задає</a:t>
            </a:r>
            <a:r>
              <a:rPr lang="ru-RU" sz="1400" dirty="0"/>
              <a:t> </a:t>
            </a:r>
            <a:r>
              <a:rPr lang="ru-RU" sz="1400" dirty="0" err="1"/>
              <a:t>принципово</a:t>
            </a:r>
            <a:r>
              <a:rPr lang="ru-RU" sz="1400" dirty="0"/>
              <a:t> </a:t>
            </a:r>
            <a:r>
              <a:rPr lang="ru-RU" sz="1400" dirty="0" err="1"/>
              <a:t>новий</a:t>
            </a:r>
            <a:r>
              <a:rPr lang="ru-RU" sz="1400" dirty="0"/>
              <a:t> </a:t>
            </a:r>
            <a:r>
              <a:rPr lang="ru-RU" sz="1400" dirty="0" err="1"/>
              <a:t>вимір</a:t>
            </a:r>
            <a:r>
              <a:rPr lang="ru-RU" sz="1400" dirty="0"/>
              <a:t> і </a:t>
            </a:r>
            <a:r>
              <a:rPr lang="ru-RU" sz="1400" dirty="0" err="1"/>
              <a:t>стратегічний</a:t>
            </a:r>
            <a:r>
              <a:rPr lang="ru-RU" sz="1400" dirty="0"/>
              <a:t> </a:t>
            </a:r>
            <a:r>
              <a:rPr lang="ru-RU" sz="1400" dirty="0" err="1"/>
              <a:t>напрям</a:t>
            </a:r>
            <a:r>
              <a:rPr lang="ru-RU" sz="1400" dirty="0"/>
              <a:t> </a:t>
            </a:r>
            <a:r>
              <a:rPr lang="ru-RU" sz="1400" dirty="0" err="1"/>
              <a:t>розвитку</a:t>
            </a:r>
            <a:r>
              <a:rPr lang="ru-RU" sz="1400" dirty="0"/>
              <a:t> </a:t>
            </a:r>
            <a:r>
              <a:rPr lang="ru-RU" sz="1400" dirty="0" err="1"/>
              <a:t>галузі</a:t>
            </a:r>
            <a:r>
              <a:rPr lang="ru-RU" sz="1400" dirty="0"/>
              <a:t> товарного </a:t>
            </a:r>
            <a:r>
              <a:rPr lang="ru-RU" sz="1400" dirty="0" err="1"/>
              <a:t>обігу</a:t>
            </a:r>
            <a:r>
              <a:rPr lang="ru-RU" sz="1400" dirty="0"/>
              <a:t>, </a:t>
            </a:r>
            <a:r>
              <a:rPr lang="ru-RU" sz="1400" dirty="0" err="1"/>
              <a:t>формуючи</a:t>
            </a:r>
            <a:r>
              <a:rPr lang="ru-RU" sz="1400" dirty="0"/>
              <a:t> </a:t>
            </a:r>
            <a:r>
              <a:rPr lang="ru-RU" sz="1400" dirty="0" err="1"/>
              <a:t>нову</a:t>
            </a:r>
            <a:r>
              <a:rPr lang="ru-RU" sz="1400" dirty="0"/>
              <a:t> </a:t>
            </a:r>
            <a:r>
              <a:rPr lang="ru-RU" sz="1400" dirty="0" err="1"/>
              <a:t>інфраструктуру</a:t>
            </a:r>
            <a:r>
              <a:rPr lang="ru-RU" sz="1400" dirty="0"/>
              <a:t> </a:t>
            </a:r>
            <a:r>
              <a:rPr lang="ru-RU" sz="1400" dirty="0" err="1"/>
              <a:t>системи</a:t>
            </a:r>
            <a:r>
              <a:rPr lang="ru-RU" sz="1400" dirty="0"/>
              <a:t> </a:t>
            </a:r>
            <a:r>
              <a:rPr lang="ru-RU" sz="1400" dirty="0" err="1"/>
              <a:t>послуг</a:t>
            </a:r>
            <a:r>
              <a:rPr lang="uk-UA" sz="1400" dirty="0"/>
              <a:t>.</a:t>
            </a:r>
            <a:endParaRPr lang="ru-RU" sz="1400" dirty="0"/>
          </a:p>
          <a:p>
            <a:r>
              <a:rPr lang="ru-RU" sz="1400" dirty="0" err="1"/>
              <a:t>Сьогодні</a:t>
            </a:r>
            <a:r>
              <a:rPr lang="ru-RU" sz="1400" dirty="0"/>
              <a:t> </a:t>
            </a:r>
            <a:r>
              <a:rPr lang="ru-RU" sz="1400" dirty="0" err="1"/>
              <a:t>електронна</a:t>
            </a:r>
            <a:r>
              <a:rPr lang="ru-RU" sz="1400" dirty="0"/>
              <a:t> </a:t>
            </a:r>
            <a:r>
              <a:rPr lang="ru-RU" sz="1400" dirty="0" err="1"/>
              <a:t>комерція</a:t>
            </a:r>
            <a:r>
              <a:rPr lang="ru-RU" sz="1400" dirty="0"/>
              <a:t> </a:t>
            </a:r>
            <a:r>
              <a:rPr lang="ru-RU" sz="1400" dirty="0" err="1"/>
              <a:t>розвивається</a:t>
            </a:r>
            <a:r>
              <a:rPr lang="ru-RU" sz="1400" dirty="0"/>
              <a:t> </a:t>
            </a:r>
            <a:r>
              <a:rPr lang="ru-RU" sz="1400" dirty="0" err="1"/>
              <a:t>швидкими</a:t>
            </a:r>
            <a:r>
              <a:rPr lang="ru-RU" sz="1400" dirty="0"/>
              <a:t> темпами. </a:t>
            </a:r>
            <a:r>
              <a:rPr lang="ru-RU" sz="1400" dirty="0" err="1"/>
              <a:t>Проаналізувавши</a:t>
            </a:r>
            <a:r>
              <a:rPr lang="ru-RU" sz="1400" dirty="0"/>
              <a:t> </a:t>
            </a:r>
            <a:r>
              <a:rPr lang="ru-RU" sz="1400" dirty="0" err="1"/>
              <a:t>динаміку</a:t>
            </a:r>
            <a:r>
              <a:rPr lang="ru-RU" sz="1400" dirty="0"/>
              <a:t> </a:t>
            </a:r>
            <a:r>
              <a:rPr lang="ru-RU" sz="1400" dirty="0" err="1"/>
              <a:t>останніх</a:t>
            </a:r>
            <a:r>
              <a:rPr lang="ru-RU" sz="1400" dirty="0"/>
              <a:t> </a:t>
            </a:r>
            <a:r>
              <a:rPr lang="ru-RU" sz="1400" dirty="0" err="1"/>
              <a:t>років</a:t>
            </a:r>
            <a:r>
              <a:rPr lang="ru-RU" sz="1400" dirty="0"/>
              <a:t>, </a:t>
            </a:r>
            <a:r>
              <a:rPr lang="ru-RU" sz="1400" dirty="0" err="1"/>
              <a:t>можемо</a:t>
            </a:r>
            <a:r>
              <a:rPr lang="ru-RU" sz="1400" dirty="0"/>
              <a:t> </a:t>
            </a:r>
            <a:r>
              <a:rPr lang="ru-RU" sz="1400" dirty="0" err="1"/>
              <a:t>сказати</a:t>
            </a:r>
            <a:r>
              <a:rPr lang="ru-RU" sz="1400" dirty="0"/>
              <a:t>, </a:t>
            </a:r>
            <a:r>
              <a:rPr lang="ru-RU" sz="1400" dirty="0" err="1"/>
              <a:t>що</a:t>
            </a:r>
            <a:r>
              <a:rPr lang="ru-RU" sz="1400" dirty="0"/>
              <a:t> </a:t>
            </a:r>
            <a:r>
              <a:rPr lang="ru-RU" sz="1400" dirty="0" err="1"/>
              <a:t>найближчим</a:t>
            </a:r>
            <a:r>
              <a:rPr lang="ru-RU" sz="1400" dirty="0"/>
              <a:t> часом вона буде </a:t>
            </a:r>
            <a:r>
              <a:rPr lang="ru-RU" sz="1400" dirty="0" err="1"/>
              <a:t>найбільш</a:t>
            </a:r>
            <a:r>
              <a:rPr lang="ru-RU" sz="1400" dirty="0"/>
              <a:t> </a:t>
            </a:r>
            <a:r>
              <a:rPr lang="ru-RU" sz="1400" dirty="0" err="1"/>
              <a:t>використовуваним</a:t>
            </a:r>
            <a:r>
              <a:rPr lang="ru-RU" sz="1400" dirty="0"/>
              <a:t> </a:t>
            </a:r>
            <a:r>
              <a:rPr lang="ru-RU" sz="1400" dirty="0" err="1"/>
              <a:t>інструментом</a:t>
            </a:r>
            <a:r>
              <a:rPr lang="ru-RU" sz="1400" dirty="0"/>
              <a:t> </a:t>
            </a:r>
            <a:r>
              <a:rPr lang="ru-RU" sz="1400" dirty="0" err="1"/>
              <a:t>просування</a:t>
            </a:r>
            <a:r>
              <a:rPr lang="ru-RU" sz="1400" dirty="0"/>
              <a:t> </a:t>
            </a:r>
            <a:r>
              <a:rPr lang="ru-RU" sz="1400" dirty="0" err="1"/>
              <a:t>товарів</a:t>
            </a:r>
            <a:r>
              <a:rPr lang="ru-RU" sz="1400" dirty="0"/>
              <a:t>.</a:t>
            </a:r>
          </a:p>
          <a:p>
            <a:endParaRPr lang="uk-UA" sz="1400" dirty="0"/>
          </a:p>
        </p:txBody>
      </p:sp>
    </p:spTree>
    <p:extLst>
      <p:ext uri="{BB962C8B-B14F-4D97-AF65-F5344CB8AC3E}">
        <p14:creationId xmlns:p14="http://schemas.microsoft.com/office/powerpoint/2010/main" val="3560709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7" cy="6264695"/>
          </a:xfrm>
        </p:spPr>
        <p:txBody>
          <a:bodyPr>
            <a:normAutofit lnSpcReduction="10000"/>
          </a:bodyPr>
          <a:lstStyle/>
          <a:p>
            <a:r>
              <a:rPr lang="ru-RU" sz="1400" dirty="0" err="1"/>
              <a:t>Електронна</a:t>
            </a:r>
            <a:r>
              <a:rPr lang="ru-RU" sz="1400" dirty="0"/>
              <a:t> </a:t>
            </a:r>
            <a:r>
              <a:rPr lang="ru-RU" sz="1400" dirty="0" err="1"/>
              <a:t>торгівля</a:t>
            </a:r>
            <a:r>
              <a:rPr lang="ru-RU" sz="1400" dirty="0"/>
              <a:t> не є </a:t>
            </a:r>
            <a:r>
              <a:rPr lang="ru-RU" sz="1400" dirty="0" err="1"/>
              <a:t>новим</a:t>
            </a:r>
            <a:r>
              <a:rPr lang="ru-RU" sz="1400" dirty="0"/>
              <a:t> </a:t>
            </a:r>
            <a:r>
              <a:rPr lang="ru-RU" sz="1400" dirty="0" err="1"/>
              <a:t>явищем</a:t>
            </a:r>
            <a:r>
              <a:rPr lang="ru-RU" sz="1400" dirty="0"/>
              <a:t>. </a:t>
            </a:r>
            <a:r>
              <a:rPr lang="ru-RU" sz="1400" dirty="0" err="1"/>
              <a:t>Загалом</a:t>
            </a:r>
            <a:r>
              <a:rPr lang="ru-RU" sz="1400" dirty="0"/>
              <a:t> </a:t>
            </a:r>
            <a:r>
              <a:rPr lang="ru-RU" sz="1400" dirty="0" err="1"/>
              <a:t>електронна</a:t>
            </a:r>
            <a:r>
              <a:rPr lang="ru-RU" sz="1400" dirty="0"/>
              <a:t> </a:t>
            </a:r>
            <a:r>
              <a:rPr lang="ru-RU" sz="1400" dirty="0" err="1"/>
              <a:t>торгівля</a:t>
            </a:r>
            <a:r>
              <a:rPr lang="ru-RU" sz="1400" dirty="0"/>
              <a:t> </a:t>
            </a:r>
            <a:r>
              <a:rPr lang="ru-RU" sz="1400" dirty="0" err="1"/>
              <a:t>може</a:t>
            </a:r>
            <a:r>
              <a:rPr lang="ru-RU" sz="1400" dirty="0"/>
              <a:t> бути </a:t>
            </a:r>
            <a:r>
              <a:rPr lang="ru-RU" sz="1400" dirty="0" err="1"/>
              <a:t>визначена</a:t>
            </a:r>
            <a:r>
              <a:rPr lang="ru-RU" sz="1400" dirty="0"/>
              <a:t> як </a:t>
            </a:r>
            <a:r>
              <a:rPr lang="ru-RU" sz="1400" dirty="0" err="1"/>
              <a:t>здійснення</a:t>
            </a:r>
            <a:r>
              <a:rPr lang="ru-RU" sz="1400" dirty="0"/>
              <a:t> </a:t>
            </a:r>
            <a:r>
              <a:rPr lang="ru-RU" sz="1400" dirty="0" err="1"/>
              <a:t>угод</a:t>
            </a:r>
            <a:r>
              <a:rPr lang="ru-RU" sz="1400" dirty="0"/>
              <a:t> (</a:t>
            </a:r>
            <a:r>
              <a:rPr lang="ru-RU" sz="1400" dirty="0" err="1"/>
              <a:t>тобто</a:t>
            </a:r>
            <a:r>
              <a:rPr lang="ru-RU" sz="1400" dirty="0"/>
              <a:t> </a:t>
            </a:r>
            <a:r>
              <a:rPr lang="ru-RU" sz="1400" dirty="0" err="1"/>
              <a:t>купівля</a:t>
            </a:r>
            <a:r>
              <a:rPr lang="ru-RU" sz="1400" dirty="0"/>
              <a:t> й продаж </a:t>
            </a:r>
            <a:r>
              <a:rPr lang="ru-RU" sz="1400" dirty="0" err="1"/>
              <a:t>товарів</a:t>
            </a:r>
            <a:r>
              <a:rPr lang="ru-RU" sz="1400" dirty="0"/>
              <a:t> і </a:t>
            </a:r>
            <a:r>
              <a:rPr lang="ru-RU" sz="1400" dirty="0" err="1"/>
              <a:t>послуг</a:t>
            </a:r>
            <a:r>
              <a:rPr lang="ru-RU" sz="1400" dirty="0"/>
              <a:t> </a:t>
            </a:r>
            <a:r>
              <a:rPr lang="ru-RU" sz="1400" dirty="0" err="1"/>
              <a:t>або</a:t>
            </a:r>
            <a:r>
              <a:rPr lang="ru-RU" sz="1400" dirty="0"/>
              <a:t> переговори </a:t>
            </a:r>
            <a:r>
              <a:rPr lang="ru-RU" sz="1400" dirty="0" err="1"/>
              <a:t>щодо</a:t>
            </a:r>
            <a:r>
              <a:rPr lang="ru-RU" sz="1400" dirty="0"/>
              <a:t> </a:t>
            </a:r>
            <a:r>
              <a:rPr lang="ru-RU" sz="1400" dirty="0" err="1"/>
              <a:t>купівлі</a:t>
            </a:r>
            <a:r>
              <a:rPr lang="ru-RU" sz="1400" dirty="0"/>
              <a:t> й продажу) за </a:t>
            </a:r>
            <a:r>
              <a:rPr lang="ru-RU" sz="1400" dirty="0" err="1"/>
              <a:t>допомогою</a:t>
            </a:r>
            <a:r>
              <a:rPr lang="ru-RU" sz="1400" dirty="0"/>
              <a:t> </a:t>
            </a:r>
            <a:r>
              <a:rPr lang="ru-RU" sz="1400" dirty="0" err="1"/>
              <a:t>електронних</a:t>
            </a:r>
            <a:r>
              <a:rPr lang="ru-RU" sz="1400" dirty="0"/>
              <a:t> </a:t>
            </a:r>
            <a:r>
              <a:rPr lang="ru-RU" sz="1400" dirty="0" err="1"/>
              <a:t>коштів</a:t>
            </a:r>
            <a:r>
              <a:rPr lang="ru-RU" sz="1400" dirty="0"/>
              <a:t> </a:t>
            </a:r>
            <a:r>
              <a:rPr lang="ru-RU" sz="1400" dirty="0" err="1"/>
              <a:t>або</a:t>
            </a:r>
            <a:r>
              <a:rPr lang="ru-RU" sz="1400" dirty="0"/>
              <a:t> через </a:t>
            </a:r>
            <a:r>
              <a:rPr lang="ru-RU" sz="1400" dirty="0" err="1"/>
              <a:t>електронні</a:t>
            </a:r>
            <a:r>
              <a:rPr lang="ru-RU" sz="1400" dirty="0"/>
              <a:t> </a:t>
            </a:r>
            <a:r>
              <a:rPr lang="ru-RU" sz="1400" dirty="0" err="1"/>
              <a:t>мережі</a:t>
            </a:r>
            <a:r>
              <a:rPr lang="ru-RU" sz="1400" dirty="0"/>
              <a:t>. </a:t>
            </a:r>
            <a:r>
              <a:rPr lang="ru-RU" sz="1400" dirty="0" err="1"/>
              <a:t>Протягом</a:t>
            </a:r>
            <a:r>
              <a:rPr lang="ru-RU" sz="1400" dirty="0"/>
              <a:t> </a:t>
            </a:r>
            <a:r>
              <a:rPr lang="ru-RU" sz="1400" dirty="0" err="1"/>
              <a:t>багатьох</a:t>
            </a:r>
            <a:r>
              <a:rPr lang="ru-RU" sz="1400" dirty="0"/>
              <a:t> </a:t>
            </a:r>
            <a:r>
              <a:rPr lang="ru-RU" sz="1400" dirty="0" err="1"/>
              <a:t>років</a:t>
            </a:r>
            <a:r>
              <a:rPr lang="ru-RU" sz="1400" dirty="0"/>
              <a:t> </a:t>
            </a:r>
            <a:r>
              <a:rPr lang="ru-RU" sz="1400" dirty="0" err="1"/>
              <a:t>компанії</a:t>
            </a:r>
            <a:r>
              <a:rPr lang="ru-RU" sz="1400" dirty="0"/>
              <a:t> </a:t>
            </a:r>
            <a:r>
              <a:rPr lang="ru-RU" sz="1400" dirty="0" err="1"/>
              <a:t>обмінювались</a:t>
            </a:r>
            <a:r>
              <a:rPr lang="ru-RU" sz="1400" dirty="0"/>
              <a:t> </a:t>
            </a:r>
            <a:r>
              <a:rPr lang="ru-RU" sz="1400" dirty="0" err="1"/>
              <a:t>діловою</a:t>
            </a:r>
            <a:r>
              <a:rPr lang="ru-RU" sz="1400" dirty="0"/>
              <a:t> </a:t>
            </a:r>
            <a:r>
              <a:rPr lang="ru-RU" sz="1400" dirty="0" err="1"/>
              <a:t>інформацією</a:t>
            </a:r>
            <a:r>
              <a:rPr lang="ru-RU" sz="1400" dirty="0"/>
              <a:t> за </a:t>
            </a:r>
            <a:r>
              <a:rPr lang="ru-RU" sz="1400" dirty="0" err="1"/>
              <a:t>допомогою</a:t>
            </a:r>
            <a:r>
              <a:rPr lang="ru-RU" sz="1400" dirty="0"/>
              <a:t> </a:t>
            </a:r>
            <a:r>
              <a:rPr lang="ru-RU" sz="1400" dirty="0" err="1"/>
              <a:t>різних</a:t>
            </a:r>
            <a:r>
              <a:rPr lang="ru-RU" sz="1400" dirty="0"/>
              <a:t> мереж </a:t>
            </a:r>
            <a:r>
              <a:rPr lang="ru-RU" sz="1400" dirty="0" err="1"/>
              <a:t>зв’язку</a:t>
            </a:r>
            <a:r>
              <a:rPr lang="ru-RU" sz="1400" dirty="0"/>
              <a:t>, а </a:t>
            </a:r>
            <a:r>
              <a:rPr lang="ru-RU" sz="1400" dirty="0" err="1"/>
              <a:t>також</a:t>
            </a:r>
            <a:r>
              <a:rPr lang="ru-RU" sz="1400" dirty="0"/>
              <a:t> </a:t>
            </a:r>
            <a:r>
              <a:rPr lang="ru-RU" sz="1400" dirty="0" err="1"/>
              <a:t>всі</a:t>
            </a:r>
            <a:r>
              <a:rPr lang="ru-RU" sz="1400" dirty="0"/>
              <a:t> вони </a:t>
            </a:r>
            <a:r>
              <a:rPr lang="ru-RU" sz="1400" dirty="0" err="1"/>
              <a:t>були</a:t>
            </a:r>
            <a:r>
              <a:rPr lang="ru-RU" sz="1400" dirty="0"/>
              <a:t> </a:t>
            </a:r>
            <a:r>
              <a:rPr lang="ru-RU" sz="1400" dirty="0" err="1"/>
              <a:t>частинами</a:t>
            </a:r>
            <a:r>
              <a:rPr lang="ru-RU" sz="1400" dirty="0"/>
              <a:t> </a:t>
            </a:r>
            <a:r>
              <a:rPr lang="ru-RU" sz="1400" dirty="0" err="1"/>
              <a:t>мережі</a:t>
            </a:r>
            <a:r>
              <a:rPr lang="ru-RU" sz="1400" dirty="0"/>
              <a:t>. </a:t>
            </a:r>
            <a:r>
              <a:rPr lang="ru-RU" sz="1400" dirty="0" err="1"/>
              <a:t>Інтернет</a:t>
            </a:r>
            <a:r>
              <a:rPr lang="ru-RU" sz="1400" dirty="0"/>
              <a:t> дав </a:t>
            </a:r>
            <a:r>
              <a:rPr lang="ru-RU" sz="1400" dirty="0" err="1"/>
              <a:t>можливість</a:t>
            </a:r>
            <a:r>
              <a:rPr lang="ru-RU" sz="1400" dirty="0"/>
              <a:t> </a:t>
            </a:r>
            <a:r>
              <a:rPr lang="ru-RU" sz="1400" dirty="0" err="1"/>
              <a:t>вбудувати</a:t>
            </a:r>
            <a:r>
              <a:rPr lang="ru-RU" sz="1400" dirty="0"/>
              <a:t> </a:t>
            </a:r>
            <a:r>
              <a:rPr lang="ru-RU" sz="1400" dirty="0" err="1"/>
              <a:t>електронну</a:t>
            </a:r>
            <a:r>
              <a:rPr lang="ru-RU" sz="1400" dirty="0"/>
              <a:t> </a:t>
            </a:r>
            <a:r>
              <a:rPr lang="ru-RU" sz="1400" dirty="0" err="1"/>
              <a:t>торгівлю</a:t>
            </a:r>
            <a:r>
              <a:rPr lang="ru-RU" sz="1400" dirty="0"/>
              <a:t> в </a:t>
            </a:r>
            <a:r>
              <a:rPr lang="ru-RU" sz="1400" dirty="0" err="1"/>
              <a:t>комплексну</a:t>
            </a:r>
            <a:r>
              <a:rPr lang="ru-RU" sz="1400" dirty="0"/>
              <a:t> систему </a:t>
            </a:r>
            <a:r>
              <a:rPr lang="ru-RU" sz="1400" dirty="0" err="1"/>
              <a:t>торговельної</a:t>
            </a:r>
            <a:r>
              <a:rPr lang="ru-RU" sz="1400" dirty="0"/>
              <a:t> </a:t>
            </a:r>
            <a:r>
              <a:rPr lang="ru-RU" sz="1400" dirty="0" err="1"/>
              <a:t>діяльності</a:t>
            </a:r>
            <a:r>
              <a:rPr lang="ru-RU" sz="1400" dirty="0"/>
              <a:t>, яка </a:t>
            </a:r>
            <a:r>
              <a:rPr lang="ru-RU" sz="1400" dirty="0" err="1"/>
              <a:t>відбувається</a:t>
            </a:r>
            <a:r>
              <a:rPr lang="ru-RU" sz="1400" dirty="0"/>
              <a:t> у </a:t>
            </a:r>
            <a:r>
              <a:rPr lang="ru-RU" sz="1400" dirty="0" err="1"/>
              <a:t>всесвітньому</a:t>
            </a:r>
            <a:r>
              <a:rPr lang="ru-RU" sz="1400" dirty="0"/>
              <a:t> </a:t>
            </a:r>
            <a:r>
              <a:rPr lang="ru-RU" sz="1400" dirty="0" err="1"/>
              <a:t>обсязі</a:t>
            </a:r>
            <a:r>
              <a:rPr lang="ru-RU" sz="1400" dirty="0"/>
              <a:t> з </a:t>
            </a:r>
            <a:r>
              <a:rPr lang="ru-RU" sz="1400" dirty="0" err="1"/>
              <a:t>постійно</a:t>
            </a:r>
            <a:r>
              <a:rPr lang="ru-RU" sz="1400" dirty="0"/>
              <a:t> </a:t>
            </a:r>
            <a:r>
              <a:rPr lang="ru-RU" sz="1400" dirty="0" err="1"/>
              <a:t>зростаючою</a:t>
            </a:r>
            <a:r>
              <a:rPr lang="ru-RU" sz="1400" dirty="0"/>
              <a:t> </a:t>
            </a:r>
            <a:r>
              <a:rPr lang="ru-RU" sz="1400" dirty="0" err="1"/>
              <a:t>кількістю</a:t>
            </a:r>
            <a:r>
              <a:rPr lang="ru-RU" sz="1400" dirty="0"/>
              <a:t> </a:t>
            </a:r>
            <a:r>
              <a:rPr lang="ru-RU" sz="1400" dirty="0" err="1"/>
              <a:t>співучасників</a:t>
            </a:r>
            <a:r>
              <a:rPr lang="ru-RU" sz="1400" dirty="0"/>
              <a:t>.</a:t>
            </a:r>
          </a:p>
          <a:p>
            <a:r>
              <a:rPr lang="ru-RU" sz="1400" dirty="0" err="1"/>
              <a:t>Існує</a:t>
            </a:r>
            <a:r>
              <a:rPr lang="ru-RU" sz="1400" dirty="0"/>
              <a:t> велика </a:t>
            </a:r>
            <a:r>
              <a:rPr lang="ru-RU" sz="1400" dirty="0" err="1"/>
              <a:t>кількість</a:t>
            </a:r>
            <a:r>
              <a:rPr lang="ru-RU" sz="1400" dirty="0"/>
              <a:t> </a:t>
            </a:r>
            <a:r>
              <a:rPr lang="ru-RU" sz="1400" dirty="0" err="1"/>
              <a:t>визначень</a:t>
            </a:r>
            <a:r>
              <a:rPr lang="ru-RU" sz="1400" dirty="0"/>
              <a:t> </a:t>
            </a:r>
            <a:r>
              <a:rPr lang="ru-RU" sz="1400" dirty="0" err="1"/>
              <a:t>поняття</a:t>
            </a:r>
            <a:r>
              <a:rPr lang="ru-RU" sz="1400" dirty="0"/>
              <a:t> «</a:t>
            </a:r>
            <a:r>
              <a:rPr lang="ru-RU" sz="1400" dirty="0" err="1"/>
              <a:t>електронна</a:t>
            </a:r>
            <a:r>
              <a:rPr lang="ru-RU" sz="1400" dirty="0"/>
              <a:t> </a:t>
            </a:r>
            <a:r>
              <a:rPr lang="ru-RU" sz="1400" dirty="0" err="1"/>
              <a:t>комерція</a:t>
            </a:r>
            <a:r>
              <a:rPr lang="ru-RU" sz="1400" dirty="0"/>
              <a:t>». </a:t>
            </a:r>
            <a:r>
              <a:rPr lang="ru-RU" sz="1400" dirty="0" err="1"/>
              <a:t>Кожний</a:t>
            </a:r>
            <a:r>
              <a:rPr lang="ru-RU" sz="1400" dirty="0"/>
              <a:t> автор </a:t>
            </a:r>
            <a:r>
              <a:rPr lang="ru-RU" sz="1400" dirty="0" err="1"/>
              <a:t>відповідно</a:t>
            </a:r>
            <a:r>
              <a:rPr lang="ru-RU" sz="1400" dirty="0"/>
              <a:t> до </a:t>
            </a:r>
            <a:r>
              <a:rPr lang="ru-RU" sz="1400" dirty="0" err="1"/>
              <a:t>накопиченого</a:t>
            </a:r>
            <a:r>
              <a:rPr lang="ru-RU" sz="1400" dirty="0"/>
              <a:t> </a:t>
            </a:r>
            <a:r>
              <a:rPr lang="ru-RU" sz="1400" dirty="0" err="1"/>
              <a:t>досвіду</a:t>
            </a:r>
            <a:r>
              <a:rPr lang="ru-RU" sz="1400" dirty="0"/>
              <a:t> </a:t>
            </a:r>
            <a:r>
              <a:rPr lang="ru-RU" sz="1400" dirty="0" err="1"/>
              <a:t>трактує</a:t>
            </a:r>
            <a:r>
              <a:rPr lang="ru-RU" sz="1400" dirty="0"/>
              <a:t> </a:t>
            </a:r>
            <a:r>
              <a:rPr lang="ru-RU" sz="1400" dirty="0" err="1"/>
              <a:t>це</a:t>
            </a:r>
            <a:r>
              <a:rPr lang="ru-RU" sz="1400" dirty="0"/>
              <a:t> </a:t>
            </a:r>
            <a:r>
              <a:rPr lang="ru-RU" sz="1400" dirty="0" err="1"/>
              <a:t>поняття</a:t>
            </a:r>
            <a:r>
              <a:rPr lang="ru-RU" sz="1400" dirty="0"/>
              <a:t> по </a:t>
            </a:r>
            <a:r>
              <a:rPr lang="ru-RU" sz="1400" dirty="0" err="1"/>
              <a:t>своєму</a:t>
            </a:r>
            <a:r>
              <a:rPr lang="ru-RU" sz="1400" dirty="0"/>
              <a:t> та </a:t>
            </a:r>
            <a:r>
              <a:rPr lang="ru-RU" sz="1400" dirty="0" err="1"/>
              <a:t>вкладає</a:t>
            </a:r>
            <a:r>
              <a:rPr lang="ru-RU" sz="1400" dirty="0"/>
              <a:t> в </a:t>
            </a:r>
            <a:r>
              <a:rPr lang="ru-RU" sz="1400" dirty="0" err="1"/>
              <a:t>нього</a:t>
            </a:r>
            <a:r>
              <a:rPr lang="ru-RU" sz="1400" dirty="0"/>
              <a:t> </a:t>
            </a:r>
            <a:r>
              <a:rPr lang="ru-RU" sz="1400" dirty="0" err="1"/>
              <a:t>свій</a:t>
            </a:r>
            <a:r>
              <a:rPr lang="ru-RU" sz="1400" dirty="0"/>
              <a:t> </a:t>
            </a:r>
            <a:r>
              <a:rPr lang="ru-RU" sz="1400" dirty="0" err="1"/>
              <a:t>зміст</a:t>
            </a:r>
            <a:r>
              <a:rPr lang="ru-RU" sz="1400" dirty="0"/>
              <a:t>. Так, </a:t>
            </a:r>
            <a:r>
              <a:rPr lang="ru-RU" sz="1400" dirty="0" err="1"/>
              <a:t>наприклад</a:t>
            </a:r>
            <a:r>
              <a:rPr lang="ru-RU" sz="1400" dirty="0"/>
              <a:t>, </a:t>
            </a:r>
            <a:r>
              <a:rPr lang="ru-RU" sz="1400" dirty="0" err="1"/>
              <a:t>згідно</a:t>
            </a:r>
            <a:r>
              <a:rPr lang="ru-RU" sz="1400" dirty="0"/>
              <a:t> з </a:t>
            </a:r>
            <a:r>
              <a:rPr lang="ru-RU" sz="1400" dirty="0" err="1"/>
              <a:t>підходами</a:t>
            </a:r>
            <a:r>
              <a:rPr lang="ru-RU" sz="1400" dirty="0"/>
              <a:t> А.</a:t>
            </a:r>
            <a:r>
              <a:rPr lang="uk-UA" sz="1400" dirty="0"/>
              <a:t> </a:t>
            </a:r>
            <a:r>
              <a:rPr lang="ru-RU" sz="1400" dirty="0" err="1"/>
              <a:t>Саммера</a:t>
            </a:r>
            <a:r>
              <a:rPr lang="ru-RU" sz="1400" dirty="0"/>
              <a:t> та Гр.</a:t>
            </a:r>
            <a:r>
              <a:rPr lang="uk-UA" sz="1400" dirty="0"/>
              <a:t> </a:t>
            </a:r>
            <a:r>
              <a:rPr lang="ru-RU" sz="1400" dirty="0"/>
              <a:t>Дункана, </a:t>
            </a:r>
            <a:r>
              <a:rPr lang="ru-RU" sz="1400" dirty="0" err="1"/>
              <a:t>під</a:t>
            </a:r>
            <a:r>
              <a:rPr lang="ru-RU" sz="1400" dirty="0"/>
              <a:t> </a:t>
            </a:r>
            <a:r>
              <a:rPr lang="ru-RU" sz="1400" dirty="0" err="1"/>
              <a:t>електронною</a:t>
            </a:r>
            <a:r>
              <a:rPr lang="ru-RU" sz="1400" dirty="0"/>
              <a:t> </a:t>
            </a:r>
            <a:r>
              <a:rPr lang="ru-RU" sz="1400" dirty="0" err="1"/>
              <a:t>комерцією</a:t>
            </a:r>
            <a:r>
              <a:rPr lang="ru-RU" sz="1400" dirty="0"/>
              <a:t> </a:t>
            </a:r>
            <a:r>
              <a:rPr lang="ru-RU" sz="1400" dirty="0" err="1"/>
              <a:t>слід</a:t>
            </a:r>
            <a:r>
              <a:rPr lang="ru-RU" sz="1400" dirty="0"/>
              <a:t> </a:t>
            </a:r>
            <a:r>
              <a:rPr lang="ru-RU" sz="1400" dirty="0" err="1"/>
              <a:t>розуміти</a:t>
            </a:r>
            <a:r>
              <a:rPr lang="ru-RU" sz="1400" dirty="0"/>
              <a:t> будь-яку форму </a:t>
            </a:r>
            <a:r>
              <a:rPr lang="ru-RU" sz="1400" dirty="0" err="1"/>
              <a:t>бізнес-процесу</a:t>
            </a:r>
            <a:r>
              <a:rPr lang="ru-RU" sz="1400" dirty="0"/>
              <a:t>, в </a:t>
            </a:r>
            <a:r>
              <a:rPr lang="ru-RU" sz="1400" dirty="0" err="1"/>
              <a:t>якому</a:t>
            </a:r>
            <a:r>
              <a:rPr lang="ru-RU" sz="1400" dirty="0"/>
              <a:t> </a:t>
            </a:r>
            <a:r>
              <a:rPr lang="ru-RU" sz="1400" dirty="0" err="1"/>
              <a:t>взаємодія</a:t>
            </a:r>
            <a:r>
              <a:rPr lang="ru-RU" sz="1400" dirty="0"/>
              <a:t> </a:t>
            </a:r>
            <a:r>
              <a:rPr lang="ru-RU" sz="1400" dirty="0" err="1"/>
              <a:t>між</a:t>
            </a:r>
            <a:r>
              <a:rPr lang="ru-RU" sz="1400" dirty="0"/>
              <a:t> </a:t>
            </a:r>
            <a:r>
              <a:rPr lang="ru-RU" sz="1400" dirty="0" err="1"/>
              <a:t>суб’єктами</a:t>
            </a:r>
            <a:r>
              <a:rPr lang="ru-RU" sz="1400" dirty="0"/>
              <a:t> </a:t>
            </a:r>
            <a:r>
              <a:rPr lang="ru-RU" sz="1400" dirty="0" err="1"/>
              <a:t>відбувається</a:t>
            </a:r>
            <a:r>
              <a:rPr lang="ru-RU" sz="1400" dirty="0"/>
              <a:t> </a:t>
            </a:r>
            <a:r>
              <a:rPr lang="ru-RU" sz="1400" dirty="0" err="1"/>
              <a:t>електронним</a:t>
            </a:r>
            <a:r>
              <a:rPr lang="ru-RU" sz="1400" dirty="0"/>
              <a:t> шляхом з </a:t>
            </a:r>
            <a:r>
              <a:rPr lang="ru-RU" sz="1400" dirty="0" err="1"/>
              <a:t>використанням</a:t>
            </a:r>
            <a:r>
              <a:rPr lang="ru-RU" sz="1400" dirty="0"/>
              <a:t> </a:t>
            </a:r>
            <a:r>
              <a:rPr lang="ru-RU" sz="1400" dirty="0" err="1"/>
              <a:t>інтернет-технологій</a:t>
            </a:r>
            <a:r>
              <a:rPr lang="ru-RU" sz="1400" dirty="0"/>
              <a:t>.</a:t>
            </a:r>
          </a:p>
          <a:p>
            <a:r>
              <a:rPr lang="uk-UA" sz="1400" u="sng" dirty="0">
                <a:hlinkClick r:id="rId2" action="ppaction://hlinkfile"/>
              </a:rPr>
              <a:t>Однак, з іншого боку, згідно з підходом Комісії Організації Об’єднаних Націй з права міжнародної торгівлі (ЮНСІТРАЛ), електронна комерція є значно ширшим поняттям, що узагальнює усі види комерційної діяльності, що здійснюються шляхом обміну «інформацією, створеною, надісланою, отриманою чи збереженою електронними, оптичними чи схожими засобами, включаючи, але не обмежуючись, електронний обмін даними, електронну пошту, телеграму або телефакс».</a:t>
            </a:r>
            <a:endParaRPr lang="ru-RU" sz="1400" dirty="0"/>
          </a:p>
          <a:p>
            <a:r>
              <a:rPr lang="ru-RU" sz="1400" dirty="0"/>
              <a:t>До </a:t>
            </a:r>
            <a:r>
              <a:rPr lang="ru-RU" sz="1400" dirty="0" err="1"/>
              <a:t>електронної</a:t>
            </a:r>
            <a:r>
              <a:rPr lang="ru-RU" sz="1400" dirty="0"/>
              <a:t> </a:t>
            </a:r>
            <a:r>
              <a:rPr lang="ru-RU" sz="1400" dirty="0" err="1"/>
              <a:t>комерції</a:t>
            </a:r>
            <a:r>
              <a:rPr lang="ru-RU" sz="1400" dirty="0"/>
              <a:t> </a:t>
            </a:r>
            <a:r>
              <a:rPr lang="ru-RU" sz="1400" dirty="0" err="1"/>
              <a:t>відносять</a:t>
            </a:r>
            <a:r>
              <a:rPr lang="ru-RU" sz="1400" dirty="0"/>
              <a:t>:</a:t>
            </a:r>
          </a:p>
          <a:p>
            <a:r>
              <a:rPr lang="ru-RU" sz="1400" dirty="0"/>
              <a:t> − </a:t>
            </a:r>
            <a:r>
              <a:rPr lang="ru-RU" sz="1400" dirty="0" err="1"/>
              <a:t>електронний</a:t>
            </a:r>
            <a:r>
              <a:rPr lang="ru-RU" sz="1400" dirty="0"/>
              <a:t> </a:t>
            </a:r>
            <a:r>
              <a:rPr lang="ru-RU" sz="1400" dirty="0" err="1"/>
              <a:t>обмін</a:t>
            </a:r>
            <a:r>
              <a:rPr lang="ru-RU" sz="1400" dirty="0"/>
              <a:t> </a:t>
            </a:r>
            <a:r>
              <a:rPr lang="ru-RU" sz="1400" dirty="0" err="1"/>
              <a:t>інформацією</a:t>
            </a:r>
            <a:r>
              <a:rPr lang="ru-RU" sz="1400" dirty="0"/>
              <a:t> (англ. </a:t>
            </a:r>
            <a:r>
              <a:rPr lang="ru-RU" sz="1400" dirty="0" err="1"/>
              <a:t>Electronis</a:t>
            </a:r>
            <a:r>
              <a:rPr lang="ru-RU" sz="1400" dirty="0"/>
              <a:t> </a:t>
            </a:r>
            <a:r>
              <a:rPr lang="ru-RU" sz="1400" dirty="0" err="1"/>
              <a:t>Data</a:t>
            </a:r>
            <a:r>
              <a:rPr lang="ru-RU" sz="1400" dirty="0"/>
              <a:t> </a:t>
            </a:r>
            <a:r>
              <a:rPr lang="ru-RU" sz="1400" dirty="0" err="1"/>
              <a:t>Interchange</a:t>
            </a:r>
            <a:r>
              <a:rPr lang="ru-RU" sz="1400" dirty="0"/>
              <a:t>, EDI);</a:t>
            </a:r>
          </a:p>
          <a:p>
            <a:r>
              <a:rPr lang="ru-RU" sz="1400" dirty="0"/>
              <a:t> − </a:t>
            </a:r>
            <a:r>
              <a:rPr lang="ru-RU" sz="1400" dirty="0" err="1"/>
              <a:t>електронний</a:t>
            </a:r>
            <a:r>
              <a:rPr lang="ru-RU" sz="1400" dirty="0"/>
              <a:t> </a:t>
            </a:r>
            <a:r>
              <a:rPr lang="ru-RU" sz="1400" dirty="0" err="1"/>
              <a:t>рух</a:t>
            </a:r>
            <a:r>
              <a:rPr lang="ru-RU" sz="1400" dirty="0"/>
              <a:t> </a:t>
            </a:r>
            <a:r>
              <a:rPr lang="ru-RU" sz="1400" dirty="0" err="1"/>
              <a:t>капіталу</a:t>
            </a:r>
            <a:r>
              <a:rPr lang="ru-RU" sz="1400" dirty="0"/>
              <a:t> (англ. </a:t>
            </a:r>
            <a:r>
              <a:rPr lang="ru-RU" sz="1400" dirty="0" err="1"/>
              <a:t>Electronic</a:t>
            </a:r>
            <a:r>
              <a:rPr lang="ru-RU" sz="1400" dirty="0"/>
              <a:t> </a:t>
            </a:r>
            <a:r>
              <a:rPr lang="ru-RU" sz="1400" dirty="0" err="1"/>
              <a:t>Funds</a:t>
            </a:r>
            <a:r>
              <a:rPr lang="ru-RU" sz="1400" dirty="0"/>
              <a:t> </a:t>
            </a:r>
            <a:r>
              <a:rPr lang="ru-RU" sz="1400" dirty="0" err="1"/>
              <a:t>Transfer</a:t>
            </a:r>
            <a:r>
              <a:rPr lang="ru-RU" sz="1400" dirty="0"/>
              <a:t>, EFT);</a:t>
            </a:r>
          </a:p>
          <a:p>
            <a:r>
              <a:rPr lang="ru-RU" sz="1400" dirty="0"/>
              <a:t> − </a:t>
            </a:r>
            <a:r>
              <a:rPr lang="ru-RU" sz="1400" dirty="0" err="1"/>
              <a:t>електронну</a:t>
            </a:r>
            <a:r>
              <a:rPr lang="ru-RU" sz="1400" dirty="0"/>
              <a:t> </a:t>
            </a:r>
            <a:r>
              <a:rPr lang="ru-RU" sz="1400" dirty="0" err="1"/>
              <a:t>торгівлю</a:t>
            </a:r>
            <a:r>
              <a:rPr lang="ru-RU" sz="1400" dirty="0"/>
              <a:t> (англ. E-</a:t>
            </a:r>
            <a:r>
              <a:rPr lang="ru-RU" sz="1400" dirty="0" err="1"/>
              <a:t>Trade</a:t>
            </a:r>
            <a:r>
              <a:rPr lang="ru-RU" sz="1400" dirty="0"/>
              <a:t>);</a:t>
            </a:r>
          </a:p>
          <a:p>
            <a:r>
              <a:rPr lang="ru-RU" sz="1400" dirty="0"/>
              <a:t> − </a:t>
            </a:r>
            <a:r>
              <a:rPr lang="ru-RU" sz="1400" dirty="0" err="1"/>
              <a:t>електронні</a:t>
            </a:r>
            <a:r>
              <a:rPr lang="ru-RU" sz="1400" dirty="0"/>
              <a:t> </a:t>
            </a:r>
            <a:r>
              <a:rPr lang="ru-RU" sz="1400" dirty="0" err="1"/>
              <a:t>гроші</a:t>
            </a:r>
            <a:r>
              <a:rPr lang="ru-RU" sz="1400" dirty="0"/>
              <a:t> (E-</a:t>
            </a:r>
            <a:r>
              <a:rPr lang="ru-RU" sz="1400" dirty="0" err="1"/>
              <a:t>Cash</a:t>
            </a:r>
            <a:r>
              <a:rPr lang="ru-RU" sz="1400" dirty="0"/>
              <a:t>);</a:t>
            </a:r>
          </a:p>
          <a:p>
            <a:r>
              <a:rPr lang="ru-RU" sz="1400" dirty="0"/>
              <a:t> − </a:t>
            </a:r>
            <a:r>
              <a:rPr lang="ru-RU" sz="1400" dirty="0" err="1"/>
              <a:t>електронний</a:t>
            </a:r>
            <a:r>
              <a:rPr lang="ru-RU" sz="1400" dirty="0"/>
              <a:t> маркетинг (англ. E-</a:t>
            </a:r>
            <a:r>
              <a:rPr lang="ru-RU" sz="1400" dirty="0" err="1"/>
              <a:t>Marketing</a:t>
            </a:r>
            <a:r>
              <a:rPr lang="ru-RU" sz="1400" dirty="0"/>
              <a:t>);</a:t>
            </a:r>
          </a:p>
          <a:p>
            <a:r>
              <a:rPr lang="ru-RU" sz="1400" dirty="0"/>
              <a:t> − </a:t>
            </a:r>
            <a:r>
              <a:rPr lang="ru-RU" sz="1400" dirty="0" err="1"/>
              <a:t>електронний</a:t>
            </a:r>
            <a:r>
              <a:rPr lang="ru-RU" sz="1400" dirty="0"/>
              <a:t> </a:t>
            </a:r>
            <a:r>
              <a:rPr lang="ru-RU" sz="1400" dirty="0" err="1"/>
              <a:t>банкінг</a:t>
            </a:r>
            <a:r>
              <a:rPr lang="ru-RU" sz="1400" dirty="0"/>
              <a:t> (англ. E-</a:t>
            </a:r>
            <a:r>
              <a:rPr lang="ru-RU" sz="1400" dirty="0" err="1"/>
              <a:t>Banking</a:t>
            </a:r>
            <a:r>
              <a:rPr lang="ru-RU" sz="1400" dirty="0"/>
              <a:t>);</a:t>
            </a:r>
          </a:p>
          <a:p>
            <a:r>
              <a:rPr lang="ru-RU" sz="1400" dirty="0"/>
              <a:t> − </a:t>
            </a:r>
            <a:r>
              <a:rPr lang="ru-RU" sz="1400" dirty="0" err="1"/>
              <a:t>електронні</a:t>
            </a:r>
            <a:r>
              <a:rPr lang="ru-RU" sz="1400" dirty="0"/>
              <a:t> </a:t>
            </a:r>
            <a:r>
              <a:rPr lang="ru-RU" sz="1400" dirty="0" err="1"/>
              <a:t>страхові</a:t>
            </a:r>
            <a:r>
              <a:rPr lang="ru-RU" sz="1400" dirty="0"/>
              <a:t> </a:t>
            </a:r>
            <a:r>
              <a:rPr lang="ru-RU" sz="1400" dirty="0" err="1"/>
              <a:t>послуги</a:t>
            </a:r>
            <a:r>
              <a:rPr lang="ru-RU" sz="1400" dirty="0"/>
              <a:t> (англ. E-</a:t>
            </a:r>
            <a:r>
              <a:rPr lang="ru-RU" sz="1400" dirty="0" err="1"/>
              <a:t>Insurance</a:t>
            </a:r>
            <a:r>
              <a:rPr lang="ru-RU" sz="1400" dirty="0"/>
              <a:t>).</a:t>
            </a:r>
          </a:p>
          <a:p>
            <a:endParaRPr lang="uk-UA" sz="1400" dirty="0"/>
          </a:p>
        </p:txBody>
      </p:sp>
    </p:spTree>
    <p:extLst>
      <p:ext uri="{BB962C8B-B14F-4D97-AF65-F5344CB8AC3E}">
        <p14:creationId xmlns:p14="http://schemas.microsoft.com/office/powerpoint/2010/main" val="2916658712"/>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37</TotalTime>
  <Words>3797</Words>
  <Application>Microsoft Office PowerPoint</Application>
  <PresentationFormat>Экран (4:3)</PresentationFormat>
  <Paragraphs>169</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Воздушный поток</vt:lpstr>
      <vt:lpstr>Тема 2 ЕЛЕКТРОННИЙ БІЗНЕС ТА ЕЛЕКТРОННА КОМЕРЦІЯ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2 ЕЛЕКТРОННИЙ БІЗНЕС ТА ЕЛЕКТРОННА КОМЕРЦІЯ</dc:title>
  <dc:creator>Ann</dc:creator>
  <cp:lastModifiedBy>Ann</cp:lastModifiedBy>
  <cp:revision>23</cp:revision>
  <dcterms:created xsi:type="dcterms:W3CDTF">2021-09-07T07:40:41Z</dcterms:created>
  <dcterms:modified xsi:type="dcterms:W3CDTF">2021-09-07T08:18:38Z</dcterms:modified>
</cp:coreProperties>
</file>