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2EA3-4566-4CB2-A673-4D3A569E33AA}" type="datetimeFigureOut">
              <a:rPr lang="uk-UA" smtClean="0"/>
              <a:t>06.09.2021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C055C-1026-41B7-877A-1652FE7BEA8B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2EA3-4566-4CB2-A673-4D3A569E33AA}" type="datetimeFigureOut">
              <a:rPr lang="uk-UA" smtClean="0"/>
              <a:t>06.09.2021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C055C-1026-41B7-877A-1652FE7BEA8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2EA3-4566-4CB2-A673-4D3A569E33AA}" type="datetimeFigureOut">
              <a:rPr lang="uk-UA" smtClean="0"/>
              <a:t>06.09.2021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C055C-1026-41B7-877A-1652FE7BEA8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2EA3-4566-4CB2-A673-4D3A569E33AA}" type="datetimeFigureOut">
              <a:rPr lang="uk-UA" smtClean="0"/>
              <a:t>06.09.2021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C055C-1026-41B7-877A-1652FE7BEA8B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2EA3-4566-4CB2-A673-4D3A569E33AA}" type="datetimeFigureOut">
              <a:rPr lang="uk-UA" smtClean="0"/>
              <a:t>06.09.2021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C055C-1026-41B7-877A-1652FE7BEA8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2EA3-4566-4CB2-A673-4D3A569E33AA}" type="datetimeFigureOut">
              <a:rPr lang="uk-UA" smtClean="0"/>
              <a:t>06.09.2021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C055C-1026-41B7-877A-1652FE7BEA8B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2EA3-4566-4CB2-A673-4D3A569E33AA}" type="datetimeFigureOut">
              <a:rPr lang="uk-UA" smtClean="0"/>
              <a:t>06.09.2021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C055C-1026-41B7-877A-1652FE7BEA8B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2EA3-4566-4CB2-A673-4D3A569E33AA}" type="datetimeFigureOut">
              <a:rPr lang="uk-UA" smtClean="0"/>
              <a:t>06.09.2021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C055C-1026-41B7-877A-1652FE7BEA8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2EA3-4566-4CB2-A673-4D3A569E33AA}" type="datetimeFigureOut">
              <a:rPr lang="uk-UA" smtClean="0"/>
              <a:t>06.09.2021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C055C-1026-41B7-877A-1652FE7BEA8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2EA3-4566-4CB2-A673-4D3A569E33AA}" type="datetimeFigureOut">
              <a:rPr lang="uk-UA" smtClean="0"/>
              <a:t>06.09.2021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C055C-1026-41B7-877A-1652FE7BEA8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2EA3-4566-4CB2-A673-4D3A569E33AA}" type="datetimeFigureOut">
              <a:rPr lang="uk-UA" smtClean="0"/>
              <a:t>06.09.2021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C055C-1026-41B7-877A-1652FE7BEA8B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E92EA3-4566-4CB2-A673-4D3A569E33AA}" type="datetimeFigureOut">
              <a:rPr lang="uk-UA" smtClean="0"/>
              <a:t>06.09.2021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0C055C-1026-41B7-877A-1652FE7BEA8B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Ann\Desktop\26.pdf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Ann\Desktop\16.pdf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764704"/>
            <a:ext cx="8280920" cy="5562639"/>
          </a:xfrm>
        </p:spPr>
        <p:txBody>
          <a:bodyPr>
            <a:normAutofit fontScale="85000" lnSpcReduction="10000"/>
          </a:bodyPr>
          <a:lstStyle/>
          <a:p>
            <a:r>
              <a:rPr lang="uk-UA" sz="1400" dirty="0"/>
              <a:t>1.1. Поняття, зміст та особливості Індустрії 4.0</a:t>
            </a:r>
            <a:endParaRPr lang="ru-RU" sz="1400" dirty="0"/>
          </a:p>
          <a:p>
            <a:r>
              <a:rPr lang="uk-UA" sz="1400" dirty="0"/>
              <a:t>1.2. Ризики та можливості цифрової економіки</a:t>
            </a:r>
            <a:endParaRPr lang="ru-RU" sz="1400" dirty="0"/>
          </a:p>
          <a:p>
            <a:r>
              <a:rPr lang="uk-UA" sz="1400" dirty="0"/>
              <a:t>1.3. Місце цифрового маркетингу в структурі сучасного маркетингу</a:t>
            </a:r>
            <a:endParaRPr lang="ru-RU" sz="1400" dirty="0"/>
          </a:p>
          <a:p>
            <a:r>
              <a:rPr lang="uk-UA" sz="1400" dirty="0"/>
              <a:t> </a:t>
            </a:r>
            <a:endParaRPr lang="ru-RU" sz="1400" dirty="0"/>
          </a:p>
          <a:p>
            <a:r>
              <a:rPr lang="uk-UA" sz="1400" b="1" dirty="0"/>
              <a:t>1.1. Поняття, зміст та особливості Індустрії 4.0</a:t>
            </a:r>
            <a:endParaRPr lang="ru-RU" sz="1400" dirty="0"/>
          </a:p>
          <a:p>
            <a:r>
              <a:rPr lang="uk-UA" sz="1400" dirty="0"/>
              <a:t> </a:t>
            </a:r>
            <a:endParaRPr lang="ru-RU" sz="1400" dirty="0"/>
          </a:p>
          <a:p>
            <a:r>
              <a:rPr lang="uk-UA" sz="1400" dirty="0"/>
              <a:t>Індустрія 4.0 як інноваційна концепція підвищення конкуренції виробництва з’явилася у 2011 р. в Німеччині. У загальному сенсі під цим визначенням мається на увазі глибока інтеграція інформаційних технологій у виробничій процес, що реалізується через побудову виробництва на основі </a:t>
            </a:r>
            <a:r>
              <a:rPr lang="uk-UA" sz="1400" dirty="0" err="1"/>
              <a:t>кіберфізичних</a:t>
            </a:r>
            <a:r>
              <a:rPr lang="uk-UA" sz="1400" dirty="0"/>
              <a:t> систем (cyber-</a:t>
            </a:r>
            <a:r>
              <a:rPr lang="uk-UA" sz="1400" dirty="0" err="1"/>
              <a:t>physical</a:t>
            </a:r>
            <a:r>
              <a:rPr lang="uk-UA" sz="1400" dirty="0"/>
              <a:t> </a:t>
            </a:r>
            <a:r>
              <a:rPr lang="uk-UA" sz="1400" dirty="0" err="1"/>
              <a:t>system</a:t>
            </a:r>
            <a:r>
              <a:rPr lang="uk-UA" sz="1400" dirty="0"/>
              <a:t>). Як визначено в роботах, більшість науковців сходяться саме на такому тлумаченні концепції Індустрія 4.0, або їх дефініції базуються на понятті </a:t>
            </a:r>
            <a:r>
              <a:rPr lang="uk-UA" sz="1400" dirty="0" err="1"/>
              <a:t>кіберфізичної</a:t>
            </a:r>
            <a:r>
              <a:rPr lang="uk-UA" sz="1400" dirty="0"/>
              <a:t> системи як її основи.</a:t>
            </a:r>
            <a:endParaRPr lang="ru-RU" sz="1400" dirty="0"/>
          </a:p>
          <a:p>
            <a:r>
              <a:rPr lang="uk-UA" sz="1400" dirty="0"/>
              <a:t>Основною можливістю, що відкриває реалізація концепції Індустрії 4.0, задля чого вона і була розроблена, є підвищення конкурентоспроможності, охоплення та утримання цільових ринків збуту виробниками продукції та послуг. </a:t>
            </a:r>
            <a:r>
              <a:rPr lang="ru-RU" sz="1400" dirty="0"/>
              <a:t>Одним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шляхів</a:t>
            </a:r>
            <a:r>
              <a:rPr lang="ru-RU" sz="1400" dirty="0"/>
              <a:t> </a:t>
            </a:r>
            <a:r>
              <a:rPr lang="ru-RU" sz="1400" dirty="0" err="1"/>
              <a:t>максимізації</a:t>
            </a:r>
            <a:r>
              <a:rPr lang="ru-RU" sz="1400" dirty="0"/>
              <a:t> </a:t>
            </a:r>
            <a:r>
              <a:rPr lang="ru-RU" sz="1400" dirty="0" err="1"/>
              <a:t>переваг</a:t>
            </a:r>
            <a:r>
              <a:rPr lang="ru-RU" sz="1400" dirty="0"/>
              <a:t> є </a:t>
            </a:r>
            <a:r>
              <a:rPr lang="ru-RU" sz="1400" dirty="0" err="1"/>
              <a:t>перехід</a:t>
            </a:r>
            <a:r>
              <a:rPr lang="ru-RU" sz="1400" dirty="0"/>
              <a:t> до </a:t>
            </a:r>
            <a:r>
              <a:rPr lang="ru-RU" sz="1400" dirty="0" err="1"/>
              <a:t>нової</a:t>
            </a:r>
            <a:r>
              <a:rPr lang="ru-RU" sz="1400" dirty="0"/>
              <a:t> </a:t>
            </a:r>
            <a:r>
              <a:rPr lang="ru-RU" sz="1400" dirty="0" err="1"/>
              <a:t>бізнес-моделі</a:t>
            </a:r>
            <a:r>
              <a:rPr lang="ru-RU" sz="1400" dirty="0"/>
              <a:t> – «</a:t>
            </a:r>
            <a:r>
              <a:rPr lang="ru-RU" sz="1400" dirty="0" err="1"/>
              <a:t>довгого</a:t>
            </a:r>
            <a:r>
              <a:rPr lang="ru-RU" sz="1400" dirty="0"/>
              <a:t> хвоста»,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була</a:t>
            </a:r>
            <a:r>
              <a:rPr lang="ru-RU" sz="1400" dirty="0"/>
              <a:t> </a:t>
            </a:r>
            <a:r>
              <a:rPr lang="ru-RU" sz="1400" dirty="0" err="1"/>
              <a:t>вперше</a:t>
            </a:r>
            <a:r>
              <a:rPr lang="ru-RU" sz="1400" dirty="0"/>
              <a:t> </a:t>
            </a:r>
            <a:r>
              <a:rPr lang="ru-RU" sz="1400" dirty="0" err="1"/>
              <a:t>запропонована</a:t>
            </a:r>
            <a:r>
              <a:rPr lang="ru-RU" sz="1400" dirty="0"/>
              <a:t> </a:t>
            </a:r>
            <a:r>
              <a:rPr lang="ru-RU" sz="1400" dirty="0" err="1"/>
              <a:t>Олександром</a:t>
            </a:r>
            <a:r>
              <a:rPr lang="uk-UA" sz="1400" dirty="0"/>
              <a:t> </a:t>
            </a:r>
            <a:r>
              <a:rPr lang="ru-RU" sz="1400" dirty="0" err="1"/>
              <a:t>Остервальдером</a:t>
            </a:r>
            <a:r>
              <a:rPr lang="ru-RU" sz="1400" dirty="0"/>
              <a:t> та </a:t>
            </a:r>
            <a:r>
              <a:rPr lang="ru-RU" sz="1400" dirty="0" err="1"/>
              <a:t>Івом</a:t>
            </a:r>
            <a:r>
              <a:rPr lang="uk-UA" sz="1400" dirty="0"/>
              <a:t> </a:t>
            </a:r>
            <a:r>
              <a:rPr lang="ru-RU" sz="1400" dirty="0" err="1"/>
              <a:t>Піньє</a:t>
            </a:r>
            <a:r>
              <a:rPr lang="ru-RU" sz="1400" dirty="0"/>
              <a:t> як «продаж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чого</a:t>
            </a:r>
            <a:r>
              <a:rPr lang="ru-RU" sz="1400" dirty="0"/>
              <a:t> помалу».</a:t>
            </a:r>
          </a:p>
          <a:p>
            <a:r>
              <a:rPr lang="uk-UA" sz="1400" dirty="0"/>
              <a:t>Сутністю даної моделі є реалізація великих обсягів товарів малими партіями, тоді коли ефективність її криється у фундаментальній різноманітності та неповторності персональних вподобань та смаків споживачів. Конкретно в</a:t>
            </a:r>
            <a:r>
              <a:rPr lang="ru-RU" sz="1400" dirty="0"/>
              <a:t>она </a:t>
            </a:r>
            <a:r>
              <a:rPr lang="ru-RU" sz="1400" dirty="0" err="1"/>
              <a:t>полягає</a:t>
            </a:r>
            <a:r>
              <a:rPr lang="ru-RU" sz="1400" dirty="0"/>
              <a:t> в </a:t>
            </a:r>
            <a:r>
              <a:rPr lang="ru-RU" sz="1400" dirty="0" err="1"/>
              <a:t>охопленні</a:t>
            </a:r>
            <a:r>
              <a:rPr lang="ru-RU" sz="1400" dirty="0"/>
              <a:t>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можливого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кола за </a:t>
            </a:r>
            <a:r>
              <a:rPr lang="ru-RU" sz="1400" dirty="0" err="1"/>
              <a:t>рахунок</a:t>
            </a:r>
            <a:r>
              <a:rPr lang="ru-RU" sz="1400" dirty="0"/>
              <a:t> </a:t>
            </a:r>
            <a:r>
              <a:rPr lang="ru-RU" sz="1400" dirty="0" err="1"/>
              <a:t>задоволення</a:t>
            </a:r>
            <a:r>
              <a:rPr lang="ru-RU" sz="1400" dirty="0"/>
              <a:t> </a:t>
            </a:r>
            <a:r>
              <a:rPr lang="ru-RU" sz="1400" dirty="0" err="1"/>
              <a:t>персональних</a:t>
            </a:r>
            <a:r>
              <a:rPr lang="ru-RU" sz="1400" dirty="0"/>
              <a:t> потреб,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досягається</a:t>
            </a:r>
            <a:r>
              <a:rPr lang="ru-RU" sz="1400" dirty="0"/>
              <a:t> шляхом </a:t>
            </a:r>
            <a:r>
              <a:rPr lang="ru-RU" sz="1400" dirty="0" err="1"/>
              <a:t>кастомізації</a:t>
            </a:r>
            <a:r>
              <a:rPr lang="ru-RU" sz="1400" dirty="0"/>
              <a:t> </a:t>
            </a:r>
            <a:r>
              <a:rPr lang="ru-RU" sz="1400" dirty="0" err="1"/>
              <a:t>кінцевого</a:t>
            </a:r>
            <a:r>
              <a:rPr lang="ru-RU" sz="1400" dirty="0"/>
              <a:t> продукту. </a:t>
            </a:r>
            <a:r>
              <a:rPr lang="uk-UA" sz="1400" dirty="0"/>
              <a:t>Як відомо, з</a:t>
            </a:r>
            <a:r>
              <a:rPr lang="ru-RU" sz="1400" dirty="0" err="1"/>
              <a:t>береження</a:t>
            </a:r>
            <a:r>
              <a:rPr lang="ru-RU" sz="1400" dirty="0"/>
              <a:t> </a:t>
            </a:r>
            <a:r>
              <a:rPr lang="ru-RU" sz="1400" dirty="0" err="1"/>
              <a:t>потужності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та 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ru-RU" sz="1400" dirty="0" err="1"/>
              <a:t>рентабельності</a:t>
            </a:r>
            <a:r>
              <a:rPr lang="ru-RU" sz="1400" dirty="0"/>
              <a:t> </a:t>
            </a:r>
            <a:r>
              <a:rPr lang="ru-RU" sz="1400" dirty="0" err="1"/>
              <a:t>підприємства</a:t>
            </a:r>
            <a:r>
              <a:rPr lang="ru-RU" sz="1400" dirty="0"/>
              <a:t> </a:t>
            </a:r>
            <a:r>
              <a:rPr lang="uk-UA" sz="1400" dirty="0"/>
              <a:t>залежить від</a:t>
            </a:r>
            <a:r>
              <a:rPr lang="ru-RU" sz="1400" dirty="0"/>
              <a:t> </a:t>
            </a:r>
            <a:r>
              <a:rPr lang="ru-RU" sz="1400" dirty="0" err="1"/>
              <a:t>інтенсифікаці</a:t>
            </a:r>
            <a:r>
              <a:rPr lang="uk-UA" sz="1400" dirty="0"/>
              <a:t>ї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(3D-друк, </a:t>
            </a:r>
            <a:r>
              <a:rPr lang="ru-RU" sz="1400" dirty="0" err="1"/>
              <a:t>роботизація</a:t>
            </a:r>
            <a:r>
              <a:rPr lang="ru-RU" sz="1400" dirty="0"/>
              <a:t>) та </a:t>
            </a:r>
            <a:r>
              <a:rPr lang="ru-RU" sz="1400" dirty="0" err="1"/>
              <a:t>операційної</a:t>
            </a:r>
            <a:r>
              <a:rPr lang="ru-RU" sz="1400" dirty="0"/>
              <a:t> </a:t>
            </a:r>
            <a:r>
              <a:rPr lang="ru-RU" sz="1400" dirty="0" err="1"/>
              <a:t>ефективності</a:t>
            </a:r>
            <a:r>
              <a:rPr lang="ru-RU" sz="1400" dirty="0"/>
              <a:t> (</a:t>
            </a:r>
            <a:r>
              <a:rPr lang="ru-RU" sz="1400" dirty="0" err="1"/>
              <a:t>штучний</a:t>
            </a:r>
            <a:r>
              <a:rPr lang="ru-RU" sz="1400" dirty="0"/>
              <a:t> </a:t>
            </a:r>
            <a:r>
              <a:rPr lang="ru-RU" sz="1400" dirty="0" err="1"/>
              <a:t>інтелект</a:t>
            </a:r>
            <a:r>
              <a:rPr lang="ru-RU" sz="1400" dirty="0"/>
              <a:t>, хмари, вертикальна і горизонтальна </a:t>
            </a:r>
            <a:r>
              <a:rPr lang="ru-RU" sz="1400" dirty="0" err="1"/>
              <a:t>інтеграція</a:t>
            </a:r>
            <a:r>
              <a:rPr lang="ru-RU" sz="1400" dirty="0"/>
              <a:t>)</a:t>
            </a:r>
            <a:r>
              <a:rPr lang="uk-UA" sz="1400" dirty="0"/>
              <a:t> тощо. Тоді як </a:t>
            </a:r>
            <a:r>
              <a:rPr lang="ru-RU" sz="1400" dirty="0" err="1"/>
              <a:t>утримання</a:t>
            </a:r>
            <a:r>
              <a:rPr lang="ru-RU" sz="1400" dirty="0"/>
              <a:t> </a:t>
            </a:r>
            <a:r>
              <a:rPr lang="ru-RU" sz="1400" dirty="0" err="1"/>
              <a:t>зростаючих</a:t>
            </a:r>
            <a:r>
              <a:rPr lang="ru-RU" sz="1400" dirty="0"/>
              <a:t> </a:t>
            </a:r>
            <a:r>
              <a:rPr lang="ru-RU" sz="1400" dirty="0" err="1"/>
              <a:t>операційних</a:t>
            </a:r>
            <a:r>
              <a:rPr lang="ru-RU" sz="1400" dirty="0"/>
              <a:t> </a:t>
            </a:r>
            <a:r>
              <a:rPr lang="ru-RU" sz="1400" dirty="0" err="1"/>
              <a:t>витрат</a:t>
            </a:r>
            <a:r>
              <a:rPr lang="ru-RU" sz="1400" dirty="0"/>
              <a:t> </a:t>
            </a:r>
            <a:r>
              <a:rPr lang="uk-UA" sz="1400" dirty="0"/>
              <a:t>досягається</a:t>
            </a:r>
            <a:r>
              <a:rPr lang="ru-RU" sz="1400" dirty="0"/>
              <a:t> </a:t>
            </a:r>
            <a:r>
              <a:rPr lang="ru-RU" sz="1400" dirty="0" err="1"/>
              <a:t>усуненням</a:t>
            </a:r>
            <a:r>
              <a:rPr lang="ru-RU" sz="1400" dirty="0"/>
              <a:t> </a:t>
            </a:r>
            <a:r>
              <a:rPr lang="ru-RU" sz="1400" dirty="0" err="1"/>
              <a:t>людської</a:t>
            </a:r>
            <a:r>
              <a:rPr lang="ru-RU" sz="1400" dirty="0"/>
              <a:t> </a:t>
            </a:r>
            <a:r>
              <a:rPr lang="ru-RU" sz="1400" dirty="0" err="1"/>
              <a:t>праці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процесу</a:t>
            </a:r>
            <a:r>
              <a:rPr lang="ru-RU" sz="1400" dirty="0"/>
              <a:t> </a:t>
            </a:r>
            <a:r>
              <a:rPr lang="ru-RU" sz="1400" dirty="0" err="1"/>
              <a:t>обслуговування</a:t>
            </a:r>
            <a:r>
              <a:rPr lang="ru-RU" sz="1400" dirty="0"/>
              <a:t> </a:t>
            </a:r>
            <a:r>
              <a:rPr lang="ru-RU" sz="1400" dirty="0" err="1"/>
              <a:t>устаткування</a:t>
            </a:r>
            <a:r>
              <a:rPr lang="ru-RU" sz="1400" dirty="0"/>
              <a:t>.</a:t>
            </a:r>
          </a:p>
          <a:p>
            <a:r>
              <a:rPr lang="uk-UA" sz="1400" dirty="0"/>
              <a:t>Очевидно, що впровадження Індустрії 4.0 несе в собі не тільки можливість економії за рахунок оптимізації виробничого процесу, але й суттєве скорочення складських і логістичних витрат як наслідок моделі «довгого хвоста». Підвищення якості готової продукції</a:t>
            </a:r>
            <a:r>
              <a:rPr lang="uk-UA" sz="1400" dirty="0" smtClean="0"/>
              <a:t>, </a:t>
            </a:r>
            <a:r>
              <a:rPr lang="uk-UA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зменшення втрат від браку, зменшення кількості позапланових зупинок, поламок і втрат виробничого часу матимуть великий вплив на зменшення собівартості кінцевої продукції.</a:t>
            </a:r>
            <a:endParaRPr lang="uk-UA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0"/>
            <a:ext cx="7175351" cy="512733"/>
          </a:xfrm>
        </p:spPr>
        <p:txBody>
          <a:bodyPr/>
          <a:lstStyle/>
          <a:p>
            <a:r>
              <a:rPr lang="uk-UA" sz="1400" dirty="0">
                <a:effectLst/>
              </a:rPr>
              <a:t>Тема 1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r>
              <a:rPr lang="uk-UA" sz="1400" dirty="0">
                <a:effectLst/>
              </a:rPr>
              <a:t>ПІДГРУНТЯ </a:t>
            </a:r>
            <a:r>
              <a:rPr lang="en-US" sz="1400" dirty="0">
                <a:effectLst/>
              </a:rPr>
              <a:t>SMM </a:t>
            </a:r>
            <a:r>
              <a:rPr lang="uk-UA" sz="1400" dirty="0">
                <a:effectLst/>
              </a:rPr>
              <a:t>ТА АНАЛІТИКИ РИНКУ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419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6066695"/>
          </a:xfrm>
        </p:spPr>
        <p:txBody>
          <a:bodyPr>
            <a:normAutofit/>
          </a:bodyPr>
          <a:lstStyle/>
          <a:p>
            <a:r>
              <a:rPr lang="uk-UA" sz="1600" dirty="0"/>
              <a:t>Напрацювання шляхів вирішення комплексу окреслених проблем значно активізує процеси </a:t>
            </a:r>
            <a:r>
              <a:rPr lang="uk-UA" sz="1600" dirty="0" err="1"/>
              <a:t>цифровізації</a:t>
            </a:r>
            <a:r>
              <a:rPr lang="uk-UA" sz="1600" dirty="0"/>
              <a:t> та пришвидшить розвиток цифрової економіки в Україні. </a:t>
            </a:r>
            <a:r>
              <a:rPr lang="ru-RU" sz="1600" dirty="0" err="1"/>
              <a:t>Однак</a:t>
            </a:r>
            <a:r>
              <a:rPr lang="ru-RU" sz="1600" dirty="0"/>
              <a:t> для того </a:t>
            </a:r>
            <a:r>
              <a:rPr lang="ru-RU" sz="1600" dirty="0" err="1"/>
              <a:t>щоб</a:t>
            </a:r>
            <a:r>
              <a:rPr lang="ru-RU" sz="1600" dirty="0"/>
              <a:t> </a:t>
            </a:r>
            <a:r>
              <a:rPr lang="ru-RU" sz="1600" dirty="0" err="1"/>
              <a:t>населення</a:t>
            </a:r>
            <a:r>
              <a:rPr lang="ru-RU" sz="1600" dirty="0"/>
              <a:t>, </a:t>
            </a:r>
            <a:r>
              <a:rPr lang="ru-RU" sz="1600" dirty="0" err="1"/>
              <a:t>бізнес</a:t>
            </a:r>
            <a:r>
              <a:rPr lang="ru-RU" sz="1600" dirty="0"/>
              <a:t>, </a:t>
            </a:r>
            <a:r>
              <a:rPr lang="ru-RU" sz="1600" dirty="0" err="1"/>
              <a:t>державні</a:t>
            </a:r>
            <a:r>
              <a:rPr lang="ru-RU" sz="1600" dirty="0"/>
              <a:t> </a:t>
            </a:r>
            <a:r>
              <a:rPr lang="ru-RU" sz="1600" dirty="0" err="1"/>
              <a:t>службовці</a:t>
            </a:r>
            <a:r>
              <a:rPr lang="ru-RU" sz="1600" dirty="0"/>
              <a:t>, </a:t>
            </a:r>
            <a:r>
              <a:rPr lang="ru-RU" sz="1600" dirty="0" err="1"/>
              <a:t>політики</a:t>
            </a:r>
            <a:r>
              <a:rPr lang="ru-RU" sz="1600" dirty="0"/>
              <a:t>, </a:t>
            </a:r>
            <a:r>
              <a:rPr lang="ru-RU" sz="1600" dirty="0" err="1"/>
              <a:t>економіка</a:t>
            </a:r>
            <a:r>
              <a:rPr lang="ru-RU" sz="1600" dirty="0"/>
              <a:t> </a:t>
            </a:r>
            <a:r>
              <a:rPr lang="ru-RU" sz="1600" dirty="0" err="1"/>
              <a:t>отримували</a:t>
            </a:r>
            <a:r>
              <a:rPr lang="ru-RU" sz="1600" dirty="0"/>
              <a:t> </a:t>
            </a:r>
            <a:r>
              <a:rPr lang="ru-RU" sz="1600" dirty="0" err="1"/>
              <a:t>максимальну</a:t>
            </a:r>
            <a:r>
              <a:rPr lang="ru-RU" sz="1600" dirty="0"/>
              <a:t> </a:t>
            </a:r>
            <a:r>
              <a:rPr lang="ru-RU" sz="1600" dirty="0" err="1"/>
              <a:t>вигоду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цифровізації</a:t>
            </a:r>
            <a:r>
              <a:rPr lang="ru-RU" sz="1600" dirty="0"/>
              <a:t>, </a:t>
            </a:r>
            <a:r>
              <a:rPr lang="ru-RU" sz="1600" dirty="0" err="1"/>
              <a:t>потрібно</a:t>
            </a:r>
            <a:r>
              <a:rPr lang="ru-RU" sz="1600" dirty="0"/>
              <a:t> </a:t>
            </a:r>
            <a:r>
              <a:rPr lang="ru-RU" sz="1600" dirty="0" err="1"/>
              <a:t>проводити</a:t>
            </a:r>
            <a:r>
              <a:rPr lang="ru-RU" sz="1600" dirty="0"/>
              <a:t> </a:t>
            </a:r>
            <a:r>
              <a:rPr lang="ru-RU" sz="1600" dirty="0" err="1"/>
              <a:t>її</a:t>
            </a:r>
            <a:r>
              <a:rPr lang="ru-RU" sz="1600" dirty="0"/>
              <a:t> з </a:t>
            </a:r>
            <a:r>
              <a:rPr lang="ru-RU" sz="1600" dirty="0" err="1"/>
              <a:t>дотриманням</a:t>
            </a:r>
            <a:r>
              <a:rPr lang="ru-RU" sz="1600" dirty="0"/>
              <a:t> </a:t>
            </a:r>
            <a:r>
              <a:rPr lang="ru-RU" sz="1600" dirty="0" err="1"/>
              <a:t>принципів</a:t>
            </a:r>
            <a:r>
              <a:rPr lang="ru-RU" sz="1600" dirty="0"/>
              <a:t>, </a:t>
            </a:r>
            <a:r>
              <a:rPr lang="ru-RU" sz="1600" dirty="0" err="1"/>
              <a:t>наведених</a:t>
            </a:r>
            <a:r>
              <a:rPr lang="ru-RU" sz="1600" dirty="0"/>
              <a:t> в </a:t>
            </a:r>
            <a:r>
              <a:rPr lang="ru-RU" sz="1600" dirty="0" err="1"/>
              <a:t>таблиці</a:t>
            </a:r>
            <a:r>
              <a:rPr lang="ru-RU" sz="1600" dirty="0"/>
              <a:t> 1.</a:t>
            </a:r>
          </a:p>
          <a:p>
            <a:r>
              <a:rPr lang="uk-UA" sz="1600" dirty="0"/>
              <a:t>Таблиця 1.</a:t>
            </a:r>
            <a:endParaRPr lang="ru-RU" sz="1600" dirty="0"/>
          </a:p>
          <a:p>
            <a:r>
              <a:rPr lang="uk-UA" sz="1600" b="1" dirty="0"/>
              <a:t>Принципи </a:t>
            </a:r>
            <a:r>
              <a:rPr lang="uk-UA" sz="1600" b="1" dirty="0" err="1"/>
              <a:t>цифровізації</a:t>
            </a:r>
            <a:endParaRPr lang="ru-RU" sz="1600" dirty="0"/>
          </a:p>
          <a:p>
            <a:endParaRPr lang="ru-RU" sz="16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257005"/>
              </p:ext>
            </p:extLst>
          </p:nvPr>
        </p:nvGraphicFramePr>
        <p:xfrm>
          <a:off x="467544" y="2348880"/>
          <a:ext cx="7992888" cy="41764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3108"/>
                <a:gridCol w="7479780"/>
              </a:tblGrid>
              <a:tr h="298319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№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Принципи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6638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1.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Забезпечення громадянам рівного доступу до послуг, інформації та знань на базі цифрових технологій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8319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2.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Створення переваг у різних сферах повсякденного життя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8319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3.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Цифровізація є інструментом повсякденного зростання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6638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4.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Сприяння розвитку інформаційного суспільства та засобів масової інформації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6638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5.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Орієнтація на міжнародне, європейське та регіональне співробітництво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8319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6.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Стандартазиція є основою цифровізації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6638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7.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Цифровізація повинна супроводжуватися підвищенням рівня довіри й безпеки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6638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000">
                          <a:effectLst/>
                        </a:rPr>
                        <a:t>8.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000" dirty="0" err="1">
                          <a:effectLst/>
                        </a:rPr>
                        <a:t>Цифровізація</a:t>
                      </a:r>
                      <a:r>
                        <a:rPr lang="uk-UA" sz="1000" dirty="0">
                          <a:effectLst/>
                        </a:rPr>
                        <a:t> є об</a:t>
                      </a:r>
                      <a:r>
                        <a:rPr lang="ru-RU" sz="1000" dirty="0">
                          <a:effectLst/>
                        </a:rPr>
                        <a:t>’</a:t>
                      </a:r>
                      <a:r>
                        <a:rPr lang="uk-UA" sz="1000" dirty="0" err="1">
                          <a:effectLst/>
                        </a:rPr>
                        <a:t>єктом</a:t>
                      </a:r>
                      <a:r>
                        <a:rPr lang="uk-UA" sz="1000" dirty="0">
                          <a:effectLst/>
                        </a:rPr>
                        <a:t> фокусного та комплексного державного управління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1257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6066695"/>
          </a:xfrm>
        </p:spPr>
        <p:txBody>
          <a:bodyPr>
            <a:normAutofit/>
          </a:bodyPr>
          <a:lstStyle/>
          <a:p>
            <a:r>
              <a:rPr lang="ru-RU" sz="1600" dirty="0"/>
              <a:t>У </a:t>
            </a:r>
            <a:r>
              <a:rPr lang="ru-RU" sz="1600" dirty="0" err="1"/>
              <a:t>кінцевому</a:t>
            </a:r>
            <a:r>
              <a:rPr lang="ru-RU" sz="1600" dirty="0"/>
              <a:t> </a:t>
            </a:r>
            <a:r>
              <a:rPr lang="ru-RU" sz="1600" dirty="0" err="1"/>
              <a:t>підсумку</a:t>
            </a:r>
            <a:r>
              <a:rPr lang="ru-RU" sz="1600" dirty="0"/>
              <a:t> </a:t>
            </a:r>
            <a:r>
              <a:rPr lang="ru-RU" sz="1600" dirty="0" err="1"/>
              <a:t>цифровізація</a:t>
            </a:r>
            <a:r>
              <a:rPr lang="ru-RU" sz="1600" dirty="0"/>
              <a:t> </a:t>
            </a:r>
            <a:r>
              <a:rPr lang="ru-RU" sz="1600" dirty="0" err="1"/>
              <a:t>дасть</a:t>
            </a:r>
            <a:r>
              <a:rPr lang="ru-RU" sz="1600" dirty="0"/>
              <a:t> </a:t>
            </a:r>
            <a:r>
              <a:rPr lang="ru-RU" sz="1600" dirty="0" err="1"/>
              <a:t>можливість</a:t>
            </a:r>
            <a:r>
              <a:rPr lang="ru-RU" sz="1600" dirty="0"/>
              <a:t>:</a:t>
            </a:r>
          </a:p>
          <a:p>
            <a:r>
              <a:rPr lang="ru-RU" sz="1600" dirty="0"/>
              <a:t> − </a:t>
            </a:r>
            <a:r>
              <a:rPr lang="ru-RU" sz="1600" dirty="0" err="1"/>
              <a:t>створювати</a:t>
            </a:r>
            <a:r>
              <a:rPr lang="ru-RU" sz="1600" dirty="0"/>
              <a:t> </a:t>
            </a:r>
            <a:r>
              <a:rPr lang="ru-RU" sz="1600" dirty="0" err="1"/>
              <a:t>щонайменше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11% (у 2021</a:t>
            </a:r>
            <a:r>
              <a:rPr lang="uk-UA" sz="1600" dirty="0"/>
              <a:t> </a:t>
            </a:r>
            <a:r>
              <a:rPr lang="ru-RU" sz="1600" dirty="0"/>
              <a:t>р.) до 95% (2030</a:t>
            </a:r>
            <a:r>
              <a:rPr lang="uk-UA" sz="1600" dirty="0"/>
              <a:t> </a:t>
            </a:r>
            <a:r>
              <a:rPr lang="ru-RU" sz="1600" dirty="0"/>
              <a:t>р.) </a:t>
            </a:r>
            <a:r>
              <a:rPr lang="ru-RU" sz="1600" dirty="0" err="1"/>
              <a:t>додаткового</a:t>
            </a:r>
            <a:r>
              <a:rPr lang="ru-RU" sz="1600" dirty="0"/>
              <a:t> ВВП на </a:t>
            </a:r>
            <a:r>
              <a:rPr lang="ru-RU" sz="1600" dirty="0" err="1"/>
              <a:t>рік</a:t>
            </a:r>
            <a:r>
              <a:rPr lang="ru-RU" sz="1600" dirty="0"/>
              <a:t>;</a:t>
            </a:r>
          </a:p>
          <a:p>
            <a:r>
              <a:rPr lang="ru-RU" sz="1600" dirty="0"/>
              <a:t> − </a:t>
            </a:r>
            <a:r>
              <a:rPr lang="ru-RU" sz="1600" dirty="0" err="1"/>
              <a:t>додатково</a:t>
            </a:r>
            <a:r>
              <a:rPr lang="ru-RU" sz="1600" dirty="0"/>
              <a:t> </a:t>
            </a:r>
            <a:r>
              <a:rPr lang="ru-RU" sz="1600" dirty="0" err="1"/>
              <a:t>створити</a:t>
            </a:r>
            <a:r>
              <a:rPr lang="ru-RU" sz="1600" dirty="0"/>
              <a:t> до 1260 млрд. дол. США ВВП (за 10 </a:t>
            </a:r>
            <a:r>
              <a:rPr lang="ru-RU" sz="1600" dirty="0" err="1"/>
              <a:t>років</a:t>
            </a:r>
            <a:r>
              <a:rPr lang="ru-RU" sz="1600" dirty="0"/>
              <a:t>);</a:t>
            </a:r>
          </a:p>
          <a:p>
            <a:r>
              <a:rPr lang="ru-RU" sz="1600" dirty="0"/>
              <a:t> − </a:t>
            </a:r>
            <a:r>
              <a:rPr lang="ru-RU" sz="1600" dirty="0" err="1"/>
              <a:t>збільшити</a:t>
            </a:r>
            <a:r>
              <a:rPr lang="ru-RU" sz="1600" dirty="0"/>
              <a:t> </a:t>
            </a:r>
            <a:r>
              <a:rPr lang="ru-RU" sz="1600" dirty="0" err="1"/>
              <a:t>надходження</a:t>
            </a:r>
            <a:r>
              <a:rPr lang="ru-RU" sz="1600" dirty="0"/>
              <a:t> до бюджету на 240 млрд. дол. США (за 10</a:t>
            </a:r>
            <a:r>
              <a:rPr lang="uk-UA" sz="1600" dirty="0"/>
              <a:t> </a:t>
            </a:r>
            <a:r>
              <a:rPr lang="ru-RU" sz="1600" dirty="0" err="1"/>
              <a:t>років</a:t>
            </a:r>
            <a:r>
              <a:rPr lang="ru-RU" sz="1600" dirty="0"/>
              <a:t>);</a:t>
            </a:r>
          </a:p>
          <a:p>
            <a:r>
              <a:rPr lang="ru-RU" sz="1600" dirty="0"/>
              <a:t> − </a:t>
            </a:r>
            <a:r>
              <a:rPr lang="ru-RU" sz="1600" dirty="0" err="1"/>
              <a:t>створити</a:t>
            </a:r>
            <a:r>
              <a:rPr lang="ru-RU" sz="1600" dirty="0"/>
              <a:t> 700 тис </a:t>
            </a:r>
            <a:r>
              <a:rPr lang="ru-RU" sz="1600" dirty="0" err="1"/>
              <a:t>нових</a:t>
            </a:r>
            <a:r>
              <a:rPr lang="ru-RU" sz="1600" dirty="0"/>
              <a:t> </a:t>
            </a:r>
            <a:r>
              <a:rPr lang="ru-RU" sz="1600" dirty="0" err="1"/>
              <a:t>робочих</a:t>
            </a:r>
            <a:r>
              <a:rPr lang="ru-RU" sz="1600" dirty="0"/>
              <a:t> </a:t>
            </a:r>
            <a:r>
              <a:rPr lang="ru-RU" sz="1600" dirty="0" err="1"/>
              <a:t>місць</a:t>
            </a:r>
            <a:r>
              <a:rPr lang="ru-RU" sz="1600" dirty="0"/>
              <a:t>;</a:t>
            </a:r>
          </a:p>
          <a:p>
            <a:r>
              <a:rPr lang="ru-RU" sz="1600" dirty="0"/>
              <a:t> − </a:t>
            </a:r>
            <a:r>
              <a:rPr lang="ru-RU" sz="1600" dirty="0" err="1"/>
              <a:t>досягнути</a:t>
            </a:r>
            <a:r>
              <a:rPr lang="ru-RU" sz="1600" dirty="0"/>
              <a:t> в 2030</a:t>
            </a:r>
            <a:r>
              <a:rPr lang="uk-UA" sz="1600" dirty="0"/>
              <a:t> </a:t>
            </a:r>
            <a:r>
              <a:rPr lang="ru-RU" sz="1600" dirty="0"/>
              <a:t>р. </a:t>
            </a:r>
            <a:r>
              <a:rPr lang="ru-RU" sz="1600" dirty="0" err="1"/>
              <a:t>частки</a:t>
            </a:r>
            <a:r>
              <a:rPr lang="ru-RU" sz="1600" dirty="0"/>
              <a:t> </a:t>
            </a:r>
            <a:r>
              <a:rPr lang="ru-RU" sz="1600" dirty="0" err="1"/>
              <a:t>цифрової</a:t>
            </a:r>
            <a:r>
              <a:rPr lang="ru-RU" sz="1600" dirty="0"/>
              <a:t> </a:t>
            </a:r>
            <a:r>
              <a:rPr lang="ru-RU" sz="1600" dirty="0" err="1"/>
              <a:t>економіки</a:t>
            </a:r>
            <a:r>
              <a:rPr lang="ru-RU" sz="1600" dirty="0"/>
              <a:t> в </a:t>
            </a:r>
            <a:r>
              <a:rPr lang="ru-RU" sz="1600" dirty="0" err="1"/>
              <a:t>загальному</a:t>
            </a:r>
            <a:r>
              <a:rPr lang="ru-RU" sz="1600" dirty="0"/>
              <a:t> ВВП </a:t>
            </a:r>
            <a:r>
              <a:rPr lang="ru-RU" sz="1600" dirty="0" err="1"/>
              <a:t>України</a:t>
            </a:r>
            <a:r>
              <a:rPr lang="ru-RU" sz="1600" dirty="0"/>
              <a:t> у 65%;</a:t>
            </a:r>
          </a:p>
          <a:p>
            <a:r>
              <a:rPr lang="ru-RU" sz="1600" dirty="0"/>
              <a:t> − </a:t>
            </a:r>
            <a:r>
              <a:rPr lang="ru-RU" sz="1600" dirty="0" err="1"/>
              <a:t>забезпечити</a:t>
            </a:r>
            <a:r>
              <a:rPr lang="ru-RU" sz="1600" dirty="0"/>
              <a:t> 99,9% </a:t>
            </a:r>
            <a:r>
              <a:rPr lang="ru-RU" sz="1600" dirty="0" err="1"/>
              <a:t>українських</a:t>
            </a:r>
            <a:r>
              <a:rPr lang="ru-RU" sz="1600" dirty="0"/>
              <a:t> </a:t>
            </a:r>
            <a:r>
              <a:rPr lang="ru-RU" sz="1600" dirty="0" err="1"/>
              <a:t>домоволодінь</a:t>
            </a:r>
            <a:r>
              <a:rPr lang="ru-RU" sz="1600" dirty="0"/>
              <a:t> </a:t>
            </a:r>
            <a:r>
              <a:rPr lang="ru-RU" sz="1600" dirty="0" err="1"/>
              <a:t>широкосмуговим</a:t>
            </a:r>
            <a:r>
              <a:rPr lang="ru-RU" sz="1600" dirty="0"/>
              <a:t> доступом до </a:t>
            </a:r>
            <a:r>
              <a:rPr lang="ru-RU" sz="1600" dirty="0" err="1"/>
              <a:t>мережі</a:t>
            </a:r>
            <a:r>
              <a:rPr lang="ru-RU" sz="1600" dirty="0"/>
              <a:t> </a:t>
            </a:r>
            <a:r>
              <a:rPr lang="ru-RU" sz="1600" dirty="0" err="1"/>
              <a:t>Інтернет</a:t>
            </a:r>
            <a:r>
              <a:rPr lang="ru-RU" sz="1600" dirty="0"/>
              <a:t> (ШСД);</a:t>
            </a:r>
          </a:p>
          <a:p>
            <a:r>
              <a:rPr lang="uk-UA" sz="1600" dirty="0"/>
              <a:t> − покрити всю територію України 4</a:t>
            </a:r>
            <a:r>
              <a:rPr lang="ru-RU" sz="1600" dirty="0"/>
              <a:t>G</a:t>
            </a:r>
            <a:r>
              <a:rPr lang="uk-UA" sz="1600" dirty="0"/>
              <a:t>‑5</a:t>
            </a:r>
            <a:r>
              <a:rPr lang="ru-RU" sz="1600" dirty="0"/>
              <a:t>G</a:t>
            </a:r>
            <a:r>
              <a:rPr lang="uk-UA" sz="1600" dirty="0"/>
              <a:t>;</a:t>
            </a:r>
            <a:endParaRPr lang="ru-RU" sz="1600" dirty="0"/>
          </a:p>
          <a:p>
            <a:r>
              <a:rPr lang="uk-UA" sz="1600" dirty="0"/>
              <a:t> − покрити 99% усіх автомобільних і залізничних магістралей та 95% сільської місцевості технологіями мобільного Інтернету;</a:t>
            </a:r>
            <a:endParaRPr lang="ru-RU" sz="1600" dirty="0"/>
          </a:p>
          <a:p>
            <a:r>
              <a:rPr lang="uk-UA" sz="1600" dirty="0"/>
              <a:t> − надати 99,9% громадян цифрову ідентифікацію (</a:t>
            </a:r>
            <a:r>
              <a:rPr lang="ru-RU" sz="1600" dirty="0" err="1"/>
              <a:t>citizen</a:t>
            </a:r>
            <a:r>
              <a:rPr lang="uk-UA" sz="1600" dirty="0"/>
              <a:t>-</a:t>
            </a:r>
            <a:r>
              <a:rPr lang="ru-RU" sz="1600" dirty="0" err="1"/>
              <a:t>card</a:t>
            </a:r>
            <a:r>
              <a:rPr lang="uk-UA" sz="1600" dirty="0"/>
              <a:t>, </a:t>
            </a:r>
            <a:r>
              <a:rPr lang="ru-RU" sz="1600" dirty="0" err="1"/>
              <a:t>Mobile</a:t>
            </a:r>
            <a:r>
              <a:rPr lang="ru-RU" sz="1600" dirty="0"/>
              <a:t> ID</a:t>
            </a:r>
            <a:r>
              <a:rPr lang="uk-UA" sz="1600" dirty="0"/>
              <a:t>) та технічні можливості користуватися довірчими послугами тощо.</a:t>
            </a:r>
            <a:endParaRPr lang="ru-RU" sz="1600" dirty="0"/>
          </a:p>
          <a:p>
            <a:r>
              <a:rPr lang="ru-RU" sz="1600" dirty="0" err="1"/>
              <a:t>Кожен</a:t>
            </a:r>
            <a:r>
              <a:rPr lang="ru-RU" sz="1600" dirty="0"/>
              <a:t> </a:t>
            </a:r>
            <a:r>
              <a:rPr lang="uk-UA" sz="1600" dirty="0"/>
              <a:t>громадянин</a:t>
            </a:r>
            <a:r>
              <a:rPr lang="ru-RU" sz="1600" dirty="0"/>
              <a:t> </a:t>
            </a:r>
            <a:r>
              <a:rPr lang="ru-RU" sz="1600" dirty="0" err="1"/>
              <a:t>зможе</a:t>
            </a:r>
            <a:r>
              <a:rPr lang="ru-RU" sz="1600" dirty="0"/>
              <a:t> </a:t>
            </a:r>
            <a:r>
              <a:rPr lang="uk-UA" sz="1600" dirty="0"/>
              <a:t>відносно </a:t>
            </a:r>
            <a:r>
              <a:rPr lang="ru-RU" sz="1600" dirty="0"/>
              <a:t>легко </a:t>
            </a:r>
            <a:r>
              <a:rPr lang="ru-RU" sz="1600" dirty="0" err="1"/>
              <a:t>капіталізувати</a:t>
            </a:r>
            <a:r>
              <a:rPr lang="ru-RU" sz="1600" dirty="0"/>
              <a:t> себе, </a:t>
            </a:r>
            <a:r>
              <a:rPr lang="ru-RU" sz="1600" dirty="0" err="1"/>
              <a:t>свої</a:t>
            </a:r>
            <a:r>
              <a:rPr lang="ru-RU" sz="1600" dirty="0"/>
              <a:t>, </a:t>
            </a:r>
            <a:r>
              <a:rPr lang="ru-RU" sz="1600" dirty="0" err="1"/>
              <a:t>знання</a:t>
            </a:r>
            <a:r>
              <a:rPr lang="ru-RU" sz="1600" dirty="0"/>
              <a:t>, </a:t>
            </a:r>
            <a:r>
              <a:rPr lang="ru-RU" sz="1600" dirty="0" err="1"/>
              <a:t>вміння</a:t>
            </a:r>
            <a:r>
              <a:rPr lang="ru-RU" sz="1600" dirty="0"/>
              <a:t> та </a:t>
            </a:r>
            <a:r>
              <a:rPr lang="ru-RU" sz="1600" dirty="0" err="1"/>
              <a:t>навички</a:t>
            </a:r>
            <a:r>
              <a:rPr lang="ru-RU" sz="1600" dirty="0"/>
              <a:t> </a:t>
            </a:r>
            <a:r>
              <a:rPr lang="ru-RU" sz="1600" dirty="0" err="1"/>
              <a:t>завдяки</a:t>
            </a:r>
            <a:r>
              <a:rPr lang="ru-RU" sz="1600" dirty="0"/>
              <a:t> </a:t>
            </a:r>
            <a:r>
              <a:rPr lang="ru-RU" sz="1600" dirty="0" err="1"/>
              <a:t>використанню</a:t>
            </a:r>
            <a:r>
              <a:rPr lang="ru-RU" sz="1600" dirty="0"/>
              <a:t> </a:t>
            </a:r>
            <a:r>
              <a:rPr lang="ru-RU" sz="1600" dirty="0" err="1"/>
              <a:t>цифрових</a:t>
            </a:r>
            <a:r>
              <a:rPr lang="ru-RU" sz="1600" dirty="0"/>
              <a:t> </a:t>
            </a:r>
            <a:r>
              <a:rPr lang="ru-RU" sz="1600" dirty="0" err="1"/>
              <a:t>технологій</a:t>
            </a:r>
            <a:r>
              <a:rPr lang="ru-RU" sz="1600" dirty="0"/>
              <a:t>. Без</a:t>
            </a:r>
            <a:r>
              <a:rPr lang="uk-UA" sz="1600" dirty="0"/>
              <a:t>умовно</a:t>
            </a:r>
            <a:r>
              <a:rPr lang="ru-RU" sz="1600" dirty="0"/>
              <a:t>, </a:t>
            </a:r>
            <a:r>
              <a:rPr lang="ru-RU" sz="1600" dirty="0" err="1"/>
              <a:t>цифровізація</a:t>
            </a:r>
            <a:r>
              <a:rPr lang="ru-RU" sz="1600" dirty="0"/>
              <a:t> </a:t>
            </a:r>
            <a:r>
              <a:rPr lang="ru-RU" sz="1600" dirty="0" err="1"/>
              <a:t>надає</a:t>
            </a:r>
            <a:r>
              <a:rPr lang="ru-RU" sz="1600" dirty="0"/>
              <a:t> </a:t>
            </a:r>
            <a:r>
              <a:rPr lang="ru-RU" sz="1600" dirty="0" err="1"/>
              <a:t>багато</a:t>
            </a:r>
            <a:r>
              <a:rPr lang="ru-RU" sz="1600" dirty="0"/>
              <a:t> </a:t>
            </a:r>
            <a:r>
              <a:rPr lang="ru-RU" sz="1600" dirty="0" err="1"/>
              <a:t>переваг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проявляються</a:t>
            </a:r>
            <a:r>
              <a:rPr lang="ru-RU" sz="1600" dirty="0"/>
              <a:t> у </a:t>
            </a:r>
            <a:r>
              <a:rPr lang="ru-RU" sz="1600" dirty="0" err="1"/>
              <a:t>формі</a:t>
            </a:r>
            <a:r>
              <a:rPr lang="ru-RU" sz="1600" dirty="0"/>
              <a:t> </a:t>
            </a:r>
            <a:r>
              <a:rPr lang="ru-RU" sz="1600" dirty="0" err="1"/>
              <a:t>численних</a:t>
            </a:r>
            <a:r>
              <a:rPr lang="ru-RU" sz="1600" dirty="0"/>
              <a:t> </a:t>
            </a:r>
            <a:r>
              <a:rPr lang="ru-RU" sz="1600" dirty="0" err="1"/>
              <a:t>мультиплікаційних</a:t>
            </a:r>
            <a:r>
              <a:rPr lang="ru-RU" sz="1600" dirty="0"/>
              <a:t> </a:t>
            </a:r>
            <a:r>
              <a:rPr lang="ru-RU" sz="1600" dirty="0" err="1"/>
              <a:t>ефектів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включення</a:t>
            </a:r>
            <a:r>
              <a:rPr lang="ru-RU" sz="1600" dirty="0"/>
              <a:t> в </a:t>
            </a:r>
            <a:r>
              <a:rPr lang="ru-RU" sz="1600" dirty="0" err="1"/>
              <a:t>єдиний</a:t>
            </a:r>
            <a:r>
              <a:rPr lang="ru-RU" sz="1600" dirty="0"/>
              <a:t> </a:t>
            </a:r>
            <a:r>
              <a:rPr lang="ru-RU" sz="1600" dirty="0" err="1"/>
              <a:t>інформаційний</a:t>
            </a:r>
            <a:r>
              <a:rPr lang="ru-RU" sz="1600" dirty="0"/>
              <a:t> </a:t>
            </a:r>
            <a:r>
              <a:rPr lang="ru-RU" sz="1600" dirty="0" err="1"/>
              <a:t>простір</a:t>
            </a:r>
            <a:r>
              <a:rPr lang="ru-RU" sz="1600" dirty="0"/>
              <a:t> </a:t>
            </a:r>
            <a:r>
              <a:rPr lang="ru-RU" sz="1600" dirty="0" err="1"/>
              <a:t>усіх</a:t>
            </a:r>
            <a:r>
              <a:rPr lang="ru-RU" sz="1600" dirty="0"/>
              <a:t> </a:t>
            </a:r>
            <a:r>
              <a:rPr lang="ru-RU" sz="1600" dirty="0" err="1"/>
              <a:t>виробничих</a:t>
            </a:r>
            <a:r>
              <a:rPr lang="ru-RU" sz="1600" dirty="0"/>
              <a:t> </a:t>
            </a:r>
            <a:r>
              <a:rPr lang="ru-RU" sz="1600" dirty="0" err="1"/>
              <a:t>ланцюжків</a:t>
            </a:r>
            <a:r>
              <a:rPr lang="ru-RU" sz="1600" dirty="0"/>
              <a:t> </a:t>
            </a:r>
            <a:r>
              <a:rPr lang="uk-UA" sz="1600" dirty="0"/>
              <a:t>доданої вартості</a:t>
            </a:r>
            <a:r>
              <a:rPr lang="ru-RU" sz="1600" dirty="0"/>
              <a:t>. </a:t>
            </a:r>
            <a:r>
              <a:rPr lang="ru-RU" sz="1600" dirty="0" err="1"/>
              <a:t>Проте</a:t>
            </a:r>
            <a:r>
              <a:rPr lang="ru-RU" sz="1600" dirty="0"/>
              <a:t> </a:t>
            </a:r>
            <a:r>
              <a:rPr lang="ru-RU" sz="1600" dirty="0" err="1"/>
              <a:t>її</a:t>
            </a:r>
            <a:r>
              <a:rPr lang="ru-RU" sz="1600" dirty="0"/>
              <a:t> </a:t>
            </a:r>
            <a:r>
              <a:rPr lang="ru-RU" sz="1600" dirty="0" err="1"/>
              <a:t>вплив</a:t>
            </a:r>
            <a:r>
              <a:rPr lang="ru-RU" sz="1600" dirty="0"/>
              <a:t> на </a:t>
            </a:r>
            <a:r>
              <a:rPr lang="ru-RU" sz="1600" dirty="0" err="1"/>
              <a:t>суспільство</a:t>
            </a:r>
            <a:r>
              <a:rPr lang="ru-RU" sz="1600" dirty="0"/>
              <a:t> та </a:t>
            </a:r>
            <a:r>
              <a:rPr lang="ru-RU" sz="1600" dirty="0" err="1"/>
              <a:t>економіку</a:t>
            </a:r>
            <a:r>
              <a:rPr lang="ru-RU" sz="1600" dirty="0"/>
              <a:t> є </a:t>
            </a:r>
            <a:r>
              <a:rPr lang="ru-RU" sz="1600" dirty="0" err="1"/>
              <a:t>неоднозначним</a:t>
            </a:r>
            <a:r>
              <a:rPr lang="ru-RU" sz="1600" dirty="0"/>
              <a:t>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855581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6066695"/>
          </a:xfrm>
        </p:spPr>
        <p:txBody>
          <a:bodyPr>
            <a:normAutofit/>
          </a:bodyPr>
          <a:lstStyle/>
          <a:p>
            <a:r>
              <a:rPr lang="ru-RU" sz="1600" dirty="0" err="1"/>
              <a:t>По-перше</a:t>
            </a:r>
            <a:r>
              <a:rPr lang="ru-RU" sz="1600" dirty="0"/>
              <a:t>, </a:t>
            </a:r>
            <a:r>
              <a:rPr lang="ru-RU" sz="1600" dirty="0" err="1"/>
              <a:t>забезпечення</a:t>
            </a:r>
            <a:r>
              <a:rPr lang="ru-RU" sz="1600" dirty="0"/>
              <a:t> нею переходу </a:t>
            </a:r>
            <a:r>
              <a:rPr lang="ru-RU" sz="1600" dirty="0" err="1"/>
              <a:t>розвитку</a:t>
            </a:r>
            <a:r>
              <a:rPr lang="ru-RU" sz="1600" dirty="0"/>
              <a:t> </a:t>
            </a:r>
            <a:r>
              <a:rPr lang="ru-RU" sz="1600" dirty="0" err="1"/>
              <a:t>економіки</a:t>
            </a:r>
            <a:r>
              <a:rPr lang="ru-RU" sz="1600" dirty="0"/>
              <a:t> на </a:t>
            </a:r>
            <a:r>
              <a:rPr lang="ru-RU" sz="1600" dirty="0" err="1"/>
              <a:t>новий</a:t>
            </a:r>
            <a:r>
              <a:rPr lang="ru-RU" sz="1600" dirty="0"/>
              <a:t> </a:t>
            </a:r>
            <a:r>
              <a:rPr lang="ru-RU" sz="1600" dirty="0" err="1"/>
              <a:t>рівень</a:t>
            </a:r>
            <a:r>
              <a:rPr lang="ru-RU" sz="1600" dirty="0"/>
              <a:t> </a:t>
            </a:r>
            <a:r>
              <a:rPr lang="ru-RU" sz="1600" dirty="0" err="1"/>
              <a:t>зумовлює</a:t>
            </a:r>
            <a:r>
              <a:rPr lang="ru-RU" sz="1600" dirty="0"/>
              <a:t> </a:t>
            </a:r>
            <a:r>
              <a:rPr lang="ru-RU" sz="1600" dirty="0" err="1"/>
              <a:t>руйнування</a:t>
            </a:r>
            <a:r>
              <a:rPr lang="ru-RU" sz="1600" dirty="0"/>
              <a:t> </a:t>
            </a:r>
            <a:r>
              <a:rPr lang="ru-RU" sz="1600" dirty="0" err="1"/>
              <a:t>старої</a:t>
            </a:r>
            <a:r>
              <a:rPr lang="ru-RU" sz="1600" dirty="0"/>
              <a:t> </a:t>
            </a:r>
            <a:r>
              <a:rPr lang="ru-RU" sz="1600" dirty="0" err="1"/>
              <a:t>системи</a:t>
            </a:r>
            <a:r>
              <a:rPr lang="ru-RU" sz="1600" dirty="0"/>
              <a:t> </a:t>
            </a:r>
            <a:r>
              <a:rPr lang="ru-RU" sz="1600" dirty="0" err="1"/>
              <a:t>виробництва</a:t>
            </a:r>
            <a:r>
              <a:rPr lang="ru-RU" sz="1600" dirty="0"/>
              <a:t> і </a:t>
            </a:r>
            <a:r>
              <a:rPr lang="ru-RU" sz="1600" dirty="0" err="1"/>
              <a:t>розподілу</a:t>
            </a:r>
            <a:r>
              <a:rPr lang="ru-RU" sz="1600" dirty="0"/>
              <a:t> благ. А </a:t>
            </a:r>
            <a:r>
              <a:rPr lang="ru-RU" sz="1600" dirty="0" err="1"/>
              <a:t>це</a:t>
            </a:r>
            <a:r>
              <a:rPr lang="ru-RU" sz="1600" dirty="0"/>
              <a:t> </a:t>
            </a:r>
            <a:r>
              <a:rPr lang="ru-RU" sz="1600" dirty="0" err="1"/>
              <a:t>характеризує</a:t>
            </a:r>
            <a:r>
              <a:rPr lang="ru-RU" sz="1600" dirty="0"/>
              <a:t> </a:t>
            </a:r>
            <a:r>
              <a:rPr lang="ru-RU" sz="1600" dirty="0" err="1"/>
              <a:t>вже</a:t>
            </a:r>
            <a:r>
              <a:rPr lang="ru-RU" sz="1600" dirty="0"/>
              <a:t> </a:t>
            </a:r>
            <a:r>
              <a:rPr lang="ru-RU" sz="1600" dirty="0" err="1"/>
              <a:t>цифрові</a:t>
            </a:r>
            <a:r>
              <a:rPr lang="ru-RU" sz="1600" dirty="0"/>
              <a:t> </a:t>
            </a:r>
            <a:r>
              <a:rPr lang="ru-RU" sz="1600" dirty="0" err="1"/>
              <a:t>технології</a:t>
            </a:r>
            <a:r>
              <a:rPr lang="ru-RU" sz="1600" dirty="0"/>
              <a:t> як «</a:t>
            </a:r>
            <a:r>
              <a:rPr lang="ru-RU" sz="1600" dirty="0" err="1"/>
              <a:t>підривні</a:t>
            </a:r>
            <a:r>
              <a:rPr lang="ru-RU" sz="1600" dirty="0"/>
              <a:t>» (</a:t>
            </a:r>
            <a:r>
              <a:rPr lang="ru-RU" sz="1600" dirty="0" err="1"/>
              <a:t>disruptive</a:t>
            </a:r>
            <a:r>
              <a:rPr lang="ru-RU" sz="1600" dirty="0"/>
              <a:t>).</a:t>
            </a:r>
          </a:p>
          <a:p>
            <a:r>
              <a:rPr lang="ru-RU" sz="1600" dirty="0" err="1"/>
              <a:t>По-друге</a:t>
            </a:r>
            <a:r>
              <a:rPr lang="ru-RU" sz="1600" dirty="0"/>
              <a:t>, </a:t>
            </a:r>
            <a:r>
              <a:rPr lang="ru-RU" sz="1600" dirty="0" err="1"/>
              <a:t>впровадженню</a:t>
            </a:r>
            <a:r>
              <a:rPr lang="ru-RU" sz="1600" dirty="0"/>
              <a:t> </a:t>
            </a:r>
            <a:r>
              <a:rPr lang="ru-RU" sz="1600" dirty="0" err="1"/>
              <a:t>нових</a:t>
            </a:r>
            <a:r>
              <a:rPr lang="ru-RU" sz="1600" dirty="0"/>
              <a:t> </a:t>
            </a:r>
            <a:r>
              <a:rPr lang="ru-RU" sz="1600" dirty="0" err="1"/>
              <a:t>технологій</a:t>
            </a:r>
            <a:r>
              <a:rPr lang="ru-RU" sz="1600" dirty="0"/>
              <a:t> </a:t>
            </a:r>
            <a:r>
              <a:rPr lang="ru-RU" sz="1600" dirty="0" err="1"/>
              <a:t>притаманний</a:t>
            </a:r>
            <a:r>
              <a:rPr lang="ru-RU" sz="1600" dirty="0"/>
              <a:t> </a:t>
            </a:r>
            <a:r>
              <a:rPr lang="ru-RU" sz="1600" dirty="0" err="1"/>
              <a:t>надлишковий</a:t>
            </a:r>
            <a:r>
              <a:rPr lang="ru-RU" sz="1600" dirty="0"/>
              <a:t> </a:t>
            </a:r>
            <a:r>
              <a:rPr lang="ru-RU" sz="1600" dirty="0" err="1"/>
              <a:t>оптимізм</a:t>
            </a:r>
            <a:r>
              <a:rPr lang="ru-RU" sz="1600" dirty="0"/>
              <a:t>, </a:t>
            </a:r>
            <a:r>
              <a:rPr lang="ru-RU" sz="1600" dirty="0" err="1"/>
              <a:t>тобто</a:t>
            </a:r>
            <a:r>
              <a:rPr lang="ru-RU" sz="1600" dirty="0"/>
              <a:t> коли </a:t>
            </a:r>
            <a:r>
              <a:rPr lang="ru-RU" sz="1600" dirty="0" err="1"/>
              <a:t>сукупний</a:t>
            </a:r>
            <a:r>
              <a:rPr lang="ru-RU" sz="1600" dirty="0"/>
              <a:t> </a:t>
            </a:r>
            <a:r>
              <a:rPr lang="ru-RU" sz="1600" dirty="0" err="1"/>
              <a:t>ефект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використання</a:t>
            </a:r>
            <a:r>
              <a:rPr lang="ru-RU" sz="1600" dirty="0"/>
              <a:t> </a:t>
            </a:r>
            <a:r>
              <a:rPr lang="ru-RU" sz="1600" dirty="0" err="1"/>
              <a:t>цифрових</a:t>
            </a:r>
            <a:r>
              <a:rPr lang="ru-RU" sz="1600" dirty="0"/>
              <a:t> </a:t>
            </a:r>
            <a:r>
              <a:rPr lang="ru-RU" sz="1600" dirty="0" err="1"/>
              <a:t>дивідендів</a:t>
            </a:r>
            <a:r>
              <a:rPr lang="ru-RU" sz="1600" dirty="0"/>
              <a:t> є </a:t>
            </a:r>
            <a:r>
              <a:rPr lang="ru-RU" sz="1600" dirty="0" err="1"/>
              <a:t>набагато</a:t>
            </a:r>
            <a:r>
              <a:rPr lang="ru-RU" sz="1600" dirty="0"/>
              <a:t> </a:t>
            </a:r>
            <a:r>
              <a:rPr lang="ru-RU" sz="1600" dirty="0" err="1"/>
              <a:t>слабшим</a:t>
            </a:r>
            <a:r>
              <a:rPr lang="ru-RU" sz="1600" dirty="0"/>
              <a:t> за </a:t>
            </a:r>
            <a:r>
              <a:rPr lang="ru-RU" sz="1600" dirty="0" err="1"/>
              <a:t>очікуваний</a:t>
            </a:r>
            <a:r>
              <a:rPr lang="ru-RU" sz="1600" dirty="0"/>
              <a:t>. </a:t>
            </a:r>
            <a:r>
              <a:rPr lang="ru-RU" sz="1600" dirty="0" err="1"/>
              <a:t>Сказане</a:t>
            </a:r>
            <a:r>
              <a:rPr lang="ru-RU" sz="1600" dirty="0"/>
              <a:t> </a:t>
            </a:r>
            <a:r>
              <a:rPr lang="ru-RU" sz="1600" dirty="0" err="1"/>
              <a:t>підтверджується</a:t>
            </a:r>
            <a:r>
              <a:rPr lang="ru-RU" sz="1600" dirty="0"/>
              <a:t> </a:t>
            </a:r>
            <a:r>
              <a:rPr lang="ru-RU" sz="1600" dirty="0" err="1"/>
              <a:t>тим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в </a:t>
            </a:r>
            <a:r>
              <a:rPr lang="ru-RU" sz="1600" dirty="0" err="1"/>
              <a:t>останні</a:t>
            </a:r>
            <a:r>
              <a:rPr lang="ru-RU" sz="1600" dirty="0"/>
              <a:t> роки </a:t>
            </a:r>
            <a:r>
              <a:rPr lang="ru-RU" sz="1600" dirty="0" err="1"/>
              <a:t>спостерігається</a:t>
            </a:r>
            <a:r>
              <a:rPr lang="ru-RU" sz="1600" dirty="0"/>
              <a:t> </a:t>
            </a:r>
            <a:r>
              <a:rPr lang="ru-RU" sz="1600" dirty="0" err="1"/>
              <a:t>стійка</a:t>
            </a:r>
            <a:r>
              <a:rPr lang="ru-RU" sz="1600" dirty="0"/>
              <a:t> </a:t>
            </a:r>
            <a:r>
              <a:rPr lang="ru-RU" sz="1600" dirty="0" err="1"/>
              <a:t>тенденція</a:t>
            </a:r>
            <a:r>
              <a:rPr lang="ru-RU" sz="1600" dirty="0"/>
              <a:t> до </a:t>
            </a:r>
            <a:r>
              <a:rPr lang="ru-RU" sz="1600" dirty="0" err="1"/>
              <a:t>скорочення</a:t>
            </a:r>
            <a:r>
              <a:rPr lang="ru-RU" sz="1600" dirty="0"/>
              <a:t> </a:t>
            </a:r>
            <a:r>
              <a:rPr lang="ru-RU" sz="1600" dirty="0" err="1"/>
              <a:t>середніх</a:t>
            </a:r>
            <a:r>
              <a:rPr lang="ru-RU" sz="1600" dirty="0"/>
              <a:t> по </a:t>
            </a:r>
            <a:r>
              <a:rPr lang="ru-RU" sz="1600" dirty="0" err="1"/>
              <a:t>світовій</a:t>
            </a:r>
            <a:r>
              <a:rPr lang="ru-RU" sz="1600" dirty="0"/>
              <a:t> </a:t>
            </a:r>
            <a:r>
              <a:rPr lang="ru-RU" sz="1600" dirty="0" err="1"/>
              <a:t>економіці</a:t>
            </a:r>
            <a:r>
              <a:rPr lang="ru-RU" sz="1600" dirty="0"/>
              <a:t> </a:t>
            </a:r>
            <a:r>
              <a:rPr lang="ru-RU" sz="1600" dirty="0" err="1"/>
              <a:t>темпів</a:t>
            </a:r>
            <a:r>
              <a:rPr lang="ru-RU" sz="1600" dirty="0"/>
              <a:t> </a:t>
            </a:r>
            <a:r>
              <a:rPr lang="ru-RU" sz="1600" dirty="0" err="1"/>
              <a:t>зростання</a:t>
            </a:r>
            <a:r>
              <a:rPr lang="ru-RU" sz="1600" dirty="0"/>
              <a:t> </a:t>
            </a:r>
            <a:r>
              <a:rPr lang="ru-RU" sz="1600" dirty="0" err="1"/>
              <a:t>продуктивності</a:t>
            </a:r>
            <a:r>
              <a:rPr lang="ru-RU" sz="1600" dirty="0"/>
              <a:t> </a:t>
            </a:r>
            <a:r>
              <a:rPr lang="ru-RU" sz="1600" dirty="0" err="1"/>
              <a:t>праці</a:t>
            </a:r>
            <a:r>
              <a:rPr lang="ru-RU" sz="1600" dirty="0"/>
              <a:t>, </a:t>
            </a:r>
            <a:r>
              <a:rPr lang="ru-RU" sz="1600" dirty="0" err="1"/>
              <a:t>тільки</a:t>
            </a:r>
            <a:r>
              <a:rPr lang="ru-RU" sz="1600" dirty="0"/>
              <a:t> 15% </a:t>
            </a:r>
            <a:r>
              <a:rPr lang="ru-RU" sz="1600" dirty="0" err="1"/>
              <a:t>проєктів</a:t>
            </a:r>
            <a:r>
              <a:rPr lang="ru-RU" sz="1600" dirty="0"/>
              <a:t> </a:t>
            </a:r>
            <a:r>
              <a:rPr lang="ru-RU" sz="1600" dirty="0" err="1"/>
              <a:t>із</a:t>
            </a:r>
            <a:r>
              <a:rPr lang="ru-RU" sz="1600" dirty="0"/>
              <a:t> </a:t>
            </a:r>
            <a:r>
              <a:rPr lang="ru-RU" sz="1600" dirty="0" err="1"/>
              <a:t>цифровізації</a:t>
            </a:r>
            <a:r>
              <a:rPr lang="ru-RU" sz="1600" dirty="0"/>
              <a:t> </a:t>
            </a:r>
            <a:r>
              <a:rPr lang="ru-RU" sz="1600" dirty="0" err="1"/>
              <a:t>підприємств</a:t>
            </a:r>
            <a:r>
              <a:rPr lang="ru-RU" sz="1600" dirty="0"/>
              <a:t> є </a:t>
            </a:r>
            <a:r>
              <a:rPr lang="ru-RU" sz="1600" dirty="0" err="1"/>
              <a:t>успішними</a:t>
            </a:r>
            <a:r>
              <a:rPr lang="ru-RU" sz="1600" dirty="0"/>
              <a:t>.</a:t>
            </a:r>
          </a:p>
          <a:p>
            <a:r>
              <a:rPr lang="uk-UA" sz="1600" dirty="0"/>
              <a:t>По-третє, має місце нерівномірність у розподілі позитивного ефекту від запровадження цифрової економіки як між країнами, так і серед груп населення всередині країн. </a:t>
            </a:r>
            <a:r>
              <a:rPr lang="ru-RU" sz="1600" dirty="0" err="1"/>
              <a:t>По-четверте</a:t>
            </a:r>
            <a:r>
              <a:rPr lang="ru-RU" sz="1600" dirty="0"/>
              <a:t>, </a:t>
            </a:r>
            <a:r>
              <a:rPr lang="ru-RU" sz="1600" dirty="0" err="1"/>
              <a:t>цифровізація</a:t>
            </a:r>
            <a:r>
              <a:rPr lang="ru-RU" sz="1600" dirty="0"/>
              <a:t> </a:t>
            </a:r>
            <a:r>
              <a:rPr lang="ru-RU" sz="1600" dirty="0" err="1"/>
              <a:t>більшою</a:t>
            </a:r>
            <a:r>
              <a:rPr lang="ru-RU" sz="1600" dirty="0"/>
              <a:t> </a:t>
            </a:r>
            <a:r>
              <a:rPr lang="ru-RU" sz="1600" dirty="0" err="1"/>
              <a:t>мірою</a:t>
            </a:r>
            <a:r>
              <a:rPr lang="ru-RU" sz="1600" dirty="0"/>
              <a:t> </a:t>
            </a:r>
            <a:r>
              <a:rPr lang="ru-RU" sz="1600" dirty="0" err="1"/>
              <a:t>вигідна</a:t>
            </a:r>
            <a:r>
              <a:rPr lang="ru-RU" sz="1600" dirty="0"/>
              <a:t> </a:t>
            </a:r>
            <a:r>
              <a:rPr lang="ru-RU" sz="1600" dirty="0" err="1"/>
              <a:t>торговельним</a:t>
            </a:r>
            <a:r>
              <a:rPr lang="ru-RU" sz="1600" dirty="0"/>
              <a:t> </a:t>
            </a:r>
            <a:r>
              <a:rPr lang="ru-RU" sz="1600" dirty="0" err="1"/>
              <a:t>компаніям</a:t>
            </a:r>
            <a:r>
              <a:rPr lang="ru-RU" sz="1600" dirty="0"/>
              <a:t> і банкам. При </a:t>
            </a:r>
            <a:r>
              <a:rPr lang="ru-RU" sz="1600" dirty="0" err="1"/>
              <a:t>цьому</a:t>
            </a:r>
            <a:r>
              <a:rPr lang="ru-RU" sz="1600" dirty="0"/>
              <a:t> «</a:t>
            </a:r>
            <a:r>
              <a:rPr lang="ru-RU" sz="1600" dirty="0" err="1"/>
              <a:t>наскрізні</a:t>
            </a:r>
            <a:r>
              <a:rPr lang="ru-RU" sz="1600" dirty="0"/>
              <a:t> </a:t>
            </a:r>
            <a:r>
              <a:rPr lang="ru-RU" sz="1600" dirty="0" err="1"/>
              <a:t>технології</a:t>
            </a:r>
            <a:r>
              <a:rPr lang="ru-RU" sz="1600" dirty="0"/>
              <a:t>» (</a:t>
            </a:r>
            <a:r>
              <a:rPr lang="ru-RU" sz="1600" dirty="0" err="1"/>
              <a:t>роботизація</a:t>
            </a:r>
            <a:r>
              <a:rPr lang="ru-RU" sz="1600" dirty="0"/>
              <a:t>, </a:t>
            </a:r>
            <a:r>
              <a:rPr lang="ru-RU" sz="1600" dirty="0" err="1"/>
              <a:t>технологія</a:t>
            </a:r>
            <a:r>
              <a:rPr lang="ru-RU" sz="1600" dirty="0"/>
              <a:t> </a:t>
            </a:r>
            <a:r>
              <a:rPr lang="ru-RU" sz="1600" dirty="0" err="1"/>
              <a:t>блокчейна</a:t>
            </a:r>
            <a:r>
              <a:rPr lang="ru-RU" sz="1600" dirty="0"/>
              <a:t>, </a:t>
            </a:r>
            <a:r>
              <a:rPr lang="ru-RU" sz="1600" dirty="0" err="1"/>
              <a:t>нейромережі</a:t>
            </a:r>
            <a:r>
              <a:rPr lang="ru-RU" sz="1600" dirty="0"/>
              <a:t>, </a:t>
            </a:r>
            <a:r>
              <a:rPr lang="ru-RU" sz="1600" dirty="0" err="1"/>
              <a:t>штучний</a:t>
            </a:r>
            <a:r>
              <a:rPr lang="ru-RU" sz="1600" dirty="0"/>
              <a:t> </a:t>
            </a:r>
            <a:r>
              <a:rPr lang="ru-RU" sz="1600" dirty="0" err="1"/>
              <a:t>інтелект</a:t>
            </a:r>
            <a:r>
              <a:rPr lang="ru-RU" sz="1600" dirty="0"/>
              <a:t>, </a:t>
            </a:r>
            <a:r>
              <a:rPr lang="ru-RU" sz="1600" dirty="0" err="1"/>
              <a:t>квантова</a:t>
            </a:r>
            <a:r>
              <a:rPr lang="ru-RU" sz="1600" dirty="0"/>
              <a:t> </a:t>
            </a:r>
            <a:r>
              <a:rPr lang="ru-RU" sz="1600" dirty="0" err="1"/>
              <a:t>віртуальна</a:t>
            </a:r>
            <a:r>
              <a:rPr lang="ru-RU" sz="1600" dirty="0"/>
              <a:t> і </a:t>
            </a:r>
            <a:r>
              <a:rPr lang="ru-RU" sz="1600" dirty="0" err="1"/>
              <a:t>доповнена</a:t>
            </a:r>
            <a:r>
              <a:rPr lang="ru-RU" sz="1600" dirty="0"/>
              <a:t> </a:t>
            </a:r>
            <a:r>
              <a:rPr lang="ru-RU" sz="1600" dirty="0" err="1"/>
              <a:t>реальність</a:t>
            </a:r>
            <a:r>
              <a:rPr lang="ru-RU" sz="1600" dirty="0"/>
              <a:t>), </a:t>
            </a:r>
            <a:r>
              <a:rPr lang="ru-RU" sz="1600" dirty="0" err="1"/>
              <a:t>якими</a:t>
            </a:r>
            <a:r>
              <a:rPr lang="ru-RU" sz="1600" dirty="0"/>
              <a:t> </a:t>
            </a:r>
            <a:r>
              <a:rPr lang="ru-RU" sz="1600" dirty="0" err="1"/>
              <a:t>оптимізується</a:t>
            </a:r>
            <a:r>
              <a:rPr lang="ru-RU" sz="1600" dirty="0"/>
              <a:t> </a:t>
            </a:r>
            <a:r>
              <a:rPr lang="ru-RU" sz="1600" dirty="0" err="1"/>
              <a:t>виробництво</a:t>
            </a:r>
            <a:r>
              <a:rPr lang="ru-RU" sz="1600" dirty="0"/>
              <a:t>, </a:t>
            </a:r>
            <a:r>
              <a:rPr lang="ru-RU" sz="1600" dirty="0" err="1"/>
              <a:t>відбувається</a:t>
            </a:r>
            <a:r>
              <a:rPr lang="ru-RU" sz="1600" dirty="0"/>
              <a:t> </a:t>
            </a:r>
            <a:r>
              <a:rPr lang="ru-RU" sz="1600" dirty="0" err="1"/>
              <a:t>роботизація</a:t>
            </a:r>
            <a:r>
              <a:rPr lang="ru-RU" sz="1600" dirty="0"/>
              <a:t>, </a:t>
            </a:r>
            <a:r>
              <a:rPr lang="ru-RU" sz="1600" dirty="0" err="1"/>
              <a:t>здійснюється</a:t>
            </a:r>
            <a:r>
              <a:rPr lang="ru-RU" sz="1600" dirty="0"/>
              <a:t> </a:t>
            </a:r>
            <a:r>
              <a:rPr lang="ru-RU" sz="1600" dirty="0" err="1"/>
              <a:t>віддалений</a:t>
            </a:r>
            <a:r>
              <a:rPr lang="ru-RU" sz="1600" dirty="0"/>
              <a:t> контроль, </a:t>
            </a:r>
            <a:r>
              <a:rPr lang="ru-RU" sz="1600" dirty="0" err="1"/>
              <a:t>призводять</a:t>
            </a:r>
            <a:r>
              <a:rPr lang="ru-RU" sz="1600" dirty="0"/>
              <a:t> до </a:t>
            </a:r>
            <a:r>
              <a:rPr lang="ru-RU" sz="1600" dirty="0" err="1"/>
              <a:t>скорочення</a:t>
            </a:r>
            <a:r>
              <a:rPr lang="ru-RU" sz="1600" dirty="0"/>
              <a:t> і </a:t>
            </a:r>
            <a:r>
              <a:rPr lang="ru-RU" sz="1600" dirty="0" err="1"/>
              <a:t>ліквідації</a:t>
            </a:r>
            <a:r>
              <a:rPr lang="ru-RU" sz="1600" dirty="0"/>
              <a:t> </a:t>
            </a:r>
            <a:r>
              <a:rPr lang="ru-RU" sz="1600" dirty="0" err="1"/>
              <a:t>робочих</a:t>
            </a:r>
            <a:r>
              <a:rPr lang="ru-RU" sz="1600" dirty="0"/>
              <a:t> </a:t>
            </a:r>
            <a:r>
              <a:rPr lang="ru-RU" sz="1600" dirty="0" err="1"/>
              <a:t>місць</a:t>
            </a:r>
            <a:r>
              <a:rPr lang="ru-RU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76087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6066695"/>
          </a:xfrm>
        </p:spPr>
        <p:txBody>
          <a:bodyPr>
            <a:normAutofit/>
          </a:bodyPr>
          <a:lstStyle/>
          <a:p>
            <a:r>
              <a:rPr lang="ru-RU" sz="1600" dirty="0"/>
              <a:t>Але </a:t>
            </a:r>
            <a:r>
              <a:rPr lang="ru-RU" sz="1600" dirty="0" err="1"/>
              <a:t>крім</a:t>
            </a:r>
            <a:r>
              <a:rPr lang="ru-RU" sz="1600" dirty="0"/>
              <a:t> </a:t>
            </a:r>
            <a:r>
              <a:rPr lang="ru-RU" sz="1600" dirty="0" err="1"/>
              <a:t>позитивних</a:t>
            </a:r>
            <a:r>
              <a:rPr lang="ru-RU" sz="1600" dirty="0"/>
              <a:t> </a:t>
            </a:r>
            <a:r>
              <a:rPr lang="ru-RU" sz="1600" dirty="0" err="1"/>
              <a:t>моментів</a:t>
            </a:r>
            <a:r>
              <a:rPr lang="ru-RU" sz="1600" dirty="0"/>
              <a:t>, </a:t>
            </a:r>
            <a:r>
              <a:rPr lang="ru-RU" sz="1600" dirty="0" err="1"/>
              <a:t>цифровізація</a:t>
            </a:r>
            <a:r>
              <a:rPr lang="ru-RU" sz="1600" dirty="0"/>
              <a:t> </a:t>
            </a:r>
            <a:r>
              <a:rPr lang="ru-RU" sz="1600" dirty="0" err="1"/>
              <a:t>несе</a:t>
            </a:r>
            <a:r>
              <a:rPr lang="ru-RU" sz="1600" dirty="0"/>
              <a:t> </a:t>
            </a:r>
            <a:r>
              <a:rPr lang="ru-RU" sz="1600" dirty="0" err="1"/>
              <a:t>із</a:t>
            </a:r>
            <a:r>
              <a:rPr lang="ru-RU" sz="1600" dirty="0"/>
              <a:t> собою </a:t>
            </a:r>
            <a:r>
              <a:rPr lang="ru-RU" sz="1600" dirty="0" err="1"/>
              <a:t>певні</a:t>
            </a:r>
            <a:r>
              <a:rPr lang="ru-RU" sz="1600" dirty="0"/>
              <a:t> </a:t>
            </a:r>
            <a:r>
              <a:rPr lang="ru-RU" sz="1600" dirty="0" err="1"/>
              <a:t>ризики</a:t>
            </a:r>
            <a:r>
              <a:rPr lang="ru-RU" sz="1600" dirty="0"/>
              <a:t>. Тут </a:t>
            </a:r>
            <a:r>
              <a:rPr lang="ru-RU" sz="1600" dirty="0" err="1"/>
              <a:t>варто</a:t>
            </a:r>
            <a:r>
              <a:rPr lang="ru-RU" sz="1600" dirty="0"/>
              <a:t> </a:t>
            </a:r>
            <a:r>
              <a:rPr lang="ru-RU" sz="1600" dirty="0" err="1"/>
              <a:t>розрізняти</a:t>
            </a:r>
            <a:r>
              <a:rPr lang="ru-RU" sz="1600" dirty="0"/>
              <a:t> </a:t>
            </a:r>
            <a:r>
              <a:rPr lang="ru-RU" sz="1600" dirty="0" err="1"/>
              <a:t>ризики</a:t>
            </a:r>
            <a:r>
              <a:rPr lang="ru-RU" sz="1600" dirty="0"/>
              <a:t> </a:t>
            </a:r>
            <a:r>
              <a:rPr lang="ru-RU" sz="1600" dirty="0" err="1"/>
              <a:t>цифрової</a:t>
            </a:r>
            <a:r>
              <a:rPr lang="ru-RU" sz="1600" dirty="0"/>
              <a:t> </a:t>
            </a:r>
            <a:r>
              <a:rPr lang="ru-RU" sz="1600" dirty="0" err="1"/>
              <a:t>трансформації</a:t>
            </a:r>
            <a:r>
              <a:rPr lang="ru-RU" sz="1600" dirty="0"/>
              <a:t> та </a:t>
            </a:r>
            <a:r>
              <a:rPr lang="ru-RU" sz="1600" dirty="0" err="1"/>
              <a:t>ризики</a:t>
            </a:r>
            <a:r>
              <a:rPr lang="ru-RU" sz="1600" dirty="0"/>
              <a:t> </a:t>
            </a:r>
            <a:r>
              <a:rPr lang="ru-RU" sz="1600" dirty="0" err="1"/>
              <a:t>цифровізації</a:t>
            </a:r>
            <a:r>
              <a:rPr lang="ru-RU" sz="1600" dirty="0"/>
              <a:t>, </a:t>
            </a:r>
            <a:r>
              <a:rPr lang="ru-RU" sz="1600" dirty="0" err="1"/>
              <a:t>зумовлені</a:t>
            </a:r>
            <a:r>
              <a:rPr lang="ru-RU" sz="1600" dirty="0"/>
              <a:t> </a:t>
            </a:r>
            <a:r>
              <a:rPr lang="ru-RU" sz="1600" dirty="0" err="1"/>
              <a:t>впровадженням</a:t>
            </a:r>
            <a:r>
              <a:rPr lang="ru-RU" sz="1600" dirty="0"/>
              <a:t> </a:t>
            </a:r>
            <a:r>
              <a:rPr lang="ru-RU" sz="1600" dirty="0" err="1"/>
              <a:t>цифрових</a:t>
            </a:r>
            <a:r>
              <a:rPr lang="ru-RU" sz="1600" dirty="0"/>
              <a:t> </a:t>
            </a:r>
            <a:r>
              <a:rPr lang="ru-RU" sz="1600" dirty="0" err="1"/>
              <a:t>технологій</a:t>
            </a:r>
            <a:r>
              <a:rPr lang="ru-RU" sz="1600" dirty="0"/>
              <a:t>. </a:t>
            </a:r>
            <a:r>
              <a:rPr lang="ru-RU" sz="1600" dirty="0" err="1"/>
              <a:t>Головний</a:t>
            </a:r>
            <a:r>
              <a:rPr lang="ru-RU" sz="1600" dirty="0"/>
              <a:t> </a:t>
            </a:r>
            <a:r>
              <a:rPr lang="ru-RU" sz="1600" dirty="0" err="1"/>
              <a:t>ризик</a:t>
            </a:r>
            <a:r>
              <a:rPr lang="ru-RU" sz="1600" dirty="0"/>
              <a:t> </a:t>
            </a:r>
            <a:r>
              <a:rPr lang="ru-RU" sz="1600" dirty="0" err="1"/>
              <a:t>цифрової</a:t>
            </a:r>
            <a:r>
              <a:rPr lang="ru-RU" sz="1600" dirty="0"/>
              <a:t> </a:t>
            </a:r>
            <a:r>
              <a:rPr lang="ru-RU" sz="1600" dirty="0" err="1"/>
              <a:t>трансформації</a:t>
            </a:r>
            <a:r>
              <a:rPr lang="ru-RU" sz="1600" dirty="0"/>
              <a:t> </a:t>
            </a:r>
            <a:r>
              <a:rPr lang="ru-RU" sz="1600" dirty="0" err="1"/>
              <a:t>економіки</a:t>
            </a:r>
            <a:r>
              <a:rPr lang="ru-RU" sz="1600" dirty="0"/>
              <a:t> – </a:t>
            </a:r>
            <a:r>
              <a:rPr lang="ru-RU" sz="1600" dirty="0" err="1"/>
              <a:t>можливе</a:t>
            </a:r>
            <a:r>
              <a:rPr lang="ru-RU" sz="1600" dirty="0"/>
              <a:t> </a:t>
            </a:r>
            <a:r>
              <a:rPr lang="ru-RU" sz="1600" dirty="0" err="1"/>
              <a:t>зростання</a:t>
            </a:r>
            <a:r>
              <a:rPr lang="ru-RU" sz="1600" dirty="0"/>
              <a:t> </a:t>
            </a:r>
            <a:r>
              <a:rPr lang="ru-RU" sz="1600" dirty="0" err="1"/>
              <a:t>рівня</a:t>
            </a:r>
            <a:r>
              <a:rPr lang="ru-RU" sz="1600" dirty="0"/>
              <a:t> </a:t>
            </a:r>
            <a:r>
              <a:rPr lang="ru-RU" sz="1600" dirty="0" err="1"/>
              <a:t>безробіття</a:t>
            </a:r>
            <a:r>
              <a:rPr lang="ru-RU" sz="1600" dirty="0"/>
              <a:t>. </a:t>
            </a:r>
            <a:r>
              <a:rPr lang="ru-RU" sz="1600" dirty="0" err="1"/>
              <a:t>По-перше</a:t>
            </a:r>
            <a:r>
              <a:rPr lang="ru-RU" sz="1600" dirty="0"/>
              <a:t>, </a:t>
            </a:r>
            <a:r>
              <a:rPr lang="ru-RU" sz="1600" dirty="0" err="1"/>
              <a:t>автоматизація</a:t>
            </a:r>
            <a:r>
              <a:rPr lang="ru-RU" sz="1600" dirty="0"/>
              <a:t> </a:t>
            </a:r>
            <a:r>
              <a:rPr lang="ru-RU" sz="1600" dirty="0" err="1"/>
              <a:t>процесів</a:t>
            </a:r>
            <a:r>
              <a:rPr lang="ru-RU" sz="1600" dirty="0"/>
              <a:t> </a:t>
            </a:r>
            <a:r>
              <a:rPr lang="ru-RU" sz="1600" dirty="0" err="1"/>
              <a:t>залишить</a:t>
            </a:r>
            <a:r>
              <a:rPr lang="ru-RU" sz="1600" dirty="0"/>
              <a:t> без </a:t>
            </a:r>
            <a:r>
              <a:rPr lang="ru-RU" sz="1600" dirty="0" err="1"/>
              <a:t>роботи</a:t>
            </a:r>
            <a:r>
              <a:rPr lang="ru-RU" sz="1600" dirty="0"/>
              <a:t> </a:t>
            </a:r>
            <a:r>
              <a:rPr lang="ru-RU" sz="1600" dirty="0" err="1"/>
              <a:t>частину</a:t>
            </a:r>
            <a:r>
              <a:rPr lang="ru-RU" sz="1600" dirty="0"/>
              <a:t> </a:t>
            </a:r>
            <a:r>
              <a:rPr lang="ru-RU" sz="1600" dirty="0" err="1"/>
              <a:t>населення</a:t>
            </a:r>
            <a:r>
              <a:rPr lang="ru-RU" sz="1600" dirty="0"/>
              <a:t>. </a:t>
            </a:r>
            <a:r>
              <a:rPr lang="ru-RU" sz="1600" dirty="0" err="1"/>
              <a:t>По-друге</a:t>
            </a:r>
            <a:r>
              <a:rPr lang="ru-RU" sz="1600" dirty="0"/>
              <a:t>, </a:t>
            </a:r>
            <a:r>
              <a:rPr lang="ru-RU" sz="1600" dirty="0" err="1"/>
              <a:t>виникатимуть</a:t>
            </a:r>
            <a:r>
              <a:rPr lang="ru-RU" sz="1600" dirty="0"/>
              <a:t> </a:t>
            </a:r>
            <a:r>
              <a:rPr lang="ru-RU" sz="1600" dirty="0" err="1"/>
              <a:t>нові</a:t>
            </a:r>
            <a:r>
              <a:rPr lang="ru-RU" sz="1600" dirty="0"/>
              <a:t> потреби та </a:t>
            </a:r>
            <a:r>
              <a:rPr lang="ru-RU" sz="1600" dirty="0" err="1"/>
              <a:t>запити</a:t>
            </a:r>
            <a:r>
              <a:rPr lang="ru-RU" sz="1600" dirty="0"/>
              <a:t> з боку ринку на </a:t>
            </a:r>
            <a:r>
              <a:rPr lang="ru-RU" sz="1600" dirty="0" err="1"/>
              <a:t>нові</a:t>
            </a:r>
            <a:r>
              <a:rPr lang="ru-RU" sz="1600" dirty="0"/>
              <a:t> </a:t>
            </a:r>
            <a:r>
              <a:rPr lang="ru-RU" sz="1600" dirty="0" err="1"/>
              <a:t>професії</a:t>
            </a:r>
            <a:r>
              <a:rPr lang="ru-RU" sz="1600" dirty="0"/>
              <a:t> (</a:t>
            </a:r>
            <a:r>
              <a:rPr lang="ru-RU" sz="1600" dirty="0" err="1"/>
              <a:t>герокінезіолог</a:t>
            </a:r>
            <a:r>
              <a:rPr lang="ru-RU" sz="1600" dirty="0"/>
              <a:t>, </a:t>
            </a:r>
            <a:r>
              <a:rPr lang="ru-RU" sz="1600" dirty="0" err="1"/>
              <a:t>естетист</a:t>
            </a:r>
            <a:r>
              <a:rPr lang="ru-RU" sz="1600" dirty="0"/>
              <a:t>, </a:t>
            </a:r>
            <a:r>
              <a:rPr lang="ru-RU" sz="1600" dirty="0" err="1"/>
              <a:t>спеціаліст</a:t>
            </a:r>
            <a:r>
              <a:rPr lang="ru-RU" sz="1600" dirty="0"/>
              <a:t> </a:t>
            </a:r>
            <a:r>
              <a:rPr lang="ru-RU" sz="1600" dirty="0" err="1"/>
              <a:t>із</a:t>
            </a:r>
            <a:r>
              <a:rPr lang="ru-RU" sz="1600" dirty="0"/>
              <a:t> </a:t>
            </a:r>
            <a:r>
              <a:rPr lang="ru-RU" sz="1600" dirty="0" err="1"/>
              <a:t>сонячних</a:t>
            </a:r>
            <a:r>
              <a:rPr lang="ru-RU" sz="1600" dirty="0"/>
              <a:t> </a:t>
            </a:r>
            <a:r>
              <a:rPr lang="ru-RU" sz="1600" dirty="0" err="1"/>
              <a:t>технологій</a:t>
            </a:r>
            <a:r>
              <a:rPr lang="ru-RU" sz="1600" dirty="0"/>
              <a:t>, </a:t>
            </a:r>
            <a:r>
              <a:rPr lang="ru-RU" sz="1600" dirty="0" err="1"/>
              <a:t>аналітик</a:t>
            </a:r>
            <a:r>
              <a:rPr lang="ru-RU" sz="1600" dirty="0"/>
              <a:t> автотранспорту, </a:t>
            </a:r>
            <a:r>
              <a:rPr lang="ru-RU" sz="1600" dirty="0" err="1"/>
              <a:t>ренатуралізатор</a:t>
            </a:r>
            <a:r>
              <a:rPr lang="ru-RU" sz="1600" dirty="0"/>
              <a:t>, </a:t>
            </a:r>
            <a:r>
              <a:rPr lang="ru-RU" sz="1600" dirty="0" err="1"/>
              <a:t>персональний</a:t>
            </a:r>
            <a:r>
              <a:rPr lang="ru-RU" sz="1600" dirty="0"/>
              <a:t> </a:t>
            </a:r>
            <a:r>
              <a:rPr lang="ru-RU" sz="1600" dirty="0" err="1"/>
              <a:t>вебменеджер</a:t>
            </a:r>
            <a:r>
              <a:rPr lang="ru-RU" sz="1600" dirty="0"/>
              <a:t>, посол </a:t>
            </a:r>
            <a:r>
              <a:rPr lang="ru-RU" sz="1600" dirty="0" err="1"/>
              <a:t>із</a:t>
            </a:r>
            <a:r>
              <a:rPr lang="ru-RU" sz="1600" dirty="0"/>
              <a:t> </a:t>
            </a:r>
            <a:r>
              <a:rPr lang="ru-RU" sz="1600" dirty="0" err="1"/>
              <a:t>культури</a:t>
            </a:r>
            <a:r>
              <a:rPr lang="ru-RU" sz="1600" dirty="0"/>
              <a:t> </a:t>
            </a:r>
            <a:r>
              <a:rPr lang="ru-RU" sz="1600" dirty="0" err="1"/>
              <a:t>компанії</a:t>
            </a:r>
            <a:r>
              <a:rPr lang="ru-RU" sz="1600" dirty="0"/>
              <a:t>, </a:t>
            </a:r>
            <a:r>
              <a:rPr lang="ru-RU" sz="1600" dirty="0" err="1"/>
              <a:t>міський</a:t>
            </a:r>
            <a:r>
              <a:rPr lang="ru-RU" sz="1600" dirty="0"/>
              <a:t> фермер, аудитор </a:t>
            </a:r>
            <a:r>
              <a:rPr lang="ru-RU" sz="1600" dirty="0" err="1"/>
              <a:t>екосистем</a:t>
            </a:r>
            <a:r>
              <a:rPr lang="ru-RU" sz="1600" dirty="0"/>
              <a:t>, консультант </a:t>
            </a:r>
            <a:r>
              <a:rPr lang="ru-RU" sz="1600" dirty="0" err="1"/>
              <a:t>із</a:t>
            </a:r>
            <a:r>
              <a:rPr lang="ru-RU" sz="1600" dirty="0"/>
              <a:t> </a:t>
            </a:r>
            <a:r>
              <a:rPr lang="ru-RU" sz="1600" dirty="0" err="1"/>
              <a:t>питань</a:t>
            </a:r>
            <a:r>
              <a:rPr lang="ru-RU" sz="1600" dirty="0"/>
              <a:t> </a:t>
            </a:r>
            <a:r>
              <a:rPr lang="ru-RU" sz="1600" dirty="0" err="1"/>
              <a:t>роботів</a:t>
            </a:r>
            <a:r>
              <a:rPr lang="ru-RU" sz="1600" dirty="0"/>
              <a:t>, </a:t>
            </a:r>
            <a:r>
              <a:rPr lang="ru-RU" sz="1600" dirty="0" err="1"/>
              <a:t>цифровий</a:t>
            </a:r>
            <a:r>
              <a:rPr lang="ru-RU" sz="1600" dirty="0"/>
              <a:t> мемуарист, дизайнер </a:t>
            </a:r>
            <a:r>
              <a:rPr lang="ru-RU" sz="1600" dirty="0" err="1"/>
              <a:t>ігрофікації</a:t>
            </a:r>
            <a:r>
              <a:rPr lang="ru-RU" sz="1600" dirty="0"/>
              <a:t>, </a:t>
            </a:r>
            <a:r>
              <a:rPr lang="ru-RU" sz="1600" dirty="0" err="1"/>
              <a:t>експерт</a:t>
            </a:r>
            <a:r>
              <a:rPr lang="ru-RU" sz="1600" dirty="0"/>
              <a:t> </a:t>
            </a:r>
            <a:r>
              <a:rPr lang="ru-RU" sz="1600" dirty="0" err="1"/>
              <a:t>зі</a:t>
            </a:r>
            <a:r>
              <a:rPr lang="ru-RU" sz="1600" dirty="0"/>
              <a:t> </a:t>
            </a:r>
            <a:r>
              <a:rPr lang="ru-RU" sz="1600" dirty="0" err="1"/>
              <a:t>спрощення</a:t>
            </a:r>
            <a:r>
              <a:rPr lang="ru-RU" sz="1600" dirty="0"/>
              <a:t>, </a:t>
            </a:r>
            <a:r>
              <a:rPr lang="ru-RU" sz="1600" dirty="0" err="1"/>
              <a:t>архітектор</a:t>
            </a:r>
            <a:r>
              <a:rPr lang="ru-RU" sz="1600" dirty="0"/>
              <a:t> </a:t>
            </a:r>
            <a:r>
              <a:rPr lang="ru-RU" sz="1600" dirty="0" err="1"/>
              <a:t>віртуальної</a:t>
            </a:r>
            <a:r>
              <a:rPr lang="ru-RU" sz="1600" dirty="0"/>
              <a:t> </a:t>
            </a:r>
            <a:r>
              <a:rPr lang="ru-RU" sz="1600" dirty="0" err="1"/>
              <a:t>реальності</a:t>
            </a:r>
            <a:r>
              <a:rPr lang="ru-RU" sz="1600" dirty="0"/>
              <a:t>, </a:t>
            </a:r>
            <a:r>
              <a:rPr lang="ru-RU" sz="1600" dirty="0" err="1"/>
              <a:t>інженер</a:t>
            </a:r>
            <a:r>
              <a:rPr lang="ru-RU" sz="1600" dirty="0"/>
              <a:t> 3D‑друку, консультант </a:t>
            </a:r>
            <a:r>
              <a:rPr lang="ru-RU" sz="1600" dirty="0" err="1"/>
              <a:t>із</a:t>
            </a:r>
            <a:r>
              <a:rPr lang="ru-RU" sz="1600" dirty="0"/>
              <a:t> </a:t>
            </a:r>
            <a:r>
              <a:rPr lang="ru-RU" sz="1600" dirty="0" err="1"/>
              <a:t>цифрової</a:t>
            </a:r>
            <a:r>
              <a:rPr lang="ru-RU" sz="1600" dirty="0"/>
              <a:t> </a:t>
            </a:r>
            <a:r>
              <a:rPr lang="ru-RU" sz="1600" dirty="0" err="1"/>
              <a:t>валюти</a:t>
            </a:r>
            <a:r>
              <a:rPr lang="ru-RU" sz="1600" dirty="0"/>
              <a:t>) та </a:t>
            </a:r>
            <a:r>
              <a:rPr lang="ru-RU" sz="1600" dirty="0" err="1"/>
              <a:t>трансформацію</a:t>
            </a:r>
            <a:r>
              <a:rPr lang="ru-RU" sz="1600" dirty="0"/>
              <a:t> </a:t>
            </a:r>
            <a:r>
              <a:rPr lang="ru-RU" sz="1600" dirty="0" err="1"/>
              <a:t>наявних</a:t>
            </a:r>
            <a:r>
              <a:rPr lang="ru-RU" sz="1600" dirty="0"/>
              <a:t> (учитель, </a:t>
            </a:r>
            <a:r>
              <a:rPr lang="ru-RU" sz="1600" dirty="0" err="1"/>
              <a:t>шкільний</a:t>
            </a:r>
            <a:r>
              <a:rPr lang="ru-RU" sz="1600" dirty="0"/>
              <a:t> </a:t>
            </a:r>
            <a:r>
              <a:rPr lang="ru-RU" sz="1600" dirty="0" err="1"/>
              <a:t>дієтолог</a:t>
            </a:r>
            <a:r>
              <a:rPr lang="ru-RU" sz="1600" dirty="0"/>
              <a:t>, </a:t>
            </a:r>
            <a:r>
              <a:rPr lang="ru-RU" sz="1600" dirty="0" err="1"/>
              <a:t>містоплануальник</a:t>
            </a:r>
            <a:r>
              <a:rPr lang="ru-RU" sz="1600" dirty="0"/>
              <a:t>, </a:t>
            </a:r>
            <a:r>
              <a:rPr lang="ru-RU" sz="1600" dirty="0" err="1"/>
              <a:t>бібліотекар</a:t>
            </a:r>
            <a:r>
              <a:rPr lang="ru-RU" sz="1600" dirty="0"/>
              <a:t>). </a:t>
            </a:r>
            <a:endParaRPr lang="ru-RU" sz="1600" dirty="0" smtClean="0"/>
          </a:p>
          <a:p>
            <a:r>
              <a:rPr lang="ru-RU" sz="1600" dirty="0" err="1" smtClean="0"/>
              <a:t>Частково</a:t>
            </a:r>
            <a:r>
              <a:rPr lang="ru-RU" sz="1600" dirty="0" smtClean="0"/>
              <a:t> </a:t>
            </a:r>
            <a:r>
              <a:rPr lang="ru-RU" sz="1600" dirty="0" err="1"/>
              <a:t>вирішити</a:t>
            </a:r>
            <a:r>
              <a:rPr lang="ru-RU" sz="1600" dirty="0"/>
              <a:t> </a:t>
            </a:r>
            <a:r>
              <a:rPr lang="ru-RU" sz="1600" dirty="0" err="1"/>
              <a:t>наведені</a:t>
            </a:r>
            <a:r>
              <a:rPr lang="ru-RU" sz="1600" dirty="0"/>
              <a:t> </a:t>
            </a:r>
            <a:r>
              <a:rPr lang="ru-RU" sz="1600" dirty="0" err="1"/>
              <a:t>проблеми</a:t>
            </a:r>
            <a:r>
              <a:rPr lang="ru-RU" sz="1600" dirty="0"/>
              <a:t> </a:t>
            </a:r>
            <a:r>
              <a:rPr lang="ru-RU" sz="1600" dirty="0" err="1"/>
              <a:t>працевлаштування</a:t>
            </a:r>
            <a:r>
              <a:rPr lang="ru-RU" sz="1600" dirty="0"/>
              <a:t> </a:t>
            </a:r>
            <a:r>
              <a:rPr lang="ru-RU" sz="1600" dirty="0" err="1"/>
              <a:t>можна</a:t>
            </a:r>
            <a:r>
              <a:rPr lang="ru-RU" sz="1600" dirty="0"/>
              <a:t> шляхом </a:t>
            </a:r>
            <a:r>
              <a:rPr lang="ru-RU" sz="1600" dirty="0" err="1"/>
              <a:t>стимулювання</a:t>
            </a:r>
            <a:r>
              <a:rPr lang="ru-RU" sz="1600" dirty="0"/>
              <a:t> </a:t>
            </a:r>
            <a:r>
              <a:rPr lang="ru-RU" sz="1600" dirty="0" err="1"/>
              <a:t>самозайнятості</a:t>
            </a:r>
            <a:r>
              <a:rPr lang="ru-RU" sz="1600" dirty="0"/>
              <a:t>, </a:t>
            </a:r>
            <a:r>
              <a:rPr lang="ru-RU" sz="1600" dirty="0" err="1"/>
              <a:t>формування</a:t>
            </a:r>
            <a:r>
              <a:rPr lang="ru-RU" sz="1600" dirty="0"/>
              <a:t> </a:t>
            </a:r>
            <a:r>
              <a:rPr lang="ru-RU" sz="1600" dirty="0" err="1"/>
              <a:t>культури</a:t>
            </a:r>
            <a:r>
              <a:rPr lang="ru-RU" sz="1600" dirty="0"/>
              <a:t> «</a:t>
            </a:r>
            <a:r>
              <a:rPr lang="ru-RU" sz="1600" dirty="0" err="1"/>
              <a:t>навчання</a:t>
            </a:r>
            <a:r>
              <a:rPr lang="ru-RU" sz="1600" dirty="0"/>
              <a:t> </a:t>
            </a:r>
            <a:r>
              <a:rPr lang="ru-RU" sz="1600" dirty="0" err="1"/>
              <a:t>протягом</a:t>
            </a:r>
            <a:r>
              <a:rPr lang="ru-RU" sz="1600" dirty="0"/>
              <a:t> </a:t>
            </a:r>
            <a:r>
              <a:rPr lang="ru-RU" sz="1600" dirty="0" err="1"/>
              <a:t>усього</a:t>
            </a:r>
            <a:r>
              <a:rPr lang="ru-RU" sz="1600" dirty="0"/>
              <a:t> </a:t>
            </a:r>
            <a:r>
              <a:rPr lang="ru-RU" sz="1600" dirty="0" err="1"/>
              <a:t>життя</a:t>
            </a:r>
            <a:r>
              <a:rPr lang="ru-RU" sz="1600" dirty="0"/>
              <a:t>», </a:t>
            </a:r>
            <a:r>
              <a:rPr lang="ru-RU" sz="1600" dirty="0" err="1"/>
              <a:t>створення</a:t>
            </a:r>
            <a:r>
              <a:rPr lang="ru-RU" sz="1600" dirty="0"/>
              <a:t> й </a:t>
            </a:r>
            <a:r>
              <a:rPr lang="ru-RU" sz="1600" dirty="0" err="1"/>
              <a:t>розвитку</a:t>
            </a:r>
            <a:r>
              <a:rPr lang="ru-RU" sz="1600" dirty="0"/>
              <a:t> </a:t>
            </a:r>
            <a:r>
              <a:rPr lang="ru-RU" sz="1600" dirty="0" err="1"/>
              <a:t>цифрових</a:t>
            </a:r>
            <a:r>
              <a:rPr lang="ru-RU" sz="1600" dirty="0"/>
              <a:t> платформ </a:t>
            </a:r>
            <a:r>
              <a:rPr lang="ru-RU" sz="1600" dirty="0" err="1"/>
              <a:t>талантів</a:t>
            </a:r>
            <a:r>
              <a:rPr lang="ru-RU" sz="1600" dirty="0"/>
              <a:t>. </a:t>
            </a:r>
            <a:r>
              <a:rPr lang="ru-RU" sz="1600" dirty="0" err="1"/>
              <a:t>Іншим</a:t>
            </a:r>
            <a:r>
              <a:rPr lang="ru-RU" sz="1600" dirty="0"/>
              <a:t> </a:t>
            </a:r>
            <a:r>
              <a:rPr lang="ru-RU" sz="1600" dirty="0" err="1"/>
              <a:t>потужним</a:t>
            </a:r>
            <a:r>
              <a:rPr lang="ru-RU" sz="1600" dirty="0"/>
              <a:t> </a:t>
            </a:r>
            <a:r>
              <a:rPr lang="ru-RU" sz="1600" dirty="0" err="1"/>
              <a:t>ризиком</a:t>
            </a:r>
            <a:r>
              <a:rPr lang="ru-RU" sz="1600" dirty="0"/>
              <a:t> є </a:t>
            </a:r>
            <a:r>
              <a:rPr lang="ru-RU" sz="1600" dirty="0" err="1"/>
              <a:t>зростання</a:t>
            </a:r>
            <a:r>
              <a:rPr lang="ru-RU" sz="1600" dirty="0"/>
              <a:t> </a:t>
            </a:r>
            <a:r>
              <a:rPr lang="ru-RU" sz="1600" dirty="0" err="1"/>
              <a:t>кіберзлочинності</a:t>
            </a:r>
            <a:r>
              <a:rPr lang="ru-RU" sz="1600" dirty="0"/>
              <a:t> (</a:t>
            </a:r>
            <a:r>
              <a:rPr lang="ru-RU" sz="1600" dirty="0" err="1"/>
              <a:t>крадіжки</a:t>
            </a:r>
            <a:r>
              <a:rPr lang="ru-RU" sz="1600" dirty="0"/>
              <a:t> </a:t>
            </a:r>
            <a:r>
              <a:rPr lang="ru-RU" sz="1600" dirty="0" err="1"/>
              <a:t>персональних</a:t>
            </a:r>
            <a:r>
              <a:rPr lang="ru-RU" sz="1600" dirty="0"/>
              <a:t> </a:t>
            </a:r>
            <a:r>
              <a:rPr lang="ru-RU" sz="1600" dirty="0" err="1"/>
              <a:t>даних</a:t>
            </a:r>
            <a:r>
              <a:rPr lang="ru-RU" sz="1600" dirty="0"/>
              <a:t>, </a:t>
            </a:r>
            <a:r>
              <a:rPr lang="ru-RU" sz="1600" dirty="0" err="1"/>
              <a:t>коштів</a:t>
            </a:r>
            <a:r>
              <a:rPr lang="ru-RU" sz="1600" dirty="0"/>
              <a:t> </a:t>
            </a:r>
            <a:r>
              <a:rPr lang="ru-RU" sz="1600" dirty="0" err="1"/>
              <a:t>із</a:t>
            </a:r>
            <a:r>
              <a:rPr lang="ru-RU" sz="1600" dirty="0"/>
              <a:t> </a:t>
            </a:r>
            <a:r>
              <a:rPr lang="ru-RU" sz="1600" dirty="0" err="1"/>
              <a:t>рахунків</a:t>
            </a:r>
            <a:r>
              <a:rPr lang="ru-RU" sz="1600" dirty="0"/>
              <a:t>, </a:t>
            </a:r>
            <a:r>
              <a:rPr lang="ru-RU" sz="1600" dirty="0" err="1"/>
              <a:t>збирання</a:t>
            </a:r>
            <a:r>
              <a:rPr lang="ru-RU" sz="1600" dirty="0"/>
              <a:t> </a:t>
            </a:r>
            <a:r>
              <a:rPr lang="ru-RU" sz="1600" dirty="0" err="1"/>
              <a:t>безлічі</a:t>
            </a:r>
            <a:r>
              <a:rPr lang="ru-RU" sz="1600" dirty="0"/>
              <a:t> </a:t>
            </a:r>
            <a:r>
              <a:rPr lang="ru-RU" sz="1600" dirty="0" err="1"/>
              <a:t>конфіденційної</a:t>
            </a:r>
            <a:r>
              <a:rPr lang="ru-RU" sz="1600" dirty="0"/>
              <a:t> та </a:t>
            </a:r>
            <a:r>
              <a:rPr lang="ru-RU" sz="1600" dirty="0" err="1"/>
              <a:t>комерційної</a:t>
            </a:r>
            <a:r>
              <a:rPr lang="ru-RU" sz="1600" dirty="0"/>
              <a:t> </a:t>
            </a:r>
            <a:r>
              <a:rPr lang="ru-RU" sz="1600" dirty="0" err="1"/>
              <a:t>інформації</a:t>
            </a:r>
            <a:r>
              <a:rPr lang="ru-RU" sz="1600" dirty="0"/>
              <a:t>, </a:t>
            </a:r>
            <a:r>
              <a:rPr lang="ru-RU" sz="1600" dirty="0" err="1"/>
              <a:t>блокування</a:t>
            </a:r>
            <a:r>
              <a:rPr lang="ru-RU" sz="1600" dirty="0"/>
              <a:t> </a:t>
            </a:r>
            <a:r>
              <a:rPr lang="ru-RU" sz="1600" dirty="0" err="1"/>
              <a:t>діяльності</a:t>
            </a:r>
            <a:r>
              <a:rPr lang="ru-RU" sz="1600" dirty="0"/>
              <a:t> </a:t>
            </a:r>
            <a:r>
              <a:rPr lang="ru-RU" sz="1600" dirty="0" err="1"/>
              <a:t>тощо</a:t>
            </a:r>
            <a:r>
              <a:rPr lang="ru-RU" sz="1600" dirty="0"/>
              <a:t>), </a:t>
            </a:r>
            <a:r>
              <a:rPr lang="ru-RU" sz="1600" dirty="0" err="1"/>
              <a:t>боротьбу</a:t>
            </a:r>
            <a:r>
              <a:rPr lang="ru-RU" sz="1600" dirty="0"/>
              <a:t> з </a:t>
            </a:r>
            <a:r>
              <a:rPr lang="ru-RU" sz="1600" dirty="0" err="1"/>
              <a:t>якою</a:t>
            </a:r>
            <a:r>
              <a:rPr lang="ru-RU" sz="1600" dirty="0"/>
              <a:t> </a:t>
            </a:r>
            <a:r>
              <a:rPr lang="ru-RU" sz="1600" dirty="0" err="1"/>
              <a:t>потрібно</a:t>
            </a:r>
            <a:r>
              <a:rPr lang="ru-RU" sz="1600" dirty="0"/>
              <a:t> </a:t>
            </a:r>
            <a:r>
              <a:rPr lang="ru-RU" sz="1600" dirty="0" err="1"/>
              <a:t>проводити</a:t>
            </a:r>
            <a:r>
              <a:rPr lang="ru-RU" sz="1600" dirty="0"/>
              <a:t> як на </a:t>
            </a:r>
            <a:r>
              <a:rPr lang="ru-RU" sz="1600" dirty="0" err="1"/>
              <a:t>особистому</a:t>
            </a:r>
            <a:r>
              <a:rPr lang="ru-RU" sz="1600" dirty="0"/>
              <a:t>, так і державному </a:t>
            </a:r>
            <a:r>
              <a:rPr lang="ru-RU" sz="1600" dirty="0" err="1"/>
              <a:t>рівні</a:t>
            </a:r>
            <a:r>
              <a:rPr lang="ru-RU" sz="1600" dirty="0"/>
              <a:t>.</a:t>
            </a:r>
          </a:p>
          <a:p>
            <a:r>
              <a:rPr lang="ru-RU" sz="1600" dirty="0" err="1"/>
              <a:t>Серед</a:t>
            </a:r>
            <a:r>
              <a:rPr lang="ru-RU" sz="1600" dirty="0"/>
              <a:t> </a:t>
            </a:r>
            <a:r>
              <a:rPr lang="ru-RU" sz="1600" dirty="0" err="1"/>
              <a:t>ризиків</a:t>
            </a:r>
            <a:r>
              <a:rPr lang="ru-RU" sz="1600" dirty="0"/>
              <a:t>, </a:t>
            </a:r>
            <a:r>
              <a:rPr lang="ru-RU" sz="1600" dirty="0" err="1"/>
              <a:t>зумволених</a:t>
            </a:r>
            <a:r>
              <a:rPr lang="ru-RU" sz="1600" dirty="0"/>
              <a:t> </a:t>
            </a:r>
            <a:r>
              <a:rPr lang="ru-RU" sz="1600" dirty="0" err="1"/>
              <a:t>упровадженням</a:t>
            </a:r>
            <a:r>
              <a:rPr lang="ru-RU" sz="1600" dirty="0"/>
              <a:t> </a:t>
            </a:r>
            <a:r>
              <a:rPr lang="ru-RU" sz="1600" dirty="0" err="1"/>
              <a:t>цифрових</a:t>
            </a:r>
            <a:r>
              <a:rPr lang="ru-RU" sz="1600" dirty="0"/>
              <a:t> </a:t>
            </a:r>
            <a:r>
              <a:rPr lang="ru-RU" sz="1600" dirty="0" err="1"/>
              <a:t>технологій</a:t>
            </a:r>
            <a:r>
              <a:rPr lang="ru-RU" sz="1600" dirty="0"/>
              <a:t>, </a:t>
            </a:r>
            <a:r>
              <a:rPr lang="ru-RU" sz="1600" dirty="0" err="1"/>
              <a:t>можна</a:t>
            </a:r>
            <a:r>
              <a:rPr lang="ru-RU" sz="1600" dirty="0"/>
              <a:t> </a:t>
            </a:r>
            <a:r>
              <a:rPr lang="ru-RU" sz="1600" dirty="0" err="1"/>
              <a:t>виділити</a:t>
            </a:r>
            <a:r>
              <a:rPr lang="ru-RU" sz="1600" dirty="0"/>
              <a:t> </a:t>
            </a:r>
            <a:r>
              <a:rPr lang="ru-RU" sz="1600" dirty="0" err="1"/>
              <a:t>такі</a:t>
            </a:r>
            <a:r>
              <a:rPr lang="ru-RU" sz="1600" dirty="0"/>
              <a:t>: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32465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6066695"/>
          </a:xfrm>
        </p:spPr>
        <p:txBody>
          <a:bodyPr>
            <a:normAutofit/>
          </a:bodyPr>
          <a:lstStyle/>
          <a:p>
            <a:r>
              <a:rPr lang="uk-UA" sz="1600" dirty="0"/>
              <a:t>1. Ризики, пов’язані із застосуванням Інтернету речей: уразливість (несанкціонований вплив, </a:t>
            </a:r>
            <a:r>
              <a:rPr lang="uk-UA" sz="1600" dirty="0" err="1"/>
              <a:t>кібертероризм</a:t>
            </a:r>
            <a:r>
              <a:rPr lang="uk-UA" sz="1600" dirty="0"/>
              <a:t>) і незаконне застосування технологій (управління </a:t>
            </a:r>
            <a:r>
              <a:rPr lang="uk-UA" sz="1600" dirty="0" err="1"/>
              <a:t>відеонаглядом</a:t>
            </a:r>
            <a:r>
              <a:rPr lang="uk-UA" sz="1600" dirty="0"/>
              <a:t> і т. п.).</a:t>
            </a:r>
            <a:endParaRPr lang="ru-RU" sz="1600" dirty="0"/>
          </a:p>
          <a:p>
            <a:r>
              <a:rPr lang="uk-UA" sz="1600" dirty="0"/>
              <a:t>2. Ризики застосування штучного інтелекту, роботизації, автоматизації: зростання соціального відчуження через утрату робочих місць, підвищення рівня безробіття, соціальна напруженість, тотальне спостереження за населенням, можливий витік інформації, що є комерційною таємницею, та ін.</a:t>
            </a:r>
            <a:endParaRPr lang="ru-RU" sz="1600" dirty="0"/>
          </a:p>
          <a:p>
            <a:r>
              <a:rPr lang="uk-UA" sz="1600" dirty="0"/>
              <a:t>3. Ризики використання технології </a:t>
            </a:r>
            <a:r>
              <a:rPr lang="uk-UA" sz="1600" dirty="0" err="1"/>
              <a:t>блокчейн</a:t>
            </a:r>
            <a:r>
              <a:rPr lang="uk-UA" sz="1600" dirty="0"/>
              <a:t>, пов’язані з уразливістю безпеки самої системи </a:t>
            </a:r>
            <a:r>
              <a:rPr lang="uk-UA" sz="1600" dirty="0" err="1"/>
              <a:t>блокчейна</a:t>
            </a:r>
            <a:r>
              <a:rPr lang="uk-UA" sz="1600" dirty="0"/>
              <a:t> і побудованої на ній інфраструктурі послуг, незмінністю інформації в мережі (неможливість виправити помилку, змінити некоректно введену інформацію), використанням </a:t>
            </a:r>
            <a:r>
              <a:rPr lang="uk-UA" sz="1600" dirty="0" err="1"/>
              <a:t>токенів</a:t>
            </a:r>
            <a:r>
              <a:rPr lang="uk-UA" sz="1600" dirty="0"/>
              <a:t> як засобу для відмивання грошей, фінансування тероризму.</a:t>
            </a:r>
            <a:endParaRPr lang="ru-RU" sz="1600" dirty="0"/>
          </a:p>
          <a:p>
            <a:r>
              <a:rPr lang="ru-RU" sz="1600" dirty="0"/>
              <a:t>4. </a:t>
            </a:r>
            <a:r>
              <a:rPr lang="ru-RU" sz="1600" dirty="0" err="1"/>
              <a:t>Ризики</a:t>
            </a:r>
            <a:r>
              <a:rPr lang="ru-RU" sz="1600" dirty="0"/>
              <a:t>, </a:t>
            </a:r>
            <a:r>
              <a:rPr lang="ru-RU" sz="1600" dirty="0" err="1"/>
              <a:t>пов’язані</a:t>
            </a:r>
            <a:r>
              <a:rPr lang="ru-RU" sz="1600" dirty="0"/>
              <a:t> з </a:t>
            </a:r>
            <a:r>
              <a:rPr lang="ru-RU" sz="1600" dirty="0" err="1"/>
              <a:t>використанням</a:t>
            </a:r>
            <a:r>
              <a:rPr lang="ru-RU" sz="1600" dirty="0"/>
              <a:t> </a:t>
            </a:r>
            <a:r>
              <a:rPr lang="ru-RU" sz="1600" dirty="0" err="1"/>
              <a:t>імпортної</a:t>
            </a:r>
            <a:r>
              <a:rPr lang="ru-RU" sz="1600" dirty="0"/>
              <a:t> </a:t>
            </a:r>
            <a:r>
              <a:rPr lang="ru-RU" sz="1600" dirty="0" err="1"/>
              <a:t>мікроелектроніки</a:t>
            </a:r>
            <a:r>
              <a:rPr lang="ru-RU" sz="1600" dirty="0"/>
              <a:t>. </a:t>
            </a:r>
            <a:r>
              <a:rPr lang="ru-RU" sz="1600" dirty="0" err="1"/>
              <a:t>Основна</a:t>
            </a:r>
            <a:r>
              <a:rPr lang="ru-RU" sz="1600" dirty="0"/>
              <a:t> </a:t>
            </a:r>
            <a:r>
              <a:rPr lang="ru-RU" sz="1600" dirty="0" err="1"/>
              <a:t>частка</a:t>
            </a:r>
            <a:r>
              <a:rPr lang="ru-RU" sz="1600" dirty="0"/>
              <a:t> </a:t>
            </a:r>
            <a:r>
              <a:rPr lang="ru-RU" sz="1600" dirty="0" err="1"/>
              <a:t>програмного</a:t>
            </a:r>
            <a:r>
              <a:rPr lang="ru-RU" sz="1600" dirty="0"/>
              <a:t> </a:t>
            </a:r>
            <a:r>
              <a:rPr lang="ru-RU" sz="1600" dirty="0" err="1"/>
              <a:t>забезпечення</a:t>
            </a:r>
            <a:r>
              <a:rPr lang="ru-RU" sz="1600" dirty="0"/>
              <a:t> (</a:t>
            </a:r>
            <a:r>
              <a:rPr lang="ru-RU" sz="1600" dirty="0" err="1"/>
              <a:t>зокрема</a:t>
            </a:r>
            <a:r>
              <a:rPr lang="ru-RU" sz="1600" dirty="0"/>
              <a:t>, системного </a:t>
            </a:r>
            <a:r>
              <a:rPr lang="ru-RU" sz="1600" dirty="0" err="1"/>
              <a:t>програмного</a:t>
            </a:r>
            <a:r>
              <a:rPr lang="ru-RU" sz="1600" dirty="0"/>
              <a:t> </a:t>
            </a:r>
            <a:r>
              <a:rPr lang="ru-RU" sz="1600" dirty="0" err="1"/>
              <a:t>забезпечення</a:t>
            </a:r>
            <a:r>
              <a:rPr lang="ru-RU" sz="1600" dirty="0"/>
              <a:t> </a:t>
            </a:r>
            <a:r>
              <a:rPr lang="ru-RU" sz="1600" dirty="0" err="1"/>
              <a:t>операційних</a:t>
            </a:r>
            <a:r>
              <a:rPr lang="ru-RU" sz="1600" dirty="0"/>
              <a:t> систем і систем </a:t>
            </a:r>
            <a:r>
              <a:rPr lang="ru-RU" sz="1600" dirty="0" err="1"/>
              <a:t>управління</a:t>
            </a:r>
            <a:r>
              <a:rPr lang="ru-RU" sz="1600" dirty="0"/>
              <a:t> базами </a:t>
            </a:r>
            <a:r>
              <a:rPr lang="ru-RU" sz="1600" dirty="0" err="1"/>
              <a:t>даних</a:t>
            </a:r>
            <a:r>
              <a:rPr lang="ru-RU" sz="1600" dirty="0"/>
              <a:t>) та </a:t>
            </a:r>
            <a:r>
              <a:rPr lang="ru-RU" sz="1600" dirty="0" err="1"/>
              <a:t>комп’ютерної</a:t>
            </a:r>
            <a:r>
              <a:rPr lang="ru-RU" sz="1600" dirty="0"/>
              <a:t> </a:t>
            </a:r>
            <a:r>
              <a:rPr lang="ru-RU" sz="1600" dirty="0" err="1"/>
              <a:t>техніки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використовуються</a:t>
            </a:r>
            <a:r>
              <a:rPr lang="ru-RU" sz="1600" dirty="0"/>
              <a:t> в </a:t>
            </a:r>
            <a:r>
              <a:rPr lang="ru-RU" sz="1600" dirty="0" err="1"/>
              <a:t>Україні</a:t>
            </a:r>
            <a:r>
              <a:rPr lang="ru-RU" sz="1600" dirty="0"/>
              <a:t>, є </a:t>
            </a:r>
            <a:r>
              <a:rPr lang="ru-RU" sz="1600" dirty="0" err="1"/>
              <a:t>імпортованими</a:t>
            </a:r>
            <a:r>
              <a:rPr lang="ru-RU" sz="1600" dirty="0"/>
              <a:t>. Не </a:t>
            </a:r>
            <a:r>
              <a:rPr lang="ru-RU" sz="1600" dirty="0" err="1"/>
              <a:t>виключено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вони </a:t>
            </a:r>
            <a:r>
              <a:rPr lang="ru-RU" sz="1600" dirty="0" err="1"/>
              <a:t>можуть</a:t>
            </a:r>
            <a:r>
              <a:rPr lang="ru-RU" sz="1600" dirty="0"/>
              <a:t> </a:t>
            </a:r>
            <a:r>
              <a:rPr lang="ru-RU" sz="1600" dirty="0" err="1"/>
              <a:t>містити</a:t>
            </a:r>
            <a:r>
              <a:rPr lang="ru-RU" sz="1600" dirty="0"/>
              <a:t> </a:t>
            </a:r>
            <a:r>
              <a:rPr lang="ru-RU" sz="1600" dirty="0" err="1"/>
              <a:t>спеціальні</a:t>
            </a:r>
            <a:r>
              <a:rPr lang="ru-RU" sz="1600" dirty="0"/>
              <a:t> </a:t>
            </a:r>
            <a:r>
              <a:rPr lang="ru-RU" sz="1600" dirty="0" err="1"/>
              <a:t>чіпи</a:t>
            </a:r>
            <a:r>
              <a:rPr lang="ru-RU" sz="1600" dirty="0"/>
              <a:t> для </a:t>
            </a:r>
            <a:r>
              <a:rPr lang="ru-RU" sz="1600" dirty="0" err="1"/>
              <a:t>шпигування</a:t>
            </a:r>
            <a:r>
              <a:rPr lang="ru-RU" sz="1600" dirty="0"/>
              <a:t>.</a:t>
            </a:r>
          </a:p>
          <a:p>
            <a:r>
              <a:rPr lang="uk-UA" sz="1600" dirty="0"/>
              <a:t>5. Ризики, пов’язані із застосуванням хмарних і розподільних обчислень – залежність від надійності функціонування телекомунікаційної системи; розмивання відповідальності за інформаційну безпеку та зниження рівня контролю у зв’язку із їх розподілом між компаніями-користувачами, організацією та власником хмарної платформи, </a:t>
            </a:r>
            <a:r>
              <a:rPr lang="uk-UA" sz="1600" dirty="0" err="1"/>
              <a:t>Інтернет-провайдером</a:t>
            </a:r>
            <a:r>
              <a:rPr lang="uk-UA" sz="1600" dirty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441125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6066695"/>
          </a:xfrm>
        </p:spPr>
        <p:txBody>
          <a:bodyPr>
            <a:normAutofit/>
          </a:bodyPr>
          <a:lstStyle/>
          <a:p>
            <a:r>
              <a:rPr lang="uk-UA" sz="1600" dirty="0"/>
              <a:t>6. Ризики, пов’язані зі стійкістю роботи Інтернету.</a:t>
            </a:r>
            <a:endParaRPr lang="ru-RU" sz="1600" dirty="0"/>
          </a:p>
          <a:p>
            <a:r>
              <a:rPr lang="ru-RU" sz="1600" dirty="0"/>
              <a:t>7. </a:t>
            </a:r>
            <a:r>
              <a:rPr lang="ru-RU" sz="1600" dirty="0" err="1"/>
              <a:t>Ризики</a:t>
            </a:r>
            <a:r>
              <a:rPr lang="ru-RU" sz="1600" dirty="0"/>
              <a:t> </a:t>
            </a:r>
            <a:r>
              <a:rPr lang="ru-RU" sz="1600" dirty="0" err="1"/>
              <a:t>впливу</a:t>
            </a:r>
            <a:r>
              <a:rPr lang="ru-RU" sz="1600" dirty="0"/>
              <a:t> на </a:t>
            </a:r>
            <a:r>
              <a:rPr lang="ru-RU" sz="1600" dirty="0" err="1"/>
              <a:t>суспільну</a:t>
            </a:r>
            <a:r>
              <a:rPr lang="ru-RU" sz="1600" dirty="0"/>
              <a:t> </a:t>
            </a:r>
            <a:r>
              <a:rPr lang="ru-RU" sz="1600" dirty="0" err="1"/>
              <a:t>свідомість</a:t>
            </a:r>
            <a:r>
              <a:rPr lang="ru-RU" sz="1600" dirty="0"/>
              <a:t>. </a:t>
            </a:r>
            <a:r>
              <a:rPr lang="ru-RU" sz="1600" dirty="0" err="1"/>
              <a:t>Розвиток</a:t>
            </a:r>
            <a:r>
              <a:rPr lang="ru-RU" sz="1600" dirty="0"/>
              <a:t> </a:t>
            </a:r>
            <a:r>
              <a:rPr lang="ru-RU" sz="1600" dirty="0" err="1"/>
              <a:t>технологій</a:t>
            </a:r>
            <a:r>
              <a:rPr lang="ru-RU" sz="1600" dirty="0"/>
              <a:t> великих </a:t>
            </a:r>
            <a:r>
              <a:rPr lang="ru-RU" sz="1600" dirty="0" err="1"/>
              <a:t>даних</a:t>
            </a:r>
            <a:r>
              <a:rPr lang="ru-RU" sz="1600" dirty="0"/>
              <a:t>, </a:t>
            </a:r>
            <a:r>
              <a:rPr lang="ru-RU" sz="1600" dirty="0" err="1"/>
              <a:t>зростання</a:t>
            </a:r>
            <a:r>
              <a:rPr lang="ru-RU" sz="1600" dirty="0"/>
              <a:t> </a:t>
            </a:r>
            <a:r>
              <a:rPr lang="ru-RU" sz="1600" dirty="0" err="1"/>
              <a:t>мережевого</a:t>
            </a:r>
            <a:r>
              <a:rPr lang="ru-RU" sz="1600" dirty="0"/>
              <a:t> простору, </a:t>
            </a:r>
            <a:r>
              <a:rPr lang="ru-RU" sz="1600" dirty="0" err="1"/>
              <a:t>досягнення</a:t>
            </a:r>
            <a:r>
              <a:rPr lang="ru-RU" sz="1600" dirty="0"/>
              <a:t> в </a:t>
            </a:r>
            <a:r>
              <a:rPr lang="ru-RU" sz="1600" dirty="0" err="1"/>
              <a:t>когнітивних</a:t>
            </a:r>
            <a:r>
              <a:rPr lang="ru-RU" sz="1600" dirty="0"/>
              <a:t> і </a:t>
            </a:r>
            <a:r>
              <a:rPr lang="ru-RU" sz="1600" dirty="0" err="1"/>
              <a:t>поведінкових</a:t>
            </a:r>
            <a:r>
              <a:rPr lang="ru-RU" sz="1600" dirty="0"/>
              <a:t> науках </a:t>
            </a:r>
            <a:r>
              <a:rPr lang="ru-RU" sz="1600" dirty="0" err="1"/>
              <a:t>зумовили</a:t>
            </a:r>
            <a:r>
              <a:rPr lang="ru-RU" sz="1600" dirty="0"/>
              <a:t> </a:t>
            </a:r>
            <a:r>
              <a:rPr lang="ru-RU" sz="1600" dirty="0" err="1"/>
              <a:t>появу</a:t>
            </a:r>
            <a:r>
              <a:rPr lang="ru-RU" sz="1600" dirty="0"/>
              <a:t> </a:t>
            </a:r>
            <a:r>
              <a:rPr lang="ru-RU" sz="1600" dirty="0" err="1"/>
              <a:t>ефективних</a:t>
            </a:r>
            <a:r>
              <a:rPr lang="ru-RU" sz="1600" dirty="0"/>
              <a:t> </a:t>
            </a:r>
            <a:r>
              <a:rPr lang="ru-RU" sz="1600" dirty="0" err="1"/>
              <a:t>розробок</a:t>
            </a:r>
            <a:r>
              <a:rPr lang="ru-RU" sz="1600" dirty="0"/>
              <a:t>, </a:t>
            </a:r>
            <a:r>
              <a:rPr lang="ru-RU" sz="1600" dirty="0" err="1"/>
              <a:t>орієнтованих</a:t>
            </a:r>
            <a:r>
              <a:rPr lang="ru-RU" sz="1600" dirty="0"/>
              <a:t> на </a:t>
            </a:r>
            <a:r>
              <a:rPr lang="ru-RU" sz="1600" dirty="0" err="1"/>
              <a:t>неявний</a:t>
            </a:r>
            <a:r>
              <a:rPr lang="ru-RU" sz="1600" dirty="0"/>
              <a:t> </a:t>
            </a:r>
            <a:r>
              <a:rPr lang="ru-RU" sz="1600" dirty="0" err="1"/>
              <a:t>збір</a:t>
            </a:r>
            <a:r>
              <a:rPr lang="ru-RU" sz="1600" dirty="0"/>
              <a:t> </a:t>
            </a:r>
            <a:r>
              <a:rPr lang="ru-RU" sz="1600" dirty="0" err="1"/>
              <a:t>даних</a:t>
            </a:r>
            <a:r>
              <a:rPr lang="ru-RU" sz="1600" dirty="0"/>
              <a:t> і </a:t>
            </a:r>
            <a:r>
              <a:rPr lang="ru-RU" sz="1600" dirty="0" err="1"/>
              <a:t>приховане</a:t>
            </a:r>
            <a:r>
              <a:rPr lang="ru-RU" sz="1600" dirty="0"/>
              <a:t> </a:t>
            </a:r>
            <a:r>
              <a:rPr lang="ru-RU" sz="1600" dirty="0" err="1"/>
              <a:t>управління</a:t>
            </a:r>
            <a:r>
              <a:rPr lang="ru-RU" sz="1600" dirty="0"/>
              <a:t> </a:t>
            </a:r>
            <a:r>
              <a:rPr lang="ru-RU" sz="1600" dirty="0" err="1"/>
              <a:t>груповою</a:t>
            </a:r>
            <a:r>
              <a:rPr lang="ru-RU" sz="1600" dirty="0"/>
              <a:t> </a:t>
            </a:r>
            <a:r>
              <a:rPr lang="ru-RU" sz="1600" dirty="0" err="1"/>
              <a:t>поведінкою</a:t>
            </a:r>
            <a:r>
              <a:rPr lang="ru-RU" sz="1600" dirty="0"/>
              <a:t> великих </a:t>
            </a:r>
            <a:r>
              <a:rPr lang="ru-RU" sz="1600" dirty="0" err="1"/>
              <a:t>колективів</a:t>
            </a:r>
            <a:r>
              <a:rPr lang="ru-RU" sz="1600" dirty="0"/>
              <a:t>.</a:t>
            </a:r>
          </a:p>
          <a:p>
            <a:r>
              <a:rPr lang="uk-UA" sz="1600" dirty="0"/>
              <a:t>8. Ризики, пов’язані з підвищенням рівня складності бізнес-моделей і відсутністю кваліфікованих кадрів.</a:t>
            </a:r>
            <a:endParaRPr lang="ru-RU" sz="1600" dirty="0"/>
          </a:p>
          <a:p>
            <a:r>
              <a:rPr lang="uk-UA" sz="1600" dirty="0"/>
              <a:t>Таким чином,</a:t>
            </a:r>
            <a:r>
              <a:rPr lang="ru-RU" sz="1600" dirty="0"/>
              <a:t> </a:t>
            </a:r>
            <a:r>
              <a:rPr lang="ru-RU" sz="1600" dirty="0" err="1"/>
              <a:t>цифровізація</a:t>
            </a:r>
            <a:r>
              <a:rPr lang="ru-RU" sz="1600" dirty="0"/>
              <a:t> </a:t>
            </a:r>
            <a:r>
              <a:rPr lang="uk-UA" sz="1600" dirty="0"/>
              <a:t>держави</a:t>
            </a:r>
            <a:r>
              <a:rPr lang="ru-RU" sz="1600" dirty="0"/>
              <a:t> </a:t>
            </a:r>
            <a:r>
              <a:rPr lang="ru-RU" sz="1600" dirty="0" err="1"/>
              <a:t>має</a:t>
            </a:r>
            <a:r>
              <a:rPr lang="ru-RU" sz="1600" dirty="0"/>
              <a:t> </a:t>
            </a:r>
            <a:r>
              <a:rPr lang="uk-UA" sz="1600" dirty="0"/>
              <a:t>мати</a:t>
            </a:r>
            <a:r>
              <a:rPr lang="ru-RU" sz="1600" dirty="0"/>
              <a:t> </a:t>
            </a:r>
            <a:r>
              <a:rPr lang="ru-RU" sz="1600" dirty="0" err="1"/>
              <a:t>комплексн</a:t>
            </a:r>
            <a:r>
              <a:rPr lang="uk-UA" sz="1600" dirty="0" err="1"/>
              <a:t>ий</a:t>
            </a:r>
            <a:r>
              <a:rPr lang="uk-UA" sz="1600" dirty="0"/>
              <a:t> характер, конкретно мати </a:t>
            </a:r>
            <a:r>
              <a:rPr lang="ru-RU" sz="1600" dirty="0" err="1"/>
              <a:t>повний</a:t>
            </a:r>
            <a:r>
              <a:rPr lang="ru-RU" sz="1600" dirty="0"/>
              <a:t> і </a:t>
            </a:r>
            <a:r>
              <a:rPr lang="ru-RU" sz="1600" dirty="0" err="1"/>
              <a:t>всеохоплюючий</a:t>
            </a:r>
            <a:r>
              <a:rPr lang="ru-RU" sz="1600" dirty="0"/>
              <a:t> </a:t>
            </a:r>
            <a:r>
              <a:rPr lang="ru-RU" sz="1600" dirty="0" err="1"/>
              <a:t>перехід</a:t>
            </a:r>
            <a:r>
              <a:rPr lang="ru-RU" sz="1600" dirty="0"/>
              <a:t> на </a:t>
            </a:r>
            <a:r>
              <a:rPr lang="ru-RU" sz="1600" dirty="0" err="1"/>
              <a:t>цифрові</a:t>
            </a:r>
            <a:r>
              <a:rPr lang="ru-RU" sz="1600" dirty="0"/>
              <a:t> </a:t>
            </a:r>
            <a:r>
              <a:rPr lang="ru-RU" sz="1600" dirty="0" err="1"/>
              <a:t>технології</a:t>
            </a:r>
            <a:r>
              <a:rPr lang="ru-RU" sz="1600" dirty="0"/>
              <a:t>, а</a:t>
            </a:r>
            <a:r>
              <a:rPr lang="uk-UA" sz="1600" dirty="0"/>
              <a:t> не лише</a:t>
            </a:r>
            <a:r>
              <a:rPr lang="ru-RU" sz="1600" dirty="0"/>
              <a:t> </a:t>
            </a:r>
            <a:r>
              <a:rPr lang="ru-RU" sz="1600" dirty="0" err="1"/>
              <a:t>точков</a:t>
            </a:r>
            <a:r>
              <a:rPr lang="uk-UA" sz="1600" dirty="0"/>
              <a:t>о діяти на </a:t>
            </a:r>
            <a:r>
              <a:rPr lang="ru-RU" sz="1600" dirty="0" err="1"/>
              <a:t>поліпшення</a:t>
            </a:r>
            <a:r>
              <a:rPr lang="ru-RU" sz="1600" dirty="0"/>
              <a:t> </a:t>
            </a:r>
            <a:r>
              <a:rPr lang="ru-RU" sz="1600" dirty="0" err="1"/>
              <a:t>якості</a:t>
            </a:r>
            <a:r>
              <a:rPr lang="ru-RU" sz="1600" dirty="0"/>
              <a:t> </a:t>
            </a:r>
            <a:r>
              <a:rPr lang="ru-RU" sz="1600" dirty="0" err="1"/>
              <a:t>певних</a:t>
            </a:r>
            <a:r>
              <a:rPr lang="ru-RU" sz="1600" dirty="0"/>
              <a:t> систем </a:t>
            </a:r>
            <a:r>
              <a:rPr lang="ru-RU" sz="1600" dirty="0" err="1"/>
              <a:t>чи</a:t>
            </a:r>
            <a:r>
              <a:rPr lang="ru-RU" sz="1600" dirty="0"/>
              <a:t> сфер </a:t>
            </a:r>
            <a:r>
              <a:rPr lang="ru-RU" sz="1600" dirty="0" err="1"/>
              <a:t>життя</a:t>
            </a:r>
            <a:r>
              <a:rPr lang="ru-RU" sz="1600" dirty="0"/>
              <a:t> </a:t>
            </a:r>
            <a:r>
              <a:rPr lang="ru-RU" sz="1600" dirty="0" err="1"/>
              <a:t>громадян</a:t>
            </a:r>
            <a:r>
              <a:rPr lang="ru-RU" sz="1600" dirty="0"/>
              <a:t>. Т</a:t>
            </a:r>
            <a:r>
              <a:rPr lang="uk-UA" sz="1600" dirty="0" err="1"/>
              <a:t>ільки</a:t>
            </a:r>
            <a:r>
              <a:rPr lang="uk-UA" sz="1600" dirty="0"/>
              <a:t> так</a:t>
            </a:r>
            <a:r>
              <a:rPr lang="ru-RU" sz="1600" dirty="0"/>
              <a:t> вона </a:t>
            </a:r>
            <a:r>
              <a:rPr lang="ru-RU" sz="1600" dirty="0" err="1"/>
              <a:t>даватиме</a:t>
            </a:r>
            <a:r>
              <a:rPr lang="ru-RU" sz="1600" dirty="0"/>
              <a:t> </a:t>
            </a:r>
            <a:r>
              <a:rPr lang="ru-RU" sz="1600" dirty="0" err="1"/>
              <a:t>максимальний</a:t>
            </a:r>
            <a:r>
              <a:rPr lang="ru-RU" sz="1600" dirty="0"/>
              <a:t> </a:t>
            </a:r>
            <a:r>
              <a:rPr lang="ru-RU" sz="1600" dirty="0" err="1"/>
              <a:t>позитивний</a:t>
            </a:r>
            <a:r>
              <a:rPr lang="ru-RU" sz="1600" dirty="0"/>
              <a:t> </a:t>
            </a:r>
            <a:r>
              <a:rPr lang="ru-RU" sz="1600" dirty="0" err="1"/>
              <a:t>ефект</a:t>
            </a:r>
            <a:r>
              <a:rPr lang="ru-RU" sz="1600" dirty="0"/>
              <a:t> для </a:t>
            </a:r>
            <a:r>
              <a:rPr lang="ru-RU" sz="1600" dirty="0" err="1"/>
              <a:t>економіки</a:t>
            </a:r>
            <a:r>
              <a:rPr lang="ru-RU" sz="1600" dirty="0"/>
              <a:t> та </a:t>
            </a:r>
            <a:r>
              <a:rPr lang="ru-RU" sz="1600" dirty="0" err="1"/>
              <a:t>населення</a:t>
            </a:r>
            <a:r>
              <a:rPr lang="ru-RU" sz="1600" dirty="0"/>
              <a:t>. </a:t>
            </a:r>
            <a:r>
              <a:rPr lang="ru-RU" sz="1600" dirty="0" err="1"/>
              <a:t>Зменшення</a:t>
            </a:r>
            <a:r>
              <a:rPr lang="ru-RU" sz="1600" dirty="0"/>
              <a:t> </a:t>
            </a:r>
            <a:r>
              <a:rPr lang="ru-RU" sz="1600" dirty="0" err="1"/>
              <a:t>частки</a:t>
            </a:r>
            <a:r>
              <a:rPr lang="ru-RU" sz="1600" dirty="0"/>
              <a:t> </a:t>
            </a:r>
            <a:r>
              <a:rPr lang="ru-RU" sz="1600" dirty="0" err="1"/>
              <a:t>традиційної</a:t>
            </a:r>
            <a:r>
              <a:rPr lang="ru-RU" sz="1600" dirty="0"/>
              <a:t> </a:t>
            </a:r>
            <a:r>
              <a:rPr lang="ru-RU" sz="1600" dirty="0" err="1"/>
              <a:t>економіки</a:t>
            </a:r>
            <a:r>
              <a:rPr lang="ru-RU" sz="1600" dirty="0"/>
              <a:t> і </a:t>
            </a:r>
            <a:r>
              <a:rPr lang="ru-RU" sz="1600" dirty="0" err="1"/>
              <a:t>збільшення</a:t>
            </a:r>
            <a:r>
              <a:rPr lang="ru-RU" sz="1600" dirty="0"/>
              <a:t> </a:t>
            </a:r>
            <a:r>
              <a:rPr lang="ru-RU" sz="1600" dirty="0" err="1"/>
              <a:t>цифрової</a:t>
            </a:r>
            <a:r>
              <a:rPr lang="ru-RU" sz="1600" dirty="0"/>
              <a:t>, як </a:t>
            </a:r>
            <a:r>
              <a:rPr lang="ru-RU" sz="1600" dirty="0" err="1"/>
              <a:t>показує</a:t>
            </a:r>
            <a:r>
              <a:rPr lang="ru-RU" sz="1600" dirty="0"/>
              <a:t> </a:t>
            </a:r>
            <a:r>
              <a:rPr lang="ru-RU" sz="1600" dirty="0" err="1"/>
              <a:t>позитивний</a:t>
            </a:r>
            <a:r>
              <a:rPr lang="ru-RU" sz="1600" dirty="0"/>
              <a:t> </a:t>
            </a:r>
            <a:r>
              <a:rPr lang="ru-RU" sz="1600" dirty="0" err="1"/>
              <a:t>світовий</a:t>
            </a:r>
            <a:r>
              <a:rPr lang="ru-RU" sz="1600" dirty="0"/>
              <a:t> </a:t>
            </a:r>
            <a:r>
              <a:rPr lang="ru-RU" sz="1600" dirty="0" err="1"/>
              <a:t>досвід</a:t>
            </a:r>
            <a:r>
              <a:rPr lang="ru-RU" sz="1600" dirty="0"/>
              <a:t>, </a:t>
            </a:r>
            <a:r>
              <a:rPr lang="ru-RU" sz="1600" dirty="0" err="1"/>
              <a:t>може</a:t>
            </a:r>
            <a:r>
              <a:rPr lang="ru-RU" sz="1600" dirty="0"/>
              <a:t> </a:t>
            </a:r>
            <a:r>
              <a:rPr lang="ru-RU" sz="1600" dirty="0" err="1"/>
              <a:t>давати</a:t>
            </a:r>
            <a:r>
              <a:rPr lang="ru-RU" sz="1600" dirty="0"/>
              <a:t> </a:t>
            </a:r>
            <a:r>
              <a:rPr lang="ru-RU" sz="1600" dirty="0" err="1"/>
              <a:t>збільшення</a:t>
            </a:r>
            <a:r>
              <a:rPr lang="ru-RU" sz="1600" dirty="0"/>
              <a:t> ВВВ на 20% </a:t>
            </a:r>
            <a:r>
              <a:rPr lang="ru-RU" sz="1600" dirty="0" err="1"/>
              <a:t>протягом</a:t>
            </a:r>
            <a:r>
              <a:rPr lang="ru-RU" sz="1600" dirty="0"/>
              <a:t> </a:t>
            </a:r>
            <a:r>
              <a:rPr lang="ru-RU" sz="1600" dirty="0" err="1"/>
              <a:t>п’яти</a:t>
            </a:r>
            <a:r>
              <a:rPr lang="ru-RU" sz="1600" dirty="0"/>
              <a:t> </a:t>
            </a:r>
            <a:r>
              <a:rPr lang="ru-RU" sz="1600" dirty="0" err="1"/>
              <a:t>років</a:t>
            </a:r>
            <a:r>
              <a:rPr lang="ru-RU" sz="1600" dirty="0"/>
              <a:t> та ROI </a:t>
            </a:r>
            <a:r>
              <a:rPr lang="ru-RU" sz="1600" dirty="0" err="1"/>
              <a:t>цифрової</a:t>
            </a:r>
            <a:r>
              <a:rPr lang="ru-RU" sz="1600" dirty="0"/>
              <a:t> </a:t>
            </a:r>
            <a:r>
              <a:rPr lang="ru-RU" sz="1600" dirty="0" err="1"/>
              <a:t>трансформації</a:t>
            </a:r>
            <a:r>
              <a:rPr lang="ru-RU" sz="1600" dirty="0"/>
              <a:t> до 500%. При </a:t>
            </a:r>
            <a:r>
              <a:rPr lang="ru-RU" sz="1600" dirty="0" err="1"/>
              <a:t>цьому</a:t>
            </a:r>
            <a:r>
              <a:rPr lang="ru-RU" sz="1600" dirty="0"/>
              <a:t> </a:t>
            </a:r>
            <a:r>
              <a:rPr lang="ru-RU" sz="1600" dirty="0" err="1"/>
              <a:t>цифрові</a:t>
            </a:r>
            <a:r>
              <a:rPr lang="ru-RU" sz="1600" dirty="0"/>
              <a:t> </a:t>
            </a:r>
            <a:r>
              <a:rPr lang="ru-RU" sz="1600" dirty="0" err="1"/>
              <a:t>ініціативи</a:t>
            </a:r>
            <a:r>
              <a:rPr lang="ru-RU" sz="1600" dirty="0"/>
              <a:t> </a:t>
            </a:r>
            <a:r>
              <a:rPr lang="ru-RU" sz="1600" dirty="0" err="1"/>
              <a:t>мають</a:t>
            </a:r>
            <a:r>
              <a:rPr lang="ru-RU" sz="1600" dirty="0"/>
              <a:t> </a:t>
            </a:r>
            <a:r>
              <a:rPr lang="ru-RU" sz="1600" dirty="0" err="1"/>
              <a:t>охоплювати</a:t>
            </a:r>
            <a:r>
              <a:rPr lang="ru-RU" sz="1600" dirty="0"/>
              <a:t> </a:t>
            </a:r>
            <a:r>
              <a:rPr lang="ru-RU" sz="1600" dirty="0" err="1"/>
              <a:t>всі</a:t>
            </a:r>
            <a:r>
              <a:rPr lang="ru-RU" sz="1600" dirty="0"/>
              <a:t> </a:t>
            </a:r>
            <a:r>
              <a:rPr lang="ru-RU" sz="1600" dirty="0" err="1"/>
              <a:t>сфери</a:t>
            </a:r>
            <a:r>
              <a:rPr lang="ru-RU" sz="1600" dirty="0"/>
              <a:t> </a:t>
            </a:r>
            <a:r>
              <a:rPr lang="ru-RU" sz="1600" dirty="0" err="1"/>
              <a:t>життєдіяльності</a:t>
            </a:r>
            <a:r>
              <a:rPr lang="ru-RU" sz="1600" dirty="0"/>
              <a:t> </a:t>
            </a:r>
            <a:r>
              <a:rPr lang="ru-RU" sz="1600" dirty="0" err="1"/>
              <a:t>людини</a:t>
            </a:r>
            <a:r>
              <a:rPr lang="ru-RU" sz="1600" dirty="0"/>
              <a:t> –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Індустріїї</a:t>
            </a:r>
            <a:r>
              <a:rPr lang="ru-RU" sz="1600" dirty="0"/>
              <a:t> 4.0, I</a:t>
            </a:r>
            <a:r>
              <a:rPr lang="uk-UA" sz="1600" dirty="0" err="1"/>
              <a:t>нтернету</a:t>
            </a:r>
            <a:r>
              <a:rPr lang="uk-UA" sz="1600" dirty="0"/>
              <a:t> речей</a:t>
            </a:r>
            <a:r>
              <a:rPr lang="ru-RU" sz="1600" dirty="0"/>
              <a:t> та смарт-фабрики до </a:t>
            </a:r>
            <a:r>
              <a:rPr lang="ru-RU" sz="1600" dirty="0" err="1"/>
              <a:t>впровадження</a:t>
            </a:r>
            <a:r>
              <a:rPr lang="ru-RU" sz="1600" dirty="0"/>
              <a:t> </a:t>
            </a:r>
            <a:r>
              <a:rPr lang="ru-RU" sz="1600" dirty="0" err="1"/>
              <a:t>блокчейну</a:t>
            </a:r>
            <a:r>
              <a:rPr lang="ru-RU" sz="1600" dirty="0"/>
              <a:t> в </a:t>
            </a:r>
            <a:r>
              <a:rPr lang="ru-RU" sz="1600" dirty="0" err="1"/>
              <a:t>державних</a:t>
            </a:r>
            <a:r>
              <a:rPr lang="ru-RU" sz="1600" dirty="0"/>
              <a:t> </a:t>
            </a:r>
            <a:r>
              <a:rPr lang="ru-RU" sz="1600" dirty="0" err="1"/>
              <a:t>установах</a:t>
            </a:r>
            <a:r>
              <a:rPr lang="uk-UA" sz="1600" dirty="0"/>
              <a:t> усіх рівнів</a:t>
            </a:r>
            <a:r>
              <a:rPr lang="ru-RU" sz="1600" dirty="0"/>
              <a:t>. А тому </a:t>
            </a:r>
            <a:r>
              <a:rPr lang="ru-RU" sz="1600" dirty="0" err="1"/>
              <a:t>усунення</a:t>
            </a:r>
            <a:r>
              <a:rPr lang="ru-RU" sz="1600" dirty="0"/>
              <a:t> </a:t>
            </a:r>
            <a:r>
              <a:rPr lang="uk-UA" sz="1600" dirty="0"/>
              <a:t>відповідних </a:t>
            </a:r>
            <a:r>
              <a:rPr lang="ru-RU" sz="1600" dirty="0" err="1"/>
              <a:t>бар’єрів</a:t>
            </a:r>
            <a:r>
              <a:rPr lang="ru-RU" sz="1600" dirty="0"/>
              <a:t> для </a:t>
            </a:r>
            <a:r>
              <a:rPr lang="ru-RU" sz="1600" dirty="0" err="1"/>
              <a:t>цифрових</a:t>
            </a:r>
            <a:r>
              <a:rPr lang="ru-RU" sz="1600" dirty="0"/>
              <a:t> </a:t>
            </a:r>
            <a:r>
              <a:rPr lang="ru-RU" sz="1600" dirty="0" err="1"/>
              <a:t>перетворень</a:t>
            </a:r>
            <a:r>
              <a:rPr lang="ru-RU" sz="1600" dirty="0"/>
              <a:t> </a:t>
            </a:r>
            <a:r>
              <a:rPr lang="ru-RU" sz="1600" dirty="0" err="1"/>
              <a:t>повинне</a:t>
            </a:r>
            <a:r>
              <a:rPr lang="ru-RU" sz="1600" dirty="0"/>
              <a:t> </a:t>
            </a:r>
            <a:r>
              <a:rPr lang="ru-RU" sz="1600" dirty="0" err="1"/>
              <a:t>відбуватися</a:t>
            </a:r>
            <a:r>
              <a:rPr lang="ru-RU" sz="1600" dirty="0"/>
              <a:t> шляхом </a:t>
            </a:r>
            <a:r>
              <a:rPr lang="ru-RU" sz="1600" dirty="0" err="1"/>
              <a:t>об’єднання</a:t>
            </a:r>
            <a:r>
              <a:rPr lang="ru-RU" sz="1600" dirty="0"/>
              <a:t> </a:t>
            </a:r>
            <a:r>
              <a:rPr lang="ru-RU" sz="1600" dirty="0" err="1"/>
              <a:t>зусиль</a:t>
            </a:r>
            <a:r>
              <a:rPr lang="ru-RU" sz="1600" dirty="0"/>
              <a:t> </a:t>
            </a:r>
            <a:r>
              <a:rPr lang="ru-RU" sz="1600" dirty="0" err="1"/>
              <a:t>усіх</a:t>
            </a:r>
            <a:r>
              <a:rPr lang="ru-RU" sz="1600" dirty="0"/>
              <a:t> </a:t>
            </a:r>
            <a:r>
              <a:rPr lang="ru-RU" sz="1600" dirty="0" err="1"/>
              <a:t>гілок</a:t>
            </a:r>
            <a:r>
              <a:rPr lang="ru-RU" sz="1600" dirty="0"/>
              <a:t> </a:t>
            </a:r>
            <a:r>
              <a:rPr lang="ru-RU" sz="1600" dirty="0" err="1"/>
              <a:t>влади</a:t>
            </a:r>
            <a:r>
              <a:rPr lang="ru-RU" sz="1600" dirty="0"/>
              <a:t>, </a:t>
            </a:r>
            <a:r>
              <a:rPr lang="ru-RU" sz="1600" dirty="0" err="1"/>
              <a:t>бізнесу</a:t>
            </a:r>
            <a:r>
              <a:rPr lang="uk-UA" sz="1600" dirty="0"/>
              <a:t>, науки </a:t>
            </a:r>
            <a:r>
              <a:rPr lang="ru-RU" sz="1600" dirty="0"/>
              <a:t>та </a:t>
            </a:r>
            <a:r>
              <a:rPr lang="uk-UA" sz="1600" dirty="0"/>
              <a:t>суспільства</a:t>
            </a:r>
            <a:r>
              <a:rPr lang="ru-RU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625980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6066695"/>
          </a:xfrm>
        </p:spPr>
        <p:txBody>
          <a:bodyPr>
            <a:normAutofit fontScale="92500" lnSpcReduction="20000"/>
          </a:bodyPr>
          <a:lstStyle/>
          <a:p>
            <a:r>
              <a:rPr lang="uk-UA" sz="1600" b="1" dirty="0"/>
              <a:t>1.3. Місце цифрового маркетингу в структурі сучасного маркетингу</a:t>
            </a:r>
            <a:endParaRPr lang="ru-RU" sz="1600" dirty="0"/>
          </a:p>
          <a:p>
            <a:r>
              <a:rPr lang="uk-UA" sz="1600" dirty="0"/>
              <a:t> </a:t>
            </a:r>
            <a:endParaRPr lang="ru-RU" sz="1600" dirty="0"/>
          </a:p>
          <a:p>
            <a:r>
              <a:rPr lang="ru-RU" sz="1600" dirty="0"/>
              <a:t>Маркетинг є </a:t>
            </a:r>
            <a:r>
              <a:rPr lang="ru-RU" sz="1600" dirty="0" err="1"/>
              <a:t>неодмінним</a:t>
            </a:r>
            <a:r>
              <a:rPr lang="ru-RU" sz="1600" dirty="0"/>
              <a:t> </a:t>
            </a:r>
            <a:r>
              <a:rPr lang="ru-RU" sz="1600" dirty="0" err="1"/>
              <a:t>інструментом</a:t>
            </a:r>
            <a:r>
              <a:rPr lang="ru-RU" sz="1600" dirty="0"/>
              <a:t> </a:t>
            </a:r>
            <a:r>
              <a:rPr lang="ru-RU" sz="1600" dirty="0" err="1"/>
              <a:t>забезпечення</a:t>
            </a:r>
            <a:r>
              <a:rPr lang="ru-RU" sz="1600" dirty="0"/>
              <a:t> </a:t>
            </a:r>
            <a:r>
              <a:rPr lang="ru-RU" sz="1600" dirty="0" err="1"/>
              <a:t>результативності</a:t>
            </a:r>
            <a:r>
              <a:rPr lang="ru-RU" sz="1600" dirty="0"/>
              <a:t> </a:t>
            </a:r>
            <a:r>
              <a:rPr lang="ru-RU" sz="1600" dirty="0" err="1"/>
              <a:t>господарської</a:t>
            </a:r>
            <a:r>
              <a:rPr lang="ru-RU" sz="1600" dirty="0"/>
              <a:t> </a:t>
            </a:r>
            <a:r>
              <a:rPr lang="ru-RU" sz="1600" dirty="0" err="1"/>
              <a:t>діяльності</a:t>
            </a:r>
            <a:r>
              <a:rPr lang="ru-RU" sz="1600" dirty="0"/>
              <a:t> </a:t>
            </a:r>
            <a:r>
              <a:rPr lang="ru-RU" sz="1600" dirty="0" err="1"/>
              <a:t>підприємств</a:t>
            </a:r>
            <a:r>
              <a:rPr lang="ru-RU" sz="1600" dirty="0"/>
              <a:t>. </a:t>
            </a:r>
            <a:r>
              <a:rPr lang="ru-RU" sz="1600" dirty="0" err="1"/>
              <a:t>Основні</a:t>
            </a:r>
            <a:r>
              <a:rPr lang="ru-RU" sz="1600" dirty="0"/>
              <a:t> </a:t>
            </a:r>
            <a:r>
              <a:rPr lang="ru-RU" sz="1600" dirty="0" err="1"/>
              <a:t>інтерпретації</a:t>
            </a:r>
            <a:r>
              <a:rPr lang="ru-RU" sz="1600" dirty="0"/>
              <a:t> </a:t>
            </a:r>
            <a:r>
              <a:rPr lang="ru-RU" sz="1600" dirty="0" err="1"/>
              <a:t>визначення</a:t>
            </a:r>
            <a:r>
              <a:rPr lang="ru-RU" sz="1600" dirty="0"/>
              <a:t> </a:t>
            </a:r>
            <a:r>
              <a:rPr lang="ru-RU" sz="1600" dirty="0" err="1"/>
              <a:t>категорії</a:t>
            </a:r>
            <a:r>
              <a:rPr lang="ru-RU" sz="1600" dirty="0"/>
              <a:t> «маркетинг» з </a:t>
            </a:r>
            <a:r>
              <a:rPr lang="ru-RU" sz="1600" dirty="0" err="1"/>
              <a:t>урахуванням</a:t>
            </a:r>
            <a:r>
              <a:rPr lang="ru-RU" sz="1600" dirty="0"/>
              <a:t> </a:t>
            </a:r>
            <a:r>
              <a:rPr lang="ru-RU" sz="1600" dirty="0" err="1"/>
              <a:t>різноманітних</a:t>
            </a:r>
            <a:r>
              <a:rPr lang="ru-RU" sz="1600" dirty="0"/>
              <a:t> </a:t>
            </a:r>
            <a:r>
              <a:rPr lang="ru-RU" sz="1600" dirty="0" err="1"/>
              <a:t>аспектів</a:t>
            </a:r>
            <a:r>
              <a:rPr lang="ru-RU" sz="1600" dirty="0"/>
              <a:t> наведено в </a:t>
            </a:r>
            <a:r>
              <a:rPr lang="ru-RU" sz="1600" dirty="0" err="1"/>
              <a:t>роботі</a:t>
            </a:r>
            <a:r>
              <a:rPr lang="ru-RU" sz="1600" dirty="0"/>
              <a:t> О.В.</a:t>
            </a:r>
            <a:r>
              <a:rPr lang="uk-UA" sz="1600" dirty="0"/>
              <a:t> </a:t>
            </a:r>
            <a:r>
              <a:rPr lang="ru-RU" sz="1600" dirty="0" err="1"/>
              <a:t>Зозульова</a:t>
            </a:r>
            <a:r>
              <a:rPr lang="ru-RU" sz="1600" dirty="0"/>
              <a:t>.</a:t>
            </a:r>
          </a:p>
          <a:p>
            <a:r>
              <a:rPr lang="ru-RU" sz="1600" dirty="0" err="1"/>
              <a:t>Наведемо</a:t>
            </a:r>
            <a:r>
              <a:rPr lang="ru-RU" sz="1600" dirty="0"/>
              <a:t> </a:t>
            </a:r>
            <a:r>
              <a:rPr lang="ru-RU" sz="1600" dirty="0" err="1"/>
              <a:t>функціональну</a:t>
            </a:r>
            <a:r>
              <a:rPr lang="ru-RU" sz="1600" dirty="0"/>
              <a:t> трактовку </a:t>
            </a:r>
            <a:r>
              <a:rPr lang="ru-RU" sz="1600" dirty="0" err="1"/>
              <a:t>терміна</a:t>
            </a:r>
            <a:r>
              <a:rPr lang="ru-RU" sz="1600" dirty="0"/>
              <a:t> «маркетинг». Маркетинг – </a:t>
            </a:r>
            <a:r>
              <a:rPr lang="ru-RU" sz="1600" dirty="0" err="1"/>
              <a:t>це</a:t>
            </a:r>
            <a:r>
              <a:rPr lang="ru-RU" sz="1600" dirty="0"/>
              <a:t> </a:t>
            </a:r>
            <a:r>
              <a:rPr lang="ru-RU" sz="1600" dirty="0" err="1"/>
              <a:t>процес</a:t>
            </a:r>
            <a:r>
              <a:rPr lang="ru-RU" sz="1600" dirty="0"/>
              <a:t> </a:t>
            </a:r>
            <a:r>
              <a:rPr lang="ru-RU" sz="1600" dirty="0" err="1"/>
              <a:t>планування</a:t>
            </a:r>
            <a:r>
              <a:rPr lang="ru-RU" sz="1600" dirty="0"/>
              <a:t> та </a:t>
            </a:r>
            <a:r>
              <a:rPr lang="ru-RU" sz="1600" dirty="0" err="1"/>
              <a:t>здійснення</a:t>
            </a:r>
            <a:r>
              <a:rPr lang="ru-RU" sz="1600" dirty="0"/>
              <a:t> </a:t>
            </a:r>
            <a:r>
              <a:rPr lang="ru-RU" sz="1600" dirty="0" err="1"/>
              <a:t>заходів</a:t>
            </a:r>
            <a:r>
              <a:rPr lang="ru-RU" sz="1600" dirty="0"/>
              <a:t> </a:t>
            </a:r>
            <a:r>
              <a:rPr lang="ru-RU" sz="1600" dirty="0" err="1"/>
              <a:t>із</a:t>
            </a:r>
            <a:r>
              <a:rPr lang="ru-RU" sz="1600" dirty="0"/>
              <a:t> </a:t>
            </a:r>
            <a:r>
              <a:rPr lang="ru-RU" sz="1600" dirty="0" err="1"/>
              <a:t>реалізації</a:t>
            </a:r>
            <a:r>
              <a:rPr lang="ru-RU" sz="1600" dirty="0"/>
              <a:t> </a:t>
            </a:r>
            <a:r>
              <a:rPr lang="ru-RU" sz="1600" dirty="0" err="1"/>
              <a:t>функціональних</a:t>
            </a:r>
            <a:r>
              <a:rPr lang="ru-RU" sz="1600" dirty="0"/>
              <a:t> </a:t>
            </a:r>
            <a:r>
              <a:rPr lang="ru-RU" sz="1600" dirty="0" err="1"/>
              <a:t>завдань</a:t>
            </a:r>
            <a:r>
              <a:rPr lang="ru-RU" sz="1600" dirty="0"/>
              <a:t> (</a:t>
            </a:r>
            <a:r>
              <a:rPr lang="ru-RU" sz="1600" dirty="0" err="1"/>
              <a:t>вивчення</a:t>
            </a:r>
            <a:r>
              <a:rPr lang="ru-RU" sz="1600" dirty="0"/>
              <a:t> </a:t>
            </a:r>
            <a:r>
              <a:rPr lang="ru-RU" sz="1600" dirty="0" err="1"/>
              <a:t>попиту</a:t>
            </a:r>
            <a:r>
              <a:rPr lang="ru-RU" sz="1600" dirty="0"/>
              <a:t>, </a:t>
            </a:r>
            <a:r>
              <a:rPr lang="ru-RU" sz="1600" dirty="0" err="1"/>
              <a:t>ціноутворення</a:t>
            </a:r>
            <a:r>
              <a:rPr lang="ru-RU" sz="1600" dirty="0"/>
              <a:t>, </a:t>
            </a:r>
            <a:r>
              <a:rPr lang="ru-RU" sz="1600" dirty="0" err="1"/>
              <a:t>просування</a:t>
            </a:r>
            <a:r>
              <a:rPr lang="ru-RU" sz="1600" dirty="0"/>
              <a:t> </a:t>
            </a:r>
            <a:r>
              <a:rPr lang="ru-RU" sz="1600" dirty="0" err="1"/>
              <a:t>тощо</a:t>
            </a:r>
            <a:r>
              <a:rPr lang="ru-RU" sz="1600" dirty="0"/>
              <a:t>). Автор </a:t>
            </a:r>
            <a:r>
              <a:rPr lang="ru-RU" sz="1600" dirty="0" err="1"/>
              <a:t>зазначає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концепція</a:t>
            </a:r>
            <a:r>
              <a:rPr lang="ru-RU" sz="1600" dirty="0"/>
              <a:t> маркетингу </a:t>
            </a:r>
            <a:r>
              <a:rPr lang="ru-RU" sz="1600" dirty="0" err="1"/>
              <a:t>має</a:t>
            </a:r>
            <a:r>
              <a:rPr lang="ru-RU" sz="1600" dirty="0"/>
              <a:t> </a:t>
            </a:r>
            <a:r>
              <a:rPr lang="ru-RU" sz="1600" dirty="0" err="1"/>
              <a:t>підвищувати</a:t>
            </a:r>
            <a:r>
              <a:rPr lang="ru-RU" sz="1600" dirty="0"/>
              <a:t> </a:t>
            </a:r>
            <a:r>
              <a:rPr lang="ru-RU" sz="1600" dirty="0" err="1"/>
              <a:t>ефективність</a:t>
            </a:r>
            <a:r>
              <a:rPr lang="ru-RU" sz="1600" dirty="0"/>
              <a:t> </a:t>
            </a:r>
            <a:r>
              <a:rPr lang="ru-RU" sz="1600" dirty="0" err="1"/>
              <a:t>використання</a:t>
            </a:r>
            <a:r>
              <a:rPr lang="ru-RU" sz="1600" dirty="0"/>
              <a:t> </a:t>
            </a:r>
            <a:r>
              <a:rPr lang="ru-RU" sz="1600" dirty="0" err="1"/>
              <a:t>капіталу</a:t>
            </a:r>
            <a:r>
              <a:rPr lang="ru-RU" sz="1600" dirty="0"/>
              <a:t>. </a:t>
            </a:r>
            <a:r>
              <a:rPr lang="ru-RU" sz="1600" dirty="0" err="1"/>
              <a:t>Тож</a:t>
            </a:r>
            <a:r>
              <a:rPr lang="ru-RU" sz="1600" dirty="0"/>
              <a:t> </a:t>
            </a:r>
            <a:r>
              <a:rPr lang="ru-RU" sz="1600" dirty="0" err="1"/>
              <a:t>визначившись</a:t>
            </a:r>
            <a:r>
              <a:rPr lang="ru-RU" sz="1600" dirty="0"/>
              <a:t> </a:t>
            </a:r>
            <a:r>
              <a:rPr lang="ru-RU" sz="1600" dirty="0" err="1"/>
              <a:t>із</a:t>
            </a:r>
            <a:r>
              <a:rPr lang="ru-RU" sz="1600" dirty="0"/>
              <a:t> </a:t>
            </a:r>
            <a:r>
              <a:rPr lang="ru-RU" sz="1600" dirty="0" err="1"/>
              <a:t>визначальною</a:t>
            </a:r>
            <a:r>
              <a:rPr lang="ru-RU" sz="1600" dirty="0"/>
              <a:t> </a:t>
            </a:r>
            <a:r>
              <a:rPr lang="ru-RU" sz="1600" dirty="0" err="1"/>
              <a:t>роллю</a:t>
            </a:r>
            <a:r>
              <a:rPr lang="ru-RU" sz="1600" dirty="0"/>
              <a:t> маркетингу для </a:t>
            </a:r>
            <a:r>
              <a:rPr lang="ru-RU" sz="1600" dirty="0" err="1"/>
              <a:t>бізнесу</a:t>
            </a:r>
            <a:r>
              <a:rPr lang="ru-RU" sz="1600" dirty="0"/>
              <a:t>, </a:t>
            </a:r>
            <a:r>
              <a:rPr lang="ru-RU" sz="1600" dirty="0" err="1"/>
              <a:t>перейдемо</a:t>
            </a:r>
            <a:r>
              <a:rPr lang="ru-RU" sz="1600" dirty="0"/>
              <a:t> до </a:t>
            </a:r>
            <a:r>
              <a:rPr lang="ru-RU" sz="1600" dirty="0" err="1"/>
              <a:t>розгляду</a:t>
            </a:r>
            <a:r>
              <a:rPr lang="ru-RU" sz="1600" dirty="0"/>
              <a:t> </a:t>
            </a:r>
            <a:r>
              <a:rPr lang="ru-RU" sz="1600" dirty="0" err="1"/>
              <a:t>особливостей</a:t>
            </a:r>
            <a:r>
              <a:rPr lang="ru-RU" sz="1600" dirty="0"/>
              <a:t> </a:t>
            </a:r>
            <a:r>
              <a:rPr lang="ru-RU" sz="1600" dirty="0" err="1"/>
              <a:t>двох</a:t>
            </a:r>
            <a:r>
              <a:rPr lang="ru-RU" sz="1600" dirty="0"/>
              <a:t> </a:t>
            </a:r>
            <a:r>
              <a:rPr lang="ru-RU" sz="1600" dirty="0" err="1"/>
              <a:t>видів</a:t>
            </a:r>
            <a:r>
              <a:rPr lang="ru-RU" sz="1600" dirty="0"/>
              <a:t> маркетингу – </a:t>
            </a:r>
            <a:r>
              <a:rPr lang="ru-RU" sz="1600" dirty="0" err="1"/>
              <a:t>Інтернет</a:t>
            </a:r>
            <a:r>
              <a:rPr lang="ru-RU" sz="1600" dirty="0"/>
              <a:t>-маркетингу та цифрового з </a:t>
            </a:r>
            <a:r>
              <a:rPr lang="ru-RU" sz="1600" dirty="0" err="1"/>
              <a:t>урахуванням</a:t>
            </a:r>
            <a:r>
              <a:rPr lang="ru-RU" sz="1600" dirty="0"/>
              <a:t> </a:t>
            </a:r>
            <a:r>
              <a:rPr lang="ru-RU" sz="1600" dirty="0" err="1"/>
              <a:t>технологічного</a:t>
            </a:r>
            <a:r>
              <a:rPr lang="ru-RU" sz="1600" dirty="0"/>
              <a:t> </a:t>
            </a:r>
            <a:r>
              <a:rPr lang="ru-RU" sz="1600" dirty="0" err="1"/>
              <a:t>розвитку</a:t>
            </a:r>
            <a:r>
              <a:rPr lang="ru-RU" sz="1600" dirty="0"/>
              <a:t>, </a:t>
            </a:r>
            <a:r>
              <a:rPr lang="ru-RU" sz="1600" dirty="0" err="1"/>
              <a:t>посилення</a:t>
            </a:r>
            <a:r>
              <a:rPr lang="ru-RU" sz="1600" dirty="0"/>
              <a:t> </a:t>
            </a:r>
            <a:r>
              <a:rPr lang="ru-RU" sz="1600" dirty="0" err="1"/>
              <a:t>інноваційності</a:t>
            </a:r>
            <a:r>
              <a:rPr lang="ru-RU" sz="1600" dirty="0"/>
              <a:t>, а </a:t>
            </a:r>
            <a:r>
              <a:rPr lang="ru-RU" sz="1600" dirty="0" err="1"/>
              <a:t>також</a:t>
            </a:r>
            <a:r>
              <a:rPr lang="ru-RU" sz="1600" dirty="0"/>
              <a:t> </a:t>
            </a:r>
            <a:r>
              <a:rPr lang="ru-RU" sz="1600" dirty="0" err="1"/>
              <a:t>рівня</a:t>
            </a:r>
            <a:r>
              <a:rPr lang="ru-RU" sz="1600" dirty="0"/>
              <a:t> </a:t>
            </a:r>
            <a:r>
              <a:rPr lang="ru-RU" sz="1600" dirty="0" err="1"/>
              <a:t>конкуренції</a:t>
            </a:r>
            <a:r>
              <a:rPr lang="ru-RU" sz="1600" dirty="0"/>
              <a:t>.</a:t>
            </a:r>
          </a:p>
          <a:p>
            <a:r>
              <a:rPr lang="uk-UA" sz="1600" dirty="0" err="1"/>
              <a:t>Інтернет-маркетинг</a:t>
            </a:r>
            <a:r>
              <a:rPr lang="uk-UA" sz="1600" dirty="0"/>
              <a:t> розглядають як практику використання всіх аспектів реклами в мережі Інтернет для отримання відгуків від аудиторії, яка включає як творчі, так і технічні аспекти роботи в мережі, у тому числі дизайн, розроблення, рекламу та безпосередньо маркетинг. </a:t>
            </a:r>
            <a:r>
              <a:rPr lang="uk-UA" sz="1600" dirty="0" err="1"/>
              <a:t>Інтернет-маркетинг</a:t>
            </a:r>
            <a:r>
              <a:rPr lang="uk-UA" sz="1600" dirty="0"/>
              <a:t> загалом складається з таких елементів: прямий маркетинг, контекстна реклама, медійна реклама, </a:t>
            </a:r>
            <a:r>
              <a:rPr lang="uk-UA" sz="1600" dirty="0" err="1"/>
              <a:t>Інтернет-брендинг</a:t>
            </a:r>
            <a:r>
              <a:rPr lang="uk-UA" sz="1600" dirty="0"/>
              <a:t>, вірусний маркетинг, </a:t>
            </a:r>
            <a:r>
              <a:rPr lang="uk-UA" sz="1600" dirty="0" err="1"/>
              <a:t>маркетинг</a:t>
            </a:r>
            <a:r>
              <a:rPr lang="uk-UA" sz="1600" dirty="0"/>
              <a:t> у соціальних мережах, пошукова оптимізація, </a:t>
            </a:r>
            <a:r>
              <a:rPr lang="uk-UA" sz="1600" dirty="0" err="1"/>
              <a:t>оптимізація</a:t>
            </a:r>
            <a:r>
              <a:rPr lang="uk-UA" sz="1600" dirty="0"/>
              <a:t> під соціальні мережі, контент-маркетинг та маркетинг із використанням електронної пошти. </a:t>
            </a:r>
            <a:endParaRPr lang="ru-RU" sz="1600" dirty="0"/>
          </a:p>
          <a:p>
            <a:r>
              <a:rPr lang="ru-RU" sz="1600" dirty="0"/>
              <a:t>SMO</a:t>
            </a:r>
            <a:r>
              <a:rPr lang="uk-UA" sz="1600" dirty="0"/>
              <a:t> (</a:t>
            </a:r>
            <a:r>
              <a:rPr lang="ru-RU" sz="1600" dirty="0" err="1"/>
              <a:t>Social</a:t>
            </a:r>
            <a:r>
              <a:rPr lang="ru-RU" sz="1600" dirty="0"/>
              <a:t> </a:t>
            </a:r>
            <a:r>
              <a:rPr lang="ru-RU" sz="1600" dirty="0" err="1"/>
              <a:t>Media</a:t>
            </a:r>
            <a:r>
              <a:rPr lang="ru-RU" sz="1600" dirty="0"/>
              <a:t> </a:t>
            </a:r>
            <a:r>
              <a:rPr lang="ru-RU" sz="1600" dirty="0" err="1"/>
              <a:t>Optimization</a:t>
            </a:r>
            <a:r>
              <a:rPr lang="uk-UA" sz="1600" dirty="0"/>
              <a:t>) – це технологія/процес, один із двох методів оптимізації для соціальних мереж. </a:t>
            </a:r>
            <a:r>
              <a:rPr lang="ru-RU" sz="1600" dirty="0"/>
              <a:t>SMO </a:t>
            </a:r>
            <a:r>
              <a:rPr lang="ru-RU" sz="1600" dirty="0" err="1"/>
              <a:t>передбачає</a:t>
            </a:r>
            <a:r>
              <a:rPr lang="ru-RU" sz="1600" dirty="0"/>
              <a:t> </a:t>
            </a:r>
            <a:r>
              <a:rPr lang="ru-RU" sz="1600" dirty="0" err="1"/>
              <a:t>застосування</a:t>
            </a:r>
            <a:r>
              <a:rPr lang="ru-RU" sz="1600" dirty="0"/>
              <a:t> низки </a:t>
            </a:r>
            <a:r>
              <a:rPr lang="ru-RU" sz="1600" dirty="0" err="1"/>
              <a:t>заходів</a:t>
            </a:r>
            <a:r>
              <a:rPr lang="ru-RU" sz="1600" dirty="0"/>
              <a:t> для </a:t>
            </a:r>
            <a:r>
              <a:rPr lang="ru-RU" sz="1600" dirty="0" err="1"/>
              <a:t>залучення</a:t>
            </a:r>
            <a:r>
              <a:rPr lang="ru-RU" sz="1600" dirty="0"/>
              <a:t> </a:t>
            </a:r>
            <a:r>
              <a:rPr lang="ru-RU" sz="1600" dirty="0" err="1"/>
              <a:t>потенційних</a:t>
            </a:r>
            <a:r>
              <a:rPr lang="ru-RU" sz="1600" dirty="0"/>
              <a:t> </a:t>
            </a:r>
            <a:r>
              <a:rPr lang="ru-RU" sz="1600" dirty="0" err="1"/>
              <a:t>відвідувачів</a:t>
            </a:r>
            <a:r>
              <a:rPr lang="ru-RU" sz="1600" dirty="0"/>
              <a:t> не з </a:t>
            </a:r>
            <a:r>
              <a:rPr lang="ru-RU" sz="1600" dirty="0" err="1"/>
              <a:t>пошукових</a:t>
            </a:r>
            <a:r>
              <a:rPr lang="ru-RU" sz="1600" dirty="0"/>
              <a:t> систем, а </a:t>
            </a:r>
            <a:r>
              <a:rPr lang="ru-RU" sz="1600" dirty="0" err="1"/>
              <a:t>саме</a:t>
            </a:r>
            <a:r>
              <a:rPr lang="ru-RU" sz="1600" dirty="0"/>
              <a:t> </a:t>
            </a:r>
            <a:r>
              <a:rPr lang="ru-RU" sz="1600" dirty="0" err="1"/>
              <a:t>із</a:t>
            </a:r>
            <a:r>
              <a:rPr lang="ru-RU" sz="1600" dirty="0"/>
              <a:t> </a:t>
            </a:r>
            <a:r>
              <a:rPr lang="ru-RU" sz="1600" dirty="0" err="1"/>
              <a:t>соціальних</a:t>
            </a:r>
            <a:r>
              <a:rPr lang="ru-RU" sz="1600" dirty="0"/>
              <a:t> мереж. </a:t>
            </a:r>
          </a:p>
          <a:p>
            <a:r>
              <a:rPr lang="ru-RU" sz="1600" dirty="0"/>
              <a:t>SMM (</a:t>
            </a:r>
            <a:r>
              <a:rPr lang="ru-RU" sz="1600" dirty="0" err="1"/>
              <a:t>Social</a:t>
            </a:r>
            <a:r>
              <a:rPr lang="ru-RU" sz="1600" dirty="0"/>
              <a:t> </a:t>
            </a:r>
            <a:r>
              <a:rPr lang="ru-RU" sz="1600" dirty="0" err="1"/>
              <a:t>Media</a:t>
            </a:r>
            <a:r>
              <a:rPr lang="ru-RU" sz="1600" dirty="0"/>
              <a:t> </a:t>
            </a:r>
            <a:r>
              <a:rPr lang="ru-RU" sz="1600" dirty="0" err="1"/>
              <a:t>Marketing</a:t>
            </a:r>
            <a:r>
              <a:rPr lang="ru-RU" sz="1600" dirty="0"/>
              <a:t>) – </a:t>
            </a:r>
            <a:r>
              <a:rPr lang="ru-RU" sz="1600" dirty="0" err="1"/>
              <a:t>це</a:t>
            </a:r>
            <a:r>
              <a:rPr lang="ru-RU" sz="1600" dirty="0"/>
              <a:t> </a:t>
            </a:r>
            <a:r>
              <a:rPr lang="ru-RU" sz="1600" dirty="0" err="1"/>
              <a:t>технологія</a:t>
            </a:r>
            <a:r>
              <a:rPr lang="ru-RU" sz="1600" dirty="0"/>
              <a:t>/ </a:t>
            </a:r>
            <a:r>
              <a:rPr lang="ru-RU" sz="1600" dirty="0" err="1"/>
              <a:t>процес</a:t>
            </a:r>
            <a:r>
              <a:rPr lang="ru-RU" sz="1600" dirty="0"/>
              <a:t> </a:t>
            </a:r>
            <a:r>
              <a:rPr lang="ru-RU" sz="1600" dirty="0" err="1"/>
              <a:t>залучення</a:t>
            </a:r>
            <a:r>
              <a:rPr lang="ru-RU" sz="1600" dirty="0"/>
              <a:t> </a:t>
            </a:r>
            <a:r>
              <a:rPr lang="ru-RU" sz="1600" dirty="0" err="1"/>
              <a:t>уваги</a:t>
            </a:r>
            <a:r>
              <a:rPr lang="ru-RU" sz="1600" dirty="0"/>
              <a:t> до </a:t>
            </a:r>
            <a:r>
              <a:rPr lang="ru-RU" sz="1600" dirty="0" err="1"/>
              <a:t>продукції</a:t>
            </a:r>
            <a:r>
              <a:rPr lang="ru-RU" sz="1600" dirty="0"/>
              <a:t>, товару 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послуги</a:t>
            </a:r>
            <a:r>
              <a:rPr lang="ru-RU" sz="1600" dirty="0"/>
              <a:t> через </a:t>
            </a:r>
            <a:r>
              <a:rPr lang="ru-RU" sz="1600" dirty="0" err="1"/>
              <a:t>використання</a:t>
            </a:r>
            <a:r>
              <a:rPr lang="ru-RU" sz="1600" dirty="0"/>
              <a:t> </a:t>
            </a:r>
            <a:r>
              <a:rPr lang="ru-RU" sz="1600" dirty="0" err="1"/>
              <a:t>соціальних</a:t>
            </a:r>
            <a:r>
              <a:rPr lang="ru-RU" sz="1600" dirty="0"/>
              <a:t> мереж. </a:t>
            </a:r>
            <a:r>
              <a:rPr lang="ru-RU" sz="1600" dirty="0" err="1"/>
              <a:t>Просування</a:t>
            </a:r>
            <a:r>
              <a:rPr lang="ru-RU" sz="1600" dirty="0"/>
              <a:t> за </a:t>
            </a:r>
            <a:r>
              <a:rPr lang="ru-RU" sz="1600" dirty="0" err="1"/>
              <a:t>допомогою</a:t>
            </a:r>
            <a:r>
              <a:rPr lang="ru-RU" sz="1600" dirty="0"/>
              <a:t> </a:t>
            </a:r>
            <a:r>
              <a:rPr lang="ru-RU" sz="1600" dirty="0" err="1"/>
              <a:t>соціальних</a:t>
            </a:r>
            <a:r>
              <a:rPr lang="ru-RU" sz="1600" dirty="0"/>
              <a:t> мереж,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передбачає</a:t>
            </a:r>
            <a:r>
              <a:rPr lang="ru-RU" sz="1600" dirty="0"/>
              <a:t> </a:t>
            </a:r>
            <a:r>
              <a:rPr lang="ru-RU" sz="1600" dirty="0" err="1"/>
              <a:t>поширення</a:t>
            </a:r>
            <a:r>
              <a:rPr lang="ru-RU" sz="1600" dirty="0"/>
              <a:t> </a:t>
            </a:r>
            <a:r>
              <a:rPr lang="ru-RU" sz="1600" dirty="0" err="1"/>
              <a:t>інформації</a:t>
            </a:r>
            <a:r>
              <a:rPr lang="ru-RU" sz="1600" dirty="0"/>
              <a:t> про бренд, </a:t>
            </a:r>
            <a:r>
              <a:rPr lang="ru-RU" sz="1600" dirty="0" err="1"/>
              <a:t>продукцію</a:t>
            </a:r>
            <a:r>
              <a:rPr lang="ru-RU" sz="1600" dirty="0"/>
              <a:t>, товар </a:t>
            </a:r>
            <a:r>
              <a:rPr lang="ru-RU" sz="1600" dirty="0" err="1"/>
              <a:t>чи</a:t>
            </a:r>
            <a:r>
              <a:rPr lang="ru-RU" sz="1600" dirty="0"/>
              <a:t> </a:t>
            </a:r>
            <a:r>
              <a:rPr lang="ru-RU" sz="1600" dirty="0" err="1"/>
              <a:t>послугу</a:t>
            </a:r>
            <a:r>
              <a:rPr lang="ru-RU" sz="1600" dirty="0"/>
              <a:t>, </a:t>
            </a:r>
            <a:r>
              <a:rPr lang="ru-RU" sz="1600" dirty="0" err="1"/>
              <a:t>ґрунтується</a:t>
            </a:r>
            <a:r>
              <a:rPr lang="ru-RU" sz="1600" dirty="0"/>
              <a:t> на </a:t>
            </a:r>
            <a:r>
              <a:rPr lang="ru-RU" sz="1600" dirty="0" err="1"/>
              <a:t>використанні</a:t>
            </a:r>
            <a:r>
              <a:rPr lang="ru-RU" sz="1600" dirty="0"/>
              <a:t> </a:t>
            </a:r>
            <a:r>
              <a:rPr lang="ru-RU" sz="1600" dirty="0" err="1"/>
              <a:t>міжособових</a:t>
            </a:r>
            <a:r>
              <a:rPr lang="ru-RU" sz="1600" dirty="0"/>
              <a:t> </a:t>
            </a:r>
            <a:r>
              <a:rPr lang="ru-RU" sz="1600" dirty="0" err="1"/>
              <a:t>зв’язків</a:t>
            </a:r>
            <a:r>
              <a:rPr lang="ru-RU" sz="1600" dirty="0"/>
              <a:t> </a:t>
            </a:r>
            <a:r>
              <a:rPr lang="ru-RU" sz="1600" dirty="0" err="1"/>
              <a:t>потенційних</a:t>
            </a:r>
            <a:r>
              <a:rPr lang="ru-RU" sz="1600" dirty="0"/>
              <a:t> </a:t>
            </a:r>
            <a:r>
              <a:rPr lang="ru-RU" sz="1600" dirty="0" err="1"/>
              <a:t>клієнтів</a:t>
            </a:r>
            <a:r>
              <a:rPr lang="ru-RU" sz="1600" dirty="0"/>
              <a:t>. SMM є одним </a:t>
            </a:r>
            <a:r>
              <a:rPr lang="ru-RU" sz="1600" dirty="0" err="1"/>
              <a:t>із</a:t>
            </a:r>
            <a:r>
              <a:rPr lang="ru-RU" sz="1600" dirty="0"/>
              <a:t> </a:t>
            </a:r>
            <a:r>
              <a:rPr lang="ru-RU" sz="1600" dirty="0" err="1"/>
              <a:t>засобів</a:t>
            </a:r>
            <a:r>
              <a:rPr lang="ru-RU" sz="1600" dirty="0"/>
              <a:t> адресного </a:t>
            </a:r>
            <a:r>
              <a:rPr lang="ru-RU" sz="1600" dirty="0" err="1"/>
              <a:t>впливу</a:t>
            </a:r>
            <a:r>
              <a:rPr lang="ru-RU" sz="1600" dirty="0"/>
              <a:t> на </a:t>
            </a:r>
            <a:r>
              <a:rPr lang="ru-RU" sz="1600" dirty="0" err="1"/>
              <a:t>цільову</a:t>
            </a:r>
            <a:r>
              <a:rPr lang="ru-RU" sz="1600" dirty="0"/>
              <a:t> </a:t>
            </a:r>
            <a:r>
              <a:rPr lang="ru-RU" sz="1600" dirty="0" err="1"/>
              <a:t>аудиторію</a:t>
            </a:r>
            <a:r>
              <a:rPr lang="ru-RU" sz="1600" dirty="0"/>
              <a:t>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756557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6066695"/>
          </a:xfrm>
        </p:spPr>
        <p:txBody>
          <a:bodyPr>
            <a:normAutofit fontScale="92500" lnSpcReduction="20000"/>
          </a:bodyPr>
          <a:lstStyle/>
          <a:p>
            <a:r>
              <a:rPr lang="uk-UA" sz="1600" dirty="0"/>
              <a:t>Контекстна реклама (</a:t>
            </a:r>
            <a:r>
              <a:rPr lang="ru-RU" sz="1600" dirty="0" err="1"/>
              <a:t>Pay</a:t>
            </a:r>
            <a:r>
              <a:rPr lang="ru-RU" sz="1600" dirty="0"/>
              <a:t> </a:t>
            </a:r>
            <a:r>
              <a:rPr lang="ru-RU" sz="1600" dirty="0" err="1"/>
              <a:t>Per</a:t>
            </a:r>
            <a:r>
              <a:rPr lang="ru-RU" sz="1600" dirty="0"/>
              <a:t> </a:t>
            </a:r>
            <a:r>
              <a:rPr lang="ru-RU" sz="1600" dirty="0" err="1"/>
              <a:t>Click</a:t>
            </a:r>
            <a:r>
              <a:rPr lang="uk-UA" sz="1600" dirty="0"/>
              <a:t>) – це реклама, що являє собою короткі текстові оголошення та розміщується в результатах запиту пошукової системи (</a:t>
            </a:r>
            <a:r>
              <a:rPr lang="ru-RU" sz="1600" dirty="0" err="1"/>
              <a:t>Google</a:t>
            </a:r>
            <a:r>
              <a:rPr lang="uk-UA" sz="1600" dirty="0"/>
              <a:t>, </a:t>
            </a:r>
            <a:r>
              <a:rPr lang="ru-RU" sz="1600" dirty="0" err="1"/>
              <a:t>Yandex</a:t>
            </a:r>
            <a:r>
              <a:rPr lang="uk-UA" sz="1600" dirty="0"/>
              <a:t> та ін.) або на </a:t>
            </a:r>
            <a:r>
              <a:rPr lang="uk-UA" sz="1600" dirty="0" err="1"/>
              <a:t>веб-сторінках</a:t>
            </a:r>
            <a:r>
              <a:rPr lang="uk-UA" sz="1600" dirty="0"/>
              <a:t> і відповідає тематиці пошукового запиту.</a:t>
            </a:r>
            <a:endParaRPr lang="ru-RU" sz="1600" dirty="0"/>
          </a:p>
          <a:p>
            <a:r>
              <a:rPr lang="uk-UA" sz="1600" dirty="0"/>
              <a:t>Серед переваг контекстної реклами виокремлюють можливість одержання цільових відвідувачів за заданими словами (запитами), високий відсоток конвертування відвідувачів у покупці, можливість використання як текстових, так і графічних форматів, можливість залучити відвідувачів уже через кілька хвилин після оплати. </a:t>
            </a:r>
            <a:r>
              <a:rPr lang="ru-RU" sz="1600" dirty="0" err="1"/>
              <a:t>Зазначимо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загалом</a:t>
            </a:r>
            <a:r>
              <a:rPr lang="ru-RU" sz="1600" dirty="0"/>
              <a:t> </a:t>
            </a:r>
            <a:r>
              <a:rPr lang="ru-RU" sz="1600" dirty="0" err="1"/>
              <a:t>перевагою</a:t>
            </a:r>
            <a:r>
              <a:rPr lang="ru-RU" sz="1600" dirty="0"/>
              <a:t> </a:t>
            </a:r>
            <a:r>
              <a:rPr lang="ru-RU" sz="1600" dirty="0" err="1"/>
              <a:t>контекстної</a:t>
            </a:r>
            <a:r>
              <a:rPr lang="ru-RU" sz="1600" dirty="0"/>
              <a:t> </a:t>
            </a:r>
            <a:r>
              <a:rPr lang="ru-RU" sz="1600" dirty="0" err="1"/>
              <a:t>реклами</a:t>
            </a:r>
            <a:r>
              <a:rPr lang="ru-RU" sz="1600" dirty="0"/>
              <a:t> є </a:t>
            </a:r>
            <a:r>
              <a:rPr lang="ru-RU" sz="1600" dirty="0" err="1"/>
              <a:t>використання</a:t>
            </a:r>
            <a:r>
              <a:rPr lang="ru-RU" sz="1600" dirty="0"/>
              <a:t> </a:t>
            </a:r>
            <a:r>
              <a:rPr lang="ru-RU" sz="1600" dirty="0" err="1"/>
              <a:t>технологій</a:t>
            </a:r>
            <a:r>
              <a:rPr lang="ru-RU" sz="1600" dirty="0"/>
              <a:t> </a:t>
            </a:r>
            <a:r>
              <a:rPr lang="ru-RU" sz="1600" dirty="0" err="1"/>
              <a:t>цільової</a:t>
            </a:r>
            <a:r>
              <a:rPr lang="ru-RU" sz="1600" dirty="0"/>
              <a:t> </a:t>
            </a:r>
            <a:r>
              <a:rPr lang="ru-RU" sz="1600" dirty="0" err="1"/>
              <a:t>реклами</a:t>
            </a:r>
            <a:r>
              <a:rPr lang="ru-RU" sz="1600" dirty="0"/>
              <a:t> (</a:t>
            </a:r>
            <a:r>
              <a:rPr lang="ru-RU" sz="1600" dirty="0" err="1"/>
              <a:t>Targeting</a:t>
            </a:r>
            <a:r>
              <a:rPr lang="ru-RU" sz="1600" dirty="0"/>
              <a:t>).</a:t>
            </a:r>
          </a:p>
          <a:p>
            <a:r>
              <a:rPr lang="uk-UA" sz="1600" dirty="0"/>
              <a:t>Медійна реклама (</a:t>
            </a:r>
            <a:r>
              <a:rPr lang="ru-RU" sz="1600" dirty="0" err="1"/>
              <a:t>Media</a:t>
            </a:r>
            <a:r>
              <a:rPr lang="ru-RU" sz="1600" dirty="0"/>
              <a:t> </a:t>
            </a:r>
            <a:r>
              <a:rPr lang="ru-RU" sz="1600" dirty="0" err="1"/>
              <a:t>Advertising</a:t>
            </a:r>
            <a:r>
              <a:rPr lang="uk-UA" sz="1600" dirty="0"/>
              <a:t>), що її ще називають банерною – це реклама за допомогою текстово-графічних матеріалів рекламного характеру («банерів»), тобто графічних зображень рекламного характеру, які розміщуються на </a:t>
            </a:r>
            <a:r>
              <a:rPr lang="uk-UA" sz="1600" dirty="0" err="1"/>
              <a:t>вебсторінках</a:t>
            </a:r>
            <a:r>
              <a:rPr lang="uk-UA" sz="1600" dirty="0"/>
              <a:t> (</a:t>
            </a:r>
            <a:r>
              <a:rPr lang="ru-RU" sz="1600" dirty="0" err="1"/>
              <a:t>web</a:t>
            </a:r>
            <a:r>
              <a:rPr lang="uk-UA" sz="1600" dirty="0"/>
              <a:t>-</a:t>
            </a:r>
            <a:r>
              <a:rPr lang="ru-RU" sz="1600" dirty="0" err="1"/>
              <a:t>page</a:t>
            </a:r>
            <a:r>
              <a:rPr lang="uk-UA" sz="1600" dirty="0"/>
              <a:t>), сайтах (</a:t>
            </a:r>
            <a:r>
              <a:rPr lang="ru-RU" sz="1600" dirty="0" err="1"/>
              <a:t>website</a:t>
            </a:r>
            <a:r>
              <a:rPr lang="uk-UA" sz="1600" dirty="0"/>
              <a:t>) із посиланням на сайт рекламодавця.</a:t>
            </a:r>
            <a:endParaRPr lang="ru-RU" sz="1600" dirty="0"/>
          </a:p>
          <a:p>
            <a:r>
              <a:rPr lang="uk-UA" sz="1600" dirty="0" err="1"/>
              <a:t>Інтернет-брендинг</a:t>
            </a:r>
            <a:r>
              <a:rPr lang="uk-UA" sz="1600" dirty="0"/>
              <a:t> (</a:t>
            </a:r>
            <a:r>
              <a:rPr lang="ru-RU" sz="1600" dirty="0" err="1"/>
              <a:t>Internet</a:t>
            </a:r>
            <a:r>
              <a:rPr lang="ru-RU" sz="1600" dirty="0"/>
              <a:t> </a:t>
            </a:r>
            <a:r>
              <a:rPr lang="ru-RU" sz="1600" dirty="0" err="1"/>
              <a:t>Branding</a:t>
            </a:r>
            <a:r>
              <a:rPr lang="uk-UA" sz="1600" dirty="0"/>
              <a:t>) – це спеціально розроблений комплекс маркетингових заходів, спрямованих на ознайомлення аудиторії </a:t>
            </a:r>
            <a:r>
              <a:rPr lang="uk-UA" sz="1600" dirty="0" err="1"/>
              <a:t>Інтернет-мережі</a:t>
            </a:r>
            <a:r>
              <a:rPr lang="uk-UA" sz="1600" dirty="0"/>
              <a:t> з продуктом або послугою, що просувається, а також на підвищення лояльності до них потенційних споживачів.</a:t>
            </a:r>
            <a:endParaRPr lang="ru-RU" sz="1600" dirty="0"/>
          </a:p>
          <a:p>
            <a:r>
              <a:rPr lang="uk-UA" sz="1600" dirty="0"/>
              <a:t>Вірусний маркетинг (</a:t>
            </a:r>
            <a:r>
              <a:rPr lang="ru-RU" sz="1600" dirty="0" err="1"/>
              <a:t>Viral</a:t>
            </a:r>
            <a:r>
              <a:rPr lang="ru-RU" sz="1600" dirty="0"/>
              <a:t> </a:t>
            </a:r>
            <a:r>
              <a:rPr lang="ru-RU" sz="1600" dirty="0" err="1"/>
              <a:t>Marketing</a:t>
            </a:r>
            <a:r>
              <a:rPr lang="uk-UA" sz="1600" dirty="0"/>
              <a:t>) – це загальна назва різноманітних методів розповсюдження реклами, які характеризуються поширенням інформації, де головний розповсюджувач є сам одержувачем інформації, шляхом формування змісту, здатного залучити нових одержувачів інформації за рахунок яскравої, креативної, незвичайної ідеї або з використанням природного або довірчого послання.</a:t>
            </a:r>
            <a:endParaRPr lang="ru-RU" sz="1600" dirty="0"/>
          </a:p>
          <a:p>
            <a:r>
              <a:rPr lang="uk-UA" sz="1600" dirty="0"/>
              <a:t>Пошукова оптимізація сайту (</a:t>
            </a:r>
            <a:r>
              <a:rPr lang="ru-RU" sz="1600" dirty="0" err="1"/>
              <a:t>Search</a:t>
            </a:r>
            <a:r>
              <a:rPr lang="ru-RU" sz="1600" dirty="0"/>
              <a:t> </a:t>
            </a:r>
            <a:r>
              <a:rPr lang="ru-RU" sz="1600" dirty="0" err="1"/>
              <a:t>Engine</a:t>
            </a:r>
            <a:r>
              <a:rPr lang="ru-RU" sz="1600" dirty="0"/>
              <a:t> </a:t>
            </a:r>
            <a:r>
              <a:rPr lang="ru-RU" sz="1600" dirty="0" err="1"/>
              <a:t>Optimization</a:t>
            </a:r>
            <a:r>
              <a:rPr lang="uk-UA" sz="1600" dirty="0"/>
              <a:t>) – технологія/процес застосування алгоритмів, що передбачають коригування </a:t>
            </a:r>
            <a:r>
              <a:rPr lang="ru-RU" sz="1600" dirty="0"/>
              <a:t>HTML</a:t>
            </a:r>
            <a:r>
              <a:rPr lang="uk-UA" sz="1600" dirty="0" err="1"/>
              <a:t>-коду</a:t>
            </a:r>
            <a:r>
              <a:rPr lang="uk-UA" sz="1600" dirty="0"/>
              <a:t> з використанням роботи з ключовими словами, формуванням зв’язків з пошуковими системами, структури сайту, врахування контексту рекламних майданчиків, текстового наповнення тощо. </a:t>
            </a:r>
            <a:r>
              <a:rPr lang="ru-RU" sz="1600" dirty="0" err="1"/>
              <a:t>Корегування</a:t>
            </a:r>
            <a:r>
              <a:rPr lang="ru-RU" sz="1600" dirty="0"/>
              <a:t> </a:t>
            </a:r>
            <a:r>
              <a:rPr lang="ru-RU" sz="1600" dirty="0" err="1"/>
              <a:t>відбувається</a:t>
            </a:r>
            <a:r>
              <a:rPr lang="ru-RU" sz="1600" dirty="0"/>
              <a:t> через </a:t>
            </a:r>
            <a:r>
              <a:rPr lang="ru-RU" sz="1600" dirty="0" err="1"/>
              <a:t>намагання</a:t>
            </a:r>
            <a:r>
              <a:rPr lang="ru-RU" sz="1600" dirty="0"/>
              <a:t> </a:t>
            </a:r>
            <a:r>
              <a:rPr lang="ru-RU" sz="1600" dirty="0" err="1"/>
              <a:t>задовольнити</a:t>
            </a:r>
            <a:r>
              <a:rPr lang="ru-RU" sz="1600" dirty="0"/>
              <a:t> </a:t>
            </a:r>
            <a:r>
              <a:rPr lang="ru-RU" sz="1600" dirty="0" err="1"/>
              <a:t>вимоги</a:t>
            </a:r>
            <a:r>
              <a:rPr lang="ru-RU" sz="1600" dirty="0"/>
              <a:t> </a:t>
            </a:r>
            <a:r>
              <a:rPr lang="ru-RU" sz="1600" dirty="0" err="1"/>
              <a:t>алгоритмів</a:t>
            </a:r>
            <a:r>
              <a:rPr lang="ru-RU" sz="1600" dirty="0"/>
              <a:t> </a:t>
            </a:r>
            <a:r>
              <a:rPr lang="ru-RU" sz="1600" dirty="0" err="1"/>
              <a:t>пошукових</a:t>
            </a:r>
            <a:r>
              <a:rPr lang="ru-RU" sz="1600" dirty="0"/>
              <a:t> систем з метою </a:t>
            </a:r>
            <a:r>
              <a:rPr lang="ru-RU" sz="1600" dirty="0" err="1"/>
              <a:t>посісти</a:t>
            </a:r>
            <a:r>
              <a:rPr lang="ru-RU" sz="1600" dirty="0"/>
              <a:t> </a:t>
            </a:r>
            <a:r>
              <a:rPr lang="ru-RU" sz="1600" dirty="0" err="1"/>
              <a:t>якнайвищу</a:t>
            </a:r>
            <a:r>
              <a:rPr lang="ru-RU" sz="1600" dirty="0"/>
              <a:t> </a:t>
            </a:r>
            <a:r>
              <a:rPr lang="ru-RU" sz="1600" dirty="0" err="1"/>
              <a:t>сходинку</a:t>
            </a:r>
            <a:r>
              <a:rPr lang="ru-RU" sz="1600" dirty="0"/>
              <a:t> в результатах </a:t>
            </a:r>
            <a:r>
              <a:rPr lang="ru-RU" sz="1600" dirty="0" err="1"/>
              <a:t>пошуку</a:t>
            </a:r>
            <a:r>
              <a:rPr lang="ru-RU" sz="1600" dirty="0"/>
              <a:t>. </a:t>
            </a:r>
            <a:r>
              <a:rPr lang="ru-RU" sz="1600" dirty="0" err="1"/>
              <a:t>Ймовірність</a:t>
            </a:r>
            <a:r>
              <a:rPr lang="ru-RU" sz="1600" dirty="0"/>
              <a:t> того,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цільова</a:t>
            </a:r>
            <a:r>
              <a:rPr lang="ru-RU" sz="1600" dirty="0"/>
              <a:t> </a:t>
            </a:r>
            <a:r>
              <a:rPr lang="ru-RU" sz="1600" dirty="0" err="1"/>
              <a:t>аудиторія</a:t>
            </a:r>
            <a:r>
              <a:rPr lang="ru-RU" sz="1600" dirty="0"/>
              <a:t> </a:t>
            </a:r>
            <a:r>
              <a:rPr lang="ru-RU" sz="1600" dirty="0" err="1"/>
              <a:t>зреагує</a:t>
            </a:r>
            <a:r>
              <a:rPr lang="ru-RU" sz="1600" dirty="0"/>
              <a:t> на сайт та </a:t>
            </a:r>
            <a:r>
              <a:rPr lang="ru-RU" sz="1600" dirty="0" err="1"/>
              <a:t>відвідає</a:t>
            </a:r>
            <a:r>
              <a:rPr lang="ru-RU" sz="1600" dirty="0"/>
              <a:t> </a:t>
            </a:r>
            <a:r>
              <a:rPr lang="ru-RU" sz="1600" dirty="0" err="1"/>
              <a:t>його</a:t>
            </a:r>
            <a:r>
              <a:rPr lang="ru-RU" sz="1600" dirty="0"/>
              <a:t>, </a:t>
            </a:r>
            <a:r>
              <a:rPr lang="ru-RU" sz="1600" dirty="0" err="1"/>
              <a:t>зростає</a:t>
            </a:r>
            <a:r>
              <a:rPr lang="ru-RU" sz="1600" dirty="0"/>
              <a:t> з </a:t>
            </a:r>
            <a:r>
              <a:rPr lang="ru-RU" sz="1600" dirty="0" err="1"/>
              <a:t>огляду</a:t>
            </a:r>
            <a:r>
              <a:rPr lang="ru-RU" sz="1600" dirty="0"/>
              <a:t> на </a:t>
            </a:r>
            <a:r>
              <a:rPr lang="ru-RU" sz="1600" dirty="0" err="1"/>
              <a:t>позицію</a:t>
            </a:r>
            <a:r>
              <a:rPr lang="ru-RU" sz="1600" dirty="0"/>
              <a:t>, яку сайт </a:t>
            </a:r>
            <a:r>
              <a:rPr lang="ru-RU" sz="1600" dirty="0" err="1"/>
              <a:t>займає</a:t>
            </a:r>
            <a:r>
              <a:rPr lang="ru-RU" sz="1600" dirty="0"/>
              <a:t> в результатах </a:t>
            </a:r>
            <a:r>
              <a:rPr lang="ru-RU" sz="1600" dirty="0" err="1"/>
              <a:t>пошуку</a:t>
            </a:r>
            <a:r>
              <a:rPr lang="uk-UA" sz="1600" dirty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057531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6066695"/>
          </a:xfrm>
        </p:spPr>
        <p:txBody>
          <a:bodyPr>
            <a:normAutofit fontScale="92500"/>
          </a:bodyPr>
          <a:lstStyle/>
          <a:p>
            <a:r>
              <a:rPr lang="ru-RU" sz="1600" u="sng" dirty="0" err="1">
                <a:hlinkClick r:id="rId2"/>
              </a:rPr>
              <a:t>Цифровий</a:t>
            </a:r>
            <a:r>
              <a:rPr lang="ru-RU" sz="1600" u="sng" dirty="0">
                <a:hlinkClick r:id="rId2"/>
              </a:rPr>
              <a:t> маркетинг є </a:t>
            </a:r>
            <a:r>
              <a:rPr lang="ru-RU" sz="1600" u="sng" dirty="0" err="1">
                <a:hlinkClick r:id="rId2"/>
              </a:rPr>
              <a:t>ширшою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категорією</a:t>
            </a:r>
            <a:r>
              <a:rPr lang="ru-RU" sz="1600" u="sng" dirty="0">
                <a:hlinkClick r:id="rId2"/>
              </a:rPr>
              <a:t>, </a:t>
            </a:r>
            <a:r>
              <a:rPr lang="ru-RU" sz="1600" u="sng" dirty="0" err="1">
                <a:hlinkClick r:id="rId2"/>
              </a:rPr>
              <a:t>ніж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Інтернет</a:t>
            </a:r>
            <a:r>
              <a:rPr lang="ru-RU" sz="1600" u="sng" dirty="0">
                <a:hlinkClick r:id="rId2"/>
              </a:rPr>
              <a:t>-маркетинг, </a:t>
            </a:r>
            <a:r>
              <a:rPr lang="ru-RU" sz="1600" u="sng" dirty="0" err="1">
                <a:hlinkClick r:id="rId2"/>
              </a:rPr>
              <a:t>що</a:t>
            </a:r>
            <a:r>
              <a:rPr lang="ru-RU" sz="1600" u="sng" dirty="0">
                <a:hlinkClick r:id="rId2"/>
              </a:rPr>
              <a:t> є </a:t>
            </a:r>
            <a:r>
              <a:rPr lang="ru-RU" sz="1600" u="sng" dirty="0" err="1">
                <a:hlinkClick r:id="rId2"/>
              </a:rPr>
              <a:t>його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складником</a:t>
            </a:r>
            <a:r>
              <a:rPr lang="ru-RU" sz="1600" u="sng" dirty="0">
                <a:hlinkClick r:id="rId2"/>
              </a:rPr>
              <a:t>. </a:t>
            </a:r>
            <a:r>
              <a:rPr lang="ru-RU" sz="1600" u="sng" dirty="0" err="1">
                <a:hlinkClick r:id="rId2"/>
              </a:rPr>
              <a:t>Водночас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зазначимо</a:t>
            </a:r>
            <a:r>
              <a:rPr lang="ru-RU" sz="1600" u="sng" dirty="0">
                <a:hlinkClick r:id="rId2"/>
              </a:rPr>
              <a:t>, </a:t>
            </a:r>
            <a:r>
              <a:rPr lang="ru-RU" sz="1600" u="sng" dirty="0" err="1">
                <a:hlinkClick r:id="rId2"/>
              </a:rPr>
              <a:t>що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серед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різноманітних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визначень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має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місце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також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використання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терміна</a:t>
            </a:r>
            <a:r>
              <a:rPr lang="ru-RU" sz="1600" u="sng" dirty="0">
                <a:hlinkClick r:id="rId2"/>
              </a:rPr>
              <a:t> «</a:t>
            </a:r>
            <a:r>
              <a:rPr lang="ru-RU" sz="1600" u="sng" dirty="0" err="1">
                <a:hlinkClick r:id="rId2"/>
              </a:rPr>
              <a:t>електронний</a:t>
            </a:r>
            <a:r>
              <a:rPr lang="ru-RU" sz="1600" u="sng" dirty="0">
                <a:hlinkClick r:id="rId2"/>
              </a:rPr>
              <a:t> маркетинг». </a:t>
            </a:r>
            <a:r>
              <a:rPr lang="ru-RU" sz="1600" u="sng" dirty="0" err="1">
                <a:hlinkClick r:id="rId2"/>
              </a:rPr>
              <a:t>Електронний</a:t>
            </a:r>
            <a:r>
              <a:rPr lang="ru-RU" sz="1600" u="sng" dirty="0">
                <a:hlinkClick r:id="rId2"/>
              </a:rPr>
              <a:t> маркетинг, на думку </a:t>
            </a:r>
            <a:r>
              <a:rPr lang="ru-RU" sz="1600" u="sng" dirty="0" err="1">
                <a:hlinkClick r:id="rId2"/>
              </a:rPr>
              <a:t>фахівців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зі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Сполучених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Штатів</a:t>
            </a:r>
            <a:r>
              <a:rPr lang="ru-RU" sz="1600" u="sng" dirty="0">
                <a:hlinkClick r:id="rId2"/>
              </a:rPr>
              <a:t> Америки, </a:t>
            </a:r>
            <a:r>
              <a:rPr lang="ru-RU" sz="1600" u="sng" dirty="0" err="1">
                <a:hlinkClick r:id="rId2"/>
              </a:rPr>
              <a:t>передбачає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інтеграцію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Інтернет</a:t>
            </a:r>
            <a:r>
              <a:rPr lang="ru-RU" sz="1600" u="sng" dirty="0">
                <a:hlinkClick r:id="rId2"/>
              </a:rPr>
              <a:t>- та цифрового маркетингу, </a:t>
            </a:r>
            <a:r>
              <a:rPr lang="ru-RU" sz="1600" u="sng" dirty="0" err="1">
                <a:hlinkClick r:id="rId2"/>
              </a:rPr>
              <a:t>тобто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включає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обидва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види</a:t>
            </a:r>
            <a:r>
              <a:rPr lang="ru-RU" sz="1600" u="sng" dirty="0">
                <a:hlinkClick r:id="rId2"/>
              </a:rPr>
              <a:t> маркетингу</a:t>
            </a:r>
            <a:r>
              <a:rPr lang="uk-UA" sz="1600" u="sng" dirty="0">
                <a:hlinkClick r:id="rId2"/>
              </a:rPr>
              <a:t>.</a:t>
            </a:r>
            <a:endParaRPr lang="ru-RU" sz="1600" dirty="0"/>
          </a:p>
          <a:p>
            <a:r>
              <a:rPr lang="ru-RU" sz="1600" dirty="0" err="1"/>
              <a:t>Цифровий</a:t>
            </a:r>
            <a:r>
              <a:rPr lang="ru-RU" sz="1600" dirty="0"/>
              <a:t> маркетинг — </a:t>
            </a:r>
            <a:r>
              <a:rPr lang="ru-RU" sz="1600" dirty="0" err="1"/>
              <a:t>це</a:t>
            </a:r>
            <a:r>
              <a:rPr lang="ru-RU" sz="1600" dirty="0"/>
              <a:t> </a:t>
            </a:r>
            <a:r>
              <a:rPr lang="ru-RU" sz="1600" dirty="0" err="1"/>
              <a:t>новий</a:t>
            </a:r>
            <a:r>
              <a:rPr lang="ru-RU" sz="1600" dirty="0"/>
              <a:t> </a:t>
            </a:r>
            <a:r>
              <a:rPr lang="ru-RU" sz="1600" dirty="0" err="1"/>
              <a:t>етап</a:t>
            </a:r>
            <a:r>
              <a:rPr lang="ru-RU" sz="1600" dirty="0"/>
              <a:t> </a:t>
            </a:r>
            <a:r>
              <a:rPr lang="ru-RU" sz="1600" dirty="0" err="1"/>
              <a:t>еволюції</a:t>
            </a:r>
            <a:r>
              <a:rPr lang="ru-RU" sz="1600" dirty="0"/>
              <a:t> </a:t>
            </a:r>
            <a:r>
              <a:rPr lang="ru-RU" sz="1600" dirty="0" err="1"/>
              <a:t>бізнес</a:t>
            </a:r>
            <a:r>
              <a:rPr lang="ru-RU" sz="1600" dirty="0"/>
              <a:t> </a:t>
            </a:r>
            <a:r>
              <a:rPr lang="ru-RU" sz="1600" dirty="0" err="1"/>
              <a:t>процесів</a:t>
            </a:r>
            <a:r>
              <a:rPr lang="ru-RU" sz="1600" dirty="0"/>
              <a:t>. </a:t>
            </a:r>
            <a:r>
              <a:rPr lang="ru-RU" sz="1600" dirty="0" err="1"/>
              <a:t>Цифрові</a:t>
            </a:r>
            <a:r>
              <a:rPr lang="ru-RU" sz="1600" dirty="0"/>
              <a:t> </a:t>
            </a:r>
            <a:r>
              <a:rPr lang="ru-RU" sz="1600" dirty="0" err="1"/>
              <a:t>медіа</a:t>
            </a:r>
            <a:r>
              <a:rPr lang="ru-RU" sz="1600" dirty="0"/>
              <a:t> — </a:t>
            </a:r>
            <a:r>
              <a:rPr lang="ru-RU" sz="1600" dirty="0" err="1"/>
              <a:t>це</a:t>
            </a:r>
            <a:r>
              <a:rPr lang="ru-RU" sz="1600" dirty="0"/>
              <a:t> </a:t>
            </a:r>
            <a:r>
              <a:rPr lang="ru-RU" sz="1600" dirty="0" err="1"/>
              <a:t>адресні</a:t>
            </a:r>
            <a:r>
              <a:rPr lang="ru-RU" sz="1600" dirty="0"/>
              <a:t> канали,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дозволяють</a:t>
            </a:r>
            <a:r>
              <a:rPr lang="ru-RU" sz="1600" dirty="0"/>
              <a:t> маркетологам вести </a:t>
            </a:r>
            <a:r>
              <a:rPr lang="ru-RU" sz="1600" dirty="0" err="1"/>
              <a:t>постійний</a:t>
            </a:r>
            <a:r>
              <a:rPr lang="ru-RU" sz="1600" dirty="0"/>
              <a:t> </a:t>
            </a:r>
            <a:r>
              <a:rPr lang="ru-RU" sz="1600" dirty="0" err="1"/>
              <a:t>двосторонній</a:t>
            </a:r>
            <a:r>
              <a:rPr lang="ru-RU" sz="1600" dirty="0"/>
              <a:t> </a:t>
            </a:r>
            <a:r>
              <a:rPr lang="ru-RU" sz="1600" dirty="0" err="1"/>
              <a:t>персоніфікований</a:t>
            </a:r>
            <a:r>
              <a:rPr lang="ru-RU" sz="1600" dirty="0"/>
              <a:t> </a:t>
            </a:r>
            <a:r>
              <a:rPr lang="ru-RU" sz="1600" dirty="0" err="1"/>
              <a:t>діалог</a:t>
            </a:r>
            <a:r>
              <a:rPr lang="ru-RU" sz="1600" dirty="0"/>
              <a:t> з </a:t>
            </a:r>
            <a:r>
              <a:rPr lang="ru-RU" sz="1600" dirty="0" err="1"/>
              <a:t>кожним</a:t>
            </a:r>
            <a:r>
              <a:rPr lang="ru-RU" sz="1600" dirty="0"/>
              <a:t> </a:t>
            </a:r>
            <a:r>
              <a:rPr lang="ru-RU" sz="1600" dirty="0" err="1"/>
              <a:t>споживачем</a:t>
            </a:r>
            <a:r>
              <a:rPr lang="ru-RU" sz="1600" dirty="0"/>
              <a:t>. </a:t>
            </a:r>
            <a:r>
              <a:rPr lang="ru-RU" sz="1600" dirty="0" err="1"/>
              <a:t>Такий</a:t>
            </a:r>
            <a:r>
              <a:rPr lang="ru-RU" sz="1600" dirty="0"/>
              <a:t> </a:t>
            </a:r>
            <a:r>
              <a:rPr lang="ru-RU" sz="1600" dirty="0" err="1"/>
              <a:t>діалог</a:t>
            </a:r>
            <a:r>
              <a:rPr lang="ru-RU" sz="1600" dirty="0"/>
              <a:t>, </a:t>
            </a:r>
            <a:r>
              <a:rPr lang="ru-RU" sz="1600" dirty="0" err="1"/>
              <a:t>побудований</a:t>
            </a:r>
            <a:r>
              <a:rPr lang="ru-RU" sz="1600" dirty="0"/>
              <a:t> на </a:t>
            </a:r>
            <a:r>
              <a:rPr lang="ru-RU" sz="1600" dirty="0" err="1"/>
              <a:t>використанні</a:t>
            </a:r>
            <a:r>
              <a:rPr lang="ru-RU" sz="1600" dirty="0"/>
              <a:t> </a:t>
            </a:r>
            <a:r>
              <a:rPr lang="ru-RU" sz="1600" dirty="0" err="1"/>
              <a:t>даних</a:t>
            </a:r>
            <a:r>
              <a:rPr lang="ru-RU" sz="1600" dirty="0"/>
              <a:t>, </a:t>
            </a:r>
            <a:r>
              <a:rPr lang="ru-RU" sz="1600" dirty="0" err="1"/>
              <a:t>які</a:t>
            </a:r>
            <a:r>
              <a:rPr lang="ru-RU" sz="1600" dirty="0"/>
              <a:t> </a:t>
            </a:r>
            <a:r>
              <a:rPr lang="ru-RU" sz="1600" dirty="0" err="1"/>
              <a:t>отримані</a:t>
            </a:r>
            <a:r>
              <a:rPr lang="ru-RU" sz="1600" dirty="0"/>
              <a:t> в </a:t>
            </a:r>
            <a:r>
              <a:rPr lang="ru-RU" sz="1600" dirty="0" err="1"/>
              <a:t>результаті</a:t>
            </a:r>
            <a:r>
              <a:rPr lang="ru-RU" sz="1600" dirty="0"/>
              <a:t> </a:t>
            </a:r>
            <a:r>
              <a:rPr lang="ru-RU" sz="1600" dirty="0" err="1"/>
              <a:t>минулих</a:t>
            </a:r>
            <a:r>
              <a:rPr lang="ru-RU" sz="1600" dirty="0"/>
              <a:t> </a:t>
            </a:r>
            <a:r>
              <a:rPr lang="ru-RU" sz="1600" dirty="0" err="1"/>
              <a:t>взаємодій</a:t>
            </a:r>
            <a:r>
              <a:rPr lang="ru-RU" sz="1600" dirty="0"/>
              <a:t> </a:t>
            </a:r>
            <a:r>
              <a:rPr lang="ru-RU" sz="1600" dirty="0" err="1"/>
              <a:t>зі</a:t>
            </a:r>
            <a:r>
              <a:rPr lang="ru-RU" sz="1600" dirty="0"/>
              <a:t> </a:t>
            </a:r>
            <a:r>
              <a:rPr lang="ru-RU" sz="1600" dirty="0" err="1"/>
              <a:t>споживачем</a:t>
            </a:r>
            <a:r>
              <a:rPr lang="ru-RU" sz="1600" dirty="0"/>
              <a:t>, для </a:t>
            </a:r>
            <a:r>
              <a:rPr lang="ru-RU" sz="1600" dirty="0" err="1"/>
              <a:t>обслуговування</a:t>
            </a:r>
            <a:r>
              <a:rPr lang="ru-RU" sz="1600" dirty="0"/>
              <a:t> </a:t>
            </a:r>
            <a:r>
              <a:rPr lang="ru-RU" sz="1600" dirty="0" err="1"/>
              <a:t>наступних</a:t>
            </a:r>
            <a:r>
              <a:rPr lang="ru-RU" sz="1600" dirty="0"/>
              <a:t> </a:t>
            </a:r>
            <a:r>
              <a:rPr lang="ru-RU" sz="1600" dirty="0" err="1"/>
              <a:t>контактів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працює</a:t>
            </a:r>
            <a:r>
              <a:rPr lang="ru-RU" sz="1600" dirty="0"/>
              <a:t> </a:t>
            </a:r>
            <a:r>
              <a:rPr lang="ru-RU" sz="1600" dirty="0" err="1"/>
              <a:t>подібно</a:t>
            </a:r>
            <a:r>
              <a:rPr lang="ru-RU" sz="1600" dirty="0"/>
              <a:t> </a:t>
            </a:r>
            <a:r>
              <a:rPr lang="ru-RU" sz="1600" dirty="0" err="1"/>
              <a:t>нейронній</a:t>
            </a:r>
            <a:r>
              <a:rPr lang="ru-RU" sz="1600" dirty="0"/>
              <a:t> </a:t>
            </a:r>
            <a:r>
              <a:rPr lang="ru-RU" sz="1600" dirty="0" err="1"/>
              <a:t>мережі</a:t>
            </a:r>
            <a:r>
              <a:rPr lang="ru-RU" sz="1600" dirty="0"/>
              <a:t>. </a:t>
            </a:r>
            <a:r>
              <a:rPr lang="ru-RU" sz="1600" dirty="0" err="1"/>
              <a:t>Крім</a:t>
            </a:r>
            <a:r>
              <a:rPr lang="ru-RU" sz="1600" dirty="0"/>
              <a:t> того, </a:t>
            </a:r>
            <a:r>
              <a:rPr lang="ru-RU" sz="1600" dirty="0" err="1"/>
              <a:t>цифрові</a:t>
            </a:r>
            <a:r>
              <a:rPr lang="ru-RU" sz="1600" dirty="0"/>
              <a:t> </a:t>
            </a:r>
            <a:r>
              <a:rPr lang="ru-RU" sz="1600" dirty="0" err="1"/>
              <a:t>медіа</a:t>
            </a:r>
            <a:r>
              <a:rPr lang="ru-RU" sz="1600" dirty="0"/>
              <a:t> </a:t>
            </a:r>
            <a:r>
              <a:rPr lang="ru-RU" sz="1600" dirty="0" err="1"/>
              <a:t>дозволяють</a:t>
            </a:r>
            <a:r>
              <a:rPr lang="ru-RU" sz="1600" dirty="0"/>
              <a:t> </a:t>
            </a:r>
            <a:r>
              <a:rPr lang="ru-RU" sz="1600" dirty="0" err="1"/>
              <a:t>отримувати</a:t>
            </a:r>
            <a:r>
              <a:rPr lang="ru-RU" sz="1600" dirty="0"/>
              <a:t> </a:t>
            </a:r>
            <a:r>
              <a:rPr lang="ru-RU" sz="1600" dirty="0" err="1"/>
              <a:t>аналітичну</a:t>
            </a:r>
            <a:r>
              <a:rPr lang="ru-RU" sz="1600" dirty="0"/>
              <a:t> </a:t>
            </a:r>
            <a:r>
              <a:rPr lang="ru-RU" sz="1600" dirty="0" err="1"/>
              <a:t>інформацію</a:t>
            </a:r>
            <a:r>
              <a:rPr lang="ru-RU" sz="1600" dirty="0"/>
              <a:t> про </a:t>
            </a:r>
            <a:r>
              <a:rPr lang="ru-RU" sz="1600" dirty="0" err="1"/>
              <a:t>поведінку</a:t>
            </a:r>
            <a:r>
              <a:rPr lang="ru-RU" sz="1600" dirty="0"/>
              <a:t> </a:t>
            </a:r>
            <a:r>
              <a:rPr lang="ru-RU" sz="1600" dirty="0" err="1"/>
              <a:t>споживача</a:t>
            </a:r>
            <a:r>
              <a:rPr lang="ru-RU" sz="1600" dirty="0"/>
              <a:t>, </a:t>
            </a:r>
            <a:r>
              <a:rPr lang="ru-RU" sz="1600" dirty="0" err="1"/>
              <a:t>його</a:t>
            </a:r>
            <a:r>
              <a:rPr lang="ru-RU" sz="1600" dirty="0"/>
              <a:t> </a:t>
            </a:r>
            <a:r>
              <a:rPr lang="ru-RU" sz="1600" dirty="0" err="1"/>
              <a:t>соціально</a:t>
            </a:r>
            <a:r>
              <a:rPr lang="uk-UA" sz="1600" dirty="0"/>
              <a:t>-</a:t>
            </a:r>
            <a:r>
              <a:rPr lang="ru-RU" sz="1600" dirty="0" err="1"/>
              <a:t>демографічний</a:t>
            </a:r>
            <a:r>
              <a:rPr lang="ru-RU" sz="1600" dirty="0"/>
              <a:t> портрет в </a:t>
            </a:r>
            <a:r>
              <a:rPr lang="ru-RU" sz="1600" dirty="0" err="1"/>
              <a:t>режимі</a:t>
            </a:r>
            <a:r>
              <a:rPr lang="ru-RU" sz="1600" dirty="0"/>
              <a:t> реального часу, </a:t>
            </a:r>
            <a:r>
              <a:rPr lang="ru-RU" sz="1600" dirty="0" err="1"/>
              <a:t>встановлювати</a:t>
            </a:r>
            <a:r>
              <a:rPr lang="ru-RU" sz="1600" dirty="0"/>
              <a:t> </a:t>
            </a:r>
            <a:r>
              <a:rPr lang="ru-RU" sz="1600" dirty="0" err="1"/>
              <a:t>прямий</a:t>
            </a:r>
            <a:r>
              <a:rPr lang="ru-RU" sz="1600" dirty="0"/>
              <a:t> та </a:t>
            </a:r>
            <a:r>
              <a:rPr lang="ru-RU" sz="1600" dirty="0" err="1"/>
              <a:t>отримувати</a:t>
            </a:r>
            <a:r>
              <a:rPr lang="ru-RU" sz="1600" dirty="0"/>
              <a:t> </a:t>
            </a:r>
            <a:r>
              <a:rPr lang="ru-RU" sz="1600" dirty="0" err="1"/>
              <a:t>зворотний</a:t>
            </a:r>
            <a:r>
              <a:rPr lang="ru-RU" sz="1600" dirty="0"/>
              <a:t> </a:t>
            </a:r>
            <a:r>
              <a:rPr lang="ru-RU" sz="1600" dirty="0" err="1"/>
              <a:t>зв'язок</a:t>
            </a:r>
            <a:r>
              <a:rPr lang="ru-RU" sz="1600" dirty="0"/>
              <a:t> з метою </a:t>
            </a:r>
            <a:r>
              <a:rPr lang="ru-RU" sz="1600" dirty="0" err="1"/>
              <a:t>поліпшення</a:t>
            </a:r>
            <a:r>
              <a:rPr lang="ru-RU" sz="1600" dirty="0"/>
              <a:t> і </a:t>
            </a:r>
            <a:r>
              <a:rPr lang="ru-RU" sz="1600" dirty="0" err="1"/>
              <a:t>оптимізації</a:t>
            </a:r>
            <a:r>
              <a:rPr lang="ru-RU" sz="1600" dirty="0"/>
              <a:t> </a:t>
            </a:r>
            <a:r>
              <a:rPr lang="ru-RU" sz="1600" dirty="0" err="1"/>
              <a:t>такої</a:t>
            </a:r>
            <a:r>
              <a:rPr lang="ru-RU" sz="1600" dirty="0"/>
              <a:t> </a:t>
            </a:r>
            <a:r>
              <a:rPr lang="ru-RU" sz="1600" dirty="0" err="1"/>
              <a:t>взаємодії</a:t>
            </a:r>
            <a:r>
              <a:rPr lang="uk-UA" sz="1600" dirty="0"/>
              <a:t>.</a:t>
            </a:r>
            <a:endParaRPr lang="ru-RU" sz="1600" dirty="0"/>
          </a:p>
          <a:p>
            <a:r>
              <a:rPr lang="ru-RU" sz="1600" dirty="0"/>
              <a:t>На думку М.А.</a:t>
            </a:r>
            <a:r>
              <a:rPr lang="uk-UA" sz="1600" dirty="0"/>
              <a:t> </a:t>
            </a:r>
            <a:r>
              <a:rPr lang="ru-RU" sz="1600" dirty="0" err="1"/>
              <a:t>Окландера</a:t>
            </a:r>
            <a:r>
              <a:rPr lang="ru-RU" sz="1600" dirty="0"/>
              <a:t>, О.О.</a:t>
            </a:r>
            <a:r>
              <a:rPr lang="uk-UA" sz="1600" dirty="0"/>
              <a:t> </a:t>
            </a:r>
            <a:r>
              <a:rPr lang="ru-RU" sz="1600" dirty="0"/>
              <a:t>Романенко, </a:t>
            </a:r>
            <a:r>
              <a:rPr lang="ru-RU" sz="1600" dirty="0" err="1"/>
              <a:t>цифровий</a:t>
            </a:r>
            <a:r>
              <a:rPr lang="ru-RU" sz="1600" dirty="0"/>
              <a:t> маркетинг – </a:t>
            </a:r>
            <a:r>
              <a:rPr lang="ru-RU" sz="1600" dirty="0" err="1"/>
              <a:t>це</a:t>
            </a:r>
            <a:r>
              <a:rPr lang="ru-RU" sz="1600" dirty="0"/>
              <a:t> вид </a:t>
            </a:r>
            <a:r>
              <a:rPr lang="ru-RU" sz="1600" dirty="0" err="1"/>
              <a:t>маркетингової</a:t>
            </a:r>
            <a:r>
              <a:rPr lang="ru-RU" sz="1600" dirty="0"/>
              <a:t> </a:t>
            </a:r>
            <a:r>
              <a:rPr lang="ru-RU" sz="1600" dirty="0" err="1"/>
              <a:t>діяльності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за </a:t>
            </a:r>
            <a:r>
              <a:rPr lang="ru-RU" sz="1600" dirty="0" err="1"/>
              <a:t>цифровими</a:t>
            </a:r>
            <a:r>
              <a:rPr lang="ru-RU" sz="1600" dirty="0"/>
              <a:t> каналами </a:t>
            </a:r>
            <a:r>
              <a:rPr lang="ru-RU" sz="1600" dirty="0" err="1"/>
              <a:t>цифровими</a:t>
            </a:r>
            <a:r>
              <a:rPr lang="ru-RU" sz="1600" dirty="0"/>
              <a:t> методами </a:t>
            </a:r>
            <a:r>
              <a:rPr lang="ru-RU" sz="1600" dirty="0" err="1"/>
              <a:t>дає</a:t>
            </a:r>
            <a:r>
              <a:rPr lang="ru-RU" sz="1600" dirty="0"/>
              <a:t> </a:t>
            </a:r>
            <a:r>
              <a:rPr lang="ru-RU" sz="1600" dirty="0" err="1"/>
              <a:t>змогу</a:t>
            </a:r>
            <a:r>
              <a:rPr lang="ru-RU" sz="1600" dirty="0"/>
              <a:t> адресно </a:t>
            </a:r>
            <a:r>
              <a:rPr lang="ru-RU" sz="1600" dirty="0" err="1"/>
              <a:t>взаємодіяти</a:t>
            </a:r>
            <a:r>
              <a:rPr lang="ru-RU" sz="1600" dirty="0"/>
              <a:t> з </a:t>
            </a:r>
            <a:r>
              <a:rPr lang="ru-RU" sz="1600" dirty="0" err="1"/>
              <a:t>цільовими</a:t>
            </a:r>
            <a:r>
              <a:rPr lang="ru-RU" sz="1600" dirty="0"/>
              <a:t> сегментам ринку у </a:t>
            </a:r>
            <a:r>
              <a:rPr lang="ru-RU" sz="1600" dirty="0" err="1"/>
              <a:t>віртуальному</a:t>
            </a:r>
            <a:r>
              <a:rPr lang="ru-RU" sz="1600" dirty="0"/>
              <a:t> та реальному </a:t>
            </a:r>
            <a:r>
              <a:rPr lang="ru-RU" sz="1600" dirty="0" err="1"/>
              <a:t>середовищах</a:t>
            </a:r>
            <a:r>
              <a:rPr lang="ru-RU" sz="1600" dirty="0"/>
              <a:t>.</a:t>
            </a:r>
          </a:p>
          <a:p>
            <a:r>
              <a:rPr lang="ru-RU" sz="1600" dirty="0" err="1"/>
              <a:t>Цифровий</a:t>
            </a:r>
            <a:r>
              <a:rPr lang="ru-RU" sz="1600" dirty="0"/>
              <a:t> маркетинг – </a:t>
            </a:r>
            <a:r>
              <a:rPr lang="ru-RU" sz="1600" dirty="0" err="1"/>
              <a:t>це</a:t>
            </a:r>
            <a:r>
              <a:rPr lang="ru-RU" sz="1600" dirty="0"/>
              <a:t> весь комплекс </a:t>
            </a:r>
            <a:r>
              <a:rPr lang="ru-RU" sz="1600" dirty="0" err="1"/>
              <a:t>маркетингових</a:t>
            </a:r>
            <a:r>
              <a:rPr lang="ru-RU" sz="1600" dirty="0"/>
              <a:t> </a:t>
            </a:r>
            <a:r>
              <a:rPr lang="ru-RU" sz="1600" dirty="0" err="1"/>
              <a:t>дій</a:t>
            </a:r>
            <a:r>
              <a:rPr lang="ru-RU" sz="1600" dirty="0"/>
              <a:t> у </a:t>
            </a:r>
            <a:r>
              <a:rPr lang="ru-RU" sz="1600" dirty="0" err="1"/>
              <a:t>сучасному</a:t>
            </a:r>
            <a:r>
              <a:rPr lang="ru-RU" sz="1600" dirty="0"/>
              <a:t> </a:t>
            </a:r>
            <a:r>
              <a:rPr lang="ru-RU" sz="1600" dirty="0" err="1"/>
              <a:t>світі</a:t>
            </a:r>
            <a:r>
              <a:rPr lang="ru-RU" sz="1600" dirty="0"/>
              <a:t>. </a:t>
            </a:r>
            <a:r>
              <a:rPr lang="ru-RU" sz="1600" dirty="0" err="1"/>
              <a:t>Тобто</a:t>
            </a:r>
            <a:r>
              <a:rPr lang="ru-RU" sz="1600" dirty="0"/>
              <a:t> </a:t>
            </a:r>
            <a:r>
              <a:rPr lang="ru-RU" sz="1600" dirty="0" err="1"/>
              <a:t>це</a:t>
            </a:r>
            <a:r>
              <a:rPr lang="ru-RU" sz="1600" dirty="0"/>
              <a:t> </a:t>
            </a:r>
            <a:r>
              <a:rPr lang="ru-RU" sz="1600" dirty="0" err="1"/>
              <a:t>сучасний</a:t>
            </a:r>
            <a:r>
              <a:rPr lang="ru-RU" sz="1600" dirty="0"/>
              <a:t> маркетинг, </a:t>
            </a:r>
            <a:r>
              <a:rPr lang="ru-RU" sz="1600" dirty="0" err="1"/>
              <a:t>якому</a:t>
            </a:r>
            <a:r>
              <a:rPr lang="ru-RU" sz="1600" dirty="0"/>
              <a:t> </a:t>
            </a:r>
            <a:r>
              <a:rPr lang="ru-RU" sz="1600" dirty="0" err="1"/>
              <a:t>властива</a:t>
            </a:r>
            <a:r>
              <a:rPr lang="ru-RU" sz="1600" dirty="0"/>
              <a:t> </a:t>
            </a:r>
            <a:r>
              <a:rPr lang="ru-RU" sz="1600" dirty="0" err="1"/>
              <a:t>дуальність</a:t>
            </a:r>
            <a:r>
              <a:rPr lang="ru-RU" sz="1600" dirty="0"/>
              <a:t> через </a:t>
            </a:r>
            <a:r>
              <a:rPr lang="ru-RU" sz="1600" dirty="0" err="1"/>
              <a:t>його</a:t>
            </a:r>
            <a:r>
              <a:rPr lang="ru-RU" sz="1600" dirty="0"/>
              <a:t> </a:t>
            </a:r>
            <a:r>
              <a:rPr lang="ru-RU" sz="1600" dirty="0" err="1"/>
              <a:t>гібридний</a:t>
            </a:r>
            <a:r>
              <a:rPr lang="ru-RU" sz="1600" dirty="0"/>
              <a:t> характер: </a:t>
            </a:r>
            <a:r>
              <a:rPr lang="ru-RU" sz="1600" dirty="0" err="1"/>
              <a:t>частина</a:t>
            </a:r>
            <a:r>
              <a:rPr lang="ru-RU" sz="1600" dirty="0"/>
              <a:t> </a:t>
            </a:r>
            <a:r>
              <a:rPr lang="ru-RU" sz="1600" dirty="0" err="1"/>
              <a:t>функцій</a:t>
            </a:r>
            <a:r>
              <a:rPr lang="ru-RU" sz="1600" dirty="0"/>
              <a:t> </a:t>
            </a:r>
            <a:r>
              <a:rPr lang="ru-RU" sz="1600" dirty="0" err="1"/>
              <a:t>виконується</a:t>
            </a:r>
            <a:r>
              <a:rPr lang="ru-RU" sz="1600" dirty="0"/>
              <a:t> в онлайн, а </a:t>
            </a:r>
            <a:r>
              <a:rPr lang="ru-RU" sz="1600" dirty="0" err="1"/>
              <a:t>частина</a:t>
            </a:r>
            <a:r>
              <a:rPr lang="ru-RU" sz="1600" dirty="0"/>
              <a:t> – в офлайн-</a:t>
            </a:r>
            <a:r>
              <a:rPr lang="ru-RU" sz="1600" dirty="0" err="1"/>
              <a:t>середовищі</a:t>
            </a:r>
            <a:r>
              <a:rPr lang="ru-RU" sz="1600" dirty="0"/>
              <a:t>. Т.П.</a:t>
            </a:r>
            <a:r>
              <a:rPr lang="uk-UA" sz="1600" dirty="0"/>
              <a:t> </a:t>
            </a:r>
            <a:r>
              <a:rPr lang="ru-RU" sz="1600" dirty="0"/>
              <a:t>Данько та І.І.</a:t>
            </a:r>
            <a:r>
              <a:rPr lang="uk-UA" sz="1600" dirty="0"/>
              <a:t> </a:t>
            </a:r>
            <a:r>
              <a:rPr lang="ru-RU" sz="1600" dirty="0" err="1"/>
              <a:t>Скоробогатих</a:t>
            </a:r>
            <a:r>
              <a:rPr lang="ru-RU" sz="1600" dirty="0"/>
              <a:t> </a:t>
            </a:r>
            <a:r>
              <a:rPr lang="ru-RU" sz="1600" dirty="0" err="1"/>
              <a:t>вважають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цифровий</a:t>
            </a:r>
            <a:r>
              <a:rPr lang="ru-RU" sz="1600" dirty="0"/>
              <a:t> маркетинг – </a:t>
            </a:r>
            <a:r>
              <a:rPr lang="ru-RU" sz="1600" dirty="0" err="1"/>
              <a:t>це</a:t>
            </a:r>
            <a:r>
              <a:rPr lang="ru-RU" sz="1600" dirty="0"/>
              <a:t> маркетинг,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забезпечує</a:t>
            </a:r>
            <a:r>
              <a:rPr lang="ru-RU" sz="1600" dirty="0"/>
              <a:t> </a:t>
            </a:r>
            <a:r>
              <a:rPr lang="ru-RU" sz="1600" dirty="0" err="1"/>
              <a:t>взаємодію</a:t>
            </a:r>
            <a:r>
              <a:rPr lang="ru-RU" sz="1600" dirty="0"/>
              <a:t> з </a:t>
            </a:r>
            <a:r>
              <a:rPr lang="ru-RU" sz="1600" dirty="0" err="1"/>
              <a:t>клієнтами</a:t>
            </a:r>
            <a:r>
              <a:rPr lang="ru-RU" sz="1600" dirty="0"/>
              <a:t> та </a:t>
            </a:r>
            <a:r>
              <a:rPr lang="ru-RU" sz="1600" dirty="0" err="1"/>
              <a:t>бізнес</a:t>
            </a:r>
            <a:r>
              <a:rPr lang="ru-RU" sz="1600" dirty="0"/>
              <a:t>-партнерами з </a:t>
            </a:r>
            <a:r>
              <a:rPr lang="ru-RU" sz="1600" dirty="0" err="1"/>
              <a:t>використанням</a:t>
            </a:r>
            <a:r>
              <a:rPr lang="ru-RU" sz="1600" dirty="0"/>
              <a:t> </a:t>
            </a:r>
            <a:r>
              <a:rPr lang="ru-RU" sz="1600" dirty="0" err="1"/>
              <a:t>цифрових</a:t>
            </a:r>
            <a:r>
              <a:rPr lang="ru-RU" sz="1600" dirty="0"/>
              <a:t> </a:t>
            </a:r>
            <a:r>
              <a:rPr lang="ru-RU" sz="1600" dirty="0" err="1"/>
              <a:t>інформаційно-комунікаційних</a:t>
            </a:r>
            <a:r>
              <a:rPr lang="ru-RU" sz="1600" dirty="0"/>
              <a:t> </a:t>
            </a:r>
            <a:r>
              <a:rPr lang="ru-RU" sz="1600" dirty="0" err="1"/>
              <a:t>технологій</a:t>
            </a:r>
            <a:r>
              <a:rPr lang="ru-RU" sz="1600" dirty="0"/>
              <a:t> та </a:t>
            </a:r>
            <a:r>
              <a:rPr lang="ru-RU" sz="1600" dirty="0" err="1"/>
              <a:t>електронних</a:t>
            </a:r>
            <a:r>
              <a:rPr lang="ru-RU" sz="1600" dirty="0"/>
              <a:t> </a:t>
            </a:r>
            <a:r>
              <a:rPr lang="ru-RU" sz="1600" dirty="0" err="1"/>
              <a:t>пристроїв</a:t>
            </a:r>
            <a:r>
              <a:rPr lang="ru-RU" sz="1600" dirty="0"/>
              <a:t>, у </a:t>
            </a:r>
            <a:r>
              <a:rPr lang="ru-RU" sz="1600" dirty="0" err="1"/>
              <a:t>більш</a:t>
            </a:r>
            <a:r>
              <a:rPr lang="ru-RU" sz="1600" dirty="0"/>
              <a:t> широкому </a:t>
            </a:r>
            <a:r>
              <a:rPr lang="ru-RU" sz="1600" dirty="0" err="1"/>
              <a:t>сенсі</a:t>
            </a:r>
            <a:r>
              <a:rPr lang="ru-RU" sz="1600" dirty="0"/>
              <a:t> </a:t>
            </a:r>
            <a:r>
              <a:rPr lang="ru-RU" sz="1600" dirty="0" err="1"/>
              <a:t>це</a:t>
            </a:r>
            <a:r>
              <a:rPr lang="ru-RU" sz="1600" dirty="0"/>
              <a:t> </a:t>
            </a:r>
            <a:r>
              <a:rPr lang="ru-RU" sz="1600" dirty="0" err="1"/>
              <a:t>реалізація</a:t>
            </a:r>
            <a:r>
              <a:rPr lang="ru-RU" sz="1600" dirty="0"/>
              <a:t> </a:t>
            </a:r>
            <a:r>
              <a:rPr lang="ru-RU" sz="1600" dirty="0" err="1"/>
              <a:t>маркетингової</a:t>
            </a:r>
            <a:r>
              <a:rPr lang="ru-RU" sz="1600" dirty="0"/>
              <a:t> </a:t>
            </a:r>
            <a:r>
              <a:rPr lang="ru-RU" sz="1600" dirty="0" err="1"/>
              <a:t>діяльності</a:t>
            </a:r>
            <a:r>
              <a:rPr lang="ru-RU" sz="1600" dirty="0"/>
              <a:t> з </a:t>
            </a:r>
            <a:r>
              <a:rPr lang="ru-RU" sz="1600" dirty="0" err="1"/>
              <a:t>використанням</a:t>
            </a:r>
            <a:r>
              <a:rPr lang="ru-RU" sz="1600" dirty="0"/>
              <a:t> </a:t>
            </a:r>
            <a:r>
              <a:rPr lang="ru-RU" sz="1600" dirty="0" err="1"/>
              <a:t>цифрових</a:t>
            </a:r>
            <a:r>
              <a:rPr lang="ru-RU" sz="1600" dirty="0"/>
              <a:t> </a:t>
            </a:r>
            <a:r>
              <a:rPr lang="ru-RU" sz="1600" dirty="0" err="1"/>
              <a:t>інформаційно-комунікаційних</a:t>
            </a:r>
            <a:r>
              <a:rPr lang="ru-RU" sz="1600" dirty="0"/>
              <a:t> </a:t>
            </a:r>
            <a:r>
              <a:rPr lang="ru-RU" sz="1600" dirty="0" err="1"/>
              <a:t>технологій</a:t>
            </a:r>
            <a:r>
              <a:rPr lang="ru-RU" sz="1600" dirty="0"/>
              <a:t>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7679745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6066695"/>
          </a:xfrm>
        </p:spPr>
        <p:txBody>
          <a:bodyPr>
            <a:normAutofit fontScale="77500" lnSpcReduction="20000"/>
          </a:bodyPr>
          <a:lstStyle/>
          <a:p>
            <a:r>
              <a:rPr lang="ru-RU" sz="1600" u="sng" dirty="0">
                <a:hlinkClick r:id="rId2"/>
              </a:rPr>
              <a:t>Д.В.</a:t>
            </a:r>
            <a:r>
              <a:rPr lang="uk-UA" sz="1600" u="sng" dirty="0">
                <a:hlinkClick r:id="rId2"/>
              </a:rPr>
              <a:t> </a:t>
            </a:r>
            <a:r>
              <a:rPr lang="ru-RU" sz="1600" u="sng" dirty="0" err="1">
                <a:hlinkClick r:id="rId2"/>
              </a:rPr>
              <a:t>Яцюк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зазначає</a:t>
            </a:r>
            <a:r>
              <a:rPr lang="ru-RU" sz="1600" u="sng" dirty="0">
                <a:hlinkClick r:id="rId2"/>
              </a:rPr>
              <a:t>, </a:t>
            </a:r>
            <a:r>
              <a:rPr lang="ru-RU" sz="1600" u="sng" dirty="0" err="1">
                <a:hlinkClick r:id="rId2"/>
              </a:rPr>
              <a:t>що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цифровий</a:t>
            </a:r>
            <a:r>
              <a:rPr lang="ru-RU" sz="1600" u="sng" dirty="0">
                <a:hlinkClick r:id="rId2"/>
              </a:rPr>
              <a:t> маркетинг (</a:t>
            </a:r>
            <a:r>
              <a:rPr lang="ru-RU" sz="1600" u="sng" dirty="0" err="1">
                <a:hlinkClick r:id="rId2"/>
              </a:rPr>
              <a:t>інтерактивний</a:t>
            </a:r>
            <a:r>
              <a:rPr lang="ru-RU" sz="1600" u="sng" dirty="0">
                <a:hlinkClick r:id="rId2"/>
              </a:rPr>
              <a:t> маркетинг) з </a:t>
            </a:r>
            <a:r>
              <a:rPr lang="ru-RU" sz="1600" u="sng" dirty="0" err="1">
                <a:hlinkClick r:id="rId2"/>
              </a:rPr>
              <a:t>погляду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маркетингових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комунікацій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передбачає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використання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всіх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можливих</a:t>
            </a:r>
            <a:r>
              <a:rPr lang="ru-RU" sz="1600" u="sng" dirty="0">
                <a:hlinkClick r:id="rId2"/>
              </a:rPr>
              <a:t> форм </a:t>
            </a:r>
            <a:r>
              <a:rPr lang="ru-RU" sz="1600" u="sng" dirty="0" err="1">
                <a:hlinkClick r:id="rId2"/>
              </a:rPr>
              <a:t>цифрових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каналів</a:t>
            </a:r>
            <a:r>
              <a:rPr lang="ru-RU" sz="1600" u="sng" dirty="0">
                <a:hlinkClick r:id="rId2"/>
              </a:rPr>
              <a:t> для </a:t>
            </a:r>
            <a:r>
              <a:rPr lang="ru-RU" sz="1600" u="sng" dirty="0" err="1">
                <a:hlinkClick r:id="rId2"/>
              </a:rPr>
              <a:t>просування</a:t>
            </a:r>
            <a:r>
              <a:rPr lang="ru-RU" sz="1600" u="sng" dirty="0">
                <a:hlinkClick r:id="rId2"/>
              </a:rPr>
              <a:t> бренду. </a:t>
            </a:r>
            <a:r>
              <a:rPr lang="ru-RU" sz="1600" u="sng" dirty="0" err="1">
                <a:hlinkClick r:id="rId2"/>
              </a:rPr>
              <a:t>Комунікації</a:t>
            </a:r>
            <a:r>
              <a:rPr lang="ru-RU" sz="1600" u="sng" dirty="0">
                <a:hlinkClick r:id="rId2"/>
              </a:rPr>
              <a:t> в цифровому маркетингу </a:t>
            </a:r>
            <a:r>
              <a:rPr lang="ru-RU" sz="1600" u="sng" dirty="0" err="1">
                <a:hlinkClick r:id="rId2"/>
              </a:rPr>
              <a:t>дають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змогу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досягати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цільової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аудиторії</a:t>
            </a:r>
            <a:r>
              <a:rPr lang="ru-RU" sz="1600" u="sng" dirty="0">
                <a:hlinkClick r:id="rId2"/>
              </a:rPr>
              <a:t> в офлайн-</a:t>
            </a:r>
            <a:r>
              <a:rPr lang="ru-RU" sz="1600" u="sng" dirty="0" err="1">
                <a:hlinkClick r:id="rId2"/>
              </a:rPr>
              <a:t>середовищі</a:t>
            </a:r>
            <a:r>
              <a:rPr lang="ru-RU" sz="1600" u="sng" dirty="0">
                <a:hlinkClick r:id="rId2"/>
              </a:rPr>
              <a:t> (</a:t>
            </a:r>
            <a:r>
              <a:rPr lang="ru-RU" sz="1600" u="sng" dirty="0" err="1">
                <a:hlinkClick r:id="rId2"/>
              </a:rPr>
              <a:t>використання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додатків</a:t>
            </a:r>
            <a:r>
              <a:rPr lang="ru-RU" sz="1600" u="sng" dirty="0">
                <a:hlinkClick r:id="rId2"/>
              </a:rPr>
              <a:t> у телефонах, </a:t>
            </a:r>
            <a:r>
              <a:rPr lang="ru-RU" sz="1600" u="sng" dirty="0" err="1">
                <a:hlinkClick r:id="rId2"/>
              </a:rPr>
              <a:t>sms</a:t>
            </a:r>
            <a:r>
              <a:rPr lang="ru-RU" sz="1600" u="sng" dirty="0">
                <a:hlinkClick r:id="rId2"/>
              </a:rPr>
              <a:t>/ </a:t>
            </a:r>
            <a:r>
              <a:rPr lang="ru-RU" sz="1600" u="sng" dirty="0" err="1">
                <a:hlinkClick r:id="rId2"/>
              </a:rPr>
              <a:t>mms</a:t>
            </a:r>
            <a:r>
              <a:rPr lang="ru-RU" sz="1600" u="sng" dirty="0">
                <a:hlinkClick r:id="rId2"/>
              </a:rPr>
              <a:t>, </a:t>
            </a:r>
            <a:r>
              <a:rPr lang="ru-RU" sz="1600" u="sng" dirty="0" err="1">
                <a:hlinkClick r:id="rId2"/>
              </a:rPr>
              <a:t>рекламні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дисплеї</a:t>
            </a:r>
            <a:r>
              <a:rPr lang="ru-RU" sz="1600" u="sng" dirty="0">
                <a:hlinkClick r:id="rId2"/>
              </a:rPr>
              <a:t> на </a:t>
            </a:r>
            <a:r>
              <a:rPr lang="ru-RU" sz="1600" u="sng" dirty="0" err="1">
                <a:hlinkClick r:id="rId2"/>
              </a:rPr>
              <a:t>вулицях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тощо</a:t>
            </a:r>
            <a:r>
              <a:rPr lang="ru-RU" sz="1600" u="sng" dirty="0">
                <a:hlinkClick r:id="rId2"/>
              </a:rPr>
              <a:t>). До складу </a:t>
            </a:r>
            <a:r>
              <a:rPr lang="ru-RU" sz="1600" u="sng" dirty="0" err="1">
                <a:hlinkClick r:id="rId2"/>
              </a:rPr>
              <a:t>цифрових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медіа</a:t>
            </a:r>
            <a:r>
              <a:rPr lang="ru-RU" sz="1600" u="sng" dirty="0">
                <a:hlinkClick r:id="rId2"/>
              </a:rPr>
              <a:t>, </a:t>
            </a:r>
            <a:r>
              <a:rPr lang="ru-RU" sz="1600" u="sng" dirty="0" err="1">
                <a:hlinkClick r:id="rId2"/>
              </a:rPr>
              <a:t>окрім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Інтернету</a:t>
            </a:r>
            <a:r>
              <a:rPr lang="ru-RU" sz="1600" u="sng" dirty="0">
                <a:hlinkClick r:id="rId2"/>
              </a:rPr>
              <a:t>, </a:t>
            </a:r>
            <a:r>
              <a:rPr lang="ru-RU" sz="1600" u="sng" dirty="0" err="1">
                <a:hlinkClick r:id="rId2"/>
              </a:rPr>
              <a:t>включають</a:t>
            </a:r>
            <a:r>
              <a:rPr lang="ru-RU" sz="1600" u="sng" dirty="0">
                <a:hlinkClick r:id="rId2"/>
              </a:rPr>
              <a:t>: </a:t>
            </a:r>
            <a:r>
              <a:rPr lang="ru-RU" sz="1600" u="sng" dirty="0" err="1">
                <a:hlinkClick r:id="rId2"/>
              </a:rPr>
              <a:t>цифрове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телебачення</a:t>
            </a:r>
            <a:r>
              <a:rPr lang="ru-RU" sz="1600" u="sng" dirty="0">
                <a:hlinkClick r:id="rId2"/>
              </a:rPr>
              <a:t>, </a:t>
            </a:r>
            <a:r>
              <a:rPr lang="ru-RU" sz="1600" u="sng" dirty="0" err="1">
                <a:hlinkClick r:id="rId2"/>
              </a:rPr>
              <a:t>радіо</a:t>
            </a:r>
            <a:r>
              <a:rPr lang="ru-RU" sz="1600" u="sng" dirty="0">
                <a:hlinkClick r:id="rId2"/>
              </a:rPr>
              <a:t>, </a:t>
            </a:r>
            <a:r>
              <a:rPr lang="ru-RU" sz="1600" u="sng" dirty="0" err="1">
                <a:hlinkClick r:id="rId2"/>
              </a:rPr>
              <a:t>монітори</a:t>
            </a:r>
            <a:r>
              <a:rPr lang="ru-RU" sz="1600" u="sng" dirty="0">
                <a:hlinkClick r:id="rId2"/>
              </a:rPr>
              <a:t>, </a:t>
            </a:r>
            <a:r>
              <a:rPr lang="ru-RU" sz="1600" u="sng" dirty="0" err="1">
                <a:hlinkClick r:id="rId2"/>
              </a:rPr>
              <a:t>дисплеї</a:t>
            </a:r>
            <a:r>
              <a:rPr lang="ru-RU" sz="1600" u="sng" dirty="0">
                <a:hlinkClick r:id="rId2"/>
              </a:rPr>
              <a:t> та </a:t>
            </a:r>
            <a:r>
              <a:rPr lang="ru-RU" sz="1600" u="sng" dirty="0" err="1">
                <a:hlinkClick r:id="rId2"/>
              </a:rPr>
              <a:t>інші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цифрові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засоби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зв'язку</a:t>
            </a:r>
            <a:r>
              <a:rPr lang="ru-RU" sz="1600" u="sng" dirty="0">
                <a:hlinkClick r:id="rId2"/>
              </a:rPr>
              <a:t>. </a:t>
            </a:r>
            <a:r>
              <a:rPr lang="ru-RU" sz="1600" u="sng" dirty="0" err="1">
                <a:hlinkClick r:id="rId2"/>
              </a:rPr>
              <a:t>Слід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зазначити</a:t>
            </a:r>
            <a:r>
              <a:rPr lang="ru-RU" sz="1600" u="sng" dirty="0">
                <a:hlinkClick r:id="rId2"/>
              </a:rPr>
              <a:t>, </a:t>
            </a:r>
            <a:r>
              <a:rPr lang="ru-RU" sz="1600" u="sng" dirty="0" err="1">
                <a:hlinkClick r:id="rId2"/>
              </a:rPr>
              <a:t>що</a:t>
            </a:r>
            <a:r>
              <a:rPr lang="ru-RU" sz="1600" u="sng" dirty="0">
                <a:hlinkClick r:id="rId2"/>
              </a:rPr>
              <a:t> до цифрового маркетингу не </a:t>
            </a:r>
            <a:r>
              <a:rPr lang="ru-RU" sz="1600" u="sng" dirty="0" err="1">
                <a:hlinkClick r:id="rId2"/>
              </a:rPr>
              <a:t>належить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просування</a:t>
            </a:r>
            <a:r>
              <a:rPr lang="ru-RU" sz="1600" u="sng" dirty="0">
                <a:hlinkClick r:id="rId2"/>
              </a:rPr>
              <a:t> за </a:t>
            </a:r>
            <a:r>
              <a:rPr lang="ru-RU" sz="1600" u="sng" dirty="0" err="1">
                <a:hlinkClick r:id="rId2"/>
              </a:rPr>
              <a:t>допомогою</a:t>
            </a:r>
            <a:r>
              <a:rPr lang="ru-RU" sz="1600" u="sng" dirty="0">
                <a:hlinkClick r:id="rId2"/>
              </a:rPr>
              <a:t> таких </a:t>
            </a:r>
            <a:r>
              <a:rPr lang="ru-RU" sz="1600" u="sng" dirty="0" err="1">
                <a:hlinkClick r:id="rId2"/>
              </a:rPr>
              <a:t>традиційних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каналів</a:t>
            </a:r>
            <a:r>
              <a:rPr lang="ru-RU" sz="1600" u="sng" dirty="0">
                <a:hlinkClick r:id="rId2"/>
              </a:rPr>
              <a:t>, як </a:t>
            </a:r>
            <a:r>
              <a:rPr lang="ru-RU" sz="1600" u="sng" dirty="0" err="1">
                <a:hlinkClick r:id="rId2"/>
              </a:rPr>
              <a:t>оголошення</a:t>
            </a:r>
            <a:r>
              <a:rPr lang="ru-RU" sz="1600" u="sng" dirty="0">
                <a:hlinkClick r:id="rId2"/>
              </a:rPr>
              <a:t> в газетах, </a:t>
            </a:r>
            <a:r>
              <a:rPr lang="ru-RU" sz="1600" u="sng" dirty="0" err="1">
                <a:hlinkClick r:id="rId2"/>
              </a:rPr>
              <a:t>флаєри</a:t>
            </a:r>
            <a:r>
              <a:rPr lang="ru-RU" sz="1600" u="sng" dirty="0">
                <a:hlinkClick r:id="rId2"/>
              </a:rPr>
              <a:t>, реклама на ТБ, </a:t>
            </a:r>
            <a:r>
              <a:rPr lang="ru-RU" sz="1600" u="sng" dirty="0" err="1">
                <a:hlinkClick r:id="rId2"/>
              </a:rPr>
              <a:t>білборди</a:t>
            </a:r>
            <a:r>
              <a:rPr lang="ru-RU" sz="1600" u="sng" dirty="0">
                <a:hlinkClick r:id="rId2"/>
              </a:rPr>
              <a:t>. </a:t>
            </a:r>
            <a:r>
              <a:rPr lang="ru-RU" sz="1600" u="sng" dirty="0" err="1">
                <a:hlinkClick r:id="rId2"/>
              </a:rPr>
              <a:t>Хоча</a:t>
            </a:r>
            <a:r>
              <a:rPr lang="ru-RU" sz="1600" u="sng" dirty="0">
                <a:hlinkClick r:id="rId2"/>
              </a:rPr>
              <a:t>, </a:t>
            </a:r>
            <a:r>
              <a:rPr lang="ru-RU" sz="1600" u="sng" dirty="0" err="1">
                <a:hlinkClick r:id="rId2"/>
              </a:rPr>
              <a:t>якщо</a:t>
            </a:r>
            <a:r>
              <a:rPr lang="ru-RU" sz="1600" u="sng" dirty="0">
                <a:hlinkClick r:id="rId2"/>
              </a:rPr>
              <a:t> на </a:t>
            </a:r>
            <a:r>
              <a:rPr lang="ru-RU" sz="1600" u="sng" dirty="0" err="1">
                <a:hlinkClick r:id="rId2"/>
              </a:rPr>
              <a:t>білборді</a:t>
            </a:r>
            <a:r>
              <a:rPr lang="ru-RU" sz="1600" u="sng" dirty="0">
                <a:hlinkClick r:id="rId2"/>
              </a:rPr>
              <a:t> буде </a:t>
            </a:r>
            <a:r>
              <a:rPr lang="ru-RU" sz="1600" u="sng" dirty="0" err="1">
                <a:hlinkClick r:id="rId2"/>
              </a:rPr>
              <a:t>вказано</a:t>
            </a:r>
            <a:r>
              <a:rPr lang="ru-RU" sz="1600" u="sng" dirty="0">
                <a:hlinkClick r:id="rId2"/>
              </a:rPr>
              <a:t> QR-код, за </a:t>
            </a:r>
            <a:r>
              <a:rPr lang="ru-RU" sz="1600" u="sng" dirty="0" err="1">
                <a:hlinkClick r:id="rId2"/>
              </a:rPr>
              <a:t>допомогою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якого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можна</a:t>
            </a:r>
            <a:r>
              <a:rPr lang="ru-RU" sz="1600" u="sng" dirty="0">
                <a:hlinkClick r:id="rId2"/>
              </a:rPr>
              <a:t> перейти на сайт, то </a:t>
            </a:r>
            <a:r>
              <a:rPr lang="ru-RU" sz="1600" u="sng" dirty="0" err="1">
                <a:hlinkClick r:id="rId2"/>
              </a:rPr>
              <a:t>це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вже</a:t>
            </a:r>
            <a:r>
              <a:rPr lang="ru-RU" sz="1600" u="sng" dirty="0">
                <a:hlinkClick r:id="rId2"/>
              </a:rPr>
              <a:t> </a:t>
            </a:r>
            <a:r>
              <a:rPr lang="ru-RU" sz="1600" u="sng" dirty="0" err="1">
                <a:hlinkClick r:id="rId2"/>
              </a:rPr>
              <a:t>цифровий</a:t>
            </a:r>
            <a:r>
              <a:rPr lang="ru-RU" sz="1600" u="sng" dirty="0">
                <a:hlinkClick r:id="rId2"/>
              </a:rPr>
              <a:t> маркетинг.</a:t>
            </a:r>
            <a:endParaRPr lang="ru-RU" sz="1600" dirty="0"/>
          </a:p>
          <a:p>
            <a:r>
              <a:rPr lang="ru-RU" sz="1600" dirty="0" err="1"/>
              <a:t>Сьогодні</a:t>
            </a:r>
            <a:r>
              <a:rPr lang="ru-RU" sz="1600" dirty="0"/>
              <a:t> </a:t>
            </a:r>
            <a:r>
              <a:rPr lang="ru-RU" sz="1600" dirty="0" err="1"/>
              <a:t>цифровий</a:t>
            </a:r>
            <a:r>
              <a:rPr lang="ru-RU" sz="1600" dirty="0"/>
              <a:t> маркетинг </a:t>
            </a:r>
            <a:r>
              <a:rPr lang="ru-RU" sz="1600" dirty="0" err="1"/>
              <a:t>використовує</a:t>
            </a:r>
            <a:r>
              <a:rPr lang="ru-RU" sz="1600" dirty="0"/>
              <a:t> </a:t>
            </a:r>
            <a:r>
              <a:rPr lang="ru-RU" sz="1600" dirty="0" err="1"/>
              <a:t>п’ять</a:t>
            </a:r>
            <a:r>
              <a:rPr lang="ru-RU" sz="1600" dirty="0"/>
              <a:t> </a:t>
            </a:r>
            <a:r>
              <a:rPr lang="ru-RU" sz="1600" dirty="0" err="1"/>
              <a:t>цифрових</a:t>
            </a:r>
            <a:r>
              <a:rPr lang="ru-RU" sz="1600" dirty="0"/>
              <a:t> </a:t>
            </a:r>
            <a:r>
              <a:rPr lang="ru-RU" sz="1600" dirty="0" err="1"/>
              <a:t>каналів</a:t>
            </a:r>
            <a:r>
              <a:rPr lang="ru-RU" sz="1600" dirty="0"/>
              <a:t>: </a:t>
            </a:r>
          </a:p>
          <a:p>
            <a:r>
              <a:rPr lang="ru-RU" sz="1600" dirty="0"/>
              <a:t>1) мережу </a:t>
            </a:r>
            <a:r>
              <a:rPr lang="ru-RU" sz="1600" dirty="0" err="1"/>
              <a:t>Інтернет</a:t>
            </a:r>
            <a:r>
              <a:rPr lang="ru-RU" sz="1600" dirty="0"/>
              <a:t> і </a:t>
            </a:r>
            <a:r>
              <a:rPr lang="ru-RU" sz="1600" dirty="0" err="1"/>
              <a:t>пристрої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надають</a:t>
            </a:r>
            <a:r>
              <a:rPr lang="ru-RU" sz="1600" dirty="0"/>
              <a:t> доступ до </a:t>
            </a:r>
            <a:r>
              <a:rPr lang="ru-RU" sz="1600" dirty="0" err="1"/>
              <a:t>неї</a:t>
            </a:r>
            <a:r>
              <a:rPr lang="ru-RU" sz="1600" dirty="0"/>
              <a:t> (</a:t>
            </a:r>
            <a:r>
              <a:rPr lang="ru-RU" sz="1600" dirty="0" err="1"/>
              <a:t>комп’ютери</a:t>
            </a:r>
            <a:r>
              <a:rPr lang="ru-RU" sz="1600" dirty="0"/>
              <a:t>, ноутбуки, </a:t>
            </a:r>
            <a:r>
              <a:rPr lang="ru-RU" sz="1600" dirty="0" err="1"/>
              <a:t>планшети</a:t>
            </a:r>
            <a:r>
              <a:rPr lang="ru-RU" sz="1600" dirty="0"/>
              <a:t>, </a:t>
            </a:r>
            <a:r>
              <a:rPr lang="ru-RU" sz="1600" dirty="0" err="1"/>
              <a:t>смартфони</a:t>
            </a:r>
            <a:r>
              <a:rPr lang="ru-RU" sz="1600" dirty="0"/>
              <a:t> та </a:t>
            </a:r>
            <a:r>
              <a:rPr lang="ru-RU" sz="1600" dirty="0" err="1"/>
              <a:t>ін</a:t>
            </a:r>
            <a:r>
              <a:rPr lang="ru-RU" sz="1600" dirty="0"/>
              <a:t>.);</a:t>
            </a:r>
          </a:p>
          <a:p>
            <a:r>
              <a:rPr lang="ru-RU" sz="1600" dirty="0"/>
              <a:t>2) </a:t>
            </a:r>
            <a:r>
              <a:rPr lang="ru-RU" sz="1600" dirty="0" err="1"/>
              <a:t>мобільні</a:t>
            </a:r>
            <a:r>
              <a:rPr lang="ru-RU" sz="1600" dirty="0"/>
              <a:t> </a:t>
            </a:r>
            <a:r>
              <a:rPr lang="ru-RU" sz="1600" dirty="0" err="1"/>
              <a:t>пристрої</a:t>
            </a:r>
            <a:r>
              <a:rPr lang="ru-RU" sz="1600" dirty="0"/>
              <a:t>;</a:t>
            </a:r>
          </a:p>
          <a:p>
            <a:r>
              <a:rPr lang="ru-RU" sz="1600" dirty="0"/>
              <a:t>3) </a:t>
            </a:r>
            <a:r>
              <a:rPr lang="ru-RU" sz="1600" dirty="0" err="1"/>
              <a:t>локальні</a:t>
            </a:r>
            <a:r>
              <a:rPr lang="ru-RU" sz="1600" dirty="0"/>
              <a:t> </a:t>
            </a:r>
            <a:r>
              <a:rPr lang="ru-RU" sz="1600" dirty="0" err="1"/>
              <a:t>мережі</a:t>
            </a:r>
            <a:r>
              <a:rPr lang="ru-RU" sz="1600" dirty="0"/>
              <a:t> (</a:t>
            </a:r>
            <a:r>
              <a:rPr lang="ru-RU" sz="1600" dirty="0" err="1"/>
              <a:t>Екстранет</a:t>
            </a:r>
            <a:r>
              <a:rPr lang="ru-RU" sz="1600" dirty="0"/>
              <a:t>, </a:t>
            </a:r>
            <a:r>
              <a:rPr lang="ru-RU" sz="1600" dirty="0" err="1"/>
              <a:t>Інтранет</a:t>
            </a:r>
            <a:r>
              <a:rPr lang="ru-RU" sz="1600" dirty="0"/>
              <a:t>);</a:t>
            </a:r>
          </a:p>
          <a:p>
            <a:r>
              <a:rPr lang="ru-RU" sz="1600" dirty="0"/>
              <a:t>4) </a:t>
            </a:r>
            <a:r>
              <a:rPr lang="ru-RU" sz="1600" dirty="0" err="1"/>
              <a:t>цифрове</a:t>
            </a:r>
            <a:r>
              <a:rPr lang="ru-RU" sz="1600" dirty="0"/>
              <a:t> </a:t>
            </a:r>
            <a:r>
              <a:rPr lang="ru-RU" sz="1600" dirty="0" err="1"/>
              <a:t>телебачення</a:t>
            </a:r>
            <a:r>
              <a:rPr lang="ru-RU" sz="1600" dirty="0"/>
              <a:t>;</a:t>
            </a:r>
          </a:p>
          <a:p>
            <a:r>
              <a:rPr lang="ru-RU" sz="1600" dirty="0"/>
              <a:t>5) </a:t>
            </a:r>
            <a:r>
              <a:rPr lang="ru-RU" sz="1600" dirty="0" err="1"/>
              <a:t>інтерактивні</a:t>
            </a:r>
            <a:r>
              <a:rPr lang="ru-RU" sz="1600" dirty="0"/>
              <a:t> </a:t>
            </a:r>
            <a:r>
              <a:rPr lang="ru-RU" sz="1600" dirty="0" err="1"/>
              <a:t>екрани</a:t>
            </a:r>
            <a:r>
              <a:rPr lang="ru-RU" sz="1600" dirty="0"/>
              <a:t>, </a:t>
            </a:r>
            <a:r>
              <a:rPr lang="en-US" sz="1600" dirty="0"/>
              <a:t>POS</a:t>
            </a:r>
            <a:r>
              <a:rPr lang="ru-RU" sz="1600" dirty="0"/>
              <a:t>-</a:t>
            </a:r>
            <a:r>
              <a:rPr lang="ru-RU" sz="1600" dirty="0" err="1"/>
              <a:t>термінали</a:t>
            </a:r>
            <a:r>
              <a:rPr lang="ru-RU" sz="1600" dirty="0"/>
              <a:t>.</a:t>
            </a:r>
          </a:p>
          <a:p>
            <a:r>
              <a:rPr lang="ru-RU" sz="1600" dirty="0" err="1"/>
              <a:t>Основними</a:t>
            </a:r>
            <a:r>
              <a:rPr lang="ru-RU" sz="1600" dirty="0"/>
              <a:t> методами цифрового маркетингу є:</a:t>
            </a:r>
          </a:p>
          <a:p>
            <a:r>
              <a:rPr lang="ru-RU" sz="1600" dirty="0"/>
              <a:t> </a:t>
            </a:r>
            <a:r>
              <a:rPr lang="en-US" sz="1600" dirty="0"/>
              <a:t>– </a:t>
            </a:r>
            <a:r>
              <a:rPr lang="ru-RU" sz="1600" dirty="0" err="1"/>
              <a:t>контекстна</a:t>
            </a:r>
            <a:r>
              <a:rPr lang="ru-RU" sz="1600" dirty="0"/>
              <a:t> реклама</a:t>
            </a:r>
            <a:r>
              <a:rPr lang="en-US" sz="1600" dirty="0"/>
              <a:t> Google </a:t>
            </a:r>
            <a:r>
              <a:rPr lang="en-US" sz="1600" dirty="0" err="1"/>
              <a:t>Adwords</a:t>
            </a:r>
            <a:r>
              <a:rPr lang="en-US" sz="1600" dirty="0"/>
              <a:t>, </a:t>
            </a:r>
            <a:r>
              <a:rPr lang="en-US" sz="1600" dirty="0" err="1"/>
              <a:t>Yandex</a:t>
            </a:r>
            <a:r>
              <a:rPr lang="en-US" sz="1600" dirty="0"/>
              <a:t> Direct;</a:t>
            </a:r>
            <a:endParaRPr lang="ru-RU" sz="1600" dirty="0"/>
          </a:p>
          <a:p>
            <a:r>
              <a:rPr lang="en-US" sz="1600" dirty="0"/>
              <a:t> – </a:t>
            </a:r>
            <a:r>
              <a:rPr lang="ru-RU" sz="1600" dirty="0" err="1"/>
              <a:t>технологія</a:t>
            </a:r>
            <a:r>
              <a:rPr lang="en-US" sz="1600" dirty="0"/>
              <a:t> Big Data – </a:t>
            </a:r>
            <a:r>
              <a:rPr lang="ru-RU" sz="1600" dirty="0" err="1"/>
              <a:t>масиви</a:t>
            </a:r>
            <a:r>
              <a:rPr lang="ru-RU" sz="1600" dirty="0"/>
              <a:t> </a:t>
            </a:r>
            <a:r>
              <a:rPr lang="ru-RU" sz="1600" dirty="0" err="1"/>
              <a:t>даних</a:t>
            </a:r>
            <a:r>
              <a:rPr lang="ru-RU" sz="1600" dirty="0"/>
              <a:t> великих </a:t>
            </a:r>
            <a:r>
              <a:rPr lang="ru-RU" sz="1600" dirty="0" err="1"/>
              <a:t>обсягів</a:t>
            </a:r>
            <a:r>
              <a:rPr lang="en-US" sz="1600" dirty="0"/>
              <a:t>;</a:t>
            </a:r>
            <a:endParaRPr lang="ru-RU" sz="1600" dirty="0"/>
          </a:p>
          <a:p>
            <a:r>
              <a:rPr lang="en-US" sz="1600" dirty="0"/>
              <a:t> – </a:t>
            </a:r>
            <a:r>
              <a:rPr lang="ru-RU" sz="1600" dirty="0" err="1"/>
              <a:t>ретаргет</a:t>
            </a:r>
            <a:r>
              <a:rPr lang="uk-UA" sz="1600" dirty="0"/>
              <a:t>и</a:t>
            </a:r>
            <a:r>
              <a:rPr lang="ru-RU" sz="1600" dirty="0" err="1"/>
              <a:t>нг</a:t>
            </a:r>
            <a:r>
              <a:rPr lang="en-US" sz="1600" dirty="0"/>
              <a:t> (retargeting) – </a:t>
            </a:r>
            <a:r>
              <a:rPr lang="ru-RU" sz="1600" dirty="0" err="1"/>
              <a:t>перенацілювання</a:t>
            </a:r>
            <a:r>
              <a:rPr lang="en-US" sz="1600" dirty="0"/>
              <a:t>;</a:t>
            </a:r>
            <a:endParaRPr lang="ru-RU" sz="1600" dirty="0"/>
          </a:p>
          <a:p>
            <a:r>
              <a:rPr lang="en-US" sz="1600" dirty="0"/>
              <a:t> – </a:t>
            </a:r>
            <a:r>
              <a:rPr lang="ru-RU" sz="1600" dirty="0" err="1"/>
              <a:t>мобільний</a:t>
            </a:r>
            <a:r>
              <a:rPr lang="ru-RU" sz="1600" dirty="0"/>
              <a:t> маркетинг</a:t>
            </a:r>
            <a:r>
              <a:rPr lang="en-US" sz="1600" dirty="0"/>
              <a:t>;</a:t>
            </a:r>
            <a:endParaRPr lang="ru-RU" sz="1600" dirty="0"/>
          </a:p>
          <a:p>
            <a:r>
              <a:rPr lang="en-US" sz="1600" dirty="0"/>
              <a:t> – email-</a:t>
            </a:r>
            <a:r>
              <a:rPr lang="ru-RU" sz="1600" dirty="0"/>
              <a:t>маркетинг</a:t>
            </a:r>
            <a:r>
              <a:rPr lang="en-US" sz="1600" dirty="0"/>
              <a:t> – </a:t>
            </a:r>
            <a:r>
              <a:rPr lang="ru-RU" sz="1600" dirty="0" err="1"/>
              <a:t>електронна</a:t>
            </a:r>
            <a:r>
              <a:rPr lang="ru-RU" sz="1600" dirty="0"/>
              <a:t> </a:t>
            </a:r>
            <a:r>
              <a:rPr lang="ru-RU" sz="1600" dirty="0" err="1"/>
              <a:t>пошта</a:t>
            </a:r>
            <a:r>
              <a:rPr lang="en-US" sz="1600" dirty="0"/>
              <a:t>;</a:t>
            </a:r>
            <a:endParaRPr lang="ru-RU" sz="1600" dirty="0"/>
          </a:p>
          <a:p>
            <a:r>
              <a:rPr lang="en-US" sz="1600" dirty="0"/>
              <a:t> – </a:t>
            </a:r>
            <a:r>
              <a:rPr lang="ru-RU" sz="1600" dirty="0" err="1"/>
              <a:t>вірусний</a:t>
            </a:r>
            <a:r>
              <a:rPr lang="ru-RU" sz="1600" dirty="0"/>
              <a:t> маркетинг</a:t>
            </a:r>
            <a:r>
              <a:rPr lang="en-US" sz="1600" dirty="0"/>
              <a:t>;</a:t>
            </a:r>
            <a:endParaRPr lang="ru-RU" sz="1600" dirty="0"/>
          </a:p>
          <a:p>
            <a:r>
              <a:rPr lang="en-US" sz="1600" dirty="0"/>
              <a:t> – RTB (real time bidding) – </a:t>
            </a:r>
            <a:r>
              <a:rPr lang="ru-RU" sz="1600" dirty="0"/>
              <a:t>торги в реальному </a:t>
            </a:r>
            <a:r>
              <a:rPr lang="ru-RU" sz="1600" dirty="0" err="1"/>
              <a:t>часі</a:t>
            </a:r>
            <a:r>
              <a:rPr lang="en-US" sz="1600" dirty="0"/>
              <a:t>;</a:t>
            </a:r>
            <a:endParaRPr lang="ru-RU" sz="1600" dirty="0"/>
          </a:p>
          <a:p>
            <a:r>
              <a:rPr lang="en-US" sz="1600" dirty="0"/>
              <a:t> – SMM (social media marketing) – </a:t>
            </a:r>
            <a:r>
              <a:rPr lang="ru-RU" sz="1600" dirty="0" err="1"/>
              <a:t>соціальний</a:t>
            </a:r>
            <a:r>
              <a:rPr lang="ru-RU" sz="1600" dirty="0"/>
              <a:t> </a:t>
            </a:r>
            <a:r>
              <a:rPr lang="ru-RU" sz="1600" dirty="0" err="1"/>
              <a:t>медіамаркетинг</a:t>
            </a:r>
            <a:r>
              <a:rPr lang="en-US" sz="1600" dirty="0"/>
              <a:t>;</a:t>
            </a:r>
            <a:endParaRPr lang="ru-RU" sz="1600" dirty="0"/>
          </a:p>
          <a:p>
            <a:r>
              <a:rPr lang="en-US" sz="1600" dirty="0"/>
              <a:t> – SMO (social media optimization) – </a:t>
            </a:r>
            <a:r>
              <a:rPr lang="ru-RU" sz="1600" dirty="0" err="1"/>
              <a:t>оптимізація</a:t>
            </a:r>
            <a:r>
              <a:rPr lang="ru-RU" sz="1600" dirty="0"/>
              <a:t> для </a:t>
            </a:r>
            <a:r>
              <a:rPr lang="ru-RU" sz="1600" dirty="0" err="1"/>
              <a:t>соціальних</a:t>
            </a:r>
            <a:r>
              <a:rPr lang="ru-RU" sz="1600" dirty="0"/>
              <a:t> мереж</a:t>
            </a:r>
            <a:r>
              <a:rPr lang="en-US" sz="1600" dirty="0"/>
              <a:t>;</a:t>
            </a:r>
            <a:endParaRPr lang="ru-RU" sz="1600" dirty="0"/>
          </a:p>
          <a:p>
            <a:r>
              <a:rPr lang="en-US" sz="1600" dirty="0"/>
              <a:t> – SEO (search engines optimization) – </a:t>
            </a:r>
            <a:r>
              <a:rPr lang="ru-RU" sz="1600" dirty="0" err="1"/>
              <a:t>оптимізація</a:t>
            </a:r>
            <a:r>
              <a:rPr lang="ru-RU" sz="1600" dirty="0"/>
              <a:t> сайту в </a:t>
            </a:r>
            <a:r>
              <a:rPr lang="ru-RU" sz="1600" dirty="0" err="1"/>
              <a:t>пошукових</a:t>
            </a:r>
            <a:r>
              <a:rPr lang="ru-RU" sz="1600" dirty="0"/>
              <a:t> системах</a:t>
            </a:r>
            <a:r>
              <a:rPr lang="en-US" sz="1600" dirty="0"/>
              <a:t>;</a:t>
            </a:r>
            <a:endParaRPr lang="ru-RU" sz="1600" dirty="0"/>
          </a:p>
          <a:p>
            <a:r>
              <a:rPr lang="en-US" sz="1600" dirty="0"/>
              <a:t> – SEM (search engine marketing) – </a:t>
            </a:r>
            <a:r>
              <a:rPr lang="ru-RU" sz="1600" dirty="0" err="1"/>
              <a:t>пошуковий</a:t>
            </a:r>
            <a:r>
              <a:rPr lang="ru-RU" sz="1600" dirty="0"/>
              <a:t> маркетинг</a:t>
            </a:r>
            <a:r>
              <a:rPr lang="en-US" sz="1600" dirty="0"/>
              <a:t>.</a:t>
            </a:r>
            <a:endParaRPr lang="ru-RU" sz="1600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82066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6066695"/>
          </a:xfrm>
        </p:spPr>
        <p:txBody>
          <a:bodyPr>
            <a:normAutofit fontScale="92500" lnSpcReduction="20000"/>
          </a:bodyPr>
          <a:lstStyle/>
          <a:p>
            <a:r>
              <a:rPr lang="uk-UA" sz="1600" dirty="0"/>
              <a:t>У цьому сенсі перебудова світових взаємозв’язків і системи міжнародного розділення праці створить безпрецедентні умови для виходу інноваційних виробництв на нові ринки, надасть можливості для зростання і розвитку. Втім, четверта промислова революція у формі Індустрії 4.0 несе в собі й низку ризиків, що поділяються на дві категорії:</a:t>
            </a:r>
            <a:endParaRPr lang="ru-RU" sz="1600" dirty="0"/>
          </a:p>
          <a:p>
            <a:r>
              <a:rPr lang="uk-UA" sz="1600" dirty="0"/>
              <a:t>- ризики, пов’язані із впровадженням, або входженням до концепції;</a:t>
            </a:r>
            <a:endParaRPr lang="ru-RU" sz="1600" dirty="0"/>
          </a:p>
          <a:p>
            <a:r>
              <a:rPr lang="uk-UA" sz="1600" dirty="0"/>
              <a:t>- ризики її реалізації та розвитку.</a:t>
            </a:r>
            <a:endParaRPr lang="ru-RU" sz="1600" dirty="0"/>
          </a:p>
          <a:p>
            <a:r>
              <a:rPr lang="uk-UA" sz="1600" dirty="0"/>
              <a:t>Перша категорія походить із широкого загалу своєчасних і комплексних умов, необхідних для повної та всебічної реалізації концепції. Вона включає в себе ризики, пов’язані із успішним запуском реалізації концепції Індустрія 4.0 та наслідків невдачі або відмови від її реалізації, що виходять із передумови набуття нею поширення у світі.</a:t>
            </a:r>
            <a:endParaRPr lang="ru-RU" sz="1600" dirty="0"/>
          </a:p>
          <a:p>
            <a:r>
              <a:rPr lang="uk-UA" sz="1600" dirty="0"/>
              <a:t>Друга категорія ризиків передбачає умову, що процес реалізації та впровадження концепції Індустрія 4.0 розпочався і пов’язаний із появою нових елементів виробничого процесу, нових видів взаємодій у виробництві, з постачальниками і споживачами та зміною в існуючих виробничих і ділових процесах.</a:t>
            </a:r>
            <a:endParaRPr lang="ru-RU" sz="1600" dirty="0"/>
          </a:p>
          <a:p>
            <a:r>
              <a:rPr lang="ru-RU" sz="1600" dirty="0" err="1"/>
              <a:t>Загалом</a:t>
            </a:r>
            <a:r>
              <a:rPr lang="ru-RU" sz="1600" dirty="0"/>
              <a:t> </a:t>
            </a:r>
            <a:r>
              <a:rPr lang="ru-RU" sz="1600" dirty="0" err="1"/>
              <a:t>поняття</a:t>
            </a:r>
            <a:r>
              <a:rPr lang="ru-RU" sz="1600" dirty="0"/>
              <a:t> «</a:t>
            </a:r>
            <a:r>
              <a:rPr lang="ru-RU" sz="1600" dirty="0" err="1"/>
              <a:t>Індустрія</a:t>
            </a:r>
            <a:r>
              <a:rPr lang="ru-RU" sz="1600" dirty="0"/>
              <a:t> 4.0» </a:t>
            </a:r>
            <a:r>
              <a:rPr lang="ru-RU" sz="1600" dirty="0" err="1"/>
              <a:t>можна</a:t>
            </a:r>
            <a:r>
              <a:rPr lang="ru-RU" sz="1600" dirty="0"/>
              <a:t> </a:t>
            </a:r>
            <a:r>
              <a:rPr lang="ru-RU" sz="1600" dirty="0" err="1"/>
              <a:t>охарактеризувати</a:t>
            </a:r>
            <a:r>
              <a:rPr lang="ru-RU" sz="1600" dirty="0"/>
              <a:t> як «</a:t>
            </a:r>
            <a:r>
              <a:rPr lang="ru-RU" sz="1600" dirty="0" err="1"/>
              <a:t>новий</a:t>
            </a:r>
            <a:r>
              <a:rPr lang="ru-RU" sz="1600" dirty="0"/>
              <a:t> </a:t>
            </a:r>
            <a:r>
              <a:rPr lang="ru-RU" sz="1600" dirty="0" err="1"/>
              <a:t>рівень</a:t>
            </a:r>
            <a:r>
              <a:rPr lang="ru-RU" sz="1600" dirty="0"/>
              <a:t> </a:t>
            </a:r>
            <a:r>
              <a:rPr lang="ru-RU" sz="1600" dirty="0" err="1"/>
              <a:t>організації</a:t>
            </a:r>
            <a:r>
              <a:rPr lang="ru-RU" sz="1600" dirty="0"/>
              <a:t> та контролю над </a:t>
            </a:r>
            <a:r>
              <a:rPr lang="ru-RU" sz="1600" dirty="0" err="1"/>
              <a:t>ланцюгом</a:t>
            </a:r>
            <a:r>
              <a:rPr lang="ru-RU" sz="1600" dirty="0"/>
              <a:t> </a:t>
            </a:r>
            <a:r>
              <a:rPr lang="ru-RU" sz="1600" dirty="0" err="1"/>
              <a:t>життєвого</a:t>
            </a:r>
            <a:r>
              <a:rPr lang="ru-RU" sz="1600" dirty="0"/>
              <a:t> циклу </a:t>
            </a:r>
            <a:r>
              <a:rPr lang="ru-RU" sz="1600" dirty="0" err="1"/>
              <a:t>товарів</a:t>
            </a:r>
            <a:r>
              <a:rPr lang="ru-RU" sz="1600" dirty="0"/>
              <a:t>, </a:t>
            </a:r>
            <a:r>
              <a:rPr lang="ru-RU" sz="1600" dirty="0" err="1"/>
              <a:t>орієнтований</a:t>
            </a:r>
            <a:r>
              <a:rPr lang="ru-RU" sz="1600" dirty="0"/>
              <a:t> на </a:t>
            </a:r>
            <a:r>
              <a:rPr lang="ru-RU" sz="1600" dirty="0" err="1"/>
              <a:t>задоволення</a:t>
            </a:r>
            <a:r>
              <a:rPr lang="ru-RU" sz="1600" dirty="0"/>
              <a:t> </a:t>
            </a:r>
            <a:r>
              <a:rPr lang="ru-RU" sz="1600" dirty="0" err="1"/>
              <a:t>індивідуальних</a:t>
            </a:r>
            <a:r>
              <a:rPr lang="ru-RU" sz="1600" dirty="0"/>
              <a:t> потреб </a:t>
            </a:r>
            <a:r>
              <a:rPr lang="ru-RU" sz="1600" dirty="0" err="1"/>
              <a:t>споживачів</a:t>
            </a:r>
            <a:r>
              <a:rPr lang="ru-RU" sz="1600" dirty="0"/>
              <a:t>… </a:t>
            </a:r>
            <a:r>
              <a:rPr lang="ru-RU" sz="1600" dirty="0" err="1"/>
              <a:t>Цей</a:t>
            </a:r>
            <a:r>
              <a:rPr lang="ru-RU" sz="1600" dirty="0"/>
              <a:t> цикл </a:t>
            </a:r>
            <a:r>
              <a:rPr lang="ru-RU" sz="1600" dirty="0" err="1"/>
              <a:t>починається</a:t>
            </a:r>
            <a:r>
              <a:rPr lang="ru-RU" sz="1600" dirty="0"/>
              <a:t> з </a:t>
            </a:r>
            <a:r>
              <a:rPr lang="ru-RU" sz="1600" dirty="0" err="1"/>
              <a:t>ідеї</a:t>
            </a:r>
            <a:r>
              <a:rPr lang="ru-RU" sz="1600" dirty="0"/>
              <a:t> товару, </a:t>
            </a:r>
            <a:r>
              <a:rPr lang="ru-RU" sz="1600" dirty="0" err="1"/>
              <a:t>охоплює</a:t>
            </a:r>
            <a:r>
              <a:rPr lang="ru-RU" sz="1600" dirty="0"/>
              <a:t> </a:t>
            </a:r>
            <a:r>
              <a:rPr lang="ru-RU" sz="1600" dirty="0" err="1"/>
              <a:t>розміщення</a:t>
            </a:r>
            <a:r>
              <a:rPr lang="ru-RU" sz="1600" dirty="0"/>
              <a:t> </a:t>
            </a:r>
            <a:r>
              <a:rPr lang="ru-RU" sz="1600" dirty="0" err="1"/>
              <a:t>замовлення</a:t>
            </a:r>
            <a:r>
              <a:rPr lang="ru-RU" sz="1600" dirty="0"/>
              <a:t>, </a:t>
            </a:r>
            <a:r>
              <a:rPr lang="ru-RU" sz="1600" dirty="0" err="1"/>
              <a:t>розроблення</a:t>
            </a:r>
            <a:r>
              <a:rPr lang="ru-RU" sz="1600" dirty="0"/>
              <a:t> товару та </a:t>
            </a:r>
            <a:r>
              <a:rPr lang="ru-RU" sz="1600" dirty="0" err="1"/>
              <a:t>його</a:t>
            </a:r>
            <a:r>
              <a:rPr lang="ru-RU" sz="1600" dirty="0"/>
              <a:t> </a:t>
            </a:r>
            <a:r>
              <a:rPr lang="ru-RU" sz="1600" dirty="0" err="1"/>
              <a:t>комерційне</a:t>
            </a:r>
            <a:r>
              <a:rPr lang="ru-RU" sz="1600" dirty="0"/>
              <a:t> </a:t>
            </a:r>
            <a:r>
              <a:rPr lang="ru-RU" sz="1600" dirty="0" err="1"/>
              <a:t>виробництво</a:t>
            </a:r>
            <a:r>
              <a:rPr lang="ru-RU" sz="1600" dirty="0"/>
              <a:t>, а </a:t>
            </a:r>
            <a:r>
              <a:rPr lang="ru-RU" sz="1600" dirty="0" err="1"/>
              <a:t>також</a:t>
            </a:r>
            <a:r>
              <a:rPr lang="ru-RU" sz="1600" dirty="0"/>
              <a:t> </a:t>
            </a:r>
            <a:r>
              <a:rPr lang="ru-RU" sz="1600" dirty="0" err="1"/>
              <a:t>постачання</a:t>
            </a:r>
            <a:r>
              <a:rPr lang="ru-RU" sz="1600" dirty="0"/>
              <a:t> товару </a:t>
            </a:r>
            <a:r>
              <a:rPr lang="ru-RU" sz="1600" dirty="0" err="1"/>
              <a:t>кінцевим</a:t>
            </a:r>
            <a:r>
              <a:rPr lang="ru-RU" sz="1600" dirty="0"/>
              <a:t> </a:t>
            </a:r>
            <a:r>
              <a:rPr lang="ru-RU" sz="1600" dirty="0" err="1"/>
              <a:t>споживачам</a:t>
            </a:r>
            <a:r>
              <a:rPr lang="ru-RU" sz="1600" dirty="0"/>
              <a:t> і </a:t>
            </a:r>
            <a:r>
              <a:rPr lang="ru-RU" sz="1600" dirty="0" err="1"/>
              <a:t>завершується</a:t>
            </a:r>
            <a:r>
              <a:rPr lang="ru-RU" sz="1600" dirty="0"/>
              <a:t> </a:t>
            </a:r>
            <a:r>
              <a:rPr lang="ru-RU" sz="1600" dirty="0" err="1"/>
              <a:t>утилізацією</a:t>
            </a:r>
            <a:r>
              <a:rPr lang="ru-RU" sz="1600" dirty="0"/>
              <a:t>».</a:t>
            </a:r>
          </a:p>
          <a:p>
            <a:r>
              <a:rPr lang="uk-UA" sz="1600" dirty="0"/>
              <a:t>Індустрія 4.0 є моделлю, на основі якої світові компанії забезпечують вертикальну інтеграцію «розумних» машин, продуктів і виробничих ресурсів у гнучкі виробничі системи та їх горизонтальну інтеграцію в міжгалузеві мережі цінностей.</a:t>
            </a:r>
            <a:endParaRPr lang="ru-RU" sz="1600" dirty="0"/>
          </a:p>
          <a:p>
            <a:r>
              <a:rPr lang="uk-UA" sz="1600" dirty="0"/>
              <a:t>Можна виділити три основні драйвери, що свідчать про доцільність переходу до Індустрії 4.0:</a:t>
            </a:r>
            <a:endParaRPr lang="ru-RU" sz="1600" dirty="0"/>
          </a:p>
          <a:p>
            <a:r>
              <a:rPr lang="uk-UA" sz="1600" dirty="0"/>
              <a:t>1. Можливість інтегрувати та краще керувати горизонтальними та вертикальними ланцюгами </a:t>
            </a:r>
            <a:r>
              <a:rPr lang="uk-UA" sz="1600" dirty="0" smtClean="0"/>
              <a:t>вартості.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131827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6066695"/>
          </a:xfrm>
        </p:spPr>
        <p:txBody>
          <a:bodyPr>
            <a:normAutofit lnSpcReduction="10000"/>
          </a:bodyPr>
          <a:lstStyle/>
          <a:p>
            <a:r>
              <a:rPr lang="ru-RU" sz="1600" dirty="0" err="1"/>
              <a:t>Цифровий</a:t>
            </a:r>
            <a:r>
              <a:rPr lang="ru-RU" sz="1600" dirty="0"/>
              <a:t> маркетинг </a:t>
            </a:r>
            <a:r>
              <a:rPr lang="ru-RU" sz="1600" dirty="0" err="1"/>
              <a:t>поділяється</a:t>
            </a:r>
            <a:r>
              <a:rPr lang="ru-RU" sz="1600" dirty="0"/>
              <a:t> на:</a:t>
            </a:r>
          </a:p>
          <a:p>
            <a:r>
              <a:rPr lang="ru-RU" sz="1600" dirty="0"/>
              <a:t>1) </a:t>
            </a:r>
            <a:r>
              <a:rPr lang="ru-RU" sz="1600" dirty="0" err="1"/>
              <a:t>рull</a:t>
            </a:r>
            <a:r>
              <a:rPr lang="ru-RU" sz="1600" dirty="0"/>
              <a:t>-форму (</a:t>
            </a:r>
            <a:r>
              <a:rPr lang="ru-RU" sz="1600" dirty="0" err="1"/>
              <a:t>витягування</a:t>
            </a:r>
            <a:r>
              <a:rPr lang="ru-RU" sz="1600" dirty="0"/>
              <a:t>): </a:t>
            </a:r>
            <a:r>
              <a:rPr lang="ru-RU" sz="1600" dirty="0" err="1"/>
              <a:t>споживач</a:t>
            </a:r>
            <a:r>
              <a:rPr lang="ru-RU" sz="1600" dirty="0"/>
              <a:t> </a:t>
            </a:r>
            <a:r>
              <a:rPr lang="ru-RU" sz="1600" dirty="0" err="1"/>
              <a:t>самостійно</a:t>
            </a:r>
            <a:r>
              <a:rPr lang="ru-RU" sz="1600" dirty="0"/>
              <a:t> </a:t>
            </a:r>
            <a:r>
              <a:rPr lang="ru-RU" sz="1600" dirty="0" err="1"/>
              <a:t>вибирає</a:t>
            </a:r>
            <a:r>
              <a:rPr lang="ru-RU" sz="1600" dirty="0"/>
              <a:t> </a:t>
            </a:r>
            <a:r>
              <a:rPr lang="ru-RU" sz="1600" dirty="0" err="1"/>
              <a:t>потрібну</a:t>
            </a:r>
            <a:r>
              <a:rPr lang="ru-RU" sz="1600" dirty="0"/>
              <a:t> </a:t>
            </a:r>
            <a:r>
              <a:rPr lang="ru-RU" sz="1600" dirty="0" err="1"/>
              <a:t>йому</a:t>
            </a:r>
            <a:r>
              <a:rPr lang="ru-RU" sz="1600" dirty="0"/>
              <a:t> </a:t>
            </a:r>
            <a:r>
              <a:rPr lang="ru-RU" sz="1600" dirty="0" err="1"/>
              <a:t>інформацію</a:t>
            </a:r>
            <a:r>
              <a:rPr lang="ru-RU" sz="1600" dirty="0"/>
              <a:t> (контент) і сам </a:t>
            </a:r>
            <a:r>
              <a:rPr lang="ru-RU" sz="1600" dirty="0" err="1"/>
              <a:t>звертається</a:t>
            </a:r>
            <a:r>
              <a:rPr lang="ru-RU" sz="1600" dirty="0"/>
              <a:t> до бренду. У </a:t>
            </a:r>
            <a:r>
              <a:rPr lang="ru-RU" sz="1600" dirty="0" err="1"/>
              <a:t>цьому</a:t>
            </a:r>
            <a:r>
              <a:rPr lang="ru-RU" sz="1600" dirty="0"/>
              <a:t> </a:t>
            </a:r>
            <a:r>
              <a:rPr lang="ru-RU" sz="1600" dirty="0" err="1"/>
              <a:t>разі</a:t>
            </a:r>
            <a:r>
              <a:rPr lang="ru-RU" sz="1600" dirty="0"/>
              <a:t> </a:t>
            </a:r>
            <a:r>
              <a:rPr lang="ru-RU" sz="1600" dirty="0" err="1"/>
              <a:t>аудиторія</a:t>
            </a:r>
            <a:r>
              <a:rPr lang="ru-RU" sz="1600" dirty="0"/>
              <a:t> </a:t>
            </a:r>
            <a:r>
              <a:rPr lang="ru-RU" sz="1600" dirty="0" err="1"/>
              <a:t>користується</a:t>
            </a:r>
            <a:r>
              <a:rPr lang="ru-RU" sz="1600" dirty="0"/>
              <a:t> </a:t>
            </a:r>
            <a:r>
              <a:rPr lang="ru-RU" sz="1600" dirty="0" err="1"/>
              <a:t>тим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їй</a:t>
            </a:r>
            <a:r>
              <a:rPr lang="ru-RU" sz="1600" dirty="0"/>
              <a:t> </a:t>
            </a:r>
            <a:r>
              <a:rPr lang="ru-RU" sz="1600" dirty="0" err="1"/>
              <a:t>запропоновано</a:t>
            </a:r>
            <a:r>
              <a:rPr lang="ru-RU" sz="1600" dirty="0"/>
              <a:t>;</a:t>
            </a:r>
          </a:p>
          <a:p>
            <a:r>
              <a:rPr lang="uk-UA" sz="1600" dirty="0"/>
              <a:t>2) р</a:t>
            </a:r>
            <a:r>
              <a:rPr lang="ru-RU" sz="1600" dirty="0" err="1"/>
              <a:t>ush</a:t>
            </a:r>
            <a:r>
              <a:rPr lang="uk-UA" sz="1600" dirty="0" err="1"/>
              <a:t>-форму</a:t>
            </a:r>
            <a:r>
              <a:rPr lang="uk-UA" sz="1600" dirty="0"/>
              <a:t> (проштовхування): споживач незалежно від свого бажання отримує інформацію (</a:t>
            </a:r>
            <a:r>
              <a:rPr lang="ru-RU" sz="1600" dirty="0" err="1"/>
              <a:t>sms</a:t>
            </a:r>
            <a:r>
              <a:rPr lang="uk-UA" sz="1600" dirty="0" err="1"/>
              <a:t>-розсилка</a:t>
            </a:r>
            <a:r>
              <a:rPr lang="uk-UA" sz="1600" dirty="0"/>
              <a:t>, спам тощо). </a:t>
            </a:r>
            <a:r>
              <a:rPr lang="ru-RU" sz="1600" dirty="0" err="1"/>
              <a:t>Ця</a:t>
            </a:r>
            <a:r>
              <a:rPr lang="ru-RU" sz="1600" dirty="0"/>
              <a:t> форма </a:t>
            </a:r>
            <a:r>
              <a:rPr lang="ru-RU" sz="1600" dirty="0" err="1"/>
              <a:t>має</a:t>
            </a:r>
            <a:r>
              <a:rPr lang="ru-RU" sz="1600" dirty="0"/>
              <a:t> </a:t>
            </a:r>
            <a:r>
              <a:rPr lang="ru-RU" sz="1600" dirty="0" err="1"/>
              <a:t>значний</a:t>
            </a:r>
            <a:r>
              <a:rPr lang="ru-RU" sz="1600" dirty="0"/>
              <a:t> </a:t>
            </a:r>
            <a:r>
              <a:rPr lang="ru-RU" sz="1600" dirty="0" err="1"/>
              <a:t>недолік</a:t>
            </a:r>
            <a:r>
              <a:rPr lang="ru-RU" sz="1600" dirty="0"/>
              <a:t>: на </a:t>
            </a:r>
            <a:r>
              <a:rPr lang="ru-RU" sz="1600" dirty="0" err="1"/>
              <a:t>отриману</a:t>
            </a:r>
            <a:r>
              <a:rPr lang="ru-RU" sz="1600" dirty="0"/>
              <a:t> в </a:t>
            </a:r>
            <a:r>
              <a:rPr lang="ru-RU" sz="1600" dirty="0" err="1"/>
              <a:t>такий</a:t>
            </a:r>
            <a:r>
              <a:rPr lang="ru-RU" sz="1600" dirty="0"/>
              <a:t> </a:t>
            </a:r>
            <a:r>
              <a:rPr lang="ru-RU" sz="1600" dirty="0" err="1"/>
              <a:t>спосіб</a:t>
            </a:r>
            <a:r>
              <a:rPr lang="ru-RU" sz="1600" dirty="0"/>
              <a:t> </a:t>
            </a:r>
            <a:r>
              <a:rPr lang="ru-RU" sz="1600" dirty="0" err="1"/>
              <a:t>інформацію</a:t>
            </a:r>
            <a:r>
              <a:rPr lang="ru-RU" sz="1600" dirty="0"/>
              <a:t> часто не </a:t>
            </a:r>
            <a:r>
              <a:rPr lang="ru-RU" sz="1600" dirty="0" err="1"/>
              <a:t>звертають</a:t>
            </a:r>
            <a:r>
              <a:rPr lang="ru-RU" sz="1600" dirty="0"/>
              <a:t> </a:t>
            </a:r>
            <a:r>
              <a:rPr lang="ru-RU" sz="1600" dirty="0" err="1"/>
              <a:t>достатньої</a:t>
            </a:r>
            <a:r>
              <a:rPr lang="ru-RU" sz="1600" dirty="0"/>
              <a:t> </a:t>
            </a:r>
            <a:r>
              <a:rPr lang="ru-RU" sz="1600" dirty="0" err="1"/>
              <a:t>уваги</a:t>
            </a:r>
            <a:r>
              <a:rPr lang="ru-RU" sz="1600" dirty="0"/>
              <a:t>, а </a:t>
            </a:r>
            <a:r>
              <a:rPr lang="ru-RU" sz="1600" dirty="0" err="1"/>
              <a:t>отже</a:t>
            </a:r>
            <a:r>
              <a:rPr lang="ru-RU" sz="1600" dirty="0"/>
              <a:t>, </a:t>
            </a:r>
            <a:r>
              <a:rPr lang="ru-RU" sz="1600" dirty="0" err="1"/>
              <a:t>наші</a:t>
            </a:r>
            <a:r>
              <a:rPr lang="ru-RU" sz="1600" dirty="0"/>
              <a:t> </a:t>
            </a:r>
            <a:r>
              <a:rPr lang="ru-RU" sz="1600" dirty="0" err="1"/>
              <a:t>зусилля</a:t>
            </a:r>
            <a:r>
              <a:rPr lang="ru-RU" sz="1600" dirty="0"/>
              <a:t> </a:t>
            </a:r>
            <a:r>
              <a:rPr lang="ru-RU" sz="1600" dirty="0" err="1"/>
              <a:t>іноді</a:t>
            </a:r>
            <a:r>
              <a:rPr lang="ru-RU" sz="1600" dirty="0"/>
              <a:t> </a:t>
            </a:r>
            <a:r>
              <a:rPr lang="ru-RU" sz="1600" dirty="0" err="1"/>
              <a:t>марні</a:t>
            </a:r>
            <a:r>
              <a:rPr lang="ru-RU" sz="1600" dirty="0"/>
              <a:t>.</a:t>
            </a:r>
          </a:p>
          <a:p>
            <a:r>
              <a:rPr lang="ru-RU" sz="1600" dirty="0" err="1"/>
              <a:t>Цифровий</a:t>
            </a:r>
            <a:r>
              <a:rPr lang="ru-RU" sz="1600" dirty="0"/>
              <a:t> маркетинг </a:t>
            </a:r>
            <a:r>
              <a:rPr lang="ru-RU" sz="1600" dirty="0" err="1"/>
              <a:t>вирішує</a:t>
            </a:r>
            <a:r>
              <a:rPr lang="ru-RU" sz="1600" dirty="0"/>
              <a:t> </a:t>
            </a:r>
            <a:r>
              <a:rPr lang="ru-RU" sz="1600" dirty="0" err="1"/>
              <a:t>такі</a:t>
            </a:r>
            <a:r>
              <a:rPr lang="ru-RU" sz="1600" dirty="0"/>
              <a:t> </a:t>
            </a:r>
            <a:r>
              <a:rPr lang="ru-RU" sz="1600" dirty="0" err="1"/>
              <a:t>завдання</a:t>
            </a:r>
            <a:r>
              <a:rPr lang="ru-RU" sz="1600" dirty="0"/>
              <a:t>:</a:t>
            </a:r>
          </a:p>
          <a:p>
            <a:r>
              <a:rPr lang="ru-RU" sz="1600" dirty="0"/>
              <a:t>1) </a:t>
            </a:r>
            <a:r>
              <a:rPr lang="ru-RU" sz="1600" dirty="0" err="1"/>
              <a:t>підтримка</a:t>
            </a:r>
            <a:r>
              <a:rPr lang="ru-RU" sz="1600" dirty="0"/>
              <a:t> </a:t>
            </a:r>
            <a:r>
              <a:rPr lang="ru-RU" sz="1600" dirty="0" err="1"/>
              <a:t>іміджу</a:t>
            </a:r>
            <a:r>
              <a:rPr lang="ru-RU" sz="1600" dirty="0"/>
              <a:t> бренда;</a:t>
            </a:r>
          </a:p>
          <a:p>
            <a:r>
              <a:rPr lang="ru-RU" sz="1600" dirty="0"/>
              <a:t>2) </a:t>
            </a:r>
            <a:r>
              <a:rPr lang="ru-RU" sz="1600" dirty="0" err="1"/>
              <a:t>підтримка</a:t>
            </a:r>
            <a:r>
              <a:rPr lang="ru-RU" sz="1600" dirty="0"/>
              <a:t> </a:t>
            </a:r>
            <a:r>
              <a:rPr lang="ru-RU" sz="1600" dirty="0" err="1"/>
              <a:t>виведення</a:t>
            </a:r>
            <a:r>
              <a:rPr lang="ru-RU" sz="1600" dirty="0"/>
              <a:t> нового бренда </a:t>
            </a:r>
            <a:r>
              <a:rPr lang="ru-RU" sz="1600" dirty="0" err="1"/>
              <a:t>або</a:t>
            </a:r>
            <a:r>
              <a:rPr lang="ru-RU" sz="1600" dirty="0"/>
              <a:t> продукту на </a:t>
            </a:r>
            <a:r>
              <a:rPr lang="ru-RU" sz="1600" dirty="0" err="1"/>
              <a:t>ринок</a:t>
            </a:r>
            <a:r>
              <a:rPr lang="ru-RU" sz="1600" dirty="0"/>
              <a:t>;</a:t>
            </a:r>
          </a:p>
          <a:p>
            <a:r>
              <a:rPr lang="ru-RU" sz="1600" dirty="0"/>
              <a:t>3) </a:t>
            </a:r>
            <a:r>
              <a:rPr lang="ru-RU" sz="1600" dirty="0" err="1"/>
              <a:t>підвищення</a:t>
            </a:r>
            <a:r>
              <a:rPr lang="ru-RU" sz="1600" dirty="0"/>
              <a:t> </a:t>
            </a:r>
            <a:r>
              <a:rPr lang="ru-RU" sz="1600" dirty="0" err="1"/>
              <a:t>впізнаваності</a:t>
            </a:r>
            <a:r>
              <a:rPr lang="ru-RU" sz="1600" dirty="0"/>
              <a:t> бренда;</a:t>
            </a:r>
          </a:p>
          <a:p>
            <a:r>
              <a:rPr lang="ru-RU" sz="1600" dirty="0"/>
              <a:t>4) </a:t>
            </a:r>
            <a:r>
              <a:rPr lang="ru-RU" sz="1600" dirty="0" err="1"/>
              <a:t>стимулювання</a:t>
            </a:r>
            <a:r>
              <a:rPr lang="ru-RU" sz="1600" dirty="0"/>
              <a:t> </a:t>
            </a:r>
            <a:r>
              <a:rPr lang="ru-RU" sz="1600" dirty="0" err="1"/>
              <a:t>брендових</a:t>
            </a:r>
            <a:r>
              <a:rPr lang="ru-RU" sz="1600" dirty="0"/>
              <a:t> </a:t>
            </a:r>
            <a:r>
              <a:rPr lang="ru-RU" sz="1600" dirty="0" err="1"/>
              <a:t>продажів</a:t>
            </a:r>
            <a:r>
              <a:rPr lang="ru-RU" sz="1600" dirty="0"/>
              <a:t> </a:t>
            </a:r>
            <a:r>
              <a:rPr lang="ru-RU" sz="1600" dirty="0" err="1"/>
              <a:t>товарів</a:t>
            </a:r>
            <a:r>
              <a:rPr lang="ru-RU" sz="1600" dirty="0"/>
              <a:t> (</a:t>
            </a:r>
            <a:r>
              <a:rPr lang="ru-RU" sz="1600" dirty="0" err="1"/>
              <a:t>послуг</a:t>
            </a:r>
            <a:r>
              <a:rPr lang="ru-RU" sz="1600" dirty="0"/>
              <a:t>).</a:t>
            </a:r>
          </a:p>
          <a:p>
            <a:r>
              <a:rPr lang="uk-UA" sz="1600" dirty="0"/>
              <a:t>Для вирішення перерахованих завдань </a:t>
            </a:r>
            <a:r>
              <a:rPr lang="ru-RU" sz="1600" dirty="0" err="1"/>
              <a:t>digital</a:t>
            </a:r>
            <a:r>
              <a:rPr lang="ru-RU" sz="1600" dirty="0"/>
              <a:t> </a:t>
            </a:r>
            <a:r>
              <a:rPr lang="ru-RU" sz="1600" dirty="0" err="1"/>
              <a:t>marketing</a:t>
            </a:r>
            <a:r>
              <a:rPr lang="uk-UA" sz="1600" dirty="0"/>
              <a:t> використовує необмежені можливості мережі Інтернет, мобільних і цифрових технологій. Відтак р</a:t>
            </a:r>
            <a:r>
              <a:rPr lang="ru-RU" sz="1600" dirty="0" err="1"/>
              <a:t>іст</a:t>
            </a:r>
            <a:r>
              <a:rPr lang="ru-RU" sz="1600" dirty="0"/>
              <a:t> </a:t>
            </a:r>
            <a:r>
              <a:rPr lang="ru-RU" sz="1600" dirty="0" err="1"/>
              <a:t>активності</a:t>
            </a:r>
            <a:r>
              <a:rPr lang="ru-RU" sz="1600" dirty="0"/>
              <a:t> </a:t>
            </a:r>
            <a:r>
              <a:rPr lang="ru-RU" sz="1600" dirty="0" err="1"/>
              <a:t>користувачів</a:t>
            </a:r>
            <a:r>
              <a:rPr lang="ru-RU" sz="1600" dirty="0"/>
              <a:t> </a:t>
            </a:r>
            <a:r>
              <a:rPr lang="ru-RU" sz="1600" dirty="0" err="1"/>
              <a:t>соціальними</a:t>
            </a:r>
            <a:r>
              <a:rPr lang="ru-RU" sz="1600" dirty="0"/>
              <a:t> мережами </a:t>
            </a:r>
            <a:r>
              <a:rPr lang="ru-RU" sz="1600" dirty="0" err="1"/>
              <a:t>спровокував</a:t>
            </a:r>
            <a:r>
              <a:rPr lang="ru-RU" sz="1600" dirty="0"/>
              <a:t> </a:t>
            </a:r>
            <a:r>
              <a:rPr lang="ru-RU" sz="1600" dirty="0" err="1"/>
              <a:t>нові</a:t>
            </a:r>
            <a:r>
              <a:rPr lang="ru-RU" sz="1600" dirty="0"/>
              <a:t> </a:t>
            </a:r>
            <a:r>
              <a:rPr lang="ru-RU" sz="1600" dirty="0" err="1"/>
              <a:t>виклики</a:t>
            </a:r>
            <a:r>
              <a:rPr lang="ru-RU" sz="1600" dirty="0"/>
              <a:t> для </a:t>
            </a:r>
            <a:r>
              <a:rPr lang="ru-RU" sz="1600" dirty="0" err="1"/>
              <a:t>учасників</a:t>
            </a:r>
            <a:r>
              <a:rPr lang="ru-RU" sz="1600" dirty="0"/>
              <a:t> </a:t>
            </a:r>
            <a:r>
              <a:rPr lang="uk-UA" sz="1600" dirty="0"/>
              <a:t>глобального </a:t>
            </a:r>
            <a:r>
              <a:rPr lang="ru-RU" sz="1600" dirty="0"/>
              <a:t>ринку. </a:t>
            </a:r>
            <a:r>
              <a:rPr lang="ru-RU" sz="1600" dirty="0" err="1"/>
              <a:t>Тепер</a:t>
            </a:r>
            <a:r>
              <a:rPr lang="ru-RU" sz="1600" dirty="0"/>
              <a:t> вони </a:t>
            </a:r>
            <a:r>
              <a:rPr lang="ru-RU" sz="1600" dirty="0" err="1"/>
              <a:t>мусять</a:t>
            </a:r>
            <a:r>
              <a:rPr lang="ru-RU" sz="1600" dirty="0"/>
              <a:t> </a:t>
            </a:r>
            <a:r>
              <a:rPr lang="ru-RU" sz="1600" dirty="0" err="1"/>
              <a:t>відшуковувати</a:t>
            </a:r>
            <a:r>
              <a:rPr lang="ru-RU" sz="1600" dirty="0"/>
              <a:t> </a:t>
            </a:r>
            <a:r>
              <a:rPr lang="ru-RU" sz="1600" dirty="0" err="1"/>
              <a:t>нові</a:t>
            </a:r>
            <a:r>
              <a:rPr lang="ru-RU" sz="1600" dirty="0"/>
              <a:t> шляхи до </a:t>
            </a:r>
            <a:r>
              <a:rPr lang="ru-RU" sz="1600" dirty="0" err="1"/>
              <a:t>потенційних</a:t>
            </a:r>
            <a:r>
              <a:rPr lang="ru-RU" sz="1600" dirty="0"/>
              <a:t> </a:t>
            </a:r>
            <a:r>
              <a:rPr lang="ru-RU" sz="1600" dirty="0" err="1"/>
              <a:t>клієнтів</a:t>
            </a:r>
            <a:r>
              <a:rPr lang="ru-RU" sz="1600" dirty="0"/>
              <a:t>. </a:t>
            </a:r>
            <a:r>
              <a:rPr lang="uk-UA" sz="1600" dirty="0"/>
              <a:t>З однієї сторони у</a:t>
            </a:r>
            <a:r>
              <a:rPr lang="ru-RU" sz="1600" dirty="0" err="1"/>
              <a:t>сі</a:t>
            </a:r>
            <a:r>
              <a:rPr lang="ru-RU" sz="1600" dirty="0"/>
              <a:t> </a:t>
            </a:r>
            <a:r>
              <a:rPr lang="ru-RU" sz="1600" dirty="0" err="1"/>
              <a:t>звикли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соц</a:t>
            </a:r>
            <a:r>
              <a:rPr lang="uk-UA" sz="1600" dirty="0" err="1"/>
              <a:t>іальні</a:t>
            </a:r>
            <a:r>
              <a:rPr lang="uk-UA" sz="1600" dirty="0"/>
              <a:t> </a:t>
            </a:r>
            <a:r>
              <a:rPr lang="ru-RU" sz="1600" dirty="0" err="1"/>
              <a:t>мережі</a:t>
            </a:r>
            <a:r>
              <a:rPr lang="ru-RU" sz="1600" dirty="0"/>
              <a:t> </a:t>
            </a:r>
            <a:r>
              <a:rPr lang="ru-RU" sz="1600" dirty="0" err="1"/>
              <a:t>найкраще</a:t>
            </a:r>
            <a:r>
              <a:rPr lang="ru-RU" sz="1600" dirty="0"/>
              <a:t> </a:t>
            </a:r>
            <a:r>
              <a:rPr lang="ru-RU" sz="1600" dirty="0" err="1"/>
              <a:t>надаються</a:t>
            </a:r>
            <a:r>
              <a:rPr lang="ru-RU" sz="1600" dirty="0"/>
              <a:t> до </a:t>
            </a:r>
            <a:r>
              <a:rPr lang="ru-RU" sz="1600" dirty="0" err="1"/>
              <a:t>вірусного</a:t>
            </a:r>
            <a:r>
              <a:rPr lang="ru-RU" sz="1600" dirty="0"/>
              <a:t> маркетингу, </a:t>
            </a:r>
            <a:r>
              <a:rPr lang="ru-RU" sz="1600" dirty="0" err="1"/>
              <a:t>проте</a:t>
            </a:r>
            <a:r>
              <a:rPr lang="ru-RU" sz="1600" dirty="0"/>
              <a:t> </a:t>
            </a:r>
            <a:r>
              <a:rPr lang="ru-RU" sz="1600" dirty="0" err="1"/>
              <a:t>досі</a:t>
            </a:r>
            <a:r>
              <a:rPr lang="ru-RU" sz="1600" dirty="0"/>
              <a:t> </a:t>
            </a:r>
            <a:r>
              <a:rPr lang="ru-RU" sz="1600" dirty="0" err="1"/>
              <a:t>незрозуміло</a:t>
            </a:r>
            <a:r>
              <a:rPr lang="ru-RU" sz="1600" dirty="0"/>
              <a:t>, </a:t>
            </a:r>
            <a:r>
              <a:rPr lang="ru-RU" sz="1600" dirty="0" err="1"/>
              <a:t>скільки</a:t>
            </a:r>
            <a:r>
              <a:rPr lang="ru-RU" sz="1600" dirty="0"/>
              <a:t> </a:t>
            </a:r>
            <a:r>
              <a:rPr lang="ru-RU" sz="1600" dirty="0" err="1"/>
              <a:t>коштує</a:t>
            </a:r>
            <a:r>
              <a:rPr lang="ru-RU" sz="1600" dirty="0"/>
              <a:t> один </a:t>
            </a:r>
            <a:r>
              <a:rPr lang="uk-UA" sz="1600" dirty="0"/>
              <a:t>так званий </a:t>
            </a:r>
            <a:r>
              <a:rPr lang="ru-RU" sz="1600" dirty="0"/>
              <a:t>«</a:t>
            </a:r>
            <a:r>
              <a:rPr lang="ru-RU" sz="1600" dirty="0" err="1"/>
              <a:t>лайк</a:t>
            </a:r>
            <a:r>
              <a:rPr lang="ru-RU" sz="1600" dirty="0"/>
              <a:t>», як </a:t>
            </a:r>
            <a:r>
              <a:rPr lang="ru-RU" sz="1600" dirty="0" err="1"/>
              <a:t>розрахувати</a:t>
            </a:r>
            <a:r>
              <a:rPr lang="ru-RU" sz="1600" dirty="0"/>
              <a:t> </a:t>
            </a:r>
            <a:r>
              <a:rPr lang="ru-RU" sz="1600" dirty="0" err="1"/>
              <a:t>прибутки</a:t>
            </a:r>
            <a:r>
              <a:rPr lang="ru-RU" sz="1600" dirty="0"/>
              <a:t>, </a:t>
            </a:r>
            <a:r>
              <a:rPr lang="ru-RU" sz="1600" dirty="0" err="1"/>
              <a:t>отримані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вкладення</a:t>
            </a:r>
            <a:r>
              <a:rPr lang="ru-RU" sz="1600" dirty="0"/>
              <a:t> </a:t>
            </a:r>
            <a:r>
              <a:rPr lang="ru-RU" sz="1600" dirty="0" err="1"/>
              <a:t>коштів</a:t>
            </a:r>
            <a:r>
              <a:rPr lang="ru-RU" sz="1600" dirty="0"/>
              <a:t> у </a:t>
            </a:r>
            <a:r>
              <a:rPr lang="ru-RU" sz="1600" dirty="0" err="1"/>
              <a:t>соцмережі</a:t>
            </a:r>
            <a:r>
              <a:rPr lang="ru-RU" sz="1600" dirty="0"/>
              <a:t>, </a:t>
            </a:r>
            <a:r>
              <a:rPr lang="ru-RU" sz="1600" dirty="0" err="1"/>
              <a:t>тощо</a:t>
            </a:r>
            <a:r>
              <a:rPr lang="ru-RU" sz="1600" dirty="0"/>
              <a:t>. </a:t>
            </a:r>
            <a:r>
              <a:rPr lang="ru-RU" sz="1600" dirty="0" err="1"/>
              <a:t>Основні</a:t>
            </a:r>
            <a:r>
              <a:rPr lang="ru-RU" sz="1600" dirty="0"/>
              <a:t> </a:t>
            </a:r>
            <a:r>
              <a:rPr lang="ru-RU" sz="1600" dirty="0" err="1"/>
              <a:t>проблеми</a:t>
            </a:r>
            <a:r>
              <a:rPr lang="ru-RU" sz="1600" dirty="0"/>
              <a:t>, з </a:t>
            </a:r>
            <a:r>
              <a:rPr lang="ru-RU" sz="1600" dirty="0" err="1"/>
              <a:t>якими</a:t>
            </a:r>
            <a:r>
              <a:rPr lang="ru-RU" sz="1600" dirty="0"/>
              <a:t> </a:t>
            </a:r>
            <a:r>
              <a:rPr lang="ru-RU" sz="1600" dirty="0" err="1"/>
              <a:t>стикається</a:t>
            </a:r>
            <a:r>
              <a:rPr lang="ru-RU" sz="1600" dirty="0"/>
              <a:t> </a:t>
            </a:r>
            <a:r>
              <a:rPr lang="ru-RU" sz="1600" dirty="0" err="1"/>
              <a:t>цифровий</a:t>
            </a:r>
            <a:r>
              <a:rPr lang="ru-RU" sz="1600" dirty="0"/>
              <a:t> маркетинг, </a:t>
            </a:r>
            <a:r>
              <a:rPr lang="ru-RU" sz="1600" dirty="0" err="1"/>
              <a:t>тісно</a:t>
            </a:r>
            <a:r>
              <a:rPr lang="ru-RU" sz="1600" dirty="0"/>
              <a:t> </a:t>
            </a:r>
            <a:r>
              <a:rPr lang="ru-RU" sz="1600" dirty="0" err="1"/>
              <a:t>пов’язані</a:t>
            </a:r>
            <a:r>
              <a:rPr lang="ru-RU" sz="1600" dirty="0"/>
              <a:t> </a:t>
            </a:r>
            <a:r>
              <a:rPr lang="ru-RU" sz="1600" dirty="0" err="1"/>
              <a:t>із</a:t>
            </a:r>
            <a:r>
              <a:rPr lang="ru-RU" sz="1600" dirty="0"/>
              <a:t> </a:t>
            </a:r>
            <a:r>
              <a:rPr lang="ru-RU" sz="1600" dirty="0" err="1"/>
              <a:t>технологічним</a:t>
            </a:r>
            <a:r>
              <a:rPr lang="ru-RU" sz="1600" dirty="0"/>
              <a:t> </a:t>
            </a:r>
            <a:r>
              <a:rPr lang="ru-RU" sz="1600" dirty="0" err="1"/>
              <a:t>прогресом</a:t>
            </a:r>
            <a:r>
              <a:rPr lang="ru-RU" sz="1600" dirty="0"/>
              <a:t> і з часом </a:t>
            </a:r>
            <a:r>
              <a:rPr lang="ru-RU" sz="1600" dirty="0" err="1"/>
              <a:t>лише</a:t>
            </a:r>
            <a:r>
              <a:rPr lang="ru-RU" sz="1600" dirty="0"/>
              <a:t> </a:t>
            </a:r>
            <a:r>
              <a:rPr lang="ru-RU" sz="1600" dirty="0" err="1"/>
              <a:t>актуалізуватимуться</a:t>
            </a:r>
            <a:r>
              <a:rPr lang="ru-RU" sz="1600" dirty="0"/>
              <a:t>, </a:t>
            </a:r>
            <a:r>
              <a:rPr lang="ru-RU" sz="1600" dirty="0" err="1"/>
              <a:t>підганяючись</a:t>
            </a:r>
            <a:r>
              <a:rPr lang="ru-RU" sz="1600" dirty="0"/>
              <a:t> </a:t>
            </a:r>
            <a:r>
              <a:rPr lang="ru-RU" sz="1600" dirty="0" err="1"/>
              <a:t>інноваціями</a:t>
            </a:r>
            <a:r>
              <a:rPr lang="ru-RU" sz="1600" dirty="0"/>
              <a:t> і </a:t>
            </a:r>
            <a:r>
              <a:rPr lang="ru-RU" sz="1600" dirty="0" err="1"/>
              <a:t>збільшенням</a:t>
            </a:r>
            <a:r>
              <a:rPr lang="ru-RU" sz="1600" dirty="0"/>
              <a:t> </a:t>
            </a:r>
            <a:r>
              <a:rPr lang="ru-RU" sz="1600" dirty="0" err="1"/>
              <a:t>потужності</a:t>
            </a:r>
            <a:r>
              <a:rPr lang="ru-RU" sz="1600" dirty="0"/>
              <a:t> та </a:t>
            </a:r>
            <a:r>
              <a:rPr lang="ru-RU" sz="1600" dirty="0" err="1"/>
              <a:t>доступності</a:t>
            </a:r>
            <a:r>
              <a:rPr lang="ru-RU" sz="1600" dirty="0"/>
              <a:t> </a:t>
            </a:r>
            <a:r>
              <a:rPr lang="ru-RU" sz="1600" dirty="0" err="1"/>
              <a:t>комп’ютерів</a:t>
            </a:r>
            <a:r>
              <a:rPr lang="ru-RU" sz="1600" dirty="0"/>
              <a:t>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64585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6066695"/>
          </a:xfrm>
        </p:spPr>
        <p:txBody>
          <a:bodyPr>
            <a:normAutofit lnSpcReduction="10000"/>
          </a:bodyPr>
          <a:lstStyle/>
          <a:p>
            <a:r>
              <a:rPr lang="ru-RU" sz="1600" dirty="0" err="1"/>
              <a:t>Переваги</a:t>
            </a:r>
            <a:r>
              <a:rPr lang="ru-RU" sz="1600" dirty="0"/>
              <a:t> цифрового маркетингу </a:t>
            </a:r>
            <a:r>
              <a:rPr lang="ru-RU" sz="1600" dirty="0" err="1"/>
              <a:t>полягають</a:t>
            </a:r>
            <a:r>
              <a:rPr lang="ru-RU" sz="1600" dirty="0"/>
              <a:t> у такому:</a:t>
            </a:r>
          </a:p>
          <a:p>
            <a:r>
              <a:rPr lang="ru-RU" sz="1600" dirty="0"/>
              <a:t> </a:t>
            </a:r>
            <a:r>
              <a:rPr lang="en-US" sz="1600" dirty="0"/>
              <a:t>– </a:t>
            </a:r>
            <a:r>
              <a:rPr lang="ru-RU" sz="1600" dirty="0" err="1"/>
              <a:t>інтерактивність</a:t>
            </a:r>
            <a:r>
              <a:rPr lang="en-US" sz="1600" dirty="0"/>
              <a:t> – </a:t>
            </a:r>
            <a:r>
              <a:rPr lang="ru-RU" sz="1600" dirty="0" err="1"/>
              <a:t>активне</a:t>
            </a:r>
            <a:r>
              <a:rPr lang="ru-RU" sz="1600" dirty="0"/>
              <a:t> </a:t>
            </a:r>
            <a:r>
              <a:rPr lang="ru-RU" sz="1600" dirty="0" err="1"/>
              <a:t>залучення</a:t>
            </a:r>
            <a:r>
              <a:rPr lang="ru-RU" sz="1600" dirty="0"/>
              <a:t> </a:t>
            </a:r>
            <a:r>
              <a:rPr lang="ru-RU" sz="1600" dirty="0" err="1"/>
              <a:t>споживача</a:t>
            </a:r>
            <a:r>
              <a:rPr lang="ru-RU" sz="1600" dirty="0"/>
              <a:t> у </a:t>
            </a:r>
            <a:r>
              <a:rPr lang="ru-RU" sz="1600" dirty="0" err="1"/>
              <a:t>взаємодію</a:t>
            </a:r>
            <a:r>
              <a:rPr lang="ru-RU" sz="1600" dirty="0"/>
              <a:t> з брендом</a:t>
            </a:r>
            <a:r>
              <a:rPr lang="en-US" sz="1600" dirty="0"/>
              <a:t>;</a:t>
            </a:r>
            <a:endParaRPr lang="ru-RU" sz="1600" dirty="0"/>
          </a:p>
          <a:p>
            <a:r>
              <a:rPr lang="en-US" sz="1600" dirty="0"/>
              <a:t> – </a:t>
            </a:r>
            <a:r>
              <a:rPr lang="ru-RU" sz="1600" dirty="0" err="1"/>
              <a:t>відсутність</a:t>
            </a:r>
            <a:r>
              <a:rPr lang="ru-RU" sz="1600" dirty="0"/>
              <a:t> </a:t>
            </a:r>
            <a:r>
              <a:rPr lang="ru-RU" sz="1600" dirty="0" err="1"/>
              <a:t>територіальних</a:t>
            </a:r>
            <a:r>
              <a:rPr lang="ru-RU" sz="1600" dirty="0"/>
              <a:t> </a:t>
            </a:r>
            <a:r>
              <a:rPr lang="ru-RU" sz="1600" dirty="0" err="1"/>
              <a:t>обмежень</a:t>
            </a:r>
            <a:r>
              <a:rPr lang="ru-RU" sz="1600" dirty="0"/>
              <a:t> </a:t>
            </a:r>
            <a:r>
              <a:rPr lang="ru-RU" sz="1600" dirty="0" err="1"/>
              <a:t>під</a:t>
            </a:r>
            <a:r>
              <a:rPr lang="ru-RU" sz="1600" dirty="0"/>
              <a:t> час </a:t>
            </a:r>
            <a:r>
              <a:rPr lang="ru-RU" sz="1600" dirty="0" err="1"/>
              <a:t>реалізації</a:t>
            </a:r>
            <a:r>
              <a:rPr lang="ru-RU" sz="1600" dirty="0"/>
              <a:t> </a:t>
            </a:r>
            <a:r>
              <a:rPr lang="ru-RU" sz="1600" dirty="0" err="1"/>
              <a:t>маркетингових</a:t>
            </a:r>
            <a:r>
              <a:rPr lang="ru-RU" sz="1600" dirty="0"/>
              <a:t> </a:t>
            </a:r>
            <a:r>
              <a:rPr lang="ru-RU" sz="1600" dirty="0" err="1"/>
              <a:t>ідей</a:t>
            </a:r>
            <a:r>
              <a:rPr lang="en-US" sz="1600" dirty="0"/>
              <a:t>;</a:t>
            </a:r>
            <a:endParaRPr lang="ru-RU" sz="1600" dirty="0"/>
          </a:p>
          <a:p>
            <a:r>
              <a:rPr lang="en-US" sz="1600" dirty="0"/>
              <a:t> – </a:t>
            </a:r>
            <a:r>
              <a:rPr lang="ru-RU" sz="1600" dirty="0" err="1"/>
              <a:t>легкість</a:t>
            </a:r>
            <a:r>
              <a:rPr lang="ru-RU" sz="1600" dirty="0"/>
              <a:t> доступу до ресурсу</a:t>
            </a:r>
            <a:r>
              <a:rPr lang="en-US" sz="1600" dirty="0"/>
              <a:t> (web-</a:t>
            </a:r>
            <a:r>
              <a:rPr lang="ru-RU" sz="1600" dirty="0"/>
              <a:t>і</a:t>
            </a:r>
            <a:r>
              <a:rPr lang="en-US" sz="1600" dirty="0"/>
              <a:t> </a:t>
            </a:r>
            <a:r>
              <a:rPr lang="en-US" sz="1600" dirty="0" err="1"/>
              <a:t>wap</a:t>
            </a:r>
            <a:r>
              <a:rPr lang="ru-RU" sz="1600" dirty="0" err="1"/>
              <a:t>ресурси</a:t>
            </a:r>
            <a:r>
              <a:rPr lang="en-US" sz="1600" dirty="0"/>
              <a:t>);</a:t>
            </a:r>
            <a:endParaRPr lang="ru-RU" sz="1600" dirty="0"/>
          </a:p>
          <a:p>
            <a:r>
              <a:rPr lang="en-US" sz="1600" dirty="0"/>
              <a:t> – </a:t>
            </a:r>
            <a:r>
              <a:rPr lang="ru-RU" sz="1600" dirty="0" err="1"/>
              <a:t>значне</a:t>
            </a:r>
            <a:r>
              <a:rPr lang="ru-RU" sz="1600" dirty="0"/>
              <a:t> </a:t>
            </a:r>
            <a:r>
              <a:rPr lang="ru-RU" sz="1600" dirty="0" err="1"/>
              <a:t>поширення</a:t>
            </a:r>
            <a:r>
              <a:rPr lang="ru-RU" sz="1600" dirty="0"/>
              <a:t> </a:t>
            </a:r>
            <a:r>
              <a:rPr lang="ru-RU" sz="1600" dirty="0" err="1"/>
              <a:t>Інтернету</a:t>
            </a:r>
            <a:r>
              <a:rPr lang="ru-RU" sz="1600" dirty="0"/>
              <a:t> і </a:t>
            </a:r>
            <a:r>
              <a:rPr lang="ru-RU" sz="1600" dirty="0" err="1"/>
              <a:t>мобільного</a:t>
            </a:r>
            <a:r>
              <a:rPr lang="ru-RU" sz="1600" dirty="0"/>
              <a:t> </a:t>
            </a:r>
            <a:r>
              <a:rPr lang="ru-RU" sz="1600" dirty="0" err="1"/>
              <a:t>зв</a:t>
            </a:r>
            <a:r>
              <a:rPr lang="en-US" sz="1600" dirty="0"/>
              <a:t>’</a:t>
            </a:r>
            <a:r>
              <a:rPr lang="ru-RU" sz="1600" dirty="0" err="1"/>
              <a:t>язку</a:t>
            </a:r>
            <a:r>
              <a:rPr lang="ru-RU" sz="1600" dirty="0"/>
              <a:t> </a:t>
            </a:r>
            <a:r>
              <a:rPr lang="ru-RU" sz="1600" dirty="0" err="1"/>
              <a:t>забезпечує</a:t>
            </a:r>
            <a:r>
              <a:rPr lang="ru-RU" sz="1600" dirty="0"/>
              <a:t> </a:t>
            </a:r>
            <a:r>
              <a:rPr lang="ru-RU" sz="1600" dirty="0" err="1"/>
              <a:t>активне</a:t>
            </a:r>
            <a:r>
              <a:rPr lang="ru-RU" sz="1600" dirty="0"/>
              <a:t> </a:t>
            </a:r>
            <a:r>
              <a:rPr lang="ru-RU" sz="1600" dirty="0" err="1"/>
              <a:t>залучення</a:t>
            </a:r>
            <a:r>
              <a:rPr lang="ru-RU" sz="1600" dirty="0"/>
              <a:t> </a:t>
            </a:r>
            <a:r>
              <a:rPr lang="ru-RU" sz="1600" dirty="0" err="1"/>
              <a:t>цільової</a:t>
            </a:r>
            <a:r>
              <a:rPr lang="ru-RU" sz="1600" dirty="0"/>
              <a:t> </a:t>
            </a:r>
            <a:r>
              <a:rPr lang="ru-RU" sz="1600" dirty="0" err="1"/>
              <a:t>аудиторії</a:t>
            </a:r>
            <a:r>
              <a:rPr lang="en-US" sz="1600" dirty="0"/>
              <a:t>;</a:t>
            </a:r>
            <a:endParaRPr lang="ru-RU" sz="1600" dirty="0"/>
          </a:p>
          <a:p>
            <a:r>
              <a:rPr lang="ru-RU" sz="1600" dirty="0"/>
              <a:t> – </a:t>
            </a:r>
            <a:r>
              <a:rPr lang="ru-RU" sz="1600" dirty="0" err="1"/>
              <a:t>можливість</a:t>
            </a:r>
            <a:r>
              <a:rPr lang="ru-RU" sz="1600" dirty="0"/>
              <a:t> </a:t>
            </a:r>
            <a:r>
              <a:rPr lang="ru-RU" sz="1600" dirty="0" err="1"/>
              <a:t>оперативної</a:t>
            </a:r>
            <a:r>
              <a:rPr lang="ru-RU" sz="1600" dirty="0"/>
              <a:t> </a:t>
            </a:r>
            <a:r>
              <a:rPr lang="ru-RU" sz="1600" dirty="0" err="1"/>
              <a:t>оцінки</a:t>
            </a:r>
            <a:r>
              <a:rPr lang="ru-RU" sz="1600" dirty="0"/>
              <a:t> </a:t>
            </a:r>
            <a:r>
              <a:rPr lang="ru-RU" sz="1600" dirty="0" err="1"/>
              <a:t>заходів</a:t>
            </a:r>
            <a:r>
              <a:rPr lang="ru-RU" sz="1600" dirty="0"/>
              <a:t> </a:t>
            </a:r>
            <a:r>
              <a:rPr lang="ru-RU" sz="1600" dirty="0" err="1"/>
              <a:t>кампанії</a:t>
            </a:r>
            <a:r>
              <a:rPr lang="ru-RU" sz="1600" dirty="0"/>
              <a:t> та </a:t>
            </a:r>
            <a:r>
              <a:rPr lang="ru-RU" sz="1600" dirty="0" err="1"/>
              <a:t>управління</a:t>
            </a:r>
            <a:r>
              <a:rPr lang="ru-RU" sz="1600" dirty="0"/>
              <a:t> </a:t>
            </a:r>
            <a:r>
              <a:rPr lang="ru-RU" sz="1600" dirty="0" err="1"/>
              <a:t>подіями</a:t>
            </a:r>
            <a:r>
              <a:rPr lang="ru-RU" sz="1600" dirty="0"/>
              <a:t> в </a:t>
            </a:r>
            <a:r>
              <a:rPr lang="ru-RU" sz="1600" dirty="0" err="1"/>
              <a:t>режимі</a:t>
            </a:r>
            <a:r>
              <a:rPr lang="ru-RU" sz="1600" dirty="0"/>
              <a:t> реального часу.</a:t>
            </a:r>
          </a:p>
          <a:p>
            <a:r>
              <a:rPr lang="uk-UA" sz="1600" dirty="0"/>
              <a:t>Крім того, значними перевагами цифрового маркетингу також полягають у наступному:</a:t>
            </a:r>
            <a:endParaRPr lang="ru-RU" sz="1600" dirty="0"/>
          </a:p>
          <a:p>
            <a:r>
              <a:rPr lang="uk-UA" sz="1600" dirty="0"/>
              <a:t>1. Цифровий маркетинг дає змогу охопити і </a:t>
            </a:r>
            <a:r>
              <a:rPr lang="uk-UA" sz="1600" dirty="0" err="1"/>
              <a:t>онлайн-</a:t>
            </a:r>
            <a:r>
              <a:rPr lang="uk-UA" sz="1600" dirty="0"/>
              <a:t>, і </a:t>
            </a:r>
            <a:r>
              <a:rPr lang="uk-UA" sz="1600" dirty="0" err="1"/>
              <a:t>офлайн-споживачів</a:t>
            </a:r>
            <a:r>
              <a:rPr lang="uk-UA" sz="1600" dirty="0"/>
              <a:t>, які використовують планшети і мобільні телефони, грають в ігри, завантажують додатки. </a:t>
            </a:r>
            <a:r>
              <a:rPr lang="ru-RU" sz="1600" dirty="0"/>
              <a:t>Так бренд </a:t>
            </a:r>
            <a:r>
              <a:rPr lang="ru-RU" sz="1600" dirty="0" err="1"/>
              <a:t>може</a:t>
            </a:r>
            <a:r>
              <a:rPr lang="ru-RU" sz="1600" dirty="0"/>
              <a:t> </a:t>
            </a:r>
            <a:r>
              <a:rPr lang="ru-RU" sz="1600" dirty="0" err="1"/>
              <a:t>звернутися</a:t>
            </a:r>
            <a:r>
              <a:rPr lang="ru-RU" sz="1600" dirty="0"/>
              <a:t> до </a:t>
            </a:r>
            <a:r>
              <a:rPr lang="ru-RU" sz="1600" dirty="0" err="1"/>
              <a:t>більш</a:t>
            </a:r>
            <a:r>
              <a:rPr lang="ru-RU" sz="1600" dirty="0"/>
              <a:t> </a:t>
            </a:r>
            <a:r>
              <a:rPr lang="ru-RU" sz="1600" dirty="0" err="1"/>
              <a:t>широкої</a:t>
            </a:r>
            <a:r>
              <a:rPr lang="ru-RU" sz="1600" dirty="0"/>
              <a:t> </a:t>
            </a:r>
            <a:r>
              <a:rPr lang="ru-RU" sz="1600" dirty="0" err="1"/>
              <a:t>аудиторії</a:t>
            </a:r>
            <a:r>
              <a:rPr lang="ru-RU" sz="1600" dirty="0"/>
              <a:t>, не </a:t>
            </a:r>
            <a:r>
              <a:rPr lang="ru-RU" sz="1600" dirty="0" err="1"/>
              <a:t>обмежуючись</a:t>
            </a:r>
            <a:r>
              <a:rPr lang="ru-RU" sz="1600" dirty="0"/>
              <a:t> </a:t>
            </a:r>
            <a:r>
              <a:rPr lang="ru-RU" sz="1600" dirty="0" err="1"/>
              <a:t>інтернетом</a:t>
            </a:r>
            <a:r>
              <a:rPr lang="ru-RU" sz="1600" dirty="0"/>
              <a:t>.</a:t>
            </a:r>
          </a:p>
          <a:p>
            <a:r>
              <a:rPr lang="ru-RU" sz="1600" dirty="0"/>
              <a:t>2. </a:t>
            </a:r>
            <a:r>
              <a:rPr lang="ru-RU" sz="1600" dirty="0" err="1"/>
              <a:t>Можливість</a:t>
            </a:r>
            <a:r>
              <a:rPr lang="ru-RU" sz="1600" dirty="0"/>
              <a:t> </a:t>
            </a:r>
            <a:r>
              <a:rPr lang="ru-RU" sz="1600" dirty="0" err="1"/>
              <a:t>збирати</a:t>
            </a:r>
            <a:r>
              <a:rPr lang="ru-RU" sz="1600" dirty="0"/>
              <a:t> </a:t>
            </a:r>
            <a:r>
              <a:rPr lang="ru-RU" sz="1600" dirty="0" err="1"/>
              <a:t>чіткі</a:t>
            </a:r>
            <a:r>
              <a:rPr lang="ru-RU" sz="1600" dirty="0"/>
              <a:t> і </a:t>
            </a:r>
            <a:r>
              <a:rPr lang="ru-RU" sz="1600" dirty="0" err="1"/>
              <a:t>деталізовані</a:t>
            </a:r>
            <a:r>
              <a:rPr lang="ru-RU" sz="1600" dirty="0"/>
              <a:t> </a:t>
            </a:r>
            <a:r>
              <a:rPr lang="ru-RU" sz="1600" dirty="0" err="1"/>
              <a:t>дані</a:t>
            </a:r>
            <a:r>
              <a:rPr lang="ru-RU" sz="1600" dirty="0"/>
              <a:t>. Практично </a:t>
            </a:r>
            <a:r>
              <a:rPr lang="ru-RU" sz="1600" dirty="0" err="1"/>
              <a:t>всі</a:t>
            </a:r>
            <a:r>
              <a:rPr lang="ru-RU" sz="1600" dirty="0"/>
              <a:t> </a:t>
            </a:r>
            <a:r>
              <a:rPr lang="ru-RU" sz="1600" dirty="0" err="1"/>
              <a:t>дії</a:t>
            </a:r>
            <a:r>
              <a:rPr lang="ru-RU" sz="1600" dirty="0"/>
              <a:t> </a:t>
            </a:r>
            <a:r>
              <a:rPr lang="ru-RU" sz="1600" dirty="0" err="1"/>
              <a:t>користувача</a:t>
            </a:r>
            <a:r>
              <a:rPr lang="ru-RU" sz="1600" dirty="0"/>
              <a:t> в цифровому </a:t>
            </a:r>
            <a:r>
              <a:rPr lang="ru-RU" sz="1600" dirty="0" err="1"/>
              <a:t>середовищі</a:t>
            </a:r>
            <a:r>
              <a:rPr lang="ru-RU" sz="1600" dirty="0"/>
              <a:t> </a:t>
            </a:r>
            <a:r>
              <a:rPr lang="ru-RU" sz="1600" dirty="0" err="1"/>
              <a:t>фіксуються</a:t>
            </a:r>
            <a:r>
              <a:rPr lang="ru-RU" sz="1600" dirty="0"/>
              <a:t> </a:t>
            </a:r>
            <a:r>
              <a:rPr lang="ru-RU" sz="1600" dirty="0" err="1"/>
              <a:t>аналітичними</a:t>
            </a:r>
            <a:r>
              <a:rPr lang="ru-RU" sz="1600" dirty="0"/>
              <a:t> системами. </a:t>
            </a:r>
            <a:r>
              <a:rPr lang="ru-RU" sz="1600" dirty="0" err="1"/>
              <a:t>Це</a:t>
            </a:r>
            <a:r>
              <a:rPr lang="ru-RU" sz="1600" dirty="0"/>
              <a:t> </a:t>
            </a:r>
            <a:r>
              <a:rPr lang="ru-RU" sz="1600" dirty="0" err="1"/>
              <a:t>дає</a:t>
            </a:r>
            <a:r>
              <a:rPr lang="ru-RU" sz="1600" dirty="0"/>
              <a:t> </a:t>
            </a:r>
            <a:r>
              <a:rPr lang="ru-RU" sz="1600" dirty="0" err="1"/>
              <a:t>змогу</a:t>
            </a:r>
            <a:r>
              <a:rPr lang="ru-RU" sz="1600" dirty="0"/>
              <a:t> </a:t>
            </a:r>
            <a:r>
              <a:rPr lang="ru-RU" sz="1600" dirty="0" err="1"/>
              <a:t>робити</a:t>
            </a:r>
            <a:r>
              <a:rPr lang="ru-RU" sz="1600" dirty="0"/>
              <a:t> </a:t>
            </a:r>
            <a:r>
              <a:rPr lang="ru-RU" sz="1600" dirty="0" err="1"/>
              <a:t>точні</a:t>
            </a:r>
            <a:r>
              <a:rPr lang="ru-RU" sz="1600" dirty="0"/>
              <a:t> </a:t>
            </a:r>
            <a:r>
              <a:rPr lang="ru-RU" sz="1600" dirty="0" err="1"/>
              <a:t>висновки</a:t>
            </a:r>
            <a:r>
              <a:rPr lang="ru-RU" sz="1600" dirty="0"/>
              <a:t> про </a:t>
            </a:r>
            <a:r>
              <a:rPr lang="ru-RU" sz="1600" dirty="0" err="1"/>
              <a:t>ефективність</a:t>
            </a:r>
            <a:r>
              <a:rPr lang="ru-RU" sz="1600" dirty="0"/>
              <a:t> </a:t>
            </a:r>
            <a:r>
              <a:rPr lang="ru-RU" sz="1600" dirty="0" err="1"/>
              <a:t>різних</a:t>
            </a:r>
            <a:r>
              <a:rPr lang="ru-RU" sz="1600" dirty="0"/>
              <a:t> </a:t>
            </a:r>
            <a:r>
              <a:rPr lang="ru-RU" sz="1600" dirty="0" err="1"/>
              <a:t>каналів</a:t>
            </a:r>
            <a:r>
              <a:rPr lang="ru-RU" sz="1600" dirty="0"/>
              <a:t> </a:t>
            </a:r>
            <a:r>
              <a:rPr lang="ru-RU" sz="1600" dirty="0" err="1"/>
              <a:t>просування</a:t>
            </a:r>
            <a:r>
              <a:rPr lang="ru-RU" sz="1600" dirty="0"/>
              <a:t>, а </a:t>
            </a:r>
            <a:r>
              <a:rPr lang="ru-RU" sz="1600" dirty="0" err="1"/>
              <a:t>також</a:t>
            </a:r>
            <a:r>
              <a:rPr lang="ru-RU" sz="1600" dirty="0"/>
              <a:t> </a:t>
            </a:r>
            <a:r>
              <a:rPr lang="ru-RU" sz="1600" dirty="0" err="1"/>
              <a:t>скласти</a:t>
            </a:r>
            <a:r>
              <a:rPr lang="ru-RU" sz="1600" dirty="0"/>
              <a:t> </a:t>
            </a:r>
            <a:r>
              <a:rPr lang="ru-RU" sz="1600" dirty="0" err="1"/>
              <a:t>точний</a:t>
            </a:r>
            <a:r>
              <a:rPr lang="ru-RU" sz="1600" dirty="0"/>
              <a:t> портрет </a:t>
            </a:r>
            <a:r>
              <a:rPr lang="ru-RU" sz="1600" dirty="0" err="1"/>
              <a:t>покупця</a:t>
            </a:r>
            <a:r>
              <a:rPr lang="ru-RU" sz="1600" dirty="0"/>
              <a:t>.</a:t>
            </a:r>
          </a:p>
          <a:p>
            <a:r>
              <a:rPr lang="ru-RU" sz="1600" dirty="0"/>
              <a:t>3. </a:t>
            </a:r>
            <a:r>
              <a:rPr lang="ru-RU" sz="1600" dirty="0" err="1"/>
              <a:t>Гнучкий</a:t>
            </a:r>
            <a:r>
              <a:rPr lang="ru-RU" sz="1600" dirty="0"/>
              <a:t> </a:t>
            </a:r>
            <a:r>
              <a:rPr lang="ru-RU" sz="1600" dirty="0" err="1"/>
              <a:t>підхід</a:t>
            </a:r>
            <a:r>
              <a:rPr lang="ru-RU" sz="1600" dirty="0"/>
              <a:t> – </a:t>
            </a:r>
            <a:r>
              <a:rPr lang="ru-RU" sz="1600" dirty="0" err="1"/>
              <a:t>цифровий</a:t>
            </a:r>
            <a:r>
              <a:rPr lang="ru-RU" sz="1600" dirty="0"/>
              <a:t> маркетинг </a:t>
            </a:r>
            <a:r>
              <a:rPr lang="ru-RU" sz="1600" dirty="0" err="1"/>
              <a:t>дає</a:t>
            </a:r>
            <a:r>
              <a:rPr lang="ru-RU" sz="1600" dirty="0"/>
              <a:t> </a:t>
            </a:r>
            <a:r>
              <a:rPr lang="ru-RU" sz="1600" dirty="0" err="1"/>
              <a:t>змогу</a:t>
            </a:r>
            <a:r>
              <a:rPr lang="ru-RU" sz="1600" dirty="0"/>
              <a:t> </a:t>
            </a:r>
            <a:r>
              <a:rPr lang="ru-RU" sz="1600" dirty="0" err="1"/>
              <a:t>залучити</a:t>
            </a:r>
            <a:r>
              <a:rPr lang="ru-RU" sz="1600" dirty="0"/>
              <a:t> на онлайн-</a:t>
            </a:r>
            <a:r>
              <a:rPr lang="ru-RU" sz="1600" dirty="0" err="1"/>
              <a:t>ринок</a:t>
            </a:r>
            <a:r>
              <a:rPr lang="ru-RU" sz="1600" dirty="0"/>
              <a:t> </a:t>
            </a:r>
            <a:r>
              <a:rPr lang="ru-RU" sz="1600" dirty="0" err="1"/>
              <a:t>офлайнаудиторію</a:t>
            </a:r>
            <a:r>
              <a:rPr lang="ru-RU" sz="1600" dirty="0"/>
              <a:t>, і </a:t>
            </a:r>
            <a:r>
              <a:rPr lang="ru-RU" sz="1600" dirty="0" err="1"/>
              <a:t>навпаки</a:t>
            </a:r>
            <a:r>
              <a:rPr lang="ru-RU" sz="1600" dirty="0"/>
              <a:t>. </a:t>
            </a:r>
            <a:r>
              <a:rPr lang="ru-RU" sz="1600" dirty="0" err="1"/>
              <a:t>Наприклад</a:t>
            </a:r>
            <a:r>
              <a:rPr lang="ru-RU" sz="1600" dirty="0"/>
              <a:t>, за </a:t>
            </a:r>
            <a:r>
              <a:rPr lang="ru-RU" sz="1600" dirty="0" err="1"/>
              <a:t>допомогою</a:t>
            </a:r>
            <a:r>
              <a:rPr lang="ru-RU" sz="1600" dirty="0"/>
              <a:t> QR-коду на </a:t>
            </a:r>
            <a:r>
              <a:rPr lang="ru-RU" sz="1600" dirty="0" err="1"/>
              <a:t>флаєрі</a:t>
            </a:r>
            <a:r>
              <a:rPr lang="ru-RU" sz="1600" dirty="0"/>
              <a:t> </a:t>
            </a:r>
            <a:r>
              <a:rPr lang="ru-RU" sz="1600" dirty="0" err="1"/>
              <a:t>можна</a:t>
            </a:r>
            <a:r>
              <a:rPr lang="ru-RU" sz="1600" dirty="0"/>
              <a:t> </a:t>
            </a:r>
            <a:r>
              <a:rPr lang="ru-RU" sz="1600" dirty="0" err="1"/>
              <a:t>спрямувати</a:t>
            </a:r>
            <a:r>
              <a:rPr lang="ru-RU" sz="1600" dirty="0"/>
              <a:t> </a:t>
            </a:r>
            <a:r>
              <a:rPr lang="ru-RU" sz="1600" dirty="0" err="1"/>
              <a:t>користувача</a:t>
            </a:r>
            <a:r>
              <a:rPr lang="ru-RU" sz="1600" dirty="0"/>
              <a:t> на сайт. І </a:t>
            </a:r>
            <a:r>
              <a:rPr lang="ru-RU" sz="1600" dirty="0" err="1"/>
              <a:t>водночас</a:t>
            </a:r>
            <a:r>
              <a:rPr lang="ru-RU" sz="1600" dirty="0"/>
              <a:t> </a:t>
            </a:r>
            <a:r>
              <a:rPr lang="ru-RU" sz="1600" dirty="0" err="1"/>
              <a:t>завдяки</a:t>
            </a:r>
            <a:r>
              <a:rPr lang="ru-RU" sz="1600" dirty="0"/>
              <a:t> </a:t>
            </a:r>
            <a:r>
              <a:rPr lang="ru-RU" sz="1600" dirty="0" err="1"/>
              <a:t>emailрозсилці</a:t>
            </a:r>
            <a:r>
              <a:rPr lang="ru-RU" sz="1600" dirty="0"/>
              <a:t> </a:t>
            </a:r>
            <a:r>
              <a:rPr lang="ru-RU" sz="1600" dirty="0" err="1"/>
              <a:t>можна</a:t>
            </a:r>
            <a:r>
              <a:rPr lang="ru-RU" sz="1600" dirty="0"/>
              <a:t> </a:t>
            </a:r>
            <a:r>
              <a:rPr lang="ru-RU" sz="1600" dirty="0" err="1"/>
              <a:t>запросити</a:t>
            </a:r>
            <a:r>
              <a:rPr lang="ru-RU" sz="1600" dirty="0"/>
              <a:t> </a:t>
            </a:r>
            <a:r>
              <a:rPr lang="ru-RU" sz="1600" dirty="0" err="1"/>
              <a:t>передплатників</a:t>
            </a:r>
            <a:r>
              <a:rPr lang="ru-RU" sz="1600" dirty="0"/>
              <a:t> на </a:t>
            </a:r>
            <a:r>
              <a:rPr lang="ru-RU" sz="1600" dirty="0" err="1"/>
              <a:t>семінар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інший</a:t>
            </a:r>
            <a:r>
              <a:rPr lang="ru-RU" sz="1600" dirty="0"/>
              <a:t> офлайн-</a:t>
            </a:r>
            <a:r>
              <a:rPr lang="ru-RU" sz="1600" dirty="0" err="1"/>
              <a:t>івент</a:t>
            </a:r>
            <a:r>
              <a:rPr lang="ru-RU" sz="1600" dirty="0"/>
              <a:t>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9681560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6066695"/>
          </a:xfrm>
        </p:spPr>
        <p:txBody>
          <a:bodyPr>
            <a:normAutofit/>
          </a:bodyPr>
          <a:lstStyle/>
          <a:p>
            <a:r>
              <a:rPr lang="uk-UA" sz="1600" dirty="0"/>
              <a:t>В узагальненому вигляді цифровий маркетинг включає три складники:</a:t>
            </a:r>
            <a:endParaRPr lang="ru-RU" sz="1600" dirty="0"/>
          </a:p>
          <a:p>
            <a:r>
              <a:rPr lang="uk-UA" sz="1600" dirty="0"/>
              <a:t> – контент (повідомлення в </a:t>
            </a:r>
            <a:r>
              <a:rPr lang="uk-UA" sz="1600" dirty="0" err="1"/>
              <a:t>блогах</a:t>
            </a:r>
            <a:r>
              <a:rPr lang="uk-UA" sz="1600" dirty="0"/>
              <a:t>, статті, публікації, дослідження, електронні книги, копія сторінки продажів, електронні бюлетені, кампанії в соціальних мережах, </a:t>
            </a:r>
            <a:r>
              <a:rPr lang="ru-RU" sz="1600" dirty="0"/>
              <a:t>SEO</a:t>
            </a:r>
            <a:r>
              <a:rPr lang="uk-UA" sz="1600" dirty="0"/>
              <a:t>);</a:t>
            </a:r>
            <a:endParaRPr lang="ru-RU" sz="1600" dirty="0"/>
          </a:p>
          <a:p>
            <a:r>
              <a:rPr lang="uk-UA" sz="1600" dirty="0"/>
              <a:t> – дизайн (включення фотографій і зображень для контенту, </a:t>
            </a:r>
            <a:r>
              <a:rPr lang="uk-UA" sz="1600" dirty="0" err="1"/>
              <a:t>інфографіки</a:t>
            </a:r>
            <a:r>
              <a:rPr lang="uk-UA" sz="1600" dirty="0"/>
              <a:t>, діаграм, фотографій, відео);</a:t>
            </a:r>
            <a:endParaRPr lang="ru-RU" sz="1600" dirty="0"/>
          </a:p>
          <a:p>
            <a:r>
              <a:rPr lang="uk-UA" sz="1600" dirty="0"/>
              <a:t> – статистику (аналітика, ключові показники ефективності, мета і завдання, конверсійні канали, клієнтський </a:t>
            </a:r>
            <a:r>
              <a:rPr lang="ru-RU" sz="1600" dirty="0"/>
              <a:t>LTV</a:t>
            </a:r>
            <a:r>
              <a:rPr lang="uk-UA" sz="1600" dirty="0"/>
              <a:t>).</a:t>
            </a:r>
            <a:endParaRPr lang="ru-RU" sz="1600" dirty="0"/>
          </a:p>
          <a:p>
            <a:r>
              <a:rPr lang="uk-UA" sz="1600" dirty="0"/>
              <a:t>Отже, цифрові технології нині є вирішальним фактором успіху та просування для кожної сфери бізнесу, що дає значні конкурентні переваги. Сутність ц</a:t>
            </a:r>
            <a:r>
              <a:rPr lang="ru-RU" sz="1600" dirty="0" err="1"/>
              <a:t>ифров</a:t>
            </a:r>
            <a:r>
              <a:rPr lang="uk-UA" sz="1600" dirty="0" err="1"/>
              <a:t>ого</a:t>
            </a:r>
            <a:r>
              <a:rPr lang="ru-RU" sz="1600" dirty="0"/>
              <a:t> маркетинг</a:t>
            </a:r>
            <a:r>
              <a:rPr lang="uk-UA" sz="1600" dirty="0"/>
              <a:t>у полягає, насамперед, у</a:t>
            </a:r>
            <a:r>
              <a:rPr lang="ru-RU" sz="1600" dirty="0"/>
              <a:t> </a:t>
            </a:r>
            <a:r>
              <a:rPr lang="ru-RU" sz="1600" dirty="0" err="1"/>
              <a:t>комплексн</a:t>
            </a:r>
            <a:r>
              <a:rPr lang="uk-UA" sz="1600" dirty="0"/>
              <a:t>ому</a:t>
            </a:r>
            <a:r>
              <a:rPr lang="ru-RU" sz="1600" dirty="0"/>
              <a:t> </a:t>
            </a:r>
            <a:r>
              <a:rPr lang="ru-RU" sz="1600" dirty="0" err="1"/>
              <a:t>підх</a:t>
            </a:r>
            <a:r>
              <a:rPr lang="uk-UA" sz="1600" dirty="0"/>
              <a:t>о</a:t>
            </a:r>
            <a:r>
              <a:rPr lang="ru-RU" sz="1600" dirty="0"/>
              <a:t>д</a:t>
            </a:r>
            <a:r>
              <a:rPr lang="uk-UA" sz="1600" dirty="0"/>
              <a:t>і</a:t>
            </a:r>
            <a:r>
              <a:rPr lang="ru-RU" sz="1600" dirty="0"/>
              <a:t> до </a:t>
            </a:r>
            <a:r>
              <a:rPr lang="ru-RU" sz="1600" dirty="0" err="1"/>
              <a:t>просування</a:t>
            </a:r>
            <a:r>
              <a:rPr lang="ru-RU" sz="1600" dirty="0"/>
              <a:t> </a:t>
            </a:r>
            <a:r>
              <a:rPr lang="ru-RU" sz="1600" dirty="0" err="1"/>
              <a:t>компанії</a:t>
            </a:r>
            <a:r>
              <a:rPr lang="ru-RU" sz="1600" dirty="0"/>
              <a:t>, </a:t>
            </a:r>
            <a:r>
              <a:rPr lang="ru-RU" sz="1600" dirty="0" err="1"/>
              <a:t>її</a:t>
            </a:r>
            <a:r>
              <a:rPr lang="ru-RU" sz="1600" dirty="0"/>
              <a:t> </a:t>
            </a:r>
            <a:r>
              <a:rPr lang="ru-RU" sz="1600" dirty="0" err="1"/>
              <a:t>продуктів</a:t>
            </a:r>
            <a:r>
              <a:rPr lang="ru-RU" sz="1600" dirty="0"/>
              <a:t> у цифровому </a:t>
            </a:r>
            <a:r>
              <a:rPr lang="ru-RU" sz="1600" dirty="0" err="1"/>
              <a:t>середовищі</a:t>
            </a:r>
            <a:r>
              <a:rPr lang="ru-RU" sz="1600" dirty="0"/>
              <a:t>, а </a:t>
            </a:r>
            <a:r>
              <a:rPr lang="ru-RU" sz="1600" dirty="0" err="1"/>
              <a:t>також</a:t>
            </a:r>
            <a:r>
              <a:rPr lang="ru-RU" sz="1600" dirty="0"/>
              <a:t> </a:t>
            </a:r>
            <a:r>
              <a:rPr lang="ru-RU" sz="1600" dirty="0" err="1"/>
              <a:t>охопл</a:t>
            </a:r>
            <a:r>
              <a:rPr lang="uk-UA" sz="1600" dirty="0"/>
              <a:t>енні аудиторії</a:t>
            </a:r>
            <a:r>
              <a:rPr lang="ru-RU" sz="1600" dirty="0"/>
              <a:t> офлайн-</a:t>
            </a:r>
            <a:r>
              <a:rPr lang="ru-RU" sz="1600" dirty="0" err="1"/>
              <a:t>споживачів</a:t>
            </a:r>
            <a:r>
              <a:rPr lang="ru-RU" sz="1600" dirty="0"/>
              <a:t>. </a:t>
            </a:r>
            <a:r>
              <a:rPr lang="uk-UA" sz="1600" dirty="0"/>
              <a:t>При цьому ц</a:t>
            </a:r>
            <a:r>
              <a:rPr lang="ru-RU" sz="1600" dirty="0" err="1"/>
              <a:t>ифровий</a:t>
            </a:r>
            <a:r>
              <a:rPr lang="ru-RU" sz="1600" dirty="0"/>
              <a:t> маркетинг </a:t>
            </a:r>
            <a:r>
              <a:rPr lang="ru-RU" sz="1600" dirty="0" err="1"/>
              <a:t>дає</a:t>
            </a:r>
            <a:r>
              <a:rPr lang="ru-RU" sz="1600" dirty="0"/>
              <a:t> </a:t>
            </a:r>
            <a:r>
              <a:rPr lang="ru-RU" sz="1600" dirty="0" err="1"/>
              <a:t>змогу</a:t>
            </a:r>
            <a:r>
              <a:rPr lang="ru-RU" sz="1600" dirty="0"/>
              <a:t> </a:t>
            </a:r>
            <a:r>
              <a:rPr lang="ru-RU" sz="1600" dirty="0" err="1"/>
              <a:t>інтегрувати</a:t>
            </a:r>
            <a:r>
              <a:rPr lang="ru-RU" sz="1600" dirty="0"/>
              <a:t> </a:t>
            </a:r>
            <a:r>
              <a:rPr lang="ru-RU" sz="1600" dirty="0" err="1"/>
              <a:t>велику</a:t>
            </a:r>
            <a:r>
              <a:rPr lang="ru-RU" sz="1600" dirty="0"/>
              <a:t> </a:t>
            </a:r>
            <a:r>
              <a:rPr lang="ru-RU" sz="1600" dirty="0" err="1"/>
              <a:t>кількість</a:t>
            </a:r>
            <a:r>
              <a:rPr lang="ru-RU" sz="1600" dirty="0"/>
              <a:t> </a:t>
            </a:r>
            <a:r>
              <a:rPr lang="ru-RU" sz="1600" dirty="0" err="1"/>
              <a:t>технологій</a:t>
            </a:r>
            <a:r>
              <a:rPr lang="ru-RU" sz="1600" dirty="0"/>
              <a:t> (</a:t>
            </a:r>
            <a:r>
              <a:rPr lang="ru-RU" sz="1600" dirty="0" err="1"/>
              <a:t>соціальні</a:t>
            </a:r>
            <a:r>
              <a:rPr lang="ru-RU" sz="1600" dirty="0"/>
              <a:t>, </a:t>
            </a:r>
            <a:r>
              <a:rPr lang="ru-RU" sz="1600" dirty="0" err="1"/>
              <a:t>мобільні</a:t>
            </a:r>
            <a:r>
              <a:rPr lang="ru-RU" sz="1600" dirty="0"/>
              <a:t>, веб, CRM-</a:t>
            </a:r>
            <a:r>
              <a:rPr lang="ru-RU" sz="1600" dirty="0" err="1"/>
              <a:t>системи</a:t>
            </a:r>
            <a:r>
              <a:rPr lang="ru-RU" sz="1600" dirty="0"/>
              <a:t> </a:t>
            </a:r>
            <a:r>
              <a:rPr lang="ru-RU" sz="1600" dirty="0" err="1"/>
              <a:t>тощо</a:t>
            </a:r>
            <a:r>
              <a:rPr lang="ru-RU" sz="1600" dirty="0"/>
              <a:t>) з продажами та </a:t>
            </a:r>
            <a:r>
              <a:rPr lang="ru-RU" sz="1600" dirty="0" err="1"/>
              <a:t>клієнтським</a:t>
            </a:r>
            <a:r>
              <a:rPr lang="ru-RU" sz="1600" dirty="0"/>
              <a:t> </a:t>
            </a:r>
            <a:r>
              <a:rPr lang="ru-RU" sz="1600" dirty="0" err="1"/>
              <a:t>сервісом</a:t>
            </a:r>
            <a:r>
              <a:rPr lang="ru-RU" sz="1600" dirty="0"/>
              <a:t>, </a:t>
            </a:r>
            <a:r>
              <a:rPr lang="ru-RU" sz="1600" dirty="0" err="1"/>
              <a:t>забезпечує</a:t>
            </a:r>
            <a:r>
              <a:rPr lang="ru-RU" sz="1600" dirty="0"/>
              <a:t> </a:t>
            </a:r>
            <a:r>
              <a:rPr lang="ru-RU" sz="1600" dirty="0" err="1"/>
              <a:t>постійний</a:t>
            </a:r>
            <a:r>
              <a:rPr lang="ru-RU" sz="1600" dirty="0"/>
              <a:t> </a:t>
            </a:r>
            <a:r>
              <a:rPr lang="ru-RU" sz="1600" dirty="0" err="1"/>
              <a:t>якісний</a:t>
            </a:r>
            <a:r>
              <a:rPr lang="ru-RU" sz="1600" dirty="0"/>
              <a:t> </a:t>
            </a:r>
            <a:r>
              <a:rPr lang="ru-RU" sz="1600" dirty="0" err="1"/>
              <a:t>зв'язок</a:t>
            </a:r>
            <a:r>
              <a:rPr lang="ru-RU" sz="1600" dirty="0"/>
              <a:t> </a:t>
            </a:r>
            <a:r>
              <a:rPr lang="ru-RU" sz="1600" dirty="0" err="1"/>
              <a:t>між</a:t>
            </a:r>
            <a:r>
              <a:rPr lang="ru-RU" sz="1600" dirty="0"/>
              <a:t> </a:t>
            </a:r>
            <a:r>
              <a:rPr lang="ru-RU" sz="1600" dirty="0" err="1"/>
              <a:t>рекламодавцем</a:t>
            </a:r>
            <a:r>
              <a:rPr lang="ru-RU" sz="1600" dirty="0"/>
              <a:t> та </a:t>
            </a:r>
            <a:r>
              <a:rPr lang="ru-RU" sz="1600" dirty="0" err="1"/>
              <a:t>кінцевим</a:t>
            </a:r>
            <a:r>
              <a:rPr lang="ru-RU" sz="1600" dirty="0"/>
              <a:t> </a:t>
            </a:r>
            <a:r>
              <a:rPr lang="ru-RU" sz="1600" dirty="0" err="1"/>
              <a:t>споживачем</a:t>
            </a:r>
            <a:r>
              <a:rPr lang="ru-RU" sz="1600" dirty="0"/>
              <a:t>.</a:t>
            </a:r>
          </a:p>
          <a:p>
            <a:r>
              <a:rPr lang="uk-UA" sz="1600" dirty="0"/>
              <a:t>Цифровий маркетинг базується на аналітиці даних про користувачів, їх поведінці, проникає в традиційні види комунікацій, щоб захопити увагу аудиторії і перетягнути її у віртуальний світ. </a:t>
            </a:r>
            <a:r>
              <a:rPr lang="ru-RU" sz="1600" dirty="0" err="1"/>
              <a:t>Цифровий</a:t>
            </a:r>
            <a:r>
              <a:rPr lang="ru-RU" sz="1600" dirty="0"/>
              <a:t> маркетинг </a:t>
            </a:r>
            <a:r>
              <a:rPr lang="ru-RU" sz="1600" dirty="0" err="1"/>
              <a:t>передбачає</a:t>
            </a:r>
            <a:r>
              <a:rPr lang="ru-RU" sz="1600" dirty="0"/>
              <a:t> </a:t>
            </a:r>
            <a:r>
              <a:rPr lang="ru-RU" sz="1600" dirty="0" err="1"/>
              <a:t>персоніфікацію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підсилює</a:t>
            </a:r>
            <a:r>
              <a:rPr lang="ru-RU" sz="1600" dirty="0"/>
              <a:t> </a:t>
            </a:r>
            <a:r>
              <a:rPr lang="ru-RU" sz="1600" dirty="0" err="1"/>
              <a:t>вплив</a:t>
            </a:r>
            <a:r>
              <a:rPr lang="ru-RU" sz="1600" dirty="0"/>
              <a:t> </a:t>
            </a:r>
            <a:r>
              <a:rPr lang="ru-RU" sz="1600" dirty="0" err="1"/>
              <a:t>маркетингових</a:t>
            </a:r>
            <a:r>
              <a:rPr lang="ru-RU" sz="1600" dirty="0"/>
              <a:t> </a:t>
            </a:r>
            <a:r>
              <a:rPr lang="ru-RU" sz="1600" dirty="0" err="1"/>
              <a:t>інструментів</a:t>
            </a:r>
            <a:r>
              <a:rPr lang="ru-RU" sz="1600" dirty="0"/>
              <a:t> на </a:t>
            </a:r>
            <a:r>
              <a:rPr lang="ru-RU" sz="1600" dirty="0" err="1"/>
              <a:t>цільову</a:t>
            </a:r>
            <a:r>
              <a:rPr lang="ru-RU" sz="1600" dirty="0"/>
              <a:t> </a:t>
            </a:r>
            <a:r>
              <a:rPr lang="ru-RU" sz="1600" dirty="0" err="1"/>
              <a:t>аудиторію</a:t>
            </a:r>
            <a:r>
              <a:rPr lang="uk-UA" sz="1600" dirty="0"/>
              <a:t> та управління думкою споживачів.</a:t>
            </a:r>
            <a:endParaRPr lang="ru-RU" sz="160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975238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6066695"/>
          </a:xfrm>
        </p:spPr>
        <p:txBody>
          <a:bodyPr>
            <a:normAutofit fontScale="92500" lnSpcReduction="20000"/>
          </a:bodyPr>
          <a:lstStyle/>
          <a:p>
            <a:r>
              <a:rPr lang="uk-UA" sz="1600" dirty="0"/>
              <a:t>2. Цифрові технології та взаємозв'язок товарів та послуг (Інтернет речей/послуг).</a:t>
            </a:r>
            <a:endParaRPr lang="ru-RU" sz="1600" dirty="0"/>
          </a:p>
          <a:p>
            <a:r>
              <a:rPr lang="uk-UA" sz="1600" dirty="0"/>
              <a:t>3. Нові цифрові бізнес-моделі, що пропонують значну додану цінність для споживачів на основі індивідуальних рішень.</a:t>
            </a:r>
            <a:endParaRPr lang="ru-RU" sz="1600" dirty="0"/>
          </a:p>
          <a:p>
            <a:r>
              <a:rPr lang="uk-UA" sz="1600" dirty="0"/>
              <a:t>Як показує світовий досвід, Індустрія 4.0 стимулює розвиток нових технологій виробництва, що значно впливають на глобальні виробничі системи:</a:t>
            </a:r>
            <a:endParaRPr lang="ru-RU" sz="1600" dirty="0"/>
          </a:p>
          <a:p>
            <a:pPr lvl="0"/>
            <a:r>
              <a:rPr lang="uk-UA" sz="1600" dirty="0"/>
              <a:t>розроблення мереж та цифрові технології (26%):</a:t>
            </a:r>
            <a:endParaRPr lang="ru-RU" sz="1600" dirty="0"/>
          </a:p>
          <a:p>
            <a:pPr lvl="0"/>
            <a:r>
              <a:rPr lang="uk-UA" sz="1600" dirty="0"/>
              <a:t>нові бізнес-моделі (16%);</a:t>
            </a:r>
            <a:endParaRPr lang="ru-RU" sz="1600" dirty="0"/>
          </a:p>
          <a:p>
            <a:pPr lvl="0"/>
            <a:r>
              <a:rPr lang="uk-UA" sz="1600" dirty="0"/>
              <a:t>автоматизація (18%);</a:t>
            </a:r>
            <a:endParaRPr lang="ru-RU" sz="1600" dirty="0"/>
          </a:p>
          <a:p>
            <a:pPr lvl="0"/>
            <a:r>
              <a:rPr lang="uk-UA" sz="1600" dirty="0"/>
              <a:t>оптимізація виробництва (20%);</a:t>
            </a:r>
            <a:endParaRPr lang="ru-RU" sz="1600" dirty="0"/>
          </a:p>
          <a:p>
            <a:pPr lvl="0"/>
            <a:r>
              <a:rPr lang="uk-UA" sz="1600" dirty="0" err="1"/>
              <a:t>смарт-товари</a:t>
            </a:r>
            <a:r>
              <a:rPr lang="uk-UA" sz="1600" dirty="0"/>
              <a:t> (20%).</a:t>
            </a:r>
            <a:endParaRPr lang="ru-RU" sz="1600" dirty="0"/>
          </a:p>
          <a:p>
            <a:r>
              <a:rPr lang="uk-UA" sz="1600" dirty="0"/>
              <a:t>Включення України до всесвітнього руху «Індустрія 4.0» дасть можливість підвищувати конкурентоздатність виробництв, стимулювати внутрішній ринок, утримувати й нарощувати свої позиції в секторах із високою доданою вартістю на національному, а в окремих випадках – і на глобальному рівні.</a:t>
            </a:r>
            <a:endParaRPr lang="ru-RU" sz="1600" dirty="0"/>
          </a:p>
          <a:p>
            <a:r>
              <a:rPr lang="ru-RU" sz="1600" dirty="0" err="1"/>
              <a:t>Ефекти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розвитку</a:t>
            </a:r>
            <a:r>
              <a:rPr lang="ru-RU" sz="1600" dirty="0"/>
              <a:t> </a:t>
            </a:r>
            <a:r>
              <a:rPr lang="ru-RU" sz="1600" dirty="0" err="1"/>
              <a:t>Індустрії</a:t>
            </a:r>
            <a:r>
              <a:rPr lang="ru-RU" sz="1600" dirty="0"/>
              <a:t> 4.0</a:t>
            </a:r>
            <a:r>
              <a:rPr lang="uk-UA" sz="1600" dirty="0"/>
              <a:t> з</a:t>
            </a:r>
            <a:r>
              <a:rPr lang="ru-RU" sz="1600" dirty="0" err="1"/>
              <a:t>гідно</a:t>
            </a:r>
            <a:r>
              <a:rPr lang="ru-RU" sz="1600" dirty="0"/>
              <a:t> </a:t>
            </a:r>
            <a:r>
              <a:rPr lang="uk-UA" sz="1600" dirty="0"/>
              <a:t>даних </a:t>
            </a:r>
            <a:r>
              <a:rPr lang="ru-RU" sz="1600" dirty="0"/>
              <a:t>АППАУ, </a:t>
            </a:r>
            <a:r>
              <a:rPr lang="ru-RU" sz="1600" dirty="0" err="1"/>
              <a:t>показники</a:t>
            </a:r>
            <a:r>
              <a:rPr lang="ru-RU" sz="1600" dirty="0"/>
              <a:t> </a:t>
            </a:r>
            <a:r>
              <a:rPr lang="ru-RU" sz="1600" dirty="0" err="1"/>
              <a:t>розвитку</a:t>
            </a:r>
            <a:r>
              <a:rPr lang="ru-RU" sz="1600" dirty="0"/>
              <a:t> </a:t>
            </a:r>
            <a:r>
              <a:rPr lang="ru-RU" sz="1600" dirty="0" err="1"/>
              <a:t>Індустрії</a:t>
            </a:r>
            <a:r>
              <a:rPr lang="ru-RU" sz="1600" dirty="0"/>
              <a:t> 4.0 по</a:t>
            </a:r>
            <a:r>
              <a:rPr lang="en-US" sz="1600" dirty="0"/>
              <a:t> </a:t>
            </a:r>
            <a:r>
              <a:rPr lang="ru-RU" sz="1600" dirty="0" err="1"/>
              <a:t>промислових</a:t>
            </a:r>
            <a:r>
              <a:rPr lang="ru-RU" sz="1600" dirty="0"/>
              <a:t> </a:t>
            </a:r>
            <a:r>
              <a:rPr lang="ru-RU" sz="1600" dirty="0" err="1"/>
              <a:t>підприємствах</a:t>
            </a:r>
            <a:r>
              <a:rPr lang="ru-RU" sz="1600" dirty="0"/>
              <a:t> є такими:</a:t>
            </a:r>
          </a:p>
          <a:p>
            <a:pPr lvl="0"/>
            <a:r>
              <a:rPr lang="ru-RU" sz="1600" dirty="0" err="1"/>
              <a:t>зростання</a:t>
            </a:r>
            <a:r>
              <a:rPr lang="ru-RU" sz="1600" dirty="0"/>
              <a:t> </a:t>
            </a:r>
            <a:r>
              <a:rPr lang="ru-RU" sz="1600" dirty="0" err="1"/>
              <a:t>пропускної</a:t>
            </a:r>
            <a:r>
              <a:rPr lang="ru-RU" sz="1600" dirty="0"/>
              <a:t> </a:t>
            </a:r>
            <a:r>
              <a:rPr lang="ru-RU" sz="1600" dirty="0" err="1"/>
              <a:t>здатності</a:t>
            </a:r>
            <a:r>
              <a:rPr lang="ru-RU" sz="1600" dirty="0"/>
              <a:t> </a:t>
            </a:r>
            <a:r>
              <a:rPr lang="ru-RU" sz="1600" dirty="0" err="1"/>
              <a:t>виробництва</a:t>
            </a:r>
            <a:r>
              <a:rPr lang="ru-RU" sz="1600" dirty="0"/>
              <a:t> – до 60%;</a:t>
            </a:r>
          </a:p>
          <a:p>
            <a:pPr lvl="0"/>
            <a:r>
              <a:rPr lang="ru-RU" sz="1600" dirty="0" err="1"/>
              <a:t>зростання</a:t>
            </a:r>
            <a:r>
              <a:rPr lang="ru-RU" sz="1600" dirty="0"/>
              <a:t> </a:t>
            </a:r>
            <a:r>
              <a:rPr lang="ru-RU" sz="1600" dirty="0" err="1"/>
              <a:t>кількості</a:t>
            </a:r>
            <a:r>
              <a:rPr lang="ru-RU" sz="1600" dirty="0"/>
              <a:t> </a:t>
            </a:r>
            <a:r>
              <a:rPr lang="ru-RU" sz="1600" dirty="0" err="1"/>
              <a:t>замовлень</a:t>
            </a:r>
            <a:r>
              <a:rPr lang="ru-RU" sz="1600" dirty="0"/>
              <a:t>, </a:t>
            </a:r>
            <a:r>
              <a:rPr lang="ru-RU" sz="1600" dirty="0" err="1"/>
              <a:t>виконаних</a:t>
            </a:r>
            <a:r>
              <a:rPr lang="ru-RU" sz="1600" dirty="0"/>
              <a:t> </a:t>
            </a:r>
            <a:r>
              <a:rPr lang="ru-RU" sz="1600" dirty="0" err="1"/>
              <a:t>вчасно</a:t>
            </a:r>
            <a:r>
              <a:rPr lang="ru-RU" sz="1600" dirty="0"/>
              <a:t>, – до 95%;</a:t>
            </a:r>
          </a:p>
          <a:p>
            <a:pPr lvl="0"/>
            <a:r>
              <a:rPr lang="ru-RU" sz="1600" dirty="0" err="1"/>
              <a:t>скорочення</a:t>
            </a:r>
            <a:r>
              <a:rPr lang="ru-RU" sz="1600" dirty="0"/>
              <a:t> </a:t>
            </a:r>
            <a:r>
              <a:rPr lang="ru-RU" sz="1600" dirty="0" err="1"/>
              <a:t>запасів</a:t>
            </a:r>
            <a:r>
              <a:rPr lang="ru-RU" sz="1600" dirty="0"/>
              <a:t> – до 20%;</a:t>
            </a:r>
          </a:p>
          <a:p>
            <a:pPr lvl="0"/>
            <a:r>
              <a:rPr lang="ru-RU" sz="1600" dirty="0" err="1"/>
              <a:t>зростання</a:t>
            </a:r>
            <a:r>
              <a:rPr lang="ru-RU" sz="1600" dirty="0"/>
              <a:t> </a:t>
            </a:r>
            <a:r>
              <a:rPr lang="ru-RU" sz="1600" dirty="0" err="1"/>
              <a:t>загальної</a:t>
            </a:r>
            <a:r>
              <a:rPr lang="ru-RU" sz="1600" dirty="0"/>
              <a:t> </a:t>
            </a:r>
            <a:r>
              <a:rPr lang="ru-RU" sz="1600" dirty="0" err="1"/>
              <a:t>ефективності</a:t>
            </a:r>
            <a:r>
              <a:rPr lang="ru-RU" sz="1600" dirty="0"/>
              <a:t> </a:t>
            </a:r>
            <a:r>
              <a:rPr lang="ru-RU" sz="1600" dirty="0" err="1"/>
              <a:t>встановленого</a:t>
            </a:r>
            <a:r>
              <a:rPr lang="ru-RU" sz="1600" dirty="0"/>
              <a:t> </a:t>
            </a:r>
            <a:r>
              <a:rPr lang="ru-RU" sz="1600" dirty="0" err="1"/>
              <a:t>обладнання</a:t>
            </a:r>
            <a:r>
              <a:rPr lang="ru-RU" sz="1600" dirty="0"/>
              <a:t> – до 15</a:t>
            </a:r>
            <a:r>
              <a:rPr lang="ru-RU" sz="1600" b="1" dirty="0"/>
              <a:t>%</a:t>
            </a:r>
            <a:r>
              <a:rPr lang="ru-RU" sz="1600" dirty="0"/>
              <a:t>;</a:t>
            </a:r>
          </a:p>
          <a:p>
            <a:pPr lvl="0"/>
            <a:r>
              <a:rPr lang="ru-RU" sz="1600" dirty="0" err="1"/>
              <a:t>скорочення</a:t>
            </a:r>
            <a:r>
              <a:rPr lang="ru-RU" sz="1600" dirty="0"/>
              <a:t> </a:t>
            </a:r>
            <a:r>
              <a:rPr lang="ru-RU" sz="1600" dirty="0" err="1"/>
              <a:t>простоїв</a:t>
            </a:r>
            <a:r>
              <a:rPr lang="ru-RU" sz="1600" dirty="0"/>
              <a:t> </a:t>
            </a:r>
            <a:r>
              <a:rPr lang="ru-RU" sz="1600" dirty="0" err="1"/>
              <a:t>обладнання</a:t>
            </a:r>
            <a:r>
              <a:rPr lang="ru-RU" sz="1600" dirty="0"/>
              <a:t> – до 22</a:t>
            </a:r>
            <a:r>
              <a:rPr lang="ru-RU" sz="1600" b="1" dirty="0"/>
              <a:t>%</a:t>
            </a:r>
            <a:r>
              <a:rPr lang="ru-RU" sz="1600" dirty="0"/>
              <a:t>;</a:t>
            </a:r>
          </a:p>
          <a:p>
            <a:pPr lvl="0"/>
            <a:r>
              <a:rPr lang="ru-RU" sz="1600" dirty="0" err="1"/>
              <a:t>економія</a:t>
            </a:r>
            <a:r>
              <a:rPr lang="ru-RU" sz="1600" dirty="0"/>
              <a:t> </a:t>
            </a:r>
            <a:r>
              <a:rPr lang="ru-RU" sz="1600" dirty="0" err="1"/>
              <a:t>витрат</a:t>
            </a:r>
            <a:r>
              <a:rPr lang="ru-RU" sz="1600" dirty="0"/>
              <a:t> на </a:t>
            </a:r>
            <a:r>
              <a:rPr lang="ru-RU" sz="1600" dirty="0" err="1"/>
              <a:t>закупівлю</a:t>
            </a:r>
            <a:r>
              <a:rPr lang="ru-RU" sz="1600" dirty="0"/>
              <a:t> – до 30</a:t>
            </a:r>
            <a:r>
              <a:rPr lang="ru-RU" sz="1600" b="1" dirty="0"/>
              <a:t>%</a:t>
            </a:r>
            <a:r>
              <a:rPr lang="ru-RU" sz="1600" dirty="0"/>
              <a:t>.</a:t>
            </a:r>
          </a:p>
          <a:p>
            <a:r>
              <a:rPr lang="ru-RU" sz="1600" dirty="0"/>
              <a:t>У </a:t>
            </a:r>
            <a:r>
              <a:rPr lang="ru-RU" sz="1600" dirty="0" err="1"/>
              <a:t>разі</a:t>
            </a:r>
            <a:r>
              <a:rPr lang="ru-RU" sz="1600" dirty="0"/>
              <a:t> переходу на </a:t>
            </a:r>
            <a:r>
              <a:rPr lang="ru-RU" sz="1600" dirty="0" err="1"/>
              <a:t>Індустрії</a:t>
            </a:r>
            <a:r>
              <a:rPr lang="ru-RU" sz="1600" dirty="0"/>
              <a:t> 4.0 </a:t>
            </a:r>
            <a:r>
              <a:rPr lang="ru-RU" sz="1600" dirty="0" err="1"/>
              <a:t>зростання</a:t>
            </a:r>
            <a:r>
              <a:rPr lang="ru-RU" sz="1600" dirty="0"/>
              <a:t> </a:t>
            </a:r>
            <a:r>
              <a:rPr lang="ru-RU" sz="1600" dirty="0" err="1"/>
              <a:t>промислового</a:t>
            </a:r>
            <a:r>
              <a:rPr lang="ru-RU" sz="1600" dirty="0"/>
              <a:t> </a:t>
            </a:r>
            <a:r>
              <a:rPr lang="ru-RU" sz="1600" dirty="0" err="1"/>
              <a:t>виробництва</a:t>
            </a:r>
            <a:r>
              <a:rPr lang="ru-RU" sz="1600" dirty="0"/>
              <a:t> становить не </a:t>
            </a:r>
            <a:r>
              <a:rPr lang="ru-RU" sz="1600" dirty="0" err="1"/>
              <a:t>менше</a:t>
            </a:r>
            <a:r>
              <a:rPr lang="ru-RU" sz="1600" dirty="0"/>
              <a:t> 7–10% на </a:t>
            </a:r>
            <a:r>
              <a:rPr lang="ru-RU" sz="1600" dirty="0" err="1"/>
              <a:t>рік</a:t>
            </a:r>
            <a:r>
              <a:rPr lang="ru-RU" sz="1600" dirty="0"/>
              <a:t>. До того ж </a:t>
            </a:r>
            <a:r>
              <a:rPr lang="ru-RU" sz="1600" dirty="0" err="1"/>
              <a:t>більшість</a:t>
            </a:r>
            <a:r>
              <a:rPr lang="ru-RU" sz="1600" dirty="0"/>
              <a:t> </a:t>
            </a:r>
            <a:r>
              <a:rPr lang="ru-RU" sz="1600" dirty="0" err="1"/>
              <a:t>українських</a:t>
            </a:r>
            <a:r>
              <a:rPr lang="ru-RU" sz="1600" dirty="0"/>
              <a:t> </a:t>
            </a:r>
            <a:r>
              <a:rPr lang="ru-RU" sz="1600" dirty="0" err="1"/>
              <a:t>підприємств</a:t>
            </a:r>
            <a:r>
              <a:rPr lang="ru-RU" sz="1600" dirty="0"/>
              <a:t> </a:t>
            </a:r>
            <a:r>
              <a:rPr lang="ru-RU" sz="1600" dirty="0" err="1"/>
              <a:t>значно</a:t>
            </a:r>
            <a:r>
              <a:rPr lang="ru-RU" sz="1600" dirty="0"/>
              <a:t> </a:t>
            </a:r>
            <a:r>
              <a:rPr lang="ru-RU" sz="1600" dirty="0" err="1"/>
              <a:t>відстають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країн</a:t>
            </a:r>
            <a:r>
              <a:rPr lang="ru-RU" sz="1600" dirty="0"/>
              <a:t> ЄС </a:t>
            </a:r>
            <a:r>
              <a:rPr lang="ru-RU" sz="1600" dirty="0" err="1"/>
              <a:t>чи</a:t>
            </a:r>
            <a:r>
              <a:rPr lang="ru-RU" sz="1600" dirty="0"/>
              <a:t> </a:t>
            </a:r>
            <a:r>
              <a:rPr lang="ru-RU" sz="1600" dirty="0" err="1"/>
              <a:t>світу</a:t>
            </a:r>
            <a:r>
              <a:rPr lang="ru-RU" sz="1600" dirty="0"/>
              <a:t>, </a:t>
            </a:r>
            <a:r>
              <a:rPr lang="ru-RU" sz="1600" dirty="0" err="1"/>
              <a:t>це</a:t>
            </a:r>
            <a:r>
              <a:rPr lang="ru-RU" sz="1600" dirty="0"/>
              <a:t> </a:t>
            </a:r>
            <a:r>
              <a:rPr lang="ru-RU" sz="1600" dirty="0" err="1"/>
              <a:t>означає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початковий</a:t>
            </a:r>
            <a:r>
              <a:rPr lang="ru-RU" sz="1600" dirty="0"/>
              <a:t> </a:t>
            </a:r>
            <a:r>
              <a:rPr lang="ru-RU" sz="1600" dirty="0" err="1"/>
              <a:t>ефект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зростання</a:t>
            </a:r>
            <a:r>
              <a:rPr lang="ru-RU" sz="1600" dirty="0"/>
              <a:t> буде </a:t>
            </a:r>
            <a:r>
              <a:rPr lang="ru-RU" sz="1600" dirty="0" err="1"/>
              <a:t>набагато</a:t>
            </a:r>
            <a:r>
              <a:rPr lang="ru-RU" sz="1600" dirty="0"/>
              <a:t> </a:t>
            </a:r>
            <a:r>
              <a:rPr lang="ru-RU" sz="1600" dirty="0" err="1"/>
              <a:t>більший</a:t>
            </a:r>
            <a:r>
              <a:rPr lang="ru-RU" sz="1600" dirty="0"/>
              <a:t>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302605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6066695"/>
          </a:xfrm>
        </p:spPr>
        <p:txBody>
          <a:bodyPr>
            <a:normAutofit/>
          </a:bodyPr>
          <a:lstStyle/>
          <a:p>
            <a:r>
              <a:rPr lang="uk-UA" sz="1600" dirty="0"/>
              <a:t>П</a:t>
            </a:r>
            <a:r>
              <a:rPr lang="ru-RU" sz="1600" dirty="0" err="1"/>
              <a:t>ісля</a:t>
            </a:r>
            <a:r>
              <a:rPr lang="ru-RU" sz="1600" dirty="0"/>
              <a:t> </a:t>
            </a:r>
            <a:r>
              <a:rPr lang="ru-RU" sz="1600" dirty="0" err="1"/>
              <a:t>ухвалення</a:t>
            </a:r>
            <a:r>
              <a:rPr lang="ru-RU" sz="1600" dirty="0"/>
              <a:t> </a:t>
            </a:r>
            <a:r>
              <a:rPr lang="ru-RU" sz="1600" dirty="0" err="1"/>
              <a:t>стратегічного</a:t>
            </a:r>
            <a:r>
              <a:rPr lang="ru-RU" sz="1600" dirty="0"/>
              <a:t> курсу на 4.0 (за </a:t>
            </a:r>
            <a:r>
              <a:rPr lang="ru-RU" sz="1600" dirty="0" err="1"/>
              <a:t>оцінками</a:t>
            </a:r>
            <a:r>
              <a:rPr lang="ru-RU" sz="1600" dirty="0"/>
              <a:t> </a:t>
            </a:r>
            <a:r>
              <a:rPr lang="ru-RU" sz="1600" dirty="0" err="1"/>
              <a:t>експертів</a:t>
            </a:r>
            <a:r>
              <a:rPr lang="ru-RU" sz="1600" dirty="0"/>
              <a:t>, </a:t>
            </a:r>
            <a:r>
              <a:rPr lang="ru-RU" sz="1600" dirty="0" err="1"/>
              <a:t>наведеними</a:t>
            </a:r>
            <a:r>
              <a:rPr lang="ru-RU" sz="1600" dirty="0"/>
              <a:t> у </a:t>
            </a:r>
            <a:r>
              <a:rPr lang="ru-RU" sz="1600" dirty="0" err="1"/>
              <a:t>Національній</a:t>
            </a:r>
            <a:r>
              <a:rPr lang="ru-RU" sz="1600" dirty="0"/>
              <a:t> </a:t>
            </a:r>
            <a:r>
              <a:rPr lang="ru-RU" sz="1600" dirty="0" err="1"/>
              <a:t>стратегії</a:t>
            </a:r>
            <a:r>
              <a:rPr lang="ru-RU" sz="1600" dirty="0"/>
              <a:t> </a:t>
            </a:r>
            <a:r>
              <a:rPr lang="ru-RU" sz="1600" dirty="0" err="1"/>
              <a:t>Індустрії</a:t>
            </a:r>
            <a:r>
              <a:rPr lang="ru-RU" sz="1600" dirty="0"/>
              <a:t> 4.0)</a:t>
            </a:r>
            <a:r>
              <a:rPr lang="uk-UA" sz="1600" dirty="0"/>
              <a:t> українська економіка отримає</a:t>
            </a:r>
            <a:r>
              <a:rPr lang="ru-RU" sz="1600" dirty="0"/>
              <a:t>:</a:t>
            </a:r>
          </a:p>
          <a:p>
            <a:pPr lvl="0"/>
            <a:r>
              <a:rPr lang="uk-UA" sz="1600" dirty="0"/>
              <a:t> </a:t>
            </a:r>
            <a:r>
              <a:rPr lang="ru-RU" sz="1600" dirty="0" err="1"/>
              <a:t>Зростання</a:t>
            </a:r>
            <a:r>
              <a:rPr lang="ru-RU" sz="1600" dirty="0"/>
              <a:t> </a:t>
            </a:r>
            <a:r>
              <a:rPr lang="ru-RU" sz="1600" dirty="0" err="1"/>
              <a:t>промислового</a:t>
            </a:r>
            <a:r>
              <a:rPr lang="ru-RU" sz="1600" dirty="0"/>
              <a:t> сектору не </a:t>
            </a:r>
            <a:r>
              <a:rPr lang="ru-RU" sz="1600" dirty="0" err="1"/>
              <a:t>менше</a:t>
            </a:r>
            <a:r>
              <a:rPr lang="ru-RU" sz="1600" dirty="0"/>
              <a:t> </a:t>
            </a:r>
            <a:r>
              <a:rPr lang="ru-RU" sz="1600" dirty="0" err="1"/>
              <a:t>ніж</a:t>
            </a:r>
            <a:r>
              <a:rPr lang="ru-RU" sz="1600" dirty="0"/>
              <a:t> 10% на </a:t>
            </a:r>
            <a:r>
              <a:rPr lang="ru-RU" sz="1600" dirty="0" err="1"/>
              <a:t>рік</a:t>
            </a:r>
            <a:r>
              <a:rPr lang="ru-RU" sz="1600" dirty="0"/>
              <a:t>.</a:t>
            </a:r>
          </a:p>
          <a:p>
            <a:pPr lvl="0"/>
            <a:r>
              <a:rPr lang="uk-UA" sz="1600" dirty="0"/>
              <a:t> </a:t>
            </a:r>
            <a:r>
              <a:rPr lang="ru-RU" sz="1600" dirty="0" err="1"/>
              <a:t>Збереження</a:t>
            </a:r>
            <a:r>
              <a:rPr lang="ru-RU" sz="1600" dirty="0"/>
              <a:t> та </a:t>
            </a:r>
            <a:r>
              <a:rPr lang="ru-RU" sz="1600" dirty="0" err="1"/>
              <a:t>випереджальне</a:t>
            </a:r>
            <a:r>
              <a:rPr lang="ru-RU" sz="1600" dirty="0"/>
              <a:t> </a:t>
            </a:r>
            <a:r>
              <a:rPr lang="ru-RU" sz="1600" dirty="0" err="1"/>
              <a:t>зростання</a:t>
            </a:r>
            <a:r>
              <a:rPr lang="ru-RU" sz="1600" dirty="0"/>
              <a:t> </a:t>
            </a:r>
            <a:r>
              <a:rPr lang="ru-RU" sz="1600" dirty="0" err="1"/>
              <a:t>високотехнологічних</a:t>
            </a:r>
            <a:r>
              <a:rPr lang="ru-RU" sz="1600" dirty="0"/>
              <a:t> </a:t>
            </a:r>
            <a:r>
              <a:rPr lang="ru-RU" sz="1600" dirty="0" err="1"/>
              <a:t>промислових</a:t>
            </a:r>
            <a:r>
              <a:rPr lang="ru-RU" sz="1600" dirty="0"/>
              <a:t> </a:t>
            </a:r>
            <a:r>
              <a:rPr lang="ru-RU" sz="1600" dirty="0" err="1"/>
              <a:t>сегментів</a:t>
            </a:r>
            <a:r>
              <a:rPr lang="ru-RU" sz="1600" dirty="0"/>
              <a:t> до 20% на </a:t>
            </a:r>
            <a:r>
              <a:rPr lang="ru-RU" sz="1600" dirty="0" err="1"/>
              <a:t>рік</a:t>
            </a:r>
            <a:r>
              <a:rPr lang="ru-RU" sz="1600" dirty="0"/>
              <a:t>. </a:t>
            </a:r>
            <a:r>
              <a:rPr lang="ru-RU" sz="1600" dirty="0" err="1"/>
              <a:t>Значне</a:t>
            </a:r>
            <a:r>
              <a:rPr lang="ru-RU" sz="1600" dirty="0"/>
              <a:t> </a:t>
            </a:r>
            <a:r>
              <a:rPr lang="ru-RU" sz="1600" dirty="0" err="1"/>
              <a:t>зростання</a:t>
            </a:r>
            <a:r>
              <a:rPr lang="ru-RU" sz="1600" dirty="0"/>
              <a:t> </a:t>
            </a:r>
            <a:r>
              <a:rPr lang="ru-RU" sz="1600" dirty="0" err="1"/>
              <a:t>експорту</a:t>
            </a:r>
            <a:r>
              <a:rPr lang="ru-RU" sz="1600" dirty="0"/>
              <a:t> </a:t>
            </a:r>
            <a:r>
              <a:rPr lang="ru-RU" sz="1600" dirty="0" err="1"/>
              <a:t>цих</a:t>
            </a:r>
            <a:r>
              <a:rPr lang="ru-RU" sz="1600" dirty="0"/>
              <a:t> </a:t>
            </a:r>
            <a:r>
              <a:rPr lang="ru-RU" sz="1600" dirty="0" err="1"/>
              <a:t>сегментів</a:t>
            </a:r>
            <a:r>
              <a:rPr lang="ru-RU" sz="1600" dirty="0"/>
              <a:t>.</a:t>
            </a:r>
          </a:p>
          <a:p>
            <a:pPr lvl="0"/>
            <a:r>
              <a:rPr lang="uk-UA" sz="1600" dirty="0"/>
              <a:t> </a:t>
            </a:r>
            <a:r>
              <a:rPr lang="ru-RU" sz="1600" dirty="0" err="1"/>
              <a:t>Додаткове</a:t>
            </a:r>
            <a:r>
              <a:rPr lang="ru-RU" sz="1600" dirty="0"/>
              <a:t> </a:t>
            </a:r>
            <a:r>
              <a:rPr lang="ru-RU" sz="1600" dirty="0" err="1"/>
              <a:t>зростання</a:t>
            </a:r>
            <a:r>
              <a:rPr lang="ru-RU" sz="1600" dirty="0"/>
              <a:t> та </a:t>
            </a:r>
            <a:r>
              <a:rPr lang="ru-RU" sz="1600" dirty="0" err="1"/>
              <a:t>залучення</a:t>
            </a:r>
            <a:r>
              <a:rPr lang="ru-RU" sz="1600" dirty="0"/>
              <a:t> до </a:t>
            </a:r>
            <a:r>
              <a:rPr lang="ru-RU" sz="1600" dirty="0" err="1"/>
              <a:t>країни</a:t>
            </a:r>
            <a:r>
              <a:rPr lang="ru-RU" sz="1600" dirty="0"/>
              <a:t> </a:t>
            </a:r>
            <a:r>
              <a:rPr lang="ru-RU" sz="1600" dirty="0" err="1"/>
              <a:t>інвестицій</a:t>
            </a:r>
            <a:r>
              <a:rPr lang="ru-RU" sz="1600" dirty="0"/>
              <a:t> у </a:t>
            </a:r>
            <a:r>
              <a:rPr lang="ru-RU" sz="1600" dirty="0" err="1"/>
              <a:t>розвиток</a:t>
            </a:r>
            <a:r>
              <a:rPr lang="ru-RU" sz="1600" dirty="0"/>
              <a:t> 4.0 – як у </a:t>
            </a:r>
            <a:r>
              <a:rPr lang="ru-RU" sz="1600" dirty="0" err="1"/>
              <a:t>виробництва</a:t>
            </a:r>
            <a:r>
              <a:rPr lang="ru-RU" sz="1600" dirty="0"/>
              <a:t>, так і в </a:t>
            </a:r>
            <a:r>
              <a:rPr lang="ru-RU" sz="1600" dirty="0" err="1"/>
              <a:t>центри</a:t>
            </a:r>
            <a:r>
              <a:rPr lang="ru-RU" sz="1600" dirty="0"/>
              <a:t> R&amp;D, </a:t>
            </a:r>
            <a:r>
              <a:rPr lang="ru-RU" sz="1600" dirty="0" err="1"/>
              <a:t>інкубатори</a:t>
            </a:r>
            <a:r>
              <a:rPr lang="ru-RU" sz="1600" dirty="0"/>
              <a:t> та </a:t>
            </a:r>
            <a:r>
              <a:rPr lang="ru-RU" sz="1600" dirty="0" err="1"/>
              <a:t>технологічні</a:t>
            </a:r>
            <a:r>
              <a:rPr lang="ru-RU" sz="1600" dirty="0"/>
              <a:t> </a:t>
            </a:r>
            <a:r>
              <a:rPr lang="ru-RU" sz="1600" dirty="0" err="1"/>
              <a:t>компанії</a:t>
            </a:r>
            <a:r>
              <a:rPr lang="ru-RU" sz="1600" dirty="0"/>
              <a:t>.</a:t>
            </a:r>
          </a:p>
          <a:p>
            <a:r>
              <a:rPr lang="ru-RU" sz="1600" dirty="0" err="1"/>
              <a:t>Якщо</a:t>
            </a:r>
            <a:r>
              <a:rPr lang="ru-RU" sz="1600" dirty="0"/>
              <a:t> </a:t>
            </a:r>
            <a:r>
              <a:rPr lang="ru-RU" sz="1600" dirty="0" err="1"/>
              <a:t>Україна</a:t>
            </a:r>
            <a:r>
              <a:rPr lang="ru-RU" sz="1600" dirty="0"/>
              <a:t> не включиться у </a:t>
            </a:r>
            <a:r>
              <a:rPr lang="ru-RU" sz="1600" dirty="0" err="1"/>
              <a:t>світовий</a:t>
            </a:r>
            <a:r>
              <a:rPr lang="ru-RU" sz="1600" dirty="0"/>
              <a:t> </a:t>
            </a:r>
            <a:r>
              <a:rPr lang="ru-RU" sz="1600" dirty="0" err="1"/>
              <a:t>процес</a:t>
            </a:r>
            <a:r>
              <a:rPr lang="ru-RU" sz="1600" dirty="0"/>
              <a:t> 4.0., то в </a:t>
            </a:r>
            <a:r>
              <a:rPr lang="ru-RU" sz="1600" dirty="0" err="1"/>
              <a:t>подальші</a:t>
            </a:r>
            <a:r>
              <a:rPr lang="ru-RU" sz="1600" dirty="0"/>
              <a:t> 5–10 </a:t>
            </a:r>
            <a:r>
              <a:rPr lang="ru-RU" sz="1600" dirty="0" err="1"/>
              <a:t>років</a:t>
            </a:r>
            <a:r>
              <a:rPr lang="ru-RU" sz="1600" dirty="0"/>
              <a:t> (до 2030Е) </a:t>
            </a:r>
            <a:r>
              <a:rPr lang="ru-RU" sz="1600" dirty="0" err="1"/>
              <a:t>це</a:t>
            </a:r>
            <a:r>
              <a:rPr lang="ru-RU" sz="1600" dirty="0"/>
              <a:t> </a:t>
            </a:r>
            <a:r>
              <a:rPr lang="ru-RU" sz="1600" dirty="0" err="1"/>
              <a:t>означатиме</a:t>
            </a:r>
            <a:r>
              <a:rPr lang="ru-RU" sz="1600" dirty="0"/>
              <a:t>:</a:t>
            </a:r>
          </a:p>
          <a:p>
            <a:pPr lvl="0"/>
            <a:r>
              <a:rPr lang="uk-UA" sz="1600" dirty="0"/>
              <a:t>Остаточне зникнення цілого ряду українських високотехнологічних сегментів, залежних у своїй конкурентоздатності від технологій 4.0, передусім машинобудування, електричних машин та устаткування, приладобудування, </a:t>
            </a:r>
            <a:r>
              <a:rPr lang="uk-UA" sz="1600" dirty="0" err="1"/>
              <a:t>біофармацевтики</a:t>
            </a:r>
            <a:r>
              <a:rPr lang="uk-UA" sz="1600" dirty="0"/>
              <a:t>, енергетики.</a:t>
            </a:r>
            <a:endParaRPr lang="ru-RU" sz="1600" dirty="0"/>
          </a:p>
          <a:p>
            <a:pPr lvl="0"/>
            <a:r>
              <a:rPr lang="ru-RU" sz="1600" dirty="0" err="1"/>
              <a:t>Остаточний</a:t>
            </a:r>
            <a:r>
              <a:rPr lang="ru-RU" sz="1600" dirty="0"/>
              <a:t> </a:t>
            </a:r>
            <a:r>
              <a:rPr lang="ru-RU" sz="1600" dirty="0" err="1"/>
              <a:t>занепад</a:t>
            </a:r>
            <a:r>
              <a:rPr lang="ru-RU" sz="1600" dirty="0"/>
              <a:t> низки </a:t>
            </a:r>
            <a:r>
              <a:rPr lang="ru-RU" sz="1600" dirty="0" err="1"/>
              <a:t>наукових</a:t>
            </a:r>
            <a:r>
              <a:rPr lang="ru-RU" sz="1600" dirty="0"/>
              <a:t> </a:t>
            </a:r>
            <a:r>
              <a:rPr lang="ru-RU" sz="1600" dirty="0" err="1"/>
              <a:t>установ</a:t>
            </a:r>
            <a:r>
              <a:rPr lang="ru-RU" sz="1600" dirty="0"/>
              <a:t> та </a:t>
            </a:r>
            <a:r>
              <a:rPr lang="ru-RU" sz="1600" dirty="0" err="1"/>
              <a:t>численних</a:t>
            </a:r>
            <a:r>
              <a:rPr lang="ru-RU" sz="1600" dirty="0"/>
              <a:t> кафедр ЗВО, </a:t>
            </a:r>
            <a:r>
              <a:rPr lang="ru-RU" sz="1600" dirty="0" err="1"/>
              <a:t>відповідних</a:t>
            </a:r>
            <a:r>
              <a:rPr lang="ru-RU" sz="1600" dirty="0"/>
              <a:t> до </a:t>
            </a:r>
            <a:r>
              <a:rPr lang="ru-RU" sz="1600" dirty="0" err="1"/>
              <a:t>вказаних</a:t>
            </a:r>
            <a:r>
              <a:rPr lang="ru-RU" sz="1600" dirty="0"/>
              <a:t> </a:t>
            </a:r>
            <a:r>
              <a:rPr lang="ru-RU" sz="1600" dirty="0" err="1"/>
              <a:t>галузей</a:t>
            </a:r>
            <a:r>
              <a:rPr lang="ru-RU" sz="1600" dirty="0"/>
              <a:t>. </a:t>
            </a:r>
            <a:r>
              <a:rPr lang="ru-RU" sz="1600" dirty="0" err="1"/>
              <a:t>Це</a:t>
            </a:r>
            <a:r>
              <a:rPr lang="ru-RU" sz="1600" dirty="0"/>
              <a:t> </a:t>
            </a:r>
            <a:r>
              <a:rPr lang="ru-RU" sz="1600" dirty="0" err="1"/>
              <a:t>своєю</a:t>
            </a:r>
            <a:r>
              <a:rPr lang="ru-RU" sz="1600" dirty="0"/>
              <a:t> </a:t>
            </a:r>
            <a:r>
              <a:rPr lang="ru-RU" sz="1600" dirty="0" err="1"/>
              <a:t>чергою</a:t>
            </a:r>
            <a:r>
              <a:rPr lang="ru-RU" sz="1600" dirty="0"/>
              <a:t> </a:t>
            </a:r>
            <a:r>
              <a:rPr lang="ru-RU" sz="1600" dirty="0" err="1"/>
              <a:t>призведе</a:t>
            </a:r>
            <a:r>
              <a:rPr lang="ru-RU" sz="1600" dirty="0"/>
              <a:t> до </a:t>
            </a:r>
            <a:r>
              <a:rPr lang="ru-RU" sz="1600" dirty="0" err="1"/>
              <a:t>різкого</a:t>
            </a:r>
            <a:r>
              <a:rPr lang="ru-RU" sz="1600" dirty="0"/>
              <a:t> </a:t>
            </a:r>
            <a:r>
              <a:rPr lang="ru-RU" sz="1600" dirty="0" err="1"/>
              <a:t>скорочення</a:t>
            </a:r>
            <a:r>
              <a:rPr lang="ru-RU" sz="1600" dirty="0"/>
              <a:t> </a:t>
            </a:r>
            <a:r>
              <a:rPr lang="ru-RU" sz="1600" dirty="0" err="1"/>
              <a:t>освітнього</a:t>
            </a:r>
            <a:r>
              <a:rPr lang="ru-RU" sz="1600" dirty="0"/>
              <a:t>, </a:t>
            </a:r>
            <a:r>
              <a:rPr lang="ru-RU" sz="1600" dirty="0" err="1"/>
              <a:t>інженерного</a:t>
            </a:r>
            <a:r>
              <a:rPr lang="ru-RU" sz="1600" dirty="0"/>
              <a:t> та </a:t>
            </a:r>
            <a:r>
              <a:rPr lang="ru-RU" sz="1600" dirty="0" err="1"/>
              <a:t>наукового</a:t>
            </a:r>
            <a:r>
              <a:rPr lang="ru-RU" sz="1600" dirty="0"/>
              <a:t> </a:t>
            </a:r>
            <a:r>
              <a:rPr lang="ru-RU" sz="1600" dirty="0" err="1"/>
              <a:t>потенціалу</a:t>
            </a:r>
            <a:r>
              <a:rPr lang="ru-RU" sz="1600" dirty="0"/>
              <a:t> </a:t>
            </a:r>
            <a:r>
              <a:rPr lang="ru-RU" sz="1600" dirty="0" err="1"/>
              <a:t>країни</a:t>
            </a:r>
            <a:r>
              <a:rPr lang="ru-RU" sz="1600" dirty="0"/>
              <a:t>.</a:t>
            </a:r>
          </a:p>
          <a:p>
            <a:pPr lvl="0"/>
            <a:r>
              <a:rPr lang="ru-RU" sz="1600" dirty="0" err="1"/>
              <a:t>Високу</a:t>
            </a:r>
            <a:r>
              <a:rPr lang="ru-RU" sz="1600" dirty="0"/>
              <a:t> </a:t>
            </a:r>
            <a:r>
              <a:rPr lang="ru-RU" sz="1600" dirty="0" err="1"/>
              <a:t>імпортозалежність</a:t>
            </a:r>
            <a:r>
              <a:rPr lang="ru-RU" sz="1600" dirty="0"/>
              <a:t> не </a:t>
            </a:r>
            <a:r>
              <a:rPr lang="ru-RU" sz="1600" dirty="0" err="1"/>
              <a:t>лише</a:t>
            </a:r>
            <a:r>
              <a:rPr lang="ru-RU" sz="1600" dirty="0"/>
              <a:t> </a:t>
            </a:r>
            <a:r>
              <a:rPr lang="ru-RU" sz="1600" dirty="0" err="1"/>
              <a:t>ххх-будування</a:t>
            </a:r>
            <a:r>
              <a:rPr lang="ru-RU" sz="1600" dirty="0"/>
              <a:t>, а й </a:t>
            </a:r>
            <a:r>
              <a:rPr lang="ru-RU" sz="1600" dirty="0" err="1"/>
              <a:t>інжинірингу</a:t>
            </a:r>
            <a:r>
              <a:rPr lang="ru-RU" sz="1600" dirty="0"/>
              <a:t>.</a:t>
            </a:r>
          </a:p>
          <a:p>
            <a:r>
              <a:rPr lang="ru-RU" sz="1600" dirty="0"/>
              <a:t>Як </a:t>
            </a:r>
            <a:r>
              <a:rPr lang="ru-RU" sz="1600" dirty="0" err="1"/>
              <a:t>наслідок</a:t>
            </a:r>
            <a:r>
              <a:rPr lang="ru-RU" sz="1600" dirty="0"/>
              <a:t> – </a:t>
            </a:r>
            <a:r>
              <a:rPr lang="ru-RU" sz="1600" dirty="0" err="1"/>
              <a:t>остаточну</a:t>
            </a:r>
            <a:r>
              <a:rPr lang="ru-RU" sz="1600" dirty="0"/>
              <a:t> </a:t>
            </a:r>
            <a:r>
              <a:rPr lang="ru-RU" sz="1600" dirty="0" err="1"/>
              <a:t>фіксацію</a:t>
            </a:r>
            <a:r>
              <a:rPr lang="ru-RU" sz="1600" dirty="0"/>
              <a:t> </a:t>
            </a:r>
            <a:r>
              <a:rPr lang="ru-RU" sz="1600" dirty="0" err="1"/>
              <a:t>економічного</a:t>
            </a:r>
            <a:r>
              <a:rPr lang="ru-RU" sz="1600" dirty="0"/>
              <a:t> укладу на </a:t>
            </a:r>
            <a:r>
              <a:rPr lang="ru-RU" sz="1600" dirty="0" err="1"/>
              <a:t>природних</a:t>
            </a:r>
            <a:r>
              <a:rPr lang="ru-RU" sz="1600" dirty="0"/>
              <a:t> ресурсах та </a:t>
            </a:r>
            <a:r>
              <a:rPr lang="ru-RU" sz="1600" dirty="0" err="1"/>
              <a:t>сировині</a:t>
            </a:r>
            <a:r>
              <a:rPr lang="ru-RU" sz="1600" dirty="0"/>
              <a:t>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037799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6066695"/>
          </a:xfrm>
        </p:spPr>
        <p:txBody>
          <a:bodyPr>
            <a:normAutofit/>
          </a:bodyPr>
          <a:lstStyle/>
          <a:p>
            <a:r>
              <a:rPr lang="uk-UA" sz="1600" dirty="0"/>
              <a:t>Отже, основним стимулюючим чинником розвитку Індустрії 4.0 для всіх держав є співпраця між різними її учасниками, адже саме надійна та ефективна взаємодія між різними учасниками дає можливість розробити надійну мережу зв’язків. Не менш важливим чинником є залучення регіональної влади (органів місцевого самоврядування), оскільки це дає змогу проводити більшу узгоджену політику Індустрії 4.0 між національним та регіональним рівнями. Крім того, вкрай важливим стимулюючим чинником є ініціатива державних органів у просуванні політики Індустрії 4.0. Оскільки саме ініціатива державних органів влади може сприяти забезпеченню сегрегації галузей національної економіки та поліпшенню мережевих зв’язків.</a:t>
            </a:r>
            <a:endParaRPr lang="ru-RU" sz="1600" dirty="0"/>
          </a:p>
          <a:p>
            <a:r>
              <a:rPr lang="uk-UA" sz="1600" dirty="0"/>
              <a:t> </a:t>
            </a:r>
            <a:endParaRPr lang="ru-RU" sz="1600" dirty="0"/>
          </a:p>
          <a:p>
            <a:r>
              <a:rPr lang="uk-UA" sz="1600" dirty="0"/>
              <a:t> </a:t>
            </a:r>
            <a:endParaRPr lang="ru-RU" sz="1600" dirty="0"/>
          </a:p>
          <a:p>
            <a:r>
              <a:rPr lang="uk-UA" sz="1600" b="1" dirty="0"/>
              <a:t>1.2. Ризики та можливості цифрової економіки</a:t>
            </a:r>
            <a:endParaRPr lang="ru-RU" sz="1600" dirty="0"/>
          </a:p>
          <a:p>
            <a:r>
              <a:rPr lang="uk-UA" sz="1600" dirty="0"/>
              <a:t> </a:t>
            </a:r>
            <a:endParaRPr lang="ru-RU" sz="1600" dirty="0"/>
          </a:p>
          <a:p>
            <a:r>
              <a:rPr lang="uk-UA" sz="1600" dirty="0"/>
              <a:t>Немає єдиного розуміння явища «цифрова економіка», але є безліч визначень. </a:t>
            </a:r>
            <a:r>
              <a:rPr lang="ru-RU" sz="1600" dirty="0" err="1"/>
              <a:t>Їх</a:t>
            </a:r>
            <a:r>
              <a:rPr lang="ru-RU" sz="1600" dirty="0"/>
              <a:t> </a:t>
            </a:r>
            <a:r>
              <a:rPr lang="ru-RU" sz="1600" dirty="0" err="1"/>
              <a:t>аналіз</a:t>
            </a:r>
            <a:r>
              <a:rPr lang="ru-RU" sz="1600" dirty="0"/>
              <a:t> дав нам </a:t>
            </a:r>
            <a:r>
              <a:rPr lang="ru-RU" sz="1600" dirty="0" err="1"/>
              <a:t>можливість</a:t>
            </a:r>
            <a:r>
              <a:rPr lang="ru-RU" sz="1600" dirty="0"/>
              <a:t> </a:t>
            </a:r>
            <a:r>
              <a:rPr lang="ru-RU" sz="1600" dirty="0" err="1"/>
              <a:t>виявити</a:t>
            </a:r>
            <a:r>
              <a:rPr lang="ru-RU" sz="1600" dirty="0"/>
              <a:t> </a:t>
            </a:r>
            <a:r>
              <a:rPr lang="ru-RU" sz="1600" dirty="0" err="1"/>
              <a:t>дві</a:t>
            </a:r>
            <a:r>
              <a:rPr lang="ru-RU" sz="1600" dirty="0"/>
              <a:t> </a:t>
            </a:r>
            <a:r>
              <a:rPr lang="ru-RU" sz="1600" dirty="0" err="1"/>
              <a:t>важливі</a:t>
            </a:r>
            <a:r>
              <a:rPr lang="ru-RU" sz="1600" dirty="0"/>
              <a:t> </a:t>
            </a:r>
            <a:r>
              <a:rPr lang="ru-RU" sz="1600" dirty="0" err="1"/>
              <a:t>ознаки</a:t>
            </a:r>
            <a:r>
              <a:rPr lang="ru-RU" sz="1600" dirty="0"/>
              <a:t>. </a:t>
            </a:r>
            <a:r>
              <a:rPr lang="ru-RU" sz="1600" dirty="0" err="1"/>
              <a:t>По-перше</a:t>
            </a:r>
            <a:r>
              <a:rPr lang="ru-RU" sz="1600" dirty="0"/>
              <a:t>, </a:t>
            </a:r>
            <a:r>
              <a:rPr lang="ru-RU" sz="1600" dirty="0" err="1"/>
              <a:t>диференціація</a:t>
            </a:r>
            <a:r>
              <a:rPr lang="ru-RU" sz="1600" dirty="0"/>
              <a:t> на </a:t>
            </a:r>
            <a:r>
              <a:rPr lang="ru-RU" sz="1600" dirty="0" err="1"/>
              <a:t>компоненти</a:t>
            </a:r>
            <a:r>
              <a:rPr lang="ru-RU" sz="1600" dirty="0"/>
              <a:t>. </a:t>
            </a:r>
            <a:r>
              <a:rPr lang="ru-RU" sz="1600" dirty="0" err="1"/>
              <a:t>Наприклад</a:t>
            </a:r>
            <a:r>
              <a:rPr lang="ru-RU" sz="1600" dirty="0"/>
              <a:t>, Н.</a:t>
            </a:r>
            <a:r>
              <a:rPr lang="uk-UA" sz="1600" dirty="0"/>
              <a:t> </a:t>
            </a:r>
            <a:r>
              <a:rPr lang="ru-RU" sz="1600" dirty="0" err="1"/>
              <a:t>Лейн</a:t>
            </a:r>
            <a:r>
              <a:rPr lang="ru-RU" sz="1600" dirty="0"/>
              <a:t> </a:t>
            </a:r>
            <a:r>
              <a:rPr lang="ru-RU" sz="1600" dirty="0" err="1"/>
              <a:t>цифрову</a:t>
            </a:r>
            <a:r>
              <a:rPr lang="ru-RU" sz="1600" dirty="0"/>
              <a:t> </a:t>
            </a:r>
            <a:r>
              <a:rPr lang="ru-RU" sz="1600" dirty="0" err="1"/>
              <a:t>економіку</a:t>
            </a:r>
            <a:r>
              <a:rPr lang="ru-RU" sz="1600" dirty="0"/>
              <a:t> </a:t>
            </a:r>
            <a:r>
              <a:rPr lang="ru-RU" sz="1600" dirty="0" err="1"/>
              <a:t>трактує</a:t>
            </a:r>
            <a:r>
              <a:rPr lang="ru-RU" sz="1600" dirty="0"/>
              <a:t> як </a:t>
            </a:r>
            <a:r>
              <a:rPr lang="ru-RU" sz="1600" dirty="0" err="1"/>
              <a:t>конвергенцію</a:t>
            </a:r>
            <a:r>
              <a:rPr lang="ru-RU" sz="1600" dirty="0"/>
              <a:t> </a:t>
            </a:r>
            <a:r>
              <a:rPr lang="ru-RU" sz="1600" dirty="0" err="1"/>
              <a:t>обчислювальних</a:t>
            </a:r>
            <a:r>
              <a:rPr lang="ru-RU" sz="1600" dirty="0"/>
              <a:t> та </a:t>
            </a:r>
            <a:r>
              <a:rPr lang="ru-RU" sz="1600" dirty="0" err="1"/>
              <a:t>комунікаційних</a:t>
            </a:r>
            <a:r>
              <a:rPr lang="ru-RU" sz="1600" dirty="0"/>
              <a:t> </a:t>
            </a:r>
            <a:r>
              <a:rPr lang="ru-RU" sz="1600" dirty="0" err="1"/>
              <a:t>технологій</a:t>
            </a:r>
            <a:r>
              <a:rPr lang="ru-RU" sz="1600" dirty="0"/>
              <a:t> в </a:t>
            </a:r>
            <a:r>
              <a:rPr lang="ru-RU" sz="1600" dirty="0" err="1"/>
              <a:t>Інтернеті</a:t>
            </a:r>
            <a:r>
              <a:rPr lang="ru-RU" sz="1600" dirty="0"/>
              <a:t> та потоку </a:t>
            </a:r>
            <a:r>
              <a:rPr lang="ru-RU" sz="1600" dirty="0" err="1"/>
              <a:t>інформації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стимулює</a:t>
            </a:r>
            <a:r>
              <a:rPr lang="ru-RU" sz="1600" dirty="0"/>
              <a:t> всю </a:t>
            </a:r>
            <a:r>
              <a:rPr lang="ru-RU" sz="1600" dirty="0" err="1"/>
              <a:t>електронну</a:t>
            </a:r>
            <a:r>
              <a:rPr lang="ru-RU" sz="1600" dirty="0"/>
              <a:t> </a:t>
            </a:r>
            <a:r>
              <a:rPr lang="ru-RU" sz="1600" dirty="0" err="1"/>
              <a:t>комерцію</a:t>
            </a:r>
            <a:r>
              <a:rPr lang="ru-RU" sz="1600" dirty="0"/>
              <a:t> та </a:t>
            </a:r>
            <a:r>
              <a:rPr lang="ru-RU" sz="1600" dirty="0" err="1"/>
              <a:t>величезні</a:t>
            </a:r>
            <a:r>
              <a:rPr lang="ru-RU" sz="1600" dirty="0"/>
              <a:t> </a:t>
            </a:r>
            <a:r>
              <a:rPr lang="ru-RU" sz="1600" dirty="0" err="1"/>
              <a:t>організаційні</a:t>
            </a:r>
            <a:r>
              <a:rPr lang="ru-RU" sz="1600" dirty="0"/>
              <a:t> </a:t>
            </a:r>
            <a:r>
              <a:rPr lang="ru-RU" sz="1600" dirty="0" err="1"/>
              <a:t>зміни</a:t>
            </a:r>
            <a:r>
              <a:rPr lang="ru-RU" sz="1600" dirty="0"/>
              <a:t>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73551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6066695"/>
          </a:xfrm>
        </p:spPr>
        <p:txBody>
          <a:bodyPr>
            <a:normAutofit lnSpcReduction="10000"/>
          </a:bodyPr>
          <a:lstStyle/>
          <a:p>
            <a:r>
              <a:rPr lang="uk-UA" sz="1600" dirty="0"/>
              <a:t>Т. </a:t>
            </a:r>
            <a:r>
              <a:rPr lang="uk-UA" sz="1600" dirty="0" err="1"/>
              <a:t>Мезенбург</a:t>
            </a:r>
            <a:r>
              <a:rPr lang="uk-UA" sz="1600" dirty="0"/>
              <a:t> подібно сегментує цифрову економіку на виробництво інфраструктури ІКТ та використання ІКТ для інших економічних процесів. Л. </a:t>
            </a:r>
            <a:r>
              <a:rPr lang="uk-UA" sz="1600" dirty="0" err="1"/>
              <a:t>Марджеріо</a:t>
            </a:r>
            <a:r>
              <a:rPr lang="uk-UA" sz="1600" dirty="0"/>
              <a:t> вперше пропонує чітку сегментацію цифрової економіки та визначає чотири її основні драйвери: доступність Інтернету, електронна комерція серед підприємств, цифрова доставка товарів і послуг, роздрібна торгівля матеріальними товарами.</a:t>
            </a:r>
            <a:endParaRPr lang="ru-RU" sz="1600" dirty="0"/>
          </a:p>
          <a:p>
            <a:r>
              <a:rPr lang="ru-RU" sz="1600" dirty="0"/>
              <a:t>Р.</a:t>
            </a:r>
            <a:r>
              <a:rPr lang="uk-UA" sz="1600" dirty="0"/>
              <a:t> </a:t>
            </a:r>
            <a:r>
              <a:rPr lang="ru-RU" sz="1600" dirty="0" err="1"/>
              <a:t>Клінг</a:t>
            </a:r>
            <a:r>
              <a:rPr lang="ru-RU" sz="1600" dirty="0"/>
              <a:t> та Р.</a:t>
            </a:r>
            <a:r>
              <a:rPr lang="uk-UA" sz="1600" dirty="0"/>
              <a:t> </a:t>
            </a:r>
            <a:r>
              <a:rPr lang="ru-RU" sz="1600" dirty="0" err="1"/>
              <a:t>Лемп</a:t>
            </a:r>
            <a:r>
              <a:rPr lang="ru-RU" sz="1600" dirty="0"/>
              <a:t> </a:t>
            </a:r>
            <a:r>
              <a:rPr lang="ru-RU" sz="1600" dirty="0" err="1"/>
              <a:t>дають</a:t>
            </a:r>
            <a:r>
              <a:rPr lang="ru-RU" sz="1600" dirty="0"/>
              <a:t> </a:t>
            </a:r>
            <a:r>
              <a:rPr lang="ru-RU" sz="1600" dirty="0" err="1"/>
              <a:t>визначення</a:t>
            </a:r>
            <a:r>
              <a:rPr lang="ru-RU" sz="1600" dirty="0"/>
              <a:t> </a:t>
            </a:r>
            <a:r>
              <a:rPr lang="ru-RU" sz="1600" dirty="0" err="1"/>
              <a:t>чотирьох</a:t>
            </a:r>
            <a:r>
              <a:rPr lang="ru-RU" sz="1600" dirty="0"/>
              <a:t> </a:t>
            </a:r>
            <a:r>
              <a:rPr lang="ru-RU" sz="1600" dirty="0" err="1"/>
              <a:t>частин</a:t>
            </a:r>
            <a:r>
              <a:rPr lang="ru-RU" sz="1600" dirty="0"/>
              <a:t> </a:t>
            </a:r>
            <a:r>
              <a:rPr lang="ru-RU" sz="1600" dirty="0" err="1"/>
              <a:t>цифрової</a:t>
            </a:r>
            <a:r>
              <a:rPr lang="ru-RU" sz="1600" dirty="0"/>
              <a:t> </a:t>
            </a:r>
            <a:r>
              <a:rPr lang="ru-RU" sz="1600" dirty="0" err="1"/>
              <a:t>економіки</a:t>
            </a:r>
            <a:r>
              <a:rPr lang="ru-RU" sz="1600" dirty="0"/>
              <a:t>:</a:t>
            </a:r>
          </a:p>
          <a:p>
            <a:r>
              <a:rPr lang="ru-RU" sz="1600" dirty="0"/>
              <a:t>1.</a:t>
            </a:r>
            <a:r>
              <a:rPr lang="uk-UA" sz="1600" dirty="0"/>
              <a:t> </a:t>
            </a:r>
            <a:r>
              <a:rPr lang="ru-RU" sz="1600" dirty="0" err="1"/>
              <a:t>Високоцифрові</a:t>
            </a:r>
            <a:r>
              <a:rPr lang="ru-RU" sz="1600" dirty="0"/>
              <a:t> </a:t>
            </a:r>
            <a:r>
              <a:rPr lang="ru-RU" sz="1600" dirty="0" err="1"/>
              <a:t>товари</a:t>
            </a:r>
            <a:r>
              <a:rPr lang="ru-RU" sz="1600" dirty="0"/>
              <a:t> та </a:t>
            </a:r>
            <a:r>
              <a:rPr lang="ru-RU" sz="1600" dirty="0" err="1"/>
              <a:t>послуги</a:t>
            </a:r>
            <a:r>
              <a:rPr lang="ru-RU" sz="1600" dirty="0"/>
              <a:t>: </a:t>
            </a:r>
            <a:r>
              <a:rPr lang="ru-RU" sz="1600" dirty="0" err="1"/>
              <a:t>це</a:t>
            </a:r>
            <a:r>
              <a:rPr lang="ru-RU" sz="1600" dirty="0"/>
              <a:t> </a:t>
            </a:r>
            <a:r>
              <a:rPr lang="ru-RU" sz="1600" dirty="0" err="1"/>
              <a:t>товари</a:t>
            </a:r>
            <a:r>
              <a:rPr lang="ru-RU" sz="1600" dirty="0"/>
              <a:t>, </a:t>
            </a:r>
            <a:r>
              <a:rPr lang="ru-RU" sz="1600" dirty="0" err="1"/>
              <a:t>які</a:t>
            </a:r>
            <a:r>
              <a:rPr lang="ru-RU" sz="1600" dirty="0"/>
              <a:t> </a:t>
            </a:r>
            <a:r>
              <a:rPr lang="ru-RU" sz="1600" dirty="0" err="1"/>
              <a:t>доставляються</a:t>
            </a:r>
            <a:r>
              <a:rPr lang="ru-RU" sz="1600" dirty="0"/>
              <a:t> в цифровому </a:t>
            </a:r>
            <a:r>
              <a:rPr lang="ru-RU" sz="1600" dirty="0" err="1"/>
              <a:t>вигляді</a:t>
            </a:r>
            <a:r>
              <a:rPr lang="ru-RU" sz="1600" dirty="0"/>
              <a:t>, і </a:t>
            </a:r>
            <a:r>
              <a:rPr lang="ru-RU" sz="1600" dirty="0" err="1"/>
              <a:t>послуги</a:t>
            </a:r>
            <a:r>
              <a:rPr lang="ru-RU" sz="1600" dirty="0"/>
              <a:t>, </a:t>
            </a:r>
            <a:r>
              <a:rPr lang="ru-RU" sz="1600" dirty="0" err="1"/>
              <a:t>значні</a:t>
            </a:r>
            <a:r>
              <a:rPr lang="ru-RU" sz="1600" dirty="0"/>
              <a:t> </a:t>
            </a:r>
            <a:r>
              <a:rPr lang="ru-RU" sz="1600" dirty="0" err="1"/>
              <a:t>частини</a:t>
            </a:r>
            <a:r>
              <a:rPr lang="ru-RU" sz="1600" dirty="0"/>
              <a:t> </a:t>
            </a:r>
            <a:r>
              <a:rPr lang="ru-RU" sz="1600" dirty="0" err="1"/>
              <a:t>яких</a:t>
            </a:r>
            <a:r>
              <a:rPr lang="ru-RU" sz="1600" dirty="0"/>
              <a:t> </a:t>
            </a:r>
            <a:r>
              <a:rPr lang="ru-RU" sz="1600" dirty="0" err="1"/>
              <a:t>доставляються</a:t>
            </a:r>
            <a:r>
              <a:rPr lang="ru-RU" sz="1600" dirty="0"/>
              <a:t> в цифровому </a:t>
            </a:r>
            <a:r>
              <a:rPr lang="ru-RU" sz="1600" dirty="0" err="1"/>
              <a:t>вигляді</a:t>
            </a:r>
            <a:r>
              <a:rPr lang="ru-RU" sz="1600" dirty="0"/>
              <a:t> (</a:t>
            </a:r>
            <a:r>
              <a:rPr lang="ru-RU" sz="1600" dirty="0" err="1"/>
              <a:t>наприклад</a:t>
            </a:r>
            <a:r>
              <a:rPr lang="ru-RU" sz="1600" dirty="0"/>
              <a:t>, </a:t>
            </a:r>
            <a:r>
              <a:rPr lang="ru-RU" sz="1600" dirty="0" err="1"/>
              <a:t>інформаційні</a:t>
            </a:r>
            <a:r>
              <a:rPr lang="ru-RU" sz="1600" dirty="0"/>
              <a:t> </a:t>
            </a:r>
            <a:r>
              <a:rPr lang="ru-RU" sz="1600" dirty="0" err="1"/>
              <a:t>послуги</a:t>
            </a:r>
            <a:r>
              <a:rPr lang="ru-RU" sz="1600" dirty="0"/>
              <a:t> в </a:t>
            </a:r>
            <a:r>
              <a:rPr lang="ru-RU" sz="1600" dirty="0" err="1"/>
              <a:t>Інтернеті</a:t>
            </a:r>
            <a:r>
              <a:rPr lang="ru-RU" sz="1600" dirty="0"/>
              <a:t>, продаж </a:t>
            </a:r>
            <a:r>
              <a:rPr lang="ru-RU" sz="1600" dirty="0" err="1"/>
              <a:t>програмного</a:t>
            </a:r>
            <a:r>
              <a:rPr lang="ru-RU" sz="1600" dirty="0"/>
              <a:t> </a:t>
            </a:r>
            <a:r>
              <a:rPr lang="ru-RU" sz="1600" dirty="0" err="1"/>
              <a:t>забезпечення</a:t>
            </a:r>
            <a:r>
              <a:rPr lang="ru-RU" sz="1600" dirty="0"/>
              <a:t>, онлайн-</a:t>
            </a:r>
            <a:r>
              <a:rPr lang="ru-RU" sz="1600" dirty="0" err="1"/>
              <a:t>освіта</a:t>
            </a:r>
            <a:r>
              <a:rPr lang="ru-RU" sz="1600" dirty="0"/>
              <a:t>).</a:t>
            </a:r>
          </a:p>
          <a:p>
            <a:r>
              <a:rPr lang="ru-RU" sz="1600" dirty="0"/>
              <a:t>2.</a:t>
            </a:r>
            <a:r>
              <a:rPr lang="uk-UA" sz="1600" dirty="0"/>
              <a:t> </a:t>
            </a:r>
            <a:r>
              <a:rPr lang="ru-RU" sz="1600" dirty="0" err="1"/>
              <a:t>Змішані</a:t>
            </a:r>
            <a:r>
              <a:rPr lang="ru-RU" sz="1600" dirty="0"/>
              <a:t> </a:t>
            </a:r>
            <a:r>
              <a:rPr lang="ru-RU" sz="1600" dirty="0" err="1"/>
              <a:t>цифрові</a:t>
            </a:r>
            <a:r>
              <a:rPr lang="ru-RU" sz="1600" dirty="0"/>
              <a:t> </a:t>
            </a:r>
            <a:r>
              <a:rPr lang="ru-RU" sz="1600" dirty="0" err="1"/>
              <a:t>товари</a:t>
            </a:r>
            <a:r>
              <a:rPr lang="ru-RU" sz="1600" dirty="0"/>
              <a:t> та </a:t>
            </a:r>
            <a:r>
              <a:rPr lang="ru-RU" sz="1600" dirty="0" err="1"/>
              <a:t>послуги</a:t>
            </a:r>
            <a:r>
              <a:rPr lang="ru-RU" sz="1600" dirty="0"/>
              <a:t>: </a:t>
            </a:r>
            <a:r>
              <a:rPr lang="ru-RU" sz="1600" dirty="0" err="1"/>
              <a:t>роздрібна</a:t>
            </a:r>
            <a:r>
              <a:rPr lang="ru-RU" sz="1600" dirty="0"/>
              <a:t> </a:t>
            </a:r>
            <a:r>
              <a:rPr lang="ru-RU" sz="1600" dirty="0" err="1"/>
              <a:t>торгівля</a:t>
            </a:r>
            <a:r>
              <a:rPr lang="ru-RU" sz="1600" dirty="0"/>
              <a:t> </a:t>
            </a:r>
            <a:r>
              <a:rPr lang="ru-RU" sz="1600" dirty="0" err="1"/>
              <a:t>матеріальними</a:t>
            </a:r>
            <a:r>
              <a:rPr lang="ru-RU" sz="1600" dirty="0"/>
              <a:t> товарами (</a:t>
            </a:r>
            <a:r>
              <a:rPr lang="ru-RU" sz="1600" dirty="0" err="1"/>
              <a:t>наприклад</a:t>
            </a:r>
            <a:r>
              <a:rPr lang="ru-RU" sz="1600" dirty="0"/>
              <a:t>, книги, </a:t>
            </a:r>
            <a:r>
              <a:rPr lang="ru-RU" sz="1600" dirty="0" err="1"/>
              <a:t>квіти</a:t>
            </a:r>
            <a:r>
              <a:rPr lang="ru-RU" sz="1600" dirty="0"/>
              <a:t>, </a:t>
            </a:r>
            <a:r>
              <a:rPr lang="ru-RU" sz="1600" dirty="0" err="1"/>
              <a:t>готельні</a:t>
            </a:r>
            <a:r>
              <a:rPr lang="ru-RU" sz="1600" dirty="0"/>
              <a:t> </a:t>
            </a:r>
            <a:r>
              <a:rPr lang="ru-RU" sz="1600" dirty="0" err="1"/>
              <a:t>номери</a:t>
            </a:r>
            <a:r>
              <a:rPr lang="ru-RU" sz="1600" dirty="0"/>
              <a:t> плюс </a:t>
            </a:r>
            <a:r>
              <a:rPr lang="ru-RU" sz="1600" dirty="0" err="1"/>
              <a:t>пов'язані</a:t>
            </a:r>
            <a:r>
              <a:rPr lang="ru-RU" sz="1600" dirty="0"/>
              <a:t> з </a:t>
            </a:r>
            <a:r>
              <a:rPr lang="ru-RU" sz="1600" dirty="0" err="1"/>
              <a:t>цим</a:t>
            </a:r>
            <a:r>
              <a:rPr lang="ru-RU" sz="1600" dirty="0"/>
              <a:t> </a:t>
            </a:r>
            <a:r>
              <a:rPr lang="ru-RU" sz="1600" dirty="0" err="1"/>
              <a:t>продажі</a:t>
            </a:r>
            <a:r>
              <a:rPr lang="ru-RU" sz="1600" dirty="0"/>
              <a:t> та маркетинг).</a:t>
            </a:r>
          </a:p>
          <a:p>
            <a:r>
              <a:rPr lang="uk-UA" sz="1600" dirty="0"/>
              <a:t>3. </a:t>
            </a:r>
            <a:r>
              <a:rPr lang="uk-UA" sz="1600" dirty="0" err="1"/>
              <a:t>ІТ-інтенсивні</a:t>
            </a:r>
            <a:r>
              <a:rPr lang="uk-UA" sz="1600" dirty="0"/>
              <a:t> послуги чи виробництво товарів: послуги, які критично залежать від ІТ для їх надання (наприклад, бухгалтерські послуги або складна інженерна конструкція), виробництво матеріальних товарів, у розробці яких ІТ має вирішальне значення (наприклад, точна обробка, яка використовує комп'ютеризовані чисельні системи управління або хімічні процеси, що контролюються комп'ютером).</a:t>
            </a:r>
            <a:endParaRPr lang="ru-RU" sz="1600" dirty="0"/>
          </a:p>
          <a:p>
            <a:r>
              <a:rPr lang="uk-UA" sz="1600" dirty="0"/>
              <a:t>4. Сегменти </a:t>
            </a:r>
            <a:r>
              <a:rPr lang="uk-UA" sz="1600" dirty="0" err="1"/>
              <a:t>ІТ-індустрії</a:t>
            </a:r>
            <a:r>
              <a:rPr lang="uk-UA" sz="1600" dirty="0"/>
              <a:t>, які підтримують ці три сегменти цифрової економіки: товари та послуги </a:t>
            </a:r>
            <a:r>
              <a:rPr lang="uk-UA" sz="1600" dirty="0" err="1"/>
              <a:t>ІТ-індустрії</a:t>
            </a:r>
            <a:r>
              <a:rPr lang="uk-UA" sz="1600" dirty="0"/>
              <a:t>, які найбільш безпосередньо підтримують вищезгадані три сегменти цифрової економіки, включають значну частину </a:t>
            </a:r>
            <a:r>
              <a:rPr lang="uk-UA" sz="1600" dirty="0" err="1"/>
              <a:t>підпромисловості</a:t>
            </a:r>
            <a:r>
              <a:rPr lang="uk-UA" sz="1600" dirty="0"/>
              <a:t> підключення до комп'ютерних мереж, виробництва ПК та ін. деякі </a:t>
            </a:r>
            <a:r>
              <a:rPr lang="uk-UA" sz="1600" dirty="0" err="1"/>
              <a:t>ІТ-консалтингові</a:t>
            </a:r>
            <a:r>
              <a:rPr lang="uk-UA" sz="1600" dirty="0"/>
              <a:t> фірми. </a:t>
            </a:r>
            <a:r>
              <a:rPr lang="ru-RU" sz="1600" dirty="0" err="1"/>
              <a:t>Ця</a:t>
            </a:r>
            <a:r>
              <a:rPr lang="ru-RU" sz="1600" dirty="0"/>
              <a:t> </a:t>
            </a:r>
            <a:r>
              <a:rPr lang="ru-RU" sz="1600" dirty="0" err="1"/>
              <a:t>сегментація</a:t>
            </a:r>
            <a:r>
              <a:rPr lang="ru-RU" sz="1600" dirty="0"/>
              <a:t> </a:t>
            </a:r>
            <a:r>
              <a:rPr lang="ru-RU" sz="1600" dirty="0" err="1"/>
              <a:t>включає</a:t>
            </a:r>
            <a:r>
              <a:rPr lang="ru-RU" sz="1600" dirty="0"/>
              <a:t> </a:t>
            </a:r>
            <a:r>
              <a:rPr lang="ru-RU" sz="1600" dirty="0" err="1"/>
              <a:t>одне</a:t>
            </a:r>
            <a:r>
              <a:rPr lang="ru-RU" sz="1600" dirty="0"/>
              <a:t> з </a:t>
            </a:r>
            <a:r>
              <a:rPr lang="ru-RU" sz="1600" dirty="0" err="1"/>
              <a:t>порівняно</a:t>
            </a:r>
            <a:r>
              <a:rPr lang="ru-RU" sz="1600" dirty="0"/>
              <a:t> </a:t>
            </a:r>
            <a:r>
              <a:rPr lang="ru-RU" sz="1600" dirty="0" err="1"/>
              <a:t>нечисленних</a:t>
            </a:r>
            <a:r>
              <a:rPr lang="ru-RU" sz="1600" dirty="0"/>
              <a:t> </a:t>
            </a:r>
            <a:r>
              <a:rPr lang="ru-RU" sz="1600" dirty="0" err="1"/>
              <a:t>явних</a:t>
            </a:r>
            <a:r>
              <a:rPr lang="ru-RU" sz="1600" dirty="0"/>
              <a:t> </a:t>
            </a:r>
            <a:r>
              <a:rPr lang="ru-RU" sz="1600" dirty="0" err="1"/>
              <a:t>визнань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виробництво</a:t>
            </a:r>
            <a:r>
              <a:rPr lang="ru-RU" sz="1600" dirty="0"/>
              <a:t> </a:t>
            </a:r>
            <a:r>
              <a:rPr lang="ru-RU" sz="1600" dirty="0" err="1"/>
              <a:t>товарів</a:t>
            </a:r>
            <a:r>
              <a:rPr lang="ru-RU" sz="1600" dirty="0"/>
              <a:t> та </a:t>
            </a:r>
            <a:r>
              <a:rPr lang="ru-RU" sz="1600" dirty="0" err="1"/>
              <a:t>послуг</a:t>
            </a:r>
            <a:r>
              <a:rPr lang="ru-RU" sz="1600" dirty="0"/>
              <a:t> ІКТ, </a:t>
            </a:r>
            <a:r>
              <a:rPr lang="ru-RU" sz="1600" dirty="0" err="1"/>
              <a:t>включаючи</a:t>
            </a:r>
            <a:r>
              <a:rPr lang="ru-RU" sz="1600" dirty="0"/>
              <a:t> </a:t>
            </a:r>
            <a:r>
              <a:rPr lang="ru-RU" sz="1600" dirty="0" err="1"/>
              <a:t>телекомунікації</a:t>
            </a:r>
            <a:r>
              <a:rPr lang="ru-RU" sz="1600" dirty="0"/>
              <a:t>, є </a:t>
            </a:r>
            <a:r>
              <a:rPr lang="ru-RU" sz="1600" dirty="0" err="1"/>
              <a:t>частиною</a:t>
            </a:r>
            <a:r>
              <a:rPr lang="ru-RU" sz="1600" dirty="0"/>
              <a:t> </a:t>
            </a:r>
            <a:r>
              <a:rPr lang="ru-RU" sz="1600" dirty="0" err="1"/>
              <a:t>цифрової</a:t>
            </a:r>
            <a:r>
              <a:rPr lang="ru-RU" sz="1600" dirty="0"/>
              <a:t> </a:t>
            </a:r>
            <a:r>
              <a:rPr lang="ru-RU" sz="1600" dirty="0" err="1"/>
              <a:t>економіки</a:t>
            </a:r>
            <a:r>
              <a:rPr lang="ru-RU" sz="1600" dirty="0"/>
              <a:t>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409870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6066695"/>
          </a:xfrm>
        </p:spPr>
        <p:txBody>
          <a:bodyPr>
            <a:normAutofit lnSpcReduction="10000"/>
          </a:bodyPr>
          <a:lstStyle/>
          <a:p>
            <a:r>
              <a:rPr lang="uk-UA" sz="1600" dirty="0"/>
              <a:t>Т. </a:t>
            </a:r>
            <a:r>
              <a:rPr lang="uk-UA" sz="1600" dirty="0" err="1"/>
              <a:t>Мезенбург</a:t>
            </a:r>
            <a:r>
              <a:rPr lang="uk-UA" sz="1600" dirty="0"/>
              <a:t> подібно сегментує цифрову економіку на виробництво інфраструктури ІКТ та використання ІКТ для інших економічних процесів. Л. </a:t>
            </a:r>
            <a:r>
              <a:rPr lang="uk-UA" sz="1600" dirty="0" err="1"/>
              <a:t>Марджеріо</a:t>
            </a:r>
            <a:r>
              <a:rPr lang="uk-UA" sz="1600" dirty="0"/>
              <a:t> вперше пропонує чітку сегментацію цифрової економіки та визначає чотири її основні драйвери: доступність Інтернету, електронна комерція серед підприємств, цифрова доставка товарів і послуг, роздрібна торгівля матеріальними товарами.</a:t>
            </a:r>
            <a:endParaRPr lang="ru-RU" sz="1600" dirty="0"/>
          </a:p>
          <a:p>
            <a:r>
              <a:rPr lang="ru-RU" sz="1600" dirty="0"/>
              <a:t>Р.</a:t>
            </a:r>
            <a:r>
              <a:rPr lang="uk-UA" sz="1600" dirty="0"/>
              <a:t> </a:t>
            </a:r>
            <a:r>
              <a:rPr lang="ru-RU" sz="1600" dirty="0" err="1"/>
              <a:t>Клінг</a:t>
            </a:r>
            <a:r>
              <a:rPr lang="ru-RU" sz="1600" dirty="0"/>
              <a:t> та Р.</a:t>
            </a:r>
            <a:r>
              <a:rPr lang="uk-UA" sz="1600" dirty="0"/>
              <a:t> </a:t>
            </a:r>
            <a:r>
              <a:rPr lang="ru-RU" sz="1600" dirty="0" err="1"/>
              <a:t>Лемп</a:t>
            </a:r>
            <a:r>
              <a:rPr lang="ru-RU" sz="1600" dirty="0"/>
              <a:t> </a:t>
            </a:r>
            <a:r>
              <a:rPr lang="ru-RU" sz="1600" dirty="0" err="1"/>
              <a:t>дають</a:t>
            </a:r>
            <a:r>
              <a:rPr lang="ru-RU" sz="1600" dirty="0"/>
              <a:t> </a:t>
            </a:r>
            <a:r>
              <a:rPr lang="ru-RU" sz="1600" dirty="0" err="1"/>
              <a:t>визначення</a:t>
            </a:r>
            <a:r>
              <a:rPr lang="ru-RU" sz="1600" dirty="0"/>
              <a:t> </a:t>
            </a:r>
            <a:r>
              <a:rPr lang="ru-RU" sz="1600" dirty="0" err="1"/>
              <a:t>чотирьох</a:t>
            </a:r>
            <a:r>
              <a:rPr lang="ru-RU" sz="1600" dirty="0"/>
              <a:t> </a:t>
            </a:r>
            <a:r>
              <a:rPr lang="ru-RU" sz="1600" dirty="0" err="1"/>
              <a:t>частин</a:t>
            </a:r>
            <a:r>
              <a:rPr lang="ru-RU" sz="1600" dirty="0"/>
              <a:t> </a:t>
            </a:r>
            <a:r>
              <a:rPr lang="ru-RU" sz="1600" dirty="0" err="1"/>
              <a:t>цифрової</a:t>
            </a:r>
            <a:r>
              <a:rPr lang="ru-RU" sz="1600" dirty="0"/>
              <a:t> </a:t>
            </a:r>
            <a:r>
              <a:rPr lang="ru-RU" sz="1600" dirty="0" err="1"/>
              <a:t>економіки</a:t>
            </a:r>
            <a:r>
              <a:rPr lang="ru-RU" sz="1600" dirty="0"/>
              <a:t>:</a:t>
            </a:r>
          </a:p>
          <a:p>
            <a:r>
              <a:rPr lang="ru-RU" sz="1600" dirty="0"/>
              <a:t>1.</a:t>
            </a:r>
            <a:r>
              <a:rPr lang="uk-UA" sz="1600" dirty="0"/>
              <a:t> </a:t>
            </a:r>
            <a:r>
              <a:rPr lang="ru-RU" sz="1600" dirty="0" err="1"/>
              <a:t>Високоцифрові</a:t>
            </a:r>
            <a:r>
              <a:rPr lang="ru-RU" sz="1600" dirty="0"/>
              <a:t> </a:t>
            </a:r>
            <a:r>
              <a:rPr lang="ru-RU" sz="1600" dirty="0" err="1"/>
              <a:t>товари</a:t>
            </a:r>
            <a:r>
              <a:rPr lang="ru-RU" sz="1600" dirty="0"/>
              <a:t> та </a:t>
            </a:r>
            <a:r>
              <a:rPr lang="ru-RU" sz="1600" dirty="0" err="1"/>
              <a:t>послуги</a:t>
            </a:r>
            <a:r>
              <a:rPr lang="ru-RU" sz="1600" dirty="0"/>
              <a:t>: </a:t>
            </a:r>
            <a:r>
              <a:rPr lang="ru-RU" sz="1600" dirty="0" err="1"/>
              <a:t>це</a:t>
            </a:r>
            <a:r>
              <a:rPr lang="ru-RU" sz="1600" dirty="0"/>
              <a:t> </a:t>
            </a:r>
            <a:r>
              <a:rPr lang="ru-RU" sz="1600" dirty="0" err="1"/>
              <a:t>товари</a:t>
            </a:r>
            <a:r>
              <a:rPr lang="ru-RU" sz="1600" dirty="0"/>
              <a:t>, </a:t>
            </a:r>
            <a:r>
              <a:rPr lang="ru-RU" sz="1600" dirty="0" err="1"/>
              <a:t>які</a:t>
            </a:r>
            <a:r>
              <a:rPr lang="ru-RU" sz="1600" dirty="0"/>
              <a:t> </a:t>
            </a:r>
            <a:r>
              <a:rPr lang="ru-RU" sz="1600" dirty="0" err="1"/>
              <a:t>доставляються</a:t>
            </a:r>
            <a:r>
              <a:rPr lang="ru-RU" sz="1600" dirty="0"/>
              <a:t> в цифровому </a:t>
            </a:r>
            <a:r>
              <a:rPr lang="ru-RU" sz="1600" dirty="0" err="1"/>
              <a:t>вигляді</a:t>
            </a:r>
            <a:r>
              <a:rPr lang="ru-RU" sz="1600" dirty="0"/>
              <a:t>, і </a:t>
            </a:r>
            <a:r>
              <a:rPr lang="ru-RU" sz="1600" dirty="0" err="1"/>
              <a:t>послуги</a:t>
            </a:r>
            <a:r>
              <a:rPr lang="ru-RU" sz="1600" dirty="0"/>
              <a:t>, </a:t>
            </a:r>
            <a:r>
              <a:rPr lang="ru-RU" sz="1600" dirty="0" err="1"/>
              <a:t>значні</a:t>
            </a:r>
            <a:r>
              <a:rPr lang="ru-RU" sz="1600" dirty="0"/>
              <a:t> </a:t>
            </a:r>
            <a:r>
              <a:rPr lang="ru-RU" sz="1600" dirty="0" err="1"/>
              <a:t>частини</a:t>
            </a:r>
            <a:r>
              <a:rPr lang="ru-RU" sz="1600" dirty="0"/>
              <a:t> </a:t>
            </a:r>
            <a:r>
              <a:rPr lang="ru-RU" sz="1600" dirty="0" err="1"/>
              <a:t>яких</a:t>
            </a:r>
            <a:r>
              <a:rPr lang="ru-RU" sz="1600" dirty="0"/>
              <a:t> </a:t>
            </a:r>
            <a:r>
              <a:rPr lang="ru-RU" sz="1600" dirty="0" err="1"/>
              <a:t>доставляються</a:t>
            </a:r>
            <a:r>
              <a:rPr lang="ru-RU" sz="1600" dirty="0"/>
              <a:t> в цифровому </a:t>
            </a:r>
            <a:r>
              <a:rPr lang="ru-RU" sz="1600" dirty="0" err="1"/>
              <a:t>вигляді</a:t>
            </a:r>
            <a:r>
              <a:rPr lang="ru-RU" sz="1600" dirty="0"/>
              <a:t> (</a:t>
            </a:r>
            <a:r>
              <a:rPr lang="ru-RU" sz="1600" dirty="0" err="1"/>
              <a:t>наприклад</a:t>
            </a:r>
            <a:r>
              <a:rPr lang="ru-RU" sz="1600" dirty="0"/>
              <a:t>, </a:t>
            </a:r>
            <a:r>
              <a:rPr lang="ru-RU" sz="1600" dirty="0" err="1"/>
              <a:t>інформаційні</a:t>
            </a:r>
            <a:r>
              <a:rPr lang="ru-RU" sz="1600" dirty="0"/>
              <a:t> </a:t>
            </a:r>
            <a:r>
              <a:rPr lang="ru-RU" sz="1600" dirty="0" err="1"/>
              <a:t>послуги</a:t>
            </a:r>
            <a:r>
              <a:rPr lang="ru-RU" sz="1600" dirty="0"/>
              <a:t> в </a:t>
            </a:r>
            <a:r>
              <a:rPr lang="ru-RU" sz="1600" dirty="0" err="1"/>
              <a:t>Інтернеті</a:t>
            </a:r>
            <a:r>
              <a:rPr lang="ru-RU" sz="1600" dirty="0"/>
              <a:t>, продаж </a:t>
            </a:r>
            <a:r>
              <a:rPr lang="ru-RU" sz="1600" dirty="0" err="1"/>
              <a:t>програмного</a:t>
            </a:r>
            <a:r>
              <a:rPr lang="ru-RU" sz="1600" dirty="0"/>
              <a:t> </a:t>
            </a:r>
            <a:r>
              <a:rPr lang="ru-RU" sz="1600" dirty="0" err="1"/>
              <a:t>забезпечення</a:t>
            </a:r>
            <a:r>
              <a:rPr lang="ru-RU" sz="1600" dirty="0"/>
              <a:t>, онлайн-</a:t>
            </a:r>
            <a:r>
              <a:rPr lang="ru-RU" sz="1600" dirty="0" err="1"/>
              <a:t>освіта</a:t>
            </a:r>
            <a:r>
              <a:rPr lang="ru-RU" sz="1600" dirty="0"/>
              <a:t>).</a:t>
            </a:r>
          </a:p>
          <a:p>
            <a:r>
              <a:rPr lang="ru-RU" sz="1600" dirty="0"/>
              <a:t>2.</a:t>
            </a:r>
            <a:r>
              <a:rPr lang="uk-UA" sz="1600" dirty="0"/>
              <a:t> </a:t>
            </a:r>
            <a:r>
              <a:rPr lang="ru-RU" sz="1600" dirty="0" err="1"/>
              <a:t>Змішані</a:t>
            </a:r>
            <a:r>
              <a:rPr lang="ru-RU" sz="1600" dirty="0"/>
              <a:t> </a:t>
            </a:r>
            <a:r>
              <a:rPr lang="ru-RU" sz="1600" dirty="0" err="1"/>
              <a:t>цифрові</a:t>
            </a:r>
            <a:r>
              <a:rPr lang="ru-RU" sz="1600" dirty="0"/>
              <a:t> </a:t>
            </a:r>
            <a:r>
              <a:rPr lang="ru-RU" sz="1600" dirty="0" err="1"/>
              <a:t>товари</a:t>
            </a:r>
            <a:r>
              <a:rPr lang="ru-RU" sz="1600" dirty="0"/>
              <a:t> та </a:t>
            </a:r>
            <a:r>
              <a:rPr lang="ru-RU" sz="1600" dirty="0" err="1"/>
              <a:t>послуги</a:t>
            </a:r>
            <a:r>
              <a:rPr lang="ru-RU" sz="1600" dirty="0"/>
              <a:t>: </a:t>
            </a:r>
            <a:r>
              <a:rPr lang="ru-RU" sz="1600" dirty="0" err="1"/>
              <a:t>роздрібна</a:t>
            </a:r>
            <a:r>
              <a:rPr lang="ru-RU" sz="1600" dirty="0"/>
              <a:t> </a:t>
            </a:r>
            <a:r>
              <a:rPr lang="ru-RU" sz="1600" dirty="0" err="1"/>
              <a:t>торгівля</a:t>
            </a:r>
            <a:r>
              <a:rPr lang="ru-RU" sz="1600" dirty="0"/>
              <a:t> </a:t>
            </a:r>
            <a:r>
              <a:rPr lang="ru-RU" sz="1600" dirty="0" err="1"/>
              <a:t>матеріальними</a:t>
            </a:r>
            <a:r>
              <a:rPr lang="ru-RU" sz="1600" dirty="0"/>
              <a:t> товарами (</a:t>
            </a:r>
            <a:r>
              <a:rPr lang="ru-RU" sz="1600" dirty="0" err="1"/>
              <a:t>наприклад</a:t>
            </a:r>
            <a:r>
              <a:rPr lang="ru-RU" sz="1600" dirty="0"/>
              <a:t>, книги, </a:t>
            </a:r>
            <a:r>
              <a:rPr lang="ru-RU" sz="1600" dirty="0" err="1"/>
              <a:t>квіти</a:t>
            </a:r>
            <a:r>
              <a:rPr lang="ru-RU" sz="1600" dirty="0"/>
              <a:t>, </a:t>
            </a:r>
            <a:r>
              <a:rPr lang="ru-RU" sz="1600" dirty="0" err="1"/>
              <a:t>готельні</a:t>
            </a:r>
            <a:r>
              <a:rPr lang="ru-RU" sz="1600" dirty="0"/>
              <a:t> </a:t>
            </a:r>
            <a:r>
              <a:rPr lang="ru-RU" sz="1600" dirty="0" err="1"/>
              <a:t>номери</a:t>
            </a:r>
            <a:r>
              <a:rPr lang="ru-RU" sz="1600" dirty="0"/>
              <a:t> плюс </a:t>
            </a:r>
            <a:r>
              <a:rPr lang="ru-RU" sz="1600" dirty="0" err="1"/>
              <a:t>пов'язані</a:t>
            </a:r>
            <a:r>
              <a:rPr lang="ru-RU" sz="1600" dirty="0"/>
              <a:t> з </a:t>
            </a:r>
            <a:r>
              <a:rPr lang="ru-RU" sz="1600" dirty="0" err="1"/>
              <a:t>цим</a:t>
            </a:r>
            <a:r>
              <a:rPr lang="ru-RU" sz="1600" dirty="0"/>
              <a:t> </a:t>
            </a:r>
            <a:r>
              <a:rPr lang="ru-RU" sz="1600" dirty="0" err="1"/>
              <a:t>продажі</a:t>
            </a:r>
            <a:r>
              <a:rPr lang="ru-RU" sz="1600" dirty="0"/>
              <a:t> та маркетинг).</a:t>
            </a:r>
          </a:p>
          <a:p>
            <a:r>
              <a:rPr lang="uk-UA" sz="1600" dirty="0"/>
              <a:t>3. </a:t>
            </a:r>
            <a:r>
              <a:rPr lang="uk-UA" sz="1600" dirty="0" err="1"/>
              <a:t>ІТ-інтенсивні</a:t>
            </a:r>
            <a:r>
              <a:rPr lang="uk-UA" sz="1600" dirty="0"/>
              <a:t> послуги чи виробництво товарів: послуги, які критично залежать від ІТ для їх надання (наприклад, бухгалтерські послуги або складна інженерна конструкція), виробництво матеріальних товарів, у розробці яких ІТ має вирішальне значення (наприклад, точна обробка, яка використовує комп'ютеризовані чисельні системи управління або хімічні процеси, що контролюються комп'ютером).</a:t>
            </a:r>
            <a:endParaRPr lang="ru-RU" sz="1600" dirty="0"/>
          </a:p>
          <a:p>
            <a:r>
              <a:rPr lang="uk-UA" sz="1600" dirty="0"/>
              <a:t>4. Сегменти </a:t>
            </a:r>
            <a:r>
              <a:rPr lang="uk-UA" sz="1600" dirty="0" err="1"/>
              <a:t>ІТ-індустрії</a:t>
            </a:r>
            <a:r>
              <a:rPr lang="uk-UA" sz="1600" dirty="0"/>
              <a:t>, які підтримують ці три сегменти цифрової економіки: товари та послуги </a:t>
            </a:r>
            <a:r>
              <a:rPr lang="uk-UA" sz="1600" dirty="0" err="1"/>
              <a:t>ІТ-індустрії</a:t>
            </a:r>
            <a:r>
              <a:rPr lang="uk-UA" sz="1600" dirty="0"/>
              <a:t>, які найбільш безпосередньо підтримують вищезгадані три сегменти цифрової економіки, включають значну частину </a:t>
            </a:r>
            <a:r>
              <a:rPr lang="uk-UA" sz="1600" dirty="0" err="1"/>
              <a:t>підпромисловості</a:t>
            </a:r>
            <a:r>
              <a:rPr lang="uk-UA" sz="1600" dirty="0"/>
              <a:t> підключення до комп'ютерних мереж, виробництва ПК та ін. деякі </a:t>
            </a:r>
            <a:r>
              <a:rPr lang="uk-UA" sz="1600" dirty="0" err="1"/>
              <a:t>ІТ-консалтингові</a:t>
            </a:r>
            <a:r>
              <a:rPr lang="uk-UA" sz="1600" dirty="0"/>
              <a:t> фірми. </a:t>
            </a:r>
            <a:r>
              <a:rPr lang="ru-RU" sz="1600" dirty="0" err="1"/>
              <a:t>Ця</a:t>
            </a:r>
            <a:r>
              <a:rPr lang="ru-RU" sz="1600" dirty="0"/>
              <a:t> </a:t>
            </a:r>
            <a:r>
              <a:rPr lang="ru-RU" sz="1600" dirty="0" err="1"/>
              <a:t>сегментація</a:t>
            </a:r>
            <a:r>
              <a:rPr lang="ru-RU" sz="1600" dirty="0"/>
              <a:t> </a:t>
            </a:r>
            <a:r>
              <a:rPr lang="ru-RU" sz="1600" dirty="0" err="1"/>
              <a:t>включає</a:t>
            </a:r>
            <a:r>
              <a:rPr lang="ru-RU" sz="1600" dirty="0"/>
              <a:t> </a:t>
            </a:r>
            <a:r>
              <a:rPr lang="ru-RU" sz="1600" dirty="0" err="1"/>
              <a:t>одне</a:t>
            </a:r>
            <a:r>
              <a:rPr lang="ru-RU" sz="1600" dirty="0"/>
              <a:t> з </a:t>
            </a:r>
            <a:r>
              <a:rPr lang="ru-RU" sz="1600" dirty="0" err="1"/>
              <a:t>порівняно</a:t>
            </a:r>
            <a:r>
              <a:rPr lang="ru-RU" sz="1600" dirty="0"/>
              <a:t> </a:t>
            </a:r>
            <a:r>
              <a:rPr lang="ru-RU" sz="1600" dirty="0" err="1"/>
              <a:t>нечисленних</a:t>
            </a:r>
            <a:r>
              <a:rPr lang="ru-RU" sz="1600" dirty="0"/>
              <a:t> </a:t>
            </a:r>
            <a:r>
              <a:rPr lang="ru-RU" sz="1600" dirty="0" err="1"/>
              <a:t>явних</a:t>
            </a:r>
            <a:r>
              <a:rPr lang="ru-RU" sz="1600" dirty="0"/>
              <a:t> </a:t>
            </a:r>
            <a:r>
              <a:rPr lang="ru-RU" sz="1600" dirty="0" err="1"/>
              <a:t>визнань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виробництво</a:t>
            </a:r>
            <a:r>
              <a:rPr lang="ru-RU" sz="1600" dirty="0"/>
              <a:t> </a:t>
            </a:r>
            <a:r>
              <a:rPr lang="ru-RU" sz="1600" dirty="0" err="1"/>
              <a:t>товарів</a:t>
            </a:r>
            <a:r>
              <a:rPr lang="ru-RU" sz="1600" dirty="0"/>
              <a:t> та </a:t>
            </a:r>
            <a:r>
              <a:rPr lang="ru-RU" sz="1600" dirty="0" err="1"/>
              <a:t>послуг</a:t>
            </a:r>
            <a:r>
              <a:rPr lang="ru-RU" sz="1600" dirty="0"/>
              <a:t> ІКТ, </a:t>
            </a:r>
            <a:r>
              <a:rPr lang="ru-RU" sz="1600" dirty="0" err="1"/>
              <a:t>включаючи</a:t>
            </a:r>
            <a:r>
              <a:rPr lang="ru-RU" sz="1600" dirty="0"/>
              <a:t> </a:t>
            </a:r>
            <a:r>
              <a:rPr lang="ru-RU" sz="1600" dirty="0" err="1"/>
              <a:t>телекомунікації</a:t>
            </a:r>
            <a:r>
              <a:rPr lang="ru-RU" sz="1600" dirty="0"/>
              <a:t>, є </a:t>
            </a:r>
            <a:r>
              <a:rPr lang="ru-RU" sz="1600" dirty="0" err="1"/>
              <a:t>частиною</a:t>
            </a:r>
            <a:r>
              <a:rPr lang="ru-RU" sz="1600" dirty="0"/>
              <a:t> </a:t>
            </a:r>
            <a:r>
              <a:rPr lang="ru-RU" sz="1600" dirty="0" err="1"/>
              <a:t>цифрової</a:t>
            </a:r>
            <a:r>
              <a:rPr lang="ru-RU" sz="1600" dirty="0"/>
              <a:t> </a:t>
            </a:r>
            <a:r>
              <a:rPr lang="ru-RU" sz="1600" dirty="0" err="1"/>
              <a:t>економіки</a:t>
            </a:r>
            <a:r>
              <a:rPr lang="ru-RU" sz="1600" dirty="0"/>
              <a:t>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43880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6066695"/>
          </a:xfrm>
        </p:spPr>
        <p:txBody>
          <a:bodyPr>
            <a:normAutofit lnSpcReduction="10000"/>
          </a:bodyPr>
          <a:lstStyle/>
          <a:p>
            <a:r>
              <a:rPr lang="ru-RU" sz="1600" dirty="0"/>
              <a:t>Так, </a:t>
            </a:r>
            <a:r>
              <a:rPr lang="ru-RU" sz="1600" dirty="0" err="1"/>
              <a:t>згідно</a:t>
            </a:r>
            <a:r>
              <a:rPr lang="ru-RU" sz="1600" dirty="0"/>
              <a:t> з </a:t>
            </a:r>
            <a:r>
              <a:rPr lang="ru-RU" sz="1600" dirty="0" err="1"/>
              <a:t>оцінками</a:t>
            </a:r>
            <a:r>
              <a:rPr lang="ru-RU" sz="1600" dirty="0"/>
              <a:t> </a:t>
            </a:r>
            <a:r>
              <a:rPr lang="ru-RU" sz="1600" dirty="0" err="1"/>
              <a:t>експертів</a:t>
            </a:r>
            <a:r>
              <a:rPr lang="ru-RU" sz="1600" dirty="0"/>
              <a:t>, </a:t>
            </a:r>
            <a:r>
              <a:rPr lang="ru-RU" sz="1600" dirty="0" err="1"/>
              <a:t>частка</a:t>
            </a:r>
            <a:r>
              <a:rPr lang="ru-RU" sz="1600" dirty="0"/>
              <a:t> </a:t>
            </a:r>
            <a:r>
              <a:rPr lang="ru-RU" sz="1600" dirty="0" err="1"/>
              <a:t>цифрової</a:t>
            </a:r>
            <a:r>
              <a:rPr lang="ru-RU" sz="1600" dirty="0"/>
              <a:t> </a:t>
            </a:r>
            <a:r>
              <a:rPr lang="ru-RU" sz="1600" dirty="0" err="1"/>
              <a:t>економіки</a:t>
            </a:r>
            <a:r>
              <a:rPr lang="ru-RU" sz="1600" dirty="0"/>
              <a:t> у ВВП </a:t>
            </a:r>
            <a:r>
              <a:rPr lang="ru-RU" sz="1600" dirty="0" err="1"/>
              <a:t>найбільших</a:t>
            </a:r>
            <a:r>
              <a:rPr lang="ru-RU" sz="1600" dirty="0"/>
              <a:t> </a:t>
            </a:r>
            <a:r>
              <a:rPr lang="ru-RU" sz="1600" dirty="0" err="1"/>
              <a:t>країн</a:t>
            </a:r>
            <a:r>
              <a:rPr lang="ru-RU" sz="1600" dirty="0"/>
              <a:t> </a:t>
            </a:r>
            <a:r>
              <a:rPr lang="ru-RU" sz="1600" dirty="0" err="1"/>
              <a:t>світу</a:t>
            </a:r>
            <a:r>
              <a:rPr lang="ru-RU" sz="1600" dirty="0"/>
              <a:t> до 2030 р. </a:t>
            </a:r>
            <a:r>
              <a:rPr lang="ru-RU" sz="1600" dirty="0" err="1"/>
              <a:t>становитиме</a:t>
            </a:r>
            <a:r>
              <a:rPr lang="ru-RU" sz="1600" dirty="0"/>
              <a:t> 50–60%. </a:t>
            </a:r>
            <a:r>
              <a:rPr lang="ru-RU" sz="1600" dirty="0" err="1"/>
              <a:t>Цікаво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в </a:t>
            </a:r>
            <a:r>
              <a:rPr lang="ru-RU" sz="1600" dirty="0" err="1"/>
              <a:t>Україні</a:t>
            </a:r>
            <a:r>
              <a:rPr lang="ru-RU" sz="1600" dirty="0"/>
              <a:t> </a:t>
            </a:r>
            <a:r>
              <a:rPr lang="ru-RU" sz="1600" dirty="0" err="1"/>
              <a:t>цей</a:t>
            </a:r>
            <a:r>
              <a:rPr lang="ru-RU" sz="1600" dirty="0"/>
              <a:t> </a:t>
            </a:r>
            <a:r>
              <a:rPr lang="ru-RU" sz="1600" dirty="0" err="1"/>
              <a:t>показник</a:t>
            </a:r>
            <a:r>
              <a:rPr lang="ru-RU" sz="1600" dirty="0"/>
              <a:t> </a:t>
            </a:r>
            <a:r>
              <a:rPr lang="ru-RU" sz="1600" dirty="0" err="1"/>
              <a:t>може</a:t>
            </a:r>
            <a:r>
              <a:rPr lang="ru-RU" sz="1600" dirty="0"/>
              <a:t> бути </a:t>
            </a:r>
            <a:r>
              <a:rPr lang="ru-RU" sz="1600" dirty="0" err="1"/>
              <a:t>ще</a:t>
            </a:r>
            <a:r>
              <a:rPr lang="ru-RU" sz="1600" dirty="0"/>
              <a:t> </a:t>
            </a:r>
            <a:r>
              <a:rPr lang="ru-RU" sz="1600" dirty="0" err="1"/>
              <a:t>вищим</a:t>
            </a:r>
            <a:r>
              <a:rPr lang="ru-RU" sz="1600" dirty="0"/>
              <a:t> та </a:t>
            </a:r>
            <a:r>
              <a:rPr lang="ru-RU" sz="1600" dirty="0" err="1"/>
              <a:t>досягнути</a:t>
            </a:r>
            <a:r>
              <a:rPr lang="ru-RU" sz="1600" dirty="0"/>
              <a:t> </a:t>
            </a:r>
            <a:r>
              <a:rPr lang="ru-RU" sz="1600" dirty="0" err="1"/>
              <a:t>рівня</a:t>
            </a:r>
            <a:r>
              <a:rPr lang="ru-RU" sz="1600" dirty="0"/>
              <a:t> 65% ВВП (за </a:t>
            </a:r>
            <a:r>
              <a:rPr lang="ru-RU" sz="1600" dirty="0" err="1"/>
              <a:t>реалізації</a:t>
            </a:r>
            <a:r>
              <a:rPr lang="ru-RU" sz="1600" dirty="0"/>
              <a:t> </a:t>
            </a:r>
            <a:r>
              <a:rPr lang="ru-RU" sz="1600" dirty="0" err="1"/>
              <a:t>форсованого</a:t>
            </a:r>
            <a:r>
              <a:rPr lang="ru-RU" sz="1600" dirty="0"/>
              <a:t> </a:t>
            </a:r>
            <a:r>
              <a:rPr lang="ru-RU" sz="1600" dirty="0" err="1"/>
              <a:t>сценарію</a:t>
            </a:r>
            <a:r>
              <a:rPr lang="ru-RU" sz="1600" dirty="0"/>
              <a:t> (за три-</a:t>
            </a:r>
            <a:r>
              <a:rPr lang="ru-RU" sz="1600" dirty="0" err="1"/>
              <a:t>п’ять</a:t>
            </a:r>
            <a:r>
              <a:rPr lang="ru-RU" sz="1600" dirty="0"/>
              <a:t> </a:t>
            </a:r>
            <a:r>
              <a:rPr lang="ru-RU" sz="1600" dirty="0" err="1"/>
              <a:t>років</a:t>
            </a:r>
            <a:r>
              <a:rPr lang="ru-RU" sz="1600" dirty="0"/>
              <a:t>) </a:t>
            </a:r>
            <a:r>
              <a:rPr lang="ru-RU" sz="1600" dirty="0" err="1"/>
              <a:t>розвитку</a:t>
            </a:r>
            <a:r>
              <a:rPr lang="ru-RU" sz="1600" dirty="0"/>
              <a:t> </a:t>
            </a:r>
            <a:r>
              <a:rPr lang="ru-RU" sz="1600" dirty="0" err="1"/>
              <a:t>цифрової</a:t>
            </a:r>
            <a:r>
              <a:rPr lang="ru-RU" sz="1600" dirty="0"/>
              <a:t> </a:t>
            </a:r>
            <a:r>
              <a:rPr lang="ru-RU" sz="1600" dirty="0" err="1"/>
              <a:t>економіки</a:t>
            </a:r>
            <a:r>
              <a:rPr lang="ru-RU" sz="1600" dirty="0"/>
              <a:t> в </a:t>
            </a:r>
            <a:r>
              <a:rPr lang="ru-RU" sz="1600" dirty="0" err="1"/>
              <a:t>Україні</a:t>
            </a:r>
            <a:r>
              <a:rPr lang="ru-RU" sz="1600" dirty="0"/>
              <a:t>).</a:t>
            </a:r>
          </a:p>
          <a:p>
            <a:r>
              <a:rPr lang="uk-UA" sz="1600" dirty="0"/>
              <a:t>Слід зазначити, що такого рівня можна буде досягнути, якщо в Україні реалізовуватиметься комплекс заходів щодо розвитку цифрової інфраструктури, </a:t>
            </a:r>
            <a:r>
              <a:rPr lang="uk-UA" sz="1600" dirty="0" err="1"/>
              <a:t>цифровізації</a:t>
            </a:r>
            <a:r>
              <a:rPr lang="uk-UA" sz="1600" dirty="0"/>
              <a:t> реального сектору (зокрема, через розвиток інфраструктури «Індустрія 4.0», «цифрового робочого місця», «</a:t>
            </a:r>
            <a:r>
              <a:rPr lang="uk-UA" sz="1600" dirty="0" err="1"/>
              <a:t>смартфабрики</a:t>
            </a:r>
            <a:r>
              <a:rPr lang="uk-UA" sz="1600" dirty="0"/>
              <a:t>»), </a:t>
            </a:r>
            <a:r>
              <a:rPr lang="uk-UA" sz="1600" dirty="0" err="1"/>
              <a:t>цифровізації</a:t>
            </a:r>
            <a:r>
              <a:rPr lang="uk-UA" sz="1600" dirty="0"/>
              <a:t> базових сфер життєдіяльності (розвиток </a:t>
            </a:r>
            <a:r>
              <a:rPr lang="ru-RU" sz="1600" dirty="0"/>
              <a:t>STEM</a:t>
            </a:r>
            <a:r>
              <a:rPr lang="uk-UA" sz="1600" dirty="0" err="1"/>
              <a:t>‑освіти</a:t>
            </a:r>
            <a:r>
              <a:rPr lang="uk-UA" sz="1600" dirty="0"/>
              <a:t>, запровадження </a:t>
            </a:r>
            <a:r>
              <a:rPr lang="ru-RU" sz="1600" dirty="0" err="1"/>
              <a:t>eHealth</a:t>
            </a:r>
            <a:r>
              <a:rPr lang="uk-UA" sz="1600" dirty="0"/>
              <a:t> та е-безпеки, розбудова «розумних міст»), розвитку цифрової грамотності населення. Станом на середину 2019 р. ключовими цифровими трендами (напрями розвитку цифрових технологій), якими визначатиметься розвиток цифрової економіки як в Україні, так і в цілому світі є:</a:t>
            </a:r>
            <a:endParaRPr lang="ru-RU" sz="1600" dirty="0"/>
          </a:p>
          <a:p>
            <a:r>
              <a:rPr lang="uk-UA" sz="1600" dirty="0"/>
              <a:t> − дані, які стають головним джерелом конкурентоспроможності;</a:t>
            </a:r>
            <a:endParaRPr lang="ru-RU" sz="1600" dirty="0"/>
          </a:p>
          <a:p>
            <a:r>
              <a:rPr lang="uk-UA" sz="1600" dirty="0"/>
              <a:t> − Інтернет речей (</a:t>
            </a:r>
            <a:r>
              <a:rPr lang="en-US" sz="1600" dirty="0"/>
              <a:t>Internet of things</a:t>
            </a:r>
            <a:r>
              <a:rPr lang="uk-UA" sz="1600" dirty="0"/>
              <a:t>, </a:t>
            </a:r>
            <a:r>
              <a:rPr lang="en-US" sz="1600" dirty="0" err="1"/>
              <a:t>IoT</a:t>
            </a:r>
            <a:r>
              <a:rPr lang="uk-UA" sz="1600" dirty="0"/>
              <a:t>);</a:t>
            </a:r>
            <a:endParaRPr lang="ru-RU" sz="1600" dirty="0"/>
          </a:p>
          <a:p>
            <a:r>
              <a:rPr lang="uk-UA" sz="1600" dirty="0"/>
              <a:t> − цифрові трансформації як окремих бізнесів, так і цілих секторів;</a:t>
            </a:r>
            <a:endParaRPr lang="ru-RU" sz="1600" dirty="0"/>
          </a:p>
          <a:p>
            <a:r>
              <a:rPr lang="uk-UA" sz="1600" dirty="0"/>
              <a:t> − економіка спільного користування (</a:t>
            </a:r>
            <a:r>
              <a:rPr lang="ru-RU" sz="1600" dirty="0" err="1"/>
              <a:t>sharing</a:t>
            </a:r>
            <a:r>
              <a:rPr lang="ru-RU" sz="1600" dirty="0"/>
              <a:t> </a:t>
            </a:r>
            <a:r>
              <a:rPr lang="ru-RU" sz="1600" dirty="0" err="1"/>
              <a:t>economy</a:t>
            </a:r>
            <a:r>
              <a:rPr lang="uk-UA" sz="1600" dirty="0"/>
              <a:t>);</a:t>
            </a:r>
            <a:endParaRPr lang="ru-RU" sz="1600" dirty="0"/>
          </a:p>
          <a:p>
            <a:r>
              <a:rPr lang="uk-UA" sz="1600" dirty="0"/>
              <a:t> − віртуалізація фізичних інфраструктурних </a:t>
            </a:r>
            <a:r>
              <a:rPr lang="ru-RU" sz="1600" dirty="0"/>
              <a:t>IT</a:t>
            </a:r>
            <a:r>
              <a:rPr lang="uk-UA" sz="1600" dirty="0" err="1"/>
              <a:t>‑систем</a:t>
            </a:r>
            <a:r>
              <a:rPr lang="uk-UA" sz="1600" dirty="0"/>
              <a:t>;</a:t>
            </a:r>
            <a:endParaRPr lang="ru-RU" sz="1600" dirty="0"/>
          </a:p>
          <a:p>
            <a:r>
              <a:rPr lang="uk-UA" sz="1600" dirty="0"/>
              <a:t> − штучний інтелект;</a:t>
            </a:r>
            <a:endParaRPr lang="ru-RU" sz="1600" dirty="0"/>
          </a:p>
          <a:p>
            <a:r>
              <a:rPr lang="uk-UA" sz="1600" dirty="0"/>
              <a:t> − цифрові платформи.</a:t>
            </a:r>
            <a:endParaRPr lang="ru-RU" sz="1600" dirty="0"/>
          </a:p>
          <a:p>
            <a:r>
              <a:rPr lang="uk-UA" sz="1600" dirty="0"/>
              <a:t>Однак можна виділити цілу низку інституційних, інфраструктурних, </a:t>
            </a:r>
            <a:r>
              <a:rPr lang="uk-UA" sz="1600" dirty="0" err="1"/>
              <a:t>екосистемних</a:t>
            </a:r>
            <a:r>
              <a:rPr lang="uk-UA" sz="1600" dirty="0"/>
              <a:t> та урядових проблеми, які перешкоджають розвитку в Україні цифрових трендів та трансформації української економіки у цифрову.</a:t>
            </a:r>
            <a:endParaRPr lang="ru-RU" sz="1600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31241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6066695"/>
          </a:xfrm>
        </p:spPr>
        <p:txBody>
          <a:bodyPr>
            <a:normAutofit fontScale="92500" lnSpcReduction="10000"/>
          </a:bodyPr>
          <a:lstStyle/>
          <a:p>
            <a:r>
              <a:rPr lang="uk-UA" sz="1600" dirty="0"/>
              <a:t>До інституційних проблем належать:</a:t>
            </a:r>
            <a:endParaRPr lang="ru-RU" sz="1600" dirty="0"/>
          </a:p>
          <a:p>
            <a:r>
              <a:rPr lang="uk-UA" sz="1600" dirty="0"/>
              <a:t> − низька </a:t>
            </a:r>
            <a:r>
              <a:rPr lang="uk-UA" sz="1600" dirty="0" err="1"/>
              <a:t>включеність</a:t>
            </a:r>
            <a:r>
              <a:rPr lang="uk-UA" sz="1600" dirty="0"/>
              <a:t> державних установ щодо реалізації Концепції розвитку цифрової економіки та суспільства (Цифрова </a:t>
            </a:r>
            <a:r>
              <a:rPr lang="uk-UA" sz="1600" dirty="0" err="1"/>
              <a:t>адженда</a:t>
            </a:r>
            <a:r>
              <a:rPr lang="uk-UA" sz="1600" dirty="0"/>
              <a:t> України);</a:t>
            </a:r>
            <a:endParaRPr lang="ru-RU" sz="1600" dirty="0"/>
          </a:p>
          <a:p>
            <a:r>
              <a:rPr lang="uk-UA" sz="1600" dirty="0"/>
              <a:t> − невідповідність профільного законодавства глобальним викликам та можливостям;</a:t>
            </a:r>
            <a:endParaRPr lang="ru-RU" sz="1600" dirty="0"/>
          </a:p>
          <a:p>
            <a:r>
              <a:rPr lang="uk-UA" sz="1600" dirty="0"/>
              <a:t> − невідповідність національних, регіональних, галузевих стратегій та програм розвитку цифровим можливостям.</a:t>
            </a:r>
            <a:endParaRPr lang="ru-RU" sz="1600" dirty="0"/>
          </a:p>
          <a:p>
            <a:r>
              <a:rPr lang="uk-UA" sz="1600" dirty="0"/>
              <a:t>Інфраструктурними проблемами є:</a:t>
            </a:r>
            <a:endParaRPr lang="ru-RU" sz="1600" dirty="0"/>
          </a:p>
          <a:p>
            <a:r>
              <a:rPr lang="uk-UA" sz="1600" dirty="0"/>
              <a:t> − низький рівень покриття території країни цифровими інфраструктурами;</a:t>
            </a:r>
            <a:endParaRPr lang="ru-RU" sz="1600" dirty="0"/>
          </a:p>
          <a:p>
            <a:r>
              <a:rPr lang="uk-UA" sz="1600" dirty="0"/>
              <a:t> − відсутність окремих цифрових інфраструктур (наприклад, інфраструктури Інтернету речей, електронної ідентифікації та довіри тощо);</a:t>
            </a:r>
            <a:endParaRPr lang="ru-RU" sz="1600" dirty="0"/>
          </a:p>
          <a:p>
            <a:r>
              <a:rPr lang="uk-UA" sz="1600" dirty="0"/>
              <a:t> − нерівний доступ громадян до цифрових технологій та нових можливостей (цифрові розриви).</a:t>
            </a:r>
            <a:endParaRPr lang="ru-RU" sz="1600" dirty="0"/>
          </a:p>
          <a:p>
            <a:r>
              <a:rPr lang="uk-UA" sz="1600" dirty="0"/>
              <a:t>Серед </a:t>
            </a:r>
            <a:r>
              <a:rPr lang="uk-UA" sz="1600" dirty="0" err="1"/>
              <a:t>екосистемних</a:t>
            </a:r>
            <a:r>
              <a:rPr lang="uk-UA" sz="1600" dirty="0"/>
              <a:t> проблем найбільш впливовими є:</a:t>
            </a:r>
            <a:endParaRPr lang="ru-RU" sz="1600" dirty="0"/>
          </a:p>
          <a:p>
            <a:r>
              <a:rPr lang="uk-UA" sz="1600" dirty="0"/>
              <a:t> − слабка державна політика щодо стимулів та заохочень розвитку інноваційної економіки;</a:t>
            </a:r>
            <a:endParaRPr lang="ru-RU" sz="1600" dirty="0"/>
          </a:p>
          <a:p>
            <a:r>
              <a:rPr lang="uk-UA" sz="1600" dirty="0"/>
              <a:t> − незрілий ринок інвестиційного капіталу;</a:t>
            </a:r>
            <a:endParaRPr lang="ru-RU" sz="1600" dirty="0"/>
          </a:p>
          <a:p>
            <a:r>
              <a:rPr lang="uk-UA" sz="1600" dirty="0"/>
              <a:t> − застаріла система освіти, методик викладання, відсутність фокусу на </a:t>
            </a:r>
            <a:r>
              <a:rPr lang="ru-RU" sz="1600" dirty="0"/>
              <a:t>STEM</a:t>
            </a:r>
            <a:r>
              <a:rPr lang="uk-UA" sz="1600" dirty="0" err="1"/>
              <a:t>‑освіту</a:t>
            </a:r>
            <a:r>
              <a:rPr lang="uk-UA" sz="1600" dirty="0"/>
              <a:t>, </a:t>
            </a:r>
            <a:r>
              <a:rPr lang="ru-RU" sz="1600" dirty="0" err="1"/>
              <a:t>soft</a:t>
            </a:r>
            <a:r>
              <a:rPr lang="ru-RU" sz="1600" dirty="0"/>
              <a:t> </a:t>
            </a:r>
            <a:r>
              <a:rPr lang="ru-RU" sz="1600" dirty="0" err="1"/>
              <a:t>skills</a:t>
            </a:r>
            <a:r>
              <a:rPr lang="uk-UA" sz="1600" dirty="0"/>
              <a:t> та підприємницькі навички, недосконалі моделі трансферу технологій та закріплення знань та вмінь;</a:t>
            </a:r>
            <a:endParaRPr lang="ru-RU" sz="1600" dirty="0"/>
          </a:p>
          <a:p>
            <a:r>
              <a:rPr lang="uk-UA" sz="1600" dirty="0"/>
              <a:t> − дефіцит висококваліфікованих кадрів. </a:t>
            </a:r>
            <a:endParaRPr lang="ru-RU" sz="1600" dirty="0"/>
          </a:p>
          <a:p>
            <a:r>
              <a:rPr lang="ru-RU" sz="1600" dirty="0" err="1"/>
              <a:t>Основна</a:t>
            </a:r>
            <a:r>
              <a:rPr lang="ru-RU" sz="1600" dirty="0"/>
              <a:t> проблема у </a:t>
            </a:r>
            <a:r>
              <a:rPr lang="ru-RU" sz="1600" dirty="0" err="1"/>
              <a:t>сфері</a:t>
            </a:r>
            <a:r>
              <a:rPr lang="ru-RU" sz="1600" dirty="0"/>
              <a:t> </a:t>
            </a:r>
            <a:r>
              <a:rPr lang="ru-RU" sz="1600" dirty="0" err="1"/>
              <a:t>електронного</a:t>
            </a:r>
            <a:r>
              <a:rPr lang="ru-RU" sz="1600" dirty="0"/>
              <a:t> уряду та </a:t>
            </a:r>
            <a:r>
              <a:rPr lang="ru-RU" sz="1600" dirty="0" err="1"/>
              <a:t>врядування</a:t>
            </a:r>
            <a:r>
              <a:rPr lang="ru-RU" sz="1600" dirty="0"/>
              <a:t> – </a:t>
            </a:r>
            <a:r>
              <a:rPr lang="ru-RU" sz="1600" dirty="0" err="1"/>
              <a:t>низький</a:t>
            </a:r>
            <a:r>
              <a:rPr lang="ru-RU" sz="1600" dirty="0"/>
              <a:t> </a:t>
            </a:r>
            <a:r>
              <a:rPr lang="ru-RU" sz="1600" dirty="0" err="1"/>
              <a:t>рівень</a:t>
            </a:r>
            <a:r>
              <a:rPr lang="ru-RU" sz="1600" dirty="0"/>
              <a:t> </a:t>
            </a:r>
            <a:r>
              <a:rPr lang="ru-RU" sz="1600" dirty="0" err="1"/>
              <a:t>автоматизації</a:t>
            </a:r>
            <a:r>
              <a:rPr lang="ru-RU" sz="1600" dirty="0"/>
              <a:t> та </a:t>
            </a:r>
            <a:r>
              <a:rPr lang="ru-RU" sz="1600" dirty="0" err="1"/>
              <a:t>цифровізації</a:t>
            </a:r>
            <a:r>
              <a:rPr lang="ru-RU" sz="1600" dirty="0"/>
              <a:t> </a:t>
            </a:r>
            <a:r>
              <a:rPr lang="ru-RU" sz="1600" dirty="0" err="1"/>
              <a:t>державних</a:t>
            </a:r>
            <a:r>
              <a:rPr lang="ru-RU" sz="1600" dirty="0"/>
              <a:t> </a:t>
            </a:r>
            <a:r>
              <a:rPr lang="ru-RU" sz="1600" dirty="0" err="1"/>
              <a:t>послуг</a:t>
            </a:r>
            <a:r>
              <a:rPr lang="ru-RU" sz="1600" dirty="0"/>
              <a:t>. 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06849734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</TotalTime>
  <Words>2859</Words>
  <Application>Microsoft Office PowerPoint</Application>
  <PresentationFormat>Экран (4:3)</PresentationFormat>
  <Paragraphs>196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Тема 1 ПІДГРУНТЯ SMM ТА АНАЛІТИКИ РИНКУ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 ПІДГРУНТЯ SMM ТА АНАЛІТИКИ РИНКУ</dc:title>
  <dc:creator>Ann</dc:creator>
  <cp:lastModifiedBy>Ann</cp:lastModifiedBy>
  <cp:revision>19</cp:revision>
  <dcterms:created xsi:type="dcterms:W3CDTF">2021-09-06T17:02:51Z</dcterms:created>
  <dcterms:modified xsi:type="dcterms:W3CDTF">2021-09-06T17:26:48Z</dcterms:modified>
</cp:coreProperties>
</file>