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7A2F16-7142-4309-8424-464125EFE68F}" type="datetimeFigureOut">
              <a:rPr lang="uk-UA" smtClean="0"/>
              <a:t>22.07.2021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E77B8C-8135-41DD-812F-7B16D54A074D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764704"/>
            <a:ext cx="8136903" cy="5832647"/>
          </a:xfrm>
        </p:spPr>
        <p:txBody>
          <a:bodyPr/>
          <a:lstStyle/>
          <a:p>
            <a:r>
              <a:rPr lang="ru-RU" dirty="0"/>
              <a:t>1.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підходи</a:t>
            </a:r>
            <a:r>
              <a:rPr lang="ru-RU" dirty="0"/>
              <a:t> до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категорії</a:t>
            </a:r>
            <a:r>
              <a:rPr lang="ru-RU" dirty="0"/>
              <a:t> «</a:t>
            </a:r>
            <a:r>
              <a:rPr lang="ru-RU" dirty="0" err="1"/>
              <a:t>національна</a:t>
            </a:r>
            <a:r>
              <a:rPr lang="ru-RU" dirty="0"/>
              <a:t> </a:t>
            </a:r>
            <a:r>
              <a:rPr lang="ru-RU" dirty="0" err="1"/>
              <a:t>економіка</a:t>
            </a:r>
            <a:r>
              <a:rPr lang="ru-RU" dirty="0"/>
              <a:t>».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2. </a:t>
            </a:r>
            <a:r>
              <a:rPr lang="ru-RU" dirty="0" err="1"/>
              <a:t>Ознаки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 як </a:t>
            </a:r>
            <a:r>
              <a:rPr lang="ru-RU" dirty="0" err="1"/>
              <a:t>цілісної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3. </a:t>
            </a:r>
            <a:r>
              <a:rPr lang="ru-RU" dirty="0" err="1"/>
              <a:t>Складові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економіки:суб’єкти</a:t>
            </a:r>
            <a:r>
              <a:rPr lang="ru-RU" dirty="0"/>
              <a:t>, </a:t>
            </a:r>
            <a:r>
              <a:rPr lang="ru-RU" dirty="0" err="1"/>
              <a:t>секрети</a:t>
            </a:r>
            <a:r>
              <a:rPr lang="ru-RU" dirty="0"/>
              <a:t>, </a:t>
            </a:r>
            <a:r>
              <a:rPr lang="ru-RU" dirty="0" err="1"/>
              <a:t>сфери</a:t>
            </a:r>
            <a:r>
              <a:rPr lang="ru-RU" dirty="0"/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4.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цілі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5. </a:t>
            </a:r>
            <a:r>
              <a:rPr lang="ru-RU" dirty="0" err="1"/>
              <a:t>Загальний</a:t>
            </a:r>
            <a:r>
              <a:rPr lang="ru-RU" dirty="0"/>
              <a:t> результат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6. </a:t>
            </a:r>
            <a:r>
              <a:rPr lang="ru-RU" dirty="0" err="1"/>
              <a:t>Фактори</a:t>
            </a:r>
            <a:r>
              <a:rPr lang="ru-RU" dirty="0"/>
              <a:t> </a:t>
            </a:r>
            <a:r>
              <a:rPr lang="ru-RU" dirty="0" err="1"/>
              <a:t>функціонування</a:t>
            </a:r>
            <a:r>
              <a:rPr lang="ru-RU" dirty="0"/>
              <a:t>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175351" cy="368717"/>
          </a:xfrm>
        </p:spPr>
        <p:txBody>
          <a:bodyPr/>
          <a:lstStyle/>
          <a:p>
            <a:r>
              <a:rPr lang="ru-RU" sz="1400" dirty="0">
                <a:effectLst/>
              </a:rPr>
              <a:t>НАЦІОНАЛЬНА ЕКОНОМІКА: ЗАГАЛЬНЕ ТА ОСОБЛИВЕ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042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smtClean="0"/>
              <a:t>1.4. Структура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: </a:t>
            </a:r>
            <a:r>
              <a:rPr lang="ru-RU" sz="1400" dirty="0" err="1"/>
              <a:t>поняття</a:t>
            </a:r>
            <a:r>
              <a:rPr lang="ru-RU" sz="1400" dirty="0"/>
              <a:t>,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являє</a:t>
            </a:r>
            <a:r>
              <a:rPr lang="ru-RU" sz="1400" dirty="0"/>
              <a:t> собою </a:t>
            </a:r>
            <a:r>
              <a:rPr lang="ru-RU" sz="1400" dirty="0" err="1"/>
              <a:t>складну</a:t>
            </a:r>
            <a:r>
              <a:rPr lang="ru-RU" sz="1400" dirty="0"/>
              <a:t> </a:t>
            </a:r>
            <a:r>
              <a:rPr lang="ru-RU" sz="1400" dirty="0" err="1"/>
              <a:t>багатопланову</a:t>
            </a:r>
            <a:r>
              <a:rPr lang="ru-RU" sz="1400" dirty="0"/>
              <a:t> систему,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макроекономічних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, </a:t>
            </a:r>
            <a:r>
              <a:rPr lang="ru-RU" sz="1400" dirty="0" err="1"/>
              <a:t>пов’язаних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собою.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цими</a:t>
            </a:r>
            <a:r>
              <a:rPr lang="ru-RU" sz="1400" dirty="0"/>
              <a:t> </a:t>
            </a:r>
            <a:r>
              <a:rPr lang="ru-RU" sz="1400" dirty="0" err="1"/>
              <a:t>макроекономічними</a:t>
            </a:r>
            <a:r>
              <a:rPr lang="ru-RU" sz="1400" dirty="0"/>
              <a:t> </a:t>
            </a:r>
            <a:r>
              <a:rPr lang="ru-RU" sz="1400" dirty="0" err="1"/>
              <a:t>елементами</a:t>
            </a:r>
            <a:r>
              <a:rPr lang="ru-RU" sz="1400" dirty="0"/>
              <a:t> народного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являє</a:t>
            </a:r>
            <a:r>
              <a:rPr lang="ru-RU" sz="1400" dirty="0"/>
              <a:t> собою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економічну</a:t>
            </a:r>
            <a:r>
              <a:rPr lang="ru-RU" sz="1400" dirty="0"/>
              <a:t> структуру. </a:t>
            </a:r>
            <a:endParaRPr lang="ru-RU" sz="1400" dirty="0"/>
          </a:p>
          <a:p>
            <a:r>
              <a:rPr lang="ru-RU" sz="1400" dirty="0" err="1"/>
              <a:t>Економічна</a:t>
            </a:r>
            <a:r>
              <a:rPr lang="ru-RU" sz="1400" dirty="0"/>
              <a:t> структура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велике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для </a:t>
            </a:r>
            <a:r>
              <a:rPr lang="ru-RU" sz="1400" dirty="0" err="1"/>
              <a:t>збалансування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ефективного</a:t>
            </a:r>
            <a:r>
              <a:rPr lang="ru-RU" sz="1400" dirty="0"/>
              <a:t> та </a:t>
            </a:r>
            <a:r>
              <a:rPr lang="ru-RU" sz="1400" dirty="0" err="1"/>
              <a:t>стійкого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, для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добробуту</a:t>
            </a:r>
            <a:r>
              <a:rPr lang="ru-RU" sz="1400" dirty="0"/>
              <a:t> людей.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Вона </a:t>
            </a:r>
            <a:r>
              <a:rPr lang="ru-RU" sz="1400" dirty="0" err="1"/>
              <a:t>відображає</a:t>
            </a:r>
            <a:r>
              <a:rPr lang="ru-RU" sz="1400" dirty="0"/>
              <a:t> </a:t>
            </a:r>
            <a:r>
              <a:rPr lang="ru-RU" sz="1400" dirty="0" err="1"/>
              <a:t>найважливіші</a:t>
            </a:r>
            <a:r>
              <a:rPr lang="ru-RU" sz="1400" dirty="0"/>
              <a:t> </a:t>
            </a:r>
            <a:r>
              <a:rPr lang="ru-RU" sz="1400" dirty="0" err="1"/>
              <a:t>народногосподарські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Структура </a:t>
            </a:r>
            <a:r>
              <a:rPr lang="ru-RU" sz="1400" dirty="0" err="1"/>
              <a:t>економіки</a:t>
            </a:r>
            <a:r>
              <a:rPr lang="ru-RU" sz="1400" dirty="0"/>
              <a:t>, як і сама </a:t>
            </a:r>
            <a:r>
              <a:rPr lang="ru-RU" sz="1400" dirty="0" err="1"/>
              <a:t>економіка</a:t>
            </a:r>
            <a:r>
              <a:rPr lang="ru-RU" sz="1400" dirty="0"/>
              <a:t>, - </a:t>
            </a:r>
            <a:r>
              <a:rPr lang="ru-RU" sz="1400" dirty="0" err="1"/>
              <a:t>поняття</a:t>
            </a:r>
            <a:r>
              <a:rPr lang="ru-RU" sz="1400" dirty="0"/>
              <a:t> </a:t>
            </a:r>
            <a:r>
              <a:rPr lang="ru-RU" sz="1400" dirty="0" err="1"/>
              <a:t>багатопланове</a:t>
            </a:r>
            <a:r>
              <a:rPr lang="ru-RU" sz="1400" dirty="0"/>
              <a:t>.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розглядати</a:t>
            </a:r>
            <a:r>
              <a:rPr lang="ru-RU" sz="1400" dirty="0"/>
              <a:t> з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точок</a:t>
            </a:r>
            <a:r>
              <a:rPr lang="ru-RU" sz="1400" dirty="0"/>
              <a:t> </a:t>
            </a:r>
            <a:r>
              <a:rPr lang="ru-RU" sz="1400" dirty="0" err="1"/>
              <a:t>зору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характеризують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. Тому </a:t>
            </a:r>
            <a:r>
              <a:rPr lang="ru-RU" sz="1400" dirty="0" err="1"/>
              <a:t>розрізняють</a:t>
            </a:r>
            <a:r>
              <a:rPr lang="ru-RU" sz="1400" dirty="0"/>
              <a:t>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структури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Основними</a:t>
            </a:r>
            <a:r>
              <a:rPr lang="ru-RU" sz="1400" dirty="0" smtClean="0"/>
              <a:t> </a:t>
            </a:r>
            <a:r>
              <a:rPr lang="ru-RU" sz="1400" dirty="0"/>
              <a:t>видами </a:t>
            </a:r>
            <a:r>
              <a:rPr lang="ru-RU" sz="1400" dirty="0" err="1"/>
              <a:t>структури</a:t>
            </a:r>
            <a:r>
              <a:rPr lang="ru-RU" sz="1400" dirty="0"/>
              <a:t> є </a:t>
            </a:r>
            <a:r>
              <a:rPr lang="ru-RU" sz="1400" dirty="0" err="1"/>
              <a:t>такі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 </a:t>
            </a:r>
            <a:r>
              <a:rPr lang="ru-RU" sz="1400" dirty="0" err="1"/>
              <a:t>відтворювальна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 </a:t>
            </a:r>
            <a:r>
              <a:rPr lang="ru-RU" sz="1400" dirty="0" err="1"/>
              <a:t>галузева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 </a:t>
            </a:r>
            <a:r>
              <a:rPr lang="ru-RU" sz="1400" dirty="0" err="1"/>
              <a:t>регіональна</a:t>
            </a:r>
            <a:r>
              <a:rPr lang="ru-RU" sz="1400" dirty="0"/>
              <a:t> (</a:t>
            </a:r>
            <a:r>
              <a:rPr lang="ru-RU" sz="1400" dirty="0" err="1"/>
              <a:t>територіальна</a:t>
            </a:r>
            <a:r>
              <a:rPr lang="ru-RU" sz="1400" dirty="0"/>
              <a:t>),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 </a:t>
            </a:r>
            <a:r>
              <a:rPr lang="ru-RU" sz="1400" dirty="0" err="1"/>
              <a:t>соціальна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Відтворювальна</a:t>
            </a:r>
            <a:r>
              <a:rPr lang="ru-RU" sz="1400" dirty="0" smtClean="0"/>
              <a:t> </a:t>
            </a:r>
            <a:r>
              <a:rPr lang="ru-RU" sz="1400" dirty="0"/>
              <a:t>структура </a:t>
            </a:r>
            <a:r>
              <a:rPr lang="ru-RU" sz="1400" dirty="0" err="1"/>
              <a:t>пов’язана</a:t>
            </a:r>
            <a:r>
              <a:rPr lang="ru-RU" sz="1400" dirty="0"/>
              <a:t> з </a:t>
            </a:r>
            <a:r>
              <a:rPr lang="ru-RU" sz="1400" dirty="0" err="1"/>
              <a:t>матеріально-речовим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вартісним</a:t>
            </a:r>
            <a:r>
              <a:rPr lang="ru-RU" sz="1400" dirty="0"/>
              <a:t> складом </a:t>
            </a:r>
            <a:r>
              <a:rPr lang="ru-RU" sz="1400" dirty="0" err="1"/>
              <a:t>створеного</a:t>
            </a:r>
            <a:r>
              <a:rPr lang="ru-RU" sz="1400" dirty="0"/>
              <a:t> у </a:t>
            </a:r>
            <a:r>
              <a:rPr lang="ru-RU" sz="1400" dirty="0" err="1"/>
              <a:t>суспільстві</a:t>
            </a:r>
            <a:r>
              <a:rPr lang="ru-RU" sz="1400" dirty="0"/>
              <a:t> валового </a:t>
            </a:r>
            <a:r>
              <a:rPr lang="ru-RU" sz="1400" dirty="0" err="1"/>
              <a:t>національного</a:t>
            </a:r>
            <a:r>
              <a:rPr lang="ru-RU" sz="1400" dirty="0"/>
              <a:t> продукту.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Вона </a:t>
            </a:r>
            <a:r>
              <a:rPr lang="ru-RU" sz="1400" dirty="0" err="1"/>
              <a:t>характеризує</a:t>
            </a:r>
            <a:r>
              <a:rPr lang="ru-RU" sz="1400" dirty="0"/>
              <a:t> </a:t>
            </a:r>
            <a:r>
              <a:rPr lang="ru-RU" sz="1400" dirty="0" err="1"/>
              <a:t>частку</a:t>
            </a:r>
            <a:r>
              <a:rPr lang="ru-RU" sz="1400" dirty="0"/>
              <a:t> </a:t>
            </a:r>
            <a:r>
              <a:rPr lang="ru-RU" sz="1400" dirty="0" err="1"/>
              <a:t>вартості</a:t>
            </a:r>
            <a:r>
              <a:rPr lang="ru-RU" sz="1400" dirty="0"/>
              <a:t> </a:t>
            </a:r>
            <a:r>
              <a:rPr lang="ru-RU" sz="1400" dirty="0" err="1"/>
              <a:t>створених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споживання</a:t>
            </a:r>
            <a:r>
              <a:rPr lang="ru-RU" sz="1400" dirty="0"/>
              <a:t> у </a:t>
            </a:r>
            <a:r>
              <a:rPr lang="ru-RU" sz="1400" dirty="0" err="1"/>
              <a:t>загальному</a:t>
            </a:r>
            <a:r>
              <a:rPr lang="ru-RU" sz="1400" dirty="0"/>
              <a:t> </a:t>
            </a:r>
            <a:r>
              <a:rPr lang="ru-RU" sz="1400" dirty="0" err="1"/>
              <a:t>обсязі</a:t>
            </a:r>
            <a:r>
              <a:rPr lang="ru-RU" sz="1400" dirty="0"/>
              <a:t> валового </a:t>
            </a:r>
            <a:r>
              <a:rPr lang="ru-RU" sz="1400" dirty="0" err="1"/>
              <a:t>національного</a:t>
            </a:r>
            <a:r>
              <a:rPr lang="ru-RU" sz="1400" dirty="0"/>
              <a:t> продукту –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йде</a:t>
            </a:r>
            <a:r>
              <a:rPr lang="ru-RU" sz="1400" dirty="0"/>
              <a:t> про </a:t>
            </a:r>
            <a:r>
              <a:rPr lang="ru-RU" sz="1400" dirty="0" err="1"/>
              <a:t>матеріально-речовий</a:t>
            </a:r>
            <a:r>
              <a:rPr lang="ru-RU" sz="1400" dirty="0"/>
              <a:t> склад та </a:t>
            </a:r>
            <a:r>
              <a:rPr lang="ru-RU" sz="1400" dirty="0" err="1"/>
              <a:t>частку</a:t>
            </a:r>
            <a:r>
              <a:rPr lang="ru-RU" sz="1400" dirty="0"/>
              <a:t> </a:t>
            </a:r>
            <a:r>
              <a:rPr lang="ru-RU" sz="1400" dirty="0" err="1"/>
              <a:t>фондів</a:t>
            </a:r>
            <a:r>
              <a:rPr lang="ru-RU" sz="1400" dirty="0"/>
              <a:t> </a:t>
            </a:r>
            <a:r>
              <a:rPr lang="ru-RU" sz="1400" dirty="0" err="1"/>
              <a:t>заміщення</a:t>
            </a:r>
            <a:r>
              <a:rPr lang="ru-RU" sz="1400" dirty="0"/>
              <a:t>, </a:t>
            </a:r>
            <a:r>
              <a:rPr lang="ru-RU" sz="1400" dirty="0" err="1"/>
              <a:t>споживання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нагромадження</a:t>
            </a:r>
            <a:r>
              <a:rPr lang="ru-RU" sz="1400" dirty="0"/>
              <a:t> –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 </a:t>
            </a:r>
            <a:r>
              <a:rPr lang="ru-RU" sz="1400" dirty="0" err="1"/>
              <a:t>йде</a:t>
            </a:r>
            <a:r>
              <a:rPr lang="ru-RU" sz="1400" dirty="0"/>
              <a:t> про </a:t>
            </a:r>
            <a:r>
              <a:rPr lang="ru-RU" sz="1400" dirty="0" err="1"/>
              <a:t>вартісний</a:t>
            </a:r>
            <a:r>
              <a:rPr lang="ru-RU" sz="1400" dirty="0"/>
              <a:t> склад </a:t>
            </a:r>
            <a:r>
              <a:rPr lang="ru-RU" sz="1400" dirty="0" err="1"/>
              <a:t>макропоказника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400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споживанням</a:t>
            </a:r>
            <a:r>
              <a:rPr lang="ru-RU" sz="1400" dirty="0"/>
              <a:t> і чистим </a:t>
            </a:r>
            <a:r>
              <a:rPr lang="ru-RU" sz="1400" dirty="0" err="1"/>
              <a:t>нагромадженням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певне</a:t>
            </a:r>
            <a:r>
              <a:rPr lang="ru-RU" sz="1400" dirty="0"/>
              <a:t> </a:t>
            </a:r>
            <a:r>
              <a:rPr lang="ru-RU" sz="1400" dirty="0" err="1"/>
              <a:t>протиріччя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пояснюється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</a:t>
            </a:r>
            <a:r>
              <a:rPr lang="ru-RU" sz="1400" dirty="0" err="1"/>
              <a:t>якоюсь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обмежує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. Але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чисте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в той час є </a:t>
            </a:r>
            <a:r>
              <a:rPr lang="ru-RU" sz="1400" dirty="0" err="1"/>
              <a:t>джерелом</a:t>
            </a:r>
            <a:r>
              <a:rPr lang="ru-RU" sz="1400" dirty="0"/>
              <a:t> </a:t>
            </a:r>
            <a:r>
              <a:rPr lang="ru-RU" sz="1400" dirty="0" err="1"/>
              <a:t>розширеного</a:t>
            </a:r>
            <a:r>
              <a:rPr lang="ru-RU" sz="1400" dirty="0"/>
              <a:t> </a:t>
            </a:r>
            <a:r>
              <a:rPr lang="ru-RU" sz="1400" dirty="0" err="1"/>
              <a:t>відтворення</a:t>
            </a:r>
            <a:r>
              <a:rPr lang="ru-RU" sz="1400" dirty="0"/>
              <a:t>, </a:t>
            </a:r>
            <a:r>
              <a:rPr lang="ru-RU" sz="1400" dirty="0" err="1"/>
              <a:t>сприяє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економічному</a:t>
            </a:r>
            <a:r>
              <a:rPr lang="ru-RU" sz="1400" dirty="0"/>
              <a:t> </a:t>
            </a:r>
            <a:r>
              <a:rPr lang="ru-RU" sz="1400" dirty="0" err="1"/>
              <a:t>зростанню</a:t>
            </a:r>
            <a:r>
              <a:rPr lang="ru-RU" sz="1400" dirty="0"/>
              <a:t>.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</a:t>
            </a:r>
            <a:r>
              <a:rPr lang="ru-RU" sz="1400" dirty="0" err="1"/>
              <a:t>веде</a:t>
            </a:r>
            <a:r>
              <a:rPr lang="ru-RU" sz="1400" dirty="0"/>
              <a:t> до </a:t>
            </a:r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, і </a:t>
            </a:r>
            <a:r>
              <a:rPr lang="ru-RU" sz="1400" dirty="0" err="1"/>
              <a:t>навпаки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Основним</a:t>
            </a:r>
            <a:r>
              <a:rPr lang="ru-RU" sz="1400" dirty="0"/>
              <a:t> </a:t>
            </a:r>
            <a:r>
              <a:rPr lang="ru-RU" sz="1400" dirty="0" err="1"/>
              <a:t>регулюючим</a:t>
            </a:r>
            <a:r>
              <a:rPr lang="ru-RU" sz="1400" dirty="0"/>
              <a:t> фактором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 норма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нагромадження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 = </a:t>
            </a:r>
            <a:r>
              <a:rPr lang="ru-RU" sz="1400" dirty="0" err="1"/>
              <a:t>Чисте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/ НД, </a:t>
            </a:r>
            <a:r>
              <a:rPr lang="ru-RU" sz="1400" dirty="0" err="1" smtClean="0"/>
              <a:t>або</a:t>
            </a:r>
            <a:endParaRPr lang="ru-RU" sz="1400" dirty="0"/>
          </a:p>
          <a:p>
            <a:r>
              <a:rPr lang="ru-RU" sz="1400" dirty="0" smtClean="0"/>
              <a:t>Н </a:t>
            </a:r>
            <a:r>
              <a:rPr lang="ru-RU" sz="1400" dirty="0"/>
              <a:t>= </a:t>
            </a:r>
            <a:r>
              <a:rPr lang="ru-RU" sz="1400" dirty="0" err="1"/>
              <a:t>Чисте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/ ВВП </a:t>
            </a:r>
            <a:endParaRPr lang="ru-RU" sz="1400" dirty="0" smtClean="0"/>
          </a:p>
          <a:p>
            <a:r>
              <a:rPr lang="ru-RU" sz="1400" dirty="0"/>
              <a:t>Норма </a:t>
            </a:r>
            <a:r>
              <a:rPr lang="ru-RU" sz="1400" dirty="0" err="1"/>
              <a:t>нагромадження</a:t>
            </a:r>
            <a:r>
              <a:rPr lang="ru-RU" sz="1400" dirty="0"/>
              <a:t> </a:t>
            </a:r>
            <a:r>
              <a:rPr lang="ru-RU" sz="1400" dirty="0" err="1"/>
              <a:t>вважається</a:t>
            </a:r>
            <a:r>
              <a:rPr lang="ru-RU" sz="1400" dirty="0"/>
              <a:t> </a:t>
            </a:r>
            <a:r>
              <a:rPr lang="ru-RU" sz="1400" dirty="0" err="1"/>
              <a:t>достатньою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становить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приблизно</a:t>
            </a:r>
            <a:r>
              <a:rPr lang="ru-RU" sz="1400" dirty="0"/>
              <a:t> 25% </a:t>
            </a:r>
            <a:r>
              <a:rPr lang="ru-RU" sz="1400" dirty="0" err="1"/>
              <a:t>від</a:t>
            </a:r>
            <a:r>
              <a:rPr lang="ru-RU" sz="1400" dirty="0"/>
              <a:t> ВВП.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частка</a:t>
            </a:r>
            <a:r>
              <a:rPr lang="ru-RU" sz="1400" dirty="0"/>
              <a:t> </a:t>
            </a:r>
            <a:r>
              <a:rPr lang="ru-RU" sz="1400" dirty="0" err="1"/>
              <a:t>нагромадження</a:t>
            </a:r>
            <a:r>
              <a:rPr lang="ru-RU" sz="1400" dirty="0"/>
              <a:t> у ВВП </a:t>
            </a:r>
            <a:r>
              <a:rPr lang="ru-RU" sz="1400" dirty="0" err="1"/>
              <a:t>менша</a:t>
            </a:r>
            <a:r>
              <a:rPr lang="ru-RU" sz="1400" dirty="0"/>
              <a:t>, то в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спостерігатися</a:t>
            </a:r>
            <a:r>
              <a:rPr lang="ru-RU" sz="1400" dirty="0"/>
              <a:t> </a:t>
            </a:r>
            <a:r>
              <a:rPr lang="ru-RU" sz="1400" dirty="0" err="1"/>
              <a:t>застійні</a:t>
            </a:r>
            <a:r>
              <a:rPr lang="ru-RU" sz="1400" dirty="0"/>
              <a:t> </a:t>
            </a:r>
            <a:r>
              <a:rPr lang="ru-RU" sz="1400" dirty="0" err="1"/>
              <a:t>явища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не </a:t>
            </a:r>
            <a:r>
              <a:rPr lang="ru-RU" sz="1400" dirty="0" err="1"/>
              <a:t>вистачає</a:t>
            </a:r>
            <a:r>
              <a:rPr lang="ru-RU" sz="1400" dirty="0"/>
              <a:t> </a:t>
            </a:r>
            <a:r>
              <a:rPr lang="ru-RU" sz="1400" dirty="0" err="1" smtClean="0"/>
              <a:t>коштів</a:t>
            </a:r>
            <a:r>
              <a:rPr lang="ru-RU" sz="1400" dirty="0" smtClean="0"/>
              <a:t> </a:t>
            </a:r>
            <a:r>
              <a:rPr lang="ru-RU" sz="1400" dirty="0"/>
              <a:t>для </a:t>
            </a:r>
            <a:r>
              <a:rPr lang="ru-RU" sz="1400" dirty="0" err="1"/>
              <a:t>відновлення</a:t>
            </a:r>
            <a:r>
              <a:rPr lang="ru-RU" sz="1400" dirty="0"/>
              <a:t> </a:t>
            </a:r>
            <a:r>
              <a:rPr lang="ru-RU" sz="1400" dirty="0" err="1"/>
              <a:t>застарілих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Тоді</a:t>
            </a:r>
            <a:r>
              <a:rPr lang="ru-RU" sz="1400" dirty="0" smtClean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відтворення</a:t>
            </a:r>
            <a:r>
              <a:rPr lang="ru-RU" sz="1400" dirty="0"/>
              <a:t> не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ефективні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надто</a:t>
            </a:r>
            <a:r>
              <a:rPr lang="ru-RU" sz="1400" dirty="0"/>
              <a:t> </a:t>
            </a:r>
            <a:r>
              <a:rPr lang="ru-RU" sz="1400" dirty="0" err="1"/>
              <a:t>висока</a:t>
            </a:r>
            <a:r>
              <a:rPr lang="ru-RU" sz="1400" dirty="0"/>
              <a:t> норма </a:t>
            </a:r>
            <a:r>
              <a:rPr lang="ru-RU" sz="1400" dirty="0" err="1"/>
              <a:t>нагромадження</a:t>
            </a:r>
            <a:r>
              <a:rPr lang="ru-RU" sz="1400" dirty="0"/>
              <a:t> (</a:t>
            </a:r>
            <a:r>
              <a:rPr lang="ru-RU" sz="1400" dirty="0" err="1"/>
              <a:t>більше</a:t>
            </a:r>
            <a:r>
              <a:rPr lang="ru-RU" sz="1400" dirty="0"/>
              <a:t> 30%) </a:t>
            </a:r>
            <a:r>
              <a:rPr lang="ru-RU" sz="1400" dirty="0" err="1"/>
              <a:t>одночасно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знижує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, </a:t>
            </a:r>
            <a:r>
              <a:rPr lang="ru-RU" sz="1400" dirty="0" err="1"/>
              <a:t>зменшує</a:t>
            </a:r>
            <a:r>
              <a:rPr lang="ru-RU" sz="1400" dirty="0"/>
              <a:t> фонд </a:t>
            </a:r>
            <a:r>
              <a:rPr lang="ru-RU" sz="1400" dirty="0" err="1"/>
              <a:t>споживання</a:t>
            </a:r>
            <a:r>
              <a:rPr lang="ru-RU" sz="1400" dirty="0"/>
              <a:t> у ВВП.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Галузева</a:t>
            </a:r>
            <a:r>
              <a:rPr lang="ru-RU" sz="1400" dirty="0" smtClean="0"/>
              <a:t> </a:t>
            </a:r>
            <a:r>
              <a:rPr lang="ru-RU" sz="1400" dirty="0"/>
              <a:t>структура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характеризує</a:t>
            </a:r>
            <a:r>
              <a:rPr lang="ru-RU" sz="1400" dirty="0"/>
              <a:t> </a:t>
            </a:r>
            <a:r>
              <a:rPr lang="ru-RU" sz="1400" dirty="0" err="1"/>
              <a:t>внесок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(</a:t>
            </a:r>
            <a:r>
              <a:rPr lang="ru-RU" sz="1400" dirty="0" err="1"/>
              <a:t>галузей</a:t>
            </a:r>
            <a:r>
              <a:rPr lang="ru-RU" sz="1400" dirty="0"/>
              <a:t> народного </a:t>
            </a:r>
            <a:r>
              <a:rPr lang="ru-RU" sz="1400" dirty="0" err="1"/>
              <a:t>господарства</a:t>
            </a:r>
            <a:r>
              <a:rPr lang="ru-RU" sz="1400" dirty="0"/>
              <a:t>) у </a:t>
            </a:r>
            <a:r>
              <a:rPr lang="ru-RU" sz="1400" dirty="0" err="1"/>
              <a:t>загальний</a:t>
            </a:r>
            <a:r>
              <a:rPr lang="ru-RU" sz="1400" dirty="0"/>
              <a:t> </a:t>
            </a:r>
            <a:r>
              <a:rPr lang="ru-RU" sz="1400" dirty="0" err="1"/>
              <a:t>обсяг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макроекономічних</a:t>
            </a:r>
            <a:r>
              <a:rPr lang="ru-RU" sz="1400" dirty="0"/>
              <a:t> </a:t>
            </a:r>
            <a:r>
              <a:rPr lang="ru-RU" sz="1400" dirty="0" err="1"/>
              <a:t>показників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 err="1"/>
              <a:t>складі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виділяють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діяльності</a:t>
            </a:r>
            <a:r>
              <a:rPr lang="ru-RU" sz="1400" dirty="0"/>
              <a:t>: </a:t>
            </a:r>
            <a:r>
              <a:rPr lang="ru-RU" sz="1400" dirty="0" err="1"/>
              <a:t>промисловість</a:t>
            </a:r>
            <a:r>
              <a:rPr lang="ru-RU" sz="1400" dirty="0"/>
              <a:t>; </a:t>
            </a:r>
            <a:r>
              <a:rPr lang="ru-RU" sz="1400" dirty="0" err="1"/>
              <a:t>сільське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; транспорт; </a:t>
            </a:r>
            <a:r>
              <a:rPr lang="ru-RU" sz="1400" dirty="0" err="1"/>
              <a:t>зв'язок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будівництво</a:t>
            </a:r>
            <a:r>
              <a:rPr lang="ru-RU" sz="1400" dirty="0"/>
              <a:t>; </a:t>
            </a:r>
            <a:r>
              <a:rPr lang="ru-RU" sz="1400" dirty="0" err="1"/>
              <a:t>матеріально-технічне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і </a:t>
            </a:r>
            <a:r>
              <a:rPr lang="ru-RU" sz="1400" dirty="0" err="1"/>
              <a:t>збут</a:t>
            </a:r>
            <a:r>
              <a:rPr lang="ru-RU" sz="1400" dirty="0"/>
              <a:t>; </a:t>
            </a:r>
            <a:r>
              <a:rPr lang="ru-RU" sz="1400" dirty="0" err="1"/>
              <a:t>торгівлю</a:t>
            </a:r>
            <a:r>
              <a:rPr lang="ru-RU" sz="1400" dirty="0"/>
              <a:t> і </a:t>
            </a:r>
            <a:r>
              <a:rPr lang="ru-RU" sz="1400" dirty="0" err="1"/>
              <a:t>громадське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харчування</a:t>
            </a:r>
            <a:r>
              <a:rPr lang="ru-RU" sz="1400" dirty="0"/>
              <a:t>; </a:t>
            </a:r>
            <a:r>
              <a:rPr lang="ru-RU" sz="1400" dirty="0" err="1"/>
              <a:t>заготівлю</a:t>
            </a:r>
            <a:r>
              <a:rPr lang="ru-RU" sz="1400" dirty="0"/>
              <a:t>; </a:t>
            </a:r>
            <a:r>
              <a:rPr lang="ru-RU" sz="1400" dirty="0" err="1"/>
              <a:t>інформаційно-обчислювальне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; </a:t>
            </a:r>
            <a:r>
              <a:rPr lang="ru-RU" sz="1400" dirty="0" err="1"/>
              <a:t>операції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з </a:t>
            </a:r>
            <a:r>
              <a:rPr lang="ru-RU" sz="1400" dirty="0" err="1"/>
              <a:t>нерухомістю</a:t>
            </a:r>
            <a:r>
              <a:rPr lang="ru-RU" sz="1400" dirty="0"/>
              <a:t>; </a:t>
            </a:r>
            <a:r>
              <a:rPr lang="ru-RU" sz="1400" dirty="0" err="1"/>
              <a:t>загальну</a:t>
            </a:r>
            <a:r>
              <a:rPr lang="ru-RU" sz="1400" dirty="0"/>
              <a:t> </a:t>
            </a:r>
            <a:r>
              <a:rPr lang="ru-RU" sz="1400" dirty="0" err="1"/>
              <a:t>комерційну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; </a:t>
            </a:r>
            <a:r>
              <a:rPr lang="ru-RU" sz="1400" dirty="0" err="1"/>
              <a:t>геологію</a:t>
            </a:r>
            <a:r>
              <a:rPr lang="ru-RU" sz="1400" dirty="0"/>
              <a:t> і </a:t>
            </a:r>
            <a:r>
              <a:rPr lang="ru-RU" sz="1400" dirty="0" err="1"/>
              <a:t>розвідку</a:t>
            </a:r>
            <a:r>
              <a:rPr lang="ru-RU" sz="1400" dirty="0"/>
              <a:t> </a:t>
            </a:r>
            <a:r>
              <a:rPr lang="ru-RU" sz="1400" dirty="0" err="1"/>
              <a:t>надр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269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 lnSpcReduction="10000"/>
          </a:bodyPr>
          <a:lstStyle/>
          <a:p>
            <a:r>
              <a:rPr lang="ru-RU" sz="1400" dirty="0"/>
              <a:t>За </a:t>
            </a:r>
            <a:r>
              <a:rPr lang="ru-RU" sz="1400" dirty="0" err="1"/>
              <a:t>міжнародною</a:t>
            </a:r>
            <a:r>
              <a:rPr lang="ru-RU" sz="1400" dirty="0"/>
              <a:t> </a:t>
            </a:r>
            <a:r>
              <a:rPr lang="ru-RU" sz="1400" dirty="0" err="1"/>
              <a:t>класифікацією</a:t>
            </a:r>
            <a:r>
              <a:rPr lang="ru-RU" sz="1400" dirty="0"/>
              <a:t> ООН до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належать: </a:t>
            </a:r>
            <a:r>
              <a:rPr lang="ru-RU" sz="1400" dirty="0" err="1"/>
              <a:t>гірничодобувна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; </a:t>
            </a:r>
            <a:r>
              <a:rPr lang="ru-RU" sz="1400" dirty="0" err="1"/>
              <a:t>обробна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; </a:t>
            </a:r>
            <a:r>
              <a:rPr lang="ru-RU" sz="1400" dirty="0" err="1"/>
              <a:t>сільське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лісове</a:t>
            </a:r>
            <a:r>
              <a:rPr lang="ru-RU" sz="1400" dirty="0"/>
              <a:t> і </a:t>
            </a:r>
            <a:r>
              <a:rPr lang="ru-RU" sz="1400" dirty="0" err="1"/>
              <a:t>рибне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, </a:t>
            </a:r>
            <a:r>
              <a:rPr lang="ru-RU" sz="1400" dirty="0" err="1"/>
              <a:t>мисливство</a:t>
            </a:r>
            <a:r>
              <a:rPr lang="ru-RU" sz="1400" dirty="0"/>
              <a:t>; </a:t>
            </a:r>
            <a:r>
              <a:rPr lang="ru-RU" sz="1400" dirty="0" err="1"/>
              <a:t>електроенергетика</a:t>
            </a:r>
            <a:r>
              <a:rPr lang="ru-RU" sz="1400" dirty="0"/>
              <a:t>, газо-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водопостачання</a:t>
            </a:r>
            <a:r>
              <a:rPr lang="ru-RU" sz="1400" dirty="0"/>
              <a:t>; </a:t>
            </a:r>
            <a:r>
              <a:rPr lang="ru-RU" sz="1400" dirty="0" err="1"/>
              <a:t>будівництво</a:t>
            </a:r>
            <a:r>
              <a:rPr lang="ru-RU" sz="1400" dirty="0"/>
              <a:t>; </a:t>
            </a:r>
            <a:r>
              <a:rPr lang="ru-RU" sz="1400" dirty="0" err="1"/>
              <a:t>гуртова</a:t>
            </a:r>
            <a:r>
              <a:rPr lang="ru-RU" sz="1400" dirty="0"/>
              <a:t> і </a:t>
            </a:r>
            <a:r>
              <a:rPr lang="ru-RU" sz="1400" dirty="0" err="1"/>
              <a:t>роздрібна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, </a:t>
            </a:r>
            <a:r>
              <a:rPr lang="ru-RU" sz="1400" dirty="0" err="1"/>
              <a:t>ресторани</a:t>
            </a:r>
            <a:r>
              <a:rPr lang="ru-RU" sz="1400" dirty="0"/>
              <a:t>, </a:t>
            </a:r>
            <a:r>
              <a:rPr lang="ru-RU" sz="1400" dirty="0" err="1"/>
              <a:t>готельне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господарство</a:t>
            </a:r>
            <a:r>
              <a:rPr lang="ru-RU" sz="1400" dirty="0"/>
              <a:t>; транспорт, </a:t>
            </a:r>
            <a:r>
              <a:rPr lang="ru-RU" sz="1400" dirty="0" err="1"/>
              <a:t>зв'язок</a:t>
            </a:r>
            <a:r>
              <a:rPr lang="ru-RU" sz="1400" dirty="0"/>
              <a:t>, </a:t>
            </a:r>
            <a:r>
              <a:rPr lang="ru-RU" sz="1400" dirty="0" err="1"/>
              <a:t>складське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; </a:t>
            </a:r>
            <a:r>
              <a:rPr lang="ru-RU" sz="1400" dirty="0" err="1"/>
              <a:t>фінанси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страхування</a:t>
            </a:r>
            <a:r>
              <a:rPr lang="ru-RU" sz="1400" dirty="0"/>
              <a:t>, </a:t>
            </a:r>
            <a:r>
              <a:rPr lang="ru-RU" sz="1400" dirty="0" err="1"/>
              <a:t>операції</a:t>
            </a:r>
            <a:r>
              <a:rPr lang="ru-RU" sz="1400" dirty="0"/>
              <a:t> з </a:t>
            </a:r>
            <a:r>
              <a:rPr lang="ru-RU" sz="1400" dirty="0" err="1"/>
              <a:t>нерухомістю</a:t>
            </a:r>
            <a:r>
              <a:rPr lang="ru-RU" sz="1400" dirty="0"/>
              <a:t>, </a:t>
            </a:r>
            <a:r>
              <a:rPr lang="ru-RU" sz="1400" dirty="0" err="1"/>
              <a:t>комерційні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; </a:t>
            </a:r>
            <a:r>
              <a:rPr lang="ru-RU" sz="1400" dirty="0" err="1"/>
              <a:t>комунальне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суспільне</a:t>
            </a:r>
            <a:r>
              <a:rPr lang="ru-RU" sz="1400" dirty="0"/>
              <a:t> та </a:t>
            </a:r>
            <a:r>
              <a:rPr lang="ru-RU" sz="1400" dirty="0" err="1"/>
              <a:t>особисте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Аналіз</a:t>
            </a:r>
            <a:r>
              <a:rPr lang="ru-RU" sz="1400" dirty="0" smtClean="0"/>
              <a:t> </a:t>
            </a:r>
            <a:r>
              <a:rPr lang="ru-RU" sz="1400" dirty="0" err="1"/>
              <a:t>галузевої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визначити</a:t>
            </a:r>
            <a:r>
              <a:rPr lang="ru-RU" sz="1400" dirty="0"/>
              <a:t> </a:t>
            </a:r>
            <a:r>
              <a:rPr lang="ru-RU" sz="1400" dirty="0" err="1"/>
              <a:t>переважаючий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тип </a:t>
            </a:r>
            <a:r>
              <a:rPr lang="ru-RU" sz="1400" dirty="0" err="1"/>
              <a:t>розвитку</a:t>
            </a:r>
            <a:r>
              <a:rPr lang="ru-RU" sz="1400" dirty="0"/>
              <a:t> (</a:t>
            </a:r>
            <a:r>
              <a:rPr lang="ru-RU" sz="1400" dirty="0" err="1"/>
              <a:t>промисловий</a:t>
            </a:r>
            <a:r>
              <a:rPr lang="ru-RU" sz="1400" dirty="0"/>
              <a:t>, аграрно-</a:t>
            </a:r>
            <a:r>
              <a:rPr lang="ru-RU" sz="1400" dirty="0" err="1"/>
              <a:t>промисловий</a:t>
            </a:r>
            <a:r>
              <a:rPr lang="ru-RU" sz="1400" dirty="0"/>
              <a:t>, </a:t>
            </a:r>
            <a:r>
              <a:rPr lang="ru-RU" sz="1400" dirty="0" err="1"/>
              <a:t>аграрний</a:t>
            </a:r>
            <a:r>
              <a:rPr lang="ru-RU" sz="1400" dirty="0"/>
              <a:t>),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виявити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основні</a:t>
            </a:r>
            <a:r>
              <a:rPr lang="ru-RU" sz="1400" dirty="0"/>
              <a:t> </a:t>
            </a:r>
            <a:r>
              <a:rPr lang="ru-RU" sz="1400" dirty="0" err="1"/>
              <a:t>чинники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– </a:t>
            </a:r>
            <a:r>
              <a:rPr lang="ru-RU" sz="1400" dirty="0" err="1"/>
              <a:t>екстенсивний</a:t>
            </a:r>
            <a:r>
              <a:rPr lang="ru-RU" sz="1400" dirty="0"/>
              <a:t> та </a:t>
            </a:r>
            <a:r>
              <a:rPr lang="ru-RU" sz="1400" dirty="0" err="1"/>
              <a:t>інтенсивний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Визначаючи</a:t>
            </a:r>
            <a:r>
              <a:rPr lang="ru-RU" sz="1400" dirty="0"/>
              <a:t> </a:t>
            </a:r>
            <a:r>
              <a:rPr lang="ru-RU" sz="1400" dirty="0" err="1"/>
              <a:t>галузеві</a:t>
            </a:r>
            <a:r>
              <a:rPr lang="ru-RU" sz="1400" dirty="0"/>
              <a:t> </a:t>
            </a:r>
            <a:r>
              <a:rPr lang="ru-RU" sz="1400" dirty="0" err="1"/>
              <a:t>пріоритети</a:t>
            </a:r>
            <a:r>
              <a:rPr lang="ru-RU" sz="1400" dirty="0"/>
              <a:t>, треба </a:t>
            </a:r>
            <a:r>
              <a:rPr lang="ru-RU" sz="1400" dirty="0" err="1"/>
              <a:t>віддавати</a:t>
            </a:r>
            <a:r>
              <a:rPr lang="ru-RU" sz="1400" dirty="0"/>
              <a:t> </a:t>
            </a:r>
            <a:r>
              <a:rPr lang="ru-RU" sz="1400" dirty="0" err="1"/>
              <a:t>перевагу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швидкий</a:t>
            </a:r>
            <a:r>
              <a:rPr lang="ru-RU" sz="1400" dirty="0"/>
              <a:t> </a:t>
            </a:r>
            <a:r>
              <a:rPr lang="ru-RU" sz="1400" dirty="0" err="1"/>
              <a:t>обіг</a:t>
            </a:r>
            <a:r>
              <a:rPr lang="ru-RU" sz="1400" dirty="0"/>
              <a:t> </a:t>
            </a:r>
            <a:r>
              <a:rPr lang="ru-RU" sz="1400" dirty="0" err="1"/>
              <a:t>капіталу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легка, </a:t>
            </a:r>
            <a:r>
              <a:rPr lang="ru-RU" sz="1400" dirty="0" err="1"/>
              <a:t>харчова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галузі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сировиною</a:t>
            </a:r>
            <a:r>
              <a:rPr lang="ru-RU" sz="1400" dirty="0"/>
              <a:t>. </a:t>
            </a:r>
            <a:r>
              <a:rPr lang="ru-RU" sz="1400" dirty="0" err="1"/>
              <a:t>Інша</a:t>
            </a:r>
            <a:r>
              <a:rPr lang="ru-RU" sz="1400" dirty="0"/>
              <a:t> </a:t>
            </a:r>
            <a:r>
              <a:rPr lang="ru-RU" sz="1400" dirty="0" err="1"/>
              <a:t>група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потребує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пріоритетного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,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наукомісткі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машинобудування</a:t>
            </a:r>
            <a:r>
              <a:rPr lang="ru-RU" sz="1400" dirty="0"/>
              <a:t>, </a:t>
            </a:r>
            <a:r>
              <a:rPr lang="ru-RU" sz="1400" dirty="0" err="1"/>
              <a:t>хімічна</a:t>
            </a:r>
            <a:r>
              <a:rPr lang="ru-RU" sz="1400" dirty="0"/>
              <a:t>, </a:t>
            </a:r>
            <a:r>
              <a:rPr lang="ru-RU" sz="1400" dirty="0" err="1"/>
              <a:t>приладобудування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Регіональна</a:t>
            </a:r>
            <a:r>
              <a:rPr lang="ru-RU" sz="1400" dirty="0"/>
              <a:t> (</a:t>
            </a:r>
            <a:r>
              <a:rPr lang="ru-RU" sz="1400" dirty="0" err="1"/>
              <a:t>територіальна</a:t>
            </a:r>
            <a:r>
              <a:rPr lang="ru-RU" sz="1400" dirty="0"/>
              <a:t>) структура </a:t>
            </a:r>
            <a:r>
              <a:rPr lang="ru-RU" sz="1400" dirty="0" err="1"/>
              <a:t>пов'язана</a:t>
            </a:r>
            <a:r>
              <a:rPr lang="ru-RU" sz="1400" dirty="0"/>
              <a:t> з характером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розміщення</a:t>
            </a:r>
            <a:r>
              <a:rPr lang="ru-RU" sz="1400" dirty="0"/>
              <a:t> </a:t>
            </a:r>
            <a:r>
              <a:rPr lang="ru-RU" sz="1400" dirty="0" err="1"/>
              <a:t>продуктивних</a:t>
            </a:r>
            <a:r>
              <a:rPr lang="ru-RU" sz="1400" dirty="0"/>
              <a:t> сил по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й </a:t>
            </a:r>
            <a:r>
              <a:rPr lang="ru-RU" sz="1400" dirty="0" err="1"/>
              <a:t>виділяє</a:t>
            </a:r>
            <a:r>
              <a:rPr lang="ru-RU" sz="1400" dirty="0"/>
              <a:t> два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головних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аспекти</a:t>
            </a:r>
            <a:r>
              <a:rPr lang="ru-RU" sz="1400" dirty="0"/>
              <a:t>: </a:t>
            </a:r>
            <a:r>
              <a:rPr lang="ru-RU" sz="1400" dirty="0" err="1"/>
              <a:t>економіко-географічний</a:t>
            </a:r>
            <a:r>
              <a:rPr lang="ru-RU" sz="1400" dirty="0"/>
              <a:t> й </a:t>
            </a:r>
            <a:r>
              <a:rPr lang="ru-RU" sz="1400" dirty="0" err="1"/>
              <a:t>адміністративний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Економіко-географічний</a:t>
            </a:r>
            <a:r>
              <a:rPr lang="ru-RU" sz="1400" dirty="0"/>
              <a:t> аспект </a:t>
            </a:r>
            <a:r>
              <a:rPr lang="ru-RU" sz="1400" dirty="0" err="1"/>
              <a:t>територіальної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народного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пов'язаний</a:t>
            </a:r>
            <a:r>
              <a:rPr lang="ru-RU" sz="1400" dirty="0"/>
              <a:t> з </a:t>
            </a:r>
            <a:r>
              <a:rPr lang="ru-RU" sz="1400" dirty="0" err="1"/>
              <a:t>виділенням</a:t>
            </a:r>
            <a:r>
              <a:rPr lang="ru-RU" sz="1400" dirty="0"/>
              <a:t> природно-</a:t>
            </a:r>
            <a:r>
              <a:rPr lang="ru-RU" sz="1400" dirty="0" err="1"/>
              <a:t>економічних</a:t>
            </a:r>
            <a:r>
              <a:rPr lang="ru-RU" sz="1400" dirty="0"/>
              <a:t> зон, великих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районів</a:t>
            </a:r>
            <a:r>
              <a:rPr lang="ru-RU" sz="1400" dirty="0"/>
              <a:t>, </a:t>
            </a:r>
            <a:r>
              <a:rPr lang="ru-RU" sz="1400" dirty="0" err="1"/>
              <a:t>територіальних</a:t>
            </a:r>
            <a:r>
              <a:rPr lang="ru-RU" sz="1400" dirty="0"/>
              <a:t> </a:t>
            </a:r>
            <a:r>
              <a:rPr lang="ru-RU" sz="1400" dirty="0" err="1"/>
              <a:t>комплексів</a:t>
            </a:r>
            <a:r>
              <a:rPr lang="ru-RU" sz="1400" dirty="0"/>
              <a:t>, </a:t>
            </a:r>
            <a:r>
              <a:rPr lang="ru-RU" sz="1400" dirty="0" err="1"/>
              <a:t>промислових</a:t>
            </a:r>
            <a:r>
              <a:rPr lang="ru-RU" sz="1400" dirty="0"/>
              <a:t> і </a:t>
            </a:r>
            <a:r>
              <a:rPr lang="ru-RU" sz="1400" dirty="0" err="1"/>
              <a:t>транспортних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вузлів</a:t>
            </a:r>
            <a:r>
              <a:rPr lang="ru-RU" sz="1400" dirty="0"/>
              <a:t> і т.п. </a:t>
            </a:r>
            <a:endParaRPr lang="ru-RU" sz="1400" dirty="0" smtClean="0"/>
          </a:p>
          <a:p>
            <a:r>
              <a:rPr lang="ru-RU" sz="1400" dirty="0" err="1" smtClean="0"/>
              <a:t>Адміністративний</a:t>
            </a:r>
            <a:r>
              <a:rPr lang="ru-RU" sz="1400" dirty="0" smtClean="0"/>
              <a:t> </a:t>
            </a:r>
            <a:r>
              <a:rPr lang="ru-RU" sz="1400" dirty="0"/>
              <a:t>– з </a:t>
            </a:r>
            <a:r>
              <a:rPr lang="ru-RU" sz="1400" dirty="0" err="1"/>
              <a:t>адміністративним</a:t>
            </a:r>
            <a:r>
              <a:rPr lang="ru-RU" sz="1400" dirty="0"/>
              <a:t> </a:t>
            </a:r>
            <a:r>
              <a:rPr lang="ru-RU" sz="1400" dirty="0" err="1"/>
              <a:t>поділом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на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області</a:t>
            </a:r>
            <a:r>
              <a:rPr lang="ru-RU" sz="1400" dirty="0"/>
              <a:t>, </a:t>
            </a:r>
            <a:r>
              <a:rPr lang="ru-RU" sz="1400" dirty="0" err="1"/>
              <a:t>райони</a:t>
            </a:r>
            <a:r>
              <a:rPr lang="ru-RU" sz="1400" dirty="0"/>
              <a:t> й </a:t>
            </a:r>
            <a:r>
              <a:rPr lang="ru-RU" sz="1400" dirty="0" err="1"/>
              <a:t>автономну</a:t>
            </a:r>
            <a:r>
              <a:rPr lang="ru-RU" sz="1400" dirty="0"/>
              <a:t> </a:t>
            </a:r>
            <a:r>
              <a:rPr lang="ru-RU" sz="1400" dirty="0" err="1"/>
              <a:t>республіку</a:t>
            </a:r>
            <a:r>
              <a:rPr lang="ru-RU" sz="1400" dirty="0"/>
              <a:t> </a:t>
            </a:r>
            <a:r>
              <a:rPr lang="ru-RU" sz="1400" dirty="0" err="1"/>
              <a:t>Крим</a:t>
            </a:r>
            <a:r>
              <a:rPr lang="ru-RU" sz="1400" dirty="0"/>
              <a:t>. При </a:t>
            </a:r>
            <a:r>
              <a:rPr lang="ru-RU" sz="1400" dirty="0" err="1"/>
              <a:t>аналізі</a:t>
            </a:r>
            <a:r>
              <a:rPr lang="ru-RU" sz="1400" dirty="0"/>
              <a:t> </a:t>
            </a:r>
            <a:r>
              <a:rPr lang="ru-RU" sz="1400" dirty="0" err="1"/>
              <a:t>територіальної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досліджується</a:t>
            </a:r>
            <a:r>
              <a:rPr lang="ru-RU" sz="1400" dirty="0"/>
              <a:t> вклад кожного </a:t>
            </a:r>
            <a:r>
              <a:rPr lang="ru-RU" sz="1400" dirty="0" err="1"/>
              <a:t>регіону</a:t>
            </a:r>
            <a:r>
              <a:rPr lang="ru-RU" sz="1400" dirty="0"/>
              <a:t> в </a:t>
            </a:r>
            <a:r>
              <a:rPr lang="ru-RU" sz="1400" dirty="0" err="1"/>
              <a:t>загальний</a:t>
            </a:r>
            <a:r>
              <a:rPr lang="ru-RU" sz="1400" dirty="0"/>
              <a:t> </a:t>
            </a:r>
            <a:r>
              <a:rPr lang="ru-RU" sz="1400" dirty="0" err="1"/>
              <a:t>обсяг</a:t>
            </a:r>
            <a:r>
              <a:rPr lang="ru-RU" sz="1400" dirty="0"/>
              <a:t> </a:t>
            </a:r>
            <a:r>
              <a:rPr lang="ru-RU" sz="1400" dirty="0" err="1"/>
              <a:t>створеного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валового </a:t>
            </a:r>
            <a:r>
              <a:rPr lang="ru-RU" sz="1400" dirty="0" err="1"/>
              <a:t>національного</a:t>
            </a:r>
            <a:r>
              <a:rPr lang="ru-RU" sz="1400" dirty="0"/>
              <a:t> продукту.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Соціальна</a:t>
            </a:r>
            <a:r>
              <a:rPr lang="ru-RU" sz="1400" dirty="0"/>
              <a:t> структура </a:t>
            </a:r>
            <a:r>
              <a:rPr lang="ru-RU" sz="1400" dirty="0" err="1"/>
              <a:t>характеризує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формами </a:t>
            </a:r>
            <a:r>
              <a:rPr lang="ru-RU" sz="1400" dirty="0" err="1"/>
              <a:t>власності</a:t>
            </a:r>
            <a:r>
              <a:rPr lang="ru-RU" sz="1400" dirty="0"/>
              <a:t> – державною, </a:t>
            </a:r>
            <a:r>
              <a:rPr lang="ru-RU" sz="1400" dirty="0" err="1"/>
              <a:t>комунальною</a:t>
            </a:r>
            <a:r>
              <a:rPr lang="ru-RU" sz="1400" dirty="0"/>
              <a:t>, приватною, </a:t>
            </a:r>
            <a:r>
              <a:rPr lang="ru-RU" sz="1400" dirty="0" err="1"/>
              <a:t>власністю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557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/>
              <a:t>Структура </a:t>
            </a:r>
            <a:r>
              <a:rPr lang="ru-RU" sz="1400" dirty="0" err="1"/>
              <a:t>економіки</a:t>
            </a:r>
            <a:r>
              <a:rPr lang="ru-RU" sz="1400" dirty="0"/>
              <a:t>, як і сама </a:t>
            </a:r>
            <a:r>
              <a:rPr lang="ru-RU" sz="1400" dirty="0" err="1"/>
              <a:t>економіка</a:t>
            </a:r>
            <a:r>
              <a:rPr lang="ru-RU" sz="1400" dirty="0"/>
              <a:t>, не є </a:t>
            </a:r>
            <a:r>
              <a:rPr lang="ru-RU" sz="1400" dirty="0" err="1"/>
              <a:t>стабільною</a:t>
            </a:r>
            <a:r>
              <a:rPr lang="ru-RU" sz="1400" dirty="0"/>
              <a:t>, вона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змінюється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впливом</a:t>
            </a:r>
            <a:r>
              <a:rPr lang="ru-RU" sz="1400" dirty="0"/>
              <a:t> </a:t>
            </a:r>
            <a:r>
              <a:rPr lang="ru-RU" sz="1400" dirty="0" err="1"/>
              <a:t>внутрішніх</a:t>
            </a:r>
            <a:r>
              <a:rPr lang="ru-RU" sz="1400" dirty="0"/>
              <a:t> та </a:t>
            </a:r>
            <a:r>
              <a:rPr lang="ru-RU" sz="1400" dirty="0" err="1"/>
              <a:t>зовнішніх</a:t>
            </a:r>
            <a:r>
              <a:rPr lang="ru-RU" sz="1400" dirty="0"/>
              <a:t> </a:t>
            </a:r>
            <a:r>
              <a:rPr lang="ru-RU" sz="1400" dirty="0" err="1"/>
              <a:t>чинників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динамічний</a:t>
            </a:r>
            <a:r>
              <a:rPr lang="ru-RU" sz="1400" dirty="0"/>
              <a:t> характер. </a:t>
            </a:r>
            <a:r>
              <a:rPr lang="ru-RU" sz="1400" dirty="0" err="1"/>
              <a:t>Динаміка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народного </a:t>
            </a: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проявляється</a:t>
            </a:r>
            <a:r>
              <a:rPr lang="ru-RU" sz="1400" dirty="0"/>
              <a:t> в </a:t>
            </a:r>
            <a:r>
              <a:rPr lang="ru-RU" sz="1400" dirty="0" err="1"/>
              <a:t>зникненні</a:t>
            </a:r>
            <a:r>
              <a:rPr lang="ru-RU" sz="1400" dirty="0"/>
              <a:t> </a:t>
            </a:r>
            <a:r>
              <a:rPr lang="ru-RU" sz="1400" dirty="0" err="1"/>
              <a:t>деяких</a:t>
            </a:r>
            <a:r>
              <a:rPr lang="ru-RU" sz="1400" dirty="0"/>
              <a:t> </a:t>
            </a:r>
            <a:r>
              <a:rPr lang="ru-RU" sz="1400" dirty="0" err="1"/>
              <a:t>старих</a:t>
            </a:r>
            <a:r>
              <a:rPr lang="ru-RU" sz="1400" dirty="0"/>
              <a:t> і </a:t>
            </a:r>
            <a:r>
              <a:rPr lang="ru-RU" sz="1400" dirty="0" err="1"/>
              <a:t>появі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й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зміні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ними. У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</a:t>
            </a:r>
            <a:r>
              <a:rPr lang="ru-RU" sz="1400" dirty="0" err="1"/>
              <a:t>принципова</a:t>
            </a:r>
            <a:r>
              <a:rPr lang="ru-RU" sz="1400" dirty="0"/>
              <a:t> схема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структурних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. Таким чином, </a:t>
            </a:r>
            <a:r>
              <a:rPr lang="ru-RU" sz="1400" dirty="0" err="1"/>
              <a:t>відбуваються</a:t>
            </a:r>
            <a:r>
              <a:rPr lang="ru-RU" sz="1400" dirty="0"/>
              <a:t> </a:t>
            </a:r>
            <a:r>
              <a:rPr lang="ru-RU" sz="1400" dirty="0" err="1"/>
              <a:t>структурні</a:t>
            </a:r>
            <a:r>
              <a:rPr lang="ru-RU" sz="1400" dirty="0"/>
              <a:t> </a:t>
            </a:r>
            <a:r>
              <a:rPr lang="ru-RU" sz="1400" dirty="0" err="1"/>
              <a:t>зрушення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супроводжуються</a:t>
            </a:r>
            <a:r>
              <a:rPr lang="ru-RU" sz="1400" dirty="0"/>
              <a:t> </a:t>
            </a:r>
            <a:r>
              <a:rPr lang="ru-RU" sz="1400" dirty="0" err="1"/>
              <a:t>прогресивними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депресивними</a:t>
            </a:r>
            <a:r>
              <a:rPr lang="ru-RU" sz="1400" dirty="0"/>
              <a:t> </a:t>
            </a:r>
            <a:r>
              <a:rPr lang="ru-RU" sz="1400" dirty="0" err="1"/>
              <a:t>змінами</a:t>
            </a:r>
            <a:r>
              <a:rPr lang="ru-RU" sz="1400" dirty="0"/>
              <a:t> в </a:t>
            </a:r>
            <a:r>
              <a:rPr lang="ru-RU" sz="1400" dirty="0" err="1"/>
              <a:t>економіці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Об’єктивною</a:t>
            </a:r>
            <a:r>
              <a:rPr lang="ru-RU" sz="1400" dirty="0"/>
              <a:t> основою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зрушень</a:t>
            </a:r>
            <a:r>
              <a:rPr lang="ru-RU" sz="1400" dirty="0"/>
              <a:t> є </a:t>
            </a:r>
            <a:r>
              <a:rPr lang="ru-RU" sz="1400" dirty="0" err="1"/>
              <a:t>невідповідність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загальним</a:t>
            </a:r>
            <a:r>
              <a:rPr lang="ru-RU" sz="1400" dirty="0"/>
              <a:t> потребам.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З </a:t>
            </a:r>
            <a:r>
              <a:rPr lang="ru-RU" sz="1400" dirty="0"/>
              <a:t>одного боку, структура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виступає</a:t>
            </a:r>
            <a:r>
              <a:rPr lang="ru-RU" sz="1400" dirty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народного </a:t>
            </a:r>
            <a:r>
              <a:rPr lang="ru-RU" sz="1400" dirty="0" err="1"/>
              <a:t>господарства</a:t>
            </a:r>
            <a:r>
              <a:rPr lang="ru-RU" sz="1400" dirty="0"/>
              <a:t> та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регулювання</a:t>
            </a:r>
            <a:r>
              <a:rPr lang="ru-RU" sz="1400" dirty="0"/>
              <a:t>, а з </a:t>
            </a:r>
            <a:r>
              <a:rPr lang="ru-RU" sz="1400" dirty="0" err="1"/>
              <a:t>іншого</a:t>
            </a:r>
            <a:r>
              <a:rPr lang="ru-RU" sz="1400" dirty="0"/>
              <a:t>, вона сама є </a:t>
            </a:r>
            <a:r>
              <a:rPr lang="ru-RU" sz="1400" dirty="0" err="1"/>
              <a:t>об’єктом</a:t>
            </a:r>
            <a:r>
              <a:rPr lang="ru-RU" sz="1400" dirty="0"/>
              <a:t> державного </a:t>
            </a:r>
            <a:r>
              <a:rPr lang="ru-RU" sz="1400" dirty="0" err="1"/>
              <a:t>регулювання</a:t>
            </a:r>
            <a:r>
              <a:rPr lang="ru-RU" sz="1400" dirty="0"/>
              <a:t>. </a:t>
            </a:r>
            <a:r>
              <a:rPr lang="ru-RU" sz="1400" dirty="0" err="1"/>
              <a:t>Успіх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Заходу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пояснити</a:t>
            </a:r>
            <a:r>
              <a:rPr lang="ru-RU" sz="1400" dirty="0"/>
              <a:t> </a:t>
            </a:r>
            <a:r>
              <a:rPr lang="ru-RU" sz="1400" dirty="0" err="1"/>
              <a:t>глибокими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 err="1"/>
              <a:t>структурними</a:t>
            </a:r>
            <a:r>
              <a:rPr lang="ru-RU" sz="1400" dirty="0"/>
              <a:t> </a:t>
            </a:r>
            <a:r>
              <a:rPr lang="ru-RU" sz="1400" dirty="0" err="1"/>
              <a:t>зрушеннями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загальний</a:t>
            </a:r>
            <a:r>
              <a:rPr lang="ru-RU" sz="1400" dirty="0"/>
              <a:t> </a:t>
            </a:r>
            <a:r>
              <a:rPr lang="ru-RU" sz="1400" dirty="0" err="1"/>
              <a:t>динамізм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та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якісні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Державне</a:t>
            </a:r>
            <a:r>
              <a:rPr lang="ru-RU" sz="1400" dirty="0"/>
              <a:t> </a:t>
            </a:r>
            <a:r>
              <a:rPr lang="ru-RU" sz="1400" dirty="0" err="1"/>
              <a:t>рулювання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на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складових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.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здійснюватися</a:t>
            </a:r>
            <a:r>
              <a:rPr lang="ru-RU" sz="1400" dirty="0"/>
              <a:t> через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установлення</a:t>
            </a:r>
            <a:r>
              <a:rPr lang="ru-RU" sz="1400" dirty="0"/>
              <a:t> </a:t>
            </a:r>
            <a:r>
              <a:rPr lang="ru-RU" sz="1400" dirty="0" err="1"/>
              <a:t>темпів</a:t>
            </a:r>
            <a:r>
              <a:rPr lang="ru-RU" sz="1400" dirty="0"/>
              <a:t> росту </a:t>
            </a:r>
            <a:r>
              <a:rPr lang="ru-RU" sz="1400" dirty="0" err="1"/>
              <a:t>галузей</a:t>
            </a:r>
            <a:r>
              <a:rPr lang="ru-RU" sz="1400" dirty="0"/>
              <a:t> народного </a:t>
            </a:r>
            <a:r>
              <a:rPr lang="ru-RU" sz="1400" dirty="0" err="1"/>
              <a:t>господарства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відповідають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інтересам</a:t>
            </a:r>
            <a:r>
              <a:rPr lang="ru-RU" sz="1400" dirty="0"/>
              <a:t>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соціально-економічної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56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Макроекономічні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кількісні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підрозділами</a:t>
            </a:r>
            <a:r>
              <a:rPr lang="ru-RU" sz="1400" dirty="0"/>
              <a:t> та сферами </a:t>
            </a:r>
            <a:r>
              <a:rPr lang="ru-RU" sz="1400" dirty="0" err="1"/>
              <a:t>суспільного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 err="1"/>
              <a:t>галузями</a:t>
            </a:r>
            <a:r>
              <a:rPr lang="ru-RU" sz="1400" dirty="0"/>
              <a:t>, </a:t>
            </a:r>
            <a:r>
              <a:rPr lang="ru-RU" sz="1400" dirty="0" err="1"/>
              <a:t>територіально</a:t>
            </a:r>
            <a:r>
              <a:rPr lang="ru-RU" sz="1400" dirty="0"/>
              <a:t>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виробничими</a:t>
            </a:r>
            <a:r>
              <a:rPr lang="ru-RU" sz="1400" dirty="0"/>
              <a:t> </a:t>
            </a:r>
            <a:r>
              <a:rPr lang="ru-RU" sz="1400" dirty="0" err="1"/>
              <a:t>частинами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Кожен</a:t>
            </a:r>
            <a:r>
              <a:rPr lang="ru-RU" sz="1400" dirty="0"/>
              <a:t> тип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пропорцій</a:t>
            </a:r>
            <a:r>
              <a:rPr lang="ru-RU" sz="1400" dirty="0"/>
              <a:t>. У планово-</a:t>
            </a:r>
            <a:r>
              <a:rPr lang="ru-RU" sz="1400" dirty="0" err="1"/>
              <a:t>регульованих</a:t>
            </a:r>
            <a:r>
              <a:rPr lang="ru-RU" sz="1400" dirty="0"/>
              <a:t> </a:t>
            </a:r>
            <a:r>
              <a:rPr lang="ru-RU" sz="1400" dirty="0" err="1"/>
              <a:t>національних</a:t>
            </a:r>
            <a:r>
              <a:rPr lang="ru-RU" sz="1400" dirty="0"/>
              <a:t> </a:t>
            </a:r>
            <a:r>
              <a:rPr lang="ru-RU" sz="1400" dirty="0" err="1"/>
              <a:t>економіках</a:t>
            </a:r>
            <a:r>
              <a:rPr lang="ru-RU" sz="1400" dirty="0"/>
              <a:t> вони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встановлюються</a:t>
            </a:r>
            <a:r>
              <a:rPr lang="ru-RU" sz="1400" dirty="0"/>
              <a:t> </a:t>
            </a:r>
            <a:r>
              <a:rPr lang="ru-RU" sz="1400" dirty="0" err="1"/>
              <a:t>централізовано</a:t>
            </a:r>
            <a:r>
              <a:rPr lang="ru-RU" sz="1400" dirty="0"/>
              <a:t>, в </a:t>
            </a:r>
            <a:r>
              <a:rPr lang="ru-RU" sz="1400" dirty="0" err="1"/>
              <a:t>ринкових</a:t>
            </a:r>
            <a:r>
              <a:rPr lang="ru-RU" sz="1400" dirty="0"/>
              <a:t> –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попиту</a:t>
            </a:r>
            <a:r>
              <a:rPr lang="ru-RU" sz="1400" dirty="0"/>
              <a:t> та </a:t>
            </a:r>
            <a:r>
              <a:rPr lang="ru-RU" sz="1400" dirty="0" err="1"/>
              <a:t>пропозиції</a:t>
            </a:r>
            <a:r>
              <a:rPr lang="ru-RU" sz="1400" dirty="0"/>
              <a:t>, 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змішаних</a:t>
            </a:r>
            <a:r>
              <a:rPr lang="ru-RU" sz="1400" dirty="0"/>
              <a:t> – ринком з </a:t>
            </a:r>
            <a:r>
              <a:rPr lang="ru-RU" sz="1400" dirty="0" err="1"/>
              <a:t>урахуванням</a:t>
            </a:r>
            <a:r>
              <a:rPr lang="ru-RU" sz="1400" dirty="0"/>
              <a:t> </a:t>
            </a:r>
            <a:r>
              <a:rPr lang="ru-RU" sz="1400" dirty="0" err="1"/>
              <a:t>регулюючого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Макроекономічні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утворюють</a:t>
            </a:r>
            <a:r>
              <a:rPr lang="ru-RU" sz="1400" dirty="0"/>
              <a:t> систему. В </a:t>
            </a:r>
            <a:r>
              <a:rPr lang="ru-RU" sz="1400" dirty="0" err="1"/>
              <a:t>ній</a:t>
            </a:r>
            <a:r>
              <a:rPr lang="ru-RU" sz="1400" dirty="0"/>
              <a:t> </a:t>
            </a:r>
            <a:r>
              <a:rPr lang="ru-RU" sz="1400" dirty="0" err="1"/>
              <a:t>виділяють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: </a:t>
            </a:r>
            <a:endParaRPr lang="ru-RU" sz="1400" dirty="0" smtClean="0"/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√ </a:t>
            </a:r>
            <a:r>
              <a:rPr lang="ru-RU" sz="1400" dirty="0" err="1"/>
              <a:t>загальноекономічні</a:t>
            </a:r>
            <a:r>
              <a:rPr lang="ru-RU" sz="1400" dirty="0"/>
              <a:t> (</a:t>
            </a:r>
            <a:r>
              <a:rPr lang="ru-RU" sz="1400" dirty="0" err="1"/>
              <a:t>народногосподарські</a:t>
            </a:r>
            <a:r>
              <a:rPr lang="ru-RU" sz="1400" dirty="0"/>
              <a:t>) – </a:t>
            </a:r>
            <a:r>
              <a:rPr lang="ru-RU" sz="1400" dirty="0" err="1"/>
              <a:t>пропорції</a:t>
            </a:r>
            <a:r>
              <a:rPr lang="ru-RU" sz="1400" dirty="0"/>
              <a:t> (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співвідношення</a:t>
            </a:r>
            <a:r>
              <a:rPr lang="ru-RU" sz="1400" dirty="0"/>
              <a:t>)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крупними</a:t>
            </a:r>
            <a:r>
              <a:rPr lang="ru-RU" sz="1400" dirty="0"/>
              <a:t> сферами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виробництвом</a:t>
            </a:r>
            <a:r>
              <a:rPr lang="ru-RU" sz="1400" dirty="0"/>
              <a:t>, </a:t>
            </a:r>
            <a:r>
              <a:rPr lang="ru-RU" sz="1400" dirty="0" err="1"/>
              <a:t>споживанням</a:t>
            </a:r>
            <a:r>
              <a:rPr lang="ru-RU" sz="1400" dirty="0"/>
              <a:t> і </a:t>
            </a:r>
            <a:r>
              <a:rPr lang="ru-RU" sz="1400" dirty="0" err="1"/>
              <a:t>накопиченням</a:t>
            </a:r>
            <a:r>
              <a:rPr lang="ru-RU" sz="1400" dirty="0"/>
              <a:t>; </a:t>
            </a:r>
            <a:r>
              <a:rPr lang="ru-RU" sz="1400" dirty="0" err="1"/>
              <a:t>матеріальним</a:t>
            </a:r>
            <a:r>
              <a:rPr lang="ru-RU" sz="1400" dirty="0"/>
              <a:t>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нематеріальним</a:t>
            </a:r>
            <a:r>
              <a:rPr lang="ru-RU" sz="1400" dirty="0"/>
              <a:t> </a:t>
            </a:r>
            <a:r>
              <a:rPr lang="ru-RU" sz="1400" dirty="0" err="1"/>
              <a:t>виробництвом</a:t>
            </a:r>
            <a:r>
              <a:rPr lang="ru-RU" sz="1400" dirty="0"/>
              <a:t>; </a:t>
            </a:r>
            <a:r>
              <a:rPr lang="ru-RU" sz="1400" dirty="0" err="1"/>
              <a:t>між</a:t>
            </a:r>
            <a:r>
              <a:rPr lang="ru-RU" sz="1400" dirty="0"/>
              <a:t> сферою </a:t>
            </a:r>
            <a:r>
              <a:rPr lang="ru-RU" sz="1400" dirty="0" err="1"/>
              <a:t>виробництва</a:t>
            </a:r>
            <a:r>
              <a:rPr lang="ru-RU" sz="1400" dirty="0"/>
              <a:t> та сферою </a:t>
            </a:r>
            <a:r>
              <a:rPr lang="ru-RU" sz="1400" dirty="0" err="1"/>
              <a:t>послуг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виробництвом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та </a:t>
            </a:r>
            <a:r>
              <a:rPr lang="ru-RU" sz="1400" dirty="0" err="1"/>
              <a:t>предметів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√ </a:t>
            </a:r>
            <a:r>
              <a:rPr lang="ru-RU" sz="1400" dirty="0" err="1"/>
              <a:t>міжгалузеві</a:t>
            </a:r>
            <a:r>
              <a:rPr lang="ru-RU" sz="1400" dirty="0"/>
              <a:t> –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окремими</a:t>
            </a:r>
            <a:r>
              <a:rPr lang="ru-RU" sz="1400" dirty="0"/>
              <a:t> </a:t>
            </a:r>
            <a:r>
              <a:rPr lang="ru-RU" sz="1400" dirty="0" err="1"/>
              <a:t>галузями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галузями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 та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√ </a:t>
            </a:r>
            <a:r>
              <a:rPr lang="ru-RU" sz="1400" dirty="0" err="1"/>
              <a:t>внутрігалузеві</a:t>
            </a:r>
            <a:r>
              <a:rPr lang="ru-RU" sz="1400" dirty="0"/>
              <a:t> –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взаємопов’язаними</a:t>
            </a:r>
            <a:r>
              <a:rPr lang="ru-RU" sz="1400" dirty="0"/>
              <a:t> </a:t>
            </a:r>
            <a:r>
              <a:rPr lang="ru-RU" sz="1400" dirty="0" err="1"/>
              <a:t>виробництвами</a:t>
            </a:r>
            <a:r>
              <a:rPr lang="ru-RU" sz="1400" dirty="0"/>
              <a:t> в межах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рослинництвом</a:t>
            </a:r>
            <a:r>
              <a:rPr lang="ru-RU" sz="1400" dirty="0"/>
              <a:t> та </a:t>
            </a:r>
            <a:r>
              <a:rPr lang="ru-RU" sz="1400" dirty="0" err="1"/>
              <a:t>тваринництвом</a:t>
            </a:r>
            <a:r>
              <a:rPr lang="ru-RU" sz="1400" dirty="0"/>
              <a:t> у </a:t>
            </a:r>
            <a:r>
              <a:rPr lang="ru-RU" sz="1400" dirty="0" err="1"/>
              <a:t>сільському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господарстві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√ </a:t>
            </a:r>
            <a:r>
              <a:rPr lang="ru-RU" sz="1400" dirty="0" err="1"/>
              <a:t>міжрегіональні</a:t>
            </a:r>
            <a:r>
              <a:rPr lang="ru-RU" sz="1400" dirty="0"/>
              <a:t> –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регіональними</a:t>
            </a:r>
            <a:r>
              <a:rPr lang="ru-RU" sz="1400" dirty="0"/>
              <a:t> </a:t>
            </a:r>
            <a:r>
              <a:rPr lang="ru-RU" sz="1400" dirty="0" err="1"/>
              <a:t>утвореннями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(областями), </a:t>
            </a:r>
            <a:r>
              <a:rPr lang="ru-RU" sz="1400" dirty="0" err="1"/>
              <a:t>внесок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у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</a:t>
            </a:r>
            <a:r>
              <a:rPr lang="ru-RU" sz="1400" dirty="0" err="1"/>
              <a:t>неоднаковий</a:t>
            </a:r>
            <a:r>
              <a:rPr lang="ru-RU" sz="1400" dirty="0"/>
              <a:t>;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07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/>
              <a:t>√ </a:t>
            </a:r>
            <a:r>
              <a:rPr lang="ru-RU" sz="1400" dirty="0" err="1"/>
              <a:t>трудові</a:t>
            </a:r>
            <a:r>
              <a:rPr lang="ru-RU" sz="1400" dirty="0"/>
              <a:t> –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чисельністю</a:t>
            </a:r>
            <a:r>
              <a:rPr lang="ru-RU" sz="1400" dirty="0"/>
              <a:t> </a:t>
            </a:r>
            <a:r>
              <a:rPr lang="ru-RU" sz="1400" dirty="0" err="1"/>
              <a:t>зайнятих</a:t>
            </a:r>
            <a:r>
              <a:rPr lang="ru-RU" sz="1400" dirty="0"/>
              <a:t> </a:t>
            </a:r>
            <a:r>
              <a:rPr lang="ru-RU" sz="1400" dirty="0" err="1"/>
              <a:t>трудових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незайнятих</a:t>
            </a:r>
            <a:r>
              <a:rPr lang="ru-RU" sz="1400" dirty="0"/>
              <a:t>;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чисельністю</a:t>
            </a:r>
            <a:r>
              <a:rPr lang="ru-RU" sz="1400" dirty="0"/>
              <a:t> тих,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у </a:t>
            </a:r>
            <a:r>
              <a:rPr lang="ru-RU" sz="1400" dirty="0" err="1"/>
              <a:t>працездатному</a:t>
            </a:r>
            <a:r>
              <a:rPr lang="ru-RU" sz="1400" dirty="0"/>
              <a:t> </a:t>
            </a:r>
            <a:r>
              <a:rPr lang="ru-RU" sz="1400" dirty="0" err="1"/>
              <a:t>віці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чисельністю</a:t>
            </a:r>
            <a:r>
              <a:rPr lang="ru-RU" sz="1400" dirty="0"/>
              <a:t> тих,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працюють</a:t>
            </a:r>
            <a:r>
              <a:rPr lang="ru-RU" sz="1400" dirty="0"/>
              <a:t> у </a:t>
            </a:r>
            <a:r>
              <a:rPr lang="ru-RU" sz="1400" dirty="0" err="1"/>
              <a:t>віці</a:t>
            </a:r>
            <a:r>
              <a:rPr lang="ru-RU" sz="1400" dirty="0"/>
              <a:t> за межами </a:t>
            </a:r>
            <a:r>
              <a:rPr lang="ru-RU" sz="1400" dirty="0" err="1"/>
              <a:t>працездатного</a:t>
            </a:r>
            <a:r>
              <a:rPr lang="ru-RU" sz="1400" dirty="0"/>
              <a:t> (</a:t>
            </a:r>
            <a:r>
              <a:rPr lang="ru-RU" sz="1400" dirty="0" err="1"/>
              <a:t>пенсіонери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підлітки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√ </a:t>
            </a:r>
            <a:r>
              <a:rPr lang="ru-RU" sz="1400" dirty="0" err="1"/>
              <a:t>міждержавні</a:t>
            </a:r>
            <a:r>
              <a:rPr lang="ru-RU" sz="1400" dirty="0"/>
              <a:t> –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окремими</a:t>
            </a:r>
            <a:r>
              <a:rPr lang="ru-RU" sz="1400" dirty="0"/>
              <a:t> державами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міжнародного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поділу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Також</a:t>
            </a:r>
            <a:r>
              <a:rPr lang="ru-RU" sz="1400" dirty="0" smtClean="0"/>
              <a:t> </a:t>
            </a:r>
            <a:r>
              <a:rPr lang="ru-RU" sz="1400" dirty="0" err="1"/>
              <a:t>макроекономічні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класифікують</a:t>
            </a:r>
            <a:r>
              <a:rPr lang="ru-RU" sz="1400" dirty="0"/>
              <a:t> за формою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відображення</a:t>
            </a:r>
            <a:r>
              <a:rPr lang="ru-RU" sz="1400" dirty="0"/>
              <a:t>, </a:t>
            </a:r>
            <a:r>
              <a:rPr lang="ru-RU" sz="1400" dirty="0" err="1"/>
              <a:t>виділяючи</a:t>
            </a:r>
            <a:r>
              <a:rPr lang="ru-RU" sz="1400" dirty="0"/>
              <a:t> натурально-</a:t>
            </a:r>
            <a:r>
              <a:rPr lang="ru-RU" sz="1400" dirty="0" err="1"/>
              <a:t>речові</a:t>
            </a:r>
            <a:r>
              <a:rPr lang="ru-RU" sz="1400" dirty="0"/>
              <a:t>, </a:t>
            </a:r>
            <a:r>
              <a:rPr lang="ru-RU" sz="1400" dirty="0" err="1"/>
              <a:t>вартісні</a:t>
            </a:r>
            <a:r>
              <a:rPr lang="ru-RU" sz="1400" dirty="0"/>
              <a:t>,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розподілу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трудових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Натурально-</a:t>
            </a:r>
            <a:r>
              <a:rPr lang="ru-RU" sz="1400" dirty="0" err="1" smtClean="0"/>
              <a:t>речові</a:t>
            </a:r>
            <a:r>
              <a:rPr lang="ru-RU" sz="1400" dirty="0" smtClean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характеризують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виробництвом</a:t>
            </a:r>
            <a:r>
              <a:rPr lang="ru-RU" sz="1400" dirty="0"/>
              <a:t> і </a:t>
            </a:r>
            <a:r>
              <a:rPr lang="ru-RU" sz="1400" dirty="0" err="1"/>
              <a:t>споживанням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виробництвом</a:t>
            </a:r>
            <a:r>
              <a:rPr lang="ru-RU" sz="1400" dirty="0"/>
              <a:t> і </a:t>
            </a:r>
            <a:r>
              <a:rPr lang="ru-RU" sz="1400" dirty="0" err="1"/>
              <a:t>споживанням</a:t>
            </a:r>
            <a:r>
              <a:rPr lang="ru-RU" sz="1400" dirty="0"/>
              <a:t> </a:t>
            </a:r>
            <a:r>
              <a:rPr lang="ru-RU" sz="1400" dirty="0" err="1"/>
              <a:t>сталі</a:t>
            </a:r>
            <a:r>
              <a:rPr lang="ru-RU" sz="1400" dirty="0"/>
              <a:t>, прокату, </a:t>
            </a:r>
            <a:r>
              <a:rPr lang="ru-RU" sz="1400" dirty="0" err="1"/>
              <a:t>автомобілів</a:t>
            </a:r>
            <a:r>
              <a:rPr lang="ru-RU" sz="1400" dirty="0"/>
              <a:t>, </a:t>
            </a:r>
            <a:r>
              <a:rPr lang="ru-RU" sz="1400" dirty="0" err="1"/>
              <a:t>цукру</a:t>
            </a:r>
            <a:r>
              <a:rPr lang="ru-RU" sz="1400" dirty="0"/>
              <a:t>. </a:t>
            </a:r>
            <a:r>
              <a:rPr lang="ru-RU" sz="1400" dirty="0" err="1"/>
              <a:t>Аналізуються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за </a:t>
            </a: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</a:t>
            </a:r>
            <a:r>
              <a:rPr lang="ru-RU" sz="1400" dirty="0" err="1"/>
              <a:t>балансів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Вартісні</a:t>
            </a:r>
            <a:r>
              <a:rPr lang="ru-RU" sz="1400" dirty="0" smtClean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показують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окремими</a:t>
            </a:r>
            <a:r>
              <a:rPr lang="ru-RU" sz="1400" dirty="0"/>
              <a:t> </a:t>
            </a:r>
            <a:r>
              <a:rPr lang="ru-RU" sz="1400" dirty="0" err="1"/>
              <a:t>елементами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вартості</a:t>
            </a:r>
            <a:r>
              <a:rPr lang="ru-RU" sz="1400" dirty="0"/>
              <a:t> ВНП: доходами в сферах </a:t>
            </a:r>
            <a:r>
              <a:rPr lang="ru-RU" sz="1400" dirty="0" err="1"/>
              <a:t>матеріального</a:t>
            </a:r>
            <a:r>
              <a:rPr lang="ru-RU" sz="1400" dirty="0"/>
              <a:t> і </a:t>
            </a:r>
            <a:r>
              <a:rPr lang="ru-RU" sz="1400" dirty="0" err="1"/>
              <a:t>нематеріального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виробництва</a:t>
            </a:r>
            <a:r>
              <a:rPr lang="ru-RU" sz="1400" dirty="0"/>
              <a:t>, доходами </a:t>
            </a:r>
            <a:r>
              <a:rPr lang="ru-RU" sz="1400" dirty="0" err="1"/>
              <a:t>підприємств</a:t>
            </a:r>
            <a:r>
              <a:rPr lang="ru-RU" sz="1400" dirty="0"/>
              <a:t> і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розподілу</a:t>
            </a:r>
            <a:r>
              <a:rPr lang="ru-RU" sz="1400" dirty="0"/>
              <a:t> </a:t>
            </a:r>
            <a:r>
              <a:rPr lang="ru-RU" sz="1400" dirty="0" err="1"/>
              <a:t>трудових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</a:t>
            </a:r>
            <a:r>
              <a:rPr lang="ru-RU" sz="1400" dirty="0" err="1"/>
              <a:t>характеризують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трудових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виробничою</a:t>
            </a:r>
            <a:r>
              <a:rPr lang="ru-RU" sz="1400" dirty="0"/>
              <a:t> і </a:t>
            </a:r>
            <a:r>
              <a:rPr lang="ru-RU" sz="1400" dirty="0" err="1"/>
              <a:t>невиробничою</a:t>
            </a:r>
            <a:r>
              <a:rPr lang="ru-RU" sz="1400" dirty="0"/>
              <a:t> сферами, </a:t>
            </a:r>
            <a:r>
              <a:rPr lang="ru-RU" sz="1400" dirty="0" err="1"/>
              <a:t>містом</a:t>
            </a:r>
            <a:r>
              <a:rPr lang="ru-RU" sz="1400" dirty="0"/>
              <a:t> та селом,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окремими</a:t>
            </a:r>
            <a:r>
              <a:rPr lang="ru-RU" sz="1400" dirty="0"/>
              <a:t> </a:t>
            </a:r>
            <a:r>
              <a:rPr lang="ru-RU" sz="1400" dirty="0" err="1"/>
              <a:t>регіонами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3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err="1"/>
              <a:t>Зміна</a:t>
            </a:r>
            <a:r>
              <a:rPr lang="ru-RU" sz="1400" dirty="0"/>
              <a:t> </a:t>
            </a:r>
            <a:r>
              <a:rPr lang="ru-RU" sz="1400" dirty="0" err="1"/>
              <a:t>пропорцій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 в остаточному </a:t>
            </a:r>
            <a:r>
              <a:rPr lang="ru-RU" sz="1400" dirty="0" err="1"/>
              <a:t>підсумку</a:t>
            </a:r>
            <a:r>
              <a:rPr lang="ru-RU" sz="1400" dirty="0"/>
              <a:t> </a:t>
            </a:r>
            <a:r>
              <a:rPr lang="ru-RU" sz="1400" dirty="0" err="1"/>
              <a:t>зміну</a:t>
            </a:r>
            <a:r>
              <a:rPr lang="ru-RU" sz="1400" dirty="0"/>
              <a:t> </a:t>
            </a:r>
            <a:r>
              <a:rPr lang="ru-RU" sz="1400" dirty="0" err="1"/>
              <a:t>темпів</a:t>
            </a:r>
            <a:r>
              <a:rPr lang="ru-RU" sz="1400" dirty="0"/>
              <a:t> росту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елементів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беруть</a:t>
            </a:r>
            <a:r>
              <a:rPr lang="ru-RU" sz="1400" dirty="0"/>
              <a:t> участь у </a:t>
            </a:r>
            <a:r>
              <a:rPr lang="ru-RU" sz="1400" dirty="0" err="1"/>
              <a:t>визначенні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. </a:t>
            </a:r>
            <a:r>
              <a:rPr lang="ru-RU" sz="1400" dirty="0" err="1"/>
              <a:t>Важливу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роль </a:t>
            </a:r>
            <a:r>
              <a:rPr lang="ru-RU" sz="1400" dirty="0" err="1"/>
              <a:t>відіграє</a:t>
            </a:r>
            <a:r>
              <a:rPr lang="ru-RU" sz="1400" dirty="0"/>
              <a:t> і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пропорцій</a:t>
            </a:r>
            <a:r>
              <a:rPr lang="ru-RU" sz="1400" dirty="0"/>
              <a:t>, </a:t>
            </a:r>
            <a:r>
              <a:rPr lang="ru-RU" sz="1400" dirty="0" err="1"/>
              <a:t>адже</a:t>
            </a:r>
            <a:r>
              <a:rPr lang="ru-RU" sz="1400" dirty="0"/>
              <a:t> </a:t>
            </a:r>
            <a:r>
              <a:rPr lang="ru-RU" sz="1400" dirty="0" err="1"/>
              <a:t>кожна</a:t>
            </a:r>
            <a:r>
              <a:rPr lang="ru-RU" sz="1400" dirty="0"/>
              <a:t>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прагне</a:t>
            </a:r>
            <a:r>
              <a:rPr lang="ru-RU" sz="1400" dirty="0"/>
              <a:t> до </a:t>
            </a:r>
            <a:r>
              <a:rPr lang="ru-RU" sz="1400" dirty="0" err="1"/>
              <a:t>встановлення</a:t>
            </a:r>
            <a:r>
              <a:rPr lang="ru-RU" sz="1400" dirty="0"/>
              <a:t> </a:t>
            </a:r>
            <a:r>
              <a:rPr lang="ru-RU" sz="1400" dirty="0" err="1"/>
              <a:t>оптимальних</a:t>
            </a:r>
            <a:r>
              <a:rPr lang="ru-RU" sz="1400" dirty="0"/>
              <a:t> </a:t>
            </a:r>
            <a:r>
              <a:rPr lang="ru-RU" sz="1400" dirty="0" err="1"/>
              <a:t>пропорцій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повне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суспільних</a:t>
            </a:r>
            <a:r>
              <a:rPr lang="ru-RU" sz="1400" dirty="0"/>
              <a:t> потреб при </a:t>
            </a:r>
            <a:r>
              <a:rPr lang="ru-RU" sz="1400" dirty="0" err="1"/>
              <a:t>найменших</a:t>
            </a:r>
            <a:r>
              <a:rPr lang="ru-RU" sz="1400" dirty="0"/>
              <a:t> </a:t>
            </a:r>
            <a:r>
              <a:rPr lang="ru-RU" sz="1400" dirty="0" err="1"/>
              <a:t>витратах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5.3.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та </a:t>
            </a:r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еволюція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сил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на </a:t>
            </a:r>
            <a:r>
              <a:rPr lang="ru-RU" sz="1400" dirty="0" err="1"/>
              <a:t>базі</a:t>
            </a:r>
            <a:r>
              <a:rPr lang="ru-RU" sz="1400" dirty="0"/>
              <a:t> </a:t>
            </a:r>
            <a:r>
              <a:rPr lang="ru-RU" sz="1400" dirty="0" err="1"/>
              <a:t>розширеного</a:t>
            </a:r>
            <a:r>
              <a:rPr lang="ru-RU" sz="1400" dirty="0"/>
              <a:t> </a:t>
            </a:r>
            <a:r>
              <a:rPr lang="ru-RU" sz="1400" dirty="0" err="1"/>
              <a:t>відтворення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динаміки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не </a:t>
            </a:r>
            <a:r>
              <a:rPr lang="ru-RU" sz="1400" dirty="0" err="1"/>
              <a:t>завжди</a:t>
            </a:r>
            <a:r>
              <a:rPr lang="ru-RU" sz="1400" dirty="0"/>
              <a:t> </a:t>
            </a:r>
            <a:r>
              <a:rPr lang="ru-RU" sz="1400" dirty="0" err="1"/>
              <a:t>піддаються</a:t>
            </a:r>
            <a:r>
              <a:rPr lang="ru-RU" sz="1400" dirty="0"/>
              <a:t> </a:t>
            </a:r>
            <a:r>
              <a:rPr lang="ru-RU" sz="1400" dirty="0" err="1"/>
              <a:t>кількісній</a:t>
            </a:r>
            <a:r>
              <a:rPr lang="ru-RU" sz="1400" dirty="0"/>
              <a:t> </a:t>
            </a:r>
            <a:r>
              <a:rPr lang="ru-RU" sz="1400" dirty="0" err="1"/>
              <a:t>оцінці</a:t>
            </a:r>
            <a:r>
              <a:rPr lang="ru-RU" sz="1400" dirty="0"/>
              <a:t>. У </a:t>
            </a:r>
            <a:r>
              <a:rPr lang="ru-RU" sz="1400" dirty="0" err="1"/>
              <a:t>зв’язку</a:t>
            </a:r>
            <a:r>
              <a:rPr lang="ru-RU" sz="1400" dirty="0"/>
              <a:t> з такими складностями </a:t>
            </a:r>
            <a:r>
              <a:rPr lang="ru-RU" sz="1400" dirty="0" err="1"/>
              <a:t>вимірювання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в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макроекономіці</a:t>
            </a:r>
            <a:r>
              <a:rPr lang="ru-RU" sz="1400" dirty="0"/>
              <a:t>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 err="1"/>
              <a:t>аналізується</a:t>
            </a:r>
            <a:r>
              <a:rPr lang="ru-RU" sz="1400" dirty="0"/>
              <a:t> </a:t>
            </a:r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Економічне</a:t>
            </a:r>
            <a:r>
              <a:rPr lang="ru-RU" sz="1400" dirty="0" smtClean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розширення</a:t>
            </a:r>
            <a:r>
              <a:rPr lang="ru-RU" sz="1400" dirty="0"/>
              <a:t> </a:t>
            </a:r>
            <a:r>
              <a:rPr lang="ru-RU" sz="1400" dirty="0" err="1"/>
              <a:t>масштабів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випуску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національного</a:t>
            </a:r>
            <a:r>
              <a:rPr lang="ru-RU" sz="1400" dirty="0"/>
              <a:t> доходу </a:t>
            </a:r>
            <a:r>
              <a:rPr lang="ru-RU" sz="1400" dirty="0" err="1"/>
              <a:t>або</a:t>
            </a:r>
            <a:r>
              <a:rPr lang="ru-RU" sz="1400" dirty="0"/>
              <a:t> валового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національного</a:t>
            </a:r>
            <a:r>
              <a:rPr lang="ru-RU" sz="1400" dirty="0"/>
              <a:t> продукту,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характеризується</a:t>
            </a:r>
            <a:r>
              <a:rPr lang="ru-RU" sz="1400" dirty="0"/>
              <a:t> </a:t>
            </a:r>
            <a:r>
              <a:rPr lang="ru-RU" sz="1400" dirty="0" err="1"/>
              <a:t>зміною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у </a:t>
            </a:r>
            <a:r>
              <a:rPr lang="ru-RU" sz="1400" dirty="0" err="1"/>
              <a:t>країні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Світовій</a:t>
            </a:r>
            <a:r>
              <a:rPr lang="ru-RU" sz="1400" dirty="0"/>
              <a:t>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історії</a:t>
            </a:r>
            <a:r>
              <a:rPr lang="ru-RU" sz="1400" dirty="0"/>
              <a:t> </a:t>
            </a:r>
            <a:r>
              <a:rPr lang="ru-RU" sz="1400" dirty="0" err="1"/>
              <a:t>відомі</a:t>
            </a:r>
            <a:r>
              <a:rPr lang="ru-RU" sz="1400" dirty="0"/>
              <a:t> два </a:t>
            </a:r>
            <a:r>
              <a:rPr lang="ru-RU" sz="1400" dirty="0" err="1"/>
              <a:t>типи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екстенсивне</a:t>
            </a:r>
            <a:r>
              <a:rPr lang="ru-RU" sz="1400" dirty="0"/>
              <a:t> та </a:t>
            </a:r>
            <a:r>
              <a:rPr lang="ru-RU" sz="1400" dirty="0" err="1"/>
              <a:t>інтенсивне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Екстенсивне</a:t>
            </a:r>
            <a:r>
              <a:rPr lang="ru-RU" sz="1400" dirty="0" smtClean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збільшенню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факторів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при </a:t>
            </a:r>
            <a:r>
              <a:rPr lang="ru-RU" sz="1400" dirty="0" err="1"/>
              <a:t>збереженні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попередньої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основи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Цей</a:t>
            </a:r>
            <a:r>
              <a:rPr lang="ru-RU" sz="1400" dirty="0"/>
              <a:t> тип є </a:t>
            </a:r>
            <a:r>
              <a:rPr lang="ru-RU" sz="1400" dirty="0" err="1"/>
              <a:t>порівняно</a:t>
            </a:r>
            <a:r>
              <a:rPr lang="ru-RU" sz="1400" dirty="0"/>
              <a:t> простим типом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. Головна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перевага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забезпечує</a:t>
            </a:r>
            <a:r>
              <a:rPr lang="ru-RU" sz="1400" dirty="0"/>
              <a:t> </a:t>
            </a:r>
            <a:r>
              <a:rPr lang="ru-RU" sz="1400" dirty="0" err="1"/>
              <a:t>найлегший</a:t>
            </a:r>
            <a:r>
              <a:rPr lang="ru-RU" sz="1400" dirty="0"/>
              <a:t> шлях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темпів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господарського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, </a:t>
            </a:r>
            <a:r>
              <a:rPr lang="ru-RU" sz="1400" dirty="0" err="1"/>
              <a:t>порівняно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та </a:t>
            </a:r>
            <a:r>
              <a:rPr lang="ru-RU" sz="1400" dirty="0" err="1"/>
              <a:t>відносно</a:t>
            </a:r>
            <a:r>
              <a:rPr lang="ru-RU" sz="1400" dirty="0"/>
              <a:t> дешево </a:t>
            </a:r>
            <a:r>
              <a:rPr lang="ru-RU" sz="1400" dirty="0" err="1"/>
              <a:t>дозоляє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збільшити</a:t>
            </a:r>
            <a:r>
              <a:rPr lang="ru-RU" sz="1400" dirty="0"/>
              <a:t>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потенціал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  <a:r>
              <a:rPr lang="ru-RU" sz="1400" dirty="0" err="1"/>
              <a:t>Історично</a:t>
            </a:r>
            <a:r>
              <a:rPr lang="ru-RU" sz="1400" dirty="0"/>
              <a:t> </a:t>
            </a:r>
            <a:r>
              <a:rPr lang="ru-RU" sz="1400" dirty="0" err="1"/>
              <a:t>екстенсивне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передує</a:t>
            </a:r>
            <a:r>
              <a:rPr lang="ru-RU" sz="1400" dirty="0"/>
              <a:t> </a:t>
            </a:r>
            <a:r>
              <a:rPr lang="ru-RU" sz="1400" dirty="0" err="1"/>
              <a:t>інтенсивному</a:t>
            </a:r>
            <a:r>
              <a:rPr lang="ru-RU" sz="1400" dirty="0"/>
              <a:t> і,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воно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у чистому </a:t>
            </a:r>
            <a:r>
              <a:rPr lang="ru-RU" sz="1400" dirty="0" err="1"/>
              <a:t>вигляді</a:t>
            </a:r>
            <a:r>
              <a:rPr lang="ru-RU" sz="1400" dirty="0"/>
              <a:t>, то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залишається</a:t>
            </a:r>
            <a:r>
              <a:rPr lang="ru-RU" sz="1400" dirty="0"/>
              <a:t> </a:t>
            </a:r>
            <a:r>
              <a:rPr lang="ru-RU" sz="1400" dirty="0" err="1"/>
              <a:t>незмінною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Інтенсивне</a:t>
            </a:r>
            <a:r>
              <a:rPr lang="ru-RU" sz="1400" dirty="0" smtClean="0"/>
              <a:t> </a:t>
            </a:r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складний</a:t>
            </a:r>
            <a:r>
              <a:rPr lang="ru-RU" sz="1400" dirty="0"/>
              <a:t> тип </a:t>
            </a:r>
            <a:r>
              <a:rPr lang="ru-RU" sz="1400" dirty="0" err="1"/>
              <a:t>зростання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вирішальну</a:t>
            </a:r>
            <a:r>
              <a:rPr lang="ru-RU" sz="1400" dirty="0"/>
              <a:t> роль тут </a:t>
            </a:r>
            <a:r>
              <a:rPr lang="ru-RU" sz="1400" dirty="0" err="1"/>
              <a:t>відіграє</a:t>
            </a:r>
            <a:r>
              <a:rPr lang="ru-RU" sz="1400" dirty="0"/>
              <a:t> </a:t>
            </a:r>
            <a:r>
              <a:rPr lang="ru-RU" sz="1400" dirty="0" err="1"/>
              <a:t>науково-технічний</a:t>
            </a:r>
            <a:r>
              <a:rPr lang="ru-RU" sz="1400" dirty="0"/>
              <a:t> </a:t>
            </a:r>
            <a:r>
              <a:rPr lang="ru-RU" sz="1400" dirty="0" err="1"/>
              <a:t>прогрес</a:t>
            </a:r>
            <a:r>
              <a:rPr lang="ru-RU" sz="1400" dirty="0"/>
              <a:t>. </a:t>
            </a:r>
            <a:r>
              <a:rPr lang="ru-RU" sz="1400" dirty="0" err="1"/>
              <a:t>Відповідно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цей</a:t>
            </a:r>
            <a:r>
              <a:rPr lang="ru-RU" sz="1400" dirty="0"/>
              <a:t> тип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високий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сил,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техніки</a:t>
            </a:r>
            <a:r>
              <a:rPr lang="ru-RU" sz="1400" dirty="0"/>
              <a:t>,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високий</a:t>
            </a:r>
            <a:r>
              <a:rPr lang="ru-RU" sz="1400" dirty="0"/>
              <a:t> </a:t>
            </a:r>
            <a:r>
              <a:rPr lang="ru-RU" sz="1400" dirty="0" err="1"/>
              <a:t>професійний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робітників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422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Інтенсивний</a:t>
            </a:r>
            <a:r>
              <a:rPr lang="ru-RU" sz="1400" dirty="0"/>
              <a:t> тип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здолати</a:t>
            </a:r>
            <a:r>
              <a:rPr lang="ru-RU" sz="1400" dirty="0"/>
              <a:t> проблему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обмеженості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. </a:t>
            </a:r>
            <a:r>
              <a:rPr lang="ru-RU" sz="1400" dirty="0" err="1"/>
              <a:t>Тобто</a:t>
            </a:r>
            <a:r>
              <a:rPr lang="ru-RU" sz="1400" dirty="0"/>
              <a:t> одним з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важливих</a:t>
            </a:r>
            <a:r>
              <a:rPr lang="ru-RU" sz="1400" dirty="0"/>
              <a:t> </a:t>
            </a:r>
            <a:r>
              <a:rPr lang="ru-RU" sz="1400" dirty="0" err="1"/>
              <a:t>джерел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ресурсозбереження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дешевше</a:t>
            </a:r>
            <a:r>
              <a:rPr lang="ru-RU" sz="1400" dirty="0"/>
              <a:t> для </a:t>
            </a:r>
            <a:r>
              <a:rPr lang="ru-RU" sz="1400" dirty="0" err="1"/>
              <a:t>населення</a:t>
            </a:r>
            <a:r>
              <a:rPr lang="ru-RU" sz="1400" dirty="0"/>
              <a:t>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задіяних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У </a:t>
            </a:r>
            <a:r>
              <a:rPr lang="ru-RU" sz="1400" dirty="0"/>
              <a:t>чистому </a:t>
            </a:r>
            <a:r>
              <a:rPr lang="ru-RU" sz="1400" dirty="0" err="1"/>
              <a:t>вигляді</a:t>
            </a:r>
            <a:r>
              <a:rPr lang="ru-RU" sz="1400" dirty="0"/>
              <a:t> в реальному </a:t>
            </a:r>
            <a:r>
              <a:rPr lang="ru-RU" sz="1400" dirty="0" err="1"/>
              <a:t>житті</a:t>
            </a:r>
            <a:r>
              <a:rPr lang="ru-RU" sz="1400" dirty="0"/>
              <a:t> </a:t>
            </a:r>
            <a:r>
              <a:rPr lang="ru-RU" sz="1400" dirty="0" err="1"/>
              <a:t>обидва</a:t>
            </a:r>
            <a:r>
              <a:rPr lang="ru-RU" sz="1400" dirty="0"/>
              <a:t> </a:t>
            </a:r>
            <a:r>
              <a:rPr lang="ru-RU" sz="1400" dirty="0" err="1"/>
              <a:t>типи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зростання</a:t>
            </a:r>
            <a:r>
              <a:rPr lang="ru-RU" sz="1400" dirty="0"/>
              <a:t> не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окремо</a:t>
            </a:r>
            <a:r>
              <a:rPr lang="ru-RU" sz="1400" dirty="0"/>
              <a:t>, а </a:t>
            </a:r>
            <a:r>
              <a:rPr lang="ru-RU" sz="1400" dirty="0" err="1"/>
              <a:t>поєднуються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собою в </a:t>
            </a:r>
            <a:r>
              <a:rPr lang="ru-RU" sz="1400" dirty="0" err="1"/>
              <a:t>певній</a:t>
            </a:r>
            <a:r>
              <a:rPr lang="ru-RU" sz="1400" dirty="0"/>
              <a:t> </a:t>
            </a:r>
            <a:r>
              <a:rPr lang="ru-RU" sz="1400" dirty="0" err="1"/>
              <a:t>комбінації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Тому </a:t>
            </a:r>
            <a:r>
              <a:rPr lang="ru-RU" sz="1400" dirty="0" err="1"/>
              <a:t>прийнято</a:t>
            </a:r>
            <a:r>
              <a:rPr lang="ru-RU" sz="1400" dirty="0"/>
              <a:t> </a:t>
            </a:r>
            <a:r>
              <a:rPr lang="ru-RU" sz="1400" dirty="0" err="1"/>
              <a:t>говорити</a:t>
            </a:r>
            <a:r>
              <a:rPr lang="ru-RU" sz="1400" dirty="0"/>
              <a:t> про </a:t>
            </a:r>
            <a:r>
              <a:rPr lang="ru-RU" sz="1400" dirty="0" err="1"/>
              <a:t>переважно</a:t>
            </a:r>
            <a:r>
              <a:rPr lang="ru-RU" sz="1400" dirty="0"/>
              <a:t> </a:t>
            </a:r>
            <a:r>
              <a:rPr lang="ru-RU" sz="1400" dirty="0" err="1"/>
              <a:t>інтенсивний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переважно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інтенсивний</a:t>
            </a:r>
            <a:r>
              <a:rPr lang="ru-RU" sz="1400" dirty="0"/>
              <a:t> </a:t>
            </a:r>
            <a:r>
              <a:rPr lang="ru-RU" sz="1400" dirty="0" err="1"/>
              <a:t>типи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ступеня</a:t>
            </a:r>
            <a:r>
              <a:rPr lang="ru-RU" sz="1400" dirty="0"/>
              <a:t> </a:t>
            </a:r>
            <a:r>
              <a:rPr lang="ru-RU" sz="1400" dirty="0" err="1"/>
              <a:t>переваги</a:t>
            </a:r>
            <a:r>
              <a:rPr lang="ru-RU" sz="1400" dirty="0"/>
              <a:t> одного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над </a:t>
            </a:r>
            <a:r>
              <a:rPr lang="ru-RU" sz="1400" dirty="0" err="1"/>
              <a:t>іншим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низки </a:t>
            </a:r>
            <a:r>
              <a:rPr lang="ru-RU" sz="1400" dirty="0" err="1"/>
              <a:t>факторів</a:t>
            </a:r>
            <a:r>
              <a:rPr lang="ru-RU" sz="1400" dirty="0"/>
              <a:t>. 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широке</a:t>
            </a:r>
            <a:r>
              <a:rPr lang="ru-RU" sz="1400" dirty="0"/>
              <a:t> </a:t>
            </a:r>
            <a:r>
              <a:rPr lang="ru-RU" sz="1400" dirty="0" err="1"/>
              <a:t>розповсюдження</a:t>
            </a:r>
            <a:r>
              <a:rPr lang="ru-RU" sz="1400" dirty="0"/>
              <a:t> </a:t>
            </a:r>
            <a:r>
              <a:rPr lang="ru-RU" sz="1400" dirty="0" err="1"/>
              <a:t>отримала</a:t>
            </a:r>
            <a:r>
              <a:rPr lang="ru-RU" sz="1400" dirty="0"/>
              <a:t> </a:t>
            </a:r>
            <a:r>
              <a:rPr lang="ru-RU" sz="1400" dirty="0" err="1"/>
              <a:t>теорія</a:t>
            </a:r>
            <a:r>
              <a:rPr lang="ru-RU" sz="1400" dirty="0"/>
              <a:t>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родоначальником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Ж.-Б. Сей.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сутність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у </a:t>
            </a:r>
            <a:r>
              <a:rPr lang="ru-RU" sz="1400" dirty="0" err="1"/>
              <a:t>створенні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вартості</a:t>
            </a:r>
            <a:r>
              <a:rPr lang="ru-RU" sz="1400" dirty="0"/>
              <a:t> </a:t>
            </a:r>
            <a:r>
              <a:rPr lang="ru-RU" sz="1400" dirty="0" err="1"/>
              <a:t>беруть</a:t>
            </a:r>
            <a:r>
              <a:rPr lang="ru-RU" sz="1400" dirty="0"/>
              <a:t> участь </a:t>
            </a:r>
            <a:r>
              <a:rPr lang="ru-RU" sz="1400" dirty="0" err="1"/>
              <a:t>праця</a:t>
            </a:r>
            <a:r>
              <a:rPr lang="ru-RU" sz="1400" dirty="0"/>
              <a:t>, земля та </a:t>
            </a:r>
            <a:r>
              <a:rPr lang="ru-RU" sz="1400" dirty="0" err="1"/>
              <a:t>капітал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Сьогодні</a:t>
            </a:r>
            <a:r>
              <a:rPr lang="ru-RU" sz="1400" dirty="0" smtClean="0"/>
              <a:t> </a:t>
            </a:r>
            <a:r>
              <a:rPr lang="ru-RU" sz="1400" dirty="0" err="1"/>
              <a:t>трактування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отримало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глибоке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широке</a:t>
            </a:r>
            <a:r>
              <a:rPr lang="ru-RU" sz="1400" dirty="0"/>
              <a:t> </a:t>
            </a:r>
            <a:r>
              <a:rPr lang="ru-RU" sz="1400" dirty="0" err="1"/>
              <a:t>тлумачення</a:t>
            </a:r>
            <a:r>
              <a:rPr lang="ru-RU" sz="1400" dirty="0"/>
              <a:t>. До них, </a:t>
            </a:r>
            <a:r>
              <a:rPr lang="ru-RU" sz="1400" dirty="0" err="1"/>
              <a:t>зазвичай</a:t>
            </a:r>
            <a:r>
              <a:rPr lang="ru-RU" sz="1400" dirty="0"/>
              <a:t>, </a:t>
            </a:r>
            <a:r>
              <a:rPr lang="ru-RU" sz="1400" dirty="0" err="1"/>
              <a:t>відносять</a:t>
            </a:r>
            <a:r>
              <a:rPr lang="ru-RU" sz="1400" dirty="0"/>
              <a:t>: </a:t>
            </a:r>
            <a:r>
              <a:rPr lang="ru-RU" sz="1400" dirty="0" err="1"/>
              <a:t>працю</a:t>
            </a:r>
            <a:r>
              <a:rPr lang="ru-RU" sz="1400" dirty="0"/>
              <a:t>, землю, </a:t>
            </a:r>
            <a:r>
              <a:rPr lang="ru-RU" sz="1400" dirty="0" err="1"/>
              <a:t>капітал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підприємницьку</a:t>
            </a:r>
            <a:r>
              <a:rPr lang="ru-RU" sz="1400" dirty="0"/>
              <a:t> </a:t>
            </a:r>
            <a:r>
              <a:rPr lang="ru-RU" sz="1400" dirty="0" err="1"/>
              <a:t>здатність</a:t>
            </a:r>
            <a:r>
              <a:rPr lang="ru-RU" sz="1400" dirty="0"/>
              <a:t>, </a:t>
            </a:r>
            <a:r>
              <a:rPr lang="ru-RU" sz="1400" dirty="0" err="1"/>
              <a:t>науково-технічний</a:t>
            </a:r>
            <a:r>
              <a:rPr lang="ru-RU" sz="1400" dirty="0"/>
              <a:t> </a:t>
            </a:r>
            <a:r>
              <a:rPr lang="ru-RU" sz="1400" dirty="0" err="1"/>
              <a:t>прогрес</a:t>
            </a:r>
            <a:r>
              <a:rPr lang="ru-RU" sz="1400" dirty="0"/>
              <a:t> та </a:t>
            </a:r>
            <a:r>
              <a:rPr lang="ru-RU" sz="1400" dirty="0" err="1"/>
              <a:t>зовнішньоекономічну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діяльність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Фактори</a:t>
            </a:r>
            <a:r>
              <a:rPr lang="ru-RU" sz="1400" dirty="0" smtClean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взаємопов’язані</a:t>
            </a:r>
            <a:r>
              <a:rPr lang="ru-RU" sz="1400" dirty="0"/>
              <a:t> та </a:t>
            </a:r>
            <a:r>
              <a:rPr lang="ru-RU" sz="1400" dirty="0" err="1"/>
              <a:t>переплетені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собою. Тому точно </a:t>
            </a:r>
            <a:r>
              <a:rPr lang="ru-RU" sz="1400" dirty="0" err="1"/>
              <a:t>визначити</a:t>
            </a:r>
            <a:r>
              <a:rPr lang="ru-RU" sz="1400" dirty="0"/>
              <a:t> </a:t>
            </a:r>
            <a:r>
              <a:rPr lang="ru-RU" sz="1400" dirty="0" err="1"/>
              <a:t>частку</a:t>
            </a:r>
            <a:r>
              <a:rPr lang="ru-RU" sz="1400" dirty="0"/>
              <a:t> того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 фактора </a:t>
            </a:r>
            <a:r>
              <a:rPr lang="ru-RU" sz="1400" dirty="0" err="1"/>
              <a:t>досить</a:t>
            </a:r>
            <a:r>
              <a:rPr lang="ru-RU" sz="1400" dirty="0"/>
              <a:t> складно.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11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Екстенсивні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призводять</a:t>
            </a:r>
            <a:r>
              <a:rPr lang="ru-RU" sz="1400" dirty="0"/>
              <a:t> до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збільшенню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. До них </a:t>
            </a:r>
            <a:r>
              <a:rPr lang="ru-RU" sz="1400" dirty="0" err="1"/>
              <a:t>відносять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інвестицій</a:t>
            </a:r>
            <a:r>
              <a:rPr lang="ru-RU" sz="1400" dirty="0"/>
              <a:t> при </a:t>
            </a:r>
            <a:r>
              <a:rPr lang="ru-RU" sz="1400" dirty="0" err="1"/>
              <a:t>збереженні</a:t>
            </a:r>
            <a:r>
              <a:rPr lang="ru-RU" sz="1400" dirty="0"/>
              <a:t> </a:t>
            </a:r>
            <a:r>
              <a:rPr lang="ru-RU" sz="1400" dirty="0" err="1"/>
              <a:t>існуючого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технологій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чисельності</a:t>
            </a:r>
            <a:r>
              <a:rPr lang="ru-RU" sz="1400" dirty="0"/>
              <a:t> </a:t>
            </a:r>
            <a:r>
              <a:rPr lang="ru-RU" sz="1400" dirty="0" err="1"/>
              <a:t>зайнятих</a:t>
            </a:r>
            <a:r>
              <a:rPr lang="ru-RU" sz="1400" dirty="0"/>
              <a:t> </a:t>
            </a:r>
            <a:r>
              <a:rPr lang="ru-RU" sz="1400" dirty="0" err="1"/>
              <a:t>робітників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, </a:t>
            </a:r>
            <a:r>
              <a:rPr lang="ru-RU" sz="1400" dirty="0" err="1"/>
              <a:t>матеріалів</a:t>
            </a:r>
            <a:r>
              <a:rPr lang="ru-RU" sz="1400" dirty="0"/>
              <a:t>, </a:t>
            </a:r>
            <a:r>
              <a:rPr lang="ru-RU" sz="1400" dirty="0" err="1"/>
              <a:t>палива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використовуються</a:t>
            </a:r>
            <a:r>
              <a:rPr lang="ru-RU" sz="1400" dirty="0"/>
              <a:t> при </a:t>
            </a:r>
            <a:r>
              <a:rPr lang="ru-RU" sz="1400" dirty="0" err="1"/>
              <a:t>виробництві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Інтенсивні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– </a:t>
            </a:r>
            <a:r>
              <a:rPr lang="ru-RU" sz="1400" dirty="0" err="1"/>
              <a:t>фактори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призводять</a:t>
            </a:r>
            <a:r>
              <a:rPr lang="ru-RU" sz="1400" dirty="0"/>
              <a:t> до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шляхом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ефективного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ресурсів</a:t>
            </a:r>
            <a:r>
              <a:rPr lang="ru-RU" sz="1400" dirty="0"/>
              <a:t> та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. До них </a:t>
            </a:r>
            <a:r>
              <a:rPr lang="ru-RU" sz="1400" dirty="0" err="1"/>
              <a:t>відносять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нової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 та </a:t>
            </a:r>
            <a:r>
              <a:rPr lang="ru-RU" sz="1400" dirty="0" err="1"/>
              <a:t>технологій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оновлення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фондів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кваліфікації</a:t>
            </a:r>
            <a:r>
              <a:rPr lang="ru-RU" sz="1400" dirty="0"/>
              <a:t> </a:t>
            </a:r>
            <a:r>
              <a:rPr lang="ru-RU" sz="1400" dirty="0" err="1"/>
              <a:t>робітників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краще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, </a:t>
            </a:r>
            <a:r>
              <a:rPr lang="ru-RU" sz="1400" dirty="0" err="1"/>
              <a:t>матеріалів</a:t>
            </a:r>
            <a:r>
              <a:rPr lang="ru-RU" sz="1400" dirty="0"/>
              <a:t>, </a:t>
            </a:r>
            <a:r>
              <a:rPr lang="ru-RU" sz="1400" dirty="0" err="1"/>
              <a:t>земельних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за </a:t>
            </a:r>
            <a:r>
              <a:rPr lang="ru-RU" sz="1400" dirty="0" err="1"/>
              <a:t>рахунок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кращої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складова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. Як </a:t>
            </a:r>
            <a:r>
              <a:rPr lang="ru-RU" sz="1400" dirty="0" err="1"/>
              <a:t>явище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воно</a:t>
            </a:r>
            <a:r>
              <a:rPr lang="ru-RU" sz="1400" dirty="0"/>
              <a:t> повинно </a:t>
            </a:r>
            <a:r>
              <a:rPr lang="ru-RU" sz="1400" dirty="0" err="1"/>
              <a:t>мати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вимірюють</a:t>
            </a:r>
            <a:r>
              <a:rPr lang="ru-RU" sz="1400" dirty="0"/>
              <a:t>. </a:t>
            </a:r>
            <a:r>
              <a:rPr lang="ru-RU" sz="1400" dirty="0" err="1"/>
              <a:t>Загальними</a:t>
            </a:r>
            <a:r>
              <a:rPr lang="ru-RU" sz="1400" dirty="0"/>
              <a:t> </a:t>
            </a:r>
            <a:r>
              <a:rPr lang="ru-RU" sz="1400" dirty="0" err="1"/>
              <a:t>показниками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виступають</a:t>
            </a:r>
            <a:r>
              <a:rPr lang="ru-RU" sz="1400" dirty="0"/>
              <a:t> </a:t>
            </a:r>
            <a:r>
              <a:rPr lang="ru-RU" sz="1400" dirty="0" err="1"/>
              <a:t>вимірювачі</a:t>
            </a:r>
            <a:r>
              <a:rPr lang="ru-RU" sz="1400" dirty="0"/>
              <a:t> </a:t>
            </a:r>
            <a:r>
              <a:rPr lang="ru-RU" sz="1400" dirty="0" err="1"/>
              <a:t>результатів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а </a:t>
            </a:r>
            <a:r>
              <a:rPr lang="ru-RU" sz="1400" dirty="0" err="1"/>
              <a:t>саме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темп </a:t>
            </a:r>
            <a:r>
              <a:rPr lang="ru-RU" sz="1400" dirty="0" err="1"/>
              <a:t>зростання</a:t>
            </a:r>
            <a:r>
              <a:rPr lang="ru-RU" sz="1400" dirty="0"/>
              <a:t> валового </a:t>
            </a:r>
            <a:r>
              <a:rPr lang="ru-RU" sz="1400" dirty="0" err="1"/>
              <a:t>внутрішнього</a:t>
            </a:r>
            <a:r>
              <a:rPr lang="ru-RU" sz="1400" dirty="0"/>
              <a:t> продукту і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доходу;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темп </a:t>
            </a:r>
            <a:r>
              <a:rPr lang="ru-RU" sz="1400" dirty="0" err="1"/>
              <a:t>зростання</a:t>
            </a:r>
            <a:r>
              <a:rPr lang="ru-RU" sz="1400" dirty="0"/>
              <a:t> валового </a:t>
            </a:r>
            <a:r>
              <a:rPr lang="ru-RU" sz="1400" dirty="0" err="1"/>
              <a:t>внутрішнього</a:t>
            </a:r>
            <a:r>
              <a:rPr lang="ru-RU" sz="1400" dirty="0"/>
              <a:t> продукту і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доходу на душу </a:t>
            </a:r>
            <a:r>
              <a:rPr lang="ru-RU" sz="1400" dirty="0" err="1"/>
              <a:t>населення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галузева</a:t>
            </a:r>
            <a:r>
              <a:rPr lang="ru-RU" sz="1400" dirty="0"/>
              <a:t> структура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темп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в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темп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на душу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475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Своє</a:t>
            </a:r>
            <a:r>
              <a:rPr lang="ru-RU" sz="1400" dirty="0"/>
              <a:t> </a:t>
            </a:r>
            <a:r>
              <a:rPr lang="ru-RU" sz="1400" dirty="0" err="1"/>
              <a:t>відображення</a:t>
            </a:r>
            <a:r>
              <a:rPr lang="ru-RU" sz="1400" dirty="0"/>
              <a:t> </a:t>
            </a:r>
            <a:r>
              <a:rPr lang="ru-RU" sz="1400" dirty="0" err="1"/>
              <a:t>економічне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знаходить</a:t>
            </a:r>
            <a:r>
              <a:rPr lang="ru-RU" sz="1400" dirty="0"/>
              <a:t>, перш за все, 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збільшенні</a:t>
            </a:r>
            <a:r>
              <a:rPr lang="ru-RU" sz="1400" dirty="0"/>
              <a:t> валового </a:t>
            </a:r>
            <a:r>
              <a:rPr lang="ru-RU" sz="1400" dirty="0" err="1"/>
              <a:t>внутрішнього</a:t>
            </a:r>
            <a:r>
              <a:rPr lang="ru-RU" sz="1400" dirty="0"/>
              <a:t> продукту. </a:t>
            </a:r>
            <a:r>
              <a:rPr lang="ru-RU" sz="1400" dirty="0" err="1"/>
              <a:t>Саме</a:t>
            </a:r>
            <a:r>
              <a:rPr lang="ru-RU" sz="1400" dirty="0"/>
              <a:t> тому </a:t>
            </a:r>
            <a:r>
              <a:rPr lang="ru-RU" sz="1400" dirty="0" err="1"/>
              <a:t>провідним</a:t>
            </a:r>
            <a:r>
              <a:rPr lang="ru-RU" sz="1400" dirty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та </a:t>
            </a:r>
            <a:r>
              <a:rPr lang="ru-RU" sz="1400" dirty="0" err="1"/>
              <a:t>найкращім</a:t>
            </a:r>
            <a:r>
              <a:rPr lang="ru-RU" sz="1400" dirty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 стану </a:t>
            </a:r>
            <a:r>
              <a:rPr lang="ru-RU" sz="1400" dirty="0" err="1"/>
              <a:t>економіки</a:t>
            </a:r>
            <a:r>
              <a:rPr lang="ru-RU" sz="1400" dirty="0"/>
              <a:t> є темп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зростання</a:t>
            </a:r>
            <a:r>
              <a:rPr lang="ru-RU" sz="1400" dirty="0"/>
              <a:t> валового </a:t>
            </a:r>
            <a:r>
              <a:rPr lang="ru-RU" sz="1400" dirty="0" err="1"/>
              <a:t>внутрішнього</a:t>
            </a:r>
            <a:r>
              <a:rPr lang="ru-RU" sz="1400" dirty="0"/>
              <a:t> продукту як у </a:t>
            </a:r>
            <a:r>
              <a:rPr lang="ru-RU" sz="1400" dirty="0" err="1"/>
              <a:t>цілому</a:t>
            </a:r>
            <a:r>
              <a:rPr lang="ru-RU" sz="1400" dirty="0"/>
              <a:t> в </a:t>
            </a:r>
            <a:r>
              <a:rPr lang="ru-RU" sz="1400" dirty="0" err="1"/>
              <a:t>країні</a:t>
            </a:r>
            <a:r>
              <a:rPr lang="ru-RU" sz="1400" dirty="0"/>
              <a:t> так і на душу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 </a:t>
            </a:r>
            <a:r>
              <a:rPr lang="ru-RU" sz="1400" dirty="0" err="1"/>
              <a:t>покладено</a:t>
            </a:r>
            <a:r>
              <a:rPr lang="ru-RU" sz="1400" dirty="0"/>
              <a:t> в основу </a:t>
            </a: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класифікацій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за </a:t>
            </a:r>
            <a:r>
              <a:rPr lang="ru-RU" sz="1400" dirty="0" err="1"/>
              <a:t>якими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 err="1"/>
              <a:t>поділяють</a:t>
            </a:r>
            <a:r>
              <a:rPr lang="ru-RU" sz="1400" dirty="0"/>
              <a:t> на </a:t>
            </a:r>
            <a:r>
              <a:rPr lang="ru-RU" sz="1400" dirty="0" err="1"/>
              <a:t>розвинуті</a:t>
            </a:r>
            <a:r>
              <a:rPr lang="ru-RU" sz="1400" dirty="0"/>
              <a:t> та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розвиваються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uk-UA" sz="1400" dirty="0"/>
              <a:t>І</a:t>
            </a:r>
            <a:r>
              <a:rPr lang="ru-RU" sz="1400" dirty="0" err="1" smtClean="0"/>
              <a:t>ншим</a:t>
            </a:r>
            <a:r>
              <a:rPr lang="ru-RU" sz="1400" dirty="0" smtClean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широко </a:t>
            </a:r>
            <a:r>
              <a:rPr lang="ru-RU" sz="1400" dirty="0" err="1"/>
              <a:t>застосовується</a:t>
            </a:r>
            <a:r>
              <a:rPr lang="ru-RU" sz="1400" dirty="0"/>
              <a:t> і </a:t>
            </a:r>
            <a:r>
              <a:rPr lang="ru-RU" sz="1400" dirty="0" err="1"/>
              <a:t>міжнародній</a:t>
            </a:r>
            <a:r>
              <a:rPr lang="ru-RU" sz="1400" dirty="0"/>
              <a:t> </a:t>
            </a:r>
            <a:r>
              <a:rPr lang="ru-RU" sz="1400" dirty="0" err="1"/>
              <a:t>практиці</a:t>
            </a:r>
            <a:r>
              <a:rPr lang="ru-RU" sz="1400" dirty="0"/>
              <a:t>, є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галузева</a:t>
            </a:r>
            <a:r>
              <a:rPr lang="ru-RU" sz="1400" dirty="0"/>
              <a:t> структура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проводиться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показника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валового </a:t>
            </a:r>
            <a:r>
              <a:rPr lang="ru-RU" sz="1400" dirty="0" err="1"/>
              <a:t>внутрішнього</a:t>
            </a:r>
            <a:r>
              <a:rPr lang="ru-RU" sz="1400" dirty="0"/>
              <a:t> продукту. Перш за все, </a:t>
            </a:r>
            <a:r>
              <a:rPr lang="ru-RU" sz="1400" dirty="0" err="1"/>
              <a:t>досліджується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галузями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та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 </a:t>
            </a:r>
            <a:r>
              <a:rPr lang="ru-RU" sz="1400" dirty="0" err="1"/>
              <a:t>Аналізується</a:t>
            </a:r>
            <a:r>
              <a:rPr lang="ru-RU" sz="1400" dirty="0"/>
              <a:t> </a:t>
            </a:r>
            <a:r>
              <a:rPr lang="ru-RU" sz="1400" dirty="0" err="1"/>
              <a:t>питома</a:t>
            </a:r>
            <a:r>
              <a:rPr lang="ru-RU" sz="1400" dirty="0"/>
              <a:t> вага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великих </a:t>
            </a:r>
            <a:r>
              <a:rPr lang="ru-RU" sz="1400" dirty="0" err="1"/>
              <a:t>народногосподарських</a:t>
            </a:r>
            <a:r>
              <a:rPr lang="ru-RU" sz="1400" dirty="0"/>
              <a:t> </a:t>
            </a:r>
            <a:r>
              <a:rPr lang="ru-RU" sz="1400" dirty="0" err="1"/>
              <a:t>комплексів</a:t>
            </a:r>
            <a:r>
              <a:rPr lang="ru-RU" sz="1400" dirty="0"/>
              <a:t>: </a:t>
            </a:r>
            <a:r>
              <a:rPr lang="ru-RU" sz="1400" dirty="0" err="1"/>
              <a:t>паливно-енергетичного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машинобудівельного</a:t>
            </a:r>
            <a:r>
              <a:rPr lang="ru-RU" sz="1400" dirty="0"/>
              <a:t>, </a:t>
            </a:r>
            <a:r>
              <a:rPr lang="ru-RU" sz="1400" dirty="0" err="1"/>
              <a:t>агропромислового</a:t>
            </a:r>
            <a:r>
              <a:rPr lang="ru-RU" sz="1400" dirty="0"/>
              <a:t>, </a:t>
            </a:r>
            <a:r>
              <a:rPr lang="ru-RU" sz="1400" dirty="0" err="1"/>
              <a:t>будівельного</a:t>
            </a:r>
            <a:r>
              <a:rPr lang="ru-RU" sz="1400" dirty="0"/>
              <a:t>, </a:t>
            </a:r>
            <a:r>
              <a:rPr lang="ru-RU" sz="1400" dirty="0" err="1"/>
              <a:t>воєнно-промислового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та </a:t>
            </a:r>
            <a:r>
              <a:rPr lang="ru-RU" sz="1400" dirty="0" err="1"/>
              <a:t>інших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Характеризують</a:t>
            </a:r>
            <a:r>
              <a:rPr lang="ru-RU" sz="1400" dirty="0" smtClean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й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деяких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є </a:t>
            </a:r>
            <a:r>
              <a:rPr lang="ru-RU" sz="1400" dirty="0" err="1"/>
              <a:t>базовими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Вони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судити</a:t>
            </a:r>
            <a:r>
              <a:rPr lang="ru-RU" sz="1400" dirty="0"/>
              <a:t> про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потреб </a:t>
            </a:r>
            <a:r>
              <a:rPr lang="ru-RU" sz="1400" dirty="0" err="1"/>
              <a:t>країни</a:t>
            </a:r>
            <a:r>
              <a:rPr lang="ru-RU" sz="1400" dirty="0"/>
              <a:t> в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видах </a:t>
            </a:r>
            <a:r>
              <a:rPr lang="ru-RU" sz="1400" dirty="0" err="1"/>
              <a:t>продукції</a:t>
            </a:r>
            <a:r>
              <a:rPr lang="ru-RU" sz="1400" dirty="0"/>
              <a:t>. У першу </a:t>
            </a:r>
            <a:r>
              <a:rPr lang="ru-RU" sz="1400" dirty="0" err="1"/>
              <a:t>чергу</a:t>
            </a:r>
            <a:r>
              <a:rPr lang="ru-RU" sz="1400" dirty="0"/>
              <a:t> до таких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показників</a:t>
            </a:r>
            <a:r>
              <a:rPr lang="ru-RU" sz="1400" dirty="0"/>
              <a:t> </a:t>
            </a:r>
            <a:r>
              <a:rPr lang="ru-RU" sz="1400" dirty="0" err="1"/>
              <a:t>відносять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електроенергії</a:t>
            </a:r>
            <a:r>
              <a:rPr lang="ru-RU" sz="1400" dirty="0"/>
              <a:t> на душу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Електроенергетика</a:t>
            </a:r>
            <a:r>
              <a:rPr lang="ru-RU" sz="1400" dirty="0"/>
              <a:t> </a:t>
            </a:r>
            <a:r>
              <a:rPr lang="ru-RU" sz="1400" dirty="0" err="1"/>
              <a:t>лежить</a:t>
            </a:r>
            <a:r>
              <a:rPr lang="ru-RU" sz="1400" dirty="0"/>
              <a:t> в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виробництв</a:t>
            </a:r>
            <a:r>
              <a:rPr lang="ru-RU" sz="1400" dirty="0"/>
              <a:t>, і, </a:t>
            </a:r>
            <a:r>
              <a:rPr lang="ru-RU" sz="1400" dirty="0" err="1"/>
              <a:t>отже</a:t>
            </a:r>
            <a:r>
              <a:rPr lang="ru-RU" sz="1400" dirty="0"/>
              <a:t>,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 </a:t>
            </a:r>
            <a:r>
              <a:rPr lang="ru-RU" sz="1400" dirty="0" err="1"/>
              <a:t>ховаються</a:t>
            </a:r>
            <a:r>
              <a:rPr lang="ru-RU" sz="1400" dirty="0"/>
              <a:t> й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технічного</a:t>
            </a:r>
            <a:r>
              <a:rPr lang="ru-RU" sz="1400" dirty="0"/>
              <a:t> </a:t>
            </a:r>
            <a:r>
              <a:rPr lang="ru-RU" sz="1400" dirty="0" err="1"/>
              <a:t>прогресу</a:t>
            </a:r>
            <a:r>
              <a:rPr lang="ru-RU" sz="1400" dirty="0"/>
              <a:t>, і </a:t>
            </a:r>
            <a:r>
              <a:rPr lang="ru-RU" sz="1400" dirty="0" err="1"/>
              <a:t>досягнутий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і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, і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і т.п. </a:t>
            </a:r>
            <a:r>
              <a:rPr lang="ru-RU" sz="1400" dirty="0" err="1"/>
              <a:t>Співвідношення</a:t>
            </a:r>
            <a:r>
              <a:rPr lang="ru-RU" sz="1400" dirty="0"/>
              <a:t>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розвиненими</a:t>
            </a:r>
            <a:r>
              <a:rPr lang="ru-RU" sz="1400" dirty="0"/>
              <a:t> </a:t>
            </a:r>
            <a:r>
              <a:rPr lang="ru-RU" sz="1400" dirty="0" err="1"/>
              <a:t>країнами</a:t>
            </a:r>
            <a:r>
              <a:rPr lang="ru-RU" sz="1400" dirty="0"/>
              <a:t> й </a:t>
            </a:r>
            <a:r>
              <a:rPr lang="ru-RU" sz="1400" dirty="0" err="1"/>
              <a:t>найменш</a:t>
            </a:r>
            <a:r>
              <a:rPr lang="ru-RU" sz="1400" dirty="0"/>
              <a:t> </a:t>
            </a:r>
            <a:r>
              <a:rPr lang="ru-RU" sz="1400" dirty="0" err="1"/>
              <a:t>розвиненими</a:t>
            </a:r>
            <a:r>
              <a:rPr lang="ru-RU" sz="1400" dirty="0"/>
              <a:t> становить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500:1, а </a:t>
            </a:r>
            <a:r>
              <a:rPr lang="ru-RU" sz="1400" dirty="0" err="1"/>
              <a:t>іноді</a:t>
            </a:r>
            <a:r>
              <a:rPr lang="ru-RU" sz="1400" dirty="0"/>
              <a:t> й </a:t>
            </a:r>
            <a:r>
              <a:rPr lang="ru-RU" sz="1400" dirty="0" err="1"/>
              <a:t>більше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46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400" dirty="0"/>
              <a:t>1.1.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як </a:t>
            </a:r>
            <a:r>
              <a:rPr lang="ru-RU" sz="1400" dirty="0" err="1"/>
              <a:t>соціально-економічна</a:t>
            </a:r>
            <a:r>
              <a:rPr lang="ru-RU" sz="1400" dirty="0"/>
              <a:t> система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Національна</a:t>
            </a:r>
            <a:r>
              <a:rPr lang="ru-RU" sz="1400" dirty="0" smtClean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як </a:t>
            </a:r>
            <a:r>
              <a:rPr lang="ru-RU" sz="1400" dirty="0" err="1"/>
              <a:t>самостійна</a:t>
            </a:r>
            <a:r>
              <a:rPr lang="ru-RU" sz="1400" dirty="0"/>
              <a:t> наука є </a:t>
            </a:r>
            <a:r>
              <a:rPr lang="ru-RU" sz="1400" dirty="0" err="1"/>
              <a:t>порівняно</a:t>
            </a:r>
            <a:r>
              <a:rPr lang="ru-RU" sz="1400" dirty="0"/>
              <a:t> молодою,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передумови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виникнення</a:t>
            </a:r>
            <a:r>
              <a:rPr lang="ru-RU" sz="1400" dirty="0"/>
              <a:t> </a:t>
            </a:r>
            <a:r>
              <a:rPr lang="ru-RU" sz="1400" dirty="0" err="1"/>
              <a:t>формувалися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століть</a:t>
            </a:r>
            <a:r>
              <a:rPr lang="ru-RU" sz="1400" dirty="0"/>
              <a:t>. </a:t>
            </a:r>
            <a:r>
              <a:rPr lang="ru-RU" sz="1400" dirty="0" err="1"/>
              <a:t>Адже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постійно</a:t>
            </a:r>
            <a:r>
              <a:rPr lang="ru-RU" sz="1400" dirty="0"/>
              <a:t> в </a:t>
            </a:r>
            <a:r>
              <a:rPr lang="ru-RU" sz="1400" dirty="0" err="1"/>
              <a:t>ході</a:t>
            </a:r>
            <a:r>
              <a:rPr lang="ru-RU" sz="1400" dirty="0"/>
              <a:t> </a:t>
            </a:r>
            <a:r>
              <a:rPr lang="ru-RU" sz="1400" dirty="0" err="1"/>
              <a:t>історичного</a:t>
            </a:r>
            <a:r>
              <a:rPr lang="ru-RU" sz="1400" dirty="0"/>
              <a:t>, </a:t>
            </a:r>
            <a:r>
              <a:rPr lang="ru-RU" sz="1400" dirty="0" err="1"/>
              <a:t>суспільного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накопичувалися</a:t>
            </a:r>
            <a:r>
              <a:rPr lang="ru-RU" sz="1400" dirty="0"/>
              <a:t> </a:t>
            </a:r>
            <a:r>
              <a:rPr lang="ru-RU" sz="1400" dirty="0" err="1"/>
              <a:t>загальні</a:t>
            </a:r>
            <a:r>
              <a:rPr lang="ru-RU" sz="1400" dirty="0"/>
              <a:t> </a:t>
            </a:r>
            <a:r>
              <a:rPr lang="ru-RU" sz="1400" dirty="0" err="1"/>
              <a:t>ідеї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та </a:t>
            </a:r>
            <a:r>
              <a:rPr lang="ru-RU" sz="1400" dirty="0" err="1"/>
              <a:t>концепції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та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досліджувався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вплив</a:t>
            </a:r>
            <a:r>
              <a:rPr lang="ru-RU" sz="1400" dirty="0"/>
              <a:t> на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</a:t>
            </a:r>
            <a:r>
              <a:rPr lang="ru-RU" sz="1400" dirty="0" err="1"/>
              <a:t>неекономічних</a:t>
            </a:r>
            <a:r>
              <a:rPr lang="ru-RU" sz="1400" dirty="0"/>
              <a:t> сфер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політичної</a:t>
            </a:r>
            <a:r>
              <a:rPr lang="ru-RU" sz="1400" dirty="0"/>
              <a:t>, </a:t>
            </a:r>
            <a:r>
              <a:rPr lang="ru-RU" sz="1400" dirty="0" err="1"/>
              <a:t>екологічної</a:t>
            </a:r>
            <a:r>
              <a:rPr lang="ru-RU" sz="1400" dirty="0"/>
              <a:t>), </a:t>
            </a:r>
            <a:r>
              <a:rPr lang="ru-RU" sz="1400" dirty="0" err="1"/>
              <a:t>аналізувалася</a:t>
            </a:r>
            <a:r>
              <a:rPr lang="ru-RU" sz="1400" dirty="0"/>
              <a:t> </a:t>
            </a:r>
            <a:r>
              <a:rPr lang="ru-RU" sz="1400" dirty="0" err="1"/>
              <a:t>специфіка</a:t>
            </a:r>
            <a:r>
              <a:rPr lang="ru-RU" sz="1400" dirty="0"/>
              <a:t> </a:t>
            </a:r>
            <a:r>
              <a:rPr lang="ru-RU" sz="1400" dirty="0" err="1"/>
              <a:t>прояву</a:t>
            </a:r>
            <a:r>
              <a:rPr lang="ru-RU" sz="1400" dirty="0"/>
              <a:t> </a:t>
            </a:r>
            <a:r>
              <a:rPr lang="ru-RU" sz="1400" dirty="0" err="1"/>
              <a:t>загальних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законів</a:t>
            </a:r>
            <a:r>
              <a:rPr lang="ru-RU" sz="1400" dirty="0"/>
              <a:t> та </a:t>
            </a:r>
            <a:r>
              <a:rPr lang="ru-RU" sz="1400" dirty="0" err="1"/>
              <a:t>закономірностей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Нині</a:t>
            </a:r>
            <a:r>
              <a:rPr lang="ru-RU" sz="1400" dirty="0" smtClean="0"/>
              <a:t> </a:t>
            </a:r>
            <a:r>
              <a:rPr lang="ru-RU" sz="1400" dirty="0" err="1"/>
              <a:t>головним</a:t>
            </a:r>
            <a:r>
              <a:rPr lang="ru-RU" sz="1400" dirty="0"/>
              <a:t> </a:t>
            </a:r>
            <a:r>
              <a:rPr lang="ru-RU" sz="1400" dirty="0" err="1"/>
              <a:t>завданням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як науки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визнати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дослідження</a:t>
            </a:r>
            <a:r>
              <a:rPr lang="ru-RU" sz="1400" dirty="0"/>
              <a:t> </a:t>
            </a:r>
            <a:r>
              <a:rPr lang="ru-RU" sz="1400" dirty="0" err="1"/>
              <a:t>особливостей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певної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для </a:t>
            </a:r>
            <a:r>
              <a:rPr lang="ru-RU" sz="1400" dirty="0" err="1"/>
              <a:t>обґрунтування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пріоритетів</a:t>
            </a:r>
            <a:r>
              <a:rPr lang="ru-RU" sz="1400" dirty="0"/>
              <a:t> та </a:t>
            </a:r>
            <a:r>
              <a:rPr lang="ru-RU" sz="1400" dirty="0" err="1"/>
              <a:t>заходів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, </a:t>
            </a:r>
            <a:r>
              <a:rPr lang="ru-RU" sz="1400" dirty="0" err="1"/>
              <a:t>спрямованих</a:t>
            </a:r>
            <a:r>
              <a:rPr lang="ru-RU" sz="1400" dirty="0"/>
              <a:t> на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найголовнішої</a:t>
            </a:r>
            <a:r>
              <a:rPr lang="ru-RU" sz="1400" dirty="0"/>
              <a:t> </a:t>
            </a:r>
            <a:r>
              <a:rPr lang="ru-RU" sz="1400" dirty="0" err="1"/>
              <a:t>генеральної</a:t>
            </a:r>
            <a:r>
              <a:rPr lang="ru-RU" sz="1400" dirty="0"/>
              <a:t> мети –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та </a:t>
            </a:r>
            <a:r>
              <a:rPr lang="ru-RU" sz="1400" dirty="0" err="1" smtClean="0"/>
              <a:t>підвищення</a:t>
            </a:r>
            <a:r>
              <a:rPr lang="ru-RU" sz="1400" dirty="0" smtClean="0"/>
              <a:t> </a:t>
            </a:r>
            <a:r>
              <a:rPr lang="ru-RU" sz="1400" dirty="0" err="1"/>
              <a:t>життєвого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. З </a:t>
            </a:r>
            <a:r>
              <a:rPr lang="ru-RU" sz="1400" dirty="0" err="1"/>
              <a:t>урахуванням</a:t>
            </a:r>
            <a:r>
              <a:rPr lang="ru-RU" sz="1400" dirty="0"/>
              <a:t> основного </a:t>
            </a:r>
            <a:r>
              <a:rPr lang="ru-RU" sz="1400" dirty="0" err="1"/>
              <a:t>завдання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об’єктом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як науки є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у </a:t>
            </a:r>
            <a:r>
              <a:rPr lang="ru-RU" sz="1400" dirty="0" err="1"/>
              <a:t>цілому</a:t>
            </a:r>
            <a:r>
              <a:rPr lang="ru-RU" sz="1400" dirty="0"/>
              <a:t> та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складові</a:t>
            </a:r>
            <a:r>
              <a:rPr lang="ru-RU" sz="1400" dirty="0"/>
              <a:t> в </a:t>
            </a:r>
            <a:r>
              <a:rPr lang="ru-RU" sz="1400" dirty="0" err="1"/>
              <a:t>єдності</a:t>
            </a:r>
            <a:r>
              <a:rPr lang="ru-RU" sz="1400" dirty="0"/>
              <a:t> та </a:t>
            </a:r>
            <a:r>
              <a:rPr lang="ru-RU" sz="1400" dirty="0" err="1"/>
              <a:t>взаємозалежності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Під</a:t>
            </a:r>
            <a:r>
              <a:rPr lang="ru-RU" sz="1400" dirty="0" smtClean="0"/>
              <a:t> </a:t>
            </a:r>
            <a:r>
              <a:rPr lang="ru-RU" sz="1400" dirty="0" err="1"/>
              <a:t>терміном</a:t>
            </a:r>
            <a:r>
              <a:rPr lang="ru-RU" sz="1400" dirty="0"/>
              <a:t> «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», в першу </a:t>
            </a:r>
            <a:r>
              <a:rPr lang="ru-RU" sz="1400" dirty="0" err="1"/>
              <a:t>чергу</a:t>
            </a:r>
            <a:r>
              <a:rPr lang="ru-RU" sz="1400" dirty="0"/>
              <a:t>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розуміти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окремої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держави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,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відмітити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велика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поглядів</a:t>
            </a:r>
            <a:r>
              <a:rPr lang="ru-RU" sz="1400" dirty="0"/>
              <a:t> на </a:t>
            </a:r>
            <a:r>
              <a:rPr lang="ru-RU" sz="1400" dirty="0" err="1"/>
              <a:t>сутність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Уперше</a:t>
            </a:r>
            <a:r>
              <a:rPr lang="ru-RU" sz="1400" dirty="0"/>
              <a:t>, в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загальному</a:t>
            </a:r>
            <a:r>
              <a:rPr lang="ru-RU" sz="1400" dirty="0"/>
              <a:t> </a:t>
            </a:r>
            <a:r>
              <a:rPr lang="ru-RU" sz="1400" dirty="0" err="1"/>
              <a:t>вигляді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запропонував</a:t>
            </a:r>
            <a:r>
              <a:rPr lang="ru-RU" sz="1400" dirty="0"/>
              <a:t> </a:t>
            </a:r>
            <a:r>
              <a:rPr lang="ru-RU" sz="1400" dirty="0" err="1"/>
              <a:t>В.Леонтьєв</a:t>
            </a:r>
            <a:r>
              <a:rPr lang="ru-RU" sz="1400" dirty="0"/>
              <a:t>. </a:t>
            </a:r>
            <a:r>
              <a:rPr lang="ru-RU" sz="1400" dirty="0" err="1"/>
              <a:t>Згідно</a:t>
            </a:r>
            <a:r>
              <a:rPr lang="ru-RU" sz="1400" dirty="0"/>
              <a:t> з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поглядами</a:t>
            </a:r>
            <a:r>
              <a:rPr lang="ru-RU" sz="1400" dirty="0"/>
              <a:t>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–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саморегулююча</a:t>
            </a:r>
            <a:r>
              <a:rPr lang="ru-RU" sz="1400" dirty="0"/>
              <a:t> система,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взаємопов’язаних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 err="1"/>
              <a:t>Наведене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піддане</a:t>
            </a:r>
            <a:r>
              <a:rPr lang="ru-RU" sz="1400" dirty="0"/>
              <a:t> </a:t>
            </a:r>
            <a:r>
              <a:rPr lang="ru-RU" sz="1400" dirty="0" err="1"/>
              <a:t>критиці</a:t>
            </a:r>
            <a:r>
              <a:rPr lang="ru-RU" sz="1400" dirty="0"/>
              <a:t> з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тієї</a:t>
            </a:r>
            <a:r>
              <a:rPr lang="ru-RU" sz="1400" dirty="0"/>
              <a:t> </a:t>
            </a:r>
            <a:r>
              <a:rPr lang="ru-RU" sz="1400" dirty="0" err="1"/>
              <a:t>позиції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воно</a:t>
            </a:r>
            <a:r>
              <a:rPr lang="ru-RU" sz="1400" dirty="0"/>
              <a:t> </a:t>
            </a:r>
            <a:r>
              <a:rPr lang="ru-RU" sz="1400" dirty="0" err="1"/>
              <a:t>виявилося</a:t>
            </a:r>
            <a:r>
              <a:rPr lang="ru-RU" sz="1400" dirty="0"/>
              <a:t> не </a:t>
            </a:r>
            <a:r>
              <a:rPr lang="ru-RU" sz="1400" dirty="0" err="1"/>
              <a:t>зовсім</a:t>
            </a:r>
            <a:r>
              <a:rPr lang="ru-RU" sz="1400" dirty="0"/>
              <a:t> </a:t>
            </a:r>
            <a:r>
              <a:rPr lang="ru-RU" sz="1400" dirty="0" err="1"/>
              <a:t>точним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 </a:t>
            </a:r>
            <a:r>
              <a:rPr lang="ru-RU" sz="1400" dirty="0" err="1"/>
              <a:t>йде</a:t>
            </a:r>
            <a:r>
              <a:rPr lang="ru-RU" sz="1400" dirty="0"/>
              <a:t> про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Інший</a:t>
            </a:r>
            <a:r>
              <a:rPr lang="ru-RU" sz="1400" dirty="0" smtClean="0"/>
              <a:t> </a:t>
            </a:r>
            <a:r>
              <a:rPr lang="ru-RU" sz="1400" dirty="0" err="1"/>
              <a:t>представник</a:t>
            </a:r>
            <a:r>
              <a:rPr lang="ru-RU" sz="1400" dirty="0"/>
              <a:t> </a:t>
            </a:r>
            <a:r>
              <a:rPr lang="ru-RU" sz="1400" dirty="0" err="1"/>
              <a:t>наукової</a:t>
            </a:r>
            <a:r>
              <a:rPr lang="ru-RU" sz="1400" dirty="0"/>
              <a:t> думки – Градов А.П. </a:t>
            </a:r>
            <a:r>
              <a:rPr lang="ru-RU" sz="1400" dirty="0" err="1"/>
              <a:t>визначає</a:t>
            </a:r>
            <a:r>
              <a:rPr lang="ru-RU" sz="1400" dirty="0"/>
              <a:t> </a:t>
            </a:r>
            <a:r>
              <a:rPr lang="ru-RU" sz="1400" dirty="0" err="1"/>
              <a:t>національну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економіку</a:t>
            </a:r>
            <a:r>
              <a:rPr lang="ru-RU" sz="1400" dirty="0"/>
              <a:t> як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структуру, </a:t>
            </a:r>
            <a:r>
              <a:rPr lang="ru-RU" sz="1400" dirty="0" err="1"/>
              <a:t>взаємозв’язки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елементів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пізніші</a:t>
            </a:r>
            <a:r>
              <a:rPr lang="ru-RU" sz="1400" dirty="0"/>
              <a:t> </a:t>
            </a:r>
            <a:r>
              <a:rPr lang="ru-RU" sz="1400" dirty="0" err="1"/>
              <a:t>науковці</a:t>
            </a:r>
            <a:r>
              <a:rPr lang="ru-RU" sz="1400" dirty="0"/>
              <a:t>, </a:t>
            </a:r>
            <a:r>
              <a:rPr lang="ru-RU" sz="1400" dirty="0" err="1"/>
              <a:t>розглядаючи</a:t>
            </a:r>
            <a:r>
              <a:rPr lang="ru-RU" sz="1400" dirty="0"/>
              <a:t> </a:t>
            </a:r>
            <a:r>
              <a:rPr lang="ru-RU" sz="1400" dirty="0" err="1"/>
              <a:t>національну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досліджували</a:t>
            </a:r>
            <a:r>
              <a:rPr lang="ru-RU" sz="1400" dirty="0"/>
              <a:t>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потенціал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територіальний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місце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у </a:t>
            </a:r>
            <a:r>
              <a:rPr lang="ru-RU" sz="1400" dirty="0" err="1"/>
              <a:t>світовій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, </a:t>
            </a:r>
            <a:r>
              <a:rPr lang="ru-RU" sz="1400" dirty="0" err="1"/>
              <a:t>ступінь</a:t>
            </a:r>
            <a:r>
              <a:rPr lang="ru-RU" sz="1400" dirty="0"/>
              <a:t> державного </a:t>
            </a:r>
            <a:r>
              <a:rPr lang="ru-RU" sz="1400" dirty="0" err="1"/>
              <a:t>втручання</a:t>
            </a:r>
            <a:r>
              <a:rPr lang="ru-RU" sz="1400" dirty="0"/>
              <a:t> в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процеси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порядку </a:t>
            </a:r>
            <a:r>
              <a:rPr lang="ru-RU" sz="1400" dirty="0" err="1"/>
              <a:t>тощо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9894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b="1" dirty="0"/>
              <a:t>Структура КВЕД </a:t>
            </a:r>
            <a:r>
              <a:rPr lang="ru-RU" sz="1400" b="1" dirty="0" err="1"/>
              <a:t>України</a:t>
            </a:r>
            <a:endParaRPr lang="ru-RU" sz="1400" b="1" dirty="0"/>
          </a:p>
          <a:p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в </a:t>
            </a:r>
            <a:r>
              <a:rPr lang="ru-RU" sz="1400" dirty="0" err="1"/>
              <a:t>класифікаторі</a:t>
            </a:r>
            <a:r>
              <a:rPr lang="ru-RU" sz="1400" dirty="0"/>
              <a:t> </a:t>
            </a:r>
            <a:r>
              <a:rPr lang="ru-RU" sz="1400" dirty="0" err="1"/>
              <a:t>структуровані</a:t>
            </a:r>
            <a:r>
              <a:rPr lang="ru-RU" sz="1400" dirty="0"/>
              <a:t> для </a:t>
            </a:r>
            <a:r>
              <a:rPr lang="ru-RU" sz="1400" dirty="0" err="1"/>
              <a:t>зручного</a:t>
            </a:r>
            <a:r>
              <a:rPr lang="ru-RU" sz="1400" dirty="0"/>
              <a:t> </a:t>
            </a:r>
            <a:r>
              <a:rPr lang="ru-RU" sz="1400" dirty="0" err="1"/>
              <a:t>пошуку</a:t>
            </a:r>
            <a:r>
              <a:rPr lang="ru-RU" sz="1400" dirty="0"/>
              <a:t> і </a:t>
            </a:r>
            <a:r>
              <a:rPr lang="ru-RU" sz="1400" dirty="0" err="1"/>
              <a:t>застосування</a:t>
            </a:r>
            <a:r>
              <a:rPr lang="ru-RU" sz="1400" dirty="0"/>
              <a:t>.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розділені</a:t>
            </a:r>
            <a:r>
              <a:rPr lang="ru-RU" sz="1400" dirty="0"/>
              <a:t> на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тематичних</a:t>
            </a:r>
            <a:r>
              <a:rPr lang="ru-RU" sz="1400" dirty="0"/>
              <a:t> </a:t>
            </a:r>
            <a:r>
              <a:rPr lang="ru-RU" sz="1400" dirty="0" err="1"/>
              <a:t>секцій</a:t>
            </a:r>
            <a:r>
              <a:rPr lang="ru-RU" sz="1400" dirty="0"/>
              <a:t>, </a:t>
            </a:r>
            <a:r>
              <a:rPr lang="ru-RU" sz="1400" dirty="0" err="1"/>
              <a:t>позначених</a:t>
            </a:r>
            <a:r>
              <a:rPr lang="ru-RU" sz="1400" dirty="0"/>
              <a:t> буквами </a:t>
            </a:r>
            <a:r>
              <a:rPr lang="ru-RU" sz="1400" dirty="0" err="1"/>
              <a:t>латинського</a:t>
            </a:r>
            <a:r>
              <a:rPr lang="ru-RU" sz="1400" dirty="0"/>
              <a:t> </a:t>
            </a:r>
            <a:r>
              <a:rPr lang="ru-RU" sz="1400" dirty="0" err="1"/>
              <a:t>алфавіту</a:t>
            </a:r>
            <a:r>
              <a:rPr lang="ru-RU" sz="1400" dirty="0"/>
              <a:t>:</a:t>
            </a:r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A. </a:t>
            </a:r>
            <a:r>
              <a:rPr lang="ru-RU" sz="1400" b="1" dirty="0" err="1"/>
              <a:t>Лісове</a:t>
            </a:r>
            <a:r>
              <a:rPr lang="ru-RU" sz="1400" b="1" dirty="0"/>
              <a:t> </a:t>
            </a:r>
            <a:r>
              <a:rPr lang="ru-RU" sz="1400" b="1" dirty="0" err="1"/>
              <a:t>господарство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B. </a:t>
            </a:r>
            <a:r>
              <a:rPr lang="ru-RU" sz="1400" b="1" dirty="0" err="1"/>
              <a:t>Рибальство</a:t>
            </a:r>
            <a:r>
              <a:rPr lang="ru-RU" sz="1400" b="1" dirty="0"/>
              <a:t>, </a:t>
            </a:r>
            <a:r>
              <a:rPr lang="ru-RU" sz="1400" b="1" dirty="0" err="1"/>
              <a:t>рибництво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C. </a:t>
            </a:r>
            <a:r>
              <a:rPr lang="ru-RU" sz="1400" b="1" dirty="0" err="1"/>
              <a:t>Добувна</a:t>
            </a:r>
            <a:r>
              <a:rPr lang="ru-RU" sz="1400" b="1" dirty="0"/>
              <a:t> </a:t>
            </a:r>
            <a:r>
              <a:rPr lang="ru-RU" sz="1400" b="1" dirty="0" err="1"/>
              <a:t>промисловість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D. </a:t>
            </a:r>
            <a:r>
              <a:rPr lang="ru-RU" sz="1400" b="1" dirty="0" err="1"/>
              <a:t>Переробна</a:t>
            </a:r>
            <a:r>
              <a:rPr lang="ru-RU" sz="1400" b="1" dirty="0"/>
              <a:t> </a:t>
            </a:r>
            <a:r>
              <a:rPr lang="ru-RU" sz="1400" b="1" dirty="0" err="1"/>
              <a:t>промисловість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E. </a:t>
            </a:r>
            <a:r>
              <a:rPr lang="ru-RU" sz="1400" b="1" dirty="0" err="1"/>
              <a:t>Виробництво</a:t>
            </a:r>
            <a:r>
              <a:rPr lang="ru-RU" sz="1400" b="1" dirty="0"/>
              <a:t> та </a:t>
            </a:r>
            <a:r>
              <a:rPr lang="ru-RU" sz="1400" b="1" dirty="0" err="1"/>
              <a:t>розподілення</a:t>
            </a:r>
            <a:r>
              <a:rPr lang="ru-RU" sz="1400" b="1" dirty="0"/>
              <a:t> </a:t>
            </a:r>
            <a:r>
              <a:rPr lang="ru-RU" sz="1400" b="1" dirty="0" err="1"/>
              <a:t>електроенергії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F. </a:t>
            </a:r>
            <a:r>
              <a:rPr lang="ru-RU" sz="1400" b="1" dirty="0" err="1"/>
              <a:t>Будівництво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G. </a:t>
            </a:r>
            <a:r>
              <a:rPr lang="ru-RU" sz="1400" b="1" dirty="0" err="1"/>
              <a:t>Торгівля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H. </a:t>
            </a:r>
            <a:r>
              <a:rPr lang="ru-RU" sz="1400" b="1" dirty="0" err="1"/>
              <a:t>Діяльність</a:t>
            </a:r>
            <a:r>
              <a:rPr lang="ru-RU" sz="1400" b="1" dirty="0"/>
              <a:t> </a:t>
            </a:r>
            <a:r>
              <a:rPr lang="ru-RU" sz="1400" b="1" dirty="0" err="1"/>
              <a:t>готелів</a:t>
            </a:r>
            <a:r>
              <a:rPr lang="ru-RU" sz="1400" b="1" dirty="0"/>
              <a:t> та </a:t>
            </a:r>
            <a:r>
              <a:rPr lang="ru-RU" sz="1400" b="1" dirty="0" err="1"/>
              <a:t>ресторанів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I. </a:t>
            </a:r>
            <a:r>
              <a:rPr lang="ru-RU" sz="1400" b="1" dirty="0" err="1"/>
              <a:t>Діяльність</a:t>
            </a:r>
            <a:r>
              <a:rPr lang="ru-RU" sz="1400" b="1" dirty="0"/>
              <a:t> транспорту та </a:t>
            </a:r>
            <a:r>
              <a:rPr lang="ru-RU" sz="1400" b="1" dirty="0" err="1"/>
              <a:t>зв'язку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J. </a:t>
            </a:r>
            <a:r>
              <a:rPr lang="ru-RU" sz="1400" b="1" dirty="0" err="1"/>
              <a:t>Фінансова</a:t>
            </a:r>
            <a:r>
              <a:rPr lang="ru-RU" sz="1400" b="1" dirty="0"/>
              <a:t> </a:t>
            </a:r>
            <a:r>
              <a:rPr lang="ru-RU" sz="1400" b="1" dirty="0" err="1"/>
              <a:t>діяльність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K. </a:t>
            </a:r>
            <a:r>
              <a:rPr lang="ru-RU" sz="1400" b="1" dirty="0" err="1"/>
              <a:t>Операції</a:t>
            </a:r>
            <a:r>
              <a:rPr lang="ru-RU" sz="1400" b="1" dirty="0"/>
              <a:t> з </a:t>
            </a:r>
            <a:r>
              <a:rPr lang="ru-RU" sz="1400" b="1" dirty="0" err="1"/>
              <a:t>нерухомим</a:t>
            </a:r>
            <a:r>
              <a:rPr lang="ru-RU" sz="1400" b="1" dirty="0"/>
              <a:t> </a:t>
            </a:r>
            <a:r>
              <a:rPr lang="ru-RU" sz="1400" b="1" dirty="0" err="1"/>
              <a:t>майном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L. </a:t>
            </a:r>
            <a:r>
              <a:rPr lang="ru-RU" sz="1400" b="1" dirty="0" err="1"/>
              <a:t>Державне</a:t>
            </a:r>
            <a:r>
              <a:rPr lang="ru-RU" sz="1400" b="1" dirty="0"/>
              <a:t> </a:t>
            </a:r>
            <a:r>
              <a:rPr lang="ru-RU" sz="1400" b="1" dirty="0" err="1"/>
              <a:t>управління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M. </a:t>
            </a:r>
            <a:r>
              <a:rPr lang="ru-RU" sz="1400" b="1" dirty="0" err="1"/>
              <a:t>Освіта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N. </a:t>
            </a:r>
            <a:r>
              <a:rPr lang="ru-RU" sz="1400" b="1" dirty="0" err="1"/>
              <a:t>Охорона</a:t>
            </a:r>
            <a:r>
              <a:rPr lang="ru-RU" sz="1400" b="1" dirty="0"/>
              <a:t> </a:t>
            </a:r>
            <a:r>
              <a:rPr lang="ru-RU" sz="1400" b="1" dirty="0" err="1"/>
              <a:t>здоров'я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O. </a:t>
            </a:r>
            <a:r>
              <a:rPr lang="ru-RU" sz="1400" b="1" dirty="0" err="1"/>
              <a:t>Надання</a:t>
            </a:r>
            <a:r>
              <a:rPr lang="ru-RU" sz="1400" b="1" dirty="0"/>
              <a:t> </a:t>
            </a:r>
            <a:r>
              <a:rPr lang="ru-RU" sz="1400" b="1" dirty="0" err="1"/>
              <a:t>послуг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P. </a:t>
            </a:r>
            <a:r>
              <a:rPr lang="ru-RU" sz="1400" b="1" dirty="0" err="1"/>
              <a:t>Діяльність</a:t>
            </a:r>
            <a:r>
              <a:rPr lang="ru-RU" sz="1400" b="1" dirty="0"/>
              <a:t> </a:t>
            </a:r>
            <a:r>
              <a:rPr lang="ru-RU" sz="1400" b="1" dirty="0" err="1"/>
              <a:t>домашніх</a:t>
            </a:r>
            <a:r>
              <a:rPr lang="ru-RU" sz="1400" b="1" dirty="0"/>
              <a:t> </a:t>
            </a:r>
            <a:r>
              <a:rPr lang="ru-RU" sz="1400" b="1" dirty="0" err="1"/>
              <a:t>господарств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• 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Q. </a:t>
            </a:r>
            <a:r>
              <a:rPr lang="ru-RU" sz="1400" b="1" dirty="0" err="1"/>
              <a:t>Діяльність</a:t>
            </a:r>
            <a:r>
              <a:rPr lang="ru-RU" sz="1400" b="1" dirty="0"/>
              <a:t> </a:t>
            </a:r>
            <a:r>
              <a:rPr lang="ru-RU" sz="1400" b="1" dirty="0" err="1"/>
              <a:t>екстериторіальних</a:t>
            </a:r>
            <a:r>
              <a:rPr lang="ru-RU" sz="1400" b="1" dirty="0"/>
              <a:t> </a:t>
            </a:r>
            <a:r>
              <a:rPr lang="ru-RU" sz="1400" b="1" dirty="0" err="1"/>
              <a:t>організацій</a:t>
            </a:r>
            <a:r>
              <a:rPr lang="ru-RU" sz="1400" b="1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613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/>
              <a:t>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всередині</a:t>
            </a:r>
            <a:r>
              <a:rPr lang="ru-RU" sz="1400" dirty="0"/>
              <a:t>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секції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ієрархія</a:t>
            </a:r>
            <a:r>
              <a:rPr lang="ru-RU" sz="1400" dirty="0"/>
              <a:t> </a:t>
            </a:r>
            <a:r>
              <a:rPr lang="ru-RU" sz="1400" dirty="0" err="1"/>
              <a:t>кодів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: </a:t>
            </a:r>
            <a:r>
              <a:rPr lang="ru-RU" sz="1400" b="1" dirty="0"/>
              <a:t>"</a:t>
            </a:r>
            <a:r>
              <a:rPr lang="ru-RU" sz="1400" b="1" dirty="0" err="1"/>
              <a:t>Секція</a:t>
            </a:r>
            <a:r>
              <a:rPr lang="ru-RU" sz="1400" b="1" dirty="0"/>
              <a:t> </a:t>
            </a:r>
            <a:r>
              <a:rPr lang="en-US" sz="1400" b="1" dirty="0"/>
              <a:t>H, </a:t>
            </a:r>
            <a:r>
              <a:rPr lang="ru-RU" sz="1400" b="1" dirty="0" err="1"/>
              <a:t>Група</a:t>
            </a:r>
            <a:r>
              <a:rPr lang="ru-RU" sz="1400" b="1" dirty="0"/>
              <a:t> 55.05 </a:t>
            </a:r>
            <a:r>
              <a:rPr lang="ru-RU" sz="1400" b="1" dirty="0" err="1"/>
              <a:t>Діяльність</a:t>
            </a:r>
            <a:r>
              <a:rPr lang="ru-RU" sz="1400" b="1" dirty="0"/>
              <a:t> </a:t>
            </a:r>
            <a:r>
              <a:rPr lang="ru-RU" sz="1400" b="1" dirty="0" err="1"/>
              <a:t>їдалень</a:t>
            </a:r>
            <a:r>
              <a:rPr lang="ru-RU" sz="1400" b="1" dirty="0"/>
              <a:t> та </a:t>
            </a:r>
            <a:r>
              <a:rPr lang="ru-RU" sz="1400" b="1" dirty="0" err="1"/>
              <a:t>послуги</a:t>
            </a:r>
            <a:r>
              <a:rPr lang="ru-RU" sz="1400" b="1" dirty="0"/>
              <a:t> з </a:t>
            </a:r>
            <a:r>
              <a:rPr lang="ru-RU" sz="1400" b="1" dirty="0" err="1"/>
              <a:t>постачання</a:t>
            </a:r>
            <a:r>
              <a:rPr lang="ru-RU" sz="1400" b="1" dirty="0"/>
              <a:t> </a:t>
            </a:r>
            <a:r>
              <a:rPr lang="ru-RU" sz="1400" b="1" dirty="0" err="1"/>
              <a:t>готової</a:t>
            </a:r>
            <a:r>
              <a:rPr lang="ru-RU" sz="1400" b="1" dirty="0"/>
              <a:t> </a:t>
            </a:r>
            <a:r>
              <a:rPr lang="ru-RU" sz="1400" b="1" dirty="0" err="1"/>
              <a:t>їжі</a:t>
            </a:r>
            <a:r>
              <a:rPr lang="ru-RU" sz="1400" b="1" dirty="0"/>
              <a:t>"</a:t>
            </a:r>
            <a:r>
              <a:rPr lang="ru-RU" sz="1400" dirty="0"/>
              <a:t>. В </a:t>
            </a:r>
            <a:r>
              <a:rPr lang="ru-RU" sz="1400" dirty="0" err="1"/>
              <a:t>одній</a:t>
            </a:r>
            <a:r>
              <a:rPr lang="ru-RU" sz="1400" dirty="0"/>
              <a:t> </a:t>
            </a:r>
            <a:r>
              <a:rPr lang="ru-RU" sz="1400" dirty="0" err="1"/>
              <a:t>секції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підкласів</a:t>
            </a:r>
            <a:r>
              <a:rPr lang="ru-RU" sz="1400" dirty="0"/>
              <a:t>, </a:t>
            </a:r>
            <a:r>
              <a:rPr lang="ru-RU" sz="1400" dirty="0" err="1"/>
              <a:t>від</a:t>
            </a:r>
            <a:r>
              <a:rPr lang="ru-RU" sz="1400" dirty="0"/>
              <a:t> одного (</a:t>
            </a:r>
            <a:r>
              <a:rPr lang="ru-RU" sz="1400" dirty="0" err="1"/>
              <a:t>Секція</a:t>
            </a:r>
            <a:r>
              <a:rPr lang="ru-RU" sz="1400" dirty="0"/>
              <a:t> </a:t>
            </a:r>
            <a:r>
              <a:rPr lang="en-US" sz="1400" dirty="0"/>
              <a:t>Q, </a:t>
            </a:r>
            <a:r>
              <a:rPr lang="ru-RU" sz="1400" dirty="0" err="1"/>
              <a:t>Група</a:t>
            </a:r>
            <a:r>
              <a:rPr lang="ru-RU" sz="1400" dirty="0"/>
              <a:t> 99.0. </a:t>
            </a:r>
            <a:r>
              <a:rPr lang="ru-RU" sz="1400" dirty="0" err="1"/>
              <a:t>Діяльність</a:t>
            </a:r>
            <a:r>
              <a:rPr lang="ru-RU" sz="1400" dirty="0"/>
              <a:t> </a:t>
            </a:r>
            <a:r>
              <a:rPr lang="ru-RU" sz="1400" dirty="0" err="1"/>
              <a:t>екстериторіальних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) до 117 (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об'ємна</a:t>
            </a:r>
            <a:r>
              <a:rPr lang="ru-RU" sz="1400" dirty="0"/>
              <a:t> – </a:t>
            </a:r>
            <a:r>
              <a:rPr lang="ru-RU" sz="1400" dirty="0" err="1"/>
              <a:t>секція</a:t>
            </a:r>
            <a:r>
              <a:rPr lang="ru-RU" sz="1400" dirty="0"/>
              <a:t> </a:t>
            </a:r>
            <a:r>
              <a:rPr lang="en-US" sz="1400" dirty="0"/>
              <a:t>D. </a:t>
            </a:r>
            <a:r>
              <a:rPr lang="ru-RU" sz="1400" dirty="0" err="1"/>
              <a:t>Переробна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).</a:t>
            </a:r>
          </a:p>
          <a:p>
            <a:r>
              <a:rPr lang="ru-RU" sz="1400" dirty="0" err="1"/>
              <a:t>Міжнародна</a:t>
            </a:r>
            <a:r>
              <a:rPr lang="ru-RU" sz="1400" dirty="0"/>
              <a:t> стандартна </a:t>
            </a:r>
            <a:r>
              <a:rPr lang="ru-RU" sz="1400" dirty="0" err="1"/>
              <a:t>галузева</a:t>
            </a:r>
            <a:r>
              <a:rPr lang="ru-RU" sz="1400" dirty="0"/>
              <a:t> </a:t>
            </a:r>
            <a:r>
              <a:rPr lang="ru-RU" sz="1400" dirty="0" err="1"/>
              <a:t>класифікація</a:t>
            </a:r>
            <a:r>
              <a:rPr lang="ru-RU" sz="1400" dirty="0"/>
              <a:t> </a:t>
            </a:r>
            <a:r>
              <a:rPr lang="ru-RU" sz="1400" dirty="0" err="1"/>
              <a:t>всіх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затверджена</a:t>
            </a:r>
            <a:r>
              <a:rPr lang="ru-RU" sz="1400" dirty="0"/>
              <a:t> ООН. Вона </a:t>
            </a:r>
            <a:r>
              <a:rPr lang="ru-RU" sz="1400" dirty="0" err="1"/>
              <a:t>забезпечує</a:t>
            </a:r>
            <a:r>
              <a:rPr lang="ru-RU" sz="1400" dirty="0"/>
              <a:t> </a:t>
            </a:r>
            <a:r>
              <a:rPr lang="ru-RU" sz="1400" dirty="0" err="1"/>
              <a:t>уніфікацію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у </a:t>
            </a:r>
            <a:r>
              <a:rPr lang="ru-RU" sz="1400" dirty="0" err="1"/>
              <a:t>світовому</a:t>
            </a:r>
            <a:r>
              <a:rPr lang="ru-RU" sz="1400" dirty="0"/>
              <a:t> </a:t>
            </a:r>
            <a:r>
              <a:rPr lang="ru-RU" sz="1400" dirty="0" err="1"/>
              <a:t>масштабі</a:t>
            </a:r>
            <a:r>
              <a:rPr lang="ru-RU" sz="1400" dirty="0"/>
              <a:t>. КВЕД </a:t>
            </a:r>
            <a:r>
              <a:rPr lang="ru-RU" sz="1400" dirty="0" err="1"/>
              <a:t>України</a:t>
            </a:r>
            <a:r>
              <a:rPr lang="ru-RU" sz="1400" dirty="0"/>
              <a:t>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міжнародному</a:t>
            </a:r>
            <a:r>
              <a:rPr lang="ru-RU" sz="1400" dirty="0"/>
              <a:t> </a:t>
            </a:r>
            <a:r>
              <a:rPr lang="ru-RU" sz="1400" dirty="0" err="1"/>
              <a:t>класифікатору</a:t>
            </a:r>
            <a:r>
              <a:rPr lang="ru-RU" sz="1400" dirty="0"/>
              <a:t>.</a:t>
            </a:r>
          </a:p>
          <a:p>
            <a:r>
              <a:rPr lang="ru-RU" sz="1400" b="1" dirty="0"/>
              <a:t>Як </a:t>
            </a:r>
            <a:r>
              <a:rPr lang="ru-RU" sz="1400" b="1" dirty="0" err="1"/>
              <a:t>отримати</a:t>
            </a:r>
            <a:r>
              <a:rPr lang="ru-RU" sz="1400" b="1" dirty="0"/>
              <a:t> код КВЕД в </a:t>
            </a:r>
            <a:r>
              <a:rPr lang="ru-RU" sz="1400" b="1" dirty="0" err="1"/>
              <a:t>Україні</a:t>
            </a:r>
            <a:endParaRPr lang="ru-RU" sz="1400" b="1" dirty="0"/>
          </a:p>
          <a:p>
            <a:r>
              <a:rPr lang="ru-RU" sz="1400" dirty="0" err="1"/>
              <a:t>Кожна</a:t>
            </a:r>
            <a:r>
              <a:rPr lang="ru-RU" sz="1400" dirty="0"/>
              <a:t> нова </a:t>
            </a:r>
            <a:r>
              <a:rPr lang="ru-RU" sz="1400" dirty="0" err="1"/>
              <a:t>юридична</a:t>
            </a:r>
            <a:r>
              <a:rPr lang="ru-RU" sz="1400" dirty="0"/>
              <a:t> особа (в тому </a:t>
            </a:r>
            <a:r>
              <a:rPr lang="ru-RU" sz="1400" dirty="0" err="1"/>
              <a:t>числі</a:t>
            </a:r>
            <a:r>
              <a:rPr lang="ru-RU" sz="1400" dirty="0"/>
              <a:t> ФОП та </a:t>
            </a:r>
            <a:r>
              <a:rPr lang="ru-RU" sz="1400" dirty="0" err="1"/>
              <a:t>відокремлені</a:t>
            </a:r>
            <a:r>
              <a:rPr lang="ru-RU" sz="1400" dirty="0"/>
              <a:t> </a:t>
            </a:r>
            <a:r>
              <a:rPr lang="ru-RU" sz="1400" dirty="0" err="1"/>
              <a:t>підрозділи</a:t>
            </a:r>
            <a:r>
              <a:rPr lang="ru-RU" sz="1400" dirty="0"/>
              <a:t> </a:t>
            </a:r>
            <a:r>
              <a:rPr lang="ru-RU" sz="1400" dirty="0" err="1"/>
              <a:t>юридичних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) – </a:t>
            </a:r>
            <a:r>
              <a:rPr lang="ru-RU" sz="1400" dirty="0" err="1"/>
              <a:t>тобто</a:t>
            </a:r>
            <a:r>
              <a:rPr lang="ru-RU" sz="1400" dirty="0"/>
              <a:t> так звана "</a:t>
            </a:r>
            <a:r>
              <a:rPr lang="ru-RU" sz="1400" dirty="0" err="1"/>
              <a:t>Статистична</a:t>
            </a:r>
            <a:r>
              <a:rPr lang="ru-RU" sz="1400" dirty="0"/>
              <a:t> </a:t>
            </a:r>
            <a:r>
              <a:rPr lang="ru-RU" sz="1400" dirty="0" err="1"/>
              <a:t>одиниця</a:t>
            </a:r>
            <a:r>
              <a:rPr lang="ru-RU" sz="1400" dirty="0"/>
              <a:t>" –  при </a:t>
            </a:r>
            <a:r>
              <a:rPr lang="ru-RU" sz="1400" dirty="0" err="1"/>
              <a:t>реєстрації</a:t>
            </a:r>
            <a:r>
              <a:rPr lang="ru-RU" sz="1400" dirty="0"/>
              <a:t> </a:t>
            </a:r>
            <a:r>
              <a:rPr lang="ru-RU" sz="1400" dirty="0" err="1"/>
              <a:t>отримує</a:t>
            </a:r>
            <a:r>
              <a:rPr lang="ru-RU" sz="1400" dirty="0"/>
              <a:t> код за </a:t>
            </a:r>
            <a:r>
              <a:rPr lang="ru-RU" sz="1400" dirty="0" err="1"/>
              <a:t>актуальним</a:t>
            </a:r>
            <a:r>
              <a:rPr lang="ru-RU" sz="1400" dirty="0"/>
              <a:t> КВЕД. У </a:t>
            </a:r>
            <a:r>
              <a:rPr lang="ru-RU" sz="1400" dirty="0" err="1"/>
              <a:t>заповненій</a:t>
            </a:r>
            <a:r>
              <a:rPr lang="ru-RU" sz="1400" dirty="0"/>
              <a:t> </a:t>
            </a:r>
            <a:r>
              <a:rPr lang="ru-RU" sz="1400" dirty="0" err="1"/>
              <a:t>картці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подається</a:t>
            </a:r>
            <a:r>
              <a:rPr lang="ru-RU" sz="1400" dirty="0"/>
              <a:t> державному </a:t>
            </a:r>
            <a:r>
              <a:rPr lang="ru-RU" sz="1400" dirty="0" err="1"/>
              <a:t>реєстратору</a:t>
            </a:r>
            <a:r>
              <a:rPr lang="ru-RU" sz="1400" dirty="0"/>
              <a:t>, є </a:t>
            </a:r>
            <a:r>
              <a:rPr lang="ru-RU" sz="1400" dirty="0" err="1"/>
              <a:t>спеціальний</a:t>
            </a:r>
            <a:r>
              <a:rPr lang="ru-RU" sz="1400" dirty="0"/>
              <a:t> </a:t>
            </a:r>
            <a:r>
              <a:rPr lang="ru-RU" sz="1400" dirty="0" err="1"/>
              <a:t>розділ</a:t>
            </a:r>
            <a:r>
              <a:rPr lang="ru-RU" sz="1400" dirty="0"/>
              <a:t> про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зазначенням</a:t>
            </a:r>
            <a:r>
              <a:rPr lang="ru-RU" sz="1400" dirty="0"/>
              <a:t> коду КВЕД та </a:t>
            </a:r>
            <a:r>
              <a:rPr lang="ru-RU" sz="1400" dirty="0" err="1"/>
              <a:t>назви</a:t>
            </a:r>
            <a:r>
              <a:rPr lang="ru-RU" sz="1400" dirty="0"/>
              <a:t> </a:t>
            </a:r>
            <a:r>
              <a:rPr lang="ru-RU" sz="1400" dirty="0" err="1"/>
              <a:t>майбутньої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Якщо</a:t>
            </a:r>
            <a:r>
              <a:rPr lang="ru-RU" sz="1400" dirty="0"/>
              <a:t> вам </a:t>
            </a:r>
            <a:r>
              <a:rPr lang="ru-RU" sz="1400" dirty="0" err="1"/>
              <a:t>знадобилося</a:t>
            </a:r>
            <a:r>
              <a:rPr lang="ru-RU" sz="1400" dirty="0"/>
              <a:t>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КВЕДи</a:t>
            </a:r>
            <a:r>
              <a:rPr lang="ru-RU" sz="1400" dirty="0"/>
              <a:t> для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, </a:t>
            </a:r>
            <a:r>
              <a:rPr lang="ru-RU" sz="1400" dirty="0" err="1"/>
              <a:t>доведеться</a:t>
            </a:r>
            <a:r>
              <a:rPr lang="ru-RU" sz="1400" dirty="0"/>
              <a:t> пройти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процедури</a:t>
            </a:r>
            <a:r>
              <a:rPr lang="ru-RU" sz="1400" dirty="0"/>
              <a:t>:</a:t>
            </a:r>
          </a:p>
          <a:p>
            <a:r>
              <a:rPr lang="ru-RU" sz="1400" b="1" dirty="0"/>
              <a:t>1. </a:t>
            </a:r>
            <a:r>
              <a:rPr lang="ru-RU" sz="1400" b="1" dirty="0" err="1"/>
              <a:t>Підготувати</a:t>
            </a:r>
            <a:r>
              <a:rPr lang="ru-RU" sz="1400" b="1" dirty="0"/>
              <a:t> комплект </a:t>
            </a:r>
            <a:r>
              <a:rPr lang="ru-RU" sz="1400" b="1" dirty="0" err="1"/>
              <a:t>документів</a:t>
            </a:r>
            <a:r>
              <a:rPr lang="ru-RU" sz="1400" b="1" dirty="0"/>
              <a:t> (</a:t>
            </a:r>
            <a:r>
              <a:rPr lang="ru-RU" sz="1400" b="1" dirty="0" err="1"/>
              <a:t>свідоцтво</a:t>
            </a:r>
            <a:r>
              <a:rPr lang="ru-RU" sz="1400" b="1" dirty="0"/>
              <a:t> про </a:t>
            </a:r>
            <a:r>
              <a:rPr lang="ru-RU" sz="1400" b="1" dirty="0" err="1"/>
              <a:t>державну</a:t>
            </a:r>
            <a:r>
              <a:rPr lang="ru-RU" sz="1400" b="1" dirty="0"/>
              <a:t> </a:t>
            </a:r>
            <a:r>
              <a:rPr lang="ru-RU" sz="1400" b="1" dirty="0" err="1"/>
              <a:t>реєстрацію</a:t>
            </a:r>
            <a:r>
              <a:rPr lang="ru-RU" sz="1400" b="1" dirty="0"/>
              <a:t>, </a:t>
            </a:r>
            <a:r>
              <a:rPr lang="ru-RU" sz="1400" b="1" dirty="0" err="1"/>
              <a:t>установчі</a:t>
            </a:r>
            <a:r>
              <a:rPr lang="ru-RU" sz="1400" b="1" dirty="0"/>
              <a:t> </a:t>
            </a:r>
            <a:r>
              <a:rPr lang="ru-RU" sz="1400" b="1" dirty="0" err="1"/>
              <a:t>документи</a:t>
            </a:r>
            <a:r>
              <a:rPr lang="ru-RU" sz="1400" b="1" dirty="0"/>
              <a:t>, </a:t>
            </a:r>
            <a:r>
              <a:rPr lang="ru-RU" sz="1400" b="1" dirty="0" err="1"/>
              <a:t>довідка</a:t>
            </a:r>
            <a:r>
              <a:rPr lang="ru-RU" sz="1400" b="1" dirty="0"/>
              <a:t> статистики з ЄДР).</a:t>
            </a:r>
            <a:endParaRPr lang="ru-RU" sz="1400" dirty="0"/>
          </a:p>
          <a:p>
            <a:r>
              <a:rPr lang="ru-RU" sz="1400" b="1" dirty="0"/>
              <a:t>2. </a:t>
            </a:r>
            <a:r>
              <a:rPr lang="ru-RU" sz="1400" b="1" dirty="0" err="1"/>
              <a:t>Сплатити</a:t>
            </a:r>
            <a:r>
              <a:rPr lang="ru-RU" sz="1400" b="1" dirty="0"/>
              <a:t> </a:t>
            </a:r>
            <a:r>
              <a:rPr lang="ru-RU" sz="1400" b="1" dirty="0" err="1"/>
              <a:t>необхідні</a:t>
            </a:r>
            <a:r>
              <a:rPr lang="ru-RU" sz="1400" b="1" dirty="0"/>
              <a:t> </a:t>
            </a:r>
            <a:r>
              <a:rPr lang="ru-RU" sz="1400" b="1" dirty="0" err="1"/>
              <a:t>збори</a:t>
            </a:r>
            <a:r>
              <a:rPr lang="ru-RU" sz="1400" b="1" dirty="0"/>
              <a:t> і </a:t>
            </a:r>
            <a:r>
              <a:rPr lang="ru-RU" sz="1400" b="1" dirty="0" err="1"/>
              <a:t>оплатити</a:t>
            </a:r>
            <a:r>
              <a:rPr lang="ru-RU" sz="1400" b="1" dirty="0"/>
              <a:t> бланк </a:t>
            </a:r>
            <a:r>
              <a:rPr lang="ru-RU" sz="1400" b="1" dirty="0" err="1"/>
              <a:t>свідоцтва</a:t>
            </a:r>
            <a:r>
              <a:rPr lang="ru-RU" sz="1400" b="1" dirty="0"/>
              <a:t> про </a:t>
            </a:r>
            <a:r>
              <a:rPr lang="ru-RU" sz="1400" b="1" dirty="0" err="1"/>
              <a:t>реєстрацію</a:t>
            </a:r>
            <a:r>
              <a:rPr lang="ru-RU" sz="1400" b="1" dirty="0"/>
              <a:t> </a:t>
            </a:r>
            <a:r>
              <a:rPr lang="ru-RU" sz="1400" b="1" dirty="0" err="1"/>
              <a:t>із</a:t>
            </a:r>
            <a:r>
              <a:rPr lang="ru-RU" sz="1400" b="1" dirty="0"/>
              <a:t> </a:t>
            </a:r>
            <a:r>
              <a:rPr lang="ru-RU" sz="1400" b="1" dirty="0" err="1"/>
              <a:t>внесеними</a:t>
            </a:r>
            <a:r>
              <a:rPr lang="ru-RU" sz="1400" b="1" dirty="0"/>
              <a:t> </a:t>
            </a:r>
            <a:r>
              <a:rPr lang="ru-RU" sz="1400" b="1" dirty="0" err="1"/>
              <a:t>новими</a:t>
            </a:r>
            <a:r>
              <a:rPr lang="ru-RU" sz="1400" b="1" dirty="0"/>
              <a:t> кодами.</a:t>
            </a:r>
            <a:endParaRPr lang="ru-RU" sz="1400" dirty="0"/>
          </a:p>
          <a:p>
            <a:r>
              <a:rPr lang="ru-RU" sz="1400" b="1" dirty="0"/>
              <a:t>3. </a:t>
            </a:r>
            <a:r>
              <a:rPr lang="ru-RU" sz="1400" b="1" dirty="0" err="1"/>
              <a:t>Зареєструвати</a:t>
            </a:r>
            <a:r>
              <a:rPr lang="ru-RU" sz="1400" b="1" dirty="0"/>
              <a:t> </a:t>
            </a:r>
            <a:r>
              <a:rPr lang="ru-RU" sz="1400" b="1" dirty="0" err="1"/>
              <a:t>зміни</a:t>
            </a:r>
            <a:r>
              <a:rPr lang="ru-RU" sz="1400" b="1" dirty="0"/>
              <a:t> </a:t>
            </a:r>
            <a:r>
              <a:rPr lang="ru-RU" sz="1400" b="1" dirty="0" err="1"/>
              <a:t>видів</a:t>
            </a:r>
            <a:r>
              <a:rPr lang="ru-RU" sz="1400" b="1" dirty="0"/>
              <a:t> </a:t>
            </a:r>
            <a:r>
              <a:rPr lang="ru-RU" sz="1400" b="1" dirty="0" err="1"/>
              <a:t>діяльності</a:t>
            </a:r>
            <a:r>
              <a:rPr lang="ru-RU" sz="1400" b="1" dirty="0"/>
              <a:t> у державного </a:t>
            </a:r>
            <a:r>
              <a:rPr lang="ru-RU" sz="1400" b="1" dirty="0" err="1"/>
              <a:t>реєстратора</a:t>
            </a:r>
            <a:r>
              <a:rPr lang="ru-RU" sz="1400" b="1" dirty="0"/>
              <a:t> (у </a:t>
            </a:r>
            <a:r>
              <a:rPr lang="ru-RU" sz="1400" b="1" dirty="0" err="1"/>
              <a:t>міськвиконкомі</a:t>
            </a:r>
            <a:r>
              <a:rPr lang="ru-RU" sz="1400" b="1" dirty="0"/>
              <a:t> </a:t>
            </a:r>
            <a:r>
              <a:rPr lang="ru-RU" sz="1400" b="1" dirty="0" err="1"/>
              <a:t>або</a:t>
            </a:r>
            <a:r>
              <a:rPr lang="ru-RU" sz="1400" b="1" dirty="0"/>
              <a:t> </a:t>
            </a:r>
            <a:r>
              <a:rPr lang="ru-RU" sz="1400" b="1" dirty="0" err="1"/>
              <a:t>районній</a:t>
            </a:r>
            <a:r>
              <a:rPr lang="ru-RU" sz="1400" b="1" dirty="0"/>
              <a:t> </a:t>
            </a:r>
            <a:r>
              <a:rPr lang="ru-RU" sz="1400" b="1" dirty="0" err="1"/>
              <a:t>держадміністрації</a:t>
            </a:r>
            <a:r>
              <a:rPr lang="ru-RU" sz="1400" b="1" dirty="0"/>
              <a:t>).</a:t>
            </a:r>
            <a:endParaRPr lang="ru-RU" sz="1400" dirty="0"/>
          </a:p>
          <a:p>
            <a:r>
              <a:rPr lang="ru-RU" sz="1400" b="1" dirty="0"/>
              <a:t>4. </a:t>
            </a:r>
            <a:r>
              <a:rPr lang="ru-RU" sz="1400" b="1" dirty="0" err="1"/>
              <a:t>Повідомити</a:t>
            </a:r>
            <a:r>
              <a:rPr lang="ru-RU" sz="1400" b="1" dirty="0"/>
              <a:t> </a:t>
            </a:r>
            <a:r>
              <a:rPr lang="ru-RU" sz="1400" b="1" dirty="0" err="1"/>
              <a:t>органи</a:t>
            </a:r>
            <a:r>
              <a:rPr lang="ru-RU" sz="1400" b="1" dirty="0"/>
              <a:t> статистики та </a:t>
            </a:r>
            <a:r>
              <a:rPr lang="ru-RU" sz="1400" b="1" dirty="0" err="1"/>
              <a:t>отримати</a:t>
            </a:r>
            <a:r>
              <a:rPr lang="ru-RU" sz="1400" b="1" dirty="0"/>
              <a:t> </a:t>
            </a:r>
            <a:r>
              <a:rPr lang="ru-RU" sz="1400" b="1" dirty="0" err="1"/>
              <a:t>нову</a:t>
            </a:r>
            <a:r>
              <a:rPr lang="ru-RU" sz="1400" b="1" dirty="0"/>
              <a:t> </a:t>
            </a:r>
            <a:r>
              <a:rPr lang="ru-RU" sz="1400" b="1" dirty="0" err="1"/>
              <a:t>довідку</a:t>
            </a:r>
            <a:r>
              <a:rPr lang="ru-RU" sz="1400" b="1" dirty="0"/>
              <a:t> з </a:t>
            </a:r>
            <a:r>
              <a:rPr lang="ru-RU" sz="1400" b="1" dirty="0" err="1"/>
              <a:t>Реєстру</a:t>
            </a:r>
            <a:r>
              <a:rPr lang="ru-RU" sz="1400" b="1" dirty="0"/>
              <a:t>.</a:t>
            </a:r>
            <a:endParaRPr lang="ru-RU" sz="1400" dirty="0"/>
          </a:p>
          <a:p>
            <a:r>
              <a:rPr lang="ru-RU" sz="1400" b="1" dirty="0"/>
              <a:t>5. </a:t>
            </a:r>
            <a:r>
              <a:rPr lang="ru-RU" sz="1400" b="1" dirty="0" err="1"/>
              <a:t>Повідомити</a:t>
            </a:r>
            <a:r>
              <a:rPr lang="ru-RU" sz="1400" b="1" dirty="0"/>
              <a:t> про </a:t>
            </a:r>
            <a:r>
              <a:rPr lang="ru-RU" sz="1400" b="1" dirty="0" err="1"/>
              <a:t>зміну</a:t>
            </a:r>
            <a:r>
              <a:rPr lang="ru-RU" sz="1400" b="1" dirty="0"/>
              <a:t> КВЕД в </a:t>
            </a:r>
            <a:r>
              <a:rPr lang="ru-RU" sz="1400" b="1" dirty="0" err="1"/>
              <a:t>податкову</a:t>
            </a:r>
            <a:r>
              <a:rPr lang="ru-RU" sz="1400" b="1" dirty="0"/>
              <a:t> </a:t>
            </a:r>
            <a:r>
              <a:rPr lang="ru-RU" sz="1400" b="1" dirty="0" err="1"/>
              <a:t>адміністрацію</a:t>
            </a:r>
            <a:r>
              <a:rPr lang="ru-RU" sz="1400" b="1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080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b="1" dirty="0"/>
              <a:t>Як правильно </a:t>
            </a:r>
            <a:r>
              <a:rPr lang="ru-RU" sz="1400" b="1" dirty="0" err="1"/>
              <a:t>вибрати</a:t>
            </a:r>
            <a:r>
              <a:rPr lang="ru-RU" sz="1400" b="1" dirty="0"/>
              <a:t> КВЕД</a:t>
            </a:r>
          </a:p>
          <a:p>
            <a:r>
              <a:rPr lang="ru-RU" sz="1400" dirty="0" err="1"/>
              <a:t>Зазначений</a:t>
            </a:r>
            <a:r>
              <a:rPr lang="ru-RU" sz="1400" dirty="0"/>
              <a:t> КВЕД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підприємству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займатися</a:t>
            </a:r>
            <a:r>
              <a:rPr lang="ru-RU" sz="1400" dirty="0"/>
              <a:t> </a:t>
            </a:r>
            <a:r>
              <a:rPr lang="ru-RU" sz="1400" dirty="0" err="1"/>
              <a:t>своїми</a:t>
            </a:r>
            <a:r>
              <a:rPr lang="ru-RU" sz="1400" dirty="0"/>
              <a:t> видами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починає</a:t>
            </a:r>
            <a:r>
              <a:rPr lang="ru-RU" sz="1400" dirty="0"/>
              <a:t> </a:t>
            </a:r>
            <a:r>
              <a:rPr lang="ru-RU" sz="1400" dirty="0" err="1"/>
              <a:t>здійснювати</a:t>
            </a:r>
            <a:r>
              <a:rPr lang="ru-RU" sz="1400" dirty="0"/>
              <a:t> </a:t>
            </a:r>
            <a:r>
              <a:rPr lang="ru-RU" sz="1400" dirty="0" err="1"/>
              <a:t>підприємницьку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 за </a:t>
            </a:r>
            <a:r>
              <a:rPr lang="ru-RU" sz="1400" dirty="0" err="1"/>
              <a:t>незазначеним</a:t>
            </a:r>
            <a:r>
              <a:rPr lang="ru-RU" sz="1400" dirty="0"/>
              <a:t> видом, то </a:t>
            </a:r>
            <a:r>
              <a:rPr lang="ru-RU" sz="1400" dirty="0" err="1"/>
              <a:t>наслідки</a:t>
            </a:r>
            <a:r>
              <a:rPr lang="ru-RU" sz="1400" dirty="0"/>
              <a:t> </a:t>
            </a:r>
            <a:r>
              <a:rPr lang="ru-RU" sz="1400" dirty="0" err="1"/>
              <a:t>залежать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того, на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ru-RU" sz="1400" dirty="0" err="1"/>
              <a:t>оподаткування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перебуває</a:t>
            </a:r>
            <a:r>
              <a:rPr lang="ru-RU" sz="1400" dirty="0"/>
              <a:t>. У будь-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випадку</a:t>
            </a:r>
            <a:r>
              <a:rPr lang="ru-RU" sz="1400" dirty="0"/>
              <a:t>, </a:t>
            </a:r>
            <a:r>
              <a:rPr lang="ru-RU" sz="1400" dirty="0" err="1"/>
              <a:t>невідповідний</a:t>
            </a:r>
            <a:r>
              <a:rPr lang="ru-RU" sz="1400" dirty="0"/>
              <a:t> КВЕД </a:t>
            </a:r>
            <a:r>
              <a:rPr lang="ru-RU" sz="1400" dirty="0" err="1"/>
              <a:t>накличе</a:t>
            </a:r>
            <a:r>
              <a:rPr lang="ru-RU" sz="1400" dirty="0"/>
              <a:t> на </a:t>
            </a:r>
            <a:r>
              <a:rPr lang="ru-RU" sz="1400" dirty="0" err="1"/>
              <a:t>юрособу</a:t>
            </a:r>
            <a:r>
              <a:rPr lang="ru-RU" sz="1400" dirty="0"/>
              <a:t> </a:t>
            </a:r>
            <a:r>
              <a:rPr lang="ru-RU" sz="1400" dirty="0" err="1"/>
              <a:t>штрафи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Найчастіше</a:t>
            </a:r>
            <a:r>
              <a:rPr lang="ru-RU" sz="1400" dirty="0"/>
              <a:t> при </a:t>
            </a:r>
            <a:r>
              <a:rPr lang="ru-RU" sz="1400" dirty="0" err="1"/>
              <a:t>виборі</a:t>
            </a:r>
            <a:r>
              <a:rPr lang="ru-RU" sz="1400" dirty="0"/>
              <a:t> </a:t>
            </a:r>
            <a:r>
              <a:rPr lang="ru-RU" sz="1400" b="1" dirty="0"/>
              <a:t>КВЕД</a:t>
            </a:r>
            <a:r>
              <a:rPr lang="ru-RU" sz="1400" dirty="0"/>
              <a:t> </a:t>
            </a:r>
            <a:r>
              <a:rPr lang="ru-RU" sz="1400" dirty="0" err="1"/>
              <a:t>припускають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b="1" dirty="0" err="1"/>
              <a:t>помилки</a:t>
            </a:r>
            <a:r>
              <a:rPr lang="ru-RU" sz="1400" b="1" dirty="0"/>
              <a:t>:</a:t>
            </a:r>
            <a:endParaRPr lang="ru-RU" sz="1400" dirty="0"/>
          </a:p>
          <a:p>
            <a:r>
              <a:rPr lang="ru-RU" sz="1400" dirty="0"/>
              <a:t>• </a:t>
            </a:r>
            <a:r>
              <a:rPr lang="ru-RU" sz="1400" b="1" dirty="0" err="1"/>
              <a:t>Некоректне</a:t>
            </a:r>
            <a:r>
              <a:rPr lang="ru-RU" sz="1400" b="1" dirty="0"/>
              <a:t> </a:t>
            </a:r>
            <a:r>
              <a:rPr lang="ru-RU" sz="1400" b="1" dirty="0" err="1"/>
              <a:t>трактування</a:t>
            </a:r>
            <a:r>
              <a:rPr lang="ru-RU" sz="1400" b="1" dirty="0"/>
              <a:t> </a:t>
            </a:r>
            <a:r>
              <a:rPr lang="ru-RU" sz="1400" b="1" dirty="0" err="1"/>
              <a:t>своєї</a:t>
            </a:r>
            <a:r>
              <a:rPr lang="ru-RU" sz="1400" b="1" dirty="0"/>
              <a:t> </a:t>
            </a:r>
            <a:r>
              <a:rPr lang="ru-RU" sz="1400" b="1" dirty="0" err="1"/>
              <a:t>діяльності</a:t>
            </a:r>
            <a:r>
              <a:rPr lang="ru-RU" sz="1400" b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підприємець</a:t>
            </a:r>
            <a:r>
              <a:rPr lang="ru-RU" sz="1400" dirty="0"/>
              <a:t> </a:t>
            </a:r>
            <a:r>
              <a:rPr lang="ru-RU" sz="1400" dirty="0" err="1"/>
              <a:t>вказує</a:t>
            </a:r>
            <a:r>
              <a:rPr lang="ru-RU" sz="1400" dirty="0"/>
              <a:t> вид товару,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торгує</a:t>
            </a:r>
            <a:r>
              <a:rPr lang="ru-RU" sz="1400" dirty="0"/>
              <a:t> (</a:t>
            </a:r>
            <a:r>
              <a:rPr lang="ru-RU" sz="1400" dirty="0" err="1"/>
              <a:t>одяг</a:t>
            </a:r>
            <a:r>
              <a:rPr lang="ru-RU" sz="1400" dirty="0"/>
              <a:t>, </a:t>
            </a:r>
            <a:r>
              <a:rPr lang="ru-RU" sz="1400" dirty="0" err="1"/>
              <a:t>автомобільні</a:t>
            </a:r>
            <a:r>
              <a:rPr lang="ru-RU" sz="1400" dirty="0"/>
              <a:t> </a:t>
            </a:r>
            <a:r>
              <a:rPr lang="ru-RU" sz="1400" dirty="0" err="1"/>
              <a:t>деталі</a:t>
            </a:r>
            <a:r>
              <a:rPr lang="ru-RU" sz="1400" dirty="0"/>
              <a:t>, с/г </a:t>
            </a:r>
            <a:r>
              <a:rPr lang="ru-RU" sz="1400" dirty="0" err="1"/>
              <a:t>продукція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), але не </a:t>
            </a:r>
            <a:r>
              <a:rPr lang="ru-RU" sz="1400" dirty="0" err="1"/>
              <a:t>вказує</a:t>
            </a:r>
            <a:r>
              <a:rPr lang="ru-RU" sz="1400" dirty="0"/>
              <a:t>, де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торгує</a:t>
            </a:r>
            <a:r>
              <a:rPr lang="ru-RU" sz="1400" dirty="0"/>
              <a:t> (</a:t>
            </a:r>
            <a:r>
              <a:rPr lang="ru-RU" sz="1400" dirty="0" err="1"/>
              <a:t>спеціалізований</a:t>
            </a:r>
            <a:r>
              <a:rPr lang="ru-RU" sz="1400" dirty="0"/>
              <a:t> магазин, </a:t>
            </a:r>
            <a:r>
              <a:rPr lang="ru-RU" sz="1400" dirty="0" err="1"/>
              <a:t>неспеціалізований</a:t>
            </a:r>
            <a:r>
              <a:rPr lang="ru-RU" sz="1400" dirty="0"/>
              <a:t> магазин, онлайн-магазин </a:t>
            </a:r>
            <a:r>
              <a:rPr lang="ru-RU" sz="1400" dirty="0" err="1"/>
              <a:t>тощо</a:t>
            </a:r>
            <a:r>
              <a:rPr lang="ru-RU" sz="1400" dirty="0"/>
              <a:t>). Або </a:t>
            </a:r>
            <a:r>
              <a:rPr lang="ru-RU" sz="1400" dirty="0" err="1"/>
              <a:t>навпаки</a:t>
            </a:r>
            <a:r>
              <a:rPr lang="ru-RU" sz="1400" dirty="0"/>
              <a:t>.</a:t>
            </a:r>
          </a:p>
          <a:p>
            <a:r>
              <a:rPr lang="ru-RU" sz="1400" dirty="0"/>
              <a:t>• </a:t>
            </a:r>
            <a:r>
              <a:rPr lang="ru-RU" sz="1400" b="1" dirty="0" err="1"/>
              <a:t>Нерозуміння</a:t>
            </a:r>
            <a:r>
              <a:rPr lang="ru-RU" sz="1400" b="1" dirty="0"/>
              <a:t> </a:t>
            </a:r>
            <a:r>
              <a:rPr lang="ru-RU" sz="1400" b="1" dirty="0" err="1"/>
              <a:t>різниці</a:t>
            </a:r>
            <a:r>
              <a:rPr lang="ru-RU" sz="1400" b="1" dirty="0"/>
              <a:t> </a:t>
            </a:r>
            <a:r>
              <a:rPr lang="ru-RU" sz="1400" b="1" dirty="0" err="1"/>
              <a:t>між</a:t>
            </a:r>
            <a:r>
              <a:rPr lang="ru-RU" sz="1400" b="1" dirty="0"/>
              <a:t> оптом і </a:t>
            </a:r>
            <a:r>
              <a:rPr lang="ru-RU" sz="1400" b="1" dirty="0" err="1"/>
              <a:t>роздрібом</a:t>
            </a:r>
            <a:r>
              <a:rPr lang="ru-RU" sz="1400" b="1" dirty="0"/>
              <a:t>.</a:t>
            </a:r>
            <a:r>
              <a:rPr lang="ru-RU" sz="1400" dirty="0"/>
              <a:t> Вона </a:t>
            </a:r>
            <a:r>
              <a:rPr lang="ru-RU" sz="1400" dirty="0" err="1"/>
              <a:t>полягає</a:t>
            </a:r>
            <a:r>
              <a:rPr lang="ru-RU" sz="1400" dirty="0"/>
              <a:t> не в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реалізованого</a:t>
            </a:r>
            <a:r>
              <a:rPr lang="ru-RU" sz="1400" dirty="0"/>
              <a:t> товару, а у </a:t>
            </a:r>
            <a:r>
              <a:rPr lang="ru-RU" sz="1400" dirty="0" err="1"/>
              <a:t>меті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придбання</a:t>
            </a:r>
            <a:r>
              <a:rPr lang="ru-RU" sz="1400" dirty="0"/>
              <a:t>: для </a:t>
            </a:r>
            <a:r>
              <a:rPr lang="ru-RU" sz="1400" dirty="0" err="1"/>
              <a:t>особистого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для </a:t>
            </a:r>
            <a:r>
              <a:rPr lang="ru-RU" sz="1400" dirty="0" err="1"/>
              <a:t>подальшого</a:t>
            </a:r>
            <a:r>
              <a:rPr lang="ru-RU" sz="1400" dirty="0"/>
              <a:t> продажу. Опт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посередник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виробником</a:t>
            </a:r>
            <a:r>
              <a:rPr lang="ru-RU" sz="1400" dirty="0"/>
              <a:t> і </a:t>
            </a:r>
            <a:r>
              <a:rPr lang="ru-RU" sz="1400" dirty="0" err="1"/>
              <a:t>роздрібною</a:t>
            </a:r>
            <a:r>
              <a:rPr lang="ru-RU" sz="1400" dirty="0"/>
              <a:t> </a:t>
            </a:r>
            <a:r>
              <a:rPr lang="ru-RU" sz="1400" dirty="0" err="1"/>
              <a:t>торгівлею</a:t>
            </a:r>
            <a:r>
              <a:rPr lang="ru-RU" sz="1400" dirty="0"/>
              <a:t>, а </a:t>
            </a:r>
            <a:r>
              <a:rPr lang="ru-RU" sz="1400" dirty="0" err="1"/>
              <a:t>роздріб</a:t>
            </a:r>
            <a:r>
              <a:rPr lang="ru-RU" sz="1400" dirty="0"/>
              <a:t> </a:t>
            </a:r>
            <a:r>
              <a:rPr lang="ru-RU" sz="1400" dirty="0" err="1"/>
              <a:t>обслуговує</a:t>
            </a:r>
            <a:r>
              <a:rPr lang="ru-RU" sz="1400" dirty="0"/>
              <a:t> попит </a:t>
            </a:r>
            <a:r>
              <a:rPr lang="ru-RU" sz="1400" dirty="0" err="1"/>
              <a:t>кінцевого</a:t>
            </a:r>
            <a:r>
              <a:rPr lang="ru-RU" sz="1400" dirty="0"/>
              <a:t> </a:t>
            </a:r>
            <a:r>
              <a:rPr lang="ru-RU" sz="1400" dirty="0" err="1"/>
              <a:t>споживача</a:t>
            </a:r>
            <a:r>
              <a:rPr lang="ru-RU" sz="1400" dirty="0"/>
              <a:t>. Тому,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 продала 10 </a:t>
            </a:r>
            <a:r>
              <a:rPr lang="ru-RU" sz="1400" dirty="0" err="1"/>
              <a:t>однакових</a:t>
            </a:r>
            <a:r>
              <a:rPr lang="ru-RU" sz="1400" dirty="0"/>
              <a:t> </a:t>
            </a:r>
            <a:r>
              <a:rPr lang="ru-RU" sz="1400" dirty="0" err="1"/>
              <a:t>плюшевих</a:t>
            </a:r>
            <a:r>
              <a:rPr lang="ru-RU" sz="1400" dirty="0"/>
              <a:t> </a:t>
            </a:r>
            <a:r>
              <a:rPr lang="ru-RU" sz="1400" dirty="0" err="1"/>
              <a:t>зайців</a:t>
            </a:r>
            <a:r>
              <a:rPr lang="ru-RU" sz="1400" dirty="0"/>
              <a:t> </a:t>
            </a:r>
            <a:r>
              <a:rPr lang="ru-RU" sz="1400" dirty="0" err="1"/>
              <a:t>дитячому</a:t>
            </a:r>
            <a:r>
              <a:rPr lang="ru-RU" sz="1400" dirty="0"/>
              <a:t> садку, то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вона </a:t>
            </a:r>
            <a:r>
              <a:rPr lang="ru-RU" sz="1400" dirty="0" err="1"/>
              <a:t>займається</a:t>
            </a:r>
            <a:r>
              <a:rPr lang="ru-RU" sz="1400" dirty="0"/>
              <a:t> оптовою </a:t>
            </a:r>
            <a:r>
              <a:rPr lang="ru-RU" sz="1400" dirty="0" err="1"/>
              <a:t>торгівлею</a:t>
            </a:r>
            <a:r>
              <a:rPr lang="ru-RU" sz="1400" dirty="0"/>
              <a:t>. А </a:t>
            </a:r>
            <a:r>
              <a:rPr lang="ru-RU" sz="1400" dirty="0" err="1"/>
              <a:t>якщо</a:t>
            </a:r>
            <a:r>
              <a:rPr lang="ru-RU" sz="1400" dirty="0"/>
              <a:t> поставила </a:t>
            </a:r>
            <a:r>
              <a:rPr lang="ru-RU" sz="1400" dirty="0" err="1"/>
              <a:t>партію</a:t>
            </a:r>
            <a:r>
              <a:rPr lang="ru-RU" sz="1400" dirty="0"/>
              <a:t> </a:t>
            </a:r>
            <a:r>
              <a:rPr lang="ru-RU" sz="1400" dirty="0" err="1"/>
              <a:t>іграшок</a:t>
            </a:r>
            <a:r>
              <a:rPr lang="ru-RU" sz="1400" dirty="0"/>
              <a:t> в магазин – то </a:t>
            </a:r>
            <a:r>
              <a:rPr lang="ru-RU" sz="1400" dirty="0" err="1"/>
              <a:t>означає</a:t>
            </a:r>
            <a:r>
              <a:rPr lang="ru-RU" sz="1400" dirty="0"/>
              <a:t>.</a:t>
            </a:r>
          </a:p>
          <a:p>
            <a:r>
              <a:rPr lang="ru-RU" sz="1400" dirty="0"/>
              <a:t>• </a:t>
            </a:r>
            <a:r>
              <a:rPr lang="ru-RU" sz="1400" b="1" dirty="0"/>
              <a:t>Не </a:t>
            </a:r>
            <a:r>
              <a:rPr lang="ru-RU" sz="1400" b="1" dirty="0" err="1"/>
              <a:t>вказаний</a:t>
            </a:r>
            <a:r>
              <a:rPr lang="ru-RU" sz="1400" b="1" dirty="0"/>
              <a:t> КВЕД, за </a:t>
            </a:r>
            <a:r>
              <a:rPr lang="ru-RU" sz="1400" b="1" dirty="0" err="1"/>
              <a:t>яким</a:t>
            </a:r>
            <a:r>
              <a:rPr lang="ru-RU" sz="1400" b="1" dirty="0"/>
              <a:t> </a:t>
            </a:r>
            <a:r>
              <a:rPr lang="ru-RU" sz="1400" b="1" dirty="0" err="1"/>
              <a:t>здійснюється</a:t>
            </a:r>
            <a:r>
              <a:rPr lang="ru-RU" sz="1400" b="1" dirty="0"/>
              <a:t> </a:t>
            </a:r>
            <a:r>
              <a:rPr lang="ru-RU" sz="1400" b="1" dirty="0" err="1"/>
              <a:t>діяльність</a:t>
            </a:r>
            <a:r>
              <a:rPr lang="ru-RU" sz="1400" b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Типовий</a:t>
            </a:r>
            <a:r>
              <a:rPr lang="ru-RU" sz="1400" dirty="0"/>
              <a:t> приклад: при </a:t>
            </a:r>
            <a:r>
              <a:rPr lang="ru-RU" sz="1400" dirty="0" err="1"/>
              <a:t>реалізації</a:t>
            </a:r>
            <a:r>
              <a:rPr lang="ru-RU" sz="1400" dirty="0"/>
              <a:t> товару у </a:t>
            </a:r>
            <a:r>
              <a:rPr lang="ru-RU" sz="1400" dirty="0" err="1"/>
              <a:t>накладній</a:t>
            </a:r>
            <a:r>
              <a:rPr lang="ru-RU" sz="1400" dirty="0"/>
              <a:t> </a:t>
            </a:r>
            <a:r>
              <a:rPr lang="ru-RU" sz="1400" dirty="0" err="1"/>
              <a:t>вказується</a:t>
            </a:r>
            <a:r>
              <a:rPr lang="ru-RU" sz="1400" dirty="0"/>
              <a:t> плата за товар і </a:t>
            </a:r>
            <a:r>
              <a:rPr lang="ru-RU" sz="1400" dirty="0" err="1"/>
              <a:t>окремо</a:t>
            </a:r>
            <a:r>
              <a:rPr lang="ru-RU" sz="1400" dirty="0"/>
              <a:t> за </a:t>
            </a:r>
            <a:r>
              <a:rPr lang="ru-RU" sz="1400" dirty="0" err="1"/>
              <a:t>послугу</a:t>
            </a:r>
            <a:r>
              <a:rPr lang="ru-RU" sz="1400" dirty="0"/>
              <a:t> доставки товару, але </a:t>
            </a:r>
            <a:r>
              <a:rPr lang="ru-RU" sz="1400" dirty="0" err="1"/>
              <a:t>немає</a:t>
            </a:r>
            <a:r>
              <a:rPr lang="ru-RU" sz="1400" dirty="0"/>
              <a:t> КВЕД з </a:t>
            </a:r>
            <a:r>
              <a:rPr lang="ru-RU" sz="1400" dirty="0" err="1"/>
              <a:t>транспортування</a:t>
            </a:r>
            <a:r>
              <a:rPr lang="ru-RU" sz="1400" dirty="0"/>
              <a:t>. </a:t>
            </a:r>
            <a:r>
              <a:rPr lang="ru-RU" sz="1400" dirty="0" err="1"/>
              <a:t>Бажано</a:t>
            </a:r>
            <a:r>
              <a:rPr lang="ru-RU" sz="1400" dirty="0"/>
              <a:t> </a:t>
            </a:r>
            <a:r>
              <a:rPr lang="ru-RU" sz="1400" dirty="0" err="1"/>
              <a:t>перестрахуватися</a:t>
            </a:r>
            <a:r>
              <a:rPr lang="ru-RU" sz="1400" dirty="0"/>
              <a:t> і </a:t>
            </a:r>
            <a:r>
              <a:rPr lang="ru-RU" sz="1400" dirty="0" err="1"/>
              <a:t>вказати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КВЕДи</a:t>
            </a:r>
            <a:r>
              <a:rPr lang="ru-RU" sz="1400" dirty="0"/>
              <a:t>, за </a:t>
            </a:r>
            <a:r>
              <a:rPr lang="ru-RU" sz="1400" dirty="0" err="1"/>
              <a:t>якими</a:t>
            </a:r>
            <a:r>
              <a:rPr lang="ru-RU" sz="1400" dirty="0"/>
              <a:t> є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отримання</a:t>
            </a:r>
            <a:r>
              <a:rPr lang="ru-RU" sz="1400" dirty="0"/>
              <a:t> доходу.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526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Зауважте</a:t>
            </a:r>
            <a:r>
              <a:rPr lang="ru-RU" sz="1400" b="1" dirty="0"/>
              <a:t>:</a:t>
            </a:r>
            <a:r>
              <a:rPr lang="ru-RU" sz="1400" dirty="0"/>
              <a:t>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реєстрації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вказали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КВЕДів</a:t>
            </a:r>
            <a:r>
              <a:rPr lang="ru-RU" sz="1400" dirty="0"/>
              <a:t>, то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b="1" dirty="0"/>
              <a:t>не </a:t>
            </a:r>
            <a:r>
              <a:rPr lang="ru-RU" sz="1400" b="1" dirty="0" err="1"/>
              <a:t>зобов'язує</a:t>
            </a:r>
            <a:r>
              <a:rPr lang="ru-RU" sz="1400" dirty="0"/>
              <a:t> вас </a:t>
            </a:r>
            <a:r>
              <a:rPr lang="ru-RU" sz="1400" dirty="0" err="1"/>
              <a:t>займатися</a:t>
            </a:r>
            <a:r>
              <a:rPr lang="ru-RU" sz="1400" dirty="0"/>
              <a:t> </a:t>
            </a:r>
            <a:r>
              <a:rPr lang="ru-RU" sz="1400" dirty="0" err="1"/>
              <a:t>всіма</a:t>
            </a:r>
            <a:r>
              <a:rPr lang="ru-RU" sz="1400" dirty="0"/>
              <a:t> </a:t>
            </a:r>
            <a:r>
              <a:rPr lang="ru-RU" sz="1400" dirty="0" err="1"/>
              <a:t>зазначеними</a:t>
            </a:r>
            <a:r>
              <a:rPr lang="ru-RU" sz="1400" dirty="0"/>
              <a:t> видами </a:t>
            </a:r>
            <a:r>
              <a:rPr lang="ru-RU" sz="1400" dirty="0" err="1"/>
              <a:t>діяльності</a:t>
            </a:r>
            <a:r>
              <a:rPr lang="ru-RU" sz="1400" dirty="0"/>
              <a:t>. Ось приклад: ФОП </a:t>
            </a:r>
            <a:r>
              <a:rPr lang="ru-RU" sz="1400" dirty="0" err="1"/>
              <a:t>реєструється</a:t>
            </a:r>
            <a:r>
              <a:rPr lang="ru-RU" sz="1400" dirty="0"/>
              <a:t> для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таксі</a:t>
            </a:r>
            <a:r>
              <a:rPr lang="ru-RU" sz="1400" dirty="0"/>
              <a:t>, але </a:t>
            </a:r>
            <a:r>
              <a:rPr lang="ru-RU" sz="1400" dirty="0" err="1"/>
              <a:t>підприємець</a:t>
            </a:r>
            <a:r>
              <a:rPr lang="ru-RU" sz="1400" dirty="0"/>
              <a:t> </a:t>
            </a:r>
            <a:r>
              <a:rPr lang="ru-RU" sz="1400" dirty="0" err="1"/>
              <a:t>додає</a:t>
            </a:r>
            <a:r>
              <a:rPr lang="ru-RU" sz="1400" dirty="0"/>
              <a:t> КВЕД з </a:t>
            </a:r>
            <a:r>
              <a:rPr lang="ru-RU" sz="1400" dirty="0" err="1"/>
              <a:t>торгівлі</a:t>
            </a:r>
            <a:r>
              <a:rPr lang="ru-RU" sz="1400" dirty="0"/>
              <a:t> </a:t>
            </a:r>
            <a:r>
              <a:rPr lang="ru-RU" sz="1400" dirty="0" err="1"/>
              <a:t>одягом</a:t>
            </a:r>
            <a:r>
              <a:rPr lang="ru-RU" sz="1400" dirty="0"/>
              <a:t> і текстилем,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займатися</a:t>
            </a:r>
            <a:r>
              <a:rPr lang="ru-RU" sz="1400" dirty="0"/>
              <a:t> </a:t>
            </a:r>
            <a:r>
              <a:rPr lang="ru-RU" sz="1400" dirty="0" err="1"/>
              <a:t>цими</a:t>
            </a:r>
            <a:r>
              <a:rPr lang="ru-RU" sz="1400" dirty="0"/>
              <a:t> </a:t>
            </a:r>
            <a:r>
              <a:rPr lang="ru-RU" sz="1400" dirty="0" err="1"/>
              <a:t>напрямками</a:t>
            </a:r>
            <a:r>
              <a:rPr lang="ru-RU" sz="1400" dirty="0"/>
              <a:t> через </a:t>
            </a:r>
            <a:r>
              <a:rPr lang="ru-RU" sz="1400" dirty="0" err="1"/>
              <a:t>деякий</a:t>
            </a:r>
            <a:r>
              <a:rPr lang="ru-RU" sz="1400" dirty="0"/>
              <a:t> час.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стратегічний</a:t>
            </a:r>
            <a:r>
              <a:rPr lang="ru-RU" sz="1400" dirty="0"/>
              <a:t> </a:t>
            </a:r>
            <a:r>
              <a:rPr lang="ru-RU" sz="1400" dirty="0" err="1"/>
              <a:t>хід</a:t>
            </a:r>
            <a:r>
              <a:rPr lang="ru-RU" sz="1400" dirty="0"/>
              <a:t> </a:t>
            </a:r>
            <a:r>
              <a:rPr lang="ru-RU" sz="1400" dirty="0" err="1"/>
              <a:t>цілком</a:t>
            </a:r>
            <a:r>
              <a:rPr lang="ru-RU" sz="1400" dirty="0"/>
              <a:t> </a:t>
            </a:r>
            <a:r>
              <a:rPr lang="ru-RU" sz="1400" dirty="0" err="1"/>
              <a:t>можливий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 err="1"/>
              <a:t>порушення</a:t>
            </a:r>
            <a:r>
              <a:rPr lang="ru-RU" sz="1400" dirty="0"/>
              <a:t>.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подання</a:t>
            </a:r>
            <a:r>
              <a:rPr lang="ru-RU" sz="1400" dirty="0"/>
              <a:t> </a:t>
            </a:r>
            <a:r>
              <a:rPr lang="ru-RU" sz="1400" dirty="0" err="1"/>
              <a:t>звіту</a:t>
            </a:r>
            <a:r>
              <a:rPr lang="ru-RU" sz="1400" dirty="0"/>
              <a:t> по ЄП </a:t>
            </a:r>
            <a:r>
              <a:rPr lang="ru-RU" sz="1400" dirty="0" err="1"/>
              <a:t>зазначається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той КВЕД,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використовується</a:t>
            </a:r>
            <a:r>
              <a:rPr lang="ru-RU" sz="1400" dirty="0"/>
              <a:t>.</a:t>
            </a:r>
          </a:p>
          <a:p>
            <a:r>
              <a:rPr lang="ru-RU" sz="1400" dirty="0"/>
              <a:t>Або ось </a:t>
            </a:r>
            <a:r>
              <a:rPr lang="ru-RU" sz="1400" dirty="0" err="1"/>
              <a:t>завдання</a:t>
            </a:r>
            <a:r>
              <a:rPr lang="ru-RU" sz="1400" dirty="0"/>
              <a:t> на </a:t>
            </a:r>
            <a:r>
              <a:rPr lang="ru-RU" sz="1400" dirty="0" err="1"/>
              <a:t>уважність</a:t>
            </a:r>
            <a:r>
              <a:rPr lang="ru-RU" sz="1400" dirty="0"/>
              <a:t>. ФОП </a:t>
            </a:r>
            <a:r>
              <a:rPr lang="ru-RU" sz="1400" dirty="0" err="1"/>
              <a:t>займається</a:t>
            </a:r>
            <a:r>
              <a:rPr lang="ru-RU" sz="1400" dirty="0"/>
              <a:t> оптовою та </a:t>
            </a:r>
            <a:r>
              <a:rPr lang="ru-RU" sz="1400" dirty="0" err="1"/>
              <a:t>роздрібною</a:t>
            </a:r>
            <a:r>
              <a:rPr lang="ru-RU" sz="1400" dirty="0"/>
              <a:t> </a:t>
            </a:r>
            <a:r>
              <a:rPr lang="ru-RU" sz="1400" dirty="0" err="1"/>
              <a:t>торгівлею</a:t>
            </a:r>
            <a:r>
              <a:rPr lang="ru-RU" sz="1400" dirty="0"/>
              <a:t> </a:t>
            </a:r>
            <a:r>
              <a:rPr lang="ru-RU" sz="1400" dirty="0" err="1"/>
              <a:t>металочерепицею</a:t>
            </a:r>
            <a:r>
              <a:rPr lang="ru-RU" sz="1400" dirty="0"/>
              <a:t>, </a:t>
            </a:r>
            <a:r>
              <a:rPr lang="ru-RU" sz="1400" dirty="0" err="1"/>
              <a:t>профнастилами</a:t>
            </a:r>
            <a:r>
              <a:rPr lang="ru-RU" sz="1400" dirty="0"/>
              <a:t>, </a:t>
            </a:r>
            <a:r>
              <a:rPr lang="ru-RU" sz="1400" dirty="0" err="1"/>
              <a:t>секційними</a:t>
            </a:r>
            <a:r>
              <a:rPr lang="ru-RU" sz="1400" dirty="0"/>
              <a:t> </a:t>
            </a:r>
            <a:r>
              <a:rPr lang="ru-RU" sz="1400" dirty="0" err="1"/>
              <a:t>гаражними</a:t>
            </a:r>
            <a:r>
              <a:rPr lang="ru-RU" sz="1400" dirty="0"/>
              <a:t> воротами з автоматикою. Є </a:t>
            </a:r>
            <a:r>
              <a:rPr lang="ru-RU" sz="1400" dirty="0" err="1"/>
              <a:t>офіс</a:t>
            </a:r>
            <a:r>
              <a:rPr lang="ru-RU" sz="1400" dirty="0"/>
              <a:t> і склад.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реєстрації</a:t>
            </a:r>
            <a:r>
              <a:rPr lang="ru-RU" sz="1400" dirty="0"/>
              <a:t> </a:t>
            </a:r>
            <a:r>
              <a:rPr lang="ru-RU" sz="1400" dirty="0" err="1"/>
              <a:t>вибрали</a:t>
            </a:r>
            <a:r>
              <a:rPr lang="ru-RU" sz="1400" dirty="0"/>
              <a:t> </a:t>
            </a:r>
            <a:r>
              <a:rPr lang="ru-RU" sz="1400" dirty="0" err="1"/>
              <a:t>коди</a:t>
            </a:r>
            <a:r>
              <a:rPr lang="ru-RU" sz="1400" dirty="0"/>
              <a:t>:</a:t>
            </a:r>
          </a:p>
          <a:p>
            <a:r>
              <a:rPr lang="ru-RU" sz="1400" dirty="0"/>
              <a:t>• 46.73 </a:t>
            </a:r>
            <a:r>
              <a:rPr lang="ru-RU" sz="1400" dirty="0" err="1"/>
              <a:t>Оптова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 деревиною, </a:t>
            </a:r>
            <a:r>
              <a:rPr lang="ru-RU" sz="1400" dirty="0" err="1"/>
              <a:t>будматеріалами</a:t>
            </a:r>
            <a:r>
              <a:rPr lang="ru-RU" sz="1400" dirty="0"/>
              <a:t> і </a:t>
            </a:r>
            <a:r>
              <a:rPr lang="ru-RU" sz="1400" dirty="0" err="1"/>
              <a:t>сантехнічний</a:t>
            </a:r>
            <a:r>
              <a:rPr lang="ru-RU" sz="1400" dirty="0"/>
              <a:t> </a:t>
            </a:r>
            <a:r>
              <a:rPr lang="ru-RU" sz="1400" dirty="0" err="1"/>
              <a:t>обладнанням</a:t>
            </a:r>
            <a:r>
              <a:rPr lang="ru-RU" sz="1400" dirty="0"/>
              <a:t>.</a:t>
            </a:r>
          </a:p>
          <a:p>
            <a:r>
              <a:rPr lang="ru-RU" sz="1400" dirty="0"/>
              <a:t>• 46.90 </a:t>
            </a:r>
            <a:r>
              <a:rPr lang="ru-RU" sz="1400" dirty="0" err="1"/>
              <a:t>Неспеціалізована</a:t>
            </a:r>
            <a:r>
              <a:rPr lang="ru-RU" sz="1400" dirty="0"/>
              <a:t> </a:t>
            </a:r>
            <a:r>
              <a:rPr lang="ru-RU" sz="1400" dirty="0" err="1"/>
              <a:t>оптова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.</a:t>
            </a:r>
          </a:p>
          <a:p>
            <a:r>
              <a:rPr lang="ru-RU" sz="1400" dirty="0"/>
              <a:t>• 47.52 </a:t>
            </a:r>
            <a:r>
              <a:rPr lang="ru-RU" sz="1400" dirty="0" err="1"/>
              <a:t>Роздрібна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 </a:t>
            </a:r>
            <a:r>
              <a:rPr lang="ru-RU" sz="1400" dirty="0" err="1"/>
              <a:t>залізними</a:t>
            </a:r>
            <a:r>
              <a:rPr lang="ru-RU" sz="1400" dirty="0"/>
              <a:t> </a:t>
            </a:r>
            <a:r>
              <a:rPr lang="ru-RU" sz="1400" dirty="0" err="1"/>
              <a:t>виробами</a:t>
            </a:r>
            <a:r>
              <a:rPr lang="ru-RU" sz="1400" dirty="0"/>
              <a:t>, </a:t>
            </a:r>
            <a:r>
              <a:rPr lang="ru-RU" sz="1400" dirty="0" err="1"/>
              <a:t>будівельними</a:t>
            </a:r>
            <a:r>
              <a:rPr lang="ru-RU" sz="1400" dirty="0"/>
              <a:t> </a:t>
            </a:r>
            <a:r>
              <a:rPr lang="ru-RU" sz="1400" dirty="0" err="1"/>
              <a:t>матеріалами</a:t>
            </a:r>
            <a:r>
              <a:rPr lang="ru-RU" sz="1400" dirty="0"/>
              <a:t> та </a:t>
            </a:r>
            <a:r>
              <a:rPr lang="ru-RU" sz="1400" dirty="0" err="1"/>
              <a:t>сантехнічними</a:t>
            </a:r>
            <a:r>
              <a:rPr lang="ru-RU" sz="1400" dirty="0"/>
              <a:t> </a:t>
            </a:r>
            <a:r>
              <a:rPr lang="ru-RU" sz="1400" dirty="0" err="1"/>
              <a:t>виробами</a:t>
            </a:r>
            <a:r>
              <a:rPr lang="ru-RU" sz="1400" dirty="0"/>
              <a:t> в </a:t>
            </a:r>
            <a:r>
              <a:rPr lang="ru-RU" sz="1400" dirty="0" err="1"/>
              <a:t>спеціалізованих</a:t>
            </a:r>
            <a:r>
              <a:rPr lang="ru-RU" sz="1400" dirty="0"/>
              <a:t> магазинах.</a:t>
            </a:r>
          </a:p>
          <a:p>
            <a:r>
              <a:rPr lang="ru-RU" sz="1400" dirty="0"/>
              <a:t>Як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вважаєте</a:t>
            </a:r>
            <a:r>
              <a:rPr lang="ru-RU" sz="1400" dirty="0"/>
              <a:t>, </a:t>
            </a:r>
            <a:r>
              <a:rPr lang="ru-RU" sz="1400" dirty="0" err="1"/>
              <a:t>наскільки</a:t>
            </a:r>
            <a:r>
              <a:rPr lang="ru-RU" sz="1400" dirty="0"/>
              <a:t> правильно </a:t>
            </a:r>
            <a:r>
              <a:rPr lang="ru-RU" sz="1400" dirty="0" err="1"/>
              <a:t>обрані</a:t>
            </a:r>
            <a:r>
              <a:rPr lang="ru-RU" sz="1400" dirty="0"/>
              <a:t> </a:t>
            </a:r>
            <a:r>
              <a:rPr lang="ru-RU" sz="1400" dirty="0" err="1"/>
              <a:t>КВЕДи</a:t>
            </a:r>
            <a:r>
              <a:rPr lang="ru-RU" sz="1400" dirty="0"/>
              <a:t>?</a:t>
            </a:r>
          </a:p>
          <a:p>
            <a:r>
              <a:rPr lang="ru-RU" sz="1400" i="1" dirty="0" err="1"/>
              <a:t>Відповідь</a:t>
            </a:r>
            <a:r>
              <a:rPr lang="ru-RU" sz="1400" i="1" dirty="0"/>
              <a:t>: правильно </a:t>
            </a:r>
            <a:r>
              <a:rPr lang="ru-RU" sz="1400" i="1" dirty="0" err="1"/>
              <a:t>крім</a:t>
            </a:r>
            <a:r>
              <a:rPr lang="ru-RU" sz="1400" i="1" dirty="0"/>
              <a:t> 47.52 (</a:t>
            </a:r>
            <a:r>
              <a:rPr lang="ru-RU" sz="1400" i="1" dirty="0" err="1"/>
              <a:t>передбачає</a:t>
            </a:r>
            <a:r>
              <a:rPr lang="ru-RU" sz="1400" i="1" dirty="0"/>
              <a:t> </a:t>
            </a:r>
            <a:r>
              <a:rPr lang="ru-RU" sz="1400" i="1" dirty="0" err="1"/>
              <a:t>наявність</a:t>
            </a:r>
            <a:r>
              <a:rPr lang="ru-RU" sz="1400" i="1" dirty="0"/>
              <a:t> магазину, </a:t>
            </a:r>
            <a:r>
              <a:rPr lang="ru-RU" sz="1400" i="1" dirty="0" err="1"/>
              <a:t>якого</a:t>
            </a:r>
            <a:r>
              <a:rPr lang="ru-RU" sz="1400" i="1" dirty="0"/>
              <a:t> </a:t>
            </a:r>
            <a:r>
              <a:rPr lang="ru-RU" sz="1400" i="1" dirty="0" err="1"/>
              <a:t>цей</a:t>
            </a:r>
            <a:r>
              <a:rPr lang="ru-RU" sz="1400" i="1" dirty="0"/>
              <a:t> ФОП не </a:t>
            </a:r>
            <a:r>
              <a:rPr lang="ru-RU" sz="1400" i="1" dirty="0" err="1"/>
              <a:t>має</a:t>
            </a:r>
            <a:r>
              <a:rPr lang="ru-RU" sz="1400" i="1" dirty="0"/>
              <a:t>).</a:t>
            </a:r>
            <a:endParaRPr lang="ru-RU" sz="1400" dirty="0"/>
          </a:p>
          <a:p>
            <a:r>
              <a:rPr lang="ru-RU" sz="1400" dirty="0"/>
              <a:t>В </a:t>
            </a:r>
            <a:r>
              <a:rPr lang="ru-RU" sz="1400" dirty="0" err="1"/>
              <a:t>системі</a:t>
            </a:r>
            <a:r>
              <a:rPr lang="ru-RU" sz="1400" dirty="0"/>
              <a:t> </a:t>
            </a:r>
            <a:r>
              <a:rPr lang="en-US" sz="1400" dirty="0" err="1"/>
              <a:t>YouControl</a:t>
            </a:r>
            <a:r>
              <a:rPr lang="en-US" sz="1400" dirty="0"/>
              <a:t>, </a:t>
            </a:r>
            <a:r>
              <a:rPr lang="ru-RU" sz="1400" dirty="0"/>
              <a:t>у </a:t>
            </a:r>
            <a:r>
              <a:rPr lang="ru-RU" sz="1400" dirty="0" err="1"/>
              <a:t>досьє</a:t>
            </a:r>
            <a:r>
              <a:rPr lang="ru-RU" sz="1400" dirty="0"/>
              <a:t>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знайдете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КВЕДи</a:t>
            </a:r>
            <a:r>
              <a:rPr lang="ru-RU" sz="1400" dirty="0"/>
              <a:t>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корисно</a:t>
            </a:r>
            <a:r>
              <a:rPr lang="ru-RU" sz="1400" dirty="0"/>
              <a:t> знати при </a:t>
            </a:r>
            <a:r>
              <a:rPr lang="ru-RU" sz="1400" dirty="0" err="1"/>
              <a:t>укладанні</a:t>
            </a:r>
            <a:r>
              <a:rPr lang="ru-RU" sz="1400" dirty="0"/>
              <a:t> договору з </a:t>
            </a:r>
            <a:r>
              <a:rPr lang="ru-RU" sz="1400" dirty="0" err="1"/>
              <a:t>новим</a:t>
            </a:r>
            <a:r>
              <a:rPr lang="ru-RU" sz="1400" dirty="0"/>
              <a:t> контрагентом,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переконатися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комерційна</a:t>
            </a:r>
            <a:r>
              <a:rPr lang="ru-RU" sz="1400" dirty="0"/>
              <a:t> </a:t>
            </a:r>
            <a:r>
              <a:rPr lang="ru-RU" sz="1400" dirty="0" err="1"/>
              <a:t>пропозиція</a:t>
            </a:r>
            <a:r>
              <a:rPr lang="ru-RU" sz="1400" dirty="0"/>
              <a:t>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офіційному</a:t>
            </a:r>
            <a:r>
              <a:rPr lang="ru-RU" sz="1400" dirty="0"/>
              <a:t> роду </a:t>
            </a:r>
            <a:r>
              <a:rPr lang="ru-RU" sz="1400" dirty="0" err="1"/>
              <a:t>діяльності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ru-RU" sz="1400" b="1" i="1" dirty="0"/>
              <a:t>"</a:t>
            </a:r>
            <a:r>
              <a:rPr lang="ru-RU" sz="1400" b="1" i="1" dirty="0" err="1"/>
              <a:t>Автоматичний</a:t>
            </a:r>
            <a:r>
              <a:rPr lang="ru-RU" sz="1400" b="1" i="1" dirty="0"/>
              <a:t> </a:t>
            </a:r>
            <a:r>
              <a:rPr lang="ru-RU" sz="1400" b="1" i="1" dirty="0" err="1"/>
              <a:t>моніторинг</a:t>
            </a:r>
            <a:r>
              <a:rPr lang="ru-RU" sz="1400" b="1" i="1" dirty="0"/>
              <a:t>"</a:t>
            </a:r>
            <a:r>
              <a:rPr lang="ru-RU" sz="1400" dirty="0"/>
              <a:t> </a:t>
            </a:r>
            <a:r>
              <a:rPr lang="ru-RU" sz="1400" dirty="0" err="1"/>
              <a:t>повідомить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ваш </a:t>
            </a:r>
            <a:r>
              <a:rPr lang="ru-RU" sz="1400" dirty="0" err="1"/>
              <a:t>бізнес</a:t>
            </a:r>
            <a:r>
              <a:rPr lang="ru-RU" sz="1400" dirty="0"/>
              <a:t>-партнер </a:t>
            </a:r>
            <a:r>
              <a:rPr lang="ru-RU" sz="1400" dirty="0" err="1"/>
              <a:t>змінить</a:t>
            </a:r>
            <a:r>
              <a:rPr lang="ru-RU" sz="1400" dirty="0"/>
              <a:t> </a:t>
            </a:r>
            <a:r>
              <a:rPr lang="ru-RU" sz="1400" dirty="0" err="1"/>
              <a:t>зареєстрований</a:t>
            </a:r>
            <a:r>
              <a:rPr lang="ru-RU" sz="1400" dirty="0"/>
              <a:t> КВЕД.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548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 fontScale="85000" lnSpcReduction="20000"/>
          </a:bodyPr>
          <a:lstStyle/>
          <a:p>
            <a:r>
              <a:rPr lang="ru-RU" sz="1400" dirty="0"/>
              <a:t>На </a:t>
            </a:r>
            <a:r>
              <a:rPr lang="ru-RU" sz="1400" dirty="0" err="1"/>
              <a:t>начальних</a:t>
            </a:r>
            <a:r>
              <a:rPr lang="ru-RU" sz="1400" dirty="0"/>
              <a:t> </a:t>
            </a:r>
            <a:r>
              <a:rPr lang="ru-RU" sz="1400" dirty="0" err="1"/>
              <a:t>етапах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думки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ототожнювалася</a:t>
            </a:r>
            <a:r>
              <a:rPr lang="ru-RU" sz="1400" dirty="0"/>
              <a:t> з </a:t>
            </a:r>
            <a:r>
              <a:rPr lang="ru-RU" sz="1400" dirty="0" err="1"/>
              <a:t>національним</a:t>
            </a:r>
            <a:r>
              <a:rPr lang="ru-RU" sz="1400" dirty="0"/>
              <a:t> ринком. </a:t>
            </a:r>
            <a:r>
              <a:rPr lang="ru-RU" sz="1400" dirty="0" err="1"/>
              <a:t>Згідно</a:t>
            </a:r>
            <a:r>
              <a:rPr lang="ru-RU" sz="1400" dirty="0"/>
              <a:t> з </a:t>
            </a:r>
            <a:r>
              <a:rPr lang="ru-RU" sz="1400" dirty="0" err="1"/>
              <a:t>поглядами</a:t>
            </a:r>
            <a:r>
              <a:rPr lang="ru-RU" sz="1400" dirty="0"/>
              <a:t> </a:t>
            </a:r>
            <a:r>
              <a:rPr lang="ru-RU" sz="1400" dirty="0" err="1"/>
              <a:t>класиків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(А. </a:t>
            </a:r>
            <a:r>
              <a:rPr lang="ru-RU" sz="1400" dirty="0" err="1"/>
              <a:t>Сміта</a:t>
            </a:r>
            <a:r>
              <a:rPr lang="ru-RU" sz="1400" dirty="0"/>
              <a:t>, </a:t>
            </a:r>
            <a:r>
              <a:rPr lang="ru-RU" sz="1400" dirty="0" err="1"/>
              <a:t>Д.Рікардо</a:t>
            </a:r>
            <a:r>
              <a:rPr lang="ru-RU" sz="1400" dirty="0"/>
              <a:t>)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– система,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здатна</a:t>
            </a:r>
            <a:r>
              <a:rPr lang="ru-RU" sz="1400" dirty="0"/>
              <a:t> до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саморегулювання</a:t>
            </a:r>
            <a:r>
              <a:rPr lang="ru-RU" sz="1400" dirty="0"/>
              <a:t>, яка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взаємопов’язаних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суб’єктів</a:t>
            </a:r>
            <a:r>
              <a:rPr lang="ru-RU" sz="1400" dirty="0"/>
              <a:t> </a:t>
            </a:r>
            <a:r>
              <a:rPr lang="ru-RU" sz="1400" dirty="0" err="1"/>
              <a:t>господарювання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та </a:t>
            </a:r>
            <a:r>
              <a:rPr lang="ru-RU" sz="1400" dirty="0" err="1"/>
              <a:t>споживають</a:t>
            </a:r>
            <a:r>
              <a:rPr lang="ru-RU" sz="1400" dirty="0"/>
              <a:t>. </a:t>
            </a:r>
            <a:r>
              <a:rPr lang="ru-RU" sz="1400" dirty="0" err="1"/>
              <a:t>Представники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кейнсіанської</a:t>
            </a:r>
            <a:r>
              <a:rPr lang="ru-RU" sz="1400" dirty="0"/>
              <a:t> </a:t>
            </a:r>
            <a:r>
              <a:rPr lang="ru-RU" sz="1400" dirty="0" err="1"/>
              <a:t>теорії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думки </a:t>
            </a:r>
            <a:r>
              <a:rPr lang="ru-RU" sz="1400" dirty="0" err="1"/>
              <a:t>вводять</a:t>
            </a:r>
            <a:r>
              <a:rPr lang="ru-RU" sz="1400" dirty="0"/>
              <a:t> до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економіки</a:t>
            </a:r>
            <a:r>
              <a:rPr lang="ru-RU" sz="1400" dirty="0"/>
              <a:t> державу, за </a:t>
            </a:r>
            <a:r>
              <a:rPr lang="ru-RU" sz="1400" dirty="0" err="1"/>
              <a:t>якою</a:t>
            </a:r>
            <a:r>
              <a:rPr lang="ru-RU" sz="1400" dirty="0"/>
              <a:t>, </a:t>
            </a:r>
            <a:r>
              <a:rPr lang="ru-RU" sz="1400" dirty="0" err="1"/>
              <a:t>згодом</a:t>
            </a:r>
            <a:r>
              <a:rPr lang="ru-RU" sz="1400" dirty="0"/>
              <a:t>, </a:t>
            </a:r>
            <a:r>
              <a:rPr lang="ru-RU" sz="1400" dirty="0" err="1"/>
              <a:t>закріплюється</a:t>
            </a:r>
            <a:r>
              <a:rPr lang="ru-RU" sz="1400" dirty="0"/>
              <a:t> </a:t>
            </a:r>
            <a:r>
              <a:rPr lang="ru-RU" sz="1400" dirty="0" err="1"/>
              <a:t>функція</a:t>
            </a:r>
            <a:r>
              <a:rPr lang="ru-RU" sz="1400" dirty="0"/>
              <a:t> – </a:t>
            </a:r>
            <a:r>
              <a:rPr lang="ru-RU" sz="1400" dirty="0" err="1"/>
              <a:t>встановлення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правил </a:t>
            </a:r>
            <a:r>
              <a:rPr lang="ru-RU" sz="1400" dirty="0" err="1"/>
              <a:t>гри</a:t>
            </a:r>
            <a:r>
              <a:rPr lang="ru-RU" sz="1400" dirty="0"/>
              <a:t> на ринку для </a:t>
            </a:r>
            <a:r>
              <a:rPr lang="ru-RU" sz="1400" dirty="0" err="1"/>
              <a:t>суб’єктів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Нині</a:t>
            </a:r>
            <a:r>
              <a:rPr lang="ru-RU" sz="1400" dirty="0"/>
              <a:t> ж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розглядається</a:t>
            </a:r>
            <a:r>
              <a:rPr lang="ru-RU" sz="1400" dirty="0"/>
              <a:t> як </a:t>
            </a:r>
            <a:r>
              <a:rPr lang="ru-RU" sz="1400" dirty="0" err="1"/>
              <a:t>ринкова</a:t>
            </a:r>
            <a:r>
              <a:rPr lang="ru-RU" sz="1400" dirty="0"/>
              <a:t> </a:t>
            </a:r>
            <a:r>
              <a:rPr lang="ru-RU" sz="1400" dirty="0" err="1"/>
              <a:t>змішана</a:t>
            </a:r>
            <a:r>
              <a:rPr lang="ru-RU" sz="1400" dirty="0"/>
              <a:t> </a:t>
            </a:r>
            <a:r>
              <a:rPr lang="ru-RU" sz="1400" dirty="0" err="1"/>
              <a:t>економічна</a:t>
            </a:r>
            <a:r>
              <a:rPr lang="ru-RU" sz="1400" dirty="0"/>
              <a:t> система з </a:t>
            </a:r>
            <a:r>
              <a:rPr lang="ru-RU" sz="1400" dirty="0" err="1"/>
              <a:t>властивою</a:t>
            </a:r>
            <a:r>
              <a:rPr lang="ru-RU" sz="1400" dirty="0"/>
              <a:t> </a:t>
            </a:r>
            <a:r>
              <a:rPr lang="ru-RU" sz="1400" dirty="0" err="1"/>
              <a:t>їй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сукупністю</a:t>
            </a:r>
            <a:r>
              <a:rPr lang="ru-RU" sz="1400" dirty="0"/>
              <a:t> </a:t>
            </a:r>
            <a:r>
              <a:rPr lang="ru-RU" sz="1400" dirty="0" err="1"/>
              <a:t>механізмів</a:t>
            </a:r>
            <a:r>
              <a:rPr lang="ru-RU" sz="1400" dirty="0"/>
              <a:t> </a:t>
            </a:r>
            <a:r>
              <a:rPr lang="ru-RU" sz="1400" dirty="0" err="1"/>
              <a:t>саморегулювання</a:t>
            </a:r>
            <a:r>
              <a:rPr lang="ru-RU" sz="1400" dirty="0"/>
              <a:t>, державного та </a:t>
            </a:r>
            <a:r>
              <a:rPr lang="ru-RU" sz="1400" dirty="0" err="1"/>
              <a:t>суспільного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 smtClean="0"/>
              <a:t>регулювання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ході</a:t>
            </a:r>
            <a:r>
              <a:rPr lang="ru-RU" sz="1400" dirty="0"/>
              <a:t> </a:t>
            </a:r>
            <a:r>
              <a:rPr lang="ru-RU" sz="1400" dirty="0" err="1"/>
              <a:t>наукових</a:t>
            </a:r>
            <a:r>
              <a:rPr lang="ru-RU" sz="1400" dirty="0"/>
              <a:t> </a:t>
            </a:r>
            <a:r>
              <a:rPr lang="ru-RU" sz="1400" dirty="0" err="1"/>
              <a:t>дискусій</a:t>
            </a:r>
            <a:r>
              <a:rPr lang="ru-RU" sz="1400" dirty="0"/>
              <a:t> </a:t>
            </a:r>
            <a:r>
              <a:rPr lang="ru-RU" sz="1400" dirty="0" err="1"/>
              <a:t>сформувався</a:t>
            </a:r>
            <a:r>
              <a:rPr lang="ru-RU" sz="1400" dirty="0"/>
              <a:t>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до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– вона </a:t>
            </a:r>
            <a:r>
              <a:rPr lang="ru-RU" sz="1400" dirty="0" err="1"/>
              <a:t>розглядається</a:t>
            </a:r>
            <a:r>
              <a:rPr lang="ru-RU" sz="1400" dirty="0"/>
              <a:t> як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конкретної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країни</a:t>
            </a:r>
            <a:r>
              <a:rPr lang="ru-RU" sz="1400" dirty="0"/>
              <a:t>, а </a:t>
            </a:r>
            <a:r>
              <a:rPr lang="ru-RU" sz="1400" dirty="0" err="1"/>
              <a:t>саме</a:t>
            </a:r>
            <a:r>
              <a:rPr lang="ru-RU" sz="1400" dirty="0"/>
              <a:t> – продукт </a:t>
            </a:r>
            <a:r>
              <a:rPr lang="ru-RU" sz="1400" dirty="0" err="1"/>
              <a:t>історичного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;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, </a:t>
            </a:r>
            <a:r>
              <a:rPr lang="ru-RU" sz="1400" dirty="0" err="1"/>
              <a:t>регіонів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суб’єктів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поєднані</a:t>
            </a:r>
            <a:r>
              <a:rPr lang="ru-RU" sz="1400" dirty="0"/>
              <a:t> у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організм</a:t>
            </a:r>
            <a:r>
              <a:rPr lang="ru-RU" sz="1400" dirty="0"/>
              <a:t> </a:t>
            </a:r>
            <a:r>
              <a:rPr lang="ru-RU" sz="1400" dirty="0" err="1"/>
              <a:t>багатосторонніми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економічними</a:t>
            </a:r>
            <a:r>
              <a:rPr lang="ru-RU" sz="1400" dirty="0"/>
              <a:t> </a:t>
            </a:r>
            <a:r>
              <a:rPr lang="ru-RU" sz="1400" dirty="0" err="1"/>
              <a:t>зв’язками</a:t>
            </a:r>
            <a:r>
              <a:rPr lang="ru-RU" sz="1400" dirty="0"/>
              <a:t> та </a:t>
            </a:r>
            <a:r>
              <a:rPr lang="ru-RU" sz="1400" dirty="0" err="1"/>
              <a:t>інтересами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Отже</a:t>
            </a:r>
            <a:r>
              <a:rPr lang="ru-RU" sz="1400" dirty="0"/>
              <a:t>,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– складна </a:t>
            </a:r>
            <a:r>
              <a:rPr lang="ru-RU" sz="1400" dirty="0" err="1"/>
              <a:t>цілісна</a:t>
            </a:r>
            <a:r>
              <a:rPr lang="ru-RU" sz="1400" dirty="0"/>
              <a:t> </a:t>
            </a:r>
            <a:r>
              <a:rPr lang="ru-RU" sz="1400" dirty="0" err="1"/>
              <a:t>господарська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система, яка </a:t>
            </a:r>
            <a:r>
              <a:rPr lang="ru-RU" sz="1400" dirty="0" err="1"/>
              <a:t>являє</a:t>
            </a:r>
            <a:r>
              <a:rPr lang="ru-RU" sz="1400" dirty="0"/>
              <a:t> собою </a:t>
            </a:r>
            <a:r>
              <a:rPr lang="ru-RU" sz="1400" dirty="0" err="1"/>
              <a:t>взаємопов’язані</a:t>
            </a:r>
            <a:r>
              <a:rPr lang="ru-RU" sz="1400" dirty="0"/>
              <a:t> </a:t>
            </a:r>
            <a:r>
              <a:rPr lang="ru-RU" sz="1400" dirty="0" err="1"/>
              <a:t>сектори</a:t>
            </a:r>
            <a:r>
              <a:rPr lang="ru-RU" sz="1400" dirty="0"/>
              <a:t>, </a:t>
            </a:r>
            <a:r>
              <a:rPr lang="ru-RU" sz="1400" dirty="0" err="1"/>
              <a:t>сфери</a:t>
            </a:r>
            <a:r>
              <a:rPr lang="ru-RU" sz="1400" dirty="0"/>
              <a:t>, </a:t>
            </a:r>
            <a:r>
              <a:rPr lang="ru-RU" sz="1400" dirty="0" err="1"/>
              <a:t>галузі</a:t>
            </a:r>
            <a:r>
              <a:rPr lang="ru-RU" sz="1400" dirty="0"/>
              <a:t>. В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 у </a:t>
            </a:r>
            <a:r>
              <a:rPr lang="ru-RU" sz="1400" dirty="0" err="1"/>
              <a:t>єдиному</a:t>
            </a:r>
            <a:r>
              <a:rPr lang="ru-RU" sz="1400" dirty="0"/>
              <a:t> </a:t>
            </a:r>
            <a:r>
              <a:rPr lang="ru-RU" sz="1400" dirty="0" err="1"/>
              <a:t>комплексі</a:t>
            </a:r>
            <a:r>
              <a:rPr lang="ru-RU" sz="1400" dirty="0"/>
              <a:t> </a:t>
            </a:r>
            <a:r>
              <a:rPr lang="ru-RU" sz="1400" dirty="0" err="1"/>
              <a:t>поєднані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реалізація</a:t>
            </a:r>
            <a:r>
              <a:rPr lang="ru-RU" sz="1400" dirty="0"/>
              <a:t>, </a:t>
            </a:r>
            <a:r>
              <a:rPr lang="ru-RU" sz="1400" dirty="0" err="1"/>
              <a:t>обмін</a:t>
            </a:r>
            <a:r>
              <a:rPr lang="ru-RU" sz="1400" dirty="0"/>
              <a:t> і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благ, </a:t>
            </a:r>
            <a:r>
              <a:rPr lang="ru-RU" sz="1400" dirty="0" err="1"/>
              <a:t>послуг</a:t>
            </a:r>
            <a:r>
              <a:rPr lang="ru-RU" sz="1400" dirty="0"/>
              <a:t> та </a:t>
            </a:r>
            <a:r>
              <a:rPr lang="ru-RU" sz="1400" dirty="0" err="1"/>
              <a:t>духовних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цінностей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Як </a:t>
            </a:r>
            <a:r>
              <a:rPr lang="ru-RU" sz="1400" dirty="0" err="1"/>
              <a:t>цілісна</a:t>
            </a:r>
            <a:r>
              <a:rPr lang="ru-RU" sz="1400" dirty="0"/>
              <a:t> система (</a:t>
            </a:r>
            <a:r>
              <a:rPr lang="ru-RU" sz="1400" dirty="0" err="1"/>
              <a:t>або</a:t>
            </a:r>
            <a:r>
              <a:rPr lang="ru-RU" sz="1400" dirty="0"/>
              <a:t> як </a:t>
            </a:r>
            <a:r>
              <a:rPr lang="ru-RU" sz="1400" dirty="0" err="1"/>
              <a:t>цілісний</a:t>
            </a:r>
            <a:r>
              <a:rPr lang="ru-RU" sz="1400" dirty="0"/>
              <a:t> </a:t>
            </a:r>
            <a:r>
              <a:rPr lang="ru-RU" sz="1400" dirty="0" err="1"/>
              <a:t>організм</a:t>
            </a:r>
            <a:r>
              <a:rPr lang="ru-RU" sz="1400" dirty="0"/>
              <a:t>)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характеризується</a:t>
            </a:r>
            <a:r>
              <a:rPr lang="ru-RU" sz="1400" dirty="0"/>
              <a:t> такими </a:t>
            </a:r>
            <a:r>
              <a:rPr lang="ru-RU" sz="1400" dirty="0" err="1"/>
              <a:t>ознаками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загальним</a:t>
            </a:r>
            <a:r>
              <a:rPr lang="ru-RU" sz="1400" dirty="0"/>
              <a:t> </a:t>
            </a:r>
            <a:r>
              <a:rPr lang="ru-RU" sz="1400" dirty="0" err="1"/>
              <a:t>економічним</a:t>
            </a:r>
            <a:r>
              <a:rPr lang="ru-RU" sz="1400" dirty="0"/>
              <a:t> </a:t>
            </a:r>
            <a:r>
              <a:rPr lang="ru-RU" sz="1400" dirty="0" err="1"/>
              <a:t>середовищем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діють</a:t>
            </a:r>
            <a:r>
              <a:rPr lang="ru-RU" sz="1400" dirty="0"/>
              <a:t> </a:t>
            </a:r>
            <a:r>
              <a:rPr lang="ru-RU" sz="1400" dirty="0" err="1"/>
              <a:t>господарюючі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суб'єкти</a:t>
            </a:r>
            <a:r>
              <a:rPr lang="ru-RU" sz="1400" dirty="0"/>
              <a:t> з </a:t>
            </a:r>
            <a:r>
              <a:rPr lang="ru-RU" sz="1400" dirty="0" err="1"/>
              <a:t>загальним</a:t>
            </a:r>
            <a:r>
              <a:rPr lang="ru-RU" sz="1400" dirty="0"/>
              <a:t> </a:t>
            </a:r>
            <a:r>
              <a:rPr lang="ru-RU" sz="1400" dirty="0" err="1"/>
              <a:t>законодавством</a:t>
            </a:r>
            <a:r>
              <a:rPr lang="ru-RU" sz="1400" dirty="0"/>
              <a:t>, </a:t>
            </a:r>
            <a:r>
              <a:rPr lang="ru-RU" sz="1400" dirty="0" err="1"/>
              <a:t>єдиною</a:t>
            </a:r>
            <a:r>
              <a:rPr lang="ru-RU" sz="1400" dirty="0"/>
              <a:t> грошовою </a:t>
            </a:r>
            <a:r>
              <a:rPr lang="ru-RU" sz="1400" dirty="0" err="1"/>
              <a:t>одиницею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загальною</a:t>
            </a:r>
            <a:r>
              <a:rPr lang="ru-RU" sz="1400" dirty="0"/>
              <a:t> кредитно-грошовою та </a:t>
            </a:r>
            <a:r>
              <a:rPr lang="ru-RU" sz="1400" dirty="0" err="1"/>
              <a:t>фінансовою</a:t>
            </a:r>
            <a:r>
              <a:rPr lang="ru-RU" sz="1400" dirty="0"/>
              <a:t> системами;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наявністю</a:t>
            </a:r>
            <a:r>
              <a:rPr lang="ru-RU" sz="1400" dirty="0"/>
              <a:t> </a:t>
            </a:r>
            <a:r>
              <a:rPr lang="ru-RU" sz="1400" dirty="0" err="1"/>
              <a:t>тісних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зв'язків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господарюючими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суб'єктами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територіальною</a:t>
            </a:r>
            <a:r>
              <a:rPr lang="ru-RU" sz="1400" dirty="0"/>
              <a:t> </a:t>
            </a:r>
            <a:r>
              <a:rPr lang="ru-RU" sz="1400" dirty="0" err="1"/>
              <a:t>визначеністю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загальним</a:t>
            </a:r>
            <a:r>
              <a:rPr lang="ru-RU" sz="1400" dirty="0"/>
              <a:t> </a:t>
            </a:r>
            <a:r>
              <a:rPr lang="ru-RU" sz="1400" dirty="0" err="1"/>
              <a:t>політичним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економічним</a:t>
            </a:r>
            <a:r>
              <a:rPr lang="ru-RU" sz="1400" dirty="0"/>
              <a:t> центром,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виконує</a:t>
            </a:r>
            <a:r>
              <a:rPr lang="ru-RU" sz="1400" dirty="0"/>
              <a:t> </a:t>
            </a:r>
            <a:r>
              <a:rPr lang="ru-RU" sz="1400" dirty="0" err="1"/>
              <a:t>регулюючу</a:t>
            </a:r>
            <a:r>
              <a:rPr lang="ru-RU" sz="1400" dirty="0"/>
              <a:t> та </a:t>
            </a:r>
            <a:r>
              <a:rPr lang="ru-RU" sz="1400" dirty="0" err="1"/>
              <a:t>координуючу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роль,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контролює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 </a:t>
            </a:r>
            <a:r>
              <a:rPr lang="ru-RU" sz="1400" dirty="0" err="1"/>
              <a:t>господарюючих</a:t>
            </a:r>
            <a:r>
              <a:rPr lang="ru-RU" sz="1400" dirty="0"/>
              <a:t> </a:t>
            </a:r>
            <a:r>
              <a:rPr lang="ru-RU" sz="1400" dirty="0" err="1"/>
              <a:t>суб'єктів</a:t>
            </a:r>
            <a:r>
              <a:rPr lang="ru-RU" sz="1400" dirty="0"/>
              <a:t>.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центром є держава;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спільною</a:t>
            </a:r>
            <a:r>
              <a:rPr lang="ru-RU" sz="1400" dirty="0"/>
              <a:t> системою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 err="1"/>
              <a:t>захисту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наявність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роду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кордонів</a:t>
            </a:r>
            <a:r>
              <a:rPr lang="ru-RU" sz="1400" dirty="0"/>
              <a:t> у </a:t>
            </a:r>
            <a:r>
              <a:rPr lang="ru-RU" sz="1400" dirty="0" err="1"/>
              <a:t>вигляді</a:t>
            </a:r>
            <a:r>
              <a:rPr lang="ru-RU" sz="1400" dirty="0"/>
              <a:t> </a:t>
            </a:r>
            <a:r>
              <a:rPr lang="ru-RU" sz="1400" dirty="0" err="1"/>
              <a:t>експортно</a:t>
            </a:r>
            <a:r>
              <a:rPr lang="ru-RU" sz="1400" dirty="0"/>
              <a:t>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імпортних</a:t>
            </a:r>
            <a:r>
              <a:rPr lang="ru-RU" sz="1400" dirty="0"/>
              <a:t> </a:t>
            </a:r>
            <a:r>
              <a:rPr lang="ru-RU" sz="1400" dirty="0" err="1"/>
              <a:t>податків</a:t>
            </a:r>
            <a:r>
              <a:rPr lang="ru-RU" sz="1400" dirty="0"/>
              <a:t>, квот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наведеного</a:t>
            </a:r>
            <a:r>
              <a:rPr lang="ru-RU" sz="1400" dirty="0"/>
              <a:t> </a:t>
            </a:r>
            <a:r>
              <a:rPr lang="ru-RU" sz="1400" dirty="0" err="1"/>
              <a:t>вище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, «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» </a:t>
            </a:r>
            <a:r>
              <a:rPr lang="ru-RU" sz="1400" dirty="0" err="1"/>
              <a:t>являє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собою </a:t>
            </a:r>
            <a:r>
              <a:rPr lang="ru-RU" sz="1400" dirty="0" err="1"/>
              <a:t>єдність</a:t>
            </a:r>
            <a:r>
              <a:rPr lang="ru-RU" sz="1400" dirty="0"/>
              <a:t> </a:t>
            </a:r>
            <a:r>
              <a:rPr lang="ru-RU" sz="1400" dirty="0" err="1"/>
              <a:t>взаємопов’язаних</a:t>
            </a:r>
            <a:r>
              <a:rPr lang="ru-RU" sz="1400" dirty="0"/>
              <a:t> та </a:t>
            </a:r>
            <a:r>
              <a:rPr lang="ru-RU" sz="1400" dirty="0" err="1"/>
              <a:t>взаємодіючих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суб’єктів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секторів</a:t>
            </a:r>
            <a:r>
              <a:rPr lang="ru-RU" sz="1400" dirty="0"/>
              <a:t> та сфер.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61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Основними</a:t>
            </a:r>
            <a:r>
              <a:rPr lang="ru-RU" sz="1400" dirty="0"/>
              <a:t> </a:t>
            </a:r>
            <a:r>
              <a:rPr lang="ru-RU" sz="1400" dirty="0" err="1"/>
              <a:t>суб’єктами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є: </a:t>
            </a:r>
            <a:r>
              <a:rPr lang="ru-RU" sz="1400" dirty="0" err="1"/>
              <a:t>домашні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господарства</a:t>
            </a:r>
            <a:r>
              <a:rPr lang="ru-RU" sz="1400" dirty="0"/>
              <a:t>, </a:t>
            </a:r>
            <a:r>
              <a:rPr lang="ru-RU" sz="1400" dirty="0" err="1"/>
              <a:t>господарюючі</a:t>
            </a:r>
            <a:r>
              <a:rPr lang="ru-RU" sz="1400" dirty="0"/>
              <a:t> </a:t>
            </a:r>
            <a:r>
              <a:rPr lang="ru-RU" sz="1400" dirty="0" err="1"/>
              <a:t>одиниці</a:t>
            </a:r>
            <a:r>
              <a:rPr lang="ru-RU" sz="1400" dirty="0"/>
              <a:t> (</a:t>
            </a:r>
            <a:r>
              <a:rPr lang="ru-RU" sz="1400" dirty="0" err="1"/>
              <a:t>підприємства</a:t>
            </a:r>
            <a:r>
              <a:rPr lang="ru-RU" sz="1400" dirty="0"/>
              <a:t>, </a:t>
            </a:r>
            <a:r>
              <a:rPr lang="ru-RU" sz="1400" dirty="0" err="1"/>
              <a:t>організації</a:t>
            </a:r>
            <a:r>
              <a:rPr lang="ru-RU" sz="1400" dirty="0"/>
              <a:t>) та держава.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Кожен</a:t>
            </a:r>
            <a:r>
              <a:rPr lang="ru-RU" sz="1400" dirty="0"/>
              <a:t> з </a:t>
            </a:r>
            <a:r>
              <a:rPr lang="ru-RU" sz="1400" dirty="0" err="1"/>
              <a:t>названих</a:t>
            </a:r>
            <a:r>
              <a:rPr lang="ru-RU" sz="1400" dirty="0"/>
              <a:t> </a:t>
            </a:r>
            <a:r>
              <a:rPr lang="ru-RU" sz="1400" dirty="0" err="1"/>
              <a:t>суб’єктів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прагне</a:t>
            </a:r>
            <a:r>
              <a:rPr lang="ru-RU" sz="1400" dirty="0"/>
              <a:t> до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 err="1"/>
              <a:t>власних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інтересів</a:t>
            </a:r>
            <a:r>
              <a:rPr lang="ru-RU" sz="1400" dirty="0"/>
              <a:t>, </a:t>
            </a:r>
            <a:r>
              <a:rPr lang="ru-RU" sz="1400" dirty="0" err="1"/>
              <a:t>виробляючи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, </a:t>
            </a:r>
            <a:r>
              <a:rPr lang="ru-RU" sz="1400" dirty="0" err="1"/>
              <a:t>надаючи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забезпечуючи</a:t>
            </a:r>
            <a:r>
              <a:rPr lang="ru-RU" sz="1400" dirty="0"/>
              <a:t> </a:t>
            </a:r>
            <a:r>
              <a:rPr lang="ru-RU" sz="1400" dirty="0" err="1"/>
              <a:t>національну</a:t>
            </a:r>
            <a:r>
              <a:rPr lang="ru-RU" sz="1400" dirty="0"/>
              <a:t>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певними</a:t>
            </a:r>
            <a:r>
              <a:rPr lang="ru-RU" sz="1400" dirty="0"/>
              <a:t> ресурсами. </a:t>
            </a:r>
            <a:r>
              <a:rPr lang="ru-RU" sz="1400" dirty="0" smtClean="0"/>
              <a:t> </a:t>
            </a:r>
            <a:r>
              <a:rPr lang="ru-RU" sz="1400" dirty="0" err="1" smtClean="0"/>
              <a:t>Сукупність</a:t>
            </a:r>
            <a:r>
              <a:rPr lang="ru-RU" sz="1400" dirty="0" smtClean="0"/>
              <a:t> </a:t>
            </a:r>
            <a:r>
              <a:rPr lang="ru-RU" sz="1400" dirty="0" err="1"/>
              <a:t>інституціональних</a:t>
            </a:r>
            <a:r>
              <a:rPr lang="ru-RU" sz="1400" dirty="0"/>
              <a:t> </a:t>
            </a:r>
            <a:r>
              <a:rPr lang="ru-RU" sz="1400" dirty="0" err="1"/>
              <a:t>одиниць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близькі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 err="1" smtClean="0"/>
              <a:t>цілі</a:t>
            </a:r>
            <a:r>
              <a:rPr lang="ru-RU" sz="1400" dirty="0"/>
              <a:t>, </a:t>
            </a:r>
            <a:r>
              <a:rPr lang="ru-RU" sz="1400" dirty="0" err="1"/>
              <a:t>виконують</a:t>
            </a:r>
            <a:r>
              <a:rPr lang="ru-RU" sz="1400" dirty="0"/>
              <a:t> </a:t>
            </a:r>
            <a:r>
              <a:rPr lang="ru-RU" sz="1400" dirty="0" err="1"/>
              <a:t>близькі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, </a:t>
            </a:r>
            <a:r>
              <a:rPr lang="ru-RU" sz="1400" dirty="0" err="1"/>
              <a:t>утворює</a:t>
            </a:r>
            <a:r>
              <a:rPr lang="ru-RU" sz="1400" dirty="0"/>
              <a:t> </a:t>
            </a:r>
            <a:r>
              <a:rPr lang="ru-RU" sz="1400" dirty="0" err="1"/>
              <a:t>сектори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економіки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Основними</a:t>
            </a:r>
            <a:r>
              <a:rPr lang="ru-RU" sz="1400" dirty="0" smtClean="0"/>
              <a:t> </a:t>
            </a:r>
            <a:r>
              <a:rPr lang="ru-RU" sz="1400" dirty="0"/>
              <a:t>секторами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сектор </a:t>
            </a:r>
            <a:r>
              <a:rPr lang="ru-RU" sz="1400" dirty="0" err="1"/>
              <a:t>нефінансових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, до складу 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входять</a:t>
            </a:r>
            <a:r>
              <a:rPr lang="ru-RU" sz="1400" dirty="0"/>
              <a:t> </a:t>
            </a:r>
            <a:r>
              <a:rPr lang="ru-RU" sz="1400" dirty="0" err="1"/>
              <a:t>державні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приватні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, </a:t>
            </a:r>
            <a:r>
              <a:rPr lang="ru-RU" sz="1400" dirty="0" err="1"/>
              <a:t>кооперативи</a:t>
            </a:r>
            <a:r>
              <a:rPr lang="ru-RU" sz="1400" dirty="0"/>
              <a:t>, </a:t>
            </a:r>
            <a:r>
              <a:rPr lang="ru-RU" sz="1400" dirty="0" err="1"/>
              <a:t>акціонерні</a:t>
            </a:r>
            <a:r>
              <a:rPr lang="ru-RU" sz="1400" dirty="0"/>
              <a:t> </a:t>
            </a:r>
            <a:r>
              <a:rPr lang="ru-RU" sz="1400" dirty="0" err="1"/>
              <a:t>товариства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,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з метою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прибутку</a:t>
            </a:r>
            <a:r>
              <a:rPr lang="ru-RU" sz="1400" dirty="0"/>
              <a:t>; </a:t>
            </a:r>
            <a:r>
              <a:rPr lang="ru-RU" sz="1400" dirty="0" err="1"/>
              <a:t>підприємці</a:t>
            </a:r>
            <a:r>
              <a:rPr lang="ru-RU" sz="1400" dirty="0"/>
              <a:t>, </a:t>
            </a:r>
            <a:r>
              <a:rPr lang="ru-RU" sz="1400" dirty="0" err="1"/>
              <a:t>самостійні</a:t>
            </a:r>
            <a:r>
              <a:rPr lang="ru-RU" sz="1400" dirty="0"/>
              <a:t> </a:t>
            </a:r>
            <a:r>
              <a:rPr lang="ru-RU" sz="1400" dirty="0" err="1"/>
              <a:t>працівники</a:t>
            </a:r>
            <a:r>
              <a:rPr lang="ru-RU" sz="1400" dirty="0"/>
              <a:t> (</a:t>
            </a:r>
            <a:r>
              <a:rPr lang="ru-RU" sz="1400" dirty="0" err="1"/>
              <a:t>приватні</a:t>
            </a:r>
            <a:r>
              <a:rPr lang="ru-RU" sz="1400" dirty="0"/>
              <a:t> </a:t>
            </a:r>
            <a:r>
              <a:rPr lang="ru-RU" sz="1400" dirty="0" err="1"/>
              <a:t>лікарі</a:t>
            </a:r>
            <a:r>
              <a:rPr lang="ru-RU" sz="1400" dirty="0"/>
              <a:t>, </a:t>
            </a:r>
            <a:r>
              <a:rPr lang="ru-RU" sz="1400" dirty="0" err="1"/>
              <a:t>юристи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тощо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сектор </a:t>
            </a:r>
            <a:r>
              <a:rPr lang="ru-RU" sz="1400" dirty="0" err="1"/>
              <a:t>фінансових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утворюють</a:t>
            </a:r>
            <a:r>
              <a:rPr lang="ru-RU" sz="1400" dirty="0"/>
              <a:t> </a:t>
            </a:r>
            <a:r>
              <a:rPr lang="ru-RU" sz="1400" dirty="0" err="1"/>
              <a:t>комерційні</a:t>
            </a:r>
            <a:r>
              <a:rPr lang="ru-RU" sz="1400" dirty="0"/>
              <a:t> банки,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страхові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пенсійні</a:t>
            </a:r>
            <a:r>
              <a:rPr lang="ru-RU" sz="1400" dirty="0"/>
              <a:t> </a:t>
            </a:r>
            <a:r>
              <a:rPr lang="ru-RU" sz="1400" dirty="0" err="1"/>
              <a:t>фонди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зайняті</a:t>
            </a:r>
            <a:r>
              <a:rPr lang="ru-RU" sz="1400" dirty="0"/>
              <a:t> </a:t>
            </a:r>
            <a:r>
              <a:rPr lang="ru-RU" sz="1400" dirty="0" err="1"/>
              <a:t>фінансовим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посередництвом</a:t>
            </a:r>
            <a:r>
              <a:rPr lang="ru-RU" sz="1400" dirty="0"/>
              <a:t> </a:t>
            </a:r>
            <a:r>
              <a:rPr lang="ru-RU" sz="1400" dirty="0" err="1"/>
              <a:t>юридичні</a:t>
            </a:r>
            <a:r>
              <a:rPr lang="ru-RU" sz="1400" dirty="0"/>
              <a:t> особи,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акумулюють</a:t>
            </a:r>
            <a:r>
              <a:rPr lang="ru-RU" sz="1400" dirty="0"/>
              <a:t> </a:t>
            </a:r>
            <a:r>
              <a:rPr lang="ru-RU" sz="1400" dirty="0" err="1"/>
              <a:t>тимчасово</a:t>
            </a:r>
            <a:r>
              <a:rPr lang="ru-RU" sz="1400" dirty="0"/>
              <a:t> </a:t>
            </a:r>
            <a:r>
              <a:rPr lang="ru-RU" sz="1400" dirty="0" err="1"/>
              <a:t>вільні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капітали</a:t>
            </a:r>
            <a:r>
              <a:rPr lang="ru-RU" sz="1400" dirty="0"/>
              <a:t> </a:t>
            </a:r>
            <a:r>
              <a:rPr lang="ru-RU" sz="1400" dirty="0" err="1"/>
              <a:t>домашніх</a:t>
            </a:r>
            <a:r>
              <a:rPr lang="ru-RU" sz="1400" dirty="0"/>
              <a:t> </a:t>
            </a:r>
            <a:r>
              <a:rPr lang="ru-RU" sz="1400" dirty="0" err="1"/>
              <a:t>господарств</a:t>
            </a:r>
            <a:r>
              <a:rPr lang="ru-RU" sz="1400" dirty="0"/>
              <a:t> та </a:t>
            </a:r>
            <a:r>
              <a:rPr lang="ru-RU" sz="1400" dirty="0" err="1"/>
              <a:t>юридичних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 і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їм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позики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сектор </a:t>
            </a:r>
            <a:r>
              <a:rPr lang="ru-RU" sz="1400" dirty="0" err="1"/>
              <a:t>державних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, до складу </a:t>
            </a:r>
            <a:r>
              <a:rPr lang="ru-RU" sz="1400" dirty="0" err="1"/>
              <a:t>якого</a:t>
            </a:r>
            <a:r>
              <a:rPr lang="ru-RU" sz="1400" dirty="0"/>
              <a:t> входить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органів</a:t>
            </a:r>
            <a:r>
              <a:rPr lang="ru-RU" sz="1400" dirty="0"/>
              <a:t>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влади</a:t>
            </a:r>
            <a:r>
              <a:rPr lang="ru-RU" sz="1400" dirty="0"/>
              <a:t> та </a:t>
            </a:r>
            <a:r>
              <a:rPr lang="ru-RU" sz="1400" dirty="0" err="1"/>
              <a:t>управління</a:t>
            </a:r>
            <a:r>
              <a:rPr lang="ru-RU" sz="1400" dirty="0"/>
              <a:t> (уряд, парламент, </a:t>
            </a:r>
            <a:r>
              <a:rPr lang="ru-RU" sz="1400" dirty="0" err="1"/>
              <a:t>міністерства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суди) та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фінансово-кредитні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(</a:t>
            </a:r>
            <a:r>
              <a:rPr lang="ru-RU" sz="1400" dirty="0" err="1"/>
              <a:t>національний</a:t>
            </a:r>
            <a:r>
              <a:rPr lang="ru-RU" sz="1400" dirty="0"/>
              <a:t> банк,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податкові</a:t>
            </a:r>
            <a:r>
              <a:rPr lang="ru-RU" sz="1400" dirty="0"/>
              <a:t> </a:t>
            </a:r>
            <a:r>
              <a:rPr lang="ru-RU" sz="1400" dirty="0" err="1"/>
              <a:t>інспекції</a:t>
            </a:r>
            <a:r>
              <a:rPr lang="ru-RU" sz="1400" dirty="0"/>
              <a:t>);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177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 lnSpcReduction="10000"/>
          </a:bodyPr>
          <a:lstStyle/>
          <a:p>
            <a:pPr marL="285750" indent="-285750">
              <a:buFontTx/>
              <a:buChar char="-"/>
            </a:pPr>
            <a:r>
              <a:rPr lang="ru-RU" sz="1400" dirty="0" smtClean="0"/>
              <a:t>сектор </a:t>
            </a:r>
            <a:r>
              <a:rPr lang="ru-RU" sz="1400" dirty="0" err="1"/>
              <a:t>домашніх</a:t>
            </a:r>
            <a:r>
              <a:rPr lang="ru-RU" sz="1400" dirty="0"/>
              <a:t> </a:t>
            </a:r>
            <a:r>
              <a:rPr lang="ru-RU" sz="1400" dirty="0" err="1"/>
              <a:t>господарств</a:t>
            </a:r>
            <a:r>
              <a:rPr lang="ru-RU" sz="1400" dirty="0"/>
              <a:t> – </a:t>
            </a:r>
            <a:r>
              <a:rPr lang="ru-RU" sz="1400" dirty="0" err="1"/>
              <a:t>власне</a:t>
            </a:r>
            <a:r>
              <a:rPr lang="ru-RU" sz="1400" dirty="0"/>
              <a:t> </a:t>
            </a:r>
            <a:r>
              <a:rPr lang="ru-RU" sz="1400" dirty="0" err="1"/>
              <a:t>домашні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колективи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виконують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операції</a:t>
            </a:r>
            <a:r>
              <a:rPr lang="ru-RU" sz="1400" dirty="0"/>
              <a:t> для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власної</a:t>
            </a:r>
            <a:r>
              <a:rPr lang="ru-RU" sz="1400" dirty="0"/>
              <a:t> </a:t>
            </a:r>
            <a:r>
              <a:rPr lang="ru-RU" sz="1400" dirty="0" err="1"/>
              <a:t>життєдіяльності</a:t>
            </a:r>
            <a:r>
              <a:rPr lang="ru-RU" sz="1400" dirty="0"/>
              <a:t> (</a:t>
            </a:r>
            <a:r>
              <a:rPr lang="ru-RU" sz="1400" dirty="0" err="1"/>
              <a:t>солдати</a:t>
            </a:r>
            <a:r>
              <a:rPr lang="ru-RU" sz="1400" dirty="0"/>
              <a:t>, </a:t>
            </a:r>
            <a:r>
              <a:rPr lang="ru-RU" sz="1400" dirty="0" err="1"/>
              <a:t>арештанти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зовнішній</a:t>
            </a:r>
            <a:r>
              <a:rPr lang="ru-RU" sz="1400" dirty="0"/>
              <a:t> сектор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нерезидентів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консульства, посольства, </a:t>
            </a:r>
            <a:r>
              <a:rPr lang="ru-RU" sz="1400" dirty="0" err="1"/>
              <a:t>воєнні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, </a:t>
            </a:r>
            <a:r>
              <a:rPr lang="ru-RU" sz="1400" dirty="0" err="1"/>
              <a:t>міжнародні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знаходяться</a:t>
            </a:r>
            <a:r>
              <a:rPr lang="ru-RU" sz="1400" dirty="0"/>
              <a:t> на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Підприємства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dirty="0" err="1"/>
              <a:t>однаковий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аналогічний</a:t>
            </a:r>
            <a:r>
              <a:rPr lang="ru-RU" sz="1400" dirty="0"/>
              <a:t> продукт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утворюють</a:t>
            </a:r>
            <a:r>
              <a:rPr lang="ru-RU" sz="1400" dirty="0"/>
              <a:t> </a:t>
            </a:r>
            <a:r>
              <a:rPr lang="ru-RU" sz="1400" dirty="0" err="1"/>
              <a:t>певну</a:t>
            </a:r>
            <a:r>
              <a:rPr lang="ru-RU" sz="1400" dirty="0"/>
              <a:t> сферу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(</a:t>
            </a:r>
            <a:r>
              <a:rPr lang="ru-RU" sz="1400" dirty="0" err="1"/>
              <a:t>галузь</a:t>
            </a:r>
            <a:r>
              <a:rPr lang="ru-RU" sz="1400" dirty="0"/>
              <a:t>).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однакових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галузей</a:t>
            </a:r>
            <a:r>
              <a:rPr lang="ru-RU" sz="1400" dirty="0"/>
              <a:t> </a:t>
            </a:r>
            <a:r>
              <a:rPr lang="ru-RU" sz="1400" dirty="0" err="1"/>
              <a:t>складають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двох</a:t>
            </a:r>
            <a:r>
              <a:rPr lang="ru-RU" sz="1400" dirty="0"/>
              <a:t> сфер: </a:t>
            </a:r>
            <a:r>
              <a:rPr lang="ru-RU" sz="1400" dirty="0" err="1"/>
              <a:t>виробничої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невиробничої</a:t>
            </a:r>
            <a:r>
              <a:rPr lang="ru-RU" sz="1400" dirty="0"/>
              <a:t>. До </a:t>
            </a:r>
            <a:r>
              <a:rPr lang="ru-RU" sz="1400" dirty="0" err="1"/>
              <a:t>виробничої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належать </a:t>
            </a:r>
            <a:r>
              <a:rPr lang="ru-RU" sz="1400" dirty="0" err="1"/>
              <a:t>галузі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продукт </a:t>
            </a:r>
            <a:r>
              <a:rPr lang="ru-RU" sz="1400" dirty="0" smtClean="0"/>
              <a:t>у </a:t>
            </a:r>
            <a:r>
              <a:rPr lang="ru-RU" sz="1400" dirty="0" err="1"/>
              <a:t>матеріальній</a:t>
            </a:r>
            <a:r>
              <a:rPr lang="ru-RU" sz="1400" dirty="0"/>
              <a:t> </a:t>
            </a:r>
            <a:r>
              <a:rPr lang="ru-RU" sz="1400" dirty="0" err="1"/>
              <a:t>формі</a:t>
            </a:r>
            <a:r>
              <a:rPr lang="ru-RU" sz="1400" dirty="0"/>
              <a:t> (</a:t>
            </a:r>
            <a:r>
              <a:rPr lang="ru-RU" sz="1400" dirty="0" err="1"/>
              <a:t>промисловість</a:t>
            </a:r>
            <a:r>
              <a:rPr lang="ru-RU" sz="1400" dirty="0"/>
              <a:t>, </a:t>
            </a:r>
            <a:r>
              <a:rPr lang="ru-RU" sz="1400" dirty="0" err="1"/>
              <a:t>сільське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, </a:t>
            </a:r>
            <a:r>
              <a:rPr lang="ru-RU" sz="1400" dirty="0" err="1"/>
              <a:t>будівництво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торгівля</a:t>
            </a:r>
            <a:r>
              <a:rPr lang="ru-RU" sz="1400" dirty="0"/>
              <a:t>). До </a:t>
            </a:r>
            <a:r>
              <a:rPr lang="ru-RU" sz="1400" dirty="0" err="1"/>
              <a:t>невиробничої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належать </a:t>
            </a:r>
            <a:r>
              <a:rPr lang="ru-RU" sz="1400" dirty="0" err="1"/>
              <a:t>галузі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надають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носять</a:t>
            </a:r>
            <a:r>
              <a:rPr lang="ru-RU" sz="1400" dirty="0"/>
              <a:t> </a:t>
            </a:r>
            <a:r>
              <a:rPr lang="ru-RU" sz="1400" dirty="0" err="1"/>
              <a:t>матеріальний</a:t>
            </a:r>
            <a:r>
              <a:rPr lang="ru-RU" sz="1400" dirty="0"/>
              <a:t> характер (наука, </a:t>
            </a:r>
            <a:r>
              <a:rPr lang="ru-RU" sz="1400" dirty="0" err="1"/>
              <a:t>охорона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</a:t>
            </a:r>
            <a:r>
              <a:rPr lang="ru-RU" sz="1400" dirty="0" err="1"/>
              <a:t>освіта</a:t>
            </a:r>
            <a:r>
              <a:rPr lang="ru-RU" sz="1400" dirty="0"/>
              <a:t>, культура,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мистецтво</a:t>
            </a:r>
            <a:r>
              <a:rPr lang="ru-RU" sz="1400" dirty="0"/>
              <a:t>, </a:t>
            </a:r>
            <a:r>
              <a:rPr lang="ru-RU" sz="1400" dirty="0" err="1"/>
              <a:t>пасажирський</a:t>
            </a:r>
            <a:r>
              <a:rPr lang="ru-RU" sz="1400" dirty="0"/>
              <a:t> транспорт).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1.2</a:t>
            </a:r>
            <a:r>
              <a:rPr lang="ru-RU" sz="1400" dirty="0"/>
              <a:t>. </a:t>
            </a:r>
            <a:r>
              <a:rPr lang="ru-RU" sz="1400" dirty="0" err="1"/>
              <a:t>Основні</a:t>
            </a:r>
            <a:r>
              <a:rPr lang="ru-RU" sz="1400" dirty="0"/>
              <a:t> </a:t>
            </a:r>
            <a:r>
              <a:rPr lang="ru-RU" sz="1400" dirty="0" err="1"/>
              <a:t>цілі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Незалежно</a:t>
            </a:r>
            <a:r>
              <a:rPr lang="ru-RU" sz="1400" dirty="0" smtClean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склалася</a:t>
            </a:r>
            <a:r>
              <a:rPr lang="ru-RU" sz="1400" dirty="0"/>
              <a:t> в </a:t>
            </a:r>
            <a:r>
              <a:rPr lang="ru-RU" sz="1400" dirty="0" err="1"/>
              <a:t>країні</a:t>
            </a:r>
            <a:r>
              <a:rPr lang="ru-RU" sz="1400" dirty="0"/>
              <a:t>, </a:t>
            </a:r>
            <a:r>
              <a:rPr lang="ru-RU" sz="1400" dirty="0" err="1"/>
              <a:t>національна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прагне</a:t>
            </a:r>
            <a:r>
              <a:rPr lang="ru-RU" sz="1400" dirty="0"/>
              <a:t> до </a:t>
            </a:r>
            <a:r>
              <a:rPr lang="ru-RU" sz="1400" dirty="0" err="1"/>
              <a:t>стабільності</a:t>
            </a:r>
            <a:r>
              <a:rPr lang="ru-RU" sz="1400" dirty="0"/>
              <a:t>, </a:t>
            </a:r>
            <a:r>
              <a:rPr lang="ru-RU" sz="1400" dirty="0" err="1"/>
              <a:t>ефективності</a:t>
            </a:r>
            <a:r>
              <a:rPr lang="ru-RU" sz="1400" dirty="0"/>
              <a:t>, </a:t>
            </a:r>
            <a:r>
              <a:rPr lang="ru-RU" sz="1400" dirty="0" err="1"/>
              <a:t>намагаючись</a:t>
            </a:r>
            <a:r>
              <a:rPr lang="ru-RU" sz="1400" dirty="0"/>
              <a:t> </a:t>
            </a:r>
            <a:r>
              <a:rPr lang="ru-RU" sz="1400" dirty="0" err="1"/>
              <a:t>досягти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цілей</a:t>
            </a:r>
            <a:r>
              <a:rPr lang="ru-RU" sz="1400" dirty="0"/>
              <a:t>. </a:t>
            </a:r>
            <a:r>
              <a:rPr lang="ru-RU" sz="1400" dirty="0" err="1"/>
              <a:t>Основними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визнати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1</a:t>
            </a:r>
            <a:r>
              <a:rPr lang="ru-RU" sz="1400" dirty="0"/>
              <a:t>. </a:t>
            </a:r>
            <a:r>
              <a:rPr lang="ru-RU" sz="1400" dirty="0" err="1"/>
              <a:t>Стабільність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 err="1"/>
              <a:t>обсягу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означає</a:t>
            </a:r>
            <a:r>
              <a:rPr lang="ru-RU" sz="1400" dirty="0"/>
              <a:t> </a:t>
            </a:r>
            <a:r>
              <a:rPr lang="ru-RU" sz="1400" dirty="0" err="1"/>
              <a:t>стійке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і </a:t>
            </a:r>
            <a:r>
              <a:rPr lang="ru-RU" sz="1400" dirty="0" err="1"/>
              <a:t>послуг</a:t>
            </a:r>
            <a:r>
              <a:rPr lang="ru-RU" sz="1400" dirty="0"/>
              <a:t> у </a:t>
            </a:r>
            <a:r>
              <a:rPr lang="ru-RU" sz="1400" dirty="0" err="1"/>
              <a:t>даній</a:t>
            </a:r>
            <a:r>
              <a:rPr lang="ru-RU" sz="1400" dirty="0"/>
              <a:t> </a:t>
            </a:r>
            <a:r>
              <a:rPr lang="ru-RU" sz="1400" dirty="0" err="1"/>
              <a:t>країні</a:t>
            </a:r>
            <a:r>
              <a:rPr lang="ru-RU" sz="1400" dirty="0"/>
              <a:t> без </a:t>
            </a:r>
            <a:r>
              <a:rPr lang="ru-RU" sz="1400" dirty="0" err="1"/>
              <a:t>різких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змін</a:t>
            </a:r>
            <a:r>
              <a:rPr lang="ru-RU" sz="1400" dirty="0"/>
              <a:t>, </a:t>
            </a:r>
            <a:r>
              <a:rPr lang="ru-RU" sz="1400" dirty="0" err="1"/>
              <a:t>спадів</a:t>
            </a:r>
            <a:r>
              <a:rPr lang="ru-RU" sz="1400" dirty="0"/>
              <a:t> та криз.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2. </a:t>
            </a:r>
            <a:r>
              <a:rPr lang="ru-RU" sz="1400" dirty="0" err="1"/>
              <a:t>Стабільність</a:t>
            </a:r>
            <a:r>
              <a:rPr lang="ru-RU" sz="1400" dirty="0"/>
              <a:t> </a:t>
            </a:r>
            <a:r>
              <a:rPr lang="ru-RU" sz="1400" dirty="0" err="1"/>
              <a:t>цін</a:t>
            </a:r>
            <a:r>
              <a:rPr lang="ru-RU" sz="1400" dirty="0"/>
              <a:t>. </a:t>
            </a: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стабільності</a:t>
            </a:r>
            <a:r>
              <a:rPr lang="ru-RU" sz="1400" dirty="0"/>
              <a:t> </a:t>
            </a:r>
            <a:r>
              <a:rPr lang="ru-RU" sz="1400" dirty="0" err="1"/>
              <a:t>цін</a:t>
            </a:r>
            <a:r>
              <a:rPr lang="ru-RU" sz="1400" dirty="0"/>
              <a:t> у </a:t>
            </a:r>
            <a:r>
              <a:rPr lang="ru-RU" sz="1400" dirty="0" err="1"/>
              <a:t>сучасній</a:t>
            </a:r>
            <a:r>
              <a:rPr lang="ru-RU" sz="1400" dirty="0"/>
              <a:t> </a:t>
            </a:r>
            <a:r>
              <a:rPr lang="ru-RU" sz="1400" dirty="0" err="1"/>
              <a:t>ринковій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 не «</a:t>
            </a:r>
            <a:r>
              <a:rPr lang="ru-RU" sz="1400" dirty="0" err="1"/>
              <a:t>заморожування</a:t>
            </a:r>
            <a:r>
              <a:rPr lang="ru-RU" sz="1400" dirty="0"/>
              <a:t>» </a:t>
            </a:r>
            <a:r>
              <a:rPr lang="ru-RU" sz="1400" dirty="0" err="1"/>
              <a:t>їх</a:t>
            </a:r>
            <a:r>
              <a:rPr lang="ru-RU" sz="1400" dirty="0"/>
              <a:t> на </a:t>
            </a:r>
            <a:r>
              <a:rPr lang="ru-RU" sz="1400" dirty="0" err="1"/>
              <a:t>тривалий</a:t>
            </a:r>
            <a:r>
              <a:rPr lang="ru-RU" sz="1400" dirty="0"/>
              <a:t> </a:t>
            </a:r>
            <a:r>
              <a:rPr lang="ru-RU" sz="1400" dirty="0" err="1"/>
              <a:t>період</a:t>
            </a:r>
            <a:r>
              <a:rPr lang="ru-RU" sz="1400" dirty="0"/>
              <a:t>, а </a:t>
            </a:r>
            <a:r>
              <a:rPr lang="ru-RU" sz="1400" dirty="0" err="1"/>
              <a:t>планову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регульовану</a:t>
            </a:r>
            <a:r>
              <a:rPr lang="ru-RU" sz="1400" dirty="0"/>
              <a:t> </a:t>
            </a:r>
            <a:r>
              <a:rPr lang="ru-RU" sz="1400" dirty="0" err="1"/>
              <a:t>зміну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959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1400" dirty="0"/>
              <a:t>3. </a:t>
            </a:r>
            <a:r>
              <a:rPr lang="ru-RU" sz="1400" dirty="0" err="1"/>
              <a:t>Високий</a:t>
            </a:r>
            <a:r>
              <a:rPr lang="ru-RU" sz="1400" dirty="0"/>
              <a:t>, </a:t>
            </a:r>
            <a:r>
              <a:rPr lang="ru-RU" sz="1400" dirty="0" err="1"/>
              <a:t>стабільний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зайнятості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досягається</a:t>
            </a:r>
            <a:r>
              <a:rPr lang="ru-RU" sz="1400" dirty="0"/>
              <a:t> 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випадку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кожний</a:t>
            </a:r>
            <a:r>
              <a:rPr lang="ru-RU" sz="1400" dirty="0"/>
              <a:t> </a:t>
            </a:r>
            <a:r>
              <a:rPr lang="ru-RU" sz="1400" dirty="0" err="1"/>
              <a:t>бажаючий</a:t>
            </a:r>
            <a:r>
              <a:rPr lang="ru-RU" sz="1400" dirty="0"/>
              <a:t> </a:t>
            </a:r>
            <a:r>
              <a:rPr lang="ru-RU" sz="1400" dirty="0" err="1"/>
              <a:t>одержати</a:t>
            </a:r>
            <a:r>
              <a:rPr lang="ru-RU" sz="1400" dirty="0"/>
              <a:t> роботу </a:t>
            </a:r>
            <a:r>
              <a:rPr lang="ru-RU" sz="1400" dirty="0" err="1"/>
              <a:t>знаходить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. Але </a:t>
            </a:r>
            <a:r>
              <a:rPr lang="ru-RU" sz="1400" dirty="0" err="1"/>
              <a:t>це</a:t>
            </a:r>
            <a:r>
              <a:rPr lang="ru-RU" sz="1400" dirty="0"/>
              <a:t> не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повна</a:t>
            </a:r>
            <a:r>
              <a:rPr lang="ru-RU" sz="1400" dirty="0"/>
              <a:t> </a:t>
            </a:r>
            <a:r>
              <a:rPr lang="ru-RU" sz="1400" dirty="0" err="1"/>
              <a:t>зайнятість</a:t>
            </a:r>
            <a:r>
              <a:rPr lang="ru-RU" sz="1400" dirty="0"/>
              <a:t> </a:t>
            </a:r>
            <a:r>
              <a:rPr lang="ru-RU" sz="1400" dirty="0" err="1"/>
              <a:t>охоплює</a:t>
            </a:r>
            <a:r>
              <a:rPr lang="ru-RU" sz="1400" dirty="0"/>
              <a:t> все </a:t>
            </a:r>
            <a:r>
              <a:rPr lang="ru-RU" sz="1400" dirty="0" err="1"/>
              <a:t>працездатне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 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будь-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країні</a:t>
            </a:r>
            <a:r>
              <a:rPr lang="ru-RU" sz="1400" dirty="0"/>
              <a:t> в </a:t>
            </a:r>
            <a:r>
              <a:rPr lang="ru-RU" sz="1400" dirty="0" err="1"/>
              <a:t>конкретний</a:t>
            </a:r>
            <a:r>
              <a:rPr lang="ru-RU" sz="1400" dirty="0"/>
              <a:t> момент часу є </a:t>
            </a:r>
            <a:r>
              <a:rPr lang="ru-RU" sz="1400" dirty="0" err="1"/>
              <a:t>певна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людей,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тимчасово</a:t>
            </a:r>
            <a:r>
              <a:rPr lang="ru-RU" sz="1400" dirty="0"/>
              <a:t> не </a:t>
            </a:r>
            <a:r>
              <a:rPr lang="ru-RU" sz="1400" dirty="0" err="1"/>
              <a:t>працюють</a:t>
            </a:r>
            <a:r>
              <a:rPr lang="ru-RU" sz="1400" dirty="0"/>
              <a:t> у </a:t>
            </a:r>
            <a:r>
              <a:rPr lang="ru-RU" sz="1400" dirty="0" err="1"/>
              <a:t>зв'язку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зміною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</a:t>
            </a:r>
            <a:r>
              <a:rPr lang="ru-RU" sz="1400" dirty="0" err="1"/>
              <a:t>проживання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завжди</a:t>
            </a:r>
            <a:r>
              <a:rPr lang="ru-RU" sz="1400" dirty="0"/>
              <a:t> є </a:t>
            </a:r>
            <a:r>
              <a:rPr lang="ru-RU" sz="1400" dirty="0" err="1"/>
              <a:t>структурне</a:t>
            </a:r>
            <a:r>
              <a:rPr lang="ru-RU" sz="1400" dirty="0"/>
              <a:t> </a:t>
            </a:r>
            <a:r>
              <a:rPr lang="ru-RU" sz="1400" dirty="0" err="1"/>
              <a:t>безробіття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обумовлене</a:t>
            </a:r>
            <a:r>
              <a:rPr lang="ru-RU" sz="1400" dirty="0"/>
              <a:t> </a:t>
            </a:r>
            <a:r>
              <a:rPr lang="ru-RU" sz="1400" dirty="0" err="1"/>
              <a:t>невідповідністю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робочих</a:t>
            </a:r>
            <a:r>
              <a:rPr lang="ru-RU" sz="1400" dirty="0"/>
              <a:t> </a:t>
            </a:r>
            <a:r>
              <a:rPr lang="ru-RU" sz="1400" dirty="0" err="1"/>
              <a:t>місць</a:t>
            </a:r>
            <a:r>
              <a:rPr lang="ru-RU" sz="1400" dirty="0"/>
              <a:t> (</a:t>
            </a:r>
            <a:r>
              <a:rPr lang="ru-RU" sz="1400" dirty="0" err="1"/>
              <a:t>пов'язаних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упровадженням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технологій</a:t>
            </a:r>
            <a:r>
              <a:rPr lang="ru-RU" sz="1400" dirty="0"/>
              <a:t>) </a:t>
            </a:r>
            <a:r>
              <a:rPr lang="ru-RU" sz="1400" dirty="0" err="1"/>
              <a:t>наявній</a:t>
            </a:r>
            <a:r>
              <a:rPr lang="ru-RU" sz="1400" dirty="0"/>
              <a:t> </a:t>
            </a:r>
            <a:r>
              <a:rPr lang="ru-RU" sz="1400" dirty="0" err="1"/>
              <a:t>структурі</a:t>
            </a:r>
            <a:r>
              <a:rPr lang="ru-RU" sz="1400" dirty="0"/>
              <a:t> </a:t>
            </a:r>
            <a:r>
              <a:rPr lang="ru-RU" sz="1400" dirty="0" err="1"/>
              <a:t>робочої</a:t>
            </a:r>
            <a:r>
              <a:rPr lang="ru-RU" sz="1400" dirty="0"/>
              <a:t> </a:t>
            </a:r>
            <a:r>
              <a:rPr lang="ru-RU" sz="1400" dirty="0" err="1"/>
              <a:t>сили</a:t>
            </a:r>
            <a:r>
              <a:rPr lang="ru-RU" sz="1400" dirty="0"/>
              <a:t> й </a:t>
            </a:r>
            <a:r>
              <a:rPr lang="ru-RU" sz="1400" dirty="0" err="1"/>
              <a:t>відставанням</a:t>
            </a:r>
            <a:r>
              <a:rPr lang="ru-RU" sz="1400" dirty="0"/>
              <a:t> </a:t>
            </a:r>
            <a:r>
              <a:rPr lang="ru-RU" sz="1400" dirty="0" err="1"/>
              <a:t>останньої</a:t>
            </a:r>
            <a:r>
              <a:rPr lang="ru-RU" sz="1400" dirty="0"/>
              <a:t>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кваліфікаційними</a:t>
            </a:r>
            <a:r>
              <a:rPr lang="ru-RU" sz="1400" dirty="0"/>
              <a:t> </a:t>
            </a:r>
            <a:r>
              <a:rPr lang="ru-RU" sz="1400" dirty="0" err="1"/>
              <a:t>вимогами</a:t>
            </a:r>
            <a:r>
              <a:rPr lang="ru-RU" sz="1400" dirty="0"/>
              <a:t> і </a:t>
            </a:r>
            <a:r>
              <a:rPr lang="ru-RU" sz="1400" dirty="0" err="1"/>
              <a:t>новими</a:t>
            </a:r>
            <a:r>
              <a:rPr lang="ru-RU" sz="1400" dirty="0"/>
              <a:t> </a:t>
            </a:r>
            <a:r>
              <a:rPr lang="ru-RU" sz="1400" dirty="0" err="1"/>
              <a:t>професіями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попиту</a:t>
            </a:r>
            <a:r>
              <a:rPr lang="ru-RU" sz="1400" dirty="0"/>
              <a:t> на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професії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Таким </a:t>
            </a:r>
            <a:r>
              <a:rPr lang="ru-RU" sz="1400" dirty="0"/>
              <a:t>чином, </a:t>
            </a:r>
            <a:r>
              <a:rPr lang="ru-RU" sz="1400" dirty="0" err="1"/>
              <a:t>повна</a:t>
            </a:r>
            <a:r>
              <a:rPr lang="ru-RU" sz="1400" dirty="0"/>
              <a:t> </a:t>
            </a:r>
            <a:r>
              <a:rPr lang="ru-RU" sz="1400" dirty="0" err="1"/>
              <a:t>зайнятість</a:t>
            </a:r>
            <a:r>
              <a:rPr lang="ru-RU" sz="1400" dirty="0"/>
              <a:t> </a:t>
            </a:r>
            <a:r>
              <a:rPr lang="ru-RU" sz="1400" dirty="0" err="1"/>
              <a:t>завжди</a:t>
            </a:r>
            <a:r>
              <a:rPr lang="ru-RU" sz="1400" dirty="0"/>
              <a:t> </a:t>
            </a:r>
            <a:r>
              <a:rPr lang="ru-RU" sz="1400" dirty="0" err="1"/>
              <a:t>складає</a:t>
            </a:r>
            <a:r>
              <a:rPr lang="ru-RU" sz="1400" dirty="0"/>
              <a:t> </a:t>
            </a:r>
            <a:r>
              <a:rPr lang="ru-RU" sz="1400" dirty="0" err="1"/>
              <a:t>менше</a:t>
            </a:r>
            <a:r>
              <a:rPr lang="ru-RU" sz="1400" dirty="0"/>
              <a:t> 100%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працездатного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безробіття</a:t>
            </a:r>
            <a:r>
              <a:rPr lang="ru-RU" sz="1400" dirty="0"/>
              <a:t> при </a:t>
            </a:r>
            <a:r>
              <a:rPr lang="ru-RU" sz="1400" dirty="0" err="1"/>
              <a:t>повній</a:t>
            </a:r>
            <a:r>
              <a:rPr lang="ru-RU" sz="1400" dirty="0"/>
              <a:t> </a:t>
            </a:r>
            <a:r>
              <a:rPr lang="ru-RU" sz="1400" dirty="0" err="1"/>
              <a:t>зайнятості</a:t>
            </a:r>
            <a:r>
              <a:rPr lang="ru-RU" sz="1400" dirty="0"/>
              <a:t> </a:t>
            </a:r>
            <a:r>
              <a:rPr lang="ru-RU" sz="1400" dirty="0" err="1"/>
              <a:t>називається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природним</a:t>
            </a:r>
            <a:r>
              <a:rPr lang="ru-RU" sz="1400" dirty="0"/>
              <a:t> </a:t>
            </a:r>
            <a:r>
              <a:rPr lang="ru-RU" sz="1400" dirty="0" err="1"/>
              <a:t>рівнем</a:t>
            </a:r>
            <a:r>
              <a:rPr lang="ru-RU" sz="1400" dirty="0"/>
              <a:t> </a:t>
            </a:r>
            <a:r>
              <a:rPr lang="ru-RU" sz="1400" dirty="0" err="1"/>
              <a:t>безробіття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дорівнює</a:t>
            </a:r>
            <a:r>
              <a:rPr lang="ru-RU" sz="1400" dirty="0"/>
              <a:t> </a:t>
            </a:r>
            <a:r>
              <a:rPr lang="ru-RU" sz="1400" dirty="0" err="1"/>
              <a:t>добутку</a:t>
            </a:r>
            <a:r>
              <a:rPr lang="ru-RU" sz="1400" dirty="0"/>
              <a:t> </a:t>
            </a:r>
            <a:r>
              <a:rPr lang="ru-RU" sz="1400" dirty="0" err="1"/>
              <a:t>рівнів</a:t>
            </a:r>
            <a:r>
              <a:rPr lang="ru-RU" sz="1400" dirty="0"/>
              <a:t> </a:t>
            </a:r>
            <a:r>
              <a:rPr lang="ru-RU" sz="1400" dirty="0" err="1"/>
              <a:t>фрикційного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структурного </a:t>
            </a:r>
            <a:r>
              <a:rPr lang="ru-RU" sz="1400" dirty="0" err="1"/>
              <a:t>безробіття</a:t>
            </a:r>
            <a:r>
              <a:rPr lang="ru-RU" sz="1400" dirty="0"/>
              <a:t>. Тому максимально </a:t>
            </a:r>
            <a:r>
              <a:rPr lang="ru-RU" sz="1400" dirty="0" err="1"/>
              <a:t>можливий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зайнятості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відповідає</a:t>
            </a:r>
            <a:r>
              <a:rPr lang="ru-RU" sz="1400" dirty="0"/>
              <a:t> природному </a:t>
            </a:r>
            <a:r>
              <a:rPr lang="ru-RU" sz="1400" dirty="0" err="1"/>
              <a:t>рівню</a:t>
            </a:r>
            <a:r>
              <a:rPr lang="ru-RU" sz="1400" dirty="0"/>
              <a:t> </a:t>
            </a:r>
            <a:r>
              <a:rPr lang="ru-RU" sz="1400" dirty="0" err="1"/>
              <a:t>безробіття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4. </a:t>
            </a:r>
            <a:r>
              <a:rPr lang="ru-RU" sz="1400" dirty="0" err="1"/>
              <a:t>Підтримання</a:t>
            </a:r>
            <a:r>
              <a:rPr lang="ru-RU" sz="1400" dirty="0"/>
              <a:t> </a:t>
            </a:r>
            <a:r>
              <a:rPr lang="ru-RU" sz="1400" dirty="0" err="1"/>
              <a:t>рівноважного</a:t>
            </a:r>
            <a:r>
              <a:rPr lang="ru-RU" sz="1400" dirty="0"/>
              <a:t> </a:t>
            </a:r>
            <a:r>
              <a:rPr lang="ru-RU" sz="1400" dirty="0" err="1"/>
              <a:t>зовнішньоторговельного</a:t>
            </a:r>
            <a:r>
              <a:rPr lang="ru-RU" sz="1400" dirty="0"/>
              <a:t> балансу. На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практиці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відносної</a:t>
            </a:r>
            <a:r>
              <a:rPr lang="ru-RU" sz="1400" dirty="0"/>
              <a:t> </a:t>
            </a:r>
            <a:r>
              <a:rPr lang="ru-RU" sz="1400" dirty="0" err="1"/>
              <a:t>рівноваги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експортом</a:t>
            </a:r>
            <a:r>
              <a:rPr lang="ru-RU" sz="1400" dirty="0"/>
              <a:t>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імпортом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стабільний</a:t>
            </a:r>
            <a:r>
              <a:rPr lang="ru-RU" sz="1400" dirty="0"/>
              <a:t> </a:t>
            </a:r>
            <a:r>
              <a:rPr lang="ru-RU" sz="1400" dirty="0" err="1"/>
              <a:t>обмінний</a:t>
            </a:r>
            <a:r>
              <a:rPr lang="ru-RU" sz="1400" dirty="0"/>
              <a:t> курс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валюти</a:t>
            </a:r>
            <a:r>
              <a:rPr lang="ru-RU" sz="1400" dirty="0"/>
              <a:t> на </a:t>
            </a:r>
            <a:r>
              <a:rPr lang="ru-RU" sz="1400" dirty="0" err="1"/>
              <a:t>валюти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в </a:t>
            </a:r>
            <a:r>
              <a:rPr lang="ru-RU" sz="1400" dirty="0" err="1"/>
              <a:t>країну</a:t>
            </a:r>
            <a:r>
              <a:rPr lang="ru-RU" sz="1400" dirty="0"/>
              <a:t> ввозиться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, </a:t>
            </a:r>
            <a:r>
              <a:rPr lang="ru-RU" sz="1400" dirty="0" err="1"/>
              <a:t>чим</a:t>
            </a:r>
            <a:r>
              <a:rPr lang="ru-RU" sz="1400" dirty="0"/>
              <a:t> </a:t>
            </a:r>
            <a:r>
              <a:rPr lang="ru-RU" sz="1400" dirty="0" err="1"/>
              <a:t>продається</a:t>
            </a:r>
            <a:r>
              <a:rPr lang="ru-RU" sz="1400" dirty="0"/>
              <a:t>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кордон, то </a:t>
            </a:r>
            <a:r>
              <a:rPr lang="ru-RU" sz="1400" dirty="0" err="1"/>
              <a:t>виникає</a:t>
            </a:r>
            <a:r>
              <a:rPr lang="ru-RU" sz="1400" dirty="0"/>
              <a:t> </a:t>
            </a:r>
            <a:r>
              <a:rPr lang="ru-RU" sz="1400" dirty="0" err="1"/>
              <a:t>негативне</a:t>
            </a:r>
            <a:r>
              <a:rPr lang="ru-RU" sz="1400" dirty="0"/>
              <a:t> сальдо </a:t>
            </a:r>
            <a:r>
              <a:rPr lang="ru-RU" sz="1400" dirty="0" err="1"/>
              <a:t>торговельного</a:t>
            </a:r>
            <a:r>
              <a:rPr lang="ru-RU" sz="1400" dirty="0"/>
              <a:t> балансу;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навпаки</a:t>
            </a:r>
            <a:r>
              <a:rPr lang="ru-RU" sz="1400" dirty="0"/>
              <a:t> –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вивозиться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надходить</a:t>
            </a:r>
            <a:r>
              <a:rPr lang="ru-RU" sz="1400" dirty="0"/>
              <a:t> у </a:t>
            </a:r>
            <a:r>
              <a:rPr lang="ru-RU" sz="1400" dirty="0" err="1"/>
              <a:t>країну</a:t>
            </a:r>
            <a:r>
              <a:rPr lang="ru-RU" sz="1400" dirty="0"/>
              <a:t>, – то </a:t>
            </a:r>
            <a:r>
              <a:rPr lang="ru-RU" sz="1400" dirty="0" err="1"/>
              <a:t>говорять</a:t>
            </a:r>
            <a:r>
              <a:rPr lang="ru-RU" sz="1400" dirty="0"/>
              <a:t> про </a:t>
            </a:r>
            <a:r>
              <a:rPr lang="ru-RU" sz="1400" dirty="0" err="1"/>
              <a:t>позитивне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сальдо. </a:t>
            </a:r>
            <a:r>
              <a:rPr lang="ru-RU" sz="1400" dirty="0" err="1"/>
              <a:t>Значний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на стан </a:t>
            </a:r>
            <a:r>
              <a:rPr lang="ru-RU" sz="1400" dirty="0" err="1"/>
              <a:t>торговельного</a:t>
            </a:r>
            <a:r>
              <a:rPr lang="ru-RU" sz="1400" dirty="0"/>
              <a:t> балансу </a:t>
            </a:r>
            <a:r>
              <a:rPr lang="ru-RU" sz="1400" dirty="0" err="1"/>
              <a:t>має</a:t>
            </a:r>
            <a:r>
              <a:rPr lang="ru-RU" sz="1400" dirty="0"/>
              <a:t> курс </a:t>
            </a:r>
            <a:r>
              <a:rPr lang="ru-RU" sz="1400" dirty="0" err="1"/>
              <a:t>валюти</a:t>
            </a:r>
            <a:r>
              <a:rPr lang="ru-RU" sz="1400" dirty="0"/>
              <a:t> –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величина </a:t>
            </a:r>
            <a:r>
              <a:rPr lang="ru-RU" sz="1400" dirty="0" err="1"/>
              <a:t>грошової</a:t>
            </a:r>
            <a:r>
              <a:rPr lang="ru-RU" sz="1400" dirty="0"/>
              <a:t> </a:t>
            </a:r>
            <a:r>
              <a:rPr lang="ru-RU" sz="1400" dirty="0" err="1"/>
              <a:t>одиниці</a:t>
            </a:r>
            <a:r>
              <a:rPr lang="ru-RU" sz="1400" dirty="0"/>
              <a:t> </a:t>
            </a: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виражена</a:t>
            </a:r>
            <a:r>
              <a:rPr lang="ru-RU" sz="1400" dirty="0"/>
              <a:t> в </a:t>
            </a:r>
            <a:r>
              <a:rPr lang="ru-RU" sz="1400" dirty="0" err="1"/>
              <a:t>грошовій</a:t>
            </a:r>
            <a:r>
              <a:rPr lang="ru-RU" sz="1400" dirty="0"/>
              <a:t> </a:t>
            </a:r>
            <a:r>
              <a:rPr lang="ru-RU" sz="1400" dirty="0" err="1"/>
              <a:t>одиниці</a:t>
            </a:r>
            <a:r>
              <a:rPr lang="ru-RU" sz="1400" dirty="0"/>
              <a:t> </a:t>
            </a:r>
            <a:r>
              <a:rPr lang="ru-RU" sz="1400" dirty="0" err="1"/>
              <a:t>іншої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країни</a:t>
            </a:r>
            <a:r>
              <a:rPr lang="ru-RU" sz="1400" dirty="0"/>
              <a:t>.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зниження</a:t>
            </a:r>
            <a:r>
              <a:rPr lang="ru-RU" sz="1400" dirty="0"/>
              <a:t> курсу валют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існуючий</a:t>
            </a:r>
            <a:r>
              <a:rPr lang="ru-RU" sz="1400" dirty="0"/>
              <a:t> баланс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викликати</a:t>
            </a:r>
            <a:r>
              <a:rPr lang="ru-RU" sz="1400" dirty="0"/>
              <a:t> </a:t>
            </a:r>
            <a:r>
              <a:rPr lang="ru-RU" sz="1400" dirty="0" err="1"/>
              <a:t>позитивне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негативне</a:t>
            </a:r>
            <a:r>
              <a:rPr lang="ru-RU" sz="1400" dirty="0"/>
              <a:t> сальдо.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42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/>
              <a:t>Характер та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цілей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типу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, до </a:t>
            </a:r>
            <a:r>
              <a:rPr lang="ru-RU" sz="1400" dirty="0" err="1"/>
              <a:t>якої</a:t>
            </a:r>
            <a:r>
              <a:rPr lang="ru-RU" sz="1400" dirty="0"/>
              <a:t> вона </a:t>
            </a:r>
            <a:r>
              <a:rPr lang="ru-RU" sz="1400" dirty="0" err="1"/>
              <a:t>належить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специфіки</a:t>
            </a:r>
            <a:r>
              <a:rPr lang="ru-RU" sz="1400" dirty="0"/>
              <a:t>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Загалом</a:t>
            </a:r>
            <a:r>
              <a:rPr lang="ru-RU" sz="1400" dirty="0"/>
              <a:t>, </a:t>
            </a:r>
            <a:r>
              <a:rPr lang="ru-RU" sz="1400" dirty="0" err="1"/>
              <a:t>названі</a:t>
            </a:r>
            <a:r>
              <a:rPr lang="ru-RU" sz="1400" dirty="0"/>
              <a:t> </a:t>
            </a:r>
            <a:r>
              <a:rPr lang="ru-RU" sz="1400" dirty="0" err="1"/>
              <a:t>цілі</a:t>
            </a:r>
            <a:r>
              <a:rPr lang="ru-RU" sz="1400" dirty="0"/>
              <a:t> </a:t>
            </a:r>
            <a:r>
              <a:rPr lang="ru-RU" sz="1400" dirty="0" err="1"/>
              <a:t>досягаються</a:t>
            </a:r>
            <a:r>
              <a:rPr lang="ru-RU" sz="1400" dirty="0"/>
              <a:t> через </a:t>
            </a:r>
            <a:r>
              <a:rPr lang="ru-RU" sz="1400" dirty="0" err="1"/>
              <a:t>застосування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макроекономічного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основними</a:t>
            </a:r>
            <a:r>
              <a:rPr lang="ru-RU" sz="1400" dirty="0"/>
              <a:t> з </a:t>
            </a:r>
            <a:r>
              <a:rPr lang="ru-RU" sz="1400" dirty="0" err="1"/>
              <a:t>яких</a:t>
            </a:r>
            <a:r>
              <a:rPr lang="ru-RU" sz="1400" dirty="0"/>
              <a:t> є: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фіскальна</a:t>
            </a:r>
            <a:r>
              <a:rPr lang="ru-RU" sz="1400" dirty="0"/>
              <a:t> </a:t>
            </a:r>
            <a:r>
              <a:rPr lang="ru-RU" sz="1400" dirty="0" err="1"/>
              <a:t>політика</a:t>
            </a:r>
            <a:r>
              <a:rPr lang="ru-RU" sz="1400" dirty="0"/>
              <a:t>, яка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оперування</a:t>
            </a:r>
            <a:r>
              <a:rPr lang="ru-RU" sz="1400" dirty="0"/>
              <a:t> </a:t>
            </a:r>
            <a:r>
              <a:rPr lang="ru-RU" sz="1400" dirty="0" err="1"/>
              <a:t>державним</a:t>
            </a:r>
            <a:r>
              <a:rPr lang="ru-RU" sz="1400" dirty="0"/>
              <a:t> бюджетом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через </a:t>
            </a:r>
            <a:r>
              <a:rPr lang="ru-RU" sz="1400" dirty="0" err="1"/>
              <a:t>податкову</a:t>
            </a:r>
            <a:r>
              <a:rPr lang="ru-RU" sz="1400" dirty="0"/>
              <a:t> систему і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витрати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грошово-кредитна</a:t>
            </a:r>
            <a:r>
              <a:rPr lang="ru-RU" sz="1400" dirty="0"/>
              <a:t> </a:t>
            </a:r>
            <a:r>
              <a:rPr lang="ru-RU" sz="1400" dirty="0" err="1"/>
              <a:t>політика</a:t>
            </a:r>
            <a:r>
              <a:rPr lang="ru-RU" sz="1400" dirty="0"/>
              <a:t>, </a:t>
            </a:r>
            <a:r>
              <a:rPr lang="ru-RU" sz="1400" dirty="0" err="1"/>
              <a:t>сутність</a:t>
            </a:r>
            <a:r>
              <a:rPr lang="ru-RU" sz="1400" dirty="0"/>
              <a:t>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проявляється</a:t>
            </a:r>
            <a:r>
              <a:rPr lang="ru-RU" sz="1400" dirty="0"/>
              <a:t> у </a:t>
            </a:r>
            <a:r>
              <a:rPr lang="ru-RU" sz="1400" dirty="0" err="1"/>
              <a:t>контролі</a:t>
            </a:r>
            <a:r>
              <a:rPr lang="ru-RU" sz="1400" dirty="0"/>
              <a:t>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грошовою </a:t>
            </a:r>
            <a:r>
              <a:rPr lang="ru-RU" sz="1400" dirty="0" err="1"/>
              <a:t>пропозицією</a:t>
            </a:r>
            <a:r>
              <a:rPr lang="ru-RU" sz="1400" dirty="0"/>
              <a:t> через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грошової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 (</a:t>
            </a:r>
            <a:r>
              <a:rPr lang="ru-RU" sz="1400" dirty="0" err="1"/>
              <a:t>операції</a:t>
            </a:r>
            <a:r>
              <a:rPr lang="ru-RU" sz="1400" dirty="0"/>
              <a:t> на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відкритому</a:t>
            </a:r>
            <a:r>
              <a:rPr lang="ru-RU" sz="1400" dirty="0"/>
              <a:t> ринку, </a:t>
            </a:r>
            <a:r>
              <a:rPr lang="ru-RU" sz="1400" dirty="0" err="1"/>
              <a:t>валютну</a:t>
            </a:r>
            <a:r>
              <a:rPr lang="ru-RU" sz="1400" dirty="0"/>
              <a:t> </a:t>
            </a:r>
            <a:r>
              <a:rPr lang="ru-RU" sz="1400" dirty="0" err="1"/>
              <a:t>інтервенцію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 та </a:t>
            </a:r>
            <a:r>
              <a:rPr lang="ru-RU" sz="1400" dirty="0" err="1"/>
              <a:t>інструменти</a:t>
            </a:r>
            <a:r>
              <a:rPr lang="ru-RU" sz="1400" dirty="0"/>
              <a:t> </a:t>
            </a:r>
            <a:r>
              <a:rPr lang="ru-RU" sz="1400" dirty="0" err="1"/>
              <a:t>кредитної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політики</a:t>
            </a:r>
            <a:r>
              <a:rPr lang="ru-RU" sz="1400" dirty="0"/>
              <a:t> (</a:t>
            </a:r>
            <a:r>
              <a:rPr lang="ru-RU" sz="1400" dirty="0" err="1"/>
              <a:t>зміна</a:t>
            </a:r>
            <a:r>
              <a:rPr lang="ru-RU" sz="1400" dirty="0"/>
              <a:t> ставки </a:t>
            </a:r>
            <a:r>
              <a:rPr lang="ru-RU" sz="1400" dirty="0" err="1"/>
              <a:t>відсотка</a:t>
            </a:r>
            <a:r>
              <a:rPr lang="ru-RU" sz="1400" dirty="0"/>
              <a:t>, </a:t>
            </a:r>
            <a:r>
              <a:rPr lang="ru-RU" sz="1400" dirty="0" err="1"/>
              <a:t>норми</a:t>
            </a:r>
            <a:r>
              <a:rPr lang="ru-RU" sz="1400" dirty="0"/>
              <a:t> </a:t>
            </a:r>
            <a:r>
              <a:rPr lang="ru-RU" sz="1400" dirty="0" err="1"/>
              <a:t>обов’язкових</a:t>
            </a:r>
            <a:r>
              <a:rPr lang="ru-RU" sz="1400" dirty="0"/>
              <a:t> </a:t>
            </a:r>
            <a:r>
              <a:rPr lang="ru-RU" sz="1400" dirty="0" err="1"/>
              <a:t>резервів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політика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доходів</a:t>
            </a:r>
            <a:r>
              <a:rPr lang="ru-RU" sz="1400" dirty="0"/>
              <a:t> (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вільного</a:t>
            </a:r>
            <a:r>
              <a:rPr lang="ru-RU" sz="1400" dirty="0"/>
              <a:t> </a:t>
            </a:r>
            <a:r>
              <a:rPr lang="ru-RU" sz="1400" dirty="0" err="1"/>
              <a:t>встановлення</a:t>
            </a:r>
            <a:r>
              <a:rPr lang="ru-RU" sz="1400" dirty="0"/>
              <a:t> </a:t>
            </a:r>
            <a:r>
              <a:rPr lang="ru-RU" sz="1400" dirty="0" err="1"/>
              <a:t>заробітної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плати і </a:t>
            </a:r>
            <a:r>
              <a:rPr lang="ru-RU" sz="1400" dirty="0" err="1"/>
              <a:t>цін</a:t>
            </a:r>
            <a:r>
              <a:rPr lang="ru-RU" sz="1400" dirty="0"/>
              <a:t> до </a:t>
            </a:r>
            <a:r>
              <a:rPr lang="ru-RU" sz="1400" dirty="0" err="1"/>
              <a:t>їх</a:t>
            </a:r>
            <a:r>
              <a:rPr lang="ru-RU" sz="1400" dirty="0"/>
              <a:t> декретного контролю);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зовнішньоекономічна</a:t>
            </a:r>
            <a:r>
              <a:rPr lang="ru-RU" sz="1400" dirty="0"/>
              <a:t> </a:t>
            </a:r>
            <a:r>
              <a:rPr lang="ru-RU" sz="1400" dirty="0" err="1"/>
              <a:t>політика</a:t>
            </a:r>
            <a:r>
              <a:rPr lang="ru-RU" sz="1400" dirty="0"/>
              <a:t> (</a:t>
            </a:r>
            <a:r>
              <a:rPr lang="ru-RU" sz="1400" dirty="0" err="1"/>
              <a:t>торговельна</a:t>
            </a:r>
            <a:r>
              <a:rPr lang="ru-RU" sz="1400" dirty="0"/>
              <a:t> </a:t>
            </a:r>
            <a:r>
              <a:rPr lang="ru-RU" sz="1400" dirty="0" err="1"/>
              <a:t>політика</a:t>
            </a:r>
            <a:r>
              <a:rPr lang="ru-RU" sz="1400" dirty="0"/>
              <a:t> – </a:t>
            </a:r>
            <a:r>
              <a:rPr lang="ru-RU" sz="1400" dirty="0" err="1"/>
              <a:t>протекціонізм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вільна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,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обмінного</a:t>
            </a:r>
            <a:r>
              <a:rPr lang="ru-RU" sz="1400" dirty="0"/>
              <a:t> курсу).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Загальним</a:t>
            </a:r>
            <a:r>
              <a:rPr lang="ru-RU" sz="1400" dirty="0" smtClean="0"/>
              <a:t> </a:t>
            </a:r>
            <a:r>
              <a:rPr lang="ru-RU" sz="1400" dirty="0"/>
              <a:t>і </a:t>
            </a:r>
            <a:r>
              <a:rPr lang="ru-RU" sz="1400" dirty="0" err="1"/>
              <a:t>кінцевим</a:t>
            </a:r>
            <a:r>
              <a:rPr lang="ru-RU" sz="1400" dirty="0"/>
              <a:t> результатом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економіки</a:t>
            </a:r>
            <a:r>
              <a:rPr lang="ru-RU" sz="1400" dirty="0"/>
              <a:t> є </a:t>
            </a:r>
            <a:r>
              <a:rPr lang="ru-RU" sz="1400" dirty="0" err="1"/>
              <a:t>приріст</a:t>
            </a:r>
            <a:r>
              <a:rPr lang="ru-RU" sz="1400" dirty="0"/>
              <a:t> </a:t>
            </a:r>
            <a:r>
              <a:rPr lang="ru-RU" sz="1400" dirty="0" err="1"/>
              <a:t>національного</a:t>
            </a:r>
            <a:r>
              <a:rPr lang="ru-RU" sz="1400" dirty="0"/>
              <a:t> </a:t>
            </a:r>
            <a:r>
              <a:rPr lang="ru-RU" sz="1400" dirty="0" err="1"/>
              <a:t>багатства</a:t>
            </a:r>
            <a:r>
              <a:rPr lang="ru-RU" sz="1400" dirty="0"/>
              <a:t>, </a:t>
            </a:r>
            <a:r>
              <a:rPr lang="ru-RU" sz="1400" dirty="0" err="1"/>
              <a:t>обсягів</a:t>
            </a:r>
            <a:r>
              <a:rPr lang="ru-RU" sz="1400" dirty="0"/>
              <a:t> </a:t>
            </a:r>
            <a:r>
              <a:rPr lang="ru-RU" sz="1400" dirty="0" err="1"/>
              <a:t>прибутків</a:t>
            </a:r>
            <a:r>
              <a:rPr lang="ru-RU" sz="1400" dirty="0"/>
              <a:t> і </a:t>
            </a:r>
            <a:r>
              <a:rPr lang="ru-RU" sz="1400" dirty="0" err="1"/>
              <a:t>потрібних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суспільству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і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найефективніше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обмежених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людських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і </a:t>
            </a:r>
            <a:r>
              <a:rPr lang="ru-RU" sz="1400" dirty="0" err="1"/>
              <a:t>матеріалів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96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/>
              <a:t>1.3.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Специфіка</a:t>
            </a:r>
            <a:r>
              <a:rPr lang="ru-RU" sz="1400" dirty="0" smtClean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та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обумовлені</a:t>
            </a:r>
            <a:r>
              <a:rPr lang="ru-RU" sz="1400" dirty="0"/>
              <a:t> як </a:t>
            </a:r>
            <a:r>
              <a:rPr lang="ru-RU" sz="1400" dirty="0" err="1"/>
              <a:t>внутрішніми</a:t>
            </a:r>
            <a:r>
              <a:rPr lang="ru-RU" sz="1400" dirty="0"/>
              <a:t>, так і </a:t>
            </a:r>
            <a:r>
              <a:rPr lang="ru-RU" sz="1400" dirty="0" err="1"/>
              <a:t>зовнішніми</a:t>
            </a:r>
            <a:r>
              <a:rPr lang="ru-RU" sz="1400" dirty="0"/>
              <a:t> факторами.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зовнішніми</a:t>
            </a:r>
            <a:r>
              <a:rPr lang="ru-RU" sz="1400" dirty="0"/>
              <a:t> факторами </a:t>
            </a:r>
            <a:r>
              <a:rPr lang="ru-RU" sz="1400" dirty="0" err="1"/>
              <a:t>впливу</a:t>
            </a:r>
            <a:r>
              <a:rPr lang="ru-RU" sz="1400" dirty="0"/>
              <a:t> на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прийнято</a:t>
            </a:r>
            <a:r>
              <a:rPr lang="ru-RU" sz="1400" dirty="0"/>
              <a:t> </a:t>
            </a:r>
            <a:r>
              <a:rPr lang="ru-RU" sz="1400" dirty="0" err="1"/>
              <a:t>розуміти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знаходяться</a:t>
            </a:r>
            <a:r>
              <a:rPr lang="ru-RU" sz="1400" dirty="0"/>
              <a:t> поза контролем </a:t>
            </a:r>
            <a:r>
              <a:rPr lang="ru-RU" sz="1400" dirty="0" err="1"/>
              <a:t>держави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внутрішніми</a:t>
            </a:r>
            <a:r>
              <a:rPr lang="ru-RU" sz="1400" dirty="0"/>
              <a:t> </a:t>
            </a:r>
            <a:r>
              <a:rPr lang="ru-RU" sz="1400" dirty="0" err="1"/>
              <a:t>розуміють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діють</a:t>
            </a:r>
            <a:r>
              <a:rPr lang="ru-RU" sz="1400" dirty="0"/>
              <a:t> </a:t>
            </a:r>
            <a:r>
              <a:rPr lang="ru-RU" sz="1400" dirty="0" err="1"/>
              <a:t>усередині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обумовлені</a:t>
            </a:r>
            <a:r>
              <a:rPr lang="ru-RU" sz="1400" dirty="0"/>
              <a:t> </a:t>
            </a:r>
            <a:r>
              <a:rPr lang="ru-RU" sz="1400" dirty="0" err="1"/>
              <a:t>особливостями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та </a:t>
            </a:r>
            <a:r>
              <a:rPr lang="ru-RU" sz="1400" dirty="0" err="1"/>
              <a:t>піддаються</a:t>
            </a:r>
            <a:r>
              <a:rPr lang="ru-RU" sz="1400" dirty="0"/>
              <a:t> контролю з боку </a:t>
            </a:r>
            <a:r>
              <a:rPr lang="ru-RU" sz="1400" dirty="0" err="1"/>
              <a:t>держави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враховувати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обидві</a:t>
            </a:r>
            <a:r>
              <a:rPr lang="ru-RU" sz="1400" dirty="0"/>
              <a:t> </a:t>
            </a:r>
            <a:r>
              <a:rPr lang="ru-RU" sz="1400" dirty="0" err="1"/>
              <a:t>категорії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– </a:t>
            </a:r>
            <a:r>
              <a:rPr lang="ru-RU" sz="1400" dirty="0" err="1"/>
              <a:t>зовнішні</a:t>
            </a:r>
            <a:r>
              <a:rPr lang="ru-RU" sz="1400" dirty="0"/>
              <a:t> та </a:t>
            </a:r>
            <a:r>
              <a:rPr lang="ru-RU" sz="1400" dirty="0" err="1"/>
              <a:t>внутрішні</a:t>
            </a:r>
            <a:r>
              <a:rPr lang="ru-RU" sz="1400" dirty="0"/>
              <a:t> –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взаємопов’язані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/>
              <a:t>Група</a:t>
            </a:r>
            <a:r>
              <a:rPr lang="ru-RU" sz="1400" dirty="0"/>
              <a:t> </a:t>
            </a:r>
            <a:r>
              <a:rPr lang="ru-RU" sz="1400" dirty="0" err="1"/>
              <a:t>зовнішніх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міжнародного</a:t>
            </a:r>
            <a:r>
              <a:rPr lang="ru-RU" sz="1400" dirty="0"/>
              <a:t> </a:t>
            </a:r>
            <a:r>
              <a:rPr lang="ru-RU" sz="1400" dirty="0" err="1"/>
              <a:t>поділу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, </a:t>
            </a:r>
            <a:r>
              <a:rPr lang="ru-RU" sz="1400" dirty="0" err="1"/>
              <a:t>адже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визначає</a:t>
            </a:r>
            <a:r>
              <a:rPr lang="ru-RU" sz="1400" dirty="0"/>
              <a:t> </a:t>
            </a:r>
            <a:r>
              <a:rPr lang="ru-RU" sz="1400" dirty="0" err="1"/>
              <a:t>профіль</a:t>
            </a:r>
            <a:r>
              <a:rPr lang="ru-RU" sz="1400" dirty="0"/>
              <a:t>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певної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; </a:t>
            </a:r>
            <a:r>
              <a:rPr lang="ru-RU" sz="1400" dirty="0" err="1"/>
              <a:t>домінування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на </a:t>
            </a:r>
            <a:r>
              <a:rPr lang="ru-RU" sz="1400" dirty="0" err="1"/>
              <a:t>світовому</a:t>
            </a:r>
            <a:r>
              <a:rPr lang="ru-RU" sz="1400" dirty="0"/>
              <a:t> ринку, «</a:t>
            </a:r>
            <a:r>
              <a:rPr lang="ru-RU" sz="1400" dirty="0" err="1"/>
              <a:t>торгових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війн</a:t>
            </a:r>
            <a:r>
              <a:rPr lang="ru-RU" sz="1400" dirty="0"/>
              <a:t>», </a:t>
            </a:r>
            <a:r>
              <a:rPr lang="ru-RU" sz="1400" dirty="0" err="1"/>
              <a:t>світової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ситуації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Формою </a:t>
            </a:r>
            <a:r>
              <a:rPr lang="ru-RU" sz="1400" dirty="0" err="1"/>
              <a:t>прояву</a:t>
            </a:r>
            <a:r>
              <a:rPr lang="ru-RU" sz="1400" dirty="0"/>
              <a:t> </a:t>
            </a:r>
            <a:r>
              <a:rPr lang="ru-RU" sz="1400" dirty="0" err="1"/>
              <a:t>зовнішніх</a:t>
            </a:r>
            <a:r>
              <a:rPr lang="ru-RU" sz="1400" dirty="0"/>
              <a:t> </a:t>
            </a:r>
            <a:r>
              <a:rPr lang="ru-RU" sz="1400" dirty="0" err="1"/>
              <a:t>політичних</a:t>
            </a:r>
            <a:r>
              <a:rPr lang="ru-RU" sz="1400" dirty="0"/>
              <a:t> </a:t>
            </a:r>
            <a:r>
              <a:rPr lang="ru-RU" sz="1400" dirty="0" err="1"/>
              <a:t>факторів</a:t>
            </a:r>
            <a:r>
              <a:rPr lang="ru-RU" sz="1400" dirty="0"/>
              <a:t> є: </a:t>
            </a:r>
            <a:r>
              <a:rPr lang="ru-RU" sz="1400" dirty="0" err="1"/>
              <a:t>зовнішня</a:t>
            </a:r>
            <a:r>
              <a:rPr lang="ru-RU" sz="1400" dirty="0"/>
              <a:t> </a:t>
            </a:r>
            <a:r>
              <a:rPr lang="ru-RU" sz="1400" dirty="0" err="1"/>
              <a:t>політика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держав </a:t>
            </a:r>
            <a:r>
              <a:rPr lang="ru-RU" sz="1400" dirty="0" err="1"/>
              <a:t>відносно</a:t>
            </a:r>
            <a:r>
              <a:rPr lang="ru-RU" sz="1400" dirty="0"/>
              <a:t> до </a:t>
            </a:r>
            <a:r>
              <a:rPr lang="ru-RU" sz="1400" dirty="0" err="1"/>
              <a:t>даної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; членство </a:t>
            </a:r>
            <a:r>
              <a:rPr lang="ru-RU" sz="1400" dirty="0" err="1"/>
              <a:t>країни</a:t>
            </a:r>
            <a:r>
              <a:rPr lang="ru-RU" sz="1400" dirty="0"/>
              <a:t> у торгово-</a:t>
            </a:r>
            <a:r>
              <a:rPr lang="ru-RU" sz="1400" dirty="0" err="1"/>
              <a:t>політичному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військово-політичному</a:t>
            </a:r>
            <a:r>
              <a:rPr lang="ru-RU" sz="1400" dirty="0"/>
              <a:t> </a:t>
            </a:r>
            <a:r>
              <a:rPr lang="ru-RU" sz="1400" dirty="0" err="1"/>
              <a:t>союзі</a:t>
            </a:r>
            <a:r>
              <a:rPr lang="ru-RU" sz="1400" dirty="0"/>
              <a:t>; стан </a:t>
            </a:r>
            <a:r>
              <a:rPr lang="ru-RU" sz="1400" dirty="0" err="1"/>
              <a:t>війни</a:t>
            </a:r>
            <a:r>
              <a:rPr lang="ru-RU" sz="1400" dirty="0"/>
              <a:t> з </a:t>
            </a:r>
            <a:r>
              <a:rPr lang="ru-RU" sz="1400" dirty="0" err="1"/>
              <a:t>тими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іншими</a:t>
            </a:r>
            <a:r>
              <a:rPr lang="ru-RU" sz="1400" dirty="0"/>
              <a:t> державами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Зовнішні</a:t>
            </a:r>
            <a:r>
              <a:rPr lang="ru-RU" sz="1400" dirty="0"/>
              <a:t> </a:t>
            </a:r>
            <a:r>
              <a:rPr lang="ru-RU" sz="1400" dirty="0" err="1"/>
              <a:t>демографічні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пов’язані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зміною</a:t>
            </a:r>
            <a:r>
              <a:rPr lang="ru-RU" sz="1400" dirty="0"/>
              <a:t> </a:t>
            </a:r>
            <a:r>
              <a:rPr lang="ru-RU" sz="1400" dirty="0" err="1"/>
              <a:t>напрямків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міграційних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робочої</a:t>
            </a:r>
            <a:r>
              <a:rPr lang="ru-RU" sz="1400" dirty="0"/>
              <a:t> </a:t>
            </a:r>
            <a:r>
              <a:rPr lang="ru-RU" sz="1400" dirty="0" err="1"/>
              <a:t>сили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загрожує</a:t>
            </a:r>
            <a:r>
              <a:rPr lang="ru-RU" sz="1400" dirty="0"/>
              <a:t> </a:t>
            </a:r>
            <a:r>
              <a:rPr lang="ru-RU" sz="1400" dirty="0" err="1"/>
              <a:t>виникненням</a:t>
            </a:r>
            <a:r>
              <a:rPr lang="ru-RU" sz="1400" dirty="0"/>
              <a:t> </a:t>
            </a:r>
            <a:r>
              <a:rPr lang="ru-RU" sz="1400" dirty="0" err="1"/>
              <a:t>безробіття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 </a:t>
            </a:r>
            <a:r>
              <a:rPr lang="ru-RU" sz="1400" dirty="0" err="1"/>
              <a:t>країні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Зовнішні</a:t>
            </a:r>
            <a:r>
              <a:rPr lang="ru-RU" sz="1400" dirty="0"/>
              <a:t> </a:t>
            </a:r>
            <a:r>
              <a:rPr lang="ru-RU" sz="1400" dirty="0" err="1"/>
              <a:t>культурні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здатні</a:t>
            </a:r>
            <a:r>
              <a:rPr lang="ru-RU" sz="1400" dirty="0"/>
              <a:t> </a:t>
            </a:r>
            <a:r>
              <a:rPr lang="ru-RU" sz="1400" dirty="0" err="1"/>
              <a:t>вплинути</a:t>
            </a:r>
            <a:r>
              <a:rPr lang="ru-RU" sz="1400" dirty="0"/>
              <a:t> на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у </a:t>
            </a:r>
            <a:r>
              <a:rPr lang="ru-RU" sz="1400" dirty="0" err="1"/>
              <a:t>разі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експансії</a:t>
            </a:r>
            <a:r>
              <a:rPr lang="ru-RU" sz="1400" dirty="0"/>
              <a:t> в </a:t>
            </a:r>
            <a:r>
              <a:rPr lang="ru-RU" sz="1400" dirty="0" err="1"/>
              <a:t>країну</a:t>
            </a:r>
            <a:r>
              <a:rPr lang="ru-RU" sz="1400" dirty="0"/>
              <a:t> так </a:t>
            </a:r>
            <a:r>
              <a:rPr lang="ru-RU" sz="1400" dirty="0" err="1"/>
              <a:t>званої</a:t>
            </a:r>
            <a:r>
              <a:rPr lang="ru-RU" sz="1400" dirty="0"/>
              <a:t> «</a:t>
            </a:r>
            <a:r>
              <a:rPr lang="ru-RU" sz="1400" dirty="0" err="1"/>
              <a:t>масової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». </a:t>
            </a:r>
            <a:r>
              <a:rPr lang="ru-RU" sz="1400" dirty="0"/>
              <a:t/>
            </a:r>
            <a:br>
              <a:rPr lang="ru-RU" sz="1400" dirty="0"/>
            </a:b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51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3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Економіко-географічні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передбачають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економічно</a:t>
            </a:r>
            <a:r>
              <a:rPr lang="ru-RU" sz="1400" dirty="0"/>
              <a:t>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географічного</a:t>
            </a:r>
            <a:r>
              <a:rPr lang="ru-RU" sz="1400" dirty="0"/>
              <a:t> </a:t>
            </a:r>
            <a:r>
              <a:rPr lang="ru-RU" sz="1400" dirty="0" err="1"/>
              <a:t>положення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та </a:t>
            </a:r>
            <a:r>
              <a:rPr lang="ru-RU" sz="1400" dirty="0" err="1"/>
              <a:t>забезпеченості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природними</a:t>
            </a:r>
            <a:r>
              <a:rPr lang="ru-RU" sz="1400" dirty="0"/>
              <a:t> ресурсами.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Внутрішні</a:t>
            </a:r>
            <a:r>
              <a:rPr lang="ru-RU" sz="1400" dirty="0" smtClean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передбачають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: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структурних</a:t>
            </a:r>
            <a:r>
              <a:rPr lang="ru-RU" sz="1400" dirty="0"/>
              <a:t> </a:t>
            </a:r>
            <a:r>
              <a:rPr lang="ru-RU" sz="1400" dirty="0" err="1"/>
              <a:t>зрушень</a:t>
            </a:r>
            <a:r>
              <a:rPr lang="ru-RU" sz="1400" dirty="0"/>
              <a:t>, </a:t>
            </a:r>
            <a:r>
              <a:rPr lang="ru-RU" sz="1400" dirty="0" err="1"/>
              <a:t>структурної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забезпеченості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та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фінансових</a:t>
            </a:r>
            <a:r>
              <a:rPr lang="ru-RU" sz="1400" dirty="0"/>
              <a:t> </a:t>
            </a:r>
            <a:r>
              <a:rPr lang="ru-RU" sz="1400" dirty="0" err="1"/>
              <a:t>закладів</a:t>
            </a:r>
            <a:r>
              <a:rPr lang="ru-RU" sz="1400" dirty="0"/>
              <a:t> </a:t>
            </a:r>
            <a:r>
              <a:rPr lang="ru-RU" sz="1400" dirty="0" err="1"/>
              <a:t>ринкової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інфраструктури</a:t>
            </a:r>
            <a:r>
              <a:rPr lang="ru-RU" sz="1400" dirty="0"/>
              <a:t> (</a:t>
            </a:r>
            <a:r>
              <a:rPr lang="ru-RU" sz="1400" dirty="0" err="1"/>
              <a:t>банків</a:t>
            </a:r>
            <a:r>
              <a:rPr lang="ru-RU" sz="1400" dirty="0"/>
              <a:t>, </a:t>
            </a:r>
            <a:r>
              <a:rPr lang="ru-RU" sz="1400" dirty="0" err="1"/>
              <a:t>страхових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), </a:t>
            </a:r>
            <a:r>
              <a:rPr lang="ru-RU" sz="1400" dirty="0" err="1"/>
              <a:t>фінансової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(</a:t>
            </a:r>
            <a:r>
              <a:rPr lang="ru-RU" sz="1400" dirty="0" err="1"/>
              <a:t>розміру</a:t>
            </a:r>
            <a:r>
              <a:rPr lang="ru-RU" sz="1400" dirty="0"/>
              <a:t> </a:t>
            </a:r>
            <a:r>
              <a:rPr lang="ru-RU" sz="1400" dirty="0" err="1"/>
              <a:t>бюджетних</a:t>
            </a:r>
            <a:r>
              <a:rPr lang="ru-RU" sz="1400" dirty="0"/>
              <a:t> </a:t>
            </a:r>
            <a:r>
              <a:rPr lang="ru-RU" sz="1400" dirty="0" err="1"/>
              <a:t>витрат</a:t>
            </a:r>
            <a:r>
              <a:rPr lang="ru-RU" sz="1400" dirty="0"/>
              <a:t> та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забезпеченості</a:t>
            </a:r>
            <a:r>
              <a:rPr lang="ru-RU" sz="1400" dirty="0"/>
              <a:t> </a:t>
            </a:r>
            <a:r>
              <a:rPr lang="ru-RU" sz="1400" dirty="0" err="1"/>
              <a:t>бюджетними</a:t>
            </a:r>
            <a:r>
              <a:rPr lang="ru-RU" sz="1400" dirty="0"/>
              <a:t> </a:t>
            </a:r>
            <a:r>
              <a:rPr lang="ru-RU" sz="1400" dirty="0" err="1"/>
              <a:t>надходженнями</a:t>
            </a:r>
            <a:r>
              <a:rPr lang="ru-RU" sz="1400" dirty="0"/>
              <a:t>).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Соціально-демографічні</a:t>
            </a:r>
            <a:r>
              <a:rPr lang="ru-RU" sz="1400" dirty="0" smtClean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охарактеризувати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країни</a:t>
            </a:r>
            <a:r>
              <a:rPr lang="ru-RU" sz="1400" dirty="0"/>
              <a:t> як один з </a:t>
            </a:r>
            <a:r>
              <a:rPr lang="ru-RU" sz="1400" dirty="0" err="1"/>
              <a:t>найважливіших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потенціалу</a:t>
            </a:r>
            <a:r>
              <a:rPr lang="ru-RU" sz="1400" dirty="0"/>
              <a:t> через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зайнятості</a:t>
            </a:r>
            <a:r>
              <a:rPr lang="ru-RU" sz="1400" dirty="0"/>
              <a:t> та </a:t>
            </a:r>
            <a:r>
              <a:rPr lang="ru-RU" sz="1400" dirty="0" err="1"/>
              <a:t>безробіття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, </a:t>
            </a:r>
            <a:r>
              <a:rPr lang="ru-RU" sz="1400" dirty="0" err="1"/>
              <a:t>рівень</a:t>
            </a:r>
            <a:r>
              <a:rPr lang="ru-RU" sz="1400" dirty="0"/>
              <a:t> та </a:t>
            </a:r>
            <a:r>
              <a:rPr lang="ru-RU" sz="1400" dirty="0" err="1"/>
              <a:t>якість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,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доходів</a:t>
            </a:r>
            <a:r>
              <a:rPr lang="ru-RU" sz="1400" dirty="0"/>
              <a:t>, </a:t>
            </a:r>
            <a:r>
              <a:rPr lang="ru-RU" sz="1400" dirty="0" err="1"/>
              <a:t>освіти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err="1" smtClean="0"/>
              <a:t>Організаційно-управлінські</a:t>
            </a:r>
            <a:r>
              <a:rPr lang="ru-RU" sz="1400" dirty="0" smtClean="0"/>
              <a:t> </a:t>
            </a:r>
            <a:r>
              <a:rPr lang="ru-RU" sz="1400" dirty="0" err="1"/>
              <a:t>фактори</a:t>
            </a:r>
            <a:r>
              <a:rPr lang="ru-RU" sz="1400" dirty="0"/>
              <a:t> </a:t>
            </a:r>
            <a:r>
              <a:rPr lang="ru-RU" sz="1400" dirty="0" err="1"/>
              <a:t>передбачають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органів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економікою</a:t>
            </a:r>
            <a:r>
              <a:rPr lang="ru-RU" sz="1400" dirty="0"/>
              <a:t>, </a:t>
            </a:r>
            <a:r>
              <a:rPr lang="ru-RU" sz="1400" dirty="0" err="1"/>
              <a:t>механізми</a:t>
            </a:r>
            <a:r>
              <a:rPr lang="ru-RU" sz="1400" dirty="0"/>
              <a:t>, </a:t>
            </a:r>
            <a:r>
              <a:rPr lang="ru-RU" sz="1400" dirty="0" err="1"/>
              <a:t>цілі</a:t>
            </a:r>
            <a:r>
              <a:rPr lang="ru-RU" sz="1400" dirty="0"/>
              <a:t> та </a:t>
            </a:r>
            <a:r>
              <a:rPr lang="ru-RU" sz="1400" dirty="0" err="1"/>
              <a:t>методи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16347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152</TotalTime>
  <Words>888</Words>
  <Application>Microsoft Office PowerPoint</Application>
  <PresentationFormat>Экран (4:3)</PresentationFormat>
  <Paragraphs>111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НАЦІОНАЛЬНА ЕКОНОМІКА: ЗАГАЛЬНЕ ТА ОСОБЛИВЕ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</dc:creator>
  <cp:lastModifiedBy>Ann</cp:lastModifiedBy>
  <cp:revision>30</cp:revision>
  <dcterms:created xsi:type="dcterms:W3CDTF">2021-07-22T12:02:37Z</dcterms:created>
  <dcterms:modified xsi:type="dcterms:W3CDTF">2021-07-22T14:34:38Z</dcterms:modified>
</cp:coreProperties>
</file>