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9788665-10F5-4CF4-9ED5-837B96B5C166}" type="datetimeFigureOut">
              <a:rPr lang="ru-RU" smtClean="0"/>
              <a:t>19.05.2021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2638247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9788665-10F5-4CF4-9ED5-837B96B5C166}" type="datetimeFigureOut">
              <a:rPr lang="ru-RU" smtClean="0"/>
              <a:t>19.05.2021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1276810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9788665-10F5-4CF4-9ED5-837B96B5C166}" type="datetimeFigureOut">
              <a:rPr lang="ru-RU" smtClean="0"/>
              <a:t>19.05.2021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3B67D6-32C3-43B8-8DE3-D5159F98DE1F}"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95119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9788665-10F5-4CF4-9ED5-837B96B5C166}" type="datetimeFigureOut">
              <a:rPr lang="ru-RU" smtClean="0"/>
              <a:t>19.05.2021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19399405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9788665-10F5-4CF4-9ED5-837B96B5C166}" type="datetimeFigureOut">
              <a:rPr lang="ru-RU" smtClean="0"/>
              <a:t>19.05.2021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3B67D6-32C3-43B8-8DE3-D5159F98DE1F}"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035870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9788665-10F5-4CF4-9ED5-837B96B5C166}" type="datetimeFigureOut">
              <a:rPr lang="ru-RU" smtClean="0"/>
              <a:t>19.05.2021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13285685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9788665-10F5-4CF4-9ED5-837B96B5C166}" type="datetimeFigureOut">
              <a:rPr lang="ru-RU" smtClean="0"/>
              <a:t>19.05.2021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16850916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9788665-10F5-4CF4-9ED5-837B96B5C166}" type="datetimeFigureOut">
              <a:rPr lang="ru-RU" smtClean="0"/>
              <a:t>19.05.2021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1114478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9788665-10F5-4CF4-9ED5-837B96B5C166}" type="datetimeFigureOut">
              <a:rPr lang="ru-RU" smtClean="0"/>
              <a:t>19.05.2021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4280395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9788665-10F5-4CF4-9ED5-837B96B5C166}" type="datetimeFigureOut">
              <a:rPr lang="ru-RU" smtClean="0"/>
              <a:t>19.05.2021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2404781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9788665-10F5-4CF4-9ED5-837B96B5C166}" type="datetimeFigureOut">
              <a:rPr lang="ru-RU" smtClean="0"/>
              <a:t>19.05.2021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2865897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9788665-10F5-4CF4-9ED5-837B96B5C166}" type="datetimeFigureOut">
              <a:rPr lang="ru-RU" smtClean="0"/>
              <a:t>19.05.2021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2199980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9788665-10F5-4CF4-9ED5-837B96B5C166}" type="datetimeFigureOut">
              <a:rPr lang="ru-RU" smtClean="0"/>
              <a:t>19.05.2021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2476646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788665-10F5-4CF4-9ED5-837B96B5C166}" type="datetimeFigureOut">
              <a:rPr lang="ru-RU" smtClean="0"/>
              <a:t>19.05.2021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859135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9788665-10F5-4CF4-9ED5-837B96B5C166}" type="datetimeFigureOut">
              <a:rPr lang="ru-RU" smtClean="0"/>
              <a:t>19.05.2021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73B67D6-32C3-43B8-8DE3-D5159F98DE1F}" type="slidenum">
              <a:rPr lang="ru-RU" smtClean="0"/>
              <a:t>‹#›</a:t>
            </a:fld>
            <a:endParaRPr lang="ru-RU"/>
          </a:p>
        </p:txBody>
      </p:sp>
    </p:spTree>
    <p:extLst>
      <p:ext uri="{BB962C8B-B14F-4D97-AF65-F5344CB8AC3E}">
        <p14:creationId xmlns:p14="http://schemas.microsoft.com/office/powerpoint/2010/main" val="1349012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73B67D6-32C3-43B8-8DE3-D5159F98DE1F}" type="slidenum">
              <a:rPr lang="ru-RU" smtClean="0"/>
              <a:t>‹#›</a:t>
            </a:fld>
            <a:endParaRPr lang="ru-RU"/>
          </a:p>
        </p:txBody>
      </p:sp>
      <p:sp>
        <p:nvSpPr>
          <p:cNvPr id="5" name="Date Placeholder 4"/>
          <p:cNvSpPr>
            <a:spLocks noGrp="1"/>
          </p:cNvSpPr>
          <p:nvPr>
            <p:ph type="dt" sz="half" idx="10"/>
          </p:nvPr>
        </p:nvSpPr>
        <p:spPr/>
        <p:txBody>
          <a:bodyPr/>
          <a:lstStyle/>
          <a:p>
            <a:fld id="{09788665-10F5-4CF4-9ED5-837B96B5C166}" type="datetimeFigureOut">
              <a:rPr lang="ru-RU" smtClean="0"/>
              <a:t>19.05.2021</a:t>
            </a:fld>
            <a:endParaRPr lang="ru-RU"/>
          </a:p>
        </p:txBody>
      </p:sp>
    </p:spTree>
    <p:extLst>
      <p:ext uri="{BB962C8B-B14F-4D97-AF65-F5344CB8AC3E}">
        <p14:creationId xmlns:p14="http://schemas.microsoft.com/office/powerpoint/2010/main" val="3832615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9788665-10F5-4CF4-9ED5-837B96B5C166}" type="datetimeFigureOut">
              <a:rPr lang="ru-RU" smtClean="0"/>
              <a:t>19.05.2021</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73B67D6-32C3-43B8-8DE3-D5159F98DE1F}" type="slidenum">
              <a:rPr lang="ru-RU" smtClean="0"/>
              <a:t>‹#›</a:t>
            </a:fld>
            <a:endParaRPr lang="ru-RU"/>
          </a:p>
        </p:txBody>
      </p:sp>
    </p:spTree>
    <p:extLst>
      <p:ext uri="{BB962C8B-B14F-4D97-AF65-F5344CB8AC3E}">
        <p14:creationId xmlns:p14="http://schemas.microsoft.com/office/powerpoint/2010/main" val="32985896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507067" y="614149"/>
            <a:ext cx="7766936" cy="5008729"/>
          </a:xfrm>
        </p:spPr>
        <p:txBody>
          <a:bodyPr/>
          <a:lstStyle/>
          <a:p>
            <a:pPr algn="l"/>
            <a:r>
              <a:rPr lang="ru-RU" dirty="0" smtClean="0"/>
              <a:t>ФІНАНСИ </a:t>
            </a:r>
            <a:r>
              <a:rPr lang="ru-RU" dirty="0"/>
              <a:t>ТНК</a:t>
            </a:r>
          </a:p>
          <a:p>
            <a:pPr algn="l"/>
            <a:endParaRPr lang="ru-RU" dirty="0"/>
          </a:p>
          <a:p>
            <a:pPr algn="l"/>
            <a:r>
              <a:rPr lang="ru-RU" dirty="0"/>
              <a:t>1. ТНК: </a:t>
            </a:r>
            <a:r>
              <a:rPr lang="ru-RU" dirty="0" err="1"/>
              <a:t>класифікація</a:t>
            </a:r>
            <a:r>
              <a:rPr lang="ru-RU" dirty="0"/>
              <a:t> й </a:t>
            </a:r>
            <a:r>
              <a:rPr lang="ru-RU" dirty="0" err="1"/>
              <a:t>види</a:t>
            </a:r>
            <a:endParaRPr lang="ru-RU" dirty="0"/>
          </a:p>
          <a:p>
            <a:pPr algn="l"/>
            <a:r>
              <a:rPr lang="ru-RU" dirty="0"/>
              <a:t>2. </a:t>
            </a:r>
            <a:r>
              <a:rPr lang="ru-RU" dirty="0" err="1"/>
              <a:t>Фінанси</a:t>
            </a:r>
            <a:r>
              <a:rPr lang="ru-RU" dirty="0"/>
              <a:t> і </a:t>
            </a:r>
            <a:r>
              <a:rPr lang="ru-RU" dirty="0" err="1"/>
              <a:t>фінансова</a:t>
            </a:r>
            <a:r>
              <a:rPr lang="ru-RU" dirty="0"/>
              <a:t> </a:t>
            </a:r>
            <a:r>
              <a:rPr lang="ru-RU" dirty="0" err="1"/>
              <a:t>політика</a:t>
            </a:r>
            <a:r>
              <a:rPr lang="ru-RU" dirty="0"/>
              <a:t> ТНК</a:t>
            </a:r>
          </a:p>
          <a:p>
            <a:pPr algn="l"/>
            <a:r>
              <a:rPr lang="ru-RU" dirty="0"/>
              <a:t>3. </a:t>
            </a:r>
            <a:r>
              <a:rPr lang="ru-RU" dirty="0" err="1"/>
              <a:t>Джерела</a:t>
            </a:r>
            <a:r>
              <a:rPr lang="ru-RU" dirty="0"/>
              <a:t> </a:t>
            </a:r>
            <a:r>
              <a:rPr lang="ru-RU" dirty="0" err="1"/>
              <a:t>фінансування</a:t>
            </a:r>
            <a:r>
              <a:rPr lang="ru-RU" dirty="0"/>
              <a:t> ТНК</a:t>
            </a:r>
          </a:p>
          <a:p>
            <a:pPr algn="l"/>
            <a:r>
              <a:rPr lang="ru-RU" dirty="0"/>
              <a:t>4. </a:t>
            </a:r>
            <a:r>
              <a:rPr lang="ru-RU" dirty="0" err="1"/>
              <a:t>Внутрішні</a:t>
            </a:r>
            <a:r>
              <a:rPr lang="ru-RU" dirty="0"/>
              <a:t> </a:t>
            </a:r>
            <a:r>
              <a:rPr lang="ru-RU" dirty="0" err="1"/>
              <a:t>фінансові</a:t>
            </a:r>
            <a:r>
              <a:rPr lang="ru-RU" dirty="0"/>
              <a:t> </a:t>
            </a:r>
            <a:r>
              <a:rPr lang="ru-RU" dirty="0" err="1"/>
              <a:t>ресурси</a:t>
            </a:r>
            <a:r>
              <a:rPr lang="ru-RU" dirty="0"/>
              <a:t> </a:t>
            </a:r>
            <a:r>
              <a:rPr lang="ru-RU" dirty="0" err="1"/>
              <a:t>транснаціональних</a:t>
            </a:r>
            <a:r>
              <a:rPr lang="ru-RU" dirty="0"/>
              <a:t> </a:t>
            </a:r>
            <a:r>
              <a:rPr lang="ru-RU" dirty="0" err="1"/>
              <a:t>корпорацій</a:t>
            </a:r>
            <a:endParaRPr lang="ru-RU" dirty="0"/>
          </a:p>
          <a:p>
            <a:pPr algn="l"/>
            <a:r>
              <a:rPr lang="ru-RU" dirty="0"/>
              <a:t>5. </a:t>
            </a:r>
            <a:r>
              <a:rPr lang="ru-RU" dirty="0" err="1"/>
              <a:t>Зовнішні</a:t>
            </a:r>
            <a:r>
              <a:rPr lang="ru-RU" dirty="0"/>
              <a:t> </a:t>
            </a:r>
            <a:r>
              <a:rPr lang="ru-RU" dirty="0" err="1"/>
              <a:t>джерела</a:t>
            </a:r>
            <a:r>
              <a:rPr lang="ru-RU" dirty="0"/>
              <a:t> </a:t>
            </a:r>
            <a:r>
              <a:rPr lang="ru-RU" dirty="0" err="1"/>
              <a:t>фінансування</a:t>
            </a:r>
            <a:r>
              <a:rPr lang="ru-RU" dirty="0"/>
              <a:t> </a:t>
            </a:r>
            <a:r>
              <a:rPr lang="ru-RU" dirty="0" err="1"/>
              <a:t>транснаціональних</a:t>
            </a:r>
            <a:r>
              <a:rPr lang="ru-RU" dirty="0"/>
              <a:t> </a:t>
            </a:r>
            <a:r>
              <a:rPr lang="ru-RU" dirty="0" err="1"/>
              <a:t>корпорацій</a:t>
            </a:r>
            <a:endParaRPr lang="ru-RU" dirty="0"/>
          </a:p>
          <a:p>
            <a:pPr algn="l"/>
            <a:endParaRPr lang="ru-RU" dirty="0"/>
          </a:p>
        </p:txBody>
      </p:sp>
    </p:spTree>
    <p:extLst>
      <p:ext uri="{BB962C8B-B14F-4D97-AF65-F5344CB8AC3E}">
        <p14:creationId xmlns:p14="http://schemas.microsoft.com/office/powerpoint/2010/main" val="36189242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lstStyle/>
          <a:p>
            <a:pPr algn="just"/>
            <a:r>
              <a:rPr lang="uk-UA" dirty="0">
                <a:latin typeface="Times New Roman" panose="02020603050405020304" pitchFamily="18" charset="0"/>
                <a:ea typeface="Times New Roman" panose="02020603050405020304" pitchFamily="18" charset="0"/>
              </a:rPr>
              <a:t>За цільовим призначенням цей вид фінансових ресурсів корпорацій досить диверсифікований. Для ринкової економіки – це основне джерело коштів формуючого призначення, використовуване при створенні підприємницької структури. Сформувавши основні фонди й оборотні кошти, акціонерний капітал може значно </a:t>
            </a:r>
            <a:r>
              <a:rPr lang="uk-UA" dirty="0" err="1">
                <a:latin typeface="Times New Roman" panose="02020603050405020304" pitchFamily="18" charset="0"/>
                <a:ea typeface="Times New Roman" panose="02020603050405020304" pitchFamily="18" charset="0"/>
              </a:rPr>
              <a:t>урізноманітити</a:t>
            </a:r>
            <a:r>
              <a:rPr lang="uk-UA" dirty="0">
                <a:latin typeface="Times New Roman" panose="02020603050405020304" pitchFamily="18" charset="0"/>
                <a:ea typeface="Times New Roman" panose="02020603050405020304" pitchFamily="18" charset="0"/>
              </a:rPr>
              <a:t> своє використання, стати джерелом фінансування розширення й розвитку корпорації, реалізації її соціальної політики, інвестицій. </a:t>
            </a:r>
            <a:endParaRPr lang="ru-RU" dirty="0">
              <a:latin typeface="Times New Roman" panose="02020603050405020304" pitchFamily="18" charset="0"/>
              <a:ea typeface="Times New Roman" panose="02020603050405020304" pitchFamily="18" charset="0"/>
            </a:endParaRPr>
          </a:p>
          <a:p>
            <a:pPr marL="0" indent="0" algn="just">
              <a:buNone/>
            </a:pPr>
            <a:r>
              <a:rPr lang="uk-UA" dirty="0">
                <a:latin typeface="Times New Roman" panose="02020603050405020304" pitchFamily="18" charset="0"/>
                <a:ea typeface="Times New Roman" panose="02020603050405020304" pitchFamily="18" charset="0"/>
              </a:rPr>
              <a:t>Світова практика розглядає емісію акцій транснаціональних корпорацій, на відміну від українських підприємств, як один з найбільш </a:t>
            </a:r>
            <a:r>
              <a:rPr lang="uk-UA" spc="-20" dirty="0">
                <a:latin typeface="Times New Roman" panose="02020603050405020304" pitchFamily="18" charset="0"/>
                <a:ea typeface="Times New Roman" panose="02020603050405020304" pitchFamily="18" charset="0"/>
              </a:rPr>
              <a:t>апробованих внутрішніх фінансових ресурсів із широким спектром реалізації. Однак дані говорять про те, що часто це не тільки апробований</a:t>
            </a:r>
            <a:r>
              <a:rPr lang="uk-UA" dirty="0">
                <a:latin typeface="Times New Roman" panose="02020603050405020304" pitchFamily="18" charset="0"/>
                <a:ea typeface="Times New Roman" panose="02020603050405020304" pitchFamily="18" charset="0"/>
              </a:rPr>
              <a:t>, але й один з найбільш об’ємних фінансових ресурсів транснаціональних корпорацій. Можна відзначити ряд корпорацій зі значною часткою власного капіталу в активах:</a:t>
            </a:r>
            <a:endParaRPr lang="ru-RU" dirty="0">
              <a:latin typeface="Times New Roman" panose="02020603050405020304" pitchFamily="18" charset="0"/>
              <a:ea typeface="Times New Roman" panose="02020603050405020304" pitchFamily="18" charset="0"/>
            </a:endParaRPr>
          </a:p>
          <a:p>
            <a:pPr lvl="0" algn="just">
              <a:buFont typeface="Symbol" panose="05050102010706020507" pitchFamily="18" charset="2"/>
              <a:buChar char=""/>
              <a:tabLst>
                <a:tab pos="180340" algn="l"/>
                <a:tab pos="449580" algn="l"/>
              </a:tabLst>
            </a:pPr>
            <a:r>
              <a:rPr lang="uk-UA" dirty="0" err="1">
                <a:latin typeface="Times New Roman" panose="02020603050405020304" pitchFamily="18" charset="0"/>
                <a:ea typeface="Times New Roman" panose="02020603050405020304" pitchFamily="18" charset="0"/>
              </a:rPr>
              <a:t>Intel</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Corp</a:t>
            </a:r>
            <a:r>
              <a:rPr lang="uk-UA" dirty="0">
                <a:latin typeface="Times New Roman" panose="02020603050405020304" pitchFamily="18" charset="0"/>
                <a:ea typeface="Times New Roman" panose="02020603050405020304" pitchFamily="18" charset="0"/>
              </a:rPr>
              <a:t>. – 78 %;</a:t>
            </a:r>
            <a:endParaRPr lang="ru-RU" dirty="0">
              <a:latin typeface="Times New Roman" panose="02020603050405020304" pitchFamily="18" charset="0"/>
              <a:ea typeface="Times New Roman" panose="02020603050405020304" pitchFamily="18" charset="0"/>
            </a:endParaRPr>
          </a:p>
          <a:p>
            <a:pPr lvl="0" algn="just">
              <a:buFont typeface="Symbol" panose="05050102010706020507" pitchFamily="18" charset="2"/>
              <a:buChar char=""/>
              <a:tabLst>
                <a:tab pos="180340" algn="l"/>
                <a:tab pos="449580" algn="l"/>
              </a:tabLst>
            </a:pPr>
            <a:r>
              <a:rPr lang="uk-UA" dirty="0" err="1">
                <a:latin typeface="Times New Roman" panose="02020603050405020304" pitchFamily="18" charset="0"/>
                <a:ea typeface="Times New Roman" panose="02020603050405020304" pitchFamily="18" charset="0"/>
              </a:rPr>
              <a:t>Nokia</a:t>
            </a:r>
            <a:r>
              <a:rPr lang="uk-UA" dirty="0">
                <a:latin typeface="Times New Roman" panose="02020603050405020304" pitchFamily="18" charset="0"/>
                <a:ea typeface="Times New Roman" panose="02020603050405020304" pitchFamily="18" charset="0"/>
              </a:rPr>
              <a:t> – 56 %;</a:t>
            </a:r>
            <a:endParaRPr lang="ru-RU" dirty="0">
              <a:latin typeface="Times New Roman" panose="02020603050405020304" pitchFamily="18" charset="0"/>
              <a:ea typeface="Times New Roman" panose="02020603050405020304" pitchFamily="18" charset="0"/>
            </a:endParaRPr>
          </a:p>
          <a:p>
            <a:pPr lvl="0" algn="just">
              <a:buFont typeface="Symbol" panose="05050102010706020507" pitchFamily="18" charset="2"/>
              <a:buChar char=""/>
              <a:tabLst>
                <a:tab pos="180340" algn="l"/>
                <a:tab pos="449580" algn="l"/>
              </a:tabLst>
            </a:pPr>
            <a:r>
              <a:rPr lang="uk-UA" dirty="0" err="1">
                <a:latin typeface="Times New Roman" panose="02020603050405020304" pitchFamily="18" charset="0"/>
                <a:ea typeface="Times New Roman" panose="02020603050405020304" pitchFamily="18" charset="0"/>
              </a:rPr>
              <a:t>Compaq</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Computer</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Corp</a:t>
            </a:r>
            <a:r>
              <a:rPr lang="uk-UA" dirty="0">
                <a:latin typeface="Times New Roman" panose="02020603050405020304" pitchFamily="18" charset="0"/>
                <a:ea typeface="Times New Roman" panose="02020603050405020304" pitchFamily="18" charset="0"/>
              </a:rPr>
              <a:t>. – 50 %;</a:t>
            </a:r>
            <a:endParaRPr lang="ru-RU" dirty="0">
              <a:latin typeface="Times New Roman" panose="02020603050405020304" pitchFamily="18" charset="0"/>
              <a:ea typeface="Times New Roman" panose="02020603050405020304" pitchFamily="18" charset="0"/>
            </a:endParaRPr>
          </a:p>
          <a:p>
            <a:pPr lvl="0" algn="just">
              <a:buFont typeface="Symbol" panose="05050102010706020507" pitchFamily="18" charset="2"/>
              <a:buChar char=""/>
              <a:tabLst>
                <a:tab pos="180340" algn="l"/>
                <a:tab pos="449580" algn="l"/>
              </a:tabLst>
            </a:pPr>
            <a:r>
              <a:rPr lang="uk-UA" dirty="0" err="1">
                <a:latin typeface="Times New Roman" panose="02020603050405020304" pitchFamily="18" charset="0"/>
                <a:ea typeface="Times New Roman" panose="02020603050405020304" pitchFamily="18" charset="0"/>
              </a:rPr>
              <a:t>Lucent</a:t>
            </a:r>
            <a:r>
              <a:rPr lang="uk-UA" dirty="0">
                <a:latin typeface="Times New Roman" panose="02020603050405020304" pitchFamily="18" charset="0"/>
                <a:ea typeface="Times New Roman" panose="02020603050405020304" pitchFamily="18" charset="0"/>
              </a:rPr>
              <a:t> Technologies – 47 %;</a:t>
            </a:r>
            <a:endParaRPr lang="ru-RU" dirty="0">
              <a:latin typeface="Times New Roman" panose="02020603050405020304" pitchFamily="18" charset="0"/>
              <a:ea typeface="Times New Roman" panose="02020603050405020304" pitchFamily="18" charset="0"/>
            </a:endParaRPr>
          </a:p>
          <a:p>
            <a:pPr lvl="0" algn="just">
              <a:buFont typeface="Symbol" panose="05050102010706020507" pitchFamily="18" charset="2"/>
              <a:buChar char=""/>
              <a:tabLst>
                <a:tab pos="180340" algn="l"/>
                <a:tab pos="449580" algn="l"/>
              </a:tabLst>
            </a:pPr>
            <a:r>
              <a:rPr lang="uk-UA" dirty="0" err="1">
                <a:latin typeface="Times New Roman" panose="02020603050405020304" pitchFamily="18" charset="0"/>
                <a:ea typeface="Times New Roman" panose="02020603050405020304" pitchFamily="18" charset="0"/>
              </a:rPr>
              <a:t>Advanced</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Micro</a:t>
            </a:r>
            <a:r>
              <a:rPr lang="uk-UA" dirty="0">
                <a:latin typeface="Times New Roman" panose="02020603050405020304" pitchFamily="18" charset="0"/>
                <a:ea typeface="Times New Roman" panose="02020603050405020304" pitchFamily="18" charset="0"/>
              </a:rPr>
              <a:t> </a:t>
            </a:r>
            <a:r>
              <a:rPr lang="uk-UA" dirty="0" err="1">
                <a:latin typeface="Times New Roman" panose="02020603050405020304" pitchFamily="18" charset="0"/>
                <a:ea typeface="Times New Roman" panose="02020603050405020304" pitchFamily="18" charset="0"/>
              </a:rPr>
              <a:t>Devices</a:t>
            </a:r>
            <a:r>
              <a:rPr lang="uk-UA" dirty="0">
                <a:latin typeface="Times New Roman" panose="02020603050405020304" pitchFamily="18" charset="0"/>
                <a:ea typeface="Times New Roman" panose="02020603050405020304" pitchFamily="18" charset="0"/>
              </a:rPr>
              <a:t> – 45 %.</a:t>
            </a:r>
            <a:endParaRPr lang="ru-RU" dirty="0">
              <a:latin typeface="Times New Roman" panose="02020603050405020304" pitchFamily="18" charset="0"/>
              <a:ea typeface="Times New Roman" panose="02020603050405020304" pitchFamily="18" charset="0"/>
            </a:endParaRPr>
          </a:p>
          <a:p>
            <a:endParaRPr lang="ru-RU" dirty="0"/>
          </a:p>
        </p:txBody>
      </p:sp>
    </p:spTree>
    <p:extLst>
      <p:ext uri="{BB962C8B-B14F-4D97-AF65-F5344CB8AC3E}">
        <p14:creationId xmlns:p14="http://schemas.microsoft.com/office/powerpoint/2010/main" val="797409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normAutofit fontScale="92500" lnSpcReduction="10000"/>
          </a:bodyPr>
          <a:lstStyle/>
          <a:p>
            <a:r>
              <a:rPr lang="uk-UA" dirty="0"/>
              <a:t>Частка власного капіталу в активах корпорації </a:t>
            </a:r>
            <a:r>
              <a:rPr lang="uk-UA" dirty="0" err="1"/>
              <a:t>Intel</a:t>
            </a:r>
            <a:r>
              <a:rPr lang="uk-UA" dirty="0"/>
              <a:t> </a:t>
            </a:r>
            <a:r>
              <a:rPr lang="uk-UA" dirty="0" err="1"/>
              <a:t>Corp</a:t>
            </a:r>
            <a:r>
              <a:rPr lang="uk-UA" dirty="0"/>
              <a:t>. Значно перевищує загальний рівень за рахунок активного використання такого внутрішнього фінансового ресурсу, як емісія акцій.</a:t>
            </a:r>
            <a:endParaRPr lang="ru-RU" dirty="0"/>
          </a:p>
          <a:p>
            <a:pPr marL="0" indent="0">
              <a:buNone/>
            </a:pPr>
            <a:r>
              <a:rPr lang="uk-UA" dirty="0"/>
              <a:t>З інструментами фондового ринку пов’язана можливість активізації й використання ще одного виду внутрішніх фінансових ресурсів, особливо важливого для таких великих мозаїчних організаційних структур, як транснаціональні корпорації. Мова йде про </a:t>
            </a:r>
            <a:r>
              <a:rPr lang="uk-UA" dirty="0" err="1"/>
              <a:t>субординований</a:t>
            </a:r>
            <a:r>
              <a:rPr lang="uk-UA" dirty="0"/>
              <a:t> борг, що являє собою схему емісії й розміщення корпорацією різноманітних як короткострокових, так і довгострокових цінних паперів серед пайовиків, акціонерів і персоналу корпорації. Західні школи фінансового менеджменту трактують </a:t>
            </a:r>
            <a:r>
              <a:rPr lang="uk-UA" dirty="0" err="1"/>
              <a:t>субординований</a:t>
            </a:r>
            <a:r>
              <a:rPr lang="uk-UA" dirty="0"/>
              <a:t> борг як “прошарок” між капіталом і зобов’язаннями компанії, яка володіє рядом якісних характеристик, властивих як власному капіталу, так і зобов’язанням (позиковим або залученим). З одного боку, права інвесторів у порівнянні із власниками акцій менш численні й різноманітні. З іншого боку, характеристики й параметри зобов’язань корпорації, номіновані в боргових цінних паперах, при необхідності можуть бути значно скоректовані менеджментом. Проведені через раду директорів і збори акціонерів рішення правління можуть змінити суми й строки зобов’язань </a:t>
            </a:r>
            <a:r>
              <a:rPr lang="uk-UA" dirty="0" err="1"/>
              <a:t>субординованого</a:t>
            </a:r>
            <a:r>
              <a:rPr lang="uk-UA" dirty="0"/>
              <a:t> боргу, зменшити рівень і зробити іншими види й строки виплати відсотків, конвертувати боргові зобов’язання в часткові цінні папери, аж до списання боргу. Природно, що такий вид внутрішніх фінансових ресурсів корпорації не може бути задіяний у період її утворення, і обмежений у підтримці оперативного функціонування. Однак як джерело фінансування розширення й розвитку корпорації, компенсації втрат при прояві ризиків, великих проектів цей вид внутрішніх фінансових ресурсів перспективний і затребуваний. Міжнародна практика </a:t>
            </a:r>
            <a:r>
              <a:rPr lang="uk-UA" dirty="0" err="1"/>
              <a:t>інтенсивно</a:t>
            </a:r>
            <a:r>
              <a:rPr lang="uk-UA" dirty="0"/>
              <a:t> використовує </a:t>
            </a:r>
            <a:r>
              <a:rPr lang="uk-UA" dirty="0" err="1"/>
              <a:t>субординований</a:t>
            </a:r>
            <a:r>
              <a:rPr lang="uk-UA" dirty="0"/>
              <a:t> борг як внутрішній фінансовий ресурс розвитку корпорацій.</a:t>
            </a:r>
            <a:endParaRPr lang="ru-RU" dirty="0"/>
          </a:p>
          <a:p>
            <a:endParaRPr lang="ru-RU" dirty="0"/>
          </a:p>
        </p:txBody>
      </p:sp>
    </p:spTree>
    <p:extLst>
      <p:ext uri="{BB962C8B-B14F-4D97-AF65-F5344CB8AC3E}">
        <p14:creationId xmlns:p14="http://schemas.microsoft.com/office/powerpoint/2010/main" val="2013063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lstStyle/>
          <a:p>
            <a:pPr marL="0" indent="0">
              <a:buNone/>
            </a:pPr>
            <a:r>
              <a:rPr lang="uk-UA" dirty="0"/>
              <a:t>Ефективним інструментом залучення внутрішніх фінансових ресурсів транснаціональними корпораціями, так само як і українськими підприємствами, є корпоративні облігації. Зазвичай, цей інструмент використовують американські корпорації.</a:t>
            </a:r>
            <a:endParaRPr lang="ru-RU" dirty="0"/>
          </a:p>
          <a:p>
            <a:r>
              <a:rPr lang="uk-UA" dirty="0"/>
              <a:t>Основними емітентами корпоративних облігацій виступають великі компанії індустріальних, транспортних, енергетичного секторів американської економіки. За даними </a:t>
            </a:r>
            <a:r>
              <a:rPr lang="uk-UA" i="1" dirty="0" err="1"/>
              <a:t>Thomson</a:t>
            </a:r>
            <a:r>
              <a:rPr lang="uk-UA" i="1" dirty="0"/>
              <a:t> </a:t>
            </a:r>
            <a:r>
              <a:rPr lang="uk-UA" i="1" dirty="0" err="1"/>
              <a:t>Financial</a:t>
            </a:r>
            <a:r>
              <a:rPr lang="uk-UA" i="1" dirty="0"/>
              <a:t> </a:t>
            </a:r>
            <a:r>
              <a:rPr lang="uk-UA" i="1" dirty="0" err="1"/>
              <a:t>Securities</a:t>
            </a:r>
            <a:r>
              <a:rPr lang="uk-UA" i="1" dirty="0"/>
              <a:t> </a:t>
            </a:r>
            <a:r>
              <a:rPr lang="uk-UA" i="1" dirty="0" err="1"/>
              <a:t>Date</a:t>
            </a:r>
            <a:r>
              <a:rPr lang="uk-UA" dirty="0"/>
              <a:t>, американські корпорації за останні п’ять років залучили на борговому ринку майже 2,5 трлн доларів. З них 20 % отримано за рахунок розміщення високоприбуткових ризикованих облігацій </a:t>
            </a:r>
            <a:r>
              <a:rPr lang="uk-UA" i="1" dirty="0" err="1"/>
              <a:t>junk</a:t>
            </a:r>
            <a:r>
              <a:rPr lang="uk-UA" i="1" dirty="0"/>
              <a:t> </a:t>
            </a:r>
            <a:r>
              <a:rPr lang="uk-UA" i="1" dirty="0" err="1"/>
              <a:t>bonds</a:t>
            </a:r>
            <a:r>
              <a:rPr lang="uk-UA" dirty="0"/>
              <a:t>.</a:t>
            </a:r>
            <a:endParaRPr lang="ru-RU" dirty="0"/>
          </a:p>
          <a:p>
            <a:pPr marL="0" indent="0">
              <a:buNone/>
            </a:pPr>
            <a:r>
              <a:rPr lang="uk-UA" dirty="0"/>
              <a:t>Використання як внутрішніх фінансових ресурсів корпорації її перерозподільних грошових потоків можливе для компенсації окремим підрозділам корпорації витрат при настанні ризиків – як загальних, так і ринкових, додаткових витрат з реалізації соціальних програм відповідно до вимог політики місцевої влади, збитків при підтримці традиційних асортиментів або підтримці нерентабельних, але необхідних корпорації представництв. Аналіз всіх цих факторів дозволяє зробити висновок про природність, стабільність, значимість для корпорації механізму перерозподілу фінансових ресурсів. </a:t>
            </a:r>
            <a:endParaRPr lang="ru-RU" dirty="0"/>
          </a:p>
          <a:p>
            <a:endParaRPr lang="ru-RU" dirty="0"/>
          </a:p>
        </p:txBody>
      </p:sp>
    </p:spTree>
    <p:extLst>
      <p:ext uri="{BB962C8B-B14F-4D97-AF65-F5344CB8AC3E}">
        <p14:creationId xmlns:p14="http://schemas.microsoft.com/office/powerpoint/2010/main" val="3236416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normAutofit fontScale="92500" lnSpcReduction="10000"/>
          </a:bodyPr>
          <a:lstStyle/>
          <a:p>
            <a:pPr marL="0" indent="0">
              <a:buNone/>
            </a:pPr>
            <a:r>
              <a:rPr lang="uk-UA" dirty="0"/>
              <a:t>У певних ситуаціях, коли потреба в коштах носить тимчасовий характер, фінансові схеми розподілу фінансових ресурсів усередині транснаціональної корпорації стають малоефективними. При цьому часто використовуваним інструментом фінансування закордонних операцій і переміщення ресурсів є </a:t>
            </a:r>
            <a:r>
              <a:rPr lang="uk-UA" b="1" dirty="0"/>
              <a:t>корпоративні кредити.</a:t>
            </a:r>
            <a:r>
              <a:rPr lang="uk-UA" dirty="0"/>
              <a:t> Звертання до такого внутрішнього ресурсу (джерела фінансування) є ефективним при високих поточних процентних ставках на місцевих кредитних ринках, наявності твердого валютного контролю, істотних розходженнях в оподатковуванні. Крім того, корпоративні кредити звичайно надаються за пільговими схемами. Вони низькі або безпроцентні, з вільними строками погашення, нескладні в оформленні, відрізняються вкрай низьким рівнем кредитного ризику. Це привабливо для кредиторів корпорації. Виділяють кілька типів корпоративних кредитів. По-перше, це звичайний, або прямий кредит. Кредиторами можуть бути головна фірма корпорації, центр її фінансового менеджменту або банк, що входить у структуру корпорації, або один з виробничих підрозділів корпорації (звичайно за розпорядженням головного офісу). Другий тип корпоративного кредиту – опосередкований кредит у формі позики в одній країні або в одній валюті, гарантований позичкою або депозитом в іншій країні або в іншій валюті.</a:t>
            </a:r>
            <a:endParaRPr lang="ru-RU" dirty="0"/>
          </a:p>
          <a:p>
            <a:r>
              <a:rPr lang="uk-UA" dirty="0"/>
              <a:t>У реальній практиці корпоративний кредит зазвичай являє собою позику, видану материнською компанією своїй філії, що перебуває в іншій країні, через банк, що виступає як фінансовий посередник (рис. 2).</a:t>
            </a:r>
            <a:endParaRPr lang="ru-RU" dirty="0"/>
          </a:p>
          <a:p>
            <a:pPr marL="0" indent="0">
              <a:buNone/>
            </a:pPr>
            <a:r>
              <a:rPr lang="uk-UA" dirty="0"/>
              <a:t>З погляду банку, кредитний ризик у цьому випадку мінімальний внаслідок стовідсоткової забезпеченості кредиту. Крім того, варто врахувати, що в багатьох країнах застосовуються різні ставки для оподатковування відсотків, виплачуваних материнською компанії по депозиту, і відсотків за банківський кредит. Це є важливим чинником вибору форми фінансування. </a:t>
            </a:r>
            <a:endParaRPr lang="ru-RU" dirty="0"/>
          </a:p>
          <a:p>
            <a:endParaRPr lang="ru-RU" dirty="0"/>
          </a:p>
        </p:txBody>
      </p:sp>
    </p:spTree>
    <p:extLst>
      <p:ext uri="{BB962C8B-B14F-4D97-AF65-F5344CB8AC3E}">
        <p14:creationId xmlns:p14="http://schemas.microsoft.com/office/powerpoint/2010/main" val="1164221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1"/>
          <p:cNvPicPr>
            <a:picLocks noGrp="1" noChangeAspect="1"/>
          </p:cNvPicPr>
          <p:nvPr>
            <p:ph idx="1"/>
          </p:nvPr>
        </p:nvPicPr>
        <p:blipFill>
          <a:blip r:embed="rId2"/>
          <a:stretch>
            <a:fillRect/>
          </a:stretch>
        </p:blipFill>
        <p:spPr>
          <a:xfrm>
            <a:off x="1098720" y="300250"/>
            <a:ext cx="8352332" cy="2712938"/>
          </a:xfrm>
          <a:prstGeom prst="rect">
            <a:avLst/>
          </a:prstGeom>
        </p:spPr>
      </p:pic>
      <p:sp>
        <p:nvSpPr>
          <p:cNvPr id="4" name="Прямоугольник 3"/>
          <p:cNvSpPr/>
          <p:nvPr/>
        </p:nvSpPr>
        <p:spPr>
          <a:xfrm>
            <a:off x="2051713" y="2698358"/>
            <a:ext cx="6096000" cy="629660"/>
          </a:xfrm>
          <a:prstGeom prst="rect">
            <a:avLst/>
          </a:prstGeom>
        </p:spPr>
        <p:txBody>
          <a:bodyPr>
            <a:spAutoFit/>
          </a:bodyPr>
          <a:lstStyle/>
          <a:p>
            <a:pPr algn="ctr">
              <a:lnSpc>
                <a:spcPct val="97000"/>
              </a:lnSpc>
              <a:spcBef>
                <a:spcPts val="600"/>
              </a:spcBef>
              <a:spcAft>
                <a:spcPts val="1200"/>
              </a:spcAft>
            </a:pPr>
            <a:r>
              <a:rPr lang="uk-UA" b="1" dirty="0" smtClean="0">
                <a:effectLst/>
                <a:latin typeface="Times New Roman" panose="02020603050405020304" pitchFamily="18" charset="0"/>
                <a:ea typeface="Times New Roman" panose="02020603050405020304" pitchFamily="18" charset="0"/>
              </a:rPr>
              <a:t>Рис. 2. Схема опосередкованого корпоративного кредиту в транснаціональних корпораціях</a:t>
            </a:r>
            <a:endParaRPr lang="ru-RU"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15628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normAutofit/>
          </a:bodyPr>
          <a:lstStyle/>
          <a:p>
            <a:pPr marL="0" indent="0">
              <a:buNone/>
            </a:pPr>
            <a:r>
              <a:rPr lang="uk-UA" b="1" dirty="0" smtClean="0"/>
              <a:t>         5</a:t>
            </a:r>
            <a:r>
              <a:rPr lang="uk-UA" b="1" dirty="0"/>
              <a:t>. Зовнішні джерела фінансування транснаціональних корпорацій</a:t>
            </a:r>
            <a:endParaRPr lang="ru-RU" b="1" dirty="0"/>
          </a:p>
          <a:p>
            <a:r>
              <a:rPr lang="uk-UA" dirty="0"/>
              <a:t>Внутрішні фінансові ресурси транснаціональних корпорацій, які володіють рядом переваг, не завжди й не повною мірою можуть забезпечити їхні фінансові потреби. Більше диверсифікованими, ємними, інтенсивними й ефективними можуть бути зовнішні фінансові ресурси. Вони особливо важливі в період розвитку корпорації, коли потрібна максимальна концентрація фінансових ресурсів.</a:t>
            </a:r>
            <a:endParaRPr lang="ru-RU" dirty="0"/>
          </a:p>
          <a:p>
            <a:pPr marL="0" indent="0">
              <a:buNone/>
            </a:pPr>
            <a:r>
              <a:rPr lang="uk-UA" dirty="0"/>
              <a:t>Для багатьох транснаціональних корпорацій активне використання зовнішніх фінансових ресурсів є економічним пріоритетом. Наприклад, в 2001 р. у структурі джерел активів корпорації </a:t>
            </a:r>
            <a:r>
              <a:rPr lang="uk-UA" i="1" dirty="0" err="1"/>
              <a:t>Advanced</a:t>
            </a:r>
            <a:r>
              <a:rPr lang="uk-UA" i="1" dirty="0"/>
              <a:t> </a:t>
            </a:r>
            <a:r>
              <a:rPr lang="uk-UA" i="1" dirty="0" err="1"/>
              <a:t>Micro</a:t>
            </a:r>
            <a:r>
              <a:rPr lang="uk-UA" i="1" dirty="0"/>
              <a:t> </a:t>
            </a:r>
            <a:r>
              <a:rPr lang="uk-UA" i="1" dirty="0" err="1"/>
              <a:t>Devices</a:t>
            </a:r>
            <a:r>
              <a:rPr lang="uk-UA" i="1" dirty="0"/>
              <a:t> </a:t>
            </a:r>
            <a:r>
              <a:rPr lang="uk-UA" dirty="0"/>
              <a:t>велику питому вагу становили позикові кошти (43,7 %). Коефіцієнти “заборгованість/власний капітал” й “довгострокова заборгованість/власний капітал” склали відповідно 0,41 й 0,37, а коефіцієнт фінансової незалежності – 0,55. Фінансова незалежність цієї й інших компаній нижча, ніж у корпорацій, які використовують джерелом фінансування внутрішні фінансові ресурси й у першу чергу власний </a:t>
            </a:r>
            <a:r>
              <a:rPr lang="uk-UA" dirty="0" smtClean="0"/>
              <a:t>капітал</a:t>
            </a:r>
            <a:r>
              <a:rPr lang="uk-UA" dirty="0"/>
              <a:t>. Наприклад, в </a:t>
            </a:r>
            <a:r>
              <a:rPr lang="uk-UA" dirty="0" err="1"/>
              <a:t>Intel</a:t>
            </a:r>
            <a:r>
              <a:rPr lang="uk-UA" dirty="0"/>
              <a:t> </a:t>
            </a:r>
            <a:r>
              <a:rPr lang="uk-UA" dirty="0" err="1"/>
              <a:t>Corp</a:t>
            </a:r>
            <a:r>
              <a:rPr lang="uk-UA" dirty="0"/>
              <a:t>. Коефіцієнти “заборгованість/власний капітал” й “довгострокова заборгованість/власний капітал” склали 0,03 й 0,02 відповідно, а коефіцієнт фінансової незалежності – 0,78.</a:t>
            </a:r>
            <a:endParaRPr lang="ru-RU" dirty="0"/>
          </a:p>
          <a:p>
            <a:r>
              <a:rPr lang="uk-UA" dirty="0"/>
              <a:t>Зовнішні фінансові ресурси так само, як і внутрішні, можуть бути класифіковані за рядом ознак. Їхня загальна схема й взаємозв’язки наведені на рисунку 3. </a:t>
            </a:r>
            <a:endParaRPr lang="ru-RU" dirty="0"/>
          </a:p>
          <a:p>
            <a:endParaRPr lang="ru-RU" dirty="0"/>
          </a:p>
        </p:txBody>
      </p:sp>
    </p:spTree>
    <p:extLst>
      <p:ext uri="{BB962C8B-B14F-4D97-AF65-F5344CB8AC3E}">
        <p14:creationId xmlns:p14="http://schemas.microsoft.com/office/powerpoint/2010/main" val="3055148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1"/>
          <p:cNvPicPr>
            <a:picLocks noGrp="1" noChangeAspect="1"/>
          </p:cNvPicPr>
          <p:nvPr>
            <p:ph idx="1"/>
          </p:nvPr>
        </p:nvPicPr>
        <p:blipFill>
          <a:blip r:embed="rId2"/>
          <a:stretch>
            <a:fillRect/>
          </a:stretch>
        </p:blipFill>
        <p:spPr>
          <a:xfrm>
            <a:off x="1122608" y="109182"/>
            <a:ext cx="8221023" cy="6748818"/>
          </a:xfrm>
          <a:prstGeom prst="rect">
            <a:avLst/>
          </a:prstGeom>
        </p:spPr>
      </p:pic>
    </p:spTree>
    <p:extLst>
      <p:ext uri="{BB962C8B-B14F-4D97-AF65-F5344CB8AC3E}">
        <p14:creationId xmlns:p14="http://schemas.microsoft.com/office/powerpoint/2010/main" val="3961726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normAutofit fontScale="92500" lnSpcReduction="20000"/>
          </a:bodyPr>
          <a:lstStyle/>
          <a:p>
            <a:pPr marL="0" indent="0">
              <a:buNone/>
            </a:pPr>
            <a:r>
              <a:rPr lang="uk-UA" dirty="0"/>
              <a:t>Детальний класифікаційний аналіз дозволяє визначити найбільш ефективні, затребувані, доступні й найбільш перспективні зовнішні фінансові ресурси корпорацій, їхні можливі сполучення й балансування між собою та з внутрішніми фінансовими ресурсами. Зовнішні фінансові ресурси корпорацій можуть бути класифіковані за їхньою економічною сутністю. </a:t>
            </a:r>
            <a:endParaRPr lang="ru-RU" dirty="0"/>
          </a:p>
          <a:p>
            <a:r>
              <a:rPr lang="uk-UA" dirty="0" smtClean="0"/>
              <a:t>Можна </a:t>
            </a:r>
            <a:r>
              <a:rPr lang="uk-UA" dirty="0"/>
              <a:t>виділити ряд варіантів зі своїми методиками, інструментами, ефективністю. По-перше, за сферою формування, зовнішні джерела коштів корпорації можуть бути фінансовими, кредитними й фондовими. </a:t>
            </a:r>
            <a:endParaRPr lang="ru-RU" dirty="0"/>
          </a:p>
          <a:p>
            <a:pPr marL="0" indent="0">
              <a:buNone/>
            </a:pPr>
            <a:r>
              <a:rPr lang="uk-UA" dirty="0"/>
              <a:t>Уже тут їхні характеристики істотно розрізняються. Перші – часто безоплатні, але складно управляються й активізуються тільки при дотриманні ряду специфічних умов. Другі та треті припускають їх зворотність, терміновість, платність, і у свою чергу, диверсифіковані залежно від механізмів і використовуваних інструментів їхньої активізації. По-друге, зовнішні фінансові ресурси транснаціональних корпорацій можуть бути охарактеризовані як перерозподільні, позикові й залучені залежно від особливості грошових потоків, що лежать в їх основі, а також напрямків, потужності, спонукальних мотивів учасників. </a:t>
            </a:r>
            <a:endParaRPr lang="ru-RU" dirty="0"/>
          </a:p>
          <a:p>
            <a:r>
              <a:rPr lang="uk-UA" dirty="0"/>
              <a:t>Класифікація зовнішніх фінансових ресурсів транснаціональної корпорації можлива за джерелами їхнього утворення. Зокрема, в рамках фінансових ресурсів можна зазначити такі сфери формування, як ринок страхування та ринок виробничих інвестицій. Виділяють  фінансові ресурси, що надходять як капітальні вкладення або субсидії з бюджетної системи, формовані епізодично у виняткових випадках як фінансова допомога; фінансування спільних проектів або комерційні кредити підприємницьких структур, пов’язаних як спільною діяльністю, так і інвестиційними </a:t>
            </a:r>
            <a:r>
              <a:rPr lang="uk-UA" dirty="0" err="1"/>
              <a:t>інфраструктурами</a:t>
            </a:r>
            <a:r>
              <a:rPr lang="uk-UA" dirty="0"/>
              <a:t> з корпорацією; залучені через ощадну систему або інвестиційні інститути грошові ресурси населення, у першу чергу заощадження або страхові премії, що направляються на підтримку функціонування корпорації, а також кошти громадських організацій. </a:t>
            </a:r>
            <a:endParaRPr lang="ru-RU" dirty="0"/>
          </a:p>
          <a:p>
            <a:endParaRPr lang="ru-RU" dirty="0"/>
          </a:p>
        </p:txBody>
      </p:sp>
    </p:spTree>
    <p:extLst>
      <p:ext uri="{BB962C8B-B14F-4D97-AF65-F5344CB8AC3E}">
        <p14:creationId xmlns:p14="http://schemas.microsoft.com/office/powerpoint/2010/main" val="7771929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normAutofit fontScale="92500" lnSpcReduction="10000"/>
          </a:bodyPr>
          <a:lstStyle/>
          <a:p>
            <a:pPr marL="0" indent="0">
              <a:buNone/>
            </a:pPr>
            <a:r>
              <a:rPr lang="uk-UA" dirty="0"/>
              <a:t>Ще одна класифікаційна ознака – регіон активізації зовнішніх ресурсів корпорації. Вона виділяє місцеві фінансові ресурси, сформовані в конкретному регіоні місцезнаходження підрозділу корпорації, з обліком регіональних, природних, ресурсних, економічних, соціальних, політичних й адміністративних факторів; регіональні, утворені в тій же країні, де функціонують підрозділи корпорації, але в іншому регіоні з іншими місцевими факторами. Крім того, варто виділити закордонні зовнішні фінансові ресурси корпорації. Вони формуються як у країнах, де вже діють підрозділи корпорації, так й у країнах потенційного проникнення. </a:t>
            </a:r>
            <a:endParaRPr lang="ru-RU" dirty="0"/>
          </a:p>
          <a:p>
            <a:r>
              <a:rPr lang="uk-UA" dirty="0"/>
              <a:t>Звичайно, що доступність, інтенсивність, об’ємність цих ресурсів значно розрізняються залежно від цільових настанов інвесторів. Цільовими настановами або призначенням зовнішніх фінансових ресурсів корпорацій найчастіше є підтримка оперативного функціонування корпорації, забезпечення її розвитку, розширення або реструктуризації. Ними можуть бути реалізація конкретних проектів, створення (стартовий етап) нової транснаціональної корпорації. </a:t>
            </a:r>
            <a:endParaRPr lang="ru-RU" dirty="0"/>
          </a:p>
          <a:p>
            <a:pPr marL="0" indent="0">
              <a:buNone/>
            </a:pPr>
            <a:r>
              <a:rPr lang="uk-UA" dirty="0"/>
              <a:t>Велике значення для ефективного фінансового менеджменту в транснаціональних корпораціях має класифікаційний підхід, що розділяє їх зовнішні фінансові ресурси за ступенем їхньої активізації. Аналогічно внутрішнім ресурсам це основні, додаткові й випадкові зовнішні фінансові ресурси, а також реально використовувані та потенційні. У цій класифікації особливе значення мають специфічні регіональні фактори, що обмежують активізацію й використання зовнішніх фінансових ресурсів транснаціональних корпорацій. Дія цих факторів, їх напрямок та інтенсивність залежать від природних умов і сировинної бази, наявності й складу працездатного населення, а також соціальних традицій, нормативних правил та обмежень. Останні регулюють діяльність транснаціональних корпорацій у сфері фінансів.</a:t>
            </a:r>
            <a:endParaRPr lang="ru-RU" dirty="0"/>
          </a:p>
          <a:p>
            <a:endParaRPr lang="ru-RU" dirty="0"/>
          </a:p>
        </p:txBody>
      </p:sp>
    </p:spTree>
    <p:extLst>
      <p:ext uri="{BB962C8B-B14F-4D97-AF65-F5344CB8AC3E}">
        <p14:creationId xmlns:p14="http://schemas.microsoft.com/office/powerpoint/2010/main" val="1619932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lstStyle/>
          <a:p>
            <a:r>
              <a:rPr lang="uk-UA" dirty="0"/>
              <a:t>Для оцінки й вибору джерела зовнішнього фінансування діяльності корпорації як класифікаційна ознака часто використовується обсяг, величина фінансових ресурсів. Показники обсягу впливають на інтенсивність формування фінансових ресурсів, їхню привабливість як джерело фінансування, на формування й прояв ризиків. Величина зовнішнього фінансового ресурсу може бути визначена відносно власного капіталу корпорації, її активів, окремих фондів корпорації або підрозділів (амортизації, оплати праці й інших), а також до вартості проекту. Останнє має істотне значення й для кредитора-інвестора, оскільки відношення ресурс/капітал багато в чому визначає ступінь ризику розміщення коштів.</a:t>
            </a:r>
            <a:endParaRPr lang="ru-RU" dirty="0"/>
          </a:p>
          <a:p>
            <a:r>
              <a:rPr lang="uk-UA" dirty="0"/>
              <a:t>З урахуванням специфіки транснаціональних корпорацій можливе залучення на кредитному ринку зовнішніх </a:t>
            </a:r>
            <a:r>
              <a:rPr lang="uk-UA" b="1" dirty="0"/>
              <a:t>паралельних кредитів</a:t>
            </a:r>
            <a:r>
              <a:rPr lang="uk-UA" dirty="0"/>
              <a:t>. Суть паралельного кредиту полягає в одночасному й збалансованому за основними параметрами залученні кредитів яким-небудь підрозділом корпорації в різних країнах від різних материнських компаній (рис. 4).</a:t>
            </a:r>
            <a:endParaRPr lang="ru-RU" dirty="0"/>
          </a:p>
          <a:p>
            <a:endParaRPr lang="ru-RU" dirty="0"/>
          </a:p>
        </p:txBody>
      </p:sp>
    </p:spTree>
    <p:extLst>
      <p:ext uri="{BB962C8B-B14F-4D97-AF65-F5344CB8AC3E}">
        <p14:creationId xmlns:p14="http://schemas.microsoft.com/office/powerpoint/2010/main" val="164756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lstStyle/>
          <a:p>
            <a:pPr marL="0" indent="0">
              <a:buNone/>
            </a:pPr>
            <a:r>
              <a:rPr lang="uk-UA" b="1" dirty="0"/>
              <a:t>1. ТНК: класифікація й види</a:t>
            </a:r>
            <a:endParaRPr lang="ru-RU" b="1" dirty="0"/>
          </a:p>
          <a:p>
            <a:endParaRPr lang="uk-UA" dirty="0" smtClean="0"/>
          </a:p>
          <a:p>
            <a:r>
              <a:rPr lang="uk-UA" dirty="0" err="1" smtClean="0"/>
              <a:t>Екстернальний</a:t>
            </a:r>
            <a:r>
              <a:rPr lang="uk-UA" dirty="0" smtClean="0"/>
              <a:t> </a:t>
            </a:r>
            <a:r>
              <a:rPr lang="uk-UA" dirty="0"/>
              <a:t>шлях розвитку фірми характеризується розширенням її міжнародної діяльності за рахунок використання конкурентних переваг своїх партнерів на закордонних ринках; ростом частки торгівлі товарами й послугами в традиційній структурі відповідних національних ринків. Основою інтернаціоналізації є організація фірмою власних закордонних філій або дочірніх компаній та (або) знаходження фірмою контролю над уже діючими закордонними фірмами. </a:t>
            </a:r>
            <a:endParaRPr lang="ru-RU" dirty="0"/>
          </a:p>
          <a:p>
            <a:pPr marL="0" indent="0">
              <a:buNone/>
            </a:pPr>
            <a:r>
              <a:rPr lang="uk-UA" dirty="0"/>
              <a:t>Інтернаціоналізація фірми реалізується поетапно. Як правило, розрізняють такі три основні її етапи: 1) початковий; 2) локальної ринкової експансії, 3) </a:t>
            </a:r>
            <a:r>
              <a:rPr lang="uk-UA" b="1" dirty="0"/>
              <a:t>транснаціональний</a:t>
            </a:r>
            <a:r>
              <a:rPr lang="uk-UA" dirty="0"/>
              <a:t>. Для кожного з названих етапів характерними є не тільки специфіка завдань, а й специфіка орієнтації вищого менеджменту.</a:t>
            </a:r>
            <a:endParaRPr lang="ru-RU" dirty="0"/>
          </a:p>
          <a:p>
            <a:r>
              <a:rPr lang="uk-UA" dirty="0"/>
              <a:t>Відмітимо, що до останнього часу не існувало загальноприйнятого визначення транснаціональної корпорації (ТНК). Відрізняють три головні критерії приналежності тієї або іншої корпорації до ТНК: 1) структурний критерій; 2) критерій результативності та 3) критерій поведінки.</a:t>
            </a:r>
            <a:endParaRPr lang="ru-RU" dirty="0"/>
          </a:p>
          <a:p>
            <a:endParaRPr lang="ru-RU" dirty="0"/>
          </a:p>
        </p:txBody>
      </p:sp>
    </p:spTree>
    <p:extLst>
      <p:ext uri="{BB962C8B-B14F-4D97-AF65-F5344CB8AC3E}">
        <p14:creationId xmlns:p14="http://schemas.microsoft.com/office/powerpoint/2010/main" val="28299721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670849"/>
            <a:ext cx="8985281" cy="2866427"/>
          </a:xfrm>
        </p:spPr>
        <p:txBody>
          <a:bodyPr/>
          <a:lstStyle/>
          <a:p>
            <a:pPr marL="0" indent="0" algn="ctr">
              <a:buNone/>
            </a:pPr>
            <a:r>
              <a:rPr lang="uk-UA" b="1" dirty="0" smtClean="0"/>
              <a:t>             Рис</a:t>
            </a:r>
            <a:r>
              <a:rPr lang="uk-UA" b="1" dirty="0"/>
              <a:t>. 4. Схема зовнішнього паралельного кредитування у транснаціональних корпораціях</a:t>
            </a:r>
            <a:endParaRPr lang="ru-RU" b="1" dirty="0"/>
          </a:p>
          <a:p>
            <a:endParaRPr lang="ru-RU" dirty="0" smtClean="0"/>
          </a:p>
          <a:p>
            <a:r>
              <a:rPr lang="uk-UA" dirty="0"/>
              <a:t>Один з найважливіших факторів, що визначають політику транснаціональних корпорацій у сфері вибору й активізації зовнішніх фінансових ресурсів, пов’язаний з валютною політикою.</a:t>
            </a:r>
            <a:endParaRPr lang="ru-RU" dirty="0"/>
          </a:p>
          <a:p>
            <a:endParaRPr lang="ru-RU" dirty="0"/>
          </a:p>
        </p:txBody>
      </p:sp>
      <p:pic>
        <p:nvPicPr>
          <p:cNvPr id="2" name="Рисунок 1"/>
          <p:cNvPicPr>
            <a:picLocks noChangeAspect="1"/>
          </p:cNvPicPr>
          <p:nvPr/>
        </p:nvPicPr>
        <p:blipFill>
          <a:blip r:embed="rId2"/>
          <a:stretch>
            <a:fillRect/>
          </a:stretch>
        </p:blipFill>
        <p:spPr>
          <a:xfrm>
            <a:off x="473699" y="300251"/>
            <a:ext cx="9392548" cy="3370599"/>
          </a:xfrm>
          <a:prstGeom prst="rect">
            <a:avLst/>
          </a:prstGeom>
        </p:spPr>
      </p:pic>
    </p:spTree>
    <p:extLst>
      <p:ext uri="{BB962C8B-B14F-4D97-AF65-F5344CB8AC3E}">
        <p14:creationId xmlns:p14="http://schemas.microsoft.com/office/powerpoint/2010/main" val="841524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normAutofit lnSpcReduction="10000"/>
          </a:bodyPr>
          <a:lstStyle/>
          <a:p>
            <a:pPr marL="0" indent="0">
              <a:buNone/>
            </a:pPr>
            <a:r>
              <a:rPr lang="uk-UA" dirty="0"/>
              <a:t>Існує цілий ряд пріоритетів, які транснаціональні корпорації розглядають при прийнятті ними рішення про залучення фінансових ресурсів в іноземних валютах. Найважливішими серед них є:</a:t>
            </a:r>
            <a:endParaRPr lang="ru-RU" dirty="0"/>
          </a:p>
          <a:p>
            <a:pPr lvl="0"/>
            <a:r>
              <a:rPr lang="uk-UA" dirty="0"/>
              <a:t>паритет процентних ставок;</a:t>
            </a:r>
            <a:endParaRPr lang="ru-RU" dirty="0"/>
          </a:p>
          <a:p>
            <a:pPr lvl="0"/>
            <a:r>
              <a:rPr lang="uk-UA" dirty="0"/>
              <a:t>форвардна ставка, як найважливіші кошти прогнозування;</a:t>
            </a:r>
            <a:endParaRPr lang="ru-RU" dirty="0"/>
          </a:p>
          <a:p>
            <a:pPr lvl="0"/>
            <a:r>
              <a:rPr lang="uk-UA" dirty="0"/>
              <a:t>прогнози динаміки обмінних курсів.</a:t>
            </a:r>
            <a:endParaRPr lang="ru-RU" dirty="0"/>
          </a:p>
          <a:p>
            <a:pPr marL="0" indent="0">
              <a:buNone/>
            </a:pPr>
            <a:r>
              <a:rPr lang="uk-UA" dirty="0"/>
              <a:t>Ці ж фактори й підходи характерні при виборі й використанні транснаціональними корпораціями як зовнішніх фінансових ресурсів інвестиційних (фондових) інструментів.</a:t>
            </a:r>
            <a:endParaRPr lang="ru-RU" dirty="0"/>
          </a:p>
          <a:p>
            <a:r>
              <a:rPr lang="uk-UA" dirty="0"/>
              <a:t>Як материнські фірми, так і дочірні структури транснаціональних корпорацій активно використовують в ролі зовнішніх фінансових ресурсів комплекс різних інструментів залучення короткострокових коштів для забезпечення ліквідності. Одним з таких ефективних інструментів є </a:t>
            </a:r>
            <a:r>
              <a:rPr lang="uk-UA" b="1" dirty="0"/>
              <a:t>емісія векселю</a:t>
            </a:r>
            <a:r>
              <a:rPr lang="uk-UA" dirty="0"/>
              <a:t> (</a:t>
            </a:r>
            <a:r>
              <a:rPr lang="uk-UA" i="1" dirty="0" err="1"/>
              <a:t>euronotes</a:t>
            </a:r>
            <a:r>
              <a:rPr lang="uk-UA" dirty="0"/>
              <a:t>). Такі векселі звичайно </a:t>
            </a:r>
            <a:r>
              <a:rPr lang="uk-UA" dirty="0" err="1"/>
              <a:t>емітуються</a:t>
            </a:r>
            <a:r>
              <a:rPr lang="uk-UA" dirty="0"/>
              <a:t> строком на один, три або шість місяців під плаваючий відсоток, що розрахований на базі ставки LIBOR. Однак багато корпорацій застосовують конверсійні схеми й негайно після закінчення терміну дії своїх векселів пролонгують їх на новий, зазвичай, аналогічний строк. Фактично векселі перетворюються з короткострокових у середньострокові інструменти активізації зовнішніх фінансових ресурсів. </a:t>
            </a:r>
            <a:r>
              <a:rPr lang="uk-UA" dirty="0" err="1"/>
              <a:t>Андеррайтинг</a:t>
            </a:r>
            <a:r>
              <a:rPr lang="uk-UA" dirty="0"/>
              <a:t> векселів корпорацій проводиться комерційними банками, які часто самі стають їхніми власниками, здобуваючи векселі для своїх інвестиційних портфелів.</a:t>
            </a:r>
            <a:endParaRPr lang="ru-RU" dirty="0"/>
          </a:p>
          <a:p>
            <a:endParaRPr lang="ru-RU" dirty="0"/>
          </a:p>
        </p:txBody>
      </p:sp>
    </p:spTree>
    <p:extLst>
      <p:ext uri="{BB962C8B-B14F-4D97-AF65-F5344CB8AC3E}">
        <p14:creationId xmlns:p14="http://schemas.microsoft.com/office/powerpoint/2010/main" val="36642877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lstStyle/>
          <a:p>
            <a:pPr marL="0" indent="0">
              <a:buNone/>
            </a:pPr>
            <a:r>
              <a:rPr lang="uk-UA" dirty="0"/>
              <a:t>Крім євро векселів, з метою залучення зовнішніх короткострокових фінансових ресурсів транснаціональні корпорації активно використовують емісії європейських комерційних паперів (</a:t>
            </a:r>
            <a:r>
              <a:rPr lang="uk-UA" i="1" dirty="0" err="1"/>
              <a:t>euro-commercial</a:t>
            </a:r>
            <a:r>
              <a:rPr lang="uk-UA" i="1" dirty="0"/>
              <a:t> </a:t>
            </a:r>
            <a:r>
              <a:rPr lang="uk-UA" i="1" dirty="0" err="1"/>
              <a:t>papers</a:t>
            </a:r>
            <a:r>
              <a:rPr lang="uk-UA" dirty="0"/>
              <a:t>). Емісія цих паперів здійснюється, як правило, без залучення </a:t>
            </a:r>
            <a:r>
              <a:rPr lang="uk-UA" dirty="0" err="1"/>
              <a:t>андеррайтингових</a:t>
            </a:r>
            <a:r>
              <a:rPr lang="uk-UA" dirty="0"/>
              <a:t> синдикатів. Тому ціна їхньої реалізації на ринку не може бути гарантована заздалегідь. Терміни дії європейських комерційних паперів варіюються, часто визначаючись потребами самих інвесторів. Дилери активно працюють із цими паперами, створюють їх вторинний ринок шляхом висування пропозицій про їх можливий перепродаж до закінчення терміну дії.</a:t>
            </a:r>
            <a:endParaRPr lang="ru-RU" dirty="0"/>
          </a:p>
          <a:p>
            <a:r>
              <a:rPr lang="uk-UA" dirty="0"/>
              <a:t>Найпоширенішим у міжнародній практиці й перспективним в Україні інструментом залучення зовнішніх фінансових ресурсів є довгострокові корпоративні облігації. Специфіка структури і функціонування транснаціональних корпорацій визначає ретельний вибір валюти емісії корпоративних облігацій. Доходи й витрати за ними досить відрізняються залежно від виду валюти. Тут впливають два основні компоненти – поточна процентна ставка й динаміка обмінного курсу даної іноземної валюти щодо внутрішньої валюти країни знаходження самої корпорації.</a:t>
            </a:r>
            <a:endParaRPr lang="ru-RU" dirty="0"/>
          </a:p>
          <a:p>
            <a:pPr marL="0" indent="0">
              <a:buNone/>
            </a:pPr>
            <a:r>
              <a:rPr lang="uk-UA" dirty="0"/>
              <a:t>При сприятливій динаміці валютних курсів і процентних ставок виявляється вигідним випускати довгострокові корпоративні облігації із плаваючою ставкою, які фірми часто обирають проти фіксованої купонної ставки.</a:t>
            </a:r>
            <a:endParaRPr lang="ru-RU" dirty="0"/>
          </a:p>
          <a:p>
            <a:endParaRPr lang="ru-RU" dirty="0"/>
          </a:p>
        </p:txBody>
      </p:sp>
    </p:spTree>
    <p:extLst>
      <p:ext uri="{BB962C8B-B14F-4D97-AF65-F5344CB8AC3E}">
        <p14:creationId xmlns:p14="http://schemas.microsoft.com/office/powerpoint/2010/main" val="17452881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lstStyle/>
          <a:p>
            <a:r>
              <a:rPr lang="uk-UA" dirty="0"/>
              <a:t>Укладено за:</a:t>
            </a:r>
            <a:endParaRPr lang="ru-RU" dirty="0"/>
          </a:p>
          <a:p>
            <a:pPr lvl="0"/>
            <a:r>
              <a:rPr lang="uk-UA" dirty="0"/>
              <a:t>Міжнародні фінанси [Текст] : навчальний посібник / [І. І. </a:t>
            </a:r>
            <a:r>
              <a:rPr lang="uk-UA" dirty="0" err="1"/>
              <a:t>Д’яконова</a:t>
            </a:r>
            <a:r>
              <a:rPr lang="uk-UA" dirty="0"/>
              <a:t>, М. І. Макаренко, Ф. О. Журавка та ін.] ; за ред. д-ра </a:t>
            </a:r>
            <a:r>
              <a:rPr lang="uk-UA" dirty="0" err="1"/>
              <a:t>екон</a:t>
            </a:r>
            <a:r>
              <a:rPr lang="uk-UA" dirty="0"/>
              <a:t>. наук, проф. М. І. Макаренка та д-ра </a:t>
            </a:r>
            <a:r>
              <a:rPr lang="uk-UA" dirty="0" err="1"/>
              <a:t>екон</a:t>
            </a:r>
            <a:r>
              <a:rPr lang="uk-UA" dirty="0"/>
              <a:t>. наук, доц. І. І. </a:t>
            </a:r>
            <a:r>
              <a:rPr lang="uk-UA" dirty="0" err="1"/>
              <a:t>Д’яконової</a:t>
            </a:r>
            <a:r>
              <a:rPr lang="uk-UA" dirty="0"/>
              <a:t>. – Київ : «Центр учбової літератури», 2012. – 548 с.</a:t>
            </a:r>
            <a:endParaRPr lang="ru-RU" dirty="0"/>
          </a:p>
          <a:p>
            <a:pPr lvl="0"/>
            <a:r>
              <a:rPr lang="uk-UA" dirty="0"/>
              <a:t>Міжнародні фінанси [</a:t>
            </a:r>
            <a:r>
              <a:rPr lang="uk-UA" dirty="0" err="1"/>
              <a:t>тескт</a:t>
            </a:r>
            <a:r>
              <a:rPr lang="uk-UA" dirty="0"/>
              <a:t>] </a:t>
            </a:r>
            <a:r>
              <a:rPr lang="uk-UA" dirty="0" err="1"/>
              <a:t>навч</a:t>
            </a:r>
            <a:r>
              <a:rPr lang="uk-UA" dirty="0"/>
              <a:t>. </a:t>
            </a:r>
            <a:r>
              <a:rPr lang="uk-UA" dirty="0" err="1"/>
              <a:t>посіб</a:t>
            </a:r>
            <a:r>
              <a:rPr lang="uk-UA" dirty="0"/>
              <a:t>. 5-те вид. перероб. та </a:t>
            </a:r>
            <a:r>
              <a:rPr lang="uk-UA" dirty="0" err="1"/>
              <a:t>доп</a:t>
            </a:r>
            <a:r>
              <a:rPr lang="uk-UA" dirty="0"/>
              <a:t>./ за ред. Козака Ю. Г.– Київ – Катовіце.: Центр учбової літератури, 2014. – 348 с.</a:t>
            </a:r>
            <a:endParaRPr lang="ru-RU" dirty="0"/>
          </a:p>
          <a:p>
            <a:pPr lvl="0"/>
            <a:r>
              <a:rPr lang="uk-UA" dirty="0" err="1"/>
              <a:t>Васютинська</a:t>
            </a:r>
            <a:r>
              <a:rPr lang="uk-UA" dirty="0"/>
              <a:t>, Л.А. Міжнародні фінанси : Навчальний посібник / Л. А. </a:t>
            </a:r>
            <a:r>
              <a:rPr lang="uk-UA" dirty="0" err="1"/>
              <a:t>Васютинська</a:t>
            </a:r>
            <a:r>
              <a:rPr lang="uk-UA" dirty="0"/>
              <a:t>. – Одеса: ФОП Бондаренко М.О., 2017. – 310 с.</a:t>
            </a:r>
            <a:endParaRPr lang="ru-RU"/>
          </a:p>
          <a:p>
            <a:endParaRPr lang="ru-RU" dirty="0"/>
          </a:p>
        </p:txBody>
      </p:sp>
    </p:spTree>
    <p:extLst>
      <p:ext uri="{BB962C8B-B14F-4D97-AF65-F5344CB8AC3E}">
        <p14:creationId xmlns:p14="http://schemas.microsoft.com/office/powerpoint/2010/main" val="23938049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lstStyle/>
          <a:p>
            <a:endParaRPr lang="ru-RU" dirty="0"/>
          </a:p>
        </p:txBody>
      </p:sp>
    </p:spTree>
    <p:extLst>
      <p:ext uri="{BB962C8B-B14F-4D97-AF65-F5344CB8AC3E}">
        <p14:creationId xmlns:p14="http://schemas.microsoft.com/office/powerpoint/2010/main" val="11967230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lstStyle/>
          <a:p>
            <a:endParaRPr lang="ru-RU" dirty="0"/>
          </a:p>
        </p:txBody>
      </p:sp>
    </p:spTree>
    <p:extLst>
      <p:ext uri="{BB962C8B-B14F-4D97-AF65-F5344CB8AC3E}">
        <p14:creationId xmlns:p14="http://schemas.microsoft.com/office/powerpoint/2010/main" val="3713002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normAutofit fontScale="92500" lnSpcReduction="20000"/>
          </a:bodyPr>
          <a:lstStyle/>
          <a:p>
            <a:r>
              <a:rPr lang="uk-UA" dirty="0"/>
              <a:t>За </a:t>
            </a:r>
            <a:r>
              <a:rPr lang="uk-UA" i="1" dirty="0"/>
              <a:t>структурним критерієм</a:t>
            </a:r>
            <a:r>
              <a:rPr lang="uk-UA" dirty="0"/>
              <a:t> ТНК – це фірма, яка має власні філії у двох і більше країнах, або фірма, власники або вищий управлінський персонал якої є громадянами різних країн (при цьому діяльність ТНК контролюється штаб-квартирою, що знаходиться в одній країні. Саме тому розрізняють американські, англійські й інші ТНК).</a:t>
            </a:r>
            <a:endParaRPr lang="ru-RU" dirty="0"/>
          </a:p>
          <a:p>
            <a:pPr marL="0" indent="0">
              <a:buNone/>
            </a:pPr>
            <a:r>
              <a:rPr lang="uk-UA" dirty="0"/>
              <a:t>За </a:t>
            </a:r>
            <a:r>
              <a:rPr lang="uk-UA" i="1" dirty="0"/>
              <a:t>критерієм результативності</a:t>
            </a:r>
            <a:r>
              <a:rPr lang="uk-UA" dirty="0"/>
              <a:t> фірми визначаються як ТНК на основі абсолютних або відносних показників: ринкова вартість капіталу, обсяг продажу, прибуток, активи. Характерним для транснаціональних корпорацій є те, що вони генерують значну частину прибутків і продажу від своїх закордонних операцій. </a:t>
            </a:r>
            <a:endParaRPr lang="ru-RU" dirty="0"/>
          </a:p>
          <a:p>
            <a:r>
              <a:rPr lang="uk-UA" dirty="0"/>
              <a:t>Відповідно до </a:t>
            </a:r>
            <a:r>
              <a:rPr lang="uk-UA" i="1" dirty="0"/>
              <a:t>критерію поведінки</a:t>
            </a:r>
            <a:r>
              <a:rPr lang="uk-UA" dirty="0"/>
              <a:t> фірма може бути названа транснаціональною, якщо її вищий менеджмент “мислить актуально”. Оскільки транснаціональна корпорація діє більш ніж в одній країні, то її керівництво повинно розглядати увесь світ як сферу своїх потенційних інтересів.</a:t>
            </a:r>
            <a:endParaRPr lang="ru-RU" dirty="0"/>
          </a:p>
          <a:p>
            <a:pPr marL="0" indent="0">
              <a:buNone/>
            </a:pPr>
            <a:r>
              <a:rPr lang="uk-UA" b="1" i="1" dirty="0"/>
              <a:t>ТНК</a:t>
            </a:r>
            <a:r>
              <a:rPr lang="uk-UA" dirty="0"/>
              <a:t> – </a:t>
            </a:r>
            <a:r>
              <a:rPr lang="uk-UA" i="1" dirty="0"/>
              <a:t>впливова міжнародна організація</a:t>
            </a:r>
            <a:r>
              <a:rPr lang="uk-UA" dirty="0"/>
              <a:t>. </a:t>
            </a:r>
            <a:endParaRPr lang="ru-RU" dirty="0"/>
          </a:p>
          <a:p>
            <a:r>
              <a:rPr lang="uk-UA" b="1" i="1" dirty="0"/>
              <a:t>транснаціональна корпорація</a:t>
            </a:r>
            <a:r>
              <a:rPr lang="uk-UA" dirty="0"/>
              <a:t> (Організація економічного співробітництва й розвитку (ОЕСР)) – </a:t>
            </a:r>
            <a:r>
              <a:rPr lang="uk-UA" i="1" dirty="0"/>
              <a:t>це група компаній приватної, державної або змішаної форм власності, що розташована в різних країнах, при цьому одна або більше із цих компаній може істотно впливати на діяльність інших, особливо у сфері обміну знаннями й ресурсами</a:t>
            </a:r>
            <a:r>
              <a:rPr lang="uk-UA" dirty="0"/>
              <a:t>. </a:t>
            </a:r>
            <a:endParaRPr lang="ru-RU" dirty="0"/>
          </a:p>
          <a:p>
            <a:r>
              <a:rPr lang="uk-UA" b="1" i="1" dirty="0"/>
              <a:t>транснаціональна корпорація</a:t>
            </a:r>
            <a:r>
              <a:rPr lang="uk-UA" dirty="0"/>
              <a:t> (ЮНКТАД (Конференція ООН з торгівлі і розвитку) – </a:t>
            </a:r>
            <a:r>
              <a:rPr lang="uk-UA" i="1" dirty="0"/>
              <a:t>це підприємство, що поєднує юридичні особи будь-яких організаційно-правових форм і видів діяльності у двох і більше країнах, провадить координуючу політику й втілює в життя загальну стратегію через один або більше центрів прийняття рішень</a:t>
            </a:r>
            <a:r>
              <a:rPr lang="uk-UA" dirty="0"/>
              <a:t>.</a:t>
            </a:r>
            <a:endParaRPr lang="ru-RU" dirty="0"/>
          </a:p>
          <a:p>
            <a:endParaRPr lang="ru-RU" dirty="0"/>
          </a:p>
        </p:txBody>
      </p:sp>
    </p:spTree>
    <p:extLst>
      <p:ext uri="{BB962C8B-B14F-4D97-AF65-F5344CB8AC3E}">
        <p14:creationId xmlns:p14="http://schemas.microsoft.com/office/powerpoint/2010/main" val="453640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a:xfrm>
            <a:off x="677334" y="368491"/>
            <a:ext cx="9271884" cy="6209730"/>
          </a:xfrm>
        </p:spPr>
        <p:txBody>
          <a:bodyPr>
            <a:normAutofit lnSpcReduction="10000"/>
          </a:bodyPr>
          <a:lstStyle/>
          <a:p>
            <a:pPr marL="0" indent="0">
              <a:buNone/>
            </a:pPr>
            <a:r>
              <a:rPr lang="uk-UA" b="1" dirty="0" smtClean="0"/>
              <a:t>          2</a:t>
            </a:r>
            <a:r>
              <a:rPr lang="uk-UA" b="1" dirty="0"/>
              <a:t>. Фінанси і фінансова політика ТНК</a:t>
            </a:r>
            <a:endParaRPr lang="ru-RU" b="1" dirty="0"/>
          </a:p>
          <a:p>
            <a:r>
              <a:rPr lang="uk-UA" dirty="0"/>
              <a:t>ТНК – група підприємств, які функціонують у різних країнах, але управляються штаб-квартирою, що розташована в одній конкретній країні.</a:t>
            </a:r>
            <a:endParaRPr lang="ru-RU" dirty="0"/>
          </a:p>
          <a:p>
            <a:pPr marL="0" indent="0">
              <a:buNone/>
            </a:pPr>
            <a:r>
              <a:rPr lang="uk-UA" dirty="0"/>
              <a:t>В основі такого управління – механізм прийняття рішень, що дає можливість здійснювати узгоджену політику й загальну стратегію, розподіляючи ресурси, технології й відповідальність для досягнення результату – одержання прибутку.</a:t>
            </a:r>
            <a:endParaRPr lang="ru-RU" dirty="0"/>
          </a:p>
          <a:p>
            <a:r>
              <a:rPr lang="uk-UA" dirty="0"/>
              <a:t>Важливою складовою світової фінансової системи є фінанси транснаціональних корпорацій. Знання про дану складову допомагає зрозуміти функціонування сучасних світових фінансів. Ф</a:t>
            </a:r>
            <a:r>
              <a:rPr lang="uk-UA" dirty="0" smtClean="0"/>
              <a:t>інанси </a:t>
            </a:r>
            <a:r>
              <a:rPr lang="uk-UA" dirty="0"/>
              <a:t>ТНК тісно пов’язані з іншими складовими світових фінансів і певним чином впливають на їхній розвиток. ТНК у своїй фінансовій діяльності використають всі інструменти, які обертаються на всіх сегментах світового фінансового ринку. Обслуговування діяльності ТНК банками на міжнародних фінансових ринках є одним із головних джерел одержання ними прибутків.</a:t>
            </a:r>
            <a:endParaRPr lang="ru-RU" dirty="0"/>
          </a:p>
          <a:p>
            <a:pPr marL="0" indent="0">
              <a:buNone/>
            </a:pPr>
            <a:r>
              <a:rPr lang="uk-UA" b="1" i="1" dirty="0" smtClean="0"/>
              <a:t>Фінанси </a:t>
            </a:r>
            <a:r>
              <a:rPr lang="uk-UA" b="1" i="1" dirty="0"/>
              <a:t>ТНК</a:t>
            </a:r>
            <a:r>
              <a:rPr lang="uk-UA" dirty="0"/>
              <a:t> – </a:t>
            </a:r>
            <a:r>
              <a:rPr lang="uk-UA" i="1" dirty="0"/>
              <a:t>це система грошових відносин, які виникають у процесі господарської діяльності й необхідних для формування й використання капіталу, доходів і грошових фондів</a:t>
            </a:r>
            <a:r>
              <a:rPr lang="uk-UA" dirty="0"/>
              <a:t>. </a:t>
            </a:r>
            <a:endParaRPr lang="ru-RU" dirty="0"/>
          </a:p>
          <a:p>
            <a:r>
              <a:rPr lang="uk-UA" dirty="0"/>
              <a:t>Капітал є джерелом утворення активів транснаціональних корпорацій.</a:t>
            </a:r>
            <a:endParaRPr lang="ru-RU" dirty="0"/>
          </a:p>
          <a:p>
            <a:pPr marL="0" indent="0">
              <a:buNone/>
            </a:pPr>
            <a:r>
              <a:rPr lang="uk-UA" dirty="0"/>
              <a:t>Наголос у сучасних фінансах ТНК робиться на пошуках шляхів ефективного використання ресурсів і на інвестуванні коштів в активи або проекти, які приносять високі доходи за найменшого ризику.</a:t>
            </a:r>
            <a:endParaRPr lang="ru-RU" dirty="0"/>
          </a:p>
          <a:p>
            <a:endParaRPr lang="ru-RU" dirty="0"/>
          </a:p>
        </p:txBody>
      </p:sp>
    </p:spTree>
    <p:extLst>
      <p:ext uri="{BB962C8B-B14F-4D97-AF65-F5344CB8AC3E}">
        <p14:creationId xmlns:p14="http://schemas.microsoft.com/office/powerpoint/2010/main" val="1738644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6603" y="232012"/>
            <a:ext cx="10072048" cy="6332561"/>
          </a:xfrm>
        </p:spPr>
        <p:txBody>
          <a:bodyPr>
            <a:noAutofit/>
          </a:bodyPr>
          <a:lstStyle/>
          <a:p>
            <a:pPr marL="0" indent="0">
              <a:buNone/>
            </a:pPr>
            <a:r>
              <a:rPr lang="uk-UA" sz="1550" dirty="0"/>
              <a:t>В умовах ринкового господарства </a:t>
            </a:r>
            <a:r>
              <a:rPr lang="uk-UA" sz="1550" dirty="0" err="1"/>
              <a:t>правомірно</a:t>
            </a:r>
            <a:r>
              <a:rPr lang="uk-UA" sz="1550" dirty="0"/>
              <a:t> визнати за фінансами ТНК існування таких </a:t>
            </a:r>
            <a:r>
              <a:rPr lang="uk-UA" sz="1550" i="1" dirty="0"/>
              <a:t>функцій, </a:t>
            </a:r>
            <a:r>
              <a:rPr lang="uk-UA" sz="1550" dirty="0"/>
              <a:t>як:</a:t>
            </a:r>
            <a:endParaRPr lang="ru-RU" sz="1550" dirty="0"/>
          </a:p>
          <a:p>
            <a:pPr lvl="0"/>
            <a:r>
              <a:rPr lang="uk-UA" sz="1550" dirty="0"/>
              <a:t>формування капіталу, доходів і грошових фондів – ця функція є необхідною умовою здійснення безперервності процесу відтворення;</a:t>
            </a:r>
            <a:endParaRPr lang="ru-RU" sz="1550" dirty="0"/>
          </a:p>
          <a:p>
            <a:pPr lvl="0"/>
            <a:r>
              <a:rPr lang="uk-UA" sz="1550" dirty="0"/>
              <a:t>розподіл і використання капіталу, доходів і грошових фондів – змістом даної функції є використання капіталу, доходів і грошових фондів на цілі, що передбачені у фінансовому плані корпорації;</a:t>
            </a:r>
            <a:endParaRPr lang="ru-RU" sz="1550" dirty="0"/>
          </a:p>
          <a:p>
            <a:pPr lvl="0"/>
            <a:r>
              <a:rPr lang="uk-UA" sz="1550" dirty="0"/>
              <a:t>контроль – дана функція використовується для контролю за дотриманням вартісних і матеріально-речових пропорцій при утворенні й використанні доходів корпорації та її підрозділів.</a:t>
            </a:r>
            <a:endParaRPr lang="ru-RU" sz="1550" dirty="0"/>
          </a:p>
          <a:p>
            <a:pPr marL="0" indent="0">
              <a:buNone/>
            </a:pPr>
            <a:r>
              <a:rPr lang="uk-UA" sz="1550" dirty="0"/>
              <a:t>Управління фінансами – це система принципів, методів, коштів і форм організації грошових </a:t>
            </a:r>
            <a:r>
              <a:rPr lang="uk-UA" sz="1550" dirty="0" smtClean="0"/>
              <a:t>відносин.</a:t>
            </a:r>
            <a:r>
              <a:rPr lang="ru-RU" sz="1550" dirty="0"/>
              <a:t> </a:t>
            </a:r>
            <a:r>
              <a:rPr lang="uk-UA" sz="1550" dirty="0" smtClean="0"/>
              <a:t>Основні </a:t>
            </a:r>
            <a:r>
              <a:rPr lang="uk-UA" sz="1550" dirty="0"/>
              <a:t>функції фінансового управління компанією: </a:t>
            </a:r>
            <a:endParaRPr lang="ru-RU" sz="1550" dirty="0"/>
          </a:p>
          <a:p>
            <a:pPr lvl="0"/>
            <a:r>
              <a:rPr lang="uk-UA" sz="1550" dirty="0"/>
              <a:t>управління дебіторською заборгованістю;</a:t>
            </a:r>
            <a:endParaRPr lang="ru-RU" sz="1550" dirty="0"/>
          </a:p>
          <a:p>
            <a:pPr lvl="0"/>
            <a:r>
              <a:rPr lang="uk-UA" sz="1550" dirty="0"/>
              <a:t>управління коштами;</a:t>
            </a:r>
            <a:endParaRPr lang="ru-RU" sz="1550" dirty="0"/>
          </a:p>
          <a:p>
            <a:pPr lvl="0"/>
            <a:r>
              <a:rPr lang="uk-UA" sz="1550" dirty="0"/>
              <a:t>управління капітальними витратами;</a:t>
            </a:r>
            <a:endParaRPr lang="ru-RU" sz="1550" dirty="0"/>
          </a:p>
          <a:p>
            <a:pPr lvl="0"/>
            <a:r>
              <a:rPr lang="uk-UA" sz="1550" dirty="0"/>
              <a:t>управління цінними паперами й інвестиціями;</a:t>
            </a:r>
            <a:endParaRPr lang="ru-RU" sz="1550" dirty="0"/>
          </a:p>
          <a:p>
            <a:pPr lvl="0"/>
            <a:r>
              <a:rPr lang="uk-UA" sz="1550" dirty="0"/>
              <a:t>управління взаєминами з банком;</a:t>
            </a:r>
            <a:endParaRPr lang="ru-RU" sz="1550" dirty="0"/>
          </a:p>
          <a:p>
            <a:pPr lvl="0"/>
            <a:r>
              <a:rPr lang="uk-UA" sz="1550" dirty="0"/>
              <a:t>бухгалтерський облік й аналіз, калькуляція;</a:t>
            </a:r>
            <a:endParaRPr lang="ru-RU" sz="1550" dirty="0"/>
          </a:p>
          <a:p>
            <a:pPr lvl="0"/>
            <a:r>
              <a:rPr lang="uk-UA" sz="1550" dirty="0"/>
              <a:t>оподатковування;</a:t>
            </a:r>
            <a:endParaRPr lang="ru-RU" sz="1550" dirty="0"/>
          </a:p>
          <a:p>
            <a:pPr lvl="0"/>
            <a:r>
              <a:rPr lang="uk-UA" sz="1550" dirty="0"/>
              <a:t>проведення внутрішніх ревізій;</a:t>
            </a:r>
            <a:endParaRPr lang="ru-RU" sz="1550" dirty="0"/>
          </a:p>
          <a:p>
            <a:pPr lvl="0"/>
            <a:r>
              <a:rPr lang="uk-UA" sz="1550" dirty="0"/>
              <a:t>підготовка статистичних і фінансових звітів;</a:t>
            </a:r>
            <a:endParaRPr lang="ru-RU" sz="1550" dirty="0"/>
          </a:p>
          <a:p>
            <a:pPr lvl="0"/>
            <a:r>
              <a:rPr lang="uk-UA" sz="1550" dirty="0"/>
              <a:t>бюджетування</a:t>
            </a:r>
            <a:r>
              <a:rPr lang="uk-UA" sz="1550" dirty="0" smtClean="0"/>
              <a:t>.</a:t>
            </a:r>
            <a:endParaRPr lang="ru-RU" sz="1550" dirty="0"/>
          </a:p>
        </p:txBody>
      </p:sp>
    </p:spTree>
    <p:extLst>
      <p:ext uri="{BB962C8B-B14F-4D97-AF65-F5344CB8AC3E}">
        <p14:creationId xmlns:p14="http://schemas.microsoft.com/office/powerpoint/2010/main" val="3031336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normAutofit fontScale="85000" lnSpcReduction="10000"/>
          </a:bodyPr>
          <a:lstStyle/>
          <a:p>
            <a:pPr marL="0" indent="0">
              <a:buNone/>
            </a:pPr>
            <a:r>
              <a:rPr lang="uk-UA" dirty="0"/>
              <a:t>Більшість ТНК у своїй організаційній структурі мають три основні блоки:</a:t>
            </a:r>
            <a:endParaRPr lang="ru-RU" dirty="0"/>
          </a:p>
          <a:p>
            <a:r>
              <a:rPr lang="uk-UA" dirty="0"/>
              <a:t>1) індустріально-промисловий; </a:t>
            </a:r>
            <a:endParaRPr lang="ru-RU" dirty="0"/>
          </a:p>
          <a:p>
            <a:r>
              <a:rPr lang="uk-UA" dirty="0"/>
              <a:t>2) фінансово-економічний; </a:t>
            </a:r>
            <a:endParaRPr lang="ru-RU" dirty="0"/>
          </a:p>
          <a:p>
            <a:r>
              <a:rPr lang="uk-UA" dirty="0"/>
              <a:t>3) торгово-комерційний. </a:t>
            </a:r>
            <a:endParaRPr lang="ru-RU" dirty="0"/>
          </a:p>
          <a:p>
            <a:pPr marL="0" indent="0">
              <a:buNone/>
            </a:pPr>
            <a:r>
              <a:rPr lang="uk-UA" dirty="0"/>
              <a:t>Всі три блоки та їхні елементи є рівноправними й несуть повну відповідальність за виконання покладених на них функцій. Фінансово-економічний блок забезпечує нормальну діяльність всіх структурних підрозділів компанії. Його елементами є мережа кредитно-фінансових установ: страхові компанії; комерційні банки; інвестиційні фонди й компанії; фінансові фонди й компанії; лізингові фонди й компанії; пайові фонди й компанії; трастові фонди й компанії; пенсійні фонди й компанії. Фінансово-економічний блок порівняно із двома іншими – індустріально-промисловим і торгово-комерційним – має особливість, оскільки він забезпечує нормальну діяльність всіх структурних підрозділів компанії.</a:t>
            </a:r>
            <a:endParaRPr lang="ru-RU" dirty="0"/>
          </a:p>
          <a:p>
            <a:pPr marL="0" indent="0">
              <a:buNone/>
            </a:pPr>
            <a:r>
              <a:rPr lang="uk-UA" i="1" dirty="0"/>
              <a:t>Головні завдання фінансово-економічного блоку ТНК</a:t>
            </a:r>
            <a:r>
              <a:rPr lang="uk-UA" dirty="0"/>
              <a:t>:</a:t>
            </a:r>
            <a:endParaRPr lang="ru-RU" dirty="0"/>
          </a:p>
          <a:p>
            <a:pPr lvl="0"/>
            <a:r>
              <a:rPr lang="uk-UA" dirty="0"/>
              <a:t>залучення й акумулювання фінансових коштів;</a:t>
            </a:r>
            <a:endParaRPr lang="ru-RU" dirty="0"/>
          </a:p>
          <a:p>
            <a:pPr lvl="0"/>
            <a:r>
              <a:rPr lang="uk-UA" dirty="0"/>
              <a:t>виготовлення інвестиційної політики й здійснення капіталовкладень;</a:t>
            </a:r>
            <a:endParaRPr lang="ru-RU" dirty="0"/>
          </a:p>
          <a:p>
            <a:pPr lvl="0"/>
            <a:r>
              <a:rPr lang="uk-UA" dirty="0"/>
              <a:t>управління фінансами на основі підтримки стійкого балансу між ресурсами й заявками на ці ресурси з боку всіх організаційних структур ТНК;</a:t>
            </a:r>
            <a:endParaRPr lang="ru-RU" dirty="0"/>
          </a:p>
          <a:p>
            <a:pPr lvl="0"/>
            <a:r>
              <a:rPr lang="uk-UA" dirty="0"/>
              <a:t>забезпечення економічної безпеки;</a:t>
            </a:r>
            <a:endParaRPr lang="ru-RU" dirty="0"/>
          </a:p>
          <a:p>
            <a:pPr lvl="0"/>
            <a:r>
              <a:rPr lang="uk-UA" dirty="0"/>
              <a:t>управління ризиками;</a:t>
            </a:r>
            <a:endParaRPr lang="ru-RU" dirty="0"/>
          </a:p>
          <a:p>
            <a:pPr lvl="0"/>
            <a:r>
              <a:rPr lang="uk-UA" dirty="0"/>
              <a:t>правильна й ефективна побудова внутрішньої економіки всієї групи. </a:t>
            </a:r>
            <a:endParaRPr lang="ru-RU" dirty="0"/>
          </a:p>
          <a:p>
            <a:pPr marL="0" lvl="0" indent="0">
              <a:buNone/>
            </a:pPr>
            <a:r>
              <a:rPr lang="uk-UA" dirty="0" smtClean="0"/>
              <a:t>Здійснення </a:t>
            </a:r>
            <a:r>
              <a:rPr lang="uk-UA" dirty="0"/>
              <a:t>фінансово-кредитної діяльності в міжнародних масштабах передбачає наявність у структурі ТНК банківського об’єднання, що має розгалужену систему філій і відділень.</a:t>
            </a:r>
            <a:endParaRPr lang="ru-RU" dirty="0"/>
          </a:p>
          <a:p>
            <a:endParaRPr lang="ru-RU" dirty="0"/>
          </a:p>
        </p:txBody>
      </p:sp>
    </p:spTree>
    <p:extLst>
      <p:ext uri="{BB962C8B-B14F-4D97-AF65-F5344CB8AC3E}">
        <p14:creationId xmlns:p14="http://schemas.microsoft.com/office/powerpoint/2010/main" val="3447746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normAutofit lnSpcReduction="10000"/>
          </a:bodyPr>
          <a:lstStyle/>
          <a:p>
            <a:pPr marL="0" indent="0">
              <a:buNone/>
            </a:pPr>
            <a:r>
              <a:rPr lang="uk-UA" b="1" dirty="0" smtClean="0"/>
              <a:t>     3</a:t>
            </a:r>
            <a:r>
              <a:rPr lang="uk-UA" b="1" dirty="0"/>
              <a:t>. Джерела фінансування ТНК</a:t>
            </a:r>
            <a:endParaRPr lang="ru-RU" b="1" dirty="0"/>
          </a:p>
          <a:p>
            <a:pPr marL="0" indent="0">
              <a:buNone/>
            </a:pPr>
            <a:endParaRPr lang="uk-UA" dirty="0" smtClean="0"/>
          </a:p>
          <a:p>
            <a:pPr marL="0" indent="0">
              <a:buNone/>
            </a:pPr>
            <a:r>
              <a:rPr lang="uk-UA" dirty="0" smtClean="0"/>
              <a:t>Глобальні </a:t>
            </a:r>
            <a:r>
              <a:rPr lang="uk-UA" dirty="0"/>
              <a:t>зміни в діяльності транснаціональних корпорацій найтіснішим чином пов’язані з використанням сучасних методів і прийомів міжнародного фінансового менеджменту. Актуальність вивчення можливостей управління фінансовими потоками транснаціональних корпорацій обумовлена наступними положеннями:</a:t>
            </a:r>
            <a:endParaRPr lang="ru-RU" dirty="0"/>
          </a:p>
          <a:p>
            <a:pPr lvl="0"/>
            <a:r>
              <a:rPr lang="uk-UA" dirty="0"/>
              <a:t>процес фінансової глобалізації охопив і Україну, економіка якої послідовно інтегрується у світове господарство;</a:t>
            </a:r>
            <a:endParaRPr lang="ru-RU" dirty="0"/>
          </a:p>
          <a:p>
            <a:pPr lvl="0"/>
            <a:r>
              <a:rPr lang="uk-UA" dirty="0"/>
              <a:t>іноземні транснаціональні корпорації формують в Україні стійку мережу дочірніх підприємств, внесок яких у національну економіку, забезпечення потреб населення є значимим й перспективним у довгостроковому періоді;</a:t>
            </a:r>
            <a:endParaRPr lang="ru-RU" dirty="0"/>
          </a:p>
          <a:p>
            <a:pPr lvl="0"/>
            <a:r>
              <a:rPr lang="uk-UA" dirty="0"/>
              <a:t>сучасний етап розвитку іноземного підприємництва в Україні відрізняється значною часткою участі транснаціональних корпорацій у прямих іноземних інвестиціях, що сприяють масштабній та ефективній трансформації української економіки;</a:t>
            </a:r>
            <a:endParaRPr lang="ru-RU" dirty="0"/>
          </a:p>
          <a:p>
            <a:pPr lvl="0"/>
            <a:r>
              <a:rPr lang="uk-UA" dirty="0"/>
              <a:t>українські транснаціональні корпорації, що формуються, з мережею закордонних дочірніх підприємств мають потребу у створенні гнучкого апарату міжнародного фінансового управління, використанні сучасної системи методів, прийомів та інструментів фінансового менеджменту.</a:t>
            </a:r>
            <a:endParaRPr lang="ru-RU" dirty="0"/>
          </a:p>
          <a:p>
            <a:endParaRPr lang="ru-RU" dirty="0"/>
          </a:p>
        </p:txBody>
      </p:sp>
    </p:spTree>
    <p:extLst>
      <p:ext uri="{BB962C8B-B14F-4D97-AF65-F5344CB8AC3E}">
        <p14:creationId xmlns:p14="http://schemas.microsoft.com/office/powerpoint/2010/main" val="3541358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300251"/>
            <a:ext cx="8985281" cy="6264322"/>
          </a:xfrm>
        </p:spPr>
        <p:txBody>
          <a:bodyPr/>
          <a:lstStyle/>
          <a:p>
            <a:r>
              <a:rPr lang="uk-UA" dirty="0"/>
              <a:t>З усіх численних класифікаційних підходів, що диференціюють фінансові ресурси транснаціональних компаній, у першу чергу необхідно виділити внутрішні й зовнішні. Це можна аргументувати як складною організаційною структурою транснаціональної компанії з її різноманітними функціональними елементами, ієрархією й взаємозв’язками, так і розходженнями в національних умовах функціонування окремих організацій, що входять у корпорацію. </a:t>
            </a:r>
            <a:endParaRPr lang="ru-RU" dirty="0"/>
          </a:p>
          <a:p>
            <a:endParaRPr lang="uk-UA" b="1" dirty="0" smtClean="0"/>
          </a:p>
          <a:p>
            <a:pPr marL="0" indent="0">
              <a:buNone/>
            </a:pPr>
            <a:r>
              <a:rPr lang="uk-UA" b="1" dirty="0"/>
              <a:t> </a:t>
            </a:r>
            <a:r>
              <a:rPr lang="uk-UA" b="1" dirty="0" smtClean="0"/>
              <a:t>  4</a:t>
            </a:r>
            <a:r>
              <a:rPr lang="uk-UA" b="1" dirty="0"/>
              <a:t>. Внутрішні фінансові ресурси транснаціональних корпорацій </a:t>
            </a:r>
            <a:endParaRPr lang="ru-RU" b="1" dirty="0"/>
          </a:p>
          <a:p>
            <a:endParaRPr lang="uk-UA" dirty="0" smtClean="0"/>
          </a:p>
          <a:p>
            <a:r>
              <a:rPr lang="uk-UA" dirty="0" smtClean="0"/>
              <a:t>Внутрішні </a:t>
            </a:r>
            <a:r>
              <a:rPr lang="uk-UA" dirty="0"/>
              <a:t>фінансові ресурси корпорацій представлені більшим набором видів, підвидів і різновидів. Їхня загальна схема й взаємозв’язки представлені на рисунку 1.</a:t>
            </a:r>
            <a:endParaRPr lang="ru-RU" dirty="0"/>
          </a:p>
          <a:p>
            <a:pPr marL="0" indent="0">
              <a:buNone/>
            </a:pPr>
            <a:r>
              <a:rPr lang="uk-UA" dirty="0"/>
              <a:t>Одним з найбільш значних і традиційних внутрішніх фінансових ресурсів транснаціональних корпорацій є кошти власників і співвласників корпорації, формовані й акумульовані в процесі емісії й розміщення часткових цінних паперів. Для придбавання акцій корпорації приватні особи, працівники корпорації, зовнішні підприємницькі структури, громадські організації, державні установи включаються в систему корпорації як її своєрідні елементи зі своїми функціями та взаємозв’язками.</a:t>
            </a:r>
            <a:endParaRPr lang="ru-RU" dirty="0"/>
          </a:p>
          <a:p>
            <a:endParaRPr lang="ru-RU" dirty="0"/>
          </a:p>
        </p:txBody>
      </p:sp>
    </p:spTree>
    <p:extLst>
      <p:ext uri="{BB962C8B-B14F-4D97-AF65-F5344CB8AC3E}">
        <p14:creationId xmlns:p14="http://schemas.microsoft.com/office/powerpoint/2010/main" val="2009924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1"/>
          <p:cNvPicPr>
            <a:picLocks noGrp="1" noChangeAspect="1"/>
          </p:cNvPicPr>
          <p:nvPr>
            <p:ph idx="1"/>
          </p:nvPr>
        </p:nvPicPr>
        <p:blipFill>
          <a:blip r:embed="rId2"/>
          <a:stretch>
            <a:fillRect/>
          </a:stretch>
        </p:blipFill>
        <p:spPr>
          <a:xfrm>
            <a:off x="1473958" y="127502"/>
            <a:ext cx="7547212" cy="6747155"/>
          </a:xfrm>
          <a:prstGeom prst="rect">
            <a:avLst/>
          </a:prstGeom>
        </p:spPr>
      </p:pic>
    </p:spTree>
    <p:extLst>
      <p:ext uri="{BB962C8B-B14F-4D97-AF65-F5344CB8AC3E}">
        <p14:creationId xmlns:p14="http://schemas.microsoft.com/office/powerpoint/2010/main" val="2783403224"/>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507</TotalTime>
  <Words>2079</Words>
  <Application>Microsoft Office PowerPoint</Application>
  <PresentationFormat>Широкоэкранный</PresentationFormat>
  <Paragraphs>111</Paragraphs>
  <Slides>25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25</vt:i4>
      </vt:variant>
    </vt:vector>
  </HeadingPairs>
  <TitlesOfParts>
    <vt:vector size="31" baseType="lpstr">
      <vt:lpstr>Arial</vt:lpstr>
      <vt:lpstr>Symbol</vt:lpstr>
      <vt:lpstr>Times New Roman</vt:lpstr>
      <vt:lpstr>Trebuchet MS</vt:lpstr>
      <vt:lpstr>Wingdings 3</vt:lpstr>
      <vt:lpstr>Грань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Оксана</dc:creator>
  <cp:lastModifiedBy>Оксана</cp:lastModifiedBy>
  <cp:revision>13</cp:revision>
  <dcterms:created xsi:type="dcterms:W3CDTF">2021-05-06T16:53:23Z</dcterms:created>
  <dcterms:modified xsi:type="dcterms:W3CDTF">2021-05-19T09:53:23Z</dcterms:modified>
</cp:coreProperties>
</file>