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2856809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1805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94487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1766700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4960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2811541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13150497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3992632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1977415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A69419E-AF80-409B-A877-477395FCA45B}" type="datetimeFigureOut">
              <a:rPr lang="ru-RU" smtClean="0"/>
              <a:t>27.04.2021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3769972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A69419E-AF80-409B-A877-477395FCA45B}" type="datetimeFigureOut">
              <a:rPr lang="ru-RU" smtClean="0"/>
              <a:t>27.04.2021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2365498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A69419E-AF80-409B-A877-477395FCA45B}" type="datetimeFigureOut">
              <a:rPr lang="ru-RU" smtClean="0"/>
              <a:t>27.04.2021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475154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A69419E-AF80-409B-A877-477395FCA45B}" type="datetimeFigureOut">
              <a:rPr lang="ru-RU" smtClean="0"/>
              <a:t>27.04.2021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2549457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69419E-AF80-409B-A877-477395FCA45B}" type="datetimeFigureOut">
              <a:rPr lang="ru-RU" smtClean="0"/>
              <a:t>27.04.2021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3812469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69419E-AF80-409B-A877-477395FCA45B}" type="datetimeFigureOut">
              <a:rPr lang="ru-RU" smtClean="0"/>
              <a:t>27.04.2021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962079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A69419E-AF80-409B-A877-477395FCA45B}" type="datetimeFigureOut">
              <a:rPr lang="ru-RU" smtClean="0"/>
              <a:t>27.04.2021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4C5651C-5B86-4629-8142-A455935613A5}" type="slidenum">
              <a:rPr lang="ru-RU" smtClean="0"/>
              <a:t>‹#›</a:t>
            </a:fld>
            <a:endParaRPr lang="ru-RU"/>
          </a:p>
        </p:txBody>
      </p:sp>
    </p:spTree>
    <p:extLst>
      <p:ext uri="{BB962C8B-B14F-4D97-AF65-F5344CB8AC3E}">
        <p14:creationId xmlns:p14="http://schemas.microsoft.com/office/powerpoint/2010/main" val="2638513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69419E-AF80-409B-A877-477395FCA45B}" type="datetimeFigureOut">
              <a:rPr lang="ru-RU" smtClean="0"/>
              <a:t>27.04.2021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4C5651C-5B86-4629-8142-A455935613A5}" type="slidenum">
              <a:rPr lang="ru-RU" smtClean="0"/>
              <a:t>‹#›</a:t>
            </a:fld>
            <a:endParaRPr lang="ru-RU"/>
          </a:p>
        </p:txBody>
      </p:sp>
    </p:spTree>
    <p:extLst>
      <p:ext uri="{BB962C8B-B14F-4D97-AF65-F5344CB8AC3E}">
        <p14:creationId xmlns:p14="http://schemas.microsoft.com/office/powerpoint/2010/main" val="3554114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_________Microsoft_Word6.docx"/><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_________Microsoft_Word7.docx"/><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8.emf"/></Relationships>
</file>

<file path=ppt/slides/_rels/slide18.xml.rels><?xml version="1.0" encoding="UTF-8" standalone="yes"?>
<Relationships xmlns="http://schemas.openxmlformats.org/package/2006/relationships"><Relationship Id="rId3" Type="http://schemas.openxmlformats.org/officeDocument/2006/relationships/package" Target="../embeddings/_________Microsoft_Word8.docx"/><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package" Target="../embeddings/_________Microsoft_Word9.docx"/><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package" Target="../embeddings/_________Microsoft_Word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package" Target="../embeddings/_________Microsoft_Word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package" Target="../embeddings/_________Microsoft_Word3.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_________Microsoft_Word4.docx"/><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package" Target="../embeddings/_________Microsoft_Word5.doc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06816" y="521143"/>
            <a:ext cx="7766936" cy="1646302"/>
          </a:xfrm>
        </p:spPr>
        <p:txBody>
          <a:bodyPr/>
          <a:lstStyle/>
          <a:p>
            <a:pPr algn="l"/>
            <a:r>
              <a:rPr lang="ru-RU" b="1" dirty="0" err="1"/>
              <a:t>Міжнародний</a:t>
            </a:r>
            <a:r>
              <a:rPr lang="ru-RU" b="1" dirty="0"/>
              <a:t> </a:t>
            </a:r>
            <a:r>
              <a:rPr lang="ru-RU" b="1" dirty="0" err="1"/>
              <a:t>фондовий</a:t>
            </a:r>
            <a:r>
              <a:rPr lang="ru-RU" b="1" dirty="0"/>
              <a:t> </a:t>
            </a:r>
            <a:r>
              <a:rPr lang="ru-RU" b="1" dirty="0" err="1"/>
              <a:t>ринок</a:t>
            </a:r>
            <a:endParaRPr lang="ru-RU" dirty="0"/>
          </a:p>
        </p:txBody>
      </p:sp>
      <p:sp>
        <p:nvSpPr>
          <p:cNvPr id="3" name="Подзаголовок 2"/>
          <p:cNvSpPr>
            <a:spLocks noGrp="1"/>
          </p:cNvSpPr>
          <p:nvPr>
            <p:ph type="subTitle" idx="1"/>
          </p:nvPr>
        </p:nvSpPr>
        <p:spPr>
          <a:xfrm>
            <a:off x="947509" y="2320119"/>
            <a:ext cx="7766936" cy="3780429"/>
          </a:xfrm>
        </p:spPr>
        <p:txBody>
          <a:bodyPr/>
          <a:lstStyle/>
          <a:p>
            <a:pPr algn="l"/>
            <a:r>
              <a:rPr lang="ru-RU" sz="2400" dirty="0">
                <a:solidFill>
                  <a:schemeClr val="tx1"/>
                </a:solidFill>
              </a:rPr>
              <a:t>1. </a:t>
            </a:r>
            <a:r>
              <a:rPr lang="ru-RU" sz="2400" dirty="0" err="1">
                <a:solidFill>
                  <a:schemeClr val="tx1"/>
                </a:solidFill>
              </a:rPr>
              <a:t>Сутність</a:t>
            </a:r>
            <a:r>
              <a:rPr lang="ru-RU" sz="2400" dirty="0">
                <a:solidFill>
                  <a:schemeClr val="tx1"/>
                </a:solidFill>
              </a:rPr>
              <a:t> </a:t>
            </a:r>
            <a:r>
              <a:rPr lang="ru-RU" sz="2400" dirty="0" err="1">
                <a:solidFill>
                  <a:schemeClr val="tx1"/>
                </a:solidFill>
              </a:rPr>
              <a:t>міжнародного</a:t>
            </a:r>
            <a:r>
              <a:rPr lang="ru-RU" sz="2400" dirty="0">
                <a:solidFill>
                  <a:schemeClr val="tx1"/>
                </a:solidFill>
              </a:rPr>
              <a:t> фондового ринку</a:t>
            </a:r>
          </a:p>
          <a:p>
            <a:pPr algn="l"/>
            <a:r>
              <a:rPr lang="ru-RU" sz="2400" dirty="0">
                <a:solidFill>
                  <a:schemeClr val="tx1"/>
                </a:solidFill>
              </a:rPr>
              <a:t>2. </a:t>
            </a:r>
            <a:r>
              <a:rPr lang="ru-RU" sz="2400" dirty="0" err="1">
                <a:solidFill>
                  <a:schemeClr val="tx1"/>
                </a:solidFill>
              </a:rPr>
              <a:t>Регулювання</a:t>
            </a:r>
            <a:r>
              <a:rPr lang="ru-RU" sz="2400" dirty="0">
                <a:solidFill>
                  <a:schemeClr val="tx1"/>
                </a:solidFill>
              </a:rPr>
              <a:t> </a:t>
            </a:r>
            <a:r>
              <a:rPr lang="ru-RU" sz="2400" dirty="0" err="1">
                <a:solidFill>
                  <a:schemeClr val="tx1"/>
                </a:solidFill>
              </a:rPr>
              <a:t>міжнародного</a:t>
            </a:r>
            <a:r>
              <a:rPr lang="ru-RU" sz="2400" dirty="0">
                <a:solidFill>
                  <a:schemeClr val="tx1"/>
                </a:solidFill>
              </a:rPr>
              <a:t> фондового ринку</a:t>
            </a:r>
          </a:p>
          <a:p>
            <a:pPr algn="l"/>
            <a:r>
              <a:rPr lang="ru-RU" sz="2400" dirty="0">
                <a:solidFill>
                  <a:schemeClr val="tx1"/>
                </a:solidFill>
              </a:rPr>
              <a:t>3. </a:t>
            </a:r>
            <a:r>
              <a:rPr lang="ru-RU" sz="2400" dirty="0" err="1">
                <a:solidFill>
                  <a:schemeClr val="tx1"/>
                </a:solidFill>
              </a:rPr>
              <a:t>Особливості</a:t>
            </a:r>
            <a:r>
              <a:rPr lang="ru-RU" sz="2400" dirty="0">
                <a:solidFill>
                  <a:schemeClr val="tx1"/>
                </a:solidFill>
              </a:rPr>
              <a:t> </a:t>
            </a:r>
            <a:r>
              <a:rPr lang="ru-RU" sz="2400" dirty="0" err="1">
                <a:solidFill>
                  <a:schemeClr val="tx1"/>
                </a:solidFill>
              </a:rPr>
              <a:t>функціонування</a:t>
            </a:r>
            <a:r>
              <a:rPr lang="ru-RU" sz="2400" dirty="0">
                <a:solidFill>
                  <a:schemeClr val="tx1"/>
                </a:solidFill>
              </a:rPr>
              <a:t> </a:t>
            </a:r>
            <a:r>
              <a:rPr lang="ru-RU" sz="2400" dirty="0" err="1">
                <a:solidFill>
                  <a:schemeClr val="tx1"/>
                </a:solidFill>
              </a:rPr>
              <a:t>міжнародного</a:t>
            </a:r>
            <a:r>
              <a:rPr lang="ru-RU" sz="2400" dirty="0">
                <a:solidFill>
                  <a:schemeClr val="tx1"/>
                </a:solidFill>
              </a:rPr>
              <a:t> ринку </a:t>
            </a:r>
            <a:r>
              <a:rPr lang="ru-RU" sz="2400" dirty="0" err="1">
                <a:solidFill>
                  <a:schemeClr val="tx1"/>
                </a:solidFill>
              </a:rPr>
              <a:t>титулів</a:t>
            </a:r>
            <a:r>
              <a:rPr lang="ru-RU" sz="2400" dirty="0">
                <a:solidFill>
                  <a:schemeClr val="tx1"/>
                </a:solidFill>
              </a:rPr>
              <a:t> </a:t>
            </a:r>
            <a:r>
              <a:rPr lang="ru-RU" sz="2400" dirty="0" err="1">
                <a:solidFill>
                  <a:schemeClr val="tx1"/>
                </a:solidFill>
              </a:rPr>
              <a:t>власності</a:t>
            </a:r>
            <a:endParaRPr lang="ru-RU" sz="2400" dirty="0">
              <a:solidFill>
                <a:schemeClr val="tx1"/>
              </a:solidFill>
            </a:endParaRPr>
          </a:p>
          <a:p>
            <a:pPr algn="l"/>
            <a:r>
              <a:rPr lang="ru-RU" sz="2400" dirty="0">
                <a:solidFill>
                  <a:schemeClr val="tx1"/>
                </a:solidFill>
              </a:rPr>
              <a:t>4. </a:t>
            </a:r>
            <a:r>
              <a:rPr lang="ru-RU" sz="2400" dirty="0" err="1">
                <a:solidFill>
                  <a:schemeClr val="tx1"/>
                </a:solidFill>
              </a:rPr>
              <a:t>Міжнародний</a:t>
            </a:r>
            <a:r>
              <a:rPr lang="ru-RU" sz="2400" dirty="0">
                <a:solidFill>
                  <a:schemeClr val="tx1"/>
                </a:solidFill>
              </a:rPr>
              <a:t> </a:t>
            </a:r>
            <a:r>
              <a:rPr lang="ru-RU" sz="2400" dirty="0" err="1">
                <a:solidFill>
                  <a:schemeClr val="tx1"/>
                </a:solidFill>
              </a:rPr>
              <a:t>ринок</a:t>
            </a:r>
            <a:r>
              <a:rPr lang="ru-RU" sz="2400" dirty="0">
                <a:solidFill>
                  <a:schemeClr val="tx1"/>
                </a:solidFill>
              </a:rPr>
              <a:t> </a:t>
            </a:r>
            <a:r>
              <a:rPr lang="ru-RU" sz="2400" dirty="0" err="1">
                <a:solidFill>
                  <a:schemeClr val="tx1"/>
                </a:solidFill>
              </a:rPr>
              <a:t>боргових</a:t>
            </a:r>
            <a:r>
              <a:rPr lang="ru-RU" sz="2400" dirty="0">
                <a:solidFill>
                  <a:schemeClr val="tx1"/>
                </a:solidFill>
              </a:rPr>
              <a:t> </a:t>
            </a:r>
            <a:r>
              <a:rPr lang="ru-RU" sz="2400" dirty="0" err="1">
                <a:solidFill>
                  <a:schemeClr val="tx1"/>
                </a:solidFill>
              </a:rPr>
              <a:t>зобов’язань</a:t>
            </a:r>
            <a:endParaRPr lang="ru-RU" sz="2400" dirty="0">
              <a:solidFill>
                <a:schemeClr val="tx1"/>
              </a:solidFill>
            </a:endParaRPr>
          </a:p>
          <a:p>
            <a:endParaRPr lang="ru-RU" dirty="0"/>
          </a:p>
        </p:txBody>
      </p:sp>
    </p:spTree>
    <p:extLst>
      <p:ext uri="{BB962C8B-B14F-4D97-AF65-F5344CB8AC3E}">
        <p14:creationId xmlns:p14="http://schemas.microsoft.com/office/powerpoint/2010/main" val="1720219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r>
              <a:rPr lang="uk-UA" b="1" dirty="0"/>
              <a:t>Правове регулювання</a:t>
            </a:r>
            <a:r>
              <a:rPr lang="uk-UA" dirty="0"/>
              <a:t> </a:t>
            </a:r>
            <a:r>
              <a:rPr lang="uk-UA" dirty="0" smtClean="0"/>
              <a:t>поділяється </a:t>
            </a:r>
            <a:r>
              <a:rPr lang="uk-UA" dirty="0"/>
              <a:t>на державне регулювання і саморегулювання.</a:t>
            </a:r>
            <a:endParaRPr lang="ru-RU" dirty="0"/>
          </a:p>
          <a:p>
            <a:endParaRPr lang="ru-RU"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3404328166"/>
              </p:ext>
            </p:extLst>
          </p:nvPr>
        </p:nvGraphicFramePr>
        <p:xfrm>
          <a:off x="887104" y="681534"/>
          <a:ext cx="8480137" cy="6019518"/>
        </p:xfrm>
        <a:graphic>
          <a:graphicData uri="http://schemas.openxmlformats.org/presentationml/2006/ole">
            <mc:AlternateContent xmlns:mc="http://schemas.openxmlformats.org/markup-compatibility/2006">
              <mc:Choice xmlns:v="urn:schemas-microsoft-com:vml" Requires="v">
                <p:oleObj spid="_x0000_s9222" name="Документ" r:id="rId3" imgW="5760430" imgH="4089027" progId="Word.Document.12">
                  <p:embed/>
                </p:oleObj>
              </mc:Choice>
              <mc:Fallback>
                <p:oleObj name="Документ" r:id="rId3" imgW="5760430" imgH="4089027" progId="Word.Document.12">
                  <p:embed/>
                  <p:pic>
                    <p:nvPicPr>
                      <p:cNvPr id="0" name=""/>
                      <p:cNvPicPr/>
                      <p:nvPr/>
                    </p:nvPicPr>
                    <p:blipFill>
                      <a:blip r:embed="rId4"/>
                      <a:stretch>
                        <a:fillRect/>
                      </a:stretch>
                    </p:blipFill>
                    <p:spPr>
                      <a:xfrm>
                        <a:off x="887104" y="681534"/>
                        <a:ext cx="8480137" cy="6019518"/>
                      </a:xfrm>
                      <a:prstGeom prst="rect">
                        <a:avLst/>
                      </a:prstGeom>
                    </p:spPr>
                  </p:pic>
                </p:oleObj>
              </mc:Fallback>
            </mc:AlternateContent>
          </a:graphicData>
        </a:graphic>
      </p:graphicFrame>
    </p:spTree>
    <p:extLst>
      <p:ext uri="{BB962C8B-B14F-4D97-AF65-F5344CB8AC3E}">
        <p14:creationId xmlns:p14="http://schemas.microsoft.com/office/powerpoint/2010/main" val="3505809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b="1" dirty="0"/>
              <a:t>Структура державних органів</a:t>
            </a:r>
            <a:r>
              <a:rPr lang="uk-UA" dirty="0"/>
              <a:t>, що регулюють фондовий ринок, залежить від:</a:t>
            </a:r>
            <a:endParaRPr lang="ru-RU" dirty="0"/>
          </a:p>
          <a:p>
            <a:pPr marL="0" indent="0">
              <a:buNone/>
            </a:pPr>
            <a:r>
              <a:rPr lang="uk-UA" i="1" u="sng" dirty="0"/>
              <a:t>1) моделі ринку, прийнятої у тій чи іншій країні:</a:t>
            </a:r>
            <a:endParaRPr lang="ru-RU" dirty="0"/>
          </a:p>
          <a:p>
            <a:pPr lvl="0"/>
            <a:r>
              <a:rPr lang="uk-UA" dirty="0"/>
              <a:t>банківська – значною є роль відомства з нагляду за банками або центрального банку;</a:t>
            </a:r>
            <a:endParaRPr lang="ru-RU" dirty="0"/>
          </a:p>
          <a:p>
            <a:pPr lvl="0"/>
            <a:r>
              <a:rPr lang="uk-UA" dirty="0"/>
              <a:t>небанківська – регулювання здійснюється органом контролю за ринком капіталу;</a:t>
            </a:r>
            <a:endParaRPr lang="ru-RU" dirty="0"/>
          </a:p>
          <a:p>
            <a:pPr lvl="0"/>
            <a:r>
              <a:rPr lang="uk-UA" dirty="0"/>
              <a:t>змішана – розподіл функцій регулювання;</a:t>
            </a:r>
            <a:endParaRPr lang="ru-RU" dirty="0"/>
          </a:p>
          <a:p>
            <a:pPr marL="0" indent="0">
              <a:buNone/>
            </a:pPr>
            <a:r>
              <a:rPr lang="uk-UA" i="1" u="sng" dirty="0"/>
              <a:t>2) ступеня централізації управління в країні та автономії регіонів:</a:t>
            </a:r>
            <a:endParaRPr lang="ru-RU" dirty="0"/>
          </a:p>
          <a:p>
            <a:pPr lvl="0"/>
            <a:r>
              <a:rPr lang="uk-UA" dirty="0"/>
              <a:t>федеративний устрій:</a:t>
            </a:r>
            <a:endParaRPr lang="ru-RU" dirty="0"/>
          </a:p>
          <a:p>
            <a:r>
              <a:rPr lang="uk-UA" dirty="0"/>
              <a:t>- частина повноважень держави на ринку цінних паперів передана суб’єктам федерації (наприклад, у США – штатам, у Німеччині – землям і т. д.);</a:t>
            </a:r>
            <a:endParaRPr lang="ru-RU" dirty="0"/>
          </a:p>
          <a:p>
            <a:r>
              <a:rPr lang="uk-UA" dirty="0"/>
              <a:t>- взагалі відсутній федеральний рівень регулювання (наприклад, у Канаді існують лише Комісії з цінних паперів провінцій);</a:t>
            </a:r>
            <a:endParaRPr lang="ru-RU" dirty="0"/>
          </a:p>
          <a:p>
            <a:pPr lvl="0"/>
            <a:r>
              <a:rPr lang="uk-UA" dirty="0"/>
              <a:t>унітарна держава – функції регулювання зосереджені на урядовому рівні;</a:t>
            </a:r>
            <a:endParaRPr lang="ru-RU" dirty="0"/>
          </a:p>
          <a:p>
            <a:pPr marL="0" indent="0">
              <a:buNone/>
            </a:pPr>
            <a:r>
              <a:rPr lang="uk-UA" i="1" u="sng" dirty="0"/>
              <a:t>3) ступеня централізації управління фінансовими ринками:</a:t>
            </a:r>
            <a:endParaRPr lang="ru-RU" dirty="0"/>
          </a:p>
          <a:p>
            <a:pPr lvl="0"/>
            <a:r>
              <a:rPr lang="uk-UA" dirty="0"/>
              <a:t>Міністерство фінансів;</a:t>
            </a:r>
            <a:endParaRPr lang="ru-RU" dirty="0"/>
          </a:p>
          <a:p>
            <a:pPr lvl="0"/>
            <a:r>
              <a:rPr lang="uk-UA" dirty="0"/>
              <a:t>спеціалізований орган регулювання ринку капіталів – за американською традицією у більшості країн функціонують Комісії з цінних паперів;</a:t>
            </a:r>
            <a:endParaRPr lang="ru-RU" dirty="0"/>
          </a:p>
          <a:p>
            <a:endParaRPr lang="ru-RU" dirty="0"/>
          </a:p>
        </p:txBody>
      </p:sp>
    </p:spTree>
    <p:extLst>
      <p:ext uri="{BB962C8B-B14F-4D97-AF65-F5344CB8AC3E}">
        <p14:creationId xmlns:p14="http://schemas.microsoft.com/office/powerpoint/2010/main" val="1934622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lnSpcReduction="10000"/>
          </a:bodyPr>
          <a:lstStyle/>
          <a:p>
            <a:pPr marL="0" indent="0">
              <a:buNone/>
            </a:pPr>
            <a:r>
              <a:rPr lang="uk-UA" i="1" u="sng" dirty="0"/>
              <a:t>4) ступеня зосередження функцій регулювання:</a:t>
            </a:r>
            <a:endParaRPr lang="ru-RU" dirty="0"/>
          </a:p>
          <a:p>
            <a:pPr lvl="0"/>
            <a:r>
              <a:rPr lang="uk-UA" dirty="0"/>
              <a:t>цінних паперів та похідних:</a:t>
            </a:r>
            <a:endParaRPr lang="ru-RU" dirty="0"/>
          </a:p>
          <a:p>
            <a:r>
              <a:rPr lang="uk-UA" dirty="0"/>
              <a:t>- Комісія з цінних паперів – у більшості країн;</a:t>
            </a:r>
            <a:endParaRPr lang="ru-RU" dirty="0"/>
          </a:p>
          <a:p>
            <a:r>
              <a:rPr lang="uk-UA" dirty="0"/>
              <a:t>- спеціалізований орган регулювання товаророзпорядчих похідних цінних паперів (США, Болгарія);</a:t>
            </a:r>
            <a:endParaRPr lang="ru-RU" dirty="0"/>
          </a:p>
          <a:p>
            <a:pPr lvl="0"/>
            <a:r>
              <a:rPr lang="uk-UA" dirty="0"/>
              <a:t>корпоративних і муніципальних цінних паперів:</a:t>
            </a:r>
            <a:endParaRPr lang="ru-RU" dirty="0"/>
          </a:p>
          <a:p>
            <a:r>
              <a:rPr lang="uk-UA" dirty="0"/>
              <a:t>- Комісія з цінних паперів;</a:t>
            </a:r>
            <a:endParaRPr lang="ru-RU" dirty="0"/>
          </a:p>
          <a:p>
            <a:r>
              <a:rPr lang="uk-UA" dirty="0"/>
              <a:t>- спеціалізований орган (США);</a:t>
            </a:r>
            <a:endParaRPr lang="ru-RU" dirty="0"/>
          </a:p>
          <a:p>
            <a:pPr lvl="0"/>
            <a:r>
              <a:rPr lang="uk-UA" dirty="0"/>
              <a:t>регулювання ринку капіталу та банківського нагляду:</a:t>
            </a:r>
            <a:endParaRPr lang="ru-RU" dirty="0"/>
          </a:p>
          <a:p>
            <a:r>
              <a:rPr lang="uk-UA" dirty="0"/>
              <a:t>- спеціалізовані органи – у більшості країн;</a:t>
            </a:r>
            <a:endParaRPr lang="ru-RU" dirty="0"/>
          </a:p>
          <a:p>
            <a:r>
              <a:rPr lang="uk-UA" dirty="0"/>
              <a:t>- єдиний орган (приєднання до Комісії з цінних паперів органів банківського нагляду). Ця більш сучасна тенденція існує у Великобританії, Угорщині;</a:t>
            </a:r>
            <a:endParaRPr lang="ru-RU" dirty="0"/>
          </a:p>
          <a:p>
            <a:pPr marL="0" indent="0">
              <a:buNone/>
            </a:pPr>
            <a:r>
              <a:rPr lang="uk-UA" i="1" u="sng" dirty="0"/>
              <a:t>5) рівня незалежності Комісії з цінних паперів:</a:t>
            </a:r>
            <a:endParaRPr lang="ru-RU" dirty="0"/>
          </a:p>
          <a:p>
            <a:pPr lvl="0"/>
            <a:r>
              <a:rPr lang="uk-UA" dirty="0"/>
              <a:t>незалежне федеральне агентство (США);</a:t>
            </a:r>
            <a:endParaRPr lang="ru-RU" dirty="0"/>
          </a:p>
          <a:p>
            <a:pPr lvl="0"/>
            <a:r>
              <a:rPr lang="uk-UA" dirty="0"/>
              <a:t>урядова структура;</a:t>
            </a:r>
            <a:endParaRPr lang="ru-RU" dirty="0"/>
          </a:p>
          <a:p>
            <a:pPr marL="0" indent="0">
              <a:buNone/>
            </a:pPr>
            <a:r>
              <a:rPr lang="uk-UA" i="1" u="sng" dirty="0"/>
              <a:t>6) організації управління:</a:t>
            </a:r>
            <a:endParaRPr lang="ru-RU" dirty="0"/>
          </a:p>
          <a:p>
            <a:pPr lvl="0"/>
            <a:r>
              <a:rPr lang="uk-UA" dirty="0"/>
              <a:t>одноосібне – на зразок Міністерства;</a:t>
            </a:r>
            <a:endParaRPr lang="ru-RU" dirty="0"/>
          </a:p>
          <a:p>
            <a:pPr lvl="0"/>
            <a:r>
              <a:rPr lang="uk-UA" dirty="0"/>
              <a:t>колегіальне – у більшості країн.</a:t>
            </a:r>
            <a:endParaRPr lang="ru-RU" dirty="0"/>
          </a:p>
          <a:p>
            <a:endParaRPr lang="ru-RU" dirty="0"/>
          </a:p>
        </p:txBody>
      </p:sp>
    </p:spTree>
    <p:extLst>
      <p:ext uri="{BB962C8B-B14F-4D97-AF65-F5344CB8AC3E}">
        <p14:creationId xmlns:p14="http://schemas.microsoft.com/office/powerpoint/2010/main" val="2876377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lnSpcReduction="10000"/>
          </a:bodyPr>
          <a:lstStyle/>
          <a:p>
            <a:pPr marL="0" indent="0">
              <a:buNone/>
            </a:pPr>
            <a:r>
              <a:rPr lang="uk-UA" dirty="0"/>
              <a:t>Зазвичай регулювання міжнародного фондового ринку відбувається саме </a:t>
            </a:r>
            <a:r>
              <a:rPr lang="uk-UA" dirty="0" err="1"/>
              <a:t>саморегулівними</a:t>
            </a:r>
            <a:r>
              <a:rPr lang="uk-UA" dirty="0"/>
              <a:t> організаціями, різного роду об’єднаннями,   комісіями, асоціаціями, групами експертів і </a:t>
            </a:r>
            <a:r>
              <a:rPr lang="uk-UA" dirty="0" err="1"/>
              <a:t>т.д</a:t>
            </a:r>
            <a:r>
              <a:rPr lang="uk-UA" dirty="0"/>
              <a:t>. До основних з них   належать:</a:t>
            </a:r>
            <a:endParaRPr lang="ru-RU" dirty="0"/>
          </a:p>
          <a:p>
            <a:r>
              <a:rPr lang="uk-UA" b="1" i="1" dirty="0"/>
              <a:t>1. Асоціація учасників міжнародних фондових ринків (ISMA)</a:t>
            </a:r>
            <a:r>
              <a:rPr lang="uk-UA" dirty="0"/>
              <a:t> – афілійований член Міжнародної організації комісій з цінних паперів (IOSCO). ISMA – </a:t>
            </a:r>
            <a:r>
              <a:rPr lang="uk-UA" dirty="0" err="1"/>
              <a:t>саморегулівна</a:t>
            </a:r>
            <a:r>
              <a:rPr lang="uk-UA" dirty="0"/>
              <a:t> організація на міжнародному фондовому ринку, що нараховує 700 членів з 50 країн. Штаб її знаходиться у Лондоні. Асоціація здійснює нагляд за обігом міжнародних фінансових інструментів і встановлює правила чесної практики. Асоціація також займається збором, обробкою і наданням інформації учасникам фондового ринку. </a:t>
            </a:r>
            <a:endParaRPr lang="ru-RU" dirty="0"/>
          </a:p>
          <a:p>
            <a:r>
              <a:rPr lang="uk-UA" b="1" i="1" dirty="0"/>
              <a:t>2. Група 30-ти</a:t>
            </a:r>
            <a:r>
              <a:rPr lang="uk-UA" dirty="0"/>
              <a:t> (G30) – неурядова міжнародна група експертів з питань міжнародних фінансів зі штаб-квартирою у Вашингтоні. Створена у 1978 р. Об’єднує наукові і фінансові установи, а також провідних фахівців у галузі економічних досліджень. Діяльність організації спрямована на роз’яснення процесів, що відбуваються у світовій економіці та на міжнародних фінансових ринках, для учасників цих ринків, а також надання допомоги при розробці </a:t>
            </a:r>
            <a:r>
              <a:rPr lang="uk-UA" dirty="0" smtClean="0"/>
              <a:t>міжнародними </a:t>
            </a:r>
            <a:r>
              <a:rPr lang="uk-UA" dirty="0"/>
              <a:t>організаціями проектів рішень у цих сферах. </a:t>
            </a:r>
            <a:endParaRPr lang="uk-UA" dirty="0" smtClean="0"/>
          </a:p>
          <a:p>
            <a:r>
              <a:rPr lang="uk-UA" b="1" i="1" dirty="0"/>
              <a:t>3. Міжнародна асоціація з питань обслуговування цінних паперів (ISSA) </a:t>
            </a:r>
            <a:r>
              <a:rPr lang="uk-UA" dirty="0"/>
              <a:t>– створена в 1979 р. за участю найбільших світових </a:t>
            </a:r>
            <a:r>
              <a:rPr lang="uk-UA" dirty="0" err="1"/>
              <a:t>кастодіальних</a:t>
            </a:r>
            <a:r>
              <a:rPr lang="uk-UA" dirty="0"/>
              <a:t> банків. На даний час поєднує більше 100 організацій-членів із 45 країн. До основних завдань Асоціації належить аналіз діяльності щодо здійснення клірингу, розрахунків і депозитарного зберігання на ринку цінних паперів. ISSA сприяє підтримці </a:t>
            </a:r>
            <a:r>
              <a:rPr lang="uk-UA" dirty="0" err="1"/>
              <a:t>зв’язків</a:t>
            </a:r>
            <a:r>
              <a:rPr lang="uk-UA" dirty="0"/>
              <a:t> між компаніями, що надають інвестиційні послуги, підвищенню професіоналізму учасників фондового ринку, наданню допомоги з питань розвитку національних фондових ринків. </a:t>
            </a:r>
            <a:endParaRPr lang="ru-RU" dirty="0"/>
          </a:p>
        </p:txBody>
      </p:sp>
    </p:spTree>
    <p:extLst>
      <p:ext uri="{BB962C8B-B14F-4D97-AF65-F5344CB8AC3E}">
        <p14:creationId xmlns:p14="http://schemas.microsoft.com/office/powerpoint/2010/main" val="1036988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r>
              <a:rPr lang="uk-UA" b="1" i="1" dirty="0"/>
              <a:t>4. Міжнародна асоціація </a:t>
            </a:r>
            <a:r>
              <a:rPr lang="uk-UA" b="1" i="1" dirty="0" err="1"/>
              <a:t>свопів</a:t>
            </a:r>
            <a:r>
              <a:rPr lang="uk-UA" b="1" i="1" dirty="0"/>
              <a:t> та деривативів (</a:t>
            </a:r>
            <a:r>
              <a:rPr lang="uk-UA" b="1" i="1" dirty="0" err="1"/>
              <a:t>International</a:t>
            </a:r>
            <a:r>
              <a:rPr lang="uk-UA" b="1" i="1" dirty="0"/>
              <a:t> </a:t>
            </a:r>
            <a:r>
              <a:rPr lang="uk-UA" b="1" i="1" dirty="0" err="1"/>
              <a:t>Swaps</a:t>
            </a:r>
            <a:r>
              <a:rPr lang="uk-UA" b="1" i="1" dirty="0"/>
              <a:t> </a:t>
            </a:r>
            <a:r>
              <a:rPr lang="uk-UA" b="1" i="1" dirty="0" err="1"/>
              <a:t>and</a:t>
            </a:r>
            <a:r>
              <a:rPr lang="uk-UA" b="1" i="1" dirty="0"/>
              <a:t> </a:t>
            </a:r>
            <a:r>
              <a:rPr lang="uk-UA" b="1" i="1" dirty="0" err="1"/>
              <a:t>Derivatives</a:t>
            </a:r>
            <a:r>
              <a:rPr lang="uk-UA" b="1" i="1" dirty="0"/>
              <a:t> </a:t>
            </a:r>
            <a:r>
              <a:rPr lang="uk-UA" b="1" i="1" dirty="0" err="1"/>
              <a:t>Association</a:t>
            </a:r>
            <a:r>
              <a:rPr lang="uk-UA" b="1" i="1" dirty="0"/>
              <a:t>, </a:t>
            </a:r>
            <a:r>
              <a:rPr lang="uk-UA" b="1" i="1" dirty="0" err="1"/>
              <a:t>Inc</a:t>
            </a:r>
            <a:r>
              <a:rPr lang="uk-UA" b="1" i="1" dirty="0"/>
              <a:t>. – ISDA)</a:t>
            </a:r>
            <a:r>
              <a:rPr lang="uk-UA" b="1" dirty="0"/>
              <a:t> </a:t>
            </a:r>
            <a:r>
              <a:rPr lang="uk-UA" dirty="0"/>
              <a:t>– створена у 1985 р. і поєднувала спочатку 18 дилерів </a:t>
            </a:r>
            <a:r>
              <a:rPr lang="uk-UA" dirty="0" err="1"/>
              <a:t>свопів</a:t>
            </a:r>
            <a:r>
              <a:rPr lang="uk-UA" dirty="0"/>
              <a:t> і деривативів. На даний час налічується більше 550 членів ISDA. Основною метою діяльності Асоціації є стандартизація функціонування ринку деривативів. Характерними для </a:t>
            </a:r>
            <a:r>
              <a:rPr lang="uk-UA" i="1" dirty="0"/>
              <a:t>ISMA, IPMA і ISDA</a:t>
            </a:r>
            <a:r>
              <a:rPr lang="uk-UA" dirty="0"/>
              <a:t> є те, що вони являють собою СРО з правилами діяльності у вигляді рекомендацій. Проте учасники не завжди дотримуються цих правил. Це – головне, що відрізняє міжнародні СРО від національних, у яких за недотримання правил і стандартів діяльності учасниками СРО накладаються тверді і неминучі санкції. </a:t>
            </a:r>
            <a:endParaRPr lang="ru-RU" dirty="0"/>
          </a:p>
          <a:p>
            <a:r>
              <a:rPr lang="uk-UA" b="1" i="1" dirty="0"/>
              <a:t>5. Міжнародна асоціація учасників первинних ринків (</a:t>
            </a:r>
            <a:r>
              <a:rPr lang="en-US" b="1" i="1" dirty="0"/>
              <a:t>International Primary Market Association</a:t>
            </a:r>
            <a:r>
              <a:rPr lang="uk-UA" b="1" i="1" dirty="0"/>
              <a:t>, </a:t>
            </a:r>
            <a:r>
              <a:rPr lang="en-US" b="1" i="1" dirty="0"/>
              <a:t>London</a:t>
            </a:r>
            <a:r>
              <a:rPr lang="uk-UA" b="1" i="1" dirty="0"/>
              <a:t> – </a:t>
            </a:r>
            <a:r>
              <a:rPr lang="en-US" b="1" i="1" dirty="0"/>
              <a:t>IPMA</a:t>
            </a:r>
            <a:r>
              <a:rPr lang="uk-UA" b="1" i="1" dirty="0"/>
              <a:t>)</a:t>
            </a:r>
            <a:r>
              <a:rPr lang="uk-UA" dirty="0"/>
              <a:t> – створена в 1974 році, і поєднує фінансових посередників, що здійснюють свою діяльність на первинних ринках акцій і облігацій. Діяльність IPMA тісно пов’язана з діяльністю ISMA. </a:t>
            </a:r>
            <a:endParaRPr lang="ru-RU" dirty="0"/>
          </a:p>
          <a:p>
            <a:r>
              <a:rPr lang="uk-UA" b="1" i="1" dirty="0"/>
              <a:t>6. Міжнародна організація комісій з цінних паперів (IOSCO)</a:t>
            </a:r>
            <a:r>
              <a:rPr lang="uk-UA" dirty="0"/>
              <a:t> – створена в 1974 році як Міжамериканська асоціація комісій з цінних паперів. Ця організація, членами якої стали регулятивні органи фондових ринків країн-учасниць, на початку 90-х років виконувала в основному функції інформаційно-координуючого центру. Сьогодні – це впливова й авторитетна міжнародна організація, що координує діяльність світового ринку капіталів і поєднує комісії з цінних паперів більш, ніж 120 країн світу. Штаб-квартира IOSCO знаходиться у Монреалі. </a:t>
            </a:r>
            <a:endParaRPr lang="ru-RU" dirty="0"/>
          </a:p>
        </p:txBody>
      </p:sp>
    </p:spTree>
    <p:extLst>
      <p:ext uri="{BB962C8B-B14F-4D97-AF65-F5344CB8AC3E}">
        <p14:creationId xmlns:p14="http://schemas.microsoft.com/office/powerpoint/2010/main" val="3694216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r>
              <a:rPr lang="uk-UA" b="1" i="1" dirty="0"/>
              <a:t>7. Міжнародна федерація фондових бірж (FIBV)</a:t>
            </a:r>
            <a:r>
              <a:rPr lang="uk-UA" dirty="0"/>
              <a:t> – створена в 1961 році зі штаб-квартирою в Парижі. Це міжнародна саморегулююча організація, яка виконує важливі функції з координації і розробки єдиних стандартів на ринку цінних паперів. Федерація відома як ефективний посередник у гармонізації фондових ринків різних країн. </a:t>
            </a:r>
            <a:endParaRPr lang="ru-RU" dirty="0"/>
          </a:p>
          <a:p>
            <a:r>
              <a:rPr lang="uk-UA" b="1" i="1" dirty="0"/>
              <a:t>8. Форум європейських комісій з цінних паперів (FESCO)</a:t>
            </a:r>
            <a:r>
              <a:rPr lang="uk-UA" b="1" dirty="0"/>
              <a:t> </a:t>
            </a:r>
            <a:r>
              <a:rPr lang="uk-UA" dirty="0"/>
              <a:t>– заснований у грудні 1997 року європейськими наглядовими органами. Членами FESCO є органи нагляду за ринком цінних паперів країн-членів ЄС. Члени FESCO зобов’язуються згідно зі Статутом тісно співробітничати і розвивати єдині регулятивні стандарти нагляду за фінансовими ринками щодо неузгоджених існуючими директивами аспектів, а також там, де можна застосовувати загальний підхід. Головною метою зазначеної організації є поліпшення захисту інвестора, підвищення цілісності і прозорості ринків капіталу. </a:t>
            </a:r>
            <a:endParaRPr lang="ru-RU" dirty="0"/>
          </a:p>
          <a:p>
            <a:endParaRPr lang="ru-RU" dirty="0"/>
          </a:p>
        </p:txBody>
      </p:sp>
    </p:spTree>
    <p:extLst>
      <p:ext uri="{BB962C8B-B14F-4D97-AF65-F5344CB8AC3E}">
        <p14:creationId xmlns:p14="http://schemas.microsoft.com/office/powerpoint/2010/main" val="3003415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b="1" dirty="0"/>
              <a:t>3. Особливості функціонування міжнародного ринку титулів власності</a:t>
            </a:r>
            <a:endParaRPr lang="ru-RU" b="1" dirty="0"/>
          </a:p>
          <a:p>
            <a:r>
              <a:rPr lang="uk-UA" b="1" i="1" dirty="0"/>
              <a:t>Титули власності</a:t>
            </a:r>
            <a:r>
              <a:rPr lang="uk-UA" dirty="0"/>
              <a:t> – </a:t>
            </a:r>
            <a:r>
              <a:rPr lang="uk-UA" i="1" dirty="0"/>
              <a:t>це фінансові інструменти, що підтверджують участь їх власника (інвестора) в капіталі компанії, що їх випустила (емітента).</a:t>
            </a:r>
            <a:endParaRPr lang="ru-RU" dirty="0"/>
          </a:p>
          <a:p>
            <a:pPr marL="0" indent="0">
              <a:buNone/>
            </a:pPr>
            <a:r>
              <a:rPr lang="uk-UA" i="1" dirty="0"/>
              <a:t> </a:t>
            </a:r>
            <a:r>
              <a:rPr lang="uk-UA" dirty="0" smtClean="0"/>
              <a:t>Міжнародний </a:t>
            </a:r>
            <a:r>
              <a:rPr lang="uk-UA" dirty="0"/>
              <a:t>ринок титулів власності представлений акціями (майже 80 %) і депозитарними розписками (20 %).</a:t>
            </a:r>
            <a:endParaRPr lang="ru-RU" dirty="0"/>
          </a:p>
          <a:p>
            <a:endParaRPr lang="ru-RU" dirty="0"/>
          </a:p>
        </p:txBody>
      </p:sp>
    </p:spTree>
    <p:extLst>
      <p:ext uri="{BB962C8B-B14F-4D97-AF65-F5344CB8AC3E}">
        <p14:creationId xmlns:p14="http://schemas.microsoft.com/office/powerpoint/2010/main" val="3808894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noChangeAspect="1"/>
          </p:cNvGraphicFramePr>
          <p:nvPr>
            <p:ph idx="1"/>
            <p:extLst>
              <p:ext uri="{D42A27DB-BD31-4B8C-83A1-F6EECF244321}">
                <p14:modId xmlns:p14="http://schemas.microsoft.com/office/powerpoint/2010/main" val="750381962"/>
              </p:ext>
            </p:extLst>
          </p:nvPr>
        </p:nvGraphicFramePr>
        <p:xfrm>
          <a:off x="1514901" y="0"/>
          <a:ext cx="6810233" cy="6785836"/>
        </p:xfrm>
        <a:graphic>
          <a:graphicData uri="http://schemas.openxmlformats.org/presentationml/2006/ole">
            <mc:AlternateContent xmlns:mc="http://schemas.openxmlformats.org/markup-compatibility/2006">
              <mc:Choice xmlns:v="urn:schemas-microsoft-com:vml" Requires="v">
                <p:oleObj spid="_x0000_s10246" name="Документ" r:id="rId3" imgW="5760430" imgH="5740406" progId="Word.Document.12">
                  <p:embed/>
                </p:oleObj>
              </mc:Choice>
              <mc:Fallback>
                <p:oleObj name="Документ" r:id="rId3" imgW="5760430" imgH="5740406" progId="Word.Document.12">
                  <p:embed/>
                  <p:pic>
                    <p:nvPicPr>
                      <p:cNvPr id="0" name=""/>
                      <p:cNvPicPr/>
                      <p:nvPr/>
                    </p:nvPicPr>
                    <p:blipFill>
                      <a:blip r:embed="rId4"/>
                      <a:stretch>
                        <a:fillRect/>
                      </a:stretch>
                    </p:blipFill>
                    <p:spPr>
                      <a:xfrm>
                        <a:off x="1514901" y="0"/>
                        <a:ext cx="6810233" cy="6785836"/>
                      </a:xfrm>
                      <a:prstGeom prst="rect">
                        <a:avLst/>
                      </a:prstGeom>
                    </p:spPr>
                  </p:pic>
                </p:oleObj>
              </mc:Fallback>
            </mc:AlternateContent>
          </a:graphicData>
        </a:graphic>
      </p:graphicFrame>
    </p:spTree>
    <p:extLst>
      <p:ext uri="{BB962C8B-B14F-4D97-AF65-F5344CB8AC3E}">
        <p14:creationId xmlns:p14="http://schemas.microsoft.com/office/powerpoint/2010/main" val="3470243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r>
              <a:rPr lang="uk-UA" b="1" dirty="0"/>
              <a:t>Права власників простих та привілейованих акцій</a:t>
            </a:r>
            <a:endParaRPr lang="ru-RU" b="1"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424308771"/>
              </p:ext>
            </p:extLst>
          </p:nvPr>
        </p:nvGraphicFramePr>
        <p:xfrm>
          <a:off x="218366" y="732712"/>
          <a:ext cx="9950564" cy="4890165"/>
        </p:xfrm>
        <a:graphic>
          <a:graphicData uri="http://schemas.openxmlformats.org/presentationml/2006/ole">
            <mc:AlternateContent xmlns:mc="http://schemas.openxmlformats.org/markup-compatibility/2006">
              <mc:Choice xmlns:v="urn:schemas-microsoft-com:vml" Requires="v">
                <p:oleObj spid="_x0000_s11270" name="Документ" r:id="rId3" imgW="5760430" imgH="2642135" progId="Word.Document.12">
                  <p:embed/>
                </p:oleObj>
              </mc:Choice>
              <mc:Fallback>
                <p:oleObj name="Документ" r:id="rId3" imgW="5760430" imgH="2642135" progId="Word.Document.12">
                  <p:embed/>
                  <p:pic>
                    <p:nvPicPr>
                      <p:cNvPr id="0" name=""/>
                      <p:cNvPicPr/>
                      <p:nvPr/>
                    </p:nvPicPr>
                    <p:blipFill>
                      <a:blip r:embed="rId4"/>
                      <a:stretch>
                        <a:fillRect/>
                      </a:stretch>
                    </p:blipFill>
                    <p:spPr>
                      <a:xfrm>
                        <a:off x="218366" y="732712"/>
                        <a:ext cx="9950564" cy="4890165"/>
                      </a:xfrm>
                      <a:prstGeom prst="rect">
                        <a:avLst/>
                      </a:prstGeom>
                    </p:spPr>
                  </p:pic>
                </p:oleObj>
              </mc:Fallback>
            </mc:AlternateContent>
          </a:graphicData>
        </a:graphic>
      </p:graphicFrame>
    </p:spTree>
    <p:extLst>
      <p:ext uri="{BB962C8B-B14F-4D97-AF65-F5344CB8AC3E}">
        <p14:creationId xmlns:p14="http://schemas.microsoft.com/office/powerpoint/2010/main" val="3851710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r>
              <a:rPr lang="uk-UA" b="1" dirty="0"/>
              <a:t>Переваги та недоліки, що забезпечують депозитарні розписки при виході на зарубіжний фондовий ринок </a:t>
            </a:r>
            <a:endParaRPr lang="ru-RU" b="1" dirty="0"/>
          </a:p>
          <a:p>
            <a:endParaRPr lang="ru-RU"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4089620881"/>
              </p:ext>
            </p:extLst>
          </p:nvPr>
        </p:nvGraphicFramePr>
        <p:xfrm>
          <a:off x="2565780" y="736600"/>
          <a:ext cx="6409946" cy="5989565"/>
        </p:xfrm>
        <a:graphic>
          <a:graphicData uri="http://schemas.openxmlformats.org/presentationml/2006/ole">
            <mc:AlternateContent xmlns:mc="http://schemas.openxmlformats.org/markup-compatibility/2006">
              <mc:Choice xmlns:v="urn:schemas-microsoft-com:vml" Requires="v">
                <p:oleObj spid="_x0000_s12294" name="Документ" r:id="rId3" imgW="5760430" imgH="5383993" progId="Word.Document.12">
                  <p:embed/>
                </p:oleObj>
              </mc:Choice>
              <mc:Fallback>
                <p:oleObj name="Документ" r:id="rId3" imgW="5760430" imgH="5383993" progId="Word.Document.12">
                  <p:embed/>
                  <p:pic>
                    <p:nvPicPr>
                      <p:cNvPr id="0" name=""/>
                      <p:cNvPicPr/>
                      <p:nvPr/>
                    </p:nvPicPr>
                    <p:blipFill>
                      <a:blip r:embed="rId4"/>
                      <a:stretch>
                        <a:fillRect/>
                      </a:stretch>
                    </p:blipFill>
                    <p:spPr>
                      <a:xfrm>
                        <a:off x="2565780" y="736600"/>
                        <a:ext cx="6409946" cy="5989565"/>
                      </a:xfrm>
                      <a:prstGeom prst="rect">
                        <a:avLst/>
                      </a:prstGeom>
                    </p:spPr>
                  </p:pic>
                </p:oleObj>
              </mc:Fallback>
            </mc:AlternateContent>
          </a:graphicData>
        </a:graphic>
      </p:graphicFrame>
    </p:spTree>
    <p:extLst>
      <p:ext uri="{BB962C8B-B14F-4D97-AF65-F5344CB8AC3E}">
        <p14:creationId xmlns:p14="http://schemas.microsoft.com/office/powerpoint/2010/main" val="213965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lnSpcReduction="10000"/>
          </a:bodyPr>
          <a:lstStyle/>
          <a:p>
            <a:pPr marL="0" indent="0">
              <a:buNone/>
            </a:pPr>
            <a:r>
              <a:rPr lang="uk-UA" b="1" dirty="0"/>
              <a:t>1. Сутність міжнародного фондового ринку</a:t>
            </a:r>
            <a:endParaRPr lang="ru-RU" b="1" dirty="0"/>
          </a:p>
          <a:p>
            <a:r>
              <a:rPr lang="uk-UA" b="1" i="1" dirty="0" smtClean="0"/>
              <a:t>Міжнародний </a:t>
            </a:r>
            <a:r>
              <a:rPr lang="uk-UA" b="1" i="1" dirty="0"/>
              <a:t>фондовий ринок</a:t>
            </a:r>
            <a:r>
              <a:rPr lang="uk-UA" dirty="0"/>
              <a:t> – </a:t>
            </a:r>
            <a:r>
              <a:rPr lang="uk-UA" i="1" dirty="0"/>
              <a:t>це сукупність економічних відносин між учасниками ринку з приводу емісії, обліку, обігу та погашення цінних паперів та їх похідних за межами національного ринку</a:t>
            </a:r>
            <a:r>
              <a:rPr lang="uk-UA" i="1" dirty="0" smtClean="0"/>
              <a:t>.</a:t>
            </a:r>
          </a:p>
          <a:p>
            <a:endParaRPr lang="uk-UA" i="1" dirty="0" smtClean="0"/>
          </a:p>
          <a:p>
            <a:endParaRPr lang="uk-UA" i="1" dirty="0"/>
          </a:p>
          <a:p>
            <a:endParaRPr lang="uk-UA" i="1" dirty="0" smtClean="0"/>
          </a:p>
          <a:p>
            <a:endParaRPr lang="uk-UA" i="1" dirty="0"/>
          </a:p>
          <a:p>
            <a:endParaRPr lang="uk-UA" i="1" dirty="0" smtClean="0"/>
          </a:p>
          <a:p>
            <a:pPr marL="0" indent="0">
              <a:buNone/>
            </a:pPr>
            <a:r>
              <a:rPr lang="uk-UA" b="1" dirty="0"/>
              <a:t>Переваги в</a:t>
            </a:r>
            <a:r>
              <a:rPr lang="ru-RU" b="1" dirty="0" err="1"/>
              <a:t>ипуск</a:t>
            </a:r>
            <a:r>
              <a:rPr lang="uk-UA" b="1" dirty="0"/>
              <a:t>у</a:t>
            </a:r>
            <a:r>
              <a:rPr lang="ru-RU" b="1" dirty="0"/>
              <a:t> і </a:t>
            </a:r>
            <a:r>
              <a:rPr lang="ru-RU" b="1" dirty="0" err="1"/>
              <a:t>розміщення</a:t>
            </a:r>
            <a:r>
              <a:rPr lang="ru-RU" b="1" dirty="0"/>
              <a:t> </a:t>
            </a:r>
            <a:r>
              <a:rPr lang="ru-RU" b="1" dirty="0" err="1"/>
              <a:t>цінних</a:t>
            </a:r>
            <a:r>
              <a:rPr lang="ru-RU" b="1" dirty="0"/>
              <a:t> </a:t>
            </a:r>
            <a:r>
              <a:rPr lang="ru-RU" b="1" dirty="0" err="1"/>
              <a:t>паперів</a:t>
            </a:r>
            <a:r>
              <a:rPr lang="ru-RU" b="1" dirty="0"/>
              <a:t> на </a:t>
            </a:r>
            <a:r>
              <a:rPr lang="ru-RU" b="1" dirty="0" err="1"/>
              <a:t>міжнародному</a:t>
            </a:r>
            <a:r>
              <a:rPr lang="ru-RU" b="1" dirty="0"/>
              <a:t> фондовому ринку</a:t>
            </a:r>
            <a:endParaRPr lang="ru-RU" dirty="0"/>
          </a:p>
          <a:p>
            <a:r>
              <a:rPr lang="ru-RU" dirty="0"/>
              <a:t>1. </a:t>
            </a:r>
            <a:r>
              <a:rPr lang="ru-RU" dirty="0" err="1"/>
              <a:t>Отрима</a:t>
            </a:r>
            <a:r>
              <a:rPr lang="uk-UA" dirty="0" err="1"/>
              <a:t>ння</a:t>
            </a:r>
            <a:r>
              <a:rPr lang="ru-RU" dirty="0"/>
              <a:t> </a:t>
            </a:r>
            <a:r>
              <a:rPr lang="ru-RU" dirty="0" err="1"/>
              <a:t>позик</a:t>
            </a:r>
            <a:r>
              <a:rPr lang="uk-UA" dirty="0"/>
              <a:t>и</a:t>
            </a:r>
            <a:r>
              <a:rPr lang="ru-RU" dirty="0"/>
              <a:t> на </a:t>
            </a:r>
            <a:r>
              <a:rPr lang="ru-RU" dirty="0" err="1"/>
              <a:t>тривалий</a:t>
            </a:r>
            <a:r>
              <a:rPr lang="ru-RU" dirty="0"/>
              <a:t> </a:t>
            </a:r>
            <a:r>
              <a:rPr lang="ru-RU" dirty="0" err="1"/>
              <a:t>термін</a:t>
            </a:r>
            <a:r>
              <a:rPr lang="ru-RU" dirty="0"/>
              <a:t> (до </a:t>
            </a:r>
            <a:r>
              <a:rPr lang="ru-RU" dirty="0" err="1"/>
              <a:t>декількох</a:t>
            </a:r>
            <a:r>
              <a:rPr lang="ru-RU" dirty="0"/>
              <a:t> </a:t>
            </a:r>
            <a:r>
              <a:rPr lang="ru-RU" dirty="0" err="1"/>
              <a:t>десятиліть</a:t>
            </a:r>
            <a:r>
              <a:rPr lang="ru-RU" dirty="0"/>
              <a:t>, </a:t>
            </a:r>
            <a:r>
              <a:rPr lang="ru-RU" dirty="0" err="1"/>
              <a:t>наприклад</a:t>
            </a:r>
            <a:r>
              <a:rPr lang="ru-RU" dirty="0"/>
              <a:t>, </a:t>
            </a:r>
            <a:r>
              <a:rPr lang="ru-RU" dirty="0" err="1"/>
              <a:t>облігації</a:t>
            </a:r>
            <a:r>
              <a:rPr lang="ru-RU" dirty="0"/>
              <a:t>), </a:t>
            </a:r>
            <a:r>
              <a:rPr lang="ru-RU" dirty="0" err="1"/>
              <a:t>тобто</a:t>
            </a:r>
            <a:r>
              <a:rPr lang="ru-RU" dirty="0"/>
              <a:t> </a:t>
            </a:r>
            <a:r>
              <a:rPr lang="ru-RU" dirty="0" err="1"/>
              <a:t>вкладання</a:t>
            </a:r>
            <a:r>
              <a:rPr lang="ru-RU" dirty="0"/>
              <a:t> в </a:t>
            </a:r>
            <a:r>
              <a:rPr lang="ru-RU" dirty="0" err="1"/>
              <a:t>інструменти</a:t>
            </a:r>
            <a:r>
              <a:rPr lang="ru-RU" dirty="0"/>
              <a:t> </a:t>
            </a:r>
            <a:r>
              <a:rPr lang="ru-RU" dirty="0" err="1"/>
              <a:t>позики</a:t>
            </a:r>
            <a:r>
              <a:rPr lang="ru-RU" dirty="0"/>
              <a:t>.</a:t>
            </a:r>
          </a:p>
          <a:p>
            <a:r>
              <a:rPr lang="ru-RU" dirty="0"/>
              <a:t>2. </a:t>
            </a:r>
            <a:r>
              <a:rPr lang="ru-RU" dirty="0" err="1"/>
              <a:t>Безстроков</a:t>
            </a:r>
            <a:r>
              <a:rPr lang="uk-UA" dirty="0"/>
              <a:t>е</a:t>
            </a:r>
            <a:r>
              <a:rPr lang="ru-RU" dirty="0"/>
              <a:t> </a:t>
            </a:r>
            <a:r>
              <a:rPr lang="ru-RU" dirty="0" err="1"/>
              <a:t>користування</a:t>
            </a:r>
            <a:r>
              <a:rPr lang="ru-RU" dirty="0"/>
              <a:t> </a:t>
            </a:r>
            <a:r>
              <a:rPr lang="ru-RU" dirty="0" err="1"/>
              <a:t>фінансовими</a:t>
            </a:r>
            <a:r>
              <a:rPr lang="ru-RU" dirty="0"/>
              <a:t> ресурсами (</a:t>
            </a:r>
            <a:r>
              <a:rPr lang="ru-RU" dirty="0" err="1"/>
              <a:t>акції</a:t>
            </a:r>
            <a:r>
              <a:rPr lang="ru-RU" dirty="0"/>
              <a:t>), </a:t>
            </a:r>
            <a:r>
              <a:rPr lang="ru-RU" dirty="0" err="1"/>
              <a:t>тобто</a:t>
            </a:r>
            <a:r>
              <a:rPr lang="ru-RU" dirty="0"/>
              <a:t> </a:t>
            </a:r>
            <a:r>
              <a:rPr lang="ru-RU" dirty="0" err="1"/>
              <a:t>вкладання</a:t>
            </a:r>
            <a:r>
              <a:rPr lang="ru-RU" dirty="0"/>
              <a:t> в </a:t>
            </a:r>
            <a:r>
              <a:rPr lang="ru-RU" dirty="0" err="1"/>
              <a:t>інструменти</a:t>
            </a:r>
            <a:r>
              <a:rPr lang="ru-RU" dirty="0"/>
              <a:t> </a:t>
            </a:r>
            <a:r>
              <a:rPr lang="ru-RU" dirty="0" err="1"/>
              <a:t>власності</a:t>
            </a:r>
            <a:r>
              <a:rPr lang="ru-RU" dirty="0"/>
              <a:t> (</a:t>
            </a:r>
            <a:r>
              <a:rPr lang="ru-RU" dirty="0" err="1"/>
              <a:t>титули</a:t>
            </a:r>
            <a:r>
              <a:rPr lang="ru-RU" dirty="0"/>
              <a:t> </a:t>
            </a:r>
            <a:r>
              <a:rPr lang="ru-RU" dirty="0" err="1"/>
              <a:t>власності</a:t>
            </a:r>
            <a:r>
              <a:rPr lang="ru-RU" dirty="0"/>
              <a:t>).</a:t>
            </a:r>
          </a:p>
          <a:p>
            <a:r>
              <a:rPr lang="ru-RU" dirty="0"/>
              <a:t>3. </a:t>
            </a:r>
            <a:r>
              <a:rPr lang="ru-RU" dirty="0" err="1"/>
              <a:t>Зни</a:t>
            </a:r>
            <a:r>
              <a:rPr lang="uk-UA" dirty="0" err="1"/>
              <a:t>ження</a:t>
            </a:r>
            <a:r>
              <a:rPr lang="uk-UA" dirty="0"/>
              <a:t> </a:t>
            </a:r>
            <a:r>
              <a:rPr lang="ru-RU" dirty="0" err="1"/>
              <a:t>фінансов</a:t>
            </a:r>
            <a:r>
              <a:rPr lang="uk-UA" dirty="0"/>
              <a:t>ого</a:t>
            </a:r>
            <a:r>
              <a:rPr lang="ru-RU" dirty="0"/>
              <a:t> </a:t>
            </a:r>
            <a:r>
              <a:rPr lang="ru-RU" dirty="0" err="1"/>
              <a:t>ризик</a:t>
            </a:r>
            <a:r>
              <a:rPr lang="uk-UA" dirty="0"/>
              <a:t>у</a:t>
            </a:r>
            <a:r>
              <a:rPr lang="ru-RU" dirty="0"/>
              <a:t>, </a:t>
            </a:r>
            <a:r>
              <a:rPr lang="ru-RU" dirty="0" err="1"/>
              <a:t>тобто</a:t>
            </a:r>
            <a:r>
              <a:rPr lang="ru-RU" dirty="0"/>
              <a:t> </a:t>
            </a:r>
            <a:r>
              <a:rPr lang="ru-RU" dirty="0" err="1"/>
              <a:t>інвестува</a:t>
            </a:r>
            <a:r>
              <a:rPr lang="uk-UA" dirty="0" err="1"/>
              <a:t>ння</a:t>
            </a:r>
            <a:r>
              <a:rPr lang="ru-RU" dirty="0"/>
              <a:t> в </a:t>
            </a:r>
            <a:r>
              <a:rPr lang="ru-RU" dirty="0" err="1"/>
              <a:t>інструменти</a:t>
            </a:r>
            <a:r>
              <a:rPr lang="ru-RU" dirty="0"/>
              <a:t> </a:t>
            </a:r>
            <a:r>
              <a:rPr lang="ru-RU" dirty="0" err="1"/>
              <a:t>торгівлі</a:t>
            </a:r>
            <a:r>
              <a:rPr lang="ru-RU" dirty="0"/>
              <a:t> </a:t>
            </a:r>
            <a:r>
              <a:rPr lang="ru-RU" dirty="0" err="1"/>
              <a:t>фінансовим</a:t>
            </a:r>
            <a:r>
              <a:rPr lang="ru-RU" dirty="0"/>
              <a:t> </a:t>
            </a:r>
            <a:r>
              <a:rPr lang="ru-RU" dirty="0" err="1"/>
              <a:t>ризиком</a:t>
            </a:r>
            <a:r>
              <a:rPr lang="ru-RU" dirty="0"/>
              <a:t> (</a:t>
            </a:r>
            <a:r>
              <a:rPr lang="ru-RU" dirty="0" err="1"/>
              <a:t>фінансові</a:t>
            </a:r>
            <a:r>
              <a:rPr lang="ru-RU" dirty="0"/>
              <a:t> </a:t>
            </a:r>
            <a:r>
              <a:rPr lang="ru-RU" dirty="0" err="1"/>
              <a:t>деривативи</a:t>
            </a:r>
            <a:r>
              <a:rPr lang="ru-RU" dirty="0"/>
              <a:t>).</a:t>
            </a:r>
          </a:p>
          <a:p>
            <a:r>
              <a:rPr lang="ru-RU" dirty="0"/>
              <a:t>4. </a:t>
            </a:r>
            <a:r>
              <a:rPr lang="uk-UA" dirty="0"/>
              <a:t>Д</a:t>
            </a:r>
            <a:r>
              <a:rPr lang="ru-RU" dirty="0" err="1"/>
              <a:t>оступ</a:t>
            </a:r>
            <a:r>
              <a:rPr lang="ru-RU" dirty="0"/>
              <a:t> до </a:t>
            </a:r>
            <a:r>
              <a:rPr lang="ru-RU" dirty="0" err="1"/>
              <a:t>більш</a:t>
            </a:r>
            <a:r>
              <a:rPr lang="ru-RU" dirty="0"/>
              <a:t> дешевого </a:t>
            </a:r>
            <a:r>
              <a:rPr lang="ru-RU" dirty="0" err="1"/>
              <a:t>капіталу</a:t>
            </a:r>
            <a:r>
              <a:rPr lang="ru-RU" dirty="0"/>
              <a:t>, </a:t>
            </a:r>
            <a:r>
              <a:rPr lang="ru-RU" dirty="0" err="1"/>
              <a:t>ніж</a:t>
            </a:r>
            <a:r>
              <a:rPr lang="ru-RU" dirty="0"/>
              <a:t> на </a:t>
            </a:r>
            <a:r>
              <a:rPr lang="ru-RU" dirty="0" err="1"/>
              <a:t>національному</a:t>
            </a:r>
            <a:r>
              <a:rPr lang="ru-RU" dirty="0"/>
              <a:t> фондовому ринку.</a:t>
            </a:r>
          </a:p>
          <a:p>
            <a:r>
              <a:rPr lang="ru-RU" dirty="0"/>
              <a:t>5. </a:t>
            </a:r>
            <a:r>
              <a:rPr lang="ru-RU" dirty="0" err="1"/>
              <a:t>Задовол</a:t>
            </a:r>
            <a:r>
              <a:rPr lang="uk-UA" dirty="0" err="1"/>
              <a:t>ення</a:t>
            </a:r>
            <a:r>
              <a:rPr lang="ru-RU" dirty="0"/>
              <a:t> </a:t>
            </a:r>
            <a:r>
              <a:rPr lang="ru-RU" dirty="0" err="1"/>
              <a:t>вимог</a:t>
            </a:r>
            <a:r>
              <a:rPr lang="ru-RU" dirty="0"/>
              <a:t> </a:t>
            </a:r>
            <a:r>
              <a:rPr lang="ru-RU" dirty="0" err="1"/>
              <a:t>відносно</a:t>
            </a:r>
            <a:r>
              <a:rPr lang="ru-RU" dirty="0"/>
              <a:t> </a:t>
            </a:r>
            <a:r>
              <a:rPr lang="ru-RU" dirty="0" err="1"/>
              <a:t>необхідної</a:t>
            </a:r>
            <a:r>
              <a:rPr lang="ru-RU" dirty="0"/>
              <a:t> </a:t>
            </a:r>
            <a:r>
              <a:rPr lang="ru-RU" dirty="0" err="1"/>
              <a:t>кількості</a:t>
            </a:r>
            <a:r>
              <a:rPr lang="ru-RU" dirty="0"/>
              <a:t> </a:t>
            </a:r>
            <a:r>
              <a:rPr lang="ru-RU" dirty="0" err="1"/>
              <a:t>отриманого</a:t>
            </a:r>
            <a:r>
              <a:rPr lang="ru-RU" dirty="0"/>
              <a:t> </a:t>
            </a:r>
            <a:r>
              <a:rPr lang="ru-RU" dirty="0" err="1"/>
              <a:t>капіталу</a:t>
            </a:r>
            <a:r>
              <a:rPr lang="ru-RU" dirty="0"/>
              <a:t> (</a:t>
            </a:r>
            <a:r>
              <a:rPr lang="ru-RU" dirty="0" err="1"/>
              <a:t>світовий</a:t>
            </a:r>
            <a:r>
              <a:rPr lang="ru-RU" dirty="0"/>
              <a:t> </a:t>
            </a:r>
            <a:r>
              <a:rPr lang="ru-RU" dirty="0" err="1"/>
              <a:t>фондовий</a:t>
            </a:r>
            <a:r>
              <a:rPr lang="ru-RU" dirty="0"/>
              <a:t> </a:t>
            </a:r>
            <a:r>
              <a:rPr lang="ru-RU" dirty="0" err="1"/>
              <a:t>ринок</a:t>
            </a:r>
            <a:r>
              <a:rPr lang="ru-RU" dirty="0"/>
              <a:t>, на </a:t>
            </a:r>
            <a:r>
              <a:rPr lang="ru-RU" dirty="0" err="1"/>
              <a:t>відміну</a:t>
            </a:r>
            <a:r>
              <a:rPr lang="ru-RU" dirty="0"/>
              <a:t> </a:t>
            </a:r>
            <a:r>
              <a:rPr lang="ru-RU" dirty="0" err="1"/>
              <a:t>від</a:t>
            </a:r>
            <a:r>
              <a:rPr lang="ru-RU" dirty="0"/>
              <a:t> </a:t>
            </a:r>
            <a:r>
              <a:rPr lang="ru-RU" dirty="0" err="1"/>
              <a:t>національного</a:t>
            </a:r>
            <a:r>
              <a:rPr lang="ru-RU" dirty="0"/>
              <a:t>, </a:t>
            </a:r>
            <a:r>
              <a:rPr lang="ru-RU" dirty="0" err="1"/>
              <a:t>має</a:t>
            </a:r>
            <a:r>
              <a:rPr lang="ru-RU" dirty="0"/>
              <a:t> </a:t>
            </a:r>
            <a:r>
              <a:rPr lang="ru-RU" dirty="0" err="1"/>
              <a:t>більші</a:t>
            </a:r>
            <a:r>
              <a:rPr lang="ru-RU" dirty="0"/>
              <a:t> </a:t>
            </a:r>
            <a:r>
              <a:rPr lang="ru-RU" dirty="0" err="1"/>
              <a:t>можливості</a:t>
            </a:r>
            <a:r>
              <a:rPr lang="ru-RU" dirty="0"/>
              <a:t> </a:t>
            </a:r>
            <a:r>
              <a:rPr lang="ru-RU" dirty="0" err="1"/>
              <a:t>надання</a:t>
            </a:r>
            <a:r>
              <a:rPr lang="ru-RU" dirty="0"/>
              <a:t> </a:t>
            </a:r>
            <a:r>
              <a:rPr lang="ru-RU" dirty="0" err="1"/>
              <a:t>капіталу</a:t>
            </a:r>
            <a:r>
              <a:rPr lang="ru-RU" dirty="0" smtClean="0"/>
              <a:t>).</a:t>
            </a:r>
            <a:endParaRPr lang="ru-RU" dirty="0"/>
          </a:p>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85333420"/>
              </p:ext>
            </p:extLst>
          </p:nvPr>
        </p:nvGraphicFramePr>
        <p:xfrm>
          <a:off x="432883" y="1822825"/>
          <a:ext cx="5897245" cy="1158240"/>
        </p:xfrm>
        <a:graphic>
          <a:graphicData uri="http://schemas.openxmlformats.org/drawingml/2006/table">
            <a:tbl>
              <a:tblPr firstRow="1" firstCol="1" bandRow="1">
                <a:tableStyleId>{5C22544A-7EE6-4342-B048-85BDC9FD1C3A}</a:tableStyleId>
              </a:tblPr>
              <a:tblGrid>
                <a:gridCol w="1965325"/>
                <a:gridCol w="1965960"/>
                <a:gridCol w="1965960"/>
              </a:tblGrid>
              <a:tr h="0">
                <a:tc>
                  <a:txBody>
                    <a:bodyPr/>
                    <a:lstStyle/>
                    <a:p>
                      <a:pPr algn="ctr">
                        <a:spcAft>
                          <a:spcPts val="0"/>
                        </a:spcAft>
                      </a:pPr>
                      <a:r>
                        <a:rPr lang="uk-UA" sz="1400" spc="-20" dirty="0">
                          <a:effectLst/>
                        </a:rPr>
                        <a:t>розвинуті</a:t>
                      </a:r>
                      <a:endParaRPr lang="ru-RU"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uk-UA" sz="1400" dirty="0" err="1">
                          <a:effectLst/>
                        </a:rPr>
                        <a:t>конвергуючі</a:t>
                      </a:r>
                      <a:endParaRPr lang="ru-RU"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uk-UA" sz="1400">
                          <a:effectLst/>
                        </a:rPr>
                        <a:t>ринки, що формуються</a:t>
                      </a:r>
                      <a:endParaRPr lang="ru-RU" sz="14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uk-UA" sz="1200" spc="-20">
                          <a:effectLst/>
                        </a:rPr>
                        <a:t>Європейський Союз, США, Канада, Японія, Австралія, Гонконг, Сінгапур, Кувейт</a:t>
                      </a:r>
                      <a:endParaRPr lang="ru-RU"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uk-UA" sz="1200">
                          <a:effectLst/>
                        </a:rPr>
                        <a:t>Греція, Туреччина, Єгипет, Індія, Китай, Бразилія Польща, Угорщина, Чехія</a:t>
                      </a:r>
                      <a:endParaRPr lang="ru-RU" sz="14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uk-UA" sz="1200" dirty="0">
                          <a:effectLst/>
                        </a:rPr>
                        <a:t>країни з трансформаційними економіками</a:t>
                      </a:r>
                      <a:endParaRPr lang="ru-RU" sz="14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5" name="Rectangle 1"/>
          <p:cNvSpPr>
            <a:spLocks noChangeArrowheads="1"/>
          </p:cNvSpPr>
          <p:nvPr/>
        </p:nvSpPr>
        <p:spPr bwMode="auto">
          <a:xfrm>
            <a:off x="432883" y="1515048"/>
            <a:ext cx="56291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ru-RU" sz="14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За рівнем розвитку ринків цінних паперів виділяють такі їх види:</a:t>
            </a:r>
            <a:endParaRPr kumimoji="0" lang="uk-UA"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8778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b="1" dirty="0"/>
              <a:t>4. Міжнародний ринок боргових зобов’язань</a:t>
            </a:r>
            <a:endParaRPr lang="ru-RU" b="1" dirty="0"/>
          </a:p>
          <a:p>
            <a:r>
              <a:rPr lang="uk-UA" dirty="0"/>
              <a:t>Недостатність внутрішніх інвестиційних ресурсів зумовлює підвищення значення міжнародних ринків для залучення капіталу. </a:t>
            </a:r>
            <a:endParaRPr lang="ru-RU" dirty="0"/>
          </a:p>
          <a:p>
            <a:pPr marL="0" indent="0">
              <a:buNone/>
            </a:pPr>
            <a:r>
              <a:rPr lang="uk-UA" dirty="0"/>
              <a:t>Значну частину міжнародного ринку інструментів грошового обігу складають </a:t>
            </a:r>
            <a:r>
              <a:rPr lang="uk-UA" b="1" dirty="0" err="1"/>
              <a:t>євродепозитні</a:t>
            </a:r>
            <a:r>
              <a:rPr lang="uk-UA" b="1" dirty="0"/>
              <a:t> сертифікати і комерційні папери</a:t>
            </a:r>
            <a:r>
              <a:rPr lang="uk-UA" dirty="0"/>
              <a:t>. </a:t>
            </a:r>
            <a:endParaRPr lang="ru-RU" dirty="0"/>
          </a:p>
          <a:p>
            <a:r>
              <a:rPr lang="uk-UA" i="1" dirty="0" err="1"/>
              <a:t>Євродепозитні</a:t>
            </a:r>
            <a:r>
              <a:rPr lang="uk-UA" i="1" dirty="0"/>
              <a:t> сертифікати</a:t>
            </a:r>
            <a:r>
              <a:rPr lang="uk-UA" dirty="0"/>
              <a:t> – це сертифікати, що випускаються відділеннями і дочірніми компаніями банків за кордоном, а також банками у валюті, що не є для них національною, в основному, в доларах США.</a:t>
            </a:r>
            <a:endParaRPr lang="ru-RU" dirty="0"/>
          </a:p>
          <a:p>
            <a:pPr marL="0" indent="0">
              <a:buNone/>
            </a:pPr>
            <a:r>
              <a:rPr lang="uk-UA" dirty="0"/>
              <a:t>Євродоларові депозитні сертифікати призначені, в основному, для крупних інституційних інвесторів. Основними емітентами є відділення провідних американських, канадських, японських, англійських і європейських банків. Найкрупнішими емітентами є банки Японії, що випускають до 50 % всіх євродоларових сертифікатів. Значна частина євродоларових депозитних сертифікатів – це сертифікати з фіксованою ставкою, які випускаються на термін від 3 до 6 місяців. Але є випуски депозитних сертифікатів з плаваючою процентною ставкою і більш тривалим терміном обігу.</a:t>
            </a:r>
            <a:endParaRPr lang="ru-RU" dirty="0"/>
          </a:p>
          <a:p>
            <a:endParaRPr lang="ru-RU" dirty="0"/>
          </a:p>
        </p:txBody>
      </p:sp>
    </p:spTree>
    <p:extLst>
      <p:ext uri="{BB962C8B-B14F-4D97-AF65-F5344CB8AC3E}">
        <p14:creationId xmlns:p14="http://schemas.microsoft.com/office/powerpoint/2010/main" val="2965905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a:bodyPr>
          <a:lstStyle/>
          <a:p>
            <a:pPr marL="0" indent="0">
              <a:buNone/>
            </a:pPr>
            <a:r>
              <a:rPr lang="uk-UA" i="1" dirty="0"/>
              <a:t>Комерційний цінний папір</a:t>
            </a:r>
            <a:r>
              <a:rPr lang="uk-UA" dirty="0"/>
              <a:t> – короткострокове боргове зобов’язання, що має фіксований дохід і випускається на короткий строк. Зазвичай, комерційні папери: </a:t>
            </a:r>
            <a:endParaRPr lang="ru-RU" dirty="0"/>
          </a:p>
          <a:p>
            <a:r>
              <a:rPr lang="uk-UA" dirty="0"/>
              <a:t>1) к</a:t>
            </a:r>
            <a:r>
              <a:rPr lang="uk-UA" i="1" dirty="0"/>
              <a:t>азначейські векселі</a:t>
            </a:r>
            <a:r>
              <a:rPr lang="uk-UA" dirty="0"/>
              <a:t> (</a:t>
            </a:r>
            <a:r>
              <a:rPr lang="uk-UA" i="1" dirty="0" err="1"/>
              <a:t>Treasury</a:t>
            </a:r>
            <a:r>
              <a:rPr lang="uk-UA" i="1" dirty="0"/>
              <a:t> </a:t>
            </a:r>
            <a:r>
              <a:rPr lang="uk-UA" i="1" dirty="0" err="1"/>
              <a:t>bills</a:t>
            </a:r>
            <a:r>
              <a:rPr lang="uk-UA" i="1" dirty="0"/>
              <a:t> або T-</a:t>
            </a:r>
            <a:r>
              <a:rPr lang="uk-UA" i="1" dirty="0" err="1"/>
              <a:t>bills</a:t>
            </a:r>
            <a:r>
              <a:rPr lang="uk-UA" dirty="0"/>
              <a:t>) – це державні цінні папери, які випускаються для залучення коштів до бюджету країни та мають короткостроковий термін погашення. Казначейський вексель є дисконтним цінним папером, доходність до погашення якого обумовлена </a:t>
            </a:r>
            <a:r>
              <a:rPr lang="uk-UA" dirty="0" err="1"/>
              <a:t>продажем</a:t>
            </a:r>
            <a:r>
              <a:rPr lang="uk-UA" dirty="0"/>
              <a:t> цінного папера з дисконтом по відношенню до номінальної вартості.</a:t>
            </a:r>
            <a:endParaRPr lang="ru-RU" dirty="0"/>
          </a:p>
          <a:p>
            <a:r>
              <a:rPr lang="uk-UA" i="1" dirty="0"/>
              <a:t>2) середньострокові ноти</a:t>
            </a:r>
            <a:r>
              <a:rPr lang="uk-UA" dirty="0"/>
              <a:t> (</a:t>
            </a:r>
            <a:r>
              <a:rPr lang="uk-UA" dirty="0" err="1"/>
              <a:t>Medium</a:t>
            </a:r>
            <a:r>
              <a:rPr lang="uk-UA" dirty="0"/>
              <a:t> </a:t>
            </a:r>
            <a:r>
              <a:rPr lang="uk-UA" dirty="0" err="1"/>
              <a:t>Term</a:t>
            </a:r>
            <a:r>
              <a:rPr lang="uk-UA" dirty="0"/>
              <a:t> </a:t>
            </a:r>
            <a:r>
              <a:rPr lang="uk-UA" dirty="0" err="1"/>
              <a:t>Notes</a:t>
            </a:r>
            <a:r>
              <a:rPr lang="uk-UA" dirty="0"/>
              <a:t>, або MTN) – це боргові зобов’язання, що </a:t>
            </a:r>
            <a:r>
              <a:rPr lang="uk-UA" dirty="0" err="1"/>
              <a:t>емітуються</a:t>
            </a:r>
            <a:r>
              <a:rPr lang="uk-UA" dirty="0"/>
              <a:t> на постійній основі через такий механізм випуску боргових інструментів, як програма випуску середньострокових нот (</a:t>
            </a:r>
            <a:r>
              <a:rPr lang="uk-UA" dirty="0" err="1"/>
              <a:t>Medium</a:t>
            </a:r>
            <a:r>
              <a:rPr lang="uk-UA" dirty="0"/>
              <a:t> </a:t>
            </a:r>
            <a:r>
              <a:rPr lang="uk-UA" dirty="0" err="1"/>
              <a:t>Term</a:t>
            </a:r>
            <a:r>
              <a:rPr lang="uk-UA" dirty="0"/>
              <a:t> </a:t>
            </a:r>
            <a:r>
              <a:rPr lang="uk-UA" dirty="0" err="1"/>
              <a:t>Notes</a:t>
            </a:r>
            <a:r>
              <a:rPr lang="uk-UA" dirty="0"/>
              <a:t> </a:t>
            </a:r>
            <a:r>
              <a:rPr lang="uk-UA" dirty="0" err="1"/>
              <a:t>Program</a:t>
            </a:r>
            <a:r>
              <a:rPr lang="uk-UA" dirty="0"/>
              <a:t>, або MTN </a:t>
            </a:r>
            <a:r>
              <a:rPr lang="uk-UA" dirty="0" err="1"/>
              <a:t>Program</a:t>
            </a:r>
            <a:r>
              <a:rPr lang="uk-UA" dirty="0"/>
              <a:t>). Програма MTN являє собою платформу, завдяки якій випуски боргових інструментів можуть проводитися на регулярній основі. Програма може передбачати наявність більше, ніж одного емітента, хоча при цьому випуски будуть проводитись окремо на загальну максимальну суму всієї програми. </a:t>
            </a:r>
            <a:endParaRPr lang="ru-RU" dirty="0"/>
          </a:p>
          <a:p>
            <a:pPr marL="0" indent="0">
              <a:buNone/>
            </a:pPr>
            <a:r>
              <a:rPr lang="uk-UA" i="1" dirty="0"/>
              <a:t>Кредитні ноти</a:t>
            </a:r>
            <a:r>
              <a:rPr lang="uk-UA" dirty="0"/>
              <a:t> є структурованими борговими вимогами, розмір повернення яких залежить від того, відбулася кредитна подія чи ні. Страхувальник є емітентом цих боргових зобов’язань, а страховик їх купує за номінальну ціну. Емітент регулярно виплачує покупцю відсотки. В разі настання визначеної в контракті “кредитної події” боргова вимога погашається протягом визначеного строку як різниця номінальної ціни та збитків, тобто реальна (зменшена) вартість боргової вимоги. Якщо “кредитна подія” не настала, погашення відбувається за номінальною ціною. Покупець (страховик) таким чином бере на себе подвійний ризик – ризик дефолту активу та ризик дефолту емітента</a:t>
            </a:r>
            <a:endParaRPr lang="ru-RU" dirty="0"/>
          </a:p>
        </p:txBody>
      </p:sp>
    </p:spTree>
    <p:extLst>
      <p:ext uri="{BB962C8B-B14F-4D97-AF65-F5344CB8AC3E}">
        <p14:creationId xmlns:p14="http://schemas.microsoft.com/office/powerpoint/2010/main" val="994000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lnSpcReduction="10000"/>
          </a:bodyPr>
          <a:lstStyle/>
          <a:p>
            <a:r>
              <a:rPr lang="uk-UA" dirty="0"/>
              <a:t>Українські компанії використовують два види нот: CLN (</a:t>
            </a:r>
            <a:r>
              <a:rPr lang="uk-UA" dirty="0" err="1"/>
              <a:t>Credit</a:t>
            </a:r>
            <a:r>
              <a:rPr lang="uk-UA" dirty="0"/>
              <a:t> </a:t>
            </a:r>
            <a:r>
              <a:rPr lang="uk-UA" dirty="0" err="1"/>
              <a:t>Linked</a:t>
            </a:r>
            <a:r>
              <a:rPr lang="uk-UA" dirty="0"/>
              <a:t> </a:t>
            </a:r>
            <a:r>
              <a:rPr lang="uk-UA" dirty="0" err="1"/>
              <a:t>Notes</a:t>
            </a:r>
            <a:r>
              <a:rPr lang="uk-UA" dirty="0"/>
              <a:t> – </a:t>
            </a:r>
            <a:r>
              <a:rPr lang="uk-UA" i="1" dirty="0"/>
              <a:t>кредитні ноти</a:t>
            </a:r>
            <a:r>
              <a:rPr lang="uk-UA" dirty="0"/>
              <a:t>) і LPN (</a:t>
            </a:r>
            <a:r>
              <a:rPr lang="uk-UA" dirty="0" err="1"/>
              <a:t>Loan</a:t>
            </a:r>
            <a:r>
              <a:rPr lang="uk-UA" dirty="0"/>
              <a:t> </a:t>
            </a:r>
            <a:r>
              <a:rPr lang="uk-UA" dirty="0" err="1"/>
              <a:t>Participation</a:t>
            </a:r>
            <a:r>
              <a:rPr lang="uk-UA" dirty="0"/>
              <a:t> </a:t>
            </a:r>
            <a:r>
              <a:rPr lang="uk-UA" dirty="0" err="1"/>
              <a:t>Notes</a:t>
            </a:r>
            <a:r>
              <a:rPr lang="uk-UA" dirty="0"/>
              <a:t> – </a:t>
            </a:r>
            <a:r>
              <a:rPr lang="uk-UA" i="1" dirty="0"/>
              <a:t>ноти участі у кредиті</a:t>
            </a:r>
            <a:r>
              <a:rPr lang="uk-UA" dirty="0"/>
              <a:t>). Різниця – у вимогах, які інвестори висувають до емітента. CLN випускають компанії, що не мають лістингу на західній біржі й кредитного рейтингу. А ось для випуску LPN необхідна наявність звітності компанії за міжнародними стандартами щонайменше за 3 останні роки, а також кредитних рейтингів від двох міжнародних агенцій. Крім того, спеціально створена за кордоном компанія, що випускає LPN, має бути внесена до лістингу однієї із західних бірж. </a:t>
            </a:r>
            <a:endParaRPr lang="ru-RU" dirty="0"/>
          </a:p>
          <a:p>
            <a:pPr marL="0" indent="0">
              <a:buNone/>
            </a:pPr>
            <a:r>
              <a:rPr lang="uk-UA" dirty="0"/>
              <a:t>Кредитні ноти використовуються для залучення коштів з міжнародних ринків капіталу середніми компаніями (як правило, широко використовують цей інструмент дочірні структури західних інвестиційних банків).</a:t>
            </a:r>
            <a:endParaRPr lang="ru-RU" dirty="0"/>
          </a:p>
          <a:p>
            <a:r>
              <a:rPr lang="uk-UA" b="1" dirty="0"/>
              <a:t>Першим в Україні кредитні ноти емітував в 2005 р. ВАТ “Райффайзен Банк Аваль”. Найбільш крупні випуски були розміщені корпорацією “Індустріальний Союз Донбасу” і ЗАТ “Запорізький автомобілебудівний завод”..</a:t>
            </a:r>
            <a:endParaRPr lang="ru-RU" dirty="0"/>
          </a:p>
          <a:p>
            <a:pPr marL="0" indent="0">
              <a:buNone/>
            </a:pPr>
            <a:r>
              <a:rPr lang="uk-UA" dirty="0"/>
              <a:t>Одним з найбільш ефективних боргових інструментів залучення інвестицій виступають єврооблігації, за допомогою яких здійснюється не тільки запозичення фінансових ресурсів, а й реалізується механізм оцінювання прозорості та стійкості компанії, що позитивно відображається на її капіталізації.</a:t>
            </a:r>
            <a:endParaRPr lang="ru-RU" dirty="0"/>
          </a:p>
          <a:p>
            <a:r>
              <a:rPr lang="uk-UA" i="1" dirty="0"/>
              <a:t>Єврооблігації</a:t>
            </a:r>
            <a:r>
              <a:rPr lang="uk-UA" dirty="0"/>
              <a:t> </a:t>
            </a:r>
            <a:r>
              <a:rPr lang="uk-UA" i="1" dirty="0"/>
              <a:t>(</a:t>
            </a:r>
            <a:r>
              <a:rPr lang="uk-UA" i="1" dirty="0" err="1"/>
              <a:t>eurobonds</a:t>
            </a:r>
            <a:r>
              <a:rPr lang="uk-UA" i="1" dirty="0"/>
              <a:t>) </a:t>
            </a:r>
            <a:r>
              <a:rPr lang="uk-UA" dirty="0"/>
              <a:t>– це середньо- та довгострокові облігації, які підтверджують зобов’язання емітента сплатити їхню номінальну вартість у визначений термін та відсотки за визначеною процентною ставкою, випускаються урядами країн, муніципальними та корпоративними позичальниками (емітентами) та розміщуються за допомогою міжнародного синдикату за межами як країни-емітента, так і країни, у валюті якої вони деноміновані.</a:t>
            </a:r>
            <a:endParaRPr lang="ru-RU" dirty="0"/>
          </a:p>
          <a:p>
            <a:endParaRPr lang="ru-RU" dirty="0"/>
          </a:p>
        </p:txBody>
      </p:sp>
    </p:spTree>
    <p:extLst>
      <p:ext uri="{BB962C8B-B14F-4D97-AF65-F5344CB8AC3E}">
        <p14:creationId xmlns:p14="http://schemas.microsoft.com/office/powerpoint/2010/main" val="33743243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dirty="0"/>
              <a:t>Передумовою для виходу позичальника на ринок єврооблігацій є отримання кредитного рейтингу одного із всесвітньо визнаних рейтингових агентств (Standard &amp; </a:t>
            </a:r>
            <a:r>
              <a:rPr lang="uk-UA" dirty="0" err="1"/>
              <a:t>Poors</a:t>
            </a:r>
            <a:r>
              <a:rPr lang="uk-UA" dirty="0"/>
              <a:t>, </a:t>
            </a:r>
            <a:r>
              <a:rPr lang="uk-UA" dirty="0" err="1"/>
              <a:t>Moody’s</a:t>
            </a:r>
            <a:r>
              <a:rPr lang="uk-UA" dirty="0"/>
              <a:t> </a:t>
            </a:r>
            <a:r>
              <a:rPr lang="uk-UA" dirty="0" err="1"/>
              <a:t>Investors</a:t>
            </a:r>
            <a:r>
              <a:rPr lang="uk-UA" dirty="0"/>
              <a:t> </a:t>
            </a:r>
            <a:r>
              <a:rPr lang="uk-UA" dirty="0" err="1"/>
              <a:t>Service</a:t>
            </a:r>
            <a:r>
              <a:rPr lang="uk-UA" dirty="0"/>
              <a:t>, </a:t>
            </a:r>
            <a:r>
              <a:rPr lang="uk-UA" dirty="0" err="1"/>
              <a:t>Fitch</a:t>
            </a:r>
            <a:r>
              <a:rPr lang="uk-UA" dirty="0"/>
              <a:t> </a:t>
            </a:r>
            <a:r>
              <a:rPr lang="uk-UA" dirty="0" err="1"/>
              <a:t>Ratings</a:t>
            </a:r>
            <a:r>
              <a:rPr lang="uk-UA" dirty="0"/>
              <a:t>), що є дуже важливим, оскільки рівень рейтингу визначає здатність емітента своєчасно розрахуватися за борговими зобов’язаннями, а також ризики інвесторів при інвестуванні власних коштів. Існування позитивного рейтингу країни значно розширює можливості щодо залучення інвестицій, підвищує ліквідність облігацій країни як суверенного емітента, а також облігацій муніципальних та корпоративних емітентів цієї країни. Принаймні, потенційні інвестори можуть орієнтуватися на оцінку незалежних і неупереджених експертів щодо платоспроможності того чи іншого емітента. Рівень рейтингу визначає відсоткову ставку за єврооблігаціями – чим нижчий рейтинг, тим вища ставка дохідності за єврооблігаціями, і навпаки.</a:t>
            </a:r>
            <a:endParaRPr lang="ru-RU" dirty="0"/>
          </a:p>
          <a:p>
            <a:r>
              <a:rPr lang="uk-UA" dirty="0"/>
              <a:t>Єврооблігації є визнаним у світі ефективним засобом залучення фінансових ресурсів, який має великі перспективи для розвитку економіки в Україні.</a:t>
            </a:r>
            <a:endParaRPr lang="ru-RU" dirty="0"/>
          </a:p>
          <a:p>
            <a:endParaRPr lang="ru-RU" dirty="0"/>
          </a:p>
        </p:txBody>
      </p:sp>
    </p:spTree>
    <p:extLst>
      <p:ext uri="{BB962C8B-B14F-4D97-AF65-F5344CB8AC3E}">
        <p14:creationId xmlns:p14="http://schemas.microsoft.com/office/powerpoint/2010/main" val="854942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lnSpcReduction="10000"/>
          </a:bodyPr>
          <a:lstStyle/>
          <a:p>
            <a:pPr marL="0" indent="0">
              <a:buNone/>
            </a:pPr>
            <a:r>
              <a:rPr lang="uk-UA" b="1" dirty="0"/>
              <a:t>Фондові біржі на світовому фондовому ринку</a:t>
            </a:r>
            <a:endParaRPr lang="ru-RU" b="1" dirty="0"/>
          </a:p>
          <a:p>
            <a:r>
              <a:rPr lang="uk-UA" dirty="0"/>
              <a:t>Хоча угоди купівлі-продажу цінних паперів можуть укладатися в різних місцях, значна їхня частка укладається на фондових біржах</a:t>
            </a:r>
            <a:r>
              <a:rPr lang="uk-UA" i="1" dirty="0"/>
              <a:t> – </a:t>
            </a:r>
            <a:r>
              <a:rPr lang="uk-UA" dirty="0"/>
              <a:t>спеціалізованих організаціях, які об’єднують професійних учасників ринку цінних паперів у одному приміщенні для проведення торгів, створюють умови для концентрації попиту й пропозиції та підвищення ліквідності ринку в цілому.</a:t>
            </a:r>
            <a:endParaRPr lang="ru-RU" dirty="0"/>
          </a:p>
          <a:p>
            <a:pPr marL="0" indent="0">
              <a:buNone/>
            </a:pPr>
            <a:r>
              <a:rPr lang="uk-UA" dirty="0"/>
              <a:t>Основна функція фондових бірж полягає в тому, щоб на основі котирування цінних паперів у процесі біржової торгівлі сприяти визначенню справедливих і об’єктивних цін на вказані цінні папери. </a:t>
            </a:r>
            <a:endParaRPr lang="ru-RU" dirty="0"/>
          </a:p>
          <a:p>
            <a:r>
              <a:rPr lang="uk-UA" dirty="0"/>
              <a:t>Іншою важливою функцією біржової торгівлі є недопущення укладення угод купівлі-продажу, внаслідок яких коливання цін на цінні папери матимуть несподіваний характер або будуть виходити за допустимі межі. Таким чином, фондові біржі сприяють і допомагають підтримувати стабільність на ринку цінних паперів. </a:t>
            </a:r>
            <a:endParaRPr lang="ru-RU" dirty="0"/>
          </a:p>
          <a:p>
            <a:pPr marL="0" indent="0">
              <a:buNone/>
            </a:pPr>
            <a:r>
              <a:rPr lang="uk-UA" dirty="0"/>
              <a:t>Ще однією з важливих функцій фондових бірж є функція постійного контролю за фінансовим та господарським станом емітентів. Фондові біржі встановлюють для емітентів, цінні папери яких котируються на фондових біржах, правило надавати біржам необхідну інформацію, господарські та фінансові звіти, пояснення тощо. </a:t>
            </a:r>
            <a:endParaRPr lang="uk-UA" dirty="0" smtClean="0"/>
          </a:p>
          <a:p>
            <a:pPr marL="0" indent="0">
              <a:buNone/>
            </a:pPr>
            <a:r>
              <a:rPr lang="uk-UA" b="1" i="1" dirty="0"/>
              <a:t>фондова біржа</a:t>
            </a:r>
            <a:r>
              <a:rPr lang="uk-UA" i="1" dirty="0"/>
              <a:t> –</a:t>
            </a:r>
            <a:r>
              <a:rPr lang="uk-UA" dirty="0"/>
              <a:t> </a:t>
            </a:r>
            <a:r>
              <a:rPr lang="uk-UA" i="1" dirty="0"/>
              <a:t>організація, предметом діяльності якої є забезпечення необхідних умов нормального обігу цінних паперів, визначення їх ринкових цін і розповсюдження інформації про них, підтримка високого рівня професіоналізму учасників ринку цінних паперів</a:t>
            </a:r>
            <a:r>
              <a:rPr lang="uk-UA" dirty="0"/>
              <a:t>.</a:t>
            </a:r>
            <a:endParaRPr lang="ru-RU" dirty="0"/>
          </a:p>
          <a:p>
            <a:pPr marL="0" indent="0">
              <a:buNone/>
            </a:pPr>
            <a:endParaRPr lang="ru-RU" dirty="0"/>
          </a:p>
          <a:p>
            <a:endParaRPr lang="ru-RU" dirty="0"/>
          </a:p>
        </p:txBody>
      </p:sp>
    </p:spTree>
    <p:extLst>
      <p:ext uri="{BB962C8B-B14F-4D97-AF65-F5344CB8AC3E}">
        <p14:creationId xmlns:p14="http://schemas.microsoft.com/office/powerpoint/2010/main" val="36416202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b="1" dirty="0"/>
              <a:t>Основні засади функціонування фондової біржі:</a:t>
            </a:r>
            <a:endParaRPr lang="ru-RU" dirty="0"/>
          </a:p>
          <a:p>
            <a:pPr lvl="0"/>
            <a:r>
              <a:rPr lang="uk-UA" dirty="0"/>
              <a:t>створення умов щодо конкурентного ціноутворення на цінні папери та інші фінансові інструменти шляхом зосередження попиту та пропозиції на їх купівлю-продаж;</a:t>
            </a:r>
            <a:endParaRPr lang="ru-RU" dirty="0"/>
          </a:p>
          <a:p>
            <a:pPr lvl="0"/>
            <a:r>
              <a:rPr lang="uk-UA" dirty="0"/>
              <a:t>підтримання цілісності та стабільності ринку цінних паперів шляхом запровадження справедливих та рівних для всіх учасників біржових торгів правил поведінки;</a:t>
            </a:r>
            <a:endParaRPr lang="ru-RU" dirty="0"/>
          </a:p>
          <a:p>
            <a:pPr lvl="0"/>
            <a:r>
              <a:rPr lang="uk-UA" dirty="0"/>
              <a:t>забезпечення прозорості ринку цінних паперів через оприлюднення інформації, що характеризує кон’юнктуру ринку;</a:t>
            </a:r>
            <a:endParaRPr lang="ru-RU" dirty="0"/>
          </a:p>
          <a:p>
            <a:pPr lvl="0"/>
            <a:r>
              <a:rPr lang="uk-UA" dirty="0"/>
              <a:t>забезпечення інформування учасників біржових торгів та інвесторів щодо емітентів та їхніх цінних паперів;</a:t>
            </a:r>
            <a:endParaRPr lang="ru-RU" dirty="0"/>
          </a:p>
          <a:p>
            <a:pPr lvl="0"/>
            <a:r>
              <a:rPr lang="uk-UA" dirty="0"/>
              <a:t>застосування ефективних технологій укладання біржових угод та виконання біржових контрактів, що відповідають міжнародним стандартам;</a:t>
            </a:r>
            <a:endParaRPr lang="ru-RU" dirty="0"/>
          </a:p>
          <a:p>
            <a:pPr lvl="0"/>
            <a:r>
              <a:rPr lang="uk-UA" dirty="0"/>
              <a:t>забезпечення функціонування фондової біржі на постійно діючій основі;</a:t>
            </a:r>
            <a:endParaRPr lang="ru-RU" dirty="0"/>
          </a:p>
          <a:p>
            <a:pPr lvl="0"/>
            <a:r>
              <a:rPr lang="uk-UA" dirty="0"/>
              <a:t>забезпечення захисту учасників біржових торгів та інвесторів від зловживань шляхом установлення вимог щодо допуску до торгівлі, застосування процедур нагляду, контролю та накладання санкцій за порушення.</a:t>
            </a:r>
            <a:endParaRPr lang="ru-RU" dirty="0"/>
          </a:p>
          <a:p>
            <a:endParaRPr lang="ru-RU" dirty="0"/>
          </a:p>
        </p:txBody>
      </p:sp>
    </p:spTree>
    <p:extLst>
      <p:ext uri="{BB962C8B-B14F-4D97-AF65-F5344CB8AC3E}">
        <p14:creationId xmlns:p14="http://schemas.microsoft.com/office/powerpoint/2010/main" val="3150262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lnSpcReduction="10000"/>
          </a:bodyPr>
          <a:lstStyle/>
          <a:p>
            <a:pPr marL="0" indent="0">
              <a:buNone/>
            </a:pPr>
            <a:r>
              <a:rPr lang="ru-RU" dirty="0"/>
              <a:t>Робота </a:t>
            </a:r>
            <a:r>
              <a:rPr lang="ru-RU" dirty="0" err="1"/>
              <a:t>біржі</a:t>
            </a:r>
            <a:r>
              <a:rPr lang="ru-RU" dirty="0"/>
              <a:t> та </a:t>
            </a:r>
            <a:r>
              <a:rPr lang="ru-RU" dirty="0" err="1"/>
              <a:t>її</a:t>
            </a:r>
            <a:r>
              <a:rPr lang="ru-RU" dirty="0"/>
              <a:t> </a:t>
            </a:r>
            <a:r>
              <a:rPr lang="ru-RU" dirty="0" err="1"/>
              <a:t>членів</a:t>
            </a:r>
            <a:r>
              <a:rPr lang="ru-RU" dirty="0"/>
              <a:t> </a:t>
            </a:r>
            <a:r>
              <a:rPr lang="ru-RU" dirty="0" err="1"/>
              <a:t>регламентується</a:t>
            </a:r>
            <a:r>
              <a:rPr lang="ru-RU" dirty="0"/>
              <a:t> </a:t>
            </a:r>
            <a:r>
              <a:rPr lang="ru-RU" dirty="0" err="1"/>
              <a:t>локальними</a:t>
            </a:r>
            <a:r>
              <a:rPr lang="ru-RU" dirty="0"/>
              <a:t> </a:t>
            </a:r>
            <a:r>
              <a:rPr lang="ru-RU" dirty="0" err="1"/>
              <a:t>нормативними</a:t>
            </a:r>
            <a:r>
              <a:rPr lang="ru-RU" dirty="0"/>
              <a:t> актами – </a:t>
            </a:r>
            <a:r>
              <a:rPr lang="ru-RU" dirty="0" err="1"/>
              <a:t>її</a:t>
            </a:r>
            <a:r>
              <a:rPr lang="ru-RU" dirty="0"/>
              <a:t> статутом і </a:t>
            </a:r>
            <a:r>
              <a:rPr lang="ru-RU" dirty="0" err="1"/>
              <a:t>внутрішніми</a:t>
            </a:r>
            <a:r>
              <a:rPr lang="ru-RU" dirty="0"/>
              <a:t> правилами та </a:t>
            </a:r>
            <a:r>
              <a:rPr lang="ru-RU" dirty="0" err="1"/>
              <a:t>інструкціями</a:t>
            </a:r>
            <a:r>
              <a:rPr lang="ru-RU" dirty="0"/>
              <a:t>. </a:t>
            </a:r>
          </a:p>
          <a:p>
            <a:r>
              <a:rPr lang="uk-UA" dirty="0"/>
              <a:t>Однією з особливостей діяльності фондової біржі є те, що вона повинна передбачити в правилах біржі наявність порядку допуску (лістингу) цінних паперів до офіційного та неофіційного котирування.</a:t>
            </a:r>
            <a:endParaRPr lang="ru-RU" dirty="0"/>
          </a:p>
          <a:p>
            <a:pPr marL="0" indent="0">
              <a:buNone/>
            </a:pPr>
            <a:r>
              <a:rPr lang="uk-UA" i="1" dirty="0"/>
              <a:t>Лістинг</a:t>
            </a:r>
            <a:r>
              <a:rPr lang="uk-UA" dirty="0"/>
              <a:t> – сукупність процедур з включення цінних паперів до реєстру організатора торгівлі та здійснення контролю за відповідністю цінних паперів і емітента умовам та вимогам, встановленим у правилах організатора торгівлі.</a:t>
            </a:r>
            <a:endParaRPr lang="ru-RU" dirty="0"/>
          </a:p>
          <a:p>
            <a:r>
              <a:rPr lang="uk-UA" dirty="0"/>
              <a:t>Умовами допуску визначаються вимоги, згідно з якими в офіційному котируванні мають перебувати цінні папери, емі­тенти яких задовольняють певні економічні і фінансові критерії, встановлені </a:t>
            </a:r>
            <a:r>
              <a:rPr lang="uk-UA" dirty="0" err="1"/>
              <a:t>біржею</a:t>
            </a:r>
            <a:r>
              <a:rPr lang="uk-UA" dirty="0"/>
              <a:t>, та регулярно поширюють інформацію про свою діяльність.</a:t>
            </a:r>
            <a:endParaRPr lang="ru-RU" dirty="0"/>
          </a:p>
          <a:p>
            <a:pPr marL="0" indent="0">
              <a:buNone/>
            </a:pPr>
            <a:r>
              <a:rPr lang="uk-UA" dirty="0"/>
              <a:t>Цінні папери, які пройшли процедуру лістингу, заносяться до біржового реєстру до відповідного котирувального списку за рівнем лістингу – </a:t>
            </a:r>
            <a:r>
              <a:rPr lang="uk-UA" i="1" dirty="0"/>
              <a:t>лістингові цінні папери.</a:t>
            </a:r>
            <a:r>
              <a:rPr lang="uk-UA" b="1" dirty="0"/>
              <a:t> </a:t>
            </a:r>
            <a:endParaRPr lang="ru-RU" dirty="0"/>
          </a:p>
          <a:p>
            <a:r>
              <a:rPr lang="uk-UA" dirty="0"/>
              <a:t>Цінні папери, що не відповідають вимогам лістингу, заносяться до біржового списку як </a:t>
            </a:r>
            <a:r>
              <a:rPr lang="uk-UA" i="1" dirty="0" err="1"/>
              <a:t>позалістингові</a:t>
            </a:r>
            <a:r>
              <a:rPr lang="uk-UA" i="1" dirty="0"/>
              <a:t> цінні папери.</a:t>
            </a:r>
            <a:endParaRPr lang="ru-RU" dirty="0"/>
          </a:p>
          <a:p>
            <a:pPr marL="0" indent="0">
              <a:buNone/>
            </a:pPr>
            <a:r>
              <a:rPr lang="uk-UA" dirty="0" err="1"/>
              <a:t>Зворотньою</a:t>
            </a:r>
            <a:r>
              <a:rPr lang="uk-UA" dirty="0"/>
              <a:t> процедурою лістингу є</a:t>
            </a:r>
            <a:r>
              <a:rPr lang="uk-UA" b="1" dirty="0"/>
              <a:t> </a:t>
            </a:r>
            <a:r>
              <a:rPr lang="uk-UA" i="1" dirty="0" err="1"/>
              <a:t>делістинг</a:t>
            </a:r>
            <a:r>
              <a:rPr lang="uk-UA" dirty="0"/>
              <a:t> – процедура виключення цінних паперів з реєстру організатора торгівлі, якщо вони не відповідають правилам організатора торгівлі, з наступним припиненням їх обігу на організаторі торгівлі або переведенням в категорію цінних паперів, допущених до обігу без включення до реєстру організатора торгівлі</a:t>
            </a:r>
            <a:r>
              <a:rPr lang="uk-UA" dirty="0" smtClean="0"/>
              <a:t>.</a:t>
            </a:r>
            <a:endParaRPr lang="ru-RU" dirty="0"/>
          </a:p>
        </p:txBody>
      </p:sp>
    </p:spTree>
    <p:extLst>
      <p:ext uri="{BB962C8B-B14F-4D97-AF65-F5344CB8AC3E}">
        <p14:creationId xmlns:p14="http://schemas.microsoft.com/office/powerpoint/2010/main" val="3700361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normAutofit fontScale="92500" lnSpcReduction="10000"/>
          </a:bodyPr>
          <a:lstStyle/>
          <a:p>
            <a:pPr marL="0" indent="0">
              <a:buNone/>
            </a:pPr>
            <a:r>
              <a:rPr lang="uk-UA" dirty="0"/>
              <a:t>Міжнародний фондовий ринок уособлює в собі діяльність наступних найбільших фондових бірж світу:</a:t>
            </a:r>
            <a:endParaRPr lang="ru-RU" dirty="0"/>
          </a:p>
          <a:p>
            <a:pPr lvl="0"/>
            <a:r>
              <a:rPr lang="uk-UA" dirty="0"/>
              <a:t>Нью-Йоркська фондова біржа (</a:t>
            </a:r>
            <a:r>
              <a:rPr lang="uk-UA" dirty="0" err="1"/>
              <a:t>New</a:t>
            </a:r>
            <a:r>
              <a:rPr lang="uk-UA" dirty="0"/>
              <a:t> </a:t>
            </a:r>
            <a:r>
              <a:rPr lang="uk-UA" dirty="0" err="1"/>
              <a:t>York</a:t>
            </a:r>
            <a:r>
              <a:rPr lang="uk-UA" dirty="0"/>
              <a:t> </a:t>
            </a:r>
            <a:r>
              <a:rPr lang="uk-UA" dirty="0" err="1"/>
              <a:t>Stock</a:t>
            </a:r>
            <a:r>
              <a:rPr lang="uk-UA" dirty="0"/>
              <a:t> Exchange (NYSE));</a:t>
            </a:r>
            <a:endParaRPr lang="ru-RU" dirty="0"/>
          </a:p>
          <a:p>
            <a:pPr lvl="0"/>
            <a:r>
              <a:rPr lang="uk-UA" dirty="0"/>
              <a:t>Електронна фондова біржа США (</a:t>
            </a:r>
            <a:r>
              <a:rPr lang="uk-UA" dirty="0" err="1"/>
              <a:t>National</a:t>
            </a:r>
            <a:r>
              <a:rPr lang="uk-UA" dirty="0"/>
              <a:t> </a:t>
            </a:r>
            <a:r>
              <a:rPr lang="uk-UA" dirty="0" err="1"/>
              <a:t>Association</a:t>
            </a:r>
            <a:r>
              <a:rPr lang="uk-UA" dirty="0"/>
              <a:t> </a:t>
            </a:r>
            <a:r>
              <a:rPr lang="uk-UA" dirty="0" err="1"/>
              <a:t>of</a:t>
            </a:r>
            <a:r>
              <a:rPr lang="uk-UA" dirty="0"/>
              <a:t> </a:t>
            </a:r>
            <a:r>
              <a:rPr lang="uk-UA" dirty="0" err="1"/>
              <a:t>Securities</a:t>
            </a:r>
            <a:r>
              <a:rPr lang="uk-UA" dirty="0"/>
              <a:t> </a:t>
            </a:r>
            <a:r>
              <a:rPr lang="uk-UA" dirty="0" err="1"/>
              <a:t>Dealers</a:t>
            </a:r>
            <a:r>
              <a:rPr lang="uk-UA" dirty="0"/>
              <a:t> </a:t>
            </a:r>
            <a:r>
              <a:rPr lang="uk-UA" dirty="0" err="1"/>
              <a:t>Automated</a:t>
            </a:r>
            <a:r>
              <a:rPr lang="uk-UA" dirty="0"/>
              <a:t> </a:t>
            </a:r>
            <a:r>
              <a:rPr lang="uk-UA" dirty="0" err="1"/>
              <a:t>Quotations</a:t>
            </a:r>
            <a:r>
              <a:rPr lang="uk-UA" dirty="0"/>
              <a:t> (NASDAQ));</a:t>
            </a:r>
            <a:endParaRPr lang="ru-RU" dirty="0"/>
          </a:p>
          <a:p>
            <a:pPr lvl="0"/>
            <a:r>
              <a:rPr lang="uk-UA" dirty="0"/>
              <a:t>Американська фондова біржа (AMEX);</a:t>
            </a:r>
            <a:endParaRPr lang="ru-RU" dirty="0"/>
          </a:p>
          <a:p>
            <a:pPr lvl="0"/>
            <a:r>
              <a:rPr lang="uk-UA" dirty="0"/>
              <a:t>Лондонська фондова біржа (</a:t>
            </a:r>
            <a:r>
              <a:rPr lang="uk-UA" dirty="0" err="1"/>
              <a:t>London</a:t>
            </a:r>
            <a:r>
              <a:rPr lang="uk-UA" dirty="0"/>
              <a:t> </a:t>
            </a:r>
            <a:r>
              <a:rPr lang="uk-UA" dirty="0" err="1"/>
              <a:t>Stock</a:t>
            </a:r>
            <a:r>
              <a:rPr lang="uk-UA" dirty="0"/>
              <a:t> Exchange (LSE));</a:t>
            </a:r>
            <a:endParaRPr lang="ru-RU" dirty="0"/>
          </a:p>
          <a:p>
            <a:pPr lvl="0"/>
            <a:r>
              <a:rPr lang="uk-UA" dirty="0"/>
              <a:t>Фондова біржа EURONEXT;</a:t>
            </a:r>
            <a:endParaRPr lang="ru-RU" dirty="0"/>
          </a:p>
          <a:p>
            <a:pPr lvl="0"/>
            <a:r>
              <a:rPr lang="uk-UA" b="1" dirty="0"/>
              <a:t>Франкфуртська фондова біржа;</a:t>
            </a:r>
            <a:endParaRPr lang="ru-RU" dirty="0"/>
          </a:p>
          <a:p>
            <a:pPr lvl="0"/>
            <a:r>
              <a:rPr lang="uk-UA" dirty="0"/>
              <a:t>Мадридська фондова біржа (</a:t>
            </a:r>
            <a:r>
              <a:rPr lang="uk-UA" b="1" dirty="0" err="1"/>
              <a:t>Madrid</a:t>
            </a:r>
            <a:r>
              <a:rPr lang="uk-UA" b="1" dirty="0"/>
              <a:t> </a:t>
            </a:r>
            <a:r>
              <a:rPr lang="uk-UA" b="1" dirty="0" err="1"/>
              <a:t>Stock</a:t>
            </a:r>
            <a:r>
              <a:rPr lang="uk-UA" b="1" dirty="0"/>
              <a:t> Exchange);</a:t>
            </a:r>
            <a:endParaRPr lang="ru-RU" dirty="0"/>
          </a:p>
          <a:p>
            <a:pPr lvl="0"/>
            <a:r>
              <a:rPr lang="uk-UA" dirty="0"/>
              <a:t>Італійська фондова біржа (</a:t>
            </a:r>
            <a:r>
              <a:rPr lang="uk-UA" dirty="0" err="1"/>
              <a:t>Borsa</a:t>
            </a:r>
            <a:r>
              <a:rPr lang="uk-UA" dirty="0"/>
              <a:t> </a:t>
            </a:r>
            <a:r>
              <a:rPr lang="uk-UA" dirty="0" err="1"/>
              <a:t>Italiana</a:t>
            </a:r>
            <a:r>
              <a:rPr lang="uk-UA" dirty="0"/>
              <a:t> </a:t>
            </a:r>
            <a:r>
              <a:rPr lang="uk-UA" dirty="0" err="1"/>
              <a:t>S.p</a:t>
            </a:r>
            <a:r>
              <a:rPr lang="uk-UA" dirty="0"/>
              <a:t>. A., ISE);</a:t>
            </a:r>
            <a:endParaRPr lang="ru-RU" dirty="0"/>
          </a:p>
          <a:p>
            <a:pPr lvl="0"/>
            <a:r>
              <a:rPr lang="uk-UA" dirty="0"/>
              <a:t>Токійська фондова біржа (</a:t>
            </a:r>
            <a:r>
              <a:rPr lang="uk-UA" dirty="0" err="1"/>
              <a:t>Tokyo</a:t>
            </a:r>
            <a:r>
              <a:rPr lang="uk-UA" dirty="0"/>
              <a:t> </a:t>
            </a:r>
            <a:r>
              <a:rPr lang="uk-UA" dirty="0" err="1"/>
              <a:t>Stock</a:t>
            </a:r>
            <a:r>
              <a:rPr lang="uk-UA" dirty="0"/>
              <a:t> Exchange);</a:t>
            </a:r>
            <a:endParaRPr lang="ru-RU" dirty="0"/>
          </a:p>
          <a:p>
            <a:pPr lvl="0"/>
            <a:r>
              <a:rPr lang="uk-UA" dirty="0"/>
              <a:t>Шанхайська фондова біржа (</a:t>
            </a:r>
            <a:r>
              <a:rPr lang="uk-UA" dirty="0" err="1"/>
              <a:t>Shanghai</a:t>
            </a:r>
            <a:r>
              <a:rPr lang="uk-UA" dirty="0"/>
              <a:t> </a:t>
            </a:r>
            <a:r>
              <a:rPr lang="uk-UA" dirty="0" err="1"/>
              <a:t>Stock</a:t>
            </a:r>
            <a:r>
              <a:rPr lang="uk-UA" dirty="0"/>
              <a:t> Exchange);</a:t>
            </a:r>
            <a:endParaRPr lang="ru-RU" dirty="0"/>
          </a:p>
          <a:p>
            <a:pPr lvl="0"/>
            <a:r>
              <a:rPr lang="uk-UA" dirty="0"/>
              <a:t>Національна фондова біржа Індії (</a:t>
            </a:r>
            <a:r>
              <a:rPr lang="uk-UA" dirty="0" err="1"/>
              <a:t>National</a:t>
            </a:r>
            <a:r>
              <a:rPr lang="uk-UA" dirty="0"/>
              <a:t> </a:t>
            </a:r>
            <a:r>
              <a:rPr lang="uk-UA" dirty="0" err="1"/>
              <a:t>Stock</a:t>
            </a:r>
            <a:r>
              <a:rPr lang="uk-UA" dirty="0"/>
              <a:t> Exchange </a:t>
            </a:r>
            <a:r>
              <a:rPr lang="uk-UA" dirty="0" err="1"/>
              <a:t>of</a:t>
            </a:r>
            <a:r>
              <a:rPr lang="uk-UA" dirty="0"/>
              <a:t> </a:t>
            </a:r>
            <a:r>
              <a:rPr lang="uk-UA" dirty="0" err="1"/>
              <a:t>India</a:t>
            </a:r>
            <a:r>
              <a:rPr lang="uk-UA" dirty="0"/>
              <a:t>);</a:t>
            </a:r>
            <a:endParaRPr lang="ru-RU" dirty="0"/>
          </a:p>
          <a:p>
            <a:pPr lvl="0"/>
            <a:r>
              <a:rPr lang="uk-UA" dirty="0"/>
              <a:t>Фондова біржа Сан-</a:t>
            </a:r>
            <a:r>
              <a:rPr lang="uk-UA" dirty="0" err="1"/>
              <a:t>Пауло</a:t>
            </a:r>
            <a:r>
              <a:rPr lang="uk-UA" dirty="0"/>
              <a:t> (</a:t>
            </a:r>
            <a:r>
              <a:rPr lang="uk-UA" dirty="0" err="1"/>
              <a:t>Bolsa</a:t>
            </a:r>
            <a:r>
              <a:rPr lang="uk-UA" dirty="0"/>
              <a:t> </a:t>
            </a:r>
            <a:r>
              <a:rPr lang="uk-UA" dirty="0" err="1"/>
              <a:t>de</a:t>
            </a:r>
            <a:r>
              <a:rPr lang="uk-UA" dirty="0"/>
              <a:t> </a:t>
            </a:r>
            <a:r>
              <a:rPr lang="uk-UA" dirty="0" err="1"/>
              <a:t>Valores</a:t>
            </a:r>
            <a:r>
              <a:rPr lang="uk-UA" dirty="0"/>
              <a:t> </a:t>
            </a:r>
            <a:r>
              <a:rPr lang="uk-UA" dirty="0" err="1"/>
              <a:t>de</a:t>
            </a:r>
            <a:r>
              <a:rPr lang="uk-UA" dirty="0"/>
              <a:t> </a:t>
            </a:r>
            <a:r>
              <a:rPr lang="uk-UA" dirty="0" err="1"/>
              <a:t>São</a:t>
            </a:r>
            <a:r>
              <a:rPr lang="uk-UA" dirty="0"/>
              <a:t> </a:t>
            </a:r>
            <a:r>
              <a:rPr lang="uk-UA" dirty="0" err="1"/>
              <a:t>Paulo</a:t>
            </a:r>
            <a:r>
              <a:rPr lang="uk-UA" dirty="0"/>
              <a:t> – </a:t>
            </a:r>
            <a:r>
              <a:rPr lang="uk-UA" dirty="0" err="1"/>
              <a:t>Bovespa</a:t>
            </a:r>
            <a:r>
              <a:rPr lang="uk-UA" dirty="0"/>
              <a:t>);</a:t>
            </a:r>
            <a:endParaRPr lang="ru-RU" dirty="0"/>
          </a:p>
          <a:p>
            <a:pPr lvl="0"/>
            <a:r>
              <a:rPr lang="uk-UA" dirty="0"/>
              <a:t>Австралійська фондова біржа (</a:t>
            </a:r>
            <a:r>
              <a:rPr lang="uk-UA" dirty="0" err="1"/>
              <a:t>Australian</a:t>
            </a:r>
            <a:r>
              <a:rPr lang="uk-UA" dirty="0"/>
              <a:t> </a:t>
            </a:r>
            <a:r>
              <a:rPr lang="uk-UA" dirty="0" err="1"/>
              <a:t>Stock</a:t>
            </a:r>
            <a:r>
              <a:rPr lang="uk-UA" dirty="0"/>
              <a:t> Exchange (ASX));</a:t>
            </a:r>
            <a:endParaRPr lang="ru-RU" dirty="0"/>
          </a:p>
          <a:p>
            <a:pPr lvl="0"/>
            <a:r>
              <a:rPr lang="uk-UA" b="1" dirty="0"/>
              <a:t>Фондова біржа РТС</a:t>
            </a:r>
            <a:r>
              <a:rPr lang="uk-UA" dirty="0"/>
              <a:t> (Російська Торгова Система);</a:t>
            </a:r>
            <a:endParaRPr lang="ru-RU" dirty="0"/>
          </a:p>
          <a:p>
            <a:pPr lvl="0"/>
            <a:r>
              <a:rPr lang="uk-UA" dirty="0"/>
              <a:t>Московська міжбанківська валютна біржа (ММВБ).</a:t>
            </a:r>
            <a:endParaRPr lang="ru-RU" dirty="0"/>
          </a:p>
          <a:p>
            <a:endParaRPr lang="ru-RU" dirty="0"/>
          </a:p>
        </p:txBody>
      </p:sp>
    </p:spTree>
    <p:extLst>
      <p:ext uri="{BB962C8B-B14F-4D97-AF65-F5344CB8AC3E}">
        <p14:creationId xmlns:p14="http://schemas.microsoft.com/office/powerpoint/2010/main" val="1488006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endParaRPr lang="ru-RU" dirty="0"/>
          </a:p>
        </p:txBody>
      </p:sp>
    </p:spTree>
    <p:extLst>
      <p:ext uri="{BB962C8B-B14F-4D97-AF65-F5344CB8AC3E}">
        <p14:creationId xmlns:p14="http://schemas.microsoft.com/office/powerpoint/2010/main" val="4000526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endParaRPr lang="ru-RU" dirty="0"/>
          </a:p>
        </p:txBody>
      </p:sp>
      <p:graphicFrame>
        <p:nvGraphicFramePr>
          <p:cNvPr id="6" name="Объект 5"/>
          <p:cNvGraphicFramePr>
            <a:graphicFrameLocks noChangeAspect="1"/>
          </p:cNvGraphicFramePr>
          <p:nvPr>
            <p:extLst>
              <p:ext uri="{D42A27DB-BD31-4B8C-83A1-F6EECF244321}">
                <p14:modId xmlns:p14="http://schemas.microsoft.com/office/powerpoint/2010/main" val="212142029"/>
              </p:ext>
            </p:extLst>
          </p:nvPr>
        </p:nvGraphicFramePr>
        <p:xfrm>
          <a:off x="1924334" y="229656"/>
          <a:ext cx="7051391" cy="5407557"/>
        </p:xfrm>
        <a:graphic>
          <a:graphicData uri="http://schemas.openxmlformats.org/presentationml/2006/ole">
            <mc:AlternateContent xmlns:mc="http://schemas.openxmlformats.org/markup-compatibility/2006">
              <mc:Choice xmlns:v="urn:schemas-microsoft-com:vml" Requires="v">
                <p:oleObj spid="_x0000_s4102" name="Документ" r:id="rId3" imgW="5760430" imgH="4417719" progId="Word.Document.12">
                  <p:embed/>
                </p:oleObj>
              </mc:Choice>
              <mc:Fallback>
                <p:oleObj name="Документ" r:id="rId3" imgW="5760430" imgH="4417719" progId="Word.Document.12">
                  <p:embed/>
                  <p:pic>
                    <p:nvPicPr>
                      <p:cNvPr id="0" name=""/>
                      <p:cNvPicPr/>
                      <p:nvPr/>
                    </p:nvPicPr>
                    <p:blipFill>
                      <a:blip r:embed="rId4"/>
                      <a:stretch>
                        <a:fillRect/>
                      </a:stretch>
                    </p:blipFill>
                    <p:spPr>
                      <a:xfrm>
                        <a:off x="1924334" y="229656"/>
                        <a:ext cx="7051391" cy="5407557"/>
                      </a:xfrm>
                      <a:prstGeom prst="rect">
                        <a:avLst/>
                      </a:prstGeom>
                    </p:spPr>
                  </p:pic>
                </p:oleObj>
              </mc:Fallback>
            </mc:AlternateContent>
          </a:graphicData>
        </a:graphic>
      </p:graphicFrame>
    </p:spTree>
    <p:extLst>
      <p:ext uri="{BB962C8B-B14F-4D97-AF65-F5344CB8AC3E}">
        <p14:creationId xmlns:p14="http://schemas.microsoft.com/office/powerpoint/2010/main" val="729817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endParaRPr lang="ru-RU"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2285258117"/>
              </p:ext>
            </p:extLst>
          </p:nvPr>
        </p:nvGraphicFramePr>
        <p:xfrm>
          <a:off x="327547" y="252460"/>
          <a:ext cx="8391317" cy="6284817"/>
        </p:xfrm>
        <a:graphic>
          <a:graphicData uri="http://schemas.openxmlformats.org/presentationml/2006/ole">
            <mc:AlternateContent xmlns:mc="http://schemas.openxmlformats.org/markup-compatibility/2006">
              <mc:Choice xmlns:v="urn:schemas-microsoft-com:vml" Requires="v">
                <p:oleObj spid="_x0000_s5127" name="Документ" r:id="rId3" imgW="5760430" imgH="4314395" progId="Word.Document.12">
                  <p:embed/>
                </p:oleObj>
              </mc:Choice>
              <mc:Fallback>
                <p:oleObj name="Документ" r:id="rId3" imgW="5760430" imgH="4314395" progId="Word.Document.12">
                  <p:embed/>
                  <p:pic>
                    <p:nvPicPr>
                      <p:cNvPr id="0" name=""/>
                      <p:cNvPicPr/>
                      <p:nvPr/>
                    </p:nvPicPr>
                    <p:blipFill>
                      <a:blip r:embed="rId4"/>
                      <a:stretch>
                        <a:fillRect/>
                      </a:stretch>
                    </p:blipFill>
                    <p:spPr>
                      <a:xfrm>
                        <a:off x="327547" y="252460"/>
                        <a:ext cx="8391317" cy="6284817"/>
                      </a:xfrm>
                      <a:prstGeom prst="rect">
                        <a:avLst/>
                      </a:prstGeom>
                    </p:spPr>
                  </p:pic>
                </p:oleObj>
              </mc:Fallback>
            </mc:AlternateContent>
          </a:graphicData>
        </a:graphic>
      </p:graphicFrame>
    </p:spTree>
    <p:extLst>
      <p:ext uri="{BB962C8B-B14F-4D97-AF65-F5344CB8AC3E}">
        <p14:creationId xmlns:p14="http://schemas.microsoft.com/office/powerpoint/2010/main" val="472406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endParaRPr lang="ru-RU"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345467397"/>
              </p:ext>
            </p:extLst>
          </p:nvPr>
        </p:nvGraphicFramePr>
        <p:xfrm>
          <a:off x="218365" y="232012"/>
          <a:ext cx="9042106" cy="4689238"/>
        </p:xfrm>
        <a:graphic>
          <a:graphicData uri="http://schemas.openxmlformats.org/presentationml/2006/ole">
            <mc:AlternateContent xmlns:mc="http://schemas.openxmlformats.org/markup-compatibility/2006">
              <mc:Choice xmlns:v="urn:schemas-microsoft-com:vml" Requires="v">
                <p:oleObj spid="_x0000_s6151" name="Документ" r:id="rId3" imgW="5760430" imgH="2988467" progId="Word.Document.12">
                  <p:embed/>
                </p:oleObj>
              </mc:Choice>
              <mc:Fallback>
                <p:oleObj name="Документ" r:id="rId3" imgW="5760430" imgH="2988467" progId="Word.Document.12">
                  <p:embed/>
                  <p:pic>
                    <p:nvPicPr>
                      <p:cNvPr id="0" name=""/>
                      <p:cNvPicPr/>
                      <p:nvPr/>
                    </p:nvPicPr>
                    <p:blipFill>
                      <a:blip r:embed="rId4"/>
                      <a:stretch>
                        <a:fillRect/>
                      </a:stretch>
                    </p:blipFill>
                    <p:spPr>
                      <a:xfrm>
                        <a:off x="218365" y="232012"/>
                        <a:ext cx="9042106" cy="4689238"/>
                      </a:xfrm>
                      <a:prstGeom prst="rect">
                        <a:avLst/>
                      </a:prstGeom>
                    </p:spPr>
                  </p:pic>
                </p:oleObj>
              </mc:Fallback>
            </mc:AlternateContent>
          </a:graphicData>
        </a:graphic>
      </p:graphicFrame>
    </p:spTree>
    <p:extLst>
      <p:ext uri="{BB962C8B-B14F-4D97-AF65-F5344CB8AC3E}">
        <p14:creationId xmlns:p14="http://schemas.microsoft.com/office/powerpoint/2010/main" val="683463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a:stretch>
            <a:fillRect/>
          </a:stretch>
        </p:blipFill>
        <p:spPr>
          <a:xfrm>
            <a:off x="1539833" y="417222"/>
            <a:ext cx="7549575" cy="4625444"/>
          </a:xfrm>
          <a:prstGeom prst="rect">
            <a:avLst/>
          </a:prstGeom>
        </p:spPr>
      </p:pic>
      <p:sp>
        <p:nvSpPr>
          <p:cNvPr id="4" name="Прямоугольник 3"/>
          <p:cNvSpPr/>
          <p:nvPr/>
        </p:nvSpPr>
        <p:spPr>
          <a:xfrm>
            <a:off x="2585492" y="5295667"/>
            <a:ext cx="6120265" cy="360996"/>
          </a:xfrm>
          <a:prstGeom prst="rect">
            <a:avLst/>
          </a:prstGeom>
        </p:spPr>
        <p:txBody>
          <a:bodyPr wrap="none">
            <a:spAutoFit/>
          </a:bodyPr>
          <a:lstStyle/>
          <a:p>
            <a:pPr algn="ctr">
              <a:lnSpc>
                <a:spcPct val="97000"/>
              </a:lnSpc>
              <a:spcBef>
                <a:spcPts val="600"/>
              </a:spcBef>
              <a:spcAft>
                <a:spcPts val="1200"/>
              </a:spcAft>
            </a:pPr>
            <a:r>
              <a:rPr lang="uk-UA" b="1" dirty="0" smtClean="0">
                <a:effectLst/>
                <a:latin typeface="Times New Roman" panose="02020603050405020304" pitchFamily="18" charset="0"/>
                <a:ea typeface="Times New Roman" panose="02020603050405020304" pitchFamily="18" charset="0"/>
              </a:rPr>
              <a:t>Рис.1 – Основні складові міжнародного фондового ринку</a:t>
            </a:r>
            <a:endParaRPr lang="ru-RU"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23176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algn="ctr"/>
            <a:r>
              <a:rPr lang="uk-UA" b="1" dirty="0"/>
              <a:t> Класифікаційні ознаки фінансового ринку</a:t>
            </a:r>
            <a:endParaRPr lang="ru-RU" b="1" dirty="0"/>
          </a:p>
        </p:txBody>
      </p:sp>
      <p:graphicFrame>
        <p:nvGraphicFramePr>
          <p:cNvPr id="2" name="Объект 1"/>
          <p:cNvGraphicFramePr>
            <a:graphicFrameLocks noChangeAspect="1"/>
          </p:cNvGraphicFramePr>
          <p:nvPr>
            <p:extLst>
              <p:ext uri="{D42A27DB-BD31-4B8C-83A1-F6EECF244321}">
                <p14:modId xmlns:p14="http://schemas.microsoft.com/office/powerpoint/2010/main" val="2833779952"/>
              </p:ext>
            </p:extLst>
          </p:nvPr>
        </p:nvGraphicFramePr>
        <p:xfrm>
          <a:off x="586853" y="808404"/>
          <a:ext cx="8625386" cy="5770857"/>
        </p:xfrm>
        <a:graphic>
          <a:graphicData uri="http://schemas.openxmlformats.org/presentationml/2006/ole">
            <mc:AlternateContent xmlns:mc="http://schemas.openxmlformats.org/markup-compatibility/2006">
              <mc:Choice xmlns:v="urn:schemas-microsoft-com:vml" Requires="v">
                <p:oleObj spid="_x0000_s7175" name="Документ" r:id="rId3" imgW="5760430" imgH="3854658" progId="Word.Document.12">
                  <p:embed/>
                </p:oleObj>
              </mc:Choice>
              <mc:Fallback>
                <p:oleObj name="Документ" r:id="rId3" imgW="5760430" imgH="3854658" progId="Word.Document.12">
                  <p:embed/>
                  <p:pic>
                    <p:nvPicPr>
                      <p:cNvPr id="0" name=""/>
                      <p:cNvPicPr/>
                      <p:nvPr/>
                    </p:nvPicPr>
                    <p:blipFill>
                      <a:blip r:embed="rId4"/>
                      <a:stretch>
                        <a:fillRect/>
                      </a:stretch>
                    </p:blipFill>
                    <p:spPr>
                      <a:xfrm>
                        <a:off x="586853" y="808404"/>
                        <a:ext cx="8625386" cy="5770857"/>
                      </a:xfrm>
                      <a:prstGeom prst="rect">
                        <a:avLst/>
                      </a:prstGeom>
                    </p:spPr>
                  </p:pic>
                </p:oleObj>
              </mc:Fallback>
            </mc:AlternateContent>
          </a:graphicData>
        </a:graphic>
      </p:graphicFrame>
    </p:spTree>
    <p:extLst>
      <p:ext uri="{BB962C8B-B14F-4D97-AF65-F5344CB8AC3E}">
        <p14:creationId xmlns:p14="http://schemas.microsoft.com/office/powerpoint/2010/main" val="1112559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b="1" dirty="0"/>
              <a:t>2. Регулювання міжнародного ринку цінних паперів</a:t>
            </a:r>
            <a:endParaRPr lang="ru-RU" b="1" dirty="0"/>
          </a:p>
          <a:p>
            <a:r>
              <a:rPr lang="uk-UA" b="1" i="1" dirty="0"/>
              <a:t>Регулювання ринку цінних паперів</a:t>
            </a:r>
            <a:r>
              <a:rPr lang="uk-UA" b="1" dirty="0"/>
              <a:t> </a:t>
            </a:r>
            <a:r>
              <a:rPr lang="uk-UA" dirty="0"/>
              <a:t>– </a:t>
            </a:r>
            <a:r>
              <a:rPr lang="uk-UA" i="1" dirty="0"/>
              <a:t>впорядкування всіх видів діяльності на ринку з метою узгодження інтересів усіх його суб’єктів (емітентів, інвесторів, професійних учасників ринку цінних паперів) і операцій між ними з боку уповноважених на це органів</a:t>
            </a:r>
            <a:r>
              <a:rPr lang="uk-UA" dirty="0"/>
              <a:t>.</a:t>
            </a:r>
            <a:endParaRPr lang="ru-RU" dirty="0"/>
          </a:p>
          <a:p>
            <a:pPr marL="0" indent="0">
              <a:buNone/>
            </a:pPr>
            <a:r>
              <a:rPr lang="uk-UA" dirty="0"/>
              <a:t>Регулювання ринку цінних паперів </a:t>
            </a:r>
            <a:r>
              <a:rPr lang="uk-UA" dirty="0" smtClean="0"/>
              <a:t>поділяють </a:t>
            </a:r>
            <a:r>
              <a:rPr lang="uk-UA" dirty="0"/>
              <a:t>на внутрішнє і зовнішнє регулювання.</a:t>
            </a:r>
            <a:endParaRPr lang="ru-RU" dirty="0"/>
          </a:p>
          <a:p>
            <a:endParaRPr lang="ru-RU" dirty="0"/>
          </a:p>
        </p:txBody>
      </p:sp>
      <p:graphicFrame>
        <p:nvGraphicFramePr>
          <p:cNvPr id="4" name="Объект 3"/>
          <p:cNvGraphicFramePr>
            <a:graphicFrameLocks noChangeAspect="1"/>
          </p:cNvGraphicFramePr>
          <p:nvPr>
            <p:extLst>
              <p:ext uri="{D42A27DB-BD31-4B8C-83A1-F6EECF244321}">
                <p14:modId xmlns:p14="http://schemas.microsoft.com/office/powerpoint/2010/main" val="3003686374"/>
              </p:ext>
            </p:extLst>
          </p:nvPr>
        </p:nvGraphicFramePr>
        <p:xfrm>
          <a:off x="709684" y="2561205"/>
          <a:ext cx="6641958" cy="2615419"/>
        </p:xfrm>
        <a:graphic>
          <a:graphicData uri="http://schemas.openxmlformats.org/presentationml/2006/ole">
            <mc:AlternateContent xmlns:mc="http://schemas.openxmlformats.org/markup-compatibility/2006">
              <mc:Choice xmlns:v="urn:schemas-microsoft-com:vml" Requires="v">
                <p:oleObj spid="_x0000_s8197" name="Документ" r:id="rId3" imgW="5760430" imgH="2268081" progId="Word.Document.12">
                  <p:embed/>
                </p:oleObj>
              </mc:Choice>
              <mc:Fallback>
                <p:oleObj name="Документ" r:id="rId3" imgW="5760430" imgH="2268081" progId="Word.Document.12">
                  <p:embed/>
                  <p:pic>
                    <p:nvPicPr>
                      <p:cNvPr id="0" name=""/>
                      <p:cNvPicPr/>
                      <p:nvPr/>
                    </p:nvPicPr>
                    <p:blipFill>
                      <a:blip r:embed="rId4"/>
                      <a:stretch>
                        <a:fillRect/>
                      </a:stretch>
                    </p:blipFill>
                    <p:spPr>
                      <a:xfrm>
                        <a:off x="709684" y="2561205"/>
                        <a:ext cx="6641958" cy="2615419"/>
                      </a:xfrm>
                      <a:prstGeom prst="rect">
                        <a:avLst/>
                      </a:prstGeom>
                    </p:spPr>
                  </p:pic>
                </p:oleObj>
              </mc:Fallback>
            </mc:AlternateContent>
          </a:graphicData>
        </a:graphic>
      </p:graphicFrame>
    </p:spTree>
    <p:extLst>
      <p:ext uri="{BB962C8B-B14F-4D97-AF65-F5344CB8AC3E}">
        <p14:creationId xmlns:p14="http://schemas.microsoft.com/office/powerpoint/2010/main" val="2936347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5" y="232012"/>
            <a:ext cx="9526136" cy="6305265"/>
          </a:xfrm>
        </p:spPr>
        <p:txBody>
          <a:bodyPr/>
          <a:lstStyle/>
          <a:p>
            <a:pPr marL="0" indent="0">
              <a:buNone/>
            </a:pPr>
            <a:r>
              <a:rPr lang="uk-UA" dirty="0"/>
              <a:t>Цілі регулювання ринку цінних паперів:</a:t>
            </a:r>
            <a:endParaRPr lang="ru-RU" dirty="0"/>
          </a:p>
          <a:p>
            <a:pPr lvl="0"/>
            <a:r>
              <a:rPr lang="uk-UA" dirty="0"/>
              <a:t>створення нормальних умов для функціонування ринку цінних паперів, всіх його учасників; </a:t>
            </a:r>
            <a:endParaRPr lang="ru-RU" dirty="0"/>
          </a:p>
          <a:p>
            <a:pPr lvl="0"/>
            <a:r>
              <a:rPr lang="uk-UA" dirty="0"/>
              <a:t>підтримка порядку на ринку цінних паперів;</a:t>
            </a:r>
            <a:endParaRPr lang="ru-RU" dirty="0"/>
          </a:p>
          <a:p>
            <a:pPr lvl="0"/>
            <a:r>
              <a:rPr lang="uk-UA" dirty="0"/>
              <a:t>захист учасників ринку цінних паперів від несумлінних дій, шахрайства, злочинів з боку окремих осіб;</a:t>
            </a:r>
            <a:endParaRPr lang="ru-RU" dirty="0"/>
          </a:p>
          <a:p>
            <a:pPr lvl="0"/>
            <a:r>
              <a:rPr lang="uk-UA" dirty="0"/>
              <a:t>забезпечення нормального ціноутворення на ринку цінних паперів на основі вільного формування попиту і пропозиції фінансових інструментів;</a:t>
            </a:r>
            <a:endParaRPr lang="ru-RU" dirty="0"/>
          </a:p>
          <a:p>
            <a:pPr lvl="0"/>
            <a:r>
              <a:rPr lang="uk-UA" dirty="0"/>
              <a:t>стимулювання розвитку ринку цінних паперів як механізму перерозподілу грошових ресурсів, його окремих сегментів, створення нових сегментів ринку;</a:t>
            </a:r>
            <a:endParaRPr lang="ru-RU" dirty="0"/>
          </a:p>
          <a:p>
            <a:r>
              <a:rPr lang="ru-RU" dirty="0" err="1"/>
              <a:t>використання</a:t>
            </a:r>
            <a:r>
              <a:rPr lang="ru-RU" dirty="0"/>
              <a:t> ринку </a:t>
            </a:r>
            <a:r>
              <a:rPr lang="ru-RU" dirty="0" err="1"/>
              <a:t>цінних</a:t>
            </a:r>
            <a:r>
              <a:rPr lang="ru-RU" dirty="0"/>
              <a:t> </a:t>
            </a:r>
            <a:r>
              <a:rPr lang="ru-RU" dirty="0" err="1"/>
              <a:t>паперів</a:t>
            </a:r>
            <a:r>
              <a:rPr lang="ru-RU" dirty="0"/>
              <a:t> для </a:t>
            </a:r>
            <a:r>
              <a:rPr lang="ru-RU" dirty="0" err="1"/>
              <a:t>досягнення</a:t>
            </a:r>
            <a:r>
              <a:rPr lang="ru-RU" dirty="0"/>
              <a:t> </a:t>
            </a:r>
            <a:r>
              <a:rPr lang="ru-RU" dirty="0" err="1"/>
              <a:t>специфічних</a:t>
            </a:r>
            <a:r>
              <a:rPr lang="ru-RU" dirty="0"/>
              <a:t> </a:t>
            </a:r>
            <a:r>
              <a:rPr lang="ru-RU" dirty="0" err="1"/>
              <a:t>суспільних</a:t>
            </a:r>
            <a:r>
              <a:rPr lang="ru-RU" dirty="0"/>
              <a:t> </a:t>
            </a:r>
            <a:r>
              <a:rPr lang="ru-RU" dirty="0" err="1"/>
              <a:t>цілей</a:t>
            </a:r>
            <a:r>
              <a:rPr lang="ru-RU" dirty="0"/>
              <a:t> (</a:t>
            </a:r>
            <a:r>
              <a:rPr lang="ru-RU" dirty="0" err="1"/>
              <a:t>наприклад</a:t>
            </a:r>
            <a:r>
              <a:rPr lang="ru-RU" dirty="0"/>
              <a:t>, для </a:t>
            </a:r>
            <a:r>
              <a:rPr lang="ru-RU" dirty="0" err="1"/>
              <a:t>підвищення</a:t>
            </a:r>
            <a:r>
              <a:rPr lang="ru-RU" dirty="0"/>
              <a:t> </a:t>
            </a:r>
            <a:r>
              <a:rPr lang="ru-RU" dirty="0" err="1"/>
              <a:t>темпів</a:t>
            </a:r>
            <a:r>
              <a:rPr lang="ru-RU" dirty="0"/>
              <a:t> </a:t>
            </a:r>
            <a:r>
              <a:rPr lang="ru-RU" dirty="0" err="1"/>
              <a:t>зростання</a:t>
            </a:r>
            <a:r>
              <a:rPr lang="ru-RU" dirty="0"/>
              <a:t> </a:t>
            </a:r>
            <a:r>
              <a:rPr lang="ru-RU" dirty="0" err="1"/>
              <a:t>економічного</a:t>
            </a:r>
            <a:r>
              <a:rPr lang="ru-RU" dirty="0"/>
              <a:t> </a:t>
            </a:r>
            <a:r>
              <a:rPr lang="ru-RU" dirty="0" err="1"/>
              <a:t>розвитку</a:t>
            </a:r>
            <a:r>
              <a:rPr lang="ru-RU" dirty="0"/>
              <a:t>, </a:t>
            </a:r>
            <a:r>
              <a:rPr lang="ru-RU" dirty="0" err="1"/>
              <a:t>розв’язання</a:t>
            </a:r>
            <a:r>
              <a:rPr lang="ru-RU" dirty="0"/>
              <a:t> </a:t>
            </a:r>
            <a:r>
              <a:rPr lang="ru-RU" dirty="0" err="1"/>
              <a:t>кризи</a:t>
            </a:r>
            <a:r>
              <a:rPr lang="ru-RU" dirty="0"/>
              <a:t> </a:t>
            </a:r>
            <a:r>
              <a:rPr lang="ru-RU" dirty="0" err="1"/>
              <a:t>неплатежів</a:t>
            </a:r>
            <a:r>
              <a:rPr lang="ru-RU" dirty="0"/>
              <a:t>, </a:t>
            </a:r>
            <a:r>
              <a:rPr lang="ru-RU" dirty="0" err="1"/>
              <a:t>зниження</a:t>
            </a:r>
            <a:r>
              <a:rPr lang="ru-RU" dirty="0"/>
              <a:t> </a:t>
            </a:r>
            <a:r>
              <a:rPr lang="ru-RU" dirty="0" err="1"/>
              <a:t>рівня</a:t>
            </a:r>
            <a:r>
              <a:rPr lang="ru-RU" dirty="0"/>
              <a:t> </a:t>
            </a:r>
            <a:r>
              <a:rPr lang="ru-RU" dirty="0" err="1"/>
              <a:t>безробіття</a:t>
            </a:r>
            <a:r>
              <a:rPr lang="ru-RU" dirty="0"/>
              <a:t> і т.д.).</a:t>
            </a:r>
          </a:p>
        </p:txBody>
      </p:sp>
    </p:spTree>
    <p:extLst>
      <p:ext uri="{BB962C8B-B14F-4D97-AF65-F5344CB8AC3E}">
        <p14:creationId xmlns:p14="http://schemas.microsoft.com/office/powerpoint/2010/main" val="1035928485"/>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1349</TotalTime>
  <Words>1251</Words>
  <Application>Microsoft Office PowerPoint</Application>
  <PresentationFormat>Широкоэкранный</PresentationFormat>
  <Paragraphs>134</Paragraphs>
  <Slides>28</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28</vt:i4>
      </vt:variant>
    </vt:vector>
  </HeadingPairs>
  <TitlesOfParts>
    <vt:vector size="34" baseType="lpstr">
      <vt:lpstr>Arial</vt:lpstr>
      <vt:lpstr>Times New Roman</vt:lpstr>
      <vt:lpstr>Trebuchet MS</vt:lpstr>
      <vt:lpstr>Wingdings 3</vt:lpstr>
      <vt:lpstr>Грань</vt:lpstr>
      <vt:lpstr>Документ</vt:lpstr>
      <vt:lpstr>Міжнародний фондовий ринок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Міжнародний фондовий ринок</dc:title>
  <dc:creator>Оксана</dc:creator>
  <cp:lastModifiedBy>Оксана</cp:lastModifiedBy>
  <cp:revision>7</cp:revision>
  <dcterms:created xsi:type="dcterms:W3CDTF">2021-04-23T06:54:28Z</dcterms:created>
  <dcterms:modified xsi:type="dcterms:W3CDTF">2021-04-28T10:23:58Z</dcterms:modified>
</cp:coreProperties>
</file>