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F1992-FEC8-422D-901A-5ED9645D53EC}" type="datetimeFigureOut">
              <a:rPr lang="uk-UA" smtClean="0"/>
              <a:t>05.10.2020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CE48E-6134-4132-8111-DB137E7CEB96}" type="slidenum">
              <a:rPr lang="uk-UA" smtClean="0"/>
              <a:t>‹#›</a:t>
            </a:fld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F1992-FEC8-422D-901A-5ED9645D53EC}" type="datetimeFigureOut">
              <a:rPr lang="uk-UA" smtClean="0"/>
              <a:t>05.10.2020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CE48E-6134-4132-8111-DB137E7CEB96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F1992-FEC8-422D-901A-5ED9645D53EC}" type="datetimeFigureOut">
              <a:rPr lang="uk-UA" smtClean="0"/>
              <a:t>05.10.2020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CE48E-6134-4132-8111-DB137E7CEB96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F1992-FEC8-422D-901A-5ED9645D53EC}" type="datetimeFigureOut">
              <a:rPr lang="uk-UA" smtClean="0"/>
              <a:t>05.10.2020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CE48E-6134-4132-8111-DB137E7CEB96}" type="slidenum">
              <a:rPr lang="uk-UA" smtClean="0"/>
              <a:t>‹#›</a:t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F1992-FEC8-422D-901A-5ED9645D53EC}" type="datetimeFigureOut">
              <a:rPr lang="uk-UA" smtClean="0"/>
              <a:t>05.10.2020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CE48E-6134-4132-8111-DB137E7CEB96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F1992-FEC8-422D-901A-5ED9645D53EC}" type="datetimeFigureOut">
              <a:rPr lang="uk-UA" smtClean="0"/>
              <a:t>05.10.2020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CE48E-6134-4132-8111-DB137E7CEB96}" type="slidenum">
              <a:rPr lang="uk-UA" smtClean="0"/>
              <a:t>‹#›</a:t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F1992-FEC8-422D-901A-5ED9645D53EC}" type="datetimeFigureOut">
              <a:rPr lang="uk-UA" smtClean="0"/>
              <a:t>05.10.2020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CE48E-6134-4132-8111-DB137E7CEB96}" type="slidenum">
              <a:rPr lang="uk-UA" smtClean="0"/>
              <a:t>‹#›</a:t>
            </a:fld>
            <a:endParaRPr lang="uk-UA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F1992-FEC8-422D-901A-5ED9645D53EC}" type="datetimeFigureOut">
              <a:rPr lang="uk-UA" smtClean="0"/>
              <a:t>05.10.2020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CE48E-6134-4132-8111-DB137E7CEB96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F1992-FEC8-422D-901A-5ED9645D53EC}" type="datetimeFigureOut">
              <a:rPr lang="uk-UA" smtClean="0"/>
              <a:t>05.10.2020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CE48E-6134-4132-8111-DB137E7CEB96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F1992-FEC8-422D-901A-5ED9645D53EC}" type="datetimeFigureOut">
              <a:rPr lang="uk-UA" smtClean="0"/>
              <a:t>05.10.2020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CE48E-6134-4132-8111-DB137E7CEB96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F1992-FEC8-422D-901A-5ED9645D53EC}" type="datetimeFigureOut">
              <a:rPr lang="uk-UA" smtClean="0"/>
              <a:t>05.10.2020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CE48E-6134-4132-8111-DB137E7CEB96}" type="slidenum">
              <a:rPr lang="uk-UA" smtClean="0"/>
              <a:t>‹#›</a:t>
            </a:fld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91F1992-FEC8-422D-901A-5ED9645D53EC}" type="datetimeFigureOut">
              <a:rPr lang="uk-UA" smtClean="0"/>
              <a:t>05.10.2020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60CE48E-6134-4132-8111-DB137E7CEB96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dl.tntu.edu.ua/mods/_core/glossary/index.php?g_cid=250033&amp;w=%D0%9C%D0%BE%D0%B4%D0%B5%D0%BB%D1%96+%D0%B5%D0%BA%D0%BE%D0%BD%D0%BE%D0%BC%D1%96%D1%87%D0%BD%D0%B8%D1%85+%D1%81%D0%B8%D1%81%D1%82%D0%B5%D0%BC#term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dl.tntu.edu.ua/mods/_core/glossary/index.php?g_cid=250033&amp;w=%D0%95%D0%BA%D0%BE%D0%BD%D0%BE%D0%BC%D1%96%D1%87%D0%BD%D1%96+%D0%BF%D0%BE%D1%82%D1%80%D0%B5%D0%B1%D0%B8#term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dl.tntu.edu.ua/mods/_core/glossary/index.php?g_cid=250033&amp;w=%D0%95%D0%BA%D0%BE%D0%BD%D0%BE%D0%BC%D1%96%D1%87%D0%BD%D0%B0+%D1%81%D0%B8%D1%81%D1%82%D0%B5%D0%BC%D0%B0#term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2060848"/>
            <a:ext cx="7175351" cy="1793167"/>
          </a:xfrm>
        </p:spPr>
        <p:txBody>
          <a:bodyPr/>
          <a:lstStyle/>
          <a:p>
            <a:r>
              <a:rPr lang="ru-RU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Тема 2. </a:t>
            </a:r>
            <a:r>
              <a:rPr lang="ru-RU" sz="2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Виробництво</a:t>
            </a:r>
            <a:r>
              <a:rPr lang="ru-RU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фактори</a:t>
            </a:r>
            <a:r>
              <a:rPr lang="ru-RU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62827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12845"/>
            <a:ext cx="763284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/>
              <a:t>Речовий</a:t>
            </a:r>
            <a:r>
              <a:rPr lang="ru-RU" sz="2400" b="1" dirty="0"/>
              <a:t> фактор (</a:t>
            </a:r>
            <a:r>
              <a:rPr lang="ru-RU" sz="2400" b="1" dirty="0" err="1"/>
              <a:t>засоби</a:t>
            </a:r>
            <a:r>
              <a:rPr lang="ru-RU" sz="2400" b="1" dirty="0"/>
              <a:t> </a:t>
            </a:r>
            <a:r>
              <a:rPr lang="ru-RU" sz="2400" b="1" dirty="0" err="1"/>
              <a:t>виробництва</a:t>
            </a:r>
            <a:r>
              <a:rPr lang="ru-RU" sz="2400" b="1" dirty="0"/>
              <a:t>)</a:t>
            </a:r>
            <a:r>
              <a:rPr lang="en-US" sz="2400" dirty="0"/>
              <a:t> </a:t>
            </a:r>
            <a:r>
              <a:rPr lang="ru-RU" sz="2400" dirty="0"/>
              <a:t>- </a:t>
            </a:r>
            <a:r>
              <a:rPr lang="ru-RU" sz="2400" dirty="0" err="1"/>
              <a:t>засіб</a:t>
            </a:r>
            <a:r>
              <a:rPr lang="ru-RU" sz="2400" dirty="0"/>
              <a:t> </a:t>
            </a:r>
            <a:r>
              <a:rPr lang="ru-RU" sz="2400" dirty="0" err="1"/>
              <a:t>оснащення</a:t>
            </a:r>
            <a:r>
              <a:rPr lang="ru-RU" sz="2400" dirty="0"/>
              <a:t> </a:t>
            </a:r>
            <a:r>
              <a:rPr lang="ru-RU" sz="2400" dirty="0" err="1"/>
              <a:t>трудової</a:t>
            </a:r>
            <a:r>
              <a:rPr lang="ru-RU" sz="2400" dirty="0"/>
              <a:t> </a:t>
            </a:r>
            <a:r>
              <a:rPr lang="ru-RU" sz="2400" dirty="0" err="1"/>
              <a:t>діяльності</a:t>
            </a:r>
            <a:r>
              <a:rPr lang="ru-RU" sz="2400" dirty="0"/>
              <a:t> </a:t>
            </a:r>
            <a:r>
              <a:rPr lang="ru-RU" sz="2400" dirty="0" err="1"/>
              <a:t>людини</a:t>
            </a:r>
            <a:r>
              <a:rPr lang="ru-RU" sz="2400" dirty="0"/>
              <a:t>, </a:t>
            </a:r>
            <a:r>
              <a:rPr lang="ru-RU" sz="2400" dirty="0" err="1"/>
              <a:t>примноження</a:t>
            </a:r>
            <a:r>
              <a:rPr lang="ru-RU" sz="2400" dirty="0"/>
              <a:t> </a:t>
            </a:r>
            <a:r>
              <a:rPr lang="ru-RU" sz="2400" dirty="0" err="1"/>
              <a:t>її</a:t>
            </a:r>
            <a:r>
              <a:rPr lang="ru-RU" sz="2400" dirty="0"/>
              <a:t> </a:t>
            </a:r>
            <a:r>
              <a:rPr lang="ru-RU" sz="2400" dirty="0" err="1"/>
              <a:t>продуктивної</a:t>
            </a:r>
            <a:r>
              <a:rPr lang="ru-RU" sz="2400" dirty="0"/>
              <a:t> </a:t>
            </a:r>
            <a:r>
              <a:rPr lang="ru-RU" sz="2400" dirty="0" err="1"/>
              <a:t>сили</a:t>
            </a:r>
            <a:r>
              <a:rPr lang="ru-RU" sz="2400" dirty="0"/>
              <a:t>.</a:t>
            </a:r>
          </a:p>
          <a:p>
            <a:r>
              <a:rPr lang="ru-RU" sz="2400" b="1" dirty="0" err="1"/>
              <a:t>Особистий</a:t>
            </a:r>
            <a:r>
              <a:rPr lang="ru-RU" sz="2400" b="1" dirty="0"/>
              <a:t> фактор (</a:t>
            </a:r>
            <a:r>
              <a:rPr lang="ru-RU" sz="2400" b="1" dirty="0" err="1"/>
              <a:t>робоча</a:t>
            </a:r>
            <a:r>
              <a:rPr lang="ru-RU" sz="2400" b="1" dirty="0"/>
              <a:t> сила)</a:t>
            </a:r>
            <a:r>
              <a:rPr lang="en-US" sz="2400" dirty="0"/>
              <a:t> </a:t>
            </a:r>
            <a:r>
              <a:rPr lang="ru-RU" sz="2400" dirty="0"/>
              <a:t>– </a:t>
            </a:r>
            <a:r>
              <a:rPr lang="ru-RU" sz="2400" dirty="0" err="1"/>
              <a:t>безпосередній</a:t>
            </a:r>
            <a:r>
              <a:rPr lang="ru-RU" sz="2400" dirty="0"/>
              <a:t> </a:t>
            </a:r>
            <a:r>
              <a:rPr lang="ru-RU" sz="2400" dirty="0" err="1"/>
              <a:t>працівник</a:t>
            </a:r>
            <a:r>
              <a:rPr lang="ru-RU" sz="2400" dirty="0"/>
              <a:t>, </a:t>
            </a:r>
            <a:r>
              <a:rPr lang="ru-RU" sz="2400" dirty="0" err="1"/>
              <a:t>функція</a:t>
            </a:r>
            <a:r>
              <a:rPr lang="ru-RU" sz="2400" dirty="0"/>
              <a:t> </a:t>
            </a:r>
            <a:r>
              <a:rPr lang="ru-RU" sz="2400" dirty="0" err="1"/>
              <a:t>якого</a:t>
            </a:r>
            <a:r>
              <a:rPr lang="ru-RU" sz="2400" dirty="0"/>
              <a:t> </a:t>
            </a:r>
            <a:r>
              <a:rPr lang="ru-RU" sz="2400" dirty="0" err="1"/>
              <a:t>полягає</a:t>
            </a:r>
            <a:r>
              <a:rPr lang="ru-RU" sz="2400" dirty="0"/>
              <a:t> у </a:t>
            </a:r>
            <a:r>
              <a:rPr lang="ru-RU" sz="2400" dirty="0" err="1"/>
              <a:t>використанні</a:t>
            </a:r>
            <a:r>
              <a:rPr lang="ru-RU" sz="2400" dirty="0"/>
              <a:t> </a:t>
            </a:r>
            <a:r>
              <a:rPr lang="ru-RU" sz="2400" dirty="0" err="1"/>
              <a:t>своєї</a:t>
            </a:r>
            <a:r>
              <a:rPr lang="ru-RU" sz="2400" dirty="0"/>
              <a:t> </a:t>
            </a:r>
            <a:r>
              <a:rPr lang="ru-RU" sz="2400" dirty="0" err="1"/>
              <a:t>робочої</a:t>
            </a:r>
            <a:r>
              <a:rPr lang="ru-RU" sz="2400" dirty="0"/>
              <a:t> </a:t>
            </a:r>
            <a:r>
              <a:rPr lang="ru-RU" sz="2400" dirty="0" err="1"/>
              <a:t>сили</a:t>
            </a:r>
            <a:r>
              <a:rPr lang="ru-RU" sz="2400" dirty="0"/>
              <a:t> в </a:t>
            </a:r>
            <a:r>
              <a:rPr lang="ru-RU" sz="2400" dirty="0" err="1"/>
              <a:t>процесі</a:t>
            </a:r>
            <a:r>
              <a:rPr lang="ru-RU" sz="2400" dirty="0"/>
              <a:t> </a:t>
            </a:r>
            <a:r>
              <a:rPr lang="ru-RU" sz="2400" dirty="0" err="1"/>
              <a:t>праці</a:t>
            </a:r>
            <a:r>
              <a:rPr lang="ru-RU" sz="2400" dirty="0"/>
              <a:t> як </a:t>
            </a:r>
            <a:r>
              <a:rPr lang="ru-RU" sz="2400" dirty="0" err="1"/>
              <a:t>діяльності</a:t>
            </a:r>
            <a:r>
              <a:rPr lang="ru-RU" sz="2400" dirty="0"/>
              <a:t>, </a:t>
            </a:r>
            <a:r>
              <a:rPr lang="ru-RU" sz="2400" dirty="0" err="1"/>
              <a:t>спрямованої</a:t>
            </a:r>
            <a:r>
              <a:rPr lang="ru-RU" sz="2400" dirty="0"/>
              <a:t> на </a:t>
            </a:r>
            <a:r>
              <a:rPr lang="ru-RU" sz="2400" dirty="0" err="1"/>
              <a:t>зміну</a:t>
            </a:r>
            <a:r>
              <a:rPr lang="ru-RU" sz="2400" dirty="0"/>
              <a:t> </a:t>
            </a:r>
            <a:r>
              <a:rPr lang="ru-RU" sz="2400" dirty="0" err="1"/>
              <a:t>предметів</a:t>
            </a:r>
            <a:r>
              <a:rPr lang="ru-RU" sz="2400" dirty="0"/>
              <a:t> </a:t>
            </a:r>
            <a:r>
              <a:rPr lang="en-US" sz="2400" dirty="0" err="1"/>
              <a:t>i</a:t>
            </a:r>
            <a:r>
              <a:rPr lang="ru-RU" sz="2400" dirty="0"/>
              <a:t> сил </a:t>
            </a:r>
            <a:r>
              <a:rPr lang="ru-RU" sz="2400" dirty="0" err="1"/>
              <a:t>природи</a:t>
            </a:r>
            <a:r>
              <a:rPr lang="ru-RU" sz="2400" dirty="0"/>
              <a:t> з метою </a:t>
            </a:r>
            <a:r>
              <a:rPr lang="ru-RU" sz="2400" dirty="0" err="1"/>
              <a:t>задоволення</a:t>
            </a:r>
            <a:r>
              <a:rPr lang="ru-RU" sz="2400" dirty="0"/>
              <a:t> </a:t>
            </a:r>
            <a:r>
              <a:rPr lang="ru-RU" sz="2400" dirty="0" err="1"/>
              <a:t>своїх</a:t>
            </a:r>
            <a:r>
              <a:rPr lang="ru-RU" sz="2400" dirty="0"/>
              <a:t> потреб.</a:t>
            </a:r>
          </a:p>
          <a:p>
            <a:r>
              <a:rPr lang="ru-RU" sz="2400" b="1" dirty="0" err="1"/>
              <a:t>Робоча</a:t>
            </a:r>
            <a:r>
              <a:rPr lang="ru-RU" sz="2400" b="1" dirty="0"/>
              <a:t> сила</a:t>
            </a:r>
            <a:r>
              <a:rPr lang="en-US" sz="2400" dirty="0"/>
              <a:t> </a:t>
            </a:r>
            <a:r>
              <a:rPr lang="ru-RU" sz="2400" dirty="0"/>
              <a:t>– </a:t>
            </a:r>
            <a:r>
              <a:rPr lang="ru-RU" sz="2400" dirty="0" err="1"/>
              <a:t>це</a:t>
            </a:r>
            <a:r>
              <a:rPr lang="ru-RU" sz="2400" dirty="0"/>
              <a:t> </a:t>
            </a:r>
            <a:r>
              <a:rPr lang="ru-RU" sz="2400" dirty="0" err="1"/>
              <a:t>сукупність</a:t>
            </a:r>
            <a:r>
              <a:rPr lang="ru-RU" sz="2400" dirty="0"/>
              <a:t> </a:t>
            </a:r>
            <a:r>
              <a:rPr lang="ru-RU" sz="2400" dirty="0" err="1"/>
              <a:t>фізичних</a:t>
            </a:r>
            <a:r>
              <a:rPr lang="ru-RU" sz="2400" dirty="0"/>
              <a:t> та </a:t>
            </a:r>
            <a:r>
              <a:rPr lang="ru-RU" sz="2400" dirty="0" err="1"/>
              <a:t>розумових</a:t>
            </a:r>
            <a:r>
              <a:rPr lang="ru-RU" sz="2400" dirty="0"/>
              <a:t> </a:t>
            </a:r>
            <a:r>
              <a:rPr lang="ru-RU" sz="2400" dirty="0" err="1"/>
              <a:t>здібностей</a:t>
            </a:r>
            <a:r>
              <a:rPr lang="ru-RU" sz="2400" dirty="0"/>
              <a:t> </a:t>
            </a:r>
            <a:r>
              <a:rPr lang="ru-RU" sz="2400" dirty="0" err="1"/>
              <a:t>людини</a:t>
            </a:r>
            <a:r>
              <a:rPr lang="ru-RU" sz="2400" dirty="0"/>
              <a:t>, </a:t>
            </a:r>
            <a:r>
              <a:rPr lang="ru-RU" sz="2400" dirty="0" err="1"/>
              <a:t>її</a:t>
            </a:r>
            <a:r>
              <a:rPr lang="ru-RU" sz="2400" dirty="0"/>
              <a:t> </a:t>
            </a:r>
            <a:r>
              <a:rPr lang="ru-RU" sz="2400" dirty="0" err="1"/>
              <a:t>здатність</a:t>
            </a:r>
            <a:r>
              <a:rPr lang="ru-RU" sz="2400" dirty="0"/>
              <a:t> до </a:t>
            </a:r>
            <a:r>
              <a:rPr lang="ru-RU" sz="2400" dirty="0" err="1"/>
              <a:t>праці</a:t>
            </a:r>
            <a:r>
              <a:rPr lang="ru-RU" sz="2400" dirty="0"/>
              <a:t>.</a:t>
            </a:r>
          </a:p>
          <a:p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52858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12845"/>
            <a:ext cx="763284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праці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людина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діє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праці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якай є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матеріально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речовою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основою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майбутнього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продукту (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сировина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Засоби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праці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річ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комплекс речей,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якими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людина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діє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праці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перетворюючи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форму, яка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здатна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задовольняти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потреби (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обладнання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устаткування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32428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12845"/>
            <a:ext cx="763284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сучасних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умовах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відносять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Технологію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особливий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поєднання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усіх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метою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досягнення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конкретного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кінцевого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результату. </a:t>
            </a:r>
          </a:p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Науку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специфічна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людської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спрямована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систематизацію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нових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природу,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суспільство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мислення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Інформацію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система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збирання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обробки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систематизації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різноманітних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людини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метою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різних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сферах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життєдіяльності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насамперед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сфері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72304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12845"/>
            <a:ext cx="763284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Підприємницькі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здібності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особливий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специфічний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фактор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характеризує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людини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стосовно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поєднання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ефективного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всіх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метою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благ та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послуг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Екологічний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фактор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система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спеціалізованих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трудової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витрат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спрямованих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раціональне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охорону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навколишнього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середовища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відтворення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96143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12845"/>
            <a:ext cx="763284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Моделі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економічних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 систем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Ринкова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риси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різноманітні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власності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домінуванні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приватної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панування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товарно-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грошових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свобода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підприємництва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конкурентний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механізм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матеріальне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стимулювання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вільне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ціноутворення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ґрунтується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взаємодії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попиту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пропозиції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держава не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втручається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перебіг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Адміністративно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командна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риси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монополія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державної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власності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відсутність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конкуренції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директивне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планування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неринкові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господарські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зв’язки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зрівняльний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характер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розподілу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хронічний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дефіцит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товарів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послуг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централізований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розподіл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всіх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48042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12845"/>
            <a:ext cx="763284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Перехідна</a:t>
            </a:r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особливий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економічної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етапі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становлення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еволюції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зрілого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урівноваженого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стану) і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реформування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еволюції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нової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економічної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до нового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урівноваженого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стану). При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цьому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перехідну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економіку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говорити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спираючись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різні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класифікації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систем, тому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перехідна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проміжний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економіки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період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перетворення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трансформації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Змішана</a:t>
            </a:r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риси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різноманітність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власності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пріоритет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приватної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власності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конкурентний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механізм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урядовий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економіку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застосування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менеджменту та маркетингу;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посилення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соціальної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спрямованості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економіки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Традиційна</a:t>
            </a:r>
            <a:r>
              <a:rPr lang="en-US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місце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слаборозвинених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країнах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риси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багатоукладність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економіки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значна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частка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натурального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господарства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відстала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техніка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бідність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визначальний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господарське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життя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мають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традиції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звичаї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цінності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50197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12845"/>
            <a:ext cx="763284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Формаційний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підхід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періодизації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суспільного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первіснообщинний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рабовласницький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феодальний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капіталістичний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соціалістичний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комуністичний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uk-U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90062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924944"/>
            <a:ext cx="76328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Дякую за увагу!</a:t>
            </a:r>
            <a:endParaRPr lang="uk-U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33948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844824"/>
            <a:ext cx="7128792" cy="3312368"/>
          </a:xfrm>
        </p:spPr>
        <p:txBody>
          <a:bodyPr/>
          <a:lstStyle/>
          <a:p>
            <a:pPr algn="l"/>
            <a:r>
              <a:rPr lang="ru-RU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Суспільні</a:t>
            </a:r>
            <a:r>
              <a:rPr lang="ru-RU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потреби, </a:t>
            </a:r>
            <a:r>
              <a:rPr lang="ru-RU" sz="2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економічні</a:t>
            </a:r>
            <a:r>
              <a:rPr lang="ru-RU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ресурси</a:t>
            </a:r>
            <a:r>
              <a:rPr lang="ru-RU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Крива </a:t>
            </a:r>
            <a:r>
              <a:rPr lang="ru-RU" sz="2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виробничих</a:t>
            </a:r>
            <a:r>
              <a:rPr lang="ru-RU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можливостей</a:t>
            </a:r>
            <a:r>
              <a:rPr lang="ru-RU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Класифікація</a:t>
            </a:r>
            <a:r>
              <a:rPr lang="ru-RU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факторів</a:t>
            </a:r>
            <a:r>
              <a:rPr lang="ru-RU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суспільного</a:t>
            </a:r>
            <a:r>
              <a:rPr lang="ru-RU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ru-RU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Елементи</a:t>
            </a:r>
            <a:r>
              <a:rPr lang="ru-RU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моделі</a:t>
            </a:r>
            <a:r>
              <a:rPr lang="ru-RU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економічних</a:t>
            </a:r>
            <a:r>
              <a:rPr lang="ru-RU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систем.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275882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12845"/>
            <a:ext cx="763284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Економічні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 потреби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потреби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благах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споживчі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блага –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товари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послуги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виробничі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блага –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товари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послуги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призначені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споживчих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благ;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матеріальні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блага –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товари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послуги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сфери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матеріального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нематеріальні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блага –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створюються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сфері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нематеріального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Матеріальні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потреби людей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безмежні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зростаючі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Потреби як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визначальний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чинник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цілеспрямованої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поведінки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однією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фундаментальних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науки.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нужда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чому-небудь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об'єктивно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необхідному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підтримки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життєдіяльності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людини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колективу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суспільства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цілому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збуджувач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3349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12845"/>
            <a:ext cx="7632848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Класифікація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потреб:</a:t>
            </a:r>
          </a:p>
          <a:p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За характером </a:t>
            </a:r>
            <a:r>
              <a:rPr 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виникнення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первинні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базові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пов'язані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самим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існуванням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людини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їжа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одяг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безпека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житло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тощо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–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вторинні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виникнення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зміна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зумовлені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розвитком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цивілізації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модний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одяг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комфортне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житло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За </a:t>
            </a:r>
            <a:r>
              <a:rPr 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засобами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задоволення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матеріальні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(потреби в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матеріальних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благах); –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нематеріальні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духовні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потреби).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За </a:t>
            </a:r>
            <a:r>
              <a:rPr 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нагальністю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задоволення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першочергові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першої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необхідності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 –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другорядні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розкоші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</a:p>
          <a:p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6146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12845"/>
            <a:ext cx="763284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За </a:t>
            </a:r>
            <a:r>
              <a:rPr lang="ru-RU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можливостями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задоволення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насичені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вгамовані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мають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чітку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межу і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можливість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повного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задоволення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 –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ненасичені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невгамовні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(не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бути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задоволені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повністю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не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мають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меж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насичення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</a:p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За </a:t>
            </a:r>
            <a:r>
              <a:rPr lang="ru-RU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участю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відтворювальному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процесі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виробничі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(потреби 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засобах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 –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невиробничі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(потреби 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споживчих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благах). </a:t>
            </a:r>
          </a:p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За </a:t>
            </a:r>
            <a:r>
              <a:rPr lang="ru-RU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суб'єктами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вияву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особисті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виникають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розвиваються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життєдіяльності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індивіда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 –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колективні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групові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(потреби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групи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людей,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колективу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 –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суспільні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(потреби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функціонування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суспільства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цілому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</a:p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За </a:t>
            </a:r>
            <a:r>
              <a:rPr lang="ru-RU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кількісною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визначеністю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мірою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реалізації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абсолютні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потреби,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мають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абстрактний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характер і є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орієнтиром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 –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дійсні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формуються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залежно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досягнутого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є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суспільною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нормою для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певного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періоду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 –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платоспроможні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визначаються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платоспроможним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попитом); –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фактичні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задовольняються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наявними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товарами та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послугами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38830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12845"/>
            <a:ext cx="763284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Всезагальний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економічний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закон </a:t>
            </a:r>
            <a:r>
              <a:rPr 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зростання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потреб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відображає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внутрішньо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суттєві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сталі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зв'язки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виробництвом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споживанням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потребами та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існуючими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можливостями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їхнього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задоволення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закону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безперервний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розвиток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потреб є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рушійною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силою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економічного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духовного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прогресу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людства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 свою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чергу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стимулює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появу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дедалі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нових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нових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потреб.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48342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12845"/>
            <a:ext cx="763284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Прагнення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задовольнити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кожний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момент часу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зростаючі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потреби,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однак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наштовхується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відносну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обмеженість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Вирішення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протиріччя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невгамовністю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безмежністю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потреб і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обмеженістю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породжує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проблему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вибору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визначає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мету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економічної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Вибір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складається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відповідей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наступні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блага,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якої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якості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в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кількості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виробляти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використовувати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благ?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Кому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дістануться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вироблені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блага і в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кількості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88025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12845"/>
            <a:ext cx="763284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Економічні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ресурси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фактори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земля,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праця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капітал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підприємницькі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здібності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засоби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праці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праці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робоча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сила)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рідкісні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обмежені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Кожна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точка на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кривій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виробничих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можливостей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показує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максимальний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обсяг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будь-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двох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досягненні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повної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зайнятості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повного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обсягу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тому,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вибирати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товари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послуги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виробляти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відмовитися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dirty="0"/>
              <a:t> 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82794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12845"/>
            <a:ext cx="763284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Економічна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 система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сукупність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людьми,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складаються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приводу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розподілу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обміну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споживання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матеріальних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благ,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спрямовані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регулювання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мети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суспільства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Вирішує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три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 і для кого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виробляти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ланками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підсистемами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є: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сили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засоби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плюс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робоча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сила);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виробничі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власності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господарський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механізм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сукупність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різних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господарською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макрорівні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1275810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40</TotalTime>
  <Words>638</Words>
  <Application>Microsoft Office PowerPoint</Application>
  <PresentationFormat>Экран (4:3)</PresentationFormat>
  <Paragraphs>37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Воздушный поток</vt:lpstr>
      <vt:lpstr>Тема 2. Виробництво та його фактори </vt:lpstr>
      <vt:lpstr>1. Суспільні потреби, економічні ресурси. Крива виробничих можливостей.  2. Класифікація факторів суспільного виробництва. 3. Елементи та моделі економічних систем.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2. Виробництво та його фактори </dc:title>
  <dc:creator>Ann</dc:creator>
  <cp:lastModifiedBy>Ann</cp:lastModifiedBy>
  <cp:revision>17</cp:revision>
  <dcterms:created xsi:type="dcterms:W3CDTF">2020-10-05T12:59:05Z</dcterms:created>
  <dcterms:modified xsi:type="dcterms:W3CDTF">2020-10-05T13:51:33Z</dcterms:modified>
</cp:coreProperties>
</file>