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04" y="-9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11" name="Rectangle 10"/>
          <p:cNvSpPr/>
          <p:nvPr/>
        </p:nvSpPr>
        <p:spPr>
          <a:xfrm>
            <a:off x="0" y="3866920"/>
            <a:ext cx="9144000" cy="299108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0" y="0"/>
            <a:ext cx="9144000" cy="386692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ectangle 12"/>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itle 2"/>
          <p:cNvSpPr>
            <a:spLocks noGrp="1"/>
          </p:cNvSpPr>
          <p:nvPr>
            <p:ph type="subTitle" idx="1"/>
          </p:nvPr>
        </p:nvSpPr>
        <p:spPr>
          <a:xfrm>
            <a:off x="1473795" y="5052545"/>
            <a:ext cx="5637010" cy="882119"/>
          </a:xfrm>
        </p:spPr>
        <p:txBody>
          <a:bodyPr>
            <a:normAutofit/>
          </a:bodyPr>
          <a:lstStyle>
            <a:lvl1pPr marL="0" indent="0" algn="l">
              <a:buNone/>
              <a:defRPr sz="22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C227C95A-2538-474D-8116-ABF1DFB67D37}" type="datetimeFigureOut">
              <a:rPr lang="uk-UA" smtClean="0"/>
              <a:t>05.10.2020</a:t>
            </a:fld>
            <a:endParaRPr lang="uk-UA"/>
          </a:p>
        </p:txBody>
      </p:sp>
      <p:sp>
        <p:nvSpPr>
          <p:cNvPr id="5" name="Footer Placeholder 4"/>
          <p:cNvSpPr>
            <a:spLocks noGrp="1"/>
          </p:cNvSpPr>
          <p:nvPr>
            <p:ph type="ftr" sz="quarter" idx="11"/>
          </p:nvPr>
        </p:nvSpPr>
        <p:spPr/>
        <p:txBody>
          <a:bodyPr/>
          <a:lstStyle/>
          <a:p>
            <a:endParaRPr lang="uk-UA"/>
          </a:p>
        </p:txBody>
      </p:sp>
      <p:sp>
        <p:nvSpPr>
          <p:cNvPr id="6" name="Slide Number Placeholder 5"/>
          <p:cNvSpPr>
            <a:spLocks noGrp="1"/>
          </p:cNvSpPr>
          <p:nvPr>
            <p:ph type="sldNum" sz="quarter" idx="12"/>
          </p:nvPr>
        </p:nvSpPr>
        <p:spPr/>
        <p:txBody>
          <a:bodyPr/>
          <a:lstStyle/>
          <a:p>
            <a:fld id="{79F30534-C840-4B8F-8347-15DB3D7A8754}" type="slidenum">
              <a:rPr lang="uk-UA" smtClean="0"/>
              <a:t>‹#›</a:t>
            </a:fld>
            <a:endParaRPr lang="uk-UA"/>
          </a:p>
        </p:txBody>
      </p:sp>
      <p:sp>
        <p:nvSpPr>
          <p:cNvPr id="2" name="Title 1"/>
          <p:cNvSpPr>
            <a:spLocks noGrp="1"/>
          </p:cNvSpPr>
          <p:nvPr>
            <p:ph type="ctrTitle"/>
          </p:nvPr>
        </p:nvSpPr>
        <p:spPr>
          <a:xfrm>
            <a:off x="817581" y="3132290"/>
            <a:ext cx="7175351" cy="1793167"/>
          </a:xfrm>
          <a:effectLst/>
        </p:spPr>
        <p:txBody>
          <a:bodyPr>
            <a:noAutofit/>
          </a:bodyPr>
          <a:lstStyle>
            <a:lvl1pPr marL="640080" indent="-457200" algn="l">
              <a:defRPr sz="5400"/>
            </a:lvl1pPr>
          </a:lstStyle>
          <a:p>
            <a:r>
              <a:rPr lang="ru-RU" smtClean="0"/>
              <a:t>Образец заголовка</a:t>
            </a:r>
            <a:endParaRPr lang="en-US" dirty="0"/>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Vertical Text Placeholder 2"/>
          <p:cNvSpPr>
            <a:spLocks noGrp="1"/>
          </p:cNvSpPr>
          <p:nvPr>
            <p:ph type="body" orient="vert" idx="1"/>
          </p:nvPr>
        </p:nvSpPr>
        <p:spPr>
          <a:xfrm>
            <a:off x="1905000" y="731519"/>
            <a:ext cx="6400800" cy="3474720"/>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C227C95A-2538-474D-8116-ABF1DFB67D37}" type="datetimeFigureOut">
              <a:rPr lang="uk-UA" smtClean="0"/>
              <a:t>05.10.2020</a:t>
            </a:fld>
            <a:endParaRPr lang="uk-UA"/>
          </a:p>
        </p:txBody>
      </p:sp>
      <p:sp>
        <p:nvSpPr>
          <p:cNvPr id="5" name="Footer Placeholder 4"/>
          <p:cNvSpPr>
            <a:spLocks noGrp="1"/>
          </p:cNvSpPr>
          <p:nvPr>
            <p:ph type="ftr" sz="quarter" idx="11"/>
          </p:nvPr>
        </p:nvSpPr>
        <p:spPr/>
        <p:txBody>
          <a:bodyPr/>
          <a:lstStyle/>
          <a:p>
            <a:endParaRPr lang="uk-UA"/>
          </a:p>
        </p:txBody>
      </p:sp>
      <p:sp>
        <p:nvSpPr>
          <p:cNvPr id="6" name="Slide Number Placeholder 5"/>
          <p:cNvSpPr>
            <a:spLocks noGrp="1"/>
          </p:cNvSpPr>
          <p:nvPr>
            <p:ph type="sldNum" sz="quarter" idx="12"/>
          </p:nvPr>
        </p:nvSpPr>
        <p:spPr/>
        <p:txBody>
          <a:bodyPr/>
          <a:lstStyle/>
          <a:p>
            <a:fld id="{79F30534-C840-4B8F-8347-15DB3D7A8754}" type="slidenum">
              <a:rPr lang="uk-UA" smtClean="0"/>
              <a:t>‹#›</a:t>
            </a:fld>
            <a:endParaRPr lang="uk-UA"/>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153758" y="376517"/>
            <a:ext cx="2057400" cy="5238339"/>
          </a:xfrm>
          <a:effectLst/>
        </p:spPr>
        <p:txBody>
          <a:bodyPr vert="eaVert"/>
          <a:lstStyle>
            <a:lvl1pPr algn="l">
              <a:defRPr/>
            </a:lvl1pPr>
          </a:lstStyle>
          <a:p>
            <a:r>
              <a:rPr lang="ru-RU" smtClean="0"/>
              <a:t>Образец заголовка</a:t>
            </a:r>
            <a:endParaRPr lang="en-US"/>
          </a:p>
        </p:txBody>
      </p:sp>
      <p:sp>
        <p:nvSpPr>
          <p:cNvPr id="3" name="Vertical Text Placeholder 2"/>
          <p:cNvSpPr>
            <a:spLocks noGrp="1"/>
          </p:cNvSpPr>
          <p:nvPr>
            <p:ph type="body" orient="vert" idx="1"/>
          </p:nvPr>
        </p:nvSpPr>
        <p:spPr>
          <a:xfrm>
            <a:off x="3324113" y="731519"/>
            <a:ext cx="4829287" cy="4894729"/>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C227C95A-2538-474D-8116-ABF1DFB67D37}" type="datetimeFigureOut">
              <a:rPr lang="uk-UA" smtClean="0"/>
              <a:t>05.10.2020</a:t>
            </a:fld>
            <a:endParaRPr lang="uk-UA"/>
          </a:p>
        </p:txBody>
      </p:sp>
      <p:sp>
        <p:nvSpPr>
          <p:cNvPr id="5" name="Footer Placeholder 4"/>
          <p:cNvSpPr>
            <a:spLocks noGrp="1"/>
          </p:cNvSpPr>
          <p:nvPr>
            <p:ph type="ftr" sz="quarter" idx="11"/>
          </p:nvPr>
        </p:nvSpPr>
        <p:spPr/>
        <p:txBody>
          <a:bodyPr/>
          <a:lstStyle/>
          <a:p>
            <a:endParaRPr lang="uk-UA"/>
          </a:p>
        </p:txBody>
      </p:sp>
      <p:sp>
        <p:nvSpPr>
          <p:cNvPr id="6" name="Slide Number Placeholder 5"/>
          <p:cNvSpPr>
            <a:spLocks noGrp="1"/>
          </p:cNvSpPr>
          <p:nvPr>
            <p:ph type="sldNum" sz="quarter" idx="12"/>
          </p:nvPr>
        </p:nvSpPr>
        <p:spPr/>
        <p:txBody>
          <a:bodyPr/>
          <a:lstStyle/>
          <a:p>
            <a:fld id="{79F30534-C840-4B8F-8347-15DB3D7A8754}" type="slidenum">
              <a:rPr lang="uk-UA" smtClean="0"/>
              <a:t>‹#›</a:t>
            </a:fld>
            <a:endParaRPr lang="uk-UA"/>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C227C95A-2538-474D-8116-ABF1DFB67D37}" type="datetimeFigureOut">
              <a:rPr lang="uk-UA" smtClean="0"/>
              <a:t>05.10.2020</a:t>
            </a:fld>
            <a:endParaRPr lang="uk-UA"/>
          </a:p>
        </p:txBody>
      </p:sp>
      <p:sp>
        <p:nvSpPr>
          <p:cNvPr id="5" name="Footer Placeholder 4"/>
          <p:cNvSpPr>
            <a:spLocks noGrp="1"/>
          </p:cNvSpPr>
          <p:nvPr>
            <p:ph type="ftr" sz="quarter" idx="11"/>
          </p:nvPr>
        </p:nvSpPr>
        <p:spPr/>
        <p:txBody>
          <a:bodyPr/>
          <a:lstStyle/>
          <a:p>
            <a:endParaRPr lang="uk-UA"/>
          </a:p>
        </p:txBody>
      </p:sp>
      <p:sp>
        <p:nvSpPr>
          <p:cNvPr id="6" name="Slide Number Placeholder 5"/>
          <p:cNvSpPr>
            <a:spLocks noGrp="1"/>
          </p:cNvSpPr>
          <p:nvPr>
            <p:ph type="sldNum" sz="quarter" idx="12"/>
          </p:nvPr>
        </p:nvSpPr>
        <p:spPr/>
        <p:txBody>
          <a:bodyPr/>
          <a:lstStyle/>
          <a:p>
            <a:fld id="{79F30534-C840-4B8F-8347-15DB3D7A8754}" type="slidenum">
              <a:rPr lang="uk-UA" smtClean="0"/>
              <a:t>‹#›</a:t>
            </a:fld>
            <a:endParaRPr lang="uk-UA"/>
          </a:p>
        </p:txBody>
      </p:sp>
      <p:sp>
        <p:nvSpPr>
          <p:cNvPr id="8" name="Title 7"/>
          <p:cNvSpPr>
            <a:spLocks noGrp="1"/>
          </p:cNvSpPr>
          <p:nvPr>
            <p:ph type="title"/>
          </p:nvPr>
        </p:nvSpPr>
        <p:spPr/>
        <p:txBody>
          <a:bodyPr/>
          <a:lstStyle/>
          <a:p>
            <a:r>
              <a:rPr lang="ru-RU" smtClean="0"/>
              <a:t>Образец заголовка</a:t>
            </a:r>
            <a:endParaRPr lang="en-US"/>
          </a:p>
        </p:txBody>
      </p:sp>
      <p:sp>
        <p:nvSpPr>
          <p:cNvPr id="10" name="Content Placeholder 9"/>
          <p:cNvSpPr>
            <a:spLocks noGrp="1"/>
          </p:cNvSpPr>
          <p:nvPr>
            <p:ph sz="quarter" idx="13"/>
          </p:nvPr>
        </p:nvSpPr>
        <p:spPr>
          <a:xfrm>
            <a:off x="1143000" y="731520"/>
            <a:ext cx="6400800" cy="347472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7" name="Rectangle 6"/>
          <p:cNvSpPr/>
          <p:nvPr/>
        </p:nvSpPr>
        <p:spPr>
          <a:xfrm>
            <a:off x="0" y="3866920"/>
            <a:ext cx="9144000" cy="299108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0" y="0"/>
            <a:ext cx="9144000" cy="386692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2033195" y="2172648"/>
            <a:ext cx="5966666" cy="2423346"/>
          </a:xfrm>
          <a:effectLst/>
        </p:spPr>
        <p:txBody>
          <a:bodyPr anchor="b"/>
          <a:lstStyle>
            <a:lvl1pPr algn="r">
              <a:defRPr sz="4600" b="1" cap="none" baseline="0"/>
            </a:lvl1pPr>
          </a:lstStyle>
          <a:p>
            <a:r>
              <a:rPr lang="ru-RU" smtClean="0"/>
              <a:t>Образец заголовка</a:t>
            </a:r>
            <a:endParaRPr lang="en-US" dirty="0"/>
          </a:p>
        </p:txBody>
      </p:sp>
      <p:sp>
        <p:nvSpPr>
          <p:cNvPr id="3" name="Text Placeholder 2"/>
          <p:cNvSpPr>
            <a:spLocks noGrp="1"/>
          </p:cNvSpPr>
          <p:nvPr>
            <p:ph type="body" idx="1"/>
          </p:nvPr>
        </p:nvSpPr>
        <p:spPr>
          <a:xfrm>
            <a:off x="2022438" y="4607511"/>
            <a:ext cx="5970494" cy="835460"/>
          </a:xfrm>
        </p:spPr>
        <p:txBody>
          <a:bodyPr anchor="t"/>
          <a:lstStyle>
            <a:lvl1pPr marL="0" indent="0" algn="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C227C95A-2538-474D-8116-ABF1DFB67D37}" type="datetimeFigureOut">
              <a:rPr lang="uk-UA" smtClean="0"/>
              <a:t>05.10.2020</a:t>
            </a:fld>
            <a:endParaRPr lang="uk-UA"/>
          </a:p>
        </p:txBody>
      </p:sp>
      <p:sp>
        <p:nvSpPr>
          <p:cNvPr id="5" name="Footer Placeholder 4"/>
          <p:cNvSpPr>
            <a:spLocks noGrp="1"/>
          </p:cNvSpPr>
          <p:nvPr>
            <p:ph type="ftr" sz="quarter" idx="11"/>
          </p:nvPr>
        </p:nvSpPr>
        <p:spPr/>
        <p:txBody>
          <a:bodyPr/>
          <a:lstStyle/>
          <a:p>
            <a:endParaRPr lang="uk-UA"/>
          </a:p>
        </p:txBody>
      </p:sp>
      <p:sp>
        <p:nvSpPr>
          <p:cNvPr id="6" name="Slide Number Placeholder 5"/>
          <p:cNvSpPr>
            <a:spLocks noGrp="1"/>
          </p:cNvSpPr>
          <p:nvPr>
            <p:ph type="sldNum" sz="quarter" idx="12"/>
          </p:nvPr>
        </p:nvSpPr>
        <p:spPr/>
        <p:txBody>
          <a:bodyPr/>
          <a:lstStyle/>
          <a:p>
            <a:fld id="{79F30534-C840-4B8F-8347-15DB3D7A8754}" type="slidenum">
              <a:rPr lang="uk-UA" smtClean="0"/>
              <a:t>‹#›</a:t>
            </a:fld>
            <a:endParaRPr lang="uk-UA"/>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C227C95A-2538-474D-8116-ABF1DFB67D37}" type="datetimeFigureOut">
              <a:rPr lang="uk-UA" smtClean="0"/>
              <a:t>05.10.2020</a:t>
            </a:fld>
            <a:endParaRPr lang="uk-UA"/>
          </a:p>
        </p:txBody>
      </p:sp>
      <p:sp>
        <p:nvSpPr>
          <p:cNvPr id="6" name="Footer Placeholder 5"/>
          <p:cNvSpPr>
            <a:spLocks noGrp="1"/>
          </p:cNvSpPr>
          <p:nvPr>
            <p:ph type="ftr" sz="quarter" idx="11"/>
          </p:nvPr>
        </p:nvSpPr>
        <p:spPr/>
        <p:txBody>
          <a:bodyPr/>
          <a:lstStyle/>
          <a:p>
            <a:endParaRPr lang="uk-UA"/>
          </a:p>
        </p:txBody>
      </p:sp>
      <p:sp>
        <p:nvSpPr>
          <p:cNvPr id="7" name="Slide Number Placeholder 6"/>
          <p:cNvSpPr>
            <a:spLocks noGrp="1"/>
          </p:cNvSpPr>
          <p:nvPr>
            <p:ph type="sldNum" sz="quarter" idx="12"/>
          </p:nvPr>
        </p:nvSpPr>
        <p:spPr/>
        <p:txBody>
          <a:bodyPr/>
          <a:lstStyle/>
          <a:p>
            <a:fld id="{79F30534-C840-4B8F-8347-15DB3D7A8754}" type="slidenum">
              <a:rPr lang="uk-UA" smtClean="0"/>
              <a:t>‹#›</a:t>
            </a:fld>
            <a:endParaRPr lang="uk-UA"/>
          </a:p>
        </p:txBody>
      </p:sp>
      <p:sp>
        <p:nvSpPr>
          <p:cNvPr id="8" name="Title 7"/>
          <p:cNvSpPr>
            <a:spLocks noGrp="1"/>
          </p:cNvSpPr>
          <p:nvPr>
            <p:ph type="title"/>
          </p:nvPr>
        </p:nvSpPr>
        <p:spPr/>
        <p:txBody>
          <a:bodyPr/>
          <a:lstStyle/>
          <a:p>
            <a:r>
              <a:rPr lang="ru-RU" smtClean="0"/>
              <a:t>Образец заголовка</a:t>
            </a:r>
            <a:endParaRPr lang="en-US"/>
          </a:p>
        </p:txBody>
      </p:sp>
      <p:sp>
        <p:nvSpPr>
          <p:cNvPr id="9" name="Content Placeholder 8"/>
          <p:cNvSpPr>
            <a:spLocks noGrp="1"/>
          </p:cNvSpPr>
          <p:nvPr>
            <p:ph sz="quarter" idx="13"/>
          </p:nvPr>
        </p:nvSpPr>
        <p:spPr>
          <a:xfrm>
            <a:off x="1142999" y="731519"/>
            <a:ext cx="3346704" cy="347472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11" name="Content Placeholder 10"/>
          <p:cNvSpPr>
            <a:spLocks noGrp="1"/>
          </p:cNvSpPr>
          <p:nvPr>
            <p:ph sz="quarter" idx="14"/>
          </p:nvPr>
        </p:nvSpPr>
        <p:spPr>
          <a:xfrm>
            <a:off x="4645152" y="731520"/>
            <a:ext cx="3346704" cy="347472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143000" y="731520"/>
            <a:ext cx="3346704" cy="639762"/>
          </a:xfrm>
        </p:spPr>
        <p:txBody>
          <a:bodyPr anchor="b">
            <a:noAutofit/>
          </a:bodyPr>
          <a:lstStyle>
            <a:lvl1pPr marL="0" indent="0" algn="ctr">
              <a:buNone/>
              <a:defRPr lang="en-US" sz="24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1156447" y="1400327"/>
            <a:ext cx="3346704" cy="2743200"/>
          </a:xfrm>
        </p:spPr>
        <p:txBody>
          <a:bodyPr>
            <a:norm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4647302" y="731520"/>
            <a:ext cx="3346704" cy="639762"/>
          </a:xfrm>
        </p:spPr>
        <p:txBody>
          <a:bodyPr anchor="b">
            <a:noAutofit/>
          </a:bodyPr>
          <a:lstStyle>
            <a:lvl1pPr marL="0" indent="0" algn="ctr">
              <a:buNone/>
              <a:defRPr lang="en-US" sz="24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ctr" defTabSz="914400" rtl="0" eaLnBrk="1" latinLnBrk="0" hangingPunct="1">
              <a:spcBef>
                <a:spcPct val="20000"/>
              </a:spcBef>
              <a:spcAft>
                <a:spcPts val="300"/>
              </a:spcAft>
              <a:buClr>
                <a:schemeClr val="accent6">
                  <a:lumMod val="75000"/>
                </a:schemeClr>
              </a:buClr>
              <a:buSzPct val="130000"/>
              <a:buFont typeface="Georgia" pitchFamily="18" charset="0"/>
              <a:buNone/>
            </a:pPr>
            <a:r>
              <a:rPr lang="ru-RU" smtClean="0"/>
              <a:t>Образец текста</a:t>
            </a:r>
          </a:p>
        </p:txBody>
      </p:sp>
      <p:sp>
        <p:nvSpPr>
          <p:cNvPr id="6" name="Content Placeholder 5"/>
          <p:cNvSpPr>
            <a:spLocks noGrp="1"/>
          </p:cNvSpPr>
          <p:nvPr>
            <p:ph sz="quarter" idx="4"/>
          </p:nvPr>
        </p:nvSpPr>
        <p:spPr>
          <a:xfrm>
            <a:off x="4645025" y="1399032"/>
            <a:ext cx="3346704" cy="2743200"/>
          </a:xfrm>
        </p:spPr>
        <p:txBody>
          <a:bodyPr>
            <a:norm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C227C95A-2538-474D-8116-ABF1DFB67D37}" type="datetimeFigureOut">
              <a:rPr lang="uk-UA" smtClean="0"/>
              <a:t>05.10.2020</a:t>
            </a:fld>
            <a:endParaRPr lang="uk-UA"/>
          </a:p>
        </p:txBody>
      </p:sp>
      <p:sp>
        <p:nvSpPr>
          <p:cNvPr id="8" name="Footer Placeholder 7"/>
          <p:cNvSpPr>
            <a:spLocks noGrp="1"/>
          </p:cNvSpPr>
          <p:nvPr>
            <p:ph type="ftr" sz="quarter" idx="11"/>
          </p:nvPr>
        </p:nvSpPr>
        <p:spPr/>
        <p:txBody>
          <a:bodyPr/>
          <a:lstStyle/>
          <a:p>
            <a:endParaRPr lang="uk-UA"/>
          </a:p>
        </p:txBody>
      </p:sp>
      <p:sp>
        <p:nvSpPr>
          <p:cNvPr id="9" name="Slide Number Placeholder 8"/>
          <p:cNvSpPr>
            <a:spLocks noGrp="1"/>
          </p:cNvSpPr>
          <p:nvPr>
            <p:ph type="sldNum" sz="quarter" idx="12"/>
          </p:nvPr>
        </p:nvSpPr>
        <p:spPr/>
        <p:txBody>
          <a:bodyPr/>
          <a:lstStyle/>
          <a:p>
            <a:fld id="{79F30534-C840-4B8F-8347-15DB3D7A8754}" type="slidenum">
              <a:rPr lang="uk-UA" smtClean="0"/>
              <a:t>‹#›</a:t>
            </a:fld>
            <a:endParaRPr lang="uk-UA"/>
          </a:p>
        </p:txBody>
      </p:sp>
      <p:sp>
        <p:nvSpPr>
          <p:cNvPr id="10" name="Title 9"/>
          <p:cNvSpPr>
            <a:spLocks noGrp="1"/>
          </p:cNvSpPr>
          <p:nvPr>
            <p:ph type="title"/>
          </p:nvPr>
        </p:nvSpPr>
        <p:spPr/>
        <p:txBody>
          <a:bodyPr/>
          <a:lstStyle/>
          <a:p>
            <a:r>
              <a:rPr lang="ru-RU" smtClean="0"/>
              <a:t>Образец заголовка</a:t>
            </a:r>
            <a:endParaRPr lang="en-US" dirty="0"/>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C227C95A-2538-474D-8116-ABF1DFB67D37}" type="datetimeFigureOut">
              <a:rPr lang="uk-UA" smtClean="0"/>
              <a:t>05.10.2020</a:t>
            </a:fld>
            <a:endParaRPr lang="uk-UA"/>
          </a:p>
        </p:txBody>
      </p:sp>
      <p:sp>
        <p:nvSpPr>
          <p:cNvPr id="4" name="Footer Placeholder 3"/>
          <p:cNvSpPr>
            <a:spLocks noGrp="1"/>
          </p:cNvSpPr>
          <p:nvPr>
            <p:ph type="ftr" sz="quarter" idx="11"/>
          </p:nvPr>
        </p:nvSpPr>
        <p:spPr/>
        <p:txBody>
          <a:bodyPr/>
          <a:lstStyle/>
          <a:p>
            <a:endParaRPr lang="uk-UA"/>
          </a:p>
        </p:txBody>
      </p:sp>
      <p:sp>
        <p:nvSpPr>
          <p:cNvPr id="5" name="Slide Number Placeholder 4"/>
          <p:cNvSpPr>
            <a:spLocks noGrp="1"/>
          </p:cNvSpPr>
          <p:nvPr>
            <p:ph type="sldNum" sz="quarter" idx="12"/>
          </p:nvPr>
        </p:nvSpPr>
        <p:spPr/>
        <p:txBody>
          <a:bodyPr/>
          <a:lstStyle/>
          <a:p>
            <a:fld id="{79F30534-C840-4B8F-8347-15DB3D7A8754}" type="slidenum">
              <a:rPr lang="uk-UA" smtClean="0"/>
              <a:t>‹#›</a:t>
            </a:fld>
            <a:endParaRPr lang="uk-UA"/>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227C95A-2538-474D-8116-ABF1DFB67D37}" type="datetimeFigureOut">
              <a:rPr lang="uk-UA" smtClean="0"/>
              <a:t>05.10.2020</a:t>
            </a:fld>
            <a:endParaRPr lang="uk-UA"/>
          </a:p>
        </p:txBody>
      </p:sp>
      <p:sp>
        <p:nvSpPr>
          <p:cNvPr id="3" name="Footer Placeholder 2"/>
          <p:cNvSpPr>
            <a:spLocks noGrp="1"/>
          </p:cNvSpPr>
          <p:nvPr>
            <p:ph type="ftr" sz="quarter" idx="11"/>
          </p:nvPr>
        </p:nvSpPr>
        <p:spPr/>
        <p:txBody>
          <a:bodyPr/>
          <a:lstStyle/>
          <a:p>
            <a:endParaRPr lang="uk-UA"/>
          </a:p>
        </p:txBody>
      </p:sp>
      <p:sp>
        <p:nvSpPr>
          <p:cNvPr id="4" name="Slide Number Placeholder 3"/>
          <p:cNvSpPr>
            <a:spLocks noGrp="1"/>
          </p:cNvSpPr>
          <p:nvPr>
            <p:ph type="sldNum" sz="quarter" idx="12"/>
          </p:nvPr>
        </p:nvSpPr>
        <p:spPr/>
        <p:txBody>
          <a:bodyPr/>
          <a:lstStyle/>
          <a:p>
            <a:fld id="{79F30534-C840-4B8F-8347-15DB3D7A8754}" type="slidenum">
              <a:rPr lang="uk-UA" smtClean="0"/>
              <a:t>‹#›</a:t>
            </a:fld>
            <a:endParaRPr lang="uk-UA"/>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39095" y="2209800"/>
            <a:ext cx="3636085" cy="1258493"/>
          </a:xfrm>
          <a:effectLst/>
        </p:spPr>
        <p:txBody>
          <a:bodyPr anchor="b">
            <a:noAutofit/>
          </a:bodyPr>
          <a:lstStyle>
            <a:lvl1pPr marL="228600" indent="-228600" algn="l">
              <a:defRPr sz="2800" b="1">
                <a:effectLst/>
              </a:defRPr>
            </a:lvl1pPr>
          </a:lstStyle>
          <a:p>
            <a:r>
              <a:rPr lang="ru-RU" smtClean="0"/>
              <a:t>Образец заголовка</a:t>
            </a:r>
            <a:endParaRPr lang="en-US" dirty="0"/>
          </a:p>
        </p:txBody>
      </p:sp>
      <p:sp>
        <p:nvSpPr>
          <p:cNvPr id="3" name="Content Placeholder 2"/>
          <p:cNvSpPr>
            <a:spLocks noGrp="1"/>
          </p:cNvSpPr>
          <p:nvPr>
            <p:ph idx="1"/>
          </p:nvPr>
        </p:nvSpPr>
        <p:spPr>
          <a:xfrm>
            <a:off x="4593515" y="731520"/>
            <a:ext cx="4017085" cy="4894730"/>
          </a:xfrm>
        </p:spPr>
        <p:txBody>
          <a:bodyPr anchor="ctr"/>
          <a:lstStyle>
            <a:lvl1pPr>
              <a:defRPr sz="2200"/>
            </a:lvl1pPr>
            <a:lvl2pPr>
              <a:defRPr sz="2000"/>
            </a:lvl2pPr>
            <a:lvl3pPr>
              <a:defRPr sz="1800"/>
            </a:lvl3pPr>
            <a:lvl4pPr>
              <a:defRPr sz="1600"/>
            </a:lvl4pPr>
            <a:lvl5pPr>
              <a:defRPr sz="14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1075765" y="3497802"/>
            <a:ext cx="3388660" cy="213951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C227C95A-2538-474D-8116-ABF1DFB67D37}" type="datetimeFigureOut">
              <a:rPr lang="uk-UA" smtClean="0"/>
              <a:t>05.10.2020</a:t>
            </a:fld>
            <a:endParaRPr lang="uk-UA"/>
          </a:p>
        </p:txBody>
      </p:sp>
      <p:sp>
        <p:nvSpPr>
          <p:cNvPr id="6" name="Footer Placeholder 5"/>
          <p:cNvSpPr>
            <a:spLocks noGrp="1"/>
          </p:cNvSpPr>
          <p:nvPr>
            <p:ph type="ftr" sz="quarter" idx="11"/>
          </p:nvPr>
        </p:nvSpPr>
        <p:spPr/>
        <p:txBody>
          <a:bodyPr/>
          <a:lstStyle/>
          <a:p>
            <a:endParaRPr lang="uk-UA"/>
          </a:p>
        </p:txBody>
      </p:sp>
      <p:sp>
        <p:nvSpPr>
          <p:cNvPr id="7" name="Slide Number Placeholder 6"/>
          <p:cNvSpPr>
            <a:spLocks noGrp="1"/>
          </p:cNvSpPr>
          <p:nvPr>
            <p:ph type="sldNum" sz="quarter" idx="12"/>
          </p:nvPr>
        </p:nvSpPr>
        <p:spPr/>
        <p:txBody>
          <a:bodyPr/>
          <a:lstStyle/>
          <a:p>
            <a:fld id="{79F30534-C840-4B8F-8347-15DB3D7A8754}" type="slidenum">
              <a:rPr lang="uk-UA" smtClean="0"/>
              <a:t>‹#›</a:t>
            </a:fld>
            <a:endParaRPr lang="uk-UA"/>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8" name="Rectangle 7"/>
          <p:cNvSpPr/>
          <p:nvPr/>
        </p:nvSpPr>
        <p:spPr>
          <a:xfrm>
            <a:off x="0" y="3866920"/>
            <a:ext cx="9144000" cy="299108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0" y="0"/>
            <a:ext cx="9144000" cy="386692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4475175" y="1143000"/>
            <a:ext cx="4114800" cy="3127806"/>
          </a:xfrm>
          <a:prstGeom prst="roundRect">
            <a:avLst>
              <a:gd name="adj" fmla="val 4230"/>
            </a:avLst>
          </a:prstGeom>
          <a:solidFill>
            <a:schemeClr val="bg2">
              <a:lumMod val="90000"/>
            </a:schemeClr>
          </a:solidFill>
          <a:effectLst>
            <a:reflection blurRad="4350" stA="23000" endA="300" endPos="28000" dir="5400000" sy="-100000" algn="bl" rotWithShape="0"/>
          </a:effectLst>
          <a:scene3d>
            <a:camera prst="perspectiveContrastingLeftFacing" fov="1800000">
              <a:rot lat="300000" lon="2100000" rev="0"/>
            </a:camera>
            <a:lightRig rig="balanced" dir="t"/>
          </a:scene3d>
          <a:sp3d>
            <a:bevelT w="50800" h="50800"/>
          </a:sp3d>
        </p:spPr>
        <p:txBody>
          <a:bodyPr>
            <a:normAutofit/>
            <a:flatTx/>
          </a:bodyPr>
          <a:lstStyle>
            <a:lvl1pPr marL="0" indent="0" algn="ctr">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
        <p:nvSpPr>
          <p:cNvPr id="4" name="Text Placeholder 3"/>
          <p:cNvSpPr>
            <a:spLocks noGrp="1"/>
          </p:cNvSpPr>
          <p:nvPr>
            <p:ph type="body" sz="half" idx="2"/>
          </p:nvPr>
        </p:nvSpPr>
        <p:spPr>
          <a:xfrm>
            <a:off x="877887" y="1010486"/>
            <a:ext cx="3694114" cy="2163020"/>
          </a:xfrm>
        </p:spPr>
        <p:txBody>
          <a:bodyPr anchor="b"/>
          <a:lstStyle>
            <a:lvl1pPr marL="182880" indent="-182880">
              <a:buFont typeface="Georgia" pitchFamily="18" charset="0"/>
              <a:buChar char="*"/>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C227C95A-2538-474D-8116-ABF1DFB67D37}" type="datetimeFigureOut">
              <a:rPr lang="uk-UA" smtClean="0"/>
              <a:t>05.10.2020</a:t>
            </a:fld>
            <a:endParaRPr lang="uk-UA"/>
          </a:p>
        </p:txBody>
      </p:sp>
      <p:sp>
        <p:nvSpPr>
          <p:cNvPr id="6" name="Footer Placeholder 5"/>
          <p:cNvSpPr>
            <a:spLocks noGrp="1"/>
          </p:cNvSpPr>
          <p:nvPr>
            <p:ph type="ftr" sz="quarter" idx="11"/>
          </p:nvPr>
        </p:nvSpPr>
        <p:spPr/>
        <p:txBody>
          <a:bodyPr/>
          <a:lstStyle/>
          <a:p>
            <a:endParaRPr lang="uk-UA"/>
          </a:p>
        </p:txBody>
      </p:sp>
      <p:sp>
        <p:nvSpPr>
          <p:cNvPr id="7" name="Slide Number Placeholder 6"/>
          <p:cNvSpPr>
            <a:spLocks noGrp="1"/>
          </p:cNvSpPr>
          <p:nvPr>
            <p:ph type="sldNum" sz="quarter" idx="12"/>
          </p:nvPr>
        </p:nvSpPr>
        <p:spPr/>
        <p:txBody>
          <a:bodyPr/>
          <a:lstStyle/>
          <a:p>
            <a:fld id="{79F30534-C840-4B8F-8347-15DB3D7A8754}" type="slidenum">
              <a:rPr lang="uk-UA" smtClean="0"/>
              <a:t>‹#›</a:t>
            </a:fld>
            <a:endParaRPr lang="uk-UA"/>
          </a:p>
        </p:txBody>
      </p:sp>
      <p:sp>
        <p:nvSpPr>
          <p:cNvPr id="2" name="Title 1"/>
          <p:cNvSpPr>
            <a:spLocks noGrp="1"/>
          </p:cNvSpPr>
          <p:nvPr>
            <p:ph type="title"/>
          </p:nvPr>
        </p:nvSpPr>
        <p:spPr>
          <a:xfrm>
            <a:off x="727268" y="4464421"/>
            <a:ext cx="6383538" cy="1143000"/>
          </a:xfrm>
        </p:spPr>
        <p:txBody>
          <a:bodyPr anchor="b">
            <a:noAutofit/>
          </a:bodyPr>
          <a:lstStyle>
            <a:lvl1pPr algn="l">
              <a:defRPr sz="4600" b="1"/>
            </a:lvl1pPr>
          </a:lstStyle>
          <a:p>
            <a:r>
              <a:rPr lang="ru-RU" smtClean="0"/>
              <a:t>Образец заголовка</a:t>
            </a:r>
            <a:endParaRPr lang="en-US" dirty="0"/>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Rectangle 6"/>
          <p:cNvSpPr/>
          <p:nvPr/>
        </p:nvSpPr>
        <p:spPr>
          <a:xfrm>
            <a:off x="0" y="5105400"/>
            <a:ext cx="9144000" cy="175260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0" y="0"/>
            <a:ext cx="9144000" cy="510540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0" y="3768304"/>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0" y="1600200"/>
            <a:ext cx="9144000" cy="5105400"/>
          </a:xfrm>
          <a:prstGeom prst="ellipse">
            <a:avLst/>
          </a:prstGeom>
          <a:gradFill flip="none" rotWithShape="1">
            <a:gsLst>
              <a:gs pos="0">
                <a:schemeClr val="bg1"/>
              </a:gs>
              <a:gs pos="56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793289" y="4372168"/>
            <a:ext cx="6512511" cy="1143000"/>
          </a:xfrm>
          <a:prstGeom prst="rect">
            <a:avLst/>
          </a:prstGeom>
          <a:effectLst/>
        </p:spPr>
        <p:txBody>
          <a:bodyPr vert="horz" lIns="91440" tIns="45720" rIns="91440" bIns="45720" rtlCol="0" anchor="t" anchorCtr="0">
            <a:noAutofit/>
          </a:bodyPr>
          <a:lstStyle/>
          <a:p>
            <a:r>
              <a:rPr lang="ru-RU" smtClean="0"/>
              <a:t>Образец заголовка</a:t>
            </a:r>
            <a:endParaRPr lang="en-US" dirty="0"/>
          </a:p>
        </p:txBody>
      </p:sp>
      <p:sp>
        <p:nvSpPr>
          <p:cNvPr id="3" name="Text Placeholder 2"/>
          <p:cNvSpPr>
            <a:spLocks noGrp="1"/>
          </p:cNvSpPr>
          <p:nvPr>
            <p:ph type="body" idx="1"/>
          </p:nvPr>
        </p:nvSpPr>
        <p:spPr>
          <a:xfrm>
            <a:off x="1143000" y="732260"/>
            <a:ext cx="6400800" cy="347472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6172200" y="6172200"/>
            <a:ext cx="2514600" cy="365125"/>
          </a:xfrm>
          <a:prstGeom prst="rect">
            <a:avLst/>
          </a:prstGeom>
        </p:spPr>
        <p:txBody>
          <a:bodyPr vert="horz" lIns="91440" tIns="45720" rIns="91440" bIns="45720" rtlCol="0" anchor="ctr"/>
          <a:lstStyle>
            <a:lvl1pPr algn="r">
              <a:defRPr sz="1100" b="1">
                <a:solidFill>
                  <a:schemeClr val="tx1">
                    <a:lumMod val="50000"/>
                    <a:lumOff val="50000"/>
                  </a:schemeClr>
                </a:solidFill>
              </a:defRPr>
            </a:lvl1pPr>
          </a:lstStyle>
          <a:p>
            <a:fld id="{C227C95A-2538-474D-8116-ABF1DFB67D37}" type="datetimeFigureOut">
              <a:rPr lang="uk-UA" smtClean="0"/>
              <a:t>05.10.2020</a:t>
            </a:fld>
            <a:endParaRPr lang="uk-UA"/>
          </a:p>
        </p:txBody>
      </p:sp>
      <p:sp>
        <p:nvSpPr>
          <p:cNvPr id="5" name="Footer Placeholder 4"/>
          <p:cNvSpPr>
            <a:spLocks noGrp="1"/>
          </p:cNvSpPr>
          <p:nvPr>
            <p:ph type="ftr" sz="quarter" idx="3"/>
          </p:nvPr>
        </p:nvSpPr>
        <p:spPr>
          <a:xfrm>
            <a:off x="457199" y="6172200"/>
            <a:ext cx="3352801" cy="365125"/>
          </a:xfrm>
          <a:prstGeom prst="rect">
            <a:avLst/>
          </a:prstGeom>
        </p:spPr>
        <p:txBody>
          <a:bodyPr vert="horz" lIns="91440" tIns="45720" rIns="91440" bIns="45720" rtlCol="0" anchor="ctr"/>
          <a:lstStyle>
            <a:lvl1pPr algn="l">
              <a:defRPr sz="1100" b="1">
                <a:solidFill>
                  <a:schemeClr val="tx1">
                    <a:lumMod val="50000"/>
                    <a:lumOff val="50000"/>
                  </a:schemeClr>
                </a:solidFill>
              </a:defRPr>
            </a:lvl1pPr>
          </a:lstStyle>
          <a:p>
            <a:endParaRPr lang="uk-UA"/>
          </a:p>
        </p:txBody>
      </p:sp>
      <p:sp>
        <p:nvSpPr>
          <p:cNvPr id="6" name="Slide Number Placeholder 5"/>
          <p:cNvSpPr>
            <a:spLocks noGrp="1"/>
          </p:cNvSpPr>
          <p:nvPr>
            <p:ph type="sldNum" sz="quarter" idx="4"/>
          </p:nvPr>
        </p:nvSpPr>
        <p:spPr>
          <a:xfrm>
            <a:off x="3810000" y="6172200"/>
            <a:ext cx="1828800" cy="365125"/>
          </a:xfrm>
          <a:prstGeom prst="rect">
            <a:avLst/>
          </a:prstGeom>
        </p:spPr>
        <p:txBody>
          <a:bodyPr vert="horz" lIns="91440" tIns="45720" rIns="91440" bIns="45720" rtlCol="0" anchor="ctr"/>
          <a:lstStyle>
            <a:lvl1pPr algn="ctr">
              <a:defRPr sz="1200" b="1">
                <a:solidFill>
                  <a:schemeClr val="tx1">
                    <a:lumMod val="50000"/>
                    <a:lumOff val="50000"/>
                  </a:schemeClr>
                </a:solidFill>
              </a:defRPr>
            </a:lvl1pPr>
          </a:lstStyle>
          <a:p>
            <a:fld id="{79F30534-C840-4B8F-8347-15DB3D7A8754}" type="slidenum">
              <a:rPr lang="uk-UA" smtClean="0"/>
              <a:t>‹#›</a:t>
            </a:fld>
            <a:endParaRPr lang="uk-UA"/>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iming>
    <p:tnLst>
      <p:par>
        <p:cTn id="1" dur="indefinite" restart="never" nodeType="tmRoot"/>
      </p:par>
    </p:tnLst>
  </p:timing>
  <p:txStyles>
    <p:titleStyle>
      <a:lvl1pPr marL="320040" indent="-320040" algn="r" defTabSz="914400" rtl="0" eaLnBrk="1" latinLnBrk="0" hangingPunct="1">
        <a:spcBef>
          <a:spcPct val="0"/>
        </a:spcBef>
        <a:buClr>
          <a:schemeClr val="accent6">
            <a:lumMod val="75000"/>
          </a:schemeClr>
        </a:buClr>
        <a:buSzPct val="128000"/>
        <a:buFont typeface="Georgia" pitchFamily="18" charset="0"/>
        <a:buChar char="*"/>
        <a:defRPr sz="4600" b="1" i="0" kern="1200">
          <a:gradFill>
            <a:gsLst>
              <a:gs pos="0">
                <a:schemeClr val="tx1"/>
              </a:gs>
              <a:gs pos="40000">
                <a:schemeClr val="tx1">
                  <a:lumMod val="75000"/>
                  <a:lumOff val="25000"/>
                </a:schemeClr>
              </a:gs>
              <a:gs pos="100000">
                <a:schemeClr val="tx2">
                  <a:alpha val="65000"/>
                </a:schemeClr>
              </a:gs>
            </a:gsLst>
            <a:lin ang="5400000" scaled="0"/>
          </a:gradFill>
          <a:effectLst>
            <a:reflection blurRad="6350" stA="55000" endA="300" endPos="45500" dir="5400000" sy="-100000" algn="bl" rotWithShape="0"/>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286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200" kern="1200">
          <a:solidFill>
            <a:schemeClr val="tx1">
              <a:lumMod val="75000"/>
              <a:lumOff val="25000"/>
            </a:schemeClr>
          </a:solidFill>
          <a:latin typeface="+mn-lt"/>
          <a:ea typeface="+mn-ea"/>
          <a:cs typeface="+mn-cs"/>
        </a:defRPr>
      </a:lvl1pPr>
      <a:lvl2pPr marL="54864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000" kern="1200">
          <a:solidFill>
            <a:schemeClr val="tx1">
              <a:lumMod val="75000"/>
              <a:lumOff val="25000"/>
            </a:schemeClr>
          </a:solidFill>
          <a:latin typeface="+mn-lt"/>
          <a:ea typeface="+mn-ea"/>
          <a:cs typeface="+mn-cs"/>
        </a:defRPr>
      </a:lvl2pPr>
      <a:lvl3pPr marL="822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800" kern="1200">
          <a:solidFill>
            <a:schemeClr val="tx1">
              <a:lumMod val="75000"/>
              <a:lumOff val="25000"/>
            </a:schemeClr>
          </a:solidFill>
          <a:latin typeface="+mn-lt"/>
          <a:ea typeface="+mn-ea"/>
          <a:cs typeface="+mn-cs"/>
        </a:defRPr>
      </a:lvl3pPr>
      <a:lvl4pPr marL="109728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600" kern="1200">
          <a:solidFill>
            <a:schemeClr val="tx1">
              <a:lumMod val="75000"/>
              <a:lumOff val="25000"/>
            </a:schemeClr>
          </a:solidFill>
          <a:latin typeface="+mn-lt"/>
          <a:ea typeface="+mn-ea"/>
          <a:cs typeface="+mn-cs"/>
        </a:defRPr>
      </a:lvl4pPr>
      <a:lvl5pPr marL="138988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5pPr>
      <a:lvl6pPr marL="166420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6pPr>
      <a:lvl7pPr marL="1965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7pPr>
      <a:lvl8pPr marL="22860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8pPr>
      <a:lvl9pPr marL="2587752"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hyperlink" Target="https://dl.tntu.edu.ua/mods/_core/glossary/index.php?g_cid=165463&amp;w=%D0%95%D0%BA%D0%BE%D0%BD%D0%BE%D0%BC%D1%96%D1%87%D0%BD%D1%96+%D0%B7%D0%B0%D0%BA%D0%BE%D0%BD%D0%B8#term" TargetMode="External"/><Relationship Id="rId2" Type="http://schemas.openxmlformats.org/officeDocument/2006/relationships/hyperlink" Target="https://dl.tntu.edu.ua/mods/_core/glossary/index.php?g_cid=165463&amp;w=%D0%95%D0%BA%D0%BE%D0%BD%D0%BE%D0%BC%D1%96%D1%87%D0%BD%D1%96+%D0%BA%D0%B0%D1%82%D0%B5%D0%B3%D0%BE%D1%80%D1%96%D1%97#term" TargetMode="Externa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hyperlink" Target="https://dl.tntu.edu.ua/mods/_core/glossary/index.php?g_cid=165463&amp;w=%D0%95%D0%BA%D0%BE%D0%BD%D0%BE%D0%BC%D1%96%D1%87%D0%BD%D0%B0+%D1%82%D0%B5%D0%BE%D1%80%D1%96%D1%8F#term" TargetMode="Externa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827584" y="2420888"/>
            <a:ext cx="7848872" cy="1152128"/>
          </a:xfrm>
        </p:spPr>
        <p:txBody>
          <a:bodyPr/>
          <a:lstStyle/>
          <a:p>
            <a:r>
              <a:rPr lang="ru-RU" sz="2800" dirty="0">
                <a:effectLst/>
                <a:latin typeface="Times New Roman" panose="02020603050405020304" pitchFamily="18" charset="0"/>
                <a:cs typeface="Times New Roman" panose="02020603050405020304" pitchFamily="18" charset="0"/>
              </a:rPr>
              <a:t>Тема 1. Предмет і метод </a:t>
            </a:r>
            <a:r>
              <a:rPr lang="ru-RU" sz="2800" dirty="0" err="1">
                <a:effectLst/>
                <a:latin typeface="Times New Roman" panose="02020603050405020304" pitchFamily="18" charset="0"/>
                <a:cs typeface="Times New Roman" panose="02020603050405020304" pitchFamily="18" charset="0"/>
              </a:rPr>
              <a:t>економічної</a:t>
            </a:r>
            <a:r>
              <a:rPr lang="ru-RU" sz="2800" dirty="0">
                <a:effectLst/>
                <a:latin typeface="Times New Roman" panose="02020603050405020304" pitchFamily="18" charset="0"/>
                <a:cs typeface="Times New Roman" panose="02020603050405020304" pitchFamily="18" charset="0"/>
              </a:rPr>
              <a:t> </a:t>
            </a:r>
            <a:r>
              <a:rPr lang="ru-RU" sz="2800" dirty="0" err="1">
                <a:effectLst/>
                <a:latin typeface="Times New Roman" panose="02020603050405020304" pitchFamily="18" charset="0"/>
                <a:cs typeface="Times New Roman" panose="02020603050405020304" pitchFamily="18" charset="0"/>
              </a:rPr>
              <a:t>теорії</a:t>
            </a:r>
            <a:r>
              <a:rPr lang="ru-RU" sz="2800" dirty="0">
                <a:effectLst/>
                <a:latin typeface="Times New Roman" panose="02020603050405020304" pitchFamily="18" charset="0"/>
                <a:cs typeface="Times New Roman" panose="02020603050405020304" pitchFamily="18" charset="0"/>
              </a:rPr>
              <a:t/>
            </a:r>
            <a:br>
              <a:rPr lang="ru-RU" sz="2800" dirty="0">
                <a:effectLst/>
                <a:latin typeface="Times New Roman" panose="02020603050405020304" pitchFamily="18" charset="0"/>
                <a:cs typeface="Times New Roman" panose="02020603050405020304" pitchFamily="18" charset="0"/>
              </a:rPr>
            </a:br>
            <a:endParaRPr lang="uk-UA" sz="28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27574224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sz="quarter" idx="13"/>
          </p:nvPr>
        </p:nvSpPr>
        <p:spPr>
          <a:xfrm>
            <a:off x="755576" y="332656"/>
            <a:ext cx="7992888" cy="6264696"/>
          </a:xfrm>
        </p:spPr>
        <p:txBody>
          <a:bodyPr>
            <a:noAutofit/>
          </a:bodyPr>
          <a:lstStyle/>
          <a:p>
            <a:r>
              <a:rPr lang="ru-RU" sz="2400" b="1" i="1" dirty="0" err="1">
                <a:latin typeface="Times New Roman" panose="02020603050405020304" pitchFamily="18" charset="0"/>
                <a:cs typeface="Times New Roman" panose="02020603050405020304" pitchFamily="18" charset="0"/>
              </a:rPr>
              <a:t>Неолібералізм</a:t>
            </a:r>
            <a:r>
              <a:rPr lang="ru-RU" sz="2400" b="1" i="1" dirty="0">
                <a:latin typeface="Times New Roman" panose="02020603050405020304" pitchFamily="18" charset="0"/>
                <a:cs typeface="Times New Roman" panose="02020603050405020304" pitchFamily="18" charset="0"/>
              </a:rPr>
              <a:t> </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ще</a:t>
            </a:r>
            <a:r>
              <a:rPr lang="ru-RU" sz="2400" dirty="0">
                <a:latin typeface="Times New Roman" panose="02020603050405020304" pitchFamily="18" charset="0"/>
                <a:cs typeface="Times New Roman" panose="02020603050405020304" pitchFamily="18" charset="0"/>
              </a:rPr>
              <a:t> один </a:t>
            </a:r>
            <a:r>
              <a:rPr lang="ru-RU" sz="2400" dirty="0" err="1">
                <a:latin typeface="Times New Roman" panose="02020603050405020304" pitchFamily="18" charset="0"/>
                <a:cs typeface="Times New Roman" panose="02020603050405020304" pitchFamily="18" charset="0"/>
              </a:rPr>
              <a:t>напрям</a:t>
            </a:r>
            <a:r>
              <a:rPr lang="ru-RU" sz="2400" dirty="0">
                <a:latin typeface="Times New Roman" panose="02020603050405020304" pitchFamily="18" charset="0"/>
                <a:cs typeface="Times New Roman" panose="02020603050405020304" pitchFamily="18" charset="0"/>
              </a:rPr>
              <a:t> в </a:t>
            </a:r>
            <a:r>
              <a:rPr lang="ru-RU" sz="2400" dirty="0" err="1">
                <a:latin typeface="Times New Roman" panose="02020603050405020304" pitchFamily="18" charset="0"/>
                <a:cs typeface="Times New Roman" panose="02020603050405020304" pitchFamily="18" charset="0"/>
              </a:rPr>
              <a:t>економічній</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науці</a:t>
            </a:r>
            <a:r>
              <a:rPr lang="ru-RU" sz="2400" dirty="0">
                <a:latin typeface="Times New Roman" panose="02020603050405020304" pitchFamily="18" charset="0"/>
                <a:cs typeface="Times New Roman" panose="02020603050405020304" pitchFamily="18" charset="0"/>
              </a:rPr>
              <a:t> і </a:t>
            </a:r>
            <a:r>
              <a:rPr lang="ru-RU" sz="2400" dirty="0" err="1">
                <a:latin typeface="Times New Roman" panose="02020603050405020304" pitchFamily="18" charset="0"/>
                <a:cs typeface="Times New Roman" panose="02020603050405020304" pitchFamily="18" charset="0"/>
              </a:rPr>
              <a:t>практиці</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управління</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господарською</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діяльністю</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Його</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представники</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відстоюють</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пріоритетне</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значення</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свободи</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суб'єктів</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економічної</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діяльності</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Приватне</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підприємництво</a:t>
            </a:r>
            <a:r>
              <a:rPr lang="ru-RU" sz="2400" dirty="0">
                <a:latin typeface="Times New Roman" panose="02020603050405020304" pitchFamily="18" charset="0"/>
                <a:cs typeface="Times New Roman" panose="02020603050405020304" pitchFamily="18" charset="0"/>
              </a:rPr>
              <a:t> само </a:t>
            </a:r>
            <a:r>
              <a:rPr lang="ru-RU" sz="2400" dirty="0" err="1">
                <a:latin typeface="Times New Roman" panose="02020603050405020304" pitchFamily="18" charset="0"/>
                <a:cs typeface="Times New Roman" panose="02020603050405020304" pitchFamily="18" charset="0"/>
              </a:rPr>
              <a:t>здатне</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вивести</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економіку</a:t>
            </a:r>
            <a:r>
              <a:rPr lang="ru-RU" sz="2400" dirty="0">
                <a:latin typeface="Times New Roman" panose="02020603050405020304" pitchFamily="18" charset="0"/>
                <a:cs typeface="Times New Roman" panose="02020603050405020304" pitchFamily="18" charset="0"/>
              </a:rPr>
              <a:t> з </a:t>
            </a:r>
            <a:r>
              <a:rPr lang="ru-RU" sz="2400" dirty="0" err="1">
                <a:latin typeface="Times New Roman" panose="02020603050405020304" pitchFamily="18" charset="0"/>
                <a:cs typeface="Times New Roman" panose="02020603050405020304" pitchFamily="18" charset="0"/>
              </a:rPr>
              <a:t>кризи</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забезпечити</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її</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підйом</a:t>
            </a:r>
            <a:r>
              <a:rPr lang="ru-RU" sz="2400" dirty="0">
                <a:latin typeface="Times New Roman" panose="02020603050405020304" pitchFamily="18" charset="0"/>
                <a:cs typeface="Times New Roman" panose="02020603050405020304" pitchFamily="18" charset="0"/>
              </a:rPr>
              <a:t> і </a:t>
            </a:r>
            <a:r>
              <a:rPr lang="ru-RU" sz="2400" dirty="0" err="1">
                <a:latin typeface="Times New Roman" panose="02020603050405020304" pitchFamily="18" charset="0"/>
                <a:cs typeface="Times New Roman" panose="02020603050405020304" pitchFamily="18" charset="0"/>
              </a:rPr>
              <a:t>добробут</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населення</a:t>
            </a:r>
            <a:r>
              <a:rPr lang="ru-RU" sz="2400" dirty="0">
                <a:latin typeface="Times New Roman" panose="02020603050405020304" pitchFamily="18" charset="0"/>
                <a:cs typeface="Times New Roman" panose="02020603050405020304" pitchFamily="18" charset="0"/>
              </a:rPr>
              <a:t>. Держава повинна </a:t>
            </a:r>
            <a:r>
              <a:rPr lang="ru-RU" sz="2400" dirty="0" err="1">
                <a:latin typeface="Times New Roman" panose="02020603050405020304" pitchFamily="18" charset="0"/>
                <a:cs typeface="Times New Roman" panose="02020603050405020304" pitchFamily="18" charset="0"/>
              </a:rPr>
              <a:t>забезпечувати</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умови</a:t>
            </a:r>
            <a:r>
              <a:rPr lang="ru-RU" sz="2400" dirty="0">
                <a:latin typeface="Times New Roman" panose="02020603050405020304" pitchFamily="18" charset="0"/>
                <a:cs typeface="Times New Roman" panose="02020603050405020304" pitchFamily="18" charset="0"/>
              </a:rPr>
              <a:t> для </a:t>
            </a:r>
            <a:r>
              <a:rPr lang="ru-RU" sz="2400" dirty="0" err="1">
                <a:latin typeface="Times New Roman" panose="02020603050405020304" pitchFamily="18" charset="0"/>
                <a:cs typeface="Times New Roman" panose="02020603050405020304" pitchFamily="18" charset="0"/>
              </a:rPr>
              <a:t>конкуренції</a:t>
            </a:r>
            <a:r>
              <a:rPr lang="ru-RU" sz="2400" dirty="0">
                <a:latin typeface="Times New Roman" panose="02020603050405020304" pitchFamily="18" charset="0"/>
                <a:cs typeface="Times New Roman" panose="02020603050405020304" pitchFamily="18" charset="0"/>
              </a:rPr>
              <a:t> і </a:t>
            </a:r>
            <a:r>
              <a:rPr lang="ru-RU" sz="2400" dirty="0" err="1">
                <a:latin typeface="Times New Roman" panose="02020603050405020304" pitchFamily="18" charset="0"/>
                <a:cs typeface="Times New Roman" panose="02020603050405020304" pitchFamily="18" charset="0"/>
              </a:rPr>
              <a:t>відмовитись</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від</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зайвої</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регламентації</a:t>
            </a:r>
            <a:r>
              <a:rPr lang="ru-RU" sz="2400" dirty="0">
                <a:latin typeface="Times New Roman" panose="02020603050405020304" pitchFamily="18" charset="0"/>
                <a:cs typeface="Times New Roman" panose="02020603050405020304" pitchFamily="18" charset="0"/>
              </a:rPr>
              <a:t> ринку. Одним з </a:t>
            </a:r>
            <a:r>
              <a:rPr lang="ru-RU" sz="2400" dirty="0" err="1">
                <a:latin typeface="Times New Roman" panose="02020603050405020304" pitchFamily="18" charset="0"/>
                <a:cs typeface="Times New Roman" panose="02020603050405020304" pitchFamily="18" charset="0"/>
              </a:rPr>
              <a:t>основоположників</a:t>
            </a:r>
            <a:r>
              <a:rPr lang="ru-RU" sz="2400" dirty="0">
                <a:latin typeface="Times New Roman" panose="02020603050405020304" pitchFamily="18" charset="0"/>
                <a:cs typeface="Times New Roman" panose="02020603050405020304" pitchFamily="18" charset="0"/>
              </a:rPr>
              <a:t> та </a:t>
            </a:r>
            <a:r>
              <a:rPr lang="ru-RU" sz="2400" dirty="0" err="1">
                <a:latin typeface="Times New Roman" panose="02020603050405020304" pitchFamily="18" charset="0"/>
                <a:cs typeface="Times New Roman" panose="02020603050405020304" pitchFamily="18" charset="0"/>
              </a:rPr>
              <a:t>головним</a:t>
            </a:r>
            <a:r>
              <a:rPr lang="ru-RU" sz="2400" dirty="0">
                <a:latin typeface="Times New Roman" panose="02020603050405020304" pitchFamily="18" charset="0"/>
                <a:cs typeface="Times New Roman" panose="02020603050405020304" pitchFamily="18" charset="0"/>
              </a:rPr>
              <a:t> теоретиком </a:t>
            </a:r>
            <a:r>
              <a:rPr lang="ru-RU" sz="2400" dirty="0" err="1">
                <a:latin typeface="Times New Roman" panose="02020603050405020304" pitchFamily="18" charset="0"/>
                <a:cs typeface="Times New Roman" panose="02020603050405020304" pitchFamily="18" charset="0"/>
              </a:rPr>
              <a:t>неолібералізму</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вважається</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Фрідріх</a:t>
            </a:r>
            <a:r>
              <a:rPr lang="ru-RU" sz="2400" dirty="0">
                <a:latin typeface="Times New Roman" panose="02020603050405020304" pitchFamily="18" charset="0"/>
                <a:cs typeface="Times New Roman" panose="02020603050405020304" pitchFamily="18" charset="0"/>
              </a:rPr>
              <a:t> фон </a:t>
            </a:r>
            <a:r>
              <a:rPr lang="ru-RU" sz="2400" dirty="0" err="1">
                <a:latin typeface="Times New Roman" panose="02020603050405020304" pitchFamily="18" charset="0"/>
                <a:cs typeface="Times New Roman" panose="02020603050405020304" pitchFamily="18" charset="0"/>
              </a:rPr>
              <a:t>Хайек</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Згубна</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самовпевненість</a:t>
            </a:r>
            <a:r>
              <a:rPr lang="ru-RU" sz="2400" dirty="0">
                <a:latin typeface="Times New Roman" panose="02020603050405020304" pitchFamily="18" charset="0"/>
                <a:cs typeface="Times New Roman" panose="02020603050405020304" pitchFamily="18" charset="0"/>
              </a:rPr>
              <a:t>" і "Дорога до рабства" (1992)). У </a:t>
            </a:r>
            <a:r>
              <a:rPr lang="ru-RU" sz="2400" dirty="0" err="1">
                <a:latin typeface="Times New Roman" panose="02020603050405020304" pitchFamily="18" charset="0"/>
                <a:cs typeface="Times New Roman" panose="02020603050405020304" pitchFamily="18" charset="0"/>
              </a:rPr>
              <a:t>своїх</a:t>
            </a:r>
            <a:r>
              <a:rPr lang="ru-RU" sz="2400" dirty="0">
                <a:latin typeface="Times New Roman" panose="02020603050405020304" pitchFamily="18" charset="0"/>
                <a:cs typeface="Times New Roman" panose="02020603050405020304" pitchFamily="18" charset="0"/>
              </a:rPr>
              <a:t> роботах </a:t>
            </a:r>
            <a:r>
              <a:rPr lang="ru-RU" sz="2400" dirty="0" err="1">
                <a:latin typeface="Times New Roman" panose="02020603050405020304" pitchFamily="18" charset="0"/>
                <a:cs typeface="Times New Roman" panose="02020603050405020304" pitchFamily="18" charset="0"/>
              </a:rPr>
              <a:t>він</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відстоює</a:t>
            </a:r>
            <a:r>
              <a:rPr lang="ru-RU" sz="2400" dirty="0">
                <a:latin typeface="Times New Roman" panose="02020603050405020304" pitchFamily="18" charset="0"/>
                <a:cs typeface="Times New Roman" panose="02020603050405020304" pitchFamily="18" charset="0"/>
              </a:rPr>
              <a:t> принцип </a:t>
            </a:r>
            <a:r>
              <a:rPr lang="ru-RU" sz="2400" dirty="0" err="1">
                <a:latin typeface="Times New Roman" panose="02020603050405020304" pitchFamily="18" charset="0"/>
                <a:cs typeface="Times New Roman" panose="02020603050405020304" pitchFamily="18" charset="0"/>
              </a:rPr>
              <a:t>максимальної</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свободи</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людини</a:t>
            </a:r>
            <a:r>
              <a:rPr lang="ru-RU" sz="2400" dirty="0">
                <a:latin typeface="Times New Roman" panose="02020603050405020304" pitchFamily="18" charset="0"/>
                <a:cs typeface="Times New Roman" panose="02020603050405020304" pitchFamily="18" charset="0"/>
              </a:rPr>
              <a:t>.</a:t>
            </a:r>
            <a:endParaRPr lang="uk-UA"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66525776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sz="quarter" idx="13"/>
          </p:nvPr>
        </p:nvSpPr>
        <p:spPr>
          <a:xfrm>
            <a:off x="755576" y="332656"/>
            <a:ext cx="7992888" cy="6264696"/>
          </a:xfrm>
        </p:spPr>
        <p:txBody>
          <a:bodyPr>
            <a:noAutofit/>
          </a:bodyPr>
          <a:lstStyle/>
          <a:p>
            <a:r>
              <a:rPr lang="ru-RU" sz="2000" b="1" i="1" dirty="0" err="1">
                <a:latin typeface="Times New Roman" panose="02020603050405020304" pitchFamily="18" charset="0"/>
                <a:cs typeface="Times New Roman" panose="02020603050405020304" pitchFamily="18" charset="0"/>
              </a:rPr>
              <a:t>Кейнсіанство</a:t>
            </a:r>
            <a:r>
              <a:rPr lang="ru-RU" sz="2000" b="1" i="1" dirty="0">
                <a:latin typeface="Times New Roman" panose="02020603050405020304" pitchFamily="18" charset="0"/>
                <a:cs typeface="Times New Roman" panose="02020603050405020304" pitchFamily="18" charset="0"/>
              </a:rPr>
              <a:t> </a:t>
            </a:r>
            <a:r>
              <a:rPr lang="ru-RU" sz="2000" dirty="0">
                <a:latin typeface="Times New Roman" panose="02020603050405020304" pitchFamily="18" charset="0"/>
                <a:cs typeface="Times New Roman" panose="02020603050405020304" pitchFamily="18" charset="0"/>
              </a:rPr>
              <a:t>– одна з </a:t>
            </a:r>
            <a:r>
              <a:rPr lang="ru-RU" sz="2000" dirty="0" err="1">
                <a:latin typeface="Times New Roman" panose="02020603050405020304" pitchFamily="18" charset="0"/>
                <a:cs typeface="Times New Roman" panose="02020603050405020304" pitchFamily="18" charset="0"/>
              </a:rPr>
              <a:t>провідних</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сучасних</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теорій</a:t>
            </a:r>
            <a:r>
              <a:rPr lang="ru-RU" sz="2000" dirty="0">
                <a:latin typeface="Times New Roman" panose="02020603050405020304" pitchFamily="18" charset="0"/>
                <a:cs typeface="Times New Roman" panose="02020603050405020304" pitchFamily="18" charset="0"/>
              </a:rPr>
              <a:t>, яка </a:t>
            </a:r>
            <a:r>
              <a:rPr lang="ru-RU" sz="2000" dirty="0" err="1">
                <a:latin typeface="Times New Roman" panose="02020603050405020304" pitchFamily="18" charset="0"/>
                <a:cs typeface="Times New Roman" panose="02020603050405020304" pitchFamily="18" charset="0"/>
              </a:rPr>
              <a:t>обґрунтовує</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об'єктивну</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необхідність</a:t>
            </a:r>
            <a:r>
              <a:rPr lang="ru-RU" sz="2000" dirty="0">
                <a:latin typeface="Times New Roman" panose="02020603050405020304" pitchFamily="18" charset="0"/>
                <a:cs typeface="Times New Roman" panose="02020603050405020304" pitchFamily="18" charset="0"/>
              </a:rPr>
              <a:t> активного </a:t>
            </a:r>
            <a:r>
              <a:rPr lang="ru-RU" sz="2000" dirty="0" err="1">
                <a:latin typeface="Times New Roman" panose="02020603050405020304" pitchFamily="18" charset="0"/>
                <a:cs typeface="Times New Roman" panose="02020603050405020304" pitchFamily="18" charset="0"/>
              </a:rPr>
              <a:t>втручання</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держави</a:t>
            </a:r>
            <a:r>
              <a:rPr lang="ru-RU" sz="2000" dirty="0">
                <a:latin typeface="Times New Roman" panose="02020603050405020304" pitchFamily="18" charset="0"/>
                <a:cs typeface="Times New Roman" panose="02020603050405020304" pitchFamily="18" charset="0"/>
              </a:rPr>
              <a:t> в </a:t>
            </a:r>
            <a:r>
              <a:rPr lang="ru-RU" sz="2000" dirty="0" err="1">
                <a:latin typeface="Times New Roman" panose="02020603050405020304" pitchFamily="18" charset="0"/>
                <a:cs typeface="Times New Roman" panose="02020603050405020304" pitchFamily="18" charset="0"/>
              </a:rPr>
              <a:t>регулювання</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ринкової</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економіки</a:t>
            </a:r>
            <a:r>
              <a:rPr lang="ru-RU" sz="2000" dirty="0">
                <a:latin typeface="Times New Roman" panose="02020603050405020304" pitchFamily="18" charset="0"/>
                <a:cs typeface="Times New Roman" panose="02020603050405020304" pitchFamily="18" charset="0"/>
              </a:rPr>
              <a:t> шляхом </a:t>
            </a:r>
            <a:r>
              <a:rPr lang="ru-RU" sz="2000" dirty="0" err="1">
                <a:latin typeface="Times New Roman" panose="02020603050405020304" pitchFamily="18" charset="0"/>
                <a:cs typeface="Times New Roman" panose="02020603050405020304" pitchFamily="18" charset="0"/>
              </a:rPr>
              <a:t>стимулювання</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сукупного</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попиту</a:t>
            </a:r>
            <a:r>
              <a:rPr lang="ru-RU" sz="2000" dirty="0">
                <a:latin typeface="Times New Roman" panose="02020603050405020304" pitchFamily="18" charset="0"/>
                <a:cs typeface="Times New Roman" panose="02020603050405020304" pitchFamily="18" charset="0"/>
              </a:rPr>
              <a:t> й </a:t>
            </a:r>
            <a:r>
              <a:rPr lang="ru-RU" sz="2000" dirty="0" err="1">
                <a:latin typeface="Times New Roman" panose="02020603050405020304" pitchFamily="18" charset="0"/>
                <a:cs typeface="Times New Roman" panose="02020603050405020304" pitchFamily="18" charset="0"/>
              </a:rPr>
              <a:t>інвестицій</a:t>
            </a:r>
            <a:r>
              <a:rPr lang="ru-RU" sz="2000" dirty="0">
                <a:latin typeface="Times New Roman" panose="02020603050405020304" pitchFamily="18" charset="0"/>
                <a:cs typeface="Times New Roman" panose="02020603050405020304" pitchFamily="18" charset="0"/>
              </a:rPr>
              <a:t> через </a:t>
            </a:r>
            <a:r>
              <a:rPr lang="ru-RU" sz="2000" dirty="0" err="1">
                <a:latin typeface="Times New Roman" panose="02020603050405020304" pitchFamily="18" charset="0"/>
                <a:cs typeface="Times New Roman" panose="02020603050405020304" pitchFamily="18" charset="0"/>
              </a:rPr>
              <a:t>проведення</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певної</a:t>
            </a:r>
            <a:r>
              <a:rPr lang="ru-RU" sz="2000" dirty="0">
                <a:latin typeface="Times New Roman" panose="02020603050405020304" pitchFamily="18" charset="0"/>
                <a:cs typeface="Times New Roman" panose="02020603050405020304" pitchFamily="18" charset="0"/>
              </a:rPr>
              <a:t> кредитно-</a:t>
            </a:r>
            <a:r>
              <a:rPr lang="ru-RU" sz="2000" dirty="0" err="1">
                <a:latin typeface="Times New Roman" panose="02020603050405020304" pitchFamily="18" charset="0"/>
                <a:cs typeface="Times New Roman" panose="02020603050405020304" pitchFamily="18" charset="0"/>
              </a:rPr>
              <a:t>бюджетної</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політики</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Засновником</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теорії</a:t>
            </a:r>
            <a:r>
              <a:rPr lang="ru-RU" sz="2000" dirty="0">
                <a:latin typeface="Times New Roman" panose="02020603050405020304" pitchFamily="18" charset="0"/>
                <a:cs typeface="Times New Roman" panose="02020603050405020304" pitchFamily="18" charset="0"/>
              </a:rPr>
              <a:t> є </a:t>
            </a:r>
            <a:r>
              <a:rPr lang="ru-RU" sz="2000" dirty="0" err="1">
                <a:latin typeface="Times New Roman" panose="02020603050405020304" pitchFamily="18" charset="0"/>
                <a:cs typeface="Times New Roman" panose="02020603050405020304" pitchFamily="18" charset="0"/>
              </a:rPr>
              <a:t>видатний</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англійський</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економіст</a:t>
            </a:r>
            <a:r>
              <a:rPr lang="ru-RU" sz="2000" dirty="0">
                <a:latin typeface="Times New Roman" panose="02020603050405020304" pitchFamily="18" charset="0"/>
                <a:cs typeface="Times New Roman" panose="02020603050405020304" pitchFamily="18" charset="0"/>
              </a:rPr>
              <a:t> Дж. М. </a:t>
            </a:r>
            <a:r>
              <a:rPr lang="ru-RU" sz="2000" dirty="0" err="1">
                <a:latin typeface="Times New Roman" panose="02020603050405020304" pitchFamily="18" charset="0"/>
                <a:cs typeface="Times New Roman" panose="02020603050405020304" pitchFamily="18" charset="0"/>
              </a:rPr>
              <a:t>Кейнс</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Кейнсіанство</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виникло</a:t>
            </a:r>
            <a:r>
              <a:rPr lang="ru-RU" sz="2000" dirty="0">
                <a:latin typeface="Times New Roman" panose="02020603050405020304" pitchFamily="18" charset="0"/>
                <a:cs typeface="Times New Roman" panose="02020603050405020304" pitchFamily="18" charset="0"/>
              </a:rPr>
              <a:t> в 30-х роках </a:t>
            </a:r>
            <a:r>
              <a:rPr lang="en-US" sz="2000" dirty="0">
                <a:latin typeface="Times New Roman" panose="02020603050405020304" pitchFamily="18" charset="0"/>
                <a:cs typeface="Times New Roman" panose="02020603050405020304" pitchFamily="18" charset="0"/>
              </a:rPr>
              <a:t>XX</a:t>
            </a:r>
            <a:r>
              <a:rPr lang="ru-RU" sz="2000" dirty="0">
                <a:latin typeface="Times New Roman" panose="02020603050405020304" pitchFamily="18" charset="0"/>
                <a:cs typeface="Times New Roman" panose="02020603050405020304" pitchFamily="18" charset="0"/>
              </a:rPr>
              <a:t> ст. як </a:t>
            </a:r>
            <a:r>
              <a:rPr lang="ru-RU" sz="2000" dirty="0" err="1">
                <a:latin typeface="Times New Roman" panose="02020603050405020304" pitchFamily="18" charset="0"/>
                <a:cs typeface="Times New Roman" panose="02020603050405020304" pitchFamily="18" charset="0"/>
              </a:rPr>
              <a:t>відповідь</a:t>
            </a:r>
            <a:r>
              <a:rPr lang="ru-RU" sz="2000" dirty="0">
                <a:latin typeface="Times New Roman" panose="02020603050405020304" pitchFamily="18" charset="0"/>
                <a:cs typeface="Times New Roman" panose="02020603050405020304" pitchFamily="18" charset="0"/>
              </a:rPr>
              <a:t> на потреби </a:t>
            </a:r>
            <a:r>
              <a:rPr lang="ru-RU" sz="2000" dirty="0" err="1">
                <a:latin typeface="Times New Roman" panose="02020603050405020304" pitchFamily="18" charset="0"/>
                <a:cs typeface="Times New Roman" panose="02020603050405020304" pitchFamily="18" charset="0"/>
              </a:rPr>
              <a:t>подолання</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Великої</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депресії</a:t>
            </a:r>
            <a:r>
              <a:rPr lang="ru-RU" sz="2000" dirty="0">
                <a:latin typeface="Times New Roman" panose="02020603050405020304" pitchFamily="18" charset="0"/>
                <a:cs typeface="Times New Roman" panose="02020603050405020304" pitchFamily="18" charset="0"/>
              </a:rPr>
              <a:t> (1929-1933), яка поставила </a:t>
            </a:r>
            <a:r>
              <a:rPr lang="ru-RU" sz="2000" dirty="0" err="1">
                <a:latin typeface="Times New Roman" panose="02020603050405020304" pitchFamily="18" charset="0"/>
                <a:cs typeface="Times New Roman" panose="02020603050405020304" pitchFamily="18" charset="0"/>
              </a:rPr>
              <a:t>економічну</a:t>
            </a:r>
            <a:r>
              <a:rPr lang="ru-RU" sz="2000" dirty="0">
                <a:latin typeface="Times New Roman" panose="02020603050405020304" pitchFamily="18" charset="0"/>
                <a:cs typeface="Times New Roman" panose="02020603050405020304" pitchFamily="18" charset="0"/>
              </a:rPr>
              <a:t> систему </a:t>
            </a:r>
            <a:r>
              <a:rPr lang="ru-RU" sz="2000" dirty="0" err="1">
                <a:latin typeface="Times New Roman" panose="02020603050405020304" pitchFamily="18" charset="0"/>
                <a:cs typeface="Times New Roman" panose="02020603050405020304" pitchFamily="18" charset="0"/>
              </a:rPr>
              <a:t>капіталізму</a:t>
            </a:r>
            <a:r>
              <a:rPr lang="ru-RU" sz="2000" dirty="0">
                <a:latin typeface="Times New Roman" panose="02020603050405020304" pitchFamily="18" charset="0"/>
                <a:cs typeface="Times New Roman" panose="02020603050405020304" pitchFamily="18" charset="0"/>
              </a:rPr>
              <a:t> на межу </a:t>
            </a:r>
            <a:r>
              <a:rPr lang="ru-RU" sz="2000" dirty="0" err="1">
                <a:latin typeface="Times New Roman" panose="02020603050405020304" pitchFamily="18" charset="0"/>
                <a:cs typeface="Times New Roman" panose="02020603050405020304" pitchFamily="18" charset="0"/>
              </a:rPr>
              <a:t>повної</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катастрофи</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Ідеї</a:t>
            </a:r>
            <a:r>
              <a:rPr lang="ru-RU" sz="2000" dirty="0">
                <a:latin typeface="Times New Roman" panose="02020603050405020304" pitchFamily="18" charset="0"/>
                <a:cs typeface="Times New Roman" panose="02020603050405020304" pitchFamily="18" charset="0"/>
              </a:rPr>
              <a:t> Дж. М. </a:t>
            </a:r>
            <a:r>
              <a:rPr lang="ru-RU" sz="2000" dirty="0" err="1">
                <a:latin typeface="Times New Roman" panose="02020603050405020304" pitchFamily="18" charset="0"/>
                <a:cs typeface="Times New Roman" panose="02020603050405020304" pitchFamily="18" charset="0"/>
              </a:rPr>
              <a:t>Кейнса</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викладені</a:t>
            </a:r>
            <a:r>
              <a:rPr lang="ru-RU" sz="2000" dirty="0">
                <a:latin typeface="Times New Roman" panose="02020603050405020304" pitchFamily="18" charset="0"/>
                <a:cs typeface="Times New Roman" panose="02020603050405020304" pitchFamily="18" charset="0"/>
              </a:rPr>
              <a:t> в </a:t>
            </a:r>
            <a:r>
              <a:rPr lang="ru-RU" sz="2000" dirty="0" err="1">
                <a:latin typeface="Times New Roman" panose="02020603050405020304" pitchFamily="18" charset="0"/>
                <a:cs typeface="Times New Roman" panose="02020603050405020304" pitchFamily="18" charset="0"/>
              </a:rPr>
              <a:t>його</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головній</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праці</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Загальна</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теорія</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зайнятості</a:t>
            </a:r>
            <a:r>
              <a:rPr lang="ru-RU" sz="2000" dirty="0">
                <a:latin typeface="Times New Roman" panose="02020603050405020304" pitchFamily="18" charset="0"/>
                <a:cs typeface="Times New Roman" panose="02020603050405020304" pitchFamily="18" charset="0"/>
              </a:rPr>
              <a:t>, процента і грошей" (1936 р.), широко </a:t>
            </a:r>
            <a:r>
              <a:rPr lang="ru-RU" sz="2000" dirty="0" err="1">
                <a:latin typeface="Times New Roman" panose="02020603050405020304" pitchFamily="18" charset="0"/>
                <a:cs typeface="Times New Roman" panose="02020603050405020304" pitchFamily="18" charset="0"/>
              </a:rPr>
              <a:t>застосовувались</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провідними</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країнами</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світу</a:t>
            </a:r>
            <a:r>
              <a:rPr lang="ru-RU" sz="2000" dirty="0">
                <a:latin typeface="Times New Roman" panose="02020603050405020304" pitchFamily="18" charset="0"/>
                <a:cs typeface="Times New Roman" panose="02020603050405020304" pitchFamily="18" charset="0"/>
              </a:rPr>
              <a:t> в </a:t>
            </a:r>
            <a:r>
              <a:rPr lang="ru-RU" sz="2000" dirty="0" err="1">
                <a:latin typeface="Times New Roman" panose="02020603050405020304" pitchFamily="18" charset="0"/>
                <a:cs typeface="Times New Roman" panose="02020603050405020304" pitchFamily="18" charset="0"/>
              </a:rPr>
              <a:t>практиці</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регулювання</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ринкової</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економіки</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що</a:t>
            </a:r>
            <a:r>
              <a:rPr lang="ru-RU" sz="2000" dirty="0">
                <a:latin typeface="Times New Roman" panose="02020603050405020304" pitchFamily="18" charset="0"/>
                <a:cs typeface="Times New Roman" panose="02020603050405020304" pitchFamily="18" charset="0"/>
              </a:rPr>
              <a:t> дало </a:t>
            </a:r>
            <a:r>
              <a:rPr lang="ru-RU" sz="2000" dirty="0" err="1">
                <a:latin typeface="Times New Roman" panose="02020603050405020304" pitchFamily="18" charset="0"/>
                <a:cs typeface="Times New Roman" panose="02020603050405020304" pitchFamily="18" charset="0"/>
              </a:rPr>
              <a:t>їм</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змогу</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швидко</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подолати</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кризові</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явища</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досягти</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стабільних</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темпів</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економічного</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зростання</a:t>
            </a:r>
            <a:r>
              <a:rPr lang="ru-RU" sz="2000" dirty="0">
                <a:latin typeface="Times New Roman" panose="02020603050405020304" pitchFamily="18" charset="0"/>
                <a:cs typeface="Times New Roman" panose="02020603050405020304" pitchFamily="18" charset="0"/>
              </a:rPr>
              <a:t> і </a:t>
            </a:r>
            <a:r>
              <a:rPr lang="ru-RU" sz="2000" dirty="0" err="1">
                <a:latin typeface="Times New Roman" panose="02020603050405020304" pitchFamily="18" charset="0"/>
                <a:cs typeface="Times New Roman" panose="02020603050405020304" pitchFamily="18" charset="0"/>
              </a:rPr>
              <a:t>динамічної</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рівноваги</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Прихильники</a:t>
            </a:r>
            <a:r>
              <a:rPr lang="ru-RU" sz="2000" dirty="0">
                <a:latin typeface="Times New Roman" panose="02020603050405020304" pitchFamily="18" charset="0"/>
                <a:cs typeface="Times New Roman" panose="02020603050405020304" pitchFamily="18" charset="0"/>
              </a:rPr>
              <a:t> і </a:t>
            </a:r>
            <a:r>
              <a:rPr lang="ru-RU" sz="2000" dirty="0" err="1">
                <a:latin typeface="Times New Roman" panose="02020603050405020304" pitchFamily="18" charset="0"/>
                <a:cs typeface="Times New Roman" panose="02020603050405020304" pitchFamily="18" charset="0"/>
              </a:rPr>
              <a:t>послідовники</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Кейнса</a:t>
            </a:r>
            <a:r>
              <a:rPr lang="ru-RU" sz="2000" dirty="0">
                <a:latin typeface="Times New Roman" panose="02020603050405020304" pitchFamily="18" charset="0"/>
                <a:cs typeface="Times New Roman" panose="02020603050405020304" pitchFamily="18" charset="0"/>
              </a:rPr>
              <a:t> (Дж. </a:t>
            </a:r>
            <a:r>
              <a:rPr lang="ru-RU" sz="2000" dirty="0" err="1">
                <a:latin typeface="Times New Roman" panose="02020603050405020304" pitchFamily="18" charset="0"/>
                <a:cs typeface="Times New Roman" panose="02020603050405020304" pitchFamily="18" charset="0"/>
              </a:rPr>
              <a:t>Робінсон</a:t>
            </a:r>
            <a:r>
              <a:rPr lang="ru-RU" sz="2000" dirty="0">
                <a:latin typeface="Times New Roman" panose="02020603050405020304" pitchFamily="18" charset="0"/>
                <a:cs typeface="Times New Roman" panose="02020603050405020304" pitchFamily="18" charset="0"/>
              </a:rPr>
              <a:t>, П. </a:t>
            </a:r>
            <a:r>
              <a:rPr lang="ru-RU" sz="2000" dirty="0" err="1">
                <a:latin typeface="Times New Roman" panose="02020603050405020304" pitchFamily="18" charset="0"/>
                <a:cs typeface="Times New Roman" panose="02020603050405020304" pitchFamily="18" charset="0"/>
              </a:rPr>
              <a:t>Сраффа</a:t>
            </a:r>
            <a:r>
              <a:rPr lang="ru-RU" sz="2000" dirty="0">
                <a:latin typeface="Times New Roman" panose="02020603050405020304" pitchFamily="18" charset="0"/>
                <a:cs typeface="Times New Roman" panose="02020603050405020304" pitchFamily="18" charset="0"/>
              </a:rPr>
              <a:t>, А. </a:t>
            </a:r>
            <a:r>
              <a:rPr lang="ru-RU" sz="2000" dirty="0" err="1">
                <a:latin typeface="Times New Roman" panose="02020603050405020304" pitchFamily="18" charset="0"/>
                <a:cs typeface="Times New Roman" panose="02020603050405020304" pitchFamily="18" charset="0"/>
              </a:rPr>
              <a:t>Хансен</a:t>
            </a:r>
            <a:r>
              <a:rPr lang="ru-RU" sz="2000" dirty="0">
                <a:latin typeface="Times New Roman" panose="02020603050405020304" pitchFamily="18" charset="0"/>
                <a:cs typeface="Times New Roman" panose="02020603050405020304" pitchFamily="18" charset="0"/>
              </a:rPr>
              <a:t>, Н. </a:t>
            </a:r>
            <a:r>
              <a:rPr lang="ru-RU" sz="2000" dirty="0" err="1">
                <a:latin typeface="Times New Roman" panose="02020603050405020304" pitchFamily="18" charset="0"/>
                <a:cs typeface="Times New Roman" panose="02020603050405020304" pitchFamily="18" charset="0"/>
              </a:rPr>
              <a:t>Калдор</a:t>
            </a:r>
            <a:r>
              <a:rPr lang="ru-RU" sz="2000" dirty="0">
                <a:latin typeface="Times New Roman" panose="02020603050405020304" pitchFamily="18" charset="0"/>
                <a:cs typeface="Times New Roman" panose="02020603050405020304" pitchFamily="18" charset="0"/>
              </a:rPr>
              <a:t>, Р. Лукас .) </a:t>
            </a:r>
            <a:r>
              <a:rPr lang="ru-RU" sz="2000" dirty="0" err="1">
                <a:latin typeface="Times New Roman" panose="02020603050405020304" pitchFamily="18" charset="0"/>
                <a:cs typeface="Times New Roman" panose="02020603050405020304" pitchFamily="18" charset="0"/>
              </a:rPr>
              <a:t>виступають</a:t>
            </a:r>
            <a:r>
              <a:rPr lang="ru-RU" sz="2000" dirty="0">
                <a:latin typeface="Times New Roman" panose="02020603050405020304" pitchFamily="18" charset="0"/>
                <a:cs typeface="Times New Roman" panose="02020603050405020304" pitchFamily="18" charset="0"/>
              </a:rPr>
              <a:t> за </a:t>
            </a:r>
            <a:r>
              <a:rPr lang="ru-RU" sz="2000" dirty="0" err="1">
                <a:latin typeface="Times New Roman" panose="02020603050405020304" pitchFamily="18" charset="0"/>
                <a:cs typeface="Times New Roman" panose="02020603050405020304" pitchFamily="18" charset="0"/>
              </a:rPr>
              <a:t>активну</a:t>
            </a:r>
            <a:r>
              <a:rPr lang="ru-RU" sz="2000" dirty="0">
                <a:latin typeface="Times New Roman" panose="02020603050405020304" pitchFamily="18" charset="0"/>
                <a:cs typeface="Times New Roman" panose="02020603050405020304" pitchFamily="18" charset="0"/>
              </a:rPr>
              <a:t> участь </a:t>
            </a:r>
            <a:r>
              <a:rPr lang="ru-RU" sz="2000" dirty="0" err="1">
                <a:latin typeface="Times New Roman" panose="02020603050405020304" pitchFamily="18" charset="0"/>
                <a:cs typeface="Times New Roman" panose="02020603050405020304" pitchFamily="18" charset="0"/>
              </a:rPr>
              <a:t>держави</a:t>
            </a:r>
            <a:r>
              <a:rPr lang="ru-RU" sz="2000" dirty="0">
                <a:latin typeface="Times New Roman" panose="02020603050405020304" pitchFamily="18" charset="0"/>
                <a:cs typeface="Times New Roman" panose="02020603050405020304" pitchFamily="18" charset="0"/>
              </a:rPr>
              <a:t> у </a:t>
            </a:r>
            <a:r>
              <a:rPr lang="ru-RU" sz="2000" dirty="0" err="1">
                <a:latin typeface="Times New Roman" panose="02020603050405020304" pitchFamily="18" charset="0"/>
                <a:cs typeface="Times New Roman" panose="02020603050405020304" pitchFamily="18" charset="0"/>
              </a:rPr>
              <a:t>структурній</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перебудові</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економіки</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визнають</a:t>
            </a:r>
            <a:r>
              <a:rPr lang="ru-RU" sz="2000" dirty="0">
                <a:latin typeface="Times New Roman" panose="02020603050405020304" pitchFamily="18" charset="0"/>
                <a:cs typeface="Times New Roman" panose="02020603050405020304" pitchFamily="18" charset="0"/>
              </a:rPr>
              <a:t> за </a:t>
            </a:r>
            <a:r>
              <a:rPr lang="ru-RU" sz="2000" dirty="0" err="1">
                <a:latin typeface="Times New Roman" panose="02020603050405020304" pitchFamily="18" charset="0"/>
                <a:cs typeface="Times New Roman" panose="02020603050405020304" pitchFamily="18" charset="0"/>
              </a:rPr>
              <a:t>необхідне</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впровадження</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антикризового</a:t>
            </a:r>
            <a:r>
              <a:rPr lang="ru-RU" sz="2000" dirty="0">
                <a:latin typeface="Times New Roman" panose="02020603050405020304" pitchFamily="18" charset="0"/>
                <a:cs typeface="Times New Roman" panose="02020603050405020304" pitchFamily="18" charset="0"/>
              </a:rPr>
              <a:t> та </a:t>
            </a:r>
            <a:r>
              <a:rPr lang="ru-RU" sz="2000" dirty="0" err="1">
                <a:latin typeface="Times New Roman" panose="02020603050405020304" pitchFamily="18" charset="0"/>
                <a:cs typeface="Times New Roman" panose="02020603050405020304" pitchFamily="18" charset="0"/>
              </a:rPr>
              <a:t>антициклічного</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регулювання</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перерозподіл</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доходів</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збільшення</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соціальних</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виплат</a:t>
            </a:r>
            <a:r>
              <a:rPr lang="ru-RU" sz="2000" dirty="0">
                <a:latin typeface="Times New Roman" panose="02020603050405020304" pitchFamily="18" charset="0"/>
                <a:cs typeface="Times New Roman" panose="02020603050405020304" pitchFamily="18" charset="0"/>
              </a:rPr>
              <a:t>.</a:t>
            </a:r>
            <a:endParaRPr lang="uk-UA"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88931806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sz="quarter" idx="13"/>
          </p:nvPr>
        </p:nvSpPr>
        <p:spPr>
          <a:xfrm>
            <a:off x="755576" y="332656"/>
            <a:ext cx="7992888" cy="6264696"/>
          </a:xfrm>
        </p:spPr>
        <p:txBody>
          <a:bodyPr>
            <a:noAutofit/>
          </a:bodyPr>
          <a:lstStyle/>
          <a:p>
            <a:r>
              <a:rPr lang="ru-RU" sz="2400" b="1" i="1" dirty="0" err="1">
                <a:latin typeface="Times New Roman" panose="02020603050405020304" pitchFamily="18" charset="0"/>
                <a:cs typeface="Times New Roman" panose="02020603050405020304" pitchFamily="18" charset="0"/>
              </a:rPr>
              <a:t>Інституціоналізм</a:t>
            </a:r>
            <a:r>
              <a:rPr lang="ru-RU" sz="2400" b="1" i="1" dirty="0">
                <a:latin typeface="Times New Roman" panose="02020603050405020304" pitchFamily="18" charset="0"/>
                <a:cs typeface="Times New Roman" panose="02020603050405020304" pitchFamily="18" charset="0"/>
              </a:rPr>
              <a:t>,</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або</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інституціонально-соціологічний</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напрям</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представниками</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якого</a:t>
            </a:r>
            <a:r>
              <a:rPr lang="ru-RU" sz="2400" dirty="0">
                <a:latin typeface="Times New Roman" panose="02020603050405020304" pitchFamily="18" charset="0"/>
                <a:cs typeface="Times New Roman" panose="02020603050405020304" pitchFamily="18" charset="0"/>
              </a:rPr>
              <a:t> є Т. </a:t>
            </a:r>
            <a:r>
              <a:rPr lang="ru-RU" sz="2400" dirty="0" err="1">
                <a:latin typeface="Times New Roman" panose="02020603050405020304" pitchFamily="18" charset="0"/>
                <a:cs typeface="Times New Roman" panose="02020603050405020304" pitchFamily="18" charset="0"/>
              </a:rPr>
              <a:t>Веблен</a:t>
            </a:r>
            <a:r>
              <a:rPr lang="ru-RU" sz="2400" dirty="0">
                <a:latin typeface="Times New Roman" panose="02020603050405020304" pitchFamily="18" charset="0"/>
                <a:cs typeface="Times New Roman" panose="02020603050405020304" pitchFamily="18" charset="0"/>
              </a:rPr>
              <a:t>, Дж. </a:t>
            </a:r>
            <a:r>
              <a:rPr lang="ru-RU" sz="2400" dirty="0" err="1">
                <a:latin typeface="Times New Roman" panose="02020603050405020304" pitchFamily="18" charset="0"/>
                <a:cs typeface="Times New Roman" panose="02020603050405020304" pitchFamily="18" charset="0"/>
              </a:rPr>
              <a:t>Коммонс</a:t>
            </a:r>
            <a:r>
              <a:rPr lang="ru-RU" sz="2400" dirty="0">
                <a:latin typeface="Times New Roman" panose="02020603050405020304" pitchFamily="18" charset="0"/>
                <a:cs typeface="Times New Roman" panose="02020603050405020304" pitchFamily="18" charset="0"/>
              </a:rPr>
              <a:t>, У. </a:t>
            </a:r>
            <a:r>
              <a:rPr lang="ru-RU" sz="2400" dirty="0" err="1">
                <a:latin typeface="Times New Roman" panose="02020603050405020304" pitchFamily="18" charset="0"/>
                <a:cs typeface="Times New Roman" panose="02020603050405020304" pitchFamily="18" charset="0"/>
              </a:rPr>
              <a:t>Мітчелл</a:t>
            </a:r>
            <a:r>
              <a:rPr lang="ru-RU" sz="2400" dirty="0">
                <a:latin typeface="Times New Roman" panose="02020603050405020304" pitchFamily="18" charset="0"/>
                <a:cs typeface="Times New Roman" panose="02020603050405020304" pitchFamily="18" charset="0"/>
              </a:rPr>
              <a:t>, Аж. </a:t>
            </a:r>
            <a:r>
              <a:rPr lang="ru-RU" sz="2400" dirty="0" err="1">
                <a:latin typeface="Times New Roman" panose="02020603050405020304" pitchFamily="18" charset="0"/>
                <a:cs typeface="Times New Roman" panose="02020603050405020304" pitchFamily="18" charset="0"/>
              </a:rPr>
              <a:t>Гелбрейт</a:t>
            </a:r>
            <a:r>
              <a:rPr lang="ru-RU" sz="2400" dirty="0">
                <a:latin typeface="Times New Roman" panose="02020603050405020304" pitchFamily="18" charset="0"/>
                <a:cs typeface="Times New Roman" panose="02020603050405020304" pitchFamily="18" charset="0"/>
              </a:rPr>
              <a:t>, Я. </a:t>
            </a:r>
            <a:r>
              <a:rPr lang="ru-RU" sz="2400" dirty="0" err="1">
                <a:latin typeface="Times New Roman" panose="02020603050405020304" pitchFamily="18" charset="0"/>
                <a:cs typeface="Times New Roman" panose="02020603050405020304" pitchFamily="18" charset="0"/>
              </a:rPr>
              <a:t>Тінберген</a:t>
            </a:r>
            <a:r>
              <a:rPr lang="ru-RU" sz="2400" dirty="0">
                <a:latin typeface="Times New Roman" panose="02020603050405020304" pitchFamily="18" charset="0"/>
                <a:cs typeface="Times New Roman" panose="02020603050405020304" pitchFamily="18" charset="0"/>
              </a:rPr>
              <a:t>, та </a:t>
            </a:r>
            <a:r>
              <a:rPr lang="ru-RU" sz="2400" dirty="0" err="1">
                <a:latin typeface="Times New Roman" panose="02020603050405020304" pitchFamily="18" charset="0"/>
                <a:cs typeface="Times New Roman" panose="02020603050405020304" pitchFamily="18" charset="0"/>
              </a:rPr>
              <a:t>ін</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розглядають</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економіку</a:t>
            </a:r>
            <a:r>
              <a:rPr lang="ru-RU" sz="2400" dirty="0">
                <a:latin typeface="Times New Roman" panose="02020603050405020304" pitchFamily="18" charset="0"/>
                <a:cs typeface="Times New Roman" panose="02020603050405020304" pitchFamily="18" charset="0"/>
              </a:rPr>
              <a:t> як систему, в </a:t>
            </a:r>
            <a:r>
              <a:rPr lang="ru-RU" sz="2400" dirty="0" err="1">
                <a:latin typeface="Times New Roman" panose="02020603050405020304" pitchFamily="18" charset="0"/>
                <a:cs typeface="Times New Roman" panose="02020603050405020304" pitchFamily="18" charset="0"/>
              </a:rPr>
              <a:t>якій</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відносини</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між</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господарюючими</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суб'єктами</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складаються</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під</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впливом</a:t>
            </a:r>
            <a:r>
              <a:rPr lang="ru-RU" sz="2400" dirty="0">
                <a:latin typeface="Times New Roman" panose="02020603050405020304" pitchFamily="18" charset="0"/>
                <a:cs typeface="Times New Roman" panose="02020603050405020304" pitchFamily="18" charset="0"/>
              </a:rPr>
              <a:t> як </a:t>
            </a:r>
            <a:r>
              <a:rPr lang="ru-RU" sz="2400" dirty="0" err="1">
                <a:latin typeface="Times New Roman" panose="02020603050405020304" pitchFamily="18" charset="0"/>
                <a:cs typeface="Times New Roman" panose="02020603050405020304" pitchFamily="18" charset="0"/>
              </a:rPr>
              <a:t>економічних</a:t>
            </a:r>
            <a:r>
              <a:rPr lang="ru-RU" sz="2400" dirty="0">
                <a:latin typeface="Times New Roman" panose="02020603050405020304" pitchFamily="18" charset="0"/>
                <a:cs typeface="Times New Roman" panose="02020603050405020304" pitchFamily="18" charset="0"/>
              </a:rPr>
              <a:t>, так і </a:t>
            </a:r>
            <a:r>
              <a:rPr lang="ru-RU" sz="2400" dirty="0" err="1">
                <a:latin typeface="Times New Roman" panose="02020603050405020304" pitchFamily="18" charset="0"/>
                <a:cs typeface="Times New Roman" panose="02020603050405020304" pitchFamily="18" charset="0"/>
              </a:rPr>
              <a:t>правових</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політичних</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соціологічних</a:t>
            </a:r>
            <a:r>
              <a:rPr lang="ru-RU" sz="2400" dirty="0">
                <a:latin typeface="Times New Roman" panose="02020603050405020304" pitchFamily="18" charset="0"/>
                <a:cs typeface="Times New Roman" panose="02020603050405020304" pitchFamily="18" charset="0"/>
              </a:rPr>
              <a:t> і </a:t>
            </a:r>
            <a:r>
              <a:rPr lang="ru-RU" sz="2400" dirty="0" err="1">
                <a:latin typeface="Times New Roman" panose="02020603050405020304" pitchFamily="18" charset="0"/>
                <a:cs typeface="Times New Roman" panose="02020603050405020304" pitchFamily="18" charset="0"/>
              </a:rPr>
              <a:t>соціально</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психологічних</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факторів</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Об'єктами</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вивчення</a:t>
            </a:r>
            <a:r>
              <a:rPr lang="ru-RU" sz="2400" dirty="0">
                <a:latin typeface="Times New Roman" panose="02020603050405020304" pitchFamily="18" charset="0"/>
                <a:cs typeface="Times New Roman" panose="02020603050405020304" pitchFamily="18" charset="0"/>
              </a:rPr>
              <a:t> для них є "</a:t>
            </a:r>
            <a:r>
              <a:rPr lang="ru-RU" sz="2400" dirty="0" err="1">
                <a:latin typeface="Times New Roman" panose="02020603050405020304" pitchFamily="18" charset="0"/>
                <a:cs typeface="Times New Roman" panose="02020603050405020304" pitchFamily="18" charset="0"/>
              </a:rPr>
              <a:t>інститути</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під</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якими</a:t>
            </a:r>
            <a:r>
              <a:rPr lang="ru-RU" sz="2400" dirty="0">
                <a:latin typeface="Times New Roman" panose="02020603050405020304" pitchFamily="18" charset="0"/>
                <a:cs typeface="Times New Roman" panose="02020603050405020304" pitchFamily="18" charset="0"/>
              </a:rPr>
              <a:t> вони </a:t>
            </a:r>
            <a:r>
              <a:rPr lang="ru-RU" sz="2400" dirty="0" err="1">
                <a:latin typeface="Times New Roman" panose="02020603050405020304" pitchFamily="18" charset="0"/>
                <a:cs typeface="Times New Roman" panose="02020603050405020304" pitchFamily="18" charset="0"/>
              </a:rPr>
              <a:t>розуміють</a:t>
            </a:r>
            <a:r>
              <a:rPr lang="ru-RU" sz="2400" dirty="0">
                <a:latin typeface="Times New Roman" panose="02020603050405020304" pitchFamily="18" charset="0"/>
                <a:cs typeface="Times New Roman" panose="02020603050405020304" pitchFamily="18" charset="0"/>
              </a:rPr>
              <a:t> державу, </a:t>
            </a:r>
            <a:r>
              <a:rPr lang="ru-RU" sz="2400" dirty="0" err="1">
                <a:latin typeface="Times New Roman" panose="02020603050405020304" pitchFamily="18" charset="0"/>
                <a:cs typeface="Times New Roman" panose="02020603050405020304" pitchFamily="18" charset="0"/>
              </a:rPr>
              <a:t>корпорації</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профспілки</a:t>
            </a:r>
            <a:r>
              <a:rPr lang="ru-RU" sz="2400" dirty="0">
                <a:latin typeface="Times New Roman" panose="02020603050405020304" pitchFamily="18" charset="0"/>
                <a:cs typeface="Times New Roman" panose="02020603050405020304" pitchFamily="18" charset="0"/>
              </a:rPr>
              <a:t>, а </a:t>
            </a:r>
            <a:r>
              <a:rPr lang="ru-RU" sz="2400" dirty="0" err="1">
                <a:latin typeface="Times New Roman" panose="02020603050405020304" pitchFamily="18" charset="0"/>
                <a:cs typeface="Times New Roman" panose="02020603050405020304" pitchFamily="18" charset="0"/>
              </a:rPr>
              <a:t>також</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правові</a:t>
            </a:r>
            <a:r>
              <a:rPr lang="ru-RU" sz="2400" dirty="0">
                <a:latin typeface="Times New Roman" panose="02020603050405020304" pitchFamily="18" charset="0"/>
                <a:cs typeface="Times New Roman" panose="02020603050405020304" pitchFamily="18" charset="0"/>
              </a:rPr>
              <a:t>, морально- </a:t>
            </a:r>
            <a:r>
              <a:rPr lang="ru-RU" sz="2400" dirty="0" err="1">
                <a:latin typeface="Times New Roman" panose="02020603050405020304" pitchFamily="18" charset="0"/>
                <a:cs typeface="Times New Roman" panose="02020603050405020304" pitchFamily="18" charset="0"/>
              </a:rPr>
              <a:t>етичні</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норми</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звичаї</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інстинкти</a:t>
            </a:r>
            <a:r>
              <a:rPr lang="ru-RU" sz="2400" dirty="0">
                <a:latin typeface="Times New Roman" panose="02020603050405020304" pitchFamily="18" charset="0"/>
                <a:cs typeface="Times New Roman" panose="02020603050405020304" pitchFamily="18" charset="0"/>
              </a:rPr>
              <a:t> та </a:t>
            </a:r>
            <a:r>
              <a:rPr lang="ru-RU" sz="2400" dirty="0" err="1">
                <a:latin typeface="Times New Roman" panose="02020603050405020304" pitchFamily="18" charset="0"/>
                <a:cs typeface="Times New Roman" panose="02020603050405020304" pitchFamily="18" charset="0"/>
              </a:rPr>
              <a:t>ін</a:t>
            </a:r>
            <a:r>
              <a:rPr lang="ru-RU" sz="2400" dirty="0">
                <a:latin typeface="Times New Roman" panose="02020603050405020304" pitchFamily="18" charset="0"/>
                <a:cs typeface="Times New Roman" panose="02020603050405020304" pitchFamily="18" charset="0"/>
              </a:rPr>
              <a:t>.</a:t>
            </a:r>
            <a:endParaRPr lang="uk-UA"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94112001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sz="quarter" idx="13"/>
          </p:nvPr>
        </p:nvSpPr>
        <p:spPr>
          <a:xfrm>
            <a:off x="755576" y="332656"/>
            <a:ext cx="7992888" cy="6264696"/>
          </a:xfrm>
        </p:spPr>
        <p:txBody>
          <a:bodyPr>
            <a:noAutofit/>
          </a:bodyPr>
          <a:lstStyle/>
          <a:p>
            <a:r>
              <a:rPr lang="ru-RU" sz="2400" b="1" i="1" dirty="0" err="1">
                <a:latin typeface="Times New Roman" panose="02020603050405020304" pitchFamily="18" charset="0"/>
                <a:cs typeface="Times New Roman" panose="02020603050405020304" pitchFamily="18" charset="0"/>
              </a:rPr>
              <a:t>Неокласичний</a:t>
            </a:r>
            <a:r>
              <a:rPr lang="ru-RU" sz="2400" b="1" i="1" dirty="0">
                <a:latin typeface="Times New Roman" panose="02020603050405020304" pitchFamily="18" charset="0"/>
                <a:cs typeface="Times New Roman" panose="02020603050405020304" pitchFamily="18" charset="0"/>
              </a:rPr>
              <a:t> синтез</a:t>
            </a:r>
            <a:r>
              <a:rPr lang="ru-RU" sz="2400" dirty="0">
                <a:latin typeface="Times New Roman" panose="02020603050405020304" pitchFamily="18" charset="0"/>
                <a:cs typeface="Times New Roman" panose="02020603050405020304" pitchFamily="18" charset="0"/>
              </a:rPr>
              <a:t> – </a:t>
            </a:r>
            <a:r>
              <a:rPr lang="ru-RU" sz="2400" dirty="0" err="1">
                <a:latin typeface="Times New Roman" panose="02020603050405020304" pitchFamily="18" charset="0"/>
                <a:cs typeface="Times New Roman" panose="02020603050405020304" pitchFamily="18" charset="0"/>
              </a:rPr>
              <a:t>узагальнююча</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концепція</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представники</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якої</a:t>
            </a:r>
            <a:r>
              <a:rPr lang="ru-RU" sz="2400" dirty="0">
                <a:latin typeface="Times New Roman" panose="02020603050405020304" pitchFamily="18" charset="0"/>
                <a:cs typeface="Times New Roman" panose="02020603050405020304" pitchFamily="18" charset="0"/>
              </a:rPr>
              <a:t> (Д. </a:t>
            </a:r>
            <a:r>
              <a:rPr lang="ru-RU" sz="2400" dirty="0" err="1">
                <a:latin typeface="Times New Roman" panose="02020603050405020304" pitchFamily="18" charset="0"/>
                <a:cs typeface="Times New Roman" panose="02020603050405020304" pitchFamily="18" charset="0"/>
              </a:rPr>
              <a:t>Хікс</a:t>
            </a:r>
            <a:r>
              <a:rPr lang="ru-RU" sz="2400" dirty="0">
                <a:latin typeface="Times New Roman" panose="02020603050405020304" pitchFamily="18" charset="0"/>
                <a:cs typeface="Times New Roman" panose="02020603050405020304" pitchFamily="18" charset="0"/>
              </a:rPr>
              <a:t>, Дж. </a:t>
            </a:r>
            <a:r>
              <a:rPr lang="ru-RU" sz="2400" dirty="0" err="1">
                <a:latin typeface="Times New Roman" panose="02020603050405020304" pitchFamily="18" charset="0"/>
                <a:cs typeface="Times New Roman" panose="02020603050405020304" pitchFamily="18" charset="0"/>
              </a:rPr>
              <a:t>Б'юкенен</a:t>
            </a:r>
            <a:r>
              <a:rPr lang="ru-RU" sz="2400" dirty="0">
                <a:latin typeface="Times New Roman" panose="02020603050405020304" pitchFamily="18" charset="0"/>
                <a:cs typeface="Times New Roman" panose="02020603050405020304" pitchFamily="18" charset="0"/>
              </a:rPr>
              <a:t>, П. </a:t>
            </a:r>
            <a:r>
              <a:rPr lang="ru-RU" sz="2400" dirty="0" err="1">
                <a:latin typeface="Times New Roman" panose="02020603050405020304" pitchFamily="18" charset="0"/>
                <a:cs typeface="Times New Roman" panose="02020603050405020304" pitchFamily="18" charset="0"/>
              </a:rPr>
              <a:t>Самуельсон</a:t>
            </a:r>
            <a:r>
              <a:rPr lang="ru-RU" sz="2400" dirty="0">
                <a:latin typeface="Times New Roman" panose="02020603050405020304" pitchFamily="18" charset="0"/>
                <a:cs typeface="Times New Roman" panose="02020603050405020304" pitchFamily="18" charset="0"/>
              </a:rPr>
              <a:t> та </a:t>
            </a:r>
            <a:r>
              <a:rPr lang="ru-RU" sz="2400" dirty="0" err="1">
                <a:latin typeface="Times New Roman" panose="02020603050405020304" pitchFamily="18" charset="0"/>
                <a:cs typeface="Times New Roman" panose="02020603050405020304" pitchFamily="18" charset="0"/>
              </a:rPr>
              <a:t>ін</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обґрунтовують</a:t>
            </a:r>
            <a:r>
              <a:rPr lang="ru-RU" sz="2400" dirty="0">
                <a:latin typeface="Times New Roman" panose="02020603050405020304" pitchFamily="18" charset="0"/>
                <a:cs typeface="Times New Roman" panose="02020603050405020304" pitchFamily="18" charset="0"/>
              </a:rPr>
              <a:t> принцип </a:t>
            </a:r>
            <a:r>
              <a:rPr lang="ru-RU" sz="2400" dirty="0" err="1">
                <a:latin typeface="Times New Roman" panose="02020603050405020304" pitchFamily="18" charset="0"/>
                <a:cs typeface="Times New Roman" panose="02020603050405020304" pitchFamily="18" charset="0"/>
              </a:rPr>
              <a:t>поєднання</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ринкового</a:t>
            </a:r>
            <a:r>
              <a:rPr lang="ru-RU" sz="2400" dirty="0">
                <a:latin typeface="Times New Roman" panose="02020603050405020304" pitchFamily="18" charset="0"/>
                <a:cs typeface="Times New Roman" panose="02020603050405020304" pitchFamily="18" charset="0"/>
              </a:rPr>
              <a:t> і державного </a:t>
            </a:r>
            <a:r>
              <a:rPr lang="ru-RU" sz="2400" dirty="0" err="1">
                <a:latin typeface="Times New Roman" panose="02020603050405020304" pitchFamily="18" charset="0"/>
                <a:cs typeface="Times New Roman" panose="02020603050405020304" pitchFamily="18" charset="0"/>
              </a:rPr>
              <a:t>регулювання</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економічних</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процесів</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наголошують</a:t>
            </a:r>
            <a:r>
              <a:rPr lang="ru-RU" sz="2400" dirty="0">
                <a:latin typeface="Times New Roman" panose="02020603050405020304" pitchFamily="18" charset="0"/>
                <a:cs typeface="Times New Roman" panose="02020603050405020304" pitchFamily="18" charset="0"/>
              </a:rPr>
              <a:t> на </a:t>
            </a:r>
            <a:r>
              <a:rPr lang="ru-RU" sz="2400" dirty="0" err="1">
                <a:latin typeface="Times New Roman" panose="02020603050405020304" pitchFamily="18" charset="0"/>
                <a:cs typeface="Times New Roman" panose="02020603050405020304" pitchFamily="18" charset="0"/>
              </a:rPr>
              <a:t>необхідності</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руху</a:t>
            </a:r>
            <a:r>
              <a:rPr lang="ru-RU" sz="2400" dirty="0">
                <a:latin typeface="Times New Roman" panose="02020603050405020304" pitchFamily="18" charset="0"/>
                <a:cs typeface="Times New Roman" panose="02020603050405020304" pitchFamily="18" charset="0"/>
              </a:rPr>
              <a:t> до </a:t>
            </a:r>
            <a:r>
              <a:rPr lang="ru-RU" sz="2400" dirty="0" err="1">
                <a:latin typeface="Times New Roman" panose="02020603050405020304" pitchFamily="18" charset="0"/>
                <a:cs typeface="Times New Roman" panose="02020603050405020304" pitchFamily="18" charset="0"/>
              </a:rPr>
              <a:t>змішаної</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економіки</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Дотримуються</a:t>
            </a:r>
            <a:r>
              <a:rPr lang="ru-RU" sz="2400" dirty="0">
                <a:latin typeface="Times New Roman" panose="02020603050405020304" pitchFamily="18" charset="0"/>
                <a:cs typeface="Times New Roman" panose="02020603050405020304" pitchFamily="18" charset="0"/>
              </a:rPr>
              <a:t> принципу </a:t>
            </a:r>
            <a:r>
              <a:rPr lang="ru-RU" sz="2400" dirty="0" err="1">
                <a:latin typeface="Times New Roman" panose="02020603050405020304" pitchFamily="18" charset="0"/>
                <a:cs typeface="Times New Roman" panose="02020603050405020304" pitchFamily="18" charset="0"/>
              </a:rPr>
              <a:t>раціонального</a:t>
            </a:r>
            <a:r>
              <a:rPr lang="ru-RU" sz="2400" dirty="0">
                <a:latin typeface="Times New Roman" panose="02020603050405020304" pitchFamily="18" charset="0"/>
                <a:cs typeface="Times New Roman" panose="02020603050405020304" pitchFamily="18" charset="0"/>
              </a:rPr>
              <a:t> синтезу </a:t>
            </a:r>
            <a:r>
              <a:rPr lang="ru-RU" sz="2400" dirty="0" err="1">
                <a:latin typeface="Times New Roman" panose="02020603050405020304" pitchFamily="18" charset="0"/>
                <a:cs typeface="Times New Roman" panose="02020603050405020304" pitchFamily="18" charset="0"/>
              </a:rPr>
              <a:t>неокласичного</a:t>
            </a:r>
            <a:r>
              <a:rPr lang="ru-RU" sz="2400" dirty="0">
                <a:latin typeface="Times New Roman" panose="02020603050405020304" pitchFamily="18" charset="0"/>
                <a:cs typeface="Times New Roman" panose="02020603050405020304" pitchFamily="18" charset="0"/>
              </a:rPr>
              <a:t> і </a:t>
            </a:r>
            <a:r>
              <a:rPr lang="ru-RU" sz="2400" dirty="0" err="1">
                <a:latin typeface="Times New Roman" panose="02020603050405020304" pitchFamily="18" charset="0"/>
                <a:cs typeface="Times New Roman" panose="02020603050405020304" pitchFamily="18" charset="0"/>
              </a:rPr>
              <a:t>кейнсіанського</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напряму</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економічної</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теорії</a:t>
            </a:r>
            <a:r>
              <a:rPr lang="ru-RU" sz="2400" dirty="0">
                <a:latin typeface="Times New Roman" panose="02020603050405020304" pitchFamily="18" charset="0"/>
                <a:cs typeface="Times New Roman" panose="02020603050405020304" pitchFamily="18" charset="0"/>
              </a:rPr>
              <a:t>. </a:t>
            </a:r>
          </a:p>
          <a:p>
            <a:r>
              <a:rPr lang="ru-RU" sz="2400" dirty="0">
                <a:latin typeface="Times New Roman" panose="02020603050405020304" pitchFamily="18" charset="0"/>
                <a:cs typeface="Times New Roman" panose="02020603050405020304" pitchFamily="18" charset="0"/>
              </a:rPr>
              <a:t>Е</a:t>
            </a:r>
            <a:r>
              <a:rPr lang="uk-UA" sz="2400" dirty="0" err="1">
                <a:latin typeface="Times New Roman" panose="02020603050405020304" pitchFamily="18" charset="0"/>
                <a:cs typeface="Times New Roman" panose="02020603050405020304" pitchFamily="18" charset="0"/>
              </a:rPr>
              <a:t>кономічна</a:t>
            </a:r>
            <a:r>
              <a:rPr lang="uk-UA" sz="2400" dirty="0">
                <a:latin typeface="Times New Roman" panose="02020603050405020304" pitchFamily="18" charset="0"/>
                <a:cs typeface="Times New Roman" panose="02020603050405020304" pitchFamily="18" charset="0"/>
              </a:rPr>
              <a:t> теорія в широкому розумінні включає такі розділи: основи економічної теорії (політекономія); мікроекономіка, </a:t>
            </a:r>
            <a:r>
              <a:rPr lang="uk-UA" sz="2400" dirty="0" err="1">
                <a:latin typeface="Times New Roman" panose="02020603050405020304" pitchFamily="18" charset="0"/>
                <a:cs typeface="Times New Roman" panose="02020603050405020304" pitchFamily="18" charset="0"/>
              </a:rPr>
              <a:t>мезоекономіка</a:t>
            </a:r>
            <a:r>
              <a:rPr lang="uk-UA" sz="2400" dirty="0">
                <a:latin typeface="Times New Roman" panose="02020603050405020304" pitchFamily="18" charset="0"/>
                <a:cs typeface="Times New Roman" panose="02020603050405020304" pitchFamily="18" charset="0"/>
              </a:rPr>
              <a:t>, макроекономіка, </a:t>
            </a:r>
            <a:r>
              <a:rPr lang="uk-UA" sz="2400" dirty="0" err="1" smtClean="0">
                <a:latin typeface="Times New Roman" panose="02020603050405020304" pitchFamily="18" charset="0"/>
                <a:cs typeface="Times New Roman" panose="02020603050405020304" pitchFamily="18" charset="0"/>
              </a:rPr>
              <a:t>мегаекономіка</a:t>
            </a:r>
            <a:r>
              <a:rPr lang="uk-UA" sz="2400" dirty="0" smtClean="0">
                <a:latin typeface="Times New Roman" panose="02020603050405020304" pitchFamily="18" charset="0"/>
                <a:cs typeface="Times New Roman" panose="02020603050405020304" pitchFamily="18" charset="0"/>
              </a:rPr>
              <a:t>.</a:t>
            </a:r>
            <a:endParaRPr lang="uk-UA"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01458456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sz="quarter" idx="13"/>
          </p:nvPr>
        </p:nvSpPr>
        <p:spPr>
          <a:xfrm>
            <a:off x="755576" y="332656"/>
            <a:ext cx="7992888" cy="6264696"/>
          </a:xfrm>
        </p:spPr>
        <p:txBody>
          <a:bodyPr>
            <a:noAutofit/>
          </a:bodyPr>
          <a:lstStyle/>
          <a:p>
            <a:r>
              <a:rPr lang="uk-UA" sz="2400" b="1" i="1" dirty="0">
                <a:latin typeface="Times New Roman" panose="02020603050405020304" pitchFamily="18" charset="0"/>
                <a:cs typeface="Times New Roman" panose="02020603050405020304" pitchFamily="18" charset="0"/>
              </a:rPr>
              <a:t>Мікроекономіка</a:t>
            </a:r>
            <a:r>
              <a:rPr lang="uk-UA" sz="2400" dirty="0">
                <a:latin typeface="Times New Roman" panose="02020603050405020304" pitchFamily="18" charset="0"/>
                <a:cs typeface="Times New Roman" panose="02020603050405020304" pitchFamily="18" charset="0"/>
              </a:rPr>
              <a:t> вивчає економічні процеси і поведінку економічних суб'єктів первинної ланки: домогосподарств, підприємств, фірм. Вона виходить з проблеми пошуку шляхів ефективного використання обмежених ресурсів окремих економічних суб'єктів та аналізує проблеми функціонування окремих ринків товарів та послуг, фактори формування ринкових цін, та ставить за мету знаходження факторів мінімізації витрат та максимізації прибутку фірм, працюючих в умовах різних типів ринкових структур. </a:t>
            </a:r>
          </a:p>
        </p:txBody>
      </p:sp>
    </p:spTree>
    <p:extLst>
      <p:ext uri="{BB962C8B-B14F-4D97-AF65-F5344CB8AC3E}">
        <p14:creationId xmlns:p14="http://schemas.microsoft.com/office/powerpoint/2010/main" val="416738132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sz="quarter" idx="13"/>
          </p:nvPr>
        </p:nvSpPr>
        <p:spPr>
          <a:xfrm>
            <a:off x="755576" y="332656"/>
            <a:ext cx="7992888" cy="6264696"/>
          </a:xfrm>
        </p:spPr>
        <p:txBody>
          <a:bodyPr>
            <a:noAutofit/>
          </a:bodyPr>
          <a:lstStyle/>
          <a:p>
            <a:r>
              <a:rPr lang="ru-RU" sz="2400" b="1" i="1" dirty="0" err="1">
                <a:latin typeface="Times New Roman" panose="02020603050405020304" pitchFamily="18" charset="0"/>
                <a:cs typeface="Times New Roman" panose="02020603050405020304" pitchFamily="18" charset="0"/>
              </a:rPr>
              <a:t>Макроекономіка</a:t>
            </a:r>
            <a:r>
              <a:rPr lang="ru-RU" sz="2400" dirty="0">
                <a:latin typeface="Times New Roman" panose="02020603050405020304" pitchFamily="18" charset="0"/>
                <a:cs typeface="Times New Roman" panose="02020603050405020304" pitchFamily="18" charset="0"/>
              </a:rPr>
              <a:t> – </a:t>
            </a:r>
            <a:r>
              <a:rPr lang="ru-RU" sz="2400" dirty="0" err="1">
                <a:latin typeface="Times New Roman" panose="02020603050405020304" pitchFamily="18" charset="0"/>
                <a:cs typeface="Times New Roman" panose="02020603050405020304" pitchFamily="18" charset="0"/>
              </a:rPr>
              <a:t>це</a:t>
            </a:r>
            <a:r>
              <a:rPr lang="ru-RU" sz="2400" dirty="0">
                <a:latin typeface="Times New Roman" panose="02020603050405020304" pitchFamily="18" charset="0"/>
                <a:cs typeface="Times New Roman" panose="02020603050405020304" pitchFamily="18" charset="0"/>
              </a:rPr>
              <a:t> наука про </a:t>
            </a:r>
            <a:r>
              <a:rPr lang="ru-RU" sz="2400" dirty="0" err="1">
                <a:latin typeface="Times New Roman" panose="02020603050405020304" pitchFamily="18" charset="0"/>
                <a:cs typeface="Times New Roman" panose="02020603050405020304" pitchFamily="18" charset="0"/>
              </a:rPr>
              <a:t>розвиток</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економічної</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системи</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країни</a:t>
            </a:r>
            <a:r>
              <a:rPr lang="ru-RU" sz="2400" dirty="0">
                <a:latin typeface="Times New Roman" panose="02020603050405020304" pitchFamily="18" charset="0"/>
                <a:cs typeface="Times New Roman" panose="02020603050405020304" pitchFamily="18" charset="0"/>
              </a:rPr>
              <a:t> в </a:t>
            </a:r>
            <a:r>
              <a:rPr lang="ru-RU" sz="2400" dirty="0" err="1">
                <a:latin typeface="Times New Roman" panose="02020603050405020304" pitchFamily="18" charset="0"/>
                <a:cs typeface="Times New Roman" panose="02020603050405020304" pitchFamily="18" charset="0"/>
              </a:rPr>
              <a:t>цілому</a:t>
            </a:r>
            <a:r>
              <a:rPr lang="ru-RU" sz="2400" dirty="0">
                <a:latin typeface="Times New Roman" panose="02020603050405020304" pitchFamily="18" charset="0"/>
                <a:cs typeface="Times New Roman" panose="02020603050405020304" pitchFamily="18" charset="0"/>
              </a:rPr>
              <a:t>. Вона </a:t>
            </a:r>
            <a:r>
              <a:rPr lang="ru-RU" sz="2400" dirty="0" err="1">
                <a:latin typeface="Times New Roman" panose="02020603050405020304" pitchFamily="18" charset="0"/>
                <a:cs typeface="Times New Roman" panose="02020603050405020304" pitchFamily="18" charset="0"/>
              </a:rPr>
              <a:t>вивчає</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агреговану</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поведінку</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всіх</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суб’єктів</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національної</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економічної</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системи</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вплив</a:t>
            </a:r>
            <a:r>
              <a:rPr lang="ru-RU" sz="2400" dirty="0">
                <a:latin typeface="Times New Roman" panose="02020603050405020304" pitchFamily="18" charset="0"/>
                <a:cs typeface="Times New Roman" panose="02020603050405020304" pitchFamily="18" charset="0"/>
              </a:rPr>
              <a:t> на </a:t>
            </a:r>
            <a:r>
              <a:rPr lang="ru-RU" sz="2400" dirty="0" err="1">
                <a:latin typeface="Times New Roman" panose="02020603050405020304" pitchFamily="18" charset="0"/>
                <a:cs typeface="Times New Roman" panose="02020603050405020304" pitchFamily="18" charset="0"/>
              </a:rPr>
              <a:t>її</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розвиток</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економічної</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політики</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держави</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досліджує</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такі</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значимі</a:t>
            </a:r>
            <a:r>
              <a:rPr lang="ru-RU" sz="2400" dirty="0">
                <a:latin typeface="Times New Roman" panose="02020603050405020304" pitchFamily="18" charset="0"/>
                <a:cs typeface="Times New Roman" panose="02020603050405020304" pitchFamily="18" charset="0"/>
              </a:rPr>
              <a:t> для </a:t>
            </a:r>
            <a:r>
              <a:rPr lang="ru-RU" sz="2400" dirty="0" err="1">
                <a:latin typeface="Times New Roman" panose="02020603050405020304" pitchFamily="18" charset="0"/>
                <a:cs typeface="Times New Roman" panose="02020603050405020304" pitchFamily="18" charset="0"/>
              </a:rPr>
              <a:t>кожної</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людини</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проблеми</a:t>
            </a:r>
            <a:r>
              <a:rPr lang="ru-RU" sz="2400" dirty="0">
                <a:latin typeface="Times New Roman" panose="02020603050405020304" pitchFamily="18" charset="0"/>
                <a:cs typeface="Times New Roman" panose="02020603050405020304" pitchFamily="18" charset="0"/>
              </a:rPr>
              <a:t>, як </a:t>
            </a:r>
            <a:r>
              <a:rPr lang="ru-RU" sz="2400" dirty="0" err="1">
                <a:latin typeface="Times New Roman" panose="02020603050405020304" pitchFamily="18" charset="0"/>
                <a:cs typeface="Times New Roman" panose="02020603050405020304" pitchFamily="18" charset="0"/>
              </a:rPr>
              <a:t>інфляція</a:t>
            </a:r>
            <a:r>
              <a:rPr lang="ru-RU" sz="2400" dirty="0">
                <a:latin typeface="Times New Roman" panose="02020603050405020304" pitchFamily="18" charset="0"/>
                <a:cs typeface="Times New Roman" panose="02020603050405020304" pitchFamily="18" charset="0"/>
              </a:rPr>
              <a:t> і </a:t>
            </a:r>
            <a:r>
              <a:rPr lang="ru-RU" sz="2400" dirty="0" err="1">
                <a:latin typeface="Times New Roman" panose="02020603050405020304" pitchFamily="18" charset="0"/>
                <a:cs typeface="Times New Roman" panose="02020603050405020304" pitchFamily="18" charset="0"/>
              </a:rPr>
              <a:t>безробіття</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економічне</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зростання</a:t>
            </a:r>
            <a:r>
              <a:rPr lang="ru-RU" sz="2400" dirty="0">
                <a:latin typeface="Times New Roman" panose="02020603050405020304" pitchFamily="18" charset="0"/>
                <a:cs typeface="Times New Roman" panose="02020603050405020304" pitchFamily="18" charset="0"/>
              </a:rPr>
              <a:t> та </a:t>
            </a:r>
            <a:r>
              <a:rPr lang="ru-RU" sz="2400" dirty="0" err="1">
                <a:latin typeface="Times New Roman" panose="02020603050405020304" pitchFamily="18" charset="0"/>
                <a:cs typeface="Times New Roman" panose="02020603050405020304" pitchFamily="18" charset="0"/>
              </a:rPr>
              <a:t>його</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вплив</a:t>
            </a:r>
            <a:r>
              <a:rPr lang="ru-RU" sz="2400" dirty="0">
                <a:latin typeface="Times New Roman" panose="02020603050405020304" pitchFamily="18" charset="0"/>
                <a:cs typeface="Times New Roman" panose="02020603050405020304" pitchFamily="18" charset="0"/>
              </a:rPr>
              <a:t> на </a:t>
            </a:r>
            <a:r>
              <a:rPr lang="ru-RU" sz="2400" dirty="0" err="1">
                <a:latin typeface="Times New Roman" panose="02020603050405020304" pitchFamily="18" charset="0"/>
                <a:cs typeface="Times New Roman" panose="02020603050405020304" pitchFamily="18" charset="0"/>
              </a:rPr>
              <a:t>добробут</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населення</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оподаткування</a:t>
            </a:r>
            <a:r>
              <a:rPr lang="ru-RU" sz="2400" dirty="0">
                <a:latin typeface="Times New Roman" panose="02020603050405020304" pitchFamily="18" charset="0"/>
                <a:cs typeface="Times New Roman" panose="02020603050405020304" pitchFamily="18" charset="0"/>
              </a:rPr>
              <a:t> і </a:t>
            </a:r>
            <a:r>
              <a:rPr lang="ru-RU" sz="2400" dirty="0" err="1">
                <a:latin typeface="Times New Roman" panose="02020603050405020304" pitchFamily="18" charset="0"/>
                <a:cs typeface="Times New Roman" panose="02020603050405020304" pitchFamily="18" charset="0"/>
              </a:rPr>
              <a:t>формування</a:t>
            </a:r>
            <a:r>
              <a:rPr lang="ru-RU" sz="2400" dirty="0">
                <a:latin typeface="Times New Roman" panose="02020603050405020304" pitchFamily="18" charset="0"/>
                <a:cs typeface="Times New Roman" panose="02020603050405020304" pitchFamily="18" charset="0"/>
              </a:rPr>
              <a:t> ставки </a:t>
            </a:r>
            <a:r>
              <a:rPr lang="ru-RU" sz="2400" dirty="0" err="1">
                <a:latin typeface="Times New Roman" panose="02020603050405020304" pitchFamily="18" charset="0"/>
                <a:cs typeface="Times New Roman" panose="02020603050405020304" pitchFamily="18" charset="0"/>
              </a:rPr>
              <a:t>банківського</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відсотку</a:t>
            </a:r>
            <a:r>
              <a:rPr lang="ru-RU" sz="2400" dirty="0">
                <a:latin typeface="Times New Roman" panose="02020603050405020304" pitchFamily="18" charset="0"/>
                <a:cs typeface="Times New Roman" panose="02020603050405020304" pitchFamily="18" charset="0"/>
              </a:rPr>
              <a:t>, причини </a:t>
            </a:r>
            <a:r>
              <a:rPr lang="ru-RU" sz="2400" dirty="0" err="1">
                <a:latin typeface="Times New Roman" panose="02020603050405020304" pitchFamily="18" charset="0"/>
                <a:cs typeface="Times New Roman" panose="02020603050405020304" pitchFamily="18" charset="0"/>
              </a:rPr>
              <a:t>дефіциту</a:t>
            </a:r>
            <a:r>
              <a:rPr lang="ru-RU" sz="2400" dirty="0">
                <a:latin typeface="Times New Roman" panose="02020603050405020304" pitchFamily="18" charset="0"/>
                <a:cs typeface="Times New Roman" panose="02020603050405020304" pitchFamily="18" charset="0"/>
              </a:rPr>
              <a:t> бюджету, </a:t>
            </a:r>
            <a:r>
              <a:rPr lang="ru-RU" sz="2400" dirty="0" err="1">
                <a:latin typeface="Times New Roman" panose="02020603050405020304" pitchFamily="18" charset="0"/>
                <a:cs typeface="Times New Roman" panose="02020603050405020304" pitchFamily="18" charset="0"/>
              </a:rPr>
              <a:t>його</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наслідки</a:t>
            </a:r>
            <a:r>
              <a:rPr lang="ru-RU" sz="2400" dirty="0">
                <a:latin typeface="Times New Roman" panose="02020603050405020304" pitchFamily="18" charset="0"/>
                <a:cs typeface="Times New Roman" panose="02020603050405020304" pitchFamily="18" charset="0"/>
              </a:rPr>
              <a:t> та </a:t>
            </a:r>
            <a:r>
              <a:rPr lang="ru-RU" sz="2400" dirty="0" err="1">
                <a:latin typeface="Times New Roman" panose="02020603050405020304" pitchFamily="18" charset="0"/>
                <a:cs typeface="Times New Roman" panose="02020603050405020304" pitchFamily="18" charset="0"/>
              </a:rPr>
              <a:t>пошук</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способів</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його</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покриття</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коливання</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валютних</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курсів</a:t>
            </a:r>
            <a:r>
              <a:rPr lang="ru-RU" sz="2400" dirty="0">
                <a:latin typeface="Times New Roman" panose="02020603050405020304" pitchFamily="18" charset="0"/>
                <a:cs typeface="Times New Roman" panose="02020603050405020304" pitchFamily="18" charset="0"/>
              </a:rPr>
              <a:t> та </a:t>
            </a:r>
            <a:r>
              <a:rPr lang="ru-RU" sz="2400" dirty="0" err="1">
                <a:latin typeface="Times New Roman" panose="02020603050405020304" pitchFamily="18" charset="0"/>
                <a:cs typeface="Times New Roman" panose="02020603050405020304" pitchFamily="18" charset="0"/>
              </a:rPr>
              <a:t>багато</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інших</a:t>
            </a:r>
            <a:r>
              <a:rPr lang="ru-RU" sz="2400" dirty="0">
                <a:latin typeface="Times New Roman" panose="02020603050405020304" pitchFamily="18" charset="0"/>
                <a:cs typeface="Times New Roman" panose="02020603050405020304" pitchFamily="18" charset="0"/>
              </a:rPr>
              <a:t> </a:t>
            </a:r>
            <a:r>
              <a:rPr lang="ru-RU" sz="2400" dirty="0" smtClean="0">
                <a:latin typeface="Times New Roman" panose="02020603050405020304" pitchFamily="18" charset="0"/>
                <a:cs typeface="Times New Roman" panose="02020603050405020304" pitchFamily="18" charset="0"/>
              </a:rPr>
              <a:t>проблем.</a:t>
            </a:r>
            <a:endParaRPr lang="uk-UA"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40535780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sz="quarter" idx="13"/>
          </p:nvPr>
        </p:nvSpPr>
        <p:spPr>
          <a:xfrm>
            <a:off x="755576" y="332656"/>
            <a:ext cx="7992888" cy="6264696"/>
          </a:xfrm>
        </p:spPr>
        <p:txBody>
          <a:bodyPr>
            <a:noAutofit/>
          </a:bodyPr>
          <a:lstStyle/>
          <a:p>
            <a:r>
              <a:rPr lang="ru-RU" sz="2400" b="1" i="1" dirty="0" err="1">
                <a:latin typeface="Times New Roman" panose="02020603050405020304" pitchFamily="18" charset="0"/>
                <a:cs typeface="Times New Roman" panose="02020603050405020304" pitchFamily="18" charset="0"/>
              </a:rPr>
              <a:t>Мезоекономіка</a:t>
            </a:r>
            <a:r>
              <a:rPr lang="ru-RU" sz="2400" b="1" i="1" dirty="0">
                <a:latin typeface="Times New Roman" panose="02020603050405020304" pitchFamily="18" charset="0"/>
                <a:cs typeface="Times New Roman" panose="02020603050405020304" pitchFamily="18" charset="0"/>
              </a:rPr>
              <a:t> </a:t>
            </a:r>
            <a:r>
              <a:rPr lang="ru-RU" sz="2400" dirty="0">
                <a:latin typeface="Times New Roman" panose="02020603050405020304" pitchFamily="18" charset="0"/>
                <a:cs typeface="Times New Roman" panose="02020603050405020304" pitchFamily="18" charset="0"/>
              </a:rPr>
              <a:t>("мезо" – </a:t>
            </a:r>
            <a:r>
              <a:rPr lang="ru-RU" sz="2400" dirty="0" err="1">
                <a:latin typeface="Times New Roman" panose="02020603050405020304" pitchFamily="18" charset="0"/>
                <a:cs typeface="Times New Roman" panose="02020603050405020304" pitchFamily="18" charset="0"/>
              </a:rPr>
              <a:t>означає</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проміжний</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посередині</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Її</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розвиток</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викликаний</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тим</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що</a:t>
            </a:r>
            <a:r>
              <a:rPr lang="ru-RU" sz="2400" dirty="0">
                <a:latin typeface="Times New Roman" panose="02020603050405020304" pitchFamily="18" charset="0"/>
                <a:cs typeface="Times New Roman" panose="02020603050405020304" pitchFamily="18" charset="0"/>
              </a:rPr>
              <a:t> в </a:t>
            </a:r>
            <a:r>
              <a:rPr lang="ru-RU" sz="2400" dirty="0" err="1">
                <a:latin typeface="Times New Roman" panose="02020603050405020304" pitchFamily="18" charset="0"/>
                <a:cs typeface="Times New Roman" panose="02020603050405020304" pitchFamily="18" charset="0"/>
              </a:rPr>
              <a:t>сучасній</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економіці</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господарської</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самостійності</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набувають</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регіони</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посилюється</a:t>
            </a:r>
            <a:r>
              <a:rPr lang="ru-RU" sz="2400" dirty="0">
                <a:latin typeface="Times New Roman" panose="02020603050405020304" pitchFamily="18" charset="0"/>
                <a:cs typeface="Times New Roman" panose="02020603050405020304" pitchFamily="18" charset="0"/>
              </a:rPr>
              <a:t> роль </a:t>
            </a:r>
            <a:r>
              <a:rPr lang="ru-RU" sz="2400" dirty="0" err="1">
                <a:latin typeface="Times New Roman" panose="02020603050405020304" pitchFamily="18" charset="0"/>
                <a:cs typeface="Times New Roman" panose="02020603050405020304" pitchFamily="18" charset="0"/>
              </a:rPr>
              <a:t>галузей</a:t>
            </a:r>
            <a:r>
              <a:rPr lang="ru-RU" sz="2400" dirty="0">
                <a:latin typeface="Times New Roman" panose="02020603050405020304" pitchFamily="18" charset="0"/>
                <a:cs typeface="Times New Roman" panose="02020603050405020304" pitchFamily="18" charset="0"/>
              </a:rPr>
              <a:t> і </a:t>
            </a:r>
            <a:r>
              <a:rPr lang="ru-RU" sz="2400" dirty="0" err="1">
                <a:latin typeface="Times New Roman" panose="02020603050405020304" pitchFamily="18" charset="0"/>
                <a:cs typeface="Times New Roman" panose="02020603050405020304" pitchFamily="18" charset="0"/>
              </a:rPr>
              <a:t>підгалузей</a:t>
            </a:r>
            <a:r>
              <a:rPr lang="ru-RU" sz="2400" dirty="0">
                <a:latin typeface="Times New Roman" panose="02020603050405020304" pitchFamily="18" charset="0"/>
                <a:cs typeface="Times New Roman" panose="02020603050405020304" pitchFamily="18" charset="0"/>
              </a:rPr>
              <a:t> народного </a:t>
            </a:r>
            <a:r>
              <a:rPr lang="ru-RU" sz="2400" dirty="0" err="1">
                <a:latin typeface="Times New Roman" panose="02020603050405020304" pitchFamily="18" charset="0"/>
                <a:cs typeface="Times New Roman" panose="02020603050405020304" pitchFamily="18" charset="0"/>
              </a:rPr>
              <a:t>господарства</a:t>
            </a:r>
            <a:r>
              <a:rPr lang="ru-RU" sz="2400" dirty="0">
                <a:latin typeface="Times New Roman" panose="02020603050405020304" pitchFamily="18" charset="0"/>
                <a:cs typeface="Times New Roman" panose="02020603050405020304" pitchFamily="18" charset="0"/>
              </a:rPr>
              <a:t>, широко </a:t>
            </a:r>
            <a:r>
              <a:rPr lang="ru-RU" sz="2400" dirty="0" err="1">
                <a:latin typeface="Times New Roman" panose="02020603050405020304" pitchFamily="18" charset="0"/>
                <a:cs typeface="Times New Roman" panose="02020603050405020304" pitchFamily="18" charset="0"/>
              </a:rPr>
              <a:t>розвиваються</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різні</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форми</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господарських</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об’єднань</a:t>
            </a:r>
            <a:r>
              <a:rPr lang="ru-RU" sz="2400" dirty="0">
                <a:latin typeface="Times New Roman" panose="02020603050405020304" pitchFamily="18" charset="0"/>
                <a:cs typeface="Times New Roman" panose="02020603050405020304" pitchFamily="18" charset="0"/>
              </a:rPr>
              <a:t> та </a:t>
            </a:r>
            <a:r>
              <a:rPr lang="ru-RU" sz="2400" dirty="0" err="1">
                <a:latin typeface="Times New Roman" panose="02020603050405020304" pitchFamily="18" charset="0"/>
                <a:cs typeface="Times New Roman" panose="02020603050405020304" pitchFamily="18" charset="0"/>
              </a:rPr>
              <a:t>мережевих</a:t>
            </a:r>
            <a:r>
              <a:rPr lang="ru-RU" sz="2400" dirty="0">
                <a:latin typeface="Times New Roman" panose="02020603050405020304" pitchFamily="18" charset="0"/>
                <a:cs typeface="Times New Roman" panose="02020603050405020304" pitchFamily="18" charset="0"/>
              </a:rPr>
              <a:t> структур. Тому </a:t>
            </a:r>
            <a:r>
              <a:rPr lang="ru-RU" sz="2400" dirty="0" err="1">
                <a:latin typeface="Times New Roman" panose="02020603050405020304" pitchFamily="18" charset="0"/>
                <a:cs typeface="Times New Roman" panose="02020603050405020304" pitchFamily="18" charset="0"/>
              </a:rPr>
              <a:t>мезоекономіка</a:t>
            </a:r>
            <a:r>
              <a:rPr lang="ru-RU" sz="2400" dirty="0">
                <a:latin typeface="Times New Roman" panose="02020603050405020304" pitchFamily="18" charset="0"/>
                <a:cs typeface="Times New Roman" panose="02020603050405020304" pitchFamily="18" charset="0"/>
              </a:rPr>
              <a:t> стала основою для </a:t>
            </a:r>
            <a:r>
              <a:rPr lang="ru-RU" sz="2400" dirty="0" err="1">
                <a:latin typeface="Times New Roman" panose="02020603050405020304" pitchFamily="18" charset="0"/>
                <a:cs typeface="Times New Roman" panose="02020603050405020304" pitchFamily="18" charset="0"/>
              </a:rPr>
              <a:t>розвитку</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галузевих</a:t>
            </a:r>
            <a:r>
              <a:rPr lang="ru-RU" sz="2400" dirty="0">
                <a:latin typeface="Times New Roman" panose="02020603050405020304" pitchFamily="18" charset="0"/>
                <a:cs typeface="Times New Roman" panose="02020603050405020304" pitchFamily="18" charset="0"/>
              </a:rPr>
              <a:t> і </a:t>
            </a:r>
            <a:r>
              <a:rPr lang="ru-RU" sz="2400" dirty="0" err="1">
                <a:latin typeface="Times New Roman" panose="02020603050405020304" pitchFamily="18" charset="0"/>
                <a:cs typeface="Times New Roman" panose="02020603050405020304" pitchFamily="18" charset="0"/>
              </a:rPr>
              <a:t>регіональних</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економік</a:t>
            </a:r>
            <a:r>
              <a:rPr lang="ru-RU" sz="2400" dirty="0">
                <a:latin typeface="Times New Roman" panose="02020603050405020304" pitchFamily="18" charset="0"/>
                <a:cs typeface="Times New Roman" panose="02020603050405020304" pitchFamily="18" charset="0"/>
              </a:rPr>
              <a:t> і </a:t>
            </a:r>
            <a:r>
              <a:rPr lang="ru-RU" sz="2400" dirty="0" err="1">
                <a:latin typeface="Times New Roman" panose="02020603050405020304" pitchFamily="18" charset="0"/>
                <a:cs typeface="Times New Roman" panose="02020603050405020304" pitchFamily="18" charset="0"/>
              </a:rPr>
              <a:t>вивчає</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закономірності</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розвитку</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окремих</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регіонів</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країни</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окремі</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галузі</a:t>
            </a:r>
            <a:r>
              <a:rPr lang="ru-RU" sz="2400" dirty="0">
                <a:latin typeface="Times New Roman" panose="02020603050405020304" pitchFamily="18" charset="0"/>
                <a:cs typeface="Times New Roman" panose="02020603050405020304" pitchFamily="18" charset="0"/>
              </a:rPr>
              <a:t> й </a:t>
            </a:r>
            <a:r>
              <a:rPr lang="ru-RU" sz="2400" dirty="0" err="1">
                <a:latin typeface="Times New Roman" panose="02020603050405020304" pitchFamily="18" charset="0"/>
                <a:cs typeface="Times New Roman" panose="02020603050405020304" pitchFamily="18" charset="0"/>
              </a:rPr>
              <a:t>підсистеми</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національної</a:t>
            </a:r>
            <a:r>
              <a:rPr lang="ru-RU" sz="2400" dirty="0">
                <a:latin typeface="Times New Roman" panose="02020603050405020304" pitchFamily="18" charset="0"/>
                <a:cs typeface="Times New Roman" panose="02020603050405020304" pitchFamily="18" charset="0"/>
              </a:rPr>
              <a:t> </a:t>
            </a:r>
            <a:r>
              <a:rPr lang="ru-RU" sz="2400" dirty="0" err="1" smtClean="0">
                <a:latin typeface="Times New Roman" panose="02020603050405020304" pitchFamily="18" charset="0"/>
                <a:cs typeface="Times New Roman" panose="02020603050405020304" pitchFamily="18" charset="0"/>
              </a:rPr>
              <a:t>економіки</a:t>
            </a:r>
            <a:r>
              <a:rPr lang="ru-RU" sz="2400" dirty="0" smtClean="0">
                <a:latin typeface="Times New Roman" panose="02020603050405020304" pitchFamily="18" charset="0"/>
                <a:cs typeface="Times New Roman" panose="02020603050405020304" pitchFamily="18" charset="0"/>
              </a:rPr>
              <a:t>.</a:t>
            </a:r>
            <a:endParaRPr lang="uk-UA"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77832837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sz="quarter" idx="13"/>
          </p:nvPr>
        </p:nvSpPr>
        <p:spPr>
          <a:xfrm>
            <a:off x="755576" y="332656"/>
            <a:ext cx="7992888" cy="6264696"/>
          </a:xfrm>
        </p:spPr>
        <p:txBody>
          <a:bodyPr>
            <a:noAutofit/>
          </a:bodyPr>
          <a:lstStyle/>
          <a:p>
            <a:r>
              <a:rPr lang="ru-RU" sz="2400" b="1" i="1" dirty="0" err="1">
                <a:latin typeface="Times New Roman" panose="02020603050405020304" pitchFamily="18" charset="0"/>
                <a:cs typeface="Times New Roman" panose="02020603050405020304" pitchFamily="18" charset="0"/>
              </a:rPr>
              <a:t>Мегаекономіка</a:t>
            </a:r>
            <a:r>
              <a:rPr lang="ru-RU" sz="2400" b="1" i="1"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вивчає</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закономірності</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функціонування</a:t>
            </a:r>
            <a:r>
              <a:rPr lang="ru-RU" sz="2400" dirty="0">
                <a:latin typeface="Times New Roman" panose="02020603050405020304" pitchFamily="18" charset="0"/>
                <a:cs typeface="Times New Roman" panose="02020603050405020304" pitchFamily="18" charset="0"/>
              </a:rPr>
              <a:t> і </a:t>
            </a:r>
            <a:r>
              <a:rPr lang="ru-RU" sz="2400" dirty="0" err="1">
                <a:latin typeface="Times New Roman" panose="02020603050405020304" pitchFamily="18" charset="0"/>
                <a:cs typeface="Times New Roman" panose="02020603050405020304" pitchFamily="18" charset="0"/>
              </a:rPr>
              <a:t>розвитку</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світової</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економіки</a:t>
            </a:r>
            <a:r>
              <a:rPr lang="ru-RU" sz="2400" dirty="0">
                <a:latin typeface="Times New Roman" panose="02020603050405020304" pitchFamily="18" charset="0"/>
                <a:cs typeface="Times New Roman" panose="02020603050405020304" pitchFamily="18" charset="0"/>
              </a:rPr>
              <a:t> в </a:t>
            </a:r>
            <a:r>
              <a:rPr lang="ru-RU" sz="2400" dirty="0" err="1">
                <a:latin typeface="Times New Roman" panose="02020603050405020304" pitchFamily="18" charset="0"/>
                <a:cs typeface="Times New Roman" panose="02020603050405020304" pitchFamily="18" charset="0"/>
              </a:rPr>
              <a:t>цілому</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тобто</a:t>
            </a:r>
            <a:r>
              <a:rPr lang="ru-RU" sz="2400" dirty="0">
                <a:latin typeface="Times New Roman" panose="02020603050405020304" pitchFamily="18" charset="0"/>
                <a:cs typeface="Times New Roman" panose="02020603050405020304" pitchFamily="18" charset="0"/>
              </a:rPr>
              <a:t> на глобальному планетарному </a:t>
            </a:r>
            <a:r>
              <a:rPr lang="ru-RU" sz="2400" dirty="0" err="1">
                <a:latin typeface="Times New Roman" panose="02020603050405020304" pitchFamily="18" charset="0"/>
                <a:cs typeface="Times New Roman" panose="02020603050405020304" pitchFamily="18" charset="0"/>
              </a:rPr>
              <a:t>рівні</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Кожна</a:t>
            </a:r>
            <a:r>
              <a:rPr lang="ru-RU" sz="2400" dirty="0">
                <a:latin typeface="Times New Roman" panose="02020603050405020304" pitchFamily="18" charset="0"/>
                <a:cs typeface="Times New Roman" panose="02020603050405020304" pitchFamily="18" charset="0"/>
              </a:rPr>
              <a:t> з </a:t>
            </a:r>
            <a:r>
              <a:rPr lang="ru-RU" sz="2400" dirty="0" err="1">
                <a:latin typeface="Times New Roman" panose="02020603050405020304" pitchFamily="18" charset="0"/>
                <a:cs typeface="Times New Roman" panose="02020603050405020304" pitchFamily="18" charset="0"/>
              </a:rPr>
              <a:t>цих</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складових</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економічної</a:t>
            </a:r>
            <a:r>
              <a:rPr lang="ru-RU" sz="2400" dirty="0">
                <a:latin typeface="Times New Roman" panose="02020603050405020304" pitchFamily="18" charset="0"/>
                <a:cs typeface="Times New Roman" panose="02020603050405020304" pitchFamily="18" charset="0"/>
              </a:rPr>
              <a:t> науки </a:t>
            </a:r>
            <a:r>
              <a:rPr lang="ru-RU" sz="2400" dirty="0" err="1">
                <a:latin typeface="Times New Roman" panose="02020603050405020304" pitchFamily="18" charset="0"/>
                <a:cs typeface="Times New Roman" panose="02020603050405020304" pitchFamily="18" charset="0"/>
              </a:rPr>
              <a:t>розвивається</a:t>
            </a:r>
            <a:r>
              <a:rPr lang="ru-RU" sz="2400" dirty="0">
                <a:latin typeface="Times New Roman" panose="02020603050405020304" pitchFamily="18" charset="0"/>
                <a:cs typeface="Times New Roman" panose="02020603050405020304" pitchFamily="18" charset="0"/>
              </a:rPr>
              <a:t> у </a:t>
            </a:r>
            <a:r>
              <a:rPr lang="ru-RU" sz="2400" dirty="0" err="1">
                <a:latin typeface="Times New Roman" panose="02020603050405020304" pitchFamily="18" charset="0"/>
                <a:cs typeface="Times New Roman" panose="02020603050405020304" pitchFamily="18" charset="0"/>
              </a:rPr>
              <a:t>нерозривному</a:t>
            </a:r>
            <a:r>
              <a:rPr lang="ru-RU" sz="2400" dirty="0">
                <a:latin typeface="Times New Roman" panose="02020603050405020304" pitchFamily="18" charset="0"/>
                <a:cs typeface="Times New Roman" panose="02020603050405020304" pitchFamily="18" charset="0"/>
              </a:rPr>
              <a:t> та </a:t>
            </a:r>
            <a:r>
              <a:rPr lang="ru-RU" sz="2400" dirty="0" err="1">
                <a:latin typeface="Times New Roman" panose="02020603050405020304" pitchFamily="18" charset="0"/>
                <a:cs typeface="Times New Roman" panose="02020603050405020304" pitchFamily="18" charset="0"/>
              </a:rPr>
              <a:t>органічному</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взаємозв'язку</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що</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забезпечує</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зростання</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її</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ролі</a:t>
            </a:r>
            <a:r>
              <a:rPr lang="ru-RU" sz="2400" dirty="0">
                <a:latin typeface="Times New Roman" panose="02020603050405020304" pitchFamily="18" charset="0"/>
                <a:cs typeface="Times New Roman" panose="02020603050405020304" pitchFamily="18" charset="0"/>
              </a:rPr>
              <a:t> у </a:t>
            </a:r>
            <a:r>
              <a:rPr lang="ru-RU" sz="2400" dirty="0" err="1">
                <a:latin typeface="Times New Roman" panose="02020603050405020304" pitchFamily="18" charset="0"/>
                <a:cs typeface="Times New Roman" panose="02020603050405020304" pitchFamily="18" charset="0"/>
              </a:rPr>
              <a:t>розвитку</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суспільства</a:t>
            </a:r>
            <a:r>
              <a:rPr lang="ru-RU" sz="2400" dirty="0">
                <a:latin typeface="Times New Roman" panose="02020603050405020304" pitchFamily="18" charset="0"/>
                <a:cs typeface="Times New Roman" panose="02020603050405020304" pitchFamily="18" charset="0"/>
              </a:rPr>
              <a:t>. </a:t>
            </a:r>
          </a:p>
          <a:p>
            <a:r>
              <a:rPr lang="ru-RU" sz="2400" dirty="0" err="1">
                <a:latin typeface="Times New Roman" panose="02020603050405020304" pitchFamily="18" charset="0"/>
                <a:cs typeface="Times New Roman" panose="02020603050405020304" pitchFamily="18" charset="0"/>
              </a:rPr>
              <a:t>Загальна</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економічна</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теорія</a:t>
            </a:r>
            <a:r>
              <a:rPr lang="ru-RU" sz="2400" dirty="0">
                <a:latin typeface="Times New Roman" panose="02020603050405020304" pitchFamily="18" charset="0"/>
                <a:cs typeface="Times New Roman" panose="02020603050405020304" pitchFamily="18" charset="0"/>
              </a:rPr>
              <a:t> не є </a:t>
            </a:r>
            <a:r>
              <a:rPr lang="ru-RU" sz="2400" dirty="0" err="1">
                <a:latin typeface="Times New Roman" panose="02020603050405020304" pitchFamily="18" charset="0"/>
                <a:cs typeface="Times New Roman" panose="02020603050405020304" pitchFamily="18" charset="0"/>
              </a:rPr>
              <a:t>механічною</a:t>
            </a:r>
            <a:r>
              <a:rPr lang="ru-RU" sz="2400" dirty="0">
                <a:latin typeface="Times New Roman" panose="02020603050405020304" pitchFamily="18" charset="0"/>
                <a:cs typeface="Times New Roman" panose="02020603050405020304" pitchFamily="18" charset="0"/>
              </a:rPr>
              <a:t> сумою </a:t>
            </a:r>
            <a:r>
              <a:rPr lang="ru-RU" sz="2400" dirty="0" err="1">
                <a:latin typeface="Times New Roman" panose="02020603050405020304" pitchFamily="18" charset="0"/>
                <a:cs typeface="Times New Roman" panose="02020603050405020304" pitchFamily="18" charset="0"/>
              </a:rPr>
              <a:t>її</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складових</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Усі</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її</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частини</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перебувають</a:t>
            </a:r>
            <a:r>
              <a:rPr lang="ru-RU" sz="2400" dirty="0">
                <a:latin typeface="Times New Roman" panose="02020603050405020304" pitchFamily="18" charset="0"/>
                <a:cs typeface="Times New Roman" panose="02020603050405020304" pitchFamily="18" charset="0"/>
              </a:rPr>
              <a:t> у </a:t>
            </a:r>
            <a:r>
              <a:rPr lang="ru-RU" sz="2400" dirty="0" err="1">
                <a:latin typeface="Times New Roman" panose="02020603050405020304" pitchFamily="18" charset="0"/>
                <a:cs typeface="Times New Roman" panose="02020603050405020304" pitchFamily="18" charset="0"/>
              </a:rPr>
              <a:t>нерозривній</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єдності</a:t>
            </a:r>
            <a:r>
              <a:rPr lang="ru-RU" sz="2400" dirty="0">
                <a:latin typeface="Times New Roman" panose="02020603050405020304" pitchFamily="18" charset="0"/>
                <a:cs typeface="Times New Roman" panose="02020603050405020304" pitchFamily="18" charset="0"/>
              </a:rPr>
              <a:t> та </a:t>
            </a:r>
            <a:r>
              <a:rPr lang="ru-RU" sz="2400" dirty="0" err="1">
                <a:latin typeface="Times New Roman" panose="02020603050405020304" pitchFamily="18" charset="0"/>
                <a:cs typeface="Times New Roman" panose="02020603050405020304" pitchFamily="18" charset="0"/>
              </a:rPr>
              <a:t>органічному</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взаємозв'язку</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що</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забезпечує</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цілісне</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сприйняття</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економіки</a:t>
            </a:r>
            <a:r>
              <a:rPr lang="ru-RU" sz="2400" dirty="0">
                <a:latin typeface="Times New Roman" panose="02020603050405020304" pitchFamily="18" charset="0"/>
                <a:cs typeface="Times New Roman" panose="02020603050405020304" pitchFamily="18" charset="0"/>
              </a:rPr>
              <a:t> як </a:t>
            </a:r>
            <a:r>
              <a:rPr lang="ru-RU" sz="2400" dirty="0" err="1">
                <a:latin typeface="Times New Roman" panose="02020603050405020304" pitchFamily="18" charset="0"/>
                <a:cs typeface="Times New Roman" panose="02020603050405020304" pitchFamily="18" charset="0"/>
              </a:rPr>
              <a:t>самодостатньої</a:t>
            </a:r>
            <a:r>
              <a:rPr lang="ru-RU" sz="2400" dirty="0">
                <a:latin typeface="Times New Roman" panose="02020603050405020304" pitchFamily="18" charset="0"/>
                <a:cs typeface="Times New Roman" panose="02020603050405020304" pitchFamily="18" charset="0"/>
              </a:rPr>
              <a:t> і </a:t>
            </a:r>
            <a:r>
              <a:rPr lang="ru-RU" sz="2400" dirty="0" err="1">
                <a:latin typeface="Times New Roman" panose="02020603050405020304" pitchFamily="18" charset="0"/>
                <a:cs typeface="Times New Roman" panose="02020603050405020304" pitchFamily="18" charset="0"/>
              </a:rPr>
              <a:t>динамічної</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системи</a:t>
            </a:r>
            <a:r>
              <a:rPr lang="ru-RU" sz="2400" dirty="0">
                <a:latin typeface="Times New Roman" panose="02020603050405020304" pitchFamily="18" charset="0"/>
                <a:cs typeface="Times New Roman" panose="02020603050405020304" pitchFamily="18" charset="0"/>
              </a:rPr>
              <a:t>, яка </a:t>
            </a:r>
            <a:r>
              <a:rPr lang="ru-RU" sz="2400" dirty="0" err="1">
                <a:latin typeface="Times New Roman" panose="02020603050405020304" pitchFamily="18" charset="0"/>
                <a:cs typeface="Times New Roman" panose="02020603050405020304" pitchFamily="18" charset="0"/>
              </a:rPr>
              <a:t>функціонує</a:t>
            </a:r>
            <a:r>
              <a:rPr lang="ru-RU" sz="2400" dirty="0">
                <a:latin typeface="Times New Roman" panose="02020603050405020304" pitchFamily="18" charset="0"/>
                <a:cs typeface="Times New Roman" panose="02020603050405020304" pitchFamily="18" charset="0"/>
              </a:rPr>
              <a:t> на </a:t>
            </a:r>
            <a:r>
              <a:rPr lang="ru-RU" sz="2400" dirty="0" err="1">
                <a:latin typeface="Times New Roman" panose="02020603050405020304" pitchFamily="18" charset="0"/>
                <a:cs typeface="Times New Roman" panose="02020603050405020304" pitchFamily="18" charset="0"/>
              </a:rPr>
              <a:t>національному</a:t>
            </a:r>
            <a:r>
              <a:rPr lang="ru-RU" sz="2400" dirty="0">
                <a:latin typeface="Times New Roman" panose="02020603050405020304" pitchFamily="18" charset="0"/>
                <a:cs typeface="Times New Roman" panose="02020603050405020304" pitchFamily="18" charset="0"/>
              </a:rPr>
              <a:t> і </a:t>
            </a:r>
            <a:r>
              <a:rPr lang="ru-RU" sz="2400" dirty="0" err="1">
                <a:latin typeface="Times New Roman" panose="02020603050405020304" pitchFamily="18" charset="0"/>
                <a:cs typeface="Times New Roman" panose="02020603050405020304" pitchFamily="18" charset="0"/>
              </a:rPr>
              <a:t>загальносвітовому</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рівнях</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Економічна</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теорія</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залежно</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від</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функціональної</a:t>
            </a:r>
            <a:r>
              <a:rPr lang="ru-RU" sz="2400" dirty="0">
                <a:latin typeface="Times New Roman" panose="02020603050405020304" pitchFamily="18" charset="0"/>
                <a:cs typeface="Times New Roman" panose="02020603050405020304" pitchFamily="18" charset="0"/>
              </a:rPr>
              <a:t> мети </a:t>
            </a:r>
            <a:r>
              <a:rPr lang="ru-RU" sz="2400" dirty="0" err="1">
                <a:latin typeface="Times New Roman" panose="02020603050405020304" pitchFamily="18" charset="0"/>
                <a:cs typeface="Times New Roman" panose="02020603050405020304" pitchFamily="18" charset="0"/>
              </a:rPr>
              <a:t>поділяється</a:t>
            </a:r>
            <a:r>
              <a:rPr lang="ru-RU" sz="2400" dirty="0">
                <a:latin typeface="Times New Roman" panose="02020603050405020304" pitchFamily="18" charset="0"/>
                <a:cs typeface="Times New Roman" panose="02020603050405020304" pitchFamily="18" charset="0"/>
              </a:rPr>
              <a:t> на </a:t>
            </a:r>
            <a:r>
              <a:rPr lang="ru-RU" sz="2400" dirty="0" err="1">
                <a:latin typeface="Times New Roman" panose="02020603050405020304" pitchFamily="18" charset="0"/>
                <a:cs typeface="Times New Roman" panose="02020603050405020304" pitchFamily="18" charset="0"/>
              </a:rPr>
              <a:t>позитивну</a:t>
            </a:r>
            <a:r>
              <a:rPr lang="ru-RU" sz="2400" dirty="0">
                <a:latin typeface="Times New Roman" panose="02020603050405020304" pitchFamily="18" charset="0"/>
                <a:cs typeface="Times New Roman" panose="02020603050405020304" pitchFamily="18" charset="0"/>
              </a:rPr>
              <a:t> й </a:t>
            </a:r>
            <a:r>
              <a:rPr lang="ru-RU" sz="2400" dirty="0" err="1">
                <a:latin typeface="Times New Roman" panose="02020603050405020304" pitchFamily="18" charset="0"/>
                <a:cs typeface="Times New Roman" panose="02020603050405020304" pitchFamily="18" charset="0"/>
              </a:rPr>
              <a:t>нормативну</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економічну</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теорію</a:t>
            </a:r>
            <a:r>
              <a:rPr lang="ru-RU" sz="2400" dirty="0">
                <a:latin typeface="Times New Roman" panose="02020603050405020304" pitchFamily="18" charset="0"/>
                <a:cs typeface="Times New Roman" panose="02020603050405020304" pitchFamily="18" charset="0"/>
              </a:rPr>
              <a:t>.</a:t>
            </a:r>
            <a:endParaRPr lang="uk-UA"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78147639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sz="quarter" idx="13"/>
          </p:nvPr>
        </p:nvSpPr>
        <p:spPr>
          <a:xfrm>
            <a:off x="755576" y="332656"/>
            <a:ext cx="7992888" cy="6264696"/>
          </a:xfrm>
        </p:spPr>
        <p:txBody>
          <a:bodyPr>
            <a:noAutofit/>
          </a:bodyPr>
          <a:lstStyle/>
          <a:p>
            <a:r>
              <a:rPr lang="uk-UA" sz="2400" b="1" i="1" dirty="0">
                <a:solidFill>
                  <a:schemeClr val="tx1"/>
                </a:solidFill>
                <a:latin typeface="Times New Roman" panose="02020603050405020304" pitchFamily="18" charset="0"/>
                <a:cs typeface="Times New Roman" panose="02020603050405020304" pitchFamily="18" charset="0"/>
                <a:hlinkClick r:id="rId2"/>
              </a:rPr>
              <a:t>Економічні категорії</a:t>
            </a:r>
            <a:r>
              <a:rPr lang="en-US" sz="2400" i="1" dirty="0">
                <a:latin typeface="Times New Roman" panose="02020603050405020304" pitchFamily="18" charset="0"/>
                <a:cs typeface="Times New Roman" panose="02020603050405020304" pitchFamily="18" charset="0"/>
              </a:rPr>
              <a:t> </a:t>
            </a:r>
            <a:r>
              <a:rPr lang="uk-UA" sz="2400" dirty="0">
                <a:latin typeface="Times New Roman" panose="02020603050405020304" pitchFamily="18" charset="0"/>
                <a:cs typeface="Times New Roman" panose="02020603050405020304" pitchFamily="18" charset="0"/>
              </a:rPr>
              <a:t>– абстрактні, логічні, теоретичні поняття, які виражають суттєві властивості економічних явищ і процесів (товар, власність, капітал, прибуток, ринок, попит, заробітна плата, </a:t>
            </a:r>
            <a:r>
              <a:rPr lang="uk-UA" sz="2400" dirty="0" smtClean="0">
                <a:latin typeface="Times New Roman" panose="02020603050405020304" pitchFamily="18" charset="0"/>
                <a:cs typeface="Times New Roman" panose="02020603050405020304" pitchFamily="18" charset="0"/>
              </a:rPr>
              <a:t>робоча </a:t>
            </a:r>
            <a:r>
              <a:rPr lang="uk-UA" sz="2400" dirty="0">
                <a:latin typeface="Times New Roman" panose="02020603050405020304" pitchFamily="18" charset="0"/>
                <a:cs typeface="Times New Roman" panose="02020603050405020304" pitchFamily="18" charset="0"/>
              </a:rPr>
              <a:t>сила).</a:t>
            </a:r>
            <a:r>
              <a:rPr lang="en-US" sz="2400" dirty="0">
                <a:latin typeface="Times New Roman" panose="02020603050405020304" pitchFamily="18" charset="0"/>
                <a:cs typeface="Times New Roman" panose="02020603050405020304" pitchFamily="18" charset="0"/>
              </a:rPr>
              <a:t>  </a:t>
            </a:r>
            <a:endParaRPr lang="ru-RU" sz="2400" dirty="0">
              <a:latin typeface="Times New Roman" panose="02020603050405020304" pitchFamily="18" charset="0"/>
              <a:cs typeface="Times New Roman" panose="02020603050405020304" pitchFamily="18" charset="0"/>
            </a:endParaRPr>
          </a:p>
          <a:p>
            <a:r>
              <a:rPr lang="uk-UA" sz="2400" b="1" i="1" dirty="0">
                <a:latin typeface="Times New Roman" panose="02020603050405020304" pitchFamily="18" charset="0"/>
                <a:cs typeface="Times New Roman" panose="02020603050405020304" pitchFamily="18" charset="0"/>
                <a:hlinkClick r:id="rId3"/>
              </a:rPr>
              <a:t>Економічні закони</a:t>
            </a:r>
            <a:r>
              <a:rPr lang="en-US" sz="2400" b="1" i="1" dirty="0">
                <a:latin typeface="Times New Roman" panose="02020603050405020304" pitchFamily="18" charset="0"/>
                <a:cs typeface="Times New Roman" panose="02020603050405020304" pitchFamily="18" charset="0"/>
              </a:rPr>
              <a:t> </a:t>
            </a:r>
            <a:r>
              <a:rPr lang="uk-UA" sz="2400" dirty="0">
                <a:latin typeface="Times New Roman" panose="02020603050405020304" pitchFamily="18" charset="0"/>
                <a:cs typeface="Times New Roman" panose="02020603050405020304" pitchFamily="18" charset="0"/>
              </a:rPr>
              <a:t>— відбивають найсуттєвіші, стійкі, такі, що постійно повторюються, причинно-наслідкові взаємозв’язки і взаємозалежності економічних процесів і явищ. Система економічних законів об‘єднує чотири їх типи: всезагальні - функціонують у всіх економічних системах (закон зростання потреб, закон економії часу); загальні - у кількох економічних системах, де існують для них відповідні економічні умови (закони ринкової економіки); специфічні - функціонують лише в межах однієї економічної системи (закон додаткової вартості); стадійні - функціонують на окремих стадіях даної економічної системи (становлення, зрілості чи занепаду).</a:t>
            </a:r>
            <a:endParaRPr lang="uk-UA"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86659148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sz="quarter" idx="13"/>
          </p:nvPr>
        </p:nvSpPr>
        <p:spPr>
          <a:xfrm>
            <a:off x="755576" y="332656"/>
            <a:ext cx="7992888" cy="6264696"/>
          </a:xfrm>
        </p:spPr>
        <p:txBody>
          <a:bodyPr>
            <a:noAutofit/>
          </a:bodyPr>
          <a:lstStyle/>
          <a:p>
            <a:r>
              <a:rPr lang="uk-UA" sz="2000" i="1" dirty="0">
                <a:latin typeface="Times New Roman" panose="02020603050405020304" pitchFamily="18" charset="0"/>
                <a:cs typeface="Times New Roman" panose="02020603050405020304" pitchFamily="18" charset="0"/>
              </a:rPr>
              <a:t>Функції економічної теорії:</a:t>
            </a:r>
            <a:endParaRPr lang="ru-RU" sz="2000" dirty="0">
              <a:latin typeface="Times New Roman" panose="02020603050405020304" pitchFamily="18" charset="0"/>
              <a:cs typeface="Times New Roman" panose="02020603050405020304" pitchFamily="18" charset="0"/>
            </a:endParaRPr>
          </a:p>
          <a:p>
            <a:r>
              <a:rPr lang="uk-UA" sz="2000" dirty="0">
                <a:latin typeface="Times New Roman" panose="02020603050405020304" pitchFamily="18" charset="0"/>
                <a:cs typeface="Times New Roman" panose="02020603050405020304" pitchFamily="18" charset="0"/>
              </a:rPr>
              <a:t>1. </a:t>
            </a:r>
            <a:r>
              <a:rPr lang="uk-UA" sz="2000" u="sng" dirty="0">
                <a:latin typeface="Times New Roman" panose="02020603050405020304" pitchFamily="18" charset="0"/>
                <a:cs typeface="Times New Roman" panose="02020603050405020304" pitchFamily="18" charset="0"/>
              </a:rPr>
              <a:t>Пізнавальна (гносеологічна</a:t>
            </a:r>
            <a:r>
              <a:rPr lang="uk-UA" sz="2000" dirty="0">
                <a:latin typeface="Times New Roman" panose="02020603050405020304" pitchFamily="18" charset="0"/>
                <a:cs typeface="Times New Roman" panose="02020603050405020304" pitchFamily="18" charset="0"/>
              </a:rPr>
              <a:t>) - досліджує закономірності економічних процесів і явищ. </a:t>
            </a:r>
            <a:endParaRPr lang="ru-RU" sz="2000" dirty="0">
              <a:latin typeface="Times New Roman" panose="02020603050405020304" pitchFamily="18" charset="0"/>
              <a:cs typeface="Times New Roman" panose="02020603050405020304" pitchFamily="18" charset="0"/>
            </a:endParaRPr>
          </a:p>
          <a:p>
            <a:r>
              <a:rPr lang="uk-UA" sz="2000" dirty="0">
                <a:latin typeface="Times New Roman" panose="02020603050405020304" pitchFamily="18" charset="0"/>
                <a:cs typeface="Times New Roman" panose="02020603050405020304" pitchFamily="18" charset="0"/>
              </a:rPr>
              <a:t>2. </a:t>
            </a:r>
            <a:r>
              <a:rPr lang="uk-UA" sz="2000" u="sng" dirty="0">
                <a:latin typeface="Times New Roman" panose="02020603050405020304" pitchFamily="18" charset="0"/>
                <a:cs typeface="Times New Roman" panose="02020603050405020304" pitchFamily="18" charset="0"/>
              </a:rPr>
              <a:t>Методологічна</a:t>
            </a:r>
            <a:r>
              <a:rPr lang="uk-UA" sz="2000" dirty="0">
                <a:latin typeface="Times New Roman" panose="02020603050405020304" pitchFamily="18" charset="0"/>
                <a:cs typeface="Times New Roman" panose="02020603050405020304" pitchFamily="18" charset="0"/>
              </a:rPr>
              <a:t> - виступає методологічною базою для цілої системи економічних наук, оскільки розкриває базові поняття, економічні закони, категорії, принципи господарювання, які реалізуються в усіх галузях і сферах людської діяльності. </a:t>
            </a:r>
            <a:endParaRPr lang="ru-RU" sz="2000" dirty="0">
              <a:latin typeface="Times New Roman" panose="02020603050405020304" pitchFamily="18" charset="0"/>
              <a:cs typeface="Times New Roman" panose="02020603050405020304" pitchFamily="18" charset="0"/>
            </a:endParaRPr>
          </a:p>
          <a:p>
            <a:r>
              <a:rPr lang="ru-RU" sz="2000" dirty="0">
                <a:latin typeface="Times New Roman" panose="02020603050405020304" pitchFamily="18" charset="0"/>
                <a:cs typeface="Times New Roman" panose="02020603050405020304" pitchFamily="18" charset="0"/>
              </a:rPr>
              <a:t>3. </a:t>
            </a:r>
            <a:r>
              <a:rPr lang="ru-RU" sz="2000" u="sng" dirty="0" err="1">
                <a:latin typeface="Times New Roman" panose="02020603050405020304" pitchFamily="18" charset="0"/>
                <a:cs typeface="Times New Roman" panose="02020603050405020304" pitchFamily="18" charset="0"/>
              </a:rPr>
              <a:t>Прогностична</a:t>
            </a:r>
            <a:r>
              <a:rPr lang="ru-RU" sz="2000" dirty="0">
                <a:latin typeface="Times New Roman" panose="02020603050405020304" pitchFamily="18" charset="0"/>
                <a:cs typeface="Times New Roman" panose="02020603050405020304" pitchFamily="18" charset="0"/>
              </a:rPr>
              <a:t> – </a:t>
            </a:r>
            <a:r>
              <a:rPr lang="ru-RU" sz="2000" dirty="0" err="1">
                <a:latin typeface="Times New Roman" panose="02020603050405020304" pitchFamily="18" charset="0"/>
                <a:cs typeface="Times New Roman" panose="02020603050405020304" pitchFamily="18" charset="0"/>
              </a:rPr>
              <a:t>наукове</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передбачення</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майбутніх</a:t>
            </a:r>
            <a:r>
              <a:rPr lang="ru-RU" sz="2000" dirty="0">
                <a:latin typeface="Times New Roman" panose="02020603050405020304" pitchFamily="18" charset="0"/>
                <a:cs typeface="Times New Roman" panose="02020603050405020304" pitchFamily="18" charset="0"/>
              </a:rPr>
              <a:t> перспектив </a:t>
            </a:r>
            <a:r>
              <a:rPr lang="ru-RU" sz="2000" dirty="0" err="1">
                <a:latin typeface="Times New Roman" panose="02020603050405020304" pitchFamily="18" charset="0"/>
                <a:cs typeface="Times New Roman" panose="02020603050405020304" pitchFamily="18" charset="0"/>
              </a:rPr>
              <a:t>соціально-економічного</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розвитку</a:t>
            </a:r>
            <a:r>
              <a:rPr lang="ru-RU" sz="2000" dirty="0">
                <a:latin typeface="Times New Roman" panose="02020603050405020304" pitchFamily="18" charset="0"/>
                <a:cs typeface="Times New Roman" panose="02020603050405020304" pitchFamily="18" charset="0"/>
              </a:rPr>
              <a:t> з метою </a:t>
            </a:r>
            <a:r>
              <a:rPr lang="ru-RU" sz="2000" dirty="0" err="1">
                <a:latin typeface="Times New Roman" panose="02020603050405020304" pitchFamily="18" charset="0"/>
                <a:cs typeface="Times New Roman" panose="02020603050405020304" pitchFamily="18" charset="0"/>
              </a:rPr>
              <a:t>визначення</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найефективніших</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способів</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вирішення</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змін</a:t>
            </a:r>
            <a:r>
              <a:rPr lang="ru-RU" sz="2000" dirty="0">
                <a:latin typeface="Times New Roman" panose="02020603050405020304" pitchFamily="18" charset="0"/>
                <a:cs typeface="Times New Roman" panose="02020603050405020304" pitchFamily="18" charset="0"/>
              </a:rPr>
              <a:t> і проблем в </a:t>
            </a:r>
            <a:r>
              <a:rPr lang="ru-RU" sz="2000" dirty="0" err="1">
                <a:latin typeface="Times New Roman" panose="02020603050405020304" pitchFamily="18" charset="0"/>
                <a:cs typeface="Times New Roman" panose="02020603050405020304" pitchFamily="18" charset="0"/>
              </a:rPr>
              <a:t>економіці</a:t>
            </a:r>
            <a:r>
              <a:rPr lang="ru-RU" sz="2000" dirty="0">
                <a:latin typeface="Times New Roman" panose="02020603050405020304" pitchFamily="18" charset="0"/>
                <a:cs typeface="Times New Roman" panose="02020603050405020304" pitchFamily="18" charset="0"/>
              </a:rPr>
              <a:t>. </a:t>
            </a:r>
          </a:p>
          <a:p>
            <a:r>
              <a:rPr lang="ru-RU" sz="2000" dirty="0">
                <a:latin typeface="Times New Roman" panose="02020603050405020304" pitchFamily="18" charset="0"/>
                <a:cs typeface="Times New Roman" panose="02020603050405020304" pitchFamily="18" charset="0"/>
              </a:rPr>
              <a:t>4. </a:t>
            </a:r>
            <a:r>
              <a:rPr lang="ru-RU" sz="2000" u="sng" dirty="0">
                <a:latin typeface="Times New Roman" panose="02020603050405020304" pitchFamily="18" charset="0"/>
                <a:cs typeface="Times New Roman" panose="02020603050405020304" pitchFamily="18" charset="0"/>
              </a:rPr>
              <a:t>Практична</a:t>
            </a:r>
            <a:r>
              <a:rPr lang="ru-RU" sz="2000" dirty="0">
                <a:latin typeface="Times New Roman" panose="02020603050405020304" pitchFamily="18" charset="0"/>
                <a:cs typeface="Times New Roman" panose="02020603050405020304" pitchFamily="18" charset="0"/>
              </a:rPr>
              <a:t> - </a:t>
            </a:r>
            <a:r>
              <a:rPr lang="ru-RU" sz="2000" dirty="0" err="1">
                <a:latin typeface="Times New Roman" panose="02020603050405020304" pitchFamily="18" charset="0"/>
                <a:cs typeface="Times New Roman" panose="02020603050405020304" pitchFamily="18" charset="0"/>
              </a:rPr>
              <a:t>наукове</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обґрунтування</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економічної</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політики</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держави</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розробка</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рекомендацій</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щодо</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застосування</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принципів</a:t>
            </a:r>
            <a:r>
              <a:rPr lang="ru-RU" sz="2000" dirty="0">
                <a:latin typeface="Times New Roman" panose="02020603050405020304" pitchFamily="18" charset="0"/>
                <a:cs typeface="Times New Roman" panose="02020603050405020304" pitchFamily="18" charset="0"/>
              </a:rPr>
              <a:t> і </a:t>
            </a:r>
            <a:r>
              <a:rPr lang="ru-RU" sz="2000" dirty="0" err="1">
                <a:latin typeface="Times New Roman" panose="02020603050405020304" pitchFamily="18" charset="0"/>
                <a:cs typeface="Times New Roman" panose="02020603050405020304" pitchFamily="18" charset="0"/>
              </a:rPr>
              <a:t>методів</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раціонального</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господарювання</a:t>
            </a:r>
            <a:r>
              <a:rPr lang="ru-RU" sz="2000" dirty="0">
                <a:latin typeface="Times New Roman" panose="02020603050405020304" pitchFamily="18" charset="0"/>
                <a:cs typeface="Times New Roman" panose="02020603050405020304" pitchFamily="18" charset="0"/>
              </a:rPr>
              <a:t>. </a:t>
            </a:r>
          </a:p>
          <a:p>
            <a:r>
              <a:rPr lang="ru-RU" sz="2000" dirty="0">
                <a:latin typeface="Times New Roman" panose="02020603050405020304" pitchFamily="18" charset="0"/>
                <a:cs typeface="Times New Roman" panose="02020603050405020304" pitchFamily="18" charset="0"/>
              </a:rPr>
              <a:t>5.</a:t>
            </a:r>
            <a:r>
              <a:rPr lang="ru-RU" sz="2000" u="sng" dirty="0">
                <a:latin typeface="Times New Roman" panose="02020603050405020304" pitchFamily="18" charset="0"/>
                <a:cs typeface="Times New Roman" panose="02020603050405020304" pitchFamily="18" charset="0"/>
              </a:rPr>
              <a:t>Виховна (</a:t>
            </a:r>
            <a:r>
              <a:rPr lang="ru-RU" sz="2000" u="sng" dirty="0" err="1">
                <a:latin typeface="Times New Roman" panose="02020603050405020304" pitchFamily="18" charset="0"/>
                <a:cs typeface="Times New Roman" panose="02020603050405020304" pitchFamily="18" charset="0"/>
              </a:rPr>
              <a:t>світоглядна</a:t>
            </a:r>
            <a:r>
              <a:rPr lang="ru-RU" sz="2000" u="sng" dirty="0">
                <a:latin typeface="Times New Roman" panose="02020603050405020304" pitchFamily="18" charset="0"/>
                <a:cs typeface="Times New Roman" panose="02020603050405020304" pitchFamily="18" charset="0"/>
              </a:rPr>
              <a:t>)</a:t>
            </a:r>
            <a:r>
              <a:rPr lang="ru-RU" sz="2000" dirty="0">
                <a:latin typeface="Times New Roman" panose="02020603050405020304" pitchFamily="18" charset="0"/>
                <a:cs typeface="Times New Roman" panose="02020603050405020304" pitchFamily="18" charset="0"/>
              </a:rPr>
              <a:t> - </a:t>
            </a:r>
            <a:r>
              <a:rPr lang="ru-RU" sz="2000" dirty="0" err="1">
                <a:latin typeface="Times New Roman" panose="02020603050405020304" pitchFamily="18" charset="0"/>
                <a:cs typeface="Times New Roman" panose="02020603050405020304" pitchFamily="18" charset="0"/>
              </a:rPr>
              <a:t>формування</a:t>
            </a:r>
            <a:r>
              <a:rPr lang="ru-RU" sz="2000" dirty="0">
                <a:latin typeface="Times New Roman" panose="02020603050405020304" pitchFamily="18" charset="0"/>
                <a:cs typeface="Times New Roman" panose="02020603050405020304" pitchFamily="18" charset="0"/>
              </a:rPr>
              <a:t> у </a:t>
            </a:r>
            <a:r>
              <a:rPr lang="ru-RU" sz="2000" dirty="0" err="1">
                <a:latin typeface="Times New Roman" panose="02020603050405020304" pitchFamily="18" charset="0"/>
                <a:cs typeface="Times New Roman" panose="02020603050405020304" pitchFamily="18" charset="0"/>
              </a:rPr>
              <a:t>громадян</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економічної</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культури</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логіки</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сучасного</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економічного</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мислення</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які</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забезпечують</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цілісне</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уявлення</a:t>
            </a:r>
            <a:r>
              <a:rPr lang="ru-RU" sz="2000" dirty="0">
                <a:latin typeface="Times New Roman" panose="02020603050405020304" pitchFamily="18" charset="0"/>
                <a:cs typeface="Times New Roman" panose="02020603050405020304" pitchFamily="18" charset="0"/>
              </a:rPr>
              <a:t> про </a:t>
            </a:r>
            <a:r>
              <a:rPr lang="ru-RU" sz="2000" dirty="0" err="1">
                <a:latin typeface="Times New Roman" panose="02020603050405020304" pitchFamily="18" charset="0"/>
                <a:cs typeface="Times New Roman" panose="02020603050405020304" pitchFamily="18" charset="0"/>
              </a:rPr>
              <a:t>функціонування</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економіки</a:t>
            </a:r>
            <a:r>
              <a:rPr lang="ru-RU" sz="2000" dirty="0">
                <a:latin typeface="Times New Roman" panose="02020603050405020304" pitchFamily="18" charset="0"/>
                <a:cs typeface="Times New Roman" panose="02020603050405020304" pitchFamily="18" charset="0"/>
              </a:rPr>
              <a:t> на </a:t>
            </a:r>
            <a:r>
              <a:rPr lang="ru-RU" sz="2000" dirty="0" err="1">
                <a:latin typeface="Times New Roman" panose="02020603050405020304" pitchFamily="18" charset="0"/>
                <a:cs typeface="Times New Roman" panose="02020603050405020304" pitchFamily="18" charset="0"/>
              </a:rPr>
              <a:t>національному</a:t>
            </a:r>
            <a:r>
              <a:rPr lang="ru-RU" sz="2000" dirty="0">
                <a:latin typeface="Times New Roman" panose="02020603050405020304" pitchFamily="18" charset="0"/>
                <a:cs typeface="Times New Roman" panose="02020603050405020304" pitchFamily="18" charset="0"/>
              </a:rPr>
              <a:t> і </a:t>
            </a:r>
            <a:r>
              <a:rPr lang="ru-RU" sz="2000" dirty="0" err="1">
                <a:latin typeface="Times New Roman" panose="02020603050405020304" pitchFamily="18" charset="0"/>
                <a:cs typeface="Times New Roman" panose="02020603050405020304" pitchFamily="18" charset="0"/>
              </a:rPr>
              <a:t>загальносвітовому</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рівнях</a:t>
            </a:r>
            <a:r>
              <a:rPr lang="ru-RU" sz="2000" dirty="0">
                <a:latin typeface="Times New Roman" panose="02020603050405020304" pitchFamily="18" charset="0"/>
                <a:cs typeface="Times New Roman" panose="02020603050405020304" pitchFamily="18" charset="0"/>
              </a:rPr>
              <a:t>.</a:t>
            </a:r>
            <a:endParaRPr lang="uk-UA"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70902421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sz="quarter" idx="13"/>
          </p:nvPr>
        </p:nvSpPr>
        <p:spPr>
          <a:xfrm>
            <a:off x="1187624" y="2132856"/>
            <a:ext cx="7344816" cy="3474720"/>
          </a:xfrm>
        </p:spPr>
        <p:txBody>
          <a:bodyPr/>
          <a:lstStyle/>
          <a:p>
            <a:r>
              <a:rPr lang="ru-RU" sz="2800" dirty="0">
                <a:latin typeface="Times New Roman" panose="02020603050405020304" pitchFamily="18" charset="0"/>
                <a:cs typeface="Times New Roman" panose="02020603050405020304" pitchFamily="18" charset="0"/>
              </a:rPr>
              <a:t>1. Предмет та </a:t>
            </a:r>
            <a:r>
              <a:rPr lang="ru-RU" sz="2800" dirty="0" err="1">
                <a:latin typeface="Times New Roman" panose="02020603050405020304" pitchFamily="18" charset="0"/>
                <a:cs typeface="Times New Roman" panose="02020603050405020304" pitchFamily="18" charset="0"/>
              </a:rPr>
              <a:t>функції</a:t>
            </a:r>
            <a:r>
              <a:rPr lang="ru-RU" sz="2800" dirty="0">
                <a:latin typeface="Times New Roman" panose="02020603050405020304" pitchFamily="18" charset="0"/>
                <a:cs typeface="Times New Roman" panose="02020603050405020304" pitchFamily="18" charset="0"/>
              </a:rPr>
              <a:t> </a:t>
            </a:r>
            <a:r>
              <a:rPr lang="ru-RU" sz="2800" dirty="0" err="1">
                <a:latin typeface="Times New Roman" panose="02020603050405020304" pitchFamily="18" charset="0"/>
                <a:cs typeface="Times New Roman" panose="02020603050405020304" pitchFamily="18" charset="0"/>
              </a:rPr>
              <a:t>економічної</a:t>
            </a:r>
            <a:r>
              <a:rPr lang="ru-RU" sz="2800" dirty="0">
                <a:latin typeface="Times New Roman" panose="02020603050405020304" pitchFamily="18" charset="0"/>
                <a:cs typeface="Times New Roman" panose="02020603050405020304" pitchFamily="18" charset="0"/>
              </a:rPr>
              <a:t> </a:t>
            </a:r>
            <a:r>
              <a:rPr lang="ru-RU" sz="2800" dirty="0" err="1">
                <a:latin typeface="Times New Roman" panose="02020603050405020304" pitchFamily="18" charset="0"/>
                <a:cs typeface="Times New Roman" panose="02020603050405020304" pitchFamily="18" charset="0"/>
              </a:rPr>
              <a:t>теорії</a:t>
            </a:r>
            <a:r>
              <a:rPr lang="ru-RU" sz="2800" dirty="0">
                <a:latin typeface="Times New Roman" panose="02020603050405020304" pitchFamily="18" charset="0"/>
                <a:cs typeface="Times New Roman" panose="02020603050405020304" pitchFamily="18" charset="0"/>
              </a:rPr>
              <a:t>.</a:t>
            </a:r>
            <a:br>
              <a:rPr lang="ru-RU" sz="2800" dirty="0">
                <a:latin typeface="Times New Roman" panose="02020603050405020304" pitchFamily="18" charset="0"/>
                <a:cs typeface="Times New Roman" panose="02020603050405020304" pitchFamily="18" charset="0"/>
              </a:rPr>
            </a:br>
            <a:r>
              <a:rPr lang="ru-RU" sz="2800" dirty="0">
                <a:latin typeface="Times New Roman" panose="02020603050405020304" pitchFamily="18" charset="0"/>
                <a:cs typeface="Times New Roman" panose="02020603050405020304" pitchFamily="18" charset="0"/>
              </a:rPr>
              <a:t>2. </a:t>
            </a:r>
            <a:r>
              <a:rPr lang="ru-RU" sz="2800" dirty="0" err="1">
                <a:latin typeface="Times New Roman" panose="02020603050405020304" pitchFamily="18" charset="0"/>
                <a:cs typeface="Times New Roman" panose="02020603050405020304" pitchFamily="18" charset="0"/>
              </a:rPr>
              <a:t>Економічні</a:t>
            </a:r>
            <a:r>
              <a:rPr lang="ru-RU" sz="2800" dirty="0">
                <a:latin typeface="Times New Roman" panose="02020603050405020304" pitchFamily="18" charset="0"/>
                <a:cs typeface="Times New Roman" panose="02020603050405020304" pitchFamily="18" charset="0"/>
              </a:rPr>
              <a:t> </a:t>
            </a:r>
            <a:r>
              <a:rPr lang="ru-RU" sz="2800" dirty="0" err="1">
                <a:latin typeface="Times New Roman" panose="02020603050405020304" pitchFamily="18" charset="0"/>
                <a:cs typeface="Times New Roman" panose="02020603050405020304" pitchFamily="18" charset="0"/>
              </a:rPr>
              <a:t>категорії</a:t>
            </a:r>
            <a:r>
              <a:rPr lang="ru-RU" sz="2800" dirty="0">
                <a:latin typeface="Times New Roman" panose="02020603050405020304" pitchFamily="18" charset="0"/>
                <a:cs typeface="Times New Roman" panose="02020603050405020304" pitchFamily="18" charset="0"/>
              </a:rPr>
              <a:t> та </a:t>
            </a:r>
            <a:r>
              <a:rPr lang="ru-RU" sz="2800" dirty="0" err="1">
                <a:latin typeface="Times New Roman" panose="02020603050405020304" pitchFamily="18" charset="0"/>
                <a:cs typeface="Times New Roman" panose="02020603050405020304" pitchFamily="18" charset="0"/>
              </a:rPr>
              <a:t>економічні</a:t>
            </a:r>
            <a:r>
              <a:rPr lang="ru-RU" sz="2800" dirty="0">
                <a:latin typeface="Times New Roman" panose="02020603050405020304" pitchFamily="18" charset="0"/>
                <a:cs typeface="Times New Roman" panose="02020603050405020304" pitchFamily="18" charset="0"/>
              </a:rPr>
              <a:t> </a:t>
            </a:r>
            <a:r>
              <a:rPr lang="ru-RU" sz="2800" dirty="0" err="1">
                <a:latin typeface="Times New Roman" panose="02020603050405020304" pitchFamily="18" charset="0"/>
                <a:cs typeface="Times New Roman" panose="02020603050405020304" pitchFamily="18" charset="0"/>
              </a:rPr>
              <a:t>закони</a:t>
            </a:r>
            <a:r>
              <a:rPr lang="ru-RU" sz="2800" dirty="0">
                <a:latin typeface="Times New Roman" panose="02020603050405020304" pitchFamily="18" charset="0"/>
                <a:cs typeface="Times New Roman" panose="02020603050405020304" pitchFamily="18" charset="0"/>
              </a:rPr>
              <a:t>.</a:t>
            </a:r>
            <a:br>
              <a:rPr lang="ru-RU" sz="2800" dirty="0">
                <a:latin typeface="Times New Roman" panose="02020603050405020304" pitchFamily="18" charset="0"/>
                <a:cs typeface="Times New Roman" panose="02020603050405020304" pitchFamily="18" charset="0"/>
              </a:rPr>
            </a:br>
            <a:r>
              <a:rPr lang="ru-RU" sz="2800" dirty="0">
                <a:latin typeface="Times New Roman" panose="02020603050405020304" pitchFamily="18" charset="0"/>
                <a:cs typeface="Times New Roman" panose="02020603050405020304" pitchFamily="18" charset="0"/>
              </a:rPr>
              <a:t>3. </a:t>
            </a:r>
            <a:r>
              <a:rPr lang="ru-RU" sz="2800" dirty="0" err="1">
                <a:latin typeface="Times New Roman" panose="02020603050405020304" pitchFamily="18" charset="0"/>
                <a:cs typeface="Times New Roman" panose="02020603050405020304" pitchFamily="18" charset="0"/>
              </a:rPr>
              <a:t>Методи</a:t>
            </a:r>
            <a:r>
              <a:rPr lang="ru-RU" sz="2800" dirty="0">
                <a:latin typeface="Times New Roman" panose="02020603050405020304" pitchFamily="18" charset="0"/>
                <a:cs typeface="Times New Roman" panose="02020603050405020304" pitchFamily="18" charset="0"/>
              </a:rPr>
              <a:t> </a:t>
            </a:r>
            <a:r>
              <a:rPr lang="ru-RU" sz="2800" dirty="0" err="1">
                <a:latin typeface="Times New Roman" panose="02020603050405020304" pitchFamily="18" charset="0"/>
                <a:cs typeface="Times New Roman" panose="02020603050405020304" pitchFamily="18" charset="0"/>
              </a:rPr>
              <a:t>пізнання</a:t>
            </a:r>
            <a:r>
              <a:rPr lang="ru-RU" sz="2800" dirty="0">
                <a:latin typeface="Times New Roman" panose="02020603050405020304" pitchFamily="18" charset="0"/>
                <a:cs typeface="Times New Roman" panose="02020603050405020304" pitchFamily="18" charset="0"/>
              </a:rPr>
              <a:t> </a:t>
            </a:r>
            <a:r>
              <a:rPr lang="ru-RU" sz="2800" dirty="0" err="1">
                <a:latin typeface="Times New Roman" panose="02020603050405020304" pitchFamily="18" charset="0"/>
                <a:cs typeface="Times New Roman" panose="02020603050405020304" pitchFamily="18" charset="0"/>
              </a:rPr>
              <a:t>економічних</a:t>
            </a:r>
            <a:r>
              <a:rPr lang="ru-RU" sz="2800" dirty="0">
                <a:latin typeface="Times New Roman" panose="02020603050405020304" pitchFamily="18" charset="0"/>
                <a:cs typeface="Times New Roman" panose="02020603050405020304" pitchFamily="18" charset="0"/>
              </a:rPr>
              <a:t> </a:t>
            </a:r>
            <a:r>
              <a:rPr lang="ru-RU" sz="2800" dirty="0" err="1">
                <a:latin typeface="Times New Roman" panose="02020603050405020304" pitchFamily="18" charset="0"/>
                <a:cs typeface="Times New Roman" panose="02020603050405020304" pitchFamily="18" charset="0"/>
              </a:rPr>
              <a:t>явищ</a:t>
            </a:r>
            <a:r>
              <a:rPr lang="ru-RU" sz="2800" dirty="0">
                <a:latin typeface="Times New Roman" panose="02020603050405020304" pitchFamily="18" charset="0"/>
                <a:cs typeface="Times New Roman" panose="02020603050405020304" pitchFamily="18" charset="0"/>
              </a:rPr>
              <a:t> та </a:t>
            </a:r>
            <a:r>
              <a:rPr lang="ru-RU" sz="2800" dirty="0" err="1">
                <a:latin typeface="Times New Roman" panose="02020603050405020304" pitchFamily="18" charset="0"/>
                <a:cs typeface="Times New Roman" panose="02020603050405020304" pitchFamily="18" charset="0"/>
              </a:rPr>
              <a:t>процесів</a:t>
            </a:r>
            <a:r>
              <a:rPr lang="ru-RU" sz="2800" dirty="0">
                <a:latin typeface="Times New Roman" panose="02020603050405020304" pitchFamily="18" charset="0"/>
                <a:cs typeface="Times New Roman" panose="02020603050405020304" pitchFamily="18" charset="0"/>
              </a:rPr>
              <a:t>.</a:t>
            </a:r>
          </a:p>
          <a:p>
            <a:endParaRPr lang="uk-UA" dirty="0"/>
          </a:p>
        </p:txBody>
      </p:sp>
    </p:spTree>
    <p:extLst>
      <p:ext uri="{BB962C8B-B14F-4D97-AF65-F5344CB8AC3E}">
        <p14:creationId xmlns:p14="http://schemas.microsoft.com/office/powerpoint/2010/main" val="297169235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sz="quarter" idx="13"/>
          </p:nvPr>
        </p:nvSpPr>
        <p:spPr>
          <a:xfrm>
            <a:off x="755576" y="332656"/>
            <a:ext cx="7992888" cy="6264696"/>
          </a:xfrm>
        </p:spPr>
        <p:txBody>
          <a:bodyPr>
            <a:noAutofit/>
          </a:bodyPr>
          <a:lstStyle/>
          <a:p>
            <a:r>
              <a:rPr lang="ru-RU" sz="2400" b="1" dirty="0">
                <a:latin typeface="Times New Roman" panose="02020603050405020304" pitchFamily="18" charset="0"/>
                <a:cs typeface="Times New Roman" panose="02020603050405020304" pitchFamily="18" charset="0"/>
              </a:rPr>
              <a:t>Метод </a:t>
            </a:r>
            <a:r>
              <a:rPr lang="ru-RU" sz="2400" b="1" dirty="0" err="1">
                <a:latin typeface="Times New Roman" panose="02020603050405020304" pitchFamily="18" charset="0"/>
                <a:cs typeface="Times New Roman" panose="02020603050405020304" pitchFamily="18" charset="0"/>
              </a:rPr>
              <a:t>економічної</a:t>
            </a:r>
            <a:r>
              <a:rPr lang="ru-RU" sz="2400" b="1" dirty="0">
                <a:latin typeface="Times New Roman" panose="02020603050405020304" pitchFamily="18" charset="0"/>
                <a:cs typeface="Times New Roman" panose="02020603050405020304" pitchFamily="18" charset="0"/>
              </a:rPr>
              <a:t> </a:t>
            </a:r>
            <a:r>
              <a:rPr lang="ru-RU" sz="2400" b="1" dirty="0" err="1">
                <a:latin typeface="Times New Roman" panose="02020603050405020304" pitchFamily="18" charset="0"/>
                <a:cs typeface="Times New Roman" panose="02020603050405020304" pitchFamily="18" charset="0"/>
              </a:rPr>
              <a:t>теорії</a:t>
            </a:r>
            <a:r>
              <a:rPr lang="ru-RU" sz="2400" dirty="0">
                <a:latin typeface="Times New Roman" panose="02020603050405020304" pitchFamily="18" charset="0"/>
                <a:cs typeface="Times New Roman" panose="02020603050405020304" pitchFamily="18" charset="0"/>
              </a:rPr>
              <a:t> – </a:t>
            </a:r>
            <a:r>
              <a:rPr lang="ru-RU" sz="2400" dirty="0" err="1">
                <a:latin typeface="Times New Roman" panose="02020603050405020304" pitchFamily="18" charset="0"/>
                <a:cs typeface="Times New Roman" panose="02020603050405020304" pitchFamily="18" charset="0"/>
              </a:rPr>
              <a:t>сукупність</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прийомів</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засобів</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принципів</a:t>
            </a:r>
            <a:r>
              <a:rPr lang="ru-RU" sz="2400" dirty="0">
                <a:latin typeface="Times New Roman" panose="02020603050405020304" pitchFamily="18" charset="0"/>
                <a:cs typeface="Times New Roman" panose="02020603050405020304" pitchFamily="18" charset="0"/>
              </a:rPr>
              <a:t> та </a:t>
            </a:r>
            <a:r>
              <a:rPr lang="ru-RU" sz="2400" dirty="0" err="1">
                <a:latin typeface="Times New Roman" panose="02020603050405020304" pitchFamily="18" charset="0"/>
                <a:cs typeface="Times New Roman" panose="02020603050405020304" pitchFamily="18" charset="0"/>
              </a:rPr>
              <a:t>інструментів</a:t>
            </a:r>
            <a:r>
              <a:rPr lang="ru-RU" sz="2400" dirty="0">
                <a:latin typeface="Times New Roman" panose="02020603050405020304" pitchFamily="18" charset="0"/>
                <a:cs typeface="Times New Roman" panose="02020603050405020304" pitchFamily="18" charset="0"/>
              </a:rPr>
              <a:t>, за </a:t>
            </a:r>
            <a:r>
              <a:rPr lang="ru-RU" sz="2400" dirty="0" err="1">
                <a:latin typeface="Times New Roman" panose="02020603050405020304" pitchFamily="18" charset="0"/>
                <a:cs typeface="Times New Roman" panose="02020603050405020304" pitchFamily="18" charset="0"/>
              </a:rPr>
              <a:t>допомогою</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яких</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здійснюється</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дослідження</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закономірностей</a:t>
            </a:r>
            <a:r>
              <a:rPr lang="ru-RU" sz="2400" dirty="0">
                <a:latin typeface="Times New Roman" panose="02020603050405020304" pitchFamily="18" charset="0"/>
                <a:cs typeface="Times New Roman" panose="02020603050405020304" pitchFamily="18" charset="0"/>
              </a:rPr>
              <a:t> і </a:t>
            </a:r>
            <a:r>
              <a:rPr lang="ru-RU" sz="2400" dirty="0" err="1">
                <a:latin typeface="Times New Roman" panose="02020603050405020304" pitchFamily="18" charset="0"/>
                <a:cs typeface="Times New Roman" panose="02020603050405020304" pitchFamily="18" charset="0"/>
              </a:rPr>
              <a:t>законів</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розвитку</a:t>
            </a:r>
            <a:r>
              <a:rPr lang="ru-RU" sz="2400" dirty="0">
                <a:latin typeface="Times New Roman" panose="02020603050405020304" pitchFamily="18" charset="0"/>
                <a:cs typeface="Times New Roman" panose="02020603050405020304" pitchFamily="18" charset="0"/>
              </a:rPr>
              <a:t> та </a:t>
            </a:r>
            <a:r>
              <a:rPr lang="ru-RU" sz="2400" dirty="0" err="1">
                <a:latin typeface="Times New Roman" panose="02020603050405020304" pitchFamily="18" charset="0"/>
                <a:cs typeface="Times New Roman" panose="02020603050405020304" pitchFamily="18" charset="0"/>
              </a:rPr>
              <a:t>функціонування</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економічних</a:t>
            </a:r>
            <a:r>
              <a:rPr lang="ru-RU" sz="2400" dirty="0">
                <a:latin typeface="Times New Roman" panose="02020603050405020304" pitchFamily="18" charset="0"/>
                <a:cs typeface="Times New Roman" panose="02020603050405020304" pitchFamily="18" charset="0"/>
              </a:rPr>
              <a:t> систем. </a:t>
            </a:r>
            <a:endParaRPr lang="ru-RU" sz="2400" dirty="0" smtClean="0">
              <a:latin typeface="Times New Roman" panose="02020603050405020304" pitchFamily="18" charset="0"/>
              <a:cs typeface="Times New Roman" panose="02020603050405020304" pitchFamily="18" charset="0"/>
            </a:endParaRPr>
          </a:p>
          <a:p>
            <a:r>
              <a:rPr lang="ru-RU" sz="2400" dirty="0" err="1" smtClean="0">
                <a:latin typeface="Times New Roman" panose="02020603050405020304" pitchFamily="18" charset="0"/>
                <a:cs typeface="Times New Roman" panose="02020603050405020304" pitchFamily="18" charset="0"/>
              </a:rPr>
              <a:t>Основні</a:t>
            </a:r>
            <a:r>
              <a:rPr lang="ru-RU" sz="2400" dirty="0" smtClean="0">
                <a:latin typeface="Times New Roman" panose="02020603050405020304" pitchFamily="18" charset="0"/>
                <a:cs typeface="Times New Roman" panose="02020603050405020304" pitchFamily="18" charset="0"/>
              </a:rPr>
              <a:t> </a:t>
            </a:r>
            <a:r>
              <a:rPr lang="ru-RU" sz="2400" dirty="0" err="1" smtClean="0">
                <a:latin typeface="Times New Roman" panose="02020603050405020304" pitchFamily="18" charset="0"/>
                <a:cs typeface="Times New Roman" panose="02020603050405020304" pitchFamily="18" charset="0"/>
              </a:rPr>
              <a:t>методи</a:t>
            </a:r>
            <a:r>
              <a:rPr lang="ru-RU" sz="2400" dirty="0" smtClean="0">
                <a:latin typeface="Times New Roman" panose="02020603050405020304" pitchFamily="18" charset="0"/>
                <a:cs typeface="Times New Roman" panose="02020603050405020304" pitchFamily="18" charset="0"/>
              </a:rPr>
              <a:t>:</a:t>
            </a:r>
          </a:p>
          <a:p>
            <a:r>
              <a:rPr lang="ru-RU" sz="2400" dirty="0" smtClean="0">
                <a:latin typeface="Times New Roman" panose="02020603050405020304" pitchFamily="18" charset="0"/>
                <a:cs typeface="Times New Roman" panose="02020603050405020304" pitchFamily="18" charset="0"/>
              </a:rPr>
              <a:t>1</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філософські</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принципи</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матеріалізму</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розвитку</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суперечності</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відображення</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взаємодії</a:t>
            </a:r>
            <a:r>
              <a:rPr lang="ru-RU" sz="2400" dirty="0">
                <a:latin typeface="Times New Roman" panose="02020603050405020304" pitchFamily="18" charset="0"/>
                <a:cs typeface="Times New Roman" panose="02020603050405020304" pitchFamily="18" charset="0"/>
              </a:rPr>
              <a:t>); </a:t>
            </a:r>
            <a:endParaRPr lang="ru-RU" sz="2400" dirty="0" smtClean="0">
              <a:latin typeface="Times New Roman" panose="02020603050405020304" pitchFamily="18" charset="0"/>
              <a:cs typeface="Times New Roman" panose="02020603050405020304" pitchFamily="18" charset="0"/>
            </a:endParaRPr>
          </a:p>
          <a:p>
            <a:r>
              <a:rPr lang="ru-RU" sz="2400" dirty="0" smtClean="0">
                <a:latin typeface="Times New Roman" panose="02020603050405020304" pitchFamily="18" charset="0"/>
                <a:cs typeface="Times New Roman" panose="02020603050405020304" pitchFamily="18" charset="0"/>
              </a:rPr>
              <a:t>2</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закони</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діалектики</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закони</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єдності</a:t>
            </a:r>
            <a:r>
              <a:rPr lang="ru-RU" sz="2400" dirty="0">
                <a:latin typeface="Times New Roman" panose="02020603050405020304" pitchFamily="18" charset="0"/>
                <a:cs typeface="Times New Roman" panose="02020603050405020304" pitchFamily="18" charset="0"/>
              </a:rPr>
              <a:t> та </a:t>
            </a:r>
            <a:r>
              <a:rPr lang="ru-RU" sz="2400" dirty="0" err="1">
                <a:latin typeface="Times New Roman" panose="02020603050405020304" pitchFamily="18" charset="0"/>
                <a:cs typeface="Times New Roman" panose="02020603050405020304" pitchFamily="18" charset="0"/>
              </a:rPr>
              <a:t>боротьби</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протилежностей</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кількісно</a:t>
            </a:r>
            <a:r>
              <a:rPr lang="ru-RU" sz="2400" dirty="0">
                <a:latin typeface="Times New Roman" panose="02020603050405020304" pitchFamily="18" charset="0"/>
                <a:cs typeface="Times New Roman" panose="02020603050405020304" pitchFamily="18" charset="0"/>
              </a:rPr>
              <a:t> - </a:t>
            </a:r>
            <a:r>
              <a:rPr lang="ru-RU" sz="2400" dirty="0" err="1">
                <a:latin typeface="Times New Roman" panose="02020603050405020304" pitchFamily="18" charset="0"/>
                <a:cs typeface="Times New Roman" panose="02020603050405020304" pitchFamily="18" charset="0"/>
              </a:rPr>
              <a:t>якісних</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змін</a:t>
            </a:r>
            <a:r>
              <a:rPr lang="ru-RU" sz="2400" dirty="0">
                <a:latin typeface="Times New Roman" panose="02020603050405020304" pitchFamily="18" charset="0"/>
                <a:cs typeface="Times New Roman" panose="02020603050405020304" pitchFamily="18" charset="0"/>
              </a:rPr>
              <a:t> і </a:t>
            </a:r>
            <a:r>
              <a:rPr lang="ru-RU" sz="2400" dirty="0" err="1">
                <a:latin typeface="Times New Roman" panose="02020603050405020304" pitchFamily="18" charset="0"/>
                <a:cs typeface="Times New Roman" panose="02020603050405020304" pitchFamily="18" charset="0"/>
              </a:rPr>
              <a:t>заперечення</a:t>
            </a:r>
            <a:r>
              <a:rPr lang="ru-RU" sz="2400" dirty="0">
                <a:latin typeface="Times New Roman" panose="02020603050405020304" pitchFamily="18" charset="0"/>
                <a:cs typeface="Times New Roman" panose="02020603050405020304" pitchFamily="18" charset="0"/>
              </a:rPr>
              <a:t>); </a:t>
            </a:r>
            <a:endParaRPr lang="ru-RU" sz="2400" dirty="0" smtClean="0">
              <a:latin typeface="Times New Roman" panose="02020603050405020304" pitchFamily="18" charset="0"/>
              <a:cs typeface="Times New Roman" panose="02020603050405020304" pitchFamily="18" charset="0"/>
            </a:endParaRPr>
          </a:p>
          <a:p>
            <a:r>
              <a:rPr lang="ru-RU" sz="2400" dirty="0" smtClean="0">
                <a:latin typeface="Times New Roman" panose="02020603050405020304" pitchFamily="18" charset="0"/>
                <a:cs typeface="Times New Roman" panose="02020603050405020304" pitchFamily="18" charset="0"/>
              </a:rPr>
              <a:t>3</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категорії</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філософії</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методи</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абстракції</a:t>
            </a:r>
            <a:r>
              <a:rPr lang="ru-RU" sz="2400" dirty="0">
                <a:latin typeface="Times New Roman" panose="02020603050405020304" pitchFamily="18" charset="0"/>
                <a:cs typeface="Times New Roman" panose="02020603050405020304" pitchFamily="18" charset="0"/>
              </a:rPr>
              <a:t>, синтезу, </a:t>
            </a:r>
            <a:r>
              <a:rPr lang="ru-RU" sz="2400" dirty="0" err="1">
                <a:latin typeface="Times New Roman" panose="02020603050405020304" pitchFamily="18" charset="0"/>
                <a:cs typeface="Times New Roman" panose="02020603050405020304" pitchFamily="18" charset="0"/>
              </a:rPr>
              <a:t>індукції</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дедукції</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гіпотеза</a:t>
            </a:r>
            <a:r>
              <a:rPr lang="ru-RU" sz="2400" dirty="0">
                <a:latin typeface="Times New Roman" panose="02020603050405020304" pitchFamily="18" charset="0"/>
                <a:cs typeface="Times New Roman" panose="02020603050405020304" pitchFamily="18" charset="0"/>
              </a:rPr>
              <a:t>); </a:t>
            </a:r>
            <a:endParaRPr lang="ru-RU" sz="2400" dirty="0" smtClean="0">
              <a:latin typeface="Times New Roman" panose="02020603050405020304" pitchFamily="18" charset="0"/>
              <a:cs typeface="Times New Roman" panose="02020603050405020304" pitchFamily="18" charset="0"/>
            </a:endParaRPr>
          </a:p>
          <a:p>
            <a:r>
              <a:rPr lang="ru-RU" sz="2400" dirty="0" smtClean="0">
                <a:latin typeface="Times New Roman" panose="02020603050405020304" pitchFamily="18" charset="0"/>
                <a:cs typeface="Times New Roman" panose="02020603050405020304" pitchFamily="18" charset="0"/>
              </a:rPr>
              <a:t>4</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закони</a:t>
            </a:r>
            <a:r>
              <a:rPr lang="ru-RU" sz="2400" dirty="0">
                <a:latin typeface="Times New Roman" panose="02020603050405020304" pitchFamily="18" charset="0"/>
                <a:cs typeface="Times New Roman" panose="02020603050405020304" pitchFamily="18" charset="0"/>
              </a:rPr>
              <a:t> і </a:t>
            </a:r>
            <a:r>
              <a:rPr lang="ru-RU" sz="2400" dirty="0" err="1">
                <a:latin typeface="Times New Roman" panose="02020603050405020304" pitchFamily="18" charset="0"/>
                <a:cs typeface="Times New Roman" panose="02020603050405020304" pitchFamily="18" charset="0"/>
              </a:rPr>
              <a:t>категорії</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економічної</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теорії</a:t>
            </a:r>
            <a:r>
              <a:rPr lang="ru-RU" sz="2400" dirty="0">
                <a:latin typeface="Times New Roman" panose="02020603050405020304" pitchFamily="18" charset="0"/>
                <a:cs typeface="Times New Roman" panose="02020603050405020304" pitchFamily="18" charset="0"/>
              </a:rPr>
              <a:t>; </a:t>
            </a:r>
            <a:endParaRPr lang="ru-RU" sz="2400" dirty="0" smtClean="0">
              <a:latin typeface="Times New Roman" panose="02020603050405020304" pitchFamily="18" charset="0"/>
              <a:cs typeface="Times New Roman" panose="02020603050405020304" pitchFamily="18" charset="0"/>
            </a:endParaRPr>
          </a:p>
          <a:p>
            <a:r>
              <a:rPr lang="ru-RU" sz="2400" dirty="0" smtClean="0">
                <a:latin typeface="Times New Roman" panose="02020603050405020304" pitchFamily="18" charset="0"/>
                <a:cs typeface="Times New Roman" panose="02020603050405020304" pitchFamily="18" charset="0"/>
              </a:rPr>
              <a:t>5</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засоби</a:t>
            </a:r>
            <a:r>
              <a:rPr lang="ru-RU" sz="2400" dirty="0">
                <a:latin typeface="Times New Roman" panose="02020603050405020304" pitchFamily="18" charset="0"/>
                <a:cs typeface="Times New Roman" panose="02020603050405020304" pitchFamily="18" charset="0"/>
              </a:rPr>
              <a:t> й </a:t>
            </a:r>
            <a:r>
              <a:rPr lang="ru-RU" sz="2400" dirty="0" err="1">
                <a:latin typeface="Times New Roman" panose="02020603050405020304" pitchFamily="18" charset="0"/>
                <a:cs typeface="Times New Roman" panose="02020603050405020304" pitchFamily="18" charset="0"/>
              </a:rPr>
              <a:t>методи</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економічного</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аналізу</a:t>
            </a:r>
            <a:r>
              <a:rPr lang="ru-RU" sz="2400" dirty="0">
                <a:latin typeface="Times New Roman" panose="02020603050405020304" pitchFamily="18" charset="0"/>
                <a:cs typeface="Times New Roman" panose="02020603050405020304" pitchFamily="18" charset="0"/>
              </a:rPr>
              <a:t>.</a:t>
            </a:r>
            <a:endParaRPr lang="uk-UA"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00636704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75656" y="2492896"/>
            <a:ext cx="6512511" cy="1143000"/>
          </a:xfrm>
        </p:spPr>
        <p:txBody>
          <a:bodyPr/>
          <a:lstStyle/>
          <a:p>
            <a:r>
              <a:rPr lang="uk-UA" dirty="0" smtClean="0"/>
              <a:t>Дякую за увагу!</a:t>
            </a:r>
            <a:endParaRPr lang="uk-UA" dirty="0"/>
          </a:p>
        </p:txBody>
      </p:sp>
    </p:spTree>
    <p:extLst>
      <p:ext uri="{BB962C8B-B14F-4D97-AF65-F5344CB8AC3E}">
        <p14:creationId xmlns:p14="http://schemas.microsoft.com/office/powerpoint/2010/main" val="102077402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467544" y="532993"/>
            <a:ext cx="8496944" cy="4401205"/>
          </a:xfrm>
          <a:prstGeom prst="rect">
            <a:avLst/>
          </a:prstGeom>
        </p:spPr>
        <p:txBody>
          <a:bodyPr wrap="square">
            <a:spAutoFit/>
          </a:bodyPr>
          <a:lstStyle/>
          <a:p>
            <a:r>
              <a:rPr lang="ru-RU" sz="2000" b="1" dirty="0" err="1">
                <a:latin typeface="Times New Roman" panose="02020603050405020304" pitchFamily="18" charset="0"/>
                <a:cs typeface="Times New Roman" panose="02020603050405020304" pitchFamily="18" charset="0"/>
              </a:rPr>
              <a:t>Економіка</a:t>
            </a:r>
            <a:r>
              <a:rPr lang="en-US" sz="2000" dirty="0">
                <a:latin typeface="Times New Roman" panose="02020603050405020304" pitchFamily="18" charset="0"/>
                <a:cs typeface="Times New Roman" panose="02020603050405020304" pitchFamily="18" charset="0"/>
              </a:rPr>
              <a:t> </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мистецтво</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ведення</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домашнього</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господарства</a:t>
            </a:r>
            <a:r>
              <a:rPr lang="ru-RU" sz="2000" dirty="0">
                <a:latin typeface="Times New Roman" panose="02020603050405020304" pitchFamily="18" charset="0"/>
                <a:cs typeface="Times New Roman" panose="02020603050405020304" pitchFamily="18" charset="0"/>
              </a:rPr>
              <a:t>)</a:t>
            </a:r>
            <a:r>
              <a:rPr lang="en-US" sz="2000" dirty="0">
                <a:latin typeface="Times New Roman" panose="02020603050405020304" pitchFamily="18" charset="0"/>
                <a:cs typeface="Times New Roman" panose="02020603050405020304" pitchFamily="18" charset="0"/>
              </a:rPr>
              <a:t>  </a:t>
            </a:r>
            <a:r>
              <a:rPr lang="ru-RU" sz="2000" dirty="0">
                <a:latin typeface="Times New Roman" panose="02020603050405020304" pitchFamily="18" charset="0"/>
                <a:cs typeface="Times New Roman" panose="02020603050405020304" pitchFamily="18" charset="0"/>
              </a:rPr>
              <a:t>1) </a:t>
            </a:r>
            <a:r>
              <a:rPr lang="ru-RU" sz="2000" dirty="0" err="1">
                <a:latin typeface="Times New Roman" panose="02020603050405020304" pitchFamily="18" charset="0"/>
                <a:cs typeface="Times New Roman" panose="02020603050405020304" pitchFamily="18" charset="0"/>
              </a:rPr>
              <a:t>господарство</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певної</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країни</a:t>
            </a:r>
            <a:r>
              <a:rPr lang="ru-RU" sz="2000" dirty="0">
                <a:latin typeface="Times New Roman" panose="02020603050405020304" pitchFamily="18" charset="0"/>
                <a:cs typeface="Times New Roman" panose="02020603050405020304" pitchFamily="18" charset="0"/>
              </a:rPr>
              <a:t>, а </a:t>
            </a:r>
            <a:r>
              <a:rPr lang="ru-RU" sz="2000" dirty="0" err="1">
                <a:latin typeface="Times New Roman" panose="02020603050405020304" pitchFamily="18" charset="0"/>
                <a:cs typeface="Times New Roman" panose="02020603050405020304" pitchFamily="18" charset="0"/>
              </a:rPr>
              <a:t>також</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його</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складові</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підприємства</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галузі</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виробництва</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або</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міжнародна</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економіка</a:t>
            </a:r>
            <a:r>
              <a:rPr lang="ru-RU" sz="2000" dirty="0">
                <a:latin typeface="Times New Roman" panose="02020603050405020304" pitchFamily="18" charset="0"/>
                <a:cs typeface="Times New Roman" panose="02020603050405020304" pitchFamily="18" charset="0"/>
              </a:rPr>
              <a:t>;</a:t>
            </a:r>
            <a:r>
              <a:rPr lang="en-US" sz="2000" dirty="0">
                <a:latin typeface="Times New Roman" panose="02020603050405020304" pitchFamily="18" charset="0"/>
                <a:cs typeface="Times New Roman" panose="02020603050405020304" pitchFamily="18" charset="0"/>
              </a:rPr>
              <a:t>  </a:t>
            </a:r>
            <a:r>
              <a:rPr lang="ru-RU" sz="2000" dirty="0">
                <a:latin typeface="Times New Roman" panose="02020603050405020304" pitchFamily="18" charset="0"/>
                <a:cs typeface="Times New Roman" panose="02020603050405020304" pitchFamily="18" charset="0"/>
              </a:rPr>
              <a:t>2) </a:t>
            </a:r>
            <a:r>
              <a:rPr lang="ru-RU" sz="2000" dirty="0" err="1">
                <a:latin typeface="Times New Roman" panose="02020603050405020304" pitchFamily="18" charset="0"/>
                <a:cs typeface="Times New Roman" panose="02020603050405020304" pitchFamily="18" charset="0"/>
              </a:rPr>
              <a:t>явища</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економічних</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відносин</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між</a:t>
            </a:r>
            <a:r>
              <a:rPr lang="ru-RU" sz="2000" dirty="0">
                <a:latin typeface="Times New Roman" panose="02020603050405020304" pitchFamily="18" charset="0"/>
                <a:cs typeface="Times New Roman" panose="02020603050405020304" pitchFamily="18" charset="0"/>
              </a:rPr>
              <a:t> людьми з приводу </a:t>
            </a:r>
            <a:r>
              <a:rPr lang="ru-RU" sz="2000" dirty="0" err="1">
                <a:latin typeface="Times New Roman" panose="02020603050405020304" pitchFamily="18" charset="0"/>
                <a:cs typeface="Times New Roman" panose="02020603050405020304" pitchFamily="18" charset="0"/>
              </a:rPr>
              <a:t>виробництва</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розподілу</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обміну</a:t>
            </a:r>
            <a:r>
              <a:rPr lang="ru-RU" sz="2000" dirty="0">
                <a:latin typeface="Times New Roman" panose="02020603050405020304" pitchFamily="18" charset="0"/>
                <a:cs typeface="Times New Roman" panose="02020603050405020304" pitchFamily="18" charset="0"/>
              </a:rPr>
              <a:t> і </a:t>
            </a:r>
            <a:r>
              <a:rPr lang="ru-RU" sz="2000" dirty="0" err="1">
                <a:latin typeface="Times New Roman" panose="02020603050405020304" pitchFamily="18" charset="0"/>
                <a:cs typeface="Times New Roman" panose="02020603050405020304" pitchFamily="18" charset="0"/>
              </a:rPr>
              <a:t>споживання</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матеріальних</a:t>
            </a:r>
            <a:r>
              <a:rPr lang="ru-RU" sz="2000" dirty="0">
                <a:latin typeface="Times New Roman" panose="02020603050405020304" pitchFamily="18" charset="0"/>
                <a:cs typeface="Times New Roman" panose="02020603050405020304" pitchFamily="18" charset="0"/>
              </a:rPr>
              <a:t> благ та </a:t>
            </a:r>
            <a:r>
              <a:rPr lang="ru-RU" sz="2000" dirty="0" err="1">
                <a:latin typeface="Times New Roman" panose="02020603050405020304" pitchFamily="18" charset="0"/>
                <a:cs typeface="Times New Roman" panose="02020603050405020304" pitchFamily="18" charset="0"/>
              </a:rPr>
              <a:t>послуг</a:t>
            </a:r>
            <a:r>
              <a:rPr lang="ru-RU" sz="2000" dirty="0">
                <a:latin typeface="Times New Roman" panose="02020603050405020304" pitchFamily="18" charset="0"/>
                <a:cs typeface="Times New Roman" panose="02020603050405020304" pitchFamily="18" charset="0"/>
              </a:rPr>
              <a:t>.</a:t>
            </a:r>
            <a:r>
              <a:rPr lang="en-US" sz="2000" dirty="0">
                <a:latin typeface="Times New Roman" panose="02020603050405020304" pitchFamily="18" charset="0"/>
                <a:cs typeface="Times New Roman" panose="02020603050405020304" pitchFamily="18" charset="0"/>
              </a:rPr>
              <a:t> </a:t>
            </a:r>
            <a:r>
              <a:rPr lang="en-US" sz="2000" b="1" dirty="0">
                <a:latin typeface="Times New Roman" panose="02020603050405020304" pitchFamily="18" charset="0"/>
                <a:cs typeface="Times New Roman" panose="02020603050405020304" pitchFamily="18" charset="0"/>
              </a:rPr>
              <a:t> </a:t>
            </a:r>
            <a:endParaRPr lang="ru-RU" sz="2000" dirty="0">
              <a:latin typeface="Times New Roman" panose="02020603050405020304" pitchFamily="18" charset="0"/>
              <a:cs typeface="Times New Roman" panose="02020603050405020304" pitchFamily="18" charset="0"/>
            </a:endParaRPr>
          </a:p>
          <a:p>
            <a:r>
              <a:rPr lang="ru-RU" sz="2000" b="1" dirty="0" err="1">
                <a:latin typeface="Times New Roman" panose="02020603050405020304" pitchFamily="18" charset="0"/>
                <a:cs typeface="Times New Roman" panose="02020603050405020304" pitchFamily="18" charset="0"/>
              </a:rPr>
              <a:t>Економічна</a:t>
            </a:r>
            <a:r>
              <a:rPr lang="ru-RU" sz="2000" b="1" dirty="0">
                <a:latin typeface="Times New Roman" panose="02020603050405020304" pitchFamily="18" charset="0"/>
                <a:cs typeface="Times New Roman" panose="02020603050405020304" pitchFamily="18" charset="0"/>
              </a:rPr>
              <a:t> наука</a:t>
            </a:r>
            <a:r>
              <a:rPr lang="en-US" sz="2000" dirty="0">
                <a:latin typeface="Times New Roman" panose="02020603050405020304" pitchFamily="18" charset="0"/>
                <a:cs typeface="Times New Roman" panose="02020603050405020304" pitchFamily="18" charset="0"/>
              </a:rPr>
              <a:t> </a:t>
            </a:r>
            <a:r>
              <a:rPr lang="ru-RU" sz="2000" dirty="0">
                <a:latin typeface="Times New Roman" panose="02020603050405020304" pitchFamily="18" charset="0"/>
                <a:cs typeface="Times New Roman" panose="02020603050405020304" pitchFamily="18" charset="0"/>
              </a:rPr>
              <a:t>– сфера </a:t>
            </a:r>
            <a:r>
              <a:rPr lang="ru-RU" sz="2000" dirty="0" err="1">
                <a:latin typeface="Times New Roman" panose="02020603050405020304" pitchFamily="18" charset="0"/>
                <a:cs typeface="Times New Roman" panose="02020603050405020304" pitchFamily="18" charset="0"/>
              </a:rPr>
              <a:t>розумової</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діяльності</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людини</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функцією</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якої</a:t>
            </a:r>
            <a:r>
              <a:rPr lang="ru-RU" sz="2000" dirty="0">
                <a:latin typeface="Times New Roman" panose="02020603050405020304" pitchFamily="18" charset="0"/>
                <a:cs typeface="Times New Roman" panose="02020603050405020304" pitchFamily="18" charset="0"/>
              </a:rPr>
              <a:t> є </a:t>
            </a:r>
            <a:r>
              <a:rPr lang="ru-RU" sz="2000" dirty="0" err="1">
                <a:latin typeface="Times New Roman" panose="02020603050405020304" pitchFamily="18" charset="0"/>
                <a:cs typeface="Times New Roman" panose="02020603050405020304" pitchFamily="18" charset="0"/>
              </a:rPr>
              <a:t>пізнання</a:t>
            </a:r>
            <a:r>
              <a:rPr lang="ru-RU" sz="2000" dirty="0">
                <a:latin typeface="Times New Roman" panose="02020603050405020304" pitchFamily="18" charset="0"/>
                <a:cs typeface="Times New Roman" panose="02020603050405020304" pitchFamily="18" charset="0"/>
              </a:rPr>
              <a:t> та </a:t>
            </a:r>
            <a:r>
              <a:rPr lang="ru-RU" sz="2000" dirty="0" err="1">
                <a:latin typeface="Times New Roman" panose="02020603050405020304" pitchFamily="18" charset="0"/>
                <a:cs typeface="Times New Roman" panose="02020603050405020304" pitchFamily="18" charset="0"/>
              </a:rPr>
              <a:t>систематизація</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об’єктивних</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знань</a:t>
            </a:r>
            <a:r>
              <a:rPr lang="ru-RU" sz="2000" dirty="0">
                <a:latin typeface="Times New Roman" panose="02020603050405020304" pitchFamily="18" charset="0"/>
                <a:cs typeface="Times New Roman" panose="02020603050405020304" pitchFamily="18" charset="0"/>
              </a:rPr>
              <a:t> про </a:t>
            </a:r>
            <a:r>
              <a:rPr lang="ru-RU" sz="2000" dirty="0" err="1">
                <a:latin typeface="Times New Roman" panose="02020603050405020304" pitchFamily="18" charset="0"/>
                <a:cs typeface="Times New Roman" panose="02020603050405020304" pitchFamily="18" charset="0"/>
              </a:rPr>
              <a:t>закони</a:t>
            </a:r>
            <a:r>
              <a:rPr lang="ru-RU" sz="2000" dirty="0">
                <a:latin typeface="Times New Roman" panose="02020603050405020304" pitchFamily="18" charset="0"/>
                <a:cs typeface="Times New Roman" panose="02020603050405020304" pitchFamily="18" charset="0"/>
              </a:rPr>
              <a:t> і </a:t>
            </a:r>
            <a:r>
              <a:rPr lang="ru-RU" sz="2000" dirty="0" err="1">
                <a:latin typeface="Times New Roman" panose="02020603050405020304" pitchFamily="18" charset="0"/>
                <a:cs typeface="Times New Roman" panose="02020603050405020304" pitchFamily="18" charset="0"/>
              </a:rPr>
              <a:t>принципи</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розвитку</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реальної</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економічної</a:t>
            </a:r>
            <a:r>
              <a:rPr lang="ru-RU" sz="2000" dirty="0">
                <a:latin typeface="Times New Roman" panose="02020603050405020304" pitchFamily="18" charset="0"/>
                <a:cs typeface="Times New Roman" panose="02020603050405020304" pitchFamily="18" charset="0"/>
              </a:rPr>
              <a:t> </a:t>
            </a:r>
            <a:r>
              <a:rPr lang="ru-RU" sz="2000" dirty="0" err="1" smtClean="0">
                <a:latin typeface="Times New Roman" panose="02020603050405020304" pitchFamily="18" charset="0"/>
                <a:cs typeface="Times New Roman" panose="02020603050405020304" pitchFamily="18" charset="0"/>
              </a:rPr>
              <a:t>дійсності</a:t>
            </a:r>
            <a:r>
              <a:rPr lang="ru-RU" sz="2000" dirty="0" smtClean="0">
                <a:latin typeface="Times New Roman" panose="02020603050405020304" pitchFamily="18" charset="0"/>
                <a:cs typeface="Times New Roman" panose="02020603050405020304" pitchFamily="18" charset="0"/>
              </a:rPr>
              <a:t>.</a:t>
            </a:r>
          </a:p>
          <a:p>
            <a:r>
              <a:rPr lang="ru-RU" sz="2000" b="1" dirty="0" err="1" smtClean="0">
                <a:latin typeface="Times New Roman" panose="02020603050405020304" pitchFamily="18" charset="0"/>
                <a:cs typeface="Times New Roman" panose="02020603050405020304" pitchFamily="18" charset="0"/>
                <a:hlinkClick r:id="rId2"/>
              </a:rPr>
              <a:t>Економічна</a:t>
            </a:r>
            <a:r>
              <a:rPr lang="ru-RU" sz="2000" b="1" dirty="0" smtClean="0">
                <a:latin typeface="Times New Roman" panose="02020603050405020304" pitchFamily="18" charset="0"/>
                <a:cs typeface="Times New Roman" panose="02020603050405020304" pitchFamily="18" charset="0"/>
                <a:hlinkClick r:id="rId2"/>
              </a:rPr>
              <a:t> </a:t>
            </a:r>
            <a:r>
              <a:rPr lang="ru-RU" sz="2000" b="1" dirty="0" err="1">
                <a:latin typeface="Times New Roman" panose="02020603050405020304" pitchFamily="18" charset="0"/>
                <a:cs typeface="Times New Roman" panose="02020603050405020304" pitchFamily="18" charset="0"/>
                <a:hlinkClick r:id="rId2"/>
              </a:rPr>
              <a:t>теорія</a:t>
            </a:r>
            <a:r>
              <a:rPr lang="en-US" sz="2000" dirty="0">
                <a:latin typeface="Times New Roman" panose="02020603050405020304" pitchFamily="18" charset="0"/>
                <a:cs typeface="Times New Roman" panose="02020603050405020304" pitchFamily="18" charset="0"/>
              </a:rPr>
              <a:t>  </a:t>
            </a:r>
            <a:r>
              <a:rPr lang="ru-RU" sz="2000" dirty="0">
                <a:latin typeface="Times New Roman" panose="02020603050405020304" pitchFamily="18" charset="0"/>
                <a:cs typeface="Times New Roman" panose="02020603050405020304" pitchFamily="18" charset="0"/>
              </a:rPr>
              <a:t>– наука, </a:t>
            </a:r>
            <a:r>
              <a:rPr lang="ru-RU" sz="2000" dirty="0" err="1">
                <a:latin typeface="Times New Roman" panose="02020603050405020304" pitchFamily="18" charset="0"/>
                <a:cs typeface="Times New Roman" panose="02020603050405020304" pitchFamily="18" charset="0"/>
              </a:rPr>
              <a:t>що</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розглядає</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наступні</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аспекти</a:t>
            </a:r>
            <a:r>
              <a:rPr lang="ru-RU" sz="2000" dirty="0">
                <a:latin typeface="Times New Roman" panose="02020603050405020304" pitchFamily="18" charset="0"/>
                <a:cs typeface="Times New Roman" panose="02020603050405020304" pitchFamily="18" charset="0"/>
              </a:rPr>
              <a:t>:</a:t>
            </a:r>
            <a:r>
              <a:rPr lang="en-US" sz="2000" dirty="0">
                <a:latin typeface="Times New Roman" panose="02020603050405020304" pitchFamily="18" charset="0"/>
                <a:cs typeface="Times New Roman" panose="02020603050405020304" pitchFamily="18" charset="0"/>
              </a:rPr>
              <a:t>  </a:t>
            </a:r>
            <a:endParaRPr lang="ru-RU" sz="2000" dirty="0">
              <a:latin typeface="Times New Roman" panose="02020603050405020304" pitchFamily="18" charset="0"/>
              <a:cs typeface="Times New Roman" panose="02020603050405020304" pitchFamily="18" charset="0"/>
            </a:endParaRPr>
          </a:p>
          <a:p>
            <a:r>
              <a:rPr lang="uk-UA" sz="2000" dirty="0">
                <a:latin typeface="Times New Roman" panose="02020603050405020304" pitchFamily="18" charset="0"/>
                <a:cs typeface="Times New Roman" panose="02020603050405020304" pitchFamily="18" charset="0"/>
              </a:rPr>
              <a:t>1) проблеми вибору ресурсів та економічної поведінки людини;</a:t>
            </a:r>
            <a:r>
              <a:rPr lang="en-US" sz="2000" dirty="0">
                <a:latin typeface="Times New Roman" panose="02020603050405020304" pitchFamily="18" charset="0"/>
                <a:cs typeface="Times New Roman" panose="02020603050405020304" pitchFamily="18" charset="0"/>
              </a:rPr>
              <a:t>  </a:t>
            </a:r>
            <a:endParaRPr lang="ru-RU" sz="2000" dirty="0">
              <a:latin typeface="Times New Roman" panose="02020603050405020304" pitchFamily="18" charset="0"/>
              <a:cs typeface="Times New Roman" panose="02020603050405020304" pitchFamily="18" charset="0"/>
            </a:endParaRPr>
          </a:p>
          <a:p>
            <a:r>
              <a:rPr lang="uk-UA" sz="2000" dirty="0">
                <a:latin typeface="Times New Roman" panose="02020603050405020304" pitchFamily="18" charset="0"/>
                <a:cs typeface="Times New Roman" panose="02020603050405020304" pitchFamily="18" charset="0"/>
              </a:rPr>
              <a:t>2) шляхи ефективного використання обмежених виробничих ресурсів чи управління ними з метою досягнення максимального задоволення життєвих потреб людей і суспільства;</a:t>
            </a:r>
            <a:r>
              <a:rPr lang="en-US" sz="2000" dirty="0">
                <a:latin typeface="Times New Roman" panose="02020603050405020304" pitchFamily="18" charset="0"/>
                <a:cs typeface="Times New Roman" panose="02020603050405020304" pitchFamily="18" charset="0"/>
              </a:rPr>
              <a:t>  </a:t>
            </a:r>
            <a:endParaRPr lang="ru-RU" sz="2000" dirty="0">
              <a:latin typeface="Times New Roman" panose="02020603050405020304" pitchFamily="18" charset="0"/>
              <a:cs typeface="Times New Roman" panose="02020603050405020304" pitchFamily="18" charset="0"/>
            </a:endParaRPr>
          </a:p>
          <a:p>
            <a:r>
              <a:rPr lang="uk-UA" sz="2000" dirty="0">
                <a:latin typeface="Times New Roman" panose="02020603050405020304" pitchFamily="18" charset="0"/>
                <a:cs typeface="Times New Roman" panose="02020603050405020304" pitchFamily="18" charset="0"/>
              </a:rPr>
              <a:t>3) відносини, що виникають між людьми в процесі господарювання. </a:t>
            </a:r>
            <a:endParaRPr lang="ru-RU"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23335659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sz="quarter" idx="13"/>
          </p:nvPr>
        </p:nvSpPr>
        <p:spPr>
          <a:xfrm>
            <a:off x="1143000" y="731520"/>
            <a:ext cx="7533456" cy="5289768"/>
          </a:xfrm>
        </p:spPr>
        <p:txBody>
          <a:bodyPr>
            <a:noAutofit/>
          </a:bodyPr>
          <a:lstStyle/>
          <a:p>
            <a:r>
              <a:rPr lang="ru-RU" sz="2000" b="1" i="1" dirty="0" err="1">
                <a:latin typeface="Times New Roman" panose="02020603050405020304" pitchFamily="18" charset="0"/>
                <a:cs typeface="Times New Roman" panose="02020603050405020304" pitchFamily="18" charset="0"/>
              </a:rPr>
              <a:t>Основні</a:t>
            </a:r>
            <a:r>
              <a:rPr lang="ru-RU" sz="2000" b="1" i="1" dirty="0">
                <a:latin typeface="Times New Roman" panose="02020603050405020304" pitchFamily="18" charset="0"/>
                <a:cs typeface="Times New Roman" panose="02020603050405020304" pitchFamily="18" charset="0"/>
              </a:rPr>
              <a:t> </a:t>
            </a:r>
            <a:r>
              <a:rPr lang="ru-RU" sz="2000" b="1" i="1" dirty="0" err="1">
                <a:latin typeface="Times New Roman" panose="02020603050405020304" pitchFamily="18" charset="0"/>
                <a:cs typeface="Times New Roman" panose="02020603050405020304" pitchFamily="18" charset="0"/>
              </a:rPr>
              <a:t>етапи</a:t>
            </a:r>
            <a:r>
              <a:rPr lang="ru-RU" sz="2000" b="1" i="1" dirty="0">
                <a:latin typeface="Times New Roman" panose="02020603050405020304" pitchFamily="18" charset="0"/>
                <a:cs typeface="Times New Roman" panose="02020603050405020304" pitchFamily="18" charset="0"/>
              </a:rPr>
              <a:t> </a:t>
            </a:r>
            <a:r>
              <a:rPr lang="ru-RU" sz="2000" b="1" i="1" dirty="0" err="1">
                <a:latin typeface="Times New Roman" panose="02020603050405020304" pitchFamily="18" charset="0"/>
                <a:cs typeface="Times New Roman" panose="02020603050405020304" pitchFamily="18" charset="0"/>
              </a:rPr>
              <a:t>розвитку</a:t>
            </a:r>
            <a:r>
              <a:rPr lang="ru-RU" sz="2000" b="1" i="1" dirty="0">
                <a:latin typeface="Times New Roman" panose="02020603050405020304" pitchFamily="18" charset="0"/>
                <a:cs typeface="Times New Roman" panose="02020603050405020304" pitchFamily="18" charset="0"/>
              </a:rPr>
              <a:t> </a:t>
            </a:r>
            <a:r>
              <a:rPr lang="ru-RU" sz="2000" b="1" i="1" dirty="0" err="1">
                <a:latin typeface="Times New Roman" panose="02020603050405020304" pitchFamily="18" charset="0"/>
                <a:cs typeface="Times New Roman" panose="02020603050405020304" pitchFamily="18" charset="0"/>
              </a:rPr>
              <a:t>економічної</a:t>
            </a:r>
            <a:r>
              <a:rPr lang="ru-RU" sz="2000" b="1" i="1" dirty="0">
                <a:latin typeface="Times New Roman" panose="02020603050405020304" pitchFamily="18" charset="0"/>
                <a:cs typeface="Times New Roman" panose="02020603050405020304" pitchFamily="18" charset="0"/>
              </a:rPr>
              <a:t> науки: </a:t>
            </a:r>
            <a:endParaRPr lang="ru-RU" sz="2000" dirty="0">
              <a:latin typeface="Times New Roman" panose="02020603050405020304" pitchFamily="18" charset="0"/>
              <a:cs typeface="Times New Roman" panose="02020603050405020304" pitchFamily="18" charset="0"/>
            </a:endParaRPr>
          </a:p>
          <a:p>
            <a:r>
              <a:rPr lang="ru-RU" sz="2000" b="1" i="1" dirty="0" err="1">
                <a:latin typeface="Times New Roman" panose="02020603050405020304" pitchFamily="18" charset="0"/>
                <a:cs typeface="Times New Roman" panose="02020603050405020304" pitchFamily="18" charset="0"/>
              </a:rPr>
              <a:t>Меркантилізм</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від</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італ</a:t>
            </a:r>
            <a:r>
              <a:rPr lang="ru-RU"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mercante</a:t>
            </a:r>
            <a:r>
              <a:rPr lang="ru-RU" sz="2000" dirty="0">
                <a:latin typeface="Times New Roman" panose="02020603050405020304" pitchFamily="18" charset="0"/>
                <a:cs typeface="Times New Roman" panose="02020603050405020304" pitchFamily="18" charset="0"/>
              </a:rPr>
              <a:t> – </a:t>
            </a:r>
            <a:r>
              <a:rPr lang="ru-RU" sz="2000" dirty="0" err="1">
                <a:latin typeface="Times New Roman" panose="02020603050405020304" pitchFamily="18" charset="0"/>
                <a:cs typeface="Times New Roman" panose="02020603050405020304" pitchFamily="18" charset="0"/>
              </a:rPr>
              <a:t>торговець</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купець</a:t>
            </a:r>
            <a:r>
              <a:rPr lang="ru-RU" sz="2000" dirty="0">
                <a:latin typeface="Times New Roman" panose="02020603050405020304" pitchFamily="18" charset="0"/>
                <a:cs typeface="Times New Roman" panose="02020603050405020304" pitchFamily="18" charset="0"/>
              </a:rPr>
              <a:t>) (</a:t>
            </a:r>
            <a:r>
              <a:rPr lang="en-US" sz="2000" dirty="0">
                <a:latin typeface="Times New Roman" panose="02020603050405020304" pitchFamily="18" charset="0"/>
                <a:cs typeface="Times New Roman" panose="02020603050405020304" pitchFamily="18" charset="0"/>
              </a:rPr>
              <a:t>XVI</a:t>
            </a:r>
            <a:r>
              <a:rPr lang="ru-RU" sz="2000" dirty="0">
                <a:latin typeface="Times New Roman" panose="02020603050405020304" pitchFamily="18" charset="0"/>
                <a:cs typeface="Times New Roman" panose="02020603050405020304" pitchFamily="18" charset="0"/>
              </a:rPr>
              <a:t> – </a:t>
            </a:r>
            <a:r>
              <a:rPr lang="en-US" sz="2000" dirty="0">
                <a:latin typeface="Times New Roman" panose="02020603050405020304" pitchFamily="18" charset="0"/>
                <a:cs typeface="Times New Roman" panose="02020603050405020304" pitchFamily="18" charset="0"/>
              </a:rPr>
              <a:t>XVI</a:t>
            </a:r>
            <a:r>
              <a:rPr lang="ru-RU" sz="2000" dirty="0">
                <a:latin typeface="Times New Roman" panose="02020603050405020304" pitchFamily="18" charset="0"/>
                <a:cs typeface="Times New Roman" panose="02020603050405020304" pitchFamily="18" charset="0"/>
              </a:rPr>
              <a:t>І ст.). </a:t>
            </a:r>
            <a:r>
              <a:rPr lang="ru-RU" sz="2000" dirty="0" err="1">
                <a:latin typeface="Times New Roman" panose="02020603050405020304" pitchFamily="18" charset="0"/>
                <a:cs typeface="Times New Roman" panose="02020603050405020304" pitchFamily="18" charset="0"/>
              </a:rPr>
              <a:t>Прибічники</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цієї</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школи</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основним</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джерелом</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багатства</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вважали</a:t>
            </a:r>
            <a:r>
              <a:rPr lang="ru-RU" sz="2000" dirty="0">
                <a:latin typeface="Times New Roman" panose="02020603050405020304" pitchFamily="18" charset="0"/>
                <a:cs typeface="Times New Roman" panose="02020603050405020304" pitchFamily="18" charset="0"/>
              </a:rPr>
              <a:t> сферу </a:t>
            </a:r>
            <a:r>
              <a:rPr lang="ru-RU" sz="2000" dirty="0" err="1">
                <a:latin typeface="Times New Roman" panose="02020603050405020304" pitchFamily="18" charset="0"/>
                <a:cs typeface="Times New Roman" panose="02020603050405020304" pitchFamily="18" charset="0"/>
              </a:rPr>
              <a:t>обігу</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торгівлю</a:t>
            </a:r>
            <a:r>
              <a:rPr lang="ru-RU" sz="2000" dirty="0">
                <a:latin typeface="Times New Roman" panose="02020603050405020304" pitchFamily="18" charset="0"/>
                <a:cs typeface="Times New Roman" panose="02020603050405020304" pitchFamily="18" charset="0"/>
              </a:rPr>
              <a:t>, а </a:t>
            </a:r>
            <a:r>
              <a:rPr lang="ru-RU" sz="2000" dirty="0" err="1">
                <a:latin typeface="Times New Roman" panose="02020603050405020304" pitchFamily="18" charset="0"/>
                <a:cs typeface="Times New Roman" panose="02020603050405020304" pitchFamily="18" charset="0"/>
              </a:rPr>
              <a:t>саме</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багатство</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ототожнювали</a:t>
            </a:r>
            <a:r>
              <a:rPr lang="ru-RU" sz="2000" dirty="0">
                <a:latin typeface="Times New Roman" panose="02020603050405020304" pitchFamily="18" charset="0"/>
                <a:cs typeface="Times New Roman" panose="02020603050405020304" pitchFamily="18" charset="0"/>
              </a:rPr>
              <a:t> з </a:t>
            </a:r>
            <a:r>
              <a:rPr lang="ru-RU" sz="2000" dirty="0" err="1">
                <a:latin typeface="Times New Roman" panose="02020603050405020304" pitchFamily="18" charset="0"/>
                <a:cs typeface="Times New Roman" panose="02020603050405020304" pitchFamily="18" charset="0"/>
              </a:rPr>
              <a:t>накопиченням</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металевих</a:t>
            </a:r>
            <a:r>
              <a:rPr lang="ru-RU" sz="2000" dirty="0">
                <a:latin typeface="Times New Roman" panose="02020603050405020304" pitchFamily="18" charset="0"/>
                <a:cs typeface="Times New Roman" panose="02020603050405020304" pitchFamily="18" charset="0"/>
              </a:rPr>
              <a:t> грошей (</a:t>
            </a:r>
            <a:r>
              <a:rPr lang="ru-RU" sz="2000" dirty="0" err="1">
                <a:latin typeface="Times New Roman" panose="02020603050405020304" pitchFamily="18" charset="0"/>
                <a:cs typeface="Times New Roman" panose="02020603050405020304" pitchFamily="18" charset="0"/>
              </a:rPr>
              <a:t>золотих</a:t>
            </a:r>
            <a:r>
              <a:rPr lang="ru-RU" sz="2000" dirty="0">
                <a:latin typeface="Times New Roman" panose="02020603050405020304" pitchFamily="18" charset="0"/>
                <a:cs typeface="Times New Roman" panose="02020603050405020304" pitchFamily="18" charset="0"/>
              </a:rPr>
              <a:t> і </a:t>
            </a:r>
            <a:r>
              <a:rPr lang="ru-RU" sz="2000" dirty="0" err="1">
                <a:latin typeface="Times New Roman" panose="02020603050405020304" pitchFamily="18" charset="0"/>
                <a:cs typeface="Times New Roman" panose="02020603050405020304" pitchFamily="18" charset="0"/>
              </a:rPr>
              <a:t>срібних</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Це</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досягалося</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лише</a:t>
            </a:r>
            <a:r>
              <a:rPr lang="ru-RU" sz="2000" dirty="0">
                <a:latin typeface="Times New Roman" panose="02020603050405020304" pitchFamily="18" charset="0"/>
                <a:cs typeface="Times New Roman" panose="02020603050405020304" pitchFamily="18" charset="0"/>
              </a:rPr>
              <a:t> в тому </a:t>
            </a:r>
            <a:r>
              <a:rPr lang="ru-RU" sz="2000" dirty="0" err="1">
                <a:latin typeface="Times New Roman" panose="02020603050405020304" pitchFamily="18" charset="0"/>
                <a:cs typeface="Times New Roman" panose="02020603050405020304" pitchFamily="18" charset="0"/>
              </a:rPr>
              <a:t>випадку</a:t>
            </a:r>
            <a:r>
              <a:rPr lang="ru-RU" sz="2000" dirty="0">
                <a:latin typeface="Times New Roman" panose="02020603050405020304" pitchFamily="18" charset="0"/>
                <a:cs typeface="Times New Roman" panose="02020603050405020304" pitchFamily="18" charset="0"/>
              </a:rPr>
              <a:t>, коли держава проводила </a:t>
            </a:r>
            <a:r>
              <a:rPr lang="ru-RU" sz="2000" dirty="0" err="1">
                <a:latin typeface="Times New Roman" panose="02020603050405020304" pitchFamily="18" charset="0"/>
                <a:cs typeface="Times New Roman" panose="02020603050405020304" pitchFamily="18" charset="0"/>
              </a:rPr>
              <a:t>активну</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політику</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захищаючи</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національне</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виробництво</a:t>
            </a:r>
            <a:r>
              <a:rPr lang="ru-RU" sz="2000" dirty="0">
                <a:latin typeface="Times New Roman" panose="02020603050405020304" pitchFamily="18" charset="0"/>
                <a:cs typeface="Times New Roman" panose="02020603050405020304" pitchFamily="18" charset="0"/>
              </a:rPr>
              <a:t> і </a:t>
            </a:r>
            <a:r>
              <a:rPr lang="ru-RU" sz="2000" dirty="0" err="1">
                <a:latin typeface="Times New Roman" panose="02020603050405020304" pitchFamily="18" charset="0"/>
                <a:cs typeface="Times New Roman" panose="02020603050405020304" pitchFamily="18" charset="0"/>
              </a:rPr>
              <a:t>торгівлю</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тобто</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здійснювала</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політику</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протекціонізму</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від</a:t>
            </a:r>
            <a:r>
              <a:rPr lang="ru-RU" sz="2000" dirty="0">
                <a:latin typeface="Times New Roman" panose="02020603050405020304" pitchFamily="18" charset="0"/>
                <a:cs typeface="Times New Roman" panose="02020603050405020304" pitchFamily="18" charset="0"/>
              </a:rPr>
              <a:t> лат. </a:t>
            </a:r>
            <a:r>
              <a:rPr lang="en-US" sz="2000" dirty="0" err="1">
                <a:latin typeface="Times New Roman" panose="02020603050405020304" pitchFamily="18" charset="0"/>
                <a:cs typeface="Times New Roman" panose="02020603050405020304" pitchFamily="18" charset="0"/>
              </a:rPr>
              <a:t>protectio</a:t>
            </a:r>
            <a:r>
              <a:rPr lang="ru-RU" sz="2000" dirty="0">
                <a:latin typeface="Times New Roman" panose="02020603050405020304" pitchFamily="18" charset="0"/>
                <a:cs typeface="Times New Roman" panose="02020603050405020304" pitchFamily="18" charset="0"/>
              </a:rPr>
              <a:t> – </a:t>
            </a:r>
            <a:r>
              <a:rPr lang="ru-RU" sz="2000" dirty="0" err="1">
                <a:latin typeface="Times New Roman" panose="02020603050405020304" pitchFamily="18" charset="0"/>
                <a:cs typeface="Times New Roman" panose="02020603050405020304" pitchFamily="18" charset="0"/>
              </a:rPr>
              <a:t>заступництво</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захист</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Меркантилісти</a:t>
            </a:r>
            <a:r>
              <a:rPr lang="ru-RU" sz="2000" dirty="0">
                <a:latin typeface="Times New Roman" panose="02020603050405020304" pitchFamily="18" charset="0"/>
                <a:cs typeface="Times New Roman" panose="02020603050405020304" pitchFamily="18" charset="0"/>
              </a:rPr>
              <a:t> (Антуан де </a:t>
            </a:r>
            <a:r>
              <a:rPr lang="ru-RU" sz="2000" dirty="0" err="1">
                <a:latin typeface="Times New Roman" panose="02020603050405020304" pitchFamily="18" charset="0"/>
                <a:cs typeface="Times New Roman" panose="02020603050405020304" pitchFamily="18" charset="0"/>
              </a:rPr>
              <a:t>Монкретьєн</a:t>
            </a:r>
            <a:r>
              <a:rPr lang="ru-RU" sz="2000" dirty="0">
                <a:latin typeface="Times New Roman" panose="02020603050405020304" pitchFamily="18" charset="0"/>
                <a:cs typeface="Times New Roman" panose="02020603050405020304" pitchFamily="18" charset="0"/>
              </a:rPr>
              <a:t>) дали </a:t>
            </a:r>
            <a:r>
              <a:rPr lang="ru-RU" sz="2000" dirty="0" err="1">
                <a:latin typeface="Times New Roman" panose="02020603050405020304" pitchFamily="18" charset="0"/>
                <a:cs typeface="Times New Roman" panose="02020603050405020304" pitchFamily="18" charset="0"/>
              </a:rPr>
              <a:t>нову</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назву</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науці</a:t>
            </a:r>
            <a:r>
              <a:rPr lang="ru-RU" sz="2000" dirty="0">
                <a:latin typeface="Times New Roman" panose="02020603050405020304" pitchFamily="18" charset="0"/>
                <a:cs typeface="Times New Roman" panose="02020603050405020304" pitchFamily="18" charset="0"/>
              </a:rPr>
              <a:t> про </a:t>
            </a:r>
            <a:r>
              <a:rPr lang="ru-RU" sz="2000" dirty="0" err="1">
                <a:latin typeface="Times New Roman" panose="02020603050405020304" pitchFamily="18" charset="0"/>
                <a:cs typeface="Times New Roman" panose="02020603050405020304" pitchFamily="18" charset="0"/>
              </a:rPr>
              <a:t>способи</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збільшення</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суспільного</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багатства</a:t>
            </a:r>
            <a:r>
              <a:rPr lang="ru-RU" sz="2000" dirty="0">
                <a:latin typeface="Times New Roman" panose="02020603050405020304" pitchFamily="18" charset="0"/>
                <a:cs typeface="Times New Roman" panose="02020603050405020304" pitchFamily="18" charset="0"/>
              </a:rPr>
              <a:t> – </a:t>
            </a:r>
            <a:r>
              <a:rPr lang="ru-RU" sz="2000" dirty="0" err="1">
                <a:latin typeface="Times New Roman" panose="02020603050405020304" pitchFamily="18" charset="0"/>
                <a:cs typeface="Times New Roman" panose="02020603050405020304" pitchFamily="18" charset="0"/>
              </a:rPr>
              <a:t>політична</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економія</a:t>
            </a:r>
            <a:r>
              <a:rPr lang="ru-RU" sz="2000" dirty="0">
                <a:latin typeface="Times New Roman" panose="02020603050405020304" pitchFamily="18" charset="0"/>
                <a:cs typeface="Times New Roman" panose="02020603050405020304" pitchFamily="18" charset="0"/>
              </a:rPr>
              <a:t>. Погляди </a:t>
            </a:r>
            <a:r>
              <a:rPr lang="ru-RU" sz="2000" dirty="0" err="1">
                <a:latin typeface="Times New Roman" panose="02020603050405020304" pitchFamily="18" charset="0"/>
                <a:cs typeface="Times New Roman" panose="02020603050405020304" pitchFamily="18" charset="0"/>
              </a:rPr>
              <a:t>представників</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цієї</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школи</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відображали</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інтереси</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торгової</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буржуазії</a:t>
            </a:r>
            <a:r>
              <a:rPr lang="ru-RU" sz="2000" dirty="0">
                <a:latin typeface="Times New Roman" panose="02020603050405020304" pitchFamily="18" charset="0"/>
                <a:cs typeface="Times New Roman" panose="02020603050405020304" pitchFamily="18" charset="0"/>
              </a:rPr>
              <a:t> в </a:t>
            </a:r>
            <a:r>
              <a:rPr lang="ru-RU" sz="2000" dirty="0" err="1">
                <a:latin typeface="Times New Roman" panose="02020603050405020304" pitchFamily="18" charset="0"/>
                <a:cs typeface="Times New Roman" panose="02020603050405020304" pitchFamily="18" charset="0"/>
              </a:rPr>
              <a:t>період</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первісного</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нагромадження</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капіталу</a:t>
            </a:r>
            <a:r>
              <a:rPr lang="ru-RU" sz="2000" dirty="0">
                <a:latin typeface="Times New Roman" panose="02020603050405020304" pitchFamily="18" charset="0"/>
                <a:cs typeface="Times New Roman" panose="02020603050405020304" pitchFamily="18" charset="0"/>
              </a:rPr>
              <a:t> та </a:t>
            </a:r>
            <a:r>
              <a:rPr lang="ru-RU" sz="2000" dirty="0" err="1">
                <a:latin typeface="Times New Roman" panose="02020603050405020304" pitchFamily="18" charset="0"/>
                <a:cs typeface="Times New Roman" panose="02020603050405020304" pitchFamily="18" charset="0"/>
              </a:rPr>
              <a:t>розвитку</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зовнішньої</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торгівлі</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Представники</a:t>
            </a:r>
            <a:r>
              <a:rPr lang="ru-RU" sz="2000" dirty="0">
                <a:latin typeface="Times New Roman" panose="02020603050405020304" pitchFamily="18" charset="0"/>
                <a:cs typeface="Times New Roman" panose="02020603050405020304" pitchFamily="18" charset="0"/>
              </a:rPr>
              <a:t>: А. </a:t>
            </a:r>
            <a:r>
              <a:rPr lang="ru-RU" sz="2000" dirty="0" err="1">
                <a:latin typeface="Times New Roman" panose="02020603050405020304" pitchFamily="18" charset="0"/>
                <a:cs typeface="Times New Roman" panose="02020603050405020304" pitchFamily="18" charset="0"/>
              </a:rPr>
              <a:t>Монкретьєн</a:t>
            </a:r>
            <a:r>
              <a:rPr lang="ru-RU" sz="2000" dirty="0">
                <a:latin typeface="Times New Roman" panose="02020603050405020304" pitchFamily="18" charset="0"/>
                <a:cs typeface="Times New Roman" panose="02020603050405020304" pitchFamily="18" charset="0"/>
              </a:rPr>
              <a:t>, Т. Манн, У. Стаффорд, Ж.-Б. </a:t>
            </a:r>
            <a:r>
              <a:rPr lang="ru-RU" sz="2000" dirty="0" err="1">
                <a:latin typeface="Times New Roman" panose="02020603050405020304" pitchFamily="18" charset="0"/>
                <a:cs typeface="Times New Roman" panose="02020603050405020304" pitchFamily="18" charset="0"/>
              </a:rPr>
              <a:t>Кольбер</a:t>
            </a:r>
            <a:r>
              <a:rPr lang="ru-RU" sz="2000" dirty="0">
                <a:latin typeface="Times New Roman" panose="02020603050405020304" pitchFamily="18" charset="0"/>
                <a:cs typeface="Times New Roman" panose="02020603050405020304" pitchFamily="18" charset="0"/>
              </a:rPr>
              <a:t>, в </a:t>
            </a:r>
            <a:r>
              <a:rPr lang="ru-RU" sz="2000" dirty="0" err="1">
                <a:latin typeface="Times New Roman" panose="02020603050405020304" pitchFamily="18" charset="0"/>
                <a:cs typeface="Times New Roman" panose="02020603050405020304" pitchFamily="18" charset="0"/>
              </a:rPr>
              <a:t>Росії</a:t>
            </a:r>
            <a:r>
              <a:rPr lang="ru-RU" sz="2000" dirty="0">
                <a:latin typeface="Times New Roman" panose="02020603050405020304" pitchFamily="18" charset="0"/>
                <a:cs typeface="Times New Roman" panose="02020603050405020304" pitchFamily="18" charset="0"/>
              </a:rPr>
              <a:t> – А. Л. </a:t>
            </a:r>
            <a:r>
              <a:rPr lang="ru-RU" sz="2000" dirty="0" err="1">
                <a:latin typeface="Times New Roman" panose="02020603050405020304" pitchFamily="18" charset="0"/>
                <a:cs typeface="Times New Roman" panose="02020603050405020304" pitchFamily="18" charset="0"/>
              </a:rPr>
              <a:t>Ордин-Нащокін</a:t>
            </a:r>
            <a:r>
              <a:rPr lang="ru-RU" sz="2000" dirty="0">
                <a:latin typeface="Times New Roman" panose="02020603050405020304" pitchFamily="18" charset="0"/>
                <a:cs typeface="Times New Roman" panose="02020603050405020304" pitchFamily="18" charset="0"/>
              </a:rPr>
              <a:t>, І. І. Посошков, Петро І та </a:t>
            </a:r>
            <a:r>
              <a:rPr lang="ru-RU" sz="2000" dirty="0" err="1">
                <a:latin typeface="Times New Roman" panose="02020603050405020304" pitchFamily="18" charset="0"/>
                <a:cs typeface="Times New Roman" panose="02020603050405020304" pitchFamily="18" charset="0"/>
              </a:rPr>
              <a:t>ін</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Поступово</a:t>
            </a:r>
            <a:r>
              <a:rPr lang="ru-RU" sz="2000" dirty="0">
                <a:latin typeface="Times New Roman" panose="02020603050405020304" pitchFamily="18" charset="0"/>
                <a:cs typeface="Times New Roman" panose="02020603050405020304" pitchFamily="18" charset="0"/>
              </a:rPr>
              <a:t> з </a:t>
            </a:r>
            <a:r>
              <a:rPr lang="ru-RU" sz="2000" dirty="0" err="1">
                <a:latin typeface="Times New Roman" panose="02020603050405020304" pitchFamily="18" charset="0"/>
                <a:cs typeface="Times New Roman" panose="02020603050405020304" pitchFamily="18" charset="0"/>
              </a:rPr>
              <a:t>розвитком</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сільського</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господарства</a:t>
            </a:r>
            <a:r>
              <a:rPr lang="ru-RU" sz="2000" dirty="0">
                <a:latin typeface="Times New Roman" panose="02020603050405020304" pitchFamily="18" charset="0"/>
                <a:cs typeface="Times New Roman" panose="02020603050405020304" pitchFamily="18" charset="0"/>
              </a:rPr>
              <a:t> як </a:t>
            </a:r>
            <a:r>
              <a:rPr lang="ru-RU" sz="2000" dirty="0" err="1">
                <a:latin typeface="Times New Roman" panose="02020603050405020304" pitchFamily="18" charset="0"/>
                <a:cs typeface="Times New Roman" panose="02020603050405020304" pitchFamily="18" charset="0"/>
              </a:rPr>
              <a:t>провідної</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галузі</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економіки</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виникла</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наукова</a:t>
            </a:r>
            <a:r>
              <a:rPr lang="ru-RU" sz="2000" dirty="0">
                <a:latin typeface="Times New Roman" panose="02020603050405020304" pitchFamily="18" charset="0"/>
                <a:cs typeface="Times New Roman" panose="02020603050405020304" pitchFamily="18" charset="0"/>
              </a:rPr>
              <a:t> школа </a:t>
            </a:r>
            <a:r>
              <a:rPr lang="ru-RU" sz="2000" dirty="0" err="1">
                <a:latin typeface="Times New Roman" panose="02020603050405020304" pitchFamily="18" charset="0"/>
                <a:cs typeface="Times New Roman" panose="02020603050405020304" pitchFamily="18" charset="0"/>
              </a:rPr>
              <a:t>фізіократів</a:t>
            </a:r>
            <a:r>
              <a:rPr lang="ru-RU" sz="2000" dirty="0">
                <a:latin typeface="Times New Roman" panose="02020603050405020304" pitchFamily="18" charset="0"/>
                <a:cs typeface="Times New Roman" panose="02020603050405020304" pitchFamily="18" charset="0"/>
              </a:rPr>
              <a:t>.</a:t>
            </a:r>
            <a:endParaRPr lang="uk-UA"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56849889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sz="quarter" idx="13"/>
          </p:nvPr>
        </p:nvSpPr>
        <p:spPr>
          <a:xfrm>
            <a:off x="1143000" y="731520"/>
            <a:ext cx="7605464" cy="5577800"/>
          </a:xfrm>
        </p:spPr>
        <p:txBody>
          <a:bodyPr>
            <a:noAutofit/>
          </a:bodyPr>
          <a:lstStyle/>
          <a:p>
            <a:r>
              <a:rPr lang="ru-RU" sz="2400" b="1" i="1" dirty="0" err="1">
                <a:latin typeface="Times New Roman" panose="02020603050405020304" pitchFamily="18" charset="0"/>
                <a:cs typeface="Times New Roman" panose="02020603050405020304" pitchFamily="18" charset="0"/>
              </a:rPr>
              <a:t>Фізіократи</a:t>
            </a:r>
            <a:r>
              <a:rPr lang="ru-RU" sz="2400" b="1" i="1" dirty="0">
                <a:latin typeface="Times New Roman" panose="02020603050405020304" pitchFamily="18" charset="0"/>
                <a:cs typeface="Times New Roman" panose="02020603050405020304" pitchFamily="18" charset="0"/>
              </a:rPr>
              <a:t> </a:t>
            </a:r>
            <a:r>
              <a:rPr lang="ru-RU" sz="2400" dirty="0">
                <a:latin typeface="Times New Roman" panose="02020603050405020304" pitchFamily="18" charset="0"/>
                <a:cs typeface="Times New Roman" panose="02020603050405020304" pitchFamily="18" charset="0"/>
              </a:rPr>
              <a:t>(</a:t>
            </a:r>
            <a:r>
              <a:rPr lang="ru-RU" sz="2400" dirty="0" err="1">
                <a:latin typeface="Times New Roman" panose="02020603050405020304" pitchFamily="18" charset="0"/>
                <a:cs typeface="Times New Roman" panose="02020603050405020304" pitchFamily="18" charset="0"/>
              </a:rPr>
              <a:t>від</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грецького</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фізіократія</a:t>
            </a:r>
            <a:r>
              <a:rPr lang="ru-RU" sz="2400" dirty="0">
                <a:latin typeface="Times New Roman" panose="02020603050405020304" pitchFamily="18" charset="0"/>
                <a:cs typeface="Times New Roman" panose="02020603050405020304" pitchFamily="18" charset="0"/>
              </a:rPr>
              <a:t>» – </a:t>
            </a:r>
            <a:r>
              <a:rPr lang="ru-RU" sz="2400" dirty="0" err="1">
                <a:latin typeface="Times New Roman" panose="02020603050405020304" pitchFamily="18" charset="0"/>
                <a:cs typeface="Times New Roman" panose="02020603050405020304" pitchFamily="18" charset="0"/>
              </a:rPr>
              <a:t>влада</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природи</a:t>
            </a:r>
            <a:r>
              <a:rPr lang="ru-RU" sz="2400" dirty="0">
                <a:latin typeface="Times New Roman" panose="02020603050405020304" pitchFamily="18" charset="0"/>
                <a:cs typeface="Times New Roman" panose="02020603050405020304" pitchFamily="18" charset="0"/>
              </a:rPr>
              <a:t>) (</a:t>
            </a:r>
            <a:r>
              <a:rPr lang="en-US" sz="2400" dirty="0">
                <a:latin typeface="Times New Roman" panose="02020603050405020304" pitchFamily="18" charset="0"/>
                <a:cs typeface="Times New Roman" panose="02020603050405020304" pitchFamily="18" charset="0"/>
              </a:rPr>
              <a:t>XV</a:t>
            </a:r>
            <a:r>
              <a:rPr lang="ru-RU" sz="2400" dirty="0">
                <a:latin typeface="Times New Roman" panose="02020603050405020304" pitchFamily="18" charset="0"/>
                <a:cs typeface="Times New Roman" panose="02020603050405020304" pitchFamily="18" charset="0"/>
              </a:rPr>
              <a:t>І</a:t>
            </a:r>
            <a:r>
              <a:rPr lang="en-US" sz="2400" dirty="0">
                <a:latin typeface="Times New Roman" panose="02020603050405020304" pitchFamily="18" charset="0"/>
                <a:cs typeface="Times New Roman" panose="02020603050405020304" pitchFamily="18" charset="0"/>
              </a:rPr>
              <a:t>I</a:t>
            </a:r>
            <a:r>
              <a:rPr lang="ru-RU" sz="2400" dirty="0">
                <a:latin typeface="Times New Roman" panose="02020603050405020304" pitchFamily="18" charset="0"/>
                <a:cs typeface="Times New Roman" panose="02020603050405020304" pitchFamily="18" charset="0"/>
              </a:rPr>
              <a:t> – </a:t>
            </a:r>
            <a:r>
              <a:rPr lang="en-US" sz="2400" dirty="0">
                <a:latin typeface="Times New Roman" panose="02020603050405020304" pitchFamily="18" charset="0"/>
                <a:cs typeface="Times New Roman" panose="02020603050405020304" pitchFamily="18" charset="0"/>
              </a:rPr>
              <a:t>XV</a:t>
            </a:r>
            <a:r>
              <a:rPr lang="ru-RU" sz="2400" dirty="0">
                <a:latin typeface="Times New Roman" panose="02020603050405020304" pitchFamily="18" charset="0"/>
                <a:cs typeface="Times New Roman" panose="02020603050405020304" pitchFamily="18" charset="0"/>
              </a:rPr>
              <a:t>І</a:t>
            </a:r>
            <a:r>
              <a:rPr lang="en-US" sz="2400" dirty="0">
                <a:latin typeface="Times New Roman" panose="02020603050405020304" pitchFamily="18" charset="0"/>
                <a:cs typeface="Times New Roman" panose="02020603050405020304" pitchFamily="18" charset="0"/>
              </a:rPr>
              <a:t>I</a:t>
            </a:r>
            <a:r>
              <a:rPr lang="ru-RU" sz="2400" dirty="0">
                <a:latin typeface="Times New Roman" panose="02020603050405020304" pitchFamily="18" charset="0"/>
                <a:cs typeface="Times New Roman" panose="02020603050405020304" pitchFamily="18" charset="0"/>
              </a:rPr>
              <a:t>І ст.). на </a:t>
            </a:r>
            <a:r>
              <a:rPr lang="ru-RU" sz="2400" dirty="0" err="1">
                <a:latin typeface="Times New Roman" panose="02020603050405020304" pitchFamily="18" charset="0"/>
                <a:cs typeface="Times New Roman" panose="02020603050405020304" pitchFamily="18" charset="0"/>
              </a:rPr>
              <a:t>відміну</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від</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меркантилістів</a:t>
            </a:r>
            <a:r>
              <a:rPr lang="ru-RU" sz="2400" dirty="0">
                <a:latin typeface="Times New Roman" panose="02020603050405020304" pitchFamily="18" charset="0"/>
                <a:cs typeface="Times New Roman" panose="02020603050405020304" pitchFamily="18" charset="0"/>
              </a:rPr>
              <a:t> перенесли </a:t>
            </a:r>
            <a:r>
              <a:rPr lang="ru-RU" sz="2400" dirty="0" err="1">
                <a:latin typeface="Times New Roman" panose="02020603050405020304" pitchFamily="18" charset="0"/>
                <a:cs typeface="Times New Roman" panose="02020603050405020304" pitchFamily="18" charset="0"/>
              </a:rPr>
              <a:t>акценти</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дослідження</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зі</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сфери</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обігу</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безпосередньо</a:t>
            </a:r>
            <a:r>
              <a:rPr lang="ru-RU" sz="2400" dirty="0">
                <a:latin typeface="Times New Roman" panose="02020603050405020304" pitchFamily="18" charset="0"/>
                <a:cs typeface="Times New Roman" panose="02020603050405020304" pitchFamily="18" charset="0"/>
              </a:rPr>
              <a:t> у сферу </a:t>
            </a:r>
            <a:r>
              <a:rPr lang="ru-RU" sz="2400" dirty="0" err="1">
                <a:latin typeface="Times New Roman" panose="02020603050405020304" pitchFamily="18" charset="0"/>
                <a:cs typeface="Times New Roman" panose="02020603050405020304" pitchFamily="18" charset="0"/>
              </a:rPr>
              <a:t>виробництва</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Джерелом</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багатства</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вважали</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тільки</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працю</a:t>
            </a:r>
            <a:r>
              <a:rPr lang="ru-RU" sz="2400" dirty="0">
                <a:latin typeface="Times New Roman" panose="02020603050405020304" pitchFamily="18" charset="0"/>
                <a:cs typeface="Times New Roman" panose="02020603050405020304" pitchFamily="18" charset="0"/>
              </a:rPr>
              <a:t> у </a:t>
            </a:r>
            <a:r>
              <a:rPr lang="ru-RU" sz="2400" dirty="0" err="1">
                <a:latin typeface="Times New Roman" panose="02020603050405020304" pitchFamily="18" charset="0"/>
                <a:cs typeface="Times New Roman" panose="02020603050405020304" pitchFamily="18" charset="0"/>
              </a:rPr>
              <a:t>сільськогосподарському</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виробництві</a:t>
            </a:r>
            <a:r>
              <a:rPr lang="ru-RU" sz="2400" dirty="0">
                <a:latin typeface="Times New Roman" panose="02020603050405020304" pitchFamily="18" charset="0"/>
                <a:cs typeface="Times New Roman" panose="02020603050405020304" pitchFamily="18" charset="0"/>
              </a:rPr>
              <a:t>. Вони </a:t>
            </a:r>
            <a:r>
              <a:rPr lang="ru-RU" sz="2400" dirty="0" err="1">
                <a:latin typeface="Times New Roman" panose="02020603050405020304" pitchFamily="18" charset="0"/>
                <a:cs typeface="Times New Roman" panose="02020603050405020304" pitchFamily="18" charset="0"/>
              </a:rPr>
              <a:t>стверджували</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що</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промисловість</a:t>
            </a:r>
            <a:r>
              <a:rPr lang="ru-RU" sz="2400" dirty="0">
                <a:latin typeface="Times New Roman" panose="02020603050405020304" pitchFamily="18" charset="0"/>
                <a:cs typeface="Times New Roman" panose="02020603050405020304" pitchFamily="18" charset="0"/>
              </a:rPr>
              <a:t>, транспорт і </a:t>
            </a:r>
            <a:r>
              <a:rPr lang="ru-RU" sz="2400" dirty="0" err="1">
                <a:latin typeface="Times New Roman" panose="02020603050405020304" pitchFamily="18" charset="0"/>
                <a:cs typeface="Times New Roman" panose="02020603050405020304" pitchFamily="18" charset="0"/>
              </a:rPr>
              <a:t>торгівля</a:t>
            </a:r>
            <a:r>
              <a:rPr lang="ru-RU" sz="2400" dirty="0">
                <a:latin typeface="Times New Roman" panose="02020603050405020304" pitchFamily="18" charset="0"/>
                <a:cs typeface="Times New Roman" panose="02020603050405020304" pitchFamily="18" charset="0"/>
              </a:rPr>
              <a:t> – </a:t>
            </a:r>
            <a:r>
              <a:rPr lang="ru-RU" sz="2400" dirty="0" err="1">
                <a:latin typeface="Times New Roman" panose="02020603050405020304" pitchFamily="18" charset="0"/>
                <a:cs typeface="Times New Roman" panose="02020603050405020304" pitchFamily="18" charset="0"/>
              </a:rPr>
              <a:t>безплідні</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сфери</a:t>
            </a:r>
            <a:r>
              <a:rPr lang="ru-RU" sz="2400" dirty="0">
                <a:latin typeface="Times New Roman" panose="02020603050405020304" pitchFamily="18" charset="0"/>
                <a:cs typeface="Times New Roman" panose="02020603050405020304" pitchFamily="18" charset="0"/>
              </a:rPr>
              <a:t>, а </a:t>
            </a:r>
            <a:r>
              <a:rPr lang="ru-RU" sz="2400" dirty="0" err="1">
                <a:latin typeface="Times New Roman" panose="02020603050405020304" pitchFamily="18" charset="0"/>
                <a:cs typeface="Times New Roman" panose="02020603050405020304" pitchFamily="18" charset="0"/>
              </a:rPr>
              <a:t>праця</a:t>
            </a:r>
            <a:r>
              <a:rPr lang="ru-RU" sz="2400" dirty="0">
                <a:latin typeface="Times New Roman" panose="02020603050405020304" pitchFamily="18" charset="0"/>
                <a:cs typeface="Times New Roman" panose="02020603050405020304" pitchFamily="18" charset="0"/>
              </a:rPr>
              <a:t> людей у </a:t>
            </a:r>
            <a:r>
              <a:rPr lang="ru-RU" sz="2400" dirty="0" err="1">
                <a:latin typeface="Times New Roman" panose="02020603050405020304" pitchFamily="18" charset="0"/>
                <a:cs typeface="Times New Roman" panose="02020603050405020304" pitchFamily="18" charset="0"/>
              </a:rPr>
              <a:t>цих</a:t>
            </a:r>
            <a:r>
              <a:rPr lang="ru-RU" sz="2400" dirty="0">
                <a:latin typeface="Times New Roman" panose="02020603050405020304" pitchFamily="18" charset="0"/>
                <a:cs typeface="Times New Roman" panose="02020603050405020304" pitchFamily="18" charset="0"/>
              </a:rPr>
              <a:t> сферах </a:t>
            </a:r>
            <a:r>
              <a:rPr lang="ru-RU" sz="2400" dirty="0" err="1">
                <a:latin typeface="Times New Roman" panose="02020603050405020304" pitchFamily="18" charset="0"/>
                <a:cs typeface="Times New Roman" panose="02020603050405020304" pitchFamily="18" charset="0"/>
              </a:rPr>
              <a:t>тільки</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покриває</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витрати</a:t>
            </a:r>
            <a:r>
              <a:rPr lang="ru-RU" sz="2400" dirty="0">
                <a:latin typeface="Times New Roman" panose="02020603050405020304" pitchFamily="18" charset="0"/>
                <a:cs typeface="Times New Roman" panose="02020603050405020304" pitchFamily="18" charset="0"/>
              </a:rPr>
              <a:t> на </a:t>
            </a:r>
            <a:r>
              <a:rPr lang="ru-RU" sz="2400" dirty="0" err="1">
                <a:latin typeface="Times New Roman" panose="02020603050405020304" pitchFamily="18" charset="0"/>
                <a:cs typeface="Times New Roman" panose="02020603050405020304" pitchFamily="18" charset="0"/>
              </a:rPr>
              <a:t>їхнє</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існування</a:t>
            </a:r>
            <a:r>
              <a:rPr lang="ru-RU" sz="2400" dirty="0">
                <a:latin typeface="Times New Roman" panose="02020603050405020304" pitchFamily="18" charset="0"/>
                <a:cs typeface="Times New Roman" panose="02020603050405020304" pitchFamily="18" charset="0"/>
              </a:rPr>
              <a:t> і не </a:t>
            </a:r>
            <a:r>
              <a:rPr lang="ru-RU" sz="2400" dirty="0" err="1">
                <a:latin typeface="Times New Roman" panose="02020603050405020304" pitchFamily="18" charset="0"/>
                <a:cs typeface="Times New Roman" panose="02020603050405020304" pitchFamily="18" charset="0"/>
              </a:rPr>
              <a:t>прибуткова</a:t>
            </a:r>
            <a:r>
              <a:rPr lang="ru-RU" sz="2400" dirty="0">
                <a:latin typeface="Times New Roman" panose="02020603050405020304" pitchFamily="18" charset="0"/>
                <a:cs typeface="Times New Roman" panose="02020603050405020304" pitchFamily="18" charset="0"/>
              </a:rPr>
              <a:t> для </a:t>
            </a:r>
            <a:r>
              <a:rPr lang="ru-RU" sz="2400" dirty="0" err="1">
                <a:latin typeface="Times New Roman" panose="02020603050405020304" pitchFamily="18" charset="0"/>
                <a:cs typeface="Times New Roman" panose="02020603050405020304" pitchFamily="18" charset="0"/>
              </a:rPr>
              <a:t>суспільства</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Представники</a:t>
            </a:r>
            <a:r>
              <a:rPr lang="ru-RU" sz="2400" dirty="0">
                <a:latin typeface="Times New Roman" panose="02020603050405020304" pitchFamily="18" charset="0"/>
                <a:cs typeface="Times New Roman" panose="02020603050405020304" pitchFamily="18" charset="0"/>
              </a:rPr>
              <a:t>: Ф. Кене, П. </a:t>
            </a:r>
            <a:r>
              <a:rPr lang="ru-RU" sz="2400" dirty="0" err="1">
                <a:latin typeface="Times New Roman" panose="02020603050405020304" pitchFamily="18" charset="0"/>
                <a:cs typeface="Times New Roman" panose="02020603050405020304" pitchFamily="18" charset="0"/>
              </a:rPr>
              <a:t>Буагільбер</a:t>
            </a:r>
            <a:r>
              <a:rPr lang="ru-RU" sz="2400" dirty="0">
                <a:latin typeface="Times New Roman" panose="02020603050405020304" pitchFamily="18" charset="0"/>
                <a:cs typeface="Times New Roman" panose="02020603050405020304" pitchFamily="18" charset="0"/>
              </a:rPr>
              <a:t>, А. Тюрго, В. </a:t>
            </a:r>
            <a:r>
              <a:rPr lang="ru-RU" sz="2400" dirty="0" err="1">
                <a:latin typeface="Times New Roman" panose="02020603050405020304" pitchFamily="18" charset="0"/>
                <a:cs typeface="Times New Roman" panose="02020603050405020304" pitchFamily="18" charset="0"/>
              </a:rPr>
              <a:t>Мірабо</a:t>
            </a:r>
            <a:r>
              <a:rPr lang="ru-RU" sz="2400" dirty="0">
                <a:latin typeface="Times New Roman" panose="02020603050405020304" pitchFamily="18" charset="0"/>
                <a:cs typeface="Times New Roman" panose="02020603050405020304" pitchFamily="18" charset="0"/>
              </a:rPr>
              <a:t>, Д. Норе. Але </a:t>
            </a:r>
            <a:r>
              <a:rPr lang="ru-RU" sz="2400" dirty="0" err="1">
                <a:latin typeface="Times New Roman" panose="02020603050405020304" pitchFamily="18" charset="0"/>
                <a:cs typeface="Times New Roman" panose="02020603050405020304" pitchFamily="18" charset="0"/>
              </a:rPr>
              <a:t>чи</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може</a:t>
            </a:r>
            <a:r>
              <a:rPr lang="ru-RU" sz="2400" dirty="0">
                <a:latin typeface="Times New Roman" panose="02020603050405020304" pitchFamily="18" charset="0"/>
                <a:cs typeface="Times New Roman" panose="02020603050405020304" pitchFamily="18" charset="0"/>
              </a:rPr>
              <a:t> природа сама по </a:t>
            </a:r>
            <a:r>
              <a:rPr lang="ru-RU" sz="2400" dirty="0" err="1">
                <a:latin typeface="Times New Roman" panose="02020603050405020304" pitchFamily="18" charset="0"/>
                <a:cs typeface="Times New Roman" panose="02020603050405020304" pitchFamily="18" charset="0"/>
              </a:rPr>
              <a:t>собі</a:t>
            </a:r>
            <a:r>
              <a:rPr lang="ru-RU" sz="2400" dirty="0">
                <a:latin typeface="Times New Roman" panose="02020603050405020304" pitchFamily="18" charset="0"/>
                <a:cs typeface="Times New Roman" panose="02020603050405020304" pitchFamily="18" charset="0"/>
              </a:rPr>
              <a:t>, без </a:t>
            </a:r>
            <a:r>
              <a:rPr lang="ru-RU" sz="2400" dirty="0" err="1">
                <a:latin typeface="Times New Roman" panose="02020603050405020304" pitchFamily="18" charset="0"/>
                <a:cs typeface="Times New Roman" panose="02020603050405020304" pitchFamily="18" charset="0"/>
              </a:rPr>
              <a:t>застосування</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капіталу</a:t>
            </a:r>
            <a:r>
              <a:rPr lang="ru-RU" sz="2400" dirty="0">
                <a:latin typeface="Times New Roman" panose="02020603050405020304" pitchFamily="18" charset="0"/>
                <a:cs typeface="Times New Roman" panose="02020603050405020304" pitchFamily="18" charset="0"/>
              </a:rPr>
              <a:t> і </a:t>
            </a:r>
            <a:r>
              <a:rPr lang="ru-RU" sz="2400" dirty="0" err="1">
                <a:latin typeface="Times New Roman" panose="02020603050405020304" pitchFamily="18" charset="0"/>
                <a:cs typeface="Times New Roman" panose="02020603050405020304" pitchFamily="18" charset="0"/>
              </a:rPr>
              <a:t>праці</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постійно</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примножувати</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суспільне</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багатство</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Найбільш</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обґрунтовану</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відповідь</a:t>
            </a:r>
            <a:r>
              <a:rPr lang="ru-RU" sz="2400" dirty="0">
                <a:latin typeface="Times New Roman" panose="02020603050405020304" pitchFamily="18" charset="0"/>
                <a:cs typeface="Times New Roman" panose="02020603050405020304" pitchFamily="18" charset="0"/>
              </a:rPr>
              <a:t> на </a:t>
            </a:r>
            <a:r>
              <a:rPr lang="ru-RU" sz="2400" dirty="0" err="1">
                <a:latin typeface="Times New Roman" panose="02020603050405020304" pitchFamily="18" charset="0"/>
                <a:cs typeface="Times New Roman" panose="02020603050405020304" pitchFamily="18" charset="0"/>
              </a:rPr>
              <a:t>це</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питання</a:t>
            </a:r>
            <a:r>
              <a:rPr lang="ru-RU" sz="2400" dirty="0">
                <a:latin typeface="Times New Roman" panose="02020603050405020304" pitchFamily="18" charset="0"/>
                <a:cs typeface="Times New Roman" panose="02020603050405020304" pitchFamily="18" charset="0"/>
              </a:rPr>
              <a:t> дала </a:t>
            </a:r>
            <a:r>
              <a:rPr lang="ru-RU" sz="2400" dirty="0" err="1">
                <a:latin typeface="Times New Roman" panose="02020603050405020304" pitchFamily="18" charset="0"/>
                <a:cs typeface="Times New Roman" panose="02020603050405020304" pitchFamily="18" charset="0"/>
              </a:rPr>
              <a:t>класична</a:t>
            </a:r>
            <a:r>
              <a:rPr lang="ru-RU" sz="2400" dirty="0">
                <a:latin typeface="Times New Roman" panose="02020603050405020304" pitchFamily="18" charset="0"/>
                <a:cs typeface="Times New Roman" panose="02020603050405020304" pitchFamily="18" charset="0"/>
              </a:rPr>
              <a:t> школа.</a:t>
            </a:r>
            <a:endParaRPr lang="uk-UA"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59692886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sz="quarter" idx="13"/>
          </p:nvPr>
        </p:nvSpPr>
        <p:spPr>
          <a:xfrm>
            <a:off x="1143000" y="731520"/>
            <a:ext cx="7605464" cy="5433784"/>
          </a:xfrm>
        </p:spPr>
        <p:txBody>
          <a:bodyPr>
            <a:noAutofit/>
          </a:bodyPr>
          <a:lstStyle/>
          <a:p>
            <a:r>
              <a:rPr lang="ru-RU" sz="1800" b="1" i="1" dirty="0" err="1">
                <a:latin typeface="Times New Roman" panose="02020603050405020304" pitchFamily="18" charset="0"/>
                <a:cs typeface="Times New Roman" panose="02020603050405020304" pitchFamily="18" charset="0"/>
              </a:rPr>
              <a:t>Класична</a:t>
            </a:r>
            <a:r>
              <a:rPr lang="ru-RU" sz="1800" b="1" i="1" dirty="0">
                <a:latin typeface="Times New Roman" panose="02020603050405020304" pitchFamily="18" charset="0"/>
                <a:cs typeface="Times New Roman" panose="02020603050405020304" pitchFamily="18" charset="0"/>
              </a:rPr>
              <a:t> школа </a:t>
            </a:r>
            <a:r>
              <a:rPr lang="ru-RU" sz="1800" b="1" i="1" dirty="0" err="1">
                <a:latin typeface="Times New Roman" panose="02020603050405020304" pitchFamily="18" charset="0"/>
                <a:cs typeface="Times New Roman" panose="02020603050405020304" pitchFamily="18" charset="0"/>
              </a:rPr>
              <a:t>політичної</a:t>
            </a:r>
            <a:r>
              <a:rPr lang="ru-RU" sz="1800" b="1" i="1" dirty="0">
                <a:latin typeface="Times New Roman" panose="02020603050405020304" pitchFamily="18" charset="0"/>
                <a:cs typeface="Times New Roman" panose="02020603050405020304" pitchFamily="18" charset="0"/>
              </a:rPr>
              <a:t> </a:t>
            </a:r>
            <a:r>
              <a:rPr lang="ru-RU" sz="1800" b="1" i="1" dirty="0" err="1">
                <a:latin typeface="Times New Roman" panose="02020603050405020304" pitchFamily="18" charset="0"/>
                <a:cs typeface="Times New Roman" panose="02020603050405020304" pitchFamily="18" charset="0"/>
              </a:rPr>
              <a:t>економії</a:t>
            </a:r>
            <a:r>
              <a:rPr lang="ru-RU" sz="1800" dirty="0">
                <a:latin typeface="Times New Roman" panose="02020603050405020304" pitchFamily="18" charset="0"/>
                <a:cs typeface="Times New Roman" panose="02020603050405020304" pitchFamily="18" charset="0"/>
              </a:rPr>
              <a:t> (</a:t>
            </a:r>
            <a:r>
              <a:rPr lang="en-US" sz="1800" dirty="0">
                <a:latin typeface="Times New Roman" panose="02020603050405020304" pitchFamily="18" charset="0"/>
                <a:cs typeface="Times New Roman" panose="02020603050405020304" pitchFamily="18" charset="0"/>
              </a:rPr>
              <a:t>XV</a:t>
            </a:r>
            <a:r>
              <a:rPr lang="ru-RU" sz="1800" dirty="0">
                <a:latin typeface="Times New Roman" panose="02020603050405020304" pitchFamily="18" charset="0"/>
                <a:cs typeface="Times New Roman" panose="02020603050405020304" pitchFamily="18" charset="0"/>
              </a:rPr>
              <a:t>І</a:t>
            </a:r>
            <a:r>
              <a:rPr lang="en-US" sz="1800" dirty="0">
                <a:latin typeface="Times New Roman" panose="02020603050405020304" pitchFamily="18" charset="0"/>
                <a:cs typeface="Times New Roman" panose="02020603050405020304" pitchFamily="18" charset="0"/>
              </a:rPr>
              <a:t>I</a:t>
            </a:r>
            <a:r>
              <a:rPr lang="ru-RU" sz="1800" dirty="0">
                <a:latin typeface="Times New Roman" panose="02020603050405020304" pitchFamily="18" charset="0"/>
                <a:cs typeface="Times New Roman" panose="02020603050405020304" pitchFamily="18" charset="0"/>
              </a:rPr>
              <a:t> – </a:t>
            </a:r>
            <a:r>
              <a:rPr lang="en-US" sz="1800" dirty="0">
                <a:latin typeface="Times New Roman" panose="02020603050405020304" pitchFamily="18" charset="0"/>
                <a:cs typeface="Times New Roman" panose="02020603050405020304" pitchFamily="18" charset="0"/>
              </a:rPr>
              <a:t>XV</a:t>
            </a:r>
            <a:r>
              <a:rPr lang="ru-RU" sz="1800" dirty="0">
                <a:latin typeface="Times New Roman" panose="02020603050405020304" pitchFamily="18" charset="0"/>
                <a:cs typeface="Times New Roman" panose="02020603050405020304" pitchFamily="18" charset="0"/>
              </a:rPr>
              <a:t>І</a:t>
            </a:r>
            <a:r>
              <a:rPr lang="en-US" sz="1800" dirty="0">
                <a:latin typeface="Times New Roman" panose="02020603050405020304" pitchFamily="18" charset="0"/>
                <a:cs typeface="Times New Roman" panose="02020603050405020304" pitchFamily="18" charset="0"/>
              </a:rPr>
              <a:t>I</a:t>
            </a:r>
            <a:r>
              <a:rPr lang="ru-RU" sz="1800" dirty="0">
                <a:latin typeface="Times New Roman" panose="02020603050405020304" pitchFamily="18" charset="0"/>
                <a:cs typeface="Times New Roman" panose="02020603050405020304" pitchFamily="18" charset="0"/>
              </a:rPr>
              <a:t>І ст.). </a:t>
            </a:r>
            <a:r>
              <a:rPr lang="ru-RU" sz="1800" dirty="0" err="1">
                <a:latin typeface="Times New Roman" panose="02020603050405020304" pitchFamily="18" charset="0"/>
                <a:cs typeface="Times New Roman" panose="02020603050405020304" pitchFamily="18" charset="0"/>
              </a:rPr>
              <a:t>виникла</a:t>
            </a:r>
            <a:r>
              <a:rPr lang="ru-RU" sz="1800" dirty="0">
                <a:latin typeface="Times New Roman" panose="02020603050405020304" pitchFamily="18" charset="0"/>
                <a:cs typeface="Times New Roman" panose="02020603050405020304" pitchFamily="18" charset="0"/>
              </a:rPr>
              <a:t> з </a:t>
            </a:r>
            <a:r>
              <a:rPr lang="ru-RU" sz="1800" dirty="0" err="1">
                <a:latin typeface="Times New Roman" panose="02020603050405020304" pitchFamily="18" charset="0"/>
                <a:cs typeface="Times New Roman" panose="02020603050405020304" pitchFamily="18" charset="0"/>
              </a:rPr>
              <a:t>розвитком</a:t>
            </a:r>
            <a:r>
              <a:rPr lang="ru-RU" sz="1800" dirty="0">
                <a:latin typeface="Times New Roman" panose="02020603050405020304" pitchFamily="18" charset="0"/>
                <a:cs typeface="Times New Roman" panose="02020603050405020304" pitchFamily="18" charset="0"/>
              </a:rPr>
              <a:t> </a:t>
            </a:r>
            <a:r>
              <a:rPr lang="ru-RU" sz="1800" dirty="0" err="1">
                <a:latin typeface="Times New Roman" panose="02020603050405020304" pitchFamily="18" charset="0"/>
                <a:cs typeface="Times New Roman" panose="02020603050405020304" pitchFamily="18" charset="0"/>
              </a:rPr>
              <a:t>капіталізму</a:t>
            </a:r>
            <a:r>
              <a:rPr lang="ru-RU" sz="1800" dirty="0">
                <a:latin typeface="Times New Roman" panose="02020603050405020304" pitchFamily="18" charset="0"/>
                <a:cs typeface="Times New Roman" panose="02020603050405020304" pitchFamily="18" charset="0"/>
              </a:rPr>
              <a:t>. </a:t>
            </a:r>
            <a:r>
              <a:rPr lang="ru-RU" sz="1800" dirty="0" err="1">
                <a:latin typeface="Times New Roman" panose="02020603050405020304" pitchFamily="18" charset="0"/>
                <a:cs typeface="Times New Roman" panose="02020603050405020304" pitchFamily="18" charset="0"/>
              </a:rPr>
              <a:t>Її</a:t>
            </a:r>
            <a:r>
              <a:rPr lang="ru-RU" sz="1800" dirty="0">
                <a:latin typeface="Times New Roman" panose="02020603050405020304" pitchFamily="18" charset="0"/>
                <a:cs typeface="Times New Roman" panose="02020603050405020304" pitchFamily="18" charset="0"/>
              </a:rPr>
              <a:t> </a:t>
            </a:r>
            <a:r>
              <a:rPr lang="ru-RU" sz="1800" dirty="0" err="1">
                <a:latin typeface="Times New Roman" panose="02020603050405020304" pitchFamily="18" charset="0"/>
                <a:cs typeface="Times New Roman" panose="02020603050405020304" pitchFamily="18" charset="0"/>
              </a:rPr>
              <a:t>засновники</a:t>
            </a:r>
            <a:r>
              <a:rPr lang="ru-RU" sz="1800" dirty="0">
                <a:latin typeface="Times New Roman" panose="02020603050405020304" pitchFamily="18" charset="0"/>
                <a:cs typeface="Times New Roman" panose="02020603050405020304" pitchFamily="18" charset="0"/>
              </a:rPr>
              <a:t> У. </a:t>
            </a:r>
            <a:r>
              <a:rPr lang="ru-RU" sz="1800" dirty="0" err="1">
                <a:latin typeface="Times New Roman" panose="02020603050405020304" pitchFamily="18" charset="0"/>
                <a:cs typeface="Times New Roman" panose="02020603050405020304" pitchFamily="18" charset="0"/>
              </a:rPr>
              <a:t>Петті</a:t>
            </a:r>
            <a:r>
              <a:rPr lang="ru-RU" sz="1800" dirty="0">
                <a:latin typeface="Times New Roman" panose="02020603050405020304" pitchFamily="18" charset="0"/>
                <a:cs typeface="Times New Roman" panose="02020603050405020304" pitchFamily="18" charset="0"/>
              </a:rPr>
              <a:t>, А. </a:t>
            </a:r>
            <a:r>
              <a:rPr lang="ru-RU" sz="1800" dirty="0" err="1">
                <a:latin typeface="Times New Roman" panose="02020603050405020304" pitchFamily="18" charset="0"/>
                <a:cs typeface="Times New Roman" panose="02020603050405020304" pitchFamily="18" charset="0"/>
              </a:rPr>
              <a:t>Сміт</a:t>
            </a:r>
            <a:r>
              <a:rPr lang="ru-RU" sz="1800" dirty="0">
                <a:latin typeface="Times New Roman" panose="02020603050405020304" pitchFamily="18" charset="0"/>
                <a:cs typeface="Times New Roman" panose="02020603050405020304" pitchFamily="18" charset="0"/>
              </a:rPr>
              <a:t>, Д. </a:t>
            </a:r>
            <a:r>
              <a:rPr lang="ru-RU" sz="1800" dirty="0" err="1">
                <a:latin typeface="Times New Roman" panose="02020603050405020304" pitchFamily="18" charset="0"/>
                <a:cs typeface="Times New Roman" panose="02020603050405020304" pitchFamily="18" charset="0"/>
              </a:rPr>
              <a:t>Рікардо</a:t>
            </a:r>
            <a:r>
              <a:rPr lang="ru-RU" sz="1800" dirty="0">
                <a:latin typeface="Times New Roman" panose="02020603050405020304" pitchFamily="18" charset="0"/>
                <a:cs typeface="Times New Roman" panose="02020603050405020304" pitchFamily="18" charset="0"/>
              </a:rPr>
              <a:t>, Ж.Б. Сей </a:t>
            </a:r>
            <a:r>
              <a:rPr lang="ru-RU" sz="1800" dirty="0" err="1">
                <a:latin typeface="Times New Roman" panose="02020603050405020304" pitchFamily="18" charset="0"/>
                <a:cs typeface="Times New Roman" panose="02020603050405020304" pitchFamily="18" charset="0"/>
              </a:rPr>
              <a:t>зосереджують</a:t>
            </a:r>
            <a:r>
              <a:rPr lang="ru-RU" sz="1800" dirty="0">
                <a:latin typeface="Times New Roman" panose="02020603050405020304" pitchFamily="18" charset="0"/>
                <a:cs typeface="Times New Roman" panose="02020603050405020304" pitchFamily="18" charset="0"/>
              </a:rPr>
              <a:t> </a:t>
            </a:r>
            <a:r>
              <a:rPr lang="ru-RU" sz="1800" dirty="0" err="1">
                <a:latin typeface="Times New Roman" panose="02020603050405020304" pitchFamily="18" charset="0"/>
                <a:cs typeface="Times New Roman" panose="02020603050405020304" pitchFamily="18" charset="0"/>
              </a:rPr>
              <a:t>увагу</a:t>
            </a:r>
            <a:r>
              <a:rPr lang="ru-RU" sz="1800" dirty="0">
                <a:latin typeface="Times New Roman" panose="02020603050405020304" pitchFamily="18" charset="0"/>
                <a:cs typeface="Times New Roman" panose="02020603050405020304" pitchFamily="18" charset="0"/>
              </a:rPr>
              <a:t> на </a:t>
            </a:r>
            <a:r>
              <a:rPr lang="ru-RU" sz="1800" dirty="0" err="1">
                <a:latin typeface="Times New Roman" panose="02020603050405020304" pitchFamily="18" charset="0"/>
                <a:cs typeface="Times New Roman" panose="02020603050405020304" pitchFamily="18" charset="0"/>
              </a:rPr>
              <a:t>аналізі</a:t>
            </a:r>
            <a:r>
              <a:rPr lang="ru-RU" sz="1800" dirty="0">
                <a:latin typeface="Times New Roman" panose="02020603050405020304" pitchFamily="18" charset="0"/>
                <a:cs typeface="Times New Roman" panose="02020603050405020304" pitchFamily="18" charset="0"/>
              </a:rPr>
              <a:t> </a:t>
            </a:r>
            <a:r>
              <a:rPr lang="ru-RU" sz="1800" dirty="0" err="1">
                <a:latin typeface="Times New Roman" panose="02020603050405020304" pitchFamily="18" charset="0"/>
                <a:cs typeface="Times New Roman" panose="02020603050405020304" pitchFamily="18" charset="0"/>
              </a:rPr>
              <a:t>економічних</a:t>
            </a:r>
            <a:r>
              <a:rPr lang="ru-RU" sz="1800" dirty="0">
                <a:latin typeface="Times New Roman" panose="02020603050405020304" pitchFamily="18" charset="0"/>
                <a:cs typeface="Times New Roman" panose="02020603050405020304" pitchFamily="18" charset="0"/>
              </a:rPr>
              <a:t> </a:t>
            </a:r>
            <a:r>
              <a:rPr lang="ru-RU" sz="1800" dirty="0" err="1">
                <a:latin typeface="Times New Roman" panose="02020603050405020304" pitchFamily="18" charset="0"/>
                <a:cs typeface="Times New Roman" panose="02020603050405020304" pitchFamily="18" charset="0"/>
              </a:rPr>
              <a:t>явищ</a:t>
            </a:r>
            <a:r>
              <a:rPr lang="ru-RU" sz="1800" dirty="0">
                <a:latin typeface="Times New Roman" panose="02020603050405020304" pitchFamily="18" charset="0"/>
                <a:cs typeface="Times New Roman" panose="02020603050405020304" pitchFamily="18" charset="0"/>
              </a:rPr>
              <a:t> і </a:t>
            </a:r>
            <a:r>
              <a:rPr lang="ru-RU" sz="1800" dirty="0" err="1">
                <a:latin typeface="Times New Roman" panose="02020603050405020304" pitchFamily="18" charset="0"/>
                <a:cs typeface="Times New Roman" panose="02020603050405020304" pitchFamily="18" charset="0"/>
              </a:rPr>
              <a:t>закономірностей</a:t>
            </a:r>
            <a:r>
              <a:rPr lang="ru-RU" sz="1800" dirty="0">
                <a:latin typeface="Times New Roman" panose="02020603050405020304" pitchFamily="18" charset="0"/>
                <a:cs typeface="Times New Roman" panose="02020603050405020304" pitchFamily="18" charset="0"/>
              </a:rPr>
              <a:t> </a:t>
            </a:r>
            <a:r>
              <a:rPr lang="ru-RU" sz="1800" dirty="0" err="1">
                <a:latin typeface="Times New Roman" panose="02020603050405020304" pitchFamily="18" charset="0"/>
                <a:cs typeface="Times New Roman" panose="02020603050405020304" pitchFamily="18" charset="0"/>
              </a:rPr>
              <a:t>розвитку</a:t>
            </a:r>
            <a:r>
              <a:rPr lang="ru-RU" sz="1800" dirty="0">
                <a:latin typeface="Times New Roman" panose="02020603050405020304" pitchFamily="18" charset="0"/>
                <a:cs typeface="Times New Roman" panose="02020603050405020304" pitchFamily="18" charset="0"/>
              </a:rPr>
              <a:t> </a:t>
            </a:r>
            <a:r>
              <a:rPr lang="ru-RU" sz="1800" dirty="0" err="1">
                <a:latin typeface="Times New Roman" panose="02020603050405020304" pitchFamily="18" charset="0"/>
                <a:cs typeface="Times New Roman" panose="02020603050405020304" pitchFamily="18" charset="0"/>
              </a:rPr>
              <a:t>усіх</a:t>
            </a:r>
            <a:r>
              <a:rPr lang="ru-RU" sz="1800" dirty="0">
                <a:latin typeface="Times New Roman" panose="02020603050405020304" pitchFamily="18" charset="0"/>
                <a:cs typeface="Times New Roman" panose="02020603050405020304" pitchFamily="18" charset="0"/>
              </a:rPr>
              <a:t> сфер </a:t>
            </a:r>
            <a:r>
              <a:rPr lang="ru-RU" sz="1800" dirty="0" err="1">
                <a:latin typeface="Times New Roman" panose="02020603050405020304" pitchFamily="18" charset="0"/>
                <a:cs typeface="Times New Roman" panose="02020603050405020304" pitchFamily="18" charset="0"/>
              </a:rPr>
              <a:t>суспільного</a:t>
            </a:r>
            <a:r>
              <a:rPr lang="ru-RU" sz="1800" dirty="0">
                <a:latin typeface="Times New Roman" panose="02020603050405020304" pitchFamily="18" charset="0"/>
                <a:cs typeface="Times New Roman" panose="02020603050405020304" pitchFamily="18" charset="0"/>
              </a:rPr>
              <a:t> </a:t>
            </a:r>
            <a:r>
              <a:rPr lang="ru-RU" sz="1800" dirty="0" err="1">
                <a:latin typeface="Times New Roman" panose="02020603050405020304" pitchFamily="18" charset="0"/>
                <a:cs typeface="Times New Roman" panose="02020603050405020304" pitchFamily="18" charset="0"/>
              </a:rPr>
              <a:t>виробництва</a:t>
            </a:r>
            <a:r>
              <a:rPr lang="ru-RU" sz="1800" dirty="0">
                <a:latin typeface="Times New Roman" panose="02020603050405020304" pitchFamily="18" charset="0"/>
                <a:cs typeface="Times New Roman" panose="02020603050405020304" pitchFamily="18" charset="0"/>
              </a:rPr>
              <a:t>, </a:t>
            </a:r>
            <a:r>
              <a:rPr lang="ru-RU" sz="1800" dirty="0" err="1">
                <a:latin typeface="Times New Roman" panose="02020603050405020304" pitchFamily="18" charset="0"/>
                <a:cs typeface="Times New Roman" panose="02020603050405020304" pitchFamily="18" charset="0"/>
              </a:rPr>
              <a:t>прагнуть</a:t>
            </a:r>
            <a:r>
              <a:rPr lang="ru-RU" sz="1800" dirty="0">
                <a:latin typeface="Times New Roman" panose="02020603050405020304" pitchFamily="18" charset="0"/>
                <a:cs typeface="Times New Roman" panose="02020603050405020304" pitchFamily="18" charset="0"/>
              </a:rPr>
              <a:t> </a:t>
            </a:r>
            <a:r>
              <a:rPr lang="ru-RU" sz="1800" dirty="0" err="1">
                <a:latin typeface="Times New Roman" panose="02020603050405020304" pitchFamily="18" charset="0"/>
                <a:cs typeface="Times New Roman" panose="02020603050405020304" pitchFamily="18" charset="0"/>
              </a:rPr>
              <a:t>розкрити</a:t>
            </a:r>
            <a:r>
              <a:rPr lang="ru-RU" sz="1800" dirty="0">
                <a:latin typeface="Times New Roman" panose="02020603050405020304" pitchFamily="18" charset="0"/>
                <a:cs typeface="Times New Roman" panose="02020603050405020304" pitchFamily="18" charset="0"/>
              </a:rPr>
              <a:t> </a:t>
            </a:r>
            <a:r>
              <a:rPr lang="ru-RU" sz="1800" dirty="0" err="1">
                <a:latin typeface="Times New Roman" panose="02020603050405020304" pitchFamily="18" charset="0"/>
                <a:cs typeface="Times New Roman" panose="02020603050405020304" pitchFamily="18" charset="0"/>
              </a:rPr>
              <a:t>економічну</a:t>
            </a:r>
            <a:r>
              <a:rPr lang="ru-RU" sz="1800" dirty="0">
                <a:latin typeface="Times New Roman" panose="02020603050405020304" pitchFamily="18" charset="0"/>
                <a:cs typeface="Times New Roman" panose="02020603050405020304" pitchFamily="18" charset="0"/>
              </a:rPr>
              <a:t> природу </a:t>
            </a:r>
            <a:r>
              <a:rPr lang="ru-RU" sz="1800" dirty="0" err="1">
                <a:latin typeface="Times New Roman" panose="02020603050405020304" pitchFamily="18" charset="0"/>
                <a:cs typeface="Times New Roman" panose="02020603050405020304" pitchFamily="18" charset="0"/>
              </a:rPr>
              <a:t>багатства</a:t>
            </a:r>
            <a:r>
              <a:rPr lang="ru-RU" sz="1800" dirty="0">
                <a:latin typeface="Times New Roman" panose="02020603050405020304" pitchFamily="18" charset="0"/>
                <a:cs typeface="Times New Roman" panose="02020603050405020304" pitchFamily="18" charset="0"/>
              </a:rPr>
              <a:t>, </a:t>
            </a:r>
            <a:r>
              <a:rPr lang="ru-RU" sz="1800" dirty="0" err="1">
                <a:latin typeface="Times New Roman" panose="02020603050405020304" pitchFamily="18" charset="0"/>
                <a:cs typeface="Times New Roman" panose="02020603050405020304" pitchFamily="18" charset="0"/>
              </a:rPr>
              <a:t>капіталу</a:t>
            </a:r>
            <a:r>
              <a:rPr lang="ru-RU" sz="1800" dirty="0">
                <a:latin typeface="Times New Roman" panose="02020603050405020304" pitchFamily="18" charset="0"/>
                <a:cs typeface="Times New Roman" panose="02020603050405020304" pitchFamily="18" charset="0"/>
              </a:rPr>
              <a:t>, </a:t>
            </a:r>
            <a:r>
              <a:rPr lang="ru-RU" sz="1800" dirty="0" err="1">
                <a:latin typeface="Times New Roman" panose="02020603050405020304" pitchFamily="18" charset="0"/>
                <a:cs typeface="Times New Roman" panose="02020603050405020304" pitchFamily="18" charset="0"/>
              </a:rPr>
              <a:t>доходів</a:t>
            </a:r>
            <a:r>
              <a:rPr lang="ru-RU" sz="1800" dirty="0">
                <a:latin typeface="Times New Roman" panose="02020603050405020304" pitchFamily="18" charset="0"/>
                <a:cs typeface="Times New Roman" panose="02020603050405020304" pitchFamily="18" charset="0"/>
              </a:rPr>
              <a:t>, кредиту, </a:t>
            </a:r>
            <a:r>
              <a:rPr lang="ru-RU" sz="1800" dirty="0" err="1">
                <a:latin typeface="Times New Roman" panose="02020603050405020304" pitchFamily="18" charset="0"/>
                <a:cs typeface="Times New Roman" panose="02020603050405020304" pitchFamily="18" charset="0"/>
              </a:rPr>
              <a:t>обігу</a:t>
            </a:r>
            <a:r>
              <a:rPr lang="ru-RU" sz="1800" dirty="0">
                <a:latin typeface="Times New Roman" panose="02020603050405020304" pitchFamily="18" charset="0"/>
                <a:cs typeface="Times New Roman" panose="02020603050405020304" pitchFamily="18" charset="0"/>
              </a:rPr>
              <a:t>, </a:t>
            </a:r>
            <a:r>
              <a:rPr lang="ru-RU" sz="1800" dirty="0" err="1">
                <a:latin typeface="Times New Roman" panose="02020603050405020304" pitchFamily="18" charset="0"/>
                <a:cs typeface="Times New Roman" panose="02020603050405020304" pitchFamily="18" charset="0"/>
              </a:rPr>
              <a:t>механізму</a:t>
            </a:r>
            <a:r>
              <a:rPr lang="ru-RU" sz="1800" dirty="0">
                <a:latin typeface="Times New Roman" panose="02020603050405020304" pitchFamily="18" charset="0"/>
                <a:cs typeface="Times New Roman" panose="02020603050405020304" pitchFamily="18" charset="0"/>
              </a:rPr>
              <a:t> </a:t>
            </a:r>
            <a:r>
              <a:rPr lang="ru-RU" sz="1800" dirty="0" err="1">
                <a:latin typeface="Times New Roman" panose="02020603050405020304" pitchFamily="18" charset="0"/>
                <a:cs typeface="Times New Roman" panose="02020603050405020304" pitchFamily="18" charset="0"/>
              </a:rPr>
              <a:t>конкуренції</a:t>
            </a:r>
            <a:r>
              <a:rPr lang="ru-RU" sz="1800" dirty="0">
                <a:latin typeface="Times New Roman" panose="02020603050405020304" pitchFamily="18" charset="0"/>
                <a:cs typeface="Times New Roman" panose="02020603050405020304" pitchFamily="18" charset="0"/>
              </a:rPr>
              <a:t>. </a:t>
            </a:r>
            <a:r>
              <a:rPr lang="ru-RU" sz="1800" dirty="0" err="1">
                <a:latin typeface="Times New Roman" panose="02020603050405020304" pitchFamily="18" charset="0"/>
                <a:cs typeface="Times New Roman" panose="02020603050405020304" pitchFamily="18" charset="0"/>
              </a:rPr>
              <a:t>Саме</a:t>
            </a:r>
            <a:r>
              <a:rPr lang="ru-RU" sz="1800" dirty="0">
                <a:latin typeface="Times New Roman" panose="02020603050405020304" pitchFamily="18" charset="0"/>
                <a:cs typeface="Times New Roman" panose="02020603050405020304" pitchFamily="18" charset="0"/>
              </a:rPr>
              <a:t>  вони </a:t>
            </a:r>
            <a:r>
              <a:rPr lang="ru-RU" sz="1800" dirty="0" err="1">
                <a:latin typeface="Times New Roman" panose="02020603050405020304" pitchFamily="18" charset="0"/>
                <a:cs typeface="Times New Roman" panose="02020603050405020304" pitchFamily="18" charset="0"/>
              </a:rPr>
              <a:t>започаткували</a:t>
            </a:r>
            <a:r>
              <a:rPr lang="ru-RU" sz="1800" dirty="0">
                <a:latin typeface="Times New Roman" panose="02020603050405020304" pitchFamily="18" charset="0"/>
                <a:cs typeface="Times New Roman" panose="02020603050405020304" pitchFamily="18" charset="0"/>
              </a:rPr>
              <a:t> </a:t>
            </a:r>
            <a:r>
              <a:rPr lang="ru-RU" sz="1800" dirty="0" err="1">
                <a:latin typeface="Times New Roman" panose="02020603050405020304" pitchFamily="18" charset="0"/>
                <a:cs typeface="Times New Roman" panose="02020603050405020304" pitchFamily="18" charset="0"/>
              </a:rPr>
              <a:t>трудову</a:t>
            </a:r>
            <a:r>
              <a:rPr lang="ru-RU" sz="1800" dirty="0">
                <a:latin typeface="Times New Roman" panose="02020603050405020304" pitchFamily="18" charset="0"/>
                <a:cs typeface="Times New Roman" panose="02020603050405020304" pitchFamily="18" charset="0"/>
              </a:rPr>
              <a:t> </a:t>
            </a:r>
            <a:r>
              <a:rPr lang="ru-RU" sz="1800" dirty="0" err="1">
                <a:latin typeface="Times New Roman" panose="02020603050405020304" pitchFamily="18" charset="0"/>
                <a:cs typeface="Times New Roman" panose="02020603050405020304" pitchFamily="18" charset="0"/>
              </a:rPr>
              <a:t>теорію</a:t>
            </a:r>
            <a:r>
              <a:rPr lang="ru-RU" sz="1800" dirty="0">
                <a:latin typeface="Times New Roman" panose="02020603050405020304" pitchFamily="18" charset="0"/>
                <a:cs typeface="Times New Roman" panose="02020603050405020304" pitchFamily="18" charset="0"/>
              </a:rPr>
              <a:t> </a:t>
            </a:r>
            <a:r>
              <a:rPr lang="ru-RU" sz="1800" dirty="0" err="1">
                <a:latin typeface="Times New Roman" panose="02020603050405020304" pitchFamily="18" charset="0"/>
                <a:cs typeface="Times New Roman" panose="02020603050405020304" pitchFamily="18" charset="0"/>
              </a:rPr>
              <a:t>вартості</a:t>
            </a:r>
            <a:r>
              <a:rPr lang="ru-RU" sz="1800" dirty="0">
                <a:latin typeface="Times New Roman" panose="02020603050405020304" pitchFamily="18" charset="0"/>
                <a:cs typeface="Times New Roman" panose="02020603050405020304" pitchFamily="18" charset="0"/>
              </a:rPr>
              <a:t>, а </a:t>
            </a:r>
            <a:r>
              <a:rPr lang="ru-RU" sz="1800" dirty="0" err="1">
                <a:latin typeface="Times New Roman" panose="02020603050405020304" pitchFamily="18" charset="0"/>
                <a:cs typeface="Times New Roman" panose="02020603050405020304" pitchFamily="18" charset="0"/>
              </a:rPr>
              <a:t>ринок</a:t>
            </a:r>
            <a:r>
              <a:rPr lang="ru-RU" sz="1800" dirty="0">
                <a:latin typeface="Times New Roman" panose="02020603050405020304" pitchFamily="18" charset="0"/>
                <a:cs typeface="Times New Roman" panose="02020603050405020304" pitchFamily="18" charset="0"/>
              </a:rPr>
              <a:t> </a:t>
            </a:r>
            <a:r>
              <a:rPr lang="ru-RU" sz="1800" dirty="0" err="1">
                <a:latin typeface="Times New Roman" panose="02020603050405020304" pitchFamily="18" charset="0"/>
                <a:cs typeface="Times New Roman" panose="02020603050405020304" pitchFamily="18" charset="0"/>
              </a:rPr>
              <a:t>розглядали</a:t>
            </a:r>
            <a:r>
              <a:rPr lang="ru-RU" sz="1800" dirty="0">
                <a:latin typeface="Times New Roman" panose="02020603050405020304" pitchFamily="18" charset="0"/>
                <a:cs typeface="Times New Roman" panose="02020603050405020304" pitchFamily="18" charset="0"/>
              </a:rPr>
              <a:t> як </a:t>
            </a:r>
            <a:r>
              <a:rPr lang="ru-RU" sz="1800" dirty="0" err="1">
                <a:latin typeface="Times New Roman" panose="02020603050405020304" pitchFamily="18" charset="0"/>
                <a:cs typeface="Times New Roman" panose="02020603050405020304" pitchFamily="18" charset="0"/>
              </a:rPr>
              <a:t>саморегулюючу</a:t>
            </a:r>
            <a:r>
              <a:rPr lang="ru-RU" sz="1800" dirty="0">
                <a:latin typeface="Times New Roman" panose="02020603050405020304" pitchFamily="18" charset="0"/>
                <a:cs typeface="Times New Roman" panose="02020603050405020304" pitchFamily="18" charset="0"/>
              </a:rPr>
              <a:t> систему. </a:t>
            </a:r>
            <a:r>
              <a:rPr lang="ru-RU" sz="1800" dirty="0" err="1">
                <a:latin typeface="Times New Roman" panose="02020603050405020304" pitchFamily="18" charset="0"/>
                <a:cs typeface="Times New Roman" panose="02020603050405020304" pitchFamily="18" charset="0"/>
              </a:rPr>
              <a:t>Подальший</a:t>
            </a:r>
            <a:r>
              <a:rPr lang="ru-RU" sz="1800" dirty="0">
                <a:latin typeface="Times New Roman" panose="02020603050405020304" pitchFamily="18" charset="0"/>
                <a:cs typeface="Times New Roman" panose="02020603050405020304" pitchFamily="18" charset="0"/>
              </a:rPr>
              <a:t> </a:t>
            </a:r>
            <a:r>
              <a:rPr lang="ru-RU" sz="1800" dirty="0" err="1">
                <a:latin typeface="Times New Roman" panose="02020603050405020304" pitchFamily="18" charset="0"/>
                <a:cs typeface="Times New Roman" panose="02020603050405020304" pitchFamily="18" charset="0"/>
              </a:rPr>
              <a:t>розвиток</a:t>
            </a:r>
            <a:r>
              <a:rPr lang="ru-RU" sz="1800" dirty="0">
                <a:latin typeface="Times New Roman" panose="02020603050405020304" pitchFamily="18" charset="0"/>
                <a:cs typeface="Times New Roman" panose="02020603050405020304" pitchFamily="18" charset="0"/>
              </a:rPr>
              <a:t> </a:t>
            </a:r>
            <a:r>
              <a:rPr lang="ru-RU" sz="1800" dirty="0" err="1">
                <a:latin typeface="Times New Roman" panose="02020603050405020304" pitchFamily="18" charset="0"/>
                <a:cs typeface="Times New Roman" panose="02020603050405020304" pitchFamily="18" charset="0"/>
              </a:rPr>
              <a:t>економічної</a:t>
            </a:r>
            <a:r>
              <a:rPr lang="ru-RU" sz="1800" dirty="0">
                <a:latin typeface="Times New Roman" panose="02020603050405020304" pitchFamily="18" charset="0"/>
                <a:cs typeface="Times New Roman" panose="02020603050405020304" pitchFamily="18" charset="0"/>
              </a:rPr>
              <a:t> </a:t>
            </a:r>
            <a:r>
              <a:rPr lang="ru-RU" sz="1800" dirty="0" err="1">
                <a:latin typeface="Times New Roman" panose="02020603050405020304" pitchFamily="18" charset="0"/>
                <a:cs typeface="Times New Roman" panose="02020603050405020304" pitchFamily="18" charset="0"/>
              </a:rPr>
              <a:t>теорії</a:t>
            </a:r>
            <a:r>
              <a:rPr lang="ru-RU" sz="1800" dirty="0">
                <a:latin typeface="Times New Roman" panose="02020603050405020304" pitchFamily="18" charset="0"/>
                <a:cs typeface="Times New Roman" panose="02020603050405020304" pitchFamily="18" charset="0"/>
              </a:rPr>
              <a:t> </a:t>
            </a:r>
            <a:r>
              <a:rPr lang="ru-RU" sz="1800" dirty="0" err="1">
                <a:latin typeface="Times New Roman" panose="02020603050405020304" pitchFamily="18" charset="0"/>
                <a:cs typeface="Times New Roman" panose="02020603050405020304" pitchFamily="18" charset="0"/>
              </a:rPr>
              <a:t>відбувався</a:t>
            </a:r>
            <a:r>
              <a:rPr lang="ru-RU" sz="1800" dirty="0">
                <a:latin typeface="Times New Roman" panose="02020603050405020304" pitchFamily="18" charset="0"/>
                <a:cs typeface="Times New Roman" panose="02020603050405020304" pitchFamily="18" charset="0"/>
              </a:rPr>
              <a:t> за </a:t>
            </a:r>
            <a:r>
              <a:rPr lang="ru-RU" sz="1800" dirty="0" err="1">
                <a:latin typeface="Times New Roman" panose="02020603050405020304" pitchFamily="18" charset="0"/>
                <a:cs typeface="Times New Roman" panose="02020603050405020304" pitchFamily="18" charset="0"/>
              </a:rPr>
              <a:t>двома</a:t>
            </a:r>
            <a:r>
              <a:rPr lang="ru-RU" sz="1800" dirty="0">
                <a:latin typeface="Times New Roman" panose="02020603050405020304" pitchFamily="18" charset="0"/>
                <a:cs typeface="Times New Roman" panose="02020603050405020304" pitchFamily="18" charset="0"/>
              </a:rPr>
              <a:t> </a:t>
            </a:r>
            <a:r>
              <a:rPr lang="ru-RU" sz="1800" dirty="0" err="1">
                <a:latin typeface="Times New Roman" panose="02020603050405020304" pitchFamily="18" charset="0"/>
                <a:cs typeface="Times New Roman" panose="02020603050405020304" pitchFamily="18" charset="0"/>
              </a:rPr>
              <a:t>основними</a:t>
            </a:r>
            <a:r>
              <a:rPr lang="ru-RU" sz="1800" dirty="0">
                <a:latin typeface="Times New Roman" panose="02020603050405020304" pitchFamily="18" charset="0"/>
                <a:cs typeface="Times New Roman" panose="02020603050405020304" pitchFamily="18" charset="0"/>
              </a:rPr>
              <a:t> </a:t>
            </a:r>
            <a:r>
              <a:rPr lang="ru-RU" sz="1800" dirty="0" err="1">
                <a:latin typeface="Times New Roman" panose="02020603050405020304" pitchFamily="18" charset="0"/>
                <a:cs typeface="Times New Roman" panose="02020603050405020304" pitchFamily="18" charset="0"/>
              </a:rPr>
              <a:t>напрямами</a:t>
            </a:r>
            <a:r>
              <a:rPr lang="ru-RU" sz="1800" dirty="0">
                <a:latin typeface="Times New Roman" panose="02020603050405020304" pitchFamily="18" charset="0"/>
                <a:cs typeface="Times New Roman" panose="02020603050405020304" pitchFamily="18" charset="0"/>
              </a:rPr>
              <a:t>. Марксизм (</a:t>
            </a:r>
            <a:r>
              <a:rPr lang="en-US" sz="1800" dirty="0">
                <a:latin typeface="Times New Roman" panose="02020603050405020304" pitchFamily="18" charset="0"/>
                <a:cs typeface="Times New Roman" panose="02020603050405020304" pitchFamily="18" charset="0"/>
              </a:rPr>
              <a:t>XIX</a:t>
            </a:r>
            <a:r>
              <a:rPr lang="ru-RU" sz="1800" dirty="0">
                <a:latin typeface="Times New Roman" panose="02020603050405020304" pitchFamily="18" charset="0"/>
                <a:cs typeface="Times New Roman" panose="02020603050405020304" pitchFamily="18" charset="0"/>
              </a:rPr>
              <a:t> – ХХ ст.), </a:t>
            </a:r>
            <a:r>
              <a:rPr lang="ru-RU" sz="1800" dirty="0" err="1">
                <a:latin typeface="Times New Roman" panose="02020603050405020304" pitchFamily="18" charset="0"/>
                <a:cs typeface="Times New Roman" panose="02020603050405020304" pitchFamily="18" charset="0"/>
              </a:rPr>
              <a:t>або</a:t>
            </a:r>
            <a:r>
              <a:rPr lang="ru-RU" sz="1800" dirty="0">
                <a:latin typeface="Times New Roman" panose="02020603050405020304" pitchFamily="18" charset="0"/>
                <a:cs typeface="Times New Roman" panose="02020603050405020304" pitchFamily="18" charset="0"/>
              </a:rPr>
              <a:t> </a:t>
            </a:r>
            <a:r>
              <a:rPr lang="ru-RU" sz="1800" dirty="0" err="1">
                <a:latin typeface="Times New Roman" panose="02020603050405020304" pitchFamily="18" charset="0"/>
                <a:cs typeface="Times New Roman" panose="02020603050405020304" pitchFamily="18" charset="0"/>
              </a:rPr>
              <a:t>політична</a:t>
            </a:r>
            <a:r>
              <a:rPr lang="ru-RU" sz="1800" dirty="0">
                <a:latin typeface="Times New Roman" panose="02020603050405020304" pitchFamily="18" charset="0"/>
                <a:cs typeface="Times New Roman" panose="02020603050405020304" pitchFamily="18" charset="0"/>
              </a:rPr>
              <a:t> </a:t>
            </a:r>
            <a:r>
              <a:rPr lang="ru-RU" sz="1800" dirty="0" err="1">
                <a:latin typeface="Times New Roman" panose="02020603050405020304" pitchFamily="18" charset="0"/>
                <a:cs typeface="Times New Roman" panose="02020603050405020304" pitchFamily="18" charset="0"/>
              </a:rPr>
              <a:t>економія</a:t>
            </a:r>
            <a:r>
              <a:rPr lang="ru-RU" sz="1800" dirty="0">
                <a:latin typeface="Times New Roman" panose="02020603050405020304" pitchFamily="18" charset="0"/>
                <a:cs typeface="Times New Roman" panose="02020603050405020304" pitchFamily="18" charset="0"/>
              </a:rPr>
              <a:t> </a:t>
            </a:r>
            <a:r>
              <a:rPr lang="ru-RU" sz="1800" dirty="0" err="1">
                <a:latin typeface="Times New Roman" panose="02020603050405020304" pitchFamily="18" charset="0"/>
                <a:cs typeface="Times New Roman" panose="02020603050405020304" pitchFamily="18" charset="0"/>
              </a:rPr>
              <a:t>праці</a:t>
            </a:r>
            <a:r>
              <a:rPr lang="ru-RU" sz="1800" dirty="0">
                <a:latin typeface="Times New Roman" panose="02020603050405020304" pitchFamily="18" charset="0"/>
                <a:cs typeface="Times New Roman" panose="02020603050405020304" pitchFamily="18" charset="0"/>
              </a:rPr>
              <a:t>. </a:t>
            </a:r>
            <a:r>
              <a:rPr lang="ru-RU" sz="1800" dirty="0" err="1">
                <a:latin typeface="Times New Roman" panose="02020603050405020304" pitchFamily="18" charset="0"/>
                <a:cs typeface="Times New Roman" panose="02020603050405020304" pitchFamily="18" charset="0"/>
              </a:rPr>
              <a:t>Засновники</a:t>
            </a:r>
            <a:r>
              <a:rPr lang="ru-RU" sz="1800" dirty="0">
                <a:latin typeface="Times New Roman" panose="02020603050405020304" pitchFamily="18" charset="0"/>
                <a:cs typeface="Times New Roman" panose="02020603050405020304" pitchFamily="18" charset="0"/>
              </a:rPr>
              <a:t> </a:t>
            </a:r>
            <a:r>
              <a:rPr lang="ru-RU" sz="1800" dirty="0" err="1">
                <a:latin typeface="Times New Roman" panose="02020603050405020304" pitchFamily="18" charset="0"/>
                <a:cs typeface="Times New Roman" panose="02020603050405020304" pitchFamily="18" charset="0"/>
              </a:rPr>
              <a:t>цього</a:t>
            </a:r>
            <a:r>
              <a:rPr lang="ru-RU" sz="1800" dirty="0">
                <a:latin typeface="Times New Roman" panose="02020603050405020304" pitchFamily="18" charset="0"/>
                <a:cs typeface="Times New Roman" panose="02020603050405020304" pitchFamily="18" charset="0"/>
              </a:rPr>
              <a:t> </a:t>
            </a:r>
            <a:r>
              <a:rPr lang="ru-RU" sz="1800" dirty="0" err="1">
                <a:latin typeface="Times New Roman" panose="02020603050405020304" pitchFamily="18" charset="0"/>
                <a:cs typeface="Times New Roman" panose="02020603050405020304" pitchFamily="18" charset="0"/>
              </a:rPr>
              <a:t>напряму</a:t>
            </a:r>
            <a:r>
              <a:rPr lang="ru-RU" sz="1800" dirty="0">
                <a:latin typeface="Times New Roman" panose="02020603050405020304" pitchFamily="18" charset="0"/>
                <a:cs typeface="Times New Roman" panose="02020603050405020304" pitchFamily="18" charset="0"/>
              </a:rPr>
              <a:t> К. Маркс і Ф. </a:t>
            </a:r>
            <a:r>
              <a:rPr lang="ru-RU" sz="1800" dirty="0" err="1">
                <a:latin typeface="Times New Roman" panose="02020603050405020304" pitchFamily="18" charset="0"/>
                <a:cs typeface="Times New Roman" panose="02020603050405020304" pitchFamily="18" charset="0"/>
              </a:rPr>
              <a:t>Енгельс</a:t>
            </a:r>
            <a:r>
              <a:rPr lang="ru-RU" sz="1800" dirty="0">
                <a:latin typeface="Times New Roman" panose="02020603050405020304" pitchFamily="18" charset="0"/>
                <a:cs typeface="Times New Roman" panose="02020603050405020304" pitchFamily="18" charset="0"/>
              </a:rPr>
              <a:t> </a:t>
            </a:r>
            <a:r>
              <a:rPr lang="ru-RU" sz="1800" dirty="0" err="1">
                <a:latin typeface="Times New Roman" panose="02020603050405020304" pitchFamily="18" charset="0"/>
                <a:cs typeface="Times New Roman" panose="02020603050405020304" pitchFamily="18" charset="0"/>
              </a:rPr>
              <a:t>досліджують</a:t>
            </a:r>
            <a:r>
              <a:rPr lang="ru-RU" sz="1800" dirty="0">
                <a:latin typeface="Times New Roman" panose="02020603050405020304" pitchFamily="18" charset="0"/>
                <a:cs typeface="Times New Roman" panose="02020603050405020304" pitchFamily="18" charset="0"/>
              </a:rPr>
              <a:t> систему </a:t>
            </a:r>
            <a:r>
              <a:rPr lang="ru-RU" sz="1800" dirty="0" err="1">
                <a:latin typeface="Times New Roman" panose="02020603050405020304" pitchFamily="18" charset="0"/>
                <a:cs typeface="Times New Roman" panose="02020603050405020304" pitchFamily="18" charset="0"/>
              </a:rPr>
              <a:t>законів</a:t>
            </a:r>
            <a:r>
              <a:rPr lang="ru-RU" sz="1800" dirty="0">
                <a:latin typeface="Times New Roman" panose="02020603050405020304" pitchFamily="18" charset="0"/>
                <a:cs typeface="Times New Roman" panose="02020603050405020304" pitchFamily="18" charset="0"/>
              </a:rPr>
              <a:t> </a:t>
            </a:r>
            <a:r>
              <a:rPr lang="ru-RU" sz="1800" dirty="0" err="1">
                <a:latin typeface="Times New Roman" panose="02020603050405020304" pitchFamily="18" charset="0"/>
                <a:cs typeface="Times New Roman" panose="02020603050405020304" pitchFamily="18" charset="0"/>
              </a:rPr>
              <a:t>капіталістичного</a:t>
            </a:r>
            <a:r>
              <a:rPr lang="ru-RU" sz="1800" dirty="0">
                <a:latin typeface="Times New Roman" panose="02020603050405020304" pitchFamily="18" charset="0"/>
                <a:cs typeface="Times New Roman" panose="02020603050405020304" pitchFamily="18" charset="0"/>
              </a:rPr>
              <a:t> </a:t>
            </a:r>
            <a:r>
              <a:rPr lang="ru-RU" sz="1800" dirty="0" err="1">
                <a:latin typeface="Times New Roman" panose="02020603050405020304" pitchFamily="18" charset="0"/>
                <a:cs typeface="Times New Roman" panose="02020603050405020304" pitchFamily="18" charset="0"/>
              </a:rPr>
              <a:t>суспільства</a:t>
            </a:r>
            <a:r>
              <a:rPr lang="ru-RU" sz="1800" dirty="0">
                <a:latin typeface="Times New Roman" panose="02020603050405020304" pitchFamily="18" charset="0"/>
                <a:cs typeface="Times New Roman" panose="02020603050405020304" pitchFamily="18" charset="0"/>
              </a:rPr>
              <a:t> з </a:t>
            </a:r>
            <a:r>
              <a:rPr lang="ru-RU" sz="1800" dirty="0" err="1">
                <a:latin typeface="Times New Roman" panose="02020603050405020304" pitchFamily="18" charset="0"/>
                <a:cs typeface="Times New Roman" panose="02020603050405020304" pitchFamily="18" charset="0"/>
              </a:rPr>
              <a:t>позицій</a:t>
            </a:r>
            <a:r>
              <a:rPr lang="ru-RU" sz="1800" dirty="0">
                <a:latin typeface="Times New Roman" panose="02020603050405020304" pitchFamily="18" charset="0"/>
                <a:cs typeface="Times New Roman" panose="02020603050405020304" pitchFamily="18" charset="0"/>
              </a:rPr>
              <a:t> </a:t>
            </a:r>
            <a:r>
              <a:rPr lang="ru-RU" sz="1800" dirty="0" err="1">
                <a:latin typeface="Times New Roman" panose="02020603050405020304" pitchFamily="18" charset="0"/>
                <a:cs typeface="Times New Roman" panose="02020603050405020304" pitchFamily="18" charset="0"/>
              </a:rPr>
              <a:t>робітничого</a:t>
            </a:r>
            <a:r>
              <a:rPr lang="ru-RU" sz="1800" dirty="0">
                <a:latin typeface="Times New Roman" panose="02020603050405020304" pitchFamily="18" charset="0"/>
                <a:cs typeface="Times New Roman" panose="02020603050405020304" pitchFamily="18" charset="0"/>
              </a:rPr>
              <a:t> </a:t>
            </a:r>
            <a:r>
              <a:rPr lang="ru-RU" sz="1800" dirty="0" err="1">
                <a:latin typeface="Times New Roman" panose="02020603050405020304" pitchFamily="18" charset="0"/>
                <a:cs typeface="Times New Roman" panose="02020603050405020304" pitchFamily="18" charset="0"/>
              </a:rPr>
              <a:t>класу</a:t>
            </a:r>
            <a:r>
              <a:rPr lang="ru-RU" sz="1800" dirty="0">
                <a:latin typeface="Times New Roman" panose="02020603050405020304" pitchFamily="18" charset="0"/>
                <a:cs typeface="Times New Roman" panose="02020603050405020304" pitchFamily="18" charset="0"/>
              </a:rPr>
              <a:t>. </a:t>
            </a:r>
            <a:r>
              <a:rPr lang="ru-RU" sz="1800" dirty="0" err="1">
                <a:latin typeface="Times New Roman" panose="02020603050405020304" pitchFamily="18" charset="0"/>
                <a:cs typeface="Times New Roman" panose="02020603050405020304" pitchFamily="18" charset="0"/>
              </a:rPr>
              <a:t>Продовжуючи</a:t>
            </a:r>
            <a:r>
              <a:rPr lang="ru-RU" sz="1800" dirty="0">
                <a:latin typeface="Times New Roman" panose="02020603050405020304" pitchFamily="18" charset="0"/>
                <a:cs typeface="Times New Roman" panose="02020603050405020304" pitchFamily="18" charset="0"/>
              </a:rPr>
              <a:t> </a:t>
            </a:r>
            <a:r>
              <a:rPr lang="ru-RU" sz="1800" dirty="0" err="1">
                <a:latin typeface="Times New Roman" panose="02020603050405020304" pitchFamily="18" charset="0"/>
                <a:cs typeface="Times New Roman" panose="02020603050405020304" pitchFamily="18" charset="0"/>
              </a:rPr>
              <a:t>вивчення</a:t>
            </a:r>
            <a:r>
              <a:rPr lang="ru-RU" sz="1800" dirty="0">
                <a:latin typeface="Times New Roman" panose="02020603050405020304" pitchFamily="18" charset="0"/>
                <a:cs typeface="Times New Roman" panose="02020603050405020304" pitchFamily="18" charset="0"/>
              </a:rPr>
              <a:t> </a:t>
            </a:r>
            <a:r>
              <a:rPr lang="ru-RU" sz="1800" dirty="0" err="1">
                <a:latin typeface="Times New Roman" panose="02020603050405020304" pitchFamily="18" charset="0"/>
                <a:cs typeface="Times New Roman" panose="02020603050405020304" pitchFamily="18" charset="0"/>
              </a:rPr>
              <a:t>трудової</a:t>
            </a:r>
            <a:r>
              <a:rPr lang="ru-RU" sz="1800" dirty="0">
                <a:latin typeface="Times New Roman" panose="02020603050405020304" pitchFamily="18" charset="0"/>
                <a:cs typeface="Times New Roman" panose="02020603050405020304" pitchFamily="18" charset="0"/>
              </a:rPr>
              <a:t> </a:t>
            </a:r>
            <a:r>
              <a:rPr lang="ru-RU" sz="1800" dirty="0" err="1">
                <a:latin typeface="Times New Roman" panose="02020603050405020304" pitchFamily="18" charset="0"/>
                <a:cs typeface="Times New Roman" panose="02020603050405020304" pitchFamily="18" charset="0"/>
              </a:rPr>
              <a:t>теорії</a:t>
            </a:r>
            <a:r>
              <a:rPr lang="ru-RU" sz="1800" dirty="0">
                <a:latin typeface="Times New Roman" panose="02020603050405020304" pitchFamily="18" charset="0"/>
                <a:cs typeface="Times New Roman" panose="02020603050405020304" pitchFamily="18" charset="0"/>
              </a:rPr>
              <a:t> </a:t>
            </a:r>
            <a:r>
              <a:rPr lang="ru-RU" sz="1800" dirty="0" err="1">
                <a:latin typeface="Times New Roman" panose="02020603050405020304" pitchFamily="18" charset="0"/>
                <a:cs typeface="Times New Roman" panose="02020603050405020304" pitchFamily="18" charset="0"/>
              </a:rPr>
              <a:t>вартості</a:t>
            </a:r>
            <a:r>
              <a:rPr lang="ru-RU" sz="1800" dirty="0">
                <a:latin typeface="Times New Roman" panose="02020603050405020304" pitchFamily="18" charset="0"/>
                <a:cs typeface="Times New Roman" panose="02020603050405020304" pitchFamily="18" charset="0"/>
              </a:rPr>
              <a:t>, вони </a:t>
            </a:r>
            <a:r>
              <a:rPr lang="ru-RU" sz="1800" dirty="0" err="1">
                <a:latin typeface="Times New Roman" panose="02020603050405020304" pitchFamily="18" charset="0"/>
                <a:cs typeface="Times New Roman" panose="02020603050405020304" pitchFamily="18" charset="0"/>
              </a:rPr>
              <a:t>зробили</a:t>
            </a:r>
            <a:r>
              <a:rPr lang="ru-RU" sz="1800" dirty="0">
                <a:latin typeface="Times New Roman" panose="02020603050405020304" pitchFamily="18" charset="0"/>
                <a:cs typeface="Times New Roman" panose="02020603050405020304" pitchFamily="18" charset="0"/>
              </a:rPr>
              <a:t> </a:t>
            </a:r>
            <a:r>
              <a:rPr lang="ru-RU" sz="1800" dirty="0" err="1">
                <a:latin typeface="Times New Roman" panose="02020603050405020304" pitchFamily="18" charset="0"/>
                <a:cs typeface="Times New Roman" panose="02020603050405020304" pitchFamily="18" charset="0"/>
              </a:rPr>
              <a:t>аналіз</a:t>
            </a:r>
            <a:r>
              <a:rPr lang="ru-RU" sz="1800" dirty="0">
                <a:latin typeface="Times New Roman" panose="02020603050405020304" pitchFamily="18" charset="0"/>
                <a:cs typeface="Times New Roman" panose="02020603050405020304" pitchFamily="18" charset="0"/>
              </a:rPr>
              <a:t> </a:t>
            </a:r>
            <a:r>
              <a:rPr lang="ru-RU" sz="1800" dirty="0" err="1">
                <a:latin typeface="Times New Roman" panose="02020603050405020304" pitchFamily="18" charset="0"/>
                <a:cs typeface="Times New Roman" panose="02020603050405020304" pitchFamily="18" charset="0"/>
              </a:rPr>
              <a:t>розвитку</a:t>
            </a:r>
            <a:r>
              <a:rPr lang="ru-RU" sz="1800" dirty="0">
                <a:latin typeface="Times New Roman" panose="02020603050405020304" pitchFamily="18" charset="0"/>
                <a:cs typeface="Times New Roman" panose="02020603050405020304" pitchFamily="18" charset="0"/>
              </a:rPr>
              <a:t> форм </a:t>
            </a:r>
            <a:r>
              <a:rPr lang="ru-RU" sz="1800" dirty="0" err="1">
                <a:latin typeface="Times New Roman" panose="02020603050405020304" pitchFamily="18" charset="0"/>
                <a:cs typeface="Times New Roman" panose="02020603050405020304" pitchFamily="18" charset="0"/>
              </a:rPr>
              <a:t>вартості</a:t>
            </a:r>
            <a:r>
              <a:rPr lang="ru-RU" sz="1800" dirty="0">
                <a:latin typeface="Times New Roman" panose="02020603050405020304" pitchFamily="18" charset="0"/>
                <a:cs typeface="Times New Roman" panose="02020603050405020304" pitchFamily="18" charset="0"/>
              </a:rPr>
              <a:t>, </a:t>
            </a:r>
            <a:r>
              <a:rPr lang="ru-RU" sz="1800" dirty="0" err="1">
                <a:latin typeface="Times New Roman" panose="02020603050405020304" pitchFamily="18" charset="0"/>
                <a:cs typeface="Times New Roman" panose="02020603050405020304" pitchFamily="18" charset="0"/>
              </a:rPr>
              <a:t>запропонували</a:t>
            </a:r>
            <a:r>
              <a:rPr lang="ru-RU" sz="1800" dirty="0">
                <a:latin typeface="Times New Roman" panose="02020603050405020304" pitchFamily="18" charset="0"/>
                <a:cs typeface="Times New Roman" panose="02020603050405020304" pitchFamily="18" charset="0"/>
              </a:rPr>
              <a:t> </a:t>
            </a:r>
            <a:r>
              <a:rPr lang="ru-RU" sz="1800" dirty="0" err="1">
                <a:latin typeface="Times New Roman" panose="02020603050405020304" pitchFamily="18" charset="0"/>
                <a:cs typeface="Times New Roman" panose="02020603050405020304" pitchFamily="18" charset="0"/>
              </a:rPr>
              <a:t>свої</a:t>
            </a:r>
            <a:r>
              <a:rPr lang="ru-RU" sz="1800" dirty="0">
                <a:latin typeface="Times New Roman" panose="02020603050405020304" pitchFamily="18" charset="0"/>
                <a:cs typeface="Times New Roman" panose="02020603050405020304" pitchFamily="18" charset="0"/>
              </a:rPr>
              <a:t> </a:t>
            </a:r>
            <a:r>
              <a:rPr lang="ru-RU" sz="1800" dirty="0" err="1">
                <a:latin typeface="Times New Roman" panose="02020603050405020304" pitchFamily="18" charset="0"/>
                <a:cs typeface="Times New Roman" panose="02020603050405020304" pitchFamily="18" charset="0"/>
              </a:rPr>
              <a:t>концепції</a:t>
            </a:r>
            <a:r>
              <a:rPr lang="ru-RU" sz="1800" dirty="0">
                <a:latin typeface="Times New Roman" panose="02020603050405020304" pitchFamily="18" charset="0"/>
                <a:cs typeface="Times New Roman" panose="02020603050405020304" pitchFamily="18" charset="0"/>
              </a:rPr>
              <a:t> </a:t>
            </a:r>
            <a:r>
              <a:rPr lang="ru-RU" sz="1800" dirty="0" err="1">
                <a:latin typeface="Times New Roman" panose="02020603050405020304" pitchFamily="18" charset="0"/>
                <a:cs typeface="Times New Roman" panose="02020603050405020304" pitchFamily="18" charset="0"/>
              </a:rPr>
              <a:t>додаткової</a:t>
            </a:r>
            <a:r>
              <a:rPr lang="ru-RU" sz="1800" dirty="0">
                <a:latin typeface="Times New Roman" panose="02020603050405020304" pitchFamily="18" charset="0"/>
                <a:cs typeface="Times New Roman" panose="02020603050405020304" pitchFamily="18" charset="0"/>
              </a:rPr>
              <a:t> </a:t>
            </a:r>
            <a:r>
              <a:rPr lang="ru-RU" sz="1800" dirty="0" err="1">
                <a:latin typeface="Times New Roman" panose="02020603050405020304" pitchFamily="18" charset="0"/>
                <a:cs typeface="Times New Roman" panose="02020603050405020304" pitchFamily="18" charset="0"/>
              </a:rPr>
              <a:t>вартості</a:t>
            </a:r>
            <a:r>
              <a:rPr lang="ru-RU" sz="1800" dirty="0">
                <a:latin typeface="Times New Roman" panose="02020603050405020304" pitchFamily="18" charset="0"/>
                <a:cs typeface="Times New Roman" panose="02020603050405020304" pitchFamily="18" charset="0"/>
              </a:rPr>
              <a:t>, грошей, </a:t>
            </a:r>
            <a:r>
              <a:rPr lang="ru-RU" sz="1800" dirty="0" err="1">
                <a:latin typeface="Times New Roman" panose="02020603050405020304" pitchFamily="18" charset="0"/>
                <a:cs typeface="Times New Roman" panose="02020603050405020304" pitchFamily="18" charset="0"/>
              </a:rPr>
              <a:t>продуктивності</a:t>
            </a:r>
            <a:r>
              <a:rPr lang="ru-RU" sz="1800" dirty="0">
                <a:latin typeface="Times New Roman" panose="02020603050405020304" pitchFamily="18" charset="0"/>
                <a:cs typeface="Times New Roman" panose="02020603050405020304" pitchFamily="18" charset="0"/>
              </a:rPr>
              <a:t> </a:t>
            </a:r>
            <a:r>
              <a:rPr lang="ru-RU" sz="1800" dirty="0" err="1">
                <a:latin typeface="Times New Roman" panose="02020603050405020304" pitchFamily="18" charset="0"/>
                <a:cs typeface="Times New Roman" panose="02020603050405020304" pitchFamily="18" charset="0"/>
              </a:rPr>
              <a:t>праці</a:t>
            </a:r>
            <a:r>
              <a:rPr lang="ru-RU" sz="1800" dirty="0">
                <a:latin typeface="Times New Roman" panose="02020603050405020304" pitchFamily="18" charset="0"/>
                <a:cs typeface="Times New Roman" panose="02020603050405020304" pitchFamily="18" charset="0"/>
              </a:rPr>
              <a:t>, </a:t>
            </a:r>
            <a:r>
              <a:rPr lang="ru-RU" sz="1800" dirty="0" err="1">
                <a:latin typeface="Times New Roman" panose="02020603050405020304" pitchFamily="18" charset="0"/>
                <a:cs typeface="Times New Roman" panose="02020603050405020304" pitchFamily="18" charset="0"/>
              </a:rPr>
              <a:t>відтворення</a:t>
            </a:r>
            <a:r>
              <a:rPr lang="ru-RU" sz="1800" dirty="0">
                <a:latin typeface="Times New Roman" panose="02020603050405020304" pitchFamily="18" charset="0"/>
                <a:cs typeface="Times New Roman" panose="02020603050405020304" pitchFamily="18" charset="0"/>
              </a:rPr>
              <a:t>, </a:t>
            </a:r>
            <a:r>
              <a:rPr lang="ru-RU" sz="1800" dirty="0" err="1">
                <a:latin typeface="Times New Roman" panose="02020603050405020304" pitchFamily="18" charset="0"/>
                <a:cs typeface="Times New Roman" panose="02020603050405020304" pitchFamily="18" charset="0"/>
              </a:rPr>
              <a:t>економічних</a:t>
            </a:r>
            <a:r>
              <a:rPr lang="ru-RU" sz="1800" dirty="0">
                <a:latin typeface="Times New Roman" panose="02020603050405020304" pitchFamily="18" charset="0"/>
                <a:cs typeface="Times New Roman" panose="02020603050405020304" pitchFamily="18" charset="0"/>
              </a:rPr>
              <a:t> криз, </a:t>
            </a:r>
            <a:r>
              <a:rPr lang="ru-RU" sz="1800" dirty="0" err="1">
                <a:latin typeface="Times New Roman" panose="02020603050405020304" pitchFamily="18" charset="0"/>
                <a:cs typeface="Times New Roman" panose="02020603050405020304" pitchFamily="18" charset="0"/>
              </a:rPr>
              <a:t>земельної</a:t>
            </a:r>
            <a:r>
              <a:rPr lang="ru-RU" sz="1800" dirty="0">
                <a:latin typeface="Times New Roman" panose="02020603050405020304" pitchFamily="18" charset="0"/>
                <a:cs typeface="Times New Roman" panose="02020603050405020304" pitchFamily="18" charset="0"/>
              </a:rPr>
              <a:t> </a:t>
            </a:r>
            <a:r>
              <a:rPr lang="ru-RU" sz="1800" dirty="0" err="1">
                <a:latin typeface="Times New Roman" panose="02020603050405020304" pitchFamily="18" charset="0"/>
                <a:cs typeface="Times New Roman" panose="02020603050405020304" pitchFamily="18" charset="0"/>
              </a:rPr>
              <a:t>ренти</a:t>
            </a:r>
            <a:r>
              <a:rPr lang="ru-RU" sz="1800" dirty="0">
                <a:latin typeface="Times New Roman" panose="02020603050405020304" pitchFamily="18" charset="0"/>
                <a:cs typeface="Times New Roman" panose="02020603050405020304" pitchFamily="18" charset="0"/>
              </a:rPr>
              <a:t>. </a:t>
            </a:r>
            <a:r>
              <a:rPr lang="ru-RU" sz="1800" dirty="0" err="1">
                <a:latin typeface="Times New Roman" panose="02020603050405020304" pitchFamily="18" charset="0"/>
                <a:cs typeface="Times New Roman" panose="02020603050405020304" pitchFamily="18" charset="0"/>
              </a:rPr>
              <a:t>Однак</a:t>
            </a:r>
            <a:r>
              <a:rPr lang="ru-RU" sz="1800" dirty="0">
                <a:latin typeface="Times New Roman" panose="02020603050405020304" pitchFamily="18" charset="0"/>
                <a:cs typeface="Times New Roman" panose="02020603050405020304" pitchFamily="18" charset="0"/>
              </a:rPr>
              <a:t> </a:t>
            </a:r>
            <a:r>
              <a:rPr lang="ru-RU" sz="1800" dirty="0" err="1">
                <a:latin typeface="Times New Roman" panose="02020603050405020304" pitchFamily="18" charset="0"/>
                <a:cs typeface="Times New Roman" panose="02020603050405020304" pitchFamily="18" charset="0"/>
              </a:rPr>
              <a:t>положення</a:t>
            </a:r>
            <a:r>
              <a:rPr lang="ru-RU" sz="1800" dirty="0">
                <a:latin typeface="Times New Roman" panose="02020603050405020304" pitchFamily="18" charset="0"/>
                <a:cs typeface="Times New Roman" panose="02020603050405020304" pitchFamily="18" charset="0"/>
              </a:rPr>
              <a:t> марксизму про </a:t>
            </a:r>
            <a:r>
              <a:rPr lang="ru-RU" sz="1800" dirty="0" err="1">
                <a:latin typeface="Times New Roman" panose="02020603050405020304" pitchFamily="18" charset="0"/>
                <a:cs typeface="Times New Roman" panose="02020603050405020304" pitchFamily="18" charset="0"/>
              </a:rPr>
              <a:t>заперечення</a:t>
            </a:r>
            <a:r>
              <a:rPr lang="ru-RU" sz="1800" dirty="0">
                <a:latin typeface="Times New Roman" panose="02020603050405020304" pitchFamily="18" charset="0"/>
                <a:cs typeface="Times New Roman" panose="02020603050405020304" pitchFamily="18" charset="0"/>
              </a:rPr>
              <a:t> </a:t>
            </a:r>
            <a:r>
              <a:rPr lang="ru-RU" sz="1800" dirty="0" err="1">
                <a:latin typeface="Times New Roman" panose="02020603050405020304" pitchFamily="18" charset="0"/>
                <a:cs typeface="Times New Roman" panose="02020603050405020304" pitchFamily="18" charset="0"/>
              </a:rPr>
              <a:t>приватної</a:t>
            </a:r>
            <a:r>
              <a:rPr lang="ru-RU" sz="1800" dirty="0">
                <a:latin typeface="Times New Roman" panose="02020603050405020304" pitchFamily="18" charset="0"/>
                <a:cs typeface="Times New Roman" panose="02020603050405020304" pitchFamily="18" charset="0"/>
              </a:rPr>
              <a:t> </a:t>
            </a:r>
            <a:r>
              <a:rPr lang="ru-RU" sz="1800" dirty="0" err="1">
                <a:latin typeface="Times New Roman" panose="02020603050405020304" pitchFamily="18" charset="0"/>
                <a:cs typeface="Times New Roman" panose="02020603050405020304" pitchFamily="18" charset="0"/>
              </a:rPr>
              <a:t>власності</a:t>
            </a:r>
            <a:r>
              <a:rPr lang="ru-RU" sz="1800" dirty="0">
                <a:latin typeface="Times New Roman" panose="02020603050405020304" pitchFamily="18" charset="0"/>
                <a:cs typeface="Times New Roman" panose="02020603050405020304" pitchFamily="18" charset="0"/>
              </a:rPr>
              <a:t> і ринку, </a:t>
            </a:r>
            <a:r>
              <a:rPr lang="ru-RU" sz="1800" dirty="0" err="1">
                <a:latin typeface="Times New Roman" panose="02020603050405020304" pitchFamily="18" charset="0"/>
                <a:cs typeface="Times New Roman" panose="02020603050405020304" pitchFamily="18" charset="0"/>
              </a:rPr>
              <a:t>посилення</a:t>
            </a:r>
            <a:r>
              <a:rPr lang="ru-RU" sz="1800" dirty="0">
                <a:latin typeface="Times New Roman" panose="02020603050405020304" pitchFamily="18" charset="0"/>
                <a:cs typeface="Times New Roman" panose="02020603050405020304" pitchFamily="18" charset="0"/>
              </a:rPr>
              <a:t> </a:t>
            </a:r>
            <a:r>
              <a:rPr lang="ru-RU" sz="1800" dirty="0" err="1">
                <a:latin typeface="Times New Roman" panose="02020603050405020304" pitchFamily="18" charset="0"/>
                <a:cs typeface="Times New Roman" panose="02020603050405020304" pitchFamily="18" charset="0"/>
              </a:rPr>
              <a:t>експлуатації</a:t>
            </a:r>
            <a:r>
              <a:rPr lang="ru-RU" sz="1800" dirty="0">
                <a:latin typeface="Times New Roman" panose="02020603050405020304" pitchFamily="18" charset="0"/>
                <a:cs typeface="Times New Roman" panose="02020603050405020304" pitchFamily="18" charset="0"/>
              </a:rPr>
              <a:t> і </a:t>
            </a:r>
            <a:r>
              <a:rPr lang="ru-RU" sz="1800" dirty="0" err="1">
                <a:latin typeface="Times New Roman" panose="02020603050405020304" pitchFamily="18" charset="0"/>
                <a:cs typeface="Times New Roman" panose="02020603050405020304" pitchFamily="18" charset="0"/>
              </a:rPr>
              <a:t>зростання</a:t>
            </a:r>
            <a:r>
              <a:rPr lang="ru-RU" sz="1800" dirty="0">
                <a:latin typeface="Times New Roman" panose="02020603050405020304" pitchFamily="18" charset="0"/>
                <a:cs typeface="Times New Roman" panose="02020603050405020304" pitchFamily="18" charset="0"/>
              </a:rPr>
              <a:t> </a:t>
            </a:r>
            <a:r>
              <a:rPr lang="ru-RU" sz="1800" dirty="0" err="1">
                <a:latin typeface="Times New Roman" panose="02020603050405020304" pitchFamily="18" charset="0"/>
                <a:cs typeface="Times New Roman" panose="02020603050405020304" pitchFamily="18" charset="0"/>
              </a:rPr>
              <a:t>зубожіння</a:t>
            </a:r>
            <a:r>
              <a:rPr lang="ru-RU" sz="1800" dirty="0">
                <a:latin typeface="Times New Roman" panose="02020603050405020304" pitchFamily="18" charset="0"/>
                <a:cs typeface="Times New Roman" panose="02020603050405020304" pitchFamily="18" charset="0"/>
              </a:rPr>
              <a:t> трудящих, про </a:t>
            </a:r>
            <a:r>
              <a:rPr lang="ru-RU" sz="1800" dirty="0" err="1">
                <a:latin typeface="Times New Roman" panose="02020603050405020304" pitchFamily="18" charset="0"/>
                <a:cs typeface="Times New Roman" panose="02020603050405020304" pitchFamily="18" charset="0"/>
              </a:rPr>
              <a:t>єдиний</a:t>
            </a:r>
            <a:r>
              <a:rPr lang="ru-RU" sz="1800" dirty="0">
                <a:latin typeface="Times New Roman" panose="02020603050405020304" pitchFamily="18" charset="0"/>
                <a:cs typeface="Times New Roman" panose="02020603050405020304" pitchFamily="18" charset="0"/>
              </a:rPr>
              <a:t> фактор </a:t>
            </a:r>
            <a:r>
              <a:rPr lang="ru-RU" sz="1800" dirty="0" err="1">
                <a:latin typeface="Times New Roman" panose="02020603050405020304" pitchFamily="18" charset="0"/>
                <a:cs typeface="Times New Roman" panose="02020603050405020304" pitchFamily="18" charset="0"/>
              </a:rPr>
              <a:t>формування</a:t>
            </a:r>
            <a:r>
              <a:rPr lang="ru-RU" sz="1800" dirty="0">
                <a:latin typeface="Times New Roman" panose="02020603050405020304" pitchFamily="18" charset="0"/>
                <a:cs typeface="Times New Roman" panose="02020603050405020304" pitchFamily="18" charset="0"/>
              </a:rPr>
              <a:t> </a:t>
            </a:r>
            <a:r>
              <a:rPr lang="ru-RU" sz="1800" dirty="0" err="1">
                <a:latin typeface="Times New Roman" panose="02020603050405020304" pitchFamily="18" charset="0"/>
                <a:cs typeface="Times New Roman" panose="02020603050405020304" pitchFamily="18" charset="0"/>
              </a:rPr>
              <a:t>вартості</a:t>
            </a:r>
            <a:r>
              <a:rPr lang="ru-RU" sz="1800" dirty="0">
                <a:latin typeface="Times New Roman" panose="02020603050405020304" pitchFamily="18" charset="0"/>
                <a:cs typeface="Times New Roman" panose="02020603050405020304" pitchFamily="18" charset="0"/>
              </a:rPr>
              <a:t>, </a:t>
            </a:r>
            <a:r>
              <a:rPr lang="ru-RU" sz="1800" dirty="0" err="1">
                <a:latin typeface="Times New Roman" panose="02020603050405020304" pitchFamily="18" charset="0"/>
                <a:cs typeface="Times New Roman" panose="02020603050405020304" pitchFamily="18" charset="0"/>
              </a:rPr>
              <a:t>переваги</a:t>
            </a:r>
            <a:r>
              <a:rPr lang="ru-RU" sz="1800" dirty="0">
                <a:latin typeface="Times New Roman" panose="02020603050405020304" pitchFamily="18" charset="0"/>
                <a:cs typeface="Times New Roman" panose="02020603050405020304" pitchFamily="18" charset="0"/>
              </a:rPr>
              <a:t> </a:t>
            </a:r>
            <a:r>
              <a:rPr lang="ru-RU" sz="1800" dirty="0" err="1">
                <a:latin typeface="Times New Roman" panose="02020603050405020304" pitchFamily="18" charset="0"/>
                <a:cs typeface="Times New Roman" panose="02020603050405020304" pitchFamily="18" charset="0"/>
              </a:rPr>
              <a:t>суспільної</a:t>
            </a:r>
            <a:r>
              <a:rPr lang="ru-RU" sz="1800" dirty="0">
                <a:latin typeface="Times New Roman" panose="02020603050405020304" pitchFamily="18" charset="0"/>
                <a:cs typeface="Times New Roman" panose="02020603050405020304" pitchFamily="18" charset="0"/>
              </a:rPr>
              <a:t> </a:t>
            </a:r>
            <a:r>
              <a:rPr lang="ru-RU" sz="1800" dirty="0" err="1">
                <a:latin typeface="Times New Roman" panose="02020603050405020304" pitchFamily="18" charset="0"/>
                <a:cs typeface="Times New Roman" panose="02020603050405020304" pitchFamily="18" charset="0"/>
              </a:rPr>
              <a:t>власності</a:t>
            </a:r>
            <a:r>
              <a:rPr lang="ru-RU" sz="1800" dirty="0">
                <a:latin typeface="Times New Roman" panose="02020603050405020304" pitchFamily="18" charset="0"/>
                <a:cs typeface="Times New Roman" panose="02020603050405020304" pitchFamily="18" charset="0"/>
              </a:rPr>
              <a:t>, </a:t>
            </a:r>
            <a:r>
              <a:rPr lang="ru-RU" sz="1800" dirty="0" err="1">
                <a:latin typeface="Times New Roman" panose="02020603050405020304" pitchFamily="18" charset="0"/>
                <a:cs typeface="Times New Roman" panose="02020603050405020304" pitchFamily="18" charset="0"/>
              </a:rPr>
              <a:t>неминучість</a:t>
            </a:r>
            <a:r>
              <a:rPr lang="ru-RU" sz="1800" dirty="0">
                <a:latin typeface="Times New Roman" panose="02020603050405020304" pitchFamily="18" charset="0"/>
                <a:cs typeface="Times New Roman" panose="02020603050405020304" pitchFamily="18" charset="0"/>
              </a:rPr>
              <a:t> краху </a:t>
            </a:r>
            <a:r>
              <a:rPr lang="ru-RU" sz="1800" dirty="0" err="1">
                <a:latin typeface="Times New Roman" panose="02020603050405020304" pitchFamily="18" charset="0"/>
                <a:cs typeface="Times New Roman" panose="02020603050405020304" pitchFamily="18" charset="0"/>
              </a:rPr>
              <a:t>капіталізму</a:t>
            </a:r>
            <a:r>
              <a:rPr lang="ru-RU" sz="1800" dirty="0">
                <a:latin typeface="Times New Roman" panose="02020603050405020304" pitchFamily="18" charset="0"/>
                <a:cs typeface="Times New Roman" panose="02020603050405020304" pitchFamily="18" charset="0"/>
              </a:rPr>
              <a:t> не </a:t>
            </a:r>
            <a:r>
              <a:rPr lang="ru-RU" sz="1800" dirty="0" err="1">
                <a:latin typeface="Times New Roman" panose="02020603050405020304" pitchFamily="18" charset="0"/>
                <a:cs typeface="Times New Roman" panose="02020603050405020304" pitchFamily="18" charset="0"/>
              </a:rPr>
              <a:t>мали</a:t>
            </a:r>
            <a:r>
              <a:rPr lang="ru-RU" sz="1800" dirty="0">
                <a:latin typeface="Times New Roman" panose="02020603050405020304" pitchFamily="18" charset="0"/>
                <a:cs typeface="Times New Roman" panose="02020603050405020304" pitchFamily="18" charset="0"/>
              </a:rPr>
              <a:t> </a:t>
            </a:r>
            <a:r>
              <a:rPr lang="ru-RU" sz="1800" dirty="0" err="1">
                <a:latin typeface="Times New Roman" panose="02020603050405020304" pitchFamily="18" charset="0"/>
                <a:cs typeface="Times New Roman" panose="02020603050405020304" pitchFamily="18" charset="0"/>
              </a:rPr>
              <a:t>належної</a:t>
            </a:r>
            <a:r>
              <a:rPr lang="ru-RU" sz="1800" dirty="0">
                <a:latin typeface="Times New Roman" panose="02020603050405020304" pitchFamily="18" charset="0"/>
                <a:cs typeface="Times New Roman" panose="02020603050405020304" pitchFamily="18" charset="0"/>
              </a:rPr>
              <a:t> </a:t>
            </a:r>
            <a:r>
              <a:rPr lang="ru-RU" sz="1800" dirty="0" err="1">
                <a:latin typeface="Times New Roman" panose="02020603050405020304" pitchFamily="18" charset="0"/>
                <a:cs typeface="Times New Roman" panose="02020603050405020304" pitchFamily="18" charset="0"/>
              </a:rPr>
              <a:t>наукової</a:t>
            </a:r>
            <a:r>
              <a:rPr lang="ru-RU" sz="1800" dirty="0">
                <a:latin typeface="Times New Roman" panose="02020603050405020304" pitchFamily="18" charset="0"/>
                <a:cs typeface="Times New Roman" panose="02020603050405020304" pitchFamily="18" charset="0"/>
              </a:rPr>
              <a:t> </a:t>
            </a:r>
            <a:r>
              <a:rPr lang="ru-RU" sz="1800" dirty="0" err="1">
                <a:latin typeface="Times New Roman" panose="02020603050405020304" pitchFamily="18" charset="0"/>
                <a:cs typeface="Times New Roman" panose="02020603050405020304" pitchFamily="18" charset="0"/>
              </a:rPr>
              <a:t>обґрунтованості</a:t>
            </a:r>
            <a:r>
              <a:rPr lang="ru-RU" sz="1800" dirty="0">
                <a:latin typeface="Times New Roman" panose="02020603050405020304" pitchFamily="18" charset="0"/>
                <a:cs typeface="Times New Roman" panose="02020603050405020304" pitchFamily="18" charset="0"/>
              </a:rPr>
              <a:t> й не </a:t>
            </a:r>
            <a:r>
              <a:rPr lang="ru-RU" sz="1800" dirty="0" err="1">
                <a:latin typeface="Times New Roman" panose="02020603050405020304" pitchFamily="18" charset="0"/>
                <a:cs typeface="Times New Roman" panose="02020603050405020304" pitchFamily="18" charset="0"/>
              </a:rPr>
              <a:t>знайшли</a:t>
            </a:r>
            <a:r>
              <a:rPr lang="ru-RU" sz="1800" dirty="0">
                <a:latin typeface="Times New Roman" panose="02020603050405020304" pitchFamily="18" charset="0"/>
                <a:cs typeface="Times New Roman" panose="02020603050405020304" pitchFamily="18" charset="0"/>
              </a:rPr>
              <a:t> практичного </a:t>
            </a:r>
            <a:r>
              <a:rPr lang="ru-RU" sz="1800" dirty="0" err="1">
                <a:latin typeface="Times New Roman" panose="02020603050405020304" pitchFamily="18" charset="0"/>
                <a:cs typeface="Times New Roman" panose="02020603050405020304" pitchFamily="18" charset="0"/>
              </a:rPr>
              <a:t>підтвердження</a:t>
            </a:r>
            <a:r>
              <a:rPr lang="ru-RU" sz="1800" dirty="0">
                <a:latin typeface="Times New Roman" panose="02020603050405020304" pitchFamily="18" charset="0"/>
                <a:cs typeface="Times New Roman" panose="02020603050405020304" pitchFamily="18" charset="0"/>
              </a:rPr>
              <a:t>. </a:t>
            </a:r>
            <a:endParaRPr lang="uk-UA" sz="18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55759675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sz="quarter" idx="13"/>
          </p:nvPr>
        </p:nvSpPr>
        <p:spPr>
          <a:xfrm>
            <a:off x="755576" y="332656"/>
            <a:ext cx="7992888" cy="6264696"/>
          </a:xfrm>
        </p:spPr>
        <p:txBody>
          <a:bodyPr>
            <a:noAutofit/>
          </a:bodyPr>
          <a:lstStyle/>
          <a:p>
            <a:r>
              <a:rPr lang="ru-RU" sz="2000" b="1" i="1" dirty="0" err="1">
                <a:latin typeface="Times New Roman" panose="02020603050405020304" pitchFamily="18" charset="0"/>
                <a:cs typeface="Times New Roman" panose="02020603050405020304" pitchFamily="18" charset="0"/>
              </a:rPr>
              <a:t>Маржиналізм</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від</a:t>
            </a:r>
            <a:r>
              <a:rPr lang="ru-RU" sz="2000" dirty="0">
                <a:latin typeface="Times New Roman" panose="02020603050405020304" pitchFamily="18" charset="0"/>
                <a:cs typeface="Times New Roman" panose="02020603050405020304" pitchFamily="18" charset="0"/>
              </a:rPr>
              <a:t> франц. </a:t>
            </a:r>
            <a:r>
              <a:rPr lang="en-US" sz="2000" dirty="0">
                <a:latin typeface="Times New Roman" panose="02020603050405020304" pitchFamily="18" charset="0"/>
                <a:cs typeface="Times New Roman" panose="02020603050405020304" pitchFamily="18" charset="0"/>
              </a:rPr>
              <a:t>marginal</a:t>
            </a:r>
            <a:r>
              <a:rPr lang="ru-RU" sz="2000" dirty="0">
                <a:latin typeface="Times New Roman" panose="02020603050405020304" pitchFamily="18" charset="0"/>
                <a:cs typeface="Times New Roman" panose="02020603050405020304" pitchFamily="18" charset="0"/>
              </a:rPr>
              <a:t> – </a:t>
            </a:r>
            <a:r>
              <a:rPr lang="ru-RU" sz="2000" dirty="0" err="1">
                <a:latin typeface="Times New Roman" panose="02020603050405020304" pitchFamily="18" charset="0"/>
                <a:cs typeface="Times New Roman" panose="02020603050405020304" pitchFamily="18" charset="0"/>
              </a:rPr>
              <a:t>граничний</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границя</a:t>
            </a:r>
            <a:r>
              <a:rPr lang="ru-RU" sz="2000" dirty="0">
                <a:latin typeface="Times New Roman" panose="02020603050405020304" pitchFamily="18" charset="0"/>
                <a:cs typeface="Times New Roman" panose="02020603050405020304" pitchFamily="18" charset="0"/>
              </a:rPr>
              <a:t>, межа) (</a:t>
            </a:r>
            <a:r>
              <a:rPr lang="en-US" sz="2000" dirty="0">
                <a:latin typeface="Times New Roman" panose="02020603050405020304" pitchFamily="18" charset="0"/>
                <a:cs typeface="Times New Roman" panose="02020603050405020304" pitchFamily="18" charset="0"/>
              </a:rPr>
              <a:t>XIX</a:t>
            </a:r>
            <a:r>
              <a:rPr lang="ru-RU" sz="2000" dirty="0">
                <a:latin typeface="Times New Roman" panose="02020603050405020304" pitchFamily="18" charset="0"/>
                <a:cs typeface="Times New Roman" panose="02020603050405020304" pitchFamily="18" charset="0"/>
              </a:rPr>
              <a:t> ст.) – </a:t>
            </a:r>
            <a:r>
              <a:rPr lang="ru-RU" sz="2000" dirty="0" err="1">
                <a:latin typeface="Times New Roman" panose="02020603050405020304" pitchFamily="18" charset="0"/>
                <a:cs typeface="Times New Roman" panose="02020603050405020304" pitchFamily="18" charset="0"/>
              </a:rPr>
              <a:t>теорія</a:t>
            </a:r>
            <a:r>
              <a:rPr lang="ru-RU" sz="2000" dirty="0">
                <a:latin typeface="Times New Roman" panose="02020603050405020304" pitchFamily="18" charset="0"/>
                <a:cs typeface="Times New Roman" panose="02020603050405020304" pitchFamily="18" charset="0"/>
              </a:rPr>
              <a:t>, яка </a:t>
            </a:r>
            <a:r>
              <a:rPr lang="ru-RU" sz="2000" dirty="0" err="1">
                <a:latin typeface="Times New Roman" panose="02020603050405020304" pitchFamily="18" charset="0"/>
                <a:cs typeface="Times New Roman" panose="02020603050405020304" pitchFamily="18" charset="0"/>
              </a:rPr>
              <a:t>пояснює</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економічні</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процеси</a:t>
            </a:r>
            <a:r>
              <a:rPr lang="ru-RU" sz="2000" dirty="0">
                <a:latin typeface="Times New Roman" panose="02020603050405020304" pitchFamily="18" charset="0"/>
                <a:cs typeface="Times New Roman" panose="02020603050405020304" pitchFamily="18" charset="0"/>
              </a:rPr>
              <a:t> і </a:t>
            </a:r>
            <a:r>
              <a:rPr lang="ru-RU" sz="2000" dirty="0" err="1">
                <a:latin typeface="Times New Roman" panose="02020603050405020304" pitchFamily="18" charset="0"/>
                <a:cs typeface="Times New Roman" panose="02020603050405020304" pitchFamily="18" charset="0"/>
              </a:rPr>
              <a:t>явища</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виходячи</a:t>
            </a:r>
            <a:r>
              <a:rPr lang="ru-RU" sz="2000" dirty="0">
                <a:latin typeface="Times New Roman" panose="02020603050405020304" pitchFamily="18" charset="0"/>
                <a:cs typeface="Times New Roman" panose="02020603050405020304" pitchFamily="18" charset="0"/>
              </a:rPr>
              <a:t> з </a:t>
            </a:r>
            <a:r>
              <a:rPr lang="ru-RU" sz="2000" dirty="0" err="1">
                <a:latin typeface="Times New Roman" panose="02020603050405020304" pitchFamily="18" charset="0"/>
                <a:cs typeface="Times New Roman" panose="02020603050405020304" pitchFamily="18" charset="0"/>
              </a:rPr>
              <a:t>універсальної</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концепції</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використання</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граничних</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крайніх</a:t>
            </a:r>
            <a:r>
              <a:rPr lang="ru-RU" sz="2000" dirty="0">
                <a:latin typeface="Times New Roman" panose="02020603050405020304" pitchFamily="18" charset="0"/>
                <a:cs typeface="Times New Roman" panose="02020603050405020304" pitchFamily="18" charset="0"/>
              </a:rPr>
              <a:t> ("</a:t>
            </a:r>
            <a:r>
              <a:rPr lang="en-US" sz="2000" dirty="0">
                <a:latin typeface="Times New Roman" panose="02020603050405020304" pitchFamily="18" charset="0"/>
                <a:cs typeface="Times New Roman" panose="02020603050405020304" pitchFamily="18" charset="0"/>
              </a:rPr>
              <a:t>max</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чи</a:t>
            </a:r>
            <a:r>
              <a:rPr lang="ru-RU" sz="2000" dirty="0">
                <a:latin typeface="Times New Roman" panose="02020603050405020304" pitchFamily="18" charset="0"/>
                <a:cs typeface="Times New Roman" panose="02020603050405020304" pitchFamily="18" charset="0"/>
              </a:rPr>
              <a:t> "</a:t>
            </a:r>
            <a:r>
              <a:rPr lang="en-US" sz="2000" dirty="0">
                <a:latin typeface="Times New Roman" panose="02020603050405020304" pitchFamily="18" charset="0"/>
                <a:cs typeface="Times New Roman" panose="02020603050405020304" pitchFamily="18" charset="0"/>
              </a:rPr>
              <a:t>min</a:t>
            </a:r>
            <a:r>
              <a:rPr lang="ru-RU" sz="2000" dirty="0">
                <a:latin typeface="Times New Roman" panose="02020603050405020304" pitchFamily="18" charset="0"/>
                <a:cs typeface="Times New Roman" panose="02020603050405020304" pitchFamily="18" charset="0"/>
              </a:rPr>
              <a:t>") величин, </a:t>
            </a:r>
            <a:r>
              <a:rPr lang="ru-RU" sz="2000" dirty="0" err="1">
                <a:latin typeface="Times New Roman" panose="02020603050405020304" pitchFamily="18" charset="0"/>
                <a:cs typeface="Times New Roman" panose="02020603050405020304" pitchFamily="18" charset="0"/>
              </a:rPr>
              <a:t>які</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характеризують</a:t>
            </a:r>
            <a:r>
              <a:rPr lang="ru-RU" sz="2000" dirty="0">
                <a:latin typeface="Times New Roman" panose="02020603050405020304" pitchFamily="18" charset="0"/>
                <a:cs typeface="Times New Roman" panose="02020603050405020304" pitchFamily="18" charset="0"/>
              </a:rPr>
              <a:t> не </a:t>
            </a:r>
            <a:r>
              <a:rPr lang="ru-RU" sz="2000" dirty="0" err="1">
                <a:latin typeface="Times New Roman" panose="02020603050405020304" pitchFamily="18" charset="0"/>
                <a:cs typeface="Times New Roman" panose="02020603050405020304" pitchFamily="18" charset="0"/>
              </a:rPr>
              <a:t>внутрішню</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сутність</a:t>
            </a:r>
            <a:r>
              <a:rPr lang="ru-RU" sz="2000" dirty="0">
                <a:latin typeface="Times New Roman" panose="02020603050405020304" pitchFamily="18" charset="0"/>
                <a:cs typeface="Times New Roman" panose="02020603050405020304" pitchFamily="18" charset="0"/>
              </a:rPr>
              <a:t> самих </a:t>
            </a:r>
            <a:r>
              <a:rPr lang="ru-RU" sz="2000" dirty="0" err="1">
                <a:latin typeface="Times New Roman" panose="02020603050405020304" pitchFamily="18" charset="0"/>
                <a:cs typeface="Times New Roman" panose="02020603050405020304" pitchFamily="18" charset="0"/>
              </a:rPr>
              <a:t>явищ</a:t>
            </a:r>
            <a:r>
              <a:rPr lang="ru-RU" sz="2000" dirty="0">
                <a:latin typeface="Times New Roman" panose="02020603050405020304" pitchFamily="18" charset="0"/>
                <a:cs typeface="Times New Roman" panose="02020603050405020304" pitchFamily="18" charset="0"/>
              </a:rPr>
              <a:t>, а </a:t>
            </a:r>
            <a:r>
              <a:rPr lang="ru-RU" sz="2000" dirty="0" err="1">
                <a:latin typeface="Times New Roman" panose="02020603050405020304" pitchFamily="18" charset="0"/>
                <a:cs typeface="Times New Roman" panose="02020603050405020304" pitchFamily="18" charset="0"/>
              </a:rPr>
              <a:t>їхню</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зміну</a:t>
            </a:r>
            <a:r>
              <a:rPr lang="ru-RU" sz="2000" dirty="0">
                <a:latin typeface="Times New Roman" panose="02020603050405020304" pitchFamily="18" charset="0"/>
                <a:cs typeface="Times New Roman" panose="02020603050405020304" pitchFamily="18" charset="0"/>
              </a:rPr>
              <a:t> в </a:t>
            </a:r>
            <a:r>
              <a:rPr lang="ru-RU" sz="2000" dirty="0" err="1">
                <a:latin typeface="Times New Roman" panose="02020603050405020304" pitchFamily="18" charset="0"/>
                <a:cs typeface="Times New Roman" panose="02020603050405020304" pitchFamily="18" charset="0"/>
              </a:rPr>
              <a:t>зв'язку</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зі</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зміною</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інших</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явищ</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Дослідження</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маржиналістів</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ґрунтуються</a:t>
            </a:r>
            <a:r>
              <a:rPr lang="ru-RU" sz="2000" dirty="0">
                <a:latin typeface="Times New Roman" panose="02020603050405020304" pitchFamily="18" charset="0"/>
                <a:cs typeface="Times New Roman" panose="02020603050405020304" pitchFamily="18" charset="0"/>
              </a:rPr>
              <a:t> на таких </a:t>
            </a:r>
            <a:r>
              <a:rPr lang="ru-RU" sz="2000" dirty="0" err="1">
                <a:latin typeface="Times New Roman" panose="02020603050405020304" pitchFamily="18" charset="0"/>
                <a:cs typeface="Times New Roman" panose="02020603050405020304" pitchFamily="18" charset="0"/>
              </a:rPr>
              <a:t>категоріях</a:t>
            </a:r>
            <a:r>
              <a:rPr lang="ru-RU" sz="2000" dirty="0">
                <a:latin typeface="Times New Roman" panose="02020603050405020304" pitchFamily="18" charset="0"/>
                <a:cs typeface="Times New Roman" panose="02020603050405020304" pitchFamily="18" charset="0"/>
              </a:rPr>
              <a:t>, як "</a:t>
            </a:r>
            <a:r>
              <a:rPr lang="ru-RU" sz="2000" dirty="0" err="1">
                <a:latin typeface="Times New Roman" panose="02020603050405020304" pitchFamily="18" charset="0"/>
                <a:cs typeface="Times New Roman" panose="02020603050405020304" pitchFamily="18" charset="0"/>
              </a:rPr>
              <a:t>гранична</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корисність</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гранична</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продуктивність</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граничні</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витрати</a:t>
            </a:r>
            <a:r>
              <a:rPr lang="ru-RU" sz="2000" dirty="0">
                <a:latin typeface="Times New Roman" panose="02020603050405020304" pitchFamily="18" charset="0"/>
                <a:cs typeface="Times New Roman" panose="02020603050405020304" pitchFamily="18" charset="0"/>
              </a:rPr>
              <a:t>" та </a:t>
            </a:r>
            <a:r>
              <a:rPr lang="ru-RU" sz="2000" dirty="0" err="1">
                <a:latin typeface="Times New Roman" panose="02020603050405020304" pitchFamily="18" charset="0"/>
                <a:cs typeface="Times New Roman" panose="02020603050405020304" pitchFamily="18" charset="0"/>
              </a:rPr>
              <a:t>ін</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Маржиналізм</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використовує</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кількісний</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аналіз</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економіко-математичні</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методи</a:t>
            </a:r>
            <a:r>
              <a:rPr lang="ru-RU" sz="2000" dirty="0">
                <a:latin typeface="Times New Roman" panose="02020603050405020304" pitchFamily="18" charset="0"/>
                <a:cs typeface="Times New Roman" panose="02020603050405020304" pitchFamily="18" charset="0"/>
              </a:rPr>
              <a:t> і </a:t>
            </a:r>
            <a:r>
              <a:rPr lang="ru-RU" sz="2000" dirty="0" err="1">
                <a:latin typeface="Times New Roman" panose="02020603050405020304" pitchFamily="18" charset="0"/>
                <a:cs typeface="Times New Roman" panose="02020603050405020304" pitchFamily="18" charset="0"/>
              </a:rPr>
              <a:t>моделі</a:t>
            </a:r>
            <a:r>
              <a:rPr lang="ru-RU" sz="2000" dirty="0">
                <a:latin typeface="Times New Roman" panose="02020603050405020304" pitchFamily="18" charset="0"/>
                <a:cs typeface="Times New Roman" panose="02020603050405020304" pitchFamily="18" charset="0"/>
              </a:rPr>
              <a:t>, в </a:t>
            </a:r>
            <a:r>
              <a:rPr lang="ru-RU" sz="2000" dirty="0" err="1">
                <a:latin typeface="Times New Roman" panose="02020603050405020304" pitchFamily="18" charset="0"/>
                <a:cs typeface="Times New Roman" panose="02020603050405020304" pitchFamily="18" charset="0"/>
              </a:rPr>
              <a:t>основі</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яких</a:t>
            </a:r>
            <a:r>
              <a:rPr lang="ru-RU" sz="2000" dirty="0">
                <a:latin typeface="Times New Roman" panose="02020603050405020304" pitchFamily="18" charset="0"/>
                <a:cs typeface="Times New Roman" panose="02020603050405020304" pitchFamily="18" charset="0"/>
              </a:rPr>
              <a:t> лежать </a:t>
            </a:r>
            <a:r>
              <a:rPr lang="ru-RU" sz="2000" dirty="0" err="1">
                <a:latin typeface="Times New Roman" panose="02020603050405020304" pitchFamily="18" charset="0"/>
                <a:cs typeface="Times New Roman" panose="02020603050405020304" pitchFamily="18" charset="0"/>
              </a:rPr>
              <a:t>суб'єктивно</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психологічні</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оцінки</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економічних</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дій</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індивіда</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Представники</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маржиналізму</a:t>
            </a:r>
            <a:r>
              <a:rPr lang="ru-RU" sz="2000" dirty="0">
                <a:latin typeface="Times New Roman" panose="02020603050405020304" pitchFamily="18" charset="0"/>
                <a:cs typeface="Times New Roman" panose="02020603050405020304" pitchFamily="18" charset="0"/>
              </a:rPr>
              <a:t> – К. </a:t>
            </a:r>
            <a:r>
              <a:rPr lang="ru-RU" sz="2000" dirty="0" err="1">
                <a:latin typeface="Times New Roman" panose="02020603050405020304" pitchFamily="18" charset="0"/>
                <a:cs typeface="Times New Roman" panose="02020603050405020304" pitchFamily="18" charset="0"/>
              </a:rPr>
              <a:t>Менгер</a:t>
            </a:r>
            <a:r>
              <a:rPr lang="ru-RU" sz="2000" dirty="0">
                <a:latin typeface="Times New Roman" panose="02020603050405020304" pitchFamily="18" charset="0"/>
                <a:cs typeface="Times New Roman" panose="02020603050405020304" pitchFamily="18" charset="0"/>
              </a:rPr>
              <a:t>, Ф. </a:t>
            </a:r>
            <a:r>
              <a:rPr lang="ru-RU" sz="2000" dirty="0" err="1">
                <a:latin typeface="Times New Roman" panose="02020603050405020304" pitchFamily="18" charset="0"/>
                <a:cs typeface="Times New Roman" panose="02020603050405020304" pitchFamily="18" charset="0"/>
              </a:rPr>
              <a:t>Візер</a:t>
            </a:r>
            <a:r>
              <a:rPr lang="ru-RU" sz="2000" dirty="0">
                <a:latin typeface="Times New Roman" panose="02020603050405020304" pitchFamily="18" charset="0"/>
                <a:cs typeface="Times New Roman" panose="02020603050405020304" pitchFamily="18" charset="0"/>
              </a:rPr>
              <a:t>, У. </a:t>
            </a:r>
            <a:r>
              <a:rPr lang="ru-RU" sz="2000" dirty="0" err="1">
                <a:latin typeface="Times New Roman" panose="02020603050405020304" pitchFamily="18" charset="0"/>
                <a:cs typeface="Times New Roman" panose="02020603050405020304" pitchFamily="18" charset="0"/>
              </a:rPr>
              <a:t>Джевонс</a:t>
            </a:r>
            <a:r>
              <a:rPr lang="ru-RU" sz="2000" dirty="0">
                <a:latin typeface="Times New Roman" panose="02020603050405020304" pitchFamily="18" charset="0"/>
                <a:cs typeface="Times New Roman" panose="02020603050405020304" pitchFamily="18" charset="0"/>
              </a:rPr>
              <a:t>, Л. Вальрас. У </a:t>
            </a:r>
            <a:r>
              <a:rPr lang="ru-RU" sz="2000" dirty="0" err="1">
                <a:latin typeface="Times New Roman" panose="02020603050405020304" pitchFamily="18" charset="0"/>
                <a:cs typeface="Times New Roman" panose="02020603050405020304" pitchFamily="18" charset="0"/>
              </a:rPr>
              <a:t>сучасній</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західній</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економічній</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науці</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існують</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різні</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напрями</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течії</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школи</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типологія</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яких</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відрізняється</a:t>
            </a:r>
            <a:r>
              <a:rPr lang="ru-RU" sz="2000" dirty="0">
                <a:latin typeface="Times New Roman" panose="02020603050405020304" pitchFamily="18" charset="0"/>
                <a:cs typeface="Times New Roman" panose="02020603050405020304" pitchFamily="18" charset="0"/>
              </a:rPr>
              <a:t> як за методами </a:t>
            </a:r>
            <a:r>
              <a:rPr lang="ru-RU" sz="2000" dirty="0" err="1">
                <a:latin typeface="Times New Roman" panose="02020603050405020304" pitchFamily="18" charset="0"/>
                <a:cs typeface="Times New Roman" panose="02020603050405020304" pitchFamily="18" charset="0"/>
              </a:rPr>
              <a:t>аналізу</a:t>
            </a:r>
            <a:r>
              <a:rPr lang="ru-RU" sz="2000" dirty="0">
                <a:latin typeface="Times New Roman" panose="02020603050405020304" pitchFamily="18" charset="0"/>
                <a:cs typeface="Times New Roman" panose="02020603050405020304" pitchFamily="18" charset="0"/>
              </a:rPr>
              <a:t>, так і за </a:t>
            </a:r>
            <a:r>
              <a:rPr lang="ru-RU" sz="2000" dirty="0" err="1">
                <a:latin typeface="Times New Roman" panose="02020603050405020304" pitchFamily="18" charset="0"/>
                <a:cs typeface="Times New Roman" panose="02020603050405020304" pitchFamily="18" charset="0"/>
              </a:rPr>
              <a:t>розумінням</a:t>
            </a:r>
            <a:r>
              <a:rPr lang="ru-RU" sz="2000" dirty="0">
                <a:latin typeface="Times New Roman" panose="02020603050405020304" pitchFamily="18" charset="0"/>
                <a:cs typeface="Times New Roman" panose="02020603050405020304" pitchFamily="18" charset="0"/>
              </a:rPr>
              <a:t> предмету й мети </a:t>
            </a:r>
            <a:r>
              <a:rPr lang="ru-RU" sz="2000" dirty="0" err="1">
                <a:latin typeface="Times New Roman" panose="02020603050405020304" pitchFamily="18" charset="0"/>
                <a:cs typeface="Times New Roman" panose="02020603050405020304" pitchFamily="18" charset="0"/>
              </a:rPr>
              <a:t>дослідження</a:t>
            </a:r>
            <a:r>
              <a:rPr lang="ru-RU" sz="2000" dirty="0">
                <a:latin typeface="Times New Roman" panose="02020603050405020304" pitchFamily="18" charset="0"/>
                <a:cs typeface="Times New Roman" panose="02020603050405020304" pitchFamily="18" charset="0"/>
              </a:rPr>
              <a:t>. Концептуально </a:t>
            </a:r>
            <a:r>
              <a:rPr lang="ru-RU" sz="2000" dirty="0" err="1">
                <a:latin typeface="Times New Roman" panose="02020603050405020304" pitchFamily="18" charset="0"/>
                <a:cs typeface="Times New Roman" panose="02020603050405020304" pitchFamily="18" charset="0"/>
              </a:rPr>
              <a:t>відрізняються</a:t>
            </a:r>
            <a:r>
              <a:rPr lang="ru-RU" sz="2000" dirty="0">
                <a:latin typeface="Times New Roman" panose="02020603050405020304" pitchFamily="18" charset="0"/>
                <a:cs typeface="Times New Roman" panose="02020603050405020304" pitchFamily="18" charset="0"/>
              </a:rPr>
              <a:t> і </a:t>
            </a:r>
            <a:r>
              <a:rPr lang="ru-RU" sz="2000" dirty="0" err="1">
                <a:latin typeface="Times New Roman" panose="02020603050405020304" pitchFamily="18" charset="0"/>
                <a:cs typeface="Times New Roman" panose="02020603050405020304" pitchFamily="18" charset="0"/>
              </a:rPr>
              <a:t>підходи</a:t>
            </a:r>
            <a:r>
              <a:rPr lang="ru-RU" sz="2000" dirty="0">
                <a:latin typeface="Times New Roman" panose="02020603050405020304" pitchFamily="18" charset="0"/>
                <a:cs typeface="Times New Roman" panose="02020603050405020304" pitchFamily="18" charset="0"/>
              </a:rPr>
              <a:t> до </a:t>
            </a:r>
            <a:r>
              <a:rPr lang="ru-RU" sz="2000" dirty="0" err="1">
                <a:latin typeface="Times New Roman" panose="02020603050405020304" pitchFamily="18" charset="0"/>
                <a:cs typeface="Times New Roman" panose="02020603050405020304" pitchFamily="18" charset="0"/>
              </a:rPr>
              <a:t>вирішення</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економічних</a:t>
            </a:r>
            <a:r>
              <a:rPr lang="ru-RU" sz="2000" dirty="0">
                <a:latin typeface="Times New Roman" panose="02020603050405020304" pitchFamily="18" charset="0"/>
                <a:cs typeface="Times New Roman" panose="02020603050405020304" pitchFamily="18" charset="0"/>
              </a:rPr>
              <a:t> проблем. Але </a:t>
            </a:r>
            <a:r>
              <a:rPr lang="ru-RU" sz="2000" dirty="0" err="1">
                <a:latin typeface="Times New Roman" panose="02020603050405020304" pitchFamily="18" charset="0"/>
                <a:cs typeface="Times New Roman" panose="02020603050405020304" pitchFamily="18" charset="0"/>
              </a:rPr>
              <a:t>цей</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поділ</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значною</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мірою</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умовний</a:t>
            </a:r>
            <a:r>
              <a:rPr lang="ru-RU" sz="2000" dirty="0">
                <a:latin typeface="Times New Roman" panose="02020603050405020304" pitchFamily="18" charset="0"/>
                <a:cs typeface="Times New Roman" panose="02020603050405020304" pitchFamily="18" charset="0"/>
              </a:rPr>
              <a:t>, тому всю </a:t>
            </a:r>
            <a:r>
              <a:rPr lang="ru-RU" sz="2000" dirty="0" err="1">
                <a:latin typeface="Times New Roman" panose="02020603050405020304" pitchFamily="18" charset="0"/>
                <a:cs typeface="Times New Roman" panose="02020603050405020304" pitchFamily="18" charset="0"/>
              </a:rPr>
              <a:t>сукупність</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сучасних</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течій</a:t>
            </a:r>
            <a:r>
              <a:rPr lang="ru-RU" sz="2000" dirty="0">
                <a:latin typeface="Times New Roman" panose="02020603050405020304" pitchFamily="18" charset="0"/>
                <a:cs typeface="Times New Roman" panose="02020603050405020304" pitchFamily="18" charset="0"/>
              </a:rPr>
              <a:t> і </a:t>
            </a:r>
            <a:r>
              <a:rPr lang="ru-RU" sz="2000" dirty="0" err="1">
                <a:latin typeface="Times New Roman" panose="02020603050405020304" pitchFamily="18" charset="0"/>
                <a:cs typeface="Times New Roman" panose="02020603050405020304" pitchFamily="18" charset="0"/>
              </a:rPr>
              <a:t>шкіл</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можна</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згрупувати</a:t>
            </a:r>
            <a:r>
              <a:rPr lang="ru-RU" sz="2000" dirty="0">
                <a:latin typeface="Times New Roman" panose="02020603050405020304" pitchFamily="18" charset="0"/>
                <a:cs typeface="Times New Roman" panose="02020603050405020304" pitchFamily="18" charset="0"/>
              </a:rPr>
              <a:t> у </a:t>
            </a:r>
            <a:r>
              <a:rPr lang="ru-RU" sz="2000" dirty="0" err="1">
                <a:latin typeface="Times New Roman" panose="02020603050405020304" pitchFamily="18" charset="0"/>
                <a:cs typeface="Times New Roman" panose="02020603050405020304" pitchFamily="18" charset="0"/>
              </a:rPr>
              <a:t>такі</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чотири</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основні</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напрями</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неокласицизм</a:t>
            </a:r>
            <a:r>
              <a:rPr lang="ru-RU" sz="2000" dirty="0">
                <a:latin typeface="Times New Roman" panose="02020603050405020304" pitchFamily="18" charset="0"/>
                <a:cs typeface="Times New Roman" panose="02020603050405020304" pitchFamily="18" charset="0"/>
              </a:rPr>
              <a:t> (монетаризм, </a:t>
            </a:r>
            <a:r>
              <a:rPr lang="ru-RU" sz="2000" dirty="0" err="1">
                <a:latin typeface="Times New Roman" panose="02020603050405020304" pitchFamily="18" charset="0"/>
                <a:cs typeface="Times New Roman" panose="02020603050405020304" pitchFamily="18" charset="0"/>
              </a:rPr>
              <a:t>неолібералізм</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кейнсіанство</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інституціоналізм</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неокласичний</a:t>
            </a:r>
            <a:r>
              <a:rPr lang="ru-RU" sz="2000" dirty="0">
                <a:latin typeface="Times New Roman" panose="02020603050405020304" pitchFamily="18" charset="0"/>
                <a:cs typeface="Times New Roman" panose="02020603050405020304" pitchFamily="18" charset="0"/>
              </a:rPr>
              <a:t> синтез.</a:t>
            </a:r>
            <a:endParaRPr lang="uk-UA"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10572384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sz="quarter" idx="13"/>
          </p:nvPr>
        </p:nvSpPr>
        <p:spPr>
          <a:xfrm>
            <a:off x="755576" y="332656"/>
            <a:ext cx="7992888" cy="6264696"/>
          </a:xfrm>
        </p:spPr>
        <p:txBody>
          <a:bodyPr>
            <a:noAutofit/>
          </a:bodyPr>
          <a:lstStyle/>
          <a:p>
            <a:r>
              <a:rPr lang="ru-RU" sz="2400" b="1" i="1" dirty="0" err="1">
                <a:latin typeface="Times New Roman" panose="02020603050405020304" pitchFamily="18" charset="0"/>
                <a:cs typeface="Times New Roman" panose="02020603050405020304" pitchFamily="18" charset="0"/>
              </a:rPr>
              <a:t>Неокласицизм</a:t>
            </a:r>
            <a:r>
              <a:rPr lang="ru-RU" sz="2400" b="1" i="1" dirty="0">
                <a:latin typeface="Times New Roman" panose="02020603050405020304" pitchFamily="18" charset="0"/>
                <a:cs typeface="Times New Roman" panose="02020603050405020304" pitchFamily="18" charset="0"/>
              </a:rPr>
              <a:t>.</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Досліджує</a:t>
            </a:r>
            <a:r>
              <a:rPr lang="ru-RU" sz="2400" dirty="0">
                <a:latin typeface="Times New Roman" panose="02020603050405020304" pitchFamily="18" charset="0"/>
                <a:cs typeface="Times New Roman" panose="02020603050405020304" pitchFamily="18" charset="0"/>
              </a:rPr>
              <a:t> і </a:t>
            </a:r>
            <a:r>
              <a:rPr lang="ru-RU" sz="2400" dirty="0" err="1">
                <a:latin typeface="Times New Roman" panose="02020603050405020304" pitchFamily="18" charset="0"/>
                <a:cs typeface="Times New Roman" panose="02020603050405020304" pitchFamily="18" charset="0"/>
              </a:rPr>
              <a:t>розвиває</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ідеї</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класичної</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політекономії</a:t>
            </a:r>
            <a:r>
              <a:rPr lang="ru-RU" sz="2400" dirty="0">
                <a:latin typeface="Times New Roman" panose="02020603050405020304" pitchFamily="18" charset="0"/>
                <a:cs typeface="Times New Roman" panose="02020603050405020304" pitchFamily="18" charset="0"/>
              </a:rPr>
              <a:t> з </a:t>
            </a:r>
            <a:r>
              <a:rPr lang="ru-RU" sz="2400" dirty="0" err="1">
                <a:latin typeface="Times New Roman" panose="02020603050405020304" pitchFamily="18" charset="0"/>
                <a:cs typeface="Times New Roman" panose="02020603050405020304" pitchFamily="18" charset="0"/>
              </a:rPr>
              <a:t>урахуванням</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сучасних</a:t>
            </a:r>
            <a:r>
              <a:rPr lang="ru-RU" sz="2400" dirty="0">
                <a:latin typeface="Times New Roman" panose="02020603050405020304" pitchFamily="18" charset="0"/>
                <a:cs typeface="Times New Roman" panose="02020603050405020304" pitchFamily="18" charset="0"/>
              </a:rPr>
              <a:t> умов. </a:t>
            </a:r>
            <a:r>
              <a:rPr lang="ru-RU" sz="2400" dirty="0" err="1">
                <a:latin typeface="Times New Roman" panose="02020603050405020304" pitchFamily="18" charset="0"/>
                <a:cs typeface="Times New Roman" panose="02020603050405020304" pitchFamily="18" charset="0"/>
              </a:rPr>
              <a:t>Заперечує</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необхідність</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втручання</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держави</a:t>
            </a:r>
            <a:r>
              <a:rPr lang="ru-RU" sz="2400" dirty="0">
                <a:latin typeface="Times New Roman" panose="02020603050405020304" pitchFamily="18" charset="0"/>
                <a:cs typeface="Times New Roman" panose="02020603050405020304" pitchFamily="18" charset="0"/>
              </a:rPr>
              <a:t> в </a:t>
            </a:r>
            <a:r>
              <a:rPr lang="ru-RU" sz="2400" dirty="0" err="1">
                <a:latin typeface="Times New Roman" panose="02020603050405020304" pitchFamily="18" charset="0"/>
                <a:cs typeface="Times New Roman" panose="02020603050405020304" pitchFamily="18" charset="0"/>
              </a:rPr>
              <a:t>економіку</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розглядає</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ринок</a:t>
            </a:r>
            <a:r>
              <a:rPr lang="ru-RU" sz="2400" dirty="0">
                <a:latin typeface="Times New Roman" panose="02020603050405020304" pitchFamily="18" charset="0"/>
                <a:cs typeface="Times New Roman" panose="02020603050405020304" pitchFamily="18" charset="0"/>
              </a:rPr>
              <a:t> як </a:t>
            </a:r>
            <a:r>
              <a:rPr lang="ru-RU" sz="2400" dirty="0" err="1">
                <a:latin typeface="Times New Roman" panose="02020603050405020304" pitchFamily="18" charset="0"/>
                <a:cs typeface="Times New Roman" panose="02020603050405020304" pitchFamily="18" charset="0"/>
              </a:rPr>
              <a:t>саморегульовану</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економічну</a:t>
            </a:r>
            <a:r>
              <a:rPr lang="ru-RU" sz="2400" dirty="0">
                <a:latin typeface="Times New Roman" panose="02020603050405020304" pitchFamily="18" charset="0"/>
                <a:cs typeface="Times New Roman" panose="02020603050405020304" pitchFamily="18" charset="0"/>
              </a:rPr>
              <a:t> систему, </a:t>
            </a:r>
            <a:r>
              <a:rPr lang="ru-RU" sz="2400" dirty="0" err="1">
                <a:latin typeface="Times New Roman" panose="02020603050405020304" pitchFamily="18" charset="0"/>
                <a:cs typeface="Times New Roman" panose="02020603050405020304" pitchFamily="18" charset="0"/>
              </a:rPr>
              <a:t>здатну</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самостійно</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встановити</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рівновагу</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між</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сукупним</a:t>
            </a:r>
            <a:r>
              <a:rPr lang="ru-RU" sz="2400" dirty="0">
                <a:latin typeface="Times New Roman" panose="02020603050405020304" pitchFamily="18" charset="0"/>
                <a:cs typeface="Times New Roman" panose="02020603050405020304" pitchFamily="18" charset="0"/>
              </a:rPr>
              <a:t> попитом та </a:t>
            </a:r>
            <a:r>
              <a:rPr lang="ru-RU" sz="2400" dirty="0" err="1">
                <a:latin typeface="Times New Roman" panose="02020603050405020304" pitchFamily="18" charset="0"/>
                <a:cs typeface="Times New Roman" panose="02020603050405020304" pitchFamily="18" charset="0"/>
              </a:rPr>
              <a:t>сукупною</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пропозицією</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Засновники</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теорії</a:t>
            </a:r>
            <a:r>
              <a:rPr lang="ru-RU" sz="2400" dirty="0">
                <a:latin typeface="Times New Roman" panose="02020603050405020304" pitchFamily="18" charset="0"/>
                <a:cs typeface="Times New Roman" panose="02020603050405020304" pitchFamily="18" charset="0"/>
              </a:rPr>
              <a:t> – А. Маршалл і А. </a:t>
            </a:r>
            <a:r>
              <a:rPr lang="ru-RU" sz="2400" dirty="0" err="1">
                <a:latin typeface="Times New Roman" panose="02020603050405020304" pitchFamily="18" charset="0"/>
                <a:cs typeface="Times New Roman" panose="02020603050405020304" pitchFamily="18" charset="0"/>
              </a:rPr>
              <a:t>Пігу</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послідовники</a:t>
            </a:r>
            <a:r>
              <a:rPr lang="ru-RU" sz="2400" dirty="0">
                <a:latin typeface="Times New Roman" panose="02020603050405020304" pitchFamily="18" charset="0"/>
                <a:cs typeface="Times New Roman" panose="02020603050405020304" pitchFamily="18" charset="0"/>
              </a:rPr>
              <a:t> – Л. </a:t>
            </a:r>
            <a:r>
              <a:rPr lang="ru-RU" sz="2400" dirty="0" err="1">
                <a:latin typeface="Times New Roman" panose="02020603050405020304" pitchFamily="18" charset="0"/>
                <a:cs typeface="Times New Roman" panose="02020603050405020304" pitchFamily="18" charset="0"/>
              </a:rPr>
              <a:t>Мізес</a:t>
            </a:r>
            <a:r>
              <a:rPr lang="ru-RU" sz="2400" dirty="0">
                <a:latin typeface="Times New Roman" panose="02020603050405020304" pitchFamily="18" charset="0"/>
                <a:cs typeface="Times New Roman" panose="02020603050405020304" pitchFamily="18" charset="0"/>
              </a:rPr>
              <a:t>, Ф. </a:t>
            </a:r>
            <a:r>
              <a:rPr lang="ru-RU" sz="2400" dirty="0" err="1">
                <a:latin typeface="Times New Roman" panose="02020603050405020304" pitchFamily="18" charset="0"/>
                <a:cs typeface="Times New Roman" panose="02020603050405020304" pitchFamily="18" charset="0"/>
              </a:rPr>
              <a:t>Хайєк</a:t>
            </a:r>
            <a:r>
              <a:rPr lang="ru-RU" sz="2400" dirty="0">
                <a:latin typeface="Times New Roman" panose="02020603050405020304" pitchFamily="18" charset="0"/>
                <a:cs typeface="Times New Roman" panose="02020603050405020304" pitchFamily="18" charset="0"/>
              </a:rPr>
              <a:t>, М. </a:t>
            </a:r>
            <a:r>
              <a:rPr lang="ru-RU" sz="2400" dirty="0" err="1">
                <a:latin typeface="Times New Roman" panose="02020603050405020304" pitchFamily="18" charset="0"/>
                <a:cs typeface="Times New Roman" panose="02020603050405020304" pitchFamily="18" charset="0"/>
              </a:rPr>
              <a:t>Фрідмен</a:t>
            </a:r>
            <a:r>
              <a:rPr lang="ru-RU" sz="2400" dirty="0">
                <a:latin typeface="Times New Roman" panose="02020603050405020304" pitchFamily="18" charset="0"/>
                <a:cs typeface="Times New Roman" panose="02020603050405020304" pitchFamily="18" charset="0"/>
              </a:rPr>
              <a:t>, А. </a:t>
            </a:r>
            <a:r>
              <a:rPr lang="ru-RU" sz="2400" dirty="0" err="1">
                <a:latin typeface="Times New Roman" panose="02020603050405020304" pitchFamily="18" charset="0"/>
                <a:cs typeface="Times New Roman" panose="02020603050405020304" pitchFamily="18" charset="0"/>
              </a:rPr>
              <a:t>Лаффер</a:t>
            </a:r>
            <a:r>
              <a:rPr lang="ru-RU" sz="2400" dirty="0">
                <a:latin typeface="Times New Roman" panose="02020603050405020304" pitchFamily="18" charset="0"/>
                <a:cs typeface="Times New Roman" panose="02020603050405020304" pitchFamily="18" charset="0"/>
              </a:rPr>
              <a:t>, Дж. </a:t>
            </a:r>
            <a:r>
              <a:rPr lang="ru-RU" sz="2400" dirty="0" err="1">
                <a:latin typeface="Times New Roman" panose="02020603050405020304" pitchFamily="18" charset="0"/>
                <a:cs typeface="Times New Roman" panose="02020603050405020304" pitchFamily="18" charset="0"/>
              </a:rPr>
              <a:t>Гілдер</a:t>
            </a:r>
            <a:r>
              <a:rPr lang="ru-RU" sz="2400" dirty="0">
                <a:latin typeface="Times New Roman" panose="02020603050405020304" pitchFamily="18" charset="0"/>
                <a:cs typeface="Times New Roman" panose="02020603050405020304" pitchFamily="18" charset="0"/>
              </a:rPr>
              <a:t>, Ф. </a:t>
            </a:r>
            <a:r>
              <a:rPr lang="ru-RU" sz="2400" dirty="0" err="1">
                <a:latin typeface="Times New Roman" panose="02020603050405020304" pitchFamily="18" charset="0"/>
                <a:cs typeface="Times New Roman" panose="02020603050405020304" pitchFamily="18" charset="0"/>
              </a:rPr>
              <a:t>Кейган</a:t>
            </a:r>
            <a:r>
              <a:rPr lang="ru-RU" sz="2400" dirty="0">
                <a:latin typeface="Times New Roman" panose="02020603050405020304" pitchFamily="18" charset="0"/>
                <a:cs typeface="Times New Roman" panose="02020603050405020304" pitchFamily="18" charset="0"/>
              </a:rPr>
              <a:t> та </a:t>
            </a:r>
            <a:r>
              <a:rPr lang="ru-RU" sz="2400" dirty="0" err="1">
                <a:latin typeface="Times New Roman" panose="02020603050405020304" pitchFamily="18" charset="0"/>
                <a:cs typeface="Times New Roman" panose="02020603050405020304" pitchFamily="18" charset="0"/>
              </a:rPr>
              <a:t>ін</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Неокласичний</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напрям</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охоплює</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багато</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різних</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концепцій</a:t>
            </a:r>
            <a:r>
              <a:rPr lang="ru-RU" sz="2400" dirty="0">
                <a:latin typeface="Times New Roman" panose="02020603050405020304" pitchFamily="18" charset="0"/>
                <a:cs typeface="Times New Roman" panose="02020603050405020304" pitchFamily="18" charset="0"/>
              </a:rPr>
              <a:t> і </a:t>
            </a:r>
            <a:r>
              <a:rPr lang="ru-RU" sz="2400" dirty="0" err="1">
                <a:latin typeface="Times New Roman" panose="02020603050405020304" pitchFamily="18" charset="0"/>
                <a:cs typeface="Times New Roman" panose="02020603050405020304" pitchFamily="18" charset="0"/>
              </a:rPr>
              <a:t>шкіл</a:t>
            </a:r>
            <a:r>
              <a:rPr lang="ru-RU" sz="2400" dirty="0">
                <a:latin typeface="Times New Roman" panose="02020603050405020304" pitchFamily="18" charset="0"/>
                <a:cs typeface="Times New Roman" panose="02020603050405020304" pitchFamily="18" charset="0"/>
              </a:rPr>
              <a:t>: монетаризм, </a:t>
            </a:r>
            <a:r>
              <a:rPr lang="ru-RU" sz="2400" dirty="0" err="1">
                <a:latin typeface="Times New Roman" panose="02020603050405020304" pitchFamily="18" charset="0"/>
                <a:cs typeface="Times New Roman" panose="02020603050405020304" pitchFamily="18" charset="0"/>
              </a:rPr>
              <a:t>неолібералізм</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теорію</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суспільного</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вибору</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теорію</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раціональних</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очікувань</a:t>
            </a:r>
            <a:r>
              <a:rPr lang="ru-RU" sz="2400" dirty="0">
                <a:latin typeface="Times New Roman" panose="02020603050405020304" pitchFamily="18" charset="0"/>
                <a:cs typeface="Times New Roman" panose="02020603050405020304" pitchFamily="18" charset="0"/>
              </a:rPr>
              <a:t> та </a:t>
            </a:r>
            <a:r>
              <a:rPr lang="ru-RU" sz="2400" dirty="0" err="1">
                <a:latin typeface="Times New Roman" panose="02020603050405020304" pitchFamily="18" charset="0"/>
                <a:cs typeface="Times New Roman" panose="02020603050405020304" pitchFamily="18" charset="0"/>
              </a:rPr>
              <a:t>ін</a:t>
            </a:r>
            <a:r>
              <a:rPr lang="ru-RU" sz="2400" dirty="0">
                <a:latin typeface="Times New Roman" panose="02020603050405020304" pitchFamily="18" charset="0"/>
                <a:cs typeface="Times New Roman" panose="02020603050405020304" pitchFamily="18" charset="0"/>
              </a:rPr>
              <a:t>. Особливою </a:t>
            </a:r>
            <a:r>
              <a:rPr lang="ru-RU" sz="2400" dirty="0" err="1">
                <a:latin typeface="Times New Roman" panose="02020603050405020304" pitchFamily="18" charset="0"/>
                <a:cs typeface="Times New Roman" panose="02020603050405020304" pitchFamily="18" charset="0"/>
              </a:rPr>
              <a:t>популярністю</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користується</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концепція</a:t>
            </a:r>
            <a:r>
              <a:rPr lang="ru-RU" sz="2400" dirty="0">
                <a:latin typeface="Times New Roman" panose="02020603050405020304" pitchFamily="18" charset="0"/>
                <a:cs typeface="Times New Roman" panose="02020603050405020304" pitchFamily="18" charset="0"/>
              </a:rPr>
              <a:t> монетаризму, </a:t>
            </a:r>
            <a:r>
              <a:rPr lang="ru-RU" sz="2400" dirty="0" err="1">
                <a:latin typeface="Times New Roman" panose="02020603050405020304" pitchFamily="18" charset="0"/>
                <a:cs typeface="Times New Roman" panose="02020603050405020304" pitchFamily="18" charset="0"/>
              </a:rPr>
              <a:t>визнаним</a:t>
            </a:r>
            <a:r>
              <a:rPr lang="ru-RU" sz="2400" dirty="0">
                <a:latin typeface="Times New Roman" panose="02020603050405020304" pitchFamily="18" charset="0"/>
                <a:cs typeface="Times New Roman" panose="02020603050405020304" pitchFamily="18" charset="0"/>
              </a:rPr>
              <a:t> теоретиком </a:t>
            </a:r>
            <a:r>
              <a:rPr lang="ru-RU" sz="2400" dirty="0" err="1">
                <a:latin typeface="Times New Roman" panose="02020603050405020304" pitchFamily="18" charset="0"/>
                <a:cs typeface="Times New Roman" panose="02020603050405020304" pitchFamily="18" charset="0"/>
              </a:rPr>
              <a:t>якої</a:t>
            </a:r>
            <a:r>
              <a:rPr lang="ru-RU" sz="2400" dirty="0">
                <a:latin typeface="Times New Roman" panose="02020603050405020304" pitchFamily="18" charset="0"/>
                <a:cs typeface="Times New Roman" panose="02020603050405020304" pitchFamily="18" charset="0"/>
              </a:rPr>
              <a:t> є </a:t>
            </a:r>
            <a:r>
              <a:rPr lang="ru-RU" sz="2400" dirty="0" err="1">
                <a:latin typeface="Times New Roman" panose="02020603050405020304" pitchFamily="18" charset="0"/>
                <a:cs typeface="Times New Roman" panose="02020603050405020304" pitchFamily="18" charset="0"/>
              </a:rPr>
              <a:t>американський</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економіст</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Мілтон</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Фрідмен</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Прихильники</a:t>
            </a:r>
            <a:r>
              <a:rPr lang="ru-RU" sz="2400" dirty="0">
                <a:latin typeface="Times New Roman" panose="02020603050405020304" pitchFamily="18" charset="0"/>
                <a:cs typeface="Times New Roman" panose="02020603050405020304" pitchFamily="18" charset="0"/>
              </a:rPr>
              <a:t> монетаризму: Ф. </a:t>
            </a:r>
            <a:r>
              <a:rPr lang="ru-RU" sz="2400" dirty="0" err="1">
                <a:latin typeface="Times New Roman" panose="02020603050405020304" pitchFamily="18" charset="0"/>
                <a:cs typeface="Times New Roman" panose="02020603050405020304" pitchFamily="18" charset="0"/>
              </a:rPr>
              <a:t>Найт</a:t>
            </a:r>
            <a:r>
              <a:rPr lang="ru-RU" sz="2400" dirty="0">
                <a:latin typeface="Times New Roman" panose="02020603050405020304" pitchFamily="18" charset="0"/>
                <a:cs typeface="Times New Roman" panose="02020603050405020304" pitchFamily="18" charset="0"/>
              </a:rPr>
              <a:t>, Дж. </a:t>
            </a:r>
            <a:r>
              <a:rPr lang="ru-RU" sz="2400" dirty="0" err="1">
                <a:latin typeface="Times New Roman" panose="02020603050405020304" pitchFamily="18" charset="0"/>
                <a:cs typeface="Times New Roman" panose="02020603050405020304" pitchFamily="18" charset="0"/>
              </a:rPr>
              <a:t>Стиглер</a:t>
            </a:r>
            <a:r>
              <a:rPr lang="ru-RU" sz="2400" dirty="0">
                <a:latin typeface="Times New Roman" panose="02020603050405020304" pitchFamily="18" charset="0"/>
                <a:cs typeface="Times New Roman" panose="02020603050405020304" pitchFamily="18" charset="0"/>
              </a:rPr>
              <a:t>, Ф. </a:t>
            </a:r>
            <a:r>
              <a:rPr lang="ru-RU" sz="2400" dirty="0" err="1">
                <a:latin typeface="Times New Roman" panose="02020603050405020304" pitchFamily="18" charset="0"/>
                <a:cs typeface="Times New Roman" panose="02020603050405020304" pitchFamily="18" charset="0"/>
              </a:rPr>
              <a:t>Кейган</a:t>
            </a:r>
            <a:r>
              <a:rPr lang="ru-RU" sz="2400" dirty="0">
                <a:latin typeface="Times New Roman" panose="02020603050405020304" pitchFamily="18" charset="0"/>
                <a:cs typeface="Times New Roman" panose="02020603050405020304" pitchFamily="18" charset="0"/>
              </a:rPr>
              <a:t>, А. </a:t>
            </a:r>
            <a:r>
              <a:rPr lang="ru-RU" sz="2400" dirty="0" err="1">
                <a:latin typeface="Times New Roman" panose="02020603050405020304" pitchFamily="18" charset="0"/>
                <a:cs typeface="Times New Roman" panose="02020603050405020304" pitchFamily="18" charset="0"/>
              </a:rPr>
              <a:t>Голдмен</a:t>
            </a:r>
            <a:r>
              <a:rPr lang="ru-RU" sz="2400" dirty="0">
                <a:latin typeface="Times New Roman" panose="02020603050405020304" pitchFamily="18" charset="0"/>
                <a:cs typeface="Times New Roman" panose="02020603050405020304" pitchFamily="18" charset="0"/>
              </a:rPr>
              <a:t>.</a:t>
            </a:r>
            <a:endParaRPr lang="uk-UA"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03821262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sz="quarter" idx="13"/>
          </p:nvPr>
        </p:nvSpPr>
        <p:spPr>
          <a:xfrm>
            <a:off x="755576" y="332656"/>
            <a:ext cx="7992888" cy="6264696"/>
          </a:xfrm>
        </p:spPr>
        <p:txBody>
          <a:bodyPr>
            <a:noAutofit/>
          </a:bodyPr>
          <a:lstStyle/>
          <a:p>
            <a:r>
              <a:rPr lang="ru-RU" sz="2400" b="1" i="1" dirty="0">
                <a:latin typeface="Times New Roman" panose="02020603050405020304" pitchFamily="18" charset="0"/>
                <a:cs typeface="Times New Roman" panose="02020603050405020304" pitchFamily="18" charset="0"/>
              </a:rPr>
              <a:t>Монетаризм</a:t>
            </a:r>
            <a:r>
              <a:rPr lang="ru-RU" sz="2400" dirty="0">
                <a:latin typeface="Times New Roman" panose="02020603050405020304" pitchFamily="18" charset="0"/>
                <a:cs typeface="Times New Roman" panose="02020603050405020304" pitchFamily="18" charset="0"/>
              </a:rPr>
              <a:t> – </a:t>
            </a:r>
            <a:r>
              <a:rPr lang="ru-RU" sz="2400" dirty="0" err="1">
                <a:latin typeface="Times New Roman" panose="02020603050405020304" pitchFamily="18" charset="0"/>
                <a:cs typeface="Times New Roman" panose="02020603050405020304" pitchFamily="18" charset="0"/>
              </a:rPr>
              <a:t>теорія</a:t>
            </a:r>
            <a:r>
              <a:rPr lang="ru-RU" sz="2400" dirty="0">
                <a:latin typeface="Times New Roman" panose="02020603050405020304" pitchFamily="18" charset="0"/>
                <a:cs typeface="Times New Roman" panose="02020603050405020304" pitchFamily="18" charset="0"/>
              </a:rPr>
              <a:t>, яка </a:t>
            </a:r>
            <a:r>
              <a:rPr lang="ru-RU" sz="2400" dirty="0" err="1">
                <a:latin typeface="Times New Roman" panose="02020603050405020304" pitchFamily="18" charset="0"/>
                <a:cs typeface="Times New Roman" panose="02020603050405020304" pitchFamily="18" charset="0"/>
              </a:rPr>
              <a:t>пропонує</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відмову</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від</a:t>
            </a:r>
            <a:r>
              <a:rPr lang="ru-RU" sz="2400" dirty="0">
                <a:latin typeface="Times New Roman" panose="02020603050405020304" pitchFamily="18" charset="0"/>
                <a:cs typeface="Times New Roman" panose="02020603050405020304" pitchFamily="18" charset="0"/>
              </a:rPr>
              <a:t> активного </a:t>
            </a:r>
            <a:r>
              <a:rPr lang="ru-RU" sz="2400" dirty="0" err="1">
                <a:latin typeface="Times New Roman" panose="02020603050405020304" pitchFamily="18" charset="0"/>
                <a:cs typeface="Times New Roman" panose="02020603050405020304" pitchFamily="18" charset="0"/>
              </a:rPr>
              <a:t>втручання</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держави</a:t>
            </a:r>
            <a:r>
              <a:rPr lang="ru-RU" sz="2400" dirty="0">
                <a:latin typeface="Times New Roman" panose="02020603050405020304" pitchFamily="18" charset="0"/>
                <a:cs typeface="Times New Roman" panose="02020603050405020304" pitchFamily="18" charset="0"/>
              </a:rPr>
              <a:t> в </a:t>
            </a:r>
            <a:r>
              <a:rPr lang="ru-RU" sz="2400" dirty="0" err="1">
                <a:latin typeface="Times New Roman" panose="02020603050405020304" pitchFamily="18" charset="0"/>
                <a:cs typeface="Times New Roman" panose="02020603050405020304" pitchFamily="18" charset="0"/>
              </a:rPr>
              <a:t>економіку</a:t>
            </a:r>
            <a:r>
              <a:rPr lang="ru-RU" sz="2400" dirty="0">
                <a:latin typeface="Times New Roman" panose="02020603050405020304" pitchFamily="18" charset="0"/>
                <a:cs typeface="Times New Roman" panose="02020603050405020304" pitchFamily="18" charset="0"/>
              </a:rPr>
              <a:t> і </a:t>
            </a:r>
            <a:r>
              <a:rPr lang="ru-RU" sz="2400" dirty="0" err="1">
                <a:latin typeface="Times New Roman" panose="02020603050405020304" pitchFamily="18" charset="0"/>
                <a:cs typeface="Times New Roman" panose="02020603050405020304" pitchFamily="18" charset="0"/>
              </a:rPr>
              <a:t>приписує</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грошовій</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масі</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що</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перебуває</a:t>
            </a:r>
            <a:r>
              <a:rPr lang="ru-RU" sz="2400" dirty="0">
                <a:latin typeface="Times New Roman" panose="02020603050405020304" pitchFamily="18" charset="0"/>
                <a:cs typeface="Times New Roman" panose="02020603050405020304" pitchFamily="18" charset="0"/>
              </a:rPr>
              <a:t> в </a:t>
            </a:r>
            <a:r>
              <a:rPr lang="ru-RU" sz="2400" dirty="0" err="1">
                <a:latin typeface="Times New Roman" panose="02020603050405020304" pitchFamily="18" charset="0"/>
                <a:cs typeface="Times New Roman" panose="02020603050405020304" pitchFamily="18" charset="0"/>
              </a:rPr>
              <a:t>обігу</a:t>
            </a:r>
            <a:r>
              <a:rPr lang="ru-RU" sz="2400" dirty="0">
                <a:latin typeface="Times New Roman" panose="02020603050405020304" pitchFamily="18" charset="0"/>
                <a:cs typeface="Times New Roman" panose="02020603050405020304" pitchFamily="18" charset="0"/>
              </a:rPr>
              <a:t>, роль </a:t>
            </a:r>
            <a:r>
              <a:rPr lang="ru-RU" sz="2400" dirty="0" err="1">
                <a:latin typeface="Times New Roman" panose="02020603050405020304" pitchFamily="18" charset="0"/>
                <a:cs typeface="Times New Roman" panose="02020603050405020304" pitchFamily="18" charset="0"/>
              </a:rPr>
              <a:t>визначального</a:t>
            </a:r>
            <a:r>
              <a:rPr lang="ru-RU" sz="2400" dirty="0">
                <a:latin typeface="Times New Roman" panose="02020603050405020304" pitchFamily="18" charset="0"/>
                <a:cs typeface="Times New Roman" panose="02020603050405020304" pitchFamily="18" charset="0"/>
              </a:rPr>
              <a:t> фактора у </a:t>
            </a:r>
            <a:r>
              <a:rPr lang="ru-RU" sz="2400" dirty="0" err="1">
                <a:latin typeface="Times New Roman" panose="02020603050405020304" pitchFamily="18" charset="0"/>
                <a:cs typeface="Times New Roman" panose="02020603050405020304" pitchFamily="18" charset="0"/>
              </a:rPr>
              <a:t>формуванні</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економічної</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кон'юнктури</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розвитку</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виробництва</a:t>
            </a:r>
            <a:r>
              <a:rPr lang="ru-RU" sz="2400" dirty="0">
                <a:latin typeface="Times New Roman" panose="02020603050405020304" pitchFamily="18" charset="0"/>
                <a:cs typeface="Times New Roman" panose="02020603050405020304" pitchFamily="18" charset="0"/>
              </a:rPr>
              <a:t> і </a:t>
            </a:r>
            <a:r>
              <a:rPr lang="ru-RU" sz="2400" dirty="0" err="1">
                <a:latin typeface="Times New Roman" panose="02020603050405020304" pitchFamily="18" charset="0"/>
                <a:cs typeface="Times New Roman" panose="02020603050405020304" pitchFamily="18" charset="0"/>
              </a:rPr>
              <a:t>зміні</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обсягів</a:t>
            </a:r>
            <a:r>
              <a:rPr lang="ru-RU" sz="2400" dirty="0">
                <a:latin typeface="Times New Roman" panose="02020603050405020304" pitchFamily="18" charset="0"/>
                <a:cs typeface="Times New Roman" panose="02020603050405020304" pitchFamily="18" charset="0"/>
              </a:rPr>
              <a:t> валового </a:t>
            </a:r>
            <a:r>
              <a:rPr lang="ru-RU" sz="2400" dirty="0" err="1">
                <a:latin typeface="Times New Roman" panose="02020603050405020304" pitchFamily="18" charset="0"/>
                <a:cs typeface="Times New Roman" panose="02020603050405020304" pitchFamily="18" charset="0"/>
              </a:rPr>
              <a:t>національного</a:t>
            </a:r>
            <a:r>
              <a:rPr lang="ru-RU" sz="2400" dirty="0">
                <a:latin typeface="Times New Roman" panose="02020603050405020304" pitchFamily="18" charset="0"/>
                <a:cs typeface="Times New Roman" panose="02020603050405020304" pitchFamily="18" charset="0"/>
              </a:rPr>
              <a:t> продукту (ВНП). За правилом монетаризму </a:t>
            </a:r>
            <a:r>
              <a:rPr lang="ru-RU" sz="2400" dirty="0" err="1">
                <a:latin typeface="Times New Roman" panose="02020603050405020304" pitchFamily="18" charset="0"/>
                <a:cs typeface="Times New Roman" panose="02020603050405020304" pitchFamily="18" charset="0"/>
              </a:rPr>
              <a:t>приріст</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грошової</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маси</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монетарної</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бази</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має</a:t>
            </a:r>
            <a:r>
              <a:rPr lang="ru-RU" sz="2400" dirty="0">
                <a:latin typeface="Times New Roman" panose="02020603050405020304" pitchFamily="18" charset="0"/>
                <a:cs typeface="Times New Roman" panose="02020603050405020304" pitchFamily="18" charset="0"/>
              </a:rPr>
              <a:t> бути </a:t>
            </a:r>
            <a:r>
              <a:rPr lang="ru-RU" sz="2400" dirty="0" err="1">
                <a:latin typeface="Times New Roman" panose="02020603050405020304" pitchFamily="18" charset="0"/>
                <a:cs typeface="Times New Roman" panose="02020603050405020304" pitchFamily="18" charset="0"/>
              </a:rPr>
              <a:t>скоординований</a:t>
            </a:r>
            <a:r>
              <a:rPr lang="ru-RU" sz="2400" dirty="0">
                <a:latin typeface="Times New Roman" panose="02020603050405020304" pitchFamily="18" charset="0"/>
                <a:cs typeface="Times New Roman" panose="02020603050405020304" pitchFamily="18" charset="0"/>
              </a:rPr>
              <a:t> з темпами </a:t>
            </a:r>
            <a:r>
              <a:rPr lang="ru-RU" sz="2400" dirty="0" err="1">
                <a:latin typeface="Times New Roman" panose="02020603050405020304" pitchFamily="18" charset="0"/>
                <a:cs typeface="Times New Roman" panose="02020603050405020304" pitchFamily="18" charset="0"/>
              </a:rPr>
              <a:t>зростання</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товарної</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маси</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динамікою</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цін</a:t>
            </a:r>
            <a:r>
              <a:rPr lang="ru-RU" sz="2400" dirty="0">
                <a:latin typeface="Times New Roman" panose="02020603050405020304" pitchFamily="18" charset="0"/>
                <a:cs typeface="Times New Roman" panose="02020603050405020304" pitchFamily="18" charset="0"/>
              </a:rPr>
              <a:t> і </a:t>
            </a:r>
            <a:r>
              <a:rPr lang="ru-RU" sz="2400" dirty="0" err="1">
                <a:latin typeface="Times New Roman" panose="02020603050405020304" pitchFamily="18" charset="0"/>
                <a:cs typeface="Times New Roman" panose="02020603050405020304" pitchFamily="18" charset="0"/>
              </a:rPr>
              <a:t>швидкістю</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обертання</a:t>
            </a:r>
            <a:r>
              <a:rPr lang="ru-RU" sz="2400" dirty="0">
                <a:latin typeface="Times New Roman" panose="02020603050405020304" pitchFamily="18" charset="0"/>
                <a:cs typeface="Times New Roman" panose="02020603050405020304" pitchFamily="18" charset="0"/>
              </a:rPr>
              <a:t> грошей.</a:t>
            </a:r>
            <a:endParaRPr lang="uk-UA"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163829136"/>
      </p:ext>
    </p:extLst>
  </p:cSld>
  <p:clrMapOvr>
    <a:masterClrMapping/>
  </p:clrMapOvr>
</p:sld>
</file>

<file path=ppt/theme/theme1.xml><?xml version="1.0" encoding="utf-8"?>
<a:theme xmlns:a="http://schemas.openxmlformats.org/drawingml/2006/main" name="Воздушный поток">
  <a:themeElements>
    <a:clrScheme name="Воздушный поток">
      <a:dk1>
        <a:sysClr val="windowText" lastClr="000000"/>
      </a:dk1>
      <a:lt1>
        <a:sysClr val="window" lastClr="FFFFFF"/>
      </a:lt1>
      <a:dk2>
        <a:srgbClr val="212745"/>
      </a:dk2>
      <a:lt2>
        <a:srgbClr val="B4DCFA"/>
      </a:lt2>
      <a:accent1>
        <a:srgbClr val="4E67C8"/>
      </a:accent1>
      <a:accent2>
        <a:srgbClr val="5ECCF3"/>
      </a:accent2>
      <a:accent3>
        <a:srgbClr val="A7EA52"/>
      </a:accent3>
      <a:accent4>
        <a:srgbClr val="5DCEAF"/>
      </a:accent4>
      <a:accent5>
        <a:srgbClr val="FF8021"/>
      </a:accent5>
      <a:accent6>
        <a:srgbClr val="F14124"/>
      </a:accent6>
      <a:hlink>
        <a:srgbClr val="56C7AA"/>
      </a:hlink>
      <a:folHlink>
        <a:srgbClr val="59A8D1"/>
      </a:folHlink>
    </a:clrScheme>
    <a:fontScheme name="Воздушный поток">
      <a:majorFont>
        <a:latin typeface="Trebuchet MS"/>
        <a:ea typeface=""/>
        <a:cs typeface=""/>
        <a:font script="Jpan" typeface="HGｺﾞｼｯｸM"/>
        <a:font script="Hang" typeface="HY그래픽B"/>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HGｺﾞｼｯｸM"/>
        <a:font script="Hang" typeface="HY그래픽M"/>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Воздушный поток">
      <a:fillStyleLst>
        <a:solidFill>
          <a:schemeClr val="phClr"/>
        </a:solidFill>
        <a:gradFill rotWithShape="1">
          <a:gsLst>
            <a:gs pos="28000">
              <a:schemeClr val="phClr">
                <a:tint val="18000"/>
                <a:satMod val="120000"/>
                <a:lumMod val="88000"/>
              </a:schemeClr>
            </a:gs>
            <a:gs pos="100000">
              <a:schemeClr val="phClr">
                <a:tint val="40000"/>
                <a:satMod val="100000"/>
                <a:lumMod val="78000"/>
              </a:schemeClr>
            </a:gs>
          </a:gsLst>
          <a:lin ang="5400000" scaled="0"/>
        </a:gradFill>
        <a:gradFill rotWithShape="1">
          <a:gsLst>
            <a:gs pos="0">
              <a:schemeClr val="phClr">
                <a:lumMod val="95000"/>
              </a:schemeClr>
            </a:gs>
            <a:gs pos="100000">
              <a:schemeClr val="phClr">
                <a:shade val="82000"/>
                <a:satMod val="125000"/>
                <a:lumMod val="74000"/>
              </a:schemeClr>
            </a:gs>
          </a:gsLst>
          <a:lin ang="5400000" scaled="0"/>
        </a:gradFill>
      </a:fillStyleLst>
      <a:lnStyleLst>
        <a:ln w="9525" cap="flat" cmpd="sng" algn="ctr">
          <a:solidFill>
            <a:schemeClr val="phClr"/>
          </a:solidFill>
          <a:prstDash val="solid"/>
        </a:ln>
        <a:ln w="15875" cap="flat" cmpd="sng" algn="ctr">
          <a:solidFill>
            <a:schemeClr val="phClr">
              <a:shade val="75000"/>
              <a:satMod val="125000"/>
              <a:lumMod val="75000"/>
            </a:schemeClr>
          </a:solidFill>
          <a:prstDash val="solid"/>
        </a:ln>
        <a:ln w="25400" cap="flat" cmpd="sng" algn="ctr">
          <a:solidFill>
            <a:schemeClr val="phClr"/>
          </a:solidFill>
          <a:prstDash val="solid"/>
        </a:ln>
      </a:lnStyleLst>
      <a:effectStyleLst>
        <a:effectStyle>
          <a:effectLst>
            <a:outerShdw blurRad="63500" dist="50800" dir="5400000" sx="98000" sy="98000" rotWithShape="0">
              <a:srgbClr val="000000">
                <a:alpha val="20000"/>
              </a:srgbClr>
            </a:outerShdw>
          </a:effectLst>
        </a:effectStyle>
        <a:effectStyle>
          <a:effectLst>
            <a:outerShdw blurRad="40005" dist="22984" dir="5400000" rotWithShape="0">
              <a:srgbClr val="000000">
                <a:alpha val="45000"/>
              </a:srgbClr>
            </a:outerShdw>
          </a:effectLst>
          <a:scene3d>
            <a:camera prst="orthographicFront">
              <a:rot lat="0" lon="0" rev="0"/>
            </a:camera>
            <a:lightRig rig="balanced" dir="tr"/>
          </a:scene3d>
          <a:sp3d prstMaterial="matte">
            <a:bevelT w="19050" h="38100"/>
          </a:sp3d>
        </a:effectStyle>
        <a:effectStyle>
          <a:effectLst>
            <a:reflection blurRad="38100" stA="26000" endPos="23000" dist="25400" dir="5400000" sy="-100000" rotWithShape="0"/>
          </a:effectLst>
          <a:scene3d>
            <a:camera prst="orthographicFront">
              <a:rot lat="0" lon="0" rev="0"/>
            </a:camera>
            <a:lightRig rig="balanced" dir="tr"/>
          </a:scene3d>
          <a:sp3d contourW="14605" prstMaterial="plastic">
            <a:bevelT w="50800"/>
            <a:contourClr>
              <a:schemeClr val="phClr">
                <a:shade val="30000"/>
                <a:satMod val="120000"/>
              </a:schemeClr>
            </a:contourClr>
          </a:sp3d>
        </a:effectStyle>
      </a:effectStyleLst>
      <a:bgFillStyleLst>
        <a:solidFill>
          <a:schemeClr val="phClr"/>
        </a:solidFill>
        <a:gradFill rotWithShape="1">
          <a:gsLst>
            <a:gs pos="0">
              <a:schemeClr val="phClr">
                <a:tint val="98000"/>
                <a:shade val="90000"/>
                <a:satMod val="160000"/>
                <a:lumMod val="100000"/>
              </a:schemeClr>
            </a:gs>
            <a:gs pos="60000">
              <a:schemeClr val="phClr">
                <a:tint val="95000"/>
                <a:shade val="100000"/>
                <a:satMod val="130000"/>
                <a:lumMod val="130000"/>
              </a:schemeClr>
            </a:gs>
            <a:gs pos="100000">
              <a:schemeClr val="phClr">
                <a:tint val="97000"/>
                <a:shade val="100000"/>
                <a:hueMod val="100000"/>
                <a:satMod val="140000"/>
                <a:lumMod val="80000"/>
              </a:schemeClr>
            </a:gs>
          </a:gsLst>
          <a:path path="circle">
            <a:fillToRect l="20000" t="10000" r="20000" b="60000"/>
          </a:path>
        </a:gradFill>
        <a:gradFill rotWithShape="1">
          <a:gsLst>
            <a:gs pos="0">
              <a:schemeClr val="phClr">
                <a:tint val="94000"/>
                <a:satMod val="160000"/>
                <a:lumMod val="160000"/>
              </a:schemeClr>
            </a:gs>
            <a:gs pos="42000">
              <a:schemeClr val="phClr">
                <a:tint val="94000"/>
                <a:shade val="94000"/>
                <a:satMod val="160000"/>
                <a:lumMod val="130000"/>
              </a:schemeClr>
            </a:gs>
            <a:gs pos="100000">
              <a:schemeClr val="phClr">
                <a:tint val="97000"/>
                <a:shade val="94000"/>
                <a:satMod val="180000"/>
                <a:lumMod val="84000"/>
              </a:schemeClr>
            </a:gs>
          </a:gsLst>
          <a:path path="circle">
            <a:fillToRect l="24000" t="44000" r="24000" b="12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Slipstream</Template>
  <TotalTime>26</TotalTime>
  <Words>1878</Words>
  <Application>Microsoft Office PowerPoint</Application>
  <PresentationFormat>Экран (4:3)</PresentationFormat>
  <Paragraphs>41</Paragraphs>
  <Slides>21</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21</vt:i4>
      </vt:variant>
    </vt:vector>
  </HeadingPairs>
  <TitlesOfParts>
    <vt:vector size="22" baseType="lpstr">
      <vt:lpstr>Воздушный поток</vt:lpstr>
      <vt:lpstr>Тема 1. Предмет і метод економічної теорії </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Дякую за увагу!</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Тема 1. Предмет і метод економічної теорії </dc:title>
  <dc:creator>Ann</dc:creator>
  <cp:lastModifiedBy>Ann</cp:lastModifiedBy>
  <cp:revision>22</cp:revision>
  <dcterms:created xsi:type="dcterms:W3CDTF">2020-10-05T12:12:49Z</dcterms:created>
  <dcterms:modified xsi:type="dcterms:W3CDTF">2020-10-05T12:40:09Z</dcterms:modified>
</cp:coreProperties>
</file>