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69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92" r:id="rId36"/>
    <p:sldId id="293" r:id="rId37"/>
    <p:sldId id="294" r:id="rId38"/>
    <p:sldId id="295" r:id="rId39"/>
    <p:sldId id="290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01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8878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3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605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057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0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81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66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6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8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7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4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8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01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18A2D-9203-42D1-9253-B90BA0BDE3C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DEE17DA-3C01-4905-8AAA-E260CBD6E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0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0338" y="204716"/>
            <a:ext cx="7766936" cy="939146"/>
          </a:xfrm>
        </p:spPr>
        <p:txBody>
          <a:bodyPr/>
          <a:lstStyle/>
          <a:p>
            <a:pPr algn="l"/>
            <a:r>
              <a:rPr lang="ru-RU" sz="2800" dirty="0" smtClean="0"/>
              <a:t>Тема 8. СВІТОВИЙ </a:t>
            </a:r>
            <a:r>
              <a:rPr lang="ru-RU" sz="2800" dirty="0"/>
              <a:t>ФІНАНСОВИЙ РИНОК</a:t>
            </a:r>
            <a:br>
              <a:rPr lang="ru-RU" sz="2800" dirty="0"/>
            </a:br>
            <a:r>
              <a:rPr lang="ru-RU" sz="2800" dirty="0"/>
              <a:t>ТА ЙОГО СТРУКТУРА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0338" y="1293985"/>
            <a:ext cx="7766936" cy="4656439"/>
          </a:xfrm>
        </p:spPr>
        <p:txBody>
          <a:bodyPr>
            <a:normAutofit/>
          </a:bodyPr>
          <a:lstStyle/>
          <a:p>
            <a:pPr algn="l"/>
            <a:r>
              <a:rPr lang="ru-RU" b="1" dirty="0"/>
              <a:t>8.1.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ресурси</a:t>
            </a:r>
            <a:r>
              <a:rPr lang="ru-RU" b="1" dirty="0"/>
              <a:t> </a:t>
            </a:r>
            <a:r>
              <a:rPr lang="ru-RU" b="1" dirty="0" err="1"/>
              <a:t>світового</a:t>
            </a:r>
            <a:r>
              <a:rPr lang="ru-RU" b="1" dirty="0"/>
              <a:t> </a:t>
            </a:r>
            <a:r>
              <a:rPr lang="ru-RU" b="1" dirty="0" err="1"/>
              <a:t>господарства</a:t>
            </a:r>
            <a:r>
              <a:rPr lang="ru-RU" b="1" dirty="0"/>
              <a:t> та </a:t>
            </a:r>
            <a:r>
              <a:rPr lang="ru-RU" b="1" dirty="0" err="1"/>
              <a:t>механізм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 smtClean="0"/>
              <a:t>перерозподілу</a:t>
            </a:r>
            <a:endParaRPr lang="en-US" b="1" dirty="0" smtClean="0"/>
          </a:p>
          <a:p>
            <a:pPr algn="l"/>
            <a:r>
              <a:rPr lang="ru-RU" b="1" dirty="0"/>
              <a:t>8.2.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активи</a:t>
            </a:r>
            <a:r>
              <a:rPr lang="ru-RU" b="1" dirty="0"/>
              <a:t> та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властивості</a:t>
            </a:r>
            <a:r>
              <a:rPr lang="ru-RU" b="1" dirty="0"/>
              <a:t> </a:t>
            </a:r>
            <a:endParaRPr lang="en-US" b="1" dirty="0"/>
          </a:p>
          <a:p>
            <a:pPr algn="l"/>
            <a:r>
              <a:rPr lang="ru-RU" b="1" dirty="0"/>
              <a:t>8.3. </a:t>
            </a:r>
            <a:r>
              <a:rPr lang="ru-RU" b="1" dirty="0" err="1"/>
              <a:t>Міжнародні</a:t>
            </a:r>
            <a:r>
              <a:rPr lang="ru-RU" b="1" dirty="0"/>
              <a:t> валютно-</a:t>
            </a:r>
            <a:r>
              <a:rPr lang="ru-RU" b="1" dirty="0" err="1"/>
              <a:t>фінансові</a:t>
            </a:r>
            <a:r>
              <a:rPr lang="ru-RU" b="1" dirty="0"/>
              <a:t> потоки</a:t>
            </a:r>
          </a:p>
          <a:p>
            <a:pPr algn="l"/>
            <a:r>
              <a:rPr lang="ru-RU" b="1" dirty="0"/>
              <a:t>8.4. </a:t>
            </a:r>
            <a:r>
              <a:rPr lang="ru-RU" b="1" dirty="0" err="1"/>
              <a:t>Світовий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ринок</a:t>
            </a:r>
            <a:r>
              <a:rPr lang="ru-RU" b="1" dirty="0"/>
              <a:t>. </a:t>
            </a:r>
            <a:r>
              <a:rPr lang="ru-RU" b="1" dirty="0" err="1"/>
              <a:t>Сутність</a:t>
            </a:r>
            <a:r>
              <a:rPr lang="ru-RU" b="1" dirty="0"/>
              <a:t> і структура </a:t>
            </a:r>
            <a:endParaRPr lang="en-US" b="1" dirty="0"/>
          </a:p>
          <a:p>
            <a:pPr algn="l"/>
            <a:r>
              <a:rPr lang="ru-RU" b="1" dirty="0"/>
              <a:t>8.5. </a:t>
            </a:r>
            <a:r>
              <a:rPr lang="ru-RU" b="1" dirty="0" err="1"/>
              <a:t>Моделі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</a:t>
            </a:r>
          </a:p>
          <a:p>
            <a:pPr algn="l"/>
            <a:r>
              <a:rPr lang="ru-RU" b="1" dirty="0"/>
              <a:t>8.6. </a:t>
            </a:r>
            <a:r>
              <a:rPr lang="ru-RU" b="1" dirty="0" err="1"/>
              <a:t>Особливості</a:t>
            </a:r>
            <a:r>
              <a:rPr lang="ru-RU" b="1" dirty="0"/>
              <a:t> державного </a:t>
            </a:r>
            <a:r>
              <a:rPr lang="ru-RU" b="1" dirty="0" err="1"/>
              <a:t>регулювання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</a:t>
            </a:r>
          </a:p>
          <a:p>
            <a:pPr algn="l"/>
            <a:r>
              <a:rPr lang="ru-RU" b="1" dirty="0"/>
              <a:t>8.7. </a:t>
            </a:r>
            <a:r>
              <a:rPr lang="ru-RU" b="1" dirty="0" err="1"/>
              <a:t>Офшорні</a:t>
            </a:r>
            <a:r>
              <a:rPr lang="ru-RU" b="1" dirty="0"/>
              <a:t> </a:t>
            </a:r>
            <a:r>
              <a:rPr lang="ru-RU" b="1" dirty="0" err="1"/>
              <a:t>банківські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endParaRPr lang="ru-RU" b="1" dirty="0"/>
          </a:p>
          <a:p>
            <a:pPr algn="l"/>
            <a:r>
              <a:rPr lang="ru-RU" b="1" dirty="0"/>
              <a:t>8.8.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r>
              <a:rPr lang="ru-RU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10593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93" y="190123"/>
            <a:ext cx="9325068" cy="6437014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5) </a:t>
            </a:r>
            <a:r>
              <a:rPr lang="ru-RU" i="1" dirty="0" err="1"/>
              <a:t>подільність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мінімальний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активу,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купити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продати</a:t>
            </a:r>
            <a:r>
              <a:rPr lang="ru-RU" dirty="0"/>
              <a:t> на ринку; </a:t>
            </a:r>
          </a:p>
          <a:p>
            <a:r>
              <a:rPr lang="ru-RU" dirty="0"/>
              <a:t>6) </a:t>
            </a:r>
            <a:r>
              <a:rPr lang="ru-RU" i="1" dirty="0" err="1"/>
              <a:t>ризикованість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невизначеність</a:t>
            </a:r>
            <a:r>
              <a:rPr lang="ru-RU" dirty="0"/>
              <a:t>, </a:t>
            </a:r>
            <a:r>
              <a:rPr lang="ru-RU" dirty="0" err="1"/>
              <a:t>пов’язана</a:t>
            </a:r>
            <a:r>
              <a:rPr lang="ru-RU" dirty="0"/>
              <a:t> з величиною та часом </a:t>
            </a:r>
            <a:r>
              <a:rPr lang="ru-RU" dirty="0" err="1"/>
              <a:t>отримання</a:t>
            </a:r>
            <a:r>
              <a:rPr lang="ru-RU" dirty="0"/>
              <a:t> доходу за </a:t>
            </a:r>
            <a:r>
              <a:rPr lang="ru-RU" dirty="0" err="1"/>
              <a:t>даним</a:t>
            </a:r>
            <a:r>
              <a:rPr lang="ru-RU" dirty="0"/>
              <a:t> активом у </a:t>
            </a:r>
            <a:r>
              <a:rPr lang="ru-RU" dirty="0" err="1"/>
              <a:t>майбутньому</a:t>
            </a:r>
            <a:r>
              <a:rPr lang="ru-RU" dirty="0"/>
              <a:t>; </a:t>
            </a:r>
          </a:p>
          <a:p>
            <a:r>
              <a:rPr lang="ru-RU" dirty="0"/>
              <a:t>7) </a:t>
            </a:r>
            <a:r>
              <a:rPr lang="ru-RU" i="1" dirty="0" err="1"/>
              <a:t>механізм</a:t>
            </a:r>
            <a:r>
              <a:rPr lang="ru-RU" i="1" dirty="0"/>
              <a:t> </a:t>
            </a:r>
            <a:r>
              <a:rPr lang="ru-RU" i="1" dirty="0" err="1"/>
              <a:t>оподаткування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визначає</a:t>
            </a:r>
            <a:r>
              <a:rPr lang="ru-RU" dirty="0"/>
              <a:t>, у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 та за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smtClean="0"/>
              <a:t>ставками </a:t>
            </a:r>
            <a:r>
              <a:rPr lang="ru-RU" dirty="0" err="1"/>
              <a:t>оподатковуються</a:t>
            </a:r>
            <a:r>
              <a:rPr lang="ru-RU" dirty="0"/>
              <a:t> доходи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володіння</a:t>
            </a:r>
            <a:r>
              <a:rPr lang="ru-RU" dirty="0"/>
              <a:t> та перепродажу </a:t>
            </a:r>
            <a:r>
              <a:rPr lang="ru-RU" dirty="0" err="1" smtClean="0"/>
              <a:t>фінансового</a:t>
            </a:r>
            <a:r>
              <a:rPr lang="ru-RU" dirty="0" smtClean="0"/>
              <a:t> </a:t>
            </a:r>
            <a:r>
              <a:rPr lang="ru-RU" dirty="0"/>
              <a:t>активу; </a:t>
            </a:r>
          </a:p>
          <a:p>
            <a:r>
              <a:rPr lang="ru-RU" dirty="0"/>
              <a:t>8) </a:t>
            </a:r>
            <a:r>
              <a:rPr lang="ru-RU" i="1" dirty="0" err="1"/>
              <a:t>конвертованість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перетворення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 на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/>
              <a:t>активи</a:t>
            </a:r>
            <a:r>
              <a:rPr lang="ru-RU" dirty="0"/>
              <a:t>; </a:t>
            </a:r>
          </a:p>
          <a:p>
            <a:r>
              <a:rPr lang="ru-RU" dirty="0"/>
              <a:t>9) </a:t>
            </a:r>
            <a:r>
              <a:rPr lang="ru-RU" i="1" dirty="0" err="1"/>
              <a:t>комплексність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можливість</a:t>
            </a:r>
            <a:r>
              <a:rPr lang="ru-RU" dirty="0"/>
              <a:t> бути </a:t>
            </a:r>
            <a:r>
              <a:rPr lang="ru-RU" dirty="0" err="1"/>
              <a:t>сукупністю</a:t>
            </a:r>
            <a:r>
              <a:rPr lang="ru-RU" dirty="0"/>
              <a:t>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простих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; </a:t>
            </a:r>
          </a:p>
          <a:p>
            <a:r>
              <a:rPr lang="ru-RU" dirty="0"/>
              <a:t>10) </a:t>
            </a:r>
            <a:r>
              <a:rPr lang="ru-RU" i="1" dirty="0"/>
              <a:t>валюта платежу </a:t>
            </a:r>
            <a:r>
              <a:rPr lang="ru-RU" dirty="0"/>
              <a:t>– валюта, в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здійснюються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фінансовим</a:t>
            </a:r>
            <a:r>
              <a:rPr lang="ru-RU" dirty="0"/>
              <a:t> активом; </a:t>
            </a:r>
          </a:p>
          <a:p>
            <a:r>
              <a:rPr lang="ru-RU" dirty="0"/>
              <a:t>11) </a:t>
            </a:r>
            <a:r>
              <a:rPr lang="ru-RU" i="1" dirty="0" err="1"/>
              <a:t>поворотність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відображає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 </a:t>
            </a:r>
            <a:r>
              <a:rPr lang="ru-RU" dirty="0" err="1"/>
              <a:t>обігу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 smtClean="0"/>
              <a:t>витрат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інвестування</a:t>
            </a:r>
            <a:r>
              <a:rPr lang="ru-RU" dirty="0"/>
              <a:t> в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актив та </a:t>
            </a:r>
            <a:r>
              <a:rPr lang="ru-RU" dirty="0" err="1"/>
              <a:t>перетворення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активу на </a:t>
            </a:r>
            <a:r>
              <a:rPr lang="ru-RU" dirty="0" err="1"/>
              <a:t>готівку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При </a:t>
            </a:r>
            <a:r>
              <a:rPr lang="ru-RU" dirty="0" err="1"/>
              <a:t>прийнятті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інвестування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smtClean="0"/>
              <a:t>ринку </a:t>
            </a:r>
            <a:r>
              <a:rPr lang="ru-RU" dirty="0" err="1"/>
              <a:t>аналізують</a:t>
            </a:r>
            <a:r>
              <a:rPr lang="ru-RU" dirty="0"/>
              <a:t> </a:t>
            </a:r>
            <a:r>
              <a:rPr lang="ru-RU" dirty="0" err="1"/>
              <a:t>властивості</a:t>
            </a:r>
            <a:r>
              <a:rPr lang="ru-RU" dirty="0"/>
              <a:t> активу. </a:t>
            </a:r>
            <a:r>
              <a:rPr lang="ru-RU" dirty="0" err="1"/>
              <a:t>Наслідком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вкладання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у </a:t>
            </a:r>
            <a:r>
              <a:rPr lang="ru-RU" dirty="0" err="1"/>
              <a:t>даний</a:t>
            </a:r>
            <a:r>
              <a:rPr lang="ru-RU" dirty="0"/>
              <a:t> актив,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вибирається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актив. </a:t>
            </a:r>
          </a:p>
        </p:txBody>
      </p:sp>
    </p:spTree>
    <p:extLst>
      <p:ext uri="{BB962C8B-B14F-4D97-AF65-F5344CB8AC3E}">
        <p14:creationId xmlns:p14="http://schemas.microsoft.com/office/powerpoint/2010/main" val="16582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71" y="135803"/>
            <a:ext cx="9334123" cy="6491334"/>
          </a:xfrm>
        </p:spPr>
        <p:txBody>
          <a:bodyPr/>
          <a:lstStyle/>
          <a:p>
            <a:r>
              <a:rPr lang="ru-RU" b="1" dirty="0"/>
              <a:t>8.3. </a:t>
            </a:r>
            <a:r>
              <a:rPr lang="ru-RU" b="1" dirty="0" err="1"/>
              <a:t>Міжнародні</a:t>
            </a:r>
            <a:r>
              <a:rPr lang="ru-RU" b="1" dirty="0"/>
              <a:t> валютно-</a:t>
            </a:r>
            <a:r>
              <a:rPr lang="ru-RU" b="1" dirty="0" err="1"/>
              <a:t>фінансові</a:t>
            </a:r>
            <a:r>
              <a:rPr lang="ru-RU" b="1" dirty="0"/>
              <a:t> потоки </a:t>
            </a:r>
            <a:endParaRPr lang="ru-RU" b="1" dirty="0" smtClean="0"/>
          </a:p>
          <a:p>
            <a:r>
              <a:rPr lang="ru-RU" b="1" dirty="0" err="1"/>
              <a:t>Міжнародні</a:t>
            </a:r>
            <a:r>
              <a:rPr lang="ru-RU" b="1" dirty="0"/>
              <a:t> валютно-</a:t>
            </a:r>
            <a:r>
              <a:rPr lang="ru-RU" b="1" dirty="0" err="1"/>
              <a:t>фінансові</a:t>
            </a:r>
            <a:r>
              <a:rPr lang="ru-RU" b="1" dirty="0"/>
              <a:t> потоки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потоки </a:t>
            </a:r>
            <a:r>
              <a:rPr lang="ru-RU" dirty="0" err="1"/>
              <a:t>іноземних</a:t>
            </a:r>
            <a:r>
              <a:rPr lang="ru-RU" dirty="0"/>
              <a:t> валют </a:t>
            </a:r>
            <a:r>
              <a:rPr lang="ru-RU" dirty="0" err="1"/>
              <a:t>чи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, </a:t>
            </a:r>
            <a:r>
              <a:rPr lang="ru-RU" dirty="0" err="1"/>
              <a:t>зумовлені</a:t>
            </a:r>
            <a:r>
              <a:rPr lang="ru-RU" dirty="0"/>
              <a:t> </a:t>
            </a:r>
            <a:r>
              <a:rPr lang="ru-RU" dirty="0" err="1" smtClean="0"/>
              <a:t>економічною</a:t>
            </a:r>
            <a:r>
              <a:rPr lang="ru-RU" dirty="0" smtClean="0"/>
              <a:t>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. </a:t>
            </a:r>
          </a:p>
          <a:p>
            <a:r>
              <a:rPr lang="ru-RU" dirty="0" err="1"/>
              <a:t>Міжнародні</a:t>
            </a:r>
            <a:r>
              <a:rPr lang="ru-RU" dirty="0"/>
              <a:t> валютно-</a:t>
            </a:r>
            <a:r>
              <a:rPr lang="ru-RU" dirty="0" err="1"/>
              <a:t>фінансові</a:t>
            </a:r>
            <a:r>
              <a:rPr lang="ru-RU" dirty="0"/>
              <a:t> потоки </a:t>
            </a:r>
            <a:r>
              <a:rPr lang="ru-RU" dirty="0" err="1"/>
              <a:t>обслуговують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товарів</a:t>
            </a:r>
            <a:r>
              <a:rPr lang="ru-RU" dirty="0"/>
              <a:t>, </a:t>
            </a:r>
            <a:r>
              <a:rPr lang="ru-RU" dirty="0" err="1"/>
              <a:t>послуг</a:t>
            </a:r>
            <a:r>
              <a:rPr lang="ru-RU" dirty="0"/>
              <a:t> і </a:t>
            </a:r>
            <a:r>
              <a:rPr lang="ru-RU" dirty="0" err="1"/>
              <a:t>міжкраїновий</a:t>
            </a:r>
            <a:r>
              <a:rPr lang="ru-RU" dirty="0"/>
              <a:t>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конкуруючими</a:t>
            </a:r>
            <a:r>
              <a:rPr lang="ru-RU" dirty="0"/>
              <a:t> </a:t>
            </a:r>
            <a:r>
              <a:rPr lang="ru-RU" dirty="0" err="1"/>
              <a:t>суб’єктами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ринку. </a:t>
            </a:r>
            <a:endParaRPr lang="ru-RU" dirty="0" smtClean="0"/>
          </a:p>
          <a:p>
            <a:r>
              <a:rPr lang="ru-RU" i="1" dirty="0" err="1"/>
              <a:t>Фактори</a:t>
            </a:r>
            <a:r>
              <a:rPr lang="ru-RU" i="1" dirty="0"/>
              <a:t>, </a:t>
            </a:r>
            <a:r>
              <a:rPr lang="ru-RU" i="1" dirty="0" err="1"/>
              <a:t>що</a:t>
            </a:r>
            <a:r>
              <a:rPr lang="ru-RU" i="1" dirty="0"/>
              <a:t> </a:t>
            </a:r>
            <a:r>
              <a:rPr lang="ru-RU" i="1" dirty="0" err="1"/>
              <a:t>впливають</a:t>
            </a:r>
            <a:r>
              <a:rPr lang="ru-RU" i="1" dirty="0"/>
              <a:t> на </a:t>
            </a:r>
            <a:r>
              <a:rPr lang="ru-RU" i="1" dirty="0" err="1"/>
              <a:t>рух</a:t>
            </a:r>
            <a:r>
              <a:rPr lang="ru-RU" i="1" dirty="0"/>
              <a:t> </a:t>
            </a:r>
            <a:r>
              <a:rPr lang="ru-RU" i="1" dirty="0" err="1"/>
              <a:t>міжнародних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стан </a:t>
            </a:r>
            <a:r>
              <a:rPr lang="ru-RU" dirty="0" err="1"/>
              <a:t>економіки</a:t>
            </a:r>
            <a:r>
              <a:rPr lang="ru-RU" dirty="0"/>
              <a:t>; </a:t>
            </a:r>
          </a:p>
          <a:p>
            <a:r>
              <a:rPr lang="ru-RU" dirty="0"/>
              <a:t> структурна </a:t>
            </a:r>
            <a:r>
              <a:rPr lang="ru-RU" dirty="0" err="1"/>
              <a:t>перебудова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масштабне</a:t>
            </a:r>
            <a:r>
              <a:rPr lang="ru-RU" dirty="0"/>
              <a:t> </a:t>
            </a:r>
            <a:r>
              <a:rPr lang="ru-RU" dirty="0" err="1"/>
              <a:t>перенесення</a:t>
            </a:r>
            <a:r>
              <a:rPr lang="ru-RU" dirty="0"/>
              <a:t> за кордон н. прокат </a:t>
            </a:r>
            <a:r>
              <a:rPr lang="ru-RU" dirty="0" err="1"/>
              <a:t>ію</a:t>
            </a:r>
            <a:r>
              <a:rPr lang="ru-RU" dirty="0"/>
              <a:t> ног </a:t>
            </a:r>
            <a:r>
              <a:rPr lang="ru-RU" dirty="0" err="1"/>
              <a:t>виро-бництв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взаємна</a:t>
            </a:r>
            <a:r>
              <a:rPr lang="ru-RU" dirty="0"/>
              <a:t> </a:t>
            </a:r>
            <a:r>
              <a:rPr lang="ru-RU" dirty="0" err="1"/>
              <a:t>лібералізація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– </a:t>
            </a:r>
            <a:r>
              <a:rPr lang="ru-RU" dirty="0" err="1"/>
              <a:t>учасниць</a:t>
            </a:r>
            <a:r>
              <a:rPr lang="ru-RU" dirty="0"/>
              <a:t> </a:t>
            </a:r>
            <a:r>
              <a:rPr lang="ru-RU" dirty="0" smtClean="0"/>
              <a:t>СОТ/ГАТТ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розрив</a:t>
            </a:r>
            <a:r>
              <a:rPr lang="ru-RU" dirty="0"/>
              <a:t> </a:t>
            </a:r>
            <a:r>
              <a:rPr lang="ru-RU" dirty="0" err="1"/>
              <a:t>темпів</a:t>
            </a:r>
            <a:r>
              <a:rPr lang="ru-RU" dirty="0"/>
              <a:t> </a:t>
            </a:r>
            <a:r>
              <a:rPr lang="ru-RU" dirty="0" err="1"/>
              <a:t>інфляції</a:t>
            </a:r>
            <a:r>
              <a:rPr lang="ru-RU" dirty="0"/>
              <a:t> та </a:t>
            </a:r>
            <a:r>
              <a:rPr lang="ru-RU" dirty="0" err="1"/>
              <a:t>рівнів</a:t>
            </a:r>
            <a:r>
              <a:rPr lang="ru-RU" dirty="0"/>
              <a:t> </a:t>
            </a:r>
            <a:r>
              <a:rPr lang="ru-RU" dirty="0" err="1"/>
              <a:t>процентних</a:t>
            </a:r>
            <a:r>
              <a:rPr lang="ru-RU" dirty="0"/>
              <a:t> ставок </a:t>
            </a:r>
            <a:r>
              <a:rPr lang="ru-RU" dirty="0" err="1"/>
              <a:t>між</a:t>
            </a:r>
            <a:r>
              <a:rPr lang="ru-RU" dirty="0"/>
              <a:t> державами; </a:t>
            </a:r>
          </a:p>
          <a:p>
            <a:r>
              <a:rPr lang="ru-RU" dirty="0"/>
              <a:t>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масштабів</a:t>
            </a:r>
            <a:r>
              <a:rPr lang="ru-RU" dirty="0"/>
              <a:t> </a:t>
            </a:r>
            <a:r>
              <a:rPr lang="ru-RU" dirty="0" err="1"/>
              <a:t>незбалансованості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розрахунків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переважання</a:t>
            </a:r>
            <a:r>
              <a:rPr lang="ru-RU" dirty="0"/>
              <a:t> </a:t>
            </a:r>
            <a:r>
              <a:rPr lang="ru-RU" dirty="0" err="1"/>
              <a:t>вивезення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над </a:t>
            </a:r>
            <a:r>
              <a:rPr lang="ru-RU" dirty="0" err="1"/>
              <a:t>торгівлею</a:t>
            </a:r>
            <a:r>
              <a:rPr lang="ru-RU" dirty="0"/>
              <a:t> товарами та </a:t>
            </a:r>
            <a:r>
              <a:rPr lang="ru-RU" dirty="0" err="1"/>
              <a:t>послугами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039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2017"/>
            <a:ext cx="8596668" cy="65184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err="1"/>
              <a:t>Основні</a:t>
            </a:r>
            <a:r>
              <a:rPr lang="ru-RU" i="1" dirty="0"/>
              <a:t> канали </a:t>
            </a:r>
            <a:r>
              <a:rPr lang="ru-RU" i="1" dirty="0" err="1"/>
              <a:t>руху</a:t>
            </a:r>
            <a:r>
              <a:rPr lang="ru-RU" i="1" dirty="0"/>
              <a:t> </a:t>
            </a:r>
            <a:r>
              <a:rPr lang="ru-RU" i="1" dirty="0" err="1"/>
              <a:t>світових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dirty="0" err="1"/>
              <a:t>валютне</a:t>
            </a:r>
            <a:r>
              <a:rPr lang="ru-RU" dirty="0"/>
              <a:t>, </a:t>
            </a:r>
            <a:r>
              <a:rPr lang="ru-RU" dirty="0" err="1"/>
              <a:t>кредитне</a:t>
            </a:r>
            <a:r>
              <a:rPr lang="ru-RU" dirty="0"/>
              <a:t> та </a:t>
            </a:r>
            <a:r>
              <a:rPr lang="ru-RU" dirty="0" err="1"/>
              <a:t>розрахункове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 </a:t>
            </a:r>
            <a:r>
              <a:rPr lang="ru-RU" dirty="0" err="1"/>
              <a:t>купівлі</a:t>
            </a:r>
            <a:r>
              <a:rPr lang="ru-RU" dirty="0"/>
              <a:t>-продажу </a:t>
            </a:r>
            <a:r>
              <a:rPr lang="ru-RU" dirty="0" err="1"/>
              <a:t>товарів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золота як особливого товару) і </a:t>
            </a:r>
            <a:r>
              <a:rPr lang="ru-RU" dirty="0" err="1" smtClean="0"/>
              <a:t>послуг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валютні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операції</a:t>
            </a:r>
            <a:r>
              <a:rPr lang="ru-RU" dirty="0"/>
              <a:t> з </a:t>
            </a:r>
            <a:r>
              <a:rPr lang="ru-RU" dirty="0" err="1"/>
              <a:t>цінними</a:t>
            </a:r>
            <a:r>
              <a:rPr lang="ru-RU" dirty="0"/>
              <a:t> </a:t>
            </a:r>
            <a:r>
              <a:rPr lang="ru-RU" dirty="0" err="1"/>
              <a:t>паперами</a:t>
            </a:r>
            <a:r>
              <a:rPr lang="ru-RU" dirty="0"/>
              <a:t> та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 smtClean="0"/>
              <a:t>інструментами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зарубіжні</a:t>
            </a:r>
            <a:r>
              <a:rPr lang="ru-RU" dirty="0"/>
              <a:t> </a:t>
            </a:r>
            <a:r>
              <a:rPr lang="ru-RU" dirty="0" err="1"/>
              <a:t>інвестиції</a:t>
            </a:r>
            <a:r>
              <a:rPr lang="ru-RU" dirty="0"/>
              <a:t> в </a:t>
            </a:r>
            <a:r>
              <a:rPr lang="ru-RU" dirty="0" err="1"/>
              <a:t>основний</a:t>
            </a:r>
            <a:r>
              <a:rPr lang="ru-RU" dirty="0"/>
              <a:t> та </a:t>
            </a:r>
            <a:r>
              <a:rPr lang="ru-RU" dirty="0" err="1"/>
              <a:t>оборотний</a:t>
            </a:r>
            <a:r>
              <a:rPr lang="ru-RU" dirty="0"/>
              <a:t> </a:t>
            </a:r>
            <a:r>
              <a:rPr lang="ru-RU" dirty="0" err="1"/>
              <a:t>капітал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доходу через бюджет у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країнам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, та </a:t>
            </a:r>
            <a:r>
              <a:rPr lang="ru-RU" dirty="0" err="1"/>
              <a:t>внесків</a:t>
            </a:r>
            <a:r>
              <a:rPr lang="ru-RU" dirty="0"/>
              <a:t> держав у </a:t>
            </a:r>
            <a:r>
              <a:rPr lang="ru-RU" dirty="0" err="1" smtClean="0"/>
              <a:t>міжнародні</a:t>
            </a:r>
            <a:r>
              <a:rPr lang="ru-RU" dirty="0" smtClean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err="1"/>
              <a:t>Класифікація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валютно-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 </a:t>
            </a:r>
            <a:r>
              <a:rPr lang="ru-RU" dirty="0" err="1" smtClean="0"/>
              <a:t>здійснюється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наступними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: </a:t>
            </a:r>
          </a:p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i="1" dirty="0"/>
              <a:t>за типом </a:t>
            </a:r>
            <a:r>
              <a:rPr lang="ru-RU" i="1" dirty="0" err="1"/>
              <a:t>економічної</a:t>
            </a:r>
            <a:r>
              <a:rPr lang="ru-RU" i="1" dirty="0"/>
              <a:t> </a:t>
            </a:r>
            <a:r>
              <a:rPr lang="ru-RU" i="1" dirty="0" err="1"/>
              <a:t>взаємодії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dirty="0" err="1"/>
              <a:t>зовнішньоторговельні</a:t>
            </a:r>
            <a:r>
              <a:rPr lang="ru-RU" dirty="0"/>
              <a:t> (</a:t>
            </a:r>
            <a:r>
              <a:rPr lang="ru-RU" dirty="0" err="1"/>
              <a:t>опосередковують</a:t>
            </a:r>
            <a:r>
              <a:rPr lang="ru-RU" dirty="0"/>
              <a:t> </a:t>
            </a:r>
            <a:r>
              <a:rPr lang="ru-RU" dirty="0" err="1"/>
              <a:t>торгівлю</a:t>
            </a:r>
            <a:r>
              <a:rPr lang="ru-RU" dirty="0"/>
              <a:t> товарами та </a:t>
            </a:r>
            <a:r>
              <a:rPr lang="ru-RU" dirty="0" err="1" smtClean="0"/>
              <a:t>послугами</a:t>
            </a:r>
            <a:r>
              <a:rPr lang="ru-RU" dirty="0"/>
              <a:t>, </a:t>
            </a:r>
            <a:r>
              <a:rPr lang="ru-RU" dirty="0" err="1"/>
              <a:t>поточні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капітальні</a:t>
            </a:r>
            <a:r>
              <a:rPr lang="ru-RU" dirty="0"/>
              <a:t> (кредитно-</a:t>
            </a:r>
            <a:r>
              <a:rPr lang="ru-RU" dirty="0" err="1"/>
              <a:t>інвестиційна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спекулятивні</a:t>
            </a:r>
            <a:r>
              <a:rPr lang="ru-RU" dirty="0"/>
              <a:t> (не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виробничою</a:t>
            </a:r>
            <a:r>
              <a:rPr lang="ru-RU" dirty="0"/>
              <a:t> </a:t>
            </a:r>
            <a:r>
              <a:rPr lang="ru-RU" dirty="0" err="1"/>
              <a:t>діяльністю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балансуючі</a:t>
            </a:r>
            <a:r>
              <a:rPr lang="ru-RU" dirty="0"/>
              <a:t> (</a:t>
            </a:r>
            <a:r>
              <a:rPr lang="ru-RU" dirty="0" err="1"/>
              <a:t>урівноваження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 і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2862684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711" y="144855"/>
            <a:ext cx="9288855" cy="638269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2) за видами </a:t>
            </a:r>
            <a:r>
              <a:rPr lang="ru-RU" i="1" dirty="0" err="1"/>
              <a:t>економічної</a:t>
            </a:r>
            <a:r>
              <a:rPr lang="ru-RU" i="1" dirty="0"/>
              <a:t> </a:t>
            </a:r>
            <a:r>
              <a:rPr lang="ru-RU" i="1" dirty="0" err="1"/>
              <a:t>діяльності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dirty="0" err="1"/>
              <a:t>розрахунки</a:t>
            </a:r>
            <a:r>
              <a:rPr lang="ru-RU" dirty="0"/>
              <a:t> за </a:t>
            </a:r>
            <a:r>
              <a:rPr lang="ru-RU" dirty="0" err="1"/>
              <a:t>товари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розрахунки</a:t>
            </a:r>
            <a:r>
              <a:rPr lang="ru-RU" dirty="0"/>
              <a:t> за </a:t>
            </a:r>
            <a:r>
              <a:rPr lang="ru-RU" dirty="0" err="1"/>
              <a:t>послуги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поточні</a:t>
            </a:r>
            <a:r>
              <a:rPr lang="ru-RU" dirty="0"/>
              <a:t> та </a:t>
            </a:r>
            <a:r>
              <a:rPr lang="ru-RU" dirty="0" err="1"/>
              <a:t>капітальні</a:t>
            </a:r>
            <a:r>
              <a:rPr lang="ru-RU" dirty="0"/>
              <a:t> </a:t>
            </a:r>
            <a:r>
              <a:rPr lang="ru-RU" dirty="0" err="1"/>
              <a:t>трансферти</a:t>
            </a:r>
            <a:r>
              <a:rPr lang="ru-RU" dirty="0"/>
              <a:t> у </a:t>
            </a:r>
            <a:r>
              <a:rPr lang="ru-RU" dirty="0" err="1"/>
              <a:t>грошовій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; </a:t>
            </a:r>
          </a:p>
          <a:p>
            <a:r>
              <a:rPr lang="ru-RU" dirty="0"/>
              <a:t> коротко-, </a:t>
            </a:r>
            <a:r>
              <a:rPr lang="ru-RU" dirty="0" err="1"/>
              <a:t>середньо</a:t>
            </a:r>
            <a:r>
              <a:rPr lang="ru-RU" dirty="0"/>
              <a:t>- та </a:t>
            </a:r>
            <a:r>
              <a:rPr lang="ru-RU" dirty="0" err="1"/>
              <a:t>довгострокові</a:t>
            </a:r>
            <a:r>
              <a:rPr lang="ru-RU" dirty="0"/>
              <a:t> </a:t>
            </a:r>
            <a:r>
              <a:rPr lang="ru-RU" dirty="0" err="1"/>
              <a:t>кредити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прямі</a:t>
            </a:r>
            <a:r>
              <a:rPr lang="ru-RU" dirty="0"/>
              <a:t> та </a:t>
            </a:r>
            <a:r>
              <a:rPr lang="ru-RU" dirty="0" err="1"/>
              <a:t>портфельні</a:t>
            </a:r>
            <a:r>
              <a:rPr lang="ru-RU" dirty="0"/>
              <a:t> </a:t>
            </a:r>
            <a:r>
              <a:rPr lang="ru-RU" dirty="0" err="1"/>
              <a:t>інвестиції</a:t>
            </a:r>
            <a:r>
              <a:rPr lang="ru-RU" dirty="0"/>
              <a:t>; </a:t>
            </a:r>
          </a:p>
          <a:p>
            <a:r>
              <a:rPr lang="ru-RU" dirty="0"/>
              <a:t> потоки </a:t>
            </a:r>
            <a:r>
              <a:rPr lang="ru-RU" dirty="0" err="1"/>
              <a:t>резервних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; </a:t>
            </a:r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i="1" dirty="0"/>
              <a:t>за </a:t>
            </a:r>
            <a:r>
              <a:rPr lang="ru-RU" i="1" dirty="0" err="1"/>
              <a:t>ознакою</a:t>
            </a:r>
            <a:r>
              <a:rPr lang="ru-RU" i="1" dirty="0"/>
              <a:t> часу: </a:t>
            </a:r>
            <a:endParaRPr lang="ru-RU" dirty="0"/>
          </a:p>
          <a:p>
            <a:r>
              <a:rPr lang="ru-RU" dirty="0"/>
              <a:t> потоки </a:t>
            </a:r>
            <a:r>
              <a:rPr lang="ru-RU" dirty="0" err="1"/>
              <a:t>короткострокового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 </a:t>
            </a:r>
          </a:p>
          <a:p>
            <a:r>
              <a:rPr lang="ru-RU" dirty="0"/>
              <a:t> потоки </a:t>
            </a:r>
            <a:r>
              <a:rPr lang="ru-RU" dirty="0" err="1"/>
              <a:t>середньо</a:t>
            </a:r>
            <a:r>
              <a:rPr lang="ru-RU" dirty="0"/>
              <a:t>- та </a:t>
            </a:r>
            <a:r>
              <a:rPr lang="ru-RU" dirty="0" err="1"/>
              <a:t>довгострокового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 </a:t>
            </a:r>
          </a:p>
          <a:p>
            <a:r>
              <a:rPr lang="ru-RU" dirty="0"/>
              <a:t>4</a:t>
            </a:r>
            <a:r>
              <a:rPr lang="ru-RU" dirty="0" smtClean="0"/>
              <a:t>) </a:t>
            </a:r>
            <a:r>
              <a:rPr lang="ru-RU" i="1" dirty="0"/>
              <a:t>за характером </a:t>
            </a:r>
            <a:r>
              <a:rPr lang="ru-RU" i="1" dirty="0" err="1"/>
              <a:t>власності</a:t>
            </a:r>
            <a:r>
              <a:rPr lang="ru-RU" i="1" dirty="0"/>
              <a:t> </a:t>
            </a:r>
            <a:r>
              <a:rPr lang="ru-RU" i="1" dirty="0" err="1"/>
              <a:t>їхніх</a:t>
            </a:r>
            <a:r>
              <a:rPr lang="ru-RU" i="1" dirty="0"/>
              <a:t> </a:t>
            </a:r>
            <a:r>
              <a:rPr lang="ru-RU" i="1" dirty="0" err="1"/>
              <a:t>джерел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 </a:t>
            </a:r>
            <a:r>
              <a:rPr lang="ru-RU" i="1" dirty="0" err="1"/>
              <a:t>приватні</a:t>
            </a:r>
            <a:r>
              <a:rPr lang="ru-RU" i="1" dirty="0"/>
              <a:t> </a:t>
            </a:r>
            <a:r>
              <a:rPr lang="ru-RU" i="1" dirty="0" err="1"/>
              <a:t>джерела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 smtClean="0"/>
              <a:t>багатонаціональних</a:t>
            </a:r>
            <a:r>
              <a:rPr lang="ru-RU" dirty="0" smtClean="0"/>
              <a:t> </a:t>
            </a:r>
            <a:r>
              <a:rPr lang="ru-RU" dirty="0" err="1"/>
              <a:t>корпорацій</a:t>
            </a:r>
            <a:r>
              <a:rPr lang="ru-RU" dirty="0"/>
              <a:t>,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</a:p>
          <a:p>
            <a:r>
              <a:rPr lang="ru-RU" dirty="0"/>
              <a:t> </a:t>
            </a:r>
            <a:r>
              <a:rPr lang="ru-RU" i="1" dirty="0" err="1"/>
              <a:t>офіційні</a:t>
            </a:r>
            <a:r>
              <a:rPr lang="ru-RU" i="1" dirty="0"/>
              <a:t> </a:t>
            </a:r>
            <a:r>
              <a:rPr lang="ru-RU" i="1" dirty="0" err="1"/>
              <a:t>джерела</a:t>
            </a:r>
            <a:r>
              <a:rPr lang="ru-RU" i="1" dirty="0"/>
              <a:t> </a:t>
            </a:r>
            <a:r>
              <a:rPr lang="ru-RU" i="1" dirty="0" err="1"/>
              <a:t>потоків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урядів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та </a:t>
            </a:r>
            <a:r>
              <a:rPr lang="ru-RU" dirty="0" err="1"/>
              <a:t>міжнародних</a:t>
            </a:r>
            <a:r>
              <a:rPr lang="ru-RU" dirty="0"/>
              <a:t> і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валютно-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: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приватних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у </a:t>
            </a:r>
            <a:r>
              <a:rPr lang="ru-RU" dirty="0" err="1"/>
              <a:t>приватну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;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у </a:t>
            </a:r>
            <a:r>
              <a:rPr lang="ru-RU" dirty="0" err="1"/>
              <a:t>приватну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;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приватних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в </a:t>
            </a:r>
            <a:r>
              <a:rPr lang="ru-RU" dirty="0" err="1"/>
              <a:t>офіційну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; </a:t>
            </a:r>
          </a:p>
          <a:p>
            <a:r>
              <a:rPr lang="ru-RU" dirty="0"/>
              <a:t> потоки, </a:t>
            </a:r>
            <a:r>
              <a:rPr lang="ru-RU" dirty="0" err="1"/>
              <a:t>спрямовані</a:t>
            </a:r>
            <a:r>
              <a:rPr lang="ru-RU" dirty="0"/>
              <a:t> з </a:t>
            </a:r>
            <a:r>
              <a:rPr lang="ru-RU" dirty="0" err="1"/>
              <a:t>офіційних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 в </a:t>
            </a:r>
            <a:r>
              <a:rPr lang="ru-RU" dirty="0" err="1"/>
              <a:t>офіційну</a:t>
            </a:r>
            <a:r>
              <a:rPr lang="ru-RU" dirty="0"/>
              <a:t> </a:t>
            </a:r>
            <a:r>
              <a:rPr lang="ru-RU" dirty="0" err="1"/>
              <a:t>власність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є </a:t>
            </a:r>
            <a:r>
              <a:rPr lang="ru-RU" dirty="0" err="1"/>
              <a:t>наймобільнішим</a:t>
            </a:r>
            <a:r>
              <a:rPr lang="ru-RU" dirty="0"/>
              <a:t> видом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 smtClean="0"/>
              <a:t>економічних</a:t>
            </a:r>
            <a:r>
              <a:rPr lang="ru-RU" dirty="0" smtClean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/>
              <a:t>перебувають</a:t>
            </a:r>
            <a:r>
              <a:rPr lang="ru-RU" dirty="0"/>
              <a:t> у </a:t>
            </a:r>
            <a:r>
              <a:rPr lang="ru-RU" dirty="0" err="1"/>
              <a:t>постійному</a:t>
            </a:r>
            <a:r>
              <a:rPr lang="ru-RU" dirty="0"/>
              <a:t> </a:t>
            </a:r>
            <a:r>
              <a:rPr lang="ru-RU" dirty="0" err="1"/>
              <a:t>русі</a:t>
            </a:r>
            <a:r>
              <a:rPr lang="ru-RU" dirty="0"/>
              <a:t>, </a:t>
            </a:r>
            <a:r>
              <a:rPr lang="ru-RU" dirty="0" err="1" smtClean="0"/>
              <a:t>перерозподіляючись</a:t>
            </a:r>
            <a:r>
              <a:rPr lang="ru-RU" dirty="0" smtClean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007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524" y="540269"/>
            <a:ext cx="8272989" cy="57368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58036" y="161883"/>
            <a:ext cx="410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Міжнародний рух капіталу: потоки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684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135802"/>
            <a:ext cx="9433711" cy="650944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8.4. </a:t>
            </a:r>
            <a:r>
              <a:rPr lang="ru-RU" b="1" dirty="0" err="1"/>
              <a:t>Світовий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ринок</a:t>
            </a:r>
            <a:r>
              <a:rPr lang="ru-RU" b="1" dirty="0"/>
              <a:t>. </a:t>
            </a:r>
            <a:r>
              <a:rPr lang="ru-RU" b="1" dirty="0" err="1"/>
              <a:t>Сутність</a:t>
            </a:r>
            <a:r>
              <a:rPr lang="ru-RU" b="1" dirty="0"/>
              <a:t> і структура </a:t>
            </a:r>
            <a:endParaRPr lang="ru-RU" i="1" dirty="0" smtClean="0"/>
          </a:p>
          <a:p>
            <a:r>
              <a:rPr lang="ru-RU" i="1" dirty="0" err="1" smtClean="0"/>
              <a:t>Фінансовий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з приводу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 smtClean="0"/>
              <a:t>населенням</a:t>
            </a:r>
            <a:r>
              <a:rPr lang="ru-RU" dirty="0"/>
              <a:t>, </a:t>
            </a:r>
            <a:r>
              <a:rPr lang="ru-RU" dirty="0" err="1"/>
              <a:t>суб’єктами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та державою через систему </a:t>
            </a:r>
            <a:r>
              <a:rPr lang="ru-RU" dirty="0" smtClean="0"/>
              <a:t>ф</a:t>
            </a:r>
            <a:r>
              <a:rPr lang="uk-UA" dirty="0" err="1" smtClean="0"/>
              <a:t>інансо</a:t>
            </a:r>
            <a:r>
              <a:rPr lang="ru-RU" dirty="0" err="1" smtClean="0"/>
              <a:t>вих</a:t>
            </a:r>
            <a:r>
              <a:rPr lang="ru-RU" dirty="0" smtClean="0"/>
              <a:t> </a:t>
            </a:r>
            <a:r>
              <a:rPr lang="ru-RU" dirty="0" err="1"/>
              <a:t>інститутів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попиту</a:t>
            </a:r>
            <a:r>
              <a:rPr lang="ru-RU" dirty="0"/>
              <a:t> і </a:t>
            </a:r>
            <a:r>
              <a:rPr lang="ru-RU" dirty="0" err="1" smtClean="0"/>
              <a:t>пропозиції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глобалізації</a:t>
            </a:r>
            <a:r>
              <a:rPr lang="ru-RU" dirty="0"/>
              <a:t>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: </a:t>
            </a:r>
          </a:p>
          <a:p>
            <a:r>
              <a:rPr lang="ru-RU" dirty="0"/>
              <a:t> </a:t>
            </a:r>
            <a:r>
              <a:rPr lang="ru-RU" dirty="0" err="1"/>
              <a:t>інтенсивне</a:t>
            </a:r>
            <a:r>
              <a:rPr lang="ru-RU" dirty="0"/>
              <a:t>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електронних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, </a:t>
            </a:r>
            <a:r>
              <a:rPr lang="ru-RU" dirty="0" err="1"/>
              <a:t>комунікаційних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та </a:t>
            </a:r>
            <a:r>
              <a:rPr lang="ru-RU" dirty="0" err="1"/>
              <a:t>інформатизації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вдосконалює</a:t>
            </a:r>
            <a:r>
              <a:rPr lang="ru-RU" dirty="0"/>
              <a:t> </a:t>
            </a:r>
            <a:r>
              <a:rPr lang="ru-RU" dirty="0" err="1"/>
              <a:t>інформаційну</a:t>
            </a:r>
            <a:r>
              <a:rPr lang="ru-RU" dirty="0"/>
              <a:t> </a:t>
            </a:r>
            <a:r>
              <a:rPr lang="ru-RU" dirty="0" err="1" smtClean="0"/>
              <a:t>інфраструктуру</a:t>
            </a:r>
            <a:r>
              <a:rPr lang="ru-RU" dirty="0" smtClean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та систему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розширення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та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пропонованих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як основного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 smtClean="0"/>
              <a:t>перерозподілу</a:t>
            </a:r>
            <a:r>
              <a:rPr lang="ru-RU" dirty="0" smtClean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як у </a:t>
            </a:r>
            <a:r>
              <a:rPr lang="ru-RU" dirty="0" err="1"/>
              <a:t>національному</a:t>
            </a:r>
            <a:r>
              <a:rPr lang="ru-RU" dirty="0"/>
              <a:t>, так і в глобальному </a:t>
            </a:r>
            <a:r>
              <a:rPr lang="ru-RU" dirty="0" err="1"/>
              <a:t>масштабі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вплив</a:t>
            </a:r>
            <a:r>
              <a:rPr lang="ru-RU" dirty="0"/>
              <a:t> </a:t>
            </a:r>
            <a:r>
              <a:rPr lang="ru-RU" dirty="0" err="1"/>
              <a:t>приватизаційних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на </a:t>
            </a:r>
            <a:r>
              <a:rPr lang="ru-RU" dirty="0" err="1"/>
              <a:t>потенційну</a:t>
            </a:r>
            <a:r>
              <a:rPr lang="ru-RU" dirty="0"/>
              <a:t> </a:t>
            </a:r>
            <a:r>
              <a:rPr lang="ru-RU" dirty="0" err="1"/>
              <a:t>пропозицію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ринку у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центрах; </a:t>
            </a:r>
            <a:endParaRPr lang="ru-RU" dirty="0" smtClean="0"/>
          </a:p>
          <a:p>
            <a:r>
              <a:rPr lang="ru-RU" dirty="0" smtClean="0"/>
              <a:t> </a:t>
            </a:r>
            <a:r>
              <a:rPr lang="ru-RU" dirty="0" err="1"/>
              <a:t>інституціоналізація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постійне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частки</a:t>
            </a:r>
            <a:r>
              <a:rPr lang="ru-RU" dirty="0"/>
              <a:t> </a:t>
            </a:r>
            <a:r>
              <a:rPr lang="ru-RU" dirty="0" err="1"/>
              <a:t>інституційних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ринку (</a:t>
            </a:r>
            <a:r>
              <a:rPr lang="ru-RU" dirty="0" err="1"/>
              <a:t>інвестиційних</a:t>
            </a:r>
            <a:r>
              <a:rPr lang="ru-RU" dirty="0"/>
              <a:t>,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пенсійних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); </a:t>
            </a:r>
          </a:p>
          <a:p>
            <a:r>
              <a:rPr lang="ru-RU" dirty="0"/>
              <a:t> </a:t>
            </a:r>
            <a:r>
              <a:rPr lang="ru-RU" dirty="0" err="1"/>
              <a:t>лібералізація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проникненню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ринку на </a:t>
            </a:r>
            <a:r>
              <a:rPr lang="ru-RU" dirty="0" err="1"/>
              <a:t>фінансові</a:t>
            </a:r>
            <a:r>
              <a:rPr lang="ru-RU" dirty="0"/>
              <a:t> ринки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 smtClean="0"/>
              <a:t>рівнів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стимулює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активність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486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7283"/>
            <a:ext cx="8596668" cy="6183517"/>
          </a:xfrm>
        </p:spPr>
        <p:txBody>
          <a:bodyPr/>
          <a:lstStyle/>
          <a:p>
            <a:r>
              <a:rPr lang="ru-RU" dirty="0"/>
              <a:t>З </a:t>
            </a:r>
            <a:r>
              <a:rPr lang="ru-RU" dirty="0" err="1"/>
              <a:t>функціонального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, </a:t>
            </a:r>
            <a:r>
              <a:rPr lang="ru-RU" dirty="0" err="1"/>
              <a:t>світовий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– система </a:t>
            </a:r>
            <a:r>
              <a:rPr lang="ru-RU" dirty="0" err="1"/>
              <a:t>ринкових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, у </a:t>
            </a:r>
            <a:r>
              <a:rPr lang="ru-RU" dirty="0" err="1"/>
              <a:t>якій</a:t>
            </a:r>
            <a:r>
              <a:rPr lang="ru-RU" dirty="0"/>
              <a:t> </a:t>
            </a: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виступає</a:t>
            </a:r>
            <a:r>
              <a:rPr lang="ru-RU" dirty="0"/>
              <a:t> </a:t>
            </a:r>
            <a:r>
              <a:rPr lang="ru-RU" dirty="0" err="1"/>
              <a:t>грошовий</a:t>
            </a:r>
            <a:r>
              <a:rPr lang="ru-RU" dirty="0"/>
              <a:t> </a:t>
            </a:r>
            <a:r>
              <a:rPr lang="ru-RU" dirty="0" err="1" smtClean="0"/>
              <a:t>капітал</a:t>
            </a:r>
            <a:r>
              <a:rPr lang="ru-RU" dirty="0" smtClean="0"/>
              <a:t> </a:t>
            </a:r>
            <a:r>
              <a:rPr lang="ru-RU" dirty="0"/>
              <a:t>і яка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акумуляцію</a:t>
            </a:r>
            <a:r>
              <a:rPr lang="ru-RU" dirty="0"/>
              <a:t> та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, </a:t>
            </a:r>
            <a:r>
              <a:rPr lang="ru-RU" dirty="0" err="1"/>
              <a:t>створюючи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безперервності</a:t>
            </a:r>
            <a:r>
              <a:rPr lang="ru-RU" dirty="0"/>
              <a:t> та </a:t>
            </a:r>
            <a:r>
              <a:rPr lang="ru-RU" dirty="0" err="1"/>
              <a:t>рентабельності</a:t>
            </a:r>
            <a:r>
              <a:rPr lang="ru-RU" dirty="0"/>
              <a:t> </a:t>
            </a:r>
            <a:r>
              <a:rPr lang="ru-RU" dirty="0" err="1" smtClean="0"/>
              <a:t>виробництва</a:t>
            </a:r>
            <a:r>
              <a:rPr lang="ru-RU" dirty="0"/>
              <a:t>. </a:t>
            </a:r>
          </a:p>
          <a:p>
            <a:r>
              <a:rPr lang="ru-RU" dirty="0"/>
              <a:t>З </a:t>
            </a:r>
            <a:r>
              <a:rPr lang="ru-RU" dirty="0" err="1"/>
              <a:t>інституційного</a:t>
            </a:r>
            <a:r>
              <a:rPr lang="ru-RU" dirty="0"/>
              <a:t> </a:t>
            </a:r>
            <a:r>
              <a:rPr lang="ru-RU" dirty="0" err="1"/>
              <a:t>погляду</a:t>
            </a:r>
            <a:r>
              <a:rPr lang="ru-RU" dirty="0"/>
              <a:t>, </a:t>
            </a:r>
            <a:r>
              <a:rPr lang="ru-RU" dirty="0" err="1"/>
              <a:t>світовий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 smtClean="0"/>
              <a:t>сукупність</a:t>
            </a:r>
            <a:r>
              <a:rPr lang="ru-RU" dirty="0" smtClean="0"/>
              <a:t>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спеціалізованих</a:t>
            </a:r>
            <a:r>
              <a:rPr lang="ru-RU" dirty="0"/>
              <a:t> </a:t>
            </a:r>
            <a:r>
              <a:rPr lang="ru-RU" dirty="0" err="1"/>
              <a:t>фінансово-кредитних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</a:t>
            </a:r>
            <a:r>
              <a:rPr lang="ru-RU" dirty="0" err="1" smtClean="0"/>
              <a:t>фондових</a:t>
            </a:r>
            <a:r>
              <a:rPr lang="ru-RU" dirty="0" smtClean="0"/>
              <a:t> </a:t>
            </a:r>
            <a:r>
              <a:rPr lang="ru-RU" dirty="0" err="1"/>
              <a:t>бірж</a:t>
            </a:r>
            <a:r>
              <a:rPr lang="ru-RU" dirty="0"/>
              <a:t>, через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потоків</a:t>
            </a:r>
            <a:r>
              <a:rPr lang="ru-RU" dirty="0"/>
              <a:t> та </a:t>
            </a:r>
            <a:r>
              <a:rPr lang="ru-RU" dirty="0" err="1"/>
              <a:t>які</a:t>
            </a:r>
            <a:r>
              <a:rPr lang="ru-RU" dirty="0"/>
              <a:t> є </a:t>
            </a:r>
            <a:r>
              <a:rPr lang="ru-RU" dirty="0" err="1"/>
              <a:t>посередниками</a:t>
            </a:r>
            <a:r>
              <a:rPr lang="ru-RU" dirty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smtClean="0"/>
              <a:t>кредиторами </a:t>
            </a:r>
            <a:r>
              <a:rPr lang="ru-RU" dirty="0"/>
              <a:t>і </a:t>
            </a:r>
            <a:r>
              <a:rPr lang="ru-RU" dirty="0" err="1"/>
              <a:t>позичальниками</a:t>
            </a:r>
            <a:r>
              <a:rPr lang="ru-RU" dirty="0"/>
              <a:t>, </a:t>
            </a:r>
            <a:r>
              <a:rPr lang="ru-RU" dirty="0" err="1"/>
              <a:t>продавцями</a:t>
            </a:r>
            <a:r>
              <a:rPr lang="ru-RU" dirty="0"/>
              <a:t> і </a:t>
            </a:r>
            <a:r>
              <a:rPr lang="ru-RU" dirty="0" err="1"/>
              <a:t>покупцями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/>
              <a:t>Головна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полягає</a:t>
            </a:r>
            <a:r>
              <a:rPr lang="ru-RU" dirty="0"/>
              <a:t> у </a:t>
            </a:r>
            <a:r>
              <a:rPr lang="ru-RU" dirty="0" err="1" smtClean="0"/>
              <a:t>забезпеченні</a:t>
            </a:r>
            <a:r>
              <a:rPr lang="ru-RU" dirty="0" smtClean="0"/>
              <a:t>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ліквідності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швидко</a:t>
            </a:r>
            <a:r>
              <a:rPr lang="ru-RU" dirty="0"/>
              <a:t> </a:t>
            </a:r>
            <a:r>
              <a:rPr lang="ru-RU" dirty="0" err="1" smtClean="0"/>
              <a:t>залучати</a:t>
            </a:r>
            <a:r>
              <a:rPr lang="ru-RU" dirty="0" smtClean="0"/>
              <a:t> </a:t>
            </a:r>
            <a:r>
              <a:rPr lang="ru-RU" dirty="0" err="1"/>
              <a:t>достатню</a:t>
            </a:r>
            <a:r>
              <a:rPr lang="ru-RU" dirty="0"/>
              <a:t> </a:t>
            </a:r>
            <a:r>
              <a:rPr lang="ru-RU" dirty="0" err="1"/>
              <a:t>кількість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 формах на </a:t>
            </a:r>
            <a:r>
              <a:rPr lang="ru-RU" dirty="0" err="1"/>
              <a:t>вигідних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на </a:t>
            </a:r>
            <a:r>
              <a:rPr lang="ru-RU" dirty="0" err="1"/>
              <a:t>наднаціональному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23955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247" y="108643"/>
            <a:ext cx="9180212" cy="641890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ринку: </a:t>
            </a:r>
          </a:p>
          <a:p>
            <a:r>
              <a:rPr lang="ru-RU" dirty="0" err="1" smtClean="0"/>
              <a:t>мобілізація</a:t>
            </a:r>
            <a:r>
              <a:rPr lang="ru-RU" dirty="0" smtClean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 smtClean="0"/>
              <a:t>населення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домогосподарств</a:t>
            </a:r>
            <a:r>
              <a:rPr lang="ru-RU" dirty="0"/>
              <a:t>),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</a:t>
            </a:r>
            <a:r>
              <a:rPr lang="ru-RU" dirty="0" err="1" smtClean="0"/>
              <a:t>іноземних</a:t>
            </a:r>
            <a:r>
              <a:rPr lang="ru-RU" dirty="0" smtClean="0"/>
              <a:t> </a:t>
            </a:r>
            <a:r>
              <a:rPr lang="ru-RU" dirty="0" err="1"/>
              <a:t>інвесторів</a:t>
            </a:r>
            <a:r>
              <a:rPr lang="ru-RU" dirty="0"/>
              <a:t> та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трансформація</a:t>
            </a:r>
            <a:r>
              <a:rPr lang="ru-RU" dirty="0"/>
              <a:t> у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капітал</a:t>
            </a:r>
            <a:r>
              <a:rPr lang="ru-RU" dirty="0"/>
              <a:t>; </a:t>
            </a:r>
          </a:p>
          <a:p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покупцем</a:t>
            </a:r>
            <a:r>
              <a:rPr lang="ru-RU" dirty="0"/>
              <a:t> та </a:t>
            </a:r>
            <a:r>
              <a:rPr lang="ru-RU" dirty="0" err="1"/>
              <a:t>продавцем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 smtClean="0"/>
              <a:t>ресурсів</a:t>
            </a:r>
            <a:r>
              <a:rPr lang="ru-RU" dirty="0"/>
              <a:t>, результатом </a:t>
            </a:r>
            <a:r>
              <a:rPr lang="ru-RU" dirty="0" err="1"/>
              <a:t>якої</a:t>
            </a:r>
            <a:r>
              <a:rPr lang="ru-RU" dirty="0"/>
              <a:t> є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рівноважної</a:t>
            </a:r>
            <a:r>
              <a:rPr lang="ru-RU" dirty="0"/>
              <a:t> </a:t>
            </a:r>
            <a:r>
              <a:rPr lang="ru-RU" dirty="0" err="1"/>
              <a:t>ціни</a:t>
            </a:r>
            <a:r>
              <a:rPr lang="ru-RU" dirty="0"/>
              <a:t> </a:t>
            </a:r>
            <a:r>
              <a:rPr lang="ru-RU" dirty="0" err="1"/>
              <a:t>попиту</a:t>
            </a:r>
            <a:r>
              <a:rPr lang="ru-RU" dirty="0"/>
              <a:t> і </a:t>
            </a:r>
            <a:r>
              <a:rPr lang="ru-RU" dirty="0" err="1"/>
              <a:t>пропозиції</a:t>
            </a:r>
            <a:r>
              <a:rPr lang="ru-RU" dirty="0"/>
              <a:t>; </a:t>
            </a:r>
          </a:p>
          <a:p>
            <a:r>
              <a:rPr lang="ru-RU" dirty="0" err="1" smtClean="0"/>
              <a:t>перерозподіл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взаємовигідних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метою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; </a:t>
            </a:r>
          </a:p>
          <a:p>
            <a:r>
              <a:rPr lang="ru-RU" dirty="0" err="1" smtClean="0"/>
              <a:t>фінансовий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такого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 smtClean="0"/>
              <a:t>функціонування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би</a:t>
            </a:r>
            <a:r>
              <a:rPr lang="ru-RU" dirty="0"/>
              <a:t> </a:t>
            </a:r>
            <a:r>
              <a:rPr lang="ru-RU" dirty="0" err="1"/>
              <a:t>забезпечив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обсягу</a:t>
            </a:r>
            <a:r>
              <a:rPr lang="ru-RU" dirty="0"/>
              <a:t> і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активи</a:t>
            </a:r>
            <a:r>
              <a:rPr lang="ru-RU" dirty="0"/>
              <a:t> та </a:t>
            </a:r>
            <a:r>
              <a:rPr lang="ru-RU" dirty="0" err="1"/>
              <a:t>своєчасне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задоволення</a:t>
            </a:r>
            <a:r>
              <a:rPr lang="ru-RU" dirty="0"/>
              <a:t> в </a:t>
            </a:r>
            <a:r>
              <a:rPr lang="ru-RU" dirty="0" smtClean="0"/>
              <a:t>межах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категорій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потребу в </a:t>
            </a:r>
            <a:r>
              <a:rPr lang="ru-RU" dirty="0" err="1" smtClean="0"/>
              <a:t>залученні</a:t>
            </a:r>
            <a:r>
              <a:rPr lang="ru-RU" dirty="0" smtClean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зовнішніх</a:t>
            </a:r>
            <a:r>
              <a:rPr lang="ru-RU" dirty="0"/>
              <a:t> </a:t>
            </a:r>
            <a:r>
              <a:rPr lang="ru-RU" dirty="0" err="1"/>
              <a:t>джерел</a:t>
            </a:r>
            <a:r>
              <a:rPr lang="ru-RU" dirty="0"/>
              <a:t>; </a:t>
            </a:r>
          </a:p>
          <a:p>
            <a:r>
              <a:rPr lang="ru-RU" dirty="0" err="1" smtClean="0"/>
              <a:t>ефективно</a:t>
            </a:r>
            <a:r>
              <a:rPr lang="ru-RU" dirty="0" smtClean="0"/>
              <a:t> </a:t>
            </a:r>
            <a:r>
              <a:rPr lang="ru-RU" dirty="0" err="1"/>
              <a:t>функціонуючий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підвищує</a:t>
            </a:r>
            <a:r>
              <a:rPr lang="ru-RU" dirty="0"/>
              <a:t> </a:t>
            </a:r>
            <a:r>
              <a:rPr lang="ru-RU" dirty="0" err="1"/>
              <a:t>ліквідність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перебувають</a:t>
            </a:r>
            <a:r>
              <a:rPr lang="ru-RU" dirty="0"/>
              <a:t> у </a:t>
            </a:r>
            <a:r>
              <a:rPr lang="ru-RU" dirty="0" err="1"/>
              <a:t>обігу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ймовірність</a:t>
            </a:r>
            <a:r>
              <a:rPr lang="ru-RU" dirty="0"/>
              <a:t> </a:t>
            </a:r>
            <a:r>
              <a:rPr lang="ru-RU" dirty="0" err="1"/>
              <a:t>перетворення</a:t>
            </a:r>
            <a:r>
              <a:rPr lang="ru-RU" dirty="0"/>
              <a:t> активу у </a:t>
            </a:r>
            <a:r>
              <a:rPr lang="ru-RU" dirty="0" err="1"/>
              <a:t>грошові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достатньо</a:t>
            </a:r>
            <a:r>
              <a:rPr lang="ru-RU" dirty="0"/>
              <a:t> </a:t>
            </a:r>
            <a:r>
              <a:rPr lang="ru-RU" dirty="0" err="1"/>
              <a:t>висока</a:t>
            </a:r>
            <a:r>
              <a:rPr lang="ru-RU" dirty="0"/>
              <a:t> (за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високоефективної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працюють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даному</a:t>
            </a:r>
            <a:r>
              <a:rPr lang="ru-RU" dirty="0"/>
              <a:t> ринку); </a:t>
            </a:r>
            <a:endParaRPr lang="ru-RU" dirty="0" smtClean="0"/>
          </a:p>
          <a:p>
            <a:r>
              <a:rPr lang="ru-RU" dirty="0" err="1" smtClean="0"/>
              <a:t>організаційна</a:t>
            </a:r>
            <a:r>
              <a:rPr lang="ru-RU" dirty="0" smtClean="0"/>
              <a:t> </a:t>
            </a:r>
            <a:r>
              <a:rPr lang="ru-RU" dirty="0" err="1"/>
              <a:t>функція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доведення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до </a:t>
            </a:r>
            <a:r>
              <a:rPr lang="ru-RU" dirty="0" err="1"/>
              <a:t>споживача</a:t>
            </a:r>
            <a:r>
              <a:rPr lang="ru-RU" dirty="0"/>
              <a:t>, яка </a:t>
            </a:r>
            <a:r>
              <a:rPr lang="ru-RU" dirty="0" err="1" smtClean="0"/>
              <a:t>виявляється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створенні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/>
              <a:t>інститутів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активів</a:t>
            </a:r>
            <a:r>
              <a:rPr lang="ru-RU" dirty="0"/>
              <a:t> (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бірж</a:t>
            </a:r>
            <a:r>
              <a:rPr lang="ru-RU" dirty="0"/>
              <a:t> </a:t>
            </a:r>
            <a:r>
              <a:rPr lang="ru-RU" dirty="0" err="1"/>
              <a:t>брокерських</a:t>
            </a:r>
            <a:r>
              <a:rPr lang="ru-RU" dirty="0"/>
              <a:t> контор, </a:t>
            </a:r>
            <a:r>
              <a:rPr lang="ru-RU" dirty="0" err="1"/>
              <a:t>інвестиційних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, </a:t>
            </a:r>
            <a:r>
              <a:rPr lang="ru-RU" dirty="0" err="1"/>
              <a:t>фондових</a:t>
            </a:r>
            <a:r>
              <a:rPr lang="ru-RU" dirty="0"/>
              <a:t> </a:t>
            </a:r>
            <a:r>
              <a:rPr lang="ru-RU" dirty="0" err="1"/>
              <a:t>магазинів</a:t>
            </a:r>
            <a:r>
              <a:rPr lang="ru-RU" dirty="0"/>
              <a:t>,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); </a:t>
            </a:r>
          </a:p>
          <a:p>
            <a:r>
              <a:rPr lang="ru-RU" dirty="0" err="1" smtClean="0"/>
              <a:t>фінансовий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значний</a:t>
            </a:r>
            <a:r>
              <a:rPr lang="ru-RU" dirty="0"/>
              <a:t> </a:t>
            </a:r>
            <a:r>
              <a:rPr lang="ru-RU" dirty="0" err="1"/>
              <a:t>вплив</a:t>
            </a:r>
            <a:r>
              <a:rPr lang="ru-RU" dirty="0"/>
              <a:t> на </a:t>
            </a:r>
            <a:r>
              <a:rPr lang="ru-RU" dirty="0" err="1"/>
              <a:t>прискорення</a:t>
            </a:r>
            <a:r>
              <a:rPr lang="ru-RU" dirty="0"/>
              <a:t> обороту </a:t>
            </a:r>
            <a:r>
              <a:rPr lang="ru-RU" dirty="0" err="1" smtClean="0"/>
              <a:t>капіталу</a:t>
            </a:r>
            <a:r>
              <a:rPr lang="ru-RU" dirty="0" smtClean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активізації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у </a:t>
            </a:r>
            <a:r>
              <a:rPr lang="ru-RU" dirty="0" err="1" smtClean="0"/>
              <a:t>країні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7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9176"/>
            <a:ext cx="8596668" cy="637363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Головне </a:t>
            </a:r>
            <a:r>
              <a:rPr lang="ru-RU" dirty="0" err="1"/>
              <a:t>призначення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–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країнами</a:t>
            </a:r>
            <a:r>
              <a:rPr lang="ru-RU" dirty="0"/>
              <a:t> </a:t>
            </a:r>
            <a:r>
              <a:rPr lang="ru-RU" dirty="0" err="1"/>
              <a:t>акумульованих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ресурсів</a:t>
            </a:r>
            <a:r>
              <a:rPr lang="ru-RU" dirty="0"/>
              <a:t> для </a:t>
            </a:r>
            <a:r>
              <a:rPr lang="ru-RU" dirty="0" err="1"/>
              <a:t>сталого</a:t>
            </a:r>
            <a:r>
              <a:rPr lang="ru-RU" dirty="0"/>
              <a:t>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 й </a:t>
            </a:r>
            <a:r>
              <a:rPr lang="ru-RU" dirty="0" err="1"/>
              <a:t>одержання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доходу. </a:t>
            </a:r>
          </a:p>
          <a:p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з </a:t>
            </a:r>
            <a:r>
              <a:rPr lang="ru-RU" dirty="0" err="1"/>
              <a:t>інституційного</a:t>
            </a:r>
            <a:r>
              <a:rPr lang="ru-RU" dirty="0"/>
              <a:t> </a:t>
            </a:r>
            <a:r>
              <a:rPr lang="ru-RU" dirty="0" err="1" smtClean="0"/>
              <a:t>погляду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кредитно-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через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позичкового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економічни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 smtClean="0"/>
              <a:t>класифікувати</a:t>
            </a:r>
            <a:r>
              <a:rPr lang="ru-RU" dirty="0" smtClean="0"/>
              <a:t> </a:t>
            </a:r>
            <a:r>
              <a:rPr lang="ru-RU" dirty="0"/>
              <a:t>за такими </a:t>
            </a:r>
            <a:r>
              <a:rPr lang="ru-RU" dirty="0" err="1"/>
              <a:t>ознаками</a:t>
            </a:r>
            <a:r>
              <a:rPr lang="ru-RU" dirty="0"/>
              <a:t>: </a:t>
            </a:r>
          </a:p>
          <a:p>
            <a:r>
              <a:rPr lang="ru-RU" i="1" dirty="0" smtClean="0"/>
              <a:t>І</a:t>
            </a:r>
            <a:r>
              <a:rPr lang="ru-RU" i="1" dirty="0"/>
              <a:t>. За метою та мотивами </a:t>
            </a:r>
            <a:r>
              <a:rPr lang="ru-RU" i="1" dirty="0" err="1"/>
              <a:t>участі</a:t>
            </a:r>
            <a:r>
              <a:rPr lang="ru-RU" i="1" dirty="0"/>
              <a:t> на ринку: </a:t>
            </a:r>
            <a:endParaRPr lang="ru-RU" dirty="0"/>
          </a:p>
          <a:p>
            <a:r>
              <a:rPr lang="ru-RU" i="1" dirty="0"/>
              <a:t>1. </a:t>
            </a:r>
            <a:r>
              <a:rPr lang="ru-RU" i="1" dirty="0" err="1"/>
              <a:t>Хеджери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/>
              <a:t>інструменти</a:t>
            </a:r>
            <a:r>
              <a:rPr lang="ru-RU" dirty="0"/>
              <a:t> ринку </a:t>
            </a:r>
            <a:r>
              <a:rPr lang="ru-RU" dirty="0" err="1"/>
              <a:t>деривативів</a:t>
            </a:r>
            <a:r>
              <a:rPr lang="ru-RU" dirty="0"/>
              <a:t> для </a:t>
            </a:r>
            <a:r>
              <a:rPr lang="ru-RU" dirty="0" err="1"/>
              <a:t>страхування</a:t>
            </a:r>
            <a:r>
              <a:rPr lang="ru-RU" dirty="0"/>
              <a:t> курсового (</a:t>
            </a:r>
            <a:r>
              <a:rPr lang="ru-RU" dirty="0" err="1"/>
              <a:t>цінового</a:t>
            </a:r>
            <a:r>
              <a:rPr lang="ru-RU" dirty="0"/>
              <a:t>)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ризику</a:t>
            </a:r>
            <a:r>
              <a:rPr lang="ru-RU" dirty="0"/>
              <a:t> трансферту,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притаманний</a:t>
            </a:r>
            <a:r>
              <a:rPr lang="ru-RU" dirty="0"/>
              <a:t> </a:t>
            </a:r>
            <a:r>
              <a:rPr lang="ru-RU" dirty="0" err="1"/>
              <a:t>фінансовим</a:t>
            </a:r>
            <a:r>
              <a:rPr lang="ru-RU" dirty="0"/>
              <a:t> </a:t>
            </a:r>
            <a:r>
              <a:rPr lang="ru-RU" dirty="0" err="1"/>
              <a:t>інструментам</a:t>
            </a:r>
            <a:r>
              <a:rPr lang="ru-RU" dirty="0"/>
              <a:t>,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 на ринку “спот”. </a:t>
            </a:r>
            <a:r>
              <a:rPr lang="ru-RU" dirty="0" err="1" smtClean="0"/>
              <a:t>Вимогам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угоди, як правило, </a:t>
            </a:r>
            <a:r>
              <a:rPr lang="ru-RU" dirty="0" err="1"/>
              <a:t>відповідає</a:t>
            </a:r>
            <a:r>
              <a:rPr lang="ru-RU" dirty="0"/>
              <a:t> </a:t>
            </a:r>
            <a:r>
              <a:rPr lang="ru-RU" dirty="0" err="1" smtClean="0"/>
              <a:t>реальний</a:t>
            </a:r>
            <a:r>
              <a:rPr lang="ru-RU" dirty="0" smtClean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інструмент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матиме</a:t>
            </a:r>
            <a:r>
              <a:rPr lang="ru-RU" dirty="0"/>
              <a:t> на момент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/>
              <a:t>угоди. </a:t>
            </a:r>
            <a:r>
              <a:rPr lang="ru-RU" dirty="0" err="1"/>
              <a:t>Хеджування</a:t>
            </a:r>
            <a:r>
              <a:rPr lang="ru-RU" dirty="0"/>
              <a:t> –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мінімізацію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існуючими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 smtClean="0"/>
              <a:t>майбутніми</a:t>
            </a:r>
            <a:r>
              <a:rPr lang="ru-RU" dirty="0" smtClean="0"/>
              <a:t> </a:t>
            </a:r>
            <a:r>
              <a:rPr lang="ru-RU" dirty="0" err="1"/>
              <a:t>позиціями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досягається</a:t>
            </a:r>
            <a:r>
              <a:rPr lang="ru-RU" dirty="0"/>
              <a:t> шляхом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 на ринку </a:t>
            </a:r>
            <a:r>
              <a:rPr lang="ru-RU" dirty="0" err="1"/>
              <a:t>деривативів</a:t>
            </a:r>
            <a:r>
              <a:rPr lang="ru-RU" dirty="0"/>
              <a:t>, яка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би</a:t>
            </a:r>
            <a:r>
              <a:rPr lang="ru-RU" dirty="0"/>
              <a:t> </a:t>
            </a:r>
            <a:r>
              <a:rPr lang="ru-RU" dirty="0" err="1"/>
              <a:t>протилежна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планується</a:t>
            </a:r>
            <a:r>
              <a:rPr lang="ru-RU" dirty="0"/>
              <a:t>, на ринку реального активу. </a:t>
            </a:r>
          </a:p>
          <a:p>
            <a:r>
              <a:rPr lang="ru-RU" i="1" dirty="0"/>
              <a:t>2. </a:t>
            </a:r>
            <a:r>
              <a:rPr lang="ru-RU" i="1" dirty="0" err="1"/>
              <a:t>Спекулянти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укладають</a:t>
            </a:r>
            <a:r>
              <a:rPr lang="ru-RU" dirty="0"/>
              <a:t> угоди </a:t>
            </a:r>
            <a:r>
              <a:rPr lang="ru-RU" dirty="0" err="1"/>
              <a:t>виключно</a:t>
            </a:r>
            <a:r>
              <a:rPr lang="ru-RU" dirty="0"/>
              <a:t> з метою </a:t>
            </a:r>
            <a:r>
              <a:rPr lang="ru-RU" dirty="0" err="1"/>
              <a:t>заробити</a:t>
            </a:r>
            <a:r>
              <a:rPr lang="ru-RU" dirty="0"/>
              <a:t> на </a:t>
            </a:r>
            <a:r>
              <a:rPr lang="ru-RU" dirty="0" err="1"/>
              <a:t>сприятливому</a:t>
            </a:r>
            <a:r>
              <a:rPr lang="ru-RU" dirty="0"/>
              <a:t> </a:t>
            </a:r>
            <a:r>
              <a:rPr lang="ru-RU" dirty="0" err="1"/>
              <a:t>русі</a:t>
            </a:r>
            <a:r>
              <a:rPr lang="ru-RU" dirty="0"/>
              <a:t> </a:t>
            </a:r>
            <a:r>
              <a:rPr lang="ru-RU" dirty="0" err="1"/>
              <a:t>курсів</a:t>
            </a:r>
            <a:r>
              <a:rPr lang="ru-RU" dirty="0"/>
              <a:t>, і тому </a:t>
            </a:r>
            <a:r>
              <a:rPr lang="ru-RU" dirty="0" err="1"/>
              <a:t>рух</a:t>
            </a:r>
            <a:r>
              <a:rPr lang="ru-RU" dirty="0"/>
              <a:t> курсу для них є </a:t>
            </a:r>
            <a:r>
              <a:rPr lang="ru-RU" dirty="0" err="1"/>
              <a:t>бажаним</a:t>
            </a:r>
            <a:r>
              <a:rPr lang="ru-RU" dirty="0"/>
              <a:t>. Вони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купівлю</a:t>
            </a:r>
            <a:r>
              <a:rPr lang="ru-RU" dirty="0"/>
              <a:t> (продаж) </a:t>
            </a:r>
            <a:r>
              <a:rPr lang="ru-RU" dirty="0" err="1"/>
              <a:t>контрактів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пізніше</a:t>
            </a:r>
            <a:r>
              <a:rPr lang="ru-RU" dirty="0"/>
              <a:t> </a:t>
            </a:r>
            <a:r>
              <a:rPr lang="ru-RU" dirty="0" err="1"/>
              <a:t>продати</a:t>
            </a:r>
            <a:r>
              <a:rPr lang="ru-RU" dirty="0"/>
              <a:t> (</a:t>
            </a:r>
            <a:r>
              <a:rPr lang="ru-RU" dirty="0" err="1" smtClean="0"/>
              <a:t>купити</a:t>
            </a:r>
            <a:r>
              <a:rPr lang="ru-RU" dirty="0"/>
              <a:t>) </a:t>
            </a:r>
            <a:r>
              <a:rPr lang="ru-RU" dirty="0" err="1"/>
              <a:t>їх</a:t>
            </a:r>
            <a:r>
              <a:rPr lang="ru-RU" dirty="0"/>
              <a:t> за </a:t>
            </a:r>
            <a:r>
              <a:rPr lang="ru-RU" dirty="0" err="1"/>
              <a:t>вищою</a:t>
            </a:r>
            <a:r>
              <a:rPr lang="ru-RU" dirty="0"/>
              <a:t> (</a:t>
            </a:r>
            <a:r>
              <a:rPr lang="ru-RU" dirty="0" err="1"/>
              <a:t>нижчою</a:t>
            </a:r>
            <a:r>
              <a:rPr lang="ru-RU" dirty="0"/>
              <a:t>) </a:t>
            </a:r>
            <a:r>
              <a:rPr lang="ru-RU" dirty="0" err="1"/>
              <a:t>ціною</a:t>
            </a:r>
            <a:r>
              <a:rPr lang="ru-RU" dirty="0"/>
              <a:t> і не </a:t>
            </a:r>
            <a:r>
              <a:rPr lang="ru-RU" dirty="0" err="1"/>
              <a:t>мають</a:t>
            </a:r>
            <a:r>
              <a:rPr lang="ru-RU" dirty="0"/>
              <a:t> на </a:t>
            </a:r>
            <a:r>
              <a:rPr lang="ru-RU" dirty="0" err="1"/>
              <a:t>меті</a:t>
            </a:r>
            <a:r>
              <a:rPr lang="ru-RU" dirty="0"/>
              <a:t> </a:t>
            </a:r>
            <a:r>
              <a:rPr lang="ru-RU" dirty="0" err="1"/>
              <a:t>страхувати</a:t>
            </a:r>
            <a:r>
              <a:rPr lang="ru-RU" dirty="0"/>
              <a:t> </a:t>
            </a:r>
            <a:r>
              <a:rPr lang="ru-RU" dirty="0" err="1" smtClean="0"/>
              <a:t>поточні</a:t>
            </a:r>
            <a:r>
              <a:rPr lang="ru-RU" dirty="0" smtClean="0"/>
              <a:t> </a:t>
            </a:r>
            <a:r>
              <a:rPr lang="ru-RU" dirty="0"/>
              <a:t>й </a:t>
            </a:r>
            <a:r>
              <a:rPr lang="ru-RU" dirty="0" err="1"/>
              <a:t>майбутні</a:t>
            </a:r>
            <a:r>
              <a:rPr lang="ru-RU" dirty="0"/>
              <a:t> </a:t>
            </a:r>
            <a:r>
              <a:rPr lang="ru-RU" dirty="0" err="1"/>
              <a:t>позиції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курсового </a:t>
            </a:r>
            <a:r>
              <a:rPr lang="ru-RU" dirty="0" err="1"/>
              <a:t>ризику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431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3497"/>
            <a:ext cx="8596668" cy="6292158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ІІ. За </a:t>
            </a:r>
            <a:r>
              <a:rPr lang="ru-RU" i="1" dirty="0" err="1"/>
              <a:t>країнами</a:t>
            </a:r>
            <a:r>
              <a:rPr lang="ru-RU" i="1" dirty="0"/>
              <a:t> </a:t>
            </a:r>
            <a:r>
              <a:rPr lang="ru-RU" i="1" dirty="0" err="1"/>
              <a:t>походження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err="1"/>
              <a:t>Розвинуті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. </a:t>
            </a:r>
          </a:p>
          <a:p>
            <a:r>
              <a:rPr lang="ru-RU" dirty="0"/>
              <a:t>2.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. </a:t>
            </a:r>
          </a:p>
          <a:p>
            <a:r>
              <a:rPr lang="ru-RU" dirty="0"/>
              <a:t>3. </a:t>
            </a:r>
            <a:r>
              <a:rPr lang="ru-RU" dirty="0" err="1"/>
              <a:t>Міжнародні</a:t>
            </a:r>
            <a:r>
              <a:rPr lang="ru-RU" dirty="0"/>
              <a:t> </a:t>
            </a:r>
            <a:r>
              <a:rPr lang="ru-RU" dirty="0" err="1"/>
              <a:t>інституції</a:t>
            </a:r>
            <a:r>
              <a:rPr lang="ru-RU" dirty="0"/>
              <a:t>. </a:t>
            </a:r>
          </a:p>
          <a:p>
            <a:r>
              <a:rPr lang="ru-RU" dirty="0"/>
              <a:t>4. </a:t>
            </a:r>
            <a:r>
              <a:rPr lang="ru-RU" dirty="0" err="1"/>
              <a:t>Офшорні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. </a:t>
            </a:r>
          </a:p>
          <a:p>
            <a:r>
              <a:rPr lang="ru-RU" i="1" dirty="0"/>
              <a:t>ІІІ. За типами </a:t>
            </a:r>
            <a:r>
              <a:rPr lang="ru-RU" i="1" dirty="0" err="1"/>
              <a:t>інвесторів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err="1"/>
              <a:t>Фізичні</a:t>
            </a:r>
            <a:r>
              <a:rPr lang="ru-RU" dirty="0"/>
              <a:t> особи. </a:t>
            </a:r>
          </a:p>
          <a:p>
            <a:r>
              <a:rPr lang="ru-RU" dirty="0"/>
              <a:t>2. </a:t>
            </a:r>
            <a:r>
              <a:rPr lang="ru-RU" dirty="0" err="1"/>
              <a:t>Юридичні</a:t>
            </a:r>
            <a:r>
              <a:rPr lang="ru-RU" dirty="0"/>
              <a:t> особи.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Оскільки</a:t>
            </a:r>
            <a:r>
              <a:rPr lang="ru-RU" dirty="0"/>
              <a:t> на </a:t>
            </a:r>
            <a:r>
              <a:rPr lang="ru-RU" dirty="0" err="1"/>
              <a:t>світовому</a:t>
            </a:r>
            <a:r>
              <a:rPr lang="ru-RU" dirty="0"/>
              <a:t> </a:t>
            </a:r>
            <a:r>
              <a:rPr lang="ru-RU" dirty="0" err="1"/>
              <a:t>фінансовому</a:t>
            </a:r>
            <a:r>
              <a:rPr lang="ru-RU" dirty="0"/>
              <a:t> ринку </a:t>
            </a:r>
            <a:r>
              <a:rPr lang="ru-RU" dirty="0" err="1"/>
              <a:t>гроші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постійно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у </a:t>
            </a:r>
            <a:r>
              <a:rPr lang="ru-RU" dirty="0" err="1"/>
              <a:t>русі</a:t>
            </a:r>
            <a:r>
              <a:rPr lang="ru-RU" dirty="0"/>
              <a:t>, </a:t>
            </a:r>
            <a:r>
              <a:rPr lang="ru-RU" dirty="0" err="1"/>
              <a:t>переміщуючись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особи до </a:t>
            </a:r>
            <a:r>
              <a:rPr lang="ru-RU" dirty="0" err="1"/>
              <a:t>іншої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до </a:t>
            </a:r>
            <a:r>
              <a:rPr lang="ru-RU" dirty="0" err="1"/>
              <a:t>іншої</a:t>
            </a:r>
            <a:r>
              <a:rPr lang="ru-RU" dirty="0"/>
              <a:t>, то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необхідність</a:t>
            </a:r>
            <a:r>
              <a:rPr lang="ru-RU" dirty="0"/>
              <a:t> в </a:t>
            </a:r>
            <a:r>
              <a:rPr lang="ru-RU" dirty="0" err="1"/>
              <a:t>існуванні</a:t>
            </a:r>
            <a:r>
              <a:rPr lang="ru-RU" dirty="0"/>
              <a:t> </a:t>
            </a:r>
            <a:r>
              <a:rPr lang="ru-RU" dirty="0" err="1"/>
              <a:t>найрізноманітніших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посередників</a:t>
            </a:r>
            <a:r>
              <a:rPr lang="ru-RU" dirty="0"/>
              <a:t>. </a:t>
            </a:r>
          </a:p>
          <a:p>
            <a:r>
              <a:rPr lang="ru-RU" i="1" dirty="0" err="1"/>
              <a:t>Фінансові</a:t>
            </a:r>
            <a:r>
              <a:rPr lang="ru-RU" i="1" dirty="0"/>
              <a:t> </a:t>
            </a:r>
            <a:r>
              <a:rPr lang="ru-RU" i="1" dirty="0" err="1"/>
              <a:t>посередники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фінансові</a:t>
            </a:r>
            <a:r>
              <a:rPr lang="ru-RU" dirty="0"/>
              <a:t> установи, </a:t>
            </a:r>
            <a:r>
              <a:rPr lang="ru-RU" dirty="0" err="1"/>
              <a:t>чиї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полягають</a:t>
            </a:r>
            <a:r>
              <a:rPr lang="ru-RU" dirty="0"/>
              <a:t> в </a:t>
            </a:r>
            <a:r>
              <a:rPr lang="ru-RU" dirty="0" err="1"/>
              <a:t>акумулюванні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громадян</a:t>
            </a:r>
            <a:r>
              <a:rPr lang="ru-RU" dirty="0"/>
              <a:t> та </a:t>
            </a:r>
            <a:r>
              <a:rPr lang="ru-RU" dirty="0" err="1"/>
              <a:t>юридичних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і </a:t>
            </a:r>
            <a:r>
              <a:rPr lang="ru-RU" dirty="0" err="1"/>
              <a:t>подальшому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наданні</a:t>
            </a:r>
            <a:r>
              <a:rPr lang="ru-RU" dirty="0"/>
              <a:t> на </a:t>
            </a:r>
            <a:r>
              <a:rPr lang="ru-RU" dirty="0" err="1"/>
              <a:t>комерційних</a:t>
            </a:r>
            <a:r>
              <a:rPr lang="ru-RU" dirty="0"/>
              <a:t> засадах у </a:t>
            </a:r>
            <a:r>
              <a:rPr lang="ru-RU" dirty="0" err="1"/>
              <a:t>розпорядження</a:t>
            </a:r>
            <a:r>
              <a:rPr lang="ru-RU" dirty="0"/>
              <a:t> </a:t>
            </a:r>
            <a:r>
              <a:rPr lang="ru-RU" dirty="0" err="1"/>
              <a:t>позичальників</a:t>
            </a:r>
            <a:r>
              <a:rPr lang="ru-RU" dirty="0"/>
              <a:t>. </a:t>
            </a:r>
          </a:p>
          <a:p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 </a:t>
            </a:r>
            <a:r>
              <a:rPr lang="ru-RU" dirty="0" err="1"/>
              <a:t>належне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займають</a:t>
            </a:r>
            <a:r>
              <a:rPr lang="ru-RU" dirty="0"/>
              <a:t> </a:t>
            </a:r>
            <a:r>
              <a:rPr lang="ru-RU" dirty="0" err="1"/>
              <a:t>суб`єкти</a:t>
            </a:r>
            <a:r>
              <a:rPr lang="ru-RU" dirty="0"/>
              <a:t> </a:t>
            </a:r>
            <a:r>
              <a:rPr lang="ru-RU" dirty="0" err="1"/>
              <a:t>банківської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, </a:t>
            </a:r>
            <a:r>
              <a:rPr lang="ru-RU" dirty="0" err="1"/>
              <a:t>небанківські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та </a:t>
            </a:r>
            <a:r>
              <a:rPr lang="ru-RU" dirty="0" err="1"/>
              <a:t>кредитні</a:t>
            </a:r>
            <a:r>
              <a:rPr lang="ru-RU" dirty="0"/>
              <a:t> </a:t>
            </a:r>
            <a:r>
              <a:rPr lang="ru-RU" dirty="0" err="1"/>
              <a:t>інститути</a:t>
            </a:r>
            <a:r>
              <a:rPr lang="ru-RU" dirty="0"/>
              <a:t>, </a:t>
            </a:r>
            <a:r>
              <a:rPr lang="ru-RU" dirty="0" err="1"/>
              <a:t>контрактні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інститути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8418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368491"/>
            <a:ext cx="8889747" cy="607325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8.1.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ресурси</a:t>
            </a:r>
            <a:r>
              <a:rPr lang="ru-RU" b="1" dirty="0"/>
              <a:t> </a:t>
            </a:r>
            <a:r>
              <a:rPr lang="ru-RU" b="1" dirty="0" err="1"/>
              <a:t>світового</a:t>
            </a:r>
            <a:r>
              <a:rPr lang="ru-RU" b="1" dirty="0"/>
              <a:t> </a:t>
            </a:r>
            <a:r>
              <a:rPr lang="ru-RU" b="1" dirty="0" err="1"/>
              <a:t>господарства</a:t>
            </a:r>
            <a:r>
              <a:rPr lang="ru-RU" b="1" dirty="0"/>
              <a:t> та </a:t>
            </a:r>
            <a:r>
              <a:rPr lang="ru-RU" b="1" dirty="0" err="1"/>
              <a:t>механізм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перерозподілу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err="1" smtClean="0"/>
              <a:t>Фінансові</a:t>
            </a:r>
            <a:r>
              <a:rPr lang="ru-RU" b="1" dirty="0" smtClean="0"/>
              <a:t> </a:t>
            </a:r>
            <a:r>
              <a:rPr lang="ru-RU" b="1" dirty="0" err="1"/>
              <a:t>ресурси</a:t>
            </a:r>
            <a:r>
              <a:rPr lang="ru-RU" b="1" dirty="0"/>
              <a:t> </a:t>
            </a:r>
            <a:r>
              <a:rPr lang="ru-RU" b="1" dirty="0" err="1"/>
              <a:t>світу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,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та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. Вони </a:t>
            </a:r>
            <a:r>
              <a:rPr lang="ru-RU" dirty="0" err="1"/>
              <a:t>використовуються</a:t>
            </a:r>
            <a:r>
              <a:rPr lang="ru-RU" dirty="0"/>
              <a:t> у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економічних</a:t>
            </a:r>
            <a:r>
              <a:rPr lang="ru-RU" dirty="0"/>
              <a:t> </a:t>
            </a:r>
            <a:r>
              <a:rPr lang="ru-RU" dirty="0" err="1"/>
              <a:t>відносинах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у </a:t>
            </a:r>
            <a:r>
              <a:rPr lang="ru-RU" dirty="0" err="1"/>
              <a:t>відносинах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резидентами та нерезидентами. </a:t>
            </a:r>
          </a:p>
          <a:p>
            <a:r>
              <a:rPr lang="ru-RU" dirty="0" err="1"/>
              <a:t>Механізм</a:t>
            </a:r>
            <a:r>
              <a:rPr lang="ru-RU" dirty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представлено на рис. </a:t>
            </a:r>
            <a:endParaRPr lang="ru-RU" dirty="0" smtClean="0"/>
          </a:p>
          <a:p>
            <a:r>
              <a:rPr lang="ru-RU" b="1" dirty="0"/>
              <a:t>Рисунок 8.1 – </a:t>
            </a:r>
            <a:r>
              <a:rPr lang="ru-RU" b="1" dirty="0" err="1"/>
              <a:t>Механізм</a:t>
            </a:r>
            <a:r>
              <a:rPr lang="ru-RU" b="1" dirty="0"/>
              <a:t> </a:t>
            </a:r>
            <a:r>
              <a:rPr lang="ru-RU" b="1" dirty="0" err="1"/>
              <a:t>перерозподілу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ресурсів</a:t>
            </a:r>
            <a:r>
              <a:rPr lang="ru-RU" b="1" dirty="0"/>
              <a:t> </a:t>
            </a:r>
            <a:r>
              <a:rPr lang="ru-RU" b="1" dirty="0" err="1"/>
              <a:t>світу</a:t>
            </a:r>
            <a:r>
              <a:rPr lang="ru-RU" b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922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5391"/>
            <a:ext cx="8596668" cy="607487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До складу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кредитно-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err="1" smtClean="0"/>
              <a:t>депозитні</a:t>
            </a:r>
            <a:r>
              <a:rPr lang="ru-RU" dirty="0" smtClean="0"/>
              <a:t> </a:t>
            </a:r>
            <a:r>
              <a:rPr lang="ru-RU" dirty="0"/>
              <a:t>установи (</a:t>
            </a:r>
            <a:r>
              <a:rPr lang="ru-RU" dirty="0" err="1"/>
              <a:t>комерційні</a:t>
            </a:r>
            <a:r>
              <a:rPr lang="ru-RU" dirty="0"/>
              <a:t> банки та </a:t>
            </a:r>
            <a:r>
              <a:rPr lang="ru-RU" dirty="0" err="1"/>
              <a:t>ощадні</a:t>
            </a:r>
            <a:r>
              <a:rPr lang="ru-RU" dirty="0"/>
              <a:t> установи, </a:t>
            </a:r>
            <a:r>
              <a:rPr lang="ru-RU" dirty="0" err="1"/>
              <a:t>взаємоощадні</a:t>
            </a:r>
            <a:r>
              <a:rPr lang="ru-RU" dirty="0"/>
              <a:t> банки, </a:t>
            </a:r>
            <a:r>
              <a:rPr lang="ru-RU" dirty="0" err="1"/>
              <a:t>позико-ощадні</a:t>
            </a:r>
            <a:r>
              <a:rPr lang="ru-RU" dirty="0"/>
              <a:t> </a:t>
            </a:r>
            <a:r>
              <a:rPr lang="ru-RU" dirty="0" err="1"/>
              <a:t>асоціації</a:t>
            </a:r>
            <a:r>
              <a:rPr lang="ru-RU" dirty="0"/>
              <a:t> та </a:t>
            </a:r>
            <a:r>
              <a:rPr lang="ru-RU" dirty="0" err="1"/>
              <a:t>кредитні</a:t>
            </a:r>
            <a:r>
              <a:rPr lang="ru-RU" dirty="0"/>
              <a:t> </a:t>
            </a:r>
            <a:r>
              <a:rPr lang="ru-RU" dirty="0" err="1"/>
              <a:t>спілки</a:t>
            </a:r>
            <a:r>
              <a:rPr lang="ru-RU" dirty="0"/>
              <a:t>); </a:t>
            </a:r>
            <a:endParaRPr lang="ru-RU" dirty="0" smtClean="0"/>
          </a:p>
          <a:p>
            <a:r>
              <a:rPr lang="ru-RU" dirty="0" err="1" smtClean="0"/>
              <a:t>ощадні</a:t>
            </a:r>
            <a:r>
              <a:rPr lang="ru-RU" dirty="0" smtClean="0"/>
              <a:t> </a:t>
            </a:r>
            <a:r>
              <a:rPr lang="ru-RU" dirty="0"/>
              <a:t>установи контрактного типу (</a:t>
            </a:r>
            <a:r>
              <a:rPr lang="ru-RU" dirty="0" err="1"/>
              <a:t>страхові</a:t>
            </a:r>
            <a:r>
              <a:rPr lang="ru-RU" dirty="0"/>
              <a:t> </a:t>
            </a:r>
            <a:r>
              <a:rPr lang="ru-RU" dirty="0" err="1" smtClean="0"/>
              <a:t>компанії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компанії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компанії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види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пенсійні</a:t>
            </a:r>
            <a:r>
              <a:rPr lang="ru-RU" dirty="0"/>
              <a:t> </a:t>
            </a:r>
            <a:r>
              <a:rPr lang="ru-RU" dirty="0" err="1"/>
              <a:t>фонди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інвестиційні</a:t>
            </a:r>
            <a:r>
              <a:rPr lang="ru-RU" dirty="0" smtClean="0"/>
              <a:t> </a:t>
            </a:r>
            <a:r>
              <a:rPr lang="ru-RU" dirty="0" err="1"/>
              <a:t>посередники</a:t>
            </a:r>
            <a:r>
              <a:rPr lang="ru-RU" dirty="0"/>
              <a:t> (</a:t>
            </a:r>
            <a:r>
              <a:rPr lang="ru-RU" dirty="0" err="1"/>
              <a:t>інвес-тиційні</a:t>
            </a:r>
            <a:r>
              <a:rPr lang="ru-RU" dirty="0"/>
              <a:t> та </a:t>
            </a:r>
            <a:r>
              <a:rPr lang="ru-RU" dirty="0" err="1"/>
              <a:t>іпотечні</a:t>
            </a:r>
            <a:r>
              <a:rPr lang="ru-RU" dirty="0"/>
              <a:t> банки,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компанії</a:t>
            </a:r>
            <a:r>
              <a:rPr lang="ru-RU" dirty="0"/>
              <a:t>). </a:t>
            </a:r>
          </a:p>
          <a:p>
            <a:r>
              <a:rPr lang="ru-RU" i="1" dirty="0"/>
              <a:t>Базовою основою для </a:t>
            </a:r>
            <a:r>
              <a:rPr lang="ru-RU" i="1" dirty="0" err="1"/>
              <a:t>їх</a:t>
            </a:r>
            <a:r>
              <a:rPr lang="ru-RU" i="1" dirty="0"/>
              <a:t> </a:t>
            </a:r>
            <a:r>
              <a:rPr lang="ru-RU" i="1" dirty="0" err="1"/>
              <a:t>функціонування</a:t>
            </a:r>
            <a:r>
              <a:rPr lang="ru-RU" i="1" dirty="0"/>
              <a:t> </a:t>
            </a:r>
            <a:r>
              <a:rPr lang="ru-RU" dirty="0"/>
              <a:t>є </a:t>
            </a:r>
            <a:r>
              <a:rPr lang="ru-RU" dirty="0" err="1"/>
              <a:t>реалізація</a:t>
            </a:r>
            <a:r>
              <a:rPr lang="ru-RU" dirty="0"/>
              <a:t> кредитно-</a:t>
            </a:r>
            <a:r>
              <a:rPr lang="ru-RU" dirty="0" err="1"/>
              <a:t>інвестиційних</a:t>
            </a:r>
            <a:r>
              <a:rPr lang="ru-RU" dirty="0"/>
              <a:t> умов (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безпосереднє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) та </a:t>
            </a:r>
            <a:r>
              <a:rPr lang="ru-RU" dirty="0" err="1"/>
              <a:t>заміна</a:t>
            </a:r>
            <a:r>
              <a:rPr lang="ru-RU" dirty="0"/>
              <a:t> </a:t>
            </a:r>
            <a:r>
              <a:rPr lang="ru-RU" dirty="0" smtClean="0"/>
              <a:t>прямого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/>
              <a:t>непрямим</a:t>
            </a:r>
            <a:r>
              <a:rPr lang="ru-RU" dirty="0"/>
              <a:t> через </a:t>
            </a:r>
            <a:r>
              <a:rPr lang="ru-RU" dirty="0" err="1"/>
              <a:t>випуск</a:t>
            </a:r>
            <a:r>
              <a:rPr lang="ru-RU" dirty="0"/>
              <a:t>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вторинних</a:t>
            </a:r>
            <a:r>
              <a:rPr lang="ru-RU" dirty="0"/>
              <a:t> </a:t>
            </a:r>
            <a:r>
              <a:rPr lang="ru-RU" dirty="0" err="1" smtClean="0"/>
              <a:t>зобов’язань</a:t>
            </a:r>
            <a:r>
              <a:rPr lang="ru-RU" dirty="0"/>
              <a:t>. </a:t>
            </a:r>
            <a:r>
              <a:rPr lang="ru-RU" dirty="0" err="1"/>
              <a:t>Дані</a:t>
            </a:r>
            <a:r>
              <a:rPr lang="ru-RU" dirty="0"/>
              <a:t> </a:t>
            </a:r>
            <a:r>
              <a:rPr lang="ru-RU" dirty="0" err="1"/>
              <a:t>інститути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отримувати</a:t>
            </a:r>
            <a:r>
              <a:rPr lang="ru-RU" dirty="0"/>
              <a:t> </a:t>
            </a:r>
            <a:r>
              <a:rPr lang="ru-RU" dirty="0" err="1"/>
              <a:t>прибуток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економії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обумовлена</a:t>
            </a:r>
            <a:r>
              <a:rPr lang="ru-RU" dirty="0"/>
              <a:t> </a:t>
            </a:r>
            <a:r>
              <a:rPr lang="ru-RU" dirty="0" err="1"/>
              <a:t>зростанням</a:t>
            </a:r>
            <a:r>
              <a:rPr lang="ru-RU" dirty="0"/>
              <a:t> масштабу </a:t>
            </a:r>
            <a:r>
              <a:rPr lang="ru-RU" dirty="0" err="1"/>
              <a:t>операцій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кредитоспроможності</a:t>
            </a:r>
            <a:r>
              <a:rPr lang="ru-RU" dirty="0"/>
              <a:t> </a:t>
            </a:r>
            <a:r>
              <a:rPr lang="ru-RU" dirty="0" err="1"/>
              <a:t>потенційних</a:t>
            </a:r>
            <a:r>
              <a:rPr lang="ru-RU" dirty="0"/>
              <a:t> </a:t>
            </a:r>
            <a:r>
              <a:rPr lang="ru-RU" dirty="0" err="1" smtClean="0"/>
              <a:t>кредиторів</a:t>
            </a:r>
            <a:r>
              <a:rPr lang="ru-RU" dirty="0"/>
              <a:t>, </a:t>
            </a:r>
            <a:r>
              <a:rPr lang="ru-RU" dirty="0" err="1"/>
              <a:t>розробки</a:t>
            </a:r>
            <a:r>
              <a:rPr lang="ru-RU" dirty="0"/>
              <a:t> порядку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позик</a:t>
            </a:r>
            <a:r>
              <a:rPr lang="ru-RU" dirty="0"/>
              <a:t> і </a:t>
            </a:r>
            <a:r>
              <a:rPr lang="ru-RU" dirty="0" err="1"/>
              <a:t>розрахунків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 smtClean="0"/>
              <a:t>рівномірного</a:t>
            </a:r>
            <a:r>
              <a:rPr lang="ru-RU" dirty="0" smtClean="0"/>
              <a:t> </a:t>
            </a:r>
            <a:r>
              <a:rPr lang="ru-RU" dirty="0" err="1"/>
              <a:t>розподілу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90420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71" y="144855"/>
            <a:ext cx="9270749" cy="6518495"/>
          </a:xfrm>
        </p:spPr>
        <p:txBody>
          <a:bodyPr>
            <a:normAutofit/>
          </a:bodyPr>
          <a:lstStyle/>
          <a:p>
            <a:r>
              <a:rPr lang="ru-RU" dirty="0"/>
              <a:t>Структура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зображена</a:t>
            </a:r>
            <a:r>
              <a:rPr lang="ru-RU" dirty="0"/>
              <a:t> на рис. 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err="1"/>
              <a:t>Світовий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з: </a:t>
            </a:r>
          </a:p>
          <a:p>
            <a:r>
              <a:rPr lang="ru-RU" dirty="0"/>
              <a:t>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Участь 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валютних</a:t>
            </a:r>
            <a:r>
              <a:rPr lang="ru-RU" dirty="0"/>
              <a:t>, </a:t>
            </a:r>
            <a:r>
              <a:rPr lang="ru-RU" dirty="0" err="1"/>
              <a:t>кредитних</a:t>
            </a:r>
            <a:r>
              <a:rPr lang="ru-RU" dirty="0"/>
              <a:t>, </a:t>
            </a:r>
            <a:r>
              <a:rPr lang="ru-RU" dirty="0" err="1"/>
              <a:t>фондових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в </a:t>
            </a:r>
            <a:r>
              <a:rPr lang="ru-RU" dirty="0" err="1"/>
              <a:t>операціях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ринку </a:t>
            </a:r>
            <a:r>
              <a:rPr lang="ru-RU" dirty="0" err="1"/>
              <a:t>визначається</a:t>
            </a:r>
            <a:r>
              <a:rPr lang="ru-RU" dirty="0"/>
              <a:t> такими факторами: </a:t>
            </a:r>
          </a:p>
          <a:p>
            <a:r>
              <a:rPr lang="ru-RU" dirty="0"/>
              <a:t>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країни</a:t>
            </a:r>
            <a:r>
              <a:rPr lang="ru-RU" dirty="0"/>
              <a:t> у </a:t>
            </a:r>
            <a:r>
              <a:rPr lang="ru-RU" dirty="0" err="1"/>
              <a:t>світовій</a:t>
            </a:r>
            <a:r>
              <a:rPr lang="ru-RU" dirty="0"/>
              <a:t>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господарства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валютно-</a:t>
            </a:r>
            <a:r>
              <a:rPr lang="ru-RU" dirty="0" err="1"/>
              <a:t>економічне</a:t>
            </a:r>
            <a:r>
              <a:rPr lang="ru-RU" dirty="0"/>
              <a:t> становище; </a:t>
            </a:r>
          </a:p>
          <a:p>
            <a:r>
              <a:rPr lang="ru-RU" dirty="0"/>
              <a:t>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розвинутої</a:t>
            </a:r>
            <a:r>
              <a:rPr lang="ru-RU" dirty="0"/>
              <a:t> </a:t>
            </a:r>
            <a:r>
              <a:rPr lang="ru-RU" dirty="0" err="1"/>
              <a:t>кредитної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і добре </a:t>
            </a:r>
            <a:r>
              <a:rPr lang="ru-RU" dirty="0" err="1"/>
              <a:t>організованої</a:t>
            </a:r>
            <a:r>
              <a:rPr lang="ru-RU" dirty="0"/>
              <a:t> </a:t>
            </a:r>
            <a:r>
              <a:rPr lang="ru-RU" dirty="0" err="1" smtClean="0"/>
              <a:t>фондової</a:t>
            </a:r>
            <a:r>
              <a:rPr lang="ru-RU" dirty="0" smtClean="0"/>
              <a:t> </a:t>
            </a:r>
            <a:r>
              <a:rPr lang="ru-RU" dirty="0" err="1"/>
              <a:t>біржі</a:t>
            </a:r>
            <a:r>
              <a:rPr lang="ru-RU" dirty="0"/>
              <a:t>; </a:t>
            </a:r>
          </a:p>
          <a:p>
            <a:r>
              <a:rPr lang="ru-RU" dirty="0" smtClean="0"/>
              <a:t> </a:t>
            </a:r>
            <a:r>
              <a:rPr lang="ru-RU" dirty="0" err="1"/>
              <a:t>помірність</a:t>
            </a:r>
            <a:r>
              <a:rPr lang="ru-RU" dirty="0"/>
              <a:t> </a:t>
            </a:r>
            <a:r>
              <a:rPr lang="ru-RU" dirty="0" err="1"/>
              <a:t>оподаткування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пільги</a:t>
            </a:r>
            <a:r>
              <a:rPr lang="ru-RU" dirty="0"/>
              <a:t> валютного </a:t>
            </a:r>
            <a:r>
              <a:rPr lang="ru-RU" dirty="0" err="1"/>
              <a:t>законодавства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дозволяє</a:t>
            </a:r>
            <a:r>
              <a:rPr lang="ru-RU" dirty="0"/>
              <a:t> доступ </a:t>
            </a:r>
            <a:r>
              <a:rPr lang="ru-RU" dirty="0" err="1"/>
              <a:t>іноземним</a:t>
            </a:r>
            <a:r>
              <a:rPr lang="ru-RU" dirty="0"/>
              <a:t> </a:t>
            </a:r>
            <a:r>
              <a:rPr lang="ru-RU" dirty="0" err="1" smtClean="0"/>
              <a:t>позичальникам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національні</a:t>
            </a:r>
            <a:r>
              <a:rPr lang="ru-RU" dirty="0"/>
              <a:t> ринки та </a:t>
            </a:r>
            <a:r>
              <a:rPr lang="ru-RU" dirty="0" err="1"/>
              <a:t>іноземних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 до </a:t>
            </a:r>
            <a:r>
              <a:rPr lang="ru-RU" dirty="0" err="1" smtClean="0"/>
              <a:t>біржового</a:t>
            </a:r>
            <a:r>
              <a:rPr lang="ru-RU" dirty="0" smtClean="0"/>
              <a:t> </a:t>
            </a:r>
            <a:r>
              <a:rPr lang="ru-RU" dirty="0" err="1"/>
              <a:t>котирування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зручне</a:t>
            </a:r>
            <a:r>
              <a:rPr lang="ru-RU" dirty="0"/>
              <a:t> </a:t>
            </a:r>
            <a:r>
              <a:rPr lang="ru-RU" dirty="0" err="1"/>
              <a:t>географічне</a:t>
            </a:r>
            <a:r>
              <a:rPr lang="ru-RU" dirty="0"/>
              <a:t> </a:t>
            </a:r>
            <a:r>
              <a:rPr lang="ru-RU" dirty="0" err="1"/>
              <a:t>положення</a:t>
            </a:r>
            <a:r>
              <a:rPr lang="ru-RU" dirty="0"/>
              <a:t>; </a:t>
            </a:r>
            <a:r>
              <a:rPr lang="ru-RU" dirty="0" err="1"/>
              <a:t>відносна</a:t>
            </a:r>
            <a:r>
              <a:rPr lang="ru-RU" dirty="0"/>
              <a:t> </a:t>
            </a:r>
            <a:r>
              <a:rPr lang="ru-RU" dirty="0" err="1"/>
              <a:t>стабільність</a:t>
            </a:r>
            <a:r>
              <a:rPr lang="ru-RU" dirty="0"/>
              <a:t> </a:t>
            </a:r>
            <a:r>
              <a:rPr lang="ru-RU" dirty="0" err="1"/>
              <a:t>політичного</a:t>
            </a:r>
            <a:r>
              <a:rPr lang="ru-RU" dirty="0"/>
              <a:t> режиму та </a:t>
            </a:r>
            <a:r>
              <a:rPr lang="ru-RU" dirty="0" err="1"/>
              <a:t>інше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85075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385" y="113678"/>
            <a:ext cx="10149421" cy="60860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13467" y="6326499"/>
            <a:ext cx="7155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Рисунок: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Роль і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місце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посередників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314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2325" y="2743202"/>
            <a:ext cx="4827529" cy="73332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Рисунок: </a:t>
            </a:r>
            <a:r>
              <a:rPr lang="ru-RU" b="1" dirty="0"/>
              <a:t>Структура </a:t>
            </a:r>
            <a:r>
              <a:rPr lang="ru-RU" b="1" dirty="0" err="1"/>
              <a:t>фінансового</a:t>
            </a:r>
            <a:r>
              <a:rPr lang="ru-RU" b="1" dirty="0"/>
              <a:t> ринку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80" y="-9053"/>
            <a:ext cx="5255443" cy="676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58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5"/>
          <p:cNvSpPr>
            <a:spLocks noGrp="1" noChangeArrowheads="1"/>
          </p:cNvSpPr>
          <p:nvPr>
            <p:ph idx="1"/>
          </p:nvPr>
        </p:nvSpPr>
        <p:spPr>
          <a:xfrm>
            <a:off x="198438" y="144463"/>
            <a:ext cx="9605962" cy="6364287"/>
          </a:xfrm>
        </p:spPr>
        <p:txBody>
          <a:bodyPr/>
          <a:lstStyle/>
          <a:p>
            <a:pPr marL="457200" lvl="1" indent="0">
              <a:buNone/>
            </a:pPr>
            <a:r>
              <a:rPr lang="ru-RU" sz="1800" dirty="0" err="1"/>
              <a:t>Відмінності</a:t>
            </a:r>
            <a:r>
              <a:rPr lang="ru-RU" sz="1800" dirty="0"/>
              <a:t> </a:t>
            </a:r>
            <a:r>
              <a:rPr lang="ru-RU" sz="1800" dirty="0" err="1"/>
              <a:t>міжнародних</a:t>
            </a:r>
            <a:r>
              <a:rPr lang="ru-RU" sz="1800" dirty="0"/>
              <a:t> </a:t>
            </a:r>
            <a:r>
              <a:rPr lang="ru-RU" sz="1800" dirty="0" err="1"/>
              <a:t>фінансових</a:t>
            </a:r>
            <a:r>
              <a:rPr lang="ru-RU" sz="1800" dirty="0"/>
              <a:t> </a:t>
            </a:r>
            <a:r>
              <a:rPr lang="ru-RU" sz="1800" dirty="0" err="1"/>
              <a:t>ринків</a:t>
            </a:r>
            <a:r>
              <a:rPr lang="ru-RU" sz="1800" dirty="0"/>
              <a:t> (МФР) </a:t>
            </a:r>
            <a:r>
              <a:rPr lang="ru-RU" sz="1800" dirty="0" err="1"/>
              <a:t>від</a:t>
            </a:r>
            <a:r>
              <a:rPr lang="ru-RU" sz="1800" dirty="0"/>
              <a:t> </a:t>
            </a:r>
            <a:r>
              <a:rPr lang="ru-RU" sz="1800" dirty="0" err="1" smtClean="0"/>
              <a:t>національних</a:t>
            </a:r>
            <a:r>
              <a:rPr lang="ru-RU" sz="1800" dirty="0"/>
              <a:t>: </a:t>
            </a:r>
            <a:endParaRPr lang="uk-UA" sz="1800" dirty="0" smtClean="0"/>
          </a:p>
          <a:p>
            <a:pPr marL="914400" lvl="1" indent="-457200" eaLnBrk="1" hangingPunct="1"/>
            <a:r>
              <a:rPr lang="uk-UA" sz="1800" dirty="0" smtClean="0"/>
              <a:t>Величезні масштаби (щоденні операції на світових фінансових ринках у 50 разів перебільшують операції світової торгівлі товарами);</a:t>
            </a:r>
          </a:p>
          <a:p>
            <a:pPr marL="914400" lvl="1" indent="-457200" eaLnBrk="1" hangingPunct="1"/>
            <a:r>
              <a:rPr lang="uk-UA" sz="1800" dirty="0" smtClean="0"/>
              <a:t>Відсутність географічних кордонів;</a:t>
            </a:r>
          </a:p>
          <a:p>
            <a:pPr marL="914400" lvl="1" indent="-457200" eaLnBrk="1" hangingPunct="1"/>
            <a:r>
              <a:rPr lang="uk-UA" sz="1800" dirty="0" smtClean="0"/>
              <a:t>Цілодобове проведення операцій;</a:t>
            </a:r>
          </a:p>
          <a:p>
            <a:pPr marL="914400" lvl="1" indent="-457200" eaLnBrk="1" hangingPunct="1"/>
            <a:r>
              <a:rPr lang="uk-UA" sz="1800" dirty="0" smtClean="0"/>
              <a:t>Використання валют провідних країн, євро та СПЗ;</a:t>
            </a:r>
          </a:p>
          <a:p>
            <a:pPr marL="914400" lvl="1" indent="-457200" eaLnBrk="1" hangingPunct="1"/>
            <a:r>
              <a:rPr lang="uk-UA" sz="1800" dirty="0" smtClean="0"/>
              <a:t>Учасниками є переважно першокласні банки, корпорації, фінансово-кредитні інститути з високим рейтингом;</a:t>
            </a:r>
          </a:p>
          <a:p>
            <a:pPr marL="914400" lvl="1" indent="-457200" eaLnBrk="1" hangingPunct="1"/>
            <a:r>
              <a:rPr lang="uk-UA" sz="1800" dirty="0" smtClean="0"/>
              <a:t>Доступ на ці ринки відкритий у першу чергу першокласним позичальникам чи під солідні гарантії;</a:t>
            </a:r>
          </a:p>
          <a:p>
            <a:pPr marL="914400" lvl="1" indent="-457200" eaLnBrk="1" hangingPunct="1"/>
            <a:r>
              <a:rPr lang="uk-UA" sz="1800" dirty="0" smtClean="0"/>
              <a:t>Диверсифікація сегментів ринку та інструментів операцій (на ринках обертається понад 2000 різних інструментів та їх комбінацій);</a:t>
            </a:r>
          </a:p>
          <a:p>
            <a:pPr marL="914400" lvl="1" indent="-457200" eaLnBrk="1" hangingPunct="1"/>
            <a:r>
              <a:rPr lang="uk-UA" sz="1800" dirty="0" smtClean="0"/>
              <a:t>Існування специфічних процентних ставок (LIBOR, ціноутворення на кредити МВФ: базова ставка СПЗ + додаткові процентні пункти за розмір використаної квоти);</a:t>
            </a:r>
          </a:p>
          <a:p>
            <a:pPr marL="533400" indent="-533400" eaLnBrk="1" hangingPunct="1"/>
            <a:r>
              <a:rPr lang="uk-UA" sz="1800" dirty="0" smtClean="0"/>
              <a:t>Стандартизація операцій та високий ступінь їх технологізації, переважно документарний характер операцій.</a:t>
            </a:r>
            <a:r>
              <a:rPr lang="ru-RU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53118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176" y="271605"/>
            <a:ext cx="9895438" cy="63826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За </a:t>
            </a:r>
            <a:r>
              <a:rPr lang="ru-RU" i="1" dirty="0"/>
              <a:t>видами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виділити</a:t>
            </a:r>
            <a:r>
              <a:rPr lang="ru-RU" dirty="0"/>
              <a:t>: </a:t>
            </a:r>
          </a:p>
          <a:p>
            <a:r>
              <a:rPr lang="ru-RU" i="1" dirty="0" err="1" smtClean="0"/>
              <a:t>валютний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, </a:t>
            </a:r>
            <a:r>
              <a:rPr lang="ru-RU" dirty="0" err="1"/>
              <a:t>об’єктом</a:t>
            </a:r>
            <a:r>
              <a:rPr lang="ru-RU" dirty="0"/>
              <a:t> на </a:t>
            </a:r>
            <a:r>
              <a:rPr lang="ru-RU" dirty="0" err="1"/>
              <a:t>якому</a:t>
            </a:r>
            <a:r>
              <a:rPr lang="ru-RU" dirty="0"/>
              <a:t> є </a:t>
            </a:r>
            <a:r>
              <a:rPr lang="ru-RU" dirty="0" err="1"/>
              <a:t>національна</a:t>
            </a:r>
            <a:r>
              <a:rPr lang="ru-RU" dirty="0"/>
              <a:t> та </a:t>
            </a:r>
            <a:r>
              <a:rPr lang="ru-RU" dirty="0" err="1"/>
              <a:t>іноземна</a:t>
            </a:r>
            <a:r>
              <a:rPr lang="ru-RU" dirty="0"/>
              <a:t> </a:t>
            </a:r>
            <a:r>
              <a:rPr lang="ru-RU" dirty="0" smtClean="0"/>
              <a:t>валюта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широко </a:t>
            </a:r>
            <a:r>
              <a:rPr lang="ru-RU" dirty="0" err="1"/>
              <a:t>використовуватися</a:t>
            </a:r>
            <a:r>
              <a:rPr lang="ru-RU" dirty="0"/>
              <a:t> для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зазначити</a:t>
            </a:r>
            <a:r>
              <a:rPr lang="ru-RU" dirty="0"/>
              <a:t>: </a:t>
            </a:r>
            <a:r>
              <a:rPr lang="ru-RU" dirty="0" err="1"/>
              <a:t>золоті</a:t>
            </a:r>
            <a:r>
              <a:rPr lang="ru-RU" dirty="0"/>
              <a:t> та </a:t>
            </a:r>
            <a:r>
              <a:rPr lang="ru-RU" dirty="0" err="1"/>
              <a:t>пам’ятні</a:t>
            </a:r>
            <a:r>
              <a:rPr lang="ru-RU" dirty="0"/>
              <a:t> </a:t>
            </a:r>
            <a:r>
              <a:rPr lang="ru-RU" dirty="0" err="1"/>
              <a:t>монети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обігу</a:t>
            </a:r>
            <a:r>
              <a:rPr lang="ru-RU" dirty="0"/>
              <a:t> як </a:t>
            </a:r>
            <a:r>
              <a:rPr lang="ru-RU" dirty="0" err="1"/>
              <a:t>засіб</a:t>
            </a:r>
            <a:r>
              <a:rPr lang="ru-RU" dirty="0"/>
              <a:t> платежу, не є валютою; </a:t>
            </a:r>
          </a:p>
          <a:p>
            <a:r>
              <a:rPr lang="ru-RU" i="1" dirty="0" err="1" smtClean="0"/>
              <a:t>депозитний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 </a:t>
            </a:r>
            <a:r>
              <a:rPr lang="ru-RU" dirty="0"/>
              <a:t>– на </a:t>
            </a:r>
            <a:r>
              <a:rPr lang="ru-RU" dirty="0" err="1"/>
              <a:t>ньому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</a:t>
            </a:r>
            <a:r>
              <a:rPr lang="ru-RU" dirty="0" err="1"/>
              <a:t>пов’язані</a:t>
            </a:r>
            <a:r>
              <a:rPr lang="ru-RU" dirty="0"/>
              <a:t>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активу, </a:t>
            </a:r>
            <a:r>
              <a:rPr lang="ru-RU" dirty="0" err="1"/>
              <a:t>що</a:t>
            </a:r>
            <a:r>
              <a:rPr lang="ru-RU" dirty="0"/>
              <a:t> є </a:t>
            </a:r>
            <a:r>
              <a:rPr lang="ru-RU" dirty="0" err="1"/>
              <a:t>засобом</a:t>
            </a:r>
            <a:r>
              <a:rPr lang="ru-RU" dirty="0"/>
              <a:t> </a:t>
            </a:r>
            <a:r>
              <a:rPr lang="ru-RU" dirty="0" err="1"/>
              <a:t>накопичення</a:t>
            </a:r>
            <a:r>
              <a:rPr lang="ru-RU" dirty="0"/>
              <a:t>; </a:t>
            </a:r>
          </a:p>
          <a:p>
            <a:r>
              <a:rPr lang="ru-RU" i="1" dirty="0" err="1" smtClean="0"/>
              <a:t>кредитний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дозволяє</a:t>
            </a:r>
            <a:r>
              <a:rPr lang="ru-RU" dirty="0"/>
              <a:t> </a:t>
            </a:r>
            <a:r>
              <a:rPr lang="ru-RU" dirty="0" err="1"/>
              <a:t>залучити</a:t>
            </a:r>
            <a:r>
              <a:rPr lang="ru-RU" dirty="0"/>
              <a:t>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кредитора до </a:t>
            </a:r>
            <a:r>
              <a:rPr lang="ru-RU" dirty="0" err="1"/>
              <a:t>позичальника</a:t>
            </a:r>
            <a:r>
              <a:rPr lang="ru-RU" dirty="0"/>
              <a:t> на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 smtClean="0"/>
              <a:t>терміновості</a:t>
            </a:r>
            <a:r>
              <a:rPr lang="ru-RU" dirty="0"/>
              <a:t>, </a:t>
            </a:r>
            <a:r>
              <a:rPr lang="ru-RU" dirty="0" err="1"/>
              <a:t>повернення</a:t>
            </a:r>
            <a:r>
              <a:rPr lang="ru-RU" dirty="0"/>
              <a:t>, </a:t>
            </a:r>
            <a:r>
              <a:rPr lang="ru-RU" dirty="0" err="1"/>
              <a:t>платності</a:t>
            </a:r>
            <a:r>
              <a:rPr lang="ru-RU" dirty="0"/>
              <a:t>;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цінних</a:t>
            </a:r>
            <a:r>
              <a:rPr lang="ru-RU" i="1" dirty="0"/>
              <a:t> </a:t>
            </a:r>
            <a:r>
              <a:rPr lang="ru-RU" i="1" dirty="0" err="1"/>
              <a:t>паперів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з: </a:t>
            </a:r>
          </a:p>
          <a:p>
            <a:r>
              <a:rPr lang="ru-RU" b="1" dirty="0" smtClean="0"/>
              <a:t>- </a:t>
            </a:r>
            <a:r>
              <a:rPr lang="ru-RU" i="1" dirty="0"/>
              <a:t>ринку </a:t>
            </a:r>
            <a:r>
              <a:rPr lang="ru-RU" i="1" dirty="0" err="1"/>
              <a:t>боргових</a:t>
            </a:r>
            <a:r>
              <a:rPr lang="ru-RU" i="1" dirty="0"/>
              <a:t> </a:t>
            </a:r>
            <a:r>
              <a:rPr lang="ru-RU" i="1" dirty="0" err="1"/>
              <a:t>цінних</a:t>
            </a:r>
            <a:r>
              <a:rPr lang="ru-RU" i="1" dirty="0"/>
              <a:t> </a:t>
            </a:r>
            <a:r>
              <a:rPr lang="ru-RU" i="1" dirty="0" err="1"/>
              <a:t>паперів</a:t>
            </a:r>
            <a:r>
              <a:rPr lang="ru-RU" i="1" dirty="0"/>
              <a:t> </a:t>
            </a:r>
            <a:r>
              <a:rPr lang="ru-RU" dirty="0"/>
              <a:t>– на </a:t>
            </a:r>
            <a:r>
              <a:rPr lang="ru-RU" dirty="0" err="1"/>
              <a:t>даному</a:t>
            </a:r>
            <a:r>
              <a:rPr lang="ru-RU" dirty="0"/>
              <a:t> ринку </a:t>
            </a:r>
            <a:r>
              <a:rPr lang="ru-RU" dirty="0" err="1"/>
              <a:t>обертаються</a:t>
            </a:r>
            <a:r>
              <a:rPr lang="ru-RU" dirty="0"/>
              <a:t> </a:t>
            </a:r>
            <a:r>
              <a:rPr lang="ru-RU" dirty="0" err="1"/>
              <a:t>цінні</a:t>
            </a:r>
            <a:r>
              <a:rPr lang="ru-RU" dirty="0"/>
              <a:t> </a:t>
            </a:r>
            <a:r>
              <a:rPr lang="ru-RU" dirty="0" err="1"/>
              <a:t>папери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передбачають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графіка</a:t>
            </a:r>
            <a:r>
              <a:rPr lang="ru-RU" dirty="0"/>
              <a:t> </a:t>
            </a:r>
            <a:r>
              <a:rPr lang="ru-RU" dirty="0" err="1"/>
              <a:t>пла-тежів</a:t>
            </a:r>
            <a:r>
              <a:rPr lang="ru-RU" dirty="0"/>
              <a:t> за </a:t>
            </a:r>
            <a:r>
              <a:rPr lang="ru-RU" dirty="0" err="1"/>
              <a:t>відсотками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графіка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</a:t>
            </a:r>
            <a:r>
              <a:rPr lang="ru-RU" dirty="0" err="1"/>
              <a:t>основної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боргу. </a:t>
            </a:r>
            <a:r>
              <a:rPr lang="ru-RU" dirty="0" err="1"/>
              <a:t>Боргові</a:t>
            </a:r>
            <a:r>
              <a:rPr lang="ru-RU" dirty="0"/>
              <a:t> </a:t>
            </a:r>
            <a:r>
              <a:rPr lang="ru-RU" dirty="0" err="1"/>
              <a:t>цінні</a:t>
            </a:r>
            <a:r>
              <a:rPr lang="ru-RU" dirty="0"/>
              <a:t> </a:t>
            </a:r>
            <a:r>
              <a:rPr lang="ru-RU" dirty="0" err="1"/>
              <a:t>папери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</a:t>
            </a:r>
            <a:r>
              <a:rPr lang="ru-RU" dirty="0" err="1"/>
              <a:t>короткострокові</a:t>
            </a:r>
            <a:r>
              <a:rPr lang="ru-RU" dirty="0"/>
              <a:t> (</a:t>
            </a:r>
            <a:r>
              <a:rPr lang="ru-RU" dirty="0" err="1"/>
              <a:t>термін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до 1 року) та </a:t>
            </a:r>
            <a:r>
              <a:rPr lang="ru-RU" dirty="0" err="1"/>
              <a:t>середньо</a:t>
            </a:r>
            <a:r>
              <a:rPr lang="ru-RU" dirty="0"/>
              <a:t>- і </a:t>
            </a:r>
            <a:r>
              <a:rPr lang="ru-RU" dirty="0" err="1"/>
              <a:t>довгострокові</a:t>
            </a:r>
            <a:r>
              <a:rPr lang="ru-RU" dirty="0"/>
              <a:t> (тер-</a:t>
            </a:r>
            <a:r>
              <a:rPr lang="ru-RU" dirty="0" err="1"/>
              <a:t>мін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року). </a:t>
            </a:r>
          </a:p>
          <a:p>
            <a:r>
              <a:rPr lang="ru-RU" dirty="0"/>
              <a:t>- </a:t>
            </a:r>
            <a:r>
              <a:rPr lang="ru-RU" i="1" dirty="0"/>
              <a:t>ринку </a:t>
            </a:r>
            <a:r>
              <a:rPr lang="ru-RU" i="1" dirty="0" err="1"/>
              <a:t>акцій</a:t>
            </a:r>
            <a:r>
              <a:rPr lang="ru-RU" dirty="0"/>
              <a:t>; </a:t>
            </a:r>
          </a:p>
          <a:p>
            <a:r>
              <a:rPr lang="ru-RU" i="1" dirty="0"/>
              <a:t>- ринку </a:t>
            </a:r>
            <a:r>
              <a:rPr lang="ru-RU" i="1" dirty="0" err="1"/>
              <a:t>похідних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об’єктом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є </a:t>
            </a:r>
            <a:r>
              <a:rPr lang="ru-RU" dirty="0" err="1" smtClean="0"/>
              <a:t>контракти</a:t>
            </a:r>
            <a:r>
              <a:rPr lang="ru-RU" dirty="0" smtClean="0"/>
              <a:t> </a:t>
            </a:r>
            <a:r>
              <a:rPr lang="ru-RU" dirty="0"/>
              <a:t>форвардного типу. </a:t>
            </a:r>
            <a:r>
              <a:rPr lang="ru-RU" dirty="0" err="1"/>
              <a:t>Враховуючи</a:t>
            </a:r>
            <a:r>
              <a:rPr lang="ru-RU" dirty="0"/>
              <a:t> ту </a:t>
            </a:r>
            <a:r>
              <a:rPr lang="ru-RU" dirty="0" err="1"/>
              <a:t>обставину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даний</a:t>
            </a:r>
            <a:r>
              <a:rPr lang="ru-RU" dirty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Україні</a:t>
            </a:r>
            <a:r>
              <a:rPr lang="ru-RU" dirty="0"/>
              <a:t> </a:t>
            </a:r>
            <a:r>
              <a:rPr lang="ru-RU" dirty="0" err="1"/>
              <a:t>знаходиться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на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/>
              <a:t>становлення</a:t>
            </a:r>
            <a:r>
              <a:rPr lang="ru-RU" dirty="0"/>
              <a:t>, </a:t>
            </a:r>
            <a:r>
              <a:rPr lang="ru-RU" dirty="0" err="1"/>
              <a:t>поділяти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на </a:t>
            </a:r>
            <a:r>
              <a:rPr lang="ru-RU" dirty="0" err="1"/>
              <a:t>форвардний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та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опціонів</a:t>
            </a:r>
            <a:r>
              <a:rPr lang="ru-RU" dirty="0"/>
              <a:t> </a:t>
            </a:r>
            <a:r>
              <a:rPr lang="ru-RU" dirty="0" err="1"/>
              <a:t>недоцільно</a:t>
            </a:r>
            <a:r>
              <a:rPr lang="ru-RU" b="1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i="1" dirty="0" err="1" smtClean="0"/>
              <a:t>функціональним</a:t>
            </a:r>
            <a:r>
              <a:rPr lang="ru-RU" i="1" dirty="0" smtClean="0"/>
              <a:t> </a:t>
            </a:r>
            <a:r>
              <a:rPr lang="ru-RU" i="1" dirty="0" err="1" smtClean="0"/>
              <a:t>призначенням</a:t>
            </a:r>
            <a:r>
              <a:rPr lang="ru-RU" i="1" dirty="0" smtClean="0"/>
              <a:t> </a:t>
            </a:r>
            <a:r>
              <a:rPr lang="ru-RU" dirty="0" err="1" smtClean="0"/>
              <a:t>виділяють</a:t>
            </a:r>
            <a:r>
              <a:rPr lang="ru-RU" dirty="0" smtClean="0"/>
              <a:t>: </a:t>
            </a:r>
          </a:p>
          <a:p>
            <a:r>
              <a:rPr lang="ru-RU" i="1" dirty="0" err="1" smtClean="0"/>
              <a:t>грошовий</a:t>
            </a:r>
            <a:r>
              <a:rPr lang="ru-RU" i="1" dirty="0" smtClean="0"/>
              <a:t> </a:t>
            </a:r>
            <a:r>
              <a:rPr lang="ru-RU" i="1" dirty="0" err="1"/>
              <a:t>ринок</a:t>
            </a:r>
            <a:r>
              <a:rPr lang="ru-RU" dirty="0"/>
              <a:t>, </a:t>
            </a:r>
            <a:r>
              <a:rPr lang="ru-RU" dirty="0" err="1"/>
              <a:t>складовими</a:t>
            </a:r>
            <a:r>
              <a:rPr lang="ru-RU" dirty="0"/>
              <a:t>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є: </a:t>
            </a:r>
          </a:p>
          <a:p>
            <a:r>
              <a:rPr lang="ru-RU" dirty="0" smtClean="0"/>
              <a:t>- </a:t>
            </a:r>
            <a:r>
              <a:rPr lang="ru-RU" dirty="0" err="1"/>
              <a:t>валютний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депозитний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кредитний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8304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871" y="72429"/>
            <a:ext cx="9334123" cy="6418906"/>
          </a:xfrm>
        </p:spPr>
        <p:txBody>
          <a:bodyPr>
            <a:normAutofit lnSpcReduction="10000"/>
          </a:bodyPr>
          <a:lstStyle/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капіталу</a:t>
            </a:r>
            <a:r>
              <a:rPr lang="ru-RU" i="1" dirty="0"/>
              <a:t> </a:t>
            </a:r>
            <a:r>
              <a:rPr lang="ru-RU" dirty="0"/>
              <a:t>– в рамках </a:t>
            </a:r>
            <a:r>
              <a:rPr lang="ru-RU" dirty="0" err="1"/>
              <a:t>даного</a:t>
            </a:r>
            <a:r>
              <a:rPr lang="ru-RU" dirty="0"/>
              <a:t> ринку 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мобілізація</a:t>
            </a:r>
            <a:r>
              <a:rPr lang="ru-RU" dirty="0"/>
              <a:t> та </a:t>
            </a: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вільних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. До складу ринку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: </a:t>
            </a:r>
          </a:p>
          <a:p>
            <a:r>
              <a:rPr lang="ru-RU" dirty="0"/>
              <a:t>-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боргових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; </a:t>
            </a:r>
          </a:p>
          <a:p>
            <a:r>
              <a:rPr lang="ru-RU" dirty="0"/>
              <a:t>-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;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похідних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основне</a:t>
            </a:r>
            <a:r>
              <a:rPr lang="ru-RU" dirty="0"/>
              <a:t> </a:t>
            </a:r>
            <a:r>
              <a:rPr lang="ru-RU" dirty="0" err="1"/>
              <a:t>завдання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є продаж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як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об’єктів</a:t>
            </a:r>
            <a:r>
              <a:rPr lang="ru-RU" dirty="0"/>
              <a:t>, але </a:t>
            </a:r>
            <a:r>
              <a:rPr lang="ru-RU" dirty="0" err="1"/>
              <a:t>прив’язаних</a:t>
            </a:r>
            <a:r>
              <a:rPr lang="ru-RU" dirty="0"/>
              <a:t> до базового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інструмента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i="1" dirty="0" err="1"/>
              <a:t>ознакою</a:t>
            </a:r>
            <a:r>
              <a:rPr lang="ru-RU" i="1" dirty="0"/>
              <a:t> </a:t>
            </a:r>
            <a:r>
              <a:rPr lang="ru-RU" i="1" dirty="0" err="1"/>
              <a:t>набуття</a:t>
            </a:r>
            <a:r>
              <a:rPr lang="ru-RU" i="1" dirty="0"/>
              <a:t> права </a:t>
            </a:r>
            <a:r>
              <a:rPr lang="ru-RU" i="1" dirty="0" err="1"/>
              <a:t>власності</a:t>
            </a:r>
            <a:r>
              <a:rPr lang="ru-RU" i="1" dirty="0"/>
              <a:t> </a:t>
            </a:r>
            <a:r>
              <a:rPr lang="ru-RU" dirty="0" err="1"/>
              <a:t>виділяють</a:t>
            </a:r>
            <a:r>
              <a:rPr lang="ru-RU" dirty="0"/>
              <a:t>: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надають</a:t>
            </a:r>
            <a:r>
              <a:rPr lang="ru-RU" dirty="0"/>
              <a:t> право </a:t>
            </a:r>
            <a:r>
              <a:rPr lang="ru-RU" dirty="0" err="1"/>
              <a:t>власності</a:t>
            </a:r>
            <a:r>
              <a:rPr lang="ru-RU" dirty="0"/>
              <a:t> (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капіталі</a:t>
            </a:r>
            <a:r>
              <a:rPr lang="ru-RU" dirty="0"/>
              <a:t>, а </a:t>
            </a:r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 smtClean="0"/>
              <a:t>простих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привілейованих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, </a:t>
            </a:r>
            <a:r>
              <a:rPr lang="ru-RU" dirty="0" err="1"/>
              <a:t>паїв</a:t>
            </a:r>
            <a:r>
              <a:rPr lang="ru-RU" dirty="0"/>
              <a:t>, </a:t>
            </a:r>
            <a:r>
              <a:rPr lang="ru-RU" dirty="0" err="1"/>
              <a:t>сертифікатів</a:t>
            </a:r>
            <a:r>
              <a:rPr lang="ru-RU" dirty="0"/>
              <a:t> </a:t>
            </a:r>
            <a:r>
              <a:rPr lang="ru-RU" dirty="0" err="1"/>
              <a:t>пайової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аналогічних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); </a:t>
            </a:r>
          </a:p>
          <a:p>
            <a:r>
              <a:rPr lang="ru-RU" i="1" dirty="0" err="1" smtClean="0"/>
              <a:t>ринок</a:t>
            </a:r>
            <a:r>
              <a:rPr lang="ru-RU" i="1" dirty="0" smtClean="0"/>
              <a:t> </a:t>
            </a:r>
            <a:r>
              <a:rPr lang="ru-RU" i="1" dirty="0" err="1"/>
              <a:t>боргових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інструментів</a:t>
            </a:r>
            <a:r>
              <a:rPr lang="ru-RU" i="1" dirty="0"/>
              <a:t> </a:t>
            </a:r>
            <a:r>
              <a:rPr lang="ru-RU" dirty="0"/>
              <a:t>(до </a:t>
            </a:r>
            <a:r>
              <a:rPr lang="ru-RU" dirty="0" err="1"/>
              <a:t>даного</a:t>
            </a:r>
            <a:r>
              <a:rPr lang="ru-RU" dirty="0"/>
              <a:t> ринку </a:t>
            </a:r>
            <a:r>
              <a:rPr lang="ru-RU" dirty="0" err="1" smtClean="0"/>
              <a:t>відносять</a:t>
            </a:r>
            <a:r>
              <a:rPr lang="ru-RU" dirty="0" smtClean="0"/>
              <a:t> </a:t>
            </a:r>
            <a:r>
              <a:rPr lang="ru-RU" dirty="0" err="1"/>
              <a:t>кредитний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та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боргових</a:t>
            </a:r>
            <a:r>
              <a:rPr lang="ru-RU" dirty="0"/>
              <a:t>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) – на </a:t>
            </a:r>
            <a:r>
              <a:rPr lang="ru-RU" dirty="0" err="1" smtClean="0"/>
              <a:t>даному</a:t>
            </a:r>
            <a:r>
              <a:rPr lang="ru-RU" dirty="0" smtClean="0"/>
              <a:t> </a:t>
            </a:r>
            <a:r>
              <a:rPr lang="ru-RU" dirty="0"/>
              <a:t>ринку </a:t>
            </a:r>
            <a:r>
              <a:rPr lang="ru-RU" dirty="0" err="1"/>
              <a:t>формуються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принципів</a:t>
            </a:r>
            <a:r>
              <a:rPr lang="ru-RU" dirty="0"/>
              <a:t> </a:t>
            </a:r>
            <a:r>
              <a:rPr lang="ru-RU" dirty="0" err="1"/>
              <a:t>строковості</a:t>
            </a:r>
            <a:r>
              <a:rPr lang="ru-RU" dirty="0"/>
              <a:t>, </a:t>
            </a:r>
            <a:r>
              <a:rPr lang="ru-RU" dirty="0" err="1"/>
              <a:t>платності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в борг на </a:t>
            </a:r>
            <a:r>
              <a:rPr lang="ru-RU" dirty="0" err="1"/>
              <a:t>певний</a:t>
            </a:r>
            <a:r>
              <a:rPr lang="ru-RU" dirty="0"/>
              <a:t> </a:t>
            </a:r>
            <a:r>
              <a:rPr lang="ru-RU" dirty="0" err="1"/>
              <a:t>термін</a:t>
            </a:r>
            <a:r>
              <a:rPr lang="ru-RU" dirty="0"/>
              <a:t> та з </a:t>
            </a:r>
            <a:r>
              <a:rPr lang="ru-RU" dirty="0" err="1"/>
              <a:t>обов’язковою</a:t>
            </a:r>
            <a:r>
              <a:rPr lang="ru-RU" dirty="0"/>
              <a:t> </a:t>
            </a:r>
            <a:r>
              <a:rPr lang="ru-RU" dirty="0" err="1"/>
              <a:t>виплатою</a:t>
            </a:r>
            <a:r>
              <a:rPr lang="ru-RU" dirty="0"/>
              <a:t> </a:t>
            </a:r>
            <a:r>
              <a:rPr lang="ru-RU" dirty="0" err="1"/>
              <a:t>відсотків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i="1" dirty="0" err="1"/>
              <a:t>територіальною</a:t>
            </a:r>
            <a:r>
              <a:rPr lang="ru-RU" i="1" dirty="0"/>
              <a:t> </a:t>
            </a:r>
            <a:r>
              <a:rPr lang="ru-RU" i="1" dirty="0" err="1"/>
              <a:t>ознакою</a:t>
            </a:r>
            <a:r>
              <a:rPr lang="ru-RU" dirty="0"/>
              <a:t>: </a:t>
            </a:r>
          </a:p>
          <a:p>
            <a:r>
              <a:rPr lang="ru-RU" dirty="0" err="1" smtClean="0"/>
              <a:t>регіональний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; </a:t>
            </a:r>
          </a:p>
          <a:p>
            <a:r>
              <a:rPr lang="ru-RU" dirty="0" err="1" smtClean="0"/>
              <a:t>національний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 (в межах </a:t>
            </a:r>
            <a:r>
              <a:rPr lang="ru-RU" dirty="0" err="1"/>
              <a:t>країни</a:t>
            </a:r>
            <a:r>
              <a:rPr lang="ru-RU" dirty="0"/>
              <a:t>); </a:t>
            </a:r>
          </a:p>
          <a:p>
            <a:r>
              <a:rPr lang="ru-RU" dirty="0" err="1" smtClean="0"/>
              <a:t>міжнародний</a:t>
            </a:r>
            <a:r>
              <a:rPr lang="ru-RU" dirty="0" smtClean="0"/>
              <a:t> </a:t>
            </a:r>
            <a:r>
              <a:rPr lang="ru-RU" dirty="0" err="1"/>
              <a:t>ринок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33354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033" y="144855"/>
            <a:ext cx="9225480" cy="6527549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i="1" dirty="0" err="1"/>
              <a:t>тенденцій</a:t>
            </a:r>
            <a:r>
              <a:rPr lang="ru-RU" i="1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 smtClean="0"/>
              <a:t>фінансового</a:t>
            </a:r>
            <a:r>
              <a:rPr lang="ru-RU" dirty="0" smtClean="0"/>
              <a:t> </a:t>
            </a:r>
            <a:r>
              <a:rPr lang="ru-RU" dirty="0"/>
              <a:t>ринку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є: </a:t>
            </a:r>
          </a:p>
          <a:p>
            <a:r>
              <a:rPr lang="ru-RU" i="1" dirty="0"/>
              <a:t>1. </a:t>
            </a:r>
            <a:r>
              <a:rPr lang="ru-RU" i="1" dirty="0" err="1"/>
              <a:t>Глобалізація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з </a:t>
            </a:r>
            <a:r>
              <a:rPr lang="ru-RU" dirty="0" err="1" smtClean="0"/>
              <a:t>погляду</a:t>
            </a:r>
            <a:r>
              <a:rPr lang="ru-RU" dirty="0" smtClean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кредитування</a:t>
            </a:r>
            <a:r>
              <a:rPr lang="ru-RU" dirty="0"/>
              <a:t> і </a:t>
            </a:r>
            <a:r>
              <a:rPr lang="ru-RU" dirty="0" err="1"/>
              <a:t>позичання</a:t>
            </a:r>
            <a:r>
              <a:rPr lang="ru-RU" dirty="0"/>
              <a:t> резидентами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. </a:t>
            </a:r>
          </a:p>
          <a:p>
            <a:r>
              <a:rPr lang="ru-RU" i="1" dirty="0"/>
              <a:t>2. </a:t>
            </a:r>
            <a:r>
              <a:rPr lang="ru-RU" i="1" dirty="0" err="1"/>
              <a:t>Інтернаціоналізація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міжнародний</a:t>
            </a:r>
            <a:r>
              <a:rPr lang="ru-RU" dirty="0"/>
              <a:t> характер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позичальників</a:t>
            </a:r>
            <a:r>
              <a:rPr lang="ru-RU" dirty="0"/>
              <a:t> і </a:t>
            </a:r>
            <a:r>
              <a:rPr lang="ru-RU" dirty="0" err="1"/>
              <a:t>кредиторів</a:t>
            </a:r>
            <a:r>
              <a:rPr lang="ru-RU" dirty="0"/>
              <a:t>, широка </a:t>
            </a:r>
            <a:r>
              <a:rPr lang="ru-RU" dirty="0" err="1"/>
              <a:t>диверсифікація</a:t>
            </a:r>
            <a:r>
              <a:rPr lang="ru-RU" dirty="0"/>
              <a:t> </a:t>
            </a:r>
            <a:r>
              <a:rPr lang="ru-RU" dirty="0" err="1"/>
              <a:t>їхніх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і </a:t>
            </a:r>
            <a:r>
              <a:rPr lang="ru-RU" dirty="0" err="1" smtClean="0"/>
              <a:t>пасивів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країнами</a:t>
            </a:r>
            <a:r>
              <a:rPr lang="ru-RU" dirty="0"/>
              <a:t> та </a:t>
            </a:r>
            <a:r>
              <a:rPr lang="ru-RU" dirty="0" err="1"/>
              <a:t>регіонами</a:t>
            </a:r>
            <a:r>
              <a:rPr lang="ru-RU" dirty="0"/>
              <a:t>,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стійкої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</a:t>
            </a:r>
            <a:r>
              <a:rPr lang="ru-RU" dirty="0" err="1"/>
              <a:t>структурних</a:t>
            </a:r>
            <a:r>
              <a:rPr lang="ru-RU" dirty="0"/>
              <a:t> </a:t>
            </a:r>
            <a:r>
              <a:rPr lang="ru-RU" dirty="0" err="1"/>
              <a:t>підрозділів</a:t>
            </a:r>
            <a:r>
              <a:rPr lang="ru-RU" dirty="0"/>
              <a:t> за кордоном не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змоги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національну</a:t>
            </a:r>
            <a:r>
              <a:rPr lang="ru-RU" dirty="0"/>
              <a:t> </a:t>
            </a:r>
            <a:r>
              <a:rPr lang="ru-RU" dirty="0" err="1" smtClean="0"/>
              <a:t>належність</a:t>
            </a:r>
            <a:r>
              <a:rPr lang="ru-RU" dirty="0"/>
              <a:t>. </a:t>
            </a:r>
          </a:p>
          <a:p>
            <a:r>
              <a:rPr lang="ru-RU" i="1" dirty="0"/>
              <a:t>3. </a:t>
            </a:r>
            <a:r>
              <a:rPr lang="ru-RU" i="1" dirty="0" err="1"/>
              <a:t>Зростання</a:t>
            </a:r>
            <a:r>
              <a:rPr lang="ru-RU" i="1" dirty="0"/>
              <a:t> </a:t>
            </a:r>
            <a:r>
              <a:rPr lang="ru-RU" i="1" dirty="0" err="1"/>
              <a:t>міжнародної</a:t>
            </a:r>
            <a:r>
              <a:rPr lang="ru-RU" i="1" dirty="0"/>
              <a:t> </a:t>
            </a:r>
            <a:r>
              <a:rPr lang="ru-RU" i="1" dirty="0" err="1"/>
              <a:t>конкуренції</a:t>
            </a:r>
            <a:r>
              <a:rPr lang="ru-RU" i="1" dirty="0"/>
              <a:t> </a:t>
            </a:r>
            <a:r>
              <a:rPr lang="ru-RU" i="1" dirty="0" err="1"/>
              <a:t>між</a:t>
            </a:r>
            <a:r>
              <a:rPr lang="ru-RU" i="1" dirty="0"/>
              <a:t> </a:t>
            </a:r>
            <a:r>
              <a:rPr lang="ru-RU" i="1" dirty="0" err="1"/>
              <a:t>суб’єктами</a:t>
            </a:r>
            <a:r>
              <a:rPr lang="ru-RU" i="1" dirty="0"/>
              <a:t> ринку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є резидентами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. </a:t>
            </a:r>
          </a:p>
          <a:p>
            <a:r>
              <a:rPr lang="ru-RU" i="1" dirty="0"/>
              <a:t>4. </a:t>
            </a:r>
            <a:r>
              <a:rPr lang="ru-RU" i="1" dirty="0" err="1"/>
              <a:t>Інтеграція</a:t>
            </a:r>
            <a:r>
              <a:rPr lang="ru-RU" i="1" dirty="0"/>
              <a:t> </a:t>
            </a:r>
            <a:r>
              <a:rPr lang="ru-RU" i="1" dirty="0" err="1"/>
              <a:t>сегментів</a:t>
            </a:r>
            <a:r>
              <a:rPr lang="ru-RU" i="1" dirty="0"/>
              <a:t> </a:t>
            </a:r>
            <a:r>
              <a:rPr lang="ru-RU" i="1" dirty="0" err="1"/>
              <a:t>міжнародного</a:t>
            </a:r>
            <a:r>
              <a:rPr lang="ru-RU" i="1" dirty="0"/>
              <a:t> </a:t>
            </a:r>
            <a:r>
              <a:rPr lang="ru-RU" i="1" dirty="0" err="1"/>
              <a:t>фінансового</a:t>
            </a:r>
            <a:r>
              <a:rPr lang="ru-RU" i="1" dirty="0"/>
              <a:t> ринку </a:t>
            </a:r>
            <a:r>
              <a:rPr lang="ru-RU" dirty="0"/>
              <a:t>– </a:t>
            </a:r>
            <a:r>
              <a:rPr lang="ru-RU" dirty="0" err="1" smtClean="0"/>
              <a:t>інтеграційні</a:t>
            </a:r>
            <a:r>
              <a:rPr lang="ru-RU" dirty="0" smtClean="0"/>
              <a:t> </a:t>
            </a:r>
            <a:r>
              <a:rPr lang="ru-RU" dirty="0" err="1"/>
              <a:t>процеси</a:t>
            </a:r>
            <a:r>
              <a:rPr lang="ru-RU" dirty="0"/>
              <a:t> </a:t>
            </a:r>
            <a:r>
              <a:rPr lang="ru-RU" dirty="0" err="1"/>
              <a:t>сприяли</a:t>
            </a:r>
            <a:r>
              <a:rPr lang="ru-RU" dirty="0"/>
              <a:t> </a:t>
            </a:r>
            <a:r>
              <a:rPr lang="ru-RU" dirty="0" err="1"/>
              <a:t>підвищенню</a:t>
            </a:r>
            <a:r>
              <a:rPr lang="ru-RU" dirty="0"/>
              <a:t> </a:t>
            </a:r>
            <a:r>
              <a:rPr lang="ru-RU" dirty="0" err="1"/>
              <a:t>мобілізації</a:t>
            </a:r>
            <a:r>
              <a:rPr lang="ru-RU" dirty="0"/>
              <a:t> </a:t>
            </a:r>
            <a:r>
              <a:rPr lang="ru-RU" dirty="0" err="1"/>
              <a:t>позичкового</a:t>
            </a:r>
            <a:r>
              <a:rPr lang="ru-RU" dirty="0"/>
              <a:t> </a:t>
            </a:r>
            <a:r>
              <a:rPr lang="ru-RU" dirty="0" err="1" smtClean="0"/>
              <a:t>капіталу</a:t>
            </a:r>
            <a:r>
              <a:rPr lang="ru-RU" dirty="0"/>
              <a:t>, </a:t>
            </a:r>
            <a:r>
              <a:rPr lang="ru-RU" dirty="0" err="1"/>
              <a:t>зниженню</a:t>
            </a:r>
            <a:r>
              <a:rPr lang="ru-RU" dirty="0"/>
              <a:t> </a:t>
            </a:r>
            <a:r>
              <a:rPr lang="ru-RU" dirty="0" err="1" smtClean="0"/>
              <a:t>трансакційних</a:t>
            </a:r>
            <a:r>
              <a:rPr lang="ru-RU" dirty="0" smtClean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міжнародній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 </a:t>
            </a:r>
            <a:r>
              <a:rPr lang="ru-RU" dirty="0" err="1" smtClean="0"/>
              <a:t>цінними</a:t>
            </a:r>
            <a:r>
              <a:rPr lang="ru-RU" dirty="0" smtClean="0"/>
              <a:t> </a:t>
            </a:r>
            <a:r>
              <a:rPr lang="ru-RU" dirty="0" err="1"/>
              <a:t>паперами</a:t>
            </a:r>
            <a:r>
              <a:rPr lang="ru-RU" dirty="0"/>
              <a:t>, </a:t>
            </a:r>
            <a:r>
              <a:rPr lang="ru-RU" dirty="0" err="1"/>
              <a:t>отриманню</a:t>
            </a:r>
            <a:r>
              <a:rPr lang="ru-RU" dirty="0"/>
              <a:t> </a:t>
            </a:r>
            <a:r>
              <a:rPr lang="ru-RU" dirty="0" err="1"/>
              <a:t>оперативної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стан </a:t>
            </a:r>
            <a:r>
              <a:rPr lang="ru-RU" dirty="0" err="1" smtClean="0"/>
              <a:t>міжнародних</a:t>
            </a:r>
            <a:r>
              <a:rPr lang="ru-RU" dirty="0" smtClean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. </a:t>
            </a:r>
          </a:p>
          <a:p>
            <a:r>
              <a:rPr lang="ru-RU" i="1" dirty="0"/>
              <a:t>5. </a:t>
            </a:r>
            <a:r>
              <a:rPr lang="ru-RU" i="1" dirty="0" err="1"/>
              <a:t>Конвергенція</a:t>
            </a:r>
            <a:r>
              <a:rPr lang="ru-RU" i="1" dirty="0"/>
              <a:t> </a:t>
            </a:r>
            <a:r>
              <a:rPr lang="ru-RU" i="1" dirty="0" err="1"/>
              <a:t>сегментів</a:t>
            </a:r>
            <a:r>
              <a:rPr lang="ru-RU" i="1" dirty="0"/>
              <a:t> </a:t>
            </a:r>
            <a:r>
              <a:rPr lang="ru-RU" i="1" dirty="0" err="1"/>
              <a:t>міжнародного</a:t>
            </a:r>
            <a:r>
              <a:rPr lang="ru-RU" i="1" dirty="0"/>
              <a:t> </a:t>
            </a:r>
            <a:r>
              <a:rPr lang="ru-RU" i="1" dirty="0" err="1"/>
              <a:t>фінансового</a:t>
            </a:r>
            <a:r>
              <a:rPr lang="ru-RU" i="1" dirty="0"/>
              <a:t> ринку </a:t>
            </a:r>
            <a:r>
              <a:rPr lang="ru-RU" dirty="0"/>
              <a:t>–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зняття</a:t>
            </a:r>
            <a:r>
              <a:rPr lang="ru-RU" dirty="0"/>
              <a:t> </a:t>
            </a:r>
            <a:r>
              <a:rPr lang="ru-RU" dirty="0" err="1"/>
              <a:t>законодавчих</a:t>
            </a:r>
            <a:r>
              <a:rPr lang="ru-RU" dirty="0"/>
              <a:t> </a:t>
            </a:r>
            <a:r>
              <a:rPr lang="ru-RU" dirty="0" err="1"/>
              <a:t>обмежень</a:t>
            </a:r>
            <a:r>
              <a:rPr lang="ru-RU" dirty="0"/>
              <a:t>, </a:t>
            </a:r>
            <a:r>
              <a:rPr lang="ru-RU" dirty="0" err="1"/>
              <a:t>перешкод</a:t>
            </a:r>
            <a:r>
              <a:rPr lang="ru-RU" dirty="0"/>
              <a:t> (</a:t>
            </a:r>
            <a:r>
              <a:rPr lang="ru-RU" dirty="0" err="1"/>
              <a:t>бар’єрів</a:t>
            </a:r>
            <a:r>
              <a:rPr lang="ru-RU" dirty="0"/>
              <a:t>) </a:t>
            </a:r>
            <a:r>
              <a:rPr lang="ru-RU" dirty="0" err="1"/>
              <a:t>регулювання</a:t>
            </a:r>
            <a:r>
              <a:rPr lang="ru-RU" dirty="0"/>
              <a:t> і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як </a:t>
            </a:r>
            <a:r>
              <a:rPr lang="ru-RU" dirty="0" err="1"/>
              <a:t>міжнародними</a:t>
            </a:r>
            <a:r>
              <a:rPr lang="ru-RU" dirty="0"/>
              <a:t> </a:t>
            </a:r>
            <a:r>
              <a:rPr lang="ru-RU" dirty="0" err="1" smtClean="0"/>
              <a:t>позичальниками</a:t>
            </a:r>
            <a:r>
              <a:rPr lang="ru-RU" dirty="0"/>
              <a:t>, так і кредиторами, </a:t>
            </a:r>
            <a:r>
              <a:rPr lang="ru-RU" dirty="0" err="1"/>
              <a:t>поступове</a:t>
            </a:r>
            <a:r>
              <a:rPr lang="ru-RU" dirty="0"/>
              <a:t> </a:t>
            </a:r>
            <a:r>
              <a:rPr lang="ru-RU" dirty="0" err="1"/>
              <a:t>стирання</a:t>
            </a:r>
            <a:r>
              <a:rPr lang="ru-RU" dirty="0"/>
              <a:t> меж </a:t>
            </a:r>
            <a:r>
              <a:rPr lang="ru-RU" dirty="0" err="1"/>
              <a:t>між</a:t>
            </a:r>
            <a:r>
              <a:rPr lang="ru-RU" dirty="0"/>
              <a:t> секторами та сегментами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</a:t>
            </a:r>
            <a:r>
              <a:rPr lang="ru-RU" dirty="0" err="1"/>
              <a:t>довгострокового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2651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139" y="153909"/>
            <a:ext cx="9406549" cy="6599976"/>
          </a:xfrm>
        </p:spPr>
        <p:txBody>
          <a:bodyPr/>
          <a:lstStyle/>
          <a:p>
            <a:r>
              <a:rPr lang="ru-RU" i="1" dirty="0"/>
              <a:t>6. </a:t>
            </a:r>
            <a:r>
              <a:rPr lang="ru-RU" i="1" dirty="0" err="1"/>
              <a:t>Концентрація</a:t>
            </a:r>
            <a:r>
              <a:rPr lang="ru-RU" i="1" dirty="0"/>
              <a:t> </a:t>
            </a:r>
            <a:r>
              <a:rPr lang="ru-RU" i="1" dirty="0" err="1"/>
              <a:t>сегментів</a:t>
            </a:r>
            <a:r>
              <a:rPr lang="ru-RU" i="1" dirty="0"/>
              <a:t> </a:t>
            </a:r>
            <a:r>
              <a:rPr lang="ru-RU" i="1" dirty="0" err="1"/>
              <a:t>міжнародного</a:t>
            </a:r>
            <a:r>
              <a:rPr lang="ru-RU" i="1" dirty="0"/>
              <a:t> </a:t>
            </a:r>
            <a:r>
              <a:rPr lang="ru-RU" i="1" dirty="0" err="1"/>
              <a:t>фінансового</a:t>
            </a:r>
            <a:r>
              <a:rPr lang="ru-RU" i="1" dirty="0"/>
              <a:t> ринку </a:t>
            </a:r>
            <a:r>
              <a:rPr lang="ru-RU" dirty="0"/>
              <a:t>– </a:t>
            </a:r>
            <a:r>
              <a:rPr lang="ru-RU" dirty="0" err="1"/>
              <a:t>відбувається</a:t>
            </a:r>
            <a:r>
              <a:rPr lang="ru-RU" dirty="0"/>
              <a:t> шляхом </a:t>
            </a:r>
            <a:r>
              <a:rPr lang="ru-RU" dirty="0" err="1"/>
              <a:t>укладення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 </a:t>
            </a:r>
            <a:r>
              <a:rPr lang="ru-RU" dirty="0" err="1"/>
              <a:t>злиття</a:t>
            </a:r>
            <a:r>
              <a:rPr lang="ru-RU" dirty="0"/>
              <a:t> та </a:t>
            </a:r>
            <a:r>
              <a:rPr lang="ru-RU" dirty="0" err="1"/>
              <a:t>поглинання</a:t>
            </a:r>
            <a:r>
              <a:rPr lang="ru-RU" dirty="0"/>
              <a:t> </a:t>
            </a:r>
            <a:r>
              <a:rPr lang="ru-RU" dirty="0" err="1" smtClean="0"/>
              <a:t>фінансових</a:t>
            </a:r>
            <a:r>
              <a:rPr lang="ru-RU" dirty="0" smtClean="0"/>
              <a:t> </a:t>
            </a:r>
            <a:r>
              <a:rPr lang="ru-RU" dirty="0" err="1"/>
              <a:t>інституцій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і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корпорацій-позичальників</a:t>
            </a:r>
            <a:r>
              <a:rPr lang="ru-RU" dirty="0"/>
              <a:t>.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концентрація</a:t>
            </a:r>
            <a:r>
              <a:rPr lang="ru-RU" dirty="0"/>
              <a:t>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у </a:t>
            </a:r>
            <a:r>
              <a:rPr lang="ru-RU" dirty="0" err="1"/>
              <a:t>обмеженому</a:t>
            </a:r>
            <a:r>
              <a:rPr lang="ru-RU" dirty="0"/>
              <a:t> </a:t>
            </a:r>
            <a:r>
              <a:rPr lang="ru-RU" dirty="0" err="1"/>
              <a:t>колі</a:t>
            </a:r>
            <a:r>
              <a:rPr lang="ru-RU" dirty="0"/>
              <a:t> </a:t>
            </a:r>
            <a:r>
              <a:rPr lang="ru-RU" dirty="0" err="1"/>
              <a:t>глобальних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вести </a:t>
            </a:r>
            <a:r>
              <a:rPr lang="ru-RU" dirty="0" err="1"/>
              <a:t>активні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 на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сегментах. </a:t>
            </a:r>
          </a:p>
          <a:p>
            <a:r>
              <a:rPr lang="ru-RU" i="1" dirty="0"/>
              <a:t>7. </a:t>
            </a:r>
            <a:r>
              <a:rPr lang="ru-RU" i="1" dirty="0" err="1"/>
              <a:t>Проблеми</a:t>
            </a:r>
            <a:r>
              <a:rPr lang="ru-RU" i="1" dirty="0"/>
              <a:t> </a:t>
            </a:r>
            <a:r>
              <a:rPr lang="ru-RU" i="1" dirty="0" err="1"/>
              <a:t>комп’ютеризації</a:t>
            </a:r>
            <a:r>
              <a:rPr lang="ru-RU" i="1" dirty="0"/>
              <a:t> та </a:t>
            </a:r>
            <a:r>
              <a:rPr lang="ru-RU" i="1" dirty="0" err="1"/>
              <a:t>інформатизації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/>
              <a:t>рішень</a:t>
            </a:r>
            <a:r>
              <a:rPr lang="ru-RU" dirty="0"/>
              <a:t> </a:t>
            </a:r>
            <a:r>
              <a:rPr lang="ru-RU" dirty="0" err="1"/>
              <a:t>базується</a:t>
            </a:r>
            <a:r>
              <a:rPr lang="ru-RU" dirty="0"/>
              <a:t> на складному </a:t>
            </a:r>
            <a:r>
              <a:rPr lang="ru-RU" dirty="0" err="1"/>
              <a:t>комп’ютерному</a:t>
            </a:r>
            <a:r>
              <a:rPr lang="ru-RU" dirty="0"/>
              <a:t> </a:t>
            </a:r>
            <a:r>
              <a:rPr lang="ru-RU" dirty="0" err="1"/>
              <a:t>моделюванні</a:t>
            </a:r>
            <a:r>
              <a:rPr lang="ru-RU" dirty="0"/>
              <a:t>, </a:t>
            </a:r>
            <a:r>
              <a:rPr lang="ru-RU" dirty="0" err="1" smtClean="0"/>
              <a:t>статистичному</a:t>
            </a:r>
            <a:r>
              <a:rPr lang="ru-RU" dirty="0" smtClean="0"/>
              <a:t> </a:t>
            </a:r>
            <a:r>
              <a:rPr lang="ru-RU" dirty="0" err="1"/>
              <a:t>аналізі</a:t>
            </a:r>
            <a:r>
              <a:rPr lang="ru-RU" dirty="0"/>
              <a:t> великих </a:t>
            </a:r>
            <a:r>
              <a:rPr lang="ru-RU" dirty="0" err="1"/>
              <a:t>масивів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і </a:t>
            </a:r>
            <a:r>
              <a:rPr lang="ru-RU" dirty="0" err="1"/>
              <a:t>застосуванні</a:t>
            </a:r>
            <a:r>
              <a:rPr lang="ru-RU" dirty="0"/>
              <a:t> </a:t>
            </a:r>
            <a:r>
              <a:rPr lang="ru-RU" dirty="0" err="1"/>
              <a:t>методів</a:t>
            </a:r>
            <a:r>
              <a:rPr lang="ru-RU" dirty="0"/>
              <a:t> </a:t>
            </a:r>
            <a:r>
              <a:rPr lang="ru-RU" dirty="0" err="1" smtClean="0"/>
              <a:t>математично-статистичних</a:t>
            </a:r>
            <a:r>
              <a:rPr lang="ru-RU" dirty="0" smtClean="0"/>
              <a:t> </a:t>
            </a:r>
            <a:r>
              <a:rPr lang="ru-RU" dirty="0" err="1"/>
              <a:t>симуляцій</a:t>
            </a:r>
            <a:r>
              <a:rPr lang="ru-RU" dirty="0"/>
              <a:t> і </a:t>
            </a:r>
            <a:r>
              <a:rPr lang="ru-RU" dirty="0" err="1"/>
              <a:t>нейронних</a:t>
            </a:r>
            <a:r>
              <a:rPr lang="ru-RU" dirty="0"/>
              <a:t> систем </a:t>
            </a:r>
            <a:r>
              <a:rPr lang="ru-RU" dirty="0" err="1"/>
              <a:t>прогнозування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75482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963"/>
            <a:ext cx="8596668" cy="6464174"/>
          </a:xfrm>
        </p:spPr>
        <p:txBody>
          <a:bodyPr/>
          <a:lstStyle/>
          <a:p>
            <a:r>
              <a:rPr lang="ru-RU" b="1" dirty="0"/>
              <a:t>8.5. </a:t>
            </a:r>
            <a:r>
              <a:rPr lang="ru-RU" b="1" dirty="0" err="1"/>
              <a:t>Моделі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 </a:t>
            </a:r>
            <a:endParaRPr lang="ru-RU" b="1" dirty="0" smtClean="0"/>
          </a:p>
          <a:p>
            <a:pPr marL="0" indent="0">
              <a:buNone/>
            </a:pPr>
            <a:r>
              <a:rPr lang="ru-RU" dirty="0" err="1"/>
              <a:t>Історично</a:t>
            </a:r>
            <a:r>
              <a:rPr lang="ru-RU" dirty="0"/>
              <a:t> у </a:t>
            </a:r>
            <a:r>
              <a:rPr lang="ru-RU" dirty="0" err="1"/>
              <a:t>світовій</a:t>
            </a:r>
            <a:r>
              <a:rPr lang="ru-RU" dirty="0"/>
              <a:t> </a:t>
            </a:r>
            <a:r>
              <a:rPr lang="ru-RU" dirty="0" err="1"/>
              <a:t>фінансовій</a:t>
            </a:r>
            <a:r>
              <a:rPr lang="ru-RU" dirty="0"/>
              <a:t> </a:t>
            </a:r>
            <a:r>
              <a:rPr lang="ru-RU" dirty="0" err="1"/>
              <a:t>архітектурі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</a:t>
            </a:r>
            <a:r>
              <a:rPr lang="ru-RU" dirty="0" err="1"/>
              <a:t>наступні</a:t>
            </a:r>
            <a:r>
              <a:rPr lang="ru-RU" dirty="0"/>
              <a:t> </a:t>
            </a:r>
            <a:r>
              <a:rPr lang="ru-RU" i="1" dirty="0" err="1"/>
              <a:t>моделі</a:t>
            </a:r>
            <a:r>
              <a:rPr lang="ru-RU" i="1" dirty="0"/>
              <a:t> </a:t>
            </a:r>
            <a:r>
              <a:rPr lang="ru-RU" i="1" dirty="0" err="1"/>
              <a:t>функціонування</a:t>
            </a:r>
            <a:r>
              <a:rPr lang="ru-RU" i="1" dirty="0"/>
              <a:t> </a:t>
            </a:r>
            <a:r>
              <a:rPr lang="ru-RU" i="1" dirty="0" err="1"/>
              <a:t>фінансових</a:t>
            </a:r>
            <a:r>
              <a:rPr lang="ru-RU" i="1" dirty="0"/>
              <a:t> </a:t>
            </a:r>
            <a:r>
              <a:rPr lang="ru-RU" i="1" dirty="0" err="1"/>
              <a:t>ринків</a:t>
            </a:r>
            <a:r>
              <a:rPr lang="ru-RU" i="1" dirty="0"/>
              <a:t>: </a:t>
            </a:r>
            <a:endParaRPr lang="ru-RU" dirty="0"/>
          </a:p>
          <a:p>
            <a:r>
              <a:rPr lang="ru-RU" i="1" dirty="0"/>
              <a:t>1. </a:t>
            </a:r>
            <a:r>
              <a:rPr lang="ru-RU" i="1" dirty="0" err="1"/>
              <a:t>Банкоцентрична</a:t>
            </a:r>
            <a:r>
              <a:rPr lang="ru-RU" i="1" dirty="0"/>
              <a:t> (континентальна), </a:t>
            </a:r>
            <a:r>
              <a:rPr lang="ru-RU" dirty="0" err="1"/>
              <a:t>що</a:t>
            </a:r>
            <a:r>
              <a:rPr lang="ru-RU" dirty="0"/>
              <a:t> характерна для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континентальної</a:t>
            </a:r>
            <a:r>
              <a:rPr lang="ru-RU" dirty="0"/>
              <a:t> </a:t>
            </a:r>
            <a:r>
              <a:rPr lang="ru-RU" dirty="0" err="1"/>
              <a:t>Європи</a:t>
            </a:r>
            <a:r>
              <a:rPr lang="ru-RU" dirty="0"/>
              <a:t> (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</a:t>
            </a:r>
            <a:r>
              <a:rPr lang="ru-RU" dirty="0" err="1"/>
              <a:t>Німеччини</a:t>
            </a:r>
            <a:r>
              <a:rPr lang="ru-RU" dirty="0"/>
              <a:t> та </a:t>
            </a:r>
            <a:r>
              <a:rPr lang="ru-RU" dirty="0" err="1"/>
              <a:t>Японії</a:t>
            </a:r>
            <a:r>
              <a:rPr lang="ru-RU" dirty="0"/>
              <a:t>). </a:t>
            </a:r>
          </a:p>
          <a:p>
            <a:r>
              <a:rPr lang="ru-RU" i="1" dirty="0"/>
              <a:t>2. Англо-</a:t>
            </a:r>
            <a:r>
              <a:rPr lang="ru-RU" i="1" dirty="0" err="1"/>
              <a:t>американська</a:t>
            </a:r>
            <a:r>
              <a:rPr lang="ru-RU" i="1" dirty="0"/>
              <a:t> </a:t>
            </a:r>
            <a:r>
              <a:rPr lang="ru-RU" dirty="0"/>
              <a:t>– характерна для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США, </a:t>
            </a:r>
            <a:r>
              <a:rPr lang="ru-RU" dirty="0" err="1"/>
              <a:t>Англії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Банкоцентрична</a:t>
            </a:r>
            <a:r>
              <a:rPr lang="ru-RU" dirty="0"/>
              <a:t> модель </a:t>
            </a:r>
            <a:r>
              <a:rPr lang="ru-RU" dirty="0" err="1"/>
              <a:t>передбачає</a:t>
            </a:r>
            <a:r>
              <a:rPr lang="ru-RU" dirty="0"/>
              <a:t>: </a:t>
            </a:r>
          </a:p>
          <a:p>
            <a:r>
              <a:rPr lang="ru-RU" dirty="0" err="1" smtClean="0"/>
              <a:t>банківські</a:t>
            </a:r>
            <a:r>
              <a:rPr lang="ru-RU" dirty="0" smtClean="0"/>
              <a:t> </a:t>
            </a:r>
            <a:r>
              <a:rPr lang="ru-RU" dirty="0"/>
              <a:t>установи </a:t>
            </a:r>
            <a:r>
              <a:rPr lang="ru-RU" dirty="0" err="1"/>
              <a:t>зберігають</a:t>
            </a:r>
            <a:r>
              <a:rPr lang="ru-RU" dirty="0"/>
              <a:t> </a:t>
            </a:r>
            <a:r>
              <a:rPr lang="ru-RU" dirty="0" err="1"/>
              <a:t>основну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заощаджень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створюються</a:t>
            </a:r>
            <a:r>
              <a:rPr lang="ru-RU" dirty="0"/>
              <a:t> в </a:t>
            </a:r>
            <a:r>
              <a:rPr lang="ru-RU" dirty="0" err="1"/>
              <a:t>економіці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 </a:t>
            </a:r>
            <a:r>
              <a:rPr lang="ru-RU" dirty="0" err="1"/>
              <a:t>депозитів</a:t>
            </a:r>
            <a:r>
              <a:rPr lang="ru-RU" dirty="0"/>
              <a:t> </a:t>
            </a:r>
            <a:r>
              <a:rPr lang="ru-RU" dirty="0" err="1"/>
              <a:t>юридичних</a:t>
            </a:r>
            <a:r>
              <a:rPr lang="ru-RU" dirty="0"/>
              <a:t> і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; </a:t>
            </a:r>
          </a:p>
          <a:p>
            <a:r>
              <a:rPr lang="ru-RU" dirty="0" err="1" smtClean="0"/>
              <a:t>відсутнє</a:t>
            </a:r>
            <a:r>
              <a:rPr lang="ru-RU" dirty="0" smtClean="0"/>
              <a:t> </a:t>
            </a:r>
            <a:r>
              <a:rPr lang="ru-RU" dirty="0" err="1"/>
              <a:t>пряме</a:t>
            </a:r>
            <a:r>
              <a:rPr lang="ru-RU" dirty="0"/>
              <a:t> </a:t>
            </a:r>
            <a:r>
              <a:rPr lang="ru-RU" dirty="0" err="1"/>
              <a:t>інвестування</a:t>
            </a:r>
            <a:r>
              <a:rPr lang="ru-RU" dirty="0"/>
              <a:t> з боку </a:t>
            </a:r>
            <a:r>
              <a:rPr lang="ru-RU" dirty="0" err="1"/>
              <a:t>юридичних</a:t>
            </a:r>
            <a:r>
              <a:rPr lang="ru-RU" dirty="0"/>
              <a:t> та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(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 про </a:t>
            </a:r>
            <a:r>
              <a:rPr lang="ru-RU" dirty="0" err="1"/>
              <a:t>інвестування</a:t>
            </a:r>
            <a:r>
              <a:rPr lang="ru-RU" dirty="0"/>
              <a:t> </a:t>
            </a:r>
            <a:r>
              <a:rPr lang="ru-RU" dirty="0" err="1"/>
              <a:t>передоручають</a:t>
            </a:r>
            <a:r>
              <a:rPr lang="ru-RU" dirty="0"/>
              <a:t> </a:t>
            </a:r>
            <a:r>
              <a:rPr lang="ru-RU" dirty="0" err="1"/>
              <a:t>банківським</a:t>
            </a:r>
            <a:r>
              <a:rPr lang="ru-RU" dirty="0"/>
              <a:t> </a:t>
            </a:r>
            <a:r>
              <a:rPr lang="ru-RU" dirty="0" err="1"/>
              <a:t>установам</a:t>
            </a:r>
            <a:r>
              <a:rPr lang="ru-RU" dirty="0"/>
              <a:t>); </a:t>
            </a:r>
          </a:p>
          <a:p>
            <a:r>
              <a:rPr lang="ru-RU" dirty="0" smtClean="0"/>
              <a:t>банки </a:t>
            </a:r>
            <a:r>
              <a:rPr lang="ru-RU" dirty="0"/>
              <a:t>є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покупцями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 та </a:t>
            </a:r>
            <a:r>
              <a:rPr lang="ru-RU" dirty="0" err="1"/>
              <a:t>облігацій</a:t>
            </a:r>
            <a:r>
              <a:rPr lang="ru-RU" dirty="0"/>
              <a:t> </a:t>
            </a:r>
            <a:r>
              <a:rPr lang="ru-RU" dirty="0" err="1"/>
              <a:t>підприємств</a:t>
            </a:r>
            <a:r>
              <a:rPr lang="ru-RU" dirty="0"/>
              <a:t> (вони </a:t>
            </a:r>
            <a:r>
              <a:rPr lang="ru-RU" dirty="0" err="1"/>
              <a:t>володіють</a:t>
            </a:r>
            <a:r>
              <a:rPr lang="ru-RU" dirty="0"/>
              <a:t> </a:t>
            </a:r>
            <a:r>
              <a:rPr lang="ru-RU" dirty="0" err="1"/>
              <a:t>акціями</a:t>
            </a:r>
            <a:r>
              <a:rPr lang="ru-RU" dirty="0"/>
              <a:t> та </a:t>
            </a:r>
            <a:r>
              <a:rPr lang="ru-RU" dirty="0" err="1"/>
              <a:t>контролюють</a:t>
            </a:r>
            <a:r>
              <a:rPr lang="ru-RU" dirty="0"/>
              <a:t> </a:t>
            </a:r>
            <a:r>
              <a:rPr lang="ru-RU" dirty="0" err="1"/>
              <a:t>торгівлю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домінують</a:t>
            </a:r>
            <a:r>
              <a:rPr lang="ru-RU" dirty="0"/>
              <a:t> на ринку </a:t>
            </a:r>
            <a:r>
              <a:rPr lang="ru-RU" dirty="0" err="1"/>
              <a:t>капіталу</a:t>
            </a:r>
            <a:r>
              <a:rPr lang="ru-RU" dirty="0"/>
              <a:t>; </a:t>
            </a:r>
          </a:p>
          <a:p>
            <a:r>
              <a:rPr lang="ru-RU" dirty="0" smtClean="0"/>
              <a:t>для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характерна консервативна структура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(</a:t>
            </a:r>
            <a:r>
              <a:rPr lang="ru-RU" dirty="0" smtClean="0"/>
              <a:t>рис).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97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9795" y="0"/>
            <a:ext cx="7091124" cy="663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055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5707927"/>
            <a:ext cx="9198321" cy="837727"/>
          </a:xfrm>
        </p:spPr>
        <p:txBody>
          <a:bodyPr/>
          <a:lstStyle/>
          <a:p>
            <a:r>
              <a:rPr lang="ru-RU" dirty="0" smtClean="0"/>
              <a:t>Рисунок: </a:t>
            </a:r>
            <a:r>
              <a:rPr lang="ru-RU" dirty="0" err="1"/>
              <a:t>Європейська</a:t>
            </a:r>
            <a:r>
              <a:rPr lang="ru-RU" dirty="0"/>
              <a:t> модель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на </a:t>
            </a:r>
            <a:r>
              <a:rPr lang="ru-RU" dirty="0" err="1"/>
              <a:t>прикладі</a:t>
            </a:r>
            <a:r>
              <a:rPr lang="ru-RU" dirty="0"/>
              <a:t> </a:t>
            </a:r>
            <a:r>
              <a:rPr lang="ru-RU" dirty="0" err="1" smtClean="0"/>
              <a:t>Німеччини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997" y="135803"/>
            <a:ext cx="5972175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45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3680"/>
            <a:ext cx="9381066" cy="623823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</a:t>
            </a:r>
            <a:r>
              <a:rPr lang="ru-RU" dirty="0" err="1"/>
              <a:t>Україні</a:t>
            </a:r>
            <a:r>
              <a:rPr lang="ru-RU" dirty="0"/>
              <a:t> на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етапі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країни</a:t>
            </a:r>
            <a:r>
              <a:rPr lang="ru-RU" dirty="0"/>
              <a:t> </a:t>
            </a:r>
            <a:r>
              <a:rPr lang="ru-RU" dirty="0" err="1"/>
              <a:t>маємо</a:t>
            </a:r>
            <a:r>
              <a:rPr lang="ru-RU" dirty="0"/>
              <a:t> модель, </a:t>
            </a:r>
            <a:r>
              <a:rPr lang="ru-RU" dirty="0" err="1"/>
              <a:t>наближену</a:t>
            </a:r>
            <a:r>
              <a:rPr lang="ru-RU" dirty="0"/>
              <a:t> до </a:t>
            </a:r>
            <a:r>
              <a:rPr lang="ru-RU" dirty="0" err="1"/>
              <a:t>банкоцентричної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банківська</a:t>
            </a:r>
            <a:r>
              <a:rPr lang="ru-RU" dirty="0"/>
              <a:t> система </a:t>
            </a:r>
            <a:r>
              <a:rPr lang="ru-RU" dirty="0" err="1"/>
              <a:t>виступає</a:t>
            </a:r>
            <a:r>
              <a:rPr lang="ru-RU" dirty="0"/>
              <a:t> в </a:t>
            </a:r>
            <a:r>
              <a:rPr lang="ru-RU" dirty="0" err="1"/>
              <a:t>ролі</a:t>
            </a:r>
            <a:r>
              <a:rPr lang="ru-RU" dirty="0"/>
              <a:t> основного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посередника</a:t>
            </a:r>
            <a:r>
              <a:rPr lang="ru-RU" dirty="0"/>
              <a:t>. </a:t>
            </a:r>
            <a:r>
              <a:rPr lang="ru-RU" dirty="0" err="1" smtClean="0"/>
              <a:t>Основним</a:t>
            </a:r>
            <a:r>
              <a:rPr lang="ru-RU" dirty="0" smtClean="0"/>
              <a:t> </a:t>
            </a:r>
            <a:r>
              <a:rPr lang="ru-RU" dirty="0" err="1"/>
              <a:t>джерелом</a:t>
            </a:r>
            <a:r>
              <a:rPr lang="ru-RU" dirty="0"/>
              <a:t> для </a:t>
            </a:r>
            <a:r>
              <a:rPr lang="ru-RU" dirty="0" err="1"/>
              <a:t>розширеного</a:t>
            </a:r>
            <a:r>
              <a:rPr lang="ru-RU" dirty="0"/>
              <a:t> </a:t>
            </a:r>
            <a:r>
              <a:rPr lang="ru-RU" dirty="0" err="1"/>
              <a:t>відтворення</a:t>
            </a:r>
            <a:r>
              <a:rPr lang="ru-RU" dirty="0"/>
              <a:t> в реальному </a:t>
            </a:r>
            <a:r>
              <a:rPr lang="ru-RU" dirty="0" err="1"/>
              <a:t>секторі</a:t>
            </a:r>
            <a:r>
              <a:rPr lang="ru-RU" dirty="0"/>
              <a:t> </a:t>
            </a:r>
            <a:r>
              <a:rPr lang="ru-RU" dirty="0" err="1" smtClean="0"/>
              <a:t>економіки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</a:t>
            </a:r>
            <a:r>
              <a:rPr lang="ru-RU" dirty="0" err="1"/>
              <a:t>виступають</a:t>
            </a:r>
            <a:r>
              <a:rPr lang="ru-RU" dirty="0"/>
              <a:t> </a:t>
            </a:r>
            <a:r>
              <a:rPr lang="ru-RU" dirty="0" err="1"/>
              <a:t>банківські</a:t>
            </a:r>
            <a:r>
              <a:rPr lang="ru-RU" dirty="0"/>
              <a:t> </a:t>
            </a:r>
            <a:r>
              <a:rPr lang="ru-RU" dirty="0" err="1"/>
              <a:t>кредити</a:t>
            </a:r>
            <a:r>
              <a:rPr lang="ru-RU" dirty="0"/>
              <a:t>. </a:t>
            </a:r>
          </a:p>
          <a:p>
            <a:r>
              <a:rPr lang="ru-RU" dirty="0"/>
              <a:t>З 1 </a:t>
            </a:r>
            <a:r>
              <a:rPr lang="ru-RU" dirty="0" err="1"/>
              <a:t>липня</a:t>
            </a:r>
            <a:r>
              <a:rPr lang="ru-RU" dirty="0"/>
              <a:t> 2020 року </a:t>
            </a:r>
            <a:r>
              <a:rPr lang="ru-RU" dirty="0" err="1"/>
              <a:t>Національний</a:t>
            </a:r>
            <a:r>
              <a:rPr lang="ru-RU" dirty="0"/>
              <a:t> банк </a:t>
            </a:r>
            <a:r>
              <a:rPr lang="ru-RU" dirty="0" err="1"/>
              <a:t>перейняв</a:t>
            </a:r>
            <a:r>
              <a:rPr lang="ru-RU" dirty="0"/>
              <a:t> на себе </a:t>
            </a:r>
            <a:r>
              <a:rPr lang="ru-RU" dirty="0" err="1"/>
              <a:t>функції</a:t>
            </a:r>
            <a:r>
              <a:rPr lang="ru-RU" dirty="0"/>
              <a:t> регулятора ринку </a:t>
            </a:r>
            <a:r>
              <a:rPr lang="ru-RU" dirty="0" err="1"/>
              <a:t>небанківських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: </a:t>
            </a:r>
            <a:r>
              <a:rPr lang="ru-RU" dirty="0" err="1"/>
              <a:t>страхових</a:t>
            </a:r>
            <a:r>
              <a:rPr lang="ru-RU" dirty="0"/>
              <a:t>, </a:t>
            </a:r>
            <a:r>
              <a:rPr lang="ru-RU" dirty="0" err="1"/>
              <a:t>лізингових</a:t>
            </a:r>
            <a:r>
              <a:rPr lang="ru-RU" dirty="0"/>
              <a:t>, </a:t>
            </a:r>
            <a:r>
              <a:rPr lang="ru-RU" dirty="0" err="1"/>
              <a:t>факторингових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кредитних</a:t>
            </a:r>
            <a:r>
              <a:rPr lang="ru-RU" dirty="0"/>
              <a:t> </a:t>
            </a:r>
            <a:r>
              <a:rPr lang="ru-RU" dirty="0" err="1"/>
              <a:t>спілок</a:t>
            </a:r>
            <a:r>
              <a:rPr lang="ru-RU" dirty="0"/>
              <a:t>, </a:t>
            </a:r>
            <a:r>
              <a:rPr lang="ru-RU" dirty="0" err="1"/>
              <a:t>ломбардів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 "</a:t>
            </a:r>
            <a:r>
              <a:rPr lang="ru-RU" dirty="0" err="1"/>
              <a:t>спліту</a:t>
            </a:r>
            <a:r>
              <a:rPr lang="ru-RU" dirty="0"/>
              <a:t>" </a:t>
            </a:r>
            <a:r>
              <a:rPr lang="ru-RU" dirty="0" err="1"/>
              <a:t>залишиться</a:t>
            </a:r>
            <a:r>
              <a:rPr lang="ru-RU" dirty="0"/>
              <a:t> два - </a:t>
            </a:r>
            <a:r>
              <a:rPr lang="ru-RU" dirty="0" err="1"/>
              <a:t>Національний</a:t>
            </a:r>
            <a:r>
              <a:rPr lang="ru-RU" dirty="0"/>
              <a:t> банк, </a:t>
            </a:r>
            <a:r>
              <a:rPr lang="ru-RU" dirty="0" err="1"/>
              <a:t>Нацкомісія</a:t>
            </a:r>
            <a:r>
              <a:rPr lang="ru-RU" dirty="0"/>
              <a:t> з </a:t>
            </a:r>
            <a:r>
              <a:rPr lang="ru-RU" dirty="0" err="1"/>
              <a:t>цінних</a:t>
            </a:r>
            <a:r>
              <a:rPr lang="ru-RU" dirty="0"/>
              <a:t> </a:t>
            </a:r>
            <a:r>
              <a:rPr lang="ru-RU" dirty="0" err="1"/>
              <a:t>паперів</a:t>
            </a:r>
            <a:r>
              <a:rPr lang="ru-RU" dirty="0"/>
              <a:t> та фондового ринку -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працюватимуть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НБУ стане регулятором </a:t>
            </a:r>
            <a:r>
              <a:rPr lang="ru-RU" dirty="0" err="1"/>
              <a:t>страхових</a:t>
            </a:r>
            <a:r>
              <a:rPr lang="ru-RU" dirty="0"/>
              <a:t>, </a:t>
            </a:r>
            <a:r>
              <a:rPr lang="ru-RU" dirty="0" err="1"/>
              <a:t>лізингових</a:t>
            </a:r>
            <a:r>
              <a:rPr lang="ru-RU" dirty="0"/>
              <a:t>, </a:t>
            </a:r>
            <a:r>
              <a:rPr lang="ru-RU" dirty="0" err="1"/>
              <a:t>факторингових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кредитних</a:t>
            </a:r>
            <a:r>
              <a:rPr lang="ru-RU" dirty="0"/>
              <a:t> </a:t>
            </a:r>
            <a:r>
              <a:rPr lang="ru-RU" dirty="0" err="1"/>
              <a:t>спілок</a:t>
            </a:r>
            <a:r>
              <a:rPr lang="ru-RU" dirty="0"/>
              <a:t>, </a:t>
            </a:r>
            <a:r>
              <a:rPr lang="ru-RU" dirty="0" err="1"/>
              <a:t>ломбардів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. До </a:t>
            </a:r>
            <a:r>
              <a:rPr lang="ru-RU" dirty="0" err="1"/>
              <a:t>повноважень</a:t>
            </a:r>
            <a:r>
              <a:rPr lang="ru-RU" dirty="0"/>
              <a:t> НКЦПФР </a:t>
            </a:r>
            <a:r>
              <a:rPr lang="ru-RU" dirty="0" err="1"/>
              <a:t>передається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недержавних</a:t>
            </a:r>
            <a:r>
              <a:rPr lang="ru-RU" dirty="0"/>
              <a:t> </a:t>
            </a:r>
            <a:r>
              <a:rPr lang="ru-RU" dirty="0" err="1"/>
              <a:t>пенсійний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, </a:t>
            </a:r>
            <a:r>
              <a:rPr lang="ru-RU" dirty="0" err="1"/>
              <a:t>адміністраторів</a:t>
            </a:r>
            <a:r>
              <a:rPr lang="ru-RU" dirty="0"/>
              <a:t> </a:t>
            </a:r>
            <a:r>
              <a:rPr lang="ru-RU" dirty="0" err="1"/>
              <a:t>пенсійних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фондів</a:t>
            </a:r>
            <a:r>
              <a:rPr lang="ru-RU" dirty="0"/>
              <a:t>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/>
              <a:t>будівництва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«</a:t>
            </a:r>
            <a:r>
              <a:rPr lang="ru-RU" dirty="0" err="1"/>
              <a:t>Спліт</a:t>
            </a:r>
            <a:r>
              <a:rPr lang="ru-RU" dirty="0"/>
              <a:t>» </a:t>
            </a:r>
            <a:r>
              <a:rPr lang="ru-RU" dirty="0" err="1"/>
              <a:t>забезпечить</a:t>
            </a:r>
            <a:r>
              <a:rPr lang="ru-RU" dirty="0"/>
              <a:t> </a:t>
            </a:r>
            <a:r>
              <a:rPr lang="ru-RU" dirty="0" err="1"/>
              <a:t>прозорість</a:t>
            </a:r>
            <a:r>
              <a:rPr lang="ru-RU" dirty="0"/>
              <a:t>, </a:t>
            </a:r>
            <a:r>
              <a:rPr lang="ru-RU" dirty="0" err="1"/>
              <a:t>надійність</a:t>
            </a:r>
            <a:r>
              <a:rPr lang="ru-RU" dirty="0"/>
              <a:t> та </a:t>
            </a:r>
            <a:r>
              <a:rPr lang="ru-RU" dirty="0" err="1"/>
              <a:t>ефективність</a:t>
            </a:r>
            <a:r>
              <a:rPr lang="ru-RU" dirty="0"/>
              <a:t> </a:t>
            </a:r>
            <a:r>
              <a:rPr lang="ru-RU" dirty="0" err="1"/>
              <a:t>небанківського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ринку. </a:t>
            </a:r>
            <a:r>
              <a:rPr lang="ru-RU" dirty="0" err="1"/>
              <a:t>Фінансові</a:t>
            </a:r>
            <a:r>
              <a:rPr lang="ru-RU" dirty="0"/>
              <a:t> ринки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сполучені</a:t>
            </a:r>
            <a:r>
              <a:rPr lang="ru-RU" dirty="0"/>
              <a:t> </a:t>
            </a:r>
            <a:r>
              <a:rPr lang="ru-RU" dirty="0" err="1"/>
              <a:t>посудини</a:t>
            </a:r>
            <a:r>
              <a:rPr lang="ru-RU" dirty="0"/>
              <a:t>. Ми </a:t>
            </a:r>
            <a:r>
              <a:rPr lang="ru-RU" dirty="0" err="1"/>
              <a:t>зробили</a:t>
            </a:r>
            <a:r>
              <a:rPr lang="ru-RU" dirty="0"/>
              <a:t> одну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фінринку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банківський</a:t>
            </a:r>
            <a:r>
              <a:rPr lang="ru-RU" dirty="0"/>
              <a:t> сектор, </a:t>
            </a:r>
            <a:r>
              <a:rPr lang="ru-RU" dirty="0" err="1"/>
              <a:t>прозорою</a:t>
            </a:r>
            <a:r>
              <a:rPr lang="ru-RU" dirty="0"/>
              <a:t> і </a:t>
            </a:r>
            <a:r>
              <a:rPr lang="ru-RU" dirty="0" err="1"/>
              <a:t>стабільною</a:t>
            </a:r>
            <a:r>
              <a:rPr lang="ru-RU" dirty="0"/>
              <a:t>. Але </a:t>
            </a:r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залишається</a:t>
            </a:r>
            <a:r>
              <a:rPr lang="ru-RU" dirty="0"/>
              <a:t> у </a:t>
            </a:r>
            <a:r>
              <a:rPr lang="ru-RU" dirty="0" err="1"/>
              <a:t>напівтіні</a:t>
            </a:r>
            <a:r>
              <a:rPr lang="ru-RU" dirty="0"/>
              <a:t>. Тому зараз </a:t>
            </a:r>
            <a:r>
              <a:rPr lang="ru-RU" dirty="0" err="1"/>
              <a:t>неможливо</a:t>
            </a:r>
            <a:r>
              <a:rPr lang="ru-RU" dirty="0"/>
              <a:t> </a:t>
            </a:r>
            <a:r>
              <a:rPr lang="ru-RU" dirty="0" err="1"/>
              <a:t>гарантувати</a:t>
            </a:r>
            <a:r>
              <a:rPr lang="ru-RU" dirty="0"/>
              <a:t>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фінансову</a:t>
            </a:r>
            <a:r>
              <a:rPr lang="ru-RU" dirty="0"/>
              <a:t> </a:t>
            </a:r>
            <a:r>
              <a:rPr lang="ru-RU" dirty="0" err="1"/>
              <a:t>стабільність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інвестиційної</a:t>
            </a:r>
            <a:r>
              <a:rPr lang="ru-RU" dirty="0"/>
              <a:t> </a:t>
            </a:r>
            <a:r>
              <a:rPr lang="ru-RU" dirty="0" err="1"/>
              <a:t>привабливості</a:t>
            </a:r>
            <a:r>
              <a:rPr lang="ru-RU" dirty="0"/>
              <a:t> </a:t>
            </a:r>
            <a:r>
              <a:rPr lang="ru-RU" dirty="0" err="1"/>
              <a:t>фінсектору</a:t>
            </a:r>
            <a:r>
              <a:rPr lang="ru-RU" dirty="0"/>
              <a:t> </a:t>
            </a:r>
            <a:r>
              <a:rPr lang="ru-RU" dirty="0" err="1"/>
              <a:t>загалом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</a:t>
            </a:r>
            <a:r>
              <a:rPr lang="ru-RU" dirty="0" err="1"/>
              <a:t>захист</a:t>
            </a:r>
            <a:r>
              <a:rPr lang="ru-RU" dirty="0"/>
              <a:t> прав </a:t>
            </a:r>
            <a:r>
              <a:rPr lang="ru-RU" dirty="0" err="1"/>
              <a:t>споживачів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«</a:t>
            </a:r>
            <a:r>
              <a:rPr lang="ru-RU" dirty="0" err="1"/>
              <a:t>Спліт</a:t>
            </a:r>
            <a:r>
              <a:rPr lang="ru-RU" dirty="0"/>
              <a:t>» </a:t>
            </a:r>
            <a:r>
              <a:rPr lang="ru-RU" dirty="0" err="1"/>
              <a:t>забезпечить</a:t>
            </a:r>
            <a:r>
              <a:rPr lang="ru-RU" dirty="0"/>
              <a:t> </a:t>
            </a:r>
            <a:r>
              <a:rPr lang="ru-RU" dirty="0" err="1"/>
              <a:t>безпеку</a:t>
            </a:r>
            <a:r>
              <a:rPr lang="ru-RU" dirty="0"/>
              <a:t> </a:t>
            </a:r>
            <a:r>
              <a:rPr lang="ru-RU" dirty="0" err="1"/>
              <a:t>українців</a:t>
            </a:r>
            <a:r>
              <a:rPr lang="ru-RU" dirty="0"/>
              <a:t> як </a:t>
            </a:r>
            <a:r>
              <a:rPr lang="ru-RU" dirty="0" err="1"/>
              <a:t>споживачів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. </a:t>
            </a:r>
            <a:r>
              <a:rPr lang="ru-RU" dirty="0" err="1"/>
              <a:t>Адже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дозволить </a:t>
            </a: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чіткі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</a:t>
            </a:r>
            <a:r>
              <a:rPr lang="ru-RU" dirty="0" err="1"/>
              <a:t>небанківських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побудувати</a:t>
            </a:r>
            <a:r>
              <a:rPr lang="ru-RU" dirty="0"/>
              <a:t> </a:t>
            </a:r>
            <a:r>
              <a:rPr lang="ru-RU" dirty="0" err="1"/>
              <a:t>системний</a:t>
            </a:r>
            <a:r>
              <a:rPr lang="ru-RU" dirty="0"/>
              <a:t> контроль за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дотриманням</a:t>
            </a:r>
            <a:r>
              <a:rPr lang="ru-RU" dirty="0"/>
              <a:t>. </a:t>
            </a:r>
            <a:r>
              <a:rPr lang="ru-RU" dirty="0" err="1"/>
              <a:t>Урешті-решт</a:t>
            </a:r>
            <a:r>
              <a:rPr lang="ru-RU" dirty="0"/>
              <a:t>, ми таким чином </a:t>
            </a:r>
            <a:r>
              <a:rPr lang="ru-RU" dirty="0" err="1"/>
              <a:t>зможемо</a:t>
            </a:r>
            <a:r>
              <a:rPr lang="ru-RU" dirty="0"/>
              <a:t> </a:t>
            </a:r>
            <a:r>
              <a:rPr lang="ru-RU" dirty="0" err="1"/>
              <a:t>запобігти</a:t>
            </a:r>
            <a:r>
              <a:rPr lang="ru-RU" dirty="0"/>
              <a:t> </a:t>
            </a:r>
            <a:r>
              <a:rPr lang="ru-RU" dirty="0" err="1"/>
              <a:t>виникненню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пірамід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шахрайських</a:t>
            </a:r>
            <a:r>
              <a:rPr lang="ru-RU" dirty="0"/>
              <a:t> схем, таких як Банк «</a:t>
            </a:r>
            <a:r>
              <a:rPr lang="ru-RU" dirty="0" err="1"/>
              <a:t>Михайлівський</a:t>
            </a:r>
            <a:r>
              <a:rPr lang="ru-RU" dirty="0"/>
              <a:t>»,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забезпечимо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ru-RU" dirty="0" err="1"/>
              <a:t>прозорий</a:t>
            </a:r>
            <a:r>
              <a:rPr lang="ru-RU" dirty="0"/>
              <a:t> та </a:t>
            </a:r>
            <a:r>
              <a:rPr lang="ru-RU" dirty="0" err="1"/>
              <a:t>надійний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сектор.</a:t>
            </a:r>
          </a:p>
          <a:p>
            <a:pPr fontAlgn="base"/>
            <a:r>
              <a:rPr lang="ru-RU" dirty="0" err="1"/>
              <a:t>Саме</a:t>
            </a:r>
            <a:r>
              <a:rPr lang="ru-RU" dirty="0"/>
              <a:t> </a:t>
            </a:r>
            <a:r>
              <a:rPr lang="ru-RU" dirty="0" err="1"/>
              <a:t>консолідована</a:t>
            </a:r>
            <a:r>
              <a:rPr lang="ru-RU" dirty="0"/>
              <a:t> модель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небанківським</a:t>
            </a:r>
            <a:r>
              <a:rPr lang="ru-RU" dirty="0"/>
              <a:t> </a:t>
            </a:r>
            <a:r>
              <a:rPr lang="ru-RU" dirty="0" err="1"/>
              <a:t>фінринком</a:t>
            </a:r>
            <a:r>
              <a:rPr lang="ru-RU" dirty="0"/>
              <a:t>, коли є </a:t>
            </a:r>
            <a:r>
              <a:rPr lang="ru-RU" dirty="0" err="1"/>
              <a:t>лише</a:t>
            </a:r>
            <a:r>
              <a:rPr lang="ru-RU" dirty="0"/>
              <a:t> два </a:t>
            </a:r>
            <a:r>
              <a:rPr lang="ru-RU" dirty="0" err="1"/>
              <a:t>регулятори</a:t>
            </a:r>
            <a:r>
              <a:rPr lang="ru-RU" dirty="0"/>
              <a:t> – НБУ та НКЦФБР,  дозволить </a:t>
            </a:r>
            <a:r>
              <a:rPr lang="ru-RU" dirty="0" err="1"/>
              <a:t>завершити</a:t>
            </a:r>
            <a:r>
              <a:rPr lang="ru-RU" dirty="0"/>
              <a:t> реформу </a:t>
            </a:r>
            <a:r>
              <a:rPr lang="ru-RU" dirty="0" err="1"/>
              <a:t>фінансового</a:t>
            </a:r>
            <a:r>
              <a:rPr lang="ru-RU" dirty="0"/>
              <a:t> сектору, яка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розпочата</a:t>
            </a:r>
            <a:r>
              <a:rPr lang="ru-RU" dirty="0"/>
              <a:t> у 2014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Революції</a:t>
            </a:r>
            <a:r>
              <a:rPr lang="ru-RU" dirty="0"/>
              <a:t> </a:t>
            </a:r>
            <a:r>
              <a:rPr lang="ru-RU" dirty="0" err="1"/>
              <a:t>гідності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42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680" y="182880"/>
            <a:ext cx="9540240" cy="6370319"/>
          </a:xfrm>
        </p:spPr>
        <p:txBody>
          <a:bodyPr/>
          <a:lstStyle/>
          <a:p>
            <a:r>
              <a:rPr lang="ru-RU" dirty="0"/>
              <a:t>Англо-</a:t>
            </a:r>
            <a:r>
              <a:rPr lang="ru-RU" dirty="0" err="1"/>
              <a:t>американська</a:t>
            </a:r>
            <a:r>
              <a:rPr lang="ru-RU" dirty="0"/>
              <a:t> модель </a:t>
            </a:r>
            <a:r>
              <a:rPr lang="ru-RU" dirty="0" err="1"/>
              <a:t>побудована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переваг</a:t>
            </a:r>
            <a:r>
              <a:rPr lang="ru-RU" dirty="0"/>
              <a:t> ринку </a:t>
            </a:r>
            <a:r>
              <a:rPr lang="ru-RU" dirty="0" err="1"/>
              <a:t>капіталу</a:t>
            </a:r>
            <a:r>
              <a:rPr lang="ru-RU" dirty="0"/>
              <a:t> з “широкою </a:t>
            </a:r>
            <a:r>
              <a:rPr lang="ru-RU" dirty="0" err="1"/>
              <a:t>участю</a:t>
            </a:r>
            <a:r>
              <a:rPr lang="ru-RU" dirty="0"/>
              <a:t>” (</a:t>
            </a:r>
            <a:r>
              <a:rPr lang="ru-RU" i="1" dirty="0" err="1"/>
              <a:t>broad</a:t>
            </a:r>
            <a:r>
              <a:rPr lang="ru-RU" i="1" dirty="0"/>
              <a:t> </a:t>
            </a:r>
            <a:r>
              <a:rPr lang="ru-RU" i="1" dirty="0" err="1"/>
              <a:t>based</a:t>
            </a:r>
            <a:r>
              <a:rPr lang="ru-RU" i="1" dirty="0"/>
              <a:t> </a:t>
            </a:r>
            <a:r>
              <a:rPr lang="ru-RU" i="1" dirty="0" err="1"/>
              <a:t>capital</a:t>
            </a:r>
            <a:r>
              <a:rPr lang="ru-RU" i="1" dirty="0"/>
              <a:t> </a:t>
            </a:r>
            <a:r>
              <a:rPr lang="ru-RU" i="1" dirty="0" err="1"/>
              <a:t>market</a:t>
            </a:r>
            <a:r>
              <a:rPr lang="ru-RU" dirty="0"/>
              <a:t>): </a:t>
            </a:r>
          </a:p>
          <a:p>
            <a:r>
              <a:rPr lang="ru-RU" dirty="0"/>
              <a:t>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акцій</a:t>
            </a:r>
            <a:r>
              <a:rPr lang="ru-RU" dirty="0"/>
              <a:t> </a:t>
            </a:r>
            <a:r>
              <a:rPr lang="ru-RU" dirty="0" err="1"/>
              <a:t>віддалений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. Доступ до </a:t>
            </a:r>
            <a:r>
              <a:rPr lang="ru-RU" dirty="0" err="1"/>
              <a:t>фінансування</a:t>
            </a:r>
            <a:r>
              <a:rPr lang="ru-RU" dirty="0"/>
              <a:t> </a:t>
            </a:r>
            <a:r>
              <a:rPr lang="ru-RU" dirty="0" err="1" smtClean="0"/>
              <a:t>визначається</a:t>
            </a:r>
            <a:r>
              <a:rPr lang="ru-RU" dirty="0" smtClean="0"/>
              <a:t> </a:t>
            </a:r>
            <a:r>
              <a:rPr lang="ru-RU" dirty="0" err="1"/>
              <a:t>ринковими</a:t>
            </a:r>
            <a:r>
              <a:rPr lang="ru-RU" dirty="0"/>
              <a:t> </a:t>
            </a:r>
            <a:r>
              <a:rPr lang="ru-RU" dirty="0" err="1"/>
              <a:t>цінами</a:t>
            </a:r>
            <a:r>
              <a:rPr lang="ru-RU" dirty="0"/>
              <a:t> на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активи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власники</a:t>
            </a:r>
            <a:r>
              <a:rPr lang="ru-RU" dirty="0"/>
              <a:t> </a:t>
            </a:r>
            <a:r>
              <a:rPr lang="ru-RU" dirty="0" err="1"/>
              <a:t>заощаджень</a:t>
            </a:r>
            <a:r>
              <a:rPr lang="ru-RU" dirty="0"/>
              <a:t> (</a:t>
            </a:r>
            <a:r>
              <a:rPr lang="ru-RU" dirty="0" err="1"/>
              <a:t>фізичні</a:t>
            </a:r>
            <a:r>
              <a:rPr lang="ru-RU" dirty="0"/>
              <a:t> та </a:t>
            </a:r>
            <a:r>
              <a:rPr lang="ru-RU" dirty="0" err="1"/>
              <a:t>юридичні</a:t>
            </a:r>
            <a:r>
              <a:rPr lang="ru-RU" dirty="0"/>
              <a:t> особи)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 smtClean="0"/>
              <a:t>інвестування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 </a:t>
            </a:r>
            <a:r>
              <a:rPr lang="ru-RU" dirty="0"/>
              <a:t>дана модель </a:t>
            </a:r>
            <a:r>
              <a:rPr lang="ru-RU" dirty="0" err="1"/>
              <a:t>створює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конкуренції</a:t>
            </a:r>
            <a:r>
              <a:rPr lang="ru-RU" dirty="0"/>
              <a:t> на </a:t>
            </a:r>
            <a:r>
              <a:rPr lang="ru-RU" dirty="0" err="1"/>
              <a:t>фінансовому</a:t>
            </a:r>
            <a:r>
              <a:rPr lang="ru-RU" dirty="0"/>
              <a:t> ринку,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відкриває</a:t>
            </a:r>
            <a:r>
              <a:rPr lang="ru-RU" dirty="0"/>
              <a:t> доступ до </a:t>
            </a:r>
            <a:r>
              <a:rPr lang="ru-RU" dirty="0" err="1"/>
              <a:t>нього</a:t>
            </a:r>
            <a:r>
              <a:rPr lang="ru-RU" dirty="0"/>
              <a:t> як </a:t>
            </a:r>
            <a:r>
              <a:rPr lang="ru-RU" dirty="0" err="1"/>
              <a:t>новоствореним</a:t>
            </a:r>
            <a:r>
              <a:rPr lang="ru-RU" dirty="0"/>
              <a:t> </a:t>
            </a:r>
            <a:r>
              <a:rPr lang="ru-RU" dirty="0" err="1"/>
              <a:t>компаніям</a:t>
            </a:r>
            <a:r>
              <a:rPr lang="ru-RU" dirty="0"/>
              <a:t>, так і </a:t>
            </a:r>
            <a:r>
              <a:rPr lang="ru-RU" dirty="0" smtClean="0"/>
              <a:t>старим</a:t>
            </a:r>
            <a:r>
              <a:rPr lang="ru-RU" dirty="0"/>
              <a:t>,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тривалий</a:t>
            </a:r>
            <a:r>
              <a:rPr lang="ru-RU" dirty="0"/>
              <a:t> час </a:t>
            </a:r>
            <a:r>
              <a:rPr lang="ru-RU" dirty="0" err="1"/>
              <a:t>працюють</a:t>
            </a:r>
            <a:r>
              <a:rPr lang="ru-RU" dirty="0"/>
              <a:t> на ринку; </a:t>
            </a:r>
          </a:p>
          <a:p>
            <a:r>
              <a:rPr lang="ru-RU" dirty="0"/>
              <a:t> </a:t>
            </a:r>
            <a:r>
              <a:rPr lang="ru-RU" dirty="0" err="1"/>
              <a:t>ринок</a:t>
            </a:r>
            <a:r>
              <a:rPr lang="ru-RU" dirty="0"/>
              <a:t> з “широкою </a:t>
            </a:r>
            <a:r>
              <a:rPr lang="ru-RU" dirty="0" err="1"/>
              <a:t>участю</a:t>
            </a:r>
            <a:r>
              <a:rPr lang="ru-RU" dirty="0"/>
              <a:t>”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залучення</a:t>
            </a:r>
            <a:r>
              <a:rPr lang="ru-RU" dirty="0"/>
              <a:t> широкого кола </a:t>
            </a:r>
            <a:r>
              <a:rPr lang="ru-RU" dirty="0" err="1"/>
              <a:t>інвесторів</a:t>
            </a:r>
            <a:r>
              <a:rPr lang="ru-RU" dirty="0"/>
              <a:t> (</a:t>
            </a:r>
            <a:r>
              <a:rPr lang="ru-RU" dirty="0" err="1"/>
              <a:t>різних</a:t>
            </a:r>
            <a:r>
              <a:rPr lang="ru-RU" dirty="0"/>
              <a:t> за </a:t>
            </a:r>
            <a:r>
              <a:rPr lang="ru-RU" dirty="0" err="1"/>
              <a:t>рівнем</a:t>
            </a:r>
            <a:r>
              <a:rPr lang="ru-RU" dirty="0"/>
              <a:t> доходу, на </a:t>
            </a:r>
            <a:r>
              <a:rPr lang="ru-RU" dirty="0" err="1"/>
              <a:t>довго</a:t>
            </a:r>
            <a:r>
              <a:rPr lang="ru-RU" dirty="0"/>
              <a:t>- та </a:t>
            </a:r>
            <a:r>
              <a:rPr lang="ru-RU" dirty="0" err="1"/>
              <a:t>короткостроковій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); </a:t>
            </a:r>
          </a:p>
          <a:p>
            <a:r>
              <a:rPr lang="ru-RU" dirty="0"/>
              <a:t> для </a:t>
            </a:r>
            <a:r>
              <a:rPr lang="ru-RU" dirty="0" err="1"/>
              <a:t>даного</a:t>
            </a:r>
            <a:r>
              <a:rPr lang="ru-RU" dirty="0"/>
              <a:t> типу ринку </a:t>
            </a:r>
            <a:r>
              <a:rPr lang="ru-RU" dirty="0" err="1"/>
              <a:t>необхідний</a:t>
            </a:r>
            <a:r>
              <a:rPr lang="ru-RU" dirty="0"/>
              <a:t> </a:t>
            </a:r>
            <a:r>
              <a:rPr lang="ru-RU" dirty="0" err="1"/>
              <a:t>високий</a:t>
            </a:r>
            <a:r>
              <a:rPr lang="ru-RU" dirty="0"/>
              <a:t> </a:t>
            </a:r>
            <a:r>
              <a:rPr lang="ru-RU" dirty="0" err="1"/>
              <a:t>рівень</a:t>
            </a:r>
            <a:r>
              <a:rPr lang="ru-RU" dirty="0"/>
              <a:t> </a:t>
            </a:r>
            <a:r>
              <a:rPr lang="ru-RU" dirty="0" err="1"/>
              <a:t>законодавчого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інвесторів</a:t>
            </a:r>
            <a:r>
              <a:rPr lang="ru-RU" dirty="0"/>
              <a:t> та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значної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високок-валіфікованих</a:t>
            </a:r>
            <a:r>
              <a:rPr lang="ru-RU" dirty="0"/>
              <a:t> </a:t>
            </a:r>
            <a:r>
              <a:rPr lang="ru-RU" dirty="0" err="1"/>
              <a:t>фахівців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з </a:t>
            </a:r>
            <a:r>
              <a:rPr lang="ru-RU" dirty="0" err="1"/>
              <a:t>цінними</a:t>
            </a:r>
            <a:r>
              <a:rPr lang="ru-RU" dirty="0"/>
              <a:t> па-</a:t>
            </a:r>
            <a:r>
              <a:rPr lang="ru-RU" dirty="0" err="1"/>
              <a:t>перами</a:t>
            </a:r>
            <a:r>
              <a:rPr lang="ru-RU" dirty="0"/>
              <a:t> (</a:t>
            </a:r>
            <a:r>
              <a:rPr lang="ru-RU" dirty="0" smtClean="0"/>
              <a:t>рис.).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8202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803"/>
            <a:ext cx="8596668" cy="5905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12" y="404812"/>
            <a:ext cx="6276975" cy="60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315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b="1" dirty="0"/>
              <a:t>8.6. </a:t>
            </a:r>
            <a:r>
              <a:rPr lang="ru-RU" b="1" dirty="0" err="1"/>
              <a:t>Особливості</a:t>
            </a:r>
            <a:r>
              <a:rPr lang="ru-RU" b="1" dirty="0"/>
              <a:t> державного </a:t>
            </a:r>
            <a:r>
              <a:rPr lang="ru-RU" b="1" dirty="0" err="1"/>
              <a:t>регулювання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 </a:t>
            </a:r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r>
              <a:rPr lang="ru-RU" i="1" dirty="0" err="1"/>
              <a:t>Регулювання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розробка</a:t>
            </a:r>
            <a:r>
              <a:rPr lang="ru-RU" dirty="0"/>
              <a:t> і </a:t>
            </a:r>
            <a:r>
              <a:rPr lang="ru-RU" dirty="0" err="1"/>
              <a:t>видання</a:t>
            </a:r>
            <a:r>
              <a:rPr lang="ru-RU" dirty="0"/>
              <a:t> </a:t>
            </a:r>
            <a:r>
              <a:rPr lang="ru-RU" dirty="0" err="1"/>
              <a:t>уповноваженим</a:t>
            </a:r>
            <a:r>
              <a:rPr lang="ru-RU" dirty="0"/>
              <a:t> органом </a:t>
            </a:r>
            <a:r>
              <a:rPr lang="ru-RU" dirty="0" err="1"/>
              <a:t>конкретних</a:t>
            </a:r>
            <a:r>
              <a:rPr lang="ru-RU" dirty="0"/>
              <a:t> правил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інструкцій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діючого</a:t>
            </a:r>
            <a:r>
              <a:rPr lang="ru-RU" dirty="0"/>
              <a:t> </a:t>
            </a:r>
            <a:r>
              <a:rPr lang="ru-RU" dirty="0" err="1" smtClean="0"/>
              <a:t>законодавства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зміцненню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закони</a:t>
            </a:r>
            <a:r>
              <a:rPr lang="ru-RU" dirty="0"/>
              <a:t> та </a:t>
            </a:r>
            <a:r>
              <a:rPr lang="ru-RU" dirty="0" err="1" smtClean="0"/>
              <a:t>інструкції</a:t>
            </a:r>
            <a:r>
              <a:rPr lang="ru-RU" dirty="0" smtClean="0"/>
              <a:t> </a:t>
            </a:r>
            <a:r>
              <a:rPr lang="ru-RU" dirty="0" err="1"/>
              <a:t>створюють</a:t>
            </a:r>
            <a:r>
              <a:rPr lang="ru-RU" dirty="0"/>
              <a:t> основу для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, яка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стійкість</a:t>
            </a:r>
            <a:r>
              <a:rPr lang="ru-RU" dirty="0"/>
              <a:t>, </a:t>
            </a:r>
            <a:r>
              <a:rPr lang="ru-RU" dirty="0" err="1"/>
              <a:t>безпечність</a:t>
            </a:r>
            <a:r>
              <a:rPr lang="ru-RU" dirty="0"/>
              <a:t> і </a:t>
            </a:r>
            <a:r>
              <a:rPr lang="ru-RU" dirty="0" err="1"/>
              <a:t>раціональність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 smtClean="0"/>
              <a:t>системи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справедливе</a:t>
            </a:r>
            <a:r>
              <a:rPr lang="ru-RU" dirty="0"/>
              <a:t> і </a:t>
            </a:r>
            <a:r>
              <a:rPr lang="ru-RU" dirty="0" err="1"/>
              <a:t>ефективне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споживачам</a:t>
            </a:r>
            <a:r>
              <a:rPr lang="ru-RU" dirty="0"/>
              <a:t>. </a:t>
            </a:r>
          </a:p>
          <a:p>
            <a:r>
              <a:rPr lang="ru-RU" dirty="0"/>
              <a:t>Контроль </a:t>
            </a:r>
            <a:r>
              <a:rPr lang="ru-RU" dirty="0" err="1"/>
              <a:t>займається</a:t>
            </a:r>
            <a:r>
              <a:rPr lang="ru-RU" dirty="0"/>
              <a:t> </a:t>
            </a:r>
            <a:r>
              <a:rPr lang="ru-RU" dirty="0" err="1"/>
              <a:t>головним</a:t>
            </a:r>
            <a:r>
              <a:rPr lang="ru-RU" dirty="0"/>
              <a:t> чином </a:t>
            </a:r>
            <a:r>
              <a:rPr lang="ru-RU" dirty="0" err="1"/>
              <a:t>безпекою</a:t>
            </a:r>
            <a:r>
              <a:rPr lang="ru-RU" dirty="0"/>
              <a:t> і </a:t>
            </a:r>
            <a:r>
              <a:rPr lang="ru-RU" dirty="0" err="1"/>
              <a:t>раціональною</a:t>
            </a:r>
            <a:r>
              <a:rPr lang="ru-RU" dirty="0"/>
              <a:t> </a:t>
            </a:r>
            <a:r>
              <a:rPr lang="ru-RU" dirty="0" err="1"/>
              <a:t>діяльністю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і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і </a:t>
            </a:r>
            <a:r>
              <a:rPr lang="ru-RU" dirty="0" err="1"/>
              <a:t>постійний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додержанням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законів</a:t>
            </a:r>
            <a:r>
              <a:rPr lang="ru-RU" dirty="0"/>
              <a:t> та </a:t>
            </a:r>
            <a:r>
              <a:rPr lang="ru-RU" dirty="0" err="1"/>
              <a:t>інструкцій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Досить</a:t>
            </a:r>
            <a:r>
              <a:rPr lang="ru-RU" dirty="0"/>
              <a:t> часто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розглядають</a:t>
            </a:r>
            <a:r>
              <a:rPr lang="ru-RU" dirty="0"/>
              <a:t> як контроль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. </a:t>
            </a:r>
            <a:r>
              <a:rPr lang="ru-RU" dirty="0" smtClean="0"/>
              <a:t>У </a:t>
            </a:r>
            <a:r>
              <a:rPr lang="ru-RU" dirty="0" err="1"/>
              <a:t>світовій</a:t>
            </a:r>
            <a:r>
              <a:rPr lang="ru-RU" dirty="0"/>
              <a:t> </a:t>
            </a:r>
            <a:r>
              <a:rPr lang="ru-RU" dirty="0" err="1"/>
              <a:t>практиці</a:t>
            </a:r>
            <a:r>
              <a:rPr lang="ru-RU" dirty="0"/>
              <a:t>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фінансовою</a:t>
            </a:r>
            <a:r>
              <a:rPr lang="ru-RU" dirty="0"/>
              <a:t> сферою. </a:t>
            </a:r>
          </a:p>
          <a:p>
            <a:r>
              <a:rPr lang="ru-RU" dirty="0" err="1"/>
              <a:t>Інституціональна</a:t>
            </a:r>
            <a:r>
              <a:rPr lang="ru-RU" dirty="0"/>
              <a:t> система </a:t>
            </a:r>
            <a:r>
              <a:rPr lang="ru-RU" dirty="0" err="1"/>
              <a:t>побудови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фінансовою</a:t>
            </a:r>
            <a:r>
              <a:rPr lang="ru-RU" dirty="0"/>
              <a:t> </a:t>
            </a:r>
            <a:r>
              <a:rPr lang="ru-RU" dirty="0" smtClean="0"/>
              <a:t>сферою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особливостями</a:t>
            </a:r>
            <a:r>
              <a:rPr lang="ru-RU" dirty="0"/>
              <a:t> </a:t>
            </a:r>
            <a:r>
              <a:rPr lang="ru-RU" dirty="0" err="1"/>
              <a:t>історичного</a:t>
            </a:r>
            <a:r>
              <a:rPr lang="ru-RU" dirty="0"/>
              <a:t> та </a:t>
            </a:r>
            <a:r>
              <a:rPr lang="ru-RU" dirty="0" err="1"/>
              <a:t>економічного</a:t>
            </a:r>
            <a:r>
              <a:rPr lang="ru-RU" dirty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/>
              <a:t>фінансового</a:t>
            </a:r>
            <a:r>
              <a:rPr lang="ru-RU" dirty="0"/>
              <a:t> сектора, структурою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, </a:t>
            </a:r>
            <a:r>
              <a:rPr lang="ru-RU" dirty="0" err="1"/>
              <a:t>традиціями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відносними</a:t>
            </a:r>
            <a:r>
              <a:rPr lang="ru-RU" dirty="0"/>
              <a:t> </a:t>
            </a:r>
            <a:r>
              <a:rPr lang="ru-RU" dirty="0" err="1"/>
              <a:t>розмірами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та </a:t>
            </a:r>
            <a:r>
              <a:rPr lang="ru-RU" dirty="0" err="1"/>
              <a:t>фінансового</a:t>
            </a:r>
            <a:r>
              <a:rPr lang="ru-RU" dirty="0"/>
              <a:t> сектора.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8424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систем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виділяють</a:t>
            </a:r>
            <a:r>
              <a:rPr lang="ru-RU" dirty="0"/>
              <a:t> три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наглядових</a:t>
            </a:r>
            <a:r>
              <a:rPr lang="ru-RU" dirty="0"/>
              <a:t> систем: </a:t>
            </a:r>
          </a:p>
          <a:p>
            <a:r>
              <a:rPr lang="ru-RU" dirty="0"/>
              <a:t>1) за секторами; </a:t>
            </a:r>
          </a:p>
          <a:p>
            <a:r>
              <a:rPr lang="ru-RU" dirty="0"/>
              <a:t>2) за </a:t>
            </a:r>
            <a:r>
              <a:rPr lang="ru-RU" dirty="0" err="1"/>
              <a:t>завданнями</a:t>
            </a:r>
            <a:r>
              <a:rPr lang="ru-RU" dirty="0"/>
              <a:t>; </a:t>
            </a:r>
          </a:p>
          <a:p>
            <a:r>
              <a:rPr lang="ru-RU" dirty="0"/>
              <a:t>3) модель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. </a:t>
            </a:r>
          </a:p>
          <a:p>
            <a:r>
              <a:rPr lang="ru-RU" i="1" dirty="0" err="1"/>
              <a:t>Секторальна</a:t>
            </a:r>
            <a:r>
              <a:rPr lang="ru-RU" i="1" dirty="0"/>
              <a:t> модель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сектори</a:t>
            </a:r>
            <a:r>
              <a:rPr lang="ru-RU" dirty="0"/>
              <a:t> (</a:t>
            </a:r>
            <a:r>
              <a:rPr lang="ru-RU" dirty="0" err="1"/>
              <a:t>банківський</a:t>
            </a:r>
            <a:r>
              <a:rPr lang="ru-RU" dirty="0"/>
              <a:t>, </a:t>
            </a:r>
            <a:r>
              <a:rPr lang="ru-RU" dirty="0" err="1"/>
              <a:t>страховий</a:t>
            </a:r>
            <a:r>
              <a:rPr lang="ru-RU" dirty="0"/>
              <a:t>, </a:t>
            </a:r>
            <a:r>
              <a:rPr lang="ru-RU" dirty="0" err="1"/>
              <a:t>фондовий</a:t>
            </a:r>
            <a:r>
              <a:rPr lang="ru-RU" dirty="0"/>
              <a:t>).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кожним</a:t>
            </a:r>
            <a:r>
              <a:rPr lang="ru-RU" dirty="0"/>
              <a:t> </a:t>
            </a:r>
            <a:r>
              <a:rPr lang="ru-RU" dirty="0" smtClean="0"/>
              <a:t>сектором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окремим</a:t>
            </a:r>
            <a:r>
              <a:rPr lang="ru-RU" dirty="0"/>
              <a:t> органом. </a:t>
            </a:r>
            <a:r>
              <a:rPr lang="ru-RU" dirty="0" err="1"/>
              <a:t>Труднощі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виникати</a:t>
            </a:r>
            <a:r>
              <a:rPr lang="ru-RU" dirty="0"/>
              <a:t> у </a:t>
            </a:r>
            <a:r>
              <a:rPr lang="ru-RU" dirty="0" err="1"/>
              <a:t>цих</a:t>
            </a:r>
            <a:r>
              <a:rPr lang="ru-RU" dirty="0"/>
              <a:t> моделях </a:t>
            </a:r>
            <a:r>
              <a:rPr lang="ru-RU" dirty="0" err="1"/>
              <a:t>регулювання</a:t>
            </a:r>
            <a:r>
              <a:rPr lang="ru-RU" dirty="0"/>
              <a:t> і </a:t>
            </a:r>
            <a:r>
              <a:rPr lang="ru-RU" dirty="0" err="1"/>
              <a:t>нагляду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 smtClean="0"/>
              <a:t>чинників</a:t>
            </a:r>
            <a:r>
              <a:rPr lang="ru-RU" dirty="0"/>
              <a:t>.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федеральну</a:t>
            </a:r>
            <a:r>
              <a:rPr lang="ru-RU" dirty="0"/>
              <a:t> структуру, то </a:t>
            </a:r>
            <a:r>
              <a:rPr lang="ru-RU" dirty="0" smtClean="0"/>
              <a:t>центральна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федеральна</a:t>
            </a:r>
            <a:r>
              <a:rPr lang="ru-RU" dirty="0"/>
              <a:t> система </a:t>
            </a:r>
            <a:r>
              <a:rPr lang="ru-RU" dirty="0" err="1"/>
              <a:t>нагляду</a:t>
            </a:r>
            <a:r>
              <a:rPr lang="ru-RU" dirty="0"/>
              <a:t>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співіснувати</a:t>
            </a:r>
            <a:r>
              <a:rPr lang="ru-RU" dirty="0"/>
              <a:t> </a:t>
            </a:r>
            <a:r>
              <a:rPr lang="ru-RU" dirty="0" err="1"/>
              <a:t>поряд</a:t>
            </a:r>
            <a:r>
              <a:rPr lang="ru-RU" dirty="0"/>
              <a:t> з локальною системою на </a:t>
            </a:r>
            <a:r>
              <a:rPr lang="ru-RU" dirty="0" err="1"/>
              <a:t>рівні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штатів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провінцій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 smtClean="0"/>
              <a:t>Секторальна</a:t>
            </a:r>
            <a:r>
              <a:rPr lang="ru-RU" dirty="0" smtClean="0"/>
              <a:t> </a:t>
            </a:r>
            <a:r>
              <a:rPr lang="ru-RU" dirty="0"/>
              <a:t>модель </a:t>
            </a:r>
            <a:r>
              <a:rPr lang="ru-RU" dirty="0" err="1"/>
              <a:t>нагляду</a:t>
            </a:r>
            <a:r>
              <a:rPr lang="ru-RU" dirty="0"/>
              <a:t> </a:t>
            </a:r>
            <a:r>
              <a:rPr lang="ru-RU" dirty="0" err="1"/>
              <a:t>використовується</a:t>
            </a:r>
            <a:r>
              <a:rPr lang="ru-RU" dirty="0"/>
              <a:t> у США, </a:t>
            </a:r>
            <a:r>
              <a:rPr lang="ru-RU" dirty="0" err="1"/>
              <a:t>Греції</a:t>
            </a:r>
            <a:r>
              <a:rPr lang="ru-RU" dirty="0"/>
              <a:t>, </a:t>
            </a:r>
            <a:r>
              <a:rPr lang="ru-RU" dirty="0" err="1"/>
              <a:t>Іспанії</a:t>
            </a:r>
            <a:r>
              <a:rPr lang="ru-RU" dirty="0"/>
              <a:t>, на </a:t>
            </a:r>
            <a:r>
              <a:rPr lang="ru-RU" dirty="0" err="1" smtClean="0"/>
              <a:t>Кіпрі</a:t>
            </a:r>
            <a:r>
              <a:rPr lang="ru-RU" dirty="0"/>
              <a:t>, у </a:t>
            </a:r>
            <a:r>
              <a:rPr lang="ru-RU" dirty="0" err="1"/>
              <a:t>Литві</a:t>
            </a:r>
            <a:r>
              <a:rPr lang="ru-RU" dirty="0"/>
              <a:t>, </a:t>
            </a:r>
            <a:r>
              <a:rPr lang="ru-RU" dirty="0" err="1"/>
              <a:t>Люксембурзі</a:t>
            </a:r>
            <a:r>
              <a:rPr lang="ru-RU" dirty="0"/>
              <a:t>, </a:t>
            </a:r>
            <a:r>
              <a:rPr lang="ru-RU" dirty="0" err="1"/>
              <a:t>Португалії</a:t>
            </a:r>
            <a:r>
              <a:rPr lang="ru-RU" dirty="0"/>
              <a:t>, </a:t>
            </a:r>
            <a:r>
              <a:rPr lang="ru-RU" dirty="0" err="1"/>
              <a:t>Словенії</a:t>
            </a:r>
            <a:r>
              <a:rPr lang="ru-RU" dirty="0"/>
              <a:t>, </a:t>
            </a:r>
            <a:r>
              <a:rPr lang="ru-RU" dirty="0" err="1"/>
              <a:t>Фінляндії</a:t>
            </a:r>
            <a:r>
              <a:rPr lang="ru-RU" dirty="0"/>
              <a:t>, </a:t>
            </a:r>
            <a:r>
              <a:rPr lang="ru-RU" dirty="0" err="1"/>
              <a:t>Болгарії</a:t>
            </a:r>
            <a:r>
              <a:rPr lang="ru-RU" dirty="0"/>
              <a:t>, </a:t>
            </a:r>
            <a:r>
              <a:rPr lang="ru-RU" dirty="0" err="1"/>
              <a:t>Румунії</a:t>
            </a:r>
            <a:r>
              <a:rPr lang="ru-RU" dirty="0"/>
              <a:t>, </a:t>
            </a:r>
            <a:r>
              <a:rPr lang="ru-RU" dirty="0" err="1"/>
              <a:t>частково</a:t>
            </a:r>
            <a:r>
              <a:rPr lang="ru-RU" dirty="0"/>
              <a:t> у </a:t>
            </a:r>
            <a:r>
              <a:rPr lang="ru-RU" dirty="0" err="1"/>
              <a:t>Франції</a:t>
            </a:r>
            <a:r>
              <a:rPr lang="ru-RU" dirty="0"/>
              <a:t> та </a:t>
            </a:r>
            <a:r>
              <a:rPr lang="ru-RU" dirty="0" err="1"/>
              <a:t>Італії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секторальної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зручно</a:t>
            </a:r>
            <a:r>
              <a:rPr lang="ru-RU" dirty="0"/>
              <a:t> та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 smtClean="0"/>
              <a:t>регулювати</a:t>
            </a:r>
            <a:r>
              <a:rPr lang="ru-RU" dirty="0" smtClean="0"/>
              <a:t>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сегменти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специфіки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але не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досягти</a:t>
            </a:r>
            <a:r>
              <a:rPr lang="ru-RU" dirty="0"/>
              <a:t> </a:t>
            </a:r>
            <a:r>
              <a:rPr lang="ru-RU" dirty="0" err="1"/>
              <a:t>узгодженості</a:t>
            </a:r>
            <a:r>
              <a:rPr lang="ru-RU" dirty="0"/>
              <a:t> в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 smtClean="0"/>
              <a:t>регулятивних</a:t>
            </a:r>
            <a:r>
              <a:rPr lang="ru-RU" dirty="0" smtClean="0"/>
              <a:t> </a:t>
            </a:r>
            <a:r>
              <a:rPr lang="ru-RU" dirty="0" err="1"/>
              <a:t>органів</a:t>
            </a:r>
            <a:r>
              <a:rPr lang="ru-RU" dirty="0"/>
              <a:t>. За </a:t>
            </a:r>
            <a:r>
              <a:rPr lang="ru-RU" dirty="0" err="1"/>
              <a:t>останні</a:t>
            </a:r>
            <a:r>
              <a:rPr lang="ru-RU" dirty="0"/>
              <a:t> десять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відмова</a:t>
            </a:r>
            <a:r>
              <a:rPr lang="ru-RU" dirty="0"/>
              <a:t>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секторальної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(</a:t>
            </a:r>
            <a:r>
              <a:rPr lang="ru-RU" dirty="0" err="1"/>
              <a:t>Бельгія</a:t>
            </a:r>
            <a:r>
              <a:rPr lang="ru-RU" dirty="0"/>
              <a:t>, </a:t>
            </a:r>
            <a:r>
              <a:rPr lang="ru-RU" dirty="0" err="1"/>
              <a:t>Чехія</a:t>
            </a:r>
            <a:r>
              <a:rPr lang="ru-RU" dirty="0"/>
              <a:t>, </a:t>
            </a:r>
            <a:r>
              <a:rPr lang="ru-RU" dirty="0" err="1"/>
              <a:t>Польща</a:t>
            </a:r>
            <a:r>
              <a:rPr lang="ru-RU" dirty="0"/>
              <a:t>, </a:t>
            </a:r>
            <a:r>
              <a:rPr lang="ru-RU" dirty="0" err="1"/>
              <a:t>Словаччина</a:t>
            </a:r>
            <a:r>
              <a:rPr lang="ru-RU" dirty="0"/>
              <a:t>),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ця</a:t>
            </a:r>
            <a:r>
              <a:rPr lang="ru-RU" dirty="0"/>
              <a:t> модель активно </a:t>
            </a:r>
            <a:r>
              <a:rPr lang="ru-RU" dirty="0" err="1"/>
              <a:t>використовується</a:t>
            </a:r>
            <a:r>
              <a:rPr lang="ru-RU" dirty="0"/>
              <a:t> і в </a:t>
            </a:r>
            <a:r>
              <a:rPr lang="ru-RU" dirty="0" err="1"/>
              <a:t>наші</a:t>
            </a:r>
            <a:r>
              <a:rPr lang="ru-RU" dirty="0"/>
              <a:t> </a:t>
            </a:r>
            <a:r>
              <a:rPr lang="ru-RU" dirty="0" err="1"/>
              <a:t>дні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5581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i="1" dirty="0"/>
              <a:t>Модель </a:t>
            </a:r>
            <a:r>
              <a:rPr lang="ru-RU" i="1" dirty="0" err="1"/>
              <a:t>нагляду</a:t>
            </a:r>
            <a:r>
              <a:rPr lang="ru-RU" i="1" dirty="0"/>
              <a:t> за </a:t>
            </a:r>
            <a:r>
              <a:rPr lang="ru-RU" i="1" dirty="0" err="1"/>
              <a:t>завданнями</a:t>
            </a:r>
            <a:r>
              <a:rPr lang="ru-RU" i="1" dirty="0"/>
              <a:t> </a:t>
            </a:r>
            <a:r>
              <a:rPr lang="ru-RU" i="1" dirty="0" err="1"/>
              <a:t>або</a:t>
            </a:r>
            <a:r>
              <a:rPr lang="ru-RU" i="1" dirty="0"/>
              <a:t> модель “</a:t>
            </a:r>
            <a:r>
              <a:rPr lang="ru-RU" i="1" dirty="0" err="1"/>
              <a:t>двох</a:t>
            </a:r>
            <a:r>
              <a:rPr lang="ru-RU" i="1" dirty="0"/>
              <a:t> вершин”(“</a:t>
            </a:r>
            <a:r>
              <a:rPr lang="en-US" i="1" dirty="0"/>
              <a:t>twin peaks”) </a:t>
            </a:r>
            <a:r>
              <a:rPr lang="en-US" dirty="0"/>
              <a:t>–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перерозподілені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двома</a:t>
            </a:r>
            <a:r>
              <a:rPr lang="ru-RU" dirty="0"/>
              <a:t> органами </a:t>
            </a:r>
            <a:r>
              <a:rPr lang="ru-RU" dirty="0" err="1"/>
              <a:t>влади</a:t>
            </a:r>
            <a:r>
              <a:rPr lang="ru-RU" dirty="0"/>
              <a:t> – </a:t>
            </a:r>
            <a:r>
              <a:rPr lang="ru-RU" dirty="0" err="1" smtClean="0"/>
              <a:t>пруденційний</a:t>
            </a:r>
            <a:r>
              <a:rPr lang="ru-RU" dirty="0" smtClean="0"/>
              <a:t> </a:t>
            </a:r>
            <a:r>
              <a:rPr lang="ru-RU" dirty="0" err="1"/>
              <a:t>нагляд</a:t>
            </a:r>
            <a:r>
              <a:rPr lang="ru-RU" dirty="0"/>
              <a:t> і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 у </a:t>
            </a:r>
            <a:r>
              <a:rPr lang="ru-RU" dirty="0" err="1"/>
              <a:t>фінансовій</a:t>
            </a:r>
            <a:r>
              <a:rPr lang="ru-RU" dirty="0"/>
              <a:t> </a:t>
            </a:r>
            <a:r>
              <a:rPr lang="ru-RU" dirty="0" err="1"/>
              <a:t>сфері</a:t>
            </a:r>
            <a:r>
              <a:rPr lang="ru-RU" dirty="0"/>
              <a:t>. </a:t>
            </a:r>
            <a:r>
              <a:rPr lang="ru-RU" dirty="0" err="1"/>
              <a:t>Дану</a:t>
            </a:r>
            <a:r>
              <a:rPr lang="ru-RU" dirty="0"/>
              <a:t> </a:t>
            </a:r>
            <a:r>
              <a:rPr lang="ru-RU" dirty="0" err="1"/>
              <a:t>мо-дель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вважати</a:t>
            </a:r>
            <a:r>
              <a:rPr lang="ru-RU" dirty="0"/>
              <a:t> </a:t>
            </a:r>
            <a:r>
              <a:rPr lang="ru-RU" dirty="0" err="1"/>
              <a:t>перехідною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секторальної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до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мегарегулятора</a:t>
            </a:r>
            <a:r>
              <a:rPr lang="ru-RU" dirty="0"/>
              <a:t>. </a:t>
            </a:r>
          </a:p>
          <a:p>
            <a:r>
              <a:rPr lang="ru-RU" dirty="0" err="1"/>
              <a:t>Ця</a:t>
            </a:r>
            <a:r>
              <a:rPr lang="ru-RU" dirty="0"/>
              <a:t> модель </a:t>
            </a:r>
            <a:r>
              <a:rPr lang="ru-RU" dirty="0" err="1"/>
              <a:t>використовується</a:t>
            </a:r>
            <a:r>
              <a:rPr lang="ru-RU" dirty="0"/>
              <a:t> у </a:t>
            </a:r>
            <a:r>
              <a:rPr lang="ru-RU" dirty="0" err="1"/>
              <a:t>Канаді</a:t>
            </a:r>
            <a:r>
              <a:rPr lang="ru-RU" dirty="0"/>
              <a:t> та </a:t>
            </a:r>
            <a:r>
              <a:rPr lang="ru-RU" dirty="0" err="1"/>
              <a:t>Нідерландах</a:t>
            </a:r>
            <a:r>
              <a:rPr lang="ru-RU" dirty="0"/>
              <a:t>,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елементи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у </a:t>
            </a:r>
            <a:r>
              <a:rPr lang="ru-RU" dirty="0" err="1"/>
              <a:t>Франції</a:t>
            </a:r>
            <a:r>
              <a:rPr lang="ru-RU" dirty="0"/>
              <a:t> та </a:t>
            </a:r>
            <a:r>
              <a:rPr lang="ru-RU" dirty="0" err="1"/>
              <a:t>Італії</a:t>
            </a:r>
            <a:r>
              <a:rPr lang="ru-RU" dirty="0"/>
              <a:t>. Як приклад у </a:t>
            </a:r>
            <a:r>
              <a:rPr lang="ru-RU" dirty="0" err="1"/>
              <a:t>Нідерландах</a:t>
            </a:r>
            <a:r>
              <a:rPr lang="ru-RU" dirty="0"/>
              <a:t> основою </a:t>
            </a:r>
            <a:r>
              <a:rPr lang="ru-RU" dirty="0" err="1"/>
              <a:t>інституційної</a:t>
            </a:r>
            <a:r>
              <a:rPr lang="ru-RU" dirty="0"/>
              <a:t> </a:t>
            </a:r>
            <a:r>
              <a:rPr lang="ru-RU" dirty="0" err="1"/>
              <a:t>реформи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розмежування</a:t>
            </a:r>
            <a:r>
              <a:rPr lang="ru-RU" dirty="0"/>
              <a:t> </a:t>
            </a:r>
            <a:r>
              <a:rPr lang="ru-RU" dirty="0" err="1" smtClean="0"/>
              <a:t>функцій</a:t>
            </a:r>
            <a:r>
              <a:rPr lang="ru-RU" dirty="0" smtClean="0"/>
              <a:t> </a:t>
            </a:r>
            <a:r>
              <a:rPr lang="ru-RU" dirty="0" err="1"/>
              <a:t>пруденційного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та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. </a:t>
            </a:r>
            <a:r>
              <a:rPr lang="ru-RU" dirty="0" err="1"/>
              <a:t>Національний</a:t>
            </a:r>
            <a:r>
              <a:rPr lang="ru-RU" dirty="0"/>
              <a:t> банк </a:t>
            </a:r>
            <a:r>
              <a:rPr lang="ru-RU" dirty="0" err="1"/>
              <a:t>Нідерландів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у 2004 р. </a:t>
            </a:r>
            <a:r>
              <a:rPr lang="ru-RU" dirty="0" err="1"/>
              <a:t>об’єднався</a:t>
            </a:r>
            <a:r>
              <a:rPr lang="ru-RU" dirty="0"/>
              <a:t> з органами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 smtClean="0"/>
              <a:t>пенсійною</a:t>
            </a:r>
            <a:r>
              <a:rPr lang="ru-RU" dirty="0" smtClean="0"/>
              <a:t> </a:t>
            </a:r>
            <a:r>
              <a:rPr lang="ru-RU" dirty="0"/>
              <a:t>та страховою сферами, </a:t>
            </a:r>
            <a:r>
              <a:rPr lang="ru-RU" dirty="0" err="1"/>
              <a:t>відповідає</a:t>
            </a:r>
            <a:r>
              <a:rPr lang="ru-RU" dirty="0"/>
              <a:t> за </a:t>
            </a:r>
            <a:r>
              <a:rPr lang="ru-RU" dirty="0" err="1"/>
              <a:t>пруденційний</a:t>
            </a:r>
            <a:r>
              <a:rPr lang="ru-RU" dirty="0"/>
              <a:t> </a:t>
            </a:r>
            <a:r>
              <a:rPr lang="ru-RU" dirty="0" err="1"/>
              <a:t>нагляд</a:t>
            </a:r>
            <a:r>
              <a:rPr lang="ru-RU" dirty="0"/>
              <a:t> за </a:t>
            </a:r>
            <a:r>
              <a:rPr lang="ru-RU" dirty="0" err="1"/>
              <a:t>фінансовою</a:t>
            </a:r>
            <a:r>
              <a:rPr lang="ru-RU" dirty="0"/>
              <a:t> сферою. Орган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фінансовими</a:t>
            </a:r>
            <a:r>
              <a:rPr lang="ru-RU" dirty="0"/>
              <a:t> ринками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з </a:t>
            </a:r>
            <a:r>
              <a:rPr lang="ru-RU" dirty="0" err="1"/>
              <a:t>моніторингу</a:t>
            </a:r>
            <a:r>
              <a:rPr lang="ru-RU" dirty="0"/>
              <a:t> </a:t>
            </a:r>
            <a:r>
              <a:rPr lang="ru-RU" dirty="0" err="1"/>
              <a:t>бізнес-сфери</a:t>
            </a:r>
            <a:r>
              <a:rPr lang="ru-RU" dirty="0"/>
              <a:t>, </a:t>
            </a:r>
            <a:r>
              <a:rPr lang="ru-RU" dirty="0" err="1"/>
              <a:t>прозорості</a:t>
            </a:r>
            <a:r>
              <a:rPr lang="ru-RU" dirty="0"/>
              <a:t> та </a:t>
            </a:r>
            <a:r>
              <a:rPr lang="ru-RU" dirty="0" err="1"/>
              <a:t>достовірності</a:t>
            </a:r>
            <a:r>
              <a:rPr lang="ru-RU" dirty="0"/>
              <a:t> </a:t>
            </a:r>
            <a:r>
              <a:rPr lang="ru-RU" dirty="0" err="1" smtClean="0"/>
              <a:t>інформації</a:t>
            </a:r>
            <a:r>
              <a:rPr lang="ru-RU" dirty="0"/>
              <a:t>, яка </a:t>
            </a:r>
            <a:r>
              <a:rPr lang="ru-RU" dirty="0" err="1"/>
              <a:t>надходить</a:t>
            </a:r>
            <a:r>
              <a:rPr lang="ru-RU" dirty="0"/>
              <a:t> на </a:t>
            </a:r>
            <a:r>
              <a:rPr lang="ru-RU" dirty="0" err="1"/>
              <a:t>ринок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моделлю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наглядові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(</a:t>
            </a:r>
            <a:r>
              <a:rPr lang="ru-RU" dirty="0" err="1" smtClean="0"/>
              <a:t>пруденційний</a:t>
            </a:r>
            <a:r>
              <a:rPr lang="ru-RU" dirty="0" smtClean="0"/>
              <a:t> </a:t>
            </a:r>
            <a:r>
              <a:rPr lang="ru-RU" dirty="0" err="1"/>
              <a:t>нагляд</a:t>
            </a:r>
            <a:r>
              <a:rPr lang="ru-RU" dirty="0"/>
              <a:t> і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) </a:t>
            </a:r>
            <a:r>
              <a:rPr lang="ru-RU" dirty="0" err="1"/>
              <a:t>сконцентровані</a:t>
            </a:r>
            <a:r>
              <a:rPr lang="ru-RU" dirty="0"/>
              <a:t> в одному </a:t>
            </a:r>
            <a:r>
              <a:rPr lang="ru-RU" dirty="0" err="1"/>
              <a:t>органі</a:t>
            </a:r>
            <a:r>
              <a:rPr lang="ru-RU" dirty="0"/>
              <a:t> </a:t>
            </a:r>
            <a:r>
              <a:rPr lang="ru-RU" dirty="0" err="1"/>
              <a:t>нагляду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центральний</a:t>
            </a:r>
            <a:r>
              <a:rPr lang="ru-RU" dirty="0"/>
              <a:t> банк </a:t>
            </a:r>
            <a:r>
              <a:rPr lang="ru-RU" dirty="0" err="1"/>
              <a:t>країни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єдина</a:t>
            </a:r>
            <a:r>
              <a:rPr lang="ru-RU" dirty="0"/>
              <a:t>, </a:t>
            </a:r>
            <a:r>
              <a:rPr lang="ru-RU" dirty="0" err="1"/>
              <a:t>відокремлена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наглядова</a:t>
            </a:r>
            <a:r>
              <a:rPr lang="ru-RU" dirty="0"/>
              <a:t> </a:t>
            </a:r>
            <a:r>
              <a:rPr lang="ru-RU" dirty="0" err="1"/>
              <a:t>установа</a:t>
            </a:r>
            <a:r>
              <a:rPr lang="ru-RU" dirty="0"/>
              <a:t>. </a:t>
            </a:r>
            <a:r>
              <a:rPr lang="ru-RU" dirty="0" err="1"/>
              <a:t>Зазначена</a:t>
            </a:r>
            <a:r>
              <a:rPr lang="ru-RU" dirty="0"/>
              <a:t> модель </a:t>
            </a:r>
            <a:r>
              <a:rPr lang="ru-RU" dirty="0" err="1"/>
              <a:t>використовується</a:t>
            </a:r>
            <a:r>
              <a:rPr lang="ru-RU" dirty="0"/>
              <a:t> у </a:t>
            </a:r>
            <a:r>
              <a:rPr lang="ru-RU" dirty="0" err="1" smtClean="0"/>
              <a:t>більшості</a:t>
            </a:r>
            <a:r>
              <a:rPr lang="ru-RU" dirty="0" smtClean="0"/>
              <a:t> </a:t>
            </a:r>
            <a:r>
              <a:rPr lang="ru-RU" dirty="0" err="1"/>
              <a:t>країн</a:t>
            </a:r>
            <a:r>
              <a:rPr lang="ru-RU" dirty="0"/>
              <a:t> ЄС: </a:t>
            </a:r>
            <a:r>
              <a:rPr lang="ru-RU" dirty="0" err="1"/>
              <a:t>Німеччині</a:t>
            </a:r>
            <a:r>
              <a:rPr lang="ru-RU" dirty="0"/>
              <a:t>, </a:t>
            </a:r>
            <a:r>
              <a:rPr lang="ru-RU" dirty="0" err="1"/>
              <a:t>Бельгії</a:t>
            </a:r>
            <a:r>
              <a:rPr lang="ru-RU" dirty="0"/>
              <a:t>, </a:t>
            </a:r>
            <a:r>
              <a:rPr lang="ru-RU" dirty="0" err="1"/>
              <a:t>Чехії</a:t>
            </a:r>
            <a:r>
              <a:rPr lang="ru-RU" dirty="0"/>
              <a:t>, </a:t>
            </a:r>
            <a:r>
              <a:rPr lang="ru-RU" dirty="0" err="1"/>
              <a:t>Данії</a:t>
            </a:r>
            <a:r>
              <a:rPr lang="ru-RU" dirty="0"/>
              <a:t>, </a:t>
            </a:r>
            <a:r>
              <a:rPr lang="ru-RU" dirty="0" err="1"/>
              <a:t>Естонії</a:t>
            </a:r>
            <a:r>
              <a:rPr lang="ru-RU" dirty="0"/>
              <a:t>, </a:t>
            </a:r>
            <a:r>
              <a:rPr lang="ru-RU" dirty="0" err="1"/>
              <a:t>Ірландії</a:t>
            </a:r>
            <a:r>
              <a:rPr lang="ru-RU" dirty="0"/>
              <a:t>, </a:t>
            </a:r>
            <a:r>
              <a:rPr lang="ru-RU" dirty="0" err="1" smtClean="0"/>
              <a:t>Латвії</a:t>
            </a:r>
            <a:r>
              <a:rPr lang="ru-RU" dirty="0"/>
              <a:t>, </a:t>
            </a:r>
            <a:r>
              <a:rPr lang="ru-RU" dirty="0" err="1"/>
              <a:t>Угорщині</a:t>
            </a:r>
            <a:r>
              <a:rPr lang="ru-RU" dirty="0"/>
              <a:t>, </a:t>
            </a:r>
            <a:r>
              <a:rPr lang="ru-RU" dirty="0" err="1"/>
              <a:t>Мальті</a:t>
            </a:r>
            <a:r>
              <a:rPr lang="ru-RU" dirty="0"/>
              <a:t>, </a:t>
            </a:r>
            <a:r>
              <a:rPr lang="ru-RU" dirty="0" err="1"/>
              <a:t>Австрії</a:t>
            </a:r>
            <a:r>
              <a:rPr lang="ru-RU" dirty="0"/>
              <a:t>, </a:t>
            </a:r>
            <a:r>
              <a:rPr lang="ru-RU" dirty="0" err="1"/>
              <a:t>Польщі</a:t>
            </a:r>
            <a:r>
              <a:rPr lang="ru-RU" dirty="0"/>
              <a:t>, </a:t>
            </a:r>
            <a:r>
              <a:rPr lang="ru-RU" dirty="0" err="1"/>
              <a:t>Словаччині</a:t>
            </a:r>
            <a:r>
              <a:rPr lang="ru-RU" dirty="0"/>
              <a:t>, </a:t>
            </a:r>
            <a:r>
              <a:rPr lang="ru-RU" dirty="0" err="1"/>
              <a:t>Швеції</a:t>
            </a:r>
            <a:r>
              <a:rPr lang="ru-RU" dirty="0"/>
              <a:t>, </a:t>
            </a:r>
            <a:r>
              <a:rPr lang="ru-RU" dirty="0" err="1" smtClean="0"/>
              <a:t>Великобританії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Японії</a:t>
            </a:r>
            <a:r>
              <a:rPr lang="ru-RU" dirty="0"/>
              <a:t>. </a:t>
            </a:r>
          </a:p>
          <a:p>
            <a:r>
              <a:rPr lang="ru-RU" dirty="0" err="1"/>
              <a:t>Слід</a:t>
            </a:r>
            <a:r>
              <a:rPr lang="ru-RU" dirty="0"/>
              <a:t> </a:t>
            </a:r>
            <a:r>
              <a:rPr lang="ru-RU" dirty="0" err="1"/>
              <a:t>зазначити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тенденції</a:t>
            </a:r>
            <a:r>
              <a:rPr lang="ru-RU" dirty="0"/>
              <a:t> до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мегарегулятора</a:t>
            </a:r>
            <a:r>
              <a:rPr lang="ru-RU" dirty="0"/>
              <a:t> </a:t>
            </a:r>
            <a:r>
              <a:rPr lang="ru-RU" dirty="0" err="1" smtClean="0"/>
              <a:t>проявляються</a:t>
            </a:r>
            <a:r>
              <a:rPr lang="ru-RU" dirty="0" smtClean="0"/>
              <a:t> </a:t>
            </a:r>
            <a:r>
              <a:rPr lang="ru-RU" dirty="0"/>
              <a:t>перш за все в </a:t>
            </a:r>
            <a:r>
              <a:rPr lang="ru-RU" dirty="0" err="1"/>
              <a:t>економічно</a:t>
            </a:r>
            <a:r>
              <a:rPr lang="ru-RU" dirty="0"/>
              <a:t>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країнах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1898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/>
              <a:t>Чинники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сприяють</a:t>
            </a:r>
            <a:r>
              <a:rPr lang="ru-RU" dirty="0"/>
              <a:t> </a:t>
            </a:r>
            <a:r>
              <a:rPr lang="ru-RU" dirty="0" err="1"/>
              <a:t>створенню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регуляторного органу </a:t>
            </a:r>
            <a:r>
              <a:rPr lang="ru-RU" dirty="0" err="1"/>
              <a:t>фінансового</a:t>
            </a:r>
            <a:r>
              <a:rPr lang="ru-RU" dirty="0"/>
              <a:t> ринку: </a:t>
            </a:r>
          </a:p>
          <a:p>
            <a:r>
              <a:rPr lang="ru-RU" dirty="0" err="1" smtClean="0"/>
              <a:t>взаємопроникнення</a:t>
            </a:r>
            <a:r>
              <a:rPr lang="ru-RU" dirty="0" smtClean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напрямів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бізнесу</a:t>
            </a:r>
            <a:r>
              <a:rPr lang="ru-RU" dirty="0"/>
              <a:t> в </a:t>
            </a:r>
            <a:r>
              <a:rPr lang="ru-RU" dirty="0" err="1" smtClean="0"/>
              <a:t>результаті</a:t>
            </a:r>
            <a:r>
              <a:rPr lang="ru-RU" dirty="0" smtClean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,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 smtClean="0"/>
              <a:t>комбіноване</a:t>
            </a:r>
            <a:r>
              <a:rPr lang="ru-RU" dirty="0" smtClean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</a:t>
            </a:r>
            <a:r>
              <a:rPr lang="ru-RU" dirty="0" err="1"/>
              <a:t>домінуючою</a:t>
            </a:r>
            <a:r>
              <a:rPr lang="ru-RU" dirty="0"/>
              <a:t> </a:t>
            </a:r>
            <a:r>
              <a:rPr lang="ru-RU" dirty="0" err="1"/>
              <a:t>тенденцією</a:t>
            </a:r>
            <a:r>
              <a:rPr lang="ru-RU" dirty="0"/>
              <a:t>; </a:t>
            </a:r>
          </a:p>
          <a:p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небанківських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установ</a:t>
            </a:r>
            <a:r>
              <a:rPr lang="ru-RU" dirty="0"/>
              <a:t> та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кооперації</a:t>
            </a:r>
            <a:r>
              <a:rPr lang="ru-RU" dirty="0"/>
              <a:t> з </a:t>
            </a:r>
            <a:r>
              <a:rPr lang="ru-RU" dirty="0" err="1"/>
              <a:t>банківським</a:t>
            </a:r>
            <a:r>
              <a:rPr lang="ru-RU" dirty="0"/>
              <a:t> сектором, в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набувають</a:t>
            </a:r>
            <a:r>
              <a:rPr lang="ru-RU" dirty="0"/>
              <a:t> </a:t>
            </a:r>
            <a:r>
              <a:rPr lang="ru-RU" dirty="0" err="1"/>
              <a:t>спільних</a:t>
            </a:r>
            <a:r>
              <a:rPr lang="ru-RU" dirty="0"/>
              <a:t> рис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ліцензування</a:t>
            </a:r>
            <a:r>
              <a:rPr lang="ru-RU" dirty="0"/>
              <a:t>, </a:t>
            </a:r>
            <a:r>
              <a:rPr lang="ru-RU" dirty="0" err="1"/>
              <a:t>нагляду</a:t>
            </a:r>
            <a:r>
              <a:rPr lang="ru-RU" dirty="0"/>
              <a:t>,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; </a:t>
            </a:r>
          </a:p>
          <a:p>
            <a:r>
              <a:rPr lang="ru-RU" dirty="0" err="1" smtClean="0"/>
              <a:t>зміни</a:t>
            </a:r>
            <a:r>
              <a:rPr lang="ru-RU" dirty="0" smtClean="0"/>
              <a:t> </a:t>
            </a:r>
            <a:r>
              <a:rPr lang="ru-RU" dirty="0" err="1"/>
              <a:t>якісних</a:t>
            </a:r>
            <a:r>
              <a:rPr lang="ru-RU" dirty="0"/>
              <a:t> і </a:t>
            </a:r>
            <a:r>
              <a:rPr lang="ru-RU" dirty="0" err="1"/>
              <a:t>кількісних</a:t>
            </a:r>
            <a:r>
              <a:rPr lang="ru-RU" dirty="0"/>
              <a:t> характеристик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приймаються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ринками; </a:t>
            </a:r>
          </a:p>
          <a:p>
            <a:r>
              <a:rPr lang="ru-RU" dirty="0" err="1" smtClean="0"/>
              <a:t>консолідація</a:t>
            </a:r>
            <a:r>
              <a:rPr lang="ru-RU" dirty="0" smtClean="0"/>
              <a:t> </a:t>
            </a:r>
            <a:r>
              <a:rPr lang="ru-RU" dirty="0" err="1"/>
              <a:t>бізнесу</a:t>
            </a:r>
            <a:r>
              <a:rPr lang="ru-RU" dirty="0"/>
              <a:t> через </a:t>
            </a:r>
            <a:r>
              <a:rPr lang="ru-RU" dirty="0" err="1"/>
              <a:t>процедури</a:t>
            </a:r>
            <a:r>
              <a:rPr lang="ru-RU" dirty="0"/>
              <a:t> </a:t>
            </a:r>
            <a:r>
              <a:rPr lang="ru-RU" dirty="0" err="1"/>
              <a:t>злиття</a:t>
            </a:r>
            <a:r>
              <a:rPr lang="ru-RU" dirty="0"/>
              <a:t> та </a:t>
            </a:r>
            <a:r>
              <a:rPr lang="ru-RU" dirty="0" err="1"/>
              <a:t>поглинання</a:t>
            </a:r>
            <a:r>
              <a:rPr lang="ru-RU" dirty="0"/>
              <a:t>,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цій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мегабанківських</a:t>
            </a:r>
            <a:r>
              <a:rPr lang="ru-RU" dirty="0"/>
              <a:t> та </a:t>
            </a:r>
            <a:r>
              <a:rPr lang="ru-RU" dirty="0" err="1"/>
              <a:t>мегафінансових</a:t>
            </a:r>
            <a:r>
              <a:rPr lang="ru-RU" dirty="0"/>
              <a:t> структур.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625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969" y="-14936"/>
            <a:ext cx="7162543" cy="681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259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6804" y="136478"/>
            <a:ext cx="8591912" cy="65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7421"/>
            <a:ext cx="8596668" cy="6318913"/>
          </a:xfrm>
        </p:spPr>
        <p:txBody>
          <a:bodyPr/>
          <a:lstStyle/>
          <a:p>
            <a:pPr marL="0" indent="0">
              <a:buNone/>
            </a:pPr>
            <a:r>
              <a:rPr lang="ru-RU" i="1" dirty="0" err="1"/>
              <a:t>Джерелами</a:t>
            </a:r>
            <a:r>
              <a:rPr lang="ru-RU" i="1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 є: </a:t>
            </a:r>
          </a:p>
          <a:p>
            <a:r>
              <a:rPr lang="ru-RU" dirty="0"/>
              <a:t> </a:t>
            </a:r>
            <a:r>
              <a:rPr lang="ru-RU" dirty="0" err="1"/>
              <a:t>країни</a:t>
            </a:r>
            <a:r>
              <a:rPr lang="ru-RU" dirty="0"/>
              <a:t> – </a:t>
            </a:r>
            <a:r>
              <a:rPr lang="ru-RU" dirty="0" err="1"/>
              <a:t>донори</a:t>
            </a:r>
            <a:r>
              <a:rPr lang="ru-RU" dirty="0"/>
              <a:t>, до </a:t>
            </a:r>
            <a:r>
              <a:rPr lang="ru-RU" dirty="0" err="1"/>
              <a:t>яких</a:t>
            </a:r>
            <a:r>
              <a:rPr lang="ru-RU" dirty="0"/>
              <a:t> належать </a:t>
            </a:r>
            <a:r>
              <a:rPr lang="ru-RU" dirty="0" err="1"/>
              <a:t>країни</a:t>
            </a:r>
            <a:r>
              <a:rPr lang="ru-RU" dirty="0"/>
              <a:t> з </a:t>
            </a:r>
            <a:r>
              <a:rPr lang="ru-RU" dirty="0" err="1"/>
              <a:t>розвинутими</a:t>
            </a:r>
            <a:r>
              <a:rPr lang="ru-RU" dirty="0"/>
              <a:t> </a:t>
            </a:r>
            <a:r>
              <a:rPr lang="ru-RU" dirty="0" err="1" smtClean="0"/>
              <a:t>економіками</a:t>
            </a:r>
            <a:r>
              <a:rPr lang="ru-RU" dirty="0"/>
              <a:t>, де </a:t>
            </a:r>
            <a:r>
              <a:rPr lang="ru-RU" dirty="0" err="1"/>
              <a:t>формується</a:t>
            </a:r>
            <a:r>
              <a:rPr lang="ru-RU" dirty="0"/>
              <a:t> </a:t>
            </a:r>
            <a:r>
              <a:rPr lang="ru-RU" dirty="0" err="1"/>
              <a:t>переважний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фонди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призначені</a:t>
            </a:r>
            <a:r>
              <a:rPr lang="ru-RU" dirty="0"/>
              <a:t> для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і </a:t>
            </a:r>
            <a:r>
              <a:rPr lang="ru-RU" dirty="0" err="1"/>
              <a:t>складаються</a:t>
            </a:r>
            <a:r>
              <a:rPr lang="ru-RU" dirty="0"/>
              <a:t> в основному з </a:t>
            </a:r>
            <a:r>
              <a:rPr lang="ru-RU" dirty="0" err="1"/>
              <a:t>внесків</a:t>
            </a:r>
            <a:r>
              <a:rPr lang="ru-RU" dirty="0"/>
              <a:t> </a:t>
            </a:r>
            <a:r>
              <a:rPr lang="ru-RU" dirty="0" err="1"/>
              <a:t>урядів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найбільша</a:t>
            </a:r>
            <a:r>
              <a:rPr lang="ru-RU" dirty="0"/>
              <a:t> </a:t>
            </a:r>
            <a:r>
              <a:rPr lang="ru-RU" dirty="0" err="1"/>
              <a:t>частка</a:t>
            </a:r>
            <a:r>
              <a:rPr lang="ru-RU" dirty="0"/>
              <a:t> </a:t>
            </a:r>
            <a:r>
              <a:rPr lang="ru-RU" dirty="0" err="1"/>
              <a:t>світових</a:t>
            </a:r>
            <a:r>
              <a:rPr lang="ru-RU" dirty="0"/>
              <a:t> </a:t>
            </a:r>
            <a:r>
              <a:rPr lang="ru-RU" dirty="0" err="1"/>
              <a:t>золотовалютних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 (ЗВР) є </a:t>
            </a:r>
            <a:r>
              <a:rPr lang="ru-RU" dirty="0" err="1" smtClean="0"/>
              <a:t>власністю</a:t>
            </a:r>
            <a:r>
              <a:rPr lang="ru-RU" dirty="0" smtClean="0"/>
              <a:t> </a:t>
            </a:r>
            <a:r>
              <a:rPr lang="ru-RU" dirty="0" err="1"/>
              <a:t>приватних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організацій</a:t>
            </a:r>
            <a:r>
              <a:rPr lang="ru-RU" dirty="0"/>
              <a:t> та </a:t>
            </a:r>
            <a:r>
              <a:rPr lang="ru-RU" dirty="0" err="1"/>
              <a:t>урядів</a:t>
            </a:r>
            <a:r>
              <a:rPr lang="ru-RU" dirty="0"/>
              <a:t>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</a:t>
            </a:r>
            <a:r>
              <a:rPr lang="ru-RU" dirty="0" err="1"/>
              <a:t>світу</a:t>
            </a:r>
            <a:r>
              <a:rPr lang="ru-RU" dirty="0"/>
              <a:t>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err="1"/>
              <a:t>Перерозподіл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smtClean="0"/>
              <a:t>ринку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певні</a:t>
            </a:r>
            <a:r>
              <a:rPr lang="ru-RU" dirty="0"/>
              <a:t> </a:t>
            </a:r>
            <a:r>
              <a:rPr lang="ru-RU" dirty="0" err="1"/>
              <a:t>часові</a:t>
            </a:r>
            <a:r>
              <a:rPr lang="ru-RU" dirty="0"/>
              <a:t> </a:t>
            </a:r>
            <a:r>
              <a:rPr lang="ru-RU" dirty="0" err="1"/>
              <a:t>обмеження</a:t>
            </a:r>
            <a:r>
              <a:rPr lang="ru-RU" dirty="0"/>
              <a:t> і </a:t>
            </a:r>
            <a:r>
              <a:rPr lang="ru-RU" dirty="0" err="1"/>
              <a:t>здійснюється</a:t>
            </a:r>
            <a:r>
              <a:rPr lang="ru-RU" dirty="0"/>
              <a:t> на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платності</a:t>
            </a:r>
            <a:r>
              <a:rPr lang="ru-RU" dirty="0"/>
              <a:t> та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піввідношення</a:t>
            </a:r>
            <a:r>
              <a:rPr lang="ru-RU" dirty="0" smtClean="0"/>
              <a:t> </a:t>
            </a:r>
            <a:r>
              <a:rPr lang="ru-RU" dirty="0" err="1"/>
              <a:t>попиту</a:t>
            </a:r>
            <a:r>
              <a:rPr lang="ru-RU" dirty="0"/>
              <a:t> та </a:t>
            </a:r>
            <a:r>
              <a:rPr lang="ru-RU" dirty="0" err="1"/>
              <a:t>пропозиції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у свою </a:t>
            </a:r>
            <a:r>
              <a:rPr lang="ru-RU" dirty="0" err="1"/>
              <a:t>чергу</a:t>
            </a:r>
            <a:r>
              <a:rPr lang="ru-RU" dirty="0"/>
              <a:t> </a:t>
            </a:r>
            <a:r>
              <a:rPr lang="ru-RU" dirty="0" err="1" smtClean="0"/>
              <a:t>знаходяться</a:t>
            </a:r>
            <a:r>
              <a:rPr lang="ru-RU" dirty="0" smtClean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впливом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конкуренції</a:t>
            </a:r>
            <a:r>
              <a:rPr lang="ru-RU" dirty="0"/>
              <a:t>.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повинен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мобілізацію</a:t>
            </a:r>
            <a:r>
              <a:rPr lang="ru-RU" dirty="0"/>
              <a:t> і </a:t>
            </a:r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 smtClean="0"/>
              <a:t>сконцентровані</a:t>
            </a:r>
            <a:r>
              <a:rPr lang="ru-RU" dirty="0" smtClean="0"/>
              <a:t> </a:t>
            </a:r>
            <a:r>
              <a:rPr lang="ru-RU" dirty="0"/>
              <a:t>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перерозподілу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</a:t>
            </a:r>
            <a:r>
              <a:rPr lang="ru-RU" dirty="0" err="1"/>
              <a:t>жодна</a:t>
            </a:r>
            <a:r>
              <a:rPr lang="ru-RU" dirty="0"/>
              <a:t> </a:t>
            </a:r>
            <a:r>
              <a:rPr lang="ru-RU" dirty="0" err="1"/>
              <a:t>складова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310765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/>
              <a:t>Мегарегулятор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переваги</a:t>
            </a:r>
            <a:r>
              <a:rPr lang="ru-RU" dirty="0"/>
              <a:t> над </a:t>
            </a:r>
            <a:r>
              <a:rPr lang="ru-RU" dirty="0" err="1"/>
              <a:t>наглядовими</a:t>
            </a:r>
            <a:r>
              <a:rPr lang="ru-RU" dirty="0"/>
              <a:t> органами за </a:t>
            </a:r>
            <a:r>
              <a:rPr lang="ru-RU" dirty="0" err="1" smtClean="0"/>
              <a:t>фінансовим</a:t>
            </a:r>
            <a:r>
              <a:rPr lang="ru-RU" dirty="0" smtClean="0"/>
              <a:t> </a:t>
            </a:r>
            <a:r>
              <a:rPr lang="ru-RU" dirty="0"/>
              <a:t>сектором, тому </a:t>
            </a:r>
            <a:r>
              <a:rPr lang="ru-RU" dirty="0" err="1"/>
              <a:t>що</a:t>
            </a:r>
            <a:r>
              <a:rPr lang="ru-RU" dirty="0"/>
              <a:t>: </a:t>
            </a:r>
          </a:p>
          <a:p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діагностувати</a:t>
            </a:r>
            <a:r>
              <a:rPr lang="ru-RU" dirty="0"/>
              <a:t> та </a:t>
            </a:r>
            <a:r>
              <a:rPr lang="ru-RU" dirty="0" err="1"/>
              <a:t>попереджати</a:t>
            </a:r>
            <a:r>
              <a:rPr lang="ru-RU" dirty="0"/>
              <a:t> </a:t>
            </a:r>
            <a:r>
              <a:rPr lang="ru-RU" dirty="0" err="1"/>
              <a:t>розподіл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/>
              <a:t>посередниками</a:t>
            </a:r>
            <a:r>
              <a:rPr lang="ru-RU" dirty="0"/>
              <a:t> та </a:t>
            </a:r>
            <a:r>
              <a:rPr lang="ru-RU" dirty="0" err="1"/>
              <a:t>окремими</a:t>
            </a:r>
            <a:r>
              <a:rPr lang="ru-RU" dirty="0"/>
              <a:t> сегментами </a:t>
            </a:r>
            <a:r>
              <a:rPr lang="ru-RU" dirty="0" err="1"/>
              <a:t>фінансового</a:t>
            </a:r>
            <a:r>
              <a:rPr lang="ru-RU" dirty="0"/>
              <a:t> сектора, </a:t>
            </a:r>
            <a:r>
              <a:rPr lang="ru-RU" dirty="0" err="1"/>
              <a:t>оцінювати</a:t>
            </a:r>
            <a:r>
              <a:rPr lang="ru-RU" dirty="0"/>
              <a:t> </a:t>
            </a:r>
            <a:r>
              <a:rPr lang="ru-RU" dirty="0" err="1"/>
              <a:t>реальну</a:t>
            </a:r>
            <a:r>
              <a:rPr lang="ru-RU" dirty="0"/>
              <a:t> та </a:t>
            </a:r>
            <a:r>
              <a:rPr lang="ru-RU" dirty="0" err="1"/>
              <a:t>потенційну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</a:t>
            </a:r>
            <a:r>
              <a:rPr lang="ru-RU" dirty="0" err="1"/>
              <a:t>шоків</a:t>
            </a:r>
            <a:r>
              <a:rPr lang="ru-RU" dirty="0"/>
              <a:t> на </a:t>
            </a:r>
            <a:r>
              <a:rPr lang="ru-RU" dirty="0" err="1"/>
              <a:t>фінансову</a:t>
            </a:r>
            <a:r>
              <a:rPr lang="ru-RU" dirty="0"/>
              <a:t> систему в </a:t>
            </a:r>
            <a:r>
              <a:rPr lang="ru-RU" dirty="0" err="1"/>
              <a:t>цілому</a:t>
            </a:r>
            <a:r>
              <a:rPr lang="ru-RU" dirty="0"/>
              <a:t> та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; </a:t>
            </a:r>
          </a:p>
          <a:p>
            <a:r>
              <a:rPr lang="ru-RU" dirty="0" err="1" smtClean="0"/>
              <a:t>мегарегулятор</a:t>
            </a:r>
            <a:r>
              <a:rPr lang="ru-RU" dirty="0" smtClean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розробляти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діючи</a:t>
            </a:r>
            <a:r>
              <a:rPr lang="ru-RU" dirty="0"/>
              <a:t> на </a:t>
            </a:r>
            <a:r>
              <a:rPr lang="ru-RU" dirty="0" err="1"/>
              <a:t>конгломерати</a:t>
            </a:r>
            <a:r>
              <a:rPr lang="ru-RU" dirty="0"/>
              <a:t> в </a:t>
            </a:r>
            <a:r>
              <a:rPr lang="ru-RU" dirty="0" err="1"/>
              <a:t>цілому</a:t>
            </a:r>
            <a:r>
              <a:rPr lang="ru-RU" dirty="0"/>
              <a:t> та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входять</a:t>
            </a:r>
            <a:r>
              <a:rPr lang="ru-RU" dirty="0"/>
              <a:t> до </a:t>
            </a:r>
            <a:r>
              <a:rPr lang="ru-RU" dirty="0" err="1"/>
              <a:t>її</a:t>
            </a:r>
            <a:r>
              <a:rPr lang="ru-RU" dirty="0"/>
              <a:t> складу,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розвивати</a:t>
            </a:r>
            <a:r>
              <a:rPr lang="ru-RU" dirty="0"/>
              <a:t> </a:t>
            </a:r>
            <a:r>
              <a:rPr lang="ru-RU" dirty="0" err="1"/>
              <a:t>адекватні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 smtClean="0"/>
              <a:t>моніторингу</a:t>
            </a:r>
            <a:r>
              <a:rPr lang="ru-RU" dirty="0" smtClean="0"/>
              <a:t> </a:t>
            </a:r>
            <a:r>
              <a:rPr lang="ru-RU" dirty="0" err="1"/>
              <a:t>подібних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і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smtClean="0"/>
              <a:t>того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інститут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надає</a:t>
            </a:r>
            <a:r>
              <a:rPr lang="ru-RU" dirty="0"/>
              <a:t>; </a:t>
            </a:r>
          </a:p>
          <a:p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/>
              <a:t>мегарегулятора</a:t>
            </a:r>
            <a:r>
              <a:rPr lang="ru-RU" dirty="0"/>
              <a:t> </a:t>
            </a:r>
            <a:r>
              <a:rPr lang="ru-RU" dirty="0" err="1"/>
              <a:t>веде</a:t>
            </a:r>
            <a:r>
              <a:rPr lang="ru-RU" dirty="0"/>
              <a:t> до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узгодженості</a:t>
            </a:r>
            <a:r>
              <a:rPr lang="ru-RU" dirty="0"/>
              <a:t> в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регулятивних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усунення</a:t>
            </a:r>
            <a:r>
              <a:rPr lang="ru-RU" dirty="0"/>
              <a:t> </a:t>
            </a:r>
            <a:r>
              <a:rPr lang="ru-RU" dirty="0" err="1"/>
              <a:t>дублювання</a:t>
            </a:r>
            <a:r>
              <a:rPr lang="ru-RU" dirty="0"/>
              <a:t> </a:t>
            </a:r>
            <a:r>
              <a:rPr lang="ru-RU" dirty="0" err="1"/>
              <a:t>наглядо-вих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,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єдиних</a:t>
            </a:r>
            <a:r>
              <a:rPr lang="ru-RU" dirty="0"/>
              <a:t> </a:t>
            </a:r>
            <a:r>
              <a:rPr lang="ru-RU" dirty="0" err="1"/>
              <a:t>підходів</a:t>
            </a:r>
            <a:r>
              <a:rPr lang="ru-RU" dirty="0"/>
              <a:t>, </a:t>
            </a:r>
            <a:r>
              <a:rPr lang="ru-RU" dirty="0" err="1"/>
              <a:t>методів</a:t>
            </a:r>
            <a:r>
              <a:rPr lang="ru-RU" dirty="0"/>
              <a:t> і форм </a:t>
            </a:r>
            <a:r>
              <a:rPr lang="ru-RU" dirty="0" err="1" smtClean="0"/>
              <a:t>нагляду</a:t>
            </a:r>
            <a:r>
              <a:rPr lang="ru-RU" dirty="0"/>
              <a:t>,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, </a:t>
            </a:r>
            <a:r>
              <a:rPr lang="ru-RU" dirty="0" err="1"/>
              <a:t>посилює</a:t>
            </a:r>
            <a:r>
              <a:rPr lang="ru-RU" dirty="0"/>
              <a:t> </a:t>
            </a:r>
            <a:r>
              <a:rPr lang="ru-RU" dirty="0" err="1" smtClean="0"/>
              <a:t>відповідальність</a:t>
            </a:r>
            <a:r>
              <a:rPr lang="ru-RU" dirty="0" smtClean="0"/>
              <a:t> </a:t>
            </a:r>
            <a:r>
              <a:rPr lang="ru-RU" dirty="0"/>
              <a:t>регулятора за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рішень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dirty="0" err="1"/>
              <a:t>економія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, </a:t>
            </a:r>
            <a:r>
              <a:rPr lang="ru-RU" dirty="0" err="1"/>
              <a:t>консолідація</a:t>
            </a:r>
            <a:r>
              <a:rPr lang="ru-RU" dirty="0"/>
              <a:t> </a:t>
            </a:r>
            <a:r>
              <a:rPr lang="ru-RU" dirty="0" err="1"/>
              <a:t>людських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, </a:t>
            </a:r>
            <a:r>
              <a:rPr lang="ru-RU" dirty="0" err="1" smtClean="0"/>
              <a:t>технічного</a:t>
            </a:r>
            <a:r>
              <a:rPr lang="ru-RU" dirty="0" smtClean="0"/>
              <a:t> </a:t>
            </a:r>
            <a:r>
              <a:rPr lang="ru-RU" dirty="0" err="1"/>
              <a:t>забезпечення</a:t>
            </a:r>
            <a:r>
              <a:rPr lang="ru-RU" dirty="0"/>
              <a:t>,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обсягу</a:t>
            </a:r>
            <a:r>
              <a:rPr lang="ru-RU" dirty="0"/>
              <a:t> </a:t>
            </a:r>
            <a:r>
              <a:rPr lang="ru-RU" dirty="0" err="1"/>
              <a:t>звітності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 smtClean="0"/>
              <a:t>організацій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об`єднання</a:t>
            </a:r>
            <a:r>
              <a:rPr lang="ru-RU" dirty="0"/>
              <a:t> </a:t>
            </a:r>
            <a:r>
              <a:rPr lang="ru-RU" dirty="0" err="1"/>
              <a:t>управлінських</a:t>
            </a:r>
            <a:r>
              <a:rPr lang="ru-RU" dirty="0"/>
              <a:t> структур, </a:t>
            </a:r>
          </a:p>
          <a:p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/>
              <a:t>єдиних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 і </a:t>
            </a:r>
            <a:r>
              <a:rPr lang="ru-RU" dirty="0" err="1"/>
              <a:t>підходів</a:t>
            </a:r>
            <a:r>
              <a:rPr lang="ru-RU" dirty="0"/>
              <a:t> до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єдиного</a:t>
            </a:r>
            <a:r>
              <a:rPr lang="ru-RU" dirty="0"/>
              <a:t> </a:t>
            </a:r>
            <a:r>
              <a:rPr lang="ru-RU" dirty="0" err="1"/>
              <a:t>наглядового</a:t>
            </a:r>
            <a:r>
              <a:rPr lang="ru-RU" dirty="0"/>
              <a:t> органу.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0925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8.7. </a:t>
            </a:r>
            <a:r>
              <a:rPr lang="ru-RU" b="1" dirty="0" err="1"/>
              <a:t>Офшорні</a:t>
            </a:r>
            <a:r>
              <a:rPr lang="ru-RU" b="1" dirty="0"/>
              <a:t> </a:t>
            </a:r>
            <a:r>
              <a:rPr lang="ru-RU" b="1" dirty="0" err="1"/>
              <a:t>банківські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r>
              <a:rPr lang="ru-RU" b="1" dirty="0"/>
              <a:t> </a:t>
            </a:r>
            <a:endParaRPr lang="ru-RU" dirty="0"/>
          </a:p>
          <a:p>
            <a:r>
              <a:rPr lang="ru-RU" i="1" dirty="0" err="1"/>
              <a:t>Офшорні</a:t>
            </a:r>
            <a:r>
              <a:rPr lang="ru-RU" i="1" dirty="0"/>
              <a:t> </a:t>
            </a:r>
            <a:r>
              <a:rPr lang="ru-RU" i="1" dirty="0" err="1"/>
              <a:t>банківські</a:t>
            </a:r>
            <a:r>
              <a:rPr lang="ru-RU" i="1" dirty="0"/>
              <a:t> (</a:t>
            </a:r>
            <a:r>
              <a:rPr lang="ru-RU" i="1" dirty="0" err="1"/>
              <a:t>фінансові</a:t>
            </a:r>
            <a:r>
              <a:rPr lang="ru-RU" i="1" dirty="0"/>
              <a:t>) </a:t>
            </a:r>
            <a:r>
              <a:rPr lang="ru-RU" i="1" dirty="0" err="1"/>
              <a:t>центри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центри</a:t>
            </a:r>
            <a:r>
              <a:rPr lang="ru-RU" dirty="0"/>
              <a:t>, де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проводити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підпадають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національне</a:t>
            </a:r>
            <a:r>
              <a:rPr lang="ru-RU" dirty="0"/>
              <a:t> </a:t>
            </a:r>
            <a:r>
              <a:rPr lang="ru-RU" dirty="0" err="1" smtClean="0"/>
              <a:t>регулювання</a:t>
            </a:r>
            <a:r>
              <a:rPr lang="ru-RU" dirty="0" smtClean="0"/>
              <a:t> </a:t>
            </a:r>
            <a:r>
              <a:rPr lang="ru-RU" dirty="0"/>
              <a:t>і не </a:t>
            </a:r>
            <a:r>
              <a:rPr lang="ru-RU" dirty="0" err="1"/>
              <a:t>вважаються</a:t>
            </a:r>
            <a:r>
              <a:rPr lang="ru-RU" dirty="0"/>
              <a:t> </a:t>
            </a:r>
            <a:r>
              <a:rPr lang="ru-RU" dirty="0" err="1"/>
              <a:t>складовою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Основна</a:t>
            </a:r>
            <a:r>
              <a:rPr lang="ru-RU" dirty="0"/>
              <a:t> причина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(час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появи</a:t>
            </a:r>
            <a:r>
              <a:rPr lang="ru-RU" dirty="0"/>
              <a:t> –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Другої</a:t>
            </a:r>
            <a:r>
              <a:rPr lang="ru-RU" dirty="0"/>
              <a:t> </a:t>
            </a:r>
            <a:r>
              <a:rPr lang="ru-RU" dirty="0" err="1"/>
              <a:t>світової</a:t>
            </a:r>
            <a:r>
              <a:rPr lang="ru-RU" dirty="0"/>
              <a:t> </a:t>
            </a:r>
            <a:r>
              <a:rPr lang="ru-RU" dirty="0" err="1"/>
              <a:t>війни</a:t>
            </a:r>
            <a:r>
              <a:rPr lang="ru-RU" dirty="0"/>
              <a:t>) </a:t>
            </a:r>
            <a:r>
              <a:rPr lang="ru-RU" dirty="0" err="1"/>
              <a:t>передусім</a:t>
            </a:r>
            <a:r>
              <a:rPr lang="ru-RU" dirty="0"/>
              <a:t> </a:t>
            </a:r>
            <a:r>
              <a:rPr lang="ru-RU" dirty="0" err="1"/>
              <a:t>полягала</a:t>
            </a:r>
            <a:r>
              <a:rPr lang="ru-RU" dirty="0"/>
              <a:t> в </a:t>
            </a:r>
            <a:r>
              <a:rPr lang="ru-RU" dirty="0" err="1"/>
              <a:t>існуванні</a:t>
            </a:r>
            <a:r>
              <a:rPr lang="ru-RU" dirty="0"/>
              <a:t> </a:t>
            </a:r>
            <a:r>
              <a:rPr lang="ru-RU" dirty="0" err="1"/>
              <a:t>надто</a:t>
            </a:r>
            <a:r>
              <a:rPr lang="ru-RU" dirty="0"/>
              <a:t> </a:t>
            </a:r>
            <a:r>
              <a:rPr lang="ru-RU" dirty="0" err="1"/>
              <a:t>високих</a:t>
            </a:r>
            <a:r>
              <a:rPr lang="ru-RU" dirty="0"/>
              <a:t> ставок </a:t>
            </a:r>
            <a:r>
              <a:rPr lang="ru-RU" dirty="0" err="1"/>
              <a:t>податків</a:t>
            </a:r>
            <a:r>
              <a:rPr lang="ru-RU" dirty="0"/>
              <a:t> на доходи </a:t>
            </a:r>
            <a:r>
              <a:rPr lang="ru-RU" dirty="0" err="1"/>
              <a:t>банків</a:t>
            </a:r>
            <a:r>
              <a:rPr lang="ru-RU" dirty="0"/>
              <a:t> у </a:t>
            </a:r>
            <a:r>
              <a:rPr lang="ru-RU" dirty="0" err="1"/>
              <a:t>розвинутих</a:t>
            </a:r>
            <a:r>
              <a:rPr lang="ru-RU" dirty="0"/>
              <a:t> </a:t>
            </a:r>
            <a:r>
              <a:rPr lang="ru-RU" dirty="0" err="1"/>
              <a:t>країнах</a:t>
            </a:r>
            <a:r>
              <a:rPr lang="ru-RU" dirty="0"/>
              <a:t> і </a:t>
            </a:r>
            <a:r>
              <a:rPr lang="ru-RU" dirty="0" err="1"/>
              <a:t>країнах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розвиваються</a:t>
            </a:r>
            <a:r>
              <a:rPr lang="ru-RU" dirty="0"/>
              <a:t>. </a:t>
            </a:r>
          </a:p>
          <a:p>
            <a:r>
              <a:rPr lang="ru-RU" dirty="0"/>
              <a:t>Для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і </a:t>
            </a:r>
            <a:r>
              <a:rPr lang="ru-RU" dirty="0" err="1"/>
              <a:t>територій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для </a:t>
            </a:r>
            <a:r>
              <a:rPr lang="ru-RU" dirty="0" err="1"/>
              <a:t>Багамських</a:t>
            </a:r>
            <a:r>
              <a:rPr lang="ru-RU" dirty="0"/>
              <a:t> </a:t>
            </a:r>
            <a:r>
              <a:rPr lang="ru-RU" dirty="0" err="1" smtClean="0"/>
              <a:t>островів</a:t>
            </a:r>
            <a:r>
              <a:rPr lang="ru-RU" dirty="0"/>
              <a:t>),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стало </a:t>
            </a:r>
            <a:r>
              <a:rPr lang="ru-RU" dirty="0" err="1"/>
              <a:t>єдиним</a:t>
            </a:r>
            <a:r>
              <a:rPr lang="ru-RU" dirty="0"/>
              <a:t> шляхом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, </a:t>
            </a:r>
            <a:r>
              <a:rPr lang="ru-RU" dirty="0" err="1"/>
              <a:t>ураховуючи</a:t>
            </a:r>
            <a:r>
              <a:rPr lang="ru-RU" dirty="0"/>
              <a:t> </a:t>
            </a:r>
            <a:r>
              <a:rPr lang="ru-RU" dirty="0" smtClean="0"/>
              <a:t>практично </a:t>
            </a:r>
            <a:r>
              <a:rPr lang="ru-RU" dirty="0" err="1"/>
              <a:t>повну</a:t>
            </a:r>
            <a:r>
              <a:rPr lang="ru-RU" dirty="0"/>
              <a:t> </a:t>
            </a:r>
            <a:r>
              <a:rPr lang="ru-RU" dirty="0" err="1"/>
              <a:t>відсутність</a:t>
            </a:r>
            <a:r>
              <a:rPr lang="ru-RU" dirty="0"/>
              <a:t> там </a:t>
            </a:r>
            <a:r>
              <a:rPr lang="ru-RU" dirty="0" err="1" smtClean="0"/>
              <a:t>корисних</a:t>
            </a:r>
            <a:r>
              <a:rPr lang="ru-RU" dirty="0" smtClean="0"/>
              <a:t> </a:t>
            </a:r>
            <a:r>
              <a:rPr lang="ru-RU" dirty="0" err="1"/>
              <a:t>копалин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Причинами </a:t>
            </a:r>
            <a:r>
              <a:rPr lang="ru-RU" dirty="0" err="1"/>
              <a:t>привабливості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 як для </a:t>
            </a:r>
            <a:r>
              <a:rPr lang="ru-RU" dirty="0" err="1"/>
              <a:t>іноземних</a:t>
            </a:r>
            <a:r>
              <a:rPr lang="ru-RU" dirty="0"/>
              <a:t>, так і для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є: </a:t>
            </a:r>
          </a:p>
          <a:p>
            <a:r>
              <a:rPr lang="ru-RU" dirty="0" err="1" smtClean="0"/>
              <a:t>мінімальне</a:t>
            </a:r>
            <a:r>
              <a:rPr lang="ru-RU" dirty="0" smtClean="0"/>
              <a:t> </a:t>
            </a:r>
            <a:r>
              <a:rPr lang="ru-RU" dirty="0" err="1"/>
              <a:t>офіційне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; </a:t>
            </a:r>
          </a:p>
          <a:p>
            <a:r>
              <a:rPr lang="ru-RU" dirty="0" smtClean="0"/>
              <a:t>практично </a:t>
            </a:r>
            <a:r>
              <a:rPr lang="ru-RU" dirty="0" err="1"/>
              <a:t>відсутні</a:t>
            </a:r>
            <a:r>
              <a:rPr lang="ru-RU" dirty="0"/>
              <a:t> </a:t>
            </a:r>
            <a:r>
              <a:rPr lang="ru-RU" dirty="0" err="1"/>
              <a:t>податки</a:t>
            </a:r>
            <a:r>
              <a:rPr lang="ru-RU" dirty="0"/>
              <a:t> і контроль за </a:t>
            </a:r>
            <a:r>
              <a:rPr lang="ru-RU" dirty="0" err="1"/>
              <a:t>управлінням</a:t>
            </a:r>
            <a:r>
              <a:rPr lang="ru-RU" dirty="0"/>
              <a:t> </a:t>
            </a:r>
            <a:r>
              <a:rPr lang="ru-RU" dirty="0" err="1" smtClean="0"/>
              <a:t>портфельними</a:t>
            </a:r>
            <a:r>
              <a:rPr lang="ru-RU" dirty="0" smtClean="0"/>
              <a:t> </a:t>
            </a:r>
            <a:r>
              <a:rPr lang="ru-RU" dirty="0" err="1"/>
              <a:t>інвестиціями</a:t>
            </a:r>
            <a:r>
              <a:rPr lang="ru-RU" dirty="0"/>
              <a:t>; </a:t>
            </a:r>
          </a:p>
          <a:p>
            <a:r>
              <a:rPr lang="ru-RU" dirty="0" err="1" smtClean="0"/>
              <a:t>діяльність</a:t>
            </a:r>
            <a:r>
              <a:rPr lang="ru-RU" dirty="0" smtClean="0"/>
              <a:t> </a:t>
            </a:r>
            <a:r>
              <a:rPr lang="ru-RU" dirty="0" err="1"/>
              <a:t>іноземних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 на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збільшенню</a:t>
            </a:r>
            <a:r>
              <a:rPr lang="ru-RU" dirty="0"/>
              <a:t> </a:t>
            </a:r>
            <a:r>
              <a:rPr lang="ru-RU" dirty="0" err="1" smtClean="0"/>
              <a:t>зайнятості</a:t>
            </a:r>
            <a:r>
              <a:rPr lang="ru-RU" dirty="0" smtClean="0"/>
              <a:t> </a:t>
            </a:r>
            <a:r>
              <a:rPr lang="ru-RU" dirty="0" err="1"/>
              <a:t>місцевого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; </a:t>
            </a:r>
          </a:p>
          <a:p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 в </a:t>
            </a:r>
            <a:r>
              <a:rPr lang="ru-RU" dirty="0" err="1"/>
              <a:t>країнах</a:t>
            </a:r>
            <a:r>
              <a:rPr lang="ru-RU" dirty="0"/>
              <a:t> </a:t>
            </a:r>
            <a:r>
              <a:rPr lang="ru-RU" dirty="0" err="1"/>
              <a:t>розміщення</a:t>
            </a:r>
            <a:r>
              <a:rPr lang="ru-RU" dirty="0"/>
              <a:t> </a:t>
            </a:r>
            <a:r>
              <a:rPr lang="ru-RU" dirty="0" err="1"/>
              <a:t>офшорних</a:t>
            </a:r>
            <a:r>
              <a:rPr lang="ru-RU" dirty="0"/>
              <a:t> </a:t>
            </a:r>
            <a:r>
              <a:rPr lang="ru-RU" dirty="0" err="1" smtClean="0"/>
              <a:t>банківських</a:t>
            </a:r>
            <a:r>
              <a:rPr lang="ru-RU" dirty="0" smtClean="0"/>
              <a:t> </a:t>
            </a:r>
            <a:r>
              <a:rPr lang="ru-RU" dirty="0" err="1"/>
              <a:t>центрів</a:t>
            </a:r>
            <a:r>
              <a:rPr lang="ru-RU" dirty="0"/>
              <a:t> </a:t>
            </a:r>
            <a:r>
              <a:rPr lang="ru-RU" dirty="0" err="1"/>
              <a:t>завдяки</a:t>
            </a:r>
            <a:r>
              <a:rPr lang="ru-RU" dirty="0"/>
              <a:t> </a:t>
            </a:r>
            <a:r>
              <a:rPr lang="ru-RU" dirty="0" err="1"/>
              <a:t>накопиченню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/>
              <a:t>ліцензій</a:t>
            </a:r>
            <a:r>
              <a:rPr lang="ru-RU" dirty="0"/>
              <a:t>, </a:t>
            </a:r>
            <a:r>
              <a:rPr lang="ru-RU" dirty="0" err="1"/>
              <a:t>витрат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платежів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6210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три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типи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банківських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центрів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: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тип –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ньюйоркська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модель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передбачає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спеціальні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формально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встановлені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домовленості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з такими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авторитетними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фінансовими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центрами, як Нью-Йорк,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Токіо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Сінгапур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ринках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установлюються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спеціальні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рахунки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окремо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внутрішніх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рахунки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обмежень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належать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внутрішнього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ринку (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наприклад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резервні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вимоги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корпоративне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;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місцевий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гербовий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збір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(на ринку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Токіо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);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допускатися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Сінгапур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), 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може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допускатися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ділових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паперів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ринок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Нью-Йорка,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Токіо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).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II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тип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лондонська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модель.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Лондоні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Гонконгу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фінансові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вільні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обмежень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незалежно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того,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резиденти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нерезиденти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учасниками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ринку. 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містах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ринок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просто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офшорні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між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нерезидентами, тому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що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зовнішні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об’єднані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ринках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даної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моделі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існує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корпоративне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допускається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ділових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паперів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III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тип – “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податкове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сховище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”. До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даного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типу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офшорних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ринків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відносять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Багамських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Кайманових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островів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ринках угоди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укладаються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нерезидентами і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зовсім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оподатковуються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відсутні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корпоративне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оподаткування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ділових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цінних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паперів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але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існують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реєстраційні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внески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і плата за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ліцензії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8753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b="1" dirty="0"/>
              <a:t>8.8.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центри</a:t>
            </a:r>
            <a:r>
              <a:rPr lang="ru-RU" b="1" dirty="0"/>
              <a:t> </a:t>
            </a:r>
            <a:endParaRPr lang="ru-RU" b="1" dirty="0" smtClean="0"/>
          </a:p>
          <a:p>
            <a:endParaRPr lang="ru-RU" i="1" dirty="0" smtClean="0"/>
          </a:p>
          <a:p>
            <a:pPr marL="0" indent="0">
              <a:buNone/>
            </a:pPr>
            <a:r>
              <a:rPr lang="ru-RU" i="1" dirty="0" err="1" smtClean="0"/>
              <a:t>Міжнародний</a:t>
            </a:r>
            <a:r>
              <a:rPr lang="ru-RU" i="1" dirty="0" smtClean="0"/>
              <a:t> </a:t>
            </a:r>
            <a:r>
              <a:rPr lang="ru-RU" i="1" dirty="0" err="1"/>
              <a:t>фінансовий</a:t>
            </a:r>
            <a:r>
              <a:rPr lang="ru-RU" i="1" dirty="0"/>
              <a:t> центр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місце</a:t>
            </a:r>
            <a:r>
              <a:rPr lang="ru-RU" dirty="0"/>
              <a:t> </a:t>
            </a:r>
            <a:r>
              <a:rPr lang="ru-RU" dirty="0" err="1"/>
              <a:t>зосередження</a:t>
            </a:r>
            <a:r>
              <a:rPr lang="ru-RU" dirty="0"/>
              <a:t>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спеціалізованих</a:t>
            </a:r>
            <a:r>
              <a:rPr lang="ru-RU" dirty="0"/>
              <a:t> кредитно-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інституцій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 smtClean="0"/>
              <a:t>міжнародні</a:t>
            </a:r>
            <a:r>
              <a:rPr lang="ru-RU" dirty="0" smtClean="0"/>
              <a:t> </a:t>
            </a:r>
            <a:r>
              <a:rPr lang="ru-RU" dirty="0" err="1"/>
              <a:t>валютні</a:t>
            </a:r>
            <a:r>
              <a:rPr lang="ru-RU" dirty="0"/>
              <a:t>, </a:t>
            </a:r>
            <a:r>
              <a:rPr lang="ru-RU" dirty="0" err="1"/>
              <a:t>кредитні</a:t>
            </a:r>
            <a:r>
              <a:rPr lang="ru-RU" dirty="0"/>
              <a:t>,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операції</a:t>
            </a:r>
            <a:r>
              <a:rPr lang="ru-RU" dirty="0"/>
              <a:t>, </a:t>
            </a:r>
            <a:r>
              <a:rPr lang="ru-RU" dirty="0" err="1"/>
              <a:t>операції</a:t>
            </a:r>
            <a:r>
              <a:rPr lang="ru-RU" dirty="0"/>
              <a:t> з </a:t>
            </a:r>
            <a:r>
              <a:rPr lang="ru-RU" dirty="0" err="1"/>
              <a:t>цінними</a:t>
            </a:r>
            <a:r>
              <a:rPr lang="ru-RU" dirty="0"/>
              <a:t> </a:t>
            </a:r>
            <a:r>
              <a:rPr lang="ru-RU" dirty="0" err="1"/>
              <a:t>паперами</a:t>
            </a:r>
            <a:r>
              <a:rPr lang="ru-RU" dirty="0"/>
              <a:t> та золотом.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Стадії</a:t>
            </a:r>
            <a:r>
              <a:rPr lang="ru-RU" dirty="0" smtClean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центру: </a:t>
            </a:r>
          </a:p>
          <a:p>
            <a:r>
              <a:rPr lang="ru-RU" dirty="0"/>
              <a:t>1)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місцевого</a:t>
            </a:r>
            <a:r>
              <a:rPr lang="ru-RU" dirty="0"/>
              <a:t> ринку; </a:t>
            </a:r>
          </a:p>
          <a:p>
            <a:r>
              <a:rPr lang="ru-RU" dirty="0"/>
              <a:t>2) </a:t>
            </a:r>
            <a:r>
              <a:rPr lang="ru-RU" dirty="0" err="1"/>
              <a:t>перетворення</a:t>
            </a:r>
            <a:r>
              <a:rPr lang="ru-RU" dirty="0"/>
              <a:t> в </a:t>
            </a:r>
            <a:r>
              <a:rPr lang="ru-RU" dirty="0" err="1"/>
              <a:t>регіональний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центр; </a:t>
            </a:r>
          </a:p>
          <a:p>
            <a:r>
              <a:rPr lang="ru-RU" dirty="0"/>
              <a:t>3)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регіонального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центру до </a:t>
            </a:r>
            <a:r>
              <a:rPr lang="ru-RU" dirty="0" err="1"/>
              <a:t>стадії</a:t>
            </a:r>
            <a:r>
              <a:rPr lang="ru-RU" dirty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ринку. </a:t>
            </a:r>
          </a:p>
          <a:p>
            <a:pPr marL="0" indent="0">
              <a:buNone/>
            </a:pPr>
            <a:r>
              <a:rPr lang="ru-RU" dirty="0"/>
              <a:t>Для того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місцевий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</a:t>
            </a:r>
            <a:r>
              <a:rPr lang="ru-RU" dirty="0" err="1"/>
              <a:t>зміг</a:t>
            </a:r>
            <a:r>
              <a:rPr lang="ru-RU" dirty="0"/>
              <a:t> </a:t>
            </a:r>
            <a:r>
              <a:rPr lang="ru-RU" dirty="0" err="1"/>
              <a:t>перетворитися</a:t>
            </a:r>
            <a:r>
              <a:rPr lang="ru-RU" dirty="0"/>
              <a:t> у </a:t>
            </a:r>
            <a:r>
              <a:rPr lang="ru-RU" dirty="0" err="1"/>
              <a:t>розвинутий</a:t>
            </a:r>
            <a:r>
              <a:rPr lang="ru-RU" dirty="0"/>
              <a:t> </a:t>
            </a:r>
            <a:r>
              <a:rPr lang="ru-RU" dirty="0" err="1"/>
              <a:t>міжнародний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центр, </a:t>
            </a:r>
            <a:r>
              <a:rPr lang="ru-RU" dirty="0" err="1"/>
              <a:t>необхідно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 </a:t>
            </a:r>
            <a:r>
              <a:rPr lang="ru-RU" dirty="0" err="1"/>
              <a:t>володіла</a:t>
            </a:r>
            <a:r>
              <a:rPr lang="ru-RU" dirty="0"/>
              <a:t> </a:t>
            </a:r>
            <a:r>
              <a:rPr lang="ru-RU" dirty="0" err="1"/>
              <a:t>всіма</a:t>
            </a:r>
            <a:r>
              <a:rPr lang="ru-RU" dirty="0"/>
              <a:t> </a:t>
            </a:r>
            <a:r>
              <a:rPr lang="ru-RU" dirty="0" err="1"/>
              <a:t>необхідними</a:t>
            </a:r>
            <a:r>
              <a:rPr lang="ru-RU" dirty="0"/>
              <a:t> </a:t>
            </a:r>
            <a:r>
              <a:rPr lang="ru-RU" dirty="0" err="1"/>
              <a:t>елементами</a:t>
            </a:r>
            <a:r>
              <a:rPr lang="ru-RU" dirty="0"/>
              <a:t> </a:t>
            </a:r>
            <a:r>
              <a:rPr lang="ru-RU" dirty="0" err="1"/>
              <a:t>підтримання</a:t>
            </a:r>
            <a:r>
              <a:rPr lang="ru-RU" dirty="0"/>
              <a:t> як </a:t>
            </a:r>
            <a:r>
              <a:rPr lang="ru-RU" dirty="0" err="1"/>
              <a:t>своїх</a:t>
            </a:r>
            <a:r>
              <a:rPr lang="ru-RU" dirty="0"/>
              <a:t>, так і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5118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До </a:t>
            </a:r>
            <a:r>
              <a:rPr lang="ru-RU" dirty="0" err="1"/>
              <a:t>найважливіших</a:t>
            </a:r>
            <a:r>
              <a:rPr lang="ru-RU" dirty="0"/>
              <a:t> </a:t>
            </a:r>
            <a:r>
              <a:rPr lang="ru-RU" dirty="0" err="1"/>
              <a:t>елементів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 smtClean="0"/>
              <a:t>фінансового</a:t>
            </a:r>
            <a:r>
              <a:rPr lang="ru-RU" dirty="0" smtClean="0"/>
              <a:t> </a:t>
            </a:r>
            <a:r>
              <a:rPr lang="ru-RU" dirty="0"/>
              <a:t>центру,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володіти</a:t>
            </a:r>
            <a:r>
              <a:rPr lang="ru-RU" dirty="0"/>
              <a:t> </a:t>
            </a:r>
            <a:r>
              <a:rPr lang="ru-RU" dirty="0" err="1"/>
              <a:t>країна</a:t>
            </a:r>
            <a:r>
              <a:rPr lang="ru-RU" dirty="0"/>
              <a:t>, належать: </a:t>
            </a:r>
          </a:p>
          <a:p>
            <a:r>
              <a:rPr lang="ru-RU" dirty="0" err="1" smtClean="0"/>
              <a:t>стійка</a:t>
            </a:r>
            <a:r>
              <a:rPr lang="ru-RU" dirty="0" smtClean="0"/>
              <a:t> </a:t>
            </a:r>
            <a:r>
              <a:rPr lang="ru-RU" dirty="0" err="1"/>
              <a:t>фінансова</a:t>
            </a:r>
            <a:r>
              <a:rPr lang="ru-RU" dirty="0"/>
              <a:t> система та </a:t>
            </a:r>
            <a:r>
              <a:rPr lang="ru-RU" dirty="0" err="1"/>
              <a:t>стабільна</a:t>
            </a:r>
            <a:r>
              <a:rPr lang="ru-RU" dirty="0"/>
              <a:t> валюта; </a:t>
            </a:r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/>
              <a:t>інституцій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err="1"/>
              <a:t>раціональне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; </a:t>
            </a:r>
          </a:p>
          <a:p>
            <a:r>
              <a:rPr lang="ru-RU" dirty="0" err="1" smtClean="0"/>
              <a:t>гнучка</a:t>
            </a:r>
            <a:r>
              <a:rPr lang="ru-RU" dirty="0" smtClean="0"/>
              <a:t> </a:t>
            </a:r>
            <a:r>
              <a:rPr lang="ru-RU" dirty="0"/>
              <a:t>система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забезпечують</a:t>
            </a:r>
            <a:r>
              <a:rPr lang="ru-RU" dirty="0"/>
              <a:t> </a:t>
            </a:r>
            <a:r>
              <a:rPr lang="ru-RU" dirty="0" smtClean="0"/>
              <a:t>кредиторам </a:t>
            </a:r>
            <a:r>
              <a:rPr lang="ru-RU" dirty="0"/>
              <a:t>та </a:t>
            </a:r>
            <a:r>
              <a:rPr lang="ru-RU" dirty="0" err="1"/>
              <a:t>позичальникам</a:t>
            </a:r>
            <a:r>
              <a:rPr lang="ru-RU" dirty="0"/>
              <a:t> </a:t>
            </a:r>
            <a:r>
              <a:rPr lang="ru-RU" dirty="0" err="1"/>
              <a:t>різноманітність</a:t>
            </a:r>
            <a:r>
              <a:rPr lang="ru-RU" dirty="0"/>
              <a:t> </a:t>
            </a:r>
            <a:r>
              <a:rPr lang="ru-RU" dirty="0" err="1"/>
              <a:t>варіантів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затрат, </a:t>
            </a:r>
            <a:r>
              <a:rPr lang="ru-RU" dirty="0" err="1" smtClean="0"/>
              <a:t>ризиків</a:t>
            </a:r>
            <a:r>
              <a:rPr lang="ru-RU" dirty="0"/>
              <a:t>, </a:t>
            </a:r>
            <a:r>
              <a:rPr lang="ru-RU" dirty="0" err="1"/>
              <a:t>прибутків</a:t>
            </a:r>
            <a:r>
              <a:rPr lang="ru-RU" dirty="0"/>
              <a:t>, </a:t>
            </a:r>
            <a:r>
              <a:rPr lang="ru-RU" dirty="0" err="1"/>
              <a:t>строків</a:t>
            </a:r>
            <a:r>
              <a:rPr lang="ru-RU" dirty="0"/>
              <a:t>, </a:t>
            </a:r>
            <a:r>
              <a:rPr lang="ru-RU" dirty="0" err="1"/>
              <a:t>ліквідності</a:t>
            </a:r>
            <a:r>
              <a:rPr lang="ru-RU" dirty="0"/>
              <a:t> та контролю; </a:t>
            </a:r>
          </a:p>
          <a:p>
            <a:r>
              <a:rPr lang="ru-RU" dirty="0" err="1" smtClean="0"/>
              <a:t>відповідна</a:t>
            </a:r>
            <a:r>
              <a:rPr lang="ru-RU" dirty="0" smtClean="0"/>
              <a:t> </a:t>
            </a:r>
            <a:r>
              <a:rPr lang="ru-RU" dirty="0"/>
              <a:t>структура й </a:t>
            </a:r>
            <a:r>
              <a:rPr lang="ru-RU" dirty="0" err="1"/>
              <a:t>достатні</a:t>
            </a:r>
            <a:r>
              <a:rPr lang="ru-RU" dirty="0"/>
              <a:t> </a:t>
            </a:r>
            <a:r>
              <a:rPr lang="ru-RU" dirty="0" err="1"/>
              <a:t>правові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здатні</a:t>
            </a:r>
            <a:r>
              <a:rPr lang="ru-RU" dirty="0"/>
              <a:t> </a:t>
            </a:r>
            <a:r>
              <a:rPr lang="ru-RU" dirty="0" err="1" smtClean="0"/>
              <a:t>викликати</a:t>
            </a:r>
            <a:r>
              <a:rPr lang="ru-RU" dirty="0" smtClean="0"/>
              <a:t> </a:t>
            </a:r>
            <a:r>
              <a:rPr lang="ru-RU" dirty="0" err="1"/>
              <a:t>довіру</a:t>
            </a:r>
            <a:r>
              <a:rPr lang="ru-RU" dirty="0"/>
              <a:t> в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позичальників</a:t>
            </a:r>
            <a:r>
              <a:rPr lang="ru-RU" dirty="0"/>
              <a:t> та </a:t>
            </a:r>
            <a:r>
              <a:rPr lang="ru-RU" dirty="0" err="1"/>
              <a:t>кредиторів</a:t>
            </a:r>
            <a:r>
              <a:rPr lang="ru-RU" dirty="0"/>
              <a:t>; </a:t>
            </a:r>
          </a:p>
          <a:p>
            <a:r>
              <a:rPr lang="ru-RU" dirty="0" err="1" smtClean="0"/>
              <a:t>людський</a:t>
            </a:r>
            <a:r>
              <a:rPr lang="ru-RU" dirty="0" smtClean="0"/>
              <a:t> </a:t>
            </a:r>
            <a:r>
              <a:rPr lang="ru-RU" dirty="0" err="1"/>
              <a:t>капітал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вільно</a:t>
            </a:r>
            <a:r>
              <a:rPr lang="ru-RU" dirty="0"/>
              <a:t> </a:t>
            </a:r>
            <a:r>
              <a:rPr lang="ru-RU" dirty="0" err="1"/>
              <a:t>володіє</a:t>
            </a:r>
            <a:r>
              <a:rPr lang="ru-RU" dirty="0"/>
              <a:t> </a:t>
            </a:r>
            <a:r>
              <a:rPr lang="ru-RU" dirty="0" err="1"/>
              <a:t>спеціальними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/>
              <a:t>знаннями</a:t>
            </a:r>
            <a:r>
              <a:rPr lang="ru-RU" dirty="0"/>
              <a:t>, як результат систематичного </a:t>
            </a:r>
            <a:r>
              <a:rPr lang="ru-RU" dirty="0" err="1"/>
              <a:t>навчання</a:t>
            </a:r>
            <a:r>
              <a:rPr lang="ru-RU" dirty="0"/>
              <a:t> і </a:t>
            </a:r>
            <a:r>
              <a:rPr lang="ru-RU" dirty="0" err="1"/>
              <a:t>перепідготовки</a:t>
            </a:r>
            <a:r>
              <a:rPr lang="ru-RU" dirty="0"/>
              <a:t>; </a:t>
            </a:r>
          </a:p>
          <a:p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/>
              <a:t>спрямовувати</a:t>
            </a:r>
            <a:r>
              <a:rPr lang="ru-RU" dirty="0"/>
              <a:t> </a:t>
            </a:r>
            <a:r>
              <a:rPr lang="ru-RU" dirty="0" err="1"/>
              <a:t>іноземний</a:t>
            </a:r>
            <a:r>
              <a:rPr lang="ru-RU" dirty="0"/>
              <a:t> </a:t>
            </a:r>
            <a:r>
              <a:rPr lang="ru-RU" dirty="0" err="1"/>
              <a:t>капітал</a:t>
            </a:r>
            <a:r>
              <a:rPr lang="ru-RU" dirty="0"/>
              <a:t> через </a:t>
            </a:r>
            <a:r>
              <a:rPr lang="ru-RU" dirty="0" err="1"/>
              <a:t>активні</a:t>
            </a:r>
            <a:r>
              <a:rPr lang="ru-RU" dirty="0"/>
              <a:t>, </a:t>
            </a:r>
            <a:r>
              <a:rPr lang="ru-RU" dirty="0" err="1" smtClean="0"/>
              <a:t>всеохоплюючі</a:t>
            </a:r>
            <a:r>
              <a:rPr lang="ru-RU" dirty="0" smtClean="0"/>
              <a:t> </a:t>
            </a:r>
            <a:r>
              <a:rPr lang="ru-RU" dirty="0"/>
              <a:t>й </a:t>
            </a:r>
            <a:r>
              <a:rPr lang="ru-RU" dirty="0" err="1"/>
              <a:t>мобільні</a:t>
            </a:r>
            <a:r>
              <a:rPr lang="ru-RU" dirty="0"/>
              <a:t> ринки,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комплексних</a:t>
            </a:r>
            <a:r>
              <a:rPr lang="ru-RU" dirty="0"/>
              <a:t> </a:t>
            </a:r>
            <a:r>
              <a:rPr lang="ru-RU" dirty="0" err="1"/>
              <a:t>ринків</a:t>
            </a:r>
            <a:r>
              <a:rPr lang="ru-RU" dirty="0"/>
              <a:t> – як </a:t>
            </a:r>
            <a:r>
              <a:rPr lang="ru-RU" dirty="0" err="1"/>
              <a:t>довгострокових</a:t>
            </a:r>
            <a:r>
              <a:rPr lang="ru-RU" dirty="0"/>
              <a:t>, так і </a:t>
            </a:r>
            <a:r>
              <a:rPr lang="ru-RU" dirty="0" err="1"/>
              <a:t>короткострокових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надають</a:t>
            </a:r>
            <a:r>
              <a:rPr lang="ru-RU" dirty="0"/>
              <a:t> </a:t>
            </a:r>
            <a:r>
              <a:rPr lang="ru-RU" dirty="0" err="1" smtClean="0"/>
              <a:t>інвесторам</a:t>
            </a:r>
            <a:r>
              <a:rPr lang="ru-RU" dirty="0" smtClean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; </a:t>
            </a:r>
          </a:p>
          <a:p>
            <a:r>
              <a:rPr lang="ru-RU" dirty="0" err="1" smtClean="0"/>
              <a:t>економічна</a:t>
            </a:r>
            <a:r>
              <a:rPr lang="ru-RU" dirty="0" smtClean="0"/>
              <a:t> </a:t>
            </a:r>
            <a:r>
              <a:rPr lang="ru-RU" dirty="0"/>
              <a:t>свобода: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ринок</a:t>
            </a:r>
            <a:r>
              <a:rPr lang="ru-RU" dirty="0"/>
              <a:t> не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існувати</a:t>
            </a:r>
            <a:r>
              <a:rPr lang="ru-RU" dirty="0"/>
              <a:t> без </a:t>
            </a:r>
            <a:r>
              <a:rPr lang="ru-RU" dirty="0" err="1" smtClean="0"/>
              <a:t>свободи</a:t>
            </a:r>
            <a:r>
              <a:rPr lang="ru-RU" dirty="0" smtClean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споживання</a:t>
            </a:r>
            <a:r>
              <a:rPr lang="ru-RU" dirty="0"/>
              <a:t>, </a:t>
            </a:r>
            <a:r>
              <a:rPr lang="ru-RU" dirty="0" err="1"/>
              <a:t>накопичення</a:t>
            </a:r>
            <a:r>
              <a:rPr lang="ru-RU" dirty="0"/>
              <a:t> та </a:t>
            </a:r>
            <a:r>
              <a:rPr lang="ru-RU" dirty="0" err="1"/>
              <a:t>інвестування</a:t>
            </a:r>
            <a:r>
              <a:rPr lang="ru-RU" dirty="0"/>
              <a:t>; </a:t>
            </a:r>
          </a:p>
          <a:p>
            <a:r>
              <a:rPr lang="ru-RU" dirty="0" err="1" smtClean="0"/>
              <a:t>найсучасніша</a:t>
            </a:r>
            <a:r>
              <a:rPr lang="ru-RU" dirty="0" smtClean="0"/>
              <a:t> </a:t>
            </a:r>
            <a:r>
              <a:rPr lang="ru-RU" dirty="0" err="1"/>
              <a:t>технологія</a:t>
            </a:r>
            <a:r>
              <a:rPr lang="ru-RU" dirty="0"/>
              <a:t> </a:t>
            </a:r>
            <a:r>
              <a:rPr lang="ru-RU" dirty="0" err="1"/>
              <a:t>передавання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та </a:t>
            </a:r>
            <a:r>
              <a:rPr lang="ru-RU" dirty="0" err="1"/>
              <a:t>засоби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дозволяють</a:t>
            </a:r>
            <a:r>
              <a:rPr lang="ru-RU" dirty="0"/>
              <a:t> </a:t>
            </a:r>
            <a:r>
              <a:rPr lang="ru-RU" dirty="0" err="1"/>
              <a:t>ефективно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безготівкові</a:t>
            </a:r>
            <a:r>
              <a:rPr lang="ru-RU" dirty="0"/>
              <a:t> </a:t>
            </a:r>
            <a:r>
              <a:rPr lang="ru-RU" dirty="0" err="1"/>
              <a:t>розрахунки</a:t>
            </a:r>
            <a:r>
              <a:rPr lang="ru-RU" dirty="0"/>
              <a:t> та </a:t>
            </a:r>
            <a:r>
              <a:rPr lang="ru-RU" dirty="0" err="1"/>
              <a:t>готівкові</a:t>
            </a:r>
            <a:r>
              <a:rPr lang="ru-RU" dirty="0"/>
              <a:t> </a:t>
            </a:r>
            <a:r>
              <a:rPr lang="ru-RU" dirty="0" err="1"/>
              <a:t>платежі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8612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r>
              <a:rPr lang="ru-RU" dirty="0"/>
              <a:t>До </a:t>
            </a:r>
            <a:r>
              <a:rPr lang="ru-RU" dirty="0" err="1"/>
              <a:t>найважливіших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центрів</a:t>
            </a:r>
            <a:r>
              <a:rPr lang="ru-RU" dirty="0"/>
              <a:t>, як </a:t>
            </a:r>
            <a:r>
              <a:rPr lang="ru-RU" dirty="0" err="1" smtClean="0"/>
              <a:t>зазначалося</a:t>
            </a:r>
            <a:r>
              <a:rPr lang="ru-RU" dirty="0"/>
              <a:t>, належать Лондон, Нью-Йорк</a:t>
            </a:r>
            <a:r>
              <a:rPr lang="ru-RU" dirty="0" smtClean="0"/>
              <a:t>, </a:t>
            </a:r>
            <a:r>
              <a:rPr lang="ru-RU" dirty="0" err="1" smtClean="0"/>
              <a:t>Токіо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74" y="1145916"/>
            <a:ext cx="8779001" cy="513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64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688" y="791524"/>
            <a:ext cx="8736325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9882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300251"/>
            <a:ext cx="9280477" cy="61824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113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13899"/>
            <a:ext cx="8596668" cy="620973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8.2. </a:t>
            </a:r>
            <a:r>
              <a:rPr lang="ru-RU" b="1" dirty="0" err="1"/>
              <a:t>Міжнародні</a:t>
            </a:r>
            <a:r>
              <a:rPr lang="ru-RU" b="1" dirty="0"/>
              <a:t>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активи</a:t>
            </a:r>
            <a:r>
              <a:rPr lang="ru-RU" b="1" dirty="0"/>
              <a:t> та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властивості</a:t>
            </a:r>
            <a:r>
              <a:rPr lang="ru-RU" b="1" dirty="0"/>
              <a:t> </a:t>
            </a:r>
            <a:endParaRPr lang="en-US" b="1" dirty="0" smtClean="0"/>
          </a:p>
          <a:p>
            <a:endParaRPr lang="en-US" b="1" dirty="0"/>
          </a:p>
          <a:p>
            <a:pPr fontAlgn="base"/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таке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інструмент</a:t>
            </a:r>
            <a:endParaRPr lang="ru-RU" b="1" dirty="0"/>
          </a:p>
          <a:p>
            <a:pPr fontAlgn="base"/>
            <a:r>
              <a:rPr lang="ru-RU" dirty="0" err="1"/>
              <a:t>Формулювання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інструменту</a:t>
            </a:r>
            <a:r>
              <a:rPr lang="ru-RU" dirty="0"/>
              <a:t> наведено у п. 11 МСБО 32 «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: </a:t>
            </a:r>
            <a:r>
              <a:rPr lang="ru-RU" dirty="0" err="1"/>
              <a:t>подання</a:t>
            </a:r>
            <a:r>
              <a:rPr lang="ru-RU" dirty="0"/>
              <a:t>», </a:t>
            </a:r>
            <a:r>
              <a:rPr lang="ru-RU" dirty="0" err="1"/>
              <a:t>відповідно</a:t>
            </a:r>
            <a:r>
              <a:rPr lang="ru-RU" dirty="0"/>
              <a:t> до </a:t>
            </a:r>
            <a:r>
              <a:rPr lang="ru-RU" dirty="0" err="1"/>
              <a:t>якого</a:t>
            </a:r>
            <a:r>
              <a:rPr lang="ru-RU" dirty="0"/>
              <a:t> </a:t>
            </a:r>
            <a:r>
              <a:rPr lang="ru-RU" b="1" dirty="0" err="1"/>
              <a:t>фінансовий</a:t>
            </a:r>
            <a:r>
              <a:rPr lang="ru-RU" b="1" dirty="0"/>
              <a:t> </a:t>
            </a:r>
            <a:r>
              <a:rPr lang="ru-RU" b="1" dirty="0" err="1"/>
              <a:t>інструмент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 будь-</a:t>
            </a:r>
            <a:r>
              <a:rPr lang="ru-RU" dirty="0" err="1"/>
              <a:t>який</a:t>
            </a:r>
            <a:r>
              <a:rPr lang="ru-RU" dirty="0"/>
              <a:t> контракт, </a:t>
            </a:r>
            <a:r>
              <a:rPr lang="ru-RU" dirty="0" err="1"/>
              <a:t>який</a:t>
            </a:r>
            <a:r>
              <a:rPr lang="ru-RU" dirty="0"/>
              <a:t> приводить до 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 у одного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та 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інструмента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у 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</a:t>
            </a:r>
          </a:p>
          <a:p>
            <a:pPr fontAlgn="base"/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фактично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</a:t>
            </a:r>
            <a:r>
              <a:rPr lang="ru-RU" dirty="0" err="1"/>
              <a:t>інструмент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 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сторонами, результатом </a:t>
            </a:r>
            <a:r>
              <a:rPr lang="ru-RU" dirty="0" err="1"/>
              <a:t>якого</a:t>
            </a:r>
            <a:r>
              <a:rPr lang="ru-RU" dirty="0"/>
              <a:t> є 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активу у одного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та 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інструменту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у 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З 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міжнародних</a:t>
            </a:r>
            <a:r>
              <a:rPr lang="ru-RU" dirty="0"/>
              <a:t> </a:t>
            </a:r>
            <a:r>
              <a:rPr lang="ru-RU" dirty="0" err="1"/>
              <a:t>стандартів</a:t>
            </a:r>
            <a:r>
              <a:rPr lang="ru-RU" dirty="0"/>
              <a:t> </a:t>
            </a:r>
            <a:r>
              <a:rPr lang="ru-RU" b="1" dirty="0" err="1"/>
              <a:t>фінансовий</a:t>
            </a:r>
            <a:r>
              <a:rPr lang="ru-RU" b="1" dirty="0"/>
              <a:t> актив — </a:t>
            </a:r>
            <a:r>
              <a:rPr lang="ru-RU" dirty="0" err="1"/>
              <a:t>це</a:t>
            </a:r>
            <a:r>
              <a:rPr lang="ru-RU" dirty="0"/>
              <a:t> будь-</a:t>
            </a:r>
            <a:r>
              <a:rPr lang="ru-RU" dirty="0" err="1"/>
              <a:t>який</a:t>
            </a:r>
            <a:r>
              <a:rPr lang="ru-RU" dirty="0"/>
              <a:t> актив, </a:t>
            </a:r>
            <a:r>
              <a:rPr lang="ru-RU" dirty="0" err="1"/>
              <a:t>що</a:t>
            </a:r>
            <a:r>
              <a:rPr lang="ru-RU" dirty="0"/>
              <a:t> є:</a:t>
            </a:r>
          </a:p>
          <a:p>
            <a:pPr fontAlgn="base"/>
            <a:r>
              <a:rPr lang="ru-RU" dirty="0" err="1"/>
              <a:t>грошовими</a:t>
            </a:r>
            <a:r>
              <a:rPr lang="ru-RU" dirty="0"/>
              <a:t> коштами;</a:t>
            </a:r>
          </a:p>
          <a:p>
            <a:pPr fontAlgn="base"/>
            <a:r>
              <a:rPr lang="ru-RU" dirty="0" err="1"/>
              <a:t>інструментом</a:t>
            </a:r>
            <a:r>
              <a:rPr lang="ru-RU" dirty="0"/>
              <a:t> </a:t>
            </a:r>
            <a:r>
              <a:rPr lang="ru-RU" dirty="0" err="1"/>
              <a:t>власного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;</a:t>
            </a:r>
          </a:p>
          <a:p>
            <a:pPr fontAlgn="base"/>
            <a:r>
              <a:rPr lang="ru-RU" dirty="0" err="1"/>
              <a:t>контрактним</a:t>
            </a:r>
            <a:r>
              <a:rPr lang="ru-RU" dirty="0"/>
              <a:t> правом </a:t>
            </a:r>
            <a:r>
              <a:rPr lang="ru-RU" dirty="0" err="1"/>
              <a:t>отримувати</a:t>
            </a:r>
            <a:r>
              <a:rPr lang="ru-RU" dirty="0"/>
              <a:t> </a:t>
            </a:r>
            <a:r>
              <a:rPr lang="ru-RU" dirty="0" err="1"/>
              <a:t>грошові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актив,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обмінювати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з 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за умов, </a:t>
            </a:r>
            <a:r>
              <a:rPr lang="ru-RU" dirty="0" err="1"/>
              <a:t>які</a:t>
            </a:r>
            <a:r>
              <a:rPr lang="ru-RU" dirty="0"/>
              <a:t> є </a:t>
            </a:r>
            <a:r>
              <a:rPr lang="ru-RU" dirty="0" err="1"/>
              <a:t>потенційно</a:t>
            </a:r>
            <a:r>
              <a:rPr lang="ru-RU" dirty="0"/>
              <a:t> </a:t>
            </a:r>
            <a:r>
              <a:rPr lang="ru-RU" dirty="0" err="1"/>
              <a:t>сприятливими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контрактом, </a:t>
            </a:r>
            <a:r>
              <a:rPr lang="ru-RU" dirty="0" err="1"/>
              <a:t>розрахунки</a:t>
            </a:r>
            <a:r>
              <a:rPr lang="ru-RU" dirty="0"/>
              <a:t> за 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здійснюватимуться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власними</a:t>
            </a:r>
            <a:r>
              <a:rPr lang="ru-RU" dirty="0"/>
              <a:t> </a:t>
            </a:r>
            <a:r>
              <a:rPr lang="ru-RU" dirty="0" err="1"/>
              <a:t>акціями</a:t>
            </a:r>
            <a:r>
              <a:rPr lang="ru-RU" dirty="0"/>
              <a:t> (частками</a:t>
            </a:r>
            <a:r>
              <a:rPr lang="ru-RU" dirty="0" smtClean="0"/>
              <a:t>).*</a:t>
            </a:r>
          </a:p>
          <a:p>
            <a:pPr fontAlgn="base"/>
            <a:r>
              <a:rPr lang="uk-UA" dirty="0" smtClean="0"/>
              <a:t>*</a:t>
            </a:r>
            <a:r>
              <a:rPr lang="en-US" dirty="0" smtClean="0"/>
              <a:t>http</a:t>
            </a:r>
            <a:r>
              <a:rPr lang="en-US" dirty="0"/>
              <a:t>://www.visnuk.com.ua/ua/pubs/id/90010068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137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90535"/>
            <a:ext cx="9442763" cy="6527548"/>
          </a:xfrm>
        </p:spPr>
        <p:txBody>
          <a:bodyPr/>
          <a:lstStyle/>
          <a:p>
            <a:pPr fontAlgn="base"/>
            <a:r>
              <a:rPr lang="ru-RU" b="1" dirty="0" err="1"/>
              <a:t>Фінансове</a:t>
            </a:r>
            <a:r>
              <a:rPr lang="ru-RU" b="1" dirty="0"/>
              <a:t> </a:t>
            </a:r>
            <a:r>
              <a:rPr lang="ru-RU" b="1" dirty="0" err="1"/>
              <a:t>зобов’язання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 будь-яке </a:t>
            </a:r>
            <a:r>
              <a:rPr lang="ru-RU" dirty="0" err="1"/>
              <a:t>зобов’язання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 є:</a:t>
            </a:r>
          </a:p>
          <a:p>
            <a:pPr fontAlgn="base"/>
            <a:r>
              <a:rPr lang="ru-RU" dirty="0" err="1"/>
              <a:t>контрактним</a:t>
            </a:r>
            <a:r>
              <a:rPr lang="ru-RU" dirty="0"/>
              <a:t> </a:t>
            </a:r>
            <a:r>
              <a:rPr lang="ru-RU" dirty="0" err="1"/>
              <a:t>зобов’язанням</a:t>
            </a:r>
            <a:r>
              <a:rPr lang="ru-RU" dirty="0"/>
              <a:t> </a:t>
            </a:r>
            <a:r>
              <a:rPr lang="ru-RU" dirty="0" err="1"/>
              <a:t>надавати</a:t>
            </a:r>
            <a:r>
              <a:rPr lang="ru-RU" dirty="0"/>
              <a:t> </a:t>
            </a:r>
            <a:r>
              <a:rPr lang="ru-RU" dirty="0" err="1"/>
              <a:t>грошові</a:t>
            </a:r>
            <a:r>
              <a:rPr lang="ru-RU" dirty="0"/>
              <a:t> </a:t>
            </a:r>
            <a:r>
              <a:rPr lang="ru-RU" dirty="0" err="1"/>
              <a:t>кошти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інший</a:t>
            </a:r>
            <a:r>
              <a:rPr lang="ru-RU" dirty="0"/>
              <a:t> </a:t>
            </a:r>
            <a:r>
              <a:rPr lang="ru-RU" dirty="0" err="1"/>
              <a:t>фінансовий</a:t>
            </a:r>
            <a:r>
              <a:rPr lang="ru-RU" dirty="0"/>
              <a:t> актив </a:t>
            </a:r>
            <a:r>
              <a:rPr lang="ru-RU" dirty="0" err="1"/>
              <a:t>іншому</a:t>
            </a:r>
            <a:r>
              <a:rPr lang="ru-RU" dirty="0"/>
              <a:t> </a:t>
            </a:r>
            <a:r>
              <a:rPr lang="ru-RU" dirty="0" err="1"/>
              <a:t>суб’єктові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обмінювати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активи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з 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за умов, </a:t>
            </a:r>
            <a:r>
              <a:rPr lang="ru-RU" dirty="0" err="1"/>
              <a:t>які</a:t>
            </a:r>
            <a:r>
              <a:rPr lang="ru-RU" dirty="0"/>
              <a:t> є </a:t>
            </a:r>
            <a:r>
              <a:rPr lang="ru-RU" dirty="0" err="1"/>
              <a:t>потенційно</a:t>
            </a:r>
            <a:r>
              <a:rPr lang="ru-RU" dirty="0"/>
              <a:t> </a:t>
            </a:r>
            <a:r>
              <a:rPr lang="ru-RU" dirty="0" err="1"/>
              <a:t>несприятливими</a:t>
            </a:r>
            <a:r>
              <a:rPr lang="ru-RU" dirty="0"/>
              <a:t> для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;</a:t>
            </a:r>
          </a:p>
          <a:p>
            <a:pPr fontAlgn="base"/>
            <a:r>
              <a:rPr lang="ru-RU" dirty="0"/>
              <a:t>контрактом, </a:t>
            </a:r>
            <a:r>
              <a:rPr lang="ru-RU" dirty="0" err="1"/>
              <a:t>розрахунки</a:t>
            </a:r>
            <a:r>
              <a:rPr lang="ru-RU" dirty="0"/>
              <a:t> за </a:t>
            </a:r>
            <a:r>
              <a:rPr lang="ru-RU" dirty="0" err="1"/>
              <a:t>яким</a:t>
            </a:r>
            <a:r>
              <a:rPr lang="ru-RU" dirty="0"/>
              <a:t> </a:t>
            </a:r>
            <a:r>
              <a:rPr lang="ru-RU" dirty="0" err="1"/>
              <a:t>здійснюватимуться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власними</a:t>
            </a:r>
            <a:r>
              <a:rPr lang="ru-RU" dirty="0"/>
              <a:t> </a:t>
            </a:r>
            <a:r>
              <a:rPr lang="ru-RU" dirty="0" err="1"/>
              <a:t>інструментами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.</a:t>
            </a:r>
          </a:p>
          <a:p>
            <a:pPr fontAlgn="base"/>
            <a:r>
              <a:rPr lang="ru-RU" dirty="0" err="1"/>
              <a:t>Це</a:t>
            </a:r>
            <a:r>
              <a:rPr lang="ru-RU" dirty="0"/>
              <a:t> </a:t>
            </a:r>
            <a:r>
              <a:rPr lang="ru-RU" dirty="0" err="1"/>
              <a:t>скорочений</a:t>
            </a:r>
            <a:r>
              <a:rPr lang="ru-RU" dirty="0"/>
              <a:t> </a:t>
            </a:r>
            <a:r>
              <a:rPr lang="ru-RU" dirty="0" err="1"/>
              <a:t>вигляд</a:t>
            </a:r>
            <a:r>
              <a:rPr lang="ru-RU" dirty="0"/>
              <a:t> </a:t>
            </a:r>
            <a:r>
              <a:rPr lang="ru-RU" dirty="0" err="1"/>
              <a:t>офіційного</a:t>
            </a:r>
            <a:r>
              <a:rPr lang="ru-RU" dirty="0"/>
              <a:t> </a:t>
            </a:r>
            <a:r>
              <a:rPr lang="ru-RU" dirty="0" err="1"/>
              <a:t>формулювання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та 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, </a:t>
            </a:r>
            <a:r>
              <a:rPr lang="ru-RU" dirty="0" err="1"/>
              <a:t>наведених</a:t>
            </a:r>
            <a:r>
              <a:rPr lang="ru-RU" dirty="0"/>
              <a:t> у п. 11 МСБО 32.</a:t>
            </a:r>
          </a:p>
          <a:p>
            <a:pPr fontAlgn="base"/>
            <a:r>
              <a:rPr lang="ru-RU" b="1" dirty="0" err="1"/>
              <a:t>Інструмент</a:t>
            </a:r>
            <a:r>
              <a:rPr lang="ru-RU" b="1" dirty="0"/>
              <a:t> </a:t>
            </a:r>
            <a:r>
              <a:rPr lang="ru-RU" b="1" dirty="0" err="1"/>
              <a:t>капіталу</a:t>
            </a:r>
            <a:r>
              <a:rPr lang="ru-RU" dirty="0"/>
              <a:t> — </a:t>
            </a:r>
            <a:r>
              <a:rPr lang="ru-RU" dirty="0" err="1"/>
              <a:t>це</a:t>
            </a:r>
            <a:r>
              <a:rPr lang="ru-RU" dirty="0"/>
              <a:t> будь-</a:t>
            </a:r>
            <a:r>
              <a:rPr lang="ru-RU" dirty="0" err="1"/>
              <a:t>який</a:t>
            </a:r>
            <a:r>
              <a:rPr lang="ru-RU" dirty="0"/>
              <a:t> контракт,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засвідчує</a:t>
            </a:r>
            <a:r>
              <a:rPr lang="ru-RU" dirty="0"/>
              <a:t> </a:t>
            </a:r>
            <a:r>
              <a:rPr lang="ru-RU" dirty="0" err="1"/>
              <a:t>залишкову</a:t>
            </a:r>
            <a:r>
              <a:rPr lang="ru-RU" dirty="0"/>
              <a:t> </a:t>
            </a:r>
            <a:r>
              <a:rPr lang="ru-RU" dirty="0" err="1"/>
              <a:t>частку</a:t>
            </a:r>
            <a:r>
              <a:rPr lang="ru-RU" dirty="0"/>
              <a:t> в активах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вирахування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зобов’язань</a:t>
            </a:r>
            <a:r>
              <a:rPr lang="ru-RU" dirty="0" smtClean="0"/>
              <a:t>.*</a:t>
            </a:r>
            <a:endParaRPr lang="ru-RU" dirty="0"/>
          </a:p>
          <a:p>
            <a:r>
              <a:rPr lang="ru-RU" dirty="0" smtClean="0"/>
              <a:t>*</a:t>
            </a:r>
            <a:r>
              <a:rPr lang="en-US" dirty="0"/>
              <a:t>http://www.visnuk.com.ua/ua/pubs/id/90010068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065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987" y="182673"/>
            <a:ext cx="8394440" cy="618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4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7695"/>
            <a:ext cx="8596668" cy="635553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 </a:t>
            </a:r>
            <a:r>
              <a:rPr lang="ru-RU" dirty="0" err="1"/>
              <a:t>критерієм</a:t>
            </a:r>
            <a:r>
              <a:rPr lang="ru-RU" dirty="0"/>
              <a:t> </a:t>
            </a:r>
            <a:r>
              <a:rPr lang="ru-RU" dirty="0" err="1"/>
              <a:t>надійності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доходу </a:t>
            </a:r>
            <a:r>
              <a:rPr lang="ru-RU" dirty="0" err="1"/>
              <a:t>існують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i="1" dirty="0" err="1"/>
              <a:t>категорії</a:t>
            </a:r>
            <a:r>
              <a:rPr lang="ru-RU" i="1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ринку: </a:t>
            </a:r>
          </a:p>
          <a:p>
            <a:r>
              <a:rPr lang="ru-RU" i="1" dirty="0"/>
              <a:t>1. </a:t>
            </a:r>
            <a:r>
              <a:rPr lang="ru-RU" i="1" dirty="0" err="1"/>
              <a:t>Інструменти</a:t>
            </a:r>
            <a:r>
              <a:rPr lang="ru-RU" i="1" dirty="0"/>
              <a:t> </a:t>
            </a:r>
            <a:r>
              <a:rPr lang="ru-RU" i="1" dirty="0" err="1"/>
              <a:t>власності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безстрокові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засвідчують</a:t>
            </a:r>
            <a:r>
              <a:rPr lang="ru-RU" dirty="0" smtClean="0"/>
              <a:t> </a:t>
            </a:r>
            <a:r>
              <a:rPr lang="ru-RU" dirty="0" err="1"/>
              <a:t>пайову</a:t>
            </a:r>
            <a:r>
              <a:rPr lang="ru-RU" dirty="0"/>
              <a:t> участь </a:t>
            </a:r>
            <a:r>
              <a:rPr lang="ru-RU" dirty="0" err="1"/>
              <a:t>інвестора</a:t>
            </a:r>
            <a:r>
              <a:rPr lang="ru-RU" dirty="0"/>
              <a:t> у статутному </a:t>
            </a:r>
            <a:r>
              <a:rPr lang="ru-RU" dirty="0" err="1"/>
              <a:t>фонді</a:t>
            </a:r>
            <a:r>
              <a:rPr lang="ru-RU" dirty="0"/>
              <a:t> </a:t>
            </a:r>
            <a:r>
              <a:rPr lang="ru-RU" dirty="0" err="1"/>
              <a:t>емітента</a:t>
            </a:r>
            <a:r>
              <a:rPr lang="ru-RU" dirty="0"/>
              <a:t> (</a:t>
            </a:r>
            <a:r>
              <a:rPr lang="ru-RU" dirty="0" err="1" smtClean="0"/>
              <a:t>акціонерного</a:t>
            </a:r>
            <a:r>
              <a:rPr lang="ru-RU" dirty="0" smtClean="0"/>
              <a:t> </a:t>
            </a:r>
            <a:r>
              <a:rPr lang="ru-RU" dirty="0" err="1"/>
              <a:t>товариства</a:t>
            </a:r>
            <a:r>
              <a:rPr lang="ru-RU" dirty="0"/>
              <a:t>),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характеризують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</a:t>
            </a:r>
            <a:r>
              <a:rPr lang="ru-RU" dirty="0" err="1" smtClean="0"/>
              <a:t>власності</a:t>
            </a:r>
            <a:r>
              <a:rPr lang="ru-RU" dirty="0" smtClean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даним</a:t>
            </a:r>
            <a:r>
              <a:rPr lang="ru-RU" dirty="0"/>
              <a:t> </a:t>
            </a:r>
            <a:r>
              <a:rPr lang="ru-RU" dirty="0" err="1"/>
              <a:t>інвестором</a:t>
            </a:r>
            <a:r>
              <a:rPr lang="ru-RU" dirty="0"/>
              <a:t> та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учасниками</a:t>
            </a:r>
            <a:r>
              <a:rPr lang="ru-RU" dirty="0"/>
              <a:t> </a:t>
            </a:r>
            <a:r>
              <a:rPr lang="ru-RU" dirty="0" err="1" smtClean="0"/>
              <a:t>акціонерного</a:t>
            </a:r>
            <a:r>
              <a:rPr lang="ru-RU" dirty="0" smtClean="0"/>
              <a:t> </a:t>
            </a:r>
            <a:r>
              <a:rPr lang="ru-RU" dirty="0" err="1"/>
              <a:t>товариства</a:t>
            </a:r>
            <a:r>
              <a:rPr lang="ru-RU" dirty="0"/>
              <a:t>; </a:t>
            </a:r>
            <a:r>
              <a:rPr lang="ru-RU" dirty="0" err="1"/>
              <a:t>дають</a:t>
            </a:r>
            <a:r>
              <a:rPr lang="ru-RU" dirty="0"/>
              <a:t> право </a:t>
            </a:r>
            <a:r>
              <a:rPr lang="ru-RU" dirty="0" err="1"/>
              <a:t>власнику</a:t>
            </a:r>
            <a:r>
              <a:rPr lang="ru-RU" dirty="0"/>
              <a:t> на </a:t>
            </a:r>
            <a:r>
              <a:rPr lang="ru-RU" dirty="0" err="1"/>
              <a:t>отримання</a:t>
            </a:r>
            <a:r>
              <a:rPr lang="ru-RU" dirty="0"/>
              <a:t> доходу у </a:t>
            </a:r>
            <a:r>
              <a:rPr lang="ru-RU" dirty="0" err="1" smtClean="0"/>
              <a:t>вигляді</a:t>
            </a:r>
            <a:r>
              <a:rPr lang="ru-RU" dirty="0" smtClean="0"/>
              <a:t> </a:t>
            </a:r>
            <a:r>
              <a:rPr lang="ru-RU" dirty="0" err="1"/>
              <a:t>дивідендів</a:t>
            </a:r>
            <a:r>
              <a:rPr lang="ru-RU" dirty="0"/>
              <a:t>, право на </a:t>
            </a:r>
            <a:r>
              <a:rPr lang="ru-RU" dirty="0" err="1"/>
              <a:t>частку</a:t>
            </a:r>
            <a:r>
              <a:rPr lang="ru-RU" dirty="0"/>
              <a:t> майна </a:t>
            </a:r>
            <a:r>
              <a:rPr lang="ru-RU" dirty="0" err="1"/>
              <a:t>товариства</a:t>
            </a:r>
            <a:r>
              <a:rPr lang="ru-RU" dirty="0"/>
              <a:t> при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 </a:t>
            </a:r>
          </a:p>
          <a:p>
            <a:r>
              <a:rPr lang="ru-RU" i="1" dirty="0"/>
              <a:t>2. </a:t>
            </a:r>
            <a:r>
              <a:rPr lang="ru-RU" i="1" dirty="0" err="1"/>
              <a:t>Інструменти</a:t>
            </a:r>
            <a:r>
              <a:rPr lang="ru-RU" i="1" dirty="0"/>
              <a:t> </a:t>
            </a:r>
            <a:r>
              <a:rPr lang="ru-RU" i="1" dirty="0" err="1"/>
              <a:t>позики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строкові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відображають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</a:t>
            </a:r>
            <a:r>
              <a:rPr lang="ru-RU" dirty="0" err="1"/>
              <a:t>позики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емітентом</a:t>
            </a:r>
            <a:r>
              <a:rPr lang="ru-RU" dirty="0"/>
              <a:t> та </a:t>
            </a:r>
            <a:r>
              <a:rPr lang="ru-RU" dirty="0" err="1"/>
              <a:t>інвестором</a:t>
            </a:r>
            <a:r>
              <a:rPr lang="ru-RU" dirty="0"/>
              <a:t> і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пов’язані</a:t>
            </a:r>
            <a:r>
              <a:rPr lang="ru-RU" dirty="0"/>
              <a:t> з </a:t>
            </a:r>
            <a:r>
              <a:rPr lang="ru-RU" dirty="0" err="1" smtClean="0"/>
              <a:t>виплатою</a:t>
            </a:r>
            <a:r>
              <a:rPr lang="ru-RU" dirty="0" smtClean="0"/>
              <a:t> </a:t>
            </a:r>
            <a:r>
              <a:rPr lang="ru-RU" dirty="0"/>
              <a:t>доходу за </a:t>
            </a:r>
            <a:r>
              <a:rPr lang="ru-RU" dirty="0" err="1"/>
              <a:t>надану</a:t>
            </a:r>
            <a:r>
              <a:rPr lang="ru-RU" dirty="0"/>
              <a:t> </a:t>
            </a:r>
            <a:r>
              <a:rPr lang="ru-RU" dirty="0" err="1"/>
              <a:t>емітентові</a:t>
            </a:r>
            <a:r>
              <a:rPr lang="ru-RU" dirty="0"/>
              <a:t> </a:t>
            </a:r>
            <a:r>
              <a:rPr lang="ru-RU" dirty="0" err="1"/>
              <a:t>позику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 err="1"/>
              <a:t>Фінансові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ринку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механізму</a:t>
            </a:r>
            <a:r>
              <a:rPr lang="ru-RU" dirty="0"/>
              <a:t> </a:t>
            </a:r>
            <a:r>
              <a:rPr lang="ru-RU" dirty="0" err="1"/>
              <a:t>нарахування</a:t>
            </a:r>
            <a:r>
              <a:rPr lang="ru-RU" dirty="0"/>
              <a:t> доходу </a:t>
            </a:r>
            <a:r>
              <a:rPr lang="ru-RU" dirty="0" err="1"/>
              <a:t>поділяються</a:t>
            </a:r>
            <a:r>
              <a:rPr lang="ru-RU" dirty="0"/>
              <a:t> на: </a:t>
            </a:r>
          </a:p>
          <a:p>
            <a:r>
              <a:rPr lang="ru-RU" i="1" dirty="0"/>
              <a:t>1. </a:t>
            </a:r>
            <a:r>
              <a:rPr lang="ru-RU" i="1" dirty="0" err="1"/>
              <a:t>Інструменти</a:t>
            </a:r>
            <a:r>
              <a:rPr lang="ru-RU" i="1" dirty="0"/>
              <a:t> з </a:t>
            </a:r>
            <a:r>
              <a:rPr lang="ru-RU" i="1" dirty="0" err="1"/>
              <a:t>фіксованим</a:t>
            </a:r>
            <a:r>
              <a:rPr lang="ru-RU" i="1" dirty="0"/>
              <a:t> доходом </a:t>
            </a:r>
            <a:r>
              <a:rPr lang="ru-RU" dirty="0"/>
              <a:t>– </a:t>
            </a:r>
            <a:r>
              <a:rPr lang="ru-RU" dirty="0" err="1"/>
              <a:t>облігації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боргові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з </a:t>
            </a:r>
            <a:r>
              <a:rPr lang="ru-RU" dirty="0" err="1"/>
              <a:t>фіксованими</a:t>
            </a:r>
            <a:r>
              <a:rPr lang="ru-RU" dirty="0"/>
              <a:t> </a:t>
            </a:r>
            <a:r>
              <a:rPr lang="ru-RU" dirty="0" err="1"/>
              <a:t>процентними</a:t>
            </a:r>
            <a:r>
              <a:rPr lang="ru-RU" dirty="0"/>
              <a:t> </a:t>
            </a:r>
            <a:r>
              <a:rPr lang="ru-RU" dirty="0" err="1"/>
              <a:t>виплатами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 smtClean="0"/>
              <a:t>привілейовані</a:t>
            </a:r>
            <a:r>
              <a:rPr lang="ru-RU" dirty="0" smtClean="0"/>
              <a:t> </a:t>
            </a:r>
            <a:r>
              <a:rPr lang="ru-RU" dirty="0" err="1"/>
              <a:t>акції</a:t>
            </a:r>
            <a:r>
              <a:rPr lang="ru-RU" dirty="0"/>
              <a:t>, за 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фіксований</a:t>
            </a:r>
            <a:r>
              <a:rPr lang="ru-RU" dirty="0"/>
              <a:t> </a:t>
            </a:r>
            <a:r>
              <a:rPr lang="ru-RU" dirty="0" err="1"/>
              <a:t>дивіденд</a:t>
            </a:r>
            <a:r>
              <a:rPr lang="ru-RU" dirty="0"/>
              <a:t>. </a:t>
            </a:r>
          </a:p>
          <a:p>
            <a:r>
              <a:rPr lang="ru-RU" i="1" dirty="0"/>
              <a:t>2. </a:t>
            </a:r>
            <a:r>
              <a:rPr lang="ru-RU" i="1" dirty="0" err="1"/>
              <a:t>Інструменти</a:t>
            </a:r>
            <a:r>
              <a:rPr lang="ru-RU" i="1" dirty="0"/>
              <a:t> з </a:t>
            </a:r>
            <a:r>
              <a:rPr lang="ru-RU" i="1" dirty="0" err="1"/>
              <a:t>плаваючим</a:t>
            </a:r>
            <a:r>
              <a:rPr lang="ru-RU" i="1" dirty="0"/>
              <a:t> доходом </a:t>
            </a:r>
            <a:r>
              <a:rPr lang="ru-RU" dirty="0"/>
              <a:t>– </a:t>
            </a:r>
            <a:r>
              <a:rPr lang="ru-RU" dirty="0" err="1"/>
              <a:t>боргові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змінними</a:t>
            </a:r>
            <a:r>
              <a:rPr lang="ru-RU" dirty="0"/>
              <a:t> </a:t>
            </a:r>
            <a:r>
              <a:rPr lang="ru-RU" dirty="0" err="1"/>
              <a:t>процентними</a:t>
            </a:r>
            <a:r>
              <a:rPr lang="ru-RU" dirty="0"/>
              <a:t> </a:t>
            </a:r>
            <a:r>
              <a:rPr lang="ru-RU" dirty="0" err="1"/>
              <a:t>виплатами</a:t>
            </a:r>
            <a:r>
              <a:rPr lang="ru-RU" dirty="0"/>
              <a:t> та </a:t>
            </a:r>
            <a:r>
              <a:rPr lang="ru-RU" dirty="0" err="1"/>
              <a:t>прості</a:t>
            </a:r>
            <a:r>
              <a:rPr lang="ru-RU" dirty="0"/>
              <a:t> </a:t>
            </a:r>
            <a:r>
              <a:rPr lang="ru-RU" dirty="0" err="1"/>
              <a:t>акції</a:t>
            </a:r>
            <a:r>
              <a:rPr lang="ru-RU" dirty="0"/>
              <a:t>, </a:t>
            </a:r>
            <a:r>
              <a:rPr lang="ru-RU" dirty="0" err="1"/>
              <a:t>оскільки</a:t>
            </a:r>
            <a:r>
              <a:rPr lang="ru-RU" dirty="0"/>
              <a:t> </a:t>
            </a:r>
            <a:r>
              <a:rPr lang="ru-RU" dirty="0" err="1"/>
              <a:t>дивідендні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ними наперед не </a:t>
            </a:r>
            <a:r>
              <a:rPr lang="ru-RU" dirty="0" err="1"/>
              <a:t>визначені</a:t>
            </a:r>
            <a:r>
              <a:rPr lang="ru-RU" dirty="0"/>
              <a:t> й </a:t>
            </a:r>
            <a:r>
              <a:rPr lang="ru-RU" dirty="0" err="1"/>
              <a:t>залежать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 </a:t>
            </a:r>
            <a:r>
              <a:rPr lang="ru-RU" dirty="0" err="1" smtClean="0"/>
              <a:t>прибутку</a:t>
            </a:r>
            <a:r>
              <a:rPr lang="ru-RU" dirty="0"/>
              <a:t>, </a:t>
            </a:r>
            <a:r>
              <a:rPr lang="ru-RU" dirty="0" err="1"/>
              <a:t>отриманого</a:t>
            </a:r>
            <a:r>
              <a:rPr lang="ru-RU" dirty="0"/>
              <a:t> </a:t>
            </a:r>
            <a:r>
              <a:rPr lang="ru-RU" dirty="0" err="1"/>
              <a:t>фірмою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звітного</a:t>
            </a:r>
            <a:r>
              <a:rPr lang="ru-RU" dirty="0"/>
              <a:t> </a:t>
            </a:r>
            <a:r>
              <a:rPr lang="ru-RU" dirty="0" err="1"/>
              <a:t>періоду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6322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3909"/>
            <a:ext cx="8596668" cy="65003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До характеристик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світового</a:t>
            </a:r>
            <a:r>
              <a:rPr lang="ru-RU" dirty="0"/>
              <a:t> </a:t>
            </a:r>
            <a:r>
              <a:rPr lang="ru-RU" dirty="0" err="1"/>
              <a:t>фінансового</a:t>
            </a:r>
            <a:r>
              <a:rPr lang="ru-RU" dirty="0"/>
              <a:t> </a:t>
            </a:r>
            <a:r>
              <a:rPr lang="ru-RU" dirty="0" smtClean="0"/>
              <a:t>ринку </a:t>
            </a:r>
            <a:r>
              <a:rPr lang="ru-RU" dirty="0" err="1"/>
              <a:t>відносять</a:t>
            </a:r>
            <a:r>
              <a:rPr lang="ru-RU" dirty="0"/>
              <a:t>: </a:t>
            </a:r>
          </a:p>
          <a:p>
            <a:r>
              <a:rPr lang="ru-RU" dirty="0"/>
              <a:t>1) </a:t>
            </a:r>
            <a:r>
              <a:rPr lang="ru-RU" i="1" dirty="0" err="1"/>
              <a:t>термін</a:t>
            </a:r>
            <a:r>
              <a:rPr lang="ru-RU" i="1" dirty="0"/>
              <a:t> </a:t>
            </a:r>
            <a:r>
              <a:rPr lang="ru-RU" i="1" dirty="0" err="1"/>
              <a:t>обігу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проміжок</a:t>
            </a:r>
            <a:r>
              <a:rPr lang="ru-RU" dirty="0"/>
              <a:t> часу до </a:t>
            </a:r>
            <a:r>
              <a:rPr lang="ru-RU" dirty="0" err="1"/>
              <a:t>кінцевого</a:t>
            </a:r>
            <a:r>
              <a:rPr lang="ru-RU" dirty="0"/>
              <a:t> платежу </a:t>
            </a:r>
            <a:r>
              <a:rPr lang="ru-RU" dirty="0" err="1"/>
              <a:t>або</a:t>
            </a:r>
            <a:r>
              <a:rPr lang="ru-RU" dirty="0"/>
              <a:t> до </a:t>
            </a:r>
            <a:r>
              <a:rPr lang="ru-RU" dirty="0" err="1"/>
              <a:t>вимоги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(</a:t>
            </a:r>
            <a:r>
              <a:rPr lang="ru-RU" dirty="0" err="1"/>
              <a:t>погашення</a:t>
            </a:r>
            <a:r>
              <a:rPr lang="ru-RU" dirty="0"/>
              <a:t>) </a:t>
            </a:r>
            <a:r>
              <a:rPr lang="ru-RU" dirty="0" err="1"/>
              <a:t>фінансового</a:t>
            </a:r>
            <a:r>
              <a:rPr lang="ru-RU" dirty="0"/>
              <a:t> активу: </a:t>
            </a:r>
          </a:p>
          <a:p>
            <a:r>
              <a:rPr lang="ru-RU" dirty="0"/>
              <a:t> </a:t>
            </a:r>
            <a:r>
              <a:rPr lang="ru-RU" i="1" dirty="0" err="1"/>
              <a:t>короткострокові</a:t>
            </a:r>
            <a:r>
              <a:rPr lang="ru-RU" i="1" dirty="0"/>
              <a:t> </a:t>
            </a:r>
            <a:r>
              <a:rPr lang="ru-RU" dirty="0"/>
              <a:t>– з </a:t>
            </a:r>
            <a:r>
              <a:rPr lang="ru-RU" dirty="0" err="1"/>
              <a:t>терміном</a:t>
            </a:r>
            <a:r>
              <a:rPr lang="ru-RU" dirty="0"/>
              <a:t> </a:t>
            </a:r>
            <a:r>
              <a:rPr lang="ru-RU" dirty="0" err="1"/>
              <a:t>обігу</a:t>
            </a:r>
            <a:r>
              <a:rPr lang="ru-RU" dirty="0"/>
              <a:t> до 1 року; </a:t>
            </a:r>
          </a:p>
          <a:p>
            <a:r>
              <a:rPr lang="ru-RU" dirty="0"/>
              <a:t> </a:t>
            </a:r>
            <a:r>
              <a:rPr lang="ru-RU" i="1" dirty="0" err="1"/>
              <a:t>середньострокові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1до 4-5 </a:t>
            </a:r>
            <a:r>
              <a:rPr lang="ru-RU" dirty="0" err="1"/>
              <a:t>років</a:t>
            </a:r>
            <a:r>
              <a:rPr lang="ru-RU" dirty="0"/>
              <a:t>; </a:t>
            </a:r>
          </a:p>
          <a:p>
            <a:r>
              <a:rPr lang="ru-RU" dirty="0" smtClean="0"/>
              <a:t> </a:t>
            </a:r>
            <a:r>
              <a:rPr lang="ru-RU" i="1" dirty="0" err="1"/>
              <a:t>довгострокові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від</a:t>
            </a:r>
            <a:r>
              <a:rPr lang="ru-RU" dirty="0"/>
              <a:t> 5 до 10 </a:t>
            </a:r>
            <a:r>
              <a:rPr lang="ru-RU" dirty="0" err="1"/>
              <a:t>років</a:t>
            </a:r>
            <a:r>
              <a:rPr lang="ru-RU" dirty="0"/>
              <a:t> і </a:t>
            </a:r>
            <a:r>
              <a:rPr lang="ru-RU" dirty="0" err="1"/>
              <a:t>більше</a:t>
            </a:r>
            <a:r>
              <a:rPr lang="ru-RU" dirty="0"/>
              <a:t>. </a:t>
            </a:r>
          </a:p>
          <a:p>
            <a:r>
              <a:rPr lang="ru-RU" dirty="0"/>
              <a:t>2) </a:t>
            </a:r>
            <a:r>
              <a:rPr lang="ru-RU" i="1" dirty="0" err="1"/>
              <a:t>ліквідність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швидкого</a:t>
            </a:r>
            <a:r>
              <a:rPr lang="ru-RU" dirty="0"/>
              <a:t> </a:t>
            </a:r>
            <a:r>
              <a:rPr lang="ru-RU" dirty="0" err="1"/>
              <a:t>перетворення</a:t>
            </a:r>
            <a:r>
              <a:rPr lang="ru-RU" dirty="0"/>
              <a:t> активу на </a:t>
            </a:r>
            <a:r>
              <a:rPr lang="ru-RU" dirty="0" err="1" smtClean="0"/>
              <a:t>готівку</a:t>
            </a:r>
            <a:r>
              <a:rPr lang="ru-RU" dirty="0" smtClean="0"/>
              <a:t> </a:t>
            </a:r>
            <a:r>
              <a:rPr lang="ru-RU" dirty="0"/>
              <a:t>без </a:t>
            </a:r>
            <a:r>
              <a:rPr lang="ru-RU" dirty="0" err="1"/>
              <a:t>значних</a:t>
            </a:r>
            <a:r>
              <a:rPr lang="ru-RU" dirty="0"/>
              <a:t> </a:t>
            </a:r>
            <a:r>
              <a:rPr lang="ru-RU" dirty="0" err="1"/>
              <a:t>втрат</a:t>
            </a:r>
            <a:r>
              <a:rPr lang="ru-RU" dirty="0"/>
              <a:t>; </a:t>
            </a:r>
          </a:p>
          <a:p>
            <a:r>
              <a:rPr lang="ru-RU" dirty="0"/>
              <a:t>3) </a:t>
            </a:r>
            <a:r>
              <a:rPr lang="ru-RU" i="1" dirty="0" err="1"/>
              <a:t>дохідність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dirty="0" err="1"/>
              <a:t>розраховується</a:t>
            </a:r>
            <a:r>
              <a:rPr lang="ru-RU" dirty="0"/>
              <a:t>, як правило,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річної</a:t>
            </a:r>
            <a:r>
              <a:rPr lang="ru-RU" dirty="0"/>
              <a:t> </a:t>
            </a:r>
            <a:r>
              <a:rPr lang="ru-RU" dirty="0" err="1" smtClean="0"/>
              <a:t>процентної</a:t>
            </a:r>
            <a:r>
              <a:rPr lang="ru-RU" dirty="0" smtClean="0"/>
              <a:t> </a:t>
            </a:r>
            <a:r>
              <a:rPr lang="ru-RU" dirty="0"/>
              <a:t>ставки.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: </a:t>
            </a:r>
          </a:p>
          <a:p>
            <a:r>
              <a:rPr lang="ru-RU" dirty="0"/>
              <a:t> </a:t>
            </a:r>
            <a:r>
              <a:rPr lang="ru-RU" i="1" dirty="0" err="1"/>
              <a:t>номінальну</a:t>
            </a:r>
            <a:r>
              <a:rPr lang="ru-RU" i="1" dirty="0"/>
              <a:t> ставку доходу </a:t>
            </a:r>
            <a:r>
              <a:rPr lang="ru-RU" dirty="0"/>
              <a:t>– </a:t>
            </a:r>
            <a:r>
              <a:rPr lang="ru-RU" dirty="0" err="1"/>
              <a:t>дохід</a:t>
            </a:r>
            <a:r>
              <a:rPr lang="ru-RU" dirty="0"/>
              <a:t> у грошовому </a:t>
            </a:r>
            <a:r>
              <a:rPr lang="ru-RU" dirty="0" err="1"/>
              <a:t>виразі</a:t>
            </a:r>
            <a:r>
              <a:rPr lang="ru-RU" dirty="0"/>
              <a:t>, </a:t>
            </a:r>
            <a:r>
              <a:rPr lang="ru-RU" dirty="0" err="1"/>
              <a:t>отриманий</a:t>
            </a:r>
            <a:r>
              <a:rPr lang="ru-RU" dirty="0"/>
              <a:t> з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грошової</a:t>
            </a:r>
            <a:r>
              <a:rPr lang="ru-RU" dirty="0"/>
              <a:t> </a:t>
            </a:r>
            <a:r>
              <a:rPr lang="ru-RU" dirty="0" err="1"/>
              <a:t>одиниці</a:t>
            </a:r>
            <a:r>
              <a:rPr lang="ru-RU" dirty="0"/>
              <a:t> </a:t>
            </a:r>
            <a:r>
              <a:rPr lang="ru-RU" dirty="0" err="1"/>
              <a:t>вкладень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абсолютний</a:t>
            </a:r>
            <a:r>
              <a:rPr lang="ru-RU" dirty="0"/>
              <a:t> </a:t>
            </a:r>
            <a:r>
              <a:rPr lang="ru-RU" dirty="0" err="1"/>
              <a:t>дохід</a:t>
            </a:r>
            <a:r>
              <a:rPr lang="ru-RU" dirty="0"/>
              <a:t>, </a:t>
            </a:r>
            <a:r>
              <a:rPr lang="ru-RU" dirty="0" err="1" smtClean="0"/>
              <a:t>отриманий</a:t>
            </a:r>
            <a:r>
              <a:rPr lang="ru-RU" dirty="0" smtClean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інвестування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у </a:t>
            </a:r>
            <a:r>
              <a:rPr lang="ru-RU" dirty="0" err="1"/>
              <a:t>фінансовий</a:t>
            </a:r>
            <a:r>
              <a:rPr lang="ru-RU" dirty="0"/>
              <a:t> актив, </a:t>
            </a:r>
            <a:r>
              <a:rPr lang="ru-RU" dirty="0" err="1"/>
              <a:t>абсолютну</a:t>
            </a:r>
            <a:r>
              <a:rPr lang="ru-RU" dirty="0"/>
              <a:t> </a:t>
            </a:r>
            <a:r>
              <a:rPr lang="ru-RU" dirty="0" smtClean="0"/>
              <a:t>плату </a:t>
            </a:r>
            <a:r>
              <a:rPr lang="ru-RU" dirty="0"/>
              <a:t>за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; </a:t>
            </a:r>
          </a:p>
          <a:p>
            <a:r>
              <a:rPr lang="ru-RU" dirty="0"/>
              <a:t> </a:t>
            </a:r>
            <a:r>
              <a:rPr lang="ru-RU" i="1" dirty="0"/>
              <a:t>реальна ставка доходу </a:t>
            </a:r>
            <a:r>
              <a:rPr lang="ru-RU" dirty="0"/>
              <a:t>–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err="1"/>
              <a:t>номінальній</a:t>
            </a:r>
            <a:r>
              <a:rPr lang="ru-RU" dirty="0"/>
              <a:t> </a:t>
            </a:r>
            <a:r>
              <a:rPr lang="ru-RU" dirty="0" err="1"/>
              <a:t>ставці</a:t>
            </a:r>
            <a:r>
              <a:rPr lang="ru-RU" dirty="0"/>
              <a:t> доходу за </a:t>
            </a:r>
            <a:r>
              <a:rPr lang="ru-RU" dirty="0" err="1" smtClean="0"/>
              <a:t>вирахуванням</a:t>
            </a:r>
            <a:r>
              <a:rPr lang="ru-RU" dirty="0" smtClean="0"/>
              <a:t> </a:t>
            </a:r>
            <a:r>
              <a:rPr lang="ru-RU" dirty="0" err="1"/>
              <a:t>темпів</a:t>
            </a:r>
            <a:r>
              <a:rPr lang="ru-RU" dirty="0"/>
              <a:t> </a:t>
            </a:r>
            <a:r>
              <a:rPr lang="ru-RU" dirty="0" err="1"/>
              <a:t>інфляції</a:t>
            </a:r>
            <a:r>
              <a:rPr lang="ru-RU" dirty="0"/>
              <a:t>. </a:t>
            </a:r>
          </a:p>
          <a:p>
            <a:r>
              <a:rPr lang="ru-RU" dirty="0"/>
              <a:t>4) </a:t>
            </a:r>
            <a:r>
              <a:rPr lang="ru-RU" i="1" dirty="0" err="1"/>
              <a:t>дохід</a:t>
            </a:r>
            <a:r>
              <a:rPr lang="ru-RU" i="1" dirty="0"/>
              <a:t> по активу </a:t>
            </a:r>
            <a:r>
              <a:rPr lang="ru-RU" dirty="0"/>
              <a:t>– </a:t>
            </a:r>
            <a:r>
              <a:rPr lang="ru-RU" dirty="0" err="1"/>
              <a:t>очікувані</a:t>
            </a:r>
            <a:r>
              <a:rPr lang="ru-RU" dirty="0"/>
              <a:t> </a:t>
            </a:r>
            <a:r>
              <a:rPr lang="ru-RU" dirty="0" err="1"/>
              <a:t>грошові</a:t>
            </a:r>
            <a:r>
              <a:rPr lang="ru-RU" dirty="0"/>
              <a:t> потоки по </a:t>
            </a:r>
            <a:r>
              <a:rPr lang="ru-RU" dirty="0" err="1"/>
              <a:t>ньому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 smtClean="0"/>
              <a:t>процентні</a:t>
            </a:r>
            <a:r>
              <a:rPr lang="ru-RU" dirty="0"/>
              <a:t>, </a:t>
            </a:r>
            <a:r>
              <a:rPr lang="ru-RU" dirty="0" err="1"/>
              <a:t>дивідендні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, </a:t>
            </a:r>
            <a:r>
              <a:rPr lang="ru-RU" dirty="0" err="1"/>
              <a:t>отримані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погашення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перепродажу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активів</a:t>
            </a:r>
            <a:r>
              <a:rPr lang="ru-RU" dirty="0"/>
              <a:t>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учасникам</a:t>
            </a:r>
            <a:r>
              <a:rPr lang="ru-RU" dirty="0"/>
              <a:t> ринку; </a:t>
            </a:r>
          </a:p>
        </p:txBody>
      </p:sp>
    </p:spTree>
    <p:extLst>
      <p:ext uri="{BB962C8B-B14F-4D97-AF65-F5344CB8AC3E}">
        <p14:creationId xmlns:p14="http://schemas.microsoft.com/office/powerpoint/2010/main" val="424322521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663</TotalTime>
  <Words>4877</Words>
  <Application>Microsoft Office PowerPoint</Application>
  <PresentationFormat>Широкоэкранный</PresentationFormat>
  <Paragraphs>287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Times New Roman</vt:lpstr>
      <vt:lpstr>Trebuchet MS</vt:lpstr>
      <vt:lpstr>Wingdings 3</vt:lpstr>
      <vt:lpstr>Грань</vt:lpstr>
      <vt:lpstr>Тема 8. СВІТОВИЙ ФІНАНСОВИЙ РИНОК ТА ЙОГО СТРУКТУРА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8. СВІТОВИЙ ФІНАНСОВИЙ РИНОК ТА ЙОГО СТРУКТУРА</dc:title>
  <dc:creator>Оксана</dc:creator>
  <cp:lastModifiedBy>Оксана</cp:lastModifiedBy>
  <cp:revision>25</cp:revision>
  <dcterms:created xsi:type="dcterms:W3CDTF">2021-03-31T05:04:41Z</dcterms:created>
  <dcterms:modified xsi:type="dcterms:W3CDTF">2021-04-06T16:18:39Z</dcterms:modified>
</cp:coreProperties>
</file>