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7"/>
  </p:notesMasterIdLst>
  <p:sldIdLst>
    <p:sldId id="310" r:id="rId2"/>
    <p:sldId id="916" r:id="rId3"/>
    <p:sldId id="938" r:id="rId4"/>
    <p:sldId id="940" r:id="rId5"/>
    <p:sldId id="941" r:id="rId6"/>
    <p:sldId id="942" r:id="rId7"/>
    <p:sldId id="943" r:id="rId8"/>
    <p:sldId id="944" r:id="rId9"/>
    <p:sldId id="945" r:id="rId10"/>
    <p:sldId id="939" r:id="rId11"/>
    <p:sldId id="946" r:id="rId12"/>
    <p:sldId id="947" r:id="rId13"/>
    <p:sldId id="948" r:id="rId14"/>
    <p:sldId id="949" r:id="rId15"/>
    <p:sldId id="914" r:id="rId16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28D"/>
    <a:srgbClr val="CDD9FC"/>
    <a:srgbClr val="91AAEC"/>
    <a:srgbClr val="E8EDFD"/>
    <a:srgbClr val="0F2E51"/>
    <a:srgbClr val="FFFFFF"/>
    <a:srgbClr val="3186E3"/>
    <a:srgbClr val="E6E6E6"/>
    <a:srgbClr val="2F8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із теми 1 –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5455" autoAdjust="0"/>
  </p:normalViewPr>
  <p:slideViewPr>
    <p:cSldViewPr>
      <p:cViewPr>
        <p:scale>
          <a:sx n="75" d="100"/>
          <a:sy n="75" d="100"/>
        </p:scale>
        <p:origin x="1242" y="54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57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447639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14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128704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18.03.2021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zakon2.rada.gov.ua/laws/show/1341-2011-%D0%BF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6.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 smtClean="0">
                <a:latin typeface="Bookman Old Style" pitchFamily="18" charset="0"/>
              </a:rPr>
              <a:t>Підготовка</a:t>
            </a:r>
            <a:r>
              <a:rPr lang="ru-RU" sz="4400" i="0" dirty="0" smtClean="0">
                <a:latin typeface="Bookman Old Style" pitchFamily="18" charset="0"/>
              </a:rPr>
              <a:t> та </a:t>
            </a:r>
            <a:r>
              <a:rPr lang="ru-RU" sz="4400" i="0" dirty="0" err="1" smtClean="0">
                <a:latin typeface="Bookman Old Style" pitchFamily="18" charset="0"/>
              </a:rPr>
              <a:t>кваліфікація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кадрів</a:t>
            </a:r>
            <a:r>
              <a:rPr lang="ru-RU" sz="4400" i="0" dirty="0" smtClean="0">
                <a:latin typeface="Bookman Old Style" pitchFamily="18" charset="0"/>
              </a:rPr>
              <a:t> в Україні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/>
          </p:nvPr>
        </p:nvGraphicFramePr>
        <p:xfrm>
          <a:off x="395536" y="1124744"/>
          <a:ext cx="7688908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icture" r:id="rId3" imgW="6150298" imgH="4233674" progId="Word.Picture.8">
                  <p:embed/>
                </p:oleObj>
              </mc:Choice>
              <mc:Fallback>
                <p:oleObj name="Picture" r:id="rId3" imgW="6150298" imgH="4233674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124744"/>
                        <a:ext cx="7688908" cy="53285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6111889"/>
      </p:ext>
    </p:extLst>
  </p:cSld>
  <p:clrMapOvr>
    <a:masterClrMapping/>
  </p:clrMapOvr>
  <p:transition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7920880" cy="59093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srgbClr val="333333"/>
                </a:solidFill>
                <a:latin typeface="innerspace"/>
              </a:rPr>
              <a:t>Встановлено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такі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документів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) за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відповідними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ступенями:</a:t>
            </a: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333333"/>
                </a:solidFill>
                <a:latin typeface="innerspace"/>
              </a:rPr>
              <a:t>Диплом </a:t>
            </a:r>
            <a:r>
              <a:rPr lang="ru-RU" b="1" dirty="0" err="1">
                <a:solidFill>
                  <a:srgbClr val="333333"/>
                </a:solidFill>
                <a:latin typeface="innerspace"/>
              </a:rPr>
              <a:t>молодшого</a:t>
            </a:r>
            <a:r>
              <a:rPr lang="ru-RU" b="1" dirty="0">
                <a:solidFill>
                  <a:srgbClr val="333333"/>
                </a:solidFill>
                <a:latin typeface="innerspace"/>
              </a:rPr>
              <a:t> бакалавра</a:t>
            </a:r>
            <a:endParaRPr lang="ru-RU" dirty="0">
              <a:solidFill>
                <a:srgbClr val="333333"/>
              </a:solidFill>
              <a:latin typeface="innerspace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333333"/>
                </a:solidFill>
                <a:latin typeface="innerspace"/>
              </a:rPr>
              <a:t>Диплом бакалавра</a:t>
            </a:r>
            <a:endParaRPr lang="ru-RU" dirty="0">
              <a:solidFill>
                <a:srgbClr val="333333"/>
              </a:solidFill>
              <a:latin typeface="innerspace"/>
            </a:endParaRPr>
          </a:p>
          <a:p>
            <a:pPr algn="just">
              <a:buFont typeface="+mj-lt"/>
              <a:buAutoNum type="arabicPeriod"/>
            </a:pPr>
            <a:r>
              <a:rPr lang="ru-RU" b="1" dirty="0">
                <a:solidFill>
                  <a:srgbClr val="333333"/>
                </a:solidFill>
                <a:latin typeface="innerspace"/>
              </a:rPr>
              <a:t>Диплом </a:t>
            </a:r>
            <a:r>
              <a:rPr lang="ru-RU" b="1" dirty="0" err="1" smtClean="0">
                <a:solidFill>
                  <a:srgbClr val="333333"/>
                </a:solidFill>
                <a:latin typeface="innerspace"/>
              </a:rPr>
              <a:t>магістра</a:t>
            </a:r>
            <a:endParaRPr lang="ru-RU" b="1" dirty="0" smtClean="0">
              <a:solidFill>
                <a:srgbClr val="333333"/>
              </a:solidFill>
              <a:latin typeface="innerspace"/>
            </a:endParaRPr>
          </a:p>
          <a:p>
            <a:pPr algn="just"/>
            <a:r>
              <a:rPr lang="ru-RU" dirty="0" smtClean="0">
                <a:solidFill>
                  <a:srgbClr val="333333"/>
                </a:solidFill>
                <a:latin typeface="innerspace"/>
              </a:rPr>
              <a:t>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дипломі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молодшого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бакалавра, бакалавра,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магістра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зазначаються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установи),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видав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цей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документ (у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разі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здобуття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відокремленому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підрозділі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установи) - також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такого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підрозділу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), а також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кваліфікація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складається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 інформації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здобутий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особою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ступінь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спеціальність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спеціалізацію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та в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певних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випадках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-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професійну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кваліфікацію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 </a:t>
            </a:r>
          </a:p>
          <a:p>
            <a:pPr algn="just"/>
            <a:r>
              <a:rPr lang="ru-RU" dirty="0" err="1">
                <a:solidFill>
                  <a:srgbClr val="333333"/>
                </a:solidFill>
                <a:latin typeface="innerspace"/>
              </a:rPr>
              <a:t>Невід’ємною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частиною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диплома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молодшого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бакалавра є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додаток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 диплома.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innerspace"/>
              </a:rPr>
              <a:t>Для диплома бакалавра,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магістра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/доктора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є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додаток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 диплома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європейського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зразка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містить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структуровану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інформацію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завершене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навчання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додатку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 диплома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міститься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інформація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результати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навчання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особи,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складається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 інформації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дисциплін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отримані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оцінки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здобуту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кількість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кредитів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ЄКТС, а також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відомості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національну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систему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України.</a:t>
            </a:r>
            <a:endParaRPr lang="ru-RU" b="0" i="0" dirty="0">
              <a:solidFill>
                <a:srgbClr val="333333"/>
              </a:solidFill>
              <a:effectLst/>
              <a:latin typeface="innerspace"/>
            </a:endParaRPr>
          </a:p>
        </p:txBody>
      </p:sp>
    </p:spTree>
    <p:extLst>
      <p:ext uri="{BB962C8B-B14F-4D97-AF65-F5344CB8AC3E}">
        <p14:creationId xmlns:p14="http://schemas.microsoft.com/office/powerpoint/2010/main" val="1459280200"/>
      </p:ext>
    </p:extLst>
  </p:cSld>
  <p:clrMapOvr>
    <a:masterClrMapping/>
  </p:clrMapOvr>
  <p:transition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352928" cy="61863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innerspace"/>
              </a:rPr>
              <a:t>Диплом доктора </a:t>
            </a:r>
            <a:r>
              <a:rPr lang="ru-RU" b="1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b="1" dirty="0">
                <a:solidFill>
                  <a:srgbClr val="333333"/>
                </a:solidFill>
                <a:latin typeface="innerspace"/>
              </a:rPr>
              <a:t>/доктора </a:t>
            </a:r>
            <a:r>
              <a:rPr lang="ru-RU" b="1" dirty="0" err="1" smtClean="0">
                <a:solidFill>
                  <a:srgbClr val="333333"/>
                </a:solidFill>
                <a:latin typeface="innerspace"/>
              </a:rPr>
              <a:t>мистецтва</a:t>
            </a:r>
            <a:endParaRPr lang="ru-RU" b="1" dirty="0" smtClean="0">
              <a:solidFill>
                <a:srgbClr val="333333"/>
              </a:solidFill>
              <a:latin typeface="innerspace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innerspace"/>
              </a:rPr>
              <a:t>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дипломі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/доктора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доктора наук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зазначаються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установи), в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якому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якій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)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здійснювалася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підготовка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установи),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спеціалізованій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вченій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раді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спеціалізованій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раді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присудження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)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якого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(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якої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)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захищено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/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мистецькі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досягнення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а також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кваліфікації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</a:t>
            </a:r>
          </a:p>
          <a:p>
            <a:r>
              <a:rPr lang="ru-RU" dirty="0">
                <a:solidFill>
                  <a:srgbClr val="333333"/>
                </a:solidFill>
                <a:latin typeface="innerspace"/>
              </a:rPr>
              <a:t>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кваліфікації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зазначаються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галузі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знань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та/або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спеціальності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разі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якщо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дисертаційне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дослідження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виконано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в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суміжних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галузях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знань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доктора наук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присуджуються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провідній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галузі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із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зазначенням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міжгалузевого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характеру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роботи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</a:t>
            </a:r>
          </a:p>
          <a:p>
            <a:r>
              <a:rPr lang="ru-RU" dirty="0">
                <a:solidFill>
                  <a:srgbClr val="333333"/>
                </a:solidFill>
                <a:latin typeface="innerspace"/>
              </a:rPr>
              <a:t>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кваліфікації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зазначаються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спеціальності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 в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окремих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випадках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-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назва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спеціалізації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</a:t>
            </a:r>
          </a:p>
          <a:p>
            <a:r>
              <a:rPr lang="ru-RU" dirty="0" err="1">
                <a:solidFill>
                  <a:srgbClr val="333333"/>
                </a:solidFill>
                <a:latin typeface="innerspace"/>
              </a:rPr>
              <a:t>Ступінь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присуджується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спеціалізованою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радою з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присудження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мистецького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спрямування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 результатом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успішного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виконання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здобувачем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відповідної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освітньо-творчої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програми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публічного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захисту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творчого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мистецького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проекту в порядку,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визначеному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Кабінетом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Міністрів України.</a:t>
            </a:r>
          </a:p>
          <a:p>
            <a:r>
              <a:rPr lang="ru-RU" dirty="0">
                <a:solidFill>
                  <a:srgbClr val="333333"/>
                </a:solidFill>
                <a:latin typeface="innerspace"/>
              </a:rPr>
              <a:t>Строк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підготовки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творчій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аспірантурі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становить три роки.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Обсяг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освітньої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складової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освітньо-творчої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програми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підготовки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мистецтва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становить 30-60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кредитів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ЄКТС.</a:t>
            </a:r>
            <a:endParaRPr lang="ru-RU" b="0" i="0" dirty="0">
              <a:solidFill>
                <a:srgbClr val="333333"/>
              </a:solidFill>
              <a:effectLst/>
              <a:latin typeface="innerspace"/>
            </a:endParaRPr>
          </a:p>
        </p:txBody>
      </p:sp>
    </p:spTree>
    <p:extLst>
      <p:ext uri="{BB962C8B-B14F-4D97-AF65-F5344CB8AC3E}">
        <p14:creationId xmlns:p14="http://schemas.microsoft.com/office/powerpoint/2010/main" val="3521421096"/>
      </p:ext>
    </p:extLst>
  </p:cSld>
  <p:clrMapOvr>
    <a:masterClrMapping/>
  </p:clrMapOvr>
  <p:transition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064896" cy="59093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innerspace"/>
              </a:rPr>
              <a:t>Диплом доктора </a:t>
            </a:r>
            <a:r>
              <a:rPr lang="ru-RU" b="1" dirty="0" smtClean="0">
                <a:solidFill>
                  <a:srgbClr val="333333"/>
                </a:solidFill>
                <a:latin typeface="innerspace"/>
              </a:rPr>
              <a:t>наук</a:t>
            </a:r>
          </a:p>
          <a:p>
            <a:r>
              <a:rPr lang="ru-RU" dirty="0" smtClean="0">
                <a:solidFill>
                  <a:srgbClr val="333333"/>
                </a:solidFill>
                <a:latin typeface="innerspace"/>
              </a:rPr>
              <a:t>Доктор 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наук - це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другий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науковий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ступінь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здобувається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особою на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науковому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рівні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на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основі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ступеня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філософії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передбачає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набуття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найвищих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компетентностей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галузі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розроблення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впровадження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методології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дослідницької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роботи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проведення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оригінальних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досліджень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отримання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результатів, які забезпечують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розв’язання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важливої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теоретичної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або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прикладної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проблеми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мають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загальнонаціональне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або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світове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значення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та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опубліковані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в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виданнях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</a:t>
            </a:r>
          </a:p>
          <a:p>
            <a:r>
              <a:rPr lang="ru-RU" dirty="0" err="1">
                <a:solidFill>
                  <a:srgbClr val="333333"/>
                </a:solidFill>
                <a:latin typeface="innerspace"/>
              </a:rPr>
              <a:t>Ступінь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доктора наук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присуджується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спеціалізованою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вченою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радою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чи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установи за результатами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публічного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захисту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наукових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досягнень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вигляді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дисертації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або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опублікованої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монографії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або за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сукупністю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статей,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опублікованих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вітчизняних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міжнародних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рецензованих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фахових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виданнях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перелік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яких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затверджується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центральним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органом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виконавчої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влади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сфері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науки.</a:t>
            </a:r>
          </a:p>
          <a:p>
            <a:r>
              <a:rPr lang="ru-RU" dirty="0">
                <a:solidFill>
                  <a:srgbClr val="333333"/>
                </a:solidFill>
                <a:latin typeface="innerspace"/>
              </a:rPr>
              <a:t>Документ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державного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зразка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видається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закладом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тільки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за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акредитованою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освітньою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програмою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 За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неакредитованою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освітньою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програмою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заклади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виготовляють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видають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власні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документи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про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освіту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у порядку та за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зразком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, що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визначені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вченою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радою закладу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innerspace"/>
              </a:rPr>
              <a:t>.</a:t>
            </a:r>
            <a:endParaRPr lang="ru-RU" b="0" i="0" dirty="0">
              <a:solidFill>
                <a:srgbClr val="333333"/>
              </a:solidFill>
              <a:effectLst/>
              <a:latin typeface="innerspace"/>
            </a:endParaRPr>
          </a:p>
        </p:txBody>
      </p:sp>
    </p:spTree>
    <p:extLst>
      <p:ext uri="{BB962C8B-B14F-4D97-AF65-F5344CB8AC3E}">
        <p14:creationId xmlns:p14="http://schemas.microsoft.com/office/powerpoint/2010/main" val="3089322081"/>
      </p:ext>
    </p:extLst>
  </p:cSld>
  <p:clrMapOvr>
    <a:masterClrMapping/>
  </p:clrMapOvr>
  <p:transition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sz="300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Наукові ступені та вчені звання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374441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u="sng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Наукові ступені: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Кандидат наук / доктор філософії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Доктор наук</a:t>
            </a:r>
            <a:endParaRPr lang="uk-UA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u="sng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Вчені звання: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Старший дослідник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Доцент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Професор</a:t>
            </a: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8081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374441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6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.1. Характеристика освітніх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рівнів</a:t>
            </a: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6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.2. Наукові ступені та вчені звання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6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.3. Класифікація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закладів вищої освіти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та їх організаційна структура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24815" y="141277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Bookman Old Style" panose="02050604050505020204" pitchFamily="18" charset="0"/>
              </a:rPr>
              <a:t>Відповідність </a:t>
            </a:r>
            <a:r>
              <a:rPr lang="uk-UA" sz="3200" dirty="0" smtClean="0">
                <a:latin typeface="Bookman Old Style" panose="02050604050505020204" pitchFamily="18" charset="0"/>
              </a:rPr>
              <a:t>ступенів </a:t>
            </a:r>
            <a:r>
              <a:rPr lang="uk-UA" sz="3200" dirty="0">
                <a:latin typeface="Bookman Old Style" panose="02050604050505020204" pitchFamily="18" charset="0"/>
              </a:rPr>
              <a:t>і </a:t>
            </a:r>
            <a:r>
              <a:rPr lang="uk-UA" sz="3200" dirty="0" smtClean="0">
                <a:latin typeface="Bookman Old Style" panose="02050604050505020204" pitchFamily="18" charset="0"/>
              </a:rPr>
              <a:t>рівнів вищої освіти в </a:t>
            </a:r>
            <a:r>
              <a:rPr lang="uk-UA" sz="3200" dirty="0">
                <a:latin typeface="Bookman Old Style" panose="02050604050505020204" pitchFamily="18" charset="0"/>
              </a:rPr>
              <a:t>Україні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611560" y="2519338"/>
          <a:ext cx="7920880" cy="335793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077539"/>
                <a:gridCol w="3843341"/>
              </a:tblGrid>
              <a:tr h="41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 dirty="0">
                          <a:effectLst/>
                        </a:rPr>
                        <a:t>Рівні вищої освіти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Ступені вищої освіти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3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 dirty="0">
                          <a:effectLst/>
                        </a:rPr>
                        <a:t>початковий рівень (короткий цикл)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 dirty="0">
                          <a:effectLst/>
                        </a:rPr>
                        <a:t>вищої освіти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молодший бакалавр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перший (бакалаврський) рівень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бакалавр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другий (магістерський) рівень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магістр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3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третій (освітньо-науковий/освітньо-творчий) рівень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доктор філософії/доктор мистецтва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>
                          <a:effectLst/>
                        </a:rPr>
                        <a:t>науковий рівень</a:t>
                      </a:r>
                      <a:endParaRPr lang="uk-UA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96745" algn="l"/>
                        </a:tabLst>
                      </a:pPr>
                      <a:r>
                        <a:rPr lang="uk-UA" sz="1600" dirty="0">
                          <a:effectLst/>
                        </a:rPr>
                        <a:t>доктор наук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73174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Ці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рівні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регулюються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 </a:t>
            </a:r>
            <a:r>
              <a:rPr lang="ru-RU" sz="2200" dirty="0" err="1">
                <a:solidFill>
                  <a:srgbClr val="3849F9"/>
                </a:solidFill>
                <a:latin typeface="innerspace"/>
                <a:hlinkClick r:id="rId2"/>
              </a:rPr>
              <a:t>Національною</a:t>
            </a:r>
            <a:r>
              <a:rPr lang="ru-RU" sz="2200" dirty="0">
                <a:solidFill>
                  <a:srgbClr val="3849F9"/>
                </a:solidFill>
                <a:latin typeface="innerspace"/>
                <a:hlinkClick r:id="rId2"/>
              </a:rPr>
              <a:t> </a:t>
            </a:r>
            <a:r>
              <a:rPr lang="ru-RU" sz="2200" dirty="0" err="1">
                <a:solidFill>
                  <a:srgbClr val="3849F9"/>
                </a:solidFill>
                <a:latin typeface="innerspace"/>
                <a:hlinkClick r:id="rId2"/>
              </a:rPr>
              <a:t>рамкою</a:t>
            </a:r>
            <a:r>
              <a:rPr lang="ru-RU" sz="2200" dirty="0">
                <a:solidFill>
                  <a:srgbClr val="3849F9"/>
                </a:solidFill>
                <a:latin typeface="innerspace"/>
                <a:hlinkClick r:id="rId2"/>
              </a:rPr>
              <a:t> </a:t>
            </a:r>
            <a:r>
              <a:rPr lang="ru-RU" sz="2200" dirty="0" err="1">
                <a:solidFill>
                  <a:srgbClr val="3849F9"/>
                </a:solidFill>
                <a:latin typeface="innerspace"/>
                <a:hlinkClick r:id="rId2"/>
              </a:rPr>
              <a:t>кваліфікацій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 (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системний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структурований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за компетентностями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опис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кваліфікаційних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рівнів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), яка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призначена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 для використання органами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виконавчої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влади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установами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та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організаціями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що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реалізують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державну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політику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у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сфері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освіти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зайнятості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та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соціально-трудових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відносин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навчальними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закладами,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роботодавцями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іншими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юридичними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фізичними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особами з метою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розроблення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ідентифікації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співвіднесення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визнання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,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планування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і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розвитку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 </a:t>
            </a:r>
            <a:r>
              <a:rPr lang="ru-RU" sz="2200" dirty="0" err="1">
                <a:solidFill>
                  <a:srgbClr val="333333"/>
                </a:solidFill>
                <a:latin typeface="innerspace"/>
              </a:rPr>
              <a:t>кваліфікацій</a:t>
            </a:r>
            <a:r>
              <a:rPr lang="ru-RU" sz="2200" dirty="0">
                <a:solidFill>
                  <a:srgbClr val="333333"/>
                </a:solidFill>
                <a:latin typeface="innerspace"/>
              </a:rPr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4599683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20891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Кваліфікації</a:t>
            </a:r>
            <a:r>
              <a:rPr lang="ru-RU" sz="25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sz="25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sz="25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відповідають</a:t>
            </a:r>
            <a:r>
              <a:rPr lang="ru-RU" sz="2500" b="1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:</a:t>
            </a:r>
          </a:p>
          <a:p>
            <a:pPr algn="just"/>
            <a:endParaRPr lang="ru-RU" sz="2500" b="1" dirty="0" smtClean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500" b="1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молодший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 бакалавр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- 5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рівню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Національної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та короткому циклу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Європейського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простору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бакалавр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- 6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рівню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Національної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першому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циклу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Європейського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простору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магістр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- 7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рівню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Національної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та другому циклу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Європейського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простору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доктор </a:t>
            </a:r>
            <a:r>
              <a:rPr lang="ru-RU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філософії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, доктор </a:t>
            </a:r>
            <a:r>
              <a:rPr lang="ru-RU" b="1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мистецтва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- 8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рівню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Національної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третьому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циклу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Європейського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простору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вищої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освіти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доктор наук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8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рівню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Національної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рамки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кваліфікацій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099251"/>
      </p:ext>
    </p:extLst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8737" t="16783" r="28738" b="8608"/>
          <a:stretch/>
        </p:blipFill>
        <p:spPr>
          <a:xfrm>
            <a:off x="1115615" y="116632"/>
            <a:ext cx="6430865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84180"/>
      </p:ext>
    </p:extLst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013" t="17710" r="23226" b="5579"/>
          <a:stretch/>
        </p:blipFill>
        <p:spPr>
          <a:xfrm>
            <a:off x="467544" y="260648"/>
            <a:ext cx="7368381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12368"/>
      </p:ext>
    </p:extLst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2675" t="23288" r="31888" b="5579"/>
          <a:stretch/>
        </p:blipFill>
        <p:spPr>
          <a:xfrm>
            <a:off x="1403648" y="188640"/>
            <a:ext cx="5544616" cy="628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40436"/>
      </p:ext>
    </p:extLst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2675" t="20586" r="31888" b="5179"/>
          <a:stretch/>
        </p:blipFill>
        <p:spPr>
          <a:xfrm>
            <a:off x="1619672" y="404664"/>
            <a:ext cx="5256584" cy="619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08064"/>
      </p:ext>
    </p:extLst>
  </p:cSld>
  <p:clrMapOvr>
    <a:masterClrMapping/>
  </p:clrMapOvr>
  <p:transition>
    <p:strips dir="ld"/>
  </p:transition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10851</TotalTime>
  <Words>642</Words>
  <Application>Microsoft Office PowerPoint</Application>
  <PresentationFormat>Экран (4:3)</PresentationFormat>
  <Paragraphs>67</Paragraphs>
  <Slides>15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Bookman Old Style</vt:lpstr>
      <vt:lpstr>Calibri</vt:lpstr>
      <vt:lpstr>innerspace</vt:lpstr>
      <vt:lpstr>Times New Roman</vt:lpstr>
      <vt:lpstr>Verdana</vt:lpstr>
      <vt:lpstr>Wingdings</vt:lpstr>
      <vt:lpstr>cdb2004100l</vt:lpstr>
      <vt:lpstr>Picture</vt:lpstr>
      <vt:lpstr>Тема 6. Підготовка та кваліфікація наукових кадрів в Україні</vt:lpstr>
      <vt:lpstr>ЗМІСТ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Наукові ступені та вчені звання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lenovo</cp:lastModifiedBy>
  <cp:revision>938</cp:revision>
  <dcterms:modified xsi:type="dcterms:W3CDTF">2021-03-18T12:44:55Z</dcterms:modified>
</cp:coreProperties>
</file>