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7"/>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0" r:id="rId27"/>
    <p:sldId id="941" r:id="rId28"/>
    <p:sldId id="942" r:id="rId29"/>
    <p:sldId id="943" r:id="rId30"/>
    <p:sldId id="944" r:id="rId31"/>
    <p:sldId id="945" r:id="rId32"/>
    <p:sldId id="946" r:id="rId33"/>
    <p:sldId id="947" r:id="rId34"/>
    <p:sldId id="968" r:id="rId35"/>
    <p:sldId id="914" r:id="rId36"/>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Помір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868" autoAdjust="0"/>
  </p:normalViewPr>
  <p:slideViewPr>
    <p:cSldViewPr>
      <p:cViewPr varScale="1">
        <p:scale>
          <a:sx n="87" d="100"/>
          <a:sy n="87" d="100"/>
        </p:scale>
        <p:origin x="-14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16.03.2021</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extLst>
      <p:ext uri="{BB962C8B-B14F-4D97-AF65-F5344CB8AC3E}">
        <p14:creationId xmlns:p14="http://schemas.microsoft.com/office/powerpoint/2010/main" val="1752098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extLst>
      <p:ext uri="{BB962C8B-B14F-4D97-AF65-F5344CB8AC3E}">
        <p14:creationId xmlns:p14="http://schemas.microsoft.com/office/powerpoint/2010/main" val="4273024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30</a:t>
            </a:fld>
            <a:endParaRPr lang="ru-RU" altLang="uk-UA"/>
          </a:p>
        </p:txBody>
      </p:sp>
    </p:spTree>
    <p:extLst>
      <p:ext uri="{BB962C8B-B14F-4D97-AF65-F5344CB8AC3E}">
        <p14:creationId xmlns:p14="http://schemas.microsoft.com/office/powerpoint/2010/main" val="3212393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32</a:t>
            </a:fld>
            <a:endParaRPr lang="ru-RU" altLang="uk-UA" smtClean="0"/>
          </a:p>
        </p:txBody>
      </p:sp>
    </p:spTree>
    <p:extLst>
      <p:ext uri="{BB962C8B-B14F-4D97-AF65-F5344CB8AC3E}">
        <p14:creationId xmlns:p14="http://schemas.microsoft.com/office/powerpoint/2010/main" val="23034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13</a:t>
            </a:fld>
            <a:endParaRPr lang="ru-RU" altLang="uk-UA" smtClean="0"/>
          </a:p>
        </p:txBody>
      </p:sp>
    </p:spTree>
    <p:extLst>
      <p:ext uri="{BB962C8B-B14F-4D97-AF65-F5344CB8AC3E}">
        <p14:creationId xmlns:p14="http://schemas.microsoft.com/office/powerpoint/2010/main" val="2558842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23</a:t>
            </a:fld>
            <a:endParaRPr lang="ru-RU" altLang="uk-UA"/>
          </a:p>
        </p:txBody>
      </p:sp>
    </p:spTree>
    <p:extLst>
      <p:ext uri="{BB962C8B-B14F-4D97-AF65-F5344CB8AC3E}">
        <p14:creationId xmlns:p14="http://schemas.microsoft.com/office/powerpoint/2010/main" val="1100876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24</a:t>
            </a:fld>
            <a:endParaRPr lang="ru-RU" altLang="uk-UA"/>
          </a:p>
        </p:txBody>
      </p:sp>
    </p:spTree>
    <p:extLst>
      <p:ext uri="{BB962C8B-B14F-4D97-AF65-F5344CB8AC3E}">
        <p14:creationId xmlns:p14="http://schemas.microsoft.com/office/powerpoint/2010/main" val="378725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25</a:t>
            </a:fld>
            <a:endParaRPr lang="ru-RU" altLang="uk-UA"/>
          </a:p>
        </p:txBody>
      </p:sp>
    </p:spTree>
    <p:extLst>
      <p:ext uri="{BB962C8B-B14F-4D97-AF65-F5344CB8AC3E}">
        <p14:creationId xmlns:p14="http://schemas.microsoft.com/office/powerpoint/2010/main" val="2375938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26</a:t>
            </a:fld>
            <a:endParaRPr lang="ru-RU" altLang="uk-UA"/>
          </a:p>
        </p:txBody>
      </p:sp>
    </p:spTree>
    <p:extLst>
      <p:ext uri="{BB962C8B-B14F-4D97-AF65-F5344CB8AC3E}">
        <p14:creationId xmlns:p14="http://schemas.microsoft.com/office/powerpoint/2010/main" val="127021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27</a:t>
            </a:fld>
            <a:endParaRPr lang="ru-RU" altLang="uk-UA"/>
          </a:p>
        </p:txBody>
      </p:sp>
    </p:spTree>
    <p:extLst>
      <p:ext uri="{BB962C8B-B14F-4D97-AF65-F5344CB8AC3E}">
        <p14:creationId xmlns:p14="http://schemas.microsoft.com/office/powerpoint/2010/main" val="445156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28</a:t>
            </a:fld>
            <a:endParaRPr lang="ru-RU" altLang="uk-UA"/>
          </a:p>
        </p:txBody>
      </p:sp>
    </p:spTree>
    <p:extLst>
      <p:ext uri="{BB962C8B-B14F-4D97-AF65-F5344CB8AC3E}">
        <p14:creationId xmlns:p14="http://schemas.microsoft.com/office/powerpoint/2010/main" val="146613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29</a:t>
            </a:fld>
            <a:endParaRPr lang="ru-RU" altLang="uk-UA"/>
          </a:p>
        </p:txBody>
      </p:sp>
    </p:spTree>
    <p:extLst>
      <p:ext uri="{BB962C8B-B14F-4D97-AF65-F5344CB8AC3E}">
        <p14:creationId xmlns:p14="http://schemas.microsoft.com/office/powerpoint/2010/main" val="480705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16.03.2021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16.03.2021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16.03.2021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16.03.2021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16.03.2021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16.03.2021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16.03.2021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16.03.2021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16.03.2021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16.03.2021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16.03.2021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16.03.2021</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4</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Історія</a:t>
            </a:r>
            <a:r>
              <a:rPr lang="ru-RU" sz="4400" i="0" dirty="0">
                <a:latin typeface="Bookman Old Style" pitchFamily="18" charset="0"/>
              </a:rPr>
              <a:t> </a:t>
            </a:r>
            <a:r>
              <a:rPr lang="ru-RU" sz="4400" i="0" dirty="0" err="1">
                <a:latin typeface="Bookman Old Style" pitchFamily="18" charset="0"/>
              </a:rPr>
              <a:t>розвитку</a:t>
            </a:r>
            <a:r>
              <a:rPr lang="ru-RU" sz="4400" i="0" dirty="0">
                <a:latin typeface="Bookman Old Style" pitchFamily="18" charset="0"/>
              </a:rPr>
              <a:t> науки та </a:t>
            </a:r>
            <a:r>
              <a:rPr lang="ru-RU" sz="4400" i="0" dirty="0" err="1">
                <a:latin typeface="Bookman Old Style" pitchFamily="18" charset="0"/>
              </a:rPr>
              <a:t>наукознавства</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Періоди </a:t>
            </a:r>
            <a:r>
              <a:rPr lang="ru-RU" sz="4800" b="1" dirty="0" err="1">
                <a:latin typeface="+mn-lt"/>
                <a:ea typeface="Calibri" panose="020F0502020204030204" pitchFamily="34" charset="0"/>
              </a:rPr>
              <a:t>розвитку</a:t>
            </a:r>
            <a:r>
              <a:rPr lang="ru-RU" sz="4800" b="1" dirty="0">
                <a:latin typeface="+mn-lt"/>
                <a:ea typeface="Calibri" panose="020F0502020204030204" pitchFamily="34" charset="0"/>
              </a:rPr>
              <a:t> науки</a:t>
            </a:r>
          </a:p>
        </p:txBody>
      </p:sp>
      <p:graphicFrame>
        <p:nvGraphicFramePr>
          <p:cNvPr id="6" name="Таблиця 5"/>
          <p:cNvGraphicFramePr>
            <a:graphicFrameLocks noGrp="1"/>
          </p:cNvGraphicFramePr>
          <p:nvPr>
            <p:extLst>
              <p:ext uri="{D42A27DB-BD31-4B8C-83A1-F6EECF244321}">
                <p14:modId xmlns:p14="http://schemas.microsoft.com/office/powerpoint/2010/main" val="3463178887"/>
              </p:ext>
            </p:extLst>
          </p:nvPr>
        </p:nvGraphicFramePr>
        <p:xfrm>
          <a:off x="107504" y="830997"/>
          <a:ext cx="9036496" cy="5973733"/>
        </p:xfrm>
        <a:graphic>
          <a:graphicData uri="http://schemas.openxmlformats.org/drawingml/2006/table">
            <a:tbl>
              <a:tblPr/>
              <a:tblGrid>
                <a:gridCol w="2186249">
                  <a:extLst>
                    <a:ext uri="{9D8B030D-6E8A-4147-A177-3AD203B41FA5}">
                      <a16:colId xmlns:a16="http://schemas.microsoft.com/office/drawing/2014/main" xmlns="" val="952697126"/>
                    </a:ext>
                  </a:extLst>
                </a:gridCol>
                <a:gridCol w="6850247">
                  <a:extLst>
                    <a:ext uri="{9D8B030D-6E8A-4147-A177-3AD203B41FA5}">
                      <a16:colId xmlns:a16="http://schemas.microsoft.com/office/drawing/2014/main" xmlns="" val="255430991"/>
                    </a:ext>
                  </a:extLst>
                </a:gridCol>
              </a:tblGrid>
              <a:tr h="297257">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Назва періоду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Характеристика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388590345"/>
                  </a:ext>
                </a:extLst>
              </a:tr>
              <a:tr h="568903">
                <a:tc>
                  <a:txBody>
                    <a:bodyPr/>
                    <a:lstStyle/>
                    <a:p>
                      <a:pPr indent="0" algn="ctr">
                        <a:lnSpc>
                          <a:spcPct val="100000"/>
                        </a:lnSpc>
                        <a:spcAft>
                          <a:spcPts val="0"/>
                        </a:spcAft>
                        <a:tabLst>
                          <a:tab pos="213360" algn="l"/>
                        </a:tabLst>
                      </a:pP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Переднаука</a:t>
                      </a:r>
                      <a:endPar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Зародження науки в цивілізаціях Давнього Сходу: астрології,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доевклідової</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геометрії, грамоти, </a:t>
                      </a:r>
                      <a:r>
                        <a:rPr lang="uk-UA" sz="1800" dirty="0" err="1">
                          <a:solidFill>
                            <a:schemeClr val="tx2"/>
                          </a:solidFill>
                          <a:effectLst/>
                          <a:latin typeface="+mn-lt"/>
                          <a:ea typeface="Times New Roman" panose="02020603050405020304" pitchFamily="18" charset="0"/>
                          <a:cs typeface="Times New Roman" panose="02020603050405020304" pitchFamily="18" charset="0"/>
                        </a:rPr>
                        <a:t>нумерології</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4075001702"/>
                  </a:ext>
                </a:extLst>
              </a:tr>
              <a:tr h="1605187">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Антична наука (</a:t>
                      </a: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докласична</a:t>
                      </a: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перших наукових теорій (атомізм) та складання перших наукових трактатів в епоху Античності: астрономія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Птолемея</a:t>
                      </a:r>
                      <a:r>
                        <a:rPr lang="uk-UA" sz="1800" dirty="0">
                          <a:solidFill>
                            <a:schemeClr val="tx2"/>
                          </a:solidFill>
                          <a:effectLst/>
                          <a:latin typeface="+mn-lt"/>
                          <a:ea typeface="Times New Roman" panose="02020603050405020304" pitchFamily="18" charset="0"/>
                          <a:cs typeface="Times New Roman" panose="02020603050405020304" pitchFamily="18" charset="0"/>
                        </a:rPr>
                        <a:t>, ботаніка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Теофраста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Евкліда, фізика Аристотеля, а також поява перших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протонаучних</a:t>
                      </a:r>
                      <a:r>
                        <a:rPr lang="uk-UA" sz="1800" dirty="0">
                          <a:solidFill>
                            <a:schemeClr val="tx2"/>
                          </a:solidFill>
                          <a:effectLst/>
                          <a:latin typeface="+mn-lt"/>
                          <a:ea typeface="Times New Roman" panose="02020603050405020304" pitchFamily="18" charset="0"/>
                          <a:cs typeface="Times New Roman" panose="02020603050405020304" pitchFamily="18" charset="0"/>
                        </a:rPr>
                        <a:t> спільнот у вигляді академії. Пошук абсолютної істини, спостереження і роздуми, метод аналогій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1851556359"/>
                  </a:ext>
                </a:extLst>
              </a:tr>
              <a:tr h="59451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Середньовічна магічна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експериментальної науки на прикладі алхімії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Джабіра</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2523607695"/>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науки в сучасному сенсі у працях Галілея, Ньютона, </a:t>
                      </a:r>
                      <a:r>
                        <a:rPr lang="uk-UA" sz="1800" dirty="0" err="1">
                          <a:solidFill>
                            <a:schemeClr val="tx2"/>
                          </a:solidFill>
                          <a:effectLst/>
                          <a:latin typeface="+mn-lt"/>
                          <a:ea typeface="Times New Roman" panose="02020603050405020304" pitchFamily="18" charset="0"/>
                          <a:cs typeface="Times New Roman" panose="02020603050405020304" pitchFamily="18" charset="0"/>
                        </a:rPr>
                        <a:t>Ліннея</a:t>
                      </a:r>
                      <a:r>
                        <a:rPr lang="uk-UA" sz="1800" dirty="0">
                          <a:solidFill>
                            <a:schemeClr val="tx2"/>
                          </a:solidFill>
                          <a:effectLst/>
                          <a:latin typeface="+mn-lt"/>
                          <a:ea typeface="Times New Roman" panose="02020603050405020304" pitchFamily="18" charset="0"/>
                          <a:cs typeface="Times New Roman" panose="02020603050405020304" pitchFamily="18" charset="0"/>
                        </a:rPr>
                        <a:t>. З'являється планування експериментів, введено принцип детермінізму, підвищується значущість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571394666"/>
                  </a:ext>
                </a:extLst>
              </a:tr>
              <a:tr h="113780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Наука епохи кризи класичної раціональності: теорія еволюції Дарвіна, теорія відносності Ейнштейна, принцип невизначеності </a:t>
                      </a:r>
                      <a:r>
                        <a:rPr lang="uk-UA" sz="1800" dirty="0" err="1">
                          <a:solidFill>
                            <a:schemeClr val="tx2"/>
                          </a:solidFill>
                          <a:effectLst/>
                          <a:latin typeface="+mn-lt"/>
                          <a:ea typeface="Times New Roman" panose="02020603050405020304" pitchFamily="18" charset="0"/>
                          <a:cs typeface="Times New Roman" panose="02020603050405020304" pitchFamily="18" charset="0"/>
                        </a:rPr>
                        <a:t>Гейзенберга</a:t>
                      </a:r>
                      <a:r>
                        <a:rPr lang="uk-UA" sz="1800" dirty="0">
                          <a:solidFill>
                            <a:schemeClr val="tx2"/>
                          </a:solidFill>
                          <a:effectLst/>
                          <a:latin typeface="+mn-lt"/>
                          <a:ea typeface="Times New Roman" panose="02020603050405020304" pitchFamily="18" charset="0"/>
                          <a:cs typeface="Times New Roman" panose="02020603050405020304" pitchFamily="18" charset="0"/>
                        </a:rPr>
                        <a:t>, гіпотеза Великого Вибуху, теорія катастроф </a:t>
                      </a:r>
                      <a:r>
                        <a:rPr lang="uk-UA" sz="1800" dirty="0" err="1">
                          <a:solidFill>
                            <a:schemeClr val="tx2"/>
                          </a:solidFill>
                          <a:effectLst/>
                          <a:latin typeface="+mn-lt"/>
                          <a:ea typeface="Times New Roman" panose="02020603050405020304" pitchFamily="18" charset="0"/>
                          <a:cs typeface="Times New Roman" panose="02020603050405020304" pitchFamily="18" charset="0"/>
                        </a:rPr>
                        <a:t>Рене</a:t>
                      </a:r>
                      <a:r>
                        <a:rPr lang="uk-UA" sz="1800" dirty="0">
                          <a:solidFill>
                            <a:schemeClr val="tx2"/>
                          </a:solidFill>
                          <a:effectLst/>
                          <a:latin typeface="+mn-lt"/>
                          <a:ea typeface="Times New Roman" panose="02020603050405020304" pitchFamily="18" charset="0"/>
                          <a:cs typeface="Times New Roman" panose="02020603050405020304" pitchFamily="18" charset="0"/>
                        </a:rPr>
                        <a:t> Тома,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фрактальна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Мандельброта</a:t>
                      </a:r>
                      <a:r>
                        <a:rPr lang="uk-UA" sz="1800" dirty="0">
                          <a:solidFill>
                            <a:schemeClr val="tx2"/>
                          </a:solidFill>
                          <a:effectLst/>
                          <a:latin typeface="+mn-lt"/>
                          <a:ea typeface="Times New Roman" panose="02020603050405020304" pitchFamily="18"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2299304982"/>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Постнеокласична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З'являється </a:t>
                      </a:r>
                      <a:r>
                        <a:rPr lang="uk-UA" sz="1800" dirty="0" err="1">
                          <a:solidFill>
                            <a:schemeClr val="tx2"/>
                          </a:solidFill>
                          <a:effectLst/>
                          <a:latin typeface="+mn-lt"/>
                          <a:ea typeface="Times New Roman" panose="02020603050405020304" pitchFamily="18" charset="0"/>
                          <a:cs typeface="Times New Roman" panose="02020603050405020304" pitchFamily="18" charset="0"/>
                        </a:rPr>
                        <a:t>синергетика</a:t>
                      </a:r>
                      <a:r>
                        <a:rPr lang="uk-UA" sz="1800" dirty="0">
                          <a:solidFill>
                            <a:schemeClr val="tx2"/>
                          </a:solidFill>
                          <a:effectLst/>
                          <a:latin typeface="+mn-lt"/>
                          <a:ea typeface="Times New Roman" panose="02020603050405020304" pitchFamily="18" charset="0"/>
                          <a:cs typeface="Times New Roman" panose="02020603050405020304" pitchFamily="18" charset="0"/>
                        </a:rPr>
                        <a:t>, розширюється предметне поле пізнання, наука виходить за свої рамки і проникає в інші галузі, пошук цілей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xmlns="" val="2012627205"/>
                  </a:ext>
                </a:extLst>
              </a:tr>
            </a:tbl>
          </a:graphicData>
        </a:graphic>
      </p:graphicFrame>
    </p:spTree>
    <p:extLst>
      <p:ext uri="{BB962C8B-B14F-4D97-AF65-F5344CB8AC3E}">
        <p14:creationId xmlns:p14="http://schemas.microsoft.com/office/powerpoint/2010/main" val="2994823790"/>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923330"/>
          </a:xfrm>
          <a:prstGeom prst="rect">
            <a:avLst/>
          </a:prstGeom>
        </p:spPr>
        <p:txBody>
          <a:bodyPr wrap="square">
            <a:spAutoFit/>
          </a:bodyPr>
          <a:lstStyle/>
          <a:p>
            <a:pPr algn="ctr">
              <a:spcAft>
                <a:spcPts val="0"/>
              </a:spcAft>
            </a:pPr>
            <a:r>
              <a:rPr lang="ru-RU" sz="5400" b="1" dirty="0" err="1">
                <a:latin typeface="+mn-lt"/>
                <a:ea typeface="Calibri" panose="020F0502020204030204" pitchFamily="34" charset="0"/>
              </a:rPr>
              <a:t>Фази</a:t>
            </a:r>
            <a:r>
              <a:rPr lang="ru-RU" sz="5400" b="1" dirty="0">
                <a:latin typeface="+mn-lt"/>
                <a:ea typeface="Calibri" panose="020F0502020204030204" pitchFamily="34" charset="0"/>
              </a:rPr>
              <a:t> </a:t>
            </a:r>
            <a:r>
              <a:rPr lang="ru-RU" sz="5400" b="1" dirty="0" err="1">
                <a:latin typeface="+mn-lt"/>
                <a:ea typeface="Calibri" panose="020F0502020204030204" pitchFamily="34" charset="0"/>
              </a:rPr>
              <a:t>розвитку</a:t>
            </a:r>
            <a:r>
              <a:rPr lang="ru-RU" sz="5400" b="1" dirty="0">
                <a:latin typeface="+mn-lt"/>
                <a:ea typeface="Calibri" panose="020F0502020204030204" pitchFamily="34" charset="0"/>
              </a:rPr>
              <a:t> науки</a:t>
            </a:r>
          </a:p>
        </p:txBody>
      </p:sp>
      <p:grpSp>
        <p:nvGrpSpPr>
          <p:cNvPr id="3" name="Group 1"/>
          <p:cNvGrpSpPr>
            <a:grpSpLocks/>
          </p:cNvGrpSpPr>
          <p:nvPr/>
        </p:nvGrpSpPr>
        <p:grpSpPr bwMode="auto">
          <a:xfrm>
            <a:off x="251520" y="848573"/>
            <a:ext cx="8640960" cy="5892817"/>
            <a:chOff x="1314" y="1277"/>
            <a:chExt cx="9180" cy="3464"/>
          </a:xfrm>
        </p:grpSpPr>
        <p:grpSp>
          <p:nvGrpSpPr>
            <p:cNvPr id="5" name="Group 8"/>
            <p:cNvGrpSpPr>
              <a:grpSpLocks/>
            </p:cNvGrpSpPr>
            <p:nvPr/>
          </p:nvGrpSpPr>
          <p:grpSpPr bwMode="auto">
            <a:xfrm>
              <a:off x="1314" y="1277"/>
              <a:ext cx="9180" cy="3464"/>
              <a:chOff x="1134" y="1397"/>
              <a:chExt cx="10260" cy="3464"/>
            </a:xfrm>
          </p:grpSpPr>
          <p:sp>
            <p:nvSpPr>
              <p:cNvPr id="13" name="AutoShape 12"/>
              <p:cNvSpPr>
                <a:spLocks noChangeArrowheads="1"/>
              </p:cNvSpPr>
              <p:nvPr/>
            </p:nvSpPr>
            <p:spPr bwMode="auto">
              <a:xfrm>
                <a:off x="1647" y="1397"/>
                <a:ext cx="9234" cy="1076"/>
              </a:xfrm>
              <a:prstGeom prst="ellipseRibbon">
                <a:avLst>
                  <a:gd name="adj1" fmla="val 2878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Фази розвитку науки</a:t>
                </a:r>
                <a:endParaRPr kumimoji="0" lang="uk-UA" altLang="uk-UA" sz="4000" b="1" i="0" u="none" strike="noStrike" cap="none" normalizeH="0" baseline="0" dirty="0" smtClean="0">
                  <a:ln>
                    <a:noFill/>
                  </a:ln>
                  <a:solidFill>
                    <a:schemeClr val="tx1"/>
                  </a:solidFill>
                  <a:effectLst/>
                </a:endParaRPr>
              </a:p>
            </p:txBody>
          </p:sp>
          <p:sp>
            <p:nvSpPr>
              <p:cNvPr id="14" name="Rectangle 11"/>
              <p:cNvSpPr>
                <a:spLocks noChangeArrowheads="1"/>
              </p:cNvSpPr>
              <p:nvPr/>
            </p:nvSpPr>
            <p:spPr bwMode="auto">
              <a:xfrm>
                <a:off x="1134" y="2912"/>
                <a:ext cx="4140" cy="7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спокійного розвитку науки</a:t>
                </a:r>
                <a:endParaRPr kumimoji="0" lang="uk-UA" altLang="uk-UA" sz="3600" b="0" i="0" u="none" strike="noStrike" cap="none" normalizeH="0" baseline="0" dirty="0" smtClean="0">
                  <a:ln>
                    <a:noFill/>
                  </a:ln>
                  <a:solidFill>
                    <a:schemeClr val="tx1"/>
                  </a:solidFill>
                  <a:effectLst/>
                </a:endParaRPr>
              </a:p>
            </p:txBody>
          </p:sp>
          <p:sp>
            <p:nvSpPr>
              <p:cNvPr id="15" name="Rectangle 10"/>
              <p:cNvSpPr>
                <a:spLocks noChangeArrowheads="1"/>
              </p:cNvSpPr>
              <p:nvPr/>
            </p:nvSpPr>
            <p:spPr bwMode="auto">
              <a:xfrm>
                <a:off x="6894" y="2902"/>
                <a:ext cx="4140" cy="7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наукової революції</a:t>
                </a:r>
                <a:endParaRPr kumimoji="0" lang="uk-UA" altLang="uk-UA" sz="3600" b="0" i="0" u="none" strike="noStrike" cap="none" normalizeH="0" baseline="0" smtClean="0">
                  <a:ln>
                    <a:noFill/>
                  </a:ln>
                  <a:solidFill>
                    <a:schemeClr val="tx1"/>
                  </a:solidFill>
                  <a:effectLst/>
                </a:endParaRPr>
              </a:p>
            </p:txBody>
          </p:sp>
          <p:sp>
            <p:nvSpPr>
              <p:cNvPr id="16" name="AutoShape 9"/>
              <p:cNvSpPr>
                <a:spLocks noChangeArrowheads="1"/>
              </p:cNvSpPr>
              <p:nvPr/>
            </p:nvSpPr>
            <p:spPr bwMode="auto">
              <a:xfrm>
                <a:off x="3613" y="4014"/>
                <a:ext cx="7781" cy="847"/>
              </a:xfrm>
              <a:prstGeom prst="ellipseRibbon">
                <a:avLst>
                  <a:gd name="adj1" fmla="val 2500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Подальший розвиток науки</a:t>
                </a:r>
                <a:endParaRPr kumimoji="0" lang="uk-UA" altLang="uk-UA" sz="3600" b="0" i="0" u="none" strike="noStrike" cap="none" normalizeH="0" baseline="0" dirty="0" smtClean="0">
                  <a:ln>
                    <a:noFill/>
                  </a:ln>
                  <a:solidFill>
                    <a:schemeClr val="tx1"/>
                  </a:solidFill>
                  <a:effectLst/>
                </a:endParaRPr>
              </a:p>
            </p:txBody>
          </p:sp>
        </p:grpSp>
        <p:grpSp>
          <p:nvGrpSpPr>
            <p:cNvPr id="7" name="Group 2"/>
            <p:cNvGrpSpPr>
              <a:grpSpLocks/>
            </p:cNvGrpSpPr>
            <p:nvPr/>
          </p:nvGrpSpPr>
          <p:grpSpPr bwMode="auto">
            <a:xfrm>
              <a:off x="2574" y="2289"/>
              <a:ext cx="6840" cy="1792"/>
              <a:chOff x="2574" y="2372"/>
              <a:chExt cx="6840" cy="1792"/>
            </a:xfrm>
          </p:grpSpPr>
          <p:sp>
            <p:nvSpPr>
              <p:cNvPr id="8" name="Line 7"/>
              <p:cNvSpPr>
                <a:spLocks noChangeShapeType="1"/>
              </p:cNvSpPr>
              <p:nvPr/>
            </p:nvSpPr>
            <p:spPr bwMode="auto">
              <a:xfrm>
                <a:off x="5994" y="2372"/>
                <a:ext cx="0"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9" name="Line 6"/>
              <p:cNvSpPr>
                <a:spLocks noChangeShapeType="1"/>
              </p:cNvSpPr>
              <p:nvPr/>
            </p:nvSpPr>
            <p:spPr bwMode="auto">
              <a:xfrm>
                <a:off x="2574" y="2552"/>
                <a:ext cx="68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0" name="Line 5"/>
              <p:cNvSpPr>
                <a:spLocks noChangeShapeType="1"/>
              </p:cNvSpPr>
              <p:nvPr/>
            </p:nvSpPr>
            <p:spPr bwMode="auto">
              <a:xfrm>
                <a:off x="257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4"/>
              <p:cNvSpPr>
                <a:spLocks noChangeShapeType="1"/>
              </p:cNvSpPr>
              <p:nvPr/>
            </p:nvSpPr>
            <p:spPr bwMode="auto">
              <a:xfrm>
                <a:off x="941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AutoShape 3"/>
              <p:cNvSpPr>
                <a:spLocks noChangeArrowheads="1"/>
              </p:cNvSpPr>
              <p:nvPr/>
            </p:nvSpPr>
            <p:spPr bwMode="auto">
              <a:xfrm>
                <a:off x="7434" y="3639"/>
                <a:ext cx="153" cy="525"/>
              </a:xfrm>
              <a:prstGeom prst="downArrow">
                <a:avLst>
                  <a:gd name="adj1" fmla="val 50000"/>
                  <a:gd name="adj2"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uk-UA"/>
              </a:p>
            </p:txBody>
          </p:sp>
        </p:grpSp>
      </p:grpSp>
      <p:sp>
        <p:nvSpPr>
          <p:cNvPr id="17" name="Rectangle 18"/>
          <p:cNvSpPr>
            <a:spLocks noChangeArrowheads="1"/>
          </p:cNvSpPr>
          <p:nvPr/>
        </p:nvSpPr>
        <p:spPr bwMode="auto">
          <a:xfrm>
            <a:off x="1289348" y="307429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501513680"/>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uk-UA" sz="5400" i="0" dirty="0">
                <a:solidFill>
                  <a:schemeClr val="accent4">
                    <a:lumMod val="50000"/>
                  </a:schemeClr>
                </a:solidFill>
                <a:latin typeface="Bookman Old Style" pitchFamily="18" charset="0"/>
              </a:rPr>
              <a:t>5</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smtClean="0">
                <a:latin typeface="Bookman Old Style" pitchFamily="18" charset="0"/>
              </a:rPr>
              <a:t>Історичний</a:t>
            </a:r>
            <a:r>
              <a:rPr lang="ru-RU" sz="4400" i="0" dirty="0" smtClean="0">
                <a:latin typeface="Bookman Old Style" pitchFamily="18" charset="0"/>
              </a:rPr>
              <a:t> </a:t>
            </a:r>
            <a:r>
              <a:rPr lang="ru-RU" sz="4400" i="0" dirty="0" err="1" smtClean="0">
                <a:latin typeface="Bookman Old Style" pitchFamily="18" charset="0"/>
              </a:rPr>
              <a:t>екскурс</a:t>
            </a:r>
            <a:r>
              <a:rPr lang="ru-RU" sz="4400" i="0" dirty="0" smtClean="0">
                <a:latin typeface="Bookman Old Style" pitchFamily="18" charset="0"/>
              </a:rPr>
              <a:t> до </a:t>
            </a:r>
            <a:r>
              <a:rPr lang="ru-RU" sz="4400" i="0" dirty="0" err="1" smtClean="0">
                <a:latin typeface="Bookman Old Style" pitchFamily="18" charset="0"/>
              </a:rPr>
              <a:t>питання</a:t>
            </a:r>
            <a:r>
              <a:rPr lang="ru-RU" sz="4400" i="0" dirty="0" smtClean="0">
                <a:latin typeface="Bookman Old Style" pitchFamily="18" charset="0"/>
              </a:rPr>
              <a:t> </a:t>
            </a:r>
            <a:r>
              <a:rPr lang="ru-RU" sz="4400" i="0" dirty="0" err="1" smtClean="0">
                <a:latin typeface="Bookman Old Style" pitchFamily="18" charset="0"/>
              </a:rPr>
              <a:t>підготовки</a:t>
            </a:r>
            <a:r>
              <a:rPr lang="ru-RU" sz="4400" i="0" dirty="0" smtClean="0">
                <a:latin typeface="Bookman Old Style" pitchFamily="18" charset="0"/>
              </a:rPr>
              <a:t> </a:t>
            </a:r>
            <a:r>
              <a:rPr lang="ru-RU" sz="4400" i="0" dirty="0" err="1" smtClean="0">
                <a:latin typeface="Bookman Old Style" pitchFamily="18" charset="0"/>
              </a:rPr>
              <a:t>наукових</a:t>
            </a:r>
            <a:r>
              <a:rPr lang="ru-RU" sz="4400" i="0" dirty="0" smtClean="0">
                <a:latin typeface="Bookman Old Style" pitchFamily="18" charset="0"/>
              </a:rPr>
              <a:t> </a:t>
            </a:r>
            <a:r>
              <a:rPr lang="ru-RU" sz="4400" i="0" dirty="0" err="1" smtClean="0">
                <a:latin typeface="Bookman Old Style" pitchFamily="18" charset="0"/>
              </a:rPr>
              <a:t>кадрів</a:t>
            </a:r>
            <a:endParaRPr lang="ru-RU" sz="5400" i="0" dirty="0">
              <a:latin typeface="Bookman Old Style" pitchFamily="18" charset="0"/>
            </a:endParaRPr>
          </a:p>
        </p:txBody>
      </p:sp>
    </p:spTree>
    <p:extLst>
      <p:ext uri="{BB962C8B-B14F-4D97-AF65-F5344CB8AC3E}">
        <p14:creationId xmlns:p14="http://schemas.microsoft.com/office/powerpoint/2010/main" val="3983433433"/>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Bookman Old Style" panose="02050604050505020204" pitchFamily="18" charset="0"/>
              </a:rPr>
              <a:t>ЗМІСТ</a:t>
            </a:r>
            <a:endParaRPr lang="uk-UA" sz="5000" i="0" dirty="0">
              <a:solidFill>
                <a:schemeClr val="accent4">
                  <a:lumMod val="50000"/>
                </a:schemeClr>
              </a:solidFill>
              <a:latin typeface="Bookman Old Style" panose="02050604050505020204" pitchFamily="18" charset="0"/>
            </a:endParaRPr>
          </a:p>
        </p:txBody>
      </p:sp>
      <p:sp>
        <p:nvSpPr>
          <p:cNvPr id="3" name="Місце для вмісту 2"/>
          <p:cNvSpPr>
            <a:spLocks noGrp="1"/>
          </p:cNvSpPr>
          <p:nvPr>
            <p:ph idx="1"/>
          </p:nvPr>
        </p:nvSpPr>
        <p:spPr>
          <a:xfrm>
            <a:off x="179512" y="1628800"/>
            <a:ext cx="8784976" cy="3744415"/>
          </a:xfrm>
        </p:spPr>
        <p:txBody>
          <a:bodyPr/>
          <a:lstStyle/>
          <a:p>
            <a:pPr marL="0" indent="0">
              <a:spcBef>
                <a:spcPts val="0"/>
              </a:spcBef>
              <a:spcAft>
                <a:spcPts val="0"/>
              </a:spcAft>
              <a:buClr>
                <a:schemeClr val="accent1"/>
              </a:buClr>
              <a:buNone/>
              <a:defRPr/>
            </a:pPr>
            <a:r>
              <a:rPr lang="uk-UA" dirty="0">
                <a:solidFill>
                  <a:schemeClr val="accent4">
                    <a:lumMod val="75000"/>
                  </a:schemeClr>
                </a:solidFill>
                <a:latin typeface="Bookman Old Style" panose="02050604050505020204" pitchFamily="18" charset="0"/>
              </a:rPr>
              <a:t>5</a:t>
            </a:r>
            <a:r>
              <a:rPr lang="uk-UA" dirty="0" smtClean="0">
                <a:solidFill>
                  <a:schemeClr val="accent4">
                    <a:lumMod val="75000"/>
                  </a:schemeClr>
                </a:solidFill>
                <a:latin typeface="Bookman Old Style" panose="02050604050505020204" pitchFamily="18" charset="0"/>
              </a:rPr>
              <a:t>.1. </a:t>
            </a:r>
            <a:r>
              <a:rPr lang="uk-UA" dirty="0">
                <a:solidFill>
                  <a:schemeClr val="accent4">
                    <a:lumMod val="75000"/>
                  </a:schemeClr>
                </a:solidFill>
                <a:latin typeface="Bookman Old Style" panose="02050604050505020204" pitchFamily="18" charset="0"/>
              </a:rPr>
              <a:t>Ґ</a:t>
            </a:r>
            <a:r>
              <a:rPr lang="uk-UA" dirty="0" smtClean="0">
                <a:solidFill>
                  <a:schemeClr val="accent4">
                    <a:lumMod val="75000"/>
                  </a:schemeClr>
                </a:solidFill>
                <a:latin typeface="Bookman Old Style" panose="02050604050505020204" pitchFamily="18" charset="0"/>
              </a:rPr>
              <a:t>енеза зародження вищої школи</a:t>
            </a:r>
          </a:p>
          <a:p>
            <a:pPr marL="0" indent="0">
              <a:spcBef>
                <a:spcPts val="0"/>
              </a:spcBef>
              <a:spcAft>
                <a:spcPts val="0"/>
              </a:spcAft>
              <a:buClr>
                <a:schemeClr val="accent1"/>
              </a:buClr>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5</a:t>
            </a:r>
            <a:r>
              <a:rPr lang="uk-UA" dirty="0" smtClean="0">
                <a:solidFill>
                  <a:schemeClr val="accent4">
                    <a:lumMod val="75000"/>
                  </a:schemeClr>
                </a:solidFill>
                <a:latin typeface="Bookman Old Style" panose="02050604050505020204" pitchFamily="18" charset="0"/>
              </a:rPr>
              <a:t>.2. Історія формування та розвитку</a:t>
            </a: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 </a:t>
            </a:r>
            <a:r>
              <a:rPr lang="uk-UA" dirty="0" smtClean="0">
                <a:solidFill>
                  <a:schemeClr val="accent4">
                    <a:lumMod val="75000"/>
                  </a:schemeClr>
                </a:solidFill>
                <a:latin typeface="Bookman Old Style" panose="02050604050505020204" pitchFamily="18" charset="0"/>
              </a:rPr>
              <a:t>      рівнів освіти</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5</a:t>
            </a:r>
            <a:r>
              <a:rPr lang="uk-UA" dirty="0" smtClean="0">
                <a:solidFill>
                  <a:schemeClr val="accent4">
                    <a:lumMod val="75000"/>
                  </a:schemeClr>
                </a:solidFill>
                <a:latin typeface="Bookman Old Style" panose="02050604050505020204" pitchFamily="18" charset="0"/>
              </a:rPr>
              <a:t>.3. Історія формування і розвитку</a:t>
            </a: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 </a:t>
            </a:r>
            <a:r>
              <a:rPr lang="uk-UA" dirty="0" smtClean="0">
                <a:solidFill>
                  <a:schemeClr val="accent4">
                    <a:lumMod val="75000"/>
                  </a:schemeClr>
                </a:solidFill>
                <a:latin typeface="Bookman Old Style" panose="02050604050505020204" pitchFamily="18" charset="0"/>
              </a:rPr>
              <a:t>      наукових ступенів і вчених звань</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smtClean="0">
                <a:solidFill>
                  <a:schemeClr val="accent4">
                    <a:lumMod val="75000"/>
                  </a:schemeClr>
                </a:solidFill>
                <a:latin typeface="Bookman Old Style" panose="02050604050505020204" pitchFamily="18" charset="0"/>
              </a:rPr>
              <a:t>5.4. Наука і освіта в Україні у ХІХ-ХХ ст.</a:t>
            </a:r>
          </a:p>
        </p:txBody>
      </p:sp>
    </p:spTree>
    <p:extLst>
      <p:ext uri="{BB962C8B-B14F-4D97-AF65-F5344CB8AC3E}">
        <p14:creationId xmlns:p14="http://schemas.microsoft.com/office/powerpoint/2010/main" val="1735512373"/>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Заснування університетів у ХІІ ст.</a:t>
            </a:r>
            <a:endParaRPr lang="uk-UA" dirty="0">
              <a:latin typeface="Bookman Old Style" panose="02050604050505020204" pitchFamily="18" charset="0"/>
            </a:endParaRPr>
          </a:p>
        </p:txBody>
      </p:sp>
      <p:graphicFrame>
        <p:nvGraphicFramePr>
          <p:cNvPr id="4" name="Таблиця 3"/>
          <p:cNvGraphicFramePr>
            <a:graphicFrameLocks noGrp="1"/>
          </p:cNvGraphicFramePr>
          <p:nvPr>
            <p:extLst/>
          </p:nvPr>
        </p:nvGraphicFramePr>
        <p:xfrm>
          <a:off x="0" y="999862"/>
          <a:ext cx="9144000" cy="6309360"/>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1751293000"/>
                    </a:ext>
                  </a:extLst>
                </a:gridCol>
                <a:gridCol w="3048000">
                  <a:extLst>
                    <a:ext uri="{9D8B030D-6E8A-4147-A177-3AD203B41FA5}">
                      <a16:colId xmlns="" xmlns:a16="http://schemas.microsoft.com/office/drawing/2014/main" val="401582663"/>
                    </a:ext>
                  </a:extLst>
                </a:gridCol>
                <a:gridCol w="3048000">
                  <a:extLst>
                    <a:ext uri="{9D8B030D-6E8A-4147-A177-3AD203B41FA5}">
                      <a16:colId xmlns="" xmlns:a16="http://schemas.microsoft.com/office/drawing/2014/main" val="63541352"/>
                    </a:ext>
                  </a:extLst>
                </a:gridCol>
              </a:tblGrid>
              <a:tr h="184766">
                <a:tc>
                  <a:txBody>
                    <a:bodyPr/>
                    <a:lstStyle/>
                    <a:p>
                      <a:pPr algn="ctr">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Країна</a:t>
                      </a:r>
                    </a:p>
                  </a:txBody>
                  <a:tcPr marL="68580" marR="68580" marT="0" marB="0"/>
                </a:tc>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Університет</a:t>
                      </a:r>
                    </a:p>
                  </a:txBody>
                  <a:tcPr marL="68580" marR="68580" marT="0" marB="0"/>
                </a:tc>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Роки</a:t>
                      </a:r>
                    </a:p>
                  </a:txBody>
                  <a:tcPr marL="68580" marR="68580" marT="0" marB="0"/>
                </a:tc>
                <a:extLst>
                  <a:ext uri="{0D108BD9-81ED-4DB2-BD59-A6C34878D82A}">
                    <a16:rowId xmlns="" xmlns:a16="http://schemas.microsoft.com/office/drawing/2014/main" val="3065117789"/>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Болонья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1088–1119</a:t>
                      </a:r>
                    </a:p>
                  </a:txBody>
                  <a:tcPr marL="68580" marR="68580" marT="0" marB="0"/>
                </a:tc>
                <a:extLst>
                  <a:ext uri="{0D108BD9-81ED-4DB2-BD59-A6C34878D82A}">
                    <a16:rowId xmlns="" xmlns:a16="http://schemas.microsoft.com/office/drawing/2014/main" val="3102204025"/>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Англія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Оксфорд</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1117–1120</a:t>
                      </a:r>
                    </a:p>
                  </a:txBody>
                  <a:tcPr marL="68580" marR="68580" marT="0" marB="0"/>
                </a:tc>
                <a:extLst>
                  <a:ext uri="{0D108BD9-81ED-4DB2-BD59-A6C34878D82A}">
                    <a16:rowId xmlns="" xmlns:a16="http://schemas.microsoft.com/office/drawing/2014/main" val="597905626"/>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Франція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Монпельє</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1180–1289</a:t>
                      </a:r>
                    </a:p>
                  </a:txBody>
                  <a:tcPr marL="68580" marR="68580" marT="0" marB="0"/>
                </a:tc>
                <a:extLst>
                  <a:ext uri="{0D108BD9-81ED-4DB2-BD59-A6C34878D82A}">
                    <a16:rowId xmlns="" xmlns:a16="http://schemas.microsoft.com/office/drawing/2014/main" val="2232522116"/>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Англія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Кембридж</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1209</a:t>
                      </a:r>
                    </a:p>
                  </a:txBody>
                  <a:tcPr marL="68580" marR="68580" marT="0" marB="0"/>
                </a:tc>
                <a:extLst>
                  <a:ext uri="{0D108BD9-81ED-4DB2-BD59-A6C34878D82A}">
                    <a16:rowId xmlns="" xmlns:a16="http://schemas.microsoft.com/office/drawing/2014/main" val="2768559757"/>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Франція (Париж)</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Сорбонна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1257</a:t>
                      </a:r>
                    </a:p>
                  </a:txBody>
                  <a:tcPr marL="68580" marR="68580" marT="0" marB="0"/>
                </a:tc>
                <a:extLst>
                  <a:ext uri="{0D108BD9-81ED-4DB2-BD59-A6C34878D82A}">
                    <a16:rowId xmlns="" xmlns:a16="http://schemas.microsoft.com/office/drawing/2014/main" val="3921885717"/>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Іспанія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Сієна</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1240</a:t>
                      </a:r>
                    </a:p>
                  </a:txBody>
                  <a:tcPr marL="68580" marR="68580" marT="0" marB="0"/>
                </a:tc>
                <a:extLst>
                  <a:ext uri="{0D108BD9-81ED-4DB2-BD59-A6C34878D82A}">
                    <a16:rowId xmlns="" xmlns:a16="http://schemas.microsoft.com/office/drawing/2014/main" val="113966931"/>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Вінченція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1205</a:t>
                      </a:r>
                    </a:p>
                  </a:txBody>
                  <a:tcPr marL="68580" marR="68580" marT="0" marB="0"/>
                </a:tc>
                <a:extLst>
                  <a:ext uri="{0D108BD9-81ED-4DB2-BD59-A6C34878D82A}">
                    <a16:rowId xmlns="" xmlns:a16="http://schemas.microsoft.com/office/drawing/2014/main" val="603970146"/>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Ареццо</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1215</a:t>
                      </a:r>
                    </a:p>
                  </a:txBody>
                  <a:tcPr marL="68580" marR="68580" marT="0" marB="0"/>
                </a:tc>
                <a:extLst>
                  <a:ext uri="{0D108BD9-81ED-4DB2-BD59-A6C34878D82A}">
                    <a16:rowId xmlns="" xmlns:a16="http://schemas.microsoft.com/office/drawing/2014/main" val="1923190280"/>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Падуя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1222</a:t>
                      </a:r>
                    </a:p>
                  </a:txBody>
                  <a:tcPr marL="68580" marR="68580" marT="0" marB="0"/>
                </a:tc>
                <a:extLst>
                  <a:ext uri="{0D108BD9-81ED-4DB2-BD59-A6C34878D82A}">
                    <a16:rowId xmlns="" xmlns:a16="http://schemas.microsoft.com/office/drawing/2014/main" val="3201935122"/>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Неаполь</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1224</a:t>
                      </a:r>
                    </a:p>
                  </a:txBody>
                  <a:tcPr marL="68580" marR="68580" marT="0" marB="0"/>
                </a:tc>
                <a:extLst>
                  <a:ext uri="{0D108BD9-81ED-4DB2-BD59-A6C34878D82A}">
                    <a16:rowId xmlns="" xmlns:a16="http://schemas.microsoft.com/office/drawing/2014/main" val="1868557010"/>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Італія</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Рим</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1303</a:t>
                      </a:r>
                    </a:p>
                  </a:txBody>
                  <a:tcPr marL="68580" marR="68580" marT="0" marB="0"/>
                </a:tc>
                <a:extLst>
                  <a:ext uri="{0D108BD9-81ED-4DB2-BD59-A6C34878D82A}">
                    <a16:rowId xmlns="" xmlns:a16="http://schemas.microsoft.com/office/drawing/2014/main" val="3257738050"/>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Чехія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Празький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1348</a:t>
                      </a:r>
                    </a:p>
                  </a:txBody>
                  <a:tcPr marL="68580" marR="68580" marT="0" marB="0"/>
                </a:tc>
                <a:extLst>
                  <a:ext uri="{0D108BD9-81ED-4DB2-BD59-A6C34878D82A}">
                    <a16:rowId xmlns="" xmlns:a16="http://schemas.microsoft.com/office/drawing/2014/main" val="2611191822"/>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Польща (Краків)</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Ягеллонський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1364</a:t>
                      </a:r>
                    </a:p>
                  </a:txBody>
                  <a:tcPr marL="68580" marR="68580" marT="0" marB="0"/>
                </a:tc>
                <a:extLst>
                  <a:ext uri="{0D108BD9-81ED-4DB2-BD59-A6C34878D82A}">
                    <a16:rowId xmlns="" xmlns:a16="http://schemas.microsoft.com/office/drawing/2014/main" val="3560832917"/>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Австрія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Віденський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1365</a:t>
                      </a:r>
                    </a:p>
                  </a:txBody>
                  <a:tcPr marL="68580" marR="68580" marT="0" marB="0"/>
                </a:tc>
                <a:extLst>
                  <a:ext uri="{0D108BD9-81ED-4DB2-BD59-A6C34878D82A}">
                    <a16:rowId xmlns="" xmlns:a16="http://schemas.microsoft.com/office/drawing/2014/main" val="761578469"/>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Німеччина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Гейдельберзький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1386</a:t>
                      </a:r>
                    </a:p>
                  </a:txBody>
                  <a:tcPr marL="68580" marR="68580" marT="0" marB="0"/>
                </a:tc>
                <a:extLst>
                  <a:ext uri="{0D108BD9-81ED-4DB2-BD59-A6C34878D82A}">
                    <a16:rowId xmlns="" xmlns:a16="http://schemas.microsoft.com/office/drawing/2014/main" val="1572704824"/>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Німеччина (Лейпціг)</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Лейпцігський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1409</a:t>
                      </a:r>
                    </a:p>
                  </a:txBody>
                  <a:tcPr marL="68580" marR="68580" marT="0" marB="0"/>
                </a:tc>
                <a:extLst>
                  <a:ext uri="{0D108BD9-81ED-4DB2-BD59-A6C34878D82A}">
                    <a16:rowId xmlns="" xmlns:a16="http://schemas.microsoft.com/office/drawing/2014/main" val="2696823426"/>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Німеччина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Вюртемберзький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1502</a:t>
                      </a:r>
                    </a:p>
                  </a:txBody>
                  <a:tcPr marL="68580" marR="68580" marT="0" marB="0"/>
                </a:tc>
                <a:extLst>
                  <a:ext uri="{0D108BD9-81ED-4DB2-BD59-A6C34878D82A}">
                    <a16:rowId xmlns="" xmlns:a16="http://schemas.microsoft.com/office/drawing/2014/main" val="2758621463"/>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Німеччина </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Кенігсберзький</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1544</a:t>
                      </a:r>
                    </a:p>
                  </a:txBody>
                  <a:tcPr marL="68580" marR="68580" marT="0" marB="0"/>
                </a:tc>
                <a:extLst>
                  <a:ext uri="{0D108BD9-81ED-4DB2-BD59-A6C34878D82A}">
                    <a16:rowId xmlns="" xmlns:a16="http://schemas.microsoft.com/office/drawing/2014/main" val="2101440752"/>
                  </a:ext>
                </a:extLst>
              </a:tr>
              <a:tr h="186179">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Франція </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Страсбурзький</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1621</a:t>
                      </a:r>
                    </a:p>
                  </a:txBody>
                  <a:tcPr marL="68580" marR="68580" marT="0" marB="0"/>
                </a:tc>
                <a:extLst>
                  <a:ext uri="{0D108BD9-81ED-4DB2-BD59-A6C34878D82A}">
                    <a16:rowId xmlns="" xmlns:a16="http://schemas.microsoft.com/office/drawing/2014/main" val="3691725130"/>
                  </a:ext>
                </a:extLst>
              </a:tr>
            </a:tbl>
          </a:graphicData>
        </a:graphic>
      </p:graphicFrame>
    </p:spTree>
    <p:extLst>
      <p:ext uri="{BB962C8B-B14F-4D97-AF65-F5344CB8AC3E}">
        <p14:creationId xmlns:p14="http://schemas.microsoft.com/office/powerpoint/2010/main" val="3926710895"/>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Типи університетів</a:t>
            </a:r>
            <a:endParaRPr lang="uk-UA" dirty="0">
              <a:latin typeface="Bookman Old Style" panose="02050604050505020204" pitchFamily="18" charset="0"/>
            </a:endParaRPr>
          </a:p>
        </p:txBody>
      </p:sp>
      <p:sp>
        <p:nvSpPr>
          <p:cNvPr id="3" name="Прямокутник 2"/>
          <p:cNvSpPr/>
          <p:nvPr/>
        </p:nvSpPr>
        <p:spPr bwMode="auto">
          <a:xfrm>
            <a:off x="2771800" y="1628800"/>
            <a:ext cx="360040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Типи університетів</a:t>
            </a:r>
          </a:p>
        </p:txBody>
      </p:sp>
      <p:sp>
        <p:nvSpPr>
          <p:cNvPr id="5" name="Прямокутник 4"/>
          <p:cNvSpPr/>
          <p:nvPr/>
        </p:nvSpPr>
        <p:spPr bwMode="auto">
          <a:xfrm>
            <a:off x="431540" y="2348880"/>
            <a:ext cx="3600400" cy="64807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Республіканський тип вищої школи</a:t>
            </a:r>
          </a:p>
        </p:txBody>
      </p:sp>
      <p:sp>
        <p:nvSpPr>
          <p:cNvPr id="6" name="Прямокутник 5"/>
          <p:cNvSpPr/>
          <p:nvPr/>
        </p:nvSpPr>
        <p:spPr bwMode="auto">
          <a:xfrm>
            <a:off x="5112060" y="2348880"/>
            <a:ext cx="3600400" cy="64807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Монархічний тип вищої школи</a:t>
            </a:r>
          </a:p>
        </p:txBody>
      </p:sp>
      <p:sp>
        <p:nvSpPr>
          <p:cNvPr id="7" name="Прямокутник 6"/>
          <p:cNvSpPr/>
          <p:nvPr/>
        </p:nvSpPr>
        <p:spPr bwMode="auto">
          <a:xfrm>
            <a:off x="4932040" y="3176686"/>
            <a:ext cx="3960440" cy="36061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1" u="none" strike="noStrike" cap="none" normalizeH="0" baseline="0" dirty="0" err="1" smtClean="0">
                <a:ln>
                  <a:noFill/>
                </a:ln>
                <a:solidFill>
                  <a:schemeClr val="tx1"/>
                </a:solidFill>
                <a:latin typeface="Bookman Old Style" panose="02050604050505020204" pitchFamily="18" charset="0"/>
              </a:rPr>
              <a:t>Соборнна</a:t>
            </a:r>
            <a:r>
              <a:rPr kumimoji="0" lang="uk-UA" sz="1800" i="1" u="none" strike="noStrike" cap="none" normalizeH="0" baseline="0" dirty="0" smtClean="0">
                <a:ln>
                  <a:noFill/>
                </a:ln>
                <a:solidFill>
                  <a:schemeClr val="tx1"/>
                </a:solidFill>
                <a:latin typeface="Bookman Old Style" panose="02050604050505020204" pitchFamily="18" charset="0"/>
              </a:rPr>
              <a:t> (Париж)</a:t>
            </a:r>
          </a:p>
        </p:txBody>
      </p:sp>
      <p:sp>
        <p:nvSpPr>
          <p:cNvPr id="8" name="Прямокутник 7"/>
          <p:cNvSpPr/>
          <p:nvPr/>
        </p:nvSpPr>
        <p:spPr bwMode="auto">
          <a:xfrm>
            <a:off x="251520" y="3176686"/>
            <a:ext cx="3960440" cy="36061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1" u="none" strike="noStrike" cap="none" normalizeH="0" baseline="0" dirty="0" smtClean="0">
                <a:ln>
                  <a:noFill/>
                </a:ln>
                <a:solidFill>
                  <a:schemeClr val="tx1"/>
                </a:solidFill>
                <a:latin typeface="Bookman Old Style" panose="02050604050505020204" pitchFamily="18" charset="0"/>
              </a:rPr>
              <a:t>Болонський, Падуанський </a:t>
            </a:r>
            <a:r>
              <a:rPr kumimoji="0" lang="uk-UA" sz="1800" i="1" u="none" strike="noStrike" cap="none" normalizeH="0" baseline="0" dirty="0" err="1" smtClean="0">
                <a:ln>
                  <a:noFill/>
                </a:ln>
                <a:solidFill>
                  <a:schemeClr val="tx1"/>
                </a:solidFill>
                <a:latin typeface="Bookman Old Style" panose="02050604050505020204" pitchFamily="18" charset="0"/>
              </a:rPr>
              <a:t>ун</a:t>
            </a:r>
            <a:r>
              <a:rPr kumimoji="0" lang="uk-UA" sz="1800" i="1" u="none" strike="noStrike" cap="none" normalizeH="0" baseline="0" dirty="0" smtClean="0">
                <a:ln>
                  <a:noFill/>
                </a:ln>
                <a:solidFill>
                  <a:schemeClr val="tx1"/>
                </a:solidFill>
                <a:latin typeface="Bookman Old Style" panose="02050604050505020204" pitchFamily="18" charset="0"/>
              </a:rPr>
              <a:t>.</a:t>
            </a:r>
          </a:p>
        </p:txBody>
      </p:sp>
      <p:sp>
        <p:nvSpPr>
          <p:cNvPr id="9" name="Прямокутник 8"/>
          <p:cNvSpPr/>
          <p:nvPr/>
        </p:nvSpPr>
        <p:spPr bwMode="auto">
          <a:xfrm>
            <a:off x="251520" y="3717031"/>
            <a:ext cx="3960440" cy="288032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увага до світських наук; </a:t>
            </a:r>
            <a:r>
              <a:rPr lang="uk-UA" dirty="0" err="1" smtClean="0">
                <a:latin typeface="Bookman Old Style" panose="02050604050505020204" pitchFamily="18" charset="0"/>
              </a:rPr>
              <a:t>вибор</a:t>
            </a:r>
            <a:r>
              <a:rPr lang="uk-UA" dirty="0" smtClean="0">
                <a:latin typeface="Bookman Old Style" panose="02050604050505020204" pitchFamily="18" charset="0"/>
              </a:rPr>
              <a:t>-не </a:t>
            </a:r>
            <a:r>
              <a:rPr lang="uk-UA" dirty="0">
                <a:latin typeface="Bookman Old Style" panose="02050604050505020204" pitchFamily="18" charset="0"/>
              </a:rPr>
              <a:t>управління, в якому важливу роль відігравало студентство, з </a:t>
            </a:r>
            <a:r>
              <a:rPr lang="uk-UA" dirty="0" smtClean="0">
                <a:latin typeface="Bookman Old Style" panose="02050604050505020204" pitchFamily="18" charset="0"/>
              </a:rPr>
              <a:t>якого </a:t>
            </a:r>
            <a:r>
              <a:rPr lang="uk-UA" dirty="0">
                <a:latin typeface="Bookman Old Style" panose="02050604050505020204" pitchFamily="18" charset="0"/>
              </a:rPr>
              <a:t>обирався ректор, а в </a:t>
            </a:r>
            <a:r>
              <a:rPr lang="uk-UA" dirty="0" smtClean="0">
                <a:latin typeface="Bookman Old Style" panose="02050604050505020204" pitchFamily="18" charset="0"/>
              </a:rPr>
              <a:t>се-</a:t>
            </a:r>
            <a:r>
              <a:rPr lang="uk-UA" dirty="0" err="1" smtClean="0">
                <a:latin typeface="Bookman Old Style" panose="02050604050505020204" pitchFamily="18" charset="0"/>
              </a:rPr>
              <a:t>редовищі</a:t>
            </a:r>
            <a:r>
              <a:rPr lang="uk-UA" dirty="0" smtClean="0">
                <a:latin typeface="Bookman Old Style" panose="02050604050505020204" pitchFamily="18" charset="0"/>
              </a:rPr>
              <a:t> </a:t>
            </a:r>
            <a:r>
              <a:rPr lang="uk-UA" dirty="0">
                <a:latin typeface="Bookman Old Style" panose="02050604050505020204" pitchFamily="18" charset="0"/>
              </a:rPr>
              <a:t>викладачів і студентів допускалася вільність думки; </a:t>
            </a:r>
            <a:r>
              <a:rPr lang="uk-UA" dirty="0" smtClean="0">
                <a:latin typeface="Bookman Old Style" panose="02050604050505020204" pitchFamily="18" charset="0"/>
              </a:rPr>
              <a:t>незалежність </a:t>
            </a:r>
            <a:r>
              <a:rPr lang="uk-UA" dirty="0">
                <a:latin typeface="Bookman Old Style" panose="02050604050505020204" pitchFamily="18" charset="0"/>
              </a:rPr>
              <a:t>університету не </a:t>
            </a:r>
            <a:r>
              <a:rPr lang="uk-UA" dirty="0" smtClean="0">
                <a:latin typeface="Bookman Old Style" panose="02050604050505020204" pitchFamily="18" charset="0"/>
              </a:rPr>
              <a:t>сприймалась </a:t>
            </a:r>
            <a:r>
              <a:rPr lang="uk-UA" dirty="0">
                <a:latin typeface="Bookman Old Style" panose="02050604050505020204" pitchFamily="18" charset="0"/>
              </a:rPr>
              <a:t>церквою; майже </a:t>
            </a:r>
            <a:r>
              <a:rPr lang="uk-UA" dirty="0" smtClean="0">
                <a:latin typeface="Bookman Old Style" panose="02050604050505020204" pitchFamily="18" charset="0"/>
              </a:rPr>
              <a:t>60 % </a:t>
            </a:r>
            <a:r>
              <a:rPr lang="uk-UA" dirty="0">
                <a:latin typeface="Bookman Old Style" panose="02050604050505020204" pitchFamily="18" charset="0"/>
              </a:rPr>
              <a:t>студентів належало до світських верств</a:t>
            </a:r>
          </a:p>
        </p:txBody>
      </p:sp>
      <p:sp>
        <p:nvSpPr>
          <p:cNvPr id="10" name="Прямокутник 9"/>
          <p:cNvSpPr/>
          <p:nvPr/>
        </p:nvSpPr>
        <p:spPr bwMode="auto">
          <a:xfrm>
            <a:off x="4932040" y="3717031"/>
            <a:ext cx="3960440" cy="288032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найбільше уваги надавали </a:t>
            </a:r>
            <a:r>
              <a:rPr lang="uk-UA" dirty="0" err="1" smtClean="0">
                <a:latin typeface="Bookman Old Style" panose="02050604050505020204" pitchFamily="18" charset="0"/>
              </a:rPr>
              <a:t>бого-слов’ю</a:t>
            </a:r>
            <a:r>
              <a:rPr lang="uk-UA" dirty="0">
                <a:latin typeface="Bookman Old Style" panose="02050604050505020204" pitchFamily="18" charset="0"/>
              </a:rPr>
              <a:t>; ректора обирала рада </a:t>
            </a:r>
            <a:r>
              <a:rPr lang="uk-UA" dirty="0" smtClean="0">
                <a:latin typeface="Bookman Old Style" panose="02050604050505020204" pitchFamily="18" charset="0"/>
              </a:rPr>
              <a:t>професорської </a:t>
            </a:r>
            <a:r>
              <a:rPr lang="uk-UA" dirty="0">
                <a:latin typeface="Bookman Old Style" panose="02050604050505020204" pitchFamily="18" charset="0"/>
              </a:rPr>
              <a:t>колегії;  </a:t>
            </a:r>
            <a:r>
              <a:rPr lang="uk-UA" dirty="0" smtClean="0">
                <a:latin typeface="Bookman Old Style" panose="02050604050505020204" pitchFamily="18" charset="0"/>
              </a:rPr>
              <a:t>студент-</a:t>
            </a:r>
            <a:r>
              <a:rPr lang="uk-UA" dirty="0" err="1" smtClean="0">
                <a:latin typeface="Bookman Old Style" panose="02050604050505020204" pitchFamily="18" charset="0"/>
              </a:rPr>
              <a:t>ські</a:t>
            </a:r>
            <a:r>
              <a:rPr lang="uk-UA" dirty="0" smtClean="0">
                <a:latin typeface="Bookman Old Style" panose="02050604050505020204" pitchFamily="18" charset="0"/>
              </a:rPr>
              <a:t> </a:t>
            </a:r>
            <a:r>
              <a:rPr lang="uk-UA" dirty="0">
                <a:latin typeface="Bookman Old Style" panose="02050604050505020204" pitchFamily="18" charset="0"/>
              </a:rPr>
              <a:t>права були обмежені; </a:t>
            </a:r>
            <a:r>
              <a:rPr lang="uk-UA" dirty="0" smtClean="0">
                <a:latin typeface="Bookman Old Style" panose="02050604050505020204" pitchFamily="18" charset="0"/>
              </a:rPr>
              <a:t>жили </a:t>
            </a:r>
            <a:r>
              <a:rPr lang="uk-UA" dirty="0">
                <a:latin typeface="Bookman Old Style" panose="02050604050505020204" pitchFamily="18" charset="0"/>
              </a:rPr>
              <a:t>студенти у бурсі під опікою начальства, </a:t>
            </a:r>
            <a:r>
              <a:rPr lang="uk-UA" dirty="0" smtClean="0">
                <a:latin typeface="Bookman Old Style" panose="02050604050505020204" pitchFamily="18" charset="0"/>
              </a:rPr>
              <a:t>повсякчас </a:t>
            </a:r>
            <a:r>
              <a:rPr lang="uk-UA" dirty="0" err="1" smtClean="0">
                <a:latin typeface="Bookman Old Style" panose="02050604050505020204" pitchFamily="18" charset="0"/>
              </a:rPr>
              <a:t>виявля-ючи</a:t>
            </a:r>
            <a:r>
              <a:rPr lang="uk-UA" dirty="0" smtClean="0">
                <a:latin typeface="Bookman Old Style" panose="02050604050505020204" pitchFamily="18" charset="0"/>
              </a:rPr>
              <a:t> </a:t>
            </a:r>
            <a:r>
              <a:rPr lang="uk-UA" dirty="0">
                <a:latin typeface="Bookman Old Style" panose="02050604050505020204" pitchFamily="18" charset="0"/>
              </a:rPr>
              <a:t>своє схиляння перед </a:t>
            </a:r>
            <a:r>
              <a:rPr lang="uk-UA" dirty="0" smtClean="0">
                <a:latin typeface="Bookman Old Style" panose="02050604050505020204" pitchFamily="18" charset="0"/>
              </a:rPr>
              <a:t>авто-</a:t>
            </a:r>
            <a:r>
              <a:rPr lang="uk-UA" dirty="0" err="1" smtClean="0">
                <a:latin typeface="Bookman Old Style" panose="02050604050505020204" pitchFamily="18" charset="0"/>
              </a:rPr>
              <a:t>ритетами</a:t>
            </a:r>
            <a:endParaRPr lang="uk-UA" dirty="0">
              <a:latin typeface="Bookman Old Style" panose="02050604050505020204" pitchFamily="18" charset="0"/>
            </a:endParaRPr>
          </a:p>
        </p:txBody>
      </p:sp>
      <p:cxnSp>
        <p:nvCxnSpPr>
          <p:cNvPr id="12" name="Пряма сполучна лінія 11"/>
          <p:cNvCxnSpPr>
            <a:stCxn id="3" idx="2"/>
          </p:cNvCxnSpPr>
          <p:nvPr/>
        </p:nvCxnSpPr>
        <p:spPr bwMode="auto">
          <a:xfrm>
            <a:off x="4572000" y="1988840"/>
            <a:ext cx="0" cy="144016"/>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16" name="Пряма сполучна лінія 15"/>
          <p:cNvCxnSpPr/>
          <p:nvPr/>
        </p:nvCxnSpPr>
        <p:spPr bwMode="auto">
          <a:xfrm>
            <a:off x="2231740" y="2132856"/>
            <a:ext cx="4680520" cy="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26" name="Пряма зі стрілкою 25"/>
          <p:cNvCxnSpPr>
            <a:endCxn id="5" idx="0"/>
          </p:cNvCxnSpPr>
          <p:nvPr/>
        </p:nvCxnSpPr>
        <p:spPr bwMode="auto">
          <a:xfrm>
            <a:off x="2231740" y="2132856"/>
            <a:ext cx="0" cy="216024"/>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30" name="Пряма зі стрілкою 29"/>
          <p:cNvCxnSpPr>
            <a:endCxn id="6" idx="0"/>
          </p:cNvCxnSpPr>
          <p:nvPr/>
        </p:nvCxnSpPr>
        <p:spPr bwMode="auto">
          <a:xfrm>
            <a:off x="6912260" y="2132856"/>
            <a:ext cx="0" cy="216024"/>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37" name="Пряма сполучна лінія 36"/>
          <p:cNvCxnSpPr>
            <a:stCxn id="5" idx="2"/>
            <a:endCxn id="8" idx="0"/>
          </p:cNvCxnSpPr>
          <p:nvPr/>
        </p:nvCxnSpPr>
        <p:spPr bwMode="auto">
          <a:xfrm>
            <a:off x="2231740" y="2996952"/>
            <a:ext cx="0" cy="179734"/>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39" name="Пряма сполучна лінія 38"/>
          <p:cNvCxnSpPr>
            <a:stCxn id="6" idx="2"/>
            <a:endCxn id="7" idx="0"/>
          </p:cNvCxnSpPr>
          <p:nvPr/>
        </p:nvCxnSpPr>
        <p:spPr bwMode="auto">
          <a:xfrm>
            <a:off x="6912260" y="2996952"/>
            <a:ext cx="0" cy="179734"/>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41" name="Пряма сполучна лінія 40"/>
          <p:cNvCxnSpPr>
            <a:stCxn id="8" idx="2"/>
            <a:endCxn id="9" idx="0"/>
          </p:cNvCxnSpPr>
          <p:nvPr/>
        </p:nvCxnSpPr>
        <p:spPr bwMode="auto">
          <a:xfrm>
            <a:off x="2231740" y="3537297"/>
            <a:ext cx="0" cy="179734"/>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43" name="Пряма сполучна лінія 42"/>
          <p:cNvCxnSpPr>
            <a:stCxn id="7" idx="2"/>
            <a:endCxn id="10" idx="0"/>
          </p:cNvCxnSpPr>
          <p:nvPr/>
        </p:nvCxnSpPr>
        <p:spPr bwMode="auto">
          <a:xfrm>
            <a:off x="6912260" y="3537297"/>
            <a:ext cx="0" cy="179734"/>
          </a:xfrm>
          <a:prstGeom prst="line">
            <a:avLst/>
          </a:prstGeom>
          <a:solidFill>
            <a:schemeClr val="accent1"/>
          </a:solidFill>
          <a:ln w="952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294826179"/>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Види навчання в університеті</a:t>
            </a:r>
            <a:endParaRPr lang="uk-UA" dirty="0">
              <a:latin typeface="Bookman Old Style" panose="02050604050505020204" pitchFamily="18" charset="0"/>
            </a:endParaRPr>
          </a:p>
        </p:txBody>
      </p:sp>
      <p:sp>
        <p:nvSpPr>
          <p:cNvPr id="5" name="Прямокутник 4"/>
          <p:cNvSpPr/>
          <p:nvPr/>
        </p:nvSpPr>
        <p:spPr bwMode="auto">
          <a:xfrm>
            <a:off x="971600" y="3033527"/>
            <a:ext cx="2880320" cy="64807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chemeClr val="tx1"/>
                </a:solidFill>
                <a:latin typeface="Bookman Old Style" panose="02050604050505020204" pitchFamily="18" charset="0"/>
              </a:rPr>
              <a:t>Види</a:t>
            </a:r>
            <a:r>
              <a:rPr kumimoji="0" lang="uk-UA" sz="1800" b="1" i="0" u="none" strike="noStrike" cap="none" normalizeH="0" dirty="0" smtClean="0">
                <a:ln>
                  <a:noFill/>
                </a:ln>
                <a:solidFill>
                  <a:schemeClr val="tx1"/>
                </a:solidFill>
                <a:latin typeface="Bookman Old Style" panose="02050604050505020204" pitchFamily="18" charset="0"/>
              </a:rPr>
              <a:t> навчання в університеті</a:t>
            </a:r>
            <a:endParaRPr kumimoji="0" lang="uk-UA" sz="1800" b="1" i="0" u="none" strike="noStrike" cap="none" normalizeH="0" baseline="0" dirty="0" smtClean="0">
              <a:ln>
                <a:noFill/>
              </a:ln>
              <a:solidFill>
                <a:schemeClr val="tx1"/>
              </a:solidFill>
              <a:latin typeface="Bookman Old Style" panose="02050604050505020204" pitchFamily="18" charset="0"/>
            </a:endParaRPr>
          </a:p>
        </p:txBody>
      </p:sp>
      <p:sp>
        <p:nvSpPr>
          <p:cNvPr id="18" name="Прямокутник 17"/>
          <p:cNvSpPr/>
          <p:nvPr/>
        </p:nvSpPr>
        <p:spPr bwMode="auto">
          <a:xfrm>
            <a:off x="4572000" y="2348880"/>
            <a:ext cx="288032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latin typeface="Bookman Old Style" panose="02050604050505020204" pitchFamily="18" charset="0"/>
              </a:rPr>
              <a:t>Лекції</a:t>
            </a:r>
          </a:p>
        </p:txBody>
      </p:sp>
      <p:sp>
        <p:nvSpPr>
          <p:cNvPr id="19" name="Прямокутник 18"/>
          <p:cNvSpPr/>
          <p:nvPr/>
        </p:nvSpPr>
        <p:spPr bwMode="auto">
          <a:xfrm>
            <a:off x="4572000" y="4149080"/>
            <a:ext cx="2880320" cy="64807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latin typeface="Bookman Old Style" panose="02050604050505020204" pitchFamily="18" charset="0"/>
              </a:rPr>
              <a:t>Диспут або прилюдні дискусії</a:t>
            </a:r>
          </a:p>
        </p:txBody>
      </p:sp>
      <p:cxnSp>
        <p:nvCxnSpPr>
          <p:cNvPr id="11" name="Пряма сполучна лінія 10"/>
          <p:cNvCxnSpPr>
            <a:stCxn id="5" idx="3"/>
          </p:cNvCxnSpPr>
          <p:nvPr/>
        </p:nvCxnSpPr>
        <p:spPr bwMode="auto">
          <a:xfrm>
            <a:off x="3851920" y="3357563"/>
            <a:ext cx="432048" cy="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22" name="Пряма сполучна лінія 21"/>
          <p:cNvCxnSpPr/>
          <p:nvPr/>
        </p:nvCxnSpPr>
        <p:spPr bwMode="auto">
          <a:xfrm flipV="1">
            <a:off x="4283968" y="2528900"/>
            <a:ext cx="0" cy="1944216"/>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17" name="Пряма зі стрілкою 16"/>
          <p:cNvCxnSpPr>
            <a:endCxn id="18" idx="1"/>
          </p:cNvCxnSpPr>
          <p:nvPr/>
        </p:nvCxnSpPr>
        <p:spPr bwMode="auto">
          <a:xfrm>
            <a:off x="4283968" y="2528900"/>
            <a:ext cx="288032"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21" name="Пряма зі стрілкою 20"/>
          <p:cNvCxnSpPr>
            <a:endCxn id="19" idx="1"/>
          </p:cNvCxnSpPr>
          <p:nvPr/>
        </p:nvCxnSpPr>
        <p:spPr bwMode="auto">
          <a:xfrm>
            <a:off x="4283968" y="4473116"/>
            <a:ext cx="288032"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111433309"/>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Факультети середньовічного </a:t>
            </a:r>
            <a:br>
              <a:rPr lang="uk-UA" sz="2700" dirty="0" smtClean="0">
                <a:latin typeface="Bookman Old Style" panose="02050604050505020204" pitchFamily="18" charset="0"/>
              </a:rPr>
            </a:br>
            <a:r>
              <a:rPr lang="uk-UA" sz="2700" dirty="0" smtClean="0">
                <a:latin typeface="Bookman Old Style" panose="02050604050505020204" pitchFamily="18" charset="0"/>
              </a:rPr>
              <a:t>університету</a:t>
            </a:r>
            <a:endParaRPr lang="uk-UA" sz="2700" dirty="0">
              <a:latin typeface="Bookman Old Style" panose="02050604050505020204" pitchFamily="18" charset="0"/>
            </a:endParaRPr>
          </a:p>
        </p:txBody>
      </p:sp>
      <p:sp>
        <p:nvSpPr>
          <p:cNvPr id="3" name="Овал 2"/>
          <p:cNvSpPr/>
          <p:nvPr/>
        </p:nvSpPr>
        <p:spPr bwMode="auto">
          <a:xfrm>
            <a:off x="3419872" y="3068960"/>
            <a:ext cx="2304256" cy="504056"/>
          </a:xfrm>
          <a:prstGeom prst="ellipse">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chemeClr val="tx1"/>
                </a:solidFill>
                <a:effectLst/>
                <a:latin typeface="Bookman Old Style" panose="02050604050505020204" pitchFamily="18" charset="0"/>
              </a:rPr>
              <a:t>Факультет</a:t>
            </a:r>
          </a:p>
        </p:txBody>
      </p:sp>
      <p:sp>
        <p:nvSpPr>
          <p:cNvPr id="12" name="Овал 11"/>
          <p:cNvSpPr/>
          <p:nvPr/>
        </p:nvSpPr>
        <p:spPr bwMode="auto">
          <a:xfrm>
            <a:off x="5868144" y="1709390"/>
            <a:ext cx="2664296" cy="504056"/>
          </a:xfrm>
          <a:prstGeom prst="ellipse">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latin typeface="Bookman Old Style" panose="02050604050505020204" pitchFamily="18" charset="0"/>
              </a:rPr>
              <a:t>медичний</a:t>
            </a:r>
          </a:p>
        </p:txBody>
      </p:sp>
      <p:sp>
        <p:nvSpPr>
          <p:cNvPr id="13" name="Овал 12"/>
          <p:cNvSpPr/>
          <p:nvPr/>
        </p:nvSpPr>
        <p:spPr bwMode="auto">
          <a:xfrm>
            <a:off x="611560" y="1709390"/>
            <a:ext cx="2664296" cy="504056"/>
          </a:xfrm>
          <a:prstGeom prst="ellipse">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latin typeface="Bookman Old Style" panose="02050604050505020204" pitchFamily="18" charset="0"/>
              </a:rPr>
              <a:t>артистичний</a:t>
            </a:r>
          </a:p>
        </p:txBody>
      </p:sp>
      <p:sp>
        <p:nvSpPr>
          <p:cNvPr id="14" name="Овал 13"/>
          <p:cNvSpPr/>
          <p:nvPr/>
        </p:nvSpPr>
        <p:spPr bwMode="auto">
          <a:xfrm>
            <a:off x="611560" y="4653136"/>
            <a:ext cx="2664296" cy="504056"/>
          </a:xfrm>
          <a:prstGeom prst="ellipse">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latin typeface="Bookman Old Style" panose="02050604050505020204" pitchFamily="18" charset="0"/>
              </a:rPr>
              <a:t>богословський</a:t>
            </a:r>
          </a:p>
        </p:txBody>
      </p:sp>
      <p:sp>
        <p:nvSpPr>
          <p:cNvPr id="15" name="Овал 14"/>
          <p:cNvSpPr/>
          <p:nvPr/>
        </p:nvSpPr>
        <p:spPr bwMode="auto">
          <a:xfrm>
            <a:off x="5868144" y="4653136"/>
            <a:ext cx="2664296" cy="504056"/>
          </a:xfrm>
          <a:prstGeom prst="ellipse">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dirty="0" smtClean="0">
                <a:latin typeface="Bookman Old Style" panose="02050604050505020204" pitchFamily="18" charset="0"/>
              </a:rPr>
              <a:t>юридичний</a:t>
            </a:r>
            <a:endParaRPr kumimoji="0" lang="uk-UA" sz="1800" i="0" u="none" strike="noStrike" cap="none" normalizeH="0" baseline="0" dirty="0" smtClean="0">
              <a:ln>
                <a:noFill/>
              </a:ln>
              <a:solidFill>
                <a:schemeClr val="tx1"/>
              </a:solidFill>
              <a:effectLst/>
              <a:latin typeface="Bookman Old Style" panose="02050604050505020204" pitchFamily="18" charset="0"/>
            </a:endParaRPr>
          </a:p>
        </p:txBody>
      </p:sp>
      <p:cxnSp>
        <p:nvCxnSpPr>
          <p:cNvPr id="6" name="Пряма зі стрілкою 5"/>
          <p:cNvCxnSpPr>
            <a:stCxn id="3" idx="1"/>
            <a:endCxn id="13" idx="5"/>
          </p:cNvCxnSpPr>
          <p:nvPr/>
        </p:nvCxnSpPr>
        <p:spPr bwMode="auto">
          <a:xfrm flipH="1" flipV="1">
            <a:off x="2885679" y="2139629"/>
            <a:ext cx="871643" cy="1003148"/>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8" name="Пряма зі стрілкою 7"/>
          <p:cNvCxnSpPr>
            <a:stCxn id="3" idx="7"/>
            <a:endCxn id="12" idx="3"/>
          </p:cNvCxnSpPr>
          <p:nvPr/>
        </p:nvCxnSpPr>
        <p:spPr bwMode="auto">
          <a:xfrm flipV="1">
            <a:off x="5386678" y="2139629"/>
            <a:ext cx="871643" cy="1003148"/>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0" name="Пряма зі стрілкою 9"/>
          <p:cNvCxnSpPr>
            <a:stCxn id="3" idx="3"/>
            <a:endCxn id="14" idx="7"/>
          </p:cNvCxnSpPr>
          <p:nvPr/>
        </p:nvCxnSpPr>
        <p:spPr bwMode="auto">
          <a:xfrm flipH="1">
            <a:off x="2885679" y="3499199"/>
            <a:ext cx="871643" cy="1227754"/>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23" name="Пряма зі стрілкою 22"/>
          <p:cNvCxnSpPr>
            <a:stCxn id="3" idx="5"/>
            <a:endCxn id="15" idx="1"/>
          </p:cNvCxnSpPr>
          <p:nvPr/>
        </p:nvCxnSpPr>
        <p:spPr bwMode="auto">
          <a:xfrm>
            <a:off x="5386678" y="3499199"/>
            <a:ext cx="871643" cy="1227754"/>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256762932"/>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Навчальний цикл</a:t>
            </a:r>
            <a:endParaRPr lang="uk-UA" dirty="0">
              <a:latin typeface="Bookman Old Style" panose="02050604050505020204" pitchFamily="18" charset="0"/>
            </a:endParaRPr>
          </a:p>
        </p:txBody>
      </p:sp>
      <p:sp>
        <p:nvSpPr>
          <p:cNvPr id="19" name="Прямокутник 18"/>
          <p:cNvSpPr/>
          <p:nvPr/>
        </p:nvSpPr>
        <p:spPr bwMode="auto">
          <a:xfrm>
            <a:off x="3221850" y="1276185"/>
            <a:ext cx="270030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chemeClr val="tx1"/>
                </a:solidFill>
                <a:latin typeface="Bookman Old Style" panose="02050604050505020204" pitchFamily="18" charset="0"/>
              </a:rPr>
              <a:t>Програма навчання</a:t>
            </a:r>
          </a:p>
        </p:txBody>
      </p:sp>
      <p:sp>
        <p:nvSpPr>
          <p:cNvPr id="10" name="Прямокутник 9"/>
          <p:cNvSpPr/>
          <p:nvPr/>
        </p:nvSpPr>
        <p:spPr bwMode="auto">
          <a:xfrm>
            <a:off x="863588" y="1943130"/>
            <a:ext cx="741682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«Сім вільних м</a:t>
            </a:r>
            <a:r>
              <a:rPr kumimoji="0" lang="uk-UA" i="0" u="none" strike="noStrike" cap="none" normalizeH="0" baseline="0" dirty="0" smtClean="0">
                <a:ln>
                  <a:noFill/>
                </a:ln>
                <a:latin typeface="Bookman Old Style" panose="02050604050505020204" pitchFamily="18" charset="0"/>
              </a:rPr>
              <a:t>истецтв» (</a:t>
            </a:r>
            <a:r>
              <a:rPr lang="uk-UA" dirty="0" err="1">
                <a:latin typeface="Bookman Old Style" panose="02050604050505020204" pitchFamily="18" charset="0"/>
              </a:rPr>
              <a:t>Septem</a:t>
            </a:r>
            <a:r>
              <a:rPr lang="uk-UA" dirty="0">
                <a:latin typeface="Bookman Old Style" panose="02050604050505020204" pitchFamily="18" charset="0"/>
              </a:rPr>
              <a:t> </a:t>
            </a:r>
            <a:r>
              <a:rPr lang="uk-UA" dirty="0" err="1">
                <a:latin typeface="Bookman Old Style" panose="02050604050505020204" pitchFamily="18" charset="0"/>
              </a:rPr>
              <a:t>artes</a:t>
            </a:r>
            <a:r>
              <a:rPr lang="uk-UA" dirty="0">
                <a:latin typeface="Bookman Old Style" panose="02050604050505020204" pitchFamily="18" charset="0"/>
              </a:rPr>
              <a:t> </a:t>
            </a:r>
            <a:r>
              <a:rPr lang="uk-UA" dirty="0" err="1">
                <a:latin typeface="Bookman Old Style" panose="02050604050505020204" pitchFamily="18" charset="0"/>
              </a:rPr>
              <a:t>liberealis</a:t>
            </a:r>
            <a:r>
              <a:rPr kumimoji="0" lang="uk-UA" i="0" u="none" strike="noStrike" cap="none" normalizeH="0" baseline="0" dirty="0" smtClean="0">
                <a:ln>
                  <a:noFill/>
                </a:ln>
                <a:latin typeface="Bookman Old Style" panose="02050604050505020204" pitchFamily="18" charset="0"/>
              </a:rPr>
              <a:t>)</a:t>
            </a:r>
          </a:p>
        </p:txBody>
      </p:sp>
      <p:sp>
        <p:nvSpPr>
          <p:cNvPr id="12" name="Прямокутник 11"/>
          <p:cNvSpPr/>
          <p:nvPr/>
        </p:nvSpPr>
        <p:spPr bwMode="auto">
          <a:xfrm>
            <a:off x="863588" y="2442029"/>
            <a:ext cx="7416824"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Навчальні програми «артистичних» (підготовчих факультетів)</a:t>
            </a:r>
            <a:endParaRPr kumimoji="0" lang="uk-UA" i="0" u="none" strike="noStrike" cap="none" normalizeH="0" baseline="0" dirty="0" smtClean="0">
              <a:ln>
                <a:noFill/>
              </a:ln>
              <a:latin typeface="Bookman Old Style" panose="02050604050505020204" pitchFamily="18" charset="0"/>
            </a:endParaRPr>
          </a:p>
        </p:txBody>
      </p:sp>
      <p:sp>
        <p:nvSpPr>
          <p:cNvPr id="13" name="Прямокутник 12"/>
          <p:cNvSpPr/>
          <p:nvPr/>
        </p:nvSpPr>
        <p:spPr bwMode="auto">
          <a:xfrm>
            <a:off x="251520" y="3108974"/>
            <a:ext cx="3744416" cy="896089"/>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i="1" u="none" strike="noStrike" cap="none" normalizeH="0" baseline="0" dirty="0" smtClean="0">
                <a:ln>
                  <a:noFill/>
                </a:ln>
                <a:latin typeface="Bookman Old Style" panose="02050604050505020204" pitchFamily="18" charset="0"/>
              </a:rPr>
              <a:t>Словесний</a:t>
            </a:r>
            <a:r>
              <a:rPr kumimoji="0" lang="uk-UA" i="1" u="none" strike="noStrike" cap="none" normalizeH="0" dirty="0" smtClean="0">
                <a:ln>
                  <a:noFill/>
                </a:ln>
                <a:latin typeface="Bookman Old Style" panose="02050604050505020204" pitchFamily="18" charset="0"/>
              </a:rPr>
              <a:t> цикл </a:t>
            </a:r>
          </a:p>
          <a:p>
            <a:pPr algn="ctr" eaLnBrk="1" hangingPunct="1"/>
            <a:r>
              <a:rPr kumimoji="0" lang="uk-UA" i="0" u="none" strike="noStrike" cap="none" normalizeH="0" dirty="0" smtClean="0">
                <a:ln>
                  <a:noFill/>
                </a:ln>
                <a:latin typeface="Bookman Old Style" panose="02050604050505020204" pitchFamily="18" charset="0"/>
              </a:rPr>
              <a:t>(</a:t>
            </a:r>
            <a:r>
              <a:rPr lang="uk-UA" dirty="0" err="1">
                <a:latin typeface="Bookman Old Style" panose="02050604050505020204" pitchFamily="18" charset="0"/>
              </a:rPr>
              <a:t>artes</a:t>
            </a:r>
            <a:r>
              <a:rPr lang="uk-UA" dirty="0">
                <a:latin typeface="Bookman Old Style" panose="02050604050505020204" pitchFamily="18" charset="0"/>
              </a:rPr>
              <a:t> </a:t>
            </a:r>
            <a:r>
              <a:rPr lang="uk-UA" dirty="0" err="1">
                <a:latin typeface="Bookman Old Style" panose="02050604050505020204" pitchFamily="18" charset="0"/>
              </a:rPr>
              <a:t>sermonicales</a:t>
            </a:r>
            <a:r>
              <a:rPr lang="uk-UA" dirty="0">
                <a:latin typeface="Bookman Old Style" panose="02050604050505020204" pitchFamily="18" charset="0"/>
              </a:rPr>
              <a:t>, або </a:t>
            </a:r>
            <a:r>
              <a:rPr lang="uk-UA" dirty="0" err="1">
                <a:latin typeface="Bookman Old Style" panose="02050604050505020204" pitchFamily="18" charset="0"/>
              </a:rPr>
              <a:t>trivium</a:t>
            </a:r>
            <a:r>
              <a:rPr lang="en-US" dirty="0">
                <a:latin typeface="Bookman Old Style" panose="02050604050505020204" pitchFamily="18" charset="0"/>
              </a:rPr>
              <a:t>)</a:t>
            </a:r>
            <a:r>
              <a:rPr lang="uk-UA" dirty="0">
                <a:latin typeface="Bookman Old Style" panose="02050604050505020204" pitchFamily="18" charset="0"/>
              </a:rPr>
              <a:t> –</a:t>
            </a:r>
            <a:r>
              <a:rPr lang="en-US" dirty="0">
                <a:latin typeface="Bookman Old Style" panose="02050604050505020204" pitchFamily="18" charset="0"/>
              </a:rPr>
              <a:t> “</a:t>
            </a:r>
            <a:r>
              <a:rPr lang="uk-UA" dirty="0">
                <a:latin typeface="Bookman Old Style" panose="02050604050505020204" pitchFamily="18" charset="0"/>
              </a:rPr>
              <a:t>три дороги</a:t>
            </a:r>
            <a:r>
              <a:rPr lang="en-US" dirty="0">
                <a:latin typeface="Bookman Old Style" panose="02050604050505020204" pitchFamily="18" charset="0"/>
              </a:rPr>
              <a:t>”</a:t>
            </a:r>
            <a:endParaRPr lang="uk-UA" dirty="0">
              <a:latin typeface="Bookman Old Style" panose="02050604050505020204" pitchFamily="18" charset="0"/>
            </a:endParaRPr>
          </a:p>
          <a:p>
            <a:pPr algn="ctr" eaLnBrk="1" hangingPunct="1"/>
            <a:endParaRPr kumimoji="0" lang="uk-UA" i="0" u="none" strike="noStrike" cap="none" normalizeH="0" baseline="0" dirty="0" smtClean="0">
              <a:ln>
                <a:noFill/>
              </a:ln>
              <a:latin typeface="Bookman Old Style" panose="02050604050505020204" pitchFamily="18" charset="0"/>
            </a:endParaRPr>
          </a:p>
        </p:txBody>
      </p:sp>
      <p:sp>
        <p:nvSpPr>
          <p:cNvPr id="14" name="Прямокутник 13"/>
          <p:cNvSpPr/>
          <p:nvPr/>
        </p:nvSpPr>
        <p:spPr bwMode="auto">
          <a:xfrm>
            <a:off x="5148064" y="3108974"/>
            <a:ext cx="3744416" cy="896089"/>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i="1" dirty="0" smtClean="0">
                <a:latin typeface="Bookman Old Style" panose="02050604050505020204" pitchFamily="18" charset="0"/>
              </a:rPr>
              <a:t>Реальний цикл </a:t>
            </a:r>
          </a:p>
          <a:p>
            <a:pPr algn="ctr"/>
            <a:r>
              <a:rPr lang="uk-UA" dirty="0" smtClean="0">
                <a:latin typeface="Bookman Old Style" panose="02050604050505020204" pitchFamily="18" charset="0"/>
              </a:rPr>
              <a:t>(</a:t>
            </a:r>
            <a:r>
              <a:rPr lang="uk-UA" dirty="0" err="1">
                <a:latin typeface="Bookman Old Style" panose="02050604050505020204" pitchFamily="18" charset="0"/>
              </a:rPr>
              <a:t>artes</a:t>
            </a:r>
            <a:r>
              <a:rPr lang="uk-UA" dirty="0">
                <a:latin typeface="Bookman Old Style" panose="02050604050505020204" pitchFamily="18" charset="0"/>
              </a:rPr>
              <a:t> </a:t>
            </a:r>
            <a:r>
              <a:rPr lang="uk-UA" dirty="0" err="1">
                <a:latin typeface="Bookman Old Style" panose="02050604050505020204" pitchFamily="18" charset="0"/>
              </a:rPr>
              <a:t>reales</a:t>
            </a:r>
            <a:r>
              <a:rPr lang="uk-UA" dirty="0">
                <a:latin typeface="Bookman Old Style" panose="02050604050505020204" pitchFamily="18" charset="0"/>
              </a:rPr>
              <a:t>, </a:t>
            </a:r>
            <a:r>
              <a:rPr lang="uk-UA" dirty="0" err="1">
                <a:latin typeface="Bookman Old Style" panose="02050604050505020204" pitchFamily="18" charset="0"/>
              </a:rPr>
              <a:t>materials</a:t>
            </a:r>
            <a:r>
              <a:rPr lang="uk-UA" dirty="0">
                <a:latin typeface="Bookman Old Style" panose="02050604050505020204" pitchFamily="18" charset="0"/>
              </a:rPr>
              <a:t>, або </a:t>
            </a:r>
            <a:r>
              <a:rPr lang="uk-UA" dirty="0" err="1">
                <a:latin typeface="Bookman Old Style" panose="02050604050505020204" pitchFamily="18" charset="0"/>
              </a:rPr>
              <a:t>quadrivium</a:t>
            </a:r>
            <a:r>
              <a:rPr lang="en-US" dirty="0">
                <a:latin typeface="Bookman Old Style" panose="02050604050505020204" pitchFamily="18" charset="0"/>
              </a:rPr>
              <a:t>) </a:t>
            </a:r>
            <a:r>
              <a:rPr lang="uk-UA" dirty="0">
                <a:latin typeface="Bookman Old Style" panose="02050604050505020204" pitchFamily="18" charset="0"/>
              </a:rPr>
              <a:t>– </a:t>
            </a:r>
            <a:r>
              <a:rPr lang="en-US" dirty="0">
                <a:latin typeface="Bookman Old Style" panose="02050604050505020204" pitchFamily="18" charset="0"/>
              </a:rPr>
              <a:t>“</a:t>
            </a:r>
            <a:r>
              <a:rPr lang="uk-UA" dirty="0">
                <a:latin typeface="Bookman Old Style" panose="02050604050505020204" pitchFamily="18" charset="0"/>
              </a:rPr>
              <a:t>чотири дороги</a:t>
            </a:r>
            <a:r>
              <a:rPr lang="en-US" dirty="0">
                <a:latin typeface="Bookman Old Style" panose="02050604050505020204" pitchFamily="18" charset="0"/>
              </a:rPr>
              <a:t>”</a:t>
            </a:r>
            <a:endParaRPr lang="uk-UA" dirty="0">
              <a:latin typeface="Bookman Old Style" panose="02050604050505020204" pitchFamily="18" charset="0"/>
            </a:endParaRPr>
          </a:p>
        </p:txBody>
      </p:sp>
      <p:sp>
        <p:nvSpPr>
          <p:cNvPr id="15" name="Прямокутник 14"/>
          <p:cNvSpPr/>
          <p:nvPr/>
        </p:nvSpPr>
        <p:spPr bwMode="auto">
          <a:xfrm>
            <a:off x="863588" y="4124509"/>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граматика</a:t>
            </a:r>
            <a:endParaRPr kumimoji="0" lang="uk-UA" i="0" u="none" strike="noStrike" cap="none" normalizeH="0" baseline="0" dirty="0" smtClean="0">
              <a:ln>
                <a:noFill/>
              </a:ln>
              <a:latin typeface="Bookman Old Style" panose="02050604050505020204" pitchFamily="18" charset="0"/>
            </a:endParaRPr>
          </a:p>
        </p:txBody>
      </p:sp>
      <p:sp>
        <p:nvSpPr>
          <p:cNvPr id="16" name="Прямокутник 15"/>
          <p:cNvSpPr/>
          <p:nvPr/>
        </p:nvSpPr>
        <p:spPr bwMode="auto">
          <a:xfrm>
            <a:off x="863588" y="4618873"/>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риторика</a:t>
            </a:r>
            <a:endParaRPr kumimoji="0" lang="uk-UA" i="0" u="none" strike="noStrike" cap="none" normalizeH="0" baseline="0" dirty="0" smtClean="0">
              <a:ln>
                <a:noFill/>
              </a:ln>
              <a:latin typeface="Bookman Old Style" panose="02050604050505020204" pitchFamily="18" charset="0"/>
            </a:endParaRPr>
          </a:p>
        </p:txBody>
      </p:sp>
      <p:sp>
        <p:nvSpPr>
          <p:cNvPr id="20" name="Прямокутник 19"/>
          <p:cNvSpPr/>
          <p:nvPr/>
        </p:nvSpPr>
        <p:spPr bwMode="auto">
          <a:xfrm>
            <a:off x="865254" y="5113236"/>
            <a:ext cx="1836204" cy="692027"/>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діалектика (логіка)</a:t>
            </a:r>
            <a:endParaRPr kumimoji="0" lang="uk-UA" i="0" u="none" strike="noStrike" cap="none" normalizeH="0" baseline="0" dirty="0" smtClean="0">
              <a:ln>
                <a:noFill/>
              </a:ln>
              <a:latin typeface="Bookman Old Style" panose="02050604050505020204" pitchFamily="18" charset="0"/>
            </a:endParaRPr>
          </a:p>
        </p:txBody>
      </p:sp>
      <p:sp>
        <p:nvSpPr>
          <p:cNvPr id="23" name="Прямокутник 22"/>
          <p:cNvSpPr/>
          <p:nvPr/>
        </p:nvSpPr>
        <p:spPr bwMode="auto">
          <a:xfrm>
            <a:off x="5796136" y="4124509"/>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арифметика</a:t>
            </a:r>
            <a:endParaRPr kumimoji="0" lang="uk-UA" i="0" u="none" strike="noStrike" cap="none" normalizeH="0" baseline="0" dirty="0" smtClean="0">
              <a:ln>
                <a:noFill/>
              </a:ln>
              <a:latin typeface="Bookman Old Style" panose="02050604050505020204" pitchFamily="18" charset="0"/>
            </a:endParaRPr>
          </a:p>
        </p:txBody>
      </p:sp>
      <p:sp>
        <p:nvSpPr>
          <p:cNvPr id="24" name="Прямокутник 23"/>
          <p:cNvSpPr/>
          <p:nvPr/>
        </p:nvSpPr>
        <p:spPr bwMode="auto">
          <a:xfrm>
            <a:off x="5796136" y="4618873"/>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геометрія</a:t>
            </a:r>
            <a:endParaRPr kumimoji="0" lang="uk-UA" i="0" u="none" strike="noStrike" cap="none" normalizeH="0" baseline="0" dirty="0" smtClean="0">
              <a:ln>
                <a:noFill/>
              </a:ln>
              <a:latin typeface="Bookman Old Style" panose="02050604050505020204" pitchFamily="18" charset="0"/>
            </a:endParaRPr>
          </a:p>
        </p:txBody>
      </p:sp>
      <p:sp>
        <p:nvSpPr>
          <p:cNvPr id="25" name="Прямокутник 24"/>
          <p:cNvSpPr/>
          <p:nvPr/>
        </p:nvSpPr>
        <p:spPr bwMode="auto">
          <a:xfrm>
            <a:off x="5796136" y="5113236"/>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астрономія</a:t>
            </a:r>
            <a:endParaRPr kumimoji="0" lang="uk-UA" i="0" u="none" strike="noStrike" cap="none" normalizeH="0" baseline="0" dirty="0" smtClean="0">
              <a:ln>
                <a:noFill/>
              </a:ln>
              <a:latin typeface="Bookman Old Style" panose="02050604050505020204" pitchFamily="18" charset="0"/>
            </a:endParaRPr>
          </a:p>
        </p:txBody>
      </p:sp>
      <p:sp>
        <p:nvSpPr>
          <p:cNvPr id="26" name="Прямокутник 25"/>
          <p:cNvSpPr/>
          <p:nvPr/>
        </p:nvSpPr>
        <p:spPr bwMode="auto">
          <a:xfrm>
            <a:off x="5796136" y="5607599"/>
            <a:ext cx="1836204" cy="37491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kumimoji="0" lang="uk-UA" sz="1800" i="0" u="none" strike="noStrike" cap="none" normalizeH="0" baseline="0" dirty="0" smtClean="0">
                <a:ln>
                  <a:noFill/>
                </a:ln>
                <a:solidFill>
                  <a:schemeClr val="tx1"/>
                </a:solidFill>
                <a:latin typeface="Bookman Old Style" panose="02050604050505020204" pitchFamily="18" charset="0"/>
              </a:rPr>
              <a:t>музика</a:t>
            </a:r>
            <a:endParaRPr kumimoji="0" lang="uk-UA" i="0" u="none" strike="noStrike" cap="none" normalizeH="0" baseline="0" dirty="0" smtClean="0">
              <a:ln>
                <a:noFill/>
              </a:ln>
              <a:latin typeface="Bookman Old Style" panose="02050604050505020204" pitchFamily="18" charset="0"/>
            </a:endParaRPr>
          </a:p>
        </p:txBody>
      </p:sp>
      <p:cxnSp>
        <p:nvCxnSpPr>
          <p:cNvPr id="7" name="Пряма зі стрілкою 6"/>
          <p:cNvCxnSpPr>
            <a:stCxn id="19" idx="2"/>
            <a:endCxn id="10" idx="0"/>
          </p:cNvCxnSpPr>
          <p:nvPr/>
        </p:nvCxnSpPr>
        <p:spPr bwMode="auto">
          <a:xfrm>
            <a:off x="4572000" y="1636225"/>
            <a:ext cx="0" cy="306905"/>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27" name="Пряма зі стрілкою 26"/>
          <p:cNvCxnSpPr>
            <a:stCxn id="10" idx="2"/>
          </p:cNvCxnSpPr>
          <p:nvPr/>
        </p:nvCxnSpPr>
        <p:spPr bwMode="auto">
          <a:xfrm>
            <a:off x="4572000" y="2318048"/>
            <a:ext cx="0" cy="12398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30" name="Пряма сполучна лінія 29"/>
          <p:cNvCxnSpPr/>
          <p:nvPr/>
        </p:nvCxnSpPr>
        <p:spPr bwMode="auto">
          <a:xfrm>
            <a:off x="2123728" y="2924944"/>
            <a:ext cx="4896544" cy="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31" name="Пряма зі стрілкою 30"/>
          <p:cNvCxnSpPr/>
          <p:nvPr/>
        </p:nvCxnSpPr>
        <p:spPr bwMode="auto">
          <a:xfrm>
            <a:off x="4572000" y="2802069"/>
            <a:ext cx="0" cy="122875"/>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35" name="Пряма зі стрілкою 34"/>
          <p:cNvCxnSpPr>
            <a:endCxn id="13" idx="0"/>
          </p:cNvCxnSpPr>
          <p:nvPr/>
        </p:nvCxnSpPr>
        <p:spPr bwMode="auto">
          <a:xfrm>
            <a:off x="2123728" y="2924944"/>
            <a:ext cx="0" cy="18403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40" name="Пряма зі стрілкою 39"/>
          <p:cNvCxnSpPr>
            <a:endCxn id="14" idx="0"/>
          </p:cNvCxnSpPr>
          <p:nvPr/>
        </p:nvCxnSpPr>
        <p:spPr bwMode="auto">
          <a:xfrm>
            <a:off x="7020272" y="2924944"/>
            <a:ext cx="0" cy="18403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47" name="Пряма сполучна лінія 46"/>
          <p:cNvCxnSpPr/>
          <p:nvPr/>
        </p:nvCxnSpPr>
        <p:spPr bwMode="auto">
          <a:xfrm>
            <a:off x="395536" y="4005063"/>
            <a:ext cx="0" cy="1454186"/>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48" name="Пряма сполучна лінія 47"/>
          <p:cNvCxnSpPr/>
          <p:nvPr/>
        </p:nvCxnSpPr>
        <p:spPr bwMode="auto">
          <a:xfrm>
            <a:off x="5292080" y="4005062"/>
            <a:ext cx="0" cy="1800201"/>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50" name="Пряма зі стрілкою 49"/>
          <p:cNvCxnSpPr>
            <a:endCxn id="15" idx="1"/>
          </p:cNvCxnSpPr>
          <p:nvPr/>
        </p:nvCxnSpPr>
        <p:spPr bwMode="auto">
          <a:xfrm>
            <a:off x="395536" y="4311968"/>
            <a:ext cx="468052"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52" name="Пряма зі стрілкою 51"/>
          <p:cNvCxnSpPr>
            <a:endCxn id="16" idx="1"/>
          </p:cNvCxnSpPr>
          <p:nvPr/>
        </p:nvCxnSpPr>
        <p:spPr bwMode="auto">
          <a:xfrm>
            <a:off x="395536" y="4806332"/>
            <a:ext cx="468052"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54" name="Пряма зі стрілкою 53"/>
          <p:cNvCxnSpPr>
            <a:endCxn id="20" idx="1"/>
          </p:cNvCxnSpPr>
          <p:nvPr/>
        </p:nvCxnSpPr>
        <p:spPr bwMode="auto">
          <a:xfrm>
            <a:off x="395536" y="5459249"/>
            <a:ext cx="469718" cy="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60" name="Пряма зі стрілкою 59"/>
          <p:cNvCxnSpPr>
            <a:endCxn id="23" idx="1"/>
          </p:cNvCxnSpPr>
          <p:nvPr/>
        </p:nvCxnSpPr>
        <p:spPr bwMode="auto">
          <a:xfrm>
            <a:off x="5292080" y="4311968"/>
            <a:ext cx="504056"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62" name="Пряма зі стрілкою 61"/>
          <p:cNvCxnSpPr>
            <a:endCxn id="24" idx="1"/>
          </p:cNvCxnSpPr>
          <p:nvPr/>
        </p:nvCxnSpPr>
        <p:spPr bwMode="auto">
          <a:xfrm>
            <a:off x="5292080" y="4806332"/>
            <a:ext cx="504056"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64" name="Пряма зі стрілкою 63"/>
          <p:cNvCxnSpPr>
            <a:endCxn id="25" idx="1"/>
          </p:cNvCxnSpPr>
          <p:nvPr/>
        </p:nvCxnSpPr>
        <p:spPr bwMode="auto">
          <a:xfrm>
            <a:off x="5292080" y="5300695"/>
            <a:ext cx="504056"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66" name="Пряма зі стрілкою 65"/>
          <p:cNvCxnSpPr>
            <a:endCxn id="26" idx="1"/>
          </p:cNvCxnSpPr>
          <p:nvPr/>
        </p:nvCxnSpPr>
        <p:spPr bwMode="auto">
          <a:xfrm>
            <a:off x="5292080" y="5795058"/>
            <a:ext cx="504056"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269062935"/>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Значення терміну бакалавр</a:t>
            </a:r>
            <a:endParaRPr lang="uk-UA" dirty="0">
              <a:latin typeface="Bookman Old Style" panose="02050604050505020204" pitchFamily="18" charset="0"/>
            </a:endParaRPr>
          </a:p>
        </p:txBody>
      </p:sp>
      <p:graphicFrame>
        <p:nvGraphicFramePr>
          <p:cNvPr id="3" name="Таблиця 2"/>
          <p:cNvGraphicFramePr>
            <a:graphicFrameLocks noGrp="1"/>
          </p:cNvGraphicFramePr>
          <p:nvPr>
            <p:extLst/>
          </p:nvPr>
        </p:nvGraphicFramePr>
        <p:xfrm>
          <a:off x="0" y="1052736"/>
          <a:ext cx="9144000" cy="5805263"/>
        </p:xfrm>
        <a:graphic>
          <a:graphicData uri="http://schemas.openxmlformats.org/drawingml/2006/table">
            <a:tbl>
              <a:tblPr firstRow="1" bandRow="1">
                <a:tableStyleId>{5C22544A-7EE6-4342-B048-85BDC9FD1C3A}</a:tableStyleId>
              </a:tblPr>
              <a:tblGrid>
                <a:gridCol w="3635896">
                  <a:extLst>
                    <a:ext uri="{9D8B030D-6E8A-4147-A177-3AD203B41FA5}">
                      <a16:colId xmlns="" xmlns:a16="http://schemas.microsoft.com/office/drawing/2014/main" val="1026131525"/>
                    </a:ext>
                  </a:extLst>
                </a:gridCol>
                <a:gridCol w="5508104">
                  <a:extLst>
                    <a:ext uri="{9D8B030D-6E8A-4147-A177-3AD203B41FA5}">
                      <a16:colId xmlns="" xmlns:a16="http://schemas.microsoft.com/office/drawing/2014/main" val="3729192090"/>
                    </a:ext>
                  </a:extLst>
                </a:gridCol>
              </a:tblGrid>
              <a:tr h="535577">
                <a:tc>
                  <a:txBody>
                    <a:bodyPr/>
                    <a:lstStyle/>
                    <a:p>
                      <a:pPr algn="ctr">
                        <a:lnSpc>
                          <a:spcPct val="115000"/>
                        </a:lnSpc>
                        <a:spcAft>
                          <a:spcPts val="0"/>
                        </a:spcAft>
                        <a:tabLst>
                          <a:tab pos="2124075" algn="l"/>
                        </a:tabLs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Термін</a:t>
                      </a:r>
                    </a:p>
                  </a:txBody>
                  <a:tcPr marL="68580" marR="68580" marT="0" marB="0"/>
                </a:tc>
                <a:tc>
                  <a:txBody>
                    <a:bodyPr/>
                    <a:lstStyle/>
                    <a:p>
                      <a:pPr algn="ctr">
                        <a:lnSpc>
                          <a:spcPct val="115000"/>
                        </a:lnSpc>
                        <a:spcAft>
                          <a:spcPts val="0"/>
                        </a:spcAft>
                        <a:tabLst>
                          <a:tab pos="2124075" algn="l"/>
                        </a:tabLs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Пояснення</a:t>
                      </a:r>
                    </a:p>
                  </a:txBody>
                  <a:tcPr marL="68580" marR="68580" marT="0" marB="0"/>
                </a:tc>
                <a:extLst>
                  <a:ext uri="{0D108BD9-81ED-4DB2-BD59-A6C34878D82A}">
                    <a16:rowId xmlns="" xmlns:a16="http://schemas.microsoft.com/office/drawing/2014/main" val="505956052"/>
                  </a:ext>
                </a:extLst>
              </a:tr>
              <a:tr h="2283404">
                <a:tc>
                  <a:txBody>
                    <a:bodyPr/>
                    <a:lstStyle/>
                    <a:p>
                      <a:pPr algn="just">
                        <a:lnSpc>
                          <a:spcPct val="115000"/>
                        </a:lnSpc>
                        <a:spcAft>
                          <a:spcPts val="0"/>
                        </a:spcAft>
                        <a:tabLst>
                          <a:tab pos="2124075" algn="l"/>
                        </a:tabLs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Бакалавр</a:t>
                      </a:r>
                    </a:p>
                  </a:txBody>
                  <a:tcPr marL="68580" marR="68580" marT="0" marB="0"/>
                </a:tc>
                <a:tc>
                  <a:txBody>
                    <a:bodyPr/>
                    <a:lstStyle/>
                    <a:p>
                      <a:pPr algn="just">
                        <a:lnSpc>
                          <a:spcPct val="115000"/>
                        </a:lnSpc>
                        <a:spcAft>
                          <a:spcPts val="0"/>
                        </a:spcAft>
                        <a:tabLst>
                          <a:tab pos="2124075" algn="l"/>
                        </a:tabLs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Академічний ступінь або кваліфікація, що присуджується особам, які освоїли відповідні освітні програми вищої освіти</a:t>
                      </a:r>
                    </a:p>
                  </a:txBody>
                  <a:tcPr marL="68580" marR="68580" marT="0" marB="0"/>
                </a:tc>
                <a:extLst>
                  <a:ext uri="{0D108BD9-81ED-4DB2-BD59-A6C34878D82A}">
                    <a16:rowId xmlns="" xmlns:a16="http://schemas.microsoft.com/office/drawing/2014/main" val="573522540"/>
                  </a:ext>
                </a:extLst>
              </a:tr>
              <a:tr h="1493141">
                <a:tc>
                  <a:txBody>
                    <a:bodyPr/>
                    <a:lstStyle/>
                    <a:p>
                      <a:pPr algn="just">
                        <a:lnSpc>
                          <a:spcPct val="115000"/>
                        </a:lnSpc>
                        <a:spcAft>
                          <a:spcPts val="0"/>
                        </a:spcAft>
                        <a:tabLst>
                          <a:tab pos="2124075" algn="l"/>
                        </a:tabLs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Лицар-бакалавр</a:t>
                      </a:r>
                    </a:p>
                  </a:txBody>
                  <a:tcPr marL="68580" marR="68580" marT="0" marB="0"/>
                </a:tc>
                <a:tc>
                  <a:txBody>
                    <a:bodyPr/>
                    <a:lstStyle/>
                    <a:p>
                      <a:pPr algn="just">
                        <a:lnSpc>
                          <a:spcPct val="115000"/>
                        </a:lnSpc>
                        <a:spcAft>
                          <a:spcPts val="0"/>
                        </a:spcAft>
                        <a:tabLst>
                          <a:tab pos="2124075" algn="l"/>
                        </a:tabLs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Титул у британській системі нагород і почесних звань</a:t>
                      </a:r>
                    </a:p>
                  </a:txBody>
                  <a:tcPr marL="68580" marR="68580" marT="0" marB="0"/>
                </a:tc>
                <a:extLst>
                  <a:ext uri="{0D108BD9-81ED-4DB2-BD59-A6C34878D82A}">
                    <a16:rowId xmlns="" xmlns:a16="http://schemas.microsoft.com/office/drawing/2014/main" val="988108240"/>
                  </a:ext>
                </a:extLst>
              </a:tr>
              <a:tr h="1493141">
                <a:tc>
                  <a:txBody>
                    <a:bodyPr/>
                    <a:lstStyle/>
                    <a:p>
                      <a:pPr algn="just">
                        <a:lnSpc>
                          <a:spcPct val="115000"/>
                        </a:lnSpc>
                        <a:spcAft>
                          <a:spcPts val="0"/>
                        </a:spcAft>
                        <a:tabLst>
                          <a:tab pos="2124075" algn="l"/>
                        </a:tabLs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Бакалавр (лицар)</a:t>
                      </a:r>
                    </a:p>
                  </a:txBody>
                  <a:tcPr marL="68580" marR="68580" marT="0" marB="0"/>
                </a:tc>
                <a:tc>
                  <a:txBody>
                    <a:bodyPr/>
                    <a:lstStyle/>
                    <a:p>
                      <a:pPr algn="just">
                        <a:lnSpc>
                          <a:spcPct val="115000"/>
                        </a:lnSpc>
                        <a:spcAft>
                          <a:spcPts val="0"/>
                        </a:spcAft>
                        <a:tabLst>
                          <a:tab pos="2124075" algn="l"/>
                        </a:tabLs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У Середньовіччя титул лицаря в дворянстві</a:t>
                      </a:r>
                    </a:p>
                  </a:txBody>
                  <a:tcPr marL="68580" marR="68580" marT="0" marB="0"/>
                </a:tc>
                <a:extLst>
                  <a:ext uri="{0D108BD9-81ED-4DB2-BD59-A6C34878D82A}">
                    <a16:rowId xmlns="" xmlns:a16="http://schemas.microsoft.com/office/drawing/2014/main" val="258644770"/>
                  </a:ext>
                </a:extLst>
              </a:tr>
            </a:tbl>
          </a:graphicData>
        </a:graphic>
      </p:graphicFrame>
    </p:spTree>
    <p:extLst>
      <p:ext uri="{BB962C8B-B14F-4D97-AF65-F5344CB8AC3E}">
        <p14:creationId xmlns:p14="http://schemas.microsoft.com/office/powerpoint/2010/main" val="303491638"/>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539552" y="1844824"/>
            <a:ext cx="8353425" cy="4320479"/>
          </a:xfrm>
        </p:spPr>
        <p:txBody>
          <a:bodyPr/>
          <a:lstStyle/>
          <a:p>
            <a:pPr marL="0" indent="0" defTabSz="809625">
              <a:lnSpc>
                <a:spcPct val="120000"/>
              </a:lnSpc>
              <a:spcBef>
                <a:spcPts val="0"/>
              </a:spcBef>
              <a:spcAft>
                <a:spcPts val="1000"/>
              </a:spcAft>
              <a:buClr>
                <a:schemeClr val="accent1"/>
              </a:buClr>
              <a:buNone/>
              <a:tabLst>
                <a:tab pos="93663" algn="l"/>
              </a:tabLst>
              <a:defRPr/>
            </a:pPr>
            <a:r>
              <a:rPr lang="en-US" dirty="0" smtClean="0">
                <a:solidFill>
                  <a:schemeClr val="accent4">
                    <a:lumMod val="75000"/>
                  </a:schemeClr>
                </a:solidFill>
              </a:rPr>
              <a:t>4</a:t>
            </a:r>
            <a:r>
              <a:rPr lang="ru-RU" dirty="0" smtClean="0">
                <a:solidFill>
                  <a:schemeClr val="accent4">
                    <a:lumMod val="75000"/>
                  </a:schemeClr>
                </a:solidFill>
              </a:rPr>
              <a:t>.1</a:t>
            </a:r>
            <a:r>
              <a:rPr lang="ru-RU" dirty="0">
                <a:solidFill>
                  <a:schemeClr val="accent4">
                    <a:lumMod val="75000"/>
                  </a:schemeClr>
                </a:solidFill>
              </a:rPr>
              <a:t>.	Причини, </a:t>
            </a:r>
            <a:r>
              <a:rPr lang="ru-RU" dirty="0" err="1">
                <a:solidFill>
                  <a:schemeClr val="accent4">
                    <a:lumMod val="75000"/>
                  </a:schemeClr>
                </a:solidFill>
              </a:rPr>
              <a:t>історичні</a:t>
            </a:r>
            <a:r>
              <a:rPr lang="ru-RU" dirty="0">
                <a:solidFill>
                  <a:schemeClr val="accent4">
                    <a:lumMod val="75000"/>
                  </a:schemeClr>
                </a:solidFill>
              </a:rPr>
              <a:t> </a:t>
            </a:r>
            <a:r>
              <a:rPr lang="ru-RU" dirty="0" err="1">
                <a:solidFill>
                  <a:schemeClr val="accent4">
                    <a:lumMod val="75000"/>
                  </a:schemeClr>
                </a:solidFill>
              </a:rPr>
              <a:t>етапи</a:t>
            </a:r>
            <a:r>
              <a:rPr lang="ru-RU" dirty="0">
                <a:solidFill>
                  <a:schemeClr val="accent4">
                    <a:lumMod val="75000"/>
                  </a:schemeClr>
                </a:solidFill>
              </a:rPr>
              <a:t> та </a:t>
            </a:r>
            <a:r>
              <a:rPr lang="ru-RU" dirty="0" err="1">
                <a:solidFill>
                  <a:schemeClr val="accent4">
                    <a:lumMod val="75000"/>
                  </a:schemeClr>
                </a:solidFill>
              </a:rPr>
              <a:t>періоди</a:t>
            </a:r>
            <a:r>
              <a:rPr lang="ru-RU" dirty="0">
                <a:solidFill>
                  <a:schemeClr val="accent4">
                    <a:lumMod val="75000"/>
                  </a:schemeClr>
                </a:solidFill>
              </a:rPr>
              <a:t> </a:t>
            </a:r>
            <a:r>
              <a:rPr lang="en-US" dirty="0" smtClean="0">
                <a:solidFill>
                  <a:schemeClr val="accent4">
                    <a:lumMod val="75000"/>
                  </a:schemeClr>
                </a:solidFill>
              </a:rPr>
              <a:t>			</a:t>
            </a:r>
            <a:r>
              <a:rPr lang="ru-RU" dirty="0" err="1" smtClean="0">
                <a:solidFill>
                  <a:schemeClr val="accent4">
                    <a:lumMod val="75000"/>
                  </a:schemeClr>
                </a:solidFill>
              </a:rPr>
              <a:t>розвитку</a:t>
            </a:r>
            <a:r>
              <a:rPr lang="ru-RU" dirty="0" smtClean="0">
                <a:solidFill>
                  <a:schemeClr val="accent4">
                    <a:lumMod val="75000"/>
                  </a:schemeClr>
                </a:solidFill>
              </a:rPr>
              <a:t> </a:t>
            </a:r>
            <a:r>
              <a:rPr lang="ru-RU" dirty="0">
                <a:solidFill>
                  <a:schemeClr val="accent4">
                    <a:lumMod val="75000"/>
                  </a:schemeClr>
                </a:solidFill>
              </a:rPr>
              <a:t>науки</a:t>
            </a:r>
          </a:p>
          <a:p>
            <a:pPr marL="0" indent="0" defTabSz="809625">
              <a:lnSpc>
                <a:spcPct val="120000"/>
              </a:lnSpc>
              <a:spcBef>
                <a:spcPts val="0"/>
              </a:spcBef>
              <a:spcAft>
                <a:spcPts val="1000"/>
              </a:spcAft>
              <a:buClr>
                <a:schemeClr val="accent1"/>
              </a:buClr>
              <a:buNone/>
              <a:tabLst>
                <a:tab pos="93663" algn="l"/>
              </a:tabLst>
              <a:defRPr/>
            </a:pPr>
            <a:r>
              <a:rPr lang="en-US" dirty="0" smtClean="0">
                <a:solidFill>
                  <a:schemeClr val="accent4">
                    <a:lumMod val="75000"/>
                  </a:schemeClr>
                </a:solidFill>
              </a:rPr>
              <a:t>4</a:t>
            </a:r>
            <a:r>
              <a:rPr lang="ru-RU" dirty="0" smtClean="0">
                <a:solidFill>
                  <a:schemeClr val="accent4">
                    <a:lumMod val="75000"/>
                  </a:schemeClr>
                </a:solidFill>
              </a:rPr>
              <a:t>.2</a:t>
            </a:r>
            <a:r>
              <a:rPr lang="ru-RU" dirty="0">
                <a:solidFill>
                  <a:schemeClr val="accent4">
                    <a:lumMod val="75000"/>
                  </a:schemeClr>
                </a:solidFill>
              </a:rPr>
              <a:t>.	</a:t>
            </a:r>
            <a:r>
              <a:rPr lang="ru-RU" dirty="0" err="1">
                <a:solidFill>
                  <a:schemeClr val="accent4">
                    <a:lumMod val="75000"/>
                  </a:schemeClr>
                </a:solidFill>
              </a:rPr>
              <a:t>Наукові</a:t>
            </a:r>
            <a:r>
              <a:rPr lang="ru-RU" dirty="0">
                <a:solidFill>
                  <a:schemeClr val="accent4">
                    <a:lumMod val="75000"/>
                  </a:schemeClr>
                </a:solidFill>
              </a:rPr>
              <a:t> </a:t>
            </a:r>
            <a:r>
              <a:rPr lang="ru-RU" dirty="0" err="1">
                <a:solidFill>
                  <a:schemeClr val="accent4">
                    <a:lumMod val="75000"/>
                  </a:schemeClr>
                </a:solidFill>
              </a:rPr>
              <a:t>революції</a:t>
            </a:r>
            <a:r>
              <a:rPr lang="ru-RU" dirty="0">
                <a:solidFill>
                  <a:schemeClr val="accent4">
                    <a:lumMod val="75000"/>
                  </a:schemeClr>
                </a:solidFill>
              </a:rPr>
              <a:t> та </a:t>
            </a:r>
            <a:r>
              <a:rPr lang="ru-RU" dirty="0" err="1">
                <a:solidFill>
                  <a:schemeClr val="accent4">
                    <a:lumMod val="75000"/>
                  </a:schemeClr>
                </a:solidFill>
              </a:rPr>
              <a:t>їх</a:t>
            </a:r>
            <a:r>
              <a:rPr lang="ru-RU" dirty="0">
                <a:solidFill>
                  <a:schemeClr val="accent4">
                    <a:lumMod val="75000"/>
                  </a:schemeClr>
                </a:solidFill>
              </a:rPr>
              <a:t> </a:t>
            </a:r>
            <a:r>
              <a:rPr lang="ru-RU" dirty="0" err="1">
                <a:solidFill>
                  <a:schemeClr val="accent4">
                    <a:lumMod val="75000"/>
                  </a:schemeClr>
                </a:solidFill>
              </a:rPr>
              <a:t>наслідки</a:t>
            </a:r>
            <a:endParaRPr lang="ru-RU" dirty="0">
              <a:solidFill>
                <a:schemeClr val="accent4">
                  <a:lumMod val="75000"/>
                </a:schemeClr>
              </a:solidFill>
            </a:endParaRPr>
          </a:p>
          <a:p>
            <a:pPr marL="0" indent="0" defTabSz="809625">
              <a:lnSpc>
                <a:spcPct val="120000"/>
              </a:lnSpc>
              <a:spcBef>
                <a:spcPts val="0"/>
              </a:spcBef>
              <a:spcAft>
                <a:spcPts val="1000"/>
              </a:spcAft>
              <a:buClr>
                <a:schemeClr val="accent1"/>
              </a:buClr>
              <a:buNone/>
              <a:tabLst>
                <a:tab pos="93663" algn="l"/>
              </a:tabLst>
              <a:defRPr/>
            </a:pPr>
            <a:r>
              <a:rPr lang="en-US" smtClean="0">
                <a:solidFill>
                  <a:schemeClr val="accent4">
                    <a:lumMod val="75000"/>
                  </a:schemeClr>
                </a:solidFill>
              </a:rPr>
              <a:t>4</a:t>
            </a:r>
            <a:r>
              <a:rPr lang="ru-RU" smtClean="0">
                <a:solidFill>
                  <a:schemeClr val="accent4">
                    <a:lumMod val="75000"/>
                  </a:schemeClr>
                </a:solidFill>
              </a:rPr>
              <a:t>.3</a:t>
            </a:r>
            <a:r>
              <a:rPr lang="ru-RU" dirty="0">
                <a:solidFill>
                  <a:schemeClr val="accent4">
                    <a:lumMod val="75000"/>
                  </a:schemeClr>
                </a:solidFill>
              </a:rPr>
              <a:t>.	Суть, характеристика та </a:t>
            </a:r>
            <a:r>
              <a:rPr lang="ru-RU" dirty="0" err="1">
                <a:solidFill>
                  <a:schemeClr val="accent4">
                    <a:lumMod val="75000"/>
                  </a:schemeClr>
                </a:solidFill>
              </a:rPr>
              <a:t>історія</a:t>
            </a:r>
            <a:r>
              <a:rPr lang="ru-RU" dirty="0">
                <a:solidFill>
                  <a:schemeClr val="accent4">
                    <a:lumMod val="75000"/>
                  </a:schemeClr>
                </a:solidFill>
              </a:rPr>
              <a:t> </a:t>
            </a:r>
            <a:r>
              <a:rPr lang="ru-RU" dirty="0" err="1">
                <a:solidFill>
                  <a:schemeClr val="accent4">
                    <a:lumMod val="75000"/>
                  </a:schemeClr>
                </a:solidFill>
              </a:rPr>
              <a:t>розвитку</a:t>
            </a:r>
            <a:r>
              <a:rPr lang="ru-RU" dirty="0">
                <a:solidFill>
                  <a:schemeClr val="accent4">
                    <a:lumMod val="75000"/>
                  </a:schemeClr>
                </a:solidFill>
              </a:rPr>
              <a:t> </a:t>
            </a:r>
            <a:r>
              <a:rPr lang="ru-RU" dirty="0" err="1">
                <a:solidFill>
                  <a:schemeClr val="accent4">
                    <a:lumMod val="75000"/>
                  </a:schemeClr>
                </a:solidFill>
              </a:rPr>
              <a:t>наукознавства</a:t>
            </a:r>
            <a:endParaRPr lang="ru-RU" dirty="0">
              <a:solidFill>
                <a:schemeClr val="accent4">
                  <a:lumMod val="75000"/>
                </a:schemeClr>
              </a:solidFill>
            </a:endParaRP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Хронологія впровадження </a:t>
            </a:r>
            <a:br>
              <a:rPr lang="uk-UA" sz="2700" dirty="0" smtClean="0">
                <a:latin typeface="Bookman Old Style" panose="02050604050505020204" pitchFamily="18" charset="0"/>
              </a:rPr>
            </a:br>
            <a:r>
              <a:rPr lang="uk-UA" sz="2700" dirty="0" smtClean="0">
                <a:latin typeface="Bookman Old Style" panose="02050604050505020204" pitchFamily="18" charset="0"/>
              </a:rPr>
              <a:t>освітнього рівня бакалавр</a:t>
            </a:r>
            <a:endParaRPr lang="uk-UA" sz="2700" dirty="0">
              <a:latin typeface="Bookman Old Style" panose="02050604050505020204" pitchFamily="18" charset="0"/>
            </a:endParaRPr>
          </a:p>
        </p:txBody>
      </p:sp>
      <p:graphicFrame>
        <p:nvGraphicFramePr>
          <p:cNvPr id="3" name="Таблиця 2"/>
          <p:cNvGraphicFramePr>
            <a:graphicFrameLocks noGrp="1"/>
          </p:cNvGraphicFramePr>
          <p:nvPr>
            <p:extLst/>
          </p:nvPr>
        </p:nvGraphicFramePr>
        <p:xfrm>
          <a:off x="0" y="1052737"/>
          <a:ext cx="9144000" cy="5805262"/>
        </p:xfrm>
        <a:graphic>
          <a:graphicData uri="http://schemas.openxmlformats.org/drawingml/2006/table">
            <a:tbl>
              <a:tblPr firstRow="1" bandRow="1">
                <a:tableStyleId>{5C22544A-7EE6-4342-B048-85BDC9FD1C3A}</a:tableStyleId>
              </a:tblPr>
              <a:tblGrid>
                <a:gridCol w="1835696">
                  <a:extLst>
                    <a:ext uri="{9D8B030D-6E8A-4147-A177-3AD203B41FA5}">
                      <a16:colId xmlns="" xmlns:a16="http://schemas.microsoft.com/office/drawing/2014/main" val="1026131525"/>
                    </a:ext>
                  </a:extLst>
                </a:gridCol>
                <a:gridCol w="2016224">
                  <a:extLst>
                    <a:ext uri="{9D8B030D-6E8A-4147-A177-3AD203B41FA5}">
                      <a16:colId xmlns="" xmlns:a16="http://schemas.microsoft.com/office/drawing/2014/main" val="3729192090"/>
                    </a:ext>
                  </a:extLst>
                </a:gridCol>
                <a:gridCol w="5292080">
                  <a:extLst>
                    <a:ext uri="{9D8B030D-6E8A-4147-A177-3AD203B41FA5}">
                      <a16:colId xmlns="" xmlns:a16="http://schemas.microsoft.com/office/drawing/2014/main" val="1187394304"/>
                    </a:ext>
                  </a:extLst>
                </a:gridCol>
              </a:tblGrid>
              <a:tr h="438998">
                <a:tc>
                  <a:txBody>
                    <a:bodyPr/>
                    <a:lstStyle/>
                    <a:p>
                      <a:pPr algn="ctr">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Період </a:t>
                      </a:r>
                    </a:p>
                  </a:txBody>
                  <a:tcPr marL="68580" marR="68580" marT="0" marB="0"/>
                </a:tc>
                <a:tc>
                  <a:txBody>
                    <a:bodyPr/>
                    <a:lstStyle/>
                    <a:p>
                      <a:pPr algn="ctr">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Країна</a:t>
                      </a:r>
                    </a:p>
                  </a:txBody>
                  <a:tcPr marL="68580" marR="68580" marT="0" marB="0"/>
                </a:tc>
                <a:tc>
                  <a:txBody>
                    <a:bodyPr/>
                    <a:lstStyle/>
                    <a:p>
                      <a:pPr algn="ctr">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Характеристика</a:t>
                      </a:r>
                    </a:p>
                  </a:txBody>
                  <a:tcPr marL="68580" marR="68580" marT="0" marB="0"/>
                </a:tc>
                <a:extLst>
                  <a:ext uri="{0D108BD9-81ED-4DB2-BD59-A6C34878D82A}">
                    <a16:rowId xmlns="" xmlns:a16="http://schemas.microsoft.com/office/drawing/2014/main" val="505956052"/>
                  </a:ext>
                </a:extLst>
              </a:tr>
              <a:tr h="1941988">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ХІІІ ст.</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Париж</a:t>
                      </a:r>
                    </a:p>
                  </a:txBody>
                  <a:tcPr marL="68580" marR="68580" marT="0" marB="0"/>
                </a:tc>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Бакалавр як титул для слухачів теологічного факультету</a:t>
                      </a:r>
                    </a:p>
                  </a:txBody>
                  <a:tcPr marL="68580" marR="68580" marT="0" marB="0"/>
                </a:tc>
                <a:extLst>
                  <a:ext uri="{0D108BD9-81ED-4DB2-BD59-A6C34878D82A}">
                    <a16:rowId xmlns="" xmlns:a16="http://schemas.microsoft.com/office/drawing/2014/main" val="573522540"/>
                  </a:ext>
                </a:extLst>
              </a:tr>
              <a:tr h="1712138">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XV ст.</a:t>
                      </a:r>
                    </a:p>
                  </a:txBody>
                  <a:tcPr marL="68580" marR="68580" marT="0" marB="0"/>
                </a:tc>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Англія </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Бакалавр музики</a:t>
                      </a:r>
                    </a:p>
                  </a:txBody>
                  <a:tcPr marL="68580" marR="68580" marT="0" marB="0"/>
                </a:tc>
                <a:extLst>
                  <a:ext uri="{0D108BD9-81ED-4DB2-BD59-A6C34878D82A}">
                    <a16:rowId xmlns="" xmlns:a16="http://schemas.microsoft.com/office/drawing/2014/main" val="988108240"/>
                  </a:ext>
                </a:extLst>
              </a:tr>
              <a:tr h="1712138">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ХVІ ст.</a:t>
                      </a:r>
                    </a:p>
                  </a:txBody>
                  <a:tcPr marL="68580" marR="68580" marT="0" marB="0"/>
                </a:tc>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Німеччина </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Бакалавр як ступінь, що передує доктору</a:t>
                      </a:r>
                    </a:p>
                  </a:txBody>
                  <a:tcPr marL="68580" marR="68580" marT="0" marB="0"/>
                </a:tc>
                <a:extLst>
                  <a:ext uri="{0D108BD9-81ED-4DB2-BD59-A6C34878D82A}">
                    <a16:rowId xmlns="" xmlns:a16="http://schemas.microsoft.com/office/drawing/2014/main" val="258644770"/>
                  </a:ext>
                </a:extLst>
              </a:tr>
            </a:tbl>
          </a:graphicData>
        </a:graphic>
      </p:graphicFrame>
    </p:spTree>
    <p:extLst>
      <p:ext uri="{BB962C8B-B14F-4D97-AF65-F5344CB8AC3E}">
        <p14:creationId xmlns:p14="http://schemas.microsoft.com/office/powerpoint/2010/main" val="73056067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Різновиди ступеню бакалавра </a:t>
            </a:r>
            <a:br>
              <a:rPr lang="uk-UA" sz="2700" dirty="0" smtClean="0">
                <a:latin typeface="Bookman Old Style" panose="02050604050505020204" pitchFamily="18" charset="0"/>
              </a:rPr>
            </a:br>
            <a:r>
              <a:rPr lang="uk-UA" sz="2700" dirty="0" smtClean="0">
                <a:latin typeface="Bookman Old Style" panose="02050604050505020204" pitchFamily="18" charset="0"/>
              </a:rPr>
              <a:t>у ХІІІ ст.</a:t>
            </a:r>
            <a:endParaRPr lang="uk-UA" sz="2700" dirty="0">
              <a:latin typeface="Bookman Old Style" panose="02050604050505020204" pitchFamily="18" charset="0"/>
            </a:endParaRPr>
          </a:p>
        </p:txBody>
      </p:sp>
      <p:sp>
        <p:nvSpPr>
          <p:cNvPr id="4" name="Прямокутник 3"/>
          <p:cNvSpPr/>
          <p:nvPr/>
        </p:nvSpPr>
        <p:spPr bwMode="auto">
          <a:xfrm>
            <a:off x="2735796" y="1628800"/>
            <a:ext cx="3672408"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Різновиди</a:t>
            </a:r>
            <a:r>
              <a:rPr kumimoji="0" lang="uk-UA" sz="1800" u="none" strike="noStrike" cap="none" normalizeH="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 ступеню бакалавра</a:t>
            </a:r>
            <a:endPar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5" name="Прямокутник 4"/>
          <p:cNvSpPr/>
          <p:nvPr/>
        </p:nvSpPr>
        <p:spPr bwMode="auto">
          <a:xfrm>
            <a:off x="1691680" y="2708920"/>
            <a:ext cx="216024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прості</a:t>
            </a:r>
          </a:p>
        </p:txBody>
      </p:sp>
      <p:sp>
        <p:nvSpPr>
          <p:cNvPr id="6" name="Прямокутник 5"/>
          <p:cNvSpPr/>
          <p:nvPr/>
        </p:nvSpPr>
        <p:spPr bwMode="auto">
          <a:xfrm>
            <a:off x="5292080" y="2708920"/>
            <a:ext cx="216024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завершені</a:t>
            </a:r>
          </a:p>
        </p:txBody>
      </p:sp>
      <p:sp>
        <p:nvSpPr>
          <p:cNvPr id="7" name="Прямокутник 6"/>
          <p:cNvSpPr/>
          <p:nvPr/>
        </p:nvSpPr>
        <p:spPr bwMode="auto">
          <a:xfrm>
            <a:off x="1691680" y="3789040"/>
            <a:ext cx="216024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i="1" dirty="0" err="1">
                <a:latin typeface="Bookman Old Style" panose="02050604050505020204" pitchFamily="18" charset="0"/>
              </a:rPr>
              <a:t>simplicis</a:t>
            </a:r>
            <a:endParaRPr lang="uk-UA" i="1" dirty="0">
              <a:latin typeface="Bookman Old Style" panose="02050604050505020204" pitchFamily="18" charset="0"/>
            </a:endParaRPr>
          </a:p>
        </p:txBody>
      </p:sp>
      <p:sp>
        <p:nvSpPr>
          <p:cNvPr id="8" name="Прямокутник 7"/>
          <p:cNvSpPr/>
          <p:nvPr/>
        </p:nvSpPr>
        <p:spPr bwMode="auto">
          <a:xfrm>
            <a:off x="5292080" y="3789040"/>
            <a:ext cx="216024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1" hangingPunct="1"/>
            <a:r>
              <a:rPr lang="uk-UA" i="1" dirty="0" err="1">
                <a:latin typeface="Bookman Old Style" panose="02050604050505020204" pitchFamily="18" charset="0"/>
              </a:rPr>
              <a:t>formati</a:t>
            </a:r>
            <a:endParaRPr kumimoji="0" lang="uk-UA" sz="1800" i="1"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cxnSp>
        <p:nvCxnSpPr>
          <p:cNvPr id="10" name="Пряма зі стрілкою 9"/>
          <p:cNvCxnSpPr>
            <a:stCxn id="4" idx="2"/>
            <a:endCxn id="5" idx="0"/>
          </p:cNvCxnSpPr>
          <p:nvPr/>
        </p:nvCxnSpPr>
        <p:spPr bwMode="auto">
          <a:xfrm flipH="1">
            <a:off x="2771800" y="1988840"/>
            <a:ext cx="1800200" cy="72008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2" name="Пряма зі стрілкою 11"/>
          <p:cNvCxnSpPr>
            <a:stCxn id="4" idx="2"/>
            <a:endCxn id="6" idx="0"/>
          </p:cNvCxnSpPr>
          <p:nvPr/>
        </p:nvCxnSpPr>
        <p:spPr bwMode="auto">
          <a:xfrm>
            <a:off x="4572000" y="1988840"/>
            <a:ext cx="1800200" cy="72008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4" name="Пряма сполучна лінія 13"/>
          <p:cNvCxnSpPr>
            <a:stCxn id="5" idx="2"/>
            <a:endCxn id="7" idx="0"/>
          </p:cNvCxnSpPr>
          <p:nvPr/>
        </p:nvCxnSpPr>
        <p:spPr bwMode="auto">
          <a:xfrm>
            <a:off x="2771800" y="3068960"/>
            <a:ext cx="0" cy="72008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16" name="Пряма сполучна лінія 15"/>
          <p:cNvCxnSpPr>
            <a:stCxn id="6" idx="2"/>
            <a:endCxn id="8" idx="0"/>
          </p:cNvCxnSpPr>
          <p:nvPr/>
        </p:nvCxnSpPr>
        <p:spPr bwMode="auto">
          <a:xfrm>
            <a:off x="6372200" y="3068960"/>
            <a:ext cx="0" cy="720080"/>
          </a:xfrm>
          <a:prstGeom prst="line">
            <a:avLst/>
          </a:prstGeom>
          <a:solidFill>
            <a:schemeClr val="accent1"/>
          </a:solidFill>
          <a:ln w="952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3121159843"/>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Різновиди ступеню бакалавра </a:t>
            </a:r>
            <a:br>
              <a:rPr lang="uk-UA" sz="2700" dirty="0" smtClean="0">
                <a:latin typeface="Bookman Old Style" panose="02050604050505020204" pitchFamily="18" charset="0"/>
              </a:rPr>
            </a:br>
            <a:r>
              <a:rPr lang="uk-UA" sz="2700" dirty="0" smtClean="0">
                <a:latin typeface="Bookman Old Style" panose="02050604050505020204" pitchFamily="18" charset="0"/>
              </a:rPr>
              <a:t>у Х</a:t>
            </a:r>
            <a:r>
              <a:rPr lang="pl-PL" sz="2700" dirty="0" smtClean="0">
                <a:latin typeface="Bookman Old Style" panose="02050604050505020204" pitchFamily="18" charset="0"/>
              </a:rPr>
              <a:t>V</a:t>
            </a:r>
            <a:r>
              <a:rPr lang="uk-UA" sz="2700" dirty="0" smtClean="0">
                <a:latin typeface="Bookman Old Style" panose="02050604050505020204" pitchFamily="18" charset="0"/>
              </a:rPr>
              <a:t> ст.</a:t>
            </a:r>
            <a:endParaRPr lang="uk-UA" sz="2700" dirty="0">
              <a:latin typeface="Bookman Old Style" panose="02050604050505020204" pitchFamily="18" charset="0"/>
            </a:endParaRPr>
          </a:p>
        </p:txBody>
      </p:sp>
      <p:sp>
        <p:nvSpPr>
          <p:cNvPr id="4" name="Прямокутник 3"/>
          <p:cNvSpPr/>
          <p:nvPr/>
        </p:nvSpPr>
        <p:spPr bwMode="auto">
          <a:xfrm>
            <a:off x="2735796" y="1628800"/>
            <a:ext cx="3672408"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Різновиди</a:t>
            </a:r>
            <a:r>
              <a:rPr kumimoji="0" lang="uk-UA" sz="1800" u="none" strike="noStrike" cap="none" normalizeH="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 ступеню бакалавра</a:t>
            </a:r>
            <a:endParaRPr kumimoji="0" lang="uk-UA" sz="180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endParaRPr>
          </a:p>
        </p:txBody>
      </p:sp>
      <p:sp>
        <p:nvSpPr>
          <p:cNvPr id="7" name="Прямокутник 6"/>
          <p:cNvSpPr/>
          <p:nvPr/>
        </p:nvSpPr>
        <p:spPr bwMode="auto">
          <a:xfrm>
            <a:off x="3419872" y="2457981"/>
            <a:ext cx="2304256"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i="1" dirty="0" err="1">
                <a:latin typeface="Bookman Old Style" panose="02050604050505020204" pitchFamily="18" charset="0"/>
              </a:rPr>
              <a:t>baccalarii</a:t>
            </a:r>
            <a:r>
              <a:rPr lang="en-US" i="1" dirty="0">
                <a:latin typeface="Bookman Old Style" panose="02050604050505020204" pitchFamily="18" charset="0"/>
              </a:rPr>
              <a:t> </a:t>
            </a:r>
            <a:r>
              <a:rPr lang="en-US" i="1" dirty="0" err="1">
                <a:latin typeface="Bookman Old Style" panose="02050604050505020204" pitchFamily="18" charset="0"/>
              </a:rPr>
              <a:t>cursores</a:t>
            </a:r>
            <a:endParaRPr lang="uk-UA" i="1" dirty="0">
              <a:latin typeface="Bookman Old Style" panose="02050604050505020204" pitchFamily="18" charset="0"/>
            </a:endParaRPr>
          </a:p>
        </p:txBody>
      </p:sp>
      <p:sp>
        <p:nvSpPr>
          <p:cNvPr id="13" name="Прямокутник 12"/>
          <p:cNvSpPr/>
          <p:nvPr/>
        </p:nvSpPr>
        <p:spPr bwMode="auto">
          <a:xfrm>
            <a:off x="539552" y="2457981"/>
            <a:ext cx="2304256"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i="1" dirty="0" err="1">
                <a:latin typeface="Bookman Old Style" panose="02050604050505020204" pitchFamily="18" charset="0"/>
              </a:rPr>
              <a:t>baccalarii</a:t>
            </a:r>
            <a:r>
              <a:rPr lang="en-US" i="1" dirty="0">
                <a:latin typeface="Bookman Old Style" panose="02050604050505020204" pitchFamily="18" charset="0"/>
              </a:rPr>
              <a:t> </a:t>
            </a:r>
            <a:r>
              <a:rPr lang="en-US" i="1" dirty="0" err="1">
                <a:latin typeface="Bookman Old Style" panose="02050604050505020204" pitchFamily="18" charset="0"/>
              </a:rPr>
              <a:t>formati</a:t>
            </a:r>
            <a:endParaRPr lang="uk-UA" i="1" dirty="0">
              <a:latin typeface="Bookman Old Style" panose="02050604050505020204" pitchFamily="18" charset="0"/>
            </a:endParaRPr>
          </a:p>
        </p:txBody>
      </p:sp>
      <p:sp>
        <p:nvSpPr>
          <p:cNvPr id="15" name="Прямокутник 14"/>
          <p:cNvSpPr/>
          <p:nvPr/>
        </p:nvSpPr>
        <p:spPr bwMode="auto">
          <a:xfrm>
            <a:off x="6300192" y="2457980"/>
            <a:ext cx="2304256" cy="36004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i="1" dirty="0" err="1">
                <a:latin typeface="Bookman Old Style" panose="02050604050505020204" pitchFamily="18" charset="0"/>
              </a:rPr>
              <a:t>currentes</a:t>
            </a:r>
            <a:endParaRPr lang="uk-UA" i="1" dirty="0">
              <a:latin typeface="Bookman Old Style" panose="02050604050505020204" pitchFamily="18" charset="0"/>
            </a:endParaRPr>
          </a:p>
        </p:txBody>
      </p:sp>
      <p:cxnSp>
        <p:nvCxnSpPr>
          <p:cNvPr id="9" name="Пряма зі стрілкою 8"/>
          <p:cNvCxnSpPr>
            <a:stCxn id="4" idx="2"/>
            <a:endCxn id="13" idx="0"/>
          </p:cNvCxnSpPr>
          <p:nvPr/>
        </p:nvCxnSpPr>
        <p:spPr bwMode="auto">
          <a:xfrm flipH="1">
            <a:off x="1691680" y="1988840"/>
            <a:ext cx="2880320" cy="46914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7" name="Пряма зі стрілкою 16"/>
          <p:cNvCxnSpPr>
            <a:stCxn id="4" idx="2"/>
            <a:endCxn id="15" idx="0"/>
          </p:cNvCxnSpPr>
          <p:nvPr/>
        </p:nvCxnSpPr>
        <p:spPr bwMode="auto">
          <a:xfrm>
            <a:off x="4572000" y="1988840"/>
            <a:ext cx="2880320" cy="46914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9" name="Пряма зі стрілкою 18"/>
          <p:cNvCxnSpPr>
            <a:stCxn id="4" idx="2"/>
          </p:cNvCxnSpPr>
          <p:nvPr/>
        </p:nvCxnSpPr>
        <p:spPr bwMode="auto">
          <a:xfrm>
            <a:off x="4572000" y="1988840"/>
            <a:ext cx="0" cy="46914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
        <p:nvSpPr>
          <p:cNvPr id="21" name="Прямокутник 20"/>
          <p:cNvSpPr/>
          <p:nvPr/>
        </p:nvSpPr>
        <p:spPr bwMode="auto">
          <a:xfrm>
            <a:off x="251520" y="3357562"/>
            <a:ext cx="2592288" cy="172762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особи, які закінчили повний курс </a:t>
            </a:r>
            <a:r>
              <a:rPr lang="uk-UA" dirty="0" err="1" smtClean="0">
                <a:latin typeface="Bookman Old Style" panose="02050604050505020204" pitchFamily="18" charset="0"/>
              </a:rPr>
              <a:t>бого-словських</a:t>
            </a:r>
            <a:r>
              <a:rPr lang="uk-UA" dirty="0" smtClean="0">
                <a:latin typeface="Bookman Old Style" panose="02050604050505020204" pitchFamily="18" charset="0"/>
              </a:rPr>
              <a:t> </a:t>
            </a:r>
            <a:r>
              <a:rPr lang="uk-UA" dirty="0">
                <a:latin typeface="Bookman Old Style" panose="02050604050505020204" pitchFamily="18" charset="0"/>
              </a:rPr>
              <a:t>наук і  дістали шанс для отримання вищих наукових ступенів</a:t>
            </a:r>
          </a:p>
        </p:txBody>
      </p:sp>
      <p:sp>
        <p:nvSpPr>
          <p:cNvPr id="22" name="Прямокутник 21"/>
          <p:cNvSpPr/>
          <p:nvPr/>
        </p:nvSpPr>
        <p:spPr bwMode="auto">
          <a:xfrm>
            <a:off x="3419872" y="3357562"/>
            <a:ext cx="2304256" cy="1727621"/>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особи, які ще не закінчили повний курс навчання, проте мали </a:t>
            </a:r>
            <a:r>
              <a:rPr lang="uk-UA" dirty="0" smtClean="0">
                <a:latin typeface="Bookman Old Style" panose="02050604050505020204" pitchFamily="18" charset="0"/>
              </a:rPr>
              <a:t>право </a:t>
            </a:r>
            <a:r>
              <a:rPr lang="uk-UA" dirty="0">
                <a:latin typeface="Bookman Old Style" panose="02050604050505020204" pitchFamily="18" charset="0"/>
              </a:rPr>
              <a:t>трактувати Святе Письмо</a:t>
            </a:r>
          </a:p>
        </p:txBody>
      </p:sp>
      <p:sp>
        <p:nvSpPr>
          <p:cNvPr id="23" name="Прямокутник 22"/>
          <p:cNvSpPr/>
          <p:nvPr/>
        </p:nvSpPr>
        <p:spPr bwMode="auto">
          <a:xfrm>
            <a:off x="6300192" y="3357563"/>
            <a:ext cx="2592288" cy="172762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перший ступінь, який здобувають </a:t>
            </a:r>
            <a:r>
              <a:rPr lang="uk-UA" dirty="0" smtClean="0">
                <a:latin typeface="Bookman Old Style" panose="02050604050505020204" pitchFamily="18" charset="0"/>
              </a:rPr>
              <a:t>після </a:t>
            </a:r>
            <a:r>
              <a:rPr lang="uk-UA" dirty="0">
                <a:latin typeface="Bookman Old Style" panose="02050604050505020204" pitchFamily="18" charset="0"/>
              </a:rPr>
              <a:t>закінчення </a:t>
            </a:r>
            <a:r>
              <a:rPr lang="uk-UA" dirty="0" smtClean="0">
                <a:latin typeface="Bookman Old Style" panose="02050604050505020204" pitchFamily="18" charset="0"/>
              </a:rPr>
              <a:t>навчання </a:t>
            </a:r>
            <a:r>
              <a:rPr lang="uk-UA" dirty="0">
                <a:latin typeface="Bookman Old Style" panose="02050604050505020204" pitchFamily="18" charset="0"/>
              </a:rPr>
              <a:t>та </a:t>
            </a:r>
            <a:r>
              <a:rPr lang="uk-UA" dirty="0" smtClean="0">
                <a:latin typeface="Bookman Old Style" panose="02050604050505020204" pitchFamily="18" charset="0"/>
              </a:rPr>
              <a:t>вив-</a:t>
            </a:r>
            <a:r>
              <a:rPr lang="uk-UA" dirty="0" err="1" smtClean="0">
                <a:latin typeface="Bookman Old Style" panose="02050604050505020204" pitchFamily="18" charset="0"/>
              </a:rPr>
              <a:t>чення</a:t>
            </a:r>
            <a:r>
              <a:rPr lang="uk-UA" dirty="0" smtClean="0">
                <a:latin typeface="Bookman Old Style" panose="02050604050505020204" pitchFamily="18" charset="0"/>
              </a:rPr>
              <a:t> </a:t>
            </a:r>
            <a:r>
              <a:rPr lang="uk-UA" dirty="0">
                <a:latin typeface="Bookman Old Style" panose="02050604050505020204" pitchFamily="18" charset="0"/>
              </a:rPr>
              <a:t>курсу основ певних наук </a:t>
            </a:r>
          </a:p>
        </p:txBody>
      </p:sp>
      <p:cxnSp>
        <p:nvCxnSpPr>
          <p:cNvPr id="25" name="Пряма сполучна лінія 24"/>
          <p:cNvCxnSpPr>
            <a:stCxn id="13" idx="2"/>
            <a:endCxn id="21" idx="0"/>
          </p:cNvCxnSpPr>
          <p:nvPr/>
        </p:nvCxnSpPr>
        <p:spPr bwMode="auto">
          <a:xfrm flipH="1">
            <a:off x="1547664" y="2818021"/>
            <a:ext cx="144016" cy="539541"/>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27" name="Пряма сполучна лінія 26"/>
          <p:cNvCxnSpPr>
            <a:stCxn id="15" idx="2"/>
            <a:endCxn id="23" idx="0"/>
          </p:cNvCxnSpPr>
          <p:nvPr/>
        </p:nvCxnSpPr>
        <p:spPr bwMode="auto">
          <a:xfrm>
            <a:off x="7452320" y="2818021"/>
            <a:ext cx="144016" cy="539542"/>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39" name="Пряма сполучна лінія 38"/>
          <p:cNvCxnSpPr>
            <a:stCxn id="7" idx="2"/>
            <a:endCxn id="22" idx="0"/>
          </p:cNvCxnSpPr>
          <p:nvPr/>
        </p:nvCxnSpPr>
        <p:spPr bwMode="auto">
          <a:xfrm>
            <a:off x="4572000" y="2818021"/>
            <a:ext cx="0" cy="539541"/>
          </a:xfrm>
          <a:prstGeom prst="line">
            <a:avLst/>
          </a:prstGeom>
          <a:solidFill>
            <a:schemeClr val="accent1"/>
          </a:solidFill>
          <a:ln w="952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3767083206"/>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Трактування терміну «магістр»</a:t>
            </a:r>
            <a:endParaRPr lang="uk-UA" dirty="0">
              <a:latin typeface="Bookman Old Style" panose="02050604050505020204" pitchFamily="18" charset="0"/>
            </a:endParaRPr>
          </a:p>
        </p:txBody>
      </p:sp>
      <p:graphicFrame>
        <p:nvGraphicFramePr>
          <p:cNvPr id="3" name="Таблиця 2"/>
          <p:cNvGraphicFramePr>
            <a:graphicFrameLocks noGrp="1"/>
          </p:cNvGraphicFramePr>
          <p:nvPr>
            <p:extLst/>
          </p:nvPr>
        </p:nvGraphicFramePr>
        <p:xfrm>
          <a:off x="0" y="1052739"/>
          <a:ext cx="9144000" cy="5827302"/>
        </p:xfrm>
        <a:graphic>
          <a:graphicData uri="http://schemas.openxmlformats.org/drawingml/2006/table">
            <a:tbl>
              <a:tblPr firstRow="1" bandRow="1">
                <a:tableStyleId>{5C22544A-7EE6-4342-B048-85BDC9FD1C3A}</a:tableStyleId>
              </a:tblPr>
              <a:tblGrid>
                <a:gridCol w="1331640">
                  <a:extLst>
                    <a:ext uri="{9D8B030D-6E8A-4147-A177-3AD203B41FA5}">
                      <a16:colId xmlns="" xmlns:a16="http://schemas.microsoft.com/office/drawing/2014/main" val="1026131525"/>
                    </a:ext>
                  </a:extLst>
                </a:gridCol>
                <a:gridCol w="7812360">
                  <a:extLst>
                    <a:ext uri="{9D8B030D-6E8A-4147-A177-3AD203B41FA5}">
                      <a16:colId xmlns="" xmlns:a16="http://schemas.microsoft.com/office/drawing/2014/main" val="3729192090"/>
                    </a:ext>
                  </a:extLst>
                </a:gridCol>
              </a:tblGrid>
              <a:tr h="303288">
                <a:tc>
                  <a:txBody>
                    <a:bodyPr/>
                    <a:lstStyle/>
                    <a:p>
                      <a:pPr algn="ctr">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Термін</a:t>
                      </a:r>
                    </a:p>
                  </a:txBody>
                  <a:tcPr marL="68580" marR="68580" marT="0" marB="0"/>
                </a:tc>
                <a:tc>
                  <a:txBody>
                    <a:bodyPr/>
                    <a:lstStyle/>
                    <a:p>
                      <a:pPr algn="ctr">
                        <a:lnSpc>
                          <a:spcPct val="115000"/>
                        </a:lnSpc>
                        <a:spcAft>
                          <a:spcPts val="0"/>
                        </a:spcAft>
                        <a:tabLst>
                          <a:tab pos="2124075" algn="l"/>
                        </a:tabLs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Пояснення</a:t>
                      </a:r>
                    </a:p>
                  </a:txBody>
                  <a:tcPr marL="68580" marR="68580" marT="0" marB="0"/>
                </a:tc>
                <a:extLst>
                  <a:ext uri="{0D108BD9-81ED-4DB2-BD59-A6C34878D82A}">
                    <a16:rowId xmlns="" xmlns:a16="http://schemas.microsoft.com/office/drawing/2014/main" val="505956052"/>
                  </a:ext>
                </a:extLst>
              </a:tr>
              <a:tr h="305606">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Магістр </a:t>
                      </a:r>
                    </a:p>
                  </a:txBody>
                  <a:tcPr marL="68580" marR="68580" marT="0" marB="0"/>
                </a:tc>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Посадова особа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магістр</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вершників</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та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ін.)</a:t>
                      </a:r>
                    </a:p>
                  </a:txBody>
                  <a:tcPr marL="68580" marR="68580" marT="0" marB="0"/>
                </a:tc>
                <a:extLst>
                  <a:ext uri="{0D108BD9-81ED-4DB2-BD59-A6C34878D82A}">
                    <a16:rowId xmlns="" xmlns:a16="http://schemas.microsoft.com/office/drawing/2014/main" val="573522540"/>
                  </a:ext>
                </a:extLst>
              </a:tr>
              <a:tr h="963998">
                <a:tc>
                  <a:txBody>
                    <a:bodyPr/>
                    <a:lstStyle/>
                    <a:p>
                      <a:pPr algn="just">
                        <a:lnSpc>
                          <a:spcPct val="115000"/>
                        </a:lnSpc>
                        <a:spcAft>
                          <a:spcPts val="0"/>
                        </a:spcAft>
                        <a:tabLst>
                          <a:tab pos="2124075" algn="l"/>
                        </a:tabLs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Магістр </a:t>
                      </a:r>
                    </a:p>
                  </a:txBody>
                  <a:tcPr marL="68580" marR="68580" marT="0" marB="0"/>
                </a:tc>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Голова деяких світських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і церковних закладів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(наприклад, Великий Магістр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(гросмейстер)</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голова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духовно-рицарського</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ордену</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988108240"/>
                  </a:ext>
                </a:extLst>
              </a:tr>
              <a:tr h="2280782">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Магістр (Україна)</a:t>
                      </a:r>
                    </a:p>
                  </a:txBody>
                  <a:tcPr marL="68580" marR="68580" marT="0" marB="0"/>
                </a:tc>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Магістр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освітньо-кваліфікаційний</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рівень вищої освіти</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особи</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 яка на основі освітньо-кваліфікаційного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рівня бакалавра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здобула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повну</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вищу</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набула спеціальних умінь та знань, достатніх для виконання професійних завдань і обов'язків (робіт) інноваційного характеру певного рівня професійної діяльності, що передбачені для первинних посад певного виду економічної діяльності</a:t>
                      </a:r>
                    </a:p>
                  </a:txBody>
                  <a:tcPr marL="68580" marR="68580" marT="0" marB="0"/>
                </a:tc>
                <a:extLst>
                  <a:ext uri="{0D108BD9-81ED-4DB2-BD59-A6C34878D82A}">
                    <a16:rowId xmlns="" xmlns:a16="http://schemas.microsoft.com/office/drawing/2014/main" val="258644770"/>
                  </a:ext>
                </a:extLst>
              </a:tr>
              <a:tr h="1951586">
                <a:tc>
                  <a:txBody>
                    <a:bodyPr/>
                    <a:lstStyle/>
                    <a:p>
                      <a:pPr algn="just">
                        <a:lnSpc>
                          <a:spcPct val="115000"/>
                        </a:lnSpc>
                        <a:spcAft>
                          <a:spcPts val="0"/>
                        </a:spcAft>
                        <a:tabLst>
                          <a:tab pos="2124075" algn="l"/>
                        </a:tabLs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Магістр (Росія)</a:t>
                      </a:r>
                    </a:p>
                  </a:txBody>
                  <a:tcPr marL="68580" marR="68580" marT="0" marB="0"/>
                </a:tc>
                <a:tc>
                  <a:txBody>
                    <a:bodyPr/>
                    <a:lstStyle/>
                    <a:p>
                      <a:pPr algn="just">
                        <a:lnSpc>
                          <a:spcPct val="115000"/>
                        </a:lnSpc>
                        <a:spcAft>
                          <a:spcPts val="0"/>
                        </a:spcAft>
                        <a:tabLst>
                          <a:tab pos="2124075" algn="l"/>
                        </a:tabLs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Освітньо-кваліфікаційний рівень, середній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між бакалавром і доктором наук: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присуджується особам, які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закінчили університет або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еквівалентний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навчальний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заклад і вже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є</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бакалаврами</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а також пройшли додатковий курс навчання (1– 2 роки), здали спеціальні іспити і захистили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магістерську дисертацію; в Російській</a:t>
                      </a:r>
                      <a:r>
                        <a:rPr lang="uk-UA" sz="1800" baseline="0" dirty="0" smtClean="0">
                          <a:effectLst/>
                          <a:latin typeface="Bookman Old Style" panose="02050604050505020204" pitchFamily="18" charset="0"/>
                          <a:ea typeface="Calibri" panose="020F0502020204030204" pitchFamily="34" charset="0"/>
                          <a:cs typeface="Times New Roman" panose="02020603050405020304" pitchFamily="18" charset="0"/>
                        </a:rPr>
                        <a:t> Федерації</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 ступінь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введений на початку 1990-х років.</a:t>
                      </a:r>
                    </a:p>
                  </a:txBody>
                  <a:tcPr marL="68580" marR="68580" marT="0" marB="0"/>
                </a:tc>
                <a:extLst>
                  <a:ext uri="{0D108BD9-81ED-4DB2-BD59-A6C34878D82A}">
                    <a16:rowId xmlns="" xmlns:a16="http://schemas.microsoft.com/office/drawing/2014/main" val="2864048915"/>
                  </a:ext>
                </a:extLst>
              </a:tr>
            </a:tbl>
          </a:graphicData>
        </a:graphic>
      </p:graphicFrame>
    </p:spTree>
    <p:extLst>
      <p:ext uri="{BB962C8B-B14F-4D97-AF65-F5344CB8AC3E}">
        <p14:creationId xmlns:p14="http://schemas.microsoft.com/office/powerpoint/2010/main" val="348110731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Хронологія запровадження </a:t>
            </a:r>
            <a:br>
              <a:rPr lang="uk-UA" sz="2700" dirty="0" smtClean="0">
                <a:latin typeface="Bookman Old Style" panose="02050604050505020204" pitchFamily="18" charset="0"/>
              </a:rPr>
            </a:br>
            <a:r>
              <a:rPr lang="uk-UA" sz="2700" dirty="0" smtClean="0">
                <a:latin typeface="Bookman Old Style" panose="02050604050505020204" pitchFamily="18" charset="0"/>
              </a:rPr>
              <a:t>терміну «магістр»</a:t>
            </a:r>
            <a:endParaRPr lang="uk-UA" sz="2700" dirty="0">
              <a:latin typeface="Bookman Old Style" panose="02050604050505020204" pitchFamily="18" charset="0"/>
            </a:endParaRPr>
          </a:p>
        </p:txBody>
      </p:sp>
      <p:graphicFrame>
        <p:nvGraphicFramePr>
          <p:cNvPr id="3" name="Таблиця 2"/>
          <p:cNvGraphicFramePr>
            <a:graphicFrameLocks noGrp="1"/>
          </p:cNvGraphicFramePr>
          <p:nvPr>
            <p:extLst/>
          </p:nvPr>
        </p:nvGraphicFramePr>
        <p:xfrm>
          <a:off x="0" y="1052737"/>
          <a:ext cx="9144000" cy="5805262"/>
        </p:xfrm>
        <a:graphic>
          <a:graphicData uri="http://schemas.openxmlformats.org/drawingml/2006/table">
            <a:tbl>
              <a:tblPr firstRow="1" bandRow="1">
                <a:tableStyleId>{5C22544A-7EE6-4342-B048-85BDC9FD1C3A}</a:tableStyleId>
              </a:tblPr>
              <a:tblGrid>
                <a:gridCol w="1619672">
                  <a:extLst>
                    <a:ext uri="{9D8B030D-6E8A-4147-A177-3AD203B41FA5}">
                      <a16:colId xmlns="" xmlns:a16="http://schemas.microsoft.com/office/drawing/2014/main" val="1026131525"/>
                    </a:ext>
                  </a:extLst>
                </a:gridCol>
                <a:gridCol w="2088232">
                  <a:extLst>
                    <a:ext uri="{9D8B030D-6E8A-4147-A177-3AD203B41FA5}">
                      <a16:colId xmlns="" xmlns:a16="http://schemas.microsoft.com/office/drawing/2014/main" val="3729192090"/>
                    </a:ext>
                  </a:extLst>
                </a:gridCol>
                <a:gridCol w="5436096">
                  <a:extLst>
                    <a:ext uri="{9D8B030D-6E8A-4147-A177-3AD203B41FA5}">
                      <a16:colId xmlns="" xmlns:a16="http://schemas.microsoft.com/office/drawing/2014/main" val="2584477930"/>
                    </a:ext>
                  </a:extLst>
                </a:gridCol>
              </a:tblGrid>
              <a:tr h="902113">
                <a:tc>
                  <a:txBody>
                    <a:bodyPr/>
                    <a:lstStyle/>
                    <a:p>
                      <a:pPr algn="ctr">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Період </a:t>
                      </a:r>
                    </a:p>
                  </a:txBody>
                  <a:tcPr marL="68580" marR="68580" marT="0" marB="0"/>
                </a:tc>
                <a:tc>
                  <a:txBody>
                    <a:bodyPr/>
                    <a:lstStyle/>
                    <a:p>
                      <a:pPr algn="ctr">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Країна</a:t>
                      </a:r>
                    </a:p>
                  </a:txBody>
                  <a:tcPr marL="68580" marR="68580" marT="0" marB="0"/>
                </a:tc>
                <a:tc>
                  <a:txBody>
                    <a:bodyPr/>
                    <a:lstStyle/>
                    <a:p>
                      <a:pPr algn="ctr">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Характеристика</a:t>
                      </a:r>
                    </a:p>
                  </a:txBody>
                  <a:tcPr marL="68580" marR="68580" marT="0" marB="0"/>
                </a:tc>
                <a:extLst>
                  <a:ext uri="{0D108BD9-81ED-4DB2-BD59-A6C34878D82A}">
                    <a16:rowId xmlns="" xmlns:a16="http://schemas.microsoft.com/office/drawing/2014/main" val="505956052"/>
                  </a:ext>
                </a:extLst>
              </a:tr>
              <a:tr h="902113">
                <a:tc>
                  <a:txBody>
                    <a:bodyPr/>
                    <a:lstStyle/>
                    <a:p>
                      <a:pPr>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VI ст. до н.е.</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Давній Рим</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Магістр – важлива посадова особа</a:t>
                      </a:r>
                    </a:p>
                  </a:txBody>
                  <a:tcPr marL="68580" marR="68580" marT="0" marB="0"/>
                </a:tc>
                <a:extLst>
                  <a:ext uri="{0D108BD9-81ED-4DB2-BD59-A6C34878D82A}">
                    <a16:rowId xmlns="" xmlns:a16="http://schemas.microsoft.com/office/drawing/2014/main" val="988108240"/>
                  </a:ext>
                </a:extLst>
              </a:tr>
              <a:tr h="2000518">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VI ст. </a:t>
                      </a:r>
                    </a:p>
                  </a:txBody>
                  <a:tcPr marL="68580" marR="68580" marT="0" marB="0"/>
                </a:tc>
                <a:tc>
                  <a:txBody>
                    <a:bodyPr/>
                    <a:lstStyle/>
                    <a:p>
                      <a:pPr algn="just">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Візантія</a:t>
                      </a:r>
                    </a:p>
                  </a:txBody>
                  <a:tcPr marL="68580" marR="68580" marT="0" marB="0"/>
                </a:tc>
                <a:tc>
                  <a:txBody>
                    <a:bodyPr/>
                    <a:lstStyle/>
                    <a:p>
                      <a:pPr>
                        <a:lnSpc>
                          <a:spcPct val="115000"/>
                        </a:lnSpc>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Магістр – найвищий титул вельможного панства для службовців</a:t>
                      </a:r>
                    </a:p>
                  </a:txBody>
                  <a:tcPr marL="68580" marR="68580" marT="0" marB="0"/>
                </a:tc>
                <a:extLst>
                  <a:ext uri="{0D108BD9-81ED-4DB2-BD59-A6C34878D82A}">
                    <a16:rowId xmlns="" xmlns:a16="http://schemas.microsoft.com/office/drawing/2014/main" val="258644770"/>
                  </a:ext>
                </a:extLst>
              </a:tr>
              <a:tr h="2000518">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ХІІ ст. </a:t>
                      </a:r>
                    </a:p>
                  </a:txBody>
                  <a:tcPr marL="68580" marR="68580" marT="0" marB="0"/>
                </a:tc>
                <a:tc>
                  <a:txBody>
                    <a:bodyPr/>
                    <a:lstStyle/>
                    <a:p>
                      <a:pPr algn="just">
                        <a:spcAft>
                          <a:spcPts val="0"/>
                        </a:spcAft>
                      </a:pPr>
                      <a:r>
                        <a:rPr lang="uk-UA" sz="2500">
                          <a:effectLst/>
                          <a:latin typeface="Bookman Old Style" panose="02050604050505020204" pitchFamily="18" charset="0"/>
                          <a:ea typeface="Calibri" panose="020F0502020204030204" pitchFamily="34" charset="0"/>
                          <a:cs typeface="Times New Roman" panose="02020603050405020304" pitchFamily="18" charset="0"/>
                        </a:rPr>
                        <a:t>Західна Європа</a:t>
                      </a:r>
                    </a:p>
                  </a:txBody>
                  <a:tcPr marL="68580" marR="68580" marT="0" marB="0"/>
                </a:tc>
                <a:tc>
                  <a:txBody>
                    <a:bodyPr/>
                    <a:lstStyle/>
                    <a:p>
                      <a:pPr>
                        <a:lnSpc>
                          <a:spcPct val="115000"/>
                        </a:lnSpc>
                        <a:spcAft>
                          <a:spcPts val="0"/>
                        </a:spcAft>
                      </a:pPr>
                      <a:r>
                        <a:rPr lang="uk-UA" sz="2500" dirty="0">
                          <a:effectLst/>
                          <a:latin typeface="Bookman Old Style" panose="02050604050505020204" pitchFamily="18" charset="0"/>
                          <a:ea typeface="Calibri" panose="020F0502020204030204" pitchFamily="34" charset="0"/>
                          <a:cs typeface="Times New Roman" panose="02020603050405020304" pitchFamily="18" charset="0"/>
                        </a:rPr>
                        <a:t>Магістр – особливе звання, яке носив учитель “семи вільних мистецтв”</a:t>
                      </a:r>
                    </a:p>
                  </a:txBody>
                  <a:tcPr marL="68580" marR="68580" marT="0" marB="0"/>
                </a:tc>
                <a:extLst>
                  <a:ext uri="{0D108BD9-81ED-4DB2-BD59-A6C34878D82A}">
                    <a16:rowId xmlns="" xmlns:a16="http://schemas.microsoft.com/office/drawing/2014/main" val="2864048915"/>
                  </a:ext>
                </a:extLst>
              </a:tr>
            </a:tbl>
          </a:graphicData>
        </a:graphic>
      </p:graphicFrame>
    </p:spTree>
    <p:extLst>
      <p:ext uri="{BB962C8B-B14F-4D97-AF65-F5344CB8AC3E}">
        <p14:creationId xmlns:p14="http://schemas.microsoft.com/office/powerpoint/2010/main" val="3522427481"/>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Хронологія запровадження </a:t>
            </a:r>
            <a:br>
              <a:rPr lang="uk-UA" sz="2700" dirty="0" smtClean="0">
                <a:latin typeface="Bookman Old Style" panose="02050604050505020204" pitchFamily="18" charset="0"/>
              </a:rPr>
            </a:br>
            <a:r>
              <a:rPr lang="uk-UA" sz="2700" dirty="0" smtClean="0">
                <a:latin typeface="Bookman Old Style" panose="02050604050505020204" pitchFamily="18" charset="0"/>
              </a:rPr>
              <a:t>освітнього рівня «доктор»</a:t>
            </a:r>
            <a:endParaRPr lang="uk-UA" sz="2700" dirty="0">
              <a:latin typeface="Bookman Old Style" panose="02050604050505020204" pitchFamily="18" charset="0"/>
            </a:endParaRPr>
          </a:p>
        </p:txBody>
      </p:sp>
      <p:graphicFrame>
        <p:nvGraphicFramePr>
          <p:cNvPr id="3" name="Таблиця 2"/>
          <p:cNvGraphicFramePr>
            <a:graphicFrameLocks noGrp="1"/>
          </p:cNvGraphicFramePr>
          <p:nvPr>
            <p:extLst/>
          </p:nvPr>
        </p:nvGraphicFramePr>
        <p:xfrm>
          <a:off x="0" y="1052736"/>
          <a:ext cx="9144000" cy="5860099"/>
        </p:xfrm>
        <a:graphic>
          <a:graphicData uri="http://schemas.openxmlformats.org/drawingml/2006/table">
            <a:tbl>
              <a:tblPr firstRow="1" bandRow="1">
                <a:tableStyleId>{5C22544A-7EE6-4342-B048-85BDC9FD1C3A}</a:tableStyleId>
              </a:tblPr>
              <a:tblGrid>
                <a:gridCol w="1619672">
                  <a:extLst>
                    <a:ext uri="{9D8B030D-6E8A-4147-A177-3AD203B41FA5}">
                      <a16:colId xmlns="" xmlns:a16="http://schemas.microsoft.com/office/drawing/2014/main" val="1026131525"/>
                    </a:ext>
                  </a:extLst>
                </a:gridCol>
                <a:gridCol w="2088232">
                  <a:extLst>
                    <a:ext uri="{9D8B030D-6E8A-4147-A177-3AD203B41FA5}">
                      <a16:colId xmlns="" xmlns:a16="http://schemas.microsoft.com/office/drawing/2014/main" val="3729192090"/>
                    </a:ext>
                  </a:extLst>
                </a:gridCol>
                <a:gridCol w="5436096">
                  <a:extLst>
                    <a:ext uri="{9D8B030D-6E8A-4147-A177-3AD203B41FA5}">
                      <a16:colId xmlns="" xmlns:a16="http://schemas.microsoft.com/office/drawing/2014/main" val="2584477930"/>
                    </a:ext>
                  </a:extLst>
                </a:gridCol>
              </a:tblGrid>
              <a:tr h="314762">
                <a:tc>
                  <a:txBody>
                    <a:bodyPr/>
                    <a:lstStyle/>
                    <a:p>
                      <a:pPr algn="ctr">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Період </a:t>
                      </a:r>
                    </a:p>
                  </a:txBody>
                  <a:tcPr marL="68580" marR="68580" marT="0" marB="0"/>
                </a:tc>
                <a:tc>
                  <a:txBody>
                    <a:bodyPr/>
                    <a:lstStyle/>
                    <a:p>
                      <a:pPr algn="ctr">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Країна</a:t>
                      </a:r>
                    </a:p>
                  </a:txBody>
                  <a:tcPr marL="68580" marR="68580" marT="0" marB="0"/>
                </a:tc>
                <a:tc>
                  <a:txBody>
                    <a:bodyPr/>
                    <a:lstStyle/>
                    <a:p>
                      <a:pPr algn="ctr">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Характеристика</a:t>
                      </a:r>
                    </a:p>
                  </a:txBody>
                  <a:tcPr marL="68580" marR="68580" marT="0" marB="0"/>
                </a:tc>
                <a:extLst>
                  <a:ext uri="{0D108BD9-81ED-4DB2-BD59-A6C34878D82A}">
                    <a16:rowId xmlns="" xmlns:a16="http://schemas.microsoft.com/office/drawing/2014/main" val="505956052"/>
                  </a:ext>
                </a:extLst>
              </a:tr>
              <a:tr h="629524">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1130 р.</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Болонья</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Вперше надано науковий ступінь “доктор”</a:t>
                      </a:r>
                    </a:p>
                  </a:txBody>
                  <a:tcPr marL="68580" marR="68580" marT="0" marB="0"/>
                </a:tc>
                <a:extLst>
                  <a:ext uri="{0D108BD9-81ED-4DB2-BD59-A6C34878D82A}">
                    <a16:rowId xmlns="" xmlns:a16="http://schemas.microsoft.com/office/drawing/2014/main" val="988108240"/>
                  </a:ext>
                </a:extLst>
              </a:tr>
              <a:tr h="698116">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1231 р.</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Франція</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Надано науковий ступінь “доктор” у Паризькому університеті</a:t>
                      </a:r>
                    </a:p>
                  </a:txBody>
                  <a:tcPr marL="68580" marR="68580" marT="0" marB="0"/>
                </a:tc>
                <a:extLst>
                  <a:ext uri="{0D108BD9-81ED-4DB2-BD59-A6C34878D82A}">
                    <a16:rowId xmlns="" xmlns:a16="http://schemas.microsoft.com/office/drawing/2014/main" val="258644770"/>
                  </a:ext>
                </a:extLst>
              </a:tr>
              <a:tr h="698116">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ХІІ ст.</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Європа</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Титул “доктор” як почесна відзнака відомим ученим</a:t>
                      </a:r>
                    </a:p>
                  </a:txBody>
                  <a:tcPr marL="68580" marR="68580" marT="0" marB="0"/>
                </a:tc>
                <a:extLst>
                  <a:ext uri="{0D108BD9-81ED-4DB2-BD59-A6C34878D82A}">
                    <a16:rowId xmlns="" xmlns:a16="http://schemas.microsoft.com/office/drawing/2014/main" val="2864048915"/>
                  </a:ext>
                </a:extLst>
              </a:tr>
              <a:tr h="698116">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XV ст. </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Німеччина</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Докторів зараховували до почесного шляхетного стану</a:t>
                      </a:r>
                    </a:p>
                  </a:txBody>
                  <a:tcPr marL="68580" marR="68580" marT="0" marB="0"/>
                </a:tc>
                <a:extLst>
                  <a:ext uri="{0D108BD9-81ED-4DB2-BD59-A6C34878D82A}">
                    <a16:rowId xmlns="" xmlns:a16="http://schemas.microsoft.com/office/drawing/2014/main" val="978748977"/>
                  </a:ext>
                </a:extLst>
              </a:tr>
              <a:tr h="336140">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XV ст.</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Англія</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Доктори музики</a:t>
                      </a:r>
                    </a:p>
                  </a:txBody>
                  <a:tcPr marL="68580" marR="68580" marT="0" marB="0"/>
                </a:tc>
                <a:extLst>
                  <a:ext uri="{0D108BD9-81ED-4DB2-BD59-A6C34878D82A}">
                    <a16:rowId xmlns="" xmlns:a16="http://schemas.microsoft.com/office/drawing/2014/main" val="1675768326"/>
                  </a:ext>
                </a:extLst>
              </a:tr>
              <a:tr h="1060093">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XVI ст. </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Європа</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Надання ступеню доктора на юридичному, медичному та богословському факультетах</a:t>
                      </a:r>
                    </a:p>
                  </a:txBody>
                  <a:tcPr marL="68580" marR="68580" marT="0" marB="0"/>
                </a:tc>
                <a:extLst>
                  <a:ext uri="{0D108BD9-81ED-4DB2-BD59-A6C34878D82A}">
                    <a16:rowId xmlns="" xmlns:a16="http://schemas.microsoft.com/office/drawing/2014/main" val="2877455462"/>
                  </a:ext>
                </a:extLst>
              </a:tr>
              <a:tr h="698116">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XVIІІ ст. </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Європа</a:t>
                      </a:r>
                    </a:p>
                  </a:txBody>
                  <a:tcPr marL="68580" marR="68580" marT="0" marB="0"/>
                </a:tc>
                <a:tc>
                  <a:txBody>
                    <a:bodyPr/>
                    <a:lstStyle/>
                    <a:p>
                      <a:pPr>
                        <a:lnSpc>
                          <a:spcPct val="115000"/>
                        </a:lnSpc>
                        <a:spcAft>
                          <a:spcPts val="0"/>
                        </a:spcAft>
                      </a:pPr>
                      <a:r>
                        <a:rPr lang="uk-UA" sz="2000" spc="10">
                          <a:effectLst/>
                          <a:latin typeface="Bookman Old Style" panose="02050604050505020204" pitchFamily="18" charset="0"/>
                          <a:ea typeface="Calibri" panose="020F0502020204030204" pitchFamily="34" charset="0"/>
                          <a:cs typeface="Times New Roman" panose="02020603050405020304" pitchFamily="18" charset="0"/>
                        </a:rPr>
                        <a:t>Філософські факультети сприйняли “доктор” як науковий ступінь</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238278853"/>
                  </a:ext>
                </a:extLst>
              </a:tr>
              <a:tr h="336140">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XVIІІ ст. </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Європа</a:t>
                      </a:r>
                    </a:p>
                  </a:txBody>
                  <a:tcPr marL="68580" marR="68580" marT="0" marB="0"/>
                </a:tc>
                <a:tc>
                  <a:txBody>
                    <a:bodyPr/>
                    <a:lstStyle/>
                    <a:p>
                      <a:pPr>
                        <a:lnSpc>
                          <a:spcPct val="115000"/>
                        </a:lnSpc>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Надання докторського ступеню жінкам</a:t>
                      </a:r>
                    </a:p>
                  </a:txBody>
                  <a:tcPr marL="68580" marR="68580" marT="0" marB="0"/>
                </a:tc>
                <a:extLst>
                  <a:ext uri="{0D108BD9-81ED-4DB2-BD59-A6C34878D82A}">
                    <a16:rowId xmlns="" xmlns:a16="http://schemas.microsoft.com/office/drawing/2014/main" val="4147843194"/>
                  </a:ext>
                </a:extLst>
              </a:tr>
              <a:tr h="336140">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ХІХ ст. </a:t>
                      </a:r>
                    </a:p>
                  </a:txBody>
                  <a:tcPr marL="68580" marR="68580" marT="0" marB="0"/>
                </a:tc>
                <a:tc>
                  <a:txBody>
                    <a:bodyPr/>
                    <a:lstStyle/>
                    <a:p>
                      <a:pPr algn="just">
                        <a:spcAft>
                          <a:spcPts val="0"/>
                        </a:spcAft>
                      </a:pPr>
                      <a:r>
                        <a:rPr lang="uk-UA" sz="2000">
                          <a:effectLst/>
                          <a:latin typeface="Bookman Old Style" panose="02050604050505020204" pitchFamily="18" charset="0"/>
                          <a:ea typeface="Calibri" panose="020F0502020204030204" pitchFamily="34" charset="0"/>
                          <a:cs typeface="Times New Roman" panose="02020603050405020304" pitchFamily="18" charset="0"/>
                        </a:rPr>
                        <a:t>Європа</a:t>
                      </a:r>
                    </a:p>
                  </a:txBody>
                  <a:tcPr marL="68580" marR="68580" marT="0" marB="0"/>
                </a:tc>
                <a:tc>
                  <a:txBody>
                    <a:bodyPr/>
                    <a:lstStyle/>
                    <a:p>
                      <a:pPr>
                        <a:lnSpc>
                          <a:spcPct val="115000"/>
                        </a:lnSpc>
                        <a:spcAft>
                          <a:spcPts val="0"/>
                        </a:spcAft>
                      </a:pPr>
                      <a:r>
                        <a:rPr lang="uk-UA" sz="2000" dirty="0">
                          <a:effectLst/>
                          <a:latin typeface="Bookman Old Style" panose="02050604050505020204" pitchFamily="18" charset="0"/>
                          <a:ea typeface="Calibri" panose="020F0502020204030204" pitchFamily="34" charset="0"/>
                          <a:cs typeface="Times New Roman" panose="02020603050405020304" pitchFamily="18" charset="0"/>
                        </a:rPr>
                        <a:t>Запроваджено титул “почесний доктор”</a:t>
                      </a:r>
                    </a:p>
                  </a:txBody>
                  <a:tcPr marL="68580" marR="68580" marT="0" marB="0"/>
                </a:tc>
                <a:extLst>
                  <a:ext uri="{0D108BD9-81ED-4DB2-BD59-A6C34878D82A}">
                    <a16:rowId xmlns="" xmlns:a16="http://schemas.microsoft.com/office/drawing/2014/main" val="2436187573"/>
                  </a:ext>
                </a:extLst>
              </a:tr>
            </a:tbl>
          </a:graphicData>
        </a:graphic>
      </p:graphicFrame>
    </p:spTree>
    <p:extLst>
      <p:ext uri="{BB962C8B-B14F-4D97-AF65-F5344CB8AC3E}">
        <p14:creationId xmlns:p14="http://schemas.microsoft.com/office/powerpoint/2010/main" val="1769824376"/>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smtClean="0">
                <a:latin typeface="Bookman Old Style" panose="02050604050505020204" pitchFamily="18" charset="0"/>
              </a:rPr>
              <a:t>Вимоги для отримання </a:t>
            </a:r>
            <a:br>
              <a:rPr lang="uk-UA" sz="2700" dirty="0" smtClean="0">
                <a:latin typeface="Bookman Old Style" panose="02050604050505020204" pitchFamily="18" charset="0"/>
              </a:rPr>
            </a:br>
            <a:r>
              <a:rPr lang="uk-UA" sz="2700" dirty="0" smtClean="0">
                <a:latin typeface="Bookman Old Style" panose="02050604050505020204" pitchFamily="18" charset="0"/>
              </a:rPr>
              <a:t>ступеня доктора</a:t>
            </a:r>
            <a:endParaRPr lang="uk-UA" sz="2700" dirty="0">
              <a:latin typeface="Bookman Old Style" panose="02050604050505020204" pitchFamily="18" charset="0"/>
            </a:endParaRPr>
          </a:p>
        </p:txBody>
      </p:sp>
      <p:sp>
        <p:nvSpPr>
          <p:cNvPr id="4" name="Прямокутник 3"/>
          <p:cNvSpPr/>
          <p:nvPr/>
        </p:nvSpPr>
        <p:spPr bwMode="auto">
          <a:xfrm>
            <a:off x="3005826" y="2204864"/>
            <a:ext cx="3132348" cy="648072"/>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uk-UA" sz="1800" b="1" i="0" u="none" strike="noStrike" cap="none" normalizeH="0" baseline="0" dirty="0" smtClean="0">
                <a:ln>
                  <a:noFill/>
                </a:ln>
                <a:solidFill>
                  <a:schemeClr val="tx1"/>
                </a:solidFill>
                <a:effectLst/>
                <a:latin typeface="Bookman Old Style" panose="02050604050505020204" pitchFamily="18" charset="0"/>
              </a:rPr>
              <a:t>Вимоги для отримання ступеня</a:t>
            </a:r>
            <a:r>
              <a:rPr kumimoji="0" lang="uk-UA" sz="1800" b="1" i="0" u="none" strike="noStrike" cap="none" normalizeH="0" dirty="0" smtClean="0">
                <a:ln>
                  <a:noFill/>
                </a:ln>
                <a:solidFill>
                  <a:schemeClr val="tx1"/>
                </a:solidFill>
                <a:effectLst/>
                <a:latin typeface="Bookman Old Style" panose="02050604050505020204" pitchFamily="18" charset="0"/>
              </a:rPr>
              <a:t> доктора </a:t>
            </a:r>
            <a:endParaRPr kumimoji="0" lang="uk-UA" sz="1800" b="1" i="0" u="none" strike="noStrike" cap="none" normalizeH="0" baseline="0" dirty="0" smtClean="0">
              <a:ln>
                <a:noFill/>
              </a:ln>
              <a:solidFill>
                <a:schemeClr val="tx1"/>
              </a:solidFill>
              <a:effectLst/>
              <a:latin typeface="Bookman Old Style" panose="02050604050505020204" pitchFamily="18" charset="0"/>
            </a:endParaRPr>
          </a:p>
        </p:txBody>
      </p:sp>
      <p:sp>
        <p:nvSpPr>
          <p:cNvPr id="5" name="Прямокутник 4"/>
          <p:cNvSpPr/>
          <p:nvPr/>
        </p:nvSpPr>
        <p:spPr bwMode="auto">
          <a:xfrm>
            <a:off x="539552" y="3573586"/>
            <a:ext cx="3744416" cy="1223567"/>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Складання університетського іспиту у формі письмового твору на задану тему (</a:t>
            </a:r>
            <a:r>
              <a:rPr lang="uk-UA" dirty="0" err="1">
                <a:latin typeface="Bookman Old Style" panose="02050604050505020204" pitchFamily="18" charset="0"/>
              </a:rPr>
              <a:t>klausur</a:t>
            </a:r>
            <a:r>
              <a:rPr lang="uk-UA" dirty="0">
                <a:latin typeface="Bookman Old Style" panose="02050604050505020204" pitchFamily="18" charset="0"/>
              </a:rPr>
              <a:t>)</a:t>
            </a:r>
          </a:p>
        </p:txBody>
      </p:sp>
      <p:sp>
        <p:nvSpPr>
          <p:cNvPr id="6" name="Прямокутник 5"/>
          <p:cNvSpPr/>
          <p:nvPr/>
        </p:nvSpPr>
        <p:spPr bwMode="auto">
          <a:xfrm>
            <a:off x="4860032" y="3573587"/>
            <a:ext cx="3744416" cy="122356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Проходження співбесіди щодо написання твору та іспит з різних дисциплін (</a:t>
            </a:r>
            <a:r>
              <a:rPr lang="uk-UA" dirty="0" err="1">
                <a:latin typeface="Bookman Old Style" panose="02050604050505020204" pitchFamily="18" charset="0"/>
              </a:rPr>
              <a:t>examen</a:t>
            </a:r>
            <a:r>
              <a:rPr lang="uk-UA" dirty="0">
                <a:latin typeface="Bookman Old Style" panose="02050604050505020204" pitchFamily="18" charset="0"/>
              </a:rPr>
              <a:t> </a:t>
            </a:r>
            <a:r>
              <a:rPr lang="uk-UA" dirty="0" err="1">
                <a:latin typeface="Bookman Old Style" panose="02050604050505020204" pitchFamily="18" charset="0"/>
              </a:rPr>
              <a:t>rigorosum</a:t>
            </a:r>
            <a:r>
              <a:rPr lang="uk-UA" dirty="0">
                <a:latin typeface="Bookman Old Style" panose="02050604050505020204" pitchFamily="18" charset="0"/>
              </a:rPr>
              <a:t>).</a:t>
            </a:r>
          </a:p>
        </p:txBody>
      </p:sp>
      <p:cxnSp>
        <p:nvCxnSpPr>
          <p:cNvPr id="8" name="Пряма зі стрілкою 7"/>
          <p:cNvCxnSpPr>
            <a:stCxn id="4" idx="2"/>
            <a:endCxn id="5" idx="0"/>
          </p:cNvCxnSpPr>
          <p:nvPr/>
        </p:nvCxnSpPr>
        <p:spPr bwMode="auto">
          <a:xfrm flipH="1">
            <a:off x="2411760" y="2852936"/>
            <a:ext cx="2160240" cy="72065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0" name="Пряма зі стрілкою 9"/>
          <p:cNvCxnSpPr>
            <a:stCxn id="4" idx="2"/>
            <a:endCxn id="6" idx="0"/>
          </p:cNvCxnSpPr>
          <p:nvPr/>
        </p:nvCxnSpPr>
        <p:spPr bwMode="auto">
          <a:xfrm>
            <a:off x="4572000" y="2852936"/>
            <a:ext cx="2160240" cy="72065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162550493"/>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присудження наукового ступеню “доктор” у різних країнах</a:t>
            </a:r>
          </a:p>
        </p:txBody>
      </p:sp>
      <p:sp>
        <p:nvSpPr>
          <p:cNvPr id="7" name="Прямокутник із двома вирізаними протилежними кутами 6"/>
          <p:cNvSpPr/>
          <p:nvPr/>
        </p:nvSpPr>
        <p:spPr bwMode="auto">
          <a:xfrm>
            <a:off x="395536" y="2132856"/>
            <a:ext cx="2520280" cy="720080"/>
          </a:xfrm>
          <a:prstGeom prst="snip2Diag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7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Франція</a:t>
            </a:r>
          </a:p>
        </p:txBody>
      </p:sp>
      <p:sp>
        <p:nvSpPr>
          <p:cNvPr id="11" name="Прямокутник із двома вирізаними протилежними кутами 10"/>
          <p:cNvSpPr/>
          <p:nvPr/>
        </p:nvSpPr>
        <p:spPr bwMode="auto">
          <a:xfrm>
            <a:off x="395536" y="4293096"/>
            <a:ext cx="2520280" cy="720080"/>
          </a:xfrm>
          <a:prstGeom prst="snip2Diag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7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Англія, Росія</a:t>
            </a:r>
          </a:p>
        </p:txBody>
      </p:sp>
      <p:sp>
        <p:nvSpPr>
          <p:cNvPr id="13" name="Прямокутник із двома вирізаними протилежними кутами 12"/>
          <p:cNvSpPr/>
          <p:nvPr/>
        </p:nvSpPr>
        <p:spPr bwMode="auto">
          <a:xfrm>
            <a:off x="3491880" y="2132856"/>
            <a:ext cx="1944216" cy="720080"/>
          </a:xfrm>
          <a:prstGeom prst="snip2Diag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700" i="0" u="none" strike="noStrike" cap="none" normalizeH="0" baseline="0" dirty="0" smtClean="0">
                <a:ln>
                  <a:noFill/>
                </a:ln>
                <a:solidFill>
                  <a:schemeClr val="tx1"/>
                </a:solidFill>
                <a:latin typeface="Bookman Old Style" panose="02050604050505020204" pitchFamily="18" charset="0"/>
              </a:rPr>
              <a:t>ліценціат</a:t>
            </a:r>
          </a:p>
        </p:txBody>
      </p:sp>
      <p:sp>
        <p:nvSpPr>
          <p:cNvPr id="14" name="Прямокутник із двома вирізаними протилежними кутами 13"/>
          <p:cNvSpPr/>
          <p:nvPr/>
        </p:nvSpPr>
        <p:spPr bwMode="auto">
          <a:xfrm>
            <a:off x="3491880" y="4293096"/>
            <a:ext cx="1944216" cy="720080"/>
          </a:xfrm>
          <a:prstGeom prst="snip2Diag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700" i="0" u="none" strike="noStrike" cap="none" normalizeH="0" baseline="0" dirty="0" smtClean="0">
                <a:ln>
                  <a:noFill/>
                </a:ln>
                <a:solidFill>
                  <a:schemeClr val="tx1"/>
                </a:solidFill>
                <a:latin typeface="Bookman Old Style" panose="02050604050505020204" pitchFamily="18" charset="0"/>
              </a:rPr>
              <a:t>магістр</a:t>
            </a:r>
          </a:p>
        </p:txBody>
      </p:sp>
      <p:sp>
        <p:nvSpPr>
          <p:cNvPr id="15" name="Округлений прямокутник 14"/>
          <p:cNvSpPr/>
          <p:nvPr/>
        </p:nvSpPr>
        <p:spPr bwMode="auto">
          <a:xfrm>
            <a:off x="6372200" y="3284985"/>
            <a:ext cx="2304256" cy="576064"/>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700" b="1" i="0" u="none" strike="noStrike" cap="none" normalizeH="0" baseline="0" dirty="0" smtClean="0">
                <a:ln>
                  <a:noFill/>
                </a:ln>
                <a:solidFill>
                  <a:schemeClr val="tx1"/>
                </a:solidFill>
                <a:effectLst/>
                <a:latin typeface="Bookman Old Style" panose="02050604050505020204" pitchFamily="18" charset="0"/>
              </a:rPr>
              <a:t>ДОКТОР</a:t>
            </a:r>
          </a:p>
        </p:txBody>
      </p:sp>
      <p:cxnSp>
        <p:nvCxnSpPr>
          <p:cNvPr id="17" name="Пряма зі стрілкою 16"/>
          <p:cNvCxnSpPr>
            <a:stCxn id="7" idx="0"/>
            <a:endCxn id="13" idx="2"/>
          </p:cNvCxnSpPr>
          <p:nvPr/>
        </p:nvCxnSpPr>
        <p:spPr bwMode="auto">
          <a:xfrm>
            <a:off x="2915816" y="2492896"/>
            <a:ext cx="57606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9" name="Пряма зі стрілкою 18"/>
          <p:cNvCxnSpPr>
            <a:stCxn id="11" idx="0"/>
            <a:endCxn id="14" idx="2"/>
          </p:cNvCxnSpPr>
          <p:nvPr/>
        </p:nvCxnSpPr>
        <p:spPr bwMode="auto">
          <a:xfrm>
            <a:off x="2915816" y="4653136"/>
            <a:ext cx="57606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21" name="Пряма сполучна лінія 20"/>
          <p:cNvCxnSpPr/>
          <p:nvPr/>
        </p:nvCxnSpPr>
        <p:spPr bwMode="auto">
          <a:xfrm>
            <a:off x="6012160" y="2492896"/>
            <a:ext cx="0" cy="216024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23" name="Пряма сполучна лінія 22"/>
          <p:cNvCxnSpPr>
            <a:stCxn id="13" idx="0"/>
          </p:cNvCxnSpPr>
          <p:nvPr/>
        </p:nvCxnSpPr>
        <p:spPr bwMode="auto">
          <a:xfrm>
            <a:off x="5436096" y="2492896"/>
            <a:ext cx="576064" cy="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26" name="Пряма сполучна лінія 25"/>
          <p:cNvCxnSpPr>
            <a:stCxn id="14" idx="0"/>
          </p:cNvCxnSpPr>
          <p:nvPr/>
        </p:nvCxnSpPr>
        <p:spPr bwMode="auto">
          <a:xfrm>
            <a:off x="5436096" y="4653136"/>
            <a:ext cx="576064" cy="0"/>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30" name="Пряма зі стрілкою 29"/>
          <p:cNvCxnSpPr>
            <a:endCxn id="15" idx="1"/>
          </p:cNvCxnSpPr>
          <p:nvPr/>
        </p:nvCxnSpPr>
        <p:spPr bwMode="auto">
          <a:xfrm>
            <a:off x="6012160" y="3573016"/>
            <a:ext cx="360040" cy="1"/>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216769341"/>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здобуття наукового ступеню “доктора філософії”</a:t>
            </a:r>
          </a:p>
        </p:txBody>
      </p:sp>
      <p:sp>
        <p:nvSpPr>
          <p:cNvPr id="3" name="Прямокутник 2"/>
          <p:cNvSpPr/>
          <p:nvPr/>
        </p:nvSpPr>
        <p:spPr bwMode="auto">
          <a:xfrm>
            <a:off x="971600" y="1484784"/>
            <a:ext cx="720080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Порядок здобуття наукового ступеню «доктора філософії»</a:t>
            </a:r>
          </a:p>
        </p:txBody>
      </p:sp>
      <p:sp>
        <p:nvSpPr>
          <p:cNvPr id="16" name="Прямокутник 15"/>
          <p:cNvSpPr/>
          <p:nvPr/>
        </p:nvSpPr>
        <p:spPr bwMode="auto">
          <a:xfrm>
            <a:off x="1691680" y="2177404"/>
            <a:ext cx="6480720" cy="603523"/>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just"/>
            <a:r>
              <a:rPr lang="uk-UA" dirty="0">
                <a:latin typeface="Bookman Old Style" panose="02050604050505020204" pitchFamily="18" charset="0"/>
              </a:rPr>
              <a:t>співбесіда з поданих документів з уточненням </a:t>
            </a:r>
            <a:r>
              <a:rPr lang="uk-UA" dirty="0" err="1" smtClean="0">
                <a:latin typeface="Bookman Old Style" panose="02050604050505020204" pitchFamily="18" charset="0"/>
              </a:rPr>
              <a:t>екза-менаційним</a:t>
            </a:r>
            <a:r>
              <a:rPr lang="uk-UA" dirty="0" smtClean="0">
                <a:latin typeface="Bookman Old Style" panose="02050604050505020204" pitchFamily="18" charset="0"/>
              </a:rPr>
              <a:t> </a:t>
            </a:r>
            <a:r>
              <a:rPr lang="uk-UA" dirty="0">
                <a:latin typeface="Bookman Old Style" panose="02050604050505020204" pitchFamily="18" charset="0"/>
              </a:rPr>
              <a:t>і докторським комітетами</a:t>
            </a:r>
          </a:p>
        </p:txBody>
      </p:sp>
      <p:sp>
        <p:nvSpPr>
          <p:cNvPr id="18" name="Прямокутник 17"/>
          <p:cNvSpPr/>
          <p:nvPr/>
        </p:nvSpPr>
        <p:spPr bwMode="auto">
          <a:xfrm>
            <a:off x="1695004" y="3043179"/>
            <a:ext cx="6477024" cy="315493"/>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uk-UA" dirty="0">
                <a:latin typeface="Bookman Old Style" panose="02050604050505020204" pitchFamily="18" charset="0"/>
              </a:rPr>
              <a:t>складання іспитового листка</a:t>
            </a:r>
          </a:p>
        </p:txBody>
      </p:sp>
      <p:sp>
        <p:nvSpPr>
          <p:cNvPr id="20" name="Прямокутник 19"/>
          <p:cNvSpPr/>
          <p:nvPr/>
        </p:nvSpPr>
        <p:spPr bwMode="auto">
          <a:xfrm>
            <a:off x="1691308" y="3620924"/>
            <a:ext cx="6480720" cy="603524"/>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uk-UA" dirty="0">
                <a:latin typeface="Bookman Old Style" panose="02050604050505020204" pitchFamily="18" charset="0"/>
              </a:rPr>
              <a:t>вивчення установлених предметів (лекції, семінари, індивідуальні заняття, публікації)</a:t>
            </a:r>
          </a:p>
        </p:txBody>
      </p:sp>
      <p:sp>
        <p:nvSpPr>
          <p:cNvPr id="22" name="Прямокутник 21"/>
          <p:cNvSpPr/>
          <p:nvPr/>
        </p:nvSpPr>
        <p:spPr bwMode="auto">
          <a:xfrm>
            <a:off x="1691308" y="4486700"/>
            <a:ext cx="6480720" cy="8915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uk-UA" dirty="0">
                <a:latin typeface="Bookman Old Style" panose="02050604050505020204" pitchFamily="18" charset="0"/>
              </a:rPr>
              <a:t>підготовка семінарів, індивідуальних завдань та складання їх в установленому порядку у формі заліків та іспитів</a:t>
            </a:r>
          </a:p>
        </p:txBody>
      </p:sp>
      <p:sp>
        <p:nvSpPr>
          <p:cNvPr id="24" name="Прямокутник 23"/>
          <p:cNvSpPr/>
          <p:nvPr/>
        </p:nvSpPr>
        <p:spPr bwMode="auto">
          <a:xfrm>
            <a:off x="1691308" y="5640508"/>
            <a:ext cx="6480720"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uk-UA" dirty="0">
                <a:latin typeface="Bookman Old Style" panose="02050604050505020204" pitchFamily="18" charset="0"/>
              </a:rPr>
              <a:t>захист дисертаційної роботи</a:t>
            </a:r>
          </a:p>
        </p:txBody>
      </p:sp>
      <p:cxnSp>
        <p:nvCxnSpPr>
          <p:cNvPr id="58" name="Пряма сполучна лінія 57"/>
          <p:cNvCxnSpPr/>
          <p:nvPr/>
        </p:nvCxnSpPr>
        <p:spPr bwMode="auto">
          <a:xfrm flipH="1">
            <a:off x="1338114" y="1844824"/>
            <a:ext cx="1" cy="3985194"/>
          </a:xfrm>
          <a:prstGeom prst="line">
            <a:avLst/>
          </a:prstGeom>
          <a:solidFill>
            <a:schemeClr val="accent1"/>
          </a:solidFill>
          <a:ln w="9525" cap="flat" cmpd="sng" algn="ctr">
            <a:solidFill>
              <a:schemeClr val="tx2"/>
            </a:solidFill>
            <a:prstDash val="solid"/>
            <a:round/>
            <a:headEnd type="none" w="med" len="med"/>
            <a:tailEnd type="none" w="med" len="med"/>
          </a:ln>
          <a:effectLst/>
        </p:spPr>
      </p:cxnSp>
      <p:cxnSp>
        <p:nvCxnSpPr>
          <p:cNvPr id="65" name="Пряма зі стрілкою 64"/>
          <p:cNvCxnSpPr/>
          <p:nvPr/>
        </p:nvCxnSpPr>
        <p:spPr bwMode="auto">
          <a:xfrm>
            <a:off x="1338114" y="2492896"/>
            <a:ext cx="35319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69" name="Пряма зі стрілкою 68"/>
          <p:cNvCxnSpPr/>
          <p:nvPr/>
        </p:nvCxnSpPr>
        <p:spPr bwMode="auto">
          <a:xfrm>
            <a:off x="1338114" y="3212976"/>
            <a:ext cx="35319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71" name="Пряма зі стрілкою 70"/>
          <p:cNvCxnSpPr/>
          <p:nvPr/>
        </p:nvCxnSpPr>
        <p:spPr bwMode="auto">
          <a:xfrm>
            <a:off x="1338114" y="3933056"/>
            <a:ext cx="35319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72" name="Пряма зі стрілкою 71"/>
          <p:cNvCxnSpPr/>
          <p:nvPr/>
        </p:nvCxnSpPr>
        <p:spPr bwMode="auto">
          <a:xfrm>
            <a:off x="1338114" y="4941168"/>
            <a:ext cx="35319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73" name="Пряма зі стрілкою 72"/>
          <p:cNvCxnSpPr/>
          <p:nvPr/>
        </p:nvCxnSpPr>
        <p:spPr bwMode="auto">
          <a:xfrm>
            <a:off x="1338114" y="5830018"/>
            <a:ext cx="353194"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547024581"/>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Вчені ступені, передбачені “</a:t>
            </a:r>
            <a:r>
              <a:rPr lang="uk-UA" sz="2700" dirty="0" err="1">
                <a:latin typeface="Bookman Old Style" panose="02050604050505020204" pitchFamily="18" charset="0"/>
              </a:rPr>
              <a:t>Положе­нием</a:t>
            </a:r>
            <a:r>
              <a:rPr lang="uk-UA" sz="2700" dirty="0">
                <a:latin typeface="Bookman Old Style" panose="02050604050505020204" pitchFamily="18" charset="0"/>
              </a:rPr>
              <a:t> о </a:t>
            </a:r>
            <a:r>
              <a:rPr lang="uk-UA" sz="2700" dirty="0" err="1">
                <a:latin typeface="Bookman Old Style" panose="02050604050505020204" pitchFamily="18" charset="0"/>
              </a:rPr>
              <a:t>производстве</a:t>
            </a:r>
            <a:r>
              <a:rPr lang="uk-UA" sz="2700" dirty="0">
                <a:latin typeface="Bookman Old Style" panose="02050604050505020204" pitchFamily="18" charset="0"/>
              </a:rPr>
              <a:t> в </a:t>
            </a:r>
            <a:r>
              <a:rPr lang="uk-UA" sz="2700" dirty="0" err="1" smtClean="0">
                <a:latin typeface="Bookman Old Style" panose="02050604050505020204" pitchFamily="18" charset="0"/>
              </a:rPr>
              <a:t>ученые</a:t>
            </a:r>
            <a:r>
              <a:rPr lang="uk-UA" sz="2700" dirty="0" smtClean="0">
                <a:latin typeface="Bookman Old Style" panose="02050604050505020204" pitchFamily="18" charset="0"/>
              </a:rPr>
              <a:t> </a:t>
            </a:r>
            <a:r>
              <a:rPr lang="uk-UA" sz="2700" dirty="0" err="1">
                <a:latin typeface="Bookman Old Style" panose="02050604050505020204" pitchFamily="18" charset="0"/>
              </a:rPr>
              <a:t>степе­ни</a:t>
            </a:r>
            <a:r>
              <a:rPr lang="uk-UA" sz="2700" dirty="0">
                <a:latin typeface="Bookman Old Style" panose="02050604050505020204" pitchFamily="18" charset="0"/>
              </a:rPr>
              <a:t>”</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84" y="1916832"/>
            <a:ext cx="8859432" cy="3744416"/>
          </a:xfrm>
          <a:prstGeom prst="rect">
            <a:avLst/>
          </a:prstGeom>
        </p:spPr>
      </p:pic>
    </p:spTree>
    <p:extLst>
      <p:ext uri="{BB962C8B-B14F-4D97-AF65-F5344CB8AC3E}">
        <p14:creationId xmlns:p14="http://schemas.microsoft.com/office/powerpoint/2010/main" val="2505617323"/>
      </p:ext>
    </p:extLst>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Передумови виникнення науки</a:t>
            </a:r>
            <a:endParaRPr lang="uk-UA" sz="4000" dirty="0">
              <a:effectLst/>
              <a:latin typeface="+mn-lt"/>
              <a:ea typeface="Calibri" panose="020F0502020204030204" pitchFamily="34" charset="0"/>
            </a:endParaRPr>
          </a:p>
        </p:txBody>
      </p:sp>
      <p:grpSp>
        <p:nvGrpSpPr>
          <p:cNvPr id="6" name="Group 1"/>
          <p:cNvGrpSpPr>
            <a:grpSpLocks/>
          </p:cNvGrpSpPr>
          <p:nvPr/>
        </p:nvGrpSpPr>
        <p:grpSpPr bwMode="auto">
          <a:xfrm>
            <a:off x="251520" y="517371"/>
            <a:ext cx="8640960" cy="6161603"/>
            <a:chOff x="2034" y="4846"/>
            <a:chExt cx="5940" cy="5610"/>
          </a:xfrm>
        </p:grpSpPr>
        <p:sp>
          <p:nvSpPr>
            <p:cNvPr id="7" name="AutoShape 16"/>
            <p:cNvSpPr>
              <a:spLocks noChangeArrowheads="1"/>
            </p:cNvSpPr>
            <p:nvPr/>
          </p:nvSpPr>
          <p:spPr bwMode="auto">
            <a:xfrm>
              <a:off x="3114" y="4846"/>
              <a:ext cx="4860" cy="1356"/>
            </a:xfrm>
            <a:prstGeom prst="horizontalScroll">
              <a:avLst>
                <a:gd name="adj" fmla="val 125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400" b="1" u="none" strike="noStrike" cap="none" normalizeH="0" baseline="0" dirty="0" smtClean="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Передумови виникнення науки</a:t>
              </a:r>
              <a:endParaRPr kumimoji="0" lang="uk-UA" altLang="uk-UA" sz="4400" b="1"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3114" y="6181"/>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формування мови</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9" name="AutoShape 14"/>
            <p:cNvSpPr>
              <a:spLocks noChangeArrowheads="1"/>
            </p:cNvSpPr>
            <p:nvPr/>
          </p:nvSpPr>
          <p:spPr bwMode="auto">
            <a:xfrm>
              <a:off x="3114" y="6870"/>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розвиток рахівництва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0" name="AutoShape 13"/>
            <p:cNvSpPr>
              <a:spLocks noChangeArrowheads="1"/>
            </p:cNvSpPr>
            <p:nvPr/>
          </p:nvSpPr>
          <p:spPr bwMode="auto">
            <a:xfrm>
              <a:off x="3114" y="755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виникнення мистецтва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12"/>
            <p:cNvSpPr>
              <a:spLocks noChangeArrowheads="1"/>
            </p:cNvSpPr>
            <p:nvPr/>
          </p:nvSpPr>
          <p:spPr bwMode="auto">
            <a:xfrm>
              <a:off x="3114" y="827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письменності</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2" name="AutoShape 11"/>
            <p:cNvSpPr>
              <a:spLocks noChangeArrowheads="1"/>
            </p:cNvSpPr>
            <p:nvPr/>
          </p:nvSpPr>
          <p:spPr bwMode="auto">
            <a:xfrm>
              <a:off x="3114" y="899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світогляду</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3" name="AutoShape 10"/>
            <p:cNvSpPr>
              <a:spLocks noChangeArrowheads="1"/>
            </p:cNvSpPr>
            <p:nvPr/>
          </p:nvSpPr>
          <p:spPr bwMode="auto">
            <a:xfrm>
              <a:off x="3114" y="9736"/>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виникнення філософії</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4" name="Line 9"/>
            <p:cNvSpPr>
              <a:spLocks noChangeShapeType="1"/>
            </p:cNvSpPr>
            <p:nvPr/>
          </p:nvSpPr>
          <p:spPr bwMode="auto">
            <a:xfrm>
              <a:off x="2034" y="5524"/>
              <a:ext cx="10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2034" y="5524"/>
              <a:ext cx="0" cy="464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2214" y="863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2214" y="719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2214" y="791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9" name="AutoShape 4"/>
            <p:cNvSpPr>
              <a:spLocks noChangeArrowheads="1"/>
            </p:cNvSpPr>
            <p:nvPr/>
          </p:nvSpPr>
          <p:spPr bwMode="auto">
            <a:xfrm>
              <a:off x="2214" y="64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0" name="AutoShape 3"/>
            <p:cNvSpPr>
              <a:spLocks noChangeArrowheads="1"/>
            </p:cNvSpPr>
            <p:nvPr/>
          </p:nvSpPr>
          <p:spPr bwMode="auto">
            <a:xfrm>
              <a:off x="2214" y="9338"/>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1" name="AutoShape 2"/>
            <p:cNvSpPr>
              <a:spLocks noChangeArrowheads="1"/>
            </p:cNvSpPr>
            <p:nvPr/>
          </p:nvSpPr>
          <p:spPr bwMode="auto">
            <a:xfrm>
              <a:off x="2214" y="100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856728769"/>
      </p:ext>
    </p:extLst>
  </p:cSld>
  <p:clrMapOvr>
    <a:masterClrMapping/>
  </p:clrMapOvr>
  <p:transition>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100392" cy="792163"/>
          </a:xfrm>
        </p:spPr>
        <p:txBody>
          <a:bodyPr/>
          <a:lstStyle/>
          <a:p>
            <a:pPr algn="ctr"/>
            <a:r>
              <a:rPr lang="uk-UA" sz="2700" dirty="0">
                <a:latin typeface="Bookman Old Style" panose="02050604050505020204" pitchFamily="18" charset="0"/>
              </a:rPr>
              <a:t>Відповідні класи державної служби при отриманні вченого ступеню чи звання</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06" y="2421459"/>
            <a:ext cx="8861787" cy="1872208"/>
          </a:xfrm>
          <a:prstGeom prst="rect">
            <a:avLst/>
          </a:prstGeom>
        </p:spPr>
      </p:pic>
    </p:spTree>
    <p:extLst>
      <p:ext uri="{BB962C8B-B14F-4D97-AF65-F5344CB8AC3E}">
        <p14:creationId xmlns:p14="http://schemas.microsoft.com/office/powerpoint/2010/main" val="3002028557"/>
      </p:ext>
    </p:extLst>
  </p:cSld>
  <p:clrMapOvr>
    <a:masterClrMapping/>
  </p:clrMapOvr>
  <p:transition>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6.</a:t>
            </a:r>
            <a:r>
              <a:rPr lang="ru-RU" sz="4400" i="0" dirty="0">
                <a:latin typeface="Bookman Old Style" pitchFamily="18" charset="0"/>
              </a:rPr>
              <a:t/>
            </a:r>
            <a:br>
              <a:rPr lang="ru-RU" sz="4400" i="0" dirty="0">
                <a:latin typeface="Bookman Old Style" pitchFamily="18" charset="0"/>
              </a:rPr>
            </a:br>
            <a:r>
              <a:rPr lang="ru-RU" sz="4400" i="0" dirty="0" err="1" smtClean="0">
                <a:latin typeface="Bookman Old Style" pitchFamily="18" charset="0"/>
              </a:rPr>
              <a:t>Підготовка</a:t>
            </a:r>
            <a:r>
              <a:rPr lang="ru-RU" sz="4400" i="0" dirty="0" smtClean="0">
                <a:latin typeface="Bookman Old Style" pitchFamily="18" charset="0"/>
              </a:rPr>
              <a:t> та </a:t>
            </a:r>
            <a:r>
              <a:rPr lang="ru-RU" sz="4400" i="0" dirty="0" err="1" smtClean="0">
                <a:latin typeface="Bookman Old Style" pitchFamily="18" charset="0"/>
              </a:rPr>
              <a:t>кваліфікація</a:t>
            </a:r>
            <a:r>
              <a:rPr lang="ru-RU" sz="4400" i="0" dirty="0" smtClean="0">
                <a:latin typeface="Bookman Old Style" pitchFamily="18" charset="0"/>
              </a:rPr>
              <a:t> </a:t>
            </a:r>
            <a:r>
              <a:rPr lang="ru-RU" sz="4400" i="0" dirty="0" err="1" smtClean="0">
                <a:latin typeface="Bookman Old Style" pitchFamily="18" charset="0"/>
              </a:rPr>
              <a:t>наукових</a:t>
            </a:r>
            <a:r>
              <a:rPr lang="ru-RU" sz="4400" i="0" dirty="0" smtClean="0">
                <a:latin typeface="Bookman Old Style" pitchFamily="18" charset="0"/>
              </a:rPr>
              <a:t> </a:t>
            </a:r>
            <a:r>
              <a:rPr lang="ru-RU" sz="4400" i="0" dirty="0" err="1" smtClean="0">
                <a:latin typeface="Bookman Old Style" pitchFamily="18" charset="0"/>
              </a:rPr>
              <a:t>кадрів</a:t>
            </a:r>
            <a:r>
              <a:rPr lang="ru-RU" sz="4400" i="0" dirty="0" smtClean="0">
                <a:latin typeface="Bookman Old Style" pitchFamily="18" charset="0"/>
              </a:rPr>
              <a:t> в Україні</a:t>
            </a:r>
            <a:endParaRPr lang="ru-RU" sz="5400" i="0" dirty="0">
              <a:latin typeface="Bookman Old Style" pitchFamily="18" charset="0"/>
            </a:endParaRPr>
          </a:p>
        </p:txBody>
      </p:sp>
    </p:spTree>
    <p:extLst>
      <p:ext uri="{BB962C8B-B14F-4D97-AF65-F5344CB8AC3E}">
        <p14:creationId xmlns:p14="http://schemas.microsoft.com/office/powerpoint/2010/main" val="2189839850"/>
      </p:ext>
    </p:extLst>
  </p:cSld>
  <p:clrMapOvr>
    <a:masterClrMapping/>
  </p:clrMapOvr>
  <p:transition>
    <p:strips dir="l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Bookman Old Style" panose="02050604050505020204" pitchFamily="18" charset="0"/>
              </a:rPr>
              <a:t>ЗМІСТ</a:t>
            </a:r>
            <a:endParaRPr lang="uk-UA" sz="5000" i="0" dirty="0">
              <a:solidFill>
                <a:schemeClr val="accent4">
                  <a:lumMod val="50000"/>
                </a:schemeClr>
              </a:solidFill>
              <a:latin typeface="Bookman Old Style" panose="02050604050505020204" pitchFamily="18" charset="0"/>
            </a:endParaRPr>
          </a:p>
        </p:txBody>
      </p:sp>
      <p:sp>
        <p:nvSpPr>
          <p:cNvPr id="3" name="Місце для вмісту 2"/>
          <p:cNvSpPr>
            <a:spLocks noGrp="1"/>
          </p:cNvSpPr>
          <p:nvPr>
            <p:ph idx="1"/>
          </p:nvPr>
        </p:nvSpPr>
        <p:spPr>
          <a:xfrm>
            <a:off x="179512" y="1628800"/>
            <a:ext cx="8784976" cy="3744415"/>
          </a:xfrm>
        </p:spPr>
        <p:txBody>
          <a:bodyPr/>
          <a:lstStyle/>
          <a:p>
            <a:pPr marL="0" indent="0">
              <a:spcBef>
                <a:spcPts val="0"/>
              </a:spcBef>
              <a:spcAft>
                <a:spcPts val="0"/>
              </a:spcAft>
              <a:buClr>
                <a:schemeClr val="accent1"/>
              </a:buClr>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.1. Характеристика освітніх </a:t>
            </a:r>
            <a:r>
              <a:rPr lang="uk-UA" dirty="0" smtClean="0">
                <a:solidFill>
                  <a:schemeClr val="accent4">
                    <a:lumMod val="75000"/>
                  </a:schemeClr>
                </a:solidFill>
                <a:latin typeface="Bookman Old Style" panose="02050604050505020204" pitchFamily="18" charset="0"/>
              </a:rPr>
              <a:t>рівнів</a:t>
            </a: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.2. Наукові ступені та вчені звання</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.3. Класифікація </a:t>
            </a:r>
            <a:r>
              <a:rPr lang="uk-UA" dirty="0" smtClean="0">
                <a:solidFill>
                  <a:schemeClr val="accent4">
                    <a:lumMod val="75000"/>
                  </a:schemeClr>
                </a:solidFill>
                <a:latin typeface="Bookman Old Style" panose="02050604050505020204" pitchFamily="18" charset="0"/>
              </a:rPr>
              <a:t>закладів вищої освіти  </a:t>
            </a:r>
            <a:r>
              <a:rPr lang="uk-UA" dirty="0" smtClean="0">
                <a:solidFill>
                  <a:schemeClr val="accent4">
                    <a:lumMod val="75000"/>
                  </a:schemeClr>
                </a:solidFill>
                <a:latin typeface="Bookman Old Style" panose="02050604050505020204" pitchFamily="18" charset="0"/>
              </a:rPr>
              <a:t>та їх організаційна структура</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p:txBody>
      </p:sp>
    </p:spTree>
    <p:extLst>
      <p:ext uri="{BB962C8B-B14F-4D97-AF65-F5344CB8AC3E}">
        <p14:creationId xmlns:p14="http://schemas.microsoft.com/office/powerpoint/2010/main" val="1071582489"/>
      </p:ext>
    </p:extLst>
  </p:cSld>
  <p:clrMapOvr>
    <a:masterClrMapping/>
  </p:clrMapOvr>
  <p:transition>
    <p:strips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4815" y="1412776"/>
            <a:ext cx="9144000" cy="1077218"/>
          </a:xfrm>
          <a:prstGeom prst="rect">
            <a:avLst/>
          </a:prstGeom>
        </p:spPr>
        <p:txBody>
          <a:bodyPr wrap="square">
            <a:spAutoFit/>
          </a:bodyPr>
          <a:lstStyle/>
          <a:p>
            <a:pPr algn="ctr"/>
            <a:r>
              <a:rPr lang="uk-UA" sz="3200" dirty="0">
                <a:latin typeface="Bookman Old Style" panose="02050604050505020204" pitchFamily="18" charset="0"/>
              </a:rPr>
              <a:t>Відповідність </a:t>
            </a:r>
            <a:r>
              <a:rPr lang="uk-UA" sz="3200" dirty="0" smtClean="0">
                <a:latin typeface="Bookman Old Style" panose="02050604050505020204" pitchFamily="18" charset="0"/>
              </a:rPr>
              <a:t>ступенів </a:t>
            </a:r>
            <a:r>
              <a:rPr lang="uk-UA" sz="3200" dirty="0">
                <a:latin typeface="Bookman Old Style" panose="02050604050505020204" pitchFamily="18" charset="0"/>
              </a:rPr>
              <a:t>і </a:t>
            </a:r>
            <a:r>
              <a:rPr lang="uk-UA" sz="3200" dirty="0" smtClean="0">
                <a:latin typeface="Bookman Old Style" panose="02050604050505020204" pitchFamily="18" charset="0"/>
              </a:rPr>
              <a:t>рівнів вищої освіти в </a:t>
            </a:r>
            <a:r>
              <a:rPr lang="uk-UA" sz="3200" dirty="0">
                <a:latin typeface="Bookman Old Style" panose="02050604050505020204" pitchFamily="18" charset="0"/>
              </a:rPr>
              <a:t>Україні</a:t>
            </a:r>
          </a:p>
        </p:txBody>
      </p:sp>
      <p:graphicFrame>
        <p:nvGraphicFramePr>
          <p:cNvPr id="2" name="Таблица 1"/>
          <p:cNvGraphicFramePr>
            <a:graphicFrameLocks noGrp="1"/>
          </p:cNvGraphicFramePr>
          <p:nvPr>
            <p:extLst>
              <p:ext uri="{D42A27DB-BD31-4B8C-83A1-F6EECF244321}">
                <p14:modId xmlns:p14="http://schemas.microsoft.com/office/powerpoint/2010/main" val="473617560"/>
              </p:ext>
            </p:extLst>
          </p:nvPr>
        </p:nvGraphicFramePr>
        <p:xfrm>
          <a:off x="611560" y="2519338"/>
          <a:ext cx="7920880" cy="3357932"/>
        </p:xfrm>
        <a:graphic>
          <a:graphicData uri="http://schemas.openxmlformats.org/drawingml/2006/table">
            <a:tbl>
              <a:tblPr firstRow="1" firstCol="1" bandRow="1" bandCol="1">
                <a:tableStyleId>{5C22544A-7EE6-4342-B048-85BDC9FD1C3A}</a:tableStyleId>
              </a:tblPr>
              <a:tblGrid>
                <a:gridCol w="4077539"/>
                <a:gridCol w="3843341"/>
              </a:tblGrid>
              <a:tr h="412651">
                <a:tc>
                  <a:txBody>
                    <a:bodyPr/>
                    <a:lstStyle/>
                    <a:p>
                      <a:pPr algn="ctr">
                        <a:lnSpc>
                          <a:spcPct val="115000"/>
                        </a:lnSpc>
                        <a:spcAft>
                          <a:spcPts val="0"/>
                        </a:spcAft>
                        <a:tabLst>
                          <a:tab pos="1896745" algn="l"/>
                        </a:tabLst>
                      </a:pPr>
                      <a:r>
                        <a:rPr lang="uk-UA" sz="1600" dirty="0">
                          <a:effectLst/>
                        </a:rPr>
                        <a:t>Рівні вищої освіти</a:t>
                      </a:r>
                      <a:endParaRPr lang="uk-UA" sz="1600" dirty="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a:effectLst/>
                        </a:rPr>
                        <a:t>Ступені вищої освіти</a:t>
                      </a:r>
                      <a:endParaRPr lang="uk-UA" sz="1600">
                        <a:effectLst/>
                        <a:latin typeface="Calibri"/>
                        <a:ea typeface="Calibri"/>
                        <a:cs typeface="Times New Roman"/>
                      </a:endParaRPr>
                    </a:p>
                  </a:txBody>
                  <a:tcPr marL="68580" marR="68580" marT="0" marB="0"/>
                </a:tc>
              </a:tr>
              <a:tr h="853664">
                <a:tc>
                  <a:txBody>
                    <a:bodyPr/>
                    <a:lstStyle/>
                    <a:p>
                      <a:pPr algn="ctr">
                        <a:lnSpc>
                          <a:spcPct val="115000"/>
                        </a:lnSpc>
                        <a:spcAft>
                          <a:spcPts val="0"/>
                        </a:spcAft>
                        <a:tabLst>
                          <a:tab pos="1896745" algn="l"/>
                        </a:tabLst>
                      </a:pPr>
                      <a:r>
                        <a:rPr lang="uk-UA" sz="1600">
                          <a:effectLst/>
                        </a:rPr>
                        <a:t>початковий рівень (короткий цикл) </a:t>
                      </a:r>
                    </a:p>
                    <a:p>
                      <a:pPr algn="ctr">
                        <a:lnSpc>
                          <a:spcPct val="115000"/>
                        </a:lnSpc>
                        <a:spcAft>
                          <a:spcPts val="0"/>
                        </a:spcAft>
                        <a:tabLst>
                          <a:tab pos="1896745" algn="l"/>
                        </a:tabLst>
                      </a:pPr>
                      <a:r>
                        <a:rPr lang="uk-UA" sz="1600">
                          <a:effectLst/>
                        </a:rPr>
                        <a:t>вищої освіти</a:t>
                      </a:r>
                      <a:endParaRPr lang="uk-UA" sz="160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a:effectLst/>
                        </a:rPr>
                        <a:t>молодший бакалавр</a:t>
                      </a:r>
                      <a:endParaRPr lang="uk-UA" sz="1600">
                        <a:effectLst/>
                        <a:latin typeface="Calibri"/>
                        <a:ea typeface="Calibri"/>
                        <a:cs typeface="Times New Roman"/>
                      </a:endParaRPr>
                    </a:p>
                  </a:txBody>
                  <a:tcPr marL="68580" marR="68580" marT="0" marB="0"/>
                </a:tc>
              </a:tr>
              <a:tr h="412651">
                <a:tc>
                  <a:txBody>
                    <a:bodyPr/>
                    <a:lstStyle/>
                    <a:p>
                      <a:pPr algn="ctr">
                        <a:lnSpc>
                          <a:spcPct val="115000"/>
                        </a:lnSpc>
                        <a:spcAft>
                          <a:spcPts val="0"/>
                        </a:spcAft>
                        <a:tabLst>
                          <a:tab pos="1896745" algn="l"/>
                        </a:tabLst>
                      </a:pPr>
                      <a:r>
                        <a:rPr lang="uk-UA" sz="1600">
                          <a:effectLst/>
                        </a:rPr>
                        <a:t>перший (бакалаврський) рівень</a:t>
                      </a:r>
                      <a:endParaRPr lang="uk-UA" sz="160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a:effectLst/>
                        </a:rPr>
                        <a:t>бакалавр</a:t>
                      </a:r>
                      <a:endParaRPr lang="uk-UA" sz="1600">
                        <a:effectLst/>
                        <a:latin typeface="Calibri"/>
                        <a:ea typeface="Calibri"/>
                        <a:cs typeface="Times New Roman"/>
                      </a:endParaRPr>
                    </a:p>
                  </a:txBody>
                  <a:tcPr marL="68580" marR="68580" marT="0" marB="0"/>
                </a:tc>
              </a:tr>
              <a:tr h="412651">
                <a:tc>
                  <a:txBody>
                    <a:bodyPr/>
                    <a:lstStyle/>
                    <a:p>
                      <a:pPr algn="ctr">
                        <a:lnSpc>
                          <a:spcPct val="115000"/>
                        </a:lnSpc>
                        <a:spcAft>
                          <a:spcPts val="0"/>
                        </a:spcAft>
                        <a:tabLst>
                          <a:tab pos="1896745" algn="l"/>
                        </a:tabLst>
                      </a:pPr>
                      <a:r>
                        <a:rPr lang="uk-UA" sz="1600">
                          <a:effectLst/>
                        </a:rPr>
                        <a:t>другий (магістерський) рівень</a:t>
                      </a:r>
                      <a:endParaRPr lang="uk-UA" sz="160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a:effectLst/>
                        </a:rPr>
                        <a:t>магістр</a:t>
                      </a:r>
                      <a:endParaRPr lang="uk-UA" sz="1600">
                        <a:effectLst/>
                        <a:latin typeface="Calibri"/>
                        <a:ea typeface="Calibri"/>
                        <a:cs typeface="Times New Roman"/>
                      </a:endParaRPr>
                    </a:p>
                  </a:txBody>
                  <a:tcPr marL="68580" marR="68580" marT="0" marB="0"/>
                </a:tc>
              </a:tr>
              <a:tr h="853664">
                <a:tc>
                  <a:txBody>
                    <a:bodyPr/>
                    <a:lstStyle/>
                    <a:p>
                      <a:pPr algn="ctr">
                        <a:lnSpc>
                          <a:spcPct val="115000"/>
                        </a:lnSpc>
                        <a:spcAft>
                          <a:spcPts val="0"/>
                        </a:spcAft>
                        <a:tabLst>
                          <a:tab pos="1896745" algn="l"/>
                        </a:tabLst>
                      </a:pPr>
                      <a:r>
                        <a:rPr lang="uk-UA" sz="1600">
                          <a:effectLst/>
                        </a:rPr>
                        <a:t>третій (освітньо-науковий/освітньо-творчий) рівень</a:t>
                      </a:r>
                      <a:endParaRPr lang="uk-UA" sz="160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a:effectLst/>
                        </a:rPr>
                        <a:t>доктор філософії/доктор мистецтва</a:t>
                      </a:r>
                      <a:endParaRPr lang="uk-UA" sz="1600">
                        <a:effectLst/>
                        <a:latin typeface="Calibri"/>
                        <a:ea typeface="Calibri"/>
                        <a:cs typeface="Times New Roman"/>
                      </a:endParaRPr>
                    </a:p>
                  </a:txBody>
                  <a:tcPr marL="68580" marR="68580" marT="0" marB="0"/>
                </a:tc>
              </a:tr>
              <a:tr h="412651">
                <a:tc>
                  <a:txBody>
                    <a:bodyPr/>
                    <a:lstStyle/>
                    <a:p>
                      <a:pPr algn="ctr">
                        <a:lnSpc>
                          <a:spcPct val="115000"/>
                        </a:lnSpc>
                        <a:spcAft>
                          <a:spcPts val="0"/>
                        </a:spcAft>
                        <a:tabLst>
                          <a:tab pos="1896745" algn="l"/>
                        </a:tabLst>
                      </a:pPr>
                      <a:r>
                        <a:rPr lang="uk-UA" sz="1600">
                          <a:effectLst/>
                        </a:rPr>
                        <a:t>науковий рівень</a:t>
                      </a:r>
                      <a:endParaRPr lang="uk-UA" sz="1600">
                        <a:effectLst/>
                        <a:latin typeface="Calibri"/>
                        <a:ea typeface="Calibri"/>
                        <a:cs typeface="Times New Roman"/>
                      </a:endParaRPr>
                    </a:p>
                  </a:txBody>
                  <a:tcPr marL="68580" marR="68580" marT="0" marB="0"/>
                </a:tc>
                <a:tc>
                  <a:txBody>
                    <a:bodyPr/>
                    <a:lstStyle/>
                    <a:p>
                      <a:pPr algn="ctr">
                        <a:lnSpc>
                          <a:spcPct val="115000"/>
                        </a:lnSpc>
                        <a:spcAft>
                          <a:spcPts val="0"/>
                        </a:spcAft>
                        <a:tabLst>
                          <a:tab pos="1896745" algn="l"/>
                        </a:tabLst>
                      </a:pPr>
                      <a:r>
                        <a:rPr lang="uk-UA" sz="1600" dirty="0">
                          <a:effectLst/>
                        </a:rPr>
                        <a:t>доктор наук</a:t>
                      </a:r>
                      <a:endParaRPr lang="uk-UA"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036248033"/>
      </p:ext>
    </p:extLst>
  </p:cSld>
  <p:clrMapOvr>
    <a:masterClrMapping/>
  </p:clrMapOvr>
  <p:transition>
    <p:strips dir="l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3" name="Объект 2"/>
          <p:cNvGraphicFramePr>
            <a:graphicFrameLocks noChangeAspect="1"/>
          </p:cNvGraphicFramePr>
          <p:nvPr>
            <p:extLst>
              <p:ext uri="{D42A27DB-BD31-4B8C-83A1-F6EECF244321}">
                <p14:modId xmlns:p14="http://schemas.microsoft.com/office/powerpoint/2010/main" val="3628050954"/>
              </p:ext>
            </p:extLst>
          </p:nvPr>
        </p:nvGraphicFramePr>
        <p:xfrm>
          <a:off x="395536" y="1124744"/>
          <a:ext cx="7688908" cy="5328592"/>
        </p:xfrm>
        <a:graphic>
          <a:graphicData uri="http://schemas.openxmlformats.org/presentationml/2006/ole">
            <mc:AlternateContent xmlns:mc="http://schemas.openxmlformats.org/markup-compatibility/2006">
              <mc:Choice xmlns:v="urn:schemas-microsoft-com:vml" Requires="v">
                <p:oleObj spid="_x0000_s2051" name="Picture" r:id="rId3" imgW="6150298" imgH="4233674" progId="Word.Picture.8">
                  <p:embed/>
                </p:oleObj>
              </mc:Choice>
              <mc:Fallback>
                <p:oleObj name="Picture" r:id="rId3" imgW="6150298" imgH="4233674"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124744"/>
                        <a:ext cx="7688908" cy="5328592"/>
                      </a:xfrm>
                      <a:prstGeom prst="rect">
                        <a:avLst/>
                      </a:prstGeom>
                      <a:noFill/>
                    </p:spPr>
                  </p:pic>
                </p:oleObj>
              </mc:Fallback>
            </mc:AlternateContent>
          </a:graphicData>
        </a:graphic>
      </p:graphicFrame>
    </p:spTree>
    <p:extLst>
      <p:ext uri="{BB962C8B-B14F-4D97-AF65-F5344CB8AC3E}">
        <p14:creationId xmlns:p14="http://schemas.microsoft.com/office/powerpoint/2010/main" val="1115193501"/>
      </p:ext>
    </p:extLst>
  </p:cSld>
  <p:clrMapOvr>
    <a:masterClrMapping/>
  </p:clrMapOvr>
  <p:transition>
    <p:strips dir="l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Історичні етапи розвитку науки</a:t>
            </a:r>
            <a:endParaRPr lang="uk-UA" sz="4000" dirty="0">
              <a:effectLst/>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1874768317"/>
              </p:ext>
            </p:extLst>
          </p:nvPr>
        </p:nvGraphicFramePr>
        <p:xfrm>
          <a:off x="107504" y="707886"/>
          <a:ext cx="8928992" cy="6079998"/>
        </p:xfrm>
        <a:graphic>
          <a:graphicData uri="http://schemas.openxmlformats.org/drawingml/2006/table">
            <a:tbl>
              <a:tblPr/>
              <a:tblGrid>
                <a:gridCol w="2088232">
                  <a:extLst>
                    <a:ext uri="{9D8B030D-6E8A-4147-A177-3AD203B41FA5}">
                      <a16:colId xmlns:a16="http://schemas.microsoft.com/office/drawing/2014/main" xmlns="" val="2937872491"/>
                    </a:ext>
                  </a:extLst>
                </a:gridCol>
                <a:gridCol w="6840760">
                  <a:extLst>
                    <a:ext uri="{9D8B030D-6E8A-4147-A177-3AD203B41FA5}">
                      <a16:colId xmlns:a16="http://schemas.microsoft.com/office/drawing/2014/main" xmlns="" val="2913536099"/>
                    </a:ext>
                  </a:extLst>
                </a:gridCol>
              </a:tblGrid>
              <a:tr h="65550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4591180"/>
                  </a:ext>
                </a:extLst>
              </a:tr>
              <a:tr h="1618506">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Антична епоха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115000"/>
                        </a:lnSpc>
                        <a:spcAft>
                          <a:spcPts val="0"/>
                        </a:spcAft>
                      </a:pPr>
                      <a:r>
                        <a:rPr lang="uk-UA" sz="1550" spc="10" dirty="0">
                          <a:solidFill>
                            <a:schemeClr val="tx2"/>
                          </a:solidFill>
                          <a:effectLst/>
                          <a:latin typeface="+mn-lt"/>
                          <a:ea typeface="Calibri" panose="020F0502020204030204" pitchFamily="34" charset="0"/>
                          <a:cs typeface="Times New Roman" panose="02020603050405020304" pitchFamily="18" charset="0"/>
                        </a:rPr>
                        <a:t>Складаються перші теоретичні системи знання в галузі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геометрії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механіки</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астрономії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Евклід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Архімед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Птолемей</a:t>
                      </a:r>
                      <a:r>
                        <a:rPr lang="uk-UA" sz="1550" spc="10" dirty="0">
                          <a:solidFill>
                            <a:schemeClr val="tx2"/>
                          </a:solidFill>
                          <a:effectLst/>
                          <a:latin typeface="+mn-lt"/>
                          <a:ea typeface="Calibri" panose="020F0502020204030204" pitchFamily="34" charset="0"/>
                          <a:cs typeface="Times New Roman" panose="02020603050405020304" pitchFamily="18" charset="0"/>
                        </a:rPr>
                        <a:t>, Фалеса і </a:t>
                      </a:r>
                      <a:r>
                        <a:rPr lang="uk-UA" sz="1550"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розвивається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натурфілософська</a:t>
                      </a:r>
                      <a:r>
                        <a:rPr lang="uk-UA" sz="1550" spc="10" dirty="0">
                          <a:solidFill>
                            <a:schemeClr val="tx2"/>
                          </a:solidFill>
                          <a:effectLst/>
                          <a:latin typeface="+mn-lt"/>
                          <a:ea typeface="Calibri" panose="020F0502020204030204" pitchFamily="34" charset="0"/>
                          <a:cs typeface="Times New Roman" panose="02020603050405020304" pitchFamily="18" charset="0"/>
                        </a:rPr>
                        <a:t> концепція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атомізму</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Епікур</a:t>
                      </a:r>
                      <a:r>
                        <a:rPr lang="uk-UA" sz="1550" spc="10" dirty="0">
                          <a:solidFill>
                            <a:schemeClr val="tx2"/>
                          </a:solidFill>
                          <a:effectLst/>
                          <a:latin typeface="+mn-lt"/>
                          <a:ea typeface="Calibri" panose="020F0502020204030204" pitchFamily="34" charset="0"/>
                          <a:cs typeface="Times New Roman" panose="02020603050405020304" pitchFamily="18" charset="0"/>
                        </a:rPr>
                        <a:t>); робляться спроби аналізу закономірностей суспільства і мислення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Аристотель</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Платон</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Геродот</a:t>
                      </a:r>
                      <a:r>
                        <a:rPr lang="uk-UA" sz="1550" spc="10" dirty="0">
                          <a:solidFill>
                            <a:schemeClr val="tx2"/>
                          </a:solidFill>
                          <a:effectLst/>
                          <a:latin typeface="+mn-lt"/>
                          <a:ea typeface="Calibri" panose="020F0502020204030204" pitchFamily="34" charset="0"/>
                          <a:cs typeface="Times New Roman" panose="02020603050405020304" pitchFamily="18" charset="0"/>
                        </a:rPr>
                        <a:t>). Аристотель розділив науки на фізику (природа), етику (суспільство) і логіку (мислення)</a:t>
                      </a:r>
                      <a:endParaRPr lang="uk-UA" sz="15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697003450"/>
                  </a:ext>
                </a:extLst>
              </a:tr>
              <a:tr h="1819911">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Середньовіччя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Розвиваються (особливо в країнах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арабського сходу</a:t>
                      </a:r>
                      <a:r>
                        <a:rPr lang="uk-UA" sz="1550" dirty="0">
                          <a:solidFill>
                            <a:schemeClr val="tx2"/>
                          </a:solidFill>
                          <a:effectLst/>
                          <a:latin typeface="+mn-lt"/>
                          <a:ea typeface="Calibri" panose="020F0502020204030204" pitchFamily="34" charset="0"/>
                          <a:cs typeface="Times New Roman" panose="02020603050405020304" pitchFamily="18" charset="0"/>
                        </a:rPr>
                        <a:t>, єврейської громади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Кордоби</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Середньої Азії</a:t>
                      </a:r>
                      <a:r>
                        <a:rPr lang="uk-UA" sz="1550" dirty="0">
                          <a:solidFill>
                            <a:schemeClr val="tx2"/>
                          </a:solidFill>
                          <a:effectLst/>
                          <a:latin typeface="+mn-lt"/>
                          <a:ea typeface="Calibri" panose="020F0502020204030204" pitchFamily="34" charset="0"/>
                          <a:cs typeface="Times New Roman" panose="02020603050405020304" pitchFamily="18" charset="0"/>
                        </a:rPr>
                        <a:t>) позитивні наукові ідеї в галузі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математики</a:t>
                      </a:r>
                      <a:r>
                        <a:rPr lang="uk-UA" sz="1550" dirty="0">
                          <a:solidFill>
                            <a:schemeClr val="tx2"/>
                          </a:solidFill>
                          <a:effectLst/>
                          <a:latin typeface="+mn-lt"/>
                          <a:ea typeface="Calibri" panose="020F0502020204030204" pitchFamily="34" charset="0"/>
                          <a:cs typeface="Times New Roman" panose="02020603050405020304" pitchFamily="18" charset="0"/>
                        </a:rPr>
                        <a:t>,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фізики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медицини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історії</a:t>
                      </a:r>
                      <a:r>
                        <a:rPr lang="uk-UA" sz="1550" dirty="0">
                          <a:solidFill>
                            <a:schemeClr val="tx2"/>
                          </a:solidFill>
                          <a:effectLst/>
                          <a:latin typeface="+mn-lt"/>
                          <a:ea typeface="Calibri" panose="020F0502020204030204" pitchFamily="34" charset="0"/>
                          <a:cs typeface="Times New Roman" panose="02020603050405020304" pitchFamily="18" charset="0"/>
                        </a:rPr>
                        <a:t> та інших наукових дисциплін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Сіна</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Рушд</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Біруні</a:t>
                      </a:r>
                      <a:r>
                        <a:rPr lang="uk-UA" sz="1550" dirty="0">
                          <a:solidFill>
                            <a:schemeClr val="tx2"/>
                          </a:solidFill>
                          <a:effectLst/>
                          <a:latin typeface="+mn-lt"/>
                          <a:ea typeface="Calibri" panose="020F0502020204030204" pitchFamily="34" charset="0"/>
                          <a:cs typeface="Times New Roman" panose="02020603050405020304" pitchFamily="18" charset="0"/>
                        </a:rPr>
                        <a:t> та ін.). У Західній Європі, долаючи опір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богослов'я</a:t>
                      </a:r>
                      <a:r>
                        <a:rPr lang="uk-UA" sz="1550" dirty="0">
                          <a:solidFill>
                            <a:schemeClr val="tx2"/>
                          </a:solidFill>
                          <a:effectLst/>
                          <a:latin typeface="+mn-lt"/>
                          <a:ea typeface="Calibri" panose="020F0502020204030204" pitchFamily="34" charset="0"/>
                          <a:cs typeface="Times New Roman" panose="02020603050405020304" pitchFamily="18" charset="0"/>
                        </a:rPr>
                        <a:t>, йде процес нагромадження фактичного матеріалу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біології</a:t>
                      </a:r>
                      <a:r>
                        <a:rPr lang="uk-UA" sz="1550" dirty="0">
                          <a:solidFill>
                            <a:schemeClr val="tx2"/>
                          </a:solidFill>
                          <a:effectLst/>
                          <a:latin typeface="+mn-lt"/>
                          <a:ea typeface="Calibri" panose="020F0502020204030204" pitchFamily="34" charset="0"/>
                          <a:cs typeface="Times New Roman" panose="02020603050405020304" pitchFamily="18" charset="0"/>
                        </a:rPr>
                        <a:t>, робляться спроби розвитку елементів математики і дослідного природознавства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Роджер</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Альберт Великий</a:t>
                      </a:r>
                      <a:r>
                        <a:rPr lang="uk-UA" sz="1550" dirty="0">
                          <a:solidFill>
                            <a:schemeClr val="tx2"/>
                          </a:solidFill>
                          <a:effectLst/>
                          <a:latin typeface="+mn-lt"/>
                          <a:ea typeface="Calibri" panose="020F0502020204030204" pitchFamily="34" charset="0"/>
                          <a:cs typeface="Times New Roman" panose="02020603050405020304" pitchFamily="18" charset="0"/>
                        </a:rPr>
                        <a:t> та ін.). На високому рівні були наукові знання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Київській Русі</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2933575385"/>
                  </a:ext>
                </a:extLst>
              </a:tr>
              <a:tr h="1592423">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Відродження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Виникнення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капіталізму</a:t>
                      </a:r>
                      <a:r>
                        <a:rPr lang="uk-UA" sz="1550" dirty="0">
                          <a:solidFill>
                            <a:schemeClr val="tx2"/>
                          </a:solidFill>
                          <a:effectLst/>
                          <a:latin typeface="+mn-lt"/>
                          <a:ea typeface="Calibri" panose="020F0502020204030204" pitchFamily="34" charset="0"/>
                          <a:cs typeface="Times New Roman" panose="02020603050405020304" pitchFamily="18" charset="0"/>
                        </a:rPr>
                        <a:t>, розвиток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промисловості</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торгівлі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мореплавства</a:t>
                      </a:r>
                      <a:r>
                        <a:rPr lang="uk-UA" sz="1550" dirty="0">
                          <a:solidFill>
                            <a:schemeClr val="tx2"/>
                          </a:solidFill>
                          <a:effectLst/>
                          <a:latin typeface="+mn-lt"/>
                          <a:ea typeface="Calibri" panose="020F0502020204030204" pitchFamily="34" charset="0"/>
                          <a:cs typeface="Times New Roman" panose="02020603050405020304" pitchFamily="18" charset="0"/>
                        </a:rPr>
                        <a:t> 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військової техніки</a:t>
                      </a:r>
                      <a:r>
                        <a:rPr lang="uk-UA" sz="1550" dirty="0">
                          <a:solidFill>
                            <a:schemeClr val="tx2"/>
                          </a:solidFill>
                          <a:effectLst/>
                          <a:latin typeface="+mn-lt"/>
                          <a:ea typeface="Calibri" panose="020F0502020204030204" pitchFamily="34" charset="0"/>
                          <a:cs typeface="Times New Roman" panose="02020603050405020304" pitchFamily="18" charset="0"/>
                        </a:rPr>
                        <a:t> стимулювали бурхливе зростання науки. Наука пориває з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теологією</a:t>
                      </a:r>
                      <a:r>
                        <a:rPr lang="uk-UA" sz="1550" dirty="0">
                          <a:solidFill>
                            <a:schemeClr val="tx2"/>
                          </a:solidFill>
                          <a:effectLst/>
                          <a:latin typeface="+mn-lt"/>
                          <a:ea typeface="Calibri" panose="020F0502020204030204" pitchFamily="34" charset="0"/>
                          <a:cs typeface="Times New Roman" panose="02020603050405020304" pitchFamily="18" charset="0"/>
                        </a:rPr>
                        <a:t>, сприяючи утвердженню матеріалістичних ідей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Джордано Бруно</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Леонардо да Вінчі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Френсіс</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Лука Паколі). Великого поширення набуває експериментальне вивчення природи, обґрунтування якого мало революційне значення для науки. Справжній переворот відбувається в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Микола Коперник</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Галілео Галілей</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25723502"/>
                  </a:ext>
                </a:extLst>
              </a:tr>
            </a:tbl>
          </a:graphicData>
        </a:graphic>
      </p:graphicFrame>
    </p:spTree>
    <p:extLst>
      <p:ext uri="{BB962C8B-B14F-4D97-AF65-F5344CB8AC3E}">
        <p14:creationId xmlns:p14="http://schemas.microsoft.com/office/powerpoint/2010/main" val="789177572"/>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748345221"/>
              </p:ext>
            </p:extLst>
          </p:nvPr>
        </p:nvGraphicFramePr>
        <p:xfrm>
          <a:off x="107504" y="116632"/>
          <a:ext cx="8928992" cy="6587480"/>
        </p:xfrm>
        <a:graphic>
          <a:graphicData uri="http://schemas.openxmlformats.org/drawingml/2006/table">
            <a:tbl>
              <a:tblPr/>
              <a:tblGrid>
                <a:gridCol w="2160240">
                  <a:extLst>
                    <a:ext uri="{9D8B030D-6E8A-4147-A177-3AD203B41FA5}">
                      <a16:colId xmlns:a16="http://schemas.microsoft.com/office/drawing/2014/main" xmlns="" val="2937872491"/>
                    </a:ext>
                  </a:extLst>
                </a:gridCol>
                <a:gridCol w="6768752">
                  <a:extLst>
                    <a:ext uri="{9D8B030D-6E8A-4147-A177-3AD203B41FA5}">
                      <a16:colId xmlns:a16="http://schemas.microsoft.com/office/drawing/2014/main" xmlns="" val="2913536099"/>
                    </a:ext>
                  </a:extLst>
                </a:gridCol>
              </a:tblGrid>
              <a:tr h="720080">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4591180"/>
                  </a:ext>
                </a:extLst>
              </a:tr>
              <a:tr h="2613963">
                <a:tc>
                  <a:txBody>
                    <a:bodyPr/>
                    <a:lstStyle/>
                    <a:p>
                      <a:pPr algn="ctr">
                        <a:spcAft>
                          <a:spcPts val="0"/>
                        </a:spcAft>
                      </a:pPr>
                      <a:r>
                        <a:rPr lang="uk-UA" sz="2400" i="1" u="none"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XVII–XVIII ст.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u="none" dirty="0">
                          <a:solidFill>
                            <a:schemeClr val="tx2"/>
                          </a:solidFill>
                          <a:effectLst/>
                          <a:latin typeface="+mn-lt"/>
                          <a:ea typeface="Calibri" panose="020F0502020204030204" pitchFamily="34" charset="0"/>
                          <a:cs typeface="Times New Roman" panose="02020603050405020304" pitchFamily="18" charset="0"/>
                        </a:rPr>
                        <a:t>Створюються класична механіка, диференціальне й інтегральне числення, аналітична геометрія, хімічна атомістика, система класифікації рослин і тварин, стверджується принцип збереження матерії і руху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Ісаак</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Ньютон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Ґотфрід</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Вільгельм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Лейбніц</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Рене</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Декарт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Джон Дальтон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Карл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Лінней</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Михайло Васильович Ломоносов</a:t>
                      </a:r>
                      <a:r>
                        <a:rPr lang="uk-UA" sz="1750" i="0" u="none" dirty="0">
                          <a:solidFill>
                            <a:schemeClr val="tx2"/>
                          </a:solidFill>
                          <a:effectLst/>
                          <a:latin typeface="+mn-lt"/>
                          <a:ea typeface="Calibri" panose="020F0502020204030204" pitchFamily="34" charset="0"/>
                          <a:cs typeface="Times New Roman" panose="02020603050405020304" pitchFamily="18" charset="0"/>
                        </a:rPr>
                        <a:t> та ін.). В цей же час відбувається дальше оформлення науки як соціального інституту, створюються перші європейські академії, наукові товариства, починається видання наукової періодичної літератури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697003450"/>
                  </a:ext>
                </a:extLst>
              </a:tr>
              <a:tr h="3030680">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dirty="0">
                          <a:solidFill>
                            <a:schemeClr val="tx2"/>
                          </a:solidFill>
                          <a:effectLst/>
                          <a:latin typeface="+mn-lt"/>
                          <a:ea typeface="Calibri" panose="020F0502020204030204" pitchFamily="34" charset="0"/>
                          <a:cs typeface="Times New Roman" panose="02020603050405020304" pitchFamily="18" charset="0"/>
                        </a:rPr>
                        <a:t>У зв'язку з промисловим переворотом кінця XVIII ст. почався новий етап у розвитку науки. Виникли нові фізичні дисципліни (</a:t>
                      </a:r>
                      <a:r>
                        <a:rPr lang="uk-UA" sz="1750" i="0" u="none" dirty="0">
                          <a:solidFill>
                            <a:schemeClr val="tx2"/>
                          </a:solidFill>
                          <a:effectLst/>
                          <a:latin typeface="+mn-lt"/>
                          <a:ea typeface="Calibri" panose="020F0502020204030204" pitchFamily="34" charset="0"/>
                          <a:cs typeface="Times New Roman" panose="02020603050405020304" pitchFamily="18" charset="0"/>
                        </a:rPr>
                        <a:t>термодинаміка, електродинаміка класична), створюються еволюційне вчення і клітинна теорія в біології, формулюється закон збереження і перетворення енергії, розвиваються нові концепції в астрономії і математиці (Джеймс Клерк Максвелл, Майкл Фарадей, Жан </a:t>
                      </a:r>
                      <a:r>
                        <a:rPr lang="uk-UA" sz="1750" i="0" u="none" dirty="0" err="1">
                          <a:solidFill>
                            <a:schemeClr val="tx2"/>
                          </a:solidFill>
                          <a:effectLst/>
                          <a:latin typeface="+mn-lt"/>
                          <a:ea typeface="Calibri" panose="020F0502020204030204" pitchFamily="34" charset="0"/>
                          <a:cs typeface="Times New Roman" panose="02020603050405020304" pitchFamily="18" charset="0"/>
                        </a:rPr>
                        <a:t>Батіст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Ламарк</a:t>
                      </a:r>
                      <a:r>
                        <a:rPr lang="uk-UA" sz="1750" i="0" u="none" dirty="0">
                          <a:solidFill>
                            <a:schemeClr val="tx2"/>
                          </a:solidFill>
                          <a:effectLst/>
                          <a:latin typeface="+mn-lt"/>
                          <a:ea typeface="Calibri" panose="020F0502020204030204" pitchFamily="34" charset="0"/>
                          <a:cs typeface="Times New Roman" panose="02020603050405020304" pitchFamily="18" charset="0"/>
                        </a:rPr>
                        <a:t>, Чарльз Дарвін, Теодор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Шванн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Маттіас</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Шлейден</a:t>
                      </a:r>
                      <a:r>
                        <a:rPr lang="uk-UA" sz="1750" i="0" u="none" dirty="0">
                          <a:solidFill>
                            <a:schemeClr val="tx2"/>
                          </a:solidFill>
                          <a:effectLst/>
                          <a:latin typeface="+mn-lt"/>
                          <a:ea typeface="Calibri" panose="020F0502020204030204" pitchFamily="34" charset="0"/>
                          <a:cs typeface="Times New Roman" panose="02020603050405020304" pitchFamily="18" charset="0"/>
                        </a:rPr>
                        <a:t> та </a:t>
                      </a:r>
                      <a:r>
                        <a:rPr lang="uk-UA" sz="1750" i="0" dirty="0">
                          <a:solidFill>
                            <a:schemeClr val="tx2"/>
                          </a:solidFill>
                          <a:effectLst/>
                          <a:latin typeface="+mn-lt"/>
                          <a:ea typeface="Calibri" panose="020F0502020204030204" pitchFamily="34" charset="0"/>
                          <a:cs typeface="Times New Roman" panose="02020603050405020304" pitchFamily="18" charset="0"/>
                        </a:rPr>
                        <a:t>ін.). Основи сучасної класифікації наук заклав Сен-Симон, Огюст </a:t>
                      </a:r>
                      <a:r>
                        <a:rPr lang="uk-UA" sz="1750" i="0" dirty="0" err="1">
                          <a:solidFill>
                            <a:schemeClr val="tx2"/>
                          </a:solidFill>
                          <a:effectLst/>
                          <a:latin typeface="+mn-lt"/>
                          <a:ea typeface="Calibri" panose="020F0502020204030204" pitchFamily="34" charset="0"/>
                          <a:cs typeface="Times New Roman" panose="02020603050405020304" pitchFamily="18" charset="0"/>
                        </a:rPr>
                        <a:t>Конт</a:t>
                      </a:r>
                      <a:r>
                        <a:rPr lang="uk-UA" sz="1750" i="0" dirty="0">
                          <a:solidFill>
                            <a:schemeClr val="tx2"/>
                          </a:solidFill>
                          <a:effectLst/>
                          <a:latin typeface="+mn-lt"/>
                          <a:ea typeface="Calibri" panose="020F0502020204030204" pitchFamily="34" charset="0"/>
                          <a:cs typeface="Times New Roman" panose="02020603050405020304" pitchFamily="18" charset="0"/>
                        </a:rPr>
                        <a:t> у XIX ст. систематизував його ідеї і склав “енциклопедичний ряд” основних наук, розташувавши їх у порядку зменшення абстрактності. Цей ряд у сучасному вигляді змальовується концепцією “сходи науки</a:t>
                      </a:r>
                      <a:r>
                        <a:rPr lang="uk-UA" sz="1750" i="0" dirty="0" smtClean="0">
                          <a:solidFill>
                            <a:schemeClr val="tx2"/>
                          </a:solidFill>
                          <a:effectLst/>
                          <a:latin typeface="+mn-lt"/>
                          <a:ea typeface="Calibri" panose="020F0502020204030204" pitchFamily="34" charset="0"/>
                          <a:cs typeface="Times New Roman" panose="02020603050405020304" pitchFamily="18" charset="0"/>
                        </a:rPr>
                        <a:t>”</a:t>
                      </a:r>
                      <a:endParaRPr lang="uk-UA" sz="1750" i="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2933575385"/>
                  </a:ext>
                </a:extLst>
              </a:tr>
            </a:tbl>
          </a:graphicData>
        </a:graphic>
      </p:graphicFrame>
    </p:spTree>
    <p:extLst>
      <p:ext uri="{BB962C8B-B14F-4D97-AF65-F5344CB8AC3E}">
        <p14:creationId xmlns:p14="http://schemas.microsoft.com/office/powerpoint/2010/main" val="2330540509"/>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014433840"/>
              </p:ext>
            </p:extLst>
          </p:nvPr>
        </p:nvGraphicFramePr>
        <p:xfrm>
          <a:off x="107504" y="116632"/>
          <a:ext cx="8928992" cy="6858000"/>
        </p:xfrm>
        <a:graphic>
          <a:graphicData uri="http://schemas.openxmlformats.org/drawingml/2006/table">
            <a:tbl>
              <a:tblPr/>
              <a:tblGrid>
                <a:gridCol w="1656184">
                  <a:extLst>
                    <a:ext uri="{9D8B030D-6E8A-4147-A177-3AD203B41FA5}">
                      <a16:colId xmlns:a16="http://schemas.microsoft.com/office/drawing/2014/main" xmlns="" val="2937872491"/>
                    </a:ext>
                  </a:extLst>
                </a:gridCol>
                <a:gridCol w="7272808">
                  <a:extLst>
                    <a:ext uri="{9D8B030D-6E8A-4147-A177-3AD203B41FA5}">
                      <a16:colId xmlns:a16="http://schemas.microsoft.com/office/drawing/2014/main" xmlns="" val="2913536099"/>
                    </a:ext>
                  </a:extLst>
                </a:gridCol>
              </a:tblGrid>
              <a:tr h="648072">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4591180"/>
                  </a:ext>
                </a:extLst>
              </a:tr>
              <a:tr h="5358749">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СРСР</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400" u="none" dirty="0">
                          <a:solidFill>
                            <a:schemeClr val="tx2"/>
                          </a:solidFill>
                          <a:effectLst/>
                          <a:latin typeface="+mn-lt"/>
                          <a:ea typeface="Calibri" panose="020F0502020204030204" pitchFamily="34" charset="0"/>
                          <a:cs typeface="Times New Roman" panose="02020603050405020304" pitchFamily="18" charset="0"/>
                        </a:rPr>
                        <a:t>З часу створення СРСР був розроблений план науково-технічних робіт, який по суті став програмним документом розвитку радянської науки, який передбачався в загальнодержавних масштабах. На науковій основі здійснювались планове господарство і перетворення суспіль-них відносин. СРСР давав близько 1/3 наукової продукції всього </a:t>
                      </a:r>
                      <a:r>
                        <a:rPr lang="uk-UA" sz="1400" u="none" dirty="0" err="1">
                          <a:solidFill>
                            <a:schemeClr val="tx2"/>
                          </a:solidFill>
                          <a:effectLst/>
                          <a:latin typeface="+mn-lt"/>
                          <a:ea typeface="Calibri" panose="020F0502020204030204" pitchFamily="34" charset="0"/>
                          <a:cs typeface="Times New Roman" panose="02020603050405020304" pitchFamily="18" charset="0"/>
                        </a:rPr>
                        <a:t>сві</a:t>
                      </a:r>
                      <a:r>
                        <a:rPr lang="uk-UA" sz="1400" u="none" dirty="0">
                          <a:solidFill>
                            <a:schemeClr val="tx2"/>
                          </a:solidFill>
                          <a:effectLst/>
                          <a:latin typeface="+mn-lt"/>
                          <a:ea typeface="Calibri" panose="020F0502020204030204" pitchFamily="34" charset="0"/>
                          <a:cs typeface="Times New Roman" panose="02020603050405020304" pitchFamily="18" charset="0"/>
                        </a:rPr>
                        <a:t>-ту. В країні працювало 1,5 млн. наукових працівників, більш ніж де в світі. Радянська наука завдячує своєму розвитку таким вченим, як В. І. Вернадський, С. І. Вавилов, О. О. Богомолець, Д. К. Заболотний, М. Д. Зелінський, О. П. </a:t>
                      </a:r>
                      <a:r>
                        <a:rPr lang="uk-UA" sz="1400" u="none" dirty="0" err="1">
                          <a:solidFill>
                            <a:schemeClr val="tx2"/>
                          </a:solidFill>
                          <a:effectLst/>
                          <a:latin typeface="+mn-lt"/>
                          <a:ea typeface="Calibri" panose="020F0502020204030204" pitchFamily="34" charset="0"/>
                          <a:cs typeface="Times New Roman" panose="02020603050405020304" pitchFamily="18" charset="0"/>
                        </a:rPr>
                        <a:t>Карпінський</a:t>
                      </a:r>
                      <a:r>
                        <a:rPr lang="uk-UA" sz="1400" u="none" dirty="0">
                          <a:solidFill>
                            <a:schemeClr val="tx2"/>
                          </a:solidFill>
                          <a:effectLst/>
                          <a:latin typeface="+mn-lt"/>
                          <a:ea typeface="Calibri" panose="020F0502020204030204" pitchFamily="34" charset="0"/>
                          <a:cs typeface="Times New Roman" panose="02020603050405020304" pitchFamily="18" charset="0"/>
                        </a:rPr>
                        <a:t>, В. Л. Комаров, І.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Курчатов</a:t>
                      </a:r>
                      <a:r>
                        <a:rPr lang="uk-UA" sz="1400" u="none" dirty="0">
                          <a:solidFill>
                            <a:schemeClr val="tx2"/>
                          </a:solidFill>
                          <a:effectLst/>
                          <a:latin typeface="+mn-lt"/>
                          <a:ea typeface="Calibri" panose="020F0502020204030204" pitchFamily="34" charset="0"/>
                          <a:cs typeface="Times New Roman" panose="02020603050405020304" pitchFamily="18" charset="0"/>
                        </a:rPr>
                        <a:t>, С. П. Корольов, І. П. Павлов, Є. О. Патон, В. І. Липський, П. І. Кравчук, Д. М. </a:t>
                      </a:r>
                      <a:r>
                        <a:rPr lang="uk-UA" sz="1400" u="none" dirty="0" err="1">
                          <a:solidFill>
                            <a:schemeClr val="tx2"/>
                          </a:solidFill>
                          <a:effectLst/>
                          <a:latin typeface="+mn-lt"/>
                          <a:ea typeface="Calibri" panose="020F0502020204030204" pitchFamily="34" charset="0"/>
                          <a:cs typeface="Times New Roman" panose="02020603050405020304" pitchFamily="18" charset="0"/>
                        </a:rPr>
                        <a:t>Прянишников</a:t>
                      </a:r>
                      <a:r>
                        <a:rPr lang="uk-UA" sz="1400" u="none" dirty="0">
                          <a:solidFill>
                            <a:schemeClr val="tx2"/>
                          </a:solidFill>
                          <a:effectLst/>
                          <a:latin typeface="+mn-lt"/>
                          <a:ea typeface="Calibri" panose="020F0502020204030204" pitchFamily="34" charset="0"/>
                          <a:cs typeface="Times New Roman" panose="02020603050405020304" pitchFamily="18" charset="0"/>
                        </a:rPr>
                        <a:t>, М. М. Покровський, Б. Д. Греков, М.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Келдиш</a:t>
                      </a:r>
                      <a:r>
                        <a:rPr lang="uk-UA" sz="1400" u="none" dirty="0">
                          <a:solidFill>
                            <a:schemeClr val="tx2"/>
                          </a:solidFill>
                          <a:effectLst/>
                          <a:latin typeface="+mn-lt"/>
                          <a:ea typeface="Calibri" panose="020F0502020204030204" pitchFamily="34" charset="0"/>
                          <a:cs typeface="Times New Roman" panose="02020603050405020304" pitchFamily="18" charset="0"/>
                        </a:rPr>
                        <a:t>, Л. Д. Ландау та ін. Радянська наука, що ґрунтувалась на діалектико-матеріалістичній методології, посідає важливе місце в історичному розвитку людства. У космосі услід за польотом першого у світі супутника Землі і першого у світі космічного польоту людини, здійсненого Ю. О. Гагаріним, почали працювати штучні супутники, станції з космонавтами на борту, розроблялися шляхи мирного використання термоядерної енергії. Радянська наука зробила значний внесок у дослідження галактик, становлення зоряної космології, у розвиток проблем квантової оптики, фізику напівпровідників та в інших напрямах. На рахунку радянських учених кількасот </a:t>
                      </a:r>
                      <a:r>
                        <a:rPr lang="uk-UA" sz="1400" u="none"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400" u="none" dirty="0">
                          <a:solidFill>
                            <a:schemeClr val="tx2"/>
                          </a:solidFill>
                          <a:effectLst/>
                          <a:latin typeface="+mn-lt"/>
                          <a:ea typeface="Calibri" panose="020F0502020204030204" pitchFamily="34" charset="0"/>
                          <a:cs typeface="Times New Roman" panose="02020603050405020304" pitchFamily="18" charset="0"/>
                        </a:rPr>
                        <a:t>, понад 1 млн. винаходів, десятки тисяч патентів. У систему єдиної радянської науки входила Академія наук СРСР, республіканські Академії наук, філіали, центри, відділення АН СРСР, вищі навчальні заклади, дослідницькі центри Академії медичних наук СРСР, Академії педагогічних наук СРСР, Всесоюзної академії сільськогосподарських наук, галузеві науково-дослідні інститути, науково-виробничі об'єднання й лабораторії в промисловості. Учені УРСР зробили вагомий внесок у скарбницю світової науки. Багато їхніх розробок стали основою створення нових галузей промисловості, прогресивних технологій, матеріалів, машин і механізмів. У республіці працювало 200 тис. наукових працівників, у тому числі 62 тис. докторів і кандидатів наук. В УPCP налічувалось 150 вузів, в яких працювало 1,4 тис. професорів і докторів наук, близько 16 тис. доцентів і кандидатів наук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697003450"/>
                  </a:ext>
                </a:extLst>
              </a:tr>
            </a:tbl>
          </a:graphicData>
        </a:graphic>
      </p:graphicFrame>
    </p:spTree>
    <p:extLst>
      <p:ext uri="{BB962C8B-B14F-4D97-AF65-F5344CB8AC3E}">
        <p14:creationId xmlns:p14="http://schemas.microsoft.com/office/powerpoint/2010/main" val="247636726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21145232"/>
              </p:ext>
            </p:extLst>
          </p:nvPr>
        </p:nvGraphicFramePr>
        <p:xfrm>
          <a:off x="107504" y="116633"/>
          <a:ext cx="8928992" cy="6671313"/>
        </p:xfrm>
        <a:graphic>
          <a:graphicData uri="http://schemas.openxmlformats.org/drawingml/2006/table">
            <a:tbl>
              <a:tblPr/>
              <a:tblGrid>
                <a:gridCol w="1656184">
                  <a:extLst>
                    <a:ext uri="{9D8B030D-6E8A-4147-A177-3AD203B41FA5}">
                      <a16:colId xmlns:a16="http://schemas.microsoft.com/office/drawing/2014/main" xmlns="" val="2937872491"/>
                    </a:ext>
                  </a:extLst>
                </a:gridCol>
                <a:gridCol w="7272808">
                  <a:extLst>
                    <a:ext uri="{9D8B030D-6E8A-4147-A177-3AD203B41FA5}">
                      <a16:colId xmlns:a16="http://schemas.microsoft.com/office/drawing/2014/main" xmlns=""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 (Україна)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Починається піднесення науки і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Україні</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 Прокопович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Г. С. Сковорода</a:t>
                      </a:r>
                      <a:r>
                        <a:rPr lang="uk-UA" sz="1650" dirty="0">
                          <a:solidFill>
                            <a:schemeClr val="tx2"/>
                          </a:solidFill>
                          <a:effectLst/>
                          <a:latin typeface="+mn-lt"/>
                          <a:ea typeface="Calibri" panose="020F0502020204030204" pitchFamily="34" charset="0"/>
                          <a:cs typeface="Times New Roman" panose="02020603050405020304" pitchFamily="18" charset="0"/>
                        </a:rPr>
                        <a:t>), працює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Київська академія</a:t>
                      </a:r>
                      <a:r>
                        <a:rPr lang="uk-UA" sz="1650" dirty="0">
                          <a:solidFill>
                            <a:schemeClr val="tx2"/>
                          </a:solidFill>
                          <a:effectLst/>
                          <a:latin typeface="+mn-lt"/>
                          <a:ea typeface="Calibri" panose="020F0502020204030204" pitchFamily="34" charset="0"/>
                          <a:cs typeface="Times New Roman" panose="02020603050405020304" pitchFamily="18" charset="0"/>
                        </a:rPr>
                        <a:t>. Визнаними науковими центрами стали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Харківський</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Київський університети</a:t>
                      </a:r>
                      <a:r>
                        <a:rPr lang="uk-UA" sz="1650" dirty="0">
                          <a:solidFill>
                            <a:schemeClr val="tx2"/>
                          </a:solidFill>
                          <a:effectLst/>
                          <a:latin typeface="+mn-lt"/>
                          <a:ea typeface="Calibri" panose="020F0502020204030204" pitchFamily="34" charset="0"/>
                          <a:cs typeface="Times New Roman" panose="02020603050405020304" pitchFamily="18" charset="0"/>
                        </a:rPr>
                        <a:t> та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Новоросійський університет</a:t>
                      </a:r>
                      <a:r>
                        <a:rPr lang="uk-UA" sz="1650" dirty="0">
                          <a:solidFill>
                            <a:schemeClr val="tx2"/>
                          </a:solidFill>
                          <a:effectLst/>
                          <a:latin typeface="+mn-lt"/>
                          <a:ea typeface="Calibri" panose="020F0502020204030204" pitchFamily="34" charset="0"/>
                          <a:cs typeface="Times New Roman" panose="02020603050405020304" pitchFamily="18" charset="0"/>
                        </a:rPr>
                        <a:t>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Одесі</a:t>
                      </a:r>
                      <a:r>
                        <a:rPr lang="uk-UA" sz="1650" dirty="0">
                          <a:solidFill>
                            <a:schemeClr val="tx2"/>
                          </a:solidFill>
                          <a:effectLst/>
                          <a:latin typeface="+mn-lt"/>
                          <a:ea typeface="Calibri" panose="020F0502020204030204" pitchFamily="34" charset="0"/>
                          <a:cs typeface="Times New Roman" panose="02020603050405020304" pitchFamily="18" charset="0"/>
                        </a:rPr>
                        <a:t>, де успішно працювали видатні російські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М. Сєченов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І. Мечников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І. Пирогов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О. Ковалевський</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В. Докучаєв</a:t>
                      </a:r>
                      <a:r>
                        <a:rPr lang="uk-UA" sz="1650" dirty="0">
                          <a:solidFill>
                            <a:schemeClr val="tx2"/>
                          </a:solidFill>
                          <a:effectLst/>
                          <a:latin typeface="+mn-lt"/>
                          <a:ea typeface="Calibri" panose="020F0502020204030204" pitchFamily="34" charset="0"/>
                          <a:cs typeface="Times New Roman" panose="02020603050405020304" pitchFamily="18" charset="0"/>
                        </a:rPr>
                        <a:t> та інші, а також відомі українські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О. Максимович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О. </a:t>
                      </a:r>
                      <a:r>
                        <a:rPr lang="uk-UA" sz="1650" u="none" strike="noStrike" dirty="0" err="1">
                          <a:solidFill>
                            <a:schemeClr val="tx2"/>
                          </a:solidFill>
                          <a:effectLst/>
                          <a:latin typeface="+mn-lt"/>
                          <a:ea typeface="Calibri" panose="020F0502020204030204" pitchFamily="34" charset="0"/>
                          <a:cs typeface="Times New Roman" panose="02020603050405020304" pitchFamily="18" charset="0"/>
                        </a:rPr>
                        <a:t>Бец</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С. Роговин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А. О. Потебня</a:t>
                      </a:r>
                      <a:r>
                        <a:rPr lang="uk-UA" sz="1650" dirty="0">
                          <a:solidFill>
                            <a:schemeClr val="tx2"/>
                          </a:solidFill>
                          <a:effectLst/>
                          <a:latin typeface="+mn-lt"/>
                          <a:ea typeface="Calibri" panose="020F0502020204030204" pitchFamily="34" charset="0"/>
                          <a:cs typeface="Times New Roman" panose="02020603050405020304" pitchFamily="18" charset="0"/>
                        </a:rPr>
                        <a:t> та інші. Подальшого розвитку набули й суспільні науки.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Соціалісти-утопісти</a:t>
                      </a:r>
                      <a:r>
                        <a:rPr lang="uk-UA" sz="1650" dirty="0">
                          <a:solidFill>
                            <a:schemeClr val="tx2"/>
                          </a:solidFill>
                          <a:effectLst/>
                          <a:latin typeface="+mn-lt"/>
                          <a:ea typeface="Calibri" panose="020F0502020204030204" pitchFamily="34" charset="0"/>
                          <a:cs typeface="Times New Roman" panose="02020603050405020304" pitchFamily="18" charset="0"/>
                        </a:rPr>
                        <a:t> закликали до заміни капіталістичного суспільства соціалістичним. Класики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політичної економії</a:t>
                      </a:r>
                      <a:r>
                        <a:rPr lang="uk-UA" sz="1650" dirty="0">
                          <a:solidFill>
                            <a:schemeClr val="tx2"/>
                          </a:solidFill>
                          <a:effectLst/>
                          <a:latin typeface="+mn-lt"/>
                          <a:ea typeface="Calibri" panose="020F0502020204030204" pitchFamily="34" charset="0"/>
                          <a:cs typeface="Times New Roman" panose="02020603050405020304" pitchFamily="18" charset="0"/>
                        </a:rPr>
                        <a:t> заклали основи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трудової теорії вартості</a:t>
                      </a:r>
                      <a:r>
                        <a:rPr lang="uk-UA" sz="1650" dirty="0">
                          <a:solidFill>
                            <a:schemeClr val="tx2"/>
                          </a:solidFill>
                          <a:effectLst/>
                          <a:latin typeface="+mn-lt"/>
                          <a:ea typeface="Calibri" panose="020F0502020204030204" pitchFamily="34" charset="0"/>
                          <a:cs typeface="Times New Roman" panose="02020603050405020304" pitchFamily="18" charset="0"/>
                        </a:rPr>
                        <a:t>. Праці в галузі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діалектики</a:t>
                      </a:r>
                      <a:r>
                        <a:rPr lang="uk-UA" sz="1650" dirty="0">
                          <a:solidFill>
                            <a:schemeClr val="tx2"/>
                          </a:solidFill>
                          <a:effectLst/>
                          <a:latin typeface="+mn-lt"/>
                          <a:ea typeface="Calibri" panose="020F0502020204030204" pitchFamily="34" charset="0"/>
                          <a:cs typeface="Times New Roman" panose="02020603050405020304" pitchFamily="18" charset="0"/>
                        </a:rPr>
                        <a:t> й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матеріалізму</a:t>
                      </a:r>
                      <a:r>
                        <a:rPr lang="uk-UA" sz="1650" dirty="0">
                          <a:solidFill>
                            <a:schemeClr val="tx2"/>
                          </a:solidFill>
                          <a:effectLst/>
                          <a:latin typeface="+mn-lt"/>
                          <a:ea typeface="Calibri" panose="020F0502020204030204" pitchFamily="34" charset="0"/>
                          <a:cs typeface="Times New Roman" panose="02020603050405020304" pitchFamily="18" charset="0"/>
                        </a:rPr>
                        <a:t> були видатним досягненням філософської думки. Закономірним наслідком революційної класової боротьби трудящих стало виникнення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марксизму</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Карла Маркса</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Фрідріха Енгельса</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697003450"/>
                  </a:ext>
                </a:extLst>
              </a:tr>
              <a:tr h="2832357">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ХІХ–ХХ ст.</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Великі зміни в науковій картині світу і низка нових </a:t>
                      </a:r>
                      <a:r>
                        <a:rPr lang="uk-UA" sz="1650"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650" dirty="0">
                          <a:solidFill>
                            <a:schemeClr val="tx2"/>
                          </a:solidFill>
                          <a:effectLst/>
                          <a:latin typeface="+mn-lt"/>
                          <a:ea typeface="Calibri" panose="020F0502020204030204" pitchFamily="34" charset="0"/>
                          <a:cs typeface="Times New Roman" panose="02020603050405020304" pitchFamily="18" charset="0"/>
                        </a:rPr>
                        <a:t> у фізиці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рентгенівське випромінювання</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радіоактивність</a:t>
                      </a:r>
                      <a:r>
                        <a:rPr lang="uk-UA" sz="1650" dirty="0">
                          <a:solidFill>
                            <a:schemeClr val="tx2"/>
                          </a:solidFill>
                          <a:effectLst/>
                          <a:latin typeface="+mn-lt"/>
                          <a:ea typeface="Calibri" panose="020F0502020204030204" pitchFamily="34" charset="0"/>
                          <a:cs typeface="Times New Roman" panose="02020603050405020304" pitchFamily="18" charset="0"/>
                        </a:rPr>
                        <a:t> тощо) призводять до кризи класичного природознавства і насамперед його механістичної методології. У XX ст. значних успіхів досягли математика і фізика, виникли такі галузі технічних наук, як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радіотехніка</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електроніка</a:t>
                      </a:r>
                      <a:r>
                        <a:rPr lang="uk-UA" sz="1650" dirty="0">
                          <a:solidFill>
                            <a:schemeClr val="tx2"/>
                          </a:solidFill>
                          <a:effectLst/>
                          <a:latin typeface="+mn-lt"/>
                          <a:ea typeface="Calibri" panose="020F0502020204030204" pitchFamily="34" charset="0"/>
                          <a:cs typeface="Times New Roman" panose="02020603050405020304" pitchFamily="18" charset="0"/>
                        </a:rPr>
                        <a:t>. З'явилась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кібернетика</a:t>
                      </a:r>
                      <a:r>
                        <a:rPr lang="uk-UA" sz="1650" dirty="0">
                          <a:solidFill>
                            <a:schemeClr val="tx2"/>
                          </a:solidFill>
                          <a:effectLst/>
                          <a:latin typeface="+mn-lt"/>
                          <a:ea typeface="Calibri" panose="020F0502020204030204" pitchFamily="34" charset="0"/>
                          <a:cs typeface="Times New Roman" panose="02020603050405020304" pitchFamily="18" charset="0"/>
                        </a:rPr>
                        <a:t>, яка збільшує свій вплив на подальший розвиток науки і техніки. Успіхи фізики і хімії сприяють глибшому вивченню біологічних процесів 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клітинах</a:t>
                      </a:r>
                      <a:r>
                        <a:rPr lang="uk-UA" sz="1650" dirty="0">
                          <a:solidFill>
                            <a:schemeClr val="tx2"/>
                          </a:solidFill>
                          <a:effectLst/>
                          <a:latin typeface="+mn-lt"/>
                          <a:ea typeface="Calibri" panose="020F0502020204030204" pitchFamily="34" charset="0"/>
                          <a:cs typeface="Times New Roman" panose="02020603050405020304" pitchFamily="18" charset="0"/>
                        </a:rPr>
                        <a:t>, що стимулює розвиток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сільськогосподарських</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медичних</a:t>
                      </a:r>
                      <a:r>
                        <a:rPr lang="uk-UA" sz="1650" dirty="0">
                          <a:solidFill>
                            <a:schemeClr val="tx2"/>
                          </a:solidFill>
                          <a:effectLst/>
                          <a:latin typeface="+mn-lt"/>
                          <a:ea typeface="Calibri" panose="020F0502020204030204" pitchFamily="34" charset="0"/>
                          <a:cs typeface="Times New Roman" panose="02020603050405020304" pitchFamily="18" charset="0"/>
                        </a:rPr>
                        <a:t> наук. Відбувається тісне зближення науки з виробництвом, зростають і зміцнюються її зв'язки із суспільним життям. Сучасна наука становить важливу складову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науково-технічної революції</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2933575385"/>
                  </a:ext>
                </a:extLst>
              </a:tr>
            </a:tbl>
          </a:graphicData>
        </a:graphic>
      </p:graphicFrame>
    </p:spTree>
    <p:extLst>
      <p:ext uri="{BB962C8B-B14F-4D97-AF65-F5344CB8AC3E}">
        <p14:creationId xmlns:p14="http://schemas.microsoft.com/office/powerpoint/2010/main" val="3743714430"/>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3720349549"/>
              </p:ext>
            </p:extLst>
          </p:nvPr>
        </p:nvGraphicFramePr>
        <p:xfrm>
          <a:off x="107504" y="116633"/>
          <a:ext cx="8928992" cy="6568440"/>
        </p:xfrm>
        <a:graphic>
          <a:graphicData uri="http://schemas.openxmlformats.org/drawingml/2006/table">
            <a:tbl>
              <a:tblPr/>
              <a:tblGrid>
                <a:gridCol w="1656184">
                  <a:extLst>
                    <a:ext uri="{9D8B030D-6E8A-4147-A177-3AD203B41FA5}">
                      <a16:colId xmlns:a16="http://schemas.microsoft.com/office/drawing/2014/main" xmlns="" val="2937872491"/>
                    </a:ext>
                  </a:extLst>
                </a:gridCol>
                <a:gridCol w="7272808">
                  <a:extLst>
                    <a:ext uri="{9D8B030D-6E8A-4147-A177-3AD203B41FA5}">
                      <a16:colId xmlns:a16="http://schemas.microsoft.com/office/drawing/2014/main" xmlns=""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Україна </a:t>
                      </a:r>
                    </a:p>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(XX–XXI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2150" dirty="0">
                          <a:solidFill>
                            <a:schemeClr val="tx2"/>
                          </a:solidFill>
                          <a:effectLst/>
                          <a:latin typeface="+mn-lt"/>
                          <a:ea typeface="Calibri" panose="020F0502020204030204" pitchFamily="34" charset="0"/>
                          <a:cs typeface="Times New Roman" panose="02020603050405020304" pitchFamily="18" charset="0"/>
                        </a:rPr>
                        <a:t>Починаючи з дати проголошення незалежності України (1991 р.) наукова діяльність тут здійснюється під егідою Національної академії наук України (НАН) – вища наукова установа України з самоврядною організацією. Академія нині налічує 173 наукові інститути та </a:t>
                      </a:r>
                      <a:r>
                        <a:rPr lang="uk-UA" sz="2150" spc="30" dirty="0">
                          <a:solidFill>
                            <a:schemeClr val="tx2"/>
                          </a:solidFill>
                          <a:effectLst/>
                          <a:latin typeface="+mn-lt"/>
                          <a:ea typeface="Calibri" panose="020F0502020204030204" pitchFamily="34" charset="0"/>
                          <a:cs typeface="Times New Roman" panose="02020603050405020304" pitchFamily="18" charset="0"/>
                        </a:rPr>
                        <a:t>установи, де працює понад 43 тисячі співробітників, з них понад 10</a:t>
                      </a:r>
                      <a:r>
                        <a:rPr lang="uk-UA" sz="2150" dirty="0">
                          <a:solidFill>
                            <a:schemeClr val="tx2"/>
                          </a:solidFill>
                          <a:effectLst/>
                          <a:latin typeface="+mn-lt"/>
                          <a:ea typeface="Calibri" panose="020F0502020204030204" pitchFamily="34" charset="0"/>
                          <a:cs typeface="Times New Roman" panose="02020603050405020304" pitchFamily="18" charset="0"/>
                        </a:rPr>
                        <a:t> тисяч докторів і кандидатів наук. У складі Академії 478 академіків і членів-кореспондентів. На сьогоднішній день НАН України складається з шести регіональних центрів. У Національній академії наук діють три секції, що об'єднують 14 відділень наук: математики, інформатики, механіки, фізики і астрономії, наук про Землю, фізико-технічних проблем матеріалознавства, фізико-технічних проблем енергетики, ядерної фізики та енергетики, хімії, біохімії, фізіології і молекулярної біології; загальної біології; економіки; історії, філософії та права, літератури, мови та мистецтвознавства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697003450"/>
                  </a:ext>
                </a:extLst>
              </a:tr>
            </a:tbl>
          </a:graphicData>
        </a:graphic>
      </p:graphicFrame>
    </p:spTree>
    <p:extLst>
      <p:ext uri="{BB962C8B-B14F-4D97-AF65-F5344CB8AC3E}">
        <p14:creationId xmlns:p14="http://schemas.microsoft.com/office/powerpoint/2010/main" val="157914830"/>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1323439"/>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Сходи наук за Огюстом Контом</a:t>
            </a:r>
          </a:p>
          <a:p>
            <a:pPr algn="ctr">
              <a:spcAft>
                <a:spcPts val="0"/>
              </a:spcAft>
            </a:pPr>
            <a:endParaRPr lang="ru-RU" sz="4000" b="1" dirty="0">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412776"/>
            <a:ext cx="8332510" cy="5231179"/>
            <a:chOff x="721" y="10014"/>
            <a:chExt cx="8978" cy="2681"/>
          </a:xfrm>
        </p:grpSpPr>
        <p:sp>
          <p:nvSpPr>
            <p:cNvPr id="5" name="Rectangle 6"/>
            <p:cNvSpPr>
              <a:spLocks noChangeArrowheads="1"/>
            </p:cNvSpPr>
            <p:nvPr/>
          </p:nvSpPr>
          <p:spPr bwMode="auto">
            <a:xfrm>
              <a:off x="721" y="12155"/>
              <a:ext cx="434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Математика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3" name="Rectangle 5"/>
            <p:cNvSpPr>
              <a:spLocks noChangeArrowheads="1"/>
            </p:cNvSpPr>
            <p:nvPr/>
          </p:nvSpPr>
          <p:spPr bwMode="auto">
            <a:xfrm>
              <a:off x="1713" y="11617"/>
              <a:ext cx="455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Фізика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4" name="Rectangle 4"/>
            <p:cNvSpPr>
              <a:spLocks noChangeArrowheads="1"/>
            </p:cNvSpPr>
            <p:nvPr/>
          </p:nvSpPr>
          <p:spPr bwMode="auto">
            <a:xfrm>
              <a:off x="2836" y="1107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Хімія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5" name="Rectangle 3"/>
            <p:cNvSpPr>
              <a:spLocks noChangeArrowheads="1"/>
            </p:cNvSpPr>
            <p:nvPr/>
          </p:nvSpPr>
          <p:spPr bwMode="auto">
            <a:xfrm>
              <a:off x="3967" y="1054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Біологія</a:t>
              </a:r>
              <a:endParaRPr kumimoji="0" lang="uk-UA" altLang="uk-UA" sz="5400" b="0" i="0" u="none" strike="noStrike" cap="none" normalizeH="0" baseline="0" smtClean="0">
                <a:ln>
                  <a:noFill/>
                </a:ln>
                <a:solidFill>
                  <a:schemeClr val="bg1"/>
                </a:solidFill>
                <a:effectLst/>
                <a:latin typeface="Arial" panose="020B0604020202020204" pitchFamily="34" charset="0"/>
              </a:endParaRPr>
            </a:p>
          </p:txBody>
        </p:sp>
        <p:sp>
          <p:nvSpPr>
            <p:cNvPr id="26" name="Rectangle 2"/>
            <p:cNvSpPr>
              <a:spLocks noChangeArrowheads="1"/>
            </p:cNvSpPr>
            <p:nvPr/>
          </p:nvSpPr>
          <p:spPr bwMode="auto">
            <a:xfrm>
              <a:off x="5066" y="10014"/>
              <a:ext cx="46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Соціологія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grpSp>
    </p:spTree>
    <p:extLst>
      <p:ext uri="{BB962C8B-B14F-4D97-AF65-F5344CB8AC3E}">
        <p14:creationId xmlns:p14="http://schemas.microsoft.com/office/powerpoint/2010/main" val="490004675"/>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10914</TotalTime>
  <Words>1856</Words>
  <Application>Microsoft Office PowerPoint</Application>
  <PresentationFormat>Экран (4:3)</PresentationFormat>
  <Paragraphs>325</Paragraphs>
  <Slides>35</Slides>
  <Notes>11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35</vt:i4>
      </vt:variant>
    </vt:vector>
  </HeadingPairs>
  <TitlesOfParts>
    <vt:vector size="37" baseType="lpstr">
      <vt:lpstr>cdb2004100l</vt:lpstr>
      <vt:lpstr>Microsoft Word Picture</vt:lpstr>
      <vt:lpstr>Тема 4. Історія розвитку науки та наукознавства</vt:lpstr>
      <vt:lpstr>ЗМІСТ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5. Історичний екскурс до питання підготовки наукових кадрів</vt:lpstr>
      <vt:lpstr>ЗМІСТ</vt:lpstr>
      <vt:lpstr>Заснування університетів у ХІІ ст.</vt:lpstr>
      <vt:lpstr>Типи університетів</vt:lpstr>
      <vt:lpstr>Види навчання в університеті</vt:lpstr>
      <vt:lpstr>Факультети середньовічного  університету</vt:lpstr>
      <vt:lpstr>Навчальний цикл</vt:lpstr>
      <vt:lpstr>Значення терміну бакалавр</vt:lpstr>
      <vt:lpstr>Хронологія впровадження  освітнього рівня бакалавр</vt:lpstr>
      <vt:lpstr>Різновиди ступеню бакалавра  у ХІІІ ст.</vt:lpstr>
      <vt:lpstr>Різновиди ступеню бакалавра  у ХV ст.</vt:lpstr>
      <vt:lpstr>Трактування терміну «магістр»</vt:lpstr>
      <vt:lpstr>Хронологія запровадження  терміну «магістр»</vt:lpstr>
      <vt:lpstr>Хронологія запровадження  освітнього рівня «доктор»</vt:lpstr>
      <vt:lpstr>Вимоги для отримання  ступеня доктора</vt:lpstr>
      <vt:lpstr>Порядок присудження наукового ступеню “доктор” у різних країнах</vt:lpstr>
      <vt:lpstr>Порядок здобуття наукового ступеню “доктора філософії”</vt:lpstr>
      <vt:lpstr>Вчені ступені, передбачені “Положе­нием о производстве в ученые степе­ни”</vt:lpstr>
      <vt:lpstr>Відповідні класи державної служби при отриманні вченого ступеню чи звання</vt:lpstr>
      <vt:lpstr>Тема 6. Підготовка та кваліфікація наукових кадрів в Україні</vt:lpstr>
      <vt:lpstr>ЗМІСТ</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Хоменко Ганна Юріївна</cp:lastModifiedBy>
  <cp:revision>954</cp:revision>
  <dcterms:modified xsi:type="dcterms:W3CDTF">2021-03-16T08:42:14Z</dcterms:modified>
</cp:coreProperties>
</file>