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61"/>
  </p:notesMasterIdLst>
  <p:sldIdLst>
    <p:sldId id="310" r:id="rId2"/>
    <p:sldId id="916" r:id="rId3"/>
    <p:sldId id="917" r:id="rId4"/>
    <p:sldId id="918" r:id="rId5"/>
    <p:sldId id="919" r:id="rId6"/>
    <p:sldId id="920" r:id="rId7"/>
    <p:sldId id="921" r:id="rId8"/>
    <p:sldId id="922" r:id="rId9"/>
    <p:sldId id="923" r:id="rId10"/>
    <p:sldId id="924" r:id="rId11"/>
    <p:sldId id="925" r:id="rId12"/>
    <p:sldId id="926" r:id="rId13"/>
    <p:sldId id="927" r:id="rId14"/>
    <p:sldId id="928" r:id="rId15"/>
    <p:sldId id="929" r:id="rId16"/>
    <p:sldId id="930" r:id="rId17"/>
    <p:sldId id="931" r:id="rId18"/>
    <p:sldId id="932" r:id="rId19"/>
    <p:sldId id="933" r:id="rId20"/>
    <p:sldId id="934" r:id="rId21"/>
    <p:sldId id="935" r:id="rId22"/>
    <p:sldId id="936" r:id="rId23"/>
    <p:sldId id="937" r:id="rId24"/>
    <p:sldId id="938" r:id="rId25"/>
    <p:sldId id="939" r:id="rId26"/>
    <p:sldId id="940" r:id="rId27"/>
    <p:sldId id="941" r:id="rId28"/>
    <p:sldId id="942" r:id="rId29"/>
    <p:sldId id="943" r:id="rId30"/>
    <p:sldId id="944" r:id="rId31"/>
    <p:sldId id="945" r:id="rId32"/>
    <p:sldId id="946" r:id="rId33"/>
    <p:sldId id="947" r:id="rId34"/>
    <p:sldId id="948" r:id="rId35"/>
    <p:sldId id="949" r:id="rId36"/>
    <p:sldId id="950" r:id="rId37"/>
    <p:sldId id="951" r:id="rId38"/>
    <p:sldId id="952" r:id="rId39"/>
    <p:sldId id="953" r:id="rId40"/>
    <p:sldId id="954" r:id="rId41"/>
    <p:sldId id="955" r:id="rId42"/>
    <p:sldId id="956" r:id="rId43"/>
    <p:sldId id="957" r:id="rId44"/>
    <p:sldId id="958" r:id="rId45"/>
    <p:sldId id="959" r:id="rId46"/>
    <p:sldId id="960" r:id="rId47"/>
    <p:sldId id="961" r:id="rId48"/>
    <p:sldId id="962" r:id="rId49"/>
    <p:sldId id="963" r:id="rId50"/>
    <p:sldId id="964" r:id="rId51"/>
    <p:sldId id="965" r:id="rId52"/>
    <p:sldId id="966" r:id="rId53"/>
    <p:sldId id="967" r:id="rId54"/>
    <p:sldId id="968" r:id="rId55"/>
    <p:sldId id="969" r:id="rId56"/>
    <p:sldId id="970" r:id="rId57"/>
    <p:sldId id="971" r:id="rId58"/>
    <p:sldId id="972" r:id="rId59"/>
    <p:sldId id="914" r:id="rId60"/>
  </p:sldIdLst>
  <p:sldSz cx="9144000" cy="6858000" type="screen4x3"/>
  <p:notesSz cx="6735763" cy="986948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2E51"/>
    <a:srgbClr val="CDD9FC"/>
    <a:srgbClr val="1D528D"/>
    <a:srgbClr val="91AAEC"/>
    <a:srgbClr val="FFFFFF"/>
    <a:srgbClr val="3186E3"/>
    <a:srgbClr val="E6E6E6"/>
    <a:srgbClr val="E8EDFD"/>
    <a:srgbClr val="2F85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Помір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Помір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4868" autoAdjust="0"/>
  </p:normalViewPr>
  <p:slideViewPr>
    <p:cSldViewPr>
      <p:cViewPr varScale="1">
        <p:scale>
          <a:sx n="70" d="100"/>
          <a:sy n="70" d="100"/>
        </p:scale>
        <p:origin x="139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5300"/>
          </a:xfrm>
          <a:prstGeom prst="rect">
            <a:avLst/>
          </a:prstGeom>
        </p:spPr>
        <p:txBody>
          <a:bodyPr vert="horz" lIns="90779" tIns="45389" rIns="90779" bIns="45389" rtlCol="0"/>
          <a:lstStyle>
            <a:lvl1pPr algn="l" eaLnBrk="1" hangingPunct="1">
              <a:defRPr sz="1200">
                <a:latin typeface="Arial" pitchFamily="34" charset="0"/>
                <a:cs typeface="Arial" pitchFamily="34" charset="0"/>
              </a:defRPr>
            </a:lvl1pPr>
          </a:lstStyle>
          <a:p>
            <a:pPr>
              <a:defRPr/>
            </a:pPr>
            <a:endParaRPr lang="ru-RU"/>
          </a:p>
        </p:txBody>
      </p:sp>
      <p:sp>
        <p:nvSpPr>
          <p:cNvPr id="3" name="Дата 2"/>
          <p:cNvSpPr>
            <a:spLocks noGrp="1"/>
          </p:cNvSpPr>
          <p:nvPr>
            <p:ph type="dt" idx="1"/>
          </p:nvPr>
        </p:nvSpPr>
        <p:spPr>
          <a:xfrm>
            <a:off x="3814763" y="0"/>
            <a:ext cx="2919412" cy="495300"/>
          </a:xfrm>
          <a:prstGeom prst="rect">
            <a:avLst/>
          </a:prstGeom>
        </p:spPr>
        <p:txBody>
          <a:bodyPr vert="horz" lIns="90779" tIns="45389" rIns="90779" bIns="45389" rtlCol="0"/>
          <a:lstStyle>
            <a:lvl1pPr algn="r" eaLnBrk="1" hangingPunct="1">
              <a:defRPr sz="1200">
                <a:latin typeface="Arial" pitchFamily="34" charset="0"/>
                <a:cs typeface="Arial" pitchFamily="34" charset="0"/>
              </a:defRPr>
            </a:lvl1pPr>
          </a:lstStyle>
          <a:p>
            <a:pPr>
              <a:defRPr/>
            </a:pPr>
            <a:fld id="{2E6D5D5E-4555-4EF0-8AEE-7A76AEF5CAEB}" type="datetimeFigureOut">
              <a:rPr lang="ru-RU"/>
              <a:pPr>
                <a:defRPr/>
              </a:pPr>
              <a:t>13.03.2021</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0779" tIns="45389" rIns="90779" bIns="45389" rtlCol="0" anchor="ctr"/>
          <a:lstStyle/>
          <a:p>
            <a:pPr lvl="0"/>
            <a:endParaRPr lang="ru-RU" noProof="0" smtClean="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0779" tIns="45389" rIns="90779" bIns="45389"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372600"/>
            <a:ext cx="2919413" cy="495300"/>
          </a:xfrm>
          <a:prstGeom prst="rect">
            <a:avLst/>
          </a:prstGeom>
        </p:spPr>
        <p:txBody>
          <a:bodyPr vert="horz" lIns="90779" tIns="45389" rIns="90779" bIns="45389" rtlCol="0" anchor="b"/>
          <a:lstStyle>
            <a:lvl1pPr algn="l" eaLnBrk="1" hangingPunct="1">
              <a:defRPr sz="1200">
                <a:latin typeface="Arial" pitchFamily="34" charset="0"/>
                <a:cs typeface="Arial" pitchFamily="34" charset="0"/>
              </a:defRPr>
            </a:lvl1pPr>
          </a:lstStyle>
          <a:p>
            <a:pPr>
              <a:defRPr/>
            </a:pPr>
            <a:endParaRPr lang="ru-RU"/>
          </a:p>
        </p:txBody>
      </p:sp>
      <p:sp>
        <p:nvSpPr>
          <p:cNvPr id="7" name="Номер слайда 6"/>
          <p:cNvSpPr>
            <a:spLocks noGrp="1"/>
          </p:cNvSpPr>
          <p:nvPr>
            <p:ph type="sldNum" sz="quarter" idx="5"/>
          </p:nvPr>
        </p:nvSpPr>
        <p:spPr>
          <a:xfrm>
            <a:off x="3814763" y="9372600"/>
            <a:ext cx="2919412" cy="495300"/>
          </a:xfrm>
          <a:prstGeom prst="rect">
            <a:avLst/>
          </a:prstGeom>
        </p:spPr>
        <p:txBody>
          <a:bodyPr vert="horz" wrap="square" lIns="90779" tIns="45389" rIns="90779" bIns="45389" numCol="1" anchor="b" anchorCtr="0" compatLnSpc="1">
            <a:prstTxWarp prst="textNoShape">
              <a:avLst/>
            </a:prstTxWarp>
          </a:bodyPr>
          <a:lstStyle>
            <a:lvl1pPr algn="r" eaLnBrk="1" hangingPunct="1">
              <a:defRPr sz="1200"/>
            </a:lvl1pPr>
          </a:lstStyle>
          <a:p>
            <a:pPr>
              <a:defRPr/>
            </a:pPr>
            <a:fld id="{848B4526-B03E-4040-B591-F581FA3225D8}" type="slidenum">
              <a:rPr lang="ru-RU" altLang="uk-UA"/>
              <a:pPr>
                <a:defRPr/>
              </a:pPr>
              <a:t>‹#›</a:t>
            </a:fld>
            <a:endParaRPr lang="ru-RU" altLang="uk-UA"/>
          </a:p>
        </p:txBody>
      </p:sp>
    </p:spTree>
    <p:extLst>
      <p:ext uri="{BB962C8B-B14F-4D97-AF65-F5344CB8AC3E}">
        <p14:creationId xmlns:p14="http://schemas.microsoft.com/office/powerpoint/2010/main" val="42431878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2</a:t>
            </a:fld>
            <a:endParaRPr lang="ru-RU" altLang="uk-UA" smtClean="0"/>
          </a:p>
        </p:txBody>
      </p:sp>
    </p:spTree>
    <p:extLst>
      <p:ext uri="{BB962C8B-B14F-4D97-AF65-F5344CB8AC3E}">
        <p14:creationId xmlns:p14="http://schemas.microsoft.com/office/powerpoint/2010/main" val="906362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32</a:t>
            </a:fld>
            <a:endParaRPr lang="ru-RU" altLang="uk-UA" smtClean="0"/>
          </a:p>
        </p:txBody>
      </p:sp>
    </p:spTree>
    <p:extLst>
      <p:ext uri="{BB962C8B-B14F-4D97-AF65-F5344CB8AC3E}">
        <p14:creationId xmlns:p14="http://schemas.microsoft.com/office/powerpoint/2010/main" val="2458290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FB5924B7-1AF8-422D-9ECD-83655AD77063}" type="datetimeFigureOut">
              <a:rPr lang="ru-RU"/>
              <a:pPr>
                <a:defRPr/>
              </a:pPr>
              <a:t>13.03.2021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55E69EE-5AEE-4D61-BEB5-FFBA04B6B967}" type="slidenum">
              <a:rPr lang="ru-RU" altLang="uk-UA"/>
              <a:pPr>
                <a:defRPr/>
              </a:pPr>
              <a:t>‹#›</a:t>
            </a:fld>
            <a:endParaRPr lang="ru-RU" altLang="uk-UA"/>
          </a:p>
        </p:txBody>
      </p:sp>
    </p:spTree>
    <p:extLst>
      <p:ext uri="{BB962C8B-B14F-4D97-AF65-F5344CB8AC3E}">
        <p14:creationId xmlns:p14="http://schemas.microsoft.com/office/powerpoint/2010/main" val="394881985"/>
      </p:ext>
    </p:extLst>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96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96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D876A1B-F1FC-4F9D-8735-539F3387C86B}" type="datetimeFigureOut">
              <a:rPr lang="ru-RU"/>
              <a:pPr>
                <a:defRPr/>
              </a:pPr>
              <a:t>13.03.2021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44234D-8F3B-4B36-88F3-FF6DA08768BF}" type="slidenum">
              <a:rPr lang="ru-RU" altLang="uk-UA"/>
              <a:pPr>
                <a:defRPr/>
              </a:pPr>
              <a:t>‹#›</a:t>
            </a:fld>
            <a:endParaRPr lang="ru-RU" altLang="uk-UA"/>
          </a:p>
        </p:txBody>
      </p:sp>
    </p:spTree>
    <p:extLst>
      <p:ext uri="{BB962C8B-B14F-4D97-AF65-F5344CB8AC3E}">
        <p14:creationId xmlns:p14="http://schemas.microsoft.com/office/powerpoint/2010/main" val="1320398685"/>
      </p:ext>
    </p:extLst>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7391400" cy="5635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28725"/>
            <a:ext cx="8229600" cy="5095875"/>
          </a:xfrm>
        </p:spPr>
        <p:txBody>
          <a:bodyPr/>
          <a:lstStyle/>
          <a:p>
            <a:pPr lvl="0"/>
            <a:r>
              <a:rPr lang="ru-RU" noProof="0" smtClean="0"/>
              <a:t>Вставка таблицы</a:t>
            </a:r>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fld id="{F8AC7B96-2133-482B-9A49-FB33CA307888}" type="datetimeFigureOut">
              <a:rPr lang="ru-RU"/>
              <a:pPr>
                <a:defRPr/>
              </a:pPr>
              <a:t>13.03.2021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2C8EAAE-AAF7-4598-9176-0E6337A1B095}" type="slidenum">
              <a:rPr lang="ru-RU" altLang="uk-UA"/>
              <a:pPr>
                <a:defRPr/>
              </a:pPr>
              <a:t>‹#›</a:t>
            </a:fld>
            <a:endParaRPr lang="ru-RU" altLang="uk-UA"/>
          </a:p>
        </p:txBody>
      </p:sp>
    </p:spTree>
    <p:extLst>
      <p:ext uri="{BB962C8B-B14F-4D97-AF65-F5344CB8AC3E}">
        <p14:creationId xmlns:p14="http://schemas.microsoft.com/office/powerpoint/2010/main" val="2638147353"/>
      </p:ext>
    </p:extLst>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935189F-810A-42BE-A600-29357F47429B}" type="datetimeFigureOut">
              <a:rPr lang="ru-RU"/>
              <a:pPr>
                <a:defRPr/>
              </a:pPr>
              <a:t>13.03.2021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726E3-ADF1-4069-9592-3BBB5420D5B9}" type="slidenum">
              <a:rPr lang="ru-RU" altLang="uk-UA"/>
              <a:pPr>
                <a:defRPr/>
              </a:pPr>
              <a:t>‹#›</a:t>
            </a:fld>
            <a:endParaRPr lang="ru-RU" altLang="uk-UA"/>
          </a:p>
        </p:txBody>
      </p:sp>
    </p:spTree>
    <p:extLst>
      <p:ext uri="{BB962C8B-B14F-4D97-AF65-F5344CB8AC3E}">
        <p14:creationId xmlns:p14="http://schemas.microsoft.com/office/powerpoint/2010/main" val="1989942812"/>
      </p:ext>
    </p:extLst>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84B748A7-4F09-4AD6-96DC-558999BC23B1}" type="datetimeFigureOut">
              <a:rPr lang="ru-RU"/>
              <a:pPr>
                <a:defRPr/>
              </a:pPr>
              <a:t>13.03.2021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AF2022-9459-4DBC-9158-8503C78619C1}" type="slidenum">
              <a:rPr lang="ru-RU" altLang="uk-UA"/>
              <a:pPr>
                <a:defRPr/>
              </a:pPr>
              <a:t>‹#›</a:t>
            </a:fld>
            <a:endParaRPr lang="ru-RU" altLang="uk-UA"/>
          </a:p>
        </p:txBody>
      </p:sp>
    </p:spTree>
    <p:extLst>
      <p:ext uri="{BB962C8B-B14F-4D97-AF65-F5344CB8AC3E}">
        <p14:creationId xmlns:p14="http://schemas.microsoft.com/office/powerpoint/2010/main" val="2292335475"/>
      </p:ext>
    </p:extLst>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5533E7F4-FAEE-413D-A6F2-5D6E657EA765}" type="datetimeFigureOut">
              <a:rPr lang="ru-RU"/>
              <a:pPr>
                <a:defRPr/>
              </a:pPr>
              <a:t>13.03.2021</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9121591-235F-4382-8E52-81C71355E20E}" type="slidenum">
              <a:rPr lang="ru-RU" altLang="uk-UA"/>
              <a:pPr>
                <a:defRPr/>
              </a:pPr>
              <a:t>‹#›</a:t>
            </a:fld>
            <a:endParaRPr lang="ru-RU" altLang="uk-UA"/>
          </a:p>
        </p:txBody>
      </p:sp>
    </p:spTree>
    <p:extLst>
      <p:ext uri="{BB962C8B-B14F-4D97-AF65-F5344CB8AC3E}">
        <p14:creationId xmlns:p14="http://schemas.microsoft.com/office/powerpoint/2010/main" val="752994240"/>
      </p:ext>
    </p:extLst>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F6F7033B-C7C1-4090-A704-DAC5E94A6E6E}" type="datetimeFigureOut">
              <a:rPr lang="ru-RU"/>
              <a:pPr>
                <a:defRPr/>
              </a:pPr>
              <a:t>13.03.2021</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3BDE7FE-B45A-4EDD-9D51-7705D656E2CE}" type="slidenum">
              <a:rPr lang="ru-RU" altLang="uk-UA"/>
              <a:pPr>
                <a:defRPr/>
              </a:pPr>
              <a:t>‹#›</a:t>
            </a:fld>
            <a:endParaRPr lang="ru-RU" altLang="uk-UA"/>
          </a:p>
        </p:txBody>
      </p:sp>
    </p:spTree>
    <p:extLst>
      <p:ext uri="{BB962C8B-B14F-4D97-AF65-F5344CB8AC3E}">
        <p14:creationId xmlns:p14="http://schemas.microsoft.com/office/powerpoint/2010/main" val="3043509584"/>
      </p:ext>
    </p:extLst>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4D45D7-FA28-4CC1-B37C-FEB8251F7273}" type="datetimeFigureOut">
              <a:rPr lang="ru-RU"/>
              <a:pPr>
                <a:defRPr/>
              </a:pPr>
              <a:t>13.03.2021</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CA0A99C-F9F3-454D-B324-30F05E80CAA3}" type="slidenum">
              <a:rPr lang="ru-RU" altLang="uk-UA"/>
              <a:pPr>
                <a:defRPr/>
              </a:pPr>
              <a:t>‹#›</a:t>
            </a:fld>
            <a:endParaRPr lang="ru-RU" altLang="uk-UA"/>
          </a:p>
        </p:txBody>
      </p:sp>
    </p:spTree>
    <p:extLst>
      <p:ext uri="{BB962C8B-B14F-4D97-AF65-F5344CB8AC3E}">
        <p14:creationId xmlns:p14="http://schemas.microsoft.com/office/powerpoint/2010/main" val="476136659"/>
      </p:ext>
    </p:extLst>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E5BD4F03-9FAF-45E7-91E4-F69D2ED9C5E2}" type="datetimeFigureOut">
              <a:rPr lang="ru-RU"/>
              <a:pPr>
                <a:defRPr/>
              </a:pPr>
              <a:t>13.03.2021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AC1FA4-F55E-4F74-A03E-CEAB45C5171D}" type="slidenum">
              <a:rPr lang="ru-RU" altLang="uk-UA"/>
              <a:pPr>
                <a:defRPr/>
              </a:pPr>
              <a:t>‹#›</a:t>
            </a:fld>
            <a:endParaRPr lang="ru-RU" altLang="uk-UA"/>
          </a:p>
        </p:txBody>
      </p:sp>
    </p:spTree>
    <p:extLst>
      <p:ext uri="{BB962C8B-B14F-4D97-AF65-F5344CB8AC3E}">
        <p14:creationId xmlns:p14="http://schemas.microsoft.com/office/powerpoint/2010/main" val="3768877130"/>
      </p:ext>
    </p:extLst>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812F2DC2-AFC0-4FE3-BD3F-2815475F871F}" type="datetimeFigureOut">
              <a:rPr lang="ru-RU"/>
              <a:pPr>
                <a:defRPr/>
              </a:pPr>
              <a:t>13.03.2021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33FF389-3B31-48CB-83E6-A38D2F71DEF5}" type="slidenum">
              <a:rPr lang="ru-RU" altLang="uk-UA"/>
              <a:pPr>
                <a:defRPr/>
              </a:pPr>
              <a:t>‹#›</a:t>
            </a:fld>
            <a:endParaRPr lang="ru-RU" altLang="uk-UA"/>
          </a:p>
        </p:txBody>
      </p:sp>
    </p:spTree>
    <p:extLst>
      <p:ext uri="{BB962C8B-B14F-4D97-AF65-F5344CB8AC3E}">
        <p14:creationId xmlns:p14="http://schemas.microsoft.com/office/powerpoint/2010/main" val="3573174158"/>
      </p:ext>
    </p:extLst>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AF27D7-ACD6-4895-A554-A98199A5CD1A}" type="datetimeFigureOut">
              <a:rPr lang="ru-RU"/>
              <a:pPr>
                <a:defRPr/>
              </a:pPr>
              <a:t>13.03.2021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9BFC59C-E7A5-41ED-A33D-5E7C81EBCB6A}" type="slidenum">
              <a:rPr lang="ru-RU" altLang="uk-UA"/>
              <a:pPr>
                <a:defRPr/>
              </a:pPr>
              <a:t>‹#›</a:t>
            </a:fld>
            <a:endParaRPr lang="ru-RU" altLang="uk-UA"/>
          </a:p>
        </p:txBody>
      </p:sp>
    </p:spTree>
    <p:extLst>
      <p:ext uri="{BB962C8B-B14F-4D97-AF65-F5344CB8AC3E}">
        <p14:creationId xmlns:p14="http://schemas.microsoft.com/office/powerpoint/2010/main" val="558426494"/>
      </p:ext>
    </p:extLst>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1588" y="4763"/>
            <a:ext cx="9144000" cy="931862"/>
          </a:xfrm>
          <a:prstGeom prst="rect">
            <a:avLst/>
          </a:prstGeom>
          <a:gradFill rotWithShape="1">
            <a:gsLst>
              <a:gs pos="0">
                <a:schemeClr val="hlink"/>
              </a:gs>
              <a:gs pos="5000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grpSp>
        <p:nvGrpSpPr>
          <p:cNvPr id="1027" name="Group 16"/>
          <p:cNvGrpSpPr>
            <a:grpSpLocks/>
          </p:cNvGrpSpPr>
          <p:nvPr/>
        </p:nvGrpSpPr>
        <p:grpSpPr bwMode="auto">
          <a:xfrm>
            <a:off x="-12700" y="0"/>
            <a:ext cx="9150350" cy="1012825"/>
            <a:chOff x="476" y="-638"/>
            <a:chExt cx="5764" cy="638"/>
          </a:xfrm>
        </p:grpSpPr>
        <p:sp>
          <p:nvSpPr>
            <p:cNvPr id="1035" name="Oval 17"/>
            <p:cNvSpPr>
              <a:spLocks noChangeArrowheads="1"/>
            </p:cNvSpPr>
            <p:nvPr userDrawn="1"/>
          </p:nvSpPr>
          <p:spPr bwMode="gray">
            <a:xfrm>
              <a:off x="555"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6" name="Oval 18"/>
            <p:cNvSpPr>
              <a:spLocks noChangeArrowheads="1"/>
            </p:cNvSpPr>
            <p:nvPr userDrawn="1"/>
          </p:nvSpPr>
          <p:spPr bwMode="gray">
            <a:xfrm>
              <a:off x="553"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7" name="Oval 19"/>
            <p:cNvSpPr>
              <a:spLocks noChangeArrowheads="1"/>
            </p:cNvSpPr>
            <p:nvPr userDrawn="1"/>
          </p:nvSpPr>
          <p:spPr bwMode="gray">
            <a:xfrm>
              <a:off x="843" y="-42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8" name="Oval 20"/>
            <p:cNvSpPr>
              <a:spLocks noChangeArrowheads="1"/>
            </p:cNvSpPr>
            <p:nvPr userDrawn="1"/>
          </p:nvSpPr>
          <p:spPr bwMode="gray">
            <a:xfrm>
              <a:off x="843" y="-13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2" name="Oval 21"/>
            <p:cNvSpPr>
              <a:spLocks noChangeArrowheads="1"/>
            </p:cNvSpPr>
            <p:nvPr userDrawn="1"/>
          </p:nvSpPr>
          <p:spPr bwMode="gray">
            <a:xfrm>
              <a:off x="1113"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0" name="Oval 22"/>
            <p:cNvSpPr>
              <a:spLocks noChangeArrowheads="1"/>
            </p:cNvSpPr>
            <p:nvPr userDrawn="1"/>
          </p:nvSpPr>
          <p:spPr bwMode="gray">
            <a:xfrm>
              <a:off x="1249"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1" name="Line 23"/>
            <p:cNvSpPr>
              <a:spLocks noChangeShapeType="1"/>
            </p:cNvSpPr>
            <p:nvPr userDrawn="1"/>
          </p:nvSpPr>
          <p:spPr bwMode="gray">
            <a:xfrm>
              <a:off x="577"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2" name="Line 24"/>
            <p:cNvSpPr>
              <a:spLocks noChangeShapeType="1"/>
            </p:cNvSpPr>
            <p:nvPr userDrawn="1"/>
          </p:nvSpPr>
          <p:spPr bwMode="gray">
            <a:xfrm>
              <a:off x="71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3" name="Line 25"/>
            <p:cNvSpPr>
              <a:spLocks noChangeShapeType="1"/>
            </p:cNvSpPr>
            <p:nvPr userDrawn="1"/>
          </p:nvSpPr>
          <p:spPr bwMode="gray">
            <a:xfrm>
              <a:off x="864"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4" name="Line 26"/>
            <p:cNvSpPr>
              <a:spLocks noChangeShapeType="1"/>
            </p:cNvSpPr>
            <p:nvPr userDrawn="1"/>
          </p:nvSpPr>
          <p:spPr bwMode="gray">
            <a:xfrm>
              <a:off x="1000"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5" name="Line 27"/>
            <p:cNvSpPr>
              <a:spLocks noChangeShapeType="1"/>
            </p:cNvSpPr>
            <p:nvPr userDrawn="1"/>
          </p:nvSpPr>
          <p:spPr bwMode="gray">
            <a:xfrm>
              <a:off x="1136"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6" name="Line 28"/>
            <p:cNvSpPr>
              <a:spLocks noChangeShapeType="1"/>
            </p:cNvSpPr>
            <p:nvPr userDrawn="1"/>
          </p:nvSpPr>
          <p:spPr bwMode="gray">
            <a:xfrm>
              <a:off x="1272" y="-635"/>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7" name="Line 29"/>
            <p:cNvSpPr>
              <a:spLocks noChangeShapeType="1"/>
            </p:cNvSpPr>
            <p:nvPr userDrawn="1"/>
          </p:nvSpPr>
          <p:spPr bwMode="gray">
            <a:xfrm>
              <a:off x="1414"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8" name="Line 30"/>
            <p:cNvSpPr>
              <a:spLocks noChangeShapeType="1"/>
            </p:cNvSpPr>
            <p:nvPr userDrawn="1"/>
          </p:nvSpPr>
          <p:spPr bwMode="gray">
            <a:xfrm>
              <a:off x="1565"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9" name="Line 31"/>
            <p:cNvSpPr>
              <a:spLocks noChangeShapeType="1"/>
            </p:cNvSpPr>
            <p:nvPr userDrawn="1"/>
          </p:nvSpPr>
          <p:spPr bwMode="gray">
            <a:xfrm>
              <a:off x="1701"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0" name="Line 32"/>
            <p:cNvSpPr>
              <a:spLocks noChangeShapeType="1"/>
            </p:cNvSpPr>
            <p:nvPr userDrawn="1"/>
          </p:nvSpPr>
          <p:spPr bwMode="gray">
            <a:xfrm>
              <a:off x="1837"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1" name="Line 33"/>
            <p:cNvSpPr>
              <a:spLocks noChangeShapeType="1"/>
            </p:cNvSpPr>
            <p:nvPr userDrawn="1"/>
          </p:nvSpPr>
          <p:spPr bwMode="gray">
            <a:xfrm>
              <a:off x="1973"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2" name="Line 34"/>
            <p:cNvSpPr>
              <a:spLocks noChangeShapeType="1"/>
            </p:cNvSpPr>
            <p:nvPr userDrawn="1"/>
          </p:nvSpPr>
          <p:spPr bwMode="gray">
            <a:xfrm>
              <a:off x="210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3" name="Oval 35"/>
            <p:cNvSpPr>
              <a:spLocks noChangeArrowheads="1"/>
            </p:cNvSpPr>
            <p:nvPr userDrawn="1"/>
          </p:nvSpPr>
          <p:spPr bwMode="gray">
            <a:xfrm>
              <a:off x="1392"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4" name="Oval 36"/>
            <p:cNvSpPr>
              <a:spLocks noChangeArrowheads="1"/>
            </p:cNvSpPr>
            <p:nvPr userDrawn="1"/>
          </p:nvSpPr>
          <p:spPr bwMode="gray">
            <a:xfrm>
              <a:off x="1390" y="-542"/>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5" name="Oval 37"/>
            <p:cNvSpPr>
              <a:spLocks noChangeArrowheads="1"/>
            </p:cNvSpPr>
            <p:nvPr userDrawn="1"/>
          </p:nvSpPr>
          <p:spPr bwMode="gray">
            <a:xfrm>
              <a:off x="1680"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6" name="Oval 38"/>
            <p:cNvSpPr>
              <a:spLocks noChangeArrowheads="1"/>
            </p:cNvSpPr>
            <p:nvPr userDrawn="1"/>
          </p:nvSpPr>
          <p:spPr bwMode="gray">
            <a:xfrm>
              <a:off x="1680" y="-54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7" name="Oval 39"/>
            <p:cNvSpPr>
              <a:spLocks noChangeArrowheads="1"/>
            </p:cNvSpPr>
            <p:nvPr userDrawn="1"/>
          </p:nvSpPr>
          <p:spPr bwMode="gray">
            <a:xfrm>
              <a:off x="1950" y="-28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8" name="Oval 40"/>
            <p:cNvSpPr>
              <a:spLocks noChangeArrowheads="1"/>
            </p:cNvSpPr>
            <p:nvPr userDrawn="1"/>
          </p:nvSpPr>
          <p:spPr bwMode="gray">
            <a:xfrm>
              <a:off x="2086" y="-1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9" name="Oval 41"/>
            <p:cNvSpPr>
              <a:spLocks noChangeArrowheads="1"/>
            </p:cNvSpPr>
            <p:nvPr userDrawn="1"/>
          </p:nvSpPr>
          <p:spPr bwMode="gray">
            <a:xfrm>
              <a:off x="2224"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0" name="Oval 42"/>
            <p:cNvSpPr>
              <a:spLocks noChangeArrowheads="1"/>
            </p:cNvSpPr>
            <p:nvPr userDrawn="1"/>
          </p:nvSpPr>
          <p:spPr bwMode="gray">
            <a:xfrm>
              <a:off x="2222"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1" name="Oval 43"/>
            <p:cNvSpPr>
              <a:spLocks noChangeArrowheads="1"/>
            </p:cNvSpPr>
            <p:nvPr userDrawn="1"/>
          </p:nvSpPr>
          <p:spPr bwMode="gray">
            <a:xfrm>
              <a:off x="2512"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2" name="Oval 44"/>
            <p:cNvSpPr>
              <a:spLocks noChangeArrowheads="1"/>
            </p:cNvSpPr>
            <p:nvPr userDrawn="1"/>
          </p:nvSpPr>
          <p:spPr bwMode="gray">
            <a:xfrm>
              <a:off x="2512" y="-15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3" name="Oval 45"/>
            <p:cNvSpPr>
              <a:spLocks noChangeArrowheads="1"/>
            </p:cNvSpPr>
            <p:nvPr userDrawn="1"/>
          </p:nvSpPr>
          <p:spPr bwMode="gray">
            <a:xfrm>
              <a:off x="2782"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4" name="Oval 46"/>
            <p:cNvSpPr>
              <a:spLocks noChangeArrowheads="1"/>
            </p:cNvSpPr>
            <p:nvPr userDrawn="1"/>
          </p:nvSpPr>
          <p:spPr bwMode="gray">
            <a:xfrm>
              <a:off x="2918"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65" name="Group 47"/>
            <p:cNvGrpSpPr>
              <a:grpSpLocks/>
            </p:cNvGrpSpPr>
            <p:nvPr userDrawn="1"/>
          </p:nvGrpSpPr>
          <p:grpSpPr bwMode="auto">
            <a:xfrm>
              <a:off x="2246" y="-638"/>
              <a:ext cx="1532" cy="635"/>
              <a:chOff x="-765" y="-1448"/>
              <a:chExt cx="1532" cy="2896"/>
            </a:xfrm>
          </p:grpSpPr>
          <p:sp>
            <p:nvSpPr>
              <p:cNvPr id="1111" name="Line 48"/>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2" name="Line 49"/>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3" name="Line 50"/>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4" name="Line 51"/>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5" name="Line 52"/>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6" name="Line 53"/>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7" name="Line 54"/>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8" name="Line 55"/>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9" name="Line 56"/>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0" name="Line 57"/>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1" name="Line 58"/>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2" name="Line 59"/>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66" name="Oval 60"/>
            <p:cNvSpPr>
              <a:spLocks noChangeArrowheads="1"/>
            </p:cNvSpPr>
            <p:nvPr userDrawn="1"/>
          </p:nvSpPr>
          <p:spPr bwMode="gray">
            <a:xfrm>
              <a:off x="3061" y="-41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7" name="Oval 61"/>
            <p:cNvSpPr>
              <a:spLocks noChangeArrowheads="1"/>
            </p:cNvSpPr>
            <p:nvPr userDrawn="1"/>
          </p:nvSpPr>
          <p:spPr bwMode="gray">
            <a:xfrm>
              <a:off x="3059"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8" name="Oval 62"/>
            <p:cNvSpPr>
              <a:spLocks noChangeArrowheads="1"/>
            </p:cNvSpPr>
            <p:nvPr userDrawn="1"/>
          </p:nvSpPr>
          <p:spPr bwMode="gray">
            <a:xfrm>
              <a:off x="3349" y="-41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9" name="Oval 63"/>
            <p:cNvSpPr>
              <a:spLocks noChangeArrowheads="1"/>
            </p:cNvSpPr>
            <p:nvPr userDrawn="1"/>
          </p:nvSpPr>
          <p:spPr bwMode="gray">
            <a:xfrm>
              <a:off x="3349"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0" name="Oval 64"/>
            <p:cNvSpPr>
              <a:spLocks noChangeArrowheads="1"/>
            </p:cNvSpPr>
            <p:nvPr userDrawn="1"/>
          </p:nvSpPr>
          <p:spPr bwMode="gray">
            <a:xfrm>
              <a:off x="3619"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1" name="Oval 65"/>
            <p:cNvSpPr>
              <a:spLocks noChangeArrowheads="1"/>
            </p:cNvSpPr>
            <p:nvPr userDrawn="1"/>
          </p:nvSpPr>
          <p:spPr bwMode="gray">
            <a:xfrm>
              <a:off x="3755"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2" name="Oval 66"/>
            <p:cNvSpPr>
              <a:spLocks noChangeArrowheads="1"/>
            </p:cNvSpPr>
            <p:nvPr userDrawn="1"/>
          </p:nvSpPr>
          <p:spPr bwMode="gray">
            <a:xfrm>
              <a:off x="3913" y="-27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3" name="Oval 67"/>
            <p:cNvSpPr>
              <a:spLocks noChangeArrowheads="1"/>
            </p:cNvSpPr>
            <p:nvPr userDrawn="1"/>
          </p:nvSpPr>
          <p:spPr bwMode="gray">
            <a:xfrm>
              <a:off x="3911"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4" name="Oval 68"/>
            <p:cNvSpPr>
              <a:spLocks noChangeArrowheads="1"/>
            </p:cNvSpPr>
            <p:nvPr userDrawn="1"/>
          </p:nvSpPr>
          <p:spPr bwMode="gray">
            <a:xfrm>
              <a:off x="4201" y="-45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5" name="Oval 69"/>
            <p:cNvSpPr>
              <a:spLocks noChangeArrowheads="1"/>
            </p:cNvSpPr>
            <p:nvPr userDrawn="1"/>
          </p:nvSpPr>
          <p:spPr bwMode="gray">
            <a:xfrm>
              <a:off x="4201" y="-1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6" name="Oval 70"/>
            <p:cNvSpPr>
              <a:spLocks noChangeArrowheads="1"/>
            </p:cNvSpPr>
            <p:nvPr userDrawn="1"/>
          </p:nvSpPr>
          <p:spPr bwMode="gray">
            <a:xfrm>
              <a:off x="4471" y="-29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7" name="Oval 71"/>
            <p:cNvSpPr>
              <a:spLocks noChangeArrowheads="1"/>
            </p:cNvSpPr>
            <p:nvPr userDrawn="1"/>
          </p:nvSpPr>
          <p:spPr bwMode="gray">
            <a:xfrm>
              <a:off x="4607"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78" name="Group 72"/>
            <p:cNvGrpSpPr>
              <a:grpSpLocks/>
            </p:cNvGrpSpPr>
            <p:nvPr userDrawn="1"/>
          </p:nvGrpSpPr>
          <p:grpSpPr bwMode="auto">
            <a:xfrm>
              <a:off x="3935" y="-638"/>
              <a:ext cx="1532" cy="635"/>
              <a:chOff x="-765" y="-1448"/>
              <a:chExt cx="1532" cy="2896"/>
            </a:xfrm>
          </p:grpSpPr>
          <p:sp>
            <p:nvSpPr>
              <p:cNvPr id="1099" name="Line 73"/>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0" name="Line 74"/>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1" name="Line 75"/>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2" name="Line 76"/>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3" name="Line 77"/>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4" name="Line 78"/>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5" name="Line 79"/>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6" name="Line 80"/>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7" name="Line 81"/>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8" name="Line 82"/>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9" name="Line 83"/>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0" name="Line 84"/>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79" name="Oval 85"/>
            <p:cNvSpPr>
              <a:spLocks noChangeArrowheads="1"/>
            </p:cNvSpPr>
            <p:nvPr userDrawn="1"/>
          </p:nvSpPr>
          <p:spPr bwMode="gray">
            <a:xfrm>
              <a:off x="4750" y="-36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0" name="Oval 86"/>
            <p:cNvSpPr>
              <a:spLocks noChangeArrowheads="1"/>
            </p:cNvSpPr>
            <p:nvPr userDrawn="1"/>
          </p:nvSpPr>
          <p:spPr bwMode="gray">
            <a:xfrm>
              <a:off x="4748"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1" name="Oval 87"/>
            <p:cNvSpPr>
              <a:spLocks noChangeArrowheads="1"/>
            </p:cNvSpPr>
            <p:nvPr userDrawn="1"/>
          </p:nvSpPr>
          <p:spPr bwMode="gray">
            <a:xfrm>
              <a:off x="5038" y="-42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2" name="Oval 88"/>
            <p:cNvSpPr>
              <a:spLocks noChangeArrowheads="1"/>
            </p:cNvSpPr>
            <p:nvPr userDrawn="1"/>
          </p:nvSpPr>
          <p:spPr bwMode="gray">
            <a:xfrm>
              <a:off x="5038"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3" name="Oval 89"/>
            <p:cNvSpPr>
              <a:spLocks noChangeArrowheads="1"/>
            </p:cNvSpPr>
            <p:nvPr userDrawn="1"/>
          </p:nvSpPr>
          <p:spPr bwMode="gray">
            <a:xfrm>
              <a:off x="5308"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4" name="Oval 90"/>
            <p:cNvSpPr>
              <a:spLocks noChangeArrowheads="1"/>
            </p:cNvSpPr>
            <p:nvPr userDrawn="1"/>
          </p:nvSpPr>
          <p:spPr bwMode="gray">
            <a:xfrm>
              <a:off x="5444"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5" name="Oval 91"/>
            <p:cNvSpPr>
              <a:spLocks noChangeArrowheads="1"/>
            </p:cNvSpPr>
            <p:nvPr userDrawn="1"/>
          </p:nvSpPr>
          <p:spPr bwMode="gray">
            <a:xfrm>
              <a:off x="5580" y="-28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6" name="Oval 92"/>
            <p:cNvSpPr>
              <a:spLocks noChangeArrowheads="1"/>
            </p:cNvSpPr>
            <p:nvPr userDrawn="1"/>
          </p:nvSpPr>
          <p:spPr bwMode="gray">
            <a:xfrm>
              <a:off x="5578" y="-5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7" name="Oval 93"/>
            <p:cNvSpPr>
              <a:spLocks noChangeArrowheads="1"/>
            </p:cNvSpPr>
            <p:nvPr userDrawn="1"/>
          </p:nvSpPr>
          <p:spPr bwMode="gray">
            <a:xfrm>
              <a:off x="5868" y="-42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8" name="Oval 94"/>
            <p:cNvSpPr>
              <a:spLocks noChangeArrowheads="1"/>
            </p:cNvSpPr>
            <p:nvPr userDrawn="1"/>
          </p:nvSpPr>
          <p:spPr bwMode="gray">
            <a:xfrm>
              <a:off x="5868" y="-15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9" name="Oval 95"/>
            <p:cNvSpPr>
              <a:spLocks noChangeArrowheads="1"/>
            </p:cNvSpPr>
            <p:nvPr userDrawn="1"/>
          </p:nvSpPr>
          <p:spPr bwMode="gray">
            <a:xfrm>
              <a:off x="6138" y="-28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90" name="Line 96"/>
            <p:cNvSpPr>
              <a:spLocks noChangeShapeType="1"/>
            </p:cNvSpPr>
            <p:nvPr userDrawn="1"/>
          </p:nvSpPr>
          <p:spPr bwMode="gray">
            <a:xfrm>
              <a:off x="5602"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1" name="Line 97"/>
            <p:cNvSpPr>
              <a:spLocks noChangeShapeType="1"/>
            </p:cNvSpPr>
            <p:nvPr userDrawn="1"/>
          </p:nvSpPr>
          <p:spPr bwMode="gray">
            <a:xfrm>
              <a:off x="5753"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2" name="Line 98"/>
            <p:cNvSpPr>
              <a:spLocks noChangeShapeType="1"/>
            </p:cNvSpPr>
            <p:nvPr userDrawn="1"/>
          </p:nvSpPr>
          <p:spPr bwMode="gray">
            <a:xfrm>
              <a:off x="5889"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3" name="Line 99"/>
            <p:cNvSpPr>
              <a:spLocks noChangeShapeType="1"/>
            </p:cNvSpPr>
            <p:nvPr userDrawn="1"/>
          </p:nvSpPr>
          <p:spPr bwMode="gray">
            <a:xfrm>
              <a:off x="6025"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4" name="Line 100"/>
            <p:cNvSpPr>
              <a:spLocks noChangeShapeType="1"/>
            </p:cNvSpPr>
            <p:nvPr userDrawn="1"/>
          </p:nvSpPr>
          <p:spPr bwMode="gray">
            <a:xfrm>
              <a:off x="6161"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5" name="Line 101"/>
            <p:cNvSpPr>
              <a:spLocks noChangeShapeType="1"/>
            </p:cNvSpPr>
            <p:nvPr userDrawn="1"/>
          </p:nvSpPr>
          <p:spPr bwMode="gray">
            <a:xfrm>
              <a:off x="476" y="-525"/>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6" name="Line 102"/>
            <p:cNvSpPr>
              <a:spLocks noChangeShapeType="1"/>
            </p:cNvSpPr>
            <p:nvPr userDrawn="1"/>
          </p:nvSpPr>
          <p:spPr bwMode="gray">
            <a:xfrm>
              <a:off x="477" y="-389"/>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7" name="Line 103"/>
            <p:cNvSpPr>
              <a:spLocks noChangeShapeType="1"/>
            </p:cNvSpPr>
            <p:nvPr userDrawn="1"/>
          </p:nvSpPr>
          <p:spPr bwMode="gray">
            <a:xfrm>
              <a:off x="478" y="-253"/>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8" name="Line 104"/>
            <p:cNvSpPr>
              <a:spLocks noChangeShapeType="1"/>
            </p:cNvSpPr>
            <p:nvPr userDrawn="1"/>
          </p:nvSpPr>
          <p:spPr bwMode="gray">
            <a:xfrm>
              <a:off x="480" y="-126"/>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129" name="Rectangle 105"/>
          <p:cNvSpPr>
            <a:spLocks noChangeArrowheads="1"/>
          </p:cNvSpPr>
          <p:nvPr/>
        </p:nvSpPr>
        <p:spPr bwMode="gray">
          <a:xfrm>
            <a:off x="0" y="800100"/>
            <a:ext cx="9144000" cy="301625"/>
          </a:xfrm>
          <a:prstGeom prst="rect">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1029" name="Oval 106" descr="06_original_w"/>
          <p:cNvSpPr>
            <a:spLocks noChangeArrowheads="1"/>
          </p:cNvSpPr>
          <p:nvPr/>
        </p:nvSpPr>
        <p:spPr bwMode="gray">
          <a:xfrm>
            <a:off x="7956550" y="404813"/>
            <a:ext cx="936625" cy="1008062"/>
          </a:xfrm>
          <a:prstGeom prst="ellipse">
            <a:avLst/>
          </a:prstGeom>
          <a:blipFill dpi="0" rotWithShape="1">
            <a:blip r:embed="rId13"/>
            <a:srcRect/>
            <a:stretch>
              <a:fillRect/>
            </a:stretch>
          </a:blipFill>
          <a:ln w="5715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0" name="Rectangle 3"/>
          <p:cNvSpPr>
            <a:spLocks noGrp="1" noChangeArrowheads="1"/>
          </p:cNvSpPr>
          <p:nvPr>
            <p:ph type="body" idx="1"/>
          </p:nvPr>
        </p:nvSpPr>
        <p:spPr bwMode="auto">
          <a:xfrm>
            <a:off x="457200" y="1228725"/>
            <a:ext cx="8229600"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uk-UA" smtClean="0"/>
              <a:t>Образец текста</a:t>
            </a:r>
          </a:p>
          <a:p>
            <a:pPr lvl="1"/>
            <a:r>
              <a:rPr lang="en-US" altLang="uk-UA" smtClean="0"/>
              <a:t>Второй уровень</a:t>
            </a:r>
          </a:p>
          <a:p>
            <a:pPr lvl="2"/>
            <a:r>
              <a:rPr lang="en-US" altLang="uk-UA" smtClean="0"/>
              <a:t>Третий уровень</a:t>
            </a:r>
          </a:p>
          <a:p>
            <a:pPr lvl="3"/>
            <a:r>
              <a:rPr lang="en-US" altLang="uk-UA" smtClean="0"/>
              <a:t>Четвертый уровень</a:t>
            </a:r>
          </a:p>
          <a:p>
            <a:pPr lvl="4"/>
            <a:r>
              <a:rPr lang="en-US" altLang="uk-UA" smtClean="0"/>
              <a:t>Пятый уровень</a:t>
            </a:r>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b="0">
                <a:latin typeface="+mn-lt"/>
                <a:cs typeface="+mn-cs"/>
              </a:defRPr>
            </a:lvl1pPr>
          </a:lstStyle>
          <a:p>
            <a:pPr>
              <a:defRPr/>
            </a:pPr>
            <a:fld id="{A95AFC7E-0181-4ED6-9046-95DD480F976B}" type="datetimeFigureOut">
              <a:rPr lang="ru-RU"/>
              <a:pPr>
                <a:defRPr/>
              </a:pPr>
              <a:t>13.03.2021</a:t>
            </a:fld>
            <a:endParaRPr lang="ru-RU"/>
          </a:p>
        </p:txBody>
      </p:sp>
      <p:sp>
        <p:nvSpPr>
          <p:cNvPr id="3"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b="0">
                <a:latin typeface="+mn-lt"/>
                <a:cs typeface="+mn-cs"/>
              </a:defRPr>
            </a:lvl1pPr>
          </a:lstStyle>
          <a:p>
            <a:pPr>
              <a:defRPr/>
            </a:pPr>
            <a:endParaRPr lang="ru-RU"/>
          </a:p>
        </p:txBody>
      </p:sp>
      <p:sp>
        <p:nvSpPr>
          <p:cNvPr id="4"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9EE5AEF-E962-4A57-8304-8F18007BB3C8}" type="slidenum">
              <a:rPr lang="ru-RU" altLang="uk-UA"/>
              <a:pPr>
                <a:defRPr/>
              </a:pPr>
              <a:t>‹#›</a:t>
            </a:fld>
            <a:endParaRPr lang="ru-RU" altLang="uk-UA"/>
          </a:p>
        </p:txBody>
      </p:sp>
      <p:sp>
        <p:nvSpPr>
          <p:cNvPr id="1034" name="Rectangle 2"/>
          <p:cNvSpPr>
            <a:spLocks noGrp="1" noChangeArrowheads="1"/>
          </p:cNvSpPr>
          <p:nvPr>
            <p:ph type="title"/>
          </p:nvPr>
        </p:nvSpPr>
        <p:spPr bwMode="black">
          <a:xfrm>
            <a:off x="457200" y="228600"/>
            <a:ext cx="7391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uk-UA" smtClean="0"/>
              <a:t>Образец заголовка</a:t>
            </a:r>
          </a:p>
        </p:txBody>
      </p:sp>
    </p:spTree>
  </p:cSld>
  <p:clrMap bg1="lt1" tx1="dk1" bg2="lt2" tx2="dk2" accent1="accent1" accent2="accent2" accent3="accent3" accent4="accent4" accent5="accent5" accent6="accent6" hlink="hlink" folHlink="folHlink"/>
  <p:sldLayoutIdLst>
    <p:sldLayoutId id="2147485275" r:id="rId1"/>
    <p:sldLayoutId id="2147485276" r:id="rId2"/>
    <p:sldLayoutId id="2147485277" r:id="rId3"/>
    <p:sldLayoutId id="2147485278" r:id="rId4"/>
    <p:sldLayoutId id="2147485279" r:id="rId5"/>
    <p:sldLayoutId id="2147485280" r:id="rId6"/>
    <p:sldLayoutId id="2147485281" r:id="rId7"/>
    <p:sldLayoutId id="2147485282" r:id="rId8"/>
    <p:sldLayoutId id="2147485283" r:id="rId9"/>
    <p:sldLayoutId id="2147485284" r:id="rId10"/>
    <p:sldLayoutId id="2147485285" r:id="rId11"/>
  </p:sldLayoutIdLst>
  <p:transition>
    <p:strips dir="ld"/>
  </p:transition>
  <p:txStyles>
    <p:titleStyle>
      <a:lvl1pPr algn="r" rtl="0" eaLnBrk="0" fontAlgn="base" hangingPunct="0">
        <a:spcBef>
          <a:spcPct val="0"/>
        </a:spcBef>
        <a:spcAft>
          <a:spcPct val="0"/>
        </a:spcAft>
        <a:defRPr sz="2800" b="1" i="1">
          <a:solidFill>
            <a:schemeClr val="tx1"/>
          </a:solidFill>
          <a:latin typeface="+mj-lt"/>
          <a:ea typeface="+mj-ea"/>
          <a:cs typeface="+mj-cs"/>
        </a:defRPr>
      </a:lvl1pPr>
      <a:lvl2pPr algn="r" rtl="0" eaLnBrk="0" fontAlgn="base" hangingPunct="0">
        <a:spcBef>
          <a:spcPct val="0"/>
        </a:spcBef>
        <a:spcAft>
          <a:spcPct val="0"/>
        </a:spcAft>
        <a:defRPr sz="2800" b="1" i="1">
          <a:solidFill>
            <a:schemeClr val="tx1"/>
          </a:solidFill>
          <a:latin typeface="Verdana" pitchFamily="34" charset="0"/>
        </a:defRPr>
      </a:lvl2pPr>
      <a:lvl3pPr algn="r" rtl="0" eaLnBrk="0" fontAlgn="base" hangingPunct="0">
        <a:spcBef>
          <a:spcPct val="0"/>
        </a:spcBef>
        <a:spcAft>
          <a:spcPct val="0"/>
        </a:spcAft>
        <a:defRPr sz="2800" b="1" i="1">
          <a:solidFill>
            <a:schemeClr val="tx1"/>
          </a:solidFill>
          <a:latin typeface="Verdana" pitchFamily="34" charset="0"/>
        </a:defRPr>
      </a:lvl3pPr>
      <a:lvl4pPr algn="r" rtl="0" eaLnBrk="0" fontAlgn="base" hangingPunct="0">
        <a:spcBef>
          <a:spcPct val="0"/>
        </a:spcBef>
        <a:spcAft>
          <a:spcPct val="0"/>
        </a:spcAft>
        <a:defRPr sz="2800" b="1" i="1">
          <a:solidFill>
            <a:schemeClr val="tx1"/>
          </a:solidFill>
          <a:latin typeface="Verdana" pitchFamily="34" charset="0"/>
        </a:defRPr>
      </a:lvl4pPr>
      <a:lvl5pPr algn="r" rtl="0" eaLnBrk="0" fontAlgn="base" hangingPunct="0">
        <a:spcBef>
          <a:spcPct val="0"/>
        </a:spcBef>
        <a:spcAft>
          <a:spcPct val="0"/>
        </a:spcAft>
        <a:defRPr sz="2800" b="1" i="1">
          <a:solidFill>
            <a:schemeClr val="tx1"/>
          </a:solidFill>
          <a:latin typeface="Verdana" pitchFamily="34" charset="0"/>
        </a:defRPr>
      </a:lvl5pPr>
      <a:lvl6pPr marL="457200" algn="r" rtl="0" eaLnBrk="1" fontAlgn="base" hangingPunct="1">
        <a:spcBef>
          <a:spcPct val="0"/>
        </a:spcBef>
        <a:spcAft>
          <a:spcPct val="0"/>
        </a:spcAft>
        <a:defRPr sz="2800" b="1" i="1">
          <a:solidFill>
            <a:schemeClr val="tx1"/>
          </a:solidFill>
          <a:latin typeface="Verdana" pitchFamily="34" charset="0"/>
        </a:defRPr>
      </a:lvl6pPr>
      <a:lvl7pPr marL="914400" algn="r" rtl="0" eaLnBrk="1" fontAlgn="base" hangingPunct="1">
        <a:spcBef>
          <a:spcPct val="0"/>
        </a:spcBef>
        <a:spcAft>
          <a:spcPct val="0"/>
        </a:spcAft>
        <a:defRPr sz="2800" b="1" i="1">
          <a:solidFill>
            <a:schemeClr val="tx1"/>
          </a:solidFill>
          <a:latin typeface="Verdana" pitchFamily="34" charset="0"/>
        </a:defRPr>
      </a:lvl7pPr>
      <a:lvl8pPr marL="1371600" algn="r" rtl="0" eaLnBrk="1" fontAlgn="base" hangingPunct="1">
        <a:spcBef>
          <a:spcPct val="0"/>
        </a:spcBef>
        <a:spcAft>
          <a:spcPct val="0"/>
        </a:spcAft>
        <a:defRPr sz="2800" b="1" i="1">
          <a:solidFill>
            <a:schemeClr val="tx1"/>
          </a:solidFill>
          <a:latin typeface="Verdana" pitchFamily="34" charset="0"/>
        </a:defRPr>
      </a:lvl8pPr>
      <a:lvl9pPr marL="1828800" algn="r" rtl="0" eaLnBrk="1" fontAlgn="base" hangingPunct="1">
        <a:spcBef>
          <a:spcPct val="0"/>
        </a:spcBef>
        <a:spcAft>
          <a:spcPct val="0"/>
        </a:spcAft>
        <a:defRPr sz="2800" b="1" i="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a:t>
            </a:r>
            <a:r>
              <a:rPr lang="en-US" sz="5400" i="0" dirty="0" smtClean="0">
                <a:solidFill>
                  <a:schemeClr val="accent4">
                    <a:lumMod val="50000"/>
                  </a:schemeClr>
                </a:solidFill>
                <a:latin typeface="Bookman Old Style" pitchFamily="18" charset="0"/>
              </a:rPr>
              <a:t>2</a:t>
            </a:r>
            <a:r>
              <a:rPr lang="uk-UA" sz="5400" i="0" dirty="0" smtClean="0">
                <a:solidFill>
                  <a:schemeClr val="accent4">
                    <a:lumMod val="50000"/>
                  </a:schemeClr>
                </a:solidFill>
                <a:latin typeface="Bookman Old Style" pitchFamily="18" charset="0"/>
              </a:rPr>
              <a:t>.</a:t>
            </a:r>
            <a:r>
              <a:rPr lang="ru-RU" sz="4400" i="0" dirty="0">
                <a:latin typeface="Bookman Old Style" pitchFamily="18" charset="0"/>
              </a:rPr>
              <a:t/>
            </a:r>
            <a:br>
              <a:rPr lang="ru-RU" sz="4400" i="0" dirty="0">
                <a:latin typeface="Bookman Old Style" pitchFamily="18" charset="0"/>
              </a:rPr>
            </a:br>
            <a:r>
              <a:rPr lang="ru-RU" sz="4400" i="0" dirty="0" err="1">
                <a:latin typeface="Bookman Old Style" pitchFamily="18" charset="0"/>
              </a:rPr>
              <a:t>Процес</a:t>
            </a:r>
            <a:r>
              <a:rPr lang="ru-RU" sz="4400" i="0" dirty="0">
                <a:latin typeface="Bookman Old Style" pitchFamily="18" charset="0"/>
              </a:rPr>
              <a:t> </a:t>
            </a:r>
            <a:r>
              <a:rPr lang="ru-RU" sz="4400" i="0" dirty="0" err="1">
                <a:latin typeface="Bookman Old Style" pitchFamily="18" charset="0"/>
              </a:rPr>
              <a:t>пізнання</a:t>
            </a:r>
            <a:r>
              <a:rPr lang="ru-RU" sz="4400" i="0" dirty="0">
                <a:latin typeface="Bookman Old Style" pitchFamily="18" charset="0"/>
              </a:rPr>
              <a:t> та </a:t>
            </a:r>
            <a:r>
              <a:rPr lang="ru-RU" sz="4400" i="0" dirty="0" err="1">
                <a:latin typeface="Bookman Old Style" pitchFamily="18" charset="0"/>
              </a:rPr>
              <a:t>його</a:t>
            </a:r>
            <a:r>
              <a:rPr lang="ru-RU" sz="4400" i="0" dirty="0">
                <a:latin typeface="Bookman Old Style" pitchFamily="18" charset="0"/>
              </a:rPr>
              <a:t> генезис як основа </a:t>
            </a:r>
            <a:r>
              <a:rPr lang="ru-RU" sz="4400" i="0" dirty="0" err="1">
                <a:latin typeface="Bookman Old Style" pitchFamily="18" charset="0"/>
              </a:rPr>
              <a:t>наукової</a:t>
            </a:r>
            <a:r>
              <a:rPr lang="ru-RU" sz="4400" i="0" dirty="0">
                <a:latin typeface="Bookman Old Style" pitchFamily="18" charset="0"/>
              </a:rPr>
              <a:t> діяльності</a:t>
            </a:r>
            <a:endParaRPr lang="ru-RU" sz="5400" i="0" dirty="0">
              <a:latin typeface="Bookman Old Style" pitchFamily="18" charset="0"/>
            </a:endParaRP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324544" y="0"/>
            <a:ext cx="9001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системному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2" name="Рисунок 1"/>
          <p:cNvPicPr>
            <a:picLocks noChangeAspect="1"/>
          </p:cNvPicPr>
          <p:nvPr/>
        </p:nvPicPr>
        <p:blipFill>
          <a:blip r:embed="rId2"/>
          <a:stretch>
            <a:fillRect/>
          </a:stretch>
        </p:blipFill>
        <p:spPr>
          <a:xfrm>
            <a:off x="179512" y="1484784"/>
            <a:ext cx="8640960" cy="5373215"/>
          </a:xfrm>
          <a:prstGeom prst="rect">
            <a:avLst/>
          </a:prstGeom>
        </p:spPr>
      </p:pic>
    </p:spTree>
    <p:extLst>
      <p:ext uri="{BB962C8B-B14F-4D97-AF65-F5344CB8AC3E}">
        <p14:creationId xmlns:p14="http://schemas.microsoft.com/office/powerpoint/2010/main" val="3005915317"/>
      </p:ext>
    </p:extLst>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324544" y="-99392"/>
            <a:ext cx="9001000" cy="954107"/>
          </a:xfrm>
          <a:prstGeom prst="rect">
            <a:avLst/>
          </a:prstGeom>
        </p:spPr>
        <p:txBody>
          <a:bodyPr wrap="square">
            <a:spAutoFit/>
          </a:bodyPr>
          <a:lstStyle/>
          <a:p>
            <a:pPr algn="ctr">
              <a:spcAft>
                <a:spcPts val="0"/>
              </a:spcAft>
            </a:pPr>
            <a:r>
              <a:rPr lang="ru-RU" sz="2800" b="1" dirty="0">
                <a:latin typeface="+mn-lt"/>
                <a:ea typeface="Calibri" panose="020F0502020204030204" pitchFamily="34" charset="0"/>
              </a:rPr>
              <a:t>Пропозиції </a:t>
            </a:r>
            <a:r>
              <a:rPr lang="ru-RU" sz="2800" b="1" dirty="0" err="1">
                <a:latin typeface="+mn-lt"/>
                <a:ea typeface="Calibri" panose="020F0502020204030204" pitchFamily="34" charset="0"/>
              </a:rPr>
              <a:t>вчених</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щодо</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класифікації</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рівнів</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пізнання</a:t>
            </a:r>
            <a:r>
              <a:rPr lang="ru-RU" sz="2800" b="1" dirty="0">
                <a:latin typeface="+mn-lt"/>
                <a:ea typeface="Calibri" panose="020F0502020204030204" pitchFamily="34" charset="0"/>
              </a:rPr>
              <a:t> </a:t>
            </a:r>
            <a:endParaRPr lang="uk-UA" sz="2800" dirty="0">
              <a:effectLst/>
              <a:latin typeface="+mn-lt"/>
              <a:ea typeface="Calibri" panose="020F0502020204030204" pitchFamily="34" charset="0"/>
            </a:endParaRPr>
          </a:p>
        </p:txBody>
      </p:sp>
      <p:graphicFrame>
        <p:nvGraphicFramePr>
          <p:cNvPr id="4" name="Таблиця 3"/>
          <p:cNvGraphicFramePr>
            <a:graphicFrameLocks noGrp="1"/>
          </p:cNvGraphicFramePr>
          <p:nvPr>
            <p:extLst>
              <p:ext uri="{D42A27DB-BD31-4B8C-83A1-F6EECF244321}">
                <p14:modId xmlns:p14="http://schemas.microsoft.com/office/powerpoint/2010/main" val="801986999"/>
              </p:ext>
            </p:extLst>
          </p:nvPr>
        </p:nvGraphicFramePr>
        <p:xfrm>
          <a:off x="53752" y="845140"/>
          <a:ext cx="9090249" cy="6062460"/>
        </p:xfrm>
        <a:graphic>
          <a:graphicData uri="http://schemas.openxmlformats.org/drawingml/2006/table">
            <a:tbl>
              <a:tblPr firstRow="1" firstCol="1" lastRow="1" lastCol="1" bandRow="1" bandCol="1">
                <a:tableStyleId>{BC89EF96-8CEA-46FF-86C4-4CE0E7609802}</a:tableStyleId>
              </a:tblPr>
              <a:tblGrid>
                <a:gridCol w="1570483">
                  <a:extLst>
                    <a:ext uri="{9D8B030D-6E8A-4147-A177-3AD203B41FA5}">
                      <a16:colId xmlns="" xmlns:a16="http://schemas.microsoft.com/office/drawing/2014/main" val="1869942325"/>
                    </a:ext>
                  </a:extLst>
                </a:gridCol>
                <a:gridCol w="4328885">
                  <a:extLst>
                    <a:ext uri="{9D8B030D-6E8A-4147-A177-3AD203B41FA5}">
                      <a16:colId xmlns="" xmlns:a16="http://schemas.microsoft.com/office/drawing/2014/main" val="1256866036"/>
                    </a:ext>
                  </a:extLst>
                </a:gridCol>
                <a:gridCol w="3190881">
                  <a:extLst>
                    <a:ext uri="{9D8B030D-6E8A-4147-A177-3AD203B41FA5}">
                      <a16:colId xmlns="" xmlns:a16="http://schemas.microsoft.com/office/drawing/2014/main" val="532178690"/>
                    </a:ext>
                  </a:extLst>
                </a:gridCol>
              </a:tblGrid>
              <a:tr h="143465">
                <a:tc>
                  <a:txBody>
                    <a:bodyPr/>
                    <a:lstStyle/>
                    <a:p>
                      <a:pPr algn="ctr">
                        <a:spcAft>
                          <a:spcPts val="0"/>
                        </a:spcAft>
                      </a:pPr>
                      <a:r>
                        <a:rPr lang="uk-UA" sz="1200" b="1" dirty="0">
                          <a:solidFill>
                            <a:schemeClr val="tx2"/>
                          </a:solidFill>
                          <a:effectLst/>
                          <a:latin typeface="+mn-lt"/>
                        </a:rPr>
                        <a:t>Учений (учені)</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Характеристика рівнів</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Джерело</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830883514"/>
                  </a:ext>
                </a:extLst>
              </a:tr>
              <a:tr h="2013114">
                <a:tc>
                  <a:txBody>
                    <a:bodyPr/>
                    <a:lstStyle/>
                    <a:p>
                      <a:pPr>
                        <a:spcAft>
                          <a:spcPts val="0"/>
                        </a:spcAft>
                      </a:pPr>
                      <a:r>
                        <a:rPr lang="uk-UA" sz="1600" b="0" i="1" dirty="0" err="1">
                          <a:solidFill>
                            <a:schemeClr val="tx2"/>
                          </a:solidFill>
                          <a:effectLst>
                            <a:outerShdw blurRad="38100" dist="38100" dir="2700000" algn="tl">
                              <a:srgbClr val="000000">
                                <a:alpha val="43137"/>
                              </a:srgbClr>
                            </a:outerShdw>
                          </a:effectLst>
                          <a:latin typeface="+mn-lt"/>
                        </a:rPr>
                        <a:t>Йосеф</a:t>
                      </a:r>
                      <a:r>
                        <a:rPr lang="uk-UA" sz="1600" b="0" i="1" dirty="0">
                          <a:solidFill>
                            <a:schemeClr val="tx2"/>
                          </a:solidFill>
                          <a:effectLst>
                            <a:outerShdw blurRad="38100" dist="38100" dir="2700000" algn="tl">
                              <a:srgbClr val="000000">
                                <a:alpha val="43137"/>
                              </a:srgbClr>
                            </a:outerShdw>
                          </a:effectLst>
                          <a:latin typeface="+mn-lt"/>
                        </a:rPr>
                        <a:t> Бен-</a:t>
                      </a:r>
                      <a:r>
                        <a:rPr lang="uk-UA" sz="1600" b="0" i="1" dirty="0" err="1">
                          <a:solidFill>
                            <a:schemeClr val="tx2"/>
                          </a:solidFill>
                          <a:effectLst>
                            <a:outerShdw blurRad="38100" dist="38100" dir="2700000" algn="tl">
                              <a:srgbClr val="000000">
                                <a:alpha val="43137"/>
                              </a:srgbClr>
                            </a:outerShdw>
                          </a:effectLst>
                          <a:latin typeface="+mn-lt"/>
                        </a:rPr>
                        <a:t>Шломо</a:t>
                      </a:r>
                      <a:endParaRPr lang="uk-UA" sz="1600" b="0" i="1"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250" b="0" spc="-50" dirty="0">
                          <a:solidFill>
                            <a:schemeClr val="tx2"/>
                          </a:solidFill>
                          <a:effectLst/>
                          <a:latin typeface="+mn-lt"/>
                        </a:rPr>
                        <a:t>Раціональність як розумова діяльність, яка полягає у </a:t>
                      </a:r>
                      <a:r>
                        <a:rPr lang="uk-UA" sz="1250" b="0" spc="-50" dirty="0" err="1">
                          <a:solidFill>
                            <a:schemeClr val="tx2"/>
                          </a:solidFill>
                          <a:effectLst/>
                          <a:latin typeface="+mn-lt"/>
                        </a:rPr>
                        <a:t>зівставленні</a:t>
                      </a:r>
                      <a:r>
                        <a:rPr lang="uk-UA" sz="1250" b="0" spc="-50" dirty="0">
                          <a:solidFill>
                            <a:schemeClr val="tx2"/>
                          </a:solidFill>
                          <a:effectLst/>
                          <a:latin typeface="+mn-lt"/>
                        </a:rPr>
                        <a:t>, активному </a:t>
                      </a:r>
                      <a:r>
                        <a:rPr lang="uk-UA" sz="1250" b="0" spc="-50" dirty="0" err="1">
                          <a:solidFill>
                            <a:schemeClr val="tx2"/>
                          </a:solidFill>
                          <a:effectLst/>
                          <a:latin typeface="+mn-lt"/>
                        </a:rPr>
                        <a:t>співбутті</a:t>
                      </a:r>
                      <a:r>
                        <a:rPr lang="uk-UA" sz="1250" b="0" spc="-50" dirty="0">
                          <a:solidFill>
                            <a:schemeClr val="tx2"/>
                          </a:solidFill>
                          <a:effectLst/>
                          <a:latin typeface="+mn-lt"/>
                        </a:rPr>
                        <a:t> уявлень за допомогою уявлень. Інтуїція – це осягнення пізнання, яке досягається тільки через </a:t>
                      </a:r>
                      <a:r>
                        <a:rPr lang="uk-UA" sz="1250" b="0" spc="-50" dirty="0" err="1">
                          <a:solidFill>
                            <a:schemeClr val="tx2"/>
                          </a:solidFill>
                          <a:effectLst/>
                          <a:latin typeface="+mn-lt"/>
                        </a:rPr>
                        <a:t>надраціональне</a:t>
                      </a:r>
                      <a:r>
                        <a:rPr lang="uk-UA" sz="1250" b="0" spc="-50" dirty="0">
                          <a:solidFill>
                            <a:schemeClr val="tx2"/>
                          </a:solidFill>
                          <a:effectLst/>
                          <a:latin typeface="+mn-lt"/>
                        </a:rPr>
                        <a:t> знання. Інстинкт – пізнавальна реакція на навколишню ситуацію, яка виникає ще до того, як ми раціонально обміркували і проаналізували цю ситуацію</a:t>
                      </a:r>
                      <a:endParaRPr lang="uk-UA" sz="125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200" b="0" dirty="0">
                          <a:solidFill>
                            <a:schemeClr val="tx2"/>
                          </a:solidFill>
                          <a:effectLst/>
                          <a:latin typeface="+mn-lt"/>
                        </a:rPr>
                        <a:t>Бен-</a:t>
                      </a:r>
                      <a:r>
                        <a:rPr lang="uk-UA" sz="1200" b="0" dirty="0" err="1">
                          <a:solidFill>
                            <a:schemeClr val="tx2"/>
                          </a:solidFill>
                          <a:effectLst/>
                          <a:latin typeface="+mn-lt"/>
                        </a:rPr>
                        <a:t>Шломо</a:t>
                      </a:r>
                      <a:r>
                        <a:rPr lang="uk-UA" sz="1200" b="0" dirty="0">
                          <a:solidFill>
                            <a:schemeClr val="tx2"/>
                          </a:solidFill>
                          <a:effectLst/>
                          <a:latin typeface="+mn-lt"/>
                        </a:rPr>
                        <a:t> </a:t>
                      </a:r>
                      <a:r>
                        <a:rPr lang="uk-UA" sz="1200" b="0" dirty="0" err="1">
                          <a:solidFill>
                            <a:schemeClr val="tx2"/>
                          </a:solidFill>
                          <a:effectLst/>
                          <a:latin typeface="+mn-lt"/>
                        </a:rPr>
                        <a:t>Йосеф</a:t>
                      </a:r>
                      <a:r>
                        <a:rPr lang="uk-UA" sz="1200" b="0" dirty="0">
                          <a:solidFill>
                            <a:schemeClr val="tx2"/>
                          </a:solidFill>
                          <a:effectLst/>
                          <a:latin typeface="+mn-lt"/>
                        </a:rPr>
                        <a:t>. </a:t>
                      </a:r>
                      <a:r>
                        <a:rPr lang="uk-UA" sz="1200" b="0" dirty="0" err="1">
                          <a:solidFill>
                            <a:schemeClr val="tx2"/>
                          </a:solidFill>
                          <a:effectLst/>
                          <a:latin typeface="+mn-lt"/>
                        </a:rPr>
                        <a:t>Введение</a:t>
                      </a:r>
                      <a:r>
                        <a:rPr lang="uk-UA" sz="1200" b="0" dirty="0">
                          <a:solidFill>
                            <a:schemeClr val="tx2"/>
                          </a:solidFill>
                          <a:effectLst/>
                          <a:latin typeface="+mn-lt"/>
                        </a:rPr>
                        <a:t> в </a:t>
                      </a:r>
                      <a:r>
                        <a:rPr lang="uk-UA" sz="1200" b="0" dirty="0" err="1">
                          <a:solidFill>
                            <a:schemeClr val="tx2"/>
                          </a:solidFill>
                          <a:effectLst/>
                          <a:latin typeface="+mn-lt"/>
                        </a:rPr>
                        <a:t>философию</a:t>
                      </a:r>
                      <a:r>
                        <a:rPr lang="uk-UA" sz="1200" b="0" dirty="0">
                          <a:solidFill>
                            <a:schemeClr val="tx2"/>
                          </a:solidFill>
                          <a:effectLst/>
                          <a:latin typeface="+mn-lt"/>
                        </a:rPr>
                        <a:t> </a:t>
                      </a:r>
                      <a:r>
                        <a:rPr lang="uk-UA" sz="1200" b="0" dirty="0" err="1">
                          <a:solidFill>
                            <a:schemeClr val="tx2"/>
                          </a:solidFill>
                          <a:effectLst/>
                          <a:latin typeface="+mn-lt"/>
                        </a:rPr>
                        <a:t>иудаизма</a:t>
                      </a:r>
                      <a:r>
                        <a:rPr lang="uk-UA" sz="1200" b="0" dirty="0">
                          <a:solidFill>
                            <a:schemeClr val="tx2"/>
                          </a:solidFill>
                          <a:effectLst/>
                          <a:latin typeface="+mn-lt"/>
                        </a:rPr>
                        <a:t> [Електронний ресурс] – </a:t>
                      </a:r>
                      <a:r>
                        <a:rPr lang="uk-UA" sz="1200" b="0" dirty="0" smtClean="0">
                          <a:solidFill>
                            <a:schemeClr val="tx2"/>
                          </a:solidFill>
                          <a:effectLst/>
                          <a:latin typeface="+mn-lt"/>
                        </a:rPr>
                        <a:t>Режим</a:t>
                      </a:r>
                      <a:r>
                        <a:rPr lang="en-US" sz="1200" b="0" baseline="0" dirty="0" smtClean="0">
                          <a:solidFill>
                            <a:schemeClr val="tx2"/>
                          </a:solidFill>
                          <a:effectLst/>
                          <a:latin typeface="+mn-lt"/>
                        </a:rPr>
                        <a:t> </a:t>
                      </a:r>
                      <a:r>
                        <a:rPr lang="uk-UA" sz="1200" b="0" dirty="0" smtClean="0">
                          <a:solidFill>
                            <a:schemeClr val="tx2"/>
                          </a:solidFill>
                          <a:effectLst/>
                          <a:latin typeface="+mn-lt"/>
                        </a:rPr>
                        <a:t>доступу</a:t>
                      </a:r>
                      <a:r>
                        <a:rPr lang="uk-UA" sz="1200" b="0" dirty="0">
                          <a:solidFill>
                            <a:schemeClr val="tx2"/>
                          </a:solidFill>
                          <a:effectLst/>
                          <a:latin typeface="+mn-lt"/>
                        </a:rPr>
                        <a:t>:  </a:t>
                      </a:r>
                      <a:r>
                        <a:rPr lang="en-US" sz="1200" b="0" dirty="0" smtClean="0">
                          <a:solidFill>
                            <a:schemeClr val="tx2"/>
                          </a:solidFill>
                          <a:effectLst/>
                          <a:latin typeface="+mn-lt"/>
                        </a:rPr>
                        <a:t>http://www.machanaim. org/</a:t>
                      </a:r>
                      <a:r>
                        <a:rPr lang="en-US" sz="1200" b="0" dirty="0" err="1" smtClean="0">
                          <a:solidFill>
                            <a:schemeClr val="tx2"/>
                          </a:solidFill>
                          <a:effectLst/>
                          <a:latin typeface="+mn-lt"/>
                        </a:rPr>
                        <a:t>philosof</a:t>
                      </a:r>
                      <a:r>
                        <a:rPr lang="en-US" sz="1200" b="0" dirty="0" smtClean="0">
                          <a:solidFill>
                            <a:schemeClr val="tx2"/>
                          </a:solidFill>
                          <a:effectLst/>
                          <a:latin typeface="+mn-lt"/>
                        </a:rPr>
                        <a:t>/in_vv.htm</a:t>
                      </a:r>
                    </a:p>
                    <a:p>
                      <a:pPr>
                        <a:spcAft>
                          <a:spcPts val="0"/>
                        </a:spcAft>
                      </a:pPr>
                      <a:endParaRPr lang="uk-UA" sz="1200" b="0" dirty="0">
                        <a:solidFill>
                          <a:schemeClr val="tx2"/>
                        </a:solidFill>
                        <a:effectLst/>
                        <a:latin typeface="+mn-lt"/>
                      </a:endParaRPr>
                    </a:p>
                    <a:p>
                      <a:pPr>
                        <a:spcAft>
                          <a:spcPts val="0"/>
                        </a:spcAft>
                      </a:pPr>
                      <a:r>
                        <a:rPr lang="uk-UA" sz="1200" b="0" dirty="0">
                          <a:solidFill>
                            <a:schemeClr val="tx2"/>
                          </a:solidFill>
                          <a:effectLst/>
                          <a:latin typeface="+mn-lt"/>
                        </a:rPr>
                        <a:t> </a:t>
                      </a:r>
                      <a:endParaRPr lang="uk-UA" sz="120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 xmlns:a16="http://schemas.microsoft.com/office/drawing/2014/main" val="2599050684"/>
                  </a:ext>
                </a:extLst>
              </a:tr>
              <a:tr h="1578109">
                <a:tc>
                  <a:txBody>
                    <a:bodyPr/>
                    <a:lstStyle/>
                    <a:p>
                      <a:pPr>
                        <a:spcAft>
                          <a:spcPts val="0"/>
                        </a:spcAft>
                      </a:pPr>
                      <a:r>
                        <a:rPr lang="uk-UA" sz="1600" b="0" i="1" dirty="0">
                          <a:solidFill>
                            <a:schemeClr val="tx2"/>
                          </a:solidFill>
                          <a:effectLst>
                            <a:outerShdw blurRad="38100" dist="38100" dir="2700000" algn="tl">
                              <a:srgbClr val="000000">
                                <a:alpha val="43137"/>
                              </a:srgbClr>
                            </a:outerShdw>
                          </a:effectLst>
                          <a:latin typeface="+mn-lt"/>
                        </a:rPr>
                        <a:t>Клаус Отто </a:t>
                      </a:r>
                      <a:r>
                        <a:rPr lang="uk-UA" sz="1600" b="0" i="1" dirty="0" err="1">
                          <a:solidFill>
                            <a:schemeClr val="tx2"/>
                          </a:solidFill>
                          <a:effectLst>
                            <a:outerShdw blurRad="38100" dist="38100" dir="2700000" algn="tl">
                              <a:srgbClr val="000000">
                                <a:alpha val="43137"/>
                              </a:srgbClr>
                            </a:outerShdw>
                          </a:effectLst>
                          <a:latin typeface="+mn-lt"/>
                        </a:rPr>
                        <a:t>Шемер</a:t>
                      </a:r>
                      <a:endParaRPr lang="uk-UA" sz="1600" b="0" i="1" dirty="0">
                        <a:solidFill>
                          <a:schemeClr val="tx2"/>
                        </a:solidFill>
                        <a:effectLst>
                          <a:outerShdw blurRad="38100" dist="38100" dir="2700000" algn="tl">
                            <a:srgbClr val="000000">
                              <a:alpha val="43137"/>
                            </a:srgbClr>
                          </a:outerShdw>
                        </a:effectLst>
                        <a:latin typeface="+mn-lt"/>
                      </a:endParaRPr>
                    </a:p>
                    <a:p>
                      <a:pPr>
                        <a:spcAft>
                          <a:spcPts val="0"/>
                        </a:spcAft>
                      </a:pPr>
                      <a:r>
                        <a:rPr lang="uk-UA" sz="1600" b="0" i="1" dirty="0">
                          <a:solidFill>
                            <a:schemeClr val="tx2"/>
                          </a:solidFill>
                          <a:effectLst>
                            <a:outerShdw blurRad="38100" dist="38100" dir="2700000" algn="tl">
                              <a:srgbClr val="000000">
                                <a:alpha val="43137"/>
                              </a:srgbClr>
                            </a:outerShdw>
                          </a:effectLst>
                          <a:latin typeface="+mn-lt"/>
                        </a:rPr>
                        <a:t>(</a:t>
                      </a:r>
                      <a:r>
                        <a:rPr lang="uk-UA" sz="1600" b="0" i="1" dirty="0" err="1">
                          <a:solidFill>
                            <a:schemeClr val="tx2"/>
                          </a:solidFill>
                          <a:effectLst>
                            <a:outerShdw blurRad="38100" dist="38100" dir="2700000" algn="tl">
                              <a:srgbClr val="000000">
                                <a:alpha val="43137"/>
                              </a:srgbClr>
                            </a:outerShdw>
                          </a:effectLst>
                          <a:latin typeface="+mn-lt"/>
                        </a:rPr>
                        <a:t>Dr</a:t>
                      </a:r>
                      <a:r>
                        <a:rPr lang="uk-UA" sz="1600" b="0" i="1" dirty="0">
                          <a:solidFill>
                            <a:schemeClr val="tx2"/>
                          </a:solidFill>
                          <a:effectLst>
                            <a:outerShdw blurRad="38100" dist="38100" dir="2700000" algn="tl">
                              <a:srgbClr val="000000">
                                <a:alpha val="43137"/>
                              </a:srgbClr>
                            </a:outerShdw>
                          </a:effectLst>
                          <a:latin typeface="+mn-lt"/>
                        </a:rPr>
                        <a:t>. </a:t>
                      </a:r>
                      <a:r>
                        <a:rPr lang="uk-UA" sz="1600" b="0" i="1" dirty="0" err="1">
                          <a:solidFill>
                            <a:schemeClr val="tx2"/>
                          </a:solidFill>
                          <a:effectLst>
                            <a:outerShdw blurRad="38100" dist="38100" dir="2700000" algn="tl">
                              <a:srgbClr val="000000">
                                <a:alpha val="43137"/>
                              </a:srgbClr>
                            </a:outerShdw>
                          </a:effectLst>
                          <a:latin typeface="+mn-lt"/>
                        </a:rPr>
                        <a:t>Claus</a:t>
                      </a:r>
                      <a:r>
                        <a:rPr lang="uk-UA" sz="1600" b="0" i="1" dirty="0">
                          <a:solidFill>
                            <a:schemeClr val="tx2"/>
                          </a:solidFill>
                          <a:effectLst>
                            <a:outerShdw blurRad="38100" dist="38100" dir="2700000" algn="tl">
                              <a:srgbClr val="000000">
                                <a:alpha val="43137"/>
                              </a:srgbClr>
                            </a:outerShdw>
                          </a:effectLst>
                          <a:latin typeface="+mn-lt"/>
                        </a:rPr>
                        <a:t> </a:t>
                      </a:r>
                      <a:r>
                        <a:rPr lang="uk-UA" sz="1600" b="0" i="1" dirty="0" err="1">
                          <a:solidFill>
                            <a:schemeClr val="tx2"/>
                          </a:solidFill>
                          <a:effectLst>
                            <a:outerShdw blurRad="38100" dist="38100" dir="2700000" algn="tl">
                              <a:srgbClr val="000000">
                                <a:alpha val="43137"/>
                              </a:srgbClr>
                            </a:outerShdw>
                          </a:effectLst>
                          <a:latin typeface="+mn-lt"/>
                        </a:rPr>
                        <a:t>Otto</a:t>
                      </a:r>
                      <a:r>
                        <a:rPr lang="uk-UA" sz="1600" b="0" i="1" dirty="0">
                          <a:solidFill>
                            <a:schemeClr val="tx2"/>
                          </a:solidFill>
                          <a:effectLst>
                            <a:outerShdw blurRad="38100" dist="38100" dir="2700000" algn="tl">
                              <a:srgbClr val="000000">
                                <a:alpha val="43137"/>
                              </a:srgbClr>
                            </a:outerShdw>
                          </a:effectLst>
                          <a:latin typeface="+mn-lt"/>
                        </a:rPr>
                        <a:t> </a:t>
                      </a:r>
                      <a:r>
                        <a:rPr lang="uk-UA" sz="1600" b="0" i="1" dirty="0" err="1">
                          <a:solidFill>
                            <a:schemeClr val="tx2"/>
                          </a:solidFill>
                          <a:effectLst>
                            <a:outerShdw blurRad="38100" dist="38100" dir="2700000" algn="tl">
                              <a:srgbClr val="000000">
                                <a:alpha val="43137"/>
                              </a:srgbClr>
                            </a:outerShdw>
                          </a:effectLst>
                          <a:latin typeface="+mn-lt"/>
                        </a:rPr>
                        <a:t>Scharmer</a:t>
                      </a:r>
                      <a:r>
                        <a:rPr lang="uk-UA" sz="1600" b="0" i="1" dirty="0">
                          <a:solidFill>
                            <a:schemeClr val="tx2"/>
                          </a:solidFill>
                          <a:effectLst>
                            <a:outerShdw blurRad="38100" dist="38100" dir="2700000" algn="tl">
                              <a:srgbClr val="000000">
                                <a:alpha val="43137"/>
                              </a:srgbClr>
                            </a:outerShdw>
                          </a:effectLst>
                          <a:latin typeface="+mn-lt"/>
                        </a:rPr>
                        <a:t>)</a:t>
                      </a:r>
                      <a:endParaRPr lang="uk-UA" sz="1600" b="0" i="1"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250" b="0" spc="-70" dirty="0">
                          <a:solidFill>
                            <a:schemeClr val="tx2"/>
                          </a:solidFill>
                          <a:effectLst/>
                          <a:latin typeface="+mn-lt"/>
                        </a:rPr>
                        <a:t>Завантаження розумової моделі – пізнання на цьому рівні означає ви-</a:t>
                      </a:r>
                      <a:r>
                        <a:rPr lang="uk-UA" sz="1250" b="0" spc="-70" dirty="0" err="1">
                          <a:solidFill>
                            <a:schemeClr val="tx2"/>
                          </a:solidFill>
                          <a:effectLst/>
                          <a:latin typeface="+mn-lt"/>
                        </a:rPr>
                        <a:t>користовувати</a:t>
                      </a:r>
                      <a:r>
                        <a:rPr lang="uk-UA" sz="1250" b="0" spc="-70" dirty="0">
                          <a:solidFill>
                            <a:schemeClr val="tx2"/>
                          </a:solidFill>
                          <a:effectLst/>
                          <a:latin typeface="+mn-lt"/>
                        </a:rPr>
                        <a:t> свої розумові моделі і звички мислення. Відображення та </a:t>
                      </a:r>
                      <a:r>
                        <a:rPr lang="uk-UA" sz="1250" b="0" spc="-70" dirty="0" err="1">
                          <a:solidFill>
                            <a:schemeClr val="tx2"/>
                          </a:solidFill>
                          <a:effectLst/>
                          <a:latin typeface="+mn-lt"/>
                        </a:rPr>
                        <a:t>реінтерпретація</a:t>
                      </a:r>
                      <a:r>
                        <a:rPr lang="uk-UA" sz="1250" b="0" spc="-70" dirty="0">
                          <a:solidFill>
                            <a:schemeClr val="tx2"/>
                          </a:solidFill>
                          <a:effectLst/>
                          <a:latin typeface="+mn-lt"/>
                        </a:rPr>
                        <a:t> –  пізнання дає змогу розмірковувати про явище і дає змогу формувати відповідну структуру думки. Уява ґрунтується на глибокому пізнанні через увагу, що дає змогу відчути явище зсередини. Удосконалення – пізнання  знаходиться на найвищому і найбільш тонкому рівні, що дає йому змогу стати єдиним і цілісним</a:t>
                      </a:r>
                      <a:endParaRPr lang="uk-UA" sz="125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200" b="0" dirty="0" err="1">
                          <a:solidFill>
                            <a:schemeClr val="tx2"/>
                          </a:solidFill>
                          <a:effectLst/>
                          <a:latin typeface="+mn-lt"/>
                        </a:rPr>
                        <a:t>Scharmer</a:t>
                      </a:r>
                      <a:r>
                        <a:rPr lang="uk-UA" sz="1200" b="0" dirty="0">
                          <a:solidFill>
                            <a:schemeClr val="tx2"/>
                          </a:solidFill>
                          <a:effectLst/>
                          <a:latin typeface="+mn-lt"/>
                        </a:rPr>
                        <a:t> </a:t>
                      </a:r>
                      <a:r>
                        <a:rPr lang="uk-UA" sz="1200" b="0" dirty="0" err="1">
                          <a:solidFill>
                            <a:schemeClr val="tx2"/>
                          </a:solidFill>
                          <a:effectLst/>
                          <a:latin typeface="+mn-lt"/>
                        </a:rPr>
                        <a:t>Dr</a:t>
                      </a:r>
                      <a:r>
                        <a:rPr lang="uk-UA" sz="1200" b="0" dirty="0">
                          <a:solidFill>
                            <a:schemeClr val="tx2"/>
                          </a:solidFill>
                          <a:effectLst/>
                          <a:latin typeface="+mn-lt"/>
                        </a:rPr>
                        <a:t>. </a:t>
                      </a:r>
                      <a:r>
                        <a:rPr lang="uk-UA" sz="1200" b="0" dirty="0" err="1">
                          <a:solidFill>
                            <a:schemeClr val="tx2"/>
                          </a:solidFill>
                          <a:effectLst/>
                          <a:latin typeface="+mn-lt"/>
                        </a:rPr>
                        <a:t>Claus</a:t>
                      </a:r>
                      <a:r>
                        <a:rPr lang="uk-UA" sz="1200" b="0" dirty="0">
                          <a:solidFill>
                            <a:schemeClr val="tx2"/>
                          </a:solidFill>
                          <a:effectLst/>
                          <a:latin typeface="+mn-lt"/>
                        </a:rPr>
                        <a:t> </a:t>
                      </a:r>
                      <a:r>
                        <a:rPr lang="uk-UA" sz="1200" b="0" dirty="0" err="1">
                          <a:solidFill>
                            <a:schemeClr val="tx2"/>
                          </a:solidFill>
                          <a:effectLst/>
                          <a:latin typeface="+mn-lt"/>
                        </a:rPr>
                        <a:t>Otto</a:t>
                      </a:r>
                      <a:r>
                        <a:rPr lang="uk-UA" sz="1200" b="0" dirty="0">
                          <a:solidFill>
                            <a:schemeClr val="tx2"/>
                          </a:solidFill>
                          <a:effectLst/>
                          <a:latin typeface="+mn-lt"/>
                        </a:rPr>
                        <a:t>. </a:t>
                      </a:r>
                      <a:r>
                        <a:rPr lang="uk-UA" sz="1200" b="0" dirty="0" err="1">
                          <a:solidFill>
                            <a:schemeClr val="tx2"/>
                          </a:solidFill>
                          <a:effectLst/>
                          <a:latin typeface="+mn-lt"/>
                        </a:rPr>
                        <a:t>Community</a:t>
                      </a:r>
                      <a:r>
                        <a:rPr lang="uk-UA" sz="1200" b="0" dirty="0">
                          <a:solidFill>
                            <a:schemeClr val="tx2"/>
                          </a:solidFill>
                          <a:effectLst/>
                          <a:latin typeface="+mn-lt"/>
                        </a:rPr>
                        <a:t> </a:t>
                      </a:r>
                      <a:r>
                        <a:rPr lang="uk-UA" sz="1200" b="0" dirty="0" err="1">
                          <a:solidFill>
                            <a:schemeClr val="tx2"/>
                          </a:solidFill>
                          <a:effectLst/>
                          <a:latin typeface="+mn-lt"/>
                        </a:rPr>
                        <a:t>Action</a:t>
                      </a:r>
                      <a:r>
                        <a:rPr lang="uk-UA" sz="1200" b="0" dirty="0">
                          <a:solidFill>
                            <a:schemeClr val="tx2"/>
                          </a:solidFill>
                          <a:effectLst/>
                          <a:latin typeface="+mn-lt"/>
                        </a:rPr>
                        <a:t> </a:t>
                      </a:r>
                      <a:r>
                        <a:rPr lang="uk-UA" sz="1200" b="0" dirty="0" err="1">
                          <a:solidFill>
                            <a:schemeClr val="tx2"/>
                          </a:solidFill>
                          <a:effectLst/>
                          <a:latin typeface="+mn-lt"/>
                        </a:rPr>
                        <a:t>Research</a:t>
                      </a:r>
                      <a:r>
                        <a:rPr lang="uk-UA" sz="1200" b="0" dirty="0">
                          <a:solidFill>
                            <a:schemeClr val="tx2"/>
                          </a:solidFill>
                          <a:effectLst/>
                          <a:latin typeface="+mn-lt"/>
                        </a:rPr>
                        <a:t>  / </a:t>
                      </a:r>
                      <a:r>
                        <a:rPr lang="uk-UA" sz="1200" b="0" dirty="0" err="1">
                          <a:solidFill>
                            <a:schemeClr val="tx2"/>
                          </a:solidFill>
                          <a:effectLst/>
                          <a:latin typeface="+mn-lt"/>
                        </a:rPr>
                        <a:t>Dr</a:t>
                      </a:r>
                      <a:r>
                        <a:rPr lang="uk-UA" sz="1200" b="0" dirty="0">
                          <a:solidFill>
                            <a:schemeClr val="tx2"/>
                          </a:solidFill>
                          <a:effectLst/>
                          <a:latin typeface="+mn-lt"/>
                        </a:rPr>
                        <a:t>. </a:t>
                      </a:r>
                      <a:r>
                        <a:rPr lang="uk-UA" sz="1200" b="0" dirty="0" err="1">
                          <a:solidFill>
                            <a:schemeClr val="tx2"/>
                          </a:solidFill>
                          <a:effectLst/>
                          <a:latin typeface="+mn-lt"/>
                        </a:rPr>
                        <a:t>Claus</a:t>
                      </a:r>
                      <a:r>
                        <a:rPr lang="uk-UA" sz="1200" b="0" dirty="0">
                          <a:solidFill>
                            <a:schemeClr val="tx2"/>
                          </a:solidFill>
                          <a:effectLst/>
                          <a:latin typeface="+mn-lt"/>
                        </a:rPr>
                        <a:t> </a:t>
                      </a:r>
                      <a:r>
                        <a:rPr lang="uk-UA" sz="1200" b="0" dirty="0" err="1">
                          <a:solidFill>
                            <a:schemeClr val="tx2"/>
                          </a:solidFill>
                          <a:effectLst/>
                          <a:latin typeface="+mn-lt"/>
                        </a:rPr>
                        <a:t>Otto</a:t>
                      </a:r>
                      <a:r>
                        <a:rPr lang="uk-UA" sz="1200" b="0" dirty="0">
                          <a:solidFill>
                            <a:schemeClr val="tx2"/>
                          </a:solidFill>
                          <a:effectLst/>
                          <a:latin typeface="+mn-lt"/>
                        </a:rPr>
                        <a:t> </a:t>
                      </a:r>
                      <a:r>
                        <a:rPr lang="uk-UA" sz="1200" b="0" dirty="0" err="1">
                          <a:solidFill>
                            <a:schemeClr val="tx2"/>
                          </a:solidFill>
                          <a:effectLst/>
                          <a:latin typeface="+mn-lt"/>
                        </a:rPr>
                        <a:t>Scharmer</a:t>
                      </a:r>
                      <a:r>
                        <a:rPr lang="uk-UA" sz="1200" b="0" dirty="0">
                          <a:solidFill>
                            <a:schemeClr val="tx2"/>
                          </a:solidFill>
                          <a:effectLst/>
                          <a:latin typeface="+mn-lt"/>
                        </a:rPr>
                        <a:t> </a:t>
                      </a:r>
                      <a:r>
                        <a:rPr lang="uk-UA" sz="1200" b="0" dirty="0" err="1">
                          <a:solidFill>
                            <a:schemeClr val="tx2"/>
                          </a:solidFill>
                          <a:effectLst/>
                          <a:latin typeface="+mn-lt"/>
                        </a:rPr>
                        <a:t>and</a:t>
                      </a:r>
                      <a:r>
                        <a:rPr lang="uk-UA" sz="1200" b="0" dirty="0">
                          <a:solidFill>
                            <a:schemeClr val="tx2"/>
                          </a:solidFill>
                          <a:effectLst/>
                          <a:latin typeface="+mn-lt"/>
                        </a:rPr>
                        <a:t> </a:t>
                      </a:r>
                      <a:r>
                        <a:rPr lang="uk-UA" sz="1200" b="0" dirty="0" err="1">
                          <a:solidFill>
                            <a:schemeClr val="tx2"/>
                          </a:solidFill>
                          <a:effectLst/>
                          <a:latin typeface="+mn-lt"/>
                        </a:rPr>
                        <a:t>Peter</a:t>
                      </a:r>
                      <a:r>
                        <a:rPr lang="uk-UA" sz="1200" b="0" dirty="0">
                          <a:solidFill>
                            <a:schemeClr val="tx2"/>
                          </a:solidFill>
                          <a:effectLst/>
                          <a:latin typeface="+mn-lt"/>
                        </a:rPr>
                        <a:t> </a:t>
                      </a:r>
                      <a:r>
                        <a:rPr lang="uk-UA" sz="1200" b="0" dirty="0" err="1">
                          <a:solidFill>
                            <a:schemeClr val="tx2"/>
                          </a:solidFill>
                          <a:effectLst/>
                          <a:latin typeface="+mn-lt"/>
                        </a:rPr>
                        <a:t>Senge</a:t>
                      </a:r>
                      <a:r>
                        <a:rPr lang="uk-UA" sz="1200" b="0" dirty="0">
                          <a:solidFill>
                            <a:schemeClr val="tx2"/>
                          </a:solidFill>
                          <a:effectLst/>
                          <a:latin typeface="+mn-lt"/>
                        </a:rPr>
                        <a:t>. – </a:t>
                      </a:r>
                      <a:r>
                        <a:rPr lang="uk-UA" sz="1200" b="0" dirty="0" err="1">
                          <a:solidFill>
                            <a:schemeClr val="tx2"/>
                          </a:solidFill>
                          <a:effectLst/>
                          <a:latin typeface="+mn-lt"/>
                        </a:rPr>
                        <a:t>Published</a:t>
                      </a:r>
                      <a:r>
                        <a:rPr lang="uk-UA" sz="1200" b="0" dirty="0">
                          <a:solidFill>
                            <a:schemeClr val="tx2"/>
                          </a:solidFill>
                          <a:effectLst/>
                          <a:latin typeface="+mn-lt"/>
                        </a:rPr>
                        <a:t> </a:t>
                      </a:r>
                      <a:r>
                        <a:rPr lang="uk-UA" sz="1200" b="0" dirty="0" err="1">
                          <a:solidFill>
                            <a:schemeClr val="tx2"/>
                          </a:solidFill>
                          <a:effectLst/>
                          <a:latin typeface="+mn-lt"/>
                        </a:rPr>
                        <a:t>in</a:t>
                      </a:r>
                      <a:r>
                        <a:rPr lang="uk-UA" sz="1200" b="0" dirty="0">
                          <a:solidFill>
                            <a:schemeClr val="tx2"/>
                          </a:solidFill>
                          <a:effectLst/>
                          <a:latin typeface="+mn-lt"/>
                        </a:rPr>
                        <a:t> : </a:t>
                      </a:r>
                      <a:r>
                        <a:rPr lang="uk-UA" sz="1200" b="0" dirty="0" err="1">
                          <a:solidFill>
                            <a:schemeClr val="tx2"/>
                          </a:solidFill>
                          <a:effectLst/>
                          <a:latin typeface="+mn-lt"/>
                        </a:rPr>
                        <a:t>Handbook</a:t>
                      </a:r>
                      <a:r>
                        <a:rPr lang="uk-UA" sz="1200" b="0" dirty="0">
                          <a:solidFill>
                            <a:schemeClr val="tx2"/>
                          </a:solidFill>
                          <a:effectLst/>
                          <a:latin typeface="+mn-lt"/>
                        </a:rPr>
                        <a:t> </a:t>
                      </a:r>
                      <a:r>
                        <a:rPr lang="uk-UA" sz="1200" b="0" dirty="0" err="1">
                          <a:solidFill>
                            <a:schemeClr val="tx2"/>
                          </a:solidFill>
                          <a:effectLst/>
                          <a:latin typeface="+mn-lt"/>
                        </a:rPr>
                        <a:t>of</a:t>
                      </a:r>
                      <a:r>
                        <a:rPr lang="uk-UA" sz="1200" b="0" dirty="0">
                          <a:solidFill>
                            <a:schemeClr val="tx2"/>
                          </a:solidFill>
                          <a:effectLst/>
                          <a:latin typeface="+mn-lt"/>
                        </a:rPr>
                        <a:t> </a:t>
                      </a:r>
                      <a:r>
                        <a:rPr lang="uk-UA" sz="1200" b="0" dirty="0" err="1">
                          <a:solidFill>
                            <a:schemeClr val="tx2"/>
                          </a:solidFill>
                          <a:effectLst/>
                          <a:latin typeface="+mn-lt"/>
                        </a:rPr>
                        <a:t>Action</a:t>
                      </a:r>
                      <a:r>
                        <a:rPr lang="uk-UA" sz="1200" b="0" dirty="0">
                          <a:solidFill>
                            <a:schemeClr val="tx2"/>
                          </a:solidFill>
                          <a:effectLst/>
                          <a:latin typeface="+mn-lt"/>
                        </a:rPr>
                        <a:t> </a:t>
                      </a:r>
                      <a:r>
                        <a:rPr lang="uk-UA" sz="1200" b="0" dirty="0" err="1">
                          <a:solidFill>
                            <a:schemeClr val="tx2"/>
                          </a:solidFill>
                          <a:effectLst/>
                          <a:latin typeface="+mn-lt"/>
                        </a:rPr>
                        <a:t>Research</a:t>
                      </a:r>
                      <a:r>
                        <a:rPr lang="uk-UA" sz="1200" b="0" dirty="0">
                          <a:solidFill>
                            <a:schemeClr val="tx2"/>
                          </a:solidFill>
                          <a:effectLst/>
                          <a:latin typeface="+mn-lt"/>
                        </a:rPr>
                        <a:t>. – </a:t>
                      </a:r>
                      <a:r>
                        <a:rPr lang="uk-UA" sz="1200" b="0" dirty="0" err="1">
                          <a:solidFill>
                            <a:schemeClr val="tx2"/>
                          </a:solidFill>
                          <a:effectLst/>
                          <a:latin typeface="+mn-lt"/>
                        </a:rPr>
                        <a:t>Thousand</a:t>
                      </a:r>
                      <a:r>
                        <a:rPr lang="uk-UA" sz="1200" b="0" dirty="0">
                          <a:solidFill>
                            <a:schemeClr val="tx2"/>
                          </a:solidFill>
                          <a:effectLst/>
                          <a:latin typeface="+mn-lt"/>
                        </a:rPr>
                        <a:t> </a:t>
                      </a:r>
                      <a:r>
                        <a:rPr lang="uk-UA" sz="1200" b="0" dirty="0" err="1">
                          <a:solidFill>
                            <a:schemeClr val="tx2"/>
                          </a:solidFill>
                          <a:effectLst/>
                          <a:latin typeface="+mn-lt"/>
                        </a:rPr>
                        <a:t>Oaks</a:t>
                      </a:r>
                      <a:r>
                        <a:rPr lang="uk-UA" sz="1200" b="0" dirty="0">
                          <a:solidFill>
                            <a:schemeClr val="tx2"/>
                          </a:solidFill>
                          <a:effectLst/>
                          <a:latin typeface="+mn-lt"/>
                        </a:rPr>
                        <a:t>, </a:t>
                      </a:r>
                      <a:r>
                        <a:rPr lang="uk-UA" sz="1200" b="0" dirty="0" err="1">
                          <a:solidFill>
                            <a:schemeClr val="tx2"/>
                          </a:solidFill>
                          <a:effectLst/>
                          <a:latin typeface="+mn-lt"/>
                        </a:rPr>
                        <a:t>California</a:t>
                      </a:r>
                      <a:r>
                        <a:rPr lang="uk-UA" sz="1200" b="0" dirty="0">
                          <a:solidFill>
                            <a:schemeClr val="tx2"/>
                          </a:solidFill>
                          <a:effectLst/>
                          <a:latin typeface="+mn-lt"/>
                        </a:rPr>
                        <a:t>, </a:t>
                      </a:r>
                      <a:r>
                        <a:rPr lang="uk-UA" sz="1200" b="0" dirty="0" err="1">
                          <a:solidFill>
                            <a:schemeClr val="tx2"/>
                          </a:solidFill>
                          <a:effectLst/>
                          <a:latin typeface="+mn-lt"/>
                        </a:rPr>
                        <a:t>Sage</a:t>
                      </a:r>
                      <a:r>
                        <a:rPr lang="uk-UA" sz="1200" b="0" dirty="0">
                          <a:solidFill>
                            <a:schemeClr val="tx2"/>
                          </a:solidFill>
                          <a:effectLst/>
                          <a:latin typeface="+mn-lt"/>
                        </a:rPr>
                        <a:t> </a:t>
                      </a:r>
                      <a:r>
                        <a:rPr lang="uk-UA" sz="1200" b="0" dirty="0" err="1">
                          <a:solidFill>
                            <a:schemeClr val="tx2"/>
                          </a:solidFill>
                          <a:effectLst/>
                          <a:latin typeface="+mn-lt"/>
                        </a:rPr>
                        <a:t>Publications</a:t>
                      </a:r>
                      <a:r>
                        <a:rPr lang="uk-UA" sz="1200" b="0" dirty="0">
                          <a:solidFill>
                            <a:schemeClr val="tx2"/>
                          </a:solidFill>
                          <a:effectLst/>
                          <a:latin typeface="+mn-lt"/>
                        </a:rPr>
                        <a:t>. </a:t>
                      </a:r>
                      <a:r>
                        <a:rPr lang="uk-UA" sz="1200" b="0" dirty="0" smtClean="0">
                          <a:solidFill>
                            <a:schemeClr val="tx2"/>
                          </a:solidFill>
                          <a:effectLst/>
                          <a:latin typeface="+mn-lt"/>
                        </a:rPr>
                        <a:t>–</a:t>
                      </a:r>
                      <a:r>
                        <a:rPr lang="en-US" sz="1200" b="0" baseline="0" dirty="0" smtClean="0">
                          <a:solidFill>
                            <a:schemeClr val="tx2"/>
                          </a:solidFill>
                          <a:effectLst/>
                          <a:latin typeface="+mn-lt"/>
                        </a:rPr>
                        <a:t> </a:t>
                      </a:r>
                      <a:r>
                        <a:rPr lang="uk-UA" sz="1200" b="0" dirty="0" smtClean="0">
                          <a:solidFill>
                            <a:schemeClr val="tx2"/>
                          </a:solidFill>
                          <a:effectLst/>
                          <a:latin typeface="+mn-lt"/>
                        </a:rPr>
                        <a:t>p</a:t>
                      </a:r>
                      <a:r>
                        <a:rPr lang="uk-UA" sz="1200" b="0" dirty="0">
                          <a:solidFill>
                            <a:schemeClr val="tx2"/>
                          </a:solidFill>
                          <a:effectLst/>
                          <a:latin typeface="+mn-lt"/>
                        </a:rPr>
                        <a:t>.</a:t>
                      </a:r>
                    </a:p>
                    <a:p>
                      <a:pPr>
                        <a:spcAft>
                          <a:spcPts val="0"/>
                        </a:spcAft>
                      </a:pPr>
                      <a:r>
                        <a:rPr lang="uk-UA" sz="1200" b="0" dirty="0">
                          <a:solidFill>
                            <a:schemeClr val="tx2"/>
                          </a:solidFill>
                          <a:effectLst/>
                          <a:latin typeface="+mn-lt"/>
                        </a:rPr>
                        <a:t> </a:t>
                      </a:r>
                      <a:endParaRPr lang="uk-UA" sz="120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 xmlns:a16="http://schemas.microsoft.com/office/drawing/2014/main" val="3373375985"/>
                  </a:ext>
                </a:extLst>
              </a:tr>
              <a:tr h="2151966">
                <a:tc>
                  <a:txBody>
                    <a:bodyPr/>
                    <a:lstStyle/>
                    <a:p>
                      <a:pPr algn="just">
                        <a:spcAft>
                          <a:spcPts val="0"/>
                        </a:spcAft>
                      </a:pPr>
                      <a:r>
                        <a:rPr lang="uk-UA" sz="1600" b="0" i="1" dirty="0">
                          <a:solidFill>
                            <a:schemeClr val="tx2"/>
                          </a:solidFill>
                          <a:effectLst>
                            <a:outerShdw blurRad="38100" dist="38100" dir="2700000" algn="tl">
                              <a:srgbClr val="000000">
                                <a:alpha val="43137"/>
                              </a:srgbClr>
                            </a:outerShdw>
                          </a:effectLst>
                          <a:latin typeface="+mn-lt"/>
                        </a:rPr>
                        <a:t>С. А. </a:t>
                      </a:r>
                      <a:r>
                        <a:rPr lang="uk-UA" sz="1600" b="0" i="1" dirty="0" err="1">
                          <a:solidFill>
                            <a:schemeClr val="tx2"/>
                          </a:solidFill>
                          <a:effectLst>
                            <a:outerShdw blurRad="38100" dist="38100" dir="2700000" algn="tl">
                              <a:srgbClr val="000000">
                                <a:alpha val="43137"/>
                              </a:srgbClr>
                            </a:outerShdw>
                          </a:effectLst>
                          <a:latin typeface="+mn-lt"/>
                        </a:rPr>
                        <a:t>Лебедев</a:t>
                      </a:r>
                      <a:r>
                        <a:rPr lang="uk-UA" sz="1600" b="0" i="1" dirty="0">
                          <a:solidFill>
                            <a:schemeClr val="tx2"/>
                          </a:solidFill>
                          <a:effectLst>
                            <a:outerShdw blurRad="38100" dist="38100" dir="2700000" algn="tl">
                              <a:srgbClr val="000000">
                                <a:alpha val="43137"/>
                              </a:srgbClr>
                            </a:outerShdw>
                          </a:effectLst>
                          <a:latin typeface="+mn-lt"/>
                        </a:rPr>
                        <a:t> </a:t>
                      </a:r>
                      <a:endParaRPr lang="uk-UA" sz="1600" b="0" i="1"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250" b="0" spc="-50" dirty="0">
                          <a:solidFill>
                            <a:schemeClr val="tx2"/>
                          </a:solidFill>
                          <a:effectLst/>
                          <a:latin typeface="+mn-lt"/>
                        </a:rPr>
                        <a:t>Емпіричний рівень (є фактичним матеріалом, взятим з емпіричного досвіду, а так само результатами первинного концептуального його узагальнення в поняттях та інших абстракціях). Теоретичний рівень (становлять проблеми, що ґрунтуються на фактах, і наукові припущення (гіпотези), засновані на них закони, принципи і теорії, що з них випливають). </a:t>
                      </a:r>
                      <a:r>
                        <a:rPr lang="uk-UA" sz="1250" b="0" spc="-50" dirty="0" err="1">
                          <a:solidFill>
                            <a:schemeClr val="tx2"/>
                          </a:solidFill>
                          <a:effectLst/>
                          <a:latin typeface="+mn-lt"/>
                        </a:rPr>
                        <a:t>Метатеоретичний</a:t>
                      </a:r>
                      <a:r>
                        <a:rPr lang="uk-UA" sz="1250" b="0" spc="-50" dirty="0">
                          <a:solidFill>
                            <a:schemeClr val="tx2"/>
                          </a:solidFill>
                          <a:effectLst/>
                          <a:latin typeface="+mn-lt"/>
                        </a:rPr>
                        <a:t> рівень (представлений філософськими настановами, соціокультурними основами наукового дослідження, а також методами, ідеалами, нормами, еталонами, </a:t>
                      </a:r>
                      <a:r>
                        <a:rPr lang="uk-UA" sz="1250" b="0" spc="-50" dirty="0" err="1">
                          <a:solidFill>
                            <a:schemeClr val="tx2"/>
                          </a:solidFill>
                          <a:effectLst/>
                          <a:latin typeface="+mn-lt"/>
                        </a:rPr>
                        <a:t>регулятивами</a:t>
                      </a:r>
                      <a:r>
                        <a:rPr lang="uk-UA" sz="1250" b="0" spc="-50" dirty="0">
                          <a:solidFill>
                            <a:schemeClr val="tx2"/>
                          </a:solidFill>
                          <a:effectLst/>
                          <a:latin typeface="+mn-lt"/>
                        </a:rPr>
                        <a:t>, імперативами наукового пізнання, стилем мислення дослідника і </a:t>
                      </a:r>
                      <a:r>
                        <a:rPr lang="uk-UA" sz="1250" b="0" spc="-50" dirty="0" err="1">
                          <a:solidFill>
                            <a:schemeClr val="tx2"/>
                          </a:solidFill>
                          <a:effectLst/>
                          <a:latin typeface="+mn-lt"/>
                        </a:rPr>
                        <a:t>т.д</a:t>
                      </a:r>
                      <a:r>
                        <a:rPr lang="uk-UA" sz="1250" b="0" spc="-50" dirty="0">
                          <a:solidFill>
                            <a:schemeClr val="tx2"/>
                          </a:solidFill>
                          <a:effectLst/>
                          <a:latin typeface="+mn-lt"/>
                        </a:rPr>
                        <a:t>.).</a:t>
                      </a:r>
                      <a:endParaRPr lang="uk-UA" sz="125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200" b="0" dirty="0" err="1">
                          <a:solidFill>
                            <a:schemeClr val="tx2"/>
                          </a:solidFill>
                          <a:effectLst/>
                          <a:latin typeface="+mn-lt"/>
                        </a:rPr>
                        <a:t>Лебедев</a:t>
                      </a:r>
                      <a:r>
                        <a:rPr lang="uk-UA" sz="1200" b="0" dirty="0">
                          <a:solidFill>
                            <a:schemeClr val="tx2"/>
                          </a:solidFill>
                          <a:effectLst/>
                          <a:latin typeface="+mn-lt"/>
                        </a:rPr>
                        <a:t> С. А. </a:t>
                      </a:r>
                      <a:r>
                        <a:rPr lang="uk-UA" sz="1200" b="0" dirty="0" err="1">
                          <a:solidFill>
                            <a:schemeClr val="tx2"/>
                          </a:solidFill>
                          <a:effectLst/>
                          <a:latin typeface="+mn-lt"/>
                        </a:rPr>
                        <a:t>Философия</a:t>
                      </a:r>
                      <a:r>
                        <a:rPr lang="uk-UA" sz="1200" b="0" dirty="0">
                          <a:solidFill>
                            <a:schemeClr val="tx2"/>
                          </a:solidFill>
                          <a:effectLst/>
                          <a:latin typeface="+mn-lt"/>
                        </a:rPr>
                        <a:t> науки: </a:t>
                      </a:r>
                      <a:r>
                        <a:rPr lang="uk-UA" sz="1200" b="0" dirty="0" err="1">
                          <a:solidFill>
                            <a:schemeClr val="tx2"/>
                          </a:solidFill>
                          <a:effectLst/>
                          <a:latin typeface="+mn-lt"/>
                        </a:rPr>
                        <a:t>краткая</a:t>
                      </a:r>
                      <a:r>
                        <a:rPr lang="uk-UA" sz="1200" b="0" dirty="0">
                          <a:solidFill>
                            <a:schemeClr val="tx2"/>
                          </a:solidFill>
                          <a:effectLst/>
                          <a:latin typeface="+mn-lt"/>
                        </a:rPr>
                        <a:t> </a:t>
                      </a:r>
                      <a:r>
                        <a:rPr lang="uk-UA" sz="1200" b="0" dirty="0" err="1">
                          <a:solidFill>
                            <a:schemeClr val="tx2"/>
                          </a:solidFill>
                          <a:effectLst/>
                          <a:latin typeface="+mn-lt"/>
                        </a:rPr>
                        <a:t>энциклопедия</a:t>
                      </a:r>
                      <a:r>
                        <a:rPr lang="uk-UA" sz="1200" b="0" dirty="0">
                          <a:solidFill>
                            <a:schemeClr val="tx2"/>
                          </a:solidFill>
                          <a:effectLst/>
                          <a:latin typeface="+mn-lt"/>
                        </a:rPr>
                        <a:t>  / С. А. </a:t>
                      </a:r>
                      <a:r>
                        <a:rPr lang="uk-UA" sz="1200" b="0" dirty="0" err="1">
                          <a:solidFill>
                            <a:schemeClr val="tx2"/>
                          </a:solidFill>
                          <a:effectLst/>
                          <a:latin typeface="+mn-lt"/>
                        </a:rPr>
                        <a:t>Лебедев</a:t>
                      </a:r>
                      <a:r>
                        <a:rPr lang="uk-UA" sz="1200" b="0" dirty="0">
                          <a:solidFill>
                            <a:schemeClr val="tx2"/>
                          </a:solidFill>
                          <a:effectLst/>
                          <a:latin typeface="+mn-lt"/>
                        </a:rPr>
                        <a:t>. – М.: </a:t>
                      </a:r>
                      <a:r>
                        <a:rPr lang="uk-UA" sz="1200" b="0" dirty="0" err="1">
                          <a:solidFill>
                            <a:schemeClr val="tx2"/>
                          </a:solidFill>
                          <a:effectLst/>
                          <a:latin typeface="+mn-lt"/>
                        </a:rPr>
                        <a:t>Академический</a:t>
                      </a:r>
                      <a:r>
                        <a:rPr lang="uk-UA" sz="1200" b="0" dirty="0">
                          <a:solidFill>
                            <a:schemeClr val="tx2"/>
                          </a:solidFill>
                          <a:effectLst/>
                          <a:latin typeface="+mn-lt"/>
                        </a:rPr>
                        <a:t> Проект, 2008. – 692 с.</a:t>
                      </a:r>
                    </a:p>
                    <a:p>
                      <a:pPr algn="just">
                        <a:spcAft>
                          <a:spcPts val="0"/>
                        </a:spcAft>
                      </a:pPr>
                      <a:r>
                        <a:rPr lang="uk-UA" sz="1200" b="0" dirty="0">
                          <a:solidFill>
                            <a:schemeClr val="tx2"/>
                          </a:solidFill>
                          <a:effectLst/>
                          <a:latin typeface="+mn-lt"/>
                        </a:rPr>
                        <a:t> </a:t>
                      </a:r>
                      <a:endParaRPr lang="uk-UA" sz="120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 xmlns:a16="http://schemas.microsoft.com/office/drawing/2014/main" val="428884740"/>
                  </a:ext>
                </a:extLst>
              </a:tr>
            </a:tbl>
          </a:graphicData>
        </a:graphic>
      </p:graphicFrame>
    </p:spTree>
    <p:extLst>
      <p:ext uri="{BB962C8B-B14F-4D97-AF65-F5344CB8AC3E}">
        <p14:creationId xmlns:p14="http://schemas.microsoft.com/office/powerpoint/2010/main" val="1670263738"/>
      </p:ext>
    </p:extLst>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я 3"/>
          <p:cNvGraphicFramePr>
            <a:graphicFrameLocks noGrp="1"/>
          </p:cNvGraphicFramePr>
          <p:nvPr>
            <p:extLst>
              <p:ext uri="{D42A27DB-BD31-4B8C-83A1-F6EECF244321}">
                <p14:modId xmlns:p14="http://schemas.microsoft.com/office/powerpoint/2010/main" val="2980449313"/>
              </p:ext>
            </p:extLst>
          </p:nvPr>
        </p:nvGraphicFramePr>
        <p:xfrm>
          <a:off x="53751" y="40607"/>
          <a:ext cx="9090249" cy="7278400"/>
        </p:xfrm>
        <a:graphic>
          <a:graphicData uri="http://schemas.openxmlformats.org/drawingml/2006/table">
            <a:tbl>
              <a:tblPr firstRow="1" firstCol="1" lastRow="1" lastCol="1" bandRow="1" bandCol="1">
                <a:tableStyleId>{BC89EF96-8CEA-46FF-86C4-4CE0E7609802}</a:tableStyleId>
              </a:tblPr>
              <a:tblGrid>
                <a:gridCol w="1570483">
                  <a:extLst>
                    <a:ext uri="{9D8B030D-6E8A-4147-A177-3AD203B41FA5}">
                      <a16:colId xmlns="" xmlns:a16="http://schemas.microsoft.com/office/drawing/2014/main" val="1869942325"/>
                    </a:ext>
                  </a:extLst>
                </a:gridCol>
                <a:gridCol w="4328885">
                  <a:extLst>
                    <a:ext uri="{9D8B030D-6E8A-4147-A177-3AD203B41FA5}">
                      <a16:colId xmlns="" xmlns:a16="http://schemas.microsoft.com/office/drawing/2014/main" val="1256866036"/>
                    </a:ext>
                  </a:extLst>
                </a:gridCol>
                <a:gridCol w="3190881">
                  <a:extLst>
                    <a:ext uri="{9D8B030D-6E8A-4147-A177-3AD203B41FA5}">
                      <a16:colId xmlns="" xmlns:a16="http://schemas.microsoft.com/office/drawing/2014/main" val="532178690"/>
                    </a:ext>
                  </a:extLst>
                </a:gridCol>
              </a:tblGrid>
              <a:tr h="204908">
                <a:tc>
                  <a:txBody>
                    <a:bodyPr/>
                    <a:lstStyle/>
                    <a:p>
                      <a:pPr algn="ctr">
                        <a:spcAft>
                          <a:spcPts val="0"/>
                        </a:spcAft>
                      </a:pPr>
                      <a:r>
                        <a:rPr lang="uk-UA" sz="1200" b="1" dirty="0">
                          <a:solidFill>
                            <a:schemeClr val="tx2"/>
                          </a:solidFill>
                          <a:effectLst/>
                          <a:latin typeface="+mn-lt"/>
                        </a:rPr>
                        <a:t>Учений (учені)</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Характеристика рівнів</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Джерело</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830883514"/>
                  </a:ext>
                </a:extLst>
              </a:tr>
              <a:tr h="995868">
                <a:tc>
                  <a:txBody>
                    <a:bodyPr/>
                    <a:lstStyle/>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Н.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Панферов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Конкретно-чуттєвий рівень – сприйняття.</a:t>
                      </a:r>
                    </a:p>
                    <a:p>
                      <a:pPr>
                        <a:spcAft>
                          <a:spcPts val="0"/>
                        </a:spcAft>
                      </a:pPr>
                      <a:r>
                        <a:rPr lang="uk-UA" sz="1500" b="0" dirty="0" err="1">
                          <a:solidFill>
                            <a:schemeClr val="tx2"/>
                          </a:solidFill>
                          <a:effectLst/>
                          <a:latin typeface="+mn-lt"/>
                          <a:ea typeface="Calibri" panose="020F0502020204030204" pitchFamily="34" charset="0"/>
                          <a:cs typeface="Times New Roman" panose="02020603050405020304" pitchFamily="18" charset="0"/>
                        </a:rPr>
                        <a:t>Абстрактно</a:t>
                      </a:r>
                      <a:r>
                        <a:rPr lang="uk-UA" sz="1500" b="0" dirty="0">
                          <a:solidFill>
                            <a:schemeClr val="tx2"/>
                          </a:solidFill>
                          <a:effectLst/>
                          <a:latin typeface="+mn-lt"/>
                          <a:ea typeface="Calibri" panose="020F0502020204030204" pitchFamily="34" charset="0"/>
                          <a:cs typeface="Times New Roman" panose="02020603050405020304" pitchFamily="18" charset="0"/>
                        </a:rPr>
                        <a:t>-логічний рівень – інтерпретація</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Панферов</a:t>
                      </a:r>
                      <a:r>
                        <a:rPr lang="uk-UA" sz="1050" b="0" dirty="0">
                          <a:solidFill>
                            <a:schemeClr val="tx2"/>
                          </a:solidFill>
                          <a:effectLst/>
                          <a:latin typeface="+mn-lt"/>
                          <a:ea typeface="Calibri" panose="020F0502020204030204" pitchFamily="34" charset="0"/>
                          <a:cs typeface="Times New Roman" panose="02020603050405020304" pitchFamily="18" charset="0"/>
                        </a:rPr>
                        <a:t> В. Н. </a:t>
                      </a:r>
                      <a:r>
                        <a:rPr lang="uk-UA" sz="1050" b="0" dirty="0" err="1">
                          <a:solidFill>
                            <a:schemeClr val="tx2"/>
                          </a:solidFill>
                          <a:effectLst/>
                          <a:latin typeface="+mn-lt"/>
                          <a:ea typeface="Calibri" panose="020F0502020204030204" pitchFamily="34" charset="0"/>
                          <a:cs typeface="Times New Roman" panose="02020603050405020304" pitchFamily="18" charset="0"/>
                        </a:rPr>
                        <a:t>Когнитивные</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эталоны</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стереотипы</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взаимопознания</a:t>
                      </a:r>
                      <a:r>
                        <a:rPr lang="uk-UA" sz="1050" b="0" dirty="0">
                          <a:solidFill>
                            <a:schemeClr val="tx2"/>
                          </a:solidFill>
                          <a:effectLst/>
                          <a:latin typeface="+mn-lt"/>
                          <a:ea typeface="Calibri" panose="020F0502020204030204" pitchFamily="34" charset="0"/>
                          <a:cs typeface="Times New Roman" panose="02020603050405020304" pitchFamily="18" charset="0"/>
                        </a:rPr>
                        <a:t> людей / В. Н. </a:t>
                      </a:r>
                      <a:r>
                        <a:rPr lang="uk-UA" sz="1050" b="0" dirty="0" err="1">
                          <a:solidFill>
                            <a:schemeClr val="tx2"/>
                          </a:solidFill>
                          <a:effectLst/>
                          <a:latin typeface="+mn-lt"/>
                          <a:ea typeface="Calibri" panose="020F0502020204030204" pitchFamily="34" charset="0"/>
                          <a:cs typeface="Times New Roman" panose="02020603050405020304" pitchFamily="18" charset="0"/>
                        </a:rPr>
                        <a:t>Панферов</a:t>
                      </a:r>
                      <a:r>
                        <a:rPr lang="uk-UA" sz="1050" b="0" dirty="0">
                          <a:solidFill>
                            <a:schemeClr val="tx2"/>
                          </a:solidFill>
                          <a:effectLst/>
                          <a:latin typeface="+mn-lt"/>
                          <a:ea typeface="Calibri" panose="020F0502020204030204" pitchFamily="34" charset="0"/>
                          <a:cs typeface="Times New Roman" panose="02020603050405020304" pitchFamily="18" charset="0"/>
                        </a:rPr>
                        <a:t> // </a:t>
                      </a:r>
                      <a:r>
                        <a:rPr lang="uk-UA" sz="1050" b="0" dirty="0" err="1">
                          <a:solidFill>
                            <a:schemeClr val="tx2"/>
                          </a:solidFill>
                          <a:effectLst/>
                          <a:latin typeface="+mn-lt"/>
                          <a:ea typeface="Calibri" panose="020F0502020204030204" pitchFamily="34" charset="0"/>
                          <a:cs typeface="Times New Roman" panose="02020603050405020304" pitchFamily="18" charset="0"/>
                        </a:rPr>
                        <a:t>Вопросы</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психологии</a:t>
                      </a:r>
                      <a:r>
                        <a:rPr lang="uk-UA" sz="1050" b="0" dirty="0">
                          <a:solidFill>
                            <a:schemeClr val="tx2"/>
                          </a:solidFill>
                          <a:effectLst/>
                          <a:latin typeface="+mn-lt"/>
                          <a:ea typeface="Calibri" panose="020F0502020204030204" pitchFamily="34" charset="0"/>
                          <a:cs typeface="Times New Roman" panose="02020603050405020304" pitchFamily="18" charset="0"/>
                        </a:rPr>
                        <a:t>. – 1982. –  № 5. – С. 139–141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 xmlns:a16="http://schemas.microsoft.com/office/drawing/2014/main" val="2599050684"/>
                  </a:ext>
                </a:extLst>
              </a:tr>
              <a:tr h="1768190">
                <a:tc>
                  <a:txBody>
                    <a:bodyPr/>
                    <a:lstStyle/>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Ю.Афанасьєв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Емпіричний рівень – початковий рівень пізнання.</a:t>
                      </a:r>
                    </a:p>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Теоретичний рівень – пізнання через наукові дослідження.</a:t>
                      </a:r>
                    </a:p>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Духовний рівень – пізнання, що вимагає глибокого розуміння, певного духовного прозріння, без якого розуміння світу не буде повним або глибоким</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Афанасьев</a:t>
                      </a:r>
                      <a:r>
                        <a:rPr lang="uk-UA" sz="1050" b="0" dirty="0">
                          <a:solidFill>
                            <a:schemeClr val="tx2"/>
                          </a:solidFill>
                          <a:effectLst/>
                          <a:latin typeface="+mn-lt"/>
                          <a:ea typeface="Calibri" panose="020F0502020204030204" pitchFamily="34" charset="0"/>
                          <a:cs typeface="Times New Roman" panose="02020603050405020304" pitchFamily="18" charset="0"/>
                        </a:rPr>
                        <a:t> Т. Ю. </a:t>
                      </a:r>
                      <a:r>
                        <a:rPr lang="uk-UA" sz="1050" b="0" dirty="0" err="1">
                          <a:solidFill>
                            <a:schemeClr val="tx2"/>
                          </a:solidFill>
                          <a:effectLst/>
                          <a:latin typeface="+mn-lt"/>
                          <a:ea typeface="Calibri" panose="020F0502020204030204" pitchFamily="34" charset="0"/>
                          <a:cs typeface="Times New Roman" panose="02020603050405020304" pitchFamily="18" charset="0"/>
                        </a:rPr>
                        <a:t>Своеобразие</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гуманитарного</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познания</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текстовой</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смысловой</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подходы</a:t>
                      </a:r>
                      <a:r>
                        <a:rPr lang="uk-UA" sz="1050" b="0" dirty="0">
                          <a:solidFill>
                            <a:schemeClr val="tx2"/>
                          </a:solidFill>
                          <a:effectLst/>
                          <a:latin typeface="+mn-lt"/>
                          <a:ea typeface="Calibri" panose="020F0502020204030204" pitchFamily="34" charset="0"/>
                          <a:cs typeface="Times New Roman" panose="02020603050405020304" pitchFamily="18" charset="0"/>
                        </a:rPr>
                        <a:t> в </a:t>
                      </a:r>
                      <a:r>
                        <a:rPr lang="uk-UA" sz="1050" b="0" dirty="0" err="1">
                          <a:solidFill>
                            <a:schemeClr val="tx2"/>
                          </a:solidFill>
                          <a:effectLst/>
                          <a:latin typeface="+mn-lt"/>
                          <a:ea typeface="Calibri" panose="020F0502020204030204" pitchFamily="34" charset="0"/>
                          <a:cs typeface="Times New Roman" panose="02020603050405020304" pitchFamily="18" charset="0"/>
                        </a:rPr>
                        <a:t>изучении</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сферы</a:t>
                      </a:r>
                      <a:r>
                        <a:rPr lang="uk-UA" sz="1050" b="0" dirty="0">
                          <a:solidFill>
                            <a:schemeClr val="tx2"/>
                          </a:solidFill>
                          <a:effectLst/>
                          <a:latin typeface="+mn-lt"/>
                          <a:ea typeface="Calibri" panose="020F0502020204030204" pitchFamily="34" charset="0"/>
                          <a:cs typeface="Times New Roman" panose="02020603050405020304" pitchFamily="18" charset="0"/>
                        </a:rPr>
                        <a:t> духа / Т. Ю. </a:t>
                      </a:r>
                      <a:r>
                        <a:rPr lang="uk-UA" sz="1050" b="0" dirty="0" err="1">
                          <a:solidFill>
                            <a:schemeClr val="tx2"/>
                          </a:solidFill>
                          <a:effectLst/>
                          <a:latin typeface="+mn-lt"/>
                          <a:ea typeface="Calibri" panose="020F0502020204030204" pitchFamily="34" charset="0"/>
                          <a:cs typeface="Times New Roman" panose="02020603050405020304" pitchFamily="18" charset="0"/>
                        </a:rPr>
                        <a:t>Афанасьев</a:t>
                      </a:r>
                      <a:r>
                        <a:rPr lang="uk-UA" sz="1050" b="0" dirty="0">
                          <a:solidFill>
                            <a:schemeClr val="tx2"/>
                          </a:solidFill>
                          <a:effectLst/>
                          <a:latin typeface="+mn-lt"/>
                          <a:ea typeface="Calibri" panose="020F0502020204030204" pitchFamily="34" charset="0"/>
                          <a:cs typeface="Times New Roman" panose="02020603050405020304" pitchFamily="18" charset="0"/>
                        </a:rPr>
                        <a:t> // Образ </a:t>
                      </a:r>
                      <a:r>
                        <a:rPr lang="uk-UA" sz="1050" b="0" dirty="0" err="1">
                          <a:solidFill>
                            <a:schemeClr val="tx2"/>
                          </a:solidFill>
                          <a:effectLst/>
                          <a:latin typeface="+mn-lt"/>
                          <a:ea typeface="Calibri" panose="020F0502020204030204" pitchFamily="34" charset="0"/>
                          <a:cs typeface="Times New Roman" panose="02020603050405020304" pitchFamily="18" charset="0"/>
                        </a:rPr>
                        <a:t>человека</a:t>
                      </a:r>
                      <a:r>
                        <a:rPr lang="uk-UA" sz="1050" b="0" dirty="0">
                          <a:solidFill>
                            <a:schemeClr val="tx2"/>
                          </a:solidFill>
                          <a:effectLst/>
                          <a:latin typeface="+mn-lt"/>
                          <a:ea typeface="Calibri" panose="020F0502020204030204" pitchFamily="34" charset="0"/>
                          <a:cs typeface="Times New Roman" panose="02020603050405020304" pitchFamily="18" charset="0"/>
                        </a:rPr>
                        <a:t> и мира в </a:t>
                      </a:r>
                      <a:r>
                        <a:rPr lang="uk-UA" sz="1050" b="0" dirty="0" err="1">
                          <a:solidFill>
                            <a:schemeClr val="tx2"/>
                          </a:solidFill>
                          <a:effectLst/>
                          <a:latin typeface="+mn-lt"/>
                          <a:ea typeface="Calibri" panose="020F0502020204030204" pitchFamily="34" charset="0"/>
                          <a:cs typeface="Times New Roman" panose="02020603050405020304" pitchFamily="18" charset="0"/>
                        </a:rPr>
                        <a:t>Махабхарате</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Бхагавад-гите</a:t>
                      </a:r>
                      <a:r>
                        <a:rPr lang="uk-UA" sz="1050" b="0" dirty="0">
                          <a:solidFill>
                            <a:schemeClr val="tx2"/>
                          </a:solidFill>
                          <a:effectLst/>
                          <a:latin typeface="+mn-lt"/>
                          <a:ea typeface="Calibri" panose="020F0502020204030204" pitchFamily="34" charset="0"/>
                          <a:cs typeface="Times New Roman" panose="02020603050405020304" pitchFamily="18" charset="0"/>
                        </a:rPr>
                        <a:t> : </a:t>
                      </a:r>
                      <a:r>
                        <a:rPr lang="uk-UA" sz="1050" b="0" dirty="0" err="1">
                          <a:solidFill>
                            <a:schemeClr val="tx2"/>
                          </a:solidFill>
                          <a:effectLst/>
                          <a:latin typeface="+mn-lt"/>
                          <a:ea typeface="Calibri" panose="020F0502020204030204" pitchFamily="34" charset="0"/>
                          <a:cs typeface="Times New Roman" panose="02020603050405020304" pitchFamily="18" charset="0"/>
                        </a:rPr>
                        <a:t>материалы</a:t>
                      </a:r>
                      <a:r>
                        <a:rPr lang="uk-UA" sz="1050" b="0" dirty="0">
                          <a:solidFill>
                            <a:schemeClr val="tx2"/>
                          </a:solidFill>
                          <a:effectLst/>
                          <a:latin typeface="+mn-lt"/>
                          <a:ea typeface="Calibri" panose="020F0502020204030204" pitchFamily="34" charset="0"/>
                          <a:cs typeface="Times New Roman" panose="02020603050405020304" pitchFamily="18" charset="0"/>
                        </a:rPr>
                        <a:t> II-й </a:t>
                      </a:r>
                      <a:r>
                        <a:rPr lang="uk-UA" sz="1050" b="0" dirty="0" err="1">
                          <a:solidFill>
                            <a:schemeClr val="tx2"/>
                          </a:solidFill>
                          <a:effectLst/>
                          <a:latin typeface="+mn-lt"/>
                          <a:ea typeface="Calibri" panose="020F0502020204030204" pitchFamily="34" charset="0"/>
                          <a:cs typeface="Times New Roman" panose="02020603050405020304" pitchFamily="18" charset="0"/>
                        </a:rPr>
                        <a:t>междунар</a:t>
                      </a:r>
                      <a:r>
                        <a:rPr lang="uk-UA" sz="1050" b="0" dirty="0">
                          <a:solidFill>
                            <a:schemeClr val="tx2"/>
                          </a:solidFill>
                          <a:effectLst/>
                          <a:latin typeface="+mn-lt"/>
                          <a:ea typeface="Calibri" panose="020F0502020204030204" pitchFamily="34" charset="0"/>
                          <a:cs typeface="Times New Roman" panose="02020603050405020304" pitchFamily="18" charset="0"/>
                        </a:rPr>
                        <a:t>. науч.-</a:t>
                      </a:r>
                      <a:r>
                        <a:rPr lang="uk-UA" sz="1050" b="0" dirty="0" err="1">
                          <a:solidFill>
                            <a:schemeClr val="tx2"/>
                          </a:solidFill>
                          <a:effectLst/>
                          <a:latin typeface="+mn-lt"/>
                          <a:ea typeface="Calibri" panose="020F0502020204030204" pitchFamily="34" charset="0"/>
                          <a:cs typeface="Times New Roman" panose="02020603050405020304" pitchFamily="18" charset="0"/>
                        </a:rPr>
                        <a:t>теор</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конф</a:t>
                      </a:r>
                      <a:r>
                        <a:rPr lang="uk-UA" sz="1050" b="0" dirty="0">
                          <a:solidFill>
                            <a:schemeClr val="tx2"/>
                          </a:solidFill>
                          <a:effectLst/>
                          <a:latin typeface="+mn-lt"/>
                          <a:ea typeface="Calibri" panose="020F0502020204030204" pitchFamily="34" charset="0"/>
                          <a:cs typeface="Times New Roman" panose="02020603050405020304" pitchFamily="18" charset="0"/>
                        </a:rPr>
                        <a:t>. – Владимир, 2007. – С. 136–143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 xmlns:a16="http://schemas.microsoft.com/office/drawing/2014/main" val="3373375985"/>
                  </a:ext>
                </a:extLst>
              </a:tr>
              <a:tr h="1136336">
                <a:tc>
                  <a:txBody>
                    <a:bodyPr/>
                    <a:lstStyle/>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І. І.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Кальной</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Ю. А.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Сандулов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Чуттєвий рівень пізнання має три основних форми: відчуття, сприйняття і уявлення.</a:t>
                      </a:r>
                      <a:br>
                        <a:rPr lang="uk-UA" sz="1500" b="0" dirty="0">
                          <a:solidFill>
                            <a:schemeClr val="tx2"/>
                          </a:solidFill>
                          <a:effectLst/>
                          <a:latin typeface="+mn-lt"/>
                          <a:ea typeface="Calibri" panose="020F0502020204030204" pitchFamily="34" charset="0"/>
                          <a:cs typeface="Times New Roman" panose="02020603050405020304" pitchFamily="18" charset="0"/>
                        </a:rPr>
                      </a:br>
                      <a:r>
                        <a:rPr lang="uk-UA" sz="1500" b="0" dirty="0">
                          <a:solidFill>
                            <a:schemeClr val="tx2"/>
                          </a:solidFill>
                          <a:effectLst/>
                          <a:latin typeface="+mn-lt"/>
                          <a:ea typeface="Calibri" panose="020F0502020204030204" pitchFamily="34" charset="0"/>
                          <a:cs typeface="Times New Roman" panose="02020603050405020304" pitchFamily="18" charset="0"/>
                        </a:rPr>
                        <a:t>Раціональний рівень виявляється через поняття, думки, висновки і фіксується </a:t>
                      </a:r>
                      <a:r>
                        <a:rPr lang="uk-UA" sz="1500" b="0" dirty="0" smtClean="0">
                          <a:solidFill>
                            <a:schemeClr val="tx2"/>
                          </a:solidFill>
                          <a:effectLst/>
                          <a:latin typeface="+mn-lt"/>
                          <a:ea typeface="Calibri" panose="020F0502020204030204" pitchFamily="34" charset="0"/>
                          <a:cs typeface="Times New Roman" panose="02020603050405020304" pitchFamily="18" charset="0"/>
                        </a:rPr>
                        <a:t>в</a:t>
                      </a:r>
                      <a:r>
                        <a:rPr lang="en-US" sz="1500" b="0" dirty="0" smtClean="0">
                          <a:solidFill>
                            <a:schemeClr val="tx2"/>
                          </a:solidFill>
                          <a:effectLst/>
                          <a:latin typeface="+mn-lt"/>
                          <a:ea typeface="Calibri" panose="020F0502020204030204" pitchFamily="34" charset="0"/>
                          <a:cs typeface="Times New Roman" panose="02020603050405020304" pitchFamily="18" charset="0"/>
                        </a:rPr>
                        <a:t> </a:t>
                      </a:r>
                      <a:r>
                        <a:rPr lang="uk-UA" sz="1500" b="0" dirty="0" smtClean="0">
                          <a:solidFill>
                            <a:schemeClr val="tx2"/>
                          </a:solidFill>
                          <a:effectLst/>
                          <a:latin typeface="+mn-lt"/>
                          <a:ea typeface="Calibri" panose="020F0502020204030204" pitchFamily="34" charset="0"/>
                          <a:cs typeface="Times New Roman" panose="02020603050405020304" pitchFamily="18" charset="0"/>
                        </a:rPr>
                        <a:t>теоріях</a:t>
                      </a:r>
                    </a:p>
                    <a:p>
                      <a:pPr>
                        <a:lnSpc>
                          <a:spcPct val="115000"/>
                        </a:lnSpc>
                        <a:spcAft>
                          <a:spcPts val="0"/>
                        </a:spcAft>
                      </a:pPr>
                      <a:endParaRPr lang="uk-UA" sz="1500" b="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Кальной</a:t>
                      </a:r>
                      <a:r>
                        <a:rPr lang="uk-UA" sz="1050" b="0" dirty="0">
                          <a:solidFill>
                            <a:schemeClr val="tx2"/>
                          </a:solidFill>
                          <a:effectLst/>
                          <a:latin typeface="+mn-lt"/>
                          <a:ea typeface="Calibri" panose="020F0502020204030204" pitchFamily="34" charset="0"/>
                          <a:cs typeface="Times New Roman" panose="02020603050405020304" pitchFamily="18" charset="0"/>
                        </a:rPr>
                        <a:t> И.И. </a:t>
                      </a:r>
                      <a:r>
                        <a:rPr lang="uk-UA" sz="1050" b="0" dirty="0" err="1">
                          <a:solidFill>
                            <a:schemeClr val="tx2"/>
                          </a:solidFill>
                          <a:effectLst/>
                          <a:latin typeface="+mn-lt"/>
                          <a:ea typeface="Calibri" panose="020F0502020204030204" pitchFamily="34" charset="0"/>
                          <a:cs typeface="Times New Roman" panose="02020603050405020304" pitchFamily="18" charset="0"/>
                        </a:rPr>
                        <a:t>Философия</a:t>
                      </a:r>
                      <a:r>
                        <a:rPr lang="uk-UA" sz="1050" b="0" dirty="0">
                          <a:solidFill>
                            <a:schemeClr val="tx2"/>
                          </a:solidFill>
                          <a:effectLst/>
                          <a:latin typeface="+mn-lt"/>
                          <a:ea typeface="Calibri" panose="020F0502020204030204" pitchFamily="34" charset="0"/>
                          <a:cs typeface="Times New Roman" panose="02020603050405020304" pitchFamily="18" charset="0"/>
                        </a:rPr>
                        <a:t> для </a:t>
                      </a:r>
                      <a:r>
                        <a:rPr lang="uk-UA" sz="1050" b="0" dirty="0" err="1">
                          <a:solidFill>
                            <a:schemeClr val="tx2"/>
                          </a:solidFill>
                          <a:effectLst/>
                          <a:latin typeface="+mn-lt"/>
                          <a:ea typeface="Calibri" panose="020F0502020204030204" pitchFamily="34" charset="0"/>
                          <a:cs typeface="Times New Roman" panose="02020603050405020304" pitchFamily="18" charset="0"/>
                        </a:rPr>
                        <a:t>аспирантов</a:t>
                      </a:r>
                      <a:r>
                        <a:rPr lang="uk-UA" sz="1050" b="0" dirty="0">
                          <a:solidFill>
                            <a:schemeClr val="tx2"/>
                          </a:solidFill>
                          <a:effectLst/>
                          <a:latin typeface="+mn-lt"/>
                          <a:ea typeface="Calibri" panose="020F0502020204030204" pitchFamily="34" charset="0"/>
                          <a:cs typeface="Times New Roman" panose="02020603050405020304" pitchFamily="18" charset="0"/>
                        </a:rPr>
                        <a:t>  / И. И. </a:t>
                      </a:r>
                      <a:r>
                        <a:rPr lang="uk-UA" sz="1050" b="0" dirty="0" err="1">
                          <a:solidFill>
                            <a:schemeClr val="tx2"/>
                          </a:solidFill>
                          <a:effectLst/>
                          <a:latin typeface="+mn-lt"/>
                          <a:ea typeface="Calibri" panose="020F0502020204030204" pitchFamily="34" charset="0"/>
                          <a:cs typeface="Times New Roman" panose="02020603050405020304" pitchFamily="18" charset="0"/>
                        </a:rPr>
                        <a:t>Кальной</a:t>
                      </a:r>
                      <a:r>
                        <a:rPr lang="uk-UA" sz="1050" b="0" dirty="0">
                          <a:solidFill>
                            <a:schemeClr val="tx2"/>
                          </a:solidFill>
                          <a:effectLst/>
                          <a:latin typeface="+mn-lt"/>
                          <a:ea typeface="Calibri" panose="020F0502020204030204" pitchFamily="34" charset="0"/>
                          <a:cs typeface="Times New Roman" panose="02020603050405020304" pitchFamily="18" charset="0"/>
                        </a:rPr>
                        <a:t>, Ю. А. </a:t>
                      </a:r>
                      <a:r>
                        <a:rPr lang="uk-UA" sz="1050" b="0" dirty="0" err="1">
                          <a:solidFill>
                            <a:schemeClr val="tx2"/>
                          </a:solidFill>
                          <a:effectLst/>
                          <a:latin typeface="+mn-lt"/>
                          <a:ea typeface="Calibri" panose="020F0502020204030204" pitchFamily="34" charset="0"/>
                          <a:cs typeface="Times New Roman" panose="02020603050405020304" pitchFamily="18" charset="0"/>
                        </a:rPr>
                        <a:t>Сандулов</a:t>
                      </a:r>
                      <a:r>
                        <a:rPr lang="uk-UA" sz="1050" b="0" dirty="0">
                          <a:solidFill>
                            <a:schemeClr val="tx2"/>
                          </a:solidFill>
                          <a:effectLst/>
                          <a:latin typeface="+mn-lt"/>
                          <a:ea typeface="Calibri" panose="020F0502020204030204" pitchFamily="34" charset="0"/>
                          <a:cs typeface="Times New Roman" panose="02020603050405020304" pitchFamily="18" charset="0"/>
                        </a:rPr>
                        <a:t>. – 3-е </a:t>
                      </a:r>
                      <a:r>
                        <a:rPr lang="uk-UA" sz="1050" b="0" dirty="0" err="1">
                          <a:solidFill>
                            <a:schemeClr val="tx2"/>
                          </a:solidFill>
                          <a:effectLst/>
                          <a:latin typeface="+mn-lt"/>
                          <a:ea typeface="Calibri" panose="020F0502020204030204" pitchFamily="34" charset="0"/>
                          <a:cs typeface="Times New Roman" panose="02020603050405020304" pitchFamily="18" charset="0"/>
                        </a:rPr>
                        <a:t>изд</a:t>
                      </a:r>
                      <a:r>
                        <a:rPr lang="uk-UA" sz="1050" b="0" dirty="0">
                          <a:solidFill>
                            <a:schemeClr val="tx2"/>
                          </a:solidFill>
                          <a:effectLst/>
                          <a:latin typeface="+mn-lt"/>
                          <a:ea typeface="Calibri" panose="020F0502020204030204" pitchFamily="34" charset="0"/>
                          <a:cs typeface="Times New Roman" panose="02020603050405020304" pitchFamily="18" charset="0"/>
                        </a:rPr>
                        <a:t>.  [стер.] – СПб. : Лань, 2003. – 512 с.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 xmlns:a16="http://schemas.microsoft.com/office/drawing/2014/main" val="428884740"/>
                  </a:ext>
                </a:extLst>
              </a:tr>
              <a:tr h="2671484">
                <a:tc>
                  <a:txBody>
                    <a:bodyPr/>
                    <a:lstStyle/>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І.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Касьян</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300" b="0" i="0" spc="-1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П. </a:t>
                      </a:r>
                      <a:r>
                        <a:rPr lang="uk-UA" sz="1300" b="0" i="0" spc="-1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Кохановский</a:t>
                      </a:r>
                      <a:r>
                        <a:rPr lang="uk-UA" sz="1300" b="0" i="0" spc="-1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a:t>
                      </a:r>
                      <a:endParaRPr lang="uk-UA" sz="13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Г.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Лешкевич</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П. Матяш,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Б.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Фахті</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Б. Н.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Бессонов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a:t>
                      </a:r>
                    </a:p>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Чуйко</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Є. М.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Причепій</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А. М.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Черній</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Л. А.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Чекаль</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Емпіричний (від гр. </a:t>
                      </a:r>
                      <a:r>
                        <a:rPr lang="uk-UA" sz="1500" b="0" dirty="0" err="1">
                          <a:solidFill>
                            <a:schemeClr val="tx2"/>
                          </a:solidFill>
                          <a:effectLst/>
                          <a:latin typeface="+mn-lt"/>
                          <a:ea typeface="Calibri" panose="020F0502020204030204" pitchFamily="34" charset="0"/>
                          <a:cs typeface="Times New Roman" panose="02020603050405020304" pitchFamily="18" charset="0"/>
                        </a:rPr>
                        <a:t>еmреіrіа</a:t>
                      </a:r>
                      <a:r>
                        <a:rPr lang="uk-UA" sz="1500" b="0" dirty="0">
                          <a:solidFill>
                            <a:schemeClr val="tx2"/>
                          </a:solidFill>
                          <a:effectLst/>
                          <a:latin typeface="+mn-lt"/>
                          <a:ea typeface="Calibri" panose="020F0502020204030204" pitchFamily="34" charset="0"/>
                          <a:cs typeface="Times New Roman" panose="02020603050405020304" pitchFamily="18" charset="0"/>
                        </a:rPr>
                        <a:t> – досвід) рівень пізнання – це пізнання, отримане безпосередньо з досвіду з деякою раціональною обробкою властивостей і відношень об'єкта, що пізнається. Він завжди є основою, базою для теоретичного рівня пізнання.</a:t>
                      </a:r>
                    </a:p>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Теоретичний рівень – це пізнання, отримане шляхом абстрактного мислення</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Касьян</a:t>
                      </a:r>
                      <a:r>
                        <a:rPr lang="uk-UA" sz="1050" b="0" dirty="0">
                          <a:solidFill>
                            <a:schemeClr val="tx2"/>
                          </a:solidFill>
                          <a:effectLst/>
                          <a:latin typeface="+mn-lt"/>
                          <a:ea typeface="Calibri" panose="020F0502020204030204" pitchFamily="34" charset="0"/>
                          <a:cs typeface="Times New Roman" panose="02020603050405020304" pitchFamily="18" charset="0"/>
                        </a:rPr>
                        <a:t> В. І. Філософія : </a:t>
                      </a:r>
                      <a:r>
                        <a:rPr lang="uk-UA" sz="1050" b="0" dirty="0" err="1">
                          <a:solidFill>
                            <a:schemeClr val="tx2"/>
                          </a:solidFill>
                          <a:effectLst/>
                          <a:latin typeface="+mn-lt"/>
                          <a:ea typeface="Calibri" panose="020F0502020204030204" pitchFamily="34" charset="0"/>
                          <a:cs typeface="Times New Roman" panose="02020603050405020304" pitchFamily="18" charset="0"/>
                        </a:rPr>
                        <a:t>навч</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посіб</a:t>
                      </a:r>
                      <a:r>
                        <a:rPr lang="uk-UA" sz="1050" b="0" dirty="0">
                          <a:solidFill>
                            <a:schemeClr val="tx2"/>
                          </a:solidFill>
                          <a:effectLst/>
                          <a:latin typeface="+mn-lt"/>
                          <a:ea typeface="Calibri" panose="020F0502020204030204" pitchFamily="34" charset="0"/>
                          <a:cs typeface="Times New Roman" panose="02020603050405020304" pitchFamily="18" charset="0"/>
                        </a:rPr>
                        <a:t>. / В. І. </a:t>
                      </a:r>
                      <a:r>
                        <a:rPr lang="uk-UA" sz="1050" b="0" dirty="0" err="1">
                          <a:solidFill>
                            <a:schemeClr val="tx2"/>
                          </a:solidFill>
                          <a:effectLst/>
                          <a:latin typeface="+mn-lt"/>
                          <a:ea typeface="Calibri" panose="020F0502020204030204" pitchFamily="34" charset="0"/>
                          <a:cs typeface="Times New Roman" panose="02020603050405020304" pitchFamily="18" charset="0"/>
                        </a:rPr>
                        <a:t>Касьян</a:t>
                      </a:r>
                      <a:r>
                        <a:rPr lang="uk-UA" sz="1050" b="0" dirty="0">
                          <a:solidFill>
                            <a:schemeClr val="tx2"/>
                          </a:solidFill>
                          <a:effectLst/>
                          <a:latin typeface="+mn-lt"/>
                          <a:ea typeface="Calibri" panose="020F0502020204030204" pitchFamily="34" charset="0"/>
                          <a:cs typeface="Times New Roman" panose="02020603050405020304" pitchFamily="18" charset="0"/>
                        </a:rPr>
                        <a:t>. – 5-е вид. – К. :  </a:t>
                      </a:r>
                      <a:r>
                        <a:rPr lang="uk-UA" sz="1050" b="0" dirty="0" err="1">
                          <a:solidFill>
                            <a:schemeClr val="tx2"/>
                          </a:solidFill>
                          <a:effectLst/>
                          <a:latin typeface="+mn-lt"/>
                          <a:ea typeface="Calibri" panose="020F0502020204030204" pitchFamily="34" charset="0"/>
                          <a:cs typeface="Times New Roman" panose="02020603050405020304" pitchFamily="18" charset="0"/>
                        </a:rPr>
                        <a:t>Вікар</a:t>
                      </a:r>
                      <a:r>
                        <a:rPr lang="uk-UA" sz="1050" b="0" dirty="0">
                          <a:solidFill>
                            <a:schemeClr val="tx2"/>
                          </a:solidFill>
                          <a:effectLst/>
                          <a:latin typeface="+mn-lt"/>
                          <a:ea typeface="Calibri" panose="020F0502020204030204" pitchFamily="34" charset="0"/>
                          <a:cs typeface="Times New Roman" panose="02020603050405020304" pitchFamily="18" charset="0"/>
                        </a:rPr>
                        <a:t>, 2003. – 374 с.</a:t>
                      </a:r>
                    </a:p>
                    <a:p>
                      <a:pPr>
                        <a:lnSpc>
                          <a:spcPct val="115000"/>
                        </a:lnSpc>
                        <a:spcAft>
                          <a:spcPts val="0"/>
                        </a:spcAft>
                        <a:tabLst>
                          <a:tab pos="1805940" algn="l"/>
                        </a:tabLst>
                      </a:pPr>
                      <a:r>
                        <a:rPr lang="uk-UA" sz="1050" b="0" spc="10" dirty="0" err="1">
                          <a:solidFill>
                            <a:schemeClr val="tx2"/>
                          </a:solidFill>
                          <a:effectLst/>
                          <a:latin typeface="+mn-lt"/>
                          <a:ea typeface="Calibri" panose="020F0502020204030204" pitchFamily="34" charset="0"/>
                          <a:cs typeface="Times New Roman" panose="02020603050405020304" pitchFamily="18" charset="0"/>
                        </a:rPr>
                        <a:t>Кохановский</a:t>
                      </a:r>
                      <a:r>
                        <a:rPr lang="uk-UA" sz="1050" b="0" spc="10" dirty="0">
                          <a:solidFill>
                            <a:schemeClr val="tx2"/>
                          </a:solidFill>
                          <a:effectLst/>
                          <a:latin typeface="+mn-lt"/>
                          <a:ea typeface="Calibri" panose="020F0502020204030204" pitchFamily="34" charset="0"/>
                          <a:cs typeface="Times New Roman" panose="02020603050405020304" pitchFamily="18" charset="0"/>
                        </a:rPr>
                        <a:t> В. П. </a:t>
                      </a:r>
                      <a:r>
                        <a:rPr lang="uk-UA" sz="1050" b="0" spc="10" dirty="0" err="1">
                          <a:solidFill>
                            <a:schemeClr val="tx2"/>
                          </a:solidFill>
                          <a:effectLst/>
                          <a:latin typeface="+mn-lt"/>
                          <a:ea typeface="Calibri" panose="020F0502020204030204" pitchFamily="34" charset="0"/>
                          <a:cs typeface="Times New Roman" panose="02020603050405020304" pitchFamily="18" charset="0"/>
                        </a:rPr>
                        <a:t>История</a:t>
                      </a:r>
                      <a:r>
                        <a:rPr lang="uk-UA" sz="1050" b="0" spc="10" dirty="0">
                          <a:solidFill>
                            <a:schemeClr val="tx2"/>
                          </a:solidFill>
                          <a:effectLst/>
                          <a:latin typeface="+mn-lt"/>
                          <a:ea typeface="Calibri" panose="020F0502020204030204" pitchFamily="34" charset="0"/>
                          <a:cs typeface="Times New Roman" panose="02020603050405020304" pitchFamily="18" charset="0"/>
                        </a:rPr>
                        <a:t> </a:t>
                      </a:r>
                      <a:r>
                        <a:rPr lang="uk-UA" sz="1050" b="0" spc="10" dirty="0" err="1">
                          <a:solidFill>
                            <a:schemeClr val="tx2"/>
                          </a:solidFill>
                          <a:effectLst/>
                          <a:latin typeface="+mn-lt"/>
                          <a:ea typeface="Calibri" panose="020F0502020204030204" pitchFamily="34" charset="0"/>
                          <a:cs typeface="Times New Roman" panose="02020603050405020304" pitchFamily="18" charset="0"/>
                        </a:rPr>
                        <a:t>философии</a:t>
                      </a:r>
                      <a:r>
                        <a:rPr lang="uk-UA" sz="1050" b="0" spc="10" dirty="0">
                          <a:solidFill>
                            <a:schemeClr val="tx2"/>
                          </a:solidFill>
                          <a:effectLst/>
                          <a:latin typeface="+mn-lt"/>
                          <a:ea typeface="Calibri" panose="020F0502020204030204" pitchFamily="34" charset="0"/>
                          <a:cs typeface="Times New Roman" panose="02020603050405020304" pitchFamily="18" charset="0"/>
                        </a:rPr>
                        <a:t> / В. П. </a:t>
                      </a:r>
                      <a:r>
                        <a:rPr lang="uk-UA" sz="1050" b="0" spc="10" dirty="0" err="1">
                          <a:solidFill>
                            <a:schemeClr val="tx2"/>
                          </a:solidFill>
                          <a:effectLst/>
                          <a:latin typeface="+mn-lt"/>
                          <a:ea typeface="Calibri" panose="020F0502020204030204" pitchFamily="34" charset="0"/>
                          <a:cs typeface="Times New Roman" panose="02020603050405020304" pitchFamily="18" charset="0"/>
                        </a:rPr>
                        <a:t>Кохановский</a:t>
                      </a:r>
                      <a:r>
                        <a:rPr lang="uk-UA" sz="1050" b="0" spc="10" dirty="0">
                          <a:solidFill>
                            <a:schemeClr val="tx2"/>
                          </a:solidFill>
                          <a:effectLst/>
                          <a:latin typeface="+mn-lt"/>
                          <a:ea typeface="Calibri" panose="020F0502020204030204" pitchFamily="34" charset="0"/>
                          <a:cs typeface="Times New Roman" panose="02020603050405020304" pitchFamily="18" charset="0"/>
                        </a:rPr>
                        <a:t>, Т. Г. </a:t>
                      </a:r>
                      <a:r>
                        <a:rPr lang="uk-UA" sz="1050" b="0" spc="10" dirty="0" err="1">
                          <a:solidFill>
                            <a:schemeClr val="tx2"/>
                          </a:solidFill>
                          <a:effectLst/>
                          <a:latin typeface="+mn-lt"/>
                          <a:ea typeface="Calibri" panose="020F0502020204030204" pitchFamily="34" charset="0"/>
                          <a:cs typeface="Times New Roman" panose="02020603050405020304" pitchFamily="18" charset="0"/>
                        </a:rPr>
                        <a:t>Лешкевич</a:t>
                      </a:r>
                      <a:r>
                        <a:rPr lang="uk-UA" sz="1050" b="0" spc="10" dirty="0">
                          <a:solidFill>
                            <a:schemeClr val="tx2"/>
                          </a:solidFill>
                          <a:effectLst/>
                          <a:latin typeface="+mn-lt"/>
                          <a:ea typeface="Calibri" panose="020F0502020204030204" pitchFamily="34" charset="0"/>
                          <a:cs typeface="Times New Roman" panose="02020603050405020304" pitchFamily="18" charset="0"/>
                        </a:rPr>
                        <a:t>, Т. П. Матяш и </a:t>
                      </a:r>
                      <a:r>
                        <a:rPr lang="uk-UA" sz="1050" b="0" spc="10" dirty="0" err="1">
                          <a:solidFill>
                            <a:schemeClr val="tx2"/>
                          </a:solidFill>
                          <a:effectLst/>
                          <a:latin typeface="+mn-lt"/>
                          <a:ea typeface="Calibri" panose="020F0502020204030204" pitchFamily="34" charset="0"/>
                          <a:cs typeface="Times New Roman" panose="02020603050405020304" pitchFamily="18" charset="0"/>
                        </a:rPr>
                        <a:t>др</a:t>
                      </a:r>
                      <a:r>
                        <a:rPr lang="uk-UA" sz="1050" b="0" spc="10" dirty="0">
                          <a:solidFill>
                            <a:schemeClr val="tx2"/>
                          </a:solidFill>
                          <a:effectLst/>
                          <a:latin typeface="+mn-lt"/>
                          <a:ea typeface="Calibri" panose="020F0502020204030204" pitchFamily="34" charset="0"/>
                          <a:cs typeface="Times New Roman" panose="02020603050405020304" pitchFamily="18" charset="0"/>
                        </a:rPr>
                        <a:t>. – Ростов н/Д : </a:t>
                      </a:r>
                      <a:r>
                        <a:rPr lang="uk-UA" sz="1050" b="0" spc="10" dirty="0" err="1">
                          <a:solidFill>
                            <a:schemeClr val="tx2"/>
                          </a:solidFill>
                          <a:effectLst/>
                          <a:latin typeface="+mn-lt"/>
                          <a:ea typeface="Calibri" panose="020F0502020204030204" pitchFamily="34" charset="0"/>
                          <a:cs typeface="Times New Roman" panose="02020603050405020304" pitchFamily="18" charset="0"/>
                        </a:rPr>
                        <a:t>Феникс</a:t>
                      </a:r>
                      <a:r>
                        <a:rPr lang="uk-UA" sz="1050" b="0" spc="10" dirty="0">
                          <a:solidFill>
                            <a:schemeClr val="tx2"/>
                          </a:solidFill>
                          <a:effectLst/>
                          <a:latin typeface="+mn-lt"/>
                          <a:ea typeface="Calibri" panose="020F0502020204030204" pitchFamily="34" charset="0"/>
                          <a:cs typeface="Times New Roman" panose="02020603050405020304" pitchFamily="18" charset="0"/>
                        </a:rPr>
                        <a:t>, 2006. – 352 с. </a:t>
                      </a:r>
                      <a:endParaRPr lang="uk-UA" sz="1050" b="0" dirty="0">
                        <a:solidFill>
                          <a:schemeClr val="tx2"/>
                        </a:solidFill>
                        <a:effectLst/>
                        <a:latin typeface="+mn-lt"/>
                        <a:ea typeface="Calibri" panose="020F0502020204030204" pitchFamily="34" charset="0"/>
                        <a:cs typeface="Times New Roman" panose="02020603050405020304" pitchFamily="18" charset="0"/>
                      </a:endParaRPr>
                    </a:p>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Бессонов</a:t>
                      </a:r>
                      <a:r>
                        <a:rPr lang="uk-UA" sz="1050" b="0" dirty="0">
                          <a:solidFill>
                            <a:schemeClr val="tx2"/>
                          </a:solidFill>
                          <a:effectLst/>
                          <a:latin typeface="+mn-lt"/>
                          <a:ea typeface="Calibri" panose="020F0502020204030204" pitchFamily="34" charset="0"/>
                          <a:cs typeface="Times New Roman" panose="02020603050405020304" pitchFamily="18" charset="0"/>
                        </a:rPr>
                        <a:t> Б. Н. </a:t>
                      </a:r>
                      <a:r>
                        <a:rPr lang="uk-UA" sz="1050" b="0" dirty="0" err="1">
                          <a:solidFill>
                            <a:schemeClr val="tx2"/>
                          </a:solidFill>
                          <a:effectLst/>
                          <a:latin typeface="+mn-lt"/>
                          <a:ea typeface="Calibri" panose="020F0502020204030204" pitchFamily="34" charset="0"/>
                          <a:cs typeface="Times New Roman" panose="02020603050405020304" pitchFamily="18" charset="0"/>
                        </a:rPr>
                        <a:t>История</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философия</a:t>
                      </a:r>
                      <a:r>
                        <a:rPr lang="uk-UA" sz="1050" b="0" dirty="0">
                          <a:solidFill>
                            <a:schemeClr val="tx2"/>
                          </a:solidFill>
                          <a:effectLst/>
                          <a:latin typeface="+mn-lt"/>
                          <a:ea typeface="Calibri" panose="020F0502020204030204" pitchFamily="34" charset="0"/>
                          <a:cs typeface="Times New Roman" panose="02020603050405020304" pitchFamily="18" charset="0"/>
                        </a:rPr>
                        <a:t> науки : </a:t>
                      </a:r>
                      <a:r>
                        <a:rPr lang="uk-UA" sz="1050" b="0" dirty="0" err="1">
                          <a:solidFill>
                            <a:schemeClr val="tx2"/>
                          </a:solidFill>
                          <a:effectLst/>
                          <a:latin typeface="+mn-lt"/>
                          <a:ea typeface="Calibri" panose="020F0502020204030204" pitchFamily="34" charset="0"/>
                          <a:cs typeface="Times New Roman" panose="02020603050405020304" pitchFamily="18" charset="0"/>
                        </a:rPr>
                        <a:t>учеб</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пособие</a:t>
                      </a:r>
                      <a:r>
                        <a:rPr lang="uk-UA" sz="1050" b="0" dirty="0">
                          <a:solidFill>
                            <a:schemeClr val="tx2"/>
                          </a:solidFill>
                          <a:effectLst/>
                          <a:latin typeface="+mn-lt"/>
                          <a:ea typeface="Calibri" panose="020F0502020204030204" pitchFamily="34" charset="0"/>
                          <a:cs typeface="Times New Roman" panose="02020603050405020304" pitchFamily="18" charset="0"/>
                        </a:rPr>
                        <a:t> / Б. Н. </a:t>
                      </a:r>
                      <a:r>
                        <a:rPr lang="uk-UA" sz="1050" b="0" dirty="0" err="1">
                          <a:solidFill>
                            <a:schemeClr val="tx2"/>
                          </a:solidFill>
                          <a:effectLst/>
                          <a:latin typeface="+mn-lt"/>
                          <a:ea typeface="Calibri" panose="020F0502020204030204" pitchFamily="34" charset="0"/>
                          <a:cs typeface="Times New Roman" panose="02020603050405020304" pitchFamily="18" charset="0"/>
                        </a:rPr>
                        <a:t>Бессонов</a:t>
                      </a:r>
                      <a:r>
                        <a:rPr lang="uk-UA" sz="1050" b="0" dirty="0">
                          <a:solidFill>
                            <a:schemeClr val="tx2"/>
                          </a:solidFill>
                          <a:effectLst/>
                          <a:latin typeface="+mn-lt"/>
                          <a:ea typeface="Calibri" panose="020F0502020204030204" pitchFamily="34" charset="0"/>
                          <a:cs typeface="Times New Roman" panose="02020603050405020304" pitchFamily="18" charset="0"/>
                        </a:rPr>
                        <a:t>. – М. : </a:t>
                      </a:r>
                      <a:r>
                        <a:rPr lang="uk-UA" sz="1050" b="0" dirty="0" err="1">
                          <a:solidFill>
                            <a:schemeClr val="tx2"/>
                          </a:solidFill>
                          <a:effectLst/>
                          <a:latin typeface="+mn-lt"/>
                          <a:ea typeface="Calibri" panose="020F0502020204030204" pitchFamily="34" charset="0"/>
                          <a:cs typeface="Times New Roman" panose="02020603050405020304" pitchFamily="18" charset="0"/>
                        </a:rPr>
                        <a:t>Высшее</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образование</a:t>
                      </a:r>
                      <a:r>
                        <a:rPr lang="uk-UA" sz="1050" b="0" dirty="0">
                          <a:solidFill>
                            <a:schemeClr val="tx2"/>
                          </a:solidFill>
                          <a:effectLst/>
                          <a:latin typeface="+mn-lt"/>
                          <a:ea typeface="Calibri" panose="020F0502020204030204" pitchFamily="34" charset="0"/>
                          <a:cs typeface="Times New Roman" panose="02020603050405020304" pitchFamily="18" charset="0"/>
                        </a:rPr>
                        <a:t>. – 2009. – 395 с.</a:t>
                      </a:r>
                    </a:p>
                    <a:p>
                      <a:pPr>
                        <a:lnSpc>
                          <a:spcPct val="115000"/>
                        </a:lnSpc>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Чуйко</a:t>
                      </a:r>
                      <a:r>
                        <a:rPr lang="uk-UA" sz="1050" b="0" dirty="0">
                          <a:solidFill>
                            <a:schemeClr val="tx2"/>
                          </a:solidFill>
                          <a:effectLst/>
                          <a:latin typeface="+mn-lt"/>
                          <a:ea typeface="Calibri" panose="020F0502020204030204" pitchFamily="34" charset="0"/>
                          <a:cs typeface="Times New Roman" panose="02020603050405020304" pitchFamily="18" charset="0"/>
                        </a:rPr>
                        <a:t> В. Л. </a:t>
                      </a:r>
                      <a:r>
                        <a:rPr lang="uk-UA" sz="1050" b="0" dirty="0" err="1">
                          <a:solidFill>
                            <a:schemeClr val="tx2"/>
                          </a:solidFill>
                          <a:effectLst/>
                          <a:latin typeface="+mn-lt"/>
                          <a:ea typeface="Calibri" panose="020F0502020204030204" pitchFamily="34" charset="0"/>
                          <a:cs typeface="Times New Roman" panose="02020603050405020304" pitchFamily="18" charset="0"/>
                        </a:rPr>
                        <a:t>Когнітивізм</a:t>
                      </a:r>
                      <a:r>
                        <a:rPr lang="uk-UA" sz="1050" b="0" dirty="0">
                          <a:solidFill>
                            <a:schemeClr val="tx2"/>
                          </a:solidFill>
                          <a:effectLst/>
                          <a:latin typeface="+mn-lt"/>
                          <a:ea typeface="Calibri" panose="020F0502020204030204" pitchFamily="34" charset="0"/>
                          <a:cs typeface="Times New Roman" panose="02020603050405020304" pitchFamily="18" charset="0"/>
                        </a:rPr>
                        <a:t> як об’єкт </a:t>
                      </a:r>
                      <a:r>
                        <a:rPr lang="uk-UA" sz="1050" b="0" dirty="0" err="1">
                          <a:solidFill>
                            <a:schemeClr val="tx2"/>
                          </a:solidFill>
                          <a:effectLst/>
                          <a:latin typeface="+mn-lt"/>
                          <a:ea typeface="Calibri" panose="020F0502020204030204" pitchFamily="34" charset="0"/>
                          <a:cs typeface="Times New Roman" panose="02020603050405020304" pitchFamily="18" charset="0"/>
                        </a:rPr>
                        <a:t>когнітології</a:t>
                      </a:r>
                      <a:r>
                        <a:rPr lang="uk-UA" sz="1050" b="0" dirty="0">
                          <a:solidFill>
                            <a:schemeClr val="tx2"/>
                          </a:solidFill>
                          <a:effectLst/>
                          <a:latin typeface="+mn-lt"/>
                          <a:ea typeface="Calibri" panose="020F0502020204030204" pitchFamily="34" charset="0"/>
                          <a:cs typeface="Times New Roman" panose="02020603050405020304" pitchFamily="18" charset="0"/>
                        </a:rPr>
                        <a:t> : монографія / В. Л. </a:t>
                      </a:r>
                      <a:r>
                        <a:rPr lang="uk-UA" sz="1050" b="0" dirty="0" err="1">
                          <a:solidFill>
                            <a:schemeClr val="tx2"/>
                          </a:solidFill>
                          <a:effectLst/>
                          <a:latin typeface="+mn-lt"/>
                          <a:ea typeface="Calibri" panose="020F0502020204030204" pitchFamily="34" charset="0"/>
                          <a:cs typeface="Times New Roman" panose="02020603050405020304" pitchFamily="18" charset="0"/>
                        </a:rPr>
                        <a:t>Чуйко</a:t>
                      </a:r>
                      <a:r>
                        <a:rPr lang="uk-UA" sz="1050" b="0" dirty="0">
                          <a:solidFill>
                            <a:schemeClr val="tx2"/>
                          </a:solidFill>
                          <a:effectLst/>
                          <a:latin typeface="+mn-lt"/>
                          <a:ea typeface="Calibri" panose="020F0502020204030204" pitchFamily="34" charset="0"/>
                          <a:cs typeface="Times New Roman" panose="02020603050405020304" pitchFamily="18" charset="0"/>
                        </a:rPr>
                        <a:t>. – Ніжин : </a:t>
                      </a:r>
                      <a:r>
                        <a:rPr lang="uk-UA" sz="1050" b="0" dirty="0" err="1">
                          <a:solidFill>
                            <a:schemeClr val="tx2"/>
                          </a:solidFill>
                          <a:effectLst/>
                          <a:latin typeface="+mn-lt"/>
                          <a:ea typeface="Calibri" panose="020F0502020204030204" pitchFamily="34" charset="0"/>
                          <a:cs typeface="Times New Roman" panose="02020603050405020304" pitchFamily="18" charset="0"/>
                        </a:rPr>
                        <a:t>Міланік</a:t>
                      </a:r>
                      <a:r>
                        <a:rPr lang="uk-UA" sz="1050" b="0" dirty="0">
                          <a:solidFill>
                            <a:schemeClr val="tx2"/>
                          </a:solidFill>
                          <a:effectLst/>
                          <a:latin typeface="+mn-lt"/>
                          <a:ea typeface="Calibri" panose="020F0502020204030204" pitchFamily="34" charset="0"/>
                          <a:cs typeface="Times New Roman" panose="02020603050405020304" pitchFamily="18" charset="0"/>
                        </a:rPr>
                        <a:t>, 2007. – 148 с.</a:t>
                      </a:r>
                    </a:p>
                    <a:p>
                      <a:pPr>
                        <a:spcAft>
                          <a:spcPts val="0"/>
                        </a:spcAft>
                      </a:pPr>
                      <a:r>
                        <a:rPr lang="uk-UA" sz="1050" b="0" dirty="0">
                          <a:solidFill>
                            <a:schemeClr val="tx2"/>
                          </a:solidFill>
                          <a:effectLst/>
                          <a:latin typeface="+mn-lt"/>
                          <a:ea typeface="Calibri" panose="020F0502020204030204" pitchFamily="34" charset="0"/>
                          <a:cs typeface="Times New Roman" panose="02020603050405020304" pitchFamily="18" charset="0"/>
                        </a:rPr>
                        <a:t>Філософія : підручник / Є. М. </a:t>
                      </a:r>
                      <a:r>
                        <a:rPr lang="uk-UA" sz="1050" b="0" dirty="0" err="1">
                          <a:solidFill>
                            <a:schemeClr val="tx2"/>
                          </a:solidFill>
                          <a:effectLst/>
                          <a:latin typeface="+mn-lt"/>
                          <a:ea typeface="Calibri" panose="020F0502020204030204" pitchFamily="34" charset="0"/>
                          <a:cs typeface="Times New Roman" panose="02020603050405020304" pitchFamily="18" charset="0"/>
                        </a:rPr>
                        <a:t>Причепій</a:t>
                      </a:r>
                      <a:r>
                        <a:rPr lang="uk-UA" sz="1050" b="0" dirty="0">
                          <a:solidFill>
                            <a:schemeClr val="tx2"/>
                          </a:solidFill>
                          <a:effectLst/>
                          <a:latin typeface="+mn-lt"/>
                          <a:ea typeface="Calibri" panose="020F0502020204030204" pitchFamily="34" charset="0"/>
                          <a:cs typeface="Times New Roman" panose="02020603050405020304" pitchFamily="18" charset="0"/>
                        </a:rPr>
                        <a:t>, А. М. </a:t>
                      </a:r>
                      <a:r>
                        <a:rPr lang="uk-UA" sz="1050" b="0" dirty="0" err="1">
                          <a:solidFill>
                            <a:schemeClr val="tx2"/>
                          </a:solidFill>
                          <a:effectLst/>
                          <a:latin typeface="+mn-lt"/>
                          <a:ea typeface="Calibri" panose="020F0502020204030204" pitchFamily="34" charset="0"/>
                          <a:cs typeface="Times New Roman" panose="02020603050405020304" pitchFamily="18" charset="0"/>
                        </a:rPr>
                        <a:t>Черній</a:t>
                      </a:r>
                      <a:r>
                        <a:rPr lang="uk-UA" sz="1050" b="0" dirty="0">
                          <a:solidFill>
                            <a:schemeClr val="tx2"/>
                          </a:solidFill>
                          <a:effectLst/>
                          <a:latin typeface="+mn-lt"/>
                          <a:ea typeface="Calibri" panose="020F0502020204030204" pitchFamily="34" charset="0"/>
                          <a:cs typeface="Times New Roman" panose="02020603050405020304" pitchFamily="18" charset="0"/>
                        </a:rPr>
                        <a:t>, Л. А. </a:t>
                      </a:r>
                      <a:r>
                        <a:rPr lang="uk-UA" sz="1050" b="0" dirty="0" err="1">
                          <a:solidFill>
                            <a:schemeClr val="tx2"/>
                          </a:solidFill>
                          <a:effectLst/>
                          <a:latin typeface="+mn-lt"/>
                          <a:ea typeface="Calibri" panose="020F0502020204030204" pitchFamily="34" charset="0"/>
                          <a:cs typeface="Times New Roman" panose="02020603050405020304" pitchFamily="18" charset="0"/>
                        </a:rPr>
                        <a:t>Чекаль</a:t>
                      </a:r>
                      <a:r>
                        <a:rPr lang="uk-UA" sz="1050" b="0" dirty="0">
                          <a:solidFill>
                            <a:schemeClr val="tx2"/>
                          </a:solidFill>
                          <a:effectLst/>
                          <a:latin typeface="+mn-lt"/>
                          <a:ea typeface="Calibri" panose="020F0502020204030204" pitchFamily="34" charset="0"/>
                          <a:cs typeface="Times New Roman" panose="02020603050405020304" pitchFamily="18" charset="0"/>
                        </a:rPr>
                        <a:t>. – 3-тє вид. [стер.] – К.: </a:t>
                      </a:r>
                      <a:r>
                        <a:rPr lang="uk-UA" sz="1050" b="0" dirty="0" err="1">
                          <a:solidFill>
                            <a:schemeClr val="tx2"/>
                          </a:solidFill>
                          <a:effectLst/>
                          <a:latin typeface="+mn-lt"/>
                          <a:ea typeface="Calibri" panose="020F0502020204030204" pitchFamily="34" charset="0"/>
                          <a:cs typeface="Times New Roman" panose="02020603050405020304" pitchFamily="18" charset="0"/>
                        </a:rPr>
                        <a:t>Академвидав</a:t>
                      </a:r>
                      <a:r>
                        <a:rPr lang="uk-UA" sz="1050" b="0" dirty="0">
                          <a:solidFill>
                            <a:schemeClr val="tx2"/>
                          </a:solidFill>
                          <a:effectLst/>
                          <a:latin typeface="+mn-lt"/>
                          <a:ea typeface="Calibri" panose="020F0502020204030204" pitchFamily="34" charset="0"/>
                          <a:cs typeface="Times New Roman" panose="02020603050405020304" pitchFamily="18" charset="0"/>
                        </a:rPr>
                        <a:t>, 2009. – 592 с.</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 xmlns:a16="http://schemas.microsoft.com/office/drawing/2014/main" val="869609395"/>
                  </a:ext>
                </a:extLst>
              </a:tr>
            </a:tbl>
          </a:graphicData>
        </a:graphic>
      </p:graphicFrame>
    </p:spTree>
    <p:extLst>
      <p:ext uri="{BB962C8B-B14F-4D97-AF65-F5344CB8AC3E}">
        <p14:creationId xmlns:p14="http://schemas.microsoft.com/office/powerpoint/2010/main" val="110276118"/>
      </p:ext>
    </p:extLst>
  </p:cSld>
  <p:clrMapOvr>
    <a:masterClrMapping/>
  </p:clrMapOvr>
  <p:transition>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96552" y="0"/>
            <a:ext cx="9001000" cy="646331"/>
          </a:xfrm>
          <a:prstGeom prst="rect">
            <a:avLst/>
          </a:prstGeom>
        </p:spPr>
        <p:txBody>
          <a:bodyPr wrap="square">
            <a:spAutoFit/>
          </a:bodyPr>
          <a:lstStyle/>
          <a:p>
            <a:pPr algn="ctr">
              <a:spcAft>
                <a:spcPts val="0"/>
              </a:spcAft>
            </a:pPr>
            <a:r>
              <a:rPr lang="ru-RU" sz="3600" b="1" dirty="0">
                <a:latin typeface="+mn-lt"/>
                <a:ea typeface="Calibri" panose="020F0502020204030204" pitchFamily="34" charset="0"/>
              </a:rPr>
              <a:t>Форми </a:t>
            </a:r>
            <a:r>
              <a:rPr lang="ru-RU" sz="3600" b="1" dirty="0" err="1">
                <a:latin typeface="+mn-lt"/>
                <a:ea typeface="Calibri" panose="020F0502020204030204" pitchFamily="34" charset="0"/>
              </a:rPr>
              <a:t>пізнання</a:t>
            </a:r>
            <a:r>
              <a:rPr lang="ru-RU" sz="3600" b="1" dirty="0">
                <a:latin typeface="+mn-lt"/>
                <a:ea typeface="Calibri" panose="020F0502020204030204" pitchFamily="34" charset="0"/>
              </a:rPr>
              <a:t> та </a:t>
            </a:r>
            <a:r>
              <a:rPr lang="ru-RU" sz="3600" b="1" dirty="0" err="1">
                <a:latin typeface="+mn-lt"/>
                <a:ea typeface="Calibri" panose="020F0502020204030204" pitchFamily="34" charset="0"/>
              </a:rPr>
              <a:t>його</a:t>
            </a:r>
            <a:r>
              <a:rPr lang="ru-RU" sz="3600" b="1" dirty="0">
                <a:latin typeface="+mn-lt"/>
                <a:ea typeface="Calibri" panose="020F0502020204030204" pitchFamily="34" charset="0"/>
              </a:rPr>
              <a:t> </a:t>
            </a:r>
            <a:r>
              <a:rPr lang="ru-RU" sz="3600" b="1" dirty="0" err="1">
                <a:latin typeface="+mn-lt"/>
                <a:ea typeface="Calibri" panose="020F0502020204030204" pitchFamily="34" charset="0"/>
              </a:rPr>
              <a:t>елементи</a:t>
            </a:r>
            <a:endParaRPr lang="uk-UA" sz="3600" dirty="0">
              <a:effectLst/>
              <a:latin typeface="+mn-lt"/>
              <a:ea typeface="Calibri" panose="020F0502020204030204" pitchFamily="34" charset="0"/>
            </a:endParaRPr>
          </a:p>
        </p:txBody>
      </p:sp>
      <p:grpSp>
        <p:nvGrpSpPr>
          <p:cNvPr id="6" name="Group 1"/>
          <p:cNvGrpSpPr>
            <a:grpSpLocks/>
          </p:cNvGrpSpPr>
          <p:nvPr/>
        </p:nvGrpSpPr>
        <p:grpSpPr bwMode="auto">
          <a:xfrm>
            <a:off x="7680" y="1114177"/>
            <a:ext cx="8884464" cy="5691636"/>
            <a:chOff x="1314" y="1202"/>
            <a:chExt cx="9466" cy="11128"/>
          </a:xfrm>
        </p:grpSpPr>
        <p:sp>
          <p:nvSpPr>
            <p:cNvPr id="7" name="Line 80"/>
            <p:cNvSpPr>
              <a:spLocks noChangeShapeType="1"/>
            </p:cNvSpPr>
            <p:nvPr/>
          </p:nvSpPr>
          <p:spPr bwMode="auto">
            <a:xfrm>
              <a:off x="1314" y="1663"/>
              <a:ext cx="0" cy="7063"/>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8" name="Line 79"/>
            <p:cNvSpPr>
              <a:spLocks noChangeShapeType="1"/>
            </p:cNvSpPr>
            <p:nvPr/>
          </p:nvSpPr>
          <p:spPr bwMode="auto">
            <a:xfrm>
              <a:off x="2542" y="6894"/>
              <a:ext cx="0" cy="1465"/>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9" name="Line 78"/>
            <p:cNvSpPr>
              <a:spLocks noChangeShapeType="1"/>
            </p:cNvSpPr>
            <p:nvPr/>
          </p:nvSpPr>
          <p:spPr bwMode="auto">
            <a:xfrm>
              <a:off x="3952" y="7682"/>
              <a:ext cx="0" cy="2379"/>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0" name="Group 2"/>
            <p:cNvGrpSpPr>
              <a:grpSpLocks/>
            </p:cNvGrpSpPr>
            <p:nvPr/>
          </p:nvGrpSpPr>
          <p:grpSpPr bwMode="auto">
            <a:xfrm>
              <a:off x="1314" y="1202"/>
              <a:ext cx="9466" cy="11128"/>
              <a:chOff x="1314" y="1202"/>
              <a:chExt cx="9466" cy="11128"/>
            </a:xfrm>
          </p:grpSpPr>
          <p:sp>
            <p:nvSpPr>
              <p:cNvPr id="11" name="Line 77"/>
              <p:cNvSpPr>
                <a:spLocks noChangeShapeType="1"/>
              </p:cNvSpPr>
              <p:nvPr/>
            </p:nvSpPr>
            <p:spPr bwMode="auto">
              <a:xfrm>
                <a:off x="3769" y="6162"/>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2" name="Line 76"/>
              <p:cNvSpPr>
                <a:spLocks noChangeShapeType="1"/>
              </p:cNvSpPr>
              <p:nvPr/>
            </p:nvSpPr>
            <p:spPr bwMode="auto">
              <a:xfrm>
                <a:off x="6684" y="6162"/>
                <a:ext cx="154"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3" name="Group 3"/>
              <p:cNvGrpSpPr>
                <a:grpSpLocks/>
              </p:cNvGrpSpPr>
              <p:nvPr/>
            </p:nvGrpSpPr>
            <p:grpSpPr bwMode="auto">
              <a:xfrm>
                <a:off x="1314" y="1202"/>
                <a:ext cx="9466" cy="11128"/>
                <a:chOff x="1314" y="1202"/>
                <a:chExt cx="9466" cy="11128"/>
              </a:xfrm>
            </p:grpSpPr>
            <p:sp>
              <p:nvSpPr>
                <p:cNvPr id="14" name="Line 75"/>
                <p:cNvSpPr>
                  <a:spLocks noChangeShapeType="1"/>
                </p:cNvSpPr>
                <p:nvPr/>
              </p:nvSpPr>
              <p:spPr bwMode="auto">
                <a:xfrm>
                  <a:off x="6684" y="3784"/>
                  <a:ext cx="154"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5" name="Group 4"/>
                <p:cNvGrpSpPr>
                  <a:grpSpLocks/>
                </p:cNvGrpSpPr>
                <p:nvPr/>
              </p:nvGrpSpPr>
              <p:grpSpPr bwMode="auto">
                <a:xfrm>
                  <a:off x="1314" y="1202"/>
                  <a:ext cx="9466" cy="11128"/>
                  <a:chOff x="1314" y="1202"/>
                  <a:chExt cx="9466" cy="11128"/>
                </a:xfrm>
              </p:grpSpPr>
              <p:sp>
                <p:nvSpPr>
                  <p:cNvPr id="16" name="Line 74"/>
                  <p:cNvSpPr>
                    <a:spLocks noChangeShapeType="1"/>
                  </p:cNvSpPr>
                  <p:nvPr/>
                </p:nvSpPr>
                <p:spPr bwMode="auto">
                  <a:xfrm>
                    <a:off x="2542" y="6879"/>
                    <a:ext cx="7058"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7" name="Line 73"/>
                  <p:cNvSpPr>
                    <a:spLocks noChangeShapeType="1"/>
                  </p:cNvSpPr>
                  <p:nvPr/>
                </p:nvSpPr>
                <p:spPr bwMode="auto">
                  <a:xfrm>
                    <a:off x="4988" y="6894"/>
                    <a:ext cx="0" cy="18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8" name="Line 72"/>
                  <p:cNvSpPr>
                    <a:spLocks noChangeShapeType="1"/>
                  </p:cNvSpPr>
                  <p:nvPr/>
                </p:nvSpPr>
                <p:spPr bwMode="auto">
                  <a:xfrm>
                    <a:off x="7298" y="6894"/>
                    <a:ext cx="0" cy="184"/>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9" name="Line 71"/>
                  <p:cNvSpPr>
                    <a:spLocks noChangeShapeType="1"/>
                  </p:cNvSpPr>
                  <p:nvPr/>
                </p:nvSpPr>
                <p:spPr bwMode="auto">
                  <a:xfrm>
                    <a:off x="9600" y="6894"/>
                    <a:ext cx="0" cy="184"/>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20" name="Group 5"/>
                  <p:cNvGrpSpPr>
                    <a:grpSpLocks/>
                  </p:cNvGrpSpPr>
                  <p:nvPr/>
                </p:nvGrpSpPr>
                <p:grpSpPr bwMode="auto">
                  <a:xfrm>
                    <a:off x="1314" y="1202"/>
                    <a:ext cx="9466" cy="11128"/>
                    <a:chOff x="1314" y="1202"/>
                    <a:chExt cx="9466" cy="11128"/>
                  </a:xfrm>
                </p:grpSpPr>
                <p:sp>
                  <p:nvSpPr>
                    <p:cNvPr id="21" name="Line 70"/>
                    <p:cNvSpPr>
                      <a:spLocks noChangeShapeType="1"/>
                    </p:cNvSpPr>
                    <p:nvPr/>
                  </p:nvSpPr>
                  <p:spPr bwMode="auto">
                    <a:xfrm>
                      <a:off x="1314" y="6071"/>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2" name="Line 69"/>
                    <p:cNvSpPr>
                      <a:spLocks noChangeShapeType="1"/>
                    </p:cNvSpPr>
                    <p:nvPr/>
                  </p:nvSpPr>
                  <p:spPr bwMode="auto">
                    <a:xfrm>
                      <a:off x="1314" y="8726"/>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23" name="Group 6"/>
                    <p:cNvGrpSpPr>
                      <a:grpSpLocks/>
                    </p:cNvGrpSpPr>
                    <p:nvPr/>
                  </p:nvGrpSpPr>
                  <p:grpSpPr bwMode="auto">
                    <a:xfrm>
                      <a:off x="1314" y="1202"/>
                      <a:ext cx="9466" cy="11128"/>
                      <a:chOff x="1314" y="1202"/>
                      <a:chExt cx="9466" cy="11128"/>
                    </a:xfrm>
                  </p:grpSpPr>
                  <p:grpSp>
                    <p:nvGrpSpPr>
                      <p:cNvPr id="24" name="Group 14"/>
                      <p:cNvGrpSpPr>
                        <a:grpSpLocks/>
                      </p:cNvGrpSpPr>
                      <p:nvPr/>
                    </p:nvGrpSpPr>
                    <p:grpSpPr bwMode="auto">
                      <a:xfrm>
                        <a:off x="1314" y="1202"/>
                        <a:ext cx="9466" cy="11128"/>
                        <a:chOff x="1314" y="1202"/>
                        <a:chExt cx="9466" cy="11128"/>
                      </a:xfrm>
                    </p:grpSpPr>
                    <p:grpSp>
                      <p:nvGrpSpPr>
                        <p:cNvPr id="32" name="Group 23"/>
                        <p:cNvGrpSpPr>
                          <a:grpSpLocks/>
                        </p:cNvGrpSpPr>
                        <p:nvPr/>
                      </p:nvGrpSpPr>
                      <p:grpSpPr bwMode="auto">
                        <a:xfrm>
                          <a:off x="1314" y="1202"/>
                          <a:ext cx="9466" cy="11128"/>
                          <a:chOff x="1314" y="1202"/>
                          <a:chExt cx="9466" cy="11128"/>
                        </a:xfrm>
                      </p:grpSpPr>
                      <p:grpSp>
                        <p:nvGrpSpPr>
                          <p:cNvPr id="41" name="Group 26"/>
                          <p:cNvGrpSpPr>
                            <a:grpSpLocks/>
                          </p:cNvGrpSpPr>
                          <p:nvPr/>
                        </p:nvGrpSpPr>
                        <p:grpSpPr bwMode="auto">
                          <a:xfrm>
                            <a:off x="1314" y="1202"/>
                            <a:ext cx="9466" cy="11128"/>
                            <a:chOff x="1314" y="1202"/>
                            <a:chExt cx="9466" cy="11128"/>
                          </a:xfrm>
                        </p:grpSpPr>
                        <p:sp>
                          <p:nvSpPr>
                            <p:cNvPr id="44" name="Line 68"/>
                            <p:cNvSpPr>
                              <a:spLocks noChangeShapeType="1"/>
                            </p:cNvSpPr>
                            <p:nvPr/>
                          </p:nvSpPr>
                          <p:spPr bwMode="auto">
                            <a:xfrm>
                              <a:off x="3760" y="3858"/>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5" name="Line 67"/>
                            <p:cNvSpPr>
                              <a:spLocks noChangeShapeType="1"/>
                            </p:cNvSpPr>
                            <p:nvPr/>
                          </p:nvSpPr>
                          <p:spPr bwMode="auto">
                            <a:xfrm>
                              <a:off x="1314" y="1663"/>
                              <a:ext cx="2915"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46" name="Group 37"/>
                            <p:cNvGrpSpPr>
                              <a:grpSpLocks/>
                            </p:cNvGrpSpPr>
                            <p:nvPr/>
                          </p:nvGrpSpPr>
                          <p:grpSpPr bwMode="auto">
                            <a:xfrm>
                              <a:off x="1621" y="1202"/>
                              <a:ext cx="9159" cy="11128"/>
                              <a:chOff x="1621" y="1202"/>
                              <a:chExt cx="9159" cy="11128"/>
                            </a:xfrm>
                          </p:grpSpPr>
                          <p:sp>
                            <p:nvSpPr>
                              <p:cNvPr id="57" name="Rectangle 66"/>
                              <p:cNvSpPr>
                                <a:spLocks noChangeArrowheads="1"/>
                              </p:cNvSpPr>
                              <p:nvPr/>
                            </p:nvSpPr>
                            <p:spPr bwMode="auto">
                              <a:xfrm>
                                <a:off x="4229" y="1202"/>
                                <a:ext cx="3530" cy="94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Пізнання </a:t>
                                </a:r>
                                <a:endParaRPr kumimoji="0" lang="uk-UA" altLang="uk-UA" sz="2000" b="0" i="0" u="none" strike="noStrike" cap="none" normalizeH="0" baseline="0" dirty="0" smtClean="0">
                                  <a:ln>
                                    <a:noFill/>
                                  </a:ln>
                                  <a:solidFill>
                                    <a:schemeClr val="tx2"/>
                                  </a:solidFill>
                                  <a:effectLst/>
                                </a:endParaRPr>
                              </a:p>
                            </p:txBody>
                          </p:sp>
                          <p:sp>
                            <p:nvSpPr>
                              <p:cNvPr id="58" name="Rectangle 65"/>
                              <p:cNvSpPr>
                                <a:spLocks noChangeArrowheads="1"/>
                              </p:cNvSpPr>
                              <p:nvPr/>
                            </p:nvSpPr>
                            <p:spPr bwMode="auto">
                              <a:xfrm>
                                <a:off x="1621" y="3039"/>
                                <a:ext cx="2148" cy="144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Чуттєве пізнання </a:t>
                                </a:r>
                                <a:endParaRPr kumimoji="0" lang="uk-UA" altLang="uk-UA" sz="2000" b="0" i="0" u="none" strike="noStrike" cap="none" normalizeH="0" baseline="0" dirty="0" smtClean="0">
                                  <a:ln>
                                    <a:noFill/>
                                  </a:ln>
                                  <a:solidFill>
                                    <a:schemeClr val="tx2"/>
                                  </a:solidFill>
                                  <a:effectLst/>
                                </a:endParaRPr>
                              </a:p>
                            </p:txBody>
                          </p:sp>
                          <p:sp>
                            <p:nvSpPr>
                              <p:cNvPr id="59" name="Rectangle 64"/>
                              <p:cNvSpPr>
                                <a:spLocks noChangeArrowheads="1"/>
                              </p:cNvSpPr>
                              <p:nvPr/>
                            </p:nvSpPr>
                            <p:spPr bwMode="auto">
                              <a:xfrm>
                                <a:off x="1621" y="5388"/>
                                <a:ext cx="2148" cy="129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Раціональне пізнання </a:t>
                                </a:r>
                                <a:endParaRPr kumimoji="0" lang="uk-UA" altLang="uk-UA" sz="2000" b="0" i="0" u="none" strike="noStrike" cap="none" normalizeH="0" baseline="0" dirty="0" smtClean="0">
                                  <a:ln>
                                    <a:noFill/>
                                  </a:ln>
                                  <a:solidFill>
                                    <a:schemeClr val="tx2"/>
                                  </a:solidFill>
                                  <a:effectLst/>
                                </a:endParaRPr>
                              </a:p>
                            </p:txBody>
                          </p:sp>
                          <p:sp>
                            <p:nvSpPr>
                              <p:cNvPr id="60" name="Rectangle 63"/>
                              <p:cNvSpPr>
                                <a:spLocks noChangeArrowheads="1"/>
                              </p:cNvSpPr>
                              <p:nvPr/>
                            </p:nvSpPr>
                            <p:spPr bwMode="auto">
                              <a:xfrm>
                                <a:off x="4076" y="3036"/>
                                <a:ext cx="2609" cy="143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Елементи чуттєвого пізнання </a:t>
                                </a:r>
                                <a:endParaRPr kumimoji="0" lang="uk-UA" altLang="uk-UA" sz="2000" b="0" i="0" u="none" strike="noStrike" cap="none" normalizeH="0" baseline="0" dirty="0" smtClean="0">
                                  <a:ln>
                                    <a:noFill/>
                                  </a:ln>
                                  <a:solidFill>
                                    <a:schemeClr val="tx2"/>
                                  </a:solidFill>
                                  <a:effectLst/>
                                </a:endParaRPr>
                              </a:p>
                            </p:txBody>
                          </p:sp>
                          <p:sp>
                            <p:nvSpPr>
                              <p:cNvPr id="61" name="Rectangle 62"/>
                              <p:cNvSpPr>
                                <a:spLocks noChangeArrowheads="1"/>
                              </p:cNvSpPr>
                              <p:nvPr/>
                            </p:nvSpPr>
                            <p:spPr bwMode="auto">
                              <a:xfrm>
                                <a:off x="1621" y="8359"/>
                                <a:ext cx="2148" cy="178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Структурні елементи пізнання</a:t>
                                </a:r>
                                <a:endParaRPr kumimoji="0" lang="uk-UA" altLang="uk-UA" sz="2000" b="0" i="0" u="none" strike="noStrike" cap="none" normalizeH="0" baseline="0" dirty="0" smtClean="0">
                                  <a:ln>
                                    <a:noFill/>
                                  </a:ln>
                                  <a:solidFill>
                                    <a:schemeClr val="tx2"/>
                                  </a:solidFill>
                                  <a:effectLst/>
                                </a:endParaRPr>
                              </a:p>
                            </p:txBody>
                          </p:sp>
                          <p:sp>
                            <p:nvSpPr>
                              <p:cNvPr id="62" name="Rectangle 61"/>
                              <p:cNvSpPr>
                                <a:spLocks noChangeArrowheads="1"/>
                              </p:cNvSpPr>
                              <p:nvPr/>
                            </p:nvSpPr>
                            <p:spPr bwMode="auto">
                              <a:xfrm>
                                <a:off x="4076" y="5388"/>
                                <a:ext cx="2609" cy="13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Форми мислення</a:t>
                                </a:r>
                                <a:endParaRPr kumimoji="0" lang="uk-UA" altLang="uk-UA" sz="3200" b="0" i="0" u="none" strike="noStrike" cap="none" normalizeH="0" baseline="0" dirty="0" smtClean="0">
                                  <a:ln>
                                    <a:noFill/>
                                  </a:ln>
                                  <a:solidFill>
                                    <a:schemeClr val="tx2"/>
                                  </a:solidFill>
                                  <a:effectLst/>
                                </a:endParaRPr>
                              </a:p>
                            </p:txBody>
                          </p:sp>
                          <p:sp>
                            <p:nvSpPr>
                              <p:cNvPr id="63" name="Rectangle 60"/>
                              <p:cNvSpPr>
                                <a:spLocks noChangeArrowheads="1"/>
                              </p:cNvSpPr>
                              <p:nvPr/>
                            </p:nvSpPr>
                            <p:spPr bwMode="auto">
                              <a:xfrm>
                                <a:off x="6991" y="2319"/>
                                <a:ext cx="3789" cy="884"/>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Відчуття</a:t>
                                </a:r>
                                <a:endParaRPr kumimoji="0" lang="uk-UA" altLang="uk-UA" sz="2000" b="0" i="0" u="none" strike="noStrike" cap="none" normalizeH="0" baseline="0" dirty="0" smtClean="0">
                                  <a:ln>
                                    <a:noFill/>
                                  </a:ln>
                                  <a:solidFill>
                                    <a:schemeClr val="tx2"/>
                                  </a:solidFill>
                                  <a:effectLst/>
                                </a:endParaRPr>
                              </a:p>
                            </p:txBody>
                          </p:sp>
                          <p:sp>
                            <p:nvSpPr>
                              <p:cNvPr id="64" name="Rectangle 59"/>
                              <p:cNvSpPr>
                                <a:spLocks noChangeArrowheads="1"/>
                              </p:cNvSpPr>
                              <p:nvPr/>
                            </p:nvSpPr>
                            <p:spPr bwMode="auto">
                              <a:xfrm>
                                <a:off x="7029" y="3504"/>
                                <a:ext cx="3751" cy="78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2"/>
                                    </a:solidFill>
                                    <a:effectLst/>
                                    <a:ea typeface="Arial Unicode MS" charset="-128"/>
                                    <a:cs typeface="Times New Roman" panose="02020603050405020304" pitchFamily="18" charset="0"/>
                                  </a:rPr>
                                  <a:t>Сприймання</a:t>
                                </a:r>
                                <a:endParaRPr kumimoji="0" lang="uk-UA" altLang="uk-UA" sz="2000" b="0" i="0" u="none" strike="noStrike" cap="none" normalizeH="0" baseline="0" smtClean="0">
                                  <a:ln>
                                    <a:noFill/>
                                  </a:ln>
                                  <a:solidFill>
                                    <a:schemeClr val="tx2"/>
                                  </a:solidFill>
                                  <a:effectLst/>
                                </a:endParaRPr>
                              </a:p>
                            </p:txBody>
                          </p:sp>
                          <p:sp>
                            <p:nvSpPr>
                              <p:cNvPr id="65" name="Rectangle 58"/>
                              <p:cNvSpPr>
                                <a:spLocks noChangeArrowheads="1"/>
                              </p:cNvSpPr>
                              <p:nvPr/>
                            </p:nvSpPr>
                            <p:spPr bwMode="auto">
                              <a:xfrm>
                                <a:off x="6999" y="4506"/>
                                <a:ext cx="3781" cy="73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2"/>
                                    </a:solidFill>
                                    <a:effectLst/>
                                    <a:ea typeface="Arial Unicode MS" charset="-128"/>
                                    <a:cs typeface="Times New Roman" panose="02020603050405020304" pitchFamily="18" charset="0"/>
                                  </a:rPr>
                                  <a:t>Уявлення</a:t>
                                </a:r>
                                <a:endParaRPr kumimoji="0" lang="uk-UA" altLang="uk-UA" sz="2000" b="0" i="0" u="none" strike="noStrike" cap="none" normalizeH="0" baseline="0" smtClean="0">
                                  <a:ln>
                                    <a:noFill/>
                                  </a:ln>
                                  <a:solidFill>
                                    <a:schemeClr val="tx2"/>
                                  </a:solidFill>
                                  <a:effectLst/>
                                </a:endParaRPr>
                              </a:p>
                            </p:txBody>
                          </p:sp>
                          <p:sp>
                            <p:nvSpPr>
                              <p:cNvPr id="84" name="Rectangle 57"/>
                              <p:cNvSpPr>
                                <a:spLocks noChangeArrowheads="1"/>
                              </p:cNvSpPr>
                              <p:nvPr/>
                            </p:nvSpPr>
                            <p:spPr bwMode="auto">
                              <a:xfrm>
                                <a:off x="6991" y="5423"/>
                                <a:ext cx="3789" cy="64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Times New Roman" panose="02020603050405020304" pitchFamily="18" charset="0"/>
                                  </a:rPr>
                                  <a:t>Абстрактне</a:t>
                                </a:r>
                                <a:r>
                                  <a:rPr kumimoji="0" lang="uk-UA" altLang="uk-UA" sz="1200" b="0" i="0" u="none" strike="noStrike" cap="none" normalizeH="0" baseline="0" dirty="0" smtClean="0">
                                    <a:ln>
                                      <a:noFill/>
                                    </a:ln>
                                    <a:solidFill>
                                      <a:schemeClr val="tx2"/>
                                    </a:solidFill>
                                    <a:effectLst/>
                                    <a:ea typeface="Times New Roman" panose="02020603050405020304" pitchFamily="18" charset="0"/>
                                  </a:rPr>
                                  <a:t> </a:t>
                                </a:r>
                                <a:r>
                                  <a:rPr kumimoji="0" lang="uk-UA" altLang="uk-UA" sz="2000" b="0" i="0" u="none" strike="noStrike" cap="none" normalizeH="0" baseline="0" dirty="0" smtClean="0">
                                    <a:ln>
                                      <a:noFill/>
                                    </a:ln>
                                    <a:solidFill>
                                      <a:schemeClr val="tx2"/>
                                    </a:solidFill>
                                    <a:effectLst/>
                                    <a:ea typeface="Times New Roman" panose="02020603050405020304" pitchFamily="18" charset="0"/>
                                  </a:rPr>
                                  <a:t>мислення</a:t>
                                </a:r>
                                <a:endParaRPr kumimoji="0" lang="uk-UA" altLang="uk-UA" sz="2000" b="0" i="0" u="none" strike="noStrike" cap="none" normalizeH="0" baseline="0" dirty="0" smtClean="0">
                                  <a:ln>
                                    <a:noFill/>
                                  </a:ln>
                                  <a:solidFill>
                                    <a:schemeClr val="tx2"/>
                                  </a:solidFill>
                                  <a:effectLst/>
                                </a:endParaRPr>
                              </a:p>
                            </p:txBody>
                          </p:sp>
                          <p:sp>
                            <p:nvSpPr>
                              <p:cNvPr id="67" name="Rectangle 54"/>
                              <p:cNvSpPr>
                                <a:spLocks noChangeArrowheads="1"/>
                              </p:cNvSpPr>
                              <p:nvPr/>
                            </p:nvSpPr>
                            <p:spPr bwMode="auto">
                              <a:xfrm>
                                <a:off x="3952" y="7074"/>
                                <a:ext cx="2148" cy="70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Умовивід</a:t>
                                </a:r>
                                <a:endParaRPr kumimoji="0" lang="ru-RU" altLang="uk-UA" sz="2000" b="0" i="0" u="none" strike="noStrike" cap="none" normalizeH="0" baseline="0" dirty="0" smtClean="0">
                                  <a:ln>
                                    <a:noFill/>
                                  </a:ln>
                                  <a:solidFill>
                                    <a:schemeClr val="tx2"/>
                                  </a:solidFill>
                                  <a:effectLst/>
                                  <a:ea typeface="Arial Unicode MS"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2"/>
                                  </a:solidFill>
                                  <a:effectLst/>
                                </a:endParaRPr>
                              </a:p>
                            </p:txBody>
                          </p:sp>
                          <p:sp>
                            <p:nvSpPr>
                              <p:cNvPr id="68" name="Rectangle 53"/>
                              <p:cNvSpPr>
                                <a:spLocks noChangeArrowheads="1"/>
                              </p:cNvSpPr>
                              <p:nvPr/>
                            </p:nvSpPr>
                            <p:spPr bwMode="auto">
                              <a:xfrm>
                                <a:off x="4106" y="8052"/>
                                <a:ext cx="2225" cy="1124"/>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безпосередній</a:t>
                                </a:r>
                                <a:endParaRPr kumimoji="0" lang="uk-UA" altLang="uk-UA" b="0" i="0" u="none" strike="noStrike" cap="none" normalizeH="0" baseline="0" dirty="0" smtClean="0">
                                  <a:ln>
                                    <a:noFill/>
                                  </a:ln>
                                  <a:solidFill>
                                    <a:schemeClr val="tx2"/>
                                  </a:solidFill>
                                  <a:effectLst/>
                                </a:endParaRPr>
                              </a:p>
                            </p:txBody>
                          </p:sp>
                          <p:sp>
                            <p:nvSpPr>
                              <p:cNvPr id="69" name="Rectangle 52"/>
                              <p:cNvSpPr>
                                <a:spLocks noChangeArrowheads="1"/>
                              </p:cNvSpPr>
                              <p:nvPr/>
                            </p:nvSpPr>
                            <p:spPr bwMode="auto">
                              <a:xfrm>
                                <a:off x="4106" y="9301"/>
                                <a:ext cx="2225" cy="129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опосередкований</a:t>
                                </a:r>
                                <a:endParaRPr kumimoji="0" lang="uk-UA" altLang="uk-UA" b="0" i="0" u="none" strike="noStrike" cap="none" normalizeH="0" baseline="0" dirty="0" smtClean="0">
                                  <a:ln>
                                    <a:noFill/>
                                  </a:ln>
                                  <a:solidFill>
                                    <a:schemeClr val="tx2"/>
                                  </a:solidFill>
                                  <a:effectLst/>
                                </a:endParaRPr>
                              </a:p>
                            </p:txBody>
                          </p:sp>
                          <p:sp>
                            <p:nvSpPr>
                              <p:cNvPr id="70" name="Rectangle 51"/>
                              <p:cNvSpPr>
                                <a:spLocks noChangeArrowheads="1"/>
                              </p:cNvSpPr>
                              <p:nvPr/>
                            </p:nvSpPr>
                            <p:spPr bwMode="auto">
                              <a:xfrm>
                                <a:off x="6377" y="7078"/>
                                <a:ext cx="2148" cy="63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Розуміння </a:t>
                                </a:r>
                                <a:endParaRPr kumimoji="0" lang="uk-UA" altLang="uk-UA" sz="2000" b="0" i="0" u="none" strike="noStrike" cap="none" normalizeH="0" baseline="0" dirty="0" smtClean="0">
                                  <a:ln>
                                    <a:noFill/>
                                  </a:ln>
                                  <a:solidFill>
                                    <a:schemeClr val="tx2"/>
                                  </a:solidFill>
                                  <a:effectLst/>
                                </a:endParaRPr>
                              </a:p>
                            </p:txBody>
                          </p:sp>
                          <p:sp>
                            <p:nvSpPr>
                              <p:cNvPr id="71" name="Rectangle 50"/>
                              <p:cNvSpPr>
                                <a:spLocks noChangeArrowheads="1"/>
                              </p:cNvSpPr>
                              <p:nvPr/>
                            </p:nvSpPr>
                            <p:spPr bwMode="auto">
                              <a:xfrm>
                                <a:off x="6531" y="11607"/>
                                <a:ext cx="1841" cy="59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абсолютне</a:t>
                                </a:r>
                                <a:endParaRPr kumimoji="0" lang="uk-UA" altLang="uk-UA" sz="2000" b="0" i="0" u="none" strike="noStrike" cap="none" normalizeH="0" baseline="0" dirty="0" smtClean="0">
                                  <a:ln>
                                    <a:noFill/>
                                  </a:ln>
                                  <a:solidFill>
                                    <a:schemeClr val="tx2"/>
                                  </a:solidFill>
                                  <a:effectLst/>
                                </a:endParaRPr>
                              </a:p>
                            </p:txBody>
                          </p:sp>
                          <p:sp>
                            <p:nvSpPr>
                              <p:cNvPr id="72" name="Rectangle 49"/>
                              <p:cNvSpPr>
                                <a:spLocks noChangeArrowheads="1"/>
                              </p:cNvSpPr>
                              <p:nvPr/>
                            </p:nvSpPr>
                            <p:spPr bwMode="auto">
                              <a:xfrm>
                                <a:off x="6531" y="7779"/>
                                <a:ext cx="1841" cy="73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загальне</a:t>
                                </a:r>
                                <a:endParaRPr kumimoji="0" lang="uk-UA" altLang="uk-UA" b="0" i="0" u="none" strike="noStrike" cap="none" normalizeH="0" baseline="0" dirty="0" smtClean="0">
                                  <a:ln>
                                    <a:noFill/>
                                  </a:ln>
                                  <a:solidFill>
                                    <a:schemeClr val="tx2"/>
                                  </a:solidFill>
                                  <a:effectLst/>
                                </a:endParaRPr>
                              </a:p>
                            </p:txBody>
                          </p:sp>
                          <p:sp>
                            <p:nvSpPr>
                              <p:cNvPr id="73" name="Rectangle 48"/>
                              <p:cNvSpPr>
                                <a:spLocks noChangeArrowheads="1"/>
                              </p:cNvSpPr>
                              <p:nvPr/>
                            </p:nvSpPr>
                            <p:spPr bwMode="auto">
                              <a:xfrm>
                                <a:off x="6531" y="9410"/>
                                <a:ext cx="1841" cy="59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конкретне</a:t>
                                </a:r>
                                <a:endParaRPr kumimoji="0" lang="uk-UA" altLang="uk-UA" b="0" i="0" u="none" strike="noStrike" cap="none" normalizeH="0" baseline="0" dirty="0" smtClean="0">
                                  <a:ln>
                                    <a:noFill/>
                                  </a:ln>
                                  <a:solidFill>
                                    <a:schemeClr val="tx2"/>
                                  </a:solidFill>
                                  <a:effectLst/>
                                </a:endParaRPr>
                              </a:p>
                            </p:txBody>
                          </p:sp>
                          <p:sp>
                            <p:nvSpPr>
                              <p:cNvPr id="74" name="Rectangle 47"/>
                              <p:cNvSpPr>
                                <a:spLocks noChangeArrowheads="1"/>
                              </p:cNvSpPr>
                              <p:nvPr/>
                            </p:nvSpPr>
                            <p:spPr bwMode="auto">
                              <a:xfrm>
                                <a:off x="6531" y="10142"/>
                                <a:ext cx="1841" cy="59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абстрактне</a:t>
                                </a:r>
                                <a:endParaRPr kumimoji="0" lang="uk-UA" altLang="uk-UA" sz="2000" b="0" i="0" u="none" strike="noStrike" cap="none" normalizeH="0" baseline="0" dirty="0" smtClean="0">
                                  <a:ln>
                                    <a:noFill/>
                                  </a:ln>
                                  <a:solidFill>
                                    <a:schemeClr val="tx2"/>
                                  </a:solidFill>
                                  <a:effectLst/>
                                </a:endParaRPr>
                              </a:p>
                            </p:txBody>
                          </p:sp>
                          <p:sp>
                            <p:nvSpPr>
                              <p:cNvPr id="75" name="Rectangle 46"/>
                              <p:cNvSpPr>
                                <a:spLocks noChangeArrowheads="1"/>
                              </p:cNvSpPr>
                              <p:nvPr/>
                            </p:nvSpPr>
                            <p:spPr bwMode="auto">
                              <a:xfrm>
                                <a:off x="6531" y="10875"/>
                                <a:ext cx="1841" cy="59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відносне</a:t>
                                </a:r>
                                <a:endParaRPr kumimoji="0" lang="uk-UA" altLang="uk-UA" b="0" i="0" u="none" strike="noStrike" cap="none" normalizeH="0" baseline="0" dirty="0" smtClean="0">
                                  <a:ln>
                                    <a:noFill/>
                                  </a:ln>
                                  <a:solidFill>
                                    <a:schemeClr val="tx2"/>
                                  </a:solidFill>
                                  <a:effectLst/>
                                </a:endParaRPr>
                              </a:p>
                            </p:txBody>
                          </p:sp>
                          <p:sp>
                            <p:nvSpPr>
                              <p:cNvPr id="76" name="Rectangle 45"/>
                              <p:cNvSpPr>
                                <a:spLocks noChangeArrowheads="1"/>
                              </p:cNvSpPr>
                              <p:nvPr/>
                            </p:nvSpPr>
                            <p:spPr bwMode="auto">
                              <a:xfrm>
                                <a:off x="6531" y="8662"/>
                                <a:ext cx="1841" cy="61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одиничне</a:t>
                                </a:r>
                                <a:endParaRPr kumimoji="0" lang="uk-UA" altLang="uk-UA" b="0" i="0" u="none" strike="noStrike" cap="none" normalizeH="0" baseline="0" dirty="0" smtClean="0">
                                  <a:ln>
                                    <a:noFill/>
                                  </a:ln>
                                  <a:solidFill>
                                    <a:schemeClr val="tx2"/>
                                  </a:solidFill>
                                  <a:effectLst/>
                                </a:endParaRPr>
                              </a:p>
                            </p:txBody>
                          </p:sp>
                          <p:sp>
                            <p:nvSpPr>
                              <p:cNvPr id="78" name="Rectangle 43"/>
                              <p:cNvSpPr>
                                <a:spLocks noChangeArrowheads="1"/>
                              </p:cNvSpPr>
                              <p:nvPr/>
                            </p:nvSpPr>
                            <p:spPr bwMode="auto">
                              <a:xfrm>
                                <a:off x="8833" y="11738"/>
                                <a:ext cx="1841" cy="59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роздільні</a:t>
                                </a:r>
                                <a:endParaRPr kumimoji="0" lang="uk-UA" altLang="uk-UA" sz="1600" b="0" i="0" u="none" strike="noStrike" cap="none" normalizeH="0" baseline="0" dirty="0" smtClean="0">
                                  <a:ln>
                                    <a:noFill/>
                                  </a:ln>
                                  <a:solidFill>
                                    <a:schemeClr val="tx2"/>
                                  </a:solidFill>
                                  <a:effectLst/>
                                </a:endParaRPr>
                              </a:p>
                            </p:txBody>
                          </p:sp>
                          <p:sp>
                            <p:nvSpPr>
                              <p:cNvPr id="79" name="Rectangle 42"/>
                              <p:cNvSpPr>
                                <a:spLocks noChangeArrowheads="1"/>
                              </p:cNvSpPr>
                              <p:nvPr/>
                            </p:nvSpPr>
                            <p:spPr bwMode="auto">
                              <a:xfrm>
                                <a:off x="8833" y="7871"/>
                                <a:ext cx="1841" cy="63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стверджувальні</a:t>
                                </a:r>
                                <a:endParaRPr kumimoji="0" lang="uk-UA" altLang="uk-UA" sz="1600" b="0" i="0" u="none" strike="noStrike" cap="none" normalizeH="0" baseline="0" dirty="0" smtClean="0">
                                  <a:ln>
                                    <a:noFill/>
                                  </a:ln>
                                  <a:solidFill>
                                    <a:schemeClr val="tx2"/>
                                  </a:solidFill>
                                  <a:effectLst/>
                                </a:endParaRPr>
                              </a:p>
                            </p:txBody>
                          </p:sp>
                          <p:sp>
                            <p:nvSpPr>
                              <p:cNvPr id="80" name="Rectangle 41"/>
                              <p:cNvSpPr>
                                <a:spLocks noChangeArrowheads="1"/>
                              </p:cNvSpPr>
                              <p:nvPr/>
                            </p:nvSpPr>
                            <p:spPr bwMode="auto">
                              <a:xfrm>
                                <a:off x="8833" y="9442"/>
                                <a:ext cx="1841" cy="62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загальні</a:t>
                                </a:r>
                                <a:endParaRPr kumimoji="0" lang="uk-UA" altLang="uk-UA" sz="1600" b="0" i="0" u="none" strike="noStrike" cap="none" normalizeH="0" baseline="0" dirty="0" smtClean="0">
                                  <a:ln>
                                    <a:noFill/>
                                  </a:ln>
                                  <a:solidFill>
                                    <a:schemeClr val="tx2"/>
                                  </a:solidFill>
                                  <a:effectLst/>
                                </a:endParaRPr>
                              </a:p>
                            </p:txBody>
                          </p:sp>
                          <p:sp>
                            <p:nvSpPr>
                              <p:cNvPr id="81" name="Rectangle 40"/>
                              <p:cNvSpPr>
                                <a:spLocks noChangeArrowheads="1"/>
                              </p:cNvSpPr>
                              <p:nvPr/>
                            </p:nvSpPr>
                            <p:spPr bwMode="auto">
                              <a:xfrm>
                                <a:off x="8833" y="10210"/>
                                <a:ext cx="1841" cy="62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smtClean="0">
                                    <a:ln>
                                      <a:noFill/>
                                    </a:ln>
                                    <a:solidFill>
                                      <a:schemeClr val="tx2"/>
                                    </a:solidFill>
                                    <a:effectLst/>
                                    <a:ea typeface="Arial Unicode MS" charset="-128"/>
                                    <a:cs typeface="Times New Roman" panose="02020603050405020304" pitchFamily="18" charset="0"/>
                                  </a:rPr>
                                  <a:t>часткові</a:t>
                                </a:r>
                                <a:endParaRPr kumimoji="0" lang="uk-UA" altLang="uk-UA" sz="1600" b="0" i="0" u="none" strike="noStrike" cap="none" normalizeH="0" baseline="0" smtClean="0">
                                  <a:ln>
                                    <a:noFill/>
                                  </a:ln>
                                  <a:solidFill>
                                    <a:schemeClr val="tx2"/>
                                  </a:solidFill>
                                  <a:effectLst/>
                                </a:endParaRPr>
                              </a:p>
                            </p:txBody>
                          </p:sp>
                          <p:sp>
                            <p:nvSpPr>
                              <p:cNvPr id="82" name="Rectangle 39"/>
                              <p:cNvSpPr>
                                <a:spLocks noChangeArrowheads="1"/>
                              </p:cNvSpPr>
                              <p:nvPr/>
                            </p:nvSpPr>
                            <p:spPr bwMode="auto">
                              <a:xfrm>
                                <a:off x="8833" y="10978"/>
                                <a:ext cx="1841" cy="62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smtClean="0">
                                    <a:ln>
                                      <a:noFill/>
                                    </a:ln>
                                    <a:solidFill>
                                      <a:schemeClr val="tx2"/>
                                    </a:solidFill>
                                    <a:effectLst/>
                                    <a:ea typeface="Arial Unicode MS" charset="-128"/>
                                    <a:cs typeface="Times New Roman" panose="02020603050405020304" pitchFamily="18" charset="0"/>
                                  </a:rPr>
                                  <a:t>умовні</a:t>
                                </a:r>
                                <a:endParaRPr kumimoji="0" lang="uk-UA" altLang="uk-UA" sz="1600" b="0" i="0" u="none" strike="noStrike" cap="none" normalizeH="0" baseline="0" smtClean="0">
                                  <a:ln>
                                    <a:noFill/>
                                  </a:ln>
                                  <a:solidFill>
                                    <a:schemeClr val="tx2"/>
                                  </a:solidFill>
                                  <a:effectLst/>
                                </a:endParaRPr>
                              </a:p>
                            </p:txBody>
                          </p:sp>
                          <p:sp>
                            <p:nvSpPr>
                              <p:cNvPr id="83" name="Rectangle 38"/>
                              <p:cNvSpPr>
                                <a:spLocks noChangeArrowheads="1"/>
                              </p:cNvSpPr>
                              <p:nvPr/>
                            </p:nvSpPr>
                            <p:spPr bwMode="auto">
                              <a:xfrm>
                                <a:off x="8833" y="8638"/>
                                <a:ext cx="1841" cy="64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негативні</a:t>
                                </a:r>
                                <a:endParaRPr kumimoji="0" lang="uk-UA" altLang="uk-UA" sz="1600" b="0" i="0" u="none" strike="noStrike" cap="none" normalizeH="0" baseline="0" dirty="0" smtClean="0">
                                  <a:ln>
                                    <a:noFill/>
                                  </a:ln>
                                  <a:solidFill>
                                    <a:schemeClr val="tx2"/>
                                  </a:solidFill>
                                  <a:effectLst/>
                                </a:endParaRPr>
                              </a:p>
                            </p:txBody>
                          </p:sp>
                        </p:grpSp>
                        <p:sp>
                          <p:nvSpPr>
                            <p:cNvPr id="47" name="Line 36"/>
                            <p:cNvSpPr>
                              <a:spLocks noChangeShapeType="1"/>
                            </p:cNvSpPr>
                            <p:nvPr/>
                          </p:nvSpPr>
                          <p:spPr bwMode="auto">
                            <a:xfrm>
                              <a:off x="1314" y="3860"/>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48" name="Group 27"/>
                            <p:cNvGrpSpPr>
                              <a:grpSpLocks/>
                            </p:cNvGrpSpPr>
                            <p:nvPr/>
                          </p:nvGrpSpPr>
                          <p:grpSpPr bwMode="auto">
                            <a:xfrm>
                              <a:off x="6838" y="2502"/>
                              <a:ext cx="184" cy="4026"/>
                              <a:chOff x="6838" y="2502"/>
                              <a:chExt cx="184" cy="4026"/>
                            </a:xfrm>
                          </p:grpSpPr>
                          <p:grpSp>
                            <p:nvGrpSpPr>
                              <p:cNvPr id="49" name="Group 31"/>
                              <p:cNvGrpSpPr>
                                <a:grpSpLocks/>
                              </p:cNvGrpSpPr>
                              <p:nvPr/>
                            </p:nvGrpSpPr>
                            <p:grpSpPr bwMode="auto">
                              <a:xfrm>
                                <a:off x="6838" y="2502"/>
                                <a:ext cx="184" cy="2563"/>
                                <a:chOff x="6838" y="2502"/>
                                <a:chExt cx="184" cy="2563"/>
                              </a:xfrm>
                            </p:grpSpPr>
                            <p:sp>
                              <p:nvSpPr>
                                <p:cNvPr id="53" name="Line 35"/>
                                <p:cNvSpPr>
                                  <a:spLocks noChangeShapeType="1"/>
                                </p:cNvSpPr>
                                <p:nvPr/>
                              </p:nvSpPr>
                              <p:spPr bwMode="auto">
                                <a:xfrm>
                                  <a:off x="6838" y="2502"/>
                                  <a:ext cx="0" cy="2563"/>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4" name="Line 34"/>
                                <p:cNvSpPr>
                                  <a:spLocks noChangeShapeType="1"/>
                                </p:cNvSpPr>
                                <p:nvPr/>
                              </p:nvSpPr>
                              <p:spPr bwMode="auto">
                                <a:xfrm>
                                  <a:off x="6838" y="2502"/>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5" name="Line 33"/>
                                <p:cNvSpPr>
                                  <a:spLocks noChangeShapeType="1"/>
                                </p:cNvSpPr>
                                <p:nvPr/>
                              </p:nvSpPr>
                              <p:spPr bwMode="auto">
                                <a:xfrm>
                                  <a:off x="6868" y="3789"/>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6" name="Line 32"/>
                                <p:cNvSpPr>
                                  <a:spLocks noChangeShapeType="1"/>
                                </p:cNvSpPr>
                                <p:nvPr/>
                              </p:nvSpPr>
                              <p:spPr bwMode="auto">
                                <a:xfrm>
                                  <a:off x="6838" y="5064"/>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50" name="Line 30"/>
                              <p:cNvSpPr>
                                <a:spLocks noChangeShapeType="1"/>
                              </p:cNvSpPr>
                              <p:nvPr/>
                            </p:nvSpPr>
                            <p:spPr bwMode="auto">
                              <a:xfrm>
                                <a:off x="6838" y="5796"/>
                                <a:ext cx="0" cy="732"/>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1" name="Line 29"/>
                              <p:cNvSpPr>
                                <a:spLocks noChangeShapeType="1"/>
                              </p:cNvSpPr>
                              <p:nvPr/>
                            </p:nvSpPr>
                            <p:spPr bwMode="auto">
                              <a:xfrm>
                                <a:off x="6838" y="5796"/>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2" name="Line 28"/>
                              <p:cNvSpPr>
                                <a:spLocks noChangeShapeType="1"/>
                              </p:cNvSpPr>
                              <p:nvPr/>
                            </p:nvSpPr>
                            <p:spPr bwMode="auto">
                              <a:xfrm>
                                <a:off x="6838" y="6528"/>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42" name="Line 25"/>
                          <p:cNvSpPr>
                            <a:spLocks noChangeShapeType="1"/>
                          </p:cNvSpPr>
                          <p:nvPr/>
                        </p:nvSpPr>
                        <p:spPr bwMode="auto">
                          <a:xfrm>
                            <a:off x="3952" y="8586"/>
                            <a:ext cx="153"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3" name="Line 24"/>
                          <p:cNvSpPr>
                            <a:spLocks noChangeShapeType="1"/>
                          </p:cNvSpPr>
                          <p:nvPr/>
                        </p:nvSpPr>
                        <p:spPr bwMode="auto">
                          <a:xfrm>
                            <a:off x="3952" y="10061"/>
                            <a:ext cx="153"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nvGrpSpPr>
                        <p:cNvPr id="33" name="Group 15"/>
                        <p:cNvGrpSpPr>
                          <a:grpSpLocks/>
                        </p:cNvGrpSpPr>
                        <p:nvPr/>
                      </p:nvGrpSpPr>
                      <p:grpSpPr bwMode="auto">
                        <a:xfrm>
                          <a:off x="6378" y="7628"/>
                          <a:ext cx="153" cy="4210"/>
                          <a:chOff x="6714" y="7019"/>
                          <a:chExt cx="180" cy="4140"/>
                        </a:xfrm>
                      </p:grpSpPr>
                      <p:sp>
                        <p:nvSpPr>
                          <p:cNvPr id="34" name="Line 22"/>
                          <p:cNvSpPr>
                            <a:spLocks noChangeShapeType="1"/>
                          </p:cNvSpPr>
                          <p:nvPr/>
                        </p:nvSpPr>
                        <p:spPr bwMode="auto">
                          <a:xfrm>
                            <a:off x="6714" y="7019"/>
                            <a:ext cx="0" cy="414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5" name="Line 21"/>
                          <p:cNvSpPr>
                            <a:spLocks noChangeShapeType="1"/>
                          </p:cNvSpPr>
                          <p:nvPr/>
                        </p:nvSpPr>
                        <p:spPr bwMode="auto">
                          <a:xfrm>
                            <a:off x="6714" y="755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20"/>
                          <p:cNvSpPr>
                            <a:spLocks noChangeShapeType="1"/>
                          </p:cNvSpPr>
                          <p:nvPr/>
                        </p:nvSpPr>
                        <p:spPr bwMode="auto">
                          <a:xfrm>
                            <a:off x="6714" y="845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7" name="Line 19"/>
                          <p:cNvSpPr>
                            <a:spLocks noChangeShapeType="1"/>
                          </p:cNvSpPr>
                          <p:nvPr/>
                        </p:nvSpPr>
                        <p:spPr bwMode="auto">
                          <a:xfrm>
                            <a:off x="6714" y="917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8" name="Line 18"/>
                          <p:cNvSpPr>
                            <a:spLocks noChangeShapeType="1"/>
                          </p:cNvSpPr>
                          <p:nvPr/>
                        </p:nvSpPr>
                        <p:spPr bwMode="auto">
                          <a:xfrm>
                            <a:off x="6714" y="989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9" name="Line 17"/>
                          <p:cNvSpPr>
                            <a:spLocks noChangeShapeType="1"/>
                          </p:cNvSpPr>
                          <p:nvPr/>
                        </p:nvSpPr>
                        <p:spPr bwMode="auto">
                          <a:xfrm>
                            <a:off x="6714" y="1043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0" name="Line 16"/>
                          <p:cNvSpPr>
                            <a:spLocks noChangeShapeType="1"/>
                          </p:cNvSpPr>
                          <p:nvPr/>
                        </p:nvSpPr>
                        <p:spPr bwMode="auto">
                          <a:xfrm>
                            <a:off x="6714" y="1115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25" name="Line 13"/>
                      <p:cNvSpPr>
                        <a:spLocks noChangeShapeType="1"/>
                      </p:cNvSpPr>
                      <p:nvPr/>
                    </p:nvSpPr>
                    <p:spPr bwMode="auto">
                      <a:xfrm>
                        <a:off x="8679" y="7628"/>
                        <a:ext cx="0" cy="421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6" name="Line 12"/>
                      <p:cNvSpPr>
                        <a:spLocks noChangeShapeType="1"/>
                      </p:cNvSpPr>
                      <p:nvPr/>
                    </p:nvSpPr>
                    <p:spPr bwMode="auto">
                      <a:xfrm>
                        <a:off x="8679" y="8177"/>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7" name="Line 11"/>
                      <p:cNvSpPr>
                        <a:spLocks noChangeShapeType="1"/>
                      </p:cNvSpPr>
                      <p:nvPr/>
                    </p:nvSpPr>
                    <p:spPr bwMode="auto">
                      <a:xfrm>
                        <a:off x="8679" y="8909"/>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8" name="Line 10"/>
                      <p:cNvSpPr>
                        <a:spLocks noChangeShapeType="1"/>
                      </p:cNvSpPr>
                      <p:nvPr/>
                    </p:nvSpPr>
                    <p:spPr bwMode="auto">
                      <a:xfrm>
                        <a:off x="8679" y="9670"/>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9" name="Line 9"/>
                      <p:cNvSpPr>
                        <a:spLocks noChangeShapeType="1"/>
                      </p:cNvSpPr>
                      <p:nvPr/>
                    </p:nvSpPr>
                    <p:spPr bwMode="auto">
                      <a:xfrm>
                        <a:off x="8679" y="10557"/>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0" name="Line 8"/>
                      <p:cNvSpPr>
                        <a:spLocks noChangeShapeType="1"/>
                      </p:cNvSpPr>
                      <p:nvPr/>
                    </p:nvSpPr>
                    <p:spPr bwMode="auto">
                      <a:xfrm>
                        <a:off x="8679" y="11106"/>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1" name="Line 7"/>
                      <p:cNvSpPr>
                        <a:spLocks noChangeShapeType="1"/>
                      </p:cNvSpPr>
                      <p:nvPr/>
                    </p:nvSpPr>
                    <p:spPr bwMode="auto">
                      <a:xfrm>
                        <a:off x="8679" y="11838"/>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grpSp>
          </p:grpSp>
        </p:grpSp>
      </p:grpSp>
      <p:sp>
        <p:nvSpPr>
          <p:cNvPr id="88" name="Rectangle 54"/>
          <p:cNvSpPr>
            <a:spLocks noChangeArrowheads="1"/>
          </p:cNvSpPr>
          <p:nvPr/>
        </p:nvSpPr>
        <p:spPr bwMode="auto">
          <a:xfrm>
            <a:off x="6920686" y="4121541"/>
            <a:ext cx="1879477" cy="36424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Судження</a:t>
            </a:r>
            <a:endParaRPr kumimoji="0" lang="ru-RU" altLang="uk-UA" sz="2000" b="0" i="0" u="none" strike="noStrike" cap="none" normalizeH="0" baseline="0" dirty="0" smtClean="0">
              <a:ln>
                <a:noFill/>
              </a:ln>
              <a:solidFill>
                <a:schemeClr val="tx2"/>
              </a:solidFill>
              <a:effectLst/>
              <a:ea typeface="Arial Unicode MS"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1"/>
              </a:solidFill>
              <a:effectLst/>
            </a:endParaRPr>
          </a:p>
        </p:txBody>
      </p:sp>
      <p:sp>
        <p:nvSpPr>
          <p:cNvPr id="89" name="Rectangle 57"/>
          <p:cNvSpPr>
            <a:spLocks noChangeArrowheads="1"/>
          </p:cNvSpPr>
          <p:nvPr/>
        </p:nvSpPr>
        <p:spPr bwMode="auto">
          <a:xfrm>
            <a:off x="5343427" y="3674366"/>
            <a:ext cx="3556226" cy="32734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Times New Roman" panose="02020603050405020304" pitchFamily="18" charset="0"/>
              </a:rPr>
              <a:t>Логічне</a:t>
            </a:r>
            <a:endParaRPr kumimoji="0" lang="uk-UA" altLang="uk-UA" sz="2000" b="0" i="0" u="none" strike="noStrike" cap="none" normalizeH="0" baseline="0" dirty="0" smtClean="0">
              <a:ln>
                <a:noFill/>
              </a:ln>
              <a:solidFill>
                <a:schemeClr val="tx2"/>
              </a:solidFill>
              <a:effectLst/>
            </a:endParaRPr>
          </a:p>
        </p:txBody>
      </p:sp>
    </p:spTree>
    <p:extLst>
      <p:ext uri="{BB962C8B-B14F-4D97-AF65-F5344CB8AC3E}">
        <p14:creationId xmlns:p14="http://schemas.microsoft.com/office/powerpoint/2010/main" val="476229515"/>
      </p:ext>
    </p:extLst>
  </p:cSld>
  <p:clrMapOvr>
    <a:masterClrMapping/>
  </p:clrMapOvr>
  <p:transition>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96552" y="0"/>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Класифікація </a:t>
            </a:r>
            <a:r>
              <a:rPr lang="ru-RU" sz="4800" b="1" dirty="0" err="1">
                <a:latin typeface="+mn-lt"/>
                <a:ea typeface="Calibri" panose="020F0502020204030204" pitchFamily="34" charset="0"/>
              </a:rPr>
              <a:t>відчуттів</a:t>
            </a:r>
            <a:endParaRPr lang="uk-UA" sz="4800" dirty="0">
              <a:effectLst/>
              <a:latin typeface="+mn-lt"/>
              <a:ea typeface="Calibri" panose="020F0502020204030204" pitchFamily="34" charset="0"/>
            </a:endParaRPr>
          </a:p>
        </p:txBody>
      </p:sp>
      <p:grpSp>
        <p:nvGrpSpPr>
          <p:cNvPr id="129" name="Group 61"/>
          <p:cNvGrpSpPr>
            <a:grpSpLocks/>
          </p:cNvGrpSpPr>
          <p:nvPr/>
        </p:nvGrpSpPr>
        <p:grpSpPr bwMode="auto">
          <a:xfrm>
            <a:off x="179512" y="1124744"/>
            <a:ext cx="8784976" cy="5616624"/>
            <a:chOff x="1314" y="722"/>
            <a:chExt cx="9180" cy="4317"/>
          </a:xfrm>
        </p:grpSpPr>
        <p:sp>
          <p:nvSpPr>
            <p:cNvPr id="130" name="Rectangle 98"/>
            <p:cNvSpPr>
              <a:spLocks noChangeArrowheads="1"/>
            </p:cNvSpPr>
            <p:nvPr/>
          </p:nvSpPr>
          <p:spPr bwMode="auto">
            <a:xfrm>
              <a:off x="4554" y="722"/>
              <a:ext cx="2700" cy="5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Відчуття</a:t>
              </a:r>
              <a:endParaRPr kumimoji="0" lang="uk-UA" altLang="uk-UA" sz="3200" b="0" i="0" u="none" strike="noStrike" cap="none" normalizeH="0" baseline="0" dirty="0" smtClean="0">
                <a:ln>
                  <a:noFill/>
                </a:ln>
                <a:solidFill>
                  <a:schemeClr val="tx2"/>
                </a:solidFill>
                <a:effectLst/>
              </a:endParaRPr>
            </a:p>
          </p:txBody>
        </p:sp>
        <p:sp>
          <p:nvSpPr>
            <p:cNvPr id="131" name="Rectangle 97"/>
            <p:cNvSpPr>
              <a:spLocks noChangeArrowheads="1"/>
            </p:cNvSpPr>
            <p:nvPr/>
          </p:nvSpPr>
          <p:spPr bwMode="auto">
            <a:xfrm>
              <a:off x="1314" y="1619"/>
              <a:ext cx="270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Зовнішні (</a:t>
              </a:r>
              <a:r>
                <a:rPr kumimoji="0" lang="uk-UA" altLang="uk-UA" sz="2400"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екстероцептори</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a:t>
              </a:r>
              <a:endParaRPr kumimoji="0" lang="uk-UA" altLang="uk-UA" sz="2400" b="0" i="0" u="none" strike="noStrike" cap="none" normalizeH="0" baseline="0" dirty="0" smtClean="0">
                <a:ln>
                  <a:noFill/>
                </a:ln>
                <a:solidFill>
                  <a:schemeClr val="tx2"/>
                </a:solidFill>
                <a:effectLst/>
              </a:endParaRPr>
            </a:p>
          </p:txBody>
        </p:sp>
        <p:sp>
          <p:nvSpPr>
            <p:cNvPr id="132" name="Rectangle 96"/>
            <p:cNvSpPr>
              <a:spLocks noChangeArrowheads="1"/>
            </p:cNvSpPr>
            <p:nvPr/>
          </p:nvSpPr>
          <p:spPr bwMode="auto">
            <a:xfrm>
              <a:off x="4554" y="1619"/>
              <a:ext cx="270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Внутрішні</a:t>
              </a:r>
              <a:endParaRPr kumimoji="0" lang="ru-RU" altLang="uk-UA" sz="2400" b="0" i="0" u="none" strike="noStrike" cap="none" normalizeH="0" baseline="0" smtClean="0">
                <a:ln>
                  <a:noFill/>
                </a:ln>
                <a:solidFill>
                  <a:schemeClr val="tx2"/>
                </a:solidFill>
                <a:effectLst/>
                <a:ea typeface="Arial Unicode MS"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(інтероцептори)</a:t>
              </a:r>
              <a:endParaRPr kumimoji="0" lang="uk-UA" altLang="uk-UA" sz="2400" b="0" i="0" u="none" strike="noStrike" cap="none" normalizeH="0" baseline="0" smtClean="0">
                <a:ln>
                  <a:noFill/>
                </a:ln>
                <a:solidFill>
                  <a:schemeClr val="tx2"/>
                </a:solidFill>
                <a:effectLst/>
              </a:endParaRPr>
            </a:p>
          </p:txBody>
        </p:sp>
        <p:sp>
          <p:nvSpPr>
            <p:cNvPr id="133" name="Rectangle 95"/>
            <p:cNvSpPr>
              <a:spLocks noChangeArrowheads="1"/>
            </p:cNvSpPr>
            <p:nvPr/>
          </p:nvSpPr>
          <p:spPr bwMode="auto">
            <a:xfrm>
              <a:off x="7794" y="1619"/>
              <a:ext cx="270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Зовнішньо-</a:t>
              </a:r>
              <a:endParaRPr kumimoji="0" lang="ru-RU"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внутрішні</a:t>
              </a:r>
              <a:endParaRPr kumimoji="0" lang="uk-UA" altLang="uk-UA" sz="2400" b="0" i="0" u="none" strike="noStrike" cap="none" normalizeH="0" baseline="0" smtClean="0">
                <a:ln>
                  <a:noFill/>
                </a:ln>
                <a:solidFill>
                  <a:schemeClr val="tx2"/>
                </a:solidFill>
                <a:effectLst/>
                <a:latin typeface="Times New Roman" panose="02020603050405020304" pitchFamily="18" charset="0"/>
                <a:cs typeface="Times New Roman" panose="02020603050405020304" pitchFamily="18" charset="0"/>
              </a:endParaRPr>
            </a:p>
          </p:txBody>
        </p:sp>
        <p:grpSp>
          <p:nvGrpSpPr>
            <p:cNvPr id="134" name="Group 81"/>
            <p:cNvGrpSpPr>
              <a:grpSpLocks/>
            </p:cNvGrpSpPr>
            <p:nvPr/>
          </p:nvGrpSpPr>
          <p:grpSpPr bwMode="auto">
            <a:xfrm>
              <a:off x="1314" y="2699"/>
              <a:ext cx="9180" cy="2340"/>
              <a:chOff x="1314" y="2699"/>
              <a:chExt cx="9180" cy="2340"/>
            </a:xfrm>
          </p:grpSpPr>
          <p:sp>
            <p:nvSpPr>
              <p:cNvPr id="154" name="Rectangle 94"/>
              <p:cNvSpPr>
                <a:spLocks noChangeArrowheads="1"/>
              </p:cNvSpPr>
              <p:nvPr/>
            </p:nvSpPr>
            <p:spPr bwMode="auto">
              <a:xfrm>
                <a:off x="131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Зір</a:t>
                </a:r>
                <a:endParaRPr kumimoji="0" lang="uk-UA" altLang="uk-UA" sz="2400" b="0" i="0" u="none" strike="noStrike" cap="none" normalizeH="0" baseline="0" dirty="0" smtClean="0">
                  <a:ln>
                    <a:noFill/>
                  </a:ln>
                  <a:solidFill>
                    <a:schemeClr val="tx2"/>
                  </a:solidFill>
                  <a:effectLst/>
                </a:endParaRPr>
              </a:p>
            </p:txBody>
          </p:sp>
          <p:sp>
            <p:nvSpPr>
              <p:cNvPr id="155" name="Rectangle 93"/>
              <p:cNvSpPr>
                <a:spLocks noChangeArrowheads="1"/>
              </p:cNvSpPr>
              <p:nvPr/>
            </p:nvSpPr>
            <p:spPr bwMode="auto">
              <a:xfrm>
                <a:off x="203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Слух</a:t>
                </a:r>
                <a:endParaRPr kumimoji="0" lang="uk-UA" altLang="uk-UA" sz="2400" b="0" i="0" u="none" strike="noStrike" cap="none" normalizeH="0" baseline="0" smtClean="0">
                  <a:ln>
                    <a:noFill/>
                  </a:ln>
                  <a:solidFill>
                    <a:schemeClr val="tx2"/>
                  </a:solidFill>
                  <a:effectLst/>
                </a:endParaRPr>
              </a:p>
            </p:txBody>
          </p:sp>
          <p:sp>
            <p:nvSpPr>
              <p:cNvPr id="156" name="Rectangle 92"/>
              <p:cNvSpPr>
                <a:spLocks noChangeArrowheads="1"/>
              </p:cNvSpPr>
              <p:nvPr/>
            </p:nvSpPr>
            <p:spPr bwMode="auto">
              <a:xfrm>
                <a:off x="275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Нюх</a:t>
                </a:r>
                <a:endParaRPr kumimoji="0" lang="uk-UA" altLang="uk-UA" sz="2400" b="0" i="0" u="none" strike="noStrike" cap="none" normalizeH="0" baseline="0" smtClean="0">
                  <a:ln>
                    <a:noFill/>
                  </a:ln>
                  <a:solidFill>
                    <a:schemeClr val="tx2"/>
                  </a:solidFill>
                  <a:effectLst/>
                </a:endParaRPr>
              </a:p>
            </p:txBody>
          </p:sp>
          <p:sp>
            <p:nvSpPr>
              <p:cNvPr id="157" name="Rectangle 91"/>
              <p:cNvSpPr>
                <a:spLocks noChangeArrowheads="1"/>
              </p:cNvSpPr>
              <p:nvPr/>
            </p:nvSpPr>
            <p:spPr bwMode="auto">
              <a:xfrm>
                <a:off x="347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Дотик</a:t>
                </a:r>
                <a:endParaRPr kumimoji="0" lang="uk-UA" altLang="uk-UA" sz="2400" b="0" i="0" u="none" strike="noStrike" cap="none" normalizeH="0" baseline="0" smtClean="0">
                  <a:ln>
                    <a:noFill/>
                  </a:ln>
                  <a:solidFill>
                    <a:schemeClr val="tx2"/>
                  </a:solidFill>
                  <a:effectLst/>
                </a:endParaRPr>
              </a:p>
            </p:txBody>
          </p:sp>
          <p:sp>
            <p:nvSpPr>
              <p:cNvPr id="158" name="Rectangle 90"/>
              <p:cNvSpPr>
                <a:spLocks noChangeArrowheads="1"/>
              </p:cNvSpPr>
              <p:nvPr/>
            </p:nvSpPr>
            <p:spPr bwMode="auto">
              <a:xfrm>
                <a:off x="419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Смак</a:t>
                </a:r>
                <a:endParaRPr kumimoji="0" lang="uk-UA" altLang="uk-UA" sz="2400" b="0" i="0" u="none" strike="noStrike" cap="none" normalizeH="0" baseline="0" dirty="0" smtClean="0">
                  <a:ln>
                    <a:noFill/>
                  </a:ln>
                  <a:solidFill>
                    <a:schemeClr val="tx2"/>
                  </a:solidFill>
                  <a:effectLst/>
                </a:endParaRPr>
              </a:p>
            </p:txBody>
          </p:sp>
          <p:sp>
            <p:nvSpPr>
              <p:cNvPr id="159" name="Rectangle 89"/>
              <p:cNvSpPr>
                <a:spLocks noChangeArrowheads="1"/>
              </p:cNvSpPr>
              <p:nvPr/>
            </p:nvSpPr>
            <p:spPr bwMode="auto">
              <a:xfrm>
                <a:off x="491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Больові</a:t>
                </a:r>
                <a:endParaRPr kumimoji="0" lang="uk-UA" altLang="uk-UA" sz="2400" b="0" i="0" u="none" strike="noStrike" cap="none" normalizeH="0" baseline="0" dirty="0" smtClean="0">
                  <a:ln>
                    <a:noFill/>
                  </a:ln>
                  <a:solidFill>
                    <a:schemeClr val="tx2"/>
                  </a:solidFill>
                  <a:effectLst/>
                </a:endParaRPr>
              </a:p>
            </p:txBody>
          </p:sp>
          <p:sp>
            <p:nvSpPr>
              <p:cNvPr id="160" name="Rectangle 88"/>
              <p:cNvSpPr>
                <a:spLocks noChangeArrowheads="1"/>
              </p:cNvSpPr>
              <p:nvPr/>
            </p:nvSpPr>
            <p:spPr bwMode="auto">
              <a:xfrm>
                <a:off x="563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Тактильні</a:t>
                </a:r>
                <a:endParaRPr kumimoji="0" lang="uk-UA" altLang="uk-UA" sz="2400" b="0" i="0" u="none" strike="noStrike" cap="none" normalizeH="0" baseline="0" dirty="0" smtClean="0">
                  <a:ln>
                    <a:noFill/>
                  </a:ln>
                  <a:solidFill>
                    <a:schemeClr val="tx2"/>
                  </a:solidFill>
                  <a:effectLst/>
                </a:endParaRPr>
              </a:p>
            </p:txBody>
          </p:sp>
          <p:sp>
            <p:nvSpPr>
              <p:cNvPr id="161" name="Rectangle 87"/>
              <p:cNvSpPr>
                <a:spLocks noChangeArrowheads="1"/>
              </p:cNvSpPr>
              <p:nvPr/>
            </p:nvSpPr>
            <p:spPr bwMode="auto">
              <a:xfrm>
                <a:off x="635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Температурні</a:t>
                </a:r>
                <a:endParaRPr kumimoji="0" lang="uk-UA" altLang="uk-UA" sz="2000" b="0" i="0" u="none" strike="noStrike" cap="none" normalizeH="0" baseline="0" dirty="0" smtClean="0">
                  <a:ln>
                    <a:noFill/>
                  </a:ln>
                  <a:solidFill>
                    <a:schemeClr val="tx2"/>
                  </a:solidFill>
                  <a:effectLst/>
                </a:endParaRPr>
              </a:p>
            </p:txBody>
          </p:sp>
          <p:sp>
            <p:nvSpPr>
              <p:cNvPr id="162" name="Rectangle 86"/>
              <p:cNvSpPr>
                <a:spLocks noChangeArrowheads="1"/>
              </p:cNvSpPr>
              <p:nvPr/>
            </p:nvSpPr>
            <p:spPr bwMode="auto">
              <a:xfrm>
                <a:off x="707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Рівноваги</a:t>
                </a:r>
                <a:endParaRPr kumimoji="0" lang="uk-UA" altLang="uk-UA" sz="2400" b="0" i="0" u="none" strike="noStrike" cap="none" normalizeH="0" baseline="0" dirty="0" smtClean="0">
                  <a:ln>
                    <a:noFill/>
                  </a:ln>
                  <a:solidFill>
                    <a:schemeClr val="tx2"/>
                  </a:solidFill>
                  <a:effectLst/>
                </a:endParaRPr>
              </a:p>
            </p:txBody>
          </p:sp>
          <p:sp>
            <p:nvSpPr>
              <p:cNvPr id="163" name="Rectangle 85"/>
              <p:cNvSpPr>
                <a:spLocks noChangeArrowheads="1"/>
              </p:cNvSpPr>
              <p:nvPr/>
            </p:nvSpPr>
            <p:spPr bwMode="auto">
              <a:xfrm>
                <a:off x="779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Прискорення</a:t>
                </a:r>
                <a:endParaRPr kumimoji="0" lang="uk-UA" altLang="uk-UA" sz="2400" b="0" i="0" u="none" strike="noStrike" cap="none" normalizeH="0" baseline="0" dirty="0" smtClean="0">
                  <a:ln>
                    <a:noFill/>
                  </a:ln>
                  <a:solidFill>
                    <a:schemeClr val="tx2"/>
                  </a:solidFill>
                  <a:effectLst/>
                </a:endParaRPr>
              </a:p>
            </p:txBody>
          </p:sp>
          <p:sp>
            <p:nvSpPr>
              <p:cNvPr id="164" name="Rectangle 84"/>
              <p:cNvSpPr>
                <a:spLocks noChangeArrowheads="1"/>
              </p:cNvSpPr>
              <p:nvPr/>
            </p:nvSpPr>
            <p:spPr bwMode="auto">
              <a:xfrm>
                <a:off x="851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Вібрацінйі</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2400" b="0" i="0" u="none" strike="noStrike" cap="none" normalizeH="0" baseline="0" dirty="0" smtClean="0">
                  <a:ln>
                    <a:noFill/>
                  </a:ln>
                  <a:solidFill>
                    <a:schemeClr val="tx2"/>
                  </a:solidFill>
                  <a:effectLst/>
                </a:endParaRPr>
              </a:p>
            </p:txBody>
          </p:sp>
          <p:sp>
            <p:nvSpPr>
              <p:cNvPr id="165" name="Rectangle 83"/>
              <p:cNvSpPr>
                <a:spLocks noChangeArrowheads="1"/>
              </p:cNvSpPr>
              <p:nvPr/>
            </p:nvSpPr>
            <p:spPr bwMode="auto">
              <a:xfrm>
                <a:off x="923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Статико-динамічні</a:t>
                </a:r>
                <a:endParaRPr kumimoji="0" lang="uk-UA" altLang="uk-UA" sz="2400" b="0" i="0" u="none" strike="noStrike" cap="none" normalizeH="0" baseline="0" dirty="0" smtClean="0">
                  <a:ln>
                    <a:noFill/>
                  </a:ln>
                  <a:solidFill>
                    <a:schemeClr val="tx2"/>
                  </a:solidFill>
                  <a:effectLst/>
                </a:endParaRPr>
              </a:p>
            </p:txBody>
          </p:sp>
          <p:sp>
            <p:nvSpPr>
              <p:cNvPr id="166" name="Rectangle 82"/>
              <p:cNvSpPr>
                <a:spLocks noChangeArrowheads="1"/>
              </p:cNvSpPr>
              <p:nvPr/>
            </p:nvSpPr>
            <p:spPr bwMode="auto">
              <a:xfrm>
                <a:off x="995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М</a:t>
                </a:r>
                <a:r>
                  <a:rPr kumimoji="0" lang="en-US"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a:t>
                </a:r>
                <a:r>
                  <a:rPr kumimoji="0" lang="uk-UA" altLang="uk-UA" sz="2400"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язово</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-суглобові</a:t>
                </a:r>
                <a:endParaRPr kumimoji="0" lang="uk-UA" altLang="uk-UA" sz="2400" b="0" i="0" u="none" strike="noStrike" cap="none" normalizeH="0" baseline="0" dirty="0" smtClean="0">
                  <a:ln>
                    <a:noFill/>
                  </a:ln>
                  <a:solidFill>
                    <a:schemeClr val="tx2"/>
                  </a:solidFill>
                  <a:effectLst/>
                </a:endParaRPr>
              </a:p>
            </p:txBody>
          </p:sp>
        </p:grpSp>
        <p:sp>
          <p:nvSpPr>
            <p:cNvPr id="135" name="Line 80"/>
            <p:cNvSpPr>
              <a:spLocks noChangeShapeType="1"/>
            </p:cNvSpPr>
            <p:nvPr/>
          </p:nvSpPr>
          <p:spPr bwMode="auto">
            <a:xfrm>
              <a:off x="1674" y="1439"/>
              <a:ext cx="8460" cy="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6" name="Line 79"/>
            <p:cNvSpPr>
              <a:spLocks noChangeShapeType="1"/>
            </p:cNvSpPr>
            <p:nvPr/>
          </p:nvSpPr>
          <p:spPr bwMode="auto">
            <a:xfrm>
              <a:off x="1674" y="143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7" name="Line 78"/>
            <p:cNvSpPr>
              <a:spLocks noChangeShapeType="1"/>
            </p:cNvSpPr>
            <p:nvPr/>
          </p:nvSpPr>
          <p:spPr bwMode="auto">
            <a:xfrm flipH="1">
              <a:off x="5894" y="1259"/>
              <a:ext cx="0" cy="354"/>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8" name="Line 77"/>
            <p:cNvSpPr>
              <a:spLocks noChangeShapeType="1"/>
            </p:cNvSpPr>
            <p:nvPr/>
          </p:nvSpPr>
          <p:spPr bwMode="auto">
            <a:xfrm>
              <a:off x="10134" y="143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0" name="Line 75"/>
            <p:cNvSpPr>
              <a:spLocks noChangeShapeType="1"/>
            </p:cNvSpPr>
            <p:nvPr/>
          </p:nvSpPr>
          <p:spPr bwMode="auto">
            <a:xfrm>
              <a:off x="1674" y="2519"/>
              <a:ext cx="8460" cy="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1" name="Line 74"/>
            <p:cNvSpPr>
              <a:spLocks noChangeShapeType="1"/>
            </p:cNvSpPr>
            <p:nvPr/>
          </p:nvSpPr>
          <p:spPr bwMode="auto">
            <a:xfrm>
              <a:off x="1659"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2" name="Line 73"/>
            <p:cNvSpPr>
              <a:spLocks noChangeShapeType="1"/>
            </p:cNvSpPr>
            <p:nvPr/>
          </p:nvSpPr>
          <p:spPr bwMode="auto">
            <a:xfrm>
              <a:off x="227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3" name="Line 72"/>
            <p:cNvSpPr>
              <a:spLocks noChangeShapeType="1"/>
            </p:cNvSpPr>
            <p:nvPr/>
          </p:nvSpPr>
          <p:spPr bwMode="auto">
            <a:xfrm>
              <a:off x="296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4" name="Line 71"/>
            <p:cNvSpPr>
              <a:spLocks noChangeShapeType="1"/>
            </p:cNvSpPr>
            <p:nvPr/>
          </p:nvSpPr>
          <p:spPr bwMode="auto">
            <a:xfrm>
              <a:off x="365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5" name="Line 70"/>
            <p:cNvSpPr>
              <a:spLocks noChangeShapeType="1"/>
            </p:cNvSpPr>
            <p:nvPr/>
          </p:nvSpPr>
          <p:spPr bwMode="auto">
            <a:xfrm>
              <a:off x="446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6" name="Line 69"/>
            <p:cNvSpPr>
              <a:spLocks noChangeShapeType="1"/>
            </p:cNvSpPr>
            <p:nvPr/>
          </p:nvSpPr>
          <p:spPr bwMode="auto">
            <a:xfrm>
              <a:off x="5160" y="2507"/>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7" name="Line 68"/>
            <p:cNvSpPr>
              <a:spLocks noChangeShapeType="1"/>
            </p:cNvSpPr>
            <p:nvPr/>
          </p:nvSpPr>
          <p:spPr bwMode="auto">
            <a:xfrm flipH="1">
              <a:off x="5894" y="2345"/>
              <a:ext cx="10" cy="354"/>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8" name="Line 67"/>
            <p:cNvSpPr>
              <a:spLocks noChangeShapeType="1"/>
            </p:cNvSpPr>
            <p:nvPr/>
          </p:nvSpPr>
          <p:spPr bwMode="auto">
            <a:xfrm>
              <a:off x="662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9" name="Line 66"/>
            <p:cNvSpPr>
              <a:spLocks noChangeShapeType="1"/>
            </p:cNvSpPr>
            <p:nvPr/>
          </p:nvSpPr>
          <p:spPr bwMode="auto">
            <a:xfrm>
              <a:off x="7340"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0" name="Line 65"/>
            <p:cNvSpPr>
              <a:spLocks noChangeShapeType="1"/>
            </p:cNvSpPr>
            <p:nvPr/>
          </p:nvSpPr>
          <p:spPr bwMode="auto">
            <a:xfrm>
              <a:off x="806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1" name="Line 64"/>
            <p:cNvSpPr>
              <a:spLocks noChangeShapeType="1"/>
            </p:cNvSpPr>
            <p:nvPr/>
          </p:nvSpPr>
          <p:spPr bwMode="auto">
            <a:xfrm>
              <a:off x="878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2" name="Line 63"/>
            <p:cNvSpPr>
              <a:spLocks noChangeShapeType="1"/>
            </p:cNvSpPr>
            <p:nvPr/>
          </p:nvSpPr>
          <p:spPr bwMode="auto">
            <a:xfrm>
              <a:off x="9481" y="2507"/>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3" name="Line 62"/>
            <p:cNvSpPr>
              <a:spLocks noChangeShapeType="1"/>
            </p:cNvSpPr>
            <p:nvPr/>
          </p:nvSpPr>
          <p:spPr bwMode="auto">
            <a:xfrm>
              <a:off x="1013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Tree>
    <p:extLst>
      <p:ext uri="{BB962C8B-B14F-4D97-AF65-F5344CB8AC3E}">
        <p14:creationId xmlns:p14="http://schemas.microsoft.com/office/powerpoint/2010/main" val="495276343"/>
      </p:ext>
    </p:extLst>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99950" y="11723"/>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Функції </a:t>
            </a:r>
            <a:r>
              <a:rPr lang="ru-RU" sz="4800" b="1" dirty="0" err="1">
                <a:latin typeface="+mn-lt"/>
                <a:ea typeface="Calibri" panose="020F0502020204030204" pitchFamily="34" charset="0"/>
              </a:rPr>
              <a:t>сприймання</a:t>
            </a:r>
            <a:endParaRPr lang="uk-UA" sz="4800" dirty="0">
              <a:effectLst/>
              <a:latin typeface="+mn-lt"/>
              <a:ea typeface="Calibri" panose="020F0502020204030204" pitchFamily="34" charset="0"/>
            </a:endParaRPr>
          </a:p>
        </p:txBody>
      </p:sp>
      <p:grpSp>
        <p:nvGrpSpPr>
          <p:cNvPr id="38" name="Групувати 37"/>
          <p:cNvGrpSpPr/>
          <p:nvPr/>
        </p:nvGrpSpPr>
        <p:grpSpPr>
          <a:xfrm>
            <a:off x="251520" y="1268760"/>
            <a:ext cx="8784622" cy="5184884"/>
            <a:chOff x="251520" y="1268760"/>
            <a:chExt cx="8784622" cy="5184884"/>
          </a:xfrm>
        </p:grpSpPr>
        <p:grpSp>
          <p:nvGrpSpPr>
            <p:cNvPr id="8" name="Group 7"/>
            <p:cNvGrpSpPr>
              <a:grpSpLocks/>
            </p:cNvGrpSpPr>
            <p:nvPr/>
          </p:nvGrpSpPr>
          <p:grpSpPr bwMode="auto">
            <a:xfrm>
              <a:off x="251520" y="1268760"/>
              <a:ext cx="8784622" cy="5184884"/>
              <a:chOff x="1314" y="3779"/>
              <a:chExt cx="9689" cy="2407"/>
            </a:xfrm>
          </p:grpSpPr>
          <p:sp>
            <p:nvSpPr>
              <p:cNvPr id="9" name="Rectangle 8"/>
              <p:cNvSpPr>
                <a:spLocks noChangeArrowheads="1"/>
              </p:cNvSpPr>
              <p:nvPr/>
            </p:nvSpPr>
            <p:spPr bwMode="auto">
              <a:xfrm>
                <a:off x="4099" y="3779"/>
                <a:ext cx="3960" cy="535"/>
              </a:xfrm>
              <a:prstGeom prst="round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cs typeface="Arial" panose="020B0604020202020204" pitchFamily="34" charset="0"/>
                  </a:rPr>
                  <a:t>Функції сприймання </a:t>
                </a:r>
                <a:endParaRPr kumimoji="0" lang="uk-UA" altLang="uk-UA" sz="4000" b="0" i="0" u="none" strike="noStrike" cap="none" normalizeH="0" baseline="0" dirty="0" smtClean="0">
                  <a:ln>
                    <a:noFill/>
                  </a:ln>
                  <a:solidFill>
                    <a:schemeClr val="tx2"/>
                  </a:solidFill>
                  <a:effectLst/>
                  <a:cs typeface="Arial" panose="020B0604020202020204" pitchFamily="34" charset="0"/>
                </a:endParaRPr>
              </a:p>
            </p:txBody>
          </p:sp>
          <p:grpSp>
            <p:nvGrpSpPr>
              <p:cNvPr id="10" name="Group 9"/>
              <p:cNvGrpSpPr>
                <a:grpSpLocks/>
              </p:cNvGrpSpPr>
              <p:nvPr/>
            </p:nvGrpSpPr>
            <p:grpSpPr bwMode="auto">
              <a:xfrm>
                <a:off x="1314" y="4615"/>
                <a:ext cx="9689" cy="1571"/>
                <a:chOff x="1314" y="4435"/>
                <a:chExt cx="9689" cy="1571"/>
              </a:xfrm>
            </p:grpSpPr>
            <p:sp>
              <p:nvSpPr>
                <p:cNvPr id="11" name="Rectangle 10"/>
                <p:cNvSpPr>
                  <a:spLocks noChangeArrowheads="1"/>
                </p:cNvSpPr>
                <p:nvPr/>
              </p:nvSpPr>
              <p:spPr bwMode="auto">
                <a:xfrm>
                  <a:off x="1390" y="4435"/>
                  <a:ext cx="4500" cy="484"/>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000" b="0" i="0" u="none" strike="noStrike" cap="none" normalizeH="0" baseline="0" dirty="0" smtClean="0">
                      <a:ln>
                        <a:noFill/>
                      </a:ln>
                      <a:solidFill>
                        <a:srgbClr val="002060"/>
                      </a:solidFill>
                      <a:effectLst/>
                      <a:latin typeface="Times New Roman" panose="02020603050405020304" pitchFamily="18" charset="0"/>
                      <a:cs typeface="Arial" panose="020B0604020202020204" pitchFamily="34" charset="0"/>
                    </a:rPr>
                    <a:t>Пізнавальна </a:t>
                  </a:r>
                  <a:endParaRPr kumimoji="0" lang="uk-UA" altLang="uk-UA" sz="40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354" y="4435"/>
                  <a:ext cx="4649" cy="484"/>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000" b="0" i="0" u="none" strike="noStrike" cap="none" normalizeH="0" baseline="0" dirty="0" smtClean="0">
                      <a:ln>
                        <a:noFill/>
                      </a:ln>
                      <a:solidFill>
                        <a:srgbClr val="002060"/>
                      </a:solidFill>
                      <a:effectLst/>
                      <a:latin typeface="Times New Roman" panose="02020603050405020304" pitchFamily="18" charset="0"/>
                      <a:cs typeface="Arial" panose="020B0604020202020204" pitchFamily="34" charset="0"/>
                    </a:rPr>
                    <a:t>Регулятивна</a:t>
                  </a:r>
                  <a:endParaRPr kumimoji="0" lang="uk-UA" altLang="uk-UA" sz="40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endParaRPr>
                </a:p>
              </p:txBody>
            </p:sp>
            <p:sp>
              <p:nvSpPr>
                <p:cNvPr id="13" name="Rectangle 12"/>
                <p:cNvSpPr>
                  <a:spLocks noChangeArrowheads="1"/>
                </p:cNvSpPr>
                <p:nvPr/>
              </p:nvSpPr>
              <p:spPr bwMode="auto">
                <a:xfrm>
                  <a:off x="1314" y="5103"/>
                  <a:ext cx="4500" cy="903"/>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cs typeface="Arial" panose="020B0604020202020204" pitchFamily="34" charset="0"/>
                    </a:rPr>
                    <a:t>розкриває властивості та структуру об'єктів</a:t>
                  </a:r>
                  <a:endParaRPr kumimoji="0" lang="uk-UA" altLang="uk-UA" sz="32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endParaRPr>
                </a:p>
              </p:txBody>
            </p:sp>
            <p:sp>
              <p:nvSpPr>
                <p:cNvPr id="14" name="Rectangle 13"/>
                <p:cNvSpPr>
                  <a:spLocks noChangeArrowheads="1"/>
                </p:cNvSpPr>
                <p:nvPr/>
              </p:nvSpPr>
              <p:spPr bwMode="auto">
                <a:xfrm>
                  <a:off x="6354" y="5103"/>
                  <a:ext cx="4649" cy="903"/>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cs typeface="Arial" panose="020B0604020202020204" pitchFamily="34" charset="0"/>
                    </a:rPr>
                    <a:t>спрямовує практичну діяльність суб'єкта відповідно до цих властивостей об'єктів</a:t>
                  </a:r>
                  <a:endParaRPr kumimoji="0" lang="uk-UA" altLang="uk-UA" sz="32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endParaRPr>
                </a:p>
              </p:txBody>
            </p:sp>
          </p:grpSp>
        </p:grpSp>
        <p:cxnSp>
          <p:nvCxnSpPr>
            <p:cNvPr id="28" name="Пряма сполучна лінія 27"/>
            <p:cNvCxnSpPr/>
            <p:nvPr/>
          </p:nvCxnSpPr>
          <p:spPr bwMode="auto">
            <a:xfrm>
              <a:off x="2360409" y="2708920"/>
              <a:ext cx="502300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0" name="Пряма сполучна лінія 29"/>
            <p:cNvCxnSpPr>
              <a:stCxn id="9" idx="2"/>
            </p:cNvCxnSpPr>
            <p:nvPr/>
          </p:nvCxnSpPr>
          <p:spPr bwMode="auto">
            <a:xfrm>
              <a:off x="4571752" y="2421196"/>
              <a:ext cx="248" cy="287724"/>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4" name="Пряма зі стрілкою 33"/>
            <p:cNvCxnSpPr>
              <a:endCxn id="11" idx="0"/>
            </p:cNvCxnSpPr>
            <p:nvPr/>
          </p:nvCxnSpPr>
          <p:spPr bwMode="auto">
            <a:xfrm>
              <a:off x="2360409" y="2708920"/>
              <a:ext cx="1" cy="360656"/>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3" name="Пряма зі стрілкою 72"/>
            <p:cNvCxnSpPr/>
            <p:nvPr/>
          </p:nvCxnSpPr>
          <p:spPr bwMode="auto">
            <a:xfrm>
              <a:off x="7383414" y="2716708"/>
              <a:ext cx="1" cy="360656"/>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37" name="Пряма сполучна лінія 36"/>
            <p:cNvCxnSpPr>
              <a:stCxn id="11" idx="2"/>
            </p:cNvCxnSpPr>
            <p:nvPr/>
          </p:nvCxnSpPr>
          <p:spPr bwMode="auto">
            <a:xfrm flipH="1">
              <a:off x="2360409" y="4112153"/>
              <a:ext cx="1" cy="360655"/>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6" name="Пряма сполучна лінія 75"/>
            <p:cNvCxnSpPr/>
            <p:nvPr/>
          </p:nvCxnSpPr>
          <p:spPr bwMode="auto">
            <a:xfrm flipH="1">
              <a:off x="7452320" y="4112153"/>
              <a:ext cx="1" cy="360655"/>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38086341"/>
      </p:ext>
    </p:extLst>
  </p:cSld>
  <p:clrMapOvr>
    <a:masterClrMapping/>
  </p:clrMapOvr>
  <p:transition>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468560" y="0"/>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Види та </a:t>
            </a:r>
            <a:r>
              <a:rPr lang="ru-RU" sz="4800" b="1" dirty="0" err="1">
                <a:latin typeface="+mn-lt"/>
                <a:ea typeface="Calibri" panose="020F0502020204030204" pitchFamily="34" charset="0"/>
              </a:rPr>
              <a:t>функції</a:t>
            </a:r>
            <a:r>
              <a:rPr lang="ru-RU" sz="4800" b="1" dirty="0">
                <a:latin typeface="+mn-lt"/>
                <a:ea typeface="Calibri" panose="020F0502020204030204" pitchFamily="34" charset="0"/>
              </a:rPr>
              <a:t> </a:t>
            </a:r>
            <a:r>
              <a:rPr lang="ru-RU" sz="4800" b="1" dirty="0" err="1">
                <a:latin typeface="+mn-lt"/>
                <a:ea typeface="Calibri" panose="020F0502020204030204" pitchFamily="34" charset="0"/>
              </a:rPr>
              <a:t>уявлення</a:t>
            </a:r>
            <a:endParaRPr lang="uk-UA" sz="4800" dirty="0">
              <a:effectLst/>
              <a:latin typeface="+mn-lt"/>
              <a:ea typeface="Calibri" panose="020F0502020204030204" pitchFamily="34" charset="0"/>
            </a:endParaRPr>
          </a:p>
        </p:txBody>
      </p:sp>
      <p:grpSp>
        <p:nvGrpSpPr>
          <p:cNvPr id="47" name="Групувати 46"/>
          <p:cNvGrpSpPr/>
          <p:nvPr/>
        </p:nvGrpSpPr>
        <p:grpSpPr>
          <a:xfrm>
            <a:off x="179512" y="1196752"/>
            <a:ext cx="8784976" cy="5544616"/>
            <a:chOff x="179512" y="1196752"/>
            <a:chExt cx="8784976" cy="5544616"/>
          </a:xfrm>
        </p:grpSpPr>
        <p:grpSp>
          <p:nvGrpSpPr>
            <p:cNvPr id="7" name="Group 1"/>
            <p:cNvGrpSpPr>
              <a:grpSpLocks/>
            </p:cNvGrpSpPr>
            <p:nvPr/>
          </p:nvGrpSpPr>
          <p:grpSpPr bwMode="auto">
            <a:xfrm>
              <a:off x="179512" y="1196752"/>
              <a:ext cx="8784976" cy="5544616"/>
              <a:chOff x="1314" y="3208"/>
              <a:chExt cx="9720" cy="4140"/>
            </a:xfrm>
          </p:grpSpPr>
          <p:sp>
            <p:nvSpPr>
              <p:cNvPr id="15" name="Line 28"/>
              <p:cNvSpPr>
                <a:spLocks noChangeShapeType="1"/>
              </p:cNvSpPr>
              <p:nvPr/>
            </p:nvSpPr>
            <p:spPr bwMode="auto">
              <a:xfrm flipV="1">
                <a:off x="2754" y="5722"/>
                <a:ext cx="7404" cy="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6" name="Group 2"/>
              <p:cNvGrpSpPr>
                <a:grpSpLocks/>
              </p:cNvGrpSpPr>
              <p:nvPr/>
            </p:nvGrpSpPr>
            <p:grpSpPr bwMode="auto">
              <a:xfrm>
                <a:off x="1314" y="3208"/>
                <a:ext cx="9720" cy="4140"/>
                <a:chOff x="1314" y="3059"/>
                <a:chExt cx="9720" cy="4140"/>
              </a:xfrm>
            </p:grpSpPr>
            <p:grpSp>
              <p:nvGrpSpPr>
                <p:cNvPr id="17" name="Group 15"/>
                <p:cNvGrpSpPr>
                  <a:grpSpLocks/>
                </p:cNvGrpSpPr>
                <p:nvPr/>
              </p:nvGrpSpPr>
              <p:grpSpPr bwMode="auto">
                <a:xfrm>
                  <a:off x="1314" y="3059"/>
                  <a:ext cx="9720" cy="2425"/>
                  <a:chOff x="1314" y="3779"/>
                  <a:chExt cx="9540" cy="2425"/>
                </a:xfrm>
              </p:grpSpPr>
              <p:sp>
                <p:nvSpPr>
                  <p:cNvPr id="32" name="Rectangle 27"/>
                  <p:cNvSpPr>
                    <a:spLocks noChangeArrowheads="1"/>
                  </p:cNvSpPr>
                  <p:nvPr/>
                </p:nvSpPr>
                <p:spPr bwMode="auto">
                  <a:xfrm>
                    <a:off x="4014" y="3779"/>
                    <a:ext cx="3960" cy="4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Уявлення </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grpSp>
                <p:nvGrpSpPr>
                  <p:cNvPr id="33" name="Group 22"/>
                  <p:cNvGrpSpPr>
                    <a:grpSpLocks/>
                  </p:cNvGrpSpPr>
                  <p:nvPr/>
                </p:nvGrpSpPr>
                <p:grpSpPr bwMode="auto">
                  <a:xfrm>
                    <a:off x="1314" y="4679"/>
                    <a:ext cx="9540" cy="1525"/>
                    <a:chOff x="1314" y="4499"/>
                    <a:chExt cx="9540" cy="1525"/>
                  </a:xfrm>
                </p:grpSpPr>
                <p:sp>
                  <p:nvSpPr>
                    <p:cNvPr id="42" name="Rectangle 26"/>
                    <p:cNvSpPr>
                      <a:spLocks noChangeArrowheads="1"/>
                    </p:cNvSpPr>
                    <p:nvPr/>
                  </p:nvSpPr>
                  <p:spPr bwMode="auto">
                    <a:xfrm>
                      <a:off x="1314" y="4499"/>
                      <a:ext cx="4500" cy="4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Образи пам’яті </a:t>
                      </a:r>
                      <a:endParaRPr kumimoji="0" lang="uk-UA" altLang="uk-UA" sz="2800" b="0" i="0" u="none" strike="noStrike" cap="none" normalizeH="0" baseline="0" smtClean="0">
                        <a:ln>
                          <a:noFill/>
                        </a:ln>
                        <a:solidFill>
                          <a:schemeClr val="tx2"/>
                        </a:solidFill>
                        <a:effectLst/>
                        <a:latin typeface="Arial" panose="020B0604020202020204" pitchFamily="34" charset="0"/>
                      </a:endParaRPr>
                    </a:p>
                  </p:txBody>
                </p:sp>
                <p:sp>
                  <p:nvSpPr>
                    <p:cNvPr id="43" name="Rectangle 25"/>
                    <p:cNvSpPr>
                      <a:spLocks noChangeArrowheads="1"/>
                    </p:cNvSpPr>
                    <p:nvPr/>
                  </p:nvSpPr>
                  <p:spPr bwMode="auto">
                    <a:xfrm>
                      <a:off x="6354" y="4499"/>
                      <a:ext cx="4500" cy="4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Образи уяви</a:t>
                      </a:r>
                      <a:endParaRPr kumimoji="0" lang="uk-UA" altLang="uk-UA" sz="2800" b="0" i="0" u="none" strike="noStrike" cap="none" normalizeH="0" baseline="0" smtClean="0">
                        <a:ln>
                          <a:noFill/>
                        </a:ln>
                        <a:solidFill>
                          <a:schemeClr val="tx2"/>
                        </a:solidFill>
                        <a:effectLst/>
                        <a:latin typeface="Arial" panose="020B0604020202020204" pitchFamily="34" charset="0"/>
                      </a:endParaRPr>
                    </a:p>
                  </p:txBody>
                </p:sp>
                <p:sp>
                  <p:nvSpPr>
                    <p:cNvPr id="44" name="Rectangle 24"/>
                    <p:cNvSpPr>
                      <a:spLocks noChangeArrowheads="1"/>
                    </p:cNvSpPr>
                    <p:nvPr/>
                  </p:nvSpPr>
                  <p:spPr bwMode="auto">
                    <a:xfrm>
                      <a:off x="1314" y="5130"/>
                      <a:ext cx="4500" cy="888"/>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Зберігають образи, уявлення предметів (оперний театр ім. С. Крушельницької)</a:t>
                      </a:r>
                      <a:endParaRPr kumimoji="0" lang="uk-UA" altLang="uk-UA" sz="2400" b="0" i="0" u="none" strike="noStrike" cap="none" normalizeH="0" baseline="0" dirty="0" smtClean="0">
                        <a:ln>
                          <a:noFill/>
                        </a:ln>
                        <a:solidFill>
                          <a:schemeClr val="tx2"/>
                        </a:solidFill>
                        <a:effectLst/>
                        <a:latin typeface="Arial" panose="020B0604020202020204" pitchFamily="34" charset="0"/>
                      </a:endParaRPr>
                    </a:p>
                  </p:txBody>
                </p:sp>
                <p:sp>
                  <p:nvSpPr>
                    <p:cNvPr id="45" name="Rectangle 23"/>
                    <p:cNvSpPr>
                      <a:spLocks noChangeArrowheads="1"/>
                    </p:cNvSpPr>
                    <p:nvPr/>
                  </p:nvSpPr>
                  <p:spPr bwMode="auto">
                    <a:xfrm>
                      <a:off x="6354" y="5130"/>
                      <a:ext cx="4500" cy="89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Створюють картини</a:t>
                      </a:r>
                      <a:r>
                        <a:rPr kumimoji="0" lang="uk-UA" altLang="uk-UA" sz="2400" b="0" i="0" u="none" strike="noStrike" cap="none" normalizeH="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майбутнього</a:t>
                      </a:r>
                      <a:endPar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(НЛО, привиди)</a:t>
                      </a:r>
                      <a:endParaRPr kumimoji="0" lang="uk-UA" altLang="uk-UA" sz="240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endParaRPr>
                    </a:p>
                  </p:txBody>
                </p:sp>
              </p:grpSp>
              <p:sp>
                <p:nvSpPr>
                  <p:cNvPr id="35" name="Line 21"/>
                  <p:cNvSpPr>
                    <a:spLocks noChangeShapeType="1"/>
                  </p:cNvSpPr>
                  <p:nvPr/>
                </p:nvSpPr>
                <p:spPr bwMode="auto">
                  <a:xfrm>
                    <a:off x="5994" y="4289"/>
                    <a:ext cx="0" cy="18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20"/>
                  <p:cNvSpPr>
                    <a:spLocks noChangeShapeType="1"/>
                  </p:cNvSpPr>
                  <p:nvPr/>
                </p:nvSpPr>
                <p:spPr bwMode="auto">
                  <a:xfrm>
                    <a:off x="2743" y="4474"/>
                    <a:ext cx="7251" cy="15"/>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8" name="Line 19"/>
                  <p:cNvSpPr>
                    <a:spLocks noChangeShapeType="1"/>
                  </p:cNvSpPr>
                  <p:nvPr/>
                </p:nvSpPr>
                <p:spPr bwMode="auto">
                  <a:xfrm flipH="1">
                    <a:off x="2739" y="4474"/>
                    <a:ext cx="4" cy="20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9" name="Line 18"/>
                  <p:cNvSpPr>
                    <a:spLocks noChangeShapeType="1"/>
                  </p:cNvSpPr>
                  <p:nvPr/>
                </p:nvSpPr>
                <p:spPr bwMode="auto">
                  <a:xfrm>
                    <a:off x="9994" y="4489"/>
                    <a:ext cx="15" cy="18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0" name="Line 17"/>
                  <p:cNvSpPr>
                    <a:spLocks noChangeShapeType="1"/>
                  </p:cNvSpPr>
                  <p:nvPr/>
                </p:nvSpPr>
                <p:spPr bwMode="auto">
                  <a:xfrm flipH="1">
                    <a:off x="2739" y="5168"/>
                    <a:ext cx="0" cy="142"/>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1" name="Line 16"/>
                  <p:cNvSpPr>
                    <a:spLocks noChangeShapeType="1"/>
                  </p:cNvSpPr>
                  <p:nvPr/>
                </p:nvSpPr>
                <p:spPr bwMode="auto">
                  <a:xfrm flipH="1">
                    <a:off x="9994" y="5168"/>
                    <a:ext cx="0" cy="142"/>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18" name="Rectangle 14"/>
                <p:cNvSpPr>
                  <a:spLocks noChangeArrowheads="1"/>
                </p:cNvSpPr>
                <p:nvPr/>
              </p:nvSpPr>
              <p:spPr bwMode="auto">
                <a:xfrm>
                  <a:off x="1314" y="5784"/>
                  <a:ext cx="1980" cy="141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представлення дійсності в певних образах</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19" name="Rectangle 13"/>
                <p:cNvSpPr>
                  <a:spLocks noChangeArrowheads="1"/>
                </p:cNvSpPr>
                <p:nvPr/>
              </p:nvSpPr>
              <p:spPr bwMode="auto">
                <a:xfrm>
                  <a:off x="3384" y="5785"/>
                  <a:ext cx="1800" cy="141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регуляція емоційних стані</a:t>
                  </a:r>
                  <a:r>
                    <a:rPr kumimoji="0" lang="ru-RU"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a:t>
                  </a:r>
                  <a:endParaRPr kumimoji="0" lang="ru-RU" altLang="uk-UA" sz="2000" b="0" i="0" u="none" strike="noStrike" cap="none" normalizeH="0" baseline="0" dirty="0" smtClean="0">
                    <a:ln>
                      <a:noFill/>
                    </a:ln>
                    <a:solidFill>
                      <a:schemeClr val="tx2"/>
                    </a:solidFill>
                    <a:effectLst/>
                    <a:ea typeface="Arial Unicode MS"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людини</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sp>
              <p:nvSpPr>
                <p:cNvPr id="20" name="Rectangle 12"/>
                <p:cNvSpPr>
                  <a:spLocks noChangeArrowheads="1"/>
                </p:cNvSpPr>
                <p:nvPr/>
              </p:nvSpPr>
              <p:spPr bwMode="auto">
                <a:xfrm>
                  <a:off x="5274" y="5784"/>
                  <a:ext cx="1890" cy="141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формування внутрішнього плану дій людини</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sp>
              <p:nvSpPr>
                <p:cNvPr id="21" name="Rectangle 11"/>
                <p:cNvSpPr>
                  <a:spLocks noChangeArrowheads="1"/>
                </p:cNvSpPr>
                <p:nvPr/>
              </p:nvSpPr>
              <p:spPr bwMode="auto">
                <a:xfrm>
                  <a:off x="7254" y="5784"/>
                  <a:ext cx="1800" cy="141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управління іншими психічними процесами</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sp>
              <p:nvSpPr>
                <p:cNvPr id="22" name="Rectangle 10"/>
                <p:cNvSpPr>
                  <a:spLocks noChangeArrowheads="1"/>
                </p:cNvSpPr>
                <p:nvPr/>
              </p:nvSpPr>
              <p:spPr bwMode="auto">
                <a:xfrm>
                  <a:off x="9234" y="5800"/>
                  <a:ext cx="1800" cy="1399"/>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планування і програмування діяльності людини</a:t>
                  </a:r>
                  <a:endParaRPr kumimoji="0" lang="uk-UA" altLang="uk-UA" sz="3200" b="0" i="0" u="none" strike="noStrike" cap="none" normalizeH="0" baseline="0" smtClean="0">
                    <a:ln>
                      <a:noFill/>
                    </a:ln>
                    <a:solidFill>
                      <a:schemeClr val="tx2"/>
                    </a:solidFill>
                    <a:effectLst/>
                    <a:latin typeface="Arial" panose="020B0604020202020204" pitchFamily="34" charset="0"/>
                  </a:endParaRPr>
                </a:p>
              </p:txBody>
            </p:sp>
            <p:sp>
              <p:nvSpPr>
                <p:cNvPr id="23" name="Line 9"/>
                <p:cNvSpPr>
                  <a:spLocks noChangeShapeType="1"/>
                </p:cNvSpPr>
                <p:nvPr/>
              </p:nvSpPr>
              <p:spPr bwMode="auto">
                <a:xfrm>
                  <a:off x="2739" y="5478"/>
                  <a:ext cx="4" cy="9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8"/>
                <p:cNvSpPr>
                  <a:spLocks noChangeShapeType="1"/>
                </p:cNvSpPr>
                <p:nvPr/>
              </p:nvSpPr>
              <p:spPr bwMode="auto">
                <a:xfrm>
                  <a:off x="10158" y="5490"/>
                  <a:ext cx="0" cy="89"/>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5" name="Line 7"/>
                <p:cNvSpPr>
                  <a:spLocks noChangeShapeType="1"/>
                </p:cNvSpPr>
                <p:nvPr/>
              </p:nvSpPr>
              <p:spPr bwMode="auto">
                <a:xfrm>
                  <a:off x="2739" y="5579"/>
                  <a:ext cx="12" cy="20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1" name="Line 3"/>
                <p:cNvSpPr>
                  <a:spLocks noChangeShapeType="1"/>
                </p:cNvSpPr>
                <p:nvPr/>
              </p:nvSpPr>
              <p:spPr bwMode="auto">
                <a:xfrm>
                  <a:off x="10158" y="5585"/>
                  <a:ext cx="5" cy="21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49" name="Line 3"/>
            <p:cNvSpPr>
              <a:spLocks noChangeShapeType="1"/>
            </p:cNvSpPr>
            <p:nvPr/>
          </p:nvSpPr>
          <p:spPr bwMode="auto">
            <a:xfrm>
              <a:off x="6353957" y="4570587"/>
              <a:ext cx="4519" cy="28794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0" name="Line 3"/>
            <p:cNvSpPr>
              <a:spLocks noChangeShapeType="1"/>
            </p:cNvSpPr>
            <p:nvPr/>
          </p:nvSpPr>
          <p:spPr bwMode="auto">
            <a:xfrm>
              <a:off x="4559906" y="4584682"/>
              <a:ext cx="4519" cy="28794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1" name="Line 3"/>
            <p:cNvSpPr>
              <a:spLocks noChangeShapeType="1"/>
            </p:cNvSpPr>
            <p:nvPr/>
          </p:nvSpPr>
          <p:spPr bwMode="auto">
            <a:xfrm flipH="1">
              <a:off x="2851717" y="4585515"/>
              <a:ext cx="12094" cy="273017"/>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2599397037"/>
      </p:ext>
    </p:extLst>
  </p:cSld>
  <p:clrMapOvr>
    <a:masterClrMapping/>
  </p:clrMapOvr>
  <p:transition>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4544" y="-99392"/>
            <a:ext cx="9001000" cy="954107"/>
          </a:xfrm>
          <a:prstGeom prst="rect">
            <a:avLst/>
          </a:prstGeom>
        </p:spPr>
        <p:txBody>
          <a:bodyPr wrap="square">
            <a:spAutoFit/>
          </a:bodyPr>
          <a:lstStyle/>
          <a:p>
            <a:pPr algn="ctr">
              <a:spcAft>
                <a:spcPts val="0"/>
              </a:spcAft>
            </a:pPr>
            <a:r>
              <a:rPr lang="ru-RU" sz="2800" b="1" dirty="0">
                <a:latin typeface="+mn-lt"/>
                <a:ea typeface="Calibri" panose="020F0502020204030204" pitchFamily="34" charset="0"/>
              </a:rPr>
              <a:t>Операції </a:t>
            </a:r>
            <a:r>
              <a:rPr lang="ru-RU" sz="2800" b="1" dirty="0" err="1">
                <a:latin typeface="+mn-lt"/>
                <a:ea typeface="Calibri" panose="020F0502020204030204" pitchFamily="34" charset="0"/>
              </a:rPr>
              <a:t>мислення</a:t>
            </a:r>
            <a:r>
              <a:rPr lang="ru-RU" sz="2800" b="1" dirty="0">
                <a:latin typeface="+mn-lt"/>
                <a:ea typeface="Calibri" panose="020F0502020204030204" pitchFamily="34" charset="0"/>
              </a:rPr>
              <a:t>, на </a:t>
            </a:r>
            <a:r>
              <a:rPr lang="ru-RU" sz="2800" b="1" dirty="0" err="1">
                <a:latin typeface="+mn-lt"/>
                <a:ea typeface="Calibri" panose="020F0502020204030204" pitchFamily="34" charset="0"/>
              </a:rPr>
              <a:t>яких</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ґрунтується</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розуміння</a:t>
            </a:r>
            <a:endParaRPr lang="uk-UA" sz="2800" dirty="0">
              <a:effectLst/>
              <a:latin typeface="+mn-lt"/>
              <a:ea typeface="Calibri" panose="020F0502020204030204" pitchFamily="34" charset="0"/>
            </a:endParaRPr>
          </a:p>
        </p:txBody>
      </p:sp>
      <p:grpSp>
        <p:nvGrpSpPr>
          <p:cNvPr id="28" name="Групувати 27"/>
          <p:cNvGrpSpPr/>
          <p:nvPr/>
        </p:nvGrpSpPr>
        <p:grpSpPr>
          <a:xfrm>
            <a:off x="215516" y="1196752"/>
            <a:ext cx="8712968" cy="5426938"/>
            <a:chOff x="215516" y="1196752"/>
            <a:chExt cx="8712968" cy="5426938"/>
          </a:xfrm>
        </p:grpSpPr>
        <p:grpSp>
          <p:nvGrpSpPr>
            <p:cNvPr id="2" name="Group 2"/>
            <p:cNvGrpSpPr>
              <a:grpSpLocks/>
            </p:cNvGrpSpPr>
            <p:nvPr/>
          </p:nvGrpSpPr>
          <p:grpSpPr bwMode="auto">
            <a:xfrm>
              <a:off x="215516" y="1196752"/>
              <a:ext cx="8712968" cy="5426938"/>
              <a:chOff x="1134" y="4326"/>
              <a:chExt cx="9900" cy="4327"/>
            </a:xfrm>
          </p:grpSpPr>
          <p:sp>
            <p:nvSpPr>
              <p:cNvPr id="3" name="Rectangle 3"/>
              <p:cNvSpPr>
                <a:spLocks noChangeArrowheads="1"/>
              </p:cNvSpPr>
              <p:nvPr/>
            </p:nvSpPr>
            <p:spPr bwMode="auto">
              <a:xfrm>
                <a:off x="1134" y="4326"/>
                <a:ext cx="9900" cy="632"/>
              </a:xfrm>
              <a:prstGeom prst="round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Елементи процесу </a:t>
                </a:r>
                <a:r>
                  <a:rPr kumimoji="0" lang="en-US"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a:t>
                </a:r>
                <a:r>
                  <a:rPr kumimoji="0" lang="uk-UA"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розуміння</a:t>
                </a:r>
                <a:r>
                  <a:rPr kumimoji="0" lang="en-US"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a:t>
                </a:r>
                <a:endParaRPr kumimoji="0" lang="uk-UA" altLang="uk-UA" sz="44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4" name="Rectangle 4"/>
              <p:cNvSpPr>
                <a:spLocks noChangeArrowheads="1"/>
              </p:cNvSpPr>
              <p:nvPr/>
            </p:nvSpPr>
            <p:spPr bwMode="auto">
              <a:xfrm>
                <a:off x="1494" y="5145"/>
                <a:ext cx="9528" cy="67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виділення предмета як нового, незвичайного, невідомого або окремих його сторін і</a:t>
                </a:r>
                <a:r>
                  <a:rPr kumimoji="0" lang="en-US"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 </a:t>
                </a: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властивостей</a:t>
                </a:r>
                <a:endParaRPr kumimoji="0" lang="uk-UA" altLang="uk-UA" sz="28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6" name="Rectangle 5"/>
              <p:cNvSpPr>
                <a:spLocks noChangeArrowheads="1"/>
              </p:cNvSpPr>
              <p:nvPr/>
            </p:nvSpPr>
            <p:spPr bwMode="auto">
              <a:xfrm>
                <a:off x="1494" y="5939"/>
                <a:ext cx="9528" cy="626"/>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“впізнавання”, осмислення, розуміння невідомого на основі відомого</a:t>
                </a:r>
                <a:endParaRPr kumimoji="0" lang="uk-UA" altLang="uk-UA" sz="28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8" name="Rectangle 6"/>
              <p:cNvSpPr>
                <a:spLocks noChangeArrowheads="1"/>
              </p:cNvSpPr>
              <p:nvPr/>
            </p:nvSpPr>
            <p:spPr bwMode="auto">
              <a:xfrm>
                <a:off x="1494" y="6659"/>
                <a:ext cx="9528" cy="59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аналіз і синтез</a:t>
                </a:r>
                <a:endParaRPr kumimoji="0" lang="uk-UA" altLang="uk-UA" sz="28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9" name="Rectangle 7"/>
              <p:cNvSpPr>
                <a:spLocks noChangeArrowheads="1"/>
              </p:cNvSpPr>
              <p:nvPr/>
            </p:nvSpPr>
            <p:spPr bwMode="auto">
              <a:xfrm>
                <a:off x="1494" y="7348"/>
                <a:ext cx="9528" cy="65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smtClean="0">
                    <a:ln>
                      <a:noFill/>
                    </a:ln>
                    <a:solidFill>
                      <a:srgbClr val="0F2E51"/>
                    </a:solidFill>
                    <a:effectLst/>
                    <a:latin typeface="Times New Roman" panose="02020603050405020304" pitchFamily="18" charset="0"/>
                    <a:cs typeface="Arial" panose="020B0604020202020204" pitchFamily="34" charset="0"/>
                  </a:rPr>
                  <a:t>порівняння і узагальнення як виділення спільного в різному і специфічного в загальному</a:t>
                </a:r>
                <a:endParaRPr kumimoji="0" lang="uk-UA" altLang="uk-UA" sz="2800" b="0" i="0" u="none" strike="noStrike" cap="none" normalizeH="0" baseline="0" smtClean="0">
                  <a:ln>
                    <a:noFill/>
                  </a:ln>
                  <a:solidFill>
                    <a:srgbClr val="0F2E51"/>
                  </a:solidFill>
                  <a:effectLst/>
                  <a:latin typeface="Arial" panose="020B0604020202020204" pitchFamily="34" charset="0"/>
                  <a:cs typeface="Arial" panose="020B0604020202020204" pitchFamily="34" charset="0"/>
                </a:endParaRPr>
              </a:p>
            </p:txBody>
          </p:sp>
          <p:sp>
            <p:nvSpPr>
              <p:cNvPr id="10" name="Rectangle 8"/>
              <p:cNvSpPr>
                <a:spLocks noChangeArrowheads="1"/>
              </p:cNvSpPr>
              <p:nvPr/>
            </p:nvSpPr>
            <p:spPr bwMode="auto">
              <a:xfrm>
                <a:off x="1494" y="8099"/>
                <a:ext cx="9528" cy="55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smtClean="0">
                    <a:ln>
                      <a:noFill/>
                    </a:ln>
                    <a:solidFill>
                      <a:srgbClr val="0F2E51"/>
                    </a:solidFill>
                    <a:effectLst/>
                    <a:latin typeface="Times New Roman" panose="02020603050405020304" pitchFamily="18" charset="0"/>
                    <a:cs typeface="Arial" panose="020B0604020202020204" pitchFamily="34" charset="0"/>
                  </a:rPr>
                  <a:t>класифікація та систематизація</a:t>
                </a:r>
                <a:endParaRPr kumimoji="0" lang="uk-UA" altLang="uk-UA" sz="2800" b="0" i="0" u="none" strike="noStrike" cap="none" normalizeH="0" baseline="0" smtClean="0">
                  <a:ln>
                    <a:noFill/>
                  </a:ln>
                  <a:solidFill>
                    <a:srgbClr val="0F2E51"/>
                  </a:solidFill>
                  <a:effectLst/>
                  <a:latin typeface="Arial" panose="020B0604020202020204" pitchFamily="34" charset="0"/>
                  <a:cs typeface="Arial" panose="020B0604020202020204" pitchFamily="34" charset="0"/>
                </a:endParaRPr>
              </a:p>
            </p:txBody>
          </p:sp>
        </p:grpSp>
        <p:cxnSp>
          <p:nvCxnSpPr>
            <p:cNvPr id="12" name="Пряма сполучна лінія 11"/>
            <p:cNvCxnSpPr/>
            <p:nvPr/>
          </p:nvCxnSpPr>
          <p:spPr bwMode="auto">
            <a:xfrm>
              <a:off x="323528" y="1989409"/>
              <a:ext cx="0" cy="4286866"/>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7" name="Пряма зі стрілкою 26"/>
            <p:cNvCxnSpPr>
              <a:endCxn id="4" idx="1"/>
            </p:cNvCxnSpPr>
            <p:nvPr/>
          </p:nvCxnSpPr>
          <p:spPr bwMode="auto">
            <a:xfrm>
              <a:off x="323528" y="2646611"/>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46" name="Пряма зі стрілкою 45"/>
            <p:cNvCxnSpPr/>
            <p:nvPr/>
          </p:nvCxnSpPr>
          <p:spPr bwMode="auto">
            <a:xfrm>
              <a:off x="323528" y="3630533"/>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47" name="Пряма зі стрілкою 46"/>
            <p:cNvCxnSpPr/>
            <p:nvPr/>
          </p:nvCxnSpPr>
          <p:spPr bwMode="auto">
            <a:xfrm>
              <a:off x="323528" y="4492364"/>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48" name="Пряма зі стрілкою 47"/>
            <p:cNvCxnSpPr/>
            <p:nvPr/>
          </p:nvCxnSpPr>
          <p:spPr bwMode="auto">
            <a:xfrm>
              <a:off x="323528" y="5398961"/>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52" name="Пряма зі стрілкою 51"/>
            <p:cNvCxnSpPr/>
            <p:nvPr/>
          </p:nvCxnSpPr>
          <p:spPr bwMode="auto">
            <a:xfrm>
              <a:off x="323528" y="6275452"/>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50822268"/>
      </p:ext>
    </p:extLst>
  </p:cSld>
  <p:clrMapOvr>
    <a:masterClrMapping/>
  </p:clrMapOvr>
  <p:transition>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4544" y="-99392"/>
            <a:ext cx="9001000" cy="923330"/>
          </a:xfrm>
          <a:prstGeom prst="rect">
            <a:avLst/>
          </a:prstGeom>
        </p:spPr>
        <p:txBody>
          <a:bodyPr wrap="square">
            <a:spAutoFit/>
          </a:bodyPr>
          <a:lstStyle/>
          <a:p>
            <a:pPr algn="ctr">
              <a:spcAft>
                <a:spcPts val="0"/>
              </a:spcAft>
            </a:pPr>
            <a:r>
              <a:rPr lang="ru-RU" sz="5400" b="1" dirty="0">
                <a:latin typeface="+mn-lt"/>
                <a:ea typeface="Calibri" panose="020F0502020204030204" pitchFamily="34" charset="0"/>
              </a:rPr>
              <a:t>Класифікація </a:t>
            </a:r>
            <a:r>
              <a:rPr lang="ru-RU" sz="5400" b="1" dirty="0" err="1">
                <a:latin typeface="+mn-lt"/>
                <a:ea typeface="Calibri" panose="020F0502020204030204" pitchFamily="34" charset="0"/>
              </a:rPr>
              <a:t>суджень</a:t>
            </a:r>
            <a:endParaRPr lang="uk-UA" sz="5400" dirty="0">
              <a:effectLst/>
              <a:latin typeface="+mn-lt"/>
              <a:ea typeface="Calibri" panose="020F0502020204030204" pitchFamily="34" charset="0"/>
            </a:endParaRPr>
          </a:p>
        </p:txBody>
      </p:sp>
      <p:grpSp>
        <p:nvGrpSpPr>
          <p:cNvPr id="13" name="Group 1"/>
          <p:cNvGrpSpPr>
            <a:grpSpLocks/>
          </p:cNvGrpSpPr>
          <p:nvPr/>
        </p:nvGrpSpPr>
        <p:grpSpPr bwMode="auto">
          <a:xfrm>
            <a:off x="179512" y="1124744"/>
            <a:ext cx="8712968" cy="5616624"/>
            <a:chOff x="954" y="994"/>
            <a:chExt cx="10260" cy="4405"/>
          </a:xfrm>
        </p:grpSpPr>
        <p:sp>
          <p:nvSpPr>
            <p:cNvPr id="14" name="Rectangle 16"/>
            <p:cNvSpPr>
              <a:spLocks noChangeArrowheads="1"/>
            </p:cNvSpPr>
            <p:nvPr/>
          </p:nvSpPr>
          <p:spPr bwMode="auto">
            <a:xfrm>
              <a:off x="2563" y="994"/>
              <a:ext cx="6480" cy="62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400" b="1"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Судження </a:t>
              </a:r>
              <a:endParaRPr kumimoji="0" lang="uk-UA" altLang="uk-UA" sz="4400" b="0" i="0" u="none" strike="noStrike" cap="none" normalizeH="0" baseline="0" dirty="0" smtClean="0">
                <a:ln>
                  <a:noFill/>
                </a:ln>
                <a:solidFill>
                  <a:schemeClr val="tx2"/>
                </a:solidFill>
                <a:effectLst/>
              </a:endParaRPr>
            </a:p>
          </p:txBody>
        </p:sp>
        <p:sp>
          <p:nvSpPr>
            <p:cNvPr id="15" name="Rectangle 15"/>
            <p:cNvSpPr>
              <a:spLocks noChangeArrowheads="1"/>
            </p:cNvSpPr>
            <p:nvPr/>
          </p:nvSpPr>
          <p:spPr bwMode="auto">
            <a:xfrm>
              <a:off x="1314" y="1979"/>
              <a:ext cx="2608" cy="54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одиничні</a:t>
              </a:r>
              <a:endParaRPr kumimoji="0" lang="uk-UA" altLang="uk-UA" sz="4000" b="0" i="0" u="none" strike="noStrike" cap="none" normalizeH="0" baseline="0" dirty="0" smtClean="0">
                <a:ln>
                  <a:noFill/>
                </a:ln>
                <a:solidFill>
                  <a:schemeClr val="tx2"/>
                </a:solidFill>
                <a:effectLst/>
              </a:endParaRPr>
            </a:p>
          </p:txBody>
        </p:sp>
        <p:sp>
          <p:nvSpPr>
            <p:cNvPr id="16" name="Rectangle 14"/>
            <p:cNvSpPr>
              <a:spLocks noChangeArrowheads="1"/>
            </p:cNvSpPr>
            <p:nvPr/>
          </p:nvSpPr>
          <p:spPr bwMode="auto">
            <a:xfrm>
              <a:off x="1314" y="3413"/>
              <a:ext cx="2608" cy="54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особливі</a:t>
              </a:r>
              <a:endParaRPr kumimoji="0" lang="uk-UA" altLang="uk-UA" sz="4000" b="0" i="0" u="none" strike="noStrike" cap="none" normalizeH="0" baseline="0" dirty="0" smtClean="0">
                <a:ln>
                  <a:noFill/>
                </a:ln>
                <a:solidFill>
                  <a:schemeClr val="tx2"/>
                </a:solidFill>
                <a:effectLst/>
              </a:endParaRPr>
            </a:p>
          </p:txBody>
        </p:sp>
        <p:sp>
          <p:nvSpPr>
            <p:cNvPr id="17" name="Rectangle 13"/>
            <p:cNvSpPr>
              <a:spLocks noChangeArrowheads="1"/>
            </p:cNvSpPr>
            <p:nvPr/>
          </p:nvSpPr>
          <p:spPr bwMode="auto">
            <a:xfrm>
              <a:off x="1314" y="4499"/>
              <a:ext cx="2608" cy="54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загальні</a:t>
              </a:r>
              <a:endParaRPr kumimoji="0" lang="uk-UA" altLang="uk-UA" sz="4000" b="0" i="0" u="none" strike="noStrike" cap="none" normalizeH="0" baseline="0" smtClean="0">
                <a:ln>
                  <a:noFill/>
                </a:ln>
                <a:solidFill>
                  <a:schemeClr val="tx2"/>
                </a:solidFill>
                <a:effectLst/>
              </a:endParaRPr>
            </a:p>
          </p:txBody>
        </p:sp>
        <p:sp>
          <p:nvSpPr>
            <p:cNvPr id="18" name="Rectangle 12"/>
            <p:cNvSpPr>
              <a:spLocks noChangeArrowheads="1"/>
            </p:cNvSpPr>
            <p:nvPr/>
          </p:nvSpPr>
          <p:spPr bwMode="auto">
            <a:xfrm>
              <a:off x="4102" y="1748"/>
              <a:ext cx="7112" cy="1368"/>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установлюють специфічний зв'язок між будь-якими явищами, в них висловлюється думка про окремі предмети</a:t>
              </a:r>
              <a:endParaRPr kumimoji="0" lang="uk-UA" altLang="uk-UA" sz="2800" b="0" i="0" u="none" strike="noStrike" cap="none" normalizeH="0" baseline="0" dirty="0" smtClean="0">
                <a:ln>
                  <a:noFill/>
                </a:ln>
                <a:solidFill>
                  <a:schemeClr val="tx2"/>
                </a:solidFill>
                <a:effectLst/>
              </a:endParaRPr>
            </a:p>
          </p:txBody>
        </p:sp>
        <p:sp>
          <p:nvSpPr>
            <p:cNvPr id="19" name="Rectangle 11"/>
            <p:cNvSpPr>
              <a:spLocks noChangeArrowheads="1"/>
            </p:cNvSpPr>
            <p:nvPr/>
          </p:nvSpPr>
          <p:spPr bwMode="auto">
            <a:xfrm>
              <a:off x="4102" y="3245"/>
              <a:ext cx="7112" cy="94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стверджуються або заперечуються вже наявні</a:t>
              </a:r>
              <a:r>
                <a:rPr kumimoji="0" lang="en-US" altLang="uk-UA" sz="2800" b="0" i="0" u="none" strike="noStrike" cap="none" normalizeH="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будь-які властивості, ознаки групи явищ певного виду </a:t>
              </a:r>
              <a:endParaRPr kumimoji="0" lang="uk-UA" altLang="uk-UA" sz="2800" b="0" i="0" u="none" strike="noStrike" cap="none" normalizeH="0" baseline="0" dirty="0" smtClean="0">
                <a:ln>
                  <a:noFill/>
                </a:ln>
                <a:solidFill>
                  <a:schemeClr val="tx2"/>
                </a:solidFill>
                <a:effectLst/>
              </a:endParaRPr>
            </a:p>
          </p:txBody>
        </p:sp>
        <p:sp>
          <p:nvSpPr>
            <p:cNvPr id="20" name="Rectangle 10"/>
            <p:cNvSpPr>
              <a:spLocks noChangeArrowheads="1"/>
            </p:cNvSpPr>
            <p:nvPr/>
          </p:nvSpPr>
          <p:spPr bwMode="auto">
            <a:xfrm>
              <a:off x="4102" y="4319"/>
              <a:ext cx="7112" cy="108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висловлюється думка про всі явища світу чи про окремі його області,  ділянки, явища певного виду у цілому</a:t>
              </a:r>
              <a:endParaRPr kumimoji="0" lang="uk-UA" altLang="uk-UA" sz="2800" b="0" i="0" u="none" strike="noStrike" cap="none" normalizeH="0" baseline="0" dirty="0" smtClean="0">
                <a:ln>
                  <a:noFill/>
                </a:ln>
                <a:solidFill>
                  <a:schemeClr val="tx2"/>
                </a:solidFill>
                <a:effectLst/>
              </a:endParaRPr>
            </a:p>
          </p:txBody>
        </p:sp>
        <p:sp>
          <p:nvSpPr>
            <p:cNvPr id="21" name="Line 9"/>
            <p:cNvSpPr>
              <a:spLocks noChangeShapeType="1"/>
            </p:cNvSpPr>
            <p:nvPr/>
          </p:nvSpPr>
          <p:spPr bwMode="auto">
            <a:xfrm>
              <a:off x="954" y="1259"/>
              <a:ext cx="162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2" name="Line 8"/>
            <p:cNvSpPr>
              <a:spLocks noChangeShapeType="1"/>
            </p:cNvSpPr>
            <p:nvPr/>
          </p:nvSpPr>
          <p:spPr bwMode="auto">
            <a:xfrm>
              <a:off x="954" y="1259"/>
              <a:ext cx="0" cy="3519"/>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3" name="Line 7"/>
            <p:cNvSpPr>
              <a:spLocks noChangeShapeType="1"/>
            </p:cNvSpPr>
            <p:nvPr/>
          </p:nvSpPr>
          <p:spPr bwMode="auto">
            <a:xfrm>
              <a:off x="954" y="2249"/>
              <a:ext cx="360"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6"/>
            <p:cNvSpPr>
              <a:spLocks noChangeShapeType="1"/>
            </p:cNvSpPr>
            <p:nvPr/>
          </p:nvSpPr>
          <p:spPr bwMode="auto">
            <a:xfrm>
              <a:off x="954" y="3648"/>
              <a:ext cx="360"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5" name="Line 5"/>
            <p:cNvSpPr>
              <a:spLocks noChangeShapeType="1"/>
            </p:cNvSpPr>
            <p:nvPr/>
          </p:nvSpPr>
          <p:spPr bwMode="auto">
            <a:xfrm>
              <a:off x="954" y="4778"/>
              <a:ext cx="360"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6" name="Line 4"/>
            <p:cNvSpPr>
              <a:spLocks noChangeShapeType="1"/>
            </p:cNvSpPr>
            <p:nvPr/>
          </p:nvSpPr>
          <p:spPr bwMode="auto">
            <a:xfrm>
              <a:off x="3922" y="2249"/>
              <a:ext cx="1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8" name="Line 3"/>
            <p:cNvSpPr>
              <a:spLocks noChangeShapeType="1"/>
            </p:cNvSpPr>
            <p:nvPr/>
          </p:nvSpPr>
          <p:spPr bwMode="auto">
            <a:xfrm>
              <a:off x="3922" y="3648"/>
              <a:ext cx="1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9" name="Line 2"/>
            <p:cNvSpPr>
              <a:spLocks noChangeShapeType="1"/>
            </p:cNvSpPr>
            <p:nvPr/>
          </p:nvSpPr>
          <p:spPr bwMode="auto">
            <a:xfrm>
              <a:off x="3922" y="4778"/>
              <a:ext cx="1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Tree>
    <p:extLst>
      <p:ext uri="{BB962C8B-B14F-4D97-AF65-F5344CB8AC3E}">
        <p14:creationId xmlns:p14="http://schemas.microsoft.com/office/powerpoint/2010/main" val="1116437147"/>
      </p:ext>
    </p:extLst>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468560" y="32955"/>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Класифікація </a:t>
            </a:r>
            <a:r>
              <a:rPr lang="ru-RU" sz="4800" b="1" dirty="0" err="1">
                <a:latin typeface="+mn-lt"/>
                <a:ea typeface="Calibri" panose="020F0502020204030204" pitchFamily="34" charset="0"/>
              </a:rPr>
              <a:t>умовиводів</a:t>
            </a:r>
            <a:endParaRPr lang="uk-UA" sz="4800" dirty="0">
              <a:effectLst/>
              <a:latin typeface="+mn-lt"/>
              <a:ea typeface="Calibri" panose="020F0502020204030204" pitchFamily="34" charset="0"/>
            </a:endParaRPr>
          </a:p>
        </p:txBody>
      </p:sp>
      <p:grpSp>
        <p:nvGrpSpPr>
          <p:cNvPr id="3" name="Group 1"/>
          <p:cNvGrpSpPr>
            <a:grpSpLocks/>
          </p:cNvGrpSpPr>
          <p:nvPr/>
        </p:nvGrpSpPr>
        <p:grpSpPr bwMode="auto">
          <a:xfrm>
            <a:off x="179512" y="1124744"/>
            <a:ext cx="8784976" cy="5472445"/>
            <a:chOff x="1314" y="1318"/>
            <a:chExt cx="9516" cy="3488"/>
          </a:xfrm>
        </p:grpSpPr>
        <p:grpSp>
          <p:nvGrpSpPr>
            <p:cNvPr id="4" name="Group 5"/>
            <p:cNvGrpSpPr>
              <a:grpSpLocks/>
            </p:cNvGrpSpPr>
            <p:nvPr/>
          </p:nvGrpSpPr>
          <p:grpSpPr bwMode="auto">
            <a:xfrm>
              <a:off x="1314" y="1318"/>
              <a:ext cx="9516" cy="3488"/>
              <a:chOff x="1314" y="1318"/>
              <a:chExt cx="9516" cy="3488"/>
            </a:xfrm>
          </p:grpSpPr>
          <p:grpSp>
            <p:nvGrpSpPr>
              <p:cNvPr id="9" name="Group 11"/>
              <p:cNvGrpSpPr>
                <a:grpSpLocks/>
              </p:cNvGrpSpPr>
              <p:nvPr/>
            </p:nvGrpSpPr>
            <p:grpSpPr bwMode="auto">
              <a:xfrm>
                <a:off x="1642" y="1318"/>
                <a:ext cx="9188" cy="3488"/>
                <a:chOff x="1642" y="1318"/>
                <a:chExt cx="9188" cy="3488"/>
              </a:xfrm>
            </p:grpSpPr>
            <p:sp>
              <p:nvSpPr>
                <p:cNvPr id="31" name="Rectangle 18"/>
                <p:cNvSpPr>
                  <a:spLocks noChangeArrowheads="1"/>
                </p:cNvSpPr>
                <p:nvPr/>
              </p:nvSpPr>
              <p:spPr bwMode="auto">
                <a:xfrm>
                  <a:off x="2782" y="1318"/>
                  <a:ext cx="5911" cy="382"/>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400" b="1"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Умовивід </a:t>
                  </a:r>
                  <a:endParaRPr kumimoji="0" lang="uk-UA" altLang="uk-UA" sz="4400" b="0" i="0" u="none" strike="noStrike" cap="none" normalizeH="0" baseline="0" dirty="0" smtClean="0">
                    <a:ln>
                      <a:noFill/>
                    </a:ln>
                    <a:solidFill>
                      <a:schemeClr val="tx1"/>
                    </a:solidFill>
                    <a:effectLst/>
                  </a:endParaRPr>
                </a:p>
              </p:txBody>
            </p:sp>
            <p:sp>
              <p:nvSpPr>
                <p:cNvPr id="32" name="Rectangle 17"/>
                <p:cNvSpPr>
                  <a:spLocks noChangeArrowheads="1"/>
                </p:cNvSpPr>
                <p:nvPr/>
              </p:nvSpPr>
              <p:spPr bwMode="auto">
                <a:xfrm>
                  <a:off x="1642" y="1886"/>
                  <a:ext cx="3182" cy="4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індуктивний</a:t>
                  </a:r>
                  <a:endPar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33" name="Rectangle 16"/>
                <p:cNvSpPr>
                  <a:spLocks noChangeArrowheads="1"/>
                </p:cNvSpPr>
                <p:nvPr/>
              </p:nvSpPr>
              <p:spPr bwMode="auto">
                <a:xfrm>
                  <a:off x="1642" y="2771"/>
                  <a:ext cx="3182" cy="4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дедуктивний</a:t>
                  </a:r>
                  <a:endPar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34" name="Rectangle 15"/>
                <p:cNvSpPr>
                  <a:spLocks noChangeArrowheads="1"/>
                </p:cNvSpPr>
                <p:nvPr/>
              </p:nvSpPr>
              <p:spPr bwMode="auto">
                <a:xfrm>
                  <a:off x="1642" y="4132"/>
                  <a:ext cx="3182"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err="1"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традуктивний</a:t>
                  </a:r>
                  <a:endPar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35" name="Rectangle 14"/>
                <p:cNvSpPr>
                  <a:spLocks noChangeArrowheads="1"/>
                </p:cNvSpPr>
                <p:nvPr/>
              </p:nvSpPr>
              <p:spPr bwMode="auto">
                <a:xfrm>
                  <a:off x="4988" y="1736"/>
                  <a:ext cx="5842" cy="60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висновок йде від часткового до загального</a:t>
                  </a:r>
                  <a:endParaRPr kumimoji="0" lang="uk-UA" altLang="uk-UA" sz="3000" b="0" i="0" u="none" strike="noStrike" cap="none" normalizeH="0" baseline="0" dirty="0" smtClean="0">
                    <a:ln>
                      <a:noFill/>
                    </a:ln>
                    <a:solidFill>
                      <a:schemeClr val="tx1"/>
                    </a:solidFill>
                    <a:effectLst/>
                  </a:endParaRPr>
                </a:p>
              </p:txBody>
            </p:sp>
            <p:sp>
              <p:nvSpPr>
                <p:cNvPr id="36" name="Rectangle 13"/>
                <p:cNvSpPr>
                  <a:spLocks noChangeArrowheads="1"/>
                </p:cNvSpPr>
                <p:nvPr/>
              </p:nvSpPr>
              <p:spPr bwMode="auto">
                <a:xfrm>
                  <a:off x="4988" y="2408"/>
                  <a:ext cx="5842" cy="116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висновок йде від знання певного спорідненого рівня до нового знання меншої міри спорідненості спільності</a:t>
                  </a:r>
                  <a:endParaRPr kumimoji="0" lang="uk-UA" altLang="uk-UA" sz="3000" b="0" i="0" u="none" strike="noStrike" cap="none" normalizeH="0" baseline="0" dirty="0" smtClean="0">
                    <a:ln>
                      <a:noFill/>
                    </a:ln>
                    <a:solidFill>
                      <a:schemeClr val="tx1"/>
                    </a:solidFill>
                    <a:effectLst/>
                  </a:endParaRPr>
                </a:p>
              </p:txBody>
            </p:sp>
            <p:sp>
              <p:nvSpPr>
                <p:cNvPr id="37" name="Rectangle 12"/>
                <p:cNvSpPr>
                  <a:spLocks noChangeArrowheads="1"/>
                </p:cNvSpPr>
                <p:nvPr/>
              </p:nvSpPr>
              <p:spPr bwMode="auto">
                <a:xfrm>
                  <a:off x="4988" y="3636"/>
                  <a:ext cx="5842" cy="117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висновок йде від знання певного спорідненого рівня до нового знання того ж спорідненого рівня </a:t>
                  </a:r>
                  <a:endParaRPr kumimoji="0" lang="uk-UA" altLang="uk-UA" sz="3000" b="0" i="0" u="none" strike="noStrike" cap="none" normalizeH="0" baseline="0" dirty="0" smtClean="0">
                    <a:ln>
                      <a:noFill/>
                    </a:ln>
                    <a:solidFill>
                      <a:schemeClr val="tx1"/>
                    </a:solidFill>
                    <a:effectLst/>
                  </a:endParaRPr>
                </a:p>
              </p:txBody>
            </p:sp>
          </p:grpSp>
          <p:sp>
            <p:nvSpPr>
              <p:cNvPr id="10" name="Line 10"/>
              <p:cNvSpPr>
                <a:spLocks noChangeShapeType="1"/>
              </p:cNvSpPr>
              <p:nvPr/>
            </p:nvSpPr>
            <p:spPr bwMode="auto">
              <a:xfrm>
                <a:off x="1314" y="1545"/>
                <a:ext cx="147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1" name="Line 9"/>
              <p:cNvSpPr>
                <a:spLocks noChangeShapeType="1"/>
              </p:cNvSpPr>
              <p:nvPr/>
            </p:nvSpPr>
            <p:spPr bwMode="auto">
              <a:xfrm>
                <a:off x="1314" y="1545"/>
                <a:ext cx="0" cy="29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2" name="Line 8"/>
              <p:cNvSpPr>
                <a:spLocks noChangeShapeType="1"/>
              </p:cNvSpPr>
              <p:nvPr/>
            </p:nvSpPr>
            <p:spPr bwMode="auto">
              <a:xfrm>
                <a:off x="1314" y="2113"/>
                <a:ext cx="3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27" name="Line 7"/>
              <p:cNvSpPr>
                <a:spLocks noChangeShapeType="1"/>
              </p:cNvSpPr>
              <p:nvPr/>
            </p:nvSpPr>
            <p:spPr bwMode="auto">
              <a:xfrm>
                <a:off x="1314" y="3003"/>
                <a:ext cx="3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30" name="Line 6"/>
              <p:cNvSpPr>
                <a:spLocks noChangeShapeType="1"/>
              </p:cNvSpPr>
              <p:nvPr/>
            </p:nvSpPr>
            <p:spPr bwMode="auto">
              <a:xfrm>
                <a:off x="1314" y="4480"/>
                <a:ext cx="3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grpSp>
        <p:sp>
          <p:nvSpPr>
            <p:cNvPr id="6" name="Line 4"/>
            <p:cNvSpPr>
              <a:spLocks noChangeShapeType="1"/>
            </p:cNvSpPr>
            <p:nvPr/>
          </p:nvSpPr>
          <p:spPr bwMode="auto">
            <a:xfrm>
              <a:off x="4824" y="2098"/>
              <a:ext cx="16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7" name="Line 3"/>
            <p:cNvSpPr>
              <a:spLocks noChangeShapeType="1"/>
            </p:cNvSpPr>
            <p:nvPr/>
          </p:nvSpPr>
          <p:spPr bwMode="auto">
            <a:xfrm>
              <a:off x="4829" y="2988"/>
              <a:ext cx="16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8" name="Line 2"/>
            <p:cNvSpPr>
              <a:spLocks noChangeShapeType="1"/>
            </p:cNvSpPr>
            <p:nvPr/>
          </p:nvSpPr>
          <p:spPr bwMode="auto">
            <a:xfrm>
              <a:off x="4824" y="4347"/>
              <a:ext cx="16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grpSp>
      <p:sp>
        <p:nvSpPr>
          <p:cNvPr id="38" name="Rectangle 2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831568828"/>
      </p:ext>
    </p:extLst>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mn-lt"/>
              </a:rPr>
              <a:t>ЗМІСТ</a:t>
            </a:r>
            <a:endParaRPr lang="uk-UA" sz="5000" i="0" dirty="0">
              <a:solidFill>
                <a:schemeClr val="accent4">
                  <a:lumMod val="50000"/>
                </a:schemeClr>
              </a:solidFill>
              <a:latin typeface="+mn-lt"/>
            </a:endParaRPr>
          </a:p>
        </p:txBody>
      </p:sp>
      <p:sp>
        <p:nvSpPr>
          <p:cNvPr id="3" name="Місце для вмісту 2"/>
          <p:cNvSpPr>
            <a:spLocks noGrp="1"/>
          </p:cNvSpPr>
          <p:nvPr>
            <p:ph idx="1"/>
          </p:nvPr>
        </p:nvSpPr>
        <p:spPr>
          <a:xfrm>
            <a:off x="395228" y="1628801"/>
            <a:ext cx="8353425" cy="3096344"/>
          </a:xfrm>
        </p:spPr>
        <p:txBody>
          <a:bodyPr/>
          <a:lstStyle/>
          <a:p>
            <a:pPr marL="0" indent="0">
              <a:spcBef>
                <a:spcPts val="0"/>
              </a:spcBef>
              <a:spcAft>
                <a:spcPts val="1000"/>
              </a:spcAft>
              <a:buClr>
                <a:schemeClr val="accent1"/>
              </a:buClr>
              <a:buFont typeface="Wingdings" panose="05000000000000000000" pitchFamily="2" charset="2"/>
              <a:buNone/>
              <a:defRPr/>
            </a:pPr>
            <a:r>
              <a:rPr lang="en-US" dirty="0">
                <a:solidFill>
                  <a:schemeClr val="accent4">
                    <a:lumMod val="75000"/>
                  </a:schemeClr>
                </a:solidFill>
              </a:rPr>
              <a:t>2</a:t>
            </a:r>
            <a:r>
              <a:rPr lang="uk-UA" dirty="0" smtClean="0">
                <a:solidFill>
                  <a:schemeClr val="accent4">
                    <a:lumMod val="75000"/>
                  </a:schemeClr>
                </a:solidFill>
              </a:rPr>
              <a:t>.1. Визначення процесу пізнання</a:t>
            </a:r>
          </a:p>
          <a:p>
            <a:pPr marL="0" indent="0">
              <a:spcBef>
                <a:spcPts val="0"/>
              </a:spcBef>
              <a:spcAft>
                <a:spcPts val="1000"/>
              </a:spcAft>
              <a:buClr>
                <a:schemeClr val="accent1"/>
              </a:buClr>
              <a:buFont typeface="Wingdings" panose="05000000000000000000" pitchFamily="2" charset="2"/>
              <a:buNone/>
              <a:defRPr/>
            </a:pPr>
            <a:r>
              <a:rPr lang="en-US" dirty="0">
                <a:solidFill>
                  <a:schemeClr val="accent4">
                    <a:lumMod val="75000"/>
                  </a:schemeClr>
                </a:solidFill>
              </a:rPr>
              <a:t>2</a:t>
            </a:r>
            <a:r>
              <a:rPr lang="uk-UA" dirty="0" smtClean="0">
                <a:solidFill>
                  <a:schemeClr val="accent4">
                    <a:lumMod val="75000"/>
                  </a:schemeClr>
                </a:solidFill>
              </a:rPr>
              <a:t>.2. Рівні процесу пізнання</a:t>
            </a:r>
          </a:p>
          <a:p>
            <a:pPr marL="0" indent="0">
              <a:spcBef>
                <a:spcPts val="0"/>
              </a:spcBef>
              <a:spcAft>
                <a:spcPts val="1000"/>
              </a:spcAft>
              <a:buClr>
                <a:schemeClr val="accent1"/>
              </a:buClr>
              <a:buFont typeface="Wingdings" panose="05000000000000000000" pitchFamily="2" charset="2"/>
              <a:buNone/>
              <a:defRPr/>
            </a:pPr>
            <a:r>
              <a:rPr lang="en-US" dirty="0">
                <a:solidFill>
                  <a:schemeClr val="accent4">
                    <a:lumMod val="75000"/>
                  </a:schemeClr>
                </a:solidFill>
              </a:rPr>
              <a:t>2</a:t>
            </a:r>
            <a:r>
              <a:rPr lang="uk-UA" dirty="0" smtClean="0">
                <a:solidFill>
                  <a:schemeClr val="accent4">
                    <a:lumMod val="75000"/>
                  </a:schemeClr>
                </a:solidFill>
              </a:rPr>
              <a:t>.3. Форми та елементи процесу пізнання</a:t>
            </a:r>
          </a:p>
          <a:p>
            <a:pPr marL="0" indent="0">
              <a:spcBef>
                <a:spcPts val="0"/>
              </a:spcBef>
              <a:spcAft>
                <a:spcPts val="1000"/>
              </a:spcAft>
              <a:buClr>
                <a:schemeClr val="accent1"/>
              </a:buClr>
              <a:buFont typeface="Wingdings" panose="05000000000000000000" pitchFamily="2" charset="2"/>
              <a:buNone/>
              <a:defRPr/>
            </a:pPr>
            <a:r>
              <a:rPr lang="en-US" dirty="0">
                <a:solidFill>
                  <a:schemeClr val="accent4">
                    <a:lumMod val="75000"/>
                  </a:schemeClr>
                </a:solidFill>
              </a:rPr>
              <a:t>2</a:t>
            </a:r>
            <a:r>
              <a:rPr lang="uk-UA" dirty="0" smtClean="0">
                <a:solidFill>
                  <a:schemeClr val="accent4">
                    <a:lumMod val="75000"/>
                  </a:schemeClr>
                </a:solidFill>
              </a:rPr>
              <a:t>.4. Типи процесу пізнання</a:t>
            </a:r>
          </a:p>
          <a:p>
            <a:pPr marL="0" indent="0">
              <a:spcBef>
                <a:spcPts val="0"/>
              </a:spcBef>
              <a:spcAft>
                <a:spcPts val="1000"/>
              </a:spcAft>
              <a:buClr>
                <a:schemeClr val="accent1"/>
              </a:buClr>
              <a:buFont typeface="Wingdings" panose="05000000000000000000" pitchFamily="2" charset="2"/>
              <a:buNone/>
              <a:defRPr/>
            </a:pPr>
            <a:r>
              <a:rPr lang="en-US" dirty="0">
                <a:solidFill>
                  <a:schemeClr val="accent4">
                    <a:lumMod val="75000"/>
                  </a:schemeClr>
                </a:solidFill>
              </a:rPr>
              <a:t>2</a:t>
            </a:r>
            <a:r>
              <a:rPr lang="uk-UA" smtClean="0">
                <a:solidFill>
                  <a:schemeClr val="accent4">
                    <a:lumMod val="75000"/>
                  </a:schemeClr>
                </a:solidFill>
              </a:rPr>
              <a:t>.5</a:t>
            </a:r>
            <a:r>
              <a:rPr lang="uk-UA" dirty="0" smtClean="0">
                <a:solidFill>
                  <a:schemeClr val="accent4">
                    <a:lumMod val="75000"/>
                  </a:schemeClr>
                </a:solidFill>
              </a:rPr>
              <a:t>. Генезис процесу пізнання</a:t>
            </a:r>
            <a:endParaRPr lang="uk-UA" dirty="0">
              <a:solidFill>
                <a:schemeClr val="accent4">
                  <a:lumMod val="75000"/>
                </a:schemeClr>
              </a:solidFill>
            </a:endParaRPr>
          </a:p>
        </p:txBody>
      </p:sp>
    </p:spTree>
  </p:cSld>
  <p:clrMapOvr>
    <a:masterClrMapping/>
  </p:clrMapOvr>
  <p:transition>
    <p:strips dir="l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4544" y="-171400"/>
            <a:ext cx="9001000" cy="1107996"/>
          </a:xfrm>
          <a:prstGeom prst="rect">
            <a:avLst/>
          </a:prstGeom>
        </p:spPr>
        <p:txBody>
          <a:bodyPr wrap="square">
            <a:spAutoFit/>
          </a:bodyPr>
          <a:lstStyle/>
          <a:p>
            <a:pPr algn="ctr">
              <a:spcAft>
                <a:spcPts val="0"/>
              </a:spcAft>
            </a:pPr>
            <a:r>
              <a:rPr lang="ru-RU" sz="6600" b="1" dirty="0">
                <a:latin typeface="+mn-lt"/>
                <a:ea typeface="Calibri" panose="020F0502020204030204" pitchFamily="34" charset="0"/>
              </a:rPr>
              <a:t>Типи </a:t>
            </a:r>
            <a:r>
              <a:rPr lang="ru-RU" sz="6600" b="1" dirty="0" err="1">
                <a:latin typeface="+mn-lt"/>
                <a:ea typeface="Calibri" panose="020F0502020204030204" pitchFamily="34" charset="0"/>
              </a:rPr>
              <a:t>пізнання</a:t>
            </a:r>
            <a:endParaRPr lang="uk-UA" sz="6600" dirty="0">
              <a:effectLst/>
              <a:latin typeface="+mn-lt"/>
              <a:ea typeface="Calibri" panose="020F0502020204030204" pitchFamily="34" charset="0"/>
            </a:endParaRPr>
          </a:p>
        </p:txBody>
      </p:sp>
      <p:grpSp>
        <p:nvGrpSpPr>
          <p:cNvPr id="13" name="Group 1"/>
          <p:cNvGrpSpPr>
            <a:grpSpLocks/>
          </p:cNvGrpSpPr>
          <p:nvPr/>
        </p:nvGrpSpPr>
        <p:grpSpPr bwMode="auto">
          <a:xfrm>
            <a:off x="251520" y="1124971"/>
            <a:ext cx="8712968" cy="5616166"/>
            <a:chOff x="2574" y="8177"/>
            <a:chExt cx="5760" cy="3984"/>
          </a:xfrm>
        </p:grpSpPr>
        <p:sp>
          <p:nvSpPr>
            <p:cNvPr id="14" name="Rectangle 10"/>
            <p:cNvSpPr>
              <a:spLocks noChangeArrowheads="1"/>
            </p:cNvSpPr>
            <p:nvPr/>
          </p:nvSpPr>
          <p:spPr bwMode="auto">
            <a:xfrm>
              <a:off x="2574" y="8177"/>
              <a:ext cx="720" cy="398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endParaRPr lang="en-US" sz="2800" b="1" dirty="0" smtClean="0"/>
            </a:p>
            <a:p>
              <a:pPr algn="ctr"/>
              <a:r>
                <a:rPr lang="uk-UA" sz="2800" b="1" dirty="0" smtClean="0"/>
                <a:t>Т</a:t>
              </a:r>
              <a:endParaRPr lang="uk-UA" sz="2800" b="1" dirty="0"/>
            </a:p>
            <a:p>
              <a:pPr algn="ctr"/>
              <a:r>
                <a:rPr lang="uk-UA" sz="2800" b="1" dirty="0"/>
                <a:t>И</a:t>
              </a:r>
            </a:p>
            <a:p>
              <a:pPr algn="ctr"/>
              <a:r>
                <a:rPr lang="uk-UA" sz="2800" b="1" dirty="0"/>
                <a:t>П</a:t>
              </a:r>
            </a:p>
            <a:p>
              <a:pPr algn="ctr"/>
              <a:r>
                <a:rPr lang="uk-UA" sz="2800" b="1" dirty="0" smtClean="0"/>
                <a:t>И</a:t>
              </a:r>
              <a:endParaRPr lang="en-US" sz="2800" b="1" dirty="0"/>
            </a:p>
            <a:p>
              <a:pPr algn="ctr"/>
              <a:endParaRPr lang="uk-UA" sz="2800" b="1" dirty="0"/>
            </a:p>
            <a:p>
              <a:pPr algn="ctr"/>
              <a:r>
                <a:rPr lang="uk-UA" sz="2800" b="1" dirty="0"/>
                <a:t>П</a:t>
              </a:r>
            </a:p>
            <a:p>
              <a:pPr algn="ctr"/>
              <a:r>
                <a:rPr lang="uk-UA" sz="2800" b="1" dirty="0"/>
                <a:t>І</a:t>
              </a:r>
            </a:p>
            <a:p>
              <a:pPr algn="ctr"/>
              <a:r>
                <a:rPr lang="uk-UA" sz="2800" b="1" dirty="0"/>
                <a:t>З</a:t>
              </a:r>
            </a:p>
            <a:p>
              <a:pPr algn="ctr"/>
              <a:r>
                <a:rPr lang="uk-UA" sz="2800" b="1" dirty="0"/>
                <a:t>Н</a:t>
              </a:r>
            </a:p>
            <a:p>
              <a:pPr algn="ctr"/>
              <a:r>
                <a:rPr lang="uk-UA" sz="2800" b="1" dirty="0"/>
                <a:t>А</a:t>
              </a:r>
            </a:p>
            <a:p>
              <a:pPr algn="ctr"/>
              <a:r>
                <a:rPr lang="uk-UA" sz="2800" b="1" dirty="0"/>
                <a:t>Н</a:t>
              </a:r>
            </a:p>
            <a:p>
              <a:pPr algn="ctr"/>
              <a:r>
                <a:rPr lang="uk-UA" sz="2800" b="1" dirty="0"/>
                <a:t>Н</a:t>
              </a:r>
            </a:p>
            <a:p>
              <a:pPr algn="ctr"/>
              <a:r>
                <a:rPr lang="uk-UA" sz="2800" b="1" dirty="0"/>
                <a:t>Я</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uk-UA" altLang="uk-UA" sz="2800" b="1" i="0" u="none" strike="noStrike" cap="none" normalizeH="0" baseline="0" dirty="0" smtClean="0">
                <a:ln>
                  <a:noFill/>
                </a:ln>
                <a:solidFill>
                  <a:schemeClr val="tx1"/>
                </a:solidFill>
                <a:effectLst/>
                <a:latin typeface="Arial" panose="020B0604020202020204" pitchFamily="34" charset="0"/>
              </a:endParaRPr>
            </a:p>
          </p:txBody>
        </p:sp>
        <p:sp>
          <p:nvSpPr>
            <p:cNvPr id="15" name="Rectangle 9"/>
            <p:cNvSpPr>
              <a:spLocks noChangeArrowheads="1"/>
            </p:cNvSpPr>
            <p:nvPr/>
          </p:nvSpPr>
          <p:spPr bwMode="auto">
            <a:xfrm>
              <a:off x="4014" y="8279"/>
              <a:ext cx="4320" cy="76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міфологічне</a:t>
              </a:r>
              <a:endParaRPr kumimoji="0" lang="uk-UA" altLang="uk-UA" sz="6000" b="0" i="0" u="none" strike="noStrike" cap="none" normalizeH="0" baseline="0" dirty="0" smtClean="0">
                <a:ln>
                  <a:noFill/>
                </a:ln>
                <a:solidFill>
                  <a:schemeClr val="tx1"/>
                </a:solidFill>
                <a:effectLst/>
                <a:latin typeface="Arial" panose="020B0604020202020204" pitchFamily="34" charset="0"/>
              </a:endParaRPr>
            </a:p>
          </p:txBody>
        </p:sp>
        <p:sp>
          <p:nvSpPr>
            <p:cNvPr id="16" name="Rectangle 8"/>
            <p:cNvSpPr>
              <a:spLocks noChangeArrowheads="1"/>
            </p:cNvSpPr>
            <p:nvPr/>
          </p:nvSpPr>
          <p:spPr bwMode="auto">
            <a:xfrm>
              <a:off x="4014" y="9179"/>
              <a:ext cx="4320" cy="79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релігійне</a:t>
              </a:r>
              <a:endParaRPr kumimoji="0" lang="uk-UA" altLang="uk-UA" sz="6000" b="0" i="0" u="none" strike="noStrike" cap="none" normalizeH="0" baseline="0" dirty="0" smtClean="0">
                <a:ln>
                  <a:noFill/>
                </a:ln>
                <a:solidFill>
                  <a:schemeClr val="tx1"/>
                </a:solidFill>
                <a:effectLst/>
                <a:latin typeface="Arial" panose="020B0604020202020204" pitchFamily="34" charset="0"/>
              </a:endParaRPr>
            </a:p>
          </p:txBody>
        </p:sp>
        <p:sp>
          <p:nvSpPr>
            <p:cNvPr id="17" name="Rectangle 7"/>
            <p:cNvSpPr>
              <a:spLocks noChangeArrowheads="1"/>
            </p:cNvSpPr>
            <p:nvPr/>
          </p:nvSpPr>
          <p:spPr bwMode="auto">
            <a:xfrm>
              <a:off x="4014" y="10157"/>
              <a:ext cx="4320" cy="88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філософське</a:t>
              </a:r>
              <a:endParaRPr kumimoji="0" lang="uk-UA" altLang="uk-UA" sz="60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6"/>
            <p:cNvSpPr>
              <a:spLocks noChangeArrowheads="1"/>
            </p:cNvSpPr>
            <p:nvPr/>
          </p:nvSpPr>
          <p:spPr bwMode="auto">
            <a:xfrm>
              <a:off x="4014" y="11187"/>
              <a:ext cx="4320" cy="92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наукове</a:t>
              </a:r>
              <a:r>
                <a:rPr kumimoji="0" lang="uk-UA" altLang="uk-UA" sz="48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4800" b="0" i="0" u="none" strike="noStrike" cap="none" normalizeH="0" baseline="0" dirty="0" smtClean="0">
                <a:ln>
                  <a:noFill/>
                </a:ln>
                <a:solidFill>
                  <a:schemeClr val="tx1"/>
                </a:solidFill>
                <a:effectLst/>
                <a:latin typeface="Arial" panose="020B0604020202020204" pitchFamily="34" charset="0"/>
              </a:endParaRPr>
            </a:p>
          </p:txBody>
        </p:sp>
        <p:sp>
          <p:nvSpPr>
            <p:cNvPr id="19" name="Line 5"/>
            <p:cNvSpPr>
              <a:spLocks noChangeShapeType="1"/>
            </p:cNvSpPr>
            <p:nvPr/>
          </p:nvSpPr>
          <p:spPr bwMode="auto">
            <a:xfrm>
              <a:off x="3294" y="11519"/>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0" name="Line 4"/>
            <p:cNvSpPr>
              <a:spLocks noChangeShapeType="1"/>
            </p:cNvSpPr>
            <p:nvPr/>
          </p:nvSpPr>
          <p:spPr bwMode="auto">
            <a:xfrm>
              <a:off x="3294" y="10619"/>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1" name="Line 3"/>
            <p:cNvSpPr>
              <a:spLocks noChangeShapeType="1"/>
            </p:cNvSpPr>
            <p:nvPr/>
          </p:nvSpPr>
          <p:spPr bwMode="auto">
            <a:xfrm>
              <a:off x="3294" y="9449"/>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2" name="Line 2"/>
            <p:cNvSpPr>
              <a:spLocks noChangeShapeType="1"/>
            </p:cNvSpPr>
            <p:nvPr/>
          </p:nvSpPr>
          <p:spPr bwMode="auto">
            <a:xfrm>
              <a:off x="3294" y="8504"/>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gr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750176760"/>
      </p:ext>
    </p:extLst>
  </p:cSld>
  <p:clrMapOvr>
    <a:masterClrMapping/>
  </p:clrMapOvr>
  <p:transition>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468560" y="0"/>
            <a:ext cx="9001000" cy="707886"/>
          </a:xfrm>
          <a:prstGeom prst="rect">
            <a:avLst/>
          </a:prstGeom>
        </p:spPr>
        <p:txBody>
          <a:bodyPr wrap="square">
            <a:spAutoFit/>
          </a:bodyPr>
          <a:lstStyle/>
          <a:p>
            <a:pPr algn="ctr">
              <a:spcAft>
                <a:spcPts val="0"/>
              </a:spcAft>
            </a:pPr>
            <a:r>
              <a:rPr lang="ru-RU" sz="4000" b="1" dirty="0">
                <a:latin typeface="+mn-lt"/>
                <a:ea typeface="Calibri" panose="020F0502020204030204" pitchFamily="34" charset="0"/>
              </a:rPr>
              <a:t>Концепції </a:t>
            </a:r>
            <a:r>
              <a:rPr lang="ru-RU" sz="4000" b="1" dirty="0" err="1">
                <a:latin typeface="+mn-lt"/>
                <a:ea typeface="Calibri" panose="020F0502020204030204" pitchFamily="34" charset="0"/>
              </a:rPr>
              <a:t>релігійного</a:t>
            </a:r>
            <a:r>
              <a:rPr lang="ru-RU" sz="4000" b="1" dirty="0">
                <a:latin typeface="+mn-lt"/>
                <a:ea typeface="Calibri" panose="020F0502020204030204" pitchFamily="34" charset="0"/>
              </a:rPr>
              <a:t> </a:t>
            </a:r>
            <a:r>
              <a:rPr lang="ru-RU" sz="4000" b="1" dirty="0" err="1">
                <a:latin typeface="+mn-lt"/>
                <a:ea typeface="Calibri" panose="020F0502020204030204" pitchFamily="34" charset="0"/>
              </a:rPr>
              <a:t>пізнання</a:t>
            </a:r>
            <a:endParaRPr lang="uk-UA" sz="4000" dirty="0">
              <a:effectLst/>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2" name="Group 25"/>
          <p:cNvGrpSpPr>
            <a:grpSpLocks/>
          </p:cNvGrpSpPr>
          <p:nvPr/>
        </p:nvGrpSpPr>
        <p:grpSpPr bwMode="auto">
          <a:xfrm>
            <a:off x="179512" y="707887"/>
            <a:ext cx="8856803" cy="6033482"/>
            <a:chOff x="1323" y="1314"/>
            <a:chExt cx="9618" cy="12559"/>
          </a:xfrm>
        </p:grpSpPr>
        <p:sp>
          <p:nvSpPr>
            <p:cNvPr id="33" name="Rectangle 40"/>
            <p:cNvSpPr>
              <a:spLocks noChangeArrowheads="1"/>
            </p:cNvSpPr>
            <p:nvPr/>
          </p:nvSpPr>
          <p:spPr bwMode="auto">
            <a:xfrm>
              <a:off x="3001" y="1314"/>
              <a:ext cx="6189" cy="57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Концепції релігійного пізнання</a:t>
              </a:r>
              <a:endParaRPr kumimoji="0" lang="uk-UA" altLang="uk-UA" sz="4000" b="0" i="0" u="none" strike="noStrike" cap="none" normalizeH="0" baseline="0" dirty="0" smtClean="0">
                <a:ln>
                  <a:noFill/>
                </a:ln>
                <a:solidFill>
                  <a:schemeClr val="tx2"/>
                </a:solidFill>
                <a:effectLst/>
                <a:latin typeface="Arial" panose="020B0604020202020204" pitchFamily="34" charset="0"/>
              </a:endParaRPr>
            </a:p>
          </p:txBody>
        </p:sp>
        <p:sp>
          <p:nvSpPr>
            <p:cNvPr id="34" name="Rectangle 39"/>
            <p:cNvSpPr>
              <a:spLocks noChangeArrowheads="1"/>
            </p:cNvSpPr>
            <p:nvPr/>
          </p:nvSpPr>
          <p:spPr bwMode="auto">
            <a:xfrm>
              <a:off x="1658" y="2266"/>
              <a:ext cx="510" cy="3826"/>
            </a:xfrm>
            <a:prstGeom prst="rect">
              <a:avLst/>
            </a:prstGeom>
            <a:ln>
              <a:headEnd/>
              <a:tailEnd/>
            </a:ln>
          </p:spPr>
          <p:style>
            <a:lnRef idx="1">
              <a:schemeClr val="dk1"/>
            </a:lnRef>
            <a:fillRef idx="2">
              <a:schemeClr val="dk1"/>
            </a:fillRef>
            <a:effectRef idx="1">
              <a:schemeClr val="dk1"/>
            </a:effectRef>
            <a:fontRef idx="minor">
              <a:schemeClr val="dk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КАТОЛИЦИЗМ</a:t>
              </a:r>
              <a:endParaRPr kumimoji="0" lang="uk-UA" altLang="uk-UA" sz="2000" b="0" i="0" u="none" strike="noStrike" cap="none" normalizeH="0" baseline="0" dirty="0" smtClean="0">
                <a:ln>
                  <a:noFill/>
                </a:ln>
                <a:solidFill>
                  <a:schemeClr val="tx2"/>
                </a:solidFill>
                <a:effectLst/>
              </a:endParaRPr>
            </a:p>
          </p:txBody>
        </p:sp>
        <p:sp>
          <p:nvSpPr>
            <p:cNvPr id="35" name="Rectangle 38"/>
            <p:cNvSpPr>
              <a:spLocks noChangeArrowheads="1"/>
            </p:cNvSpPr>
            <p:nvPr/>
          </p:nvSpPr>
          <p:spPr bwMode="auto">
            <a:xfrm>
              <a:off x="1658" y="6441"/>
              <a:ext cx="510" cy="4048"/>
            </a:xfrm>
            <a:prstGeom prst="rect">
              <a:avLst/>
            </a:prstGeom>
            <a:ln>
              <a:headEnd/>
              <a:tailEnd/>
            </a:ln>
          </p:spPr>
          <p:style>
            <a:lnRef idx="1">
              <a:schemeClr val="dk1"/>
            </a:lnRef>
            <a:fillRef idx="2">
              <a:schemeClr val="dk1"/>
            </a:fillRef>
            <a:effectRef idx="1">
              <a:schemeClr val="dk1"/>
            </a:effectRef>
            <a:fontRef idx="minor">
              <a:schemeClr val="dk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ПРОТЕСТАНТИЗМ</a:t>
              </a:r>
              <a:endParaRPr kumimoji="0" lang="uk-UA" altLang="uk-UA" sz="2800" b="0" i="0" u="none" strike="noStrike" cap="none" normalizeH="0" baseline="0" dirty="0" smtClean="0">
                <a:ln>
                  <a:noFill/>
                </a:ln>
                <a:solidFill>
                  <a:schemeClr val="tx2"/>
                </a:solidFill>
                <a:effectLst/>
                <a:latin typeface="Arial" panose="020B0604020202020204" pitchFamily="34" charset="0"/>
              </a:endParaRPr>
            </a:p>
          </p:txBody>
        </p:sp>
        <p:sp>
          <p:nvSpPr>
            <p:cNvPr id="36" name="Rectangle 37"/>
            <p:cNvSpPr>
              <a:spLocks noChangeArrowheads="1"/>
            </p:cNvSpPr>
            <p:nvPr/>
          </p:nvSpPr>
          <p:spPr bwMode="auto">
            <a:xfrm>
              <a:off x="1663" y="10682"/>
              <a:ext cx="510" cy="3191"/>
            </a:xfrm>
            <a:prstGeom prst="rect">
              <a:avLst/>
            </a:prstGeom>
            <a:ln>
              <a:headEnd/>
              <a:tailEnd/>
            </a:ln>
          </p:spPr>
          <p:style>
            <a:lnRef idx="1">
              <a:schemeClr val="dk1"/>
            </a:lnRef>
            <a:fillRef idx="2">
              <a:schemeClr val="dk1"/>
            </a:fillRef>
            <a:effectRef idx="1">
              <a:schemeClr val="dk1"/>
            </a:effectRef>
            <a:fontRef idx="minor">
              <a:schemeClr val="dk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ПРАВОСЛАВ’Я</a:t>
              </a:r>
              <a:endParaRPr kumimoji="0" lang="uk-UA" altLang="uk-UA" sz="1800" b="0" i="0" u="none" strike="noStrike" cap="none" normalizeH="0" baseline="0" dirty="0" smtClean="0">
                <a:ln>
                  <a:noFill/>
                </a:ln>
                <a:solidFill>
                  <a:schemeClr val="tx2"/>
                </a:solidFill>
                <a:effectLst/>
                <a:latin typeface="Arial" panose="020B0604020202020204" pitchFamily="34" charset="0"/>
              </a:endParaRPr>
            </a:p>
          </p:txBody>
        </p:sp>
        <p:sp>
          <p:nvSpPr>
            <p:cNvPr id="37" name="Rectangle 36"/>
            <p:cNvSpPr>
              <a:spLocks noChangeArrowheads="1"/>
            </p:cNvSpPr>
            <p:nvPr/>
          </p:nvSpPr>
          <p:spPr bwMode="auto">
            <a:xfrm>
              <a:off x="2340" y="2166"/>
              <a:ext cx="8601" cy="420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Для католиків Бог є абсолютно актуальною чистою сутністю, яка безмежно перевищує все створене буття і тому недосяжна для нього. Сутність Божа диференціюється шляхом співвідношення з самою собою. Як внутрішня сутність розглядаються три божественні особи (іпостасі): Отця, Сина і Святого Духа. Ненароджений Отець народжує Сина. Син народжується від Отця. Дух Святий походить від Отця і Сина як однієї причини. Відповідно до такого розуміння Абсолюту в католицизмі на сьогодні домінує схоластичний, тобто опосередкований теоретико-раціоналістичний або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інтелектуалістичний</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шлях пізнання Бога з його створінь, Святого Письма та Святого Переказу, що був сформульований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Томою</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Аквінським і залишається офіційною доктриною сучасної Римо-католицької Церкви. Слід зазначити, що досить впливовою альтернативою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томістського</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інтелектуалізму в католицизмі тривалий час був напрямок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екзистенційно</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-містичного, безпосереднього пізнання Бога, обґрунтований ще святим Августином</a:t>
              </a:r>
              <a:endParaRPr kumimoji="0" lang="uk-UA" altLang="uk-UA" sz="1300" b="0" i="0" u="none" strike="noStrike" cap="none" normalizeH="0" baseline="0" dirty="0" smtClean="0">
                <a:ln>
                  <a:noFill/>
                </a:ln>
                <a:solidFill>
                  <a:schemeClr val="tx2"/>
                </a:solidFill>
                <a:effectLst/>
              </a:endParaRPr>
            </a:p>
          </p:txBody>
        </p:sp>
        <p:sp>
          <p:nvSpPr>
            <p:cNvPr id="38" name="Rectangle 35"/>
            <p:cNvSpPr>
              <a:spLocks noChangeArrowheads="1"/>
            </p:cNvSpPr>
            <p:nvPr/>
          </p:nvSpPr>
          <p:spPr bwMode="auto">
            <a:xfrm>
              <a:off x="2340" y="6441"/>
              <a:ext cx="8601" cy="427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Для батьків – засновників протестантизму Лютера та Кальвіна Бог є безмежно величною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істотою</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перед якою має зникнути будь-яке людське Я. Саме пафосом величі живого Бога надихалася протестантська реформація з її запереченням всього людського. “Все від Бога – ніщо від людини”, – ось гасло первісного протестантизму. Й тому спасіння, за переконанням протестантів, можливе лише вірою, лише через Письмо, лише благодаттю Божою. Проте в результаті, здавалося б, повного заперечення суб’єкта, протестантизм прийшов до його абсолютного ствердження у релігійному пізнанні. Заперечення Святого Переказу як об’єктивно існуючого способу тлумачення Біблії, штовхнуло протестантизм до крайнього суб’єктивізму на шляху пізнання надприродної істини, що можна виразити формулою: “Все від Бога – через людину”. Для протестантизму релігійне пізнання цілком визначається особистою вірою людини, яка осягає Бога виключно за допомогою Святого Письма </a:t>
              </a:r>
              <a:endParaRPr kumimoji="0" lang="uk-UA" altLang="uk-UA" sz="1300" b="0" i="0" u="none" strike="noStrike" cap="none" normalizeH="0" baseline="0" dirty="0" smtClean="0">
                <a:ln>
                  <a:noFill/>
                </a:ln>
                <a:solidFill>
                  <a:schemeClr val="tx2"/>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0" u="none" strike="noStrike" cap="none" normalizeH="0" baseline="0" dirty="0" smtClean="0">
                <a:ln>
                  <a:noFill/>
                </a:ln>
                <a:solidFill>
                  <a:schemeClr val="tx2"/>
                </a:solidFill>
                <a:effectLst/>
                <a:latin typeface="Arial" panose="020B0604020202020204" pitchFamily="34" charset="0"/>
              </a:endParaRPr>
            </a:p>
          </p:txBody>
        </p:sp>
        <p:sp>
          <p:nvSpPr>
            <p:cNvPr id="39" name="Rectangle 34"/>
            <p:cNvSpPr>
              <a:spLocks noChangeArrowheads="1"/>
            </p:cNvSpPr>
            <p:nvPr/>
          </p:nvSpPr>
          <p:spPr bwMode="auto">
            <a:xfrm>
              <a:off x="2340" y="10789"/>
              <a:ext cx="8601" cy="30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Згідно з догматичним ученням Православної Церкви, Бог являє собою три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вседосконалі</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особи (іпостасі) – Отця, Сина і Святого Духа, які рівною мірою володіють єдиною божественною сутністю. Сутність Божа є безмежним джерелом божественних дій (енергій) стосовно створіння. Кожна Божа особа є унікальним образом буття сутності. Особи мають і спрямовують енергії, що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еманують</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із сутності. Православ’я проголошує абсолютний примат містико- досвідного,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кардіоцентричного</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пізнання вірою через причастя благодатним божим енергіям. Раціонально-логічне мислення виступає тут лише як одна з багатьох і аж ніяк не першочергова сторона інтегрального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богопізнання</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у своїй окремості воно розглядається як недосконале, часткове</a:t>
              </a:r>
              <a:endParaRPr kumimoji="0" lang="uk-UA" altLang="uk-UA" sz="1250" b="0" i="0" u="none" strike="noStrike" cap="none" normalizeH="0" baseline="0" dirty="0" smtClean="0">
                <a:ln>
                  <a:noFill/>
                </a:ln>
                <a:solidFill>
                  <a:schemeClr val="tx2"/>
                </a:solidFill>
                <a:effectLst/>
              </a:endParaRPr>
            </a:p>
          </p:txBody>
        </p:sp>
        <p:sp>
          <p:nvSpPr>
            <p:cNvPr id="40" name="Line 33"/>
            <p:cNvSpPr>
              <a:spLocks noChangeShapeType="1"/>
            </p:cNvSpPr>
            <p:nvPr/>
          </p:nvSpPr>
          <p:spPr bwMode="auto">
            <a:xfrm>
              <a:off x="1323" y="1506"/>
              <a:ext cx="1673"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1" name="Line 32"/>
            <p:cNvSpPr>
              <a:spLocks noChangeShapeType="1"/>
            </p:cNvSpPr>
            <p:nvPr/>
          </p:nvSpPr>
          <p:spPr bwMode="auto">
            <a:xfrm>
              <a:off x="1323" y="1506"/>
              <a:ext cx="0" cy="11276"/>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2" name="Line 31"/>
            <p:cNvSpPr>
              <a:spLocks noChangeShapeType="1"/>
            </p:cNvSpPr>
            <p:nvPr/>
          </p:nvSpPr>
          <p:spPr bwMode="auto">
            <a:xfrm>
              <a:off x="1323" y="4452"/>
              <a:ext cx="335"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3" name="Line 30"/>
            <p:cNvSpPr>
              <a:spLocks noChangeShapeType="1"/>
            </p:cNvSpPr>
            <p:nvPr/>
          </p:nvSpPr>
          <p:spPr bwMode="auto">
            <a:xfrm>
              <a:off x="1323" y="8577"/>
              <a:ext cx="335"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4" name="Line 29"/>
            <p:cNvSpPr>
              <a:spLocks noChangeShapeType="1"/>
            </p:cNvSpPr>
            <p:nvPr/>
          </p:nvSpPr>
          <p:spPr bwMode="auto">
            <a:xfrm>
              <a:off x="1328" y="12782"/>
              <a:ext cx="335"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53" name="Пряма сполучна лінія 52"/>
          <p:cNvCxnSpPr/>
          <p:nvPr/>
        </p:nvCxnSpPr>
        <p:spPr bwMode="auto">
          <a:xfrm>
            <a:off x="957636" y="2215417"/>
            <a:ext cx="15838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481894292"/>
      </p:ext>
    </p:extLst>
  </p:cSld>
  <p:clrMapOvr>
    <a:masterClrMapping/>
  </p:clrMapOvr>
  <p:transition>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5096" y="90067"/>
            <a:ext cx="8352928" cy="538609"/>
          </a:xfrm>
          <a:prstGeom prst="rect">
            <a:avLst/>
          </a:prstGeom>
        </p:spPr>
        <p:txBody>
          <a:bodyPr wrap="square">
            <a:spAutoFit/>
          </a:bodyPr>
          <a:lstStyle/>
          <a:p>
            <a:pPr algn="ctr">
              <a:spcAft>
                <a:spcPts val="0"/>
              </a:spcAft>
            </a:pPr>
            <a:r>
              <a:rPr lang="ru-RU" sz="2900" b="1" dirty="0">
                <a:latin typeface="+mn-lt"/>
                <a:ea typeface="Calibri" panose="020F0502020204030204" pitchFamily="34" charset="0"/>
              </a:rPr>
              <a:t>Підходи до </a:t>
            </a:r>
            <a:r>
              <a:rPr lang="ru-RU" sz="2900" b="1" dirty="0" err="1">
                <a:latin typeface="+mn-lt"/>
                <a:ea typeface="Calibri" panose="020F0502020204030204" pitchFamily="34" charset="0"/>
              </a:rPr>
              <a:t>проблеми</a:t>
            </a:r>
            <a:r>
              <a:rPr lang="ru-RU" sz="2900" b="1" dirty="0">
                <a:latin typeface="+mn-lt"/>
                <a:ea typeface="Calibri" panose="020F0502020204030204" pitchFamily="34" charset="0"/>
              </a:rPr>
              <a:t> </a:t>
            </a:r>
            <a:r>
              <a:rPr lang="ru-RU" sz="2900" b="1" dirty="0" err="1">
                <a:latin typeface="+mn-lt"/>
                <a:ea typeface="Calibri" panose="020F0502020204030204" pitchFamily="34" charset="0"/>
              </a:rPr>
              <a:t>пізнання</a:t>
            </a:r>
            <a:r>
              <a:rPr lang="ru-RU" sz="2900" b="1" dirty="0">
                <a:latin typeface="+mn-lt"/>
                <a:ea typeface="Calibri" panose="020F0502020204030204" pitchFamily="34" charset="0"/>
              </a:rPr>
              <a:t> у </a:t>
            </a:r>
            <a:r>
              <a:rPr lang="ru-RU" sz="2900" b="1" dirty="0" err="1">
                <a:latin typeface="+mn-lt"/>
                <a:ea typeface="Calibri" panose="020F0502020204030204" pitchFamily="34" charset="0"/>
              </a:rPr>
              <a:t>філософії</a:t>
            </a:r>
            <a:endParaRPr lang="uk-UA" sz="2900" dirty="0">
              <a:effectLst/>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107504" y="1124744"/>
            <a:ext cx="8928992" cy="5733461"/>
            <a:chOff x="1134" y="5994"/>
            <a:chExt cx="10260" cy="6585"/>
          </a:xfrm>
        </p:grpSpPr>
        <p:sp>
          <p:nvSpPr>
            <p:cNvPr id="4" name="Rectangle 13"/>
            <p:cNvSpPr>
              <a:spLocks noChangeArrowheads="1"/>
            </p:cNvSpPr>
            <p:nvPr/>
          </p:nvSpPr>
          <p:spPr bwMode="auto">
            <a:xfrm>
              <a:off x="4706" y="6714"/>
              <a:ext cx="6688" cy="162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Прихильники гностицизму (як правило, матеріалісти) оптимістично дивляться на сьогодення і майбутнє пізнання. На їхню думку, світ можна пізнати, а людина має потенційно безмежні можливості для пізнання</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uk-UA" altLang="uk-UA" sz="1900" b="0" i="0" u="none" strike="noStrike" cap="none" normalizeH="0" baseline="0" dirty="0" smtClean="0">
                <a:ln>
                  <a:noFill/>
                </a:ln>
                <a:solidFill>
                  <a:schemeClr val="tx2"/>
                </a:solidFill>
                <a:effectLst/>
              </a:endParaRPr>
            </a:p>
          </p:txBody>
        </p:sp>
        <p:grpSp>
          <p:nvGrpSpPr>
            <p:cNvPr id="6" name="Group 2"/>
            <p:cNvGrpSpPr>
              <a:grpSpLocks/>
            </p:cNvGrpSpPr>
            <p:nvPr/>
          </p:nvGrpSpPr>
          <p:grpSpPr bwMode="auto">
            <a:xfrm>
              <a:off x="1134" y="5994"/>
              <a:ext cx="10260" cy="6585"/>
              <a:chOff x="954" y="4859"/>
              <a:chExt cx="10260" cy="6585"/>
            </a:xfrm>
          </p:grpSpPr>
          <p:sp>
            <p:nvSpPr>
              <p:cNvPr id="7" name="Rectangle 12"/>
              <p:cNvSpPr>
                <a:spLocks noChangeArrowheads="1"/>
              </p:cNvSpPr>
              <p:nvPr/>
            </p:nvSpPr>
            <p:spPr bwMode="auto">
              <a:xfrm>
                <a:off x="2563" y="4859"/>
                <a:ext cx="7410" cy="56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Підходи до проблеми пізнання у філософії</a:t>
                </a:r>
                <a:endParaRPr kumimoji="0" lang="uk-UA" altLang="uk-UA" sz="2400" b="0" i="0" u="none" strike="noStrike" cap="none" normalizeH="0" baseline="0" smtClean="0">
                  <a:ln>
                    <a:noFill/>
                  </a:ln>
                  <a:solidFill>
                    <a:schemeClr val="tx2"/>
                  </a:solidFill>
                  <a:effectLst/>
                </a:endParaRPr>
              </a:p>
            </p:txBody>
          </p:sp>
          <p:sp>
            <p:nvSpPr>
              <p:cNvPr id="8" name="Rectangle 11"/>
              <p:cNvSpPr>
                <a:spLocks noChangeArrowheads="1"/>
              </p:cNvSpPr>
              <p:nvPr/>
            </p:nvSpPr>
            <p:spPr bwMode="auto">
              <a:xfrm>
                <a:off x="1299" y="5834"/>
                <a:ext cx="3047" cy="63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Гностицизм</a:t>
                </a:r>
                <a:endParaRPr kumimoji="0" lang="uk-UA" altLang="uk-UA" sz="3200" b="0" i="0" u="none" strike="noStrike" cap="none" normalizeH="0" baseline="0" dirty="0" smtClean="0">
                  <a:ln>
                    <a:noFill/>
                  </a:ln>
                  <a:solidFill>
                    <a:schemeClr val="tx2"/>
                  </a:solidFill>
                  <a:effectLst/>
                </a:endParaRPr>
              </a:p>
            </p:txBody>
          </p:sp>
          <p:sp>
            <p:nvSpPr>
              <p:cNvPr id="9" name="Rectangle 10"/>
              <p:cNvSpPr>
                <a:spLocks noChangeArrowheads="1"/>
              </p:cNvSpPr>
              <p:nvPr/>
            </p:nvSpPr>
            <p:spPr bwMode="auto">
              <a:xfrm>
                <a:off x="1314" y="8819"/>
                <a:ext cx="3032" cy="683"/>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Агностицизм</a:t>
                </a:r>
                <a:endParaRPr kumimoji="0" lang="uk-UA" altLang="uk-UA" sz="3200" b="0" i="0" u="none" strike="noStrike" cap="none" normalizeH="0" baseline="0" smtClean="0">
                  <a:ln>
                    <a:noFill/>
                  </a:ln>
                  <a:solidFill>
                    <a:schemeClr val="tx2"/>
                  </a:solidFill>
                  <a:effectLst/>
                </a:endParaRPr>
              </a:p>
            </p:txBody>
          </p:sp>
          <p:sp>
            <p:nvSpPr>
              <p:cNvPr id="10" name="Rectangle 9"/>
              <p:cNvSpPr>
                <a:spLocks noChangeArrowheads="1"/>
              </p:cNvSpPr>
              <p:nvPr/>
            </p:nvSpPr>
            <p:spPr bwMode="auto">
              <a:xfrm>
                <a:off x="4526" y="7379"/>
                <a:ext cx="6688" cy="406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Агностики (часто ідеалісти) не вірять або в можливості людини пізнавати світ, або в пізнаваність самого світу, або ж допускають обмежену можливість пізнання. Вони висунули послідовну теорію агностицизму, згідно з якою</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сама людина володіє обмеженими пізнавальними можливостями (завдяки обмеженим пізнавальним можливостям розуму). Сам навколишній світ непізнаваний у принципі – людина зможе пізнати зовнішню сторону предметів і явищ, але ніколи не пізнає внутрішню сутність цих предметів і явищ – </a:t>
                </a:r>
                <a:r>
                  <a:rPr kumimoji="0" lang="ru-RU"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речей у собі</a:t>
                </a:r>
                <a:r>
                  <a:rPr kumimoji="0" lang="ru-RU"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uk-UA" altLang="uk-UA" sz="1900" b="0" i="0" u="none" strike="noStrike" cap="none" normalizeH="0" baseline="0" dirty="0" smtClean="0">
                  <a:ln>
                    <a:noFill/>
                  </a:ln>
                  <a:solidFill>
                    <a:schemeClr val="tx2"/>
                  </a:solidFill>
                  <a:effectLst/>
                </a:endParaRPr>
              </a:p>
            </p:txBody>
          </p:sp>
          <p:sp>
            <p:nvSpPr>
              <p:cNvPr id="11" name="Line 8"/>
              <p:cNvSpPr>
                <a:spLocks noChangeShapeType="1"/>
              </p:cNvSpPr>
              <p:nvPr/>
            </p:nvSpPr>
            <p:spPr bwMode="auto">
              <a:xfrm>
                <a:off x="954" y="5221"/>
                <a:ext cx="162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2" name="Line 7"/>
              <p:cNvSpPr>
                <a:spLocks noChangeShapeType="1"/>
              </p:cNvSpPr>
              <p:nvPr/>
            </p:nvSpPr>
            <p:spPr bwMode="auto">
              <a:xfrm>
                <a:off x="954" y="5219"/>
                <a:ext cx="0" cy="396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 name="Line 6"/>
              <p:cNvSpPr>
                <a:spLocks noChangeShapeType="1"/>
              </p:cNvSpPr>
              <p:nvPr/>
            </p:nvSpPr>
            <p:spPr bwMode="auto">
              <a:xfrm>
                <a:off x="954" y="6116"/>
                <a:ext cx="360"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 name="Line 5"/>
              <p:cNvSpPr>
                <a:spLocks noChangeShapeType="1"/>
              </p:cNvSpPr>
              <p:nvPr/>
            </p:nvSpPr>
            <p:spPr bwMode="auto">
              <a:xfrm>
                <a:off x="954" y="9179"/>
                <a:ext cx="360"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 name="Line 4"/>
              <p:cNvSpPr>
                <a:spLocks noChangeShapeType="1"/>
              </p:cNvSpPr>
              <p:nvPr/>
            </p:nvSpPr>
            <p:spPr bwMode="auto">
              <a:xfrm>
                <a:off x="4346" y="6116"/>
                <a:ext cx="180" cy="0"/>
              </a:xfrm>
              <a:prstGeom prst="line">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6" name="Line 3"/>
              <p:cNvSpPr>
                <a:spLocks noChangeShapeType="1"/>
              </p:cNvSpPr>
              <p:nvPr/>
            </p:nvSpPr>
            <p:spPr bwMode="auto">
              <a:xfrm>
                <a:off x="4346" y="9179"/>
                <a:ext cx="180" cy="0"/>
              </a:xfrm>
              <a:prstGeom prst="line">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55893457"/>
      </p:ext>
    </p:extLst>
  </p:cSld>
  <p:clrMapOvr>
    <a:masterClrMapping/>
  </p:clrMapOvr>
  <p:transition>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0" y="-198314"/>
            <a:ext cx="8568952" cy="1615827"/>
          </a:xfrm>
          <a:prstGeom prst="rect">
            <a:avLst/>
          </a:prstGeom>
        </p:spPr>
        <p:txBody>
          <a:bodyPr wrap="square" anchor="ctr">
            <a:spAutoFit/>
          </a:bodyPr>
          <a:lstStyle/>
          <a:p>
            <a:pPr algn="ctr">
              <a:spcAft>
                <a:spcPts val="0"/>
              </a:spcAft>
            </a:pPr>
            <a:r>
              <a:rPr lang="ru-RU" sz="3300" b="1" dirty="0">
                <a:latin typeface="+mn-lt"/>
                <a:ea typeface="Calibri" panose="020F0502020204030204" pitchFamily="34" charset="0"/>
              </a:rPr>
              <a:t>Основні </a:t>
            </a:r>
            <a:r>
              <a:rPr lang="ru-RU" sz="3300" b="1" dirty="0" err="1">
                <a:latin typeface="+mn-lt"/>
                <a:ea typeface="Calibri" panose="020F0502020204030204" pitchFamily="34" charset="0"/>
              </a:rPr>
              <a:t>компоненти</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наукового</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пізнання</a:t>
            </a:r>
            <a:endParaRPr lang="ru-RU" sz="3300" b="1" dirty="0">
              <a:latin typeface="+mn-lt"/>
              <a:ea typeface="Calibri" panose="020F0502020204030204" pitchFamily="34" charset="0"/>
            </a:endParaRPr>
          </a:p>
          <a:p>
            <a:pPr algn="ctr">
              <a:spcAft>
                <a:spcPts val="0"/>
              </a:spcAft>
            </a:pPr>
            <a:endParaRPr lang="ru-RU" sz="3300" b="1" dirty="0">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grpSp>
        <p:nvGrpSpPr>
          <p:cNvPr id="18" name="Group 1"/>
          <p:cNvGrpSpPr>
            <a:grpSpLocks/>
          </p:cNvGrpSpPr>
          <p:nvPr/>
        </p:nvGrpSpPr>
        <p:grpSpPr bwMode="auto">
          <a:xfrm>
            <a:off x="152400" y="1112715"/>
            <a:ext cx="8884096" cy="5700308"/>
            <a:chOff x="1152" y="1043"/>
            <a:chExt cx="9540" cy="8015"/>
          </a:xfrm>
        </p:grpSpPr>
        <p:sp>
          <p:nvSpPr>
            <p:cNvPr id="19" name="Line 18"/>
            <p:cNvSpPr>
              <a:spLocks noChangeShapeType="1"/>
            </p:cNvSpPr>
            <p:nvPr/>
          </p:nvSpPr>
          <p:spPr bwMode="auto">
            <a:xfrm>
              <a:off x="1325" y="1649"/>
              <a:ext cx="0" cy="703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0" name="Line 17"/>
            <p:cNvSpPr>
              <a:spLocks noChangeShapeType="1"/>
            </p:cNvSpPr>
            <p:nvPr/>
          </p:nvSpPr>
          <p:spPr bwMode="auto">
            <a:xfrm>
              <a:off x="1325" y="6435"/>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1" name="Line 16"/>
            <p:cNvSpPr>
              <a:spLocks noChangeShapeType="1"/>
            </p:cNvSpPr>
            <p:nvPr/>
          </p:nvSpPr>
          <p:spPr bwMode="auto">
            <a:xfrm>
              <a:off x="1325" y="3660"/>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2" name="Line 15"/>
            <p:cNvSpPr>
              <a:spLocks noChangeShapeType="1"/>
            </p:cNvSpPr>
            <p:nvPr/>
          </p:nvSpPr>
          <p:spPr bwMode="auto">
            <a:xfrm>
              <a:off x="1325" y="2441"/>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4" name="Line 14"/>
            <p:cNvSpPr>
              <a:spLocks noChangeShapeType="1"/>
            </p:cNvSpPr>
            <p:nvPr/>
          </p:nvSpPr>
          <p:spPr bwMode="auto">
            <a:xfrm>
              <a:off x="1325" y="4675"/>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5" name="Line 13"/>
            <p:cNvSpPr>
              <a:spLocks noChangeShapeType="1"/>
            </p:cNvSpPr>
            <p:nvPr/>
          </p:nvSpPr>
          <p:spPr bwMode="auto">
            <a:xfrm>
              <a:off x="1325" y="5657"/>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6" name="Line 12"/>
            <p:cNvSpPr>
              <a:spLocks noChangeShapeType="1"/>
            </p:cNvSpPr>
            <p:nvPr/>
          </p:nvSpPr>
          <p:spPr bwMode="auto">
            <a:xfrm>
              <a:off x="1325" y="7315"/>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7" name="Line 11"/>
            <p:cNvSpPr>
              <a:spLocks noChangeShapeType="1"/>
            </p:cNvSpPr>
            <p:nvPr/>
          </p:nvSpPr>
          <p:spPr bwMode="auto">
            <a:xfrm>
              <a:off x="1325" y="8686"/>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8" name="Rectangle 10"/>
            <p:cNvSpPr>
              <a:spLocks noChangeArrowheads="1"/>
            </p:cNvSpPr>
            <p:nvPr/>
          </p:nvSpPr>
          <p:spPr bwMode="auto">
            <a:xfrm>
              <a:off x="1152" y="1043"/>
              <a:ext cx="9540" cy="601"/>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Основні компоненти наукового пізнання</a:t>
              </a:r>
              <a:endParaRPr kumimoji="0" lang="uk-UA" altLang="uk-UA" sz="3600" b="0" i="0" u="none" strike="noStrike" cap="none" normalizeH="0" baseline="0" smtClean="0">
                <a:ln>
                  <a:noFill/>
                </a:ln>
                <a:solidFill>
                  <a:schemeClr val="tx1"/>
                </a:solidFill>
                <a:effectLst/>
              </a:endParaRPr>
            </a:p>
          </p:txBody>
        </p:sp>
        <p:sp>
          <p:nvSpPr>
            <p:cNvPr id="29" name="Rectangle 9"/>
            <p:cNvSpPr>
              <a:spLocks noChangeArrowheads="1"/>
            </p:cNvSpPr>
            <p:nvPr/>
          </p:nvSpPr>
          <p:spPr bwMode="auto">
            <a:xfrm>
              <a:off x="1499" y="1832"/>
              <a:ext cx="9181" cy="13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пізнавальна діяльність спеціально підготовлених груп людей, які досягли певного рівня знань, навичок, розуміння, виробили відповідні світоглядні та методологічні настанови з приводу своєї професійної діяльності</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b="0" i="0" u="none" strike="noStrike" cap="none" normalizeH="0" baseline="0" dirty="0" smtClean="0">
                <a:ln>
                  <a:noFill/>
                </a:ln>
                <a:solidFill>
                  <a:schemeClr val="tx1"/>
                </a:solidFill>
                <a:effectLst/>
              </a:endParaRPr>
            </a:p>
          </p:txBody>
        </p:sp>
        <p:sp>
          <p:nvSpPr>
            <p:cNvPr id="30" name="Rectangle 8"/>
            <p:cNvSpPr>
              <a:spLocks noChangeArrowheads="1"/>
            </p:cNvSpPr>
            <p:nvPr/>
          </p:nvSpPr>
          <p:spPr bwMode="auto">
            <a:xfrm>
              <a:off x="1499" y="3253"/>
              <a:ext cx="9181" cy="9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об'єкти пізнання, які можуть не збігатися безпосередньо з об'єктами виробничої діяльності, а також практики в цілому</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dirty="0" smtClean="0">
                <a:ln>
                  <a:noFill/>
                </a:ln>
                <a:solidFill>
                  <a:schemeClr val="tx1"/>
                </a:solidFill>
                <a:effectLst/>
              </a:endParaRPr>
            </a:p>
          </p:txBody>
        </p:sp>
        <p:sp>
          <p:nvSpPr>
            <p:cNvPr id="31" name="Rectangle 7"/>
            <p:cNvSpPr>
              <a:spLocks noChangeArrowheads="1"/>
            </p:cNvSpPr>
            <p:nvPr/>
          </p:nvSpPr>
          <p:spPr bwMode="auto">
            <a:xfrm>
              <a:off x="1499" y="4269"/>
              <a:ext cx="9181" cy="89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предмет пізнання, який детермінується об'єктом пізнання і виявляється в певних логічних формах</a:t>
              </a:r>
              <a:endParaRPr kumimoji="0" lang="uk-UA" altLang="uk-UA" sz="2000" b="0" i="0" u="none" strike="noStrike" cap="none" normalizeH="0" baseline="0" smtClean="0">
                <a:ln>
                  <a:noFill/>
                </a:ln>
                <a:solidFill>
                  <a:schemeClr val="tx1"/>
                </a:solidFill>
                <a:effectLst/>
              </a:endParaRPr>
            </a:p>
          </p:txBody>
        </p:sp>
        <p:grpSp>
          <p:nvGrpSpPr>
            <p:cNvPr id="32" name="Group 4"/>
            <p:cNvGrpSpPr>
              <a:grpSpLocks/>
            </p:cNvGrpSpPr>
            <p:nvPr/>
          </p:nvGrpSpPr>
          <p:grpSpPr bwMode="auto">
            <a:xfrm>
              <a:off x="1499" y="5284"/>
              <a:ext cx="9181" cy="1422"/>
              <a:chOff x="1494" y="5759"/>
              <a:chExt cx="9528" cy="1260"/>
            </a:xfrm>
          </p:grpSpPr>
          <p:sp>
            <p:nvSpPr>
              <p:cNvPr id="35" name="Rectangle 6"/>
              <p:cNvSpPr>
                <a:spLocks noChangeArrowheads="1"/>
              </p:cNvSpPr>
              <p:nvPr/>
            </p:nvSpPr>
            <p:spPr bwMode="auto">
              <a:xfrm>
                <a:off x="1494" y="5759"/>
                <a:ext cx="9528" cy="5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особливі методи та засоби пізнання</a:t>
                </a:r>
                <a:endParaRPr kumimoji="0" lang="uk-UA" altLang="uk-UA" sz="20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smtClean="0">
                  <a:ln>
                    <a:noFill/>
                  </a:ln>
                  <a:solidFill>
                    <a:schemeClr val="tx1"/>
                  </a:solidFill>
                  <a:effectLst/>
                </a:endParaRPr>
              </a:p>
            </p:txBody>
          </p:sp>
          <p:sp>
            <p:nvSpPr>
              <p:cNvPr id="36" name="Rectangle 5"/>
              <p:cNvSpPr>
                <a:spLocks noChangeArrowheads="1"/>
              </p:cNvSpPr>
              <p:nvPr/>
            </p:nvSpPr>
            <p:spPr bwMode="auto">
              <a:xfrm>
                <a:off x="1494" y="6486"/>
                <a:ext cx="9528" cy="5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уже сформовані логічні форми пізнання та </a:t>
                </a:r>
                <a:r>
                  <a:rPr kumimoji="0" lang="uk-UA" altLang="uk-UA"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мовні</a:t>
                </a: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засоби</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dirty="0" smtClean="0">
                  <a:ln>
                    <a:noFill/>
                  </a:ln>
                  <a:solidFill>
                    <a:schemeClr val="tx1"/>
                  </a:solidFill>
                  <a:effectLst/>
                </a:endParaRPr>
              </a:p>
            </p:txBody>
          </p:sp>
        </p:grpSp>
        <p:sp>
          <p:nvSpPr>
            <p:cNvPr id="33" name="Rectangle 3"/>
            <p:cNvSpPr>
              <a:spLocks noChangeArrowheads="1"/>
            </p:cNvSpPr>
            <p:nvPr/>
          </p:nvSpPr>
          <p:spPr bwMode="auto">
            <a:xfrm>
              <a:off x="1499" y="6909"/>
              <a:ext cx="9181" cy="89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результати пізнання, що виражаються переважно в законах, теоріях, наукових гіпотезах</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dirty="0" smtClean="0">
                <a:ln>
                  <a:noFill/>
                </a:ln>
                <a:solidFill>
                  <a:schemeClr val="tx1"/>
                </a:solidFill>
                <a:effectLst/>
              </a:endParaRPr>
            </a:p>
          </p:txBody>
        </p:sp>
        <p:sp>
          <p:nvSpPr>
            <p:cNvPr id="34" name="Rectangle 2"/>
            <p:cNvSpPr>
              <a:spLocks noChangeArrowheads="1"/>
            </p:cNvSpPr>
            <p:nvPr/>
          </p:nvSpPr>
          <p:spPr bwMode="auto">
            <a:xfrm>
              <a:off x="1499" y="7924"/>
              <a:ext cx="9181" cy="113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цілі на досягнення істинного і достовірного, систематизованого знання, здатного пояснити явища, передбачити їхні можливі зміни і бути застосованим практично</a:t>
              </a:r>
              <a:endParaRPr kumimoji="0" lang="uk-UA" altLang="uk-UA" sz="1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900" b="0" i="0" u="none" strike="noStrike" cap="none" normalizeH="0" baseline="0" dirty="0" smtClean="0">
                <a:ln>
                  <a:noFill/>
                </a:ln>
                <a:solidFill>
                  <a:schemeClr val="tx1"/>
                </a:solidFill>
                <a:effectLst/>
              </a:endParaRPr>
            </a:p>
          </p:txBody>
        </p:sp>
      </p:gr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051790753"/>
      </p:ext>
    </p:extLst>
  </p:cSld>
  <p:clrMapOvr>
    <a:masterClrMapping/>
  </p:clrMapOvr>
  <p:transition>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3528" y="-11430"/>
            <a:ext cx="7812360" cy="830997"/>
          </a:xfrm>
          <a:prstGeom prst="rect">
            <a:avLst/>
          </a:prstGeom>
        </p:spPr>
        <p:txBody>
          <a:bodyPr wrap="square" anchor="ctr">
            <a:spAutoFit/>
          </a:bodyPr>
          <a:lstStyle/>
          <a:p>
            <a:pPr algn="ctr">
              <a:spcAft>
                <a:spcPts val="0"/>
              </a:spcAft>
            </a:pPr>
            <a:r>
              <a:rPr lang="ru-RU" sz="2400" b="1" dirty="0" err="1">
                <a:latin typeface="+mn-lt"/>
                <a:ea typeface="Calibri" panose="020F0502020204030204" pitchFamily="34" charset="0"/>
              </a:rPr>
              <a:t>Філософські</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концепції</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дослідження</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процесу</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пізнання</a:t>
            </a:r>
            <a:endParaRPr lang="ru-RU" sz="2400" b="1" dirty="0">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87320228"/>
              </p:ext>
            </p:extLst>
          </p:nvPr>
        </p:nvGraphicFramePr>
        <p:xfrm>
          <a:off x="0" y="761999"/>
          <a:ext cx="9143999" cy="6096000"/>
        </p:xfrm>
        <a:graphic>
          <a:graphicData uri="http://schemas.openxmlformats.org/drawingml/2006/table">
            <a:tbl>
              <a:tblPr>
                <a:tableStyleId>{69CF1AB2-1976-4502-BF36-3FF5EA218861}</a:tableStyleId>
              </a:tblPr>
              <a:tblGrid>
                <a:gridCol w="991393">
                  <a:extLst>
                    <a:ext uri="{9D8B030D-6E8A-4147-A177-3AD203B41FA5}">
                      <a16:colId xmlns="" xmlns:a16="http://schemas.microsoft.com/office/drawing/2014/main" val="560480302"/>
                    </a:ext>
                  </a:extLst>
                </a:gridCol>
                <a:gridCol w="2371667">
                  <a:extLst>
                    <a:ext uri="{9D8B030D-6E8A-4147-A177-3AD203B41FA5}">
                      <a16:colId xmlns="" xmlns:a16="http://schemas.microsoft.com/office/drawing/2014/main" val="2542742595"/>
                    </a:ext>
                  </a:extLst>
                </a:gridCol>
                <a:gridCol w="5780939">
                  <a:extLst>
                    <a:ext uri="{9D8B030D-6E8A-4147-A177-3AD203B41FA5}">
                      <a16:colId xmlns="" xmlns:a16="http://schemas.microsoft.com/office/drawing/2014/main" val="3689235818"/>
                    </a:ext>
                  </a:extLst>
                </a:gridCol>
              </a:tblGrid>
              <a:tr h="317688">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4024621604"/>
                  </a:ext>
                </a:extLst>
              </a:tr>
              <a:tr h="2147534">
                <a:tc>
                  <a:txBody>
                    <a:bodyPr/>
                    <a:lstStyle/>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 – </a:t>
                      </a:r>
                    </a:p>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XVIII ст.</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Емпірична концепція</a:t>
                      </a:r>
                    </a:p>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(Ф. Бекон, </a:t>
                      </a:r>
                      <a:r>
                        <a:rPr lang="uk-UA" sz="1800" i="1" dirty="0" err="1">
                          <a:solidFill>
                            <a:schemeClr val="tx2"/>
                          </a:solidFill>
                          <a:effectLst/>
                          <a:latin typeface="Times New Roman" panose="02020603050405020304" pitchFamily="18" charset="0"/>
                          <a:cs typeface="Times New Roman" panose="02020603050405020304" pitchFamily="18" charset="0"/>
                        </a:rPr>
                        <a:t>Дж</a:t>
                      </a:r>
                      <a:r>
                        <a:rPr lang="uk-UA" sz="1800" i="1" dirty="0">
                          <a:solidFill>
                            <a:schemeClr val="tx2"/>
                          </a:solidFill>
                          <a:effectLst/>
                          <a:latin typeface="Times New Roman" panose="02020603050405020304" pitchFamily="18" charset="0"/>
                          <a:cs typeface="Times New Roman" panose="02020603050405020304" pitchFamily="18" charset="0"/>
                        </a:rPr>
                        <a:t>. Локк </a:t>
                      </a:r>
                      <a:r>
                        <a:rPr lang="en-US" sz="1800" i="1" dirty="0" smtClean="0">
                          <a:solidFill>
                            <a:schemeClr val="tx2"/>
                          </a:solidFill>
                          <a:effectLst/>
                          <a:latin typeface="Times New Roman" panose="02020603050405020304" pitchFamily="18" charset="0"/>
                          <a:cs typeface="Times New Roman" panose="02020603050405020304" pitchFamily="18" charset="0"/>
                        </a:rPr>
                        <a:t>   </a:t>
                      </a:r>
                      <a:r>
                        <a:rPr lang="uk-UA" sz="1800" i="1" dirty="0" smtClean="0">
                          <a:solidFill>
                            <a:schemeClr val="tx2"/>
                          </a:solidFill>
                          <a:effectLst/>
                          <a:latin typeface="Times New Roman" panose="02020603050405020304" pitchFamily="18" charset="0"/>
                          <a:cs typeface="Times New Roman" panose="02020603050405020304" pitchFamily="18" charset="0"/>
                        </a:rPr>
                        <a:t>Т</a:t>
                      </a:r>
                      <a:r>
                        <a:rPr lang="uk-UA" sz="1800" i="1" dirty="0">
                          <a:solidFill>
                            <a:schemeClr val="tx2"/>
                          </a:solidFill>
                          <a:effectLst/>
                          <a:latin typeface="Times New Roman" panose="02020603050405020304" pitchFamily="18" charset="0"/>
                          <a:cs typeface="Times New Roman" panose="02020603050405020304" pitchFamily="18" charset="0"/>
                        </a:rPr>
                        <a:t>. Гоббс)</a:t>
                      </a:r>
                      <a:endPar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dirty="0">
                          <a:solidFill>
                            <a:schemeClr val="tx2"/>
                          </a:solidFill>
                          <a:effectLst/>
                          <a:latin typeface="Times New Roman" panose="02020603050405020304" pitchFamily="18" charset="0"/>
                          <a:cs typeface="Times New Roman" panose="02020603050405020304" pitchFamily="18" charset="0"/>
                        </a:rPr>
                        <a:t>Пізнання є ключем до всіх інших наук, бо має у собі “розумове знаряддя”, яке дає розумові вказівки або попереджає щодо помилок (“примар”). Бекон вважав, що поширена на той час логіка не є корисною для набуття пізнання. Порушуючи питання про новий метод “іншої логіки”, він наголошував, що нова логіка, на відміну від суто формальної, має виходити не тільки з природи розуму, але й з природи речей, “не вигадувати та надумувати”, а відкривати й відображати те, що здійснює природа, тобто бути змістовною та об'єктивною. Основою пізнання є досвід, а чуттєві форми визначають результати отриманої наукової інформації. Порівняно з логічними формами почуття має перевагу щодо достовірності, тоді як логічне мислення здатне спрямовувати пізнання в помилкове русло</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793307153"/>
                  </a:ext>
                </a:extLst>
              </a:tr>
              <a:tr h="1366612">
                <a:tc>
                  <a:txBody>
                    <a:bodyPr/>
                    <a:lstStyle/>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 ст.</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Концепція сенсуалізму </a:t>
                      </a:r>
                    </a:p>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a:t>
                      </a:r>
                      <a:r>
                        <a:rPr lang="uk-UA" sz="1800" i="1" dirty="0" err="1">
                          <a:solidFill>
                            <a:schemeClr val="tx2"/>
                          </a:solidFill>
                          <a:effectLst/>
                          <a:latin typeface="Times New Roman" panose="02020603050405020304" pitchFamily="18" charset="0"/>
                          <a:cs typeface="Times New Roman" panose="02020603050405020304" pitchFamily="18" charset="0"/>
                        </a:rPr>
                        <a:t>Дж</a:t>
                      </a:r>
                      <a:r>
                        <a:rPr lang="uk-UA" sz="1800" i="1" dirty="0">
                          <a:solidFill>
                            <a:schemeClr val="tx2"/>
                          </a:solidFill>
                          <a:effectLst/>
                          <a:latin typeface="Times New Roman" panose="02020603050405020304" pitchFamily="18" charset="0"/>
                          <a:cs typeface="Times New Roman" panose="02020603050405020304" pitchFamily="18" charset="0"/>
                        </a:rPr>
                        <a:t>. Локк) </a:t>
                      </a:r>
                      <a:endPar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uk-UA" sz="1300" dirty="0">
                          <a:solidFill>
                            <a:schemeClr val="tx2"/>
                          </a:solidFill>
                          <a:effectLst/>
                          <a:latin typeface="Times New Roman" panose="02020603050405020304" pitchFamily="18" charset="0"/>
                          <a:cs typeface="Times New Roman" panose="02020603050405020304" pitchFamily="18" charset="0"/>
                        </a:rPr>
                        <a:t>“Немає нічого в розумі, чого не було б у відчуттях” – основний принцип сенсуалізму. Логічному мисленню як виду пізнання відводиться роль певного шостого чуття, що впорядковує емпіричний матеріал, який надають інші п'ять органів чуття. Приміром, </a:t>
                      </a:r>
                      <a:r>
                        <a:rPr lang="uk-UA" sz="1300" dirty="0" err="1">
                          <a:solidFill>
                            <a:schemeClr val="tx2"/>
                          </a:solidFill>
                          <a:effectLst/>
                          <a:latin typeface="Times New Roman" panose="02020603050405020304" pitchFamily="18" charset="0"/>
                          <a:cs typeface="Times New Roman" panose="02020603050405020304" pitchFamily="18" charset="0"/>
                        </a:rPr>
                        <a:t>Дж</a:t>
                      </a:r>
                      <a:r>
                        <a:rPr lang="uk-UA" sz="1300" dirty="0">
                          <a:solidFill>
                            <a:schemeClr val="tx2"/>
                          </a:solidFill>
                          <a:effectLst/>
                          <a:latin typeface="Times New Roman" panose="02020603050405020304" pitchFamily="18" charset="0"/>
                          <a:cs typeface="Times New Roman" panose="02020603050405020304" pitchFamily="18" charset="0"/>
                        </a:rPr>
                        <a:t>. Локк вважав, що знання не має в собі нічого того, що не було присутнім у чуттєвому досвіді. Поняття “сенсуалізм” (з лат. </a:t>
                      </a:r>
                      <a:r>
                        <a:rPr lang="uk-UA" sz="1300" dirty="0" err="1">
                          <a:solidFill>
                            <a:schemeClr val="tx2"/>
                          </a:solidFill>
                          <a:effectLst/>
                          <a:latin typeface="Times New Roman" panose="02020603050405020304" pitchFamily="18" charset="0"/>
                          <a:cs typeface="Times New Roman" panose="02020603050405020304" pitchFamily="18" charset="0"/>
                        </a:rPr>
                        <a:t>sensu</a:t>
                      </a:r>
                      <a:r>
                        <a:rPr lang="uk-UA" sz="1300" dirty="0">
                          <a:solidFill>
                            <a:schemeClr val="tx2"/>
                          </a:solidFill>
                          <a:effectLst/>
                          <a:latin typeface="Times New Roman" panose="02020603050405020304" pitchFamily="18" charset="0"/>
                          <a:cs typeface="Times New Roman" panose="02020603050405020304" pitchFamily="18" charset="0"/>
                        </a:rPr>
                        <a:t> – “почуття”) вживається для характеристики представників ранньої філософії, а саме – тих, які надавали почуттям перевагу над розумом</a:t>
                      </a: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49889661"/>
                  </a:ext>
                </a:extLst>
              </a:tr>
              <a:tr h="2147534">
                <a:tc>
                  <a:txBody>
                    <a:bodyPr/>
                    <a:lstStyle/>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 ст.</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Концепція раціоналізму </a:t>
                      </a:r>
                    </a:p>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a:t>
                      </a:r>
                      <a:r>
                        <a:rPr lang="uk-UA" sz="1800" i="1" dirty="0" err="1">
                          <a:solidFill>
                            <a:schemeClr val="tx2"/>
                          </a:solidFill>
                          <a:effectLst/>
                          <a:latin typeface="Times New Roman" panose="02020603050405020304" pitchFamily="18" charset="0"/>
                          <a:cs typeface="Times New Roman" panose="02020603050405020304" pitchFamily="18" charset="0"/>
                        </a:rPr>
                        <a:t>Рене</a:t>
                      </a:r>
                      <a:r>
                        <a:rPr lang="uk-UA" sz="1800" i="1" dirty="0">
                          <a:solidFill>
                            <a:schemeClr val="tx2"/>
                          </a:solidFill>
                          <a:effectLst/>
                          <a:latin typeface="Times New Roman" panose="02020603050405020304" pitchFamily="18" charset="0"/>
                          <a:cs typeface="Times New Roman" panose="02020603050405020304" pitchFamily="18" charset="0"/>
                        </a:rPr>
                        <a:t> Декарт)</a:t>
                      </a:r>
                      <a:endPar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a:solidFill>
                            <a:schemeClr val="tx2"/>
                          </a:solidFill>
                          <a:effectLst/>
                          <a:latin typeface="Times New Roman" panose="02020603050405020304" pitchFamily="18" charset="0"/>
                          <a:cs typeface="Times New Roman" panose="02020603050405020304" pitchFamily="18" charset="0"/>
                        </a:rPr>
                        <a:t>Раціоналісти – це вчені, які ставлять розум, логічне мислення над почуттям. Вважають, що органи почуття надають лише поверхове й ілюзорне знання, а справжню наукову істину можна встановити лише на основі суворого логічного аналізу. Вся філософія та гносеологія Декарта охоплені переконанням у безмежності людського розуму, у надзвичайній силі пізнання, мислення та понятійного бачення сутності речей. Щоб побудувати храм нової, раціональної, культури потрібний чистий “будівельний майданчик”, тобто спочатку слід “розчистити ґрунт” від традиційної культури. Цю роботу, за Декартом, виконує сумнів: усе є сумнівним, безсумнівним є лише факт самого сумніву. Для Декарта сумнів – це не порожній скептицизм, а дещо конструктивне, всезагальне та універсальне</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98787139"/>
                  </a:ext>
                </a:extLst>
              </a:tr>
            </a:tbl>
          </a:graphicData>
        </a:graphic>
      </p:graphicFrame>
    </p:spTree>
    <p:extLst>
      <p:ext uri="{BB962C8B-B14F-4D97-AF65-F5344CB8AC3E}">
        <p14:creationId xmlns:p14="http://schemas.microsoft.com/office/powerpoint/2010/main" val="3085228631"/>
      </p:ext>
    </p:extLst>
  </p:cSld>
  <p:clrMapOvr>
    <a:masterClrMapping/>
  </p:clrMapOvr>
  <p:transition>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230604410"/>
              </p:ext>
            </p:extLst>
          </p:nvPr>
        </p:nvGraphicFramePr>
        <p:xfrm>
          <a:off x="23997" y="0"/>
          <a:ext cx="9143999" cy="7871857"/>
        </p:xfrm>
        <a:graphic>
          <a:graphicData uri="http://schemas.openxmlformats.org/drawingml/2006/table">
            <a:tbl>
              <a:tblPr>
                <a:tableStyleId>{69CF1AB2-1976-4502-BF36-3FF5EA218861}</a:tableStyleId>
              </a:tblPr>
              <a:tblGrid>
                <a:gridCol w="1259632">
                  <a:extLst>
                    <a:ext uri="{9D8B030D-6E8A-4147-A177-3AD203B41FA5}">
                      <a16:colId xmlns="" xmlns:a16="http://schemas.microsoft.com/office/drawing/2014/main" val="560480302"/>
                    </a:ext>
                  </a:extLst>
                </a:gridCol>
                <a:gridCol w="2103428">
                  <a:extLst>
                    <a:ext uri="{9D8B030D-6E8A-4147-A177-3AD203B41FA5}">
                      <a16:colId xmlns="" xmlns:a16="http://schemas.microsoft.com/office/drawing/2014/main" val="2542742595"/>
                    </a:ext>
                  </a:extLst>
                </a:gridCol>
                <a:gridCol w="5780939">
                  <a:extLst>
                    <a:ext uri="{9D8B030D-6E8A-4147-A177-3AD203B41FA5}">
                      <a16:colId xmlns="" xmlns:a16="http://schemas.microsoft.com/office/drawing/2014/main" val="3689235818"/>
                    </a:ext>
                  </a:extLst>
                </a:gridCol>
              </a:tblGrid>
              <a:tr h="363109">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4024621604"/>
                  </a:ext>
                </a:extLst>
              </a:tr>
              <a:tr h="3137899">
                <a:tc>
                  <a:txBody>
                    <a:bodyPr/>
                    <a:lstStyle/>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XVIII ст.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початок                </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ХIХ ст.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Німецька класична філософія (І. Кант)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6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Її основоположник І. Кант вперше спробував пов'язати проблеми гносеології з дослідженням історичних форм діяльності людей, стверджуючи, що об'єкт як такий існує лише у формах діяльності суб'єкта. Головне питання своєї гносеологічної концепції – про джерела та межі пізнання – І. Кант сформулював як питання про можливості апріорних синтетичних суджень, які дають нове знання у кожному з трьох головних видів знання – математиці, теоретичному природознавстві та метафізиці як пізнанні істинно сущого. Вирішуючи ці питання, І. Кант досліджував три головні характеристики пізнання – чуттєвість, </a:t>
                      </a:r>
                      <a:r>
                        <a:rPr lang="uk-UA" sz="1600" spc="-4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розсудок</a:t>
                      </a:r>
                      <a:r>
                        <a:rPr lang="uk-UA" sz="16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та розум. Він вважав природним, фактичним та очевидним станом мислення діалектику, оскільки існуюча логіка не спроможна задовольнити актуальних потреби у сфері розв'язання природничих та соціальних проблем. У цьому зв'язку І. Кант поділив логіку на загальну (формальну) – логіку роздуму та трансцендентальну – логіку розуму, яка є початком діалектичної логіки</a:t>
                      </a:r>
                      <a:endParaRPr lang="uk-UA"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793307153"/>
                  </a:ext>
                </a:extLst>
              </a:tr>
              <a:tr h="3531176">
                <a:tc>
                  <a:txBody>
                    <a:bodyPr/>
                    <a:lstStyle/>
                    <a:p>
                      <a:pPr algn="ctr">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наприкінці XIX – перша половина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Російська філософія,</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раціоналістична гносеологія                     (В. Соловйов,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Бердяєв,</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Флоренський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 Булгаков,</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Шпет</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ірраціоналістична</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гносеологія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Шестов</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6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Соловйов намагався обґрунтувати “органічну логіку” як одну з трьох складових філософії на рівні з метафізикою та етикою, чітко розмежовував елементарну, формальну логіку та філософську –  “органічну” логіку. Перша з них має справу тільки із загальними формами </a:t>
                      </a:r>
                      <a:r>
                        <a:rPr lang="uk-UA" sz="16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мислительного</a:t>
                      </a:r>
                      <a:r>
                        <a:rPr lang="uk-UA" sz="16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процесу й не стосується філософії. Логіка філософська стосується не процесів мислення у його загальних суб'єктивних формах як емпірично даних, а об'єктивного характеру мислення, яке пізнає. Так, Л. </a:t>
                      </a:r>
                      <a:r>
                        <a:rPr lang="uk-UA" sz="16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Шестов</a:t>
                      </a:r>
                      <a:r>
                        <a:rPr lang="uk-UA" sz="16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був переконаним, що навіть “флегматичні філософи”, які винайшли гносеологію, часом робили спробу “неметодологічних виходів”, потай сподіваючись прокласти свій шлях до незнаного всупереч “безглуздим доказам” про нібито великі переваги наукового пізнання</a:t>
                      </a:r>
                      <a:endParaRPr lang="uk-UA"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49889661"/>
                  </a:ext>
                </a:extLst>
              </a:tr>
            </a:tbl>
          </a:graphicData>
        </a:graphic>
      </p:graphicFrame>
    </p:spTree>
    <p:extLst>
      <p:ext uri="{BB962C8B-B14F-4D97-AF65-F5344CB8AC3E}">
        <p14:creationId xmlns:p14="http://schemas.microsoft.com/office/powerpoint/2010/main" val="3708970192"/>
      </p:ext>
    </p:extLst>
  </p:cSld>
  <p:clrMapOvr>
    <a:masterClrMapping/>
  </p:clrMapOvr>
  <p:transition>
    <p:strips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3909936359"/>
              </p:ext>
            </p:extLst>
          </p:nvPr>
        </p:nvGraphicFramePr>
        <p:xfrm>
          <a:off x="0" y="0"/>
          <a:ext cx="9249888" cy="6916076"/>
        </p:xfrm>
        <a:graphic>
          <a:graphicData uri="http://schemas.openxmlformats.org/drawingml/2006/table">
            <a:tbl>
              <a:tblPr>
                <a:tableStyleId>{69CF1AB2-1976-4502-BF36-3FF5EA218861}</a:tableStyleId>
              </a:tblPr>
              <a:tblGrid>
                <a:gridCol w="1458214">
                  <a:extLst>
                    <a:ext uri="{9D8B030D-6E8A-4147-A177-3AD203B41FA5}">
                      <a16:colId xmlns="" xmlns:a16="http://schemas.microsoft.com/office/drawing/2014/main" val="560480302"/>
                    </a:ext>
                  </a:extLst>
                </a:gridCol>
                <a:gridCol w="2225186">
                  <a:extLst>
                    <a:ext uri="{9D8B030D-6E8A-4147-A177-3AD203B41FA5}">
                      <a16:colId xmlns="" xmlns:a16="http://schemas.microsoft.com/office/drawing/2014/main" val="2542742595"/>
                    </a:ext>
                  </a:extLst>
                </a:gridCol>
                <a:gridCol w="5566488">
                  <a:extLst>
                    <a:ext uri="{9D8B030D-6E8A-4147-A177-3AD203B41FA5}">
                      <a16:colId xmlns="" xmlns:a16="http://schemas.microsoft.com/office/drawing/2014/main" val="3689235818"/>
                    </a:ext>
                  </a:extLst>
                </a:gridCol>
              </a:tblGrid>
              <a:tr h="264315">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4024621604"/>
                  </a:ext>
                </a:extLst>
              </a:tr>
              <a:tr h="2086344">
                <a:tc>
                  <a:txBody>
                    <a:bodyPr/>
                    <a:lstStyle/>
                    <a:p>
                      <a:pPr algn="ctr">
                        <a:spcAft>
                          <a:spcPts val="0"/>
                        </a:spcAft>
                      </a:pPr>
                      <a:r>
                        <a:rPr lang="uk-UA" sz="180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XIX –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інтуїтивізму</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Микола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виходив з того, що теорію пізнання слід вибудовувати, не спираючись на жодну теорію, вироблену іншими науками, тобто не користуватись твердженнями інших наук як засновками. Теорію знання потрібно розпочинати з аналізу дійсних на даний момент переживань. За такого аналізу, на думку Миколи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Лоського</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можна використовувати здобутки інших наук, але тільки як матеріал, а не як основу для теорії пізнання. Адже знання не є копією, символом чи уявою дійсності для суб'єкта, який пізнає. Знання – це сама дійсність, саме життя, яке аналізується шляхом порівняння</a:t>
                      </a:r>
                      <a:endParaRPr lang="uk-UA"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793307153"/>
                  </a:ext>
                </a:extLst>
              </a:tr>
              <a:tr h="2253671">
                <a:tc>
                  <a:txBody>
                    <a:bodyPr/>
                    <a:lstStyle/>
                    <a:p>
                      <a:pPr algn="ctr">
                        <a:spcAft>
                          <a:spcPts val="0"/>
                        </a:spcAft>
                      </a:pPr>
                      <a:r>
                        <a:rPr lang="uk-UA" sz="180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XIX –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інтуїтивізму</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Микола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виходив з того, що теорію пізнання слід вибудовувати, не спираючись на жодну теорію, вироблену іншими науками, тобто не користуватись твердженнями інших наук як засновками. Теорію знання потрібно розпочинати з аналізу дійсних на даний момент переживань. За такого аналізу, на думку Миколи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Лоського</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можна використовувати здобутки інших наук, але тільки як матеріал, а не як основу для теорії пізнання. Адже знання не є копією, символом чи уявою дійсності для суб'єкта, який пізнає. Знання – це сама дійсність, саме життя, яке аналізується шляхом порівняння</a:t>
                      </a:r>
                      <a:endParaRPr lang="uk-UA"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49889661"/>
                  </a:ext>
                </a:extLst>
              </a:tr>
              <a:tr h="2253671">
                <a:tc>
                  <a:txBody>
                    <a:bodyPr/>
                    <a:lstStyle/>
                    <a:p>
                      <a:pPr algn="ctr">
                        <a:spcAft>
                          <a:spcPts val="0"/>
                        </a:spcAft>
                      </a:pPr>
                      <a:r>
                        <a:rPr lang="uk-UA" sz="180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XIX –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інтуїтивізму</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Микола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виходив з того, що теорію пізнання слід вибудовувати, не спираючись на жодну теорію, вироблену іншими науками, тобто не користуватись твердженнями інших наук як засновками. Теорію знання потрібно розпочинати з аналізу дійсних на даний момент переживань. За такого аналізу, на думку Миколи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Лоського</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можна використовувати здобутки інших наук, але тільки як матеріал, а не як основу для теорії пізнання. Адже знання не є копією, символом чи уявою дійсності для суб'єкта, який пізнає. Знання – це сама дійсність, саме життя, яке аналізується шляхом порівняння</a:t>
                      </a:r>
                      <a:endParaRPr lang="uk-UA"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756497605"/>
                  </a:ext>
                </a:extLst>
              </a:tr>
            </a:tbl>
          </a:graphicData>
        </a:graphic>
      </p:graphicFrame>
    </p:spTree>
    <p:extLst>
      <p:ext uri="{BB962C8B-B14F-4D97-AF65-F5344CB8AC3E}">
        <p14:creationId xmlns:p14="http://schemas.microsoft.com/office/powerpoint/2010/main" val="1720111696"/>
      </p:ext>
    </p:extLst>
  </p:cSld>
  <p:clrMapOvr>
    <a:masterClrMapping/>
  </p:clrMapOvr>
  <p:transition>
    <p:strips dir="l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420139157"/>
              </p:ext>
            </p:extLst>
          </p:nvPr>
        </p:nvGraphicFramePr>
        <p:xfrm>
          <a:off x="71033" y="0"/>
          <a:ext cx="9249888" cy="6901848"/>
        </p:xfrm>
        <a:graphic>
          <a:graphicData uri="http://schemas.openxmlformats.org/drawingml/2006/table">
            <a:tbl>
              <a:tblPr>
                <a:tableStyleId>{69CF1AB2-1976-4502-BF36-3FF5EA218861}</a:tableStyleId>
              </a:tblPr>
              <a:tblGrid>
                <a:gridCol w="1458214">
                  <a:extLst>
                    <a:ext uri="{9D8B030D-6E8A-4147-A177-3AD203B41FA5}">
                      <a16:colId xmlns="" xmlns:a16="http://schemas.microsoft.com/office/drawing/2014/main" val="560480302"/>
                    </a:ext>
                  </a:extLst>
                </a:gridCol>
                <a:gridCol w="2225186">
                  <a:extLst>
                    <a:ext uri="{9D8B030D-6E8A-4147-A177-3AD203B41FA5}">
                      <a16:colId xmlns="" xmlns:a16="http://schemas.microsoft.com/office/drawing/2014/main" val="2542742595"/>
                    </a:ext>
                  </a:extLst>
                </a:gridCol>
                <a:gridCol w="5566488">
                  <a:extLst>
                    <a:ext uri="{9D8B030D-6E8A-4147-A177-3AD203B41FA5}">
                      <a16:colId xmlns="" xmlns:a16="http://schemas.microsoft.com/office/drawing/2014/main" val="3689235818"/>
                    </a:ext>
                  </a:extLst>
                </a:gridCol>
              </a:tblGrid>
              <a:tr h="294562">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4024621604"/>
                  </a:ext>
                </a:extLst>
              </a:tr>
              <a:tr h="1810185">
                <a:tc>
                  <a:txBody>
                    <a:bodyPr/>
                    <a:lstStyle/>
                    <a:p>
                      <a:pPr algn="ctr">
                        <a:lnSpc>
                          <a:spcPct val="115000"/>
                        </a:lnSpc>
                        <a:spcAft>
                          <a:spcPts val="0"/>
                        </a:spcAft>
                      </a:pPr>
                      <a:r>
                        <a:rPr lang="uk-UA" sz="1750"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XIX ст.</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діалектико-матеріалістичної гносеології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(Карл Маркс,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Фрідріх Енгельс)</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Вона передбачає розуміння пізнання як певної форми духовного виробництва, як процесу відображення дійсності, яка існує незалежно від свідомості, передуючи їй. Процес пізнання цієї дійсності є принципово можливим і становить активне творче відображення реальності у процесі зміни її людьми, тобто в процесі суспільної практики. Процес пізнання, за Марксом та Енгельсом, детермінований соціокультурними факторами і здійснюється не ізольованим суб'єктом як “гносеологічним Робінзоном”, а людиною, яка є соціальною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істотою</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тобто сукупністю усіх соціальних відносин. Активність цієї людини – найважливіша передумова пізнавального процесу</a:t>
                      </a:r>
                      <a:endParaRPr lang="uk-UA" sz="13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793307153"/>
                  </a:ext>
                </a:extLst>
              </a:tr>
              <a:tr h="2353240">
                <a:tc>
                  <a:txBody>
                    <a:bodyPr/>
                    <a:lstStyle/>
                    <a:p>
                      <a:pPr algn="ctr">
                        <a:spcAft>
                          <a:spcPts val="0"/>
                        </a:spcAft>
                      </a:pPr>
                      <a:r>
                        <a:rPr lang="uk-UA" sz="1750" i="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XX ст.</a:t>
                      </a:r>
                      <a:endParaRPr lang="uk-UA" sz="175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постпозитивізму</a:t>
                      </a:r>
                      <a:r>
                        <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 Поппер, Т. Кун,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Лакатос</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Фейєрабенд</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Тулмін</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Головним предметом </a:t>
                      </a:r>
                      <a:r>
                        <a:rPr lang="uk-UA" sz="1300" spc="-4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постпозитивістської</a:t>
                      </a:r>
                      <a:r>
                        <a:rPr lang="uk-UA" sz="13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гносеології є розвиток знання в його цілісності. Аналіз механізмів зростання і зміни знання він здійснює на підставі історії науки, а не її результатів, зафіксованих у певних формальних </a:t>
                      </a:r>
                      <a:r>
                        <a:rPr lang="uk-UA" sz="1300" spc="-4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мовних</a:t>
                      </a:r>
                      <a:r>
                        <a:rPr lang="uk-UA" sz="13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засобах. Цим зумовлене намагання історично, діалектично усвідомити пізнавальний процес як ідею зростання, розвитку знання (К. Поппер та його послідовники); думку про єдність “нормального життя” (кількісне зростання) та “наукових революцій”, стрибків (Т. Кун); положення про взаємопроникнення, переходи емпіричного і теоретичного в пізнанні, теорії та практиці тощо. Послідовники постпозитивізму довели, що “чистих фактів “, які б не торкалися будь-яких концептуальних висновків (як вважали логічні позитивісти), не існує, наукові факти завжди “теоретично навантажені”. Окрім того, вони вказали на те, що відкриття нового знання та його обґрунтування – це єдиний процес: виникнення та розвиток нової наукової теорії водночас є обґрунтуванням її.</a:t>
                      </a:r>
                      <a:endParaRPr lang="uk-UA" sz="13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49889661"/>
                  </a:ext>
                </a:extLst>
              </a:tr>
              <a:tr h="1994568">
                <a:tc>
                  <a:txBody>
                    <a:bodyPr/>
                    <a:lstStyle/>
                    <a:p>
                      <a:pPr algn="ctr">
                        <a:spcAft>
                          <a:spcPts val="0"/>
                        </a:spcAft>
                      </a:pPr>
                      <a:r>
                        <a:rPr lang="uk-UA" sz="1750" i="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Кінець              ХХ ст. </a:t>
                      </a:r>
                      <a:endParaRPr lang="uk-UA" sz="175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структуралізму                     (К.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Леві-Строс</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Ж.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Лакан</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П.Фу</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постструктуралізму</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(Ж.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Деррід</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А.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Дельоз</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Учені цього напряму досліджували філософське та гуманітарне знання. Якщо представники структуралізму головну увагу приділяли структурі зазначених видів знання, то </a:t>
                      </a:r>
                      <a:r>
                        <a:rPr lang="uk-UA" sz="13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постструктуралісти</a:t>
                      </a: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намагались усвідомити структуру і все “</a:t>
                      </a:r>
                      <a:r>
                        <a:rPr lang="uk-UA" sz="13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позаструктурне</a:t>
                      </a: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у знанні під кутом зору їх ґенези та історичного розвитку. Обидва підходи вивчали специфіку і методи гуманітарного знання, загальні механізми його функціонування, відмінності від природничого знання, єдність синхронного та </a:t>
                      </a:r>
                      <a:r>
                        <a:rPr lang="uk-UA" sz="13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діахронного</a:t>
                      </a: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 пізнанні соціокультурних утворень (мова, мистецтво, література, мода тощо)</a:t>
                      </a:r>
                      <a:endParaRPr lang="uk-UA" sz="13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756497605"/>
                  </a:ext>
                </a:extLst>
              </a:tr>
            </a:tbl>
          </a:graphicData>
        </a:graphic>
      </p:graphicFrame>
    </p:spTree>
    <p:extLst>
      <p:ext uri="{BB962C8B-B14F-4D97-AF65-F5344CB8AC3E}">
        <p14:creationId xmlns:p14="http://schemas.microsoft.com/office/powerpoint/2010/main" val="3109308834"/>
      </p:ext>
    </p:extLst>
  </p:cSld>
  <p:clrMapOvr>
    <a:masterClrMapping/>
  </p:clrMapOvr>
  <p:transition>
    <p:strips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3109112226"/>
              </p:ext>
            </p:extLst>
          </p:nvPr>
        </p:nvGraphicFramePr>
        <p:xfrm>
          <a:off x="0" y="0"/>
          <a:ext cx="9320921" cy="6872410"/>
        </p:xfrm>
        <a:graphic>
          <a:graphicData uri="http://schemas.openxmlformats.org/drawingml/2006/table">
            <a:tbl>
              <a:tblPr>
                <a:tableStyleId>{69CF1AB2-1976-4502-BF36-3FF5EA218861}</a:tableStyleId>
              </a:tblPr>
              <a:tblGrid>
                <a:gridCol w="1270288">
                  <a:extLst>
                    <a:ext uri="{9D8B030D-6E8A-4147-A177-3AD203B41FA5}">
                      <a16:colId xmlns="" xmlns:a16="http://schemas.microsoft.com/office/drawing/2014/main" val="560480302"/>
                    </a:ext>
                  </a:extLst>
                </a:gridCol>
                <a:gridCol w="2176829">
                  <a:extLst>
                    <a:ext uri="{9D8B030D-6E8A-4147-A177-3AD203B41FA5}">
                      <a16:colId xmlns="" xmlns:a16="http://schemas.microsoft.com/office/drawing/2014/main" val="2542742595"/>
                    </a:ext>
                  </a:extLst>
                </a:gridCol>
                <a:gridCol w="5873804">
                  <a:extLst>
                    <a:ext uri="{9D8B030D-6E8A-4147-A177-3AD203B41FA5}">
                      <a16:colId xmlns="" xmlns:a16="http://schemas.microsoft.com/office/drawing/2014/main" val="3689235818"/>
                    </a:ext>
                  </a:extLst>
                </a:gridCol>
              </a:tblGrid>
              <a:tr h="307980">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4024621604"/>
                  </a:ext>
                </a:extLst>
              </a:tr>
              <a:tr h="2649708">
                <a:tc>
                  <a:txBody>
                    <a:bodyPr/>
                    <a:lstStyle/>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Початок        20-х – </a:t>
                      </a:r>
                    </a:p>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60-ті роки </a:t>
                      </a: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Аналітична філософія</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 Рассел,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Вітгенштейн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Куайн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Дж</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Остін,</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Карнап</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-гносеологічну проблематику аналітична філософія розглядає у сфері мови, вирішуючи її на основі аналізу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мовних</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засобів і виразів. Водночас вона наголошує на важливій ролі аналізу в пізнавальній діяльності, намагається використати його для перетворення філософії на струнке й аргументоване знання. Завдяки цьому відбувається певне розмивання меж між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-методологічними та логіко-гносеологічними проблемами, з одного боку, і суто науковими – з другого. Усе більшу увагу сучасної аналітичної філософії привертають такі проблеми, як відношення концептуальних засобів до реальності; перетворення аналізу з мети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-гносеологічної діяльності на одне з її пізнавальних знарядь; відмова від розуміння аналізу як жорстко пов'язаного з певною парадигмою знання; розширення самого поняття “аналіз”, предметом якого стають будь-які проблеми; прагнення усвідомити ці проблеми на історичних, діалектичних засадах</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793307153"/>
                  </a:ext>
                </a:extLst>
              </a:tr>
              <a:tr h="3900312">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Ю.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Габермас</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Гайдеггер,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Рікьор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uk-UA" sz="1300"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3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головну увагу приділяє дослідженню особливостей гуманітарного знання, способів його здобуття та відмінностей від природознавства, намагається виявити спільне й відмінне у пізнанні та розумінні. Так,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виходить з того, що реально існують різні способи ставлення людини до світу, серед яких науково-теоретичне його освоєння є лише однією з позицій буття людини. Йдеться про те, що спосіб пізнання, пов'язаний з поняттями “наука”, “науковий метод”, не є єдиним чи універсальним. Істина пізнається не тільки й не стільки за допомогою наукового методу, найважливішими способами її розкриття є філософія, мистецтво та історія. X.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наголошував, що філософська герменевтика центральною своєю проблемою має розуміння як таке. Та й сама вона є універсальним аспектом філософії, а її головною метою є осягнення “дива розуміння”, яке, в свою чергу, є способом існування людини, що пізнає, оцінює та діє. Такий універсальний спосіб оволодіння світом невіддільний від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саморозуміння</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інтерпретатора. За своєю суттю розуміння є пошуком сенсу. Розуміння світу людиною та порозуміння між людьми, на думку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Гадамера</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відбуваються у царині мови, яка є специфічною реальністю</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49889661"/>
                  </a:ext>
                </a:extLst>
              </a:tr>
            </a:tbl>
          </a:graphicData>
        </a:graphic>
      </p:graphicFrame>
    </p:spTree>
    <p:extLst>
      <p:ext uri="{BB962C8B-B14F-4D97-AF65-F5344CB8AC3E}">
        <p14:creationId xmlns:p14="http://schemas.microsoft.com/office/powerpoint/2010/main" val="613527337"/>
      </p:ext>
    </p:extLst>
  </p:cSld>
  <p:clrMapOvr>
    <a:masterClrMapping/>
  </p:clrMapOvr>
  <p:transition>
    <p:strips dir="l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1105767065"/>
              </p:ext>
            </p:extLst>
          </p:nvPr>
        </p:nvGraphicFramePr>
        <p:xfrm>
          <a:off x="0" y="0"/>
          <a:ext cx="9320921" cy="6900540"/>
        </p:xfrm>
        <a:graphic>
          <a:graphicData uri="http://schemas.openxmlformats.org/drawingml/2006/table">
            <a:tbl>
              <a:tblPr>
                <a:tableStyleId>{69CF1AB2-1976-4502-BF36-3FF5EA218861}</a:tableStyleId>
              </a:tblPr>
              <a:tblGrid>
                <a:gridCol w="1270288">
                  <a:extLst>
                    <a:ext uri="{9D8B030D-6E8A-4147-A177-3AD203B41FA5}">
                      <a16:colId xmlns="" xmlns:a16="http://schemas.microsoft.com/office/drawing/2014/main" val="560480302"/>
                    </a:ext>
                  </a:extLst>
                </a:gridCol>
                <a:gridCol w="2176829">
                  <a:extLst>
                    <a:ext uri="{9D8B030D-6E8A-4147-A177-3AD203B41FA5}">
                      <a16:colId xmlns="" xmlns:a16="http://schemas.microsoft.com/office/drawing/2014/main" val="2542742595"/>
                    </a:ext>
                  </a:extLst>
                </a:gridCol>
                <a:gridCol w="5873804">
                  <a:extLst>
                    <a:ext uri="{9D8B030D-6E8A-4147-A177-3AD203B41FA5}">
                      <a16:colId xmlns="" xmlns:a16="http://schemas.microsoft.com/office/drawing/2014/main" val="3689235818"/>
                    </a:ext>
                  </a:extLst>
                </a:gridCol>
              </a:tblGrid>
              <a:tr h="307980">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4024621604"/>
                  </a:ext>
                </a:extLst>
              </a:tr>
              <a:tr h="2649708">
                <a:tc>
                  <a:txBody>
                    <a:bodyPr/>
                    <a:lstStyle/>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Початок        20-х – </a:t>
                      </a:r>
                    </a:p>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60-ті роки </a:t>
                      </a: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Аналітична філософія</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 Рассел,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Вітгенштейн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Куайн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Дж</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Остін,</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Карнап</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-гносеологічну проблематику аналітична філософія розглядає у сфері мови, вирішуючи її на основі аналізу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мовних</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засобів і виразів. Водночас вона наголошує на важливій ролі аналізу в пізнавальній діяльності, намагається використати його для перетворення філософії на струнке й аргументоване знання. Завдяки цьому відбувається певне розмивання меж між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-методологічними та логіко-гносеологічними проблемами, з одного боку, і суто науковими – з другого. Усе більшу увагу сучасної аналітичної філософії привертають такі проблеми, як відношення концептуальних засобів до реальності; перетворення аналізу з мети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-гносеологічної діяльності на одне з її пізнавальних знарядь; відмова від розуміння аналізу як жорстко пов'язаного з певною парадигмою знання; розширення самого поняття “аналіз”, предметом якого стають будь-які проблеми; прагнення усвідомити ці проблеми на історичних, діалектичних засадах</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793307153"/>
                  </a:ext>
                </a:extLst>
              </a:tr>
              <a:tr h="3900312">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Ю.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Габермас</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Гайдеггер,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Рікьор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uk-UA" sz="1300"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3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головну увагу приділяє дослідженню особливостей гуманітарного знання, способів його здобуття та відмінностей від природознавства, намагається виявити спільне й відмінне у пізнанні та розумінні. Так,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виходить з того, що реально існують різні способи ставлення людини до світу, серед яких науково-теоретичне його освоєння є лише однією з позицій буття людини. Йдеться про те, що спосіб пізнання, пов'язаний з поняттями “наука”, “науковий метод”, не є єдиним чи універсальним. Істина пізнається не тільки й не стільки за допомогою наукового методу, найважливішими способами її розкриття є філософія, мистецтво та історія. X.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наголошував, що філософська герменевтика центральною своєю проблемою має розуміння як таке. Та й сама вона є універсальним аспектом філософії, а її головною метою є осягнення “дива розуміння”, яке, в свою чергу, є способом існування людини, що пізнає, оцінює та діє. Такий універсальний спосіб оволодіння світом невіддільний від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саморозуміння</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інтерпретатора. За своєю суттю розуміння є пошуком сенсу. Розуміння світу людиною та порозуміння між людьми, на думку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Гадамера</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відбуваються у царині мови, яка є специфічною реальністю</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49889661"/>
                  </a:ext>
                </a:extLst>
              </a:tr>
            </a:tbl>
          </a:graphicData>
        </a:graphic>
      </p:graphicFrame>
    </p:spTree>
    <p:extLst>
      <p:ext uri="{BB962C8B-B14F-4D97-AF65-F5344CB8AC3E}">
        <p14:creationId xmlns:p14="http://schemas.microsoft.com/office/powerpoint/2010/main" val="2097327458"/>
      </p:ext>
    </p:extLst>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107504" y="-35064"/>
            <a:ext cx="8928992" cy="954107"/>
          </a:xfrm>
          <a:prstGeom prst="rect">
            <a:avLst/>
          </a:prstGeom>
        </p:spPr>
        <p:txBody>
          <a:bodyPr wrap="square">
            <a:spAutoFit/>
          </a:bodyPr>
          <a:lstStyle/>
          <a:p>
            <a:pPr algn="ctr">
              <a:spcAft>
                <a:spcPts val="0"/>
              </a:spcAft>
            </a:pPr>
            <a:r>
              <a:rPr lang="uk-UA" sz="2800" b="1" dirty="0">
                <a:latin typeface="+mn-lt"/>
                <a:ea typeface="Calibri" panose="020F0502020204030204" pitchFamily="34" charset="0"/>
              </a:rPr>
              <a:t>Дефініції </a:t>
            </a:r>
            <a:r>
              <a:rPr lang="uk-UA" sz="2800" b="1" dirty="0" err="1">
                <a:latin typeface="+mn-lt"/>
                <a:ea typeface="Calibri" panose="020F0502020204030204" pitchFamily="34" charset="0"/>
              </a:rPr>
              <a:t>терміна</a:t>
            </a:r>
            <a:r>
              <a:rPr lang="uk-UA" sz="2800" b="1" dirty="0">
                <a:latin typeface="+mn-lt"/>
                <a:ea typeface="Calibri" panose="020F0502020204030204" pitchFamily="34" charset="0"/>
              </a:rPr>
              <a:t> “пізнання”, надані різними вченими</a:t>
            </a:r>
            <a:endParaRPr lang="uk-UA" sz="2800" dirty="0">
              <a:effectLst/>
              <a:latin typeface="+mn-lt"/>
              <a:ea typeface="Calibri" panose="020F0502020204030204" pitchFamily="34" charset="0"/>
            </a:endParaRPr>
          </a:p>
        </p:txBody>
      </p:sp>
      <p:graphicFrame>
        <p:nvGraphicFramePr>
          <p:cNvPr id="5" name="Таблиця 4"/>
          <p:cNvGraphicFramePr>
            <a:graphicFrameLocks noGrp="1"/>
          </p:cNvGraphicFramePr>
          <p:nvPr>
            <p:extLst>
              <p:ext uri="{D42A27DB-BD31-4B8C-83A1-F6EECF244321}">
                <p14:modId xmlns:p14="http://schemas.microsoft.com/office/powerpoint/2010/main" val="3078493718"/>
              </p:ext>
            </p:extLst>
          </p:nvPr>
        </p:nvGraphicFramePr>
        <p:xfrm>
          <a:off x="114069" y="919041"/>
          <a:ext cx="8922427" cy="5822326"/>
        </p:xfrm>
        <a:graphic>
          <a:graphicData uri="http://schemas.openxmlformats.org/drawingml/2006/table">
            <a:tbl>
              <a:tblPr>
                <a:tableStyleId>{69CF1AB2-1976-4502-BF36-3FF5EA218861}</a:tableStyleId>
              </a:tblPr>
              <a:tblGrid>
                <a:gridCol w="1437912">
                  <a:extLst>
                    <a:ext uri="{9D8B030D-6E8A-4147-A177-3AD203B41FA5}">
                      <a16:colId xmlns="" xmlns:a16="http://schemas.microsoft.com/office/drawing/2014/main" val="2719709857"/>
                    </a:ext>
                  </a:extLst>
                </a:gridCol>
                <a:gridCol w="4456454">
                  <a:extLst>
                    <a:ext uri="{9D8B030D-6E8A-4147-A177-3AD203B41FA5}">
                      <a16:colId xmlns="" xmlns:a16="http://schemas.microsoft.com/office/drawing/2014/main" val="389615215"/>
                    </a:ext>
                  </a:extLst>
                </a:gridCol>
                <a:gridCol w="3028061">
                  <a:extLst>
                    <a:ext uri="{9D8B030D-6E8A-4147-A177-3AD203B41FA5}">
                      <a16:colId xmlns="" xmlns:a16="http://schemas.microsoft.com/office/drawing/2014/main" val="1287366688"/>
                    </a:ext>
                  </a:extLst>
                </a:gridCol>
              </a:tblGrid>
              <a:tr h="231067">
                <a:tc>
                  <a:txBody>
                    <a:bodyPr/>
                    <a:lstStyle/>
                    <a:p>
                      <a:pPr algn="ctr">
                        <a:lnSpc>
                          <a:spcPct val="100000"/>
                        </a:lnSpc>
                        <a:spcAft>
                          <a:spcPts val="0"/>
                        </a:spcAft>
                      </a:pPr>
                      <a:r>
                        <a:rPr lang="uk-UA" sz="1400" b="1" dirty="0">
                          <a:effectLst/>
                        </a:rPr>
                        <a:t>Учений (учені)</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Характеристика</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Джерело</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86962146"/>
                  </a:ext>
                </a:extLst>
              </a:tr>
              <a:tr h="924268">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Аристотель</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Будь-яке пізнання починається із здивування ..., а здивування породжує питання, а деякі питання – це проблема</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spc="-30" dirty="0" err="1">
                          <a:effectLst/>
                        </a:rPr>
                        <a:t>Barnes</a:t>
                      </a:r>
                      <a:r>
                        <a:rPr lang="uk-UA" sz="1400" spc="-30" dirty="0">
                          <a:effectLst/>
                        </a:rPr>
                        <a:t> </a:t>
                      </a:r>
                      <a:r>
                        <a:rPr lang="uk-UA" sz="1400" spc="-30" dirty="0" err="1">
                          <a:effectLst/>
                        </a:rPr>
                        <a:t>Jonathan</a:t>
                      </a:r>
                      <a:r>
                        <a:rPr lang="uk-UA" sz="1400" spc="-30" dirty="0">
                          <a:effectLst/>
                        </a:rPr>
                        <a:t>. </a:t>
                      </a:r>
                      <a:r>
                        <a:rPr lang="en-US" sz="1400" spc="-30" dirty="0" smtClean="0">
                          <a:effectLst/>
                        </a:rPr>
                        <a:t>Aristotle : a very short introduction</a:t>
                      </a:r>
                      <a:r>
                        <a:rPr lang="uk-UA" sz="1400" spc="-30" dirty="0" smtClean="0">
                          <a:effectLst/>
                        </a:rPr>
                        <a:t> / </a:t>
                      </a:r>
                      <a:r>
                        <a:rPr lang="uk-UA" sz="1400" spc="-30" dirty="0" err="1">
                          <a:effectLst/>
                        </a:rPr>
                        <a:t>Jonathan</a:t>
                      </a:r>
                      <a:r>
                        <a:rPr lang="uk-UA" sz="1400" spc="-30" dirty="0">
                          <a:effectLst/>
                        </a:rPr>
                        <a:t> </a:t>
                      </a:r>
                      <a:r>
                        <a:rPr lang="uk-UA" sz="1400" spc="-30" dirty="0" err="1">
                          <a:effectLst/>
                        </a:rPr>
                        <a:t>Barnes</a:t>
                      </a:r>
                      <a:r>
                        <a:rPr lang="uk-UA" sz="1400" spc="-30" dirty="0">
                          <a:effectLst/>
                        </a:rPr>
                        <a:t>. – </a:t>
                      </a:r>
                      <a:r>
                        <a:rPr lang="uk-UA" sz="1400" spc="-30" dirty="0" err="1">
                          <a:effectLst/>
                        </a:rPr>
                        <a:t>Oxford</a:t>
                      </a:r>
                      <a:r>
                        <a:rPr lang="uk-UA" sz="1400" spc="-30" dirty="0">
                          <a:effectLst/>
                        </a:rPr>
                        <a:t> : </a:t>
                      </a:r>
                      <a:r>
                        <a:rPr lang="uk-UA" sz="1400" spc="-30" dirty="0" err="1">
                          <a:effectLst/>
                        </a:rPr>
                        <a:t>Oxford</a:t>
                      </a:r>
                      <a:r>
                        <a:rPr lang="uk-UA" sz="1400" spc="-30" dirty="0">
                          <a:effectLst/>
                        </a:rPr>
                        <a:t> </a:t>
                      </a:r>
                      <a:r>
                        <a:rPr lang="uk-UA" sz="1400" spc="-30" dirty="0" err="1">
                          <a:effectLst/>
                        </a:rPr>
                        <a:t>University</a:t>
                      </a:r>
                      <a:r>
                        <a:rPr lang="uk-UA" sz="1400" spc="-30" dirty="0">
                          <a:effectLst/>
                        </a:rPr>
                        <a:t> </a:t>
                      </a:r>
                      <a:r>
                        <a:rPr lang="uk-UA" sz="1400" spc="-30" dirty="0" err="1">
                          <a:effectLst/>
                        </a:rPr>
                        <a:t>Press</a:t>
                      </a:r>
                      <a:r>
                        <a:rPr lang="uk-UA" sz="1400" spc="-30" dirty="0">
                          <a:effectLst/>
                        </a:rPr>
                        <a:t>, 2000. – 160 p.</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2885261283"/>
                  </a:ext>
                </a:extLst>
              </a:tr>
              <a:tr h="924268">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Декарт</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Мета пізнання в оволодінні силами природи, а також у вдосконаленні самої людини</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spc="-10" dirty="0">
                          <a:effectLst/>
                        </a:rPr>
                        <a:t>Соколов В. В. Декарт Р. Соч. :</a:t>
                      </a:r>
                      <a:r>
                        <a:rPr lang="uk-UA" sz="1400" dirty="0">
                          <a:effectLst/>
                        </a:rPr>
                        <a:t> 2 т. /  [</a:t>
                      </a:r>
                      <a:r>
                        <a:rPr lang="uk-UA" sz="1400" dirty="0" err="1">
                          <a:effectLst/>
                        </a:rPr>
                        <a:t>сост</a:t>
                      </a:r>
                      <a:r>
                        <a:rPr lang="uk-UA" sz="1400" dirty="0">
                          <a:effectLst/>
                        </a:rPr>
                        <a:t>., ред., вступ. ст. В. В. Соколова] ; пер. с лат. и </a:t>
                      </a:r>
                      <a:r>
                        <a:rPr lang="uk-UA" sz="1400" dirty="0" err="1">
                          <a:effectLst/>
                        </a:rPr>
                        <a:t>франц</a:t>
                      </a:r>
                      <a:r>
                        <a:rPr lang="uk-UA" sz="1400" dirty="0">
                          <a:effectLst/>
                        </a:rPr>
                        <a:t>. – Т. I. – М.: </a:t>
                      </a:r>
                      <a:r>
                        <a:rPr lang="uk-UA" sz="1400" dirty="0" err="1">
                          <a:effectLst/>
                        </a:rPr>
                        <a:t>Мысль</a:t>
                      </a:r>
                      <a:r>
                        <a:rPr lang="uk-UA" sz="1400" dirty="0">
                          <a:effectLst/>
                        </a:rPr>
                        <a:t>, 1989. – 654 с.</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510137269"/>
                  </a:ext>
                </a:extLst>
              </a:tr>
              <a:tr h="1200987">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Кант</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Існують два основні стовбури людського пізнання, що виростають, може, з одного спільного, але невідомого нам кореня, а саме чуттєвість і розум: за допомогою чуттєвості предмети нам даються, розумом же вони мисляться</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ru-RU" sz="1400" dirty="0" smtClean="0">
                          <a:effectLst/>
                        </a:rPr>
                        <a:t>Кант І. Критика практичного </a:t>
                      </a:r>
                      <a:r>
                        <a:rPr lang="ru-RU" sz="1400" dirty="0" err="1" smtClean="0">
                          <a:effectLst/>
                        </a:rPr>
                        <a:t>розуму</a:t>
                      </a:r>
                      <a:r>
                        <a:rPr lang="ru-RU" sz="1400" dirty="0" smtClean="0">
                          <a:effectLst/>
                        </a:rPr>
                        <a:t> / І. Кант. – К. : </a:t>
                      </a:r>
                      <a:r>
                        <a:rPr lang="ru-RU" sz="1400" dirty="0" err="1" smtClean="0">
                          <a:effectLst/>
                        </a:rPr>
                        <a:t>Юніверс</a:t>
                      </a:r>
                      <a:r>
                        <a:rPr lang="ru-RU" sz="1400" dirty="0" smtClean="0">
                          <a:effectLst/>
                        </a:rPr>
                        <a:t>, 2004. – 240 с.</a:t>
                      </a:r>
                    </a:p>
                    <a:p>
                      <a:pPr>
                        <a:lnSpc>
                          <a:spcPct val="100000"/>
                        </a:lnSpc>
                        <a:spcAft>
                          <a:spcPts val="0"/>
                        </a:spcAft>
                      </a:pP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412890859"/>
                  </a:ext>
                </a:extLst>
              </a:tr>
              <a:tr h="693201">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Платон</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Завдання чистого пізнання полягає у знаходженні та описі дійсної природи речей. Опис сутності називається визначенням.</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Платон. Діалоги  /  Платон / [пер. з </a:t>
                      </a:r>
                      <a:r>
                        <a:rPr lang="uk-UA" sz="1400" dirty="0" err="1">
                          <a:effectLst/>
                        </a:rPr>
                        <a:t>давньогрец</a:t>
                      </a:r>
                      <a:r>
                        <a:rPr lang="uk-UA" sz="1400" dirty="0">
                          <a:effectLst/>
                        </a:rPr>
                        <a:t>.].  – Х.: Фоліо, 2008. – 349 с.</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982062140"/>
                  </a:ext>
                </a:extLst>
              </a:tr>
              <a:tr h="1848535">
                <a:tc>
                  <a:txBody>
                    <a:bodyPr/>
                    <a:lstStyle/>
                    <a:p>
                      <a:pPr>
                        <a:lnSpc>
                          <a:spcPct val="100000"/>
                        </a:lnSpc>
                        <a:spcAft>
                          <a:spcPts val="0"/>
                        </a:spcAft>
                      </a:pPr>
                      <a:r>
                        <a:rPr lang="uk-UA" sz="1400" i="1" u="none" dirty="0">
                          <a:effectLst>
                            <a:outerShdw blurRad="38100" dist="38100" dir="2700000" algn="tl">
                              <a:srgbClr val="000000">
                                <a:alpha val="43137"/>
                              </a:srgbClr>
                            </a:outerShdw>
                          </a:effectLst>
                        </a:rPr>
                        <a:t>Т. </a:t>
                      </a:r>
                      <a:r>
                        <a:rPr lang="uk-UA" sz="1400" i="1" u="none" dirty="0" err="1">
                          <a:effectLst>
                            <a:outerShdw blurRad="38100" dist="38100" dir="2700000" algn="tl">
                              <a:srgbClr val="000000">
                                <a:alpha val="43137"/>
                              </a:srgbClr>
                            </a:outerShdw>
                          </a:effectLst>
                        </a:rPr>
                        <a:t>Вільямсон</a:t>
                      </a:r>
                      <a:r>
                        <a:rPr lang="uk-UA" sz="1400" i="1" u="none" dirty="0">
                          <a:effectLst>
                            <a:outerShdw blurRad="38100" dist="38100" dir="2700000" algn="tl">
                              <a:srgbClr val="000000">
                                <a:alpha val="43137"/>
                              </a:srgbClr>
                            </a:outerShdw>
                          </a:effectLst>
                        </a:rPr>
                        <a:t> </a:t>
                      </a:r>
                    </a:p>
                    <a:p>
                      <a:pPr>
                        <a:lnSpc>
                          <a:spcPct val="100000"/>
                        </a:lnSpc>
                        <a:spcAft>
                          <a:spcPts val="0"/>
                        </a:spcAft>
                      </a:pPr>
                      <a:r>
                        <a:rPr lang="uk-UA" sz="1400" i="1" u="none" dirty="0">
                          <a:effectLst>
                            <a:outerShdw blurRad="38100" dist="38100" dir="2700000" algn="tl">
                              <a:srgbClr val="000000">
                                <a:alpha val="43137"/>
                              </a:srgbClr>
                            </a:outerShdw>
                          </a:effectLst>
                        </a:rPr>
                        <a:t>(T. </a:t>
                      </a:r>
                      <a:r>
                        <a:rPr lang="uk-UA" sz="1400" i="1" u="none" dirty="0" err="1">
                          <a:effectLst>
                            <a:outerShdw blurRad="38100" dist="38100" dir="2700000" algn="tl">
                              <a:srgbClr val="000000">
                                <a:alpha val="43137"/>
                              </a:srgbClr>
                            </a:outerShdw>
                          </a:effectLst>
                        </a:rPr>
                        <a:t>Williamson</a:t>
                      </a:r>
                      <a:r>
                        <a:rPr lang="uk-UA" sz="1400" i="1" u="none" dirty="0">
                          <a:effectLst>
                            <a:outerShdw blurRad="38100" dist="38100" dir="2700000" algn="tl">
                              <a:srgbClr val="000000">
                                <a:alpha val="43137"/>
                              </a:srgbClr>
                            </a:outerShdw>
                          </a:effectLst>
                        </a:rPr>
                        <a:t>)</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Пізнання, як правило, визначається як щось на зразок процесу набуття, зберігання та застосування знань. У першому визначенні пізнання є наукою через взаємозв’язок між суб’єктом і об’єктом пізнання. Як правило, хоча і не завжди те, що відоме, включає в себе вплив зовнішнього середовища стосовно суб’єкта пізнання</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err="1">
                          <a:effectLst/>
                        </a:rPr>
                        <a:t>Williamson</a:t>
                      </a:r>
                      <a:r>
                        <a:rPr lang="uk-UA" sz="1400" dirty="0">
                          <a:effectLst/>
                        </a:rPr>
                        <a:t> </a:t>
                      </a:r>
                      <a:r>
                        <a:rPr lang="uk-UA" sz="1400" dirty="0" err="1">
                          <a:effectLst/>
                        </a:rPr>
                        <a:t>Timothy</a:t>
                      </a:r>
                      <a:r>
                        <a:rPr lang="uk-UA" sz="1400" dirty="0">
                          <a:effectLst/>
                        </a:rPr>
                        <a:t>. </a:t>
                      </a:r>
                      <a:r>
                        <a:rPr lang="uk-UA" sz="1400" dirty="0" err="1">
                          <a:effectLst/>
                        </a:rPr>
                        <a:t>Can</a:t>
                      </a:r>
                      <a:r>
                        <a:rPr lang="uk-UA" sz="1400" dirty="0">
                          <a:effectLst/>
                        </a:rPr>
                        <a:t> </a:t>
                      </a:r>
                      <a:r>
                        <a:rPr lang="uk-UA" sz="1400" dirty="0" err="1">
                          <a:effectLst/>
                        </a:rPr>
                        <a:t>Cognition</a:t>
                      </a:r>
                      <a:r>
                        <a:rPr lang="uk-UA" sz="1400" dirty="0">
                          <a:effectLst/>
                        </a:rPr>
                        <a:t> </a:t>
                      </a:r>
                      <a:r>
                        <a:rPr lang="uk-UA" sz="1400" dirty="0" err="1">
                          <a:effectLst/>
                        </a:rPr>
                        <a:t>be</a:t>
                      </a:r>
                      <a:r>
                        <a:rPr lang="uk-UA" sz="1400" dirty="0">
                          <a:effectLst/>
                        </a:rPr>
                        <a:t> </a:t>
                      </a:r>
                      <a:r>
                        <a:rPr lang="uk-UA" sz="1400" dirty="0" err="1">
                          <a:effectLst/>
                        </a:rPr>
                        <a:t>Factorised</a:t>
                      </a:r>
                      <a:r>
                        <a:rPr lang="uk-UA" sz="1400" dirty="0">
                          <a:effectLst/>
                        </a:rPr>
                        <a:t> </a:t>
                      </a:r>
                      <a:r>
                        <a:rPr lang="uk-UA" sz="1400" dirty="0" err="1">
                          <a:effectLst/>
                        </a:rPr>
                        <a:t>into</a:t>
                      </a:r>
                      <a:r>
                        <a:rPr lang="uk-UA" sz="1400" dirty="0">
                          <a:effectLst/>
                        </a:rPr>
                        <a:t> </a:t>
                      </a:r>
                      <a:r>
                        <a:rPr lang="uk-UA" sz="1400" dirty="0" err="1">
                          <a:effectLst/>
                        </a:rPr>
                        <a:t>Internal</a:t>
                      </a:r>
                      <a:r>
                        <a:rPr lang="uk-UA" sz="1400" dirty="0">
                          <a:effectLst/>
                        </a:rPr>
                        <a:t> </a:t>
                      </a:r>
                      <a:r>
                        <a:rPr lang="uk-UA" sz="1400" dirty="0" err="1">
                          <a:effectLst/>
                        </a:rPr>
                        <a:t>and</a:t>
                      </a:r>
                      <a:r>
                        <a:rPr lang="uk-UA" sz="1400" dirty="0">
                          <a:effectLst/>
                        </a:rPr>
                        <a:t> </a:t>
                      </a:r>
                      <a:r>
                        <a:rPr lang="uk-UA" sz="1400" dirty="0" err="1">
                          <a:effectLst/>
                        </a:rPr>
                        <a:t>External</a:t>
                      </a:r>
                      <a:r>
                        <a:rPr lang="uk-UA" sz="1400" dirty="0">
                          <a:effectLst/>
                        </a:rPr>
                        <a:t> </a:t>
                      </a:r>
                      <a:r>
                        <a:rPr lang="uk-UA" sz="1400" dirty="0" err="1">
                          <a:effectLst/>
                        </a:rPr>
                        <a:t>Components</a:t>
                      </a:r>
                      <a:r>
                        <a:rPr lang="uk-UA" sz="1400" dirty="0">
                          <a:effectLst/>
                        </a:rPr>
                        <a:t>? / </a:t>
                      </a:r>
                      <a:r>
                        <a:rPr lang="uk-UA" sz="1400" dirty="0" err="1">
                          <a:effectLst/>
                        </a:rPr>
                        <a:t>Timothy</a:t>
                      </a:r>
                      <a:r>
                        <a:rPr lang="uk-UA" sz="1400" dirty="0">
                          <a:effectLst/>
                        </a:rPr>
                        <a:t> </a:t>
                      </a:r>
                      <a:r>
                        <a:rPr lang="uk-UA" sz="1400" dirty="0" err="1">
                          <a:effectLst/>
                        </a:rPr>
                        <a:t>Williamson</a:t>
                      </a:r>
                      <a:r>
                        <a:rPr lang="uk-UA" sz="1400" dirty="0">
                          <a:effectLst/>
                        </a:rPr>
                        <a:t> // </a:t>
                      </a:r>
                      <a:r>
                        <a:rPr lang="uk-UA" sz="1400" dirty="0" err="1">
                          <a:effectLst/>
                        </a:rPr>
                        <a:t>Contemporary</a:t>
                      </a:r>
                      <a:r>
                        <a:rPr lang="uk-UA" sz="1400" dirty="0">
                          <a:effectLst/>
                        </a:rPr>
                        <a:t> </a:t>
                      </a:r>
                      <a:r>
                        <a:rPr lang="uk-UA" sz="1400" dirty="0" err="1">
                          <a:effectLst/>
                        </a:rPr>
                        <a:t>Debates</a:t>
                      </a:r>
                      <a:r>
                        <a:rPr lang="uk-UA" sz="1400" dirty="0">
                          <a:effectLst/>
                        </a:rPr>
                        <a:t> </a:t>
                      </a:r>
                      <a:r>
                        <a:rPr lang="uk-UA" sz="1400" dirty="0" err="1">
                          <a:effectLst/>
                        </a:rPr>
                        <a:t>in</a:t>
                      </a:r>
                      <a:r>
                        <a:rPr lang="uk-UA" sz="1400" dirty="0">
                          <a:effectLst/>
                        </a:rPr>
                        <a:t> </a:t>
                      </a:r>
                      <a:r>
                        <a:rPr lang="uk-UA" sz="1400" dirty="0" err="1">
                          <a:effectLst/>
                        </a:rPr>
                        <a:t>Cognitive</a:t>
                      </a:r>
                      <a:r>
                        <a:rPr lang="uk-UA" sz="1400" dirty="0">
                          <a:effectLst/>
                        </a:rPr>
                        <a:t> </a:t>
                      </a:r>
                      <a:r>
                        <a:rPr lang="uk-UA" sz="1400" dirty="0" err="1">
                          <a:effectLst/>
                        </a:rPr>
                        <a:t>Science</a:t>
                      </a:r>
                      <a:r>
                        <a:rPr lang="uk-UA" sz="1400" dirty="0">
                          <a:effectLst/>
                        </a:rPr>
                        <a:t>, </a:t>
                      </a:r>
                      <a:r>
                        <a:rPr lang="uk-UA" sz="1400" dirty="0" err="1">
                          <a:effectLst/>
                        </a:rPr>
                        <a:t>Oxford</a:t>
                      </a:r>
                      <a:r>
                        <a:rPr lang="uk-UA" sz="1400" dirty="0">
                          <a:effectLst/>
                        </a:rPr>
                        <a:t> : </a:t>
                      </a:r>
                      <a:r>
                        <a:rPr lang="uk-UA" sz="1400" dirty="0" err="1">
                          <a:effectLst/>
                        </a:rPr>
                        <a:t>Blackwell</a:t>
                      </a:r>
                      <a:r>
                        <a:rPr lang="uk-UA" sz="1400" dirty="0">
                          <a:effectLst/>
                        </a:rPr>
                        <a:t>. – 2006. –  p. 291 – 306</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876315107"/>
                  </a:ext>
                </a:extLst>
              </a:tr>
            </a:tbl>
          </a:graphicData>
        </a:graphic>
      </p:graphicFrame>
    </p:spTree>
    <p:extLst>
      <p:ext uri="{BB962C8B-B14F-4D97-AF65-F5344CB8AC3E}">
        <p14:creationId xmlns:p14="http://schemas.microsoft.com/office/powerpoint/2010/main" val="3187449558"/>
      </p:ext>
    </p:extLst>
  </p:cSld>
  <p:clrMapOvr>
    <a:masterClrMapping/>
  </p:clrMapOvr>
  <p:transition>
    <p:strips dir="l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3961773559"/>
              </p:ext>
            </p:extLst>
          </p:nvPr>
        </p:nvGraphicFramePr>
        <p:xfrm>
          <a:off x="0" y="0"/>
          <a:ext cx="9320921" cy="6900540"/>
        </p:xfrm>
        <a:graphic>
          <a:graphicData uri="http://schemas.openxmlformats.org/drawingml/2006/table">
            <a:tbl>
              <a:tblPr>
                <a:tableStyleId>{69CF1AB2-1976-4502-BF36-3FF5EA218861}</a:tableStyleId>
              </a:tblPr>
              <a:tblGrid>
                <a:gridCol w="1043608">
                  <a:extLst>
                    <a:ext uri="{9D8B030D-6E8A-4147-A177-3AD203B41FA5}">
                      <a16:colId xmlns="" xmlns:a16="http://schemas.microsoft.com/office/drawing/2014/main" val="560480302"/>
                    </a:ext>
                  </a:extLst>
                </a:gridCol>
                <a:gridCol w="2403509">
                  <a:extLst>
                    <a:ext uri="{9D8B030D-6E8A-4147-A177-3AD203B41FA5}">
                      <a16:colId xmlns="" xmlns:a16="http://schemas.microsoft.com/office/drawing/2014/main" val="2542742595"/>
                    </a:ext>
                  </a:extLst>
                </a:gridCol>
                <a:gridCol w="5873804">
                  <a:extLst>
                    <a:ext uri="{9D8B030D-6E8A-4147-A177-3AD203B41FA5}">
                      <a16:colId xmlns="" xmlns:a16="http://schemas.microsoft.com/office/drawing/2014/main" val="3689235818"/>
                    </a:ext>
                  </a:extLst>
                </a:gridCol>
              </a:tblGrid>
              <a:tr h="307980">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4024621604"/>
                  </a:ext>
                </a:extLst>
              </a:tr>
              <a:tr h="2649708">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еволюційної епістемології</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 Поппер, Т. Кун і   С.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Тулмін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Напрям у західній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-гносеологічній думці, головна мета якого – виявити ґенезу та етапи розвитку пізнання, його форм та методів у контексті еволюції живої природи. Еволюційна епістемологія намагається створити узагальнену теорію розвитку науки, спираючись на принцип історизму і намагаючись опосередкувати крайнощі раціоналізму та ірраціоналізму, когнітивного та соціального, природознавства та соціально-гуманітарних наук тощо. Представлена вона в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постпозитивістських</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моделях зростання і розвитку наукового знання </a:t>
                      </a:r>
                      <a:endParaRPr lang="uk-UA" sz="17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793307153"/>
                  </a:ext>
                </a:extLst>
              </a:tr>
              <a:tr h="3900312">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генетичної епістемології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(Жан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Піаже</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Вона ґрунтується на принципі розширення інваріантності знання суб'єкта про об'єкт під впливом змін в умовах досвіду. Жан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Піаже</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зазначав, що епістемологія – це теорія достовірного знання, яке завжди є процесом, а не станом. Основним завданням її є визначення шляху, яким пізнання дістається реальності, а також зв'язків та відносин, які встановлюються між суб'єктом та об'єктом. При цьому суб'єкт у своїй пізнавальній діяльності не може не керуватися певними методологічними нормами й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регулятивами</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Одним з головних правил генетичної епістемології, на думку Жана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Піаже</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є “правило співробітництва”, згідно з яким, вивчаючи, як зростає людське знання, вона у кожному конкретному випадку вдається до поєднання представників філософії, психології, логіки, математики, кібернетики та інших наук</a:t>
                      </a:r>
                      <a:endParaRPr lang="uk-UA" sz="17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49889661"/>
                  </a:ext>
                </a:extLst>
              </a:tr>
            </a:tbl>
          </a:graphicData>
        </a:graphic>
      </p:graphicFrame>
    </p:spTree>
    <p:extLst>
      <p:ext uri="{BB962C8B-B14F-4D97-AF65-F5344CB8AC3E}">
        <p14:creationId xmlns:p14="http://schemas.microsoft.com/office/powerpoint/2010/main" val="2665063226"/>
      </p:ext>
    </p:extLst>
  </p:cSld>
  <p:clrMapOvr>
    <a:masterClrMapping/>
  </p:clrMapOvr>
  <p:transition>
    <p:strips dir="l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a:t>
            </a:r>
            <a:r>
              <a:rPr lang="en-US" sz="5400" i="0" dirty="0" smtClean="0">
                <a:solidFill>
                  <a:schemeClr val="accent4">
                    <a:lumMod val="50000"/>
                  </a:schemeClr>
                </a:solidFill>
                <a:latin typeface="Bookman Old Style" pitchFamily="18" charset="0"/>
              </a:rPr>
              <a:t>3</a:t>
            </a:r>
            <a:r>
              <a:rPr lang="uk-UA" sz="5400" i="0" dirty="0" smtClean="0">
                <a:solidFill>
                  <a:schemeClr val="accent4">
                    <a:lumMod val="50000"/>
                  </a:schemeClr>
                </a:solidFill>
                <a:latin typeface="Bookman Old Style" pitchFamily="18" charset="0"/>
              </a:rPr>
              <a:t>.</a:t>
            </a:r>
            <a:r>
              <a:rPr lang="ru-RU" sz="4400" i="0" dirty="0">
                <a:latin typeface="Bookman Old Style" pitchFamily="18" charset="0"/>
              </a:rPr>
              <a:t/>
            </a:r>
            <a:br>
              <a:rPr lang="ru-RU" sz="4400" i="0" dirty="0">
                <a:latin typeface="Bookman Old Style" pitchFamily="18" charset="0"/>
              </a:rPr>
            </a:br>
            <a:r>
              <a:rPr lang="ru-RU" sz="4400" i="0" dirty="0" err="1">
                <a:latin typeface="Bookman Old Style" pitchFamily="18" charset="0"/>
              </a:rPr>
              <a:t>Поняття</a:t>
            </a:r>
            <a:r>
              <a:rPr lang="ru-RU" sz="4400" i="0" dirty="0">
                <a:latin typeface="Bookman Old Style" pitchFamily="18" charset="0"/>
              </a:rPr>
              <a:t> науки і </a:t>
            </a:r>
            <a:r>
              <a:rPr lang="ru-RU" sz="4400" i="0" dirty="0" err="1">
                <a:latin typeface="Bookman Old Style" pitchFamily="18" charset="0"/>
              </a:rPr>
              <a:t>наукової</a:t>
            </a:r>
            <a:r>
              <a:rPr lang="ru-RU" sz="4400" i="0" dirty="0">
                <a:latin typeface="Bookman Old Style" pitchFamily="18" charset="0"/>
              </a:rPr>
              <a:t> діяльності</a:t>
            </a:r>
            <a:endParaRPr lang="ru-RU" sz="5400" i="0" dirty="0">
              <a:latin typeface="Bookman Old Style" pitchFamily="18" charset="0"/>
            </a:endParaRPr>
          </a:p>
        </p:txBody>
      </p:sp>
    </p:spTree>
    <p:extLst>
      <p:ext uri="{BB962C8B-B14F-4D97-AF65-F5344CB8AC3E}">
        <p14:creationId xmlns:p14="http://schemas.microsoft.com/office/powerpoint/2010/main" val="1662801139"/>
      </p:ext>
    </p:extLst>
  </p:cSld>
  <p:clrMapOvr>
    <a:masterClrMapping/>
  </p:clrMapOvr>
  <p:transition>
    <p:strips dir="l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mn-lt"/>
              </a:rPr>
              <a:t>ЗМІСТ</a:t>
            </a:r>
            <a:endParaRPr lang="uk-UA" sz="5000" i="0" dirty="0">
              <a:solidFill>
                <a:schemeClr val="accent4">
                  <a:lumMod val="50000"/>
                </a:schemeClr>
              </a:solidFill>
              <a:latin typeface="+mn-lt"/>
            </a:endParaRPr>
          </a:p>
        </p:txBody>
      </p:sp>
      <p:sp>
        <p:nvSpPr>
          <p:cNvPr id="3" name="Місце для вмісту 2"/>
          <p:cNvSpPr>
            <a:spLocks noGrp="1"/>
          </p:cNvSpPr>
          <p:nvPr>
            <p:ph idx="1"/>
          </p:nvPr>
        </p:nvSpPr>
        <p:spPr>
          <a:xfrm>
            <a:off x="395228" y="1628800"/>
            <a:ext cx="8353425" cy="4320479"/>
          </a:xfrm>
        </p:spPr>
        <p:txBody>
          <a:bodyPr/>
          <a:lstStyle/>
          <a:p>
            <a:pPr marL="0" indent="0" defTabSz="809625">
              <a:spcBef>
                <a:spcPts val="0"/>
              </a:spcBef>
              <a:spcAft>
                <a:spcPts val="1000"/>
              </a:spcAft>
              <a:buClr>
                <a:schemeClr val="accent1"/>
              </a:buClr>
              <a:buNone/>
              <a:tabLst>
                <a:tab pos="93663" algn="l"/>
              </a:tabLst>
              <a:defRPr/>
            </a:pPr>
            <a:r>
              <a:rPr lang="en-US" dirty="0" smtClean="0">
                <a:solidFill>
                  <a:schemeClr val="accent4">
                    <a:lumMod val="75000"/>
                  </a:schemeClr>
                </a:solidFill>
              </a:rPr>
              <a:t>3</a:t>
            </a:r>
            <a:r>
              <a:rPr lang="ru-RU" dirty="0" smtClean="0">
                <a:solidFill>
                  <a:schemeClr val="accent4">
                    <a:lumMod val="75000"/>
                  </a:schemeClr>
                </a:solidFill>
              </a:rPr>
              <a:t>.1</a:t>
            </a:r>
            <a:r>
              <a:rPr lang="ru-RU" dirty="0">
                <a:solidFill>
                  <a:schemeClr val="accent4">
                    <a:lumMod val="75000"/>
                  </a:schemeClr>
                </a:solidFill>
              </a:rPr>
              <a:t>.	</a:t>
            </a:r>
            <a:r>
              <a:rPr lang="ru-RU" dirty="0" err="1">
                <a:solidFill>
                  <a:schemeClr val="accent4">
                    <a:lumMod val="75000"/>
                  </a:schemeClr>
                </a:solidFill>
              </a:rPr>
              <a:t>Знання</a:t>
            </a:r>
            <a:r>
              <a:rPr lang="ru-RU" dirty="0">
                <a:solidFill>
                  <a:schemeClr val="accent4">
                    <a:lumMod val="75000"/>
                  </a:schemeClr>
                </a:solidFill>
              </a:rPr>
              <a:t> як основа науки і </a:t>
            </a:r>
            <a:r>
              <a:rPr lang="ru-RU" dirty="0" err="1">
                <a:solidFill>
                  <a:schemeClr val="accent4">
                    <a:lumMod val="75000"/>
                  </a:schemeClr>
                </a:solidFill>
              </a:rPr>
              <a:t>наукової</a:t>
            </a:r>
            <a:r>
              <a:rPr lang="ru-RU" dirty="0">
                <a:solidFill>
                  <a:schemeClr val="accent4">
                    <a:lumMod val="75000"/>
                  </a:schemeClr>
                </a:solidFill>
              </a:rPr>
              <a:t> </a:t>
            </a:r>
            <a:r>
              <a:rPr lang="en-US" dirty="0" smtClean="0">
                <a:solidFill>
                  <a:schemeClr val="accent4">
                    <a:lumMod val="75000"/>
                  </a:schemeClr>
                </a:solidFill>
              </a:rPr>
              <a:t>     			</a:t>
            </a:r>
            <a:r>
              <a:rPr lang="ru-RU" dirty="0" smtClean="0">
                <a:solidFill>
                  <a:schemeClr val="accent4">
                    <a:lumMod val="75000"/>
                  </a:schemeClr>
                </a:solidFill>
              </a:rPr>
              <a:t>діяльності</a:t>
            </a:r>
            <a:endParaRPr lang="ru-RU" dirty="0">
              <a:solidFill>
                <a:schemeClr val="accent4">
                  <a:lumMod val="75000"/>
                </a:schemeClr>
              </a:solidFill>
            </a:endParaRPr>
          </a:p>
          <a:p>
            <a:pPr marL="0" indent="0" defTabSz="903288">
              <a:spcBef>
                <a:spcPts val="0"/>
              </a:spcBef>
              <a:spcAft>
                <a:spcPts val="1000"/>
              </a:spcAft>
              <a:buClr>
                <a:schemeClr val="accent1"/>
              </a:buClr>
              <a:buNone/>
              <a:tabLst>
                <a:tab pos="809625" algn="l"/>
              </a:tabLst>
              <a:defRPr/>
            </a:pPr>
            <a:r>
              <a:rPr lang="en-US" dirty="0" smtClean="0">
                <a:solidFill>
                  <a:schemeClr val="accent4">
                    <a:lumMod val="75000"/>
                  </a:schemeClr>
                </a:solidFill>
              </a:rPr>
              <a:t>3</a:t>
            </a:r>
            <a:r>
              <a:rPr lang="ru-RU" dirty="0" smtClean="0">
                <a:solidFill>
                  <a:schemeClr val="accent4">
                    <a:lumMod val="75000"/>
                  </a:schemeClr>
                </a:solidFill>
              </a:rPr>
              <a:t>.2</a:t>
            </a:r>
            <a:r>
              <a:rPr lang="ru-RU" dirty="0">
                <a:solidFill>
                  <a:schemeClr val="accent4">
                    <a:lumMod val="75000"/>
                  </a:schemeClr>
                </a:solidFill>
              </a:rPr>
              <a:t>.	Визначення, характеристика науки та </a:t>
            </a:r>
            <a:r>
              <a:rPr lang="en-US" dirty="0" smtClean="0">
                <a:solidFill>
                  <a:schemeClr val="accent4">
                    <a:lumMod val="75000"/>
                  </a:schemeClr>
                </a:solidFill>
              </a:rPr>
              <a:t>	</a:t>
            </a:r>
            <a:r>
              <a:rPr lang="ru-RU" dirty="0" err="1" smtClean="0">
                <a:solidFill>
                  <a:schemeClr val="accent4">
                    <a:lumMod val="75000"/>
                  </a:schemeClr>
                </a:solidFill>
              </a:rPr>
              <a:t>її</a:t>
            </a:r>
            <a:r>
              <a:rPr lang="ru-RU" dirty="0" smtClean="0">
                <a:solidFill>
                  <a:schemeClr val="accent4">
                    <a:lumMod val="75000"/>
                  </a:schemeClr>
                </a:solidFill>
              </a:rPr>
              <a:t> </a:t>
            </a:r>
            <a:r>
              <a:rPr lang="ru-RU" dirty="0">
                <a:solidFill>
                  <a:schemeClr val="accent4">
                    <a:lumMod val="75000"/>
                  </a:schemeClr>
                </a:solidFill>
              </a:rPr>
              <a:t>види </a:t>
            </a:r>
          </a:p>
          <a:p>
            <a:pPr marL="0" indent="0" defTabSz="809625">
              <a:spcBef>
                <a:spcPts val="0"/>
              </a:spcBef>
              <a:spcAft>
                <a:spcPts val="1000"/>
              </a:spcAft>
              <a:buClr>
                <a:schemeClr val="accent1"/>
              </a:buClr>
              <a:buNone/>
              <a:defRPr/>
            </a:pPr>
            <a:r>
              <a:rPr lang="en-US" dirty="0" smtClean="0">
                <a:solidFill>
                  <a:schemeClr val="accent4">
                    <a:lumMod val="75000"/>
                  </a:schemeClr>
                </a:solidFill>
              </a:rPr>
              <a:t>3</a:t>
            </a:r>
            <a:r>
              <a:rPr lang="ru-RU" dirty="0" smtClean="0">
                <a:solidFill>
                  <a:schemeClr val="accent4">
                    <a:lumMod val="75000"/>
                  </a:schemeClr>
                </a:solidFill>
              </a:rPr>
              <a:t>.3</a:t>
            </a:r>
            <a:r>
              <a:rPr lang="ru-RU" dirty="0">
                <a:solidFill>
                  <a:schemeClr val="accent4">
                    <a:lumMod val="75000"/>
                  </a:schemeClr>
                </a:solidFill>
              </a:rPr>
              <a:t>.	Наука як </a:t>
            </a:r>
            <a:r>
              <a:rPr lang="ru-RU" dirty="0" err="1">
                <a:solidFill>
                  <a:schemeClr val="accent4">
                    <a:lumMod val="75000"/>
                  </a:schemeClr>
                </a:solidFill>
              </a:rPr>
              <a:t>сукупність</a:t>
            </a:r>
            <a:r>
              <a:rPr lang="ru-RU" dirty="0">
                <a:solidFill>
                  <a:schemeClr val="accent4">
                    <a:lumMod val="75000"/>
                  </a:schemeClr>
                </a:solidFill>
              </a:rPr>
              <a:t> </a:t>
            </a:r>
            <a:r>
              <a:rPr lang="ru-RU" dirty="0" err="1">
                <a:solidFill>
                  <a:schemeClr val="accent4">
                    <a:lumMod val="75000"/>
                  </a:schemeClr>
                </a:solidFill>
              </a:rPr>
              <a:t>знань</a:t>
            </a:r>
            <a:endParaRPr lang="ru-RU" dirty="0">
              <a:solidFill>
                <a:schemeClr val="accent4">
                  <a:lumMod val="75000"/>
                </a:schemeClr>
              </a:solidFill>
            </a:endParaRPr>
          </a:p>
          <a:p>
            <a:pPr marL="0" indent="0" defTabSz="809625">
              <a:spcBef>
                <a:spcPts val="0"/>
              </a:spcBef>
              <a:spcAft>
                <a:spcPts val="1000"/>
              </a:spcAft>
              <a:buClr>
                <a:schemeClr val="accent1"/>
              </a:buClr>
              <a:buNone/>
              <a:tabLst>
                <a:tab pos="714375" algn="l"/>
              </a:tabLst>
              <a:defRPr/>
            </a:pPr>
            <a:r>
              <a:rPr lang="en-US" dirty="0" smtClean="0">
                <a:solidFill>
                  <a:schemeClr val="accent4">
                    <a:lumMod val="75000"/>
                  </a:schemeClr>
                </a:solidFill>
              </a:rPr>
              <a:t>3</a:t>
            </a:r>
            <a:r>
              <a:rPr lang="ru-RU" dirty="0" smtClean="0">
                <a:solidFill>
                  <a:schemeClr val="accent4">
                    <a:lumMod val="75000"/>
                  </a:schemeClr>
                </a:solidFill>
              </a:rPr>
              <a:t>.4</a:t>
            </a:r>
            <a:r>
              <a:rPr lang="ru-RU" dirty="0">
                <a:solidFill>
                  <a:schemeClr val="accent4">
                    <a:lumMod val="75000"/>
                  </a:schemeClr>
                </a:solidFill>
              </a:rPr>
              <a:t>.	 Характеристика, </a:t>
            </a:r>
            <a:r>
              <a:rPr lang="ru-RU" dirty="0" err="1">
                <a:solidFill>
                  <a:schemeClr val="accent4">
                    <a:lumMod val="75000"/>
                  </a:schemeClr>
                </a:solidFill>
              </a:rPr>
              <a:t>суб'єкти</a:t>
            </a:r>
            <a:r>
              <a:rPr lang="ru-RU" dirty="0">
                <a:solidFill>
                  <a:schemeClr val="accent4">
                    <a:lumMod val="75000"/>
                  </a:schemeClr>
                </a:solidFill>
              </a:rPr>
              <a:t> та </a:t>
            </a:r>
            <a:r>
              <a:rPr lang="ru-RU" dirty="0" err="1">
                <a:solidFill>
                  <a:schemeClr val="accent4">
                    <a:lumMod val="75000"/>
                  </a:schemeClr>
                </a:solidFill>
              </a:rPr>
              <a:t>об’єкти</a:t>
            </a:r>
            <a:r>
              <a:rPr lang="ru-RU" dirty="0">
                <a:solidFill>
                  <a:schemeClr val="accent4">
                    <a:lumMod val="75000"/>
                  </a:schemeClr>
                </a:solidFill>
              </a:rPr>
              <a:t> </a:t>
            </a:r>
            <a:r>
              <a:rPr lang="en-US" dirty="0" smtClean="0">
                <a:solidFill>
                  <a:schemeClr val="accent4">
                    <a:lumMod val="75000"/>
                  </a:schemeClr>
                </a:solidFill>
              </a:rPr>
              <a:t>		 </a:t>
            </a:r>
            <a:r>
              <a:rPr lang="ru-RU" dirty="0" smtClean="0">
                <a:solidFill>
                  <a:schemeClr val="accent4">
                    <a:lumMod val="75000"/>
                  </a:schemeClr>
                </a:solidFill>
              </a:rPr>
              <a:t>науки </a:t>
            </a:r>
            <a:r>
              <a:rPr lang="ru-RU" dirty="0">
                <a:solidFill>
                  <a:schemeClr val="accent4">
                    <a:lumMod val="75000"/>
                  </a:schemeClr>
                </a:solidFill>
              </a:rPr>
              <a:t>як діяльності</a:t>
            </a:r>
          </a:p>
        </p:txBody>
      </p:sp>
    </p:spTree>
    <p:extLst>
      <p:ext uri="{BB962C8B-B14F-4D97-AF65-F5344CB8AC3E}">
        <p14:creationId xmlns:p14="http://schemas.microsoft.com/office/powerpoint/2010/main" val="2294143283"/>
      </p:ext>
    </p:extLst>
  </p:cSld>
  <p:clrMapOvr>
    <a:masterClrMapping/>
  </p:clrMapOvr>
  <p:transition>
    <p:strips dir="l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0"/>
            <a:ext cx="8928992" cy="830997"/>
          </a:xfrm>
          <a:prstGeom prst="rect">
            <a:avLst/>
          </a:prstGeom>
        </p:spPr>
        <p:txBody>
          <a:bodyPr wrap="square">
            <a:spAutoFit/>
          </a:bodyPr>
          <a:lstStyle/>
          <a:p>
            <a:pPr algn="ctr">
              <a:spcAft>
                <a:spcPts val="0"/>
              </a:spcAft>
            </a:pPr>
            <a:r>
              <a:rPr lang="uk-UA" sz="4800" b="1" dirty="0">
                <a:latin typeface="+mn-lt"/>
                <a:ea typeface="Calibri" panose="020F0502020204030204" pitchFamily="34" charset="0"/>
              </a:rPr>
              <a:t>Дефініції терміну “знання”</a:t>
            </a:r>
            <a:endParaRPr lang="uk-UA" sz="4800" dirty="0">
              <a:effectLst/>
              <a:latin typeface="+mn-lt"/>
              <a:ea typeface="Calibri" panose="020F0502020204030204" pitchFamily="34" charset="0"/>
            </a:endParaRPr>
          </a:p>
        </p:txBody>
      </p:sp>
      <p:graphicFrame>
        <p:nvGraphicFramePr>
          <p:cNvPr id="3" name="Таблиця 2"/>
          <p:cNvGraphicFramePr>
            <a:graphicFrameLocks noGrp="1"/>
          </p:cNvGraphicFramePr>
          <p:nvPr>
            <p:extLst/>
          </p:nvPr>
        </p:nvGraphicFramePr>
        <p:xfrm>
          <a:off x="107504" y="736594"/>
          <a:ext cx="8928991" cy="6004773"/>
        </p:xfrm>
        <a:graphic>
          <a:graphicData uri="http://schemas.openxmlformats.org/drawingml/2006/table">
            <a:tbl>
              <a:tblPr firstRow="1" firstCol="1" lastRow="1" lastCol="1" bandRow="1" bandCol="1"/>
              <a:tblGrid>
                <a:gridCol w="1639027">
                  <a:extLst>
                    <a:ext uri="{9D8B030D-6E8A-4147-A177-3AD203B41FA5}">
                      <a16:colId xmlns="" xmlns:a16="http://schemas.microsoft.com/office/drawing/2014/main" val="655352784"/>
                    </a:ext>
                  </a:extLst>
                </a:gridCol>
                <a:gridCol w="3723315">
                  <a:extLst>
                    <a:ext uri="{9D8B030D-6E8A-4147-A177-3AD203B41FA5}">
                      <a16:colId xmlns="" xmlns:a16="http://schemas.microsoft.com/office/drawing/2014/main" val="1436932238"/>
                    </a:ext>
                  </a:extLst>
                </a:gridCol>
                <a:gridCol w="3566649">
                  <a:extLst>
                    <a:ext uri="{9D8B030D-6E8A-4147-A177-3AD203B41FA5}">
                      <a16:colId xmlns="" xmlns:a16="http://schemas.microsoft.com/office/drawing/2014/main" val="214778076"/>
                    </a:ext>
                  </a:extLst>
                </a:gridCol>
              </a:tblGrid>
              <a:tr h="239955">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Учений (учені)</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Характеристика</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Джерело </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3863515849"/>
                  </a:ext>
                </a:extLst>
              </a:tr>
              <a:tr h="1782521">
                <a:tc>
                  <a:txBody>
                    <a:bodyPr/>
                    <a:lstStyle/>
                    <a:p>
                      <a:pPr algn="ctr">
                        <a:spcAft>
                          <a:spcPts val="0"/>
                        </a:spcAft>
                      </a:pPr>
                      <a:endParaRPr lang="uk-UA" sz="1400" i="1"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400" i="1"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Платон</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uk-UA" sz="1400" spc="-4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uk-UA" sz="1400" spc="-40" dirty="0" smtClean="0">
                          <a:effectLst/>
                          <a:latin typeface="Times New Roman" panose="02020603050405020304" pitchFamily="18" charset="0"/>
                          <a:ea typeface="Calibri" panose="020F0502020204030204" pitchFamily="34" charset="0"/>
                          <a:cs typeface="Times New Roman" panose="02020603050405020304" pitchFamily="18" charset="0"/>
                        </a:rPr>
                        <a:t>Володіти </a:t>
                      </a:r>
                      <a:r>
                        <a:rPr lang="uk-UA" sz="1400" spc="-40" dirty="0">
                          <a:effectLst/>
                          <a:latin typeface="Times New Roman" panose="02020603050405020304" pitchFamily="18" charset="0"/>
                          <a:ea typeface="Calibri" panose="020F0502020204030204" pitchFamily="34" charset="0"/>
                          <a:cs typeface="Times New Roman" panose="02020603050405020304" pitchFamily="18" charset="0"/>
                        </a:rPr>
                        <a:t>золотом і не вміти ним користуватися – це є ні знання, ні філософія. Лікар, який не вміє лікувати, поганий, тому що в нього немає знання своєї справи. Навіть якби ми були безсмертні, але не могли цим скористатися, це теж не було б знанням, і саме безсмертя виявилося б для нас марним. Знання є насамперед умінням</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uk-UA"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Платон</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Діалоги /   Платон ; </a:t>
                      </a:r>
                      <a:endParaRPr lang="uk-UA"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пер</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з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давньогрец</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Х. : Фоліо, 2008. – 349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53186350"/>
                  </a:ext>
                </a:extLst>
              </a:tr>
              <a:tr h="702758">
                <a:tc>
                  <a:txBody>
                    <a:bodyPr/>
                    <a:lstStyle/>
                    <a:p>
                      <a:pPr algn="ctr">
                        <a:spcAft>
                          <a:spcPts val="0"/>
                        </a:spcAft>
                      </a:pP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Сократ</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є відчуття та правильна думка  з поясненням</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Тофтул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М. Г. Етика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навч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посіб</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Г.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Тофтул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 : Вид. центр “Академія”, 2005. – 180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940205159"/>
                  </a:ext>
                </a:extLst>
              </a:tr>
              <a:tr h="1171265">
                <a:tc>
                  <a:txBody>
                    <a:bodyPr/>
                    <a:lstStyle/>
                    <a:p>
                      <a:pPr algn="ctr">
                        <a:spcAft>
                          <a:spcPts val="0"/>
                        </a:spcAft>
                      </a:pPr>
                      <a:r>
                        <a:rPr lang="uk-UA" sz="140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Іммануїл</a:t>
                      </a: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Кант</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У наш час накопичилась величезна кількість знань, гідних вивчення. Скоро наші здібності будуть надто слабкими, а життя надто коротким, щоб засвоїти хоча б одну, найкориснішу частину цих знань</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ЭКСМО-</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2011. – 1056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025855775"/>
                  </a:ext>
                </a:extLst>
              </a:tr>
              <a:tr h="702758">
                <a:tc>
                  <a:txBody>
                    <a:bodyPr/>
                    <a:lstStyle/>
                    <a:p>
                      <a:pPr algn="ctr">
                        <a:spcAft>
                          <a:spcPts val="0"/>
                        </a:spcAft>
                      </a:pP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 </a:t>
                      </a:r>
                      <a:r>
                        <a:rPr lang="uk-UA" sz="140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Аддісон</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Знання – це те, що найбільш істотно підносить одну людину над іншою</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Кондрашов 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Антология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успеха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 афоризмах / А. Кондрашов. – М.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Ламартис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2010. – 1280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89135055"/>
                  </a:ext>
                </a:extLst>
              </a:tr>
              <a:tr h="702758">
                <a:tc>
                  <a:txBody>
                    <a:bodyPr/>
                    <a:lstStyle/>
                    <a:p>
                      <a:pPr algn="ctr">
                        <a:spcAft>
                          <a:spcPts val="0"/>
                        </a:spcAft>
                      </a:pP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 Джонсон</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Знання буває двох видів. Ми або знаємо предмет самі, або знаємо, де можна знайти про нього відомості</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исправленное</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-во ЭКСМО-</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2011. – 1056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29821085"/>
                  </a:ext>
                </a:extLst>
              </a:tr>
              <a:tr h="702758">
                <a:tc>
                  <a:txBody>
                    <a:bodyPr/>
                    <a:lstStyle/>
                    <a:p>
                      <a:pPr algn="ctr">
                        <a:spcAft>
                          <a:spcPts val="0"/>
                        </a:spcAft>
                      </a:pPr>
                      <a:r>
                        <a:rPr lang="uk-UA" sz="140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В.І.Даль</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Як з копійок складаються рублі, так з крупинок прочитаного складається знання</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Кондрашов 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Антология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успеха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 афоризмах / А. Кондрашов. –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Ламартис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2010. – 1280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831952387"/>
                  </a:ext>
                </a:extLst>
              </a:tr>
            </a:tbl>
          </a:graphicData>
        </a:graphic>
      </p:graphicFrame>
    </p:spTree>
    <p:extLst>
      <p:ext uri="{BB962C8B-B14F-4D97-AF65-F5344CB8AC3E}">
        <p14:creationId xmlns:p14="http://schemas.microsoft.com/office/powerpoint/2010/main" val="764435506"/>
      </p:ext>
    </p:extLst>
  </p:cSld>
  <p:clrMapOvr>
    <a:masterClrMapping/>
  </p:clrMapOvr>
  <p:transition>
    <p:strips dir="l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я 2"/>
          <p:cNvGraphicFramePr>
            <a:graphicFrameLocks noGrp="1"/>
          </p:cNvGraphicFramePr>
          <p:nvPr>
            <p:extLst/>
          </p:nvPr>
        </p:nvGraphicFramePr>
        <p:xfrm>
          <a:off x="1" y="-1"/>
          <a:ext cx="9144000" cy="6827520"/>
        </p:xfrm>
        <a:graphic>
          <a:graphicData uri="http://schemas.openxmlformats.org/drawingml/2006/table">
            <a:tbl>
              <a:tblPr firstRow="1" firstCol="1" lastRow="1" lastCol="1" bandRow="1" bandCol="1"/>
              <a:tblGrid>
                <a:gridCol w="1403647">
                  <a:extLst>
                    <a:ext uri="{9D8B030D-6E8A-4147-A177-3AD203B41FA5}">
                      <a16:colId xmlns="" xmlns:a16="http://schemas.microsoft.com/office/drawing/2014/main" val="655352784"/>
                    </a:ext>
                  </a:extLst>
                </a:gridCol>
                <a:gridCol w="4320480">
                  <a:extLst>
                    <a:ext uri="{9D8B030D-6E8A-4147-A177-3AD203B41FA5}">
                      <a16:colId xmlns="" xmlns:a16="http://schemas.microsoft.com/office/drawing/2014/main" val="1436932238"/>
                    </a:ext>
                  </a:extLst>
                </a:gridCol>
                <a:gridCol w="3419873">
                  <a:extLst>
                    <a:ext uri="{9D8B030D-6E8A-4147-A177-3AD203B41FA5}">
                      <a16:colId xmlns="" xmlns:a16="http://schemas.microsoft.com/office/drawing/2014/main" val="214778076"/>
                    </a:ext>
                  </a:extLst>
                </a:gridCol>
              </a:tblGrid>
              <a:tr h="205321">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Учений (учені)</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Характеристика</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Джерело </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3863515849"/>
                  </a:ext>
                </a:extLst>
              </a:tr>
              <a:tr h="615962">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І. </a:t>
                      </a: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Аллен</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є розуміння того, як саме незначне явище пов'язане з цілим; ніщо не існує саме по собі</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исправленное</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-во ЭКСМО-</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2011. – 1056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653186350"/>
                  </a:ext>
                </a:extLst>
              </a:tr>
              <a:tr h="1165622">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 </a:t>
                      </a: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Айсмонтас</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може виступати і як таке, що має бути засвоєно, тобто як цілі навчання, і як результат здійснення дидактичного задуму, і як зміст, і як засіб педагогічної дії.  Знання не тільки формує новий погляд на світ, але й міняє ставлення до нього</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Айсмонтас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Б. Б.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Педагогическая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психология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Б. Б.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Айсмонтас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ИДО РУДН. – 2004. – 341 c.</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940205159"/>
                  </a:ext>
                </a:extLst>
              </a:tr>
              <a:tr h="1026603">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Н. </a:t>
                      </a: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Малюга</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 це адекватне відображення об’єктивної реальності у свідомості людини, що реально відтворює об’єктивні закономірні зв’язки реального світу</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Малюга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Н. М. Наукові дослідження в бухгалтерському обліку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навч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посіб</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для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студ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вищих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навч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закл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Н.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Малюга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за ред. проф. Ф.Ф.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Бутинця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spc="30" dirty="0">
                          <a:effectLst/>
                          <a:latin typeface="Times New Roman" panose="02020603050405020304" pitchFamily="18" charset="0"/>
                          <a:ea typeface="Calibri" panose="020F0502020204030204" pitchFamily="34" charset="0"/>
                          <a:cs typeface="Times New Roman" panose="02020603050405020304" pitchFamily="18" charset="0"/>
                        </a:rPr>
                        <a:t>Житомир : ПП “Рута”, 2003. – 476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4025855775"/>
                  </a:ext>
                </a:extLst>
              </a:tr>
              <a:tr h="2110097">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 Давидов</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spc="-40">
                          <a:effectLst/>
                          <a:latin typeface="Times New Roman" panose="02020603050405020304" pitchFamily="18" charset="0"/>
                          <a:ea typeface="Calibri" panose="020F0502020204030204" pitchFamily="34" charset="0"/>
                          <a:cs typeface="Times New Roman" panose="02020603050405020304" pitchFamily="18" charset="0"/>
                        </a:rPr>
                        <a:t>Знання, що ґрунтуються на здоровому глузді та буденній свідомості, є важливою орієнтовною основою повсякденної поведінки людини. Буденне знання формується у повсякденному досвіді, на основі якого відбиваються головним чином зовнішні сторони та зв'язки з навколишньою дійсністю. Ця форма знань збагачується і розвивається в міру прогресу наукових знань. Одночасно самі наукові знання вбирають у себе досвід життєвого знання</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Давыдов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 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Российская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педагогическая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энциклопедия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Т. 1 в 2 т.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гл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ред. В.В.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Давыдов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 </a:t>
                      </a:r>
                      <a:r>
                        <a:rPr lang="uk-UA" sz="1400" spc="-3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spc="-30" dirty="0">
                          <a:effectLst/>
                          <a:latin typeface="Times New Roman" panose="02020603050405020304" pitchFamily="18" charset="0"/>
                          <a:ea typeface="Calibri" panose="020F0502020204030204" pitchFamily="34" charset="0"/>
                          <a:cs typeface="Times New Roman" panose="02020603050405020304" pitchFamily="18" charset="0"/>
                        </a:rPr>
                        <a:t> Рос. </a:t>
                      </a:r>
                      <a:r>
                        <a:rPr lang="uk-UA" sz="1400" spc="-30" dirty="0" err="1">
                          <a:effectLst/>
                          <a:latin typeface="Times New Roman" panose="02020603050405020304" pitchFamily="18" charset="0"/>
                          <a:ea typeface="Calibri" panose="020F0502020204030204" pitchFamily="34" charset="0"/>
                          <a:cs typeface="Times New Roman" panose="02020603050405020304" pitchFamily="18" charset="0"/>
                        </a:rPr>
                        <a:t>энцикл</a:t>
                      </a:r>
                      <a:r>
                        <a:rPr lang="uk-UA" sz="1400" spc="-30" dirty="0">
                          <a:effectLst/>
                          <a:latin typeface="Times New Roman" panose="02020603050405020304" pitchFamily="18" charset="0"/>
                          <a:ea typeface="Calibri" panose="020F0502020204030204" pitchFamily="34" charset="0"/>
                          <a:cs typeface="Times New Roman" panose="02020603050405020304" pitchFamily="18" charset="0"/>
                        </a:rPr>
                        <a:t>. – 1993. –  608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3089135055"/>
                  </a:ext>
                </a:extLst>
              </a:tr>
              <a:tr h="1401741">
                <a:tc>
                  <a:txBody>
                    <a:bodyPr/>
                    <a:lstStyle/>
                    <a:p>
                      <a:pPr algn="ctr">
                        <a:spcAft>
                          <a:spcPts val="0"/>
                        </a:spcAft>
                      </a:pP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Т.Лешкевич</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Знання претендує на адекватне відображення дійсності. Воно відтворює об'єктивні закономірні зв'язки реального світу, прагне до відкидання неправдивої інформації, до опори на факти. Знання робить істину доступною для суб'єкта за допомогою доказів</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Лешкевич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Т. Г.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Философия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Вводный</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курс / Т. Г.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Лешкевич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2-е </a:t>
                      </a:r>
                      <a:r>
                        <a:rPr lang="uk-UA" sz="1400" spc="1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spc="1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spc="10" dirty="0" err="1">
                          <a:effectLst/>
                          <a:latin typeface="Times New Roman" panose="02020603050405020304" pitchFamily="18" charset="0"/>
                          <a:ea typeface="Calibri" panose="020F0502020204030204" pitchFamily="34" charset="0"/>
                          <a:cs typeface="Times New Roman" panose="02020603050405020304" pitchFamily="18" charset="0"/>
                        </a:rPr>
                        <a:t>доп</a:t>
                      </a:r>
                      <a:r>
                        <a:rPr lang="uk-UA" sz="1400" spc="10" dirty="0">
                          <a:effectLst/>
                          <a:latin typeface="Times New Roman" panose="02020603050405020304" pitchFamily="18" charset="0"/>
                          <a:ea typeface="Calibri" panose="020F0502020204030204" pitchFamily="34" charset="0"/>
                          <a:cs typeface="Times New Roman" panose="02020603050405020304" pitchFamily="18" charset="0"/>
                        </a:rPr>
                        <a:t>. – М. : Контур, 1998. – 464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229821085"/>
                  </a:ext>
                </a:extLst>
              </a:tr>
            </a:tbl>
          </a:graphicData>
        </a:graphic>
      </p:graphicFrame>
    </p:spTree>
    <p:extLst>
      <p:ext uri="{BB962C8B-B14F-4D97-AF65-F5344CB8AC3E}">
        <p14:creationId xmlns:p14="http://schemas.microsoft.com/office/powerpoint/2010/main" val="2931595224"/>
      </p:ext>
    </p:extLst>
  </p:cSld>
  <p:clrMapOvr>
    <a:masterClrMapping/>
  </p:clrMapOvr>
  <p:transition>
    <p:strips dir="l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99392"/>
            <a:ext cx="8928992" cy="1015663"/>
          </a:xfrm>
          <a:prstGeom prst="rect">
            <a:avLst/>
          </a:prstGeom>
        </p:spPr>
        <p:txBody>
          <a:bodyPr wrap="square">
            <a:spAutoFit/>
          </a:bodyPr>
          <a:lstStyle/>
          <a:p>
            <a:pPr algn="ctr">
              <a:spcAft>
                <a:spcPts val="0"/>
              </a:spcAft>
            </a:pPr>
            <a:r>
              <a:rPr lang="uk-UA" sz="6000" b="1" dirty="0">
                <a:latin typeface="+mn-lt"/>
                <a:ea typeface="Calibri" panose="020F0502020204030204" pitchFamily="34" charset="0"/>
              </a:rPr>
              <a:t>Спрямування знань</a:t>
            </a:r>
            <a:endParaRPr lang="uk-UA" sz="6000" dirty="0">
              <a:effectLst/>
              <a:latin typeface="+mn-lt"/>
              <a:ea typeface="Calibri" panose="020F0502020204030204" pitchFamily="34" charset="0"/>
            </a:endParaRPr>
          </a:p>
        </p:txBody>
      </p:sp>
      <p:sp>
        <p:nvSpPr>
          <p:cNvPr id="13" name="Rectangle 14"/>
          <p:cNvSpPr>
            <a:spLocks noChangeArrowheads="1"/>
          </p:cNvSpPr>
          <p:nvPr/>
        </p:nvSpPr>
        <p:spPr bwMode="auto">
          <a:xfrm>
            <a:off x="1634530" y="23859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20" name="Групувати 19"/>
          <p:cNvGrpSpPr/>
          <p:nvPr/>
        </p:nvGrpSpPr>
        <p:grpSpPr>
          <a:xfrm>
            <a:off x="107504" y="1124744"/>
            <a:ext cx="8928992" cy="5544616"/>
            <a:chOff x="107504" y="1124744"/>
            <a:chExt cx="8928992" cy="5544616"/>
          </a:xfrm>
        </p:grpSpPr>
        <p:grpSp>
          <p:nvGrpSpPr>
            <p:cNvPr id="5" name="Group 1"/>
            <p:cNvGrpSpPr>
              <a:grpSpLocks/>
            </p:cNvGrpSpPr>
            <p:nvPr/>
          </p:nvGrpSpPr>
          <p:grpSpPr bwMode="auto">
            <a:xfrm>
              <a:off x="107504" y="1124744"/>
              <a:ext cx="8928992" cy="5544616"/>
              <a:chOff x="1224" y="1189"/>
              <a:chExt cx="9540" cy="3801"/>
            </a:xfrm>
          </p:grpSpPr>
          <p:sp>
            <p:nvSpPr>
              <p:cNvPr id="6" name="Rectangle 8"/>
              <p:cNvSpPr>
                <a:spLocks noChangeArrowheads="1"/>
              </p:cNvSpPr>
              <p:nvPr/>
            </p:nvSpPr>
            <p:spPr bwMode="auto">
              <a:xfrm>
                <a:off x="1224" y="1189"/>
                <a:ext cx="694" cy="380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И</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Ю</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Ь</a:t>
                </a: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7" name="Rectangle 7"/>
              <p:cNvSpPr>
                <a:spLocks noChangeArrowheads="1"/>
              </p:cNvSpPr>
              <p:nvPr/>
            </p:nvSpPr>
            <p:spPr bwMode="auto">
              <a:xfrm>
                <a:off x="2224" y="1243"/>
                <a:ext cx="8540" cy="51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3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становленню і розвитку особистості, що має знання (освітнє знання)</a:t>
                </a:r>
                <a:endParaRPr kumimoji="0" lang="uk-UA" altLang="uk-UA" sz="23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8" name="Rectangle 6"/>
              <p:cNvSpPr>
                <a:spLocks noChangeArrowheads="1"/>
              </p:cNvSpPr>
              <p:nvPr/>
            </p:nvSpPr>
            <p:spPr bwMode="auto">
              <a:xfrm>
                <a:off x="2224" y="1880"/>
                <a:ext cx="8540" cy="185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3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становленню світу й позачасовому становленню його вищих принципів, розглянутих з позиції конкретного й наявного буття. Таке знання дістало назву релігійно-культурологічного. Воно описує науково-культурологічну картину світу. Акумуляція і трансляція таких знань відбуваються за допомогою традицій, звичаїв, обрядів і дістають своє відображення у релігії та господарській думці</a:t>
                </a:r>
                <a:endParaRPr kumimoji="0" lang="uk-UA" altLang="uk-UA" sz="23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9" name="Rectangle 5"/>
              <p:cNvSpPr>
                <a:spLocks noChangeArrowheads="1"/>
              </p:cNvSpPr>
              <p:nvPr/>
            </p:nvSpPr>
            <p:spPr bwMode="auto">
              <a:xfrm>
                <a:off x="2224" y="3910"/>
                <a:ext cx="8532" cy="102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3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визначенню мети становлення – практичне панування над світом і його перетворення для людських цілей. Це знання позитивних наук, знання панування і дії</a:t>
                </a:r>
                <a:endParaRPr kumimoji="0" lang="uk-UA" altLang="uk-UA" sz="2300" b="0" i="0" u="none" strike="noStrike" cap="none" normalizeH="0" baseline="0" smtClean="0">
                  <a:ln>
                    <a:noFill/>
                  </a:ln>
                  <a:solidFill>
                    <a:sysClr val="windowText" lastClr="000000"/>
                  </a:solidFill>
                  <a:effectLst/>
                  <a:latin typeface="Arial" panose="020B0604020202020204" pitchFamily="34" charset="0"/>
                </a:endParaRPr>
              </a:p>
            </p:txBody>
          </p:sp>
        </p:grpSp>
        <p:cxnSp>
          <p:nvCxnSpPr>
            <p:cNvPr id="17" name="Пряма зі стрілкою 16"/>
            <p:cNvCxnSpPr/>
            <p:nvPr/>
          </p:nvCxnSpPr>
          <p:spPr bwMode="auto">
            <a:xfrm>
              <a:off x="757055" y="1628800"/>
              <a:ext cx="286553"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18" name="Пряма зі стрілкою 17"/>
            <p:cNvCxnSpPr/>
            <p:nvPr/>
          </p:nvCxnSpPr>
          <p:spPr bwMode="auto">
            <a:xfrm>
              <a:off x="757055" y="3140968"/>
              <a:ext cx="286553"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19" name="Пряма зі стрілкою 18"/>
            <p:cNvCxnSpPr/>
            <p:nvPr/>
          </p:nvCxnSpPr>
          <p:spPr bwMode="auto">
            <a:xfrm>
              <a:off x="757055" y="5661248"/>
              <a:ext cx="286553"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47794195"/>
      </p:ext>
    </p:extLst>
  </p:cSld>
  <p:clrMapOvr>
    <a:masterClrMapping/>
  </p:clrMapOvr>
  <p:transition>
    <p:strips dir="l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4544" y="-98749"/>
            <a:ext cx="8928992" cy="1015663"/>
          </a:xfrm>
          <a:prstGeom prst="rect">
            <a:avLst/>
          </a:prstGeom>
        </p:spPr>
        <p:txBody>
          <a:bodyPr wrap="square">
            <a:spAutoFit/>
          </a:bodyPr>
          <a:lstStyle/>
          <a:p>
            <a:pPr algn="ctr">
              <a:spcAft>
                <a:spcPts val="0"/>
              </a:spcAft>
            </a:pPr>
            <a:r>
              <a:rPr lang="uk-UA" sz="6000" b="1" dirty="0">
                <a:latin typeface="+mn-lt"/>
                <a:ea typeface="Calibri" panose="020F0502020204030204" pitchFamily="34" charset="0"/>
              </a:rPr>
              <a:t>Класифікація знань</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32" name="Групувати 131"/>
          <p:cNvGrpSpPr/>
          <p:nvPr/>
        </p:nvGrpSpPr>
        <p:grpSpPr>
          <a:xfrm>
            <a:off x="101400" y="804666"/>
            <a:ext cx="8960334" cy="5891149"/>
            <a:chOff x="101400" y="804666"/>
            <a:chExt cx="8960334" cy="5891149"/>
          </a:xfrm>
        </p:grpSpPr>
        <p:grpSp>
          <p:nvGrpSpPr>
            <p:cNvPr id="3" name="Group 1"/>
            <p:cNvGrpSpPr>
              <a:grpSpLocks/>
            </p:cNvGrpSpPr>
            <p:nvPr/>
          </p:nvGrpSpPr>
          <p:grpSpPr bwMode="auto">
            <a:xfrm>
              <a:off x="107504" y="804666"/>
              <a:ext cx="8954230" cy="5891149"/>
              <a:chOff x="954" y="86"/>
              <a:chExt cx="10289" cy="14920"/>
            </a:xfrm>
          </p:grpSpPr>
          <p:sp>
            <p:nvSpPr>
              <p:cNvPr id="10" name="Rectangle 57"/>
              <p:cNvSpPr>
                <a:spLocks noChangeArrowheads="1"/>
              </p:cNvSpPr>
              <p:nvPr/>
            </p:nvSpPr>
            <p:spPr bwMode="auto">
              <a:xfrm>
                <a:off x="1300" y="121"/>
                <a:ext cx="2880" cy="98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Автор</a:t>
                </a: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1" name="Rectangle 56"/>
              <p:cNvSpPr>
                <a:spLocks noChangeArrowheads="1"/>
              </p:cNvSpPr>
              <p:nvPr/>
            </p:nvSpPr>
            <p:spPr bwMode="auto">
              <a:xfrm>
                <a:off x="4374" y="86"/>
                <a:ext cx="6840" cy="98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Види знань</a:t>
                </a: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 name="Rectangle 55"/>
              <p:cNvSpPr>
                <a:spLocks noChangeArrowheads="1"/>
              </p:cNvSpPr>
              <p:nvPr/>
            </p:nvSpPr>
            <p:spPr bwMode="auto">
              <a:xfrm>
                <a:off x="1112" y="1185"/>
                <a:ext cx="3150" cy="103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Б.Коротяєв</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І.Лернер</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 name="Rectangle 54"/>
              <p:cNvSpPr>
                <a:spLocks noChangeArrowheads="1"/>
              </p:cNvSpPr>
              <p:nvPr/>
            </p:nvSpPr>
            <p:spPr bwMode="auto">
              <a:xfrm>
                <a:off x="4403" y="1206"/>
                <a:ext cx="6840" cy="79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наукове і навчальне</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5" name="Rectangle 53"/>
              <p:cNvSpPr>
                <a:spLocks noChangeArrowheads="1"/>
              </p:cNvSpPr>
              <p:nvPr/>
            </p:nvSpPr>
            <p:spPr bwMode="auto">
              <a:xfrm>
                <a:off x="1134" y="2748"/>
                <a:ext cx="3091" cy="88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П.Копнін</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6" name="Rectangle 52"/>
              <p:cNvSpPr>
                <a:spLocks noChangeArrowheads="1"/>
              </p:cNvSpPr>
              <p:nvPr/>
            </p:nvSpPr>
            <p:spPr bwMode="auto">
              <a:xfrm>
                <a:off x="4396" y="2162"/>
                <a:ext cx="6840" cy="185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основи науки або загальні теоретичні положення; закони; основні поняття; теорія; ідеї</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1" name="Rectangle 51"/>
              <p:cNvSpPr>
                <a:spLocks noChangeArrowheads="1"/>
              </p:cNvSpPr>
              <p:nvPr/>
            </p:nvSpPr>
            <p:spPr bwMode="auto">
              <a:xfrm>
                <a:off x="1130" y="4333"/>
                <a:ext cx="3091" cy="317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О.Степанов</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a:t>
                </a:r>
                <a:endParaRPr lang="en-US" altLang="uk-UA" sz="1900" i="1" dirty="0">
                  <a:solidFill>
                    <a:sysClr val="windowText" lastClr="000000"/>
                  </a:solidFill>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Б.Мещеряков</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a:t>
                </a:r>
                <a:r>
                  <a:rPr kumimoji="0" lang="en-US" altLang="uk-UA" sz="1900" b="0" i="1" u="none" strike="noStrike" cap="none" normalizeH="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А.Гріцанов</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В.Абушенко</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І.Підласий</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Н.Підд`яків</a:t>
                </a:r>
                <a:endParaRPr kumimoji="0" lang="uk-UA" altLang="uk-UA" sz="19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2" name="Rectangle 50"/>
              <p:cNvSpPr>
                <a:spLocks noChangeArrowheads="1"/>
              </p:cNvSpPr>
              <p:nvPr/>
            </p:nvSpPr>
            <p:spPr bwMode="auto">
              <a:xfrm>
                <a:off x="4396" y="4242"/>
                <a:ext cx="6840" cy="358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явні; неявні (латентні); декларативні; процедурні; експериментальні;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епістемічні</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безпосередні; опосередковані; </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визначені (точні, ясні); </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невизначені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3" name="Rectangle 49"/>
              <p:cNvSpPr>
                <a:spLocks noChangeArrowheads="1"/>
              </p:cNvSpPr>
              <p:nvPr/>
            </p:nvSpPr>
            <p:spPr bwMode="auto">
              <a:xfrm>
                <a:off x="1130" y="8125"/>
                <a:ext cx="3091" cy="97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Б.Айсмонтас </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4" name="Rectangle 48"/>
              <p:cNvSpPr>
                <a:spLocks noChangeArrowheads="1"/>
              </p:cNvSpPr>
              <p:nvPr/>
            </p:nvSpPr>
            <p:spPr bwMode="auto">
              <a:xfrm>
                <a:off x="4396" y="8065"/>
                <a:ext cx="6840" cy="144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 з предметної галузі</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 закономірностей пізнавальної діяльності</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5" name="Rectangle 47"/>
              <p:cNvSpPr>
                <a:spLocks noChangeArrowheads="1"/>
              </p:cNvSpPr>
              <p:nvPr/>
            </p:nvSpPr>
            <p:spPr bwMode="auto">
              <a:xfrm>
                <a:off x="1119" y="9629"/>
                <a:ext cx="3091" cy="92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Л. Зоріна </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6" name="Rectangle 46"/>
              <p:cNvSpPr>
                <a:spLocks noChangeArrowheads="1"/>
              </p:cNvSpPr>
              <p:nvPr/>
            </p:nvSpPr>
            <p:spPr bwMode="auto">
              <a:xfrm>
                <a:off x="4396" y="9703"/>
                <a:ext cx="6840" cy="77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основні і допоміжні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7" name="Rectangle 45"/>
              <p:cNvSpPr>
                <a:spLocks noChangeArrowheads="1"/>
              </p:cNvSpPr>
              <p:nvPr/>
            </p:nvSpPr>
            <p:spPr bwMode="auto">
              <a:xfrm>
                <a:off x="1119" y="11745"/>
                <a:ext cx="3091" cy="109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 Аванесов</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8" name="Rectangle 44"/>
              <p:cNvSpPr>
                <a:spLocks noChangeArrowheads="1"/>
              </p:cNvSpPr>
              <p:nvPr/>
            </p:nvSpPr>
            <p:spPr bwMode="auto">
              <a:xfrm>
                <a:off x="4396" y="10672"/>
                <a:ext cx="6840" cy="433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 назв, імен; знання сенсу назв, імен;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фактуальні</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знання; знання визначень; порівняльні, зіставні; знання протилежностей, суперечностей, антонімів; асоціативні; класифікаційні; знання причинно-наслідкових стосунків, знання підстав; процесуальні, алгоритмічні, процедурні; технологічні; імовірнісні; абстрактні; методологічні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37" name="Line 35"/>
              <p:cNvSpPr>
                <a:spLocks noChangeShapeType="1"/>
              </p:cNvSpPr>
              <p:nvPr/>
            </p:nvSpPr>
            <p:spPr bwMode="auto">
              <a:xfrm>
                <a:off x="954" y="494"/>
                <a:ext cx="415" cy="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38" name="Line 34"/>
              <p:cNvSpPr>
                <a:spLocks noChangeShapeType="1"/>
              </p:cNvSpPr>
              <p:nvPr/>
            </p:nvSpPr>
            <p:spPr bwMode="auto">
              <a:xfrm>
                <a:off x="954" y="494"/>
                <a:ext cx="9" cy="11892"/>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grpSp>
        <p:cxnSp>
          <p:nvCxnSpPr>
            <p:cNvPr id="73" name="Пряма зі стрілкою 72"/>
            <p:cNvCxnSpPr>
              <a:endCxn id="12" idx="1"/>
            </p:cNvCxnSpPr>
            <p:nvPr/>
          </p:nvCxnSpPr>
          <p:spPr bwMode="auto">
            <a:xfrm>
              <a:off x="118399" y="1437215"/>
              <a:ext cx="126189" cy="6472"/>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8" name="Пряма зі стрілкою 77"/>
            <p:cNvCxnSpPr/>
            <p:nvPr/>
          </p:nvCxnSpPr>
          <p:spPr bwMode="auto">
            <a:xfrm flipV="1">
              <a:off x="104074" y="2976871"/>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0" name="Пряма зі стрілкою 79"/>
            <p:cNvCxnSpPr/>
            <p:nvPr/>
          </p:nvCxnSpPr>
          <p:spPr bwMode="auto">
            <a:xfrm flipV="1">
              <a:off x="111321" y="2011324"/>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1" name="Пряма зі стрілкою 80"/>
            <p:cNvCxnSpPr/>
            <p:nvPr/>
          </p:nvCxnSpPr>
          <p:spPr bwMode="auto">
            <a:xfrm flipV="1">
              <a:off x="104074" y="4140870"/>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3" name="Пряма зі стрілкою 82"/>
            <p:cNvCxnSpPr/>
            <p:nvPr/>
          </p:nvCxnSpPr>
          <p:spPr bwMode="auto">
            <a:xfrm flipV="1">
              <a:off x="111321" y="4748980"/>
              <a:ext cx="141057"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5" name="Пряма зі стрілкою 84"/>
            <p:cNvCxnSpPr/>
            <p:nvPr/>
          </p:nvCxnSpPr>
          <p:spPr bwMode="auto">
            <a:xfrm flipV="1">
              <a:off x="101400" y="5654963"/>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9" name="Пряма сполучна лінія 88"/>
            <p:cNvCxnSpPr>
              <a:stCxn id="12" idx="3"/>
            </p:cNvCxnSpPr>
            <p:nvPr/>
          </p:nvCxnSpPr>
          <p:spPr bwMode="auto">
            <a:xfrm>
              <a:off x="2985945" y="1443687"/>
              <a:ext cx="127931"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6" name="Пряма сполучна лінія 95"/>
            <p:cNvCxnSpPr/>
            <p:nvPr/>
          </p:nvCxnSpPr>
          <p:spPr bwMode="auto">
            <a:xfrm>
              <a:off x="2950683" y="3021760"/>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1" name="Пряма сполучна лінія 100"/>
            <p:cNvCxnSpPr/>
            <p:nvPr/>
          </p:nvCxnSpPr>
          <p:spPr bwMode="auto">
            <a:xfrm>
              <a:off x="2962866" y="2011324"/>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2" name="Пряма сполучна лінія 101"/>
            <p:cNvCxnSpPr/>
            <p:nvPr/>
          </p:nvCxnSpPr>
          <p:spPr bwMode="auto">
            <a:xfrm>
              <a:off x="2951029" y="4148842"/>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3" name="Пряма сполучна лінія 102"/>
            <p:cNvCxnSpPr/>
            <p:nvPr/>
          </p:nvCxnSpPr>
          <p:spPr bwMode="auto">
            <a:xfrm>
              <a:off x="2950683" y="4725144"/>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4" name="Пряма сполучна лінія 103"/>
            <p:cNvCxnSpPr/>
            <p:nvPr/>
          </p:nvCxnSpPr>
          <p:spPr bwMode="auto">
            <a:xfrm>
              <a:off x="2941110" y="5652056"/>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048387500"/>
      </p:ext>
    </p:extLst>
  </p:cSld>
  <p:clrMapOvr>
    <a:masterClrMapping/>
  </p:clrMapOvr>
  <p:transition>
    <p:strips dir="l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5" name="Пряма сполучна лінія 4"/>
          <p:cNvCxnSpPr>
            <a:stCxn id="38" idx="0"/>
            <a:endCxn id="10" idx="1"/>
          </p:cNvCxnSpPr>
          <p:nvPr/>
        </p:nvCxnSpPr>
        <p:spPr bwMode="auto">
          <a:xfrm flipV="1">
            <a:off x="196632" y="255301"/>
            <a:ext cx="313298" cy="5201"/>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90" name="Групувати 89"/>
          <p:cNvGrpSpPr/>
          <p:nvPr/>
        </p:nvGrpSpPr>
        <p:grpSpPr>
          <a:xfrm>
            <a:off x="196632" y="0"/>
            <a:ext cx="8855889" cy="6518688"/>
            <a:chOff x="196632" y="0"/>
            <a:chExt cx="8855889" cy="6518688"/>
          </a:xfrm>
        </p:grpSpPr>
        <p:grpSp>
          <p:nvGrpSpPr>
            <p:cNvPr id="3" name="Group 1"/>
            <p:cNvGrpSpPr>
              <a:grpSpLocks/>
            </p:cNvGrpSpPr>
            <p:nvPr/>
          </p:nvGrpSpPr>
          <p:grpSpPr bwMode="auto">
            <a:xfrm>
              <a:off x="196632" y="0"/>
              <a:ext cx="8855889" cy="6518688"/>
              <a:chOff x="954" y="1079"/>
              <a:chExt cx="10176" cy="13788"/>
            </a:xfrm>
          </p:grpSpPr>
          <p:sp>
            <p:nvSpPr>
              <p:cNvPr id="10" name="Rectangle 57"/>
              <p:cNvSpPr>
                <a:spLocks noChangeArrowheads="1"/>
              </p:cNvSpPr>
              <p:nvPr/>
            </p:nvSpPr>
            <p:spPr bwMode="auto">
              <a:xfrm>
                <a:off x="1314" y="1079"/>
                <a:ext cx="2880" cy="10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Автор</a:t>
                </a:r>
                <a:endParaRPr kumimoji="0" lang="uk-UA" altLang="uk-UA" sz="2400" b="1" i="0" u="none" strike="noStrike" cap="none" normalizeH="0" baseline="0" dirty="0" smtClean="0">
                  <a:ln>
                    <a:noFill/>
                  </a:ln>
                  <a:solidFill>
                    <a:sysClr val="windowText" lastClr="000000"/>
                  </a:solidFill>
                  <a:effectLst/>
                </a:endParaRPr>
              </a:p>
            </p:txBody>
          </p:sp>
          <p:sp>
            <p:nvSpPr>
              <p:cNvPr id="11" name="Rectangle 56"/>
              <p:cNvSpPr>
                <a:spLocks noChangeArrowheads="1"/>
              </p:cNvSpPr>
              <p:nvPr/>
            </p:nvSpPr>
            <p:spPr bwMode="auto">
              <a:xfrm>
                <a:off x="4284" y="1079"/>
                <a:ext cx="6840" cy="10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Види знань</a:t>
                </a:r>
                <a:endParaRPr kumimoji="0" lang="uk-UA" altLang="uk-UA" sz="2400" b="1" u="none" strike="noStrike" cap="none" normalizeH="0" baseline="0" dirty="0" smtClean="0">
                  <a:ln>
                    <a:noFill/>
                  </a:ln>
                  <a:solidFill>
                    <a:sysClr val="windowText" lastClr="000000"/>
                  </a:solidFill>
                  <a:effectLst/>
                </a:endParaRPr>
              </a:p>
            </p:txBody>
          </p:sp>
          <p:sp>
            <p:nvSpPr>
              <p:cNvPr id="29" name="Rectangle 43"/>
              <p:cNvSpPr>
                <a:spLocks noChangeArrowheads="1"/>
              </p:cNvSpPr>
              <p:nvPr/>
            </p:nvSpPr>
            <p:spPr bwMode="auto">
              <a:xfrm>
                <a:off x="4284" y="2532"/>
                <a:ext cx="6840" cy="30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раціональні й емоціональні; феноменальні (якісні) й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есенціалістичні</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(кількісні); емпіричні й теоретичні; фундаментальні та прикладні; філософські і знання окремих наук; природничо-наукові та гуманітарні; наукові й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позанаукові</a:t>
                </a:r>
                <a:endParaRPr kumimoji="0" lang="uk-UA" altLang="uk-UA" b="0" i="0" u="none" strike="noStrike" cap="none" normalizeH="0" baseline="0" dirty="0" smtClean="0">
                  <a:ln>
                    <a:noFill/>
                  </a:ln>
                  <a:solidFill>
                    <a:sysClr val="windowText" lastClr="000000"/>
                  </a:solidFill>
                  <a:effectLst/>
                </a:endParaRPr>
              </a:p>
            </p:txBody>
          </p:sp>
          <p:sp>
            <p:nvSpPr>
              <p:cNvPr id="30" name="Rectangle 42"/>
              <p:cNvSpPr>
                <a:spLocks noChangeArrowheads="1"/>
              </p:cNvSpPr>
              <p:nvPr/>
            </p:nvSpPr>
            <p:spPr bwMode="auto">
              <a:xfrm>
                <a:off x="1134" y="3544"/>
                <a:ext cx="2880" cy="143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 </a:t>
                </a: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Малюга</a:t>
                </a:r>
                <a:endParaRPr kumimoji="0" lang="uk-UA" altLang="uk-UA" sz="2000" b="0" i="0" u="none" strike="noStrike" cap="none" normalizeH="0" baseline="0" dirty="0" smtClean="0">
                  <a:ln>
                    <a:noFill/>
                  </a:ln>
                  <a:solidFill>
                    <a:sysClr val="windowText" lastClr="000000"/>
                  </a:solidFill>
                  <a:effectLst/>
                </a:endParaRPr>
              </a:p>
            </p:txBody>
          </p:sp>
          <p:sp>
            <p:nvSpPr>
              <p:cNvPr id="31" name="Rectangle 41"/>
              <p:cNvSpPr>
                <a:spLocks noChangeArrowheads="1"/>
              </p:cNvSpPr>
              <p:nvPr/>
            </p:nvSpPr>
            <p:spPr bwMode="auto">
              <a:xfrm>
                <a:off x="4284" y="5760"/>
                <a:ext cx="6840" cy="133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інтуїтивне; демонстративне;</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сенситивне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відчуттєве</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32" name="Rectangle 40"/>
              <p:cNvSpPr>
                <a:spLocks noChangeArrowheads="1"/>
              </p:cNvSpPr>
              <p:nvPr/>
            </p:nvSpPr>
            <p:spPr bwMode="auto">
              <a:xfrm>
                <a:off x="1179" y="5939"/>
                <a:ext cx="288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Дж. Локк</a:t>
                </a:r>
                <a:endParaRPr kumimoji="0" lang="uk-UA" altLang="uk-UA" sz="2000" b="0" i="0" u="none" strike="noStrike" cap="none" normalizeH="0" baseline="0" smtClean="0">
                  <a:ln>
                    <a:noFill/>
                  </a:ln>
                  <a:solidFill>
                    <a:sysClr val="windowText" lastClr="000000"/>
                  </a:solidFill>
                  <a:effectLst/>
                </a:endParaRPr>
              </a:p>
            </p:txBody>
          </p:sp>
          <p:sp>
            <p:nvSpPr>
              <p:cNvPr id="33" name="Rectangle 39"/>
              <p:cNvSpPr>
                <a:spLocks noChangeArrowheads="1"/>
              </p:cNvSpPr>
              <p:nvPr/>
            </p:nvSpPr>
            <p:spPr bwMode="auto">
              <a:xfrm>
                <a:off x="1179" y="7290"/>
                <a:ext cx="2880" cy="77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 </a:t>
                </a: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Полані</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2000" b="0" i="0" u="none" strike="noStrike" cap="none" normalizeH="0" baseline="0" dirty="0" smtClean="0">
                  <a:ln>
                    <a:noFill/>
                  </a:ln>
                  <a:solidFill>
                    <a:sysClr val="windowText" lastClr="000000"/>
                  </a:solidFill>
                  <a:effectLst/>
                </a:endParaRPr>
              </a:p>
            </p:txBody>
          </p:sp>
          <p:sp>
            <p:nvSpPr>
              <p:cNvPr id="34" name="Rectangle 38"/>
              <p:cNvSpPr>
                <a:spLocks noChangeArrowheads="1"/>
              </p:cNvSpPr>
              <p:nvPr/>
            </p:nvSpPr>
            <p:spPr bwMode="auto">
              <a:xfrm>
                <a:off x="4284" y="7290"/>
                <a:ext cx="6840" cy="80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явне (артикульоване) і неявне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імпліцитичне</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знання</a:t>
                </a:r>
                <a:endParaRPr kumimoji="0" lang="uk-UA" altLang="uk-UA" b="0" i="0" u="none" strike="noStrike" cap="none" normalizeH="0" baseline="0" dirty="0" smtClean="0">
                  <a:ln>
                    <a:noFill/>
                  </a:ln>
                  <a:solidFill>
                    <a:sysClr val="windowText" lastClr="000000"/>
                  </a:solidFill>
                  <a:effectLst/>
                </a:endParaRPr>
              </a:p>
            </p:txBody>
          </p:sp>
          <p:sp>
            <p:nvSpPr>
              <p:cNvPr id="35" name="Rectangle 37"/>
              <p:cNvSpPr>
                <a:spLocks noChangeArrowheads="1"/>
              </p:cNvSpPr>
              <p:nvPr/>
            </p:nvSpPr>
            <p:spPr bwMode="auto">
              <a:xfrm>
                <a:off x="1179" y="8624"/>
                <a:ext cx="2880" cy="92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 Гінецинський</a:t>
                </a:r>
                <a:endParaRPr kumimoji="0" lang="uk-UA" altLang="uk-UA" sz="2000" b="0" i="0" u="none" strike="noStrike" cap="none" normalizeH="0" baseline="0" smtClean="0">
                  <a:ln>
                    <a:noFill/>
                  </a:ln>
                  <a:solidFill>
                    <a:sysClr val="windowText" lastClr="000000"/>
                  </a:solidFill>
                  <a:effectLst/>
                </a:endParaRPr>
              </a:p>
            </p:txBody>
          </p:sp>
          <p:sp>
            <p:nvSpPr>
              <p:cNvPr id="36" name="Rectangle 36"/>
              <p:cNvSpPr>
                <a:spLocks noChangeArrowheads="1"/>
              </p:cNvSpPr>
              <p:nvPr/>
            </p:nvSpPr>
            <p:spPr bwMode="auto">
              <a:xfrm>
                <a:off x="4284" y="8272"/>
                <a:ext cx="6840" cy="162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мереологічне</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реляційне, операційне </a:t>
                </a:r>
                <a:endParaRPr kumimoji="0" lang="uk-UA" altLang="uk-UA" b="0" i="0" u="none" strike="noStrike" cap="none" normalizeH="0" baseline="0" dirty="0" smtClean="0">
                  <a:ln>
                    <a:noFill/>
                  </a:ln>
                  <a:solidFill>
                    <a:sysClr val="windowText" lastClr="000000"/>
                  </a:solidFill>
                  <a:effectLst/>
                </a:endParaRPr>
              </a:p>
            </p:txBody>
          </p:sp>
          <p:sp>
            <p:nvSpPr>
              <p:cNvPr id="38" name="Line 34"/>
              <p:cNvSpPr>
                <a:spLocks noChangeShapeType="1"/>
              </p:cNvSpPr>
              <p:nvPr/>
            </p:nvSpPr>
            <p:spPr bwMode="auto">
              <a:xfrm>
                <a:off x="954" y="1630"/>
                <a:ext cx="0" cy="12642"/>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58" name="Rectangle 14"/>
              <p:cNvSpPr>
                <a:spLocks noChangeArrowheads="1"/>
              </p:cNvSpPr>
              <p:nvPr/>
            </p:nvSpPr>
            <p:spPr bwMode="auto">
              <a:xfrm>
                <a:off x="1179" y="10079"/>
                <a:ext cx="2880" cy="141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 Максаковський, А.Усова</a:t>
                </a:r>
                <a:endParaRPr kumimoji="0" lang="uk-UA" altLang="uk-UA" sz="2000" b="0" i="0" u="none" strike="noStrike" cap="none" normalizeH="0" baseline="0" smtClean="0">
                  <a:ln>
                    <a:noFill/>
                  </a:ln>
                  <a:solidFill>
                    <a:sysClr val="windowText" lastClr="000000"/>
                  </a:solidFill>
                  <a:effectLst/>
                </a:endParaRPr>
              </a:p>
            </p:txBody>
          </p:sp>
          <p:sp>
            <p:nvSpPr>
              <p:cNvPr id="59" name="Rectangle 13"/>
              <p:cNvSpPr>
                <a:spLocks noChangeArrowheads="1"/>
              </p:cNvSpPr>
              <p:nvPr/>
            </p:nvSpPr>
            <p:spPr bwMode="auto">
              <a:xfrm>
                <a:off x="4290" y="10079"/>
                <a:ext cx="6840" cy="154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терміни, поняття, факти, закони, теорії, методологічні, оцінні, закономірності, парадигми, концепції, гіпотези, ідеї</a:t>
                </a:r>
                <a:endParaRPr kumimoji="0" lang="uk-UA" altLang="uk-UA" b="0" i="0" u="none" strike="noStrike" cap="none" normalizeH="0" baseline="0" dirty="0" smtClean="0">
                  <a:ln>
                    <a:noFill/>
                  </a:ln>
                  <a:solidFill>
                    <a:sysClr val="windowText" lastClr="000000"/>
                  </a:solidFill>
                  <a:effectLst/>
                </a:endParaRPr>
              </a:p>
            </p:txBody>
          </p:sp>
          <p:sp>
            <p:nvSpPr>
              <p:cNvPr id="60" name="Rectangle 12"/>
              <p:cNvSpPr>
                <a:spLocks noChangeArrowheads="1"/>
              </p:cNvSpPr>
              <p:nvPr/>
            </p:nvSpPr>
            <p:spPr bwMode="auto">
              <a:xfrm>
                <a:off x="1202" y="12124"/>
                <a:ext cx="2880" cy="81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П.Підкасістий</a:t>
                </a:r>
                <a:endParaRPr kumimoji="0" lang="uk-UA" altLang="uk-UA" sz="2000" b="0" i="0" u="none" strike="noStrike" cap="none" normalizeH="0" baseline="0" dirty="0" smtClean="0">
                  <a:ln>
                    <a:noFill/>
                  </a:ln>
                  <a:solidFill>
                    <a:schemeClr val="tx2"/>
                  </a:solidFill>
                  <a:effectLst/>
                </a:endParaRPr>
              </a:p>
            </p:txBody>
          </p:sp>
          <p:sp>
            <p:nvSpPr>
              <p:cNvPr id="61" name="Rectangle 11"/>
              <p:cNvSpPr>
                <a:spLocks noChangeArrowheads="1"/>
              </p:cNvSpPr>
              <p:nvPr/>
            </p:nvSpPr>
            <p:spPr bwMode="auto">
              <a:xfrm>
                <a:off x="4284" y="11872"/>
                <a:ext cx="6840" cy="144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буденне, спеціалізоване (наукове, релігійне, філософське), професійне, практичне; описові, пояснювальні, приписові</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62" name="Rectangle 10"/>
              <p:cNvSpPr>
                <a:spLocks noChangeArrowheads="1"/>
              </p:cNvSpPr>
              <p:nvPr/>
            </p:nvSpPr>
            <p:spPr bwMode="auto">
              <a:xfrm>
                <a:off x="1202" y="13568"/>
                <a:ext cx="2880" cy="129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i="1" u="none" strike="noStrike" cap="none" normalizeH="0" baseline="0" dirty="0" err="1"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С.Аверінцев</a:t>
                </a:r>
                <a:r>
                  <a:rPr kumimoji="0" lang="uk-UA" altLang="uk-UA" sz="2000" i="1"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uk-UA" sz="2000" i="1" u="none" strike="noStrike" cap="none" normalizeH="0" baseline="0" dirty="0" err="1"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Б.Єнікеєв</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kumimoji="0" lang="ru-RU"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20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63" name="Rectangle 9"/>
              <p:cNvSpPr>
                <a:spLocks noChangeArrowheads="1"/>
              </p:cNvSpPr>
              <p:nvPr/>
            </p:nvSpPr>
            <p:spPr bwMode="auto">
              <a:xfrm>
                <a:off x="4284" y="13802"/>
                <a:ext cx="6840" cy="83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явні, неявні, особистісні, суспільні, визначені, невизначені</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cxnSp>
          <p:nvCxnSpPr>
            <p:cNvPr id="7" name="Пряма зі стрілкою 6"/>
            <p:cNvCxnSpPr>
              <a:endCxn id="30" idx="1"/>
            </p:cNvCxnSpPr>
            <p:nvPr/>
          </p:nvCxnSpPr>
          <p:spPr bwMode="auto">
            <a:xfrm>
              <a:off x="196632" y="1503676"/>
              <a:ext cx="156649"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2" name="Пряма зі стрілкою 71"/>
            <p:cNvCxnSpPr>
              <a:endCxn id="32" idx="1"/>
            </p:cNvCxnSpPr>
            <p:nvPr/>
          </p:nvCxnSpPr>
          <p:spPr bwMode="auto">
            <a:xfrm flipV="1">
              <a:off x="196632" y="2467911"/>
              <a:ext cx="195811" cy="11546"/>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3" name="Пряма зі стрілкою 72"/>
            <p:cNvCxnSpPr>
              <a:endCxn id="33" idx="1"/>
            </p:cNvCxnSpPr>
            <p:nvPr/>
          </p:nvCxnSpPr>
          <p:spPr bwMode="auto">
            <a:xfrm>
              <a:off x="197475" y="3118884"/>
              <a:ext cx="194968" cy="517"/>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4" name="Пряма зі стрілкою 73"/>
            <p:cNvCxnSpPr/>
            <p:nvPr/>
          </p:nvCxnSpPr>
          <p:spPr bwMode="auto">
            <a:xfrm>
              <a:off x="202304" y="3781533"/>
              <a:ext cx="194968" cy="517"/>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5" name="Пряма зі стрілкою 74"/>
            <p:cNvCxnSpPr/>
            <p:nvPr/>
          </p:nvCxnSpPr>
          <p:spPr bwMode="auto">
            <a:xfrm>
              <a:off x="197053" y="4588871"/>
              <a:ext cx="194968" cy="517"/>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6" name="Пряма зі стрілкою 75"/>
            <p:cNvCxnSpPr>
              <a:endCxn id="60" idx="1"/>
            </p:cNvCxnSpPr>
            <p:nvPr/>
          </p:nvCxnSpPr>
          <p:spPr bwMode="auto">
            <a:xfrm>
              <a:off x="213084" y="5404132"/>
              <a:ext cx="199375" cy="1108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7" name="Пряма зі стрілкою 76"/>
            <p:cNvCxnSpPr>
              <a:stCxn id="38" idx="1"/>
            </p:cNvCxnSpPr>
            <p:nvPr/>
          </p:nvCxnSpPr>
          <p:spPr bwMode="auto">
            <a:xfrm flipV="1">
              <a:off x="196633" y="6232422"/>
              <a:ext cx="211419" cy="4962"/>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9" name="Пряма сполучна лінія 78"/>
            <p:cNvCxnSpPr>
              <a:stCxn id="62" idx="3"/>
              <a:endCxn id="63" idx="1"/>
            </p:cNvCxnSpPr>
            <p:nvPr/>
          </p:nvCxnSpPr>
          <p:spPr bwMode="auto">
            <a:xfrm>
              <a:off x="2918843" y="6211618"/>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0" name="Пряма сполучна лінія 79"/>
            <p:cNvCxnSpPr/>
            <p:nvPr/>
          </p:nvCxnSpPr>
          <p:spPr bwMode="auto">
            <a:xfrm>
              <a:off x="2918842" y="5404132"/>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1" name="Пряма сполучна лінія 80"/>
            <p:cNvCxnSpPr/>
            <p:nvPr/>
          </p:nvCxnSpPr>
          <p:spPr bwMode="auto">
            <a:xfrm>
              <a:off x="2911119" y="4588493"/>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2" name="Пряма сполучна лінія 81"/>
            <p:cNvCxnSpPr/>
            <p:nvPr/>
          </p:nvCxnSpPr>
          <p:spPr bwMode="auto">
            <a:xfrm>
              <a:off x="2911119" y="3773109"/>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3" name="Пряма сполучна лінія 82"/>
            <p:cNvCxnSpPr/>
            <p:nvPr/>
          </p:nvCxnSpPr>
          <p:spPr bwMode="auto">
            <a:xfrm>
              <a:off x="2905509" y="3118884"/>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4" name="Пряма сполучна лінія 83"/>
            <p:cNvCxnSpPr/>
            <p:nvPr/>
          </p:nvCxnSpPr>
          <p:spPr bwMode="auto">
            <a:xfrm>
              <a:off x="2905508" y="2467519"/>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7" name="Пряма сполучна лінія 86"/>
            <p:cNvCxnSpPr/>
            <p:nvPr/>
          </p:nvCxnSpPr>
          <p:spPr bwMode="auto">
            <a:xfrm>
              <a:off x="2859665" y="1503676"/>
              <a:ext cx="234972"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85338121"/>
      </p:ext>
    </p:extLst>
  </p:cSld>
  <p:clrMapOvr>
    <a:masterClrMapping/>
  </p:clrMapOvr>
  <p:transition>
    <p:strips dir="l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503548" y="0"/>
            <a:ext cx="8136904"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Визначення </a:t>
            </a:r>
            <a:r>
              <a:rPr lang="ru-RU" sz="3200" b="1" dirty="0" err="1">
                <a:latin typeface="+mn-lt"/>
                <a:ea typeface="Calibri" panose="020F0502020204030204" pitchFamily="34" charset="0"/>
              </a:rPr>
              <a:t>поняття</a:t>
            </a:r>
            <a:r>
              <a:rPr lang="ru-RU" sz="3200" b="1" dirty="0">
                <a:latin typeface="+mn-lt"/>
                <a:ea typeface="Calibri" panose="020F0502020204030204" pitchFamily="34" charset="0"/>
              </a:rPr>
              <a:t> “наука” за </a:t>
            </a:r>
            <a:r>
              <a:rPr lang="en-US" sz="3200" b="1" dirty="0" smtClean="0">
                <a:latin typeface="+mn-lt"/>
                <a:ea typeface="Calibri" panose="020F0502020204030204" pitchFamily="34" charset="0"/>
              </a:rPr>
              <a:t>        </a:t>
            </a:r>
            <a:r>
              <a:rPr lang="ru-RU" sz="3200" b="1" dirty="0" smtClean="0">
                <a:latin typeface="+mn-lt"/>
                <a:ea typeface="Calibri" panose="020F0502020204030204" pitchFamily="34" charset="0"/>
              </a:rPr>
              <a:t>Дж</a:t>
            </a:r>
            <a:r>
              <a:rPr lang="ru-RU" sz="3200" b="1" dirty="0">
                <a:latin typeface="+mn-lt"/>
                <a:ea typeface="Calibri" panose="020F0502020204030204" pitchFamily="34" charset="0"/>
              </a:rPr>
              <a:t>. Берналом</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51520" y="1196752"/>
            <a:ext cx="8640960" cy="5256584"/>
            <a:chOff x="1491" y="8819"/>
            <a:chExt cx="9183" cy="4500"/>
          </a:xfrm>
        </p:grpSpPr>
        <p:sp>
          <p:nvSpPr>
            <p:cNvPr id="5" name="Rectangle 24"/>
            <p:cNvSpPr>
              <a:spLocks noChangeArrowheads="1"/>
            </p:cNvSpPr>
            <p:nvPr/>
          </p:nvSpPr>
          <p:spPr bwMode="auto">
            <a:xfrm>
              <a:off x="2868" y="8819"/>
              <a:ext cx="6735"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Визначення науки за </a:t>
              </a:r>
              <a:r>
                <a:rPr kumimoji="0" lang="uk-UA" altLang="uk-UA" sz="3200" i="1" u="none" strike="noStrike" cap="none" normalizeH="0" baseline="0" dirty="0" err="1"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Дж</a:t>
              </a:r>
              <a:r>
                <a:rPr kumimoji="0" lang="uk-UA" altLang="uk-UA" sz="320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uk-UA" sz="3200" i="1" u="none" strike="noStrike" cap="none" normalizeH="0" baseline="0" dirty="0" err="1"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Берналом</a:t>
              </a:r>
              <a:endParaRPr kumimoji="0" lang="uk-UA" altLang="uk-UA" sz="320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6" name="Oval 23"/>
            <p:cNvSpPr>
              <a:spLocks noChangeArrowheads="1"/>
            </p:cNvSpPr>
            <p:nvPr/>
          </p:nvSpPr>
          <p:spPr bwMode="auto">
            <a:xfrm>
              <a:off x="1674" y="953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kumimoji="0" lang="uk-UA" altLang="uk-UA" sz="3200" b="0" i="0" u="none" strike="noStrike" cap="none" normalizeH="0" baseline="0" dirty="0" smtClean="0">
                <a:ln>
                  <a:noFill/>
                </a:ln>
                <a:solidFill>
                  <a:sysClr val="windowText" lastClr="000000"/>
                </a:solidFill>
                <a:effectLst/>
              </a:endParaRPr>
            </a:p>
          </p:txBody>
        </p:sp>
        <p:sp>
          <p:nvSpPr>
            <p:cNvPr id="7" name="Oval 22"/>
            <p:cNvSpPr>
              <a:spLocks noChangeArrowheads="1"/>
            </p:cNvSpPr>
            <p:nvPr/>
          </p:nvSpPr>
          <p:spPr bwMode="auto">
            <a:xfrm>
              <a:off x="1674" y="1097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kumimoji="0" lang="uk-UA" altLang="uk-UA" sz="3200" b="0" i="0" u="none" strike="noStrike" cap="none" normalizeH="0" baseline="0" dirty="0" smtClean="0">
                <a:ln>
                  <a:noFill/>
                </a:ln>
                <a:solidFill>
                  <a:sysClr val="windowText" lastClr="000000"/>
                </a:solidFill>
                <a:effectLst/>
              </a:endParaRPr>
            </a:p>
          </p:txBody>
        </p:sp>
        <p:sp>
          <p:nvSpPr>
            <p:cNvPr id="8" name="Oval 21"/>
            <p:cNvSpPr>
              <a:spLocks noChangeArrowheads="1"/>
            </p:cNvSpPr>
            <p:nvPr/>
          </p:nvSpPr>
          <p:spPr bwMode="auto">
            <a:xfrm>
              <a:off x="1674" y="1025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2</a:t>
              </a:r>
              <a:endParaRPr kumimoji="0" lang="uk-UA" altLang="uk-UA" sz="3200" b="0" i="0" u="none" strike="noStrike" cap="none" normalizeH="0" baseline="0" smtClean="0">
                <a:ln>
                  <a:noFill/>
                </a:ln>
                <a:solidFill>
                  <a:sysClr val="windowText" lastClr="000000"/>
                </a:solidFill>
                <a:effectLst/>
              </a:endParaRPr>
            </a:p>
          </p:txBody>
        </p:sp>
        <p:sp>
          <p:nvSpPr>
            <p:cNvPr id="9" name="Oval 20"/>
            <p:cNvSpPr>
              <a:spLocks noChangeArrowheads="1"/>
            </p:cNvSpPr>
            <p:nvPr/>
          </p:nvSpPr>
          <p:spPr bwMode="auto">
            <a:xfrm>
              <a:off x="1674" y="11774"/>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4</a:t>
              </a:r>
              <a:endParaRPr kumimoji="0" lang="uk-UA" altLang="uk-UA" sz="3200" b="0" i="0" u="none" strike="noStrike" cap="none" normalizeH="0" baseline="0" dirty="0" smtClean="0">
                <a:ln>
                  <a:noFill/>
                </a:ln>
                <a:solidFill>
                  <a:sysClr val="windowText" lastClr="000000"/>
                </a:solidFill>
                <a:effectLst/>
              </a:endParaRPr>
            </a:p>
          </p:txBody>
        </p:sp>
        <p:sp>
          <p:nvSpPr>
            <p:cNvPr id="10" name="Oval 19"/>
            <p:cNvSpPr>
              <a:spLocks noChangeArrowheads="1"/>
            </p:cNvSpPr>
            <p:nvPr/>
          </p:nvSpPr>
          <p:spPr bwMode="auto">
            <a:xfrm>
              <a:off x="1674" y="1259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5</a:t>
              </a:r>
              <a:endParaRPr kumimoji="0" lang="uk-UA" altLang="uk-UA" sz="3200" b="0" i="0" u="none" strike="noStrike" cap="none" normalizeH="0" baseline="0" dirty="0" smtClean="0">
                <a:ln>
                  <a:noFill/>
                </a:ln>
                <a:solidFill>
                  <a:sysClr val="windowText" lastClr="000000"/>
                </a:solidFill>
                <a:effectLst/>
              </a:endParaRPr>
            </a:p>
          </p:txBody>
        </p:sp>
        <p:sp>
          <p:nvSpPr>
            <p:cNvPr id="11" name="Rectangle 18"/>
            <p:cNvSpPr>
              <a:spLocks noChangeArrowheads="1"/>
            </p:cNvSpPr>
            <p:nvPr/>
          </p:nvSpPr>
          <p:spPr bwMode="auto">
            <a:xfrm>
              <a:off x="2754" y="953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інститут</a:t>
              </a:r>
              <a:endParaRPr kumimoji="0" lang="uk-UA" altLang="uk-UA" sz="3200" b="0" i="0" u="none" strike="noStrike" cap="none" normalizeH="0" baseline="0" dirty="0" smtClean="0">
                <a:ln>
                  <a:noFill/>
                </a:ln>
                <a:solidFill>
                  <a:sysClr val="windowText" lastClr="000000"/>
                </a:solidFill>
                <a:effectLst/>
              </a:endParaRPr>
            </a:p>
          </p:txBody>
        </p:sp>
        <p:sp>
          <p:nvSpPr>
            <p:cNvPr id="12" name="Rectangle 17"/>
            <p:cNvSpPr>
              <a:spLocks noChangeArrowheads="1"/>
            </p:cNvSpPr>
            <p:nvPr/>
          </p:nvSpPr>
          <p:spPr bwMode="auto">
            <a:xfrm>
              <a:off x="2754" y="1025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метод</a:t>
              </a:r>
              <a:endParaRPr kumimoji="0" lang="uk-UA" altLang="uk-UA" sz="3200" b="0" i="0" u="none" strike="noStrike" cap="none" normalizeH="0" baseline="0" smtClean="0">
                <a:ln>
                  <a:noFill/>
                </a:ln>
                <a:solidFill>
                  <a:sysClr val="windowText" lastClr="000000"/>
                </a:solidFill>
                <a:effectLst/>
              </a:endParaRPr>
            </a:p>
          </p:txBody>
        </p:sp>
        <p:sp>
          <p:nvSpPr>
            <p:cNvPr id="13" name="Rectangle 16"/>
            <p:cNvSpPr>
              <a:spLocks noChangeArrowheads="1"/>
            </p:cNvSpPr>
            <p:nvPr/>
          </p:nvSpPr>
          <p:spPr bwMode="auto">
            <a:xfrm>
              <a:off x="2754" y="1097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нагромадження традицій знань</a:t>
              </a:r>
              <a:endParaRPr kumimoji="0" lang="uk-UA" altLang="uk-UA" sz="3200" b="0" i="0" u="none" strike="noStrike" cap="none" normalizeH="0" baseline="0" dirty="0" smtClean="0">
                <a:ln>
                  <a:noFill/>
                </a:ln>
                <a:solidFill>
                  <a:sysClr val="windowText" lastClr="000000"/>
                </a:solidFill>
                <a:effectLst/>
              </a:endParaRPr>
            </a:p>
          </p:txBody>
        </p:sp>
        <p:sp>
          <p:nvSpPr>
            <p:cNvPr id="14" name="Rectangle 15"/>
            <p:cNvSpPr>
              <a:spLocks noChangeArrowheads="1"/>
            </p:cNvSpPr>
            <p:nvPr/>
          </p:nvSpPr>
          <p:spPr bwMode="auto">
            <a:xfrm>
              <a:off x="2754" y="1169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чинник розвитку виробництва</a:t>
              </a:r>
              <a:endParaRPr kumimoji="0" lang="uk-UA" altLang="uk-UA" sz="3200" b="0" i="0" u="none" strike="noStrike" cap="none" normalizeH="0" baseline="0" dirty="0" smtClean="0">
                <a:ln>
                  <a:noFill/>
                </a:ln>
                <a:solidFill>
                  <a:sysClr val="windowText" lastClr="000000"/>
                </a:solidFill>
                <a:effectLst/>
              </a:endParaRPr>
            </a:p>
          </p:txBody>
        </p:sp>
        <p:sp>
          <p:nvSpPr>
            <p:cNvPr id="15" name="Rectangle 14"/>
            <p:cNvSpPr>
              <a:spLocks noChangeArrowheads="1"/>
            </p:cNvSpPr>
            <p:nvPr/>
          </p:nvSpPr>
          <p:spPr bwMode="auto">
            <a:xfrm>
              <a:off x="2754" y="12419"/>
              <a:ext cx="7920" cy="90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найбільш сильний чинник формування переконань і ставлень людини до світу</a:t>
              </a:r>
              <a:endParaRPr kumimoji="0" lang="uk-UA" altLang="uk-UA" sz="3200" b="0" i="0" u="none" strike="noStrike" cap="none" normalizeH="0" baseline="0" dirty="0" smtClean="0">
                <a:ln>
                  <a:noFill/>
                </a:ln>
                <a:solidFill>
                  <a:sysClr val="windowText" lastClr="000000"/>
                </a:solidFill>
                <a:effectLst/>
              </a:endParaRPr>
            </a:p>
          </p:txBody>
        </p:sp>
        <p:sp>
          <p:nvSpPr>
            <p:cNvPr id="16" name="Line 13"/>
            <p:cNvSpPr>
              <a:spLocks noChangeShapeType="1"/>
            </p:cNvSpPr>
            <p:nvPr/>
          </p:nvSpPr>
          <p:spPr bwMode="auto">
            <a:xfrm flipH="1">
              <a:off x="1494" y="9088"/>
              <a:ext cx="1374" cy="1"/>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7" name="Line 12"/>
            <p:cNvSpPr>
              <a:spLocks noChangeShapeType="1"/>
            </p:cNvSpPr>
            <p:nvPr/>
          </p:nvSpPr>
          <p:spPr bwMode="auto">
            <a:xfrm>
              <a:off x="1494" y="9104"/>
              <a:ext cx="0" cy="378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8" name="Line 11"/>
            <p:cNvSpPr>
              <a:spLocks noChangeShapeType="1"/>
            </p:cNvSpPr>
            <p:nvPr/>
          </p:nvSpPr>
          <p:spPr bwMode="auto">
            <a:xfrm>
              <a:off x="1491" y="9794"/>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9" name="Line 10"/>
            <p:cNvSpPr>
              <a:spLocks noChangeShapeType="1"/>
            </p:cNvSpPr>
            <p:nvPr/>
          </p:nvSpPr>
          <p:spPr bwMode="auto">
            <a:xfrm>
              <a:off x="1494" y="1052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0" name="Line 9"/>
            <p:cNvSpPr>
              <a:spLocks noChangeShapeType="1"/>
            </p:cNvSpPr>
            <p:nvPr/>
          </p:nvSpPr>
          <p:spPr bwMode="auto">
            <a:xfrm>
              <a:off x="1494" y="1127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1" name="Line 8"/>
            <p:cNvSpPr>
              <a:spLocks noChangeShapeType="1"/>
            </p:cNvSpPr>
            <p:nvPr/>
          </p:nvSpPr>
          <p:spPr bwMode="auto">
            <a:xfrm>
              <a:off x="1494" y="1205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2" name="Line 7"/>
            <p:cNvSpPr>
              <a:spLocks noChangeShapeType="1"/>
            </p:cNvSpPr>
            <p:nvPr/>
          </p:nvSpPr>
          <p:spPr bwMode="auto">
            <a:xfrm>
              <a:off x="1494" y="1289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3" name="Line 6"/>
            <p:cNvSpPr>
              <a:spLocks noChangeShapeType="1"/>
            </p:cNvSpPr>
            <p:nvPr/>
          </p:nvSpPr>
          <p:spPr bwMode="auto">
            <a:xfrm>
              <a:off x="2214" y="9809"/>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4" name="Line 5"/>
            <p:cNvSpPr>
              <a:spLocks noChangeShapeType="1"/>
            </p:cNvSpPr>
            <p:nvPr/>
          </p:nvSpPr>
          <p:spPr bwMode="auto">
            <a:xfrm>
              <a:off x="2214" y="10529"/>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5" name="Line 4"/>
            <p:cNvSpPr>
              <a:spLocks noChangeShapeType="1"/>
            </p:cNvSpPr>
            <p:nvPr/>
          </p:nvSpPr>
          <p:spPr bwMode="auto">
            <a:xfrm>
              <a:off x="2214" y="11279"/>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6" name="Line 3"/>
            <p:cNvSpPr>
              <a:spLocks noChangeShapeType="1"/>
            </p:cNvSpPr>
            <p:nvPr/>
          </p:nvSpPr>
          <p:spPr bwMode="auto">
            <a:xfrm>
              <a:off x="2214" y="12014"/>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7" name="Line 2"/>
            <p:cNvSpPr>
              <a:spLocks noChangeShapeType="1"/>
            </p:cNvSpPr>
            <p:nvPr/>
          </p:nvSpPr>
          <p:spPr bwMode="auto">
            <a:xfrm>
              <a:off x="2214" y="12854"/>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962924453"/>
      </p:ext>
    </p:extLst>
  </p:cSld>
  <p:clrMapOvr>
    <a:masterClrMapping/>
  </p:clrMapOvr>
  <p:transition>
    <p:strips dir="l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503548" y="0"/>
            <a:ext cx="8136904"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Визначення </a:t>
            </a:r>
            <a:r>
              <a:rPr lang="ru-RU" sz="3200" b="1" dirty="0" err="1">
                <a:latin typeface="+mn-lt"/>
                <a:ea typeface="Calibri" panose="020F0502020204030204" pitchFamily="34" charset="0"/>
              </a:rPr>
              <a:t>поняття</a:t>
            </a:r>
            <a:r>
              <a:rPr lang="ru-RU" sz="3200" b="1" dirty="0">
                <a:latin typeface="+mn-lt"/>
                <a:ea typeface="Calibri" panose="020F0502020204030204" pitchFamily="34" charset="0"/>
              </a:rPr>
              <a:t> “науки” за </a:t>
            </a:r>
            <a:endParaRPr lang="en-US" sz="3200" b="1" dirty="0" smtClean="0">
              <a:latin typeface="+mn-lt"/>
              <a:ea typeface="Calibri" panose="020F0502020204030204" pitchFamily="34" charset="0"/>
            </a:endParaRPr>
          </a:p>
          <a:p>
            <a:pPr algn="ctr">
              <a:lnSpc>
                <a:spcPct val="80000"/>
              </a:lnSpc>
              <a:spcAft>
                <a:spcPts val="0"/>
              </a:spcAft>
            </a:pPr>
            <a:r>
              <a:rPr lang="ru-RU" sz="3200" b="1" dirty="0" smtClean="0">
                <a:latin typeface="+mn-lt"/>
                <a:ea typeface="Calibri" panose="020F0502020204030204" pitchFamily="34" charset="0"/>
              </a:rPr>
              <a:t>Е</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Агацці</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29" name="Group 1"/>
          <p:cNvGrpSpPr>
            <a:grpSpLocks/>
          </p:cNvGrpSpPr>
          <p:nvPr/>
        </p:nvGrpSpPr>
        <p:grpSpPr bwMode="auto">
          <a:xfrm>
            <a:off x="251520" y="1196751"/>
            <a:ext cx="8659779" cy="5545199"/>
            <a:chOff x="1674" y="6781"/>
            <a:chExt cx="9203" cy="4490"/>
          </a:xfrm>
        </p:grpSpPr>
        <p:sp>
          <p:nvSpPr>
            <p:cNvPr id="30" name="Rectangle 20"/>
            <p:cNvSpPr>
              <a:spLocks noChangeArrowheads="1"/>
            </p:cNvSpPr>
            <p:nvPr/>
          </p:nvSpPr>
          <p:spPr bwMode="auto">
            <a:xfrm>
              <a:off x="3281" y="6781"/>
              <a:ext cx="6581"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Визначення науки за Е. </a:t>
              </a:r>
              <a:r>
                <a:rPr kumimoji="0" lang="uk-UA" altLang="uk-UA" sz="3600" b="0" i="1" u="none" strike="noStrike" cap="none" normalizeH="0" baseline="0" dirty="0" err="1"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Агацці</a:t>
              </a:r>
              <a:endParaRPr kumimoji="0" lang="uk-UA" altLang="uk-UA" sz="3600" b="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Arial" panose="020B0604020202020204" pitchFamily="34" charset="0"/>
              </a:endParaRPr>
            </a:p>
          </p:txBody>
        </p:sp>
        <p:sp>
          <p:nvSpPr>
            <p:cNvPr id="31" name="Oval 19"/>
            <p:cNvSpPr>
              <a:spLocks noChangeArrowheads="1"/>
            </p:cNvSpPr>
            <p:nvPr/>
          </p:nvSpPr>
          <p:spPr bwMode="auto">
            <a:xfrm>
              <a:off x="1857" y="7360"/>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1</a:t>
              </a:r>
              <a:endParaRPr kumimoji="0" lang="ru-RU" altLang="uk-UA" sz="3200" b="0" i="0" u="none" strike="noStrike" cap="none" normalizeH="0" baseline="0" smtClean="0">
                <a:ln>
                  <a:noFill/>
                </a:ln>
                <a:solidFill>
                  <a:sysClr val="windowText" lastClr="000000"/>
                </a:solidFill>
                <a:effectLst/>
              </a:endParaRPr>
            </a:p>
          </p:txBody>
        </p:sp>
        <p:sp>
          <p:nvSpPr>
            <p:cNvPr id="32" name="Oval 18"/>
            <p:cNvSpPr>
              <a:spLocks noChangeArrowheads="1"/>
            </p:cNvSpPr>
            <p:nvPr/>
          </p:nvSpPr>
          <p:spPr bwMode="auto">
            <a:xfrm>
              <a:off x="1857" y="8941"/>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3</a:t>
              </a:r>
              <a:endParaRPr kumimoji="0" lang="ru-RU" altLang="uk-UA" sz="3200" b="0" i="0" u="none" strike="noStrike" cap="none" normalizeH="0" baseline="0" dirty="0" smtClean="0">
                <a:ln>
                  <a:noFill/>
                </a:ln>
                <a:solidFill>
                  <a:sysClr val="windowText" lastClr="000000"/>
                </a:solidFill>
                <a:effectLst/>
              </a:endParaRPr>
            </a:p>
          </p:txBody>
        </p:sp>
        <p:sp>
          <p:nvSpPr>
            <p:cNvPr id="33" name="Oval 17"/>
            <p:cNvSpPr>
              <a:spLocks noChangeArrowheads="1"/>
            </p:cNvSpPr>
            <p:nvPr/>
          </p:nvSpPr>
          <p:spPr bwMode="auto">
            <a:xfrm>
              <a:off x="1860" y="8071"/>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2</a:t>
              </a:r>
              <a:endParaRPr kumimoji="0" lang="ru-RU" altLang="uk-UA" sz="3200" b="0" i="0" u="none" strike="noStrike" cap="none" normalizeH="0" baseline="0" dirty="0" smtClean="0">
                <a:ln>
                  <a:noFill/>
                </a:ln>
                <a:solidFill>
                  <a:sysClr val="windowText" lastClr="000000"/>
                </a:solidFill>
                <a:effectLst/>
              </a:endParaRPr>
            </a:p>
          </p:txBody>
        </p:sp>
        <p:sp>
          <p:nvSpPr>
            <p:cNvPr id="34" name="Oval 16"/>
            <p:cNvSpPr>
              <a:spLocks noChangeArrowheads="1"/>
            </p:cNvSpPr>
            <p:nvPr/>
          </p:nvSpPr>
          <p:spPr bwMode="auto">
            <a:xfrm>
              <a:off x="1854" y="10124"/>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4</a:t>
              </a:r>
              <a:endParaRPr kumimoji="0" lang="ru-RU" altLang="uk-UA" sz="3200" b="0" i="0" u="none" strike="noStrike" cap="none" normalizeH="0" baseline="0" smtClean="0">
                <a:ln>
                  <a:noFill/>
                </a:ln>
                <a:solidFill>
                  <a:sysClr val="windowText" lastClr="000000"/>
                </a:solidFill>
                <a:effectLst/>
              </a:endParaRPr>
            </a:p>
          </p:txBody>
        </p:sp>
        <p:sp>
          <p:nvSpPr>
            <p:cNvPr id="35" name="Rectangle 15"/>
            <p:cNvSpPr>
              <a:spLocks noChangeArrowheads="1"/>
            </p:cNvSpPr>
            <p:nvPr/>
          </p:nvSpPr>
          <p:spPr bwMode="auto">
            <a:xfrm>
              <a:off x="2934" y="7426"/>
              <a:ext cx="7920" cy="42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теорія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про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певну</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галузь</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об'єктів</a:t>
              </a:r>
              <a:endParaRPr kumimoji="0" lang="ru-RU" altLang="uk-UA" sz="3000" b="0" i="0" u="none" strike="noStrike" cap="none" normalizeH="0" baseline="0" dirty="0" smtClean="0">
                <a:ln>
                  <a:noFill/>
                </a:ln>
                <a:solidFill>
                  <a:sysClr val="windowText" lastClr="000000"/>
                </a:solidFill>
                <a:effectLst/>
              </a:endParaRPr>
            </a:p>
          </p:txBody>
        </p:sp>
        <p:sp>
          <p:nvSpPr>
            <p:cNvPr id="36" name="Rectangle 14"/>
            <p:cNvSpPr>
              <a:spLocks noChangeArrowheads="1"/>
            </p:cNvSpPr>
            <p:nvPr/>
          </p:nvSpPr>
          <p:spPr bwMode="auto">
            <a:xfrm>
              <a:off x="2937" y="7996"/>
              <a:ext cx="7920" cy="765"/>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заявка на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розмежування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наукового</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і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повсякденного</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a:t>
              </a:r>
              <a:endParaRPr kumimoji="0" lang="ru-RU" altLang="uk-UA" sz="3000" b="0" i="0" u="none" strike="noStrike" cap="none" normalizeH="0" baseline="0" dirty="0" smtClean="0">
                <a:ln>
                  <a:noFill/>
                </a:ln>
                <a:solidFill>
                  <a:sysClr val="windowText" lastClr="000000"/>
                </a:solidFill>
                <a:effectLst/>
              </a:endParaRPr>
            </a:p>
          </p:txBody>
        </p:sp>
        <p:sp>
          <p:nvSpPr>
            <p:cNvPr id="37" name="Rectangle 13"/>
            <p:cNvSpPr>
              <a:spLocks noChangeArrowheads="1"/>
            </p:cNvSpPr>
            <p:nvPr/>
          </p:nvSpPr>
          <p:spPr bwMode="auto">
            <a:xfrm>
              <a:off x="2957" y="8845"/>
              <a:ext cx="7920" cy="1156"/>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може</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повною</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мірою</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реалізуватися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лише</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тоді</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коли доводить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розгляд</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об'єкта</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до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рівня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його</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теоретичного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аналізу</a:t>
              </a:r>
              <a:endParaRPr kumimoji="0" lang="ru-RU" altLang="uk-UA" sz="3000" b="0" i="0" u="none" strike="noStrike" cap="none" normalizeH="0" baseline="0" dirty="0" smtClean="0">
                <a:ln>
                  <a:noFill/>
                </a:ln>
                <a:solidFill>
                  <a:sysClr val="windowText" lastClr="000000"/>
                </a:solidFill>
                <a:effectLst/>
              </a:endParaRPr>
            </a:p>
          </p:txBody>
        </p:sp>
        <p:sp>
          <p:nvSpPr>
            <p:cNvPr id="38" name="Rectangle 12"/>
            <p:cNvSpPr>
              <a:spLocks noChangeArrowheads="1"/>
            </p:cNvSpPr>
            <p:nvPr/>
          </p:nvSpPr>
          <p:spPr bwMode="auto">
            <a:xfrm>
              <a:off x="2934" y="10124"/>
              <a:ext cx="7920" cy="1147"/>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існує лише тоді, коли можна встановити принципи, які пропонують їх пояснення і прогноз досліджуваної сфери діяльності</a:t>
              </a:r>
              <a:endPar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32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39" name="Line 11"/>
            <p:cNvSpPr>
              <a:spLocks noChangeShapeType="1"/>
            </p:cNvSpPr>
            <p:nvPr/>
          </p:nvSpPr>
          <p:spPr bwMode="auto">
            <a:xfrm flipH="1">
              <a:off x="1677" y="7051"/>
              <a:ext cx="1604"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0" name="Line 10"/>
            <p:cNvSpPr>
              <a:spLocks noChangeShapeType="1"/>
            </p:cNvSpPr>
            <p:nvPr/>
          </p:nvSpPr>
          <p:spPr bwMode="auto">
            <a:xfrm flipH="1">
              <a:off x="1674" y="7051"/>
              <a:ext cx="1" cy="3388"/>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1" name="Line 9"/>
            <p:cNvSpPr>
              <a:spLocks noChangeShapeType="1"/>
            </p:cNvSpPr>
            <p:nvPr/>
          </p:nvSpPr>
          <p:spPr bwMode="auto">
            <a:xfrm>
              <a:off x="1675" y="7597"/>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2" name="Line 8"/>
            <p:cNvSpPr>
              <a:spLocks noChangeShapeType="1"/>
            </p:cNvSpPr>
            <p:nvPr/>
          </p:nvSpPr>
          <p:spPr bwMode="auto">
            <a:xfrm>
              <a:off x="1674" y="8349"/>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3" name="Line 7"/>
            <p:cNvSpPr>
              <a:spLocks noChangeShapeType="1"/>
            </p:cNvSpPr>
            <p:nvPr/>
          </p:nvSpPr>
          <p:spPr bwMode="auto">
            <a:xfrm>
              <a:off x="1677" y="9241"/>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4" name="Line 6"/>
            <p:cNvSpPr>
              <a:spLocks noChangeShapeType="1"/>
            </p:cNvSpPr>
            <p:nvPr/>
          </p:nvSpPr>
          <p:spPr bwMode="auto">
            <a:xfrm>
              <a:off x="1674" y="10454"/>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5" name="Line 5"/>
            <p:cNvSpPr>
              <a:spLocks noChangeShapeType="1"/>
            </p:cNvSpPr>
            <p:nvPr/>
          </p:nvSpPr>
          <p:spPr bwMode="auto">
            <a:xfrm>
              <a:off x="2394" y="7597"/>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6" name="Line 4"/>
            <p:cNvSpPr>
              <a:spLocks noChangeShapeType="1"/>
            </p:cNvSpPr>
            <p:nvPr/>
          </p:nvSpPr>
          <p:spPr bwMode="auto">
            <a:xfrm>
              <a:off x="2394" y="8310"/>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7" name="Line 3"/>
            <p:cNvSpPr>
              <a:spLocks noChangeShapeType="1"/>
            </p:cNvSpPr>
            <p:nvPr/>
          </p:nvSpPr>
          <p:spPr bwMode="auto">
            <a:xfrm>
              <a:off x="2397" y="9241"/>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8" name="Line 2"/>
            <p:cNvSpPr>
              <a:spLocks noChangeShapeType="1"/>
            </p:cNvSpPr>
            <p:nvPr/>
          </p:nvSpPr>
          <p:spPr bwMode="auto">
            <a:xfrm>
              <a:off x="2394" y="10439"/>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089981094"/>
      </p:ext>
    </p:extLst>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я 1"/>
          <p:cNvGraphicFramePr>
            <a:graphicFrameLocks noGrp="1"/>
          </p:cNvGraphicFramePr>
          <p:nvPr>
            <p:extLst>
              <p:ext uri="{D42A27DB-BD31-4B8C-83A1-F6EECF244321}">
                <p14:modId xmlns:p14="http://schemas.microsoft.com/office/powerpoint/2010/main" val="3650014785"/>
              </p:ext>
            </p:extLst>
          </p:nvPr>
        </p:nvGraphicFramePr>
        <p:xfrm>
          <a:off x="89756" y="0"/>
          <a:ext cx="8964488" cy="7002780"/>
        </p:xfrm>
        <a:graphic>
          <a:graphicData uri="http://schemas.openxmlformats.org/drawingml/2006/table">
            <a:tbl>
              <a:tblPr>
                <a:tableStyleId>{69CF1AB2-1976-4502-BF36-3FF5EA218861}</a:tableStyleId>
              </a:tblPr>
              <a:tblGrid>
                <a:gridCol w="1658471">
                  <a:extLst>
                    <a:ext uri="{9D8B030D-6E8A-4147-A177-3AD203B41FA5}">
                      <a16:colId xmlns="" xmlns:a16="http://schemas.microsoft.com/office/drawing/2014/main" val="1891514510"/>
                    </a:ext>
                  </a:extLst>
                </a:gridCol>
                <a:gridCol w="4263681">
                  <a:extLst>
                    <a:ext uri="{9D8B030D-6E8A-4147-A177-3AD203B41FA5}">
                      <a16:colId xmlns="" xmlns:a16="http://schemas.microsoft.com/office/drawing/2014/main" val="1227259930"/>
                    </a:ext>
                  </a:extLst>
                </a:gridCol>
                <a:gridCol w="3042336">
                  <a:extLst>
                    <a:ext uri="{9D8B030D-6E8A-4147-A177-3AD203B41FA5}">
                      <a16:colId xmlns="" xmlns:a16="http://schemas.microsoft.com/office/drawing/2014/main" val="1085807087"/>
                    </a:ext>
                  </a:extLst>
                </a:gridCol>
              </a:tblGrid>
              <a:tr h="213360">
                <a:tc>
                  <a:txBody>
                    <a:bodyPr/>
                    <a:lstStyle/>
                    <a:p>
                      <a:pPr algn="ctr">
                        <a:lnSpc>
                          <a:spcPct val="100000"/>
                        </a:lnSpc>
                        <a:spcAft>
                          <a:spcPts val="0"/>
                        </a:spcAft>
                      </a:pPr>
                      <a:r>
                        <a:rPr lang="uk-UA" sz="1400" b="1" dirty="0">
                          <a:effectLst/>
                        </a:rPr>
                        <a:t>Учений (учені)</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Характеристика</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Джерело</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633804017"/>
                  </a:ext>
                </a:extLst>
              </a:tr>
              <a:tr h="2057400">
                <a:tc>
                  <a:txBody>
                    <a:bodyPr/>
                    <a:lstStyle/>
                    <a:p>
                      <a:pPr>
                        <a:spcAft>
                          <a:spcPts val="0"/>
                        </a:spcAft>
                      </a:pPr>
                      <a:r>
                        <a:rPr lang="uk-UA" sz="1300" i="1" dirty="0">
                          <a:effectLst>
                            <a:outerShdw blurRad="38100" dist="38100" dir="2700000" algn="tl">
                              <a:srgbClr val="000000">
                                <a:alpha val="43137"/>
                              </a:srgbClr>
                            </a:outerShdw>
                          </a:effectLst>
                        </a:rPr>
                        <a:t>Й. І. </a:t>
                      </a:r>
                      <a:r>
                        <a:rPr lang="uk-UA" sz="1300" i="1" dirty="0" err="1">
                          <a:effectLst>
                            <a:outerShdw blurRad="38100" dist="38100" dir="2700000" algn="tl">
                              <a:srgbClr val="000000">
                                <a:alpha val="43137"/>
                              </a:srgbClr>
                            </a:outerShdw>
                          </a:effectLst>
                        </a:rPr>
                        <a:t>Леду</a:t>
                      </a:r>
                      <a:r>
                        <a:rPr lang="uk-UA" sz="1300" i="1" dirty="0">
                          <a:effectLst>
                            <a:outerShdw blurRad="38100" dist="38100" dir="2700000" algn="tl">
                              <a:srgbClr val="000000">
                                <a:alpha val="43137"/>
                              </a:srgbClr>
                            </a:outerShdw>
                          </a:effectLst>
                        </a:rPr>
                        <a:t> </a:t>
                      </a:r>
                    </a:p>
                    <a:p>
                      <a:pPr>
                        <a:spcAft>
                          <a:spcPts val="0"/>
                        </a:spcAft>
                      </a:pPr>
                      <a:r>
                        <a:rPr lang="uk-UA" sz="1300" i="1" dirty="0">
                          <a:effectLst>
                            <a:outerShdw blurRad="38100" dist="38100" dir="2700000" algn="tl">
                              <a:srgbClr val="000000">
                                <a:alpha val="43137"/>
                              </a:srgbClr>
                            </a:outerShdw>
                          </a:effectLst>
                        </a:rPr>
                        <a:t>(J. E. </a:t>
                      </a:r>
                      <a:r>
                        <a:rPr lang="uk-UA" sz="1300" i="1" dirty="0" err="1">
                          <a:effectLst>
                            <a:outerShdw blurRad="38100" dist="38100" dir="2700000" algn="tl">
                              <a:srgbClr val="000000">
                                <a:alpha val="43137"/>
                              </a:srgbClr>
                            </a:outerShdw>
                          </a:effectLst>
                        </a:rPr>
                        <a:t>LeDoux</a:t>
                      </a:r>
                      <a:r>
                        <a:rPr lang="uk-UA" sz="1300" i="1" dirty="0">
                          <a:effectLst>
                            <a:outerShdw blurRad="38100" dist="38100" dir="2700000" algn="tl">
                              <a:srgbClr val="000000">
                                <a:alpha val="43137"/>
                              </a:srgbClr>
                            </a:outerShdw>
                          </a:effectLst>
                        </a:rPr>
                        <a:t>)</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Якщо пізнання визначається широко, включаючи чуттєву обробку інформації, наприклад, тієї, що аналізується мозком людини, а також іншими сенсорними ділянками тіла людини, то емоційний аналіз повністю залежить від чуттєвих процесів. Якщо пізнавальний процес визначати вузько, то він включає тільки складні психічні функції організму людини, швидше за все, опосередковано асоціативний аналіз мозку, тому емоції не завжди залежать від попередньої пізнавальної обробки</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uk-UA" sz="1300" dirty="0" err="1">
                          <a:effectLst/>
                        </a:rPr>
                        <a:t>LeDoux</a:t>
                      </a:r>
                      <a:r>
                        <a:rPr lang="uk-UA" sz="1300" dirty="0">
                          <a:effectLst/>
                        </a:rPr>
                        <a:t> J. E. </a:t>
                      </a:r>
                      <a:r>
                        <a:rPr lang="uk-UA" sz="1300" dirty="0" err="1">
                          <a:effectLst/>
                        </a:rPr>
                        <a:t>Emotion</a:t>
                      </a:r>
                      <a:r>
                        <a:rPr lang="uk-UA" sz="1300" dirty="0">
                          <a:effectLst/>
                        </a:rPr>
                        <a:t>: </a:t>
                      </a:r>
                      <a:r>
                        <a:rPr lang="uk-UA" sz="1300" dirty="0" err="1">
                          <a:effectLst/>
                        </a:rPr>
                        <a:t>Clues</a:t>
                      </a:r>
                      <a:r>
                        <a:rPr lang="uk-UA" sz="1300" dirty="0">
                          <a:effectLst/>
                        </a:rPr>
                        <a:t> </a:t>
                      </a:r>
                      <a:r>
                        <a:rPr lang="uk-UA" sz="1300" dirty="0" err="1">
                          <a:effectLst/>
                        </a:rPr>
                        <a:t>from</a:t>
                      </a:r>
                      <a:r>
                        <a:rPr lang="uk-UA" sz="1300" dirty="0">
                          <a:effectLst/>
                        </a:rPr>
                        <a:t> </a:t>
                      </a:r>
                      <a:r>
                        <a:rPr lang="uk-UA" sz="1300" dirty="0" err="1">
                          <a:effectLst/>
                        </a:rPr>
                        <a:t>the</a:t>
                      </a:r>
                      <a:r>
                        <a:rPr lang="uk-UA" sz="1300" dirty="0">
                          <a:effectLst/>
                        </a:rPr>
                        <a:t> </a:t>
                      </a:r>
                      <a:r>
                        <a:rPr lang="uk-UA" sz="1300" dirty="0" err="1">
                          <a:effectLst/>
                        </a:rPr>
                        <a:t>brain</a:t>
                      </a:r>
                      <a:r>
                        <a:rPr lang="uk-UA" sz="1300" dirty="0">
                          <a:effectLst/>
                        </a:rPr>
                        <a:t> / J. E. </a:t>
                      </a:r>
                      <a:r>
                        <a:rPr lang="uk-UA" sz="1300" dirty="0" err="1">
                          <a:effectLst/>
                        </a:rPr>
                        <a:t>LeDoux</a:t>
                      </a:r>
                      <a:r>
                        <a:rPr lang="uk-UA" sz="1300" dirty="0">
                          <a:effectLst/>
                        </a:rPr>
                        <a:t> // </a:t>
                      </a:r>
                      <a:r>
                        <a:rPr lang="uk-UA" sz="1300" dirty="0" err="1">
                          <a:effectLst/>
                        </a:rPr>
                        <a:t>Center</a:t>
                      </a:r>
                      <a:r>
                        <a:rPr lang="uk-UA" sz="1300" dirty="0">
                          <a:effectLst/>
                        </a:rPr>
                        <a:t> </a:t>
                      </a:r>
                      <a:r>
                        <a:rPr lang="uk-UA" sz="1300" dirty="0" err="1">
                          <a:effectLst/>
                        </a:rPr>
                        <a:t>for</a:t>
                      </a:r>
                      <a:r>
                        <a:rPr lang="uk-UA" sz="1300" dirty="0">
                          <a:effectLst/>
                        </a:rPr>
                        <a:t> </a:t>
                      </a:r>
                      <a:r>
                        <a:rPr lang="uk-UA" sz="1300" dirty="0" err="1">
                          <a:effectLst/>
                        </a:rPr>
                        <a:t>Neural</a:t>
                      </a:r>
                      <a:r>
                        <a:rPr lang="uk-UA" sz="1300" dirty="0">
                          <a:effectLst/>
                        </a:rPr>
                        <a:t> </a:t>
                      </a:r>
                      <a:r>
                        <a:rPr lang="uk-UA" sz="1300" dirty="0" err="1">
                          <a:effectLst/>
                        </a:rPr>
                        <a:t>Science</a:t>
                      </a:r>
                      <a:r>
                        <a:rPr lang="uk-UA" sz="1300" dirty="0">
                          <a:effectLst/>
                        </a:rPr>
                        <a:t>. – </a:t>
                      </a:r>
                      <a:r>
                        <a:rPr lang="uk-UA" sz="1300" dirty="0" err="1">
                          <a:effectLst/>
                        </a:rPr>
                        <a:t>Department</a:t>
                      </a:r>
                      <a:r>
                        <a:rPr lang="uk-UA" sz="1300" dirty="0">
                          <a:effectLst/>
                        </a:rPr>
                        <a:t> </a:t>
                      </a:r>
                      <a:r>
                        <a:rPr lang="uk-UA" sz="1300" dirty="0" err="1">
                          <a:effectLst/>
                        </a:rPr>
                        <a:t>of</a:t>
                      </a:r>
                      <a:r>
                        <a:rPr lang="uk-UA" sz="1300" dirty="0">
                          <a:effectLst/>
                        </a:rPr>
                        <a:t> </a:t>
                      </a:r>
                      <a:r>
                        <a:rPr lang="uk-UA" sz="1300" dirty="0" err="1">
                          <a:effectLst/>
                        </a:rPr>
                        <a:t>Psychology</a:t>
                      </a:r>
                      <a:r>
                        <a:rPr lang="uk-UA" sz="1300" dirty="0">
                          <a:effectLst/>
                        </a:rPr>
                        <a:t>. – </a:t>
                      </a:r>
                      <a:r>
                        <a:rPr lang="uk-UA" sz="1300" dirty="0" err="1">
                          <a:effectLst/>
                        </a:rPr>
                        <a:t>New</a:t>
                      </a:r>
                      <a:r>
                        <a:rPr lang="uk-UA" sz="1300" dirty="0">
                          <a:effectLst/>
                        </a:rPr>
                        <a:t> </a:t>
                      </a:r>
                      <a:r>
                        <a:rPr lang="uk-UA" sz="1300" dirty="0" err="1">
                          <a:effectLst/>
                        </a:rPr>
                        <a:t>York</a:t>
                      </a:r>
                      <a:r>
                        <a:rPr lang="uk-UA" sz="1300" dirty="0">
                          <a:effectLst/>
                        </a:rPr>
                        <a:t> </a:t>
                      </a:r>
                      <a:r>
                        <a:rPr lang="uk-UA" sz="1300" dirty="0" err="1">
                          <a:effectLst/>
                        </a:rPr>
                        <a:t>University</a:t>
                      </a:r>
                      <a:r>
                        <a:rPr lang="uk-UA" sz="1300" dirty="0">
                          <a:effectLst/>
                        </a:rPr>
                        <a:t>. – </a:t>
                      </a:r>
                      <a:r>
                        <a:rPr lang="uk-UA" sz="1300" dirty="0" err="1">
                          <a:effectLst/>
                        </a:rPr>
                        <a:t>New</a:t>
                      </a:r>
                      <a:r>
                        <a:rPr lang="uk-UA" sz="1300" dirty="0">
                          <a:effectLst/>
                        </a:rPr>
                        <a:t> </a:t>
                      </a:r>
                      <a:r>
                        <a:rPr lang="uk-UA" sz="1300" dirty="0" err="1">
                          <a:effectLst/>
                        </a:rPr>
                        <a:t>York</a:t>
                      </a:r>
                      <a:r>
                        <a:rPr lang="uk-UA" sz="1300" dirty="0">
                          <a:effectLst/>
                        </a:rPr>
                        <a:t>. – p. 209–235.</a:t>
                      </a:r>
                    </a:p>
                    <a:p>
                      <a:pPr>
                        <a:spcAft>
                          <a:spcPts val="0"/>
                        </a:spcAft>
                      </a:pPr>
                      <a:r>
                        <a:rPr lang="uk-UA" sz="1300" dirty="0">
                          <a:effectLst/>
                        </a:rPr>
                        <a:t> </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422951090"/>
                  </a:ext>
                </a:extLst>
              </a:tr>
              <a:tr h="1645920">
                <a:tc>
                  <a:txBody>
                    <a:bodyPr/>
                    <a:lstStyle/>
                    <a:p>
                      <a:pPr>
                        <a:spcAft>
                          <a:spcPts val="0"/>
                        </a:spcAft>
                      </a:pPr>
                      <a:r>
                        <a:rPr lang="uk-UA" sz="1300" i="1" dirty="0">
                          <a:effectLst>
                            <a:outerShdw blurRad="38100" dist="38100" dir="2700000" algn="tl">
                              <a:srgbClr val="000000">
                                <a:alpha val="43137"/>
                              </a:srgbClr>
                            </a:outerShdw>
                          </a:effectLst>
                        </a:rPr>
                        <a:t>У. </a:t>
                      </a:r>
                      <a:r>
                        <a:rPr lang="uk-UA" sz="1300" i="1" dirty="0" err="1">
                          <a:effectLst>
                            <a:outerShdw blurRad="38100" dist="38100" dir="2700000" algn="tl">
                              <a:srgbClr val="000000">
                                <a:alpha val="43137"/>
                              </a:srgbClr>
                            </a:outerShdw>
                          </a:effectLst>
                        </a:rPr>
                        <a:t>Найссер</a:t>
                      </a:r>
                      <a:r>
                        <a:rPr lang="uk-UA" sz="1300" i="1" dirty="0">
                          <a:effectLst>
                            <a:outerShdw blurRad="38100" dist="38100" dir="2700000" algn="tl">
                              <a:srgbClr val="000000">
                                <a:alpha val="43137"/>
                              </a:srgbClr>
                            </a:outerShdw>
                          </a:effectLst>
                        </a:rPr>
                        <a:t> </a:t>
                      </a:r>
                    </a:p>
                    <a:p>
                      <a:pPr>
                        <a:spcAft>
                          <a:spcPts val="0"/>
                        </a:spcAft>
                      </a:pPr>
                      <a:r>
                        <a:rPr lang="uk-UA" sz="1300" i="1" dirty="0">
                          <a:effectLst>
                            <a:outerShdw blurRad="38100" dist="38100" dir="2700000" algn="tl">
                              <a:srgbClr val="000000">
                                <a:alpha val="43137"/>
                              </a:srgbClr>
                            </a:outerShdw>
                          </a:effectLst>
                        </a:rPr>
                        <a:t>(U. </a:t>
                      </a:r>
                      <a:r>
                        <a:rPr lang="uk-UA" sz="1300" i="1" dirty="0" err="1">
                          <a:effectLst>
                            <a:outerShdw blurRad="38100" dist="38100" dir="2700000" algn="tl">
                              <a:srgbClr val="000000">
                                <a:alpha val="43137"/>
                              </a:srgbClr>
                            </a:outerShdw>
                          </a:effectLst>
                        </a:rPr>
                        <a:t>Neisser</a:t>
                      </a:r>
                      <a:r>
                        <a:rPr lang="uk-UA" sz="1300" i="1" dirty="0">
                          <a:effectLst>
                            <a:outerShdw blurRad="38100" dist="38100" dir="2700000" algn="tl">
                              <a:srgbClr val="000000">
                                <a:alpha val="43137"/>
                              </a:srgbClr>
                            </a:outerShdw>
                          </a:effectLst>
                        </a:rPr>
                        <a:t>)</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Термін “пізнання” стосується всіх процесів, з яких відчуття змінюються, перетворюються і використовуються. Це пов'язано з цими процесами, навіть якщо вони працюють за відсутності відповідної стимуляції. При цьому очевидно, що пізнання бере участь у всіх процесах, які людська істота може здійснити, тому кожен психологічний феномен є пізнавальним феноменом</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err="1">
                          <a:effectLst/>
                        </a:rPr>
                        <a:t>Neisser</a:t>
                      </a:r>
                      <a:r>
                        <a:rPr lang="uk-UA" sz="1300" dirty="0">
                          <a:effectLst/>
                        </a:rPr>
                        <a:t> U. </a:t>
                      </a:r>
                      <a:r>
                        <a:rPr lang="uk-UA" sz="1300" dirty="0" err="1">
                          <a:effectLst/>
                        </a:rPr>
                        <a:t>Cognitive</a:t>
                      </a:r>
                      <a:r>
                        <a:rPr lang="uk-UA" sz="1300" dirty="0">
                          <a:effectLst/>
                        </a:rPr>
                        <a:t> </a:t>
                      </a:r>
                      <a:r>
                        <a:rPr lang="uk-UA" sz="1300" dirty="0" err="1">
                          <a:effectLst/>
                        </a:rPr>
                        <a:t>psychology</a:t>
                      </a:r>
                      <a:r>
                        <a:rPr lang="uk-UA" sz="1300" dirty="0">
                          <a:effectLst/>
                        </a:rPr>
                        <a:t> /  U. </a:t>
                      </a:r>
                      <a:r>
                        <a:rPr lang="uk-UA" sz="1300" dirty="0" err="1">
                          <a:effectLst/>
                        </a:rPr>
                        <a:t>Neisser</a:t>
                      </a:r>
                      <a:r>
                        <a:rPr lang="uk-UA" sz="1300" dirty="0">
                          <a:effectLst/>
                        </a:rPr>
                        <a:t> // </a:t>
                      </a:r>
                      <a:r>
                        <a:rPr lang="uk-UA" sz="1300" dirty="0" err="1">
                          <a:effectLst/>
                        </a:rPr>
                        <a:t>Meredith</a:t>
                      </a:r>
                      <a:r>
                        <a:rPr lang="uk-UA" sz="1300" dirty="0">
                          <a:effectLst/>
                        </a:rPr>
                        <a:t> </a:t>
                      </a:r>
                      <a:r>
                        <a:rPr lang="uk-UA" sz="1300" dirty="0" err="1">
                          <a:effectLst/>
                        </a:rPr>
                        <a:t>Publishing</a:t>
                      </a:r>
                      <a:r>
                        <a:rPr lang="uk-UA" sz="1300" dirty="0">
                          <a:effectLst/>
                        </a:rPr>
                        <a:t> </a:t>
                      </a:r>
                      <a:r>
                        <a:rPr lang="uk-UA" sz="1300" dirty="0" err="1">
                          <a:effectLst/>
                        </a:rPr>
                        <a:t>Company</a:t>
                      </a:r>
                      <a:r>
                        <a:rPr lang="uk-UA" sz="1300" dirty="0">
                          <a:effectLst/>
                        </a:rPr>
                        <a:t>. – 1967. [Електронний ресурс]. – Режим доступу : </a:t>
                      </a:r>
                      <a:r>
                        <a:rPr lang="en-US" sz="1300" dirty="0" smtClean="0">
                          <a:effectLst/>
                        </a:rPr>
                        <a:t>http://figuraleffect.wordpress. com/2008/06/02/what-is-</a:t>
                      </a:r>
                      <a:r>
                        <a:rPr lang="en-US" sz="1300" dirty="0" err="1" smtClean="0">
                          <a:effectLst/>
                        </a:rPr>
                        <a:t>cogni</a:t>
                      </a:r>
                      <a:r>
                        <a:rPr lang="en-US" sz="1300" dirty="0" smtClean="0">
                          <a:effectLst/>
                        </a:rPr>
                        <a:t> </a:t>
                      </a:r>
                      <a:r>
                        <a:rPr lang="en-US" sz="1300" dirty="0" err="1" smtClean="0">
                          <a:effectLst/>
                        </a:rPr>
                        <a:t>tion</a:t>
                      </a:r>
                      <a:r>
                        <a:rPr lang="en-US" sz="1300" dirty="0" smtClean="0">
                          <a:effectLst/>
                        </a:rPr>
                        <a:t>/</a:t>
                      </a:r>
                    </a:p>
                    <a:p>
                      <a:pPr>
                        <a:spcAft>
                          <a:spcPts val="0"/>
                        </a:spcAft>
                      </a:pPr>
                      <a:r>
                        <a:rPr lang="uk-UA" sz="1300" dirty="0">
                          <a:effectLst/>
                        </a:rPr>
                        <a:t> </a:t>
                      </a:r>
                    </a:p>
                    <a:p>
                      <a:pPr>
                        <a:spcAft>
                          <a:spcPts val="0"/>
                        </a:spcAft>
                      </a:pPr>
                      <a:r>
                        <a:rPr lang="uk-UA" sz="1300" dirty="0">
                          <a:effectLst/>
                        </a:rPr>
                        <a:t> </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2275845852"/>
                  </a:ext>
                </a:extLst>
              </a:tr>
              <a:tr h="1234440">
                <a:tc>
                  <a:txBody>
                    <a:bodyPr/>
                    <a:lstStyle/>
                    <a:p>
                      <a:pPr>
                        <a:spcAft>
                          <a:spcPts val="0"/>
                        </a:spcAft>
                      </a:pPr>
                      <a:r>
                        <a:rPr lang="uk-UA" sz="1300" i="1" spc="-10" dirty="0">
                          <a:effectLst>
                            <a:outerShdw blurRad="38100" dist="38100" dir="2700000" algn="tl">
                              <a:srgbClr val="000000">
                                <a:alpha val="43137"/>
                              </a:srgbClr>
                            </a:outerShdw>
                          </a:effectLst>
                        </a:rPr>
                        <a:t>Л. B. </a:t>
                      </a:r>
                      <a:r>
                        <a:rPr lang="uk-UA" sz="1300" i="1" spc="-10" dirty="0" err="1">
                          <a:effectLst>
                            <a:outerShdw blurRad="38100" dist="38100" dir="2700000" algn="tl">
                              <a:srgbClr val="000000">
                                <a:alpha val="43137"/>
                              </a:srgbClr>
                            </a:outerShdw>
                          </a:effectLst>
                        </a:rPr>
                        <a:t>Губерський</a:t>
                      </a:r>
                      <a:r>
                        <a:rPr lang="uk-UA" sz="1300" i="1" spc="-10" dirty="0">
                          <a:effectLst>
                            <a:outerShdw blurRad="38100" dist="38100" dir="2700000" algn="tl">
                              <a:srgbClr val="000000">
                                <a:alpha val="43137"/>
                              </a:srgbClr>
                            </a:outerShdw>
                          </a:effectLst>
                        </a:rPr>
                        <a:t>,</a:t>
                      </a:r>
                      <a:r>
                        <a:rPr lang="uk-UA" sz="1300" i="1" dirty="0">
                          <a:effectLst>
                            <a:outerShdw blurRad="38100" dist="38100" dir="2700000" algn="tl">
                              <a:srgbClr val="000000">
                                <a:alpha val="43137"/>
                              </a:srgbClr>
                            </a:outerShdw>
                          </a:effectLst>
                        </a:rPr>
                        <a:t> В. Г. Кремень, </a:t>
                      </a:r>
                    </a:p>
                    <a:p>
                      <a:pPr>
                        <a:spcAft>
                          <a:spcPts val="0"/>
                        </a:spcAft>
                      </a:pPr>
                      <a:r>
                        <a:rPr lang="uk-UA" sz="1300" i="1" spc="-50" dirty="0">
                          <a:effectLst>
                            <a:outerShdw blurRad="38100" dist="38100" dir="2700000" algn="tl">
                              <a:srgbClr val="000000">
                                <a:alpha val="43137"/>
                              </a:srgbClr>
                            </a:outerShdw>
                          </a:effectLst>
                        </a:rPr>
                        <a:t>А. О. </a:t>
                      </a:r>
                      <a:r>
                        <a:rPr lang="uk-UA" sz="1300" i="1" spc="-50" dirty="0" err="1">
                          <a:effectLst>
                            <a:outerShdw blurRad="38100" dist="38100" dir="2700000" algn="tl">
                              <a:srgbClr val="000000">
                                <a:alpha val="43137"/>
                              </a:srgbClr>
                            </a:outerShdw>
                          </a:effectLst>
                        </a:rPr>
                        <a:t>Приятельчук</a:t>
                      </a:r>
                      <a:r>
                        <a:rPr lang="uk-UA" sz="1300" i="1" spc="-50" dirty="0">
                          <a:effectLst>
                            <a:outerShdw blurRad="38100" dist="38100" dir="2700000" algn="tl">
                              <a:srgbClr val="000000">
                                <a:alpha val="43137"/>
                              </a:srgbClr>
                            </a:outerShdw>
                          </a:effectLst>
                        </a:rPr>
                        <a:t> </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a:effectLst/>
                        </a:rPr>
                        <a:t>Пізнання – це відображення об'єктивної дійсності як суб'єктивного образу, ім'я якого – знання</a:t>
                      </a:r>
                      <a:endParaRPr lang="uk-UA"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Губернський Л. В. Людина і світ : підручник / Л. B. Губернський, В. Г. Кремень, А. О. </a:t>
                      </a:r>
                      <a:r>
                        <a:rPr lang="uk-UA" sz="1300" dirty="0" err="1">
                          <a:effectLst/>
                        </a:rPr>
                        <a:t>Приятельчук</a:t>
                      </a:r>
                      <a:r>
                        <a:rPr lang="uk-UA" sz="1300" dirty="0">
                          <a:effectLst/>
                        </a:rPr>
                        <a:t> та ін. / [</a:t>
                      </a:r>
                      <a:r>
                        <a:rPr lang="uk-UA" sz="1300" dirty="0" err="1">
                          <a:effectLst/>
                        </a:rPr>
                        <a:t>голов</a:t>
                      </a:r>
                      <a:r>
                        <a:rPr lang="uk-UA" sz="1300" dirty="0">
                          <a:effectLst/>
                        </a:rPr>
                        <a:t>. ред. Л. B. Губернський]. –  2- ге вид. [</a:t>
                      </a:r>
                      <a:r>
                        <a:rPr lang="uk-UA" sz="1300" dirty="0" err="1">
                          <a:effectLst/>
                        </a:rPr>
                        <a:t>випр</a:t>
                      </a:r>
                      <a:r>
                        <a:rPr lang="uk-UA" sz="1300" dirty="0">
                          <a:effectLst/>
                        </a:rPr>
                        <a:t>. і </a:t>
                      </a:r>
                      <a:r>
                        <a:rPr lang="uk-UA" sz="1300" dirty="0" err="1">
                          <a:effectLst/>
                        </a:rPr>
                        <a:t>доп</a:t>
                      </a:r>
                      <a:r>
                        <a:rPr lang="uk-UA" sz="1300" dirty="0">
                          <a:effectLst/>
                        </a:rPr>
                        <a:t>.]  – К. : Т-во "Знання", КОО, 2001. – 349 с.</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708396437"/>
                  </a:ext>
                </a:extLst>
              </a:tr>
              <a:tr h="1851660">
                <a:tc>
                  <a:txBody>
                    <a:bodyPr/>
                    <a:lstStyle/>
                    <a:p>
                      <a:pPr algn="just">
                        <a:spcAft>
                          <a:spcPts val="0"/>
                        </a:spcAft>
                      </a:pPr>
                      <a:r>
                        <a:rPr lang="uk-UA" sz="1300" i="1" dirty="0">
                          <a:effectLst>
                            <a:outerShdw blurRad="38100" dist="38100" dir="2700000" algn="tl">
                              <a:srgbClr val="000000">
                                <a:alpha val="43137"/>
                              </a:srgbClr>
                            </a:outerShdw>
                          </a:effectLst>
                        </a:rPr>
                        <a:t>Н.М. </a:t>
                      </a:r>
                      <a:r>
                        <a:rPr lang="uk-UA" sz="1300" i="1" dirty="0" err="1">
                          <a:effectLst>
                            <a:outerShdw blurRad="38100" dist="38100" dir="2700000" algn="tl">
                              <a:srgbClr val="000000">
                                <a:alpha val="43137"/>
                              </a:srgbClr>
                            </a:outerShdw>
                          </a:effectLst>
                        </a:rPr>
                        <a:t>Малюга</a:t>
                      </a:r>
                      <a:r>
                        <a:rPr lang="uk-UA" sz="1300" i="1" dirty="0">
                          <a:effectLst>
                            <a:outerShdw blurRad="38100" dist="38100" dir="2700000" algn="tl">
                              <a:srgbClr val="000000">
                                <a:alpha val="43137"/>
                              </a:srgbClr>
                            </a:outerShdw>
                          </a:effectLst>
                        </a:rPr>
                        <a:t> </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Пізнання – процес здобуття і розвитку знання, постійного його поглиблення, розширення, удосконалення й відтворення. Пізнання – це надання визначеності різним сутностям, які спостерігаються, поняттям, об'єктам, явищам, взаємодіям в необхідному та достатньому обсязі, що може бути досягнуто порівнянням нового з уже відомим, засвоєним, адже все пізнається в порівнянні.</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err="1">
                          <a:effectLst/>
                        </a:rPr>
                        <a:t>Малюга</a:t>
                      </a:r>
                      <a:r>
                        <a:rPr lang="uk-UA" sz="1300" dirty="0">
                          <a:effectLst/>
                        </a:rPr>
                        <a:t> Н. М. Наукові дослідження в бухгалтерському обліку : </a:t>
                      </a:r>
                      <a:r>
                        <a:rPr lang="uk-UA" sz="1300" dirty="0" err="1">
                          <a:effectLst/>
                        </a:rPr>
                        <a:t>навч</a:t>
                      </a:r>
                      <a:r>
                        <a:rPr lang="uk-UA" sz="1300" dirty="0">
                          <a:effectLst/>
                        </a:rPr>
                        <a:t>. </a:t>
                      </a:r>
                      <a:r>
                        <a:rPr lang="uk-UA" sz="1300" dirty="0" err="1">
                          <a:effectLst/>
                        </a:rPr>
                        <a:t>посіб</a:t>
                      </a:r>
                      <a:r>
                        <a:rPr lang="uk-UA" sz="1300" dirty="0">
                          <a:effectLst/>
                        </a:rPr>
                        <a:t>. для </a:t>
                      </a:r>
                      <a:r>
                        <a:rPr lang="uk-UA" sz="1300" dirty="0" err="1">
                          <a:effectLst/>
                        </a:rPr>
                        <a:t>студ</a:t>
                      </a:r>
                      <a:r>
                        <a:rPr lang="uk-UA" sz="1300" dirty="0">
                          <a:effectLst/>
                        </a:rPr>
                        <a:t>. </a:t>
                      </a:r>
                      <a:r>
                        <a:rPr lang="uk-UA" sz="1300" dirty="0" err="1">
                          <a:effectLst/>
                        </a:rPr>
                        <a:t>вищ</a:t>
                      </a:r>
                      <a:r>
                        <a:rPr lang="uk-UA" sz="1300" dirty="0">
                          <a:effectLst/>
                        </a:rPr>
                        <a:t>. </a:t>
                      </a:r>
                      <a:r>
                        <a:rPr lang="uk-UA" sz="1300" dirty="0" err="1">
                          <a:effectLst/>
                        </a:rPr>
                        <a:t>навч</a:t>
                      </a:r>
                      <a:r>
                        <a:rPr lang="uk-UA" sz="1300" dirty="0">
                          <a:effectLst/>
                        </a:rPr>
                        <a:t>. </a:t>
                      </a:r>
                      <a:r>
                        <a:rPr lang="uk-UA" sz="1300" dirty="0" err="1">
                          <a:effectLst/>
                        </a:rPr>
                        <a:t>закл</a:t>
                      </a:r>
                      <a:r>
                        <a:rPr lang="uk-UA" sz="1300" dirty="0">
                          <a:effectLst/>
                        </a:rPr>
                        <a:t>. /   Н. М. </a:t>
                      </a:r>
                      <a:r>
                        <a:rPr lang="uk-UA" sz="1300" dirty="0" err="1">
                          <a:effectLst/>
                        </a:rPr>
                        <a:t>Малюга</a:t>
                      </a:r>
                      <a:r>
                        <a:rPr lang="uk-UA" sz="1300" dirty="0">
                          <a:effectLst/>
                        </a:rPr>
                        <a:t> ; [за ред. проф. Ф.Ф. </a:t>
                      </a:r>
                      <a:r>
                        <a:rPr lang="uk-UA" sz="1300" dirty="0" err="1">
                          <a:effectLst/>
                        </a:rPr>
                        <a:t>Бутинця</a:t>
                      </a:r>
                      <a:r>
                        <a:rPr lang="uk-UA" sz="1300" dirty="0">
                          <a:effectLst/>
                        </a:rPr>
                        <a:t>]. – Житомир : ПП “Рута”, 2003. – 476 с.</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03965134"/>
                  </a:ext>
                </a:extLst>
              </a:tr>
            </a:tbl>
          </a:graphicData>
        </a:graphic>
      </p:graphicFrame>
    </p:spTree>
    <p:extLst>
      <p:ext uri="{BB962C8B-B14F-4D97-AF65-F5344CB8AC3E}">
        <p14:creationId xmlns:p14="http://schemas.microsoft.com/office/powerpoint/2010/main" val="2782304156"/>
      </p:ext>
    </p:extLst>
  </p:cSld>
  <p:clrMapOvr>
    <a:masterClrMapping/>
  </p:clrMapOvr>
  <p:transition>
    <p:strips dir="l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4265" y="116632"/>
            <a:ext cx="8640452" cy="535531"/>
          </a:xfrm>
          <a:prstGeom prst="rect">
            <a:avLst/>
          </a:prstGeom>
        </p:spPr>
        <p:txBody>
          <a:bodyPr wrap="square">
            <a:spAutoFit/>
          </a:bodyPr>
          <a:lstStyle/>
          <a:p>
            <a:pPr algn="ctr">
              <a:lnSpc>
                <a:spcPct val="80000"/>
              </a:lnSpc>
              <a:spcAft>
                <a:spcPts val="0"/>
              </a:spcAft>
            </a:pPr>
            <a:r>
              <a:rPr lang="ru-RU" sz="3600" b="1" dirty="0">
                <a:latin typeface="+mn-lt"/>
                <a:ea typeface="Calibri" panose="020F0502020204030204" pitchFamily="34" charset="0"/>
              </a:rPr>
              <a:t>Варіанти </a:t>
            </a:r>
            <a:r>
              <a:rPr lang="ru-RU" sz="3600" b="1" dirty="0" err="1">
                <a:latin typeface="+mn-lt"/>
                <a:ea typeface="Calibri" panose="020F0502020204030204" pitchFamily="34" charset="0"/>
              </a:rPr>
              <a:t>дефініції</a:t>
            </a:r>
            <a:r>
              <a:rPr lang="ru-RU" sz="3600" b="1" dirty="0">
                <a:latin typeface="+mn-lt"/>
                <a:ea typeface="Calibri" panose="020F0502020204030204" pitchFamily="34" charset="0"/>
              </a:rPr>
              <a:t> </a:t>
            </a:r>
            <a:r>
              <a:rPr lang="ru-RU" sz="3600" b="1" dirty="0" err="1">
                <a:latin typeface="+mn-lt"/>
                <a:ea typeface="Calibri" panose="020F0502020204030204" pitchFamily="34" charset="0"/>
              </a:rPr>
              <a:t>терміна</a:t>
            </a:r>
            <a:r>
              <a:rPr lang="ru-RU" sz="3600" b="1" dirty="0">
                <a:latin typeface="+mn-lt"/>
                <a:ea typeface="Calibri" panose="020F0502020204030204" pitchFamily="34" charset="0"/>
              </a:rPr>
              <a:t> “наука”</a:t>
            </a:r>
            <a:endParaRPr lang="uk-UA" sz="36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6" name="Таблиця 5"/>
          <p:cNvGraphicFramePr>
            <a:graphicFrameLocks noGrp="1"/>
          </p:cNvGraphicFramePr>
          <p:nvPr>
            <p:extLst/>
          </p:nvPr>
        </p:nvGraphicFramePr>
        <p:xfrm>
          <a:off x="107504" y="652163"/>
          <a:ext cx="8928992" cy="6108993"/>
        </p:xfrm>
        <a:graphic>
          <a:graphicData uri="http://schemas.openxmlformats.org/drawingml/2006/table">
            <a:tbl>
              <a:tblPr firstRow="1" firstCol="1" lastRow="1" lastCol="1" bandRow="1" bandCol="1">
                <a:tableStyleId>{5940675A-B579-460E-94D1-54222C63F5DA}</a:tableStyleId>
              </a:tblPr>
              <a:tblGrid>
                <a:gridCol w="1512168">
                  <a:extLst>
                    <a:ext uri="{9D8B030D-6E8A-4147-A177-3AD203B41FA5}">
                      <a16:colId xmlns="" xmlns:a16="http://schemas.microsoft.com/office/drawing/2014/main" val="25817436"/>
                    </a:ext>
                  </a:extLst>
                </a:gridCol>
                <a:gridCol w="4032448">
                  <a:extLst>
                    <a:ext uri="{9D8B030D-6E8A-4147-A177-3AD203B41FA5}">
                      <a16:colId xmlns="" xmlns:a16="http://schemas.microsoft.com/office/drawing/2014/main" val="2162601133"/>
                    </a:ext>
                  </a:extLst>
                </a:gridCol>
                <a:gridCol w="3384376">
                  <a:extLst>
                    <a:ext uri="{9D8B030D-6E8A-4147-A177-3AD203B41FA5}">
                      <a16:colId xmlns="" xmlns:a16="http://schemas.microsoft.com/office/drawing/2014/main" val="1812659224"/>
                    </a:ext>
                  </a:extLst>
                </a:gridCol>
              </a:tblGrid>
              <a:tr h="287498">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Учений (учені)</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Характеристика</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Джерело</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 xmlns:a16="http://schemas.microsoft.com/office/drawing/2014/main" val="2559676895"/>
                  </a:ext>
                </a:extLst>
              </a:tr>
              <a:tr h="1196932">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Шарль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Ріше</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Richet</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spc="-50" dirty="0">
                          <a:solidFill>
                            <a:sysClr val="windowText" lastClr="000000"/>
                          </a:solidFill>
                          <a:effectLst/>
                          <a:latin typeface="Times New Roman" panose="02020603050405020304" pitchFamily="18" charset="0"/>
                          <a:cs typeface="Times New Roman" panose="02020603050405020304" pitchFamily="18" charset="0"/>
                        </a:rPr>
                        <a:t>Наука вимагає дедалі більших жертв. Вона не бажає ні з ким ділитися. Вона вимагає, щоб окремі люди присвячували їй усе своє існування, весь свій інтелект, всю свою працю. ... Знати, коли слід виявити завзятість, коли зупинитися, – це дар, властивий таланту і навіть генію.</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spcAft>
                          <a:spcPts val="0"/>
                        </a:spcAft>
                      </a:pPr>
                      <a:r>
                        <a:rPr lang="uk-UA" sz="1400" dirty="0" smtClean="0">
                          <a:solidFill>
                            <a:sysClr val="windowText" lastClr="000000"/>
                          </a:solidFill>
                          <a:effectLst/>
                          <a:latin typeface="Times New Roman" panose="02020603050405020304" pitchFamily="18" charset="0"/>
                          <a:cs typeface="Times New Roman" panose="02020603050405020304" pitchFamily="18" charset="0"/>
                        </a:rPr>
                        <a:t>Кондрашов</a:t>
                      </a:r>
                      <a:r>
                        <a:rPr lang="en-US" sz="1400" baseline="0" dirty="0" smtClean="0">
                          <a:solidFill>
                            <a:sysClr val="windowText" lastClr="000000"/>
                          </a:solidFill>
                          <a:effectLst/>
                          <a:latin typeface="Times New Roman" panose="02020603050405020304" pitchFamily="18" charset="0"/>
                          <a:cs typeface="Times New Roman" panose="02020603050405020304" pitchFamily="18" charset="0"/>
                        </a:rPr>
                        <a:t> </a:t>
                      </a:r>
                      <a:r>
                        <a:rPr lang="uk-UA" sz="1400" dirty="0" smtClean="0">
                          <a:solidFill>
                            <a:sysClr val="windowText" lastClr="000000"/>
                          </a:solidFill>
                          <a:effectLst/>
                          <a:latin typeface="Times New Roman" panose="02020603050405020304" pitchFamily="18" charset="0"/>
                          <a:cs typeface="Times New Roman" panose="02020603050405020304" pitchFamily="18" charset="0"/>
                        </a:rPr>
                        <a:t>А</a:t>
                      </a:r>
                      <a:r>
                        <a:rPr lang="uk-UA" sz="1400" dirty="0">
                          <a:solidFill>
                            <a:sysClr val="windowText" lastClr="000000"/>
                          </a:solidFill>
                          <a:effectLst/>
                          <a:latin typeface="Times New Roman" panose="02020603050405020304" pitchFamily="18"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cs typeface="Times New Roman" panose="02020603050405020304" pitchFamily="18" charset="0"/>
                        </a:rPr>
                        <a:t>Антология</a:t>
                      </a:r>
                      <a:r>
                        <a:rPr lang="uk-UA" sz="1400" dirty="0">
                          <a:solidFill>
                            <a:sysClr val="windowText" lastClr="000000"/>
                          </a:solidFill>
                          <a:effectLst/>
                          <a:latin typeface="Times New Roman" panose="02020603050405020304" pitchFamily="18"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cs typeface="Times New Roman" panose="02020603050405020304" pitchFamily="18" charset="0"/>
                        </a:rPr>
                        <a:t>успеха</a:t>
                      </a:r>
                      <a:r>
                        <a:rPr lang="uk-UA" sz="1400" dirty="0">
                          <a:solidFill>
                            <a:sysClr val="windowText" lastClr="000000"/>
                          </a:solidFill>
                          <a:effectLst/>
                          <a:latin typeface="Times New Roman" panose="02020603050405020304" pitchFamily="18" charset="0"/>
                          <a:cs typeface="Times New Roman" panose="02020603050405020304" pitchFamily="18" charset="0"/>
                        </a:rPr>
                        <a:t> в афоризмах / А. Кондрашов. – М.: </a:t>
                      </a:r>
                      <a:r>
                        <a:rPr lang="uk-UA" sz="1400" dirty="0" err="1">
                          <a:solidFill>
                            <a:sysClr val="windowText" lastClr="000000"/>
                          </a:solidFill>
                          <a:effectLst/>
                          <a:latin typeface="Times New Roman" panose="02020603050405020304" pitchFamily="18" charset="0"/>
                          <a:cs typeface="Times New Roman" panose="02020603050405020304" pitchFamily="18" charset="0"/>
                        </a:rPr>
                        <a:t>Ламартис</a:t>
                      </a:r>
                      <a:r>
                        <a:rPr lang="uk-UA" sz="1400" dirty="0">
                          <a:solidFill>
                            <a:sysClr val="windowText" lastClr="000000"/>
                          </a:solidFill>
                          <a:effectLst/>
                          <a:latin typeface="Times New Roman" panose="02020603050405020304" pitchFamily="18" charset="0"/>
                          <a:cs typeface="Times New Roman" panose="02020603050405020304" pitchFamily="18" charset="0"/>
                        </a:rPr>
                        <a:t>, 2010. – 1280 с.</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 xmlns:a16="http://schemas.microsoft.com/office/drawing/2014/main" val="643438766"/>
                  </a:ext>
                </a:extLst>
              </a:tr>
              <a:tr h="598466">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Арбітр Гай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Петроній</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скарб, і вчена людина ніколи не пропаде</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 В.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ЭКСМО-</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2011. – 1056 с.</a:t>
                      </a:r>
                    </a:p>
                  </a:txBody>
                  <a:tcPr marL="68580" marR="68580" marT="0" marB="0">
                    <a:solidFill>
                      <a:schemeClr val="bg1"/>
                    </a:solidFill>
                  </a:tcPr>
                </a:tc>
                <a:extLst>
                  <a:ext uri="{0D108BD9-81ED-4DB2-BD59-A6C34878D82A}">
                    <a16:rowId xmlns="" xmlns:a16="http://schemas.microsoft.com/office/drawing/2014/main" val="1776939889"/>
                  </a:ext>
                </a:extLst>
              </a:tr>
              <a:tr h="1196932">
                <a:tc>
                  <a:txBody>
                    <a:bodyPr/>
                    <a:lstStyle/>
                    <a:p>
                      <a:pPr>
                        <a:spcAft>
                          <a:spcPts val="0"/>
                        </a:spcAft>
                      </a:pP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Френсіс</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Бекон</a:t>
                      </a: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є не що інше, як відображення дійсності. </a:t>
                      </a:r>
                    </a:p>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Якби наука сама по собі не приносила ніякої практичної користі, то й тоді не можна було б назвати її марною, аби тільки вона робила витонченим розум і наводила в ньому порядок</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Бэкон</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Фрэнсис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науки.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Хрестоматия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ресурс]. – Режим доступу : http://www.philsci. univ.kiev.ua/</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biblio</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/Bekon.htm. </a:t>
                      </a:r>
                    </a:p>
                  </a:txBody>
                  <a:tcPr marL="68580" marR="68580" marT="0" marB="0">
                    <a:solidFill>
                      <a:schemeClr val="bg1"/>
                    </a:solidFill>
                  </a:tcPr>
                </a:tc>
                <a:extLst>
                  <a:ext uri="{0D108BD9-81ED-4DB2-BD59-A6C34878D82A}">
                    <a16:rowId xmlns="" xmlns:a16="http://schemas.microsoft.com/office/drawing/2014/main" val="923906984"/>
                  </a:ext>
                </a:extLst>
              </a:tr>
              <a:tr h="997443">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П'єр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Бурдьє</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Pierre</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Bourdieu</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створена, щоб бути неперевершеною</a:t>
                      </a:r>
                    </a:p>
                    <a:p>
                      <a:pPr>
                        <a:lnSpc>
                          <a:spcPct val="115000"/>
                        </a:lnSpc>
                        <a:spcAft>
                          <a:spcPts val="100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Bourdieu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Pierre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Les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Conditions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socials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internationale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des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idées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Pierre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Bourdieu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Romanistische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Zeitschriftfur</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Literaturgeschichte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Heildelberg</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 14–1/2. – 1990. –                p. 1–10.</a:t>
                      </a:r>
                    </a:p>
                  </a:txBody>
                  <a:tcPr marL="68580" marR="68580" marT="0" marB="0">
                    <a:solidFill>
                      <a:schemeClr val="bg1"/>
                    </a:solidFill>
                  </a:tcPr>
                </a:tc>
                <a:extLst>
                  <a:ext uri="{0D108BD9-81ED-4DB2-BD59-A6C34878D82A}">
                    <a16:rowId xmlns="" xmlns:a16="http://schemas.microsoft.com/office/drawing/2014/main" val="2938790195"/>
                  </a:ext>
                </a:extLst>
              </a:tr>
              <a:tr h="997443">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Джон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Десмонд</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Бернал</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не предмет чистого мислення, а предмет мислення, який постійно залучається в практику і постійно підкріплюється практикою. Ось чому науку не може вивчати у відриві від техніки</a:t>
                      </a:r>
                    </a:p>
                  </a:txBody>
                  <a:tcPr marL="68580" marR="68580" marT="0" marB="0">
                    <a:solidFill>
                      <a:schemeClr val="bg1"/>
                    </a:solidFill>
                  </a:tcPr>
                </a:tc>
                <a:tc>
                  <a:txBody>
                    <a:bodyPr/>
                    <a:lstStyle/>
                    <a:p>
                      <a:pPr algn="just">
                        <a:spcAft>
                          <a:spcPts val="0"/>
                        </a:spcAft>
                      </a:pPr>
                      <a:r>
                        <a:rPr lang="uk-UA" sz="140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Кондрашов</a:t>
                      </a:r>
                      <a:r>
                        <a:rPr lang="en-US" sz="140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Антология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успеха</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в афоризмах / А. Кондрашов. – М.: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Ламартис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2010. – 1280 с.</a:t>
                      </a:r>
                    </a:p>
                  </a:txBody>
                  <a:tcPr marL="68580" marR="68580" marT="0" marB="0">
                    <a:solidFill>
                      <a:schemeClr val="bg1"/>
                    </a:solidFill>
                  </a:tcPr>
                </a:tc>
                <a:extLst>
                  <a:ext uri="{0D108BD9-81ED-4DB2-BD59-A6C34878D82A}">
                    <a16:rowId xmlns="" xmlns:a16="http://schemas.microsoft.com/office/drawing/2014/main" val="2788300570"/>
                  </a:ext>
                </a:extLst>
              </a:tr>
              <a:tr h="598466">
                <a:tc>
                  <a:txBody>
                    <a:bodyPr/>
                    <a:lstStyle/>
                    <a:p>
                      <a:pPr>
                        <a:spcAft>
                          <a:spcPts val="0"/>
                        </a:spcAft>
                      </a:pP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Імре</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Лакатоса</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Якщо мета науки – істина, наука має домагатися несуперечності</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Лакатос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науки 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ее</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рациональные</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реконструкции</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Лакатос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1978. – 235 с.</a:t>
                      </a:r>
                    </a:p>
                  </a:txBody>
                  <a:tcPr marL="68580" marR="68580" marT="0" marB="0">
                    <a:solidFill>
                      <a:schemeClr val="bg1"/>
                    </a:solidFill>
                  </a:tcPr>
                </a:tc>
                <a:extLst>
                  <a:ext uri="{0D108BD9-81ED-4DB2-BD59-A6C34878D82A}">
                    <a16:rowId xmlns="" xmlns:a16="http://schemas.microsoft.com/office/drawing/2014/main" val="1053811956"/>
                  </a:ext>
                </a:extLst>
              </a:tr>
            </a:tbl>
          </a:graphicData>
        </a:graphic>
      </p:graphicFrame>
    </p:spTree>
    <p:extLst>
      <p:ext uri="{BB962C8B-B14F-4D97-AF65-F5344CB8AC3E}">
        <p14:creationId xmlns:p14="http://schemas.microsoft.com/office/powerpoint/2010/main" val="3101807516"/>
      </p:ext>
    </p:extLst>
  </p:cSld>
  <p:clrMapOvr>
    <a:masterClrMapping/>
  </p:clrMapOvr>
  <p:transition>
    <p:strips dir="l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6" name="Таблиця 5"/>
          <p:cNvGraphicFramePr>
            <a:graphicFrameLocks noGrp="1"/>
          </p:cNvGraphicFramePr>
          <p:nvPr>
            <p:extLst/>
          </p:nvPr>
        </p:nvGraphicFramePr>
        <p:xfrm>
          <a:off x="107504" y="23737"/>
          <a:ext cx="8928992" cy="6726999"/>
        </p:xfrm>
        <a:graphic>
          <a:graphicData uri="http://schemas.openxmlformats.org/drawingml/2006/table">
            <a:tbl>
              <a:tblPr firstRow="1" firstCol="1" lastRow="1" lastCol="1" bandRow="1" bandCol="1">
                <a:tableStyleId>{5940675A-B579-460E-94D1-54222C63F5DA}</a:tableStyleId>
              </a:tblPr>
              <a:tblGrid>
                <a:gridCol w="1512168">
                  <a:extLst>
                    <a:ext uri="{9D8B030D-6E8A-4147-A177-3AD203B41FA5}">
                      <a16:colId xmlns="" xmlns:a16="http://schemas.microsoft.com/office/drawing/2014/main" val="25817436"/>
                    </a:ext>
                  </a:extLst>
                </a:gridCol>
                <a:gridCol w="4104456">
                  <a:extLst>
                    <a:ext uri="{9D8B030D-6E8A-4147-A177-3AD203B41FA5}">
                      <a16:colId xmlns="" xmlns:a16="http://schemas.microsoft.com/office/drawing/2014/main" val="2162601133"/>
                    </a:ext>
                  </a:extLst>
                </a:gridCol>
                <a:gridCol w="3312368">
                  <a:extLst>
                    <a:ext uri="{9D8B030D-6E8A-4147-A177-3AD203B41FA5}">
                      <a16:colId xmlns="" xmlns:a16="http://schemas.microsoft.com/office/drawing/2014/main" val="1812659224"/>
                    </a:ext>
                  </a:extLst>
                </a:gridCol>
              </a:tblGrid>
              <a:tr h="234472">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Учений (учені)</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Характеристика</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Джерело</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 xmlns:a16="http://schemas.microsoft.com/office/drawing/2014/main" val="2559676895"/>
                  </a:ext>
                </a:extLst>
              </a:tr>
              <a:tr h="1025816">
                <a:tc>
                  <a:txBody>
                    <a:bodyPr/>
                    <a:lstStyle/>
                    <a:p>
                      <a:pPr>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Бертран Рассел</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те, що ми знаємо, філософія – те, чого ми не знаємо</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Крысова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Ю. 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Становление</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либеральных</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идей</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Бертрана Рассела  / Ю. 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Крысова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Компаративное</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видение</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СПб., 2008. – С.119–125</a:t>
                      </a:r>
                    </a:p>
                  </a:txBody>
                  <a:tcPr marL="68580" marR="68580" marT="0" marB="0">
                    <a:solidFill>
                      <a:schemeClr val="bg1"/>
                    </a:solidFill>
                  </a:tcPr>
                </a:tc>
                <a:extLst>
                  <a:ext uri="{0D108BD9-81ED-4DB2-BD59-A6C34878D82A}">
                    <a16:rowId xmlns="" xmlns:a16="http://schemas.microsoft.com/office/drawing/2014/main" val="643438766"/>
                  </a:ext>
                </a:extLst>
              </a:tr>
              <a:tr h="615490">
                <a:tc>
                  <a:txBody>
                    <a:bodyPr/>
                    <a:lstStyle/>
                    <a:p>
                      <a:pPr>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Томас Генрі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Гекслі</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Хакслі</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Вічна трагедія науки: потворні факти вбивають красиві гіпотези</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 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ЭКСМО-</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2011. – 1056 с.</a:t>
                      </a:r>
                    </a:p>
                  </a:txBody>
                  <a:tcPr marL="68580" marR="68580" marT="0" marB="0">
                    <a:solidFill>
                      <a:schemeClr val="bg1"/>
                    </a:solidFill>
                  </a:tcPr>
                </a:tc>
                <a:extLst>
                  <a:ext uri="{0D108BD9-81ED-4DB2-BD59-A6C34878D82A}">
                    <a16:rowId xmlns="" xmlns:a16="http://schemas.microsoft.com/office/drawing/2014/main" val="1776939889"/>
                  </a:ext>
                </a:extLst>
              </a:tr>
              <a:tr h="820653">
                <a:tc>
                  <a:txBody>
                    <a:bodyPr/>
                    <a:lstStyle/>
                    <a:p>
                      <a:pPr algn="just">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Луї Пастер</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має бути найбільш піднесеним втіленням батьківщини, бо з усіх народів першим буде завжди той, який випередить інші у сфері думки і розумової діяльності</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Patrice</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Debré</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Louis Pasteur </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Debré</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Patrice</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JHU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Press</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2000. – 600 с.</a:t>
                      </a:r>
                    </a:p>
                  </a:txBody>
                  <a:tcPr marL="68580" marR="68580" marT="0" marB="0">
                    <a:solidFill>
                      <a:schemeClr val="bg1"/>
                    </a:solidFill>
                  </a:tcPr>
                </a:tc>
                <a:extLst>
                  <a:ext uri="{0D108BD9-81ED-4DB2-BD59-A6C34878D82A}">
                    <a16:rowId xmlns="" xmlns:a16="http://schemas.microsoft.com/office/drawing/2014/main" val="923906984"/>
                  </a:ext>
                </a:extLst>
              </a:tr>
              <a:tr h="1148914">
                <a:tc>
                  <a:txBody>
                    <a:bodyPr/>
                    <a:lstStyle/>
                    <a:p>
                      <a:pPr algn="just">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 І. Вавилов</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зовсім особлива сфера праці, яка приваблює до себе непереборною силою. Вчений завершує свою дослідницьку діяльність майже завжди, тільки йдучи з життя</a:t>
                      </a:r>
                    </a:p>
                  </a:txBody>
                  <a:tcPr marL="68580" marR="68580" marT="0" marB="0">
                    <a:solidFill>
                      <a:schemeClr val="bg1"/>
                    </a:solidFill>
                  </a:tcPr>
                </a:tc>
                <a:tc>
                  <a:txBody>
                    <a:bodyPr/>
                    <a:lstStyle/>
                    <a:p>
                      <a:pPr>
                        <a:lnSpc>
                          <a:spcPct val="90000"/>
                        </a:lnSpc>
                        <a:spcAft>
                          <a:spcPts val="0"/>
                        </a:spcAft>
                      </a:pPr>
                      <a:r>
                        <a:rPr lang="ru-RU"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Юшкевич А. П.. С. И. Вавилов как исследователь творчества И. Ньютона </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 П. Юшкевич //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Труды</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ИИЕТ. – Т.17. – М.: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-во АН СССР, 1957. – С.66–89</a:t>
                      </a:r>
                    </a:p>
                    <a:p>
                      <a:pPr algn="just">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solidFill>
                      <a:schemeClr val="bg1"/>
                    </a:solidFill>
                  </a:tcPr>
                </a:tc>
                <a:extLst>
                  <a:ext uri="{0D108BD9-81ED-4DB2-BD59-A6C34878D82A}">
                    <a16:rowId xmlns="" xmlns:a16="http://schemas.microsoft.com/office/drawing/2014/main" val="1416252107"/>
                  </a:ext>
                </a:extLst>
              </a:tr>
              <a:tr h="615490">
                <a:tc>
                  <a:txBody>
                    <a:bodyPr/>
                    <a:lstStyle/>
                    <a:p>
                      <a:pPr algn="just">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А.М. Горький</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нервова система нашої епохи</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 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ЭКСМО-</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2011. – 1056 с.</a:t>
                      </a:r>
                    </a:p>
                  </a:txBody>
                  <a:tcPr marL="68580" marR="68580" marT="0" marB="0">
                    <a:solidFill>
                      <a:schemeClr val="bg1"/>
                    </a:solidFill>
                  </a:tcPr>
                </a:tc>
                <a:extLst>
                  <a:ext uri="{0D108BD9-81ED-4DB2-BD59-A6C34878D82A}">
                    <a16:rowId xmlns="" xmlns:a16="http://schemas.microsoft.com/office/drawing/2014/main" val="2938790195"/>
                  </a:ext>
                </a:extLst>
              </a:tr>
              <a:tr h="1436143">
                <a:tc>
                  <a:txBody>
                    <a:bodyPr/>
                    <a:lstStyle/>
                    <a:p>
                      <a:pPr>
                        <a:lnSpc>
                          <a:spcPct val="90000"/>
                        </a:lnSpc>
                        <a:spcAft>
                          <a:spcPts val="0"/>
                        </a:spcAft>
                      </a:pP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Дж</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Грант</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в сучасному розумінні означає проект добування об'єктивного знання, розроблюваний розумом. З погляду розуму цей проект означає виклик усіх речей у світі на суд суб'єкта та розслідування їхнього буття з тим, щоб вони самі видали нам причину, чому вони об'єктивно такі, якими є</a:t>
                      </a:r>
                    </a:p>
                  </a:txBody>
                  <a:tcPr marL="68580" marR="68580" marT="0" marB="0">
                    <a:solidFill>
                      <a:schemeClr val="bg1"/>
                    </a:solidFill>
                  </a:tcPr>
                </a:tc>
                <a:tc>
                  <a:txBody>
                    <a:bodyPr/>
                    <a:lstStyle/>
                    <a:p>
                      <a:pPr>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Грант П.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культура,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технология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П. Грант //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Новая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технологическая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волна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на Западе. – М.: Наука. – С. 156</a:t>
                      </a:r>
                    </a:p>
                  </a:txBody>
                  <a:tcPr marL="68580" marR="68580" marT="0" marB="0">
                    <a:solidFill>
                      <a:schemeClr val="bg1"/>
                    </a:solidFill>
                  </a:tcPr>
                </a:tc>
                <a:extLst>
                  <a:ext uri="{0D108BD9-81ED-4DB2-BD59-A6C34878D82A}">
                    <a16:rowId xmlns="" xmlns:a16="http://schemas.microsoft.com/office/drawing/2014/main" val="2788300570"/>
                  </a:ext>
                </a:extLst>
              </a:tr>
              <a:tr h="820653">
                <a:tc>
                  <a:txBody>
                    <a:bodyPr/>
                    <a:lstStyle/>
                    <a:p>
                      <a:pPr>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С.Марцин</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Н.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Г.Міценко</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i="1" spc="-5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О. А. Даниленко</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динамічна система достовірних, найбільш суттєвих знань про об’єктивні закони розвитку природи, суспільства та мислення</a:t>
                      </a:r>
                    </a:p>
                  </a:txBody>
                  <a:tcPr marL="68580" marR="68580" marT="0" marB="0">
                    <a:solidFill>
                      <a:schemeClr val="bg1"/>
                    </a:solidFill>
                  </a:tcPr>
                </a:tc>
                <a:tc>
                  <a:txBody>
                    <a:bodyPr/>
                    <a:lstStyle/>
                    <a:p>
                      <a:pPr algn="l">
                        <a:lnSpc>
                          <a:spcPct val="90000"/>
                        </a:lnSpc>
                        <a:spcAft>
                          <a:spcPts val="0"/>
                        </a:spcAft>
                      </a:pP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Основи наукових досліджень :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навч</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посіб</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 В. С.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Марцин</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Н. Г.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Міценко</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О. А. Даниленко. – Л. :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Ромус</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-Поліграф, 2002. – 128  c.</a:t>
                      </a:r>
                    </a:p>
                  </a:txBody>
                  <a:tcPr marL="68580" marR="68580" marT="0" marB="0">
                    <a:solidFill>
                      <a:schemeClr val="bg1"/>
                    </a:solidFill>
                  </a:tcPr>
                </a:tc>
                <a:extLst>
                  <a:ext uri="{0D108BD9-81ED-4DB2-BD59-A6C34878D82A}">
                    <a16:rowId xmlns="" xmlns:a16="http://schemas.microsoft.com/office/drawing/2014/main" val="1053811956"/>
                  </a:ext>
                </a:extLst>
              </a:tr>
            </a:tbl>
          </a:graphicData>
        </a:graphic>
      </p:graphicFrame>
    </p:spTree>
    <p:extLst>
      <p:ext uri="{BB962C8B-B14F-4D97-AF65-F5344CB8AC3E}">
        <p14:creationId xmlns:p14="http://schemas.microsoft.com/office/powerpoint/2010/main" val="608226978"/>
      </p:ext>
    </p:extLst>
  </p:cSld>
  <p:clrMapOvr>
    <a:masterClrMapping/>
  </p:clrMapOvr>
  <p:transition>
    <p:strips dir="l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0" y="0"/>
            <a:ext cx="8176665" cy="904863"/>
          </a:xfrm>
          <a:prstGeom prst="rect">
            <a:avLst/>
          </a:prstGeom>
        </p:spPr>
        <p:txBody>
          <a:bodyPr wrap="square">
            <a:spAutoFit/>
          </a:bodyPr>
          <a:lstStyle/>
          <a:p>
            <a:pPr algn="ctr">
              <a:lnSpc>
                <a:spcPct val="80000"/>
              </a:lnSpc>
              <a:spcAft>
                <a:spcPts val="0"/>
              </a:spcAft>
            </a:pPr>
            <a:r>
              <a:rPr lang="ru-RU" sz="3300" b="1" dirty="0">
                <a:latin typeface="+mn-lt"/>
                <a:ea typeface="Calibri" panose="020F0502020204030204" pitchFamily="34" charset="0"/>
              </a:rPr>
              <a:t>Дефініції </a:t>
            </a:r>
            <a:r>
              <a:rPr lang="ru-RU" sz="3300" b="1" dirty="0" err="1">
                <a:latin typeface="+mn-lt"/>
                <a:ea typeface="Calibri" panose="020F0502020204030204" pitchFamily="34" charset="0"/>
              </a:rPr>
              <a:t>поняття</a:t>
            </a:r>
            <a:r>
              <a:rPr lang="ru-RU" sz="3300" b="1" dirty="0">
                <a:latin typeface="+mn-lt"/>
                <a:ea typeface="Calibri" panose="020F0502020204030204" pitchFamily="34" charset="0"/>
              </a:rPr>
              <a:t> “наука” у словниках</a:t>
            </a:r>
            <a:endParaRPr lang="uk-UA" sz="33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nvPr>
        </p:nvGraphicFramePr>
        <p:xfrm>
          <a:off x="107504" y="836713"/>
          <a:ext cx="8928991" cy="5923008"/>
        </p:xfrm>
        <a:graphic>
          <a:graphicData uri="http://schemas.openxmlformats.org/drawingml/2006/table">
            <a:tbl>
              <a:tblPr firstRow="1" firstCol="1" lastRow="1" lastCol="1" bandRow="1" bandCol="1"/>
              <a:tblGrid>
                <a:gridCol w="6312437">
                  <a:extLst>
                    <a:ext uri="{9D8B030D-6E8A-4147-A177-3AD203B41FA5}">
                      <a16:colId xmlns="" xmlns:a16="http://schemas.microsoft.com/office/drawing/2014/main" val="2224576947"/>
                    </a:ext>
                  </a:extLst>
                </a:gridCol>
                <a:gridCol w="2616554">
                  <a:extLst>
                    <a:ext uri="{9D8B030D-6E8A-4147-A177-3AD203B41FA5}">
                      <a16:colId xmlns="" xmlns:a16="http://schemas.microsoft.com/office/drawing/2014/main" val="2197593789"/>
                    </a:ext>
                  </a:extLst>
                </a:gridCol>
              </a:tblGrid>
              <a:tr h="320164">
                <a:tc>
                  <a:txBody>
                    <a:bodyPr/>
                    <a:lstStyle/>
                    <a:p>
                      <a:pPr algn="ctr">
                        <a:lnSpc>
                          <a:spcPct val="115000"/>
                        </a:lnSpc>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Визначення</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Джерело</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388154641"/>
                  </a:ext>
                </a:extLst>
              </a:tr>
              <a:tr h="1821281">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сфера людської діяльності, функція якої – вироблення і теоретична систематизація об’єктивних знань про дійсність; одна із форм суспільної свідомості; включає як діяльність із набуття нового знання, так і її результат – знання, що лежать в основі наукової картини світу; визначення окремих галузей наукового знання</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a:spcAft>
                          <a:spcPts val="0"/>
                        </a:spcAft>
                      </a:pP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Большой</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энциклопедический</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словарь</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[Електронний </a:t>
                      </a:r>
                      <a:r>
                        <a:rPr lang="uk-UA" sz="1400" b="0" kern="0" spc="-2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ресурс]. – Режим доступу :</a:t>
                      </a:r>
                      <a:endPar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http://www.onlinedics.ru/slovar/bes/n/nauka.html.</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1630157556"/>
                  </a:ext>
                </a:extLst>
              </a:tr>
              <a:tr h="976551">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одна із сфер людської діяльності, функцією якої є вироблення і систематизація знань про природу, суспільство і свідомість</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логики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b="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a:t>
                      </a:r>
                      <a:r>
                        <a:rPr lang="uk-UA" sz="1400" b="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var</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b="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log</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/n/nauka.html</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925991417"/>
                  </a:ext>
                </a:extLst>
              </a:tr>
              <a:tr h="1416587">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система знань про закономірності розвитку природи, суспільства та мислення</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nSpc>
                          <a:spcPct val="115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Толковый</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русского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языка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Ожегова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b="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r>
                        <a:rPr lang="uk-UA"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http://www.onlinedics.ru/slovar/ojegov/n/nauka.html.</a:t>
                      </a:r>
                    </a:p>
                    <a:p>
                      <a:pPr>
                        <a:lnSpc>
                          <a:spcPct val="115000"/>
                        </a:lnSpc>
                        <a:spcAft>
                          <a:spcPts val="0"/>
                        </a:spcAft>
                      </a:pPr>
                      <a:endPar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2741824400"/>
                  </a:ext>
                </a:extLst>
              </a:tr>
              <a:tr h="1298064">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система знань про закономірності розвитку природи, суспільства та мислення і про способи планомірного впливу на навколишній світ</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Толковый</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русского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языка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Ушакова [Електронний </a:t>
                      </a:r>
                      <a:r>
                        <a:rPr lang="uk-UA" sz="1400" b="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r>
                        <a:rPr lang="uk-UA"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http://www.onlinedics.ru/slovar/ushakov/n/nauka.html</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3249301428"/>
                  </a:ext>
                </a:extLst>
              </a:tr>
            </a:tbl>
          </a:graphicData>
        </a:graphic>
      </p:graphicFrame>
    </p:spTree>
    <p:extLst>
      <p:ext uri="{BB962C8B-B14F-4D97-AF65-F5344CB8AC3E}">
        <p14:creationId xmlns:p14="http://schemas.microsoft.com/office/powerpoint/2010/main" val="2205408096"/>
      </p:ext>
    </p:extLst>
  </p:cSld>
  <p:clrMapOvr>
    <a:masterClrMapping/>
  </p:clrMapOvr>
  <p:transition>
    <p:strips dir="l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nvPr>
        </p:nvGraphicFramePr>
        <p:xfrm>
          <a:off x="107504" y="27738"/>
          <a:ext cx="8928991" cy="6778579"/>
        </p:xfrm>
        <a:graphic>
          <a:graphicData uri="http://schemas.openxmlformats.org/drawingml/2006/table">
            <a:tbl>
              <a:tblPr firstRow="1" firstCol="1" lastRow="1" lastCol="1" bandRow="1" bandCol="1"/>
              <a:tblGrid>
                <a:gridCol w="6312437">
                  <a:extLst>
                    <a:ext uri="{9D8B030D-6E8A-4147-A177-3AD203B41FA5}">
                      <a16:colId xmlns="" xmlns:a16="http://schemas.microsoft.com/office/drawing/2014/main" val="2224576947"/>
                    </a:ext>
                  </a:extLst>
                </a:gridCol>
                <a:gridCol w="2616554">
                  <a:extLst>
                    <a:ext uri="{9D8B030D-6E8A-4147-A177-3AD203B41FA5}">
                      <a16:colId xmlns="" xmlns:a16="http://schemas.microsoft.com/office/drawing/2014/main" val="2197593789"/>
                    </a:ext>
                  </a:extLst>
                </a:gridCol>
              </a:tblGrid>
              <a:tr h="338265">
                <a:tc>
                  <a:txBody>
                    <a:bodyPr/>
                    <a:lstStyle/>
                    <a:p>
                      <a:pPr algn="ctr">
                        <a:lnSpc>
                          <a:spcPct val="115000"/>
                        </a:lnSpc>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Визначення</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Джерело</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388154641"/>
                  </a:ext>
                </a:extLst>
              </a:tr>
              <a:tr h="1525471">
                <a:tc>
                  <a:txBody>
                    <a:bodyPr/>
                    <a:lstStyle/>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сфера діяльності, вироблення і теоретичної систематизації об’єктивних знань про дійсність, одна із форм суспільної свідомості, що включає діяльність із набуття</a:t>
                      </a:r>
                    </a:p>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знань, а також її результат – знання, що лежать в основі наукової картини світу</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Исторический</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http://www.slovarionline.</a:t>
                      </a:r>
                    </a:p>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исторический-словарь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1630157556"/>
                  </a:ext>
                </a:extLst>
              </a:tr>
              <a:tr h="1427672">
                <a:tc>
                  <a:txBody>
                    <a:bodyPr/>
                    <a:lstStyle/>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сфера людської діяльності, функцією якої є вироблення і теоретична систематизація об’єктивних знань про дійсність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Политический</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http://www.slovarionline.</a:t>
                      </a:r>
                    </a:p>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политический-словарь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2925991417"/>
                  </a:ext>
                </a:extLst>
              </a:tr>
              <a:tr h="2145595">
                <a:tc>
                  <a:txBody>
                    <a:bodyPr/>
                    <a:lstStyle/>
                    <a:p>
                      <a:pPr>
                        <a:lnSpc>
                          <a:spcPct val="115000"/>
                        </a:lnSpc>
                        <a:spcAft>
                          <a:spcPts val="0"/>
                        </a:spcAft>
                      </a:pPr>
                      <a:r>
                        <a:rPr lang="uk-UA" sz="18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система знань про закони природи, суспільства, мислення. Науки розрізняють: за характером предмета дослідження (природничі, технічні, гуманітарні, соціальні та ін.); за способом збору даних та рівнем їх узагальнення (емпіричні, теоретичні, </a:t>
                      </a:r>
                      <a:r>
                        <a:rPr lang="uk-UA" sz="18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фундаментальні); за методом дослідження (</a:t>
                      </a:r>
                      <a:r>
                        <a:rPr lang="uk-UA" sz="18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номотетичні</a:t>
                      </a:r>
                      <a:r>
                        <a:rPr lang="uk-UA" sz="18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ідеографічні); за ступенем практичного застосування (чисті, прикладні)</a:t>
                      </a:r>
                      <a:endPar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Социологический</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http://www.slovarionline.</a:t>
                      </a:r>
                    </a:p>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социологический-словарь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2741824400"/>
                  </a:ext>
                </a:extLst>
              </a:tr>
              <a:tr h="1252681">
                <a:tc>
                  <a:txBody>
                    <a:bodyPr/>
                    <a:lstStyle/>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особливий вид пізнавальної діяльності, що спрямований на вироблення об’єктивних, системно організованих та обґрунтованих знань про світ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Философский</a:t>
                      </a:r>
                      <a:r>
                        <a:rPr lang="uk-UA" sz="14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a:t>
                      </a:r>
                      <a:r>
                        <a:rPr lang="uk-UA" sz="14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ктронний</a:t>
                      </a:r>
                      <a:r>
                        <a:rPr lang="uk-UA" sz="14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ресурс]. – Режим доступу: </a:t>
                      </a:r>
                      <a:r>
                        <a:rPr lang="en-US" sz="1400" spc="-5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 </a:t>
                      </a:r>
                      <a:r>
                        <a:rPr lang="uk-UA" sz="1400" spc="-4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nline.ru/</a:t>
                      </a:r>
                      <a:r>
                        <a:rPr lang="uk-UA" sz="1400" spc="-4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spc="-4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spc="-4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философский-словарь</a:t>
                      </a:r>
                      <a:r>
                        <a:rPr lang="uk-UA" sz="1400" spc="-4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3249301428"/>
                  </a:ext>
                </a:extLst>
              </a:tr>
            </a:tbl>
          </a:graphicData>
        </a:graphic>
      </p:graphicFrame>
    </p:spTree>
    <p:extLst>
      <p:ext uri="{BB962C8B-B14F-4D97-AF65-F5344CB8AC3E}">
        <p14:creationId xmlns:p14="http://schemas.microsoft.com/office/powerpoint/2010/main" val="1835765802"/>
      </p:ext>
    </p:extLst>
  </p:cSld>
  <p:clrMapOvr>
    <a:masterClrMapping/>
  </p:clrMapOvr>
  <p:transition>
    <p:strips dir="l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3528" y="41701"/>
            <a:ext cx="8176665" cy="830997"/>
          </a:xfrm>
          <a:prstGeom prst="rect">
            <a:avLst/>
          </a:prstGeom>
        </p:spPr>
        <p:txBody>
          <a:bodyPr wrap="square">
            <a:spAutoFit/>
          </a:bodyPr>
          <a:lstStyle/>
          <a:p>
            <a:pPr algn="ctr">
              <a:lnSpc>
                <a:spcPct val="80000"/>
              </a:lnSpc>
              <a:spcAft>
                <a:spcPts val="0"/>
              </a:spcAft>
            </a:pPr>
            <a:r>
              <a:rPr lang="ru-RU" sz="6000" b="1" dirty="0">
                <a:latin typeface="+mn-lt"/>
                <a:ea typeface="Calibri" panose="020F0502020204030204" pitchFamily="34" charset="0"/>
              </a:rPr>
              <a:t>Завдання науки</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pSp>
        <p:nvGrpSpPr>
          <p:cNvPr id="6" name="Group 1"/>
          <p:cNvGrpSpPr>
            <a:grpSpLocks/>
          </p:cNvGrpSpPr>
          <p:nvPr/>
        </p:nvGrpSpPr>
        <p:grpSpPr bwMode="auto">
          <a:xfrm>
            <a:off x="251520" y="1153042"/>
            <a:ext cx="8814446" cy="5588325"/>
            <a:chOff x="1314" y="9067"/>
            <a:chExt cx="9443" cy="3752"/>
          </a:xfrm>
        </p:grpSpPr>
        <p:grpSp>
          <p:nvGrpSpPr>
            <p:cNvPr id="7" name="Group 29"/>
            <p:cNvGrpSpPr>
              <a:grpSpLocks/>
            </p:cNvGrpSpPr>
            <p:nvPr/>
          </p:nvGrpSpPr>
          <p:grpSpPr bwMode="auto">
            <a:xfrm>
              <a:off x="2214" y="10668"/>
              <a:ext cx="7560" cy="180"/>
              <a:chOff x="2214" y="5039"/>
              <a:chExt cx="7560" cy="180"/>
            </a:xfrm>
          </p:grpSpPr>
          <p:sp>
            <p:nvSpPr>
              <p:cNvPr id="36" name="Line 33"/>
              <p:cNvSpPr>
                <a:spLocks noChangeShapeType="1"/>
              </p:cNvSpPr>
              <p:nvPr/>
            </p:nvSpPr>
            <p:spPr bwMode="auto">
              <a:xfrm>
                <a:off x="22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37" name="Line 32"/>
              <p:cNvSpPr>
                <a:spLocks noChangeShapeType="1"/>
              </p:cNvSpPr>
              <p:nvPr/>
            </p:nvSpPr>
            <p:spPr bwMode="auto">
              <a:xfrm>
                <a:off x="58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38" name="Line 31"/>
              <p:cNvSpPr>
                <a:spLocks noChangeShapeType="1"/>
              </p:cNvSpPr>
              <p:nvPr/>
            </p:nvSpPr>
            <p:spPr bwMode="auto">
              <a:xfrm>
                <a:off x="977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39" name="Line 30"/>
              <p:cNvSpPr>
                <a:spLocks noChangeShapeType="1"/>
              </p:cNvSpPr>
              <p:nvPr/>
            </p:nvSpPr>
            <p:spPr bwMode="auto">
              <a:xfrm>
                <a:off x="2214" y="5219"/>
                <a:ext cx="756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grpSp>
          <p:nvGrpSpPr>
            <p:cNvPr id="8" name="Group 2"/>
            <p:cNvGrpSpPr>
              <a:grpSpLocks/>
            </p:cNvGrpSpPr>
            <p:nvPr/>
          </p:nvGrpSpPr>
          <p:grpSpPr bwMode="auto">
            <a:xfrm>
              <a:off x="1314" y="9067"/>
              <a:ext cx="9443" cy="3752"/>
              <a:chOff x="1314" y="9067"/>
              <a:chExt cx="9443" cy="3752"/>
            </a:xfrm>
          </p:grpSpPr>
          <p:sp>
            <p:nvSpPr>
              <p:cNvPr id="9" name="Line 28"/>
              <p:cNvSpPr>
                <a:spLocks noChangeShapeType="1"/>
              </p:cNvSpPr>
              <p:nvPr/>
            </p:nvSpPr>
            <p:spPr bwMode="auto">
              <a:xfrm>
                <a:off x="5814" y="9588"/>
                <a:ext cx="0" cy="18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nvGrpSpPr>
              <p:cNvPr id="10" name="Group 15"/>
              <p:cNvGrpSpPr>
                <a:grpSpLocks/>
              </p:cNvGrpSpPr>
              <p:nvPr/>
            </p:nvGrpSpPr>
            <p:grpSpPr bwMode="auto">
              <a:xfrm>
                <a:off x="1314" y="9067"/>
                <a:ext cx="9443" cy="3752"/>
                <a:chOff x="1314" y="9067"/>
                <a:chExt cx="9443" cy="3752"/>
              </a:xfrm>
            </p:grpSpPr>
            <p:grpSp>
              <p:nvGrpSpPr>
                <p:cNvPr id="23" name="Group 24"/>
                <p:cNvGrpSpPr>
                  <a:grpSpLocks/>
                </p:cNvGrpSpPr>
                <p:nvPr/>
              </p:nvGrpSpPr>
              <p:grpSpPr bwMode="auto">
                <a:xfrm>
                  <a:off x="1314" y="10114"/>
                  <a:ext cx="9443" cy="554"/>
                  <a:chOff x="1314" y="4485"/>
                  <a:chExt cx="9443" cy="554"/>
                </a:xfrm>
              </p:grpSpPr>
              <p:sp>
                <p:nvSpPr>
                  <p:cNvPr id="33" name="AutoShape 27"/>
                  <p:cNvSpPr>
                    <a:spLocks noChangeArrowheads="1"/>
                  </p:cNvSpPr>
                  <p:nvPr/>
                </p:nvSpPr>
                <p:spPr bwMode="auto">
                  <a:xfrm>
                    <a:off x="1314" y="4499"/>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описування</a:t>
                    </a:r>
                    <a:endParaRPr kumimoji="0" lang="uk-UA" altLang="uk-UA" sz="3600" b="0" i="0" u="none" strike="noStrike" cap="none" normalizeH="0" baseline="0" dirty="0" smtClean="0">
                      <a:ln>
                        <a:noFill/>
                      </a:ln>
                      <a:solidFill>
                        <a:sysClr val="windowText" lastClr="000000"/>
                      </a:solidFill>
                      <a:effectLst/>
                    </a:endParaRPr>
                  </a:p>
                </p:txBody>
              </p:sp>
              <p:sp>
                <p:nvSpPr>
                  <p:cNvPr id="34" name="AutoShape 26"/>
                  <p:cNvSpPr>
                    <a:spLocks noChangeArrowheads="1"/>
                  </p:cNvSpPr>
                  <p:nvPr/>
                </p:nvSpPr>
                <p:spPr bwMode="auto">
                  <a:xfrm>
                    <a:off x="4247" y="4485"/>
                    <a:ext cx="3085"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пояснювання</a:t>
                    </a:r>
                    <a:endParaRPr kumimoji="0" lang="uk-UA" altLang="uk-UA" sz="3600" b="0" i="0" u="none" strike="noStrike" cap="none" normalizeH="0" baseline="0" smtClean="0">
                      <a:ln>
                        <a:noFill/>
                      </a:ln>
                      <a:solidFill>
                        <a:sysClr val="windowText" lastClr="000000"/>
                      </a:solidFill>
                      <a:effectLst/>
                    </a:endParaRPr>
                  </a:p>
                </p:txBody>
              </p:sp>
              <p:sp>
                <p:nvSpPr>
                  <p:cNvPr id="35" name="AutoShape 25"/>
                  <p:cNvSpPr>
                    <a:spLocks noChangeArrowheads="1"/>
                  </p:cNvSpPr>
                  <p:nvPr/>
                </p:nvSpPr>
                <p:spPr bwMode="auto">
                  <a:xfrm>
                    <a:off x="7530" y="4490"/>
                    <a:ext cx="3227"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передбачення</a:t>
                    </a:r>
                    <a:endParaRPr kumimoji="0" lang="uk-UA" altLang="uk-UA" sz="3600" b="0" i="0" u="none" strike="noStrike" cap="none" normalizeH="0" baseline="0" dirty="0" smtClean="0">
                      <a:ln>
                        <a:noFill/>
                      </a:ln>
                      <a:solidFill>
                        <a:sysClr val="windowText" lastClr="000000"/>
                      </a:solidFill>
                      <a:effectLst/>
                    </a:endParaRPr>
                  </a:p>
                </p:txBody>
              </p:sp>
            </p:grpSp>
            <p:grpSp>
              <p:nvGrpSpPr>
                <p:cNvPr id="24" name="Group 20"/>
                <p:cNvGrpSpPr>
                  <a:grpSpLocks/>
                </p:cNvGrpSpPr>
                <p:nvPr/>
              </p:nvGrpSpPr>
              <p:grpSpPr bwMode="auto">
                <a:xfrm>
                  <a:off x="1314" y="11190"/>
                  <a:ext cx="9334" cy="558"/>
                  <a:chOff x="1314" y="4481"/>
                  <a:chExt cx="9334" cy="558"/>
                </a:xfrm>
              </p:grpSpPr>
              <p:sp>
                <p:nvSpPr>
                  <p:cNvPr id="30" name="AutoShape 23"/>
                  <p:cNvSpPr>
                    <a:spLocks noChangeArrowheads="1"/>
                  </p:cNvSpPr>
                  <p:nvPr/>
                </p:nvSpPr>
                <p:spPr bwMode="auto">
                  <a:xfrm>
                    <a:off x="1314" y="4499"/>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процеси</a:t>
                    </a:r>
                    <a:endParaRPr kumimoji="0" lang="uk-UA" altLang="uk-UA" sz="3600" b="0" i="0" u="none" strike="noStrike" cap="none" normalizeH="0" baseline="0" smtClean="0">
                      <a:ln>
                        <a:noFill/>
                      </a:ln>
                      <a:solidFill>
                        <a:sysClr val="windowText" lastClr="000000"/>
                      </a:solidFill>
                      <a:effectLst/>
                    </a:endParaRPr>
                  </a:p>
                </p:txBody>
              </p:sp>
              <p:sp>
                <p:nvSpPr>
                  <p:cNvPr id="31" name="AutoShape 22"/>
                  <p:cNvSpPr>
                    <a:spLocks noChangeArrowheads="1"/>
                  </p:cNvSpPr>
                  <p:nvPr/>
                </p:nvSpPr>
                <p:spPr bwMode="auto">
                  <a:xfrm>
                    <a:off x="4477" y="4481"/>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явища</a:t>
                    </a:r>
                    <a:endParaRPr kumimoji="0" lang="uk-UA" altLang="uk-UA" sz="3600" b="0" i="0" u="none" strike="noStrike" cap="none" normalizeH="0" baseline="0" smtClean="0">
                      <a:ln>
                        <a:noFill/>
                      </a:ln>
                      <a:solidFill>
                        <a:sysClr val="windowText" lastClr="000000"/>
                      </a:solidFill>
                      <a:effectLst/>
                    </a:endParaRPr>
                  </a:p>
                </p:txBody>
              </p:sp>
              <p:sp>
                <p:nvSpPr>
                  <p:cNvPr id="32" name="AutoShape 21"/>
                  <p:cNvSpPr>
                    <a:spLocks noChangeArrowheads="1"/>
                  </p:cNvSpPr>
                  <p:nvPr/>
                </p:nvSpPr>
                <p:spPr bwMode="auto">
                  <a:xfrm>
                    <a:off x="7948" y="4481"/>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факти</a:t>
                    </a:r>
                    <a:endParaRPr kumimoji="0" lang="uk-UA" altLang="uk-UA" sz="3600" b="0" i="0" u="none" strike="noStrike" cap="none" normalizeH="0" baseline="0" smtClean="0">
                      <a:ln>
                        <a:noFill/>
                      </a:ln>
                      <a:solidFill>
                        <a:sysClr val="windowText" lastClr="000000"/>
                      </a:solidFill>
                      <a:effectLst/>
                    </a:endParaRPr>
                  </a:p>
                </p:txBody>
              </p:sp>
            </p:grpSp>
            <p:sp>
              <p:nvSpPr>
                <p:cNvPr id="25" name="AutoShape 19"/>
                <p:cNvSpPr>
                  <a:spLocks noChangeArrowheads="1"/>
                </p:cNvSpPr>
                <p:nvPr/>
              </p:nvSpPr>
              <p:spPr bwMode="auto">
                <a:xfrm>
                  <a:off x="3937" y="12279"/>
                  <a:ext cx="3857"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36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предмет вивчення</a:t>
                  </a:r>
                  <a:endParaRPr kumimoji="0" lang="uk-UA" altLang="uk-UA" sz="3600" b="0" i="0" u="none" strike="noStrike" cap="none" normalizeH="0" baseline="0" dirty="0" smtClean="0">
                    <a:ln>
                      <a:noFill/>
                    </a:ln>
                    <a:solidFill>
                      <a:sysClr val="windowText" lastClr="000000"/>
                    </a:solidFill>
                    <a:effectLst/>
                  </a:endParaRPr>
                </a:p>
              </p:txBody>
            </p:sp>
            <p:grpSp>
              <p:nvGrpSpPr>
                <p:cNvPr id="26" name="Group 16"/>
                <p:cNvGrpSpPr>
                  <a:grpSpLocks/>
                </p:cNvGrpSpPr>
                <p:nvPr/>
              </p:nvGrpSpPr>
              <p:grpSpPr bwMode="auto">
                <a:xfrm>
                  <a:off x="2214" y="9067"/>
                  <a:ext cx="7560" cy="707"/>
                  <a:chOff x="2214" y="9067"/>
                  <a:chExt cx="7560" cy="707"/>
                </a:xfrm>
              </p:grpSpPr>
              <p:sp>
                <p:nvSpPr>
                  <p:cNvPr id="27" name="AutoShape 18"/>
                  <p:cNvSpPr>
                    <a:spLocks noChangeArrowheads="1"/>
                  </p:cNvSpPr>
                  <p:nvPr/>
                </p:nvSpPr>
                <p:spPr bwMode="auto">
                  <a:xfrm>
                    <a:off x="4014" y="9067"/>
                    <a:ext cx="3780" cy="644"/>
                  </a:xfrm>
                  <a:prstGeom prst="roundRect">
                    <a:avLst>
                      <a:gd name="adj" fmla="val 16667"/>
                    </a:avLst>
                  </a:prstGeom>
                  <a:solidFill>
                    <a:schemeClr val="accent1">
                      <a:lumMod val="60000"/>
                      <a:lumOff val="40000"/>
                    </a:schemeClr>
                  </a:solidFill>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70000"/>
                      </a:lnSpc>
                      <a:spcBef>
                        <a:spcPct val="0"/>
                      </a:spcBef>
                      <a:spcAft>
                        <a:spcPct val="0"/>
                      </a:spcAft>
                      <a:buClrTx/>
                      <a:buSzTx/>
                      <a:buFontTx/>
                      <a:buNone/>
                      <a:tabLst/>
                    </a:pPr>
                    <a:r>
                      <a:rPr kumimoji="0" lang="uk-UA" altLang="uk-UA" sz="4000" b="1" i="1"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Завдання науки</a:t>
                    </a:r>
                    <a:endParaRPr kumimoji="0" lang="uk-UA" altLang="uk-UA" sz="4000" b="0" i="1" u="none" strike="noStrike" cap="none" normalizeH="0" baseline="0" dirty="0" smtClean="0">
                      <a:ln>
                        <a:noFill/>
                      </a:ln>
                      <a:solidFill>
                        <a:sysClr val="windowText" lastClr="000000"/>
                      </a:solidFill>
                      <a:effectLst/>
                    </a:endParaRPr>
                  </a:p>
                </p:txBody>
              </p:sp>
              <p:sp>
                <p:nvSpPr>
                  <p:cNvPr id="29" name="Line 17"/>
                  <p:cNvSpPr>
                    <a:spLocks noChangeShapeType="1"/>
                  </p:cNvSpPr>
                  <p:nvPr/>
                </p:nvSpPr>
                <p:spPr bwMode="auto">
                  <a:xfrm>
                    <a:off x="2214" y="9774"/>
                    <a:ext cx="756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grpSp>
          <p:sp>
            <p:nvSpPr>
              <p:cNvPr id="11" name="Line 14"/>
              <p:cNvSpPr>
                <a:spLocks noChangeShapeType="1"/>
              </p:cNvSpPr>
              <p:nvPr/>
            </p:nvSpPr>
            <p:spPr bwMode="auto">
              <a:xfrm>
                <a:off x="2214" y="976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2" name="Line 13"/>
              <p:cNvSpPr>
                <a:spLocks noChangeShapeType="1"/>
              </p:cNvSpPr>
              <p:nvPr/>
            </p:nvSpPr>
            <p:spPr bwMode="auto">
              <a:xfrm>
                <a:off x="5814" y="976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3" name="Line 12"/>
              <p:cNvSpPr>
                <a:spLocks noChangeShapeType="1"/>
              </p:cNvSpPr>
              <p:nvPr/>
            </p:nvSpPr>
            <p:spPr bwMode="auto">
              <a:xfrm>
                <a:off x="9774" y="976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4" name="Line 11"/>
              <p:cNvSpPr>
                <a:spLocks noChangeShapeType="1"/>
              </p:cNvSpPr>
              <p:nvPr/>
            </p:nvSpPr>
            <p:spPr bwMode="auto">
              <a:xfrm>
                <a:off x="2214" y="1084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5" name="Line 10"/>
              <p:cNvSpPr>
                <a:spLocks noChangeShapeType="1"/>
              </p:cNvSpPr>
              <p:nvPr/>
            </p:nvSpPr>
            <p:spPr bwMode="auto">
              <a:xfrm>
                <a:off x="5814" y="1084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6" name="Line 9"/>
              <p:cNvSpPr>
                <a:spLocks noChangeShapeType="1"/>
              </p:cNvSpPr>
              <p:nvPr/>
            </p:nvSpPr>
            <p:spPr bwMode="auto">
              <a:xfrm>
                <a:off x="9774" y="1084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nvGrpSpPr>
              <p:cNvPr id="17" name="Group 4"/>
              <p:cNvGrpSpPr>
                <a:grpSpLocks/>
              </p:cNvGrpSpPr>
              <p:nvPr/>
            </p:nvGrpSpPr>
            <p:grpSpPr bwMode="auto">
              <a:xfrm>
                <a:off x="2214" y="11748"/>
                <a:ext cx="7560" cy="180"/>
                <a:chOff x="2214" y="5039"/>
                <a:chExt cx="7560" cy="180"/>
              </a:xfrm>
            </p:grpSpPr>
            <p:sp>
              <p:nvSpPr>
                <p:cNvPr id="19" name="Line 8"/>
                <p:cNvSpPr>
                  <a:spLocks noChangeShapeType="1"/>
                </p:cNvSpPr>
                <p:nvPr/>
              </p:nvSpPr>
              <p:spPr bwMode="auto">
                <a:xfrm>
                  <a:off x="22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0" name="Line 7"/>
                <p:cNvSpPr>
                  <a:spLocks noChangeShapeType="1"/>
                </p:cNvSpPr>
                <p:nvPr/>
              </p:nvSpPr>
              <p:spPr bwMode="auto">
                <a:xfrm>
                  <a:off x="58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1" name="Line 6"/>
                <p:cNvSpPr>
                  <a:spLocks noChangeShapeType="1"/>
                </p:cNvSpPr>
                <p:nvPr/>
              </p:nvSpPr>
              <p:spPr bwMode="auto">
                <a:xfrm>
                  <a:off x="977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2" name="Line 5"/>
                <p:cNvSpPr>
                  <a:spLocks noChangeShapeType="1"/>
                </p:cNvSpPr>
                <p:nvPr/>
              </p:nvSpPr>
              <p:spPr bwMode="auto">
                <a:xfrm>
                  <a:off x="2214" y="5219"/>
                  <a:ext cx="756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sp>
            <p:nvSpPr>
              <p:cNvPr id="18" name="Line 3"/>
              <p:cNvSpPr>
                <a:spLocks noChangeShapeType="1"/>
              </p:cNvSpPr>
              <p:nvPr/>
            </p:nvSpPr>
            <p:spPr bwMode="auto">
              <a:xfrm>
                <a:off x="5814" y="11919"/>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gr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097994757"/>
      </p:ext>
    </p:extLst>
  </p:cSld>
  <p:clrMapOvr>
    <a:masterClrMapping/>
  </p:clrMapOvr>
  <p:transition>
    <p:strips dir="l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3528" y="41701"/>
            <a:ext cx="8176665" cy="830997"/>
          </a:xfrm>
          <a:prstGeom prst="rect">
            <a:avLst/>
          </a:prstGeom>
        </p:spPr>
        <p:txBody>
          <a:bodyPr wrap="square">
            <a:spAutoFit/>
          </a:bodyPr>
          <a:lstStyle/>
          <a:p>
            <a:pPr algn="ctr">
              <a:lnSpc>
                <a:spcPct val="80000"/>
              </a:lnSpc>
              <a:spcAft>
                <a:spcPts val="0"/>
              </a:spcAft>
            </a:pPr>
            <a:r>
              <a:rPr lang="ru-RU" sz="6000" b="1" dirty="0">
                <a:latin typeface="+mn-lt"/>
                <a:ea typeface="Calibri" panose="020F0502020204030204" pitchFamily="34" charset="0"/>
              </a:rPr>
              <a:t>Критерії </a:t>
            </a:r>
            <a:r>
              <a:rPr lang="ru-RU" sz="6000" b="1" dirty="0" err="1">
                <a:latin typeface="+mn-lt"/>
                <a:ea typeface="Calibri" panose="020F0502020204030204" pitchFamily="34" charset="0"/>
              </a:rPr>
              <a:t>науковості</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54" name="Групувати 153"/>
          <p:cNvGrpSpPr/>
          <p:nvPr/>
        </p:nvGrpSpPr>
        <p:grpSpPr>
          <a:xfrm>
            <a:off x="128257" y="842254"/>
            <a:ext cx="8908238" cy="5981255"/>
            <a:chOff x="250224" y="620394"/>
            <a:chExt cx="6079139" cy="5521643"/>
          </a:xfrm>
        </p:grpSpPr>
        <p:sp>
          <p:nvSpPr>
            <p:cNvPr id="97" name="AutoShape 134"/>
            <p:cNvSpPr>
              <a:spLocks noChangeArrowheads="1"/>
            </p:cNvSpPr>
            <p:nvPr/>
          </p:nvSpPr>
          <p:spPr bwMode="auto">
            <a:xfrm>
              <a:off x="266700" y="1185863"/>
              <a:ext cx="109538" cy="223837"/>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98" name="AutoShape 133"/>
            <p:cNvSpPr>
              <a:spLocks noChangeArrowheads="1"/>
            </p:cNvSpPr>
            <p:nvPr/>
          </p:nvSpPr>
          <p:spPr bwMode="auto">
            <a:xfrm>
              <a:off x="266699" y="1740598"/>
              <a:ext cx="109538" cy="223838"/>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99" name="AutoShape 132"/>
            <p:cNvSpPr>
              <a:spLocks noChangeArrowheads="1"/>
            </p:cNvSpPr>
            <p:nvPr/>
          </p:nvSpPr>
          <p:spPr bwMode="auto">
            <a:xfrm>
              <a:off x="266699" y="2279339"/>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0" name="AutoShape 131"/>
            <p:cNvSpPr>
              <a:spLocks noChangeArrowheads="1"/>
            </p:cNvSpPr>
            <p:nvPr/>
          </p:nvSpPr>
          <p:spPr bwMode="auto">
            <a:xfrm>
              <a:off x="266699" y="2837199"/>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1" name="AutoShape 130"/>
            <p:cNvSpPr>
              <a:spLocks noChangeArrowheads="1"/>
            </p:cNvSpPr>
            <p:nvPr/>
          </p:nvSpPr>
          <p:spPr bwMode="auto">
            <a:xfrm>
              <a:off x="266700" y="3340941"/>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2" name="AutoShape 129"/>
            <p:cNvSpPr>
              <a:spLocks noChangeArrowheads="1"/>
            </p:cNvSpPr>
            <p:nvPr/>
          </p:nvSpPr>
          <p:spPr bwMode="auto">
            <a:xfrm>
              <a:off x="266700" y="3848932"/>
              <a:ext cx="109538" cy="223838"/>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3" name="AutoShape 128"/>
            <p:cNvSpPr>
              <a:spLocks noChangeArrowheads="1"/>
            </p:cNvSpPr>
            <p:nvPr/>
          </p:nvSpPr>
          <p:spPr bwMode="auto">
            <a:xfrm>
              <a:off x="266700" y="4340037"/>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4" name="AutoShape 127"/>
            <p:cNvSpPr>
              <a:spLocks noChangeArrowheads="1"/>
            </p:cNvSpPr>
            <p:nvPr/>
          </p:nvSpPr>
          <p:spPr bwMode="auto">
            <a:xfrm>
              <a:off x="266700" y="4770452"/>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5" name="AutoShape 126"/>
            <p:cNvSpPr>
              <a:spLocks noChangeArrowheads="1"/>
            </p:cNvSpPr>
            <p:nvPr/>
          </p:nvSpPr>
          <p:spPr bwMode="auto">
            <a:xfrm>
              <a:off x="266700" y="5312685"/>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6" name="AutoShape 125"/>
            <p:cNvSpPr>
              <a:spLocks noChangeArrowheads="1"/>
            </p:cNvSpPr>
            <p:nvPr/>
          </p:nvSpPr>
          <p:spPr bwMode="auto">
            <a:xfrm>
              <a:off x="266700" y="5816427"/>
              <a:ext cx="109538" cy="223838"/>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8" name="Line 123"/>
            <p:cNvSpPr>
              <a:spLocks noChangeShapeType="1"/>
            </p:cNvSpPr>
            <p:nvPr/>
          </p:nvSpPr>
          <p:spPr bwMode="auto">
            <a:xfrm flipV="1">
              <a:off x="250224" y="1077735"/>
              <a:ext cx="4117" cy="492835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grpSp>
          <p:nvGrpSpPr>
            <p:cNvPr id="109" name="Group 80"/>
            <p:cNvGrpSpPr>
              <a:grpSpLocks/>
            </p:cNvGrpSpPr>
            <p:nvPr/>
          </p:nvGrpSpPr>
          <p:grpSpPr bwMode="auto">
            <a:xfrm>
              <a:off x="376238" y="620394"/>
              <a:ext cx="5953125" cy="5521643"/>
              <a:chOff x="1487" y="5981"/>
              <a:chExt cx="9374" cy="8695"/>
            </a:xfrm>
          </p:grpSpPr>
          <p:sp>
            <p:nvSpPr>
              <p:cNvPr id="110" name="Rectangle 122"/>
              <p:cNvSpPr>
                <a:spLocks noChangeArrowheads="1"/>
              </p:cNvSpPr>
              <p:nvPr/>
            </p:nvSpPr>
            <p:spPr bwMode="auto">
              <a:xfrm>
                <a:off x="1487" y="5981"/>
                <a:ext cx="3029" cy="62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Критерії науковості</a:t>
                </a:r>
                <a:endPar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11" name="Rectangle 121"/>
              <p:cNvSpPr>
                <a:spLocks noChangeArrowheads="1"/>
              </p:cNvSpPr>
              <p:nvPr/>
            </p:nvSpPr>
            <p:spPr bwMode="auto">
              <a:xfrm>
                <a:off x="4700" y="6012"/>
                <a:ext cx="6154" cy="52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Характеристика</a:t>
                </a:r>
                <a:endPar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nvGrpSpPr>
              <p:cNvPr id="112" name="Group 117"/>
              <p:cNvGrpSpPr>
                <a:grpSpLocks/>
              </p:cNvGrpSpPr>
              <p:nvPr/>
            </p:nvGrpSpPr>
            <p:grpSpPr bwMode="auto">
              <a:xfrm>
                <a:off x="1494" y="6715"/>
                <a:ext cx="9367" cy="823"/>
                <a:chOff x="1494" y="6760"/>
                <a:chExt cx="9367" cy="823"/>
              </a:xfrm>
            </p:grpSpPr>
            <p:sp>
              <p:nvSpPr>
                <p:cNvPr id="149" name="Rectangle 120"/>
                <p:cNvSpPr>
                  <a:spLocks noChangeArrowheads="1"/>
                </p:cNvSpPr>
                <p:nvPr/>
              </p:nvSpPr>
              <p:spPr bwMode="auto">
                <a:xfrm>
                  <a:off x="1494" y="6834"/>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об’єктивність</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50" name="Rectangle 119"/>
                <p:cNvSpPr>
                  <a:spLocks noChangeArrowheads="1"/>
                </p:cNvSpPr>
                <p:nvPr/>
              </p:nvSpPr>
              <p:spPr bwMode="auto">
                <a:xfrm>
                  <a:off x="4689" y="6760"/>
                  <a:ext cx="6172" cy="82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8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подання предмета дослідження в об'єктивованому вигляді, незалежно від того, які – матеріальні чи ідеальні – феномени досліджуються</a:t>
                  </a:r>
                  <a:endParaRPr kumimoji="0" lang="uk-UA" altLang="uk-UA" sz="15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4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3" name="Group 113"/>
              <p:cNvGrpSpPr>
                <a:grpSpLocks/>
              </p:cNvGrpSpPr>
              <p:nvPr/>
            </p:nvGrpSpPr>
            <p:grpSpPr bwMode="auto">
              <a:xfrm>
                <a:off x="1494" y="7604"/>
                <a:ext cx="9360" cy="742"/>
                <a:chOff x="1494" y="7694"/>
                <a:chExt cx="9360" cy="742"/>
              </a:xfrm>
            </p:grpSpPr>
            <p:sp>
              <p:nvSpPr>
                <p:cNvPr id="146" name="Rectangle 116"/>
                <p:cNvSpPr>
                  <a:spLocks noChangeArrowheads="1"/>
                </p:cNvSpPr>
                <p:nvPr/>
              </p:nvSpPr>
              <p:spPr bwMode="auto">
                <a:xfrm>
                  <a:off x="1494" y="7745"/>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системність </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7" name="Rectangle 115"/>
                <p:cNvSpPr>
                  <a:spLocks noChangeArrowheads="1"/>
                </p:cNvSpPr>
                <p:nvPr/>
              </p:nvSpPr>
              <p:spPr bwMode="auto">
                <a:xfrm>
                  <a:off x="4689" y="7694"/>
                  <a:ext cx="6165" cy="74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організація знання в певну систему за логікою предмета, що відображається знанням</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4" name="Group 109"/>
              <p:cNvGrpSpPr>
                <a:grpSpLocks/>
              </p:cNvGrpSpPr>
              <p:nvPr/>
            </p:nvGrpSpPr>
            <p:grpSpPr bwMode="auto">
              <a:xfrm>
                <a:off x="1494" y="8422"/>
                <a:ext cx="9360" cy="742"/>
                <a:chOff x="1494" y="8572"/>
                <a:chExt cx="9360" cy="742"/>
              </a:xfrm>
            </p:grpSpPr>
            <p:sp>
              <p:nvSpPr>
                <p:cNvPr id="143" name="Rectangle 112"/>
                <p:cNvSpPr>
                  <a:spLocks noChangeArrowheads="1"/>
                </p:cNvSpPr>
                <p:nvPr/>
              </p:nvSpPr>
              <p:spPr bwMode="auto">
                <a:xfrm>
                  <a:off x="1494" y="8641"/>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обґрунтованість</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4" name="Rectangle 111"/>
                <p:cNvSpPr>
                  <a:spLocks noChangeArrowheads="1"/>
                </p:cNvSpPr>
                <p:nvPr/>
              </p:nvSpPr>
              <p:spPr bwMode="auto">
                <a:xfrm>
                  <a:off x="4689" y="8572"/>
                  <a:ext cx="6165" cy="74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аргументація наукових положень до повноти обґрунтованості і доведеності</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5" name="Group 105"/>
              <p:cNvGrpSpPr>
                <a:grpSpLocks/>
              </p:cNvGrpSpPr>
              <p:nvPr/>
            </p:nvGrpSpPr>
            <p:grpSpPr bwMode="auto">
              <a:xfrm>
                <a:off x="1487" y="9225"/>
                <a:ext cx="9367" cy="741"/>
                <a:chOff x="1487" y="9450"/>
                <a:chExt cx="9367" cy="741"/>
              </a:xfrm>
            </p:grpSpPr>
            <p:sp>
              <p:nvSpPr>
                <p:cNvPr id="140" name="Rectangle 108"/>
                <p:cNvSpPr>
                  <a:spLocks noChangeArrowheads="1"/>
                </p:cNvSpPr>
                <p:nvPr/>
              </p:nvSpPr>
              <p:spPr bwMode="auto">
                <a:xfrm>
                  <a:off x="1487" y="9557"/>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істинність</a:t>
                  </a:r>
                  <a:endParaRPr kumimoji="0" lang="uk-UA" altLang="uk-UA" sz="16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1" name="Rectangle 107"/>
                <p:cNvSpPr>
                  <a:spLocks noChangeArrowheads="1"/>
                </p:cNvSpPr>
                <p:nvPr/>
              </p:nvSpPr>
              <p:spPr bwMode="auto">
                <a:xfrm>
                  <a:off x="4689" y="9450"/>
                  <a:ext cx="6165" cy="74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надання адекватного відображення дійсності. Істинність є центральним </a:t>
                  </a:r>
                  <a:r>
                    <a:rPr kumimoji="0" lang="uk-UA" altLang="uk-UA" sz="15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регулятивом</a:t>
                  </a: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науки</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2" name="Line 106"/>
                <p:cNvSpPr>
                  <a:spLocks noChangeShapeType="1"/>
                </p:cNvSpPr>
                <p:nvPr/>
              </p:nvSpPr>
              <p:spPr bwMode="auto">
                <a:xfrm>
                  <a:off x="4516" y="9866"/>
                  <a:ext cx="173"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grpSp>
          <p:grpSp>
            <p:nvGrpSpPr>
              <p:cNvPr id="116" name="Group 101"/>
              <p:cNvGrpSpPr>
                <a:grpSpLocks/>
              </p:cNvGrpSpPr>
              <p:nvPr/>
            </p:nvGrpSpPr>
            <p:grpSpPr bwMode="auto">
              <a:xfrm>
                <a:off x="1487" y="10043"/>
                <a:ext cx="9367" cy="741"/>
                <a:chOff x="1487" y="10328"/>
                <a:chExt cx="9367" cy="741"/>
              </a:xfrm>
            </p:grpSpPr>
            <p:sp>
              <p:nvSpPr>
                <p:cNvPr id="137" name="Rectangle 104"/>
                <p:cNvSpPr>
                  <a:spLocks noChangeArrowheads="1"/>
                </p:cNvSpPr>
                <p:nvPr/>
              </p:nvSpPr>
              <p:spPr bwMode="auto">
                <a:xfrm>
                  <a:off x="1487" y="10442"/>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проблемність</a:t>
                  </a:r>
                  <a:endParaRPr kumimoji="0" lang="uk-UA" altLang="uk-UA" sz="14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38" name="Rectangle 103"/>
                <p:cNvSpPr>
                  <a:spLocks noChangeArrowheads="1"/>
                </p:cNvSpPr>
                <p:nvPr/>
              </p:nvSpPr>
              <p:spPr bwMode="auto">
                <a:xfrm>
                  <a:off x="4689" y="10328"/>
                  <a:ext cx="6165" cy="74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вирішення наукою проблем як найближче її завдання</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7" name="Group 97"/>
              <p:cNvGrpSpPr>
                <a:grpSpLocks/>
              </p:cNvGrpSpPr>
              <p:nvPr/>
            </p:nvGrpSpPr>
            <p:grpSpPr bwMode="auto">
              <a:xfrm>
                <a:off x="1487" y="10831"/>
                <a:ext cx="9367" cy="738"/>
                <a:chOff x="1487" y="11206"/>
                <a:chExt cx="9367" cy="738"/>
              </a:xfrm>
            </p:grpSpPr>
            <p:sp>
              <p:nvSpPr>
                <p:cNvPr id="134" name="Rectangle 100"/>
                <p:cNvSpPr>
                  <a:spLocks noChangeArrowheads="1"/>
                </p:cNvSpPr>
                <p:nvPr/>
              </p:nvSpPr>
              <p:spPr bwMode="auto">
                <a:xfrm>
                  <a:off x="1487" y="11242"/>
                  <a:ext cx="3029"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причинна матриця </a:t>
                  </a: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пояснення</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явищ</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35" name="Rectangle 99"/>
                <p:cNvSpPr>
                  <a:spLocks noChangeArrowheads="1"/>
                </p:cNvSpPr>
                <p:nvPr/>
              </p:nvSpPr>
              <p:spPr bwMode="auto">
                <a:xfrm>
                  <a:off x="4689" y="11206"/>
                  <a:ext cx="6165"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науковий аналіз передбачає пошук причин, тобто мотивованих певними закономірностями чинників</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8" name="Group 93"/>
              <p:cNvGrpSpPr>
                <a:grpSpLocks/>
              </p:cNvGrpSpPr>
              <p:nvPr/>
            </p:nvGrpSpPr>
            <p:grpSpPr bwMode="auto">
              <a:xfrm>
                <a:off x="1494" y="11604"/>
                <a:ext cx="9360" cy="702"/>
                <a:chOff x="1494" y="12084"/>
                <a:chExt cx="9360" cy="702"/>
              </a:xfrm>
            </p:grpSpPr>
            <p:sp>
              <p:nvSpPr>
                <p:cNvPr id="131" name="Rectangle 96"/>
                <p:cNvSpPr>
                  <a:spLocks noChangeArrowheads="1"/>
                </p:cNvSpPr>
                <p:nvPr/>
              </p:nvSpPr>
              <p:spPr bwMode="auto">
                <a:xfrm>
                  <a:off x="1494" y="12184"/>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ідеалізація</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32" name="Rectangle 95"/>
                <p:cNvSpPr>
                  <a:spLocks noChangeArrowheads="1"/>
                </p:cNvSpPr>
                <p:nvPr/>
              </p:nvSpPr>
              <p:spPr bwMode="auto">
                <a:xfrm>
                  <a:off x="4689" y="12084"/>
                  <a:ext cx="6165"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наука досліджує явища, так би мовити, в чистому вигляді, відсторонюючись від дрібниць </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9" name="Group 89"/>
              <p:cNvGrpSpPr>
                <a:grpSpLocks/>
              </p:cNvGrpSpPr>
              <p:nvPr/>
            </p:nvGrpSpPr>
            <p:grpSpPr bwMode="auto">
              <a:xfrm>
                <a:off x="1501" y="12369"/>
                <a:ext cx="9360" cy="702"/>
                <a:chOff x="1494" y="12962"/>
                <a:chExt cx="9360" cy="702"/>
              </a:xfrm>
            </p:grpSpPr>
            <p:sp>
              <p:nvSpPr>
                <p:cNvPr id="128" name="Rectangle 92"/>
                <p:cNvSpPr>
                  <a:spLocks noChangeArrowheads="1"/>
                </p:cNvSpPr>
                <p:nvPr/>
              </p:nvSpPr>
              <p:spPr bwMode="auto">
                <a:xfrm>
                  <a:off x="1494" y="13021"/>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предметність</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9" name="Rectangle 91"/>
                <p:cNvSpPr>
                  <a:spLocks noChangeArrowheads="1"/>
                </p:cNvSpPr>
                <p:nvPr/>
              </p:nvSpPr>
              <p:spPr bwMode="auto">
                <a:xfrm>
                  <a:off x="4682" y="12962"/>
                  <a:ext cx="617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наука вирішує лише проблеми певного роду, при цьому наукові знання є специфічними </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20" name="Group 85"/>
              <p:cNvGrpSpPr>
                <a:grpSpLocks/>
              </p:cNvGrpSpPr>
              <p:nvPr/>
            </p:nvGrpSpPr>
            <p:grpSpPr bwMode="auto">
              <a:xfrm>
                <a:off x="1494" y="13194"/>
                <a:ext cx="9367" cy="702"/>
                <a:chOff x="1487" y="13840"/>
                <a:chExt cx="9367" cy="702"/>
              </a:xfrm>
            </p:grpSpPr>
            <p:sp>
              <p:nvSpPr>
                <p:cNvPr id="125" name="Rectangle 88"/>
                <p:cNvSpPr>
                  <a:spLocks noChangeArrowheads="1"/>
                </p:cNvSpPr>
                <p:nvPr/>
              </p:nvSpPr>
              <p:spPr bwMode="auto">
                <a:xfrm>
                  <a:off x="1487" y="13840"/>
                  <a:ext cx="302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2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інтерсуб</a:t>
                  </a:r>
                  <a:r>
                    <a:rPr kumimoji="0" lang="en-US"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a:t>
                  </a:r>
                  <a:r>
                    <a:rPr kumimoji="0" lang="uk-UA" altLang="uk-UA" sz="2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єктивна</a:t>
                  </a: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2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перевірюваність</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6" name="Rectangle 87"/>
                <p:cNvSpPr>
                  <a:spLocks noChangeArrowheads="1"/>
                </p:cNvSpPr>
                <p:nvPr/>
              </p:nvSpPr>
              <p:spPr bwMode="auto">
                <a:xfrm>
                  <a:off x="4682" y="13840"/>
                  <a:ext cx="617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аргументи науки є відкритими для критичної перевірки будь-яким суб’єктом</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21" name="Group 81"/>
              <p:cNvGrpSpPr>
                <a:grpSpLocks/>
              </p:cNvGrpSpPr>
              <p:nvPr/>
            </p:nvGrpSpPr>
            <p:grpSpPr bwMode="auto">
              <a:xfrm>
                <a:off x="1494" y="13974"/>
                <a:ext cx="9367" cy="702"/>
                <a:chOff x="1487" y="14718"/>
                <a:chExt cx="9367" cy="702"/>
              </a:xfrm>
            </p:grpSpPr>
            <p:sp>
              <p:nvSpPr>
                <p:cNvPr id="122" name="Rectangle 84"/>
                <p:cNvSpPr>
                  <a:spLocks noChangeArrowheads="1"/>
                </p:cNvSpPr>
                <p:nvPr/>
              </p:nvSpPr>
              <p:spPr bwMode="auto">
                <a:xfrm>
                  <a:off x="1487" y="14820"/>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раціональність</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3" name="Rectangle 83"/>
                <p:cNvSpPr>
                  <a:spLocks noChangeArrowheads="1"/>
                </p:cNvSpPr>
                <p:nvPr/>
              </p:nvSpPr>
              <p:spPr bwMode="auto">
                <a:xfrm>
                  <a:off x="4682" y="14718"/>
                  <a:ext cx="617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робота з ідеалізованими </a:t>
                  </a:r>
                  <a:r>
                    <a:rPr kumimoji="0" lang="uk-UA" altLang="uk-UA" sz="15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об’єктами,акцентування</a:t>
                  </a: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уваги на пізнавальному аспекті осягнення світу</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gr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156" name="Пряма сполучна лінія 155"/>
          <p:cNvCxnSpPr>
            <a:stCxn id="108" idx="1"/>
            <a:endCxn id="110" idx="1"/>
          </p:cNvCxnSpPr>
          <p:nvPr/>
        </p:nvCxnSpPr>
        <p:spPr bwMode="auto">
          <a:xfrm flipV="1">
            <a:off x="134290" y="1057222"/>
            <a:ext cx="178625" cy="280441"/>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60" name="Line 106"/>
          <p:cNvSpPr>
            <a:spLocks noChangeShapeType="1"/>
          </p:cNvSpPr>
          <p:nvPr/>
        </p:nvSpPr>
        <p:spPr bwMode="auto">
          <a:xfrm>
            <a:off x="3131746" y="3933056"/>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1" name="Line 106"/>
          <p:cNvSpPr>
            <a:spLocks noChangeShapeType="1"/>
          </p:cNvSpPr>
          <p:nvPr/>
        </p:nvSpPr>
        <p:spPr bwMode="auto">
          <a:xfrm>
            <a:off x="3131746" y="2708920"/>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2" name="Line 106"/>
          <p:cNvSpPr>
            <a:spLocks noChangeShapeType="1"/>
          </p:cNvSpPr>
          <p:nvPr/>
        </p:nvSpPr>
        <p:spPr bwMode="auto">
          <a:xfrm>
            <a:off x="3141983" y="2204864"/>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3" name="Line 106"/>
          <p:cNvSpPr>
            <a:spLocks noChangeShapeType="1"/>
          </p:cNvSpPr>
          <p:nvPr/>
        </p:nvSpPr>
        <p:spPr bwMode="auto">
          <a:xfrm>
            <a:off x="3131746" y="1556792"/>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4" name="Line 106"/>
          <p:cNvSpPr>
            <a:spLocks noChangeShapeType="1"/>
          </p:cNvSpPr>
          <p:nvPr/>
        </p:nvSpPr>
        <p:spPr bwMode="auto">
          <a:xfrm>
            <a:off x="3131746" y="4437112"/>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5" name="Line 106"/>
          <p:cNvSpPr>
            <a:spLocks noChangeShapeType="1"/>
          </p:cNvSpPr>
          <p:nvPr/>
        </p:nvSpPr>
        <p:spPr bwMode="auto">
          <a:xfrm>
            <a:off x="3138260" y="4941168"/>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6" name="Line 106"/>
          <p:cNvSpPr>
            <a:spLocks noChangeShapeType="1"/>
          </p:cNvSpPr>
          <p:nvPr/>
        </p:nvSpPr>
        <p:spPr bwMode="auto">
          <a:xfrm>
            <a:off x="3138260" y="5445224"/>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7" name="Line 106"/>
          <p:cNvSpPr>
            <a:spLocks noChangeShapeType="1"/>
          </p:cNvSpPr>
          <p:nvPr/>
        </p:nvSpPr>
        <p:spPr bwMode="auto">
          <a:xfrm>
            <a:off x="3131746" y="6021288"/>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8" name="Line 106"/>
          <p:cNvSpPr>
            <a:spLocks noChangeShapeType="1"/>
          </p:cNvSpPr>
          <p:nvPr/>
        </p:nvSpPr>
        <p:spPr bwMode="auto">
          <a:xfrm>
            <a:off x="3131746" y="6597352"/>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303099"/>
      </p:ext>
    </p:extLst>
  </p:cSld>
  <p:clrMapOvr>
    <a:masterClrMapping/>
  </p:clrMapOvr>
  <p:transition>
    <p:strips dir="l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3528" y="41701"/>
            <a:ext cx="8176665"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Поділ наук на види за предметом та методом </a:t>
            </a:r>
            <a:r>
              <a:rPr lang="ru-RU" sz="3200" b="1" dirty="0" err="1">
                <a:latin typeface="+mn-lt"/>
                <a:ea typeface="Calibri" panose="020F0502020204030204" pitchFamily="34" charset="0"/>
              </a:rPr>
              <a:t>пізнання</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8" name="Group 18"/>
          <p:cNvGrpSpPr>
            <a:grpSpLocks/>
          </p:cNvGrpSpPr>
          <p:nvPr/>
        </p:nvGrpSpPr>
        <p:grpSpPr bwMode="auto">
          <a:xfrm>
            <a:off x="237964" y="1337441"/>
            <a:ext cx="8668072" cy="4323808"/>
            <a:chOff x="1134" y="12599"/>
            <a:chExt cx="9720" cy="1486"/>
          </a:xfrm>
        </p:grpSpPr>
        <p:sp>
          <p:nvSpPr>
            <p:cNvPr id="19" name="Line 28"/>
            <p:cNvSpPr>
              <a:spLocks noChangeShapeType="1"/>
            </p:cNvSpPr>
            <p:nvPr/>
          </p:nvSpPr>
          <p:spPr bwMode="auto">
            <a:xfrm>
              <a:off x="2034" y="13393"/>
              <a:ext cx="8460" cy="1"/>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nvGrpSpPr>
            <p:cNvPr id="20" name="Group 19"/>
            <p:cNvGrpSpPr>
              <a:grpSpLocks/>
            </p:cNvGrpSpPr>
            <p:nvPr/>
          </p:nvGrpSpPr>
          <p:grpSpPr bwMode="auto">
            <a:xfrm>
              <a:off x="1134" y="12599"/>
              <a:ext cx="9720" cy="1486"/>
              <a:chOff x="1134" y="3666"/>
              <a:chExt cx="9720" cy="1486"/>
            </a:xfrm>
          </p:grpSpPr>
          <p:sp>
            <p:nvSpPr>
              <p:cNvPr id="21" name="Rectangle 27"/>
              <p:cNvSpPr>
                <a:spLocks noChangeArrowheads="1"/>
              </p:cNvSpPr>
              <p:nvPr/>
            </p:nvSpPr>
            <p:spPr bwMode="auto">
              <a:xfrm>
                <a:off x="3643" y="3666"/>
                <a:ext cx="5400" cy="473"/>
              </a:xfrm>
              <a:prstGeom prst="rect">
                <a:avLst/>
              </a:prstGeom>
              <a:ln>
                <a:headEnd/>
                <a:tailEnd/>
              </a:ln>
            </p:spPr>
            <p:style>
              <a:lnRef idx="0">
                <a:schemeClr val="dk1"/>
              </a:lnRef>
              <a:fillRef idx="3">
                <a:schemeClr val="dk1"/>
              </a:fillRef>
              <a:effectRef idx="3">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6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Науки </a:t>
                </a:r>
                <a:endParaRPr kumimoji="0" lang="uk-UA" altLang="uk-UA" sz="6600" b="1" i="0" u="none" strike="noStrike" cap="none" normalizeH="0" baseline="0" dirty="0" smtClean="0">
                  <a:ln>
                    <a:noFill/>
                  </a:ln>
                  <a:solidFill>
                    <a:schemeClr val="bg1"/>
                  </a:solidFill>
                  <a:effectLst/>
                </a:endParaRPr>
              </a:p>
            </p:txBody>
          </p:sp>
          <p:sp>
            <p:nvSpPr>
              <p:cNvPr id="22" name="Rectangle 26"/>
              <p:cNvSpPr>
                <a:spLocks noChangeArrowheads="1"/>
              </p:cNvSpPr>
              <p:nvPr/>
            </p:nvSpPr>
            <p:spPr bwMode="auto">
              <a:xfrm>
                <a:off x="1134" y="4679"/>
                <a:ext cx="2880"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Суспільні </a:t>
                </a:r>
                <a:endParaRPr kumimoji="0" lang="uk-UA" altLang="uk-UA" sz="4500" b="0" i="0" u="none" strike="noStrike" cap="none" normalizeH="0" baseline="0" dirty="0" smtClean="0">
                  <a:ln>
                    <a:noFill/>
                  </a:ln>
                  <a:solidFill>
                    <a:schemeClr val="bg1"/>
                  </a:solidFill>
                  <a:effectLst/>
                </a:endParaRPr>
              </a:p>
            </p:txBody>
          </p:sp>
          <p:sp>
            <p:nvSpPr>
              <p:cNvPr id="23" name="Rectangle 25"/>
              <p:cNvSpPr>
                <a:spLocks noChangeArrowheads="1"/>
              </p:cNvSpPr>
              <p:nvPr/>
            </p:nvSpPr>
            <p:spPr bwMode="auto">
              <a:xfrm>
                <a:off x="4218" y="4679"/>
                <a:ext cx="3472"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Природничі </a:t>
                </a:r>
                <a:endParaRPr kumimoji="0" lang="uk-UA" altLang="uk-UA" sz="4500" b="0" i="0" u="none" strike="noStrike" cap="none" normalizeH="0" baseline="0" smtClean="0">
                  <a:ln>
                    <a:noFill/>
                  </a:ln>
                  <a:solidFill>
                    <a:schemeClr val="bg1"/>
                  </a:solidFill>
                  <a:effectLst/>
                </a:endParaRPr>
              </a:p>
            </p:txBody>
          </p:sp>
          <p:sp>
            <p:nvSpPr>
              <p:cNvPr id="24" name="Rectangle 24"/>
              <p:cNvSpPr>
                <a:spLocks noChangeArrowheads="1"/>
              </p:cNvSpPr>
              <p:nvPr/>
            </p:nvSpPr>
            <p:spPr bwMode="auto">
              <a:xfrm>
                <a:off x="7974" y="4679"/>
                <a:ext cx="2880"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Технічні </a:t>
                </a:r>
                <a:endParaRPr kumimoji="0" lang="uk-UA" altLang="uk-UA" sz="4500" b="0" i="0" u="none" strike="noStrike" cap="none" normalizeH="0" baseline="0" smtClean="0">
                  <a:ln>
                    <a:noFill/>
                  </a:ln>
                  <a:solidFill>
                    <a:schemeClr val="bg1"/>
                  </a:solidFill>
                  <a:effectLst/>
                </a:endParaRPr>
              </a:p>
            </p:txBody>
          </p:sp>
          <p:sp>
            <p:nvSpPr>
              <p:cNvPr id="25" name="Line 23"/>
              <p:cNvSpPr>
                <a:spLocks noChangeShapeType="1"/>
              </p:cNvSpPr>
              <p:nvPr/>
            </p:nvSpPr>
            <p:spPr bwMode="auto">
              <a:xfrm>
                <a:off x="6354" y="4139"/>
                <a:ext cx="0" cy="36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6" name="Line 22"/>
              <p:cNvSpPr>
                <a:spLocks noChangeShapeType="1"/>
              </p:cNvSpPr>
              <p:nvPr/>
            </p:nvSpPr>
            <p:spPr bwMode="auto">
              <a:xfrm>
                <a:off x="2034" y="4461"/>
                <a:ext cx="0" cy="218"/>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7" name="Line 21"/>
              <p:cNvSpPr>
                <a:spLocks noChangeShapeType="1"/>
              </p:cNvSpPr>
              <p:nvPr/>
            </p:nvSpPr>
            <p:spPr bwMode="auto">
              <a:xfrm>
                <a:off x="6354" y="4499"/>
                <a:ext cx="0" cy="18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9" name="Line 20"/>
              <p:cNvSpPr>
                <a:spLocks noChangeShapeType="1"/>
              </p:cNvSpPr>
              <p:nvPr/>
            </p:nvSpPr>
            <p:spPr bwMode="auto">
              <a:xfrm>
                <a:off x="10494" y="4460"/>
                <a:ext cx="0" cy="219"/>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grpSp>
      <p:sp>
        <p:nvSpPr>
          <p:cNvPr id="30" name="Rectangle 34"/>
          <p:cNvSpPr>
            <a:spLocks noChangeArrowheads="1"/>
          </p:cNvSpPr>
          <p:nvPr/>
        </p:nvSpPr>
        <p:spPr bwMode="auto">
          <a:xfrm>
            <a:off x="1691680" y="31140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331707160"/>
      </p:ext>
    </p:extLst>
  </p:cSld>
  <p:clrMapOvr>
    <a:masterClrMapping/>
  </p:clrMapOvr>
  <p:transition>
    <p:strips dir="l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3051" y="-7543"/>
            <a:ext cx="8608713" cy="929485"/>
          </a:xfrm>
          <a:prstGeom prst="rect">
            <a:avLst/>
          </a:prstGeom>
        </p:spPr>
        <p:txBody>
          <a:bodyPr wrap="square">
            <a:spAutoFit/>
          </a:bodyPr>
          <a:lstStyle/>
          <a:p>
            <a:pPr algn="ctr">
              <a:lnSpc>
                <a:spcPct val="80000"/>
              </a:lnSpc>
              <a:spcAft>
                <a:spcPts val="0"/>
              </a:spcAft>
            </a:pPr>
            <a:r>
              <a:rPr lang="ru-RU" sz="3300" b="1" dirty="0" smtClean="0">
                <a:latin typeface="+mn-lt"/>
                <a:ea typeface="Calibri" panose="020F0502020204030204" pitchFamily="34" charset="0"/>
              </a:rPr>
              <a:t>Поділ наук на види за </a:t>
            </a:r>
            <a:r>
              <a:rPr lang="ru-RU" sz="3300" b="1" dirty="0" err="1" smtClean="0">
                <a:latin typeface="+mn-lt"/>
                <a:ea typeface="Calibri" panose="020F0502020204030204" pitchFamily="34" charset="0"/>
              </a:rPr>
              <a:t>співвідношенням</a:t>
            </a:r>
            <a:r>
              <a:rPr lang="ru-RU" sz="3300" b="1" dirty="0" smtClean="0">
                <a:latin typeface="+mn-lt"/>
                <a:ea typeface="Calibri" panose="020F0502020204030204" pitchFamily="34" charset="0"/>
              </a:rPr>
              <a:t> </a:t>
            </a:r>
            <a:r>
              <a:rPr lang="ru-RU" sz="3300" b="1" dirty="0" err="1" smtClean="0">
                <a:latin typeface="+mn-lt"/>
                <a:ea typeface="Calibri" panose="020F0502020204030204" pitchFamily="34" charset="0"/>
              </a:rPr>
              <a:t>із</a:t>
            </a:r>
            <a:r>
              <a:rPr lang="ru-RU" sz="3300" b="1" dirty="0" smtClean="0">
                <a:latin typeface="+mn-lt"/>
                <a:ea typeface="Calibri" panose="020F0502020204030204" pitchFamily="34" charset="0"/>
              </a:rPr>
              <a:t> практикою</a:t>
            </a:r>
            <a:endParaRPr lang="uk-UA" sz="33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318618" y="1268760"/>
            <a:ext cx="8565315" cy="5035276"/>
            <a:chOff x="914" y="9875"/>
            <a:chExt cx="10240" cy="1747"/>
          </a:xfrm>
        </p:grpSpPr>
        <p:sp>
          <p:nvSpPr>
            <p:cNvPr id="6" name="Rectangle 9"/>
            <p:cNvSpPr>
              <a:spLocks noChangeArrowheads="1"/>
            </p:cNvSpPr>
            <p:nvPr/>
          </p:nvSpPr>
          <p:spPr bwMode="auto">
            <a:xfrm>
              <a:off x="3643" y="9875"/>
              <a:ext cx="5400" cy="473"/>
            </a:xfrm>
            <a:prstGeom prst="rect">
              <a:avLst/>
            </a:prstGeom>
            <a:ln>
              <a:headEnd/>
              <a:tailEnd/>
            </a:ln>
          </p:spPr>
          <p:style>
            <a:lnRef idx="0">
              <a:schemeClr val="dk1"/>
            </a:lnRef>
            <a:fillRef idx="3">
              <a:schemeClr val="dk1"/>
            </a:fillRef>
            <a:effectRef idx="3">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Науки </a:t>
              </a:r>
              <a:endParaRPr kumimoji="0" lang="uk-UA" altLang="uk-UA" sz="6600" b="0" i="0" u="none" strike="noStrike" cap="none" normalizeH="0" baseline="0" dirty="0" smtClean="0">
                <a:ln>
                  <a:noFill/>
                </a:ln>
                <a:solidFill>
                  <a:schemeClr val="bg1"/>
                </a:solidFill>
                <a:effectLst/>
              </a:endParaRPr>
            </a:p>
          </p:txBody>
        </p:sp>
        <p:sp>
          <p:nvSpPr>
            <p:cNvPr id="7" name="Rectangle 8"/>
            <p:cNvSpPr>
              <a:spLocks noChangeArrowheads="1"/>
            </p:cNvSpPr>
            <p:nvPr/>
          </p:nvSpPr>
          <p:spPr bwMode="auto">
            <a:xfrm>
              <a:off x="914" y="10524"/>
              <a:ext cx="5129"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Фундаментальні </a:t>
              </a:r>
              <a:endParaRPr kumimoji="0" lang="uk-UA" altLang="uk-UA" sz="4500" b="0" i="0" u="none" strike="noStrike" cap="none" normalizeH="0" baseline="0" dirty="0" smtClean="0">
                <a:ln>
                  <a:noFill/>
                </a:ln>
                <a:solidFill>
                  <a:schemeClr val="bg1"/>
                </a:solidFill>
                <a:effectLst/>
                <a:latin typeface="Arial" panose="020B0604020202020204" pitchFamily="34" charset="0"/>
              </a:endParaRPr>
            </a:p>
          </p:txBody>
        </p:sp>
        <p:sp>
          <p:nvSpPr>
            <p:cNvPr id="8" name="Rectangle 7"/>
            <p:cNvSpPr>
              <a:spLocks noChangeArrowheads="1"/>
            </p:cNvSpPr>
            <p:nvPr/>
          </p:nvSpPr>
          <p:spPr bwMode="auto">
            <a:xfrm>
              <a:off x="6688" y="10516"/>
              <a:ext cx="4466" cy="481"/>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Прикладні </a:t>
              </a:r>
              <a:r>
                <a:rPr kumimoji="0" lang="uk-UA" altLang="uk-UA" sz="40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4000" b="0" i="0" u="none" strike="noStrike" cap="none" normalizeH="0" baseline="0" dirty="0" smtClean="0">
                <a:ln>
                  <a:noFill/>
                </a:ln>
                <a:solidFill>
                  <a:schemeClr val="bg1"/>
                </a:solidFill>
                <a:effectLst/>
                <a:latin typeface="Arial" panose="020B0604020202020204" pitchFamily="34" charset="0"/>
              </a:endParaRPr>
            </a:p>
          </p:txBody>
        </p:sp>
        <p:sp>
          <p:nvSpPr>
            <p:cNvPr id="12" name="Rectangle 3"/>
            <p:cNvSpPr>
              <a:spLocks noChangeArrowheads="1"/>
            </p:cNvSpPr>
            <p:nvPr/>
          </p:nvSpPr>
          <p:spPr bwMode="auto">
            <a:xfrm>
              <a:off x="3478" y="11076"/>
              <a:ext cx="5961" cy="54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Науково-практичні розробки</a:t>
              </a:r>
              <a:endParaRPr kumimoji="0" lang="uk-UA" altLang="uk-UA" sz="4500" b="0" i="0" u="none" strike="noStrike" cap="none" normalizeH="0" baseline="0" smtClean="0">
                <a:ln>
                  <a:noFill/>
                </a:ln>
                <a:solidFill>
                  <a:schemeClr val="bg1"/>
                </a:solidFill>
                <a:effectLst/>
                <a:latin typeface="Arial" panose="020B0604020202020204" pitchFamily="34" charset="0"/>
              </a:endParaRPr>
            </a:p>
          </p:txBody>
        </p:sp>
      </p:grpSp>
      <p:sp>
        <p:nvSpPr>
          <p:cNvPr id="14" name="Rectangle 16"/>
          <p:cNvSpPr>
            <a:spLocks noChangeArrowheads="1"/>
          </p:cNvSpPr>
          <p:nvPr/>
        </p:nvSpPr>
        <p:spPr bwMode="auto">
          <a:xfrm>
            <a:off x="1043608" y="2178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33" name="Пряма зі стрілкою 32"/>
          <p:cNvCxnSpPr/>
          <p:nvPr/>
        </p:nvCxnSpPr>
        <p:spPr bwMode="auto">
          <a:xfrm>
            <a:off x="3131840" y="2638030"/>
            <a:ext cx="0" cy="47862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5" name="Пряма зі стрілкою 34"/>
          <p:cNvCxnSpPr>
            <a:stCxn id="6" idx="2"/>
          </p:cNvCxnSpPr>
          <p:nvPr/>
        </p:nvCxnSpPr>
        <p:spPr bwMode="auto">
          <a:xfrm flipH="1">
            <a:off x="4859740" y="2632060"/>
            <a:ext cx="1" cy="209827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7" name="Пряма зі стрілкою 36"/>
          <p:cNvCxnSpPr/>
          <p:nvPr/>
        </p:nvCxnSpPr>
        <p:spPr bwMode="auto">
          <a:xfrm>
            <a:off x="6732240" y="2635441"/>
            <a:ext cx="0" cy="47862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17840873"/>
      </p:ext>
    </p:extLst>
  </p:cSld>
  <p:clrMapOvr>
    <a:masterClrMapping/>
  </p:clrMapOvr>
  <p:transition>
    <p:strips dir="l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3051" y="-7543"/>
            <a:ext cx="8608713" cy="904863"/>
          </a:xfrm>
          <a:prstGeom prst="rect">
            <a:avLst/>
          </a:prstGeom>
        </p:spPr>
        <p:txBody>
          <a:bodyPr wrap="square">
            <a:spAutoFit/>
          </a:bodyPr>
          <a:lstStyle/>
          <a:p>
            <a:pPr algn="ctr">
              <a:lnSpc>
                <a:spcPct val="80000"/>
              </a:lnSpc>
              <a:spcAft>
                <a:spcPts val="0"/>
              </a:spcAft>
            </a:pPr>
            <a:r>
              <a:rPr lang="ru-RU" sz="6600" b="1" dirty="0">
                <a:latin typeface="+mn-lt"/>
                <a:ea typeface="Calibri" panose="020F0502020204030204" pitchFamily="34" charset="0"/>
              </a:rPr>
              <a:t>Функції науки</a:t>
            </a:r>
            <a:endParaRPr lang="uk-UA" sz="66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4" name="Rectangle 16"/>
          <p:cNvSpPr>
            <a:spLocks noChangeArrowheads="1"/>
          </p:cNvSpPr>
          <p:nvPr/>
        </p:nvSpPr>
        <p:spPr bwMode="auto">
          <a:xfrm>
            <a:off x="1043608" y="2178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5" name="Group 1"/>
          <p:cNvGrpSpPr>
            <a:grpSpLocks/>
          </p:cNvGrpSpPr>
          <p:nvPr/>
        </p:nvGrpSpPr>
        <p:grpSpPr bwMode="auto">
          <a:xfrm>
            <a:off x="28468" y="1124744"/>
            <a:ext cx="9115532" cy="5304289"/>
            <a:chOff x="1360" y="11508"/>
            <a:chExt cx="9353" cy="3569"/>
          </a:xfrm>
        </p:grpSpPr>
        <p:sp>
          <p:nvSpPr>
            <p:cNvPr id="9" name="AutoShape 18"/>
            <p:cNvSpPr>
              <a:spLocks noChangeArrowheads="1"/>
            </p:cNvSpPr>
            <p:nvPr/>
          </p:nvSpPr>
          <p:spPr bwMode="auto">
            <a:xfrm>
              <a:off x="4054" y="12286"/>
              <a:ext cx="2985" cy="1707"/>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4000" b="1" i="0" u="sng" strike="noStrike" cap="none" normalizeH="0" baseline="0" dirty="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Функції науки</a:t>
              </a:r>
              <a:endParaRPr kumimoji="0" lang="ru-RU" altLang="uk-UA" sz="4000" b="0" i="0" u="sng" strike="noStrike" cap="none" normalizeH="0" baseline="0" dirty="0" smtClean="0">
                <a:ln>
                  <a:noFill/>
                </a:ln>
                <a:solidFill>
                  <a:schemeClr val="bg1"/>
                </a:solidFill>
                <a:effectLst/>
                <a:latin typeface="Arial" panose="020B0604020202020204" pitchFamily="34" charset="0"/>
              </a:endParaRPr>
            </a:p>
          </p:txBody>
        </p:sp>
        <p:sp>
          <p:nvSpPr>
            <p:cNvPr id="10" name="AutoShape 17"/>
            <p:cNvSpPr>
              <a:spLocks noChangeArrowheads="1"/>
            </p:cNvSpPr>
            <p:nvPr/>
          </p:nvSpPr>
          <p:spPr bwMode="auto">
            <a:xfrm>
              <a:off x="1707" y="11708"/>
              <a:ext cx="1980" cy="72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опис</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1" name="AutoShape 16"/>
            <p:cNvSpPr>
              <a:spLocks noChangeArrowheads="1"/>
            </p:cNvSpPr>
            <p:nvPr/>
          </p:nvSpPr>
          <p:spPr bwMode="auto">
            <a:xfrm>
              <a:off x="1376" y="13688"/>
              <a:ext cx="2941"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пояснення</a:t>
              </a:r>
              <a:endParaRPr kumimoji="0" lang="ru-RU" altLang="uk-UA" sz="3200" b="0" i="0" u="none" strike="noStrike" cap="none" normalizeH="0" baseline="0" smtClean="0">
                <a:ln>
                  <a:noFill/>
                </a:ln>
                <a:solidFill>
                  <a:schemeClr val="bg1"/>
                </a:solidFill>
                <a:effectLst/>
                <a:latin typeface="Arial" panose="020B0604020202020204" pitchFamily="34" charset="0"/>
              </a:endParaRPr>
            </a:p>
          </p:txBody>
        </p:sp>
        <p:sp>
          <p:nvSpPr>
            <p:cNvPr id="13" name="AutoShape 15"/>
            <p:cNvSpPr>
              <a:spLocks noChangeArrowheads="1"/>
            </p:cNvSpPr>
            <p:nvPr/>
          </p:nvSpPr>
          <p:spPr bwMode="auto">
            <a:xfrm>
              <a:off x="6962" y="12501"/>
              <a:ext cx="3751"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передбачення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5" name="AutoShape 14"/>
            <p:cNvSpPr>
              <a:spLocks noChangeArrowheads="1"/>
            </p:cNvSpPr>
            <p:nvPr/>
          </p:nvSpPr>
          <p:spPr bwMode="auto">
            <a:xfrm>
              <a:off x="7459" y="13850"/>
              <a:ext cx="3005"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розуміння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6" name="AutoShape 13"/>
            <p:cNvSpPr>
              <a:spLocks noChangeArrowheads="1"/>
            </p:cNvSpPr>
            <p:nvPr/>
          </p:nvSpPr>
          <p:spPr bwMode="auto">
            <a:xfrm>
              <a:off x="3931" y="11512"/>
              <a:ext cx="2498" cy="646"/>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пізнання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7" name="AutoShape 12"/>
            <p:cNvSpPr>
              <a:spLocks noChangeArrowheads="1"/>
            </p:cNvSpPr>
            <p:nvPr/>
          </p:nvSpPr>
          <p:spPr bwMode="auto">
            <a:xfrm>
              <a:off x="1360" y="12512"/>
              <a:ext cx="2924"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виховання</a:t>
              </a:r>
              <a:endParaRPr kumimoji="0" lang="ru-RU" altLang="uk-UA" sz="3200" b="0" i="0" u="none" strike="noStrike" cap="none" normalizeH="0" baseline="0" smtClean="0">
                <a:ln>
                  <a:noFill/>
                </a:ln>
                <a:solidFill>
                  <a:schemeClr val="bg1"/>
                </a:solidFill>
                <a:effectLst/>
                <a:latin typeface="Arial" panose="020B0604020202020204" pitchFamily="34" charset="0"/>
              </a:endParaRPr>
            </a:p>
          </p:txBody>
        </p:sp>
        <p:sp>
          <p:nvSpPr>
            <p:cNvPr id="18" name="AutoShape 11"/>
            <p:cNvSpPr>
              <a:spLocks noChangeArrowheads="1"/>
            </p:cNvSpPr>
            <p:nvPr/>
          </p:nvSpPr>
          <p:spPr bwMode="auto">
            <a:xfrm>
              <a:off x="3927" y="14177"/>
              <a:ext cx="3240"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організація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9" name="AutoShape 10"/>
            <p:cNvSpPr>
              <a:spLocks noChangeArrowheads="1"/>
            </p:cNvSpPr>
            <p:nvPr/>
          </p:nvSpPr>
          <p:spPr bwMode="auto">
            <a:xfrm>
              <a:off x="6354" y="11508"/>
              <a:ext cx="4256" cy="968"/>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конструювання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20" name="Line 9"/>
            <p:cNvSpPr>
              <a:spLocks noChangeShapeType="1"/>
            </p:cNvSpPr>
            <p:nvPr/>
          </p:nvSpPr>
          <p:spPr bwMode="auto">
            <a:xfrm flipH="1" flipV="1">
              <a:off x="3856" y="13117"/>
              <a:ext cx="198" cy="11"/>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1" name="Line 8"/>
            <p:cNvSpPr>
              <a:spLocks noChangeShapeType="1"/>
            </p:cNvSpPr>
            <p:nvPr/>
          </p:nvSpPr>
          <p:spPr bwMode="auto">
            <a:xfrm flipH="1">
              <a:off x="3856" y="13758"/>
              <a:ext cx="659" cy="264"/>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2" name="Line 7"/>
            <p:cNvSpPr>
              <a:spLocks noChangeShapeType="1"/>
            </p:cNvSpPr>
            <p:nvPr/>
          </p:nvSpPr>
          <p:spPr bwMode="auto">
            <a:xfrm flipH="1" flipV="1">
              <a:off x="3634" y="12089"/>
              <a:ext cx="848" cy="462"/>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3" name="Line 6"/>
            <p:cNvSpPr>
              <a:spLocks noChangeShapeType="1"/>
            </p:cNvSpPr>
            <p:nvPr/>
          </p:nvSpPr>
          <p:spPr bwMode="auto">
            <a:xfrm flipH="1" flipV="1">
              <a:off x="5547" y="12041"/>
              <a:ext cx="12" cy="264"/>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4" name="Line 5"/>
            <p:cNvSpPr>
              <a:spLocks noChangeShapeType="1"/>
            </p:cNvSpPr>
            <p:nvPr/>
          </p:nvSpPr>
          <p:spPr bwMode="auto">
            <a:xfrm flipH="1" flipV="1">
              <a:off x="5547" y="14002"/>
              <a:ext cx="12" cy="175"/>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5" name="Line 4"/>
            <p:cNvSpPr>
              <a:spLocks noChangeShapeType="1"/>
            </p:cNvSpPr>
            <p:nvPr/>
          </p:nvSpPr>
          <p:spPr bwMode="auto">
            <a:xfrm flipV="1">
              <a:off x="6613" y="12321"/>
              <a:ext cx="365" cy="224"/>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6" name="Line 3"/>
            <p:cNvSpPr>
              <a:spLocks noChangeShapeType="1"/>
            </p:cNvSpPr>
            <p:nvPr/>
          </p:nvSpPr>
          <p:spPr bwMode="auto">
            <a:xfrm flipH="1">
              <a:off x="7057" y="13107"/>
              <a:ext cx="431" cy="21"/>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7" name="Line 2"/>
            <p:cNvSpPr>
              <a:spLocks noChangeShapeType="1"/>
            </p:cNvSpPr>
            <p:nvPr/>
          </p:nvSpPr>
          <p:spPr bwMode="auto">
            <a:xfrm>
              <a:off x="6613" y="13758"/>
              <a:ext cx="1256" cy="390"/>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005140210"/>
      </p:ext>
    </p:extLst>
  </p:cSld>
  <p:clrMapOvr>
    <a:masterClrMapping/>
  </p:clrMapOvr>
  <p:transition>
    <p:strips dir="l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3051" y="-7543"/>
            <a:ext cx="8608713"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Трактування науки з </a:t>
            </a:r>
            <a:r>
              <a:rPr lang="ru-RU" sz="3200" b="1" dirty="0" err="1">
                <a:latin typeface="+mn-lt"/>
                <a:ea typeface="Calibri" panose="020F0502020204030204" pitchFamily="34" charset="0"/>
              </a:rPr>
              <a:t>двох</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основних</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позицій</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4" name="Rectangle 16"/>
          <p:cNvSpPr>
            <a:spLocks noChangeArrowheads="1"/>
          </p:cNvSpPr>
          <p:nvPr/>
        </p:nvSpPr>
        <p:spPr bwMode="auto">
          <a:xfrm>
            <a:off x="1043608" y="2178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395536" y="1196752"/>
            <a:ext cx="8496944" cy="4824536"/>
            <a:chOff x="1134" y="7679"/>
            <a:chExt cx="9540" cy="2163"/>
          </a:xfrm>
        </p:grpSpPr>
        <p:sp>
          <p:nvSpPr>
            <p:cNvPr id="6" name="Rectangle 12"/>
            <p:cNvSpPr>
              <a:spLocks noChangeArrowheads="1"/>
            </p:cNvSpPr>
            <p:nvPr/>
          </p:nvSpPr>
          <p:spPr bwMode="auto">
            <a:xfrm>
              <a:off x="3654" y="7679"/>
              <a:ext cx="4140" cy="54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6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НАУКА</a:t>
              </a:r>
              <a:endParaRPr kumimoji="0" lang="uk-UA" altLang="uk-UA" sz="6600" b="0" i="0" u="none" strike="noStrike" cap="none" normalizeH="0" baseline="0" dirty="0" smtClean="0">
                <a:ln>
                  <a:noFill/>
                </a:ln>
                <a:solidFill>
                  <a:schemeClr val="bg1"/>
                </a:solidFill>
                <a:effectLst/>
                <a:latin typeface="Arial" panose="020B0604020202020204" pitchFamily="34" charset="0"/>
              </a:endParaRPr>
            </a:p>
          </p:txBody>
        </p:sp>
        <p:sp>
          <p:nvSpPr>
            <p:cNvPr id="7" name="Rectangle 11"/>
            <p:cNvSpPr>
              <a:spLocks noChangeArrowheads="1"/>
            </p:cNvSpPr>
            <p:nvPr/>
          </p:nvSpPr>
          <p:spPr bwMode="auto">
            <a:xfrm>
              <a:off x="1134" y="8582"/>
              <a:ext cx="4140" cy="647"/>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з теоретичної позиції</a:t>
              </a:r>
              <a:endParaRPr kumimoji="0" lang="uk-UA" altLang="uk-UA" sz="4500" b="0" i="0" u="none" strike="noStrike" cap="none" normalizeH="0" baseline="0" dirty="0" smtClean="0">
                <a:ln>
                  <a:noFill/>
                </a:ln>
                <a:solidFill>
                  <a:schemeClr val="bg1"/>
                </a:solidFill>
                <a:effectLst/>
                <a:latin typeface="Arial" panose="020B0604020202020204" pitchFamily="34" charset="0"/>
              </a:endParaRPr>
            </a:p>
          </p:txBody>
        </p:sp>
        <p:sp>
          <p:nvSpPr>
            <p:cNvPr id="8" name="Rectangle 10"/>
            <p:cNvSpPr>
              <a:spLocks noChangeArrowheads="1"/>
            </p:cNvSpPr>
            <p:nvPr/>
          </p:nvSpPr>
          <p:spPr bwMode="auto">
            <a:xfrm>
              <a:off x="5814" y="8582"/>
              <a:ext cx="4860" cy="647"/>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38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як певний вид суспільного поділу праці</a:t>
              </a:r>
              <a:endParaRPr kumimoji="0" lang="uk-UA" altLang="uk-UA" sz="3800" b="0" i="0" u="none" strike="noStrike" cap="none" normalizeH="0" baseline="0" dirty="0" smtClean="0">
                <a:ln>
                  <a:noFill/>
                </a:ln>
                <a:solidFill>
                  <a:schemeClr val="bg1"/>
                </a:solidFill>
                <a:effectLst/>
                <a:latin typeface="Arial" panose="020B0604020202020204" pitchFamily="34" charset="0"/>
              </a:endParaRPr>
            </a:p>
          </p:txBody>
        </p:sp>
        <p:sp>
          <p:nvSpPr>
            <p:cNvPr id="12" name="Rectangle 9"/>
            <p:cNvSpPr>
              <a:spLocks noChangeArrowheads="1"/>
            </p:cNvSpPr>
            <p:nvPr/>
          </p:nvSpPr>
          <p:spPr bwMode="auto">
            <a:xfrm>
              <a:off x="1134" y="9302"/>
              <a:ext cx="4140" cy="540"/>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система знань</a:t>
              </a:r>
              <a:endParaRPr kumimoji="0" lang="uk-UA" altLang="uk-UA" sz="4500" b="0" i="0" u="none" strike="noStrike" cap="none" normalizeH="0" baseline="0" smtClean="0">
                <a:ln>
                  <a:noFill/>
                </a:ln>
                <a:solidFill>
                  <a:schemeClr val="bg1"/>
                </a:solidFill>
                <a:effectLst/>
                <a:latin typeface="Arial" panose="020B0604020202020204" pitchFamily="34" charset="0"/>
              </a:endParaRPr>
            </a:p>
          </p:txBody>
        </p:sp>
        <p:sp>
          <p:nvSpPr>
            <p:cNvPr id="28" name="Rectangle 8"/>
            <p:cNvSpPr>
              <a:spLocks noChangeArrowheads="1"/>
            </p:cNvSpPr>
            <p:nvPr/>
          </p:nvSpPr>
          <p:spPr bwMode="auto">
            <a:xfrm>
              <a:off x="5814" y="9302"/>
              <a:ext cx="4860" cy="540"/>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наукова діяльність</a:t>
              </a:r>
              <a:endParaRPr kumimoji="0" lang="uk-UA" altLang="uk-UA" sz="4500" b="0" i="0" u="none" strike="noStrike" cap="none" normalizeH="0" baseline="0" dirty="0" smtClean="0">
                <a:ln>
                  <a:noFill/>
                </a:ln>
                <a:solidFill>
                  <a:schemeClr val="bg1"/>
                </a:solidFill>
                <a:effectLst/>
                <a:latin typeface="Arial" panose="020B0604020202020204" pitchFamily="34" charset="0"/>
              </a:endParaRPr>
            </a:p>
          </p:txBody>
        </p:sp>
        <p:sp>
          <p:nvSpPr>
            <p:cNvPr id="30" name="Line 7"/>
            <p:cNvSpPr>
              <a:spLocks noChangeShapeType="1"/>
            </p:cNvSpPr>
            <p:nvPr/>
          </p:nvSpPr>
          <p:spPr bwMode="auto">
            <a:xfrm>
              <a:off x="5634" y="8222"/>
              <a:ext cx="0" cy="18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1" name="Line 6"/>
            <p:cNvSpPr>
              <a:spLocks noChangeShapeType="1"/>
            </p:cNvSpPr>
            <p:nvPr/>
          </p:nvSpPr>
          <p:spPr bwMode="auto">
            <a:xfrm>
              <a:off x="2934" y="8402"/>
              <a:ext cx="5400"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2" name="Line 5"/>
            <p:cNvSpPr>
              <a:spLocks noChangeShapeType="1"/>
            </p:cNvSpPr>
            <p:nvPr/>
          </p:nvSpPr>
          <p:spPr bwMode="auto">
            <a:xfrm>
              <a:off x="2934" y="8402"/>
              <a:ext cx="0" cy="18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3" name="Line 4"/>
            <p:cNvSpPr>
              <a:spLocks noChangeShapeType="1"/>
            </p:cNvSpPr>
            <p:nvPr/>
          </p:nvSpPr>
          <p:spPr bwMode="auto">
            <a:xfrm>
              <a:off x="8334" y="8402"/>
              <a:ext cx="0" cy="18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4" name="Line 3"/>
            <p:cNvSpPr>
              <a:spLocks noChangeShapeType="1"/>
            </p:cNvSpPr>
            <p:nvPr/>
          </p:nvSpPr>
          <p:spPr bwMode="auto">
            <a:xfrm>
              <a:off x="2934" y="9229"/>
              <a:ext cx="0" cy="73"/>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5" name="Line 2"/>
            <p:cNvSpPr>
              <a:spLocks noChangeShapeType="1"/>
            </p:cNvSpPr>
            <p:nvPr/>
          </p:nvSpPr>
          <p:spPr bwMode="auto">
            <a:xfrm>
              <a:off x="8334" y="9229"/>
              <a:ext cx="0" cy="73"/>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spTree>
    <p:extLst>
      <p:ext uri="{BB962C8B-B14F-4D97-AF65-F5344CB8AC3E}">
        <p14:creationId xmlns:p14="http://schemas.microsoft.com/office/powerpoint/2010/main" val="2263304214"/>
      </p:ext>
    </p:extLst>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252536" y="0"/>
            <a:ext cx="8928992" cy="769441"/>
          </a:xfrm>
          <a:prstGeom prst="rect">
            <a:avLst/>
          </a:prstGeom>
        </p:spPr>
        <p:txBody>
          <a:bodyPr wrap="square">
            <a:spAutoFit/>
          </a:bodyPr>
          <a:lstStyle/>
          <a:p>
            <a:pPr algn="ctr">
              <a:spcAft>
                <a:spcPts val="0"/>
              </a:spcAft>
            </a:pPr>
            <a:r>
              <a:rPr lang="uk-UA" sz="4400" b="1" dirty="0">
                <a:latin typeface="+mn-lt"/>
                <a:ea typeface="Calibri" panose="020F0502020204030204" pitchFamily="34" charset="0"/>
              </a:rPr>
              <a:t>Методи наукового пізнання</a:t>
            </a:r>
            <a:endParaRPr lang="uk-UA" sz="4400" dirty="0">
              <a:effectLst/>
              <a:latin typeface="+mn-lt"/>
              <a:ea typeface="Calibri" panose="020F0502020204030204" pitchFamily="34" charset="0"/>
            </a:endParaRPr>
          </a:p>
        </p:txBody>
      </p:sp>
      <p:grpSp>
        <p:nvGrpSpPr>
          <p:cNvPr id="18" name="Group 3"/>
          <p:cNvGrpSpPr>
            <a:grpSpLocks/>
          </p:cNvGrpSpPr>
          <p:nvPr/>
        </p:nvGrpSpPr>
        <p:grpSpPr bwMode="auto">
          <a:xfrm>
            <a:off x="122098" y="1887537"/>
            <a:ext cx="8899804" cy="3082925"/>
            <a:chOff x="-1284" y="-619"/>
            <a:chExt cx="14512" cy="4855"/>
          </a:xfrm>
        </p:grpSpPr>
        <p:sp>
          <p:nvSpPr>
            <p:cNvPr id="19" name="Rectangle 11"/>
            <p:cNvSpPr>
              <a:spLocks noChangeArrowheads="1"/>
            </p:cNvSpPr>
            <p:nvPr/>
          </p:nvSpPr>
          <p:spPr bwMode="auto">
            <a:xfrm>
              <a:off x="1920" y="-619"/>
              <a:ext cx="8688" cy="2132"/>
            </a:xfrm>
            <a:prstGeom prst="round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bg1"/>
                  </a:solidFill>
                  <a:effectLst/>
                  <a:ea typeface="Arial Unicode MS" charset="-128"/>
                  <a:cs typeface="Arial" panose="020B0604020202020204" pitchFamily="34" charset="0"/>
                </a:rPr>
                <a:t>Методи наукового пізнання</a:t>
              </a:r>
              <a:endParaRPr kumimoji="0" lang="uk-UA" altLang="uk-UA" sz="4000" b="0" i="0" u="none" strike="noStrike" cap="none" normalizeH="0" baseline="0" dirty="0" smtClean="0">
                <a:ln>
                  <a:noFill/>
                </a:ln>
                <a:solidFill>
                  <a:schemeClr val="bg1"/>
                </a:solidFill>
                <a:effectLst/>
                <a:cs typeface="Arial" panose="020B0604020202020204" pitchFamily="34" charset="0"/>
              </a:endParaRPr>
            </a:p>
          </p:txBody>
        </p:sp>
        <p:sp>
          <p:nvSpPr>
            <p:cNvPr id="20" name="Rectangle 10"/>
            <p:cNvSpPr>
              <a:spLocks noChangeArrowheads="1"/>
            </p:cNvSpPr>
            <p:nvPr/>
          </p:nvSpPr>
          <p:spPr bwMode="auto">
            <a:xfrm>
              <a:off x="-1284" y="2601"/>
              <a:ext cx="4227" cy="163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rgbClr val="0F2E51"/>
                  </a:solidFill>
                  <a:effectLst/>
                  <a:latin typeface="Times New Roman" panose="02020603050405020304" pitchFamily="18" charset="0"/>
                  <a:ea typeface="Arial Unicode MS" charset="-128"/>
                  <a:cs typeface="Arial" panose="020B0604020202020204" pitchFamily="34" charset="0"/>
                </a:rPr>
                <a:t>філософські</a:t>
              </a:r>
              <a:endParaRPr kumimoji="0" lang="uk-UA" altLang="uk-UA" sz="3600" b="0" i="0" u="none" strike="noStrike" cap="none" normalizeH="0" baseline="0" dirty="0" smtClean="0">
                <a:ln>
                  <a:noFill/>
                </a:ln>
                <a:solidFill>
                  <a:srgbClr val="0F2E51"/>
                </a:solidFill>
                <a:effectLst/>
                <a:cs typeface="Arial" panose="020B0604020202020204" pitchFamily="34" charset="0"/>
              </a:endParaRPr>
            </a:p>
          </p:txBody>
        </p:sp>
        <p:sp>
          <p:nvSpPr>
            <p:cNvPr id="21" name="Rectangle 9"/>
            <p:cNvSpPr>
              <a:spLocks noChangeArrowheads="1"/>
            </p:cNvSpPr>
            <p:nvPr/>
          </p:nvSpPr>
          <p:spPr bwMode="auto">
            <a:xfrm>
              <a:off x="3091" y="2601"/>
              <a:ext cx="5401" cy="163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rgbClr val="0F2E51"/>
                  </a:solidFill>
                  <a:effectLst/>
                  <a:latin typeface="Times New Roman" panose="02020603050405020304" pitchFamily="18" charset="0"/>
                  <a:ea typeface="Arial Unicode MS" charset="-128"/>
                  <a:cs typeface="Arial" panose="020B0604020202020204" pitchFamily="34" charset="0"/>
                </a:rPr>
                <a:t>загальнонаукові</a:t>
              </a:r>
              <a:endParaRPr kumimoji="0" lang="uk-UA" altLang="uk-UA" sz="3600" b="0" i="0" u="none" strike="noStrike" cap="none" normalizeH="0" baseline="0" dirty="0" smtClean="0">
                <a:ln>
                  <a:noFill/>
                </a:ln>
                <a:solidFill>
                  <a:srgbClr val="0F2E51"/>
                </a:solidFill>
                <a:effectLst/>
                <a:cs typeface="Arial" panose="020B0604020202020204" pitchFamily="34" charset="0"/>
              </a:endParaRPr>
            </a:p>
          </p:txBody>
        </p:sp>
        <p:sp>
          <p:nvSpPr>
            <p:cNvPr id="22" name="Rectangle 8"/>
            <p:cNvSpPr>
              <a:spLocks noChangeArrowheads="1"/>
            </p:cNvSpPr>
            <p:nvPr/>
          </p:nvSpPr>
          <p:spPr bwMode="auto">
            <a:xfrm>
              <a:off x="8649" y="2601"/>
              <a:ext cx="4579" cy="163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rgbClr val="0F2E51"/>
                  </a:solidFill>
                  <a:effectLst/>
                  <a:latin typeface="Times New Roman" panose="02020603050405020304" pitchFamily="18" charset="0"/>
                  <a:ea typeface="Arial Unicode MS" charset="-128"/>
                  <a:cs typeface="Arial" panose="020B0604020202020204" pitchFamily="34" charset="0"/>
                </a:rPr>
                <a:t>спеціальні</a:t>
              </a:r>
              <a:endParaRPr kumimoji="0" lang="uk-UA" altLang="uk-UA" sz="3600" b="0" i="0" u="none" strike="noStrike" cap="none" normalizeH="0" baseline="0" dirty="0" smtClean="0">
                <a:ln>
                  <a:noFill/>
                </a:ln>
                <a:solidFill>
                  <a:srgbClr val="0F2E51"/>
                </a:solidFill>
                <a:effectLst/>
                <a:cs typeface="Arial" panose="020B0604020202020204" pitchFamily="34" charset="0"/>
              </a:endParaRPr>
            </a:p>
          </p:txBody>
        </p:sp>
        <p:sp>
          <p:nvSpPr>
            <p:cNvPr id="23" name="Line 7"/>
            <p:cNvSpPr>
              <a:spLocks noChangeShapeType="1"/>
            </p:cNvSpPr>
            <p:nvPr/>
          </p:nvSpPr>
          <p:spPr bwMode="auto">
            <a:xfrm>
              <a:off x="2214" y="1881"/>
              <a:ext cx="8100" cy="0"/>
            </a:xfrm>
            <a:prstGeom prst="line">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sz="4000" dirty="0"/>
            </a:p>
          </p:txBody>
        </p:sp>
        <p:sp>
          <p:nvSpPr>
            <p:cNvPr id="24" name="Line 6"/>
            <p:cNvSpPr>
              <a:spLocks noChangeShapeType="1"/>
            </p:cNvSpPr>
            <p:nvPr/>
          </p:nvSpPr>
          <p:spPr bwMode="auto">
            <a:xfrm>
              <a:off x="2214" y="1875"/>
              <a:ext cx="0" cy="735"/>
            </a:xfrm>
            <a:prstGeom prst="line">
              <a:avLst/>
            </a:prstGeom>
            <a:ln>
              <a:headEn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5" name="Line 5"/>
            <p:cNvSpPr>
              <a:spLocks noChangeShapeType="1"/>
            </p:cNvSpPr>
            <p:nvPr/>
          </p:nvSpPr>
          <p:spPr bwMode="auto">
            <a:xfrm>
              <a:off x="5948" y="1515"/>
              <a:ext cx="0" cy="1095"/>
            </a:xfrm>
            <a:prstGeom prst="line">
              <a:avLst/>
            </a:prstGeom>
            <a:ln>
              <a:headEn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sz="4000" dirty="0"/>
            </a:p>
          </p:txBody>
        </p:sp>
        <p:sp>
          <p:nvSpPr>
            <p:cNvPr id="26" name="Line 4"/>
            <p:cNvSpPr>
              <a:spLocks noChangeShapeType="1"/>
            </p:cNvSpPr>
            <p:nvPr/>
          </p:nvSpPr>
          <p:spPr bwMode="auto">
            <a:xfrm>
              <a:off x="10314" y="1875"/>
              <a:ext cx="0" cy="735"/>
            </a:xfrm>
            <a:prstGeom prst="line">
              <a:avLst/>
            </a:prstGeom>
            <a:ln>
              <a:headEn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2606813122"/>
      </p:ext>
    </p:extLst>
  </p:cSld>
  <p:clrMapOvr>
    <a:masterClrMapping/>
  </p:clrMapOvr>
  <p:transition>
    <p:strips dir="l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119702" y="15279"/>
            <a:ext cx="8608713" cy="547842"/>
          </a:xfrm>
          <a:prstGeom prst="rect">
            <a:avLst/>
          </a:prstGeom>
        </p:spPr>
        <p:txBody>
          <a:bodyPr wrap="square">
            <a:spAutoFit/>
          </a:bodyPr>
          <a:lstStyle/>
          <a:p>
            <a:pPr algn="ctr">
              <a:lnSpc>
                <a:spcPct val="80000"/>
              </a:lnSpc>
              <a:spcAft>
                <a:spcPts val="0"/>
              </a:spcAft>
            </a:pPr>
            <a:r>
              <a:rPr lang="ru-RU" sz="3700" b="1" dirty="0">
                <a:latin typeface="+mn-lt"/>
                <a:ea typeface="Calibri" panose="020F0502020204030204" pitchFamily="34" charset="0"/>
              </a:rPr>
              <a:t>Основні </a:t>
            </a:r>
            <a:r>
              <a:rPr lang="ru-RU" sz="3700" b="1" dirty="0" err="1">
                <a:latin typeface="+mn-lt"/>
                <a:ea typeface="Calibri" panose="020F0502020204030204" pitchFamily="34" charset="0"/>
              </a:rPr>
              <a:t>структурні</a:t>
            </a:r>
            <a:r>
              <a:rPr lang="ru-RU" sz="3700" b="1" dirty="0">
                <a:latin typeface="+mn-lt"/>
                <a:ea typeface="Calibri" panose="020F0502020204030204" pitchFamily="34" charset="0"/>
              </a:rPr>
              <a:t> </a:t>
            </a:r>
            <a:r>
              <a:rPr lang="ru-RU" sz="3700" b="1" dirty="0" err="1">
                <a:latin typeface="+mn-lt"/>
                <a:ea typeface="Calibri" panose="020F0502020204030204" pitchFamily="34" charset="0"/>
              </a:rPr>
              <a:t>елементи</a:t>
            </a:r>
            <a:r>
              <a:rPr lang="ru-RU" sz="3700" b="1" dirty="0">
                <a:latin typeface="+mn-lt"/>
                <a:ea typeface="Calibri" panose="020F0502020204030204" pitchFamily="34" charset="0"/>
              </a:rPr>
              <a:t> науки</a:t>
            </a:r>
            <a:endParaRPr lang="uk-UA" sz="37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pSp>
        <p:nvGrpSpPr>
          <p:cNvPr id="5" name="Group 1"/>
          <p:cNvGrpSpPr>
            <a:grpSpLocks/>
          </p:cNvGrpSpPr>
          <p:nvPr/>
        </p:nvGrpSpPr>
        <p:grpSpPr bwMode="auto">
          <a:xfrm>
            <a:off x="138517" y="895922"/>
            <a:ext cx="8812088" cy="5716271"/>
            <a:chOff x="1134" y="2273"/>
            <a:chExt cx="9360" cy="4326"/>
          </a:xfrm>
        </p:grpSpPr>
        <p:sp>
          <p:nvSpPr>
            <p:cNvPr id="9" name="Line 39"/>
            <p:cNvSpPr>
              <a:spLocks noChangeShapeType="1"/>
            </p:cNvSpPr>
            <p:nvPr/>
          </p:nvSpPr>
          <p:spPr bwMode="auto">
            <a:xfrm>
              <a:off x="4194" y="4613"/>
              <a:ext cx="6120" cy="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0" name="Group 2"/>
            <p:cNvGrpSpPr>
              <a:grpSpLocks/>
            </p:cNvGrpSpPr>
            <p:nvPr/>
          </p:nvGrpSpPr>
          <p:grpSpPr bwMode="auto">
            <a:xfrm>
              <a:off x="1134" y="2273"/>
              <a:ext cx="9360" cy="4326"/>
              <a:chOff x="1134" y="2273"/>
              <a:chExt cx="9360" cy="4326"/>
            </a:xfrm>
          </p:grpSpPr>
          <p:sp>
            <p:nvSpPr>
              <p:cNvPr id="11" name="Rectangle 38"/>
              <p:cNvSpPr>
                <a:spLocks noChangeArrowheads="1"/>
              </p:cNvSpPr>
              <p:nvPr/>
            </p:nvSpPr>
            <p:spPr bwMode="auto">
              <a:xfrm>
                <a:off x="4194" y="2273"/>
                <a:ext cx="3971"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Ідея </a:t>
                </a:r>
                <a:endParaRPr kumimoji="0" lang="uk-UA" altLang="uk-UA" sz="4800" b="0" i="0" u="none" strike="noStrike" cap="none" normalizeH="0" baseline="0" dirty="0" smtClean="0">
                  <a:ln>
                    <a:noFill/>
                  </a:ln>
                  <a:solidFill>
                    <a:schemeClr val="tx2"/>
                  </a:solidFill>
                  <a:effectLst/>
                </a:endParaRPr>
              </a:p>
            </p:txBody>
          </p:sp>
          <p:sp>
            <p:nvSpPr>
              <p:cNvPr id="13" name="Rectangle 37"/>
              <p:cNvSpPr>
                <a:spLocks noChangeArrowheads="1"/>
              </p:cNvSpPr>
              <p:nvPr/>
            </p:nvSpPr>
            <p:spPr bwMode="auto">
              <a:xfrm>
                <a:off x="4194" y="2993"/>
                <a:ext cx="3971"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Гіпотеза </a:t>
                </a:r>
                <a:endParaRPr kumimoji="0" lang="uk-UA" altLang="uk-UA" sz="4800" b="0" i="0" u="none" strike="noStrike" cap="none" normalizeH="0" baseline="0" smtClean="0">
                  <a:ln>
                    <a:noFill/>
                  </a:ln>
                  <a:solidFill>
                    <a:schemeClr val="tx2"/>
                  </a:solidFill>
                  <a:effectLst/>
                </a:endParaRPr>
              </a:p>
            </p:txBody>
          </p:sp>
          <p:sp>
            <p:nvSpPr>
              <p:cNvPr id="15" name="Rectangle 36"/>
              <p:cNvSpPr>
                <a:spLocks noChangeArrowheads="1"/>
              </p:cNvSpPr>
              <p:nvPr/>
            </p:nvSpPr>
            <p:spPr bwMode="auto">
              <a:xfrm>
                <a:off x="1314" y="3893"/>
                <a:ext cx="2160"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Закони</a:t>
                </a:r>
                <a:endParaRPr kumimoji="0" lang="uk-UA" altLang="uk-UA" sz="4800" b="0" i="0" u="none" strike="noStrike" cap="none" normalizeH="0" baseline="0" dirty="0" smtClean="0">
                  <a:ln>
                    <a:noFill/>
                  </a:ln>
                  <a:solidFill>
                    <a:schemeClr val="tx2"/>
                  </a:solidFill>
                  <a:effectLst/>
                </a:endParaRPr>
              </a:p>
            </p:txBody>
          </p:sp>
          <p:sp>
            <p:nvSpPr>
              <p:cNvPr id="16" name="Rectangle 35"/>
              <p:cNvSpPr>
                <a:spLocks noChangeArrowheads="1"/>
              </p:cNvSpPr>
              <p:nvPr/>
            </p:nvSpPr>
            <p:spPr bwMode="auto">
              <a:xfrm>
                <a:off x="4194" y="3893"/>
                <a:ext cx="6300"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Теорія  </a:t>
                </a:r>
                <a:endParaRPr kumimoji="0" lang="uk-UA" altLang="uk-UA" sz="4800" b="0" i="0" u="none" strike="noStrike" cap="none" normalizeH="0" baseline="0" smtClean="0">
                  <a:ln>
                    <a:noFill/>
                  </a:ln>
                  <a:solidFill>
                    <a:schemeClr val="tx2"/>
                  </a:solidFill>
                  <a:effectLst/>
                </a:endParaRPr>
              </a:p>
            </p:txBody>
          </p:sp>
          <p:grpSp>
            <p:nvGrpSpPr>
              <p:cNvPr id="17" name="Group 31"/>
              <p:cNvGrpSpPr>
                <a:grpSpLocks/>
              </p:cNvGrpSpPr>
              <p:nvPr/>
            </p:nvGrpSpPr>
            <p:grpSpPr bwMode="auto">
              <a:xfrm>
                <a:off x="1134" y="4793"/>
                <a:ext cx="2520" cy="1800"/>
                <a:chOff x="1134" y="11339"/>
                <a:chExt cx="2520" cy="1800"/>
              </a:xfrm>
            </p:grpSpPr>
            <p:sp>
              <p:nvSpPr>
                <p:cNvPr id="55" name="Rectangle 34"/>
                <p:cNvSpPr>
                  <a:spLocks noChangeArrowheads="1"/>
                </p:cNvSpPr>
                <p:nvPr/>
              </p:nvSpPr>
              <p:spPr bwMode="auto">
                <a:xfrm>
                  <a:off x="1134" y="11339"/>
                  <a:ext cx="72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специфічні</a:t>
                  </a:r>
                  <a:endParaRPr kumimoji="0" lang="uk-UA" altLang="uk-UA" sz="4800" b="0" i="0" u="none" strike="noStrike" cap="none" normalizeH="0" baseline="0" smtClean="0">
                    <a:ln>
                      <a:noFill/>
                    </a:ln>
                    <a:solidFill>
                      <a:schemeClr val="tx2"/>
                    </a:solidFill>
                    <a:effectLst/>
                    <a:latin typeface="Arial" panose="020B0604020202020204" pitchFamily="34" charset="0"/>
                  </a:endParaRPr>
                </a:p>
              </p:txBody>
            </p:sp>
            <p:sp>
              <p:nvSpPr>
                <p:cNvPr id="56" name="Rectangle 33"/>
                <p:cNvSpPr>
                  <a:spLocks noChangeArrowheads="1"/>
                </p:cNvSpPr>
                <p:nvPr/>
              </p:nvSpPr>
              <p:spPr bwMode="auto">
                <a:xfrm>
                  <a:off x="2034" y="11339"/>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загальні</a:t>
                  </a:r>
                  <a:endParaRPr kumimoji="0" lang="uk-UA" altLang="uk-UA" sz="3600" b="0" i="0" u="none" strike="noStrike" cap="none" normalizeH="0" baseline="0" smtClean="0">
                    <a:ln>
                      <a:noFill/>
                    </a:ln>
                    <a:solidFill>
                      <a:schemeClr val="tx2"/>
                    </a:solidFill>
                    <a:effectLst/>
                  </a:endParaRPr>
                </a:p>
              </p:txBody>
            </p:sp>
            <p:sp>
              <p:nvSpPr>
                <p:cNvPr id="57" name="Rectangle 32"/>
                <p:cNvSpPr>
                  <a:spLocks noChangeArrowheads="1"/>
                </p:cNvSpPr>
                <p:nvPr/>
              </p:nvSpPr>
              <p:spPr bwMode="auto">
                <a:xfrm>
                  <a:off x="2934" y="11339"/>
                  <a:ext cx="72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особливі</a:t>
                  </a:r>
                  <a:endParaRPr kumimoji="0" lang="uk-UA" altLang="uk-UA" sz="3600" b="0" i="0" u="none" strike="noStrike" cap="none" normalizeH="0" baseline="0" smtClean="0">
                    <a:ln>
                      <a:noFill/>
                    </a:ln>
                    <a:solidFill>
                      <a:schemeClr val="tx2"/>
                    </a:solidFill>
                    <a:effectLst/>
                  </a:endParaRPr>
                </a:p>
              </p:txBody>
            </p:sp>
          </p:grpSp>
          <p:sp>
            <p:nvSpPr>
              <p:cNvPr id="18" name="Line 30"/>
              <p:cNvSpPr>
                <a:spLocks noChangeShapeType="1"/>
              </p:cNvSpPr>
              <p:nvPr/>
            </p:nvSpPr>
            <p:spPr bwMode="auto">
              <a:xfrm>
                <a:off x="6174" y="28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9" name="Line 29"/>
              <p:cNvSpPr>
                <a:spLocks noChangeShapeType="1"/>
              </p:cNvSpPr>
              <p:nvPr/>
            </p:nvSpPr>
            <p:spPr bwMode="auto">
              <a:xfrm>
                <a:off x="6174" y="353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0" name="Line 28"/>
              <p:cNvSpPr>
                <a:spLocks noChangeShapeType="1"/>
              </p:cNvSpPr>
              <p:nvPr/>
            </p:nvSpPr>
            <p:spPr bwMode="auto">
              <a:xfrm>
                <a:off x="2034" y="3713"/>
                <a:ext cx="6660" cy="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1" name="Line 27"/>
              <p:cNvSpPr>
                <a:spLocks noChangeShapeType="1"/>
              </p:cNvSpPr>
              <p:nvPr/>
            </p:nvSpPr>
            <p:spPr bwMode="auto">
              <a:xfrm>
                <a:off x="2034" y="37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2" name="Line 26"/>
              <p:cNvSpPr>
                <a:spLocks noChangeShapeType="1"/>
              </p:cNvSpPr>
              <p:nvPr/>
            </p:nvSpPr>
            <p:spPr bwMode="auto">
              <a:xfrm>
                <a:off x="8694" y="37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3" name="Line 25"/>
              <p:cNvSpPr>
                <a:spLocks noChangeShapeType="1"/>
              </p:cNvSpPr>
              <p:nvPr/>
            </p:nvSpPr>
            <p:spPr bwMode="auto">
              <a:xfrm>
                <a:off x="2214" y="4433"/>
                <a:ext cx="0" cy="18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24"/>
              <p:cNvSpPr>
                <a:spLocks noChangeShapeType="1"/>
              </p:cNvSpPr>
              <p:nvPr/>
            </p:nvSpPr>
            <p:spPr bwMode="auto">
              <a:xfrm>
                <a:off x="1494" y="4613"/>
                <a:ext cx="1800" cy="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5" name="Line 23"/>
              <p:cNvSpPr>
                <a:spLocks noChangeShapeType="1"/>
              </p:cNvSpPr>
              <p:nvPr/>
            </p:nvSpPr>
            <p:spPr bwMode="auto">
              <a:xfrm>
                <a:off x="14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6" name="Line 22"/>
              <p:cNvSpPr>
                <a:spLocks noChangeShapeType="1"/>
              </p:cNvSpPr>
              <p:nvPr/>
            </p:nvSpPr>
            <p:spPr bwMode="auto">
              <a:xfrm>
                <a:off x="221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7" name="Line 21"/>
              <p:cNvSpPr>
                <a:spLocks noChangeShapeType="1"/>
              </p:cNvSpPr>
              <p:nvPr/>
            </p:nvSpPr>
            <p:spPr bwMode="auto">
              <a:xfrm>
                <a:off x="32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20"/>
              <p:cNvSpPr>
                <a:spLocks noChangeShapeType="1"/>
              </p:cNvSpPr>
              <p:nvPr/>
            </p:nvSpPr>
            <p:spPr bwMode="auto">
              <a:xfrm>
                <a:off x="7434" y="4433"/>
                <a:ext cx="0" cy="18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37" name="Group 3"/>
              <p:cNvGrpSpPr>
                <a:grpSpLocks/>
              </p:cNvGrpSpPr>
              <p:nvPr/>
            </p:nvGrpSpPr>
            <p:grpSpPr bwMode="auto">
              <a:xfrm>
                <a:off x="4014" y="4604"/>
                <a:ext cx="6480" cy="1995"/>
                <a:chOff x="4014" y="4604"/>
                <a:chExt cx="6480" cy="1995"/>
              </a:xfrm>
            </p:grpSpPr>
            <p:sp>
              <p:nvSpPr>
                <p:cNvPr id="38" name="Rectangle 19"/>
                <p:cNvSpPr>
                  <a:spLocks noChangeArrowheads="1"/>
                </p:cNvSpPr>
                <p:nvPr/>
              </p:nvSpPr>
              <p:spPr bwMode="auto">
                <a:xfrm>
                  <a:off x="4014" y="4769"/>
                  <a:ext cx="72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факти</a:t>
                  </a:r>
                  <a:endParaRPr kumimoji="0" lang="uk-UA" altLang="uk-UA" sz="3600" b="0" i="0" u="none" strike="noStrike" cap="none" normalizeH="0" baseline="0" smtClean="0">
                    <a:ln>
                      <a:noFill/>
                    </a:ln>
                    <a:solidFill>
                      <a:schemeClr val="tx2"/>
                    </a:solidFill>
                    <a:effectLst/>
                  </a:endParaRPr>
                </a:p>
              </p:txBody>
            </p:sp>
            <p:sp>
              <p:nvSpPr>
                <p:cNvPr id="39" name="Rectangle 18"/>
                <p:cNvSpPr>
                  <a:spLocks noChangeArrowheads="1"/>
                </p:cNvSpPr>
                <p:nvPr/>
              </p:nvSpPr>
              <p:spPr bwMode="auto">
                <a:xfrm>
                  <a:off x="4959" y="4799"/>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концепції</a:t>
                  </a:r>
                  <a:endParaRPr kumimoji="0" lang="uk-UA" altLang="uk-UA" sz="3600" b="0" i="0" u="none" strike="noStrike" cap="none" normalizeH="0" baseline="0" dirty="0" smtClean="0">
                    <a:ln>
                      <a:noFill/>
                    </a:ln>
                    <a:solidFill>
                      <a:schemeClr val="tx2"/>
                    </a:solidFill>
                    <a:effectLst/>
                  </a:endParaRPr>
                </a:p>
              </p:txBody>
            </p:sp>
            <p:sp>
              <p:nvSpPr>
                <p:cNvPr id="41" name="Rectangle 17"/>
                <p:cNvSpPr>
                  <a:spLocks noChangeArrowheads="1"/>
                </p:cNvSpPr>
                <p:nvPr/>
              </p:nvSpPr>
              <p:spPr bwMode="auto">
                <a:xfrm>
                  <a:off x="5724" y="4790"/>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аксіоми</a:t>
                  </a:r>
                  <a:endParaRPr kumimoji="0" lang="uk-UA" altLang="uk-UA" sz="3600" b="0" i="0" u="none" strike="noStrike" cap="none" normalizeH="0" baseline="0" smtClean="0">
                    <a:ln>
                      <a:noFill/>
                    </a:ln>
                    <a:solidFill>
                      <a:schemeClr val="tx2"/>
                    </a:solidFill>
                    <a:effectLst/>
                  </a:endParaRPr>
                </a:p>
              </p:txBody>
            </p:sp>
            <p:sp>
              <p:nvSpPr>
                <p:cNvPr id="42" name="Rectangle 16"/>
                <p:cNvSpPr>
                  <a:spLocks noChangeArrowheads="1"/>
                </p:cNvSpPr>
                <p:nvPr/>
              </p:nvSpPr>
              <p:spPr bwMode="auto">
                <a:xfrm>
                  <a:off x="6534" y="4775"/>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постулати</a:t>
                  </a:r>
                  <a:endParaRPr kumimoji="0" lang="uk-UA" altLang="uk-UA" sz="3600" b="0" i="0" u="none" strike="noStrike" cap="none" normalizeH="0" baseline="0" dirty="0" smtClean="0">
                    <a:ln>
                      <a:noFill/>
                    </a:ln>
                    <a:solidFill>
                      <a:schemeClr val="tx2"/>
                    </a:solidFill>
                    <a:effectLst/>
                  </a:endParaRPr>
                </a:p>
              </p:txBody>
            </p:sp>
            <p:sp>
              <p:nvSpPr>
                <p:cNvPr id="43" name="Rectangle 15"/>
                <p:cNvSpPr>
                  <a:spLocks noChangeArrowheads="1"/>
                </p:cNvSpPr>
                <p:nvPr/>
              </p:nvSpPr>
              <p:spPr bwMode="auto">
                <a:xfrm>
                  <a:off x="7359" y="4790"/>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принципи</a:t>
                  </a:r>
                  <a:endParaRPr kumimoji="0" lang="uk-UA" altLang="uk-UA" sz="3600" b="0" i="0" u="none" strike="noStrike" cap="none" normalizeH="0" baseline="0" smtClean="0">
                    <a:ln>
                      <a:noFill/>
                    </a:ln>
                    <a:solidFill>
                      <a:schemeClr val="tx2"/>
                    </a:solidFill>
                    <a:effectLst/>
                  </a:endParaRPr>
                </a:p>
              </p:txBody>
            </p:sp>
            <p:sp>
              <p:nvSpPr>
                <p:cNvPr id="44" name="Rectangle 14"/>
                <p:cNvSpPr>
                  <a:spLocks noChangeArrowheads="1"/>
                </p:cNvSpPr>
                <p:nvPr/>
              </p:nvSpPr>
              <p:spPr bwMode="auto">
                <a:xfrm>
                  <a:off x="8154" y="4775"/>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поняття</a:t>
                  </a:r>
                  <a:endParaRPr kumimoji="0" lang="uk-UA" altLang="uk-UA" sz="3600" b="0" i="0" u="none" strike="noStrike" cap="none" normalizeH="0" baseline="0" dirty="0" smtClean="0">
                    <a:ln>
                      <a:noFill/>
                    </a:ln>
                    <a:solidFill>
                      <a:schemeClr val="tx2"/>
                    </a:solidFill>
                    <a:effectLst/>
                  </a:endParaRPr>
                </a:p>
              </p:txBody>
            </p:sp>
            <p:sp>
              <p:nvSpPr>
                <p:cNvPr id="45" name="Rectangle 13"/>
                <p:cNvSpPr>
                  <a:spLocks noChangeArrowheads="1"/>
                </p:cNvSpPr>
                <p:nvPr/>
              </p:nvSpPr>
              <p:spPr bwMode="auto">
                <a:xfrm>
                  <a:off x="9054" y="4775"/>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положення </a:t>
                  </a:r>
                  <a:endParaRPr kumimoji="0" lang="uk-UA" altLang="uk-UA" sz="3600" b="0" i="0" u="none" strike="noStrike" cap="none" normalizeH="0" baseline="0" smtClean="0">
                    <a:ln>
                      <a:noFill/>
                    </a:ln>
                    <a:solidFill>
                      <a:schemeClr val="tx2"/>
                    </a:solidFill>
                    <a:effectLst/>
                  </a:endParaRPr>
                </a:p>
              </p:txBody>
            </p:sp>
            <p:sp>
              <p:nvSpPr>
                <p:cNvPr id="46" name="Rectangle 12"/>
                <p:cNvSpPr>
                  <a:spLocks noChangeArrowheads="1"/>
                </p:cNvSpPr>
                <p:nvPr/>
              </p:nvSpPr>
              <p:spPr bwMode="auto">
                <a:xfrm>
                  <a:off x="9954" y="4790"/>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судження</a:t>
                  </a:r>
                  <a:endParaRPr kumimoji="0" lang="uk-UA" altLang="uk-UA" sz="3600" b="0" i="0" u="none" strike="noStrike" cap="none" normalizeH="0" baseline="0" smtClean="0">
                    <a:ln>
                      <a:noFill/>
                    </a:ln>
                    <a:solidFill>
                      <a:schemeClr val="tx2"/>
                    </a:solidFill>
                    <a:effectLst/>
                  </a:endParaRPr>
                </a:p>
              </p:txBody>
            </p:sp>
            <p:sp>
              <p:nvSpPr>
                <p:cNvPr id="47" name="Line 11"/>
                <p:cNvSpPr>
                  <a:spLocks noChangeShapeType="1"/>
                </p:cNvSpPr>
                <p:nvPr/>
              </p:nvSpPr>
              <p:spPr bwMode="auto">
                <a:xfrm>
                  <a:off x="41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8" name="Line 10"/>
                <p:cNvSpPr>
                  <a:spLocks noChangeShapeType="1"/>
                </p:cNvSpPr>
                <p:nvPr/>
              </p:nvSpPr>
              <p:spPr bwMode="auto">
                <a:xfrm>
                  <a:off x="5274" y="4619"/>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9" name="Line 9"/>
                <p:cNvSpPr>
                  <a:spLocks noChangeShapeType="1"/>
                </p:cNvSpPr>
                <p:nvPr/>
              </p:nvSpPr>
              <p:spPr bwMode="auto">
                <a:xfrm>
                  <a:off x="10314" y="4619"/>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0" name="Line 8"/>
                <p:cNvSpPr>
                  <a:spLocks noChangeShapeType="1"/>
                </p:cNvSpPr>
                <p:nvPr/>
              </p:nvSpPr>
              <p:spPr bwMode="auto">
                <a:xfrm>
                  <a:off x="9414" y="4619"/>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1" name="Line 7"/>
                <p:cNvSpPr>
                  <a:spLocks noChangeShapeType="1"/>
                </p:cNvSpPr>
                <p:nvPr/>
              </p:nvSpPr>
              <p:spPr bwMode="auto">
                <a:xfrm>
                  <a:off x="8439" y="4604"/>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2" name="Line 6"/>
                <p:cNvSpPr>
                  <a:spLocks noChangeShapeType="1"/>
                </p:cNvSpPr>
                <p:nvPr/>
              </p:nvSpPr>
              <p:spPr bwMode="auto">
                <a:xfrm>
                  <a:off x="764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3" name="Line 5"/>
                <p:cNvSpPr>
                  <a:spLocks noChangeShapeType="1"/>
                </p:cNvSpPr>
                <p:nvPr/>
              </p:nvSpPr>
              <p:spPr bwMode="auto">
                <a:xfrm>
                  <a:off x="680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4" name="Line 4"/>
                <p:cNvSpPr>
                  <a:spLocks noChangeShapeType="1"/>
                </p:cNvSpPr>
                <p:nvPr/>
              </p:nvSpPr>
              <p:spPr bwMode="auto">
                <a:xfrm>
                  <a:off x="59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gr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271249819"/>
      </p:ext>
    </p:extLst>
  </p:cSld>
  <p:clrMapOvr>
    <a:masterClrMapping/>
  </p:clrMapOvr>
  <p:transition>
    <p:strips dir="l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78635"/>
            <a:ext cx="8608713" cy="757130"/>
          </a:xfrm>
          <a:prstGeom prst="rect">
            <a:avLst/>
          </a:prstGeom>
        </p:spPr>
        <p:txBody>
          <a:bodyPr wrap="square">
            <a:spAutoFit/>
          </a:bodyPr>
          <a:lstStyle/>
          <a:p>
            <a:pPr algn="ctr">
              <a:lnSpc>
                <a:spcPct val="80000"/>
              </a:lnSpc>
              <a:spcAft>
                <a:spcPts val="0"/>
              </a:spcAft>
            </a:pPr>
            <a:r>
              <a:rPr lang="ru-RU" sz="5200" b="1" dirty="0">
                <a:latin typeface="+mn-lt"/>
                <a:ea typeface="Calibri" panose="020F0502020204030204" pitchFamily="34" charset="0"/>
              </a:rPr>
              <a:t>Стадії </a:t>
            </a:r>
            <a:r>
              <a:rPr lang="ru-RU" sz="5200" b="1" dirty="0" err="1">
                <a:latin typeface="+mn-lt"/>
                <a:ea typeface="Calibri" panose="020F0502020204030204" pitchFamily="34" charset="0"/>
              </a:rPr>
              <a:t>розвитку</a:t>
            </a:r>
            <a:r>
              <a:rPr lang="ru-RU" sz="5200" b="1" dirty="0">
                <a:latin typeface="+mn-lt"/>
                <a:ea typeface="Calibri" panose="020F0502020204030204" pitchFamily="34" charset="0"/>
              </a:rPr>
              <a:t> </a:t>
            </a:r>
            <a:r>
              <a:rPr lang="ru-RU" sz="5200" b="1" dirty="0" err="1">
                <a:latin typeface="+mn-lt"/>
                <a:ea typeface="Calibri" panose="020F0502020204030204" pitchFamily="34" charset="0"/>
              </a:rPr>
              <a:t>гіпотези</a:t>
            </a:r>
            <a:endParaRPr lang="uk-UA" sz="5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2" name="Group 3"/>
          <p:cNvGrpSpPr>
            <a:grpSpLocks/>
          </p:cNvGrpSpPr>
          <p:nvPr/>
        </p:nvGrpSpPr>
        <p:grpSpPr bwMode="auto">
          <a:xfrm>
            <a:off x="98200" y="1212095"/>
            <a:ext cx="8925009" cy="5588950"/>
            <a:chOff x="1118" y="13979"/>
            <a:chExt cx="9896" cy="2740"/>
          </a:xfrm>
        </p:grpSpPr>
        <p:sp>
          <p:nvSpPr>
            <p:cNvPr id="14" name="Rectangle 16"/>
            <p:cNvSpPr>
              <a:spLocks noChangeArrowheads="1"/>
            </p:cNvSpPr>
            <p:nvPr/>
          </p:nvSpPr>
          <p:spPr bwMode="auto">
            <a:xfrm>
              <a:off x="2891" y="15962"/>
              <a:ext cx="8100" cy="75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перевірка отриманих результатів на  практиці і на основі уточнення гіпотези</a:t>
              </a:r>
              <a:endParaRPr kumimoji="0" lang="uk-UA" altLang="uk-UA" sz="3600" b="0" i="0" u="none" strike="noStrike" cap="none" normalizeH="0" baseline="0" dirty="0" smtClean="0">
                <a:ln>
                  <a:noFill/>
                </a:ln>
                <a:solidFill>
                  <a:schemeClr val="tx1"/>
                </a:solidFill>
                <a:effectLst/>
              </a:endParaRPr>
            </a:p>
          </p:txBody>
        </p:sp>
        <p:grpSp>
          <p:nvGrpSpPr>
            <p:cNvPr id="28" name="Group 5"/>
            <p:cNvGrpSpPr>
              <a:grpSpLocks/>
            </p:cNvGrpSpPr>
            <p:nvPr/>
          </p:nvGrpSpPr>
          <p:grpSpPr bwMode="auto">
            <a:xfrm>
              <a:off x="1118" y="13979"/>
              <a:ext cx="9896" cy="2687"/>
              <a:chOff x="1133" y="12685"/>
              <a:chExt cx="9896" cy="2687"/>
            </a:xfrm>
          </p:grpSpPr>
          <p:sp>
            <p:nvSpPr>
              <p:cNvPr id="31" name="Rectangle 15"/>
              <p:cNvSpPr>
                <a:spLocks noChangeArrowheads="1"/>
              </p:cNvSpPr>
              <p:nvPr/>
            </p:nvSpPr>
            <p:spPr bwMode="auto">
              <a:xfrm>
                <a:off x="2563" y="12685"/>
                <a:ext cx="6840" cy="454"/>
              </a:xfrm>
              <a:prstGeom prst="rect">
                <a:avLst/>
              </a:prstGeom>
              <a:solidFill>
                <a:schemeClr val="tx1"/>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Розвиток гіпотези</a:t>
                </a:r>
                <a:endParaRPr kumimoji="0" lang="uk-UA" altLang="uk-UA" sz="5400" b="0" i="0" u="none" strike="noStrike" cap="none" normalizeH="0" baseline="0" dirty="0" smtClean="0">
                  <a:ln>
                    <a:noFill/>
                  </a:ln>
                  <a:solidFill>
                    <a:schemeClr val="bg1"/>
                  </a:solidFill>
                  <a:effectLst/>
                </a:endParaRPr>
              </a:p>
            </p:txBody>
          </p:sp>
          <p:sp>
            <p:nvSpPr>
              <p:cNvPr id="32" name="Rectangle 14"/>
              <p:cNvSpPr>
                <a:spLocks noChangeArrowheads="1"/>
              </p:cNvSpPr>
              <p:nvPr/>
            </p:nvSpPr>
            <p:spPr bwMode="auto">
              <a:xfrm>
                <a:off x="1144" y="13308"/>
                <a:ext cx="1550" cy="540"/>
              </a:xfrm>
              <a:prstGeom prst="rect">
                <a:avLst/>
              </a:prstGeom>
              <a:solidFill>
                <a:schemeClr val="tx1"/>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3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І стадія</a:t>
                </a:r>
                <a:endParaRPr kumimoji="0" lang="uk-UA" altLang="uk-UA" sz="3300" b="0" i="0" u="none" strike="noStrike" cap="none" normalizeH="0" baseline="0" dirty="0" smtClean="0">
                  <a:ln>
                    <a:noFill/>
                  </a:ln>
                  <a:solidFill>
                    <a:schemeClr val="bg1"/>
                  </a:solidFill>
                  <a:effectLst/>
                </a:endParaRPr>
              </a:p>
            </p:txBody>
          </p:sp>
          <p:sp>
            <p:nvSpPr>
              <p:cNvPr id="33" name="Rectangle 13"/>
              <p:cNvSpPr>
                <a:spLocks noChangeArrowheads="1"/>
              </p:cNvSpPr>
              <p:nvPr/>
            </p:nvSpPr>
            <p:spPr bwMode="auto">
              <a:xfrm>
                <a:off x="1133" y="14065"/>
                <a:ext cx="1550" cy="540"/>
              </a:xfrm>
              <a:prstGeom prst="rect">
                <a:avLst/>
              </a:prstGeom>
              <a:solidFill>
                <a:schemeClr val="tx1"/>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3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ІІ стадія</a:t>
                </a:r>
                <a:endParaRPr kumimoji="0" lang="uk-UA" altLang="uk-UA" sz="3300" b="0" i="0" u="none" strike="noStrike" cap="none" normalizeH="0" baseline="0" dirty="0" smtClean="0">
                  <a:ln>
                    <a:noFill/>
                  </a:ln>
                  <a:solidFill>
                    <a:schemeClr val="bg1"/>
                  </a:solidFill>
                  <a:effectLst/>
                </a:endParaRPr>
              </a:p>
            </p:txBody>
          </p:sp>
          <p:sp>
            <p:nvSpPr>
              <p:cNvPr id="34" name="Rectangle 12"/>
              <p:cNvSpPr>
                <a:spLocks noChangeArrowheads="1"/>
              </p:cNvSpPr>
              <p:nvPr/>
            </p:nvSpPr>
            <p:spPr bwMode="auto">
              <a:xfrm>
                <a:off x="1133" y="14832"/>
                <a:ext cx="1550"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3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ІІІ стадія</a:t>
                </a:r>
                <a:endParaRPr kumimoji="0" lang="uk-UA" altLang="uk-UA" sz="3300" b="0" i="0" u="none" strike="noStrike" cap="none" normalizeH="0" baseline="0" dirty="0" smtClean="0">
                  <a:ln>
                    <a:noFill/>
                  </a:ln>
                  <a:solidFill>
                    <a:schemeClr val="bg1"/>
                  </a:solidFill>
                  <a:effectLst/>
                </a:endParaRPr>
              </a:p>
            </p:txBody>
          </p:sp>
          <p:sp>
            <p:nvSpPr>
              <p:cNvPr id="35" name="Rectangle 11"/>
              <p:cNvSpPr>
                <a:spLocks noChangeArrowheads="1"/>
              </p:cNvSpPr>
              <p:nvPr/>
            </p:nvSpPr>
            <p:spPr bwMode="auto">
              <a:xfrm>
                <a:off x="2929" y="13184"/>
                <a:ext cx="8100" cy="80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накопичення фактичного матеріалу і висунення на його основі припущень гіпотези</a:t>
                </a:r>
                <a:endParaRPr kumimoji="0" lang="uk-UA" altLang="uk-UA" sz="3600" b="0" i="0" u="none" strike="noStrike" cap="none" normalizeH="0" baseline="0" dirty="0" smtClean="0">
                  <a:ln>
                    <a:noFill/>
                  </a:ln>
                  <a:solidFill>
                    <a:schemeClr val="tx1"/>
                  </a:solidFill>
                  <a:effectLst/>
                </a:endParaRPr>
              </a:p>
            </p:txBody>
          </p:sp>
          <p:sp>
            <p:nvSpPr>
              <p:cNvPr id="59" name="Rectangle 10"/>
              <p:cNvSpPr>
                <a:spLocks noChangeArrowheads="1"/>
              </p:cNvSpPr>
              <p:nvPr/>
            </p:nvSpPr>
            <p:spPr bwMode="auto">
              <a:xfrm>
                <a:off x="2929" y="14060"/>
                <a:ext cx="8100" cy="5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формулювання та обґрунтування гіпотези</a:t>
                </a:r>
                <a:endParaRPr kumimoji="0" lang="uk-UA" altLang="uk-UA" sz="3600" b="0" i="0" u="none" strike="noStrike" cap="none" normalizeH="0" baseline="0" smtClean="0">
                  <a:ln>
                    <a:noFill/>
                  </a:ln>
                  <a:solidFill>
                    <a:schemeClr val="tx1"/>
                  </a:solidFill>
                  <a:effectLst/>
                </a:endParaRPr>
              </a:p>
            </p:txBody>
          </p:sp>
          <p:sp>
            <p:nvSpPr>
              <p:cNvPr id="60" name="Line 9"/>
              <p:cNvSpPr>
                <a:spLocks noChangeShapeType="1"/>
              </p:cNvSpPr>
              <p:nvPr/>
            </p:nvSpPr>
            <p:spPr bwMode="auto">
              <a:xfrm>
                <a:off x="1942" y="12959"/>
                <a:ext cx="632"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1" name="Line 8"/>
              <p:cNvSpPr>
                <a:spLocks noChangeShapeType="1"/>
              </p:cNvSpPr>
              <p:nvPr/>
            </p:nvSpPr>
            <p:spPr bwMode="auto">
              <a:xfrm>
                <a:off x="1937" y="12959"/>
                <a:ext cx="0" cy="349"/>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2" name="Line 7"/>
              <p:cNvSpPr>
                <a:spLocks noChangeShapeType="1"/>
              </p:cNvSpPr>
              <p:nvPr/>
            </p:nvSpPr>
            <p:spPr bwMode="auto">
              <a:xfrm>
                <a:off x="1937" y="13848"/>
                <a:ext cx="0" cy="217"/>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3" name="Line 6"/>
              <p:cNvSpPr>
                <a:spLocks noChangeShapeType="1"/>
              </p:cNvSpPr>
              <p:nvPr/>
            </p:nvSpPr>
            <p:spPr bwMode="auto">
              <a:xfrm>
                <a:off x="1937" y="14605"/>
                <a:ext cx="0" cy="227"/>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
          <p:nvSpPr>
            <p:cNvPr id="30" name="Line 4"/>
            <p:cNvSpPr>
              <a:spLocks noChangeShapeType="1"/>
            </p:cNvSpPr>
            <p:nvPr/>
          </p:nvSpPr>
          <p:spPr bwMode="auto">
            <a:xfrm>
              <a:off x="2668" y="16372"/>
              <a:ext cx="223"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
        <p:nvSpPr>
          <p:cNvPr id="67" name="Line 4"/>
          <p:cNvSpPr>
            <a:spLocks noChangeShapeType="1"/>
          </p:cNvSpPr>
          <p:nvPr/>
        </p:nvSpPr>
        <p:spPr bwMode="auto">
          <a:xfrm>
            <a:off x="1506486" y="4515730"/>
            <a:ext cx="201119" cy="4119"/>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8" name="Line 4"/>
          <p:cNvSpPr>
            <a:spLocks noChangeShapeType="1"/>
          </p:cNvSpPr>
          <p:nvPr/>
        </p:nvSpPr>
        <p:spPr bwMode="auto">
          <a:xfrm>
            <a:off x="1506486" y="3143715"/>
            <a:ext cx="20111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Tree>
    <p:extLst>
      <p:ext uri="{BB962C8B-B14F-4D97-AF65-F5344CB8AC3E}">
        <p14:creationId xmlns:p14="http://schemas.microsoft.com/office/powerpoint/2010/main" val="2675630429"/>
      </p:ext>
    </p:extLst>
  </p:cSld>
  <p:clrMapOvr>
    <a:masterClrMapping/>
  </p:clrMapOvr>
  <p:transition>
    <p:strips dir="l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180528" y="-6925"/>
            <a:ext cx="8608713" cy="830997"/>
          </a:xfrm>
          <a:prstGeom prst="rect">
            <a:avLst/>
          </a:prstGeom>
        </p:spPr>
        <p:txBody>
          <a:bodyPr wrap="square">
            <a:spAutoFit/>
          </a:bodyPr>
          <a:lstStyle/>
          <a:p>
            <a:pPr algn="ctr">
              <a:lnSpc>
                <a:spcPct val="80000"/>
              </a:lnSpc>
              <a:spcAft>
                <a:spcPts val="0"/>
              </a:spcAft>
            </a:pPr>
            <a:r>
              <a:rPr lang="ru-RU" sz="6000" b="1" dirty="0">
                <a:latin typeface="+mn-lt"/>
                <a:ea typeface="Calibri" panose="020F0502020204030204" pitchFamily="34" charset="0"/>
              </a:rPr>
              <a:t>Структура </a:t>
            </a:r>
            <a:r>
              <a:rPr lang="ru-RU" sz="6000" b="1" dirty="0" err="1" smtClean="0">
                <a:latin typeface="+mn-lt"/>
                <a:ea typeface="Calibri" panose="020F0502020204030204" pitchFamily="34" charset="0"/>
              </a:rPr>
              <a:t>теорії</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98105" y="1217871"/>
            <a:ext cx="8691439" cy="5388404"/>
            <a:chOff x="1572" y="9646"/>
            <a:chExt cx="9099" cy="5593"/>
          </a:xfrm>
        </p:grpSpPr>
        <p:sp>
          <p:nvSpPr>
            <p:cNvPr id="5" name="AutoShape 18"/>
            <p:cNvSpPr>
              <a:spLocks noChangeArrowheads="1"/>
            </p:cNvSpPr>
            <p:nvPr/>
          </p:nvSpPr>
          <p:spPr bwMode="auto">
            <a:xfrm>
              <a:off x="4914" y="11534"/>
              <a:ext cx="2329" cy="1425"/>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1" i="0" u="sng"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Теорія</a:t>
              </a:r>
              <a:endParaRPr kumimoji="0" lang="uk-UA" altLang="uk-UA" sz="4000" b="0" i="0" u="sng" strike="noStrike" cap="none" normalizeH="0" baseline="0" dirty="0" smtClean="0">
                <a:ln>
                  <a:noFill/>
                </a:ln>
                <a:solidFill>
                  <a:schemeClr val="bg1"/>
                </a:solidFill>
                <a:effectLst/>
                <a:latin typeface="Arial" panose="020B0604020202020204" pitchFamily="34" charset="0"/>
              </a:endParaRPr>
            </a:p>
          </p:txBody>
        </p:sp>
        <p:sp>
          <p:nvSpPr>
            <p:cNvPr id="6" name="AutoShape 17"/>
            <p:cNvSpPr>
              <a:spLocks noChangeArrowheads="1"/>
            </p:cNvSpPr>
            <p:nvPr/>
          </p:nvSpPr>
          <p:spPr bwMode="auto">
            <a:xfrm>
              <a:off x="1674" y="10619"/>
              <a:ext cx="1980" cy="1440"/>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Факти</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7" name="AutoShape 16"/>
            <p:cNvSpPr>
              <a:spLocks noChangeArrowheads="1"/>
            </p:cNvSpPr>
            <p:nvPr/>
          </p:nvSpPr>
          <p:spPr bwMode="auto">
            <a:xfrm>
              <a:off x="3643" y="9647"/>
              <a:ext cx="2674" cy="1132"/>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Концепції</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8" name="AutoShape 15"/>
            <p:cNvSpPr>
              <a:spLocks noChangeArrowheads="1"/>
            </p:cNvSpPr>
            <p:nvPr/>
          </p:nvSpPr>
          <p:spPr bwMode="auto">
            <a:xfrm>
              <a:off x="6829" y="9646"/>
              <a:ext cx="2325" cy="1409"/>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Аксіоми</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9" name="AutoShape 14"/>
            <p:cNvSpPr>
              <a:spLocks noChangeArrowheads="1"/>
            </p:cNvSpPr>
            <p:nvPr/>
          </p:nvSpPr>
          <p:spPr bwMode="auto">
            <a:xfrm>
              <a:off x="7798" y="11251"/>
              <a:ext cx="2873" cy="1184"/>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Постулати</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0" name="AutoShape 13"/>
            <p:cNvSpPr>
              <a:spLocks noChangeArrowheads="1"/>
            </p:cNvSpPr>
            <p:nvPr/>
          </p:nvSpPr>
          <p:spPr bwMode="auto">
            <a:xfrm>
              <a:off x="1572" y="12458"/>
              <a:ext cx="2655" cy="1210"/>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Судження</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1" name="AutoShape 12"/>
            <p:cNvSpPr>
              <a:spLocks noChangeArrowheads="1"/>
            </p:cNvSpPr>
            <p:nvPr/>
          </p:nvSpPr>
          <p:spPr bwMode="auto">
            <a:xfrm>
              <a:off x="3463" y="13869"/>
              <a:ext cx="2531" cy="1370"/>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Поняття</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3" name="AutoShape 11"/>
            <p:cNvSpPr>
              <a:spLocks noChangeArrowheads="1"/>
            </p:cNvSpPr>
            <p:nvPr/>
          </p:nvSpPr>
          <p:spPr bwMode="auto">
            <a:xfrm>
              <a:off x="6354" y="13966"/>
              <a:ext cx="3025" cy="1119"/>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Положення</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5" name="AutoShape 10"/>
            <p:cNvSpPr>
              <a:spLocks noChangeArrowheads="1"/>
            </p:cNvSpPr>
            <p:nvPr/>
          </p:nvSpPr>
          <p:spPr bwMode="auto">
            <a:xfrm>
              <a:off x="7819" y="12703"/>
              <a:ext cx="2831" cy="1074"/>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Принципи</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6" name="Line 9"/>
            <p:cNvSpPr>
              <a:spLocks noChangeShapeType="1"/>
            </p:cNvSpPr>
            <p:nvPr/>
          </p:nvSpPr>
          <p:spPr bwMode="auto">
            <a:xfrm flipH="1" flipV="1">
              <a:off x="3643" y="11425"/>
              <a:ext cx="1260" cy="540"/>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17" name="Line 8"/>
            <p:cNvSpPr>
              <a:spLocks noChangeShapeType="1"/>
            </p:cNvSpPr>
            <p:nvPr/>
          </p:nvSpPr>
          <p:spPr bwMode="auto">
            <a:xfrm flipV="1">
              <a:off x="7243" y="11831"/>
              <a:ext cx="555" cy="121"/>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18" name="Line 7"/>
            <p:cNvSpPr>
              <a:spLocks noChangeShapeType="1"/>
            </p:cNvSpPr>
            <p:nvPr/>
          </p:nvSpPr>
          <p:spPr bwMode="auto">
            <a:xfrm flipH="1" flipV="1">
              <a:off x="4689" y="10794"/>
              <a:ext cx="679" cy="754"/>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19" name="Line 6"/>
            <p:cNvSpPr>
              <a:spLocks noChangeShapeType="1"/>
            </p:cNvSpPr>
            <p:nvPr/>
          </p:nvSpPr>
          <p:spPr bwMode="auto">
            <a:xfrm flipV="1">
              <a:off x="6829" y="11065"/>
              <a:ext cx="414" cy="467"/>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0" name="Line 5"/>
            <p:cNvSpPr>
              <a:spLocks noChangeShapeType="1"/>
            </p:cNvSpPr>
            <p:nvPr/>
          </p:nvSpPr>
          <p:spPr bwMode="auto">
            <a:xfrm flipH="1">
              <a:off x="4238" y="12552"/>
              <a:ext cx="676" cy="407"/>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1" name="Line 4"/>
            <p:cNvSpPr>
              <a:spLocks noChangeShapeType="1"/>
            </p:cNvSpPr>
            <p:nvPr/>
          </p:nvSpPr>
          <p:spPr bwMode="auto">
            <a:xfrm>
              <a:off x="7243" y="12542"/>
              <a:ext cx="687" cy="372"/>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2" name="Line 3"/>
            <p:cNvSpPr>
              <a:spLocks noChangeShapeType="1"/>
            </p:cNvSpPr>
            <p:nvPr/>
          </p:nvSpPr>
          <p:spPr bwMode="auto">
            <a:xfrm flipH="1">
              <a:off x="4689" y="12959"/>
              <a:ext cx="630" cy="910"/>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3" name="Line 2"/>
            <p:cNvSpPr>
              <a:spLocks noChangeShapeType="1"/>
            </p:cNvSpPr>
            <p:nvPr/>
          </p:nvSpPr>
          <p:spPr bwMode="auto">
            <a:xfrm>
              <a:off x="6817" y="12964"/>
              <a:ext cx="786" cy="1002"/>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sp>
        <p:nvSpPr>
          <p:cNvPr id="24" name="Rectangle 29"/>
          <p:cNvSpPr>
            <a:spLocks noChangeArrowheads="1"/>
          </p:cNvSpPr>
          <p:nvPr/>
        </p:nvSpPr>
        <p:spPr bwMode="auto">
          <a:xfrm>
            <a:off x="1031032" y="233380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420471334"/>
      </p:ext>
    </p:extLst>
  </p:cSld>
  <p:clrMapOvr>
    <a:masterClrMapping/>
  </p:clrMapOvr>
  <p:transition>
    <p:strips dir="l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115568"/>
            <a:ext cx="8608713" cy="683264"/>
          </a:xfrm>
          <a:prstGeom prst="rect">
            <a:avLst/>
          </a:prstGeom>
        </p:spPr>
        <p:txBody>
          <a:bodyPr wrap="square">
            <a:spAutoFit/>
          </a:bodyPr>
          <a:lstStyle/>
          <a:p>
            <a:pPr algn="ctr">
              <a:lnSpc>
                <a:spcPct val="80000"/>
              </a:lnSpc>
              <a:spcAft>
                <a:spcPts val="0"/>
              </a:spcAft>
            </a:pPr>
            <a:r>
              <a:rPr lang="ru-RU" sz="4600" b="1" dirty="0">
                <a:latin typeface="+mn-lt"/>
                <a:ea typeface="Calibri" panose="020F0502020204030204" pitchFamily="34" charset="0"/>
              </a:rPr>
              <a:t>Структура </a:t>
            </a:r>
            <a:r>
              <a:rPr lang="ru-RU" sz="4600" b="1" dirty="0" err="1">
                <a:latin typeface="+mn-lt"/>
                <a:ea typeface="Calibri" panose="020F0502020204030204" pitchFamily="34" charset="0"/>
              </a:rPr>
              <a:t>наукового</a:t>
            </a:r>
            <a:r>
              <a:rPr lang="ru-RU" sz="4600" b="1" dirty="0">
                <a:latin typeface="+mn-lt"/>
                <a:ea typeface="Calibri" panose="020F0502020204030204" pitchFamily="34" charset="0"/>
              </a:rPr>
              <a:t> факту</a:t>
            </a:r>
            <a:endParaRPr lang="uk-UA" sz="46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2" name="Group 1"/>
          <p:cNvGrpSpPr>
            <a:grpSpLocks/>
          </p:cNvGrpSpPr>
          <p:nvPr/>
        </p:nvGrpSpPr>
        <p:grpSpPr bwMode="auto">
          <a:xfrm>
            <a:off x="251520" y="1140464"/>
            <a:ext cx="8784976" cy="5385128"/>
            <a:chOff x="1134" y="12779"/>
            <a:chExt cx="10065" cy="6173"/>
          </a:xfrm>
        </p:grpSpPr>
        <p:sp>
          <p:nvSpPr>
            <p:cNvPr id="14" name="Line 21"/>
            <p:cNvSpPr>
              <a:spLocks noChangeShapeType="1"/>
            </p:cNvSpPr>
            <p:nvPr/>
          </p:nvSpPr>
          <p:spPr bwMode="auto">
            <a:xfrm>
              <a:off x="1134" y="12959"/>
              <a:ext cx="1260"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nvGrpSpPr>
            <p:cNvPr id="25" name="Group 2"/>
            <p:cNvGrpSpPr>
              <a:grpSpLocks/>
            </p:cNvGrpSpPr>
            <p:nvPr/>
          </p:nvGrpSpPr>
          <p:grpSpPr bwMode="auto">
            <a:xfrm>
              <a:off x="1134" y="12779"/>
              <a:ext cx="10065" cy="6173"/>
              <a:chOff x="1134" y="9719"/>
              <a:chExt cx="10065" cy="6173"/>
            </a:xfrm>
          </p:grpSpPr>
          <p:sp>
            <p:nvSpPr>
              <p:cNvPr id="26" name="Rectangle 20"/>
              <p:cNvSpPr>
                <a:spLocks noChangeArrowheads="1"/>
              </p:cNvSpPr>
              <p:nvPr/>
            </p:nvSpPr>
            <p:spPr bwMode="auto">
              <a:xfrm>
                <a:off x="2394" y="9719"/>
                <a:ext cx="7200"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4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ФАКТ</a:t>
                </a:r>
                <a:endParaRPr kumimoji="0" lang="uk-UA" altLang="uk-UA" sz="4400" b="1" i="0" u="none" strike="noStrike" cap="none" normalizeH="0" baseline="0" dirty="0" smtClean="0">
                  <a:ln>
                    <a:noFill/>
                  </a:ln>
                  <a:solidFill>
                    <a:schemeClr val="bg1"/>
                  </a:solidFill>
                  <a:effectLst/>
                </a:endParaRPr>
              </a:p>
            </p:txBody>
          </p:sp>
          <p:sp>
            <p:nvSpPr>
              <p:cNvPr id="27" name="Rectangle 19"/>
              <p:cNvSpPr>
                <a:spLocks noChangeArrowheads="1"/>
              </p:cNvSpPr>
              <p:nvPr/>
            </p:nvSpPr>
            <p:spPr bwMode="auto">
              <a:xfrm>
                <a:off x="1535" y="10376"/>
                <a:ext cx="2813" cy="1002"/>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ea typeface="Times New Roman" panose="02020603050405020304" pitchFamily="18" charset="0"/>
                  </a:rPr>
                  <a:t>об'єктивна складова</a:t>
                </a:r>
                <a:endParaRPr kumimoji="0" lang="uk-UA" altLang="uk-UA" sz="2800" b="0" i="0" u="none" strike="noStrike" cap="none" normalizeH="0" baseline="0" dirty="0" smtClean="0">
                  <a:ln>
                    <a:noFill/>
                  </a:ln>
                  <a:solidFill>
                    <a:schemeClr val="tx1"/>
                  </a:solidFill>
                  <a:effectLst/>
                </a:endParaRPr>
              </a:p>
            </p:txBody>
          </p:sp>
          <p:sp>
            <p:nvSpPr>
              <p:cNvPr id="28" name="Rectangle 18"/>
              <p:cNvSpPr>
                <a:spLocks noChangeArrowheads="1"/>
              </p:cNvSpPr>
              <p:nvPr/>
            </p:nvSpPr>
            <p:spPr bwMode="auto">
              <a:xfrm>
                <a:off x="4599" y="10372"/>
                <a:ext cx="6600" cy="1085"/>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реальні процеси, події, структури, які є похідною основою для фіксації пізнавального результату, що називається фактом </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0" name="Rectangle 17"/>
              <p:cNvSpPr>
                <a:spLocks noChangeArrowheads="1"/>
              </p:cNvSpPr>
              <p:nvPr/>
            </p:nvSpPr>
            <p:spPr bwMode="auto">
              <a:xfrm>
                <a:off x="1521" y="11561"/>
                <a:ext cx="2827" cy="1041"/>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інформаційна складова</a:t>
                </a:r>
                <a:endParaRPr kumimoji="0" lang="uk-UA" altLang="uk-UA" sz="2800" b="0" i="0" u="none" strike="noStrike" cap="none" normalizeH="0" baseline="0" dirty="0" smtClean="0">
                  <a:ln>
                    <a:noFill/>
                  </a:ln>
                  <a:solidFill>
                    <a:schemeClr val="tx1"/>
                  </a:solidFill>
                  <a:effectLst/>
                  <a:latin typeface="Arial" panose="020B0604020202020204" pitchFamily="34" charset="0"/>
                </a:endParaRPr>
              </a:p>
            </p:txBody>
          </p:sp>
          <p:sp>
            <p:nvSpPr>
              <p:cNvPr id="31" name="Rectangle 16"/>
              <p:cNvSpPr>
                <a:spLocks noChangeArrowheads="1"/>
              </p:cNvSpPr>
              <p:nvPr/>
            </p:nvSpPr>
            <p:spPr bwMode="auto">
              <a:xfrm>
                <a:off x="4599" y="11561"/>
                <a:ext cx="6600" cy="108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інформаційні посередники, які забезпечують передачу інформації від джерела до адресату – засобу фіксації факту</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2" name="Rectangle 15"/>
              <p:cNvSpPr>
                <a:spLocks noChangeArrowheads="1"/>
              </p:cNvSpPr>
              <p:nvPr/>
            </p:nvSpPr>
            <p:spPr bwMode="auto">
              <a:xfrm>
                <a:off x="1520" y="12723"/>
                <a:ext cx="2828" cy="146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практична детермінація факту</a:t>
                </a:r>
                <a:endParaRPr kumimoji="0" lang="uk-UA" altLang="uk-UA" sz="2800" b="0" i="0" u="none" strike="noStrike" cap="none" normalizeH="0" baseline="0" dirty="0" smtClean="0">
                  <a:ln>
                    <a:noFill/>
                  </a:ln>
                  <a:solidFill>
                    <a:schemeClr val="tx1"/>
                  </a:solidFill>
                  <a:effectLst/>
                  <a:latin typeface="Arial" panose="020B0604020202020204" pitchFamily="34" charset="0"/>
                </a:endParaRPr>
              </a:p>
            </p:txBody>
          </p:sp>
          <p:sp>
            <p:nvSpPr>
              <p:cNvPr id="33" name="Rectangle 14"/>
              <p:cNvSpPr>
                <a:spLocks noChangeArrowheads="1"/>
              </p:cNvSpPr>
              <p:nvPr/>
            </p:nvSpPr>
            <p:spPr bwMode="auto">
              <a:xfrm>
                <a:off x="4599" y="12846"/>
                <a:ext cx="6600" cy="108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зумовленість факту наявними якісними і кількісними можливостями спостереження, вимірювання й експерименту</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4" name="Rectangle 13"/>
              <p:cNvSpPr>
                <a:spLocks noChangeArrowheads="1"/>
              </p:cNvSpPr>
              <p:nvPr/>
            </p:nvSpPr>
            <p:spPr bwMode="auto">
              <a:xfrm>
                <a:off x="1520" y="14304"/>
                <a:ext cx="2828" cy="1588"/>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когнітивна детермінація факту</a:t>
                </a:r>
                <a:endParaRPr kumimoji="0" lang="uk-UA" altLang="uk-UA" sz="2800" b="0" i="0" u="none" strike="noStrike" cap="none" normalizeH="0" baseline="0" dirty="0" smtClean="0">
                  <a:ln>
                    <a:noFill/>
                  </a:ln>
                  <a:solidFill>
                    <a:schemeClr val="tx1"/>
                  </a:solidFill>
                  <a:effectLst/>
                  <a:latin typeface="Arial" panose="020B0604020202020204" pitchFamily="34" charset="0"/>
                </a:endParaRPr>
              </a:p>
            </p:txBody>
          </p:sp>
          <p:sp>
            <p:nvSpPr>
              <p:cNvPr id="35" name="Rectangle 12"/>
              <p:cNvSpPr>
                <a:spLocks noChangeArrowheads="1"/>
              </p:cNvSpPr>
              <p:nvPr/>
            </p:nvSpPr>
            <p:spPr bwMode="auto">
              <a:xfrm>
                <a:off x="4599" y="14304"/>
                <a:ext cx="6600" cy="1493"/>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залежність способів фіксації та інтерпретації фактів від системи похідних абстракцій теорії, теоретичних схем, психологічних настанов тощо</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6" name="Line 11"/>
              <p:cNvSpPr>
                <a:spLocks noChangeShapeType="1"/>
              </p:cNvSpPr>
              <p:nvPr/>
            </p:nvSpPr>
            <p:spPr bwMode="auto">
              <a:xfrm>
                <a:off x="1134" y="9899"/>
                <a:ext cx="0" cy="522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8" name="Line 9"/>
              <p:cNvSpPr>
                <a:spLocks noChangeShapeType="1"/>
              </p:cNvSpPr>
              <p:nvPr/>
            </p:nvSpPr>
            <p:spPr bwMode="auto">
              <a:xfrm>
                <a:off x="1134" y="12015"/>
                <a:ext cx="386"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9" name="Line 8"/>
              <p:cNvSpPr>
                <a:spLocks noChangeShapeType="1"/>
              </p:cNvSpPr>
              <p:nvPr/>
            </p:nvSpPr>
            <p:spPr bwMode="auto">
              <a:xfrm>
                <a:off x="1134" y="13386"/>
                <a:ext cx="38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41" name="Line 7"/>
              <p:cNvSpPr>
                <a:spLocks noChangeShapeType="1"/>
              </p:cNvSpPr>
              <p:nvPr/>
            </p:nvSpPr>
            <p:spPr bwMode="auto">
              <a:xfrm>
                <a:off x="1134" y="15119"/>
                <a:ext cx="38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44" name="Line 4"/>
              <p:cNvSpPr>
                <a:spLocks noChangeShapeType="1"/>
              </p:cNvSpPr>
              <p:nvPr/>
            </p:nvSpPr>
            <p:spPr bwMode="auto">
              <a:xfrm flipV="1">
                <a:off x="4348" y="15066"/>
                <a:ext cx="244"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grpSp>
      <p:sp>
        <p:nvSpPr>
          <p:cNvPr id="46" name="Rectangle 32"/>
          <p:cNvSpPr>
            <a:spLocks noChangeArrowheads="1"/>
          </p:cNvSpPr>
          <p:nvPr/>
        </p:nvSpPr>
        <p:spPr bwMode="auto">
          <a:xfrm>
            <a:off x="1132756" y="195505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0" name="Line 9"/>
          <p:cNvSpPr>
            <a:spLocks noChangeShapeType="1"/>
          </p:cNvSpPr>
          <p:nvPr/>
        </p:nvSpPr>
        <p:spPr bwMode="auto">
          <a:xfrm>
            <a:off x="251520" y="2132856"/>
            <a:ext cx="350004" cy="13796"/>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6" name="Line 4"/>
          <p:cNvSpPr>
            <a:spLocks noChangeShapeType="1"/>
          </p:cNvSpPr>
          <p:nvPr/>
        </p:nvSpPr>
        <p:spPr bwMode="auto">
          <a:xfrm flipV="1">
            <a:off x="3056777" y="4293096"/>
            <a:ext cx="21296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7" name="Line 4"/>
          <p:cNvSpPr>
            <a:spLocks noChangeShapeType="1"/>
          </p:cNvSpPr>
          <p:nvPr/>
        </p:nvSpPr>
        <p:spPr bwMode="auto">
          <a:xfrm flipV="1">
            <a:off x="3066743" y="3140968"/>
            <a:ext cx="21296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9" name="Line 4"/>
          <p:cNvSpPr>
            <a:spLocks noChangeShapeType="1"/>
          </p:cNvSpPr>
          <p:nvPr/>
        </p:nvSpPr>
        <p:spPr bwMode="auto">
          <a:xfrm flipV="1">
            <a:off x="3066742" y="2146652"/>
            <a:ext cx="21296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Tree>
    <p:extLst>
      <p:ext uri="{BB962C8B-B14F-4D97-AF65-F5344CB8AC3E}">
        <p14:creationId xmlns:p14="http://schemas.microsoft.com/office/powerpoint/2010/main" val="200647720"/>
      </p:ext>
    </p:extLst>
  </p:cSld>
  <p:clrMapOvr>
    <a:masterClrMapping/>
  </p:clrMapOvr>
  <p:transition>
    <p:strips dir="l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8237" y="-19254"/>
            <a:ext cx="8608713" cy="683264"/>
          </a:xfrm>
          <a:prstGeom prst="rect">
            <a:avLst/>
          </a:prstGeom>
        </p:spPr>
        <p:txBody>
          <a:bodyPr wrap="square">
            <a:spAutoFit/>
          </a:bodyPr>
          <a:lstStyle/>
          <a:p>
            <a:pPr algn="ctr">
              <a:lnSpc>
                <a:spcPct val="80000"/>
              </a:lnSpc>
              <a:spcAft>
                <a:spcPts val="0"/>
              </a:spcAft>
            </a:pPr>
            <a:r>
              <a:rPr lang="ru-RU" sz="4800" b="1" dirty="0">
                <a:latin typeface="+mn-lt"/>
                <a:ea typeface="Calibri" panose="020F0502020204030204" pitchFamily="34" charset="0"/>
              </a:rPr>
              <a:t>Види </a:t>
            </a:r>
            <a:r>
              <a:rPr lang="ru-RU" sz="4800" b="1" dirty="0" err="1">
                <a:latin typeface="+mn-lt"/>
                <a:ea typeface="Calibri" panose="020F0502020204030204" pitchFamily="34" charset="0"/>
              </a:rPr>
              <a:t>наукової</a:t>
            </a:r>
            <a:r>
              <a:rPr lang="ru-RU" sz="4800" b="1" dirty="0">
                <a:latin typeface="+mn-lt"/>
                <a:ea typeface="Calibri" panose="020F0502020204030204" pitchFamily="34" charset="0"/>
              </a:rPr>
              <a:t> діяльності</a:t>
            </a:r>
            <a:endParaRPr lang="uk-UA" sz="48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35280" y="608811"/>
            <a:ext cx="8781102" cy="6143797"/>
            <a:chOff x="873" y="1752"/>
            <a:chExt cx="10489" cy="5466"/>
          </a:xfrm>
        </p:grpSpPr>
        <p:sp>
          <p:nvSpPr>
            <p:cNvPr id="5" name="Rectangle 16"/>
            <p:cNvSpPr>
              <a:spLocks noChangeArrowheads="1"/>
            </p:cNvSpPr>
            <p:nvPr/>
          </p:nvSpPr>
          <p:spPr bwMode="auto">
            <a:xfrm>
              <a:off x="1945" y="1752"/>
              <a:ext cx="7638" cy="58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Види наукової діяльності</a:t>
              </a:r>
              <a:endParaRPr kumimoji="0" lang="uk-UA" altLang="uk-UA" sz="4000" b="0" i="0" u="none" strike="noStrike" cap="none" normalizeH="0" baseline="0" dirty="0" smtClean="0">
                <a:ln>
                  <a:noFill/>
                </a:ln>
                <a:solidFill>
                  <a:schemeClr val="bg1"/>
                </a:solidFill>
                <a:effectLst/>
              </a:endParaRPr>
            </a:p>
          </p:txBody>
        </p:sp>
        <p:sp>
          <p:nvSpPr>
            <p:cNvPr id="6" name="Rectangle 15"/>
            <p:cNvSpPr>
              <a:spLocks noChangeArrowheads="1"/>
            </p:cNvSpPr>
            <p:nvPr/>
          </p:nvSpPr>
          <p:spPr bwMode="auto">
            <a:xfrm>
              <a:off x="1256" y="2443"/>
              <a:ext cx="3398" cy="999"/>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науково-технічна</a:t>
              </a:r>
              <a:endParaRPr kumimoji="0" lang="uk-UA" altLang="uk-UA" sz="3600" b="0" i="0" u="none" strike="noStrike" cap="none" normalizeH="0" baseline="0" dirty="0" smtClean="0">
                <a:ln>
                  <a:noFill/>
                </a:ln>
                <a:solidFill>
                  <a:schemeClr val="bg1"/>
                </a:solidFill>
                <a:effectLst/>
              </a:endParaRPr>
            </a:p>
          </p:txBody>
        </p:sp>
        <p:sp>
          <p:nvSpPr>
            <p:cNvPr id="7" name="Rectangle 14"/>
            <p:cNvSpPr>
              <a:spLocks noChangeArrowheads="1"/>
            </p:cNvSpPr>
            <p:nvPr/>
          </p:nvSpPr>
          <p:spPr bwMode="auto">
            <a:xfrm>
              <a:off x="4882" y="2376"/>
              <a:ext cx="6480" cy="1299"/>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інтелектуальна творча діяльність, спрямована на здобуття і використання нових знань у всіх галузях техніки і технологій</a:t>
              </a:r>
              <a:endPar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13"/>
            <p:cNvSpPr>
              <a:spLocks noChangeArrowheads="1"/>
            </p:cNvSpPr>
            <p:nvPr/>
          </p:nvSpPr>
          <p:spPr bwMode="auto">
            <a:xfrm>
              <a:off x="1256" y="4095"/>
              <a:ext cx="3409" cy="10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науково-організаційна</a:t>
              </a:r>
              <a:endParaRPr kumimoji="0" lang="uk-UA" altLang="uk-UA" sz="3600" b="0" i="0" u="none" strike="noStrike" cap="none" normalizeH="0" baseline="0" dirty="0" smtClean="0">
                <a:ln>
                  <a:noFill/>
                </a:ln>
                <a:solidFill>
                  <a:schemeClr val="bg1"/>
                </a:solidFill>
                <a:effectLst/>
              </a:endParaRPr>
            </a:p>
          </p:txBody>
        </p:sp>
        <p:sp>
          <p:nvSpPr>
            <p:cNvPr id="9" name="Rectangle 12"/>
            <p:cNvSpPr>
              <a:spLocks noChangeArrowheads="1"/>
            </p:cNvSpPr>
            <p:nvPr/>
          </p:nvSpPr>
          <p:spPr bwMode="auto">
            <a:xfrm>
              <a:off x="4882" y="3737"/>
              <a:ext cx="6480" cy="1699"/>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діяльність, що спрямована на методичне, організаційне забезпечення та координацію наукової, науково-технічної та науково-педагогічної діяльності</a:t>
              </a:r>
              <a:endParaRPr kumimoji="0" lang="uk-UA" altLang="uk-UA" sz="2400" b="0" i="0" u="none" strike="noStrike" cap="none" normalizeH="0" baseline="0" dirty="0" smtClean="0">
                <a:ln>
                  <a:noFill/>
                </a:ln>
                <a:solidFill>
                  <a:schemeClr val="tx2"/>
                </a:solidFill>
                <a:effectLst/>
              </a:endParaRPr>
            </a:p>
          </p:txBody>
        </p:sp>
        <p:sp>
          <p:nvSpPr>
            <p:cNvPr id="10" name="Rectangle 11"/>
            <p:cNvSpPr>
              <a:spLocks noChangeArrowheads="1"/>
            </p:cNvSpPr>
            <p:nvPr/>
          </p:nvSpPr>
          <p:spPr bwMode="auto">
            <a:xfrm>
              <a:off x="1265" y="5841"/>
              <a:ext cx="3404" cy="1025"/>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науково-педагогічна</a:t>
              </a:r>
              <a:endParaRPr kumimoji="0" lang="uk-UA" altLang="uk-UA" sz="3600" b="0" i="0" u="none" strike="noStrike" cap="none" normalizeH="0" baseline="0" dirty="0" smtClean="0">
                <a:ln>
                  <a:noFill/>
                </a:ln>
                <a:solidFill>
                  <a:schemeClr val="bg1"/>
                </a:solidFill>
                <a:effectLst/>
              </a:endParaRPr>
            </a:p>
          </p:txBody>
        </p:sp>
        <p:sp>
          <p:nvSpPr>
            <p:cNvPr id="11" name="Rectangle 10"/>
            <p:cNvSpPr>
              <a:spLocks noChangeArrowheads="1"/>
            </p:cNvSpPr>
            <p:nvPr/>
          </p:nvSpPr>
          <p:spPr bwMode="auto">
            <a:xfrm>
              <a:off x="4882" y="5488"/>
              <a:ext cx="6480" cy="173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педагогічна діяльність у </a:t>
              </a:r>
              <a:r>
                <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вищих навчальних закладах та закладах післядипломної освіти ІІІ–І</a:t>
              </a:r>
              <a:r>
                <a:rPr kumimoji="0" lang="en-US"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V </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рівнів акредитації, пов’язана з науковою та (або) науково-технічною діяльністю</a:t>
              </a:r>
              <a:endParaRPr kumimoji="0" lang="uk-UA" altLang="uk-UA" sz="2400" b="0" i="0" u="none" strike="noStrike" cap="none" normalizeH="0" baseline="0" dirty="0" smtClean="0">
                <a:ln>
                  <a:noFill/>
                </a:ln>
                <a:solidFill>
                  <a:schemeClr val="tx2"/>
                </a:solidFill>
                <a:effectLst/>
              </a:endParaRPr>
            </a:p>
          </p:txBody>
        </p:sp>
        <p:sp>
          <p:nvSpPr>
            <p:cNvPr id="13" name="Line 9"/>
            <p:cNvSpPr>
              <a:spLocks noChangeShapeType="1"/>
            </p:cNvSpPr>
            <p:nvPr/>
          </p:nvSpPr>
          <p:spPr bwMode="auto">
            <a:xfrm>
              <a:off x="892" y="2041"/>
              <a:ext cx="1052" cy="5"/>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5" name="Line 8"/>
            <p:cNvSpPr>
              <a:spLocks noChangeShapeType="1"/>
            </p:cNvSpPr>
            <p:nvPr/>
          </p:nvSpPr>
          <p:spPr bwMode="auto">
            <a:xfrm>
              <a:off x="873" y="2041"/>
              <a:ext cx="7" cy="4398"/>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6" name="AutoShape 7"/>
            <p:cNvSpPr>
              <a:spLocks noChangeArrowheads="1"/>
            </p:cNvSpPr>
            <p:nvPr/>
          </p:nvSpPr>
          <p:spPr bwMode="auto">
            <a:xfrm>
              <a:off x="892" y="2836"/>
              <a:ext cx="364" cy="1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7" name="AutoShape 6"/>
            <p:cNvSpPr>
              <a:spLocks noChangeArrowheads="1"/>
            </p:cNvSpPr>
            <p:nvPr/>
          </p:nvSpPr>
          <p:spPr bwMode="auto">
            <a:xfrm>
              <a:off x="892" y="4490"/>
              <a:ext cx="358" cy="16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8" name="AutoShape 5"/>
            <p:cNvSpPr>
              <a:spLocks noChangeArrowheads="1"/>
            </p:cNvSpPr>
            <p:nvPr/>
          </p:nvSpPr>
          <p:spPr bwMode="auto">
            <a:xfrm>
              <a:off x="911" y="6266"/>
              <a:ext cx="349" cy="196"/>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grpSp>
      <p:sp>
        <p:nvSpPr>
          <p:cNvPr id="22" name="Rectangle 25"/>
          <p:cNvSpPr>
            <a:spLocks noChangeArrowheads="1"/>
          </p:cNvSpPr>
          <p:nvPr/>
        </p:nvSpPr>
        <p:spPr bwMode="auto">
          <a:xfrm>
            <a:off x="1485900" y="223934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45" name="Пряма сполучна лінія 44"/>
          <p:cNvCxnSpPr/>
          <p:nvPr/>
        </p:nvCxnSpPr>
        <p:spPr bwMode="auto">
          <a:xfrm>
            <a:off x="3409838" y="1946936"/>
            <a:ext cx="1716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55" name="Пряма сполучна лінія 54"/>
          <p:cNvCxnSpPr/>
          <p:nvPr/>
        </p:nvCxnSpPr>
        <p:spPr bwMode="auto">
          <a:xfrm>
            <a:off x="3419872" y="3772896"/>
            <a:ext cx="1716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60" name="Пряма сполучна лінія 59"/>
          <p:cNvCxnSpPr/>
          <p:nvPr/>
        </p:nvCxnSpPr>
        <p:spPr bwMode="auto">
          <a:xfrm>
            <a:off x="3418347" y="5792710"/>
            <a:ext cx="1716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162456921"/>
      </p:ext>
    </p:extLst>
  </p:cSld>
  <p:clrMapOvr>
    <a:masterClrMapping/>
  </p:clrMapOvr>
  <p:transition>
    <p:strips dir="l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140190"/>
            <a:ext cx="8580477" cy="634020"/>
          </a:xfrm>
          <a:prstGeom prst="rect">
            <a:avLst/>
          </a:prstGeom>
        </p:spPr>
        <p:txBody>
          <a:bodyPr wrap="square">
            <a:spAutoFit/>
          </a:bodyPr>
          <a:lstStyle/>
          <a:p>
            <a:pPr algn="ctr">
              <a:lnSpc>
                <a:spcPct val="80000"/>
              </a:lnSpc>
              <a:spcAft>
                <a:spcPts val="0"/>
              </a:spcAft>
            </a:pPr>
            <a:r>
              <a:rPr lang="ru-RU" sz="4400" b="1" dirty="0">
                <a:latin typeface="+mn-lt"/>
                <a:ea typeface="Calibri" panose="020F0502020204030204" pitchFamily="34" charset="0"/>
              </a:rPr>
              <a:t>Суб’єкти </a:t>
            </a:r>
            <a:r>
              <a:rPr lang="ru-RU" sz="4400" b="1" dirty="0" err="1">
                <a:latin typeface="+mn-lt"/>
                <a:ea typeface="Calibri" panose="020F0502020204030204" pitchFamily="34" charset="0"/>
              </a:rPr>
              <a:t>наукової</a:t>
            </a:r>
            <a:r>
              <a:rPr lang="ru-RU" sz="4400" b="1" dirty="0">
                <a:latin typeface="+mn-lt"/>
                <a:ea typeface="Calibri" panose="020F0502020204030204" pitchFamily="34" charset="0"/>
              </a:rPr>
              <a:t> діяльності</a:t>
            </a:r>
            <a:endParaRPr lang="uk-UA" sz="44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30" name="Rectangle 17"/>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1" name="Групувати 30"/>
          <p:cNvGrpSpPr/>
          <p:nvPr/>
        </p:nvGrpSpPr>
        <p:grpSpPr>
          <a:xfrm>
            <a:off x="257347" y="774210"/>
            <a:ext cx="8640959" cy="5958474"/>
            <a:chOff x="257347" y="774210"/>
            <a:chExt cx="8640959" cy="5958474"/>
          </a:xfrm>
        </p:grpSpPr>
        <p:grpSp>
          <p:nvGrpSpPr>
            <p:cNvPr id="12" name="Group 1"/>
            <p:cNvGrpSpPr>
              <a:grpSpLocks/>
            </p:cNvGrpSpPr>
            <p:nvPr/>
          </p:nvGrpSpPr>
          <p:grpSpPr bwMode="auto">
            <a:xfrm>
              <a:off x="257347" y="774210"/>
              <a:ext cx="8640959" cy="5958474"/>
              <a:chOff x="1314" y="9775"/>
              <a:chExt cx="9540" cy="4280"/>
            </a:xfrm>
          </p:grpSpPr>
          <p:grpSp>
            <p:nvGrpSpPr>
              <p:cNvPr id="14" name="Group 7"/>
              <p:cNvGrpSpPr>
                <a:grpSpLocks/>
              </p:cNvGrpSpPr>
              <p:nvPr/>
            </p:nvGrpSpPr>
            <p:grpSpPr bwMode="auto">
              <a:xfrm>
                <a:off x="1314" y="9775"/>
                <a:ext cx="9540" cy="4280"/>
                <a:chOff x="1314" y="9775"/>
                <a:chExt cx="9540" cy="4280"/>
              </a:xfrm>
            </p:grpSpPr>
            <p:sp>
              <p:nvSpPr>
                <p:cNvPr id="25" name="AutoShape 11"/>
                <p:cNvSpPr>
                  <a:spLocks noChangeArrowheads="1"/>
                </p:cNvSpPr>
                <p:nvPr/>
              </p:nvSpPr>
              <p:spPr bwMode="auto">
                <a:xfrm>
                  <a:off x="1314" y="9775"/>
                  <a:ext cx="7394" cy="1005"/>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1"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Суб’єкт наукової діяльності</a:t>
                  </a:r>
                  <a:endParaRPr kumimoji="0" lang="uk-UA" altLang="uk-UA" sz="4400" b="1" i="0" u="none" strike="noStrike" cap="none" normalizeH="0" baseline="0" dirty="0" smtClean="0">
                    <a:ln>
                      <a:noFill/>
                    </a:ln>
                    <a:solidFill>
                      <a:schemeClr val="tx2"/>
                    </a:solidFill>
                    <a:effectLst/>
                    <a:latin typeface="Arial" panose="020B0604020202020204" pitchFamily="34" charset="0"/>
                  </a:endParaRPr>
                </a:p>
              </p:txBody>
            </p:sp>
            <p:sp>
              <p:nvSpPr>
                <p:cNvPr id="26" name="AutoShape 10"/>
                <p:cNvSpPr>
                  <a:spLocks noChangeArrowheads="1"/>
                </p:cNvSpPr>
                <p:nvPr/>
              </p:nvSpPr>
              <p:spPr bwMode="auto">
                <a:xfrm>
                  <a:off x="1314" y="11309"/>
                  <a:ext cx="1980" cy="2690"/>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як окремий вчений, з ім'ям якого пов'язано відкриття</a:t>
                  </a:r>
                  <a:endParaRPr kumimoji="0" lang="uk-UA" altLang="uk-UA" sz="2400" b="0" i="0" u="none" strike="noStrike" cap="none" normalizeH="0" baseline="0" dirty="0" smtClean="0">
                    <a:ln>
                      <a:noFill/>
                    </a:ln>
                    <a:solidFill>
                      <a:schemeClr val="tx2"/>
                    </a:solidFill>
                    <a:effectLst/>
                  </a:endParaRPr>
                </a:p>
              </p:txBody>
            </p:sp>
            <p:sp>
              <p:nvSpPr>
                <p:cNvPr id="27" name="AutoShape 9"/>
                <p:cNvSpPr>
                  <a:spLocks noChangeArrowheads="1"/>
                </p:cNvSpPr>
                <p:nvPr/>
              </p:nvSpPr>
              <p:spPr bwMode="auto">
                <a:xfrm>
                  <a:off x="3527" y="11008"/>
                  <a:ext cx="2954" cy="3047"/>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як особливе співтовариство людей – учених, спеціально зайнятих виробництвом знання</a:t>
                  </a:r>
                  <a:endParaRPr kumimoji="0" lang="uk-UA" altLang="uk-UA" sz="2400" b="0" i="0" u="none" strike="noStrike" cap="none" normalizeH="0" baseline="0" dirty="0" smtClean="0">
                    <a:ln>
                      <a:noFill/>
                    </a:ln>
                    <a:solidFill>
                      <a:schemeClr val="tx2"/>
                    </a:solidFill>
                    <a:effectLst/>
                  </a:endParaRPr>
                </a:p>
              </p:txBody>
            </p:sp>
            <p:sp>
              <p:nvSpPr>
                <p:cNvPr id="28" name="AutoShape 8"/>
                <p:cNvSpPr>
                  <a:spLocks noChangeArrowheads="1"/>
                </p:cNvSpPr>
                <p:nvPr/>
              </p:nvSpPr>
              <p:spPr bwMode="auto">
                <a:xfrm>
                  <a:off x="6714" y="10482"/>
                  <a:ext cx="4140" cy="3517"/>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як усе людство, що складається з окремих народів, коли кожен народ, виробляючи норми, ідеї та цінності, що фіксуються в його культурі, виступає як особливий суб'єкт </a:t>
                  </a:r>
                  <a:endPar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пізнавальної діяльності</a:t>
                  </a:r>
                  <a:endParaRPr kumimoji="0" lang="uk-UA" altLang="uk-UA" sz="240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endParaRPr>
                </a:p>
              </p:txBody>
            </p:sp>
          </p:grpSp>
          <p:sp>
            <p:nvSpPr>
              <p:cNvPr id="23" name="AutoShape 3"/>
              <p:cNvSpPr>
                <a:spLocks noChangeArrowheads="1"/>
              </p:cNvSpPr>
              <p:nvPr/>
            </p:nvSpPr>
            <p:spPr bwMode="auto">
              <a:xfrm>
                <a:off x="7628" y="10608"/>
                <a:ext cx="332" cy="552"/>
              </a:xfrm>
              <a:prstGeom prst="downArrow">
                <a:avLst>
                  <a:gd name="adj1" fmla="val 50000"/>
                  <a:gd name="adj2" fmla="val 50000"/>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38" name="AutoShape 3"/>
            <p:cNvSpPr>
              <a:spLocks noChangeArrowheads="1"/>
            </p:cNvSpPr>
            <p:nvPr/>
          </p:nvSpPr>
          <p:spPr bwMode="auto">
            <a:xfrm>
              <a:off x="2855371" y="2173338"/>
              <a:ext cx="300713" cy="1111646"/>
            </a:xfrm>
            <a:prstGeom prst="downArrow">
              <a:avLst>
                <a:gd name="adj1" fmla="val 50000"/>
                <a:gd name="adj2" fmla="val 50000"/>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39" name="AutoShape 3"/>
            <p:cNvSpPr>
              <a:spLocks noChangeArrowheads="1"/>
            </p:cNvSpPr>
            <p:nvPr/>
          </p:nvSpPr>
          <p:spPr bwMode="auto">
            <a:xfrm>
              <a:off x="575080" y="2173338"/>
              <a:ext cx="300713" cy="1460398"/>
            </a:xfrm>
            <a:prstGeom prst="downArrow">
              <a:avLst>
                <a:gd name="adj1" fmla="val 50000"/>
                <a:gd name="adj2" fmla="val 50000"/>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582272980"/>
      </p:ext>
    </p:extLst>
  </p:cSld>
  <p:clrMapOvr>
    <a:masterClrMapping/>
  </p:clrMapOvr>
  <p:transition>
    <p:strips dir="l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0" y="17079"/>
            <a:ext cx="8689195"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Суб’єкти </a:t>
            </a:r>
            <a:r>
              <a:rPr lang="ru-RU" sz="3200" b="1" dirty="0" err="1">
                <a:latin typeface="+mn-lt"/>
                <a:ea typeface="Calibri" panose="020F0502020204030204" pitchFamily="34" charset="0"/>
              </a:rPr>
              <a:t>наукової</a:t>
            </a:r>
            <a:r>
              <a:rPr lang="ru-RU" sz="3200" b="1" dirty="0">
                <a:latin typeface="+mn-lt"/>
                <a:ea typeface="Calibri" panose="020F0502020204030204" pitchFamily="34" charset="0"/>
              </a:rPr>
              <a:t> та </a:t>
            </a:r>
            <a:r>
              <a:rPr lang="ru-RU" sz="3200" b="1" dirty="0" err="1">
                <a:latin typeface="+mn-lt"/>
                <a:ea typeface="Calibri" panose="020F0502020204030204" pitchFamily="34" charset="0"/>
              </a:rPr>
              <a:t>науково-технічної</a:t>
            </a:r>
            <a:r>
              <a:rPr lang="ru-RU" sz="3200" b="1" dirty="0">
                <a:latin typeface="+mn-lt"/>
                <a:ea typeface="Calibri" panose="020F0502020204030204" pitchFamily="34" charset="0"/>
              </a:rPr>
              <a:t> діяльності</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181094" y="795077"/>
            <a:ext cx="8863813" cy="5917490"/>
            <a:chOff x="763" y="2011"/>
            <a:chExt cx="10431" cy="5342"/>
          </a:xfrm>
        </p:grpSpPr>
        <p:sp>
          <p:nvSpPr>
            <p:cNvPr id="5" name="Rectangle 32"/>
            <p:cNvSpPr>
              <a:spLocks noChangeArrowheads="1"/>
            </p:cNvSpPr>
            <p:nvPr/>
          </p:nvSpPr>
          <p:spPr bwMode="auto">
            <a:xfrm>
              <a:off x="1282" y="2011"/>
              <a:ext cx="9902" cy="591"/>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Суб’єкти наукової та науково-технічної діяльності</a:t>
              </a:r>
              <a:endParaRPr kumimoji="0" lang="uk-UA" altLang="uk-UA" sz="2400" b="1" i="0" u="none" strike="noStrike" cap="none" normalizeH="0" baseline="0" dirty="0" smtClean="0">
                <a:ln>
                  <a:noFill/>
                </a:ln>
                <a:solidFill>
                  <a:schemeClr val="bg1"/>
                </a:solidFill>
                <a:effectLst/>
                <a:latin typeface="+mn-lt"/>
              </a:endParaRPr>
            </a:p>
          </p:txBody>
        </p:sp>
        <p:sp>
          <p:nvSpPr>
            <p:cNvPr id="6" name="Rectangle 31"/>
            <p:cNvSpPr>
              <a:spLocks noChangeArrowheads="1"/>
            </p:cNvSpPr>
            <p:nvPr/>
          </p:nvSpPr>
          <p:spPr bwMode="auto">
            <a:xfrm>
              <a:off x="954" y="2879"/>
              <a:ext cx="2700"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Учений</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7" name="Rectangle 30"/>
            <p:cNvSpPr>
              <a:spLocks noChangeArrowheads="1"/>
            </p:cNvSpPr>
            <p:nvPr/>
          </p:nvSpPr>
          <p:spPr bwMode="auto">
            <a:xfrm>
              <a:off x="4014" y="2657"/>
              <a:ext cx="7170" cy="133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85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фізична особа  (громадянин  України,  іноземець  або особа  без  громадянства),  яка має повну вищу освіту і проводить фундаментальні  та  (або)  прикладні наукові дослідження і отримує наукові  та  (або)  науково-технічні  результати</a:t>
              </a:r>
              <a:r>
                <a:rPr kumimoji="0" lang="uk-UA" altLang="uk-UA" sz="185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 </a:t>
              </a:r>
              <a:endParaRPr kumimoji="0" lang="ru-RU" altLang="uk-UA" sz="185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i="0" u="none" strike="noStrike" cap="none" normalizeH="0" baseline="0" dirty="0" smtClean="0">
                <a:ln>
                  <a:noFill/>
                </a:ln>
                <a:solidFill>
                  <a:schemeClr val="tx2"/>
                </a:solidFill>
                <a:effectLst/>
                <a:latin typeface="+mn-lt"/>
              </a:endParaRPr>
            </a:p>
          </p:txBody>
        </p:sp>
        <p:sp>
          <p:nvSpPr>
            <p:cNvPr id="8" name="Rectangle 29"/>
            <p:cNvSpPr>
              <a:spLocks noChangeArrowheads="1"/>
            </p:cNvSpPr>
            <p:nvPr/>
          </p:nvSpPr>
          <p:spPr bwMode="auto">
            <a:xfrm>
              <a:off x="1044" y="4311"/>
              <a:ext cx="2700" cy="1059"/>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Науковий працівник</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9" name="Rectangle 28"/>
            <p:cNvSpPr>
              <a:spLocks noChangeArrowheads="1"/>
            </p:cNvSpPr>
            <p:nvPr/>
          </p:nvSpPr>
          <p:spPr bwMode="auto">
            <a:xfrm>
              <a:off x="4024" y="4044"/>
              <a:ext cx="7170" cy="183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850"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учений, який за основним місцем роботи та  відповідно до  трудового  договору  (контракту)  </a:t>
              </a:r>
              <a:r>
                <a:rPr kumimoji="0" lang="uk-UA" altLang="uk-UA" sz="1850" b="0" i="0" u="none" strike="noStrike" cap="none" normalizeH="0" baseline="0" dirty="0" err="1"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професійно</a:t>
              </a:r>
              <a:r>
                <a:rPr kumimoji="0" lang="uk-UA" altLang="uk-UA" sz="1850"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 займається науковою, науково-технічною, науково-організаційною або науково-педагогічною  діяльністю  та  має  відповідну кваліфікацію незалежно  від  наявності  наукового  ступеню  або вченого звання, підтверджену  результатами  атестації</a:t>
              </a:r>
              <a:r>
                <a:rPr kumimoji="0" lang="uk-UA" altLang="uk-UA" sz="185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 </a:t>
              </a:r>
              <a:endParaRPr kumimoji="0" lang="ru-RU" altLang="uk-UA" sz="185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2"/>
                </a:solidFill>
                <a:effectLst/>
                <a:latin typeface="Arial" panose="020B0604020202020204" pitchFamily="34" charset="0"/>
              </a:endParaRPr>
            </a:p>
          </p:txBody>
        </p:sp>
        <p:sp>
          <p:nvSpPr>
            <p:cNvPr id="10" name="Rectangle 27"/>
            <p:cNvSpPr>
              <a:spLocks noChangeArrowheads="1"/>
            </p:cNvSpPr>
            <p:nvPr/>
          </p:nvSpPr>
          <p:spPr bwMode="auto">
            <a:xfrm>
              <a:off x="970" y="6058"/>
              <a:ext cx="2700" cy="1065"/>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Наукова установа</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1" name="Rectangle 26"/>
            <p:cNvSpPr>
              <a:spLocks noChangeArrowheads="1"/>
            </p:cNvSpPr>
            <p:nvPr/>
          </p:nvSpPr>
          <p:spPr bwMode="auto">
            <a:xfrm>
              <a:off x="4040" y="5972"/>
              <a:ext cx="7154" cy="1381"/>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850"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юридична особа незалежно від форми власності, що створена в установленому законодавством порядку,  для якої наукова або науково-технічна діяльність є основною і  становить  понад 70% загального річного обсягу  виконаних робіт</a:t>
              </a:r>
              <a:r>
                <a:rPr kumimoji="0" lang="uk-UA" altLang="uk-UA" sz="185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 </a:t>
              </a:r>
              <a:endParaRPr kumimoji="0" lang="ru-RU" altLang="uk-UA" sz="185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b="0" i="0" u="none" strike="noStrike" cap="none" normalizeH="0" baseline="0" dirty="0" smtClean="0">
                <a:ln>
                  <a:noFill/>
                </a:ln>
                <a:solidFill>
                  <a:schemeClr val="tx2"/>
                </a:solidFill>
                <a:effectLst/>
                <a:latin typeface="+mn-lt"/>
              </a:endParaRPr>
            </a:p>
          </p:txBody>
        </p:sp>
        <p:sp>
          <p:nvSpPr>
            <p:cNvPr id="22" name="Line 17"/>
            <p:cNvSpPr>
              <a:spLocks noChangeShapeType="1"/>
            </p:cNvSpPr>
            <p:nvPr/>
          </p:nvSpPr>
          <p:spPr bwMode="auto">
            <a:xfrm>
              <a:off x="763" y="2308"/>
              <a:ext cx="519" cy="3"/>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16"/>
            <p:cNvSpPr>
              <a:spLocks noChangeShapeType="1"/>
            </p:cNvSpPr>
            <p:nvPr/>
          </p:nvSpPr>
          <p:spPr bwMode="auto">
            <a:xfrm>
              <a:off x="763" y="2311"/>
              <a:ext cx="11" cy="4348"/>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9" name="Line 15"/>
            <p:cNvSpPr>
              <a:spLocks noChangeShapeType="1"/>
            </p:cNvSpPr>
            <p:nvPr/>
          </p:nvSpPr>
          <p:spPr bwMode="auto">
            <a:xfrm>
              <a:off x="763" y="3172"/>
              <a:ext cx="18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5" name="Line 10"/>
            <p:cNvSpPr>
              <a:spLocks noChangeShapeType="1"/>
            </p:cNvSpPr>
            <p:nvPr/>
          </p:nvSpPr>
          <p:spPr bwMode="auto">
            <a:xfrm>
              <a:off x="774" y="6659"/>
              <a:ext cx="18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9"/>
            <p:cNvSpPr>
              <a:spLocks noChangeShapeType="1"/>
            </p:cNvSpPr>
            <p:nvPr/>
          </p:nvSpPr>
          <p:spPr bwMode="auto">
            <a:xfrm flipV="1">
              <a:off x="774" y="4779"/>
              <a:ext cx="27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7" name="Line 8"/>
            <p:cNvSpPr>
              <a:spLocks noChangeShapeType="1"/>
            </p:cNvSpPr>
            <p:nvPr/>
          </p:nvSpPr>
          <p:spPr bwMode="auto">
            <a:xfrm>
              <a:off x="3643" y="3163"/>
              <a:ext cx="360"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1" name="Line 7"/>
            <p:cNvSpPr>
              <a:spLocks noChangeShapeType="1"/>
            </p:cNvSpPr>
            <p:nvPr/>
          </p:nvSpPr>
          <p:spPr bwMode="auto">
            <a:xfrm flipV="1">
              <a:off x="3744" y="4778"/>
              <a:ext cx="270" cy="1"/>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6" name="Line 2"/>
            <p:cNvSpPr>
              <a:spLocks noChangeShapeType="1"/>
            </p:cNvSpPr>
            <p:nvPr/>
          </p:nvSpPr>
          <p:spPr bwMode="auto">
            <a:xfrm>
              <a:off x="3674" y="6659"/>
              <a:ext cx="360"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47" name="Rectangle 4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749824301"/>
      </p:ext>
    </p:extLst>
  </p:cSld>
  <p:clrMapOvr>
    <a:masterClrMapping/>
  </p:clrMapOvr>
  <p:transition>
    <p:strips dir="l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84552" y="124519"/>
            <a:ext cx="8837468" cy="6707873"/>
            <a:chOff x="763" y="2083"/>
            <a:chExt cx="10400" cy="11644"/>
          </a:xfrm>
        </p:grpSpPr>
        <p:sp>
          <p:nvSpPr>
            <p:cNvPr id="5" name="Rectangle 32"/>
            <p:cNvSpPr>
              <a:spLocks noChangeArrowheads="1"/>
            </p:cNvSpPr>
            <p:nvPr/>
          </p:nvSpPr>
          <p:spPr bwMode="auto">
            <a:xfrm>
              <a:off x="1572" y="2083"/>
              <a:ext cx="9490" cy="721"/>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Суб’єкти наукової та науково-технічної діяльності</a:t>
              </a:r>
              <a:endParaRPr kumimoji="0" lang="uk-UA" altLang="uk-UA" sz="2400" b="1" i="0" u="none" strike="noStrike" cap="none" normalizeH="0" baseline="0" dirty="0" smtClean="0">
                <a:ln>
                  <a:noFill/>
                </a:ln>
                <a:solidFill>
                  <a:schemeClr val="bg1"/>
                </a:solidFill>
                <a:effectLst/>
                <a:latin typeface="Arial" panose="020B0604020202020204" pitchFamily="34" charset="0"/>
              </a:endParaRPr>
            </a:p>
          </p:txBody>
        </p:sp>
        <p:sp>
          <p:nvSpPr>
            <p:cNvPr id="13" name="Rectangle 25"/>
            <p:cNvSpPr>
              <a:spLocks noChangeArrowheads="1"/>
            </p:cNvSpPr>
            <p:nvPr/>
          </p:nvSpPr>
          <p:spPr bwMode="auto">
            <a:xfrm>
              <a:off x="1143" y="2899"/>
              <a:ext cx="3479" cy="256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Громадські наукові організації</a:t>
              </a:r>
              <a:endParaRPr kumimoji="0" lang="uk-UA"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5" name="Rectangle 24"/>
            <p:cNvSpPr>
              <a:spLocks noChangeArrowheads="1"/>
            </p:cNvSpPr>
            <p:nvPr/>
          </p:nvSpPr>
          <p:spPr bwMode="auto">
            <a:xfrm>
              <a:off x="4718" y="3078"/>
              <a:ext cx="6403" cy="1967"/>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об'єднання вчених для цілеспрямованого розвитку  відповідних  напрямів  науки,  захисту фахових  інтересів, взаємної координації науково-дослідної роботи, обміну досвідом</a:t>
              </a:r>
              <a:endParaRPr kumimoji="0" lang="uk-UA" altLang="uk-UA"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endParaRPr>
            </a:p>
          </p:txBody>
        </p:sp>
        <p:sp>
          <p:nvSpPr>
            <p:cNvPr id="16" name="Rectangle 23"/>
            <p:cNvSpPr>
              <a:spLocks noChangeArrowheads="1"/>
            </p:cNvSpPr>
            <p:nvPr/>
          </p:nvSpPr>
          <p:spPr bwMode="auto">
            <a:xfrm>
              <a:off x="1143" y="5619"/>
              <a:ext cx="3479" cy="262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Науково-педагогічний працівник</a:t>
              </a:r>
              <a:endParaRPr kumimoji="0" lang="uk-UA"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7" name="Rectangle 22"/>
            <p:cNvSpPr>
              <a:spLocks noChangeArrowheads="1"/>
            </p:cNvSpPr>
            <p:nvPr/>
          </p:nvSpPr>
          <p:spPr bwMode="auto">
            <a:xfrm>
              <a:off x="4718" y="5338"/>
              <a:ext cx="6445" cy="252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особи, які за основним місцем роботи у вищих навчальних закладах ІІІ і </a:t>
              </a:r>
              <a:r>
                <a:rPr kumimoji="0" lang="uk-UA" altLang="uk-UA"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a:t>
              </a:r>
              <a:r>
                <a:rPr kumimoji="0" lang="en-US"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V</a:t>
              </a: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рівнів акредитації </a:t>
              </a:r>
              <a:r>
                <a:rPr kumimoji="0" lang="uk-UA" altLang="uk-UA"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професійно</a:t>
              </a: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займаються педагогічною діяльністю у поєднанні з науковою та науково-технічною діяльністю</a:t>
              </a:r>
              <a:endParaRPr kumimoji="0" lang="ru-RU"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21"/>
            <p:cNvSpPr>
              <a:spLocks noChangeArrowheads="1"/>
            </p:cNvSpPr>
            <p:nvPr/>
          </p:nvSpPr>
          <p:spPr bwMode="auto">
            <a:xfrm>
              <a:off x="1128" y="8336"/>
              <a:ext cx="3468" cy="189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Наукова організація</a:t>
              </a:r>
              <a:endParaRPr kumimoji="0" lang="uk-UA"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9" name="Rectangle 20"/>
            <p:cNvSpPr>
              <a:spLocks noChangeArrowheads="1"/>
            </p:cNvSpPr>
            <p:nvPr/>
          </p:nvSpPr>
          <p:spPr bwMode="auto">
            <a:xfrm>
              <a:off x="4718" y="8056"/>
              <a:ext cx="6445" cy="346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організація (установа, підприємство), що виконує наукові дослідження і розробки в якості основної діяльності або має у своєму складі підрозділу, основною діяльністю яких є виконання наукових досліджень і розробок, незалежно від її належності до тієї чи іншої галузі економіки, організаційно-правової форми та форми власності</a:t>
              </a:r>
              <a:endParaRPr kumimoji="0" lang="ru-RU"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b="0" i="0" u="none" strike="noStrike" cap="none" normalizeH="0" baseline="0" dirty="0" smtClean="0">
                <a:ln>
                  <a:noFill/>
                </a:ln>
                <a:solidFill>
                  <a:schemeClr val="tx2"/>
                </a:solidFill>
                <a:effectLst/>
              </a:endParaRPr>
            </a:p>
          </p:txBody>
        </p:sp>
        <p:sp>
          <p:nvSpPr>
            <p:cNvPr id="20" name="Rectangle 19"/>
            <p:cNvSpPr>
              <a:spLocks noChangeArrowheads="1"/>
            </p:cNvSpPr>
            <p:nvPr/>
          </p:nvSpPr>
          <p:spPr bwMode="auto">
            <a:xfrm>
              <a:off x="1125" y="10353"/>
              <a:ext cx="3442" cy="3327"/>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Вищі навчальні заклади </a:t>
              </a:r>
              <a:r>
                <a:rPr kumimoji="0" lang="en-US"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III</a:t>
              </a:r>
              <a:r>
                <a:rPr kumimoji="0" lang="uk-UA"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 </a:t>
              </a:r>
              <a:r>
                <a:rPr kumimoji="0" lang="en-US"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IV </a:t>
              </a:r>
              <a:r>
                <a:rPr kumimoji="0" lang="uk-UA"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рівнів акредитації</a:t>
              </a:r>
              <a:endParaRPr kumimoji="0" lang="uk-UA" altLang="uk-UA" sz="2800" b="0" i="0" u="none" strike="noStrike" cap="none" normalizeH="0" baseline="0" dirty="0" smtClean="0">
                <a:ln>
                  <a:noFill/>
                </a:ln>
                <a:solidFill>
                  <a:schemeClr val="bg1"/>
                </a:solidFill>
                <a:effectLst/>
                <a:latin typeface="+mn-lt"/>
              </a:endParaRPr>
            </a:p>
          </p:txBody>
        </p:sp>
        <p:sp>
          <p:nvSpPr>
            <p:cNvPr id="21" name="Rectangle 18"/>
            <p:cNvSpPr>
              <a:spLocks noChangeArrowheads="1"/>
            </p:cNvSpPr>
            <p:nvPr/>
          </p:nvSpPr>
          <p:spPr bwMode="auto">
            <a:xfrm>
              <a:off x="4718" y="11715"/>
              <a:ext cx="6445" cy="201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інститут, музична академія, академія, університет, які здійснюють підготовку фахівців за такими освітньо-кваліфікаційними рівнями, як спеціаліст і магістр</a:t>
              </a:r>
              <a:endParaRPr kumimoji="0" lang="ru-RU" altLang="uk-UA" sz="19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b="0" i="0" u="none" strike="noStrike" cap="none" normalizeH="0" baseline="0" dirty="0" smtClean="0">
                <a:ln>
                  <a:noFill/>
                </a:ln>
                <a:solidFill>
                  <a:schemeClr val="tx2"/>
                </a:solidFill>
                <a:effectLst/>
              </a:endParaRPr>
            </a:p>
          </p:txBody>
        </p:sp>
        <p:sp>
          <p:nvSpPr>
            <p:cNvPr id="22" name="Line 17"/>
            <p:cNvSpPr>
              <a:spLocks noChangeShapeType="1"/>
            </p:cNvSpPr>
            <p:nvPr/>
          </p:nvSpPr>
          <p:spPr bwMode="auto">
            <a:xfrm>
              <a:off x="763" y="2311"/>
              <a:ext cx="80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4" name="Line 16"/>
            <p:cNvSpPr>
              <a:spLocks noChangeShapeType="1"/>
            </p:cNvSpPr>
            <p:nvPr/>
          </p:nvSpPr>
          <p:spPr bwMode="auto">
            <a:xfrm>
              <a:off x="763" y="2311"/>
              <a:ext cx="19" cy="10124"/>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3" name="Line 12"/>
            <p:cNvSpPr>
              <a:spLocks noChangeShapeType="1"/>
            </p:cNvSpPr>
            <p:nvPr/>
          </p:nvSpPr>
          <p:spPr bwMode="auto">
            <a:xfrm flipV="1">
              <a:off x="785" y="6569"/>
              <a:ext cx="343"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4" name="Line 11"/>
            <p:cNvSpPr>
              <a:spLocks noChangeShapeType="1"/>
            </p:cNvSpPr>
            <p:nvPr/>
          </p:nvSpPr>
          <p:spPr bwMode="auto">
            <a:xfrm>
              <a:off x="774" y="4179"/>
              <a:ext cx="354"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
        <p:nvSpPr>
          <p:cNvPr id="47" name="Rectangle 4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53" name="Пряма сполучна лінія 52"/>
          <p:cNvCxnSpPr/>
          <p:nvPr/>
        </p:nvCxnSpPr>
        <p:spPr bwMode="auto">
          <a:xfrm>
            <a:off x="3573457" y="1331982"/>
            <a:ext cx="7188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59" name="Пряма сполучна лінія 58"/>
          <p:cNvCxnSpPr/>
          <p:nvPr/>
        </p:nvCxnSpPr>
        <p:spPr bwMode="auto">
          <a:xfrm>
            <a:off x="3573457" y="2708920"/>
            <a:ext cx="7188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60" name="Пряма сполучна лінія 59"/>
          <p:cNvCxnSpPr/>
          <p:nvPr/>
        </p:nvCxnSpPr>
        <p:spPr bwMode="auto">
          <a:xfrm>
            <a:off x="3552814" y="4221276"/>
            <a:ext cx="92525"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62" name="Пряма сполучна лінія 61"/>
          <p:cNvCxnSpPr/>
          <p:nvPr/>
        </p:nvCxnSpPr>
        <p:spPr bwMode="auto">
          <a:xfrm>
            <a:off x="3523352" y="6093296"/>
            <a:ext cx="121987"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65" name="Line 12"/>
          <p:cNvSpPr>
            <a:spLocks noChangeShapeType="1"/>
          </p:cNvSpPr>
          <p:nvPr/>
        </p:nvSpPr>
        <p:spPr bwMode="auto">
          <a:xfrm flipV="1">
            <a:off x="301122" y="4149080"/>
            <a:ext cx="29146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6" name="Line 12"/>
          <p:cNvSpPr>
            <a:spLocks noChangeShapeType="1"/>
          </p:cNvSpPr>
          <p:nvPr/>
        </p:nvSpPr>
        <p:spPr bwMode="auto">
          <a:xfrm flipV="1">
            <a:off x="300698" y="6087869"/>
            <a:ext cx="29146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Tree>
    <p:extLst>
      <p:ext uri="{BB962C8B-B14F-4D97-AF65-F5344CB8AC3E}">
        <p14:creationId xmlns:p14="http://schemas.microsoft.com/office/powerpoint/2010/main" val="465208311"/>
      </p:ext>
    </p:extLst>
  </p:cSld>
  <p:clrMapOvr>
    <a:masterClrMapping/>
  </p:clrMapOvr>
  <p:transition>
    <p:strips dir="l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0" y="17079"/>
            <a:ext cx="8689195"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Суб’єкти </a:t>
            </a:r>
            <a:r>
              <a:rPr lang="ru-RU" sz="3200" b="1" dirty="0" err="1">
                <a:latin typeface="+mn-lt"/>
                <a:ea typeface="Calibri" panose="020F0502020204030204" pitchFamily="34" charset="0"/>
              </a:rPr>
              <a:t>пізнання</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залежно</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від</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етапу</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розвитку</a:t>
            </a:r>
            <a:r>
              <a:rPr lang="ru-RU" sz="3200" b="1" dirty="0">
                <a:latin typeface="+mn-lt"/>
                <a:ea typeface="Calibri" panose="020F0502020204030204" pitchFamily="34" charset="0"/>
              </a:rPr>
              <a:t> науки</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7" name="Rectangle 4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nvPr>
        </p:nvGraphicFramePr>
        <p:xfrm>
          <a:off x="108702" y="868515"/>
          <a:ext cx="8927794" cy="5872852"/>
        </p:xfrm>
        <a:graphic>
          <a:graphicData uri="http://schemas.openxmlformats.org/drawingml/2006/table">
            <a:tbl>
              <a:tblPr firstRow="1" firstCol="1" lastRow="1" lastCol="1" bandRow="1" bandCol="1"/>
              <a:tblGrid>
                <a:gridCol w="2531473">
                  <a:extLst>
                    <a:ext uri="{9D8B030D-6E8A-4147-A177-3AD203B41FA5}">
                      <a16:colId xmlns="" xmlns:a16="http://schemas.microsoft.com/office/drawing/2014/main" val="4069860237"/>
                    </a:ext>
                  </a:extLst>
                </a:gridCol>
                <a:gridCol w="6396321">
                  <a:extLst>
                    <a:ext uri="{9D8B030D-6E8A-4147-A177-3AD203B41FA5}">
                      <a16:colId xmlns="" xmlns:a16="http://schemas.microsoft.com/office/drawing/2014/main" val="4230323895"/>
                    </a:ext>
                  </a:extLst>
                </a:gridCol>
              </a:tblGrid>
              <a:tr h="873408">
                <a:tc>
                  <a:txBody>
                    <a:bodyPr/>
                    <a:lstStyle/>
                    <a:p>
                      <a:pPr algn="ctr">
                        <a:spcAft>
                          <a:spcPts val="0"/>
                        </a:spcAft>
                      </a:pPr>
                      <a:r>
                        <a:rPr lang="uk-UA" sz="28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Етап розвитку науки</a:t>
                      </a:r>
                      <a:endParaRPr lang="uk-UA" sz="28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8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a:t>
                      </a:r>
                      <a:endParaRPr lang="uk-UA" sz="28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92726716"/>
                  </a:ext>
                </a:extLst>
              </a:tr>
              <a:tr h="1029374">
                <a:tc>
                  <a:txBody>
                    <a:bodyPr/>
                    <a:lstStyle/>
                    <a:p>
                      <a:pPr algn="ctr">
                        <a:spcAft>
                          <a:spcPts val="0"/>
                        </a:spcAft>
                      </a:pPr>
                      <a:r>
                        <a:rPr lang="uk-UA" sz="24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Класична наука</a:t>
                      </a:r>
                      <a:endParaRPr lang="uk-UA" sz="2400" i="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Суб'єкт пізнання являє собою “гносеологічного Робінзона” (це – суб'єкт “взагалі”, поза соціокультурними та суб'єктивними характеристиками; він пізнає об'єкт “сам по собі” ніби в “чистому вигляді” без будь-яких сторонніх привнесень, абсолютно об'єктивно)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1824318565"/>
                  </a:ext>
                </a:extLst>
              </a:tr>
              <a:tr h="2573434">
                <a:tc>
                  <a:txBody>
                    <a:bodyPr/>
                    <a:lstStyle/>
                    <a:p>
                      <a:pPr algn="ctr">
                        <a:spcAft>
                          <a:spcPts val="0"/>
                        </a:spcAft>
                      </a:pPr>
                      <a:r>
                        <a:rPr lang="uk-UA" sz="24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Неокласична наука</a:t>
                      </a:r>
                      <a:endParaRPr lang="uk-UA" sz="2400" i="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Суб'єкт вже не претендує на абсолютне знання, оскільки набуває знань: </a:t>
                      </a:r>
                    </a:p>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 відносно, що часто розуміють як суб'єктивно, </a:t>
                      </a:r>
                    </a:p>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 інструментально, що означає, що це знання призначене для вирішення певних завдань </a:t>
                      </a:r>
                    </a:p>
                    <a:p>
                      <a:pPr>
                        <a:spcAft>
                          <a:spcPts val="0"/>
                        </a:spcAft>
                      </a:pPr>
                      <a:r>
                        <a:rPr lang="uk-UA" sz="165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суб'єкт пізнання – не споглядає світ як гносеологічну машину, а активно пізнає істоту, причому не тільки досліджує ті чи інші сторони об'єкта, а й формує сам об'єкт пізнання </a:t>
                      </a:r>
                      <a:endPar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 суб'єкт пізнання – не стільки окрема людина, скільки великі дослідницькі колективи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340093833"/>
                  </a:ext>
                </a:extLst>
              </a:tr>
              <a:tr h="1396636">
                <a:tc>
                  <a:txBody>
                    <a:bodyPr/>
                    <a:lstStyle/>
                    <a:p>
                      <a:pPr algn="ctr">
                        <a:spcAft>
                          <a:spcPts val="0"/>
                        </a:spcAft>
                      </a:pPr>
                      <a:r>
                        <a:rPr lang="uk-UA" sz="24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Постнеокласична наука</a:t>
                      </a:r>
                      <a:endParaRPr lang="uk-UA" sz="2400" i="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Характеристики суб'єкта аналогічні характеристикам суб'єкта пізнання некласичної науки, однак є й нові відмінності: у зв'язку з глобалізацією наукової діяльності суб'єкт пізнання виходить за межі національних кордонів, і формується інтернаціональний “науковий етнос”, який у змозі вирішити сучасні завдання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 xmlns:a16="http://schemas.microsoft.com/office/drawing/2014/main" val="421198341"/>
                  </a:ext>
                </a:extLst>
              </a:tr>
            </a:tbl>
          </a:graphicData>
        </a:graphic>
      </p:graphicFrame>
    </p:spTree>
    <p:extLst>
      <p:ext uri="{BB962C8B-B14F-4D97-AF65-F5344CB8AC3E}">
        <p14:creationId xmlns:p14="http://schemas.microsoft.com/office/powerpoint/2010/main" val="2445113114"/>
      </p:ext>
    </p:extLst>
  </p:cSld>
  <p:clrMapOvr>
    <a:masterClrMapping/>
  </p:clrMapOvr>
  <p:transition>
    <p:strips dir="l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Дякую </a:t>
            </a:r>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за увагу! </a:t>
            </a:r>
            <a:endParaRPr lang="uk-UA" sz="8000" dirty="0">
              <a:solidFill>
                <a:schemeClr val="accent4">
                  <a:lumMod val="75000"/>
                </a:schemeClr>
              </a:solidFill>
              <a:latin typeface="Arial Black" panose="020B0A04020102020204" pitchFamily="34" charset="0"/>
            </a:endParaRPr>
          </a:p>
        </p:txBody>
      </p:sp>
    </p:spTree>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107504" y="-99392"/>
            <a:ext cx="8928992" cy="1015663"/>
          </a:xfrm>
          <a:prstGeom prst="rect">
            <a:avLst/>
          </a:prstGeom>
        </p:spPr>
        <p:txBody>
          <a:bodyPr wrap="square">
            <a:spAutoFit/>
          </a:bodyPr>
          <a:lstStyle/>
          <a:p>
            <a:pPr algn="ctr">
              <a:spcAft>
                <a:spcPts val="0"/>
              </a:spcAft>
            </a:pPr>
            <a:r>
              <a:rPr lang="uk-UA" sz="6000" b="1" dirty="0">
                <a:latin typeface="+mn-lt"/>
                <a:ea typeface="Calibri" panose="020F0502020204030204" pitchFamily="34" charset="0"/>
              </a:rPr>
              <a:t>Рівні пізнання</a:t>
            </a:r>
            <a:endParaRPr lang="uk-UA" sz="6000" dirty="0">
              <a:effectLst/>
              <a:latin typeface="+mn-lt"/>
              <a:ea typeface="Calibri" panose="020F0502020204030204" pitchFamily="34" charset="0"/>
            </a:endParaRPr>
          </a:p>
        </p:txBody>
      </p:sp>
      <p:grpSp>
        <p:nvGrpSpPr>
          <p:cNvPr id="17" name="Групувати 16"/>
          <p:cNvGrpSpPr/>
          <p:nvPr/>
        </p:nvGrpSpPr>
        <p:grpSpPr>
          <a:xfrm>
            <a:off x="1187624" y="1268760"/>
            <a:ext cx="6985000" cy="5177170"/>
            <a:chOff x="1187624" y="1268760"/>
            <a:chExt cx="6985000" cy="5177170"/>
          </a:xfrm>
        </p:grpSpPr>
        <p:grpSp>
          <p:nvGrpSpPr>
            <p:cNvPr id="4" name="Group 1"/>
            <p:cNvGrpSpPr>
              <a:grpSpLocks/>
            </p:cNvGrpSpPr>
            <p:nvPr/>
          </p:nvGrpSpPr>
          <p:grpSpPr bwMode="auto">
            <a:xfrm>
              <a:off x="1187624" y="1268760"/>
              <a:ext cx="6985000" cy="2621017"/>
              <a:chOff x="304" y="1223"/>
              <a:chExt cx="11000" cy="4128"/>
            </a:xfrm>
          </p:grpSpPr>
          <p:sp>
            <p:nvSpPr>
              <p:cNvPr id="5" name="AutoShape 12"/>
              <p:cNvSpPr>
                <a:spLocks noChangeArrowheads="1"/>
              </p:cNvSpPr>
              <p:nvPr/>
            </p:nvSpPr>
            <p:spPr bwMode="auto">
              <a:xfrm>
                <a:off x="304" y="1223"/>
                <a:ext cx="11000" cy="1788"/>
              </a:xfrm>
              <a:prstGeom prst="ribbon2">
                <a:avLst>
                  <a:gd name="adj1" fmla="val 12500"/>
                  <a:gd name="adj2" fmla="val 50000"/>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1" i="0" u="none" strike="noStrike" cap="none" normalizeH="0" baseline="0" dirty="0" smtClean="0">
                    <a:ln>
                      <a:noFill/>
                    </a:ln>
                    <a:solidFill>
                      <a:schemeClr val="bg1"/>
                    </a:solidFill>
                    <a:effectLst/>
                    <a:ea typeface="Arial Unicode MS" charset="-128"/>
                    <a:cs typeface="Times New Roman" panose="02020603050405020304" pitchFamily="18" charset="0"/>
                  </a:rPr>
                  <a:t>Рівні пізнання</a:t>
                </a:r>
                <a:endParaRPr kumimoji="0" lang="uk-UA" altLang="uk-UA" sz="3600" b="0" i="0" u="none" strike="noStrike" cap="none" normalizeH="0" baseline="0" dirty="0" smtClean="0">
                  <a:ln>
                    <a:noFill/>
                  </a:ln>
                  <a:solidFill>
                    <a:schemeClr val="bg1"/>
                  </a:solidFill>
                  <a:effectLst/>
                </a:endParaRPr>
              </a:p>
            </p:txBody>
          </p:sp>
          <p:sp>
            <p:nvSpPr>
              <p:cNvPr id="6" name="Rectangle 11"/>
              <p:cNvSpPr>
                <a:spLocks noChangeArrowheads="1"/>
              </p:cNvSpPr>
              <p:nvPr/>
            </p:nvSpPr>
            <p:spPr bwMode="auto">
              <a:xfrm>
                <a:off x="1665" y="3374"/>
                <a:ext cx="7938" cy="80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mn-lt"/>
                    <a:ea typeface="Arial Unicode MS" charset="-128"/>
                    <a:cs typeface="Times New Roman" panose="02020603050405020304" pitchFamily="18" charset="0"/>
                  </a:rPr>
                  <a:t>Безсистемний</a:t>
                </a:r>
                <a:endParaRPr kumimoji="0" lang="uk-UA" altLang="uk-UA" sz="3600" b="0" i="0" u="none" strike="noStrike" cap="none" normalizeH="0" baseline="0" dirty="0" smtClean="0">
                  <a:ln>
                    <a:noFill/>
                  </a:ln>
                  <a:solidFill>
                    <a:schemeClr val="tx1"/>
                  </a:solidFill>
                  <a:effectLst/>
                  <a:latin typeface="+mn-lt"/>
                </a:endParaRPr>
              </a:p>
            </p:txBody>
          </p:sp>
          <p:sp>
            <p:nvSpPr>
              <p:cNvPr id="11" name="Line 6"/>
              <p:cNvSpPr>
                <a:spLocks noChangeShapeType="1"/>
              </p:cNvSpPr>
              <p:nvPr/>
            </p:nvSpPr>
            <p:spPr bwMode="auto">
              <a:xfrm flipH="1">
                <a:off x="5634" y="2831"/>
                <a:ext cx="6" cy="543"/>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2" name="Line 5"/>
              <p:cNvSpPr>
                <a:spLocks noChangeShapeType="1"/>
              </p:cNvSpPr>
              <p:nvPr/>
            </p:nvSpPr>
            <p:spPr bwMode="auto">
              <a:xfrm>
                <a:off x="5634" y="4091"/>
                <a:ext cx="0" cy="556"/>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3" name="Line 4"/>
              <p:cNvSpPr>
                <a:spLocks noChangeShapeType="1"/>
              </p:cNvSpPr>
              <p:nvPr/>
            </p:nvSpPr>
            <p:spPr bwMode="auto">
              <a:xfrm>
                <a:off x="5634" y="4991"/>
                <a:ext cx="0" cy="36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grpSp>
        <p:sp>
          <p:nvSpPr>
            <p:cNvPr id="27" name="Rectangle 11"/>
            <p:cNvSpPr>
              <a:spLocks noChangeArrowheads="1"/>
            </p:cNvSpPr>
            <p:nvPr/>
          </p:nvSpPr>
          <p:spPr bwMode="auto">
            <a:xfrm>
              <a:off x="2051685" y="3425004"/>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a:latin typeface="+mn-lt"/>
                  <a:ea typeface="Calibri" panose="020F0502020204030204" pitchFamily="34" charset="0"/>
                  <a:cs typeface="Times New Roman" panose="02020603050405020304" pitchFamily="18" charset="0"/>
                </a:rPr>
                <a:t>Досисистемний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28" name="Rectangle 11"/>
            <p:cNvSpPr>
              <a:spLocks noChangeArrowheads="1"/>
            </p:cNvSpPr>
            <p:nvPr/>
          </p:nvSpPr>
          <p:spPr bwMode="auto">
            <a:xfrm>
              <a:off x="2059034" y="4200261"/>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err="1">
                  <a:latin typeface="+mn-lt"/>
                  <a:ea typeface="Calibri" panose="020F0502020204030204" pitchFamily="34" charset="0"/>
                  <a:cs typeface="Times New Roman" panose="02020603050405020304" pitchFamily="18" charset="0"/>
                </a:rPr>
                <a:t>Псевдосистемний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29" name="Rectangle 11"/>
            <p:cNvSpPr>
              <a:spLocks noChangeArrowheads="1"/>
            </p:cNvSpPr>
            <p:nvPr/>
          </p:nvSpPr>
          <p:spPr bwMode="auto">
            <a:xfrm>
              <a:off x="2041335" y="5069387"/>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a:latin typeface="+mn-lt"/>
                  <a:ea typeface="Calibri" panose="020F0502020204030204" pitchFamily="34" charset="0"/>
                  <a:cs typeface="Times New Roman" panose="02020603050405020304" pitchFamily="18" charset="0"/>
                </a:rPr>
                <a:t>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30" name="Rectangle 11"/>
            <p:cNvSpPr>
              <a:spLocks noChangeArrowheads="1"/>
            </p:cNvSpPr>
            <p:nvPr/>
          </p:nvSpPr>
          <p:spPr bwMode="auto">
            <a:xfrm>
              <a:off x="2076953" y="5934171"/>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err="1">
                  <a:latin typeface="+mn-lt"/>
                  <a:ea typeface="Calibri" panose="020F0502020204030204" pitchFamily="34" charset="0"/>
                  <a:cs typeface="Times New Roman" panose="02020603050405020304" pitchFamily="18" charset="0"/>
                </a:rPr>
                <a:t>Метасистемний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31" name="Line 5"/>
            <p:cNvSpPr>
              <a:spLocks noChangeShapeType="1"/>
            </p:cNvSpPr>
            <p:nvPr/>
          </p:nvSpPr>
          <p:spPr bwMode="auto">
            <a:xfrm flipH="1">
              <a:off x="4571999" y="3956372"/>
              <a:ext cx="2277" cy="259127"/>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5" name="Line 5"/>
            <p:cNvSpPr>
              <a:spLocks noChangeShapeType="1"/>
            </p:cNvSpPr>
            <p:nvPr/>
          </p:nvSpPr>
          <p:spPr bwMode="auto">
            <a:xfrm>
              <a:off x="4597268" y="5581146"/>
              <a:ext cx="0" cy="353025"/>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6" name="Line 5"/>
            <p:cNvSpPr>
              <a:spLocks noChangeShapeType="1"/>
            </p:cNvSpPr>
            <p:nvPr/>
          </p:nvSpPr>
          <p:spPr bwMode="auto">
            <a:xfrm>
              <a:off x="4571999" y="4712020"/>
              <a:ext cx="0" cy="353025"/>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2112985440"/>
      </p:ext>
    </p:extLst>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0" y="-99392"/>
            <a:ext cx="9144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a:t>
            </a:r>
            <a:r>
              <a:rPr lang="ru-RU" sz="3300" b="1" dirty="0" err="1">
                <a:latin typeface="+mn-lt"/>
                <a:ea typeface="Calibri" panose="020F0502020204030204" pitchFamily="34" charset="0"/>
              </a:rPr>
              <a:t>безсистемному</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5122" name="Рисунок 4" desc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56792"/>
            <a:ext cx="8568951" cy="530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7105797"/>
      </p:ext>
    </p:extLst>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71500" y="0"/>
            <a:ext cx="9001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a:t>
            </a:r>
            <a:r>
              <a:rPr lang="ru-RU" sz="3300" b="1" dirty="0" err="1">
                <a:latin typeface="+mn-lt"/>
                <a:ea typeface="Calibri" panose="020F0502020204030204" pitchFamily="34" charset="0"/>
              </a:rPr>
              <a:t>досистемному</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6146" name="Рисунок 5"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00808"/>
            <a:ext cx="8568952"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9525673"/>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324544" y="0"/>
            <a:ext cx="9001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системному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7170" name="Рисунок 6" desc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84784"/>
            <a:ext cx="8640960"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8891659"/>
      </p:ext>
    </p:extLst>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cdb2004100l">
  <a:themeElements>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fontScheme name="cdb2004100l">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db2004100l 1">
        <a:dk1>
          <a:srgbClr val="29698D"/>
        </a:dk1>
        <a:lt1>
          <a:srgbClr val="FFFFFF"/>
        </a:lt1>
        <a:dk2>
          <a:srgbClr val="000000"/>
        </a:dk2>
        <a:lt2>
          <a:srgbClr val="D6E1E2"/>
        </a:lt2>
        <a:accent1>
          <a:srgbClr val="0099CC"/>
        </a:accent1>
        <a:accent2>
          <a:srgbClr val="FF9933"/>
        </a:accent2>
        <a:accent3>
          <a:srgbClr val="FFFFFF"/>
        </a:accent3>
        <a:accent4>
          <a:srgbClr val="215978"/>
        </a:accent4>
        <a:accent5>
          <a:srgbClr val="AACAE2"/>
        </a:accent5>
        <a:accent6>
          <a:srgbClr val="E78A2D"/>
        </a:accent6>
        <a:hlink>
          <a:srgbClr val="33CCCC"/>
        </a:hlink>
        <a:folHlink>
          <a:srgbClr val="83A6A7"/>
        </a:folHlink>
      </a:clrScheme>
      <a:clrMap bg1="lt1" tx1="dk1" bg2="lt2" tx2="dk2" accent1="accent1" accent2="accent2" accent3="accent3" accent4="accent4" accent5="accent5" accent6="accent6" hlink="hlink" folHlink="folHlink"/>
    </a:extraClrScheme>
    <a:extraClrScheme>
      <a:clrScheme name="cdb2004100l 2">
        <a:dk1>
          <a:srgbClr val="592C0D"/>
        </a:dk1>
        <a:lt1>
          <a:srgbClr val="FFFFFF"/>
        </a:lt1>
        <a:dk2>
          <a:srgbClr val="000000"/>
        </a:dk2>
        <a:lt2>
          <a:srgbClr val="C0C0C0"/>
        </a:lt2>
        <a:accent1>
          <a:srgbClr val="5B9569"/>
        </a:accent1>
        <a:accent2>
          <a:srgbClr val="5D8FC1"/>
        </a:accent2>
        <a:accent3>
          <a:srgbClr val="FFFFFF"/>
        </a:accent3>
        <a:accent4>
          <a:srgbClr val="4B2409"/>
        </a:accent4>
        <a:accent5>
          <a:srgbClr val="B5C8B9"/>
        </a:accent5>
        <a:accent6>
          <a:srgbClr val="5381AF"/>
        </a:accent6>
        <a:hlink>
          <a:srgbClr val="C5C059"/>
        </a:hlink>
        <a:folHlink>
          <a:srgbClr val="999C90"/>
        </a:folHlink>
      </a:clrScheme>
      <a:clrMap bg1="lt1" tx1="dk1" bg2="lt2" tx2="dk2" accent1="accent1" accent2="accent2" accent3="accent3" accent4="accent4" accent5="accent5" accent6="accent6" hlink="hlink" folHlink="folHlink"/>
    </a:extraClrScheme>
    <a:extraClrScheme>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10453</TotalTime>
  <Words>8268</Words>
  <Application>Microsoft Office PowerPoint</Application>
  <PresentationFormat>Экран (4:3)</PresentationFormat>
  <Paragraphs>746</Paragraphs>
  <Slides>59</Slides>
  <Notes>2</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59</vt:i4>
      </vt:variant>
    </vt:vector>
  </HeadingPairs>
  <TitlesOfParts>
    <vt:vector size="68" baseType="lpstr">
      <vt:lpstr>Arial Unicode MS</vt:lpstr>
      <vt:lpstr>Arial</vt:lpstr>
      <vt:lpstr>Arial Black</vt:lpstr>
      <vt:lpstr>Bookman Old Style</vt:lpstr>
      <vt:lpstr>Calibri</vt:lpstr>
      <vt:lpstr>Times New Roman</vt:lpstr>
      <vt:lpstr>Verdana</vt:lpstr>
      <vt:lpstr>Wingdings</vt:lpstr>
      <vt:lpstr>cdb2004100l</vt:lpstr>
      <vt:lpstr>Тема 2. Процес пізнання та його генезис як основа наукової діяльності</vt:lpstr>
      <vt:lpstr>ЗМІСТ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Тема 3. Поняття науки і наукової діяльності</vt:lpstr>
      <vt:lpstr>ЗМІСТ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Інститути та їх функції в економіці. Базисні інститути національної економіки</dc:title>
  <dc:creator>Baggio</dc:creator>
  <cp:lastModifiedBy>lenovo</cp:lastModifiedBy>
  <cp:revision>895</cp:revision>
  <dcterms:modified xsi:type="dcterms:W3CDTF">2021-03-13T08:13:23Z</dcterms:modified>
</cp:coreProperties>
</file>