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94660"/>
  </p:normalViewPr>
  <p:slideViewPr>
    <p:cSldViewPr snapToGrid="0">
      <p:cViewPr varScale="1">
        <p:scale>
          <a:sx n="84" d="100"/>
          <a:sy n="84" d="100"/>
        </p:scale>
        <p:origin x="4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B5A-23DF-45F4-A4AD-FF196731724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92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B5A-23DF-45F4-A4AD-FF196731724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19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B5A-23DF-45F4-A4AD-FF196731724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080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B5A-23DF-45F4-A4AD-FF196731724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072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B5A-23DF-45F4-A4AD-FF196731724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6581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B5A-23DF-45F4-A4AD-FF196731724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776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B5A-23DF-45F4-A4AD-FF196731724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46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B5A-23DF-45F4-A4AD-FF196731724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B5A-23DF-45F4-A4AD-FF196731724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62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B5A-23DF-45F4-A4AD-FF196731724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80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B5A-23DF-45F4-A4AD-FF196731724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19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B5A-23DF-45F4-A4AD-FF196731724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9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B5A-23DF-45F4-A4AD-FF196731724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39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B5A-23DF-45F4-A4AD-FF196731724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88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B5A-23DF-45F4-A4AD-FF196731724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03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B5A-23DF-45F4-A4AD-FF196731724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2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CAB5A-23DF-45F4-A4AD-FF196731724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68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v0103500-18#n3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v0521500-98#n15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201" y="615635"/>
            <a:ext cx="9176022" cy="5522614"/>
          </a:xfrm>
        </p:spPr>
        <p:txBody>
          <a:bodyPr/>
          <a:lstStyle/>
          <a:p>
            <a:pPr algn="l"/>
            <a:r>
              <a:rPr lang="uk-UA" sz="28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Тема 5. Поняття завдання та форми організації валютного регулювання в Україні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uk-UA" sz="2800" dirty="0"/>
              <a:t>5.1. Поняття і завдання валютного регулювання та валютного контролю.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uk-UA" sz="2800" dirty="0"/>
              <a:t>5.2. Порядок ліцензування банківських операцій з іноземною валютою.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uk-UA" sz="2800" dirty="0"/>
              <a:t>5.3. Порядок організації торгівлі іноземною валютою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uk-UA" sz="2800" dirty="0"/>
              <a:t>5.4. Порядок переміщення валютних цінностей через митний кордон України.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uk-UA" sz="2800" dirty="0"/>
              <a:t>5.5. </a:t>
            </a:r>
            <a:r>
              <a:rPr lang="uk-UA" sz="2800" dirty="0"/>
              <a:t>Порядок здійснення іноземних інвестицій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5.6</a:t>
            </a:r>
            <a:r>
              <a:rPr lang="uk-UA" sz="2800" dirty="0"/>
              <a:t>. </a:t>
            </a:r>
            <a:r>
              <a:rPr lang="uk-UA" sz="2800" dirty="0"/>
              <a:t>Порядок одержання кредитів у іноземній валюті від іноземних кредиторів.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50109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2017"/>
            <a:ext cx="8596668" cy="63736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Банк, </a:t>
            </a:r>
            <a:r>
              <a:rPr lang="ru-RU" dirty="0" err="1"/>
              <a:t>небанківська</a:t>
            </a:r>
            <a:r>
              <a:rPr lang="ru-RU" dirty="0"/>
              <a:t> </a:t>
            </a:r>
            <a:r>
              <a:rPr lang="ru-RU" dirty="0" err="1"/>
              <a:t>установа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 smtClean="0"/>
              <a:t>вимогами</a:t>
            </a:r>
            <a:r>
              <a:rPr lang="ru-RU" dirty="0" smtClean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 smtClean="0"/>
              <a:t>розробляють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затверджують</a:t>
            </a:r>
            <a:r>
              <a:rPr lang="ru-RU" dirty="0"/>
              <a:t>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 про </a:t>
            </a:r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таких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містити</a:t>
            </a:r>
            <a:r>
              <a:rPr lang="ru-RU" dirty="0"/>
              <a:t>:</a:t>
            </a:r>
          </a:p>
          <a:p>
            <a:r>
              <a:rPr lang="ru-RU" dirty="0"/>
              <a:t>1) порядок </a:t>
            </a:r>
            <a:r>
              <a:rPr lang="ru-RU" dirty="0" err="1"/>
              <a:t>проведення</a:t>
            </a:r>
            <a:r>
              <a:rPr lang="ru-RU" dirty="0"/>
              <a:t> валютно-</a:t>
            </a:r>
            <a:r>
              <a:rPr lang="ru-RU" dirty="0" err="1"/>
              <a:t>обмінних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операцій</a:t>
            </a:r>
            <a:r>
              <a:rPr lang="ru-RU" dirty="0"/>
              <a:t> з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;</a:t>
            </a:r>
          </a:p>
          <a:p>
            <a:r>
              <a:rPr lang="ru-RU" dirty="0"/>
              <a:t>2) порядок </a:t>
            </a:r>
            <a:r>
              <a:rPr lang="ru-RU" dirty="0" err="1"/>
              <a:t>установлення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 та продажу </a:t>
            </a:r>
            <a:r>
              <a:rPr lang="ru-RU" dirty="0" err="1"/>
              <a:t>іноземних</a:t>
            </a:r>
            <a:r>
              <a:rPr lang="ru-RU" dirty="0"/>
              <a:t> валют у </a:t>
            </a:r>
            <a:r>
              <a:rPr lang="ru-RU" dirty="0" err="1"/>
              <a:t>готівковій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,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за </a:t>
            </a:r>
            <a:r>
              <a:rPr lang="ru-RU" dirty="0" err="1"/>
              <a:t>готівкові</a:t>
            </a:r>
            <a:r>
              <a:rPr lang="ru-RU" dirty="0"/>
              <a:t> </a:t>
            </a:r>
            <a:r>
              <a:rPr lang="ru-RU" dirty="0" err="1"/>
              <a:t>гривні</a:t>
            </a:r>
            <a:r>
              <a:rPr lang="ru-RU" dirty="0"/>
              <a:t>;</a:t>
            </a:r>
          </a:p>
          <a:p>
            <a:r>
              <a:rPr lang="ru-RU" dirty="0" smtClean="0"/>
              <a:t>3</a:t>
            </a:r>
            <a:r>
              <a:rPr lang="ru-RU" dirty="0"/>
              <a:t>) порядок </a:t>
            </a:r>
            <a:r>
              <a:rPr lang="ru-RU" dirty="0" err="1"/>
              <a:t>оформлення</a:t>
            </a:r>
            <a:r>
              <a:rPr lang="ru-RU" dirty="0"/>
              <a:t> та </a:t>
            </a:r>
            <a:r>
              <a:rPr lang="ru-RU" dirty="0" err="1"/>
              <a:t>видачі</a:t>
            </a:r>
            <a:r>
              <a:rPr lang="ru-RU" dirty="0"/>
              <a:t>/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оформлюються</a:t>
            </a:r>
            <a:r>
              <a:rPr lang="ru-RU" dirty="0"/>
              <a:t> валютно-</a:t>
            </a:r>
            <a:r>
              <a:rPr lang="ru-RU" dirty="0" err="1"/>
              <a:t>обмінні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,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;</a:t>
            </a:r>
          </a:p>
          <a:p>
            <a:r>
              <a:rPr lang="ru-RU" dirty="0" smtClean="0"/>
              <a:t>4</a:t>
            </a:r>
            <a:r>
              <a:rPr lang="ru-RU" dirty="0"/>
              <a:t>) порядок </a:t>
            </a:r>
            <a:r>
              <a:rPr lang="ru-RU" dirty="0" err="1"/>
              <a:t>підкріплення</a:t>
            </a:r>
            <a:r>
              <a:rPr lang="ru-RU" dirty="0"/>
              <a:t> </a:t>
            </a:r>
            <a:r>
              <a:rPr lang="ru-RU" dirty="0" err="1"/>
              <a:t>готівкою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та </a:t>
            </a:r>
            <a:r>
              <a:rPr lang="ru-RU" dirty="0" err="1"/>
              <a:t>гривні</a:t>
            </a:r>
            <a:r>
              <a:rPr lang="ru-RU" dirty="0"/>
              <a:t> </a:t>
            </a:r>
            <a:r>
              <a:rPr lang="ru-RU" dirty="0" err="1"/>
              <a:t>відокремлених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, </a:t>
            </a:r>
            <a:r>
              <a:rPr lang="ru-RU" dirty="0" err="1"/>
              <a:t>пунктів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, </a:t>
            </a:r>
            <a:r>
              <a:rPr lang="ru-RU" dirty="0" err="1"/>
              <a:t>платіжних</a:t>
            </a:r>
            <a:r>
              <a:rPr lang="ru-RU" dirty="0"/>
              <a:t> </a:t>
            </a:r>
            <a:r>
              <a:rPr lang="ru-RU" dirty="0" err="1"/>
              <a:t>пристроїв</a:t>
            </a:r>
            <a:r>
              <a:rPr lang="ru-RU" dirty="0"/>
              <a:t>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установи;</a:t>
            </a:r>
          </a:p>
          <a:p>
            <a:r>
              <a:rPr lang="ru-RU" dirty="0" smtClean="0"/>
              <a:t>5</a:t>
            </a:r>
            <a:r>
              <a:rPr lang="ru-RU" dirty="0"/>
              <a:t>) </a:t>
            </a:r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бухгалтерської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валютно-</a:t>
            </a:r>
            <a:r>
              <a:rPr lang="ru-RU" dirty="0" err="1"/>
              <a:t>обмінних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операцій</a:t>
            </a:r>
            <a:r>
              <a:rPr lang="ru-RU" dirty="0"/>
              <a:t> з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6) порядок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відокремленими</a:t>
            </a:r>
            <a:r>
              <a:rPr lang="ru-RU" dirty="0"/>
              <a:t> </a:t>
            </a:r>
            <a:r>
              <a:rPr lang="ru-RU" dirty="0" err="1"/>
              <a:t>підрозділами</a:t>
            </a:r>
            <a:r>
              <a:rPr lang="ru-RU" dirty="0"/>
              <a:t>, пунктами </a:t>
            </a:r>
            <a:r>
              <a:rPr lang="ru-RU" dirty="0" err="1"/>
              <a:t>обміну</a:t>
            </a:r>
            <a:r>
              <a:rPr lang="ru-RU" dirty="0"/>
              <a:t> валют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проведення</a:t>
            </a:r>
            <a:r>
              <a:rPr lang="ru-RU" dirty="0"/>
              <a:t> валютно-</a:t>
            </a:r>
            <a:r>
              <a:rPr lang="ru-RU" dirty="0" err="1"/>
              <a:t>обмінних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операцій</a:t>
            </a:r>
            <a:r>
              <a:rPr lang="ru-RU" dirty="0"/>
              <a:t> з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,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операційного</a:t>
            </a:r>
            <a:r>
              <a:rPr lang="ru-RU" dirty="0"/>
              <a:t> (</a:t>
            </a:r>
            <a:r>
              <a:rPr lang="ru-RU" dirty="0" err="1"/>
              <a:t>робочого</a:t>
            </a:r>
            <a:r>
              <a:rPr lang="ru-RU" dirty="0"/>
              <a:t>) дня;</a:t>
            </a:r>
          </a:p>
          <a:p>
            <a:r>
              <a:rPr lang="ru-RU" dirty="0"/>
              <a:t>7) </a:t>
            </a:r>
            <a:r>
              <a:rPr lang="ru-RU" dirty="0" err="1"/>
              <a:t>опис</a:t>
            </a:r>
            <a:r>
              <a:rPr lang="ru-RU" dirty="0"/>
              <a:t> порядку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контролю за </a:t>
            </a:r>
            <a:r>
              <a:rPr lang="ru-RU" dirty="0" err="1"/>
              <a:t>проведенням</a:t>
            </a:r>
            <a:r>
              <a:rPr lang="ru-RU" dirty="0"/>
              <a:t> валютно-</a:t>
            </a:r>
            <a:r>
              <a:rPr lang="ru-RU" dirty="0" err="1"/>
              <a:t>обмінних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операцій</a:t>
            </a:r>
            <a:r>
              <a:rPr lang="ru-RU" dirty="0"/>
              <a:t> з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121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246" y="208231"/>
            <a:ext cx="9334122" cy="640985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Банк, </a:t>
            </a:r>
            <a:r>
              <a:rPr lang="ru-RU" dirty="0" err="1"/>
              <a:t>небанківська</a:t>
            </a:r>
            <a:r>
              <a:rPr lang="ru-RU" dirty="0"/>
              <a:t> </a:t>
            </a:r>
            <a:r>
              <a:rPr lang="ru-RU" dirty="0" err="1"/>
              <a:t>установа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здійснення</a:t>
            </a:r>
            <a:r>
              <a:rPr lang="ru-RU" dirty="0"/>
              <a:t> валютно-</a:t>
            </a:r>
            <a:r>
              <a:rPr lang="ru-RU" dirty="0" err="1"/>
              <a:t>обмінних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операцій</a:t>
            </a:r>
            <a:r>
              <a:rPr lang="ru-RU" dirty="0"/>
              <a:t> з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:</a:t>
            </a:r>
          </a:p>
          <a:p>
            <a:r>
              <a:rPr lang="ru-RU" dirty="0"/>
              <a:t>1)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документальне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валютно-</a:t>
            </a:r>
            <a:r>
              <a:rPr lang="ru-RU" dirty="0" err="1"/>
              <a:t>обмінної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,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;</a:t>
            </a:r>
          </a:p>
          <a:p>
            <a:r>
              <a:rPr lang="ru-RU" dirty="0"/>
              <a:t>2)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своєчасне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валютно-</a:t>
            </a:r>
            <a:r>
              <a:rPr lang="ru-RU" dirty="0" err="1"/>
              <a:t>обмінної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,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 в </a:t>
            </a:r>
            <a:r>
              <a:rPr lang="ru-RU" dirty="0" err="1"/>
              <a:t>бухгалтерському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;</a:t>
            </a:r>
          </a:p>
          <a:p>
            <a:r>
              <a:rPr lang="ru-RU" dirty="0"/>
              <a:t>3)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належний</a:t>
            </a:r>
            <a:r>
              <a:rPr lang="ru-RU" dirty="0"/>
              <a:t> </a:t>
            </a:r>
            <a:r>
              <a:rPr lang="ru-RU" dirty="0" err="1"/>
              <a:t>внутрішній</a:t>
            </a:r>
            <a:r>
              <a:rPr lang="ru-RU" dirty="0"/>
              <a:t> контроль за валютно-</a:t>
            </a:r>
            <a:r>
              <a:rPr lang="ru-RU" dirty="0" err="1"/>
              <a:t>обмінними</a:t>
            </a:r>
            <a:r>
              <a:rPr lang="ru-RU" dirty="0"/>
              <a:t> </a:t>
            </a:r>
            <a:r>
              <a:rPr lang="ru-RU" dirty="0" err="1"/>
              <a:t>операціями</a:t>
            </a:r>
            <a:r>
              <a:rPr lang="ru-RU" dirty="0"/>
              <a:t>, </a:t>
            </a:r>
            <a:r>
              <a:rPr lang="ru-RU" dirty="0" err="1"/>
              <a:t>операціями</a:t>
            </a:r>
            <a:r>
              <a:rPr lang="ru-RU" dirty="0"/>
              <a:t> з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;</a:t>
            </a:r>
          </a:p>
          <a:p>
            <a:r>
              <a:rPr lang="ru-RU" dirty="0"/>
              <a:t>4)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безпечні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готівкою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Банк, </a:t>
            </a:r>
            <a:r>
              <a:rPr lang="ru-RU" dirty="0" err="1"/>
              <a:t>небанківська</a:t>
            </a:r>
            <a:r>
              <a:rPr lang="ru-RU" dirty="0"/>
              <a:t> </a:t>
            </a:r>
            <a:r>
              <a:rPr lang="ru-RU" dirty="0" err="1"/>
              <a:t>установа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програмних</a:t>
            </a:r>
            <a:r>
              <a:rPr lang="ru-RU" dirty="0"/>
              <a:t> </a:t>
            </a:r>
            <a:r>
              <a:rPr lang="ru-RU" dirty="0" err="1"/>
              <a:t>комплексів</a:t>
            </a:r>
            <a:r>
              <a:rPr lang="ru-RU" dirty="0"/>
              <a:t>, </a:t>
            </a:r>
            <a:r>
              <a:rPr lang="ru-RU" dirty="0" err="1"/>
              <a:t>функціональні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контролю за </a:t>
            </a:r>
            <a:r>
              <a:rPr lang="ru-RU" dirty="0" err="1"/>
              <a:t>обсягами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у </a:t>
            </a:r>
            <a:r>
              <a:rPr lang="ru-RU" dirty="0" err="1"/>
              <a:t>касах</a:t>
            </a:r>
            <a:r>
              <a:rPr lang="ru-RU" dirty="0"/>
              <a:t> у межах банку - </a:t>
            </a:r>
            <a:r>
              <a:rPr lang="ru-RU" dirty="0" err="1"/>
              <a:t>юридичної</a:t>
            </a:r>
            <a:r>
              <a:rPr lang="ru-RU" dirty="0"/>
              <a:t> особи, </a:t>
            </a:r>
            <a:r>
              <a:rPr lang="ru-RU" dirty="0" err="1"/>
              <a:t>небанківської</a:t>
            </a:r>
            <a:r>
              <a:rPr lang="ru-RU" dirty="0"/>
              <a:t> установи.</a:t>
            </a:r>
          </a:p>
          <a:p>
            <a:pPr marL="0" indent="0">
              <a:buNone/>
            </a:pPr>
            <a:r>
              <a:rPr lang="ru-RU" dirty="0" err="1"/>
              <a:t>Небанківська</a:t>
            </a:r>
            <a:r>
              <a:rPr lang="ru-RU" dirty="0"/>
              <a:t> </a:t>
            </a:r>
            <a:r>
              <a:rPr lang="ru-RU" dirty="0" err="1"/>
              <a:t>установа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відокремлені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 та </a:t>
            </a:r>
            <a:r>
              <a:rPr lang="ru-RU" dirty="0" err="1"/>
              <a:t>пункти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право </a:t>
            </a:r>
            <a:r>
              <a:rPr lang="ru-RU" dirty="0" err="1"/>
              <a:t>здійснювати</a:t>
            </a:r>
            <a:r>
              <a:rPr lang="ru-RU" dirty="0"/>
              <a:t> валютно-</a:t>
            </a:r>
            <a:r>
              <a:rPr lang="ru-RU" dirty="0" err="1"/>
              <a:t>обмінні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реєстрації</a:t>
            </a:r>
            <a:r>
              <a:rPr lang="ru-RU" dirty="0"/>
              <a:t> </a:t>
            </a:r>
            <a:r>
              <a:rPr lang="ru-RU" dirty="0" err="1"/>
              <a:t>реєстратора</a:t>
            </a:r>
            <a:r>
              <a:rPr lang="ru-RU" dirty="0"/>
              <a:t> </a:t>
            </a:r>
            <a:r>
              <a:rPr lang="ru-RU" dirty="0" err="1"/>
              <a:t>розрахункових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РРО (</a:t>
            </a:r>
            <a:r>
              <a:rPr lang="ru-RU" dirty="0" err="1"/>
              <a:t>далі</a:t>
            </a:r>
            <a:r>
              <a:rPr lang="ru-RU" dirty="0"/>
              <a:t> - РРО)/</a:t>
            </a:r>
            <a:r>
              <a:rPr lang="ru-RU" dirty="0" err="1"/>
              <a:t>програмного</a:t>
            </a:r>
            <a:r>
              <a:rPr lang="ru-RU" dirty="0"/>
              <a:t> </a:t>
            </a:r>
            <a:r>
              <a:rPr lang="ru-RU" dirty="0" err="1"/>
              <a:t>реєстратора</a:t>
            </a:r>
            <a:r>
              <a:rPr lang="ru-RU" dirty="0"/>
              <a:t> </a:t>
            </a:r>
            <a:r>
              <a:rPr lang="ru-RU" dirty="0" err="1"/>
              <a:t>розрахункових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РРО (</a:t>
            </a:r>
            <a:r>
              <a:rPr lang="ru-RU" dirty="0" err="1"/>
              <a:t>далі</a:t>
            </a:r>
            <a:r>
              <a:rPr lang="ru-RU" dirty="0"/>
              <a:t> - </a:t>
            </a:r>
            <a:r>
              <a:rPr lang="ru-RU" dirty="0" err="1"/>
              <a:t>програмний</a:t>
            </a:r>
            <a:r>
              <a:rPr lang="ru-RU" dirty="0"/>
              <a:t> РРО) у центральному </a:t>
            </a:r>
            <a:r>
              <a:rPr lang="ru-RU" dirty="0" err="1"/>
              <a:t>органі</a:t>
            </a:r>
            <a:r>
              <a:rPr lang="ru-RU" dirty="0"/>
              <a:t>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та </a:t>
            </a:r>
            <a:r>
              <a:rPr lang="ru-RU" dirty="0" err="1"/>
              <a:t>реалізує</a:t>
            </a:r>
            <a:r>
              <a:rPr lang="ru-RU" dirty="0"/>
              <a:t> 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податкову</a:t>
            </a:r>
            <a:r>
              <a:rPr lang="ru-RU" dirty="0"/>
              <a:t> і </a:t>
            </a:r>
            <a:r>
              <a:rPr lang="ru-RU" dirty="0" err="1"/>
              <a:t>митну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415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941" y="190123"/>
            <a:ext cx="9134945" cy="6237837"/>
          </a:xfrm>
        </p:spPr>
        <p:txBody>
          <a:bodyPr>
            <a:normAutofit/>
          </a:bodyPr>
          <a:lstStyle/>
          <a:p>
            <a:r>
              <a:rPr lang="ru-RU" dirty="0"/>
              <a:t>У </a:t>
            </a:r>
            <a:r>
              <a:rPr lang="ru-RU" dirty="0" err="1"/>
              <a:t>касах</a:t>
            </a:r>
            <a:r>
              <a:rPr lang="ru-RU" dirty="0"/>
              <a:t> </a:t>
            </a:r>
            <a:r>
              <a:rPr lang="ru-RU" dirty="0" err="1"/>
              <a:t>небанківських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відокремлених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, пунктах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 заборонено </a:t>
            </a:r>
            <a:r>
              <a:rPr lang="ru-RU" dirty="0" err="1"/>
              <a:t>здійснювати</a:t>
            </a:r>
            <a:r>
              <a:rPr lang="ru-RU" dirty="0"/>
              <a:t> валютно-</a:t>
            </a:r>
            <a:r>
              <a:rPr lang="ru-RU" dirty="0" err="1"/>
              <a:t>обмінні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 smtClean="0"/>
              <a:t>:</a:t>
            </a:r>
          </a:p>
          <a:p>
            <a:r>
              <a:rPr lang="ru-RU" dirty="0"/>
              <a:t>1) без </a:t>
            </a:r>
            <a:r>
              <a:rPr lang="ru-RU" dirty="0" err="1"/>
              <a:t>застосування</a:t>
            </a:r>
            <a:r>
              <a:rPr lang="ru-RU" dirty="0"/>
              <a:t> РРО/</a:t>
            </a:r>
            <a:r>
              <a:rPr lang="ru-RU" dirty="0" err="1"/>
              <a:t>програмного</a:t>
            </a:r>
            <a:r>
              <a:rPr lang="ru-RU" dirty="0"/>
              <a:t> РРО;</a:t>
            </a:r>
          </a:p>
          <a:p>
            <a:r>
              <a:rPr lang="ru-RU" dirty="0"/>
              <a:t>2)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з ладу РРО/</a:t>
            </a:r>
            <a:r>
              <a:rPr lang="ru-RU" dirty="0" err="1"/>
              <a:t>програмного</a:t>
            </a:r>
            <a:r>
              <a:rPr lang="ru-RU" dirty="0"/>
              <a:t> РРО;</a:t>
            </a:r>
          </a:p>
          <a:p>
            <a:r>
              <a:rPr lang="ru-RU" dirty="0"/>
              <a:t>2</a:t>
            </a:r>
            <a:r>
              <a:rPr lang="ru-RU" b="1" baseline="30000" dirty="0"/>
              <a:t>-1</a:t>
            </a:r>
            <a:r>
              <a:rPr lang="ru-RU" dirty="0"/>
              <a:t>) у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програмним</a:t>
            </a:r>
            <a:r>
              <a:rPr lang="ru-RU" dirty="0"/>
              <a:t> РРО та </a:t>
            </a:r>
            <a:r>
              <a:rPr lang="ru-RU" dirty="0" err="1"/>
              <a:t>фіскальним</a:t>
            </a:r>
            <a:r>
              <a:rPr lang="ru-RU" dirty="0"/>
              <a:t> сервером </a:t>
            </a:r>
            <a:r>
              <a:rPr lang="ru-RU" dirty="0" err="1"/>
              <a:t>контролюючого</a:t>
            </a:r>
            <a:r>
              <a:rPr lang="ru-RU" dirty="0"/>
              <a:t> органу;</a:t>
            </a:r>
          </a:p>
          <a:p>
            <a:r>
              <a:rPr lang="ru-RU" dirty="0"/>
              <a:t>3) </a:t>
            </a:r>
            <a:r>
              <a:rPr lang="ru-RU" dirty="0" err="1"/>
              <a:t>тимчасового</a:t>
            </a:r>
            <a:r>
              <a:rPr lang="ru-RU" dirty="0"/>
              <a:t> </a:t>
            </a:r>
            <a:r>
              <a:rPr lang="ru-RU" dirty="0" err="1"/>
              <a:t>відключення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Банк, </a:t>
            </a:r>
            <a:r>
              <a:rPr lang="ru-RU" dirty="0" err="1"/>
              <a:t>небанківська</a:t>
            </a:r>
            <a:r>
              <a:rPr lang="ru-RU" dirty="0"/>
              <a:t> </a:t>
            </a:r>
            <a:r>
              <a:rPr lang="ru-RU" dirty="0" err="1"/>
              <a:t>установа</a:t>
            </a:r>
            <a:r>
              <a:rPr lang="ru-RU" dirty="0"/>
              <a:t> з метою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безперебійної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кас</a:t>
            </a:r>
            <a:r>
              <a:rPr lang="ru-RU" dirty="0"/>
              <a:t> </a:t>
            </a:r>
            <a:r>
              <a:rPr lang="ru-RU" dirty="0" err="1"/>
              <a:t>відокремлених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, </a:t>
            </a:r>
            <a:r>
              <a:rPr lang="ru-RU" dirty="0" err="1"/>
              <a:t>пунктів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встановлюють</a:t>
            </a:r>
            <a:r>
              <a:rPr lang="ru-RU" dirty="0"/>
              <a:t> для них </a:t>
            </a:r>
            <a:r>
              <a:rPr lang="ru-RU" dirty="0" err="1"/>
              <a:t>розмір</a:t>
            </a:r>
            <a:r>
              <a:rPr lang="ru-RU" dirty="0"/>
              <a:t> авансу (за </a:t>
            </a:r>
            <a:r>
              <a:rPr lang="ru-RU" dirty="0" err="1"/>
              <a:t>необхідності</a:t>
            </a:r>
            <a:r>
              <a:rPr lang="ru-RU" dirty="0"/>
              <a:t>)  </a:t>
            </a:r>
            <a:r>
              <a:rPr lang="ru-RU" dirty="0" err="1"/>
              <a:t>готівкою</a:t>
            </a:r>
            <a:r>
              <a:rPr lang="ru-RU" dirty="0"/>
              <a:t> в </a:t>
            </a:r>
            <a:r>
              <a:rPr lang="ru-RU" dirty="0" err="1"/>
              <a:t>іноземній</a:t>
            </a:r>
            <a:r>
              <a:rPr lang="ru-RU" dirty="0"/>
              <a:t> </a:t>
            </a:r>
            <a:r>
              <a:rPr lang="ru-RU" dirty="0" err="1"/>
              <a:t>валюті</a:t>
            </a:r>
            <a:r>
              <a:rPr lang="ru-RU" dirty="0"/>
              <a:t> та </a:t>
            </a:r>
            <a:r>
              <a:rPr lang="ru-RU" dirty="0" err="1"/>
              <a:t>гривнях</a:t>
            </a:r>
            <a:r>
              <a:rPr lang="ru-RU" dirty="0"/>
              <a:t> і до початку </a:t>
            </a:r>
            <a:r>
              <a:rPr lang="ru-RU" dirty="0" err="1"/>
              <a:t>робочого</a:t>
            </a:r>
            <a:r>
              <a:rPr lang="ru-RU" dirty="0"/>
              <a:t> дня, </a:t>
            </a:r>
            <a:r>
              <a:rPr lang="ru-RU" dirty="0" err="1"/>
              <a:t>уключаючи</a:t>
            </a:r>
            <a:r>
              <a:rPr lang="ru-RU" dirty="0"/>
              <a:t> </a:t>
            </a:r>
            <a:r>
              <a:rPr lang="ru-RU" dirty="0" err="1"/>
              <a:t>вихідні</a:t>
            </a:r>
            <a:r>
              <a:rPr lang="ru-RU" dirty="0"/>
              <a:t> і </a:t>
            </a:r>
            <a:r>
              <a:rPr lang="ru-RU" dirty="0" err="1"/>
              <a:t>святкові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,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коштами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встановлених</a:t>
            </a:r>
            <a:r>
              <a:rPr lang="ru-RU" dirty="0"/>
              <a:t> </a:t>
            </a:r>
            <a:r>
              <a:rPr lang="ru-RU" dirty="0" err="1"/>
              <a:t>обсягів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 smtClean="0"/>
              <a:t>Небанківські</a:t>
            </a:r>
            <a:r>
              <a:rPr lang="ru-RU" dirty="0" smtClean="0"/>
              <a:t> </a:t>
            </a:r>
            <a:r>
              <a:rPr lang="ru-RU" dirty="0"/>
              <a:t>установи,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розпочинають</a:t>
            </a:r>
            <a:r>
              <a:rPr lang="ru-RU" dirty="0"/>
              <a:t> свою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валютними</a:t>
            </a:r>
            <a:r>
              <a:rPr lang="ru-RU" dirty="0"/>
              <a:t> </a:t>
            </a:r>
            <a:r>
              <a:rPr lang="ru-RU" dirty="0" err="1"/>
              <a:t>цінностями</a:t>
            </a:r>
            <a:r>
              <a:rPr lang="ru-RU" dirty="0"/>
              <a:t> в </a:t>
            </a:r>
            <a:r>
              <a:rPr lang="ru-RU" dirty="0" err="1"/>
              <a:t>готівковій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,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підкріплення</a:t>
            </a:r>
            <a:r>
              <a:rPr lang="ru-RU" dirty="0"/>
              <a:t> </a:t>
            </a:r>
            <a:r>
              <a:rPr lang="ru-RU" dirty="0" err="1"/>
              <a:t>кас</a:t>
            </a:r>
            <a:r>
              <a:rPr lang="ru-RU" dirty="0"/>
              <a:t> </a:t>
            </a:r>
            <a:r>
              <a:rPr lang="ru-RU" dirty="0" err="1"/>
              <a:t>відокремлених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, </a:t>
            </a:r>
            <a:r>
              <a:rPr lang="ru-RU" dirty="0" err="1"/>
              <a:t>пунктів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</a:t>
            </a:r>
            <a:r>
              <a:rPr lang="ru-RU" dirty="0" err="1"/>
              <a:t>іноземною</a:t>
            </a:r>
            <a:r>
              <a:rPr lang="ru-RU" dirty="0"/>
              <a:t> валютою не </a:t>
            </a:r>
            <a:r>
              <a:rPr lang="ru-RU" dirty="0" err="1"/>
              <a:t>пізніше</a:t>
            </a:r>
            <a:r>
              <a:rPr lang="ru-RU" dirty="0"/>
              <a:t> десятого дня </a:t>
            </a:r>
            <a:r>
              <a:rPr lang="ru-RU" dirty="0" err="1"/>
              <a:t>після</a:t>
            </a:r>
            <a:r>
              <a:rPr lang="ru-RU" dirty="0"/>
              <a:t> початку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валютних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відповідним</a:t>
            </a:r>
            <a:r>
              <a:rPr lang="ru-RU" dirty="0"/>
              <a:t> </a:t>
            </a:r>
            <a:r>
              <a:rPr lang="ru-RU" dirty="0" err="1"/>
              <a:t>відокремленим</a:t>
            </a:r>
            <a:r>
              <a:rPr lang="ru-RU" dirty="0"/>
              <a:t> </a:t>
            </a:r>
            <a:r>
              <a:rPr lang="ru-RU" dirty="0" err="1"/>
              <a:t>підрозділом</a:t>
            </a:r>
            <a:r>
              <a:rPr lang="ru-RU" dirty="0"/>
              <a:t>, пунктом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906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208" y="950614"/>
            <a:ext cx="9116840" cy="518763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Банк, </a:t>
            </a:r>
            <a:r>
              <a:rPr lang="ru-RU" dirty="0" err="1"/>
              <a:t>небанківська</a:t>
            </a:r>
            <a:r>
              <a:rPr lang="ru-RU" dirty="0"/>
              <a:t> </a:t>
            </a:r>
            <a:r>
              <a:rPr lang="ru-RU" dirty="0" err="1"/>
              <a:t>установа</a:t>
            </a:r>
            <a:r>
              <a:rPr lang="ru-RU" dirty="0"/>
              <a:t> </a:t>
            </a:r>
            <a:r>
              <a:rPr lang="ru-RU" dirty="0" err="1"/>
              <a:t>встановлюють</a:t>
            </a:r>
            <a:r>
              <a:rPr lang="ru-RU" dirty="0"/>
              <a:t> </a:t>
            </a:r>
            <a:r>
              <a:rPr lang="ru-RU" dirty="0" err="1"/>
              <a:t>максимальну</a:t>
            </a:r>
            <a:r>
              <a:rPr lang="ru-RU" dirty="0"/>
              <a:t> суму </a:t>
            </a:r>
            <a:r>
              <a:rPr lang="ru-RU" dirty="0" err="1"/>
              <a:t>залишків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та </a:t>
            </a:r>
            <a:r>
              <a:rPr lang="ru-RU" dirty="0" err="1"/>
              <a:t>гривень</a:t>
            </a:r>
            <a:r>
              <a:rPr lang="ru-RU" dirty="0"/>
              <a:t> у </a:t>
            </a:r>
            <a:r>
              <a:rPr lang="ru-RU" dirty="0" err="1"/>
              <a:t>касах</a:t>
            </a:r>
            <a:r>
              <a:rPr lang="ru-RU" dirty="0"/>
              <a:t> </a:t>
            </a:r>
            <a:r>
              <a:rPr lang="ru-RU" dirty="0" err="1"/>
              <a:t>відокремленого</a:t>
            </a:r>
            <a:r>
              <a:rPr lang="ru-RU" dirty="0"/>
              <a:t> </a:t>
            </a:r>
            <a:r>
              <a:rPr lang="ru-RU" dirty="0" err="1"/>
              <a:t>підрозділу</a:t>
            </a:r>
            <a:r>
              <a:rPr lang="ru-RU" dirty="0"/>
              <a:t> </a:t>
            </a:r>
            <a:r>
              <a:rPr lang="ru-RU" dirty="0" err="1"/>
              <a:t>небанківської</a:t>
            </a:r>
            <a:r>
              <a:rPr lang="ru-RU" dirty="0"/>
              <a:t> установи, пункту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 в </a:t>
            </a:r>
            <a:r>
              <a:rPr lang="ru-RU" dirty="0" err="1"/>
              <a:t>неробочий</a:t>
            </a:r>
            <a:r>
              <a:rPr lang="ru-RU" dirty="0"/>
              <a:t> час в </a:t>
            </a:r>
            <a:r>
              <a:rPr lang="ru-RU" dirty="0" err="1"/>
              <a:t>обсязі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роботу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дня. 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валютних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перевищувати</a:t>
            </a:r>
            <a:r>
              <a:rPr lang="ru-RU" dirty="0"/>
              <a:t> </a:t>
            </a:r>
            <a:r>
              <a:rPr lang="ru-RU" dirty="0" err="1"/>
              <a:t>встановлену</a:t>
            </a:r>
            <a:r>
              <a:rPr lang="ru-RU" dirty="0"/>
              <a:t> </a:t>
            </a:r>
            <a:r>
              <a:rPr lang="ru-RU" dirty="0" err="1"/>
              <a:t>максимальну</a:t>
            </a:r>
            <a:r>
              <a:rPr lang="ru-RU" dirty="0"/>
              <a:t> суму у </a:t>
            </a:r>
            <a:r>
              <a:rPr lang="ru-RU" dirty="0" err="1"/>
              <a:t>вихідні</a:t>
            </a:r>
            <a:r>
              <a:rPr lang="ru-RU" dirty="0"/>
              <a:t> й </a:t>
            </a:r>
            <a:r>
              <a:rPr lang="ru-RU" dirty="0" err="1"/>
              <a:t>святкові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 smtClean="0"/>
              <a:t>Залишки</a:t>
            </a:r>
            <a:r>
              <a:rPr lang="ru-RU" dirty="0" smtClean="0"/>
              <a:t> </a:t>
            </a:r>
            <a:r>
              <a:rPr lang="ru-RU" dirty="0" err="1"/>
              <a:t>валютних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перевищують</a:t>
            </a:r>
            <a:r>
              <a:rPr lang="ru-RU" dirty="0"/>
              <a:t> </a:t>
            </a:r>
            <a:r>
              <a:rPr lang="ru-RU" dirty="0" err="1"/>
              <a:t>установлену</a:t>
            </a:r>
            <a:r>
              <a:rPr lang="ru-RU" dirty="0"/>
              <a:t> </a:t>
            </a:r>
            <a:r>
              <a:rPr lang="ru-RU" dirty="0" err="1"/>
              <a:t>максимальну</a:t>
            </a:r>
            <a:r>
              <a:rPr lang="ru-RU" dirty="0"/>
              <a:t> суму в </a:t>
            </a:r>
            <a:r>
              <a:rPr lang="ru-RU" dirty="0" err="1"/>
              <a:t>робочий</a:t>
            </a:r>
            <a:r>
              <a:rPr lang="ru-RU" dirty="0"/>
              <a:t> день, </a:t>
            </a:r>
            <a:r>
              <a:rPr lang="ru-RU" dirty="0" err="1"/>
              <a:t>підлягають</a:t>
            </a:r>
            <a:r>
              <a:rPr lang="ru-RU" dirty="0"/>
              <a:t> </a:t>
            </a:r>
            <a:r>
              <a:rPr lang="ru-RU" dirty="0" err="1"/>
              <a:t>інкасації</a:t>
            </a:r>
            <a:r>
              <a:rPr lang="ru-RU" dirty="0"/>
              <a:t> в </a:t>
            </a:r>
            <a:r>
              <a:rPr lang="ru-RU" dirty="0" err="1"/>
              <a:t>цей</a:t>
            </a:r>
            <a:r>
              <a:rPr lang="ru-RU" dirty="0"/>
              <a:t> день, а у </a:t>
            </a:r>
            <a:r>
              <a:rPr lang="ru-RU" dirty="0" err="1"/>
              <a:t>вихідні</a:t>
            </a:r>
            <a:r>
              <a:rPr lang="ru-RU" dirty="0"/>
              <a:t> й </a:t>
            </a:r>
            <a:r>
              <a:rPr lang="ru-RU" dirty="0" err="1"/>
              <a:t>святкові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 - не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наступного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дня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установи.</a:t>
            </a:r>
          </a:p>
          <a:p>
            <a:pPr marL="0" indent="0">
              <a:buNone/>
            </a:pPr>
            <a:r>
              <a:rPr lang="ru-RU" dirty="0" err="1"/>
              <a:t>Закінченням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дня </a:t>
            </a:r>
            <a:r>
              <a:rPr lang="ru-RU" dirty="0" err="1"/>
              <a:t>вважається</a:t>
            </a:r>
            <a:r>
              <a:rPr lang="ru-RU" dirty="0"/>
              <a:t> початок </a:t>
            </a:r>
            <a:r>
              <a:rPr lang="ru-RU" dirty="0" err="1"/>
              <a:t>операційного</a:t>
            </a:r>
            <a:r>
              <a:rPr lang="ru-RU" dirty="0"/>
              <a:t> (</a:t>
            </a:r>
            <a:r>
              <a:rPr lang="ru-RU" dirty="0" err="1"/>
              <a:t>робочого</a:t>
            </a:r>
            <a:r>
              <a:rPr lang="ru-RU" dirty="0"/>
              <a:t>) дня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пункти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 err="1"/>
              <a:t>цілодобово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4940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26337"/>
            <a:ext cx="8596668" cy="5815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касі</a:t>
            </a:r>
            <a:r>
              <a:rPr lang="ru-RU" dirty="0"/>
              <a:t> </a:t>
            </a:r>
            <a:r>
              <a:rPr lang="ru-RU" dirty="0" err="1"/>
              <a:t>відокремленого</a:t>
            </a:r>
            <a:r>
              <a:rPr lang="ru-RU" dirty="0"/>
              <a:t> </a:t>
            </a:r>
            <a:r>
              <a:rPr lang="ru-RU" dirty="0" err="1"/>
              <a:t>підрозділу</a:t>
            </a:r>
            <a:r>
              <a:rPr lang="ru-RU" dirty="0"/>
              <a:t>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установи, </a:t>
            </a:r>
            <a:r>
              <a:rPr lang="ru-RU" dirty="0" err="1"/>
              <a:t>пункті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 </a:t>
            </a:r>
            <a:r>
              <a:rPr lang="ru-RU" dirty="0" err="1"/>
              <a:t>зберігаються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:</a:t>
            </a:r>
          </a:p>
          <a:p>
            <a:r>
              <a:rPr lang="ru-RU" dirty="0"/>
              <a:t>1) </a:t>
            </a:r>
            <a:r>
              <a:rPr lang="ru-RU" dirty="0" err="1"/>
              <a:t>копія</a:t>
            </a:r>
            <a:r>
              <a:rPr lang="ru-RU" dirty="0"/>
              <a:t> (</a:t>
            </a:r>
            <a:r>
              <a:rPr lang="ru-RU" dirty="0" err="1"/>
              <a:t>витяг</a:t>
            </a:r>
            <a:r>
              <a:rPr lang="ru-RU" dirty="0"/>
              <a:t>) наказу (</a:t>
            </a:r>
            <a:r>
              <a:rPr lang="ru-RU" dirty="0" err="1"/>
              <a:t>розпорядження</a:t>
            </a:r>
            <a:r>
              <a:rPr lang="ru-RU" dirty="0"/>
              <a:t>) </a:t>
            </a:r>
            <a:r>
              <a:rPr lang="ru-RU" dirty="0" err="1"/>
              <a:t>небанківської</a:t>
            </a:r>
            <a:r>
              <a:rPr lang="ru-RU" dirty="0"/>
              <a:t> установи про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відокремленого</a:t>
            </a:r>
            <a:r>
              <a:rPr lang="ru-RU" dirty="0"/>
              <a:t> </a:t>
            </a:r>
            <a:r>
              <a:rPr lang="ru-RU" dirty="0" err="1"/>
              <a:t>підрозділу</a:t>
            </a:r>
            <a:r>
              <a:rPr lang="ru-RU" dirty="0"/>
              <a:t> </a:t>
            </a:r>
            <a:r>
              <a:rPr lang="ru-RU" dirty="0" err="1"/>
              <a:t>фінансової</a:t>
            </a:r>
            <a:r>
              <a:rPr lang="ru-RU" dirty="0"/>
              <a:t> установи, про </a:t>
            </a:r>
            <a:r>
              <a:rPr lang="ru-RU" dirty="0" err="1"/>
              <a:t>відкриття</a:t>
            </a:r>
            <a:r>
              <a:rPr lang="ru-RU" dirty="0"/>
              <a:t> пункту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установи, </a:t>
            </a:r>
            <a:r>
              <a:rPr lang="ru-RU" dirty="0" err="1"/>
              <a:t>підписаний</a:t>
            </a:r>
            <a:r>
              <a:rPr lang="ru-RU" dirty="0"/>
              <a:t> </a:t>
            </a:r>
            <a:r>
              <a:rPr lang="ru-RU" dirty="0" err="1"/>
              <a:t>керівником</a:t>
            </a:r>
            <a:r>
              <a:rPr lang="ru-RU" dirty="0"/>
              <a:t> </a:t>
            </a:r>
            <a:r>
              <a:rPr lang="ru-RU" dirty="0" err="1"/>
              <a:t>небанківської</a:t>
            </a:r>
            <a:r>
              <a:rPr lang="ru-RU" dirty="0"/>
              <a:t> установи, банку,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зазначенням</a:t>
            </a:r>
            <a:r>
              <a:rPr lang="ru-RU" dirty="0"/>
              <a:t> </a:t>
            </a:r>
            <a:r>
              <a:rPr lang="ru-RU" dirty="0" err="1"/>
              <a:t>переліку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в </a:t>
            </a:r>
            <a:r>
              <a:rPr lang="ru-RU" dirty="0" err="1"/>
              <a:t>касі</a:t>
            </a:r>
            <a:r>
              <a:rPr lang="ru-RU" dirty="0"/>
              <a:t>;</a:t>
            </a:r>
          </a:p>
          <a:p>
            <a:r>
              <a:rPr lang="ru-RU" dirty="0"/>
              <a:t>3) </a:t>
            </a:r>
            <a:r>
              <a:rPr lang="ru-RU" dirty="0" err="1"/>
              <a:t>копія</a:t>
            </a:r>
            <a:r>
              <a:rPr lang="ru-RU" dirty="0"/>
              <a:t> наказу (</a:t>
            </a:r>
            <a:r>
              <a:rPr lang="ru-RU" dirty="0" err="1"/>
              <a:t>витягу</a:t>
            </a:r>
            <a:r>
              <a:rPr lang="ru-RU" dirty="0"/>
              <a:t> з наказу), </a:t>
            </a:r>
            <a:r>
              <a:rPr lang="ru-RU" dirty="0" err="1"/>
              <a:t>іншого</a:t>
            </a:r>
            <a:r>
              <a:rPr lang="ru-RU" dirty="0"/>
              <a:t> документа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установи,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яким</a:t>
            </a:r>
            <a:r>
              <a:rPr lang="ru-RU" dirty="0"/>
              <a:t> для </a:t>
            </a:r>
            <a:r>
              <a:rPr lang="ru-RU" dirty="0" err="1"/>
              <a:t>відокремленого</a:t>
            </a:r>
            <a:r>
              <a:rPr lang="ru-RU" dirty="0"/>
              <a:t> </a:t>
            </a:r>
            <a:r>
              <a:rPr lang="ru-RU" dirty="0" err="1"/>
              <a:t>підрозділу</a:t>
            </a:r>
            <a:r>
              <a:rPr lang="ru-RU" dirty="0"/>
              <a:t>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установи, пункту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 </a:t>
            </a:r>
            <a:r>
              <a:rPr lang="ru-RU" dirty="0" err="1"/>
              <a:t>був</a:t>
            </a:r>
            <a:r>
              <a:rPr lang="ru-RU" dirty="0"/>
              <a:t> установлений </a:t>
            </a:r>
            <a:r>
              <a:rPr lang="ru-RU" dirty="0" err="1"/>
              <a:t>розмір</a:t>
            </a:r>
            <a:r>
              <a:rPr lang="ru-RU" dirty="0"/>
              <a:t> авансу в </a:t>
            </a:r>
            <a:r>
              <a:rPr lang="ru-RU" dirty="0" err="1"/>
              <a:t>готівковій</a:t>
            </a:r>
            <a:r>
              <a:rPr lang="ru-RU" dirty="0"/>
              <a:t> </a:t>
            </a:r>
            <a:r>
              <a:rPr lang="ru-RU" dirty="0" err="1"/>
              <a:t>іноземній</a:t>
            </a:r>
            <a:r>
              <a:rPr lang="ru-RU" dirty="0"/>
              <a:t> </a:t>
            </a:r>
            <a:r>
              <a:rPr lang="ru-RU" dirty="0" err="1"/>
              <a:t>валюті</a:t>
            </a:r>
            <a:r>
              <a:rPr lang="ru-RU" dirty="0"/>
              <a:t> та </a:t>
            </a:r>
            <a:r>
              <a:rPr lang="ru-RU" dirty="0" err="1"/>
              <a:t>готівкових</a:t>
            </a:r>
            <a:r>
              <a:rPr lang="ru-RU" dirty="0"/>
              <a:t> </a:t>
            </a:r>
            <a:r>
              <a:rPr lang="ru-RU" dirty="0" err="1"/>
              <a:t>гривнях</a:t>
            </a:r>
            <a:r>
              <a:rPr lang="ru-RU" dirty="0"/>
              <a:t> (у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встановлення</a:t>
            </a:r>
            <a:r>
              <a:rPr lang="ru-RU" dirty="0"/>
              <a:t> такого авансу) та максимальна сума </a:t>
            </a:r>
            <a:r>
              <a:rPr lang="ru-RU" dirty="0" err="1"/>
              <a:t>залишків</a:t>
            </a:r>
            <a:r>
              <a:rPr lang="ru-RU" dirty="0"/>
              <a:t> </a:t>
            </a:r>
            <a:r>
              <a:rPr lang="ru-RU" dirty="0" err="1"/>
              <a:t>готівкової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/>
              <a:t>Банк, </a:t>
            </a:r>
            <a:r>
              <a:rPr lang="ru-RU" dirty="0" err="1"/>
              <a:t>небанківська</a:t>
            </a:r>
            <a:r>
              <a:rPr lang="ru-RU" dirty="0"/>
              <a:t> </a:t>
            </a:r>
            <a:r>
              <a:rPr lang="ru-RU" dirty="0" err="1"/>
              <a:t>установа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касира</a:t>
            </a:r>
            <a:r>
              <a:rPr lang="ru-RU" dirty="0"/>
              <a:t> таким чином,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клієнт</a:t>
            </a:r>
            <a:r>
              <a:rPr lang="ru-RU" dirty="0"/>
              <a:t>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спостерігати</a:t>
            </a:r>
            <a:r>
              <a:rPr lang="ru-RU" dirty="0"/>
              <a:t> за </a:t>
            </a:r>
            <a:r>
              <a:rPr lang="ru-RU" dirty="0" err="1"/>
              <a:t>перерахуванням</a:t>
            </a:r>
            <a:r>
              <a:rPr lang="ru-RU" dirty="0"/>
              <a:t> </a:t>
            </a:r>
            <a:r>
              <a:rPr lang="ru-RU" dirty="0" err="1"/>
              <a:t>готівки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 smtClean="0"/>
              <a:t>Касир</a:t>
            </a:r>
            <a:r>
              <a:rPr lang="ru-RU" dirty="0" smtClean="0"/>
              <a:t> </a:t>
            </a:r>
            <a:r>
              <a:rPr lang="ru-RU" dirty="0" err="1"/>
              <a:t>каси</a:t>
            </a:r>
            <a:r>
              <a:rPr lang="ru-RU" dirty="0"/>
              <a:t> </a:t>
            </a:r>
            <a:r>
              <a:rPr lang="ru-RU" dirty="0" err="1"/>
              <a:t>відокремленого</a:t>
            </a:r>
            <a:r>
              <a:rPr lang="ru-RU" dirty="0"/>
              <a:t> </a:t>
            </a:r>
            <a:r>
              <a:rPr lang="ru-RU" dirty="0" err="1"/>
              <a:t>підрозділу</a:t>
            </a:r>
            <a:r>
              <a:rPr lang="ru-RU" dirty="0"/>
              <a:t> </a:t>
            </a:r>
            <a:r>
              <a:rPr lang="ru-RU" dirty="0" err="1"/>
              <a:t>небанківської</a:t>
            </a:r>
            <a:r>
              <a:rPr lang="ru-RU" dirty="0"/>
              <a:t> установи, пункту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на </a:t>
            </a:r>
            <a:r>
              <a:rPr lang="ru-RU" dirty="0" err="1"/>
              <a:t>робочому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 повинен </a:t>
            </a:r>
            <a:r>
              <a:rPr lang="ru-RU" dirty="0" err="1"/>
              <a:t>мати</a:t>
            </a:r>
            <a:r>
              <a:rPr lang="ru-RU" dirty="0"/>
              <a:t> документ,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посвідчує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особу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службове</a:t>
            </a:r>
            <a:r>
              <a:rPr lang="ru-RU" dirty="0"/>
              <a:t> </a:t>
            </a:r>
            <a:r>
              <a:rPr lang="ru-RU" dirty="0" err="1"/>
              <a:t>посвідчення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67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95881"/>
            <a:ext cx="8596668" cy="5495454"/>
          </a:xfrm>
        </p:spPr>
        <p:txBody>
          <a:bodyPr/>
          <a:lstStyle/>
          <a:p>
            <a:r>
              <a:rPr lang="ru-RU" dirty="0" err="1"/>
              <a:t>Суб’єкт</a:t>
            </a:r>
            <a:r>
              <a:rPr lang="ru-RU" dirty="0"/>
              <a:t> ринку </a:t>
            </a:r>
            <a:r>
              <a:rPr lang="ru-RU" dirty="0" err="1"/>
              <a:t>розміщує</a:t>
            </a:r>
            <a:r>
              <a:rPr lang="ru-RU" dirty="0"/>
              <a:t> в </a:t>
            </a:r>
            <a:r>
              <a:rPr lang="ru-RU" dirty="0" err="1"/>
              <a:t>касі</a:t>
            </a:r>
            <a:r>
              <a:rPr lang="ru-RU" dirty="0"/>
              <a:t>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відокремлених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, пункту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в доступному для </a:t>
            </a:r>
            <a:r>
              <a:rPr lang="ru-RU" dirty="0" err="1"/>
              <a:t>огляду</a:t>
            </a:r>
            <a:r>
              <a:rPr lang="ru-RU" dirty="0"/>
              <a:t> </a:t>
            </a:r>
            <a:r>
              <a:rPr lang="ru-RU" dirty="0" err="1"/>
              <a:t>клієнтами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:</a:t>
            </a:r>
          </a:p>
          <a:p>
            <a:r>
              <a:rPr lang="ru-RU" dirty="0"/>
              <a:t>1) </a:t>
            </a:r>
            <a:r>
              <a:rPr lang="ru-RU" dirty="0" err="1"/>
              <a:t>копію</a:t>
            </a:r>
            <a:r>
              <a:rPr lang="ru-RU" dirty="0"/>
              <a:t> наказу (</a:t>
            </a:r>
            <a:r>
              <a:rPr lang="ru-RU" dirty="0" err="1"/>
              <a:t>розпорядження</a:t>
            </a:r>
            <a:r>
              <a:rPr lang="ru-RU" dirty="0"/>
              <a:t>)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 про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 та продажу </a:t>
            </a:r>
            <a:r>
              <a:rPr lang="ru-RU" dirty="0" err="1"/>
              <a:t>іноземних</a:t>
            </a:r>
            <a:r>
              <a:rPr lang="ru-RU" dirty="0"/>
              <a:t> валют,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.</a:t>
            </a:r>
          </a:p>
          <a:p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dirty="0" err="1"/>
              <a:t>перелік</a:t>
            </a:r>
            <a:r>
              <a:rPr lang="ru-RU" dirty="0"/>
              <a:t> валютно-</a:t>
            </a:r>
            <a:r>
              <a:rPr lang="ru-RU" dirty="0" err="1"/>
              <a:t>обмінних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операцій</a:t>
            </a:r>
            <a:r>
              <a:rPr lang="ru-RU" dirty="0"/>
              <a:t> з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каса</a:t>
            </a:r>
            <a:r>
              <a:rPr lang="ru-RU" dirty="0"/>
              <a:t>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установи, </a:t>
            </a:r>
            <a:r>
              <a:rPr lang="ru-RU" dirty="0" err="1"/>
              <a:t>відокремленого</a:t>
            </a:r>
            <a:r>
              <a:rPr lang="ru-RU" dirty="0"/>
              <a:t> </a:t>
            </a:r>
            <a:r>
              <a:rPr lang="ru-RU" dirty="0" err="1"/>
              <a:t>підрозділу</a:t>
            </a:r>
            <a:r>
              <a:rPr lang="ru-RU" dirty="0"/>
              <a:t>, пункту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;</a:t>
            </a:r>
          </a:p>
          <a:p>
            <a:r>
              <a:rPr lang="ru-RU" dirty="0"/>
              <a:t>3) </a:t>
            </a:r>
            <a:r>
              <a:rPr lang="ru-RU" dirty="0" err="1"/>
              <a:t>повідомлення</a:t>
            </a:r>
            <a:r>
              <a:rPr lang="ru-RU" dirty="0"/>
              <a:t> про </a:t>
            </a:r>
            <a:r>
              <a:rPr lang="ru-RU" dirty="0" err="1"/>
              <a:t>обов’язковість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касиром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сторно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15 </a:t>
            </a:r>
            <a:r>
              <a:rPr lang="ru-RU" dirty="0" err="1"/>
              <a:t>хвилин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валютно-</a:t>
            </a:r>
            <a:r>
              <a:rPr lang="ru-RU" dirty="0" err="1"/>
              <a:t>обмінної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звернення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 з </a:t>
            </a:r>
            <a:r>
              <a:rPr lang="ru-RU" dirty="0" err="1"/>
              <a:t>відмовою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здійсненої</a:t>
            </a:r>
            <a:r>
              <a:rPr lang="ru-RU" dirty="0"/>
              <a:t> валютно-</a:t>
            </a:r>
            <a:r>
              <a:rPr lang="ru-RU" dirty="0" err="1"/>
              <a:t>обмінної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квитанції</a:t>
            </a:r>
            <a:r>
              <a:rPr lang="ru-RU" dirty="0"/>
              <a:t> про </a:t>
            </a:r>
            <a:r>
              <a:rPr lang="ru-RU" dirty="0" err="1"/>
              <a:t>здійснення</a:t>
            </a:r>
            <a:r>
              <a:rPr lang="ru-RU" dirty="0"/>
              <a:t> валютно-</a:t>
            </a:r>
            <a:r>
              <a:rPr lang="ru-RU" dirty="0" err="1"/>
              <a:t>обмінної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/документа,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друкується</a:t>
            </a:r>
            <a:r>
              <a:rPr lang="ru-RU" dirty="0"/>
              <a:t> РРО та </a:t>
            </a:r>
            <a:r>
              <a:rPr lang="ru-RU" dirty="0" err="1"/>
              <a:t>застосовується</a:t>
            </a:r>
            <a:r>
              <a:rPr lang="ru-RU" dirty="0"/>
              <a:t> для </a:t>
            </a:r>
            <a:r>
              <a:rPr lang="ru-RU" dirty="0" err="1"/>
              <a:t>обліку</a:t>
            </a:r>
            <a:r>
              <a:rPr lang="ru-RU" dirty="0"/>
              <a:t> та </a:t>
            </a:r>
            <a:r>
              <a:rPr lang="ru-RU" dirty="0" err="1"/>
              <a:t>реєстрації</a:t>
            </a:r>
            <a:r>
              <a:rPr lang="ru-RU" dirty="0"/>
              <a:t> валютно-</a:t>
            </a:r>
            <a:r>
              <a:rPr lang="ru-RU" dirty="0" err="1"/>
              <a:t>обмінних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632523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53497"/>
            <a:ext cx="8596668" cy="5787865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Суб’єкт</a:t>
            </a:r>
            <a:r>
              <a:rPr lang="ru-RU" dirty="0"/>
              <a:t> ринку </a:t>
            </a:r>
            <a:r>
              <a:rPr lang="ru-RU" dirty="0" err="1"/>
              <a:t>розміщує</a:t>
            </a:r>
            <a:r>
              <a:rPr lang="ru-RU" dirty="0"/>
              <a:t> в </a:t>
            </a:r>
            <a:r>
              <a:rPr lang="ru-RU" dirty="0" err="1"/>
              <a:t>касі</a:t>
            </a:r>
            <a:r>
              <a:rPr lang="ru-RU" dirty="0"/>
              <a:t>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відокремлених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, пункту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в доступному для </a:t>
            </a:r>
            <a:r>
              <a:rPr lang="ru-RU" dirty="0" err="1"/>
              <a:t>огляду</a:t>
            </a:r>
            <a:r>
              <a:rPr lang="ru-RU" dirty="0"/>
              <a:t> </a:t>
            </a:r>
            <a:r>
              <a:rPr lang="ru-RU" dirty="0" err="1"/>
              <a:t>клієнтами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 smtClean="0"/>
              <a:t>:</a:t>
            </a:r>
          </a:p>
          <a:p>
            <a:r>
              <a:rPr lang="ru-RU" dirty="0"/>
              <a:t>4) </a:t>
            </a:r>
            <a:r>
              <a:rPr lang="ru-RU" dirty="0" err="1"/>
              <a:t>витяг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наказу про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тарифів</a:t>
            </a:r>
            <a:r>
              <a:rPr lang="ru-RU" dirty="0"/>
              <a:t> </a:t>
            </a:r>
            <a:r>
              <a:rPr lang="ru-RU" dirty="0" err="1"/>
              <a:t>комісійної</a:t>
            </a:r>
            <a:r>
              <a:rPr lang="ru-RU" dirty="0"/>
              <a:t> </a:t>
            </a:r>
            <a:r>
              <a:rPr lang="ru-RU" dirty="0" err="1"/>
              <a:t>винагороди</a:t>
            </a:r>
            <a:r>
              <a:rPr lang="ru-RU" dirty="0"/>
              <a:t> за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готівки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, </a:t>
            </a:r>
            <a:r>
              <a:rPr lang="ru-RU" dirty="0" err="1"/>
              <a:t>операцій</a:t>
            </a:r>
            <a:r>
              <a:rPr lang="ru-RU" dirty="0"/>
              <a:t> з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підписується</a:t>
            </a:r>
            <a:r>
              <a:rPr lang="ru-RU" dirty="0"/>
              <a:t> </a:t>
            </a:r>
            <a:r>
              <a:rPr lang="ru-RU" dirty="0" err="1"/>
              <a:t>керівником</a:t>
            </a:r>
            <a:r>
              <a:rPr lang="ru-RU" dirty="0"/>
              <a:t>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установи;</a:t>
            </a:r>
          </a:p>
          <a:p>
            <a:r>
              <a:rPr lang="ru-RU" dirty="0"/>
              <a:t>5) </a:t>
            </a:r>
            <a:r>
              <a:rPr lang="ru-RU" dirty="0" err="1"/>
              <a:t>повідомлення</a:t>
            </a:r>
            <a:r>
              <a:rPr lang="ru-RU" dirty="0"/>
              <a:t> про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зношення</a:t>
            </a:r>
            <a:r>
              <a:rPr lang="ru-RU" dirty="0"/>
              <a:t> банкнот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приймаються</a:t>
            </a:r>
            <a:r>
              <a:rPr lang="ru-RU" dirty="0"/>
              <a:t> банками, </a:t>
            </a:r>
            <a:r>
              <a:rPr lang="ru-RU" dirty="0" err="1"/>
              <a:t>небанківськими</a:t>
            </a:r>
            <a:r>
              <a:rPr lang="ru-RU" dirty="0"/>
              <a:t> </a:t>
            </a:r>
            <a:r>
              <a:rPr lang="ru-RU" dirty="0" err="1"/>
              <a:t>установами</a:t>
            </a:r>
            <a:r>
              <a:rPr lang="ru-RU" dirty="0"/>
              <a:t>, пунктами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далі</a:t>
            </a:r>
            <a:r>
              <a:rPr lang="ru-RU" dirty="0"/>
              <a:t> -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зношення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/>
              <a:t>6) </a:t>
            </a:r>
            <a:r>
              <a:rPr lang="ru-RU" dirty="0" err="1"/>
              <a:t>повідомлення</a:t>
            </a:r>
            <a:r>
              <a:rPr lang="ru-RU" dirty="0"/>
              <a:t> про </a:t>
            </a:r>
            <a:r>
              <a:rPr lang="ru-RU" dirty="0" err="1"/>
              <a:t>касира</a:t>
            </a:r>
            <a:r>
              <a:rPr lang="ru-RU" dirty="0"/>
              <a:t> </a:t>
            </a:r>
            <a:r>
              <a:rPr lang="ru-RU" dirty="0" err="1"/>
              <a:t>каси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валютно-</a:t>
            </a:r>
            <a:r>
              <a:rPr lang="ru-RU" dirty="0" err="1"/>
              <a:t>обмінні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,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 (</a:t>
            </a:r>
            <a:r>
              <a:rPr lang="ru-RU" dirty="0" err="1"/>
              <a:t>прізвище</a:t>
            </a:r>
            <a:r>
              <a:rPr lang="ru-RU" dirty="0"/>
              <a:t>, </a:t>
            </a:r>
            <a:r>
              <a:rPr lang="ru-RU" dirty="0" err="1"/>
              <a:t>ініціали</a:t>
            </a:r>
            <a:r>
              <a:rPr lang="ru-RU" dirty="0"/>
              <a:t>);</a:t>
            </a:r>
          </a:p>
          <a:p>
            <a:r>
              <a:rPr lang="ru-RU" dirty="0"/>
              <a:t>7) </a:t>
            </a:r>
            <a:r>
              <a:rPr lang="ru-RU" dirty="0" err="1"/>
              <a:t>копію</a:t>
            </a:r>
            <a:r>
              <a:rPr lang="ru-RU" dirty="0"/>
              <a:t> </a:t>
            </a:r>
            <a:r>
              <a:rPr lang="ru-RU" dirty="0" err="1"/>
              <a:t>банківської</a:t>
            </a:r>
            <a:r>
              <a:rPr lang="ru-RU" dirty="0"/>
              <a:t> </a:t>
            </a:r>
            <a:r>
              <a:rPr lang="ru-RU" dirty="0" err="1"/>
              <a:t>ліцензії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ліцензії</a:t>
            </a:r>
            <a:r>
              <a:rPr lang="ru-RU" dirty="0"/>
              <a:t>/</a:t>
            </a:r>
            <a:r>
              <a:rPr lang="ru-RU" dirty="0" err="1"/>
              <a:t>витягу</a:t>
            </a:r>
            <a:r>
              <a:rPr lang="ru-RU" dirty="0"/>
              <a:t> з </a:t>
            </a:r>
            <a:r>
              <a:rPr lang="ru-RU" dirty="0" err="1"/>
              <a:t>реєстру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видано </a:t>
            </a:r>
            <a:r>
              <a:rPr lang="ru-RU" dirty="0" err="1"/>
              <a:t>ліцензію</a:t>
            </a:r>
            <a:r>
              <a:rPr lang="ru-RU" dirty="0"/>
              <a:t> на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валютних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;</a:t>
            </a:r>
          </a:p>
          <a:p>
            <a:r>
              <a:rPr lang="ru-RU" dirty="0"/>
              <a:t>8) </a:t>
            </a:r>
            <a:r>
              <a:rPr lang="ru-RU" dirty="0" err="1"/>
              <a:t>місцезнаходження</a:t>
            </a:r>
            <a:r>
              <a:rPr lang="ru-RU" dirty="0"/>
              <a:t> </a:t>
            </a:r>
            <a:r>
              <a:rPr lang="ru-RU" dirty="0" err="1"/>
              <a:t>каси</a:t>
            </a:r>
            <a:r>
              <a:rPr lang="ru-RU" dirty="0"/>
              <a:t>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відокремлених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, пункту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392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62551"/>
            <a:ext cx="8596668" cy="6092982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Зазначена</a:t>
            </a:r>
            <a:r>
              <a:rPr lang="ru-RU" dirty="0" smtClean="0"/>
              <a:t> </a:t>
            </a:r>
            <a:r>
              <a:rPr lang="ru-RU" dirty="0" err="1" smtClean="0"/>
              <a:t>нформація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/>
              <a:t>розміщуватися</a:t>
            </a:r>
            <a:r>
              <a:rPr lang="ru-RU" dirty="0"/>
              <a:t> в доступному для </a:t>
            </a:r>
            <a:r>
              <a:rPr lang="ru-RU" dirty="0" err="1"/>
              <a:t>огляду</a:t>
            </a:r>
            <a:r>
              <a:rPr lang="ru-RU" dirty="0"/>
              <a:t> </a:t>
            </a:r>
            <a:r>
              <a:rPr lang="ru-RU" dirty="0" err="1"/>
              <a:t>клієнтами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 на </a:t>
            </a:r>
            <a:r>
              <a:rPr lang="ru-RU" dirty="0" err="1"/>
              <a:t>електронних</a:t>
            </a:r>
            <a:r>
              <a:rPr lang="ru-RU" dirty="0"/>
              <a:t> </a:t>
            </a:r>
            <a:r>
              <a:rPr lang="ru-RU" dirty="0" err="1"/>
              <a:t>пристроях</a:t>
            </a:r>
            <a:r>
              <a:rPr lang="ru-RU" dirty="0"/>
              <a:t> та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, </a:t>
            </a:r>
            <a:r>
              <a:rPr lang="ru-RU" dirty="0" err="1"/>
              <a:t>прийнятих</a:t>
            </a:r>
            <a:r>
              <a:rPr lang="ru-RU" dirty="0"/>
              <a:t> та </a:t>
            </a:r>
            <a:r>
              <a:rPr lang="ru-RU" dirty="0" err="1"/>
              <a:t>оформлених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паперового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електронного</a:t>
            </a:r>
            <a:r>
              <a:rPr lang="ru-RU" dirty="0"/>
              <a:t> документа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Банкам, </a:t>
            </a:r>
            <a:r>
              <a:rPr lang="ru-RU" dirty="0" err="1"/>
              <a:t>небанківським</a:t>
            </a:r>
            <a:r>
              <a:rPr lang="ru-RU" dirty="0"/>
              <a:t> </a:t>
            </a:r>
            <a:r>
              <a:rPr lang="ru-RU" dirty="0" err="1"/>
              <a:t>установам</a:t>
            </a:r>
            <a:r>
              <a:rPr lang="ru-RU" dirty="0"/>
              <a:t> заборонено </a:t>
            </a:r>
            <a:r>
              <a:rPr lang="ru-RU" dirty="0" err="1"/>
              <a:t>встановлювати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номіналу</a:t>
            </a:r>
            <a:r>
              <a:rPr lang="ru-RU" dirty="0"/>
              <a:t> та року </a:t>
            </a:r>
            <a:r>
              <a:rPr lang="ru-RU" dirty="0" err="1"/>
              <a:t>емісії</a:t>
            </a:r>
            <a:r>
              <a:rPr lang="ru-RU" dirty="0"/>
              <a:t> банкнот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законним</a:t>
            </a:r>
            <a:r>
              <a:rPr lang="ru-RU" dirty="0"/>
              <a:t> </a:t>
            </a:r>
            <a:r>
              <a:rPr lang="ru-RU" dirty="0" err="1"/>
              <a:t>платіжним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з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валютно-</a:t>
            </a:r>
            <a:r>
              <a:rPr lang="ru-RU" dirty="0" err="1"/>
              <a:t>обмінні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Банки, </a:t>
            </a:r>
            <a:r>
              <a:rPr lang="ru-RU" dirty="0" err="1"/>
              <a:t>небанківські</a:t>
            </a:r>
            <a:r>
              <a:rPr lang="ru-RU" dirty="0"/>
              <a:t> установи </a:t>
            </a:r>
            <a:r>
              <a:rPr lang="ru-RU" dirty="0" err="1"/>
              <a:t>приймають</a:t>
            </a:r>
            <a:r>
              <a:rPr lang="ru-RU" dirty="0"/>
              <a:t> </a:t>
            </a:r>
            <a:r>
              <a:rPr lang="ru-RU" dirty="0" err="1"/>
              <a:t>банкноти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за дизайном і </a:t>
            </a:r>
            <a:r>
              <a:rPr lang="ru-RU" dirty="0" err="1"/>
              <a:t>елементами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зразкам</a:t>
            </a:r>
            <a:r>
              <a:rPr lang="ru-RU" dirty="0"/>
              <a:t> та </a:t>
            </a:r>
            <a:r>
              <a:rPr lang="ru-RU" dirty="0" err="1"/>
              <a:t>описам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наведені</a:t>
            </a:r>
            <a:r>
              <a:rPr lang="ru-RU" dirty="0"/>
              <a:t> на </a:t>
            </a:r>
            <a:r>
              <a:rPr lang="ru-RU" dirty="0" err="1"/>
              <a:t>сторінках</a:t>
            </a:r>
            <a:r>
              <a:rPr lang="ru-RU" dirty="0"/>
              <a:t> </a:t>
            </a:r>
            <a:r>
              <a:rPr lang="ru-RU" dirty="0" err="1"/>
              <a:t>офіційних</a:t>
            </a:r>
            <a:r>
              <a:rPr lang="ru-RU" dirty="0"/>
              <a:t> </a:t>
            </a:r>
            <a:r>
              <a:rPr lang="ru-RU" dirty="0" err="1"/>
              <a:t>сайтів</a:t>
            </a:r>
            <a:r>
              <a:rPr lang="ru-RU" dirty="0"/>
              <a:t> </a:t>
            </a:r>
            <a:r>
              <a:rPr lang="ru-RU" dirty="0" err="1"/>
              <a:t>центральних</a:t>
            </a:r>
            <a:r>
              <a:rPr lang="ru-RU" dirty="0"/>
              <a:t>/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 </a:t>
            </a:r>
            <a:r>
              <a:rPr lang="ru-RU" dirty="0" err="1"/>
              <a:t>іноземних</a:t>
            </a:r>
            <a:r>
              <a:rPr lang="ru-RU" dirty="0"/>
              <a:t> держав, і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 </a:t>
            </a:r>
            <a:r>
              <a:rPr lang="ru-RU" dirty="0" err="1"/>
              <a:t>зношення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набули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обігу</a:t>
            </a:r>
            <a:r>
              <a:rPr lang="ru-RU" dirty="0"/>
              <a:t> одну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 </a:t>
            </a:r>
            <a:r>
              <a:rPr lang="ru-RU" dirty="0" err="1" smtClean="0"/>
              <a:t>зношення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Банк, </a:t>
            </a:r>
            <a:r>
              <a:rPr lang="ru-RU" dirty="0" err="1"/>
              <a:t>небанківська</a:t>
            </a:r>
            <a:r>
              <a:rPr lang="ru-RU" dirty="0"/>
              <a:t> </a:t>
            </a:r>
            <a:r>
              <a:rPr lang="ru-RU" dirty="0" err="1"/>
              <a:t>установа</a:t>
            </a:r>
            <a:r>
              <a:rPr lang="ru-RU" dirty="0"/>
              <a:t> </a:t>
            </a:r>
            <a:r>
              <a:rPr lang="ru-RU" dirty="0" err="1"/>
              <a:t>перевіряють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платіжності</a:t>
            </a:r>
            <a:r>
              <a:rPr lang="ru-RU" dirty="0"/>
              <a:t> та </a:t>
            </a:r>
            <a:r>
              <a:rPr lang="ru-RU" dirty="0" err="1"/>
              <a:t>справжності</a:t>
            </a:r>
            <a:r>
              <a:rPr lang="ru-RU" dirty="0"/>
              <a:t> банкнот </a:t>
            </a:r>
            <a:r>
              <a:rPr lang="ru-RU" dirty="0" err="1"/>
              <a:t>іноземних</a:t>
            </a:r>
            <a:r>
              <a:rPr lang="ru-RU" dirty="0"/>
              <a:t> держав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приладів</a:t>
            </a:r>
            <a:r>
              <a:rPr lang="ru-RU" dirty="0"/>
              <a:t> (</a:t>
            </a:r>
            <a:r>
              <a:rPr lang="ru-RU" dirty="0" err="1"/>
              <a:t>детекторів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зображень</a:t>
            </a:r>
            <a:r>
              <a:rPr lang="ru-RU" dirty="0"/>
              <a:t>, </a:t>
            </a:r>
            <a:r>
              <a:rPr lang="ru-RU" dirty="0" err="1"/>
              <a:t>візуалізацію</a:t>
            </a:r>
            <a:r>
              <a:rPr lang="ru-RU" dirty="0"/>
              <a:t> </a:t>
            </a:r>
            <a:r>
              <a:rPr lang="ru-RU" dirty="0" err="1"/>
              <a:t>ультрафіолетового</a:t>
            </a:r>
            <a:r>
              <a:rPr lang="ru-RU" dirty="0"/>
              <a:t> та </a:t>
            </a:r>
            <a:r>
              <a:rPr lang="ru-RU" dirty="0" err="1"/>
              <a:t>інфрачервоного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та </a:t>
            </a:r>
            <a:r>
              <a:rPr lang="ru-RU" dirty="0" err="1"/>
              <a:t>магнітний</a:t>
            </a:r>
            <a:r>
              <a:rPr lang="ru-RU" dirty="0"/>
              <a:t> контроль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лічильників</a:t>
            </a:r>
            <a:r>
              <a:rPr lang="ru-RU" dirty="0"/>
              <a:t> банкнот з </a:t>
            </a:r>
            <a:r>
              <a:rPr lang="ru-RU" dirty="0" err="1"/>
              <a:t>функцією</a:t>
            </a:r>
            <a:r>
              <a:rPr lang="ru-RU" dirty="0"/>
              <a:t> контролю </a:t>
            </a:r>
            <a:r>
              <a:rPr lang="ru-RU" dirty="0" err="1"/>
              <a:t>ультрафіолетового</a:t>
            </a:r>
            <a:r>
              <a:rPr lang="ru-RU" dirty="0"/>
              <a:t>, </a:t>
            </a:r>
            <a:r>
              <a:rPr lang="ru-RU" dirty="0" err="1"/>
              <a:t>інфрачервоного</a:t>
            </a:r>
            <a:r>
              <a:rPr lang="ru-RU" dirty="0"/>
              <a:t> та </a:t>
            </a:r>
            <a:r>
              <a:rPr lang="ru-RU" dirty="0" err="1"/>
              <a:t>магнітного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502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80657"/>
            <a:ext cx="8596668" cy="6219731"/>
          </a:xfrm>
        </p:spPr>
        <p:txBody>
          <a:bodyPr/>
          <a:lstStyle/>
          <a:p>
            <a:r>
              <a:rPr lang="ru-RU" dirty="0"/>
              <a:t>Банк, </a:t>
            </a:r>
            <a:r>
              <a:rPr lang="ru-RU" dirty="0" err="1"/>
              <a:t>небанківська</a:t>
            </a:r>
            <a:r>
              <a:rPr lang="ru-RU" dirty="0"/>
              <a:t> </a:t>
            </a:r>
            <a:r>
              <a:rPr lang="ru-RU" dirty="0" err="1"/>
              <a:t>установа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зношених</a:t>
            </a:r>
            <a:r>
              <a:rPr lang="ru-RU" dirty="0"/>
              <a:t> банкнот </a:t>
            </a:r>
            <a:r>
              <a:rPr lang="ru-RU" dirty="0" err="1"/>
              <a:t>іноземних</a:t>
            </a:r>
            <a:r>
              <a:rPr lang="ru-RU" dirty="0"/>
              <a:t> держав у порядку, </a:t>
            </a:r>
            <a:r>
              <a:rPr lang="ru-RU" dirty="0" err="1"/>
              <a:t>передбаченому</a:t>
            </a:r>
            <a:r>
              <a:rPr lang="ru-RU" dirty="0"/>
              <a:t> </a:t>
            </a:r>
            <a:r>
              <a:rPr lang="ru-RU" u="sng" dirty="0" err="1">
                <a:hlinkClick r:id="rId2"/>
              </a:rPr>
              <a:t>Інструкцією</a:t>
            </a:r>
            <a:r>
              <a:rPr lang="ru-RU" u="sng" dirty="0">
                <a:hlinkClick r:id="rId2"/>
              </a:rPr>
              <a:t> про </a:t>
            </a:r>
            <a:r>
              <a:rPr lang="ru-RU" u="sng" dirty="0" err="1">
                <a:hlinkClick r:id="rId2"/>
              </a:rPr>
              <a:t>ведення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касових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операцій</a:t>
            </a:r>
            <a:r>
              <a:rPr lang="ru-RU" u="sng" dirty="0">
                <a:hlinkClick r:id="rId2"/>
              </a:rPr>
              <a:t> банками в </a:t>
            </a:r>
            <a:r>
              <a:rPr lang="ru-RU" u="sng" dirty="0" err="1" smtClean="0">
                <a:hlinkClick r:id="rId2"/>
              </a:rPr>
              <a:t>Україні</a:t>
            </a:r>
            <a:endParaRPr lang="ru-RU" u="sng" dirty="0" smtClean="0"/>
          </a:p>
          <a:p>
            <a:r>
              <a:rPr lang="ru-RU" dirty="0"/>
              <a:t>Банки, </a:t>
            </a:r>
            <a:r>
              <a:rPr lang="ru-RU" dirty="0" err="1"/>
              <a:t>небанківські</a:t>
            </a:r>
            <a:r>
              <a:rPr lang="ru-RU" dirty="0"/>
              <a:t> установи </a:t>
            </a:r>
            <a:r>
              <a:rPr lang="ru-RU" dirty="0" err="1"/>
              <a:t>здійснюють</a:t>
            </a:r>
            <a:r>
              <a:rPr lang="ru-RU" dirty="0"/>
              <a:t> валютно-</a:t>
            </a:r>
            <a:r>
              <a:rPr lang="ru-RU" dirty="0" err="1"/>
              <a:t>обмінні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з монетами </a:t>
            </a:r>
            <a:r>
              <a:rPr lang="ru-RU" dirty="0" err="1"/>
              <a:t>іноземних</a:t>
            </a:r>
            <a:r>
              <a:rPr lang="ru-RU" dirty="0"/>
              <a:t> держав за </a:t>
            </a:r>
            <a:r>
              <a:rPr lang="ru-RU" dirty="0" err="1"/>
              <a:t>рішенням</a:t>
            </a:r>
            <a:r>
              <a:rPr lang="ru-RU" dirty="0"/>
              <a:t>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824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53497"/>
            <a:ext cx="8596668" cy="6319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5.4. Порядок переміщення валютних цінностей через митний кордон України</a:t>
            </a:r>
            <a:r>
              <a:rPr lang="uk-UA" b="1" dirty="0" smtClean="0"/>
              <a:t>.</a:t>
            </a:r>
          </a:p>
          <a:p>
            <a:endParaRPr lang="uk-UA" dirty="0"/>
          </a:p>
          <a:p>
            <a:r>
              <a:rPr lang="uk-UA" dirty="0"/>
              <a:t>Перерахунок сум готівкової валюти і вартості банківських металів у євро для вимог цього Положення здійснюється за офіційним курсом гривні до євро, установленим Національним банком України (далі - Національний банк), або за крос-курсом, визначеним згідно з офіційним курсом гривні до відповідних іноземних валют і банківських металів, установленим Національним банком, на день перетинання митного кордону України або на день пересилання готівкової валюти, банківських металів.</a:t>
            </a:r>
            <a:endParaRPr lang="ru-RU" dirty="0"/>
          </a:p>
          <a:p>
            <a:r>
              <a:rPr lang="uk-UA" dirty="0" smtClean="0"/>
              <a:t>Фізичні/юридичні </a:t>
            </a:r>
            <a:r>
              <a:rPr lang="uk-UA" dirty="0"/>
              <a:t>особи та банки здійснюють декларування переміщення готівкової валюти і банківських металів у порядку, визначеному Кабінетом Міністрів України.</a:t>
            </a:r>
            <a:endParaRPr lang="ru-RU" dirty="0"/>
          </a:p>
          <a:p>
            <a:r>
              <a:rPr lang="ru-RU" dirty="0" err="1"/>
              <a:t>Фізична</a:t>
            </a:r>
            <a:r>
              <a:rPr lang="ru-RU" dirty="0"/>
              <a:t> особа ввозить в </a:t>
            </a:r>
            <a:r>
              <a:rPr lang="ru-RU" dirty="0" err="1"/>
              <a:t>Україну</a:t>
            </a:r>
            <a:r>
              <a:rPr lang="ru-RU" dirty="0"/>
              <a:t> та </a:t>
            </a:r>
            <a:r>
              <a:rPr lang="ru-RU" dirty="0" err="1"/>
              <a:t>вивозить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готівкову</a:t>
            </a:r>
            <a:r>
              <a:rPr lang="ru-RU" dirty="0"/>
              <a:t> валюту і </a:t>
            </a:r>
            <a:r>
              <a:rPr lang="ru-RU" dirty="0" err="1"/>
              <a:t>банківські</a:t>
            </a:r>
            <a:r>
              <a:rPr lang="ru-RU" dirty="0"/>
              <a:t> метали в </a:t>
            </a:r>
            <a:r>
              <a:rPr lang="ru-RU" dirty="0" err="1"/>
              <a:t>сумі</a:t>
            </a:r>
            <a:r>
              <a:rPr lang="ru-RU" dirty="0"/>
              <a:t>/</a:t>
            </a:r>
            <a:r>
              <a:rPr lang="ru-RU" dirty="0" err="1"/>
              <a:t>вартістю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перевищує</a:t>
            </a:r>
            <a:r>
              <a:rPr lang="ru-RU" dirty="0"/>
              <a:t> в </a:t>
            </a:r>
            <a:r>
              <a:rPr lang="ru-RU" dirty="0" err="1"/>
              <a:t>еквіваленті</a:t>
            </a:r>
            <a:r>
              <a:rPr lang="ru-RU" dirty="0"/>
              <a:t> 10000 </a:t>
            </a:r>
            <a:r>
              <a:rPr lang="ru-RU" dirty="0" err="1"/>
              <a:t>євро</a:t>
            </a:r>
            <a:r>
              <a:rPr lang="ru-RU" dirty="0"/>
              <a:t>, без </a:t>
            </a:r>
            <a:r>
              <a:rPr lang="ru-RU" dirty="0" err="1"/>
              <a:t>письмового</a:t>
            </a:r>
            <a:r>
              <a:rPr lang="ru-RU" dirty="0"/>
              <a:t> </a:t>
            </a:r>
            <a:r>
              <a:rPr lang="ru-RU" dirty="0" err="1"/>
              <a:t>декларування</a:t>
            </a:r>
            <a:r>
              <a:rPr lang="ru-RU" dirty="0"/>
              <a:t> </a:t>
            </a:r>
            <a:r>
              <a:rPr lang="ru-RU" dirty="0" err="1"/>
              <a:t>митному</a:t>
            </a:r>
            <a:r>
              <a:rPr lang="ru-RU" dirty="0"/>
              <a:t> органу.</a:t>
            </a:r>
          </a:p>
          <a:p>
            <a:r>
              <a:rPr lang="ru-RU" dirty="0" err="1" smtClean="0"/>
              <a:t>Фізична</a:t>
            </a:r>
            <a:r>
              <a:rPr lang="ru-RU" dirty="0" smtClean="0"/>
              <a:t> </a:t>
            </a:r>
            <a:r>
              <a:rPr lang="ru-RU" dirty="0"/>
              <a:t>особа ввозить в </a:t>
            </a:r>
            <a:r>
              <a:rPr lang="ru-RU" dirty="0" err="1"/>
              <a:t>Україну</a:t>
            </a:r>
            <a:r>
              <a:rPr lang="ru-RU" dirty="0"/>
              <a:t> та </a:t>
            </a:r>
            <a:r>
              <a:rPr lang="ru-RU" dirty="0" err="1"/>
              <a:t>вивозить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готівкову</a:t>
            </a:r>
            <a:r>
              <a:rPr lang="ru-RU" dirty="0"/>
              <a:t> валюту і </a:t>
            </a:r>
            <a:r>
              <a:rPr lang="ru-RU" dirty="0" err="1"/>
              <a:t>банківські</a:t>
            </a:r>
            <a:r>
              <a:rPr lang="ru-RU" dirty="0"/>
              <a:t> метали в </a:t>
            </a:r>
            <a:r>
              <a:rPr lang="ru-RU" dirty="0" err="1"/>
              <a:t>сумі</a:t>
            </a:r>
            <a:r>
              <a:rPr lang="ru-RU" dirty="0"/>
              <a:t>/</a:t>
            </a:r>
            <a:r>
              <a:rPr lang="ru-RU" dirty="0" err="1"/>
              <a:t>вартістю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в </a:t>
            </a:r>
            <a:r>
              <a:rPr lang="ru-RU" dirty="0" err="1"/>
              <a:t>еквіваленті</a:t>
            </a:r>
            <a:r>
              <a:rPr lang="ru-RU" dirty="0"/>
              <a:t> 10000 </a:t>
            </a:r>
            <a:r>
              <a:rPr lang="ru-RU" dirty="0" err="1"/>
              <a:t>євро</a:t>
            </a:r>
            <a:r>
              <a:rPr lang="ru-RU" dirty="0"/>
              <a:t>, 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письмового</a:t>
            </a:r>
            <a:r>
              <a:rPr lang="ru-RU" dirty="0"/>
              <a:t> </a:t>
            </a:r>
            <a:r>
              <a:rPr lang="ru-RU" dirty="0" err="1"/>
              <a:t>декларування</a:t>
            </a:r>
            <a:r>
              <a:rPr lang="ru-RU" dirty="0"/>
              <a:t> </a:t>
            </a:r>
            <a:r>
              <a:rPr lang="ru-RU" dirty="0" err="1"/>
              <a:t>митному</a:t>
            </a:r>
            <a:r>
              <a:rPr lang="ru-RU" dirty="0"/>
              <a:t> органу в </a:t>
            </a:r>
            <a:r>
              <a:rPr lang="ru-RU" dirty="0" err="1"/>
              <a:t>повному</a:t>
            </a:r>
            <a:r>
              <a:rPr lang="ru-RU" dirty="0"/>
              <a:t> </a:t>
            </a:r>
            <a:r>
              <a:rPr lang="ru-RU" dirty="0" err="1"/>
              <a:t>обсязі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154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70779"/>
            <a:ext cx="8596668" cy="6156358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5.2. Порядок ліцензування банківських операцій з іноземною валютою</a:t>
            </a:r>
            <a:r>
              <a:rPr lang="uk-UA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Небанківські</a:t>
            </a:r>
            <a:r>
              <a:rPr lang="ru-RU" dirty="0" smtClean="0"/>
              <a:t> </a:t>
            </a:r>
            <a:r>
              <a:rPr lang="ru-RU" dirty="0" err="1"/>
              <a:t>фінансові</a:t>
            </a:r>
            <a:r>
              <a:rPr lang="ru-RU" dirty="0"/>
              <a:t> установи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ліцензії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банку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валютних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валютні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:</a:t>
            </a:r>
          </a:p>
          <a:p>
            <a:r>
              <a:rPr lang="ru-RU" dirty="0"/>
              <a:t>1) </a:t>
            </a:r>
            <a:r>
              <a:rPr lang="ru-RU" dirty="0" err="1"/>
              <a:t>торгівля</a:t>
            </a:r>
            <a:r>
              <a:rPr lang="ru-RU" dirty="0"/>
              <a:t> </a:t>
            </a:r>
            <a:r>
              <a:rPr lang="ru-RU" dirty="0" err="1"/>
              <a:t>валютними</a:t>
            </a:r>
            <a:r>
              <a:rPr lang="ru-RU" dirty="0"/>
              <a:t> </a:t>
            </a:r>
            <a:r>
              <a:rPr lang="ru-RU" dirty="0" err="1"/>
              <a:t>цінностями</a:t>
            </a:r>
            <a:r>
              <a:rPr lang="ru-RU" dirty="0"/>
              <a:t> в </a:t>
            </a:r>
            <a:r>
              <a:rPr lang="ru-RU" dirty="0" err="1"/>
              <a:t>готівковій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;</a:t>
            </a:r>
          </a:p>
          <a:p>
            <a:r>
              <a:rPr lang="ru-RU" dirty="0"/>
              <a:t>2) </a:t>
            </a:r>
            <a:r>
              <a:rPr lang="ru-RU" dirty="0" err="1"/>
              <a:t>переказ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;</a:t>
            </a:r>
          </a:p>
          <a:p>
            <a:r>
              <a:rPr lang="ru-RU" dirty="0"/>
              <a:t>3)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розрахунків</a:t>
            </a:r>
            <a:r>
              <a:rPr lang="ru-RU" dirty="0"/>
              <a:t> у </a:t>
            </a:r>
            <a:r>
              <a:rPr lang="ru-RU" dirty="0" err="1"/>
              <a:t>іноземній</a:t>
            </a:r>
            <a:r>
              <a:rPr lang="ru-RU" dirty="0"/>
              <a:t> </a:t>
            </a:r>
            <a:r>
              <a:rPr lang="ru-RU" dirty="0" err="1"/>
              <a:t>валюті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за договорами </a:t>
            </a:r>
            <a:r>
              <a:rPr lang="ru-RU" dirty="0" err="1"/>
              <a:t>страхування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;</a:t>
            </a:r>
          </a:p>
          <a:p>
            <a:r>
              <a:rPr lang="ru-RU" dirty="0"/>
              <a:t>4) факторинг (у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розрахунків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в </a:t>
            </a:r>
            <a:r>
              <a:rPr lang="ru-RU" dirty="0" err="1"/>
              <a:t>іноземній</a:t>
            </a:r>
            <a:r>
              <a:rPr lang="ru-RU" dirty="0"/>
              <a:t> </a:t>
            </a:r>
            <a:r>
              <a:rPr lang="ru-RU" dirty="0" err="1"/>
              <a:t>валюті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факторами та </a:t>
            </a:r>
            <a:r>
              <a:rPr lang="ru-RU" dirty="0" err="1"/>
              <a:t>клієнтами</a:t>
            </a:r>
            <a:r>
              <a:rPr lang="ru-RU" dirty="0"/>
              <a:t> за </a:t>
            </a:r>
            <a:r>
              <a:rPr lang="ru-RU" dirty="0" err="1"/>
              <a:t>операціями</a:t>
            </a:r>
            <a:r>
              <a:rPr lang="ru-RU" dirty="0"/>
              <a:t> з </a:t>
            </a:r>
            <a:r>
              <a:rPr lang="ru-RU" dirty="0" err="1"/>
              <a:t>міжнародного</a:t>
            </a:r>
            <a:r>
              <a:rPr lang="ru-RU" dirty="0"/>
              <a:t> факторингу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відступлення</a:t>
            </a:r>
            <a:r>
              <a:rPr lang="ru-RU" dirty="0"/>
              <a:t> права </a:t>
            </a:r>
            <a:r>
              <a:rPr lang="ru-RU" dirty="0" err="1"/>
              <a:t>грошової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боржника</a:t>
            </a:r>
            <a:r>
              <a:rPr lang="ru-RU" dirty="0"/>
              <a:t>-нерезидента);</a:t>
            </a:r>
          </a:p>
          <a:p>
            <a:r>
              <a:rPr lang="ru-RU" dirty="0"/>
              <a:t>5)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валютні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, </a:t>
            </a:r>
            <a:r>
              <a:rPr lang="ru-RU" dirty="0" err="1"/>
              <a:t>визначені</a:t>
            </a:r>
            <a:r>
              <a:rPr lang="ru-RU" dirty="0"/>
              <a:t> </a:t>
            </a:r>
            <a:r>
              <a:rPr lang="ru-RU" dirty="0" err="1"/>
              <a:t>Національним</a:t>
            </a:r>
            <a:r>
              <a:rPr lang="ru-RU" dirty="0"/>
              <a:t> банком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849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80657"/>
            <a:ext cx="8596668" cy="5760705"/>
          </a:xfrm>
        </p:spPr>
        <p:txBody>
          <a:bodyPr/>
          <a:lstStyle/>
          <a:p>
            <a:r>
              <a:rPr lang="ru-RU" dirty="0" err="1" smtClean="0"/>
              <a:t>Юридична</a:t>
            </a:r>
            <a:r>
              <a:rPr lang="ru-RU" dirty="0" smtClean="0"/>
              <a:t> </a:t>
            </a:r>
            <a:r>
              <a:rPr lang="ru-RU" dirty="0"/>
              <a:t>особа ввозить в </a:t>
            </a:r>
            <a:r>
              <a:rPr lang="ru-RU" dirty="0" err="1"/>
              <a:t>Україну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вивозить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готівкову</a:t>
            </a:r>
            <a:r>
              <a:rPr lang="ru-RU" dirty="0"/>
              <a:t> валюту через </a:t>
            </a:r>
            <a:r>
              <a:rPr lang="ru-RU" dirty="0" err="1"/>
              <a:t>повноважного</a:t>
            </a:r>
            <a:r>
              <a:rPr lang="ru-RU" dirty="0"/>
              <a:t> </a:t>
            </a:r>
            <a:r>
              <a:rPr lang="ru-RU" dirty="0" err="1"/>
              <a:t>представника</a:t>
            </a:r>
            <a:r>
              <a:rPr lang="ru-RU" dirty="0"/>
              <a:t> без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на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письмового</a:t>
            </a:r>
            <a:r>
              <a:rPr lang="ru-RU" dirty="0"/>
              <a:t> </a:t>
            </a:r>
            <a:r>
              <a:rPr lang="ru-RU" dirty="0" err="1"/>
              <a:t>декларування</a:t>
            </a:r>
            <a:r>
              <a:rPr lang="ru-RU" dirty="0"/>
              <a:t> </a:t>
            </a:r>
            <a:r>
              <a:rPr lang="ru-RU" dirty="0" err="1"/>
              <a:t>митному</a:t>
            </a:r>
            <a:r>
              <a:rPr lang="ru-RU" dirty="0"/>
              <a:t> органу в </a:t>
            </a:r>
            <a:r>
              <a:rPr lang="ru-RU" dirty="0" err="1"/>
              <a:t>повному</a:t>
            </a:r>
            <a:r>
              <a:rPr lang="ru-RU" dirty="0"/>
              <a:t> </a:t>
            </a:r>
            <a:r>
              <a:rPr lang="ru-RU" dirty="0" err="1"/>
              <a:t>обсязі</a:t>
            </a:r>
            <a:r>
              <a:rPr lang="ru-RU" dirty="0"/>
              <a:t> за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ввезення</a:t>
            </a:r>
            <a:r>
              <a:rPr lang="ru-RU" dirty="0"/>
              <a:t>/</a:t>
            </a:r>
            <a:r>
              <a:rPr lang="ru-RU" dirty="0" err="1"/>
              <a:t>вивезення</a:t>
            </a:r>
            <a:r>
              <a:rPr lang="ru-RU" dirty="0"/>
              <a:t> </a:t>
            </a:r>
            <a:r>
              <a:rPr lang="ru-RU" dirty="0" err="1"/>
              <a:t>зумовлене</a:t>
            </a:r>
            <a:r>
              <a:rPr lang="ru-RU" dirty="0"/>
              <a:t> </a:t>
            </a:r>
            <a:r>
              <a:rPr lang="ru-RU" dirty="0" err="1"/>
              <a:t>господарською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 smtClean="0"/>
              <a:t>.</a:t>
            </a:r>
          </a:p>
          <a:p>
            <a:r>
              <a:rPr lang="ru-RU" dirty="0" err="1"/>
              <a:t>Юридична</a:t>
            </a:r>
            <a:r>
              <a:rPr lang="ru-RU" dirty="0"/>
              <a:t> особа ввозить в </a:t>
            </a:r>
            <a:r>
              <a:rPr lang="ru-RU" dirty="0" err="1"/>
              <a:t>Україну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вивозить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банківські</a:t>
            </a:r>
            <a:r>
              <a:rPr lang="ru-RU" dirty="0"/>
              <a:t> метали без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на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письмового</a:t>
            </a:r>
            <a:r>
              <a:rPr lang="ru-RU" dirty="0"/>
              <a:t> </a:t>
            </a:r>
            <a:r>
              <a:rPr lang="ru-RU" dirty="0" err="1"/>
              <a:t>декларування</a:t>
            </a:r>
            <a:r>
              <a:rPr lang="ru-RU" dirty="0"/>
              <a:t> </a:t>
            </a:r>
            <a:r>
              <a:rPr lang="ru-RU" dirty="0" err="1"/>
              <a:t>митному</a:t>
            </a:r>
            <a:r>
              <a:rPr lang="ru-RU" dirty="0"/>
              <a:t> органу в </a:t>
            </a:r>
            <a:r>
              <a:rPr lang="ru-RU" dirty="0" err="1"/>
              <a:t>повному</a:t>
            </a:r>
            <a:r>
              <a:rPr lang="ru-RU" dirty="0"/>
              <a:t> </a:t>
            </a:r>
            <a:r>
              <a:rPr lang="ru-RU" dirty="0" err="1"/>
              <a:t>обсязі</a:t>
            </a:r>
            <a:r>
              <a:rPr lang="ru-RU" dirty="0"/>
              <a:t> за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ввезення</a:t>
            </a:r>
            <a:r>
              <a:rPr lang="ru-RU" dirty="0"/>
              <a:t>/</a:t>
            </a:r>
            <a:r>
              <a:rPr lang="ru-RU" dirty="0" err="1"/>
              <a:t>вивезення</a:t>
            </a:r>
            <a:r>
              <a:rPr lang="ru-RU" dirty="0"/>
              <a:t> </a:t>
            </a:r>
            <a:r>
              <a:rPr lang="ru-RU" dirty="0" err="1"/>
              <a:t>зумовлене</a:t>
            </a:r>
            <a:r>
              <a:rPr lang="ru-RU" dirty="0"/>
              <a:t> </a:t>
            </a:r>
            <a:r>
              <a:rPr lang="ru-RU" dirty="0" err="1"/>
              <a:t>господарською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.</a:t>
            </a:r>
          </a:p>
          <a:p>
            <a:r>
              <a:rPr lang="ru-RU" dirty="0" err="1" smtClean="0"/>
              <a:t>Підставою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ввезення</a:t>
            </a:r>
            <a:r>
              <a:rPr lang="ru-RU" dirty="0"/>
              <a:t> </a:t>
            </a:r>
            <a:r>
              <a:rPr lang="ru-RU" dirty="0" err="1"/>
              <a:t>юридичною</a:t>
            </a:r>
            <a:r>
              <a:rPr lang="ru-RU" dirty="0"/>
              <a:t> особою в </a:t>
            </a:r>
            <a:r>
              <a:rPr lang="ru-RU" dirty="0" err="1"/>
              <a:t>Україну</a:t>
            </a:r>
            <a:r>
              <a:rPr lang="ru-RU" dirty="0"/>
              <a:t>/</a:t>
            </a:r>
            <a:r>
              <a:rPr lang="ru-RU" dirty="0" err="1"/>
              <a:t>вивезення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є </a:t>
            </a:r>
            <a:r>
              <a:rPr lang="ru-RU" dirty="0" err="1"/>
              <a:t>договір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контрагентом </a:t>
            </a:r>
            <a:r>
              <a:rPr lang="ru-RU" dirty="0" err="1"/>
              <a:t>або</a:t>
            </a:r>
            <a:r>
              <a:rPr lang="ru-RU" dirty="0"/>
              <a:t> документ,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замінює</a:t>
            </a:r>
            <a:r>
              <a:rPr lang="ru-RU" dirty="0"/>
              <a:t>.</a:t>
            </a:r>
          </a:p>
          <a:p>
            <a:r>
              <a:rPr lang="ru-RU" dirty="0" err="1"/>
              <a:t>Підставою</a:t>
            </a:r>
            <a:r>
              <a:rPr lang="ru-RU" dirty="0"/>
              <a:t> для </a:t>
            </a:r>
            <a:r>
              <a:rPr lang="ru-RU" dirty="0" err="1"/>
              <a:t>ввезення</a:t>
            </a:r>
            <a:r>
              <a:rPr lang="ru-RU" dirty="0"/>
              <a:t> </a:t>
            </a:r>
            <a:r>
              <a:rPr lang="ru-RU" dirty="0" err="1"/>
              <a:t>юридичною</a:t>
            </a:r>
            <a:r>
              <a:rPr lang="ru-RU" dirty="0"/>
              <a:t> особою в </a:t>
            </a:r>
            <a:r>
              <a:rPr lang="ru-RU" dirty="0" err="1"/>
              <a:t>Україну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, </a:t>
            </a:r>
            <a:r>
              <a:rPr lang="ru-RU" dirty="0" err="1"/>
              <a:t>афінаж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здійснено</a:t>
            </a:r>
            <a:r>
              <a:rPr lang="ru-RU" dirty="0"/>
              <a:t> з </a:t>
            </a:r>
            <a:r>
              <a:rPr lang="ru-RU" dirty="0" err="1"/>
              <a:t>дорогоцінних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, </a:t>
            </a:r>
            <a:r>
              <a:rPr lang="ru-RU" dirty="0" err="1"/>
              <a:t>вивезених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митної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є </a:t>
            </a:r>
            <a:r>
              <a:rPr lang="ru-RU" dirty="0" err="1"/>
              <a:t>договір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контрагентом </a:t>
            </a:r>
            <a:r>
              <a:rPr lang="ru-RU" dirty="0" err="1"/>
              <a:t>або</a:t>
            </a:r>
            <a:r>
              <a:rPr lang="ru-RU" dirty="0"/>
              <a:t> документ,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замінює</a:t>
            </a:r>
            <a:r>
              <a:rPr lang="ru-RU" dirty="0"/>
              <a:t>, та </a:t>
            </a:r>
            <a:r>
              <a:rPr lang="ru-RU" dirty="0" err="1"/>
              <a:t>договір</a:t>
            </a:r>
            <a:r>
              <a:rPr lang="ru-RU" dirty="0"/>
              <a:t> на поставку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</a:t>
            </a:r>
            <a:r>
              <a:rPr lang="ru-RU" dirty="0" err="1"/>
              <a:t>Національному</a:t>
            </a:r>
            <a:r>
              <a:rPr lang="ru-RU" dirty="0"/>
              <a:t> банку.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367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26337"/>
            <a:ext cx="8596668" cy="5815025"/>
          </a:xfrm>
        </p:spPr>
        <p:txBody>
          <a:bodyPr/>
          <a:lstStyle/>
          <a:p>
            <a:r>
              <a:rPr lang="ru-RU" dirty="0" err="1"/>
              <a:t>Юридична</a:t>
            </a:r>
            <a:r>
              <a:rPr lang="ru-RU" dirty="0"/>
              <a:t> особа ввозить в </a:t>
            </a:r>
            <a:r>
              <a:rPr lang="ru-RU" dirty="0" err="1"/>
              <a:t>Україну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вивозить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банківські</a:t>
            </a:r>
            <a:r>
              <a:rPr lang="ru-RU" dirty="0"/>
              <a:t> метали через </a:t>
            </a:r>
            <a:r>
              <a:rPr lang="ru-RU" dirty="0" err="1"/>
              <a:t>повноважного</a:t>
            </a:r>
            <a:r>
              <a:rPr lang="ru-RU" dirty="0"/>
              <a:t> </a:t>
            </a:r>
            <a:r>
              <a:rPr lang="ru-RU" dirty="0" err="1"/>
              <a:t>представника</a:t>
            </a:r>
            <a:r>
              <a:rPr lang="ru-RU" dirty="0"/>
              <a:t> на </a:t>
            </a:r>
            <a:r>
              <a:rPr lang="ru-RU" dirty="0" err="1" smtClean="0"/>
              <a:t>умовах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 smtClean="0"/>
              <a:t>Повноважний</a:t>
            </a:r>
            <a:r>
              <a:rPr lang="ru-RU" dirty="0" smtClean="0"/>
              <a:t> </a:t>
            </a:r>
            <a:r>
              <a:rPr lang="ru-RU" dirty="0" err="1"/>
              <a:t>представник</a:t>
            </a:r>
            <a:r>
              <a:rPr lang="ru-RU" dirty="0"/>
              <a:t> </a:t>
            </a:r>
            <a:r>
              <a:rPr lang="ru-RU" dirty="0" err="1"/>
              <a:t>декларує</a:t>
            </a:r>
            <a:r>
              <a:rPr lang="ru-RU" dirty="0"/>
              <a:t> </a:t>
            </a:r>
            <a:r>
              <a:rPr lang="ru-RU" dirty="0" err="1"/>
              <a:t>окремо</a:t>
            </a:r>
            <a:r>
              <a:rPr lang="ru-RU" dirty="0"/>
              <a:t> </a:t>
            </a:r>
            <a:r>
              <a:rPr lang="ru-RU" dirty="0" err="1"/>
              <a:t>готівкову</a:t>
            </a:r>
            <a:r>
              <a:rPr lang="ru-RU" dirty="0"/>
              <a:t> валюту і </a:t>
            </a:r>
            <a:r>
              <a:rPr lang="ru-RU" dirty="0" err="1"/>
              <a:t>банківські</a:t>
            </a:r>
            <a:r>
              <a:rPr lang="ru-RU" dirty="0"/>
              <a:t> метали, </a:t>
            </a:r>
            <a:r>
              <a:rPr lang="ru-RU" dirty="0" err="1"/>
              <a:t>які</a:t>
            </a:r>
            <a:r>
              <a:rPr lang="ru-RU" dirty="0"/>
              <a:t> ввозить/</a:t>
            </a:r>
            <a:r>
              <a:rPr lang="ru-RU" dirty="0" err="1"/>
              <a:t>вивозить</a:t>
            </a:r>
            <a:r>
              <a:rPr lang="ru-RU" dirty="0"/>
              <a:t> в </a:t>
            </a:r>
            <a:r>
              <a:rPr lang="ru-RU" dirty="0" err="1"/>
              <a:t>Україну</a:t>
            </a:r>
            <a:r>
              <a:rPr lang="ru-RU" dirty="0"/>
              <a:t>/з </a:t>
            </a:r>
            <a:r>
              <a:rPr lang="ru-RU" dirty="0" err="1"/>
              <a:t>України</a:t>
            </a:r>
            <a:r>
              <a:rPr lang="ru-RU" dirty="0"/>
              <a:t> за </a:t>
            </a:r>
            <a:r>
              <a:rPr lang="ru-RU" dirty="0" err="1"/>
              <a:t>дорученням</a:t>
            </a:r>
            <a:r>
              <a:rPr lang="ru-RU" dirty="0"/>
              <a:t> </a:t>
            </a:r>
            <a:r>
              <a:rPr lang="ru-RU" dirty="0" err="1"/>
              <a:t>юридичної</a:t>
            </a:r>
            <a:r>
              <a:rPr lang="ru-RU" dirty="0"/>
              <a:t> особи, та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.</a:t>
            </a:r>
          </a:p>
          <a:p>
            <a:r>
              <a:rPr lang="ru-RU" dirty="0" smtClean="0"/>
              <a:t>Банки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транскордонне</a:t>
            </a:r>
            <a:r>
              <a:rPr lang="ru-RU" dirty="0"/>
              <a:t> </a:t>
            </a:r>
            <a:r>
              <a:rPr lang="ru-RU" dirty="0" err="1"/>
              <a:t>переміщення</a:t>
            </a:r>
            <a:r>
              <a:rPr lang="ru-RU" dirty="0"/>
              <a:t> </a:t>
            </a:r>
            <a:r>
              <a:rPr lang="ru-RU" dirty="0" err="1"/>
              <a:t>готівкової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і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банківської</a:t>
            </a:r>
            <a:r>
              <a:rPr lang="ru-RU" dirty="0"/>
              <a:t> </a:t>
            </a:r>
            <a:r>
              <a:rPr lang="ru-RU" dirty="0" err="1"/>
              <a:t>ліцензії</a:t>
            </a:r>
            <a:r>
              <a:rPr lang="ru-RU" dirty="0"/>
              <a:t> та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контрагентами </a:t>
            </a:r>
            <a:r>
              <a:rPr lang="ru-RU" dirty="0" err="1"/>
              <a:t>або</a:t>
            </a:r>
            <a:r>
              <a:rPr lang="ru-RU" dirty="0"/>
              <a:t> документа,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замінює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договори.</a:t>
            </a:r>
          </a:p>
          <a:p>
            <a:r>
              <a:rPr lang="ru-RU" dirty="0" err="1" smtClean="0"/>
              <a:t>Юридичні</a:t>
            </a:r>
            <a:r>
              <a:rPr lang="ru-RU" dirty="0" smtClean="0"/>
              <a:t> </a:t>
            </a:r>
            <a:r>
              <a:rPr lang="ru-RU" dirty="0"/>
              <a:t>особи/банки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вивезення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, </a:t>
            </a:r>
            <a:r>
              <a:rPr lang="ru-RU" dirty="0" err="1"/>
              <a:t>виготовлених</a:t>
            </a:r>
            <a:r>
              <a:rPr lang="ru-RU" dirty="0"/>
              <a:t> </a:t>
            </a:r>
            <a:r>
              <a:rPr lang="ru-RU" dirty="0" err="1"/>
              <a:t>українськими</a:t>
            </a:r>
            <a:r>
              <a:rPr lang="ru-RU" dirty="0"/>
              <a:t> </a:t>
            </a:r>
            <a:r>
              <a:rPr lang="ru-RU" dirty="0" err="1"/>
              <a:t>виробниками</a:t>
            </a:r>
            <a:r>
              <a:rPr lang="ru-RU" dirty="0"/>
              <a:t>, за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письмової</a:t>
            </a:r>
            <a:r>
              <a:rPr lang="ru-RU" dirty="0"/>
              <a:t> </a:t>
            </a:r>
            <a:r>
              <a:rPr lang="ru-RU" dirty="0" err="1"/>
              <a:t>відмови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банку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(</a:t>
            </a:r>
            <a:r>
              <a:rPr lang="ru-RU" dirty="0" err="1"/>
              <a:t>виготовлених</a:t>
            </a:r>
            <a:r>
              <a:rPr lang="ru-RU" dirty="0"/>
              <a:t> </a:t>
            </a:r>
            <a:r>
              <a:rPr lang="ru-RU" dirty="0" err="1"/>
              <a:t>українськими</a:t>
            </a:r>
            <a:r>
              <a:rPr lang="ru-RU" dirty="0"/>
              <a:t> </a:t>
            </a:r>
            <a:r>
              <a:rPr lang="ru-RU" dirty="0" err="1"/>
              <a:t>виробниками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вивозяться</a:t>
            </a:r>
            <a:r>
              <a:rPr lang="ru-RU" dirty="0"/>
              <a:t>.</a:t>
            </a:r>
          </a:p>
          <a:p>
            <a:r>
              <a:rPr lang="ru-RU" dirty="0" err="1" smtClean="0"/>
              <a:t>Пересилання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Україну</a:t>
            </a:r>
            <a:r>
              <a:rPr lang="ru-RU" dirty="0"/>
              <a:t>/з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готівкової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і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у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поштових</a:t>
            </a:r>
            <a:r>
              <a:rPr lang="ru-RU" dirty="0"/>
              <a:t> </a:t>
            </a:r>
            <a:r>
              <a:rPr lang="ru-RU" dirty="0" err="1"/>
              <a:t>відправленнях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з </a:t>
            </a:r>
            <a:r>
              <a:rPr lang="ru-RU" dirty="0" err="1"/>
              <a:t>оголошеною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вартістю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4698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80657"/>
            <a:ext cx="8596668" cy="5760705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5.5. Порядок здійснення іноземних інвестицій</a:t>
            </a:r>
          </a:p>
          <a:p>
            <a:r>
              <a:rPr lang="ru-RU" dirty="0" err="1"/>
              <a:t>іноземні</a:t>
            </a:r>
            <a:r>
              <a:rPr lang="ru-RU" dirty="0"/>
              <a:t> </a:t>
            </a:r>
            <a:r>
              <a:rPr lang="ru-RU" dirty="0" err="1"/>
              <a:t>інвестиції</a:t>
            </a:r>
            <a:r>
              <a:rPr lang="ru-RU" dirty="0"/>
              <a:t> - </a:t>
            </a:r>
            <a:r>
              <a:rPr lang="ru-RU" dirty="0" err="1"/>
              <a:t>цінності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вкладаються</a:t>
            </a:r>
            <a:r>
              <a:rPr lang="ru-RU" dirty="0"/>
              <a:t> </a:t>
            </a:r>
            <a:r>
              <a:rPr lang="ru-RU" dirty="0" err="1"/>
              <a:t>іноземними</a:t>
            </a:r>
            <a:r>
              <a:rPr lang="ru-RU" dirty="0"/>
              <a:t> </a:t>
            </a:r>
            <a:r>
              <a:rPr lang="ru-RU" dirty="0" err="1"/>
              <a:t>інвесторами</a:t>
            </a:r>
            <a:r>
              <a:rPr lang="ru-RU" dirty="0"/>
              <a:t> в </a:t>
            </a:r>
            <a:r>
              <a:rPr lang="ru-RU" dirty="0" err="1"/>
              <a:t>об'єкти</a:t>
            </a:r>
            <a:r>
              <a:rPr lang="ru-RU" dirty="0"/>
              <a:t> </a:t>
            </a:r>
            <a:r>
              <a:rPr lang="ru-RU" dirty="0" err="1"/>
              <a:t>інвестиційної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з метою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ефекту</a:t>
            </a:r>
            <a:r>
              <a:rPr lang="ru-RU" dirty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іноземні</a:t>
            </a:r>
            <a:r>
              <a:rPr lang="ru-RU" dirty="0"/>
              <a:t> </a:t>
            </a:r>
            <a:r>
              <a:rPr lang="ru-RU" dirty="0" err="1"/>
              <a:t>інвестори</a:t>
            </a:r>
            <a:r>
              <a:rPr lang="ru-RU" dirty="0"/>
              <a:t> - </a:t>
            </a:r>
            <a:r>
              <a:rPr lang="ru-RU" dirty="0" err="1"/>
              <a:t>суб'єкти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провадять</a:t>
            </a:r>
            <a:r>
              <a:rPr lang="ru-RU" dirty="0"/>
              <a:t> </a:t>
            </a:r>
            <a:r>
              <a:rPr lang="ru-RU" dirty="0" err="1"/>
              <a:t>інвестиційну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:</a:t>
            </a:r>
          </a:p>
          <a:p>
            <a:r>
              <a:rPr lang="ru-RU" dirty="0" err="1"/>
              <a:t>юридичні</a:t>
            </a:r>
            <a:r>
              <a:rPr lang="ru-RU" dirty="0"/>
              <a:t> особи, </a:t>
            </a:r>
            <a:r>
              <a:rPr lang="ru-RU" dirty="0" err="1"/>
              <a:t>створені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законодавство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</a:t>
            </a:r>
          </a:p>
          <a:p>
            <a:r>
              <a:rPr lang="ru-RU" dirty="0" err="1"/>
              <a:t>фізичні</a:t>
            </a:r>
            <a:r>
              <a:rPr lang="ru-RU" dirty="0"/>
              <a:t> особи - </a:t>
            </a:r>
            <a:r>
              <a:rPr lang="ru-RU" dirty="0" err="1"/>
              <a:t>іноземці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постійного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і не </a:t>
            </a:r>
            <a:r>
              <a:rPr lang="ru-RU" dirty="0" err="1"/>
              <a:t>обмежені</a:t>
            </a:r>
            <a:r>
              <a:rPr lang="ru-RU" dirty="0"/>
              <a:t> у </a:t>
            </a:r>
            <a:r>
              <a:rPr lang="ru-RU" dirty="0" err="1"/>
              <a:t>дієздатності</a:t>
            </a:r>
            <a:r>
              <a:rPr lang="ru-RU" dirty="0"/>
              <a:t>;</a:t>
            </a:r>
          </a:p>
          <a:p>
            <a:r>
              <a:rPr lang="ru-RU" dirty="0" err="1"/>
              <a:t>іноземні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урядові</a:t>
            </a:r>
            <a:r>
              <a:rPr lang="ru-RU" dirty="0"/>
              <a:t> та </a:t>
            </a:r>
            <a:r>
              <a:rPr lang="ru-RU" dirty="0" err="1"/>
              <a:t>неурядові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;</a:t>
            </a:r>
          </a:p>
          <a:p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іноземні</a:t>
            </a:r>
            <a:r>
              <a:rPr lang="ru-RU" dirty="0"/>
              <a:t> </a:t>
            </a:r>
            <a:r>
              <a:rPr lang="ru-RU" dirty="0" err="1"/>
              <a:t>суб'єкти</a:t>
            </a:r>
            <a:r>
              <a:rPr lang="ru-RU" dirty="0"/>
              <a:t> </a:t>
            </a:r>
            <a:r>
              <a:rPr lang="ru-RU" dirty="0" err="1"/>
              <a:t>інвестиційної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визнаються</a:t>
            </a:r>
            <a:r>
              <a:rPr lang="ru-RU" dirty="0"/>
              <a:t> такими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err="1"/>
              <a:t>П</a:t>
            </a:r>
            <a:r>
              <a:rPr lang="ru-RU" dirty="0" err="1" smtClean="0"/>
              <a:t>ідприємство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іноземними</a:t>
            </a:r>
            <a:r>
              <a:rPr lang="ru-RU" dirty="0"/>
              <a:t> </a:t>
            </a:r>
            <a:r>
              <a:rPr lang="ru-RU" dirty="0" err="1"/>
              <a:t>інвестиціями</a:t>
            </a:r>
            <a:r>
              <a:rPr lang="ru-RU" dirty="0"/>
              <a:t> - </a:t>
            </a:r>
            <a:r>
              <a:rPr lang="ru-RU" dirty="0" err="1"/>
              <a:t>підприємство</a:t>
            </a:r>
            <a:r>
              <a:rPr lang="ru-RU" dirty="0"/>
              <a:t> (</a:t>
            </a:r>
            <a:r>
              <a:rPr lang="ru-RU" dirty="0" err="1"/>
              <a:t>організація</a:t>
            </a:r>
            <a:r>
              <a:rPr lang="ru-RU" dirty="0"/>
              <a:t>)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організаційно-правової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створене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іноземна</a:t>
            </a:r>
            <a:r>
              <a:rPr lang="ru-RU" dirty="0"/>
              <a:t> </a:t>
            </a:r>
            <a:r>
              <a:rPr lang="ru-RU" dirty="0" err="1"/>
              <a:t>інвестиція</a:t>
            </a:r>
            <a:r>
              <a:rPr lang="ru-RU" dirty="0"/>
              <a:t> в статутному </a:t>
            </a:r>
            <a:r>
              <a:rPr lang="ru-RU" dirty="0" err="1"/>
              <a:t>капіталі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, за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, становить не </a:t>
            </a:r>
            <a:r>
              <a:rPr lang="ru-RU" dirty="0" err="1"/>
              <a:t>менше</a:t>
            </a:r>
            <a:r>
              <a:rPr lang="ru-RU" dirty="0"/>
              <a:t> 10 </a:t>
            </a:r>
            <a:r>
              <a:rPr lang="ru-RU" dirty="0" err="1"/>
              <a:t>відсотків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466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7283"/>
            <a:ext cx="8596668" cy="60567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/>
              <a:t>Іноземні</a:t>
            </a:r>
            <a:r>
              <a:rPr lang="ru-RU" dirty="0"/>
              <a:t> </a:t>
            </a:r>
            <a:r>
              <a:rPr lang="ru-RU" dirty="0" err="1"/>
              <a:t>інвестиції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здійснюватися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:</a:t>
            </a:r>
          </a:p>
          <a:p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визнається</a:t>
            </a:r>
            <a:r>
              <a:rPr lang="ru-RU" dirty="0"/>
              <a:t> </a:t>
            </a:r>
            <a:r>
              <a:rPr lang="ru-RU" dirty="0" err="1"/>
              <a:t>конвертованою</a:t>
            </a:r>
            <a:r>
              <a:rPr lang="ru-RU" dirty="0"/>
              <a:t> </a:t>
            </a:r>
            <a:r>
              <a:rPr lang="ru-RU" dirty="0" err="1"/>
              <a:t>Національним</a:t>
            </a:r>
            <a:r>
              <a:rPr lang="ru-RU" dirty="0"/>
              <a:t> банком </a:t>
            </a:r>
            <a:r>
              <a:rPr lang="ru-RU" dirty="0" err="1"/>
              <a:t>України</a:t>
            </a:r>
            <a:r>
              <a:rPr lang="ru-RU" dirty="0"/>
              <a:t>;</a:t>
            </a:r>
          </a:p>
          <a:p>
            <a:r>
              <a:rPr lang="ru-RU" dirty="0" err="1"/>
              <a:t>валюти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-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</a:t>
            </a:r>
          </a:p>
          <a:p>
            <a:r>
              <a:rPr lang="ru-RU" dirty="0" smtClean="0"/>
              <a:t>будь-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/>
              <a:t>рухомого</a:t>
            </a:r>
            <a:r>
              <a:rPr lang="ru-RU" dirty="0"/>
              <a:t> і </a:t>
            </a:r>
            <a:r>
              <a:rPr lang="ru-RU" dirty="0" err="1"/>
              <a:t>нерухомого</a:t>
            </a:r>
            <a:r>
              <a:rPr lang="ru-RU" dirty="0"/>
              <a:t> майна та </a:t>
            </a:r>
            <a:r>
              <a:rPr lang="ru-RU" dirty="0" err="1"/>
              <a:t>пов'язаних</a:t>
            </a:r>
            <a:r>
              <a:rPr lang="ru-RU" dirty="0"/>
              <a:t> з ним </a:t>
            </a:r>
            <a:r>
              <a:rPr lang="ru-RU" dirty="0" err="1"/>
              <a:t>майнових</a:t>
            </a:r>
            <a:r>
              <a:rPr lang="ru-RU" dirty="0"/>
              <a:t> прав;</a:t>
            </a:r>
          </a:p>
          <a:p>
            <a:r>
              <a:rPr lang="ru-RU" dirty="0" err="1"/>
              <a:t>акцій</a:t>
            </a:r>
            <a:r>
              <a:rPr lang="ru-RU" dirty="0"/>
              <a:t>, </a:t>
            </a:r>
            <a:r>
              <a:rPr lang="ru-RU" dirty="0" err="1"/>
              <a:t>облігацій</a:t>
            </a:r>
            <a:r>
              <a:rPr lang="ru-RU" dirty="0"/>
              <a:t>,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корпоративних</a:t>
            </a:r>
            <a:r>
              <a:rPr lang="ru-RU" dirty="0"/>
              <a:t> прав (прав </a:t>
            </a:r>
            <a:r>
              <a:rPr lang="ru-RU" dirty="0" err="1"/>
              <a:t>власності</a:t>
            </a:r>
            <a:r>
              <a:rPr lang="ru-RU" dirty="0"/>
              <a:t> на </a:t>
            </a:r>
            <a:r>
              <a:rPr lang="ru-RU" dirty="0" err="1"/>
              <a:t>частку</a:t>
            </a:r>
            <a:r>
              <a:rPr lang="ru-RU" dirty="0"/>
              <a:t> (пай) у статутному </a:t>
            </a:r>
            <a:r>
              <a:rPr lang="ru-RU" dirty="0" err="1"/>
              <a:t>капіталі</a:t>
            </a:r>
            <a:r>
              <a:rPr lang="ru-RU" dirty="0"/>
              <a:t> </a:t>
            </a:r>
            <a:r>
              <a:rPr lang="ru-RU" dirty="0" err="1"/>
              <a:t>юридичної</a:t>
            </a:r>
            <a:r>
              <a:rPr lang="ru-RU" dirty="0"/>
              <a:t> особи, </a:t>
            </a:r>
            <a:r>
              <a:rPr lang="ru-RU" dirty="0" err="1"/>
              <a:t>створеної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), </a:t>
            </a:r>
            <a:r>
              <a:rPr lang="ru-RU" dirty="0" err="1"/>
              <a:t>виражених</a:t>
            </a:r>
            <a:r>
              <a:rPr lang="ru-RU" dirty="0"/>
              <a:t> у </a:t>
            </a:r>
            <a:r>
              <a:rPr lang="ru-RU" dirty="0" err="1"/>
              <a:t>конвертованій</a:t>
            </a:r>
            <a:r>
              <a:rPr lang="ru-RU" dirty="0"/>
              <a:t> </a:t>
            </a:r>
            <a:r>
              <a:rPr lang="ru-RU" dirty="0" err="1"/>
              <a:t>валюті</a:t>
            </a:r>
            <a:r>
              <a:rPr lang="ru-RU" dirty="0"/>
              <a:t>;</a:t>
            </a:r>
          </a:p>
          <a:p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та права на </a:t>
            </a:r>
            <a:r>
              <a:rPr lang="ru-RU" dirty="0" err="1"/>
              <a:t>вимоги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договірних</a:t>
            </a:r>
            <a:r>
              <a:rPr lang="ru-RU" dirty="0"/>
              <a:t> </a:t>
            </a:r>
            <a:r>
              <a:rPr lang="ru-RU" dirty="0" err="1"/>
              <a:t>зобов'язань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гарантовані</a:t>
            </a:r>
            <a:r>
              <a:rPr lang="ru-RU" dirty="0"/>
              <a:t> </a:t>
            </a:r>
            <a:r>
              <a:rPr lang="ru-RU" dirty="0" err="1"/>
              <a:t>першокласними</a:t>
            </a:r>
            <a:r>
              <a:rPr lang="ru-RU" dirty="0"/>
              <a:t> банками і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у </a:t>
            </a:r>
            <a:r>
              <a:rPr lang="ru-RU" dirty="0" err="1"/>
              <a:t>конвертованій</a:t>
            </a:r>
            <a:r>
              <a:rPr lang="ru-RU" dirty="0"/>
              <a:t> </a:t>
            </a:r>
            <a:r>
              <a:rPr lang="ru-RU" dirty="0" err="1"/>
              <a:t>валюті</a:t>
            </a:r>
            <a:r>
              <a:rPr lang="ru-RU" dirty="0"/>
              <a:t>, </a:t>
            </a:r>
            <a:r>
              <a:rPr lang="ru-RU" dirty="0" err="1"/>
              <a:t>підтверджену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законами (процедурами)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інвестора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міжнародними</a:t>
            </a:r>
            <a:r>
              <a:rPr lang="ru-RU" dirty="0"/>
              <a:t> </a:t>
            </a:r>
            <a:r>
              <a:rPr lang="ru-RU" dirty="0" err="1"/>
              <a:t>торговельними</a:t>
            </a:r>
            <a:r>
              <a:rPr lang="ru-RU" dirty="0"/>
              <a:t> </a:t>
            </a:r>
            <a:r>
              <a:rPr lang="ru-RU" dirty="0" err="1"/>
              <a:t>звичаями</a:t>
            </a:r>
            <a:r>
              <a:rPr lang="ru-RU" dirty="0"/>
              <a:t>;</a:t>
            </a:r>
          </a:p>
          <a:p>
            <a:r>
              <a:rPr lang="ru-RU" dirty="0"/>
              <a:t>будь-</a:t>
            </a:r>
            <a:r>
              <a:rPr lang="ru-RU" dirty="0" err="1"/>
              <a:t>яких</a:t>
            </a:r>
            <a:r>
              <a:rPr lang="ru-RU" dirty="0"/>
              <a:t> прав </a:t>
            </a:r>
            <a:r>
              <a:rPr lang="ru-RU" dirty="0" err="1"/>
              <a:t>інтелектуальної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,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у </a:t>
            </a:r>
            <a:r>
              <a:rPr lang="ru-RU" dirty="0" err="1"/>
              <a:t>конвертованій</a:t>
            </a:r>
            <a:r>
              <a:rPr lang="ru-RU" dirty="0"/>
              <a:t> </a:t>
            </a:r>
            <a:r>
              <a:rPr lang="ru-RU" dirty="0" err="1"/>
              <a:t>валюті</a:t>
            </a:r>
            <a:r>
              <a:rPr lang="ru-RU" dirty="0"/>
              <a:t> </a:t>
            </a:r>
            <a:r>
              <a:rPr lang="ru-RU" dirty="0" err="1"/>
              <a:t>підтверджена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законами (процедурами)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інвестора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міжнародними</a:t>
            </a:r>
            <a:r>
              <a:rPr lang="ru-RU" dirty="0"/>
              <a:t> </a:t>
            </a:r>
            <a:r>
              <a:rPr lang="ru-RU" dirty="0" err="1"/>
              <a:t>торговельними</a:t>
            </a:r>
            <a:r>
              <a:rPr lang="ru-RU" dirty="0"/>
              <a:t> </a:t>
            </a:r>
            <a:r>
              <a:rPr lang="ru-RU" dirty="0" err="1"/>
              <a:t>звичаями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підтверджена</a:t>
            </a:r>
            <a:r>
              <a:rPr lang="ru-RU" dirty="0"/>
              <a:t> </a:t>
            </a:r>
            <a:r>
              <a:rPr lang="ru-RU" dirty="0" err="1"/>
              <a:t>експертною</a:t>
            </a:r>
            <a:r>
              <a:rPr lang="ru-RU" dirty="0"/>
              <a:t> </a:t>
            </a:r>
            <a:r>
              <a:rPr lang="ru-RU" dirty="0" err="1"/>
              <a:t>оцінкою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легалізовані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авторські</a:t>
            </a:r>
            <a:r>
              <a:rPr lang="ru-RU" dirty="0"/>
              <a:t> права, права на </a:t>
            </a:r>
            <a:r>
              <a:rPr lang="ru-RU" dirty="0" err="1"/>
              <a:t>винаходи</a:t>
            </a:r>
            <a:r>
              <a:rPr lang="ru-RU" dirty="0"/>
              <a:t>, </a:t>
            </a:r>
            <a:r>
              <a:rPr lang="ru-RU" dirty="0" err="1"/>
              <a:t>корисні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, </a:t>
            </a:r>
            <a:r>
              <a:rPr lang="ru-RU" dirty="0" err="1"/>
              <a:t>промислові</a:t>
            </a:r>
            <a:r>
              <a:rPr lang="ru-RU" dirty="0"/>
              <a:t> </a:t>
            </a:r>
            <a:r>
              <a:rPr lang="ru-RU" dirty="0" err="1"/>
              <a:t>зразки</a:t>
            </a:r>
            <a:r>
              <a:rPr lang="ru-RU" dirty="0"/>
              <a:t>, знаки для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послуг</a:t>
            </a:r>
            <a:r>
              <a:rPr lang="ru-RU" dirty="0"/>
              <a:t>, ноу-хау 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  <a:p>
            <a:r>
              <a:rPr lang="ru-RU" dirty="0"/>
              <a:t>прав на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права на </a:t>
            </a:r>
            <a:r>
              <a:rPr lang="ru-RU" dirty="0" err="1"/>
              <a:t>користування</a:t>
            </a:r>
            <a:r>
              <a:rPr lang="ru-RU" dirty="0"/>
              <a:t> </a:t>
            </a:r>
            <a:r>
              <a:rPr lang="ru-RU" dirty="0" err="1"/>
              <a:t>надрами</a:t>
            </a:r>
            <a:r>
              <a:rPr lang="ru-RU" dirty="0"/>
              <a:t> та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наданих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,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у </a:t>
            </a:r>
            <a:r>
              <a:rPr lang="ru-RU" dirty="0" err="1"/>
              <a:t>конвертованій</a:t>
            </a:r>
            <a:r>
              <a:rPr lang="ru-RU" dirty="0"/>
              <a:t> </a:t>
            </a:r>
            <a:r>
              <a:rPr lang="ru-RU" dirty="0" err="1"/>
              <a:t>валюті</a:t>
            </a:r>
            <a:r>
              <a:rPr lang="ru-RU" dirty="0"/>
              <a:t> </a:t>
            </a:r>
            <a:r>
              <a:rPr lang="ru-RU" dirty="0" err="1"/>
              <a:t>підтверджена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законами (процедурами)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інвестора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міжнародними</a:t>
            </a:r>
            <a:r>
              <a:rPr lang="ru-RU" dirty="0"/>
              <a:t> </a:t>
            </a:r>
            <a:r>
              <a:rPr lang="ru-RU" dirty="0" err="1"/>
              <a:t>торговельними</a:t>
            </a:r>
            <a:r>
              <a:rPr lang="ru-RU" dirty="0"/>
              <a:t> </a:t>
            </a:r>
            <a:r>
              <a:rPr lang="ru-RU" dirty="0" err="1"/>
              <a:t>звичаями</a:t>
            </a:r>
            <a:r>
              <a:rPr lang="ru-RU" dirty="0"/>
              <a:t>;</a:t>
            </a:r>
          </a:p>
          <a:p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1934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5391"/>
            <a:ext cx="8596668" cy="6292158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Іноземні</a:t>
            </a:r>
            <a:r>
              <a:rPr lang="ru-RU" dirty="0"/>
              <a:t> </a:t>
            </a:r>
            <a:r>
              <a:rPr lang="ru-RU" dirty="0" err="1"/>
              <a:t>інвестиції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здійснюватися</a:t>
            </a:r>
            <a:r>
              <a:rPr lang="ru-RU" dirty="0"/>
              <a:t> у таких формах:</a:t>
            </a:r>
          </a:p>
          <a:p>
            <a:r>
              <a:rPr lang="ru-RU" dirty="0" err="1"/>
              <a:t>часткової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у </a:t>
            </a:r>
            <a:r>
              <a:rPr lang="ru-RU" dirty="0" err="1"/>
              <a:t>підприємствах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створюються</a:t>
            </a:r>
            <a:r>
              <a:rPr lang="ru-RU" dirty="0"/>
              <a:t> </a:t>
            </a:r>
            <a:r>
              <a:rPr lang="ru-RU" dirty="0" err="1"/>
              <a:t>спільно</a:t>
            </a:r>
            <a:r>
              <a:rPr lang="ru-RU" dirty="0"/>
              <a:t> з </a:t>
            </a:r>
            <a:r>
              <a:rPr lang="ru-RU" dirty="0" err="1"/>
              <a:t>українськими</a:t>
            </a:r>
            <a:r>
              <a:rPr lang="ru-RU" dirty="0"/>
              <a:t> </a:t>
            </a:r>
            <a:r>
              <a:rPr lang="ru-RU" dirty="0" err="1"/>
              <a:t>юридичними</a:t>
            </a:r>
            <a:r>
              <a:rPr lang="ru-RU" dirty="0"/>
              <a:t> і </a:t>
            </a:r>
            <a:r>
              <a:rPr lang="ru-RU" dirty="0" err="1"/>
              <a:t>фізичними</a:t>
            </a:r>
            <a:r>
              <a:rPr lang="ru-RU" dirty="0"/>
              <a:t> особами,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придбання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/>
              <a:t>діючих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;</a:t>
            </a:r>
          </a:p>
          <a:p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належать </a:t>
            </a:r>
            <a:r>
              <a:rPr lang="ru-RU" dirty="0" err="1"/>
              <a:t>іноземним</a:t>
            </a:r>
            <a:r>
              <a:rPr lang="ru-RU" dirty="0"/>
              <a:t> </a:t>
            </a:r>
            <a:r>
              <a:rPr lang="ru-RU" dirty="0" err="1"/>
              <a:t>інвесторам</a:t>
            </a:r>
            <a:r>
              <a:rPr lang="ru-RU" dirty="0"/>
              <a:t>, </a:t>
            </a:r>
            <a:r>
              <a:rPr lang="ru-RU" dirty="0" err="1"/>
              <a:t>філій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відокремлених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юридичних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придбання</a:t>
            </a:r>
            <a:r>
              <a:rPr lang="ru-RU" dirty="0"/>
              <a:t> у </a:t>
            </a:r>
            <a:r>
              <a:rPr lang="ru-RU" dirty="0" err="1"/>
              <a:t>власність</a:t>
            </a:r>
            <a:r>
              <a:rPr lang="ru-RU" dirty="0"/>
              <a:t> </a:t>
            </a:r>
            <a:r>
              <a:rPr lang="ru-RU" dirty="0" err="1"/>
              <a:t>діючих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;</a:t>
            </a:r>
          </a:p>
          <a:p>
            <a:r>
              <a:rPr lang="ru-RU" dirty="0" err="1"/>
              <a:t>придбання</a:t>
            </a:r>
            <a:r>
              <a:rPr lang="ru-RU" dirty="0"/>
              <a:t> не </a:t>
            </a:r>
            <a:r>
              <a:rPr lang="ru-RU" dirty="0" err="1"/>
              <a:t>забороненого</a:t>
            </a:r>
            <a:r>
              <a:rPr lang="ru-RU" dirty="0"/>
              <a:t> законами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нерухомого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рухомого</a:t>
            </a:r>
            <a:r>
              <a:rPr lang="ru-RU" dirty="0"/>
              <a:t> майна,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будинки</a:t>
            </a:r>
            <a:r>
              <a:rPr lang="ru-RU" dirty="0"/>
              <a:t>, </a:t>
            </a:r>
            <a:r>
              <a:rPr lang="ru-RU" dirty="0" err="1"/>
              <a:t>квартири</a:t>
            </a:r>
            <a:r>
              <a:rPr lang="ru-RU" dirty="0"/>
              <a:t>, </a:t>
            </a:r>
            <a:r>
              <a:rPr lang="ru-RU" dirty="0" err="1"/>
              <a:t>приміщення</a:t>
            </a:r>
            <a:r>
              <a:rPr lang="ru-RU" dirty="0"/>
              <a:t>, </a:t>
            </a:r>
            <a:r>
              <a:rPr lang="ru-RU" dirty="0" err="1"/>
              <a:t>обладнання</a:t>
            </a:r>
            <a:r>
              <a:rPr lang="ru-RU" dirty="0"/>
              <a:t>, </a:t>
            </a:r>
            <a:r>
              <a:rPr lang="ru-RU" dirty="0" err="1"/>
              <a:t>транспортні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, шляхом прямого </a:t>
            </a:r>
            <a:r>
              <a:rPr lang="ru-RU" dirty="0" err="1"/>
              <a:t>одержання</a:t>
            </a:r>
            <a:r>
              <a:rPr lang="ru-RU" dirty="0"/>
              <a:t> майна та </a:t>
            </a:r>
            <a:r>
              <a:rPr lang="ru-RU" dirty="0" err="1"/>
              <a:t>майнових</a:t>
            </a:r>
            <a:r>
              <a:rPr lang="ru-RU" dirty="0"/>
              <a:t> </a:t>
            </a:r>
            <a:r>
              <a:rPr lang="ru-RU" dirty="0" err="1"/>
              <a:t>комплексів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акцій</a:t>
            </a:r>
            <a:r>
              <a:rPr lang="ru-RU" dirty="0"/>
              <a:t>, </a:t>
            </a:r>
            <a:r>
              <a:rPr lang="ru-RU" dirty="0" err="1"/>
              <a:t>облігацій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;</a:t>
            </a:r>
          </a:p>
          <a:p>
            <a:r>
              <a:rPr lang="ru-RU" dirty="0" err="1"/>
              <a:t>придбання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за </a:t>
            </a:r>
            <a:r>
              <a:rPr lang="ru-RU" dirty="0" err="1"/>
              <a:t>участю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юридичних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прав на </a:t>
            </a:r>
            <a:r>
              <a:rPr lang="ru-RU" dirty="0" err="1"/>
              <a:t>користування</a:t>
            </a:r>
            <a:r>
              <a:rPr lang="ru-RU" dirty="0"/>
              <a:t> землею та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</a:t>
            </a:r>
          </a:p>
          <a:p>
            <a:r>
              <a:rPr lang="ru-RU" dirty="0" err="1"/>
              <a:t>придбання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майнових</a:t>
            </a:r>
            <a:r>
              <a:rPr lang="ru-RU" dirty="0"/>
              <a:t> прав;</a:t>
            </a:r>
          </a:p>
          <a:p>
            <a:r>
              <a:rPr lang="ru-RU" dirty="0" err="1"/>
              <a:t>господарської</a:t>
            </a:r>
            <a:r>
              <a:rPr lang="ru-RU" dirty="0"/>
              <a:t> (</a:t>
            </a:r>
            <a:r>
              <a:rPr lang="ru-RU" dirty="0" err="1"/>
              <a:t>підприємницької</a:t>
            </a:r>
            <a:r>
              <a:rPr lang="ru-RU" dirty="0"/>
              <a:t>) </a:t>
            </a:r>
            <a:r>
              <a:rPr lang="ru-RU" dirty="0" err="1"/>
              <a:t>діяльності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 про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;</a:t>
            </a:r>
          </a:p>
          <a:p>
            <a:r>
              <a:rPr lang="ru-RU" dirty="0" smtClean="0"/>
              <a:t>в </a:t>
            </a:r>
            <a:r>
              <a:rPr lang="ru-RU" dirty="0" err="1"/>
              <a:t>інших</a:t>
            </a:r>
            <a:r>
              <a:rPr lang="ru-RU" dirty="0"/>
              <a:t> формах,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заборонені</a:t>
            </a:r>
            <a:r>
              <a:rPr lang="ru-RU" dirty="0"/>
              <a:t> законами </a:t>
            </a:r>
            <a:r>
              <a:rPr lang="ru-RU" dirty="0" err="1"/>
              <a:t>України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без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юридичної</a:t>
            </a:r>
            <a:r>
              <a:rPr lang="ru-RU" dirty="0"/>
              <a:t> особи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суб'єктами</a:t>
            </a:r>
            <a:r>
              <a:rPr lang="ru-RU" dirty="0"/>
              <a:t>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8970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53497"/>
            <a:ext cx="8596668" cy="6156356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ru-RU" dirty="0"/>
              <a:t>Як </a:t>
            </a:r>
            <a:r>
              <a:rPr lang="ru-RU" dirty="0" err="1"/>
              <a:t>інвесторам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розрахунки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?</a:t>
            </a:r>
          </a:p>
          <a:p>
            <a:pPr fontAlgn="base"/>
            <a:r>
              <a:rPr lang="ru-RU" dirty="0"/>
              <a:t>1.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переказати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(</a:t>
            </a:r>
            <a:r>
              <a:rPr lang="ru-RU" dirty="0" err="1"/>
              <a:t>іноземну</a:t>
            </a:r>
            <a:r>
              <a:rPr lang="ru-RU" dirty="0"/>
              <a:t> валюту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гривню</a:t>
            </a:r>
            <a:r>
              <a:rPr lang="ru-RU" dirty="0"/>
              <a:t>) </a:t>
            </a:r>
            <a:r>
              <a:rPr lang="ru-RU" dirty="0" err="1"/>
              <a:t>із</a:t>
            </a:r>
            <a:r>
              <a:rPr lang="ru-RU" dirty="0"/>
              <a:t>-за кордону на </a:t>
            </a:r>
            <a:r>
              <a:rPr lang="ru-RU" dirty="0" err="1"/>
              <a:t>відкритий</a:t>
            </a:r>
            <a:r>
              <a:rPr lang="ru-RU" dirty="0"/>
              <a:t> в </a:t>
            </a:r>
            <a:r>
              <a:rPr lang="ru-RU" dirty="0" err="1"/>
              <a:t>місцевому</a:t>
            </a:r>
            <a:r>
              <a:rPr lang="ru-RU" dirty="0"/>
              <a:t> банку </a:t>
            </a:r>
            <a:r>
              <a:rPr lang="ru-RU" dirty="0" err="1"/>
              <a:t>власний</a:t>
            </a:r>
            <a:r>
              <a:rPr lang="ru-RU" dirty="0"/>
              <a:t> </a:t>
            </a:r>
            <a:r>
              <a:rPr lang="ru-RU" dirty="0" err="1"/>
              <a:t>рахунок</a:t>
            </a:r>
            <a:r>
              <a:rPr lang="ru-RU" dirty="0"/>
              <a:t>:</a:t>
            </a:r>
          </a:p>
          <a:p>
            <a:pPr fontAlgn="base"/>
            <a:r>
              <a:rPr lang="ru-RU" dirty="0"/>
              <a:t>- </a:t>
            </a:r>
            <a:r>
              <a:rPr lang="ru-RU" dirty="0" err="1"/>
              <a:t>поточний</a:t>
            </a:r>
            <a:r>
              <a:rPr lang="ru-RU" dirty="0"/>
              <a:t>,</a:t>
            </a:r>
          </a:p>
          <a:p>
            <a:pPr fontAlgn="base"/>
            <a:r>
              <a:rPr lang="ru-RU" dirty="0"/>
              <a:t>- </a:t>
            </a:r>
            <a:r>
              <a:rPr lang="ru-RU" dirty="0" err="1"/>
              <a:t>інвестиційний</a:t>
            </a:r>
            <a:r>
              <a:rPr lang="ru-RU" dirty="0"/>
              <a:t>,</a:t>
            </a:r>
          </a:p>
          <a:p>
            <a:pPr fontAlgn="base"/>
            <a:r>
              <a:rPr lang="ru-RU" dirty="0"/>
              <a:t>-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умовного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 (</a:t>
            </a:r>
            <a:r>
              <a:rPr lang="ru-RU" dirty="0" err="1"/>
              <a:t>ескроу</a:t>
            </a:r>
            <a:r>
              <a:rPr lang="ru-RU" dirty="0"/>
              <a:t>),</a:t>
            </a:r>
          </a:p>
          <a:p>
            <a:pPr fontAlgn="base"/>
            <a:r>
              <a:rPr lang="ru-RU" dirty="0"/>
              <a:t>- </a:t>
            </a:r>
            <a:r>
              <a:rPr lang="ru-RU" dirty="0" err="1"/>
              <a:t>кореспондентський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Кошти</a:t>
            </a:r>
            <a:r>
              <a:rPr lang="ru-RU" dirty="0"/>
              <a:t> в </a:t>
            </a:r>
            <a:r>
              <a:rPr lang="ru-RU" dirty="0" err="1"/>
              <a:t>іноземній</a:t>
            </a:r>
            <a:r>
              <a:rPr lang="ru-RU" dirty="0"/>
              <a:t> </a:t>
            </a:r>
            <a:r>
              <a:rPr lang="ru-RU" dirty="0" err="1"/>
              <a:t>валюті</a:t>
            </a:r>
            <a:r>
              <a:rPr lang="ru-RU" dirty="0"/>
              <a:t> на </a:t>
            </a:r>
            <a:r>
              <a:rPr lang="ru-RU" dirty="0" err="1"/>
              <a:t>рахунках</a:t>
            </a:r>
            <a:r>
              <a:rPr lang="ru-RU" dirty="0"/>
              <a:t> </a:t>
            </a:r>
            <a:r>
              <a:rPr lang="ru-RU" dirty="0" err="1"/>
              <a:t>інвесторів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за потреби та без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обмежень</a:t>
            </a:r>
            <a:r>
              <a:rPr lang="ru-RU" dirty="0"/>
              <a:t> </a:t>
            </a:r>
            <a:r>
              <a:rPr lang="ru-RU" dirty="0" err="1"/>
              <a:t>обміняти</a:t>
            </a:r>
            <a:r>
              <a:rPr lang="ru-RU" dirty="0"/>
              <a:t> на </a:t>
            </a:r>
            <a:r>
              <a:rPr lang="ru-RU" dirty="0" err="1"/>
              <a:t>гривню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за </a:t>
            </a:r>
            <a:r>
              <a:rPr lang="ru-RU" dirty="0" err="1"/>
              <a:t>отриману</a:t>
            </a:r>
            <a:r>
              <a:rPr lang="ru-RU" dirty="0"/>
              <a:t> </a:t>
            </a:r>
            <a:r>
              <a:rPr lang="ru-RU" dirty="0" err="1"/>
              <a:t>гривню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вільно</a:t>
            </a:r>
            <a:r>
              <a:rPr lang="ru-RU" dirty="0"/>
              <a:t> </a:t>
            </a:r>
            <a:r>
              <a:rPr lang="ru-RU" dirty="0" err="1"/>
              <a:t>придбати</a:t>
            </a:r>
            <a:r>
              <a:rPr lang="ru-RU" dirty="0"/>
              <a:t> </a:t>
            </a:r>
            <a:r>
              <a:rPr lang="ru-RU" dirty="0" err="1"/>
              <a:t>іноземну</a:t>
            </a:r>
            <a:r>
              <a:rPr lang="ru-RU" dirty="0"/>
              <a:t> валюту і </a:t>
            </a:r>
            <a:r>
              <a:rPr lang="ru-RU" dirty="0" err="1"/>
              <a:t>перерахувати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за кордон.</a:t>
            </a:r>
          </a:p>
          <a:p>
            <a:pPr fontAlgn="base"/>
            <a:r>
              <a:rPr lang="ru-RU" dirty="0"/>
              <a:t>2. </a:t>
            </a:r>
            <a:r>
              <a:rPr lang="ru-RU" dirty="0" err="1"/>
              <a:t>Кошти</a:t>
            </a:r>
            <a:r>
              <a:rPr lang="ru-RU" dirty="0"/>
              <a:t> з-за кордону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переказувати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на </a:t>
            </a:r>
            <a:r>
              <a:rPr lang="ru-RU" dirty="0" err="1"/>
              <a:t>рахунок</a:t>
            </a:r>
            <a:r>
              <a:rPr lang="ru-RU" dirty="0"/>
              <a:t> резидента в </a:t>
            </a:r>
            <a:r>
              <a:rPr lang="ru-RU" dirty="0" err="1"/>
              <a:t>Україні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як </a:t>
            </a:r>
            <a:r>
              <a:rPr lang="ru-RU" dirty="0" err="1"/>
              <a:t>продавець</a:t>
            </a:r>
            <a:r>
              <a:rPr lang="ru-RU" dirty="0"/>
              <a:t> </a:t>
            </a:r>
            <a:r>
              <a:rPr lang="ru-RU" dirty="0" err="1"/>
              <a:t>об’єкта</a:t>
            </a:r>
            <a:r>
              <a:rPr lang="ru-RU" dirty="0"/>
              <a:t> </a:t>
            </a:r>
            <a:r>
              <a:rPr lang="ru-RU" dirty="0" err="1"/>
              <a:t>інвестиції</a:t>
            </a:r>
            <a:r>
              <a:rPr lang="ru-RU" dirty="0"/>
              <a:t>, так і </a:t>
            </a:r>
            <a:r>
              <a:rPr lang="ru-RU" dirty="0" err="1"/>
              <a:t>посередник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торговець</a:t>
            </a:r>
            <a:r>
              <a:rPr lang="ru-RU" dirty="0"/>
              <a:t> </a:t>
            </a:r>
            <a:r>
              <a:rPr lang="ru-RU" dirty="0" err="1"/>
              <a:t>цінними</a:t>
            </a:r>
            <a:r>
              <a:rPr lang="ru-RU" dirty="0"/>
              <a:t> </a:t>
            </a:r>
            <a:r>
              <a:rPr lang="ru-RU" dirty="0" err="1"/>
              <a:t>паперами</a:t>
            </a:r>
            <a:r>
              <a:rPr lang="ru-RU" dirty="0"/>
              <a:t>).</a:t>
            </a:r>
          </a:p>
          <a:p>
            <a:pPr fontAlgn="base"/>
            <a:r>
              <a:rPr lang="ru-RU" dirty="0"/>
              <a:t>3.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розрахунки</a:t>
            </a:r>
            <a:r>
              <a:rPr lang="ru-RU" dirty="0"/>
              <a:t> в </a:t>
            </a:r>
            <a:r>
              <a:rPr lang="ru-RU" dirty="0" err="1"/>
              <a:t>гривнях</a:t>
            </a:r>
            <a:r>
              <a:rPr lang="ru-RU" dirty="0"/>
              <a:t>/</a:t>
            </a:r>
            <a:r>
              <a:rPr lang="ru-RU" dirty="0" err="1"/>
              <a:t>іноземній</a:t>
            </a:r>
            <a:r>
              <a:rPr lang="ru-RU" dirty="0"/>
              <a:t> </a:t>
            </a:r>
            <a:r>
              <a:rPr lang="ru-RU" dirty="0" err="1"/>
              <a:t>валюті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з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рахунків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іноземними</a:t>
            </a:r>
            <a:r>
              <a:rPr lang="ru-RU" dirty="0"/>
              <a:t> </a:t>
            </a:r>
            <a:r>
              <a:rPr lang="ru-RU" dirty="0" err="1"/>
              <a:t>інвесторами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резидентами, </a:t>
            </a:r>
            <a:r>
              <a:rPr lang="ru-RU" dirty="0" err="1"/>
              <a:t>уключаючи</a:t>
            </a:r>
            <a:r>
              <a:rPr lang="ru-RU" dirty="0"/>
              <a:t> </a:t>
            </a:r>
            <a:r>
              <a:rPr lang="ru-RU" dirty="0" err="1"/>
              <a:t>рахунки</a:t>
            </a:r>
            <a:r>
              <a:rPr lang="ru-RU" dirty="0"/>
              <a:t> </a:t>
            </a:r>
            <a:r>
              <a:rPr lang="ru-RU" dirty="0" err="1"/>
              <a:t>номінальних</a:t>
            </a:r>
            <a:r>
              <a:rPr lang="ru-RU" dirty="0"/>
              <a:t> </a:t>
            </a:r>
            <a:r>
              <a:rPr lang="ru-RU" dirty="0" err="1"/>
              <a:t>утримувачів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4.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розрахунки</a:t>
            </a:r>
            <a:r>
              <a:rPr lang="ru-RU" dirty="0"/>
              <a:t> через </a:t>
            </a:r>
            <a:r>
              <a:rPr lang="ru-RU" dirty="0" err="1"/>
              <a:t>кореспондентський</a:t>
            </a:r>
            <a:r>
              <a:rPr lang="ru-RU" dirty="0"/>
              <a:t>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іноземного</a:t>
            </a:r>
            <a:r>
              <a:rPr lang="ru-RU" dirty="0"/>
              <a:t> банку-</a:t>
            </a:r>
            <a:r>
              <a:rPr lang="ru-RU" dirty="0" err="1"/>
              <a:t>депозитарію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рахунок</a:t>
            </a:r>
            <a:r>
              <a:rPr lang="ru-RU" dirty="0"/>
              <a:t> у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паперах</a:t>
            </a:r>
            <a:r>
              <a:rPr lang="ru-RU" dirty="0"/>
              <a:t> у </a:t>
            </a:r>
            <a:r>
              <a:rPr lang="ru-RU" dirty="0" err="1"/>
              <a:t>Національному</a:t>
            </a:r>
            <a:r>
              <a:rPr lang="ru-RU" dirty="0"/>
              <a:t> </a:t>
            </a:r>
            <a:r>
              <a:rPr lang="ru-RU" dirty="0" smtClean="0"/>
              <a:t>банку </a:t>
            </a:r>
            <a:r>
              <a:rPr lang="ru-RU" dirty="0"/>
              <a:t>(</a:t>
            </a:r>
            <a:r>
              <a:rPr lang="ru-RU" dirty="0" err="1"/>
              <a:t>розрахунки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здійснюватися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за </a:t>
            </a:r>
            <a:r>
              <a:rPr lang="ru-RU" dirty="0" err="1"/>
              <a:t>операціями</a:t>
            </a:r>
            <a:r>
              <a:rPr lang="ru-RU" dirty="0"/>
              <a:t> з </a:t>
            </a:r>
            <a:r>
              <a:rPr lang="ru-RU" dirty="0" err="1"/>
              <a:t>купівлі</a:t>
            </a:r>
            <a:r>
              <a:rPr lang="ru-RU" dirty="0"/>
              <a:t>-продажу </a:t>
            </a:r>
            <a:r>
              <a:rPr lang="ru-RU" dirty="0" err="1"/>
              <a:t>облігацій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позик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21808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3909"/>
            <a:ext cx="8596668" cy="5887453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/>
              <a:t>5.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використати</a:t>
            </a:r>
            <a:r>
              <a:rPr lang="ru-RU" dirty="0"/>
              <a:t> </a:t>
            </a:r>
            <a:r>
              <a:rPr lang="ru-RU" dirty="0" err="1"/>
              <a:t>власний</a:t>
            </a:r>
            <a:r>
              <a:rPr lang="ru-RU" dirty="0"/>
              <a:t>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умовного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 (</a:t>
            </a:r>
            <a:r>
              <a:rPr lang="ru-RU" dirty="0" err="1"/>
              <a:t>ескроу</a:t>
            </a:r>
            <a:r>
              <a:rPr lang="ru-RU" dirty="0"/>
              <a:t>) для </a:t>
            </a:r>
            <a:r>
              <a:rPr lang="ru-RU" dirty="0" err="1"/>
              <a:t>придбання</a:t>
            </a:r>
            <a:r>
              <a:rPr lang="ru-RU" dirty="0"/>
              <a:t> </a:t>
            </a:r>
            <a:r>
              <a:rPr lang="ru-RU" dirty="0" err="1"/>
              <a:t>акцій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емітентів</a:t>
            </a:r>
            <a:r>
              <a:rPr lang="ru-RU" dirty="0"/>
              <a:t> за процедурою "</a:t>
            </a:r>
            <a:r>
              <a:rPr lang="en-US" dirty="0"/>
              <a:t>squeeze-out".</a:t>
            </a:r>
          </a:p>
          <a:p>
            <a:pPr fontAlgn="base"/>
            <a:r>
              <a:rPr lang="en-US" dirty="0"/>
              <a:t>6.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переказати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з одного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рахунку</a:t>
            </a:r>
            <a:r>
              <a:rPr lang="ru-RU" dirty="0"/>
              <a:t> на </a:t>
            </a:r>
            <a:r>
              <a:rPr lang="ru-RU" dirty="0" err="1"/>
              <a:t>інший</a:t>
            </a:r>
            <a:r>
              <a:rPr lang="ru-RU" dirty="0"/>
              <a:t>, </a:t>
            </a:r>
            <a:r>
              <a:rPr lang="ru-RU" dirty="0" err="1"/>
              <a:t>відкриті</a:t>
            </a:r>
            <a:r>
              <a:rPr lang="ru-RU" dirty="0"/>
              <a:t> </a:t>
            </a:r>
            <a:r>
              <a:rPr lang="ru-RU" dirty="0" err="1"/>
              <a:t>іноземним</a:t>
            </a:r>
            <a:r>
              <a:rPr lang="ru-RU" dirty="0"/>
              <a:t> </a:t>
            </a:r>
            <a:r>
              <a:rPr lang="ru-RU" dirty="0" err="1"/>
              <a:t>інвестором</a:t>
            </a:r>
            <a:r>
              <a:rPr lang="ru-RU" dirty="0"/>
              <a:t> у банках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Іноземний</a:t>
            </a:r>
            <a:r>
              <a:rPr lang="ru-RU" dirty="0"/>
              <a:t> </a:t>
            </a:r>
            <a:r>
              <a:rPr lang="ru-RU" dirty="0" err="1"/>
              <a:t>інвестор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розміщувати</a:t>
            </a:r>
            <a:r>
              <a:rPr lang="ru-RU" dirty="0"/>
              <a:t> </a:t>
            </a:r>
            <a:r>
              <a:rPr lang="ru-RU" dirty="0" err="1"/>
              <a:t>вклади</a:t>
            </a:r>
            <a:r>
              <a:rPr lang="ru-RU" dirty="0"/>
              <a:t> (</a:t>
            </a:r>
            <a:r>
              <a:rPr lang="ru-RU" dirty="0" err="1"/>
              <a:t>депозити</a:t>
            </a:r>
            <a:r>
              <a:rPr lang="ru-RU" dirty="0"/>
              <a:t>) у </a:t>
            </a:r>
            <a:r>
              <a:rPr lang="ru-RU" dirty="0" err="1"/>
              <a:t>гривнях</a:t>
            </a:r>
            <a:r>
              <a:rPr lang="ru-RU" dirty="0"/>
              <a:t>/</a:t>
            </a:r>
            <a:r>
              <a:rPr lang="ru-RU" dirty="0" err="1"/>
              <a:t>іноземній</a:t>
            </a:r>
            <a:r>
              <a:rPr lang="ru-RU" dirty="0"/>
              <a:t> </a:t>
            </a:r>
            <a:r>
              <a:rPr lang="ru-RU" dirty="0" err="1"/>
              <a:t>валюті</a:t>
            </a:r>
            <a:r>
              <a:rPr lang="ru-RU" dirty="0"/>
              <a:t> в банках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dirty="0" err="1"/>
              <a:t>договірних</a:t>
            </a:r>
            <a:r>
              <a:rPr lang="ru-RU" dirty="0"/>
              <a:t> засадах без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обмежень</a:t>
            </a:r>
            <a:r>
              <a:rPr lang="ru-RU" dirty="0" smtClean="0"/>
              <a:t>.</a:t>
            </a:r>
            <a:endParaRPr lang="ru-RU" dirty="0"/>
          </a:p>
          <a:p>
            <a:pPr fontAlgn="base"/>
            <a:endParaRPr lang="ru-RU" dirty="0" smtClean="0"/>
          </a:p>
          <a:p>
            <a:pPr marL="0" indent="0" fontAlgn="base">
              <a:buNone/>
            </a:pPr>
            <a:r>
              <a:rPr lang="ru-RU" b="1" dirty="0" smtClean="0"/>
              <a:t>Порядок </a:t>
            </a:r>
            <a:r>
              <a:rPr lang="ru-RU" b="1" dirty="0" err="1" smtClean="0"/>
              <a:t>репатріац</a:t>
            </a:r>
            <a:r>
              <a:rPr lang="uk-UA" b="1" dirty="0" err="1" smtClean="0"/>
              <a:t>ії</a:t>
            </a:r>
            <a:r>
              <a:rPr lang="ru-RU" b="1" dirty="0" smtClean="0"/>
              <a:t> </a:t>
            </a:r>
            <a:r>
              <a:rPr lang="ru-RU" b="1" dirty="0" err="1" smtClean="0"/>
              <a:t>коштів</a:t>
            </a:r>
            <a:r>
              <a:rPr lang="ru-RU" b="1" dirty="0" smtClean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іноземних</a:t>
            </a:r>
            <a:r>
              <a:rPr lang="ru-RU" b="1" dirty="0"/>
              <a:t> </a:t>
            </a:r>
            <a:r>
              <a:rPr lang="ru-RU" b="1" dirty="0" err="1" smtClean="0"/>
              <a:t>інвестицій</a:t>
            </a:r>
            <a:endParaRPr lang="ru-RU" b="1" dirty="0" smtClean="0"/>
          </a:p>
          <a:p>
            <a:pPr fontAlgn="base"/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 (продаж,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, доходи/</a:t>
            </a:r>
            <a:r>
              <a:rPr lang="ru-RU" dirty="0" err="1"/>
              <a:t>дивіденди</a:t>
            </a:r>
            <a:r>
              <a:rPr lang="ru-RU" dirty="0"/>
              <a:t>)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на </a:t>
            </a:r>
            <a:r>
              <a:rPr lang="ru-RU" dirty="0" err="1"/>
              <a:t>рахунки</a:t>
            </a:r>
            <a:r>
              <a:rPr lang="ru-RU" dirty="0"/>
              <a:t> (</a:t>
            </a:r>
            <a:r>
              <a:rPr lang="ru-RU" dirty="0" err="1"/>
              <a:t>поточні</a:t>
            </a:r>
            <a:r>
              <a:rPr lang="ru-RU" dirty="0"/>
              <a:t>/</a:t>
            </a:r>
            <a:r>
              <a:rPr lang="ru-RU" dirty="0" err="1"/>
              <a:t>інвестиційні</a:t>
            </a:r>
            <a:r>
              <a:rPr lang="ru-RU" dirty="0"/>
              <a:t>/</a:t>
            </a:r>
            <a:r>
              <a:rPr lang="ru-RU" dirty="0" err="1"/>
              <a:t>кореспондентські</a:t>
            </a:r>
            <a:r>
              <a:rPr lang="ru-RU" dirty="0"/>
              <a:t> </a:t>
            </a:r>
            <a:r>
              <a:rPr lang="ru-RU" dirty="0" err="1"/>
              <a:t>рахунки</a:t>
            </a:r>
            <a:r>
              <a:rPr lang="ru-RU" dirty="0"/>
              <a:t> </a:t>
            </a:r>
            <a:r>
              <a:rPr lang="ru-RU" dirty="0" err="1"/>
              <a:t>інвестора</a:t>
            </a:r>
            <a:r>
              <a:rPr lang="ru-RU" dirty="0"/>
              <a:t>), </a:t>
            </a:r>
            <a:r>
              <a:rPr lang="ru-RU" dirty="0" err="1"/>
              <a:t>відкриті</a:t>
            </a:r>
            <a:r>
              <a:rPr lang="ru-RU" dirty="0"/>
              <a:t> в </a:t>
            </a:r>
            <a:r>
              <a:rPr lang="ru-RU" dirty="0" err="1"/>
              <a:t>місцевих</a:t>
            </a:r>
            <a:r>
              <a:rPr lang="ru-RU" dirty="0"/>
              <a:t> банках.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перерахувати</a:t>
            </a:r>
            <a:r>
              <a:rPr lang="ru-RU" dirty="0"/>
              <a:t> на </a:t>
            </a:r>
            <a:r>
              <a:rPr lang="ru-RU" dirty="0" err="1"/>
              <a:t>рахунки</a:t>
            </a:r>
            <a:r>
              <a:rPr lang="ru-RU" dirty="0"/>
              <a:t> за кордоном.</a:t>
            </a:r>
          </a:p>
          <a:p>
            <a:pPr fontAlgn="base"/>
            <a:r>
              <a:rPr lang="ru-RU" dirty="0" err="1"/>
              <a:t>Ці</a:t>
            </a:r>
            <a:r>
              <a:rPr lang="ru-RU" dirty="0"/>
              <a:t> ж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на </a:t>
            </a:r>
            <a:r>
              <a:rPr lang="ru-RU" dirty="0" err="1"/>
              <a:t>рахунки</a:t>
            </a:r>
            <a:r>
              <a:rPr lang="ru-RU" dirty="0"/>
              <a:t> </a:t>
            </a:r>
            <a:r>
              <a:rPr lang="ru-RU" dirty="0" err="1"/>
              <a:t>інвестора</a:t>
            </a:r>
            <a:r>
              <a:rPr lang="ru-RU" dirty="0"/>
              <a:t> за кордоном без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рахунків</a:t>
            </a:r>
            <a:r>
              <a:rPr lang="ru-RU" dirty="0"/>
              <a:t>, </a:t>
            </a:r>
            <a:r>
              <a:rPr lang="ru-RU" dirty="0" err="1"/>
              <a:t>відкритих</a:t>
            </a:r>
            <a:r>
              <a:rPr lang="ru-RU" dirty="0"/>
              <a:t> в </a:t>
            </a:r>
            <a:r>
              <a:rPr lang="ru-RU" dirty="0" err="1"/>
              <a:t>місцевих</a:t>
            </a:r>
            <a:r>
              <a:rPr lang="ru-RU" dirty="0"/>
              <a:t> банках.</a:t>
            </a:r>
          </a:p>
          <a:p>
            <a:pPr fontAlgn="base"/>
            <a:r>
              <a:rPr lang="ru-RU" dirty="0" err="1"/>
              <a:t>Розрахунки</a:t>
            </a:r>
            <a:r>
              <a:rPr lang="ru-RU" dirty="0"/>
              <a:t> за такими </a:t>
            </a:r>
            <a:r>
              <a:rPr lang="ru-RU" dirty="0" err="1"/>
              <a:t>операціями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транскордонними</a:t>
            </a:r>
            <a:r>
              <a:rPr lang="ru-RU" dirty="0"/>
              <a:t> </a:t>
            </a:r>
            <a:r>
              <a:rPr lang="ru-RU" dirty="0" err="1"/>
              <a:t>переказами</a:t>
            </a:r>
            <a:r>
              <a:rPr lang="ru-RU" dirty="0"/>
              <a:t>,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здійснюватися</a:t>
            </a:r>
            <a:r>
              <a:rPr lang="ru-RU" dirty="0"/>
              <a:t> за </a:t>
            </a:r>
            <a:r>
              <a:rPr lang="ru-RU" dirty="0" err="1"/>
              <a:t>вибором</a:t>
            </a:r>
            <a:r>
              <a:rPr lang="ru-RU" dirty="0"/>
              <a:t> </a:t>
            </a:r>
            <a:r>
              <a:rPr lang="ru-RU" dirty="0" err="1"/>
              <a:t>іноземного</a:t>
            </a:r>
            <a:r>
              <a:rPr lang="ru-RU" dirty="0"/>
              <a:t> </a:t>
            </a:r>
            <a:r>
              <a:rPr lang="ru-RU" dirty="0" err="1"/>
              <a:t>інвестора</a:t>
            </a:r>
            <a:r>
              <a:rPr lang="ru-RU" dirty="0"/>
              <a:t> в:</a:t>
            </a:r>
          </a:p>
          <a:p>
            <a:pPr fontAlgn="base"/>
            <a:r>
              <a:rPr lang="ru-RU" dirty="0"/>
              <a:t>1) </a:t>
            </a:r>
            <a:r>
              <a:rPr lang="ru-RU" dirty="0" err="1"/>
              <a:t>гривнях</a:t>
            </a:r>
            <a:r>
              <a:rPr lang="ru-RU" dirty="0"/>
              <a:t>;</a:t>
            </a:r>
          </a:p>
          <a:p>
            <a:pPr fontAlgn="base"/>
            <a:r>
              <a:rPr lang="ru-RU" dirty="0"/>
              <a:t>2) в </a:t>
            </a:r>
            <a:r>
              <a:rPr lang="ru-RU" dirty="0" err="1"/>
              <a:t>іноземній</a:t>
            </a:r>
            <a:r>
              <a:rPr lang="ru-RU" dirty="0"/>
              <a:t> </a:t>
            </a:r>
            <a:r>
              <a:rPr lang="ru-RU" dirty="0" err="1"/>
              <a:t>валюті</a:t>
            </a:r>
            <a:r>
              <a:rPr lang="ru-RU" dirty="0"/>
              <a:t> (1 та 2 </a:t>
            </a:r>
            <a:r>
              <a:rPr lang="ru-RU" dirty="0" err="1"/>
              <a:t>групи</a:t>
            </a:r>
            <a:r>
              <a:rPr lang="ru-RU" dirty="0"/>
              <a:t> </a:t>
            </a:r>
            <a:r>
              <a:rPr lang="ru-RU" u="sng" dirty="0" err="1">
                <a:hlinkClick r:id="rId2"/>
              </a:rPr>
              <a:t>Класифікатора</a:t>
            </a:r>
            <a:r>
              <a:rPr lang="ru-RU" u="sng" dirty="0">
                <a:hlinkClick r:id="rId2"/>
              </a:rPr>
              <a:t> валют НБУ</a:t>
            </a:r>
            <a:r>
              <a:rPr lang="ru-RU" dirty="0"/>
              <a:t>).</a:t>
            </a:r>
          </a:p>
          <a:p>
            <a:pPr marL="0" indent="0" fontAlgn="base">
              <a:buNone/>
            </a:pPr>
            <a:endParaRPr lang="uk-UA" b="1" dirty="0"/>
          </a:p>
          <a:p>
            <a:pPr marL="0" indent="0" fontAlgn="base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249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5391"/>
            <a:ext cx="8596668" cy="58059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без </a:t>
            </a:r>
            <a:r>
              <a:rPr lang="ru-RU" dirty="0" err="1"/>
              <a:t>обмежень</a:t>
            </a:r>
            <a:r>
              <a:rPr lang="ru-RU" dirty="0"/>
              <a:t> за сумою та за </a:t>
            </a:r>
            <a:r>
              <a:rPr lang="ru-RU" dirty="0" err="1"/>
              <a:t>наявності</a:t>
            </a:r>
            <a:r>
              <a:rPr lang="ru-RU" dirty="0"/>
              <a:t> у </a:t>
            </a:r>
            <a:r>
              <a:rPr lang="ru-RU" dirty="0" err="1"/>
              <a:t>обслуговуючого</a:t>
            </a:r>
            <a:r>
              <a:rPr lang="ru-RU" dirty="0"/>
              <a:t> банку документального </a:t>
            </a:r>
            <a:r>
              <a:rPr lang="ru-RU" dirty="0" err="1"/>
              <a:t>підтвердження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розкриває</a:t>
            </a:r>
            <a:r>
              <a:rPr lang="ru-RU" dirty="0"/>
              <a:t> </a:t>
            </a:r>
            <a:r>
              <a:rPr lang="ru-RU" dirty="0" err="1"/>
              <a:t>економічну</a:t>
            </a:r>
            <a:r>
              <a:rPr lang="ru-RU" dirty="0"/>
              <a:t> суть та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інвестиційної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іноземного</a:t>
            </a:r>
            <a:r>
              <a:rPr lang="ru-RU" dirty="0"/>
              <a:t> </a:t>
            </a:r>
            <a:r>
              <a:rPr lang="ru-RU" dirty="0" err="1"/>
              <a:t>інвестора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:</a:t>
            </a:r>
          </a:p>
          <a:p>
            <a:r>
              <a:rPr lang="ru-RU" dirty="0" smtClean="0"/>
              <a:t>за </a:t>
            </a:r>
            <a:r>
              <a:rPr lang="ru-RU" dirty="0" err="1"/>
              <a:t>операцією</a:t>
            </a:r>
            <a:r>
              <a:rPr lang="ru-RU" dirty="0"/>
              <a:t> з </a:t>
            </a:r>
            <a:r>
              <a:rPr lang="ru-RU" dirty="0" err="1"/>
              <a:t>виплати</a:t>
            </a:r>
            <a:r>
              <a:rPr lang="ru-RU" dirty="0"/>
              <a:t> </a:t>
            </a:r>
            <a:r>
              <a:rPr lang="ru-RU" dirty="0" err="1"/>
              <a:t>дивідендів</a:t>
            </a:r>
            <a:r>
              <a:rPr lang="ru-RU" dirty="0"/>
              <a:t> у </a:t>
            </a:r>
            <a:r>
              <a:rPr lang="ru-RU" dirty="0" err="1"/>
              <a:t>обслуговуючого</a:t>
            </a:r>
            <a:r>
              <a:rPr lang="ru-RU" dirty="0"/>
              <a:t> банку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наявні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підтверджують</a:t>
            </a:r>
            <a:r>
              <a:rPr lang="ru-RU" dirty="0"/>
              <a:t> право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іноземного</a:t>
            </a:r>
            <a:r>
              <a:rPr lang="ru-RU" dirty="0"/>
              <a:t> </a:t>
            </a:r>
            <a:r>
              <a:rPr lang="ru-RU" dirty="0" err="1"/>
              <a:t>інвестора</a:t>
            </a:r>
            <a:r>
              <a:rPr lang="ru-RU" dirty="0"/>
              <a:t> на </a:t>
            </a:r>
            <a:r>
              <a:rPr lang="ru-RU" dirty="0" err="1"/>
              <a:t>корпоративні</a:t>
            </a:r>
            <a:r>
              <a:rPr lang="ru-RU" dirty="0"/>
              <a:t> права / </a:t>
            </a:r>
            <a:r>
              <a:rPr lang="ru-RU" dirty="0" err="1"/>
              <a:t>інвестиційні</a:t>
            </a:r>
            <a:r>
              <a:rPr lang="ru-RU" dirty="0"/>
              <a:t> </a:t>
            </a:r>
            <a:r>
              <a:rPr lang="ru-RU" dirty="0" err="1"/>
              <a:t>сертифікати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емітента</a:t>
            </a:r>
            <a:r>
              <a:rPr lang="ru-RU" dirty="0"/>
              <a:t>, за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виплата</a:t>
            </a:r>
            <a:r>
              <a:rPr lang="ru-RU" dirty="0"/>
              <a:t> </a:t>
            </a:r>
            <a:r>
              <a:rPr lang="ru-RU" dirty="0" err="1"/>
              <a:t>дивідендів</a:t>
            </a:r>
            <a:r>
              <a:rPr lang="ru-RU" dirty="0"/>
              <a:t>, та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емітента</a:t>
            </a:r>
            <a:r>
              <a:rPr lang="ru-RU" dirty="0"/>
              <a:t> про </a:t>
            </a:r>
            <a:r>
              <a:rPr lang="ru-RU" dirty="0" err="1"/>
              <a:t>виплату</a:t>
            </a:r>
            <a:r>
              <a:rPr lang="ru-RU" dirty="0"/>
              <a:t> </a:t>
            </a:r>
            <a:r>
              <a:rPr lang="ru-RU" dirty="0" err="1"/>
              <a:t>дивідендів</a:t>
            </a:r>
            <a:r>
              <a:rPr lang="ru-RU" dirty="0"/>
              <a:t> </a:t>
            </a:r>
            <a:r>
              <a:rPr lang="ru-RU" dirty="0" err="1"/>
              <a:t>іноземному</a:t>
            </a:r>
            <a:r>
              <a:rPr lang="ru-RU" dirty="0"/>
              <a:t> </a:t>
            </a:r>
            <a:r>
              <a:rPr lang="ru-RU" dirty="0" err="1"/>
              <a:t>інвестору</a:t>
            </a:r>
            <a:r>
              <a:rPr lang="ru-RU" dirty="0"/>
              <a:t>;</a:t>
            </a:r>
          </a:p>
          <a:p>
            <a:r>
              <a:rPr lang="ru-RU" dirty="0"/>
              <a:t>за </a:t>
            </a:r>
            <a:r>
              <a:rPr lang="ru-RU" dirty="0" err="1"/>
              <a:t>операцією</a:t>
            </a:r>
            <a:r>
              <a:rPr lang="ru-RU" dirty="0"/>
              <a:t> з продажу </a:t>
            </a:r>
            <a:r>
              <a:rPr lang="ru-RU" dirty="0" err="1"/>
              <a:t>іноземним</a:t>
            </a:r>
            <a:r>
              <a:rPr lang="ru-RU" dirty="0"/>
              <a:t> </a:t>
            </a:r>
            <a:r>
              <a:rPr lang="ru-RU" dirty="0" err="1"/>
              <a:t>інвестором</a:t>
            </a:r>
            <a:r>
              <a:rPr lang="ru-RU" dirty="0"/>
              <a:t> ОВДП </a:t>
            </a:r>
            <a:r>
              <a:rPr lang="ru-RU" dirty="0" err="1"/>
              <a:t>достатнім</a:t>
            </a:r>
            <a:r>
              <a:rPr lang="ru-RU" dirty="0"/>
              <a:t> є </a:t>
            </a:r>
            <a:r>
              <a:rPr lang="ru-RU" dirty="0" err="1"/>
              <a:t>наявність</a:t>
            </a:r>
            <a:r>
              <a:rPr lang="ru-RU" dirty="0"/>
              <a:t> договору про продаж </a:t>
            </a:r>
            <a:r>
              <a:rPr lang="ru-RU" dirty="0" err="1"/>
              <a:t>іноземним</a:t>
            </a:r>
            <a:r>
              <a:rPr lang="ru-RU" dirty="0"/>
              <a:t> </a:t>
            </a:r>
            <a:r>
              <a:rPr lang="ru-RU" dirty="0" err="1"/>
              <a:t>інвестором</a:t>
            </a:r>
            <a:r>
              <a:rPr lang="ru-RU" dirty="0"/>
              <a:t> ОВДП та </a:t>
            </a:r>
            <a:r>
              <a:rPr lang="ru-RU" dirty="0" err="1"/>
              <a:t>виписки</a:t>
            </a:r>
            <a:r>
              <a:rPr lang="ru-RU" dirty="0"/>
              <a:t> з </a:t>
            </a:r>
            <a:r>
              <a:rPr lang="ru-RU" dirty="0" err="1"/>
              <a:t>рахунку</a:t>
            </a:r>
            <a:r>
              <a:rPr lang="ru-RU" dirty="0"/>
              <a:t> в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паперах</a:t>
            </a:r>
            <a:r>
              <a:rPr lang="ru-RU" dirty="0"/>
              <a:t>, </a:t>
            </a:r>
            <a:r>
              <a:rPr lang="ru-RU" dirty="0" err="1"/>
              <a:t>виданої</a:t>
            </a:r>
            <a:r>
              <a:rPr lang="ru-RU" dirty="0"/>
              <a:t> депозитарною </a:t>
            </a:r>
            <a:r>
              <a:rPr lang="ru-RU" dirty="0" err="1"/>
              <a:t>установою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підтверджує</a:t>
            </a:r>
            <a:r>
              <a:rPr lang="ru-RU" dirty="0"/>
              <a:t> права </a:t>
            </a:r>
            <a:r>
              <a:rPr lang="ru-RU" dirty="0" err="1"/>
              <a:t>іноземного</a:t>
            </a:r>
            <a:r>
              <a:rPr lang="ru-RU" dirty="0"/>
              <a:t> </a:t>
            </a:r>
            <a:r>
              <a:rPr lang="ru-RU" dirty="0" err="1"/>
              <a:t>інвестора</a:t>
            </a:r>
            <a:r>
              <a:rPr lang="ru-RU" dirty="0"/>
              <a:t> на ОВДП на дату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/ </a:t>
            </a:r>
            <a:r>
              <a:rPr lang="ru-RU" dirty="0" err="1"/>
              <a:t>виписки</a:t>
            </a:r>
            <a:r>
              <a:rPr lang="ru-RU" dirty="0"/>
              <a:t> про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цінними</a:t>
            </a:r>
            <a:r>
              <a:rPr lang="ru-RU" dirty="0"/>
              <a:t> </a:t>
            </a:r>
            <a:r>
              <a:rPr lang="ru-RU" dirty="0" err="1"/>
              <a:t>паперами</a:t>
            </a:r>
            <a:r>
              <a:rPr lang="ru-RU" dirty="0"/>
              <a:t>, </a:t>
            </a:r>
            <a:r>
              <a:rPr lang="ru-RU" dirty="0" err="1"/>
              <a:t>виданої</a:t>
            </a:r>
            <a:r>
              <a:rPr lang="ru-RU" dirty="0"/>
              <a:t> депозитарною </a:t>
            </a:r>
            <a:r>
              <a:rPr lang="ru-RU" dirty="0" err="1"/>
              <a:t>установою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err="1"/>
              <a:t>Довідково</a:t>
            </a:r>
            <a:r>
              <a:rPr lang="ru-RU" dirty="0"/>
              <a:t>: до </a:t>
            </a:r>
            <a:r>
              <a:rPr lang="ru-RU" dirty="0" err="1"/>
              <a:t>останнього</a:t>
            </a:r>
            <a:r>
              <a:rPr lang="ru-RU" dirty="0"/>
              <a:t> часу в </a:t>
            </a:r>
            <a:r>
              <a:rPr lang="ru-RU" dirty="0" err="1"/>
              <a:t>Україні</a:t>
            </a:r>
            <a:r>
              <a:rPr lang="ru-RU" dirty="0"/>
              <a:t> в </a:t>
            </a:r>
            <a:r>
              <a:rPr lang="ru-RU" dirty="0" err="1"/>
              <a:t>пакеті</a:t>
            </a:r>
            <a:r>
              <a:rPr lang="ru-RU" dirty="0"/>
              <a:t> </a:t>
            </a:r>
            <a:r>
              <a:rPr lang="ru-RU" dirty="0" err="1"/>
              <a:t>антикризових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тимчасово</a:t>
            </a:r>
            <a:r>
              <a:rPr lang="ru-RU" dirty="0"/>
              <a:t> </a:t>
            </a:r>
            <a:r>
              <a:rPr lang="ru-RU" dirty="0" err="1"/>
              <a:t>діяли</a:t>
            </a:r>
            <a:r>
              <a:rPr lang="ru-RU" dirty="0"/>
              <a:t> </a:t>
            </a:r>
            <a:r>
              <a:rPr lang="ru-RU" dirty="0" err="1"/>
              <a:t>ліміти</a:t>
            </a:r>
            <a:r>
              <a:rPr lang="ru-RU" dirty="0"/>
              <a:t> на </a:t>
            </a:r>
            <a:r>
              <a:rPr lang="ru-RU" dirty="0" err="1"/>
              <a:t>репатріацію</a:t>
            </a:r>
            <a:r>
              <a:rPr lang="ru-RU" dirty="0"/>
              <a:t> </a:t>
            </a:r>
            <a:r>
              <a:rPr lang="ru-RU" dirty="0" err="1"/>
              <a:t>дивідендів</a:t>
            </a:r>
            <a:r>
              <a:rPr lang="ru-RU" dirty="0"/>
              <a:t> та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отриманих</a:t>
            </a:r>
            <a:r>
              <a:rPr lang="ru-RU" dirty="0"/>
              <a:t> нерезидентами </a:t>
            </a:r>
            <a:r>
              <a:rPr lang="ru-RU" dirty="0" err="1"/>
              <a:t>від</a:t>
            </a:r>
            <a:r>
              <a:rPr lang="ru-RU" dirty="0"/>
              <a:t> продажу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, </a:t>
            </a:r>
            <a:r>
              <a:rPr lang="ru-RU" dirty="0" err="1"/>
              <a:t>корпоративних</a:t>
            </a:r>
            <a:r>
              <a:rPr lang="ru-RU" dirty="0"/>
              <a:t> прав та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на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ліміти</a:t>
            </a:r>
            <a:r>
              <a:rPr lang="ru-RU" dirty="0"/>
              <a:t> для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інвесторів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скасовані</a:t>
            </a:r>
            <a:r>
              <a:rPr lang="ru-RU" dirty="0"/>
              <a:t>. Вони </a:t>
            </a:r>
            <a:r>
              <a:rPr lang="ru-RU" dirty="0" err="1"/>
              <a:t>мають</a:t>
            </a:r>
            <a:r>
              <a:rPr lang="ru-RU" dirty="0"/>
              <a:t> право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без </a:t>
            </a:r>
            <a:r>
              <a:rPr lang="ru-RU" dirty="0" err="1"/>
              <a:t>обмеження</a:t>
            </a:r>
            <a:r>
              <a:rPr lang="ru-RU" dirty="0"/>
              <a:t> за сумою.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90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7283"/>
            <a:ext cx="8596668" cy="622878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/>
              <a:t>ліцензії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банку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валютних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зазначаються</a:t>
            </a:r>
            <a:r>
              <a:rPr lang="ru-RU" dirty="0"/>
              <a:t> </a:t>
            </a:r>
            <a:r>
              <a:rPr lang="ru-RU" dirty="0" err="1"/>
              <a:t>валютні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дозволяється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небанківській</a:t>
            </a:r>
            <a:r>
              <a:rPr lang="ru-RU" dirty="0"/>
              <a:t> </a:t>
            </a:r>
            <a:r>
              <a:rPr lang="ru-RU" dirty="0" err="1"/>
              <a:t>фінансовій</a:t>
            </a:r>
            <a:r>
              <a:rPr lang="ru-RU" dirty="0"/>
              <a:t> </a:t>
            </a:r>
            <a:r>
              <a:rPr lang="ru-RU" dirty="0" err="1"/>
              <a:t>установі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ліцензії</a:t>
            </a:r>
            <a:r>
              <a:rPr lang="ru-RU" dirty="0" smtClean="0"/>
              <a:t>.</a:t>
            </a:r>
          </a:p>
          <a:p>
            <a:r>
              <a:rPr lang="ru-RU" dirty="0" err="1"/>
              <a:t>Ліцензії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банку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валютних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</a:t>
            </a:r>
            <a:r>
              <a:rPr lang="ru-RU" dirty="0" err="1"/>
              <a:t>безстроково</a:t>
            </a:r>
            <a:r>
              <a:rPr lang="ru-RU" dirty="0"/>
              <a:t>.</a:t>
            </a:r>
          </a:p>
          <a:p>
            <a:r>
              <a:rPr lang="ru-RU" dirty="0" err="1"/>
              <a:t>Національний</a:t>
            </a:r>
            <a:r>
              <a:rPr lang="ru-RU" dirty="0"/>
              <a:t> банк </a:t>
            </a:r>
            <a:r>
              <a:rPr lang="ru-RU" dirty="0" err="1"/>
              <a:t>України</a:t>
            </a:r>
            <a:r>
              <a:rPr lang="ru-RU" dirty="0"/>
              <a:t> у </a:t>
            </a:r>
            <a:r>
              <a:rPr lang="ru-RU" dirty="0" err="1"/>
              <a:t>визначеному</a:t>
            </a:r>
            <a:r>
              <a:rPr lang="ru-RU" dirty="0"/>
              <a:t> ним порядку </a:t>
            </a:r>
            <a:r>
              <a:rPr lang="ru-RU" dirty="0" err="1"/>
              <a:t>веде</a:t>
            </a:r>
            <a:r>
              <a:rPr lang="ru-RU" dirty="0"/>
              <a:t> </a:t>
            </a:r>
            <a:r>
              <a:rPr lang="ru-RU" dirty="0" err="1"/>
              <a:t>реєстр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видано </a:t>
            </a:r>
            <a:r>
              <a:rPr lang="ru-RU" dirty="0" err="1"/>
              <a:t>ліцензії</a:t>
            </a:r>
            <a:r>
              <a:rPr lang="ru-RU" dirty="0"/>
              <a:t> на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валютних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та </a:t>
            </a:r>
            <a:r>
              <a:rPr lang="ru-RU" dirty="0" err="1"/>
              <a:t>розміщує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видані</a:t>
            </a:r>
            <a:r>
              <a:rPr lang="ru-RU" dirty="0"/>
              <a:t> </a:t>
            </a:r>
            <a:r>
              <a:rPr lang="ru-RU" dirty="0" err="1"/>
              <a:t>ліцензії</a:t>
            </a:r>
            <a:r>
              <a:rPr lang="ru-RU" dirty="0"/>
              <a:t> на </a:t>
            </a:r>
            <a:r>
              <a:rPr lang="ru-RU" dirty="0" err="1"/>
              <a:t>сторінках</a:t>
            </a:r>
            <a:r>
              <a:rPr lang="ru-RU" dirty="0"/>
              <a:t> </a:t>
            </a:r>
            <a:r>
              <a:rPr lang="ru-RU" dirty="0" err="1"/>
              <a:t>офіційного</a:t>
            </a:r>
            <a:r>
              <a:rPr lang="ru-RU" dirty="0"/>
              <a:t> </a:t>
            </a:r>
            <a:r>
              <a:rPr lang="ru-RU" dirty="0" err="1"/>
              <a:t>інтернет-представництва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банку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03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26749"/>
            <a:ext cx="9905638" cy="65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42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4855"/>
            <a:ext cx="8596668" cy="6455121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5.3. Порядок організації торгівлі іноземною </a:t>
            </a:r>
            <a:r>
              <a:rPr lang="uk-UA" b="1" dirty="0" smtClean="0"/>
              <a:t>валютою</a:t>
            </a:r>
            <a:endParaRPr lang="ru-RU" b="1" dirty="0"/>
          </a:p>
          <a:p>
            <a:pPr marL="0" indent="0" algn="ctr">
              <a:buNone/>
            </a:pPr>
            <a:endParaRPr lang="ru-RU" i="1" dirty="0" smtClean="0"/>
          </a:p>
          <a:p>
            <a:pPr marL="0" indent="0" algn="ctr">
              <a:buNone/>
            </a:pPr>
            <a:r>
              <a:rPr lang="ru-RU" i="1" dirty="0" smtClean="0"/>
              <a:t>Порядок </a:t>
            </a:r>
            <a:r>
              <a:rPr lang="ru-RU" i="1" dirty="0" err="1"/>
              <a:t>здійснення</a:t>
            </a:r>
            <a:r>
              <a:rPr lang="ru-RU" i="1" dirty="0"/>
              <a:t> </a:t>
            </a:r>
            <a:r>
              <a:rPr lang="ru-RU" i="1" dirty="0" err="1"/>
              <a:t>Національним</a:t>
            </a:r>
            <a:r>
              <a:rPr lang="ru-RU" i="1" dirty="0"/>
              <a:t> банком </a:t>
            </a:r>
            <a:r>
              <a:rPr lang="ru-RU" i="1" dirty="0" err="1"/>
              <a:t>торгівлі</a:t>
            </a:r>
            <a:r>
              <a:rPr lang="ru-RU" i="1" dirty="0"/>
              <a:t> </a:t>
            </a:r>
            <a:r>
              <a:rPr lang="ru-RU" i="1" dirty="0" err="1"/>
              <a:t>іноземною</a:t>
            </a:r>
            <a:r>
              <a:rPr lang="ru-RU" i="1" dirty="0"/>
              <a:t> валютою та </a:t>
            </a:r>
            <a:r>
              <a:rPr lang="ru-RU" i="1" dirty="0" err="1"/>
              <a:t>банківськими</a:t>
            </a:r>
            <a:r>
              <a:rPr lang="ru-RU" i="1" dirty="0"/>
              <a:t> </a:t>
            </a:r>
            <a:r>
              <a:rPr lang="ru-RU" i="1" dirty="0" err="1" smtClean="0"/>
              <a:t>металами</a:t>
            </a:r>
            <a:endParaRPr lang="ru-RU" i="1" dirty="0" smtClean="0"/>
          </a:p>
          <a:p>
            <a:r>
              <a:rPr lang="ru-RU" dirty="0" err="1"/>
              <a:t>Національний</a:t>
            </a:r>
            <a:r>
              <a:rPr lang="ru-RU" dirty="0"/>
              <a:t> банк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торгівлю</a:t>
            </a:r>
            <a:r>
              <a:rPr lang="ru-RU" dirty="0"/>
              <a:t> </a:t>
            </a:r>
            <a:r>
              <a:rPr lang="ru-RU" dirty="0" err="1"/>
              <a:t>іноземною</a:t>
            </a:r>
            <a:r>
              <a:rPr lang="ru-RU" dirty="0"/>
              <a:t> валютою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 з метою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, </a:t>
            </a:r>
            <a:r>
              <a:rPr lang="ru-RU" dirty="0" err="1"/>
              <a:t>покладених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r>
              <a:rPr lang="ru-RU" dirty="0" err="1"/>
              <a:t>Національний</a:t>
            </a:r>
            <a:r>
              <a:rPr lang="ru-RU" dirty="0"/>
              <a:t> банк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купівлі</a:t>
            </a:r>
            <a:r>
              <a:rPr lang="ru-RU" dirty="0"/>
              <a:t>-продажу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на </a:t>
            </a:r>
            <a:r>
              <a:rPr lang="ru-RU" dirty="0" err="1"/>
              <a:t>умовах</a:t>
            </a:r>
            <a:r>
              <a:rPr lang="ru-RU" dirty="0"/>
              <a:t> “своп” </a:t>
            </a:r>
            <a:r>
              <a:rPr lang="ru-RU" dirty="0" err="1"/>
              <a:t>із</a:t>
            </a:r>
            <a:r>
              <a:rPr lang="ru-RU" dirty="0"/>
              <a:t> банками.</a:t>
            </a:r>
          </a:p>
          <a:p>
            <a:r>
              <a:rPr lang="ru-RU" dirty="0" err="1"/>
              <a:t>Національний</a:t>
            </a:r>
            <a:r>
              <a:rPr lang="ru-RU" dirty="0"/>
              <a:t> банк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купівлі</a:t>
            </a:r>
            <a:r>
              <a:rPr lang="ru-RU" dirty="0"/>
              <a:t>-продажу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на </a:t>
            </a:r>
            <a:r>
              <a:rPr lang="ru-RU" dirty="0" err="1"/>
              <a:t>умовах</a:t>
            </a:r>
            <a:r>
              <a:rPr lang="ru-RU" dirty="0"/>
              <a:t> “своп”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міжнародними</a:t>
            </a:r>
            <a:r>
              <a:rPr lang="ru-RU" dirty="0"/>
              <a:t> </a:t>
            </a:r>
            <a:r>
              <a:rPr lang="ru-RU" dirty="0" err="1"/>
              <a:t>фінансовими</a:t>
            </a:r>
            <a:r>
              <a:rPr lang="ru-RU" dirty="0"/>
              <a:t> </a:t>
            </a:r>
            <a:r>
              <a:rPr lang="ru-RU" dirty="0" err="1"/>
              <a:t>організаціями</a:t>
            </a:r>
            <a:r>
              <a:rPr lang="ru-RU" dirty="0"/>
              <a:t>.</a:t>
            </a:r>
          </a:p>
          <a:p>
            <a:r>
              <a:rPr lang="ru-RU" dirty="0" err="1"/>
              <a:t>Національний</a:t>
            </a:r>
            <a:r>
              <a:rPr lang="ru-RU" dirty="0"/>
              <a:t> банк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купівлю</a:t>
            </a:r>
            <a:r>
              <a:rPr lang="ru-RU" dirty="0"/>
              <a:t> та продаж </a:t>
            </a:r>
            <a:r>
              <a:rPr lang="ru-RU" dirty="0" err="1"/>
              <a:t>інвестиційних</a:t>
            </a:r>
            <a:r>
              <a:rPr lang="ru-RU" dirty="0"/>
              <a:t> монет </a:t>
            </a:r>
            <a:r>
              <a:rPr lang="ru-RU" dirty="0" err="1"/>
              <a:t>України</a:t>
            </a:r>
            <a:r>
              <a:rPr lang="ru-RU" dirty="0"/>
              <a:t> у порядку, </a:t>
            </a:r>
            <a:r>
              <a:rPr lang="ru-RU" dirty="0" err="1"/>
              <a:t>визначеному</a:t>
            </a:r>
            <a:r>
              <a:rPr lang="ru-RU" dirty="0"/>
              <a:t> нормативно-</a:t>
            </a:r>
            <a:r>
              <a:rPr lang="ru-RU" dirty="0" err="1"/>
              <a:t>правовими</a:t>
            </a:r>
            <a:r>
              <a:rPr lang="ru-RU" dirty="0"/>
              <a:t> актами </a:t>
            </a:r>
            <a:r>
              <a:rPr lang="ru-RU" dirty="0" err="1"/>
              <a:t>Національного</a:t>
            </a:r>
            <a:r>
              <a:rPr lang="ru-RU" dirty="0"/>
              <a:t> банку,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/>
              <a:t>виготовлення</a:t>
            </a:r>
            <a:r>
              <a:rPr lang="ru-RU" dirty="0"/>
              <a:t> та </a:t>
            </a:r>
            <a:r>
              <a:rPr lang="ru-RU" dirty="0" err="1"/>
              <a:t>випуску</a:t>
            </a:r>
            <a:r>
              <a:rPr lang="ru-RU" dirty="0"/>
              <a:t> в </a:t>
            </a:r>
            <a:r>
              <a:rPr lang="ru-RU" dirty="0" err="1"/>
              <a:t>обіг</a:t>
            </a:r>
            <a:r>
              <a:rPr lang="ru-RU" dirty="0"/>
              <a:t> </a:t>
            </a:r>
            <a:r>
              <a:rPr lang="ru-RU" dirty="0" err="1"/>
              <a:t>інвестиційних</a:t>
            </a:r>
            <a:r>
              <a:rPr lang="ru-RU" dirty="0"/>
              <a:t> монет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804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2016"/>
            <a:ext cx="9000820" cy="6264997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/>
              <a:t>Порядок </a:t>
            </a:r>
            <a:r>
              <a:rPr lang="ru-RU" i="1" dirty="0" err="1"/>
              <a:t>здійснення</a:t>
            </a:r>
            <a:r>
              <a:rPr lang="ru-RU" i="1" dirty="0"/>
              <a:t> банками </a:t>
            </a:r>
            <a:r>
              <a:rPr lang="ru-RU" i="1" dirty="0" err="1"/>
              <a:t>торгівлі</a:t>
            </a:r>
            <a:r>
              <a:rPr lang="ru-RU" i="1" dirty="0"/>
              <a:t> </a:t>
            </a:r>
            <a:r>
              <a:rPr lang="ru-RU" i="1" dirty="0" err="1"/>
              <a:t>безготівковою</a:t>
            </a:r>
            <a:r>
              <a:rPr lang="ru-RU" i="1" dirty="0"/>
              <a:t> </a:t>
            </a:r>
            <a:r>
              <a:rPr lang="ru-RU" i="1" dirty="0" err="1"/>
              <a:t>іноземною</a:t>
            </a:r>
            <a:r>
              <a:rPr lang="ru-RU" i="1" dirty="0"/>
              <a:t> валютою та </a:t>
            </a:r>
            <a:r>
              <a:rPr lang="ru-RU" i="1" dirty="0" err="1"/>
              <a:t>банківськими</a:t>
            </a:r>
            <a:r>
              <a:rPr lang="ru-RU" i="1" dirty="0"/>
              <a:t> </a:t>
            </a:r>
            <a:r>
              <a:rPr lang="ru-RU" i="1" dirty="0" err="1"/>
              <a:t>металами</a:t>
            </a:r>
            <a:r>
              <a:rPr lang="ru-RU" i="1" dirty="0"/>
              <a:t> без </a:t>
            </a:r>
            <a:r>
              <a:rPr lang="ru-RU" i="1" dirty="0" err="1"/>
              <a:t>фізичної</a:t>
            </a:r>
            <a:r>
              <a:rPr lang="ru-RU" i="1" dirty="0"/>
              <a:t> </a:t>
            </a:r>
            <a:r>
              <a:rPr lang="ru-RU" i="1" dirty="0" smtClean="0"/>
              <a:t>поставки</a:t>
            </a:r>
          </a:p>
          <a:p>
            <a:pPr marL="0" indent="0">
              <a:buNone/>
            </a:pPr>
            <a:r>
              <a:rPr lang="ru-RU" dirty="0"/>
              <a:t>Банки </a:t>
            </a:r>
            <a:r>
              <a:rPr lang="ru-RU" dirty="0" err="1"/>
              <a:t>здійснюють</a:t>
            </a:r>
            <a:r>
              <a:rPr lang="ru-RU" dirty="0"/>
              <a:t>:</a:t>
            </a:r>
          </a:p>
          <a:p>
            <a:r>
              <a:rPr lang="ru-RU" dirty="0"/>
              <a:t>1) </a:t>
            </a:r>
            <a:r>
              <a:rPr lang="ru-RU" dirty="0" err="1"/>
              <a:t>купівлю</a:t>
            </a:r>
            <a:r>
              <a:rPr lang="ru-RU" dirty="0"/>
              <a:t>, продаж,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на валютному ринку </a:t>
            </a:r>
            <a:r>
              <a:rPr lang="ru-RU" dirty="0" err="1"/>
              <a:t>України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на </a:t>
            </a:r>
            <a:r>
              <a:rPr lang="ru-RU" dirty="0" err="1"/>
              <a:t>міжнародному</a:t>
            </a:r>
            <a:r>
              <a:rPr lang="ru-RU" dirty="0"/>
              <a:t> валютному ринку;</a:t>
            </a:r>
          </a:p>
          <a:p>
            <a:r>
              <a:rPr lang="ru-RU" dirty="0"/>
              <a:t>2)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іноземною</a:t>
            </a:r>
            <a:r>
              <a:rPr lang="ru-RU" dirty="0"/>
              <a:t> валютою/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 в межах </a:t>
            </a:r>
            <a:r>
              <a:rPr lang="ru-RU" dirty="0" err="1"/>
              <a:t>установлених</a:t>
            </a:r>
            <a:r>
              <a:rPr lang="ru-RU" dirty="0"/>
              <a:t> </a:t>
            </a:r>
            <a:r>
              <a:rPr lang="ru-RU" dirty="0" err="1"/>
              <a:t>лімітів</a:t>
            </a:r>
            <a:r>
              <a:rPr lang="ru-RU" dirty="0"/>
              <a:t> </a:t>
            </a:r>
            <a:r>
              <a:rPr lang="ru-RU" dirty="0" err="1"/>
              <a:t>відкритої</a:t>
            </a:r>
            <a:r>
              <a:rPr lang="ru-RU" dirty="0"/>
              <a:t> </a:t>
            </a:r>
            <a:r>
              <a:rPr lang="ru-RU" dirty="0" err="1"/>
              <a:t>валютної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;</a:t>
            </a:r>
          </a:p>
          <a:p>
            <a:r>
              <a:rPr lang="ru-RU" dirty="0"/>
              <a:t>3)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банківським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 в </a:t>
            </a:r>
            <a:r>
              <a:rPr lang="ru-RU" dirty="0" err="1"/>
              <a:t>найвищих</a:t>
            </a:r>
            <a:r>
              <a:rPr lang="ru-RU" dirty="0"/>
              <a:t> пробах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у </a:t>
            </a:r>
            <a:r>
              <a:rPr lang="ru-RU" dirty="0" err="1"/>
              <a:t>зливках</a:t>
            </a:r>
            <a:r>
              <a:rPr lang="ru-RU" dirty="0"/>
              <a:t> і порошках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сертифікатами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монетами;</a:t>
            </a:r>
          </a:p>
          <a:p>
            <a:r>
              <a:rPr lang="ru-RU" dirty="0"/>
              <a:t>4)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купівлі</a:t>
            </a:r>
            <a:r>
              <a:rPr lang="ru-RU" dirty="0"/>
              <a:t>-продажу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без </a:t>
            </a:r>
            <a:r>
              <a:rPr lang="ru-RU" dirty="0" err="1"/>
              <a:t>фізичної</a:t>
            </a:r>
            <a:r>
              <a:rPr lang="ru-RU" dirty="0"/>
              <a:t> поставки за </a:t>
            </a:r>
            <a:r>
              <a:rPr lang="ru-RU" dirty="0" err="1"/>
              <a:t>дорученням</a:t>
            </a:r>
            <a:r>
              <a:rPr lang="ru-RU" dirty="0"/>
              <a:t> </a:t>
            </a:r>
            <a:r>
              <a:rPr lang="ru-RU" dirty="0" err="1"/>
              <a:t>клієнтів-юридичних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(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) за </a:t>
            </a:r>
            <a:r>
              <a:rPr lang="ru-RU" dirty="0" err="1"/>
              <a:t>безготівкові</a:t>
            </a:r>
            <a:r>
              <a:rPr lang="ru-RU" dirty="0"/>
              <a:t> </a:t>
            </a:r>
            <a:r>
              <a:rPr lang="ru-RU" dirty="0" err="1"/>
              <a:t>гривні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поточних</a:t>
            </a:r>
            <a:r>
              <a:rPr lang="ru-RU" dirty="0"/>
              <a:t> </a:t>
            </a:r>
            <a:r>
              <a:rPr lang="ru-RU" dirty="0" err="1"/>
              <a:t>рахунків</a:t>
            </a:r>
            <a:r>
              <a:rPr lang="ru-RU" dirty="0"/>
              <a:t>;</a:t>
            </a:r>
          </a:p>
          <a:p>
            <a:r>
              <a:rPr lang="ru-RU" dirty="0"/>
              <a:t>5)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 на </a:t>
            </a:r>
            <a:r>
              <a:rPr lang="ru-RU" dirty="0" err="1"/>
              <a:t>міжнародних</a:t>
            </a:r>
            <a:r>
              <a:rPr lang="ru-RU" dirty="0"/>
              <a:t> ринках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визнаними</a:t>
            </a:r>
            <a:r>
              <a:rPr lang="ru-RU" dirty="0"/>
              <a:t> </a:t>
            </a:r>
            <a:r>
              <a:rPr lang="ru-RU" dirty="0" err="1"/>
              <a:t>виробниками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представниками</a:t>
            </a:r>
            <a:r>
              <a:rPr lang="ru-RU" dirty="0"/>
              <a:t>), </a:t>
            </a:r>
            <a:r>
              <a:rPr lang="ru-RU" dirty="0" err="1"/>
              <a:t>юридичними</a:t>
            </a:r>
            <a:r>
              <a:rPr lang="ru-RU" dirty="0"/>
              <a:t> особами,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виготовлення</a:t>
            </a:r>
            <a:r>
              <a:rPr lang="ru-RU" dirty="0"/>
              <a:t> (</a:t>
            </a:r>
            <a:r>
              <a:rPr lang="ru-RU" dirty="0" err="1"/>
              <a:t>карбування</a:t>
            </a:r>
            <a:r>
              <a:rPr lang="ru-RU" dirty="0"/>
              <a:t>) монет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дорогоцінних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представниками</a:t>
            </a:r>
            <a:r>
              <a:rPr lang="ru-RU" dirty="0"/>
              <a:t>) та банками-нерезидентами;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41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0123"/>
            <a:ext cx="8596668" cy="641890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Банки </a:t>
            </a:r>
            <a:r>
              <a:rPr lang="ru-RU" dirty="0" err="1"/>
              <a:t>здійснюють</a:t>
            </a:r>
            <a:r>
              <a:rPr lang="ru-RU" dirty="0"/>
              <a:t>:</a:t>
            </a:r>
          </a:p>
          <a:p>
            <a:r>
              <a:rPr lang="ru-RU" dirty="0"/>
              <a:t>6) </a:t>
            </a:r>
            <a:r>
              <a:rPr lang="ru-RU" dirty="0" err="1"/>
              <a:t>операції</a:t>
            </a:r>
            <a:r>
              <a:rPr lang="ru-RU" dirty="0"/>
              <a:t> на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маржинальної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з </a:t>
            </a:r>
            <a:r>
              <a:rPr lang="ru-RU" dirty="0" err="1"/>
              <a:t>іноземними</a:t>
            </a:r>
            <a:r>
              <a:rPr lang="ru-RU" dirty="0"/>
              <a:t> контрагентами (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та </a:t>
            </a:r>
            <a:r>
              <a:rPr lang="ru-RU" dirty="0" err="1"/>
              <a:t>операції</a:t>
            </a:r>
            <a:r>
              <a:rPr lang="ru-RU" dirty="0"/>
              <a:t> за </a:t>
            </a:r>
            <a:r>
              <a:rPr lang="ru-RU" dirty="0" err="1"/>
              <a:t>дорученням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). Банки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з </a:t>
            </a:r>
            <a:r>
              <a:rPr lang="ru-RU" dirty="0" err="1"/>
              <a:t>іноземними</a:t>
            </a:r>
            <a:r>
              <a:rPr lang="ru-RU" dirty="0"/>
              <a:t> банками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іноземними</a:t>
            </a:r>
            <a:r>
              <a:rPr lang="ru-RU" dirty="0"/>
              <a:t> </a:t>
            </a:r>
            <a:r>
              <a:rPr lang="ru-RU" dirty="0" err="1"/>
              <a:t>небанківськими</a:t>
            </a:r>
            <a:r>
              <a:rPr lang="ru-RU" dirty="0"/>
              <a:t> </a:t>
            </a:r>
            <a:r>
              <a:rPr lang="ru-RU" dirty="0" err="1"/>
              <a:t>фінансовими</a:t>
            </a:r>
            <a:r>
              <a:rPr lang="ru-RU" dirty="0"/>
              <a:t> </a:t>
            </a:r>
            <a:r>
              <a:rPr lang="ru-RU" dirty="0" err="1"/>
              <a:t>установами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установи </a:t>
            </a:r>
            <a:r>
              <a:rPr lang="ru-RU" dirty="0" err="1"/>
              <a:t>мають</a:t>
            </a:r>
            <a:r>
              <a:rPr lang="ru-RU" dirty="0"/>
              <a:t> право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торгівлю</a:t>
            </a:r>
            <a:r>
              <a:rPr lang="ru-RU" dirty="0"/>
              <a:t> </a:t>
            </a:r>
            <a:r>
              <a:rPr lang="ru-RU" dirty="0" err="1"/>
              <a:t>іноземною</a:t>
            </a:r>
            <a:r>
              <a:rPr lang="ru-RU" dirty="0"/>
              <a:t> валютою/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де вони </a:t>
            </a:r>
            <a:r>
              <a:rPr lang="ru-RU" dirty="0" err="1"/>
              <a:t>зареєстровані</a:t>
            </a:r>
            <a:r>
              <a:rPr lang="ru-RU" dirty="0"/>
              <a:t>, та </a:t>
            </a:r>
            <a:r>
              <a:rPr lang="ru-RU" dirty="0" err="1"/>
              <a:t>підпадають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наглядову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нагляду</a:t>
            </a:r>
            <a:r>
              <a:rPr lang="ru-RU" dirty="0"/>
              <a:t> за </a:t>
            </a:r>
            <a:r>
              <a:rPr lang="ru-RU" dirty="0" err="1"/>
              <a:t>фінансовими</a:t>
            </a:r>
            <a:r>
              <a:rPr lang="ru-RU" dirty="0"/>
              <a:t> </a:t>
            </a:r>
            <a:r>
              <a:rPr lang="ru-RU" dirty="0" err="1"/>
              <a:t>установами</a:t>
            </a:r>
            <a:r>
              <a:rPr lang="ru-RU" dirty="0"/>
              <a:t> </a:t>
            </a:r>
            <a:r>
              <a:rPr lang="ru-RU" dirty="0" err="1"/>
              <a:t>іноземних</a:t>
            </a:r>
            <a:r>
              <a:rPr lang="ru-RU" dirty="0"/>
              <a:t> держав;</a:t>
            </a:r>
          </a:p>
          <a:p>
            <a:r>
              <a:rPr lang="ru-RU" dirty="0"/>
              <a:t>7)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іноземною</a:t>
            </a:r>
            <a:r>
              <a:rPr lang="ru-RU" dirty="0"/>
              <a:t> валютою,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 за </a:t>
            </a:r>
            <a:r>
              <a:rPr lang="ru-RU" dirty="0" err="1"/>
              <a:t>дорученням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 за курсом та в </a:t>
            </a:r>
            <a:r>
              <a:rPr lang="ru-RU" dirty="0" err="1"/>
              <a:t>сумі</a:t>
            </a:r>
            <a:r>
              <a:rPr lang="ru-RU" dirty="0"/>
              <a:t>, </a:t>
            </a:r>
            <a:r>
              <a:rPr lang="ru-RU" dirty="0" err="1"/>
              <a:t>визначеними</a:t>
            </a:r>
            <a:r>
              <a:rPr lang="ru-RU" dirty="0"/>
              <a:t> </a:t>
            </a:r>
            <a:r>
              <a:rPr lang="ru-RU" dirty="0" err="1"/>
              <a:t>клієнтом</a:t>
            </a:r>
            <a:r>
              <a:rPr lang="ru-RU" dirty="0"/>
              <a:t>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заяві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дорученні</a:t>
            </a:r>
            <a:r>
              <a:rPr lang="ru-RU" dirty="0"/>
              <a:t> на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, порядок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у </a:t>
            </a:r>
            <a:r>
              <a:rPr lang="ru-RU" dirty="0" err="1"/>
              <a:t>договорі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клієнтом</a:t>
            </a:r>
            <a:r>
              <a:rPr lang="ru-RU" dirty="0"/>
              <a:t> та банком;</a:t>
            </a:r>
          </a:p>
          <a:p>
            <a:r>
              <a:rPr lang="ru-RU" dirty="0"/>
              <a:t>8) </a:t>
            </a:r>
            <a:r>
              <a:rPr lang="ru-RU" dirty="0" err="1"/>
              <a:t>валютні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на </a:t>
            </a:r>
            <a:r>
              <a:rPr lang="ru-RU" dirty="0" err="1"/>
              <a:t>умовах</a:t>
            </a:r>
            <a:r>
              <a:rPr lang="ru-RU" dirty="0"/>
              <a:t> “своп” на валютному ринку </a:t>
            </a:r>
            <a:r>
              <a:rPr lang="ru-RU" dirty="0" err="1"/>
              <a:t>України</a:t>
            </a:r>
            <a:r>
              <a:rPr lang="ru-RU" dirty="0"/>
              <a:t>:</a:t>
            </a:r>
          </a:p>
          <a:p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Національним</a:t>
            </a:r>
            <a:r>
              <a:rPr lang="ru-RU" dirty="0"/>
              <a:t> банком - з </a:t>
            </a:r>
            <a:r>
              <a:rPr lang="ru-RU" dirty="0" err="1"/>
              <a:t>іноземною</a:t>
            </a:r>
            <a:r>
              <a:rPr lang="ru-RU" dirty="0"/>
              <a:t> валютою;</a:t>
            </a:r>
          </a:p>
          <a:p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банками, </a:t>
            </a:r>
            <a:r>
              <a:rPr lang="ru-RU" dirty="0" err="1"/>
              <a:t>клієнтами</a:t>
            </a:r>
            <a:r>
              <a:rPr lang="ru-RU" dirty="0"/>
              <a:t> банку (</a:t>
            </a:r>
            <a:r>
              <a:rPr lang="ru-RU" dirty="0" err="1"/>
              <a:t>уключаючи</a:t>
            </a:r>
            <a:r>
              <a:rPr lang="ru-RU" dirty="0"/>
              <a:t> 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) - з </a:t>
            </a:r>
            <a:r>
              <a:rPr lang="ru-RU" dirty="0" err="1"/>
              <a:t>іноземною</a:t>
            </a:r>
            <a:r>
              <a:rPr lang="ru-RU" dirty="0"/>
              <a:t> валютою та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;</a:t>
            </a:r>
          </a:p>
          <a:p>
            <a:r>
              <a:rPr lang="ru-RU" dirty="0"/>
              <a:t>9) </a:t>
            </a:r>
            <a:r>
              <a:rPr lang="ru-RU" dirty="0" err="1"/>
              <a:t>валютні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на </a:t>
            </a:r>
            <a:r>
              <a:rPr lang="ru-RU" dirty="0" err="1"/>
              <a:t>умовах</a:t>
            </a:r>
            <a:r>
              <a:rPr lang="ru-RU" dirty="0"/>
              <a:t> “форвард” на валютному ринку </a:t>
            </a:r>
            <a:r>
              <a:rPr lang="ru-RU" dirty="0" err="1"/>
              <a:t>України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банками та з </a:t>
            </a:r>
            <a:r>
              <a:rPr lang="ru-RU" dirty="0" err="1"/>
              <a:t>клієнтами</a:t>
            </a:r>
            <a:r>
              <a:rPr lang="ru-RU" dirty="0"/>
              <a:t> банку.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104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30" y="271603"/>
            <a:ext cx="9118516" cy="6201623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/>
              <a:t>Порядок </a:t>
            </a:r>
            <a:r>
              <a:rPr lang="ru-RU" i="1" dirty="0" err="1"/>
              <a:t>здійснення</a:t>
            </a:r>
            <a:r>
              <a:rPr lang="ru-RU" i="1" dirty="0"/>
              <a:t> </a:t>
            </a:r>
            <a:r>
              <a:rPr lang="ru-RU" i="1" dirty="0" err="1"/>
              <a:t>торгівлі</a:t>
            </a:r>
            <a:r>
              <a:rPr lang="ru-RU" i="1" dirty="0"/>
              <a:t> </a:t>
            </a:r>
            <a:r>
              <a:rPr lang="ru-RU" i="1" dirty="0" err="1"/>
              <a:t>іноземною</a:t>
            </a:r>
            <a:r>
              <a:rPr lang="ru-RU" i="1" dirty="0"/>
              <a:t> валютою в </a:t>
            </a:r>
            <a:r>
              <a:rPr lang="ru-RU" i="1" dirty="0" err="1"/>
              <a:t>готівковій</a:t>
            </a:r>
            <a:r>
              <a:rPr lang="ru-RU" i="1" dirty="0"/>
              <a:t> </a:t>
            </a:r>
            <a:r>
              <a:rPr lang="ru-RU" i="1" dirty="0" err="1"/>
              <a:t>формі</a:t>
            </a:r>
            <a:r>
              <a:rPr lang="ru-RU" i="1" dirty="0"/>
              <a:t> та </a:t>
            </a:r>
            <a:r>
              <a:rPr lang="ru-RU" i="1" dirty="0" err="1"/>
              <a:t>банківськими</a:t>
            </a:r>
            <a:r>
              <a:rPr lang="ru-RU" i="1" dirty="0"/>
              <a:t> </a:t>
            </a:r>
            <a:r>
              <a:rPr lang="ru-RU" i="1" dirty="0" err="1"/>
              <a:t>металами</a:t>
            </a:r>
            <a:r>
              <a:rPr lang="ru-RU" i="1" dirty="0"/>
              <a:t> з </a:t>
            </a:r>
            <a:r>
              <a:rPr lang="ru-RU" i="1" dirty="0" err="1"/>
              <a:t>фізичною</a:t>
            </a:r>
            <a:r>
              <a:rPr lang="ru-RU" i="1" dirty="0"/>
              <a:t> </a:t>
            </a:r>
            <a:r>
              <a:rPr lang="ru-RU" i="1" dirty="0" err="1"/>
              <a:t>поставкою</a:t>
            </a:r>
            <a:endParaRPr lang="ru-RU" i="1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Торгівля</a:t>
            </a:r>
            <a:r>
              <a:rPr lang="ru-RU" dirty="0" smtClean="0"/>
              <a:t> </a:t>
            </a:r>
            <a:r>
              <a:rPr lang="ru-RU" dirty="0" err="1"/>
              <a:t>іноземною</a:t>
            </a:r>
            <a:r>
              <a:rPr lang="ru-RU" dirty="0"/>
              <a:t> валютою в </a:t>
            </a:r>
            <a:r>
              <a:rPr lang="ru-RU" dirty="0" err="1"/>
              <a:t>готівковій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(валютно-</a:t>
            </a:r>
            <a:r>
              <a:rPr lang="ru-RU" dirty="0" err="1"/>
              <a:t>обмінні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)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уповноваженими</a:t>
            </a:r>
            <a:r>
              <a:rPr lang="ru-RU" dirty="0"/>
              <a:t> </a:t>
            </a:r>
            <a:r>
              <a:rPr lang="ru-RU" dirty="0" err="1"/>
              <a:t>установами</a:t>
            </a:r>
            <a:r>
              <a:rPr lang="ru-RU" dirty="0"/>
              <a:t>. </a:t>
            </a:r>
            <a:r>
              <a:rPr lang="ru-RU" dirty="0" err="1"/>
              <a:t>Торгівля</a:t>
            </a:r>
            <a:r>
              <a:rPr lang="ru-RU" dirty="0"/>
              <a:t>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 з </a:t>
            </a:r>
            <a:r>
              <a:rPr lang="ru-RU" dirty="0" err="1"/>
              <a:t>фізичною</a:t>
            </a:r>
            <a:r>
              <a:rPr lang="ru-RU" dirty="0"/>
              <a:t> </a:t>
            </a:r>
            <a:r>
              <a:rPr lang="ru-RU" dirty="0" err="1"/>
              <a:t>поставкою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банками.</a:t>
            </a:r>
          </a:p>
          <a:p>
            <a:pPr marL="0" indent="0">
              <a:buNone/>
            </a:pPr>
            <a:r>
              <a:rPr lang="ru-RU" dirty="0"/>
              <a:t>До валютно-</a:t>
            </a:r>
            <a:r>
              <a:rPr lang="ru-RU" dirty="0" err="1"/>
              <a:t>обмінних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належать:</a:t>
            </a:r>
          </a:p>
          <a:p>
            <a:r>
              <a:rPr lang="ru-RU" dirty="0"/>
              <a:t>1) </a:t>
            </a:r>
            <a:r>
              <a:rPr lang="ru-RU" dirty="0" err="1"/>
              <a:t>купівля</a:t>
            </a:r>
            <a:r>
              <a:rPr lang="ru-RU" dirty="0"/>
              <a:t> у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- </a:t>
            </a:r>
            <a:r>
              <a:rPr lang="ru-RU" dirty="0" err="1"/>
              <a:t>резидентів</a:t>
            </a:r>
            <a:r>
              <a:rPr lang="ru-RU" dirty="0"/>
              <a:t> і </a:t>
            </a:r>
            <a:r>
              <a:rPr lang="ru-RU" dirty="0" err="1"/>
              <a:t>нерезидентів</a:t>
            </a:r>
            <a:r>
              <a:rPr lang="ru-RU" dirty="0"/>
              <a:t> </a:t>
            </a:r>
            <a:r>
              <a:rPr lang="ru-RU" dirty="0" err="1"/>
              <a:t>готівки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за:</a:t>
            </a:r>
          </a:p>
          <a:p>
            <a:r>
              <a:rPr lang="ru-RU" dirty="0" err="1"/>
              <a:t>готівкові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в </a:t>
            </a:r>
            <a:r>
              <a:rPr lang="ru-RU" dirty="0" err="1"/>
              <a:t>гривні</a:t>
            </a:r>
            <a:r>
              <a:rPr lang="ru-RU" dirty="0"/>
              <a:t>;</a:t>
            </a:r>
          </a:p>
          <a:p>
            <a:r>
              <a:rPr lang="ru-RU" dirty="0" err="1"/>
              <a:t>безготівкові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в </a:t>
            </a:r>
            <a:r>
              <a:rPr lang="ru-RU" dirty="0" err="1"/>
              <a:t>гривні</a:t>
            </a:r>
            <a:r>
              <a:rPr lang="ru-RU" dirty="0"/>
              <a:t> з </a:t>
            </a:r>
            <a:r>
              <a:rPr lang="ru-RU" dirty="0" err="1"/>
              <a:t>подальшим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зарахуванням</a:t>
            </a:r>
            <a:r>
              <a:rPr lang="ru-RU" dirty="0"/>
              <a:t> на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поточні</a:t>
            </a:r>
            <a:r>
              <a:rPr lang="ru-RU" dirty="0"/>
              <a:t> </a:t>
            </a:r>
            <a:r>
              <a:rPr lang="ru-RU" dirty="0" err="1"/>
              <a:t>рахунки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;</a:t>
            </a:r>
          </a:p>
          <a:p>
            <a:r>
              <a:rPr lang="ru-RU" dirty="0"/>
              <a:t>2) продаж </a:t>
            </a:r>
            <a:r>
              <a:rPr lang="ru-RU" dirty="0" err="1"/>
              <a:t>фізичним</a:t>
            </a:r>
            <a:r>
              <a:rPr lang="ru-RU" dirty="0"/>
              <a:t> особам - резидентам і нерезидентам </a:t>
            </a:r>
            <a:r>
              <a:rPr lang="ru-RU" dirty="0" err="1"/>
              <a:t>готівки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за </a:t>
            </a:r>
            <a:r>
              <a:rPr lang="ru-RU" dirty="0" err="1"/>
              <a:t>готівкові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в </a:t>
            </a:r>
            <a:r>
              <a:rPr lang="ru-RU" dirty="0" err="1"/>
              <a:t>гривні</a:t>
            </a:r>
            <a:r>
              <a:rPr lang="ru-RU" dirty="0"/>
              <a:t>;</a:t>
            </a:r>
          </a:p>
          <a:p>
            <a:r>
              <a:rPr lang="ru-RU" dirty="0"/>
              <a:t>3)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готівки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на </a:t>
            </a:r>
            <a:r>
              <a:rPr lang="ru-RU" dirty="0" err="1"/>
              <a:t>готівку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512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8230"/>
            <a:ext cx="8596668" cy="640079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До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з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 з </a:t>
            </a:r>
            <a:r>
              <a:rPr lang="ru-RU" dirty="0" err="1"/>
              <a:t>фізичною</a:t>
            </a:r>
            <a:r>
              <a:rPr lang="ru-RU" dirty="0"/>
              <a:t> </a:t>
            </a:r>
            <a:r>
              <a:rPr lang="ru-RU" dirty="0" err="1"/>
              <a:t>поставкою</a:t>
            </a:r>
            <a:r>
              <a:rPr lang="ru-RU" dirty="0"/>
              <a:t> (</a:t>
            </a:r>
            <a:r>
              <a:rPr lang="ru-RU" dirty="0" err="1"/>
              <a:t>далі</a:t>
            </a:r>
            <a:r>
              <a:rPr lang="ru-RU" dirty="0"/>
              <a:t> -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) належать:</a:t>
            </a:r>
          </a:p>
          <a:p>
            <a:r>
              <a:rPr lang="ru-RU" dirty="0"/>
              <a:t>1) </a:t>
            </a:r>
            <a:r>
              <a:rPr lang="ru-RU" dirty="0" err="1"/>
              <a:t>купівля</a:t>
            </a:r>
            <a:r>
              <a:rPr lang="ru-RU" dirty="0"/>
              <a:t> у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- </a:t>
            </a:r>
            <a:r>
              <a:rPr lang="ru-RU" dirty="0" err="1"/>
              <a:t>резидентів</a:t>
            </a:r>
            <a:r>
              <a:rPr lang="ru-RU" dirty="0"/>
              <a:t> і </a:t>
            </a:r>
            <a:r>
              <a:rPr lang="ru-RU" dirty="0" err="1"/>
              <a:t>нерезидентів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за </a:t>
            </a:r>
            <a:r>
              <a:rPr lang="ru-RU" dirty="0" err="1"/>
              <a:t>готівкові</a:t>
            </a:r>
            <a:r>
              <a:rPr lang="ru-RU" dirty="0"/>
              <a:t> </a:t>
            </a:r>
            <a:r>
              <a:rPr lang="ru-RU" dirty="0" err="1"/>
              <a:t>гривні</a:t>
            </a:r>
            <a:r>
              <a:rPr lang="ru-RU" dirty="0"/>
              <a:t>;</a:t>
            </a:r>
          </a:p>
          <a:p>
            <a:r>
              <a:rPr lang="ru-RU" dirty="0"/>
              <a:t>2) продаж </a:t>
            </a:r>
            <a:r>
              <a:rPr lang="ru-RU" dirty="0" err="1"/>
              <a:t>фізичним</a:t>
            </a:r>
            <a:r>
              <a:rPr lang="ru-RU" dirty="0"/>
              <a:t> особам - резидентам і нерезидентам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за </a:t>
            </a:r>
            <a:r>
              <a:rPr lang="ru-RU" dirty="0" err="1"/>
              <a:t>готівкові</a:t>
            </a:r>
            <a:r>
              <a:rPr lang="ru-RU" dirty="0"/>
              <a:t> </a:t>
            </a:r>
            <a:r>
              <a:rPr lang="ru-RU" dirty="0" err="1"/>
              <a:t>гривні</a:t>
            </a:r>
            <a:r>
              <a:rPr lang="ru-RU" dirty="0"/>
              <a:t>;</a:t>
            </a:r>
          </a:p>
          <a:p>
            <a:r>
              <a:rPr lang="ru-RU" dirty="0"/>
              <a:t>3) </a:t>
            </a:r>
            <a:r>
              <a:rPr lang="ru-RU" dirty="0" err="1"/>
              <a:t>обмін</a:t>
            </a:r>
            <a:r>
              <a:rPr lang="ru-RU" dirty="0"/>
              <a:t> одного </a:t>
            </a:r>
            <a:r>
              <a:rPr lang="ru-RU" dirty="0" err="1"/>
              <a:t>банківського</a:t>
            </a:r>
            <a:r>
              <a:rPr lang="ru-RU" dirty="0"/>
              <a:t> </a:t>
            </a:r>
            <a:r>
              <a:rPr lang="ru-RU" dirty="0" err="1"/>
              <a:t>металу</a:t>
            </a:r>
            <a:r>
              <a:rPr lang="ru-RU" dirty="0"/>
              <a:t> в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банківський</a:t>
            </a:r>
            <a:r>
              <a:rPr lang="ru-RU" dirty="0"/>
              <a:t> метал з </a:t>
            </a:r>
            <a:r>
              <a:rPr lang="ru-RU" dirty="0" err="1" smtClean="0"/>
              <a:t>фізичною</a:t>
            </a:r>
            <a:r>
              <a:rPr lang="ru-RU" dirty="0" smtClean="0"/>
              <a:t> </a:t>
            </a:r>
            <a:r>
              <a:rPr lang="ru-RU" dirty="0" err="1"/>
              <a:t>поставкою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готівкову</a:t>
            </a:r>
            <a:r>
              <a:rPr lang="ru-RU" dirty="0"/>
              <a:t> </a:t>
            </a:r>
            <a:r>
              <a:rPr lang="ru-RU" dirty="0" err="1"/>
              <a:t>іноземну</a:t>
            </a:r>
            <a:r>
              <a:rPr lang="ru-RU" dirty="0"/>
              <a:t> валюту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Банк </a:t>
            </a:r>
            <a:r>
              <a:rPr lang="ru-RU" dirty="0" err="1"/>
              <a:t>здійснює</a:t>
            </a:r>
            <a:r>
              <a:rPr lang="ru-RU" dirty="0"/>
              <a:t> валютно-</a:t>
            </a:r>
            <a:r>
              <a:rPr lang="ru-RU" dirty="0" err="1"/>
              <a:t>обмінні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та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банківської</a:t>
            </a:r>
            <a:r>
              <a:rPr lang="ru-RU" dirty="0"/>
              <a:t> </a:t>
            </a:r>
            <a:r>
              <a:rPr lang="ru-RU" dirty="0" err="1"/>
              <a:t>ліцензії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 smtClean="0"/>
              <a:t>Небанківські</a:t>
            </a:r>
            <a:r>
              <a:rPr lang="ru-RU" dirty="0" smtClean="0"/>
              <a:t> </a:t>
            </a:r>
            <a:r>
              <a:rPr lang="ru-RU" dirty="0" err="1"/>
              <a:t>фінансові</a:t>
            </a:r>
            <a:r>
              <a:rPr lang="ru-RU" dirty="0"/>
              <a:t> установи та </a:t>
            </a:r>
            <a:r>
              <a:rPr lang="ru-RU" dirty="0" err="1"/>
              <a:t>оператори</a:t>
            </a:r>
            <a:r>
              <a:rPr lang="ru-RU" dirty="0"/>
              <a:t> </a:t>
            </a:r>
            <a:r>
              <a:rPr lang="ru-RU" dirty="0" err="1"/>
              <a:t>поштового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 (</a:t>
            </a:r>
            <a:r>
              <a:rPr lang="ru-RU" dirty="0" err="1"/>
              <a:t>далі</a:t>
            </a:r>
            <a:r>
              <a:rPr lang="ru-RU" dirty="0"/>
              <a:t> - </a:t>
            </a:r>
            <a:r>
              <a:rPr lang="ru-RU" dirty="0" err="1"/>
              <a:t>небанківські</a:t>
            </a:r>
            <a:r>
              <a:rPr lang="ru-RU" dirty="0"/>
              <a:t> установи) </a:t>
            </a:r>
            <a:r>
              <a:rPr lang="ru-RU" dirty="0" err="1"/>
              <a:t>здійснюють</a:t>
            </a:r>
            <a:r>
              <a:rPr lang="ru-RU" dirty="0"/>
              <a:t> валютно-</a:t>
            </a:r>
            <a:r>
              <a:rPr lang="ru-RU" dirty="0" err="1"/>
              <a:t>обмінні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ліцензії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6326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251</TotalTime>
  <Words>2907</Words>
  <Application>Microsoft Office PowerPoint</Application>
  <PresentationFormat>Широкоэкранный</PresentationFormat>
  <Paragraphs>165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Trebuchet MS</vt:lpstr>
      <vt:lpstr>Wingdings 3</vt:lpstr>
      <vt:lpstr>Грань</vt:lpstr>
      <vt:lpstr>Тема 5. Поняття завдання та форми організації валютного регулювання в Україні 5.1. Поняття і завдання валютного регулювання та валютного контролю. 5.2. Порядок ліцензування банківських операцій з іноземною валютою. 5.3. Порядок організації торгівлі іноземною валютою 5.4. Порядок переміщення валютних цінностей через митний кордон України. 5.5. Порядок здійснення іноземних інвестицій 5.6. Порядок одержання кредитів у іноземній валюті від іноземних кредиторів.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5. Поняття завдання та форми організації валютного регулювання в Україні 5.1. Поняття і завдання валютного регулювання та валютного контролю. 5.2. Порядок ліцензування банківських операцій з іноземною валютою. 5.3. Порядок організації торгівлі іноземною валютою 5.4. Порядок переміщення валютних цінностей через митний кордон України. 5.5. Порядок здійснення іноземних інвестицій 5.6. Порядок одержання кредитів у іноземній валюті від іноземних кредиторів. </dc:title>
  <dc:creator>Dell</dc:creator>
  <cp:lastModifiedBy>Dell</cp:lastModifiedBy>
  <cp:revision>9</cp:revision>
  <dcterms:created xsi:type="dcterms:W3CDTF">2021-03-10T11:41:37Z</dcterms:created>
  <dcterms:modified xsi:type="dcterms:W3CDTF">2021-03-10T15:53:02Z</dcterms:modified>
</cp:coreProperties>
</file>