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576" autoAdjust="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EE21DE-8618-4A29-B1BE-627706F3999C}" type="datetimeFigureOut">
              <a:rPr lang="ru-RU" smtClean="0"/>
              <a:pPr/>
              <a:t>10.09.2010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DE0CF9-7B0C-4528-99D6-096D23FB1E0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9/10/2010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9/10/2010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9/10/2010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9/10/2010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470025"/>
          </a:xfrm>
        </p:spPr>
        <p:txBody>
          <a:bodyPr/>
          <a:lstStyle/>
          <a:p>
            <a:r>
              <a:rPr lang="uk-UA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Дисципліна “Керування стійкістю відвалів та бортів кар</a:t>
            </a: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’</a:t>
            </a:r>
            <a:r>
              <a:rPr lang="uk-UA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єру”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47800" y="251460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Практичне заняття №1</a:t>
            </a:r>
          </a:p>
          <a:p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Побудова можливої поверхні зсуву уступу за допомогою методу Г.Л. </a:t>
            </a:r>
            <a:r>
              <a:rPr lang="uk-UA" dirty="0" err="1" smtClean="0">
                <a:solidFill>
                  <a:schemeClr val="tx2">
                    <a:lumMod val="75000"/>
                  </a:schemeClr>
                </a:solidFill>
              </a:rPr>
              <a:t>Фісенко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fontAlgn="auto" hangingPunct="1"/>
            <a:r>
              <a:rPr lang="uk-UA" sz="2800" dirty="0" smtClean="0">
                <a:latin typeface="Arial Narrow" pitchFamily="34" charset="0"/>
              </a:rPr>
              <a:t>9. З точок </a:t>
            </a:r>
            <a:r>
              <a:rPr lang="uk-UA" sz="2800" b="1" dirty="0" smtClean="0">
                <a:latin typeface="Arial Narrow" pitchFamily="34" charset="0"/>
              </a:rPr>
              <a:t>В</a:t>
            </a:r>
            <a:r>
              <a:rPr lang="uk-UA" sz="2800" dirty="0" smtClean="0">
                <a:latin typeface="Arial Narrow" pitchFamily="34" charset="0"/>
              </a:rPr>
              <a:t> і </a:t>
            </a:r>
            <a:r>
              <a:rPr lang="uk-UA" sz="2800" b="1" dirty="0" smtClean="0">
                <a:latin typeface="Arial Narrow" pitchFamily="34" charset="0"/>
              </a:rPr>
              <a:t>D</a:t>
            </a:r>
            <a:r>
              <a:rPr lang="uk-UA" sz="2800" dirty="0" smtClean="0">
                <a:latin typeface="Arial Narrow" pitchFamily="34" charset="0"/>
              </a:rPr>
              <a:t> відкладаємо відповідно кути </a:t>
            </a:r>
            <a:r>
              <a:rPr lang="uk-UA" sz="2800" b="1" i="1" dirty="0" smtClean="0">
                <a:latin typeface="Arial Narrow" pitchFamily="34" charset="0"/>
              </a:rPr>
              <a:t>β</a:t>
            </a:r>
            <a:r>
              <a:rPr lang="uk-UA" sz="2800" b="1" i="1" baseline="-25000" dirty="0" smtClean="0">
                <a:latin typeface="Arial Narrow" pitchFamily="34" charset="0"/>
              </a:rPr>
              <a:t>1</a:t>
            </a:r>
            <a:r>
              <a:rPr lang="uk-UA" sz="2800" dirty="0" smtClean="0">
                <a:latin typeface="Arial Narrow" pitchFamily="34" charset="0"/>
              </a:rPr>
              <a:t> і </a:t>
            </a:r>
            <a:r>
              <a:rPr lang="uk-UA" sz="2800" b="1" i="1" dirty="0" smtClean="0">
                <a:latin typeface="Arial Narrow" pitchFamily="34" charset="0"/>
              </a:rPr>
              <a:t>β</a:t>
            </a:r>
            <a:r>
              <a:rPr lang="uk-UA" sz="2800" b="1" i="1" baseline="-25000" dirty="0" smtClean="0">
                <a:latin typeface="Arial Narrow" pitchFamily="34" charset="0"/>
              </a:rPr>
              <a:t>2</a:t>
            </a:r>
            <a:r>
              <a:rPr lang="uk-UA" sz="2800" dirty="0" smtClean="0">
                <a:latin typeface="Arial Narrow" pitchFamily="34" charset="0"/>
              </a:rPr>
              <a:t> які рівні між собою і дорівнюють: β</a:t>
            </a:r>
            <a:r>
              <a:rPr lang="uk-UA" sz="2800" baseline="-25000" dirty="0" smtClean="0">
                <a:latin typeface="Arial Narrow" pitchFamily="34" charset="0"/>
              </a:rPr>
              <a:t>1</a:t>
            </a:r>
            <a:r>
              <a:rPr lang="uk-UA" sz="2800" dirty="0" smtClean="0">
                <a:latin typeface="Arial Narrow" pitchFamily="34" charset="0"/>
              </a:rPr>
              <a:t>=β</a:t>
            </a:r>
            <a:r>
              <a:rPr lang="uk-UA" sz="2800" baseline="-25000" dirty="0" smtClean="0">
                <a:latin typeface="Arial Narrow" pitchFamily="34" charset="0"/>
              </a:rPr>
              <a:t>2</a:t>
            </a:r>
            <a:r>
              <a:rPr lang="uk-UA" sz="2800" dirty="0" smtClean="0">
                <a:latin typeface="Arial Narrow" pitchFamily="34" charset="0"/>
              </a:rPr>
              <a:t>=</a:t>
            </a:r>
            <a:r>
              <a:rPr lang="en-US" sz="2800" dirty="0" smtClean="0">
                <a:latin typeface="Arial Narrow" pitchFamily="34" charset="0"/>
              </a:rPr>
              <a:t>(</a:t>
            </a:r>
            <a:r>
              <a:rPr lang="uk-UA" sz="2800" dirty="0" smtClean="0">
                <a:latin typeface="Arial Narrow" pitchFamily="34" charset="0"/>
              </a:rPr>
              <a:t>45°+</a:t>
            </a:r>
            <a:r>
              <a:rPr lang="el-GR" sz="2800" dirty="0" smtClean="0">
                <a:latin typeface="Arial Narrow" pitchFamily="34" charset="0"/>
              </a:rPr>
              <a:t>ρ</a:t>
            </a:r>
            <a:r>
              <a:rPr lang="en-US" sz="2800" dirty="0" smtClean="0">
                <a:latin typeface="Arial Narrow" pitchFamily="34" charset="0"/>
              </a:rPr>
              <a:t>/2)</a:t>
            </a:r>
            <a:r>
              <a:rPr lang="uk-UA" sz="2800" dirty="0" smtClean="0">
                <a:latin typeface="Arial Narrow" pitchFamily="34" charset="0"/>
              </a:rPr>
              <a:t> , град </a:t>
            </a:r>
            <a:endParaRPr lang="ru-RU" sz="2800" dirty="0">
              <a:latin typeface="Arial Narrow" pitchFamily="34" charset="0"/>
            </a:endParaRPr>
          </a:p>
        </p:txBody>
      </p:sp>
      <p:pic>
        <p:nvPicPr>
          <p:cNvPr id="5" name="Содержимое 4" descr="Рисунок5_8M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06435"/>
            <a:ext cx="8229600" cy="4113492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229600" cy="1143000"/>
          </a:xfrm>
        </p:spPr>
        <p:txBody>
          <a:bodyPr>
            <a:noAutofit/>
          </a:bodyPr>
          <a:lstStyle/>
          <a:p>
            <a:r>
              <a:rPr lang="uk-UA" sz="2800" dirty="0" smtClean="0">
                <a:latin typeface="Arial Narrow" pitchFamily="34" charset="0"/>
              </a:rPr>
              <a:t>9. З точок </a:t>
            </a:r>
            <a:r>
              <a:rPr lang="uk-UA" sz="2800" b="1" dirty="0" smtClean="0">
                <a:latin typeface="Arial Narrow" pitchFamily="34" charset="0"/>
              </a:rPr>
              <a:t>В</a:t>
            </a:r>
            <a:r>
              <a:rPr lang="uk-UA" sz="2800" dirty="0" smtClean="0">
                <a:latin typeface="Arial Narrow" pitchFamily="34" charset="0"/>
              </a:rPr>
              <a:t> і </a:t>
            </a:r>
            <a:r>
              <a:rPr lang="uk-UA" sz="2800" b="1" dirty="0" smtClean="0">
                <a:latin typeface="Arial Narrow" pitchFamily="34" charset="0"/>
              </a:rPr>
              <a:t>D</a:t>
            </a:r>
            <a:r>
              <a:rPr lang="uk-UA" sz="2800" dirty="0" smtClean="0">
                <a:latin typeface="Arial Narrow" pitchFamily="34" charset="0"/>
              </a:rPr>
              <a:t> відкладаємо відповідно кути </a:t>
            </a:r>
            <a:r>
              <a:rPr lang="uk-UA" sz="2800" b="1" i="1" dirty="0" smtClean="0">
                <a:latin typeface="Arial Narrow" pitchFamily="34" charset="0"/>
              </a:rPr>
              <a:t>β</a:t>
            </a:r>
            <a:r>
              <a:rPr lang="uk-UA" sz="2800" b="1" i="1" baseline="-25000" dirty="0" smtClean="0">
                <a:latin typeface="Arial Narrow" pitchFamily="34" charset="0"/>
              </a:rPr>
              <a:t>1</a:t>
            </a:r>
            <a:r>
              <a:rPr lang="uk-UA" sz="2800" dirty="0" smtClean="0">
                <a:latin typeface="Arial Narrow" pitchFamily="34" charset="0"/>
              </a:rPr>
              <a:t> і </a:t>
            </a:r>
            <a:r>
              <a:rPr lang="uk-UA" sz="2800" b="1" i="1" dirty="0" smtClean="0">
                <a:latin typeface="Arial Narrow" pitchFamily="34" charset="0"/>
              </a:rPr>
              <a:t>β</a:t>
            </a:r>
            <a:r>
              <a:rPr lang="uk-UA" sz="2800" b="1" i="1" baseline="-25000" dirty="0" smtClean="0">
                <a:latin typeface="Arial Narrow" pitchFamily="34" charset="0"/>
              </a:rPr>
              <a:t>2</a:t>
            </a:r>
            <a:r>
              <a:rPr lang="uk-UA" sz="2800" dirty="0" smtClean="0">
                <a:latin typeface="Arial Narrow" pitchFamily="34" charset="0"/>
              </a:rPr>
              <a:t> які рівні між собою і дорівнюють: β</a:t>
            </a:r>
            <a:r>
              <a:rPr lang="uk-UA" sz="2800" baseline="-25000" dirty="0" smtClean="0">
                <a:latin typeface="Arial Narrow" pitchFamily="34" charset="0"/>
              </a:rPr>
              <a:t>1</a:t>
            </a:r>
            <a:r>
              <a:rPr lang="uk-UA" sz="2800" dirty="0" smtClean="0">
                <a:latin typeface="Arial Narrow" pitchFamily="34" charset="0"/>
              </a:rPr>
              <a:t>=β</a:t>
            </a:r>
            <a:r>
              <a:rPr lang="uk-UA" sz="2800" baseline="-25000" dirty="0" smtClean="0">
                <a:latin typeface="Arial Narrow" pitchFamily="34" charset="0"/>
              </a:rPr>
              <a:t>2</a:t>
            </a:r>
            <a:r>
              <a:rPr lang="uk-UA" sz="2800" dirty="0" smtClean="0">
                <a:latin typeface="Arial Narrow" pitchFamily="34" charset="0"/>
              </a:rPr>
              <a:t>=</a:t>
            </a:r>
            <a:r>
              <a:rPr lang="en-US" sz="2800" dirty="0" smtClean="0">
                <a:latin typeface="Arial Narrow" pitchFamily="34" charset="0"/>
              </a:rPr>
              <a:t>(</a:t>
            </a:r>
            <a:r>
              <a:rPr lang="uk-UA" sz="2800" dirty="0" smtClean="0">
                <a:latin typeface="Arial Narrow" pitchFamily="34" charset="0"/>
              </a:rPr>
              <a:t>45°+</a:t>
            </a:r>
            <a:r>
              <a:rPr lang="el-GR" sz="2800" dirty="0" smtClean="0">
                <a:latin typeface="Arial Narrow" pitchFamily="34" charset="0"/>
              </a:rPr>
              <a:t>ρ</a:t>
            </a:r>
            <a:r>
              <a:rPr lang="en-US" sz="2800" dirty="0" smtClean="0">
                <a:latin typeface="Arial Narrow" pitchFamily="34" charset="0"/>
              </a:rPr>
              <a:t>/2)</a:t>
            </a:r>
            <a:r>
              <a:rPr lang="uk-UA" sz="2800" dirty="0" smtClean="0">
                <a:latin typeface="Arial Narrow" pitchFamily="34" charset="0"/>
              </a:rPr>
              <a:t> , град </a:t>
            </a:r>
            <a:endParaRPr lang="ru-RU" sz="2800" dirty="0"/>
          </a:p>
        </p:txBody>
      </p:sp>
      <p:pic>
        <p:nvPicPr>
          <p:cNvPr id="5" name="Содержимое 4" descr="Рисунок5_9M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06435"/>
            <a:ext cx="8229600" cy="4113492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>
                <a:latin typeface="Arial Narrow" pitchFamily="34" charset="0"/>
              </a:rPr>
              <a:t>10</a:t>
            </a:r>
            <a:r>
              <a:rPr lang="uk-UA" sz="2800" dirty="0" smtClean="0">
                <a:latin typeface="Arial Narrow" pitchFamily="34" charset="0"/>
              </a:rPr>
              <a:t>. Точка М – точка перетину прямих ВМ і DМ </a:t>
            </a:r>
            <a:endParaRPr lang="ru-RU" sz="2800" dirty="0">
              <a:latin typeface="Arial Narrow" pitchFamily="34" charset="0"/>
            </a:endParaRPr>
          </a:p>
        </p:txBody>
      </p:sp>
      <p:pic>
        <p:nvPicPr>
          <p:cNvPr id="6" name="Содержимое 5" descr="Рисунок5_10M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06435"/>
            <a:ext cx="8229600" cy="4113492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fontAlgn="auto" hangingPunct="1"/>
            <a:r>
              <a:rPr lang="en-US" sz="2800" dirty="0" smtClean="0">
                <a:latin typeface="Arial Narrow" pitchFamily="34" charset="0"/>
              </a:rPr>
              <a:t>11</a:t>
            </a:r>
            <a:r>
              <a:rPr lang="uk-UA" sz="2800" dirty="0" smtClean="0">
                <a:latin typeface="Arial Narrow" pitchFamily="34" charset="0"/>
              </a:rPr>
              <a:t>. З точки </a:t>
            </a:r>
            <a:r>
              <a:rPr lang="uk-UA" sz="2800" b="1" dirty="0" smtClean="0">
                <a:latin typeface="Arial Narrow" pitchFamily="34" charset="0"/>
              </a:rPr>
              <a:t>С</a:t>
            </a:r>
            <a:r>
              <a:rPr lang="uk-UA" sz="2800" dirty="0" smtClean="0">
                <a:latin typeface="Arial Narrow" pitchFamily="34" charset="0"/>
              </a:rPr>
              <a:t> (нижня бровка уступу) відкладаємо кут </a:t>
            </a:r>
            <a:r>
              <a:rPr lang="uk-UA" sz="2800" b="1" dirty="0" smtClean="0">
                <a:latin typeface="Arial Narrow" pitchFamily="34" charset="0"/>
              </a:rPr>
              <a:t>β</a:t>
            </a:r>
            <a:r>
              <a:rPr lang="uk-UA" sz="2800" b="1" baseline="-25000" dirty="0" smtClean="0">
                <a:latin typeface="Arial Narrow" pitchFamily="34" charset="0"/>
              </a:rPr>
              <a:t>3</a:t>
            </a:r>
            <a:r>
              <a:rPr lang="uk-UA" sz="2800" dirty="0" smtClean="0">
                <a:latin typeface="Arial Narrow" pitchFamily="34" charset="0"/>
              </a:rPr>
              <a:t>, який дорівнює:</a:t>
            </a:r>
            <a:r>
              <a:rPr lang="ru-RU" sz="2800" dirty="0" smtClean="0">
                <a:latin typeface="Arial Narrow" pitchFamily="34" charset="0"/>
              </a:rPr>
              <a:t> </a:t>
            </a:r>
            <a:r>
              <a:rPr lang="uk-UA" sz="2800" dirty="0" smtClean="0">
                <a:latin typeface="Arial Narrow" pitchFamily="34" charset="0"/>
              </a:rPr>
              <a:t>β</a:t>
            </a:r>
            <a:r>
              <a:rPr lang="uk-UA" sz="2800" baseline="-25000" dirty="0" smtClean="0">
                <a:latin typeface="Arial Narrow" pitchFamily="34" charset="0"/>
              </a:rPr>
              <a:t>3</a:t>
            </a:r>
            <a:r>
              <a:rPr lang="uk-UA" sz="2800" dirty="0" smtClean="0">
                <a:latin typeface="Arial Narrow" pitchFamily="34" charset="0"/>
              </a:rPr>
              <a:t>= (45°- </a:t>
            </a:r>
            <a:r>
              <a:rPr lang="el-GR" sz="2800" dirty="0" smtClean="0">
                <a:latin typeface="Arial Narrow" pitchFamily="34" charset="0"/>
              </a:rPr>
              <a:t>ρ</a:t>
            </a:r>
            <a:r>
              <a:rPr lang="en-US" sz="2800" dirty="0" smtClean="0">
                <a:latin typeface="Arial Narrow" pitchFamily="34" charset="0"/>
              </a:rPr>
              <a:t>/</a:t>
            </a:r>
            <a:r>
              <a:rPr lang="uk-UA" sz="2800" dirty="0" smtClean="0">
                <a:latin typeface="Arial Narrow" pitchFamily="34" charset="0"/>
              </a:rPr>
              <a:t>2), град</a:t>
            </a:r>
            <a:r>
              <a:rPr lang="en-US" sz="2800" dirty="0" smtClean="0">
                <a:latin typeface="Arial Narrow" pitchFamily="34" charset="0"/>
              </a:rPr>
              <a:t> </a:t>
            </a:r>
            <a:endParaRPr lang="ru-RU" sz="2800" dirty="0">
              <a:latin typeface="Arial Narrow" pitchFamily="34" charset="0"/>
            </a:endParaRPr>
          </a:p>
        </p:txBody>
      </p:sp>
      <p:pic>
        <p:nvPicPr>
          <p:cNvPr id="5" name="Содержимое 4" descr="Рисунок5_11M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06435"/>
            <a:ext cx="8229600" cy="4113492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>
                <a:latin typeface="Arial Narrow" pitchFamily="34" charset="0"/>
              </a:rPr>
              <a:t>1</a:t>
            </a:r>
            <a:r>
              <a:rPr lang="uk-UA" sz="2800" dirty="0" smtClean="0">
                <a:latin typeface="Arial Narrow" pitchFamily="34" charset="0"/>
              </a:rPr>
              <a:t>2.</a:t>
            </a:r>
            <a:r>
              <a:rPr lang="en-US" sz="2800" dirty="0" smtClean="0">
                <a:latin typeface="Arial Narrow" pitchFamily="34" charset="0"/>
              </a:rPr>
              <a:t> </a:t>
            </a:r>
            <a:r>
              <a:rPr lang="uk-UA" sz="2800" dirty="0" smtClean="0">
                <a:latin typeface="Arial Narrow" pitchFamily="34" charset="0"/>
              </a:rPr>
              <a:t>За визначеним  кутом будуємо відрізок </a:t>
            </a:r>
            <a:r>
              <a:rPr lang="en-US" sz="2800" b="1" dirty="0" smtClean="0">
                <a:latin typeface="Arial Narrow" pitchFamily="34" charset="0"/>
              </a:rPr>
              <a:t>CQ</a:t>
            </a:r>
            <a:r>
              <a:rPr lang="uk-UA" sz="2800" b="1" dirty="0" smtClean="0">
                <a:latin typeface="Arial Narrow" pitchFamily="34" charset="0"/>
              </a:rPr>
              <a:t>  </a:t>
            </a:r>
            <a:r>
              <a:rPr lang="uk-UA" sz="2800" dirty="0" smtClean="0">
                <a:latin typeface="Arial Narrow" pitchFamily="34" charset="0"/>
              </a:rPr>
              <a:t>довільної величини</a:t>
            </a:r>
            <a:endParaRPr lang="ru-RU" sz="2800" dirty="0">
              <a:latin typeface="Arial Narrow" pitchFamily="34" charset="0"/>
            </a:endParaRPr>
          </a:p>
        </p:txBody>
      </p:sp>
      <p:pic>
        <p:nvPicPr>
          <p:cNvPr id="5" name="Содержимое 4" descr="Рисунок5_12M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06435"/>
            <a:ext cx="8229600" cy="4113492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>
                <a:latin typeface="Arial Narrow" pitchFamily="34" charset="0"/>
              </a:rPr>
              <a:t>13. </a:t>
            </a:r>
            <a:r>
              <a:rPr lang="uk-UA" sz="2800" dirty="0" smtClean="0">
                <a:latin typeface="Arial Narrow" pitchFamily="34" charset="0"/>
              </a:rPr>
              <a:t>На прямій </a:t>
            </a:r>
            <a:r>
              <a:rPr lang="uk-UA" sz="2800" b="1" dirty="0" smtClean="0">
                <a:latin typeface="Arial Narrow" pitchFamily="34" charset="0"/>
              </a:rPr>
              <a:t>СQ </a:t>
            </a:r>
            <a:r>
              <a:rPr lang="uk-UA" sz="2800" dirty="0" smtClean="0">
                <a:latin typeface="Arial Narrow" pitchFamily="34" charset="0"/>
              </a:rPr>
              <a:t>відкладаємо відрізки </a:t>
            </a:r>
            <a:r>
              <a:rPr lang="uk-UA" sz="2800" b="1" dirty="0" smtClean="0">
                <a:latin typeface="Arial Narrow" pitchFamily="34" charset="0"/>
              </a:rPr>
              <a:t>СF</a:t>
            </a:r>
            <a:r>
              <a:rPr lang="uk-UA" sz="2800" dirty="0" smtClean="0">
                <a:latin typeface="Arial Narrow" pitchFamily="34" charset="0"/>
              </a:rPr>
              <a:t> і </a:t>
            </a:r>
            <a:r>
              <a:rPr lang="uk-UA" sz="2800" b="1" dirty="0" smtClean="0">
                <a:latin typeface="Arial Narrow" pitchFamily="34" charset="0"/>
              </a:rPr>
              <a:t>FЕ</a:t>
            </a:r>
            <a:r>
              <a:rPr lang="uk-UA" sz="2800" dirty="0" smtClean="0">
                <a:latin typeface="Arial Narrow" pitchFamily="34" charset="0"/>
              </a:rPr>
              <a:t>, які рівні між собою, тобто </a:t>
            </a:r>
            <a:r>
              <a:rPr lang="uk-UA" sz="2800" b="1" dirty="0" smtClean="0">
                <a:latin typeface="Arial Narrow" pitchFamily="34" charset="0"/>
              </a:rPr>
              <a:t>СF</a:t>
            </a:r>
            <a:r>
              <a:rPr lang="uk-UA" sz="2800" dirty="0" smtClean="0">
                <a:latin typeface="Arial Narrow" pitchFamily="34" charset="0"/>
              </a:rPr>
              <a:t> = </a:t>
            </a:r>
            <a:r>
              <a:rPr lang="uk-UA" sz="2800" b="1" dirty="0" smtClean="0">
                <a:latin typeface="Arial Narrow" pitchFamily="34" charset="0"/>
              </a:rPr>
              <a:t>FЕ</a:t>
            </a:r>
            <a:r>
              <a:rPr lang="uk-UA" sz="2800" dirty="0" smtClean="0">
                <a:latin typeface="Arial Narrow" pitchFamily="34" charset="0"/>
              </a:rPr>
              <a:t> = </a:t>
            </a:r>
            <a:r>
              <a:rPr lang="uk-UA" sz="2800" b="1" dirty="0" err="1" smtClean="0">
                <a:latin typeface="Arial Narrow" pitchFamily="34" charset="0"/>
              </a:rPr>
              <a:t>МК</a:t>
            </a:r>
            <a:r>
              <a:rPr lang="uk-UA" sz="2800" dirty="0" smtClean="0">
                <a:latin typeface="Arial Narrow" pitchFamily="34" charset="0"/>
              </a:rPr>
              <a:t> = </a:t>
            </a:r>
            <a:r>
              <a:rPr lang="uk-UA" sz="2800" b="1" dirty="0" err="1" smtClean="0">
                <a:latin typeface="Arial Narrow" pitchFamily="34" charset="0"/>
              </a:rPr>
              <a:t>КL</a:t>
            </a:r>
            <a:endParaRPr lang="ru-RU" sz="2800" b="1" dirty="0">
              <a:latin typeface="Arial Narrow" pitchFamily="34" charset="0"/>
            </a:endParaRPr>
          </a:p>
        </p:txBody>
      </p:sp>
      <p:pic>
        <p:nvPicPr>
          <p:cNvPr id="5" name="Содержимое 4" descr="Рисунок5_13M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82899"/>
            <a:ext cx="8229600" cy="4160564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>
                <a:latin typeface="Arial Narrow" pitchFamily="34" charset="0"/>
              </a:rPr>
              <a:t>14</a:t>
            </a:r>
            <a:r>
              <a:rPr lang="uk-UA" sz="2800" dirty="0" smtClean="0">
                <a:latin typeface="Arial Narrow" pitchFamily="34" charset="0"/>
              </a:rPr>
              <a:t>. Через точку </a:t>
            </a:r>
            <a:r>
              <a:rPr lang="en-US" sz="2800" b="1" dirty="0" smtClean="0">
                <a:latin typeface="Arial Narrow" pitchFamily="34" charset="0"/>
              </a:rPr>
              <a:t>E</a:t>
            </a:r>
            <a:r>
              <a:rPr lang="uk-UA" sz="2800" dirty="0" smtClean="0">
                <a:latin typeface="Arial Narrow" pitchFamily="34" charset="0"/>
              </a:rPr>
              <a:t> проводимо пряму паралельну відрізку </a:t>
            </a:r>
            <a:r>
              <a:rPr lang="uk-UA" sz="2800" b="1" dirty="0" smtClean="0">
                <a:latin typeface="Arial Narrow" pitchFamily="34" charset="0"/>
              </a:rPr>
              <a:t>СА</a:t>
            </a:r>
            <a:endParaRPr lang="ru-RU" sz="2800" b="1" dirty="0">
              <a:latin typeface="Arial Narrow" pitchFamily="34" charset="0"/>
            </a:endParaRPr>
          </a:p>
        </p:txBody>
      </p:sp>
      <p:pic>
        <p:nvPicPr>
          <p:cNvPr id="5" name="Содержимое 4" descr="Рисунок5_14M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82899"/>
            <a:ext cx="8229600" cy="4160564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>
                <a:latin typeface="Arial Narrow" pitchFamily="34" charset="0"/>
              </a:rPr>
              <a:t>15</a:t>
            </a:r>
            <a:r>
              <a:rPr lang="uk-UA" sz="2800" dirty="0" smtClean="0">
                <a:latin typeface="Arial Narrow" pitchFamily="34" charset="0"/>
              </a:rPr>
              <a:t>. Через точку </a:t>
            </a:r>
            <a:r>
              <a:rPr lang="en-US" sz="2800" b="1" dirty="0" smtClean="0">
                <a:latin typeface="Arial Narrow" pitchFamily="34" charset="0"/>
              </a:rPr>
              <a:t>F</a:t>
            </a:r>
            <a:r>
              <a:rPr lang="en-US" sz="2800" dirty="0" smtClean="0">
                <a:latin typeface="Arial Narrow" pitchFamily="34" charset="0"/>
              </a:rPr>
              <a:t> </a:t>
            </a:r>
            <a:r>
              <a:rPr lang="uk-UA" sz="2800" dirty="0" smtClean="0">
                <a:latin typeface="Arial Narrow" pitchFamily="34" charset="0"/>
              </a:rPr>
              <a:t>проводимо пряму, що також паралельна відрізку </a:t>
            </a:r>
            <a:r>
              <a:rPr lang="en-US" sz="2800" b="1" dirty="0" smtClean="0">
                <a:latin typeface="Arial Narrow" pitchFamily="34" charset="0"/>
              </a:rPr>
              <a:t>CA</a:t>
            </a:r>
            <a:endParaRPr lang="ru-RU" sz="2800" b="1" dirty="0">
              <a:latin typeface="Arial Narrow" pitchFamily="34" charset="0"/>
            </a:endParaRPr>
          </a:p>
        </p:txBody>
      </p:sp>
      <p:pic>
        <p:nvPicPr>
          <p:cNvPr id="5" name="Содержимое 4" descr="Рисунок5_15M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82899"/>
            <a:ext cx="8229600" cy="4160564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>
                <a:latin typeface="Arial Narrow" pitchFamily="34" charset="0"/>
              </a:rPr>
              <a:t>16</a:t>
            </a:r>
            <a:r>
              <a:rPr lang="uk-UA" sz="2800" dirty="0" smtClean="0">
                <a:latin typeface="Arial Narrow" pitchFamily="34" charset="0"/>
              </a:rPr>
              <a:t>. Точки </a:t>
            </a:r>
            <a:r>
              <a:rPr lang="uk-UA" sz="2800" b="1" dirty="0" smtClean="0">
                <a:latin typeface="Arial Narrow" pitchFamily="34" charset="0"/>
              </a:rPr>
              <a:t>Т</a:t>
            </a:r>
            <a:r>
              <a:rPr lang="uk-UA" sz="2800" dirty="0" smtClean="0">
                <a:latin typeface="Arial Narrow" pitchFamily="34" charset="0"/>
              </a:rPr>
              <a:t> і </a:t>
            </a:r>
            <a:r>
              <a:rPr lang="uk-UA" sz="2800" b="1" dirty="0" smtClean="0">
                <a:latin typeface="Arial Narrow" pitchFamily="34" charset="0"/>
              </a:rPr>
              <a:t>Р</a:t>
            </a:r>
            <a:r>
              <a:rPr lang="uk-UA" sz="2800" dirty="0" smtClean="0">
                <a:latin typeface="Arial Narrow" pitchFamily="34" charset="0"/>
              </a:rPr>
              <a:t> лежать на верхній площадці уступу</a:t>
            </a:r>
            <a:endParaRPr lang="ru-RU" sz="2800" dirty="0">
              <a:latin typeface="Arial Narrow" pitchFamily="34" charset="0"/>
            </a:endParaRPr>
          </a:p>
        </p:txBody>
      </p:sp>
      <p:pic>
        <p:nvPicPr>
          <p:cNvPr id="5" name="Содержимое 4" descr="Рисунок5_16M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82899"/>
            <a:ext cx="8229600" cy="4160564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>
                <a:latin typeface="Arial Narrow" pitchFamily="34" charset="0"/>
              </a:rPr>
              <a:t>17</a:t>
            </a:r>
            <a:r>
              <a:rPr lang="uk-UA" sz="2800" dirty="0" smtClean="0">
                <a:latin typeface="Arial Narrow" pitchFamily="34" charset="0"/>
              </a:rPr>
              <a:t>. На продовженні прямої </a:t>
            </a:r>
            <a:r>
              <a:rPr lang="uk-UA" sz="2800" b="1" dirty="0" smtClean="0">
                <a:latin typeface="Arial Narrow" pitchFamily="34" charset="0"/>
              </a:rPr>
              <a:t>DМ</a:t>
            </a:r>
            <a:r>
              <a:rPr lang="uk-UA" sz="2800" dirty="0" smtClean="0">
                <a:latin typeface="Arial Narrow" pitchFamily="34" charset="0"/>
              </a:rPr>
              <a:t> вибираємо рівні відрізки </a:t>
            </a:r>
            <a:r>
              <a:rPr lang="uk-UA" sz="2800" b="1" dirty="0" err="1" smtClean="0">
                <a:latin typeface="Arial Narrow" pitchFamily="34" charset="0"/>
              </a:rPr>
              <a:t>МК</a:t>
            </a:r>
            <a:r>
              <a:rPr lang="uk-UA" sz="2800" dirty="0" smtClean="0">
                <a:latin typeface="Arial Narrow" pitchFamily="34" charset="0"/>
              </a:rPr>
              <a:t> і </a:t>
            </a:r>
            <a:r>
              <a:rPr lang="uk-UA" sz="2800" b="1" dirty="0" err="1" smtClean="0">
                <a:latin typeface="Arial Narrow" pitchFamily="34" charset="0"/>
              </a:rPr>
              <a:t>КL</a:t>
            </a:r>
            <a:r>
              <a:rPr lang="uk-UA" sz="2800" dirty="0" smtClean="0">
                <a:latin typeface="Arial Narrow" pitchFamily="34" charset="0"/>
              </a:rPr>
              <a:t>, тобто </a:t>
            </a:r>
            <a:r>
              <a:rPr lang="uk-UA" sz="2800" b="1" dirty="0" smtClean="0">
                <a:latin typeface="Arial Narrow" pitchFamily="34" charset="0"/>
              </a:rPr>
              <a:t>МК</a:t>
            </a:r>
            <a:r>
              <a:rPr lang="uk-UA" sz="2800" dirty="0" smtClean="0">
                <a:latin typeface="Arial Narrow" pitchFamily="34" charset="0"/>
              </a:rPr>
              <a:t>=</a:t>
            </a:r>
            <a:r>
              <a:rPr lang="uk-UA" sz="2800" b="1" dirty="0" smtClean="0">
                <a:latin typeface="Arial Narrow" pitchFamily="34" charset="0"/>
              </a:rPr>
              <a:t>КL</a:t>
            </a:r>
            <a:endParaRPr lang="ru-RU" sz="2800" b="1" dirty="0">
              <a:latin typeface="Arial Narrow" pitchFamily="34" charset="0"/>
            </a:endParaRPr>
          </a:p>
        </p:txBody>
      </p:sp>
      <p:pic>
        <p:nvPicPr>
          <p:cNvPr id="5" name="Содержимое 4" descr="Рисунок5_17M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82899"/>
            <a:ext cx="8229600" cy="4160564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uk-UA" dirty="0" smtClean="0"/>
              <a:t>Задача №1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hangingPunct="0"/>
            <a:r>
              <a:rPr lang="uk-UA" dirty="0" smtClean="0"/>
              <a:t>Побудувати можливу поверхню зсуву уступу висотою Н і кутом α. Порода, якою складено уступ має наступні характеристики:</a:t>
            </a:r>
            <a:endParaRPr lang="ru-RU" dirty="0" smtClean="0"/>
          </a:p>
          <a:p>
            <a:pPr lvl="0" fontAlgn="auto" hangingPunct="1"/>
            <a:r>
              <a:rPr lang="uk-UA" dirty="0" smtClean="0"/>
              <a:t>кут внутрішнього тертя </a:t>
            </a:r>
            <a:r>
              <a:rPr lang="uk-UA" i="1" dirty="0" smtClean="0"/>
              <a:t>ρ</a:t>
            </a:r>
            <a:r>
              <a:rPr lang="uk-UA" dirty="0" smtClean="0"/>
              <a:t>, град;</a:t>
            </a:r>
            <a:endParaRPr lang="ru-RU" dirty="0" smtClean="0"/>
          </a:p>
          <a:p>
            <a:pPr lvl="0" fontAlgn="auto" hangingPunct="1"/>
            <a:r>
              <a:rPr lang="uk-UA" dirty="0" smtClean="0"/>
              <a:t>зчеплення </a:t>
            </a:r>
            <a:r>
              <a:rPr lang="uk-UA" i="1" dirty="0" smtClean="0"/>
              <a:t>k</a:t>
            </a:r>
            <a:r>
              <a:rPr lang="uk-UA" dirty="0" smtClean="0"/>
              <a:t>, т/м</a:t>
            </a:r>
            <a:r>
              <a:rPr lang="uk-UA" baseline="30000" dirty="0" smtClean="0"/>
              <a:t>2</a:t>
            </a:r>
            <a:r>
              <a:rPr lang="uk-UA" dirty="0" smtClean="0"/>
              <a:t>;</a:t>
            </a:r>
            <a:endParaRPr lang="ru-RU" dirty="0" smtClean="0"/>
          </a:p>
          <a:p>
            <a:pPr lvl="0" fontAlgn="auto" hangingPunct="1"/>
            <a:r>
              <a:rPr lang="uk-UA" dirty="0" smtClean="0"/>
              <a:t>питома вага </a:t>
            </a:r>
            <a:r>
              <a:rPr lang="uk-UA" i="1" dirty="0" smtClean="0"/>
              <a:t>γ</a:t>
            </a:r>
            <a:r>
              <a:rPr lang="uk-UA" dirty="0" smtClean="0"/>
              <a:t>, т/м</a:t>
            </a:r>
            <a:r>
              <a:rPr lang="uk-UA" baseline="30000" dirty="0" smtClean="0"/>
              <a:t>3</a:t>
            </a:r>
            <a:r>
              <a:rPr lang="uk-UA" dirty="0" smtClean="0"/>
              <a:t>.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Arial Narrow" pitchFamily="34" charset="0"/>
              </a:rPr>
              <a:t>17</a:t>
            </a:r>
            <a:r>
              <a:rPr lang="uk-UA" sz="2800" dirty="0" smtClean="0">
                <a:latin typeface="Arial Narrow" pitchFamily="34" charset="0"/>
              </a:rPr>
              <a:t>. На продовженні прямої </a:t>
            </a:r>
            <a:r>
              <a:rPr lang="uk-UA" sz="2800" b="1" dirty="0" smtClean="0">
                <a:latin typeface="Arial Narrow" pitchFamily="34" charset="0"/>
              </a:rPr>
              <a:t>DМ</a:t>
            </a:r>
            <a:r>
              <a:rPr lang="uk-UA" sz="2800" dirty="0" smtClean="0">
                <a:latin typeface="Arial Narrow" pitchFamily="34" charset="0"/>
              </a:rPr>
              <a:t> вибираємо рівні відрізки </a:t>
            </a:r>
            <a:r>
              <a:rPr lang="uk-UA" sz="2800" b="1" dirty="0" err="1" smtClean="0">
                <a:latin typeface="Arial Narrow" pitchFamily="34" charset="0"/>
              </a:rPr>
              <a:t>МК</a:t>
            </a:r>
            <a:r>
              <a:rPr lang="uk-UA" sz="2800" dirty="0" smtClean="0">
                <a:latin typeface="Arial Narrow" pitchFamily="34" charset="0"/>
              </a:rPr>
              <a:t> і </a:t>
            </a:r>
            <a:r>
              <a:rPr lang="uk-UA" sz="2800" b="1" dirty="0" err="1" smtClean="0">
                <a:latin typeface="Arial Narrow" pitchFamily="34" charset="0"/>
              </a:rPr>
              <a:t>КL</a:t>
            </a:r>
            <a:r>
              <a:rPr lang="uk-UA" sz="2800" dirty="0" smtClean="0">
                <a:latin typeface="Arial Narrow" pitchFamily="34" charset="0"/>
              </a:rPr>
              <a:t>, тобто </a:t>
            </a:r>
            <a:r>
              <a:rPr lang="uk-UA" sz="2800" b="1" dirty="0" smtClean="0">
                <a:latin typeface="Arial Narrow" pitchFamily="34" charset="0"/>
              </a:rPr>
              <a:t>МК</a:t>
            </a:r>
            <a:r>
              <a:rPr lang="uk-UA" sz="2800" dirty="0" smtClean="0">
                <a:latin typeface="Arial Narrow" pitchFamily="34" charset="0"/>
              </a:rPr>
              <a:t>=</a:t>
            </a:r>
            <a:r>
              <a:rPr lang="uk-UA" sz="2800" b="1" dirty="0" smtClean="0">
                <a:latin typeface="Arial Narrow" pitchFamily="34" charset="0"/>
              </a:rPr>
              <a:t>КL</a:t>
            </a:r>
            <a:endParaRPr lang="ru-RU" sz="2800" dirty="0"/>
          </a:p>
        </p:txBody>
      </p:sp>
      <p:pic>
        <p:nvPicPr>
          <p:cNvPr id="4" name="Содержимое 3" descr="Рисунок5_18M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82899"/>
            <a:ext cx="8229600" cy="4160564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Arial Narrow" pitchFamily="34" charset="0"/>
              </a:rPr>
              <a:t>18. </a:t>
            </a:r>
            <a:r>
              <a:rPr lang="uk-UA" sz="2800" dirty="0" smtClean="0">
                <a:latin typeface="Arial Narrow" pitchFamily="34" charset="0"/>
              </a:rPr>
              <a:t>Через точки </a:t>
            </a:r>
            <a:r>
              <a:rPr lang="uk-UA" sz="2800" b="1" dirty="0" smtClean="0">
                <a:latin typeface="Arial Narrow" pitchFamily="34" charset="0"/>
              </a:rPr>
              <a:t>К</a:t>
            </a:r>
            <a:r>
              <a:rPr lang="uk-UA" sz="2800" dirty="0" smtClean="0">
                <a:latin typeface="Arial Narrow" pitchFamily="34" charset="0"/>
              </a:rPr>
              <a:t> і </a:t>
            </a:r>
            <a:r>
              <a:rPr lang="uk-UA" sz="2800" b="1" dirty="0" smtClean="0">
                <a:latin typeface="Arial Narrow" pitchFamily="34" charset="0"/>
              </a:rPr>
              <a:t>L </a:t>
            </a:r>
            <a:r>
              <a:rPr lang="uk-UA" sz="2800" dirty="0" smtClean="0">
                <a:latin typeface="Arial Narrow" pitchFamily="34" charset="0"/>
              </a:rPr>
              <a:t>проводимо прямі </a:t>
            </a:r>
            <a:r>
              <a:rPr lang="uk-UA" sz="2800" b="1" dirty="0" err="1" smtClean="0">
                <a:latin typeface="Arial Narrow" pitchFamily="34" charset="0"/>
              </a:rPr>
              <a:t>КN</a:t>
            </a:r>
            <a:r>
              <a:rPr lang="uk-UA" sz="2800" dirty="0" smtClean="0">
                <a:latin typeface="Arial Narrow" pitchFamily="34" charset="0"/>
              </a:rPr>
              <a:t> і </a:t>
            </a:r>
            <a:r>
              <a:rPr lang="uk-UA" sz="2800" b="1" dirty="0" smtClean="0">
                <a:latin typeface="Arial Narrow" pitchFamily="34" charset="0"/>
              </a:rPr>
              <a:t>LG</a:t>
            </a:r>
            <a:r>
              <a:rPr lang="uk-UA" sz="2800" dirty="0" smtClean="0">
                <a:latin typeface="Arial Narrow" pitchFamily="34" charset="0"/>
              </a:rPr>
              <a:t> паралельно прямій </a:t>
            </a:r>
            <a:r>
              <a:rPr lang="uk-UA" sz="2800" b="1" dirty="0" smtClean="0">
                <a:latin typeface="Arial Narrow" pitchFamily="34" charset="0"/>
              </a:rPr>
              <a:t>ВМ</a:t>
            </a:r>
            <a:r>
              <a:rPr lang="uk-UA" sz="2800" dirty="0" smtClean="0">
                <a:latin typeface="Arial Narrow" pitchFamily="34" charset="0"/>
              </a:rPr>
              <a:t>, тобто </a:t>
            </a:r>
            <a:r>
              <a:rPr lang="uk-UA" sz="2800" b="1" dirty="0" smtClean="0">
                <a:latin typeface="Arial Narrow" pitchFamily="34" charset="0"/>
              </a:rPr>
              <a:t>ВМ</a:t>
            </a:r>
            <a:r>
              <a:rPr lang="ru-RU" sz="2800" dirty="0" smtClean="0">
                <a:latin typeface="Arial Narrow" pitchFamily="34" charset="0"/>
              </a:rPr>
              <a:t>||</a:t>
            </a:r>
            <a:r>
              <a:rPr lang="uk-UA" sz="2800" b="1" dirty="0" err="1" smtClean="0">
                <a:latin typeface="Arial Narrow" pitchFamily="34" charset="0"/>
              </a:rPr>
              <a:t>КN</a:t>
            </a:r>
            <a:r>
              <a:rPr lang="ru-RU" sz="2800" dirty="0" smtClean="0">
                <a:latin typeface="Arial Narrow" pitchFamily="34" charset="0"/>
              </a:rPr>
              <a:t>||</a:t>
            </a:r>
            <a:r>
              <a:rPr lang="uk-UA" sz="2800" b="1" dirty="0" smtClean="0">
                <a:latin typeface="Arial Narrow" pitchFamily="34" charset="0"/>
              </a:rPr>
              <a:t>LG</a:t>
            </a:r>
            <a:endParaRPr lang="ru-RU" sz="2800" b="1" dirty="0">
              <a:latin typeface="Arial Narrow" pitchFamily="34" charset="0"/>
            </a:endParaRPr>
          </a:p>
        </p:txBody>
      </p:sp>
      <p:pic>
        <p:nvPicPr>
          <p:cNvPr id="4" name="Содержимое 3" descr="Рисунок5_19M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82899"/>
            <a:ext cx="8229600" cy="4160564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Arial Narrow" pitchFamily="34" charset="0"/>
              </a:rPr>
              <a:t>18. </a:t>
            </a:r>
            <a:r>
              <a:rPr lang="uk-UA" sz="2800" dirty="0" smtClean="0">
                <a:latin typeface="Arial Narrow" pitchFamily="34" charset="0"/>
              </a:rPr>
              <a:t>Через точки </a:t>
            </a:r>
            <a:r>
              <a:rPr lang="uk-UA" sz="2800" b="1" dirty="0" smtClean="0">
                <a:latin typeface="Arial Narrow" pitchFamily="34" charset="0"/>
              </a:rPr>
              <a:t>К</a:t>
            </a:r>
            <a:r>
              <a:rPr lang="uk-UA" sz="2800" dirty="0" smtClean="0">
                <a:latin typeface="Arial Narrow" pitchFamily="34" charset="0"/>
              </a:rPr>
              <a:t> і </a:t>
            </a:r>
            <a:r>
              <a:rPr lang="uk-UA" sz="2800" b="1" dirty="0" smtClean="0">
                <a:latin typeface="Arial Narrow" pitchFamily="34" charset="0"/>
              </a:rPr>
              <a:t>L </a:t>
            </a:r>
            <a:r>
              <a:rPr lang="uk-UA" sz="2800" dirty="0" smtClean="0">
                <a:latin typeface="Arial Narrow" pitchFamily="34" charset="0"/>
              </a:rPr>
              <a:t>проводимо прямі </a:t>
            </a:r>
            <a:r>
              <a:rPr lang="uk-UA" sz="2800" b="1" dirty="0" err="1" smtClean="0">
                <a:latin typeface="Arial Narrow" pitchFamily="34" charset="0"/>
              </a:rPr>
              <a:t>КN</a:t>
            </a:r>
            <a:r>
              <a:rPr lang="uk-UA" sz="2800" dirty="0" smtClean="0">
                <a:latin typeface="Arial Narrow" pitchFamily="34" charset="0"/>
              </a:rPr>
              <a:t> і </a:t>
            </a:r>
            <a:r>
              <a:rPr lang="uk-UA" sz="2800" b="1" dirty="0" smtClean="0">
                <a:latin typeface="Arial Narrow" pitchFamily="34" charset="0"/>
              </a:rPr>
              <a:t>LG</a:t>
            </a:r>
            <a:r>
              <a:rPr lang="uk-UA" sz="2800" dirty="0" smtClean="0">
                <a:latin typeface="Arial Narrow" pitchFamily="34" charset="0"/>
              </a:rPr>
              <a:t> паралельно прямій </a:t>
            </a:r>
            <a:r>
              <a:rPr lang="uk-UA" sz="2800" b="1" dirty="0" smtClean="0">
                <a:latin typeface="Arial Narrow" pitchFamily="34" charset="0"/>
              </a:rPr>
              <a:t>ВМ</a:t>
            </a:r>
            <a:r>
              <a:rPr lang="uk-UA" sz="2800" dirty="0" smtClean="0">
                <a:latin typeface="Arial Narrow" pitchFamily="34" charset="0"/>
              </a:rPr>
              <a:t>, тобто </a:t>
            </a:r>
            <a:r>
              <a:rPr lang="uk-UA" sz="2800" b="1" dirty="0" smtClean="0">
                <a:latin typeface="Arial Narrow" pitchFamily="34" charset="0"/>
              </a:rPr>
              <a:t>ВМ</a:t>
            </a:r>
            <a:r>
              <a:rPr lang="ru-RU" sz="2800" dirty="0" smtClean="0">
                <a:latin typeface="Arial Narrow" pitchFamily="34" charset="0"/>
              </a:rPr>
              <a:t>||</a:t>
            </a:r>
            <a:r>
              <a:rPr lang="uk-UA" sz="2800" b="1" dirty="0" err="1" smtClean="0">
                <a:latin typeface="Arial Narrow" pitchFamily="34" charset="0"/>
              </a:rPr>
              <a:t>КN</a:t>
            </a:r>
            <a:r>
              <a:rPr lang="ru-RU" sz="2800" dirty="0" smtClean="0">
                <a:latin typeface="Arial Narrow" pitchFamily="34" charset="0"/>
              </a:rPr>
              <a:t>||</a:t>
            </a:r>
            <a:r>
              <a:rPr lang="uk-UA" sz="2800" b="1" dirty="0" smtClean="0">
                <a:latin typeface="Arial Narrow" pitchFamily="34" charset="0"/>
              </a:rPr>
              <a:t>LG</a:t>
            </a:r>
            <a:endParaRPr lang="ru-RU" sz="2800" dirty="0">
              <a:latin typeface="Arial Narrow" pitchFamily="34" charset="0"/>
            </a:endParaRPr>
          </a:p>
        </p:txBody>
      </p:sp>
      <p:pic>
        <p:nvPicPr>
          <p:cNvPr id="4" name="Содержимое 3" descr="Рисунок5_20M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82899"/>
            <a:ext cx="8229600" cy="4160564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Arial Narrow" pitchFamily="34" charset="0"/>
              </a:rPr>
              <a:t>19. </a:t>
            </a:r>
            <a:r>
              <a:rPr lang="uk-UA" sz="2800" dirty="0" smtClean="0">
                <a:latin typeface="Arial Narrow" pitchFamily="34" charset="0"/>
              </a:rPr>
              <a:t>Точки </a:t>
            </a:r>
            <a:r>
              <a:rPr lang="uk-UA" sz="2800" b="1" dirty="0" smtClean="0">
                <a:latin typeface="Arial Narrow" pitchFamily="34" charset="0"/>
              </a:rPr>
              <a:t>N</a:t>
            </a:r>
            <a:r>
              <a:rPr lang="uk-UA" sz="2800" dirty="0" smtClean="0">
                <a:latin typeface="Arial Narrow" pitchFamily="34" charset="0"/>
              </a:rPr>
              <a:t> і </a:t>
            </a:r>
            <a:r>
              <a:rPr lang="uk-UA" sz="2800" b="1" dirty="0" smtClean="0">
                <a:latin typeface="Arial Narrow" pitchFamily="34" charset="0"/>
              </a:rPr>
              <a:t>G</a:t>
            </a:r>
            <a:r>
              <a:rPr lang="uk-UA" sz="2800" dirty="0" smtClean="0">
                <a:latin typeface="Arial Narrow" pitchFamily="34" charset="0"/>
              </a:rPr>
              <a:t> – перетин </a:t>
            </a:r>
            <a:r>
              <a:rPr lang="uk-UA" sz="2800" b="1" dirty="0" err="1" smtClean="0">
                <a:latin typeface="Arial Narrow" pitchFamily="34" charset="0"/>
              </a:rPr>
              <a:t>КN</a:t>
            </a:r>
            <a:r>
              <a:rPr lang="uk-UA" sz="2800" dirty="0" smtClean="0">
                <a:latin typeface="Arial Narrow" pitchFamily="34" charset="0"/>
              </a:rPr>
              <a:t> і </a:t>
            </a:r>
            <a:r>
              <a:rPr lang="uk-UA" sz="2800" b="1" dirty="0" smtClean="0">
                <a:latin typeface="Arial Narrow" pitchFamily="34" charset="0"/>
              </a:rPr>
              <a:t>LG</a:t>
            </a:r>
            <a:r>
              <a:rPr lang="uk-UA" sz="2800" dirty="0" smtClean="0">
                <a:latin typeface="Arial Narrow" pitchFamily="34" charset="0"/>
              </a:rPr>
              <a:t> з прямою </a:t>
            </a:r>
            <a:r>
              <a:rPr lang="uk-UA" sz="2800" b="1" dirty="0" smtClean="0">
                <a:latin typeface="Arial Narrow" pitchFamily="34" charset="0"/>
              </a:rPr>
              <a:t>АС</a:t>
            </a:r>
            <a:r>
              <a:rPr lang="uk-UA" sz="2800" dirty="0" smtClean="0">
                <a:latin typeface="Arial Narrow" pitchFamily="34" charset="0"/>
              </a:rPr>
              <a:t> відповідно</a:t>
            </a:r>
            <a:endParaRPr lang="ru-RU" sz="2800" dirty="0">
              <a:latin typeface="Arial Narrow" pitchFamily="34" charset="0"/>
            </a:endParaRPr>
          </a:p>
        </p:txBody>
      </p:sp>
      <p:pic>
        <p:nvPicPr>
          <p:cNvPr id="4" name="Содержимое 3" descr="Рисунок5_21M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82899"/>
            <a:ext cx="8229600" cy="4160564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>
                <a:latin typeface="Arial Narrow" pitchFamily="34" charset="0"/>
              </a:rPr>
              <a:t>20. </a:t>
            </a:r>
            <a:r>
              <a:rPr lang="uk-UA" sz="2800" dirty="0" smtClean="0">
                <a:latin typeface="Arial Narrow" pitchFamily="34" charset="0"/>
              </a:rPr>
              <a:t>Перетин прямих </a:t>
            </a:r>
            <a:r>
              <a:rPr lang="uk-UA" sz="2800" b="1" dirty="0" err="1" smtClean="0">
                <a:latin typeface="Arial Narrow" pitchFamily="34" charset="0"/>
              </a:rPr>
              <a:t>КN</a:t>
            </a:r>
            <a:r>
              <a:rPr lang="uk-UA" sz="2800" dirty="0" smtClean="0">
                <a:latin typeface="Arial Narrow" pitchFamily="34" charset="0"/>
              </a:rPr>
              <a:t> і </a:t>
            </a:r>
            <a:r>
              <a:rPr lang="uk-UA" sz="2800" b="1" dirty="0" smtClean="0">
                <a:latin typeface="Arial Narrow" pitchFamily="34" charset="0"/>
              </a:rPr>
              <a:t>FТ</a:t>
            </a:r>
            <a:r>
              <a:rPr lang="uk-UA" sz="2800" dirty="0" smtClean="0">
                <a:latin typeface="Arial Narrow" pitchFamily="34" charset="0"/>
              </a:rPr>
              <a:t> дає точку </a:t>
            </a:r>
            <a:r>
              <a:rPr lang="uk-UA" sz="2800" b="1" dirty="0" smtClean="0">
                <a:latin typeface="Arial Narrow" pitchFamily="34" charset="0"/>
              </a:rPr>
              <a:t>Н</a:t>
            </a:r>
            <a:r>
              <a:rPr lang="uk-UA" sz="2800" dirty="0" smtClean="0">
                <a:latin typeface="Arial Narrow" pitchFamily="34" charset="0"/>
              </a:rPr>
              <a:t>. Перетин прямих </a:t>
            </a:r>
            <a:r>
              <a:rPr lang="uk-UA" sz="2800" b="1" dirty="0" smtClean="0">
                <a:latin typeface="Arial Narrow" pitchFamily="34" charset="0"/>
              </a:rPr>
              <a:t>LG</a:t>
            </a:r>
            <a:r>
              <a:rPr lang="uk-UA" sz="2800" dirty="0" smtClean="0">
                <a:latin typeface="Arial Narrow" pitchFamily="34" charset="0"/>
              </a:rPr>
              <a:t> і </a:t>
            </a:r>
            <a:r>
              <a:rPr lang="uk-UA" sz="2800" b="1" dirty="0" smtClean="0">
                <a:latin typeface="Arial Narrow" pitchFamily="34" charset="0"/>
              </a:rPr>
              <a:t>ЕР</a:t>
            </a:r>
            <a:r>
              <a:rPr lang="uk-UA" sz="2800" dirty="0" smtClean="0">
                <a:latin typeface="Arial Narrow" pitchFamily="34" charset="0"/>
              </a:rPr>
              <a:t> дає точку </a:t>
            </a:r>
            <a:r>
              <a:rPr lang="uk-UA" sz="2800" b="1" dirty="0" smtClean="0">
                <a:latin typeface="Arial Narrow" pitchFamily="34" charset="0"/>
              </a:rPr>
              <a:t>Х</a:t>
            </a:r>
            <a:endParaRPr lang="ru-RU" sz="2800" b="1" dirty="0">
              <a:latin typeface="Arial Narrow" pitchFamily="34" charset="0"/>
            </a:endParaRPr>
          </a:p>
        </p:txBody>
      </p:sp>
      <p:pic>
        <p:nvPicPr>
          <p:cNvPr id="4" name="Содержимое 3" descr="Рисунок5_22M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82899"/>
            <a:ext cx="8229600" cy="4160564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Arial Narrow" pitchFamily="34" charset="0"/>
              </a:rPr>
              <a:t>21. </a:t>
            </a:r>
            <a:r>
              <a:rPr lang="uk-UA" sz="2800" dirty="0" smtClean="0">
                <a:latin typeface="Arial Narrow" pitchFamily="34" charset="0"/>
              </a:rPr>
              <a:t>Через дані точки проводимо пряму </a:t>
            </a:r>
            <a:r>
              <a:rPr lang="uk-UA" sz="2800" b="1" dirty="0" smtClean="0">
                <a:latin typeface="Arial Narrow" pitchFamily="34" charset="0"/>
              </a:rPr>
              <a:t>НХ</a:t>
            </a:r>
            <a:endParaRPr lang="ru-RU" sz="2800" dirty="0"/>
          </a:p>
        </p:txBody>
      </p:sp>
      <p:pic>
        <p:nvPicPr>
          <p:cNvPr id="4" name="Содержимое 3" descr="Рисунок5_23M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82899"/>
            <a:ext cx="8229600" cy="4160564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Arial Narrow" pitchFamily="34" charset="0"/>
              </a:rPr>
              <a:t>22. </a:t>
            </a:r>
            <a:r>
              <a:rPr lang="uk-UA" sz="2800" dirty="0" smtClean="0">
                <a:latin typeface="Arial Narrow" pitchFamily="34" charset="0"/>
              </a:rPr>
              <a:t>Продовження прямої </a:t>
            </a:r>
            <a:r>
              <a:rPr lang="uk-UA" sz="2800" b="1" dirty="0" smtClean="0">
                <a:latin typeface="Arial Narrow" pitchFamily="34" charset="0"/>
              </a:rPr>
              <a:t>НХ</a:t>
            </a:r>
            <a:r>
              <a:rPr lang="uk-UA" sz="2800" dirty="0" smtClean="0">
                <a:latin typeface="Arial Narrow" pitchFamily="34" charset="0"/>
              </a:rPr>
              <a:t> і </a:t>
            </a:r>
            <a:r>
              <a:rPr lang="uk-UA" sz="2800" b="1" dirty="0" smtClean="0">
                <a:latin typeface="Arial Narrow" pitchFamily="34" charset="0"/>
              </a:rPr>
              <a:t>СQ</a:t>
            </a:r>
            <a:r>
              <a:rPr lang="uk-UA" sz="2800" dirty="0" smtClean="0">
                <a:latin typeface="Arial Narrow" pitchFamily="34" charset="0"/>
              </a:rPr>
              <a:t> дають в перетині точку </a:t>
            </a:r>
            <a:r>
              <a:rPr lang="uk-UA" sz="2800" b="1" dirty="0" smtClean="0">
                <a:latin typeface="Arial Narrow" pitchFamily="34" charset="0"/>
              </a:rPr>
              <a:t>S</a:t>
            </a:r>
            <a:endParaRPr lang="ru-RU" sz="2800" b="1" dirty="0">
              <a:latin typeface="Arial Narrow" pitchFamily="34" charset="0"/>
            </a:endParaRPr>
          </a:p>
        </p:txBody>
      </p:sp>
      <p:pic>
        <p:nvPicPr>
          <p:cNvPr id="4" name="Содержимое 3" descr="Рисунок5_24M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82899"/>
            <a:ext cx="8229600" cy="4160564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Arial Narrow" pitchFamily="34" charset="0"/>
              </a:rPr>
              <a:t>23. </a:t>
            </a:r>
            <a:r>
              <a:rPr lang="uk-UA" sz="2800" dirty="0" smtClean="0">
                <a:latin typeface="Arial Narrow" pitchFamily="34" charset="0"/>
              </a:rPr>
              <a:t>Через точку </a:t>
            </a:r>
            <a:r>
              <a:rPr lang="uk-UA" sz="2800" b="1" dirty="0" smtClean="0">
                <a:latin typeface="Arial Narrow" pitchFamily="34" charset="0"/>
              </a:rPr>
              <a:t>S</a:t>
            </a:r>
            <a:r>
              <a:rPr lang="uk-UA" sz="2800" dirty="0" smtClean="0">
                <a:latin typeface="Arial Narrow" pitchFamily="34" charset="0"/>
              </a:rPr>
              <a:t> проводимо пряму паралельно прямій </a:t>
            </a:r>
            <a:r>
              <a:rPr lang="uk-UA" sz="2800" b="1" dirty="0" smtClean="0">
                <a:latin typeface="Arial Narrow" pitchFamily="34" charset="0"/>
              </a:rPr>
              <a:t>DМ</a:t>
            </a:r>
            <a:endParaRPr lang="ru-RU" sz="2800" b="1" dirty="0">
              <a:latin typeface="Arial Narrow" pitchFamily="34" charset="0"/>
            </a:endParaRPr>
          </a:p>
        </p:txBody>
      </p:sp>
      <p:pic>
        <p:nvPicPr>
          <p:cNvPr id="4" name="Содержимое 3" descr="Рисунок5_25M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82899"/>
            <a:ext cx="8229600" cy="4160564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Arial Narrow" pitchFamily="34" charset="0"/>
              </a:rPr>
              <a:t>24. </a:t>
            </a:r>
            <a:r>
              <a:rPr lang="uk-UA" sz="2800" dirty="0" smtClean="0">
                <a:latin typeface="Arial Narrow" pitchFamily="34" charset="0"/>
              </a:rPr>
              <a:t>Перетин даної прямої з прямою </a:t>
            </a:r>
            <a:r>
              <a:rPr lang="uk-UA" sz="2800" b="1" dirty="0" smtClean="0">
                <a:latin typeface="Arial Narrow" pitchFamily="34" charset="0"/>
              </a:rPr>
              <a:t>ВМ</a:t>
            </a:r>
            <a:r>
              <a:rPr lang="uk-UA" sz="2800" dirty="0" smtClean="0">
                <a:latin typeface="Arial Narrow" pitchFamily="34" charset="0"/>
              </a:rPr>
              <a:t> дає точку </a:t>
            </a:r>
            <a:r>
              <a:rPr lang="uk-UA" sz="2800" b="1" dirty="0" smtClean="0">
                <a:latin typeface="Arial Narrow" pitchFamily="34" charset="0"/>
              </a:rPr>
              <a:t>Y</a:t>
            </a:r>
            <a:endParaRPr lang="ru-RU" sz="2800" b="1" dirty="0">
              <a:latin typeface="Arial Narrow" pitchFamily="34" charset="0"/>
            </a:endParaRPr>
          </a:p>
        </p:txBody>
      </p:sp>
      <p:pic>
        <p:nvPicPr>
          <p:cNvPr id="4" name="Содержимое 3" descr="Рисунок5_26M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82899"/>
            <a:ext cx="8229600" cy="4160564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n-US" sz="2800" dirty="0" smtClean="0">
                <a:latin typeface="Arial Narrow" pitchFamily="34" charset="0"/>
              </a:rPr>
              <a:t>25. </a:t>
            </a:r>
            <a:r>
              <a:rPr lang="uk-UA" sz="2800" dirty="0" smtClean="0">
                <a:latin typeface="Arial Narrow" pitchFamily="34" charset="0"/>
              </a:rPr>
              <a:t>Продовжуючи пряму </a:t>
            </a:r>
            <a:r>
              <a:rPr lang="uk-UA" sz="2800" b="1" dirty="0" smtClean="0">
                <a:latin typeface="Arial Narrow" pitchFamily="34" charset="0"/>
              </a:rPr>
              <a:t>SY</a:t>
            </a:r>
            <a:r>
              <a:rPr lang="uk-UA" sz="2800" dirty="0" smtClean="0">
                <a:latin typeface="Arial Narrow" pitchFamily="34" charset="0"/>
              </a:rPr>
              <a:t> до перетину з прямою </a:t>
            </a:r>
            <a:r>
              <a:rPr lang="uk-UA" sz="2800" b="1" i="1" dirty="0" smtClean="0">
                <a:latin typeface="Arial Narrow" pitchFamily="34" charset="0"/>
              </a:rPr>
              <a:t>а</a:t>
            </a:r>
            <a:r>
              <a:rPr lang="uk-UA" sz="2800" dirty="0" smtClean="0">
                <a:latin typeface="Arial Narrow" pitchFamily="34" charset="0"/>
              </a:rPr>
              <a:t> отримаємо точку </a:t>
            </a:r>
            <a:r>
              <a:rPr lang="uk-UA" sz="2800" b="1" dirty="0" smtClean="0">
                <a:latin typeface="Arial Narrow" pitchFamily="34" charset="0"/>
              </a:rPr>
              <a:t>Z</a:t>
            </a:r>
            <a:r>
              <a:rPr lang="uk-UA" sz="2800" dirty="0" smtClean="0">
                <a:latin typeface="Arial Narrow" pitchFamily="34" charset="0"/>
              </a:rPr>
              <a:t>.</a:t>
            </a:r>
            <a:r>
              <a:rPr lang="ru-RU" sz="2800" dirty="0" smtClean="0">
                <a:latin typeface="Arial Narrow" pitchFamily="34" charset="0"/>
              </a:rPr>
              <a:t/>
            </a:r>
            <a:br>
              <a:rPr lang="ru-RU" sz="2800" dirty="0" smtClean="0">
                <a:latin typeface="Arial Narrow" pitchFamily="34" charset="0"/>
              </a:rPr>
            </a:br>
            <a:endParaRPr lang="ru-RU" sz="2800" dirty="0">
              <a:latin typeface="Arial Narrow" pitchFamily="34" charset="0"/>
            </a:endParaRPr>
          </a:p>
        </p:txBody>
      </p:sp>
      <p:pic>
        <p:nvPicPr>
          <p:cNvPr id="4" name="Содержимое 3" descr="Рисунок5_27M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82899"/>
            <a:ext cx="8229600" cy="4160564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800" dirty="0" smtClean="0">
                <a:latin typeface="Arial Narrow" pitchFamily="34" charset="0"/>
              </a:rPr>
              <a:t>1. Будуємо осі координат як це показано на рисунку</a:t>
            </a:r>
            <a:endParaRPr lang="ru-RU" sz="2800" dirty="0">
              <a:latin typeface="Arial Narrow" pitchFamily="34" charset="0"/>
            </a:endParaRPr>
          </a:p>
        </p:txBody>
      </p:sp>
      <p:pic>
        <p:nvPicPr>
          <p:cNvPr id="4" name="Содержимое 3" descr="Рисунок5_1M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12036" y="1787493"/>
            <a:ext cx="5519928" cy="4151376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>
                <a:latin typeface="Arial Narrow" pitchFamily="34" charset="0"/>
              </a:rPr>
              <a:t>26. </a:t>
            </a:r>
            <a:r>
              <a:rPr lang="uk-UA" sz="3100" dirty="0" smtClean="0">
                <a:latin typeface="Arial Narrow" pitchFamily="34" charset="0"/>
              </a:rPr>
              <a:t>Прямі </a:t>
            </a:r>
            <a:r>
              <a:rPr lang="uk-UA" sz="3100" b="1" dirty="0" smtClean="0">
                <a:latin typeface="Arial Narrow" pitchFamily="34" charset="0"/>
              </a:rPr>
              <a:t>CS</a:t>
            </a:r>
            <a:r>
              <a:rPr lang="uk-UA" sz="3100" dirty="0" smtClean="0">
                <a:latin typeface="Arial Narrow" pitchFamily="34" charset="0"/>
              </a:rPr>
              <a:t> і </a:t>
            </a:r>
            <a:r>
              <a:rPr lang="uk-UA" sz="3100" b="1" dirty="0" smtClean="0">
                <a:latin typeface="Arial Narrow" pitchFamily="34" charset="0"/>
              </a:rPr>
              <a:t>SY</a:t>
            </a:r>
            <a:r>
              <a:rPr lang="uk-UA" sz="3100" dirty="0" smtClean="0">
                <a:latin typeface="Arial Narrow" pitchFamily="34" charset="0"/>
              </a:rPr>
              <a:t> є дотичними до кола і перпендикуляри </a:t>
            </a:r>
            <a:r>
              <a:rPr lang="uk-UA" sz="3100" b="1" dirty="0" smtClean="0">
                <a:latin typeface="Arial Narrow" pitchFamily="34" charset="0"/>
              </a:rPr>
              <a:t>СО</a:t>
            </a:r>
            <a:r>
              <a:rPr lang="uk-UA" sz="3100" dirty="0" smtClean="0">
                <a:latin typeface="Arial Narrow" pitchFamily="34" charset="0"/>
              </a:rPr>
              <a:t> і </a:t>
            </a:r>
            <a:r>
              <a:rPr lang="uk-UA" sz="3100" b="1" dirty="0" smtClean="0">
                <a:latin typeface="Arial Narrow" pitchFamily="34" charset="0"/>
              </a:rPr>
              <a:t>YО</a:t>
            </a:r>
            <a:r>
              <a:rPr lang="uk-UA" sz="3100" dirty="0" smtClean="0">
                <a:latin typeface="Arial Narrow" pitchFamily="34" charset="0"/>
              </a:rPr>
              <a:t> є радіусами кола </a:t>
            </a:r>
            <a:r>
              <a:rPr lang="uk-UA" sz="2700" dirty="0" smtClean="0">
                <a:latin typeface="Arial Narrow" pitchFamily="34" charset="0"/>
              </a:rPr>
              <a:t>(</a:t>
            </a:r>
            <a:r>
              <a:rPr lang="uk-UA" sz="2700" b="1" dirty="0" smtClean="0">
                <a:latin typeface="Arial Narrow" pitchFamily="34" charset="0"/>
              </a:rPr>
              <a:t>СО</a:t>
            </a:r>
            <a:r>
              <a:rPr lang="en-US" sz="2700" dirty="0" smtClean="0">
                <a:latin typeface="Arial Narrow" pitchFamily="34" charset="0"/>
              </a:rPr>
              <a:t> </a:t>
            </a:r>
            <a:r>
              <a:rPr lang="uk-UA" sz="2700" dirty="0" smtClean="0">
                <a:latin typeface="Arial Narrow" pitchFamily="34" charset="0"/>
              </a:rPr>
              <a:t>=</a:t>
            </a:r>
            <a:r>
              <a:rPr lang="en-US" sz="2700" dirty="0" smtClean="0">
                <a:latin typeface="Arial Narrow" pitchFamily="34" charset="0"/>
              </a:rPr>
              <a:t> </a:t>
            </a:r>
            <a:r>
              <a:rPr lang="uk-UA" sz="2700" b="1" dirty="0" smtClean="0">
                <a:latin typeface="Arial Narrow" pitchFamily="34" charset="0"/>
              </a:rPr>
              <a:t>YО</a:t>
            </a:r>
            <a:r>
              <a:rPr lang="en-US" sz="2700" dirty="0" smtClean="0">
                <a:latin typeface="Arial Narrow" pitchFamily="34" charset="0"/>
              </a:rPr>
              <a:t> </a:t>
            </a:r>
            <a:r>
              <a:rPr lang="uk-UA" sz="2700" dirty="0" smtClean="0">
                <a:latin typeface="Arial Narrow" pitchFamily="34" charset="0"/>
              </a:rPr>
              <a:t>=</a:t>
            </a:r>
            <a:r>
              <a:rPr lang="en-US" sz="2700" dirty="0" smtClean="0">
                <a:latin typeface="Arial Narrow" pitchFamily="34" charset="0"/>
              </a:rPr>
              <a:t> </a:t>
            </a:r>
            <a:r>
              <a:rPr lang="uk-UA" sz="2700" b="1" dirty="0" err="1" smtClean="0">
                <a:latin typeface="Arial Narrow" pitchFamily="34" charset="0"/>
              </a:rPr>
              <a:t>R</a:t>
            </a:r>
            <a:r>
              <a:rPr lang="uk-UA" sz="2700" b="1" baseline="-25000" dirty="0" err="1" smtClean="0">
                <a:latin typeface="Arial Narrow" pitchFamily="34" charset="0"/>
              </a:rPr>
              <a:t>к</a:t>
            </a:r>
            <a:r>
              <a:rPr lang="uk-UA" sz="2700" dirty="0" smtClean="0">
                <a:latin typeface="Arial Narrow" pitchFamily="34" charset="0"/>
              </a:rPr>
              <a:t>)</a:t>
            </a:r>
            <a:r>
              <a:rPr lang="uk-UA" sz="3100" dirty="0" smtClean="0">
                <a:latin typeface="Arial Narrow" pitchFamily="34" charset="0"/>
              </a:rPr>
              <a:t> з центром у точці </a:t>
            </a:r>
            <a:r>
              <a:rPr lang="uk-UA" sz="3100" b="1" dirty="0" smtClean="0">
                <a:latin typeface="Arial Narrow" pitchFamily="34" charset="0"/>
              </a:rPr>
              <a:t>О</a:t>
            </a:r>
            <a:endParaRPr lang="ru-RU" sz="3100" b="1" dirty="0">
              <a:latin typeface="Arial Narrow" pitchFamily="34" charset="0"/>
            </a:endParaRPr>
          </a:p>
        </p:txBody>
      </p:sp>
      <p:pic>
        <p:nvPicPr>
          <p:cNvPr id="4" name="Содержимое 3" descr="Рисунок5_28M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4304" y="1600200"/>
            <a:ext cx="6195392" cy="4525963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>
                <a:latin typeface="Arial Narrow" pitchFamily="34" charset="0"/>
              </a:rPr>
              <a:t>26. </a:t>
            </a:r>
            <a:r>
              <a:rPr lang="uk-UA" sz="3100" dirty="0" smtClean="0">
                <a:latin typeface="Arial Narrow" pitchFamily="34" charset="0"/>
              </a:rPr>
              <a:t>Прямі </a:t>
            </a:r>
            <a:r>
              <a:rPr lang="uk-UA" sz="3100" b="1" dirty="0" smtClean="0">
                <a:latin typeface="Arial Narrow" pitchFamily="34" charset="0"/>
              </a:rPr>
              <a:t>CS</a:t>
            </a:r>
            <a:r>
              <a:rPr lang="uk-UA" sz="3100" dirty="0" smtClean="0">
                <a:latin typeface="Arial Narrow" pitchFamily="34" charset="0"/>
              </a:rPr>
              <a:t> і </a:t>
            </a:r>
            <a:r>
              <a:rPr lang="uk-UA" sz="3100" b="1" dirty="0" smtClean="0">
                <a:latin typeface="Arial Narrow" pitchFamily="34" charset="0"/>
              </a:rPr>
              <a:t>SY</a:t>
            </a:r>
            <a:r>
              <a:rPr lang="uk-UA" sz="3100" dirty="0" smtClean="0">
                <a:latin typeface="Arial Narrow" pitchFamily="34" charset="0"/>
              </a:rPr>
              <a:t> є дотичними до кола і перпендикуляри </a:t>
            </a:r>
            <a:r>
              <a:rPr lang="uk-UA" sz="3100" b="1" dirty="0" smtClean="0">
                <a:latin typeface="Arial Narrow" pitchFamily="34" charset="0"/>
              </a:rPr>
              <a:t>СО</a:t>
            </a:r>
            <a:r>
              <a:rPr lang="uk-UA" sz="3100" dirty="0" smtClean="0">
                <a:latin typeface="Arial Narrow" pitchFamily="34" charset="0"/>
              </a:rPr>
              <a:t> і </a:t>
            </a:r>
            <a:r>
              <a:rPr lang="uk-UA" sz="3100" b="1" dirty="0" smtClean="0">
                <a:latin typeface="Arial Narrow" pitchFamily="34" charset="0"/>
              </a:rPr>
              <a:t>YО</a:t>
            </a:r>
            <a:r>
              <a:rPr lang="uk-UA" sz="3100" dirty="0" smtClean="0">
                <a:latin typeface="Arial Narrow" pitchFamily="34" charset="0"/>
              </a:rPr>
              <a:t> є радіусами кола </a:t>
            </a:r>
            <a:r>
              <a:rPr lang="uk-UA" sz="2700" dirty="0" smtClean="0">
                <a:latin typeface="Arial Narrow" pitchFamily="34" charset="0"/>
              </a:rPr>
              <a:t>(</a:t>
            </a:r>
            <a:r>
              <a:rPr lang="uk-UA" sz="2700" b="1" dirty="0" smtClean="0">
                <a:latin typeface="Arial Narrow" pitchFamily="34" charset="0"/>
              </a:rPr>
              <a:t>СО</a:t>
            </a:r>
            <a:r>
              <a:rPr lang="en-US" sz="2700" dirty="0" smtClean="0">
                <a:latin typeface="Arial Narrow" pitchFamily="34" charset="0"/>
              </a:rPr>
              <a:t> </a:t>
            </a:r>
            <a:r>
              <a:rPr lang="uk-UA" sz="2700" dirty="0" smtClean="0">
                <a:latin typeface="Arial Narrow" pitchFamily="34" charset="0"/>
              </a:rPr>
              <a:t>=</a:t>
            </a:r>
            <a:r>
              <a:rPr lang="en-US" sz="2700" dirty="0" smtClean="0">
                <a:latin typeface="Arial Narrow" pitchFamily="34" charset="0"/>
              </a:rPr>
              <a:t> </a:t>
            </a:r>
            <a:r>
              <a:rPr lang="uk-UA" sz="2700" b="1" dirty="0" smtClean="0">
                <a:latin typeface="Arial Narrow" pitchFamily="34" charset="0"/>
              </a:rPr>
              <a:t>YО</a:t>
            </a:r>
            <a:r>
              <a:rPr lang="en-US" sz="2700" dirty="0" smtClean="0">
                <a:latin typeface="Arial Narrow" pitchFamily="34" charset="0"/>
              </a:rPr>
              <a:t> </a:t>
            </a:r>
            <a:r>
              <a:rPr lang="uk-UA" sz="2700" dirty="0" smtClean="0">
                <a:latin typeface="Arial Narrow" pitchFamily="34" charset="0"/>
              </a:rPr>
              <a:t>=</a:t>
            </a:r>
            <a:r>
              <a:rPr lang="en-US" sz="2700" dirty="0" smtClean="0">
                <a:latin typeface="Arial Narrow" pitchFamily="34" charset="0"/>
              </a:rPr>
              <a:t> </a:t>
            </a:r>
            <a:r>
              <a:rPr lang="uk-UA" sz="2700" b="1" dirty="0" err="1" smtClean="0">
                <a:latin typeface="Arial Narrow" pitchFamily="34" charset="0"/>
              </a:rPr>
              <a:t>R</a:t>
            </a:r>
            <a:r>
              <a:rPr lang="uk-UA" sz="2700" b="1" baseline="-25000" dirty="0" err="1" smtClean="0">
                <a:latin typeface="Arial Narrow" pitchFamily="34" charset="0"/>
              </a:rPr>
              <a:t>к</a:t>
            </a:r>
            <a:r>
              <a:rPr lang="uk-UA" sz="2700" dirty="0" smtClean="0">
                <a:latin typeface="Arial Narrow" pitchFamily="34" charset="0"/>
              </a:rPr>
              <a:t>) </a:t>
            </a:r>
            <a:r>
              <a:rPr lang="uk-UA" sz="3100" dirty="0" smtClean="0">
                <a:latin typeface="Arial Narrow" pitchFamily="34" charset="0"/>
              </a:rPr>
              <a:t>з центром у точці </a:t>
            </a:r>
            <a:r>
              <a:rPr lang="uk-UA" sz="3100" b="1" dirty="0" smtClean="0">
                <a:latin typeface="Arial Narrow" pitchFamily="34" charset="0"/>
              </a:rPr>
              <a:t>О</a:t>
            </a:r>
            <a:endParaRPr lang="ru-RU" sz="3100" dirty="0">
              <a:latin typeface="Arial Narrow" pitchFamily="34" charset="0"/>
            </a:endParaRPr>
          </a:p>
        </p:txBody>
      </p:sp>
      <p:pic>
        <p:nvPicPr>
          <p:cNvPr id="4" name="Содержимое 3" descr="Рисунок5_29M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7042" y="1600200"/>
            <a:ext cx="6149916" cy="4525963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Arial Narrow" pitchFamily="34" charset="0"/>
              </a:rPr>
              <a:t>26. </a:t>
            </a:r>
            <a:r>
              <a:rPr lang="uk-UA" sz="2800" dirty="0" smtClean="0">
                <a:latin typeface="Arial Narrow" pitchFamily="34" charset="0"/>
              </a:rPr>
              <a:t>Прямі </a:t>
            </a:r>
            <a:r>
              <a:rPr lang="uk-UA" sz="2800" b="1" dirty="0" smtClean="0">
                <a:latin typeface="Arial Narrow" pitchFamily="34" charset="0"/>
              </a:rPr>
              <a:t>CS</a:t>
            </a:r>
            <a:r>
              <a:rPr lang="uk-UA" sz="2800" dirty="0" smtClean="0">
                <a:latin typeface="Arial Narrow" pitchFamily="34" charset="0"/>
              </a:rPr>
              <a:t> і </a:t>
            </a:r>
            <a:r>
              <a:rPr lang="uk-UA" sz="2800" b="1" dirty="0" smtClean="0">
                <a:latin typeface="Arial Narrow" pitchFamily="34" charset="0"/>
              </a:rPr>
              <a:t>SY</a:t>
            </a:r>
            <a:r>
              <a:rPr lang="uk-UA" sz="2800" dirty="0" smtClean="0">
                <a:latin typeface="Arial Narrow" pitchFamily="34" charset="0"/>
              </a:rPr>
              <a:t> є дотичними до кола і перпендикуляри </a:t>
            </a:r>
            <a:r>
              <a:rPr lang="uk-UA" sz="2800" b="1" dirty="0" smtClean="0">
                <a:latin typeface="Arial Narrow" pitchFamily="34" charset="0"/>
              </a:rPr>
              <a:t>СО</a:t>
            </a:r>
            <a:r>
              <a:rPr lang="uk-UA" sz="2800" dirty="0" smtClean="0">
                <a:latin typeface="Arial Narrow" pitchFamily="34" charset="0"/>
              </a:rPr>
              <a:t> і </a:t>
            </a:r>
            <a:r>
              <a:rPr lang="uk-UA" sz="2800" b="1" dirty="0" smtClean="0">
                <a:latin typeface="Arial Narrow" pitchFamily="34" charset="0"/>
              </a:rPr>
              <a:t>YО</a:t>
            </a:r>
            <a:r>
              <a:rPr lang="uk-UA" sz="2800" dirty="0" smtClean="0">
                <a:latin typeface="Arial Narrow" pitchFamily="34" charset="0"/>
              </a:rPr>
              <a:t> є радіусами кола </a:t>
            </a:r>
            <a:r>
              <a:rPr lang="uk-UA" sz="2400" dirty="0" smtClean="0">
                <a:latin typeface="Arial Narrow" pitchFamily="34" charset="0"/>
              </a:rPr>
              <a:t>(</a:t>
            </a:r>
            <a:r>
              <a:rPr lang="uk-UA" sz="2400" b="1" dirty="0" smtClean="0">
                <a:latin typeface="Arial Narrow" pitchFamily="34" charset="0"/>
              </a:rPr>
              <a:t>СО</a:t>
            </a:r>
            <a:r>
              <a:rPr lang="en-US" sz="2400" dirty="0" smtClean="0">
                <a:latin typeface="Arial Narrow" pitchFamily="34" charset="0"/>
              </a:rPr>
              <a:t> </a:t>
            </a:r>
            <a:r>
              <a:rPr lang="uk-UA" sz="2400" dirty="0" smtClean="0">
                <a:latin typeface="Arial Narrow" pitchFamily="34" charset="0"/>
              </a:rPr>
              <a:t>=</a:t>
            </a:r>
            <a:r>
              <a:rPr lang="en-US" sz="2400" dirty="0" smtClean="0">
                <a:latin typeface="Arial Narrow" pitchFamily="34" charset="0"/>
              </a:rPr>
              <a:t> </a:t>
            </a:r>
            <a:r>
              <a:rPr lang="uk-UA" sz="2400" b="1" dirty="0" smtClean="0">
                <a:latin typeface="Arial Narrow" pitchFamily="34" charset="0"/>
              </a:rPr>
              <a:t>YО</a:t>
            </a:r>
            <a:r>
              <a:rPr lang="en-US" sz="2400" dirty="0" smtClean="0">
                <a:latin typeface="Arial Narrow" pitchFamily="34" charset="0"/>
              </a:rPr>
              <a:t> </a:t>
            </a:r>
            <a:r>
              <a:rPr lang="uk-UA" sz="2400" dirty="0" smtClean="0">
                <a:latin typeface="Arial Narrow" pitchFamily="34" charset="0"/>
              </a:rPr>
              <a:t>=</a:t>
            </a:r>
            <a:r>
              <a:rPr lang="en-US" sz="2400" dirty="0" smtClean="0">
                <a:latin typeface="Arial Narrow" pitchFamily="34" charset="0"/>
              </a:rPr>
              <a:t> </a:t>
            </a:r>
            <a:r>
              <a:rPr lang="uk-UA" sz="2400" b="1" dirty="0" err="1" smtClean="0">
                <a:latin typeface="Arial Narrow" pitchFamily="34" charset="0"/>
              </a:rPr>
              <a:t>R</a:t>
            </a:r>
            <a:r>
              <a:rPr lang="uk-UA" sz="2400" b="1" baseline="-25000" dirty="0" err="1" smtClean="0">
                <a:latin typeface="Arial Narrow" pitchFamily="34" charset="0"/>
              </a:rPr>
              <a:t>к</a:t>
            </a:r>
            <a:r>
              <a:rPr lang="uk-UA" sz="2400" dirty="0" smtClean="0">
                <a:latin typeface="Arial Narrow" pitchFamily="34" charset="0"/>
              </a:rPr>
              <a:t>) </a:t>
            </a:r>
            <a:r>
              <a:rPr lang="uk-UA" sz="2800" dirty="0" smtClean="0">
                <a:latin typeface="Arial Narrow" pitchFamily="34" charset="0"/>
              </a:rPr>
              <a:t>з центром у точці </a:t>
            </a:r>
            <a:r>
              <a:rPr lang="uk-UA" sz="2800" b="1" dirty="0" smtClean="0">
                <a:latin typeface="Arial Narrow" pitchFamily="34" charset="0"/>
              </a:rPr>
              <a:t>О</a:t>
            </a:r>
            <a:endParaRPr lang="ru-RU" sz="2800" dirty="0"/>
          </a:p>
        </p:txBody>
      </p:sp>
      <p:pic>
        <p:nvPicPr>
          <p:cNvPr id="4" name="Содержимое 3" descr="Рисунок5_30M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7042" y="1600200"/>
            <a:ext cx="6149916" cy="4525963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Arial Narrow" pitchFamily="34" charset="0"/>
              </a:rPr>
              <a:t>26. </a:t>
            </a:r>
            <a:r>
              <a:rPr lang="uk-UA" sz="2800" dirty="0" smtClean="0">
                <a:latin typeface="Arial Narrow" pitchFamily="34" charset="0"/>
              </a:rPr>
              <a:t>Прямі </a:t>
            </a:r>
            <a:r>
              <a:rPr lang="uk-UA" sz="2800" b="1" dirty="0" smtClean="0">
                <a:latin typeface="Arial Narrow" pitchFamily="34" charset="0"/>
              </a:rPr>
              <a:t>CS</a:t>
            </a:r>
            <a:r>
              <a:rPr lang="uk-UA" sz="2800" dirty="0" smtClean="0">
                <a:latin typeface="Arial Narrow" pitchFamily="34" charset="0"/>
              </a:rPr>
              <a:t> і </a:t>
            </a:r>
            <a:r>
              <a:rPr lang="uk-UA" sz="2800" b="1" dirty="0" smtClean="0">
                <a:latin typeface="Arial Narrow" pitchFamily="34" charset="0"/>
              </a:rPr>
              <a:t>SY</a:t>
            </a:r>
            <a:r>
              <a:rPr lang="uk-UA" sz="2800" dirty="0" smtClean="0">
                <a:latin typeface="Arial Narrow" pitchFamily="34" charset="0"/>
              </a:rPr>
              <a:t> є дотичними до кола і перпендикуляри </a:t>
            </a:r>
            <a:r>
              <a:rPr lang="uk-UA" sz="2800" b="1" dirty="0" smtClean="0">
                <a:latin typeface="Arial Narrow" pitchFamily="34" charset="0"/>
              </a:rPr>
              <a:t>СО</a:t>
            </a:r>
            <a:r>
              <a:rPr lang="uk-UA" sz="2800" dirty="0" smtClean="0">
                <a:latin typeface="Arial Narrow" pitchFamily="34" charset="0"/>
              </a:rPr>
              <a:t> і </a:t>
            </a:r>
            <a:r>
              <a:rPr lang="uk-UA" sz="2800" b="1" dirty="0" smtClean="0">
                <a:latin typeface="Arial Narrow" pitchFamily="34" charset="0"/>
              </a:rPr>
              <a:t>YО</a:t>
            </a:r>
            <a:r>
              <a:rPr lang="uk-UA" sz="2800" dirty="0" smtClean="0">
                <a:latin typeface="Arial Narrow" pitchFamily="34" charset="0"/>
              </a:rPr>
              <a:t> є радіусами кола </a:t>
            </a:r>
            <a:r>
              <a:rPr lang="uk-UA" sz="2400" dirty="0" smtClean="0">
                <a:latin typeface="Arial Narrow" pitchFamily="34" charset="0"/>
              </a:rPr>
              <a:t>(</a:t>
            </a:r>
            <a:r>
              <a:rPr lang="uk-UA" sz="2400" b="1" dirty="0" smtClean="0">
                <a:latin typeface="Arial Narrow" pitchFamily="34" charset="0"/>
              </a:rPr>
              <a:t>СО</a:t>
            </a:r>
            <a:r>
              <a:rPr lang="en-US" sz="2400" dirty="0" smtClean="0">
                <a:latin typeface="Arial Narrow" pitchFamily="34" charset="0"/>
              </a:rPr>
              <a:t> </a:t>
            </a:r>
            <a:r>
              <a:rPr lang="uk-UA" sz="2400" dirty="0" smtClean="0">
                <a:latin typeface="Arial Narrow" pitchFamily="34" charset="0"/>
              </a:rPr>
              <a:t>=</a:t>
            </a:r>
            <a:r>
              <a:rPr lang="en-US" sz="2400" dirty="0" smtClean="0">
                <a:latin typeface="Arial Narrow" pitchFamily="34" charset="0"/>
              </a:rPr>
              <a:t> </a:t>
            </a:r>
            <a:r>
              <a:rPr lang="uk-UA" sz="2400" b="1" dirty="0" smtClean="0">
                <a:latin typeface="Arial Narrow" pitchFamily="34" charset="0"/>
              </a:rPr>
              <a:t>YО</a:t>
            </a:r>
            <a:r>
              <a:rPr lang="en-US" sz="2400" dirty="0" smtClean="0">
                <a:latin typeface="Arial Narrow" pitchFamily="34" charset="0"/>
              </a:rPr>
              <a:t> </a:t>
            </a:r>
            <a:r>
              <a:rPr lang="uk-UA" sz="2400" dirty="0" smtClean="0">
                <a:latin typeface="Arial Narrow" pitchFamily="34" charset="0"/>
              </a:rPr>
              <a:t>=</a:t>
            </a:r>
            <a:r>
              <a:rPr lang="en-US" sz="2400" dirty="0" smtClean="0">
                <a:latin typeface="Arial Narrow" pitchFamily="34" charset="0"/>
              </a:rPr>
              <a:t> </a:t>
            </a:r>
            <a:r>
              <a:rPr lang="uk-UA" sz="2400" b="1" dirty="0" err="1" smtClean="0">
                <a:latin typeface="Arial Narrow" pitchFamily="34" charset="0"/>
              </a:rPr>
              <a:t>R</a:t>
            </a:r>
            <a:r>
              <a:rPr lang="uk-UA" sz="2400" b="1" baseline="-25000" dirty="0" err="1" smtClean="0">
                <a:latin typeface="Arial Narrow" pitchFamily="34" charset="0"/>
              </a:rPr>
              <a:t>к</a:t>
            </a:r>
            <a:r>
              <a:rPr lang="uk-UA" sz="2400" dirty="0" smtClean="0">
                <a:latin typeface="Arial Narrow" pitchFamily="34" charset="0"/>
              </a:rPr>
              <a:t>) </a:t>
            </a:r>
            <a:r>
              <a:rPr lang="uk-UA" sz="2800" dirty="0" smtClean="0">
                <a:latin typeface="Arial Narrow" pitchFamily="34" charset="0"/>
              </a:rPr>
              <a:t>з центром у точці </a:t>
            </a:r>
            <a:r>
              <a:rPr lang="uk-UA" sz="2800" b="1" dirty="0" smtClean="0">
                <a:latin typeface="Arial Narrow" pitchFamily="34" charset="0"/>
              </a:rPr>
              <a:t>О</a:t>
            </a:r>
            <a:endParaRPr lang="ru-RU" sz="2800" dirty="0"/>
          </a:p>
        </p:txBody>
      </p:sp>
      <p:pic>
        <p:nvPicPr>
          <p:cNvPr id="4" name="Содержимое 3" descr="Рисунок5_31M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7042" y="1600200"/>
            <a:ext cx="6149916" cy="4525963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27. </a:t>
            </a:r>
            <a:r>
              <a:rPr lang="uk-UA" sz="2800" dirty="0" smtClean="0"/>
              <a:t>За допомогою циркуля будуємо частину кола з точки </a:t>
            </a:r>
            <a:r>
              <a:rPr lang="uk-UA" sz="2800" b="1" dirty="0" smtClean="0"/>
              <a:t>С</a:t>
            </a:r>
            <a:r>
              <a:rPr lang="uk-UA" sz="2800" dirty="0" smtClean="0"/>
              <a:t> до точки </a:t>
            </a:r>
            <a:r>
              <a:rPr lang="uk-UA" sz="2800" b="1" dirty="0" smtClean="0"/>
              <a:t>Y</a:t>
            </a:r>
            <a:endParaRPr lang="ru-RU" sz="2800" b="1" dirty="0"/>
          </a:p>
        </p:txBody>
      </p:sp>
      <p:pic>
        <p:nvPicPr>
          <p:cNvPr id="4" name="Содержимое 3" descr="Рисунок5_32M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7042" y="1600200"/>
            <a:ext cx="6149916" cy="4525963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27. </a:t>
            </a:r>
            <a:r>
              <a:rPr lang="uk-UA" sz="2800" dirty="0" smtClean="0"/>
              <a:t>За допомогою циркуля будуємо частину кола з точки </a:t>
            </a:r>
            <a:r>
              <a:rPr lang="uk-UA" sz="2800" b="1" dirty="0" smtClean="0"/>
              <a:t>С</a:t>
            </a:r>
            <a:r>
              <a:rPr lang="uk-UA" sz="2800" dirty="0" smtClean="0"/>
              <a:t> до точки </a:t>
            </a:r>
            <a:r>
              <a:rPr lang="uk-UA" sz="2800" b="1" dirty="0" smtClean="0"/>
              <a:t>Y</a:t>
            </a:r>
            <a:endParaRPr lang="ru-RU" sz="2800" dirty="0"/>
          </a:p>
        </p:txBody>
      </p:sp>
      <p:pic>
        <p:nvPicPr>
          <p:cNvPr id="4" name="Содержимое 3" descr="Рисунок5_33M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97042" y="1600200"/>
            <a:ext cx="6149916" cy="4525963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Arial Narrow" pitchFamily="34" charset="0"/>
              </a:rPr>
              <a:t>27. </a:t>
            </a:r>
            <a:r>
              <a:rPr lang="uk-UA" sz="2800" dirty="0" smtClean="0">
                <a:latin typeface="Arial Narrow" pitchFamily="34" charset="0"/>
              </a:rPr>
              <a:t>За допомогою циркуля будуємо частину кола з точки </a:t>
            </a:r>
            <a:r>
              <a:rPr lang="uk-UA" sz="2800" b="1" dirty="0" smtClean="0">
                <a:latin typeface="Arial Narrow" pitchFamily="34" charset="0"/>
              </a:rPr>
              <a:t>С</a:t>
            </a:r>
            <a:r>
              <a:rPr lang="uk-UA" sz="2800" dirty="0" smtClean="0">
                <a:latin typeface="Arial Narrow" pitchFamily="34" charset="0"/>
              </a:rPr>
              <a:t> до точки </a:t>
            </a:r>
            <a:r>
              <a:rPr lang="uk-UA" sz="2800" b="1" dirty="0" smtClean="0">
                <a:latin typeface="Arial Narrow" pitchFamily="34" charset="0"/>
              </a:rPr>
              <a:t>Y</a:t>
            </a:r>
            <a:endParaRPr lang="ru-RU" sz="2800" dirty="0">
              <a:latin typeface="Arial Narrow" pitchFamily="34" charset="0"/>
            </a:endParaRPr>
          </a:p>
        </p:txBody>
      </p:sp>
      <p:pic>
        <p:nvPicPr>
          <p:cNvPr id="4" name="Содержимое 3" descr="Рисунок5_34M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97042" y="1600200"/>
            <a:ext cx="6149916" cy="4525963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Arial Narrow" pitchFamily="34" charset="0"/>
              </a:rPr>
              <a:t>28. </a:t>
            </a:r>
            <a:r>
              <a:rPr lang="uk-UA" sz="2800" dirty="0" smtClean="0">
                <a:latin typeface="Arial Narrow" pitchFamily="34" charset="0"/>
              </a:rPr>
              <a:t>З точки </a:t>
            </a:r>
            <a:r>
              <a:rPr lang="uk-UA" sz="2800" b="1" dirty="0" smtClean="0">
                <a:latin typeface="Arial Narrow" pitchFamily="34" charset="0"/>
              </a:rPr>
              <a:t>Z</a:t>
            </a:r>
            <a:r>
              <a:rPr lang="uk-UA" sz="2800" dirty="0" smtClean="0">
                <a:latin typeface="Arial Narrow" pitchFamily="34" charset="0"/>
              </a:rPr>
              <a:t> проводимо вертикально перпендикуляр </a:t>
            </a:r>
            <a:r>
              <a:rPr lang="uk-UA" sz="2800" b="1" dirty="0" smtClean="0">
                <a:latin typeface="Arial Narrow" pitchFamily="34" charset="0"/>
              </a:rPr>
              <a:t>WZ</a:t>
            </a:r>
            <a:r>
              <a:rPr lang="uk-UA" sz="2800" dirty="0" smtClean="0">
                <a:latin typeface="Arial Narrow" pitchFamily="34" charset="0"/>
              </a:rPr>
              <a:t> до перетину з верхньою площадкою уступу</a:t>
            </a:r>
            <a:endParaRPr lang="ru-RU" sz="2800" dirty="0">
              <a:latin typeface="Arial Narrow" pitchFamily="34" charset="0"/>
            </a:endParaRPr>
          </a:p>
        </p:txBody>
      </p:sp>
      <p:pic>
        <p:nvPicPr>
          <p:cNvPr id="4" name="Содержимое 3" descr="Рисунок5_35M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97042" y="1600200"/>
            <a:ext cx="6149916" cy="4525963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800" dirty="0" smtClean="0">
                <a:latin typeface="Arial Narrow" pitchFamily="34" charset="0"/>
              </a:rPr>
              <a:t>Таким чином ми отримали можливу поверхню зсуву, яка на рисунку має вигляд кривої </a:t>
            </a:r>
            <a:r>
              <a:rPr lang="uk-UA" sz="2800" b="1" dirty="0" smtClean="0">
                <a:solidFill>
                  <a:srgbClr val="FF0000"/>
                </a:solidFill>
                <a:latin typeface="Arial Narrow" pitchFamily="34" charset="0"/>
              </a:rPr>
              <a:t>СYZW</a:t>
            </a:r>
            <a:r>
              <a:rPr lang="uk-UA" sz="2800" dirty="0" smtClean="0">
                <a:latin typeface="Arial Narrow" pitchFamily="34" charset="0"/>
              </a:rPr>
              <a:t>, що має </a:t>
            </a:r>
            <a:r>
              <a:rPr lang="uk-UA" sz="2800" b="1" dirty="0" smtClean="0">
                <a:latin typeface="Arial Narrow" pitchFamily="34" charset="0"/>
              </a:rPr>
              <a:t>СY</a:t>
            </a:r>
            <a:r>
              <a:rPr lang="uk-UA" sz="2800" dirty="0" smtClean="0">
                <a:latin typeface="Arial Narrow" pitchFamily="34" charset="0"/>
              </a:rPr>
              <a:t> – частину кола, відрізки </a:t>
            </a:r>
            <a:r>
              <a:rPr lang="uk-UA" sz="2800" b="1" dirty="0" smtClean="0">
                <a:latin typeface="Arial Narrow" pitchFamily="34" charset="0"/>
              </a:rPr>
              <a:t>YZ</a:t>
            </a:r>
            <a:r>
              <a:rPr lang="uk-UA" sz="2800" dirty="0" smtClean="0">
                <a:latin typeface="Arial Narrow" pitchFamily="34" charset="0"/>
              </a:rPr>
              <a:t> і </a:t>
            </a:r>
            <a:r>
              <a:rPr lang="uk-UA" sz="2800" b="1" dirty="0" smtClean="0">
                <a:latin typeface="Arial Narrow" pitchFamily="34" charset="0"/>
              </a:rPr>
              <a:t>ZW</a:t>
            </a:r>
            <a:r>
              <a:rPr lang="uk-UA" sz="2800" dirty="0" smtClean="0">
                <a:latin typeface="Arial Narrow" pitchFamily="34" charset="0"/>
              </a:rPr>
              <a:t> – прямі.</a:t>
            </a:r>
            <a:endParaRPr lang="ru-RU" sz="2800" dirty="0">
              <a:latin typeface="Arial Narrow" pitchFamily="34" charset="0"/>
            </a:endParaRPr>
          </a:p>
        </p:txBody>
      </p:sp>
      <p:pic>
        <p:nvPicPr>
          <p:cNvPr id="4" name="Содержимое 3" descr="Рисунок5_35M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97042" y="1600200"/>
            <a:ext cx="6149916" cy="4525963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800" b="1" dirty="0" smtClean="0"/>
              <a:t>Побудова стійкого </a:t>
            </a:r>
            <a:r>
              <a:rPr lang="uk-UA" sz="2800" b="1" dirty="0" err="1" smtClean="0"/>
              <a:t>відкосу</a:t>
            </a:r>
            <a:r>
              <a:rPr lang="uk-UA" sz="2800" b="1" dirty="0" smtClean="0"/>
              <a:t> увігнутого профілю методом </a:t>
            </a:r>
            <a:br>
              <a:rPr lang="uk-UA" sz="2800" b="1" dirty="0" smtClean="0"/>
            </a:br>
            <a:r>
              <a:rPr lang="uk-UA" sz="2800" b="1" dirty="0" smtClean="0"/>
              <a:t>В.В. </a:t>
            </a:r>
            <a:r>
              <a:rPr lang="uk-UA" sz="2800" b="1" dirty="0" err="1" smtClean="0"/>
              <a:t>Соколовського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hangingPunct="0"/>
            <a:r>
              <a:rPr lang="uk-UA" dirty="0" smtClean="0"/>
              <a:t>Побудувати стійкий </a:t>
            </a:r>
            <a:r>
              <a:rPr lang="uk-UA" dirty="0" err="1" smtClean="0"/>
              <a:t>відкос</a:t>
            </a:r>
            <a:r>
              <a:rPr lang="uk-UA" dirty="0" smtClean="0"/>
              <a:t> увігнутого профілю за наступними даними:</a:t>
            </a:r>
            <a:endParaRPr lang="ru-RU" dirty="0" smtClean="0"/>
          </a:p>
          <a:p>
            <a:pPr lvl="0" fontAlgn="auto" hangingPunct="1"/>
            <a:r>
              <a:rPr lang="uk-UA" dirty="0" smtClean="0"/>
              <a:t>кут внутрішнього тертя </a:t>
            </a:r>
            <a:r>
              <a:rPr lang="uk-UA" i="1" dirty="0" smtClean="0"/>
              <a:t>ρ</a:t>
            </a:r>
            <a:r>
              <a:rPr lang="uk-UA" dirty="0" smtClean="0"/>
              <a:t>, град;</a:t>
            </a:r>
            <a:endParaRPr lang="ru-RU" dirty="0" smtClean="0"/>
          </a:p>
          <a:p>
            <a:pPr lvl="0" fontAlgn="auto" hangingPunct="1"/>
            <a:r>
              <a:rPr lang="uk-UA" dirty="0" smtClean="0"/>
              <a:t>зчеплення </a:t>
            </a:r>
            <a:r>
              <a:rPr lang="uk-UA" i="1" dirty="0" smtClean="0"/>
              <a:t>k</a:t>
            </a:r>
            <a:r>
              <a:rPr lang="uk-UA" dirty="0" smtClean="0"/>
              <a:t>, т/м</a:t>
            </a:r>
            <a:r>
              <a:rPr lang="uk-UA" baseline="30000" dirty="0" smtClean="0"/>
              <a:t>2</a:t>
            </a:r>
            <a:r>
              <a:rPr lang="uk-UA" dirty="0" smtClean="0"/>
              <a:t>;</a:t>
            </a:r>
            <a:endParaRPr lang="ru-RU" dirty="0" smtClean="0"/>
          </a:p>
          <a:p>
            <a:pPr lvl="0" fontAlgn="auto" hangingPunct="1"/>
            <a:r>
              <a:rPr lang="uk-UA" dirty="0" smtClean="0"/>
              <a:t>питома вага </a:t>
            </a:r>
            <a:r>
              <a:rPr lang="uk-UA" i="1" dirty="0" smtClean="0"/>
              <a:t>γ</a:t>
            </a:r>
            <a:r>
              <a:rPr lang="uk-UA" dirty="0" smtClean="0"/>
              <a:t>, т/м</a:t>
            </a:r>
            <a:r>
              <a:rPr lang="uk-UA" baseline="30000" dirty="0" smtClean="0"/>
              <a:t>3</a:t>
            </a:r>
            <a:r>
              <a:rPr lang="uk-UA" dirty="0" smtClean="0"/>
              <a:t>;</a:t>
            </a:r>
            <a:endParaRPr lang="ru-RU" dirty="0" smtClean="0"/>
          </a:p>
          <a:p>
            <a:pPr lvl="0" fontAlgn="auto" hangingPunct="1"/>
            <a:r>
              <a:rPr lang="uk-UA" dirty="0" smtClean="0"/>
              <a:t>висота уступу </a:t>
            </a:r>
            <a:r>
              <a:rPr lang="uk-UA" i="1" dirty="0" smtClean="0"/>
              <a:t>Н</a:t>
            </a:r>
            <a:r>
              <a:rPr lang="uk-UA" i="1" baseline="-25000" dirty="0" smtClean="0"/>
              <a:t>у</a:t>
            </a:r>
            <a:r>
              <a:rPr lang="uk-UA" dirty="0" smtClean="0"/>
              <a:t>, м</a:t>
            </a:r>
            <a:r>
              <a:rPr lang="uk-UA" dirty="0" smtClean="0"/>
              <a:t>.</a:t>
            </a:r>
            <a:endParaRPr lang="ru-RU" dirty="0" smtClean="0"/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uk-UA" sz="2800" dirty="0" smtClean="0">
                <a:latin typeface="Arial Narrow" pitchFamily="34" charset="0"/>
              </a:rPr>
              <a:t>3. На горизонтальній осі в довільному місці ставимо точку </a:t>
            </a:r>
            <a:r>
              <a:rPr lang="uk-UA" sz="2800" b="1" dirty="0" smtClean="0">
                <a:latin typeface="Arial Narrow" pitchFamily="34" charset="0"/>
              </a:rPr>
              <a:t>С</a:t>
            </a:r>
            <a:endParaRPr lang="ru-RU" sz="2800" b="1" dirty="0">
              <a:latin typeface="Arial Narrow" pitchFamily="34" charset="0"/>
            </a:endParaRPr>
          </a:p>
        </p:txBody>
      </p:sp>
      <p:pic>
        <p:nvPicPr>
          <p:cNvPr id="7" name="Содержимое 6" descr="Рисунок5_2M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2036" y="1685385"/>
            <a:ext cx="5519928" cy="4355592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800" dirty="0" smtClean="0">
                <a:latin typeface="Arial Narrow" pitchFamily="34" charset="0"/>
              </a:rPr>
              <a:t>4. З точки </a:t>
            </a:r>
            <a:r>
              <a:rPr lang="uk-UA" sz="2800" b="1" dirty="0" smtClean="0">
                <a:latin typeface="Arial Narrow" pitchFamily="34" charset="0"/>
              </a:rPr>
              <a:t>С</a:t>
            </a:r>
            <a:r>
              <a:rPr lang="uk-UA" sz="2800" dirty="0" smtClean="0">
                <a:latin typeface="Arial Narrow" pitchFamily="34" charset="0"/>
              </a:rPr>
              <a:t> проводимо пряму під кутом </a:t>
            </a:r>
            <a:r>
              <a:rPr lang="el-GR" sz="2800" b="1" dirty="0" smtClean="0">
                <a:latin typeface="Arial Narrow" pitchFamily="34" charset="0"/>
              </a:rPr>
              <a:t>α</a:t>
            </a:r>
            <a:r>
              <a:rPr lang="uk-UA" sz="2800" dirty="0" smtClean="0">
                <a:latin typeface="Arial Narrow" pitchFamily="34" charset="0"/>
              </a:rPr>
              <a:t> до горизонту</a:t>
            </a:r>
            <a:endParaRPr lang="ru-RU" sz="2800" dirty="0">
              <a:latin typeface="Arial Narrow" pitchFamily="34" charset="0"/>
            </a:endParaRPr>
          </a:p>
        </p:txBody>
      </p:sp>
      <p:pic>
        <p:nvPicPr>
          <p:cNvPr id="5" name="Содержимое 4" descr="Рисунок5_3M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1436" y="1685385"/>
            <a:ext cx="7501128" cy="4355592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800" dirty="0" smtClean="0">
                <a:latin typeface="Arial Narrow" pitchFamily="34" charset="0"/>
              </a:rPr>
              <a:t>5. Лінія верхньої площадки уступу буде знаходитись на висоті </a:t>
            </a:r>
            <a:r>
              <a:rPr lang="en-US" sz="2800" b="1" dirty="0" smtClean="0">
                <a:latin typeface="Arial Narrow" pitchFamily="34" charset="0"/>
              </a:rPr>
              <a:t>H</a:t>
            </a:r>
            <a:r>
              <a:rPr lang="en-US" sz="2800" dirty="0" smtClean="0">
                <a:latin typeface="Arial Narrow" pitchFamily="34" charset="0"/>
              </a:rPr>
              <a:t> </a:t>
            </a:r>
            <a:r>
              <a:rPr lang="uk-UA" sz="2800" dirty="0" smtClean="0">
                <a:latin typeface="Arial Narrow" pitchFamily="34" charset="0"/>
              </a:rPr>
              <a:t>від осі,а точка </a:t>
            </a:r>
            <a:r>
              <a:rPr lang="uk-UA" sz="2800" b="1" dirty="0" smtClean="0">
                <a:latin typeface="Arial Narrow" pitchFamily="34" charset="0"/>
              </a:rPr>
              <a:t>А</a:t>
            </a:r>
            <a:r>
              <a:rPr lang="uk-UA" sz="2800" dirty="0" smtClean="0">
                <a:latin typeface="Arial Narrow" pitchFamily="34" charset="0"/>
              </a:rPr>
              <a:t> буде точкою перетину лінії </a:t>
            </a:r>
            <a:r>
              <a:rPr lang="uk-UA" sz="2800" dirty="0" err="1" smtClean="0">
                <a:latin typeface="Arial Narrow" pitchFamily="34" charset="0"/>
              </a:rPr>
              <a:t>відкосу</a:t>
            </a:r>
            <a:r>
              <a:rPr lang="uk-UA" sz="2800" dirty="0" smtClean="0">
                <a:latin typeface="Arial Narrow" pitchFamily="34" charset="0"/>
              </a:rPr>
              <a:t> та верхньої площадки </a:t>
            </a:r>
            <a:endParaRPr lang="ru-RU" sz="2800" dirty="0">
              <a:latin typeface="Arial Narrow" pitchFamily="34" charset="0"/>
            </a:endParaRPr>
          </a:p>
        </p:txBody>
      </p:sp>
      <p:pic>
        <p:nvPicPr>
          <p:cNvPr id="5" name="Содержимое 4" descr="Рисунок5_4M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32778"/>
            <a:ext cx="8229600" cy="4060807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763000" cy="1401762"/>
          </a:xfrm>
        </p:spPr>
        <p:txBody>
          <a:bodyPr>
            <a:noAutofit/>
          </a:bodyPr>
          <a:lstStyle/>
          <a:p>
            <a:pPr hangingPunct="0"/>
            <a:r>
              <a:rPr lang="uk-UA" sz="2800" dirty="0" smtClean="0"/>
              <a:t>6. </a:t>
            </a:r>
            <a:r>
              <a:rPr lang="uk-UA" sz="2800" dirty="0" smtClean="0">
                <a:latin typeface="Arial Narrow" pitchFamily="34" charset="0"/>
              </a:rPr>
              <a:t>Визначаємо висоту вертикального оголення породи</a:t>
            </a:r>
            <a:r>
              <a:rPr lang="en-US" sz="2800" dirty="0" smtClean="0">
                <a:latin typeface="Arial Narrow" pitchFamily="34" charset="0"/>
              </a:rPr>
              <a:t/>
            </a:r>
            <a:br>
              <a:rPr lang="en-US" sz="2800" dirty="0" smtClean="0">
                <a:latin typeface="Arial Narrow" pitchFamily="34" charset="0"/>
              </a:rPr>
            </a:br>
            <a:r>
              <a:rPr lang="uk-UA" sz="2800" dirty="0" smtClean="0">
                <a:latin typeface="Arial Narrow" pitchFamily="34" charset="0"/>
              </a:rPr>
              <a:t> </a:t>
            </a:r>
            <a:r>
              <a:rPr lang="uk-UA" sz="2800" b="1" dirty="0" smtClean="0">
                <a:latin typeface="Arial Narrow" pitchFamily="34" charset="0"/>
              </a:rPr>
              <a:t>Н</a:t>
            </a:r>
            <a:r>
              <a:rPr lang="uk-UA" sz="2800" b="1" baseline="-25000" dirty="0" smtClean="0">
                <a:latin typeface="Arial Narrow" pitchFamily="34" charset="0"/>
              </a:rPr>
              <a:t>90</a:t>
            </a:r>
            <a:r>
              <a:rPr lang="uk-UA" sz="2800" dirty="0" smtClean="0">
                <a:latin typeface="Arial Narrow" pitchFamily="34" charset="0"/>
              </a:rPr>
              <a:t>= </a:t>
            </a:r>
            <a:r>
              <a:rPr lang="uk-UA" sz="2800" dirty="0" smtClean="0">
                <a:latin typeface="Arial Narrow" pitchFamily="34" charset="0"/>
              </a:rPr>
              <a:t>2</a:t>
            </a:r>
            <a:r>
              <a:rPr lang="en-US" sz="2800" dirty="0" smtClean="0">
                <a:latin typeface="Arial Narrow" pitchFamily="34" charset="0"/>
              </a:rPr>
              <a:t>k/</a:t>
            </a:r>
            <a:r>
              <a:rPr lang="el-GR" sz="2800" dirty="0" smtClean="0">
                <a:latin typeface="Arial Narrow" pitchFamily="34" charset="0"/>
              </a:rPr>
              <a:t>γ</a:t>
            </a:r>
            <a:r>
              <a:rPr lang="en-US" sz="2800" dirty="0" smtClean="0">
                <a:latin typeface="Arial Narrow" pitchFamily="34" charset="0"/>
              </a:rPr>
              <a:t> </a:t>
            </a:r>
            <a:r>
              <a:rPr lang="uk-UA" sz="2800" dirty="0" err="1" smtClean="0">
                <a:latin typeface="Arial Narrow" pitchFamily="34" charset="0"/>
              </a:rPr>
              <a:t>ctg</a:t>
            </a:r>
            <a:r>
              <a:rPr lang="uk-UA" sz="2800" dirty="0" smtClean="0">
                <a:latin typeface="Arial Narrow" pitchFamily="34" charset="0"/>
              </a:rPr>
              <a:t>(45</a:t>
            </a:r>
            <a:r>
              <a:rPr lang="uk-UA" sz="2800" dirty="0" smtClean="0">
                <a:latin typeface="Arial Narrow" pitchFamily="34" charset="0"/>
              </a:rPr>
              <a:t>°- </a:t>
            </a:r>
            <a:r>
              <a:rPr lang="el-GR" sz="2800" dirty="0" smtClean="0">
                <a:latin typeface="Arial Narrow" pitchFamily="34" charset="0"/>
              </a:rPr>
              <a:t>ρ</a:t>
            </a:r>
            <a:r>
              <a:rPr lang="en-US" sz="2800" dirty="0" smtClean="0">
                <a:latin typeface="Arial Narrow" pitchFamily="34" charset="0"/>
              </a:rPr>
              <a:t>/2</a:t>
            </a:r>
            <a:r>
              <a:rPr lang="uk-UA" sz="2800" dirty="0" smtClean="0">
                <a:latin typeface="Arial Narrow" pitchFamily="34" charset="0"/>
              </a:rPr>
              <a:t>), м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uk-UA" sz="2800" dirty="0" smtClean="0">
                <a:latin typeface="Arial Narrow" pitchFamily="34" charset="0"/>
              </a:rPr>
              <a:t>Відкладаємо висоту вертикального оголення породи</a:t>
            </a:r>
            <a:r>
              <a:rPr lang="en-US" sz="2800" dirty="0" smtClean="0">
                <a:latin typeface="Arial Narrow" pitchFamily="34" charset="0"/>
              </a:rPr>
              <a:t/>
            </a:r>
            <a:br>
              <a:rPr lang="en-US" sz="2800" dirty="0" smtClean="0">
                <a:latin typeface="Arial Narrow" pitchFamily="34" charset="0"/>
              </a:rPr>
            </a:br>
            <a:r>
              <a:rPr lang="uk-UA" sz="2800" dirty="0" smtClean="0">
                <a:latin typeface="Arial Narrow" pitchFamily="34" charset="0"/>
              </a:rPr>
              <a:t> </a:t>
            </a:r>
            <a:r>
              <a:rPr lang="uk-UA" sz="2800" b="1" dirty="0" smtClean="0">
                <a:latin typeface="Arial Narrow" pitchFamily="34" charset="0"/>
              </a:rPr>
              <a:t>Н</a:t>
            </a:r>
            <a:r>
              <a:rPr lang="uk-UA" sz="2800" b="1" baseline="-25000" dirty="0" smtClean="0">
                <a:latin typeface="Arial Narrow" pitchFamily="34" charset="0"/>
              </a:rPr>
              <a:t>90</a:t>
            </a:r>
            <a:r>
              <a:rPr lang="uk-UA" sz="2800" dirty="0" smtClean="0">
                <a:latin typeface="Arial Narrow" pitchFamily="34" charset="0"/>
              </a:rPr>
              <a:t> – пряма </a:t>
            </a:r>
            <a:r>
              <a:rPr lang="uk-UA" sz="2800" i="1" dirty="0" smtClean="0">
                <a:latin typeface="Arial Narrow" pitchFamily="34" charset="0"/>
              </a:rPr>
              <a:t>а</a:t>
            </a:r>
            <a:endParaRPr lang="ru-RU" sz="2800" dirty="0">
              <a:latin typeface="Arial Narrow" pitchFamily="34" charset="0"/>
            </a:endParaRPr>
          </a:p>
        </p:txBody>
      </p:sp>
      <p:pic>
        <p:nvPicPr>
          <p:cNvPr id="5" name="Содержимое 4" descr="Рисунок5_5M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06435"/>
            <a:ext cx="8229600" cy="4113492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>
                <a:latin typeface="Arial Narrow" pitchFamily="34" charset="0"/>
              </a:rPr>
              <a:t>7</a:t>
            </a:r>
            <a:r>
              <a:rPr lang="uk-UA" sz="2800" dirty="0" smtClean="0">
                <a:latin typeface="Arial Narrow" pitchFamily="34" charset="0"/>
              </a:rPr>
              <a:t>. Вибираємо довільну точку </a:t>
            </a:r>
            <a:r>
              <a:rPr lang="uk-UA" sz="2800" b="1" dirty="0" smtClean="0">
                <a:latin typeface="Arial Narrow" pitchFamily="34" charset="0"/>
              </a:rPr>
              <a:t>D</a:t>
            </a:r>
            <a:r>
              <a:rPr lang="uk-UA" sz="2800" dirty="0" smtClean="0">
                <a:latin typeface="Arial Narrow" pitchFamily="34" charset="0"/>
              </a:rPr>
              <a:t> на прямій </a:t>
            </a:r>
            <a:r>
              <a:rPr lang="uk-UA" sz="2800" b="1" i="1" dirty="0" smtClean="0">
                <a:latin typeface="Arial Narrow" pitchFamily="34" charset="0"/>
              </a:rPr>
              <a:t>а</a:t>
            </a:r>
            <a:endParaRPr lang="ru-RU" sz="2800" b="1" dirty="0">
              <a:latin typeface="Arial Narrow" pitchFamily="34" charset="0"/>
            </a:endParaRPr>
          </a:p>
        </p:txBody>
      </p:sp>
      <p:pic>
        <p:nvPicPr>
          <p:cNvPr id="5" name="Содержимое 4" descr="Рисунок5_6M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06435"/>
            <a:ext cx="8229600" cy="4113492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>
                <a:latin typeface="Arial Narrow" pitchFamily="34" charset="0"/>
              </a:rPr>
              <a:t>8</a:t>
            </a:r>
            <a:r>
              <a:rPr lang="uk-UA" sz="2800" dirty="0" smtClean="0">
                <a:latin typeface="Arial Narrow" pitchFamily="34" charset="0"/>
              </a:rPr>
              <a:t>. На прямій </a:t>
            </a:r>
            <a:r>
              <a:rPr lang="uk-UA" sz="2800" b="1" dirty="0" smtClean="0">
                <a:latin typeface="Arial Narrow" pitchFamily="34" charset="0"/>
              </a:rPr>
              <a:t>а</a:t>
            </a:r>
            <a:r>
              <a:rPr lang="uk-UA" sz="2800" dirty="0" smtClean="0">
                <a:latin typeface="Arial Narrow" pitchFamily="34" charset="0"/>
              </a:rPr>
              <a:t> ставимо точку </a:t>
            </a:r>
            <a:r>
              <a:rPr lang="uk-UA" sz="2800" b="1" dirty="0" smtClean="0">
                <a:latin typeface="Arial Narrow" pitchFamily="34" charset="0"/>
              </a:rPr>
              <a:t>В</a:t>
            </a:r>
            <a:r>
              <a:rPr lang="uk-UA" sz="2800" dirty="0" smtClean="0">
                <a:latin typeface="Arial Narrow" pitchFamily="34" charset="0"/>
              </a:rPr>
              <a:t>, яка буде знаходитись на перетині цієї прямої та вертикального відрізка опущеного з точки </a:t>
            </a:r>
            <a:r>
              <a:rPr lang="uk-UA" sz="2800" b="1" dirty="0" smtClean="0">
                <a:latin typeface="Arial Narrow" pitchFamily="34" charset="0"/>
              </a:rPr>
              <a:t>А</a:t>
            </a:r>
            <a:endParaRPr lang="ru-RU" sz="2800" b="1" dirty="0">
              <a:latin typeface="Arial Narrow" pitchFamily="34" charset="0"/>
            </a:endParaRPr>
          </a:p>
        </p:txBody>
      </p:sp>
      <p:pic>
        <p:nvPicPr>
          <p:cNvPr id="5" name="Содержимое 4" descr="Рисунок5_7M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06435"/>
            <a:ext cx="8229600" cy="4113492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249</TotalTime>
  <Words>692</Words>
  <PresentationFormat>Экран (4:3)</PresentationFormat>
  <Paragraphs>50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Office Theme</vt:lpstr>
      <vt:lpstr>Дисципліна “Керування стійкістю відвалів та бортів кар’єру”</vt:lpstr>
      <vt:lpstr>Задача №1</vt:lpstr>
      <vt:lpstr>1. Будуємо осі координат як це показано на рисунку</vt:lpstr>
      <vt:lpstr>3. На горизонтальній осі в довільному місці ставимо точку С</vt:lpstr>
      <vt:lpstr>4. З точки С проводимо пряму під кутом α до горизонту</vt:lpstr>
      <vt:lpstr>5. Лінія верхньої площадки уступу буде знаходитись на висоті H від осі,а точка А буде точкою перетину лінії відкосу та верхньої площадки </vt:lpstr>
      <vt:lpstr>6. Визначаємо висоту вертикального оголення породи  Н90= 2k/γ ctg(45°- ρ/2), м Відкладаємо висоту вертикального оголення породи  Н90 – пряма а</vt:lpstr>
      <vt:lpstr>7. Вибираємо довільну точку D на прямій а</vt:lpstr>
      <vt:lpstr>8. На прямій а ставимо точку В, яка буде знаходитись на перетині цієї прямої та вертикального відрізка опущеного з точки А</vt:lpstr>
      <vt:lpstr>9. З точок В і D відкладаємо відповідно кути β1 і β2 які рівні між собою і дорівнюють: β1=β2=(45°+ρ/2) , град </vt:lpstr>
      <vt:lpstr>9. З точок В і D відкладаємо відповідно кути β1 і β2 які рівні між собою і дорівнюють: β1=β2=(45°+ρ/2) , град </vt:lpstr>
      <vt:lpstr>10. Точка М – точка перетину прямих ВМ і DМ </vt:lpstr>
      <vt:lpstr>11. З точки С (нижня бровка уступу) відкладаємо кут β3, який дорівнює: β3= (45°- ρ/2), град </vt:lpstr>
      <vt:lpstr>12. За визначеним  кутом будуємо відрізок CQ  довільної величини</vt:lpstr>
      <vt:lpstr>13. На прямій СQ відкладаємо відрізки СF і FЕ, які рівні між собою, тобто СF = FЕ = МК = КL</vt:lpstr>
      <vt:lpstr>14. Через точку E проводимо пряму паралельну відрізку СА</vt:lpstr>
      <vt:lpstr>15. Через точку F проводимо пряму, що також паралельна відрізку CA</vt:lpstr>
      <vt:lpstr>16. Точки Т і Р лежать на верхній площадці уступу</vt:lpstr>
      <vt:lpstr>17. На продовженні прямої DМ вибираємо рівні відрізки МК і КL, тобто МК=КL</vt:lpstr>
      <vt:lpstr>17. На продовженні прямої DМ вибираємо рівні відрізки МК і КL, тобто МК=КL</vt:lpstr>
      <vt:lpstr>18. Через точки К і L проводимо прямі КN і LG паралельно прямій ВМ, тобто ВМ||КN||LG</vt:lpstr>
      <vt:lpstr>18. Через точки К і L проводимо прямі КN і LG паралельно прямій ВМ, тобто ВМ||КN||LG</vt:lpstr>
      <vt:lpstr>19. Точки N і G – перетин КN і LG з прямою АС відповідно</vt:lpstr>
      <vt:lpstr>20. Перетин прямих КN і FТ дає точку Н. Перетин прямих LG і ЕР дає точку Х</vt:lpstr>
      <vt:lpstr>21. Через дані точки проводимо пряму НХ</vt:lpstr>
      <vt:lpstr>22. Продовження прямої НХ і СQ дають в перетині точку S</vt:lpstr>
      <vt:lpstr>23. Через точку S проводимо пряму паралельно прямій DМ</vt:lpstr>
      <vt:lpstr>24. Перетин даної прямої з прямою ВМ дає точку Y</vt:lpstr>
      <vt:lpstr>25. Продовжуючи пряму SY до перетину з прямою а отримаємо точку Z. </vt:lpstr>
      <vt:lpstr>26. Прямі CS і SY є дотичними до кола і перпендикуляри СО і YО є радіусами кола (СО = YО = Rк) з центром у точці О</vt:lpstr>
      <vt:lpstr>26. Прямі CS і SY є дотичними до кола і перпендикуляри СО і YО є радіусами кола (СО = YО = Rк) з центром у точці О</vt:lpstr>
      <vt:lpstr>26. Прямі CS і SY є дотичними до кола і перпендикуляри СО і YО є радіусами кола (СО = YО = Rк) з центром у точці О</vt:lpstr>
      <vt:lpstr>26. Прямі CS і SY є дотичними до кола і перпендикуляри СО і YО є радіусами кола (СО = YО = Rк) з центром у точці О</vt:lpstr>
      <vt:lpstr>27. За допомогою циркуля будуємо частину кола з точки С до точки Y</vt:lpstr>
      <vt:lpstr>27. За допомогою циркуля будуємо частину кола з точки С до точки Y</vt:lpstr>
      <vt:lpstr>27. За допомогою циркуля будуємо частину кола з точки С до точки Y</vt:lpstr>
      <vt:lpstr>28. З точки Z проводимо вертикально перпендикуляр WZ до перетину з верхньою площадкою уступу</vt:lpstr>
      <vt:lpstr>Таким чином ми отримали можливу поверхню зсуву, яка на рисунку має вигляд кривої СYZW, що має СY – частину кола, відрізки YZ і ZW – прямі.</vt:lpstr>
      <vt:lpstr>Побудова стійкого відкосу увігнутого профілю методом  В.В. Соколовського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Сергей</dc:creator>
  <cp:lastModifiedBy>Сергей</cp:lastModifiedBy>
  <cp:revision>36</cp:revision>
  <dcterms:created xsi:type="dcterms:W3CDTF">2010-09-02T10:32:20Z</dcterms:created>
  <dcterms:modified xsi:type="dcterms:W3CDTF">2010-09-09T22:10:08Z</dcterms:modified>
</cp:coreProperties>
</file>