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EC92-A82E-40BF-B02B-4780E33B4EE8}" type="datetimeFigureOut">
              <a:rPr lang="uk-UA" smtClean="0"/>
              <a:t>23.02.2021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66CD-A735-44F0-ABC1-7FA4A5326F33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EC92-A82E-40BF-B02B-4780E33B4EE8}" type="datetimeFigureOut">
              <a:rPr lang="uk-UA" smtClean="0"/>
              <a:t>23.02.2021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66CD-A735-44F0-ABC1-7FA4A5326F3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EC92-A82E-40BF-B02B-4780E33B4EE8}" type="datetimeFigureOut">
              <a:rPr lang="uk-UA" smtClean="0"/>
              <a:t>23.02.2021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66CD-A735-44F0-ABC1-7FA4A5326F3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EC92-A82E-40BF-B02B-4780E33B4EE8}" type="datetimeFigureOut">
              <a:rPr lang="uk-UA" smtClean="0"/>
              <a:t>23.02.2021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66CD-A735-44F0-ABC1-7FA4A5326F33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EC92-A82E-40BF-B02B-4780E33B4EE8}" type="datetimeFigureOut">
              <a:rPr lang="uk-UA" smtClean="0"/>
              <a:t>23.02.2021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66CD-A735-44F0-ABC1-7FA4A5326F3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EC92-A82E-40BF-B02B-4780E33B4EE8}" type="datetimeFigureOut">
              <a:rPr lang="uk-UA" smtClean="0"/>
              <a:t>23.02.2021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66CD-A735-44F0-ABC1-7FA4A5326F33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EC92-A82E-40BF-B02B-4780E33B4EE8}" type="datetimeFigureOut">
              <a:rPr lang="uk-UA" smtClean="0"/>
              <a:t>23.02.2021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66CD-A735-44F0-ABC1-7FA4A5326F33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EC92-A82E-40BF-B02B-4780E33B4EE8}" type="datetimeFigureOut">
              <a:rPr lang="uk-UA" smtClean="0"/>
              <a:t>23.02.2021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66CD-A735-44F0-ABC1-7FA4A5326F3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EC92-A82E-40BF-B02B-4780E33B4EE8}" type="datetimeFigureOut">
              <a:rPr lang="uk-UA" smtClean="0"/>
              <a:t>23.02.2021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66CD-A735-44F0-ABC1-7FA4A5326F3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EC92-A82E-40BF-B02B-4780E33B4EE8}" type="datetimeFigureOut">
              <a:rPr lang="uk-UA" smtClean="0"/>
              <a:t>23.02.2021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66CD-A735-44F0-ABC1-7FA4A5326F3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EC92-A82E-40BF-B02B-4780E33B4EE8}" type="datetimeFigureOut">
              <a:rPr lang="uk-UA" smtClean="0"/>
              <a:t>23.02.2021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66CD-A735-44F0-ABC1-7FA4A5326F33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0EFEC92-A82E-40BF-B02B-4780E33B4EE8}" type="datetimeFigureOut">
              <a:rPr lang="uk-UA" smtClean="0"/>
              <a:t>23.02.2021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5066CD-A735-44F0-ABC1-7FA4A5326F33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2%D0%BE%D0%B2%D0%B0%D1%80" TargetMode="External"/><Relationship Id="rId2" Type="http://schemas.openxmlformats.org/officeDocument/2006/relationships/hyperlink" Target="http://ru.wikipedia.org/wiki/%D0%9F%D1%80%D0%B8%D0%B1%D1%8B%D0%BB%D1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7%D0%B0%D0%BA%D0%BE%D0%BD" TargetMode="External"/><Relationship Id="rId5" Type="http://schemas.openxmlformats.org/officeDocument/2006/relationships/hyperlink" Target="http://ru.wikipedia.org/w/index.php?title=%D0%A3%D1%81%D0%BB%D1%83%D0%B3%D0%B0&amp;action=edit" TargetMode="External"/><Relationship Id="rId4" Type="http://schemas.openxmlformats.org/officeDocument/2006/relationships/hyperlink" Target="http://ru.wikipedia.org/wiki/%D0%A0%D0%B0%D0%B1%D0%BE%D1%82%D0%B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556792"/>
            <a:ext cx="7175351" cy="3368665"/>
          </a:xfrm>
        </p:spPr>
        <p:txBody>
          <a:bodyPr/>
          <a:lstStyle/>
          <a:p>
            <a:r>
              <a:rPr lang="uk-UA" dirty="0" smtClean="0"/>
              <a:t>Лекція 1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2800" dirty="0" smtClean="0">
                <a:effectLst/>
              </a:rPr>
              <a:t>Тема </a:t>
            </a:r>
            <a:r>
              <a:rPr lang="uk-UA" sz="2800" dirty="0">
                <a:effectLst/>
              </a:rPr>
              <a:t>1. Сутнісна характеристика, функції та механізм розробки бізнес-моделі підприємства</a:t>
            </a:r>
            <a:r>
              <a:rPr lang="uk-UA" sz="2000" dirty="0">
                <a:effectLst/>
              </a:rPr>
              <a:t/>
            </a:r>
            <a:br>
              <a:rPr lang="uk-UA" sz="2000" dirty="0">
                <a:effectLst/>
              </a:rPr>
            </a:b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4012445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01408" cy="5289768"/>
          </a:xfrm>
        </p:spPr>
        <p:txBody>
          <a:bodyPr>
            <a:normAutofit/>
          </a:bodyPr>
          <a:lstStyle/>
          <a:p>
            <a:pPr algn="just"/>
            <a:r>
              <a:rPr lang="uk-UA" b="1" i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Процесний</a:t>
            </a:r>
            <a:r>
              <a:rPr lang="uk-UA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(формальний) підхід.</a:t>
            </a:r>
            <a:r>
              <a:rPr lang="uk-UA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бізнес-моделювання в цьому контексті визначають як технологію формального описання діяльності компанії через систему її бізнес-процесів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Таким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чином, </a:t>
            </a:r>
            <a:r>
              <a:rPr lang="uk-UA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процесний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(формальний) підхід формування бізнес-моделі </a:t>
            </a:r>
            <a:r>
              <a:rPr lang="uk-UA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компнаії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базується на методології реінжинірингу бізнес-процесів (BPR - </a:t>
            </a:r>
            <a:r>
              <a:rPr lang="uk-UA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Business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Reengineering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сутність якої полягає в описі бізнес-моделі як сукупності взаємозалежних процесів, що утворюють певну ієрархію. Для цього використовуються відповідні методології та стандарти моделювання бізнес-процесів (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IDEF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ARIS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інші).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18923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4929728"/>
          </a:xfrm>
        </p:spPr>
        <p:txBody>
          <a:bodyPr>
            <a:noAutofit/>
          </a:bodyPr>
          <a:lstStyle/>
          <a:p>
            <a:pPr algn="just"/>
            <a:r>
              <a:rPr lang="uk-UA" sz="20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Онтологічний підхід</a:t>
            </a:r>
            <a:r>
              <a:rPr lang="uk-UA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Онтологічний </a:t>
            </a: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підхід у бізнес-моделюванні походить із </a:t>
            </a:r>
            <a:r>
              <a:rPr lang="uk-UA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процесного</a:t>
            </a: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підходу та тісно пов’язаний із розробкою та впровадженням комплексних автоматизованих корпоративних систем управління, а також появою нової сфери менеджменту – управління знаннями (</a:t>
            </a:r>
            <a:r>
              <a:rPr lang="uk-UA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uk-UA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endParaRPr lang="uk-UA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Онтологічний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підхід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широко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формуванні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бізнес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-моделей в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інтернет-комерції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для:</a:t>
            </a:r>
            <a:endPara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підтримки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автоматизованого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обміну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даними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покупцями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продавцями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електронній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торгівлі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вертикальної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інтеграції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ринків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механізму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пошуку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Інтернеті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вибір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інтернет-сторінок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синтаксично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різними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але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семантично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однаковими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словами).</a:t>
            </a:r>
            <a:endPara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386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5361776"/>
          </a:xfrm>
        </p:spPr>
        <p:txBody>
          <a:bodyPr/>
          <a:lstStyle/>
          <a:p>
            <a:pPr algn="just"/>
            <a:r>
              <a:rPr lang="uk-UA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Управлінський підхід</a:t>
            </a:r>
            <a:r>
              <a:rPr lang="uk-UA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Управлінський підхід передбачає розробку механізму формування бізнес-моделі компанії на основі синтезу та модифікації базових положень гуманітарного і </a:t>
            </a:r>
            <a:r>
              <a:rPr lang="uk-UA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процесного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підходів у контексті забезпечення комплексного управління компанією в сучасних умовах. </a:t>
            </a:r>
            <a:endPara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Модифікована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технологія формування бізнес-моделі компанії є спробою її представлення як стратегічного об’єкта аналізу в сучасному динамічному багатовимірному ринковому просторі. </a:t>
            </a:r>
          </a:p>
          <a:p>
            <a:pPr algn="just"/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217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6512511" cy="648072"/>
          </a:xfrm>
        </p:spPr>
        <p:txBody>
          <a:bodyPr/>
          <a:lstStyle/>
          <a:p>
            <a:pPr marL="0" indent="0" algn="ctr">
              <a:buNone/>
            </a:pPr>
            <a:r>
              <a:rPr lang="uk-UA" sz="1800" kern="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kern="1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Розвиток поглядів і підходів на процес стратегічного управління </a:t>
            </a:r>
            <a:r>
              <a:rPr lang="uk-UA" sz="1800" kern="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компанією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1268760"/>
            <a:ext cx="7488832" cy="407942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Еволюцію концепції формування бізнес-моделі підприємства розглядають крізь призму основних періодів розвитку теорії стратегічного управління. Можна виділити три основні етапи її розвитку, кожен із яких характеризується популярністю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поглядів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певної школи наукової думки:</a:t>
            </a:r>
            <a:endParaRPr lang="uk-UA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перший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етап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(1960-ті - перша половина 1970-их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поширеність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uk-UA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етап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(середина 1970-их –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кінець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1980-их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домінування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позиціонування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uk-UA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третій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етап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(початок 1990-их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до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теперішнього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часу) –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бізнес-моделі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компетенцій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93674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20688"/>
            <a:ext cx="6512511" cy="432048"/>
          </a:xfrm>
        </p:spPr>
        <p:txBody>
          <a:bodyPr/>
          <a:lstStyle/>
          <a:p>
            <a:pPr lvl="1" algn="r" rtl="0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</a:pPr>
            <a:r>
              <a:rPr lang="uk-UA" b="1" dirty="0"/>
              <a:t>Визначення та функції бізнес-моделі підприємства</a:t>
            </a:r>
            <a:r>
              <a:rPr lang="uk-UA" sz="2000" b="1" dirty="0"/>
              <a:t/>
            </a:r>
            <a:br>
              <a:rPr lang="uk-UA" sz="2000" b="1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196752"/>
            <a:ext cx="7056784" cy="4194800"/>
          </a:xfrm>
        </p:spPr>
        <p:txBody>
          <a:bodyPr>
            <a:normAutofit fontScale="92500"/>
          </a:bodyPr>
          <a:lstStyle/>
          <a:p>
            <a:pPr lvl="0"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бізнес – самостійна, здійснювана на свій ризик діяльність, спрямована на систематичне одержання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tooltip="Прибыль"/>
              </a:rPr>
              <a:t>прибутку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від користування майном, продажу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tooltip="Товар"/>
              </a:rPr>
              <a:t>продуктів (послуг)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виконання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 tooltip="Работа"/>
              </a:rPr>
              <a:t>робіт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або надання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 tooltip="Услуга"/>
              </a:rPr>
              <a:t>послуг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особами, зареєстрованими в цій якості у встановленому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6" tooltip="Закон"/>
              </a:rPr>
              <a:t>законом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порядку. Ефективність підприємницької діяльності може оцінюватися не тільки розмірами отриманого прибутку, але й зміною вартості бізнесу (ринкової вартості підприємства);</a:t>
            </a:r>
          </a:p>
          <a:p>
            <a:pPr lvl="0"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модель – образ, аналог (уявний або умовний: зображення, опис, схема, креслення, графік, план, карта й </a:t>
            </a:r>
            <a:r>
              <a:rPr lang="uk-UA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т.п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якого-небудь об’єкта, процесу або явища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(«оригіналу» даної моделі), який є спрощеним відображенням реальності.</a:t>
            </a:r>
          </a:p>
          <a:p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638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6512511" cy="1143000"/>
          </a:xfrm>
        </p:spPr>
        <p:txBody>
          <a:bodyPr/>
          <a:lstStyle/>
          <a:p>
            <a:pPr algn="ctr"/>
            <a:r>
              <a:rPr lang="uk-UA" sz="1600" dirty="0">
                <a:solidFill>
                  <a:schemeClr val="tx2"/>
                </a:solidFill>
              </a:rPr>
              <a:t> Для більшості наведених визначень характерним є розуміння бізнес-моделі як схеми функціонування бізнесу певної компанії, що дає відповідь на чотири основні питання:</a:t>
            </a:r>
            <a:br>
              <a:rPr lang="uk-UA" sz="1600" dirty="0">
                <a:solidFill>
                  <a:schemeClr val="tx2"/>
                </a:solidFill>
              </a:rPr>
            </a:br>
            <a:endParaRPr lang="uk-UA" sz="16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1556792"/>
            <a:ext cx="7200800" cy="3978776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компанія здійснює бізнес? Це трактується як архітектура та взаємодія різних суб’єктів (споживачі, постачальники, посередники, інвестори) та об’єктів (продукти, послуги, роботи, процеси) бізнес-моделі;</a:t>
            </a:r>
          </a:p>
          <a:p>
            <a:pPr lvl="0" algn="just"/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компанія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використовує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розуміється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специфічних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входів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–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здібностей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компетенцій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цінність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компанія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споживачам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Орієнтація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високої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доданої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для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споживачів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однією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найважливіших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характеристик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бізнес-моделі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 </a:t>
            </a: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механізм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компанією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фінансова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характеристика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бізнес-моделі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завершеність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змісту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 </a:t>
            </a: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158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4929728"/>
          </a:xfrm>
        </p:spPr>
        <p:txBody>
          <a:bodyPr>
            <a:normAutofit/>
          </a:bodyPr>
          <a:lstStyle/>
          <a:p>
            <a:pPr algn="just"/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Бізнес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-модель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елементів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характеризують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принципову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логіку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ефективного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бізнес-процесах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компетенцій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стратегічних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продукту (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з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високою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цінністю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відповідає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пріоритетам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споживачів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бізнес-моделі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перетворити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внутрішні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“входи”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здібності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компетенції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зовнішні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виходи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економічну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цінність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покупців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результат для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049712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533456" cy="5577800"/>
          </a:xfrm>
        </p:spPr>
        <p:txBody>
          <a:bodyPr>
            <a:noAutofit/>
          </a:bodyPr>
          <a:lstStyle/>
          <a:p>
            <a:pPr algn="ctr"/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Глибше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сутнісна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характеристика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бізнес-моделі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будь-якої </a:t>
            </a: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економічної категорії, розкривається через її функції:</a:t>
            </a:r>
          </a:p>
          <a:p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стратегічні функції: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стратегічного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бачення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можливостей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існуючому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перспективних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ринках;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майбутніх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пріоритетів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споживачів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конкурентоспроможності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уні</a:t>
            </a:r>
            <a:r>
              <a:rPr lang="uk-UA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кальності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компанії на ринку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615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029400" cy="521776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операційні функції: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􀂃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оптимального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розподілу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наявних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орієнтація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мобілізацію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потенційних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􀂃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ефективної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бізнес-процесів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􀂃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інтелектуального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􀂃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ідентифікація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реалізація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компетенцій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􀂃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перетворення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інновацій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додану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цінність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відає 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пріоритетам споживачів;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фінансові функції: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􀂃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генерування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􀂃 залучення капіталу інвесторів;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􀂃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ринкової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прибутковості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604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196752"/>
            <a:ext cx="5760640" cy="7665714"/>
          </a:xfrm>
        </p:spPr>
      </p:pic>
    </p:spTree>
    <p:extLst>
      <p:ext uri="{BB962C8B-B14F-4D97-AF65-F5344CB8AC3E}">
        <p14:creationId xmlns:p14="http://schemas.microsoft.com/office/powerpoint/2010/main" val="241464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628800"/>
            <a:ext cx="7200800" cy="3960440"/>
          </a:xfrm>
        </p:spPr>
        <p:txBody>
          <a:bodyPr/>
          <a:lstStyle/>
          <a:p>
            <a:pPr algn="just"/>
            <a:r>
              <a:rPr lang="uk-UA" sz="2000" b="0" i="1" u="sng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Гуманітарний підхід.</a:t>
            </a:r>
            <a:r>
              <a:rPr lang="uk-UA" sz="2000" b="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uk-UA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ізнес-модель </a:t>
            </a:r>
            <a:r>
              <a:rPr lang="uk-UA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підприємства визначається представниками гуманітарного підходу як спосіб функціонування компанії на основі поєднання ряду параметрів: стратегія, взаємозв’язки з постачальниками і споживачами, ланцюжок створення вартості, організаційна структура, здібності, компетенції та ресурси компанії.  </a:t>
            </a:r>
            <a:br>
              <a:rPr lang="uk-UA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uk-UA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825272"/>
          </a:xfrm>
        </p:spPr>
        <p:txBody>
          <a:bodyPr/>
          <a:lstStyle/>
          <a:p>
            <a:pPr algn="ctr"/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підходи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бізнес-моделі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компанії</a:t>
            </a:r>
            <a:endParaRPr lang="uk-UA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65011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39</TotalTime>
  <Words>815</Words>
  <Application>Microsoft Office PowerPoint</Application>
  <PresentationFormat>Экран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Лекція 1  Тема 1. Сутнісна характеристика, функції та механізм розробки бізнес-моделі підприємства </vt:lpstr>
      <vt:lpstr> Розвиток поглядів і підходів на процес стратегічного управління компанією </vt:lpstr>
      <vt:lpstr>Визначення та функції бізнес-моделі підприємства </vt:lpstr>
      <vt:lpstr> Для більшості наведених визначень характерним є розуміння бізнес-моделі як схеми функціонування бізнесу певної компанії, що дає відповідь на чотири основні питання: </vt:lpstr>
      <vt:lpstr>Презентация PowerPoint</vt:lpstr>
      <vt:lpstr>Презентация PowerPoint</vt:lpstr>
      <vt:lpstr>Презентация PowerPoint</vt:lpstr>
      <vt:lpstr>Презентация PowerPoint</vt:lpstr>
      <vt:lpstr>Гуманітарний підхід. Бізнес-модель підприємства визначається представниками гуманітарного підходу як спосіб функціонування компанії на основі поєднання ряду параметрів: стратегія, взаємозв’язки з постачальниками і споживачами, ланцюжок створення вартості, організаційна структура, здібності, компетенції та ресурси компанії. 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  Тема 1. Сутнісна характеристика, функції та механізм розробки бізнес-моделі підприємства</dc:title>
  <dc:creator>Anonim from Hacapetovka</dc:creator>
  <cp:lastModifiedBy>Anonim from Hacapetovka</cp:lastModifiedBy>
  <cp:revision>6</cp:revision>
  <dcterms:created xsi:type="dcterms:W3CDTF">2021-02-23T07:07:52Z</dcterms:created>
  <dcterms:modified xsi:type="dcterms:W3CDTF">2021-02-23T07:47:10Z</dcterms:modified>
</cp:coreProperties>
</file>