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3" r:id="rId9"/>
    <p:sldId id="266" r:id="rId10"/>
    <p:sldId id="264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5F1B-CB0F-4AF4-B3D7-F8D2A60FD90A}" type="datetimeFigureOut">
              <a:rPr lang="uk-UA" smtClean="0"/>
              <a:pPr/>
              <a:t>01.12.2020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189F932-3F7D-47A9-ABB0-28B0E4CC70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421883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5F1B-CB0F-4AF4-B3D7-F8D2A60FD90A}" type="datetimeFigureOut">
              <a:rPr lang="uk-UA" smtClean="0"/>
              <a:pPr/>
              <a:t>01.12.2020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189F932-3F7D-47A9-ABB0-28B0E4CC70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004893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5F1B-CB0F-4AF4-B3D7-F8D2A60FD90A}" type="datetimeFigureOut">
              <a:rPr lang="uk-UA" smtClean="0"/>
              <a:pPr/>
              <a:t>01.12.2020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189F932-3F7D-47A9-ABB0-28B0E4CC705F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34946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5F1B-CB0F-4AF4-B3D7-F8D2A60FD90A}" type="datetimeFigureOut">
              <a:rPr lang="uk-UA" smtClean="0"/>
              <a:pPr/>
              <a:t>01.12.2020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189F932-3F7D-47A9-ABB0-28B0E4CC70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538844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5F1B-CB0F-4AF4-B3D7-F8D2A60FD90A}" type="datetimeFigureOut">
              <a:rPr lang="uk-UA" smtClean="0"/>
              <a:pPr/>
              <a:t>01.12.2020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189F932-3F7D-47A9-ABB0-28B0E4CC705F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864523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5F1B-CB0F-4AF4-B3D7-F8D2A60FD90A}" type="datetimeFigureOut">
              <a:rPr lang="uk-UA" smtClean="0"/>
              <a:pPr/>
              <a:t>01.12.2020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189F932-3F7D-47A9-ABB0-28B0E4CC70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0625823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5F1B-CB0F-4AF4-B3D7-F8D2A60FD90A}" type="datetimeFigureOut">
              <a:rPr lang="uk-UA" smtClean="0"/>
              <a:pPr/>
              <a:t>01.12.2020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9F932-3F7D-47A9-ABB0-28B0E4CC70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176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5F1B-CB0F-4AF4-B3D7-F8D2A60FD90A}" type="datetimeFigureOut">
              <a:rPr lang="uk-UA" smtClean="0"/>
              <a:pPr/>
              <a:t>01.12.2020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9F932-3F7D-47A9-ABB0-28B0E4CC70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646058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5F1B-CB0F-4AF4-B3D7-F8D2A60FD90A}" type="datetimeFigureOut">
              <a:rPr lang="uk-UA" smtClean="0"/>
              <a:pPr/>
              <a:t>01.12.2020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9F932-3F7D-47A9-ABB0-28B0E4CC70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333324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5F1B-CB0F-4AF4-B3D7-F8D2A60FD90A}" type="datetimeFigureOut">
              <a:rPr lang="uk-UA" smtClean="0"/>
              <a:pPr/>
              <a:t>01.12.2020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189F932-3F7D-47A9-ABB0-28B0E4CC70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015209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5F1B-CB0F-4AF4-B3D7-F8D2A60FD90A}" type="datetimeFigureOut">
              <a:rPr lang="uk-UA" smtClean="0"/>
              <a:pPr/>
              <a:t>01.12.2020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189F932-3F7D-47A9-ABB0-28B0E4CC70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18177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5F1B-CB0F-4AF4-B3D7-F8D2A60FD90A}" type="datetimeFigureOut">
              <a:rPr lang="uk-UA" smtClean="0"/>
              <a:pPr/>
              <a:t>01.12.2020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189F932-3F7D-47A9-ABB0-28B0E4CC70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857349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5F1B-CB0F-4AF4-B3D7-F8D2A60FD90A}" type="datetimeFigureOut">
              <a:rPr lang="uk-UA" smtClean="0"/>
              <a:pPr/>
              <a:t>01.12.2020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9F932-3F7D-47A9-ABB0-28B0E4CC70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273523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5F1B-CB0F-4AF4-B3D7-F8D2A60FD90A}" type="datetimeFigureOut">
              <a:rPr lang="uk-UA" smtClean="0"/>
              <a:pPr/>
              <a:t>01.12.2020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9F932-3F7D-47A9-ABB0-28B0E4CC70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609263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5F1B-CB0F-4AF4-B3D7-F8D2A60FD90A}" type="datetimeFigureOut">
              <a:rPr lang="uk-UA" smtClean="0"/>
              <a:pPr/>
              <a:t>01.12.2020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9F932-3F7D-47A9-ABB0-28B0E4CC70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058412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45F1B-CB0F-4AF4-B3D7-F8D2A60FD90A}" type="datetimeFigureOut">
              <a:rPr lang="uk-UA" smtClean="0"/>
              <a:pPr/>
              <a:t>01.12.2020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189F932-3F7D-47A9-ABB0-28B0E4CC70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672446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45F1B-CB0F-4AF4-B3D7-F8D2A60FD90A}" type="datetimeFigureOut">
              <a:rPr lang="uk-UA" smtClean="0"/>
              <a:pPr/>
              <a:t>01.12.2020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189F932-3F7D-47A9-ABB0-28B0E4CC70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688744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37807" y="6312949"/>
            <a:ext cx="8551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i="1" dirty="0"/>
              <a:t>Рис. Історичні передумови виникнення і розвитку  контролю</a:t>
            </a:r>
            <a:endParaRPr lang="uk-UA" dirty="0"/>
          </a:p>
          <a:p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20688" y="104884"/>
            <a:ext cx="4410691" cy="62302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125095" y="2464528"/>
            <a:ext cx="37272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/>
              <a:t>Історичні передумови виникнення та розвитку контролю наведено на рис. </a:t>
            </a:r>
          </a:p>
        </p:txBody>
      </p:sp>
    </p:spTree>
    <p:extLst>
      <p:ext uri="{BB962C8B-B14F-4D97-AF65-F5344CB8AC3E}">
        <p14:creationId xmlns:p14="http://schemas.microsoft.com/office/powerpoint/2010/main" xmlns="" val="3239505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11382" y="121921"/>
            <a:ext cx="8865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3. Предмет </a:t>
            </a:r>
            <a:r>
              <a:rPr lang="uk-UA" sz="2400" b="1" dirty="0"/>
              <a:t>і</a:t>
            </a:r>
            <a:r>
              <a:rPr lang="ru-RU" sz="2400" b="1" dirty="0"/>
              <a:t> метод </a:t>
            </a:r>
            <a:r>
              <a:rPr lang="ru-RU" sz="2400" b="1" dirty="0" err="1"/>
              <a:t>зд</a:t>
            </a:r>
            <a:r>
              <a:rPr lang="uk-UA" sz="2400" b="1" dirty="0"/>
              <a:t>і</a:t>
            </a:r>
            <a:r>
              <a:rPr lang="ru-RU" sz="2400" b="1" dirty="0" err="1"/>
              <a:t>йснення</a:t>
            </a:r>
            <a:r>
              <a:rPr lang="ru-RU" sz="2400" b="1" dirty="0"/>
              <a:t> ф</a:t>
            </a:r>
            <a:r>
              <a:rPr lang="uk-UA" sz="2400" b="1" dirty="0"/>
              <a:t>і</a:t>
            </a:r>
            <a:r>
              <a:rPr lang="ru-RU" sz="2400" b="1" dirty="0" err="1"/>
              <a:t>нансового</a:t>
            </a:r>
            <a:r>
              <a:rPr lang="ru-RU" sz="2400" b="1" dirty="0"/>
              <a:t> контролю</a:t>
            </a:r>
            <a:endParaRPr lang="uk-UA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67" t="2877" b="932"/>
          <a:stretch/>
        </p:blipFill>
        <p:spPr>
          <a:xfrm>
            <a:off x="1306285" y="583586"/>
            <a:ext cx="9056914" cy="55211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98171" y="6313873"/>
            <a:ext cx="9614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Рис.</a:t>
            </a:r>
            <a:r>
              <a:rPr lang="uk-UA" i="1" dirty="0"/>
              <a:t> 2.10</a:t>
            </a:r>
            <a:r>
              <a:rPr lang="ru-RU" i="1" dirty="0"/>
              <a:t>.</a:t>
            </a:r>
            <a:r>
              <a:rPr lang="ru-RU" dirty="0"/>
              <a:t> </a:t>
            </a:r>
            <a:r>
              <a:rPr lang="uk-UA" dirty="0"/>
              <a:t>Модель н</a:t>
            </a:r>
            <a:r>
              <a:rPr lang="ru-RU" dirty="0" err="1"/>
              <a:t>аціональн</a:t>
            </a:r>
            <a:r>
              <a:rPr lang="uk-UA" dirty="0"/>
              <a:t>ого</a:t>
            </a:r>
            <a:r>
              <a:rPr lang="ru-RU" dirty="0"/>
              <a:t> </a:t>
            </a:r>
            <a:r>
              <a:rPr lang="ru-RU" dirty="0" err="1"/>
              <a:t>механізм</a:t>
            </a:r>
            <a:r>
              <a:rPr lang="uk-UA" dirty="0"/>
              <a:t>у</a:t>
            </a:r>
            <a:r>
              <a:rPr lang="ru-RU" dirty="0"/>
              <a:t> державного </a:t>
            </a:r>
            <a:r>
              <a:rPr lang="uk-UA" dirty="0"/>
              <a:t>фінансового</a:t>
            </a:r>
            <a:r>
              <a:rPr lang="ru-RU" dirty="0"/>
              <a:t> контролю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3964611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4435" y="217714"/>
            <a:ext cx="112340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b="1" dirty="0"/>
              <a:t>Принципи державного фінансового контролю в умовах ринкової </a:t>
            </a:r>
            <a:r>
              <a:rPr lang="uk-UA" sz="2200" b="1" dirty="0" smtClean="0"/>
              <a:t>економіки</a:t>
            </a:r>
            <a:endParaRPr lang="uk-UA" sz="2200" b="1" dirty="0"/>
          </a:p>
          <a:p>
            <a:endParaRPr lang="uk-UA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23406" y="873943"/>
            <a:ext cx="10911840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arenR"/>
            </a:pPr>
            <a:r>
              <a:rPr lang="uk-UA" sz="1700" b="1" i="1" dirty="0"/>
              <a:t>Незалежність</a:t>
            </a:r>
            <a:r>
              <a:rPr lang="uk-UA" sz="1700" i="1" dirty="0"/>
              <a:t>.</a:t>
            </a:r>
            <a:r>
              <a:rPr lang="uk-UA" sz="1700" dirty="0"/>
              <a:t> Передбачає відсутність у контролера при формуванні його думки фінансової, майнової або будь-якої іншої зацікавленості у справах економічного суб’єкта, діяльність якого перевіряється.</a:t>
            </a:r>
          </a:p>
          <a:p>
            <a:pPr marL="342900" lvl="0" indent="-342900">
              <a:buFont typeface="+mj-lt"/>
              <a:buAutoNum type="arabicParenR"/>
            </a:pPr>
            <a:r>
              <a:rPr lang="uk-UA" sz="1700" b="1" i="1" dirty="0"/>
              <a:t>Правова рівність. </a:t>
            </a:r>
            <a:r>
              <a:rPr lang="uk-UA" sz="1700" dirty="0"/>
              <a:t>Передбачає рівність всіх учасників контрольного процесу перед законом.</a:t>
            </a:r>
          </a:p>
          <a:p>
            <a:pPr marL="342900" lvl="0" indent="-342900">
              <a:buFont typeface="+mj-lt"/>
              <a:buAutoNum type="arabicParenR"/>
            </a:pPr>
            <a:r>
              <a:rPr lang="uk-UA" sz="1700" b="1" i="1" dirty="0"/>
              <a:t>Презумпція</a:t>
            </a:r>
            <a:r>
              <a:rPr lang="uk-UA" sz="1700" i="1" dirty="0"/>
              <a:t> добропорядності</a:t>
            </a:r>
            <a:r>
              <a:rPr lang="uk-UA" sz="1700" dirty="0"/>
              <a:t>. Полягає в тому, що ніхто не може бути визнаний винним у здійсненні злочину, а також не може бути притягнений до кримінального покарання без наказу суду та у відповідності до закону.</a:t>
            </a:r>
          </a:p>
          <a:p>
            <a:pPr marL="342900" lvl="0" indent="-342900">
              <a:buFont typeface="+mj-lt"/>
              <a:buAutoNum type="arabicParenR"/>
            </a:pPr>
            <a:r>
              <a:rPr lang="uk-UA" sz="1700" b="1" i="1" dirty="0"/>
              <a:t>Законність</a:t>
            </a:r>
            <a:r>
              <a:rPr lang="uk-UA" sz="1700" b="1" dirty="0"/>
              <a:t>. </a:t>
            </a:r>
            <a:r>
              <a:rPr lang="uk-UA" sz="1700" dirty="0"/>
              <a:t>Полягає в тому, що всі прийняті закони повинні виконуватися.</a:t>
            </a:r>
          </a:p>
          <a:p>
            <a:pPr marL="342900" lvl="0" indent="-342900">
              <a:buFont typeface="+mj-lt"/>
              <a:buAutoNum type="arabicParenR"/>
            </a:pPr>
            <a:r>
              <a:rPr lang="uk-UA" sz="1700" b="1" i="1" dirty="0"/>
              <a:t>Професіоналізм</a:t>
            </a:r>
            <a:r>
              <a:rPr lang="uk-UA" sz="1700" b="1" dirty="0"/>
              <a:t>. </a:t>
            </a:r>
            <a:r>
              <a:rPr lang="uk-UA" sz="1700" dirty="0"/>
              <a:t>Передбачає високу професійну підготовку та професійний розвиток всіх суб’єктів здійснення контрольного процесу.</a:t>
            </a:r>
          </a:p>
          <a:p>
            <a:pPr marL="342900" lvl="0" indent="-342900">
              <a:buFont typeface="+mj-lt"/>
              <a:buAutoNum type="arabicParenR"/>
            </a:pPr>
            <a:r>
              <a:rPr lang="ru-RU" sz="1700" b="1" i="1" dirty="0" err="1"/>
              <a:t>Об’єктивність</a:t>
            </a:r>
            <a:r>
              <a:rPr lang="ru-RU" sz="1700" b="1" dirty="0"/>
              <a:t>. </a:t>
            </a:r>
            <a:r>
              <a:rPr lang="ru-RU" sz="1700" dirty="0" err="1"/>
              <a:t>Передбачає</a:t>
            </a:r>
            <a:r>
              <a:rPr lang="ru-RU" sz="1700" dirty="0"/>
              <a:t> </a:t>
            </a:r>
            <a:r>
              <a:rPr lang="ru-RU" sz="1700" dirty="0" err="1"/>
              <a:t>обов’язковість</a:t>
            </a:r>
            <a:r>
              <a:rPr lang="ru-RU" sz="1700" dirty="0"/>
              <a:t> </a:t>
            </a:r>
            <a:r>
              <a:rPr lang="ru-RU" sz="1700" dirty="0" err="1"/>
              <a:t>застосування</a:t>
            </a:r>
            <a:r>
              <a:rPr lang="ru-RU" sz="1700" dirty="0"/>
              <a:t> контролером не</a:t>
            </a:r>
            <a:r>
              <a:rPr lang="uk-UA" sz="1700" dirty="0"/>
              <a:t>упередженого і</a:t>
            </a:r>
            <a:r>
              <a:rPr lang="ru-RU" sz="1700" dirty="0"/>
              <a:t> </a:t>
            </a:r>
            <a:r>
              <a:rPr lang="ru-RU" sz="1700" dirty="0" err="1"/>
              <a:t>самостійного</a:t>
            </a:r>
            <a:r>
              <a:rPr lang="ru-RU" sz="1700" dirty="0"/>
              <a:t> , не </a:t>
            </a:r>
            <a:r>
              <a:rPr lang="ru-RU" sz="1700" dirty="0" err="1"/>
              <a:t>обумовленого</a:t>
            </a:r>
            <a:r>
              <a:rPr lang="ru-RU" sz="1700" dirty="0"/>
              <a:t> будь-</a:t>
            </a:r>
            <a:r>
              <a:rPr lang="ru-RU" sz="1700" dirty="0" err="1"/>
              <a:t>яким</a:t>
            </a:r>
            <a:r>
              <a:rPr lang="ru-RU" sz="1700" dirty="0"/>
              <a:t> </a:t>
            </a:r>
            <a:r>
              <a:rPr lang="ru-RU" sz="1700" dirty="0" err="1"/>
              <a:t>впливом</a:t>
            </a:r>
            <a:r>
              <a:rPr lang="ru-RU" sz="1700" dirty="0"/>
              <a:t> </a:t>
            </a:r>
            <a:r>
              <a:rPr lang="ru-RU" sz="1700" dirty="0" err="1"/>
              <a:t>підходу</a:t>
            </a:r>
            <a:r>
              <a:rPr lang="ru-RU" sz="1700" dirty="0"/>
              <a:t> до </a:t>
            </a:r>
            <a:r>
              <a:rPr lang="ru-RU" sz="1700" dirty="0" err="1"/>
              <a:t>розгляду</a:t>
            </a:r>
            <a:r>
              <a:rPr lang="ru-RU" sz="1700" dirty="0"/>
              <a:t> будь-</a:t>
            </a:r>
            <a:r>
              <a:rPr lang="ru-RU" sz="1700" dirty="0" err="1"/>
              <a:t>яких</a:t>
            </a:r>
            <a:r>
              <a:rPr lang="ru-RU" sz="1700" dirty="0"/>
              <a:t> </a:t>
            </a:r>
            <a:r>
              <a:rPr lang="ru-RU" sz="1700" dirty="0" err="1"/>
              <a:t>професійних</a:t>
            </a:r>
            <a:r>
              <a:rPr lang="ru-RU" sz="1700" dirty="0"/>
              <a:t> </a:t>
            </a:r>
            <a:r>
              <a:rPr lang="ru-RU" sz="1700" dirty="0" err="1"/>
              <a:t>питань</a:t>
            </a:r>
            <a:r>
              <a:rPr lang="ru-RU" sz="1700" dirty="0"/>
              <a:t> і </a:t>
            </a:r>
            <a:r>
              <a:rPr lang="ru-RU" sz="1700" dirty="0" err="1"/>
              <a:t>формуванню</a:t>
            </a:r>
            <a:r>
              <a:rPr lang="ru-RU" sz="1700" dirty="0"/>
              <a:t> </a:t>
            </a:r>
            <a:r>
              <a:rPr lang="ru-RU" sz="1700" dirty="0" err="1"/>
              <a:t>суджень</a:t>
            </a:r>
            <a:r>
              <a:rPr lang="ru-RU" sz="1700" dirty="0"/>
              <a:t> та </a:t>
            </a:r>
            <a:r>
              <a:rPr lang="ru-RU" sz="1700" dirty="0" err="1"/>
              <a:t>висновків</a:t>
            </a:r>
            <a:r>
              <a:rPr lang="ru-RU" sz="1700" dirty="0"/>
              <a:t>.</a:t>
            </a:r>
            <a:endParaRPr lang="uk-UA" sz="1700" dirty="0"/>
          </a:p>
          <a:p>
            <a:pPr marL="342900" lvl="0" indent="-342900">
              <a:buFont typeface="+mj-lt"/>
              <a:buAutoNum type="arabicParenR"/>
            </a:pPr>
            <a:r>
              <a:rPr lang="uk-UA" sz="1700" b="1" i="1" dirty="0"/>
              <a:t>Гласність</a:t>
            </a:r>
            <a:r>
              <a:rPr lang="ru-RU" sz="1700" b="1" dirty="0"/>
              <a:t>.</a:t>
            </a:r>
            <a:r>
              <a:rPr lang="uk-UA" sz="1700" b="1" dirty="0"/>
              <a:t> </a:t>
            </a:r>
            <a:r>
              <a:rPr lang="uk-UA" sz="1700" dirty="0"/>
              <a:t>Передбачає обов’язкове опублікування інформації про нормативну базу контролю, повноваження органів, які здійснюють контроль, права осіб, яких перевіряють, звітів про результати перевірок, а також обов’язкову відкритість для суспільства та засобів масової інформації процедур розгляду та прийняття рішень по результатах контролю.</a:t>
            </a:r>
          </a:p>
          <a:p>
            <a:pPr marL="342900" lvl="0" indent="-342900">
              <a:buFont typeface="+mj-lt"/>
              <a:buAutoNum type="arabicParenR"/>
            </a:pPr>
            <a:r>
              <a:rPr lang="uk-UA" sz="1700" b="1" i="1" dirty="0"/>
              <a:t>Ефективність</a:t>
            </a:r>
            <a:r>
              <a:rPr lang="uk-UA" sz="1700" b="1" dirty="0"/>
              <a:t>. </a:t>
            </a:r>
            <a:r>
              <a:rPr lang="uk-UA" sz="1700" dirty="0"/>
              <a:t>Передбачає здійснення контрольних заходів з використанням мінімального обсягу коштів та досягнення найкращого результату з використанням визначеного обсягу коштів.</a:t>
            </a:r>
          </a:p>
          <a:p>
            <a:pPr marL="342900" indent="-342900">
              <a:buFont typeface="+mj-lt"/>
              <a:buAutoNum type="arabicParenR"/>
            </a:pPr>
            <a:endParaRPr lang="uk-UA" sz="1700" dirty="0"/>
          </a:p>
        </p:txBody>
      </p:sp>
    </p:spTree>
    <p:extLst>
      <p:ext uri="{BB962C8B-B14F-4D97-AF65-F5344CB8AC3E}">
        <p14:creationId xmlns:p14="http://schemas.microsoft.com/office/powerpoint/2010/main" xmlns="" val="2660248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15886" y="827314"/>
            <a:ext cx="1066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Під суб’єктом контролю</a:t>
            </a:r>
            <a:r>
              <a:rPr lang="uk-UA" dirty="0"/>
              <a:t> будемо розуміти носіїв прав та обов’язків – осіб та органи, що мають повноваження на здійснення контролю за господарською та фінансовою діяльністю підприємства, а також право втручатись в його оперативну діяльність та самостійно притягувати винних до відповідальності. </a:t>
            </a:r>
          </a:p>
          <a:p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1915886" y="2342605"/>
            <a:ext cx="1051124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Таким чином, всі суб’єкти господарського контролю поділяються на</a:t>
            </a:r>
            <a:r>
              <a:rPr lang="uk-UA" b="1" dirty="0" smtClean="0"/>
              <a:t>:</a:t>
            </a:r>
          </a:p>
          <a:p>
            <a:pPr lvl="0"/>
            <a:r>
              <a:rPr lang="uk-UA" dirty="0" smtClean="0"/>
              <a:t>Органи </a:t>
            </a:r>
            <a:r>
              <a:rPr lang="uk-UA" dirty="0"/>
              <a:t>державного контролю:</a:t>
            </a:r>
          </a:p>
          <a:p>
            <a:r>
              <a:rPr lang="uk-UA" dirty="0"/>
              <a:t>а) органи законодавчої влади (парламентський контроль);</a:t>
            </a:r>
          </a:p>
          <a:p>
            <a:r>
              <a:rPr lang="uk-UA" dirty="0"/>
              <a:t>б) органи виконавчої влади (адміністративний контроль);</a:t>
            </a:r>
          </a:p>
          <a:p>
            <a:r>
              <a:rPr lang="uk-UA" dirty="0"/>
              <a:t>– загальний контроль</a:t>
            </a:r>
          </a:p>
          <a:p>
            <a:r>
              <a:rPr lang="uk-UA" dirty="0"/>
              <a:t>– спеціалізований контроль;</a:t>
            </a:r>
          </a:p>
          <a:p>
            <a:r>
              <a:rPr lang="uk-UA" dirty="0"/>
              <a:t>в) органи судової влади (судовий контроль);</a:t>
            </a:r>
          </a:p>
          <a:p>
            <a:pPr lvl="0"/>
            <a:r>
              <a:rPr lang="uk-UA" dirty="0"/>
              <a:t>Органи місцевого самоврядування (муніципальний контроль);</a:t>
            </a:r>
          </a:p>
          <a:p>
            <a:pPr lvl="0"/>
            <a:r>
              <a:rPr lang="uk-UA" dirty="0"/>
              <a:t>Контроль власника;</a:t>
            </a:r>
          </a:p>
          <a:p>
            <a:pPr lvl="0"/>
            <a:r>
              <a:rPr lang="uk-UA" dirty="0"/>
              <a:t>Незалежний аудиторський контроль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074204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8310" y="5734373"/>
            <a:ext cx="104328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i="1" dirty="0"/>
              <a:t>Рис. 1.11.</a:t>
            </a:r>
            <a:r>
              <a:rPr lang="uk-UA" dirty="0"/>
              <a:t> Систематизація поглядів щодо предмету фінансового </a:t>
            </a:r>
            <a:br>
              <a:rPr lang="uk-UA" dirty="0"/>
            </a:br>
            <a:r>
              <a:rPr lang="uk-UA" dirty="0"/>
              <a:t>контролю як практичної діяльності</a:t>
            </a:r>
          </a:p>
          <a:p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0613" y="408235"/>
            <a:ext cx="6400804" cy="4958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3102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0858" y="5756366"/>
            <a:ext cx="102848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i="1" dirty="0"/>
              <a:t>Рис. 1.8. Предмет фінансового контролю як прикладної діяльності, адаптований до рівня економічних систем</a:t>
            </a:r>
            <a:endParaRPr lang="uk-UA" dirty="0"/>
          </a:p>
          <a:p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17928" y="598760"/>
            <a:ext cx="8771694" cy="452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37161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7018" y="299332"/>
            <a:ext cx="9466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/>
              <a:t>Об’єктами ДФК є </a:t>
            </a:r>
            <a:r>
              <a:rPr lang="uk-UA" sz="2000" dirty="0"/>
              <a:t>операції з фінансовими ресурсами, які здійснюються суб’єктами господарювання, порядок використання яких визначено законодавством.</a:t>
            </a:r>
          </a:p>
          <a:p>
            <a:endParaRPr lang="uk-UA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27018" y="1225689"/>
            <a:ext cx="1053737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/>
              <a:t>Класифікація</a:t>
            </a:r>
            <a:r>
              <a:rPr lang="ru-RU" sz="2000" b="1" dirty="0"/>
              <a:t> контролю</a:t>
            </a:r>
            <a:r>
              <a:rPr lang="ru-RU" sz="2000" b="1" dirty="0" smtClean="0"/>
              <a:t>:</a:t>
            </a:r>
          </a:p>
          <a:p>
            <a:pPr algn="ctr"/>
            <a:endParaRPr lang="uk-UA" sz="2000" dirty="0"/>
          </a:p>
          <a:p>
            <a:r>
              <a:rPr lang="ru-RU" sz="2000" dirty="0"/>
              <a:t>1. За </a:t>
            </a:r>
            <a:r>
              <a:rPr lang="ru-RU" sz="2000" dirty="0" err="1"/>
              <a:t>повнотою</a:t>
            </a:r>
            <a:r>
              <a:rPr lang="ru-RU" sz="2000" dirty="0"/>
              <a:t> </a:t>
            </a:r>
            <a:r>
              <a:rPr lang="ru-RU" sz="2000" dirty="0" err="1"/>
              <a:t>охоплення</a:t>
            </a:r>
            <a:r>
              <a:rPr lang="ru-RU" sz="2000" dirty="0"/>
              <a:t> </a:t>
            </a:r>
            <a:r>
              <a:rPr lang="ru-RU" sz="2000" dirty="0" err="1"/>
              <a:t>підприємств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контролюється</a:t>
            </a:r>
            <a:r>
              <a:rPr lang="ru-RU" sz="2000" dirty="0"/>
              <a:t>: </a:t>
            </a:r>
            <a:endParaRPr lang="ru-RU" sz="20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err="1" smtClean="0"/>
              <a:t>повний</a:t>
            </a:r>
            <a:r>
              <a:rPr lang="ru-RU" sz="2000" dirty="0"/>
              <a:t>; </a:t>
            </a:r>
            <a:r>
              <a:rPr lang="ru-RU" sz="2000" dirty="0" err="1"/>
              <a:t>частковий</a:t>
            </a:r>
            <a:r>
              <a:rPr lang="ru-RU" sz="2000" dirty="0"/>
              <a:t>; </a:t>
            </a:r>
            <a:r>
              <a:rPr lang="ru-RU" sz="2000" dirty="0" err="1"/>
              <a:t>наскрізний</a:t>
            </a:r>
            <a:r>
              <a:rPr lang="ru-RU" sz="2000" dirty="0"/>
              <a:t>.</a:t>
            </a:r>
            <a:endParaRPr lang="uk-UA" sz="2000" dirty="0"/>
          </a:p>
          <a:p>
            <a:r>
              <a:rPr lang="ru-RU" sz="2000" dirty="0"/>
              <a:t>2. За </a:t>
            </a:r>
            <a:r>
              <a:rPr lang="ru-RU" sz="2000" dirty="0" err="1"/>
              <a:t>повнотою</a:t>
            </a:r>
            <a:r>
              <a:rPr lang="ru-RU" sz="2000" dirty="0"/>
              <a:t> </a:t>
            </a:r>
            <a:r>
              <a:rPr lang="ru-RU" sz="2000" dirty="0" err="1"/>
              <a:t>вивчення</a:t>
            </a:r>
            <a:r>
              <a:rPr lang="ru-RU" sz="2000" dirty="0"/>
              <a:t> </a:t>
            </a:r>
            <a:r>
              <a:rPr lang="ru-RU" sz="2000" dirty="0" err="1"/>
              <a:t>господарських</a:t>
            </a:r>
            <a:r>
              <a:rPr lang="ru-RU" sz="2000" dirty="0"/>
              <a:t> </a:t>
            </a:r>
            <a:r>
              <a:rPr lang="ru-RU" sz="2000" dirty="0" err="1"/>
              <a:t>процесів</a:t>
            </a:r>
            <a:r>
              <a:rPr lang="ru-RU" sz="2000" dirty="0"/>
              <a:t>: </a:t>
            </a:r>
            <a:endParaRPr lang="ru-RU" sz="20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err="1" smtClean="0"/>
              <a:t>суцільний</a:t>
            </a:r>
            <a:r>
              <a:rPr lang="ru-RU" sz="2000" dirty="0"/>
              <a:t>; </a:t>
            </a:r>
            <a:r>
              <a:rPr lang="ru-RU" sz="2000" dirty="0" err="1"/>
              <a:t>вибірковий</a:t>
            </a:r>
            <a:r>
              <a:rPr lang="ru-RU" sz="2000" dirty="0"/>
              <a:t>; </a:t>
            </a:r>
            <a:r>
              <a:rPr lang="ru-RU" sz="2000" dirty="0" err="1"/>
              <a:t>комбінований</a:t>
            </a:r>
            <a:r>
              <a:rPr lang="ru-RU" sz="2000" dirty="0"/>
              <a:t>.</a:t>
            </a:r>
            <a:endParaRPr lang="uk-UA" sz="2000" dirty="0"/>
          </a:p>
          <a:p>
            <a:r>
              <a:rPr lang="ru-RU" sz="2000" dirty="0"/>
              <a:t>3. За методами </a:t>
            </a:r>
            <a:r>
              <a:rPr lang="ru-RU" sz="2000" dirty="0" err="1"/>
              <a:t>здійснення</a:t>
            </a:r>
            <a:r>
              <a:rPr lang="ru-RU" sz="2000" dirty="0" smtClean="0"/>
              <a:t>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/>
              <a:t> </a:t>
            </a:r>
            <a:r>
              <a:rPr lang="ru-RU" sz="2000" dirty="0" err="1"/>
              <a:t>перевірка</a:t>
            </a:r>
            <a:r>
              <a:rPr lang="ru-RU" sz="2000" dirty="0"/>
              <a:t>; аудит; </a:t>
            </a:r>
            <a:r>
              <a:rPr lang="ru-RU" sz="2000" dirty="0" err="1"/>
              <a:t>обстеження</a:t>
            </a:r>
            <a:r>
              <a:rPr lang="ru-RU" sz="2000" dirty="0"/>
              <a:t>; </a:t>
            </a:r>
            <a:r>
              <a:rPr lang="ru-RU" sz="2000" dirty="0" err="1"/>
              <a:t>економічний</a:t>
            </a:r>
            <a:r>
              <a:rPr lang="ru-RU" sz="2000" dirty="0"/>
              <a:t> </a:t>
            </a:r>
            <a:r>
              <a:rPr lang="ru-RU" sz="2000" dirty="0" err="1"/>
              <a:t>аналіз</a:t>
            </a:r>
            <a:r>
              <a:rPr lang="ru-RU" sz="2000" dirty="0"/>
              <a:t>; </a:t>
            </a:r>
            <a:r>
              <a:rPr lang="ru-RU" sz="2000" dirty="0" err="1"/>
              <a:t>інвентаризація</a:t>
            </a:r>
            <a:r>
              <a:rPr lang="ru-RU" sz="2000" dirty="0"/>
              <a:t>; </a:t>
            </a:r>
            <a:r>
              <a:rPr lang="ru-RU" sz="2000" dirty="0" err="1"/>
              <a:t>ревізія</a:t>
            </a:r>
            <a:r>
              <a:rPr lang="ru-RU" sz="2000" dirty="0"/>
              <a:t>.</a:t>
            </a:r>
            <a:endParaRPr lang="uk-UA" sz="2000" dirty="0"/>
          </a:p>
          <a:p>
            <a:r>
              <a:rPr lang="ru-RU" sz="2000" dirty="0"/>
              <a:t>4. За статусом </a:t>
            </a:r>
            <a:r>
              <a:rPr lang="ru-RU" sz="2000" dirty="0" err="1"/>
              <a:t>здійснення</a:t>
            </a:r>
            <a:r>
              <a:rPr lang="ru-RU" sz="2000" dirty="0"/>
              <a:t>: </a:t>
            </a:r>
            <a:endParaRPr lang="ru-RU" sz="20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err="1" smtClean="0"/>
              <a:t>державний</a:t>
            </a:r>
            <a:r>
              <a:rPr lang="ru-RU" sz="2000" dirty="0"/>
              <a:t>; </a:t>
            </a:r>
            <a:r>
              <a:rPr lang="ru-RU" sz="2000" dirty="0" err="1"/>
              <a:t>муніципальний</a:t>
            </a:r>
            <a:r>
              <a:rPr lang="ru-RU" sz="2000" dirty="0"/>
              <a:t>; контроль </a:t>
            </a:r>
            <a:r>
              <a:rPr lang="ru-RU" sz="2000" dirty="0" err="1"/>
              <a:t>власника</a:t>
            </a:r>
            <a:r>
              <a:rPr lang="ru-RU" sz="2000" dirty="0"/>
              <a:t> (</a:t>
            </a:r>
            <a:r>
              <a:rPr lang="ru-RU" sz="2000" dirty="0" err="1"/>
              <a:t>внутрішній</a:t>
            </a:r>
            <a:r>
              <a:rPr lang="ru-RU" sz="2000" dirty="0"/>
              <a:t> </a:t>
            </a:r>
            <a:r>
              <a:rPr lang="ru-RU" sz="2000" dirty="0" err="1"/>
              <a:t>фінансовий</a:t>
            </a:r>
            <a:r>
              <a:rPr lang="ru-RU" sz="2000" dirty="0"/>
              <a:t>); </a:t>
            </a:r>
            <a:r>
              <a:rPr lang="ru-RU" sz="2000" dirty="0" err="1"/>
              <a:t>незалежний</a:t>
            </a:r>
            <a:r>
              <a:rPr lang="ru-RU" sz="2000" dirty="0"/>
              <a:t>, </a:t>
            </a:r>
            <a:r>
              <a:rPr lang="ru-RU" sz="2000" dirty="0" err="1"/>
              <a:t>суспільний</a:t>
            </a:r>
            <a:endParaRPr lang="uk-UA" sz="2000" dirty="0"/>
          </a:p>
          <a:p>
            <a:r>
              <a:rPr lang="ru-RU" sz="2000" dirty="0"/>
              <a:t>5. По </a:t>
            </a:r>
            <a:r>
              <a:rPr lang="ru-RU" sz="2000" dirty="0" err="1"/>
              <a:t>відношенню</a:t>
            </a:r>
            <a:r>
              <a:rPr lang="ru-RU" sz="2000" dirty="0"/>
              <a:t> до </a:t>
            </a:r>
            <a:r>
              <a:rPr lang="ru-RU" sz="2000" dirty="0" err="1"/>
              <a:t>господарюючого</a:t>
            </a:r>
            <a:r>
              <a:rPr lang="ru-RU" sz="2000" dirty="0"/>
              <a:t> </a:t>
            </a:r>
            <a:r>
              <a:rPr lang="ru-RU" sz="2000" dirty="0" err="1"/>
              <a:t>суб’єкта</a:t>
            </a:r>
            <a:r>
              <a:rPr lang="ru-RU" sz="2000" dirty="0"/>
              <a:t>: </a:t>
            </a:r>
            <a:endParaRPr lang="ru-RU" sz="20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err="1" smtClean="0"/>
              <a:t>зовнішній</a:t>
            </a:r>
            <a:r>
              <a:rPr lang="ru-RU" sz="2000" dirty="0"/>
              <a:t>; </a:t>
            </a:r>
            <a:r>
              <a:rPr lang="ru-RU" sz="2000" dirty="0" err="1"/>
              <a:t>внутрішній</a:t>
            </a:r>
            <a:r>
              <a:rPr lang="ru-RU" sz="2000" dirty="0"/>
              <a:t>.</a:t>
            </a:r>
            <a:endParaRPr lang="uk-UA" sz="2000" dirty="0"/>
          </a:p>
          <a:p>
            <a:r>
              <a:rPr lang="ru-RU" sz="2000" dirty="0"/>
              <a:t>6. </a:t>
            </a:r>
            <a:r>
              <a:rPr lang="ru-RU" sz="2000" dirty="0" err="1"/>
              <a:t>Залежно</a:t>
            </a:r>
            <a:r>
              <a:rPr lang="ru-RU" sz="2000" dirty="0"/>
              <a:t> </a:t>
            </a:r>
            <a:r>
              <a:rPr lang="ru-RU" sz="2000" dirty="0" err="1"/>
              <a:t>від</a:t>
            </a:r>
            <a:r>
              <a:rPr lang="ru-RU" sz="2000" dirty="0"/>
              <a:t> </a:t>
            </a:r>
            <a:r>
              <a:rPr lang="ru-RU" sz="2000" dirty="0" err="1"/>
              <a:t>об’єкту</a:t>
            </a:r>
            <a:r>
              <a:rPr lang="ru-RU" sz="2000" dirty="0"/>
              <a:t> контролю: </a:t>
            </a:r>
            <a:endParaRPr lang="ru-RU" sz="20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err="1" smtClean="0"/>
              <a:t>документальний</a:t>
            </a:r>
            <a:r>
              <a:rPr lang="ru-RU" sz="2000" dirty="0"/>
              <a:t>; </a:t>
            </a:r>
            <a:r>
              <a:rPr lang="ru-RU" sz="2000" dirty="0" err="1"/>
              <a:t>фактичний</a:t>
            </a:r>
            <a:r>
              <a:rPr lang="ru-RU" sz="2000" dirty="0"/>
              <a:t>.</a:t>
            </a:r>
            <a:endParaRPr lang="uk-UA" sz="2000" dirty="0"/>
          </a:p>
          <a:p>
            <a:r>
              <a:rPr lang="ru-RU" sz="2000" dirty="0"/>
              <a:t>7. За </a:t>
            </a:r>
            <a:r>
              <a:rPr lang="ru-RU" sz="2000" dirty="0" err="1"/>
              <a:t>етапами</a:t>
            </a:r>
            <a:r>
              <a:rPr lang="ru-RU" sz="2000" dirty="0"/>
              <a:t> контролю</a:t>
            </a:r>
            <a:r>
              <a:rPr lang="ru-RU" sz="2000" dirty="0" smtClean="0"/>
              <a:t>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/>
              <a:t> </a:t>
            </a:r>
            <a:r>
              <a:rPr lang="ru-RU" sz="2000" dirty="0" err="1"/>
              <a:t>попередній</a:t>
            </a:r>
            <a:r>
              <a:rPr lang="ru-RU" sz="2000" dirty="0"/>
              <a:t>; </a:t>
            </a:r>
            <a:r>
              <a:rPr lang="ru-RU" sz="2000" dirty="0" err="1"/>
              <a:t>поточний</a:t>
            </a:r>
            <a:r>
              <a:rPr lang="ru-RU" sz="2000" dirty="0"/>
              <a:t>; </a:t>
            </a:r>
            <a:r>
              <a:rPr lang="ru-RU" sz="2000" dirty="0" err="1"/>
              <a:t>наступний</a:t>
            </a:r>
            <a:r>
              <a:rPr lang="ru-RU" sz="2000" dirty="0"/>
              <a:t>.</a:t>
            </a:r>
            <a:endParaRPr lang="uk-UA" sz="2000" dirty="0"/>
          </a:p>
          <a:p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xmlns="" val="231380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2870" y="0"/>
            <a:ext cx="1672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/>
              <a:t>Таблиця</a:t>
            </a:r>
            <a:r>
              <a:rPr lang="ru-RU" b="1" i="1" dirty="0"/>
              <a:t> 1.2. </a:t>
            </a:r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1097282" y="154968"/>
            <a:ext cx="9422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Контроль і бухгалтерський облік за </a:t>
            </a:r>
            <a:r>
              <a:rPr lang="uk-UA" b="1" dirty="0" err="1"/>
              <a:t>вченнями</a:t>
            </a:r>
            <a:r>
              <a:rPr lang="uk-UA" b="1" dirty="0"/>
              <a:t> світових економічних шкіл</a:t>
            </a:r>
          </a:p>
          <a:p>
            <a:endParaRPr lang="uk-UA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14363" y="524300"/>
            <a:ext cx="5163271" cy="62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64588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176" y="295143"/>
            <a:ext cx="8238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/>
              <a:t>Продовження таблиці 1.2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8096" y="810649"/>
            <a:ext cx="5373627" cy="501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1837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176" y="295143"/>
            <a:ext cx="8238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/>
              <a:t>Продовження таблиці 1.2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37288" y="1402081"/>
            <a:ext cx="6503157" cy="381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5279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176" y="295143"/>
            <a:ext cx="8238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/>
              <a:t>Продовження таблиці 1.2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84086" y="1046498"/>
            <a:ext cx="6216667" cy="487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0300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0160" y="6095999"/>
            <a:ext cx="9596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i="1" dirty="0"/>
              <a:t>Рис. </a:t>
            </a:r>
            <a:r>
              <a:rPr lang="uk-UA" i="1" dirty="0" smtClean="0"/>
              <a:t> </a:t>
            </a:r>
            <a:r>
              <a:rPr lang="uk-UA" i="1" dirty="0"/>
              <a:t>Підходи світових наукових економічних шкіл щодо фінансового контролю</a:t>
            </a:r>
            <a:endParaRPr lang="uk-UA" dirty="0"/>
          </a:p>
          <a:p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83132" y="132687"/>
            <a:ext cx="7139245" cy="5836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19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05989" y="914400"/>
            <a:ext cx="1017161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200" b="1" dirty="0"/>
              <a:t>Актуальними проблемами в період колишнього СРСР </a:t>
            </a:r>
            <a:endParaRPr lang="uk-UA" sz="2200" b="1" dirty="0" smtClean="0"/>
          </a:p>
          <a:p>
            <a:pPr algn="ctr"/>
            <a:r>
              <a:rPr lang="uk-UA" sz="2200" b="1" dirty="0" smtClean="0"/>
              <a:t>(</a:t>
            </a:r>
            <a:r>
              <a:rPr lang="uk-UA" sz="2200" b="1" dirty="0"/>
              <a:t>радянська школа контролю) були наступні</a:t>
            </a:r>
            <a:r>
              <a:rPr lang="uk-UA" sz="2200" b="1" dirty="0" smtClean="0"/>
              <a:t>:</a:t>
            </a:r>
          </a:p>
          <a:p>
            <a:pPr algn="ctr"/>
            <a:endParaRPr lang="uk-UA" sz="2200" b="1" dirty="0"/>
          </a:p>
          <a:p>
            <a:pPr marL="342900" lvl="0" indent="-342900">
              <a:buFont typeface="+mj-lt"/>
              <a:buAutoNum type="arabicParenR"/>
            </a:pPr>
            <a:r>
              <a:rPr lang="uk-UA" sz="2200" dirty="0"/>
              <a:t>самостійність функції контролю в системі управління;</a:t>
            </a:r>
          </a:p>
          <a:p>
            <a:pPr marL="342900" lvl="0" indent="-342900">
              <a:buFont typeface="+mj-lt"/>
              <a:buAutoNum type="arabicParenR"/>
            </a:pPr>
            <a:r>
              <a:rPr lang="uk-UA" sz="2200" dirty="0"/>
              <a:t>централізація та децентралізація господарського контролю;</a:t>
            </a:r>
          </a:p>
          <a:p>
            <a:pPr marL="342900" lvl="0" indent="-342900">
              <a:buFont typeface="+mj-lt"/>
              <a:buAutoNum type="arabicParenR"/>
            </a:pPr>
            <a:r>
              <a:rPr lang="uk-UA" sz="2200" dirty="0"/>
              <a:t>запобігання припискам, крадіжкам, шахрайству в умовах командно-адміністративної економіки;</a:t>
            </a:r>
          </a:p>
          <a:p>
            <a:pPr marL="342900" lvl="0" indent="-342900">
              <a:buFont typeface="+mj-lt"/>
              <a:buAutoNum type="arabicParenR"/>
            </a:pPr>
            <a:r>
              <a:rPr lang="uk-UA" sz="2200" dirty="0"/>
              <a:t>неоднозначність та </a:t>
            </a:r>
            <a:r>
              <a:rPr lang="uk-UA" sz="2200" dirty="0" err="1"/>
              <a:t>дискусійність</a:t>
            </a:r>
            <a:r>
              <a:rPr lang="uk-UA" sz="2200" dirty="0"/>
              <a:t> поглядів щодо наявності у бухгалтерського обліку контрольної функції;</a:t>
            </a:r>
          </a:p>
          <a:p>
            <a:pPr marL="342900" lvl="0" indent="-342900">
              <a:buFont typeface="+mj-lt"/>
              <a:buAutoNum type="arabicParenR"/>
            </a:pPr>
            <a:r>
              <a:rPr lang="uk-UA" sz="2200" dirty="0"/>
              <a:t>відсутність методики визначення економічної та соціальної ефективності господарського контролю;</a:t>
            </a:r>
          </a:p>
          <a:p>
            <a:pPr marL="342900" lvl="0" indent="-342900">
              <a:buFont typeface="+mj-lt"/>
              <a:buAutoNum type="arabicParenR"/>
            </a:pPr>
            <a:r>
              <a:rPr lang="uk-UA" sz="2200" dirty="0"/>
              <a:t>необхідність удосконалення методології відомчого контролю тощо.</a:t>
            </a:r>
          </a:p>
          <a:p>
            <a:pPr marL="342900" indent="-342900">
              <a:buFont typeface="+mj-lt"/>
              <a:buAutoNum type="arabicParenR"/>
            </a:pP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xmlns="" val="934986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89166" y="343470"/>
            <a:ext cx="86911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/>
              <a:t>2. Сутність державного фінансового контролю</a:t>
            </a:r>
            <a:endParaRPr lang="uk-UA" sz="2800" dirty="0"/>
          </a:p>
          <a:p>
            <a:pPr algn="ctr"/>
            <a:endParaRPr lang="uk-UA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741714" y="1297577"/>
            <a:ext cx="859536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b="1" dirty="0"/>
              <a:t>ФК</a:t>
            </a:r>
            <a:r>
              <a:rPr lang="uk-UA" sz="2200" dirty="0"/>
              <a:t> – комплексна і цілеспрямована діяльність органів фінансового контролю або їх підрозділів чи представників, а також осіб, уповноважених здійснювати контроль, що базується на положеннях актів чинного законодавства</a:t>
            </a:r>
            <a:r>
              <a:rPr lang="uk-UA" sz="2200" dirty="0" smtClean="0"/>
              <a:t>.</a:t>
            </a:r>
          </a:p>
          <a:p>
            <a:r>
              <a:rPr lang="uk-UA" sz="2200" dirty="0" smtClean="0"/>
              <a:t>Він </a:t>
            </a:r>
            <a:r>
              <a:rPr lang="uk-UA" sz="2200" dirty="0"/>
              <a:t>полягає у встановленні фактичного стану справ на підконтрольному об’єкті щодо його фінансово-господарської діяльності і спрямований на забезпечення законності. Фінансової дисципліни і раціональності в ході формування, розподілу, володіння, використання та відчуження активів з метою ефективного соціально-економічного розвитку усіх суб’єктів фінансових правовідносин</a:t>
            </a:r>
            <a:r>
              <a:rPr lang="uk-UA" sz="2200" dirty="0" smtClean="0"/>
              <a:t>.</a:t>
            </a:r>
          </a:p>
          <a:p>
            <a:r>
              <a:rPr lang="uk-UA" sz="2200" dirty="0" smtClean="0"/>
              <a:t> </a:t>
            </a:r>
            <a:r>
              <a:rPr lang="uk-UA" sz="2200" b="1" dirty="0" smtClean="0"/>
              <a:t>ДФК </a:t>
            </a:r>
            <a:r>
              <a:rPr lang="uk-UA" sz="2200" dirty="0"/>
              <a:t>– різновид фінансового контролю, що здійснюється відповідними органами державного фінансового контролю.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308865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3703" y="452845"/>
            <a:ext cx="10424159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uk-UA" sz="2200" b="1" dirty="0"/>
              <a:t>Інформаційна функція </a:t>
            </a:r>
            <a:r>
              <a:rPr lang="uk-UA" sz="2200" dirty="0"/>
              <a:t>ДФК зводиться до того, що інформація, отримана в результаті його здійснення, має </a:t>
            </a:r>
            <a:r>
              <a:rPr lang="en-US" sz="2200" dirty="0" err="1" smtClean="0"/>
              <a:t>c</a:t>
            </a:r>
            <a:r>
              <a:rPr lang="uk-UA" sz="2200" dirty="0" smtClean="0"/>
              <a:t>тати </a:t>
            </a:r>
            <a:r>
              <a:rPr lang="uk-UA" sz="2200" dirty="0"/>
              <a:t>основою для ухвалення відповідних управлінських рішень і вжиття коригувальних заходів, які забезпечать функціонування суб’єкта господарювання відповідно до встановлених державою норм.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uk-UA" sz="2200" b="1" dirty="0"/>
              <a:t>Профілактична функція ДФК</a:t>
            </a:r>
            <a:r>
              <a:rPr lang="uk-UA" sz="2200" dirty="0"/>
              <a:t> полягає у виявленні умов, що сприяють порушенню норм і стандартів, встановлених законами та нормативно-правовими актами, виникненню безгосподарності, недостач, крадіжок і зловживань, а також у встановленні осіб, винних у фінансових порушеннях, і притягненні їх до відповідальності згідно з законодавством.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uk-UA" sz="2200" b="1" dirty="0"/>
              <a:t>Мобілізуюча функція ДФК</a:t>
            </a:r>
            <a:r>
              <a:rPr lang="uk-UA" sz="2200" dirty="0"/>
              <a:t> передбачає усунення суб’єктом господарювання наслідків допущених фінансових порушень, умов, що їм сприяли, та розробку організаційно-правових заходів з розповсюдження прогресивних методів господарювання і недопущення фінансових порушень на інших об’єктах державного регулювання.</a:t>
            </a:r>
          </a:p>
          <a:p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xmlns="" val="346839451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253</TotalTime>
  <Words>697</Words>
  <Application>Microsoft Office PowerPoint</Application>
  <PresentationFormat>Произвольный</PresentationFormat>
  <Paragraphs>65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Легкий дым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Прохорчук Наталія Олегівна</dc:creator>
  <cp:lastModifiedBy>User</cp:lastModifiedBy>
  <cp:revision>17</cp:revision>
  <dcterms:created xsi:type="dcterms:W3CDTF">2020-10-09T11:00:36Z</dcterms:created>
  <dcterms:modified xsi:type="dcterms:W3CDTF">2020-12-01T15:11:02Z</dcterms:modified>
</cp:coreProperties>
</file>