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9"/>
  </p:notesMasterIdLst>
  <p:sldIdLst>
    <p:sldId id="310" r:id="rId2"/>
    <p:sldId id="916" r:id="rId3"/>
    <p:sldId id="917" r:id="rId4"/>
    <p:sldId id="918" r:id="rId5"/>
    <p:sldId id="919" r:id="rId6"/>
    <p:sldId id="920" r:id="rId7"/>
    <p:sldId id="921" r:id="rId8"/>
    <p:sldId id="922" r:id="rId9"/>
    <p:sldId id="923" r:id="rId10"/>
    <p:sldId id="924" r:id="rId11"/>
    <p:sldId id="925" r:id="rId12"/>
    <p:sldId id="928" r:id="rId13"/>
    <p:sldId id="929" r:id="rId14"/>
    <p:sldId id="930" r:id="rId15"/>
    <p:sldId id="931" r:id="rId16"/>
    <p:sldId id="932" r:id="rId17"/>
    <p:sldId id="933" r:id="rId18"/>
    <p:sldId id="934" r:id="rId19"/>
    <p:sldId id="935" r:id="rId20"/>
    <p:sldId id="936" r:id="rId21"/>
    <p:sldId id="937" r:id="rId22"/>
    <p:sldId id="938" r:id="rId23"/>
    <p:sldId id="939" r:id="rId24"/>
    <p:sldId id="941" r:id="rId25"/>
    <p:sldId id="940" r:id="rId26"/>
    <p:sldId id="942" r:id="rId27"/>
    <p:sldId id="914" r:id="rId28"/>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70" d="100"/>
          <a:sy n="70" d="100"/>
        </p:scale>
        <p:origin x="13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22.02.2024</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971829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42504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22.02.2024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22.02.2024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22.02.2024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22.02.2024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22.02.2024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22.02.2024</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22.02.2024</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22.02.2024</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22.02.2024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22.02.2024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22.02.2024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22.02.2024</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3</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Поняття</a:t>
            </a:r>
            <a:r>
              <a:rPr lang="ru-RU" sz="4400" i="0" dirty="0">
                <a:latin typeface="Bookman Old Style" pitchFamily="18" charset="0"/>
              </a:rPr>
              <a:t> науки і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4265" y="116632"/>
            <a:ext cx="8640452" cy="535531"/>
          </a:xfrm>
          <a:prstGeom prst="rect">
            <a:avLst/>
          </a:prstGeom>
        </p:spPr>
        <p:txBody>
          <a:bodyPr wrap="square">
            <a:spAutoFit/>
          </a:bodyPr>
          <a:lstStyle/>
          <a:p>
            <a:pPr algn="ctr">
              <a:lnSpc>
                <a:spcPct val="80000"/>
              </a:lnSpc>
              <a:spcAft>
                <a:spcPts val="0"/>
              </a:spcAft>
            </a:pPr>
            <a:r>
              <a:rPr lang="ru-RU" sz="3600" b="1" dirty="0">
                <a:latin typeface="+mn-lt"/>
                <a:ea typeface="Calibri" panose="020F0502020204030204" pitchFamily="34" charset="0"/>
              </a:rPr>
              <a:t>Варіанти </a:t>
            </a:r>
            <a:r>
              <a:rPr lang="ru-RU" sz="3600" b="1" dirty="0" err="1">
                <a:latin typeface="+mn-lt"/>
                <a:ea typeface="Calibri" panose="020F0502020204030204" pitchFamily="34" charset="0"/>
              </a:rPr>
              <a:t>дефініції</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терміна</a:t>
            </a:r>
            <a:r>
              <a:rPr lang="ru-RU" sz="3600" b="1" dirty="0">
                <a:latin typeface="+mn-lt"/>
                <a:ea typeface="Calibri" panose="020F0502020204030204" pitchFamily="34" charset="0"/>
              </a:rPr>
              <a:t> “наука”</a:t>
            </a:r>
            <a:endParaRPr lang="uk-UA" sz="3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1078987859"/>
              </p:ext>
            </p:extLst>
          </p:nvPr>
        </p:nvGraphicFramePr>
        <p:xfrm>
          <a:off x="249134" y="652163"/>
          <a:ext cx="8640960" cy="5873180"/>
        </p:xfrm>
        <a:graphic>
          <a:graphicData uri="http://schemas.openxmlformats.org/drawingml/2006/table">
            <a:tbl>
              <a:tblPr firstRow="1" firstCol="1" lastRow="1" lastCol="1" bandRow="1" bandCol="1">
                <a:tableStyleId>{5940675A-B579-460E-94D1-54222C63F5DA}</a:tableStyleId>
              </a:tblPr>
              <a:tblGrid>
                <a:gridCol w="2356625">
                  <a:extLst>
                    <a:ext uri="{9D8B030D-6E8A-4147-A177-3AD203B41FA5}">
                      <a16:colId xmlns="" xmlns:a16="http://schemas.microsoft.com/office/drawing/2014/main" val="25817436"/>
                    </a:ext>
                  </a:extLst>
                </a:gridCol>
                <a:gridCol w="6284335">
                  <a:extLst>
                    <a:ext uri="{9D8B030D-6E8A-4147-A177-3AD203B41FA5}">
                      <a16:colId xmlns="" xmlns:a16="http://schemas.microsoft.com/office/drawing/2014/main" val="2162601133"/>
                    </a:ext>
                  </a:extLst>
                </a:gridCol>
              </a:tblGrid>
              <a:tr h="287498">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 xmlns:a16="http://schemas.microsoft.com/office/drawing/2014/main" val="2559676895"/>
                  </a:ext>
                </a:extLst>
              </a:tr>
              <a:tr h="1196932">
                <a:tc>
                  <a:txBody>
                    <a:bodyPr/>
                    <a:lstStyle/>
                    <a:p>
                      <a:pPr>
                        <a:spcAft>
                          <a:spcPts val="0"/>
                        </a:spcAft>
                      </a:pP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Шарль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Ріше</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Richet</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600" spc="-50" dirty="0">
                          <a:solidFill>
                            <a:sysClr val="windowText" lastClr="000000"/>
                          </a:solidFill>
                          <a:effectLst/>
                          <a:latin typeface="Times New Roman" panose="02020603050405020304" pitchFamily="18" charset="0"/>
                          <a:cs typeface="Times New Roman" panose="02020603050405020304" pitchFamily="18" charset="0"/>
                        </a:rPr>
                        <a:t>Наука вимагає дедалі більших жертв. Вона не бажає ні з ким ділитися. Вона вимагає, щоб окремі люди присвячували їй усе своє існування, весь свій інтелект, всю свою працю. ... Знати, коли слід виявити завзятість, коли зупинитися, – це дар, властивий таланту і навіть генію.</a:t>
                      </a:r>
                      <a:endParaRPr lang="uk-UA" sz="16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 xmlns:a16="http://schemas.microsoft.com/office/drawing/2014/main" val="643438766"/>
                  </a:ext>
                </a:extLst>
              </a:tr>
              <a:tr h="598466">
                <a:tc>
                  <a:txBody>
                    <a:bodyPr/>
                    <a:lstStyle/>
                    <a:p>
                      <a:pPr>
                        <a:spcAft>
                          <a:spcPts val="0"/>
                        </a:spcAft>
                      </a:pP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Арбітр Гай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Петроній</a:t>
                      </a:r>
                      <a:endPar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6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скарб, і вчена людина ніколи не пропаде</a:t>
                      </a:r>
                    </a:p>
                  </a:txBody>
                  <a:tcPr marL="68580" marR="68580" marT="0" marB="0">
                    <a:solidFill>
                      <a:schemeClr val="bg1"/>
                    </a:solidFill>
                  </a:tcPr>
                </a:tc>
                <a:extLst>
                  <a:ext uri="{0D108BD9-81ED-4DB2-BD59-A6C34878D82A}">
                    <a16:rowId xmlns="" xmlns:a16="http://schemas.microsoft.com/office/drawing/2014/main" val="1776939889"/>
                  </a:ext>
                </a:extLst>
              </a:tr>
              <a:tr h="1196932">
                <a:tc>
                  <a:txBody>
                    <a:bodyPr/>
                    <a:lstStyle/>
                    <a:p>
                      <a:pPr>
                        <a:spcAft>
                          <a:spcPts val="0"/>
                        </a:spcAft>
                      </a:pP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Френсіс</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Бекон</a:t>
                      </a:r>
                    </a:p>
                  </a:txBody>
                  <a:tcPr marL="68580" marR="68580" marT="0" marB="0">
                    <a:solidFill>
                      <a:schemeClr val="bg1"/>
                    </a:solidFill>
                  </a:tcPr>
                </a:tc>
                <a:tc>
                  <a:txBody>
                    <a:bodyPr/>
                    <a:lstStyle/>
                    <a:p>
                      <a:pPr algn="just">
                        <a:spcAft>
                          <a:spcPts val="0"/>
                        </a:spcAft>
                      </a:pPr>
                      <a:r>
                        <a:rPr lang="uk-UA" sz="16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є не що інше, як відображення дійсності. </a:t>
                      </a:r>
                    </a:p>
                    <a:p>
                      <a:pPr algn="just">
                        <a:spcAft>
                          <a:spcPts val="0"/>
                        </a:spcAft>
                      </a:pPr>
                      <a:r>
                        <a:rPr lang="uk-UA" sz="16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Якби наука сама по собі не приносила ніякої практичної користі, то й тоді не можна було б назвати її марною, аби тільки вона робила витонченим розум і наводила в ньому порядок</a:t>
                      </a:r>
                    </a:p>
                  </a:txBody>
                  <a:tcPr marL="68580" marR="68580" marT="0" marB="0">
                    <a:solidFill>
                      <a:schemeClr val="bg1"/>
                    </a:solidFill>
                  </a:tcPr>
                </a:tc>
                <a:extLst>
                  <a:ext uri="{0D108BD9-81ED-4DB2-BD59-A6C34878D82A}">
                    <a16:rowId xmlns="" xmlns:a16="http://schemas.microsoft.com/office/drawing/2014/main" val="923906984"/>
                  </a:ext>
                </a:extLst>
              </a:tr>
              <a:tr h="997443">
                <a:tc>
                  <a:txBody>
                    <a:bodyPr/>
                    <a:lstStyle/>
                    <a:p>
                      <a:pPr>
                        <a:spcAft>
                          <a:spcPts val="0"/>
                        </a:spcAft>
                      </a:pP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П'єр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Бурдьє</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bg1"/>
                    </a:solidFill>
                  </a:tcPr>
                </a:tc>
                <a:tc>
                  <a:txBody>
                    <a:bodyPr/>
                    <a:lstStyle/>
                    <a:p>
                      <a:pPr algn="just">
                        <a:spcAft>
                          <a:spcPts val="0"/>
                        </a:spcAft>
                      </a:pPr>
                      <a:r>
                        <a:rPr lang="uk-UA" sz="16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створена, щоб бути неперевершеною</a:t>
                      </a:r>
                    </a:p>
                    <a:p>
                      <a:pPr>
                        <a:lnSpc>
                          <a:spcPct val="115000"/>
                        </a:lnSpc>
                        <a:spcAft>
                          <a:spcPts val="1000"/>
                        </a:spcAft>
                      </a:pPr>
                      <a:r>
                        <a:rPr lang="uk-UA" sz="16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extLst>
                  <a:ext uri="{0D108BD9-81ED-4DB2-BD59-A6C34878D82A}">
                    <a16:rowId xmlns="" xmlns:a16="http://schemas.microsoft.com/office/drawing/2014/main" val="2938790195"/>
                  </a:ext>
                </a:extLst>
              </a:tr>
              <a:tr h="997443">
                <a:tc>
                  <a:txBody>
                    <a:bodyPr/>
                    <a:lstStyle/>
                    <a:p>
                      <a:pPr>
                        <a:spcAft>
                          <a:spcPts val="0"/>
                        </a:spcAft>
                      </a:pP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Джон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Десмонд</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Бернал</a:t>
                      </a:r>
                      <a:endPar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6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не предмет чистого мислення, а предмет мислення, який постійно залучається в практику і постійно підкріплюється практикою. Ось чому науку не може вивчати у відриві від техніки</a:t>
                      </a:r>
                    </a:p>
                  </a:txBody>
                  <a:tcPr marL="68580" marR="68580" marT="0" marB="0">
                    <a:solidFill>
                      <a:schemeClr val="bg1"/>
                    </a:solidFill>
                  </a:tcPr>
                </a:tc>
                <a:extLst>
                  <a:ext uri="{0D108BD9-81ED-4DB2-BD59-A6C34878D82A}">
                    <a16:rowId xmlns="" xmlns:a16="http://schemas.microsoft.com/office/drawing/2014/main" val="2788300570"/>
                  </a:ext>
                </a:extLst>
              </a:tr>
              <a:tr h="598466">
                <a:tc>
                  <a:txBody>
                    <a:bodyPr/>
                    <a:lstStyle/>
                    <a:p>
                      <a:pPr>
                        <a:spcAft>
                          <a:spcPts val="0"/>
                        </a:spcAft>
                      </a:pP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Імре</a:t>
                      </a:r>
                      <a:r>
                        <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6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Лакатоса</a:t>
                      </a:r>
                      <a:endParaRPr lang="uk-UA" sz="16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6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Якщо мета науки – істина, наука має домагатися несуперечності</a:t>
                      </a:r>
                    </a:p>
                  </a:txBody>
                  <a:tcPr marL="68580" marR="68580" marT="0" marB="0">
                    <a:solidFill>
                      <a:schemeClr val="bg1"/>
                    </a:solidFill>
                  </a:tcPr>
                </a:tc>
                <a:extLst>
                  <a:ext uri="{0D108BD9-81ED-4DB2-BD59-A6C34878D82A}">
                    <a16:rowId xmlns="" xmlns:a16="http://schemas.microsoft.com/office/drawing/2014/main" val="1053811956"/>
                  </a:ext>
                </a:extLst>
              </a:tr>
            </a:tbl>
          </a:graphicData>
        </a:graphic>
      </p:graphicFrame>
    </p:spTree>
    <p:extLst>
      <p:ext uri="{BB962C8B-B14F-4D97-AF65-F5344CB8AC3E}">
        <p14:creationId xmlns:p14="http://schemas.microsoft.com/office/powerpoint/2010/main" val="3163182441"/>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304587465"/>
              </p:ext>
            </p:extLst>
          </p:nvPr>
        </p:nvGraphicFramePr>
        <p:xfrm>
          <a:off x="143508" y="1052736"/>
          <a:ext cx="8856984" cy="4962595"/>
        </p:xfrm>
        <a:graphic>
          <a:graphicData uri="http://schemas.openxmlformats.org/drawingml/2006/table">
            <a:tbl>
              <a:tblPr firstRow="1" firstCol="1" lastRow="1" lastCol="1" bandRow="1" bandCol="1">
                <a:tableStyleId>{5940675A-B579-460E-94D1-54222C63F5DA}</a:tableStyleId>
              </a:tblPr>
              <a:tblGrid>
                <a:gridCol w="2384573">
                  <a:extLst>
                    <a:ext uri="{9D8B030D-6E8A-4147-A177-3AD203B41FA5}">
                      <a16:colId xmlns="" xmlns:a16="http://schemas.microsoft.com/office/drawing/2014/main" val="25817436"/>
                    </a:ext>
                  </a:extLst>
                </a:gridCol>
                <a:gridCol w="6472411">
                  <a:extLst>
                    <a:ext uri="{9D8B030D-6E8A-4147-A177-3AD203B41FA5}">
                      <a16:colId xmlns="" xmlns:a16="http://schemas.microsoft.com/office/drawing/2014/main" val="2162601133"/>
                    </a:ext>
                  </a:extLst>
                </a:gridCol>
              </a:tblGrid>
              <a:tr h="234472">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 xmlns:a16="http://schemas.microsoft.com/office/drawing/2014/main" val="2559676895"/>
                  </a:ext>
                </a:extLst>
              </a:tr>
              <a:tr h="1025816">
                <a:tc>
                  <a:txBody>
                    <a:bodyPr/>
                    <a:lstStyle/>
                    <a:p>
                      <a:pPr>
                        <a:lnSpc>
                          <a:spcPct val="90000"/>
                        </a:lnSpc>
                        <a:spcAft>
                          <a:spcPts val="0"/>
                        </a:spcAft>
                      </a:pP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Бертран Рассел</a:t>
                      </a:r>
                      <a:endParaRPr lang="uk-UA" sz="16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6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те, що ми знаємо, філософія – те, чого ми не знаємо</a:t>
                      </a:r>
                    </a:p>
                  </a:txBody>
                  <a:tcPr marL="68580" marR="68580" marT="0" marB="0">
                    <a:solidFill>
                      <a:schemeClr val="bg1"/>
                    </a:solidFill>
                  </a:tcPr>
                </a:tc>
                <a:extLst>
                  <a:ext uri="{0D108BD9-81ED-4DB2-BD59-A6C34878D82A}">
                    <a16:rowId xmlns="" xmlns:a16="http://schemas.microsoft.com/office/drawing/2014/main" val="643438766"/>
                  </a:ext>
                </a:extLst>
              </a:tr>
              <a:tr h="615490">
                <a:tc>
                  <a:txBody>
                    <a:bodyPr/>
                    <a:lstStyle/>
                    <a:p>
                      <a:pPr>
                        <a:lnSpc>
                          <a:spcPct val="90000"/>
                        </a:lnSpc>
                        <a:spcAft>
                          <a:spcPts val="0"/>
                        </a:spcAft>
                      </a:pP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Томас Генрі </a:t>
                      </a:r>
                      <a:r>
                        <a:rPr lang="uk-UA" sz="16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Гекслі</a:t>
                      </a: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6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Хакслі</a:t>
                      </a: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endParaRPr lang="uk-UA" sz="16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6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Вічна трагедія науки: потворні факти вбивають красиві гіпотези</a:t>
                      </a:r>
                    </a:p>
                  </a:txBody>
                  <a:tcPr marL="68580" marR="68580" marT="0" marB="0">
                    <a:solidFill>
                      <a:schemeClr val="bg1"/>
                    </a:solidFill>
                  </a:tcPr>
                </a:tc>
                <a:extLst>
                  <a:ext uri="{0D108BD9-81ED-4DB2-BD59-A6C34878D82A}">
                    <a16:rowId xmlns="" xmlns:a16="http://schemas.microsoft.com/office/drawing/2014/main" val="1776939889"/>
                  </a:ext>
                </a:extLst>
              </a:tr>
              <a:tr h="820653">
                <a:tc>
                  <a:txBody>
                    <a:bodyPr/>
                    <a:lstStyle/>
                    <a:p>
                      <a:pPr algn="just">
                        <a:lnSpc>
                          <a:spcPct val="90000"/>
                        </a:lnSpc>
                        <a:spcAft>
                          <a:spcPts val="0"/>
                        </a:spcAft>
                      </a:pP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Луї Пастер</a:t>
                      </a:r>
                      <a:endParaRPr lang="uk-UA" sz="16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6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має бути найбільш піднесеним втіленням батьківщини, бо з усіх народів першим буде завжди той, який випередить інші у сфері думки і розумової діяльності</a:t>
                      </a:r>
                    </a:p>
                  </a:txBody>
                  <a:tcPr marL="68580" marR="68580" marT="0" marB="0">
                    <a:solidFill>
                      <a:schemeClr val="bg1"/>
                    </a:solidFill>
                  </a:tcPr>
                </a:tc>
                <a:extLst>
                  <a:ext uri="{0D108BD9-81ED-4DB2-BD59-A6C34878D82A}">
                    <a16:rowId xmlns="" xmlns:a16="http://schemas.microsoft.com/office/drawing/2014/main" val="923906984"/>
                  </a:ext>
                </a:extLst>
              </a:tr>
              <a:tr h="1436143">
                <a:tc>
                  <a:txBody>
                    <a:bodyPr/>
                    <a:lstStyle/>
                    <a:p>
                      <a:pPr>
                        <a:lnSpc>
                          <a:spcPct val="90000"/>
                        </a:lnSpc>
                        <a:spcAft>
                          <a:spcPts val="0"/>
                        </a:spcAft>
                      </a:pPr>
                      <a:r>
                        <a:rPr lang="uk-UA" sz="16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a:t>
                      </a: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Грант</a:t>
                      </a:r>
                      <a:endParaRPr lang="uk-UA" sz="16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6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в сучасному розумінні означає проект добування об'єктивного знання, розроблюваний розумом. З погляду розуму цей проект означає виклик усіх речей у світі на суд суб'єкта та розслідування їхнього буття з тим, щоб вони самі видали нам причину, чому вони об'єктивно такі, якими є</a:t>
                      </a:r>
                    </a:p>
                  </a:txBody>
                  <a:tcPr marL="68580" marR="68580" marT="0" marB="0">
                    <a:solidFill>
                      <a:schemeClr val="bg1"/>
                    </a:solidFill>
                  </a:tcPr>
                </a:tc>
                <a:extLst>
                  <a:ext uri="{0D108BD9-81ED-4DB2-BD59-A6C34878D82A}">
                    <a16:rowId xmlns="" xmlns:a16="http://schemas.microsoft.com/office/drawing/2014/main" val="2788300570"/>
                  </a:ext>
                </a:extLst>
              </a:tr>
              <a:tr h="820653">
                <a:tc>
                  <a:txBody>
                    <a:bodyPr/>
                    <a:lstStyle/>
                    <a:p>
                      <a:pPr>
                        <a:lnSpc>
                          <a:spcPct val="90000"/>
                        </a:lnSpc>
                        <a:spcAft>
                          <a:spcPts val="0"/>
                        </a:spcAft>
                      </a:pP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a:t>
                      </a:r>
                      <a:r>
                        <a:rPr lang="uk-UA" sz="16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С.Марцин</a:t>
                      </a: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Н. </a:t>
                      </a:r>
                      <a:r>
                        <a:rPr lang="uk-UA" sz="16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Г.Міценко</a:t>
                      </a: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600" b="0" i="1" spc="-5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 А. Даниленко</a:t>
                      </a:r>
                      <a:r>
                        <a:rPr lang="uk-UA" sz="16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uk-UA" sz="16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6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динамічна система достовірних, найбільш суттєвих знань про об’єктивні закони розвитку природи, суспільства та мислення</a:t>
                      </a:r>
                    </a:p>
                  </a:txBody>
                  <a:tcPr marL="68580" marR="68580" marT="0" marB="0">
                    <a:solidFill>
                      <a:schemeClr val="bg1"/>
                    </a:solidFill>
                  </a:tcPr>
                </a:tc>
                <a:extLst>
                  <a:ext uri="{0D108BD9-81ED-4DB2-BD59-A6C34878D82A}">
                    <a16:rowId xmlns="" xmlns:a16="http://schemas.microsoft.com/office/drawing/2014/main" val="1053811956"/>
                  </a:ext>
                </a:extLst>
              </a:tr>
            </a:tbl>
          </a:graphicData>
        </a:graphic>
      </p:graphicFrame>
    </p:spTree>
    <p:extLst>
      <p:ext uri="{BB962C8B-B14F-4D97-AF65-F5344CB8AC3E}">
        <p14:creationId xmlns:p14="http://schemas.microsoft.com/office/powerpoint/2010/main" val="189662467"/>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Завдання науки</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6" name="Group 1"/>
          <p:cNvGrpSpPr>
            <a:grpSpLocks/>
          </p:cNvGrpSpPr>
          <p:nvPr/>
        </p:nvGrpSpPr>
        <p:grpSpPr bwMode="auto">
          <a:xfrm>
            <a:off x="251520" y="1153042"/>
            <a:ext cx="8814446" cy="5588325"/>
            <a:chOff x="1314" y="9067"/>
            <a:chExt cx="9443" cy="3752"/>
          </a:xfrm>
        </p:grpSpPr>
        <p:grpSp>
          <p:nvGrpSpPr>
            <p:cNvPr id="7" name="Group 29"/>
            <p:cNvGrpSpPr>
              <a:grpSpLocks/>
            </p:cNvGrpSpPr>
            <p:nvPr/>
          </p:nvGrpSpPr>
          <p:grpSpPr bwMode="auto">
            <a:xfrm>
              <a:off x="2214" y="10668"/>
              <a:ext cx="7560" cy="180"/>
              <a:chOff x="2214" y="5039"/>
              <a:chExt cx="7560" cy="180"/>
            </a:xfrm>
          </p:grpSpPr>
          <p:sp>
            <p:nvSpPr>
              <p:cNvPr id="36" name="Line 33"/>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7" name="Line 32"/>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8" name="Line 31"/>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9" name="Line 30"/>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nvGrpSpPr>
            <p:cNvPr id="8" name="Group 2"/>
            <p:cNvGrpSpPr>
              <a:grpSpLocks/>
            </p:cNvGrpSpPr>
            <p:nvPr/>
          </p:nvGrpSpPr>
          <p:grpSpPr bwMode="auto">
            <a:xfrm>
              <a:off x="1314" y="9067"/>
              <a:ext cx="9443" cy="3752"/>
              <a:chOff x="1314" y="9067"/>
              <a:chExt cx="9443" cy="3752"/>
            </a:xfrm>
          </p:grpSpPr>
          <p:sp>
            <p:nvSpPr>
              <p:cNvPr id="9" name="Line 28"/>
              <p:cNvSpPr>
                <a:spLocks noChangeShapeType="1"/>
              </p:cNvSpPr>
              <p:nvPr/>
            </p:nvSpPr>
            <p:spPr bwMode="auto">
              <a:xfrm>
                <a:off x="5814" y="9588"/>
                <a:ext cx="0" cy="18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0" name="Group 15"/>
              <p:cNvGrpSpPr>
                <a:grpSpLocks/>
              </p:cNvGrpSpPr>
              <p:nvPr/>
            </p:nvGrpSpPr>
            <p:grpSpPr bwMode="auto">
              <a:xfrm>
                <a:off x="1314" y="9067"/>
                <a:ext cx="9443" cy="3752"/>
                <a:chOff x="1314" y="9067"/>
                <a:chExt cx="9443" cy="3752"/>
              </a:xfrm>
            </p:grpSpPr>
            <p:grpSp>
              <p:nvGrpSpPr>
                <p:cNvPr id="23" name="Group 24"/>
                <p:cNvGrpSpPr>
                  <a:grpSpLocks/>
                </p:cNvGrpSpPr>
                <p:nvPr/>
              </p:nvGrpSpPr>
              <p:grpSpPr bwMode="auto">
                <a:xfrm>
                  <a:off x="1314" y="10114"/>
                  <a:ext cx="9443" cy="554"/>
                  <a:chOff x="1314" y="4485"/>
                  <a:chExt cx="9443" cy="554"/>
                </a:xfrm>
              </p:grpSpPr>
              <p:sp>
                <p:nvSpPr>
                  <p:cNvPr id="33" name="AutoShape 27"/>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описування</a:t>
                    </a:r>
                    <a:endParaRPr kumimoji="0" lang="uk-UA" altLang="uk-UA" sz="3600" b="0" i="0" u="none" strike="noStrike" cap="none" normalizeH="0" baseline="0" dirty="0" smtClean="0">
                      <a:ln>
                        <a:noFill/>
                      </a:ln>
                      <a:solidFill>
                        <a:sysClr val="windowText" lastClr="000000"/>
                      </a:solidFill>
                      <a:effectLst/>
                    </a:endParaRPr>
                  </a:p>
                </p:txBody>
              </p:sp>
              <p:sp>
                <p:nvSpPr>
                  <p:cNvPr id="34" name="AutoShape 26"/>
                  <p:cNvSpPr>
                    <a:spLocks noChangeArrowheads="1"/>
                  </p:cNvSpPr>
                  <p:nvPr/>
                </p:nvSpPr>
                <p:spPr bwMode="auto">
                  <a:xfrm>
                    <a:off x="4247" y="4485"/>
                    <a:ext cx="3085"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пояснювання</a:t>
                    </a:r>
                    <a:endParaRPr kumimoji="0" lang="uk-UA" altLang="uk-UA" sz="3600" b="0" i="0" u="none" strike="noStrike" cap="none" normalizeH="0" baseline="0" smtClean="0">
                      <a:ln>
                        <a:noFill/>
                      </a:ln>
                      <a:solidFill>
                        <a:sysClr val="windowText" lastClr="000000"/>
                      </a:solidFill>
                      <a:effectLst/>
                    </a:endParaRPr>
                  </a:p>
                </p:txBody>
              </p:sp>
              <p:sp>
                <p:nvSpPr>
                  <p:cNvPr id="35" name="AutoShape 25"/>
                  <p:cNvSpPr>
                    <a:spLocks noChangeArrowheads="1"/>
                  </p:cNvSpPr>
                  <p:nvPr/>
                </p:nvSpPr>
                <p:spPr bwMode="auto">
                  <a:xfrm>
                    <a:off x="7530" y="4490"/>
                    <a:ext cx="322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uk-UA" altLang="uk-UA" sz="3600" b="0" i="0" u="none" strike="noStrike" cap="none" normalizeH="0" baseline="0" dirty="0" smtClean="0">
                      <a:ln>
                        <a:noFill/>
                      </a:ln>
                      <a:solidFill>
                        <a:sysClr val="windowText" lastClr="000000"/>
                      </a:solidFill>
                      <a:effectLst/>
                    </a:endParaRPr>
                  </a:p>
                </p:txBody>
              </p:sp>
            </p:grpSp>
            <p:grpSp>
              <p:nvGrpSpPr>
                <p:cNvPr id="24" name="Group 20"/>
                <p:cNvGrpSpPr>
                  <a:grpSpLocks/>
                </p:cNvGrpSpPr>
                <p:nvPr/>
              </p:nvGrpSpPr>
              <p:grpSpPr bwMode="auto">
                <a:xfrm>
                  <a:off x="1314" y="11190"/>
                  <a:ext cx="9334" cy="558"/>
                  <a:chOff x="1314" y="4481"/>
                  <a:chExt cx="9334" cy="558"/>
                </a:xfrm>
              </p:grpSpPr>
              <p:sp>
                <p:nvSpPr>
                  <p:cNvPr id="30" name="AutoShape 23"/>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процеси</a:t>
                    </a:r>
                    <a:endParaRPr kumimoji="0" lang="uk-UA" altLang="uk-UA" sz="3600" b="0" i="0" u="none" strike="noStrike" cap="none" normalizeH="0" baseline="0" smtClean="0">
                      <a:ln>
                        <a:noFill/>
                      </a:ln>
                      <a:solidFill>
                        <a:sysClr val="windowText" lastClr="000000"/>
                      </a:solidFill>
                      <a:effectLst/>
                    </a:endParaRPr>
                  </a:p>
                </p:txBody>
              </p:sp>
              <p:sp>
                <p:nvSpPr>
                  <p:cNvPr id="31" name="AutoShape 22"/>
                  <p:cNvSpPr>
                    <a:spLocks noChangeArrowheads="1"/>
                  </p:cNvSpPr>
                  <p:nvPr/>
                </p:nvSpPr>
                <p:spPr bwMode="auto">
                  <a:xfrm>
                    <a:off x="4477"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явища</a:t>
                    </a:r>
                    <a:endParaRPr kumimoji="0" lang="uk-UA" altLang="uk-UA" sz="3600" b="0" i="0" u="none" strike="noStrike" cap="none" normalizeH="0" baseline="0" smtClean="0">
                      <a:ln>
                        <a:noFill/>
                      </a:ln>
                      <a:solidFill>
                        <a:sysClr val="windowText" lastClr="000000"/>
                      </a:solidFill>
                      <a:effectLst/>
                    </a:endParaRPr>
                  </a:p>
                </p:txBody>
              </p:sp>
              <p:sp>
                <p:nvSpPr>
                  <p:cNvPr id="32" name="AutoShape 21"/>
                  <p:cNvSpPr>
                    <a:spLocks noChangeArrowheads="1"/>
                  </p:cNvSpPr>
                  <p:nvPr/>
                </p:nvSpPr>
                <p:spPr bwMode="auto">
                  <a:xfrm>
                    <a:off x="7948"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факти</a:t>
                    </a:r>
                    <a:endParaRPr kumimoji="0" lang="uk-UA" altLang="uk-UA" sz="3600" b="0" i="0" u="none" strike="noStrike" cap="none" normalizeH="0" baseline="0" smtClean="0">
                      <a:ln>
                        <a:noFill/>
                      </a:ln>
                      <a:solidFill>
                        <a:sysClr val="windowText" lastClr="000000"/>
                      </a:solidFill>
                      <a:effectLst/>
                    </a:endParaRPr>
                  </a:p>
                </p:txBody>
              </p:sp>
            </p:grpSp>
            <p:sp>
              <p:nvSpPr>
                <p:cNvPr id="25" name="AutoShape 19"/>
                <p:cNvSpPr>
                  <a:spLocks noChangeArrowheads="1"/>
                </p:cNvSpPr>
                <p:nvPr/>
              </p:nvSpPr>
              <p:spPr bwMode="auto">
                <a:xfrm>
                  <a:off x="3937" y="12279"/>
                  <a:ext cx="385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предмет вивчення</a:t>
                  </a:r>
                  <a:endParaRPr kumimoji="0" lang="uk-UA" altLang="uk-UA" sz="3600" b="0" i="0" u="none" strike="noStrike" cap="none" normalizeH="0" baseline="0" dirty="0" smtClean="0">
                    <a:ln>
                      <a:noFill/>
                    </a:ln>
                    <a:solidFill>
                      <a:sysClr val="windowText" lastClr="000000"/>
                    </a:solidFill>
                    <a:effectLst/>
                  </a:endParaRPr>
                </a:p>
              </p:txBody>
            </p:sp>
            <p:grpSp>
              <p:nvGrpSpPr>
                <p:cNvPr id="26" name="Group 16"/>
                <p:cNvGrpSpPr>
                  <a:grpSpLocks/>
                </p:cNvGrpSpPr>
                <p:nvPr/>
              </p:nvGrpSpPr>
              <p:grpSpPr bwMode="auto">
                <a:xfrm>
                  <a:off x="2214" y="9067"/>
                  <a:ext cx="7560" cy="707"/>
                  <a:chOff x="2214" y="9067"/>
                  <a:chExt cx="7560" cy="707"/>
                </a:xfrm>
              </p:grpSpPr>
              <p:sp>
                <p:nvSpPr>
                  <p:cNvPr id="27" name="AutoShape 18"/>
                  <p:cNvSpPr>
                    <a:spLocks noChangeArrowheads="1"/>
                  </p:cNvSpPr>
                  <p:nvPr/>
                </p:nvSpPr>
                <p:spPr bwMode="auto">
                  <a:xfrm>
                    <a:off x="4014" y="9067"/>
                    <a:ext cx="3780" cy="644"/>
                  </a:xfrm>
                  <a:prstGeom prst="roundRect">
                    <a:avLst>
                      <a:gd name="adj" fmla="val 16667"/>
                    </a:avLst>
                  </a:prstGeom>
                  <a:solidFill>
                    <a:schemeClr val="accent1">
                      <a:lumMod val="60000"/>
                      <a:lumOff val="4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70000"/>
                      </a:lnSpc>
                      <a:spcBef>
                        <a:spcPct val="0"/>
                      </a:spcBef>
                      <a:spcAft>
                        <a:spcPct val="0"/>
                      </a:spcAft>
                      <a:buClrTx/>
                      <a:buSzTx/>
                      <a:buFontTx/>
                      <a:buNone/>
                      <a:tabLst/>
                    </a:pPr>
                    <a:r>
                      <a:rPr kumimoji="0" lang="uk-UA" altLang="uk-UA" sz="4000" b="1" i="1"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Завдання науки</a:t>
                    </a:r>
                    <a:endParaRPr kumimoji="0" lang="uk-UA" altLang="uk-UA" sz="4000" b="0" i="1" u="none" strike="noStrike" cap="none" normalizeH="0" baseline="0" dirty="0" smtClean="0">
                      <a:ln>
                        <a:noFill/>
                      </a:ln>
                      <a:solidFill>
                        <a:sysClr val="windowText" lastClr="000000"/>
                      </a:solidFill>
                      <a:effectLst/>
                    </a:endParaRPr>
                  </a:p>
                </p:txBody>
              </p:sp>
              <p:sp>
                <p:nvSpPr>
                  <p:cNvPr id="29" name="Line 17"/>
                  <p:cNvSpPr>
                    <a:spLocks noChangeShapeType="1"/>
                  </p:cNvSpPr>
                  <p:nvPr/>
                </p:nvSpPr>
                <p:spPr bwMode="auto">
                  <a:xfrm>
                    <a:off x="2214" y="9774"/>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11" name="Line 14"/>
              <p:cNvSpPr>
                <a:spLocks noChangeShapeType="1"/>
              </p:cNvSpPr>
              <p:nvPr/>
            </p:nvSpPr>
            <p:spPr bwMode="auto">
              <a:xfrm>
                <a:off x="22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2" name="Line 13"/>
              <p:cNvSpPr>
                <a:spLocks noChangeShapeType="1"/>
              </p:cNvSpPr>
              <p:nvPr/>
            </p:nvSpPr>
            <p:spPr bwMode="auto">
              <a:xfrm>
                <a:off x="58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3" name="Line 12"/>
              <p:cNvSpPr>
                <a:spLocks noChangeShapeType="1"/>
              </p:cNvSpPr>
              <p:nvPr/>
            </p:nvSpPr>
            <p:spPr bwMode="auto">
              <a:xfrm>
                <a:off x="977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4" name="Line 11"/>
              <p:cNvSpPr>
                <a:spLocks noChangeShapeType="1"/>
              </p:cNvSpPr>
              <p:nvPr/>
            </p:nvSpPr>
            <p:spPr bwMode="auto">
              <a:xfrm>
                <a:off x="22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5" name="Line 10"/>
              <p:cNvSpPr>
                <a:spLocks noChangeShapeType="1"/>
              </p:cNvSpPr>
              <p:nvPr/>
            </p:nvSpPr>
            <p:spPr bwMode="auto">
              <a:xfrm>
                <a:off x="58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6" name="Line 9"/>
              <p:cNvSpPr>
                <a:spLocks noChangeShapeType="1"/>
              </p:cNvSpPr>
              <p:nvPr/>
            </p:nvSpPr>
            <p:spPr bwMode="auto">
              <a:xfrm>
                <a:off x="977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7" name="Group 4"/>
              <p:cNvGrpSpPr>
                <a:grpSpLocks/>
              </p:cNvGrpSpPr>
              <p:nvPr/>
            </p:nvGrpSpPr>
            <p:grpSpPr bwMode="auto">
              <a:xfrm>
                <a:off x="2214" y="11748"/>
                <a:ext cx="7560" cy="180"/>
                <a:chOff x="2214" y="5039"/>
                <a:chExt cx="7560" cy="180"/>
              </a:xfrm>
            </p:grpSpPr>
            <p:sp>
              <p:nvSpPr>
                <p:cNvPr id="19" name="Line 8"/>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7"/>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6"/>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5"/>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18" name="Line 3"/>
              <p:cNvSpPr>
                <a:spLocks noChangeShapeType="1"/>
              </p:cNvSpPr>
              <p:nvPr/>
            </p:nvSpPr>
            <p:spPr bwMode="auto">
              <a:xfrm>
                <a:off x="5814" y="11919"/>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840211283"/>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Критерії </a:t>
            </a:r>
            <a:r>
              <a:rPr lang="ru-RU" sz="6000" b="1" dirty="0" err="1">
                <a:latin typeface="+mn-lt"/>
                <a:ea typeface="Calibri" panose="020F0502020204030204" pitchFamily="34" charset="0"/>
              </a:rPr>
              <a:t>науковості</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54" name="Групувати 153"/>
          <p:cNvGrpSpPr/>
          <p:nvPr/>
        </p:nvGrpSpPr>
        <p:grpSpPr>
          <a:xfrm>
            <a:off x="128257" y="842254"/>
            <a:ext cx="8908238" cy="5981255"/>
            <a:chOff x="250224" y="620394"/>
            <a:chExt cx="6079139" cy="5521643"/>
          </a:xfrm>
        </p:grpSpPr>
        <p:sp>
          <p:nvSpPr>
            <p:cNvPr id="97" name="AutoShape 134"/>
            <p:cNvSpPr>
              <a:spLocks noChangeArrowheads="1"/>
            </p:cNvSpPr>
            <p:nvPr/>
          </p:nvSpPr>
          <p:spPr bwMode="auto">
            <a:xfrm>
              <a:off x="266700" y="1185863"/>
              <a:ext cx="109538" cy="223837"/>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8" name="AutoShape 133"/>
            <p:cNvSpPr>
              <a:spLocks noChangeArrowheads="1"/>
            </p:cNvSpPr>
            <p:nvPr/>
          </p:nvSpPr>
          <p:spPr bwMode="auto">
            <a:xfrm>
              <a:off x="266699" y="1740598"/>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9" name="AutoShape 132"/>
            <p:cNvSpPr>
              <a:spLocks noChangeArrowheads="1"/>
            </p:cNvSpPr>
            <p:nvPr/>
          </p:nvSpPr>
          <p:spPr bwMode="auto">
            <a:xfrm>
              <a:off x="266699" y="227933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0" name="AutoShape 131"/>
            <p:cNvSpPr>
              <a:spLocks noChangeArrowheads="1"/>
            </p:cNvSpPr>
            <p:nvPr/>
          </p:nvSpPr>
          <p:spPr bwMode="auto">
            <a:xfrm>
              <a:off x="266699" y="283719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1" name="AutoShape 130"/>
            <p:cNvSpPr>
              <a:spLocks noChangeArrowheads="1"/>
            </p:cNvSpPr>
            <p:nvPr/>
          </p:nvSpPr>
          <p:spPr bwMode="auto">
            <a:xfrm>
              <a:off x="266700" y="3340941"/>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2" name="AutoShape 129"/>
            <p:cNvSpPr>
              <a:spLocks noChangeArrowheads="1"/>
            </p:cNvSpPr>
            <p:nvPr/>
          </p:nvSpPr>
          <p:spPr bwMode="auto">
            <a:xfrm>
              <a:off x="266700" y="3848932"/>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3" name="AutoShape 128"/>
            <p:cNvSpPr>
              <a:spLocks noChangeArrowheads="1"/>
            </p:cNvSpPr>
            <p:nvPr/>
          </p:nvSpPr>
          <p:spPr bwMode="auto">
            <a:xfrm>
              <a:off x="266700" y="4340037"/>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4" name="AutoShape 127"/>
            <p:cNvSpPr>
              <a:spLocks noChangeArrowheads="1"/>
            </p:cNvSpPr>
            <p:nvPr/>
          </p:nvSpPr>
          <p:spPr bwMode="auto">
            <a:xfrm>
              <a:off x="266700" y="4770452"/>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5" name="AutoShape 126"/>
            <p:cNvSpPr>
              <a:spLocks noChangeArrowheads="1"/>
            </p:cNvSpPr>
            <p:nvPr/>
          </p:nvSpPr>
          <p:spPr bwMode="auto">
            <a:xfrm>
              <a:off x="266700" y="5312685"/>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6" name="AutoShape 125"/>
            <p:cNvSpPr>
              <a:spLocks noChangeArrowheads="1"/>
            </p:cNvSpPr>
            <p:nvPr/>
          </p:nvSpPr>
          <p:spPr bwMode="auto">
            <a:xfrm>
              <a:off x="266700" y="5816427"/>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8" name="Line 123"/>
            <p:cNvSpPr>
              <a:spLocks noChangeShapeType="1"/>
            </p:cNvSpPr>
            <p:nvPr/>
          </p:nvSpPr>
          <p:spPr bwMode="auto">
            <a:xfrm flipV="1">
              <a:off x="250224" y="1077735"/>
              <a:ext cx="4117" cy="492835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nvGrpSpPr>
            <p:cNvPr id="109" name="Group 80"/>
            <p:cNvGrpSpPr>
              <a:grpSpLocks/>
            </p:cNvGrpSpPr>
            <p:nvPr/>
          </p:nvGrpSpPr>
          <p:grpSpPr bwMode="auto">
            <a:xfrm>
              <a:off x="376238" y="620394"/>
              <a:ext cx="5953125" cy="5521643"/>
              <a:chOff x="1487" y="5981"/>
              <a:chExt cx="9374" cy="8695"/>
            </a:xfrm>
          </p:grpSpPr>
          <p:sp>
            <p:nvSpPr>
              <p:cNvPr id="110" name="Rectangle 122"/>
              <p:cNvSpPr>
                <a:spLocks noChangeArrowheads="1"/>
              </p:cNvSpPr>
              <p:nvPr/>
            </p:nvSpPr>
            <p:spPr bwMode="auto">
              <a:xfrm>
                <a:off x="1487" y="5981"/>
                <a:ext cx="3029" cy="6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Критерії науковості</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1" name="Rectangle 121"/>
              <p:cNvSpPr>
                <a:spLocks noChangeArrowheads="1"/>
              </p:cNvSpPr>
              <p:nvPr/>
            </p:nvSpPr>
            <p:spPr bwMode="auto">
              <a:xfrm>
                <a:off x="4700" y="6012"/>
                <a:ext cx="6154" cy="52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Характеристика</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12" name="Group 117"/>
              <p:cNvGrpSpPr>
                <a:grpSpLocks/>
              </p:cNvGrpSpPr>
              <p:nvPr/>
            </p:nvGrpSpPr>
            <p:grpSpPr bwMode="auto">
              <a:xfrm>
                <a:off x="1494" y="6715"/>
                <a:ext cx="9367" cy="823"/>
                <a:chOff x="1494" y="6760"/>
                <a:chExt cx="9367" cy="823"/>
              </a:xfrm>
            </p:grpSpPr>
            <p:sp>
              <p:nvSpPr>
                <p:cNvPr id="149" name="Rectangle 120"/>
                <p:cNvSpPr>
                  <a:spLocks noChangeArrowheads="1"/>
                </p:cNvSpPr>
                <p:nvPr/>
              </p:nvSpPr>
              <p:spPr bwMode="auto">
                <a:xfrm>
                  <a:off x="1494" y="6834"/>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об’єктивність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0" name="Rectangle 119"/>
                <p:cNvSpPr>
                  <a:spLocks noChangeArrowheads="1"/>
                </p:cNvSpPr>
                <p:nvPr/>
              </p:nvSpPr>
              <p:spPr bwMode="auto">
                <a:xfrm>
                  <a:off x="4689" y="6760"/>
                  <a:ext cx="6172" cy="8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8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подання предмета дослідження в об'єктивованому вигляді, незалежно від того, які – матеріальні чи ідеальні – феномени досліджуються</a:t>
                  </a:r>
                  <a:endParaRPr kumimoji="0" lang="uk-UA" altLang="uk-UA" sz="15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3" name="Group 113"/>
              <p:cNvGrpSpPr>
                <a:grpSpLocks/>
              </p:cNvGrpSpPr>
              <p:nvPr/>
            </p:nvGrpSpPr>
            <p:grpSpPr bwMode="auto">
              <a:xfrm>
                <a:off x="1494" y="7604"/>
                <a:ext cx="9360" cy="742"/>
                <a:chOff x="1494" y="7694"/>
                <a:chExt cx="9360" cy="742"/>
              </a:xfrm>
            </p:grpSpPr>
            <p:sp>
              <p:nvSpPr>
                <p:cNvPr id="146" name="Rectangle 116"/>
                <p:cNvSpPr>
                  <a:spLocks noChangeArrowheads="1"/>
                </p:cNvSpPr>
                <p:nvPr/>
              </p:nvSpPr>
              <p:spPr bwMode="auto">
                <a:xfrm>
                  <a:off x="1494" y="7745"/>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системність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7" name="Rectangle 115"/>
                <p:cNvSpPr>
                  <a:spLocks noChangeArrowheads="1"/>
                </p:cNvSpPr>
                <p:nvPr/>
              </p:nvSpPr>
              <p:spPr bwMode="auto">
                <a:xfrm>
                  <a:off x="4689" y="7694"/>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організація знання в певну систему за логікою предмета, що відображається знанням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4" name="Group 109"/>
              <p:cNvGrpSpPr>
                <a:grpSpLocks/>
              </p:cNvGrpSpPr>
              <p:nvPr/>
            </p:nvGrpSpPr>
            <p:grpSpPr bwMode="auto">
              <a:xfrm>
                <a:off x="1494" y="8422"/>
                <a:ext cx="9360" cy="742"/>
                <a:chOff x="1494" y="8572"/>
                <a:chExt cx="9360" cy="742"/>
              </a:xfrm>
            </p:grpSpPr>
            <p:sp>
              <p:nvSpPr>
                <p:cNvPr id="143" name="Rectangle 112"/>
                <p:cNvSpPr>
                  <a:spLocks noChangeArrowheads="1"/>
                </p:cNvSpPr>
                <p:nvPr/>
              </p:nvSpPr>
              <p:spPr bwMode="auto">
                <a:xfrm>
                  <a:off x="1494" y="864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обґрунтованість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4" name="Rectangle 111"/>
                <p:cNvSpPr>
                  <a:spLocks noChangeArrowheads="1"/>
                </p:cNvSpPr>
                <p:nvPr/>
              </p:nvSpPr>
              <p:spPr bwMode="auto">
                <a:xfrm>
                  <a:off x="4689" y="8572"/>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аргументація наукових положень до повноти обґрунтованості і доведеності</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5" name="Group 105"/>
              <p:cNvGrpSpPr>
                <a:grpSpLocks/>
              </p:cNvGrpSpPr>
              <p:nvPr/>
            </p:nvGrpSpPr>
            <p:grpSpPr bwMode="auto">
              <a:xfrm>
                <a:off x="1487" y="9225"/>
                <a:ext cx="9367" cy="741"/>
                <a:chOff x="1487" y="9450"/>
                <a:chExt cx="9367" cy="741"/>
              </a:xfrm>
            </p:grpSpPr>
            <p:sp>
              <p:nvSpPr>
                <p:cNvPr id="140" name="Rectangle 108"/>
                <p:cNvSpPr>
                  <a:spLocks noChangeArrowheads="1"/>
                </p:cNvSpPr>
                <p:nvPr/>
              </p:nvSpPr>
              <p:spPr bwMode="auto">
                <a:xfrm>
                  <a:off x="1487" y="9557"/>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істинність</a:t>
                  </a:r>
                  <a:endParaRPr kumimoji="0" lang="uk-UA" altLang="uk-UA" sz="16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1" name="Rectangle 107"/>
                <p:cNvSpPr>
                  <a:spLocks noChangeArrowheads="1"/>
                </p:cNvSpPr>
                <p:nvPr/>
              </p:nvSpPr>
              <p:spPr bwMode="auto">
                <a:xfrm>
                  <a:off x="4689" y="9450"/>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надання адекватного відображення дійсності. Істинність є центральним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регулятивом</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науки</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2" name="Line 106"/>
                <p:cNvSpPr>
                  <a:spLocks noChangeShapeType="1"/>
                </p:cNvSpPr>
                <p:nvPr/>
              </p:nvSpPr>
              <p:spPr bwMode="auto">
                <a:xfrm>
                  <a:off x="4516" y="9866"/>
                  <a:ext cx="173"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grpSp>
          <p:grpSp>
            <p:nvGrpSpPr>
              <p:cNvPr id="116" name="Group 101"/>
              <p:cNvGrpSpPr>
                <a:grpSpLocks/>
              </p:cNvGrpSpPr>
              <p:nvPr/>
            </p:nvGrpSpPr>
            <p:grpSpPr bwMode="auto">
              <a:xfrm>
                <a:off x="1487" y="10043"/>
                <a:ext cx="9367" cy="741"/>
                <a:chOff x="1487" y="10328"/>
                <a:chExt cx="9367" cy="741"/>
              </a:xfrm>
            </p:grpSpPr>
            <p:sp>
              <p:nvSpPr>
                <p:cNvPr id="137" name="Rectangle 104"/>
                <p:cNvSpPr>
                  <a:spLocks noChangeArrowheads="1"/>
                </p:cNvSpPr>
                <p:nvPr/>
              </p:nvSpPr>
              <p:spPr bwMode="auto">
                <a:xfrm>
                  <a:off x="1487" y="10442"/>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проблемність</a:t>
                  </a: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8" name="Rectangle 103"/>
                <p:cNvSpPr>
                  <a:spLocks noChangeArrowheads="1"/>
                </p:cNvSpPr>
                <p:nvPr/>
              </p:nvSpPr>
              <p:spPr bwMode="auto">
                <a:xfrm>
                  <a:off x="4689" y="10328"/>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вирішення наукою проблем як найближче її завдання</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7" name="Group 97"/>
              <p:cNvGrpSpPr>
                <a:grpSpLocks/>
              </p:cNvGrpSpPr>
              <p:nvPr/>
            </p:nvGrpSpPr>
            <p:grpSpPr bwMode="auto">
              <a:xfrm>
                <a:off x="1487" y="10831"/>
                <a:ext cx="9367" cy="738"/>
                <a:chOff x="1487" y="11206"/>
                <a:chExt cx="9367" cy="738"/>
              </a:xfrm>
            </p:grpSpPr>
            <p:sp>
              <p:nvSpPr>
                <p:cNvPr id="134" name="Rectangle 100"/>
                <p:cNvSpPr>
                  <a:spLocks noChangeArrowheads="1"/>
                </p:cNvSpPr>
                <p:nvPr/>
              </p:nvSpPr>
              <p:spPr bwMode="auto">
                <a:xfrm>
                  <a:off x="1487" y="11242"/>
                  <a:ext cx="3029"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причинна матриця </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пояснення</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явищ</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5" name="Rectangle 99"/>
                <p:cNvSpPr>
                  <a:spLocks noChangeArrowheads="1"/>
                </p:cNvSpPr>
                <p:nvPr/>
              </p:nvSpPr>
              <p:spPr bwMode="auto">
                <a:xfrm>
                  <a:off x="4689" y="11206"/>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науковий аналіз передбачає пошук причин, тобто мотивованих певними закономірностями чинників</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8" name="Group 93"/>
              <p:cNvGrpSpPr>
                <a:grpSpLocks/>
              </p:cNvGrpSpPr>
              <p:nvPr/>
            </p:nvGrpSpPr>
            <p:grpSpPr bwMode="auto">
              <a:xfrm>
                <a:off x="1494" y="11604"/>
                <a:ext cx="9360" cy="702"/>
                <a:chOff x="1494" y="12084"/>
                <a:chExt cx="9360" cy="702"/>
              </a:xfrm>
            </p:grpSpPr>
            <p:sp>
              <p:nvSpPr>
                <p:cNvPr id="131" name="Rectangle 96"/>
                <p:cNvSpPr>
                  <a:spLocks noChangeArrowheads="1"/>
                </p:cNvSpPr>
                <p:nvPr/>
              </p:nvSpPr>
              <p:spPr bwMode="auto">
                <a:xfrm>
                  <a:off x="1494" y="12184"/>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ідеалізація</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2" name="Rectangle 95"/>
                <p:cNvSpPr>
                  <a:spLocks noChangeArrowheads="1"/>
                </p:cNvSpPr>
                <p:nvPr/>
              </p:nvSpPr>
              <p:spPr bwMode="auto">
                <a:xfrm>
                  <a:off x="4689" y="12084"/>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досліджує явища, так би мовити, в чистому вигляді, відсторонюючись від дрібниць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9" name="Group 89"/>
              <p:cNvGrpSpPr>
                <a:grpSpLocks/>
              </p:cNvGrpSpPr>
              <p:nvPr/>
            </p:nvGrpSpPr>
            <p:grpSpPr bwMode="auto">
              <a:xfrm>
                <a:off x="1501" y="12369"/>
                <a:ext cx="9360" cy="702"/>
                <a:chOff x="1494" y="12962"/>
                <a:chExt cx="9360" cy="702"/>
              </a:xfrm>
            </p:grpSpPr>
            <p:sp>
              <p:nvSpPr>
                <p:cNvPr id="128" name="Rectangle 92"/>
                <p:cNvSpPr>
                  <a:spLocks noChangeArrowheads="1"/>
                </p:cNvSpPr>
                <p:nvPr/>
              </p:nvSpPr>
              <p:spPr bwMode="auto">
                <a:xfrm>
                  <a:off x="1494" y="1302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предметність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9" name="Rectangle 91"/>
                <p:cNvSpPr>
                  <a:spLocks noChangeArrowheads="1"/>
                </p:cNvSpPr>
                <p:nvPr/>
              </p:nvSpPr>
              <p:spPr bwMode="auto">
                <a:xfrm>
                  <a:off x="4682" y="12962"/>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вирішує лише проблеми певного роду, при цьому наукові знання є специфічними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0" name="Group 85"/>
              <p:cNvGrpSpPr>
                <a:grpSpLocks/>
              </p:cNvGrpSpPr>
              <p:nvPr/>
            </p:nvGrpSpPr>
            <p:grpSpPr bwMode="auto">
              <a:xfrm>
                <a:off x="1494" y="13194"/>
                <a:ext cx="9367" cy="702"/>
                <a:chOff x="1487" y="13840"/>
                <a:chExt cx="9367" cy="702"/>
              </a:xfrm>
            </p:grpSpPr>
            <p:sp>
              <p:nvSpPr>
                <p:cNvPr id="125" name="Rectangle 88"/>
                <p:cNvSpPr>
                  <a:spLocks noChangeArrowheads="1"/>
                </p:cNvSpPr>
                <p:nvPr/>
              </p:nvSpPr>
              <p:spPr bwMode="auto">
                <a:xfrm>
                  <a:off x="1487" y="13840"/>
                  <a:ext cx="302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інтерсуб</a:t>
                  </a:r>
                  <a:r>
                    <a:rPr kumimoji="0" lang="en-US"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єктивна</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перевірюваність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6" name="Rectangle 87"/>
                <p:cNvSpPr>
                  <a:spLocks noChangeArrowheads="1"/>
                </p:cNvSpPr>
                <p:nvPr/>
              </p:nvSpPr>
              <p:spPr bwMode="auto">
                <a:xfrm>
                  <a:off x="4682" y="13840"/>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аргументи науки є відкритими для критичної перевірки будь-яким суб’єктом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1" name="Group 81"/>
              <p:cNvGrpSpPr>
                <a:grpSpLocks/>
              </p:cNvGrpSpPr>
              <p:nvPr/>
            </p:nvGrpSpPr>
            <p:grpSpPr bwMode="auto">
              <a:xfrm>
                <a:off x="1494" y="13974"/>
                <a:ext cx="9367" cy="702"/>
                <a:chOff x="1487" y="14718"/>
                <a:chExt cx="9367" cy="702"/>
              </a:xfrm>
            </p:grpSpPr>
            <p:sp>
              <p:nvSpPr>
                <p:cNvPr id="122" name="Rectangle 84"/>
                <p:cNvSpPr>
                  <a:spLocks noChangeArrowheads="1"/>
                </p:cNvSpPr>
                <p:nvPr/>
              </p:nvSpPr>
              <p:spPr bwMode="auto">
                <a:xfrm>
                  <a:off x="1487" y="14820"/>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3" name="Rectangle 83"/>
                <p:cNvSpPr>
                  <a:spLocks noChangeArrowheads="1"/>
                </p:cNvSpPr>
                <p:nvPr/>
              </p:nvSpPr>
              <p:spPr bwMode="auto">
                <a:xfrm>
                  <a:off x="4682" y="14718"/>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робота з ідеалізованими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об’єктами,акцентування</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уваги на пізнавальному аспекті осягнення світу</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gr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156" name="Пряма сполучна лінія 155"/>
          <p:cNvCxnSpPr>
            <a:stCxn id="108" idx="1"/>
            <a:endCxn id="110" idx="1"/>
          </p:cNvCxnSpPr>
          <p:nvPr/>
        </p:nvCxnSpPr>
        <p:spPr bwMode="auto">
          <a:xfrm flipV="1">
            <a:off x="134290" y="1057222"/>
            <a:ext cx="178625" cy="28044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0" name="Line 106"/>
          <p:cNvSpPr>
            <a:spLocks noChangeShapeType="1"/>
          </p:cNvSpPr>
          <p:nvPr/>
        </p:nvSpPr>
        <p:spPr bwMode="auto">
          <a:xfrm>
            <a:off x="3131746" y="3933056"/>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1" name="Line 106"/>
          <p:cNvSpPr>
            <a:spLocks noChangeShapeType="1"/>
          </p:cNvSpPr>
          <p:nvPr/>
        </p:nvSpPr>
        <p:spPr bwMode="auto">
          <a:xfrm>
            <a:off x="3131746" y="2708920"/>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2" name="Line 106"/>
          <p:cNvSpPr>
            <a:spLocks noChangeShapeType="1"/>
          </p:cNvSpPr>
          <p:nvPr/>
        </p:nvSpPr>
        <p:spPr bwMode="auto">
          <a:xfrm>
            <a:off x="3141983" y="220486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3" name="Line 106"/>
          <p:cNvSpPr>
            <a:spLocks noChangeShapeType="1"/>
          </p:cNvSpPr>
          <p:nvPr/>
        </p:nvSpPr>
        <p:spPr bwMode="auto">
          <a:xfrm>
            <a:off x="3131746" y="155679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4" name="Line 106"/>
          <p:cNvSpPr>
            <a:spLocks noChangeShapeType="1"/>
          </p:cNvSpPr>
          <p:nvPr/>
        </p:nvSpPr>
        <p:spPr bwMode="auto">
          <a:xfrm>
            <a:off x="3131746" y="443711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5" name="Line 106"/>
          <p:cNvSpPr>
            <a:spLocks noChangeShapeType="1"/>
          </p:cNvSpPr>
          <p:nvPr/>
        </p:nvSpPr>
        <p:spPr bwMode="auto">
          <a:xfrm>
            <a:off x="3138260" y="494116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6" name="Line 106"/>
          <p:cNvSpPr>
            <a:spLocks noChangeShapeType="1"/>
          </p:cNvSpPr>
          <p:nvPr/>
        </p:nvSpPr>
        <p:spPr bwMode="auto">
          <a:xfrm>
            <a:off x="3138260" y="544522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7" name="Line 106"/>
          <p:cNvSpPr>
            <a:spLocks noChangeShapeType="1"/>
          </p:cNvSpPr>
          <p:nvPr/>
        </p:nvSpPr>
        <p:spPr bwMode="auto">
          <a:xfrm>
            <a:off x="3131746" y="602128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8" name="Line 106"/>
          <p:cNvSpPr>
            <a:spLocks noChangeShapeType="1"/>
          </p:cNvSpPr>
          <p:nvPr/>
        </p:nvSpPr>
        <p:spPr bwMode="auto">
          <a:xfrm>
            <a:off x="3131746" y="659735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740379"/>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Поділ наук на види за предметом та методом </a:t>
            </a:r>
            <a:r>
              <a:rPr lang="ru-RU" sz="3200" b="1" dirty="0" err="1">
                <a:latin typeface="+mn-lt"/>
                <a:ea typeface="Calibri" panose="020F0502020204030204" pitchFamily="34" charset="0"/>
              </a:rPr>
              <a:t>пізнання</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8" name="Group 18"/>
          <p:cNvGrpSpPr>
            <a:grpSpLocks/>
          </p:cNvGrpSpPr>
          <p:nvPr/>
        </p:nvGrpSpPr>
        <p:grpSpPr bwMode="auto">
          <a:xfrm>
            <a:off x="237964" y="1337441"/>
            <a:ext cx="8668072" cy="4323808"/>
            <a:chOff x="1134" y="12599"/>
            <a:chExt cx="9720" cy="1486"/>
          </a:xfrm>
        </p:grpSpPr>
        <p:sp>
          <p:nvSpPr>
            <p:cNvPr id="19" name="Line 28"/>
            <p:cNvSpPr>
              <a:spLocks noChangeShapeType="1"/>
            </p:cNvSpPr>
            <p:nvPr/>
          </p:nvSpPr>
          <p:spPr bwMode="auto">
            <a:xfrm>
              <a:off x="2034" y="13393"/>
              <a:ext cx="846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nvGrpSpPr>
            <p:cNvPr id="20" name="Group 19"/>
            <p:cNvGrpSpPr>
              <a:grpSpLocks/>
            </p:cNvGrpSpPr>
            <p:nvPr/>
          </p:nvGrpSpPr>
          <p:grpSpPr bwMode="auto">
            <a:xfrm>
              <a:off x="1134" y="12599"/>
              <a:ext cx="9720" cy="1486"/>
              <a:chOff x="1134" y="3666"/>
              <a:chExt cx="9720" cy="1486"/>
            </a:xfrm>
          </p:grpSpPr>
          <p:sp>
            <p:nvSpPr>
              <p:cNvPr id="21" name="Rectangle 27"/>
              <p:cNvSpPr>
                <a:spLocks noChangeArrowheads="1"/>
              </p:cNvSpPr>
              <p:nvPr/>
            </p:nvSpPr>
            <p:spPr bwMode="auto">
              <a:xfrm>
                <a:off x="3643" y="3666"/>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1" i="0" u="none" strike="noStrike" cap="none" normalizeH="0" baseline="0" dirty="0" smtClean="0">
                  <a:ln>
                    <a:noFill/>
                  </a:ln>
                  <a:solidFill>
                    <a:schemeClr val="bg1"/>
                  </a:solidFill>
                  <a:effectLst/>
                </a:endParaRPr>
              </a:p>
            </p:txBody>
          </p:sp>
          <p:sp>
            <p:nvSpPr>
              <p:cNvPr id="22" name="Rectangle 26"/>
              <p:cNvSpPr>
                <a:spLocks noChangeArrowheads="1"/>
              </p:cNvSpPr>
              <p:nvPr/>
            </p:nvSpPr>
            <p:spPr bwMode="auto">
              <a:xfrm>
                <a:off x="113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Суспільні </a:t>
                </a:r>
                <a:endParaRPr kumimoji="0" lang="uk-UA" altLang="uk-UA" sz="4500" b="0" i="0" u="none" strike="noStrike" cap="none" normalizeH="0" baseline="0" dirty="0" smtClean="0">
                  <a:ln>
                    <a:noFill/>
                  </a:ln>
                  <a:solidFill>
                    <a:schemeClr val="bg1"/>
                  </a:solidFill>
                  <a:effectLst/>
                </a:endParaRPr>
              </a:p>
            </p:txBody>
          </p:sp>
          <p:sp>
            <p:nvSpPr>
              <p:cNvPr id="23" name="Rectangle 25"/>
              <p:cNvSpPr>
                <a:spLocks noChangeArrowheads="1"/>
              </p:cNvSpPr>
              <p:nvPr/>
            </p:nvSpPr>
            <p:spPr bwMode="auto">
              <a:xfrm>
                <a:off x="4218" y="4679"/>
                <a:ext cx="3472"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Природничі </a:t>
                </a:r>
                <a:endParaRPr kumimoji="0" lang="uk-UA" altLang="uk-UA" sz="4500" b="0" i="0" u="none" strike="noStrike" cap="none" normalizeH="0" baseline="0" smtClean="0">
                  <a:ln>
                    <a:noFill/>
                  </a:ln>
                  <a:solidFill>
                    <a:schemeClr val="bg1"/>
                  </a:solidFill>
                  <a:effectLst/>
                </a:endParaRPr>
              </a:p>
            </p:txBody>
          </p:sp>
          <p:sp>
            <p:nvSpPr>
              <p:cNvPr id="24" name="Rectangle 24"/>
              <p:cNvSpPr>
                <a:spLocks noChangeArrowheads="1"/>
              </p:cNvSpPr>
              <p:nvPr/>
            </p:nvSpPr>
            <p:spPr bwMode="auto">
              <a:xfrm>
                <a:off x="797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Технічні </a:t>
                </a:r>
                <a:endParaRPr kumimoji="0" lang="uk-UA" altLang="uk-UA" sz="4500" b="0" i="0" u="none" strike="noStrike" cap="none" normalizeH="0" baseline="0" smtClean="0">
                  <a:ln>
                    <a:noFill/>
                  </a:ln>
                  <a:solidFill>
                    <a:schemeClr val="bg1"/>
                  </a:solidFill>
                  <a:effectLst/>
                </a:endParaRPr>
              </a:p>
            </p:txBody>
          </p:sp>
          <p:sp>
            <p:nvSpPr>
              <p:cNvPr id="25" name="Line 23"/>
              <p:cNvSpPr>
                <a:spLocks noChangeShapeType="1"/>
              </p:cNvSpPr>
              <p:nvPr/>
            </p:nvSpPr>
            <p:spPr bwMode="auto">
              <a:xfrm>
                <a:off x="6354" y="4139"/>
                <a:ext cx="0" cy="36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22"/>
              <p:cNvSpPr>
                <a:spLocks noChangeShapeType="1"/>
              </p:cNvSpPr>
              <p:nvPr/>
            </p:nvSpPr>
            <p:spPr bwMode="auto">
              <a:xfrm>
                <a:off x="2034" y="4461"/>
                <a:ext cx="0" cy="218"/>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1"/>
              <p:cNvSpPr>
                <a:spLocks noChangeShapeType="1"/>
              </p:cNvSpPr>
              <p:nvPr/>
            </p:nvSpPr>
            <p:spPr bwMode="auto">
              <a:xfrm>
                <a:off x="6354" y="4499"/>
                <a:ext cx="0" cy="18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9" name="Line 20"/>
              <p:cNvSpPr>
                <a:spLocks noChangeShapeType="1"/>
              </p:cNvSpPr>
              <p:nvPr/>
            </p:nvSpPr>
            <p:spPr bwMode="auto">
              <a:xfrm>
                <a:off x="10494" y="4460"/>
                <a:ext cx="0" cy="21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grpSp>
      <p:sp>
        <p:nvSpPr>
          <p:cNvPr id="30" name="Rectangle 34"/>
          <p:cNvSpPr>
            <a:spLocks noChangeArrowheads="1"/>
          </p:cNvSpPr>
          <p:nvPr/>
        </p:nvSpPr>
        <p:spPr bwMode="auto">
          <a:xfrm>
            <a:off x="1691680" y="31140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66380455"/>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29485"/>
          </a:xfrm>
          <a:prstGeom prst="rect">
            <a:avLst/>
          </a:prstGeom>
        </p:spPr>
        <p:txBody>
          <a:bodyPr wrap="square">
            <a:spAutoFit/>
          </a:bodyPr>
          <a:lstStyle/>
          <a:p>
            <a:pPr algn="ctr">
              <a:lnSpc>
                <a:spcPct val="80000"/>
              </a:lnSpc>
              <a:spcAft>
                <a:spcPts val="0"/>
              </a:spcAft>
            </a:pPr>
            <a:r>
              <a:rPr lang="ru-RU" sz="3300" b="1" dirty="0" smtClean="0">
                <a:latin typeface="+mn-lt"/>
                <a:ea typeface="Calibri" panose="020F0502020204030204" pitchFamily="34" charset="0"/>
              </a:rPr>
              <a:t>Поділ наук на види за </a:t>
            </a:r>
            <a:r>
              <a:rPr lang="ru-RU" sz="3300" b="1" dirty="0" err="1" smtClean="0">
                <a:latin typeface="+mn-lt"/>
                <a:ea typeface="Calibri" panose="020F0502020204030204" pitchFamily="34" charset="0"/>
              </a:rPr>
              <a:t>співвідношенням</a:t>
            </a:r>
            <a:r>
              <a:rPr lang="ru-RU" sz="3300" b="1" dirty="0" smtClean="0">
                <a:latin typeface="+mn-lt"/>
                <a:ea typeface="Calibri" panose="020F0502020204030204" pitchFamily="34" charset="0"/>
              </a:rPr>
              <a:t> </a:t>
            </a:r>
            <a:r>
              <a:rPr lang="ru-RU" sz="3300" b="1" dirty="0" err="1" smtClean="0">
                <a:latin typeface="+mn-lt"/>
                <a:ea typeface="Calibri" panose="020F0502020204030204" pitchFamily="34" charset="0"/>
              </a:rPr>
              <a:t>із</a:t>
            </a:r>
            <a:r>
              <a:rPr lang="ru-RU" sz="3300" b="1" dirty="0" smtClean="0">
                <a:latin typeface="+mn-lt"/>
                <a:ea typeface="Calibri" panose="020F0502020204030204" pitchFamily="34" charset="0"/>
              </a:rPr>
              <a:t> практикою</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18618" y="1268760"/>
            <a:ext cx="8565315" cy="5035276"/>
            <a:chOff x="914" y="9875"/>
            <a:chExt cx="10240" cy="1747"/>
          </a:xfrm>
        </p:grpSpPr>
        <p:sp>
          <p:nvSpPr>
            <p:cNvPr id="6" name="Rectangle 9"/>
            <p:cNvSpPr>
              <a:spLocks noChangeArrowheads="1"/>
            </p:cNvSpPr>
            <p:nvPr/>
          </p:nvSpPr>
          <p:spPr bwMode="auto">
            <a:xfrm>
              <a:off x="3643" y="9875"/>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0" i="0" u="none" strike="noStrike" cap="none" normalizeH="0" baseline="0" dirty="0" smtClean="0">
                <a:ln>
                  <a:noFill/>
                </a:ln>
                <a:solidFill>
                  <a:schemeClr val="bg1"/>
                </a:solidFill>
                <a:effectLst/>
              </a:endParaRPr>
            </a:p>
          </p:txBody>
        </p:sp>
        <p:sp>
          <p:nvSpPr>
            <p:cNvPr id="7" name="Rectangle 8"/>
            <p:cNvSpPr>
              <a:spLocks noChangeArrowheads="1"/>
            </p:cNvSpPr>
            <p:nvPr/>
          </p:nvSpPr>
          <p:spPr bwMode="auto">
            <a:xfrm>
              <a:off x="914" y="10524"/>
              <a:ext cx="5129"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Фундаментальні </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a:spLocks noChangeArrowheads="1"/>
            </p:cNvSpPr>
            <p:nvPr/>
          </p:nvSpPr>
          <p:spPr bwMode="auto">
            <a:xfrm>
              <a:off x="6688" y="10516"/>
              <a:ext cx="4466" cy="48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Прикладні </a:t>
              </a:r>
              <a:r>
                <a:rPr kumimoji="0" lang="uk-UA" altLang="uk-UA" sz="40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0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3"/>
            <p:cNvSpPr>
              <a:spLocks noChangeArrowheads="1"/>
            </p:cNvSpPr>
            <p:nvPr/>
          </p:nvSpPr>
          <p:spPr bwMode="auto">
            <a:xfrm>
              <a:off x="3478" y="11076"/>
              <a:ext cx="5961" cy="54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Науково-практичні розробки</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gr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33" name="Пряма зі стрілкою 32"/>
          <p:cNvCxnSpPr/>
          <p:nvPr/>
        </p:nvCxnSpPr>
        <p:spPr bwMode="auto">
          <a:xfrm>
            <a:off x="3131840" y="2638030"/>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5" name="Пряма зі стрілкою 34"/>
          <p:cNvCxnSpPr>
            <a:stCxn id="6" idx="2"/>
          </p:cNvCxnSpPr>
          <p:nvPr/>
        </p:nvCxnSpPr>
        <p:spPr bwMode="auto">
          <a:xfrm flipH="1">
            <a:off x="4859740" y="2632060"/>
            <a:ext cx="1" cy="2098272"/>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7" name="Пряма зі стрілкою 36"/>
          <p:cNvCxnSpPr/>
          <p:nvPr/>
        </p:nvCxnSpPr>
        <p:spPr bwMode="auto">
          <a:xfrm>
            <a:off x="6732240" y="2635441"/>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0786178"/>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04863"/>
          </a:xfrm>
          <a:prstGeom prst="rect">
            <a:avLst/>
          </a:prstGeom>
        </p:spPr>
        <p:txBody>
          <a:bodyPr wrap="square">
            <a:spAutoFit/>
          </a:bodyPr>
          <a:lstStyle/>
          <a:p>
            <a:pPr algn="ctr">
              <a:lnSpc>
                <a:spcPct val="80000"/>
              </a:lnSpc>
              <a:spcAft>
                <a:spcPts val="0"/>
              </a:spcAft>
            </a:pPr>
            <a:r>
              <a:rPr lang="ru-RU" sz="6600" b="1" dirty="0">
                <a:latin typeface="+mn-lt"/>
                <a:ea typeface="Calibri" panose="020F0502020204030204" pitchFamily="34" charset="0"/>
              </a:rPr>
              <a:t>Функції науки</a:t>
            </a:r>
            <a:endParaRPr lang="uk-UA" sz="6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28468" y="1124744"/>
            <a:ext cx="9115532" cy="5304289"/>
            <a:chOff x="1360" y="11508"/>
            <a:chExt cx="9353" cy="3569"/>
          </a:xfrm>
        </p:grpSpPr>
        <p:sp>
          <p:nvSpPr>
            <p:cNvPr id="9" name="AutoShape 18"/>
            <p:cNvSpPr>
              <a:spLocks noChangeArrowheads="1"/>
            </p:cNvSpPr>
            <p:nvPr/>
          </p:nvSpPr>
          <p:spPr bwMode="auto">
            <a:xfrm>
              <a:off x="4054" y="12286"/>
              <a:ext cx="2985" cy="1707"/>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4000" b="1" i="0" u="sng"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Функції науки</a:t>
              </a:r>
              <a:endParaRPr kumimoji="0" lang="ru-RU" altLang="uk-UA" sz="4000" b="0" i="0" u="sng" strike="noStrike" cap="none" normalizeH="0" baseline="0" dirty="0" smtClean="0">
                <a:ln>
                  <a:noFill/>
                </a:ln>
                <a:solidFill>
                  <a:schemeClr val="bg1"/>
                </a:solidFill>
                <a:effectLst/>
                <a:latin typeface="Arial" panose="020B0604020202020204" pitchFamily="34" charset="0"/>
              </a:endParaRPr>
            </a:p>
          </p:txBody>
        </p:sp>
        <p:sp>
          <p:nvSpPr>
            <p:cNvPr id="10" name="AutoShape 17"/>
            <p:cNvSpPr>
              <a:spLocks noChangeArrowheads="1"/>
            </p:cNvSpPr>
            <p:nvPr/>
          </p:nvSpPr>
          <p:spPr bwMode="auto">
            <a:xfrm>
              <a:off x="1707" y="11708"/>
              <a:ext cx="1980" cy="72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опис</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1" name="AutoShape 16"/>
            <p:cNvSpPr>
              <a:spLocks noChangeArrowheads="1"/>
            </p:cNvSpPr>
            <p:nvPr/>
          </p:nvSpPr>
          <p:spPr bwMode="auto">
            <a:xfrm>
              <a:off x="1376" y="13688"/>
              <a:ext cx="294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пояснення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3" name="AutoShape 15"/>
            <p:cNvSpPr>
              <a:spLocks noChangeArrowheads="1"/>
            </p:cNvSpPr>
            <p:nvPr/>
          </p:nvSpPr>
          <p:spPr bwMode="auto">
            <a:xfrm>
              <a:off x="6962" y="12501"/>
              <a:ext cx="375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AutoShape 14"/>
            <p:cNvSpPr>
              <a:spLocks noChangeArrowheads="1"/>
            </p:cNvSpPr>
            <p:nvPr/>
          </p:nvSpPr>
          <p:spPr bwMode="auto">
            <a:xfrm>
              <a:off x="7459" y="13850"/>
              <a:ext cx="3005"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розуміння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6" name="AutoShape 13"/>
            <p:cNvSpPr>
              <a:spLocks noChangeArrowheads="1"/>
            </p:cNvSpPr>
            <p:nvPr/>
          </p:nvSpPr>
          <p:spPr bwMode="auto">
            <a:xfrm>
              <a:off x="3931" y="11512"/>
              <a:ext cx="2498" cy="646"/>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AutoShape 12"/>
            <p:cNvSpPr>
              <a:spLocks noChangeArrowheads="1"/>
            </p:cNvSpPr>
            <p:nvPr/>
          </p:nvSpPr>
          <p:spPr bwMode="auto">
            <a:xfrm>
              <a:off x="1360" y="12512"/>
              <a:ext cx="2924"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виховання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8" name="AutoShape 11"/>
            <p:cNvSpPr>
              <a:spLocks noChangeArrowheads="1"/>
            </p:cNvSpPr>
            <p:nvPr/>
          </p:nvSpPr>
          <p:spPr bwMode="auto">
            <a:xfrm>
              <a:off x="3927" y="14177"/>
              <a:ext cx="3240"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AutoShape 10"/>
            <p:cNvSpPr>
              <a:spLocks noChangeArrowheads="1"/>
            </p:cNvSpPr>
            <p:nvPr/>
          </p:nvSpPr>
          <p:spPr bwMode="auto">
            <a:xfrm>
              <a:off x="6354" y="11508"/>
              <a:ext cx="4256" cy="968"/>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конструювання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20" name="Line 9"/>
            <p:cNvSpPr>
              <a:spLocks noChangeShapeType="1"/>
            </p:cNvSpPr>
            <p:nvPr/>
          </p:nvSpPr>
          <p:spPr bwMode="auto">
            <a:xfrm flipH="1" flipV="1">
              <a:off x="3856" y="13117"/>
              <a:ext cx="198" cy="1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8"/>
            <p:cNvSpPr>
              <a:spLocks noChangeShapeType="1"/>
            </p:cNvSpPr>
            <p:nvPr/>
          </p:nvSpPr>
          <p:spPr bwMode="auto">
            <a:xfrm flipH="1">
              <a:off x="3856" y="13758"/>
              <a:ext cx="659"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7"/>
            <p:cNvSpPr>
              <a:spLocks noChangeShapeType="1"/>
            </p:cNvSpPr>
            <p:nvPr/>
          </p:nvSpPr>
          <p:spPr bwMode="auto">
            <a:xfrm flipH="1" flipV="1">
              <a:off x="3634" y="12089"/>
              <a:ext cx="848" cy="462"/>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6"/>
            <p:cNvSpPr>
              <a:spLocks noChangeShapeType="1"/>
            </p:cNvSpPr>
            <p:nvPr/>
          </p:nvSpPr>
          <p:spPr bwMode="auto">
            <a:xfrm flipH="1" flipV="1">
              <a:off x="5547" y="12041"/>
              <a:ext cx="12"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4" name="Line 5"/>
            <p:cNvSpPr>
              <a:spLocks noChangeShapeType="1"/>
            </p:cNvSpPr>
            <p:nvPr/>
          </p:nvSpPr>
          <p:spPr bwMode="auto">
            <a:xfrm flipH="1" flipV="1">
              <a:off x="5547" y="14002"/>
              <a:ext cx="12" cy="175"/>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5" name="Line 4"/>
            <p:cNvSpPr>
              <a:spLocks noChangeShapeType="1"/>
            </p:cNvSpPr>
            <p:nvPr/>
          </p:nvSpPr>
          <p:spPr bwMode="auto">
            <a:xfrm flipV="1">
              <a:off x="6613" y="12321"/>
              <a:ext cx="365" cy="22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3"/>
            <p:cNvSpPr>
              <a:spLocks noChangeShapeType="1"/>
            </p:cNvSpPr>
            <p:nvPr/>
          </p:nvSpPr>
          <p:spPr bwMode="auto">
            <a:xfrm flipH="1">
              <a:off x="7057" y="13107"/>
              <a:ext cx="431" cy="2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
            <p:cNvSpPr>
              <a:spLocks noChangeShapeType="1"/>
            </p:cNvSpPr>
            <p:nvPr/>
          </p:nvSpPr>
          <p:spPr bwMode="auto">
            <a:xfrm>
              <a:off x="6613" y="13758"/>
              <a:ext cx="1256" cy="390"/>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251014340"/>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Трактування науки з </a:t>
            </a:r>
            <a:r>
              <a:rPr lang="ru-RU" sz="3200" b="1" dirty="0" err="1">
                <a:latin typeface="+mn-lt"/>
                <a:ea typeface="Calibri" panose="020F0502020204030204" pitchFamily="34" charset="0"/>
              </a:rPr>
              <a:t>двох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основних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позицій</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95536" y="1196752"/>
            <a:ext cx="8496944" cy="4824536"/>
            <a:chOff x="1134" y="7679"/>
            <a:chExt cx="9540" cy="2163"/>
          </a:xfrm>
        </p:grpSpPr>
        <p:sp>
          <p:nvSpPr>
            <p:cNvPr id="6" name="Rectangle 12"/>
            <p:cNvSpPr>
              <a:spLocks noChangeArrowheads="1"/>
            </p:cNvSpPr>
            <p:nvPr/>
          </p:nvSpPr>
          <p:spPr bwMode="auto">
            <a:xfrm>
              <a:off x="3654" y="7679"/>
              <a:ext cx="4140" cy="54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НАУКА</a:t>
              </a:r>
              <a:endParaRPr kumimoji="0" lang="uk-UA" altLang="uk-UA" sz="6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11"/>
            <p:cNvSpPr>
              <a:spLocks noChangeArrowheads="1"/>
            </p:cNvSpPr>
            <p:nvPr/>
          </p:nvSpPr>
          <p:spPr bwMode="auto">
            <a:xfrm>
              <a:off x="1134" y="8582"/>
              <a:ext cx="414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з теоретичної позиції</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10"/>
            <p:cNvSpPr>
              <a:spLocks noChangeArrowheads="1"/>
            </p:cNvSpPr>
            <p:nvPr/>
          </p:nvSpPr>
          <p:spPr bwMode="auto">
            <a:xfrm>
              <a:off x="5814" y="8582"/>
              <a:ext cx="486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8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як певний вид суспільного поділу праці</a:t>
              </a:r>
              <a:endParaRPr kumimoji="0" lang="uk-UA" altLang="uk-UA" sz="38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9"/>
            <p:cNvSpPr>
              <a:spLocks noChangeArrowheads="1"/>
            </p:cNvSpPr>
            <p:nvPr/>
          </p:nvSpPr>
          <p:spPr bwMode="auto">
            <a:xfrm>
              <a:off x="1134" y="9302"/>
              <a:ext cx="414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система знань</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sp>
          <p:nvSpPr>
            <p:cNvPr id="28" name="Rectangle 8"/>
            <p:cNvSpPr>
              <a:spLocks noChangeArrowheads="1"/>
            </p:cNvSpPr>
            <p:nvPr/>
          </p:nvSpPr>
          <p:spPr bwMode="auto">
            <a:xfrm>
              <a:off x="5814" y="9302"/>
              <a:ext cx="486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наукова діяльність</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30" name="Line 7"/>
            <p:cNvSpPr>
              <a:spLocks noChangeShapeType="1"/>
            </p:cNvSpPr>
            <p:nvPr/>
          </p:nvSpPr>
          <p:spPr bwMode="auto">
            <a:xfrm>
              <a:off x="5634" y="8222"/>
              <a:ext cx="0" cy="1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1" name="Line 6"/>
            <p:cNvSpPr>
              <a:spLocks noChangeShapeType="1"/>
            </p:cNvSpPr>
            <p:nvPr/>
          </p:nvSpPr>
          <p:spPr bwMode="auto">
            <a:xfrm>
              <a:off x="2934" y="8402"/>
              <a:ext cx="540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2" name="Line 5"/>
            <p:cNvSpPr>
              <a:spLocks noChangeShapeType="1"/>
            </p:cNvSpPr>
            <p:nvPr/>
          </p:nvSpPr>
          <p:spPr bwMode="auto">
            <a:xfrm>
              <a:off x="29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3" name="Line 4"/>
            <p:cNvSpPr>
              <a:spLocks noChangeShapeType="1"/>
            </p:cNvSpPr>
            <p:nvPr/>
          </p:nvSpPr>
          <p:spPr bwMode="auto">
            <a:xfrm>
              <a:off x="83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4" name="Line 3"/>
            <p:cNvSpPr>
              <a:spLocks noChangeShapeType="1"/>
            </p:cNvSpPr>
            <p:nvPr/>
          </p:nvSpPr>
          <p:spPr bwMode="auto">
            <a:xfrm>
              <a:off x="29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5" name="Line 2"/>
            <p:cNvSpPr>
              <a:spLocks noChangeShapeType="1"/>
            </p:cNvSpPr>
            <p:nvPr/>
          </p:nvSpPr>
          <p:spPr bwMode="auto">
            <a:xfrm>
              <a:off x="83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Tree>
    <p:extLst>
      <p:ext uri="{BB962C8B-B14F-4D97-AF65-F5344CB8AC3E}">
        <p14:creationId xmlns:p14="http://schemas.microsoft.com/office/powerpoint/2010/main" val="2028660649"/>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19702" y="15279"/>
            <a:ext cx="8608713" cy="547842"/>
          </a:xfrm>
          <a:prstGeom prst="rect">
            <a:avLst/>
          </a:prstGeom>
        </p:spPr>
        <p:txBody>
          <a:bodyPr wrap="square">
            <a:spAutoFit/>
          </a:bodyPr>
          <a:lstStyle/>
          <a:p>
            <a:pPr algn="ctr">
              <a:lnSpc>
                <a:spcPct val="80000"/>
              </a:lnSpc>
              <a:spcAft>
                <a:spcPts val="0"/>
              </a:spcAft>
            </a:pPr>
            <a:r>
              <a:rPr lang="ru-RU" sz="3700" b="1" dirty="0">
                <a:latin typeface="+mn-lt"/>
                <a:ea typeface="Calibri" panose="020F0502020204030204" pitchFamily="34" charset="0"/>
              </a:rPr>
              <a:t>Основні </a:t>
            </a:r>
            <a:r>
              <a:rPr lang="ru-RU" sz="3700" b="1" dirty="0" err="1">
                <a:latin typeface="+mn-lt"/>
                <a:ea typeface="Calibri" panose="020F0502020204030204" pitchFamily="34" charset="0"/>
              </a:rPr>
              <a:t>структурні</a:t>
            </a:r>
            <a:r>
              <a:rPr lang="ru-RU" sz="3700" b="1" dirty="0">
                <a:latin typeface="+mn-lt"/>
                <a:ea typeface="Calibri" panose="020F0502020204030204" pitchFamily="34" charset="0"/>
              </a:rPr>
              <a:t> </a:t>
            </a:r>
            <a:r>
              <a:rPr lang="ru-RU" sz="3700" b="1" dirty="0" err="1">
                <a:latin typeface="+mn-lt"/>
                <a:ea typeface="Calibri" panose="020F0502020204030204" pitchFamily="34" charset="0"/>
              </a:rPr>
              <a:t>елементи</a:t>
            </a:r>
            <a:r>
              <a:rPr lang="ru-RU" sz="3700" b="1" dirty="0">
                <a:latin typeface="+mn-lt"/>
                <a:ea typeface="Calibri" panose="020F0502020204030204" pitchFamily="34" charset="0"/>
              </a:rPr>
              <a:t> науки</a:t>
            </a:r>
            <a:endParaRPr lang="uk-UA" sz="37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138517" y="895922"/>
            <a:ext cx="8812088" cy="5716271"/>
            <a:chOff x="1134" y="2273"/>
            <a:chExt cx="9360" cy="4326"/>
          </a:xfrm>
        </p:grpSpPr>
        <p:sp>
          <p:nvSpPr>
            <p:cNvPr id="9" name="Line 39"/>
            <p:cNvSpPr>
              <a:spLocks noChangeShapeType="1"/>
            </p:cNvSpPr>
            <p:nvPr/>
          </p:nvSpPr>
          <p:spPr bwMode="auto">
            <a:xfrm>
              <a:off x="4194" y="4613"/>
              <a:ext cx="612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134" y="2273"/>
              <a:ext cx="9360" cy="4326"/>
              <a:chOff x="1134" y="2273"/>
              <a:chExt cx="9360" cy="4326"/>
            </a:xfrm>
          </p:grpSpPr>
          <p:sp>
            <p:nvSpPr>
              <p:cNvPr id="11" name="Rectangle 38"/>
              <p:cNvSpPr>
                <a:spLocks noChangeArrowheads="1"/>
              </p:cNvSpPr>
              <p:nvPr/>
            </p:nvSpPr>
            <p:spPr bwMode="auto">
              <a:xfrm>
                <a:off x="4194" y="227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Ідея </a:t>
                </a:r>
                <a:endParaRPr kumimoji="0" lang="uk-UA" altLang="uk-UA" sz="4800" b="0" i="0" u="none" strike="noStrike" cap="none" normalizeH="0" baseline="0" dirty="0" smtClean="0">
                  <a:ln>
                    <a:noFill/>
                  </a:ln>
                  <a:solidFill>
                    <a:schemeClr val="tx2"/>
                  </a:solidFill>
                  <a:effectLst/>
                </a:endParaRPr>
              </a:p>
            </p:txBody>
          </p:sp>
          <p:sp>
            <p:nvSpPr>
              <p:cNvPr id="13" name="Rectangle 37"/>
              <p:cNvSpPr>
                <a:spLocks noChangeArrowheads="1"/>
              </p:cNvSpPr>
              <p:nvPr/>
            </p:nvSpPr>
            <p:spPr bwMode="auto">
              <a:xfrm>
                <a:off x="4194" y="299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Гіпотеза </a:t>
                </a:r>
                <a:endParaRPr kumimoji="0" lang="uk-UA" altLang="uk-UA" sz="4800" b="0" i="0" u="none" strike="noStrike" cap="none" normalizeH="0" baseline="0" smtClean="0">
                  <a:ln>
                    <a:noFill/>
                  </a:ln>
                  <a:solidFill>
                    <a:schemeClr val="tx2"/>
                  </a:solidFill>
                  <a:effectLst/>
                </a:endParaRPr>
              </a:p>
            </p:txBody>
          </p:sp>
          <p:sp>
            <p:nvSpPr>
              <p:cNvPr id="15" name="Rectangle 36"/>
              <p:cNvSpPr>
                <a:spLocks noChangeArrowheads="1"/>
              </p:cNvSpPr>
              <p:nvPr/>
            </p:nvSpPr>
            <p:spPr bwMode="auto">
              <a:xfrm>
                <a:off x="1314" y="3893"/>
                <a:ext cx="216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Закони</a:t>
                </a:r>
                <a:endParaRPr kumimoji="0" lang="uk-UA" altLang="uk-UA" sz="4800" b="0" i="0" u="none" strike="noStrike" cap="none" normalizeH="0" baseline="0" dirty="0" smtClean="0">
                  <a:ln>
                    <a:noFill/>
                  </a:ln>
                  <a:solidFill>
                    <a:schemeClr val="tx2"/>
                  </a:solidFill>
                  <a:effectLst/>
                </a:endParaRPr>
              </a:p>
            </p:txBody>
          </p:sp>
          <p:sp>
            <p:nvSpPr>
              <p:cNvPr id="16" name="Rectangle 35"/>
              <p:cNvSpPr>
                <a:spLocks noChangeArrowheads="1"/>
              </p:cNvSpPr>
              <p:nvPr/>
            </p:nvSpPr>
            <p:spPr bwMode="auto">
              <a:xfrm>
                <a:off x="4194" y="3893"/>
                <a:ext cx="630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Теорія  </a:t>
                </a:r>
                <a:endParaRPr kumimoji="0" lang="uk-UA" altLang="uk-UA" sz="4800" b="0" i="0" u="none" strike="noStrike" cap="none" normalizeH="0" baseline="0" smtClean="0">
                  <a:ln>
                    <a:noFill/>
                  </a:ln>
                  <a:solidFill>
                    <a:schemeClr val="tx2"/>
                  </a:solidFill>
                  <a:effectLst/>
                </a:endParaRPr>
              </a:p>
            </p:txBody>
          </p:sp>
          <p:grpSp>
            <p:nvGrpSpPr>
              <p:cNvPr id="17" name="Group 31"/>
              <p:cNvGrpSpPr>
                <a:grpSpLocks/>
              </p:cNvGrpSpPr>
              <p:nvPr/>
            </p:nvGrpSpPr>
            <p:grpSpPr bwMode="auto">
              <a:xfrm>
                <a:off x="1134" y="4793"/>
                <a:ext cx="2520" cy="1800"/>
                <a:chOff x="1134" y="11339"/>
                <a:chExt cx="2520" cy="1800"/>
              </a:xfrm>
            </p:grpSpPr>
            <p:sp>
              <p:nvSpPr>
                <p:cNvPr id="55" name="Rectangle 34"/>
                <p:cNvSpPr>
                  <a:spLocks noChangeArrowheads="1"/>
                </p:cNvSpPr>
                <p:nvPr/>
              </p:nvSpPr>
              <p:spPr bwMode="auto">
                <a:xfrm>
                  <a:off x="11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специфічні</a:t>
                  </a:r>
                  <a:endParaRPr kumimoji="0" lang="uk-UA" altLang="uk-UA" sz="4800" b="0" i="0" u="none" strike="noStrike" cap="none" normalizeH="0" baseline="0" smtClean="0">
                    <a:ln>
                      <a:noFill/>
                    </a:ln>
                    <a:solidFill>
                      <a:schemeClr val="tx2"/>
                    </a:solidFill>
                    <a:effectLst/>
                    <a:latin typeface="Arial" panose="020B0604020202020204" pitchFamily="34" charset="0"/>
                  </a:endParaRPr>
                </a:p>
              </p:txBody>
            </p:sp>
            <p:sp>
              <p:nvSpPr>
                <p:cNvPr id="56" name="Rectangle 33"/>
                <p:cNvSpPr>
                  <a:spLocks noChangeArrowheads="1"/>
                </p:cNvSpPr>
                <p:nvPr/>
              </p:nvSpPr>
              <p:spPr bwMode="auto">
                <a:xfrm>
                  <a:off x="2034" y="1133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3600" b="0" i="0" u="none" strike="noStrike" cap="none" normalizeH="0" baseline="0" smtClean="0">
                    <a:ln>
                      <a:noFill/>
                    </a:ln>
                    <a:solidFill>
                      <a:schemeClr val="tx2"/>
                    </a:solidFill>
                    <a:effectLst/>
                  </a:endParaRPr>
                </a:p>
              </p:txBody>
            </p:sp>
            <p:sp>
              <p:nvSpPr>
                <p:cNvPr id="57" name="Rectangle 32"/>
                <p:cNvSpPr>
                  <a:spLocks noChangeArrowheads="1"/>
                </p:cNvSpPr>
                <p:nvPr/>
              </p:nvSpPr>
              <p:spPr bwMode="auto">
                <a:xfrm>
                  <a:off x="29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3600" b="0" i="0" u="none" strike="noStrike" cap="none" normalizeH="0" baseline="0" smtClean="0">
                    <a:ln>
                      <a:noFill/>
                    </a:ln>
                    <a:solidFill>
                      <a:schemeClr val="tx2"/>
                    </a:solidFill>
                    <a:effectLst/>
                  </a:endParaRPr>
                </a:p>
              </p:txBody>
            </p:sp>
          </p:grpSp>
          <p:sp>
            <p:nvSpPr>
              <p:cNvPr id="18" name="Line 30"/>
              <p:cNvSpPr>
                <a:spLocks noChangeShapeType="1"/>
              </p:cNvSpPr>
              <p:nvPr/>
            </p:nvSpPr>
            <p:spPr bwMode="auto">
              <a:xfrm>
                <a:off x="6174" y="28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29"/>
              <p:cNvSpPr>
                <a:spLocks noChangeShapeType="1"/>
              </p:cNvSpPr>
              <p:nvPr/>
            </p:nvSpPr>
            <p:spPr bwMode="auto">
              <a:xfrm>
                <a:off x="6174" y="353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0" name="Line 28"/>
              <p:cNvSpPr>
                <a:spLocks noChangeShapeType="1"/>
              </p:cNvSpPr>
              <p:nvPr/>
            </p:nvSpPr>
            <p:spPr bwMode="auto">
              <a:xfrm>
                <a:off x="2034" y="3713"/>
                <a:ext cx="666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1" name="Line 27"/>
              <p:cNvSpPr>
                <a:spLocks noChangeShapeType="1"/>
              </p:cNvSpPr>
              <p:nvPr/>
            </p:nvSpPr>
            <p:spPr bwMode="auto">
              <a:xfrm>
                <a:off x="203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26"/>
              <p:cNvSpPr>
                <a:spLocks noChangeShapeType="1"/>
              </p:cNvSpPr>
              <p:nvPr/>
            </p:nvSpPr>
            <p:spPr bwMode="auto">
              <a:xfrm>
                <a:off x="869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25"/>
              <p:cNvSpPr>
                <a:spLocks noChangeShapeType="1"/>
              </p:cNvSpPr>
              <p:nvPr/>
            </p:nvSpPr>
            <p:spPr bwMode="auto">
              <a:xfrm>
                <a:off x="221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24"/>
              <p:cNvSpPr>
                <a:spLocks noChangeShapeType="1"/>
              </p:cNvSpPr>
              <p:nvPr/>
            </p:nvSpPr>
            <p:spPr bwMode="auto">
              <a:xfrm>
                <a:off x="1494" y="4613"/>
                <a:ext cx="180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23"/>
              <p:cNvSpPr>
                <a:spLocks noChangeShapeType="1"/>
              </p:cNvSpPr>
              <p:nvPr/>
            </p:nvSpPr>
            <p:spPr bwMode="auto">
              <a:xfrm>
                <a:off x="14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22"/>
              <p:cNvSpPr>
                <a:spLocks noChangeShapeType="1"/>
              </p:cNvSpPr>
              <p:nvPr/>
            </p:nvSpPr>
            <p:spPr bwMode="auto">
              <a:xfrm>
                <a:off x="221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21"/>
              <p:cNvSpPr>
                <a:spLocks noChangeShapeType="1"/>
              </p:cNvSpPr>
              <p:nvPr/>
            </p:nvSpPr>
            <p:spPr bwMode="auto">
              <a:xfrm>
                <a:off x="32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743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37" name="Group 3"/>
              <p:cNvGrpSpPr>
                <a:grpSpLocks/>
              </p:cNvGrpSpPr>
              <p:nvPr/>
            </p:nvGrpSpPr>
            <p:grpSpPr bwMode="auto">
              <a:xfrm>
                <a:off x="4014" y="4604"/>
                <a:ext cx="6480" cy="1995"/>
                <a:chOff x="4014" y="4604"/>
                <a:chExt cx="6480" cy="1995"/>
              </a:xfrm>
            </p:grpSpPr>
            <p:sp>
              <p:nvSpPr>
                <p:cNvPr id="38" name="Rectangle 19"/>
                <p:cNvSpPr>
                  <a:spLocks noChangeArrowheads="1"/>
                </p:cNvSpPr>
                <p:nvPr/>
              </p:nvSpPr>
              <p:spPr bwMode="auto">
                <a:xfrm>
                  <a:off x="4014" y="476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tx2"/>
                    </a:solidFill>
                    <a:effectLst/>
                  </a:endParaRPr>
                </a:p>
              </p:txBody>
            </p:sp>
            <p:sp>
              <p:nvSpPr>
                <p:cNvPr id="39" name="Rectangle 18"/>
                <p:cNvSpPr>
                  <a:spLocks noChangeArrowheads="1"/>
                </p:cNvSpPr>
                <p:nvPr/>
              </p:nvSpPr>
              <p:spPr bwMode="auto">
                <a:xfrm>
                  <a:off x="4959" y="479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tx2"/>
                    </a:solidFill>
                    <a:effectLst/>
                  </a:endParaRPr>
                </a:p>
              </p:txBody>
            </p:sp>
            <p:sp>
              <p:nvSpPr>
                <p:cNvPr id="41" name="Rectangle 17"/>
                <p:cNvSpPr>
                  <a:spLocks noChangeArrowheads="1"/>
                </p:cNvSpPr>
                <p:nvPr/>
              </p:nvSpPr>
              <p:spPr bwMode="auto">
                <a:xfrm>
                  <a:off x="572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smtClean="0">
                    <a:ln>
                      <a:noFill/>
                    </a:ln>
                    <a:solidFill>
                      <a:schemeClr val="tx2"/>
                    </a:solidFill>
                    <a:effectLst/>
                  </a:endParaRPr>
                </a:p>
              </p:txBody>
            </p:sp>
            <p:sp>
              <p:nvSpPr>
                <p:cNvPr id="42" name="Rectangle 16"/>
                <p:cNvSpPr>
                  <a:spLocks noChangeArrowheads="1"/>
                </p:cNvSpPr>
                <p:nvPr/>
              </p:nvSpPr>
              <p:spPr bwMode="auto">
                <a:xfrm>
                  <a:off x="653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dirty="0" smtClean="0">
                    <a:ln>
                      <a:noFill/>
                    </a:ln>
                    <a:solidFill>
                      <a:schemeClr val="tx2"/>
                    </a:solidFill>
                    <a:effectLst/>
                  </a:endParaRPr>
                </a:p>
              </p:txBody>
            </p:sp>
            <p:sp>
              <p:nvSpPr>
                <p:cNvPr id="43" name="Rectangle 15"/>
                <p:cNvSpPr>
                  <a:spLocks noChangeArrowheads="1"/>
                </p:cNvSpPr>
                <p:nvPr/>
              </p:nvSpPr>
              <p:spPr bwMode="auto">
                <a:xfrm>
                  <a:off x="7359"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tx2"/>
                    </a:solidFill>
                    <a:effectLst/>
                  </a:endParaRPr>
                </a:p>
              </p:txBody>
            </p:sp>
            <p:sp>
              <p:nvSpPr>
                <p:cNvPr id="44" name="Rectangle 14"/>
                <p:cNvSpPr>
                  <a:spLocks noChangeArrowheads="1"/>
                </p:cNvSpPr>
                <p:nvPr/>
              </p:nvSpPr>
              <p:spPr bwMode="auto">
                <a:xfrm>
                  <a:off x="81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dirty="0" smtClean="0">
                    <a:ln>
                      <a:noFill/>
                    </a:ln>
                    <a:solidFill>
                      <a:schemeClr val="tx2"/>
                    </a:solidFill>
                    <a:effectLst/>
                  </a:endParaRPr>
                </a:p>
              </p:txBody>
            </p:sp>
            <p:sp>
              <p:nvSpPr>
                <p:cNvPr id="45" name="Rectangle 13"/>
                <p:cNvSpPr>
                  <a:spLocks noChangeArrowheads="1"/>
                </p:cNvSpPr>
                <p:nvPr/>
              </p:nvSpPr>
              <p:spPr bwMode="auto">
                <a:xfrm>
                  <a:off x="90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положення </a:t>
                  </a:r>
                  <a:endParaRPr kumimoji="0" lang="uk-UA" altLang="uk-UA" sz="3600" b="0" i="0" u="none" strike="noStrike" cap="none" normalizeH="0" baseline="0" smtClean="0">
                    <a:ln>
                      <a:noFill/>
                    </a:ln>
                    <a:solidFill>
                      <a:schemeClr val="tx2"/>
                    </a:solidFill>
                    <a:effectLst/>
                  </a:endParaRPr>
                </a:p>
              </p:txBody>
            </p:sp>
            <p:sp>
              <p:nvSpPr>
                <p:cNvPr id="46" name="Rectangle 12"/>
                <p:cNvSpPr>
                  <a:spLocks noChangeArrowheads="1"/>
                </p:cNvSpPr>
                <p:nvPr/>
              </p:nvSpPr>
              <p:spPr bwMode="auto">
                <a:xfrm>
                  <a:off x="995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tx2"/>
                    </a:solidFill>
                    <a:effectLst/>
                  </a:endParaRPr>
                </a:p>
              </p:txBody>
            </p:sp>
            <p:sp>
              <p:nvSpPr>
                <p:cNvPr id="47" name="Line 11"/>
                <p:cNvSpPr>
                  <a:spLocks noChangeShapeType="1"/>
                </p:cNvSpPr>
                <p:nvPr/>
              </p:nvSpPr>
              <p:spPr bwMode="auto">
                <a:xfrm>
                  <a:off x="41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8" name="Line 10"/>
                <p:cNvSpPr>
                  <a:spLocks noChangeShapeType="1"/>
                </p:cNvSpPr>
                <p:nvPr/>
              </p:nvSpPr>
              <p:spPr bwMode="auto">
                <a:xfrm>
                  <a:off x="527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9" name="Line 9"/>
                <p:cNvSpPr>
                  <a:spLocks noChangeShapeType="1"/>
                </p:cNvSpPr>
                <p:nvPr/>
              </p:nvSpPr>
              <p:spPr bwMode="auto">
                <a:xfrm>
                  <a:off x="103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0" name="Line 8"/>
                <p:cNvSpPr>
                  <a:spLocks noChangeShapeType="1"/>
                </p:cNvSpPr>
                <p:nvPr/>
              </p:nvSpPr>
              <p:spPr bwMode="auto">
                <a:xfrm>
                  <a:off x="94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7"/>
                <p:cNvSpPr>
                  <a:spLocks noChangeShapeType="1"/>
                </p:cNvSpPr>
                <p:nvPr/>
              </p:nvSpPr>
              <p:spPr bwMode="auto">
                <a:xfrm>
                  <a:off x="8439" y="4604"/>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6"/>
                <p:cNvSpPr>
                  <a:spLocks noChangeShapeType="1"/>
                </p:cNvSpPr>
                <p:nvPr/>
              </p:nvSpPr>
              <p:spPr bwMode="auto">
                <a:xfrm>
                  <a:off x="764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3" name="Line 5"/>
                <p:cNvSpPr>
                  <a:spLocks noChangeShapeType="1"/>
                </p:cNvSpPr>
                <p:nvPr/>
              </p:nvSpPr>
              <p:spPr bwMode="auto">
                <a:xfrm>
                  <a:off x="680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4"/>
                <p:cNvSpPr>
                  <a:spLocks noChangeShapeType="1"/>
                </p:cNvSpPr>
                <p:nvPr/>
              </p:nvSpPr>
              <p:spPr bwMode="auto">
                <a:xfrm>
                  <a:off x="59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170818190"/>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78635"/>
            <a:ext cx="8608713" cy="757130"/>
          </a:xfrm>
          <a:prstGeom prst="rect">
            <a:avLst/>
          </a:prstGeom>
        </p:spPr>
        <p:txBody>
          <a:bodyPr wrap="square">
            <a:spAutoFit/>
          </a:bodyPr>
          <a:lstStyle/>
          <a:p>
            <a:pPr algn="ctr">
              <a:lnSpc>
                <a:spcPct val="80000"/>
              </a:lnSpc>
              <a:spcAft>
                <a:spcPts val="0"/>
              </a:spcAft>
            </a:pPr>
            <a:r>
              <a:rPr lang="ru-RU" sz="5200" b="1" dirty="0">
                <a:latin typeface="+mn-lt"/>
                <a:ea typeface="Calibri" panose="020F0502020204030204" pitchFamily="34" charset="0"/>
              </a:rPr>
              <a:t>Стадії </a:t>
            </a:r>
            <a:r>
              <a:rPr lang="ru-RU" sz="5200" b="1" dirty="0" err="1">
                <a:latin typeface="+mn-lt"/>
                <a:ea typeface="Calibri" panose="020F0502020204030204" pitchFamily="34" charset="0"/>
              </a:rPr>
              <a:t>розвитку</a:t>
            </a:r>
            <a:r>
              <a:rPr lang="ru-RU" sz="5200" b="1" dirty="0">
                <a:latin typeface="+mn-lt"/>
                <a:ea typeface="Calibri" panose="020F0502020204030204" pitchFamily="34" charset="0"/>
              </a:rPr>
              <a:t> </a:t>
            </a:r>
            <a:r>
              <a:rPr lang="ru-RU" sz="5200" b="1" dirty="0" err="1">
                <a:latin typeface="+mn-lt"/>
                <a:ea typeface="Calibri" panose="020F0502020204030204" pitchFamily="34" charset="0"/>
              </a:rPr>
              <a:t>гіпотези</a:t>
            </a:r>
            <a:endParaRPr lang="uk-UA" sz="5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3"/>
          <p:cNvGrpSpPr>
            <a:grpSpLocks/>
          </p:cNvGrpSpPr>
          <p:nvPr/>
        </p:nvGrpSpPr>
        <p:grpSpPr bwMode="auto">
          <a:xfrm>
            <a:off x="98200" y="1212095"/>
            <a:ext cx="8925009" cy="5588950"/>
            <a:chOff x="1118" y="13979"/>
            <a:chExt cx="9896" cy="2740"/>
          </a:xfrm>
        </p:grpSpPr>
        <p:sp>
          <p:nvSpPr>
            <p:cNvPr id="14" name="Rectangle 16"/>
            <p:cNvSpPr>
              <a:spLocks noChangeArrowheads="1"/>
            </p:cNvSpPr>
            <p:nvPr/>
          </p:nvSpPr>
          <p:spPr bwMode="auto">
            <a:xfrm>
              <a:off x="2891" y="15962"/>
              <a:ext cx="8100" cy="7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перевірка отриманих результатів на  практиці і на основі уточнення гіпотези</a:t>
              </a:r>
              <a:endParaRPr kumimoji="0" lang="uk-UA" altLang="uk-UA" sz="3600" b="0" i="0" u="none" strike="noStrike" cap="none" normalizeH="0" baseline="0" dirty="0" smtClean="0">
                <a:ln>
                  <a:noFill/>
                </a:ln>
                <a:solidFill>
                  <a:schemeClr val="tx1"/>
                </a:solidFill>
                <a:effectLst/>
              </a:endParaRPr>
            </a:p>
          </p:txBody>
        </p:sp>
        <p:grpSp>
          <p:nvGrpSpPr>
            <p:cNvPr id="28" name="Group 5"/>
            <p:cNvGrpSpPr>
              <a:grpSpLocks/>
            </p:cNvGrpSpPr>
            <p:nvPr/>
          </p:nvGrpSpPr>
          <p:grpSpPr bwMode="auto">
            <a:xfrm>
              <a:off x="1118" y="13979"/>
              <a:ext cx="9896" cy="2687"/>
              <a:chOff x="1133" y="12685"/>
              <a:chExt cx="9896" cy="2687"/>
            </a:xfrm>
          </p:grpSpPr>
          <p:sp>
            <p:nvSpPr>
              <p:cNvPr id="31" name="Rectangle 15"/>
              <p:cNvSpPr>
                <a:spLocks noChangeArrowheads="1"/>
              </p:cNvSpPr>
              <p:nvPr/>
            </p:nvSpPr>
            <p:spPr bwMode="auto">
              <a:xfrm>
                <a:off x="2563" y="12685"/>
                <a:ext cx="6840" cy="454"/>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Розвиток гіпотези</a:t>
                </a:r>
                <a:endParaRPr kumimoji="0" lang="uk-UA" altLang="uk-UA" sz="5400" b="0" i="0" u="none" strike="noStrike" cap="none" normalizeH="0" baseline="0" dirty="0" smtClean="0">
                  <a:ln>
                    <a:noFill/>
                  </a:ln>
                  <a:solidFill>
                    <a:schemeClr val="bg1"/>
                  </a:solidFill>
                  <a:effectLst/>
                </a:endParaRPr>
              </a:p>
            </p:txBody>
          </p:sp>
          <p:sp>
            <p:nvSpPr>
              <p:cNvPr id="32" name="Rectangle 14"/>
              <p:cNvSpPr>
                <a:spLocks noChangeArrowheads="1"/>
              </p:cNvSpPr>
              <p:nvPr/>
            </p:nvSpPr>
            <p:spPr bwMode="auto">
              <a:xfrm>
                <a:off x="1144" y="13308"/>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 стадія</a:t>
                </a:r>
                <a:endParaRPr kumimoji="0" lang="uk-UA" altLang="uk-UA" sz="3300" b="0" i="0" u="none" strike="noStrike" cap="none" normalizeH="0" baseline="0" dirty="0" smtClean="0">
                  <a:ln>
                    <a:noFill/>
                  </a:ln>
                  <a:solidFill>
                    <a:schemeClr val="bg1"/>
                  </a:solidFill>
                  <a:effectLst/>
                </a:endParaRPr>
              </a:p>
            </p:txBody>
          </p:sp>
          <p:sp>
            <p:nvSpPr>
              <p:cNvPr id="33" name="Rectangle 13"/>
              <p:cNvSpPr>
                <a:spLocks noChangeArrowheads="1"/>
              </p:cNvSpPr>
              <p:nvPr/>
            </p:nvSpPr>
            <p:spPr bwMode="auto">
              <a:xfrm>
                <a:off x="1133" y="14065"/>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 стадія</a:t>
                </a:r>
                <a:endParaRPr kumimoji="0" lang="uk-UA" altLang="uk-UA" sz="3300" b="0" i="0" u="none" strike="noStrike" cap="none" normalizeH="0" baseline="0" dirty="0" smtClean="0">
                  <a:ln>
                    <a:noFill/>
                  </a:ln>
                  <a:solidFill>
                    <a:schemeClr val="bg1"/>
                  </a:solidFill>
                  <a:effectLst/>
                </a:endParaRPr>
              </a:p>
            </p:txBody>
          </p:sp>
          <p:sp>
            <p:nvSpPr>
              <p:cNvPr id="34" name="Rectangle 12"/>
              <p:cNvSpPr>
                <a:spLocks noChangeArrowheads="1"/>
              </p:cNvSpPr>
              <p:nvPr/>
            </p:nvSpPr>
            <p:spPr bwMode="auto">
              <a:xfrm>
                <a:off x="1133" y="14832"/>
                <a:ext cx="155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ІІІ стадія</a:t>
                </a:r>
                <a:endParaRPr kumimoji="0" lang="uk-UA" altLang="uk-UA" sz="3300" b="0" i="0" u="none" strike="noStrike" cap="none" normalizeH="0" baseline="0" dirty="0" smtClean="0">
                  <a:ln>
                    <a:noFill/>
                  </a:ln>
                  <a:solidFill>
                    <a:schemeClr val="bg1"/>
                  </a:solidFill>
                  <a:effectLst/>
                </a:endParaRPr>
              </a:p>
            </p:txBody>
          </p:sp>
          <p:sp>
            <p:nvSpPr>
              <p:cNvPr id="35" name="Rectangle 11"/>
              <p:cNvSpPr>
                <a:spLocks noChangeArrowheads="1"/>
              </p:cNvSpPr>
              <p:nvPr/>
            </p:nvSpPr>
            <p:spPr bwMode="auto">
              <a:xfrm>
                <a:off x="2929" y="13184"/>
                <a:ext cx="8100" cy="80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накопичення фактичного матеріалу і висунення на його основі припущень гіпотези</a:t>
                </a:r>
                <a:endParaRPr kumimoji="0" lang="uk-UA" altLang="uk-UA" sz="3600" b="0" i="0" u="none" strike="noStrike" cap="none" normalizeH="0" baseline="0" dirty="0" smtClean="0">
                  <a:ln>
                    <a:noFill/>
                  </a:ln>
                  <a:solidFill>
                    <a:schemeClr val="tx1"/>
                  </a:solidFill>
                  <a:effectLst/>
                </a:endParaRPr>
              </a:p>
            </p:txBody>
          </p:sp>
          <p:sp>
            <p:nvSpPr>
              <p:cNvPr id="59" name="Rectangle 10"/>
              <p:cNvSpPr>
                <a:spLocks noChangeArrowheads="1"/>
              </p:cNvSpPr>
              <p:nvPr/>
            </p:nvSpPr>
            <p:spPr bwMode="auto">
              <a:xfrm>
                <a:off x="2929" y="14060"/>
                <a:ext cx="81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формулювання та обґрунтування гіпотези</a:t>
                </a:r>
                <a:endParaRPr kumimoji="0" lang="uk-UA" altLang="uk-UA" sz="3600" b="0" i="0" u="none" strike="noStrike" cap="none" normalizeH="0" baseline="0" smtClean="0">
                  <a:ln>
                    <a:noFill/>
                  </a:ln>
                  <a:solidFill>
                    <a:schemeClr val="tx1"/>
                  </a:solidFill>
                  <a:effectLst/>
                </a:endParaRPr>
              </a:p>
            </p:txBody>
          </p:sp>
          <p:sp>
            <p:nvSpPr>
              <p:cNvPr id="60" name="Line 9"/>
              <p:cNvSpPr>
                <a:spLocks noChangeShapeType="1"/>
              </p:cNvSpPr>
              <p:nvPr/>
            </p:nvSpPr>
            <p:spPr bwMode="auto">
              <a:xfrm>
                <a:off x="1942" y="12959"/>
                <a:ext cx="632"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1" name="Line 8"/>
              <p:cNvSpPr>
                <a:spLocks noChangeShapeType="1"/>
              </p:cNvSpPr>
              <p:nvPr/>
            </p:nvSpPr>
            <p:spPr bwMode="auto">
              <a:xfrm>
                <a:off x="1937" y="12959"/>
                <a:ext cx="0" cy="34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2" name="Line 7"/>
              <p:cNvSpPr>
                <a:spLocks noChangeShapeType="1"/>
              </p:cNvSpPr>
              <p:nvPr/>
            </p:nvSpPr>
            <p:spPr bwMode="auto">
              <a:xfrm>
                <a:off x="1937" y="13848"/>
                <a:ext cx="0" cy="21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3" name="Line 6"/>
              <p:cNvSpPr>
                <a:spLocks noChangeShapeType="1"/>
              </p:cNvSpPr>
              <p:nvPr/>
            </p:nvSpPr>
            <p:spPr bwMode="auto">
              <a:xfrm>
                <a:off x="1937" y="14605"/>
                <a:ext cx="0" cy="22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30" name="Line 4"/>
            <p:cNvSpPr>
              <a:spLocks noChangeShapeType="1"/>
            </p:cNvSpPr>
            <p:nvPr/>
          </p:nvSpPr>
          <p:spPr bwMode="auto">
            <a:xfrm>
              <a:off x="2668" y="16372"/>
              <a:ext cx="223"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67" name="Line 4"/>
          <p:cNvSpPr>
            <a:spLocks noChangeShapeType="1"/>
          </p:cNvSpPr>
          <p:nvPr/>
        </p:nvSpPr>
        <p:spPr bwMode="auto">
          <a:xfrm>
            <a:off x="1506486" y="4515730"/>
            <a:ext cx="201119" cy="4119"/>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8" name="Line 4"/>
          <p:cNvSpPr>
            <a:spLocks noChangeShapeType="1"/>
          </p:cNvSpPr>
          <p:nvPr/>
        </p:nvSpPr>
        <p:spPr bwMode="auto">
          <a:xfrm>
            <a:off x="1506486" y="3143715"/>
            <a:ext cx="20111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052527237"/>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0"/>
            <a:ext cx="8353425" cy="4320479"/>
          </a:xfrm>
        </p:spPr>
        <p:txBody>
          <a:bodyPr/>
          <a:lstStyle/>
          <a:p>
            <a:pPr marL="0" indent="0" defTabSz="809625">
              <a:spcBef>
                <a:spcPts val="0"/>
              </a:spcBef>
              <a:spcAft>
                <a:spcPts val="1000"/>
              </a:spcAft>
              <a:buClr>
                <a:schemeClr val="accent1"/>
              </a:buClr>
              <a:buNone/>
              <a:tabLst>
                <a:tab pos="93663" algn="l"/>
              </a:tabLst>
              <a:defRPr/>
            </a:pPr>
            <a:r>
              <a:rPr lang="en-US" dirty="0" smtClean="0">
                <a:solidFill>
                  <a:schemeClr val="accent4">
                    <a:lumMod val="75000"/>
                  </a:schemeClr>
                </a:solidFill>
              </a:rPr>
              <a:t>3</a:t>
            </a:r>
            <a:r>
              <a:rPr lang="ru-RU" dirty="0" smtClean="0">
                <a:solidFill>
                  <a:schemeClr val="accent4">
                    <a:lumMod val="75000"/>
                  </a:schemeClr>
                </a:solidFill>
              </a:rPr>
              <a:t>.1</a:t>
            </a:r>
            <a:r>
              <a:rPr lang="ru-RU" dirty="0">
                <a:solidFill>
                  <a:schemeClr val="accent4">
                    <a:lumMod val="75000"/>
                  </a:schemeClr>
                </a:solidFill>
              </a:rPr>
              <a:t>.	</a:t>
            </a:r>
            <a:r>
              <a:rPr lang="ru-RU" dirty="0" err="1">
                <a:solidFill>
                  <a:schemeClr val="accent4">
                    <a:lumMod val="75000"/>
                  </a:schemeClr>
                </a:solidFill>
              </a:rPr>
              <a:t>Знання</a:t>
            </a:r>
            <a:r>
              <a:rPr lang="ru-RU" dirty="0">
                <a:solidFill>
                  <a:schemeClr val="accent4">
                    <a:lumMod val="75000"/>
                  </a:schemeClr>
                </a:solidFill>
              </a:rPr>
              <a:t> як основа науки і </a:t>
            </a:r>
            <a:r>
              <a:rPr lang="ru-RU" dirty="0" err="1">
                <a:solidFill>
                  <a:schemeClr val="accent4">
                    <a:lumMod val="75000"/>
                  </a:schemeClr>
                </a:solidFill>
              </a:rPr>
              <a:t>наукової</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діяльності</a:t>
            </a:r>
            <a:endParaRPr lang="ru-RU" dirty="0">
              <a:solidFill>
                <a:schemeClr val="accent4">
                  <a:lumMod val="75000"/>
                </a:schemeClr>
              </a:solidFill>
            </a:endParaRPr>
          </a:p>
          <a:p>
            <a:pPr marL="0" indent="0" defTabSz="903288">
              <a:spcBef>
                <a:spcPts val="0"/>
              </a:spcBef>
              <a:spcAft>
                <a:spcPts val="1000"/>
              </a:spcAft>
              <a:buClr>
                <a:schemeClr val="accent1"/>
              </a:buClr>
              <a:buNone/>
              <a:tabLst>
                <a:tab pos="809625" algn="l"/>
              </a:tabLst>
              <a:defRPr/>
            </a:pPr>
            <a:r>
              <a:rPr lang="en-US" dirty="0" smtClean="0">
                <a:solidFill>
                  <a:schemeClr val="accent4">
                    <a:lumMod val="75000"/>
                  </a:schemeClr>
                </a:solidFill>
              </a:rPr>
              <a:t>3</a:t>
            </a:r>
            <a:r>
              <a:rPr lang="ru-RU" dirty="0" smtClean="0">
                <a:solidFill>
                  <a:schemeClr val="accent4">
                    <a:lumMod val="75000"/>
                  </a:schemeClr>
                </a:solidFill>
              </a:rPr>
              <a:t>.2</a:t>
            </a:r>
            <a:r>
              <a:rPr lang="ru-RU" dirty="0">
                <a:solidFill>
                  <a:schemeClr val="accent4">
                    <a:lumMod val="75000"/>
                  </a:schemeClr>
                </a:solidFill>
              </a:rPr>
              <a:t>.	Визначення, характеристика науки та </a:t>
            </a:r>
            <a:r>
              <a:rPr lang="en-US" dirty="0" smtClean="0">
                <a:solidFill>
                  <a:schemeClr val="accent4">
                    <a:lumMod val="75000"/>
                  </a:schemeClr>
                </a:solidFill>
              </a:rPr>
              <a:t>	</a:t>
            </a:r>
            <a:r>
              <a:rPr lang="ru-RU" dirty="0" err="1" smtClean="0">
                <a:solidFill>
                  <a:schemeClr val="accent4">
                    <a:lumMod val="75000"/>
                  </a:schemeClr>
                </a:solidFill>
              </a:rPr>
              <a:t>її</a:t>
            </a:r>
            <a:r>
              <a:rPr lang="ru-RU" dirty="0" smtClean="0">
                <a:solidFill>
                  <a:schemeClr val="accent4">
                    <a:lumMod val="75000"/>
                  </a:schemeClr>
                </a:solidFill>
              </a:rPr>
              <a:t> </a:t>
            </a:r>
            <a:r>
              <a:rPr lang="ru-RU" dirty="0">
                <a:solidFill>
                  <a:schemeClr val="accent4">
                    <a:lumMod val="75000"/>
                  </a:schemeClr>
                </a:solidFill>
              </a:rPr>
              <a:t>види </a:t>
            </a:r>
          </a:p>
          <a:p>
            <a:pPr marL="0" indent="0" defTabSz="809625">
              <a:spcBef>
                <a:spcPts val="0"/>
              </a:spcBef>
              <a:spcAft>
                <a:spcPts val="1000"/>
              </a:spcAft>
              <a:buClr>
                <a:schemeClr val="accent1"/>
              </a:buClr>
              <a:buNone/>
              <a:defRPr/>
            </a:pPr>
            <a:r>
              <a:rPr lang="en-US" dirty="0" smtClean="0">
                <a:solidFill>
                  <a:schemeClr val="accent4">
                    <a:lumMod val="75000"/>
                  </a:schemeClr>
                </a:solidFill>
              </a:rPr>
              <a:t>3</a:t>
            </a:r>
            <a:r>
              <a:rPr lang="ru-RU" dirty="0" smtClean="0">
                <a:solidFill>
                  <a:schemeClr val="accent4">
                    <a:lumMod val="75000"/>
                  </a:schemeClr>
                </a:solidFill>
              </a:rPr>
              <a:t>.3</a:t>
            </a:r>
            <a:r>
              <a:rPr lang="ru-RU" dirty="0">
                <a:solidFill>
                  <a:schemeClr val="accent4">
                    <a:lumMod val="75000"/>
                  </a:schemeClr>
                </a:solidFill>
              </a:rPr>
              <a:t>.	Наука як </a:t>
            </a:r>
            <a:r>
              <a:rPr lang="ru-RU" dirty="0" err="1">
                <a:solidFill>
                  <a:schemeClr val="accent4">
                    <a:lumMod val="75000"/>
                  </a:schemeClr>
                </a:solidFill>
              </a:rPr>
              <a:t>сукупність</a:t>
            </a:r>
            <a:r>
              <a:rPr lang="ru-RU" dirty="0">
                <a:solidFill>
                  <a:schemeClr val="accent4">
                    <a:lumMod val="75000"/>
                  </a:schemeClr>
                </a:solidFill>
              </a:rPr>
              <a:t> </a:t>
            </a:r>
            <a:r>
              <a:rPr lang="ru-RU" dirty="0" err="1">
                <a:solidFill>
                  <a:schemeClr val="accent4">
                    <a:lumMod val="75000"/>
                  </a:schemeClr>
                </a:solidFill>
              </a:rPr>
              <a:t>знань</a:t>
            </a:r>
            <a:endParaRPr lang="ru-RU" dirty="0">
              <a:solidFill>
                <a:schemeClr val="accent4">
                  <a:lumMod val="75000"/>
                </a:schemeClr>
              </a:solidFill>
            </a:endParaRPr>
          </a:p>
          <a:p>
            <a:pPr marL="0" indent="0" defTabSz="809625">
              <a:spcBef>
                <a:spcPts val="0"/>
              </a:spcBef>
              <a:spcAft>
                <a:spcPts val="1000"/>
              </a:spcAft>
              <a:buClr>
                <a:schemeClr val="accent1"/>
              </a:buClr>
              <a:buNone/>
              <a:tabLst>
                <a:tab pos="714375" algn="l"/>
              </a:tabLst>
              <a:defRPr/>
            </a:pPr>
            <a:r>
              <a:rPr lang="en-US" dirty="0" smtClean="0">
                <a:solidFill>
                  <a:schemeClr val="accent4">
                    <a:lumMod val="75000"/>
                  </a:schemeClr>
                </a:solidFill>
              </a:rPr>
              <a:t>3</a:t>
            </a:r>
            <a:r>
              <a:rPr lang="ru-RU" dirty="0" smtClean="0">
                <a:solidFill>
                  <a:schemeClr val="accent4">
                    <a:lumMod val="75000"/>
                  </a:schemeClr>
                </a:solidFill>
              </a:rPr>
              <a:t>.4</a:t>
            </a:r>
            <a:r>
              <a:rPr lang="ru-RU" dirty="0">
                <a:solidFill>
                  <a:schemeClr val="accent4">
                    <a:lumMod val="75000"/>
                  </a:schemeClr>
                </a:solidFill>
              </a:rPr>
              <a:t>.	 Характеристика, </a:t>
            </a:r>
            <a:r>
              <a:rPr lang="ru-RU" dirty="0" err="1">
                <a:solidFill>
                  <a:schemeClr val="accent4">
                    <a:lumMod val="75000"/>
                  </a:schemeClr>
                </a:solidFill>
              </a:rPr>
              <a:t>суб'єкти</a:t>
            </a:r>
            <a:r>
              <a:rPr lang="ru-RU" dirty="0">
                <a:solidFill>
                  <a:schemeClr val="accent4">
                    <a:lumMod val="75000"/>
                  </a:schemeClr>
                </a:solidFill>
              </a:rPr>
              <a:t> та </a:t>
            </a:r>
            <a:r>
              <a:rPr lang="ru-RU" dirty="0" err="1">
                <a:solidFill>
                  <a:schemeClr val="accent4">
                    <a:lumMod val="75000"/>
                  </a:schemeClr>
                </a:solidFill>
              </a:rPr>
              <a:t>об’єкти</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науки </a:t>
            </a:r>
            <a:r>
              <a:rPr lang="ru-RU" dirty="0">
                <a:solidFill>
                  <a:schemeClr val="accent4">
                    <a:lumMod val="75000"/>
                  </a:schemeClr>
                </a:solidFill>
              </a:rPr>
              <a:t>як діяльності</a:t>
            </a: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80528" y="-6925"/>
            <a:ext cx="8608713"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Структура </a:t>
            </a:r>
            <a:r>
              <a:rPr lang="ru-RU" sz="6000" b="1" dirty="0" err="1" smtClean="0">
                <a:latin typeface="+mn-lt"/>
                <a:ea typeface="Calibri" panose="020F0502020204030204" pitchFamily="34" charset="0"/>
              </a:rPr>
              <a:t>теорії</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98105" y="1217871"/>
            <a:ext cx="8691439" cy="5388404"/>
            <a:chOff x="1572" y="9646"/>
            <a:chExt cx="9099" cy="5593"/>
          </a:xfrm>
        </p:grpSpPr>
        <p:sp>
          <p:nvSpPr>
            <p:cNvPr id="5" name="AutoShape 18"/>
            <p:cNvSpPr>
              <a:spLocks noChangeArrowheads="1"/>
            </p:cNvSpPr>
            <p:nvPr/>
          </p:nvSpPr>
          <p:spPr bwMode="auto">
            <a:xfrm>
              <a:off x="4914" y="11534"/>
              <a:ext cx="2329" cy="1425"/>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sng"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Теорія</a:t>
              </a:r>
              <a:endParaRPr kumimoji="0" lang="uk-UA" altLang="uk-UA" sz="4000" b="0" i="0" u="sng" strike="noStrike" cap="none" normalizeH="0" baseline="0" dirty="0" smtClean="0">
                <a:ln>
                  <a:noFill/>
                </a:ln>
                <a:solidFill>
                  <a:schemeClr val="bg1"/>
                </a:solidFill>
                <a:effectLst/>
                <a:latin typeface="Arial" panose="020B0604020202020204" pitchFamily="34" charset="0"/>
              </a:endParaRPr>
            </a:p>
          </p:txBody>
        </p:sp>
        <p:sp>
          <p:nvSpPr>
            <p:cNvPr id="6" name="AutoShape 17"/>
            <p:cNvSpPr>
              <a:spLocks noChangeArrowheads="1"/>
            </p:cNvSpPr>
            <p:nvPr/>
          </p:nvSpPr>
          <p:spPr bwMode="auto">
            <a:xfrm>
              <a:off x="1674" y="10619"/>
              <a:ext cx="1980" cy="144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7" name="AutoShape 16"/>
            <p:cNvSpPr>
              <a:spLocks noChangeArrowheads="1"/>
            </p:cNvSpPr>
            <p:nvPr/>
          </p:nvSpPr>
          <p:spPr bwMode="auto">
            <a:xfrm>
              <a:off x="3643" y="9647"/>
              <a:ext cx="2674" cy="1132"/>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6829" y="9646"/>
              <a:ext cx="2325" cy="140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AutoShape 14"/>
            <p:cNvSpPr>
              <a:spLocks noChangeArrowheads="1"/>
            </p:cNvSpPr>
            <p:nvPr/>
          </p:nvSpPr>
          <p:spPr bwMode="auto">
            <a:xfrm>
              <a:off x="7798" y="11251"/>
              <a:ext cx="2873" cy="118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0" name="AutoShape 13"/>
            <p:cNvSpPr>
              <a:spLocks noChangeArrowheads="1"/>
            </p:cNvSpPr>
            <p:nvPr/>
          </p:nvSpPr>
          <p:spPr bwMode="auto">
            <a:xfrm>
              <a:off x="1572" y="12458"/>
              <a:ext cx="2655" cy="121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AutoShape 12"/>
            <p:cNvSpPr>
              <a:spLocks noChangeArrowheads="1"/>
            </p:cNvSpPr>
            <p:nvPr/>
          </p:nvSpPr>
          <p:spPr bwMode="auto">
            <a:xfrm>
              <a:off x="3463" y="13869"/>
              <a:ext cx="2531" cy="137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3" name="AutoShape 11"/>
            <p:cNvSpPr>
              <a:spLocks noChangeArrowheads="1"/>
            </p:cNvSpPr>
            <p:nvPr/>
          </p:nvSpPr>
          <p:spPr bwMode="auto">
            <a:xfrm>
              <a:off x="6354" y="13966"/>
              <a:ext cx="3025" cy="111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Положення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5" name="AutoShape 10"/>
            <p:cNvSpPr>
              <a:spLocks noChangeArrowheads="1"/>
            </p:cNvSpPr>
            <p:nvPr/>
          </p:nvSpPr>
          <p:spPr bwMode="auto">
            <a:xfrm>
              <a:off x="7819" y="12703"/>
              <a:ext cx="2831" cy="107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6" name="Line 9"/>
            <p:cNvSpPr>
              <a:spLocks noChangeShapeType="1"/>
            </p:cNvSpPr>
            <p:nvPr/>
          </p:nvSpPr>
          <p:spPr bwMode="auto">
            <a:xfrm flipH="1" flipV="1">
              <a:off x="3643" y="11425"/>
              <a:ext cx="1260" cy="54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7" name="Line 8"/>
            <p:cNvSpPr>
              <a:spLocks noChangeShapeType="1"/>
            </p:cNvSpPr>
            <p:nvPr/>
          </p:nvSpPr>
          <p:spPr bwMode="auto">
            <a:xfrm flipV="1">
              <a:off x="7243" y="11831"/>
              <a:ext cx="555" cy="121"/>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8" name="Line 7"/>
            <p:cNvSpPr>
              <a:spLocks noChangeShapeType="1"/>
            </p:cNvSpPr>
            <p:nvPr/>
          </p:nvSpPr>
          <p:spPr bwMode="auto">
            <a:xfrm flipH="1" flipV="1">
              <a:off x="4689" y="10794"/>
              <a:ext cx="679" cy="754"/>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9" name="Line 6"/>
            <p:cNvSpPr>
              <a:spLocks noChangeShapeType="1"/>
            </p:cNvSpPr>
            <p:nvPr/>
          </p:nvSpPr>
          <p:spPr bwMode="auto">
            <a:xfrm flipV="1">
              <a:off x="6829" y="11065"/>
              <a:ext cx="414" cy="46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0" name="Line 5"/>
            <p:cNvSpPr>
              <a:spLocks noChangeShapeType="1"/>
            </p:cNvSpPr>
            <p:nvPr/>
          </p:nvSpPr>
          <p:spPr bwMode="auto">
            <a:xfrm flipH="1">
              <a:off x="4238" y="12552"/>
              <a:ext cx="676" cy="40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4"/>
            <p:cNvSpPr>
              <a:spLocks noChangeShapeType="1"/>
            </p:cNvSpPr>
            <p:nvPr/>
          </p:nvSpPr>
          <p:spPr bwMode="auto">
            <a:xfrm>
              <a:off x="7243" y="12542"/>
              <a:ext cx="687" cy="37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3"/>
            <p:cNvSpPr>
              <a:spLocks noChangeShapeType="1"/>
            </p:cNvSpPr>
            <p:nvPr/>
          </p:nvSpPr>
          <p:spPr bwMode="auto">
            <a:xfrm flipH="1">
              <a:off x="4689" y="12959"/>
              <a:ext cx="630" cy="91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2"/>
            <p:cNvSpPr>
              <a:spLocks noChangeShapeType="1"/>
            </p:cNvSpPr>
            <p:nvPr/>
          </p:nvSpPr>
          <p:spPr bwMode="auto">
            <a:xfrm>
              <a:off x="6817" y="12964"/>
              <a:ext cx="786" cy="100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4" name="Rectangle 29"/>
          <p:cNvSpPr>
            <a:spLocks noChangeArrowheads="1"/>
          </p:cNvSpPr>
          <p:nvPr/>
        </p:nvSpPr>
        <p:spPr bwMode="auto">
          <a:xfrm>
            <a:off x="1031032" y="23338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5142988"/>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15568"/>
            <a:ext cx="8608713" cy="683264"/>
          </a:xfrm>
          <a:prstGeom prst="rect">
            <a:avLst/>
          </a:prstGeom>
        </p:spPr>
        <p:txBody>
          <a:bodyPr wrap="square">
            <a:spAutoFit/>
          </a:bodyPr>
          <a:lstStyle/>
          <a:p>
            <a:pPr algn="ctr">
              <a:lnSpc>
                <a:spcPct val="80000"/>
              </a:lnSpc>
              <a:spcAft>
                <a:spcPts val="0"/>
              </a:spcAft>
            </a:pPr>
            <a:r>
              <a:rPr lang="ru-RU" sz="4600" b="1" dirty="0">
                <a:latin typeface="+mn-lt"/>
                <a:ea typeface="Calibri" panose="020F0502020204030204" pitchFamily="34" charset="0"/>
              </a:rPr>
              <a:t>Структура </a:t>
            </a:r>
            <a:r>
              <a:rPr lang="ru-RU" sz="4600" b="1" dirty="0" err="1">
                <a:latin typeface="+mn-lt"/>
                <a:ea typeface="Calibri" panose="020F0502020204030204" pitchFamily="34" charset="0"/>
              </a:rPr>
              <a:t>наукового</a:t>
            </a:r>
            <a:r>
              <a:rPr lang="ru-RU" sz="4600" b="1" dirty="0">
                <a:latin typeface="+mn-lt"/>
                <a:ea typeface="Calibri" panose="020F0502020204030204" pitchFamily="34" charset="0"/>
              </a:rPr>
              <a:t> факту</a:t>
            </a:r>
            <a:endParaRPr lang="uk-UA" sz="4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1"/>
          <p:cNvGrpSpPr>
            <a:grpSpLocks/>
          </p:cNvGrpSpPr>
          <p:nvPr/>
        </p:nvGrpSpPr>
        <p:grpSpPr bwMode="auto">
          <a:xfrm>
            <a:off x="251520" y="1140464"/>
            <a:ext cx="8784976" cy="5385128"/>
            <a:chOff x="1134" y="12779"/>
            <a:chExt cx="10065" cy="6173"/>
          </a:xfrm>
        </p:grpSpPr>
        <p:sp>
          <p:nvSpPr>
            <p:cNvPr id="14" name="Line 21"/>
            <p:cNvSpPr>
              <a:spLocks noChangeShapeType="1"/>
            </p:cNvSpPr>
            <p:nvPr/>
          </p:nvSpPr>
          <p:spPr bwMode="auto">
            <a:xfrm>
              <a:off x="1134" y="12959"/>
              <a:ext cx="12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nvGrpSpPr>
            <p:cNvPr id="25" name="Group 2"/>
            <p:cNvGrpSpPr>
              <a:grpSpLocks/>
            </p:cNvGrpSpPr>
            <p:nvPr/>
          </p:nvGrpSpPr>
          <p:grpSpPr bwMode="auto">
            <a:xfrm>
              <a:off x="1134" y="12779"/>
              <a:ext cx="10065" cy="6173"/>
              <a:chOff x="1134" y="9719"/>
              <a:chExt cx="10065" cy="6173"/>
            </a:xfrm>
          </p:grpSpPr>
          <p:sp>
            <p:nvSpPr>
              <p:cNvPr id="26" name="Rectangle 20"/>
              <p:cNvSpPr>
                <a:spLocks noChangeArrowheads="1"/>
              </p:cNvSpPr>
              <p:nvPr/>
            </p:nvSpPr>
            <p:spPr bwMode="auto">
              <a:xfrm>
                <a:off x="2394" y="9719"/>
                <a:ext cx="72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a:t>
                </a:r>
                <a:endParaRPr kumimoji="0" lang="uk-UA" altLang="uk-UA" sz="4400" b="1" i="0" u="none" strike="noStrike" cap="none" normalizeH="0" baseline="0" dirty="0" smtClean="0">
                  <a:ln>
                    <a:noFill/>
                  </a:ln>
                  <a:solidFill>
                    <a:schemeClr val="bg1"/>
                  </a:solidFill>
                  <a:effectLst/>
                </a:endParaRPr>
              </a:p>
            </p:txBody>
          </p:sp>
          <p:sp>
            <p:nvSpPr>
              <p:cNvPr id="27" name="Rectangle 19"/>
              <p:cNvSpPr>
                <a:spLocks noChangeArrowheads="1"/>
              </p:cNvSpPr>
              <p:nvPr/>
            </p:nvSpPr>
            <p:spPr bwMode="auto">
              <a:xfrm>
                <a:off x="1535" y="10376"/>
                <a:ext cx="2813" cy="100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anose="02020603050405020304" pitchFamily="18" charset="0"/>
                  </a:rPr>
                  <a:t>об'єктивна складова</a:t>
                </a:r>
                <a:endParaRPr kumimoji="0" lang="uk-UA" altLang="uk-UA" sz="2800" b="0" i="0" u="none" strike="noStrike" cap="none" normalizeH="0" baseline="0" dirty="0" smtClean="0">
                  <a:ln>
                    <a:noFill/>
                  </a:ln>
                  <a:solidFill>
                    <a:schemeClr val="tx1"/>
                  </a:solidFill>
                  <a:effectLst/>
                </a:endParaRPr>
              </a:p>
            </p:txBody>
          </p:sp>
          <p:sp>
            <p:nvSpPr>
              <p:cNvPr id="28" name="Rectangle 18"/>
              <p:cNvSpPr>
                <a:spLocks noChangeArrowheads="1"/>
              </p:cNvSpPr>
              <p:nvPr/>
            </p:nvSpPr>
            <p:spPr bwMode="auto">
              <a:xfrm>
                <a:off x="4599" y="10372"/>
                <a:ext cx="6600" cy="108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реальні процеси, події, структури, які є похідною основою для фіксації пізнавального результату, що називається фактом </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0" name="Rectangle 17"/>
              <p:cNvSpPr>
                <a:spLocks noChangeArrowheads="1"/>
              </p:cNvSpPr>
              <p:nvPr/>
            </p:nvSpPr>
            <p:spPr bwMode="auto">
              <a:xfrm>
                <a:off x="1521" y="11561"/>
                <a:ext cx="2827" cy="104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інформаційна складова</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16"/>
              <p:cNvSpPr>
                <a:spLocks noChangeArrowheads="1"/>
              </p:cNvSpPr>
              <p:nvPr/>
            </p:nvSpPr>
            <p:spPr bwMode="auto">
              <a:xfrm>
                <a:off x="4599" y="11561"/>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інформаційні посередники, які забезпечують передачу інформації від джерела до адресату – засобу фіксації факту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2" name="Rectangle 15"/>
              <p:cNvSpPr>
                <a:spLocks noChangeArrowheads="1"/>
              </p:cNvSpPr>
              <p:nvPr/>
            </p:nvSpPr>
            <p:spPr bwMode="auto">
              <a:xfrm>
                <a:off x="1520" y="12723"/>
                <a:ext cx="2828" cy="146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практична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14"/>
              <p:cNvSpPr>
                <a:spLocks noChangeArrowheads="1"/>
              </p:cNvSpPr>
              <p:nvPr/>
            </p:nvSpPr>
            <p:spPr bwMode="auto">
              <a:xfrm>
                <a:off x="4599" y="12846"/>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зумовленість факту наявними якісними і кількісними можливостями спостереження, вимірювання й експерименту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13"/>
              <p:cNvSpPr>
                <a:spLocks noChangeArrowheads="1"/>
              </p:cNvSpPr>
              <p:nvPr/>
            </p:nvSpPr>
            <p:spPr bwMode="auto">
              <a:xfrm>
                <a:off x="1520" y="14304"/>
                <a:ext cx="2828" cy="158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когнітивна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12"/>
              <p:cNvSpPr>
                <a:spLocks noChangeArrowheads="1"/>
              </p:cNvSpPr>
              <p:nvPr/>
            </p:nvSpPr>
            <p:spPr bwMode="auto">
              <a:xfrm>
                <a:off x="4599" y="14304"/>
                <a:ext cx="6600" cy="149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залежність способів фіксації та інтерпретації фактів від системи похідних абстракцій теорії, теоретичних схем, психологічних настанов тощо</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6" name="Line 11"/>
              <p:cNvSpPr>
                <a:spLocks noChangeShapeType="1"/>
              </p:cNvSpPr>
              <p:nvPr/>
            </p:nvSpPr>
            <p:spPr bwMode="auto">
              <a:xfrm>
                <a:off x="1134" y="9899"/>
                <a:ext cx="0" cy="522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8" name="Line 9"/>
              <p:cNvSpPr>
                <a:spLocks noChangeShapeType="1"/>
              </p:cNvSpPr>
              <p:nvPr/>
            </p:nvSpPr>
            <p:spPr bwMode="auto">
              <a:xfrm>
                <a:off x="1134" y="12015"/>
                <a:ext cx="386"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9" name="Line 8"/>
              <p:cNvSpPr>
                <a:spLocks noChangeShapeType="1"/>
              </p:cNvSpPr>
              <p:nvPr/>
            </p:nvSpPr>
            <p:spPr bwMode="auto">
              <a:xfrm>
                <a:off x="1134" y="13386"/>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1" name="Line 7"/>
              <p:cNvSpPr>
                <a:spLocks noChangeShapeType="1"/>
              </p:cNvSpPr>
              <p:nvPr/>
            </p:nvSpPr>
            <p:spPr bwMode="auto">
              <a:xfrm>
                <a:off x="1134" y="15119"/>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4" name="Line 4"/>
              <p:cNvSpPr>
                <a:spLocks noChangeShapeType="1"/>
              </p:cNvSpPr>
              <p:nvPr/>
            </p:nvSpPr>
            <p:spPr bwMode="auto">
              <a:xfrm flipV="1">
                <a:off x="4348" y="15066"/>
                <a:ext cx="244"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grpSp>
      <p:sp>
        <p:nvSpPr>
          <p:cNvPr id="46" name="Rectangle 32"/>
          <p:cNvSpPr>
            <a:spLocks noChangeArrowheads="1"/>
          </p:cNvSpPr>
          <p:nvPr/>
        </p:nvSpPr>
        <p:spPr bwMode="auto">
          <a:xfrm>
            <a:off x="1132756" y="19550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Line 9"/>
          <p:cNvSpPr>
            <a:spLocks noChangeShapeType="1"/>
          </p:cNvSpPr>
          <p:nvPr/>
        </p:nvSpPr>
        <p:spPr bwMode="auto">
          <a:xfrm>
            <a:off x="251520" y="2132856"/>
            <a:ext cx="350004" cy="1379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6" name="Line 4"/>
          <p:cNvSpPr>
            <a:spLocks noChangeShapeType="1"/>
          </p:cNvSpPr>
          <p:nvPr/>
        </p:nvSpPr>
        <p:spPr bwMode="auto">
          <a:xfrm flipV="1">
            <a:off x="3056777" y="4293096"/>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7" name="Line 4"/>
          <p:cNvSpPr>
            <a:spLocks noChangeShapeType="1"/>
          </p:cNvSpPr>
          <p:nvPr/>
        </p:nvSpPr>
        <p:spPr bwMode="auto">
          <a:xfrm flipV="1">
            <a:off x="3066743" y="3140968"/>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9" name="Line 4"/>
          <p:cNvSpPr>
            <a:spLocks noChangeShapeType="1"/>
          </p:cNvSpPr>
          <p:nvPr/>
        </p:nvSpPr>
        <p:spPr bwMode="auto">
          <a:xfrm flipV="1">
            <a:off x="3066742" y="2146652"/>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127845153"/>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8237" y="-19254"/>
            <a:ext cx="8608713" cy="683264"/>
          </a:xfrm>
          <a:prstGeom prst="rect">
            <a:avLst/>
          </a:prstGeom>
        </p:spPr>
        <p:txBody>
          <a:bodyPr wrap="square">
            <a:spAutoFit/>
          </a:bodyPr>
          <a:lstStyle/>
          <a:p>
            <a:pPr algn="ctr">
              <a:lnSpc>
                <a:spcPct val="80000"/>
              </a:lnSpc>
              <a:spcAft>
                <a:spcPts val="0"/>
              </a:spcAft>
            </a:pPr>
            <a:r>
              <a:rPr lang="ru-RU" sz="4800" b="1" dirty="0">
                <a:latin typeface="+mn-lt"/>
                <a:ea typeface="Calibri" panose="020F0502020204030204" pitchFamily="34" charset="0"/>
              </a:rPr>
              <a:t>Види </a:t>
            </a:r>
            <a:r>
              <a:rPr lang="ru-RU" sz="4800" b="1" dirty="0" err="1">
                <a:latin typeface="+mn-lt"/>
                <a:ea typeface="Calibri" panose="020F0502020204030204" pitchFamily="34" charset="0"/>
              </a:rPr>
              <a:t>наукової</a:t>
            </a:r>
            <a:r>
              <a:rPr lang="ru-RU" sz="4800" b="1" dirty="0">
                <a:latin typeface="+mn-lt"/>
                <a:ea typeface="Calibri" panose="020F0502020204030204" pitchFamily="34" charset="0"/>
              </a:rPr>
              <a:t> діяльності</a:t>
            </a:r>
            <a:endParaRPr lang="uk-UA" sz="48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35280" y="608811"/>
            <a:ext cx="8781102" cy="6143797"/>
            <a:chOff x="873" y="1752"/>
            <a:chExt cx="10489" cy="5466"/>
          </a:xfrm>
        </p:grpSpPr>
        <p:sp>
          <p:nvSpPr>
            <p:cNvPr id="5" name="Rectangle 16"/>
            <p:cNvSpPr>
              <a:spLocks noChangeArrowheads="1"/>
            </p:cNvSpPr>
            <p:nvPr/>
          </p:nvSpPr>
          <p:spPr bwMode="auto">
            <a:xfrm>
              <a:off x="1945" y="1752"/>
              <a:ext cx="7638" cy="58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Види наукової діяльності</a:t>
              </a:r>
              <a:endParaRPr kumimoji="0" lang="uk-UA" altLang="uk-UA" sz="4000" b="0" i="0" u="none" strike="noStrike" cap="none" normalizeH="0" baseline="0" dirty="0" smtClean="0">
                <a:ln>
                  <a:noFill/>
                </a:ln>
                <a:solidFill>
                  <a:schemeClr val="bg1"/>
                </a:solidFill>
                <a:effectLst/>
              </a:endParaRPr>
            </a:p>
          </p:txBody>
        </p:sp>
        <p:sp>
          <p:nvSpPr>
            <p:cNvPr id="6" name="Rectangle 15"/>
            <p:cNvSpPr>
              <a:spLocks noChangeArrowheads="1"/>
            </p:cNvSpPr>
            <p:nvPr/>
          </p:nvSpPr>
          <p:spPr bwMode="auto">
            <a:xfrm>
              <a:off x="1256" y="2443"/>
              <a:ext cx="3398" cy="99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науково-технічна</a:t>
              </a:r>
              <a:endParaRPr kumimoji="0" lang="uk-UA" altLang="uk-UA" sz="3600" b="0" i="0" u="none" strike="noStrike" cap="none" normalizeH="0" baseline="0" dirty="0" smtClean="0">
                <a:ln>
                  <a:noFill/>
                </a:ln>
                <a:solidFill>
                  <a:schemeClr val="bg1"/>
                </a:solidFill>
                <a:effectLst/>
              </a:endParaRPr>
            </a:p>
          </p:txBody>
        </p:sp>
        <p:sp>
          <p:nvSpPr>
            <p:cNvPr id="7" name="Rectangle 14"/>
            <p:cNvSpPr>
              <a:spLocks noChangeArrowheads="1"/>
            </p:cNvSpPr>
            <p:nvPr/>
          </p:nvSpPr>
          <p:spPr bwMode="auto">
            <a:xfrm>
              <a:off x="4882" y="2376"/>
              <a:ext cx="6480" cy="12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інтелектуальна творча діяльність, спрямована на здобуття і використання нових знань у всіх галузях техніки і технологій</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1256" y="4095"/>
              <a:ext cx="3409" cy="10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науково-організаційна</a:t>
              </a:r>
              <a:endParaRPr kumimoji="0" lang="uk-UA" altLang="uk-UA" sz="3600" b="0" i="0" u="none" strike="noStrike" cap="none" normalizeH="0" baseline="0" dirty="0" smtClean="0">
                <a:ln>
                  <a:noFill/>
                </a:ln>
                <a:solidFill>
                  <a:schemeClr val="bg1"/>
                </a:solidFill>
                <a:effectLst/>
              </a:endParaRPr>
            </a:p>
          </p:txBody>
        </p:sp>
        <p:sp>
          <p:nvSpPr>
            <p:cNvPr id="9" name="Rectangle 12"/>
            <p:cNvSpPr>
              <a:spLocks noChangeArrowheads="1"/>
            </p:cNvSpPr>
            <p:nvPr/>
          </p:nvSpPr>
          <p:spPr bwMode="auto">
            <a:xfrm>
              <a:off x="4882" y="3737"/>
              <a:ext cx="6480" cy="16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діяльність, що спрямована на методичне, організаційне забезпечення та координацію наукової, науково-технічної та науково-педагогічної діяльності</a:t>
              </a:r>
              <a:endParaRPr kumimoji="0" lang="uk-UA" altLang="uk-UA" sz="2400" b="0" i="0" u="none" strike="noStrike" cap="none" normalizeH="0" baseline="0" dirty="0" smtClean="0">
                <a:ln>
                  <a:noFill/>
                </a:ln>
                <a:solidFill>
                  <a:schemeClr val="tx2"/>
                </a:solidFill>
                <a:effectLst/>
              </a:endParaRPr>
            </a:p>
          </p:txBody>
        </p:sp>
        <p:sp>
          <p:nvSpPr>
            <p:cNvPr id="10" name="Rectangle 11"/>
            <p:cNvSpPr>
              <a:spLocks noChangeArrowheads="1"/>
            </p:cNvSpPr>
            <p:nvPr/>
          </p:nvSpPr>
          <p:spPr bwMode="auto">
            <a:xfrm>
              <a:off x="1265" y="5841"/>
              <a:ext cx="3404" cy="102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науково-педагогічна</a:t>
              </a:r>
              <a:endParaRPr kumimoji="0" lang="uk-UA" altLang="uk-UA" sz="3600" b="0" i="0" u="none" strike="noStrike" cap="none" normalizeH="0" baseline="0" dirty="0" smtClean="0">
                <a:ln>
                  <a:noFill/>
                </a:ln>
                <a:solidFill>
                  <a:schemeClr val="bg1"/>
                </a:solidFill>
                <a:effectLst/>
              </a:endParaRPr>
            </a:p>
          </p:txBody>
        </p:sp>
        <p:sp>
          <p:nvSpPr>
            <p:cNvPr id="11" name="Rectangle 10"/>
            <p:cNvSpPr>
              <a:spLocks noChangeArrowheads="1"/>
            </p:cNvSpPr>
            <p:nvPr/>
          </p:nvSpPr>
          <p:spPr bwMode="auto">
            <a:xfrm>
              <a:off x="4882" y="5488"/>
              <a:ext cx="6480" cy="173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педагогічна діяльність у </a:t>
              </a:r>
              <a:r>
                <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вищих навчальних закладах та закладах післядипломної освіти ІІІ–І</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рівнів акредитації, пов’язана з науковою та (або) науково-технічною діяльністю</a:t>
              </a:r>
              <a:endParaRPr kumimoji="0" lang="uk-UA" altLang="uk-UA" sz="2400" b="0" i="0" u="none" strike="noStrike" cap="none" normalizeH="0" baseline="0" dirty="0" smtClean="0">
                <a:ln>
                  <a:noFill/>
                </a:ln>
                <a:solidFill>
                  <a:schemeClr val="tx2"/>
                </a:solidFill>
                <a:effectLst/>
              </a:endParaRPr>
            </a:p>
          </p:txBody>
        </p:sp>
        <p:sp>
          <p:nvSpPr>
            <p:cNvPr id="13" name="Line 9"/>
            <p:cNvSpPr>
              <a:spLocks noChangeShapeType="1"/>
            </p:cNvSpPr>
            <p:nvPr/>
          </p:nvSpPr>
          <p:spPr bwMode="auto">
            <a:xfrm>
              <a:off x="892" y="2041"/>
              <a:ext cx="1052" cy="5"/>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873" y="2041"/>
              <a:ext cx="7" cy="439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892" y="2836"/>
              <a:ext cx="364" cy="1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892" y="4490"/>
              <a:ext cx="358" cy="1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911" y="6266"/>
              <a:ext cx="349" cy="1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85900" y="223934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45" name="Пряма сполучна лінія 44"/>
          <p:cNvCxnSpPr/>
          <p:nvPr/>
        </p:nvCxnSpPr>
        <p:spPr bwMode="auto">
          <a:xfrm>
            <a:off x="3409838" y="194693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5" name="Пряма сполучна лінія 54"/>
          <p:cNvCxnSpPr/>
          <p:nvPr/>
        </p:nvCxnSpPr>
        <p:spPr bwMode="auto">
          <a:xfrm>
            <a:off x="3419872" y="377289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418347" y="5792710"/>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50009054"/>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40190"/>
            <a:ext cx="8580477" cy="634020"/>
          </a:xfrm>
          <a:prstGeom prst="rect">
            <a:avLst/>
          </a:prstGeom>
        </p:spPr>
        <p:txBody>
          <a:bodyPr wrap="square">
            <a:spAutoFit/>
          </a:bodyPr>
          <a:lstStyle/>
          <a:p>
            <a:pPr algn="ctr">
              <a:lnSpc>
                <a:spcPct val="80000"/>
              </a:lnSpc>
              <a:spcAft>
                <a:spcPts val="0"/>
              </a:spcAft>
            </a:pPr>
            <a:r>
              <a:rPr lang="ru-RU" sz="4400" b="1" dirty="0">
                <a:latin typeface="+mn-lt"/>
                <a:ea typeface="Calibri" panose="020F0502020204030204" pitchFamily="34" charset="0"/>
              </a:rPr>
              <a:t>Суб’єкти </a:t>
            </a:r>
            <a:r>
              <a:rPr lang="ru-RU" sz="4400" b="1" dirty="0" err="1">
                <a:latin typeface="+mn-lt"/>
                <a:ea typeface="Calibri" panose="020F0502020204030204" pitchFamily="34" charset="0"/>
              </a:rPr>
              <a:t>наукової</a:t>
            </a:r>
            <a:r>
              <a:rPr lang="ru-RU" sz="4400" b="1" dirty="0">
                <a:latin typeface="+mn-lt"/>
                <a:ea typeface="Calibri" panose="020F0502020204030204" pitchFamily="34" charset="0"/>
              </a:rPr>
              <a:t> діяльності</a:t>
            </a:r>
            <a:endParaRPr lang="uk-UA" sz="44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1" name="Групувати 30"/>
          <p:cNvGrpSpPr/>
          <p:nvPr/>
        </p:nvGrpSpPr>
        <p:grpSpPr>
          <a:xfrm>
            <a:off x="257347" y="774210"/>
            <a:ext cx="8640959" cy="5958474"/>
            <a:chOff x="257347" y="774210"/>
            <a:chExt cx="8640959" cy="5958474"/>
          </a:xfrm>
        </p:grpSpPr>
        <p:grpSp>
          <p:nvGrpSpPr>
            <p:cNvPr id="12" name="Group 1"/>
            <p:cNvGrpSpPr>
              <a:grpSpLocks/>
            </p:cNvGrpSpPr>
            <p:nvPr/>
          </p:nvGrpSpPr>
          <p:grpSpPr bwMode="auto">
            <a:xfrm>
              <a:off x="257347" y="774210"/>
              <a:ext cx="8640959" cy="5958474"/>
              <a:chOff x="1314" y="9775"/>
              <a:chExt cx="9540" cy="4280"/>
            </a:xfrm>
          </p:grpSpPr>
          <p:grpSp>
            <p:nvGrpSpPr>
              <p:cNvPr id="14" name="Group 7"/>
              <p:cNvGrpSpPr>
                <a:grpSpLocks/>
              </p:cNvGrpSpPr>
              <p:nvPr/>
            </p:nvGrpSpPr>
            <p:grpSpPr bwMode="auto">
              <a:xfrm>
                <a:off x="1314" y="9775"/>
                <a:ext cx="9540" cy="4280"/>
                <a:chOff x="1314" y="9775"/>
                <a:chExt cx="9540" cy="4280"/>
              </a:xfrm>
            </p:grpSpPr>
            <p:sp>
              <p:nvSpPr>
                <p:cNvPr id="25" name="AutoShape 11"/>
                <p:cNvSpPr>
                  <a:spLocks noChangeArrowheads="1"/>
                </p:cNvSpPr>
                <p:nvPr/>
              </p:nvSpPr>
              <p:spPr bwMode="auto">
                <a:xfrm>
                  <a:off x="1314" y="9775"/>
                  <a:ext cx="7394" cy="1005"/>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Суб’єкт наукової діяльності</a:t>
                  </a:r>
                  <a:endParaRPr kumimoji="0" lang="uk-UA" altLang="uk-UA" sz="4400" b="1" i="0" u="none" strike="noStrike" cap="none" normalizeH="0" baseline="0" dirty="0" smtClean="0">
                    <a:ln>
                      <a:noFill/>
                    </a:ln>
                    <a:solidFill>
                      <a:schemeClr val="tx2"/>
                    </a:solidFill>
                    <a:effectLst/>
                    <a:latin typeface="Arial" panose="020B0604020202020204" pitchFamily="34" charset="0"/>
                  </a:endParaRPr>
                </a:p>
              </p:txBody>
            </p:sp>
            <p:sp>
              <p:nvSpPr>
                <p:cNvPr id="26" name="AutoShape 10"/>
                <p:cNvSpPr>
                  <a:spLocks noChangeArrowheads="1"/>
                </p:cNvSpPr>
                <p:nvPr/>
              </p:nvSpPr>
              <p:spPr bwMode="auto">
                <a:xfrm>
                  <a:off x="1314" y="11309"/>
                  <a:ext cx="1980" cy="2690"/>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окремий вчений, з ім'ям якого пов'язано відкриття</a:t>
                  </a:r>
                  <a:endParaRPr kumimoji="0" lang="uk-UA" altLang="uk-UA" sz="2400" b="0" i="0" u="none" strike="noStrike" cap="none" normalizeH="0" baseline="0" dirty="0" smtClean="0">
                    <a:ln>
                      <a:noFill/>
                    </a:ln>
                    <a:solidFill>
                      <a:schemeClr val="tx2"/>
                    </a:solidFill>
                    <a:effectLst/>
                  </a:endParaRPr>
                </a:p>
              </p:txBody>
            </p:sp>
            <p:sp>
              <p:nvSpPr>
                <p:cNvPr id="27" name="AutoShape 9"/>
                <p:cNvSpPr>
                  <a:spLocks noChangeArrowheads="1"/>
                </p:cNvSpPr>
                <p:nvPr/>
              </p:nvSpPr>
              <p:spPr bwMode="auto">
                <a:xfrm>
                  <a:off x="3527" y="11008"/>
                  <a:ext cx="2954" cy="304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особливе співтовариство людей – учених, спеціально зайнятих виробництвом знання</a:t>
                  </a:r>
                  <a:endParaRPr kumimoji="0" lang="uk-UA" altLang="uk-UA" sz="2400" b="0" i="0" u="none" strike="noStrike" cap="none" normalizeH="0" baseline="0" dirty="0" smtClean="0">
                    <a:ln>
                      <a:noFill/>
                    </a:ln>
                    <a:solidFill>
                      <a:schemeClr val="tx2"/>
                    </a:solidFill>
                    <a:effectLst/>
                  </a:endParaRPr>
                </a:p>
              </p:txBody>
            </p:sp>
            <p:sp>
              <p:nvSpPr>
                <p:cNvPr id="28" name="AutoShape 8"/>
                <p:cNvSpPr>
                  <a:spLocks noChangeArrowheads="1"/>
                </p:cNvSpPr>
                <p:nvPr/>
              </p:nvSpPr>
              <p:spPr bwMode="auto">
                <a:xfrm>
                  <a:off x="6714" y="10482"/>
                  <a:ext cx="4140" cy="351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усе людство, що складається з окремих народів, коли кожен народ, виробляючи норми, ідеї та цінності, що фіксуються в його культурі, виступає як особливий суб'єкт </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пізнавальної діяльності</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23" name="AutoShape 3"/>
              <p:cNvSpPr>
                <a:spLocks noChangeArrowheads="1"/>
              </p:cNvSpPr>
              <p:nvPr/>
            </p:nvSpPr>
            <p:spPr bwMode="auto">
              <a:xfrm>
                <a:off x="7628" y="10608"/>
                <a:ext cx="332" cy="552"/>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38" name="AutoShape 3"/>
            <p:cNvSpPr>
              <a:spLocks noChangeArrowheads="1"/>
            </p:cNvSpPr>
            <p:nvPr/>
          </p:nvSpPr>
          <p:spPr bwMode="auto">
            <a:xfrm>
              <a:off x="2855371" y="2173338"/>
              <a:ext cx="300713" cy="1111646"/>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39" name="AutoShape 3"/>
            <p:cNvSpPr>
              <a:spLocks noChangeArrowheads="1"/>
            </p:cNvSpPr>
            <p:nvPr/>
          </p:nvSpPr>
          <p:spPr bwMode="auto">
            <a:xfrm>
              <a:off x="575080" y="2173338"/>
              <a:ext cx="300713" cy="1460398"/>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3841637792"/>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наукової</a:t>
            </a:r>
            <a:r>
              <a:rPr lang="ru-RU" sz="3200" b="1" dirty="0">
                <a:latin typeface="+mn-lt"/>
                <a:ea typeface="Calibri" panose="020F0502020204030204" pitchFamily="34" charset="0"/>
              </a:rPr>
              <a:t> та </a:t>
            </a:r>
            <a:r>
              <a:rPr lang="ru-RU" sz="3200" b="1" dirty="0" err="1">
                <a:latin typeface="+mn-lt"/>
                <a:ea typeface="Calibri" panose="020F0502020204030204" pitchFamily="34" charset="0"/>
              </a:rPr>
              <a:t>науково-технічної</a:t>
            </a:r>
            <a:r>
              <a:rPr lang="ru-RU" sz="3200" b="1" dirty="0">
                <a:latin typeface="+mn-lt"/>
                <a:ea typeface="Calibri" panose="020F0502020204030204" pitchFamily="34" charset="0"/>
              </a:rPr>
              <a:t> діяльності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81094" y="795077"/>
            <a:ext cx="8863813" cy="5917490"/>
            <a:chOff x="763" y="2011"/>
            <a:chExt cx="10431" cy="5342"/>
          </a:xfrm>
        </p:grpSpPr>
        <p:sp>
          <p:nvSpPr>
            <p:cNvPr id="5" name="Rectangle 32"/>
            <p:cNvSpPr>
              <a:spLocks noChangeArrowheads="1"/>
            </p:cNvSpPr>
            <p:nvPr/>
          </p:nvSpPr>
          <p:spPr bwMode="auto">
            <a:xfrm>
              <a:off x="1282" y="2011"/>
              <a:ext cx="9902" cy="59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mn-lt"/>
              </a:endParaRPr>
            </a:p>
          </p:txBody>
        </p:sp>
        <p:sp>
          <p:nvSpPr>
            <p:cNvPr id="6" name="Rectangle 31"/>
            <p:cNvSpPr>
              <a:spLocks noChangeArrowheads="1"/>
            </p:cNvSpPr>
            <p:nvPr/>
          </p:nvSpPr>
          <p:spPr bwMode="auto">
            <a:xfrm>
              <a:off x="954" y="2879"/>
              <a:ext cx="27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Учений</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30"/>
            <p:cNvSpPr>
              <a:spLocks noChangeArrowheads="1"/>
            </p:cNvSpPr>
            <p:nvPr/>
          </p:nvSpPr>
          <p:spPr bwMode="auto">
            <a:xfrm>
              <a:off x="4014" y="2657"/>
              <a:ext cx="7170" cy="133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фізична особа  (громадянин  України,  іноземець  або особа  без  громадянства),  яка має повну вищу освіту і проводить фундаментальні  та  (або)  прикладні наукові дослідження і отримує наукові  та  (або)  науково-технічні  результати</a:t>
              </a:r>
              <a:r>
                <a:rPr kumimoji="0" lang="uk-UA" altLang="uk-UA" sz="185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i="0" u="none" strike="noStrike" cap="none" normalizeH="0" baseline="0" dirty="0" smtClean="0">
                <a:ln>
                  <a:noFill/>
                </a:ln>
                <a:solidFill>
                  <a:schemeClr val="tx2"/>
                </a:solidFill>
                <a:effectLst/>
                <a:latin typeface="+mn-lt"/>
              </a:endParaRPr>
            </a:p>
          </p:txBody>
        </p:sp>
        <p:sp>
          <p:nvSpPr>
            <p:cNvPr id="8" name="Rectangle 29"/>
            <p:cNvSpPr>
              <a:spLocks noChangeArrowheads="1"/>
            </p:cNvSpPr>
            <p:nvPr/>
          </p:nvSpPr>
          <p:spPr bwMode="auto">
            <a:xfrm>
              <a:off x="1044" y="4311"/>
              <a:ext cx="2700" cy="105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Науковий працівник</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Rectangle 28"/>
            <p:cNvSpPr>
              <a:spLocks noChangeArrowheads="1"/>
            </p:cNvSpPr>
            <p:nvPr/>
          </p:nvSpPr>
          <p:spPr bwMode="auto">
            <a:xfrm>
              <a:off x="4024" y="4044"/>
              <a:ext cx="7170" cy="183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учений, який за основним місцем роботи та  відповідно до  трудового  договору  (контракту)  </a:t>
              </a:r>
              <a:r>
                <a:rPr kumimoji="0" lang="uk-UA" altLang="uk-UA" sz="1850" b="0" i="0" u="none" strike="noStrike" cap="none" normalizeH="0" baseline="0" dirty="0" err="1"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професійно</a:t>
              </a: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займається науковою, науково-технічною, науково-організаційною або науково-педагогічною  діяльністю  та  має  відповідну кваліфікацію незалежно  від  наявності  наукового  ступеню  або вченого звання, підтверджену  результатами  атестації</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10" name="Rectangle 27"/>
            <p:cNvSpPr>
              <a:spLocks noChangeArrowheads="1"/>
            </p:cNvSpPr>
            <p:nvPr/>
          </p:nvSpPr>
          <p:spPr bwMode="auto">
            <a:xfrm>
              <a:off x="970" y="6058"/>
              <a:ext cx="2700" cy="10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установа</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Rectangle 26"/>
            <p:cNvSpPr>
              <a:spLocks noChangeArrowheads="1"/>
            </p:cNvSpPr>
            <p:nvPr/>
          </p:nvSpPr>
          <p:spPr bwMode="auto">
            <a:xfrm>
              <a:off x="4040" y="5972"/>
              <a:ext cx="7154" cy="138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юридична особа незалежно від форми власності, що створена в установленому законодавством порядку,  для якої наукова або науково-технічна діяльність є основною і  становить  понад 70% загального річного обсягу  виконаних робіт</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latin typeface="+mn-lt"/>
              </a:endParaRPr>
            </a:p>
          </p:txBody>
        </p:sp>
        <p:sp>
          <p:nvSpPr>
            <p:cNvPr id="22" name="Line 17"/>
            <p:cNvSpPr>
              <a:spLocks noChangeShapeType="1"/>
            </p:cNvSpPr>
            <p:nvPr/>
          </p:nvSpPr>
          <p:spPr bwMode="auto">
            <a:xfrm>
              <a:off x="763" y="2308"/>
              <a:ext cx="519" cy="3"/>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16"/>
            <p:cNvSpPr>
              <a:spLocks noChangeShapeType="1"/>
            </p:cNvSpPr>
            <p:nvPr/>
          </p:nvSpPr>
          <p:spPr bwMode="auto">
            <a:xfrm>
              <a:off x="763" y="2311"/>
              <a:ext cx="11" cy="434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15"/>
            <p:cNvSpPr>
              <a:spLocks noChangeShapeType="1"/>
            </p:cNvSpPr>
            <p:nvPr/>
          </p:nvSpPr>
          <p:spPr bwMode="auto">
            <a:xfrm>
              <a:off x="763" y="3172"/>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10"/>
            <p:cNvSpPr>
              <a:spLocks noChangeShapeType="1"/>
            </p:cNvSpPr>
            <p:nvPr/>
          </p:nvSpPr>
          <p:spPr bwMode="auto">
            <a:xfrm>
              <a:off x="774" y="6659"/>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9"/>
            <p:cNvSpPr>
              <a:spLocks noChangeShapeType="1"/>
            </p:cNvSpPr>
            <p:nvPr/>
          </p:nvSpPr>
          <p:spPr bwMode="auto">
            <a:xfrm flipV="1">
              <a:off x="774" y="4779"/>
              <a:ext cx="27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8"/>
            <p:cNvSpPr>
              <a:spLocks noChangeShapeType="1"/>
            </p:cNvSpPr>
            <p:nvPr/>
          </p:nvSpPr>
          <p:spPr bwMode="auto">
            <a:xfrm>
              <a:off x="3643" y="3163"/>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7"/>
            <p:cNvSpPr>
              <a:spLocks noChangeShapeType="1"/>
            </p:cNvSpPr>
            <p:nvPr/>
          </p:nvSpPr>
          <p:spPr bwMode="auto">
            <a:xfrm flipV="1">
              <a:off x="3744" y="4778"/>
              <a:ext cx="27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6" name="Line 2"/>
            <p:cNvSpPr>
              <a:spLocks noChangeShapeType="1"/>
            </p:cNvSpPr>
            <p:nvPr/>
          </p:nvSpPr>
          <p:spPr bwMode="auto">
            <a:xfrm>
              <a:off x="3674" y="6659"/>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462869718"/>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84552" y="124519"/>
            <a:ext cx="8837468" cy="6707873"/>
            <a:chOff x="763" y="2083"/>
            <a:chExt cx="10400" cy="11644"/>
          </a:xfrm>
        </p:grpSpPr>
        <p:sp>
          <p:nvSpPr>
            <p:cNvPr id="5" name="Rectangle 32"/>
            <p:cNvSpPr>
              <a:spLocks noChangeArrowheads="1"/>
            </p:cNvSpPr>
            <p:nvPr/>
          </p:nvSpPr>
          <p:spPr bwMode="auto">
            <a:xfrm>
              <a:off x="1572" y="2083"/>
              <a:ext cx="9490" cy="72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Arial" panose="020B0604020202020204" pitchFamily="34" charset="0"/>
              </a:endParaRPr>
            </a:p>
          </p:txBody>
        </p:sp>
        <p:sp>
          <p:nvSpPr>
            <p:cNvPr id="13" name="Rectangle 25"/>
            <p:cNvSpPr>
              <a:spLocks noChangeArrowheads="1"/>
            </p:cNvSpPr>
            <p:nvPr/>
          </p:nvSpPr>
          <p:spPr bwMode="auto">
            <a:xfrm>
              <a:off x="1143" y="2899"/>
              <a:ext cx="3479" cy="256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Громадські наукові організації</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Rectangle 24"/>
            <p:cNvSpPr>
              <a:spLocks noChangeArrowheads="1"/>
            </p:cNvSpPr>
            <p:nvPr/>
          </p:nvSpPr>
          <p:spPr bwMode="auto">
            <a:xfrm>
              <a:off x="4718" y="3078"/>
              <a:ext cx="6403" cy="1967"/>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об'єднання вчених для цілеспрямованого розвитку  відповідних  напрямів  науки,  захисту фахових  інтересів, взаємної координації науково-дослідної роботи, обміну досвідом</a:t>
              </a:r>
              <a:endParaRPr kumimoji="0" lang="uk-UA" altLang="uk-UA"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6" name="Rectangle 23"/>
            <p:cNvSpPr>
              <a:spLocks noChangeArrowheads="1"/>
            </p:cNvSpPr>
            <p:nvPr/>
          </p:nvSpPr>
          <p:spPr bwMode="auto">
            <a:xfrm>
              <a:off x="1143" y="5619"/>
              <a:ext cx="3479" cy="262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Науково-педагогічний працівник</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Rectangle 22"/>
            <p:cNvSpPr>
              <a:spLocks noChangeArrowheads="1"/>
            </p:cNvSpPr>
            <p:nvPr/>
          </p:nvSpPr>
          <p:spPr bwMode="auto">
            <a:xfrm>
              <a:off x="4718" y="5338"/>
              <a:ext cx="6445" cy="252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особи, які за основним місцем роботи у вищих навчальних закладах ІІІ і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a:t>
              </a:r>
              <a:r>
                <a:rPr kumimoji="0" lang="en-US"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рівнів акредитації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професійно</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займаються педагогічною діяльністю у поєднанні з науковою та науково-технічною діяльністю</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21"/>
            <p:cNvSpPr>
              <a:spLocks noChangeArrowheads="1"/>
            </p:cNvSpPr>
            <p:nvPr/>
          </p:nvSpPr>
          <p:spPr bwMode="auto">
            <a:xfrm>
              <a:off x="1128" y="8336"/>
              <a:ext cx="3468" cy="189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організація</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Rectangle 20"/>
            <p:cNvSpPr>
              <a:spLocks noChangeArrowheads="1"/>
            </p:cNvSpPr>
            <p:nvPr/>
          </p:nvSpPr>
          <p:spPr bwMode="auto">
            <a:xfrm>
              <a:off x="4718" y="8056"/>
              <a:ext cx="6445" cy="346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організація (установа, підприємство), що виконує наукові дослідження і розробки в якості основної діяльності або має у своєму складі підрозділу, основною діяльністю яких є виконання наукових досліджень і розробок, незалежно від її належності до тієї чи іншої галузі економіки, організаційно-правової форми та форми власності</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0" name="Rectangle 19"/>
            <p:cNvSpPr>
              <a:spLocks noChangeArrowheads="1"/>
            </p:cNvSpPr>
            <p:nvPr/>
          </p:nvSpPr>
          <p:spPr bwMode="auto">
            <a:xfrm>
              <a:off x="1125" y="10353"/>
              <a:ext cx="3442" cy="332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Вищі навчальні заклади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III</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IV </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рівнів акредитації</a:t>
              </a:r>
              <a:endParaRPr kumimoji="0" lang="uk-UA" altLang="uk-UA" sz="2800" b="0" i="0" u="none" strike="noStrike" cap="none" normalizeH="0" baseline="0" dirty="0" smtClean="0">
                <a:ln>
                  <a:noFill/>
                </a:ln>
                <a:solidFill>
                  <a:schemeClr val="bg1"/>
                </a:solidFill>
                <a:effectLst/>
                <a:latin typeface="+mn-lt"/>
              </a:endParaRPr>
            </a:p>
          </p:txBody>
        </p:sp>
        <p:sp>
          <p:nvSpPr>
            <p:cNvPr id="21" name="Rectangle 18"/>
            <p:cNvSpPr>
              <a:spLocks noChangeArrowheads="1"/>
            </p:cNvSpPr>
            <p:nvPr/>
          </p:nvSpPr>
          <p:spPr bwMode="auto">
            <a:xfrm>
              <a:off x="4718" y="11715"/>
              <a:ext cx="6445" cy="201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інститут, музична академія, академія, університет, які здійснюють підготовку фахівців за такими освітньо-кваліфікаційними рівнями, як спеціаліст і магістр</a:t>
              </a:r>
              <a:endParaRPr kumimoji="0" lang="ru-RU"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2" name="Line 17"/>
            <p:cNvSpPr>
              <a:spLocks noChangeShapeType="1"/>
            </p:cNvSpPr>
            <p:nvPr/>
          </p:nvSpPr>
          <p:spPr bwMode="auto">
            <a:xfrm>
              <a:off x="763" y="2311"/>
              <a:ext cx="80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6"/>
            <p:cNvSpPr>
              <a:spLocks noChangeShapeType="1"/>
            </p:cNvSpPr>
            <p:nvPr/>
          </p:nvSpPr>
          <p:spPr bwMode="auto">
            <a:xfrm>
              <a:off x="763" y="2311"/>
              <a:ext cx="19" cy="10124"/>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3" name="Line 12"/>
            <p:cNvSpPr>
              <a:spLocks noChangeShapeType="1"/>
            </p:cNvSpPr>
            <p:nvPr/>
          </p:nvSpPr>
          <p:spPr bwMode="auto">
            <a:xfrm flipV="1">
              <a:off x="785" y="6569"/>
              <a:ext cx="343"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4" name="Line 11"/>
            <p:cNvSpPr>
              <a:spLocks noChangeShapeType="1"/>
            </p:cNvSpPr>
            <p:nvPr/>
          </p:nvSpPr>
          <p:spPr bwMode="auto">
            <a:xfrm>
              <a:off x="774" y="4179"/>
              <a:ext cx="354"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3573457" y="1331982"/>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9" name="Пряма сполучна лінія 58"/>
          <p:cNvCxnSpPr/>
          <p:nvPr/>
        </p:nvCxnSpPr>
        <p:spPr bwMode="auto">
          <a:xfrm>
            <a:off x="3573457" y="2708920"/>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552814" y="4221276"/>
            <a:ext cx="92525"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2" name="Пряма сполучна лінія 61"/>
          <p:cNvCxnSpPr/>
          <p:nvPr/>
        </p:nvCxnSpPr>
        <p:spPr bwMode="auto">
          <a:xfrm>
            <a:off x="3523352" y="6093296"/>
            <a:ext cx="12198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65" name="Line 12"/>
          <p:cNvSpPr>
            <a:spLocks noChangeShapeType="1"/>
          </p:cNvSpPr>
          <p:nvPr/>
        </p:nvSpPr>
        <p:spPr bwMode="auto">
          <a:xfrm flipV="1">
            <a:off x="301122" y="4149080"/>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6" name="Line 12"/>
          <p:cNvSpPr>
            <a:spLocks noChangeShapeType="1"/>
          </p:cNvSpPr>
          <p:nvPr/>
        </p:nvSpPr>
        <p:spPr bwMode="auto">
          <a:xfrm flipV="1">
            <a:off x="300698" y="6087869"/>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042348284"/>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пізнання</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залежно</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від</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етапу</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розвитку</a:t>
            </a:r>
            <a:r>
              <a:rPr lang="ru-RU" sz="3200" b="1" dirty="0">
                <a:latin typeface="+mn-lt"/>
                <a:ea typeface="Calibri" panose="020F0502020204030204" pitchFamily="34" charset="0"/>
              </a:rPr>
              <a:t> науки</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361996904"/>
              </p:ext>
            </p:extLst>
          </p:nvPr>
        </p:nvGraphicFramePr>
        <p:xfrm>
          <a:off x="108702" y="868515"/>
          <a:ext cx="8927794" cy="5872852"/>
        </p:xfrm>
        <a:graphic>
          <a:graphicData uri="http://schemas.openxmlformats.org/drawingml/2006/table">
            <a:tbl>
              <a:tblPr firstRow="1" firstCol="1" lastRow="1" lastCol="1" bandRow="1" bandCol="1"/>
              <a:tblGrid>
                <a:gridCol w="2531473">
                  <a:extLst>
                    <a:ext uri="{9D8B030D-6E8A-4147-A177-3AD203B41FA5}">
                      <a16:colId xmlns="" xmlns:a16="http://schemas.microsoft.com/office/drawing/2014/main" val="4069860237"/>
                    </a:ext>
                  </a:extLst>
                </a:gridCol>
                <a:gridCol w="6396321">
                  <a:extLst>
                    <a:ext uri="{9D8B030D-6E8A-4147-A177-3AD203B41FA5}">
                      <a16:colId xmlns="" xmlns:a16="http://schemas.microsoft.com/office/drawing/2014/main" val="4230323895"/>
                    </a:ext>
                  </a:extLst>
                </a:gridCol>
              </a:tblGrid>
              <a:tr h="873408">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Етап розвитку науки</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92726716"/>
                  </a:ext>
                </a:extLst>
              </a:tr>
              <a:tr h="102937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пізнання являє собою “гносеологічного Робінзона” (це – суб'єкт “взагалі”, поза соціокультурними та суб'єктивними характеристиками; він пізнає об'єкт “сам по собі” ніби в “чистому вигляді” без будь-яких сторонніх привнесень, абсолютно об'єктивно)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1824318565"/>
                  </a:ext>
                </a:extLst>
              </a:tr>
              <a:tr h="257343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вже не претендує на абсолютне знання, оскільки набуває знань: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 відносно, що часто розуміють як суб'єктивно,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інструментально, що означає, що це знання призначене для вирішення певних завдань </a:t>
                      </a:r>
                    </a:p>
                    <a:p>
                      <a:pPr>
                        <a:spcAft>
                          <a:spcPts val="0"/>
                        </a:spcAft>
                      </a:pPr>
                      <a:r>
                        <a:rPr lang="uk-UA" sz="165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суб'єкт пізнання – не споглядає світ як гносеологічну машину, а активно пізнає істоту, причому не тільки досліджує ті чи інші сторони об'єкта, а й формує сам об'єкт пізнання </a:t>
                      </a:r>
                      <a:endPar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 суб'єкт пізнання – не стільки окрема людина, скільки великі дослідницькі колективи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340093833"/>
                  </a:ext>
                </a:extLst>
              </a:tr>
              <a:tr h="1396636">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Характеристики суб'єкта аналогічні характеристикам суб'єкта пізнання некласичної науки, однак є й нові відмінності: у зв'язку з глобалізацією наукової діяльності суб'єкт пізнання виходить за межі національних кордонів, і формується інтернаціональний “науковий етнос”, який у змозі вирішити сучасні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421198341"/>
                  </a:ext>
                </a:extLst>
              </a:tr>
            </a:tbl>
          </a:graphicData>
        </a:graphic>
      </p:graphicFrame>
    </p:spTree>
    <p:extLst>
      <p:ext uri="{BB962C8B-B14F-4D97-AF65-F5344CB8AC3E}">
        <p14:creationId xmlns:p14="http://schemas.microsoft.com/office/powerpoint/2010/main" val="3809796387"/>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0"/>
            <a:ext cx="8928992" cy="830997"/>
          </a:xfrm>
          <a:prstGeom prst="rect">
            <a:avLst/>
          </a:prstGeom>
        </p:spPr>
        <p:txBody>
          <a:bodyPr wrap="square">
            <a:spAutoFit/>
          </a:bodyPr>
          <a:lstStyle/>
          <a:p>
            <a:pPr algn="ctr">
              <a:spcAft>
                <a:spcPts val="0"/>
              </a:spcAft>
            </a:pPr>
            <a:r>
              <a:rPr lang="uk-UA" sz="4800" b="1" dirty="0">
                <a:latin typeface="+mn-lt"/>
                <a:ea typeface="Calibri" panose="020F0502020204030204" pitchFamily="34" charset="0"/>
              </a:rPr>
              <a:t>Дефініції терміну “знання”</a:t>
            </a:r>
            <a:endParaRPr lang="uk-UA" sz="4800" dirty="0">
              <a:effectLst/>
              <a:latin typeface="+mn-lt"/>
              <a:ea typeface="Calibri" panose="020F0502020204030204" pitchFamily="34"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3575487214"/>
              </p:ext>
            </p:extLst>
          </p:nvPr>
        </p:nvGraphicFramePr>
        <p:xfrm>
          <a:off x="179512" y="1268760"/>
          <a:ext cx="8712968" cy="5205998"/>
        </p:xfrm>
        <a:graphic>
          <a:graphicData uri="http://schemas.openxmlformats.org/drawingml/2006/table">
            <a:tbl>
              <a:tblPr firstRow="1" firstCol="1" lastRow="1" lastCol="1" bandRow="1" bandCol="1"/>
              <a:tblGrid>
                <a:gridCol w="2663163">
                  <a:extLst>
                    <a:ext uri="{9D8B030D-6E8A-4147-A177-3AD203B41FA5}">
                      <a16:colId xmlns="" xmlns:a16="http://schemas.microsoft.com/office/drawing/2014/main" val="655352784"/>
                    </a:ext>
                  </a:extLst>
                </a:gridCol>
                <a:gridCol w="6049805">
                  <a:extLst>
                    <a:ext uri="{9D8B030D-6E8A-4147-A177-3AD203B41FA5}">
                      <a16:colId xmlns="" xmlns:a16="http://schemas.microsoft.com/office/drawing/2014/main" val="1436932238"/>
                    </a:ext>
                  </a:extLst>
                </a:gridCol>
              </a:tblGrid>
              <a:tr h="207179">
                <a:tc>
                  <a:txBody>
                    <a:bodyPr/>
                    <a:lstStyle/>
                    <a:p>
                      <a:pPr algn="ctr">
                        <a:spcAft>
                          <a:spcPts val="0"/>
                        </a:spcAft>
                      </a:pPr>
                      <a:r>
                        <a:rPr lang="uk-UA" sz="15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5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863515849"/>
                  </a:ext>
                </a:extLst>
              </a:tr>
              <a:tr h="1539045">
                <a:tc>
                  <a:txBody>
                    <a:bodyPr/>
                    <a:lstStyle/>
                    <a:p>
                      <a:pPr algn="ctr">
                        <a:spcAft>
                          <a:spcPts val="0"/>
                        </a:spcAft>
                      </a:pPr>
                      <a:endParaRPr lang="uk-UA" sz="15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5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Платон</a:t>
                      </a:r>
                      <a:endParaRPr lang="uk-UA" sz="1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500" spc="-4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sz="1500" spc="-40" dirty="0" smtClean="0">
                          <a:effectLst/>
                          <a:latin typeface="Times New Roman" panose="02020603050405020304" pitchFamily="18" charset="0"/>
                          <a:ea typeface="Calibri" panose="020F0502020204030204" pitchFamily="34" charset="0"/>
                          <a:cs typeface="Times New Roman" panose="02020603050405020304" pitchFamily="18" charset="0"/>
                        </a:rPr>
                        <a:t>Володіти </a:t>
                      </a:r>
                      <a:r>
                        <a:rPr lang="uk-UA" sz="1500" spc="-40" dirty="0">
                          <a:effectLst/>
                          <a:latin typeface="Times New Roman" panose="02020603050405020304" pitchFamily="18" charset="0"/>
                          <a:ea typeface="Calibri" panose="020F0502020204030204" pitchFamily="34" charset="0"/>
                          <a:cs typeface="Times New Roman" panose="02020603050405020304" pitchFamily="18" charset="0"/>
                        </a:rPr>
                        <a:t>золотом і не вміти ним користуватися – це є ні знання, ні філософія. Лікар, який не вміє лікувати, поганий, тому що в нього немає знання своєї справи. Навіть якби ми були безсмертні, але не могли цим скористатися, це теж не було б знанням, і саме безсмертя виявилося б для нас марним. Знання є насамперед умінням</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53186350"/>
                  </a:ext>
                </a:extLst>
              </a:tr>
              <a:tr h="606768">
                <a:tc>
                  <a:txBody>
                    <a:bodyPr/>
                    <a:lstStyle/>
                    <a:p>
                      <a:pPr algn="ctr">
                        <a:spcAft>
                          <a:spcPts val="0"/>
                        </a:spcAft>
                      </a:pPr>
                      <a:r>
                        <a:rPr lang="uk-UA" sz="15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Сократ</a:t>
                      </a:r>
                      <a:endParaRPr lang="uk-UA" sz="1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500" dirty="0">
                          <a:effectLst/>
                          <a:latin typeface="Times New Roman" panose="02020603050405020304" pitchFamily="18" charset="0"/>
                          <a:ea typeface="Calibri" panose="020F0502020204030204" pitchFamily="34" charset="0"/>
                          <a:cs typeface="Times New Roman" panose="02020603050405020304" pitchFamily="18" charset="0"/>
                        </a:rPr>
                        <a:t>Знання є відчуття та правильна думка  з поясненням</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0205159"/>
                  </a:ext>
                </a:extLst>
              </a:tr>
              <a:tr h="1011281">
                <a:tc>
                  <a:txBody>
                    <a:bodyPr/>
                    <a:lstStyle/>
                    <a:p>
                      <a:pPr algn="ctr">
                        <a:spcAft>
                          <a:spcPts val="0"/>
                        </a:spcAft>
                      </a:pPr>
                      <a:r>
                        <a:rPr lang="uk-UA" sz="15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Іммануїл</a:t>
                      </a:r>
                      <a:r>
                        <a:rPr lang="uk-UA" sz="15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Кант</a:t>
                      </a:r>
                      <a:endParaRPr lang="uk-UA" sz="1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500">
                          <a:effectLst/>
                          <a:latin typeface="Times New Roman" panose="02020603050405020304" pitchFamily="18" charset="0"/>
                          <a:ea typeface="Calibri" panose="020F0502020204030204" pitchFamily="34" charset="0"/>
                          <a:cs typeface="Times New Roman" panose="02020603050405020304" pitchFamily="18" charset="0"/>
                        </a:rPr>
                        <a:t>У наш час накопичилась величезна кількість знань, гідних вивчення. Скоро наші здібності будуть надто слабкими, а життя надто коротким, щоб засвоїти хоча б одну, найкориснішу частину цих знань</a:t>
                      </a:r>
                      <a:endParaRPr lang="uk-U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5855775"/>
                  </a:ext>
                </a:extLst>
              </a:tr>
              <a:tr h="606768">
                <a:tc>
                  <a:txBody>
                    <a:bodyPr/>
                    <a:lstStyle/>
                    <a:p>
                      <a:pPr algn="ctr">
                        <a:spcAft>
                          <a:spcPts val="0"/>
                        </a:spcAft>
                      </a:pPr>
                      <a:r>
                        <a:rPr lang="uk-UA" sz="15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 </a:t>
                      </a:r>
                      <a:r>
                        <a:rPr lang="uk-UA" sz="15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Аддісон</a:t>
                      </a:r>
                      <a:endParaRPr lang="uk-UA" sz="1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500">
                          <a:effectLst/>
                          <a:latin typeface="Times New Roman" panose="02020603050405020304" pitchFamily="18" charset="0"/>
                          <a:ea typeface="Calibri" panose="020F0502020204030204" pitchFamily="34" charset="0"/>
                          <a:cs typeface="Times New Roman" panose="02020603050405020304" pitchFamily="18" charset="0"/>
                        </a:rPr>
                        <a:t>Знання – це те, що найбільш істотно підносить одну людину над іншою</a:t>
                      </a:r>
                      <a:endParaRPr lang="uk-U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89135055"/>
                  </a:ext>
                </a:extLst>
              </a:tr>
              <a:tr h="606768">
                <a:tc>
                  <a:txBody>
                    <a:bodyPr/>
                    <a:lstStyle/>
                    <a:p>
                      <a:pPr algn="ctr">
                        <a:spcAft>
                          <a:spcPts val="0"/>
                        </a:spcAft>
                      </a:pPr>
                      <a:r>
                        <a:rPr lang="uk-UA" sz="15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Джонсон</a:t>
                      </a:r>
                      <a:endParaRPr lang="uk-UA" sz="1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500">
                          <a:effectLst/>
                          <a:latin typeface="Times New Roman" panose="02020603050405020304" pitchFamily="18" charset="0"/>
                          <a:ea typeface="Calibri" panose="020F0502020204030204" pitchFamily="34" charset="0"/>
                          <a:cs typeface="Times New Roman" panose="02020603050405020304" pitchFamily="18" charset="0"/>
                        </a:rPr>
                        <a:t>Знання буває двох видів. Ми або знаємо предмет самі, або знаємо, де можна знайти про нього відомості</a:t>
                      </a:r>
                      <a:endParaRPr lang="uk-U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29821085"/>
                  </a:ext>
                </a:extLst>
              </a:tr>
              <a:tr h="606768">
                <a:tc>
                  <a:txBody>
                    <a:bodyPr/>
                    <a:lstStyle/>
                    <a:p>
                      <a:pPr algn="ctr">
                        <a:spcAft>
                          <a:spcPts val="0"/>
                        </a:spcAft>
                      </a:pPr>
                      <a:r>
                        <a:rPr lang="uk-UA" sz="15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В.І.Даль</a:t>
                      </a:r>
                      <a:endParaRPr lang="uk-UA" sz="1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500" dirty="0">
                          <a:effectLst/>
                          <a:latin typeface="Times New Roman" panose="02020603050405020304" pitchFamily="18" charset="0"/>
                          <a:ea typeface="Calibri" panose="020F0502020204030204" pitchFamily="34" charset="0"/>
                          <a:cs typeface="Times New Roman" panose="02020603050405020304" pitchFamily="18" charset="0"/>
                        </a:rPr>
                        <a:t>Як з копійок складаються рублі, так з крупинок прочитаного складається знання</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3195238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я 2"/>
          <p:cNvGraphicFramePr>
            <a:graphicFrameLocks noGrp="1"/>
          </p:cNvGraphicFramePr>
          <p:nvPr>
            <p:extLst>
              <p:ext uri="{D42A27DB-BD31-4B8C-83A1-F6EECF244321}">
                <p14:modId xmlns:p14="http://schemas.microsoft.com/office/powerpoint/2010/main" val="3904443187"/>
              </p:ext>
            </p:extLst>
          </p:nvPr>
        </p:nvGraphicFramePr>
        <p:xfrm>
          <a:off x="179512" y="188640"/>
          <a:ext cx="8676455" cy="6548625"/>
        </p:xfrm>
        <a:graphic>
          <a:graphicData uri="http://schemas.openxmlformats.org/drawingml/2006/table">
            <a:tbl>
              <a:tblPr firstRow="1" firstCol="1" lastRow="1" lastCol="1" bandRow="1" bandCol="1"/>
              <a:tblGrid>
                <a:gridCol w="2127605">
                  <a:extLst>
                    <a:ext uri="{9D8B030D-6E8A-4147-A177-3AD203B41FA5}">
                      <a16:colId xmlns="" xmlns:a16="http://schemas.microsoft.com/office/drawing/2014/main" val="655352784"/>
                    </a:ext>
                  </a:extLst>
                </a:gridCol>
                <a:gridCol w="6548850">
                  <a:extLst>
                    <a:ext uri="{9D8B030D-6E8A-4147-A177-3AD203B41FA5}">
                      <a16:colId xmlns="" xmlns:a16="http://schemas.microsoft.com/office/drawing/2014/main" val="1436932238"/>
                    </a:ext>
                  </a:extLst>
                </a:gridCol>
              </a:tblGrid>
              <a:tr h="205321">
                <a:tc>
                  <a:txBody>
                    <a:bodyPr/>
                    <a:lstStyle/>
                    <a:p>
                      <a:pPr algn="ctr">
                        <a:spcAft>
                          <a:spcPts val="0"/>
                        </a:spcAft>
                      </a:pPr>
                      <a:r>
                        <a:rPr lang="uk-UA" sz="15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5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863515849"/>
                  </a:ext>
                </a:extLst>
              </a:tr>
              <a:tr h="615962">
                <a:tc>
                  <a:txBody>
                    <a:bodyPr/>
                    <a:lstStyle/>
                    <a:p>
                      <a:pPr algn="ctr">
                        <a:spcAft>
                          <a:spcPts val="0"/>
                        </a:spcAft>
                      </a:pPr>
                      <a:r>
                        <a:rPr lang="uk-UA" sz="15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 </a:t>
                      </a:r>
                      <a:r>
                        <a:rPr lang="uk-UA" sz="15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Аллен</a:t>
                      </a:r>
                      <a:endParaRPr lang="uk-UA" sz="15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500" dirty="0">
                          <a:effectLst/>
                          <a:latin typeface="Times New Roman" panose="02020603050405020304" pitchFamily="18" charset="0"/>
                          <a:ea typeface="Calibri" panose="020F0502020204030204" pitchFamily="34" charset="0"/>
                          <a:cs typeface="Times New Roman" panose="02020603050405020304" pitchFamily="18" charset="0"/>
                        </a:rPr>
                        <a:t>Знання є розуміння того, як саме незначне явище пов'язане з цілим; ніщо не існує саме по собі</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653186350"/>
                  </a:ext>
                </a:extLst>
              </a:tr>
              <a:tr h="1165622">
                <a:tc>
                  <a:txBody>
                    <a:bodyPr/>
                    <a:lstStyle/>
                    <a:p>
                      <a:pPr algn="ctr">
                        <a:spcAft>
                          <a:spcPts val="0"/>
                        </a:spcAft>
                      </a:pPr>
                      <a:r>
                        <a:rPr lang="uk-UA" sz="15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 </a:t>
                      </a:r>
                      <a:r>
                        <a:rPr lang="uk-UA" sz="15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Айсмонтас</a:t>
                      </a:r>
                      <a:endParaRPr lang="uk-UA" sz="15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500" dirty="0">
                          <a:effectLst/>
                          <a:latin typeface="Times New Roman" panose="02020603050405020304" pitchFamily="18" charset="0"/>
                          <a:ea typeface="Calibri" panose="020F0502020204030204" pitchFamily="34" charset="0"/>
                          <a:cs typeface="Times New Roman" panose="02020603050405020304" pitchFamily="18" charset="0"/>
                        </a:rPr>
                        <a:t>Знання може виступати і як таке, що має бути засвоєно, тобто як цілі навчання, і як результат здійснення дидактичного задуму, і як зміст, і як засіб педагогічної дії.  Знання не тільки формує новий погляд на світ, але й міняє ставлення до нього</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940205159"/>
                  </a:ext>
                </a:extLst>
              </a:tr>
              <a:tr h="1026603">
                <a:tc>
                  <a:txBody>
                    <a:bodyPr/>
                    <a:lstStyle/>
                    <a:p>
                      <a:pPr algn="ctr">
                        <a:spcAft>
                          <a:spcPts val="0"/>
                        </a:spcAft>
                      </a:pPr>
                      <a:r>
                        <a:rPr lang="uk-UA" sz="15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Н. </a:t>
                      </a:r>
                      <a:r>
                        <a:rPr lang="uk-UA" sz="15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Малюга</a:t>
                      </a:r>
                      <a:endParaRPr lang="uk-UA" sz="15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500" dirty="0">
                          <a:effectLst/>
                          <a:latin typeface="Times New Roman" panose="02020603050405020304" pitchFamily="18" charset="0"/>
                          <a:ea typeface="Calibri" panose="020F0502020204030204" pitchFamily="34" charset="0"/>
                          <a:cs typeface="Times New Roman" panose="02020603050405020304" pitchFamily="18" charset="0"/>
                        </a:rPr>
                        <a:t>Знання – це адекватне відображення об’єктивної реальності у свідомості людини, що реально відтворює об’єктивні закономірні зв’язки реального світу</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4025855775"/>
                  </a:ext>
                </a:extLst>
              </a:tr>
              <a:tr h="2110097">
                <a:tc>
                  <a:txBody>
                    <a:bodyPr/>
                    <a:lstStyle/>
                    <a:p>
                      <a:pPr algn="ctr">
                        <a:spcAft>
                          <a:spcPts val="0"/>
                        </a:spcAft>
                      </a:pPr>
                      <a:r>
                        <a:rPr lang="uk-UA" sz="15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Давидов</a:t>
                      </a:r>
                      <a:endParaRPr lang="uk-UA" sz="15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500" spc="-40">
                          <a:effectLst/>
                          <a:latin typeface="Times New Roman" panose="02020603050405020304" pitchFamily="18" charset="0"/>
                          <a:ea typeface="Calibri" panose="020F0502020204030204" pitchFamily="34" charset="0"/>
                          <a:cs typeface="Times New Roman" panose="02020603050405020304" pitchFamily="18" charset="0"/>
                        </a:rPr>
                        <a:t>Знання, що ґрунтуються на здоровому глузді та буденній свідомості, є важливою орієнтовною основою повсякденної поведінки людини. Буденне знання формується у повсякденному досвіді, на основі якого відбиваються головним чином зовнішні сторони та зв'язки з навколишньою дійсністю. Ця форма знань збагачується і розвивається в міру прогресу наукових знань. Одночасно самі наукові знання вбирають у себе досвід життєвого знання</a:t>
                      </a:r>
                      <a:endParaRPr lang="uk-U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089135055"/>
                  </a:ext>
                </a:extLst>
              </a:tr>
              <a:tr h="1401741">
                <a:tc>
                  <a:txBody>
                    <a:bodyPr/>
                    <a:lstStyle/>
                    <a:p>
                      <a:pPr algn="ctr">
                        <a:spcAft>
                          <a:spcPts val="0"/>
                        </a:spcAft>
                      </a:pPr>
                      <a:r>
                        <a:rPr lang="uk-UA" sz="15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Т.Лешкевич</a:t>
                      </a:r>
                      <a:endParaRPr lang="uk-UA" sz="15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500" dirty="0">
                          <a:effectLst/>
                          <a:latin typeface="Times New Roman" panose="02020603050405020304" pitchFamily="18" charset="0"/>
                          <a:ea typeface="Calibri" panose="020F0502020204030204" pitchFamily="34" charset="0"/>
                          <a:cs typeface="Times New Roman" panose="02020603050405020304" pitchFamily="18" charset="0"/>
                        </a:rPr>
                        <a:t>Знання претендує на адекватне відображення дійсності. Воно відтворює об'єктивні закономірні зв'язки реального світу, прагне до відкидання неправдивої інформації, до опори на факти. Знання робить істину доступною для суб'єкта за допомогою доказів</a:t>
                      </a:r>
                      <a:endParaRPr lang="uk-U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229821085"/>
                  </a:ext>
                </a:extLst>
              </a:tr>
            </a:tbl>
          </a:graphicData>
        </a:graphic>
      </p:graphicFrame>
    </p:spTree>
    <p:extLst>
      <p:ext uri="{BB962C8B-B14F-4D97-AF65-F5344CB8AC3E}">
        <p14:creationId xmlns:p14="http://schemas.microsoft.com/office/powerpoint/2010/main" val="32470968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Спрямування знань</a:t>
            </a:r>
            <a:endParaRPr lang="uk-UA" sz="6000" dirty="0">
              <a:effectLst/>
              <a:latin typeface="+mn-lt"/>
              <a:ea typeface="Calibri" panose="020F0502020204030204" pitchFamily="34" charset="0"/>
            </a:endParaRPr>
          </a:p>
        </p:txBody>
      </p:sp>
      <p:sp>
        <p:nvSpPr>
          <p:cNvPr id="13" name="Rectangle 14"/>
          <p:cNvSpPr>
            <a:spLocks noChangeArrowheads="1"/>
          </p:cNvSpPr>
          <p:nvPr/>
        </p:nvSpPr>
        <p:spPr bwMode="auto">
          <a:xfrm>
            <a:off x="1634530" y="2385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0" name="Групувати 19"/>
          <p:cNvGrpSpPr/>
          <p:nvPr/>
        </p:nvGrpSpPr>
        <p:grpSpPr>
          <a:xfrm>
            <a:off x="107504" y="1124744"/>
            <a:ext cx="8928992" cy="5544616"/>
            <a:chOff x="107504" y="1124744"/>
            <a:chExt cx="8928992" cy="5544616"/>
          </a:xfrm>
        </p:grpSpPr>
        <p:grpSp>
          <p:nvGrpSpPr>
            <p:cNvPr id="5" name="Group 1"/>
            <p:cNvGrpSpPr>
              <a:grpSpLocks/>
            </p:cNvGrpSpPr>
            <p:nvPr/>
          </p:nvGrpSpPr>
          <p:grpSpPr bwMode="auto">
            <a:xfrm>
              <a:off x="107504" y="1124744"/>
              <a:ext cx="8928992" cy="5544616"/>
              <a:chOff x="1224" y="1189"/>
              <a:chExt cx="9540" cy="3801"/>
            </a:xfrm>
          </p:grpSpPr>
          <p:sp>
            <p:nvSpPr>
              <p:cNvPr id="6" name="Rectangle 8"/>
              <p:cNvSpPr>
                <a:spLocks noChangeArrowheads="1"/>
              </p:cNvSpPr>
              <p:nvPr/>
            </p:nvSpPr>
            <p:spPr bwMode="auto">
              <a:xfrm>
                <a:off x="1224" y="1189"/>
                <a:ext cx="694" cy="3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И</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Ю</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7" name="Rectangle 7"/>
              <p:cNvSpPr>
                <a:spLocks noChangeArrowheads="1"/>
              </p:cNvSpPr>
              <p:nvPr/>
            </p:nvSpPr>
            <p:spPr bwMode="auto">
              <a:xfrm>
                <a:off x="2224" y="1243"/>
                <a:ext cx="8540" cy="51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і розвитку особистості, що має знання (освітнє знання)</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8" name="Rectangle 6"/>
              <p:cNvSpPr>
                <a:spLocks noChangeArrowheads="1"/>
              </p:cNvSpPr>
              <p:nvPr/>
            </p:nvSpPr>
            <p:spPr bwMode="auto">
              <a:xfrm>
                <a:off x="2224" y="1880"/>
                <a:ext cx="8540" cy="1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світу й позачасовому становленню його вищих принципів, розглянутих з позиції конкретного й наявного буття. Таке знання дістало назву релігійно-культурологічного. Воно описує науково-культурологічну картину світу. Акумуляція і трансляція таких знань відбуваються за допомогою традицій, звичаїв, обрядів і дістають своє відображення у релігії та господарській думці</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9" name="Rectangle 5"/>
              <p:cNvSpPr>
                <a:spLocks noChangeArrowheads="1"/>
              </p:cNvSpPr>
              <p:nvPr/>
            </p:nvSpPr>
            <p:spPr bwMode="auto">
              <a:xfrm>
                <a:off x="2224" y="3910"/>
                <a:ext cx="8532" cy="10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визначенню мети становлення – практичне панування над світом і його перетворення для людських цілей. Це знання позитивних наук, знання панування і дії</a:t>
                </a:r>
                <a:endParaRPr kumimoji="0" lang="uk-UA" altLang="uk-UA" sz="2300" b="0" i="0" u="none" strike="noStrike" cap="none" normalizeH="0" baseline="0" smtClean="0">
                  <a:ln>
                    <a:noFill/>
                  </a:ln>
                  <a:solidFill>
                    <a:sysClr val="windowText" lastClr="000000"/>
                  </a:solidFill>
                  <a:effectLst/>
                  <a:latin typeface="Arial" panose="020B0604020202020204" pitchFamily="34" charset="0"/>
                </a:endParaRPr>
              </a:p>
            </p:txBody>
          </p:sp>
        </p:grpSp>
        <p:cxnSp>
          <p:nvCxnSpPr>
            <p:cNvPr id="17" name="Пряма зі стрілкою 16"/>
            <p:cNvCxnSpPr/>
            <p:nvPr/>
          </p:nvCxnSpPr>
          <p:spPr bwMode="auto">
            <a:xfrm>
              <a:off x="757055" y="1628800"/>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8" name="Пряма зі стрілкою 17"/>
            <p:cNvCxnSpPr/>
            <p:nvPr/>
          </p:nvCxnSpPr>
          <p:spPr bwMode="auto">
            <a:xfrm>
              <a:off x="757055" y="314096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9" name="Пряма зі стрілкою 18"/>
            <p:cNvCxnSpPr/>
            <p:nvPr/>
          </p:nvCxnSpPr>
          <p:spPr bwMode="auto">
            <a:xfrm>
              <a:off x="757055" y="566124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32691983"/>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4544" y="-98749"/>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Класифікація знань</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32" name="Групувати 131"/>
          <p:cNvGrpSpPr/>
          <p:nvPr/>
        </p:nvGrpSpPr>
        <p:grpSpPr>
          <a:xfrm>
            <a:off x="101400" y="804666"/>
            <a:ext cx="8960334" cy="5891149"/>
            <a:chOff x="101400" y="804666"/>
            <a:chExt cx="8960334" cy="5891149"/>
          </a:xfrm>
        </p:grpSpPr>
        <p:grpSp>
          <p:nvGrpSpPr>
            <p:cNvPr id="3" name="Group 1"/>
            <p:cNvGrpSpPr>
              <a:grpSpLocks/>
            </p:cNvGrpSpPr>
            <p:nvPr/>
          </p:nvGrpSpPr>
          <p:grpSpPr bwMode="auto">
            <a:xfrm>
              <a:off x="107504" y="804666"/>
              <a:ext cx="8954230" cy="5891149"/>
              <a:chOff x="954" y="86"/>
              <a:chExt cx="10289" cy="14920"/>
            </a:xfrm>
          </p:grpSpPr>
          <p:sp>
            <p:nvSpPr>
              <p:cNvPr id="10" name="Rectangle 57"/>
              <p:cNvSpPr>
                <a:spLocks noChangeArrowheads="1"/>
              </p:cNvSpPr>
              <p:nvPr/>
            </p:nvSpPr>
            <p:spPr bwMode="auto">
              <a:xfrm>
                <a:off x="1300" y="121"/>
                <a:ext cx="288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1" name="Rectangle 56"/>
              <p:cNvSpPr>
                <a:spLocks noChangeArrowheads="1"/>
              </p:cNvSpPr>
              <p:nvPr/>
            </p:nvSpPr>
            <p:spPr bwMode="auto">
              <a:xfrm>
                <a:off x="4374" y="86"/>
                <a:ext cx="684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 name="Rectangle 55"/>
              <p:cNvSpPr>
                <a:spLocks noChangeArrowheads="1"/>
              </p:cNvSpPr>
              <p:nvPr/>
            </p:nvSpPr>
            <p:spPr bwMode="auto">
              <a:xfrm>
                <a:off x="1112" y="1185"/>
                <a:ext cx="3150" cy="10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Б.Коротяєв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І.Лернер</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 name="Rectangle 54"/>
              <p:cNvSpPr>
                <a:spLocks noChangeArrowheads="1"/>
              </p:cNvSpPr>
              <p:nvPr/>
            </p:nvSpPr>
            <p:spPr bwMode="auto">
              <a:xfrm>
                <a:off x="4403" y="1206"/>
                <a:ext cx="6840" cy="79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наукове і навчальне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 name="Rectangle 53"/>
              <p:cNvSpPr>
                <a:spLocks noChangeArrowheads="1"/>
              </p:cNvSpPr>
              <p:nvPr/>
            </p:nvSpPr>
            <p:spPr bwMode="auto">
              <a:xfrm>
                <a:off x="1134" y="2748"/>
                <a:ext cx="3091" cy="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П.Копнін</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6" name="Rectangle 52"/>
              <p:cNvSpPr>
                <a:spLocks noChangeArrowheads="1"/>
              </p:cNvSpPr>
              <p:nvPr/>
            </p:nvSpPr>
            <p:spPr bwMode="auto">
              <a:xfrm>
                <a:off x="4396" y="2162"/>
                <a:ext cx="6840" cy="18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науки або загальні теоретичні положення; закони; основні поняття; теорія; ідеї</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1" name="Rectangle 51"/>
              <p:cNvSpPr>
                <a:spLocks noChangeArrowheads="1"/>
              </p:cNvSpPr>
              <p:nvPr/>
            </p:nvSpPr>
            <p:spPr bwMode="auto">
              <a:xfrm>
                <a:off x="1130" y="4333"/>
                <a:ext cx="3091" cy="31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О.Степанов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endParaRPr lang="en-US" altLang="uk-UA" sz="1900" i="1" dirty="0">
                  <a:solidFill>
                    <a:sysClr val="windowText" lastClr="000000"/>
                  </a:solidFill>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Б.Мещеряков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en-US" altLang="uk-UA" sz="1900" b="0" i="1" u="none" strike="noStrike" cap="none" normalizeH="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А.Гріцанов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В.Абушенко</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І.Підласий</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Н.Підд`яків</a:t>
                </a:r>
                <a:endParaRPr kumimoji="0" lang="uk-UA" altLang="uk-UA" sz="19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2" name="Rectangle 50"/>
              <p:cNvSpPr>
                <a:spLocks noChangeArrowheads="1"/>
              </p:cNvSpPr>
              <p:nvPr/>
            </p:nvSpPr>
            <p:spPr bwMode="auto">
              <a:xfrm>
                <a:off x="4396" y="4242"/>
                <a:ext cx="6840" cy="35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явні; неявні (латентні); декларативні; процедурні; експериментальні;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епістемічні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безпосередні; опосередковані;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визначені (точні, ясні);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невизначені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3" name="Rectangle 49"/>
              <p:cNvSpPr>
                <a:spLocks noChangeArrowheads="1"/>
              </p:cNvSpPr>
              <p:nvPr/>
            </p:nvSpPr>
            <p:spPr bwMode="auto">
              <a:xfrm>
                <a:off x="1130" y="8125"/>
                <a:ext cx="3091" cy="97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Б.Айсмонтас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4" name="Rectangle 48"/>
              <p:cNvSpPr>
                <a:spLocks noChangeArrowheads="1"/>
              </p:cNvSpPr>
              <p:nvPr/>
            </p:nvSpPr>
            <p:spPr bwMode="auto">
              <a:xfrm>
                <a:off x="4396" y="8065"/>
                <a:ext cx="6840" cy="14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 предметної галузі</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закономірностей пізнавальної діяльності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5" name="Rectangle 47"/>
              <p:cNvSpPr>
                <a:spLocks noChangeArrowheads="1"/>
              </p:cNvSpPr>
              <p:nvPr/>
            </p:nvSpPr>
            <p:spPr bwMode="auto">
              <a:xfrm>
                <a:off x="1119" y="9629"/>
                <a:ext cx="3091" cy="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 Зоріна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6" name="Rectangle 46"/>
              <p:cNvSpPr>
                <a:spLocks noChangeArrowheads="1"/>
              </p:cNvSpPr>
              <p:nvPr/>
            </p:nvSpPr>
            <p:spPr bwMode="auto">
              <a:xfrm>
                <a:off x="4396" y="9703"/>
                <a:ext cx="6840" cy="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основні і допоміжні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7" name="Rectangle 45"/>
              <p:cNvSpPr>
                <a:spLocks noChangeArrowheads="1"/>
              </p:cNvSpPr>
              <p:nvPr/>
            </p:nvSpPr>
            <p:spPr bwMode="auto">
              <a:xfrm>
                <a:off x="1119" y="11745"/>
                <a:ext cx="3091" cy="10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Аванесов</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8" name="Rectangle 44"/>
              <p:cNvSpPr>
                <a:spLocks noChangeArrowheads="1"/>
              </p:cNvSpPr>
              <p:nvPr/>
            </p:nvSpPr>
            <p:spPr bwMode="auto">
              <a:xfrm>
                <a:off x="4396" y="10672"/>
                <a:ext cx="6840" cy="43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назв, імен; знання сенсу назв, імен;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фактуальні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 знання визначень; порівняльні, зіставні; знання протилежностей, суперечностей, антонімів; асоціативні; класифікаційні; знання причинно-наслідкових стосунків, знання підстав; процесуальні, алгоритмічні, процедурні; технологічні; імовірнісні; абстрактні; методологічні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7" name="Line 35"/>
              <p:cNvSpPr>
                <a:spLocks noChangeShapeType="1"/>
              </p:cNvSpPr>
              <p:nvPr/>
            </p:nvSpPr>
            <p:spPr bwMode="auto">
              <a:xfrm>
                <a:off x="954" y="494"/>
                <a:ext cx="415"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38" name="Line 34"/>
              <p:cNvSpPr>
                <a:spLocks noChangeShapeType="1"/>
              </p:cNvSpPr>
              <p:nvPr/>
            </p:nvSpPr>
            <p:spPr bwMode="auto">
              <a:xfrm>
                <a:off x="954" y="494"/>
                <a:ext cx="9" cy="11892"/>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cxnSp>
          <p:nvCxnSpPr>
            <p:cNvPr id="73" name="Пряма зі стрілкою 72"/>
            <p:cNvCxnSpPr>
              <a:endCxn id="12" idx="1"/>
            </p:cNvCxnSpPr>
            <p:nvPr/>
          </p:nvCxnSpPr>
          <p:spPr bwMode="auto">
            <a:xfrm>
              <a:off x="118399" y="1437215"/>
              <a:ext cx="126189" cy="647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8" name="Пряма зі стрілкою 77"/>
            <p:cNvCxnSpPr/>
            <p:nvPr/>
          </p:nvCxnSpPr>
          <p:spPr bwMode="auto">
            <a:xfrm flipV="1">
              <a:off x="104074" y="2976871"/>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0" name="Пряма зі стрілкою 79"/>
            <p:cNvCxnSpPr/>
            <p:nvPr/>
          </p:nvCxnSpPr>
          <p:spPr bwMode="auto">
            <a:xfrm flipV="1">
              <a:off x="111321" y="2011324"/>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1" name="Пряма зі стрілкою 80"/>
            <p:cNvCxnSpPr/>
            <p:nvPr/>
          </p:nvCxnSpPr>
          <p:spPr bwMode="auto">
            <a:xfrm flipV="1">
              <a:off x="104074" y="4140870"/>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3" name="Пряма зі стрілкою 82"/>
            <p:cNvCxnSpPr/>
            <p:nvPr/>
          </p:nvCxnSpPr>
          <p:spPr bwMode="auto">
            <a:xfrm flipV="1">
              <a:off x="111321" y="4748980"/>
              <a:ext cx="141057"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5" name="Пряма зі стрілкою 84"/>
            <p:cNvCxnSpPr/>
            <p:nvPr/>
          </p:nvCxnSpPr>
          <p:spPr bwMode="auto">
            <a:xfrm flipV="1">
              <a:off x="101400" y="5654963"/>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9" name="Пряма сполучна лінія 88"/>
            <p:cNvCxnSpPr>
              <a:stCxn id="12" idx="3"/>
            </p:cNvCxnSpPr>
            <p:nvPr/>
          </p:nvCxnSpPr>
          <p:spPr bwMode="auto">
            <a:xfrm>
              <a:off x="2985945" y="1443687"/>
              <a:ext cx="127931"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6" name="Пряма сполучна лінія 95"/>
            <p:cNvCxnSpPr/>
            <p:nvPr/>
          </p:nvCxnSpPr>
          <p:spPr bwMode="auto">
            <a:xfrm>
              <a:off x="2950683" y="3021760"/>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1" name="Пряма сполучна лінія 100"/>
            <p:cNvCxnSpPr/>
            <p:nvPr/>
          </p:nvCxnSpPr>
          <p:spPr bwMode="auto">
            <a:xfrm>
              <a:off x="2962866" y="201132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2" name="Пряма сполучна лінія 101"/>
            <p:cNvCxnSpPr/>
            <p:nvPr/>
          </p:nvCxnSpPr>
          <p:spPr bwMode="auto">
            <a:xfrm>
              <a:off x="2951029" y="4148842"/>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3" name="Пряма сполучна лінія 102"/>
            <p:cNvCxnSpPr/>
            <p:nvPr/>
          </p:nvCxnSpPr>
          <p:spPr bwMode="auto">
            <a:xfrm>
              <a:off x="2950683" y="472514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Пряма сполучна лінія 103"/>
            <p:cNvCxnSpPr/>
            <p:nvPr/>
          </p:nvCxnSpPr>
          <p:spPr bwMode="auto">
            <a:xfrm>
              <a:off x="2941110" y="5652056"/>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35146061"/>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 name="Пряма сполучна лінія 4"/>
          <p:cNvCxnSpPr>
            <a:stCxn id="38" idx="0"/>
            <a:endCxn id="10" idx="1"/>
          </p:cNvCxnSpPr>
          <p:nvPr/>
        </p:nvCxnSpPr>
        <p:spPr bwMode="auto">
          <a:xfrm flipV="1">
            <a:off x="196632" y="255301"/>
            <a:ext cx="313298" cy="5201"/>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90" name="Групувати 89"/>
          <p:cNvGrpSpPr/>
          <p:nvPr/>
        </p:nvGrpSpPr>
        <p:grpSpPr>
          <a:xfrm>
            <a:off x="196632" y="0"/>
            <a:ext cx="8855889" cy="6518688"/>
            <a:chOff x="196632" y="0"/>
            <a:chExt cx="8855889" cy="6518688"/>
          </a:xfrm>
        </p:grpSpPr>
        <p:grpSp>
          <p:nvGrpSpPr>
            <p:cNvPr id="3" name="Group 1"/>
            <p:cNvGrpSpPr>
              <a:grpSpLocks/>
            </p:cNvGrpSpPr>
            <p:nvPr/>
          </p:nvGrpSpPr>
          <p:grpSpPr bwMode="auto">
            <a:xfrm>
              <a:off x="196632" y="0"/>
              <a:ext cx="8855889" cy="6518688"/>
              <a:chOff x="954" y="1079"/>
              <a:chExt cx="10176" cy="13788"/>
            </a:xfrm>
          </p:grpSpPr>
          <p:sp>
            <p:nvSpPr>
              <p:cNvPr id="10" name="Rectangle 57"/>
              <p:cNvSpPr>
                <a:spLocks noChangeArrowheads="1"/>
              </p:cNvSpPr>
              <p:nvPr/>
            </p:nvSpPr>
            <p:spPr bwMode="auto">
              <a:xfrm>
                <a:off x="1314" y="1079"/>
                <a:ext cx="288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endParaRPr>
              </a:p>
            </p:txBody>
          </p:sp>
          <p:sp>
            <p:nvSpPr>
              <p:cNvPr id="11" name="Rectangle 56"/>
              <p:cNvSpPr>
                <a:spLocks noChangeArrowheads="1"/>
              </p:cNvSpPr>
              <p:nvPr/>
            </p:nvSpPr>
            <p:spPr bwMode="auto">
              <a:xfrm>
                <a:off x="4284" y="1079"/>
                <a:ext cx="684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u="none" strike="noStrike" cap="none" normalizeH="0" baseline="0" dirty="0" smtClean="0">
                  <a:ln>
                    <a:noFill/>
                  </a:ln>
                  <a:solidFill>
                    <a:sysClr val="windowText" lastClr="000000"/>
                  </a:solidFill>
                  <a:effectLst/>
                </a:endParaRPr>
              </a:p>
            </p:txBody>
          </p:sp>
          <p:sp>
            <p:nvSpPr>
              <p:cNvPr id="29" name="Rectangle 43"/>
              <p:cNvSpPr>
                <a:spLocks noChangeArrowheads="1"/>
              </p:cNvSpPr>
              <p:nvPr/>
            </p:nvSpPr>
            <p:spPr bwMode="auto">
              <a:xfrm>
                <a:off x="4284" y="2532"/>
                <a:ext cx="6840" cy="30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 й емоціональні; феноменальні (якісні)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есенціалістичні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(кількісні); емпіричні й теоретичні; фундаментальні та прикладні; філософські і знання окремих наук; природничо-наукові та гуманітарні; наукові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позанаукові</a:t>
                </a:r>
                <a:endParaRPr kumimoji="0" lang="uk-UA" altLang="uk-UA" b="0" i="0" u="none" strike="noStrike" cap="none" normalizeH="0" baseline="0" dirty="0" smtClean="0">
                  <a:ln>
                    <a:noFill/>
                  </a:ln>
                  <a:solidFill>
                    <a:sysClr val="windowText" lastClr="000000"/>
                  </a:solidFill>
                  <a:effectLst/>
                </a:endParaRPr>
              </a:p>
            </p:txBody>
          </p:sp>
          <p:sp>
            <p:nvSpPr>
              <p:cNvPr id="30" name="Rectangle 42"/>
              <p:cNvSpPr>
                <a:spLocks noChangeArrowheads="1"/>
              </p:cNvSpPr>
              <p:nvPr/>
            </p:nvSpPr>
            <p:spPr bwMode="auto">
              <a:xfrm>
                <a:off x="1134" y="3544"/>
                <a:ext cx="2880" cy="14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Малюга</a:t>
                </a:r>
                <a:endParaRPr kumimoji="0" lang="uk-UA" altLang="uk-UA" sz="2000" b="0" i="0" u="none" strike="noStrike" cap="none" normalizeH="0" baseline="0" dirty="0" smtClean="0">
                  <a:ln>
                    <a:noFill/>
                  </a:ln>
                  <a:solidFill>
                    <a:sysClr val="windowText" lastClr="000000"/>
                  </a:solidFill>
                  <a:effectLst/>
                </a:endParaRPr>
              </a:p>
            </p:txBody>
          </p:sp>
          <p:sp>
            <p:nvSpPr>
              <p:cNvPr id="31" name="Rectangle 41"/>
              <p:cNvSpPr>
                <a:spLocks noChangeArrowheads="1"/>
              </p:cNvSpPr>
              <p:nvPr/>
            </p:nvSpPr>
            <p:spPr bwMode="auto">
              <a:xfrm>
                <a:off x="4284" y="5760"/>
                <a:ext cx="6840" cy="133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інтуїтивне; демонстративне;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сенситивне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відчуттєве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2" name="Rectangle 40"/>
              <p:cNvSpPr>
                <a:spLocks noChangeArrowheads="1"/>
              </p:cNvSpPr>
              <p:nvPr/>
            </p:nvSpPr>
            <p:spPr bwMode="auto">
              <a:xfrm>
                <a:off x="1179" y="5939"/>
                <a:ext cx="288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Дж. Локк</a:t>
                </a:r>
                <a:endParaRPr kumimoji="0" lang="uk-UA" altLang="uk-UA" sz="2000" b="0" i="0" u="none" strike="noStrike" cap="none" normalizeH="0" baseline="0" smtClean="0">
                  <a:ln>
                    <a:noFill/>
                  </a:ln>
                  <a:solidFill>
                    <a:sysClr val="windowText" lastClr="000000"/>
                  </a:solidFill>
                  <a:effectLst/>
                </a:endParaRPr>
              </a:p>
            </p:txBody>
          </p:sp>
          <p:sp>
            <p:nvSpPr>
              <p:cNvPr id="33" name="Rectangle 39"/>
              <p:cNvSpPr>
                <a:spLocks noChangeArrowheads="1"/>
              </p:cNvSpPr>
              <p:nvPr/>
            </p:nvSpPr>
            <p:spPr bwMode="auto">
              <a:xfrm>
                <a:off x="1179" y="7290"/>
                <a:ext cx="2880" cy="7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Полані</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endParaRPr>
              </a:p>
            </p:txBody>
          </p:sp>
          <p:sp>
            <p:nvSpPr>
              <p:cNvPr id="34" name="Rectangle 38"/>
              <p:cNvSpPr>
                <a:spLocks noChangeArrowheads="1"/>
              </p:cNvSpPr>
              <p:nvPr/>
            </p:nvSpPr>
            <p:spPr bwMode="auto">
              <a:xfrm>
                <a:off x="4284" y="7290"/>
                <a:ext cx="6840" cy="80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явне (артикульоване) і неявне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імпліцитичне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a:t>
                </a:r>
                <a:endParaRPr kumimoji="0" lang="uk-UA" altLang="uk-UA" b="0" i="0" u="none" strike="noStrike" cap="none" normalizeH="0" baseline="0" dirty="0" smtClean="0">
                  <a:ln>
                    <a:noFill/>
                  </a:ln>
                  <a:solidFill>
                    <a:sysClr val="windowText" lastClr="000000"/>
                  </a:solidFill>
                  <a:effectLst/>
                </a:endParaRPr>
              </a:p>
            </p:txBody>
          </p:sp>
          <p:sp>
            <p:nvSpPr>
              <p:cNvPr id="35" name="Rectangle 37"/>
              <p:cNvSpPr>
                <a:spLocks noChangeArrowheads="1"/>
              </p:cNvSpPr>
              <p:nvPr/>
            </p:nvSpPr>
            <p:spPr bwMode="auto">
              <a:xfrm>
                <a:off x="1179" y="8624"/>
                <a:ext cx="288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Гінецинський</a:t>
                </a:r>
                <a:endParaRPr kumimoji="0" lang="uk-UA" altLang="uk-UA" sz="2000" b="0" i="0" u="none" strike="noStrike" cap="none" normalizeH="0" baseline="0" smtClean="0">
                  <a:ln>
                    <a:noFill/>
                  </a:ln>
                  <a:solidFill>
                    <a:sysClr val="windowText" lastClr="000000"/>
                  </a:solidFill>
                  <a:effectLst/>
                </a:endParaRPr>
              </a:p>
            </p:txBody>
          </p:sp>
          <p:sp>
            <p:nvSpPr>
              <p:cNvPr id="36" name="Rectangle 36"/>
              <p:cNvSpPr>
                <a:spLocks noChangeArrowheads="1"/>
              </p:cNvSpPr>
              <p:nvPr/>
            </p:nvSpPr>
            <p:spPr bwMode="auto">
              <a:xfrm>
                <a:off x="4284" y="8272"/>
                <a:ext cx="6840" cy="16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мереологічне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реляційне, операційне </a:t>
                </a:r>
                <a:endParaRPr kumimoji="0" lang="uk-UA" altLang="uk-UA" b="0" i="0" u="none" strike="noStrike" cap="none" normalizeH="0" baseline="0" dirty="0" smtClean="0">
                  <a:ln>
                    <a:noFill/>
                  </a:ln>
                  <a:solidFill>
                    <a:sysClr val="windowText" lastClr="000000"/>
                  </a:solidFill>
                  <a:effectLst/>
                </a:endParaRPr>
              </a:p>
            </p:txBody>
          </p:sp>
          <p:sp>
            <p:nvSpPr>
              <p:cNvPr id="38" name="Line 34"/>
              <p:cNvSpPr>
                <a:spLocks noChangeShapeType="1"/>
              </p:cNvSpPr>
              <p:nvPr/>
            </p:nvSpPr>
            <p:spPr bwMode="auto">
              <a:xfrm>
                <a:off x="954" y="1630"/>
                <a:ext cx="0" cy="1264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58" name="Rectangle 14"/>
              <p:cNvSpPr>
                <a:spLocks noChangeArrowheads="1"/>
              </p:cNvSpPr>
              <p:nvPr/>
            </p:nvSpPr>
            <p:spPr bwMode="auto">
              <a:xfrm>
                <a:off x="1179" y="10079"/>
                <a:ext cx="2880" cy="141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Максаковський, А.Усова</a:t>
                </a:r>
                <a:endParaRPr kumimoji="0" lang="uk-UA" altLang="uk-UA" sz="2000" b="0" i="0" u="none" strike="noStrike" cap="none" normalizeH="0" baseline="0" smtClean="0">
                  <a:ln>
                    <a:noFill/>
                  </a:ln>
                  <a:solidFill>
                    <a:sysClr val="windowText" lastClr="000000"/>
                  </a:solidFill>
                  <a:effectLst/>
                </a:endParaRPr>
              </a:p>
            </p:txBody>
          </p:sp>
          <p:sp>
            <p:nvSpPr>
              <p:cNvPr id="59" name="Rectangle 13"/>
              <p:cNvSpPr>
                <a:spLocks noChangeArrowheads="1"/>
              </p:cNvSpPr>
              <p:nvPr/>
            </p:nvSpPr>
            <p:spPr bwMode="auto">
              <a:xfrm>
                <a:off x="4290" y="10079"/>
                <a:ext cx="6840" cy="15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терміни, поняття, факти, закони, теорії, методологічні, оцінні, закономірності, парадигми, концепції, гіпотези, ідеї</a:t>
                </a:r>
                <a:endParaRPr kumimoji="0" lang="uk-UA" altLang="uk-UA" b="0" i="0" u="none" strike="noStrike" cap="none" normalizeH="0" baseline="0" dirty="0" smtClean="0">
                  <a:ln>
                    <a:noFill/>
                  </a:ln>
                  <a:solidFill>
                    <a:sysClr val="windowText" lastClr="000000"/>
                  </a:solidFill>
                  <a:effectLst/>
                </a:endParaRPr>
              </a:p>
            </p:txBody>
          </p:sp>
          <p:sp>
            <p:nvSpPr>
              <p:cNvPr id="60" name="Rectangle 12"/>
              <p:cNvSpPr>
                <a:spLocks noChangeArrowheads="1"/>
              </p:cNvSpPr>
              <p:nvPr/>
            </p:nvSpPr>
            <p:spPr bwMode="auto">
              <a:xfrm>
                <a:off x="1202" y="12124"/>
                <a:ext cx="2880" cy="8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П.Підкасістий</a:t>
                </a:r>
                <a:endParaRPr kumimoji="0" lang="uk-UA" altLang="uk-UA" sz="2000" b="0" i="0" u="none" strike="noStrike" cap="none" normalizeH="0" baseline="0" dirty="0" smtClean="0">
                  <a:ln>
                    <a:noFill/>
                  </a:ln>
                  <a:solidFill>
                    <a:schemeClr val="tx2"/>
                  </a:solidFill>
                  <a:effectLst/>
                </a:endParaRPr>
              </a:p>
            </p:txBody>
          </p:sp>
          <p:sp>
            <p:nvSpPr>
              <p:cNvPr id="61" name="Rectangle 11"/>
              <p:cNvSpPr>
                <a:spLocks noChangeArrowheads="1"/>
              </p:cNvSpPr>
              <p:nvPr/>
            </p:nvSpPr>
            <p:spPr bwMode="auto">
              <a:xfrm>
                <a:off x="4284" y="11872"/>
                <a:ext cx="6840" cy="144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буденне, спеціалізоване (наукове, релігійне, філософське), професійне, практичне; описові, пояснювальні, приписові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62" name="Rectangle 10"/>
              <p:cNvSpPr>
                <a:spLocks noChangeArrowheads="1"/>
              </p:cNvSpPr>
              <p:nvPr/>
            </p:nvSpPr>
            <p:spPr bwMode="auto">
              <a:xfrm>
                <a:off x="1202" y="13568"/>
                <a:ext cx="2880" cy="129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С.Аверінцев</a:t>
                </a:r>
                <a:r>
                  <a:rPr kumimoji="0" lang="uk-UA" altLang="uk-UA" sz="200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Б.Єнікеєв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20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3" name="Rectangle 9"/>
              <p:cNvSpPr>
                <a:spLocks noChangeArrowheads="1"/>
              </p:cNvSpPr>
              <p:nvPr/>
            </p:nvSpPr>
            <p:spPr bwMode="auto">
              <a:xfrm>
                <a:off x="4284" y="13802"/>
                <a:ext cx="6840" cy="8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явні, неявні, особистісні, суспільні, визначені, невизначені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cxnSp>
          <p:nvCxnSpPr>
            <p:cNvPr id="7" name="Пряма зі стрілкою 6"/>
            <p:cNvCxnSpPr>
              <a:endCxn id="30" idx="1"/>
            </p:cNvCxnSpPr>
            <p:nvPr/>
          </p:nvCxnSpPr>
          <p:spPr bwMode="auto">
            <a:xfrm>
              <a:off x="196632" y="1503676"/>
              <a:ext cx="156649"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2" name="Пряма зі стрілкою 71"/>
            <p:cNvCxnSpPr>
              <a:endCxn id="32" idx="1"/>
            </p:cNvCxnSpPr>
            <p:nvPr/>
          </p:nvCxnSpPr>
          <p:spPr bwMode="auto">
            <a:xfrm flipV="1">
              <a:off x="196632" y="2467911"/>
              <a:ext cx="195811" cy="1154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a:endCxn id="33" idx="1"/>
            </p:cNvCxnSpPr>
            <p:nvPr/>
          </p:nvCxnSpPr>
          <p:spPr bwMode="auto">
            <a:xfrm>
              <a:off x="197475" y="3118884"/>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4" name="Пряма зі стрілкою 73"/>
            <p:cNvCxnSpPr/>
            <p:nvPr/>
          </p:nvCxnSpPr>
          <p:spPr bwMode="auto">
            <a:xfrm>
              <a:off x="202304" y="3781533"/>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5" name="Пряма зі стрілкою 74"/>
            <p:cNvCxnSpPr/>
            <p:nvPr/>
          </p:nvCxnSpPr>
          <p:spPr bwMode="auto">
            <a:xfrm>
              <a:off x="197053" y="4588871"/>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6" name="Пряма зі стрілкою 75"/>
            <p:cNvCxnSpPr>
              <a:endCxn id="60" idx="1"/>
            </p:cNvCxnSpPr>
            <p:nvPr/>
          </p:nvCxnSpPr>
          <p:spPr bwMode="auto">
            <a:xfrm>
              <a:off x="213084" y="5404132"/>
              <a:ext cx="199375" cy="1108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7" name="Пряма зі стрілкою 76"/>
            <p:cNvCxnSpPr>
              <a:stCxn id="38" idx="1"/>
            </p:cNvCxnSpPr>
            <p:nvPr/>
          </p:nvCxnSpPr>
          <p:spPr bwMode="auto">
            <a:xfrm flipV="1">
              <a:off x="196633" y="6232422"/>
              <a:ext cx="211419" cy="496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9" name="Пряма сполучна лінія 78"/>
            <p:cNvCxnSpPr>
              <a:stCxn id="62" idx="3"/>
              <a:endCxn id="63" idx="1"/>
            </p:cNvCxnSpPr>
            <p:nvPr/>
          </p:nvCxnSpPr>
          <p:spPr bwMode="auto">
            <a:xfrm>
              <a:off x="2918843" y="6211618"/>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Пряма сполучна лінія 79"/>
            <p:cNvCxnSpPr/>
            <p:nvPr/>
          </p:nvCxnSpPr>
          <p:spPr bwMode="auto">
            <a:xfrm>
              <a:off x="2918842" y="5404132"/>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1" name="Пряма сполучна лінія 80"/>
            <p:cNvCxnSpPr/>
            <p:nvPr/>
          </p:nvCxnSpPr>
          <p:spPr bwMode="auto">
            <a:xfrm>
              <a:off x="2911119" y="4588493"/>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Пряма сполучна лінія 81"/>
            <p:cNvCxnSpPr/>
            <p:nvPr/>
          </p:nvCxnSpPr>
          <p:spPr bwMode="auto">
            <a:xfrm>
              <a:off x="2911119" y="377310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3" name="Пряма сполучна лінія 82"/>
            <p:cNvCxnSpPr/>
            <p:nvPr/>
          </p:nvCxnSpPr>
          <p:spPr bwMode="auto">
            <a:xfrm>
              <a:off x="2905509" y="3118884"/>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Пряма сполучна лінія 83"/>
            <p:cNvCxnSpPr/>
            <p:nvPr/>
          </p:nvCxnSpPr>
          <p:spPr bwMode="auto">
            <a:xfrm>
              <a:off x="2905508" y="246751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 name="Пряма сполучна лінія 86"/>
            <p:cNvCxnSpPr/>
            <p:nvPr/>
          </p:nvCxnSpPr>
          <p:spPr bwMode="auto">
            <a:xfrm>
              <a:off x="2859665" y="1503676"/>
              <a:ext cx="234972"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6715054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“наука” за </a:t>
            </a:r>
            <a:r>
              <a:rPr lang="en-US" sz="3200" b="1" dirty="0" smtClean="0">
                <a:latin typeface="+mn-lt"/>
                <a:ea typeface="Calibri" panose="020F0502020204030204" pitchFamily="34" charset="0"/>
              </a:rPr>
              <a:t>        </a:t>
            </a:r>
            <a:r>
              <a:rPr lang="ru-RU" sz="3200" b="1" dirty="0" smtClean="0">
                <a:latin typeface="+mn-lt"/>
                <a:ea typeface="Calibri" panose="020F0502020204030204" pitchFamily="34" charset="0"/>
              </a:rPr>
              <a:t>Дж</a:t>
            </a:r>
            <a:r>
              <a:rPr lang="ru-RU" sz="3200" b="1" dirty="0">
                <a:latin typeface="+mn-lt"/>
                <a:ea typeface="Calibri" panose="020F0502020204030204" pitchFamily="34" charset="0"/>
              </a:rPr>
              <a:t>. Берналом</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196752"/>
            <a:ext cx="8640960" cy="5256584"/>
            <a:chOff x="1491" y="8819"/>
            <a:chExt cx="9183" cy="4500"/>
          </a:xfrm>
        </p:grpSpPr>
        <p:sp>
          <p:nvSpPr>
            <p:cNvPr id="5" name="Rectangle 24"/>
            <p:cNvSpPr>
              <a:spLocks noChangeArrowheads="1"/>
            </p:cNvSpPr>
            <p:nvPr/>
          </p:nvSpPr>
          <p:spPr bwMode="auto">
            <a:xfrm>
              <a:off x="2868" y="8819"/>
              <a:ext cx="6735"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Дж</a:t>
              </a: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Берналом</a:t>
              </a:r>
              <a:endPar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 name="Oval 23"/>
            <p:cNvSpPr>
              <a:spLocks noChangeArrowheads="1"/>
            </p:cNvSpPr>
            <p:nvPr/>
          </p:nvSpPr>
          <p:spPr bwMode="auto">
            <a:xfrm>
              <a:off x="1674" y="953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uk-UA" altLang="uk-UA" sz="3200" b="0" i="0" u="none" strike="noStrike" cap="none" normalizeH="0" baseline="0" dirty="0" smtClean="0">
                <a:ln>
                  <a:noFill/>
                </a:ln>
                <a:solidFill>
                  <a:sysClr val="windowText" lastClr="000000"/>
                </a:solidFill>
                <a:effectLst/>
              </a:endParaRPr>
            </a:p>
          </p:txBody>
        </p:sp>
        <p:sp>
          <p:nvSpPr>
            <p:cNvPr id="7" name="Oval 22"/>
            <p:cNvSpPr>
              <a:spLocks noChangeArrowheads="1"/>
            </p:cNvSpPr>
            <p:nvPr/>
          </p:nvSpPr>
          <p:spPr bwMode="auto">
            <a:xfrm>
              <a:off x="1674" y="1097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uk-UA" altLang="uk-UA" sz="3200" b="0" i="0" u="none" strike="noStrike" cap="none" normalizeH="0" baseline="0" dirty="0" smtClean="0">
                <a:ln>
                  <a:noFill/>
                </a:ln>
                <a:solidFill>
                  <a:sysClr val="windowText" lastClr="000000"/>
                </a:solidFill>
                <a:effectLst/>
              </a:endParaRPr>
            </a:p>
          </p:txBody>
        </p:sp>
        <p:sp>
          <p:nvSpPr>
            <p:cNvPr id="8" name="Oval 21"/>
            <p:cNvSpPr>
              <a:spLocks noChangeArrowheads="1"/>
            </p:cNvSpPr>
            <p:nvPr/>
          </p:nvSpPr>
          <p:spPr bwMode="auto">
            <a:xfrm>
              <a:off x="1674" y="1025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uk-UA" altLang="uk-UA" sz="3200" b="0" i="0" u="none" strike="noStrike" cap="none" normalizeH="0" baseline="0" smtClean="0">
                <a:ln>
                  <a:noFill/>
                </a:ln>
                <a:solidFill>
                  <a:sysClr val="windowText" lastClr="000000"/>
                </a:solidFill>
                <a:effectLst/>
              </a:endParaRPr>
            </a:p>
          </p:txBody>
        </p:sp>
        <p:sp>
          <p:nvSpPr>
            <p:cNvPr id="9" name="Oval 20"/>
            <p:cNvSpPr>
              <a:spLocks noChangeArrowheads="1"/>
            </p:cNvSpPr>
            <p:nvPr/>
          </p:nvSpPr>
          <p:spPr bwMode="auto">
            <a:xfrm>
              <a:off x="1674" y="1177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kumimoji="0" lang="uk-UA" altLang="uk-UA" sz="3200" b="0" i="0" u="none" strike="noStrike" cap="none" normalizeH="0" baseline="0" dirty="0" smtClean="0">
                <a:ln>
                  <a:noFill/>
                </a:ln>
                <a:solidFill>
                  <a:sysClr val="windowText" lastClr="000000"/>
                </a:solidFill>
                <a:effectLst/>
              </a:endParaRPr>
            </a:p>
          </p:txBody>
        </p:sp>
        <p:sp>
          <p:nvSpPr>
            <p:cNvPr id="10" name="Oval 19"/>
            <p:cNvSpPr>
              <a:spLocks noChangeArrowheads="1"/>
            </p:cNvSpPr>
            <p:nvPr/>
          </p:nvSpPr>
          <p:spPr bwMode="auto">
            <a:xfrm>
              <a:off x="1674" y="1259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kumimoji="0" lang="uk-UA" altLang="uk-UA" sz="3200" b="0" i="0" u="none" strike="noStrike" cap="none" normalizeH="0" baseline="0" dirty="0" smtClean="0">
                <a:ln>
                  <a:noFill/>
                </a:ln>
                <a:solidFill>
                  <a:sysClr val="windowText" lastClr="000000"/>
                </a:solidFill>
                <a:effectLst/>
              </a:endParaRPr>
            </a:p>
          </p:txBody>
        </p:sp>
        <p:sp>
          <p:nvSpPr>
            <p:cNvPr id="11" name="Rectangle 18"/>
            <p:cNvSpPr>
              <a:spLocks noChangeArrowheads="1"/>
            </p:cNvSpPr>
            <p:nvPr/>
          </p:nvSpPr>
          <p:spPr bwMode="auto">
            <a:xfrm>
              <a:off x="2754" y="953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інститут</a:t>
              </a:r>
              <a:endParaRPr kumimoji="0" lang="uk-UA" altLang="uk-UA" sz="3200" b="0" i="0" u="none" strike="noStrike" cap="none" normalizeH="0" baseline="0" dirty="0" smtClean="0">
                <a:ln>
                  <a:noFill/>
                </a:ln>
                <a:solidFill>
                  <a:sysClr val="windowText" lastClr="000000"/>
                </a:solidFill>
                <a:effectLst/>
              </a:endParaRPr>
            </a:p>
          </p:txBody>
        </p:sp>
        <p:sp>
          <p:nvSpPr>
            <p:cNvPr id="12" name="Rectangle 17"/>
            <p:cNvSpPr>
              <a:spLocks noChangeArrowheads="1"/>
            </p:cNvSpPr>
            <p:nvPr/>
          </p:nvSpPr>
          <p:spPr bwMode="auto">
            <a:xfrm>
              <a:off x="2754" y="1025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метод</a:t>
              </a:r>
              <a:endParaRPr kumimoji="0" lang="uk-UA" altLang="uk-UA" sz="3200" b="0" i="0" u="none" strike="noStrike" cap="none" normalizeH="0" baseline="0" smtClean="0">
                <a:ln>
                  <a:noFill/>
                </a:ln>
                <a:solidFill>
                  <a:sysClr val="windowText" lastClr="000000"/>
                </a:solidFill>
                <a:effectLst/>
              </a:endParaRPr>
            </a:p>
          </p:txBody>
        </p:sp>
        <p:sp>
          <p:nvSpPr>
            <p:cNvPr id="13" name="Rectangle 16"/>
            <p:cNvSpPr>
              <a:spLocks noChangeArrowheads="1"/>
            </p:cNvSpPr>
            <p:nvPr/>
          </p:nvSpPr>
          <p:spPr bwMode="auto">
            <a:xfrm>
              <a:off x="2754" y="1097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нагромадження традицій знань</a:t>
              </a:r>
              <a:endParaRPr kumimoji="0" lang="uk-UA" altLang="uk-UA" sz="3200" b="0" i="0" u="none" strike="noStrike" cap="none" normalizeH="0" baseline="0" dirty="0" smtClean="0">
                <a:ln>
                  <a:noFill/>
                </a:ln>
                <a:solidFill>
                  <a:sysClr val="windowText" lastClr="000000"/>
                </a:solidFill>
                <a:effectLst/>
              </a:endParaRPr>
            </a:p>
          </p:txBody>
        </p:sp>
        <p:sp>
          <p:nvSpPr>
            <p:cNvPr id="14" name="Rectangle 15"/>
            <p:cNvSpPr>
              <a:spLocks noChangeArrowheads="1"/>
            </p:cNvSpPr>
            <p:nvPr/>
          </p:nvSpPr>
          <p:spPr bwMode="auto">
            <a:xfrm>
              <a:off x="2754" y="1169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чинник розвитку виробництва</a:t>
              </a:r>
              <a:endParaRPr kumimoji="0" lang="uk-UA" altLang="uk-UA" sz="3200" b="0" i="0" u="none" strike="noStrike" cap="none" normalizeH="0" baseline="0" dirty="0" smtClean="0">
                <a:ln>
                  <a:noFill/>
                </a:ln>
                <a:solidFill>
                  <a:sysClr val="windowText" lastClr="000000"/>
                </a:solidFill>
                <a:effectLst/>
              </a:endParaRPr>
            </a:p>
          </p:txBody>
        </p:sp>
        <p:sp>
          <p:nvSpPr>
            <p:cNvPr id="15" name="Rectangle 14"/>
            <p:cNvSpPr>
              <a:spLocks noChangeArrowheads="1"/>
            </p:cNvSpPr>
            <p:nvPr/>
          </p:nvSpPr>
          <p:spPr bwMode="auto">
            <a:xfrm>
              <a:off x="2754" y="12419"/>
              <a:ext cx="7920" cy="90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найбільш сильний чинник формування переконань і ставлень людини до світу</a:t>
              </a:r>
              <a:endParaRPr kumimoji="0" lang="uk-UA" altLang="uk-UA" sz="3200" b="0" i="0" u="none" strike="noStrike" cap="none" normalizeH="0" baseline="0" dirty="0" smtClean="0">
                <a:ln>
                  <a:noFill/>
                </a:ln>
                <a:solidFill>
                  <a:sysClr val="windowText" lastClr="000000"/>
                </a:solidFill>
                <a:effectLst/>
              </a:endParaRPr>
            </a:p>
          </p:txBody>
        </p:sp>
        <p:sp>
          <p:nvSpPr>
            <p:cNvPr id="16" name="Line 13"/>
            <p:cNvSpPr>
              <a:spLocks noChangeShapeType="1"/>
            </p:cNvSpPr>
            <p:nvPr/>
          </p:nvSpPr>
          <p:spPr bwMode="auto">
            <a:xfrm flipH="1">
              <a:off x="1494" y="9088"/>
              <a:ext cx="1374" cy="1"/>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7" name="Line 12"/>
            <p:cNvSpPr>
              <a:spLocks noChangeShapeType="1"/>
            </p:cNvSpPr>
            <p:nvPr/>
          </p:nvSpPr>
          <p:spPr bwMode="auto">
            <a:xfrm>
              <a:off x="1494" y="9104"/>
              <a:ext cx="0" cy="378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8" name="Line 11"/>
            <p:cNvSpPr>
              <a:spLocks noChangeShapeType="1"/>
            </p:cNvSpPr>
            <p:nvPr/>
          </p:nvSpPr>
          <p:spPr bwMode="auto">
            <a:xfrm>
              <a:off x="1491" y="9794"/>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9" name="Line 10"/>
            <p:cNvSpPr>
              <a:spLocks noChangeShapeType="1"/>
            </p:cNvSpPr>
            <p:nvPr/>
          </p:nvSpPr>
          <p:spPr bwMode="auto">
            <a:xfrm>
              <a:off x="1494" y="1052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9"/>
            <p:cNvSpPr>
              <a:spLocks noChangeShapeType="1"/>
            </p:cNvSpPr>
            <p:nvPr/>
          </p:nvSpPr>
          <p:spPr bwMode="auto">
            <a:xfrm>
              <a:off x="1494" y="1127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8"/>
            <p:cNvSpPr>
              <a:spLocks noChangeShapeType="1"/>
            </p:cNvSpPr>
            <p:nvPr/>
          </p:nvSpPr>
          <p:spPr bwMode="auto">
            <a:xfrm>
              <a:off x="1494" y="1205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7"/>
            <p:cNvSpPr>
              <a:spLocks noChangeShapeType="1"/>
            </p:cNvSpPr>
            <p:nvPr/>
          </p:nvSpPr>
          <p:spPr bwMode="auto">
            <a:xfrm>
              <a:off x="1494" y="1289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3" name="Line 6"/>
            <p:cNvSpPr>
              <a:spLocks noChangeShapeType="1"/>
            </p:cNvSpPr>
            <p:nvPr/>
          </p:nvSpPr>
          <p:spPr bwMode="auto">
            <a:xfrm>
              <a:off x="2214" y="980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4" name="Line 5"/>
            <p:cNvSpPr>
              <a:spLocks noChangeShapeType="1"/>
            </p:cNvSpPr>
            <p:nvPr/>
          </p:nvSpPr>
          <p:spPr bwMode="auto">
            <a:xfrm>
              <a:off x="2214" y="1052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5" name="Line 4"/>
            <p:cNvSpPr>
              <a:spLocks noChangeShapeType="1"/>
            </p:cNvSpPr>
            <p:nvPr/>
          </p:nvSpPr>
          <p:spPr bwMode="auto">
            <a:xfrm>
              <a:off x="2214" y="1127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6" name="Line 3"/>
            <p:cNvSpPr>
              <a:spLocks noChangeShapeType="1"/>
            </p:cNvSpPr>
            <p:nvPr/>
          </p:nvSpPr>
          <p:spPr bwMode="auto">
            <a:xfrm>
              <a:off x="2214" y="1201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7" name="Line 2"/>
            <p:cNvSpPr>
              <a:spLocks noChangeShapeType="1"/>
            </p:cNvSpPr>
            <p:nvPr/>
          </p:nvSpPr>
          <p:spPr bwMode="auto">
            <a:xfrm>
              <a:off x="2214" y="1285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03203177"/>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“науки” за </a:t>
            </a:r>
            <a:endParaRPr lang="en-US" sz="3200" b="1" dirty="0" smtClean="0">
              <a:latin typeface="+mn-lt"/>
              <a:ea typeface="Calibri" panose="020F0502020204030204" pitchFamily="34" charset="0"/>
            </a:endParaRPr>
          </a:p>
          <a:p>
            <a:pPr algn="ctr">
              <a:lnSpc>
                <a:spcPct val="80000"/>
              </a:lnSpc>
              <a:spcAft>
                <a:spcPts val="0"/>
              </a:spcAft>
            </a:pPr>
            <a:r>
              <a:rPr lang="ru-RU" sz="3200" b="1" dirty="0" smtClean="0">
                <a:latin typeface="+mn-lt"/>
                <a:ea typeface="Calibri" panose="020F0502020204030204" pitchFamily="34" charset="0"/>
              </a:rPr>
              <a:t>Е</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Агацці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9" name="Group 1"/>
          <p:cNvGrpSpPr>
            <a:grpSpLocks/>
          </p:cNvGrpSpPr>
          <p:nvPr/>
        </p:nvGrpSpPr>
        <p:grpSpPr bwMode="auto">
          <a:xfrm>
            <a:off x="251520" y="1196751"/>
            <a:ext cx="8659779" cy="5545199"/>
            <a:chOff x="1674" y="6781"/>
            <a:chExt cx="9203" cy="4490"/>
          </a:xfrm>
        </p:grpSpPr>
        <p:sp>
          <p:nvSpPr>
            <p:cNvPr id="30" name="Rectangle 20"/>
            <p:cNvSpPr>
              <a:spLocks noChangeArrowheads="1"/>
            </p:cNvSpPr>
            <p:nvPr/>
          </p:nvSpPr>
          <p:spPr bwMode="auto">
            <a:xfrm>
              <a:off x="3281" y="6781"/>
              <a:ext cx="658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Е. </a:t>
              </a:r>
              <a:r>
                <a:rPr kumimoji="0" lang="uk-UA" altLang="uk-UA" sz="3600" b="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Агацці</a:t>
              </a:r>
              <a:endPar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Arial" panose="020B0604020202020204" pitchFamily="34" charset="0"/>
              </a:endParaRPr>
            </a:p>
          </p:txBody>
        </p:sp>
        <p:sp>
          <p:nvSpPr>
            <p:cNvPr id="31" name="Oval 19"/>
            <p:cNvSpPr>
              <a:spLocks noChangeArrowheads="1"/>
            </p:cNvSpPr>
            <p:nvPr/>
          </p:nvSpPr>
          <p:spPr bwMode="auto">
            <a:xfrm>
              <a:off x="1857" y="7360"/>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1</a:t>
              </a:r>
              <a:endParaRPr kumimoji="0" lang="ru-RU" altLang="uk-UA" sz="3200" b="0" i="0" u="none" strike="noStrike" cap="none" normalizeH="0" baseline="0" smtClean="0">
                <a:ln>
                  <a:noFill/>
                </a:ln>
                <a:solidFill>
                  <a:sysClr val="windowText" lastClr="000000"/>
                </a:solidFill>
                <a:effectLst/>
              </a:endParaRPr>
            </a:p>
          </p:txBody>
        </p:sp>
        <p:sp>
          <p:nvSpPr>
            <p:cNvPr id="32" name="Oval 18"/>
            <p:cNvSpPr>
              <a:spLocks noChangeArrowheads="1"/>
            </p:cNvSpPr>
            <p:nvPr/>
          </p:nvSpPr>
          <p:spPr bwMode="auto">
            <a:xfrm>
              <a:off x="1857" y="894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3</a:t>
              </a:r>
              <a:endParaRPr kumimoji="0" lang="ru-RU" altLang="uk-UA" sz="3200" b="0" i="0" u="none" strike="noStrike" cap="none" normalizeH="0" baseline="0" dirty="0" smtClean="0">
                <a:ln>
                  <a:noFill/>
                </a:ln>
                <a:solidFill>
                  <a:sysClr val="windowText" lastClr="000000"/>
                </a:solidFill>
                <a:effectLst/>
              </a:endParaRPr>
            </a:p>
          </p:txBody>
        </p:sp>
        <p:sp>
          <p:nvSpPr>
            <p:cNvPr id="33" name="Oval 17"/>
            <p:cNvSpPr>
              <a:spLocks noChangeArrowheads="1"/>
            </p:cNvSpPr>
            <p:nvPr/>
          </p:nvSpPr>
          <p:spPr bwMode="auto">
            <a:xfrm>
              <a:off x="1860" y="807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2</a:t>
              </a:r>
              <a:endParaRPr kumimoji="0" lang="ru-RU" altLang="uk-UA" sz="3200" b="0" i="0" u="none" strike="noStrike" cap="none" normalizeH="0" baseline="0" dirty="0" smtClean="0">
                <a:ln>
                  <a:noFill/>
                </a:ln>
                <a:solidFill>
                  <a:sysClr val="windowText" lastClr="000000"/>
                </a:solidFill>
                <a:effectLst/>
              </a:endParaRPr>
            </a:p>
          </p:txBody>
        </p:sp>
        <p:sp>
          <p:nvSpPr>
            <p:cNvPr id="34" name="Oval 16"/>
            <p:cNvSpPr>
              <a:spLocks noChangeArrowheads="1"/>
            </p:cNvSpPr>
            <p:nvPr/>
          </p:nvSpPr>
          <p:spPr bwMode="auto">
            <a:xfrm>
              <a:off x="1854" y="1012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4</a:t>
              </a:r>
              <a:endParaRPr kumimoji="0" lang="ru-RU" altLang="uk-UA" sz="3200" b="0" i="0" u="none" strike="noStrike" cap="none" normalizeH="0" baseline="0" smtClean="0">
                <a:ln>
                  <a:noFill/>
                </a:ln>
                <a:solidFill>
                  <a:sysClr val="windowText" lastClr="000000"/>
                </a:solidFill>
                <a:effectLst/>
              </a:endParaRPr>
            </a:p>
          </p:txBody>
        </p:sp>
        <p:sp>
          <p:nvSpPr>
            <p:cNvPr id="35" name="Rectangle 15"/>
            <p:cNvSpPr>
              <a:spLocks noChangeArrowheads="1"/>
            </p:cNvSpPr>
            <p:nvPr/>
          </p:nvSpPr>
          <p:spPr bwMode="auto">
            <a:xfrm>
              <a:off x="2934" y="7426"/>
              <a:ext cx="7920" cy="42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теорія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про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певну</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галузь</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об'єктів</a:t>
              </a:r>
              <a:endParaRPr kumimoji="0" lang="ru-RU" altLang="uk-UA" sz="3000" b="0" i="0" u="none" strike="noStrike" cap="none" normalizeH="0" baseline="0" dirty="0" smtClean="0">
                <a:ln>
                  <a:noFill/>
                </a:ln>
                <a:solidFill>
                  <a:sysClr val="windowText" lastClr="000000"/>
                </a:solidFill>
                <a:effectLst/>
              </a:endParaRPr>
            </a:p>
          </p:txBody>
        </p:sp>
        <p:sp>
          <p:nvSpPr>
            <p:cNvPr id="36" name="Rectangle 14"/>
            <p:cNvSpPr>
              <a:spLocks noChangeArrowheads="1"/>
            </p:cNvSpPr>
            <p:nvPr/>
          </p:nvSpPr>
          <p:spPr bwMode="auto">
            <a:xfrm>
              <a:off x="2937" y="7996"/>
              <a:ext cx="7920" cy="7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заявка на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розмежування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і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повсякденного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a:t>
              </a:r>
              <a:endParaRPr kumimoji="0" lang="ru-RU" altLang="uk-UA" sz="3000" b="0" i="0" u="none" strike="noStrike" cap="none" normalizeH="0" baseline="0" dirty="0" smtClean="0">
                <a:ln>
                  <a:noFill/>
                </a:ln>
                <a:solidFill>
                  <a:sysClr val="windowText" lastClr="000000"/>
                </a:solidFill>
                <a:effectLst/>
              </a:endParaRPr>
            </a:p>
          </p:txBody>
        </p:sp>
        <p:sp>
          <p:nvSpPr>
            <p:cNvPr id="37" name="Rectangle 13"/>
            <p:cNvSpPr>
              <a:spLocks noChangeArrowheads="1"/>
            </p:cNvSpPr>
            <p:nvPr/>
          </p:nvSpPr>
          <p:spPr bwMode="auto">
            <a:xfrm>
              <a:off x="2957" y="8845"/>
              <a:ext cx="7920" cy="11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може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повною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мірою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реалізуватися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лише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тоді</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коли доводить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розгляд</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до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рівня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його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теоретичного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аналізу</a:t>
              </a:r>
              <a:endParaRPr kumimoji="0" lang="ru-RU" altLang="uk-UA" sz="3000" b="0" i="0" u="none" strike="noStrike" cap="none" normalizeH="0" baseline="0" dirty="0" smtClean="0">
                <a:ln>
                  <a:noFill/>
                </a:ln>
                <a:solidFill>
                  <a:sysClr val="windowText" lastClr="000000"/>
                </a:solidFill>
                <a:effectLst/>
              </a:endParaRPr>
            </a:p>
          </p:txBody>
        </p:sp>
        <p:sp>
          <p:nvSpPr>
            <p:cNvPr id="38" name="Rectangle 12"/>
            <p:cNvSpPr>
              <a:spLocks noChangeArrowheads="1"/>
            </p:cNvSpPr>
            <p:nvPr/>
          </p:nvSpPr>
          <p:spPr bwMode="auto">
            <a:xfrm>
              <a:off x="2934" y="10124"/>
              <a:ext cx="7920" cy="114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існує лише тоді, коли можна встановити принципи, які пропонують їх пояснення і прогноз досліджуваної сфери діяльності</a:t>
              </a:r>
              <a:endPar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9" name="Line 11"/>
            <p:cNvSpPr>
              <a:spLocks noChangeShapeType="1"/>
            </p:cNvSpPr>
            <p:nvPr/>
          </p:nvSpPr>
          <p:spPr bwMode="auto">
            <a:xfrm flipH="1">
              <a:off x="1677" y="7051"/>
              <a:ext cx="1604"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0" name="Line 10"/>
            <p:cNvSpPr>
              <a:spLocks noChangeShapeType="1"/>
            </p:cNvSpPr>
            <p:nvPr/>
          </p:nvSpPr>
          <p:spPr bwMode="auto">
            <a:xfrm flipH="1">
              <a:off x="1674" y="7051"/>
              <a:ext cx="1" cy="3388"/>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1" name="Line 9"/>
            <p:cNvSpPr>
              <a:spLocks noChangeShapeType="1"/>
            </p:cNvSpPr>
            <p:nvPr/>
          </p:nvSpPr>
          <p:spPr bwMode="auto">
            <a:xfrm>
              <a:off x="1675" y="7597"/>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2" name="Line 8"/>
            <p:cNvSpPr>
              <a:spLocks noChangeShapeType="1"/>
            </p:cNvSpPr>
            <p:nvPr/>
          </p:nvSpPr>
          <p:spPr bwMode="auto">
            <a:xfrm>
              <a:off x="1674" y="8349"/>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3" name="Line 7"/>
            <p:cNvSpPr>
              <a:spLocks noChangeShapeType="1"/>
            </p:cNvSpPr>
            <p:nvPr/>
          </p:nvSpPr>
          <p:spPr bwMode="auto">
            <a:xfrm>
              <a:off x="1677" y="9241"/>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4" name="Line 6"/>
            <p:cNvSpPr>
              <a:spLocks noChangeShapeType="1"/>
            </p:cNvSpPr>
            <p:nvPr/>
          </p:nvSpPr>
          <p:spPr bwMode="auto">
            <a:xfrm>
              <a:off x="1674" y="10454"/>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5" name="Line 5"/>
            <p:cNvSpPr>
              <a:spLocks noChangeShapeType="1"/>
            </p:cNvSpPr>
            <p:nvPr/>
          </p:nvSpPr>
          <p:spPr bwMode="auto">
            <a:xfrm>
              <a:off x="2394" y="7597"/>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6" name="Line 4"/>
            <p:cNvSpPr>
              <a:spLocks noChangeShapeType="1"/>
            </p:cNvSpPr>
            <p:nvPr/>
          </p:nvSpPr>
          <p:spPr bwMode="auto">
            <a:xfrm>
              <a:off x="2394" y="8310"/>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7" name="Line 3"/>
            <p:cNvSpPr>
              <a:spLocks noChangeShapeType="1"/>
            </p:cNvSpPr>
            <p:nvPr/>
          </p:nvSpPr>
          <p:spPr bwMode="auto">
            <a:xfrm>
              <a:off x="2397" y="9241"/>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8" name="Line 2"/>
            <p:cNvSpPr>
              <a:spLocks noChangeShapeType="1"/>
            </p:cNvSpPr>
            <p:nvPr/>
          </p:nvSpPr>
          <p:spPr bwMode="auto">
            <a:xfrm>
              <a:off x="2394" y="10439"/>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328109587"/>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10817</TotalTime>
  <Words>2121</Words>
  <Application>Microsoft Office PowerPoint</Application>
  <PresentationFormat>Экран (4:3)</PresentationFormat>
  <Paragraphs>299</Paragraphs>
  <Slides>27</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27</vt:i4>
      </vt:variant>
    </vt:vector>
  </HeadingPairs>
  <TitlesOfParts>
    <vt:vector size="36" baseType="lpstr">
      <vt:lpstr>Arial Unicode MS</vt:lpstr>
      <vt:lpstr>Arial</vt:lpstr>
      <vt:lpstr>Arial Black</vt:lpstr>
      <vt:lpstr>Bookman Old Style</vt:lpstr>
      <vt:lpstr>Calibri</vt:lpstr>
      <vt:lpstr>Times New Roman</vt:lpstr>
      <vt:lpstr>Verdana</vt:lpstr>
      <vt:lpstr>Wingdings</vt:lpstr>
      <vt:lpstr>cdb2004100l</vt:lpstr>
      <vt:lpstr>Тема 3. Поняття науки і наукової діяльності</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lenovo</cp:lastModifiedBy>
  <cp:revision>942</cp:revision>
  <dcterms:modified xsi:type="dcterms:W3CDTF">2024-02-22T08:26:17Z</dcterms:modified>
</cp:coreProperties>
</file>