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33"/>
  </p:notesMasterIdLst>
  <p:sldIdLst>
    <p:sldId id="310" r:id="rId2"/>
    <p:sldId id="916" r:id="rId3"/>
    <p:sldId id="917" r:id="rId4"/>
    <p:sldId id="918" r:id="rId5"/>
    <p:sldId id="919" r:id="rId6"/>
    <p:sldId id="920" r:id="rId7"/>
    <p:sldId id="921" r:id="rId8"/>
    <p:sldId id="922" r:id="rId9"/>
    <p:sldId id="923" r:id="rId10"/>
    <p:sldId id="924" r:id="rId11"/>
    <p:sldId id="925" r:id="rId12"/>
    <p:sldId id="926" r:id="rId13"/>
    <p:sldId id="927" r:id="rId14"/>
    <p:sldId id="928" r:id="rId15"/>
    <p:sldId id="929" r:id="rId16"/>
    <p:sldId id="930" r:id="rId17"/>
    <p:sldId id="931" r:id="rId18"/>
    <p:sldId id="932" r:id="rId19"/>
    <p:sldId id="933" r:id="rId20"/>
    <p:sldId id="934" r:id="rId21"/>
    <p:sldId id="935" r:id="rId22"/>
    <p:sldId id="936" r:id="rId23"/>
    <p:sldId id="937" r:id="rId24"/>
    <p:sldId id="938" r:id="rId25"/>
    <p:sldId id="939" r:id="rId26"/>
    <p:sldId id="940" r:id="rId27"/>
    <p:sldId id="941" r:id="rId28"/>
    <p:sldId id="942" r:id="rId29"/>
    <p:sldId id="943" r:id="rId30"/>
    <p:sldId id="944" r:id="rId31"/>
    <p:sldId id="914" r:id="rId32"/>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2E51"/>
    <a:srgbClr val="CDD9FC"/>
    <a:srgbClr val="1D528D"/>
    <a:srgbClr val="91AAEC"/>
    <a:srgbClr val="FFFFFF"/>
    <a:srgbClr val="3186E3"/>
    <a:srgbClr val="E6E6E6"/>
    <a:srgbClr val="E8EDFD"/>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4868" autoAdjust="0"/>
  </p:normalViewPr>
  <p:slideViewPr>
    <p:cSldViewPr>
      <p:cViewPr varScale="1">
        <p:scale>
          <a:sx n="70" d="100"/>
          <a:sy n="70" d="100"/>
        </p:scale>
        <p:origin x="-13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10.02.2021</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extLst>
      <p:ext uri="{BB962C8B-B14F-4D97-AF65-F5344CB8AC3E}">
        <p14:creationId xmlns:p14="http://schemas.microsoft.com/office/powerpoint/2010/main" val="42431878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10.02.2021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10.02.2021</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10.02.2021</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10.02.2021</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10.02.2021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10.02.2021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10.02.2021</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2</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Процес</a:t>
            </a:r>
            <a:r>
              <a:rPr lang="ru-RU" sz="4400" i="0" dirty="0">
                <a:latin typeface="Bookman Old Style" pitchFamily="18" charset="0"/>
              </a:rPr>
              <a:t> </a:t>
            </a:r>
            <a:r>
              <a:rPr lang="ru-RU" sz="4400" i="0" dirty="0" err="1">
                <a:latin typeface="Bookman Old Style" pitchFamily="18" charset="0"/>
              </a:rPr>
              <a:t>пізнання</a:t>
            </a:r>
            <a:r>
              <a:rPr lang="ru-RU" sz="4400" i="0" dirty="0">
                <a:latin typeface="Bookman Old Style" pitchFamily="18" charset="0"/>
              </a:rPr>
              <a:t> та </a:t>
            </a:r>
            <a:r>
              <a:rPr lang="ru-RU" sz="4400" i="0" dirty="0" err="1">
                <a:latin typeface="Bookman Old Style" pitchFamily="18" charset="0"/>
              </a:rPr>
              <a:t>його</a:t>
            </a:r>
            <a:r>
              <a:rPr lang="ru-RU" sz="4400" i="0" dirty="0">
                <a:latin typeface="Bookman Old Style" pitchFamily="18" charset="0"/>
              </a:rPr>
              <a:t> генезис як основа </a:t>
            </a:r>
            <a:r>
              <a:rPr lang="ru-RU" sz="4400" i="0" dirty="0" err="1">
                <a:latin typeface="Bookman Old Style" pitchFamily="18" charset="0"/>
              </a:rPr>
              <a:t>наукової</a:t>
            </a:r>
            <a:r>
              <a:rPr lang="ru-RU" sz="4400" i="0" dirty="0">
                <a:latin typeface="Bookman Old Style" pitchFamily="18" charset="0"/>
              </a:rPr>
              <a:t> діяльності</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системному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2" name="Рисунок 1"/>
          <p:cNvPicPr>
            <a:picLocks noChangeAspect="1"/>
          </p:cNvPicPr>
          <p:nvPr/>
        </p:nvPicPr>
        <p:blipFill>
          <a:blip r:embed="rId2"/>
          <a:stretch>
            <a:fillRect/>
          </a:stretch>
        </p:blipFill>
        <p:spPr>
          <a:xfrm>
            <a:off x="179512" y="1484784"/>
            <a:ext cx="8640960" cy="5373215"/>
          </a:xfrm>
          <a:prstGeom prst="rect">
            <a:avLst/>
          </a:prstGeom>
        </p:spPr>
      </p:pic>
    </p:spTree>
    <p:extLst>
      <p:ext uri="{BB962C8B-B14F-4D97-AF65-F5344CB8AC3E}">
        <p14:creationId xmlns:p14="http://schemas.microsoft.com/office/powerpoint/2010/main" val="3005915317"/>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99392"/>
            <a:ext cx="9001000" cy="954107"/>
          </a:xfrm>
          <a:prstGeom prst="rect">
            <a:avLst/>
          </a:prstGeom>
        </p:spPr>
        <p:txBody>
          <a:bodyPr wrap="square">
            <a:spAutoFit/>
          </a:bodyPr>
          <a:lstStyle/>
          <a:p>
            <a:pPr algn="ctr">
              <a:spcAft>
                <a:spcPts val="0"/>
              </a:spcAft>
            </a:pPr>
            <a:r>
              <a:rPr lang="ru-RU" sz="2800" b="1" dirty="0">
                <a:latin typeface="+mn-lt"/>
                <a:ea typeface="Calibri" panose="020F0502020204030204" pitchFamily="34" charset="0"/>
              </a:rPr>
              <a:t>Пропозиції </a:t>
            </a:r>
            <a:r>
              <a:rPr lang="ru-RU" sz="2800" b="1" dirty="0" err="1">
                <a:latin typeface="+mn-lt"/>
                <a:ea typeface="Calibri" panose="020F0502020204030204" pitchFamily="34" charset="0"/>
              </a:rPr>
              <a:t>вчених</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щодо</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класифікації</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рівнів</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пізнання</a:t>
            </a:r>
            <a:r>
              <a:rPr lang="ru-RU" sz="2800" b="1" dirty="0">
                <a:latin typeface="+mn-lt"/>
                <a:ea typeface="Calibri" panose="020F0502020204030204" pitchFamily="34" charset="0"/>
              </a:rPr>
              <a:t> </a:t>
            </a:r>
            <a:endParaRPr lang="uk-UA" sz="2800" dirty="0">
              <a:effectLst/>
              <a:latin typeface="+mn-lt"/>
              <a:ea typeface="Calibri" panose="020F0502020204030204" pitchFamily="34" charset="0"/>
            </a:endParaRPr>
          </a:p>
        </p:txBody>
      </p:sp>
      <p:graphicFrame>
        <p:nvGraphicFramePr>
          <p:cNvPr id="4" name="Таблиця 3"/>
          <p:cNvGraphicFramePr>
            <a:graphicFrameLocks noGrp="1"/>
          </p:cNvGraphicFramePr>
          <p:nvPr>
            <p:extLst>
              <p:ext uri="{D42A27DB-BD31-4B8C-83A1-F6EECF244321}">
                <p14:modId xmlns:p14="http://schemas.microsoft.com/office/powerpoint/2010/main" val="801986999"/>
              </p:ext>
            </p:extLst>
          </p:nvPr>
        </p:nvGraphicFramePr>
        <p:xfrm>
          <a:off x="53752" y="845140"/>
          <a:ext cx="9090249" cy="6062460"/>
        </p:xfrm>
        <a:graphic>
          <a:graphicData uri="http://schemas.openxmlformats.org/drawingml/2006/table">
            <a:tbl>
              <a:tblPr firstRow="1" firstCol="1" lastRow="1" lastCol="1" bandRow="1" bandCol="1">
                <a:tableStyleId>{BC89EF96-8CEA-46FF-86C4-4CE0E7609802}</a:tableStyleId>
              </a:tblPr>
              <a:tblGrid>
                <a:gridCol w="1570483">
                  <a:extLst>
                    <a:ext uri="{9D8B030D-6E8A-4147-A177-3AD203B41FA5}">
                      <a16:colId xmlns:a16="http://schemas.microsoft.com/office/drawing/2014/main" xmlns="" val="1869942325"/>
                    </a:ext>
                  </a:extLst>
                </a:gridCol>
                <a:gridCol w="4328885">
                  <a:extLst>
                    <a:ext uri="{9D8B030D-6E8A-4147-A177-3AD203B41FA5}">
                      <a16:colId xmlns:a16="http://schemas.microsoft.com/office/drawing/2014/main" xmlns="" val="1256866036"/>
                    </a:ext>
                  </a:extLst>
                </a:gridCol>
                <a:gridCol w="3190881">
                  <a:extLst>
                    <a:ext uri="{9D8B030D-6E8A-4147-A177-3AD203B41FA5}">
                      <a16:colId xmlns:a16="http://schemas.microsoft.com/office/drawing/2014/main" xmlns="" val="532178690"/>
                    </a:ext>
                  </a:extLst>
                </a:gridCol>
              </a:tblGrid>
              <a:tr h="143465">
                <a:tc>
                  <a:txBody>
                    <a:bodyPr/>
                    <a:lstStyle/>
                    <a:p>
                      <a:pPr algn="ctr">
                        <a:spcAft>
                          <a:spcPts val="0"/>
                        </a:spcAft>
                      </a:pPr>
                      <a:r>
                        <a:rPr lang="uk-UA" sz="1200" b="1" dirty="0">
                          <a:solidFill>
                            <a:schemeClr val="tx2"/>
                          </a:solidFill>
                          <a:effectLst/>
                          <a:latin typeface="+mn-lt"/>
                        </a:rPr>
                        <a:t>Учений (учені)</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Характеристика рівнів</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Джерело</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830883514"/>
                  </a:ext>
                </a:extLst>
              </a:tr>
              <a:tr h="2013114">
                <a:tc>
                  <a:txBody>
                    <a:bodyPr/>
                    <a:lstStyle/>
                    <a:p>
                      <a:pPr>
                        <a:spcAft>
                          <a:spcPts val="0"/>
                        </a:spcAft>
                      </a:pPr>
                      <a:r>
                        <a:rPr lang="uk-UA" sz="1600" b="0" i="1" dirty="0" err="1">
                          <a:solidFill>
                            <a:schemeClr val="tx2"/>
                          </a:solidFill>
                          <a:effectLst>
                            <a:outerShdw blurRad="38100" dist="38100" dir="2700000" algn="tl">
                              <a:srgbClr val="000000">
                                <a:alpha val="43137"/>
                              </a:srgbClr>
                            </a:outerShdw>
                          </a:effectLst>
                          <a:latin typeface="+mn-lt"/>
                        </a:rPr>
                        <a:t>Йосеф</a:t>
                      </a:r>
                      <a:r>
                        <a:rPr lang="uk-UA" sz="1600" b="0" i="1" dirty="0">
                          <a:solidFill>
                            <a:schemeClr val="tx2"/>
                          </a:solidFill>
                          <a:effectLst>
                            <a:outerShdw blurRad="38100" dist="38100" dir="2700000" algn="tl">
                              <a:srgbClr val="000000">
                                <a:alpha val="43137"/>
                              </a:srgbClr>
                            </a:outerShdw>
                          </a:effectLst>
                          <a:latin typeface="+mn-lt"/>
                        </a:rPr>
                        <a:t> Бен-</a:t>
                      </a:r>
                      <a:r>
                        <a:rPr lang="uk-UA" sz="1600" b="0" i="1" dirty="0" err="1">
                          <a:solidFill>
                            <a:schemeClr val="tx2"/>
                          </a:solidFill>
                          <a:effectLst>
                            <a:outerShdw blurRad="38100" dist="38100" dir="2700000" algn="tl">
                              <a:srgbClr val="000000">
                                <a:alpha val="43137"/>
                              </a:srgbClr>
                            </a:outerShdw>
                          </a:effectLst>
                          <a:latin typeface="+mn-lt"/>
                        </a:rPr>
                        <a:t>Шломо</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50" b="0" spc="-50" dirty="0">
                          <a:solidFill>
                            <a:schemeClr val="tx2"/>
                          </a:solidFill>
                          <a:effectLst/>
                          <a:latin typeface="+mn-lt"/>
                        </a:rPr>
                        <a:t>Раціональність як розумова діяльність, яка полягає у </a:t>
                      </a:r>
                      <a:r>
                        <a:rPr lang="uk-UA" sz="1250" b="0" spc="-50" dirty="0" err="1">
                          <a:solidFill>
                            <a:schemeClr val="tx2"/>
                          </a:solidFill>
                          <a:effectLst/>
                          <a:latin typeface="+mn-lt"/>
                        </a:rPr>
                        <a:t>зівставленні</a:t>
                      </a:r>
                      <a:r>
                        <a:rPr lang="uk-UA" sz="1250" b="0" spc="-50" dirty="0">
                          <a:solidFill>
                            <a:schemeClr val="tx2"/>
                          </a:solidFill>
                          <a:effectLst/>
                          <a:latin typeface="+mn-lt"/>
                        </a:rPr>
                        <a:t>, активному </a:t>
                      </a:r>
                      <a:r>
                        <a:rPr lang="uk-UA" sz="1250" b="0" spc="-50" dirty="0" err="1">
                          <a:solidFill>
                            <a:schemeClr val="tx2"/>
                          </a:solidFill>
                          <a:effectLst/>
                          <a:latin typeface="+mn-lt"/>
                        </a:rPr>
                        <a:t>співбутті</a:t>
                      </a:r>
                      <a:r>
                        <a:rPr lang="uk-UA" sz="1250" b="0" spc="-50" dirty="0">
                          <a:solidFill>
                            <a:schemeClr val="tx2"/>
                          </a:solidFill>
                          <a:effectLst/>
                          <a:latin typeface="+mn-lt"/>
                        </a:rPr>
                        <a:t> уявлень за допомогою уявлень. Інтуїція – це осягнення пізнання, яке досягається тільки через </a:t>
                      </a:r>
                      <a:r>
                        <a:rPr lang="uk-UA" sz="1250" b="0" spc="-50" dirty="0" err="1">
                          <a:solidFill>
                            <a:schemeClr val="tx2"/>
                          </a:solidFill>
                          <a:effectLst/>
                          <a:latin typeface="+mn-lt"/>
                        </a:rPr>
                        <a:t>надраціональне</a:t>
                      </a:r>
                      <a:r>
                        <a:rPr lang="uk-UA" sz="1250" b="0" spc="-50" dirty="0">
                          <a:solidFill>
                            <a:schemeClr val="tx2"/>
                          </a:solidFill>
                          <a:effectLst/>
                          <a:latin typeface="+mn-lt"/>
                        </a:rPr>
                        <a:t> знання. Інстинкт – пізнавальна реакція на навколишню ситуацію, яка виникає ще до того, як ми раціонально обміркували і проаналізували цю ситуацію</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00" b="0" dirty="0">
                          <a:solidFill>
                            <a:schemeClr val="tx2"/>
                          </a:solidFill>
                          <a:effectLst/>
                          <a:latin typeface="+mn-lt"/>
                        </a:rPr>
                        <a:t>Бен-</a:t>
                      </a:r>
                      <a:r>
                        <a:rPr lang="uk-UA" sz="1200" b="0" dirty="0" err="1">
                          <a:solidFill>
                            <a:schemeClr val="tx2"/>
                          </a:solidFill>
                          <a:effectLst/>
                          <a:latin typeface="+mn-lt"/>
                        </a:rPr>
                        <a:t>Шломо</a:t>
                      </a:r>
                      <a:r>
                        <a:rPr lang="uk-UA" sz="1200" b="0" dirty="0">
                          <a:solidFill>
                            <a:schemeClr val="tx2"/>
                          </a:solidFill>
                          <a:effectLst/>
                          <a:latin typeface="+mn-lt"/>
                        </a:rPr>
                        <a:t> </a:t>
                      </a:r>
                      <a:r>
                        <a:rPr lang="uk-UA" sz="1200" b="0" dirty="0" err="1">
                          <a:solidFill>
                            <a:schemeClr val="tx2"/>
                          </a:solidFill>
                          <a:effectLst/>
                          <a:latin typeface="+mn-lt"/>
                        </a:rPr>
                        <a:t>Йосеф</a:t>
                      </a:r>
                      <a:r>
                        <a:rPr lang="uk-UA" sz="1200" b="0" dirty="0">
                          <a:solidFill>
                            <a:schemeClr val="tx2"/>
                          </a:solidFill>
                          <a:effectLst/>
                          <a:latin typeface="+mn-lt"/>
                        </a:rPr>
                        <a:t>. </a:t>
                      </a:r>
                      <a:r>
                        <a:rPr lang="uk-UA" sz="1200" b="0" dirty="0" err="1">
                          <a:solidFill>
                            <a:schemeClr val="tx2"/>
                          </a:solidFill>
                          <a:effectLst/>
                          <a:latin typeface="+mn-lt"/>
                        </a:rPr>
                        <a:t>Введение</a:t>
                      </a:r>
                      <a:r>
                        <a:rPr lang="uk-UA" sz="1200" b="0" dirty="0">
                          <a:solidFill>
                            <a:schemeClr val="tx2"/>
                          </a:solidFill>
                          <a:effectLst/>
                          <a:latin typeface="+mn-lt"/>
                        </a:rPr>
                        <a:t> в </a:t>
                      </a:r>
                      <a:r>
                        <a:rPr lang="uk-UA" sz="1200" b="0" dirty="0" err="1">
                          <a:solidFill>
                            <a:schemeClr val="tx2"/>
                          </a:solidFill>
                          <a:effectLst/>
                          <a:latin typeface="+mn-lt"/>
                        </a:rPr>
                        <a:t>философию</a:t>
                      </a:r>
                      <a:r>
                        <a:rPr lang="uk-UA" sz="1200" b="0" dirty="0">
                          <a:solidFill>
                            <a:schemeClr val="tx2"/>
                          </a:solidFill>
                          <a:effectLst/>
                          <a:latin typeface="+mn-lt"/>
                        </a:rPr>
                        <a:t> </a:t>
                      </a:r>
                      <a:r>
                        <a:rPr lang="uk-UA" sz="1200" b="0" dirty="0" err="1">
                          <a:solidFill>
                            <a:schemeClr val="tx2"/>
                          </a:solidFill>
                          <a:effectLst/>
                          <a:latin typeface="+mn-lt"/>
                        </a:rPr>
                        <a:t>иудаизма</a:t>
                      </a:r>
                      <a:r>
                        <a:rPr lang="uk-UA" sz="1200" b="0" dirty="0">
                          <a:solidFill>
                            <a:schemeClr val="tx2"/>
                          </a:solidFill>
                          <a:effectLst/>
                          <a:latin typeface="+mn-lt"/>
                        </a:rPr>
                        <a:t> [Електронний ресурс] – </a:t>
                      </a:r>
                      <a:r>
                        <a:rPr lang="uk-UA" sz="1200" b="0" dirty="0" smtClean="0">
                          <a:solidFill>
                            <a:schemeClr val="tx2"/>
                          </a:solidFill>
                          <a:effectLst/>
                          <a:latin typeface="+mn-lt"/>
                        </a:rPr>
                        <a:t>Режим</a:t>
                      </a:r>
                      <a:r>
                        <a:rPr lang="en-US" sz="1200" b="0" baseline="0" dirty="0" smtClean="0">
                          <a:solidFill>
                            <a:schemeClr val="tx2"/>
                          </a:solidFill>
                          <a:effectLst/>
                          <a:latin typeface="+mn-lt"/>
                        </a:rPr>
                        <a:t> </a:t>
                      </a:r>
                      <a:r>
                        <a:rPr lang="uk-UA" sz="1200" b="0" dirty="0" smtClean="0">
                          <a:solidFill>
                            <a:schemeClr val="tx2"/>
                          </a:solidFill>
                          <a:effectLst/>
                          <a:latin typeface="+mn-lt"/>
                        </a:rPr>
                        <a:t>доступу</a:t>
                      </a:r>
                      <a:r>
                        <a:rPr lang="uk-UA" sz="1200" b="0" dirty="0">
                          <a:solidFill>
                            <a:schemeClr val="tx2"/>
                          </a:solidFill>
                          <a:effectLst/>
                          <a:latin typeface="+mn-lt"/>
                        </a:rPr>
                        <a:t>:  </a:t>
                      </a:r>
                      <a:r>
                        <a:rPr lang="en-US" sz="1200" b="0" dirty="0" smtClean="0">
                          <a:solidFill>
                            <a:schemeClr val="tx2"/>
                          </a:solidFill>
                          <a:effectLst/>
                          <a:latin typeface="+mn-lt"/>
                        </a:rPr>
                        <a:t>http://www.machanaim. org/</a:t>
                      </a:r>
                      <a:r>
                        <a:rPr lang="en-US" sz="1200" b="0" dirty="0" err="1" smtClean="0">
                          <a:solidFill>
                            <a:schemeClr val="tx2"/>
                          </a:solidFill>
                          <a:effectLst/>
                          <a:latin typeface="+mn-lt"/>
                        </a:rPr>
                        <a:t>philosof</a:t>
                      </a:r>
                      <a:r>
                        <a:rPr lang="en-US" sz="1200" b="0" dirty="0" smtClean="0">
                          <a:solidFill>
                            <a:schemeClr val="tx2"/>
                          </a:solidFill>
                          <a:effectLst/>
                          <a:latin typeface="+mn-lt"/>
                        </a:rPr>
                        <a:t>/in_vv.htm</a:t>
                      </a:r>
                    </a:p>
                    <a:p>
                      <a:pPr>
                        <a:spcAft>
                          <a:spcPts val="0"/>
                        </a:spcAft>
                      </a:pPr>
                      <a:endParaRPr lang="uk-UA" sz="1200" b="0" dirty="0">
                        <a:solidFill>
                          <a:schemeClr val="tx2"/>
                        </a:solidFill>
                        <a:effectLst/>
                        <a:latin typeface="+mn-lt"/>
                      </a:endParaRPr>
                    </a:p>
                    <a:p>
                      <a:pPr>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xmlns="" val="2599050684"/>
                  </a:ext>
                </a:extLst>
              </a:tr>
              <a:tr h="1578109">
                <a:tc>
                  <a:txBody>
                    <a:bodyPr/>
                    <a:lstStyle/>
                    <a:p>
                      <a:pPr>
                        <a:spcAft>
                          <a:spcPts val="0"/>
                        </a:spcAft>
                      </a:pPr>
                      <a:r>
                        <a:rPr lang="uk-UA" sz="1600" b="0" i="1" dirty="0">
                          <a:solidFill>
                            <a:schemeClr val="tx2"/>
                          </a:solidFill>
                          <a:effectLst>
                            <a:outerShdw blurRad="38100" dist="38100" dir="2700000" algn="tl">
                              <a:srgbClr val="000000">
                                <a:alpha val="43137"/>
                              </a:srgbClr>
                            </a:outerShdw>
                          </a:effectLst>
                          <a:latin typeface="+mn-lt"/>
                        </a:rPr>
                        <a:t>Клаус Отто </a:t>
                      </a:r>
                      <a:r>
                        <a:rPr lang="uk-UA" sz="1600" b="0" i="1" dirty="0" err="1">
                          <a:solidFill>
                            <a:schemeClr val="tx2"/>
                          </a:solidFill>
                          <a:effectLst>
                            <a:outerShdw blurRad="38100" dist="38100" dir="2700000" algn="tl">
                              <a:srgbClr val="000000">
                                <a:alpha val="43137"/>
                              </a:srgbClr>
                            </a:outerShdw>
                          </a:effectLst>
                          <a:latin typeface="+mn-lt"/>
                        </a:rPr>
                        <a:t>Шемер</a:t>
                      </a:r>
                      <a:endParaRPr lang="uk-UA" sz="1600" b="0" i="1" dirty="0">
                        <a:solidFill>
                          <a:schemeClr val="tx2"/>
                        </a:solidFill>
                        <a:effectLst>
                          <a:outerShdw blurRad="38100" dist="38100" dir="2700000" algn="tl">
                            <a:srgbClr val="000000">
                              <a:alpha val="43137"/>
                            </a:srgbClr>
                          </a:outerShdw>
                        </a:effectLst>
                        <a:latin typeface="+mn-lt"/>
                      </a:endParaRPr>
                    </a:p>
                    <a:p>
                      <a:pPr>
                        <a:spcAft>
                          <a:spcPts val="0"/>
                        </a:spcAft>
                      </a:pPr>
                      <a:r>
                        <a:rPr lang="uk-UA" sz="1600" b="0" i="1" dirty="0">
                          <a:solidFill>
                            <a:schemeClr val="tx2"/>
                          </a:solidFill>
                          <a:effectLst>
                            <a:outerShdw blurRad="38100" dist="38100" dir="2700000" algn="tl">
                              <a:srgbClr val="000000">
                                <a:alpha val="43137"/>
                              </a:srgbClr>
                            </a:outerShdw>
                          </a:effectLst>
                          <a:latin typeface="+mn-lt"/>
                        </a:rPr>
                        <a:t>(</a:t>
                      </a:r>
                      <a:r>
                        <a:rPr lang="uk-UA" sz="1600" b="0" i="1" dirty="0" err="1">
                          <a:solidFill>
                            <a:schemeClr val="tx2"/>
                          </a:solidFill>
                          <a:effectLst>
                            <a:outerShdw blurRad="38100" dist="38100" dir="2700000" algn="tl">
                              <a:srgbClr val="000000">
                                <a:alpha val="43137"/>
                              </a:srgbClr>
                            </a:outerShdw>
                          </a:effectLst>
                          <a:latin typeface="+mn-lt"/>
                        </a:rPr>
                        <a:t>Dr</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Claus</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Otto</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Scharmer</a:t>
                      </a:r>
                      <a:r>
                        <a:rPr lang="uk-UA" sz="1600" b="0" i="1" dirty="0">
                          <a:solidFill>
                            <a:schemeClr val="tx2"/>
                          </a:solidFill>
                          <a:effectLst>
                            <a:outerShdw blurRad="38100" dist="38100" dir="2700000" algn="tl">
                              <a:srgbClr val="000000">
                                <a:alpha val="43137"/>
                              </a:srgbClr>
                            </a:outerShdw>
                          </a:effectLst>
                          <a:latin typeface="+mn-lt"/>
                        </a:rPr>
                        <a:t>)</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50" b="0" spc="-70" dirty="0">
                          <a:solidFill>
                            <a:schemeClr val="tx2"/>
                          </a:solidFill>
                          <a:effectLst/>
                          <a:latin typeface="+mn-lt"/>
                        </a:rPr>
                        <a:t>Завантаження розумової моделі – пізнання на цьому рівні означає ви-</a:t>
                      </a:r>
                      <a:r>
                        <a:rPr lang="uk-UA" sz="1250" b="0" spc="-70" dirty="0" err="1">
                          <a:solidFill>
                            <a:schemeClr val="tx2"/>
                          </a:solidFill>
                          <a:effectLst/>
                          <a:latin typeface="+mn-lt"/>
                        </a:rPr>
                        <a:t>користовувати</a:t>
                      </a:r>
                      <a:r>
                        <a:rPr lang="uk-UA" sz="1250" b="0" spc="-70" dirty="0">
                          <a:solidFill>
                            <a:schemeClr val="tx2"/>
                          </a:solidFill>
                          <a:effectLst/>
                          <a:latin typeface="+mn-lt"/>
                        </a:rPr>
                        <a:t> свої розумові моделі і звички мислення. Відображення та </a:t>
                      </a:r>
                      <a:r>
                        <a:rPr lang="uk-UA" sz="1250" b="0" spc="-70" dirty="0" err="1">
                          <a:solidFill>
                            <a:schemeClr val="tx2"/>
                          </a:solidFill>
                          <a:effectLst/>
                          <a:latin typeface="+mn-lt"/>
                        </a:rPr>
                        <a:t>реінтерпретація</a:t>
                      </a:r>
                      <a:r>
                        <a:rPr lang="uk-UA" sz="1250" b="0" spc="-70" dirty="0">
                          <a:solidFill>
                            <a:schemeClr val="tx2"/>
                          </a:solidFill>
                          <a:effectLst/>
                          <a:latin typeface="+mn-lt"/>
                        </a:rPr>
                        <a:t> –  пізнання дає змогу розмірковувати про явище і дає змогу формувати відповідну структуру думки. Уява ґрунтується на глибокому пізнанні через увагу, що дає змогу відчути явище зсередини. Удосконалення – пізнання  знаходиться на найвищому і найбільш тонкому рівні, що дає йому змогу стати єдиним і цілісним</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00" b="0" dirty="0" err="1">
                          <a:solidFill>
                            <a:schemeClr val="tx2"/>
                          </a:solidFill>
                          <a:effectLst/>
                          <a:latin typeface="+mn-lt"/>
                        </a:rPr>
                        <a:t>Scharmer</a:t>
                      </a:r>
                      <a:r>
                        <a:rPr lang="uk-UA" sz="1200" b="0" dirty="0">
                          <a:solidFill>
                            <a:schemeClr val="tx2"/>
                          </a:solidFill>
                          <a:effectLst/>
                          <a:latin typeface="+mn-lt"/>
                        </a:rPr>
                        <a:t> </a:t>
                      </a:r>
                      <a:r>
                        <a:rPr lang="uk-UA" sz="1200" b="0" dirty="0" err="1">
                          <a:solidFill>
                            <a:schemeClr val="tx2"/>
                          </a:solidFill>
                          <a:effectLst/>
                          <a:latin typeface="+mn-lt"/>
                        </a:rPr>
                        <a:t>Dr</a:t>
                      </a:r>
                      <a:r>
                        <a:rPr lang="uk-UA" sz="1200" b="0" dirty="0">
                          <a:solidFill>
                            <a:schemeClr val="tx2"/>
                          </a:solidFill>
                          <a:effectLst/>
                          <a:latin typeface="+mn-lt"/>
                        </a:rPr>
                        <a:t>. </a:t>
                      </a:r>
                      <a:r>
                        <a:rPr lang="uk-UA" sz="1200" b="0" dirty="0" err="1">
                          <a:solidFill>
                            <a:schemeClr val="tx2"/>
                          </a:solidFill>
                          <a:effectLst/>
                          <a:latin typeface="+mn-lt"/>
                        </a:rPr>
                        <a:t>Claus</a:t>
                      </a:r>
                      <a:r>
                        <a:rPr lang="uk-UA" sz="1200" b="0" dirty="0">
                          <a:solidFill>
                            <a:schemeClr val="tx2"/>
                          </a:solidFill>
                          <a:effectLst/>
                          <a:latin typeface="+mn-lt"/>
                        </a:rPr>
                        <a:t> </a:t>
                      </a:r>
                      <a:r>
                        <a:rPr lang="uk-UA" sz="1200" b="0" dirty="0" err="1">
                          <a:solidFill>
                            <a:schemeClr val="tx2"/>
                          </a:solidFill>
                          <a:effectLst/>
                          <a:latin typeface="+mn-lt"/>
                        </a:rPr>
                        <a:t>Otto</a:t>
                      </a:r>
                      <a:r>
                        <a:rPr lang="uk-UA" sz="1200" b="0" dirty="0">
                          <a:solidFill>
                            <a:schemeClr val="tx2"/>
                          </a:solidFill>
                          <a:effectLst/>
                          <a:latin typeface="+mn-lt"/>
                        </a:rPr>
                        <a:t>. </a:t>
                      </a:r>
                      <a:r>
                        <a:rPr lang="uk-UA" sz="1200" b="0" dirty="0" err="1">
                          <a:solidFill>
                            <a:schemeClr val="tx2"/>
                          </a:solidFill>
                          <a:effectLst/>
                          <a:latin typeface="+mn-lt"/>
                        </a:rPr>
                        <a:t>Community</a:t>
                      </a:r>
                      <a:r>
                        <a:rPr lang="uk-UA" sz="1200" b="0" dirty="0">
                          <a:solidFill>
                            <a:schemeClr val="tx2"/>
                          </a:solidFill>
                          <a:effectLst/>
                          <a:latin typeface="+mn-lt"/>
                        </a:rPr>
                        <a:t> </a:t>
                      </a:r>
                      <a:r>
                        <a:rPr lang="uk-UA" sz="1200" b="0" dirty="0" err="1">
                          <a:solidFill>
                            <a:schemeClr val="tx2"/>
                          </a:solidFill>
                          <a:effectLst/>
                          <a:latin typeface="+mn-lt"/>
                        </a:rPr>
                        <a:t>Action</a:t>
                      </a:r>
                      <a:r>
                        <a:rPr lang="uk-UA" sz="1200" b="0" dirty="0">
                          <a:solidFill>
                            <a:schemeClr val="tx2"/>
                          </a:solidFill>
                          <a:effectLst/>
                          <a:latin typeface="+mn-lt"/>
                        </a:rPr>
                        <a:t> </a:t>
                      </a:r>
                      <a:r>
                        <a:rPr lang="uk-UA" sz="1200" b="0" dirty="0" err="1">
                          <a:solidFill>
                            <a:schemeClr val="tx2"/>
                          </a:solidFill>
                          <a:effectLst/>
                          <a:latin typeface="+mn-lt"/>
                        </a:rPr>
                        <a:t>Research</a:t>
                      </a:r>
                      <a:r>
                        <a:rPr lang="uk-UA" sz="1200" b="0" dirty="0">
                          <a:solidFill>
                            <a:schemeClr val="tx2"/>
                          </a:solidFill>
                          <a:effectLst/>
                          <a:latin typeface="+mn-lt"/>
                        </a:rPr>
                        <a:t>  / </a:t>
                      </a:r>
                      <a:r>
                        <a:rPr lang="uk-UA" sz="1200" b="0" dirty="0" err="1">
                          <a:solidFill>
                            <a:schemeClr val="tx2"/>
                          </a:solidFill>
                          <a:effectLst/>
                          <a:latin typeface="+mn-lt"/>
                        </a:rPr>
                        <a:t>Dr</a:t>
                      </a:r>
                      <a:r>
                        <a:rPr lang="uk-UA" sz="1200" b="0" dirty="0">
                          <a:solidFill>
                            <a:schemeClr val="tx2"/>
                          </a:solidFill>
                          <a:effectLst/>
                          <a:latin typeface="+mn-lt"/>
                        </a:rPr>
                        <a:t>. </a:t>
                      </a:r>
                      <a:r>
                        <a:rPr lang="uk-UA" sz="1200" b="0" dirty="0" err="1">
                          <a:solidFill>
                            <a:schemeClr val="tx2"/>
                          </a:solidFill>
                          <a:effectLst/>
                          <a:latin typeface="+mn-lt"/>
                        </a:rPr>
                        <a:t>Claus</a:t>
                      </a:r>
                      <a:r>
                        <a:rPr lang="uk-UA" sz="1200" b="0" dirty="0">
                          <a:solidFill>
                            <a:schemeClr val="tx2"/>
                          </a:solidFill>
                          <a:effectLst/>
                          <a:latin typeface="+mn-lt"/>
                        </a:rPr>
                        <a:t> </a:t>
                      </a:r>
                      <a:r>
                        <a:rPr lang="uk-UA" sz="1200" b="0" dirty="0" err="1">
                          <a:solidFill>
                            <a:schemeClr val="tx2"/>
                          </a:solidFill>
                          <a:effectLst/>
                          <a:latin typeface="+mn-lt"/>
                        </a:rPr>
                        <a:t>Otto</a:t>
                      </a:r>
                      <a:r>
                        <a:rPr lang="uk-UA" sz="1200" b="0" dirty="0">
                          <a:solidFill>
                            <a:schemeClr val="tx2"/>
                          </a:solidFill>
                          <a:effectLst/>
                          <a:latin typeface="+mn-lt"/>
                        </a:rPr>
                        <a:t> </a:t>
                      </a:r>
                      <a:r>
                        <a:rPr lang="uk-UA" sz="1200" b="0" dirty="0" err="1">
                          <a:solidFill>
                            <a:schemeClr val="tx2"/>
                          </a:solidFill>
                          <a:effectLst/>
                          <a:latin typeface="+mn-lt"/>
                        </a:rPr>
                        <a:t>Scharmer</a:t>
                      </a:r>
                      <a:r>
                        <a:rPr lang="uk-UA" sz="1200" b="0" dirty="0">
                          <a:solidFill>
                            <a:schemeClr val="tx2"/>
                          </a:solidFill>
                          <a:effectLst/>
                          <a:latin typeface="+mn-lt"/>
                        </a:rPr>
                        <a:t> </a:t>
                      </a:r>
                      <a:r>
                        <a:rPr lang="uk-UA" sz="1200" b="0" dirty="0" err="1">
                          <a:solidFill>
                            <a:schemeClr val="tx2"/>
                          </a:solidFill>
                          <a:effectLst/>
                          <a:latin typeface="+mn-lt"/>
                        </a:rPr>
                        <a:t>and</a:t>
                      </a:r>
                      <a:r>
                        <a:rPr lang="uk-UA" sz="1200" b="0" dirty="0">
                          <a:solidFill>
                            <a:schemeClr val="tx2"/>
                          </a:solidFill>
                          <a:effectLst/>
                          <a:latin typeface="+mn-lt"/>
                        </a:rPr>
                        <a:t> </a:t>
                      </a:r>
                      <a:r>
                        <a:rPr lang="uk-UA" sz="1200" b="0" dirty="0" err="1">
                          <a:solidFill>
                            <a:schemeClr val="tx2"/>
                          </a:solidFill>
                          <a:effectLst/>
                          <a:latin typeface="+mn-lt"/>
                        </a:rPr>
                        <a:t>Peter</a:t>
                      </a:r>
                      <a:r>
                        <a:rPr lang="uk-UA" sz="1200" b="0" dirty="0">
                          <a:solidFill>
                            <a:schemeClr val="tx2"/>
                          </a:solidFill>
                          <a:effectLst/>
                          <a:latin typeface="+mn-lt"/>
                        </a:rPr>
                        <a:t> </a:t>
                      </a:r>
                      <a:r>
                        <a:rPr lang="uk-UA" sz="1200" b="0" dirty="0" err="1">
                          <a:solidFill>
                            <a:schemeClr val="tx2"/>
                          </a:solidFill>
                          <a:effectLst/>
                          <a:latin typeface="+mn-lt"/>
                        </a:rPr>
                        <a:t>Senge</a:t>
                      </a:r>
                      <a:r>
                        <a:rPr lang="uk-UA" sz="1200" b="0" dirty="0">
                          <a:solidFill>
                            <a:schemeClr val="tx2"/>
                          </a:solidFill>
                          <a:effectLst/>
                          <a:latin typeface="+mn-lt"/>
                        </a:rPr>
                        <a:t>. – </a:t>
                      </a:r>
                      <a:r>
                        <a:rPr lang="uk-UA" sz="1200" b="0" dirty="0" err="1">
                          <a:solidFill>
                            <a:schemeClr val="tx2"/>
                          </a:solidFill>
                          <a:effectLst/>
                          <a:latin typeface="+mn-lt"/>
                        </a:rPr>
                        <a:t>Published</a:t>
                      </a:r>
                      <a:r>
                        <a:rPr lang="uk-UA" sz="1200" b="0" dirty="0">
                          <a:solidFill>
                            <a:schemeClr val="tx2"/>
                          </a:solidFill>
                          <a:effectLst/>
                          <a:latin typeface="+mn-lt"/>
                        </a:rPr>
                        <a:t> </a:t>
                      </a:r>
                      <a:r>
                        <a:rPr lang="uk-UA" sz="1200" b="0" dirty="0" err="1">
                          <a:solidFill>
                            <a:schemeClr val="tx2"/>
                          </a:solidFill>
                          <a:effectLst/>
                          <a:latin typeface="+mn-lt"/>
                        </a:rPr>
                        <a:t>in</a:t>
                      </a:r>
                      <a:r>
                        <a:rPr lang="uk-UA" sz="1200" b="0" dirty="0">
                          <a:solidFill>
                            <a:schemeClr val="tx2"/>
                          </a:solidFill>
                          <a:effectLst/>
                          <a:latin typeface="+mn-lt"/>
                        </a:rPr>
                        <a:t> : </a:t>
                      </a:r>
                      <a:r>
                        <a:rPr lang="uk-UA" sz="1200" b="0" dirty="0" err="1">
                          <a:solidFill>
                            <a:schemeClr val="tx2"/>
                          </a:solidFill>
                          <a:effectLst/>
                          <a:latin typeface="+mn-lt"/>
                        </a:rPr>
                        <a:t>Handbook</a:t>
                      </a:r>
                      <a:r>
                        <a:rPr lang="uk-UA" sz="1200" b="0" dirty="0">
                          <a:solidFill>
                            <a:schemeClr val="tx2"/>
                          </a:solidFill>
                          <a:effectLst/>
                          <a:latin typeface="+mn-lt"/>
                        </a:rPr>
                        <a:t> </a:t>
                      </a:r>
                      <a:r>
                        <a:rPr lang="uk-UA" sz="1200" b="0" dirty="0" err="1">
                          <a:solidFill>
                            <a:schemeClr val="tx2"/>
                          </a:solidFill>
                          <a:effectLst/>
                          <a:latin typeface="+mn-lt"/>
                        </a:rPr>
                        <a:t>of</a:t>
                      </a:r>
                      <a:r>
                        <a:rPr lang="uk-UA" sz="1200" b="0" dirty="0">
                          <a:solidFill>
                            <a:schemeClr val="tx2"/>
                          </a:solidFill>
                          <a:effectLst/>
                          <a:latin typeface="+mn-lt"/>
                        </a:rPr>
                        <a:t> </a:t>
                      </a:r>
                      <a:r>
                        <a:rPr lang="uk-UA" sz="1200" b="0" dirty="0" err="1">
                          <a:solidFill>
                            <a:schemeClr val="tx2"/>
                          </a:solidFill>
                          <a:effectLst/>
                          <a:latin typeface="+mn-lt"/>
                        </a:rPr>
                        <a:t>Action</a:t>
                      </a:r>
                      <a:r>
                        <a:rPr lang="uk-UA" sz="1200" b="0" dirty="0">
                          <a:solidFill>
                            <a:schemeClr val="tx2"/>
                          </a:solidFill>
                          <a:effectLst/>
                          <a:latin typeface="+mn-lt"/>
                        </a:rPr>
                        <a:t> </a:t>
                      </a:r>
                      <a:r>
                        <a:rPr lang="uk-UA" sz="1200" b="0" dirty="0" err="1">
                          <a:solidFill>
                            <a:schemeClr val="tx2"/>
                          </a:solidFill>
                          <a:effectLst/>
                          <a:latin typeface="+mn-lt"/>
                        </a:rPr>
                        <a:t>Research</a:t>
                      </a:r>
                      <a:r>
                        <a:rPr lang="uk-UA" sz="1200" b="0" dirty="0">
                          <a:solidFill>
                            <a:schemeClr val="tx2"/>
                          </a:solidFill>
                          <a:effectLst/>
                          <a:latin typeface="+mn-lt"/>
                        </a:rPr>
                        <a:t>. – </a:t>
                      </a:r>
                      <a:r>
                        <a:rPr lang="uk-UA" sz="1200" b="0" dirty="0" err="1">
                          <a:solidFill>
                            <a:schemeClr val="tx2"/>
                          </a:solidFill>
                          <a:effectLst/>
                          <a:latin typeface="+mn-lt"/>
                        </a:rPr>
                        <a:t>Thousand</a:t>
                      </a:r>
                      <a:r>
                        <a:rPr lang="uk-UA" sz="1200" b="0" dirty="0">
                          <a:solidFill>
                            <a:schemeClr val="tx2"/>
                          </a:solidFill>
                          <a:effectLst/>
                          <a:latin typeface="+mn-lt"/>
                        </a:rPr>
                        <a:t> </a:t>
                      </a:r>
                      <a:r>
                        <a:rPr lang="uk-UA" sz="1200" b="0" dirty="0" err="1">
                          <a:solidFill>
                            <a:schemeClr val="tx2"/>
                          </a:solidFill>
                          <a:effectLst/>
                          <a:latin typeface="+mn-lt"/>
                        </a:rPr>
                        <a:t>Oaks</a:t>
                      </a:r>
                      <a:r>
                        <a:rPr lang="uk-UA" sz="1200" b="0" dirty="0">
                          <a:solidFill>
                            <a:schemeClr val="tx2"/>
                          </a:solidFill>
                          <a:effectLst/>
                          <a:latin typeface="+mn-lt"/>
                        </a:rPr>
                        <a:t>, </a:t>
                      </a:r>
                      <a:r>
                        <a:rPr lang="uk-UA" sz="1200" b="0" dirty="0" err="1">
                          <a:solidFill>
                            <a:schemeClr val="tx2"/>
                          </a:solidFill>
                          <a:effectLst/>
                          <a:latin typeface="+mn-lt"/>
                        </a:rPr>
                        <a:t>California</a:t>
                      </a:r>
                      <a:r>
                        <a:rPr lang="uk-UA" sz="1200" b="0" dirty="0">
                          <a:solidFill>
                            <a:schemeClr val="tx2"/>
                          </a:solidFill>
                          <a:effectLst/>
                          <a:latin typeface="+mn-lt"/>
                        </a:rPr>
                        <a:t>, </a:t>
                      </a:r>
                      <a:r>
                        <a:rPr lang="uk-UA" sz="1200" b="0" dirty="0" err="1">
                          <a:solidFill>
                            <a:schemeClr val="tx2"/>
                          </a:solidFill>
                          <a:effectLst/>
                          <a:latin typeface="+mn-lt"/>
                        </a:rPr>
                        <a:t>Sage</a:t>
                      </a:r>
                      <a:r>
                        <a:rPr lang="uk-UA" sz="1200" b="0" dirty="0">
                          <a:solidFill>
                            <a:schemeClr val="tx2"/>
                          </a:solidFill>
                          <a:effectLst/>
                          <a:latin typeface="+mn-lt"/>
                        </a:rPr>
                        <a:t> </a:t>
                      </a:r>
                      <a:r>
                        <a:rPr lang="uk-UA" sz="1200" b="0" dirty="0" err="1">
                          <a:solidFill>
                            <a:schemeClr val="tx2"/>
                          </a:solidFill>
                          <a:effectLst/>
                          <a:latin typeface="+mn-lt"/>
                        </a:rPr>
                        <a:t>Publications</a:t>
                      </a:r>
                      <a:r>
                        <a:rPr lang="uk-UA" sz="1200" b="0" dirty="0">
                          <a:solidFill>
                            <a:schemeClr val="tx2"/>
                          </a:solidFill>
                          <a:effectLst/>
                          <a:latin typeface="+mn-lt"/>
                        </a:rPr>
                        <a:t>. </a:t>
                      </a:r>
                      <a:r>
                        <a:rPr lang="uk-UA" sz="1200" b="0" dirty="0" smtClean="0">
                          <a:solidFill>
                            <a:schemeClr val="tx2"/>
                          </a:solidFill>
                          <a:effectLst/>
                          <a:latin typeface="+mn-lt"/>
                        </a:rPr>
                        <a:t>–</a:t>
                      </a:r>
                      <a:r>
                        <a:rPr lang="en-US" sz="1200" b="0" baseline="0" dirty="0" smtClean="0">
                          <a:solidFill>
                            <a:schemeClr val="tx2"/>
                          </a:solidFill>
                          <a:effectLst/>
                          <a:latin typeface="+mn-lt"/>
                        </a:rPr>
                        <a:t> </a:t>
                      </a:r>
                      <a:r>
                        <a:rPr lang="uk-UA" sz="1200" b="0" dirty="0" smtClean="0">
                          <a:solidFill>
                            <a:schemeClr val="tx2"/>
                          </a:solidFill>
                          <a:effectLst/>
                          <a:latin typeface="+mn-lt"/>
                        </a:rPr>
                        <a:t>p</a:t>
                      </a:r>
                      <a:r>
                        <a:rPr lang="uk-UA" sz="1200" b="0" dirty="0">
                          <a:solidFill>
                            <a:schemeClr val="tx2"/>
                          </a:solidFill>
                          <a:effectLst/>
                          <a:latin typeface="+mn-lt"/>
                        </a:rPr>
                        <a:t>.</a:t>
                      </a:r>
                    </a:p>
                    <a:p>
                      <a:pPr>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xmlns="" val="3373375985"/>
                  </a:ext>
                </a:extLst>
              </a:tr>
              <a:tr h="2151966">
                <a:tc>
                  <a:txBody>
                    <a:bodyPr/>
                    <a:lstStyle/>
                    <a:p>
                      <a:pPr algn="just">
                        <a:spcAft>
                          <a:spcPts val="0"/>
                        </a:spcAft>
                      </a:pPr>
                      <a:r>
                        <a:rPr lang="uk-UA" sz="1600" b="0" i="1" dirty="0">
                          <a:solidFill>
                            <a:schemeClr val="tx2"/>
                          </a:solidFill>
                          <a:effectLst>
                            <a:outerShdw blurRad="38100" dist="38100" dir="2700000" algn="tl">
                              <a:srgbClr val="000000">
                                <a:alpha val="43137"/>
                              </a:srgbClr>
                            </a:outerShdw>
                          </a:effectLst>
                          <a:latin typeface="+mn-lt"/>
                        </a:rPr>
                        <a:t>С. А. </a:t>
                      </a:r>
                      <a:r>
                        <a:rPr lang="uk-UA" sz="1600" b="0" i="1" dirty="0" err="1">
                          <a:solidFill>
                            <a:schemeClr val="tx2"/>
                          </a:solidFill>
                          <a:effectLst>
                            <a:outerShdw blurRad="38100" dist="38100" dir="2700000" algn="tl">
                              <a:srgbClr val="000000">
                                <a:alpha val="43137"/>
                              </a:srgbClr>
                            </a:outerShdw>
                          </a:effectLst>
                          <a:latin typeface="+mn-lt"/>
                        </a:rPr>
                        <a:t>Лебедев</a:t>
                      </a:r>
                      <a:r>
                        <a:rPr lang="uk-UA" sz="1600" b="0" i="1" dirty="0">
                          <a:solidFill>
                            <a:schemeClr val="tx2"/>
                          </a:solidFill>
                          <a:effectLst>
                            <a:outerShdw blurRad="38100" dist="38100" dir="2700000" algn="tl">
                              <a:srgbClr val="000000">
                                <a:alpha val="43137"/>
                              </a:srgbClr>
                            </a:outerShdw>
                          </a:effectLst>
                          <a:latin typeface="+mn-lt"/>
                        </a:rPr>
                        <a:t> </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50" b="0" spc="-50" dirty="0">
                          <a:solidFill>
                            <a:schemeClr val="tx2"/>
                          </a:solidFill>
                          <a:effectLst/>
                          <a:latin typeface="+mn-lt"/>
                        </a:rPr>
                        <a:t>Емпіричний рівень (є фактичним матеріалом, взятим з емпіричного досвіду, а так само результатами первинного концептуального його узагальнення в поняттях та інших абстракціях). Теоретичний рівень (становлять проблеми, що ґрунтуються на фактах, і наукові припущення (гіпотези), засновані на них закони, принципи і теорії, що з них випливають). </a:t>
                      </a:r>
                      <a:r>
                        <a:rPr lang="uk-UA" sz="1250" b="0" spc="-50" dirty="0" err="1">
                          <a:solidFill>
                            <a:schemeClr val="tx2"/>
                          </a:solidFill>
                          <a:effectLst/>
                          <a:latin typeface="+mn-lt"/>
                        </a:rPr>
                        <a:t>Метатеоретичний</a:t>
                      </a:r>
                      <a:r>
                        <a:rPr lang="uk-UA" sz="1250" b="0" spc="-50" dirty="0">
                          <a:solidFill>
                            <a:schemeClr val="tx2"/>
                          </a:solidFill>
                          <a:effectLst/>
                          <a:latin typeface="+mn-lt"/>
                        </a:rPr>
                        <a:t> рівень (представлений філософськими настановами, соціокультурними основами наукового дослідження, а також методами, ідеалами, нормами, еталонами, </a:t>
                      </a:r>
                      <a:r>
                        <a:rPr lang="uk-UA" sz="1250" b="0" spc="-50" dirty="0" err="1">
                          <a:solidFill>
                            <a:schemeClr val="tx2"/>
                          </a:solidFill>
                          <a:effectLst/>
                          <a:latin typeface="+mn-lt"/>
                        </a:rPr>
                        <a:t>регулятивами</a:t>
                      </a:r>
                      <a:r>
                        <a:rPr lang="uk-UA" sz="1250" b="0" spc="-50" dirty="0">
                          <a:solidFill>
                            <a:schemeClr val="tx2"/>
                          </a:solidFill>
                          <a:effectLst/>
                          <a:latin typeface="+mn-lt"/>
                        </a:rPr>
                        <a:t>, імперативами наукового пізнання, стилем мислення дослідника і </a:t>
                      </a:r>
                      <a:r>
                        <a:rPr lang="uk-UA" sz="1250" b="0" spc="-50" dirty="0" err="1">
                          <a:solidFill>
                            <a:schemeClr val="tx2"/>
                          </a:solidFill>
                          <a:effectLst/>
                          <a:latin typeface="+mn-lt"/>
                        </a:rPr>
                        <a:t>т.д</a:t>
                      </a:r>
                      <a:r>
                        <a:rPr lang="uk-UA" sz="1250" b="0" spc="-50" dirty="0">
                          <a:solidFill>
                            <a:schemeClr val="tx2"/>
                          </a:solidFill>
                          <a:effectLst/>
                          <a:latin typeface="+mn-lt"/>
                        </a:rPr>
                        <a:t>.).</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00" b="0" dirty="0" err="1">
                          <a:solidFill>
                            <a:schemeClr val="tx2"/>
                          </a:solidFill>
                          <a:effectLst/>
                          <a:latin typeface="+mn-lt"/>
                        </a:rPr>
                        <a:t>Лебедев</a:t>
                      </a:r>
                      <a:r>
                        <a:rPr lang="uk-UA" sz="1200" b="0" dirty="0">
                          <a:solidFill>
                            <a:schemeClr val="tx2"/>
                          </a:solidFill>
                          <a:effectLst/>
                          <a:latin typeface="+mn-lt"/>
                        </a:rPr>
                        <a:t> С. А. </a:t>
                      </a:r>
                      <a:r>
                        <a:rPr lang="uk-UA" sz="1200" b="0" dirty="0" err="1">
                          <a:solidFill>
                            <a:schemeClr val="tx2"/>
                          </a:solidFill>
                          <a:effectLst/>
                          <a:latin typeface="+mn-lt"/>
                        </a:rPr>
                        <a:t>Философия</a:t>
                      </a:r>
                      <a:r>
                        <a:rPr lang="uk-UA" sz="1200" b="0" dirty="0">
                          <a:solidFill>
                            <a:schemeClr val="tx2"/>
                          </a:solidFill>
                          <a:effectLst/>
                          <a:latin typeface="+mn-lt"/>
                        </a:rPr>
                        <a:t> науки: </a:t>
                      </a:r>
                      <a:r>
                        <a:rPr lang="uk-UA" sz="1200" b="0" dirty="0" err="1">
                          <a:solidFill>
                            <a:schemeClr val="tx2"/>
                          </a:solidFill>
                          <a:effectLst/>
                          <a:latin typeface="+mn-lt"/>
                        </a:rPr>
                        <a:t>краткая</a:t>
                      </a:r>
                      <a:r>
                        <a:rPr lang="uk-UA" sz="1200" b="0" dirty="0">
                          <a:solidFill>
                            <a:schemeClr val="tx2"/>
                          </a:solidFill>
                          <a:effectLst/>
                          <a:latin typeface="+mn-lt"/>
                        </a:rPr>
                        <a:t> </a:t>
                      </a:r>
                      <a:r>
                        <a:rPr lang="uk-UA" sz="1200" b="0" dirty="0" err="1">
                          <a:solidFill>
                            <a:schemeClr val="tx2"/>
                          </a:solidFill>
                          <a:effectLst/>
                          <a:latin typeface="+mn-lt"/>
                        </a:rPr>
                        <a:t>энциклопедия</a:t>
                      </a:r>
                      <a:r>
                        <a:rPr lang="uk-UA" sz="1200" b="0" dirty="0">
                          <a:solidFill>
                            <a:schemeClr val="tx2"/>
                          </a:solidFill>
                          <a:effectLst/>
                          <a:latin typeface="+mn-lt"/>
                        </a:rPr>
                        <a:t>  / С. А. </a:t>
                      </a:r>
                      <a:r>
                        <a:rPr lang="uk-UA" sz="1200" b="0" dirty="0" err="1">
                          <a:solidFill>
                            <a:schemeClr val="tx2"/>
                          </a:solidFill>
                          <a:effectLst/>
                          <a:latin typeface="+mn-lt"/>
                        </a:rPr>
                        <a:t>Лебедев</a:t>
                      </a:r>
                      <a:r>
                        <a:rPr lang="uk-UA" sz="1200" b="0" dirty="0">
                          <a:solidFill>
                            <a:schemeClr val="tx2"/>
                          </a:solidFill>
                          <a:effectLst/>
                          <a:latin typeface="+mn-lt"/>
                        </a:rPr>
                        <a:t>. – М.: </a:t>
                      </a:r>
                      <a:r>
                        <a:rPr lang="uk-UA" sz="1200" b="0" dirty="0" err="1">
                          <a:solidFill>
                            <a:schemeClr val="tx2"/>
                          </a:solidFill>
                          <a:effectLst/>
                          <a:latin typeface="+mn-lt"/>
                        </a:rPr>
                        <a:t>Академический</a:t>
                      </a:r>
                      <a:r>
                        <a:rPr lang="uk-UA" sz="1200" b="0" dirty="0">
                          <a:solidFill>
                            <a:schemeClr val="tx2"/>
                          </a:solidFill>
                          <a:effectLst/>
                          <a:latin typeface="+mn-lt"/>
                        </a:rPr>
                        <a:t> Проект, 2008. – 692 с.</a:t>
                      </a:r>
                    </a:p>
                    <a:p>
                      <a:pPr algn="just">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xmlns="" val="428884740"/>
                  </a:ext>
                </a:extLst>
              </a:tr>
            </a:tbl>
          </a:graphicData>
        </a:graphic>
      </p:graphicFrame>
    </p:spTree>
    <p:extLst>
      <p:ext uri="{BB962C8B-B14F-4D97-AF65-F5344CB8AC3E}">
        <p14:creationId xmlns:p14="http://schemas.microsoft.com/office/powerpoint/2010/main" val="1670263738"/>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я 3"/>
          <p:cNvGraphicFramePr>
            <a:graphicFrameLocks noGrp="1"/>
          </p:cNvGraphicFramePr>
          <p:nvPr>
            <p:extLst>
              <p:ext uri="{D42A27DB-BD31-4B8C-83A1-F6EECF244321}">
                <p14:modId xmlns:p14="http://schemas.microsoft.com/office/powerpoint/2010/main" val="2980449313"/>
              </p:ext>
            </p:extLst>
          </p:nvPr>
        </p:nvGraphicFramePr>
        <p:xfrm>
          <a:off x="53751" y="40607"/>
          <a:ext cx="9090249" cy="7256048"/>
        </p:xfrm>
        <a:graphic>
          <a:graphicData uri="http://schemas.openxmlformats.org/drawingml/2006/table">
            <a:tbl>
              <a:tblPr firstRow="1" firstCol="1" lastRow="1" lastCol="1" bandRow="1" bandCol="1">
                <a:tableStyleId>{BC89EF96-8CEA-46FF-86C4-4CE0E7609802}</a:tableStyleId>
              </a:tblPr>
              <a:tblGrid>
                <a:gridCol w="1570483">
                  <a:extLst>
                    <a:ext uri="{9D8B030D-6E8A-4147-A177-3AD203B41FA5}">
                      <a16:colId xmlns:a16="http://schemas.microsoft.com/office/drawing/2014/main" xmlns="" val="1869942325"/>
                    </a:ext>
                  </a:extLst>
                </a:gridCol>
                <a:gridCol w="4328885">
                  <a:extLst>
                    <a:ext uri="{9D8B030D-6E8A-4147-A177-3AD203B41FA5}">
                      <a16:colId xmlns:a16="http://schemas.microsoft.com/office/drawing/2014/main" xmlns="" val="1256866036"/>
                    </a:ext>
                  </a:extLst>
                </a:gridCol>
                <a:gridCol w="3190881">
                  <a:extLst>
                    <a:ext uri="{9D8B030D-6E8A-4147-A177-3AD203B41FA5}">
                      <a16:colId xmlns:a16="http://schemas.microsoft.com/office/drawing/2014/main" xmlns="" val="532178690"/>
                    </a:ext>
                  </a:extLst>
                </a:gridCol>
              </a:tblGrid>
              <a:tr h="204908">
                <a:tc>
                  <a:txBody>
                    <a:bodyPr/>
                    <a:lstStyle/>
                    <a:p>
                      <a:pPr algn="ctr">
                        <a:spcAft>
                          <a:spcPts val="0"/>
                        </a:spcAft>
                      </a:pPr>
                      <a:r>
                        <a:rPr lang="uk-UA" sz="1200" b="1" dirty="0">
                          <a:solidFill>
                            <a:schemeClr val="tx2"/>
                          </a:solidFill>
                          <a:effectLst/>
                          <a:latin typeface="+mn-lt"/>
                        </a:rPr>
                        <a:t>Учений (учені)</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Характеристика рівнів</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Джерело</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830883514"/>
                  </a:ext>
                </a:extLst>
              </a:tr>
              <a:tr h="995868">
                <a:tc>
                  <a:txBody>
                    <a:bodyPr/>
                    <a:lstStyle/>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Н.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Панферов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Конкретно-чуттєвий рівень – сприйняття.</a:t>
                      </a:r>
                    </a:p>
                    <a:p>
                      <a:pPr>
                        <a:spcAft>
                          <a:spcPts val="0"/>
                        </a:spcAft>
                      </a:pPr>
                      <a:r>
                        <a:rPr lang="uk-UA" sz="1500" b="0" dirty="0" err="1">
                          <a:solidFill>
                            <a:schemeClr val="tx2"/>
                          </a:solidFill>
                          <a:effectLst/>
                          <a:latin typeface="+mn-lt"/>
                          <a:ea typeface="Calibri" panose="020F0502020204030204" pitchFamily="34" charset="0"/>
                          <a:cs typeface="Times New Roman" panose="02020603050405020304" pitchFamily="18" charset="0"/>
                        </a:rPr>
                        <a:t>Абстрактно</a:t>
                      </a:r>
                      <a:r>
                        <a:rPr lang="uk-UA" sz="1500" b="0" dirty="0">
                          <a:solidFill>
                            <a:schemeClr val="tx2"/>
                          </a:solidFill>
                          <a:effectLst/>
                          <a:latin typeface="+mn-lt"/>
                          <a:ea typeface="Calibri" panose="020F0502020204030204" pitchFamily="34" charset="0"/>
                          <a:cs typeface="Times New Roman" panose="02020603050405020304" pitchFamily="18" charset="0"/>
                        </a:rPr>
                        <a:t>-логічний рівень – інтерпретація</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Панферов</a:t>
                      </a:r>
                      <a:r>
                        <a:rPr lang="uk-UA" sz="1050" b="0" dirty="0">
                          <a:solidFill>
                            <a:schemeClr val="tx2"/>
                          </a:solidFill>
                          <a:effectLst/>
                          <a:latin typeface="+mn-lt"/>
                          <a:ea typeface="Calibri" panose="020F0502020204030204" pitchFamily="34" charset="0"/>
                          <a:cs typeface="Times New Roman" panose="02020603050405020304" pitchFamily="18" charset="0"/>
                        </a:rPr>
                        <a:t> В. Н.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Когнитивные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эталоны</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стереотипы</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взаимопознания</a:t>
                      </a:r>
                      <a:r>
                        <a:rPr lang="uk-UA" sz="1050" b="0" dirty="0">
                          <a:solidFill>
                            <a:schemeClr val="tx2"/>
                          </a:solidFill>
                          <a:effectLst/>
                          <a:latin typeface="+mn-lt"/>
                          <a:ea typeface="Calibri" panose="020F0502020204030204" pitchFamily="34" charset="0"/>
                          <a:cs typeface="Times New Roman" panose="02020603050405020304" pitchFamily="18" charset="0"/>
                        </a:rPr>
                        <a:t> людей / В. Н. </a:t>
                      </a:r>
                      <a:r>
                        <a:rPr lang="uk-UA" sz="1050" b="0" dirty="0" err="1">
                          <a:solidFill>
                            <a:schemeClr val="tx2"/>
                          </a:solidFill>
                          <a:effectLst/>
                          <a:latin typeface="+mn-lt"/>
                          <a:ea typeface="Calibri" panose="020F0502020204030204" pitchFamily="34" charset="0"/>
                          <a:cs typeface="Times New Roman" panose="02020603050405020304" pitchFamily="18" charset="0"/>
                        </a:rPr>
                        <a:t>Панферов</a:t>
                      </a:r>
                      <a:r>
                        <a:rPr lang="uk-UA" sz="1050" b="0" dirty="0">
                          <a:solidFill>
                            <a:schemeClr val="tx2"/>
                          </a:solidFill>
                          <a:effectLst/>
                          <a:latin typeface="+mn-lt"/>
                          <a:ea typeface="Calibri" panose="020F0502020204030204" pitchFamily="34" charset="0"/>
                          <a:cs typeface="Times New Roman" panose="02020603050405020304" pitchFamily="18" charset="0"/>
                        </a:rPr>
                        <a:t> // </a:t>
                      </a:r>
                      <a:r>
                        <a:rPr lang="uk-UA" sz="1050" b="0" dirty="0" err="1">
                          <a:solidFill>
                            <a:schemeClr val="tx2"/>
                          </a:solidFill>
                          <a:effectLst/>
                          <a:latin typeface="+mn-lt"/>
                          <a:ea typeface="Calibri" panose="020F0502020204030204" pitchFamily="34" charset="0"/>
                          <a:cs typeface="Times New Roman" panose="02020603050405020304" pitchFamily="18" charset="0"/>
                        </a:rPr>
                        <a:t>Вопросы</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психологии</a:t>
                      </a:r>
                      <a:r>
                        <a:rPr lang="uk-UA" sz="1050" b="0" dirty="0">
                          <a:solidFill>
                            <a:schemeClr val="tx2"/>
                          </a:solidFill>
                          <a:effectLst/>
                          <a:latin typeface="+mn-lt"/>
                          <a:ea typeface="Calibri" panose="020F0502020204030204" pitchFamily="34" charset="0"/>
                          <a:cs typeface="Times New Roman" panose="02020603050405020304" pitchFamily="18" charset="0"/>
                        </a:rPr>
                        <a:t>. – 1982. –  № 5. – С. 139–141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xmlns="" val="2599050684"/>
                  </a:ext>
                </a:extLst>
              </a:tr>
              <a:tr h="1768190">
                <a:tc>
                  <a:txBody>
                    <a:bodyPr/>
                    <a:lstStyle/>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Ю.Афанасьєв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Емпіричний рівень – початковий рівень пізнання.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Теоретичний рівень – пізнання через наукові дослідження.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Духовний рівень – пізнання, що вимагає глибокого розуміння, певного духовного прозріння, без якого розуміння світу не буде повним або глибоким</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Афанасьев</a:t>
                      </a:r>
                      <a:r>
                        <a:rPr lang="uk-UA" sz="1050" b="0" dirty="0">
                          <a:solidFill>
                            <a:schemeClr val="tx2"/>
                          </a:solidFill>
                          <a:effectLst/>
                          <a:latin typeface="+mn-lt"/>
                          <a:ea typeface="Calibri" panose="020F0502020204030204" pitchFamily="34" charset="0"/>
                          <a:cs typeface="Times New Roman" panose="02020603050405020304" pitchFamily="18" charset="0"/>
                        </a:rPr>
                        <a:t> Т. Ю. </a:t>
                      </a:r>
                      <a:r>
                        <a:rPr lang="uk-UA" sz="1050" b="0" dirty="0" err="1">
                          <a:solidFill>
                            <a:schemeClr val="tx2"/>
                          </a:solidFill>
                          <a:effectLst/>
                          <a:latin typeface="+mn-lt"/>
                          <a:ea typeface="Calibri" panose="020F0502020204030204" pitchFamily="34" charset="0"/>
                          <a:cs typeface="Times New Roman" panose="02020603050405020304" pitchFamily="18" charset="0"/>
                        </a:rPr>
                        <a:t>Своеобразие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гуманитарного</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познания</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текстовой</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смысловой</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подходы</a:t>
                      </a:r>
                      <a:r>
                        <a:rPr lang="uk-UA" sz="1050" b="0" dirty="0">
                          <a:solidFill>
                            <a:schemeClr val="tx2"/>
                          </a:solidFill>
                          <a:effectLst/>
                          <a:latin typeface="+mn-lt"/>
                          <a:ea typeface="Calibri" panose="020F0502020204030204" pitchFamily="34" charset="0"/>
                          <a:cs typeface="Times New Roman" panose="02020603050405020304" pitchFamily="18" charset="0"/>
                        </a:rPr>
                        <a:t> в </a:t>
                      </a:r>
                      <a:r>
                        <a:rPr lang="uk-UA" sz="1050" b="0" dirty="0" err="1">
                          <a:solidFill>
                            <a:schemeClr val="tx2"/>
                          </a:solidFill>
                          <a:effectLst/>
                          <a:latin typeface="+mn-lt"/>
                          <a:ea typeface="Calibri" panose="020F0502020204030204" pitchFamily="34" charset="0"/>
                          <a:cs typeface="Times New Roman" panose="02020603050405020304" pitchFamily="18" charset="0"/>
                        </a:rPr>
                        <a:t>изучении</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сферы</a:t>
                      </a:r>
                      <a:r>
                        <a:rPr lang="uk-UA" sz="1050" b="0" dirty="0">
                          <a:solidFill>
                            <a:schemeClr val="tx2"/>
                          </a:solidFill>
                          <a:effectLst/>
                          <a:latin typeface="+mn-lt"/>
                          <a:ea typeface="Calibri" panose="020F0502020204030204" pitchFamily="34" charset="0"/>
                          <a:cs typeface="Times New Roman" panose="02020603050405020304" pitchFamily="18" charset="0"/>
                        </a:rPr>
                        <a:t> духа / Т. Ю. </a:t>
                      </a:r>
                      <a:r>
                        <a:rPr lang="uk-UA" sz="1050" b="0" dirty="0" err="1">
                          <a:solidFill>
                            <a:schemeClr val="tx2"/>
                          </a:solidFill>
                          <a:effectLst/>
                          <a:latin typeface="+mn-lt"/>
                          <a:ea typeface="Calibri" panose="020F0502020204030204" pitchFamily="34" charset="0"/>
                          <a:cs typeface="Times New Roman" panose="02020603050405020304" pitchFamily="18" charset="0"/>
                        </a:rPr>
                        <a:t>Афанасьев</a:t>
                      </a:r>
                      <a:r>
                        <a:rPr lang="uk-UA" sz="1050" b="0" dirty="0">
                          <a:solidFill>
                            <a:schemeClr val="tx2"/>
                          </a:solidFill>
                          <a:effectLst/>
                          <a:latin typeface="+mn-lt"/>
                          <a:ea typeface="Calibri" panose="020F0502020204030204" pitchFamily="34" charset="0"/>
                          <a:cs typeface="Times New Roman" panose="02020603050405020304" pitchFamily="18" charset="0"/>
                        </a:rPr>
                        <a:t> // Образ </a:t>
                      </a:r>
                      <a:r>
                        <a:rPr lang="uk-UA" sz="1050" b="0" dirty="0" err="1">
                          <a:solidFill>
                            <a:schemeClr val="tx2"/>
                          </a:solidFill>
                          <a:effectLst/>
                          <a:latin typeface="+mn-lt"/>
                          <a:ea typeface="Calibri" panose="020F0502020204030204" pitchFamily="34" charset="0"/>
                          <a:cs typeface="Times New Roman" panose="02020603050405020304" pitchFamily="18" charset="0"/>
                        </a:rPr>
                        <a:t>человека</a:t>
                      </a:r>
                      <a:r>
                        <a:rPr lang="uk-UA" sz="1050" b="0" dirty="0">
                          <a:solidFill>
                            <a:schemeClr val="tx2"/>
                          </a:solidFill>
                          <a:effectLst/>
                          <a:latin typeface="+mn-lt"/>
                          <a:ea typeface="Calibri" panose="020F0502020204030204" pitchFamily="34" charset="0"/>
                          <a:cs typeface="Times New Roman" panose="02020603050405020304" pitchFamily="18" charset="0"/>
                        </a:rPr>
                        <a:t> и мира в </a:t>
                      </a:r>
                      <a:r>
                        <a:rPr lang="uk-UA" sz="1050" b="0" dirty="0" err="1">
                          <a:solidFill>
                            <a:schemeClr val="tx2"/>
                          </a:solidFill>
                          <a:effectLst/>
                          <a:latin typeface="+mn-lt"/>
                          <a:ea typeface="Calibri" panose="020F0502020204030204" pitchFamily="34" charset="0"/>
                          <a:cs typeface="Times New Roman" panose="02020603050405020304" pitchFamily="18" charset="0"/>
                        </a:rPr>
                        <a:t>Махабхарате</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Бхагавад-гите</a:t>
                      </a:r>
                      <a:r>
                        <a:rPr lang="uk-UA" sz="1050" b="0" dirty="0">
                          <a:solidFill>
                            <a:schemeClr val="tx2"/>
                          </a:solidFill>
                          <a:effectLst/>
                          <a:latin typeface="+mn-lt"/>
                          <a:ea typeface="Calibri" panose="020F0502020204030204" pitchFamily="34" charset="0"/>
                          <a:cs typeface="Times New Roman" panose="02020603050405020304" pitchFamily="18" charset="0"/>
                        </a:rPr>
                        <a:t> : </a:t>
                      </a:r>
                      <a:r>
                        <a:rPr lang="uk-UA" sz="1050" b="0" dirty="0" err="1">
                          <a:solidFill>
                            <a:schemeClr val="tx2"/>
                          </a:solidFill>
                          <a:effectLst/>
                          <a:latin typeface="+mn-lt"/>
                          <a:ea typeface="Calibri" panose="020F0502020204030204" pitchFamily="34" charset="0"/>
                          <a:cs typeface="Times New Roman" panose="02020603050405020304" pitchFamily="18" charset="0"/>
                        </a:rPr>
                        <a:t>материалы</a:t>
                      </a:r>
                      <a:r>
                        <a:rPr lang="uk-UA" sz="1050" b="0" dirty="0">
                          <a:solidFill>
                            <a:schemeClr val="tx2"/>
                          </a:solidFill>
                          <a:effectLst/>
                          <a:latin typeface="+mn-lt"/>
                          <a:ea typeface="Calibri" panose="020F0502020204030204" pitchFamily="34" charset="0"/>
                          <a:cs typeface="Times New Roman" panose="02020603050405020304" pitchFamily="18" charset="0"/>
                        </a:rPr>
                        <a:t> II-й </a:t>
                      </a:r>
                      <a:r>
                        <a:rPr lang="uk-UA" sz="1050" b="0" dirty="0" err="1">
                          <a:solidFill>
                            <a:schemeClr val="tx2"/>
                          </a:solidFill>
                          <a:effectLst/>
                          <a:latin typeface="+mn-lt"/>
                          <a:ea typeface="Calibri" panose="020F0502020204030204" pitchFamily="34" charset="0"/>
                          <a:cs typeface="Times New Roman" panose="02020603050405020304" pitchFamily="18" charset="0"/>
                        </a:rPr>
                        <a:t>междунар</a:t>
                      </a:r>
                      <a:r>
                        <a:rPr lang="uk-UA" sz="1050" b="0" dirty="0">
                          <a:solidFill>
                            <a:schemeClr val="tx2"/>
                          </a:solidFill>
                          <a:effectLst/>
                          <a:latin typeface="+mn-lt"/>
                          <a:ea typeface="Calibri" panose="020F0502020204030204" pitchFamily="34" charset="0"/>
                          <a:cs typeface="Times New Roman" panose="02020603050405020304" pitchFamily="18" charset="0"/>
                        </a:rPr>
                        <a:t>. науч.-</a:t>
                      </a:r>
                      <a:r>
                        <a:rPr lang="uk-UA" sz="1050" b="0" dirty="0" err="1">
                          <a:solidFill>
                            <a:schemeClr val="tx2"/>
                          </a:solidFill>
                          <a:effectLst/>
                          <a:latin typeface="+mn-lt"/>
                          <a:ea typeface="Calibri" panose="020F0502020204030204" pitchFamily="34" charset="0"/>
                          <a:cs typeface="Times New Roman" panose="02020603050405020304" pitchFamily="18" charset="0"/>
                        </a:rPr>
                        <a:t>теор</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конф</a:t>
                      </a:r>
                      <a:r>
                        <a:rPr lang="uk-UA" sz="1050" b="0" dirty="0">
                          <a:solidFill>
                            <a:schemeClr val="tx2"/>
                          </a:solidFill>
                          <a:effectLst/>
                          <a:latin typeface="+mn-lt"/>
                          <a:ea typeface="Calibri" panose="020F0502020204030204" pitchFamily="34" charset="0"/>
                          <a:cs typeface="Times New Roman" panose="02020603050405020304" pitchFamily="18" charset="0"/>
                        </a:rPr>
                        <a:t>. – Владимир, 2007. – С. 136–143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xmlns="" val="3373375985"/>
                  </a:ext>
                </a:extLst>
              </a:tr>
              <a:tr h="1136336">
                <a:tc>
                  <a:txBody>
                    <a:bodyPr/>
                    <a:lstStyle/>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І. І.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Кальной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Ю. А.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Сандулов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Чуттєвий рівень пізнання має три основних форми: відчуття, сприйняття і уявлення.</a:t>
                      </a:r>
                      <a:br>
                        <a:rPr lang="uk-UA" sz="1500" b="0" dirty="0">
                          <a:solidFill>
                            <a:schemeClr val="tx2"/>
                          </a:solidFill>
                          <a:effectLst/>
                          <a:latin typeface="+mn-lt"/>
                          <a:ea typeface="Calibri" panose="020F0502020204030204" pitchFamily="34" charset="0"/>
                          <a:cs typeface="Times New Roman" panose="02020603050405020304" pitchFamily="18" charset="0"/>
                        </a:rPr>
                      </a:br>
                      <a:r>
                        <a:rPr lang="uk-UA" sz="1500" b="0" dirty="0">
                          <a:solidFill>
                            <a:schemeClr val="tx2"/>
                          </a:solidFill>
                          <a:effectLst/>
                          <a:latin typeface="+mn-lt"/>
                          <a:ea typeface="Calibri" panose="020F0502020204030204" pitchFamily="34" charset="0"/>
                          <a:cs typeface="Times New Roman" panose="02020603050405020304" pitchFamily="18" charset="0"/>
                        </a:rPr>
                        <a:t>Раціональний рівень виявляється через поняття, думки, висновки і фіксується </a:t>
                      </a:r>
                      <a:r>
                        <a:rPr lang="uk-UA" sz="1500" b="0" dirty="0" smtClean="0">
                          <a:solidFill>
                            <a:schemeClr val="tx2"/>
                          </a:solidFill>
                          <a:effectLst/>
                          <a:latin typeface="+mn-lt"/>
                          <a:ea typeface="Calibri" panose="020F0502020204030204" pitchFamily="34" charset="0"/>
                          <a:cs typeface="Times New Roman" panose="02020603050405020304" pitchFamily="18" charset="0"/>
                        </a:rPr>
                        <a:t>в</a:t>
                      </a:r>
                      <a:r>
                        <a:rPr lang="en-US" sz="1500" b="0" dirty="0" smtClean="0">
                          <a:solidFill>
                            <a:schemeClr val="tx2"/>
                          </a:solidFill>
                          <a:effectLst/>
                          <a:latin typeface="+mn-lt"/>
                          <a:ea typeface="Calibri" panose="020F0502020204030204" pitchFamily="34" charset="0"/>
                          <a:cs typeface="Times New Roman" panose="02020603050405020304" pitchFamily="18" charset="0"/>
                        </a:rPr>
                        <a:t> </a:t>
                      </a:r>
                      <a:r>
                        <a:rPr lang="uk-UA" sz="1500" b="0" dirty="0" smtClean="0">
                          <a:solidFill>
                            <a:schemeClr val="tx2"/>
                          </a:solidFill>
                          <a:effectLst/>
                          <a:latin typeface="+mn-lt"/>
                          <a:ea typeface="Calibri" panose="020F0502020204030204" pitchFamily="34" charset="0"/>
                          <a:cs typeface="Times New Roman" panose="02020603050405020304" pitchFamily="18" charset="0"/>
                        </a:rPr>
                        <a:t>теоріях</a:t>
                      </a:r>
                    </a:p>
                    <a:p>
                      <a:pPr>
                        <a:lnSpc>
                          <a:spcPct val="115000"/>
                        </a:lnSpc>
                        <a:spcAft>
                          <a:spcPts val="0"/>
                        </a:spcAft>
                      </a:pPr>
                      <a:endParaRPr lang="uk-UA" sz="1500" b="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Кальной</a:t>
                      </a:r>
                      <a:r>
                        <a:rPr lang="uk-UA" sz="1050" b="0" dirty="0">
                          <a:solidFill>
                            <a:schemeClr val="tx2"/>
                          </a:solidFill>
                          <a:effectLst/>
                          <a:latin typeface="+mn-lt"/>
                          <a:ea typeface="Calibri" panose="020F0502020204030204" pitchFamily="34" charset="0"/>
                          <a:cs typeface="Times New Roman" panose="02020603050405020304" pitchFamily="18" charset="0"/>
                        </a:rPr>
                        <a:t> И.И. </a:t>
                      </a:r>
                      <a:r>
                        <a:rPr lang="uk-UA" sz="1050" b="0" dirty="0" err="1">
                          <a:solidFill>
                            <a:schemeClr val="tx2"/>
                          </a:solidFill>
                          <a:effectLst/>
                          <a:latin typeface="+mn-lt"/>
                          <a:ea typeface="Calibri" panose="020F0502020204030204" pitchFamily="34" charset="0"/>
                          <a:cs typeface="Times New Roman" panose="02020603050405020304" pitchFamily="18" charset="0"/>
                        </a:rPr>
                        <a:t>Философия</a:t>
                      </a:r>
                      <a:r>
                        <a:rPr lang="uk-UA" sz="1050" b="0" dirty="0">
                          <a:solidFill>
                            <a:schemeClr val="tx2"/>
                          </a:solidFill>
                          <a:effectLst/>
                          <a:latin typeface="+mn-lt"/>
                          <a:ea typeface="Calibri" panose="020F0502020204030204" pitchFamily="34" charset="0"/>
                          <a:cs typeface="Times New Roman" panose="02020603050405020304" pitchFamily="18" charset="0"/>
                        </a:rPr>
                        <a:t> для </a:t>
                      </a:r>
                      <a:r>
                        <a:rPr lang="uk-UA" sz="1050" b="0" dirty="0" err="1">
                          <a:solidFill>
                            <a:schemeClr val="tx2"/>
                          </a:solidFill>
                          <a:effectLst/>
                          <a:latin typeface="+mn-lt"/>
                          <a:ea typeface="Calibri" panose="020F0502020204030204" pitchFamily="34" charset="0"/>
                          <a:cs typeface="Times New Roman" panose="02020603050405020304" pitchFamily="18" charset="0"/>
                        </a:rPr>
                        <a:t>аспирантов</a:t>
                      </a:r>
                      <a:r>
                        <a:rPr lang="uk-UA" sz="1050" b="0" dirty="0">
                          <a:solidFill>
                            <a:schemeClr val="tx2"/>
                          </a:solidFill>
                          <a:effectLst/>
                          <a:latin typeface="+mn-lt"/>
                          <a:ea typeface="Calibri" panose="020F0502020204030204" pitchFamily="34" charset="0"/>
                          <a:cs typeface="Times New Roman" panose="02020603050405020304" pitchFamily="18" charset="0"/>
                        </a:rPr>
                        <a:t>  / И. И. </a:t>
                      </a:r>
                      <a:r>
                        <a:rPr lang="uk-UA" sz="1050" b="0" dirty="0" err="1">
                          <a:solidFill>
                            <a:schemeClr val="tx2"/>
                          </a:solidFill>
                          <a:effectLst/>
                          <a:latin typeface="+mn-lt"/>
                          <a:ea typeface="Calibri" panose="020F0502020204030204" pitchFamily="34" charset="0"/>
                          <a:cs typeface="Times New Roman" panose="02020603050405020304" pitchFamily="18" charset="0"/>
                        </a:rPr>
                        <a:t>Кальной</a:t>
                      </a:r>
                      <a:r>
                        <a:rPr lang="uk-UA" sz="1050" b="0" dirty="0">
                          <a:solidFill>
                            <a:schemeClr val="tx2"/>
                          </a:solidFill>
                          <a:effectLst/>
                          <a:latin typeface="+mn-lt"/>
                          <a:ea typeface="Calibri" panose="020F0502020204030204" pitchFamily="34" charset="0"/>
                          <a:cs typeface="Times New Roman" panose="02020603050405020304" pitchFamily="18" charset="0"/>
                        </a:rPr>
                        <a:t>, Ю. А. </a:t>
                      </a:r>
                      <a:r>
                        <a:rPr lang="uk-UA" sz="1050" b="0" dirty="0" err="1">
                          <a:solidFill>
                            <a:schemeClr val="tx2"/>
                          </a:solidFill>
                          <a:effectLst/>
                          <a:latin typeface="+mn-lt"/>
                          <a:ea typeface="Calibri" panose="020F0502020204030204" pitchFamily="34" charset="0"/>
                          <a:cs typeface="Times New Roman" panose="02020603050405020304" pitchFamily="18" charset="0"/>
                        </a:rPr>
                        <a:t>Сандулов</a:t>
                      </a:r>
                      <a:r>
                        <a:rPr lang="uk-UA" sz="1050" b="0" dirty="0">
                          <a:solidFill>
                            <a:schemeClr val="tx2"/>
                          </a:solidFill>
                          <a:effectLst/>
                          <a:latin typeface="+mn-lt"/>
                          <a:ea typeface="Calibri" panose="020F0502020204030204" pitchFamily="34" charset="0"/>
                          <a:cs typeface="Times New Roman" panose="02020603050405020304" pitchFamily="18" charset="0"/>
                        </a:rPr>
                        <a:t>. – 3-е </a:t>
                      </a:r>
                      <a:r>
                        <a:rPr lang="uk-UA" sz="1050" b="0" dirty="0" err="1">
                          <a:solidFill>
                            <a:schemeClr val="tx2"/>
                          </a:solidFill>
                          <a:effectLst/>
                          <a:latin typeface="+mn-lt"/>
                          <a:ea typeface="Calibri" panose="020F0502020204030204" pitchFamily="34" charset="0"/>
                          <a:cs typeface="Times New Roman" panose="02020603050405020304" pitchFamily="18" charset="0"/>
                        </a:rPr>
                        <a:t>изд</a:t>
                      </a:r>
                      <a:r>
                        <a:rPr lang="uk-UA" sz="1050" b="0" dirty="0">
                          <a:solidFill>
                            <a:schemeClr val="tx2"/>
                          </a:solidFill>
                          <a:effectLst/>
                          <a:latin typeface="+mn-lt"/>
                          <a:ea typeface="Calibri" panose="020F0502020204030204" pitchFamily="34" charset="0"/>
                          <a:cs typeface="Times New Roman" panose="02020603050405020304" pitchFamily="18" charset="0"/>
                        </a:rPr>
                        <a:t>.  [стер.] – СПб. : Лань, 2003. – 512 с.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xmlns="" val="428884740"/>
                  </a:ext>
                </a:extLst>
              </a:tr>
              <a:tr h="2671484">
                <a:tc>
                  <a:txBody>
                    <a:bodyPr/>
                    <a:lstStyle/>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І.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Касьян</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300" b="0" i="0" spc="-1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П. </a:t>
                      </a:r>
                      <a:r>
                        <a:rPr lang="uk-UA" sz="1300" b="0" i="0" spc="-1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Кохановский</a:t>
                      </a:r>
                      <a:r>
                        <a:rPr lang="uk-UA" sz="1300" b="0" i="0" spc="-1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endParaRPr lang="uk-UA" sz="13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Г.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Лешкевич</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П. Матяш,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Б.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Фахті</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Б. Н.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Бессонов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Чуйко</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Є. М.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Причепій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А. М.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Черній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Л. А.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Чекаль</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Емпіричний (від гр. </a:t>
                      </a:r>
                      <a:r>
                        <a:rPr lang="uk-UA" sz="1500" b="0" dirty="0" err="1">
                          <a:solidFill>
                            <a:schemeClr val="tx2"/>
                          </a:solidFill>
                          <a:effectLst/>
                          <a:latin typeface="+mn-lt"/>
                          <a:ea typeface="Calibri" panose="020F0502020204030204" pitchFamily="34" charset="0"/>
                          <a:cs typeface="Times New Roman" panose="02020603050405020304" pitchFamily="18" charset="0"/>
                        </a:rPr>
                        <a:t>еmреіrіа</a:t>
                      </a:r>
                      <a:r>
                        <a:rPr lang="uk-UA" sz="1500" b="0" dirty="0">
                          <a:solidFill>
                            <a:schemeClr val="tx2"/>
                          </a:solidFill>
                          <a:effectLst/>
                          <a:latin typeface="+mn-lt"/>
                          <a:ea typeface="Calibri" panose="020F0502020204030204" pitchFamily="34" charset="0"/>
                          <a:cs typeface="Times New Roman" panose="02020603050405020304" pitchFamily="18" charset="0"/>
                        </a:rPr>
                        <a:t> – досвід) рівень пізнання – це пізнання, отримане безпосередньо з досвіду з деякою раціональною обробкою властивостей і відношень об'єкта, що пізнається. Він завжди є основою, базою для теоретичного рівня пізнання.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Теоретичний рівень – це пізнання, отримане шляхом абстрактного мислення</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Касьян</a:t>
                      </a:r>
                      <a:r>
                        <a:rPr lang="uk-UA" sz="1050" b="0" dirty="0">
                          <a:solidFill>
                            <a:schemeClr val="tx2"/>
                          </a:solidFill>
                          <a:effectLst/>
                          <a:latin typeface="+mn-lt"/>
                          <a:ea typeface="Calibri" panose="020F0502020204030204" pitchFamily="34" charset="0"/>
                          <a:cs typeface="Times New Roman" panose="02020603050405020304" pitchFamily="18" charset="0"/>
                        </a:rPr>
                        <a:t> В. І. Філософія : </a:t>
                      </a:r>
                      <a:r>
                        <a:rPr lang="uk-UA" sz="1050" b="0" dirty="0" err="1">
                          <a:solidFill>
                            <a:schemeClr val="tx2"/>
                          </a:solidFill>
                          <a:effectLst/>
                          <a:latin typeface="+mn-lt"/>
                          <a:ea typeface="Calibri" panose="020F0502020204030204" pitchFamily="34" charset="0"/>
                          <a:cs typeface="Times New Roman" panose="02020603050405020304" pitchFamily="18" charset="0"/>
                        </a:rPr>
                        <a:t>навч</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посіб</a:t>
                      </a:r>
                      <a:r>
                        <a:rPr lang="uk-UA" sz="1050" b="0" dirty="0">
                          <a:solidFill>
                            <a:schemeClr val="tx2"/>
                          </a:solidFill>
                          <a:effectLst/>
                          <a:latin typeface="+mn-lt"/>
                          <a:ea typeface="Calibri" panose="020F0502020204030204" pitchFamily="34" charset="0"/>
                          <a:cs typeface="Times New Roman" panose="02020603050405020304" pitchFamily="18" charset="0"/>
                        </a:rPr>
                        <a:t>. / В. І. </a:t>
                      </a:r>
                      <a:r>
                        <a:rPr lang="uk-UA" sz="1050" b="0" dirty="0" err="1">
                          <a:solidFill>
                            <a:schemeClr val="tx2"/>
                          </a:solidFill>
                          <a:effectLst/>
                          <a:latin typeface="+mn-lt"/>
                          <a:ea typeface="Calibri" panose="020F0502020204030204" pitchFamily="34" charset="0"/>
                          <a:cs typeface="Times New Roman" panose="02020603050405020304" pitchFamily="18" charset="0"/>
                        </a:rPr>
                        <a:t>Касьян</a:t>
                      </a:r>
                      <a:r>
                        <a:rPr lang="uk-UA" sz="1050" b="0" dirty="0">
                          <a:solidFill>
                            <a:schemeClr val="tx2"/>
                          </a:solidFill>
                          <a:effectLst/>
                          <a:latin typeface="+mn-lt"/>
                          <a:ea typeface="Calibri" panose="020F0502020204030204" pitchFamily="34" charset="0"/>
                          <a:cs typeface="Times New Roman" panose="02020603050405020304" pitchFamily="18" charset="0"/>
                        </a:rPr>
                        <a:t>. – 5-е вид. – К. :  </a:t>
                      </a:r>
                      <a:r>
                        <a:rPr lang="uk-UA" sz="1050" b="0" dirty="0" err="1">
                          <a:solidFill>
                            <a:schemeClr val="tx2"/>
                          </a:solidFill>
                          <a:effectLst/>
                          <a:latin typeface="+mn-lt"/>
                          <a:ea typeface="Calibri" panose="020F0502020204030204" pitchFamily="34" charset="0"/>
                          <a:cs typeface="Times New Roman" panose="02020603050405020304" pitchFamily="18" charset="0"/>
                        </a:rPr>
                        <a:t>Вікар</a:t>
                      </a:r>
                      <a:r>
                        <a:rPr lang="uk-UA" sz="1050" b="0" dirty="0">
                          <a:solidFill>
                            <a:schemeClr val="tx2"/>
                          </a:solidFill>
                          <a:effectLst/>
                          <a:latin typeface="+mn-lt"/>
                          <a:ea typeface="Calibri" panose="020F0502020204030204" pitchFamily="34" charset="0"/>
                          <a:cs typeface="Times New Roman" panose="02020603050405020304" pitchFamily="18" charset="0"/>
                        </a:rPr>
                        <a:t>, 2003. – 374 с.</a:t>
                      </a:r>
                    </a:p>
                    <a:p>
                      <a:pPr>
                        <a:lnSpc>
                          <a:spcPct val="115000"/>
                        </a:lnSpc>
                        <a:spcAft>
                          <a:spcPts val="0"/>
                        </a:spcAft>
                        <a:tabLst>
                          <a:tab pos="1805940" algn="l"/>
                        </a:tabLst>
                      </a:pPr>
                      <a:r>
                        <a:rPr lang="uk-UA" sz="1050" b="0" spc="10" dirty="0" err="1">
                          <a:solidFill>
                            <a:schemeClr val="tx2"/>
                          </a:solidFill>
                          <a:effectLst/>
                          <a:latin typeface="+mn-lt"/>
                          <a:ea typeface="Calibri" panose="020F0502020204030204" pitchFamily="34" charset="0"/>
                          <a:cs typeface="Times New Roman" panose="02020603050405020304" pitchFamily="18" charset="0"/>
                        </a:rPr>
                        <a:t>Кохановский</a:t>
                      </a:r>
                      <a:r>
                        <a:rPr lang="uk-UA" sz="1050" b="0" spc="10" dirty="0">
                          <a:solidFill>
                            <a:schemeClr val="tx2"/>
                          </a:solidFill>
                          <a:effectLst/>
                          <a:latin typeface="+mn-lt"/>
                          <a:ea typeface="Calibri" panose="020F0502020204030204" pitchFamily="34" charset="0"/>
                          <a:cs typeface="Times New Roman" panose="02020603050405020304" pitchFamily="18" charset="0"/>
                        </a:rPr>
                        <a:t> В. П. </a:t>
                      </a:r>
                      <a:r>
                        <a:rPr lang="uk-UA" sz="1050" b="0" spc="10" dirty="0" err="1">
                          <a:solidFill>
                            <a:schemeClr val="tx2"/>
                          </a:solidFill>
                          <a:effectLst/>
                          <a:latin typeface="+mn-lt"/>
                          <a:ea typeface="Calibri" panose="020F0502020204030204" pitchFamily="34" charset="0"/>
                          <a:cs typeface="Times New Roman" panose="02020603050405020304" pitchFamily="18" charset="0"/>
                        </a:rPr>
                        <a:t>История</a:t>
                      </a:r>
                      <a:r>
                        <a:rPr lang="uk-UA" sz="1050" b="0" spc="10" dirty="0">
                          <a:solidFill>
                            <a:schemeClr val="tx2"/>
                          </a:solidFill>
                          <a:effectLst/>
                          <a:latin typeface="+mn-lt"/>
                          <a:ea typeface="Calibri" panose="020F0502020204030204" pitchFamily="34" charset="0"/>
                          <a:cs typeface="Times New Roman" panose="02020603050405020304" pitchFamily="18" charset="0"/>
                        </a:rPr>
                        <a:t> </a:t>
                      </a:r>
                      <a:r>
                        <a:rPr lang="uk-UA" sz="1050" b="0" spc="10" dirty="0" err="1">
                          <a:solidFill>
                            <a:schemeClr val="tx2"/>
                          </a:solidFill>
                          <a:effectLst/>
                          <a:latin typeface="+mn-lt"/>
                          <a:ea typeface="Calibri" panose="020F0502020204030204" pitchFamily="34" charset="0"/>
                          <a:cs typeface="Times New Roman" panose="02020603050405020304" pitchFamily="18" charset="0"/>
                        </a:rPr>
                        <a:t>философии</a:t>
                      </a:r>
                      <a:r>
                        <a:rPr lang="uk-UA" sz="1050" b="0" spc="10" dirty="0">
                          <a:solidFill>
                            <a:schemeClr val="tx2"/>
                          </a:solidFill>
                          <a:effectLst/>
                          <a:latin typeface="+mn-lt"/>
                          <a:ea typeface="Calibri" panose="020F0502020204030204" pitchFamily="34" charset="0"/>
                          <a:cs typeface="Times New Roman" panose="02020603050405020304" pitchFamily="18" charset="0"/>
                        </a:rPr>
                        <a:t> / В. П. </a:t>
                      </a:r>
                      <a:r>
                        <a:rPr lang="uk-UA" sz="1050" b="0" spc="10" dirty="0" err="1">
                          <a:solidFill>
                            <a:schemeClr val="tx2"/>
                          </a:solidFill>
                          <a:effectLst/>
                          <a:latin typeface="+mn-lt"/>
                          <a:ea typeface="Calibri" panose="020F0502020204030204" pitchFamily="34" charset="0"/>
                          <a:cs typeface="Times New Roman" panose="02020603050405020304" pitchFamily="18" charset="0"/>
                        </a:rPr>
                        <a:t>Кохановский</a:t>
                      </a:r>
                      <a:r>
                        <a:rPr lang="uk-UA" sz="1050" b="0" spc="10" dirty="0">
                          <a:solidFill>
                            <a:schemeClr val="tx2"/>
                          </a:solidFill>
                          <a:effectLst/>
                          <a:latin typeface="+mn-lt"/>
                          <a:ea typeface="Calibri" panose="020F0502020204030204" pitchFamily="34" charset="0"/>
                          <a:cs typeface="Times New Roman" panose="02020603050405020304" pitchFamily="18" charset="0"/>
                        </a:rPr>
                        <a:t>, Т. Г. </a:t>
                      </a:r>
                      <a:r>
                        <a:rPr lang="uk-UA" sz="1050" b="0" spc="10" dirty="0" err="1">
                          <a:solidFill>
                            <a:schemeClr val="tx2"/>
                          </a:solidFill>
                          <a:effectLst/>
                          <a:latin typeface="+mn-lt"/>
                          <a:ea typeface="Calibri" panose="020F0502020204030204" pitchFamily="34" charset="0"/>
                          <a:cs typeface="Times New Roman" panose="02020603050405020304" pitchFamily="18" charset="0"/>
                        </a:rPr>
                        <a:t>Лешкевич</a:t>
                      </a:r>
                      <a:r>
                        <a:rPr lang="uk-UA" sz="1050" b="0" spc="10" dirty="0">
                          <a:solidFill>
                            <a:schemeClr val="tx2"/>
                          </a:solidFill>
                          <a:effectLst/>
                          <a:latin typeface="+mn-lt"/>
                          <a:ea typeface="Calibri" panose="020F0502020204030204" pitchFamily="34" charset="0"/>
                          <a:cs typeface="Times New Roman" panose="02020603050405020304" pitchFamily="18" charset="0"/>
                        </a:rPr>
                        <a:t>, Т. П. Матяш и </a:t>
                      </a:r>
                      <a:r>
                        <a:rPr lang="uk-UA" sz="1050" b="0" spc="10" dirty="0" err="1">
                          <a:solidFill>
                            <a:schemeClr val="tx2"/>
                          </a:solidFill>
                          <a:effectLst/>
                          <a:latin typeface="+mn-lt"/>
                          <a:ea typeface="Calibri" panose="020F0502020204030204" pitchFamily="34" charset="0"/>
                          <a:cs typeface="Times New Roman" panose="02020603050405020304" pitchFamily="18" charset="0"/>
                        </a:rPr>
                        <a:t>др</a:t>
                      </a:r>
                      <a:r>
                        <a:rPr lang="uk-UA" sz="1050" b="0" spc="10" dirty="0">
                          <a:solidFill>
                            <a:schemeClr val="tx2"/>
                          </a:solidFill>
                          <a:effectLst/>
                          <a:latin typeface="+mn-lt"/>
                          <a:ea typeface="Calibri" panose="020F0502020204030204" pitchFamily="34" charset="0"/>
                          <a:cs typeface="Times New Roman" panose="02020603050405020304" pitchFamily="18" charset="0"/>
                        </a:rPr>
                        <a:t>. – Ростов н/Д : </a:t>
                      </a:r>
                      <a:r>
                        <a:rPr lang="uk-UA" sz="1050" b="0" spc="10" dirty="0" err="1">
                          <a:solidFill>
                            <a:schemeClr val="tx2"/>
                          </a:solidFill>
                          <a:effectLst/>
                          <a:latin typeface="+mn-lt"/>
                          <a:ea typeface="Calibri" panose="020F0502020204030204" pitchFamily="34" charset="0"/>
                          <a:cs typeface="Times New Roman" panose="02020603050405020304" pitchFamily="18" charset="0"/>
                        </a:rPr>
                        <a:t>Феникс</a:t>
                      </a:r>
                      <a:r>
                        <a:rPr lang="uk-UA" sz="1050" b="0" spc="10" dirty="0">
                          <a:solidFill>
                            <a:schemeClr val="tx2"/>
                          </a:solidFill>
                          <a:effectLst/>
                          <a:latin typeface="+mn-lt"/>
                          <a:ea typeface="Calibri" panose="020F0502020204030204" pitchFamily="34" charset="0"/>
                          <a:cs typeface="Times New Roman" panose="02020603050405020304" pitchFamily="18" charset="0"/>
                        </a:rPr>
                        <a:t>, 2006. – 352 с. </a:t>
                      </a:r>
                      <a:endParaRPr lang="uk-UA" sz="1050" b="0" dirty="0">
                        <a:solidFill>
                          <a:schemeClr val="tx2"/>
                        </a:solidFill>
                        <a:effectLst/>
                        <a:latin typeface="+mn-lt"/>
                        <a:ea typeface="Calibri" panose="020F0502020204030204" pitchFamily="34" charset="0"/>
                        <a:cs typeface="Times New Roman" panose="02020603050405020304" pitchFamily="18" charset="0"/>
                      </a:endParaRPr>
                    </a:p>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Бессонов</a:t>
                      </a:r>
                      <a:r>
                        <a:rPr lang="uk-UA" sz="1050" b="0" dirty="0">
                          <a:solidFill>
                            <a:schemeClr val="tx2"/>
                          </a:solidFill>
                          <a:effectLst/>
                          <a:latin typeface="+mn-lt"/>
                          <a:ea typeface="Calibri" panose="020F0502020204030204" pitchFamily="34" charset="0"/>
                          <a:cs typeface="Times New Roman" panose="02020603050405020304" pitchFamily="18" charset="0"/>
                        </a:rPr>
                        <a:t> Б. Н. </a:t>
                      </a:r>
                      <a:r>
                        <a:rPr lang="uk-UA" sz="1050" b="0" dirty="0" err="1">
                          <a:solidFill>
                            <a:schemeClr val="tx2"/>
                          </a:solidFill>
                          <a:effectLst/>
                          <a:latin typeface="+mn-lt"/>
                          <a:ea typeface="Calibri" panose="020F0502020204030204" pitchFamily="34" charset="0"/>
                          <a:cs typeface="Times New Roman" panose="02020603050405020304" pitchFamily="18" charset="0"/>
                        </a:rPr>
                        <a:t>История</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философия</a:t>
                      </a:r>
                      <a:r>
                        <a:rPr lang="uk-UA" sz="1050" b="0" dirty="0">
                          <a:solidFill>
                            <a:schemeClr val="tx2"/>
                          </a:solidFill>
                          <a:effectLst/>
                          <a:latin typeface="+mn-lt"/>
                          <a:ea typeface="Calibri" panose="020F0502020204030204" pitchFamily="34" charset="0"/>
                          <a:cs typeface="Times New Roman" panose="02020603050405020304" pitchFamily="18" charset="0"/>
                        </a:rPr>
                        <a:t> науки : </a:t>
                      </a:r>
                      <a:r>
                        <a:rPr lang="uk-UA" sz="1050" b="0" dirty="0" err="1">
                          <a:solidFill>
                            <a:schemeClr val="tx2"/>
                          </a:solidFill>
                          <a:effectLst/>
                          <a:latin typeface="+mn-lt"/>
                          <a:ea typeface="Calibri" panose="020F0502020204030204" pitchFamily="34" charset="0"/>
                          <a:cs typeface="Times New Roman" panose="02020603050405020304" pitchFamily="18" charset="0"/>
                        </a:rPr>
                        <a:t>учеб</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пособие</a:t>
                      </a:r>
                      <a:r>
                        <a:rPr lang="uk-UA" sz="1050" b="0" dirty="0">
                          <a:solidFill>
                            <a:schemeClr val="tx2"/>
                          </a:solidFill>
                          <a:effectLst/>
                          <a:latin typeface="+mn-lt"/>
                          <a:ea typeface="Calibri" panose="020F0502020204030204" pitchFamily="34" charset="0"/>
                          <a:cs typeface="Times New Roman" panose="02020603050405020304" pitchFamily="18" charset="0"/>
                        </a:rPr>
                        <a:t> / Б. Н. </a:t>
                      </a:r>
                      <a:r>
                        <a:rPr lang="uk-UA" sz="1050" b="0" dirty="0" err="1">
                          <a:solidFill>
                            <a:schemeClr val="tx2"/>
                          </a:solidFill>
                          <a:effectLst/>
                          <a:latin typeface="+mn-lt"/>
                          <a:ea typeface="Calibri" panose="020F0502020204030204" pitchFamily="34" charset="0"/>
                          <a:cs typeface="Times New Roman" panose="02020603050405020304" pitchFamily="18" charset="0"/>
                        </a:rPr>
                        <a:t>Бессонов</a:t>
                      </a:r>
                      <a:r>
                        <a:rPr lang="uk-UA" sz="1050" b="0" dirty="0">
                          <a:solidFill>
                            <a:schemeClr val="tx2"/>
                          </a:solidFill>
                          <a:effectLst/>
                          <a:latin typeface="+mn-lt"/>
                          <a:ea typeface="Calibri" panose="020F0502020204030204" pitchFamily="34" charset="0"/>
                          <a:cs typeface="Times New Roman" panose="02020603050405020304" pitchFamily="18" charset="0"/>
                        </a:rPr>
                        <a:t>. – М. : </a:t>
                      </a:r>
                      <a:r>
                        <a:rPr lang="uk-UA" sz="1050" b="0" dirty="0" err="1">
                          <a:solidFill>
                            <a:schemeClr val="tx2"/>
                          </a:solidFill>
                          <a:effectLst/>
                          <a:latin typeface="+mn-lt"/>
                          <a:ea typeface="Calibri" panose="020F0502020204030204" pitchFamily="34" charset="0"/>
                          <a:cs typeface="Times New Roman" panose="02020603050405020304" pitchFamily="18" charset="0"/>
                        </a:rPr>
                        <a:t>Высшее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образование</a:t>
                      </a:r>
                      <a:r>
                        <a:rPr lang="uk-UA" sz="1050" b="0" dirty="0">
                          <a:solidFill>
                            <a:schemeClr val="tx2"/>
                          </a:solidFill>
                          <a:effectLst/>
                          <a:latin typeface="+mn-lt"/>
                          <a:ea typeface="Calibri" panose="020F0502020204030204" pitchFamily="34" charset="0"/>
                          <a:cs typeface="Times New Roman" panose="02020603050405020304" pitchFamily="18" charset="0"/>
                        </a:rPr>
                        <a:t>. – 2009. – 395 с.</a:t>
                      </a:r>
                    </a:p>
                    <a:p>
                      <a:pPr>
                        <a:lnSpc>
                          <a:spcPct val="115000"/>
                        </a:lnSpc>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Чуйко</a:t>
                      </a:r>
                      <a:r>
                        <a:rPr lang="uk-UA" sz="1050" b="0" dirty="0">
                          <a:solidFill>
                            <a:schemeClr val="tx2"/>
                          </a:solidFill>
                          <a:effectLst/>
                          <a:latin typeface="+mn-lt"/>
                          <a:ea typeface="Calibri" panose="020F0502020204030204" pitchFamily="34" charset="0"/>
                          <a:cs typeface="Times New Roman" panose="02020603050405020304" pitchFamily="18" charset="0"/>
                        </a:rPr>
                        <a:t> В. Л.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Когнітивізм</a:t>
                      </a:r>
                      <a:r>
                        <a:rPr lang="uk-UA" sz="1050" b="0" dirty="0">
                          <a:solidFill>
                            <a:schemeClr val="tx2"/>
                          </a:solidFill>
                          <a:effectLst/>
                          <a:latin typeface="+mn-lt"/>
                          <a:ea typeface="Calibri" panose="020F0502020204030204" pitchFamily="34" charset="0"/>
                          <a:cs typeface="Times New Roman" panose="02020603050405020304" pitchFamily="18" charset="0"/>
                        </a:rPr>
                        <a:t> як об’єкт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когнітології</a:t>
                      </a:r>
                      <a:r>
                        <a:rPr lang="uk-UA" sz="1050" b="0" dirty="0">
                          <a:solidFill>
                            <a:schemeClr val="tx2"/>
                          </a:solidFill>
                          <a:effectLst/>
                          <a:latin typeface="+mn-lt"/>
                          <a:ea typeface="Calibri" panose="020F0502020204030204" pitchFamily="34" charset="0"/>
                          <a:cs typeface="Times New Roman" panose="02020603050405020304" pitchFamily="18" charset="0"/>
                        </a:rPr>
                        <a:t> : монографія / В. Л. </a:t>
                      </a:r>
                      <a:r>
                        <a:rPr lang="uk-UA" sz="1050" b="0" dirty="0" err="1">
                          <a:solidFill>
                            <a:schemeClr val="tx2"/>
                          </a:solidFill>
                          <a:effectLst/>
                          <a:latin typeface="+mn-lt"/>
                          <a:ea typeface="Calibri" panose="020F0502020204030204" pitchFamily="34" charset="0"/>
                          <a:cs typeface="Times New Roman" panose="02020603050405020304" pitchFamily="18" charset="0"/>
                        </a:rPr>
                        <a:t>Чуйко</a:t>
                      </a:r>
                      <a:r>
                        <a:rPr lang="uk-UA" sz="1050" b="0" dirty="0">
                          <a:solidFill>
                            <a:schemeClr val="tx2"/>
                          </a:solidFill>
                          <a:effectLst/>
                          <a:latin typeface="+mn-lt"/>
                          <a:ea typeface="Calibri" panose="020F0502020204030204" pitchFamily="34" charset="0"/>
                          <a:cs typeface="Times New Roman" panose="02020603050405020304" pitchFamily="18" charset="0"/>
                        </a:rPr>
                        <a:t>. – Ніжин : </a:t>
                      </a:r>
                      <a:r>
                        <a:rPr lang="uk-UA" sz="1050" b="0" dirty="0" err="1">
                          <a:solidFill>
                            <a:schemeClr val="tx2"/>
                          </a:solidFill>
                          <a:effectLst/>
                          <a:latin typeface="+mn-lt"/>
                          <a:ea typeface="Calibri" panose="020F0502020204030204" pitchFamily="34" charset="0"/>
                          <a:cs typeface="Times New Roman" panose="02020603050405020304" pitchFamily="18" charset="0"/>
                        </a:rPr>
                        <a:t>Міланік</a:t>
                      </a:r>
                      <a:r>
                        <a:rPr lang="uk-UA" sz="1050" b="0" dirty="0">
                          <a:solidFill>
                            <a:schemeClr val="tx2"/>
                          </a:solidFill>
                          <a:effectLst/>
                          <a:latin typeface="+mn-lt"/>
                          <a:ea typeface="Calibri" panose="020F0502020204030204" pitchFamily="34" charset="0"/>
                          <a:cs typeface="Times New Roman" panose="02020603050405020304" pitchFamily="18" charset="0"/>
                        </a:rPr>
                        <a:t>, 2007. – 148 с.</a:t>
                      </a:r>
                    </a:p>
                    <a:p>
                      <a:pPr>
                        <a:spcAft>
                          <a:spcPts val="0"/>
                        </a:spcAft>
                      </a:pPr>
                      <a:r>
                        <a:rPr lang="uk-UA" sz="1050" b="0" dirty="0">
                          <a:solidFill>
                            <a:schemeClr val="tx2"/>
                          </a:solidFill>
                          <a:effectLst/>
                          <a:latin typeface="+mn-lt"/>
                          <a:ea typeface="Calibri" panose="020F0502020204030204" pitchFamily="34" charset="0"/>
                          <a:cs typeface="Times New Roman" panose="02020603050405020304" pitchFamily="18" charset="0"/>
                        </a:rPr>
                        <a:t>Філософія : підручник / Є. М. </a:t>
                      </a:r>
                      <a:r>
                        <a:rPr lang="uk-UA" sz="1050" b="0" dirty="0" err="1">
                          <a:solidFill>
                            <a:schemeClr val="tx2"/>
                          </a:solidFill>
                          <a:effectLst/>
                          <a:latin typeface="+mn-lt"/>
                          <a:ea typeface="Calibri" panose="020F0502020204030204" pitchFamily="34" charset="0"/>
                          <a:cs typeface="Times New Roman" panose="02020603050405020304" pitchFamily="18" charset="0"/>
                        </a:rPr>
                        <a:t>Причепій</a:t>
                      </a:r>
                      <a:r>
                        <a:rPr lang="uk-UA" sz="1050" b="0" dirty="0">
                          <a:solidFill>
                            <a:schemeClr val="tx2"/>
                          </a:solidFill>
                          <a:effectLst/>
                          <a:latin typeface="+mn-lt"/>
                          <a:ea typeface="Calibri" panose="020F0502020204030204" pitchFamily="34" charset="0"/>
                          <a:cs typeface="Times New Roman" panose="02020603050405020304" pitchFamily="18" charset="0"/>
                        </a:rPr>
                        <a:t>, А. М. </a:t>
                      </a:r>
                      <a:r>
                        <a:rPr lang="uk-UA" sz="1050" b="0" dirty="0" err="1">
                          <a:solidFill>
                            <a:schemeClr val="tx2"/>
                          </a:solidFill>
                          <a:effectLst/>
                          <a:latin typeface="+mn-lt"/>
                          <a:ea typeface="Calibri" panose="020F0502020204030204" pitchFamily="34" charset="0"/>
                          <a:cs typeface="Times New Roman" panose="02020603050405020304" pitchFamily="18" charset="0"/>
                        </a:rPr>
                        <a:t>Черній</a:t>
                      </a:r>
                      <a:r>
                        <a:rPr lang="uk-UA" sz="1050" b="0" dirty="0">
                          <a:solidFill>
                            <a:schemeClr val="tx2"/>
                          </a:solidFill>
                          <a:effectLst/>
                          <a:latin typeface="+mn-lt"/>
                          <a:ea typeface="Calibri" panose="020F0502020204030204" pitchFamily="34" charset="0"/>
                          <a:cs typeface="Times New Roman" panose="02020603050405020304" pitchFamily="18" charset="0"/>
                        </a:rPr>
                        <a:t>, Л. А. </a:t>
                      </a:r>
                      <a:r>
                        <a:rPr lang="uk-UA" sz="1050" b="0" dirty="0" err="1">
                          <a:solidFill>
                            <a:schemeClr val="tx2"/>
                          </a:solidFill>
                          <a:effectLst/>
                          <a:latin typeface="+mn-lt"/>
                          <a:ea typeface="Calibri" panose="020F0502020204030204" pitchFamily="34" charset="0"/>
                          <a:cs typeface="Times New Roman" panose="02020603050405020304" pitchFamily="18" charset="0"/>
                        </a:rPr>
                        <a:t>Чекаль</a:t>
                      </a:r>
                      <a:r>
                        <a:rPr lang="uk-UA" sz="1050" b="0" dirty="0">
                          <a:solidFill>
                            <a:schemeClr val="tx2"/>
                          </a:solidFill>
                          <a:effectLst/>
                          <a:latin typeface="+mn-lt"/>
                          <a:ea typeface="Calibri" panose="020F0502020204030204" pitchFamily="34" charset="0"/>
                          <a:cs typeface="Times New Roman" panose="02020603050405020304" pitchFamily="18" charset="0"/>
                        </a:rPr>
                        <a:t>. – 3-тє вид. [стер.] – К.: </a:t>
                      </a:r>
                      <a:r>
                        <a:rPr lang="uk-UA" sz="1050" b="0" dirty="0" err="1">
                          <a:solidFill>
                            <a:schemeClr val="tx2"/>
                          </a:solidFill>
                          <a:effectLst/>
                          <a:latin typeface="+mn-lt"/>
                          <a:ea typeface="Calibri" panose="020F0502020204030204" pitchFamily="34" charset="0"/>
                          <a:cs typeface="Times New Roman" panose="02020603050405020304" pitchFamily="18" charset="0"/>
                        </a:rPr>
                        <a:t>Академвидав</a:t>
                      </a:r>
                      <a:r>
                        <a:rPr lang="uk-UA" sz="1050" b="0" dirty="0">
                          <a:solidFill>
                            <a:schemeClr val="tx2"/>
                          </a:solidFill>
                          <a:effectLst/>
                          <a:latin typeface="+mn-lt"/>
                          <a:ea typeface="Calibri" panose="020F0502020204030204" pitchFamily="34" charset="0"/>
                          <a:cs typeface="Times New Roman" panose="02020603050405020304" pitchFamily="18" charset="0"/>
                        </a:rPr>
                        <a:t>, 2009. – 592 с.</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xmlns="" val="869609395"/>
                  </a:ext>
                </a:extLst>
              </a:tr>
            </a:tbl>
          </a:graphicData>
        </a:graphic>
      </p:graphicFrame>
    </p:spTree>
    <p:extLst>
      <p:ext uri="{BB962C8B-B14F-4D97-AF65-F5344CB8AC3E}">
        <p14:creationId xmlns:p14="http://schemas.microsoft.com/office/powerpoint/2010/main" val="110276118"/>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96552" y="0"/>
            <a:ext cx="9001000" cy="646331"/>
          </a:xfrm>
          <a:prstGeom prst="rect">
            <a:avLst/>
          </a:prstGeom>
        </p:spPr>
        <p:txBody>
          <a:bodyPr wrap="square">
            <a:spAutoFit/>
          </a:bodyPr>
          <a:lstStyle/>
          <a:p>
            <a:pPr algn="ctr">
              <a:spcAft>
                <a:spcPts val="0"/>
              </a:spcAft>
            </a:pPr>
            <a:r>
              <a:rPr lang="ru-RU" sz="3600" b="1" dirty="0">
                <a:latin typeface="+mn-lt"/>
                <a:ea typeface="Calibri" panose="020F0502020204030204" pitchFamily="34" charset="0"/>
              </a:rPr>
              <a:t>Форми </a:t>
            </a:r>
            <a:r>
              <a:rPr lang="ru-RU" sz="3600" b="1" dirty="0" err="1">
                <a:latin typeface="+mn-lt"/>
                <a:ea typeface="Calibri" panose="020F0502020204030204" pitchFamily="34" charset="0"/>
              </a:rPr>
              <a:t>пізнання</a:t>
            </a:r>
            <a:r>
              <a:rPr lang="ru-RU" sz="3600" b="1" dirty="0">
                <a:latin typeface="+mn-lt"/>
                <a:ea typeface="Calibri" panose="020F0502020204030204" pitchFamily="34" charset="0"/>
              </a:rPr>
              <a:t> та </a:t>
            </a:r>
            <a:r>
              <a:rPr lang="ru-RU" sz="3600" b="1" dirty="0" err="1">
                <a:latin typeface="+mn-lt"/>
                <a:ea typeface="Calibri" panose="020F0502020204030204" pitchFamily="34" charset="0"/>
              </a:rPr>
              <a:t>його</a:t>
            </a:r>
            <a:r>
              <a:rPr lang="ru-RU" sz="3600" b="1" dirty="0">
                <a:latin typeface="+mn-lt"/>
                <a:ea typeface="Calibri" panose="020F0502020204030204" pitchFamily="34" charset="0"/>
              </a:rPr>
              <a:t> </a:t>
            </a:r>
            <a:r>
              <a:rPr lang="ru-RU" sz="3600" b="1" dirty="0" err="1">
                <a:latin typeface="+mn-lt"/>
                <a:ea typeface="Calibri" panose="020F0502020204030204" pitchFamily="34" charset="0"/>
              </a:rPr>
              <a:t>елементи</a:t>
            </a:r>
            <a:endParaRPr lang="uk-UA" sz="3600" dirty="0">
              <a:effectLst/>
              <a:latin typeface="+mn-lt"/>
              <a:ea typeface="Calibri" panose="020F0502020204030204" pitchFamily="34" charset="0"/>
            </a:endParaRPr>
          </a:p>
        </p:txBody>
      </p:sp>
      <p:grpSp>
        <p:nvGrpSpPr>
          <p:cNvPr id="6" name="Group 1"/>
          <p:cNvGrpSpPr>
            <a:grpSpLocks/>
          </p:cNvGrpSpPr>
          <p:nvPr/>
        </p:nvGrpSpPr>
        <p:grpSpPr bwMode="auto">
          <a:xfrm>
            <a:off x="7680" y="1114177"/>
            <a:ext cx="8884464" cy="5691636"/>
            <a:chOff x="1314" y="1202"/>
            <a:chExt cx="9466" cy="11128"/>
          </a:xfrm>
        </p:grpSpPr>
        <p:sp>
          <p:nvSpPr>
            <p:cNvPr id="7" name="Line 80"/>
            <p:cNvSpPr>
              <a:spLocks noChangeShapeType="1"/>
            </p:cNvSpPr>
            <p:nvPr/>
          </p:nvSpPr>
          <p:spPr bwMode="auto">
            <a:xfrm>
              <a:off x="1314" y="1663"/>
              <a:ext cx="0" cy="7063"/>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8" name="Line 79"/>
            <p:cNvSpPr>
              <a:spLocks noChangeShapeType="1"/>
            </p:cNvSpPr>
            <p:nvPr/>
          </p:nvSpPr>
          <p:spPr bwMode="auto">
            <a:xfrm>
              <a:off x="2542" y="6894"/>
              <a:ext cx="0" cy="1465"/>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9" name="Line 78"/>
            <p:cNvSpPr>
              <a:spLocks noChangeShapeType="1"/>
            </p:cNvSpPr>
            <p:nvPr/>
          </p:nvSpPr>
          <p:spPr bwMode="auto">
            <a:xfrm>
              <a:off x="3952" y="7682"/>
              <a:ext cx="0" cy="2379"/>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0" name="Group 2"/>
            <p:cNvGrpSpPr>
              <a:grpSpLocks/>
            </p:cNvGrpSpPr>
            <p:nvPr/>
          </p:nvGrpSpPr>
          <p:grpSpPr bwMode="auto">
            <a:xfrm>
              <a:off x="1314" y="1202"/>
              <a:ext cx="9466" cy="11128"/>
              <a:chOff x="1314" y="1202"/>
              <a:chExt cx="9466" cy="11128"/>
            </a:xfrm>
          </p:grpSpPr>
          <p:sp>
            <p:nvSpPr>
              <p:cNvPr id="11" name="Line 77"/>
              <p:cNvSpPr>
                <a:spLocks noChangeShapeType="1"/>
              </p:cNvSpPr>
              <p:nvPr/>
            </p:nvSpPr>
            <p:spPr bwMode="auto">
              <a:xfrm>
                <a:off x="3769" y="6162"/>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2" name="Line 76"/>
              <p:cNvSpPr>
                <a:spLocks noChangeShapeType="1"/>
              </p:cNvSpPr>
              <p:nvPr/>
            </p:nvSpPr>
            <p:spPr bwMode="auto">
              <a:xfrm>
                <a:off x="6684" y="6162"/>
                <a:ext cx="154"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3" name="Group 3"/>
              <p:cNvGrpSpPr>
                <a:grpSpLocks/>
              </p:cNvGrpSpPr>
              <p:nvPr/>
            </p:nvGrpSpPr>
            <p:grpSpPr bwMode="auto">
              <a:xfrm>
                <a:off x="1314" y="1202"/>
                <a:ext cx="9466" cy="11128"/>
                <a:chOff x="1314" y="1202"/>
                <a:chExt cx="9466" cy="11128"/>
              </a:xfrm>
            </p:grpSpPr>
            <p:sp>
              <p:nvSpPr>
                <p:cNvPr id="14" name="Line 75"/>
                <p:cNvSpPr>
                  <a:spLocks noChangeShapeType="1"/>
                </p:cNvSpPr>
                <p:nvPr/>
              </p:nvSpPr>
              <p:spPr bwMode="auto">
                <a:xfrm>
                  <a:off x="6684" y="3784"/>
                  <a:ext cx="154"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5" name="Group 4"/>
                <p:cNvGrpSpPr>
                  <a:grpSpLocks/>
                </p:cNvGrpSpPr>
                <p:nvPr/>
              </p:nvGrpSpPr>
              <p:grpSpPr bwMode="auto">
                <a:xfrm>
                  <a:off x="1314" y="1202"/>
                  <a:ext cx="9466" cy="11128"/>
                  <a:chOff x="1314" y="1202"/>
                  <a:chExt cx="9466" cy="11128"/>
                </a:xfrm>
              </p:grpSpPr>
              <p:sp>
                <p:nvSpPr>
                  <p:cNvPr id="16" name="Line 74"/>
                  <p:cNvSpPr>
                    <a:spLocks noChangeShapeType="1"/>
                  </p:cNvSpPr>
                  <p:nvPr/>
                </p:nvSpPr>
                <p:spPr bwMode="auto">
                  <a:xfrm>
                    <a:off x="2542" y="6879"/>
                    <a:ext cx="7058"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7" name="Line 73"/>
                  <p:cNvSpPr>
                    <a:spLocks noChangeShapeType="1"/>
                  </p:cNvSpPr>
                  <p:nvPr/>
                </p:nvSpPr>
                <p:spPr bwMode="auto">
                  <a:xfrm>
                    <a:off x="4988" y="6894"/>
                    <a:ext cx="0" cy="18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8" name="Line 72"/>
                  <p:cNvSpPr>
                    <a:spLocks noChangeShapeType="1"/>
                  </p:cNvSpPr>
                  <p:nvPr/>
                </p:nvSpPr>
                <p:spPr bwMode="auto">
                  <a:xfrm>
                    <a:off x="7298" y="6894"/>
                    <a:ext cx="0" cy="184"/>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9" name="Line 71"/>
                  <p:cNvSpPr>
                    <a:spLocks noChangeShapeType="1"/>
                  </p:cNvSpPr>
                  <p:nvPr/>
                </p:nvSpPr>
                <p:spPr bwMode="auto">
                  <a:xfrm>
                    <a:off x="9600" y="6894"/>
                    <a:ext cx="0" cy="184"/>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20" name="Group 5"/>
                  <p:cNvGrpSpPr>
                    <a:grpSpLocks/>
                  </p:cNvGrpSpPr>
                  <p:nvPr/>
                </p:nvGrpSpPr>
                <p:grpSpPr bwMode="auto">
                  <a:xfrm>
                    <a:off x="1314" y="1202"/>
                    <a:ext cx="9466" cy="11128"/>
                    <a:chOff x="1314" y="1202"/>
                    <a:chExt cx="9466" cy="11128"/>
                  </a:xfrm>
                </p:grpSpPr>
                <p:sp>
                  <p:nvSpPr>
                    <p:cNvPr id="21" name="Line 70"/>
                    <p:cNvSpPr>
                      <a:spLocks noChangeShapeType="1"/>
                    </p:cNvSpPr>
                    <p:nvPr/>
                  </p:nvSpPr>
                  <p:spPr bwMode="auto">
                    <a:xfrm>
                      <a:off x="1314" y="6071"/>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69"/>
                    <p:cNvSpPr>
                      <a:spLocks noChangeShapeType="1"/>
                    </p:cNvSpPr>
                    <p:nvPr/>
                  </p:nvSpPr>
                  <p:spPr bwMode="auto">
                    <a:xfrm>
                      <a:off x="1314" y="8726"/>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23" name="Group 6"/>
                    <p:cNvGrpSpPr>
                      <a:grpSpLocks/>
                    </p:cNvGrpSpPr>
                    <p:nvPr/>
                  </p:nvGrpSpPr>
                  <p:grpSpPr bwMode="auto">
                    <a:xfrm>
                      <a:off x="1314" y="1202"/>
                      <a:ext cx="9466" cy="11128"/>
                      <a:chOff x="1314" y="1202"/>
                      <a:chExt cx="9466" cy="11128"/>
                    </a:xfrm>
                  </p:grpSpPr>
                  <p:grpSp>
                    <p:nvGrpSpPr>
                      <p:cNvPr id="24" name="Group 14"/>
                      <p:cNvGrpSpPr>
                        <a:grpSpLocks/>
                      </p:cNvGrpSpPr>
                      <p:nvPr/>
                    </p:nvGrpSpPr>
                    <p:grpSpPr bwMode="auto">
                      <a:xfrm>
                        <a:off x="1314" y="1202"/>
                        <a:ext cx="9466" cy="11128"/>
                        <a:chOff x="1314" y="1202"/>
                        <a:chExt cx="9466" cy="11128"/>
                      </a:xfrm>
                    </p:grpSpPr>
                    <p:grpSp>
                      <p:nvGrpSpPr>
                        <p:cNvPr id="32" name="Group 23"/>
                        <p:cNvGrpSpPr>
                          <a:grpSpLocks/>
                        </p:cNvGrpSpPr>
                        <p:nvPr/>
                      </p:nvGrpSpPr>
                      <p:grpSpPr bwMode="auto">
                        <a:xfrm>
                          <a:off x="1314" y="1202"/>
                          <a:ext cx="9466" cy="11128"/>
                          <a:chOff x="1314" y="1202"/>
                          <a:chExt cx="9466" cy="11128"/>
                        </a:xfrm>
                      </p:grpSpPr>
                      <p:grpSp>
                        <p:nvGrpSpPr>
                          <p:cNvPr id="41" name="Group 26"/>
                          <p:cNvGrpSpPr>
                            <a:grpSpLocks/>
                          </p:cNvGrpSpPr>
                          <p:nvPr/>
                        </p:nvGrpSpPr>
                        <p:grpSpPr bwMode="auto">
                          <a:xfrm>
                            <a:off x="1314" y="1202"/>
                            <a:ext cx="9466" cy="11128"/>
                            <a:chOff x="1314" y="1202"/>
                            <a:chExt cx="9466" cy="11128"/>
                          </a:xfrm>
                        </p:grpSpPr>
                        <p:sp>
                          <p:nvSpPr>
                            <p:cNvPr id="44" name="Line 68"/>
                            <p:cNvSpPr>
                              <a:spLocks noChangeShapeType="1"/>
                            </p:cNvSpPr>
                            <p:nvPr/>
                          </p:nvSpPr>
                          <p:spPr bwMode="auto">
                            <a:xfrm>
                              <a:off x="3760" y="3858"/>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5" name="Line 67"/>
                            <p:cNvSpPr>
                              <a:spLocks noChangeShapeType="1"/>
                            </p:cNvSpPr>
                            <p:nvPr/>
                          </p:nvSpPr>
                          <p:spPr bwMode="auto">
                            <a:xfrm>
                              <a:off x="1314" y="1663"/>
                              <a:ext cx="2915"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46" name="Group 37"/>
                            <p:cNvGrpSpPr>
                              <a:grpSpLocks/>
                            </p:cNvGrpSpPr>
                            <p:nvPr/>
                          </p:nvGrpSpPr>
                          <p:grpSpPr bwMode="auto">
                            <a:xfrm>
                              <a:off x="1621" y="1202"/>
                              <a:ext cx="9159" cy="11128"/>
                              <a:chOff x="1621" y="1202"/>
                              <a:chExt cx="9159" cy="11128"/>
                            </a:xfrm>
                          </p:grpSpPr>
                          <p:sp>
                            <p:nvSpPr>
                              <p:cNvPr id="57" name="Rectangle 66"/>
                              <p:cNvSpPr>
                                <a:spLocks noChangeArrowheads="1"/>
                              </p:cNvSpPr>
                              <p:nvPr/>
                            </p:nvSpPr>
                            <p:spPr bwMode="auto">
                              <a:xfrm>
                                <a:off x="4229" y="1202"/>
                                <a:ext cx="3530" cy="94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Пізнання </a:t>
                                </a:r>
                                <a:endParaRPr kumimoji="0" lang="uk-UA" altLang="uk-UA" sz="2000" b="0" i="0" u="none" strike="noStrike" cap="none" normalizeH="0" baseline="0" dirty="0" smtClean="0">
                                  <a:ln>
                                    <a:noFill/>
                                  </a:ln>
                                  <a:solidFill>
                                    <a:schemeClr val="tx2"/>
                                  </a:solidFill>
                                  <a:effectLst/>
                                </a:endParaRPr>
                              </a:p>
                            </p:txBody>
                          </p:sp>
                          <p:sp>
                            <p:nvSpPr>
                              <p:cNvPr id="58" name="Rectangle 65"/>
                              <p:cNvSpPr>
                                <a:spLocks noChangeArrowheads="1"/>
                              </p:cNvSpPr>
                              <p:nvPr/>
                            </p:nvSpPr>
                            <p:spPr bwMode="auto">
                              <a:xfrm>
                                <a:off x="1621" y="3039"/>
                                <a:ext cx="2148" cy="144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Чуттєве пізнання </a:t>
                                </a:r>
                                <a:endParaRPr kumimoji="0" lang="uk-UA" altLang="uk-UA" sz="2000" b="0" i="0" u="none" strike="noStrike" cap="none" normalizeH="0" baseline="0" dirty="0" smtClean="0">
                                  <a:ln>
                                    <a:noFill/>
                                  </a:ln>
                                  <a:solidFill>
                                    <a:schemeClr val="tx2"/>
                                  </a:solidFill>
                                  <a:effectLst/>
                                </a:endParaRPr>
                              </a:p>
                            </p:txBody>
                          </p:sp>
                          <p:sp>
                            <p:nvSpPr>
                              <p:cNvPr id="59" name="Rectangle 64"/>
                              <p:cNvSpPr>
                                <a:spLocks noChangeArrowheads="1"/>
                              </p:cNvSpPr>
                              <p:nvPr/>
                            </p:nvSpPr>
                            <p:spPr bwMode="auto">
                              <a:xfrm>
                                <a:off x="1621" y="5388"/>
                                <a:ext cx="2148" cy="129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Раціональне пізнання </a:t>
                                </a:r>
                                <a:endParaRPr kumimoji="0" lang="uk-UA" altLang="uk-UA" sz="2000" b="0" i="0" u="none" strike="noStrike" cap="none" normalizeH="0" baseline="0" dirty="0" smtClean="0">
                                  <a:ln>
                                    <a:noFill/>
                                  </a:ln>
                                  <a:solidFill>
                                    <a:schemeClr val="tx2"/>
                                  </a:solidFill>
                                  <a:effectLst/>
                                </a:endParaRPr>
                              </a:p>
                            </p:txBody>
                          </p:sp>
                          <p:sp>
                            <p:nvSpPr>
                              <p:cNvPr id="60" name="Rectangle 63"/>
                              <p:cNvSpPr>
                                <a:spLocks noChangeArrowheads="1"/>
                              </p:cNvSpPr>
                              <p:nvPr/>
                            </p:nvSpPr>
                            <p:spPr bwMode="auto">
                              <a:xfrm>
                                <a:off x="4076" y="3036"/>
                                <a:ext cx="2609" cy="143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Елементи чуттєвого пізнання </a:t>
                                </a:r>
                                <a:endParaRPr kumimoji="0" lang="uk-UA" altLang="uk-UA" sz="2000" b="0" i="0" u="none" strike="noStrike" cap="none" normalizeH="0" baseline="0" dirty="0" smtClean="0">
                                  <a:ln>
                                    <a:noFill/>
                                  </a:ln>
                                  <a:solidFill>
                                    <a:schemeClr val="tx2"/>
                                  </a:solidFill>
                                  <a:effectLst/>
                                </a:endParaRPr>
                              </a:p>
                            </p:txBody>
                          </p:sp>
                          <p:sp>
                            <p:nvSpPr>
                              <p:cNvPr id="61" name="Rectangle 62"/>
                              <p:cNvSpPr>
                                <a:spLocks noChangeArrowheads="1"/>
                              </p:cNvSpPr>
                              <p:nvPr/>
                            </p:nvSpPr>
                            <p:spPr bwMode="auto">
                              <a:xfrm>
                                <a:off x="1621" y="8359"/>
                                <a:ext cx="2148" cy="178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Структурні елементи пізнання</a:t>
                                </a:r>
                                <a:endParaRPr kumimoji="0" lang="uk-UA" altLang="uk-UA" sz="2000" b="0" i="0" u="none" strike="noStrike" cap="none" normalizeH="0" baseline="0" dirty="0" smtClean="0">
                                  <a:ln>
                                    <a:noFill/>
                                  </a:ln>
                                  <a:solidFill>
                                    <a:schemeClr val="tx2"/>
                                  </a:solidFill>
                                  <a:effectLst/>
                                </a:endParaRPr>
                              </a:p>
                            </p:txBody>
                          </p:sp>
                          <p:sp>
                            <p:nvSpPr>
                              <p:cNvPr id="62" name="Rectangle 61"/>
                              <p:cNvSpPr>
                                <a:spLocks noChangeArrowheads="1"/>
                              </p:cNvSpPr>
                              <p:nvPr/>
                            </p:nvSpPr>
                            <p:spPr bwMode="auto">
                              <a:xfrm>
                                <a:off x="4076" y="5388"/>
                                <a:ext cx="2609" cy="13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Форми мислення</a:t>
                                </a:r>
                                <a:endParaRPr kumimoji="0" lang="uk-UA" altLang="uk-UA" sz="3200" b="0" i="0" u="none" strike="noStrike" cap="none" normalizeH="0" baseline="0" dirty="0" smtClean="0">
                                  <a:ln>
                                    <a:noFill/>
                                  </a:ln>
                                  <a:solidFill>
                                    <a:schemeClr val="tx2"/>
                                  </a:solidFill>
                                  <a:effectLst/>
                                </a:endParaRPr>
                              </a:p>
                            </p:txBody>
                          </p:sp>
                          <p:sp>
                            <p:nvSpPr>
                              <p:cNvPr id="63" name="Rectangle 60"/>
                              <p:cNvSpPr>
                                <a:spLocks noChangeArrowheads="1"/>
                              </p:cNvSpPr>
                              <p:nvPr/>
                            </p:nvSpPr>
                            <p:spPr bwMode="auto">
                              <a:xfrm>
                                <a:off x="6991" y="2319"/>
                                <a:ext cx="3789" cy="88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Відчуття</a:t>
                                </a:r>
                                <a:endParaRPr kumimoji="0" lang="uk-UA" altLang="uk-UA" sz="2000" b="0" i="0" u="none" strike="noStrike" cap="none" normalizeH="0" baseline="0" dirty="0" smtClean="0">
                                  <a:ln>
                                    <a:noFill/>
                                  </a:ln>
                                  <a:solidFill>
                                    <a:schemeClr val="tx2"/>
                                  </a:solidFill>
                                  <a:effectLst/>
                                </a:endParaRPr>
                              </a:p>
                            </p:txBody>
                          </p:sp>
                          <p:sp>
                            <p:nvSpPr>
                              <p:cNvPr id="64" name="Rectangle 59"/>
                              <p:cNvSpPr>
                                <a:spLocks noChangeArrowheads="1"/>
                              </p:cNvSpPr>
                              <p:nvPr/>
                            </p:nvSpPr>
                            <p:spPr bwMode="auto">
                              <a:xfrm>
                                <a:off x="7029" y="3504"/>
                                <a:ext cx="3751" cy="78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ea typeface="Arial Unicode MS" charset="-128"/>
                                    <a:cs typeface="Times New Roman" panose="02020603050405020304" pitchFamily="18" charset="0"/>
                                  </a:rPr>
                                  <a:t>Сприймання</a:t>
                                </a:r>
                                <a:endParaRPr kumimoji="0" lang="uk-UA" altLang="uk-UA" sz="2000" b="0" i="0" u="none" strike="noStrike" cap="none" normalizeH="0" baseline="0" smtClean="0">
                                  <a:ln>
                                    <a:noFill/>
                                  </a:ln>
                                  <a:solidFill>
                                    <a:schemeClr val="tx2"/>
                                  </a:solidFill>
                                  <a:effectLst/>
                                </a:endParaRPr>
                              </a:p>
                            </p:txBody>
                          </p:sp>
                          <p:sp>
                            <p:nvSpPr>
                              <p:cNvPr id="65" name="Rectangle 58"/>
                              <p:cNvSpPr>
                                <a:spLocks noChangeArrowheads="1"/>
                              </p:cNvSpPr>
                              <p:nvPr/>
                            </p:nvSpPr>
                            <p:spPr bwMode="auto">
                              <a:xfrm>
                                <a:off x="6999" y="4506"/>
                                <a:ext cx="3781" cy="73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ea typeface="Arial Unicode MS" charset="-128"/>
                                    <a:cs typeface="Times New Roman" panose="02020603050405020304" pitchFamily="18" charset="0"/>
                                  </a:rPr>
                                  <a:t>Уявлення</a:t>
                                </a:r>
                                <a:endParaRPr kumimoji="0" lang="uk-UA" altLang="uk-UA" sz="2000" b="0" i="0" u="none" strike="noStrike" cap="none" normalizeH="0" baseline="0" smtClean="0">
                                  <a:ln>
                                    <a:noFill/>
                                  </a:ln>
                                  <a:solidFill>
                                    <a:schemeClr val="tx2"/>
                                  </a:solidFill>
                                  <a:effectLst/>
                                </a:endParaRPr>
                              </a:p>
                            </p:txBody>
                          </p:sp>
                          <p:sp>
                            <p:nvSpPr>
                              <p:cNvPr id="84" name="Rectangle 57"/>
                              <p:cNvSpPr>
                                <a:spLocks noChangeArrowheads="1"/>
                              </p:cNvSpPr>
                              <p:nvPr/>
                            </p:nvSpPr>
                            <p:spPr bwMode="auto">
                              <a:xfrm>
                                <a:off x="6991" y="5423"/>
                                <a:ext cx="3789" cy="64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Times New Roman" panose="02020603050405020304" pitchFamily="18" charset="0"/>
                                  </a:rPr>
                                  <a:t>Абстрактне</a:t>
                                </a:r>
                                <a:r>
                                  <a:rPr kumimoji="0" lang="uk-UA" altLang="uk-UA" sz="1200" b="0" i="0" u="none" strike="noStrike" cap="none" normalizeH="0" baseline="0" dirty="0" smtClean="0">
                                    <a:ln>
                                      <a:noFill/>
                                    </a:ln>
                                    <a:solidFill>
                                      <a:schemeClr val="tx2"/>
                                    </a:solidFill>
                                    <a:effectLst/>
                                    <a:ea typeface="Times New Roman" panose="02020603050405020304" pitchFamily="18" charset="0"/>
                                  </a:rPr>
                                  <a:t> </a:t>
                                </a:r>
                                <a:r>
                                  <a:rPr kumimoji="0" lang="uk-UA" altLang="uk-UA" sz="2000" b="0" i="0" u="none" strike="noStrike" cap="none" normalizeH="0" baseline="0" dirty="0" smtClean="0">
                                    <a:ln>
                                      <a:noFill/>
                                    </a:ln>
                                    <a:solidFill>
                                      <a:schemeClr val="tx2"/>
                                    </a:solidFill>
                                    <a:effectLst/>
                                    <a:ea typeface="Times New Roman" panose="02020603050405020304" pitchFamily="18" charset="0"/>
                                  </a:rPr>
                                  <a:t>мислення</a:t>
                                </a:r>
                                <a:endParaRPr kumimoji="0" lang="uk-UA" altLang="uk-UA" sz="2000" b="0" i="0" u="none" strike="noStrike" cap="none" normalizeH="0" baseline="0" dirty="0" smtClean="0">
                                  <a:ln>
                                    <a:noFill/>
                                  </a:ln>
                                  <a:solidFill>
                                    <a:schemeClr val="tx2"/>
                                  </a:solidFill>
                                  <a:effectLst/>
                                </a:endParaRPr>
                              </a:p>
                            </p:txBody>
                          </p:sp>
                          <p:sp>
                            <p:nvSpPr>
                              <p:cNvPr id="67" name="Rectangle 54"/>
                              <p:cNvSpPr>
                                <a:spLocks noChangeArrowheads="1"/>
                              </p:cNvSpPr>
                              <p:nvPr/>
                            </p:nvSpPr>
                            <p:spPr bwMode="auto">
                              <a:xfrm>
                                <a:off x="3952" y="7074"/>
                                <a:ext cx="2148" cy="70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Умовивід</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2"/>
                                  </a:solidFill>
                                  <a:effectLst/>
                                </a:endParaRPr>
                              </a:p>
                            </p:txBody>
                          </p:sp>
                          <p:sp>
                            <p:nvSpPr>
                              <p:cNvPr id="68" name="Rectangle 53"/>
                              <p:cNvSpPr>
                                <a:spLocks noChangeArrowheads="1"/>
                              </p:cNvSpPr>
                              <p:nvPr/>
                            </p:nvSpPr>
                            <p:spPr bwMode="auto">
                              <a:xfrm>
                                <a:off x="4106" y="8052"/>
                                <a:ext cx="2225" cy="112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безпосередній</a:t>
                                </a:r>
                                <a:endParaRPr kumimoji="0" lang="uk-UA" altLang="uk-UA" b="0" i="0" u="none" strike="noStrike" cap="none" normalizeH="0" baseline="0" dirty="0" smtClean="0">
                                  <a:ln>
                                    <a:noFill/>
                                  </a:ln>
                                  <a:solidFill>
                                    <a:schemeClr val="tx2"/>
                                  </a:solidFill>
                                  <a:effectLst/>
                                </a:endParaRPr>
                              </a:p>
                            </p:txBody>
                          </p:sp>
                          <p:sp>
                            <p:nvSpPr>
                              <p:cNvPr id="69" name="Rectangle 52"/>
                              <p:cNvSpPr>
                                <a:spLocks noChangeArrowheads="1"/>
                              </p:cNvSpPr>
                              <p:nvPr/>
                            </p:nvSpPr>
                            <p:spPr bwMode="auto">
                              <a:xfrm>
                                <a:off x="4106" y="9301"/>
                                <a:ext cx="2225" cy="129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опосередкований</a:t>
                                </a:r>
                                <a:endParaRPr kumimoji="0" lang="uk-UA" altLang="uk-UA" b="0" i="0" u="none" strike="noStrike" cap="none" normalizeH="0" baseline="0" dirty="0" smtClean="0">
                                  <a:ln>
                                    <a:noFill/>
                                  </a:ln>
                                  <a:solidFill>
                                    <a:schemeClr val="tx2"/>
                                  </a:solidFill>
                                  <a:effectLst/>
                                </a:endParaRPr>
                              </a:p>
                            </p:txBody>
                          </p:sp>
                          <p:sp>
                            <p:nvSpPr>
                              <p:cNvPr id="70" name="Rectangle 51"/>
                              <p:cNvSpPr>
                                <a:spLocks noChangeArrowheads="1"/>
                              </p:cNvSpPr>
                              <p:nvPr/>
                            </p:nvSpPr>
                            <p:spPr bwMode="auto">
                              <a:xfrm>
                                <a:off x="6377" y="7078"/>
                                <a:ext cx="2148" cy="63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Розуміння </a:t>
                                </a:r>
                                <a:endParaRPr kumimoji="0" lang="uk-UA" altLang="uk-UA" sz="2000" b="0" i="0" u="none" strike="noStrike" cap="none" normalizeH="0" baseline="0" dirty="0" smtClean="0">
                                  <a:ln>
                                    <a:noFill/>
                                  </a:ln>
                                  <a:solidFill>
                                    <a:schemeClr val="tx2"/>
                                  </a:solidFill>
                                  <a:effectLst/>
                                </a:endParaRPr>
                              </a:p>
                            </p:txBody>
                          </p:sp>
                          <p:sp>
                            <p:nvSpPr>
                              <p:cNvPr id="71" name="Rectangle 50"/>
                              <p:cNvSpPr>
                                <a:spLocks noChangeArrowheads="1"/>
                              </p:cNvSpPr>
                              <p:nvPr/>
                            </p:nvSpPr>
                            <p:spPr bwMode="auto">
                              <a:xfrm>
                                <a:off x="6531" y="11607"/>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абсолютне</a:t>
                                </a:r>
                                <a:endParaRPr kumimoji="0" lang="uk-UA" altLang="uk-UA" sz="2000" b="0" i="0" u="none" strike="noStrike" cap="none" normalizeH="0" baseline="0" dirty="0" smtClean="0">
                                  <a:ln>
                                    <a:noFill/>
                                  </a:ln>
                                  <a:solidFill>
                                    <a:schemeClr val="tx2"/>
                                  </a:solidFill>
                                  <a:effectLst/>
                                </a:endParaRPr>
                              </a:p>
                            </p:txBody>
                          </p:sp>
                          <p:sp>
                            <p:nvSpPr>
                              <p:cNvPr id="72" name="Rectangle 49"/>
                              <p:cNvSpPr>
                                <a:spLocks noChangeArrowheads="1"/>
                              </p:cNvSpPr>
                              <p:nvPr/>
                            </p:nvSpPr>
                            <p:spPr bwMode="auto">
                              <a:xfrm>
                                <a:off x="6531" y="7779"/>
                                <a:ext cx="1841" cy="73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загальне</a:t>
                                </a:r>
                                <a:endParaRPr kumimoji="0" lang="uk-UA" altLang="uk-UA" b="0" i="0" u="none" strike="noStrike" cap="none" normalizeH="0" baseline="0" dirty="0" smtClean="0">
                                  <a:ln>
                                    <a:noFill/>
                                  </a:ln>
                                  <a:solidFill>
                                    <a:schemeClr val="tx2"/>
                                  </a:solidFill>
                                  <a:effectLst/>
                                </a:endParaRPr>
                              </a:p>
                            </p:txBody>
                          </p:sp>
                          <p:sp>
                            <p:nvSpPr>
                              <p:cNvPr id="73" name="Rectangle 48"/>
                              <p:cNvSpPr>
                                <a:spLocks noChangeArrowheads="1"/>
                              </p:cNvSpPr>
                              <p:nvPr/>
                            </p:nvSpPr>
                            <p:spPr bwMode="auto">
                              <a:xfrm>
                                <a:off x="6531" y="9410"/>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конкретне</a:t>
                                </a:r>
                                <a:endParaRPr kumimoji="0" lang="uk-UA" altLang="uk-UA" b="0" i="0" u="none" strike="noStrike" cap="none" normalizeH="0" baseline="0" dirty="0" smtClean="0">
                                  <a:ln>
                                    <a:noFill/>
                                  </a:ln>
                                  <a:solidFill>
                                    <a:schemeClr val="tx2"/>
                                  </a:solidFill>
                                  <a:effectLst/>
                                </a:endParaRPr>
                              </a:p>
                            </p:txBody>
                          </p:sp>
                          <p:sp>
                            <p:nvSpPr>
                              <p:cNvPr id="74" name="Rectangle 47"/>
                              <p:cNvSpPr>
                                <a:spLocks noChangeArrowheads="1"/>
                              </p:cNvSpPr>
                              <p:nvPr/>
                            </p:nvSpPr>
                            <p:spPr bwMode="auto">
                              <a:xfrm>
                                <a:off x="6531" y="10142"/>
                                <a:ext cx="1841" cy="59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абстрактне</a:t>
                                </a:r>
                                <a:endParaRPr kumimoji="0" lang="uk-UA" altLang="uk-UA" sz="2000" b="0" i="0" u="none" strike="noStrike" cap="none" normalizeH="0" baseline="0" dirty="0" smtClean="0">
                                  <a:ln>
                                    <a:noFill/>
                                  </a:ln>
                                  <a:solidFill>
                                    <a:schemeClr val="tx2"/>
                                  </a:solidFill>
                                  <a:effectLst/>
                                </a:endParaRPr>
                              </a:p>
                            </p:txBody>
                          </p:sp>
                          <p:sp>
                            <p:nvSpPr>
                              <p:cNvPr id="75" name="Rectangle 46"/>
                              <p:cNvSpPr>
                                <a:spLocks noChangeArrowheads="1"/>
                              </p:cNvSpPr>
                              <p:nvPr/>
                            </p:nvSpPr>
                            <p:spPr bwMode="auto">
                              <a:xfrm>
                                <a:off x="6531" y="10875"/>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відносне</a:t>
                                </a:r>
                                <a:endParaRPr kumimoji="0" lang="uk-UA" altLang="uk-UA" b="0" i="0" u="none" strike="noStrike" cap="none" normalizeH="0" baseline="0" dirty="0" smtClean="0">
                                  <a:ln>
                                    <a:noFill/>
                                  </a:ln>
                                  <a:solidFill>
                                    <a:schemeClr val="tx2"/>
                                  </a:solidFill>
                                  <a:effectLst/>
                                </a:endParaRPr>
                              </a:p>
                            </p:txBody>
                          </p:sp>
                          <p:sp>
                            <p:nvSpPr>
                              <p:cNvPr id="76" name="Rectangle 45"/>
                              <p:cNvSpPr>
                                <a:spLocks noChangeArrowheads="1"/>
                              </p:cNvSpPr>
                              <p:nvPr/>
                            </p:nvSpPr>
                            <p:spPr bwMode="auto">
                              <a:xfrm>
                                <a:off x="6531" y="8662"/>
                                <a:ext cx="1841" cy="61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одиничне</a:t>
                                </a:r>
                                <a:endParaRPr kumimoji="0" lang="uk-UA" altLang="uk-UA" b="0" i="0" u="none" strike="noStrike" cap="none" normalizeH="0" baseline="0" dirty="0" smtClean="0">
                                  <a:ln>
                                    <a:noFill/>
                                  </a:ln>
                                  <a:solidFill>
                                    <a:schemeClr val="tx2"/>
                                  </a:solidFill>
                                  <a:effectLst/>
                                </a:endParaRPr>
                              </a:p>
                            </p:txBody>
                          </p:sp>
                          <p:sp>
                            <p:nvSpPr>
                              <p:cNvPr id="78" name="Rectangle 43"/>
                              <p:cNvSpPr>
                                <a:spLocks noChangeArrowheads="1"/>
                              </p:cNvSpPr>
                              <p:nvPr/>
                            </p:nvSpPr>
                            <p:spPr bwMode="auto">
                              <a:xfrm>
                                <a:off x="8833" y="11738"/>
                                <a:ext cx="1841" cy="59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роздільні</a:t>
                                </a:r>
                                <a:endParaRPr kumimoji="0" lang="uk-UA" altLang="uk-UA" sz="1600" b="0" i="0" u="none" strike="noStrike" cap="none" normalizeH="0" baseline="0" dirty="0" smtClean="0">
                                  <a:ln>
                                    <a:noFill/>
                                  </a:ln>
                                  <a:solidFill>
                                    <a:schemeClr val="tx2"/>
                                  </a:solidFill>
                                  <a:effectLst/>
                                </a:endParaRPr>
                              </a:p>
                            </p:txBody>
                          </p:sp>
                          <p:sp>
                            <p:nvSpPr>
                              <p:cNvPr id="79" name="Rectangle 42"/>
                              <p:cNvSpPr>
                                <a:spLocks noChangeArrowheads="1"/>
                              </p:cNvSpPr>
                              <p:nvPr/>
                            </p:nvSpPr>
                            <p:spPr bwMode="auto">
                              <a:xfrm>
                                <a:off x="8833" y="7871"/>
                                <a:ext cx="1841" cy="63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стверджувальні</a:t>
                                </a:r>
                                <a:endParaRPr kumimoji="0" lang="uk-UA" altLang="uk-UA" sz="1600" b="0" i="0" u="none" strike="noStrike" cap="none" normalizeH="0" baseline="0" dirty="0" smtClean="0">
                                  <a:ln>
                                    <a:noFill/>
                                  </a:ln>
                                  <a:solidFill>
                                    <a:schemeClr val="tx2"/>
                                  </a:solidFill>
                                  <a:effectLst/>
                                </a:endParaRPr>
                              </a:p>
                            </p:txBody>
                          </p:sp>
                          <p:sp>
                            <p:nvSpPr>
                              <p:cNvPr id="80" name="Rectangle 41"/>
                              <p:cNvSpPr>
                                <a:spLocks noChangeArrowheads="1"/>
                              </p:cNvSpPr>
                              <p:nvPr/>
                            </p:nvSpPr>
                            <p:spPr bwMode="auto">
                              <a:xfrm>
                                <a:off x="8833" y="9442"/>
                                <a:ext cx="1841" cy="62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загальні</a:t>
                                </a:r>
                                <a:endParaRPr kumimoji="0" lang="uk-UA" altLang="uk-UA" sz="1600" b="0" i="0" u="none" strike="noStrike" cap="none" normalizeH="0" baseline="0" dirty="0" smtClean="0">
                                  <a:ln>
                                    <a:noFill/>
                                  </a:ln>
                                  <a:solidFill>
                                    <a:schemeClr val="tx2"/>
                                  </a:solidFill>
                                  <a:effectLst/>
                                </a:endParaRPr>
                              </a:p>
                            </p:txBody>
                          </p:sp>
                          <p:sp>
                            <p:nvSpPr>
                              <p:cNvPr id="81" name="Rectangle 40"/>
                              <p:cNvSpPr>
                                <a:spLocks noChangeArrowheads="1"/>
                              </p:cNvSpPr>
                              <p:nvPr/>
                            </p:nvSpPr>
                            <p:spPr bwMode="auto">
                              <a:xfrm>
                                <a:off x="8833" y="10210"/>
                                <a:ext cx="1841" cy="62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smtClean="0">
                                    <a:ln>
                                      <a:noFill/>
                                    </a:ln>
                                    <a:solidFill>
                                      <a:schemeClr val="tx2"/>
                                    </a:solidFill>
                                    <a:effectLst/>
                                    <a:ea typeface="Arial Unicode MS" charset="-128"/>
                                    <a:cs typeface="Times New Roman" panose="02020603050405020304" pitchFamily="18" charset="0"/>
                                  </a:rPr>
                                  <a:t>часткові</a:t>
                                </a:r>
                                <a:endParaRPr kumimoji="0" lang="uk-UA" altLang="uk-UA" sz="1600" b="0" i="0" u="none" strike="noStrike" cap="none" normalizeH="0" baseline="0" smtClean="0">
                                  <a:ln>
                                    <a:noFill/>
                                  </a:ln>
                                  <a:solidFill>
                                    <a:schemeClr val="tx2"/>
                                  </a:solidFill>
                                  <a:effectLst/>
                                </a:endParaRPr>
                              </a:p>
                            </p:txBody>
                          </p:sp>
                          <p:sp>
                            <p:nvSpPr>
                              <p:cNvPr id="82" name="Rectangle 39"/>
                              <p:cNvSpPr>
                                <a:spLocks noChangeArrowheads="1"/>
                              </p:cNvSpPr>
                              <p:nvPr/>
                            </p:nvSpPr>
                            <p:spPr bwMode="auto">
                              <a:xfrm>
                                <a:off x="8833" y="10978"/>
                                <a:ext cx="1841" cy="62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smtClean="0">
                                    <a:ln>
                                      <a:noFill/>
                                    </a:ln>
                                    <a:solidFill>
                                      <a:schemeClr val="tx2"/>
                                    </a:solidFill>
                                    <a:effectLst/>
                                    <a:ea typeface="Arial Unicode MS" charset="-128"/>
                                    <a:cs typeface="Times New Roman" panose="02020603050405020304" pitchFamily="18" charset="0"/>
                                  </a:rPr>
                                  <a:t>умовні</a:t>
                                </a:r>
                                <a:endParaRPr kumimoji="0" lang="uk-UA" altLang="uk-UA" sz="1600" b="0" i="0" u="none" strike="noStrike" cap="none" normalizeH="0" baseline="0" smtClean="0">
                                  <a:ln>
                                    <a:noFill/>
                                  </a:ln>
                                  <a:solidFill>
                                    <a:schemeClr val="tx2"/>
                                  </a:solidFill>
                                  <a:effectLst/>
                                </a:endParaRPr>
                              </a:p>
                            </p:txBody>
                          </p:sp>
                          <p:sp>
                            <p:nvSpPr>
                              <p:cNvPr id="83" name="Rectangle 38"/>
                              <p:cNvSpPr>
                                <a:spLocks noChangeArrowheads="1"/>
                              </p:cNvSpPr>
                              <p:nvPr/>
                            </p:nvSpPr>
                            <p:spPr bwMode="auto">
                              <a:xfrm>
                                <a:off x="8833" y="8638"/>
                                <a:ext cx="1841" cy="64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негативні</a:t>
                                </a:r>
                                <a:endParaRPr kumimoji="0" lang="uk-UA" altLang="uk-UA" sz="1600" b="0" i="0" u="none" strike="noStrike" cap="none" normalizeH="0" baseline="0" dirty="0" smtClean="0">
                                  <a:ln>
                                    <a:noFill/>
                                  </a:ln>
                                  <a:solidFill>
                                    <a:schemeClr val="tx2"/>
                                  </a:solidFill>
                                  <a:effectLst/>
                                </a:endParaRPr>
                              </a:p>
                            </p:txBody>
                          </p:sp>
                        </p:grpSp>
                        <p:sp>
                          <p:nvSpPr>
                            <p:cNvPr id="47" name="Line 36"/>
                            <p:cNvSpPr>
                              <a:spLocks noChangeShapeType="1"/>
                            </p:cNvSpPr>
                            <p:nvPr/>
                          </p:nvSpPr>
                          <p:spPr bwMode="auto">
                            <a:xfrm>
                              <a:off x="1314" y="3860"/>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48" name="Group 27"/>
                            <p:cNvGrpSpPr>
                              <a:grpSpLocks/>
                            </p:cNvGrpSpPr>
                            <p:nvPr/>
                          </p:nvGrpSpPr>
                          <p:grpSpPr bwMode="auto">
                            <a:xfrm>
                              <a:off x="6838" y="2502"/>
                              <a:ext cx="184" cy="4026"/>
                              <a:chOff x="6838" y="2502"/>
                              <a:chExt cx="184" cy="4026"/>
                            </a:xfrm>
                          </p:grpSpPr>
                          <p:grpSp>
                            <p:nvGrpSpPr>
                              <p:cNvPr id="49" name="Group 31"/>
                              <p:cNvGrpSpPr>
                                <a:grpSpLocks/>
                              </p:cNvGrpSpPr>
                              <p:nvPr/>
                            </p:nvGrpSpPr>
                            <p:grpSpPr bwMode="auto">
                              <a:xfrm>
                                <a:off x="6838" y="2502"/>
                                <a:ext cx="184" cy="2563"/>
                                <a:chOff x="6838" y="2502"/>
                                <a:chExt cx="184" cy="2563"/>
                              </a:xfrm>
                            </p:grpSpPr>
                            <p:sp>
                              <p:nvSpPr>
                                <p:cNvPr id="53" name="Line 35"/>
                                <p:cNvSpPr>
                                  <a:spLocks noChangeShapeType="1"/>
                                </p:cNvSpPr>
                                <p:nvPr/>
                              </p:nvSpPr>
                              <p:spPr bwMode="auto">
                                <a:xfrm>
                                  <a:off x="6838" y="2502"/>
                                  <a:ext cx="0" cy="2563"/>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4" name="Line 34"/>
                                <p:cNvSpPr>
                                  <a:spLocks noChangeShapeType="1"/>
                                </p:cNvSpPr>
                                <p:nvPr/>
                              </p:nvSpPr>
                              <p:spPr bwMode="auto">
                                <a:xfrm>
                                  <a:off x="6838" y="2502"/>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5" name="Line 33"/>
                                <p:cNvSpPr>
                                  <a:spLocks noChangeShapeType="1"/>
                                </p:cNvSpPr>
                                <p:nvPr/>
                              </p:nvSpPr>
                              <p:spPr bwMode="auto">
                                <a:xfrm>
                                  <a:off x="6868" y="3789"/>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6" name="Line 32"/>
                                <p:cNvSpPr>
                                  <a:spLocks noChangeShapeType="1"/>
                                </p:cNvSpPr>
                                <p:nvPr/>
                              </p:nvSpPr>
                              <p:spPr bwMode="auto">
                                <a:xfrm>
                                  <a:off x="6838" y="5064"/>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50" name="Line 30"/>
                              <p:cNvSpPr>
                                <a:spLocks noChangeShapeType="1"/>
                              </p:cNvSpPr>
                              <p:nvPr/>
                            </p:nvSpPr>
                            <p:spPr bwMode="auto">
                              <a:xfrm>
                                <a:off x="6838" y="5796"/>
                                <a:ext cx="0" cy="732"/>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1" name="Line 29"/>
                              <p:cNvSpPr>
                                <a:spLocks noChangeShapeType="1"/>
                              </p:cNvSpPr>
                              <p:nvPr/>
                            </p:nvSpPr>
                            <p:spPr bwMode="auto">
                              <a:xfrm>
                                <a:off x="6838" y="5796"/>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2" name="Line 28"/>
                              <p:cNvSpPr>
                                <a:spLocks noChangeShapeType="1"/>
                              </p:cNvSpPr>
                              <p:nvPr/>
                            </p:nvSpPr>
                            <p:spPr bwMode="auto">
                              <a:xfrm>
                                <a:off x="6838" y="6528"/>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42" name="Line 25"/>
                          <p:cNvSpPr>
                            <a:spLocks noChangeShapeType="1"/>
                          </p:cNvSpPr>
                          <p:nvPr/>
                        </p:nvSpPr>
                        <p:spPr bwMode="auto">
                          <a:xfrm>
                            <a:off x="3952" y="8586"/>
                            <a:ext cx="153"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3" name="Line 24"/>
                          <p:cNvSpPr>
                            <a:spLocks noChangeShapeType="1"/>
                          </p:cNvSpPr>
                          <p:nvPr/>
                        </p:nvSpPr>
                        <p:spPr bwMode="auto">
                          <a:xfrm>
                            <a:off x="3952" y="10061"/>
                            <a:ext cx="153"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nvGrpSpPr>
                        <p:cNvPr id="33" name="Group 15"/>
                        <p:cNvGrpSpPr>
                          <a:grpSpLocks/>
                        </p:cNvGrpSpPr>
                        <p:nvPr/>
                      </p:nvGrpSpPr>
                      <p:grpSpPr bwMode="auto">
                        <a:xfrm>
                          <a:off x="6378" y="7628"/>
                          <a:ext cx="153" cy="4210"/>
                          <a:chOff x="6714" y="7019"/>
                          <a:chExt cx="180" cy="4140"/>
                        </a:xfrm>
                      </p:grpSpPr>
                      <p:sp>
                        <p:nvSpPr>
                          <p:cNvPr id="34" name="Line 22"/>
                          <p:cNvSpPr>
                            <a:spLocks noChangeShapeType="1"/>
                          </p:cNvSpPr>
                          <p:nvPr/>
                        </p:nvSpPr>
                        <p:spPr bwMode="auto">
                          <a:xfrm>
                            <a:off x="6714" y="7019"/>
                            <a:ext cx="0" cy="414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5" name="Line 21"/>
                          <p:cNvSpPr>
                            <a:spLocks noChangeShapeType="1"/>
                          </p:cNvSpPr>
                          <p:nvPr/>
                        </p:nvSpPr>
                        <p:spPr bwMode="auto">
                          <a:xfrm>
                            <a:off x="6714" y="75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6714" y="84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7" name="Line 19"/>
                          <p:cNvSpPr>
                            <a:spLocks noChangeShapeType="1"/>
                          </p:cNvSpPr>
                          <p:nvPr/>
                        </p:nvSpPr>
                        <p:spPr bwMode="auto">
                          <a:xfrm>
                            <a:off x="6714" y="917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8" name="Line 18"/>
                          <p:cNvSpPr>
                            <a:spLocks noChangeShapeType="1"/>
                          </p:cNvSpPr>
                          <p:nvPr/>
                        </p:nvSpPr>
                        <p:spPr bwMode="auto">
                          <a:xfrm>
                            <a:off x="6714" y="989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9" name="Line 17"/>
                          <p:cNvSpPr>
                            <a:spLocks noChangeShapeType="1"/>
                          </p:cNvSpPr>
                          <p:nvPr/>
                        </p:nvSpPr>
                        <p:spPr bwMode="auto">
                          <a:xfrm>
                            <a:off x="6714" y="1043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0" name="Line 16"/>
                          <p:cNvSpPr>
                            <a:spLocks noChangeShapeType="1"/>
                          </p:cNvSpPr>
                          <p:nvPr/>
                        </p:nvSpPr>
                        <p:spPr bwMode="auto">
                          <a:xfrm>
                            <a:off x="6714" y="111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25" name="Line 13"/>
                      <p:cNvSpPr>
                        <a:spLocks noChangeShapeType="1"/>
                      </p:cNvSpPr>
                      <p:nvPr/>
                    </p:nvSpPr>
                    <p:spPr bwMode="auto">
                      <a:xfrm>
                        <a:off x="8679" y="7628"/>
                        <a:ext cx="0" cy="421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12"/>
                      <p:cNvSpPr>
                        <a:spLocks noChangeShapeType="1"/>
                      </p:cNvSpPr>
                      <p:nvPr/>
                    </p:nvSpPr>
                    <p:spPr bwMode="auto">
                      <a:xfrm>
                        <a:off x="8679" y="8177"/>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7" name="Line 11"/>
                      <p:cNvSpPr>
                        <a:spLocks noChangeShapeType="1"/>
                      </p:cNvSpPr>
                      <p:nvPr/>
                    </p:nvSpPr>
                    <p:spPr bwMode="auto">
                      <a:xfrm>
                        <a:off x="8679" y="8909"/>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8" name="Line 10"/>
                      <p:cNvSpPr>
                        <a:spLocks noChangeShapeType="1"/>
                      </p:cNvSpPr>
                      <p:nvPr/>
                    </p:nvSpPr>
                    <p:spPr bwMode="auto">
                      <a:xfrm>
                        <a:off x="8679" y="9670"/>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9"/>
                      <p:cNvSpPr>
                        <a:spLocks noChangeShapeType="1"/>
                      </p:cNvSpPr>
                      <p:nvPr/>
                    </p:nvSpPr>
                    <p:spPr bwMode="auto">
                      <a:xfrm>
                        <a:off x="8679" y="10557"/>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0" name="Line 8"/>
                      <p:cNvSpPr>
                        <a:spLocks noChangeShapeType="1"/>
                      </p:cNvSpPr>
                      <p:nvPr/>
                    </p:nvSpPr>
                    <p:spPr bwMode="auto">
                      <a:xfrm>
                        <a:off x="8679" y="11106"/>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1" name="Line 7"/>
                      <p:cNvSpPr>
                        <a:spLocks noChangeShapeType="1"/>
                      </p:cNvSpPr>
                      <p:nvPr/>
                    </p:nvSpPr>
                    <p:spPr bwMode="auto">
                      <a:xfrm>
                        <a:off x="8679" y="11838"/>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grpSp>
          </p:grpSp>
        </p:grpSp>
      </p:grpSp>
      <p:sp>
        <p:nvSpPr>
          <p:cNvPr id="88" name="Rectangle 54"/>
          <p:cNvSpPr>
            <a:spLocks noChangeArrowheads="1"/>
          </p:cNvSpPr>
          <p:nvPr/>
        </p:nvSpPr>
        <p:spPr bwMode="auto">
          <a:xfrm>
            <a:off x="6920686" y="4121541"/>
            <a:ext cx="1879477" cy="36424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Судження</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endParaRPr>
          </a:p>
        </p:txBody>
      </p:sp>
      <p:sp>
        <p:nvSpPr>
          <p:cNvPr id="89" name="Rectangle 57"/>
          <p:cNvSpPr>
            <a:spLocks noChangeArrowheads="1"/>
          </p:cNvSpPr>
          <p:nvPr/>
        </p:nvSpPr>
        <p:spPr bwMode="auto">
          <a:xfrm>
            <a:off x="5343427" y="3674366"/>
            <a:ext cx="3556226" cy="3273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Times New Roman" panose="02020603050405020304" pitchFamily="18" charset="0"/>
              </a:rPr>
              <a:t>Логічне</a:t>
            </a:r>
            <a:endParaRPr kumimoji="0" lang="uk-UA" altLang="uk-UA" sz="2000" b="0" i="0" u="none" strike="noStrike" cap="none" normalizeH="0" baseline="0" dirty="0" smtClean="0">
              <a:ln>
                <a:noFill/>
              </a:ln>
              <a:solidFill>
                <a:schemeClr val="tx2"/>
              </a:solidFill>
              <a:effectLst/>
            </a:endParaRPr>
          </a:p>
        </p:txBody>
      </p:sp>
    </p:spTree>
    <p:extLst>
      <p:ext uri="{BB962C8B-B14F-4D97-AF65-F5344CB8AC3E}">
        <p14:creationId xmlns:p14="http://schemas.microsoft.com/office/powerpoint/2010/main" val="476229515"/>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96552" y="0"/>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Класифікація </a:t>
            </a:r>
            <a:r>
              <a:rPr lang="ru-RU" sz="4800" b="1" dirty="0" err="1">
                <a:latin typeface="+mn-lt"/>
                <a:ea typeface="Calibri" panose="020F0502020204030204" pitchFamily="34" charset="0"/>
              </a:rPr>
              <a:t>відчуттів</a:t>
            </a:r>
            <a:endParaRPr lang="uk-UA" sz="4800" dirty="0">
              <a:effectLst/>
              <a:latin typeface="+mn-lt"/>
              <a:ea typeface="Calibri" panose="020F0502020204030204" pitchFamily="34" charset="0"/>
            </a:endParaRPr>
          </a:p>
        </p:txBody>
      </p:sp>
      <p:grpSp>
        <p:nvGrpSpPr>
          <p:cNvPr id="129" name="Group 61"/>
          <p:cNvGrpSpPr>
            <a:grpSpLocks/>
          </p:cNvGrpSpPr>
          <p:nvPr/>
        </p:nvGrpSpPr>
        <p:grpSpPr bwMode="auto">
          <a:xfrm>
            <a:off x="179512" y="1124744"/>
            <a:ext cx="8784976" cy="5616624"/>
            <a:chOff x="1314" y="722"/>
            <a:chExt cx="9180" cy="4317"/>
          </a:xfrm>
        </p:grpSpPr>
        <p:sp>
          <p:nvSpPr>
            <p:cNvPr id="130" name="Rectangle 98"/>
            <p:cNvSpPr>
              <a:spLocks noChangeArrowheads="1"/>
            </p:cNvSpPr>
            <p:nvPr/>
          </p:nvSpPr>
          <p:spPr bwMode="auto">
            <a:xfrm>
              <a:off x="4554" y="722"/>
              <a:ext cx="2700" cy="5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Відчуття</a:t>
              </a:r>
              <a:endParaRPr kumimoji="0" lang="uk-UA" altLang="uk-UA" sz="3200" b="0" i="0" u="none" strike="noStrike" cap="none" normalizeH="0" baseline="0" dirty="0" smtClean="0">
                <a:ln>
                  <a:noFill/>
                </a:ln>
                <a:solidFill>
                  <a:schemeClr val="tx2"/>
                </a:solidFill>
                <a:effectLst/>
              </a:endParaRPr>
            </a:p>
          </p:txBody>
        </p:sp>
        <p:sp>
          <p:nvSpPr>
            <p:cNvPr id="131" name="Rectangle 97"/>
            <p:cNvSpPr>
              <a:spLocks noChangeArrowheads="1"/>
            </p:cNvSpPr>
            <p:nvPr/>
          </p:nvSpPr>
          <p:spPr bwMode="auto">
            <a:xfrm>
              <a:off x="131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Зовнішні (</a:t>
              </a: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екстероцептори</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a:t>
              </a:r>
              <a:endParaRPr kumimoji="0" lang="uk-UA" altLang="uk-UA" sz="2400" b="0" i="0" u="none" strike="noStrike" cap="none" normalizeH="0" baseline="0" dirty="0" smtClean="0">
                <a:ln>
                  <a:noFill/>
                </a:ln>
                <a:solidFill>
                  <a:schemeClr val="tx2"/>
                </a:solidFill>
                <a:effectLst/>
              </a:endParaRPr>
            </a:p>
          </p:txBody>
        </p:sp>
        <p:sp>
          <p:nvSpPr>
            <p:cNvPr id="132" name="Rectangle 96"/>
            <p:cNvSpPr>
              <a:spLocks noChangeArrowheads="1"/>
            </p:cNvSpPr>
            <p:nvPr/>
          </p:nvSpPr>
          <p:spPr bwMode="auto">
            <a:xfrm>
              <a:off x="455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Внутрішні</a:t>
              </a:r>
              <a:endParaRPr kumimoji="0" lang="ru-RU" altLang="uk-UA" sz="2400" b="0" i="0" u="none" strike="noStrike" cap="none" normalizeH="0" baseline="0" smtClean="0">
                <a:ln>
                  <a:noFill/>
                </a:ln>
                <a:solidFill>
                  <a:schemeClr val="tx2"/>
                </a:solidFill>
                <a:effectLst/>
                <a:ea typeface="Arial Unicode MS"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(інтероцептори)</a:t>
              </a:r>
              <a:endParaRPr kumimoji="0" lang="uk-UA" altLang="uk-UA" sz="2400" b="0" i="0" u="none" strike="noStrike" cap="none" normalizeH="0" baseline="0" smtClean="0">
                <a:ln>
                  <a:noFill/>
                </a:ln>
                <a:solidFill>
                  <a:schemeClr val="tx2"/>
                </a:solidFill>
                <a:effectLst/>
              </a:endParaRPr>
            </a:p>
          </p:txBody>
        </p:sp>
        <p:sp>
          <p:nvSpPr>
            <p:cNvPr id="133" name="Rectangle 95"/>
            <p:cNvSpPr>
              <a:spLocks noChangeArrowheads="1"/>
            </p:cNvSpPr>
            <p:nvPr/>
          </p:nvSpPr>
          <p:spPr bwMode="auto">
            <a:xfrm>
              <a:off x="779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Зовнішньо-</a:t>
              </a:r>
              <a:endParaRPr kumimoji="0" lang="ru-RU"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внутрішні</a:t>
              </a:r>
              <a:endParaRPr kumimoji="0" lang="uk-UA" altLang="uk-UA" sz="2400" b="0" i="0" u="none" strike="noStrike" cap="none" normalizeH="0" baseline="0" smtClean="0">
                <a:ln>
                  <a:noFill/>
                </a:ln>
                <a:solidFill>
                  <a:schemeClr val="tx2"/>
                </a:solidFill>
                <a:effectLst/>
                <a:latin typeface="Times New Roman" panose="02020603050405020304" pitchFamily="18" charset="0"/>
                <a:cs typeface="Times New Roman" panose="02020603050405020304" pitchFamily="18" charset="0"/>
              </a:endParaRPr>
            </a:p>
          </p:txBody>
        </p:sp>
        <p:grpSp>
          <p:nvGrpSpPr>
            <p:cNvPr id="134" name="Group 81"/>
            <p:cNvGrpSpPr>
              <a:grpSpLocks/>
            </p:cNvGrpSpPr>
            <p:nvPr/>
          </p:nvGrpSpPr>
          <p:grpSpPr bwMode="auto">
            <a:xfrm>
              <a:off x="1314" y="2699"/>
              <a:ext cx="9180" cy="2340"/>
              <a:chOff x="1314" y="2699"/>
              <a:chExt cx="9180" cy="2340"/>
            </a:xfrm>
          </p:grpSpPr>
          <p:sp>
            <p:nvSpPr>
              <p:cNvPr id="154" name="Rectangle 94"/>
              <p:cNvSpPr>
                <a:spLocks noChangeArrowheads="1"/>
              </p:cNvSpPr>
              <p:nvPr/>
            </p:nvSpPr>
            <p:spPr bwMode="auto">
              <a:xfrm>
                <a:off x="13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Зір</a:t>
                </a:r>
                <a:endParaRPr kumimoji="0" lang="uk-UA" altLang="uk-UA" sz="2400" b="0" i="0" u="none" strike="noStrike" cap="none" normalizeH="0" baseline="0" dirty="0" smtClean="0">
                  <a:ln>
                    <a:noFill/>
                  </a:ln>
                  <a:solidFill>
                    <a:schemeClr val="tx2"/>
                  </a:solidFill>
                  <a:effectLst/>
                </a:endParaRPr>
              </a:p>
            </p:txBody>
          </p:sp>
          <p:sp>
            <p:nvSpPr>
              <p:cNvPr id="155" name="Rectangle 93"/>
              <p:cNvSpPr>
                <a:spLocks noChangeArrowheads="1"/>
              </p:cNvSpPr>
              <p:nvPr/>
            </p:nvSpPr>
            <p:spPr bwMode="auto">
              <a:xfrm>
                <a:off x="20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Слух</a:t>
                </a:r>
                <a:endParaRPr kumimoji="0" lang="uk-UA" altLang="uk-UA" sz="2400" b="0" i="0" u="none" strike="noStrike" cap="none" normalizeH="0" baseline="0" smtClean="0">
                  <a:ln>
                    <a:noFill/>
                  </a:ln>
                  <a:solidFill>
                    <a:schemeClr val="tx2"/>
                  </a:solidFill>
                  <a:effectLst/>
                </a:endParaRPr>
              </a:p>
            </p:txBody>
          </p:sp>
          <p:sp>
            <p:nvSpPr>
              <p:cNvPr id="156" name="Rectangle 92"/>
              <p:cNvSpPr>
                <a:spLocks noChangeArrowheads="1"/>
              </p:cNvSpPr>
              <p:nvPr/>
            </p:nvSpPr>
            <p:spPr bwMode="auto">
              <a:xfrm>
                <a:off x="27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Нюх</a:t>
                </a:r>
                <a:endParaRPr kumimoji="0" lang="uk-UA" altLang="uk-UA" sz="2400" b="0" i="0" u="none" strike="noStrike" cap="none" normalizeH="0" baseline="0" smtClean="0">
                  <a:ln>
                    <a:noFill/>
                  </a:ln>
                  <a:solidFill>
                    <a:schemeClr val="tx2"/>
                  </a:solidFill>
                  <a:effectLst/>
                </a:endParaRPr>
              </a:p>
            </p:txBody>
          </p:sp>
          <p:sp>
            <p:nvSpPr>
              <p:cNvPr id="157" name="Rectangle 91"/>
              <p:cNvSpPr>
                <a:spLocks noChangeArrowheads="1"/>
              </p:cNvSpPr>
              <p:nvPr/>
            </p:nvSpPr>
            <p:spPr bwMode="auto">
              <a:xfrm>
                <a:off x="347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Дотик</a:t>
                </a:r>
                <a:endParaRPr kumimoji="0" lang="uk-UA" altLang="uk-UA" sz="2400" b="0" i="0" u="none" strike="noStrike" cap="none" normalizeH="0" baseline="0" smtClean="0">
                  <a:ln>
                    <a:noFill/>
                  </a:ln>
                  <a:solidFill>
                    <a:schemeClr val="tx2"/>
                  </a:solidFill>
                  <a:effectLst/>
                </a:endParaRPr>
              </a:p>
            </p:txBody>
          </p:sp>
          <p:sp>
            <p:nvSpPr>
              <p:cNvPr id="158" name="Rectangle 90"/>
              <p:cNvSpPr>
                <a:spLocks noChangeArrowheads="1"/>
              </p:cNvSpPr>
              <p:nvPr/>
            </p:nvSpPr>
            <p:spPr bwMode="auto">
              <a:xfrm>
                <a:off x="419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Смак</a:t>
                </a:r>
                <a:endParaRPr kumimoji="0" lang="uk-UA" altLang="uk-UA" sz="2400" b="0" i="0" u="none" strike="noStrike" cap="none" normalizeH="0" baseline="0" dirty="0" smtClean="0">
                  <a:ln>
                    <a:noFill/>
                  </a:ln>
                  <a:solidFill>
                    <a:schemeClr val="tx2"/>
                  </a:solidFill>
                  <a:effectLst/>
                </a:endParaRPr>
              </a:p>
            </p:txBody>
          </p:sp>
          <p:sp>
            <p:nvSpPr>
              <p:cNvPr id="159" name="Rectangle 89"/>
              <p:cNvSpPr>
                <a:spLocks noChangeArrowheads="1"/>
              </p:cNvSpPr>
              <p:nvPr/>
            </p:nvSpPr>
            <p:spPr bwMode="auto">
              <a:xfrm>
                <a:off x="49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Больові</a:t>
                </a:r>
                <a:endParaRPr kumimoji="0" lang="uk-UA" altLang="uk-UA" sz="2400" b="0" i="0" u="none" strike="noStrike" cap="none" normalizeH="0" baseline="0" dirty="0" smtClean="0">
                  <a:ln>
                    <a:noFill/>
                  </a:ln>
                  <a:solidFill>
                    <a:schemeClr val="tx2"/>
                  </a:solidFill>
                  <a:effectLst/>
                </a:endParaRPr>
              </a:p>
            </p:txBody>
          </p:sp>
          <p:sp>
            <p:nvSpPr>
              <p:cNvPr id="160" name="Rectangle 88"/>
              <p:cNvSpPr>
                <a:spLocks noChangeArrowheads="1"/>
              </p:cNvSpPr>
              <p:nvPr/>
            </p:nvSpPr>
            <p:spPr bwMode="auto">
              <a:xfrm>
                <a:off x="56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Тактильні</a:t>
                </a:r>
                <a:endParaRPr kumimoji="0" lang="uk-UA" altLang="uk-UA" sz="2400" b="0" i="0" u="none" strike="noStrike" cap="none" normalizeH="0" baseline="0" dirty="0" smtClean="0">
                  <a:ln>
                    <a:noFill/>
                  </a:ln>
                  <a:solidFill>
                    <a:schemeClr val="tx2"/>
                  </a:solidFill>
                  <a:effectLst/>
                </a:endParaRPr>
              </a:p>
            </p:txBody>
          </p:sp>
          <p:sp>
            <p:nvSpPr>
              <p:cNvPr id="161" name="Rectangle 87"/>
              <p:cNvSpPr>
                <a:spLocks noChangeArrowheads="1"/>
              </p:cNvSpPr>
              <p:nvPr/>
            </p:nvSpPr>
            <p:spPr bwMode="auto">
              <a:xfrm>
                <a:off x="63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Температурні</a:t>
                </a:r>
                <a:endParaRPr kumimoji="0" lang="uk-UA" altLang="uk-UA" sz="2000" b="0" i="0" u="none" strike="noStrike" cap="none" normalizeH="0" baseline="0" dirty="0" smtClean="0">
                  <a:ln>
                    <a:noFill/>
                  </a:ln>
                  <a:solidFill>
                    <a:schemeClr val="tx2"/>
                  </a:solidFill>
                  <a:effectLst/>
                </a:endParaRPr>
              </a:p>
            </p:txBody>
          </p:sp>
          <p:sp>
            <p:nvSpPr>
              <p:cNvPr id="162" name="Rectangle 86"/>
              <p:cNvSpPr>
                <a:spLocks noChangeArrowheads="1"/>
              </p:cNvSpPr>
              <p:nvPr/>
            </p:nvSpPr>
            <p:spPr bwMode="auto">
              <a:xfrm>
                <a:off x="707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Рівноваги</a:t>
                </a:r>
                <a:endParaRPr kumimoji="0" lang="uk-UA" altLang="uk-UA" sz="2400" b="0" i="0" u="none" strike="noStrike" cap="none" normalizeH="0" baseline="0" dirty="0" smtClean="0">
                  <a:ln>
                    <a:noFill/>
                  </a:ln>
                  <a:solidFill>
                    <a:schemeClr val="tx2"/>
                  </a:solidFill>
                  <a:effectLst/>
                </a:endParaRPr>
              </a:p>
            </p:txBody>
          </p:sp>
          <p:sp>
            <p:nvSpPr>
              <p:cNvPr id="163" name="Rectangle 85"/>
              <p:cNvSpPr>
                <a:spLocks noChangeArrowheads="1"/>
              </p:cNvSpPr>
              <p:nvPr/>
            </p:nvSpPr>
            <p:spPr bwMode="auto">
              <a:xfrm>
                <a:off x="779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Прискорення</a:t>
                </a:r>
                <a:endParaRPr kumimoji="0" lang="uk-UA" altLang="uk-UA" sz="2400" b="0" i="0" u="none" strike="noStrike" cap="none" normalizeH="0" baseline="0" dirty="0" smtClean="0">
                  <a:ln>
                    <a:noFill/>
                  </a:ln>
                  <a:solidFill>
                    <a:schemeClr val="tx2"/>
                  </a:solidFill>
                  <a:effectLst/>
                </a:endParaRPr>
              </a:p>
            </p:txBody>
          </p:sp>
          <p:sp>
            <p:nvSpPr>
              <p:cNvPr id="164" name="Rectangle 84"/>
              <p:cNvSpPr>
                <a:spLocks noChangeArrowheads="1"/>
              </p:cNvSpPr>
              <p:nvPr/>
            </p:nvSpPr>
            <p:spPr bwMode="auto">
              <a:xfrm>
                <a:off x="85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Вібрацінйі</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400" b="0" i="0" u="none" strike="noStrike" cap="none" normalizeH="0" baseline="0" dirty="0" smtClean="0">
                  <a:ln>
                    <a:noFill/>
                  </a:ln>
                  <a:solidFill>
                    <a:schemeClr val="tx2"/>
                  </a:solidFill>
                  <a:effectLst/>
                </a:endParaRPr>
              </a:p>
            </p:txBody>
          </p:sp>
          <p:sp>
            <p:nvSpPr>
              <p:cNvPr id="165" name="Rectangle 83"/>
              <p:cNvSpPr>
                <a:spLocks noChangeArrowheads="1"/>
              </p:cNvSpPr>
              <p:nvPr/>
            </p:nvSpPr>
            <p:spPr bwMode="auto">
              <a:xfrm>
                <a:off x="92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Статико-динамічні</a:t>
                </a:r>
                <a:endParaRPr kumimoji="0" lang="uk-UA" altLang="uk-UA" sz="2400" b="0" i="0" u="none" strike="noStrike" cap="none" normalizeH="0" baseline="0" dirty="0" smtClean="0">
                  <a:ln>
                    <a:noFill/>
                  </a:ln>
                  <a:solidFill>
                    <a:schemeClr val="tx2"/>
                  </a:solidFill>
                  <a:effectLst/>
                </a:endParaRPr>
              </a:p>
            </p:txBody>
          </p:sp>
          <p:sp>
            <p:nvSpPr>
              <p:cNvPr id="166" name="Rectangle 82"/>
              <p:cNvSpPr>
                <a:spLocks noChangeArrowheads="1"/>
              </p:cNvSpPr>
              <p:nvPr/>
            </p:nvSpPr>
            <p:spPr bwMode="auto">
              <a:xfrm>
                <a:off x="99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М</a:t>
                </a:r>
                <a:r>
                  <a:rPr kumimoji="0" lang="en-US"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a:t>
                </a: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язово</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-суглобові</a:t>
                </a:r>
                <a:endParaRPr kumimoji="0" lang="uk-UA" altLang="uk-UA" sz="2400" b="0" i="0" u="none" strike="noStrike" cap="none" normalizeH="0" baseline="0" dirty="0" smtClean="0">
                  <a:ln>
                    <a:noFill/>
                  </a:ln>
                  <a:solidFill>
                    <a:schemeClr val="tx2"/>
                  </a:solidFill>
                  <a:effectLst/>
                </a:endParaRPr>
              </a:p>
            </p:txBody>
          </p:sp>
        </p:grpSp>
        <p:sp>
          <p:nvSpPr>
            <p:cNvPr id="135" name="Line 80"/>
            <p:cNvSpPr>
              <a:spLocks noChangeShapeType="1"/>
            </p:cNvSpPr>
            <p:nvPr/>
          </p:nvSpPr>
          <p:spPr bwMode="auto">
            <a:xfrm>
              <a:off x="1674" y="1439"/>
              <a:ext cx="8460"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6" name="Line 79"/>
            <p:cNvSpPr>
              <a:spLocks noChangeShapeType="1"/>
            </p:cNvSpPr>
            <p:nvPr/>
          </p:nvSpPr>
          <p:spPr bwMode="auto">
            <a:xfrm>
              <a:off x="1674" y="143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7" name="Line 78"/>
            <p:cNvSpPr>
              <a:spLocks noChangeShapeType="1"/>
            </p:cNvSpPr>
            <p:nvPr/>
          </p:nvSpPr>
          <p:spPr bwMode="auto">
            <a:xfrm flipH="1">
              <a:off x="5894" y="1259"/>
              <a:ext cx="0" cy="354"/>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8" name="Line 77"/>
            <p:cNvSpPr>
              <a:spLocks noChangeShapeType="1"/>
            </p:cNvSpPr>
            <p:nvPr/>
          </p:nvSpPr>
          <p:spPr bwMode="auto">
            <a:xfrm>
              <a:off x="10134" y="143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0" name="Line 75"/>
            <p:cNvSpPr>
              <a:spLocks noChangeShapeType="1"/>
            </p:cNvSpPr>
            <p:nvPr/>
          </p:nvSpPr>
          <p:spPr bwMode="auto">
            <a:xfrm>
              <a:off x="1674" y="2519"/>
              <a:ext cx="8460"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1" name="Line 74"/>
            <p:cNvSpPr>
              <a:spLocks noChangeShapeType="1"/>
            </p:cNvSpPr>
            <p:nvPr/>
          </p:nvSpPr>
          <p:spPr bwMode="auto">
            <a:xfrm>
              <a:off x="1659"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2" name="Line 73"/>
            <p:cNvSpPr>
              <a:spLocks noChangeShapeType="1"/>
            </p:cNvSpPr>
            <p:nvPr/>
          </p:nvSpPr>
          <p:spPr bwMode="auto">
            <a:xfrm>
              <a:off x="227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3" name="Line 72"/>
            <p:cNvSpPr>
              <a:spLocks noChangeShapeType="1"/>
            </p:cNvSpPr>
            <p:nvPr/>
          </p:nvSpPr>
          <p:spPr bwMode="auto">
            <a:xfrm>
              <a:off x="29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4" name="Line 71"/>
            <p:cNvSpPr>
              <a:spLocks noChangeShapeType="1"/>
            </p:cNvSpPr>
            <p:nvPr/>
          </p:nvSpPr>
          <p:spPr bwMode="auto">
            <a:xfrm>
              <a:off x="365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5" name="Line 70"/>
            <p:cNvSpPr>
              <a:spLocks noChangeShapeType="1"/>
            </p:cNvSpPr>
            <p:nvPr/>
          </p:nvSpPr>
          <p:spPr bwMode="auto">
            <a:xfrm>
              <a:off x="44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6" name="Line 69"/>
            <p:cNvSpPr>
              <a:spLocks noChangeShapeType="1"/>
            </p:cNvSpPr>
            <p:nvPr/>
          </p:nvSpPr>
          <p:spPr bwMode="auto">
            <a:xfrm>
              <a:off x="5160" y="2507"/>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7" name="Line 68"/>
            <p:cNvSpPr>
              <a:spLocks noChangeShapeType="1"/>
            </p:cNvSpPr>
            <p:nvPr/>
          </p:nvSpPr>
          <p:spPr bwMode="auto">
            <a:xfrm flipH="1">
              <a:off x="5894" y="2345"/>
              <a:ext cx="10" cy="354"/>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8" name="Line 67"/>
            <p:cNvSpPr>
              <a:spLocks noChangeShapeType="1"/>
            </p:cNvSpPr>
            <p:nvPr/>
          </p:nvSpPr>
          <p:spPr bwMode="auto">
            <a:xfrm>
              <a:off x="662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9" name="Line 66"/>
            <p:cNvSpPr>
              <a:spLocks noChangeShapeType="1"/>
            </p:cNvSpPr>
            <p:nvPr/>
          </p:nvSpPr>
          <p:spPr bwMode="auto">
            <a:xfrm>
              <a:off x="7340"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0" name="Line 65"/>
            <p:cNvSpPr>
              <a:spLocks noChangeShapeType="1"/>
            </p:cNvSpPr>
            <p:nvPr/>
          </p:nvSpPr>
          <p:spPr bwMode="auto">
            <a:xfrm>
              <a:off x="80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1" name="Line 64"/>
            <p:cNvSpPr>
              <a:spLocks noChangeShapeType="1"/>
            </p:cNvSpPr>
            <p:nvPr/>
          </p:nvSpPr>
          <p:spPr bwMode="auto">
            <a:xfrm>
              <a:off x="878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2" name="Line 63"/>
            <p:cNvSpPr>
              <a:spLocks noChangeShapeType="1"/>
            </p:cNvSpPr>
            <p:nvPr/>
          </p:nvSpPr>
          <p:spPr bwMode="auto">
            <a:xfrm>
              <a:off x="9481" y="2507"/>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3" name="Line 62"/>
            <p:cNvSpPr>
              <a:spLocks noChangeShapeType="1"/>
            </p:cNvSpPr>
            <p:nvPr/>
          </p:nvSpPr>
          <p:spPr bwMode="auto">
            <a:xfrm>
              <a:off x="1013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Tree>
    <p:extLst>
      <p:ext uri="{BB962C8B-B14F-4D97-AF65-F5344CB8AC3E}">
        <p14:creationId xmlns:p14="http://schemas.microsoft.com/office/powerpoint/2010/main" val="495276343"/>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99950" y="11723"/>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Функції </a:t>
            </a:r>
            <a:r>
              <a:rPr lang="ru-RU" sz="4800" b="1" dirty="0" err="1">
                <a:latin typeface="+mn-lt"/>
                <a:ea typeface="Calibri" panose="020F0502020204030204" pitchFamily="34" charset="0"/>
              </a:rPr>
              <a:t>сприймання</a:t>
            </a:r>
            <a:endParaRPr lang="uk-UA" sz="4800" dirty="0">
              <a:effectLst/>
              <a:latin typeface="+mn-lt"/>
              <a:ea typeface="Calibri" panose="020F0502020204030204" pitchFamily="34" charset="0"/>
            </a:endParaRPr>
          </a:p>
        </p:txBody>
      </p:sp>
      <p:grpSp>
        <p:nvGrpSpPr>
          <p:cNvPr id="38" name="Групувати 37"/>
          <p:cNvGrpSpPr/>
          <p:nvPr/>
        </p:nvGrpSpPr>
        <p:grpSpPr>
          <a:xfrm>
            <a:off x="251520" y="1268760"/>
            <a:ext cx="8784622" cy="5184884"/>
            <a:chOff x="251520" y="1268760"/>
            <a:chExt cx="8784622" cy="5184884"/>
          </a:xfrm>
        </p:grpSpPr>
        <p:grpSp>
          <p:nvGrpSpPr>
            <p:cNvPr id="8" name="Group 7"/>
            <p:cNvGrpSpPr>
              <a:grpSpLocks/>
            </p:cNvGrpSpPr>
            <p:nvPr/>
          </p:nvGrpSpPr>
          <p:grpSpPr bwMode="auto">
            <a:xfrm>
              <a:off x="251520" y="1268760"/>
              <a:ext cx="8784622" cy="5184884"/>
              <a:chOff x="1314" y="3779"/>
              <a:chExt cx="9689" cy="2407"/>
            </a:xfrm>
          </p:grpSpPr>
          <p:sp>
            <p:nvSpPr>
              <p:cNvPr id="9" name="Rectangle 8"/>
              <p:cNvSpPr>
                <a:spLocks noChangeArrowheads="1"/>
              </p:cNvSpPr>
              <p:nvPr/>
            </p:nvSpPr>
            <p:spPr bwMode="auto">
              <a:xfrm>
                <a:off x="4099" y="3779"/>
                <a:ext cx="3960" cy="535"/>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Функції сприймання </a:t>
                </a:r>
                <a:endParaRPr kumimoji="0" lang="uk-UA" altLang="uk-UA" sz="4000" b="0" i="0" u="none" strike="noStrike" cap="none" normalizeH="0" baseline="0" dirty="0" smtClean="0">
                  <a:ln>
                    <a:noFill/>
                  </a:ln>
                  <a:solidFill>
                    <a:schemeClr val="tx2"/>
                  </a:solidFill>
                  <a:effectLst/>
                  <a:cs typeface="Arial" panose="020B0604020202020204" pitchFamily="34" charset="0"/>
                </a:endParaRPr>
              </a:p>
            </p:txBody>
          </p:sp>
          <p:grpSp>
            <p:nvGrpSpPr>
              <p:cNvPr id="10" name="Group 9"/>
              <p:cNvGrpSpPr>
                <a:grpSpLocks/>
              </p:cNvGrpSpPr>
              <p:nvPr/>
            </p:nvGrpSpPr>
            <p:grpSpPr bwMode="auto">
              <a:xfrm>
                <a:off x="1314" y="4615"/>
                <a:ext cx="9689" cy="1571"/>
                <a:chOff x="1314" y="4435"/>
                <a:chExt cx="9689" cy="1571"/>
              </a:xfrm>
            </p:grpSpPr>
            <p:sp>
              <p:nvSpPr>
                <p:cNvPr id="11" name="Rectangle 10"/>
                <p:cNvSpPr>
                  <a:spLocks noChangeArrowheads="1"/>
                </p:cNvSpPr>
                <p:nvPr/>
              </p:nvSpPr>
              <p:spPr bwMode="auto">
                <a:xfrm>
                  <a:off x="1390" y="4435"/>
                  <a:ext cx="4500" cy="484"/>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rgbClr val="002060"/>
                      </a:solidFill>
                      <a:effectLst/>
                      <a:latin typeface="Times New Roman" panose="02020603050405020304" pitchFamily="18" charset="0"/>
                      <a:cs typeface="Arial" panose="020B0604020202020204" pitchFamily="34" charset="0"/>
                    </a:rPr>
                    <a:t>Пізнавальна </a:t>
                  </a:r>
                  <a:endParaRPr kumimoji="0" lang="uk-UA" altLang="uk-UA" sz="40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354" y="4435"/>
                  <a:ext cx="4649" cy="484"/>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rgbClr val="002060"/>
                      </a:solidFill>
                      <a:effectLst/>
                      <a:latin typeface="Times New Roman" panose="02020603050405020304" pitchFamily="18" charset="0"/>
                      <a:cs typeface="Arial" panose="020B0604020202020204" pitchFamily="34" charset="0"/>
                    </a:rPr>
                    <a:t>Регулятивна</a:t>
                  </a:r>
                  <a:endParaRPr kumimoji="0" lang="uk-UA" altLang="uk-UA" sz="40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p:txBody>
            </p:sp>
            <p:sp>
              <p:nvSpPr>
                <p:cNvPr id="13" name="Rectangle 12"/>
                <p:cNvSpPr>
                  <a:spLocks noChangeArrowheads="1"/>
                </p:cNvSpPr>
                <p:nvPr/>
              </p:nvSpPr>
              <p:spPr bwMode="auto">
                <a:xfrm>
                  <a:off x="1314" y="5103"/>
                  <a:ext cx="4500" cy="90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розкриває властивості та структуру об'єктів</a:t>
                  </a:r>
                  <a:endParaRPr kumimoji="0" lang="uk-UA" altLang="uk-UA" sz="32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endParaRPr>
                </a:p>
              </p:txBody>
            </p:sp>
            <p:sp>
              <p:nvSpPr>
                <p:cNvPr id="14" name="Rectangle 13"/>
                <p:cNvSpPr>
                  <a:spLocks noChangeArrowheads="1"/>
                </p:cNvSpPr>
                <p:nvPr/>
              </p:nvSpPr>
              <p:spPr bwMode="auto">
                <a:xfrm>
                  <a:off x="6354" y="5103"/>
                  <a:ext cx="4649" cy="90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спрямовує практичну діяльність суб'єкта відповідно до цих властивостей об'єктів</a:t>
                  </a:r>
                  <a:endParaRPr kumimoji="0" lang="uk-UA" altLang="uk-UA" sz="32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endParaRPr>
                </a:p>
              </p:txBody>
            </p:sp>
          </p:grpSp>
        </p:grpSp>
        <p:cxnSp>
          <p:nvCxnSpPr>
            <p:cNvPr id="28" name="Пряма сполучна лінія 27"/>
            <p:cNvCxnSpPr/>
            <p:nvPr/>
          </p:nvCxnSpPr>
          <p:spPr bwMode="auto">
            <a:xfrm>
              <a:off x="2360409" y="2708920"/>
              <a:ext cx="502300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Пряма сполучна лінія 29"/>
            <p:cNvCxnSpPr>
              <a:stCxn id="9" idx="2"/>
            </p:cNvCxnSpPr>
            <p:nvPr/>
          </p:nvCxnSpPr>
          <p:spPr bwMode="auto">
            <a:xfrm>
              <a:off x="4571752" y="2421196"/>
              <a:ext cx="248" cy="287724"/>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4" name="Пряма зі стрілкою 33"/>
            <p:cNvCxnSpPr>
              <a:endCxn id="11" idx="0"/>
            </p:cNvCxnSpPr>
            <p:nvPr/>
          </p:nvCxnSpPr>
          <p:spPr bwMode="auto">
            <a:xfrm>
              <a:off x="2360409" y="2708920"/>
              <a:ext cx="1" cy="36065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3" name="Пряма зі стрілкою 72"/>
            <p:cNvCxnSpPr/>
            <p:nvPr/>
          </p:nvCxnSpPr>
          <p:spPr bwMode="auto">
            <a:xfrm>
              <a:off x="7383414" y="2716708"/>
              <a:ext cx="1" cy="36065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37" name="Пряма сполучна лінія 36"/>
            <p:cNvCxnSpPr>
              <a:stCxn id="11" idx="2"/>
            </p:cNvCxnSpPr>
            <p:nvPr/>
          </p:nvCxnSpPr>
          <p:spPr bwMode="auto">
            <a:xfrm flipH="1">
              <a:off x="2360409" y="4112153"/>
              <a:ext cx="1" cy="360655"/>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6" name="Пряма сполучна лінія 75"/>
            <p:cNvCxnSpPr/>
            <p:nvPr/>
          </p:nvCxnSpPr>
          <p:spPr bwMode="auto">
            <a:xfrm flipH="1">
              <a:off x="7452320" y="4112153"/>
              <a:ext cx="1" cy="360655"/>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38086341"/>
      </p:ext>
    </p:extLst>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0"/>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Види та </a:t>
            </a:r>
            <a:r>
              <a:rPr lang="ru-RU" sz="4800" b="1" dirty="0" err="1">
                <a:latin typeface="+mn-lt"/>
                <a:ea typeface="Calibri" panose="020F0502020204030204" pitchFamily="34" charset="0"/>
              </a:rPr>
              <a:t>функції</a:t>
            </a:r>
            <a:r>
              <a:rPr lang="ru-RU" sz="4800" b="1" dirty="0">
                <a:latin typeface="+mn-lt"/>
                <a:ea typeface="Calibri" panose="020F0502020204030204" pitchFamily="34" charset="0"/>
              </a:rPr>
              <a:t> </a:t>
            </a:r>
            <a:r>
              <a:rPr lang="ru-RU" sz="4800" b="1" dirty="0" err="1">
                <a:latin typeface="+mn-lt"/>
                <a:ea typeface="Calibri" panose="020F0502020204030204" pitchFamily="34" charset="0"/>
              </a:rPr>
              <a:t>уявлення</a:t>
            </a:r>
            <a:endParaRPr lang="uk-UA" sz="4800" dirty="0">
              <a:effectLst/>
              <a:latin typeface="+mn-lt"/>
              <a:ea typeface="Calibri" panose="020F0502020204030204" pitchFamily="34" charset="0"/>
            </a:endParaRPr>
          </a:p>
        </p:txBody>
      </p:sp>
      <p:grpSp>
        <p:nvGrpSpPr>
          <p:cNvPr id="47" name="Групувати 46"/>
          <p:cNvGrpSpPr/>
          <p:nvPr/>
        </p:nvGrpSpPr>
        <p:grpSpPr>
          <a:xfrm>
            <a:off x="179512" y="1196752"/>
            <a:ext cx="8784976" cy="5544616"/>
            <a:chOff x="179512" y="1196752"/>
            <a:chExt cx="8784976" cy="5544616"/>
          </a:xfrm>
        </p:grpSpPr>
        <p:grpSp>
          <p:nvGrpSpPr>
            <p:cNvPr id="7" name="Group 1"/>
            <p:cNvGrpSpPr>
              <a:grpSpLocks/>
            </p:cNvGrpSpPr>
            <p:nvPr/>
          </p:nvGrpSpPr>
          <p:grpSpPr bwMode="auto">
            <a:xfrm>
              <a:off x="179512" y="1196752"/>
              <a:ext cx="8784976" cy="5544616"/>
              <a:chOff x="1314" y="3208"/>
              <a:chExt cx="9720" cy="4140"/>
            </a:xfrm>
          </p:grpSpPr>
          <p:sp>
            <p:nvSpPr>
              <p:cNvPr id="15" name="Line 28"/>
              <p:cNvSpPr>
                <a:spLocks noChangeShapeType="1"/>
              </p:cNvSpPr>
              <p:nvPr/>
            </p:nvSpPr>
            <p:spPr bwMode="auto">
              <a:xfrm flipV="1">
                <a:off x="2754" y="5722"/>
                <a:ext cx="7404" cy="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6" name="Group 2"/>
              <p:cNvGrpSpPr>
                <a:grpSpLocks/>
              </p:cNvGrpSpPr>
              <p:nvPr/>
            </p:nvGrpSpPr>
            <p:grpSpPr bwMode="auto">
              <a:xfrm>
                <a:off x="1314" y="3208"/>
                <a:ext cx="9720" cy="4140"/>
                <a:chOff x="1314" y="3059"/>
                <a:chExt cx="9720" cy="4140"/>
              </a:xfrm>
            </p:grpSpPr>
            <p:grpSp>
              <p:nvGrpSpPr>
                <p:cNvPr id="17" name="Group 15"/>
                <p:cNvGrpSpPr>
                  <a:grpSpLocks/>
                </p:cNvGrpSpPr>
                <p:nvPr/>
              </p:nvGrpSpPr>
              <p:grpSpPr bwMode="auto">
                <a:xfrm>
                  <a:off x="1314" y="3059"/>
                  <a:ext cx="9720" cy="2425"/>
                  <a:chOff x="1314" y="3779"/>
                  <a:chExt cx="9540" cy="2425"/>
                </a:xfrm>
              </p:grpSpPr>
              <p:sp>
                <p:nvSpPr>
                  <p:cNvPr id="32" name="Rectangle 27"/>
                  <p:cNvSpPr>
                    <a:spLocks noChangeArrowheads="1"/>
                  </p:cNvSpPr>
                  <p:nvPr/>
                </p:nvSpPr>
                <p:spPr bwMode="auto">
                  <a:xfrm>
                    <a:off x="4014" y="3779"/>
                    <a:ext cx="396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Уявлення </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grpSp>
                <p:nvGrpSpPr>
                  <p:cNvPr id="33" name="Group 22"/>
                  <p:cNvGrpSpPr>
                    <a:grpSpLocks/>
                  </p:cNvGrpSpPr>
                  <p:nvPr/>
                </p:nvGrpSpPr>
                <p:grpSpPr bwMode="auto">
                  <a:xfrm>
                    <a:off x="1314" y="4679"/>
                    <a:ext cx="9540" cy="1525"/>
                    <a:chOff x="1314" y="4499"/>
                    <a:chExt cx="9540" cy="1525"/>
                  </a:xfrm>
                </p:grpSpPr>
                <p:sp>
                  <p:nvSpPr>
                    <p:cNvPr id="42" name="Rectangle 26"/>
                    <p:cNvSpPr>
                      <a:spLocks noChangeArrowheads="1"/>
                    </p:cNvSpPr>
                    <p:nvPr/>
                  </p:nvSpPr>
                  <p:spPr bwMode="auto">
                    <a:xfrm>
                      <a:off x="1314" y="4499"/>
                      <a:ext cx="450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Образи пам’яті </a:t>
                      </a:r>
                      <a:endParaRPr kumimoji="0" lang="uk-UA" altLang="uk-UA" sz="2800" b="0" i="0" u="none" strike="noStrike" cap="none" normalizeH="0" baseline="0" smtClean="0">
                        <a:ln>
                          <a:noFill/>
                        </a:ln>
                        <a:solidFill>
                          <a:schemeClr val="tx2"/>
                        </a:solidFill>
                        <a:effectLst/>
                        <a:latin typeface="Arial" panose="020B0604020202020204" pitchFamily="34" charset="0"/>
                      </a:endParaRPr>
                    </a:p>
                  </p:txBody>
                </p:sp>
                <p:sp>
                  <p:nvSpPr>
                    <p:cNvPr id="43" name="Rectangle 25"/>
                    <p:cNvSpPr>
                      <a:spLocks noChangeArrowheads="1"/>
                    </p:cNvSpPr>
                    <p:nvPr/>
                  </p:nvSpPr>
                  <p:spPr bwMode="auto">
                    <a:xfrm>
                      <a:off x="6354" y="4499"/>
                      <a:ext cx="450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Образи уяви</a:t>
                      </a:r>
                      <a:endParaRPr kumimoji="0" lang="uk-UA" altLang="uk-UA" sz="2800" b="0" i="0" u="none" strike="noStrike" cap="none" normalizeH="0" baseline="0" smtClean="0">
                        <a:ln>
                          <a:noFill/>
                        </a:ln>
                        <a:solidFill>
                          <a:schemeClr val="tx2"/>
                        </a:solidFill>
                        <a:effectLst/>
                        <a:latin typeface="Arial" panose="020B0604020202020204" pitchFamily="34" charset="0"/>
                      </a:endParaRPr>
                    </a:p>
                  </p:txBody>
                </p:sp>
                <p:sp>
                  <p:nvSpPr>
                    <p:cNvPr id="44" name="Rectangle 24"/>
                    <p:cNvSpPr>
                      <a:spLocks noChangeArrowheads="1"/>
                    </p:cNvSpPr>
                    <p:nvPr/>
                  </p:nvSpPr>
                  <p:spPr bwMode="auto">
                    <a:xfrm>
                      <a:off x="1314" y="5130"/>
                      <a:ext cx="4500" cy="888"/>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Зберігають образи, уявлення предметів (оперний театр ім. С. Крушельницької)</a:t>
                      </a:r>
                      <a:endParaRPr kumimoji="0" lang="uk-UA" altLang="uk-UA" sz="2400" b="0" i="0" u="none" strike="noStrike" cap="none" normalizeH="0" baseline="0" dirty="0" smtClean="0">
                        <a:ln>
                          <a:noFill/>
                        </a:ln>
                        <a:solidFill>
                          <a:schemeClr val="tx2"/>
                        </a:solidFill>
                        <a:effectLst/>
                        <a:latin typeface="Arial" panose="020B0604020202020204" pitchFamily="34" charset="0"/>
                      </a:endParaRPr>
                    </a:p>
                  </p:txBody>
                </p:sp>
                <p:sp>
                  <p:nvSpPr>
                    <p:cNvPr id="45" name="Rectangle 23"/>
                    <p:cNvSpPr>
                      <a:spLocks noChangeArrowheads="1"/>
                    </p:cNvSpPr>
                    <p:nvPr/>
                  </p:nvSpPr>
                  <p:spPr bwMode="auto">
                    <a:xfrm>
                      <a:off x="6354" y="5130"/>
                      <a:ext cx="4500" cy="89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Створюють картини</a:t>
                      </a:r>
                      <a:r>
                        <a:rPr kumimoji="0" lang="uk-UA" altLang="uk-UA" sz="2400" b="0" i="0" u="none" strike="noStrike" cap="none" normalizeH="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майбутнього</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(НЛО, привиди)</a:t>
                      </a:r>
                      <a:endParaRPr kumimoji="0" lang="uk-UA" altLang="uk-UA" sz="240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grpSp>
              <p:sp>
                <p:nvSpPr>
                  <p:cNvPr id="35" name="Line 21"/>
                  <p:cNvSpPr>
                    <a:spLocks noChangeShapeType="1"/>
                  </p:cNvSpPr>
                  <p:nvPr/>
                </p:nvSpPr>
                <p:spPr bwMode="auto">
                  <a:xfrm>
                    <a:off x="5994" y="4289"/>
                    <a:ext cx="0" cy="18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2743" y="4474"/>
                    <a:ext cx="7251" cy="15"/>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8" name="Line 19"/>
                  <p:cNvSpPr>
                    <a:spLocks noChangeShapeType="1"/>
                  </p:cNvSpPr>
                  <p:nvPr/>
                </p:nvSpPr>
                <p:spPr bwMode="auto">
                  <a:xfrm flipH="1">
                    <a:off x="2739" y="4474"/>
                    <a:ext cx="4" cy="20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9" name="Line 18"/>
                  <p:cNvSpPr>
                    <a:spLocks noChangeShapeType="1"/>
                  </p:cNvSpPr>
                  <p:nvPr/>
                </p:nvSpPr>
                <p:spPr bwMode="auto">
                  <a:xfrm>
                    <a:off x="9994" y="4489"/>
                    <a:ext cx="15" cy="18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0" name="Line 17"/>
                  <p:cNvSpPr>
                    <a:spLocks noChangeShapeType="1"/>
                  </p:cNvSpPr>
                  <p:nvPr/>
                </p:nvSpPr>
                <p:spPr bwMode="auto">
                  <a:xfrm flipH="1">
                    <a:off x="2739" y="5168"/>
                    <a:ext cx="0" cy="142"/>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16"/>
                  <p:cNvSpPr>
                    <a:spLocks noChangeShapeType="1"/>
                  </p:cNvSpPr>
                  <p:nvPr/>
                </p:nvSpPr>
                <p:spPr bwMode="auto">
                  <a:xfrm flipH="1">
                    <a:off x="9994" y="5168"/>
                    <a:ext cx="0" cy="142"/>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18" name="Rectangle 14"/>
                <p:cNvSpPr>
                  <a:spLocks noChangeArrowheads="1"/>
                </p:cNvSpPr>
                <p:nvPr/>
              </p:nvSpPr>
              <p:spPr bwMode="auto">
                <a:xfrm>
                  <a:off x="1314" y="5784"/>
                  <a:ext cx="198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представлення дійсності в певних образах</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19" name="Rectangle 13"/>
                <p:cNvSpPr>
                  <a:spLocks noChangeArrowheads="1"/>
                </p:cNvSpPr>
                <p:nvPr/>
              </p:nvSpPr>
              <p:spPr bwMode="auto">
                <a:xfrm>
                  <a:off x="3384" y="5785"/>
                  <a:ext cx="1800" cy="141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регуляція емоційних стані</a:t>
                  </a:r>
                  <a:r>
                    <a:rPr kumimoji="0" lang="ru-RU"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людини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0" name="Rectangle 12"/>
                <p:cNvSpPr>
                  <a:spLocks noChangeArrowheads="1"/>
                </p:cNvSpPr>
                <p:nvPr/>
              </p:nvSpPr>
              <p:spPr bwMode="auto">
                <a:xfrm>
                  <a:off x="5274" y="5784"/>
                  <a:ext cx="189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формування внутрішнього плану дій людини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1" name="Rectangle 11"/>
                <p:cNvSpPr>
                  <a:spLocks noChangeArrowheads="1"/>
                </p:cNvSpPr>
                <p:nvPr/>
              </p:nvSpPr>
              <p:spPr bwMode="auto">
                <a:xfrm>
                  <a:off x="7254" y="5784"/>
                  <a:ext cx="180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управління іншими психічними процесами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2" name="Rectangle 10"/>
                <p:cNvSpPr>
                  <a:spLocks noChangeArrowheads="1"/>
                </p:cNvSpPr>
                <p:nvPr/>
              </p:nvSpPr>
              <p:spPr bwMode="auto">
                <a:xfrm>
                  <a:off x="9234" y="5800"/>
                  <a:ext cx="1800" cy="1399"/>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планування і програмування діяльності людини</a:t>
                  </a:r>
                  <a:endParaRPr kumimoji="0" lang="uk-UA" altLang="uk-UA" sz="3200" b="0" i="0" u="none" strike="noStrike" cap="none" normalizeH="0" baseline="0" smtClean="0">
                    <a:ln>
                      <a:noFill/>
                    </a:ln>
                    <a:solidFill>
                      <a:schemeClr val="tx2"/>
                    </a:solidFill>
                    <a:effectLst/>
                    <a:latin typeface="Arial" panose="020B0604020202020204" pitchFamily="34" charset="0"/>
                  </a:endParaRPr>
                </a:p>
              </p:txBody>
            </p:sp>
            <p:sp>
              <p:nvSpPr>
                <p:cNvPr id="23" name="Line 9"/>
                <p:cNvSpPr>
                  <a:spLocks noChangeShapeType="1"/>
                </p:cNvSpPr>
                <p:nvPr/>
              </p:nvSpPr>
              <p:spPr bwMode="auto">
                <a:xfrm>
                  <a:off x="2739" y="5478"/>
                  <a:ext cx="4" cy="9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8"/>
                <p:cNvSpPr>
                  <a:spLocks noChangeShapeType="1"/>
                </p:cNvSpPr>
                <p:nvPr/>
              </p:nvSpPr>
              <p:spPr bwMode="auto">
                <a:xfrm>
                  <a:off x="10158" y="5490"/>
                  <a:ext cx="0" cy="89"/>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7"/>
                <p:cNvSpPr>
                  <a:spLocks noChangeShapeType="1"/>
                </p:cNvSpPr>
                <p:nvPr/>
              </p:nvSpPr>
              <p:spPr bwMode="auto">
                <a:xfrm>
                  <a:off x="2739" y="5579"/>
                  <a:ext cx="12" cy="20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1" name="Line 3"/>
                <p:cNvSpPr>
                  <a:spLocks noChangeShapeType="1"/>
                </p:cNvSpPr>
                <p:nvPr/>
              </p:nvSpPr>
              <p:spPr bwMode="auto">
                <a:xfrm>
                  <a:off x="10158" y="5585"/>
                  <a:ext cx="5" cy="21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49" name="Line 3"/>
            <p:cNvSpPr>
              <a:spLocks noChangeShapeType="1"/>
            </p:cNvSpPr>
            <p:nvPr/>
          </p:nvSpPr>
          <p:spPr bwMode="auto">
            <a:xfrm>
              <a:off x="6353957" y="4570587"/>
              <a:ext cx="4519" cy="28794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0" name="Line 3"/>
            <p:cNvSpPr>
              <a:spLocks noChangeShapeType="1"/>
            </p:cNvSpPr>
            <p:nvPr/>
          </p:nvSpPr>
          <p:spPr bwMode="auto">
            <a:xfrm>
              <a:off x="4559906" y="4584682"/>
              <a:ext cx="4519" cy="28794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1" name="Line 3"/>
            <p:cNvSpPr>
              <a:spLocks noChangeShapeType="1"/>
            </p:cNvSpPr>
            <p:nvPr/>
          </p:nvSpPr>
          <p:spPr bwMode="auto">
            <a:xfrm flipH="1">
              <a:off x="2851717" y="4585515"/>
              <a:ext cx="12094" cy="273017"/>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599397037"/>
      </p:ext>
    </p:extLst>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99392"/>
            <a:ext cx="9001000" cy="954107"/>
          </a:xfrm>
          <a:prstGeom prst="rect">
            <a:avLst/>
          </a:prstGeom>
        </p:spPr>
        <p:txBody>
          <a:bodyPr wrap="square">
            <a:spAutoFit/>
          </a:bodyPr>
          <a:lstStyle/>
          <a:p>
            <a:pPr algn="ctr">
              <a:spcAft>
                <a:spcPts val="0"/>
              </a:spcAft>
            </a:pPr>
            <a:r>
              <a:rPr lang="ru-RU" sz="2800" b="1" dirty="0">
                <a:latin typeface="+mn-lt"/>
                <a:ea typeface="Calibri" panose="020F0502020204030204" pitchFamily="34" charset="0"/>
              </a:rPr>
              <a:t>Операції </a:t>
            </a:r>
            <a:r>
              <a:rPr lang="ru-RU" sz="2800" b="1" dirty="0" err="1">
                <a:latin typeface="+mn-lt"/>
                <a:ea typeface="Calibri" panose="020F0502020204030204" pitchFamily="34" charset="0"/>
              </a:rPr>
              <a:t>мислення</a:t>
            </a:r>
            <a:r>
              <a:rPr lang="ru-RU" sz="2800" b="1" dirty="0">
                <a:latin typeface="+mn-lt"/>
                <a:ea typeface="Calibri" panose="020F0502020204030204" pitchFamily="34" charset="0"/>
              </a:rPr>
              <a:t>, на </a:t>
            </a:r>
            <a:r>
              <a:rPr lang="ru-RU" sz="2800" b="1" dirty="0" err="1">
                <a:latin typeface="+mn-lt"/>
                <a:ea typeface="Calibri" panose="020F0502020204030204" pitchFamily="34" charset="0"/>
              </a:rPr>
              <a:t>яких</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ґрунтується</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розуміння</a:t>
            </a:r>
            <a:endParaRPr lang="uk-UA" sz="2800" dirty="0">
              <a:effectLst/>
              <a:latin typeface="+mn-lt"/>
              <a:ea typeface="Calibri" panose="020F0502020204030204" pitchFamily="34" charset="0"/>
            </a:endParaRPr>
          </a:p>
        </p:txBody>
      </p:sp>
      <p:grpSp>
        <p:nvGrpSpPr>
          <p:cNvPr id="28" name="Групувати 27"/>
          <p:cNvGrpSpPr/>
          <p:nvPr/>
        </p:nvGrpSpPr>
        <p:grpSpPr>
          <a:xfrm>
            <a:off x="215516" y="1196752"/>
            <a:ext cx="8712968" cy="5426938"/>
            <a:chOff x="215516" y="1196752"/>
            <a:chExt cx="8712968" cy="5426938"/>
          </a:xfrm>
        </p:grpSpPr>
        <p:grpSp>
          <p:nvGrpSpPr>
            <p:cNvPr id="2" name="Group 2"/>
            <p:cNvGrpSpPr>
              <a:grpSpLocks/>
            </p:cNvGrpSpPr>
            <p:nvPr/>
          </p:nvGrpSpPr>
          <p:grpSpPr bwMode="auto">
            <a:xfrm>
              <a:off x="215516" y="1196752"/>
              <a:ext cx="8712968" cy="5426938"/>
              <a:chOff x="1134" y="4326"/>
              <a:chExt cx="9900" cy="4327"/>
            </a:xfrm>
          </p:grpSpPr>
          <p:sp>
            <p:nvSpPr>
              <p:cNvPr id="3" name="Rectangle 3"/>
              <p:cNvSpPr>
                <a:spLocks noChangeArrowheads="1"/>
              </p:cNvSpPr>
              <p:nvPr/>
            </p:nvSpPr>
            <p:spPr bwMode="auto">
              <a:xfrm>
                <a:off x="1134" y="4326"/>
                <a:ext cx="9900" cy="632"/>
              </a:xfrm>
              <a:prstGeom prst="round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Елементи процесу </a:t>
                </a:r>
                <a:r>
                  <a:rPr kumimoji="0" lang="en-US"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a:t>
                </a:r>
                <a:r>
                  <a:rPr kumimoji="0" lang="uk-UA"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розуміння</a:t>
                </a:r>
                <a:r>
                  <a:rPr kumimoji="0" lang="en-US"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a:t>
                </a:r>
                <a:endParaRPr kumimoji="0" lang="uk-UA" altLang="uk-UA" sz="44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4" name="Rectangle 4"/>
              <p:cNvSpPr>
                <a:spLocks noChangeArrowheads="1"/>
              </p:cNvSpPr>
              <p:nvPr/>
            </p:nvSpPr>
            <p:spPr bwMode="auto">
              <a:xfrm>
                <a:off x="1494" y="5145"/>
                <a:ext cx="9528" cy="67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виділення предмета як нового, незвичайного, невідомого або окремих його сторін і</a:t>
                </a:r>
                <a:r>
                  <a:rPr kumimoji="0" lang="en-US"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 </a:t>
                </a: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властивостей</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6" name="Rectangle 5"/>
              <p:cNvSpPr>
                <a:spLocks noChangeArrowheads="1"/>
              </p:cNvSpPr>
              <p:nvPr/>
            </p:nvSpPr>
            <p:spPr bwMode="auto">
              <a:xfrm>
                <a:off x="1494" y="5939"/>
                <a:ext cx="9528" cy="62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“впізнавання”, осмислення, розуміння невідомого на основі відомого</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8" name="Rectangle 6"/>
              <p:cNvSpPr>
                <a:spLocks noChangeArrowheads="1"/>
              </p:cNvSpPr>
              <p:nvPr/>
            </p:nvSpPr>
            <p:spPr bwMode="auto">
              <a:xfrm>
                <a:off x="1494" y="6659"/>
                <a:ext cx="9528" cy="59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аналіз і синтез</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9" name="Rectangle 7"/>
              <p:cNvSpPr>
                <a:spLocks noChangeArrowheads="1"/>
              </p:cNvSpPr>
              <p:nvPr/>
            </p:nvSpPr>
            <p:spPr bwMode="auto">
              <a:xfrm>
                <a:off x="1494" y="7348"/>
                <a:ext cx="9528" cy="65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smtClean="0">
                    <a:ln>
                      <a:noFill/>
                    </a:ln>
                    <a:solidFill>
                      <a:srgbClr val="0F2E51"/>
                    </a:solidFill>
                    <a:effectLst/>
                    <a:latin typeface="Times New Roman" panose="02020603050405020304" pitchFamily="18" charset="0"/>
                    <a:cs typeface="Arial" panose="020B0604020202020204" pitchFamily="34" charset="0"/>
                  </a:rPr>
                  <a:t>порівняння і узагальнення як виділення спільного в різному і специфічного в загальному</a:t>
                </a:r>
                <a:endParaRPr kumimoji="0" lang="uk-UA" altLang="uk-UA" sz="2800" b="0" i="0" u="none" strike="noStrike" cap="none" normalizeH="0" baseline="0" smtClean="0">
                  <a:ln>
                    <a:noFill/>
                  </a:ln>
                  <a:solidFill>
                    <a:srgbClr val="0F2E51"/>
                  </a:solidFill>
                  <a:effectLst/>
                  <a:latin typeface="Arial" panose="020B0604020202020204" pitchFamily="34" charset="0"/>
                  <a:cs typeface="Arial" panose="020B0604020202020204" pitchFamily="34" charset="0"/>
                </a:endParaRPr>
              </a:p>
            </p:txBody>
          </p:sp>
          <p:sp>
            <p:nvSpPr>
              <p:cNvPr id="10" name="Rectangle 8"/>
              <p:cNvSpPr>
                <a:spLocks noChangeArrowheads="1"/>
              </p:cNvSpPr>
              <p:nvPr/>
            </p:nvSpPr>
            <p:spPr bwMode="auto">
              <a:xfrm>
                <a:off x="1494" y="8099"/>
                <a:ext cx="9528" cy="55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smtClean="0">
                    <a:ln>
                      <a:noFill/>
                    </a:ln>
                    <a:solidFill>
                      <a:srgbClr val="0F2E51"/>
                    </a:solidFill>
                    <a:effectLst/>
                    <a:latin typeface="Times New Roman" panose="02020603050405020304" pitchFamily="18" charset="0"/>
                    <a:cs typeface="Arial" panose="020B0604020202020204" pitchFamily="34" charset="0"/>
                  </a:rPr>
                  <a:t>класифікація та систематизація</a:t>
                </a:r>
                <a:endParaRPr kumimoji="0" lang="uk-UA" altLang="uk-UA" sz="2800" b="0" i="0" u="none" strike="noStrike" cap="none" normalizeH="0" baseline="0" smtClean="0">
                  <a:ln>
                    <a:noFill/>
                  </a:ln>
                  <a:solidFill>
                    <a:srgbClr val="0F2E51"/>
                  </a:solidFill>
                  <a:effectLst/>
                  <a:latin typeface="Arial" panose="020B0604020202020204" pitchFamily="34" charset="0"/>
                  <a:cs typeface="Arial" panose="020B0604020202020204" pitchFamily="34" charset="0"/>
                </a:endParaRPr>
              </a:p>
            </p:txBody>
          </p:sp>
        </p:grpSp>
        <p:cxnSp>
          <p:nvCxnSpPr>
            <p:cNvPr id="12" name="Пряма сполучна лінія 11"/>
            <p:cNvCxnSpPr/>
            <p:nvPr/>
          </p:nvCxnSpPr>
          <p:spPr bwMode="auto">
            <a:xfrm>
              <a:off x="323528" y="1989409"/>
              <a:ext cx="0" cy="4286866"/>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7" name="Пряма зі стрілкою 26"/>
            <p:cNvCxnSpPr>
              <a:endCxn id="4" idx="1"/>
            </p:cNvCxnSpPr>
            <p:nvPr/>
          </p:nvCxnSpPr>
          <p:spPr bwMode="auto">
            <a:xfrm>
              <a:off x="323528" y="2646611"/>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6" name="Пряма зі стрілкою 45"/>
            <p:cNvCxnSpPr/>
            <p:nvPr/>
          </p:nvCxnSpPr>
          <p:spPr bwMode="auto">
            <a:xfrm>
              <a:off x="323528" y="3630533"/>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7" name="Пряма зі стрілкою 46"/>
            <p:cNvCxnSpPr/>
            <p:nvPr/>
          </p:nvCxnSpPr>
          <p:spPr bwMode="auto">
            <a:xfrm>
              <a:off x="323528" y="4492364"/>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8" name="Пряма зі стрілкою 47"/>
            <p:cNvCxnSpPr/>
            <p:nvPr/>
          </p:nvCxnSpPr>
          <p:spPr bwMode="auto">
            <a:xfrm>
              <a:off x="323528" y="5398961"/>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52" name="Пряма зі стрілкою 51"/>
            <p:cNvCxnSpPr/>
            <p:nvPr/>
          </p:nvCxnSpPr>
          <p:spPr bwMode="auto">
            <a:xfrm>
              <a:off x="323528" y="6275452"/>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50822268"/>
      </p:ext>
    </p:extLst>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99392"/>
            <a:ext cx="9001000" cy="923330"/>
          </a:xfrm>
          <a:prstGeom prst="rect">
            <a:avLst/>
          </a:prstGeom>
        </p:spPr>
        <p:txBody>
          <a:bodyPr wrap="square">
            <a:spAutoFit/>
          </a:bodyPr>
          <a:lstStyle/>
          <a:p>
            <a:pPr algn="ctr">
              <a:spcAft>
                <a:spcPts val="0"/>
              </a:spcAft>
            </a:pPr>
            <a:r>
              <a:rPr lang="ru-RU" sz="5400" b="1" dirty="0">
                <a:latin typeface="+mn-lt"/>
                <a:ea typeface="Calibri" panose="020F0502020204030204" pitchFamily="34" charset="0"/>
              </a:rPr>
              <a:t>Класифікація </a:t>
            </a:r>
            <a:r>
              <a:rPr lang="ru-RU" sz="5400" b="1" dirty="0" err="1">
                <a:latin typeface="+mn-lt"/>
                <a:ea typeface="Calibri" panose="020F0502020204030204" pitchFamily="34" charset="0"/>
              </a:rPr>
              <a:t>суджень</a:t>
            </a:r>
            <a:endParaRPr lang="uk-UA" sz="5400" dirty="0">
              <a:effectLst/>
              <a:latin typeface="+mn-lt"/>
              <a:ea typeface="Calibri" panose="020F0502020204030204" pitchFamily="34" charset="0"/>
            </a:endParaRPr>
          </a:p>
        </p:txBody>
      </p:sp>
      <p:grpSp>
        <p:nvGrpSpPr>
          <p:cNvPr id="13" name="Group 1"/>
          <p:cNvGrpSpPr>
            <a:grpSpLocks/>
          </p:cNvGrpSpPr>
          <p:nvPr/>
        </p:nvGrpSpPr>
        <p:grpSpPr bwMode="auto">
          <a:xfrm>
            <a:off x="179512" y="1124744"/>
            <a:ext cx="8712968" cy="5616624"/>
            <a:chOff x="954" y="994"/>
            <a:chExt cx="10260" cy="4405"/>
          </a:xfrm>
        </p:grpSpPr>
        <p:sp>
          <p:nvSpPr>
            <p:cNvPr id="14" name="Rectangle 16"/>
            <p:cNvSpPr>
              <a:spLocks noChangeArrowheads="1"/>
            </p:cNvSpPr>
            <p:nvPr/>
          </p:nvSpPr>
          <p:spPr bwMode="auto">
            <a:xfrm>
              <a:off x="2563" y="994"/>
              <a:ext cx="6480" cy="62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Судження </a:t>
              </a:r>
              <a:endParaRPr kumimoji="0" lang="uk-UA" altLang="uk-UA" sz="4400" b="0" i="0" u="none" strike="noStrike" cap="none" normalizeH="0" baseline="0" dirty="0" smtClean="0">
                <a:ln>
                  <a:noFill/>
                </a:ln>
                <a:solidFill>
                  <a:schemeClr val="tx2"/>
                </a:solidFill>
                <a:effectLst/>
              </a:endParaRPr>
            </a:p>
          </p:txBody>
        </p:sp>
        <p:sp>
          <p:nvSpPr>
            <p:cNvPr id="15" name="Rectangle 15"/>
            <p:cNvSpPr>
              <a:spLocks noChangeArrowheads="1"/>
            </p:cNvSpPr>
            <p:nvPr/>
          </p:nvSpPr>
          <p:spPr bwMode="auto">
            <a:xfrm>
              <a:off x="1314" y="1979"/>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одиничні</a:t>
              </a:r>
              <a:endParaRPr kumimoji="0" lang="uk-UA" altLang="uk-UA" sz="4000" b="0" i="0" u="none" strike="noStrike" cap="none" normalizeH="0" baseline="0" dirty="0" smtClean="0">
                <a:ln>
                  <a:noFill/>
                </a:ln>
                <a:solidFill>
                  <a:schemeClr val="tx2"/>
                </a:solidFill>
                <a:effectLst/>
              </a:endParaRPr>
            </a:p>
          </p:txBody>
        </p:sp>
        <p:sp>
          <p:nvSpPr>
            <p:cNvPr id="16" name="Rectangle 14"/>
            <p:cNvSpPr>
              <a:spLocks noChangeArrowheads="1"/>
            </p:cNvSpPr>
            <p:nvPr/>
          </p:nvSpPr>
          <p:spPr bwMode="auto">
            <a:xfrm>
              <a:off x="1314" y="3413"/>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особливі</a:t>
              </a:r>
              <a:endParaRPr kumimoji="0" lang="uk-UA" altLang="uk-UA" sz="4000" b="0" i="0" u="none" strike="noStrike" cap="none" normalizeH="0" baseline="0" dirty="0" smtClean="0">
                <a:ln>
                  <a:noFill/>
                </a:ln>
                <a:solidFill>
                  <a:schemeClr val="tx2"/>
                </a:solidFill>
                <a:effectLst/>
              </a:endParaRPr>
            </a:p>
          </p:txBody>
        </p:sp>
        <p:sp>
          <p:nvSpPr>
            <p:cNvPr id="17" name="Rectangle 13"/>
            <p:cNvSpPr>
              <a:spLocks noChangeArrowheads="1"/>
            </p:cNvSpPr>
            <p:nvPr/>
          </p:nvSpPr>
          <p:spPr bwMode="auto">
            <a:xfrm>
              <a:off x="1314" y="4499"/>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загальні</a:t>
              </a:r>
              <a:endParaRPr kumimoji="0" lang="uk-UA" altLang="uk-UA" sz="4000" b="0" i="0" u="none" strike="noStrike" cap="none" normalizeH="0" baseline="0" smtClean="0">
                <a:ln>
                  <a:noFill/>
                </a:ln>
                <a:solidFill>
                  <a:schemeClr val="tx2"/>
                </a:solidFill>
                <a:effectLst/>
              </a:endParaRPr>
            </a:p>
          </p:txBody>
        </p:sp>
        <p:sp>
          <p:nvSpPr>
            <p:cNvPr id="18" name="Rectangle 12"/>
            <p:cNvSpPr>
              <a:spLocks noChangeArrowheads="1"/>
            </p:cNvSpPr>
            <p:nvPr/>
          </p:nvSpPr>
          <p:spPr bwMode="auto">
            <a:xfrm>
              <a:off x="4102" y="1748"/>
              <a:ext cx="7112" cy="1368"/>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установлюють специфічний зв'язок між будь-якими явищами, в них висловлюється думка про окремі предмети</a:t>
              </a:r>
              <a:endParaRPr kumimoji="0" lang="uk-UA" altLang="uk-UA" sz="2800" b="0" i="0" u="none" strike="noStrike" cap="none" normalizeH="0" baseline="0" dirty="0" smtClean="0">
                <a:ln>
                  <a:noFill/>
                </a:ln>
                <a:solidFill>
                  <a:schemeClr val="tx2"/>
                </a:solidFill>
                <a:effectLst/>
              </a:endParaRPr>
            </a:p>
          </p:txBody>
        </p:sp>
        <p:sp>
          <p:nvSpPr>
            <p:cNvPr id="19" name="Rectangle 11"/>
            <p:cNvSpPr>
              <a:spLocks noChangeArrowheads="1"/>
            </p:cNvSpPr>
            <p:nvPr/>
          </p:nvSpPr>
          <p:spPr bwMode="auto">
            <a:xfrm>
              <a:off x="4102" y="3245"/>
              <a:ext cx="7112" cy="94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стверджуються або заперечуються вже наявні</a:t>
              </a:r>
              <a:r>
                <a:rPr kumimoji="0" lang="en-US" altLang="uk-UA" sz="2800" b="0" i="0" u="none" strike="noStrike" cap="none" normalizeH="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будь-які властивості, ознаки групи явищ певного виду </a:t>
              </a:r>
              <a:endParaRPr kumimoji="0" lang="uk-UA" altLang="uk-UA" sz="2800" b="0" i="0" u="none" strike="noStrike" cap="none" normalizeH="0" baseline="0" dirty="0" smtClean="0">
                <a:ln>
                  <a:noFill/>
                </a:ln>
                <a:solidFill>
                  <a:schemeClr val="tx2"/>
                </a:solidFill>
                <a:effectLst/>
              </a:endParaRPr>
            </a:p>
          </p:txBody>
        </p:sp>
        <p:sp>
          <p:nvSpPr>
            <p:cNvPr id="20" name="Rectangle 10"/>
            <p:cNvSpPr>
              <a:spLocks noChangeArrowheads="1"/>
            </p:cNvSpPr>
            <p:nvPr/>
          </p:nvSpPr>
          <p:spPr bwMode="auto">
            <a:xfrm>
              <a:off x="4102" y="4319"/>
              <a:ext cx="7112" cy="108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висловлюється думка про всі явища світу чи про окремі його області,  ділянки, явища певного виду у цілому</a:t>
              </a:r>
              <a:endParaRPr kumimoji="0" lang="uk-UA" altLang="uk-UA" sz="2800" b="0" i="0" u="none" strike="noStrike" cap="none" normalizeH="0" baseline="0" dirty="0" smtClean="0">
                <a:ln>
                  <a:noFill/>
                </a:ln>
                <a:solidFill>
                  <a:schemeClr val="tx2"/>
                </a:solidFill>
                <a:effectLst/>
              </a:endParaRPr>
            </a:p>
          </p:txBody>
        </p:sp>
        <p:sp>
          <p:nvSpPr>
            <p:cNvPr id="21" name="Line 9"/>
            <p:cNvSpPr>
              <a:spLocks noChangeShapeType="1"/>
            </p:cNvSpPr>
            <p:nvPr/>
          </p:nvSpPr>
          <p:spPr bwMode="auto">
            <a:xfrm>
              <a:off x="954" y="1259"/>
              <a:ext cx="162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8"/>
            <p:cNvSpPr>
              <a:spLocks noChangeShapeType="1"/>
            </p:cNvSpPr>
            <p:nvPr/>
          </p:nvSpPr>
          <p:spPr bwMode="auto">
            <a:xfrm>
              <a:off x="954" y="1259"/>
              <a:ext cx="0" cy="3519"/>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3" name="Line 7"/>
            <p:cNvSpPr>
              <a:spLocks noChangeShapeType="1"/>
            </p:cNvSpPr>
            <p:nvPr/>
          </p:nvSpPr>
          <p:spPr bwMode="auto">
            <a:xfrm>
              <a:off x="954" y="2249"/>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6"/>
            <p:cNvSpPr>
              <a:spLocks noChangeShapeType="1"/>
            </p:cNvSpPr>
            <p:nvPr/>
          </p:nvSpPr>
          <p:spPr bwMode="auto">
            <a:xfrm>
              <a:off x="954" y="3648"/>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5"/>
            <p:cNvSpPr>
              <a:spLocks noChangeShapeType="1"/>
            </p:cNvSpPr>
            <p:nvPr/>
          </p:nvSpPr>
          <p:spPr bwMode="auto">
            <a:xfrm>
              <a:off x="954" y="4778"/>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4"/>
            <p:cNvSpPr>
              <a:spLocks noChangeShapeType="1"/>
            </p:cNvSpPr>
            <p:nvPr/>
          </p:nvSpPr>
          <p:spPr bwMode="auto">
            <a:xfrm>
              <a:off x="3922" y="2249"/>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8" name="Line 3"/>
            <p:cNvSpPr>
              <a:spLocks noChangeShapeType="1"/>
            </p:cNvSpPr>
            <p:nvPr/>
          </p:nvSpPr>
          <p:spPr bwMode="auto">
            <a:xfrm>
              <a:off x="3922" y="3648"/>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2"/>
            <p:cNvSpPr>
              <a:spLocks noChangeShapeType="1"/>
            </p:cNvSpPr>
            <p:nvPr/>
          </p:nvSpPr>
          <p:spPr bwMode="auto">
            <a:xfrm>
              <a:off x="3922" y="4778"/>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Tree>
    <p:extLst>
      <p:ext uri="{BB962C8B-B14F-4D97-AF65-F5344CB8AC3E}">
        <p14:creationId xmlns:p14="http://schemas.microsoft.com/office/powerpoint/2010/main" val="1116437147"/>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32955"/>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Класифікація </a:t>
            </a:r>
            <a:r>
              <a:rPr lang="ru-RU" sz="4800" b="1" dirty="0" err="1">
                <a:latin typeface="+mn-lt"/>
                <a:ea typeface="Calibri" panose="020F0502020204030204" pitchFamily="34" charset="0"/>
              </a:rPr>
              <a:t>умовиводів</a:t>
            </a:r>
            <a:endParaRPr lang="uk-UA" sz="4800" dirty="0">
              <a:effectLst/>
              <a:latin typeface="+mn-lt"/>
              <a:ea typeface="Calibri" panose="020F0502020204030204" pitchFamily="34" charset="0"/>
            </a:endParaRPr>
          </a:p>
        </p:txBody>
      </p:sp>
      <p:grpSp>
        <p:nvGrpSpPr>
          <p:cNvPr id="3" name="Group 1"/>
          <p:cNvGrpSpPr>
            <a:grpSpLocks/>
          </p:cNvGrpSpPr>
          <p:nvPr/>
        </p:nvGrpSpPr>
        <p:grpSpPr bwMode="auto">
          <a:xfrm>
            <a:off x="179512" y="1124744"/>
            <a:ext cx="8784976" cy="5472445"/>
            <a:chOff x="1314" y="1318"/>
            <a:chExt cx="9516" cy="3488"/>
          </a:xfrm>
        </p:grpSpPr>
        <p:grpSp>
          <p:nvGrpSpPr>
            <p:cNvPr id="4" name="Group 5"/>
            <p:cNvGrpSpPr>
              <a:grpSpLocks/>
            </p:cNvGrpSpPr>
            <p:nvPr/>
          </p:nvGrpSpPr>
          <p:grpSpPr bwMode="auto">
            <a:xfrm>
              <a:off x="1314" y="1318"/>
              <a:ext cx="9516" cy="3488"/>
              <a:chOff x="1314" y="1318"/>
              <a:chExt cx="9516" cy="3488"/>
            </a:xfrm>
          </p:grpSpPr>
          <p:grpSp>
            <p:nvGrpSpPr>
              <p:cNvPr id="9" name="Group 11"/>
              <p:cNvGrpSpPr>
                <a:grpSpLocks/>
              </p:cNvGrpSpPr>
              <p:nvPr/>
            </p:nvGrpSpPr>
            <p:grpSpPr bwMode="auto">
              <a:xfrm>
                <a:off x="1642" y="1318"/>
                <a:ext cx="9188" cy="3488"/>
                <a:chOff x="1642" y="1318"/>
                <a:chExt cx="9188" cy="3488"/>
              </a:xfrm>
            </p:grpSpPr>
            <p:sp>
              <p:nvSpPr>
                <p:cNvPr id="31" name="Rectangle 18"/>
                <p:cNvSpPr>
                  <a:spLocks noChangeArrowheads="1"/>
                </p:cNvSpPr>
                <p:nvPr/>
              </p:nvSpPr>
              <p:spPr bwMode="auto">
                <a:xfrm>
                  <a:off x="2782" y="1318"/>
                  <a:ext cx="5911" cy="382"/>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Умовивід </a:t>
                  </a:r>
                  <a:endParaRPr kumimoji="0" lang="uk-UA" altLang="uk-UA" sz="4400" b="0" i="0" u="none" strike="noStrike" cap="none" normalizeH="0" baseline="0" dirty="0" smtClean="0">
                    <a:ln>
                      <a:noFill/>
                    </a:ln>
                    <a:solidFill>
                      <a:schemeClr val="tx1"/>
                    </a:solidFill>
                    <a:effectLst/>
                  </a:endParaRPr>
                </a:p>
              </p:txBody>
            </p:sp>
            <p:sp>
              <p:nvSpPr>
                <p:cNvPr id="32" name="Rectangle 17"/>
                <p:cNvSpPr>
                  <a:spLocks noChangeArrowheads="1"/>
                </p:cNvSpPr>
                <p:nvPr/>
              </p:nvSpPr>
              <p:spPr bwMode="auto">
                <a:xfrm>
                  <a:off x="1642" y="1886"/>
                  <a:ext cx="3182" cy="4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індуктивний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3" name="Rectangle 16"/>
                <p:cNvSpPr>
                  <a:spLocks noChangeArrowheads="1"/>
                </p:cNvSpPr>
                <p:nvPr/>
              </p:nvSpPr>
              <p:spPr bwMode="auto">
                <a:xfrm>
                  <a:off x="1642" y="2771"/>
                  <a:ext cx="3182" cy="4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дедуктивний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4" name="Rectangle 15"/>
                <p:cNvSpPr>
                  <a:spLocks noChangeArrowheads="1"/>
                </p:cNvSpPr>
                <p:nvPr/>
              </p:nvSpPr>
              <p:spPr bwMode="auto">
                <a:xfrm>
                  <a:off x="1642" y="4132"/>
                  <a:ext cx="3182"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err="1"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традуктивний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5" name="Rectangle 14"/>
                <p:cNvSpPr>
                  <a:spLocks noChangeArrowheads="1"/>
                </p:cNvSpPr>
                <p:nvPr/>
              </p:nvSpPr>
              <p:spPr bwMode="auto">
                <a:xfrm>
                  <a:off x="4988" y="1736"/>
                  <a:ext cx="5842" cy="6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часткового до загального</a:t>
                  </a:r>
                  <a:endParaRPr kumimoji="0" lang="uk-UA" altLang="uk-UA" sz="3000" b="0" i="0" u="none" strike="noStrike" cap="none" normalizeH="0" baseline="0" dirty="0" smtClean="0">
                    <a:ln>
                      <a:noFill/>
                    </a:ln>
                    <a:solidFill>
                      <a:schemeClr val="tx1"/>
                    </a:solidFill>
                    <a:effectLst/>
                  </a:endParaRPr>
                </a:p>
              </p:txBody>
            </p:sp>
            <p:sp>
              <p:nvSpPr>
                <p:cNvPr id="36" name="Rectangle 13"/>
                <p:cNvSpPr>
                  <a:spLocks noChangeArrowheads="1"/>
                </p:cNvSpPr>
                <p:nvPr/>
              </p:nvSpPr>
              <p:spPr bwMode="auto">
                <a:xfrm>
                  <a:off x="4988" y="2408"/>
                  <a:ext cx="5842" cy="116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знання певного спорідненого рівня до нового знання меншої міри спорідненості спільності</a:t>
                  </a:r>
                  <a:endParaRPr kumimoji="0" lang="uk-UA" altLang="uk-UA" sz="3000" b="0" i="0" u="none" strike="noStrike" cap="none" normalizeH="0" baseline="0" dirty="0" smtClean="0">
                    <a:ln>
                      <a:noFill/>
                    </a:ln>
                    <a:solidFill>
                      <a:schemeClr val="tx1"/>
                    </a:solidFill>
                    <a:effectLst/>
                  </a:endParaRPr>
                </a:p>
              </p:txBody>
            </p:sp>
            <p:sp>
              <p:nvSpPr>
                <p:cNvPr id="37" name="Rectangle 12"/>
                <p:cNvSpPr>
                  <a:spLocks noChangeArrowheads="1"/>
                </p:cNvSpPr>
                <p:nvPr/>
              </p:nvSpPr>
              <p:spPr bwMode="auto">
                <a:xfrm>
                  <a:off x="4988" y="3636"/>
                  <a:ext cx="5842" cy="117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знання певного спорідненого рівня до нового знання того ж спорідненого рівня </a:t>
                  </a:r>
                  <a:endParaRPr kumimoji="0" lang="uk-UA" altLang="uk-UA" sz="3000" b="0" i="0" u="none" strike="noStrike" cap="none" normalizeH="0" baseline="0" dirty="0" smtClean="0">
                    <a:ln>
                      <a:noFill/>
                    </a:ln>
                    <a:solidFill>
                      <a:schemeClr val="tx1"/>
                    </a:solidFill>
                    <a:effectLst/>
                  </a:endParaRPr>
                </a:p>
              </p:txBody>
            </p:sp>
          </p:grpSp>
          <p:sp>
            <p:nvSpPr>
              <p:cNvPr id="10" name="Line 10"/>
              <p:cNvSpPr>
                <a:spLocks noChangeShapeType="1"/>
              </p:cNvSpPr>
              <p:nvPr/>
            </p:nvSpPr>
            <p:spPr bwMode="auto">
              <a:xfrm>
                <a:off x="1314" y="1545"/>
                <a:ext cx="14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1" name="Line 9"/>
              <p:cNvSpPr>
                <a:spLocks noChangeShapeType="1"/>
              </p:cNvSpPr>
              <p:nvPr/>
            </p:nvSpPr>
            <p:spPr bwMode="auto">
              <a:xfrm>
                <a:off x="1314" y="1545"/>
                <a:ext cx="0" cy="29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2" name="Line 8"/>
              <p:cNvSpPr>
                <a:spLocks noChangeShapeType="1"/>
              </p:cNvSpPr>
              <p:nvPr/>
            </p:nvSpPr>
            <p:spPr bwMode="auto">
              <a:xfrm>
                <a:off x="1314" y="2113"/>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27" name="Line 7"/>
              <p:cNvSpPr>
                <a:spLocks noChangeShapeType="1"/>
              </p:cNvSpPr>
              <p:nvPr/>
            </p:nvSpPr>
            <p:spPr bwMode="auto">
              <a:xfrm>
                <a:off x="1314" y="3003"/>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30" name="Line 6"/>
              <p:cNvSpPr>
                <a:spLocks noChangeShapeType="1"/>
              </p:cNvSpPr>
              <p:nvPr/>
            </p:nvSpPr>
            <p:spPr bwMode="auto">
              <a:xfrm>
                <a:off x="1314" y="4480"/>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6" name="Line 4"/>
            <p:cNvSpPr>
              <a:spLocks noChangeShapeType="1"/>
            </p:cNvSpPr>
            <p:nvPr/>
          </p:nvSpPr>
          <p:spPr bwMode="auto">
            <a:xfrm>
              <a:off x="4824" y="2098"/>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7" name="Line 3"/>
            <p:cNvSpPr>
              <a:spLocks noChangeShapeType="1"/>
            </p:cNvSpPr>
            <p:nvPr/>
          </p:nvSpPr>
          <p:spPr bwMode="auto">
            <a:xfrm>
              <a:off x="4829" y="2988"/>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8" name="Line 2"/>
            <p:cNvSpPr>
              <a:spLocks noChangeShapeType="1"/>
            </p:cNvSpPr>
            <p:nvPr/>
          </p:nvSpPr>
          <p:spPr bwMode="auto">
            <a:xfrm>
              <a:off x="4824" y="4347"/>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38" name="Rectangle 2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831568828"/>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395228" y="1628801"/>
            <a:ext cx="8353425" cy="3096344"/>
          </a:xfrm>
        </p:spPr>
        <p:txBody>
          <a:bodyPr/>
          <a:lstStyle/>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dirty="0" smtClean="0">
                <a:solidFill>
                  <a:schemeClr val="accent4">
                    <a:lumMod val="75000"/>
                  </a:schemeClr>
                </a:solidFill>
              </a:rPr>
              <a:t>.1</a:t>
            </a:r>
            <a:r>
              <a:rPr lang="uk-UA" dirty="0" smtClean="0">
                <a:solidFill>
                  <a:schemeClr val="accent4">
                    <a:lumMod val="75000"/>
                  </a:schemeClr>
                </a:solidFill>
              </a:rPr>
              <a:t>. Визначення процесу пізнання</a:t>
            </a:r>
          </a:p>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dirty="0" smtClean="0">
                <a:solidFill>
                  <a:schemeClr val="accent4">
                    <a:lumMod val="75000"/>
                  </a:schemeClr>
                </a:solidFill>
              </a:rPr>
              <a:t>.2</a:t>
            </a:r>
            <a:r>
              <a:rPr lang="uk-UA" dirty="0" smtClean="0">
                <a:solidFill>
                  <a:schemeClr val="accent4">
                    <a:lumMod val="75000"/>
                  </a:schemeClr>
                </a:solidFill>
              </a:rPr>
              <a:t>. Рівні процесу пізнання</a:t>
            </a:r>
          </a:p>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dirty="0" smtClean="0">
                <a:solidFill>
                  <a:schemeClr val="accent4">
                    <a:lumMod val="75000"/>
                  </a:schemeClr>
                </a:solidFill>
              </a:rPr>
              <a:t>.3</a:t>
            </a:r>
            <a:r>
              <a:rPr lang="uk-UA" dirty="0" smtClean="0">
                <a:solidFill>
                  <a:schemeClr val="accent4">
                    <a:lumMod val="75000"/>
                  </a:schemeClr>
                </a:solidFill>
              </a:rPr>
              <a:t>. Форми та елементи процесу пізнання</a:t>
            </a:r>
          </a:p>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dirty="0" smtClean="0">
                <a:solidFill>
                  <a:schemeClr val="accent4">
                    <a:lumMod val="75000"/>
                  </a:schemeClr>
                </a:solidFill>
              </a:rPr>
              <a:t>.4</a:t>
            </a:r>
            <a:r>
              <a:rPr lang="uk-UA" dirty="0" smtClean="0">
                <a:solidFill>
                  <a:schemeClr val="accent4">
                    <a:lumMod val="75000"/>
                  </a:schemeClr>
                </a:solidFill>
              </a:rPr>
              <a:t>. Типи процесу пізнання</a:t>
            </a:r>
          </a:p>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smtClean="0">
                <a:solidFill>
                  <a:schemeClr val="accent4">
                    <a:lumMod val="75000"/>
                  </a:schemeClr>
                </a:solidFill>
              </a:rPr>
              <a:t>.5</a:t>
            </a:r>
            <a:r>
              <a:rPr lang="uk-UA" dirty="0" smtClean="0">
                <a:solidFill>
                  <a:schemeClr val="accent4">
                    <a:lumMod val="75000"/>
                  </a:schemeClr>
                </a:solidFill>
              </a:rPr>
              <a:t>. Генезис процесу пізнання</a:t>
            </a:r>
            <a:endParaRPr lang="uk-UA" dirty="0">
              <a:solidFill>
                <a:schemeClr val="accent4">
                  <a:lumMod val="75000"/>
                </a:schemeClr>
              </a:solidFill>
            </a:endParaRPr>
          </a:p>
        </p:txBody>
      </p:sp>
    </p:spTree>
  </p:cSld>
  <p:clrMapOvr>
    <a:masterClrMapping/>
  </p:clrMapOvr>
  <p:transition>
    <p:strips dir="l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171400"/>
            <a:ext cx="9001000" cy="1107996"/>
          </a:xfrm>
          <a:prstGeom prst="rect">
            <a:avLst/>
          </a:prstGeom>
        </p:spPr>
        <p:txBody>
          <a:bodyPr wrap="square">
            <a:spAutoFit/>
          </a:bodyPr>
          <a:lstStyle/>
          <a:p>
            <a:pPr algn="ctr">
              <a:spcAft>
                <a:spcPts val="0"/>
              </a:spcAft>
            </a:pPr>
            <a:r>
              <a:rPr lang="ru-RU" sz="6600" b="1" dirty="0">
                <a:latin typeface="+mn-lt"/>
                <a:ea typeface="Calibri" panose="020F0502020204030204" pitchFamily="34" charset="0"/>
              </a:rPr>
              <a:t>Типи </a:t>
            </a:r>
            <a:r>
              <a:rPr lang="ru-RU" sz="6600" b="1" dirty="0" err="1">
                <a:latin typeface="+mn-lt"/>
                <a:ea typeface="Calibri" panose="020F0502020204030204" pitchFamily="34" charset="0"/>
              </a:rPr>
              <a:t>пізнання</a:t>
            </a:r>
            <a:endParaRPr lang="uk-UA" sz="6600" dirty="0">
              <a:effectLst/>
              <a:latin typeface="+mn-lt"/>
              <a:ea typeface="Calibri" panose="020F0502020204030204" pitchFamily="34" charset="0"/>
            </a:endParaRPr>
          </a:p>
        </p:txBody>
      </p:sp>
      <p:grpSp>
        <p:nvGrpSpPr>
          <p:cNvPr id="13" name="Group 1"/>
          <p:cNvGrpSpPr>
            <a:grpSpLocks/>
          </p:cNvGrpSpPr>
          <p:nvPr/>
        </p:nvGrpSpPr>
        <p:grpSpPr bwMode="auto">
          <a:xfrm>
            <a:off x="251520" y="1124971"/>
            <a:ext cx="8712968" cy="5616166"/>
            <a:chOff x="2574" y="8177"/>
            <a:chExt cx="5760" cy="3984"/>
          </a:xfrm>
        </p:grpSpPr>
        <p:sp>
          <p:nvSpPr>
            <p:cNvPr id="14" name="Rectangle 10"/>
            <p:cNvSpPr>
              <a:spLocks noChangeArrowheads="1"/>
            </p:cNvSpPr>
            <p:nvPr/>
          </p:nvSpPr>
          <p:spPr bwMode="auto">
            <a:xfrm>
              <a:off x="2574" y="8177"/>
              <a:ext cx="720" cy="398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endParaRPr lang="en-US" sz="2800" b="1" dirty="0" smtClean="0"/>
            </a:p>
            <a:p>
              <a:pPr algn="ctr"/>
              <a:r>
                <a:rPr lang="uk-UA" sz="2800" b="1" dirty="0" smtClean="0"/>
                <a:t>Т</a:t>
              </a:r>
              <a:endParaRPr lang="uk-UA" sz="2800" b="1" dirty="0"/>
            </a:p>
            <a:p>
              <a:pPr algn="ctr"/>
              <a:r>
                <a:rPr lang="uk-UA" sz="2800" b="1" dirty="0"/>
                <a:t>И</a:t>
              </a:r>
            </a:p>
            <a:p>
              <a:pPr algn="ctr"/>
              <a:r>
                <a:rPr lang="uk-UA" sz="2800" b="1" dirty="0"/>
                <a:t>П</a:t>
              </a:r>
            </a:p>
            <a:p>
              <a:pPr algn="ctr"/>
              <a:r>
                <a:rPr lang="uk-UA" sz="2800" b="1" dirty="0" smtClean="0"/>
                <a:t>И</a:t>
              </a:r>
              <a:endParaRPr lang="en-US" sz="2800" b="1" dirty="0"/>
            </a:p>
            <a:p>
              <a:pPr algn="ctr"/>
              <a:endParaRPr lang="uk-UA" sz="2800" b="1" dirty="0"/>
            </a:p>
            <a:p>
              <a:pPr algn="ctr"/>
              <a:r>
                <a:rPr lang="uk-UA" sz="2800" b="1" dirty="0"/>
                <a:t>П</a:t>
              </a:r>
            </a:p>
            <a:p>
              <a:pPr algn="ctr"/>
              <a:r>
                <a:rPr lang="uk-UA" sz="2800" b="1" dirty="0"/>
                <a:t>І</a:t>
              </a:r>
            </a:p>
            <a:p>
              <a:pPr algn="ctr"/>
              <a:r>
                <a:rPr lang="uk-UA" sz="2800" b="1" dirty="0"/>
                <a:t>З</a:t>
              </a:r>
            </a:p>
            <a:p>
              <a:pPr algn="ctr"/>
              <a:r>
                <a:rPr lang="uk-UA" sz="2800" b="1" dirty="0"/>
                <a:t>Н</a:t>
              </a:r>
            </a:p>
            <a:p>
              <a:pPr algn="ctr"/>
              <a:r>
                <a:rPr lang="uk-UA" sz="2800" b="1" dirty="0"/>
                <a:t>А</a:t>
              </a:r>
            </a:p>
            <a:p>
              <a:pPr algn="ctr"/>
              <a:r>
                <a:rPr lang="uk-UA" sz="2800" b="1" dirty="0"/>
                <a:t>Н</a:t>
              </a:r>
            </a:p>
            <a:p>
              <a:pPr algn="ctr"/>
              <a:r>
                <a:rPr lang="uk-UA" sz="2800" b="1" dirty="0"/>
                <a:t>Н</a:t>
              </a:r>
            </a:p>
            <a:p>
              <a:pPr algn="ctr"/>
              <a:r>
                <a:rPr lang="uk-UA" sz="2800" b="1" dirty="0"/>
                <a:t>Я</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uk-UA" sz="2800" b="1" i="0" u="none" strike="noStrike" cap="none" normalizeH="0" baseline="0" dirty="0" smtClean="0">
                <a:ln>
                  <a:noFill/>
                </a:ln>
                <a:solidFill>
                  <a:schemeClr val="tx1"/>
                </a:solidFill>
                <a:effectLst/>
                <a:latin typeface="Arial" panose="020B0604020202020204" pitchFamily="34" charset="0"/>
              </a:endParaRPr>
            </a:p>
          </p:txBody>
        </p:sp>
        <p:sp>
          <p:nvSpPr>
            <p:cNvPr id="15" name="Rectangle 9"/>
            <p:cNvSpPr>
              <a:spLocks noChangeArrowheads="1"/>
            </p:cNvSpPr>
            <p:nvPr/>
          </p:nvSpPr>
          <p:spPr bwMode="auto">
            <a:xfrm>
              <a:off x="4014" y="8279"/>
              <a:ext cx="4320" cy="76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міфологічне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6" name="Rectangle 8"/>
            <p:cNvSpPr>
              <a:spLocks noChangeArrowheads="1"/>
            </p:cNvSpPr>
            <p:nvPr/>
          </p:nvSpPr>
          <p:spPr bwMode="auto">
            <a:xfrm>
              <a:off x="4014" y="9179"/>
              <a:ext cx="4320" cy="79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релігійне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7" name="Rectangle 7"/>
            <p:cNvSpPr>
              <a:spLocks noChangeArrowheads="1"/>
            </p:cNvSpPr>
            <p:nvPr/>
          </p:nvSpPr>
          <p:spPr bwMode="auto">
            <a:xfrm>
              <a:off x="4014" y="10157"/>
              <a:ext cx="4320" cy="8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філософське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6"/>
            <p:cNvSpPr>
              <a:spLocks noChangeArrowheads="1"/>
            </p:cNvSpPr>
            <p:nvPr/>
          </p:nvSpPr>
          <p:spPr bwMode="auto">
            <a:xfrm>
              <a:off x="4014" y="11187"/>
              <a:ext cx="4320" cy="9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наукове</a:t>
              </a:r>
              <a:r>
                <a:rPr kumimoji="0" lang="uk-UA" altLang="uk-UA" sz="48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4800" b="0" i="0" u="none" strike="noStrike" cap="none" normalizeH="0" baseline="0" dirty="0" smtClean="0">
                <a:ln>
                  <a:noFill/>
                </a:ln>
                <a:solidFill>
                  <a:schemeClr val="tx1"/>
                </a:solidFill>
                <a:effectLst/>
                <a:latin typeface="Arial" panose="020B0604020202020204" pitchFamily="34" charset="0"/>
              </a:endParaRPr>
            </a:p>
          </p:txBody>
        </p:sp>
        <p:sp>
          <p:nvSpPr>
            <p:cNvPr id="19" name="Line 5"/>
            <p:cNvSpPr>
              <a:spLocks noChangeShapeType="1"/>
            </p:cNvSpPr>
            <p:nvPr/>
          </p:nvSpPr>
          <p:spPr bwMode="auto">
            <a:xfrm>
              <a:off x="3294" y="1151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0" name="Line 4"/>
            <p:cNvSpPr>
              <a:spLocks noChangeShapeType="1"/>
            </p:cNvSpPr>
            <p:nvPr/>
          </p:nvSpPr>
          <p:spPr bwMode="auto">
            <a:xfrm>
              <a:off x="3294" y="1061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1" name="Line 3"/>
            <p:cNvSpPr>
              <a:spLocks noChangeShapeType="1"/>
            </p:cNvSpPr>
            <p:nvPr/>
          </p:nvSpPr>
          <p:spPr bwMode="auto">
            <a:xfrm>
              <a:off x="3294" y="944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2" name="Line 2"/>
            <p:cNvSpPr>
              <a:spLocks noChangeShapeType="1"/>
            </p:cNvSpPr>
            <p:nvPr/>
          </p:nvSpPr>
          <p:spPr bwMode="auto">
            <a:xfrm>
              <a:off x="3294" y="8504"/>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750176760"/>
      </p:ext>
    </p:extLst>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0"/>
            <a:ext cx="9001000" cy="707886"/>
          </a:xfrm>
          <a:prstGeom prst="rect">
            <a:avLst/>
          </a:prstGeom>
        </p:spPr>
        <p:txBody>
          <a:bodyPr wrap="square">
            <a:spAutoFit/>
          </a:bodyPr>
          <a:lstStyle/>
          <a:p>
            <a:pPr algn="ctr">
              <a:spcAft>
                <a:spcPts val="0"/>
              </a:spcAft>
            </a:pPr>
            <a:r>
              <a:rPr lang="ru-RU" sz="4000" b="1" dirty="0">
                <a:latin typeface="+mn-lt"/>
                <a:ea typeface="Calibri" panose="020F0502020204030204" pitchFamily="34" charset="0"/>
              </a:rPr>
              <a:t>Концепції </a:t>
            </a:r>
            <a:r>
              <a:rPr lang="ru-RU" sz="4000" b="1" dirty="0" err="1">
                <a:latin typeface="+mn-lt"/>
                <a:ea typeface="Calibri" panose="020F0502020204030204" pitchFamily="34" charset="0"/>
              </a:rPr>
              <a:t>релігійного</a:t>
            </a:r>
            <a:r>
              <a:rPr lang="ru-RU" sz="4000" b="1" dirty="0">
                <a:latin typeface="+mn-lt"/>
                <a:ea typeface="Calibri" panose="020F0502020204030204" pitchFamily="34" charset="0"/>
              </a:rPr>
              <a:t> </a:t>
            </a:r>
            <a:r>
              <a:rPr lang="ru-RU" sz="4000" b="1" dirty="0" err="1">
                <a:latin typeface="+mn-lt"/>
                <a:ea typeface="Calibri" panose="020F0502020204030204" pitchFamily="34" charset="0"/>
              </a:rPr>
              <a:t>пізнання</a:t>
            </a:r>
            <a:endParaRPr lang="uk-UA" sz="4000" dirty="0">
              <a:effectLst/>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2" name="Group 25"/>
          <p:cNvGrpSpPr>
            <a:grpSpLocks/>
          </p:cNvGrpSpPr>
          <p:nvPr/>
        </p:nvGrpSpPr>
        <p:grpSpPr bwMode="auto">
          <a:xfrm>
            <a:off x="179512" y="707887"/>
            <a:ext cx="8856803" cy="6033482"/>
            <a:chOff x="1323" y="1314"/>
            <a:chExt cx="9618" cy="12559"/>
          </a:xfrm>
        </p:grpSpPr>
        <p:sp>
          <p:nvSpPr>
            <p:cNvPr id="33" name="Rectangle 40"/>
            <p:cNvSpPr>
              <a:spLocks noChangeArrowheads="1"/>
            </p:cNvSpPr>
            <p:nvPr/>
          </p:nvSpPr>
          <p:spPr bwMode="auto">
            <a:xfrm>
              <a:off x="3001" y="1314"/>
              <a:ext cx="6189" cy="57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Концепції релігійного пізнання</a:t>
              </a:r>
              <a:endParaRPr kumimoji="0" lang="uk-UA" altLang="uk-UA" sz="4000" b="0" i="0" u="none" strike="noStrike" cap="none" normalizeH="0" baseline="0" dirty="0" smtClean="0">
                <a:ln>
                  <a:noFill/>
                </a:ln>
                <a:solidFill>
                  <a:schemeClr val="tx2"/>
                </a:solidFill>
                <a:effectLst/>
                <a:latin typeface="Arial" panose="020B0604020202020204" pitchFamily="34" charset="0"/>
              </a:endParaRPr>
            </a:p>
          </p:txBody>
        </p:sp>
        <p:sp>
          <p:nvSpPr>
            <p:cNvPr id="34" name="Rectangle 39"/>
            <p:cNvSpPr>
              <a:spLocks noChangeArrowheads="1"/>
            </p:cNvSpPr>
            <p:nvPr/>
          </p:nvSpPr>
          <p:spPr bwMode="auto">
            <a:xfrm>
              <a:off x="1658" y="2266"/>
              <a:ext cx="510" cy="3826"/>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КАТОЛИЦИЗМ</a:t>
              </a:r>
              <a:endParaRPr kumimoji="0" lang="uk-UA" altLang="uk-UA" sz="2000" b="0" i="0" u="none" strike="noStrike" cap="none" normalizeH="0" baseline="0" dirty="0" smtClean="0">
                <a:ln>
                  <a:noFill/>
                </a:ln>
                <a:solidFill>
                  <a:schemeClr val="tx2"/>
                </a:solidFill>
                <a:effectLst/>
              </a:endParaRPr>
            </a:p>
          </p:txBody>
        </p:sp>
        <p:sp>
          <p:nvSpPr>
            <p:cNvPr id="35" name="Rectangle 38"/>
            <p:cNvSpPr>
              <a:spLocks noChangeArrowheads="1"/>
            </p:cNvSpPr>
            <p:nvPr/>
          </p:nvSpPr>
          <p:spPr bwMode="auto">
            <a:xfrm>
              <a:off x="1658" y="6441"/>
              <a:ext cx="510" cy="4048"/>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ПРОТЕСТАНТИЗМ</a:t>
              </a:r>
              <a:endParaRPr kumimoji="0" lang="uk-UA" altLang="uk-UA" sz="2800" b="0" i="0" u="none" strike="noStrike" cap="none" normalizeH="0" baseline="0" dirty="0" smtClean="0">
                <a:ln>
                  <a:noFill/>
                </a:ln>
                <a:solidFill>
                  <a:schemeClr val="tx2"/>
                </a:solidFill>
                <a:effectLst/>
                <a:latin typeface="Arial" panose="020B0604020202020204" pitchFamily="34" charset="0"/>
              </a:endParaRPr>
            </a:p>
          </p:txBody>
        </p:sp>
        <p:sp>
          <p:nvSpPr>
            <p:cNvPr id="36" name="Rectangle 37"/>
            <p:cNvSpPr>
              <a:spLocks noChangeArrowheads="1"/>
            </p:cNvSpPr>
            <p:nvPr/>
          </p:nvSpPr>
          <p:spPr bwMode="auto">
            <a:xfrm>
              <a:off x="1663" y="10682"/>
              <a:ext cx="510" cy="3191"/>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ПРАВОСЛАВ’Я</a:t>
              </a:r>
              <a:endParaRPr kumimoji="0" lang="uk-UA"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37" name="Rectangle 36"/>
            <p:cNvSpPr>
              <a:spLocks noChangeArrowheads="1"/>
            </p:cNvSpPr>
            <p:nvPr/>
          </p:nvSpPr>
          <p:spPr bwMode="auto">
            <a:xfrm>
              <a:off x="2340" y="2166"/>
              <a:ext cx="8601" cy="420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Для католиків Бог є абсолютно актуальною чистою сутністю, яка безмежно перевищує все створене буття і тому недосяжна для нього. Сутність Божа диференціюється шляхом співвідношення з самою собою. Як внутрішня сутність розглядаються три божественні особи (іпостасі): Отця, Сина і Святого Духа. Ненароджений Отець народжує Сина. Син народжується від Отця. Дух Святий походить від Отця і Сина як однієї причини. Відповідно до такого розуміння Абсолюту в католицизмі на сьогодні домінує схоластичний, тобто опосередкований теоретико-раціоналістичний або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інтелектуалістичний</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шлях пізнання Бога з його створінь, Святого Письма та Святого Переказу, що був сформульований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Томою</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Аквінським і залишається офіційною доктриною сучасної Римо-католицької Церкви. Слід зазначити, що досить впливовою альтернативою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томістського</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інтелектуалізму в католицизмі тривалий час був напрямок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екзистенційно</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-містичного, безпосереднього пізнання Бога, обґрунтований ще святим Августином</a:t>
              </a:r>
              <a:endParaRPr kumimoji="0" lang="uk-UA" altLang="uk-UA" sz="1300" b="0" i="0" u="none" strike="noStrike" cap="none" normalizeH="0" baseline="0" dirty="0" smtClean="0">
                <a:ln>
                  <a:noFill/>
                </a:ln>
                <a:solidFill>
                  <a:schemeClr val="tx2"/>
                </a:solidFill>
                <a:effectLst/>
              </a:endParaRPr>
            </a:p>
          </p:txBody>
        </p:sp>
        <p:sp>
          <p:nvSpPr>
            <p:cNvPr id="38" name="Rectangle 35"/>
            <p:cNvSpPr>
              <a:spLocks noChangeArrowheads="1"/>
            </p:cNvSpPr>
            <p:nvPr/>
          </p:nvSpPr>
          <p:spPr bwMode="auto">
            <a:xfrm>
              <a:off x="2340" y="6441"/>
              <a:ext cx="8601" cy="427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Для батьків – засновників протестантизму Лютера та Кальвіна Бог є безмежно величною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істотою</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перед якою має зникнути будь-яке людське Я. Саме пафосом величі живого Бога надихалася протестантська реформація з її запереченням всього людського. “Все від Бога – ніщо від людини”, – ось гасло первісного протестантизму. Й тому спасіння, за переконанням протестантів, можливе лише вірою, лише через Письмо, лише благодаттю Божою. Проте в результаті, здавалося б, повного заперечення суб’єкта, протестантизм прийшов до його абсолютного ствердження у релігійному пізнанні. Заперечення Святого Переказу як об’єктивно існуючого способу тлумачення Біблії, штовхнуло протестантизм до крайнього суб’єктивізму на шляху пізнання надприродної істини, що можна виразити формулою: “Все від Бога – через людину”. Для протестантизму релігійне пізнання цілком визначається особистою вірою людини, яка осягає Бога виключно за допомогою Святого Письма </a:t>
              </a:r>
              <a:endParaRPr kumimoji="0" lang="uk-UA" altLang="uk-UA" sz="1300" b="0" i="0" u="none" strike="noStrike" cap="none" normalizeH="0" baseline="0" dirty="0" smtClean="0">
                <a:ln>
                  <a:noFill/>
                </a:ln>
                <a:solidFill>
                  <a:schemeClr val="tx2"/>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39" name="Rectangle 34"/>
            <p:cNvSpPr>
              <a:spLocks noChangeArrowheads="1"/>
            </p:cNvSpPr>
            <p:nvPr/>
          </p:nvSpPr>
          <p:spPr bwMode="auto">
            <a:xfrm>
              <a:off x="2340" y="10789"/>
              <a:ext cx="8601" cy="30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Згідно з догматичним ученням Православної Церкви, Бог являє собою три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вседосконалі</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особи (іпостасі) – Отця, Сина і Святого Духа, які рівною мірою володіють єдиною божественною сутністю. Сутність Божа є безмежним джерелом божественних дій (енергій) стосовно створіння. Кожна Божа особа є унікальним образом буття сутності. Особи мають і спрямовують енергії, що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еманують</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із сутності. Православ’я проголошує абсолютний примат містико- досвідного,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кардіоцентричного</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пізнання вірою через причастя благодатним божим енергіям. Раціонально-логічне мислення виступає тут лише як одна з багатьох і аж ніяк не першочергова сторона інтегрального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богопізнання</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у своїй окремості воно розглядається як недосконале, часткове</a:t>
              </a:r>
              <a:endParaRPr kumimoji="0" lang="uk-UA" altLang="uk-UA" sz="1250" b="0" i="0" u="none" strike="noStrike" cap="none" normalizeH="0" baseline="0" dirty="0" smtClean="0">
                <a:ln>
                  <a:noFill/>
                </a:ln>
                <a:solidFill>
                  <a:schemeClr val="tx2"/>
                </a:solidFill>
                <a:effectLst/>
              </a:endParaRPr>
            </a:p>
          </p:txBody>
        </p:sp>
        <p:sp>
          <p:nvSpPr>
            <p:cNvPr id="40" name="Line 33"/>
            <p:cNvSpPr>
              <a:spLocks noChangeShapeType="1"/>
            </p:cNvSpPr>
            <p:nvPr/>
          </p:nvSpPr>
          <p:spPr bwMode="auto">
            <a:xfrm>
              <a:off x="1323" y="1506"/>
              <a:ext cx="1673"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32"/>
            <p:cNvSpPr>
              <a:spLocks noChangeShapeType="1"/>
            </p:cNvSpPr>
            <p:nvPr/>
          </p:nvSpPr>
          <p:spPr bwMode="auto">
            <a:xfrm>
              <a:off x="1323" y="1506"/>
              <a:ext cx="0" cy="11276"/>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2" name="Line 31"/>
            <p:cNvSpPr>
              <a:spLocks noChangeShapeType="1"/>
            </p:cNvSpPr>
            <p:nvPr/>
          </p:nvSpPr>
          <p:spPr bwMode="auto">
            <a:xfrm>
              <a:off x="1323" y="4452"/>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3" name="Line 30"/>
            <p:cNvSpPr>
              <a:spLocks noChangeShapeType="1"/>
            </p:cNvSpPr>
            <p:nvPr/>
          </p:nvSpPr>
          <p:spPr bwMode="auto">
            <a:xfrm>
              <a:off x="1323" y="8577"/>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4" name="Line 29"/>
            <p:cNvSpPr>
              <a:spLocks noChangeShapeType="1"/>
            </p:cNvSpPr>
            <p:nvPr/>
          </p:nvSpPr>
          <p:spPr bwMode="auto">
            <a:xfrm>
              <a:off x="1328" y="12782"/>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3" name="Пряма сполучна лінія 52"/>
          <p:cNvCxnSpPr/>
          <p:nvPr/>
        </p:nvCxnSpPr>
        <p:spPr bwMode="auto">
          <a:xfrm>
            <a:off x="957636" y="2215417"/>
            <a:ext cx="15838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481894292"/>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5096" y="90067"/>
            <a:ext cx="8352928" cy="538609"/>
          </a:xfrm>
          <a:prstGeom prst="rect">
            <a:avLst/>
          </a:prstGeom>
        </p:spPr>
        <p:txBody>
          <a:bodyPr wrap="square">
            <a:spAutoFit/>
          </a:bodyPr>
          <a:lstStyle/>
          <a:p>
            <a:pPr algn="ctr">
              <a:spcAft>
                <a:spcPts val="0"/>
              </a:spcAft>
            </a:pPr>
            <a:r>
              <a:rPr lang="ru-RU" sz="2900" b="1" dirty="0">
                <a:latin typeface="+mn-lt"/>
                <a:ea typeface="Calibri" panose="020F0502020204030204" pitchFamily="34" charset="0"/>
              </a:rPr>
              <a:t>Підходи до </a:t>
            </a:r>
            <a:r>
              <a:rPr lang="ru-RU" sz="2900" b="1" dirty="0" err="1">
                <a:latin typeface="+mn-lt"/>
                <a:ea typeface="Calibri" panose="020F0502020204030204" pitchFamily="34" charset="0"/>
              </a:rPr>
              <a:t>проблеми</a:t>
            </a:r>
            <a:r>
              <a:rPr lang="ru-RU" sz="2900" b="1" dirty="0">
                <a:latin typeface="+mn-lt"/>
                <a:ea typeface="Calibri" panose="020F0502020204030204" pitchFamily="34" charset="0"/>
              </a:rPr>
              <a:t> </a:t>
            </a:r>
            <a:r>
              <a:rPr lang="ru-RU" sz="2900" b="1" dirty="0" err="1">
                <a:latin typeface="+mn-lt"/>
                <a:ea typeface="Calibri" panose="020F0502020204030204" pitchFamily="34" charset="0"/>
              </a:rPr>
              <a:t>пізнання</a:t>
            </a:r>
            <a:r>
              <a:rPr lang="ru-RU" sz="2900" b="1" dirty="0">
                <a:latin typeface="+mn-lt"/>
                <a:ea typeface="Calibri" panose="020F0502020204030204" pitchFamily="34" charset="0"/>
              </a:rPr>
              <a:t> у </a:t>
            </a:r>
            <a:r>
              <a:rPr lang="ru-RU" sz="2900" b="1" dirty="0" err="1">
                <a:latin typeface="+mn-lt"/>
                <a:ea typeface="Calibri" panose="020F0502020204030204" pitchFamily="34" charset="0"/>
              </a:rPr>
              <a:t>філософії</a:t>
            </a:r>
            <a:endParaRPr lang="uk-UA" sz="2900" dirty="0">
              <a:effectLst/>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107504" y="1124744"/>
            <a:ext cx="8928992" cy="5733461"/>
            <a:chOff x="1134" y="5994"/>
            <a:chExt cx="10260" cy="6585"/>
          </a:xfrm>
        </p:grpSpPr>
        <p:sp>
          <p:nvSpPr>
            <p:cNvPr id="4" name="Rectangle 13"/>
            <p:cNvSpPr>
              <a:spLocks noChangeArrowheads="1"/>
            </p:cNvSpPr>
            <p:nvPr/>
          </p:nvSpPr>
          <p:spPr bwMode="auto">
            <a:xfrm>
              <a:off x="4706" y="6714"/>
              <a:ext cx="6688" cy="162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Прихильники гностицизму (як правило, матеріалісти) оптимістично дивляться на сьогодення і майбутнє пізнання. На їхню думку, світ можна пізнати, а людина має потенційно безмежні можливості для пізнання</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uk-UA" altLang="uk-UA" sz="1900" b="0" i="0" u="none" strike="noStrike" cap="none" normalizeH="0" baseline="0" dirty="0" smtClean="0">
                <a:ln>
                  <a:noFill/>
                </a:ln>
                <a:solidFill>
                  <a:schemeClr val="tx2"/>
                </a:solidFill>
                <a:effectLst/>
              </a:endParaRPr>
            </a:p>
          </p:txBody>
        </p:sp>
        <p:grpSp>
          <p:nvGrpSpPr>
            <p:cNvPr id="6" name="Group 2"/>
            <p:cNvGrpSpPr>
              <a:grpSpLocks/>
            </p:cNvGrpSpPr>
            <p:nvPr/>
          </p:nvGrpSpPr>
          <p:grpSpPr bwMode="auto">
            <a:xfrm>
              <a:off x="1134" y="5994"/>
              <a:ext cx="10260" cy="6585"/>
              <a:chOff x="954" y="4859"/>
              <a:chExt cx="10260" cy="6585"/>
            </a:xfrm>
          </p:grpSpPr>
          <p:sp>
            <p:nvSpPr>
              <p:cNvPr id="7" name="Rectangle 12"/>
              <p:cNvSpPr>
                <a:spLocks noChangeArrowheads="1"/>
              </p:cNvSpPr>
              <p:nvPr/>
            </p:nvSpPr>
            <p:spPr bwMode="auto">
              <a:xfrm>
                <a:off x="2563" y="4859"/>
                <a:ext cx="7410" cy="5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Підходи до проблеми пізнання у філософії</a:t>
                </a:r>
                <a:endParaRPr kumimoji="0" lang="uk-UA" altLang="uk-UA" sz="2400" b="0" i="0" u="none" strike="noStrike" cap="none" normalizeH="0" baseline="0" smtClean="0">
                  <a:ln>
                    <a:noFill/>
                  </a:ln>
                  <a:solidFill>
                    <a:schemeClr val="tx2"/>
                  </a:solidFill>
                  <a:effectLst/>
                </a:endParaRPr>
              </a:p>
            </p:txBody>
          </p:sp>
          <p:sp>
            <p:nvSpPr>
              <p:cNvPr id="8" name="Rectangle 11"/>
              <p:cNvSpPr>
                <a:spLocks noChangeArrowheads="1"/>
              </p:cNvSpPr>
              <p:nvPr/>
            </p:nvSpPr>
            <p:spPr bwMode="auto">
              <a:xfrm>
                <a:off x="1299" y="5834"/>
                <a:ext cx="3047" cy="63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Гностицизм</a:t>
                </a:r>
                <a:endParaRPr kumimoji="0" lang="uk-UA" altLang="uk-UA" sz="3200" b="0" i="0" u="none" strike="noStrike" cap="none" normalizeH="0" baseline="0" dirty="0" smtClean="0">
                  <a:ln>
                    <a:noFill/>
                  </a:ln>
                  <a:solidFill>
                    <a:schemeClr val="tx2"/>
                  </a:solidFill>
                  <a:effectLst/>
                </a:endParaRPr>
              </a:p>
            </p:txBody>
          </p:sp>
          <p:sp>
            <p:nvSpPr>
              <p:cNvPr id="9" name="Rectangle 10"/>
              <p:cNvSpPr>
                <a:spLocks noChangeArrowheads="1"/>
              </p:cNvSpPr>
              <p:nvPr/>
            </p:nvSpPr>
            <p:spPr bwMode="auto">
              <a:xfrm>
                <a:off x="1314" y="8819"/>
                <a:ext cx="3032" cy="683"/>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Агностицизм</a:t>
                </a:r>
                <a:endParaRPr kumimoji="0" lang="uk-UA" altLang="uk-UA" sz="3200" b="0" i="0" u="none" strike="noStrike" cap="none" normalizeH="0" baseline="0" smtClean="0">
                  <a:ln>
                    <a:noFill/>
                  </a:ln>
                  <a:solidFill>
                    <a:schemeClr val="tx2"/>
                  </a:solidFill>
                  <a:effectLst/>
                </a:endParaRPr>
              </a:p>
            </p:txBody>
          </p:sp>
          <p:sp>
            <p:nvSpPr>
              <p:cNvPr id="10" name="Rectangle 9"/>
              <p:cNvSpPr>
                <a:spLocks noChangeArrowheads="1"/>
              </p:cNvSpPr>
              <p:nvPr/>
            </p:nvSpPr>
            <p:spPr bwMode="auto">
              <a:xfrm>
                <a:off x="4526" y="7379"/>
                <a:ext cx="6688" cy="406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Агностики (часто ідеалісти) не вірять або в можливості людини пізнавати світ, або в пізнаваність самого світу, або ж допускають обмежену можливість пізнання. Вони висунули послідовну теорію агностицизму, згідно з якою</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сама людина володіє обмеженими пізнавальними можливостями (завдяки обмеженим пізнавальним можливостям розуму). Сам навколишній світ непізнаваний у принципі – людина зможе пізнати зовнішню сторону предметів і явищ, але ніколи не пізнає внутрішню сутність цих предметів і явищ – </a:t>
                </a:r>
                <a:r>
                  <a:rPr kumimoji="0" lang="ru-RU"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речей у собі</a:t>
                </a:r>
                <a:r>
                  <a:rPr kumimoji="0" lang="ru-RU"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uk-UA" altLang="uk-UA" sz="1900" b="0" i="0" u="none" strike="noStrike" cap="none" normalizeH="0" baseline="0" dirty="0" smtClean="0">
                  <a:ln>
                    <a:noFill/>
                  </a:ln>
                  <a:solidFill>
                    <a:schemeClr val="tx2"/>
                  </a:solidFill>
                  <a:effectLst/>
                </a:endParaRPr>
              </a:p>
            </p:txBody>
          </p:sp>
          <p:sp>
            <p:nvSpPr>
              <p:cNvPr id="11" name="Line 8"/>
              <p:cNvSpPr>
                <a:spLocks noChangeShapeType="1"/>
              </p:cNvSpPr>
              <p:nvPr/>
            </p:nvSpPr>
            <p:spPr bwMode="auto">
              <a:xfrm>
                <a:off x="954" y="5221"/>
                <a:ext cx="162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2" name="Line 7"/>
              <p:cNvSpPr>
                <a:spLocks noChangeShapeType="1"/>
              </p:cNvSpPr>
              <p:nvPr/>
            </p:nvSpPr>
            <p:spPr bwMode="auto">
              <a:xfrm>
                <a:off x="954" y="5219"/>
                <a:ext cx="0" cy="396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 name="Line 6"/>
              <p:cNvSpPr>
                <a:spLocks noChangeShapeType="1"/>
              </p:cNvSpPr>
              <p:nvPr/>
            </p:nvSpPr>
            <p:spPr bwMode="auto">
              <a:xfrm>
                <a:off x="954" y="6116"/>
                <a:ext cx="360"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 name="Line 5"/>
              <p:cNvSpPr>
                <a:spLocks noChangeShapeType="1"/>
              </p:cNvSpPr>
              <p:nvPr/>
            </p:nvSpPr>
            <p:spPr bwMode="auto">
              <a:xfrm>
                <a:off x="954" y="9179"/>
                <a:ext cx="360"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 name="Line 4"/>
              <p:cNvSpPr>
                <a:spLocks noChangeShapeType="1"/>
              </p:cNvSpPr>
              <p:nvPr/>
            </p:nvSpPr>
            <p:spPr bwMode="auto">
              <a:xfrm>
                <a:off x="4346" y="6116"/>
                <a:ext cx="180" cy="0"/>
              </a:xfrm>
              <a:prstGeom prst="line">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6" name="Line 3"/>
              <p:cNvSpPr>
                <a:spLocks noChangeShapeType="1"/>
              </p:cNvSpPr>
              <p:nvPr/>
            </p:nvSpPr>
            <p:spPr bwMode="auto">
              <a:xfrm>
                <a:off x="4346" y="9179"/>
                <a:ext cx="180" cy="0"/>
              </a:xfrm>
              <a:prstGeom prst="line">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55893457"/>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0" y="-198314"/>
            <a:ext cx="8568952" cy="1615827"/>
          </a:xfrm>
          <a:prstGeom prst="rect">
            <a:avLst/>
          </a:prstGeom>
        </p:spPr>
        <p:txBody>
          <a:bodyPr wrap="square" anchor="ctr">
            <a:spAutoFit/>
          </a:bodyPr>
          <a:lstStyle/>
          <a:p>
            <a:pPr algn="ctr">
              <a:spcAft>
                <a:spcPts val="0"/>
              </a:spcAft>
            </a:pPr>
            <a:r>
              <a:rPr lang="ru-RU" sz="3300" b="1" dirty="0">
                <a:latin typeface="+mn-lt"/>
                <a:ea typeface="Calibri" panose="020F0502020204030204" pitchFamily="34" charset="0"/>
              </a:rPr>
              <a:t>Основні </a:t>
            </a:r>
            <a:r>
              <a:rPr lang="ru-RU" sz="3300" b="1" dirty="0" err="1">
                <a:latin typeface="+mn-lt"/>
                <a:ea typeface="Calibri" panose="020F0502020204030204" pitchFamily="34" charset="0"/>
              </a:rPr>
              <a:t>компоненти</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наукового</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пізнання</a:t>
            </a:r>
            <a:endParaRPr lang="ru-RU" sz="3300" b="1" dirty="0">
              <a:latin typeface="+mn-lt"/>
              <a:ea typeface="Calibri" panose="020F0502020204030204" pitchFamily="34" charset="0"/>
            </a:endParaRPr>
          </a:p>
          <a:p>
            <a:pPr algn="ctr">
              <a:spcAft>
                <a:spcPts val="0"/>
              </a:spcAft>
            </a:pPr>
            <a:endParaRPr lang="ru-RU" sz="3300" b="1" dirty="0">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grpSp>
        <p:nvGrpSpPr>
          <p:cNvPr id="18" name="Group 1"/>
          <p:cNvGrpSpPr>
            <a:grpSpLocks/>
          </p:cNvGrpSpPr>
          <p:nvPr/>
        </p:nvGrpSpPr>
        <p:grpSpPr bwMode="auto">
          <a:xfrm>
            <a:off x="152400" y="1112715"/>
            <a:ext cx="8884096" cy="5700308"/>
            <a:chOff x="1152" y="1043"/>
            <a:chExt cx="9540" cy="8015"/>
          </a:xfrm>
        </p:grpSpPr>
        <p:sp>
          <p:nvSpPr>
            <p:cNvPr id="19" name="Line 18"/>
            <p:cNvSpPr>
              <a:spLocks noChangeShapeType="1"/>
            </p:cNvSpPr>
            <p:nvPr/>
          </p:nvSpPr>
          <p:spPr bwMode="auto">
            <a:xfrm>
              <a:off x="1325" y="1649"/>
              <a:ext cx="0" cy="703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0" name="Line 17"/>
            <p:cNvSpPr>
              <a:spLocks noChangeShapeType="1"/>
            </p:cNvSpPr>
            <p:nvPr/>
          </p:nvSpPr>
          <p:spPr bwMode="auto">
            <a:xfrm>
              <a:off x="1325" y="643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1" name="Line 16"/>
            <p:cNvSpPr>
              <a:spLocks noChangeShapeType="1"/>
            </p:cNvSpPr>
            <p:nvPr/>
          </p:nvSpPr>
          <p:spPr bwMode="auto">
            <a:xfrm>
              <a:off x="1325" y="3660"/>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2" name="Line 15"/>
            <p:cNvSpPr>
              <a:spLocks noChangeShapeType="1"/>
            </p:cNvSpPr>
            <p:nvPr/>
          </p:nvSpPr>
          <p:spPr bwMode="auto">
            <a:xfrm>
              <a:off x="1325" y="2441"/>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4" name="Line 14"/>
            <p:cNvSpPr>
              <a:spLocks noChangeShapeType="1"/>
            </p:cNvSpPr>
            <p:nvPr/>
          </p:nvSpPr>
          <p:spPr bwMode="auto">
            <a:xfrm>
              <a:off x="1325" y="467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5" name="Line 13"/>
            <p:cNvSpPr>
              <a:spLocks noChangeShapeType="1"/>
            </p:cNvSpPr>
            <p:nvPr/>
          </p:nvSpPr>
          <p:spPr bwMode="auto">
            <a:xfrm>
              <a:off x="1325" y="5657"/>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6" name="Line 12"/>
            <p:cNvSpPr>
              <a:spLocks noChangeShapeType="1"/>
            </p:cNvSpPr>
            <p:nvPr/>
          </p:nvSpPr>
          <p:spPr bwMode="auto">
            <a:xfrm>
              <a:off x="1325" y="731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7" name="Line 11"/>
            <p:cNvSpPr>
              <a:spLocks noChangeShapeType="1"/>
            </p:cNvSpPr>
            <p:nvPr/>
          </p:nvSpPr>
          <p:spPr bwMode="auto">
            <a:xfrm>
              <a:off x="1325" y="8686"/>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8" name="Rectangle 10"/>
            <p:cNvSpPr>
              <a:spLocks noChangeArrowheads="1"/>
            </p:cNvSpPr>
            <p:nvPr/>
          </p:nvSpPr>
          <p:spPr bwMode="auto">
            <a:xfrm>
              <a:off x="1152" y="1043"/>
              <a:ext cx="9540" cy="601"/>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Основні компоненти наукового пізнання</a:t>
              </a:r>
              <a:endParaRPr kumimoji="0" lang="uk-UA" altLang="uk-UA" sz="3600" b="0" i="0" u="none" strike="noStrike" cap="none" normalizeH="0" baseline="0" smtClean="0">
                <a:ln>
                  <a:noFill/>
                </a:ln>
                <a:solidFill>
                  <a:schemeClr val="tx1"/>
                </a:solidFill>
                <a:effectLst/>
              </a:endParaRPr>
            </a:p>
          </p:txBody>
        </p:sp>
        <p:sp>
          <p:nvSpPr>
            <p:cNvPr id="29" name="Rectangle 9"/>
            <p:cNvSpPr>
              <a:spLocks noChangeArrowheads="1"/>
            </p:cNvSpPr>
            <p:nvPr/>
          </p:nvSpPr>
          <p:spPr bwMode="auto">
            <a:xfrm>
              <a:off x="1499" y="1832"/>
              <a:ext cx="9181" cy="1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пізнавальна діяльність спеціально підготовлених груп людей, які досягли певного рівня знань, навичок, розуміння, виробили відповідні світоглядні та методологічні настанови з приводу своєї професійної діяльності</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b="0" i="0" u="none" strike="noStrike" cap="none" normalizeH="0" baseline="0" dirty="0" smtClean="0">
                <a:ln>
                  <a:noFill/>
                </a:ln>
                <a:solidFill>
                  <a:schemeClr val="tx1"/>
                </a:solidFill>
                <a:effectLst/>
              </a:endParaRPr>
            </a:p>
          </p:txBody>
        </p:sp>
        <p:sp>
          <p:nvSpPr>
            <p:cNvPr id="30" name="Rectangle 8"/>
            <p:cNvSpPr>
              <a:spLocks noChangeArrowheads="1"/>
            </p:cNvSpPr>
            <p:nvPr/>
          </p:nvSpPr>
          <p:spPr bwMode="auto">
            <a:xfrm>
              <a:off x="1499" y="3253"/>
              <a:ext cx="9181" cy="9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об'єкти пізнання, які можуть не збігатися безпосередньо з об'єктами виробничої діяльності, а також практики в цілому</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sp>
          <p:nvSpPr>
            <p:cNvPr id="31" name="Rectangle 7"/>
            <p:cNvSpPr>
              <a:spLocks noChangeArrowheads="1"/>
            </p:cNvSpPr>
            <p:nvPr/>
          </p:nvSpPr>
          <p:spPr bwMode="auto">
            <a:xfrm>
              <a:off x="1499" y="4269"/>
              <a:ext cx="9181" cy="8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предмет пізнання, який детермінується об'єктом пізнання і виявляється в певних логічних формах</a:t>
              </a:r>
              <a:endParaRPr kumimoji="0" lang="uk-UA" altLang="uk-UA" sz="2000" b="0" i="0" u="none" strike="noStrike" cap="none" normalizeH="0" baseline="0" smtClean="0">
                <a:ln>
                  <a:noFill/>
                </a:ln>
                <a:solidFill>
                  <a:schemeClr val="tx1"/>
                </a:solidFill>
                <a:effectLst/>
              </a:endParaRPr>
            </a:p>
          </p:txBody>
        </p:sp>
        <p:grpSp>
          <p:nvGrpSpPr>
            <p:cNvPr id="32" name="Group 4"/>
            <p:cNvGrpSpPr>
              <a:grpSpLocks/>
            </p:cNvGrpSpPr>
            <p:nvPr/>
          </p:nvGrpSpPr>
          <p:grpSpPr bwMode="auto">
            <a:xfrm>
              <a:off x="1499" y="5284"/>
              <a:ext cx="9181" cy="1422"/>
              <a:chOff x="1494" y="5759"/>
              <a:chExt cx="9528" cy="1260"/>
            </a:xfrm>
          </p:grpSpPr>
          <p:sp>
            <p:nvSpPr>
              <p:cNvPr id="35" name="Rectangle 6"/>
              <p:cNvSpPr>
                <a:spLocks noChangeArrowheads="1"/>
              </p:cNvSpPr>
              <p:nvPr/>
            </p:nvSpPr>
            <p:spPr bwMode="auto">
              <a:xfrm>
                <a:off x="1494" y="5759"/>
                <a:ext cx="9528" cy="5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особливі методи та засоби пізнання</a:t>
                </a:r>
                <a:endParaRPr kumimoji="0" lang="uk-UA" altLang="uk-UA" sz="20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smtClean="0">
                  <a:ln>
                    <a:noFill/>
                  </a:ln>
                  <a:solidFill>
                    <a:schemeClr val="tx1"/>
                  </a:solidFill>
                  <a:effectLst/>
                </a:endParaRPr>
              </a:p>
            </p:txBody>
          </p:sp>
          <p:sp>
            <p:nvSpPr>
              <p:cNvPr id="36" name="Rectangle 5"/>
              <p:cNvSpPr>
                <a:spLocks noChangeArrowheads="1"/>
              </p:cNvSpPr>
              <p:nvPr/>
            </p:nvSpPr>
            <p:spPr bwMode="auto">
              <a:xfrm>
                <a:off x="1494" y="6486"/>
                <a:ext cx="9528" cy="5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уже сформовані логічні форми пізнання та </a:t>
                </a:r>
                <a:r>
                  <a:rPr kumimoji="0" lang="uk-UA" altLang="uk-UA"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мовні</a:t>
                </a: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засоби</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grpSp>
        <p:sp>
          <p:nvSpPr>
            <p:cNvPr id="33" name="Rectangle 3"/>
            <p:cNvSpPr>
              <a:spLocks noChangeArrowheads="1"/>
            </p:cNvSpPr>
            <p:nvPr/>
          </p:nvSpPr>
          <p:spPr bwMode="auto">
            <a:xfrm>
              <a:off x="1499" y="6909"/>
              <a:ext cx="9181" cy="8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результати пізнання, що виражаються переважно в законах, теоріях, наукових гіпотезах</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sp>
          <p:nvSpPr>
            <p:cNvPr id="34" name="Rectangle 2"/>
            <p:cNvSpPr>
              <a:spLocks noChangeArrowheads="1"/>
            </p:cNvSpPr>
            <p:nvPr/>
          </p:nvSpPr>
          <p:spPr bwMode="auto">
            <a:xfrm>
              <a:off x="1499" y="7924"/>
              <a:ext cx="9181" cy="113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цілі на досягнення істинного і достовірного, систематизованого знання, здатного пояснити явища, передбачити їхні можливі зміни і бути застосованим практично</a:t>
              </a:r>
              <a:endParaRPr kumimoji="0" lang="uk-UA" altLang="uk-UA" sz="1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900" b="0" i="0" u="none" strike="noStrike" cap="none" normalizeH="0" baseline="0" dirty="0" smtClean="0">
                <a:ln>
                  <a:noFill/>
                </a:ln>
                <a:solidFill>
                  <a:schemeClr val="tx1"/>
                </a:solidFill>
                <a:effectLst/>
              </a:endParaRPr>
            </a:p>
          </p:txBody>
        </p:sp>
      </p:gr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051790753"/>
      </p:ext>
    </p:extLst>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3528" y="-11430"/>
            <a:ext cx="7812360" cy="830997"/>
          </a:xfrm>
          <a:prstGeom prst="rect">
            <a:avLst/>
          </a:prstGeom>
        </p:spPr>
        <p:txBody>
          <a:bodyPr wrap="square" anchor="ctr">
            <a:spAutoFit/>
          </a:bodyPr>
          <a:lstStyle/>
          <a:p>
            <a:pPr algn="ctr">
              <a:spcAft>
                <a:spcPts val="0"/>
              </a:spcAft>
            </a:pPr>
            <a:r>
              <a:rPr lang="ru-RU" sz="2400" b="1" dirty="0" err="1">
                <a:latin typeface="+mn-lt"/>
                <a:ea typeface="Calibri" panose="020F0502020204030204" pitchFamily="34" charset="0"/>
              </a:rPr>
              <a:t>Філософські</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концепції</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дослідження</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процесу</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пізнання</a:t>
            </a:r>
            <a:endParaRPr lang="ru-RU" sz="2400" b="1" dirty="0">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87320228"/>
              </p:ext>
            </p:extLst>
          </p:nvPr>
        </p:nvGraphicFramePr>
        <p:xfrm>
          <a:off x="0" y="761999"/>
          <a:ext cx="9143999" cy="6067870"/>
        </p:xfrm>
        <a:graphic>
          <a:graphicData uri="http://schemas.openxmlformats.org/drawingml/2006/table">
            <a:tbl>
              <a:tblPr>
                <a:tableStyleId>{69CF1AB2-1976-4502-BF36-3FF5EA218861}</a:tableStyleId>
              </a:tblPr>
              <a:tblGrid>
                <a:gridCol w="991393">
                  <a:extLst>
                    <a:ext uri="{9D8B030D-6E8A-4147-A177-3AD203B41FA5}">
                      <a16:colId xmlns:a16="http://schemas.microsoft.com/office/drawing/2014/main" xmlns="" val="560480302"/>
                    </a:ext>
                  </a:extLst>
                </a:gridCol>
                <a:gridCol w="2371667">
                  <a:extLst>
                    <a:ext uri="{9D8B030D-6E8A-4147-A177-3AD203B41FA5}">
                      <a16:colId xmlns:a16="http://schemas.microsoft.com/office/drawing/2014/main" xmlns="" val="2542742595"/>
                    </a:ext>
                  </a:extLst>
                </a:gridCol>
                <a:gridCol w="5780939">
                  <a:extLst>
                    <a:ext uri="{9D8B030D-6E8A-4147-A177-3AD203B41FA5}">
                      <a16:colId xmlns:a16="http://schemas.microsoft.com/office/drawing/2014/main" xmlns="" val="3689235818"/>
                    </a:ext>
                  </a:extLst>
                </a:gridCol>
              </a:tblGrid>
              <a:tr h="317688">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24621604"/>
                  </a:ext>
                </a:extLst>
              </a:tr>
              <a:tr h="2147534">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 </a:t>
                      </a:r>
                    </a:p>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Емпірична концепція</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(Ф. Бекон, </a:t>
                      </a:r>
                      <a:r>
                        <a:rPr lang="uk-UA" sz="1800" i="1" dirty="0" err="1">
                          <a:solidFill>
                            <a:schemeClr val="tx2"/>
                          </a:solidFill>
                          <a:effectLst/>
                          <a:latin typeface="Times New Roman" panose="02020603050405020304" pitchFamily="18" charset="0"/>
                          <a:cs typeface="Times New Roman" panose="02020603050405020304" pitchFamily="18" charset="0"/>
                        </a:rPr>
                        <a:t>Дж</a:t>
                      </a:r>
                      <a:r>
                        <a:rPr lang="uk-UA" sz="1800" i="1" dirty="0">
                          <a:solidFill>
                            <a:schemeClr val="tx2"/>
                          </a:solidFill>
                          <a:effectLst/>
                          <a:latin typeface="Times New Roman" panose="02020603050405020304" pitchFamily="18" charset="0"/>
                          <a:cs typeface="Times New Roman" panose="02020603050405020304" pitchFamily="18" charset="0"/>
                        </a:rPr>
                        <a:t>. Локк </a:t>
                      </a:r>
                      <a:r>
                        <a:rPr lang="en-US" sz="1800" i="1" dirty="0" smtClean="0">
                          <a:solidFill>
                            <a:schemeClr val="tx2"/>
                          </a:solidFill>
                          <a:effectLst/>
                          <a:latin typeface="Times New Roman" panose="02020603050405020304" pitchFamily="18" charset="0"/>
                          <a:cs typeface="Times New Roman" panose="02020603050405020304" pitchFamily="18" charset="0"/>
                        </a:rPr>
                        <a:t>   </a:t>
                      </a:r>
                      <a:r>
                        <a:rPr lang="uk-UA" sz="1800" i="1" dirty="0" smtClean="0">
                          <a:solidFill>
                            <a:schemeClr val="tx2"/>
                          </a:solidFill>
                          <a:effectLst/>
                          <a:latin typeface="Times New Roman" panose="02020603050405020304" pitchFamily="18" charset="0"/>
                          <a:cs typeface="Times New Roman" panose="02020603050405020304" pitchFamily="18" charset="0"/>
                        </a:rPr>
                        <a:t>Т</a:t>
                      </a:r>
                      <a:r>
                        <a:rPr lang="uk-UA" sz="1800" i="1" dirty="0">
                          <a:solidFill>
                            <a:schemeClr val="tx2"/>
                          </a:solidFill>
                          <a:effectLst/>
                          <a:latin typeface="Times New Roman" panose="02020603050405020304" pitchFamily="18" charset="0"/>
                          <a:cs typeface="Times New Roman" panose="02020603050405020304" pitchFamily="18" charset="0"/>
                        </a:rPr>
                        <a:t>. Гоббс)</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dirty="0">
                          <a:solidFill>
                            <a:schemeClr val="tx2"/>
                          </a:solidFill>
                          <a:effectLst/>
                          <a:latin typeface="Times New Roman" panose="02020603050405020304" pitchFamily="18" charset="0"/>
                          <a:cs typeface="Times New Roman" panose="02020603050405020304" pitchFamily="18" charset="0"/>
                        </a:rPr>
                        <a:t>Пізнання є ключем до всіх інших наук, бо має у собі “розумове знаряддя”, яке дає розумові вказівки або попереджає щодо помилок (“примар”). Бекон вважав, що поширена на той час логіка не є корисною для набуття пізнання. Порушуючи питання про новий метод “іншої логіки”, він наголошував, що нова логіка, на відміну від суто формальної, має виходити не тільки з природи розуму, але й з природи речей, “не вигадувати та надумувати”, а відкривати й відображати те, що здійснює природа, тобто бути змістовною та об'єктивною. Основою пізнання є досвід, а чуттєві форми визначають результати отриманої наукової інформації. Порівняно з логічними формами почуття має перевагу щодо достовірності, тоді як логічне мислення здатне спрямовувати пізнання в помилкове русло</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93307153"/>
                  </a:ext>
                </a:extLst>
              </a:tr>
              <a:tr h="1366612">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Концепція сенсуалізму </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a:t>
                      </a:r>
                      <a:r>
                        <a:rPr lang="uk-UA" sz="1800" i="1" dirty="0" err="1">
                          <a:solidFill>
                            <a:schemeClr val="tx2"/>
                          </a:solidFill>
                          <a:effectLst/>
                          <a:latin typeface="Times New Roman" panose="02020603050405020304" pitchFamily="18" charset="0"/>
                          <a:cs typeface="Times New Roman" panose="02020603050405020304" pitchFamily="18" charset="0"/>
                        </a:rPr>
                        <a:t>Дж</a:t>
                      </a:r>
                      <a:r>
                        <a:rPr lang="uk-UA" sz="1800" i="1" dirty="0">
                          <a:solidFill>
                            <a:schemeClr val="tx2"/>
                          </a:solidFill>
                          <a:effectLst/>
                          <a:latin typeface="Times New Roman" panose="02020603050405020304" pitchFamily="18" charset="0"/>
                          <a:cs typeface="Times New Roman" panose="02020603050405020304" pitchFamily="18" charset="0"/>
                        </a:rPr>
                        <a:t>. Локк) </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uk-UA" sz="1300" dirty="0">
                          <a:solidFill>
                            <a:schemeClr val="tx2"/>
                          </a:solidFill>
                          <a:effectLst/>
                          <a:latin typeface="Times New Roman" panose="02020603050405020304" pitchFamily="18" charset="0"/>
                          <a:cs typeface="Times New Roman" panose="02020603050405020304" pitchFamily="18" charset="0"/>
                        </a:rPr>
                        <a:t>“Немає нічого в розумі, чого не було б у відчуттях” – основний принцип сенсуалізму. Логічному мисленню як виду пізнання відводиться роль певного шостого чуття, що впорядковує емпіричний матеріал, який надають інші п'ять органів чуття. Приміром, </a:t>
                      </a:r>
                      <a:r>
                        <a:rPr lang="uk-UA" sz="1300" dirty="0" err="1">
                          <a:solidFill>
                            <a:schemeClr val="tx2"/>
                          </a:solidFill>
                          <a:effectLst/>
                          <a:latin typeface="Times New Roman" panose="02020603050405020304" pitchFamily="18" charset="0"/>
                          <a:cs typeface="Times New Roman" panose="02020603050405020304" pitchFamily="18" charset="0"/>
                        </a:rPr>
                        <a:t>Дж</a:t>
                      </a:r>
                      <a:r>
                        <a:rPr lang="uk-UA" sz="1300" dirty="0">
                          <a:solidFill>
                            <a:schemeClr val="tx2"/>
                          </a:solidFill>
                          <a:effectLst/>
                          <a:latin typeface="Times New Roman" panose="02020603050405020304" pitchFamily="18" charset="0"/>
                          <a:cs typeface="Times New Roman" panose="02020603050405020304" pitchFamily="18" charset="0"/>
                        </a:rPr>
                        <a:t>. Локк вважав, що знання не має в собі нічого того, що не було присутнім у чуттєвому досвіді. Поняття “сенсуалізм” (з лат. </a:t>
                      </a:r>
                      <a:r>
                        <a:rPr lang="uk-UA" sz="1300" dirty="0" err="1">
                          <a:solidFill>
                            <a:schemeClr val="tx2"/>
                          </a:solidFill>
                          <a:effectLst/>
                          <a:latin typeface="Times New Roman" panose="02020603050405020304" pitchFamily="18" charset="0"/>
                          <a:cs typeface="Times New Roman" panose="02020603050405020304" pitchFamily="18" charset="0"/>
                        </a:rPr>
                        <a:t>sensu</a:t>
                      </a:r>
                      <a:r>
                        <a:rPr lang="uk-UA" sz="1300" dirty="0">
                          <a:solidFill>
                            <a:schemeClr val="tx2"/>
                          </a:solidFill>
                          <a:effectLst/>
                          <a:latin typeface="Times New Roman" panose="02020603050405020304" pitchFamily="18" charset="0"/>
                          <a:cs typeface="Times New Roman" panose="02020603050405020304" pitchFamily="18" charset="0"/>
                        </a:rPr>
                        <a:t> – “почуття”) вживається для характеристики представників ранньої філософії, а саме – тих, які надавали почуттям перевагу над розумом</a:t>
                      </a: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49889661"/>
                  </a:ext>
                </a:extLst>
              </a:tr>
              <a:tr h="2147534">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Концепція раціоналізму </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a:t>
                      </a:r>
                      <a:r>
                        <a:rPr lang="uk-UA" sz="1800" i="1" dirty="0" err="1">
                          <a:solidFill>
                            <a:schemeClr val="tx2"/>
                          </a:solidFill>
                          <a:effectLst/>
                          <a:latin typeface="Times New Roman" panose="02020603050405020304" pitchFamily="18" charset="0"/>
                          <a:cs typeface="Times New Roman" panose="02020603050405020304" pitchFamily="18" charset="0"/>
                        </a:rPr>
                        <a:t>Рене</a:t>
                      </a:r>
                      <a:r>
                        <a:rPr lang="uk-UA" sz="1800" i="1" dirty="0">
                          <a:solidFill>
                            <a:schemeClr val="tx2"/>
                          </a:solidFill>
                          <a:effectLst/>
                          <a:latin typeface="Times New Roman" panose="02020603050405020304" pitchFamily="18" charset="0"/>
                          <a:cs typeface="Times New Roman" panose="02020603050405020304" pitchFamily="18" charset="0"/>
                        </a:rPr>
                        <a:t> Декарт)</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a:solidFill>
                            <a:schemeClr val="tx2"/>
                          </a:solidFill>
                          <a:effectLst/>
                          <a:latin typeface="Times New Roman" panose="02020603050405020304" pitchFamily="18" charset="0"/>
                          <a:cs typeface="Times New Roman" panose="02020603050405020304" pitchFamily="18" charset="0"/>
                        </a:rPr>
                        <a:t>Раціоналісти – це вчені, які ставлять розум, логічне мислення над почуттям. Вважають, що органи почуття надають лише поверхове й ілюзорне знання, а справжню наукову істину можна встановити лише на основі суворого логічного аналізу. Вся філософія та гносеологія Декарта охоплені переконанням у безмежності людського розуму, у надзвичайній силі пізнання, мислення та понятійного бачення сутності речей. Щоб побудувати храм нової, раціональної, культури потрібний чистий “будівельний майданчик”, тобто спочатку слід “розчистити ґрунт” від традиційної культури. Цю роботу, за Декартом, виконує сумнів: усе є сумнівним, безсумнівним є лише факт самого сумніву. Для Декарта сумнів – це не порожній скептицизм, а дещо конструктивне, всезагальне та універсальне</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798787139"/>
                  </a:ext>
                </a:extLst>
              </a:tr>
            </a:tbl>
          </a:graphicData>
        </a:graphic>
      </p:graphicFrame>
    </p:spTree>
    <p:extLst>
      <p:ext uri="{BB962C8B-B14F-4D97-AF65-F5344CB8AC3E}">
        <p14:creationId xmlns:p14="http://schemas.microsoft.com/office/powerpoint/2010/main" val="3085228631"/>
      </p:ext>
    </p:extLst>
  </p:cSld>
  <p:clrMapOvr>
    <a:masterClrMapping/>
  </p:clrMapOvr>
  <p:transition>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230604410"/>
              </p:ext>
            </p:extLst>
          </p:nvPr>
        </p:nvGraphicFramePr>
        <p:xfrm>
          <a:off x="23997" y="0"/>
          <a:ext cx="9143999" cy="7846584"/>
        </p:xfrm>
        <a:graphic>
          <a:graphicData uri="http://schemas.openxmlformats.org/drawingml/2006/table">
            <a:tbl>
              <a:tblPr>
                <a:tableStyleId>{69CF1AB2-1976-4502-BF36-3FF5EA218861}</a:tableStyleId>
              </a:tblPr>
              <a:tblGrid>
                <a:gridCol w="1259632">
                  <a:extLst>
                    <a:ext uri="{9D8B030D-6E8A-4147-A177-3AD203B41FA5}">
                      <a16:colId xmlns:a16="http://schemas.microsoft.com/office/drawing/2014/main" xmlns="" val="560480302"/>
                    </a:ext>
                  </a:extLst>
                </a:gridCol>
                <a:gridCol w="2103428">
                  <a:extLst>
                    <a:ext uri="{9D8B030D-6E8A-4147-A177-3AD203B41FA5}">
                      <a16:colId xmlns:a16="http://schemas.microsoft.com/office/drawing/2014/main" xmlns="" val="2542742595"/>
                    </a:ext>
                  </a:extLst>
                </a:gridCol>
                <a:gridCol w="5780939">
                  <a:extLst>
                    <a:ext uri="{9D8B030D-6E8A-4147-A177-3AD203B41FA5}">
                      <a16:colId xmlns:a16="http://schemas.microsoft.com/office/drawing/2014/main" xmlns="" val="3689235818"/>
                    </a:ext>
                  </a:extLst>
                </a:gridCol>
              </a:tblGrid>
              <a:tr h="363109">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24621604"/>
                  </a:ext>
                </a:extLst>
              </a:tr>
              <a:tr h="3137899">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XVIII ст.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ХIХ ст.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Німецька класична філософія (І. Кант)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6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Її основоположник І. Кант вперше спробував пов'язати проблеми гносеології з дослідженням історичних форм діяльності людей, стверджуючи, що об'єкт як такий існує лише у формах діяльності суб'єкта. Головне питання своєї гносеологічної концепції – про джерела та межі пізнання – І. Кант сформулював як питання про можливості апріорних синтетичних суджень, які дають нове знання у кожному з трьох головних видів знання – математиці, теоретичному природознавстві та метафізиці як пізнанні істинно сущого. Вирішуючи ці питання, І. Кант досліджував три головні характеристики пізнання – чуттєвість, </a:t>
                      </a:r>
                      <a:r>
                        <a:rPr lang="uk-UA" sz="16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розсудок</a:t>
                      </a:r>
                      <a:r>
                        <a:rPr lang="uk-UA" sz="16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та розум. Він вважав природним, фактичним та очевидним станом мислення діалектику, оскільки існуюча логіка не спроможна задовольнити актуальних потреби у сфері розв'язання природничих та соціальних проблем. У цьому зв'язку І. Кант поділив логіку на загальну (формальну) – логіку роздуму та трансцендентальну – логіку розуму, яка є початком діалектичної логіки</a:t>
                      </a:r>
                      <a:endParaRPr lang="uk-UA"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93307153"/>
                  </a:ext>
                </a:extLst>
              </a:tr>
              <a:tr h="3531176">
                <a:tc>
                  <a:txBody>
                    <a:bodyPr/>
                    <a:lstStyle/>
                    <a:p>
                      <a:pPr algn="ctr">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наприкінці XIX – перша половина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Російська філософія,</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раціоналістична гносеологія                     (В. Соловйов,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Бердяєв,</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Флоренський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 Булгаков,</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Шпет</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ірраціоналістична</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гносеологія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Шестов</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Соловйов намагався обґрунтувати “органічну логіку” як одну з трьох складових філософії на рівні з метафізикою та етикою, чітко розмежовував елементарну, формальну логіку та філософську –  “органічну” логіку. Перша з них має справу тільки із загальними формами </a:t>
                      </a:r>
                      <a:r>
                        <a:rPr lang="uk-UA" sz="16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мислительного</a:t>
                      </a: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процесу й не стосується філософії. Логіка філософська стосується не процесів мислення у його загальних суб'єктивних формах як емпірично даних, а об'єктивного характеру мислення, яке пізнає. Так, Л. </a:t>
                      </a:r>
                      <a:r>
                        <a:rPr lang="uk-UA" sz="16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Шестов</a:t>
                      </a: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був переконаним, що навіть “флегматичні філософи”, які винайшли гносеологію, часом робили спробу “неметодологічних виходів”, потай сподіваючись прокласти свій шлях до незнаного всупереч “безглуздим доказам” про нібито великі переваги наукового пізнання</a:t>
                      </a:r>
                      <a:endParaRPr lang="uk-UA"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49889661"/>
                  </a:ext>
                </a:extLst>
              </a:tr>
            </a:tbl>
          </a:graphicData>
        </a:graphic>
      </p:graphicFrame>
    </p:spTree>
    <p:extLst>
      <p:ext uri="{BB962C8B-B14F-4D97-AF65-F5344CB8AC3E}">
        <p14:creationId xmlns:p14="http://schemas.microsoft.com/office/powerpoint/2010/main" val="3708970192"/>
      </p:ext>
    </p:extLst>
  </p:cSld>
  <p:clrMapOvr>
    <a:masterClrMapping/>
  </p:clrMapOvr>
  <p:transition>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909936359"/>
              </p:ext>
            </p:extLst>
          </p:nvPr>
        </p:nvGraphicFramePr>
        <p:xfrm>
          <a:off x="0" y="0"/>
          <a:ext cx="9249888" cy="6916076"/>
        </p:xfrm>
        <a:graphic>
          <a:graphicData uri="http://schemas.openxmlformats.org/drawingml/2006/table">
            <a:tbl>
              <a:tblPr>
                <a:tableStyleId>{69CF1AB2-1976-4502-BF36-3FF5EA218861}</a:tableStyleId>
              </a:tblPr>
              <a:tblGrid>
                <a:gridCol w="1458214">
                  <a:extLst>
                    <a:ext uri="{9D8B030D-6E8A-4147-A177-3AD203B41FA5}">
                      <a16:colId xmlns:a16="http://schemas.microsoft.com/office/drawing/2014/main" xmlns="" val="560480302"/>
                    </a:ext>
                  </a:extLst>
                </a:gridCol>
                <a:gridCol w="2225186">
                  <a:extLst>
                    <a:ext uri="{9D8B030D-6E8A-4147-A177-3AD203B41FA5}">
                      <a16:colId xmlns:a16="http://schemas.microsoft.com/office/drawing/2014/main" xmlns="" val="2542742595"/>
                    </a:ext>
                  </a:extLst>
                </a:gridCol>
                <a:gridCol w="5566488">
                  <a:extLst>
                    <a:ext uri="{9D8B030D-6E8A-4147-A177-3AD203B41FA5}">
                      <a16:colId xmlns:a16="http://schemas.microsoft.com/office/drawing/2014/main" xmlns="" val="3689235818"/>
                    </a:ext>
                  </a:extLst>
                </a:gridCol>
              </a:tblGrid>
              <a:tr h="264315">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24621604"/>
                  </a:ext>
                </a:extLst>
              </a:tr>
              <a:tr h="2086344">
                <a:tc>
                  <a:txBody>
                    <a:bodyPr/>
                    <a:lstStyle/>
                    <a:p>
                      <a:pPr algn="ctr">
                        <a:spcAft>
                          <a:spcPts val="0"/>
                        </a:spcAft>
                      </a:pPr>
                      <a:r>
                        <a:rPr lang="uk-UA" sz="18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93307153"/>
                  </a:ext>
                </a:extLst>
              </a:tr>
              <a:tr h="2253671">
                <a:tc>
                  <a:txBody>
                    <a:bodyPr/>
                    <a:lstStyle/>
                    <a:p>
                      <a:pPr algn="ctr">
                        <a:spcAft>
                          <a:spcPts val="0"/>
                        </a:spcAft>
                      </a:pPr>
                      <a:r>
                        <a:rPr lang="uk-UA" sz="180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49889661"/>
                  </a:ext>
                </a:extLst>
              </a:tr>
              <a:tr h="2253671">
                <a:tc>
                  <a:txBody>
                    <a:bodyPr/>
                    <a:lstStyle/>
                    <a:p>
                      <a:pPr algn="ctr">
                        <a:spcAft>
                          <a:spcPts val="0"/>
                        </a:spcAft>
                      </a:pPr>
                      <a:r>
                        <a:rPr lang="uk-UA" sz="180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756497605"/>
                  </a:ext>
                </a:extLst>
              </a:tr>
            </a:tbl>
          </a:graphicData>
        </a:graphic>
      </p:graphicFrame>
    </p:spTree>
    <p:extLst>
      <p:ext uri="{BB962C8B-B14F-4D97-AF65-F5344CB8AC3E}">
        <p14:creationId xmlns:p14="http://schemas.microsoft.com/office/powerpoint/2010/main" val="1720111696"/>
      </p:ext>
    </p:extLst>
  </p:cSld>
  <p:clrMapOvr>
    <a:masterClrMapping/>
  </p:clrMapOvr>
  <p:transition>
    <p:strips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420139157"/>
              </p:ext>
            </p:extLst>
          </p:nvPr>
        </p:nvGraphicFramePr>
        <p:xfrm>
          <a:off x="71033" y="0"/>
          <a:ext cx="9249888" cy="6873718"/>
        </p:xfrm>
        <a:graphic>
          <a:graphicData uri="http://schemas.openxmlformats.org/drawingml/2006/table">
            <a:tbl>
              <a:tblPr>
                <a:tableStyleId>{69CF1AB2-1976-4502-BF36-3FF5EA218861}</a:tableStyleId>
              </a:tblPr>
              <a:tblGrid>
                <a:gridCol w="1458214">
                  <a:extLst>
                    <a:ext uri="{9D8B030D-6E8A-4147-A177-3AD203B41FA5}">
                      <a16:colId xmlns:a16="http://schemas.microsoft.com/office/drawing/2014/main" xmlns="" val="560480302"/>
                    </a:ext>
                  </a:extLst>
                </a:gridCol>
                <a:gridCol w="2225186">
                  <a:extLst>
                    <a:ext uri="{9D8B030D-6E8A-4147-A177-3AD203B41FA5}">
                      <a16:colId xmlns:a16="http://schemas.microsoft.com/office/drawing/2014/main" xmlns="" val="2542742595"/>
                    </a:ext>
                  </a:extLst>
                </a:gridCol>
                <a:gridCol w="5566488">
                  <a:extLst>
                    <a:ext uri="{9D8B030D-6E8A-4147-A177-3AD203B41FA5}">
                      <a16:colId xmlns:a16="http://schemas.microsoft.com/office/drawing/2014/main" xmlns="" val="3689235818"/>
                    </a:ext>
                  </a:extLst>
                </a:gridCol>
              </a:tblGrid>
              <a:tr h="294562">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24621604"/>
                  </a:ext>
                </a:extLst>
              </a:tr>
              <a:tr h="1810185">
                <a:tc>
                  <a:txBody>
                    <a:bodyPr/>
                    <a:lstStyle/>
                    <a:p>
                      <a:pPr algn="ctr">
                        <a:lnSpc>
                          <a:spcPct val="115000"/>
                        </a:lnSpc>
                        <a:spcAft>
                          <a:spcPts val="0"/>
                        </a:spcAft>
                      </a:pPr>
                      <a:r>
                        <a:rPr lang="uk-UA" sz="175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XIX ст.</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діалектико-матеріалістичної гносеології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(Карл Маркс,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Фрідріх Енгельс)</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Вона передбачає розуміння пізнання як певної форми духовного виробництва, як процесу відображення дійсності, яка існує незалежно від свідомості, передуючи їй. Процес пізнання цієї дійсності є принципово можливим і становить активне творче відображення реальності у процесі зміни її людьми, тобто в процесі суспільної практики. Процес пізнання, за Марксом та Енгельсом, детермінований соціокультурними факторами і здійснюється не ізольованим суб'єктом як “гносеологічним Робінзоном”, а людиною, яка є соціальною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істотою</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тобто сукупністю усіх соціальних відносин. Активність цієї людини – найважливіша передумова пізнавального процесу</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93307153"/>
                  </a:ext>
                </a:extLst>
              </a:tr>
              <a:tr h="2353240">
                <a:tc>
                  <a:txBody>
                    <a:bodyPr/>
                    <a:lstStyle/>
                    <a:p>
                      <a:pPr algn="ctr">
                        <a:spcAft>
                          <a:spcPts val="0"/>
                        </a:spcAft>
                      </a:pPr>
                      <a:r>
                        <a:rPr lang="uk-UA" sz="1750" i="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XX ст.</a:t>
                      </a:r>
                      <a:endParaRPr lang="uk-UA" sz="175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постпозитивізму</a:t>
                      </a:r>
                      <a:r>
                        <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 Поппер, Т. Кун,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Фейєрабенд</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Тулмін</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Головним предметом </a:t>
                      </a:r>
                      <a:r>
                        <a:rPr lang="uk-UA" sz="13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постпозитивістської</a:t>
                      </a: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гносеології є розвиток знання в його цілісності. Аналіз механізмів зростання і зміни знання він здійснює на підставі історії науки, а не її результатів, зафіксованих у певних формальних </a:t>
                      </a:r>
                      <a:r>
                        <a:rPr lang="uk-UA" sz="13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засобах. Цим зумовлене намагання історично, діалектично усвідомити пізнавальний процес як ідею зростання, розвитку знання (К. Поппер та його послідовники); думку про єдність “нормального життя” (кількісне зростання) та “наукових революцій”, стрибків (Т. Кун); положення про взаємопроникнення, переходи емпіричного і теоретичного в пізнанні, теорії та практиці тощо. Послідовники постпозитивізму довели, що “чистих фактів “, які б не торкалися будь-яких концептуальних висновків (як вважали логічні позитивісти), не існує, наукові факти завжди “теоретично навантажені”. Окрім того, вони вказали на те, що відкриття нового знання та його обґрунтування – це єдиний процес: виникнення та розвиток нової наукової теорії водночас є обґрунтуванням її.</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49889661"/>
                  </a:ext>
                </a:extLst>
              </a:tr>
              <a:tr h="1994568">
                <a:tc>
                  <a:txBody>
                    <a:bodyPr/>
                    <a:lstStyle/>
                    <a:p>
                      <a:pPr algn="ctr">
                        <a:spcAft>
                          <a:spcPts val="0"/>
                        </a:spcAft>
                      </a:pPr>
                      <a:r>
                        <a:rPr lang="uk-UA" sz="1750" i="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Кінець              ХХ ст. </a:t>
                      </a:r>
                      <a:endParaRPr lang="uk-UA" sz="175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структуралізму                     (К.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Леві-Строс</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Ж.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Лакан</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П.Фу</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постструктуралізму</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(Ж.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Деррід</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А.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Дельоз</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Учені цього напряму досліджували філософське та гуманітарне знання. Якщо представники структуралізму головну увагу приділяли структурі зазначених видів знання, то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постструктуралісти</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намагались усвідомити структуру і все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позаструктурне</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у знанні під кутом зору їх ґенези та історичного розвитку. Обидва підходи вивчали специфіку і методи гуманітарного знання, загальні механізми його функціонування, відмінності від природничого знання, єдність синхронного та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діахронного</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 пізнанні соціокультурних утворень (мова, мистецтво, література, мода тощо)</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756497605"/>
                  </a:ext>
                </a:extLst>
              </a:tr>
            </a:tbl>
          </a:graphicData>
        </a:graphic>
      </p:graphicFrame>
    </p:spTree>
    <p:extLst>
      <p:ext uri="{BB962C8B-B14F-4D97-AF65-F5344CB8AC3E}">
        <p14:creationId xmlns:p14="http://schemas.microsoft.com/office/powerpoint/2010/main" val="3109308834"/>
      </p:ext>
    </p:extLst>
  </p:cSld>
  <p:clrMapOvr>
    <a:masterClrMapping/>
  </p:clrMapOvr>
  <p:transition>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109112226"/>
              </p:ext>
            </p:extLst>
          </p:nvPr>
        </p:nvGraphicFramePr>
        <p:xfrm>
          <a:off x="0" y="0"/>
          <a:ext cx="9320921" cy="6872410"/>
        </p:xfrm>
        <a:graphic>
          <a:graphicData uri="http://schemas.openxmlformats.org/drawingml/2006/table">
            <a:tbl>
              <a:tblPr>
                <a:tableStyleId>{69CF1AB2-1976-4502-BF36-3FF5EA218861}</a:tableStyleId>
              </a:tblPr>
              <a:tblGrid>
                <a:gridCol w="1270288">
                  <a:extLst>
                    <a:ext uri="{9D8B030D-6E8A-4147-A177-3AD203B41FA5}">
                      <a16:colId xmlns:a16="http://schemas.microsoft.com/office/drawing/2014/main" xmlns="" val="560480302"/>
                    </a:ext>
                  </a:extLst>
                </a:gridCol>
                <a:gridCol w="2176829">
                  <a:extLst>
                    <a:ext uri="{9D8B030D-6E8A-4147-A177-3AD203B41FA5}">
                      <a16:colId xmlns:a16="http://schemas.microsoft.com/office/drawing/2014/main" xmlns="" val="2542742595"/>
                    </a:ext>
                  </a:extLst>
                </a:gridCol>
                <a:gridCol w="5873804">
                  <a:extLst>
                    <a:ext uri="{9D8B030D-6E8A-4147-A177-3AD203B41FA5}">
                      <a16:colId xmlns:a16="http://schemas.microsoft.com/office/drawing/2014/main" xmlns=""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24621604"/>
                  </a:ext>
                </a:extLst>
              </a:tr>
              <a:tr h="2649708">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20-х – </a:t>
                      </a:r>
                    </a:p>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60-ті роки </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Аналітична філософія</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Рассел,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Вітгенштейн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Куайн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Дж</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Остін,</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Карнап</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-гносеологічну проблематику аналітична філософія розглядає у сфері мови, вирішуючи її на основі аналізу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засобів і виразів. Водночас вона наголошує на важливій ролі аналізу в пізнавальній діяльності, намагається використати його для перетворення філософії на струнке й аргументоване знання. Завдяки цьому відбувається певне розмивання меж між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-методологічними та логіко-гносеологічними проблемами, з одного боку, і суто науковими – з другого. Усе більшу увагу сучасної аналітичної філософії привертають такі проблеми, як відношення концептуальних засобів до реальності; перетворення аналізу з мети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-гносеологічної діяльності на одне з її пізнавальних знарядь; відмова від розуміння аналізу як жорстко пов'язаного з певною парадигмою знання; розширення самого поняття “аналіз”, предметом якого стають будь-які проблеми; прагнення усвідомити ці проблеми на історичних, діалектичних засадах</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Ю.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Габермас</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Гайдеггер,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Рікьор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uk-UA" sz="130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3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головну увагу приділяє дослідженню особливостей гуманітарного знання, способів його здобуття та відмінностей від природознавства, намагається виявити спільне й відмінне у пізнанні та розумінні. Так,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виходить з того, що реально існують різні способи ставлення людини до світу, серед яких науково-теоретичне його освоєння є лише однією з позицій буття людини. Йдеться про те, що спосіб пізнання, пов'язаний з поняттями “наука”, “науковий метод”, не є єдиним чи універсальним. Істина пізнається не тільки й не стільки за допомогою наукового методу, найважливішими способами її розкриття є філософія, мистецтво та історія. X.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наголошував, що філософська герменевтика центральною своєю проблемою має розуміння як таке. Та й сама вона є універсальним аспектом філософії, а її головною метою є осягнення “дива розуміння”, яке, в свою чергу, є способом існування людини, що пізнає, оцінює та діє. Такий універсальний спосіб оволодіння світом невіддільний від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саморозуміння</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інтерпретатора. За своєю суттю розуміння є пошуком сенсу. Розуміння світу людиною та порозуміння між людьми, на думку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Гадамера</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відбуваються у царині мови, яка є специфічною реальністю</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49889661"/>
                  </a:ext>
                </a:extLst>
              </a:tr>
            </a:tbl>
          </a:graphicData>
        </a:graphic>
      </p:graphicFrame>
    </p:spTree>
    <p:extLst>
      <p:ext uri="{BB962C8B-B14F-4D97-AF65-F5344CB8AC3E}">
        <p14:creationId xmlns:p14="http://schemas.microsoft.com/office/powerpoint/2010/main" val="613527337"/>
      </p:ext>
    </p:extLst>
  </p:cSld>
  <p:clrMapOvr>
    <a:masterClrMapping/>
  </p:clrMapOvr>
  <p:transition>
    <p:strips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1105767065"/>
              </p:ext>
            </p:extLst>
          </p:nvPr>
        </p:nvGraphicFramePr>
        <p:xfrm>
          <a:off x="0" y="0"/>
          <a:ext cx="9320921" cy="6872410"/>
        </p:xfrm>
        <a:graphic>
          <a:graphicData uri="http://schemas.openxmlformats.org/drawingml/2006/table">
            <a:tbl>
              <a:tblPr>
                <a:tableStyleId>{69CF1AB2-1976-4502-BF36-3FF5EA218861}</a:tableStyleId>
              </a:tblPr>
              <a:tblGrid>
                <a:gridCol w="1270288">
                  <a:extLst>
                    <a:ext uri="{9D8B030D-6E8A-4147-A177-3AD203B41FA5}">
                      <a16:colId xmlns:a16="http://schemas.microsoft.com/office/drawing/2014/main" xmlns="" val="560480302"/>
                    </a:ext>
                  </a:extLst>
                </a:gridCol>
                <a:gridCol w="2176829">
                  <a:extLst>
                    <a:ext uri="{9D8B030D-6E8A-4147-A177-3AD203B41FA5}">
                      <a16:colId xmlns:a16="http://schemas.microsoft.com/office/drawing/2014/main" xmlns="" val="2542742595"/>
                    </a:ext>
                  </a:extLst>
                </a:gridCol>
                <a:gridCol w="5873804">
                  <a:extLst>
                    <a:ext uri="{9D8B030D-6E8A-4147-A177-3AD203B41FA5}">
                      <a16:colId xmlns:a16="http://schemas.microsoft.com/office/drawing/2014/main" xmlns=""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24621604"/>
                  </a:ext>
                </a:extLst>
              </a:tr>
              <a:tr h="2649708">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20-х – </a:t>
                      </a:r>
                    </a:p>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60-ті роки </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Аналітична філософія</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Рассел,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Вітгенштейн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Куайн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Дж</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Остін,</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Карнап</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-гносеологічну проблематику аналітична філософія розглядає у сфері мови, вирішуючи її на основі аналізу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засобів і виразів. Водночас вона наголошує на важливій ролі аналізу в пізнавальній діяльності, намагається використати його для перетворення філософії на струнке й аргументоване знання. Завдяки цьому відбувається певне розмивання меж між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-методологічними та логіко-гносеологічними проблемами, з одного боку, і суто науковими – з другого. Усе більшу увагу сучасної аналітичної філософії привертають такі проблеми, як відношення концептуальних засобів до реальності; перетворення аналізу з мети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-гносеологічної діяльності на одне з її пізнавальних знарядь; відмова від розуміння аналізу як жорстко пов'язаного з певною парадигмою знання; розширення самого поняття “аналіз”, предметом якого стають будь-які проблеми; прагнення усвідомити ці проблеми на історичних, діалектичних засадах</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Ю.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Габермас</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Гайдеггер,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Рікьор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uk-UA" sz="130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3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головну увагу приділяє дослідженню особливостей гуманітарного знання, способів його здобуття та відмінностей від природознавства, намагається виявити спільне й відмінне у пізнанні та розумінні. Так,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виходить з того, що реально існують різні способи ставлення людини до світу, серед яких науково-теоретичне його освоєння є лише однією з позицій буття людини. Йдеться про те, що спосіб пізнання, пов'язаний з поняттями “наука”, “науковий метод”, не є єдиним чи універсальним. Істина пізнається не тільки й не стільки за допомогою наукового методу, найважливішими способами її розкриття є філософія, мистецтво та історія. X.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наголошував, що філософська герменевтика центральною своєю проблемою має розуміння як таке. Та й сама вона є універсальним аспектом філософії, а її головною метою є осягнення “дива розуміння”, яке, в свою чергу, є способом існування людини, що пізнає, оцінює та діє. Такий універсальний спосіб оволодіння світом невіддільний від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саморозуміння</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інтерпретатора. За своєю суттю розуміння є пошуком сенсу. Розуміння світу людиною та порозуміння між людьми, на думку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Гадамера</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відбуваються у царині мови, яка є специфічною реальністю</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49889661"/>
                  </a:ext>
                </a:extLst>
              </a:tr>
            </a:tbl>
          </a:graphicData>
        </a:graphic>
      </p:graphicFrame>
    </p:spTree>
    <p:extLst>
      <p:ext uri="{BB962C8B-B14F-4D97-AF65-F5344CB8AC3E}">
        <p14:creationId xmlns:p14="http://schemas.microsoft.com/office/powerpoint/2010/main" val="2097327458"/>
      </p:ext>
    </p:extLst>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07504" y="-35064"/>
            <a:ext cx="8928992" cy="954107"/>
          </a:xfrm>
          <a:prstGeom prst="rect">
            <a:avLst/>
          </a:prstGeom>
        </p:spPr>
        <p:txBody>
          <a:bodyPr wrap="square">
            <a:spAutoFit/>
          </a:bodyPr>
          <a:lstStyle/>
          <a:p>
            <a:pPr algn="ctr">
              <a:spcAft>
                <a:spcPts val="0"/>
              </a:spcAft>
            </a:pPr>
            <a:r>
              <a:rPr lang="uk-UA" sz="2800" b="1" dirty="0">
                <a:latin typeface="+mn-lt"/>
                <a:ea typeface="Calibri" panose="020F0502020204030204" pitchFamily="34" charset="0"/>
              </a:rPr>
              <a:t>Дефініції </a:t>
            </a:r>
            <a:r>
              <a:rPr lang="uk-UA" sz="2800" b="1" dirty="0" err="1">
                <a:latin typeface="+mn-lt"/>
                <a:ea typeface="Calibri" panose="020F0502020204030204" pitchFamily="34" charset="0"/>
              </a:rPr>
              <a:t>терміна</a:t>
            </a:r>
            <a:r>
              <a:rPr lang="uk-UA" sz="2800" b="1" dirty="0">
                <a:latin typeface="+mn-lt"/>
                <a:ea typeface="Calibri" panose="020F0502020204030204" pitchFamily="34" charset="0"/>
              </a:rPr>
              <a:t> “пізнання”, надані різними вченими</a:t>
            </a:r>
            <a:endParaRPr lang="uk-UA" sz="2800" dirty="0">
              <a:effectLst/>
              <a:latin typeface="+mn-lt"/>
              <a:ea typeface="Calibri" panose="020F0502020204030204" pitchFamily="34"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3078493718"/>
              </p:ext>
            </p:extLst>
          </p:nvPr>
        </p:nvGraphicFramePr>
        <p:xfrm>
          <a:off x="114069" y="919041"/>
          <a:ext cx="8922427" cy="5822326"/>
        </p:xfrm>
        <a:graphic>
          <a:graphicData uri="http://schemas.openxmlformats.org/drawingml/2006/table">
            <a:tbl>
              <a:tblPr>
                <a:tableStyleId>{69CF1AB2-1976-4502-BF36-3FF5EA218861}</a:tableStyleId>
              </a:tblPr>
              <a:tblGrid>
                <a:gridCol w="1437912">
                  <a:extLst>
                    <a:ext uri="{9D8B030D-6E8A-4147-A177-3AD203B41FA5}">
                      <a16:colId xmlns:a16="http://schemas.microsoft.com/office/drawing/2014/main" xmlns="" val="2719709857"/>
                    </a:ext>
                  </a:extLst>
                </a:gridCol>
                <a:gridCol w="4456454">
                  <a:extLst>
                    <a:ext uri="{9D8B030D-6E8A-4147-A177-3AD203B41FA5}">
                      <a16:colId xmlns:a16="http://schemas.microsoft.com/office/drawing/2014/main" xmlns="" val="389615215"/>
                    </a:ext>
                  </a:extLst>
                </a:gridCol>
                <a:gridCol w="3028061">
                  <a:extLst>
                    <a:ext uri="{9D8B030D-6E8A-4147-A177-3AD203B41FA5}">
                      <a16:colId xmlns:a16="http://schemas.microsoft.com/office/drawing/2014/main" xmlns="" val="1287366688"/>
                    </a:ext>
                  </a:extLst>
                </a:gridCol>
              </a:tblGrid>
              <a:tr h="231067">
                <a:tc>
                  <a:txBody>
                    <a:bodyPr/>
                    <a:lstStyle/>
                    <a:p>
                      <a:pPr algn="ctr">
                        <a:lnSpc>
                          <a:spcPct val="100000"/>
                        </a:lnSpc>
                        <a:spcAft>
                          <a:spcPts val="0"/>
                        </a:spcAft>
                      </a:pPr>
                      <a:r>
                        <a:rPr lang="uk-UA" sz="1400" b="1" dirty="0">
                          <a:effectLst/>
                        </a:rPr>
                        <a:t>Учений (учені)</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Характеристика</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Джерело</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6962146"/>
                  </a:ext>
                </a:extLst>
              </a:tr>
              <a:tr h="924268">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Аристотель</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Будь-яке пізнання починається із здивування ..., а здивування породжує питання, а деякі питання – це проблема</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spc="-30" dirty="0" err="1">
                          <a:effectLst/>
                        </a:rPr>
                        <a:t>Barnes</a:t>
                      </a:r>
                      <a:r>
                        <a:rPr lang="uk-UA" sz="1400" spc="-30" dirty="0">
                          <a:effectLst/>
                        </a:rPr>
                        <a:t> </a:t>
                      </a:r>
                      <a:r>
                        <a:rPr lang="uk-UA" sz="1400" spc="-30" dirty="0" err="1">
                          <a:effectLst/>
                        </a:rPr>
                        <a:t>Jonathan</a:t>
                      </a:r>
                      <a:r>
                        <a:rPr lang="uk-UA" sz="1400" spc="-30" dirty="0">
                          <a:effectLst/>
                        </a:rPr>
                        <a:t>. </a:t>
                      </a:r>
                      <a:r>
                        <a:rPr lang="en-US" sz="1400" spc="-30" dirty="0" smtClean="0">
                          <a:effectLst/>
                        </a:rPr>
                        <a:t>Aristotle : a very short introduction</a:t>
                      </a:r>
                      <a:r>
                        <a:rPr lang="uk-UA" sz="1400" spc="-30" dirty="0" smtClean="0">
                          <a:effectLst/>
                        </a:rPr>
                        <a:t> / </a:t>
                      </a:r>
                      <a:r>
                        <a:rPr lang="uk-UA" sz="1400" spc="-30" dirty="0" err="1">
                          <a:effectLst/>
                        </a:rPr>
                        <a:t>Jonathan</a:t>
                      </a:r>
                      <a:r>
                        <a:rPr lang="uk-UA" sz="1400" spc="-30" dirty="0">
                          <a:effectLst/>
                        </a:rPr>
                        <a:t> </a:t>
                      </a:r>
                      <a:r>
                        <a:rPr lang="uk-UA" sz="1400" spc="-30" dirty="0" err="1">
                          <a:effectLst/>
                        </a:rPr>
                        <a:t>Barnes</a:t>
                      </a:r>
                      <a:r>
                        <a:rPr lang="uk-UA" sz="1400" spc="-30" dirty="0">
                          <a:effectLst/>
                        </a:rPr>
                        <a:t>. – </a:t>
                      </a:r>
                      <a:r>
                        <a:rPr lang="uk-UA" sz="1400" spc="-30" dirty="0" err="1">
                          <a:effectLst/>
                        </a:rPr>
                        <a:t>Oxford</a:t>
                      </a:r>
                      <a:r>
                        <a:rPr lang="uk-UA" sz="1400" spc="-30" dirty="0">
                          <a:effectLst/>
                        </a:rPr>
                        <a:t> : </a:t>
                      </a:r>
                      <a:r>
                        <a:rPr lang="uk-UA" sz="1400" spc="-30" dirty="0" err="1">
                          <a:effectLst/>
                        </a:rPr>
                        <a:t>Oxford</a:t>
                      </a:r>
                      <a:r>
                        <a:rPr lang="uk-UA" sz="1400" spc="-30" dirty="0">
                          <a:effectLst/>
                        </a:rPr>
                        <a:t> </a:t>
                      </a:r>
                      <a:r>
                        <a:rPr lang="uk-UA" sz="1400" spc="-30" dirty="0" err="1">
                          <a:effectLst/>
                        </a:rPr>
                        <a:t>University</a:t>
                      </a:r>
                      <a:r>
                        <a:rPr lang="uk-UA" sz="1400" spc="-30" dirty="0">
                          <a:effectLst/>
                        </a:rPr>
                        <a:t> </a:t>
                      </a:r>
                      <a:r>
                        <a:rPr lang="uk-UA" sz="1400" spc="-30" dirty="0" err="1">
                          <a:effectLst/>
                        </a:rPr>
                        <a:t>Press</a:t>
                      </a:r>
                      <a:r>
                        <a:rPr lang="uk-UA" sz="1400" spc="-30" dirty="0">
                          <a:effectLst/>
                        </a:rPr>
                        <a:t>, 2000. – 160 p.</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885261283"/>
                  </a:ext>
                </a:extLst>
              </a:tr>
              <a:tr h="924268">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Декарт</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Мета пізнання в оволодінні силами природи, а також у вдосконаленні самої людини</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spc="-10" dirty="0">
                          <a:effectLst/>
                        </a:rPr>
                        <a:t>Соколов В. В. Декарт Р. Соч. :</a:t>
                      </a:r>
                      <a:r>
                        <a:rPr lang="uk-UA" sz="1400" dirty="0">
                          <a:effectLst/>
                        </a:rPr>
                        <a:t> 2 т. /  [</a:t>
                      </a:r>
                      <a:r>
                        <a:rPr lang="uk-UA" sz="1400" dirty="0" err="1">
                          <a:effectLst/>
                        </a:rPr>
                        <a:t>сост</a:t>
                      </a:r>
                      <a:r>
                        <a:rPr lang="uk-UA" sz="1400" dirty="0">
                          <a:effectLst/>
                        </a:rPr>
                        <a:t>., ред., вступ. ст. В. В. Соколова] ; пер. с лат. и </a:t>
                      </a:r>
                      <a:r>
                        <a:rPr lang="uk-UA" sz="1400" dirty="0" err="1">
                          <a:effectLst/>
                        </a:rPr>
                        <a:t>франц</a:t>
                      </a:r>
                      <a:r>
                        <a:rPr lang="uk-UA" sz="1400" dirty="0">
                          <a:effectLst/>
                        </a:rPr>
                        <a:t>. – Т. I. – М.: </a:t>
                      </a:r>
                      <a:r>
                        <a:rPr lang="uk-UA" sz="1400" dirty="0" err="1">
                          <a:effectLst/>
                        </a:rPr>
                        <a:t>Мысль</a:t>
                      </a:r>
                      <a:r>
                        <a:rPr lang="uk-UA" sz="1400" dirty="0">
                          <a:effectLst/>
                        </a:rPr>
                        <a:t>, 1989. – 654 с.</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510137269"/>
                  </a:ext>
                </a:extLst>
              </a:tr>
              <a:tr h="1200987">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Кант</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Існують два основні стовбури людського пізнання, що виростають, може, з одного спільного, але невідомого нам кореня, а саме чуттєвість і розум: за допомогою чуттєвості предмети нам даються, розумом же вони мисляться</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ru-RU" sz="1400" dirty="0" smtClean="0">
                          <a:effectLst/>
                        </a:rPr>
                        <a:t>Кант І. Критика практичного </a:t>
                      </a:r>
                      <a:r>
                        <a:rPr lang="ru-RU" sz="1400" dirty="0" err="1" smtClean="0">
                          <a:effectLst/>
                        </a:rPr>
                        <a:t>розуму</a:t>
                      </a:r>
                      <a:r>
                        <a:rPr lang="ru-RU" sz="1400" dirty="0" smtClean="0">
                          <a:effectLst/>
                        </a:rPr>
                        <a:t> / І. Кант. – К. : </a:t>
                      </a:r>
                      <a:r>
                        <a:rPr lang="ru-RU" sz="1400" dirty="0" err="1" smtClean="0">
                          <a:effectLst/>
                        </a:rPr>
                        <a:t>Юніверс</a:t>
                      </a:r>
                      <a:r>
                        <a:rPr lang="ru-RU" sz="1400" dirty="0" smtClean="0">
                          <a:effectLst/>
                        </a:rPr>
                        <a:t>, 2004. – 240 с.</a:t>
                      </a:r>
                    </a:p>
                    <a:p>
                      <a:pPr>
                        <a:lnSpc>
                          <a:spcPct val="100000"/>
                        </a:lnSpc>
                        <a:spcAft>
                          <a:spcPts val="0"/>
                        </a:spcAft>
                      </a:pP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412890859"/>
                  </a:ext>
                </a:extLst>
              </a:tr>
              <a:tr h="693201">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Платон</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Завдання чистого пізнання полягає у знаходженні та описі дійсної природи речей. Опис сутності називається визначенням.</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Платон. Діалоги  /  Платон / [пер. з </a:t>
                      </a:r>
                      <a:r>
                        <a:rPr lang="uk-UA" sz="1400" dirty="0" err="1">
                          <a:effectLst/>
                        </a:rPr>
                        <a:t>давньогрец</a:t>
                      </a:r>
                      <a:r>
                        <a:rPr lang="uk-UA" sz="1400" dirty="0">
                          <a:effectLst/>
                        </a:rPr>
                        <a:t>.].  – Х.: Фоліо, 2008. – 349 с.</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82062140"/>
                  </a:ext>
                </a:extLst>
              </a:tr>
              <a:tr h="1848535">
                <a:tc>
                  <a:txBody>
                    <a:bodyPr/>
                    <a:lstStyle/>
                    <a:p>
                      <a:pPr>
                        <a:lnSpc>
                          <a:spcPct val="100000"/>
                        </a:lnSpc>
                        <a:spcAft>
                          <a:spcPts val="0"/>
                        </a:spcAft>
                      </a:pPr>
                      <a:r>
                        <a:rPr lang="uk-UA" sz="1400" i="1" u="none" dirty="0">
                          <a:effectLst>
                            <a:outerShdw blurRad="38100" dist="38100" dir="2700000" algn="tl">
                              <a:srgbClr val="000000">
                                <a:alpha val="43137"/>
                              </a:srgbClr>
                            </a:outerShdw>
                          </a:effectLst>
                        </a:rPr>
                        <a:t>Т. </a:t>
                      </a:r>
                      <a:r>
                        <a:rPr lang="uk-UA" sz="1400" i="1" u="none" dirty="0" err="1">
                          <a:effectLst>
                            <a:outerShdw blurRad="38100" dist="38100" dir="2700000" algn="tl">
                              <a:srgbClr val="000000">
                                <a:alpha val="43137"/>
                              </a:srgbClr>
                            </a:outerShdw>
                          </a:effectLst>
                        </a:rPr>
                        <a:t>Вільямсон</a:t>
                      </a:r>
                      <a:r>
                        <a:rPr lang="uk-UA" sz="1400" i="1" u="none" dirty="0">
                          <a:effectLst>
                            <a:outerShdw blurRad="38100" dist="38100" dir="2700000" algn="tl">
                              <a:srgbClr val="000000">
                                <a:alpha val="43137"/>
                              </a:srgbClr>
                            </a:outerShdw>
                          </a:effectLst>
                        </a:rPr>
                        <a:t> </a:t>
                      </a:r>
                    </a:p>
                    <a:p>
                      <a:pPr>
                        <a:lnSpc>
                          <a:spcPct val="100000"/>
                        </a:lnSpc>
                        <a:spcAft>
                          <a:spcPts val="0"/>
                        </a:spcAft>
                      </a:pPr>
                      <a:r>
                        <a:rPr lang="uk-UA" sz="1400" i="1" u="none" dirty="0">
                          <a:effectLst>
                            <a:outerShdw blurRad="38100" dist="38100" dir="2700000" algn="tl">
                              <a:srgbClr val="000000">
                                <a:alpha val="43137"/>
                              </a:srgbClr>
                            </a:outerShdw>
                          </a:effectLst>
                        </a:rPr>
                        <a:t>(T. </a:t>
                      </a:r>
                      <a:r>
                        <a:rPr lang="uk-UA" sz="1400" i="1" u="none" dirty="0" err="1">
                          <a:effectLst>
                            <a:outerShdw blurRad="38100" dist="38100" dir="2700000" algn="tl">
                              <a:srgbClr val="000000">
                                <a:alpha val="43137"/>
                              </a:srgbClr>
                            </a:outerShdw>
                          </a:effectLst>
                        </a:rPr>
                        <a:t>Williamson</a:t>
                      </a:r>
                      <a:r>
                        <a:rPr lang="uk-UA" sz="1400" i="1" u="none" dirty="0">
                          <a:effectLst>
                            <a:outerShdw blurRad="38100" dist="38100" dir="2700000" algn="tl">
                              <a:srgbClr val="000000">
                                <a:alpha val="43137"/>
                              </a:srgbClr>
                            </a:outerShdw>
                          </a:effectLst>
                        </a:rPr>
                        <a:t>)</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Пізнання, як правило, визначається як щось на зразок процесу набуття, зберігання та застосування знань. У першому визначенні пізнання є наукою через взаємозв’язок між суб’єктом і об’єктом пізнання. Як правило, хоча і не завжди те, що відоме, включає в себе вплив зовнішнього середовища стосовно суб’єкта пізнання</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err="1">
                          <a:effectLst/>
                        </a:rPr>
                        <a:t>Williamson</a:t>
                      </a:r>
                      <a:r>
                        <a:rPr lang="uk-UA" sz="1400" dirty="0">
                          <a:effectLst/>
                        </a:rPr>
                        <a:t> </a:t>
                      </a:r>
                      <a:r>
                        <a:rPr lang="uk-UA" sz="1400" dirty="0" err="1">
                          <a:effectLst/>
                        </a:rPr>
                        <a:t>Timothy</a:t>
                      </a:r>
                      <a:r>
                        <a:rPr lang="uk-UA" sz="1400" dirty="0">
                          <a:effectLst/>
                        </a:rPr>
                        <a:t>. </a:t>
                      </a:r>
                      <a:r>
                        <a:rPr lang="uk-UA" sz="1400" dirty="0" err="1">
                          <a:effectLst/>
                        </a:rPr>
                        <a:t>Can</a:t>
                      </a:r>
                      <a:r>
                        <a:rPr lang="uk-UA" sz="1400" dirty="0">
                          <a:effectLst/>
                        </a:rPr>
                        <a:t> </a:t>
                      </a:r>
                      <a:r>
                        <a:rPr lang="uk-UA" sz="1400" dirty="0" err="1">
                          <a:effectLst/>
                        </a:rPr>
                        <a:t>Cognition</a:t>
                      </a:r>
                      <a:r>
                        <a:rPr lang="uk-UA" sz="1400" dirty="0">
                          <a:effectLst/>
                        </a:rPr>
                        <a:t> </a:t>
                      </a:r>
                      <a:r>
                        <a:rPr lang="uk-UA" sz="1400" dirty="0" err="1">
                          <a:effectLst/>
                        </a:rPr>
                        <a:t>be</a:t>
                      </a:r>
                      <a:r>
                        <a:rPr lang="uk-UA" sz="1400" dirty="0">
                          <a:effectLst/>
                        </a:rPr>
                        <a:t> </a:t>
                      </a:r>
                      <a:r>
                        <a:rPr lang="uk-UA" sz="1400" dirty="0" err="1">
                          <a:effectLst/>
                        </a:rPr>
                        <a:t>Factorised</a:t>
                      </a:r>
                      <a:r>
                        <a:rPr lang="uk-UA" sz="1400" dirty="0">
                          <a:effectLst/>
                        </a:rPr>
                        <a:t> </a:t>
                      </a:r>
                      <a:r>
                        <a:rPr lang="uk-UA" sz="1400" dirty="0" err="1">
                          <a:effectLst/>
                        </a:rPr>
                        <a:t>into</a:t>
                      </a:r>
                      <a:r>
                        <a:rPr lang="uk-UA" sz="1400" dirty="0">
                          <a:effectLst/>
                        </a:rPr>
                        <a:t> </a:t>
                      </a:r>
                      <a:r>
                        <a:rPr lang="uk-UA" sz="1400" dirty="0" err="1">
                          <a:effectLst/>
                        </a:rPr>
                        <a:t>Internal</a:t>
                      </a:r>
                      <a:r>
                        <a:rPr lang="uk-UA" sz="1400" dirty="0">
                          <a:effectLst/>
                        </a:rPr>
                        <a:t> </a:t>
                      </a:r>
                      <a:r>
                        <a:rPr lang="uk-UA" sz="1400" dirty="0" err="1">
                          <a:effectLst/>
                        </a:rPr>
                        <a:t>and</a:t>
                      </a:r>
                      <a:r>
                        <a:rPr lang="uk-UA" sz="1400" dirty="0">
                          <a:effectLst/>
                        </a:rPr>
                        <a:t> </a:t>
                      </a:r>
                      <a:r>
                        <a:rPr lang="uk-UA" sz="1400" dirty="0" err="1">
                          <a:effectLst/>
                        </a:rPr>
                        <a:t>External</a:t>
                      </a:r>
                      <a:r>
                        <a:rPr lang="uk-UA" sz="1400" dirty="0">
                          <a:effectLst/>
                        </a:rPr>
                        <a:t> </a:t>
                      </a:r>
                      <a:r>
                        <a:rPr lang="uk-UA" sz="1400" dirty="0" err="1">
                          <a:effectLst/>
                        </a:rPr>
                        <a:t>Components</a:t>
                      </a:r>
                      <a:r>
                        <a:rPr lang="uk-UA" sz="1400" dirty="0">
                          <a:effectLst/>
                        </a:rPr>
                        <a:t>? / </a:t>
                      </a:r>
                      <a:r>
                        <a:rPr lang="uk-UA" sz="1400" dirty="0" err="1">
                          <a:effectLst/>
                        </a:rPr>
                        <a:t>Timothy</a:t>
                      </a:r>
                      <a:r>
                        <a:rPr lang="uk-UA" sz="1400" dirty="0">
                          <a:effectLst/>
                        </a:rPr>
                        <a:t> </a:t>
                      </a:r>
                      <a:r>
                        <a:rPr lang="uk-UA" sz="1400" dirty="0" err="1">
                          <a:effectLst/>
                        </a:rPr>
                        <a:t>Williamson</a:t>
                      </a:r>
                      <a:r>
                        <a:rPr lang="uk-UA" sz="1400" dirty="0">
                          <a:effectLst/>
                        </a:rPr>
                        <a:t> // </a:t>
                      </a:r>
                      <a:r>
                        <a:rPr lang="uk-UA" sz="1400" dirty="0" err="1">
                          <a:effectLst/>
                        </a:rPr>
                        <a:t>Contemporary</a:t>
                      </a:r>
                      <a:r>
                        <a:rPr lang="uk-UA" sz="1400" dirty="0">
                          <a:effectLst/>
                        </a:rPr>
                        <a:t> </a:t>
                      </a:r>
                      <a:r>
                        <a:rPr lang="uk-UA" sz="1400" dirty="0" err="1">
                          <a:effectLst/>
                        </a:rPr>
                        <a:t>Debates</a:t>
                      </a:r>
                      <a:r>
                        <a:rPr lang="uk-UA" sz="1400" dirty="0">
                          <a:effectLst/>
                        </a:rPr>
                        <a:t> </a:t>
                      </a:r>
                      <a:r>
                        <a:rPr lang="uk-UA" sz="1400" dirty="0" err="1">
                          <a:effectLst/>
                        </a:rPr>
                        <a:t>in</a:t>
                      </a:r>
                      <a:r>
                        <a:rPr lang="uk-UA" sz="1400" dirty="0">
                          <a:effectLst/>
                        </a:rPr>
                        <a:t> </a:t>
                      </a:r>
                      <a:r>
                        <a:rPr lang="uk-UA" sz="1400" dirty="0" err="1">
                          <a:effectLst/>
                        </a:rPr>
                        <a:t>Cognitive</a:t>
                      </a:r>
                      <a:r>
                        <a:rPr lang="uk-UA" sz="1400" dirty="0">
                          <a:effectLst/>
                        </a:rPr>
                        <a:t> </a:t>
                      </a:r>
                      <a:r>
                        <a:rPr lang="uk-UA" sz="1400" dirty="0" err="1">
                          <a:effectLst/>
                        </a:rPr>
                        <a:t>Science</a:t>
                      </a:r>
                      <a:r>
                        <a:rPr lang="uk-UA" sz="1400" dirty="0">
                          <a:effectLst/>
                        </a:rPr>
                        <a:t>, </a:t>
                      </a:r>
                      <a:r>
                        <a:rPr lang="uk-UA" sz="1400" dirty="0" err="1">
                          <a:effectLst/>
                        </a:rPr>
                        <a:t>Oxford</a:t>
                      </a:r>
                      <a:r>
                        <a:rPr lang="uk-UA" sz="1400" dirty="0">
                          <a:effectLst/>
                        </a:rPr>
                        <a:t> : </a:t>
                      </a:r>
                      <a:r>
                        <a:rPr lang="uk-UA" sz="1400" dirty="0" err="1">
                          <a:effectLst/>
                        </a:rPr>
                        <a:t>Blackwell</a:t>
                      </a:r>
                      <a:r>
                        <a:rPr lang="uk-UA" sz="1400" dirty="0">
                          <a:effectLst/>
                        </a:rPr>
                        <a:t>. – 2006. –  p. 291 – 306</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876315107"/>
                  </a:ext>
                </a:extLst>
              </a:tr>
            </a:tbl>
          </a:graphicData>
        </a:graphic>
      </p:graphicFrame>
    </p:spTree>
    <p:extLst>
      <p:ext uri="{BB962C8B-B14F-4D97-AF65-F5344CB8AC3E}">
        <p14:creationId xmlns:p14="http://schemas.microsoft.com/office/powerpoint/2010/main" val="3187449558"/>
      </p:ext>
    </p:extLst>
  </p:cSld>
  <p:clrMapOvr>
    <a:masterClrMapping/>
  </p:clrMapOvr>
  <p:transition>
    <p:strips dir="l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961773559"/>
              </p:ext>
            </p:extLst>
          </p:nvPr>
        </p:nvGraphicFramePr>
        <p:xfrm>
          <a:off x="0" y="0"/>
          <a:ext cx="9320921" cy="6872410"/>
        </p:xfrm>
        <a:graphic>
          <a:graphicData uri="http://schemas.openxmlformats.org/drawingml/2006/table">
            <a:tbl>
              <a:tblPr>
                <a:tableStyleId>{69CF1AB2-1976-4502-BF36-3FF5EA218861}</a:tableStyleId>
              </a:tblPr>
              <a:tblGrid>
                <a:gridCol w="1043608">
                  <a:extLst>
                    <a:ext uri="{9D8B030D-6E8A-4147-A177-3AD203B41FA5}">
                      <a16:colId xmlns:a16="http://schemas.microsoft.com/office/drawing/2014/main" xmlns="" val="560480302"/>
                    </a:ext>
                  </a:extLst>
                </a:gridCol>
                <a:gridCol w="2403509">
                  <a:extLst>
                    <a:ext uri="{9D8B030D-6E8A-4147-A177-3AD203B41FA5}">
                      <a16:colId xmlns:a16="http://schemas.microsoft.com/office/drawing/2014/main" xmlns="" val="2542742595"/>
                    </a:ext>
                  </a:extLst>
                </a:gridCol>
                <a:gridCol w="5873804">
                  <a:extLst>
                    <a:ext uri="{9D8B030D-6E8A-4147-A177-3AD203B41FA5}">
                      <a16:colId xmlns:a16="http://schemas.microsoft.com/office/drawing/2014/main" xmlns=""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024621604"/>
                  </a:ext>
                </a:extLst>
              </a:tr>
              <a:tr h="2649708">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еволюційної епістемології</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 Поппер, Т. Кун і   С.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Тулмін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Напрям у західній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-гносеологічній думці, головна мета якого – виявити ґенезу та етапи розвитку пізнання, його форм та методів у контексті еволюції живої природи. Еволюційна епістемологія намагається створити узагальнену теорію розвитку науки, спираючись на принцип історизму і намагаючись опосередкувати крайнощі раціоналізму та ірраціоналізму, когнітивного та соціального, природознавства та соціально-гуманітарних наук тощо. Представлена вона в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постпозитивістських</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моделях зростання і розвитку наукового знання </a:t>
                      </a:r>
                      <a:endParaRPr lang="uk-UA" sz="17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генетичної епістемології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(Жан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Вона ґрунтується на принципі розширення інваріантності знання суб'єкта про об'єкт під впливом змін в умовах досвіду. Жан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зазначав, що епістемологія – це теорія достовірного знання, яке завжди є процесом, а не станом. Основним завданням її є визначення шляху, яким пізнання дістається реальності, а також зв'язків та відносин, які встановлюються між суб'єктом та об'єктом. При цьому суб'єкт у своїй пізнавальній діяльності не може не керуватися певними методологічними нормами й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регулятивами</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Одним з головних правил генетичної епістемології, на думку Жана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є “правило співробітництва”, згідно з яким, вивчаючи, як зростає людське знання, вона у кожному конкретному випадку вдається до поєднання представників філософії, психології, логіки, математики, кібернетики та інших наук</a:t>
                      </a:r>
                      <a:endParaRPr lang="uk-UA" sz="17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49889661"/>
                  </a:ext>
                </a:extLst>
              </a:tr>
            </a:tbl>
          </a:graphicData>
        </a:graphic>
      </p:graphicFrame>
    </p:spTree>
    <p:extLst>
      <p:ext uri="{BB962C8B-B14F-4D97-AF65-F5344CB8AC3E}">
        <p14:creationId xmlns:p14="http://schemas.microsoft.com/office/powerpoint/2010/main" val="2665063226"/>
      </p:ext>
    </p:extLst>
  </p:cSld>
  <p:clrMapOvr>
    <a:masterClrMapping/>
  </p:clrMapOvr>
  <p:transition>
    <p:strips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Дякую </a:t>
            </a:r>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за увагу! </a:t>
            </a:r>
            <a:endParaRPr lang="uk-UA" sz="8000" dirty="0">
              <a:solidFill>
                <a:schemeClr val="accent4">
                  <a:lumMod val="75000"/>
                </a:schemeClr>
              </a:solidFill>
              <a:latin typeface="Arial Black" panose="020B0A04020102020204" pitchFamily="34" charset="0"/>
            </a:endParaRPr>
          </a:p>
        </p:txBody>
      </p:sp>
    </p:spTree>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я 1"/>
          <p:cNvGraphicFramePr>
            <a:graphicFrameLocks noGrp="1"/>
          </p:cNvGraphicFramePr>
          <p:nvPr>
            <p:extLst>
              <p:ext uri="{D42A27DB-BD31-4B8C-83A1-F6EECF244321}">
                <p14:modId xmlns:p14="http://schemas.microsoft.com/office/powerpoint/2010/main" val="3650014785"/>
              </p:ext>
            </p:extLst>
          </p:nvPr>
        </p:nvGraphicFramePr>
        <p:xfrm>
          <a:off x="89756" y="0"/>
          <a:ext cx="8964488" cy="7002780"/>
        </p:xfrm>
        <a:graphic>
          <a:graphicData uri="http://schemas.openxmlformats.org/drawingml/2006/table">
            <a:tbl>
              <a:tblPr>
                <a:tableStyleId>{69CF1AB2-1976-4502-BF36-3FF5EA218861}</a:tableStyleId>
              </a:tblPr>
              <a:tblGrid>
                <a:gridCol w="1658471">
                  <a:extLst>
                    <a:ext uri="{9D8B030D-6E8A-4147-A177-3AD203B41FA5}">
                      <a16:colId xmlns:a16="http://schemas.microsoft.com/office/drawing/2014/main" xmlns="" val="1891514510"/>
                    </a:ext>
                  </a:extLst>
                </a:gridCol>
                <a:gridCol w="4263681">
                  <a:extLst>
                    <a:ext uri="{9D8B030D-6E8A-4147-A177-3AD203B41FA5}">
                      <a16:colId xmlns:a16="http://schemas.microsoft.com/office/drawing/2014/main" xmlns="" val="1227259930"/>
                    </a:ext>
                  </a:extLst>
                </a:gridCol>
                <a:gridCol w="3042336">
                  <a:extLst>
                    <a:ext uri="{9D8B030D-6E8A-4147-A177-3AD203B41FA5}">
                      <a16:colId xmlns:a16="http://schemas.microsoft.com/office/drawing/2014/main" xmlns="" val="1085807087"/>
                    </a:ext>
                  </a:extLst>
                </a:gridCol>
              </a:tblGrid>
              <a:tr h="213360">
                <a:tc>
                  <a:txBody>
                    <a:bodyPr/>
                    <a:lstStyle/>
                    <a:p>
                      <a:pPr algn="ctr">
                        <a:lnSpc>
                          <a:spcPct val="100000"/>
                        </a:lnSpc>
                        <a:spcAft>
                          <a:spcPts val="0"/>
                        </a:spcAft>
                      </a:pPr>
                      <a:r>
                        <a:rPr lang="uk-UA" sz="1400" b="1" dirty="0">
                          <a:effectLst/>
                        </a:rPr>
                        <a:t>Учений (учені)</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Характеристика</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Джерело</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633804017"/>
                  </a:ext>
                </a:extLst>
              </a:tr>
              <a:tr h="2057400">
                <a:tc>
                  <a:txBody>
                    <a:bodyPr/>
                    <a:lstStyle/>
                    <a:p>
                      <a:pPr>
                        <a:spcAft>
                          <a:spcPts val="0"/>
                        </a:spcAft>
                      </a:pPr>
                      <a:r>
                        <a:rPr lang="uk-UA" sz="1300" i="1" dirty="0">
                          <a:effectLst>
                            <a:outerShdw blurRad="38100" dist="38100" dir="2700000" algn="tl">
                              <a:srgbClr val="000000">
                                <a:alpha val="43137"/>
                              </a:srgbClr>
                            </a:outerShdw>
                          </a:effectLst>
                        </a:rPr>
                        <a:t>Й. І. </a:t>
                      </a:r>
                      <a:r>
                        <a:rPr lang="uk-UA" sz="1300" i="1" dirty="0" err="1">
                          <a:effectLst>
                            <a:outerShdw blurRad="38100" dist="38100" dir="2700000" algn="tl">
                              <a:srgbClr val="000000">
                                <a:alpha val="43137"/>
                              </a:srgbClr>
                            </a:outerShdw>
                          </a:effectLst>
                        </a:rPr>
                        <a:t>Леду</a:t>
                      </a:r>
                      <a:r>
                        <a:rPr lang="uk-UA" sz="1300" i="1" dirty="0">
                          <a:effectLst>
                            <a:outerShdw blurRad="38100" dist="38100" dir="2700000" algn="tl">
                              <a:srgbClr val="000000">
                                <a:alpha val="43137"/>
                              </a:srgbClr>
                            </a:outerShdw>
                          </a:effectLst>
                        </a:rPr>
                        <a:t> </a:t>
                      </a:r>
                    </a:p>
                    <a:p>
                      <a:pPr>
                        <a:spcAft>
                          <a:spcPts val="0"/>
                        </a:spcAft>
                      </a:pPr>
                      <a:r>
                        <a:rPr lang="uk-UA" sz="1300" i="1" dirty="0">
                          <a:effectLst>
                            <a:outerShdw blurRad="38100" dist="38100" dir="2700000" algn="tl">
                              <a:srgbClr val="000000">
                                <a:alpha val="43137"/>
                              </a:srgbClr>
                            </a:outerShdw>
                          </a:effectLst>
                        </a:rPr>
                        <a:t>(J. E. </a:t>
                      </a:r>
                      <a:r>
                        <a:rPr lang="uk-UA" sz="1300" i="1" dirty="0" err="1">
                          <a:effectLst>
                            <a:outerShdw blurRad="38100" dist="38100" dir="2700000" algn="tl">
                              <a:srgbClr val="000000">
                                <a:alpha val="43137"/>
                              </a:srgbClr>
                            </a:outerShdw>
                          </a:effectLst>
                        </a:rPr>
                        <a:t>LeDoux</a:t>
                      </a:r>
                      <a:r>
                        <a:rPr lang="uk-UA" sz="1300" i="1" dirty="0">
                          <a:effectLst>
                            <a:outerShdw blurRad="38100" dist="38100" dir="2700000" algn="tl">
                              <a:srgbClr val="000000">
                                <a:alpha val="43137"/>
                              </a:srgbClr>
                            </a:outerShdw>
                          </a:effectLst>
                        </a:rPr>
                        <a:t>)</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Якщо пізнання визначається широко, включаючи чуттєву обробку інформації, наприклад, тієї, що аналізується мозком людини, а також іншими сенсорними ділянками тіла людини, то емоційний аналіз повністю залежить від чуттєвих процесів. Якщо пізнавальний процес визначати вузько, то він включає тільки складні психічні функції організму людини, швидше за все, опосередковано асоціативний аналіз мозку, тому емоції не завжди залежать від попередньої пізнавальної обробки</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uk-UA" sz="1300" dirty="0" err="1">
                          <a:effectLst/>
                        </a:rPr>
                        <a:t>LeDoux</a:t>
                      </a:r>
                      <a:r>
                        <a:rPr lang="uk-UA" sz="1300" dirty="0">
                          <a:effectLst/>
                        </a:rPr>
                        <a:t> J. E. </a:t>
                      </a:r>
                      <a:r>
                        <a:rPr lang="uk-UA" sz="1300" dirty="0" err="1">
                          <a:effectLst/>
                        </a:rPr>
                        <a:t>Emotion</a:t>
                      </a:r>
                      <a:r>
                        <a:rPr lang="uk-UA" sz="1300" dirty="0">
                          <a:effectLst/>
                        </a:rPr>
                        <a:t>: </a:t>
                      </a:r>
                      <a:r>
                        <a:rPr lang="uk-UA" sz="1300" dirty="0" err="1">
                          <a:effectLst/>
                        </a:rPr>
                        <a:t>Clues</a:t>
                      </a:r>
                      <a:r>
                        <a:rPr lang="uk-UA" sz="1300" dirty="0">
                          <a:effectLst/>
                        </a:rPr>
                        <a:t> </a:t>
                      </a:r>
                      <a:r>
                        <a:rPr lang="uk-UA" sz="1300" dirty="0" err="1">
                          <a:effectLst/>
                        </a:rPr>
                        <a:t>from</a:t>
                      </a:r>
                      <a:r>
                        <a:rPr lang="uk-UA" sz="1300" dirty="0">
                          <a:effectLst/>
                        </a:rPr>
                        <a:t> </a:t>
                      </a:r>
                      <a:r>
                        <a:rPr lang="uk-UA" sz="1300" dirty="0" err="1">
                          <a:effectLst/>
                        </a:rPr>
                        <a:t>the</a:t>
                      </a:r>
                      <a:r>
                        <a:rPr lang="uk-UA" sz="1300" dirty="0">
                          <a:effectLst/>
                        </a:rPr>
                        <a:t> </a:t>
                      </a:r>
                      <a:r>
                        <a:rPr lang="uk-UA" sz="1300" dirty="0" err="1">
                          <a:effectLst/>
                        </a:rPr>
                        <a:t>brain</a:t>
                      </a:r>
                      <a:r>
                        <a:rPr lang="uk-UA" sz="1300" dirty="0">
                          <a:effectLst/>
                        </a:rPr>
                        <a:t> / J. E. </a:t>
                      </a:r>
                      <a:r>
                        <a:rPr lang="uk-UA" sz="1300" dirty="0" err="1">
                          <a:effectLst/>
                        </a:rPr>
                        <a:t>LeDoux</a:t>
                      </a:r>
                      <a:r>
                        <a:rPr lang="uk-UA" sz="1300" dirty="0">
                          <a:effectLst/>
                        </a:rPr>
                        <a:t> // </a:t>
                      </a:r>
                      <a:r>
                        <a:rPr lang="uk-UA" sz="1300" dirty="0" err="1">
                          <a:effectLst/>
                        </a:rPr>
                        <a:t>Center</a:t>
                      </a:r>
                      <a:r>
                        <a:rPr lang="uk-UA" sz="1300" dirty="0">
                          <a:effectLst/>
                        </a:rPr>
                        <a:t> </a:t>
                      </a:r>
                      <a:r>
                        <a:rPr lang="uk-UA" sz="1300" dirty="0" err="1">
                          <a:effectLst/>
                        </a:rPr>
                        <a:t>for</a:t>
                      </a:r>
                      <a:r>
                        <a:rPr lang="uk-UA" sz="1300" dirty="0">
                          <a:effectLst/>
                        </a:rPr>
                        <a:t> </a:t>
                      </a:r>
                      <a:r>
                        <a:rPr lang="uk-UA" sz="1300" dirty="0" err="1">
                          <a:effectLst/>
                        </a:rPr>
                        <a:t>Neural</a:t>
                      </a:r>
                      <a:r>
                        <a:rPr lang="uk-UA" sz="1300" dirty="0">
                          <a:effectLst/>
                        </a:rPr>
                        <a:t> </a:t>
                      </a:r>
                      <a:r>
                        <a:rPr lang="uk-UA" sz="1300" dirty="0" err="1">
                          <a:effectLst/>
                        </a:rPr>
                        <a:t>Science</a:t>
                      </a:r>
                      <a:r>
                        <a:rPr lang="uk-UA" sz="1300" dirty="0">
                          <a:effectLst/>
                        </a:rPr>
                        <a:t>. – </a:t>
                      </a:r>
                      <a:r>
                        <a:rPr lang="uk-UA" sz="1300" dirty="0" err="1">
                          <a:effectLst/>
                        </a:rPr>
                        <a:t>Department</a:t>
                      </a:r>
                      <a:r>
                        <a:rPr lang="uk-UA" sz="1300" dirty="0">
                          <a:effectLst/>
                        </a:rPr>
                        <a:t> </a:t>
                      </a:r>
                      <a:r>
                        <a:rPr lang="uk-UA" sz="1300" dirty="0" err="1">
                          <a:effectLst/>
                        </a:rPr>
                        <a:t>of</a:t>
                      </a:r>
                      <a:r>
                        <a:rPr lang="uk-UA" sz="1300" dirty="0">
                          <a:effectLst/>
                        </a:rPr>
                        <a:t> </a:t>
                      </a:r>
                      <a:r>
                        <a:rPr lang="uk-UA" sz="1300" dirty="0" err="1">
                          <a:effectLst/>
                        </a:rPr>
                        <a:t>Psychology</a:t>
                      </a:r>
                      <a:r>
                        <a:rPr lang="uk-UA" sz="1300" dirty="0">
                          <a:effectLst/>
                        </a:rPr>
                        <a:t>. – </a:t>
                      </a:r>
                      <a:r>
                        <a:rPr lang="uk-UA" sz="1300" dirty="0" err="1">
                          <a:effectLst/>
                        </a:rPr>
                        <a:t>New</a:t>
                      </a:r>
                      <a:r>
                        <a:rPr lang="uk-UA" sz="1300" dirty="0">
                          <a:effectLst/>
                        </a:rPr>
                        <a:t> </a:t>
                      </a:r>
                      <a:r>
                        <a:rPr lang="uk-UA" sz="1300" dirty="0" err="1">
                          <a:effectLst/>
                        </a:rPr>
                        <a:t>York</a:t>
                      </a:r>
                      <a:r>
                        <a:rPr lang="uk-UA" sz="1300" dirty="0">
                          <a:effectLst/>
                        </a:rPr>
                        <a:t> </a:t>
                      </a:r>
                      <a:r>
                        <a:rPr lang="uk-UA" sz="1300" dirty="0" err="1">
                          <a:effectLst/>
                        </a:rPr>
                        <a:t>University</a:t>
                      </a:r>
                      <a:r>
                        <a:rPr lang="uk-UA" sz="1300" dirty="0">
                          <a:effectLst/>
                        </a:rPr>
                        <a:t>. – </a:t>
                      </a:r>
                      <a:r>
                        <a:rPr lang="uk-UA" sz="1300" dirty="0" err="1">
                          <a:effectLst/>
                        </a:rPr>
                        <a:t>New</a:t>
                      </a:r>
                      <a:r>
                        <a:rPr lang="uk-UA" sz="1300" dirty="0">
                          <a:effectLst/>
                        </a:rPr>
                        <a:t> </a:t>
                      </a:r>
                      <a:r>
                        <a:rPr lang="uk-UA" sz="1300" dirty="0" err="1">
                          <a:effectLst/>
                        </a:rPr>
                        <a:t>York</a:t>
                      </a:r>
                      <a:r>
                        <a:rPr lang="uk-UA" sz="1300" dirty="0">
                          <a:effectLst/>
                        </a:rPr>
                        <a:t>. – p. 209–235.</a:t>
                      </a:r>
                    </a:p>
                    <a:p>
                      <a:pPr>
                        <a:spcAft>
                          <a:spcPts val="0"/>
                        </a:spcAft>
                      </a:pPr>
                      <a:r>
                        <a:rPr lang="uk-UA" sz="1300" dirty="0">
                          <a:effectLst/>
                        </a:rPr>
                        <a:t> </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422951090"/>
                  </a:ext>
                </a:extLst>
              </a:tr>
              <a:tr h="1645920">
                <a:tc>
                  <a:txBody>
                    <a:bodyPr/>
                    <a:lstStyle/>
                    <a:p>
                      <a:pPr>
                        <a:spcAft>
                          <a:spcPts val="0"/>
                        </a:spcAft>
                      </a:pPr>
                      <a:r>
                        <a:rPr lang="uk-UA" sz="1300" i="1" dirty="0">
                          <a:effectLst>
                            <a:outerShdw blurRad="38100" dist="38100" dir="2700000" algn="tl">
                              <a:srgbClr val="000000">
                                <a:alpha val="43137"/>
                              </a:srgbClr>
                            </a:outerShdw>
                          </a:effectLst>
                        </a:rPr>
                        <a:t>У. </a:t>
                      </a:r>
                      <a:r>
                        <a:rPr lang="uk-UA" sz="1300" i="1" dirty="0" err="1">
                          <a:effectLst>
                            <a:outerShdw blurRad="38100" dist="38100" dir="2700000" algn="tl">
                              <a:srgbClr val="000000">
                                <a:alpha val="43137"/>
                              </a:srgbClr>
                            </a:outerShdw>
                          </a:effectLst>
                        </a:rPr>
                        <a:t>Найссер</a:t>
                      </a:r>
                      <a:r>
                        <a:rPr lang="uk-UA" sz="1300" i="1" dirty="0">
                          <a:effectLst>
                            <a:outerShdw blurRad="38100" dist="38100" dir="2700000" algn="tl">
                              <a:srgbClr val="000000">
                                <a:alpha val="43137"/>
                              </a:srgbClr>
                            </a:outerShdw>
                          </a:effectLst>
                        </a:rPr>
                        <a:t> </a:t>
                      </a:r>
                    </a:p>
                    <a:p>
                      <a:pPr>
                        <a:spcAft>
                          <a:spcPts val="0"/>
                        </a:spcAft>
                      </a:pPr>
                      <a:r>
                        <a:rPr lang="uk-UA" sz="1300" i="1" dirty="0">
                          <a:effectLst>
                            <a:outerShdw blurRad="38100" dist="38100" dir="2700000" algn="tl">
                              <a:srgbClr val="000000">
                                <a:alpha val="43137"/>
                              </a:srgbClr>
                            </a:outerShdw>
                          </a:effectLst>
                        </a:rPr>
                        <a:t>(U. </a:t>
                      </a:r>
                      <a:r>
                        <a:rPr lang="uk-UA" sz="1300" i="1" dirty="0" err="1">
                          <a:effectLst>
                            <a:outerShdw blurRad="38100" dist="38100" dir="2700000" algn="tl">
                              <a:srgbClr val="000000">
                                <a:alpha val="43137"/>
                              </a:srgbClr>
                            </a:outerShdw>
                          </a:effectLst>
                        </a:rPr>
                        <a:t>Neisser</a:t>
                      </a:r>
                      <a:r>
                        <a:rPr lang="uk-UA" sz="1300" i="1" dirty="0">
                          <a:effectLst>
                            <a:outerShdw blurRad="38100" dist="38100" dir="2700000" algn="tl">
                              <a:srgbClr val="000000">
                                <a:alpha val="43137"/>
                              </a:srgbClr>
                            </a:outerShdw>
                          </a:effectLst>
                        </a:rPr>
                        <a:t>)</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Термін “пізнання” стосується всіх процесів, з яких відчуття змінюються, перетворюються і використовуються. Це пов'язано з цими процесами, навіть якщо вони працюють за відсутності відповідної стимуляції. При цьому очевидно, що пізнання бере участь у всіх процесах, які людська істота може здійснити, тому кожен психологічний феномен є пізнавальним феноменом</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err="1">
                          <a:effectLst/>
                        </a:rPr>
                        <a:t>Neisser</a:t>
                      </a:r>
                      <a:r>
                        <a:rPr lang="uk-UA" sz="1300" dirty="0">
                          <a:effectLst/>
                        </a:rPr>
                        <a:t> U. </a:t>
                      </a:r>
                      <a:r>
                        <a:rPr lang="uk-UA" sz="1300" dirty="0" err="1">
                          <a:effectLst/>
                        </a:rPr>
                        <a:t>Cognitive</a:t>
                      </a:r>
                      <a:r>
                        <a:rPr lang="uk-UA" sz="1300" dirty="0">
                          <a:effectLst/>
                        </a:rPr>
                        <a:t> </a:t>
                      </a:r>
                      <a:r>
                        <a:rPr lang="uk-UA" sz="1300" dirty="0" err="1">
                          <a:effectLst/>
                        </a:rPr>
                        <a:t>psychology</a:t>
                      </a:r>
                      <a:r>
                        <a:rPr lang="uk-UA" sz="1300" dirty="0">
                          <a:effectLst/>
                        </a:rPr>
                        <a:t> /  U. </a:t>
                      </a:r>
                      <a:r>
                        <a:rPr lang="uk-UA" sz="1300" dirty="0" err="1">
                          <a:effectLst/>
                        </a:rPr>
                        <a:t>Neisser</a:t>
                      </a:r>
                      <a:r>
                        <a:rPr lang="uk-UA" sz="1300" dirty="0">
                          <a:effectLst/>
                        </a:rPr>
                        <a:t> // </a:t>
                      </a:r>
                      <a:r>
                        <a:rPr lang="uk-UA" sz="1300" dirty="0" err="1">
                          <a:effectLst/>
                        </a:rPr>
                        <a:t>Meredith</a:t>
                      </a:r>
                      <a:r>
                        <a:rPr lang="uk-UA" sz="1300" dirty="0">
                          <a:effectLst/>
                        </a:rPr>
                        <a:t> </a:t>
                      </a:r>
                      <a:r>
                        <a:rPr lang="uk-UA" sz="1300" dirty="0" err="1">
                          <a:effectLst/>
                        </a:rPr>
                        <a:t>Publishing</a:t>
                      </a:r>
                      <a:r>
                        <a:rPr lang="uk-UA" sz="1300" dirty="0">
                          <a:effectLst/>
                        </a:rPr>
                        <a:t> </a:t>
                      </a:r>
                      <a:r>
                        <a:rPr lang="uk-UA" sz="1300" dirty="0" err="1">
                          <a:effectLst/>
                        </a:rPr>
                        <a:t>Company</a:t>
                      </a:r>
                      <a:r>
                        <a:rPr lang="uk-UA" sz="1300" dirty="0">
                          <a:effectLst/>
                        </a:rPr>
                        <a:t>. – 1967. [Електронний ресурс]. – Режим доступу : </a:t>
                      </a:r>
                      <a:r>
                        <a:rPr lang="en-US" sz="1300" dirty="0" smtClean="0">
                          <a:effectLst/>
                        </a:rPr>
                        <a:t>http://figuraleffect.wordpress. com/2008/06/02/what-is-</a:t>
                      </a:r>
                      <a:r>
                        <a:rPr lang="en-US" sz="1300" dirty="0" err="1" smtClean="0">
                          <a:effectLst/>
                        </a:rPr>
                        <a:t>cogni</a:t>
                      </a:r>
                      <a:r>
                        <a:rPr lang="en-US" sz="1300" dirty="0" smtClean="0">
                          <a:effectLst/>
                        </a:rPr>
                        <a:t> </a:t>
                      </a:r>
                      <a:r>
                        <a:rPr lang="en-US" sz="1300" dirty="0" err="1" smtClean="0">
                          <a:effectLst/>
                        </a:rPr>
                        <a:t>tion</a:t>
                      </a:r>
                      <a:r>
                        <a:rPr lang="en-US" sz="1300" dirty="0" smtClean="0">
                          <a:effectLst/>
                        </a:rPr>
                        <a:t>/</a:t>
                      </a:r>
                    </a:p>
                    <a:p>
                      <a:pPr>
                        <a:spcAft>
                          <a:spcPts val="0"/>
                        </a:spcAft>
                      </a:pPr>
                      <a:r>
                        <a:rPr lang="uk-UA" sz="1300" dirty="0">
                          <a:effectLst/>
                        </a:rPr>
                        <a:t> </a:t>
                      </a:r>
                    </a:p>
                    <a:p>
                      <a:pPr>
                        <a:spcAft>
                          <a:spcPts val="0"/>
                        </a:spcAft>
                      </a:pPr>
                      <a:r>
                        <a:rPr lang="uk-UA" sz="1300" dirty="0">
                          <a:effectLst/>
                        </a:rPr>
                        <a:t> </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275845852"/>
                  </a:ext>
                </a:extLst>
              </a:tr>
              <a:tr h="1234440">
                <a:tc>
                  <a:txBody>
                    <a:bodyPr/>
                    <a:lstStyle/>
                    <a:p>
                      <a:pPr>
                        <a:spcAft>
                          <a:spcPts val="0"/>
                        </a:spcAft>
                      </a:pPr>
                      <a:r>
                        <a:rPr lang="uk-UA" sz="1300" i="1" spc="-10" dirty="0">
                          <a:effectLst>
                            <a:outerShdw blurRad="38100" dist="38100" dir="2700000" algn="tl">
                              <a:srgbClr val="000000">
                                <a:alpha val="43137"/>
                              </a:srgbClr>
                            </a:outerShdw>
                          </a:effectLst>
                        </a:rPr>
                        <a:t>Л. B. </a:t>
                      </a:r>
                      <a:r>
                        <a:rPr lang="uk-UA" sz="1300" i="1" spc="-10" dirty="0" err="1">
                          <a:effectLst>
                            <a:outerShdw blurRad="38100" dist="38100" dir="2700000" algn="tl">
                              <a:srgbClr val="000000">
                                <a:alpha val="43137"/>
                              </a:srgbClr>
                            </a:outerShdw>
                          </a:effectLst>
                        </a:rPr>
                        <a:t>Губерський</a:t>
                      </a:r>
                      <a:r>
                        <a:rPr lang="uk-UA" sz="1300" i="1" spc="-10" dirty="0">
                          <a:effectLst>
                            <a:outerShdw blurRad="38100" dist="38100" dir="2700000" algn="tl">
                              <a:srgbClr val="000000">
                                <a:alpha val="43137"/>
                              </a:srgbClr>
                            </a:outerShdw>
                          </a:effectLst>
                        </a:rPr>
                        <a:t>,</a:t>
                      </a:r>
                      <a:r>
                        <a:rPr lang="uk-UA" sz="1300" i="1" dirty="0">
                          <a:effectLst>
                            <a:outerShdw blurRad="38100" dist="38100" dir="2700000" algn="tl">
                              <a:srgbClr val="000000">
                                <a:alpha val="43137"/>
                              </a:srgbClr>
                            </a:outerShdw>
                          </a:effectLst>
                        </a:rPr>
                        <a:t> В. Г. Кремень, </a:t>
                      </a:r>
                    </a:p>
                    <a:p>
                      <a:pPr>
                        <a:spcAft>
                          <a:spcPts val="0"/>
                        </a:spcAft>
                      </a:pPr>
                      <a:r>
                        <a:rPr lang="uk-UA" sz="1300" i="1" spc="-50" dirty="0">
                          <a:effectLst>
                            <a:outerShdw blurRad="38100" dist="38100" dir="2700000" algn="tl">
                              <a:srgbClr val="000000">
                                <a:alpha val="43137"/>
                              </a:srgbClr>
                            </a:outerShdw>
                          </a:effectLst>
                        </a:rPr>
                        <a:t>А. О. </a:t>
                      </a:r>
                      <a:r>
                        <a:rPr lang="uk-UA" sz="1300" i="1" spc="-50" dirty="0" err="1">
                          <a:effectLst>
                            <a:outerShdw blurRad="38100" dist="38100" dir="2700000" algn="tl">
                              <a:srgbClr val="000000">
                                <a:alpha val="43137"/>
                              </a:srgbClr>
                            </a:outerShdw>
                          </a:effectLst>
                        </a:rPr>
                        <a:t>Приятельчук</a:t>
                      </a:r>
                      <a:r>
                        <a:rPr lang="uk-UA" sz="1300" i="1" spc="-50" dirty="0">
                          <a:effectLst>
                            <a:outerShdw blurRad="38100" dist="38100" dir="2700000" algn="tl">
                              <a:srgbClr val="000000">
                                <a:alpha val="43137"/>
                              </a:srgbClr>
                            </a:outerShdw>
                          </a:effectLst>
                        </a:rPr>
                        <a:t> </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a:effectLst/>
                        </a:rPr>
                        <a:t>Пізнання – це відображення об'єктивної дійсності як суб'єктивного образу, ім'я якого – знання</a:t>
                      </a:r>
                      <a:endParaRPr lang="uk-UA"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Губернський Л. В. Людина і світ : підручник / Л. B. Губернський, В. Г. Кремень, А. О. </a:t>
                      </a:r>
                      <a:r>
                        <a:rPr lang="uk-UA" sz="1300" dirty="0" err="1">
                          <a:effectLst/>
                        </a:rPr>
                        <a:t>Приятельчук</a:t>
                      </a:r>
                      <a:r>
                        <a:rPr lang="uk-UA" sz="1300" dirty="0">
                          <a:effectLst/>
                        </a:rPr>
                        <a:t> та ін. / [</a:t>
                      </a:r>
                      <a:r>
                        <a:rPr lang="uk-UA" sz="1300" dirty="0" err="1">
                          <a:effectLst/>
                        </a:rPr>
                        <a:t>голов</a:t>
                      </a:r>
                      <a:r>
                        <a:rPr lang="uk-UA" sz="1300" dirty="0">
                          <a:effectLst/>
                        </a:rPr>
                        <a:t>. ред. Л. B. Губернський]. –  2- ге вид. [</a:t>
                      </a:r>
                      <a:r>
                        <a:rPr lang="uk-UA" sz="1300" dirty="0" err="1">
                          <a:effectLst/>
                        </a:rPr>
                        <a:t>випр</a:t>
                      </a:r>
                      <a:r>
                        <a:rPr lang="uk-UA" sz="1300" dirty="0">
                          <a:effectLst/>
                        </a:rPr>
                        <a:t>. і </a:t>
                      </a:r>
                      <a:r>
                        <a:rPr lang="uk-UA" sz="1300" dirty="0" err="1">
                          <a:effectLst/>
                        </a:rPr>
                        <a:t>доп</a:t>
                      </a:r>
                      <a:r>
                        <a:rPr lang="uk-UA" sz="1300" dirty="0">
                          <a:effectLst/>
                        </a:rPr>
                        <a:t>.]  – К. : Т-во "Знання", КОО, 2001. – 349 с.</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708396437"/>
                  </a:ext>
                </a:extLst>
              </a:tr>
              <a:tr h="1851660">
                <a:tc>
                  <a:txBody>
                    <a:bodyPr/>
                    <a:lstStyle/>
                    <a:p>
                      <a:pPr algn="just">
                        <a:spcAft>
                          <a:spcPts val="0"/>
                        </a:spcAft>
                      </a:pPr>
                      <a:r>
                        <a:rPr lang="uk-UA" sz="1300" i="1" dirty="0">
                          <a:effectLst>
                            <a:outerShdw blurRad="38100" dist="38100" dir="2700000" algn="tl">
                              <a:srgbClr val="000000">
                                <a:alpha val="43137"/>
                              </a:srgbClr>
                            </a:outerShdw>
                          </a:effectLst>
                        </a:rPr>
                        <a:t>Н.М. </a:t>
                      </a:r>
                      <a:r>
                        <a:rPr lang="uk-UA" sz="1300" i="1" dirty="0" err="1">
                          <a:effectLst>
                            <a:outerShdw blurRad="38100" dist="38100" dir="2700000" algn="tl">
                              <a:srgbClr val="000000">
                                <a:alpha val="43137"/>
                              </a:srgbClr>
                            </a:outerShdw>
                          </a:effectLst>
                        </a:rPr>
                        <a:t>Малюга</a:t>
                      </a:r>
                      <a:r>
                        <a:rPr lang="uk-UA" sz="1300" i="1" dirty="0">
                          <a:effectLst>
                            <a:outerShdw blurRad="38100" dist="38100" dir="2700000" algn="tl">
                              <a:srgbClr val="000000">
                                <a:alpha val="43137"/>
                              </a:srgbClr>
                            </a:outerShdw>
                          </a:effectLst>
                        </a:rPr>
                        <a:t> </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Пізнання – процес здобуття і розвитку знання, постійного його поглиблення, розширення, удосконалення й відтворення. Пізнання – це надання визначеності різним сутностям, які спостерігаються, поняттям, об'єктам, явищам, взаємодіям в необхідному та достатньому обсязі, що може бути досягнуто порівнянням нового з уже відомим, засвоєним, адже все пізнається в порівнянні.</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err="1">
                          <a:effectLst/>
                        </a:rPr>
                        <a:t>Малюга</a:t>
                      </a:r>
                      <a:r>
                        <a:rPr lang="uk-UA" sz="1300" dirty="0">
                          <a:effectLst/>
                        </a:rPr>
                        <a:t> Н. М. Наукові дослідження в бухгалтерському обліку : </a:t>
                      </a:r>
                      <a:r>
                        <a:rPr lang="uk-UA" sz="1300" dirty="0" err="1">
                          <a:effectLst/>
                        </a:rPr>
                        <a:t>навч</a:t>
                      </a:r>
                      <a:r>
                        <a:rPr lang="uk-UA" sz="1300" dirty="0">
                          <a:effectLst/>
                        </a:rPr>
                        <a:t>. </a:t>
                      </a:r>
                      <a:r>
                        <a:rPr lang="uk-UA" sz="1300" dirty="0" err="1">
                          <a:effectLst/>
                        </a:rPr>
                        <a:t>посіб</a:t>
                      </a:r>
                      <a:r>
                        <a:rPr lang="uk-UA" sz="1300" dirty="0">
                          <a:effectLst/>
                        </a:rPr>
                        <a:t>. для </a:t>
                      </a:r>
                      <a:r>
                        <a:rPr lang="uk-UA" sz="1300" dirty="0" err="1">
                          <a:effectLst/>
                        </a:rPr>
                        <a:t>студ</a:t>
                      </a:r>
                      <a:r>
                        <a:rPr lang="uk-UA" sz="1300" dirty="0">
                          <a:effectLst/>
                        </a:rPr>
                        <a:t>. </a:t>
                      </a:r>
                      <a:r>
                        <a:rPr lang="uk-UA" sz="1300" dirty="0" err="1">
                          <a:effectLst/>
                        </a:rPr>
                        <a:t>вищ</a:t>
                      </a:r>
                      <a:r>
                        <a:rPr lang="uk-UA" sz="1300" dirty="0">
                          <a:effectLst/>
                        </a:rPr>
                        <a:t>. </a:t>
                      </a:r>
                      <a:r>
                        <a:rPr lang="uk-UA" sz="1300" dirty="0" err="1">
                          <a:effectLst/>
                        </a:rPr>
                        <a:t>навч</a:t>
                      </a:r>
                      <a:r>
                        <a:rPr lang="uk-UA" sz="1300" dirty="0">
                          <a:effectLst/>
                        </a:rPr>
                        <a:t>. </a:t>
                      </a:r>
                      <a:r>
                        <a:rPr lang="uk-UA" sz="1300" dirty="0" err="1">
                          <a:effectLst/>
                        </a:rPr>
                        <a:t>закл</a:t>
                      </a:r>
                      <a:r>
                        <a:rPr lang="uk-UA" sz="1300" dirty="0">
                          <a:effectLst/>
                        </a:rPr>
                        <a:t>. /   Н. М. </a:t>
                      </a:r>
                      <a:r>
                        <a:rPr lang="uk-UA" sz="1300" dirty="0" err="1">
                          <a:effectLst/>
                        </a:rPr>
                        <a:t>Малюга</a:t>
                      </a:r>
                      <a:r>
                        <a:rPr lang="uk-UA" sz="1300" dirty="0">
                          <a:effectLst/>
                        </a:rPr>
                        <a:t> ; [за ред. проф. Ф.Ф. </a:t>
                      </a:r>
                      <a:r>
                        <a:rPr lang="uk-UA" sz="1300" dirty="0" err="1">
                          <a:effectLst/>
                        </a:rPr>
                        <a:t>Бутинця</a:t>
                      </a:r>
                      <a:r>
                        <a:rPr lang="uk-UA" sz="1300" dirty="0">
                          <a:effectLst/>
                        </a:rPr>
                        <a:t>]. – Житомир : ПП “Рута”, 2003. – 476 с.</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03965134"/>
                  </a:ext>
                </a:extLst>
              </a:tr>
            </a:tbl>
          </a:graphicData>
        </a:graphic>
      </p:graphicFrame>
    </p:spTree>
    <p:extLst>
      <p:ext uri="{BB962C8B-B14F-4D97-AF65-F5344CB8AC3E}">
        <p14:creationId xmlns:p14="http://schemas.microsoft.com/office/powerpoint/2010/main" val="2782304156"/>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252536" y="0"/>
            <a:ext cx="8928992" cy="769441"/>
          </a:xfrm>
          <a:prstGeom prst="rect">
            <a:avLst/>
          </a:prstGeom>
        </p:spPr>
        <p:txBody>
          <a:bodyPr wrap="square">
            <a:spAutoFit/>
          </a:bodyPr>
          <a:lstStyle/>
          <a:p>
            <a:pPr algn="ctr">
              <a:spcAft>
                <a:spcPts val="0"/>
              </a:spcAft>
            </a:pPr>
            <a:r>
              <a:rPr lang="uk-UA" sz="4400" b="1" dirty="0">
                <a:latin typeface="+mn-lt"/>
                <a:ea typeface="Calibri" panose="020F0502020204030204" pitchFamily="34" charset="0"/>
              </a:rPr>
              <a:t>Методи наукового пізнання</a:t>
            </a:r>
            <a:endParaRPr lang="uk-UA" sz="4400" dirty="0">
              <a:effectLst/>
              <a:latin typeface="+mn-lt"/>
              <a:ea typeface="Calibri" panose="020F0502020204030204" pitchFamily="34" charset="0"/>
            </a:endParaRPr>
          </a:p>
        </p:txBody>
      </p:sp>
      <p:grpSp>
        <p:nvGrpSpPr>
          <p:cNvPr id="18" name="Group 3"/>
          <p:cNvGrpSpPr>
            <a:grpSpLocks/>
          </p:cNvGrpSpPr>
          <p:nvPr/>
        </p:nvGrpSpPr>
        <p:grpSpPr bwMode="auto">
          <a:xfrm>
            <a:off x="122098" y="1887537"/>
            <a:ext cx="8899804" cy="3082925"/>
            <a:chOff x="-1284" y="-619"/>
            <a:chExt cx="14512" cy="4855"/>
          </a:xfrm>
        </p:grpSpPr>
        <p:sp>
          <p:nvSpPr>
            <p:cNvPr id="19" name="Rectangle 11"/>
            <p:cNvSpPr>
              <a:spLocks noChangeArrowheads="1"/>
            </p:cNvSpPr>
            <p:nvPr/>
          </p:nvSpPr>
          <p:spPr bwMode="auto">
            <a:xfrm>
              <a:off x="1920" y="-619"/>
              <a:ext cx="8688" cy="2132"/>
            </a:xfrm>
            <a:prstGeom prst="round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bg1"/>
                  </a:solidFill>
                  <a:effectLst/>
                  <a:ea typeface="Arial Unicode MS" charset="-128"/>
                  <a:cs typeface="Arial" panose="020B0604020202020204" pitchFamily="34" charset="0"/>
                </a:rPr>
                <a:t>Методи наукового пізнання</a:t>
              </a:r>
              <a:endParaRPr kumimoji="0" lang="uk-UA" altLang="uk-UA" sz="4000" b="0" i="0" u="none" strike="noStrike" cap="none" normalizeH="0" baseline="0" dirty="0" smtClean="0">
                <a:ln>
                  <a:noFill/>
                </a:ln>
                <a:solidFill>
                  <a:schemeClr val="bg1"/>
                </a:solidFill>
                <a:effectLst/>
                <a:cs typeface="Arial" panose="020B0604020202020204" pitchFamily="34" charset="0"/>
              </a:endParaRPr>
            </a:p>
          </p:txBody>
        </p:sp>
        <p:sp>
          <p:nvSpPr>
            <p:cNvPr id="20" name="Rectangle 10"/>
            <p:cNvSpPr>
              <a:spLocks noChangeArrowheads="1"/>
            </p:cNvSpPr>
            <p:nvPr/>
          </p:nvSpPr>
          <p:spPr bwMode="auto">
            <a:xfrm>
              <a:off x="-1284" y="2601"/>
              <a:ext cx="4227"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філософські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1" name="Rectangle 9"/>
            <p:cNvSpPr>
              <a:spLocks noChangeArrowheads="1"/>
            </p:cNvSpPr>
            <p:nvPr/>
          </p:nvSpPr>
          <p:spPr bwMode="auto">
            <a:xfrm>
              <a:off x="3091" y="2601"/>
              <a:ext cx="5401"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загальнонаукові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2" name="Rectangle 8"/>
            <p:cNvSpPr>
              <a:spLocks noChangeArrowheads="1"/>
            </p:cNvSpPr>
            <p:nvPr/>
          </p:nvSpPr>
          <p:spPr bwMode="auto">
            <a:xfrm>
              <a:off x="8649" y="2601"/>
              <a:ext cx="4579"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спеціальні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3" name="Line 7"/>
            <p:cNvSpPr>
              <a:spLocks noChangeShapeType="1"/>
            </p:cNvSpPr>
            <p:nvPr/>
          </p:nvSpPr>
          <p:spPr bwMode="auto">
            <a:xfrm>
              <a:off x="2214" y="1881"/>
              <a:ext cx="8100" cy="0"/>
            </a:xfrm>
            <a:prstGeom prst="line">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sz="4000" dirty="0"/>
            </a:p>
          </p:txBody>
        </p:sp>
        <p:sp>
          <p:nvSpPr>
            <p:cNvPr id="24" name="Line 6"/>
            <p:cNvSpPr>
              <a:spLocks noChangeShapeType="1"/>
            </p:cNvSpPr>
            <p:nvPr/>
          </p:nvSpPr>
          <p:spPr bwMode="auto">
            <a:xfrm>
              <a:off x="2214" y="1875"/>
              <a:ext cx="0" cy="73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5" name="Line 5"/>
            <p:cNvSpPr>
              <a:spLocks noChangeShapeType="1"/>
            </p:cNvSpPr>
            <p:nvPr/>
          </p:nvSpPr>
          <p:spPr bwMode="auto">
            <a:xfrm>
              <a:off x="5948" y="1515"/>
              <a:ext cx="0" cy="109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sz="4000" dirty="0"/>
            </a:p>
          </p:txBody>
        </p:sp>
        <p:sp>
          <p:nvSpPr>
            <p:cNvPr id="26" name="Line 4"/>
            <p:cNvSpPr>
              <a:spLocks noChangeShapeType="1"/>
            </p:cNvSpPr>
            <p:nvPr/>
          </p:nvSpPr>
          <p:spPr bwMode="auto">
            <a:xfrm>
              <a:off x="10314" y="1875"/>
              <a:ext cx="0" cy="73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606813122"/>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107504" y="-99392"/>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Рівні пізнання</a:t>
            </a:r>
            <a:endParaRPr lang="uk-UA" sz="6000" dirty="0">
              <a:effectLst/>
              <a:latin typeface="+mn-lt"/>
              <a:ea typeface="Calibri" panose="020F0502020204030204" pitchFamily="34" charset="0"/>
            </a:endParaRPr>
          </a:p>
        </p:txBody>
      </p:sp>
      <p:grpSp>
        <p:nvGrpSpPr>
          <p:cNvPr id="17" name="Групувати 16"/>
          <p:cNvGrpSpPr/>
          <p:nvPr/>
        </p:nvGrpSpPr>
        <p:grpSpPr>
          <a:xfrm>
            <a:off x="1187624" y="1268760"/>
            <a:ext cx="6985000" cy="5177170"/>
            <a:chOff x="1187624" y="1268760"/>
            <a:chExt cx="6985000" cy="5177170"/>
          </a:xfrm>
        </p:grpSpPr>
        <p:grpSp>
          <p:nvGrpSpPr>
            <p:cNvPr id="4" name="Group 1"/>
            <p:cNvGrpSpPr>
              <a:grpSpLocks/>
            </p:cNvGrpSpPr>
            <p:nvPr/>
          </p:nvGrpSpPr>
          <p:grpSpPr bwMode="auto">
            <a:xfrm>
              <a:off x="1187624" y="1268760"/>
              <a:ext cx="6985000" cy="2621017"/>
              <a:chOff x="304" y="1223"/>
              <a:chExt cx="11000" cy="4128"/>
            </a:xfrm>
          </p:grpSpPr>
          <p:sp>
            <p:nvSpPr>
              <p:cNvPr id="5" name="AutoShape 12"/>
              <p:cNvSpPr>
                <a:spLocks noChangeArrowheads="1"/>
              </p:cNvSpPr>
              <p:nvPr/>
            </p:nvSpPr>
            <p:spPr bwMode="auto">
              <a:xfrm>
                <a:off x="304" y="1223"/>
                <a:ext cx="11000" cy="1788"/>
              </a:xfrm>
              <a:prstGeom prst="ribbon2">
                <a:avLst>
                  <a:gd name="adj1" fmla="val 12500"/>
                  <a:gd name="adj2" fmla="val 50000"/>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1" i="0" u="none" strike="noStrike" cap="none" normalizeH="0" baseline="0" dirty="0" smtClean="0">
                    <a:ln>
                      <a:noFill/>
                    </a:ln>
                    <a:solidFill>
                      <a:schemeClr val="bg1"/>
                    </a:solidFill>
                    <a:effectLst/>
                    <a:ea typeface="Arial Unicode MS" charset="-128"/>
                    <a:cs typeface="Times New Roman" panose="02020603050405020304" pitchFamily="18" charset="0"/>
                  </a:rPr>
                  <a:t>Рівні пізнання</a:t>
                </a:r>
                <a:endParaRPr kumimoji="0" lang="uk-UA" altLang="uk-UA" sz="3600" b="0" i="0" u="none" strike="noStrike" cap="none" normalizeH="0" baseline="0" dirty="0" smtClean="0">
                  <a:ln>
                    <a:noFill/>
                  </a:ln>
                  <a:solidFill>
                    <a:schemeClr val="bg1"/>
                  </a:solidFill>
                  <a:effectLst/>
                </a:endParaRPr>
              </a:p>
            </p:txBody>
          </p:sp>
          <p:sp>
            <p:nvSpPr>
              <p:cNvPr id="6" name="Rectangle 11"/>
              <p:cNvSpPr>
                <a:spLocks noChangeArrowheads="1"/>
              </p:cNvSpPr>
              <p:nvPr/>
            </p:nvSpPr>
            <p:spPr bwMode="auto">
              <a:xfrm>
                <a:off x="1665" y="3374"/>
                <a:ext cx="7938" cy="80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mn-lt"/>
                    <a:ea typeface="Arial Unicode MS" charset="-128"/>
                    <a:cs typeface="Times New Roman" panose="02020603050405020304" pitchFamily="18" charset="0"/>
                  </a:rPr>
                  <a:t>Безсистемний</a:t>
                </a:r>
                <a:endParaRPr kumimoji="0" lang="uk-UA" altLang="uk-UA" sz="3600" b="0" i="0" u="none" strike="noStrike" cap="none" normalizeH="0" baseline="0" dirty="0" smtClean="0">
                  <a:ln>
                    <a:noFill/>
                  </a:ln>
                  <a:solidFill>
                    <a:schemeClr val="tx1"/>
                  </a:solidFill>
                  <a:effectLst/>
                  <a:latin typeface="+mn-lt"/>
                </a:endParaRPr>
              </a:p>
            </p:txBody>
          </p:sp>
          <p:sp>
            <p:nvSpPr>
              <p:cNvPr id="11" name="Line 6"/>
              <p:cNvSpPr>
                <a:spLocks noChangeShapeType="1"/>
              </p:cNvSpPr>
              <p:nvPr/>
            </p:nvSpPr>
            <p:spPr bwMode="auto">
              <a:xfrm flipH="1">
                <a:off x="5634" y="2831"/>
                <a:ext cx="6" cy="543"/>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2" name="Line 5"/>
              <p:cNvSpPr>
                <a:spLocks noChangeShapeType="1"/>
              </p:cNvSpPr>
              <p:nvPr/>
            </p:nvSpPr>
            <p:spPr bwMode="auto">
              <a:xfrm>
                <a:off x="5634" y="4091"/>
                <a:ext cx="0" cy="556"/>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3" name="Line 4"/>
              <p:cNvSpPr>
                <a:spLocks noChangeShapeType="1"/>
              </p:cNvSpPr>
              <p:nvPr/>
            </p:nvSpPr>
            <p:spPr bwMode="auto">
              <a:xfrm>
                <a:off x="5634" y="4991"/>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27" name="Rectangle 11"/>
            <p:cNvSpPr>
              <a:spLocks noChangeArrowheads="1"/>
            </p:cNvSpPr>
            <p:nvPr/>
          </p:nvSpPr>
          <p:spPr bwMode="auto">
            <a:xfrm>
              <a:off x="2051685" y="3425004"/>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a:latin typeface="+mn-lt"/>
                  <a:ea typeface="Calibri" panose="020F0502020204030204" pitchFamily="34" charset="0"/>
                  <a:cs typeface="Times New Roman" panose="02020603050405020304" pitchFamily="18" charset="0"/>
                </a:rPr>
                <a:t>Досисистемний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28" name="Rectangle 11"/>
            <p:cNvSpPr>
              <a:spLocks noChangeArrowheads="1"/>
            </p:cNvSpPr>
            <p:nvPr/>
          </p:nvSpPr>
          <p:spPr bwMode="auto">
            <a:xfrm>
              <a:off x="2059034" y="4200261"/>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err="1">
                  <a:latin typeface="+mn-lt"/>
                  <a:ea typeface="Calibri" panose="020F0502020204030204" pitchFamily="34" charset="0"/>
                  <a:cs typeface="Times New Roman" panose="02020603050405020304" pitchFamily="18" charset="0"/>
                </a:rPr>
                <a:t>Псевдосистемний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29" name="Rectangle 11"/>
            <p:cNvSpPr>
              <a:spLocks noChangeArrowheads="1"/>
            </p:cNvSpPr>
            <p:nvPr/>
          </p:nvSpPr>
          <p:spPr bwMode="auto">
            <a:xfrm>
              <a:off x="2041335" y="5069387"/>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a:latin typeface="+mn-lt"/>
                  <a:ea typeface="Calibri" panose="020F0502020204030204" pitchFamily="34" charset="0"/>
                  <a:cs typeface="Times New Roman" panose="02020603050405020304" pitchFamily="18" charset="0"/>
                </a:rPr>
                <a:t>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30" name="Rectangle 11"/>
            <p:cNvSpPr>
              <a:spLocks noChangeArrowheads="1"/>
            </p:cNvSpPr>
            <p:nvPr/>
          </p:nvSpPr>
          <p:spPr bwMode="auto">
            <a:xfrm>
              <a:off x="2076953" y="5934171"/>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err="1">
                  <a:latin typeface="+mn-lt"/>
                  <a:ea typeface="Calibri" panose="020F0502020204030204" pitchFamily="34" charset="0"/>
                  <a:cs typeface="Times New Roman" panose="02020603050405020304" pitchFamily="18" charset="0"/>
                </a:rPr>
                <a:t>Метасистемний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31" name="Line 5"/>
            <p:cNvSpPr>
              <a:spLocks noChangeShapeType="1"/>
            </p:cNvSpPr>
            <p:nvPr/>
          </p:nvSpPr>
          <p:spPr bwMode="auto">
            <a:xfrm flipH="1">
              <a:off x="4571999" y="3956372"/>
              <a:ext cx="2277" cy="259127"/>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5" name="Line 5"/>
            <p:cNvSpPr>
              <a:spLocks noChangeShapeType="1"/>
            </p:cNvSpPr>
            <p:nvPr/>
          </p:nvSpPr>
          <p:spPr bwMode="auto">
            <a:xfrm>
              <a:off x="4597268" y="5581146"/>
              <a:ext cx="0" cy="353025"/>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6" name="Line 5"/>
            <p:cNvSpPr>
              <a:spLocks noChangeShapeType="1"/>
            </p:cNvSpPr>
            <p:nvPr/>
          </p:nvSpPr>
          <p:spPr bwMode="auto">
            <a:xfrm>
              <a:off x="4571999" y="4712020"/>
              <a:ext cx="0" cy="353025"/>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112985440"/>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0" y="-99392"/>
            <a:ext cx="9144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a:t>
            </a:r>
            <a:r>
              <a:rPr lang="ru-RU" sz="3300" b="1" dirty="0" err="1">
                <a:latin typeface="+mn-lt"/>
                <a:ea typeface="Calibri" panose="020F0502020204030204" pitchFamily="34" charset="0"/>
              </a:rPr>
              <a:t>безсистемному</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5122" name="Рисунок 4" desc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568951" cy="53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7105797"/>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71500"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a:t>
            </a:r>
            <a:r>
              <a:rPr lang="ru-RU" sz="3300" b="1" dirty="0" err="1">
                <a:latin typeface="+mn-lt"/>
                <a:ea typeface="Calibri" panose="020F0502020204030204" pitchFamily="34" charset="0"/>
              </a:rPr>
              <a:t>досистемному</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6146" name="Рисунок 5"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00808"/>
            <a:ext cx="8568952"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9525673"/>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системному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7170" name="Рисунок 6"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84784"/>
            <a:ext cx="8640960"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8891659"/>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10445</TotalTime>
  <Words>5035</Words>
  <Application>Microsoft Office PowerPoint</Application>
  <PresentationFormat>Экран (4:3)</PresentationFormat>
  <Paragraphs>392</Paragraphs>
  <Slides>31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cdb2004100l</vt:lpstr>
      <vt:lpstr>Тема 2. Процес пізнання та його генезис як основа наукової діяльності</vt:lpstr>
      <vt:lpstr>ЗМІСТ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admin</cp:lastModifiedBy>
  <cp:revision>894</cp:revision>
  <dcterms:modified xsi:type="dcterms:W3CDTF">2021-02-10T13:53:23Z</dcterms:modified>
</cp:coreProperties>
</file>