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301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8" r:id="rId15"/>
    <p:sldId id="317" r:id="rId16"/>
    <p:sldId id="319" r:id="rId17"/>
    <p:sldId id="320" r:id="rId18"/>
    <p:sldId id="321" r:id="rId19"/>
    <p:sldId id="324" r:id="rId20"/>
    <p:sldId id="322" r:id="rId21"/>
    <p:sldId id="325" r:id="rId22"/>
    <p:sldId id="326" r:id="rId23"/>
    <p:sldId id="376" r:id="rId24"/>
    <p:sldId id="327" r:id="rId25"/>
    <p:sldId id="328" r:id="rId26"/>
    <p:sldId id="329" r:id="rId27"/>
    <p:sldId id="330" r:id="rId28"/>
    <p:sldId id="331" r:id="rId29"/>
    <p:sldId id="345" r:id="rId30"/>
    <p:sldId id="347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A9737-7737-449C-9BA2-701AF3641A0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912CC-8F6B-458C-8CB8-EF39B607C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7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A9737-7737-449C-9BA2-701AF3641A0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912CC-8F6B-458C-8CB8-EF39B607C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084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A9737-7737-449C-9BA2-701AF3641A0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912CC-8F6B-458C-8CB8-EF39B607C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504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A9737-7737-449C-9BA2-701AF3641A0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912CC-8F6B-458C-8CB8-EF39B607C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738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A9737-7737-449C-9BA2-701AF3641A0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912CC-8F6B-458C-8CB8-EF39B607C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789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A9737-7737-449C-9BA2-701AF3641A0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912CC-8F6B-458C-8CB8-EF39B607C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635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A9737-7737-449C-9BA2-701AF3641A0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912CC-8F6B-458C-8CB8-EF39B607C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56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A9737-7737-449C-9BA2-701AF3641A0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912CC-8F6B-458C-8CB8-EF39B607C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098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A9737-7737-449C-9BA2-701AF3641A0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912CC-8F6B-458C-8CB8-EF39B607C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85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A9737-7737-449C-9BA2-701AF3641A0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912CC-8F6B-458C-8CB8-EF39B607C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209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A9737-7737-449C-9BA2-701AF3641A0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912CC-8F6B-458C-8CB8-EF39B607C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1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A9737-7737-449C-9BA2-701AF3641A0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912CC-8F6B-458C-8CB8-EF39B607C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993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buhgalter911.com/uk/blanki/pervichnye/statystyka-praci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uhoblik.org.ua/attachments/spravochniki/dovidnik-robochogo-chasu.pdf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0667" y="3640667"/>
            <a:ext cx="10634134" cy="3031065"/>
          </a:xfrm>
        </p:spPr>
        <p:txBody>
          <a:bodyPr>
            <a:noAutofit/>
          </a:bodyPr>
          <a:lstStyle/>
          <a:p>
            <a:pPr algn="r"/>
            <a:r>
              <a:rPr lang="uk-UA" sz="10000" b="1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Облік праці</a:t>
            </a:r>
            <a:r>
              <a:rPr lang="en-US" sz="10000" b="1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0" b="1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br>
              <a:rPr lang="ru-RU" sz="10000" b="1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0000" b="1" i="1" dirty="0" smtClean="0">
                <a:ln w="57150"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 оплати</a:t>
            </a:r>
            <a:endParaRPr lang="ru-RU" sz="10000" b="1" i="1" dirty="0">
              <a:ln w="57150">
                <a:solidFill>
                  <a:schemeClr val="tx1"/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280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00288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uk-UA" sz="3200" b="1" i="1" dirty="0" smtClean="0">
                <a:solidFill>
                  <a:srgbClr val="002060"/>
                </a:solidFill>
              </a:rPr>
              <a:t>Приклад 6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0871" y="1012371"/>
            <a:ext cx="11511643" cy="54864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None/>
            </a:pP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швейній фабриці “Портьє” для робітників встановлено п´ятиденний робочий тиждень і відрядна оплата праці: 5 грн. за одиницю продукції. За наказом директора у зв'язку з терміновим замовленням робітники працювали у суботу. Швачка Іванова</a:t>
            </a:r>
            <a:r>
              <a:rPr lang="en-US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В.М. за цей день пошила 10 одиниць продукції.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en-US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Плата за роботу у вихідний день Іванової становить: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5грн.×10 од.×2= 100 грн.</a:t>
            </a:r>
            <a:endParaRPr lang="ru-RU" altLang="ru-RU" sz="3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71" y="3758720"/>
            <a:ext cx="3488871" cy="3099280"/>
          </a:xfrm>
          <a:prstGeom prst="rect">
            <a:avLst/>
          </a:prstGeom>
          <a:effectLst>
            <a:softEdge rad="355600"/>
          </a:effectLst>
        </p:spPr>
      </p:pic>
    </p:spTree>
    <p:extLst>
      <p:ext uri="{BB962C8B-B14F-4D97-AF65-F5344CB8AC3E}">
        <p14:creationId xmlns:p14="http://schemas.microsoft.com/office/powerpoint/2010/main" val="713079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4497"/>
            <a:ext cx="10515600" cy="728889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uk-UA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7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3913" y="963386"/>
            <a:ext cx="11446329" cy="5551714"/>
          </a:xfrm>
        </p:spPr>
        <p:txBody>
          <a:bodyPr>
            <a:normAutofit/>
          </a:bodyPr>
          <a:lstStyle/>
          <a:p>
            <a:pPr indent="571500" algn="just">
              <a:buFont typeface="Wingdings" panose="05000000000000000000" pitchFamily="2" charset="2"/>
              <a:buNone/>
            </a:pPr>
            <a:endParaRPr lang="uk-UA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indent="571500" algn="just">
              <a:buFont typeface="Wingdings" panose="05000000000000000000" pitchFamily="2" charset="2"/>
              <a:buNone/>
            </a:pPr>
            <a:r>
              <a:rPr lang="en-US" sz="32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effectLst/>
                <a:latin typeface="Times New Roman" pitchFamily="18" charset="0"/>
                <a:cs typeface="Times New Roman" pitchFamily="18" charset="0"/>
              </a:rPr>
              <a:t>На ТОВ “Зоря” встановлено п'ятиденний робочий тиждень. Інженерно-технічним працівникам встановлено посадові оклади, а робітникам - тарифні ставки. У зв'язку з виробничою необхідністю деякі працівники працювали в неділю 30 листопада. Головний інженер відпрацював 6 год., його місячний оклад становить </a:t>
            </a:r>
            <a:r>
              <a:rPr lang="uk-UA" sz="3200" dirty="0" smtClean="0">
                <a:effectLst/>
                <a:latin typeface="Times New Roman" pitchFamily="18" charset="0"/>
                <a:cs typeface="Times New Roman" pitchFamily="18" charset="0"/>
              </a:rPr>
              <a:t>7500 </a:t>
            </a:r>
            <a:r>
              <a:rPr lang="uk-UA" sz="3200" dirty="0" smtClean="0">
                <a:effectLst/>
                <a:latin typeface="Times New Roman" pitchFamily="18" charset="0"/>
                <a:cs typeface="Times New Roman" pitchFamily="18" charset="0"/>
              </a:rPr>
              <a:t>грн.; електромонтер – 5 год., його тарифна </a:t>
            </a:r>
            <a:r>
              <a:rPr lang="uk-UA" sz="3200" dirty="0">
                <a:latin typeface="Times New Roman" panose="02020603050405020304" pitchFamily="18" charset="0"/>
              </a:rPr>
              <a:t>с</a:t>
            </a:r>
            <a:r>
              <a:rPr lang="uk-UA" altLang="ru-RU" sz="3200" dirty="0" smtClean="0">
                <a:latin typeface="Times New Roman" panose="02020603050405020304" pitchFamily="18" charset="0"/>
              </a:rPr>
              <a:t>тавка </a:t>
            </a:r>
            <a:r>
              <a:rPr lang="uk-UA" altLang="ru-RU" sz="3200" dirty="0">
                <a:latin typeface="Times New Roman" panose="02020603050405020304" pitchFamily="18" charset="0"/>
              </a:rPr>
              <a:t>– </a:t>
            </a:r>
            <a:r>
              <a:rPr lang="uk-UA" altLang="ru-RU" sz="3200" dirty="0" smtClean="0">
                <a:latin typeface="Times New Roman" panose="02020603050405020304" pitchFamily="18" charset="0"/>
              </a:rPr>
              <a:t>14,50 </a:t>
            </a:r>
            <a:r>
              <a:rPr lang="uk-UA" altLang="ru-RU" sz="3200" dirty="0">
                <a:latin typeface="Times New Roman" panose="02020603050405020304" pitchFamily="18" charset="0"/>
              </a:rPr>
              <a:t>грн. робота обох працівників здійснена понад </a:t>
            </a:r>
            <a:r>
              <a:rPr lang="uk-UA" altLang="ru-RU" sz="3200" dirty="0" smtClean="0">
                <a:latin typeface="Times New Roman" panose="02020603050405020304" pitchFamily="18" charset="0"/>
              </a:rPr>
              <a:t>місячну норму</a:t>
            </a:r>
            <a:r>
              <a:rPr lang="uk-UA" altLang="ru-RU" sz="3200" dirty="0">
                <a:latin typeface="Times New Roman" panose="02020603050405020304" pitchFamily="18" charset="0"/>
              </a:rPr>
              <a:t>.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uk-UA" altLang="ru-RU" sz="3200" dirty="0">
                <a:latin typeface="Times New Roman" panose="02020603050405020304" pitchFamily="18" charset="0"/>
              </a:rPr>
              <a:t>     </a:t>
            </a:r>
            <a:r>
              <a:rPr lang="en-US" altLang="ru-RU" sz="3200" dirty="0">
                <a:latin typeface="Times New Roman" panose="02020603050405020304" pitchFamily="18" charset="0"/>
              </a:rPr>
              <a:t>   </a:t>
            </a:r>
            <a:r>
              <a:rPr lang="uk-UA" altLang="ru-RU" sz="3200" dirty="0">
                <a:latin typeface="Times New Roman" panose="02020603050405020304" pitchFamily="18" charset="0"/>
              </a:rPr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09974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571" y="310243"/>
            <a:ext cx="11576958" cy="6106886"/>
          </a:xfrm>
        </p:spPr>
        <p:txBody>
          <a:bodyPr>
            <a:normAutofit/>
          </a:bodyPr>
          <a:lstStyle/>
          <a:p>
            <a:pPr indent="571500" algn="just">
              <a:buFont typeface="Wingdings" panose="05000000000000000000" pitchFamily="2" charset="2"/>
              <a:buNone/>
            </a:pPr>
            <a:r>
              <a:rPr lang="uk-UA" altLang="ru-RU" dirty="0" smtClean="0">
                <a:latin typeface="Times New Roman" panose="02020603050405020304" pitchFamily="18" charset="0"/>
              </a:rPr>
              <a:t>Головному інженеру  плата за роботу  у вихідний день   розраховується таким чином: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uk-UA" altLang="ru-RU" dirty="0" smtClean="0">
                <a:latin typeface="Times New Roman" panose="02020603050405020304" pitchFamily="18" charset="0"/>
              </a:rPr>
              <a:t>      </a:t>
            </a:r>
            <a:r>
              <a:rPr lang="en-US" altLang="ru-RU" dirty="0" smtClean="0">
                <a:latin typeface="Times New Roman" panose="02020603050405020304" pitchFamily="18" charset="0"/>
              </a:rPr>
              <a:t>  </a:t>
            </a:r>
            <a:r>
              <a:rPr lang="uk-UA" altLang="ru-RU" dirty="0" smtClean="0">
                <a:latin typeface="Times New Roman" panose="02020603050405020304" pitchFamily="18" charset="0"/>
              </a:rPr>
              <a:t> Плата за 1 год. роботи: </a:t>
            </a:r>
            <a:r>
              <a:rPr lang="uk-UA" altLang="ru-RU" dirty="0" smtClean="0">
                <a:latin typeface="Times New Roman" panose="02020603050405020304" pitchFamily="18" charset="0"/>
              </a:rPr>
              <a:t>7500 </a:t>
            </a:r>
            <a:r>
              <a:rPr lang="uk-UA" altLang="ru-RU" dirty="0" smtClean="0">
                <a:latin typeface="Times New Roman" panose="02020603050405020304" pitchFamily="18" charset="0"/>
              </a:rPr>
              <a:t>грн. : 20 </a:t>
            </a:r>
            <a:r>
              <a:rPr lang="uk-UA" altLang="ru-RU" dirty="0" err="1" smtClean="0">
                <a:latin typeface="Times New Roman" panose="02020603050405020304" pitchFamily="18" charset="0"/>
              </a:rPr>
              <a:t>р.д</a:t>
            </a:r>
            <a:r>
              <a:rPr lang="uk-UA" altLang="ru-RU" dirty="0" smtClean="0">
                <a:latin typeface="Times New Roman" panose="02020603050405020304" pitchFamily="18" charset="0"/>
              </a:rPr>
              <a:t>. : 8 год.= </a:t>
            </a:r>
            <a:r>
              <a:rPr lang="uk-UA" altLang="ru-RU" dirty="0" smtClean="0">
                <a:latin typeface="Times New Roman" panose="02020603050405020304" pitchFamily="18" charset="0"/>
              </a:rPr>
              <a:t>46,88 </a:t>
            </a:r>
            <a:r>
              <a:rPr lang="uk-UA" altLang="ru-RU" dirty="0" smtClean="0">
                <a:latin typeface="Times New Roman" panose="02020603050405020304" pitchFamily="18" charset="0"/>
              </a:rPr>
              <a:t>грн.</a:t>
            </a:r>
          </a:p>
          <a:p>
            <a:pPr indent="-49213" algn="just">
              <a:buFont typeface="Wingdings" panose="05000000000000000000" pitchFamily="2" charset="2"/>
              <a:buNone/>
            </a:pPr>
            <a:r>
              <a:rPr lang="uk-UA" altLang="ru-RU" dirty="0">
                <a:latin typeface="Times New Roman" panose="02020603050405020304" pitchFamily="18" charset="0"/>
              </a:rPr>
              <a:t> </a:t>
            </a:r>
            <a:r>
              <a:rPr lang="uk-UA" altLang="ru-RU" dirty="0" smtClean="0">
                <a:latin typeface="Times New Roman" panose="02020603050405020304" pitchFamily="18" charset="0"/>
              </a:rPr>
              <a:t>надбавка за роботу у вихідний день: </a:t>
            </a:r>
            <a:r>
              <a:rPr lang="uk-UA" altLang="ru-RU" dirty="0" smtClean="0">
                <a:latin typeface="Times New Roman" panose="02020603050405020304" pitchFamily="18" charset="0"/>
              </a:rPr>
              <a:t>(46,88 </a:t>
            </a:r>
            <a:r>
              <a:rPr lang="uk-UA" altLang="ru-RU" dirty="0" smtClean="0">
                <a:latin typeface="Times New Roman" panose="02020603050405020304" pitchFamily="18" charset="0"/>
              </a:rPr>
              <a:t>грн. 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 год.) 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 =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562,5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грн.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 зарплата інженера за листопад =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7500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562,5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8062,5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грн.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Плата електромонтеру за роботу у вихідний день: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(14,50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грн. 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 год.) 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2=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145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грн.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 зарплата електромонтера за листопад: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(14,50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грн. 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160 год.) +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145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грн.=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2465 </a:t>
            </a:r>
            <a:r>
              <a:rPr lang="uk-UA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грн.</a:t>
            </a:r>
            <a:endParaRPr lang="ru-RU" alt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9513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9183"/>
            <a:ext cx="10515600" cy="696232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uk-UA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8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900" y="1012371"/>
            <a:ext cx="11495314" cy="5519058"/>
          </a:xfrm>
        </p:spPr>
        <p:txBody>
          <a:bodyPr>
            <a:normAutofit fontScale="92500"/>
          </a:bodyPr>
          <a:lstStyle/>
          <a:p>
            <a:pPr indent="571500" algn="just">
              <a:buFont typeface="Wingdings" panose="05000000000000000000" pitchFamily="2" charset="2"/>
              <a:buNone/>
            </a:pP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Працівник Петренко А.П., у якого ненормований робочий день, відпрацював за розпорядженням керівника підприємства у суботу 29 листопада (вихідний день) 5 год. понад місячну норму. Місячний оклад працівника становить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7500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грн. у колективному договорі підприємства встановлено 40-год. робочий тиждень з двома вихідними днями (субота, неділя). Визначимо зарплату працівника в листопаді.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en-US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Годинна ставка працівника в листопаді становить: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7500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грн. :160 год. =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46,88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грн.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en-US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Розмір доплати за вихідний день: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46,88 </a:t>
            </a:r>
            <a:r>
              <a:rPr lang="en-US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5 год. </a:t>
            </a:r>
            <a:r>
              <a:rPr lang="en-US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 =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468,80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грн.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en-US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Нараховано зарплату Петренку за листопад: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7500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468,80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7968,80 </a:t>
            </a:r>
            <a:r>
              <a:rPr lang="uk-UA" alt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грн.</a:t>
            </a:r>
            <a:endParaRPr lang="ru-RU" altLang="ru-RU" sz="3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4255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9183"/>
            <a:ext cx="10515600" cy="696232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uk-UA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9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900" y="1012371"/>
            <a:ext cx="11495314" cy="5519058"/>
          </a:xfrm>
        </p:spPr>
        <p:txBody>
          <a:bodyPr>
            <a:normAutofit/>
          </a:bodyPr>
          <a:lstStyle/>
          <a:p>
            <a:pPr marL="0" indent="342900" algn="just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42900" algn="just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pPr marL="0" indent="342900" algn="just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Слюсарю-ремонтнику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Реброву А.В. встановлено тарифну ставку в розмірі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16,50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грн. Він  відпрацював надурочно 4 год. </a:t>
            </a:r>
          </a:p>
          <a:p>
            <a:pPr marL="0" indent="342900" algn="just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42900" algn="just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Плата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за надурочну роботу становить: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16,50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грн.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4 год.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2 =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132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грн.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557" y="3880756"/>
            <a:ext cx="3467100" cy="2977243"/>
          </a:xfrm>
          <a:prstGeom prst="rect">
            <a:avLst/>
          </a:prstGeom>
          <a:effectLst>
            <a:softEdge rad="279400"/>
          </a:effectLst>
        </p:spPr>
      </p:pic>
    </p:spTree>
    <p:extLst>
      <p:ext uri="{BB962C8B-B14F-4D97-AF65-F5344CB8AC3E}">
        <p14:creationId xmlns:p14="http://schemas.microsoft.com/office/powerpoint/2010/main" val="1939048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613" y="130629"/>
            <a:ext cx="11838215" cy="6368142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None/>
            </a:pPr>
            <a:r>
              <a:rPr lang="uk-UA" altLang="ru-RU" b="1" dirty="0" smtClean="0">
                <a:effectLst/>
                <a:latin typeface="Times New Roman" panose="02020603050405020304" pitchFamily="18" charset="0"/>
              </a:rPr>
              <a:t>Нормований робочий час поділяється на :</a:t>
            </a:r>
          </a:p>
          <a:p>
            <a:pPr algn="just"/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робочий час нормальної тривалості;</a:t>
            </a:r>
          </a:p>
          <a:p>
            <a:pPr algn="just"/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скорочений робочий час;</a:t>
            </a:r>
          </a:p>
          <a:p>
            <a:pPr algn="just"/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неповний робочий час</a:t>
            </a:r>
          </a:p>
          <a:p>
            <a:pPr marL="0" indent="0" algn="just">
              <a:buNone/>
            </a:pPr>
            <a:r>
              <a:rPr lang="en-US" altLang="ru-RU" b="1" dirty="0" smtClean="0">
                <a:effectLst/>
                <a:latin typeface="Times New Roman" panose="02020603050405020304" pitchFamily="18" charset="0"/>
              </a:rPr>
              <a:t>        </a:t>
            </a:r>
            <a:r>
              <a:rPr lang="uk-UA" altLang="ru-RU" b="1" dirty="0" smtClean="0">
                <a:effectLst/>
                <a:latin typeface="Times New Roman" panose="02020603050405020304" pitchFamily="18" charset="0"/>
              </a:rPr>
              <a:t>Нормальна тривалість робочого часу</a:t>
            </a:r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 працівників не може перевищувати 40 год. на тиждень (ст.50 КЗпП). Тривалість робочого часу зазначається в колективному договорі або у правилах внутрішнього розпорядку дня, що затверджується наказом по підприємству.</a:t>
            </a:r>
          </a:p>
          <a:p>
            <a:pPr marL="0" indent="719138" algn="just">
              <a:buFont typeface="Wingdings" panose="05000000000000000000" pitchFamily="2" charset="2"/>
              <a:buNone/>
            </a:pPr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Звертаємо увагу, що обмежувальна 40 год. норма робочого часу для працівника стосується лише одного роботодавця. Якщо працівник укладе трудові договори з декількома роботодавцями, то тривалість його робочого часу у підсумку може перевищувати 40 год. На тиждень, адже трудове законодавство не зобов'язує роботодавців контролювати робочий час “свого” працівника на інших підприємствах.</a:t>
            </a:r>
            <a:endParaRPr lang="ru-RU" altLang="ru-RU" b="1" dirty="0" smtClean="0">
              <a:effectLst/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91478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613" y="130628"/>
            <a:ext cx="11740243" cy="6449785"/>
          </a:xfrm>
        </p:spPr>
        <p:txBody>
          <a:bodyPr>
            <a:normAutofit/>
          </a:bodyPr>
          <a:lstStyle/>
          <a:p>
            <a:pPr marL="80963" indent="392113" algn="just">
              <a:buFont typeface="Wingdings" panose="05000000000000000000" pitchFamily="2" charset="2"/>
              <a:buNone/>
            </a:pPr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За </a:t>
            </a:r>
            <a:r>
              <a:rPr lang="uk-UA" altLang="ru-RU" b="1" dirty="0" smtClean="0">
                <a:effectLst/>
                <a:latin typeface="Times New Roman" panose="02020603050405020304" pitchFamily="18" charset="0"/>
              </a:rPr>
              <a:t>скороченої тривалості</a:t>
            </a:r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 час, протягом якого виконують трудові обов'язки, скорочується, але працівник має право на оплату в розмірі повної </a:t>
            </a:r>
            <a:r>
              <a:rPr lang="uk-UA" altLang="ru-RU" i="1" dirty="0" smtClean="0">
                <a:effectLst/>
                <a:latin typeface="Times New Roman" panose="02020603050405020304" pitchFamily="18" charset="0"/>
              </a:rPr>
              <a:t>тарифної ставки (повного окладу). </a:t>
            </a:r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Скорочена тривалість робочого часу визначається </a:t>
            </a:r>
            <a:r>
              <a:rPr lang="uk-UA" altLang="ru-RU" b="1" dirty="0" smtClean="0">
                <a:effectLst/>
                <a:latin typeface="Times New Roman" panose="02020603050405020304" pitchFamily="18" charset="0"/>
              </a:rPr>
              <a:t>законодавством </a:t>
            </a:r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і відповідно до ст. 51 КЗпП становить:</a:t>
            </a:r>
          </a:p>
          <a:p>
            <a:pPr algn="just"/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для працівників віком від 16до 18 років – 36 год. на тиждень;</a:t>
            </a:r>
          </a:p>
          <a:p>
            <a:pPr algn="just"/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для осіб віком від 15 до 16 років (учнів віком від 14 до 15 років, які працюють в період канікул) – 24 год. на тиждень;</a:t>
            </a:r>
          </a:p>
          <a:p>
            <a:pPr algn="just"/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для учнів, які працюють протягом навчального року у вільний від навчання час, віком від 16 до 18 років – не більше 18 годин на тиждень, віком від 15 до 16 років – не більше 12 год. на тиждень;</a:t>
            </a:r>
          </a:p>
          <a:p>
            <a:pPr algn="just"/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для працівників, зайнятих на роботах із шкідливими умовами праці, - не більше 36 год. на тиждень. (перелік виробництв, </a:t>
            </a:r>
            <a:r>
              <a:rPr lang="uk-UA" altLang="ru-RU" dirty="0" err="1" smtClean="0">
                <a:effectLst/>
                <a:latin typeface="Times New Roman" panose="02020603050405020304" pitchFamily="18" charset="0"/>
              </a:rPr>
              <a:t>цехів</a:t>
            </a:r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, професій і посад із шкідливими умовами праці, робота в яких дає право на скорочену тривалість робочого тижня, затверджена постановою КМУ від 21.02.2001 №163);</a:t>
            </a:r>
            <a:endParaRPr lang="ru-RU" altLang="ru-RU" dirty="0" smtClean="0">
              <a:effectLst/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32876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4929" y="195943"/>
            <a:ext cx="11772900" cy="6449786"/>
          </a:xfrm>
        </p:spPr>
        <p:txBody>
          <a:bodyPr>
            <a:normAutofit lnSpcReduction="10000"/>
          </a:bodyPr>
          <a:lstStyle/>
          <a:p>
            <a:pPr algn="just"/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для окремих категорій працівників (учителів, лікарів та інших) тривалість робочого часу встановлюється окремими законодавчими та нормативними актами.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uk-UA" altLang="ru-RU" b="1" dirty="0" smtClean="0">
                <a:effectLst/>
                <a:latin typeface="Times New Roman" panose="02020603050405020304" pitchFamily="18" charset="0"/>
              </a:rPr>
              <a:t>Неповний робочий час</a:t>
            </a:r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 встановлюється </a:t>
            </a:r>
            <a:r>
              <a:rPr lang="uk-UA" altLang="ru-RU" b="1" dirty="0" smtClean="0">
                <a:effectLst/>
                <a:latin typeface="Times New Roman" panose="02020603050405020304" pitchFamily="18" charset="0"/>
              </a:rPr>
              <a:t>за угодою</a:t>
            </a:r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 між працівником і власником або уповноваженим ним органом (ст.56 КЗпП), тобто за погодженням сторін трудового договору. Оплата праці при роботі на умовах неповного робочого часу провадиться </a:t>
            </a:r>
            <a:r>
              <a:rPr lang="uk-UA" altLang="ru-RU" dirty="0" err="1" smtClean="0">
                <a:effectLst/>
                <a:latin typeface="Times New Roman" panose="02020603050405020304" pitchFamily="18" charset="0"/>
              </a:rPr>
              <a:t>пропорційно</a:t>
            </a:r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 відпрацьованому часу або залежно від виробітку.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Отже, неповний робочий час відрізняється від скороченого робочого часу за двома ознаками: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1. Встановлення неповного робочого часу залежить від бажання працівника та роботодавця, а запровадження скороченої тривалості робочого часу передбачено законодавством.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uk-UA" altLang="ru-RU" dirty="0" smtClean="0">
                <a:effectLst/>
                <a:latin typeface="Times New Roman" panose="02020603050405020304" pitchFamily="18" charset="0"/>
              </a:rPr>
              <a:t>2. За повністю відпрацьований скорочений робочий час працівнику виплачується повна тарифна ставка (повний посадовий оклад), а за умов неповного робочого часу – частина тарифної ставки (посадового окладу) або зарплата залежно від виробітку.</a:t>
            </a:r>
            <a:endParaRPr lang="ru-RU" altLang="ru-RU" dirty="0" smtClean="0">
              <a:effectLst/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44599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7246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uk-UA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10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213" y="1012372"/>
            <a:ext cx="11332029" cy="5584371"/>
          </a:xfrm>
        </p:spPr>
        <p:txBody>
          <a:bodyPr>
            <a:normAutofit lnSpcReduction="10000"/>
          </a:bodyPr>
          <a:lstStyle/>
          <a:p>
            <a:pPr marL="0" indent="358775" algn="just">
              <a:spcBef>
                <a:spcPct val="0"/>
              </a:spcBef>
              <a:buNone/>
            </a:pP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підприємстві з 6-денним робочим тижнем і 7-год. робочим днем з понеділка по п'ятницю та 4-год. робочим днем у суботу (39-год. робочий тиждень) штатним розписом для посади радіотехнік встановлено оклад </a:t>
            </a: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7500 </a:t>
            </a: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грн. працівникові, який був прийнятий на зазначену посаду, за його бажанням було встановлено режим роботи на умовах неповного робочого часу – 6-год. робочий день з понеділка по п'ятницю.</a:t>
            </a:r>
          </a:p>
          <a:p>
            <a:pPr marL="0" indent="358775" algn="just">
              <a:spcBef>
                <a:spcPct val="0"/>
              </a:spcBef>
              <a:buNone/>
            </a:pPr>
            <a:r>
              <a:rPr lang="en-US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 буде </a:t>
            </a:r>
            <a:r>
              <a:rPr lang="uk-UA" altLang="ru-RU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оплачено</a:t>
            </a: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роботу працівника у лютому?</a:t>
            </a:r>
          </a:p>
          <a:p>
            <a:pPr marL="0" indent="358775" algn="just">
              <a:spcBef>
                <a:spcPct val="0"/>
              </a:spcBef>
              <a:buNone/>
            </a:pPr>
            <a:r>
              <a:rPr lang="en-US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Спочатку визначимо, як оплачується у лютому 1 год. роботи радіотехніка, який працює за повним робочим часом.</a:t>
            </a:r>
          </a:p>
          <a:p>
            <a:pPr marL="0" indent="358775" algn="just">
              <a:spcBef>
                <a:spcPct val="0"/>
              </a:spcBef>
              <a:buNone/>
            </a:pPr>
            <a:r>
              <a:rPr lang="en-US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Норма робочого часу у лютому 20</a:t>
            </a:r>
            <a:r>
              <a:rPr lang="en-US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р. на підприємстві – 156 год.</a:t>
            </a:r>
          </a:p>
          <a:p>
            <a:pPr marL="0" indent="358775" algn="just">
              <a:spcBef>
                <a:spcPct val="0"/>
              </a:spcBef>
              <a:buNone/>
            </a:pPr>
            <a:r>
              <a:rPr lang="en-US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праці радіотехніка за 1 год. роботи у лютому: </a:t>
            </a: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7500 </a:t>
            </a: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156 = </a:t>
            </a: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48,08 </a:t>
            </a: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грн.</a:t>
            </a:r>
          </a:p>
          <a:p>
            <a:pPr marL="0" indent="358775" algn="just">
              <a:spcBef>
                <a:spcPct val="0"/>
              </a:spcBef>
              <a:buNone/>
            </a:pPr>
            <a:r>
              <a:rPr lang="en-US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Норма робочого часу в лютому 20</a:t>
            </a:r>
            <a:r>
              <a:rPr lang="en-US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року для працівника – 160 год.</a:t>
            </a:r>
          </a:p>
          <a:p>
            <a:pPr marL="0" indent="358775" algn="just">
              <a:spcBef>
                <a:spcPct val="0"/>
              </a:spcBef>
              <a:buNone/>
            </a:pPr>
            <a:r>
              <a:rPr lang="en-US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праці за фактично відпрацьований час працівником у лютому: </a:t>
            </a: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48,08 </a:t>
            </a:r>
            <a:r>
              <a:rPr lang="en-US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160 = </a:t>
            </a: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7692,80 </a:t>
            </a:r>
            <a:r>
              <a:rPr lang="uk-UA" alt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грн.</a:t>
            </a:r>
            <a:endParaRPr lang="ru-RU" altLang="ru-RU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58802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6427" y="136526"/>
            <a:ext cx="10515600" cy="647246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uk-UA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11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287" y="636814"/>
            <a:ext cx="11707584" cy="5992586"/>
          </a:xfrm>
        </p:spPr>
        <p:txBody>
          <a:bodyPr>
            <a:normAutofit lnSpcReduction="10000"/>
          </a:bodyPr>
          <a:lstStyle/>
          <a:p>
            <a:pPr marL="0" indent="342900" algn="just">
              <a:spcBef>
                <a:spcPct val="0"/>
              </a:spcBef>
              <a:buNone/>
              <a:defRPr/>
            </a:pPr>
            <a:r>
              <a:rPr lang="uk-UA" dirty="0">
                <a:latin typeface="Times New Roman" pitchFamily="18" charset="0"/>
              </a:rPr>
              <a:t>На підприємстві, де було встановлено 5-денний робочий тиждень з 8-год. робочим днем (40-год. робочий тиждень), у зв'язку з відсутністю замовлень і недостатністю коштів на оплату праці керівник прийняв рішення про переведення з </a:t>
            </a:r>
            <a:r>
              <a:rPr lang="uk-UA" dirty="0" smtClean="0">
                <a:latin typeface="Times New Roman" pitchFamily="18" charset="0"/>
              </a:rPr>
              <a:t>01.01.20</a:t>
            </a:r>
            <a:r>
              <a:rPr lang="en-US" dirty="0" smtClean="0">
                <a:latin typeface="Times New Roman" pitchFamily="18" charset="0"/>
              </a:rPr>
              <a:t>20</a:t>
            </a:r>
            <a:r>
              <a:rPr lang="uk-UA" dirty="0" smtClean="0">
                <a:latin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</a:rPr>
              <a:t>всіх працівників підприємства на роботу з 3-денним робочим тижнем (робочі дні: понеділок-середа) та 4- годинним робочим днем (12-годинний робочий тиждень), про що завчасно попередив працівників. Посадовий оклад інженера – </a:t>
            </a:r>
            <a:r>
              <a:rPr lang="uk-UA" dirty="0" smtClean="0">
                <a:latin typeface="Times New Roman" pitchFamily="18" charset="0"/>
              </a:rPr>
              <a:t>6000 </a:t>
            </a:r>
            <a:r>
              <a:rPr lang="uk-UA" dirty="0">
                <a:latin typeface="Times New Roman" pitchFamily="18" charset="0"/>
              </a:rPr>
              <a:t>грн.</a:t>
            </a:r>
          </a:p>
          <a:p>
            <a:pPr marL="0" indent="342900" algn="just">
              <a:spcBef>
                <a:spcPct val="0"/>
              </a:spcBef>
              <a:buNone/>
              <a:defRPr/>
            </a:pPr>
            <a:r>
              <a:rPr lang="en-US" dirty="0">
                <a:latin typeface="Times New Roman" pitchFamily="18" charset="0"/>
              </a:rPr>
              <a:t>    </a:t>
            </a:r>
            <a:r>
              <a:rPr lang="uk-UA" dirty="0">
                <a:latin typeface="Times New Roman" pitchFamily="18" charset="0"/>
              </a:rPr>
              <a:t>Яку зарплату отримає інженер у </a:t>
            </a:r>
            <a:r>
              <a:rPr lang="uk-UA" dirty="0" smtClean="0">
                <a:latin typeface="Times New Roman" pitchFamily="18" charset="0"/>
              </a:rPr>
              <a:t>січні?</a:t>
            </a:r>
            <a:endParaRPr lang="uk-UA" dirty="0">
              <a:latin typeface="Times New Roman" pitchFamily="18" charset="0"/>
            </a:endParaRPr>
          </a:p>
          <a:p>
            <a:pPr marL="0" indent="342900" algn="just">
              <a:spcBef>
                <a:spcPct val="0"/>
              </a:spcBef>
              <a:buNone/>
              <a:defRPr/>
            </a:pPr>
            <a:r>
              <a:rPr lang="en-US" dirty="0">
                <a:latin typeface="Times New Roman" pitchFamily="18" charset="0"/>
              </a:rPr>
              <a:t>    </a:t>
            </a:r>
            <a:r>
              <a:rPr lang="uk-UA" dirty="0">
                <a:latin typeface="Times New Roman" pitchFamily="18" charset="0"/>
              </a:rPr>
              <a:t>Норма робочого часу у </a:t>
            </a:r>
            <a:r>
              <a:rPr lang="uk-UA" dirty="0" smtClean="0">
                <a:latin typeface="Times New Roman" pitchFamily="18" charset="0"/>
              </a:rPr>
              <a:t>січні 20</a:t>
            </a:r>
            <a:r>
              <a:rPr lang="en-US" dirty="0" smtClean="0">
                <a:latin typeface="Times New Roman" pitchFamily="18" charset="0"/>
              </a:rPr>
              <a:t>20</a:t>
            </a:r>
            <a:r>
              <a:rPr lang="uk-UA" dirty="0" smtClean="0">
                <a:latin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</a:rPr>
              <a:t>року при </a:t>
            </a:r>
            <a:r>
              <a:rPr lang="uk-UA" dirty="0" smtClean="0">
                <a:latin typeface="Times New Roman" pitchFamily="18" charset="0"/>
              </a:rPr>
              <a:t>40–год</a:t>
            </a:r>
            <a:r>
              <a:rPr lang="uk-UA" dirty="0">
                <a:latin typeface="Times New Roman" pitchFamily="18" charset="0"/>
              </a:rPr>
              <a:t>. робочому тижні – </a:t>
            </a:r>
            <a:r>
              <a:rPr lang="uk-UA" dirty="0" smtClean="0">
                <a:latin typeface="Times New Roman" pitchFamily="18" charset="0"/>
              </a:rPr>
              <a:t>167 </a:t>
            </a:r>
            <a:r>
              <a:rPr lang="uk-UA" dirty="0">
                <a:latin typeface="Times New Roman" pitchFamily="18" charset="0"/>
              </a:rPr>
              <a:t>год.</a:t>
            </a:r>
          </a:p>
          <a:p>
            <a:pPr marL="0" indent="342900" algn="just">
              <a:spcBef>
                <a:spcPct val="0"/>
              </a:spcBef>
              <a:buNone/>
              <a:defRPr/>
            </a:pPr>
            <a:r>
              <a:rPr lang="en-US" dirty="0">
                <a:latin typeface="Times New Roman" pitchFamily="18" charset="0"/>
              </a:rPr>
              <a:t>    </a:t>
            </a:r>
            <a:r>
              <a:rPr lang="uk-UA" dirty="0">
                <a:latin typeface="Times New Roman" pitchFamily="18" charset="0"/>
              </a:rPr>
              <a:t>Оплата праці за 1 год. роботи інженера у грудні </a:t>
            </a:r>
            <a:r>
              <a:rPr lang="uk-UA" dirty="0">
                <a:latin typeface="Times New Roman" pitchFamily="18" charset="0"/>
              </a:rPr>
              <a:t>6</a:t>
            </a:r>
            <a:r>
              <a:rPr lang="uk-UA" dirty="0" smtClean="0">
                <a:latin typeface="Times New Roman" pitchFamily="18" charset="0"/>
              </a:rPr>
              <a:t>000 </a:t>
            </a:r>
            <a:r>
              <a:rPr lang="uk-UA" dirty="0" smtClean="0">
                <a:latin typeface="Times New Roman" pitchFamily="18" charset="0"/>
              </a:rPr>
              <a:t>: 167 = </a:t>
            </a:r>
            <a:r>
              <a:rPr lang="uk-UA" dirty="0" smtClean="0">
                <a:latin typeface="Times New Roman" pitchFamily="18" charset="0"/>
              </a:rPr>
              <a:t>35,93 </a:t>
            </a:r>
            <a:r>
              <a:rPr lang="uk-UA" dirty="0">
                <a:latin typeface="Times New Roman" pitchFamily="18" charset="0"/>
              </a:rPr>
              <a:t>грн.</a:t>
            </a:r>
          </a:p>
          <a:p>
            <a:pPr marL="0" indent="342900" algn="just">
              <a:spcBef>
                <a:spcPct val="0"/>
              </a:spcBef>
              <a:buNone/>
              <a:defRPr/>
            </a:pPr>
            <a:r>
              <a:rPr lang="en-US" dirty="0">
                <a:latin typeface="Times New Roman" pitchFamily="18" charset="0"/>
              </a:rPr>
              <a:t>    </a:t>
            </a:r>
            <a:r>
              <a:rPr lang="uk-UA" dirty="0">
                <a:latin typeface="Times New Roman" pitchFamily="18" charset="0"/>
              </a:rPr>
              <a:t>Норма робочого часу на підприємстві у </a:t>
            </a:r>
            <a:r>
              <a:rPr lang="uk-UA" dirty="0" smtClean="0">
                <a:latin typeface="Times New Roman" pitchFamily="18" charset="0"/>
              </a:rPr>
              <a:t>січні </a:t>
            </a:r>
            <a:r>
              <a:rPr lang="uk-UA" dirty="0" smtClean="0">
                <a:latin typeface="Times New Roman" pitchFamily="18" charset="0"/>
              </a:rPr>
              <a:t>2020 </a:t>
            </a:r>
            <a:r>
              <a:rPr lang="uk-UA" dirty="0">
                <a:latin typeface="Times New Roman" pitchFamily="18" charset="0"/>
              </a:rPr>
              <a:t>року після запровадження неповного робочого часу – 60 год.</a:t>
            </a:r>
          </a:p>
          <a:p>
            <a:pPr marL="0" indent="342900" algn="just">
              <a:spcBef>
                <a:spcPct val="0"/>
              </a:spcBef>
              <a:buNone/>
              <a:defRPr/>
            </a:pPr>
            <a:r>
              <a:rPr lang="en-US" dirty="0">
                <a:latin typeface="Times New Roman" pitchFamily="18" charset="0"/>
              </a:rPr>
              <a:t>    </a:t>
            </a:r>
            <a:r>
              <a:rPr lang="uk-UA" dirty="0">
                <a:latin typeface="Times New Roman" pitchFamily="18" charset="0"/>
              </a:rPr>
              <a:t>Оплата праці інженера за фактично відпрацьований час у грудні: </a:t>
            </a:r>
            <a:endParaRPr lang="uk-UA" dirty="0" smtClean="0">
              <a:latin typeface="Times New Roman" pitchFamily="18" charset="0"/>
            </a:endParaRPr>
          </a:p>
          <a:p>
            <a:pPr marL="0" indent="342900" algn="just">
              <a:spcBef>
                <a:spcPct val="0"/>
              </a:spcBef>
              <a:buNone/>
              <a:defRPr/>
            </a:pPr>
            <a:r>
              <a:rPr lang="uk-UA" dirty="0" smtClean="0">
                <a:latin typeface="Times New Roman" pitchFamily="18" charset="0"/>
              </a:rPr>
              <a:t>35</a:t>
            </a:r>
            <a:r>
              <a:rPr lang="uk-UA" dirty="0" smtClean="0">
                <a:latin typeface="Times New Roman" pitchFamily="18" charset="0"/>
              </a:rPr>
              <a:t>,93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60 =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2155,80</a:t>
            </a:r>
            <a:r>
              <a:rPr lang="uk-UA" dirty="0" smtClean="0">
                <a:latin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</a:rPr>
              <a:t> </a:t>
            </a:r>
            <a:endParaRPr lang="uk-UA" dirty="0">
              <a:latin typeface="Times New Roman" pitchFamily="18" charset="0"/>
            </a:endParaRPr>
          </a:p>
          <a:p>
            <a:pPr marL="0" indent="342900" algn="just">
              <a:spcBef>
                <a:spcPct val="0"/>
              </a:spcBef>
              <a:buNone/>
              <a:defRPr/>
            </a:pPr>
            <a:r>
              <a:rPr lang="uk-UA" dirty="0">
                <a:latin typeface="Times New Roman" pitchFamily="18" charset="0"/>
              </a:rPr>
              <a:t>Таким чином, від переходу на роботу з неповним робочим часом інженер втратив у зарплаті в грудні </a:t>
            </a:r>
            <a:r>
              <a:rPr lang="uk-UA" dirty="0" smtClean="0">
                <a:latin typeface="Times New Roman" pitchFamily="18" charset="0"/>
              </a:rPr>
              <a:t>3844,20 </a:t>
            </a:r>
            <a:r>
              <a:rPr lang="uk-UA" dirty="0">
                <a:latin typeface="Times New Roman" pitchFamily="18" charset="0"/>
              </a:rPr>
              <a:t>грн. </a:t>
            </a:r>
            <a:r>
              <a:rPr lang="uk-UA" dirty="0" smtClean="0">
                <a:latin typeface="Times New Roman" pitchFamily="18" charset="0"/>
              </a:rPr>
              <a:t>(6000,00 </a:t>
            </a:r>
            <a:r>
              <a:rPr lang="uk-UA" dirty="0" smtClean="0">
                <a:latin typeface="Times New Roman" pitchFamily="18" charset="0"/>
              </a:rPr>
              <a:t>- </a:t>
            </a:r>
            <a:r>
              <a:rPr lang="uk-UA" dirty="0" smtClean="0">
                <a:latin typeface="Times New Roman" pitchFamily="18" charset="0"/>
              </a:rPr>
              <a:t>2155</a:t>
            </a:r>
            <a:r>
              <a:rPr lang="uk-UA" dirty="0" smtClean="0">
                <a:latin typeface="Times New Roman" pitchFamily="18" charset="0"/>
              </a:rPr>
              <a:t>,80</a:t>
            </a:r>
            <a:r>
              <a:rPr lang="uk-UA" dirty="0">
                <a:latin typeface="Times New Roman" pitchFamily="18" charset="0"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4136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Облік доплат і надбавок згідно КЗпП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599" y="1632857"/>
            <a:ext cx="11674929" cy="4963886"/>
          </a:xfrm>
        </p:spPr>
        <p:txBody>
          <a:bodyPr>
            <a:normAutofit/>
          </a:bodyPr>
          <a:lstStyle/>
          <a:p>
            <a:pPr marL="0" indent="719138" algn="just">
              <a:buNone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Окрім встановленого робочого дня, деякі підприємства працюють в кілька змін, що призводить до роботи і в нічний час. Кодексом законів про працю України передбачені доплати та надбавки за роботу в нічний час, по вихідним, а також у понаднормовий час.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856037"/>
            <a:ext cx="4064000" cy="3048000"/>
          </a:xfrm>
          <a:prstGeom prst="rect">
            <a:avLst/>
          </a:prstGeom>
          <a:effectLst>
            <a:softEdge rad="3556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041" y="3552315"/>
            <a:ext cx="3189945" cy="3050494"/>
          </a:xfrm>
          <a:prstGeom prst="rect">
            <a:avLst/>
          </a:prstGeom>
          <a:effectLst>
            <a:softEdge rad="3302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954" y="3856037"/>
            <a:ext cx="1905000" cy="2543175"/>
          </a:xfrm>
          <a:prstGeom prst="rect">
            <a:avLst/>
          </a:prstGeom>
          <a:effectLst>
            <a:softEdge rad="215900"/>
          </a:effectLst>
        </p:spPr>
      </p:pic>
    </p:spTree>
    <p:extLst>
      <p:ext uri="{BB962C8B-B14F-4D97-AF65-F5344CB8AC3E}">
        <p14:creationId xmlns:p14="http://schemas.microsoft.com/office/powerpoint/2010/main" val="11044985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0798151"/>
              </p:ext>
            </p:extLst>
          </p:nvPr>
        </p:nvGraphicFramePr>
        <p:xfrm>
          <a:off x="1412280" y="675659"/>
          <a:ext cx="10009641" cy="5212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53369"/>
                <a:gridCol w="6008914"/>
                <a:gridCol w="1681843"/>
                <a:gridCol w="1665515"/>
              </a:tblGrid>
              <a:tr h="194399"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з/п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Зміст господарської операції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Д-т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К-т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48510">
                <a:tc>
                  <a:txBody>
                    <a:bodyPr/>
                    <a:lstStyle/>
                    <a:p>
                      <a:pPr algn="ctr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Нараховано заробітну плату фрезерувальнику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661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48510">
                <a:tc>
                  <a:txBody>
                    <a:bodyPr/>
                    <a:lstStyle/>
                    <a:p>
                      <a:pPr algn="ctr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Нараховано ЄСВ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651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48510">
                <a:tc>
                  <a:txBody>
                    <a:bodyPr/>
                    <a:lstStyle/>
                    <a:p>
                      <a:pPr algn="ctr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Утримано </a:t>
                      </a:r>
                      <a:r>
                        <a:rPr lang="ru-RU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661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642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48510">
                <a:tc>
                  <a:txBody>
                    <a:bodyPr/>
                    <a:lstStyle/>
                    <a:p>
                      <a:pPr algn="ctr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Утримано ПДФО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661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641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4851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Перераховано</a:t>
                      </a:r>
                      <a:r>
                        <a:rPr lang="ru-RU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ЄСВ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651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4851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Перераховано</a:t>
                      </a:r>
                      <a:r>
                        <a:rPr lang="ru-RU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ВЗ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642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4851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Перераховано</a:t>
                      </a:r>
                      <a:r>
                        <a:rPr lang="ru-RU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ПДФО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641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4851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24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Виплачено</a:t>
                      </a:r>
                      <a:r>
                        <a:rPr lang="uk-UA" sz="24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заробітну плату фрезерувальнику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661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311, 301</a:t>
                      </a:r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89417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857" y="1812471"/>
            <a:ext cx="11348357" cy="4784272"/>
          </a:xfrm>
        </p:spPr>
        <p:txBody>
          <a:bodyPr/>
          <a:lstStyle/>
          <a:p>
            <a:pPr marL="0" indent="0" algn="ctr">
              <a:buNone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Понаднормові роботи оплачуються у подвійному розмірі годинної ставки при погодинній системі оплати праці і шляхом доплати у розмірі 100% при відрядній системі оплати праці ( ст.106 КЗпП)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14" y="3400424"/>
            <a:ext cx="4610100" cy="3457575"/>
          </a:xfrm>
          <a:prstGeom prst="rect">
            <a:avLst/>
          </a:prstGeom>
          <a:effectLst>
            <a:softEdge rad="444500"/>
          </a:effectLst>
        </p:spPr>
      </p:pic>
    </p:spTree>
    <p:extLst>
      <p:ext uri="{BB962C8B-B14F-4D97-AF65-F5344CB8AC3E}">
        <p14:creationId xmlns:p14="http://schemas.microsoft.com/office/powerpoint/2010/main" val="3449125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Первинні документи з нарахування і виплати заробітної плати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7435659"/>
              </p:ext>
            </p:extLst>
          </p:nvPr>
        </p:nvGraphicFramePr>
        <p:xfrm>
          <a:off x="489857" y="1690685"/>
          <a:ext cx="11381013" cy="471011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71500"/>
                <a:gridCol w="2661557"/>
                <a:gridCol w="8147956"/>
              </a:tblGrid>
              <a:tr h="883146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з/п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типової форми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 типової форми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90637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П-1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«Наказ (розпорядження) про прийняття на роботу»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90637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П-2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«Особова картка працівника»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90637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П-3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«Наказ (розпорядження) про надання відпустки»</a:t>
                      </a:r>
                    </a:p>
                  </a:txBody>
                  <a:tcPr anchor="ctr"/>
                </a:tc>
              </a:tr>
              <a:tr h="883146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П-4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«Наказ (розпорядження)</a:t>
                      </a:r>
                      <a:r>
                        <a:rPr lang="uk-UA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 припинення трудового договору (контракту)»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90637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П-5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«Табель</a:t>
                      </a:r>
                      <a:r>
                        <a:rPr lang="uk-UA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обліку використаного часу»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90637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П-6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«Розрахунково-платіжна відомість працівника»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90637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П-7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«Розрахунково-платіжна відомість (зведена)»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16549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Типов</a:t>
            </a:r>
            <a:r>
              <a:rPr lang="uk-UA" dirty="0" smtClean="0"/>
              <a:t>і форми документів з обліку праці розміщено за наступним посиланням: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8200" y="24532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hlinkClick r:id="rId2"/>
              </a:rPr>
              <a:t>https://buhgalter911.com/uk/blanki/pervichnye/statystyka-praci/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21464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571" y="228600"/>
            <a:ext cx="11430000" cy="635181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uk-UA" dirty="0">
              <a:latin typeface="Times New Roman" panose="02020603050405020304" pitchFamily="18" charset="0"/>
            </a:endParaRPr>
          </a:p>
          <a:p>
            <a:pPr marL="0" lvl="0" indent="620713"/>
            <a:r>
              <a:rPr lang="uk-UA" sz="3200" b="1" i="1" dirty="0" smtClean="0">
                <a:effectLst/>
                <a:latin typeface="Times New Roman" panose="02020603050405020304" pitchFamily="18" charset="0"/>
              </a:rPr>
              <a:t>Типова форма П-1 </a:t>
            </a:r>
            <a:r>
              <a:rPr lang="uk-UA" sz="3200" dirty="0" smtClean="0">
                <a:effectLst/>
                <a:latin typeface="Times New Roman" panose="02020603050405020304" pitchFamily="18" charset="0"/>
              </a:rPr>
              <a:t>«Наказ (розпорядження) про прийняття на роботу» використовується при прийнятті працівників як на постійну роботу так і з використанням строкового контракту. Позначкою «Х» в бланку вказуються умови прийняття на роботу (на конкурсній основі; за умовами контракту; зі строком випробування; на час виконання певної роботи; на період відсутності основного працівника; із кадрового резерву; за результатами успішного стажування; переведення).</a:t>
            </a:r>
            <a:endParaRPr lang="ru-RU" sz="3200" dirty="0" smtClean="0">
              <a:effectLst/>
            </a:endParaRPr>
          </a:p>
          <a:p>
            <a:pPr marL="0" indent="620713">
              <a:buNone/>
            </a:pPr>
            <a:r>
              <a:rPr lang="uk-UA" sz="3200" dirty="0" smtClean="0">
                <a:effectLst/>
                <a:latin typeface="Times New Roman" panose="02020603050405020304" pitchFamily="18" charset="0"/>
              </a:rPr>
              <a:t>Також вказуються умови праці, тривалість робочого дня (тижня), оклад (тарифна ставка), надбавки та доплати. В кінці наказу зазначаються підписи директора та працівника, що наймається на роботу.</a:t>
            </a:r>
            <a:endParaRPr lang="ru-RU" sz="3200" dirty="0" smtClean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283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7" y="179614"/>
            <a:ext cx="11527972" cy="6368143"/>
          </a:xfrm>
        </p:spPr>
        <p:txBody>
          <a:bodyPr>
            <a:normAutofit fontScale="92500" lnSpcReduction="10000"/>
          </a:bodyPr>
          <a:lstStyle/>
          <a:p>
            <a:pPr lvl="0" algn="just">
              <a:lnSpc>
                <a:spcPct val="110000"/>
              </a:lnSpc>
              <a:spcAft>
                <a:spcPts val="0"/>
              </a:spcAft>
            </a:pPr>
            <a:r>
              <a:rPr lang="uk-UA" sz="3000" b="1" i="1" dirty="0" smtClean="0">
                <a:effectLst/>
                <a:latin typeface="Times New Roman" panose="02020603050405020304" pitchFamily="18" charset="0"/>
              </a:rPr>
              <a:t>Типова форма П-2 </a:t>
            </a:r>
            <a:r>
              <a:rPr lang="uk-UA" sz="3000" dirty="0" smtClean="0">
                <a:effectLst/>
                <a:latin typeface="Times New Roman" panose="02020603050405020304" pitchFamily="18" charset="0"/>
              </a:rPr>
              <a:t>«Особова картка працівника» заповнюється як за основним місцем роботи, так і за сумісництвом, у тому числі на тому самому підприємстві, на підставі відповідних документів: паспорта, трудової книжки, диплома або іншого документа про освіту тощо.</a:t>
            </a:r>
            <a:endParaRPr lang="ru-RU" sz="3000" dirty="0" smtClean="0">
              <a:effectLst/>
            </a:endParaRPr>
          </a:p>
          <a:p>
            <a:pPr marL="0" indent="358775" algn="just">
              <a:lnSpc>
                <a:spcPct val="110000"/>
              </a:lnSpc>
              <a:spcAft>
                <a:spcPts val="0"/>
              </a:spcAft>
              <a:buNone/>
            </a:pPr>
            <a:r>
              <a:rPr lang="uk-UA" sz="3000" dirty="0" smtClean="0">
                <a:effectLst/>
                <a:latin typeface="Times New Roman" panose="02020603050405020304" pitchFamily="18" charset="0"/>
              </a:rPr>
              <a:t>В кінці документу ставлять підписи кадрова служба та працівник, по даним якого заповнена особова картка.</a:t>
            </a:r>
            <a:endParaRPr lang="ru-RU" sz="3000" dirty="0" smtClean="0">
              <a:effectLst/>
            </a:endParaRPr>
          </a:p>
          <a:p>
            <a:pPr lvl="0" algn="just">
              <a:lnSpc>
                <a:spcPct val="110000"/>
              </a:lnSpc>
              <a:spcAft>
                <a:spcPts val="0"/>
              </a:spcAft>
            </a:pPr>
            <a:r>
              <a:rPr lang="uk-UA" sz="3000" b="1" i="1" dirty="0" smtClean="0">
                <a:effectLst/>
                <a:latin typeface="Times New Roman" panose="02020603050405020304" pitchFamily="18" charset="0"/>
              </a:rPr>
              <a:t>Типова форма П-3 </a:t>
            </a:r>
            <a:r>
              <a:rPr lang="uk-UA" sz="3000" dirty="0" smtClean="0">
                <a:effectLst/>
                <a:latin typeface="Times New Roman" panose="02020603050405020304" pitchFamily="18" charset="0"/>
              </a:rPr>
              <a:t>«Наказ (розпорядження) про надання відпустки» містить дані про працівника та його посаду та вид відпустки, що надається (щорічна основна; додаткова; навчальна; без збереження заробітної плати), а також строки такої відпустки з зазначенням кількості календарних днів. </a:t>
            </a:r>
            <a:endParaRPr lang="ru-RU" sz="3000" dirty="0" smtClean="0">
              <a:effectLst/>
            </a:endParaRPr>
          </a:p>
          <a:p>
            <a:pPr marL="0" indent="358775" algn="just">
              <a:lnSpc>
                <a:spcPct val="110000"/>
              </a:lnSpc>
              <a:spcAft>
                <a:spcPts val="0"/>
              </a:spcAft>
              <a:buNone/>
            </a:pPr>
            <a:r>
              <a:rPr lang="uk-UA" sz="3000" dirty="0" smtClean="0">
                <a:effectLst/>
                <a:latin typeface="Times New Roman" panose="02020603050405020304" pitchFamily="18" charset="0"/>
              </a:rPr>
              <a:t>Документ підписують керівник підприємства, керівник структурного підрозділу, в якому працює працівник і безпосередньо см працюючий.</a:t>
            </a:r>
            <a:endParaRPr lang="ru-RU" sz="3000" dirty="0" smtClean="0">
              <a:effectLst/>
            </a:endParaRPr>
          </a:p>
          <a:p>
            <a:pPr marL="0" indent="358775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9857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614" y="146957"/>
            <a:ext cx="11756572" cy="6384472"/>
          </a:xfrm>
        </p:spPr>
        <p:txBody>
          <a:bodyPr>
            <a:normAutofit fontScale="92500" lnSpcReduction="10000"/>
          </a:bodyPr>
          <a:lstStyle/>
          <a:p>
            <a:pPr lvl="0" algn="just">
              <a:lnSpc>
                <a:spcPct val="110000"/>
              </a:lnSpc>
              <a:spcAft>
                <a:spcPts val="0"/>
              </a:spcAft>
            </a:pPr>
            <a:r>
              <a:rPr lang="uk-UA" b="1" i="1" dirty="0" smtClean="0">
                <a:effectLst/>
                <a:latin typeface="Times New Roman" panose="02020603050405020304" pitchFamily="18" charset="0"/>
              </a:rPr>
              <a:t>Типова форма П-4 </a:t>
            </a:r>
            <a:r>
              <a:rPr lang="uk-UA" dirty="0" smtClean="0">
                <a:effectLst/>
                <a:latin typeface="Times New Roman" panose="02020603050405020304" pitchFamily="18" charset="0"/>
              </a:rPr>
              <a:t>«Наказ (розпорядження) про припинення трудового договору (контракту)» містить дані про працівника, який припиняє співпрацювати з підприємством; причину звільнення та розмір вихідної допомоги. Документ підписують керівник підприємства та працівник.</a:t>
            </a:r>
            <a:endParaRPr lang="ru-RU" dirty="0" smtClean="0">
              <a:effectLst/>
            </a:endParaRPr>
          </a:p>
          <a:p>
            <a:pPr lvl="0" algn="just">
              <a:lnSpc>
                <a:spcPct val="110000"/>
              </a:lnSpc>
              <a:spcAft>
                <a:spcPts val="0"/>
              </a:spcAft>
            </a:pPr>
            <a:r>
              <a:rPr lang="uk-UA" b="1" i="1" dirty="0" smtClean="0">
                <a:effectLst/>
                <a:latin typeface="Times New Roman" panose="02020603050405020304" pitchFamily="18" charset="0"/>
              </a:rPr>
              <a:t>Типова форма П-5 </a:t>
            </a:r>
            <a:r>
              <a:rPr lang="uk-UA" dirty="0" smtClean="0">
                <a:effectLst/>
                <a:latin typeface="Times New Roman" panose="02020603050405020304" pitchFamily="18" charset="0"/>
              </a:rPr>
              <a:t>«Табель обліку використаного часу» використовується для нарахування та виплати заробітної плати працівникам за відпрацьований місяць. Даний табель, відповідно до вимог чинного законодавства, необхідно оформлювати на всіх підприємствах України.</a:t>
            </a:r>
            <a:endParaRPr lang="ru-RU" dirty="0" smtClean="0">
              <a:effectLst/>
            </a:endParaRPr>
          </a:p>
          <a:p>
            <a:pPr marL="0" indent="441325" algn="just">
              <a:lnSpc>
                <a:spcPct val="110000"/>
              </a:lnSpc>
              <a:spcAft>
                <a:spcPts val="0"/>
              </a:spcAft>
              <a:buNone/>
            </a:pPr>
            <a:r>
              <a:rPr lang="uk-UA" dirty="0" smtClean="0">
                <a:effectLst/>
                <a:latin typeface="Times New Roman" panose="02020603050405020304" pitchFamily="18" charset="0"/>
              </a:rPr>
              <a:t>Табель використання робочого часу не затверджується керівником підприємства. Його підписують лише працівник, який відповідає за його ведення, керівник структурного підрозділу та працівник кадрової служби.</a:t>
            </a:r>
          </a:p>
          <a:p>
            <a:pPr marL="0" indent="441325" algn="just">
              <a:lnSpc>
                <a:spcPct val="11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hlinkClick r:id="rId2"/>
              </a:rPr>
              <a:t>Приклад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hlinkClick r:id="rId2"/>
              </a:rPr>
              <a:t>заповнення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hlinkClick r:id="rId2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hlinkClick r:id="rId2"/>
              </a:rPr>
              <a:t>табелю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hlinkClick r:id="rId2"/>
              </a:rPr>
              <a:t>,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hlinkClick r:id="rId2"/>
              </a:rPr>
              <a:t>умовны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hlinkClick r:id="rId2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hlinkClick r:id="rId2"/>
              </a:rPr>
              <a:t>позначення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hlinkClick r:id="rId2"/>
              </a:rPr>
              <a:t> наведено у:</a:t>
            </a:r>
          </a:p>
          <a:p>
            <a:pPr marL="0" indent="441325" algn="just">
              <a:lnSpc>
                <a:spcPct val="110000"/>
              </a:lnSpc>
              <a:spcAft>
                <a:spcPts val="0"/>
              </a:spcAft>
              <a:buNone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://www.buhoblik.org.ua/attachments/spravochniki/dovidnik-robochogo-chasu.pdf</a:t>
            </a:r>
            <a:endParaRPr lang="ru-RU" dirty="0" smtClean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5115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7" y="163286"/>
            <a:ext cx="11674929" cy="6433457"/>
          </a:xfrm>
        </p:spPr>
        <p:txBody>
          <a:bodyPr>
            <a:normAutofit lnSpcReduction="10000"/>
          </a:bodyPr>
          <a:lstStyle/>
          <a:p>
            <a:pPr lvl="0" algn="just">
              <a:lnSpc>
                <a:spcPct val="110000"/>
              </a:lnSpc>
              <a:spcAft>
                <a:spcPts val="0"/>
              </a:spcAft>
            </a:pPr>
            <a:r>
              <a:rPr lang="uk-UA" b="1" i="1" dirty="0" smtClean="0">
                <a:effectLst/>
                <a:latin typeface="Times New Roman" panose="02020603050405020304" pitchFamily="18" charset="0"/>
              </a:rPr>
              <a:t>Типова форма П-6 </a:t>
            </a:r>
            <a:r>
              <a:rPr lang="uk-UA" dirty="0" smtClean="0">
                <a:effectLst/>
                <a:latin typeface="Times New Roman" panose="02020603050405020304" pitchFamily="18" charset="0"/>
              </a:rPr>
              <a:t>«Розрахунково-платіжна відомість працівника» заповнюється наступним чином: в шапці бланка вказується найменування підприємства, код ЄДРПОУ. Далі зазначається дата складання форми та відомості про працівника: ПІБ, табельний номер, стать, індивідуальний ідентифікаційний номер, професія, посада (код за класифікатором професій), кількість відпрацьованих днів (годин).</a:t>
            </a:r>
            <a:endParaRPr lang="ru-RU" dirty="0" smtClean="0">
              <a:effectLst/>
            </a:endParaRPr>
          </a:p>
          <a:p>
            <a:pPr marL="0" indent="620713" algn="just">
              <a:lnSpc>
                <a:spcPct val="110000"/>
              </a:lnSpc>
              <a:spcAft>
                <a:spcPts val="0"/>
              </a:spcAft>
              <a:buNone/>
            </a:pPr>
            <a:r>
              <a:rPr lang="uk-UA" dirty="0" smtClean="0">
                <a:effectLst/>
                <a:latin typeface="Times New Roman" panose="02020603050405020304" pitchFamily="18" charset="0"/>
              </a:rPr>
              <a:t>Далі зазначається період, за який складається відомість та заповнюються дані про кількість нарахованих та отриманих гривень за видами </a:t>
            </a:r>
            <a:r>
              <a:rPr lang="uk-UA" dirty="0" err="1" smtClean="0">
                <a:effectLst/>
                <a:latin typeface="Times New Roman" panose="02020603050405020304" pitchFamily="18" charset="0"/>
              </a:rPr>
              <a:t>оплат</a:t>
            </a:r>
            <a:r>
              <a:rPr lang="uk-UA" dirty="0" smtClean="0">
                <a:effectLst/>
                <a:latin typeface="Times New Roman" panose="02020603050405020304" pitchFamily="18" charset="0"/>
              </a:rPr>
              <a:t> (фонд основної заробітної плати; фонд додаткової заробітної плати; інші заохочувальні та компенсаційні виплати; інші виплати, що не належать до фонду оплати праці;  внески на загальнообов’язкове державне соціальне страхування).</a:t>
            </a:r>
            <a:endParaRPr lang="ru-RU" dirty="0" smtClean="0">
              <a:effectLst/>
            </a:endParaRPr>
          </a:p>
          <a:p>
            <a:pPr marL="0" indent="620713" algn="just">
              <a:lnSpc>
                <a:spcPct val="110000"/>
              </a:lnSpc>
              <a:spcAft>
                <a:spcPts val="0"/>
              </a:spcAft>
              <a:buNone/>
            </a:pPr>
            <a:r>
              <a:rPr lang="uk-UA" dirty="0" smtClean="0">
                <a:effectLst/>
                <a:latin typeface="Times New Roman" panose="02020603050405020304" pitchFamily="18" charset="0"/>
              </a:rPr>
              <a:t>Підписується бухгалтером, що відповідає за складання даної звітності.</a:t>
            </a:r>
            <a:endParaRPr lang="ru-RU" dirty="0" smtClean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20644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943" y="179614"/>
            <a:ext cx="11723914" cy="6286500"/>
          </a:xfrm>
        </p:spPr>
        <p:txBody>
          <a:bodyPr>
            <a:normAutofit/>
          </a:bodyPr>
          <a:lstStyle/>
          <a:p>
            <a:pPr lvl="0" algn="just">
              <a:lnSpc>
                <a:spcPct val="110000"/>
              </a:lnSpc>
              <a:spcAft>
                <a:spcPts val="0"/>
              </a:spcAft>
            </a:pPr>
            <a:r>
              <a:rPr lang="uk-UA" b="1" i="1" dirty="0" smtClean="0">
                <a:effectLst/>
                <a:latin typeface="Times New Roman" panose="02020603050405020304" pitchFamily="18" charset="0"/>
              </a:rPr>
              <a:t>Типова форма П-7 </a:t>
            </a:r>
            <a:r>
              <a:rPr lang="uk-UA" dirty="0" smtClean="0">
                <a:effectLst/>
                <a:latin typeface="Times New Roman" panose="02020603050405020304" pitchFamily="18" charset="0"/>
              </a:rPr>
              <a:t>«Розрахунково-платіжна відомість (зведена)» заповнюється наступним чином: в шапці бланка вказується найменування підприємства, код ЄДРПОУ. </a:t>
            </a:r>
            <a:endParaRPr lang="ru-RU" dirty="0" smtClean="0">
              <a:effectLst/>
            </a:endParaRPr>
          </a:p>
          <a:p>
            <a:pPr marL="0" indent="538163" algn="just">
              <a:lnSpc>
                <a:spcPct val="110000"/>
              </a:lnSpc>
              <a:spcAft>
                <a:spcPts val="0"/>
              </a:spcAft>
              <a:buNone/>
            </a:pPr>
            <a:r>
              <a:rPr lang="uk-UA" dirty="0" smtClean="0">
                <a:effectLst/>
                <a:latin typeface="Times New Roman" panose="02020603050405020304" pitchFamily="18" charset="0"/>
              </a:rPr>
              <a:t>Далі зазначається період, за який складається відомість та заповнюються дані про кількість нарахованих та отриманих гривень за видами </a:t>
            </a:r>
            <a:r>
              <a:rPr lang="uk-UA" dirty="0" err="1" smtClean="0">
                <a:effectLst/>
                <a:latin typeface="Times New Roman" panose="02020603050405020304" pitchFamily="18" charset="0"/>
              </a:rPr>
              <a:t>оплат</a:t>
            </a:r>
            <a:r>
              <a:rPr lang="uk-UA" dirty="0" smtClean="0">
                <a:effectLst/>
                <a:latin typeface="Times New Roman" panose="02020603050405020304" pitchFamily="18" charset="0"/>
              </a:rPr>
              <a:t> (фонд основної заробітної плати; фонд додаткової заробітної плати; інші заохочувальні та компенсаційні виплати; інші виплати, що не належать до фонду оплати праці;  внески на загальнообов’язкове державне соціальне страхування).</a:t>
            </a:r>
            <a:endParaRPr lang="ru-RU" dirty="0" smtClean="0">
              <a:effectLst/>
            </a:endParaRPr>
          </a:p>
          <a:p>
            <a:pPr marL="0" indent="538163" algn="just">
              <a:lnSpc>
                <a:spcPct val="110000"/>
              </a:lnSpc>
              <a:spcAft>
                <a:spcPts val="0"/>
              </a:spcAft>
              <a:buNone/>
            </a:pPr>
            <a:r>
              <a:rPr lang="uk-UA" dirty="0" smtClean="0">
                <a:effectLst/>
                <a:latin typeface="Times New Roman" panose="02020603050405020304" pitchFamily="18" charset="0"/>
              </a:rPr>
              <a:t>В кінці вказується сума нарахованих та отриманих гривень разом за весь період по підприємству. Затверджується головним бухгалтером.</a:t>
            </a:r>
          </a:p>
          <a:p>
            <a:pPr marL="0" indent="538163" algn="just">
              <a:lnSpc>
                <a:spcPct val="110000"/>
              </a:lnSpc>
              <a:spcAft>
                <a:spcPts val="0"/>
              </a:spcAft>
              <a:buNone/>
            </a:pPr>
            <a:endParaRPr lang="ru-RU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90937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8994"/>
            <a:ext cx="10515600" cy="782031"/>
          </a:xfrm>
        </p:spPr>
        <p:txBody>
          <a:bodyPr>
            <a:normAutofit/>
          </a:bodyPr>
          <a:lstStyle/>
          <a:p>
            <a:pPr algn="ctr"/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3668883"/>
              </p:ext>
            </p:extLst>
          </p:nvPr>
        </p:nvGraphicFramePr>
        <p:xfrm>
          <a:off x="932779" y="943400"/>
          <a:ext cx="9792390" cy="4754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81888"/>
                <a:gridCol w="6134793"/>
                <a:gridCol w="1579418"/>
                <a:gridCol w="149629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з/п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Зміст господарської операції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Д-т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К-т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Нараховано заробітну плату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Нараховано ЄСВ (22%)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Утримано ВЗ (1,5%)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642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Утримано ПДФО (18 %)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Перераховано ЄСВ, ВЗ та ПДФО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651</a:t>
                      </a:r>
                    </a:p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641</a:t>
                      </a:r>
                    </a:p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642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Отримано в касу заробітну плату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Виплачено</a:t>
                      </a:r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заробітну плату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9331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885" y="182880"/>
            <a:ext cx="11348357" cy="6332219"/>
          </a:xfrm>
        </p:spPr>
        <p:txBody>
          <a:bodyPr>
            <a:normAutofit lnSpcReduction="10000"/>
          </a:bodyPr>
          <a:lstStyle/>
          <a:p>
            <a:pPr marL="0" indent="360000" algn="just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Робота в нічний час повинна бути передбачена правилами внутрішнього розпорядку і графіками змінності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360000" algn="just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 зі ст. 54 КЗпП 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нічним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вважається час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22.00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години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до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06.00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години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ранку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ст.54 КЗпП)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360000" algn="just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роботи в нічний час забороняється залучати вагітних жінок, жінок, які мають дітей віком до 3 років,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категорій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працівників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передбачених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законодавством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ст.55 КЗпП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нiчний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оплачується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пiдвищеному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розмiрi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встановлюваному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генеральною,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галузевою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регiональною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угодами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колективним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договором, але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нижче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вiдсоткiв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тарифної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ставки (окладу) за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кожну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годину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нiчний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7112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011" y="1579418"/>
            <a:ext cx="11388436" cy="4887883"/>
          </a:xfrm>
        </p:spPr>
        <p:txBody>
          <a:bodyPr/>
          <a:lstStyle/>
          <a:p>
            <a:pPr marL="0" indent="0" algn="ctr">
              <a:buNone/>
            </a:pP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праці сумісника здійснюється за фактично виконану роботу. </a:t>
            </a:r>
            <a:endParaRPr lang="uk-UA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Відпрацьований 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 сумісника відображається в табелі обліку робочого часу.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11" y="3757114"/>
            <a:ext cx="4788131" cy="3100885"/>
          </a:xfrm>
          <a:prstGeom prst="rect">
            <a:avLst/>
          </a:prstGeom>
          <a:effectLst>
            <a:softEdge rad="546100"/>
          </a:effectLst>
        </p:spPr>
      </p:pic>
    </p:spTree>
    <p:extLst>
      <p:ext uri="{BB962C8B-B14F-4D97-AF65-F5344CB8AC3E}">
        <p14:creationId xmlns:p14="http://schemas.microsoft.com/office/powerpoint/2010/main" val="352853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942" y="865414"/>
            <a:ext cx="11789229" cy="5715000"/>
          </a:xfrm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Робота у вихідні, святкові дні та понаднормовий </a:t>
            </a:r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</a:t>
            </a:r>
          </a:p>
          <a:p>
            <a:pPr marL="0" indent="360000" algn="just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 вихідних днів залежить від кількості робочих днів на підприємстві. 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Напередодні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святкових і неробочих днів тривалість роботи працівників скорочуються на одну годину. 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святкових і неробочих днів згідно зі ст.73 КЗпП віднесені святкові дні та дні релігійних свят.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953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943" y="1289957"/>
            <a:ext cx="11642271" cy="5290456"/>
          </a:xfrm>
        </p:spPr>
        <p:txBody>
          <a:bodyPr>
            <a:normAutofit/>
          </a:bodyPr>
          <a:lstStyle/>
          <a:p>
            <a:pPr marL="0" indent="360000" algn="just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 до ст. 71 КЗпП робота у вихідні дні забороняється. Залучення працівників у виняткових випадках проводиться згідно з письмовим наказом керівника.</a:t>
            </a:r>
          </a:p>
          <a:p>
            <a:pPr marL="0" indent="360000" algn="just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 до ст. 72 КЗпП робота у вихідний день компенсується за згодою сторін одним з двох способів: </a:t>
            </a: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надання 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іншого дня відпочинку або оплатою в подвійному розмірі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466" y="3795239"/>
            <a:ext cx="2931463" cy="3242376"/>
          </a:xfrm>
          <a:prstGeom prst="rect">
            <a:avLst/>
          </a:prstGeom>
          <a:effectLst>
            <a:softEdge rad="736600"/>
          </a:effectLst>
        </p:spPr>
      </p:pic>
    </p:spTree>
    <p:extLst>
      <p:ext uri="{BB962C8B-B14F-4D97-AF65-F5344CB8AC3E}">
        <p14:creationId xmlns:p14="http://schemas.microsoft.com/office/powerpoint/2010/main" val="1491895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7" y="114300"/>
            <a:ext cx="11609614" cy="6482443"/>
          </a:xfrm>
        </p:spPr>
        <p:txBody>
          <a:bodyPr/>
          <a:lstStyle/>
          <a:p>
            <a:pPr marL="0" indent="36000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endParaRPr lang="uk-UA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Понаднормові </a:t>
            </a:r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</a:p>
          <a:p>
            <a:pPr marL="0" indent="36000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endParaRPr lang="uk-UA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0000" algn="just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ПОНАДНОРМОВИМИ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вважаються роботи понад встановлену тривалість робочого дня.</a:t>
            </a:r>
          </a:p>
          <a:p>
            <a:pPr marL="0" indent="360000" algn="just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 зі ст. 65 КЗпП понаднормові роботи не повинні перевищувати для кожного працівника чотирьох годин протягом двох днів підряд із 120 годин на рік.</a:t>
            </a:r>
          </a:p>
          <a:p>
            <a:pPr marL="0" indent="360000" algn="just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НЕНОРМОВАНИЙ РОБОЧИЙ ДЕНЬ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особливий режим робочого часу, що встановлюється для певної категорії працівників у  разі неможливості нормування часу трудового процесу.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5982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629"/>
            <a:ext cx="10515600" cy="843189"/>
          </a:xfrm>
        </p:spPr>
        <p:txBody>
          <a:bodyPr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Тривалість робочого часу на 2020 рік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6879703"/>
              </p:ext>
            </p:extLst>
          </p:nvPr>
        </p:nvGraphicFramePr>
        <p:xfrm>
          <a:off x="373062" y="1251178"/>
          <a:ext cx="11445876" cy="514454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83318"/>
                <a:gridCol w="7445828"/>
                <a:gridCol w="3216730"/>
              </a:tblGrid>
              <a:tr h="850661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з/п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Показники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рік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22802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Кількість календарних днів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89468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Кількість святкових днів і днів релігійних свят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607614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Кількість вихідних днів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06346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Кількість днів, в які робота не проводиться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06346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Кількість</a:t>
                      </a:r>
                      <a:r>
                        <a:rPr lang="uk-UA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робочих днів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56981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Кількість днів, що передують святковим та неробочим, у які тривалість робочого дня (зміни) при 40-год тижні зменшується на 1 годину.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47259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Річна норма робочого часу на 20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uk-UA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рік, годин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2002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6637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614" y="130628"/>
            <a:ext cx="11707586" cy="6727371"/>
          </a:xfrm>
        </p:spPr>
        <p:txBody>
          <a:bodyPr>
            <a:normAutofit fontScale="92500" lnSpcReduction="20000"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lang="uk-UA" altLang="ru-RU" sz="34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Святкові та неробочі дні на </a:t>
            </a:r>
            <a:r>
              <a:rPr lang="uk-UA" altLang="ru-RU" sz="34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uk-UA" altLang="ru-RU" sz="34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alt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Святкові та неробочі дні встановлено ст. 73 КЗпП. Святковими днями є:</a:t>
            </a:r>
          </a:p>
          <a:p>
            <a:r>
              <a:rPr lang="uk-UA" alt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 січня – Новий рік</a:t>
            </a:r>
          </a:p>
          <a:p>
            <a:r>
              <a:rPr lang="uk-UA" alt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 січня- Різдво Христове</a:t>
            </a:r>
          </a:p>
          <a:p>
            <a:r>
              <a:rPr lang="uk-UA" alt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 березня- Міжнародний жіночий день</a:t>
            </a:r>
          </a:p>
          <a:p>
            <a:r>
              <a:rPr lang="en-US" alt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uk-UA" alt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квітня Пасха (Великдень)</a:t>
            </a:r>
          </a:p>
          <a:p>
            <a:r>
              <a:rPr lang="uk-UA" alt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 травня – День міжнародної солідарності трудящих</a:t>
            </a:r>
          </a:p>
          <a:p>
            <a:r>
              <a:rPr lang="uk-UA" alt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 травня – День Перемоги</a:t>
            </a:r>
          </a:p>
          <a:p>
            <a:r>
              <a:rPr lang="uk-UA" alt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16 червня Трійця</a:t>
            </a:r>
          </a:p>
          <a:p>
            <a:r>
              <a:rPr lang="uk-UA" alt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28 червня – День Конституції України</a:t>
            </a:r>
          </a:p>
          <a:p>
            <a:r>
              <a:rPr lang="uk-UA" alt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24 серпня – День незалежності України</a:t>
            </a:r>
          </a:p>
          <a:p>
            <a:r>
              <a:rPr lang="uk-UA" alt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 жовтня – День захисника</a:t>
            </a:r>
          </a:p>
          <a:p>
            <a:r>
              <a:rPr lang="uk-UA" alt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25 грудня – Різдво Христове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ru-RU" sz="3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264" y="1049563"/>
            <a:ext cx="4017736" cy="3541325"/>
          </a:xfrm>
          <a:prstGeom prst="rect">
            <a:avLst/>
          </a:prstGeom>
          <a:effectLst>
            <a:softEdge rad="355600"/>
          </a:effectLst>
        </p:spPr>
      </p:pic>
    </p:spTree>
    <p:extLst>
      <p:ext uri="{BB962C8B-B14F-4D97-AF65-F5344CB8AC3E}">
        <p14:creationId xmlns:p14="http://schemas.microsoft.com/office/powerpoint/2010/main" val="1293609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3578" y="476478"/>
            <a:ext cx="10515600" cy="581932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uk-UA" sz="3200" b="1" i="1" dirty="0" smtClean="0">
                <a:solidFill>
                  <a:srgbClr val="002060"/>
                </a:solidFill>
              </a:rPr>
              <a:t>Приклад 5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7" y="767444"/>
            <a:ext cx="11740243" cy="5959927"/>
          </a:xfrm>
        </p:spPr>
        <p:txBody>
          <a:bodyPr>
            <a:normAutofit/>
          </a:bodyPr>
          <a:lstStyle/>
          <a:p>
            <a:pPr marL="0" indent="719138">
              <a:buNone/>
            </a:pPr>
            <a:endPara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719138">
              <a:buNone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Працівник відпрацював зміну з 20.00 години 31 грудня до 8.00 годин 1 січня. У цьому випадку тільки частина зміни з 0.00 год. до 8.00 год. 1 січня припадає на святковий день і підлягає оплаті в подвійному розмірі. Робота з 22.00 до 24.00 годин 31 грудня не є роботою в святковий день, тому оплачується в звичайному порядку.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096" y="3134039"/>
            <a:ext cx="3778704" cy="4034204"/>
          </a:xfrm>
          <a:prstGeom prst="rect">
            <a:avLst/>
          </a:prstGeom>
          <a:effectLst>
            <a:softEdge rad="4191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86" y="3722914"/>
            <a:ext cx="4180114" cy="3135086"/>
          </a:xfrm>
          <a:prstGeom prst="rect">
            <a:avLst/>
          </a:prstGeom>
          <a:effectLst>
            <a:softEdge rad="330200"/>
          </a:effectLst>
        </p:spPr>
      </p:pic>
    </p:spTree>
    <p:extLst>
      <p:ext uri="{BB962C8B-B14F-4D97-AF65-F5344CB8AC3E}">
        <p14:creationId xmlns:p14="http://schemas.microsoft.com/office/powerpoint/2010/main" val="16881256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</TotalTime>
  <Words>2597</Words>
  <Application>Microsoft Office PowerPoint</Application>
  <PresentationFormat>Широкоэкранный</PresentationFormat>
  <Paragraphs>241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Times New Roman</vt:lpstr>
      <vt:lpstr>Wingdings</vt:lpstr>
      <vt:lpstr>Тема Office</vt:lpstr>
      <vt:lpstr>Облік праці та  її оплати</vt:lpstr>
      <vt:lpstr>4. Облік доплат і надбавок згідно КЗпП</vt:lpstr>
      <vt:lpstr>Презентация PowerPoint</vt:lpstr>
      <vt:lpstr>Презентация PowerPoint</vt:lpstr>
      <vt:lpstr>Презентация PowerPoint</vt:lpstr>
      <vt:lpstr>Презентация PowerPoint</vt:lpstr>
      <vt:lpstr>Тривалість робочого часу на 2020 рік</vt:lpstr>
      <vt:lpstr>Презентация PowerPoint</vt:lpstr>
      <vt:lpstr>Приклад 5</vt:lpstr>
      <vt:lpstr>Приклад 6</vt:lpstr>
      <vt:lpstr>Приклад 7</vt:lpstr>
      <vt:lpstr>Презентация PowerPoint</vt:lpstr>
      <vt:lpstr>Приклад 8</vt:lpstr>
      <vt:lpstr>Приклад 9</vt:lpstr>
      <vt:lpstr>Презентация PowerPoint</vt:lpstr>
      <vt:lpstr>Презентация PowerPoint</vt:lpstr>
      <vt:lpstr>Презентация PowerPoint</vt:lpstr>
      <vt:lpstr>Приклад 10</vt:lpstr>
      <vt:lpstr>Приклад 11</vt:lpstr>
      <vt:lpstr>Презентация PowerPoint</vt:lpstr>
      <vt:lpstr>Презентация PowerPoint</vt:lpstr>
      <vt:lpstr>5. Первинні документи з нарахування і виплати заробітної плати</vt:lpstr>
      <vt:lpstr>Типові форми документів з обліку праці розміщено за наступним посиланням: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Kсюха</dc:creator>
  <cp:lastModifiedBy>User Windows</cp:lastModifiedBy>
  <cp:revision>109</cp:revision>
  <dcterms:created xsi:type="dcterms:W3CDTF">2014-10-13T16:07:59Z</dcterms:created>
  <dcterms:modified xsi:type="dcterms:W3CDTF">2020-12-10T12:00:54Z</dcterms:modified>
</cp:coreProperties>
</file>