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75" r:id="rId6"/>
    <p:sldId id="264" r:id="rId7"/>
    <p:sldId id="265" r:id="rId8"/>
    <p:sldId id="257" r:id="rId9"/>
    <p:sldId id="258" r:id="rId10"/>
    <p:sldId id="259" r:id="rId11"/>
    <p:sldId id="260"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99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E:\&#1057;&#1090;&#1072;&#1090;&#1100;&#1103;%20&#1048;&#1083;&#1100;&#1095;&#1077;&#1085;&#1082;&#1086;\&#1044;&#1080;&#1085;&#1072;&#1084;&#1080;&#1082;&#1072;%20&#1089;&#1090;&#1072;&#1090;&#1080;&#1089;&#1090;&#1080;&#1082;&#1072;%20&#1076;&#1080;&#1075;&#1088;&#1072;&#1084;&#1084;&#1072;.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1599615010849963"/>
          <c:y val="3.5481393314207833E-2"/>
          <c:w val="0.86033801152917788"/>
          <c:h val="0.53565382815520168"/>
        </c:manualLayout>
      </c:layout>
      <c:barChart>
        <c:barDir val="col"/>
        <c:grouping val="clustered"/>
        <c:varyColors val="0"/>
        <c:ser>
          <c:idx val="0"/>
          <c:order val="0"/>
          <c:tx>
            <c:strRef>
              <c:f>Лист1!$B$3</c:f>
              <c:strCache>
                <c:ptCount val="1"/>
                <c:pt idx="0">
                  <c:v>Викиди забруднюючих речовин, т</c:v>
                </c:pt>
              </c:strCache>
            </c:strRef>
          </c:tx>
          <c:spPr>
            <a:solidFill>
              <a:schemeClr val="dk1">
                <a:tint val="88500"/>
              </a:schemeClr>
            </a:solidFill>
            <a:ln>
              <a:noFill/>
            </a:ln>
            <a:effectLst/>
          </c:spPr>
          <c:invertIfNegative val="0"/>
          <c:cat>
            <c:strRef>
              <c:f>Лист1!$A$6:$A$30</c:f>
              <c:strCache>
                <c:ptCount val="25"/>
                <c:pt idx="0">
                  <c:v>Вінницька</c:v>
                </c:pt>
                <c:pt idx="1">
                  <c:v>Волинська</c:v>
                </c:pt>
                <c:pt idx="2">
                  <c:v>Дніпропетровська</c:v>
                </c:pt>
                <c:pt idx="3">
                  <c:v>Донецька</c:v>
                </c:pt>
                <c:pt idx="4">
                  <c:v>Житомирська</c:v>
                </c:pt>
                <c:pt idx="5">
                  <c:v>Закарпатська</c:v>
                </c:pt>
                <c:pt idx="6">
                  <c:v>Запорізька</c:v>
                </c:pt>
                <c:pt idx="7">
                  <c:v>Івано-Франківська</c:v>
                </c:pt>
                <c:pt idx="8">
                  <c:v>Київська</c:v>
                </c:pt>
                <c:pt idx="9">
                  <c:v>Кіровоградська</c:v>
                </c:pt>
                <c:pt idx="10">
                  <c:v>Луганська</c:v>
                </c:pt>
                <c:pt idx="11">
                  <c:v>Львівська</c:v>
                </c:pt>
                <c:pt idx="12">
                  <c:v>Миколаївська</c:v>
                </c:pt>
                <c:pt idx="13">
                  <c:v>Одеська</c:v>
                </c:pt>
                <c:pt idx="14">
                  <c:v>Полтавська</c:v>
                </c:pt>
                <c:pt idx="15">
                  <c:v>Рівненська</c:v>
                </c:pt>
                <c:pt idx="16">
                  <c:v>Сумська</c:v>
                </c:pt>
                <c:pt idx="17">
                  <c:v>Тернопільська</c:v>
                </c:pt>
                <c:pt idx="18">
                  <c:v>Харківська</c:v>
                </c:pt>
                <c:pt idx="19">
                  <c:v>Херсонська</c:v>
                </c:pt>
                <c:pt idx="20">
                  <c:v>Хмельницька</c:v>
                </c:pt>
                <c:pt idx="21">
                  <c:v>Черкаська</c:v>
                </c:pt>
                <c:pt idx="22">
                  <c:v>Чернівецька</c:v>
                </c:pt>
                <c:pt idx="23">
                  <c:v>Чернігівська</c:v>
                </c:pt>
                <c:pt idx="24">
                  <c:v>м.Київ</c:v>
                </c:pt>
              </c:strCache>
            </c:strRef>
          </c:cat>
          <c:val>
            <c:numRef>
              <c:f>Лист1!$E$6:$E$30</c:f>
              <c:numCache>
                <c:formatCode>0.0</c:formatCode>
                <c:ptCount val="25"/>
                <c:pt idx="0">
                  <c:v>51290.100000000006</c:v>
                </c:pt>
                <c:pt idx="1">
                  <c:v>28623.5</c:v>
                </c:pt>
                <c:pt idx="2">
                  <c:v>112386.20000000001</c:v>
                </c:pt>
                <c:pt idx="3">
                  <c:v>45272.5</c:v>
                </c:pt>
                <c:pt idx="4">
                  <c:v>42742.600000000006</c:v>
                </c:pt>
                <c:pt idx="5">
                  <c:v>43496.6</c:v>
                </c:pt>
                <c:pt idx="6">
                  <c:v>65724.800000000003</c:v>
                </c:pt>
                <c:pt idx="7">
                  <c:v>36150.300000000003</c:v>
                </c:pt>
                <c:pt idx="8">
                  <c:v>99772.300000000017</c:v>
                </c:pt>
                <c:pt idx="9">
                  <c:v>35718</c:v>
                </c:pt>
                <c:pt idx="10">
                  <c:v>12901.9</c:v>
                </c:pt>
                <c:pt idx="11">
                  <c:v>78522.600000000006</c:v>
                </c:pt>
                <c:pt idx="12">
                  <c:v>39982.300000000003</c:v>
                </c:pt>
                <c:pt idx="13">
                  <c:v>86417.1</c:v>
                </c:pt>
                <c:pt idx="14">
                  <c:v>78302.600000000006</c:v>
                </c:pt>
                <c:pt idx="15">
                  <c:v>30703</c:v>
                </c:pt>
                <c:pt idx="16">
                  <c:v>36066.400000000001</c:v>
                </c:pt>
                <c:pt idx="17">
                  <c:v>28951.4</c:v>
                </c:pt>
                <c:pt idx="18">
                  <c:v>74118.100000000006</c:v>
                </c:pt>
                <c:pt idx="19">
                  <c:v>36764.400000000001</c:v>
                </c:pt>
                <c:pt idx="20">
                  <c:v>45029.1</c:v>
                </c:pt>
                <c:pt idx="21">
                  <c:v>50726.200000000004</c:v>
                </c:pt>
                <c:pt idx="22">
                  <c:v>24973</c:v>
                </c:pt>
                <c:pt idx="23">
                  <c:v>31285.4</c:v>
                </c:pt>
                <c:pt idx="24">
                  <c:v>142479.5</c:v>
                </c:pt>
              </c:numCache>
            </c:numRef>
          </c:val>
          <c:extLst xmlns:c16r2="http://schemas.microsoft.com/office/drawing/2015/06/chart">
            <c:ext xmlns:c16="http://schemas.microsoft.com/office/drawing/2014/chart" uri="{C3380CC4-5D6E-409C-BE32-E72D297353CC}">
              <c16:uniqueId val="{00000000-DD51-405A-B0D5-58DD02D75B44}"/>
            </c:ext>
          </c:extLst>
        </c:ser>
        <c:dLbls>
          <c:showLegendKey val="0"/>
          <c:showVal val="0"/>
          <c:showCatName val="0"/>
          <c:showSerName val="0"/>
          <c:showPercent val="0"/>
          <c:showBubbleSize val="0"/>
        </c:dLbls>
        <c:gapWidth val="219"/>
        <c:overlap val="-27"/>
        <c:axId val="258573824"/>
        <c:axId val="330650752"/>
      </c:barChart>
      <c:catAx>
        <c:axId val="25857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1" u="none" strike="noStrike" kern="1200" cap="none" spc="0" baseline="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ea typeface="+mn-ea"/>
                <a:cs typeface="Times New Roman" panose="02020603050405020304" pitchFamily="18" charset="0"/>
              </a:defRPr>
            </a:pPr>
            <a:endParaRPr lang="uk-UA"/>
          </a:p>
        </c:txPr>
        <c:crossAx val="330650752"/>
        <c:crosses val="autoZero"/>
        <c:auto val="1"/>
        <c:lblAlgn val="ctr"/>
        <c:lblOffset val="100"/>
        <c:noMultiLvlLbl val="0"/>
      </c:catAx>
      <c:valAx>
        <c:axId val="3306507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uk-UA"/>
          </a:p>
        </c:txPr>
        <c:crossAx val="2585738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uk-UA"/>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Бензин</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dLbl>
              <c:idx val="6"/>
              <c:layout>
                <c:manualLayout>
                  <c:x val="-4.0774719673802246E-3"/>
                  <c:y val="-3.266518188567197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114-4BE9-916B-EE6A3DB86E6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Лист1!$A$2:$A$8</c:f>
              <c:strCache>
                <c:ptCount val="7"/>
                <c:pt idx="0">
                  <c:v>Оксид вуглецю</c:v>
                </c:pt>
                <c:pt idx="1">
                  <c:v>Азоту діоксид</c:v>
                </c:pt>
                <c:pt idx="2">
                  <c:v>Сірки діоксид</c:v>
                </c:pt>
                <c:pt idx="3">
                  <c:v>Неметанові легкі органічні сполуки</c:v>
                </c:pt>
                <c:pt idx="4">
                  <c:v>Метан</c:v>
                </c:pt>
                <c:pt idx="5">
                  <c:v>Сажа</c:v>
                </c:pt>
                <c:pt idx="6">
                  <c:v>Свинець</c:v>
                </c:pt>
              </c:strCache>
            </c:strRef>
          </c:cat>
          <c:val>
            <c:numRef>
              <c:f>Лист1!$B$2:$B$8</c:f>
              <c:numCache>
                <c:formatCode>General</c:formatCode>
                <c:ptCount val="7"/>
                <c:pt idx="0">
                  <c:v>201.8</c:v>
                </c:pt>
                <c:pt idx="1">
                  <c:v>21</c:v>
                </c:pt>
                <c:pt idx="2">
                  <c:v>1</c:v>
                </c:pt>
                <c:pt idx="3">
                  <c:v>53</c:v>
                </c:pt>
                <c:pt idx="4">
                  <c:v>0.9</c:v>
                </c:pt>
                <c:pt idx="5">
                  <c:v>0</c:v>
                </c:pt>
                <c:pt idx="6">
                  <c:v>1.2999999999999999E-2</c:v>
                </c:pt>
              </c:numCache>
            </c:numRef>
          </c:val>
          <c:extLst xmlns:c16r2="http://schemas.microsoft.com/office/drawing/2015/06/chart">
            <c:ext xmlns:c16="http://schemas.microsoft.com/office/drawing/2014/chart" uri="{C3380CC4-5D6E-409C-BE32-E72D297353CC}">
              <c16:uniqueId val="{00000000-5114-4BE9-916B-EE6A3DB86E66}"/>
            </c:ext>
          </c:extLst>
        </c:ser>
        <c:ser>
          <c:idx val="1"/>
          <c:order val="1"/>
          <c:tx>
            <c:strRef>
              <c:f>Лист1!$C$1</c:f>
              <c:strCache>
                <c:ptCount val="1"/>
                <c:pt idx="0">
                  <c:v>ДП</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dLbls>
            <c:dLbl>
              <c:idx val="0"/>
              <c:layout>
                <c:manualLayout>
                  <c:x val="1.6309887869520898E-2"/>
                  <c:y val="-0.2048997772828508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5114-4BE9-916B-EE6A3DB86E66}"/>
                </c:ext>
                <c:ext xmlns:c15="http://schemas.microsoft.com/office/drawing/2012/chart" uri="{CE6537A1-D6FC-4f65-9D91-7224C49458BB}"/>
              </c:extLst>
            </c:dLbl>
            <c:dLbl>
              <c:idx val="1"/>
              <c:layout>
                <c:manualLayout>
                  <c:x val="0"/>
                  <c:y val="-1.187824795842613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114-4BE9-916B-EE6A3DB86E66}"/>
                </c:ext>
                <c:ext xmlns:c15="http://schemas.microsoft.com/office/drawing/2012/chart" uri="{CE6537A1-D6FC-4f65-9D91-7224C49458BB}"/>
              </c:extLst>
            </c:dLbl>
            <c:dLbl>
              <c:idx val="3"/>
              <c:layout>
                <c:manualLayout>
                  <c:x val="1.2232415902140673E-2"/>
                  <c:y val="-0.1633259094283593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114-4BE9-916B-EE6A3DB86E66}"/>
                </c:ext>
                <c:ext xmlns:c15="http://schemas.microsoft.com/office/drawing/2012/chart" uri="{CE6537A1-D6FC-4f65-9D91-7224C49458BB}"/>
              </c:extLst>
            </c:dLbl>
            <c:dLbl>
              <c:idx val="4"/>
              <c:layout>
                <c:manualLayout>
                  <c:x val="1.2232415902140673E-2"/>
                  <c:y val="-5.048255382331116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114-4BE9-916B-EE6A3DB86E6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Лист1!$A$2:$A$8</c:f>
              <c:strCache>
                <c:ptCount val="7"/>
                <c:pt idx="0">
                  <c:v>Оксид вуглецю</c:v>
                </c:pt>
                <c:pt idx="1">
                  <c:v>Азоту діоксид</c:v>
                </c:pt>
                <c:pt idx="2">
                  <c:v>Сірки діоксид</c:v>
                </c:pt>
                <c:pt idx="3">
                  <c:v>Неметанові легкі органічні сполуки</c:v>
                </c:pt>
                <c:pt idx="4">
                  <c:v>Метан</c:v>
                </c:pt>
                <c:pt idx="5">
                  <c:v>Сажа</c:v>
                </c:pt>
                <c:pt idx="6">
                  <c:v>Свинець</c:v>
                </c:pt>
              </c:strCache>
            </c:strRef>
          </c:cat>
          <c:val>
            <c:numRef>
              <c:f>Лист1!$C$2:$C$8</c:f>
              <c:numCache>
                <c:formatCode>General</c:formatCode>
                <c:ptCount val="7"/>
                <c:pt idx="0">
                  <c:v>36.200000000000003</c:v>
                </c:pt>
                <c:pt idx="1">
                  <c:v>31.4</c:v>
                </c:pt>
                <c:pt idx="2">
                  <c:v>4.3</c:v>
                </c:pt>
                <c:pt idx="3">
                  <c:v>3.1</c:v>
                </c:pt>
                <c:pt idx="4">
                  <c:v>0.1</c:v>
                </c:pt>
                <c:pt idx="5">
                  <c:v>3.8</c:v>
                </c:pt>
                <c:pt idx="6">
                  <c:v>0</c:v>
                </c:pt>
              </c:numCache>
            </c:numRef>
          </c:val>
          <c:extLst xmlns:c16r2="http://schemas.microsoft.com/office/drawing/2015/06/chart">
            <c:ext xmlns:c16="http://schemas.microsoft.com/office/drawing/2014/chart" uri="{C3380CC4-5D6E-409C-BE32-E72D297353CC}">
              <c16:uniqueId val="{00000001-5114-4BE9-916B-EE6A3DB86E66}"/>
            </c:ext>
          </c:extLst>
        </c:ser>
        <c:ser>
          <c:idx val="2"/>
          <c:order val="2"/>
          <c:tx>
            <c:strRef>
              <c:f>Лист1!$D$1</c:f>
              <c:strCache>
                <c:ptCount val="1"/>
                <c:pt idx="0">
                  <c:v>ГАЗ</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invertIfNegative val="0"/>
          <c:dLbls>
            <c:dLbl>
              <c:idx val="1"/>
              <c:layout>
                <c:manualLayout>
                  <c:x val="8.1549439347604492E-3"/>
                  <c:y val="-8.908685968819598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114-4BE9-916B-EE6A3DB86E6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Лист1!$A$2:$A$8</c:f>
              <c:strCache>
                <c:ptCount val="7"/>
                <c:pt idx="0">
                  <c:v>Оксид вуглецю</c:v>
                </c:pt>
                <c:pt idx="1">
                  <c:v>Азоту діоксид</c:v>
                </c:pt>
                <c:pt idx="2">
                  <c:v>Сірки діоксид</c:v>
                </c:pt>
                <c:pt idx="3">
                  <c:v>Неметанові легкі органічні сполуки</c:v>
                </c:pt>
                <c:pt idx="4">
                  <c:v>Метан</c:v>
                </c:pt>
                <c:pt idx="5">
                  <c:v>Сажа</c:v>
                </c:pt>
                <c:pt idx="6">
                  <c:v>Свинець</c:v>
                </c:pt>
              </c:strCache>
            </c:strRef>
          </c:cat>
          <c:val>
            <c:numRef>
              <c:f>Лист1!$D$2:$D$8</c:f>
              <c:numCache>
                <c:formatCode>General</c:formatCode>
                <c:ptCount val="7"/>
                <c:pt idx="0">
                  <c:v>87.7</c:v>
                </c:pt>
                <c:pt idx="1">
                  <c:v>27.4</c:v>
                </c:pt>
                <c:pt idx="2">
                  <c:v>1</c:v>
                </c:pt>
                <c:pt idx="3">
                  <c:v>22.7</c:v>
                </c:pt>
                <c:pt idx="4">
                  <c:v>0</c:v>
                </c:pt>
                <c:pt idx="5">
                  <c:v>0</c:v>
                </c:pt>
                <c:pt idx="6">
                  <c:v>0</c:v>
                </c:pt>
              </c:numCache>
            </c:numRef>
          </c:val>
          <c:extLst xmlns:c16r2="http://schemas.microsoft.com/office/drawing/2015/06/chart">
            <c:ext xmlns:c16="http://schemas.microsoft.com/office/drawing/2014/chart" uri="{C3380CC4-5D6E-409C-BE32-E72D297353CC}">
              <c16:uniqueId val="{00000002-5114-4BE9-916B-EE6A3DB86E66}"/>
            </c:ext>
          </c:extLst>
        </c:ser>
        <c:dLbls>
          <c:showLegendKey val="0"/>
          <c:showVal val="1"/>
          <c:showCatName val="0"/>
          <c:showSerName val="0"/>
          <c:showPercent val="0"/>
          <c:showBubbleSize val="0"/>
        </c:dLbls>
        <c:gapWidth val="150"/>
        <c:shape val="box"/>
        <c:axId val="177401216"/>
        <c:axId val="196434944"/>
        <c:axId val="0"/>
      </c:bar3DChart>
      <c:catAx>
        <c:axId val="1774012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uk-UA"/>
          </a:p>
        </c:txPr>
        <c:crossAx val="196434944"/>
        <c:crosses val="autoZero"/>
        <c:auto val="1"/>
        <c:lblAlgn val="ctr"/>
        <c:lblOffset val="100"/>
        <c:noMultiLvlLbl val="0"/>
      </c:catAx>
      <c:valAx>
        <c:axId val="19643494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uk-UA"/>
                  <a:t>кг/т.</a:t>
                </a:r>
              </a:p>
            </c:rich>
          </c:tx>
          <c:layout>
            <c:manualLayout>
              <c:xMode val="edge"/>
              <c:yMode val="edge"/>
              <c:x val="2.3168227824732913E-2"/>
              <c:y val="0.36820036049710653"/>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uk-UA"/>
          </a:p>
        </c:txPr>
        <c:crossAx val="177401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uk-UA"/>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uk-UA"/>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2BB66036-A2BD-4CB6-BE49-A5954AEAB180}" type="datetimeFigureOut">
              <a:rPr lang="uk-UA" smtClean="0"/>
              <a:t>23.11.2020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2715179-3D31-4190-8D60-D093FA5DB82E}" type="slidenum">
              <a:rPr lang="uk-UA" smtClean="0"/>
              <a:t>‹№›</a:t>
            </a:fld>
            <a:endParaRPr lang="uk-UA"/>
          </a:p>
        </p:txBody>
      </p:sp>
    </p:spTree>
    <p:extLst>
      <p:ext uri="{BB962C8B-B14F-4D97-AF65-F5344CB8AC3E}">
        <p14:creationId xmlns:p14="http://schemas.microsoft.com/office/powerpoint/2010/main" val="2881776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2BB66036-A2BD-4CB6-BE49-A5954AEAB180}" type="datetimeFigureOut">
              <a:rPr lang="uk-UA" smtClean="0"/>
              <a:t>23.11.2020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2715179-3D31-4190-8D60-D093FA5DB82E}" type="slidenum">
              <a:rPr lang="uk-UA" smtClean="0"/>
              <a:t>‹№›</a:t>
            </a:fld>
            <a:endParaRPr lang="uk-UA"/>
          </a:p>
        </p:txBody>
      </p:sp>
    </p:spTree>
    <p:extLst>
      <p:ext uri="{BB962C8B-B14F-4D97-AF65-F5344CB8AC3E}">
        <p14:creationId xmlns:p14="http://schemas.microsoft.com/office/powerpoint/2010/main" val="285954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2BB66036-A2BD-4CB6-BE49-A5954AEAB180}" type="datetimeFigureOut">
              <a:rPr lang="uk-UA" smtClean="0"/>
              <a:t>23.11.2020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2715179-3D31-4190-8D60-D093FA5DB82E}" type="slidenum">
              <a:rPr lang="uk-UA" smtClean="0"/>
              <a:t>‹№›</a:t>
            </a:fld>
            <a:endParaRPr lang="uk-UA"/>
          </a:p>
        </p:txBody>
      </p:sp>
    </p:spTree>
    <p:extLst>
      <p:ext uri="{BB962C8B-B14F-4D97-AF65-F5344CB8AC3E}">
        <p14:creationId xmlns:p14="http://schemas.microsoft.com/office/powerpoint/2010/main" val="3288302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2BB66036-A2BD-4CB6-BE49-A5954AEAB180}" type="datetimeFigureOut">
              <a:rPr lang="uk-UA" smtClean="0"/>
              <a:t>23.11.2020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2715179-3D31-4190-8D60-D093FA5DB82E}" type="slidenum">
              <a:rPr lang="uk-UA" smtClean="0"/>
              <a:t>‹№›</a:t>
            </a:fld>
            <a:endParaRPr lang="uk-UA"/>
          </a:p>
        </p:txBody>
      </p:sp>
    </p:spTree>
    <p:extLst>
      <p:ext uri="{BB962C8B-B14F-4D97-AF65-F5344CB8AC3E}">
        <p14:creationId xmlns:p14="http://schemas.microsoft.com/office/powerpoint/2010/main" val="331584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2BB66036-A2BD-4CB6-BE49-A5954AEAB180}" type="datetimeFigureOut">
              <a:rPr lang="uk-UA" smtClean="0"/>
              <a:t>23.11.2020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2715179-3D31-4190-8D60-D093FA5DB82E}" type="slidenum">
              <a:rPr lang="uk-UA" smtClean="0"/>
              <a:t>‹№›</a:t>
            </a:fld>
            <a:endParaRPr lang="uk-UA"/>
          </a:p>
        </p:txBody>
      </p:sp>
    </p:spTree>
    <p:extLst>
      <p:ext uri="{BB962C8B-B14F-4D97-AF65-F5344CB8AC3E}">
        <p14:creationId xmlns:p14="http://schemas.microsoft.com/office/powerpoint/2010/main" val="384249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2BB66036-A2BD-4CB6-BE49-A5954AEAB180}" type="datetimeFigureOut">
              <a:rPr lang="uk-UA" smtClean="0"/>
              <a:t>23.11.2020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2715179-3D31-4190-8D60-D093FA5DB82E}" type="slidenum">
              <a:rPr lang="uk-UA" smtClean="0"/>
              <a:t>‹№›</a:t>
            </a:fld>
            <a:endParaRPr lang="uk-UA"/>
          </a:p>
        </p:txBody>
      </p:sp>
    </p:spTree>
    <p:extLst>
      <p:ext uri="{BB962C8B-B14F-4D97-AF65-F5344CB8AC3E}">
        <p14:creationId xmlns:p14="http://schemas.microsoft.com/office/powerpoint/2010/main" val="106540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2BB66036-A2BD-4CB6-BE49-A5954AEAB180}" type="datetimeFigureOut">
              <a:rPr lang="uk-UA" smtClean="0"/>
              <a:t>23.11.2020</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2715179-3D31-4190-8D60-D093FA5DB82E}" type="slidenum">
              <a:rPr lang="uk-UA" smtClean="0"/>
              <a:t>‹№›</a:t>
            </a:fld>
            <a:endParaRPr lang="uk-UA"/>
          </a:p>
        </p:txBody>
      </p:sp>
    </p:spTree>
    <p:extLst>
      <p:ext uri="{BB962C8B-B14F-4D97-AF65-F5344CB8AC3E}">
        <p14:creationId xmlns:p14="http://schemas.microsoft.com/office/powerpoint/2010/main" val="1672278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2BB66036-A2BD-4CB6-BE49-A5954AEAB180}" type="datetimeFigureOut">
              <a:rPr lang="uk-UA" smtClean="0"/>
              <a:t>23.11.2020</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2715179-3D31-4190-8D60-D093FA5DB82E}" type="slidenum">
              <a:rPr lang="uk-UA" smtClean="0"/>
              <a:t>‹№›</a:t>
            </a:fld>
            <a:endParaRPr lang="uk-UA"/>
          </a:p>
        </p:txBody>
      </p:sp>
    </p:spTree>
    <p:extLst>
      <p:ext uri="{BB962C8B-B14F-4D97-AF65-F5344CB8AC3E}">
        <p14:creationId xmlns:p14="http://schemas.microsoft.com/office/powerpoint/2010/main" val="2890010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2BB66036-A2BD-4CB6-BE49-A5954AEAB180}" type="datetimeFigureOut">
              <a:rPr lang="uk-UA" smtClean="0"/>
              <a:t>23.11.2020</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2715179-3D31-4190-8D60-D093FA5DB82E}" type="slidenum">
              <a:rPr lang="uk-UA" smtClean="0"/>
              <a:t>‹№›</a:t>
            </a:fld>
            <a:endParaRPr lang="uk-UA"/>
          </a:p>
        </p:txBody>
      </p:sp>
    </p:spTree>
    <p:extLst>
      <p:ext uri="{BB962C8B-B14F-4D97-AF65-F5344CB8AC3E}">
        <p14:creationId xmlns:p14="http://schemas.microsoft.com/office/powerpoint/2010/main" val="727593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2BB66036-A2BD-4CB6-BE49-A5954AEAB180}" type="datetimeFigureOut">
              <a:rPr lang="uk-UA" smtClean="0"/>
              <a:t>23.11.2020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2715179-3D31-4190-8D60-D093FA5DB82E}" type="slidenum">
              <a:rPr lang="uk-UA" smtClean="0"/>
              <a:t>‹№›</a:t>
            </a:fld>
            <a:endParaRPr lang="uk-UA"/>
          </a:p>
        </p:txBody>
      </p:sp>
    </p:spTree>
    <p:extLst>
      <p:ext uri="{BB962C8B-B14F-4D97-AF65-F5344CB8AC3E}">
        <p14:creationId xmlns:p14="http://schemas.microsoft.com/office/powerpoint/2010/main" val="421862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2BB66036-A2BD-4CB6-BE49-A5954AEAB180}" type="datetimeFigureOut">
              <a:rPr lang="uk-UA" smtClean="0"/>
              <a:t>23.11.2020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2715179-3D31-4190-8D60-D093FA5DB82E}" type="slidenum">
              <a:rPr lang="uk-UA" smtClean="0"/>
              <a:t>‹№›</a:t>
            </a:fld>
            <a:endParaRPr lang="uk-UA"/>
          </a:p>
        </p:txBody>
      </p:sp>
    </p:spTree>
    <p:extLst>
      <p:ext uri="{BB962C8B-B14F-4D97-AF65-F5344CB8AC3E}">
        <p14:creationId xmlns:p14="http://schemas.microsoft.com/office/powerpoint/2010/main" val="3332630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66036-A2BD-4CB6-BE49-A5954AEAB180}" type="datetimeFigureOut">
              <a:rPr lang="uk-UA" smtClean="0"/>
              <a:t>23.11.2020</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15179-3D31-4190-8D60-D093FA5DB82E}" type="slidenum">
              <a:rPr lang="uk-UA" smtClean="0"/>
              <a:t>‹№›</a:t>
            </a:fld>
            <a:endParaRPr lang="uk-UA"/>
          </a:p>
        </p:txBody>
      </p:sp>
    </p:spTree>
    <p:extLst>
      <p:ext uri="{BB962C8B-B14F-4D97-AF65-F5344CB8AC3E}">
        <p14:creationId xmlns:p14="http://schemas.microsoft.com/office/powerpoint/2010/main" val="484633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0" y="1425375"/>
            <a:ext cx="9144000" cy="2959272"/>
          </a:xfrm>
          <a:prstGeom prst="rect">
            <a:avLst/>
          </a:prstGeom>
        </p:spPr>
        <p:txBody>
          <a:bodyPr wrap="square">
            <a:spAutoFit/>
          </a:bodyPr>
          <a:lstStyle/>
          <a:p>
            <a:pPr algn="ctr">
              <a:lnSpc>
                <a:spcPct val="115000"/>
              </a:lnSpc>
              <a:spcAft>
                <a:spcPts val="0"/>
              </a:spcAft>
            </a:pPr>
            <a:r>
              <a:rPr lang="uk-UA" sz="5400" b="1" dirty="0" smtClean="0">
                <a:effectLst/>
                <a:latin typeface="Times New Roman"/>
                <a:ea typeface="Calibri"/>
                <a:cs typeface="Times New Roman"/>
              </a:rPr>
              <a:t>ВПЛИВ АВТОТРАНСПОРТУ НА ЕКОЛОГІЧНУ СИТУАЦІЮ</a:t>
            </a:r>
            <a:endParaRPr lang="uk-UA" sz="5400" dirty="0">
              <a:ea typeface="Calibri"/>
              <a:cs typeface="Times New Roman"/>
            </a:endParaRPr>
          </a:p>
        </p:txBody>
      </p:sp>
    </p:spTree>
    <p:extLst>
      <p:ext uri="{BB962C8B-B14F-4D97-AF65-F5344CB8AC3E}">
        <p14:creationId xmlns:p14="http://schemas.microsoft.com/office/powerpoint/2010/main" val="2168866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1"/>
          <p:cNvGraphicFramePr/>
          <p:nvPr>
            <p:extLst>
              <p:ext uri="{D42A27DB-BD31-4B8C-83A1-F6EECF244321}">
                <p14:modId xmlns:p14="http://schemas.microsoft.com/office/powerpoint/2010/main" val="1158249226"/>
              </p:ext>
            </p:extLst>
          </p:nvPr>
        </p:nvGraphicFramePr>
        <p:xfrm>
          <a:off x="107504" y="1700808"/>
          <a:ext cx="8677622"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кутник 5"/>
          <p:cNvSpPr/>
          <p:nvPr/>
        </p:nvSpPr>
        <p:spPr>
          <a:xfrm>
            <a:off x="179512" y="116632"/>
            <a:ext cx="8856984" cy="1077218"/>
          </a:xfrm>
          <a:prstGeom prst="rect">
            <a:avLst/>
          </a:prstGeom>
        </p:spPr>
        <p:txBody>
          <a:bodyPr wrap="square">
            <a:spAutoFit/>
          </a:bodyPr>
          <a:lstStyle/>
          <a:p>
            <a:pPr algn="ctr">
              <a:spcAft>
                <a:spcPts val="1200"/>
              </a:spcAft>
            </a:pPr>
            <a:r>
              <a:rPr lang="uk-UA" sz="3200" b="1" dirty="0" smtClean="0">
                <a:effectLst/>
                <a:latin typeface="Times New Roman"/>
                <a:ea typeface="Calibri"/>
                <a:cs typeface="Times New Roman"/>
              </a:rPr>
              <a:t>Склад викидів забруднюючих речовин від різних типів палива</a:t>
            </a:r>
            <a:endParaRPr lang="uk-UA" sz="3200" b="1" dirty="0">
              <a:effectLst/>
              <a:latin typeface="Times New Roman"/>
              <a:ea typeface="Calibri"/>
              <a:cs typeface="Times New Roman"/>
            </a:endParaRPr>
          </a:p>
        </p:txBody>
      </p:sp>
    </p:spTree>
    <p:extLst>
      <p:ext uri="{BB962C8B-B14F-4D97-AF65-F5344CB8AC3E}">
        <p14:creationId xmlns:p14="http://schemas.microsoft.com/office/powerpoint/2010/main" val="476634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34938" y="188640"/>
            <a:ext cx="8928992" cy="1477328"/>
          </a:xfrm>
          <a:prstGeom prst="rect">
            <a:avLst/>
          </a:prstGeom>
        </p:spPr>
        <p:txBody>
          <a:bodyPr wrap="square">
            <a:spAutoFit/>
          </a:bodyPr>
          <a:lstStyle/>
          <a:p>
            <a:pPr algn="just"/>
            <a:r>
              <a:rPr lang="uk-UA" sz="3000" b="1" dirty="0" smtClean="0">
                <a:latin typeface="Times New Roman" pitchFamily="18" charset="0"/>
                <a:cs typeface="Times New Roman" pitchFamily="18" charset="0"/>
              </a:rPr>
              <a:t>За хімічним складом і властивостям, а також характеру дії на організм людини компоненти відпрацьованих газів об’єднують у такі групи:  </a:t>
            </a:r>
            <a:endParaRPr lang="uk-UA" sz="3000" b="1" dirty="0">
              <a:latin typeface="Times New Roman" pitchFamily="18" charset="0"/>
              <a:cs typeface="Times New Roman" pitchFamily="18" charset="0"/>
            </a:endParaRPr>
          </a:p>
        </p:txBody>
      </p:sp>
      <p:sp>
        <p:nvSpPr>
          <p:cNvPr id="5" name="Прямокутник 4"/>
          <p:cNvSpPr/>
          <p:nvPr/>
        </p:nvSpPr>
        <p:spPr>
          <a:xfrm>
            <a:off x="134938" y="2276872"/>
            <a:ext cx="8928992" cy="2554545"/>
          </a:xfrm>
          <a:prstGeom prst="rect">
            <a:avLst/>
          </a:prstGeom>
        </p:spPr>
        <p:txBody>
          <a:bodyPr wrap="square">
            <a:spAutoFit/>
          </a:bodyPr>
          <a:lstStyle/>
          <a:p>
            <a:pPr algn="just"/>
            <a:r>
              <a:rPr lang="uk-UA" sz="3200" b="1" dirty="0" smtClean="0">
                <a:latin typeface="Times New Roman" pitchFamily="18" charset="0"/>
                <a:cs typeface="Times New Roman" pitchFamily="18" charset="0"/>
              </a:rPr>
              <a:t>Перша група. </a:t>
            </a:r>
            <a:r>
              <a:rPr lang="uk-UA" sz="3200" dirty="0" smtClean="0">
                <a:latin typeface="Times New Roman" pitchFamily="18" charset="0"/>
                <a:cs typeface="Times New Roman" pitchFamily="18" charset="0"/>
              </a:rPr>
              <a:t>Нетоксичні речовини: азот, кисень, водень, водяна пара, вуглекислий газ й інші природні компоненти атмосферного повітря. </a:t>
            </a:r>
          </a:p>
          <a:p>
            <a:pPr algn="just"/>
            <a:r>
              <a:rPr lang="uk-UA" sz="3200" dirty="0" smtClean="0">
                <a:latin typeface="Times New Roman" pitchFamily="18" charset="0"/>
                <a:cs typeface="Times New Roman" pitchFamily="18" charset="0"/>
              </a:rPr>
              <a:t>Заслуговує на увагу обсяг вуглекислого газу через його роль у «парниковому ефекті». </a:t>
            </a:r>
            <a:endParaRPr lang="uk-UA" sz="3200" dirty="0">
              <a:latin typeface="Times New Roman" pitchFamily="18" charset="0"/>
              <a:cs typeface="Times New Roman" pitchFamily="18" charset="0"/>
            </a:endParaRPr>
          </a:p>
        </p:txBody>
      </p:sp>
    </p:spTree>
    <p:extLst>
      <p:ext uri="{BB962C8B-B14F-4D97-AF65-F5344CB8AC3E}">
        <p14:creationId xmlns:p14="http://schemas.microsoft.com/office/powerpoint/2010/main" val="867748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0" y="612845"/>
            <a:ext cx="9036496" cy="6093976"/>
          </a:xfrm>
          <a:prstGeom prst="rect">
            <a:avLst/>
          </a:prstGeom>
        </p:spPr>
        <p:txBody>
          <a:bodyPr wrap="square">
            <a:spAutoFit/>
          </a:bodyPr>
          <a:lstStyle/>
          <a:p>
            <a:pPr algn="just"/>
            <a:r>
              <a:rPr lang="uk-UA" sz="2600" b="1" dirty="0" smtClean="0">
                <a:latin typeface="Times New Roman" pitchFamily="18" charset="0"/>
                <a:cs typeface="Times New Roman" pitchFamily="18" charset="0"/>
              </a:rPr>
              <a:t>Друга група. </a:t>
            </a:r>
            <a:r>
              <a:rPr lang="uk-UA" sz="2600" dirty="0" smtClean="0">
                <a:latin typeface="Times New Roman" pitchFamily="18" charset="0"/>
                <a:cs typeface="Times New Roman" pitchFamily="18" charset="0"/>
              </a:rPr>
              <a:t>Оксид вуглецю, або чадний газ – продукт неповного згоряння нафтових видів палива, легший за повітря й не має кольору та запаху.  </a:t>
            </a:r>
          </a:p>
          <a:p>
            <a:pPr algn="just"/>
            <a:r>
              <a:rPr lang="uk-UA" sz="2600" dirty="0" smtClean="0">
                <a:latin typeface="Times New Roman" pitchFamily="18" charset="0"/>
                <a:cs typeface="Times New Roman" pitchFamily="18" charset="0"/>
              </a:rPr>
              <a:t>Має виражену отруйну дію, що обумовлюється його здатністю вступати в реакцію з гемоглобіном крові. Внаслідок цього порушується газообмін в організмі, з’являється кисневе голодування й виникає порушення функціонування всіх систем організму. Характер отруєння оксидом вуглецю залежить від його концентрації в повітрі, тривалості дії та індивідуальної сприйнятливості людини. Легкий ступінь отруєння викликає пульсацію в голові, потемніння в очах, підвищене серцебиття. При важкому отруєнні свідомість паморочиться, зростає сонливість. При дуже великих дозах чадного газу (понад 1%) наступають втрата свідомості й смерть. </a:t>
            </a:r>
            <a:endParaRPr lang="uk-UA" sz="2600" dirty="0">
              <a:latin typeface="Times New Roman" pitchFamily="18" charset="0"/>
              <a:cs typeface="Times New Roman" pitchFamily="18" charset="0"/>
            </a:endParaRPr>
          </a:p>
        </p:txBody>
      </p:sp>
    </p:spTree>
    <p:extLst>
      <p:ext uri="{BB962C8B-B14F-4D97-AF65-F5344CB8AC3E}">
        <p14:creationId xmlns:p14="http://schemas.microsoft.com/office/powerpoint/2010/main" val="3214108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6014" y="260648"/>
            <a:ext cx="9175998" cy="6524863"/>
          </a:xfrm>
          <a:prstGeom prst="rect">
            <a:avLst/>
          </a:prstGeom>
        </p:spPr>
        <p:txBody>
          <a:bodyPr wrap="square">
            <a:spAutoFit/>
          </a:bodyPr>
          <a:lstStyle/>
          <a:p>
            <a:pPr algn="just"/>
            <a:r>
              <a:rPr lang="uk-UA" sz="2200" b="1" dirty="0" smtClean="0">
                <a:latin typeface="Times New Roman" pitchFamily="18" charset="0"/>
                <a:cs typeface="Times New Roman" pitchFamily="18" charset="0"/>
              </a:rPr>
              <a:t>Третя група. </a:t>
            </a:r>
            <a:r>
              <a:rPr lang="uk-UA" sz="2200" dirty="0" smtClean="0">
                <a:latin typeface="Times New Roman" pitchFamily="18" charset="0"/>
                <a:cs typeface="Times New Roman" pitchFamily="18" charset="0"/>
              </a:rPr>
              <a:t>Оксиди азоту, переважно окис і двоокис азоту, гази, що утворюються в камері згоряння. </a:t>
            </a:r>
          </a:p>
          <a:p>
            <a:pPr algn="just"/>
            <a:r>
              <a:rPr lang="uk-UA" sz="2200" dirty="0" smtClean="0">
                <a:latin typeface="Times New Roman" pitchFamily="18" charset="0"/>
                <a:cs typeface="Times New Roman" pitchFamily="18" charset="0"/>
              </a:rPr>
              <a:t>Окис азоту </a:t>
            </a:r>
            <a:r>
              <a:rPr lang="uk-UA" sz="2200" dirty="0" err="1" smtClean="0">
                <a:latin typeface="Times New Roman" pitchFamily="18" charset="0"/>
                <a:cs typeface="Times New Roman" pitchFamily="18" charset="0"/>
              </a:rPr>
              <a:t>–безбарвний</a:t>
            </a:r>
            <a:r>
              <a:rPr lang="uk-UA" sz="2200" dirty="0" smtClean="0">
                <a:latin typeface="Times New Roman" pitchFamily="18" charset="0"/>
                <a:cs typeface="Times New Roman" pitchFamily="18" charset="0"/>
              </a:rPr>
              <a:t> газ, легко окислюється киснем повітря й утворює двоокис азоту. За звичних атмосферних умов окис азоту повністю перетворюється на двоокис азоту – газ бурого кольору з характерним запахом, важчий за повітря, а отже накопичується у поглибленнях, канавах, чим становить велику небезпеку при технічному обслуговуванні транспортних засобів. Для людського організму окиси азоту більш шкідливі, ніж чадний газ.  Вдихаючи повітря, що містить окисли азоту у високих концентраціях, людина не має неприємних відчуттів й не припускає негативних наслідків При високих концентраціях оксидів азоту (0,004 - 0,008%) виникають астматичні прояви й набряк легенів.. при тривалій </a:t>
            </a:r>
            <a:r>
              <a:rPr lang="uk-UA" sz="2200" dirty="0" err="1" smtClean="0">
                <a:latin typeface="Times New Roman" pitchFamily="18" charset="0"/>
                <a:cs typeface="Times New Roman" pitchFamily="18" charset="0"/>
              </a:rPr>
              <a:t>–можуть</a:t>
            </a:r>
            <a:r>
              <a:rPr lang="uk-UA" sz="2200" dirty="0" smtClean="0">
                <a:latin typeface="Times New Roman" pitchFamily="18" charset="0"/>
                <a:cs typeface="Times New Roman" pitchFamily="18" charset="0"/>
              </a:rPr>
              <a:t> виникати хронічні бронхіти, запалення слизової оболонки, шлунково-кишкового тракту, серцева слабкість, нервові розлади. Вторинна реакція на дію окислів азоту впливає на перетворення гемоглобіну в </a:t>
            </a:r>
            <a:r>
              <a:rPr lang="uk-UA" sz="2200" dirty="0" err="1" smtClean="0">
                <a:latin typeface="Times New Roman" pitchFamily="18" charset="0"/>
                <a:cs typeface="Times New Roman" pitchFamily="18" charset="0"/>
              </a:rPr>
              <a:t>метагемоглобін</a:t>
            </a:r>
            <a:r>
              <a:rPr lang="uk-UA" sz="2200" dirty="0" smtClean="0">
                <a:latin typeface="Times New Roman" pitchFamily="18" charset="0"/>
                <a:cs typeface="Times New Roman" pitchFamily="18" charset="0"/>
              </a:rPr>
              <a:t> й призводить до порушення серцевої діяльності. Окисли азоту негативно впливають і на рослинність, будівельні матеріали й металеві конструкції. Крім того, вони беруть участь у фотохімічній реакції утворення смогу. </a:t>
            </a:r>
            <a:endParaRPr lang="uk-UA" sz="2200" dirty="0">
              <a:latin typeface="Times New Roman" pitchFamily="18" charset="0"/>
              <a:cs typeface="Times New Roman" pitchFamily="18" charset="0"/>
            </a:endParaRPr>
          </a:p>
        </p:txBody>
      </p:sp>
    </p:spTree>
    <p:extLst>
      <p:ext uri="{BB962C8B-B14F-4D97-AF65-F5344CB8AC3E}">
        <p14:creationId xmlns:p14="http://schemas.microsoft.com/office/powerpoint/2010/main" val="368251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0" y="188640"/>
            <a:ext cx="9144000" cy="6186309"/>
          </a:xfrm>
          <a:prstGeom prst="rect">
            <a:avLst/>
          </a:prstGeom>
        </p:spPr>
        <p:txBody>
          <a:bodyPr wrap="square">
            <a:spAutoFit/>
          </a:bodyPr>
          <a:lstStyle/>
          <a:p>
            <a:pPr algn="just"/>
            <a:r>
              <a:rPr lang="uk-UA" sz="2200" b="1" dirty="0" smtClean="0">
                <a:latin typeface="Times New Roman" pitchFamily="18" charset="0"/>
                <a:cs typeface="Times New Roman" pitchFamily="18" charset="0"/>
              </a:rPr>
              <a:t>Четверта група. </a:t>
            </a:r>
            <a:r>
              <a:rPr lang="uk-UA" sz="2200" dirty="0" smtClean="0">
                <a:latin typeface="Times New Roman" pitchFamily="18" charset="0"/>
                <a:cs typeface="Times New Roman" pitchFamily="18" charset="0"/>
              </a:rPr>
              <a:t>Вуглеводні, сполуки типу </a:t>
            </a:r>
            <a:r>
              <a:rPr lang="uk-UA" sz="2200" dirty="0" err="1" smtClean="0">
                <a:latin typeface="Times New Roman" pitchFamily="18" charset="0"/>
                <a:cs typeface="Times New Roman" pitchFamily="18" charset="0"/>
              </a:rPr>
              <a:t>Сх</a:t>
            </a:r>
            <a:r>
              <a:rPr lang="en-US" sz="2200" dirty="0" err="1" smtClean="0">
                <a:latin typeface="Times New Roman" pitchFamily="18" charset="0"/>
                <a:cs typeface="Times New Roman" pitchFamily="18" charset="0"/>
              </a:rPr>
              <a:t>Hy</a:t>
            </a:r>
            <a:r>
              <a:rPr lang="en-US" sz="2200" dirty="0" smtClean="0">
                <a:latin typeface="Times New Roman" pitchFamily="18" charset="0"/>
                <a:cs typeface="Times New Roman" pitchFamily="18" charset="0"/>
              </a:rPr>
              <a:t>. </a:t>
            </a:r>
            <a:r>
              <a:rPr lang="uk-UA" sz="2200" dirty="0" smtClean="0">
                <a:latin typeface="Times New Roman" pitchFamily="18" charset="0"/>
                <a:cs typeface="Times New Roman" pitchFamily="18" charset="0"/>
              </a:rPr>
              <a:t>У відпрацьованих газах містяться вуглеводні різних гомологічних рядів: парафінові (</a:t>
            </a:r>
            <a:r>
              <a:rPr lang="uk-UA" sz="2200" dirty="0" err="1" smtClean="0">
                <a:latin typeface="Times New Roman" pitchFamily="18" charset="0"/>
                <a:cs typeface="Times New Roman" pitchFamily="18" charset="0"/>
              </a:rPr>
              <a:t>алкадани</a:t>
            </a:r>
            <a:r>
              <a:rPr lang="uk-UA" sz="2200" dirty="0" smtClean="0">
                <a:latin typeface="Times New Roman" pitchFamily="18" charset="0"/>
                <a:cs typeface="Times New Roman" pitchFamily="18" charset="0"/>
              </a:rPr>
              <a:t>), нафтенові (</a:t>
            </a:r>
            <a:r>
              <a:rPr lang="uk-UA" sz="2200" dirty="0" err="1" smtClean="0">
                <a:latin typeface="Times New Roman" pitchFamily="18" charset="0"/>
                <a:cs typeface="Times New Roman" pitchFamily="18" charset="0"/>
              </a:rPr>
              <a:t>циклани</a:t>
            </a:r>
            <a:r>
              <a:rPr lang="uk-UA" sz="2200" dirty="0" smtClean="0">
                <a:latin typeface="Times New Roman" pitchFamily="18" charset="0"/>
                <a:cs typeface="Times New Roman" pitchFamily="18" charset="0"/>
              </a:rPr>
              <a:t>) і ароматичні (бензолові), всього близько 160 компонентів. </a:t>
            </a:r>
          </a:p>
          <a:p>
            <a:pPr algn="just"/>
            <a:r>
              <a:rPr lang="uk-UA" sz="2200" dirty="0" smtClean="0">
                <a:latin typeface="Times New Roman" pitchFamily="18" charset="0"/>
                <a:cs typeface="Times New Roman" pitchFamily="18" charset="0"/>
              </a:rPr>
              <a:t>Вони утворюються в результаті неповного згоряння палива у двигуні й стають однією з причин білого або блакитного диму.   Вуглеводні токсичні й чинять несприятливу дію на серцево-судинну систему людини. Вуглеводневі з’єднання відпрацьованих газів, разом з токсичними властивостями, мають канцерогенну дію, яка сприяє виникненню й розвитку злоякісних новоутворень. Особливою канцерогенною активністю відрізняється ароматичний вуглеводень </a:t>
            </a:r>
            <a:r>
              <a:rPr lang="uk-UA" sz="2200" dirty="0" err="1" smtClean="0">
                <a:latin typeface="Times New Roman" pitchFamily="18" charset="0"/>
                <a:cs typeface="Times New Roman" pitchFamily="18" charset="0"/>
              </a:rPr>
              <a:t>бенз-а-пірен</a:t>
            </a:r>
            <a:r>
              <a:rPr lang="uk-UA" sz="2200" dirty="0" smtClean="0">
                <a:latin typeface="Times New Roman" pitchFamily="18" charset="0"/>
                <a:cs typeface="Times New Roman" pitchFamily="18" charset="0"/>
              </a:rPr>
              <a:t>, що міститься у відпрацьованих газах бензинових двигунів і дизелів. Вуглеводні під дією ультрафіолетового випромінювання сонця вступають в реакцію з окислами азоту, в результаті утворюються нові токсичні продукти  – </a:t>
            </a:r>
            <a:r>
              <a:rPr lang="uk-UA" sz="2200" dirty="0" err="1" smtClean="0">
                <a:latin typeface="Times New Roman" pitchFamily="18" charset="0"/>
                <a:cs typeface="Times New Roman" pitchFamily="18" charset="0"/>
              </a:rPr>
              <a:t>фотооксиданти</a:t>
            </a:r>
            <a:r>
              <a:rPr lang="uk-UA" sz="2200" dirty="0" smtClean="0">
                <a:latin typeface="Times New Roman" pitchFamily="18" charset="0"/>
                <a:cs typeface="Times New Roman" pitchFamily="18" charset="0"/>
              </a:rPr>
              <a:t>, що є основою «смогу». </a:t>
            </a:r>
            <a:r>
              <a:rPr lang="uk-UA" sz="2200" dirty="0" err="1" smtClean="0">
                <a:latin typeface="Times New Roman" pitchFamily="18" charset="0"/>
                <a:cs typeface="Times New Roman" pitchFamily="18" charset="0"/>
              </a:rPr>
              <a:t>Фотооксиданти</a:t>
            </a:r>
            <a:r>
              <a:rPr lang="uk-UA" sz="2200" dirty="0" smtClean="0">
                <a:latin typeface="Times New Roman" pitchFamily="18" charset="0"/>
                <a:cs typeface="Times New Roman" pitchFamily="18" charset="0"/>
              </a:rPr>
              <a:t> біологічно активні, чинять шкідливу дію на живі організми, ведуть до зростання легеневих і бронхіальних захворювань людей, руйнують гумові вироби, прискорюють корозію металів, погіршують умови видимості. </a:t>
            </a:r>
            <a:endParaRPr lang="uk-UA" sz="2200" dirty="0">
              <a:latin typeface="Times New Roman" pitchFamily="18" charset="0"/>
              <a:cs typeface="Times New Roman" pitchFamily="18" charset="0"/>
            </a:endParaRPr>
          </a:p>
        </p:txBody>
      </p:sp>
    </p:spTree>
    <p:extLst>
      <p:ext uri="{BB962C8B-B14F-4D97-AF65-F5344CB8AC3E}">
        <p14:creationId xmlns:p14="http://schemas.microsoft.com/office/powerpoint/2010/main" val="2592716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0" y="751344"/>
            <a:ext cx="9144000" cy="5693866"/>
          </a:xfrm>
          <a:prstGeom prst="rect">
            <a:avLst/>
          </a:prstGeom>
        </p:spPr>
        <p:txBody>
          <a:bodyPr wrap="square">
            <a:spAutoFit/>
          </a:bodyPr>
          <a:lstStyle/>
          <a:p>
            <a:pPr algn="just"/>
            <a:r>
              <a:rPr lang="uk-UA" sz="2600" b="1" dirty="0" smtClean="0">
                <a:latin typeface="Times New Roman" pitchFamily="18" charset="0"/>
                <a:cs typeface="Times New Roman" pitchFamily="18" charset="0"/>
              </a:rPr>
              <a:t>П’ята група. </a:t>
            </a:r>
            <a:r>
              <a:rPr lang="uk-UA" sz="2600" dirty="0" smtClean="0">
                <a:latin typeface="Times New Roman" pitchFamily="18" charset="0"/>
                <a:cs typeface="Times New Roman" pitchFamily="18" charset="0"/>
              </a:rPr>
              <a:t>Альдегіди – органічні сполуки, що містять альдегідну групу СОН. </a:t>
            </a:r>
          </a:p>
          <a:p>
            <a:pPr algn="just"/>
            <a:r>
              <a:rPr lang="uk-UA" sz="2600" dirty="0" smtClean="0">
                <a:latin typeface="Times New Roman" pitchFamily="18" charset="0"/>
                <a:cs typeface="Times New Roman" pitchFamily="18" charset="0"/>
              </a:rPr>
              <a:t>У відпрацьованих газах присутні, в основному, формальдегід, акролеїн і оцтовий альдегід. Найбільша кількість альдегідів утворюється на режимах холостого ходу і малих навантажень, коли температури згоряння у двигуні невисокі. </a:t>
            </a:r>
          </a:p>
          <a:p>
            <a:pPr algn="just"/>
            <a:r>
              <a:rPr lang="uk-UA" sz="2600" dirty="0" smtClean="0">
                <a:latin typeface="Times New Roman" pitchFamily="18" charset="0"/>
                <a:cs typeface="Times New Roman" pitchFamily="18" charset="0"/>
              </a:rPr>
              <a:t>Формальдегід – безбарвний газ з неприємним запахом, важчий за повітря, легко розчинний у воді, дратує слизові оболонки людини, дихальні шляхи, вражає центральну нервову систему. Обумовлює запах відпрацьованих газів, особливо у дизелів. Акролеїн або альдегід акрилової кислоти – безбарвний отруйний газ із запахом підгорілих жирів, впливає на слизові оболонки. Оцтовий альдегід – газ з різким запахом і токсичною дією на організм людини. </a:t>
            </a:r>
            <a:endParaRPr lang="uk-UA" sz="2600" dirty="0">
              <a:latin typeface="Times New Roman" pitchFamily="18" charset="0"/>
              <a:cs typeface="Times New Roman" pitchFamily="18" charset="0"/>
            </a:endParaRPr>
          </a:p>
        </p:txBody>
      </p:sp>
    </p:spTree>
    <p:extLst>
      <p:ext uri="{BB962C8B-B14F-4D97-AF65-F5344CB8AC3E}">
        <p14:creationId xmlns:p14="http://schemas.microsoft.com/office/powerpoint/2010/main" val="2435740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1420" y="620688"/>
            <a:ext cx="9036496" cy="5262979"/>
          </a:xfrm>
          <a:prstGeom prst="rect">
            <a:avLst/>
          </a:prstGeom>
        </p:spPr>
        <p:txBody>
          <a:bodyPr wrap="square">
            <a:spAutoFit/>
          </a:bodyPr>
          <a:lstStyle/>
          <a:p>
            <a:pPr algn="just"/>
            <a:r>
              <a:rPr lang="uk-UA" sz="2800" b="1" dirty="0" smtClean="0">
                <a:latin typeface="Times New Roman" pitchFamily="18" charset="0"/>
                <a:cs typeface="Times New Roman" pitchFamily="18" charset="0"/>
              </a:rPr>
              <a:t>Шоста група. </a:t>
            </a:r>
            <a:r>
              <a:rPr lang="uk-UA" sz="2800" dirty="0" smtClean="0">
                <a:latin typeface="Times New Roman" pitchFamily="18" charset="0"/>
                <a:cs typeface="Times New Roman" pitchFamily="18" charset="0"/>
              </a:rPr>
              <a:t>Сажа й інші дисперсні частинки (продукти зносу двигунів, аерозолі, масла, нагар і ін.). </a:t>
            </a:r>
          </a:p>
          <a:p>
            <a:pPr algn="just"/>
            <a:r>
              <a:rPr lang="uk-UA" sz="2800" dirty="0" smtClean="0">
                <a:latin typeface="Times New Roman" pitchFamily="18" charset="0"/>
                <a:cs typeface="Times New Roman" pitchFamily="18" charset="0"/>
              </a:rPr>
              <a:t>Сажа – частинки твердого вуглецю чорного кольору, що утворюються при неповному згоранні й термічному розкладанні вуглеводнів палива. Безпосередньої небезпеки для здоров’я людини не становить, але може подразнювати дихальні шляхи. Створюючи димовий шлейф за транспортним засобом, сажа погіршує видимість на дорогах. Найбільша шкода сажі полягає в адсорбції на її поверхні </a:t>
            </a:r>
            <a:r>
              <a:rPr lang="uk-UA" sz="2800" dirty="0" err="1" smtClean="0">
                <a:latin typeface="Times New Roman" pitchFamily="18" charset="0"/>
                <a:cs typeface="Times New Roman" pitchFamily="18" charset="0"/>
              </a:rPr>
              <a:t>бенз-а-пірена</a:t>
            </a:r>
            <a:r>
              <a:rPr lang="uk-UA" sz="2800" dirty="0" smtClean="0">
                <a:latin typeface="Times New Roman" pitchFamily="18" charset="0"/>
                <a:cs typeface="Times New Roman" pitchFamily="18" charset="0"/>
              </a:rPr>
              <a:t>, який у цьому випадку надає сильнішу негативну дію на організм людини, ніж у чистому вигляді. </a:t>
            </a:r>
            <a:endParaRPr lang="uk-UA" sz="2800" dirty="0">
              <a:latin typeface="Times New Roman" pitchFamily="18" charset="0"/>
              <a:cs typeface="Times New Roman" pitchFamily="18" charset="0"/>
            </a:endParaRPr>
          </a:p>
        </p:txBody>
      </p:sp>
    </p:spTree>
    <p:extLst>
      <p:ext uri="{BB962C8B-B14F-4D97-AF65-F5344CB8AC3E}">
        <p14:creationId xmlns:p14="http://schemas.microsoft.com/office/powerpoint/2010/main" val="726283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0852" y="620688"/>
            <a:ext cx="9144000" cy="5293757"/>
          </a:xfrm>
          <a:prstGeom prst="rect">
            <a:avLst/>
          </a:prstGeom>
        </p:spPr>
        <p:txBody>
          <a:bodyPr wrap="square">
            <a:spAutoFit/>
          </a:bodyPr>
          <a:lstStyle/>
          <a:p>
            <a:pPr algn="just"/>
            <a:r>
              <a:rPr lang="uk-UA" sz="2600" b="1" dirty="0" smtClean="0">
                <a:latin typeface="Times New Roman" pitchFamily="18" charset="0"/>
                <a:cs typeface="Times New Roman" pitchFamily="18" charset="0"/>
              </a:rPr>
              <a:t>Сьома група. </a:t>
            </a:r>
            <a:r>
              <a:rPr lang="uk-UA" sz="2600" dirty="0" smtClean="0">
                <a:latin typeface="Times New Roman" pitchFamily="18" charset="0"/>
                <a:cs typeface="Times New Roman" pitchFamily="18" charset="0"/>
              </a:rPr>
              <a:t>Сірчані сполуки – сірчистий ангідрид, сірководень, що з’являються у складі відпрацьованих газів двигунів, за умови використання   палива з підвищеним вмістом сірки. </a:t>
            </a:r>
          </a:p>
          <a:p>
            <a:pPr algn="just"/>
            <a:r>
              <a:rPr lang="uk-UA" sz="2600" dirty="0" smtClean="0">
                <a:latin typeface="Times New Roman" pitchFamily="18" charset="0"/>
                <a:cs typeface="Times New Roman" pitchFamily="18" charset="0"/>
              </a:rPr>
              <a:t>Значно більше сірки присутня у дизельному паливі. Згідно з європейськими стандартами 1996 р., вміст сірки в дизельному паливі не може перевищувати 0,005 г/л. Наявність сірки посилює токсичність відпрацьованих газів дизелів і є причиною появи в них шкідливих сірчаних з’єднань. Сірчані сполуки мають різкий запах, важчі за повітря, розчиняються у воді. Подразнюють слизові оболонки горла, носа, очей людини, призводять до порушення вуглеводневого і білкового обміну та  пригнічення окислювальних процесів. </a:t>
            </a:r>
            <a:endParaRPr lang="uk-UA" sz="2600" dirty="0">
              <a:latin typeface="Times New Roman" pitchFamily="18" charset="0"/>
              <a:cs typeface="Times New Roman" pitchFamily="18" charset="0"/>
            </a:endParaRPr>
          </a:p>
        </p:txBody>
      </p:sp>
    </p:spTree>
    <p:extLst>
      <p:ext uri="{BB962C8B-B14F-4D97-AF65-F5344CB8AC3E}">
        <p14:creationId xmlns:p14="http://schemas.microsoft.com/office/powerpoint/2010/main" val="3204646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0" y="58847"/>
            <a:ext cx="9144000" cy="6093976"/>
          </a:xfrm>
          <a:prstGeom prst="rect">
            <a:avLst/>
          </a:prstGeom>
        </p:spPr>
        <p:txBody>
          <a:bodyPr wrap="square">
            <a:spAutoFit/>
          </a:bodyPr>
          <a:lstStyle/>
          <a:p>
            <a:pPr algn="just"/>
            <a:r>
              <a:rPr lang="uk-UA" sz="2600" b="1" dirty="0" smtClean="0">
                <a:latin typeface="Times New Roman" pitchFamily="18" charset="0"/>
                <a:cs typeface="Times New Roman" pitchFamily="18" charset="0"/>
              </a:rPr>
              <a:t>Восьма група. </a:t>
            </a:r>
            <a:r>
              <a:rPr lang="uk-UA" sz="2600" dirty="0" smtClean="0">
                <a:latin typeface="Times New Roman" pitchFamily="18" charset="0"/>
                <a:cs typeface="Times New Roman" pitchFamily="18" charset="0"/>
              </a:rPr>
              <a:t>Свинець та його сполуки. </a:t>
            </a:r>
          </a:p>
          <a:p>
            <a:pPr algn="just"/>
            <a:r>
              <a:rPr lang="uk-UA" sz="2600" dirty="0" smtClean="0">
                <a:latin typeface="Times New Roman" pitchFamily="18" charset="0"/>
                <a:cs typeface="Times New Roman" pitchFamily="18" charset="0"/>
              </a:rPr>
              <a:t>Містяться у відпрацьованих газах карбюраторних двигунів тільки при використанні етилованого бензину, що має у своєму  складі присадку, яка підвищує октанове число. Воно визначає здатність двигуна працювати без детонації. Детонаційне згорання робочої суміші у 100 разів швидше нормального. Робота двигуна з детонацією небезпечна тим, що двигун перегрівається, потужність його падає, а термін  придатності різко скорочується. 50% викидів свинцю у вигляді мікрочастинок поширюються у придорожньому  середовищі. Решта протягом декількох годин знаходиться в повітрі у вигляді аерозолів, а потім також осідає на землю поблизу дороги. Накопичення свинцю у придорожній смузі приводить для забруднення екосистем і робить ґрунти непридатними для сільськогосподарського використання.  </a:t>
            </a:r>
          </a:p>
        </p:txBody>
      </p:sp>
    </p:spTree>
    <p:extLst>
      <p:ext uri="{BB962C8B-B14F-4D97-AF65-F5344CB8AC3E}">
        <p14:creationId xmlns:p14="http://schemas.microsoft.com/office/powerpoint/2010/main" val="3301979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07504" y="751344"/>
            <a:ext cx="8928992" cy="5693866"/>
          </a:xfrm>
          <a:prstGeom prst="rect">
            <a:avLst/>
          </a:prstGeom>
        </p:spPr>
        <p:txBody>
          <a:bodyPr wrap="square">
            <a:spAutoFit/>
          </a:bodyPr>
          <a:lstStyle/>
          <a:p>
            <a:pPr algn="just"/>
            <a:r>
              <a:rPr lang="uk-UA" sz="2600" dirty="0" smtClean="0">
                <a:latin typeface="Times New Roman" pitchFamily="18" charset="0"/>
                <a:cs typeface="Times New Roman" pitchFamily="18" charset="0"/>
              </a:rPr>
              <a:t>Стан або ступінь забруднення атмосферного повітря оцінюється шляхом порівняння концентрації в ньому тих або інших забруднюючих речовин із гігієнічними нормативами. </a:t>
            </a:r>
          </a:p>
          <a:p>
            <a:pPr algn="just"/>
            <a:endParaRPr lang="uk-UA" sz="2600" dirty="0">
              <a:latin typeface="Times New Roman" pitchFamily="18" charset="0"/>
              <a:cs typeface="Times New Roman" pitchFamily="18" charset="0"/>
            </a:endParaRPr>
          </a:p>
          <a:p>
            <a:pPr algn="just"/>
            <a:r>
              <a:rPr lang="uk-UA" sz="2600" dirty="0" smtClean="0">
                <a:latin typeface="Times New Roman" pitchFamily="18" charset="0"/>
                <a:cs typeface="Times New Roman" pitchFamily="18" charset="0"/>
              </a:rPr>
              <a:t>Гігієнічними нормативами допустимої концентрації в атмосфері шкідливих речовин є гранично допустимі концентрації (ГДК). Максимально разова ГДК установлюється для попередження рефлекторних реакцій людини (відчуття запаху, зміна активності головного мозку, світлової чутливості очей та ін.) при короткочасному впливі (до 20 хвилин), а середньодобова - для попередження їх </a:t>
            </a:r>
            <a:r>
              <a:rPr lang="uk-UA" sz="2600" dirty="0" err="1" smtClean="0">
                <a:latin typeface="Times New Roman" pitchFamily="18" charset="0"/>
                <a:cs typeface="Times New Roman" pitchFamily="18" charset="0"/>
              </a:rPr>
              <a:t>загальнотоксичного</a:t>
            </a:r>
            <a:r>
              <a:rPr lang="uk-UA" sz="2600" dirty="0" smtClean="0">
                <a:latin typeface="Times New Roman" pitchFamily="18" charset="0"/>
                <a:cs typeface="Times New Roman" pitchFamily="18" charset="0"/>
              </a:rPr>
              <a:t>, канцерогенного, мутагенного й ін. стану. ГДК розроблені в припущенні, що на організм людини впливає тільки одна забруднююча речовина. </a:t>
            </a:r>
            <a:endParaRPr lang="uk-UA" sz="2600" dirty="0">
              <a:latin typeface="Times New Roman" pitchFamily="18" charset="0"/>
              <a:cs typeface="Times New Roman" pitchFamily="18" charset="0"/>
            </a:endParaRPr>
          </a:p>
        </p:txBody>
      </p:sp>
    </p:spTree>
    <p:extLst>
      <p:ext uri="{BB962C8B-B14F-4D97-AF65-F5344CB8AC3E}">
        <p14:creationId xmlns:p14="http://schemas.microsoft.com/office/powerpoint/2010/main" val="3530707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86" y="116632"/>
            <a:ext cx="5832648" cy="3528392"/>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737" y="2852936"/>
            <a:ext cx="4767263" cy="361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094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ДЯКУЮ ЗА УВАГУ! </a:t>
            </a:r>
            <a:endParaRPr lang="uk-UA" dirty="0"/>
          </a:p>
        </p:txBody>
      </p:sp>
    </p:spTree>
    <p:extLst>
      <p:ext uri="{BB962C8B-B14F-4D97-AF65-F5344CB8AC3E}">
        <p14:creationId xmlns:p14="http://schemas.microsoft.com/office/powerpoint/2010/main" val="892555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76672"/>
            <a:ext cx="8676456" cy="5683901"/>
          </a:xfrm>
          <a:prstGeom prst="rect">
            <a:avLst/>
          </a:prstGeom>
        </p:spPr>
      </p:pic>
    </p:spTree>
    <p:extLst>
      <p:ext uri="{BB962C8B-B14F-4D97-AF65-F5344CB8AC3E}">
        <p14:creationId xmlns:p14="http://schemas.microsoft.com/office/powerpoint/2010/main" val="1138304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6632"/>
            <a:ext cx="8748464" cy="6048672"/>
          </a:xfrm>
          <a:prstGeom prst="rect">
            <a:avLst/>
          </a:prstGeom>
        </p:spPr>
      </p:pic>
    </p:spTree>
    <p:extLst>
      <p:ext uri="{BB962C8B-B14F-4D97-AF65-F5344CB8AC3E}">
        <p14:creationId xmlns:p14="http://schemas.microsoft.com/office/powerpoint/2010/main" val="178224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7203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649"/>
            <a:ext cx="9144000" cy="5950462"/>
          </a:xfrm>
          <a:prstGeom prst="rect">
            <a:avLst/>
          </a:prstGeom>
        </p:spPr>
      </p:pic>
    </p:spTree>
    <p:extLst>
      <p:ext uri="{BB962C8B-B14F-4D97-AF65-F5344CB8AC3E}">
        <p14:creationId xmlns:p14="http://schemas.microsoft.com/office/powerpoint/2010/main" val="3507600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3120"/>
            <a:ext cx="9144000" cy="5400675"/>
          </a:xfrm>
          <a:prstGeom prst="rect">
            <a:avLst/>
          </a:prstGeom>
        </p:spPr>
      </p:pic>
      <p:sp>
        <p:nvSpPr>
          <p:cNvPr id="6" name="Прямокутник 5"/>
          <p:cNvSpPr/>
          <p:nvPr/>
        </p:nvSpPr>
        <p:spPr>
          <a:xfrm>
            <a:off x="0" y="15895"/>
            <a:ext cx="8820472" cy="1077218"/>
          </a:xfrm>
          <a:prstGeom prst="rect">
            <a:avLst/>
          </a:prstGeom>
        </p:spPr>
        <p:txBody>
          <a:bodyPr wrap="square">
            <a:spAutoFit/>
          </a:bodyPr>
          <a:lstStyle/>
          <a:p>
            <a:pPr algn="ctr"/>
            <a:r>
              <a:rPr lang="uk-UA" sz="3200" b="1" dirty="0" smtClean="0">
                <a:effectLst/>
                <a:latin typeface="Times New Roman"/>
                <a:ea typeface="Calibri"/>
                <a:cs typeface="Times New Roman"/>
              </a:rPr>
              <a:t>Вимоги стандартів щодо вмісту забруднюючих речовин у викидах авто</a:t>
            </a:r>
            <a:endParaRPr lang="uk-UA" sz="3200" b="1" dirty="0">
              <a:effectLst/>
              <a:latin typeface="Times New Roman"/>
              <a:ea typeface="Calibri"/>
              <a:cs typeface="Times New Roman"/>
            </a:endParaRPr>
          </a:p>
        </p:txBody>
      </p:sp>
    </p:spTree>
    <p:extLst>
      <p:ext uri="{BB962C8B-B14F-4D97-AF65-F5344CB8AC3E}">
        <p14:creationId xmlns:p14="http://schemas.microsoft.com/office/powerpoint/2010/main" val="2957922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4087817429"/>
              </p:ext>
            </p:extLst>
          </p:nvPr>
        </p:nvGraphicFramePr>
        <p:xfrm>
          <a:off x="107504" y="1700808"/>
          <a:ext cx="8928992"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кутник 5"/>
          <p:cNvSpPr/>
          <p:nvPr/>
        </p:nvSpPr>
        <p:spPr>
          <a:xfrm>
            <a:off x="0" y="188640"/>
            <a:ext cx="9144000" cy="1224951"/>
          </a:xfrm>
          <a:prstGeom prst="rect">
            <a:avLst/>
          </a:prstGeom>
        </p:spPr>
        <p:txBody>
          <a:bodyPr wrap="square">
            <a:spAutoFit/>
          </a:bodyPr>
          <a:lstStyle/>
          <a:p>
            <a:pPr algn="ctr">
              <a:lnSpc>
                <a:spcPct val="115000"/>
              </a:lnSpc>
              <a:spcAft>
                <a:spcPts val="0"/>
              </a:spcAft>
            </a:pPr>
            <a:r>
              <a:rPr lang="uk-UA" sz="3200" b="1" dirty="0" smtClean="0">
                <a:effectLst/>
                <a:latin typeface="Times New Roman"/>
                <a:ea typeface="Calibri"/>
                <a:cs typeface="Times New Roman"/>
              </a:rPr>
              <a:t>Викиди забруднюючих речовин автомобілями в Україні за 2019 рік, т</a:t>
            </a:r>
            <a:endParaRPr lang="uk-UA" sz="3200" b="1" dirty="0">
              <a:ea typeface="Calibri"/>
              <a:cs typeface="Times New Roman"/>
            </a:endParaRPr>
          </a:p>
        </p:txBody>
      </p:sp>
    </p:spTree>
    <p:extLst>
      <p:ext uri="{BB962C8B-B14F-4D97-AF65-F5344CB8AC3E}">
        <p14:creationId xmlns:p14="http://schemas.microsoft.com/office/powerpoint/2010/main" val="3966292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я 3"/>
          <p:cNvGraphicFramePr>
            <a:graphicFrameLocks noGrp="1"/>
          </p:cNvGraphicFramePr>
          <p:nvPr>
            <p:extLst>
              <p:ext uri="{D42A27DB-BD31-4B8C-83A1-F6EECF244321}">
                <p14:modId xmlns:p14="http://schemas.microsoft.com/office/powerpoint/2010/main" val="2373425392"/>
              </p:ext>
            </p:extLst>
          </p:nvPr>
        </p:nvGraphicFramePr>
        <p:xfrm>
          <a:off x="179511" y="1556792"/>
          <a:ext cx="8514957" cy="3960440"/>
        </p:xfrm>
        <a:graphic>
          <a:graphicData uri="http://schemas.openxmlformats.org/drawingml/2006/table">
            <a:tbl>
              <a:tblPr firstRow="1" firstCol="1" bandRow="1"/>
              <a:tblGrid>
                <a:gridCol w="2610963"/>
                <a:gridCol w="1967998"/>
                <a:gridCol w="1967998"/>
                <a:gridCol w="1967998"/>
              </a:tblGrid>
              <a:tr h="360040">
                <a:tc rowSpan="2">
                  <a:txBody>
                    <a:bodyPr/>
                    <a:lstStyle/>
                    <a:p>
                      <a:pPr indent="0" algn="ctr">
                        <a:lnSpc>
                          <a:spcPct val="100000"/>
                        </a:lnSpc>
                        <a:spcAft>
                          <a:spcPts val="0"/>
                        </a:spcAft>
                      </a:pPr>
                      <a:r>
                        <a:rPr lang="uk-UA" sz="2000" dirty="0">
                          <a:effectLst/>
                          <a:latin typeface="Times New Roman"/>
                          <a:ea typeface="Calibri"/>
                          <a:cs typeface="Times New Roman"/>
                        </a:rPr>
                        <a:t>Назва речовини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0" algn="ctr">
                        <a:lnSpc>
                          <a:spcPct val="100000"/>
                        </a:lnSpc>
                        <a:spcAft>
                          <a:spcPts val="0"/>
                        </a:spcAft>
                      </a:pPr>
                      <a:r>
                        <a:rPr lang="uk-UA" sz="2000" dirty="0">
                          <a:effectLst/>
                          <a:latin typeface="Times New Roman"/>
                          <a:ea typeface="Calibri"/>
                          <a:cs typeface="Times New Roman"/>
                        </a:rPr>
                        <a:t>Вид палива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r>
              <a:tr h="720080">
                <a:tc vMerge="1">
                  <a:txBody>
                    <a:bodyPr/>
                    <a:lstStyle/>
                    <a:p>
                      <a:endParaRPr lang="uk-UA"/>
                    </a:p>
                  </a:txBody>
                  <a:tcPr/>
                </a:tc>
                <a:tc>
                  <a:txBody>
                    <a:bodyPr/>
                    <a:lstStyle/>
                    <a:p>
                      <a:pPr indent="0" algn="ctr">
                        <a:lnSpc>
                          <a:spcPct val="100000"/>
                        </a:lnSpc>
                        <a:spcAft>
                          <a:spcPts val="0"/>
                        </a:spcAft>
                      </a:pPr>
                      <a:r>
                        <a:rPr lang="uk-UA" sz="2000" dirty="0">
                          <a:effectLst/>
                          <a:latin typeface="Times New Roman"/>
                          <a:ea typeface="Calibri"/>
                          <a:cs typeface="Times New Roman"/>
                        </a:rPr>
                        <a:t>Бензин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dirty="0">
                          <a:effectLst/>
                          <a:latin typeface="Times New Roman"/>
                          <a:ea typeface="Calibri"/>
                          <a:cs typeface="Times New Roman"/>
                        </a:rPr>
                        <a:t>Дизельне паливо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dirty="0">
                          <a:effectLst/>
                          <a:latin typeface="Times New Roman"/>
                          <a:ea typeface="Calibri"/>
                          <a:cs typeface="Times New Roman"/>
                        </a:rPr>
                        <a:t>Газ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indent="0" algn="ctr">
                        <a:lnSpc>
                          <a:spcPct val="100000"/>
                        </a:lnSpc>
                        <a:spcAft>
                          <a:spcPts val="0"/>
                        </a:spcAft>
                      </a:pPr>
                      <a:r>
                        <a:rPr lang="uk-UA" sz="2000">
                          <a:effectLst/>
                          <a:latin typeface="Times New Roman"/>
                          <a:ea typeface="Calibri"/>
                          <a:cs typeface="Times New Roman"/>
                        </a:rPr>
                        <a:t>Карбону (ІІ) оксид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a:effectLst/>
                          <a:latin typeface="Times New Roman"/>
                          <a:ea typeface="Calibri"/>
                          <a:cs typeface="Times New Roman"/>
                        </a:rPr>
                        <a:t>201,80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a:effectLst/>
                          <a:latin typeface="Times New Roman"/>
                          <a:ea typeface="Calibri"/>
                          <a:cs typeface="Times New Roman"/>
                        </a:rPr>
                        <a:t>36,20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dirty="0">
                          <a:effectLst/>
                          <a:latin typeface="Times New Roman"/>
                          <a:ea typeface="Calibri"/>
                          <a:cs typeface="Times New Roman"/>
                        </a:rPr>
                        <a:t>87,70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indent="0" algn="ctr">
                        <a:lnSpc>
                          <a:spcPct val="100000"/>
                        </a:lnSpc>
                        <a:spcAft>
                          <a:spcPts val="0"/>
                        </a:spcAft>
                      </a:pPr>
                      <a:r>
                        <a:rPr lang="uk-UA" sz="2000">
                          <a:effectLst/>
                          <a:latin typeface="Times New Roman"/>
                          <a:ea typeface="Calibri"/>
                          <a:cs typeface="Times New Roman"/>
                        </a:rPr>
                        <a:t>Нітроген</a:t>
                      </a:r>
                      <a:r>
                        <a:rPr lang="en-US" sz="2000">
                          <a:effectLst/>
                          <a:latin typeface="Times New Roman"/>
                          <a:ea typeface="Calibri"/>
                          <a:cs typeface="Times New Roman"/>
                        </a:rPr>
                        <a:t>(IV)</a:t>
                      </a:r>
                      <a:r>
                        <a:rPr lang="uk-UA" sz="2000">
                          <a:effectLst/>
                          <a:latin typeface="Times New Roman"/>
                          <a:ea typeface="Calibri"/>
                          <a:cs typeface="Times New Roman"/>
                        </a:rPr>
                        <a:t> оксид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a:effectLst/>
                          <a:latin typeface="Times New Roman"/>
                          <a:ea typeface="Calibri"/>
                          <a:cs typeface="Times New Roman"/>
                        </a:rPr>
                        <a:t>21,00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a:effectLst/>
                          <a:latin typeface="Times New Roman"/>
                          <a:ea typeface="Calibri"/>
                          <a:cs typeface="Times New Roman"/>
                        </a:rPr>
                        <a:t>31,40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dirty="0">
                          <a:effectLst/>
                          <a:latin typeface="Times New Roman"/>
                          <a:ea typeface="Calibri"/>
                          <a:cs typeface="Times New Roman"/>
                        </a:rPr>
                        <a:t>27,40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indent="0" algn="ctr">
                        <a:lnSpc>
                          <a:spcPct val="100000"/>
                        </a:lnSpc>
                        <a:spcAft>
                          <a:spcPts val="0"/>
                        </a:spcAft>
                      </a:pPr>
                      <a:r>
                        <a:rPr lang="uk-UA" sz="2000">
                          <a:effectLst/>
                          <a:latin typeface="Times New Roman"/>
                          <a:ea typeface="Calibri"/>
                          <a:cs typeface="Times New Roman"/>
                        </a:rPr>
                        <a:t>Сульфур (</a:t>
                      </a:r>
                      <a:r>
                        <a:rPr lang="en-US" sz="2000">
                          <a:effectLst/>
                          <a:latin typeface="Times New Roman"/>
                          <a:ea typeface="Calibri"/>
                          <a:cs typeface="Times New Roman"/>
                        </a:rPr>
                        <a:t>IV)</a:t>
                      </a:r>
                      <a:r>
                        <a:rPr lang="uk-UA" sz="2000">
                          <a:effectLst/>
                          <a:latin typeface="Times New Roman"/>
                          <a:ea typeface="Calibri"/>
                          <a:cs typeface="Times New Roman"/>
                        </a:rPr>
                        <a:t> оксид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a:effectLst/>
                          <a:latin typeface="Times New Roman"/>
                          <a:ea typeface="Calibri"/>
                          <a:cs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a:effectLst/>
                          <a:latin typeface="Times New Roman"/>
                          <a:ea typeface="Calibri"/>
                          <a:cs typeface="Times New Roman"/>
                        </a:rPr>
                        <a:t>4,30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dirty="0">
                          <a:effectLst/>
                          <a:latin typeface="Times New Roman"/>
                          <a:ea typeface="Calibri"/>
                          <a:cs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indent="0" algn="ctr">
                        <a:lnSpc>
                          <a:spcPct val="100000"/>
                        </a:lnSpc>
                        <a:spcAft>
                          <a:spcPts val="0"/>
                        </a:spcAft>
                      </a:pPr>
                      <a:r>
                        <a:rPr lang="uk-UA" sz="2000">
                          <a:effectLst/>
                          <a:latin typeface="Times New Roman"/>
                          <a:ea typeface="Calibri"/>
                          <a:cs typeface="Times New Roman"/>
                        </a:rPr>
                        <a:t>Неметанові легкі органічні сполуки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a:effectLst/>
                          <a:latin typeface="Times New Roman"/>
                          <a:ea typeface="Calibri"/>
                          <a:cs typeface="Times New Roman"/>
                        </a:rPr>
                        <a:t>53,00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a:effectLst/>
                          <a:latin typeface="Times New Roman"/>
                          <a:ea typeface="Calibri"/>
                          <a:cs typeface="Times New Roman"/>
                        </a:rPr>
                        <a:t>3,10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dirty="0">
                          <a:effectLst/>
                          <a:latin typeface="Times New Roman"/>
                          <a:ea typeface="Calibri"/>
                          <a:cs typeface="Times New Roman"/>
                        </a:rPr>
                        <a:t>22,70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indent="0" algn="ctr">
                        <a:lnSpc>
                          <a:spcPct val="100000"/>
                        </a:lnSpc>
                        <a:spcAft>
                          <a:spcPts val="0"/>
                        </a:spcAft>
                      </a:pPr>
                      <a:r>
                        <a:rPr lang="uk-UA" sz="2000">
                          <a:effectLst/>
                          <a:latin typeface="Times New Roman"/>
                          <a:ea typeface="Calibri"/>
                          <a:cs typeface="Times New Roman"/>
                        </a:rPr>
                        <a:t>Метан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a:effectLst/>
                          <a:latin typeface="Times New Roman"/>
                          <a:ea typeface="Calibri"/>
                          <a:cs typeface="Times New Roman"/>
                        </a:rPr>
                        <a:t>0,90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a:effectLst/>
                          <a:latin typeface="Times New Roman"/>
                          <a:ea typeface="Calibri"/>
                          <a:cs typeface="Times New Roman"/>
                        </a:rPr>
                        <a:t>0,10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dirty="0">
                          <a:effectLst/>
                          <a:latin typeface="Times New Roman"/>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indent="0" algn="ctr">
                        <a:lnSpc>
                          <a:spcPct val="100000"/>
                        </a:lnSpc>
                        <a:spcAft>
                          <a:spcPts val="0"/>
                        </a:spcAft>
                      </a:pPr>
                      <a:r>
                        <a:rPr lang="uk-UA" sz="2000">
                          <a:effectLst/>
                          <a:latin typeface="Times New Roman"/>
                          <a:ea typeface="Calibri"/>
                          <a:cs typeface="Times New Roman"/>
                        </a:rPr>
                        <a:t>Сажа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a:effectLst/>
                          <a:latin typeface="Times New Roman"/>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a:effectLst/>
                          <a:latin typeface="Times New Roman"/>
                          <a:ea typeface="Calibri"/>
                          <a:cs typeface="Times New Roman"/>
                        </a:rPr>
                        <a:t>3,80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dirty="0">
                          <a:effectLst/>
                          <a:latin typeface="Times New Roman"/>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indent="0" algn="ctr">
                        <a:lnSpc>
                          <a:spcPct val="100000"/>
                        </a:lnSpc>
                        <a:spcAft>
                          <a:spcPts val="0"/>
                        </a:spcAft>
                      </a:pPr>
                      <a:r>
                        <a:rPr lang="uk-UA" sz="2000">
                          <a:effectLst/>
                          <a:latin typeface="Times New Roman"/>
                          <a:ea typeface="Calibri"/>
                          <a:cs typeface="Times New Roman"/>
                        </a:rPr>
                        <a:t>Плюмбум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a:effectLst/>
                          <a:latin typeface="Times New Roman"/>
                          <a:ea typeface="Calibri"/>
                          <a:cs typeface="Times New Roman"/>
                        </a:rPr>
                        <a:t>0,013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a:effectLst/>
                          <a:latin typeface="Times New Roman"/>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lang="uk-UA" sz="2000" dirty="0">
                          <a:effectLst/>
                          <a:latin typeface="Times New Roman"/>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Прямокутник 5"/>
          <p:cNvSpPr/>
          <p:nvPr/>
        </p:nvSpPr>
        <p:spPr>
          <a:xfrm>
            <a:off x="0" y="188640"/>
            <a:ext cx="9144000" cy="1077218"/>
          </a:xfrm>
          <a:prstGeom prst="rect">
            <a:avLst/>
          </a:prstGeom>
        </p:spPr>
        <p:txBody>
          <a:bodyPr wrap="square">
            <a:spAutoFit/>
          </a:bodyPr>
          <a:lstStyle/>
          <a:p>
            <a:pPr indent="450215" algn="ctr">
              <a:spcAft>
                <a:spcPts val="0"/>
              </a:spcAft>
            </a:pPr>
            <a:r>
              <a:rPr lang="uk-UA" sz="3200" b="1" dirty="0" smtClean="0">
                <a:effectLst/>
                <a:latin typeface="Times New Roman"/>
                <a:ea typeface="Calibri"/>
                <a:cs typeface="Times New Roman"/>
              </a:rPr>
              <a:t>Викиди забруднюючих речовин від різних типів палива, кг/т палива</a:t>
            </a:r>
            <a:endParaRPr lang="uk-UA" sz="3200" b="1" dirty="0">
              <a:effectLst/>
              <a:latin typeface="Times New Roman"/>
              <a:ea typeface="Calibri"/>
              <a:cs typeface="Times New Roman"/>
            </a:endParaRPr>
          </a:p>
        </p:txBody>
      </p:sp>
    </p:spTree>
    <p:extLst>
      <p:ext uri="{BB962C8B-B14F-4D97-AF65-F5344CB8AC3E}">
        <p14:creationId xmlns:p14="http://schemas.microsoft.com/office/powerpoint/2010/main" val="3265946589"/>
      </p:ext>
    </p:extLst>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1183</Words>
  <Application>Microsoft Office PowerPoint</Application>
  <PresentationFormat>Екран (4:3)</PresentationFormat>
  <Paragraphs>67</Paragraphs>
  <Slides>20</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20</vt:i4>
      </vt:variant>
    </vt:vector>
  </HeadingPairs>
  <TitlesOfParts>
    <vt:vector size="21" baseType="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ДЯКУЮ ЗА УВАГУ!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Кірейцева Ганна Вікторівна</dc:creator>
  <cp:lastModifiedBy>Кірейцева Ганна Вікторівна</cp:lastModifiedBy>
  <cp:revision>8</cp:revision>
  <dcterms:created xsi:type="dcterms:W3CDTF">2020-11-23T19:29:00Z</dcterms:created>
  <dcterms:modified xsi:type="dcterms:W3CDTF">2020-11-23T20:18:35Z</dcterms:modified>
</cp:coreProperties>
</file>