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587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888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83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01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576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626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535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07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991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65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293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FCAD0-D619-4D42-9EB1-EDF445F7B9C0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A3BA-82EC-40CC-9073-1CB71D60DAB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83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8208912" cy="1872208"/>
          </a:xfrm>
        </p:spPr>
        <p:txBody>
          <a:bodyPr>
            <a:normAutofit fontScale="90000"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Олігопольний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инок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монополістичної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риси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4060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616624"/>
          </a:xfrm>
        </p:spPr>
        <p:txBody>
          <a:bodyPr>
            <a:normAutofit fontScale="92500" lnSpcReduction="20000"/>
          </a:bodyPr>
          <a:lstStyle/>
          <a:p>
            <a:pPr marL="0" indent="630238">
              <a:buNone/>
            </a:pPr>
            <a:r>
              <a:rPr lang="uk-UA" b="1" i="1" dirty="0" err="1">
                <a:latin typeface="Times New Roman" pitchFamily="18" charset="0"/>
                <a:cs typeface="Times New Roman" pitchFamily="18" charset="0"/>
              </a:rPr>
              <a:t>Олігополістична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 конкуренція (гр.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оліго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мало)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це модель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ринкової структури, за якої небагато великих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фірм монополізують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виробництво і реалізацію основної маси товарів.</a:t>
            </a:r>
            <a:r>
              <a:rPr lang="uk-UA" i="1" dirty="0"/>
              <a:t/>
            </a:r>
            <a:br>
              <a:rPr lang="uk-UA" i="1" dirty="0"/>
            </a:b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Для олігополії характерними є такі риси:</a:t>
            </a:r>
            <a:br>
              <a:rPr lang="uk-UA" sz="1900" dirty="0">
                <a:latin typeface="Times New Roman" pitchFamily="18" charset="0"/>
                <a:cs typeface="Times New Roman" pitchFamily="18" charset="0"/>
              </a:rPr>
            </a:b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— мала кількість підприємств у галузі, які можуть контролювати основну частину ринку, виробляючи як однорідну, так 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і диференційовану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продукцію;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1900" dirty="0">
                <a:latin typeface="Times New Roman" pitchFamily="18" charset="0"/>
                <a:cs typeface="Times New Roman" pitchFamily="18" charset="0"/>
              </a:rPr>
            </a:b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— високі бар’єри для входження в галузь;</a:t>
            </a:r>
            <a:br>
              <a:rPr lang="uk-UA" sz="1900" dirty="0">
                <a:latin typeface="Times New Roman" pitchFamily="18" charset="0"/>
                <a:cs typeface="Times New Roman" pitchFamily="18" charset="0"/>
              </a:rPr>
            </a:b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— висока взаємозалежність </a:t>
            </a:r>
            <a:r>
              <a:rPr lang="uk-UA" sz="1900" dirty="0" err="1">
                <a:latin typeface="Times New Roman" pitchFamily="18" charset="0"/>
                <a:cs typeface="Times New Roman" pitchFamily="18" charset="0"/>
              </a:rPr>
              <a:t>підприємств-олігополістів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один від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одного як за ціною, так і за випуском продукції;</a:t>
            </a:r>
            <a:br>
              <a:rPr lang="uk-UA" sz="1900" dirty="0">
                <a:latin typeface="Times New Roman" pitchFamily="18" charset="0"/>
                <a:cs typeface="Times New Roman" pitchFamily="18" charset="0"/>
              </a:rPr>
            </a:b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— контроль над ціною є істотним у разі узгодження дій 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конкуруючих підприємств.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900" dirty="0">
                <a:latin typeface="Times New Roman" pitchFamily="18" charset="0"/>
                <a:cs typeface="Times New Roman" pitchFamily="18" charset="0"/>
              </a:rPr>
            </a:b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           Залежно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від кількості суб’єктів розрізняють “жорстку” олігополію, коли на ринку головну роль відіграють 3—5 підприємств, і “м’яку” олігополію, коли основну частину 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продукції галузі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випускають і продають 10 і більше підприємств.</a:t>
            </a:r>
            <a:br>
              <a:rPr lang="uk-UA" sz="1900" dirty="0">
                <a:latin typeface="Times New Roman" pitchFamily="18" charset="0"/>
                <a:cs typeface="Times New Roman" pitchFamily="18" charset="0"/>
              </a:rPr>
            </a:b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Вихідною моделлю </a:t>
            </a:r>
            <a:r>
              <a:rPr lang="uk-UA" sz="1900" dirty="0" err="1">
                <a:latin typeface="Times New Roman" pitchFamily="18" charset="0"/>
                <a:cs typeface="Times New Roman" pitchFamily="18" charset="0"/>
              </a:rPr>
              <a:t>олігополістичного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 ринку є модель </a:t>
            </a:r>
            <a:r>
              <a:rPr lang="uk-UA" sz="1900" i="1" dirty="0" err="1">
                <a:latin typeface="Times New Roman" pitchFamily="18" charset="0"/>
                <a:cs typeface="Times New Roman" pitchFamily="18" charset="0"/>
              </a:rPr>
              <a:t>дуополїі</a:t>
            </a:r>
            <a:r>
              <a:rPr lang="uk-UA" sz="19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коли на ринку діють і конкурують між собою тільки </a:t>
            </a:r>
            <a:r>
              <a:rPr lang="uk-UA" sz="1900" dirty="0" smtClean="0">
                <a:latin typeface="Times New Roman" pitchFamily="18" charset="0"/>
                <a:cs typeface="Times New Roman" pitchFamily="18" charset="0"/>
              </a:rPr>
              <a:t>дві фірми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. Є ще і така форма недосконалої конкуренції, як </a:t>
            </a:r>
            <a:r>
              <a:rPr lang="uk-UA" sz="1900" i="1" dirty="0" err="1">
                <a:latin typeface="Times New Roman" pitchFamily="18" charset="0"/>
                <a:cs typeface="Times New Roman" pitchFamily="18" charset="0"/>
              </a:rPr>
              <a:t>олігопсонія</a:t>
            </a:r>
            <a:r>
              <a:rPr lang="uk-UA" sz="19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Це такий тип ринкової структури, за якої функціонує</a:t>
            </a:r>
            <a:br>
              <a:rPr lang="uk-UA" sz="1900" dirty="0">
                <a:latin typeface="Times New Roman" pitchFamily="18" charset="0"/>
                <a:cs typeface="Times New Roman" pitchFamily="18" charset="0"/>
              </a:rPr>
            </a:b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невелика кількість покупців певного товару.</a:t>
            </a:r>
            <a:r>
              <a:rPr lang="uk-UA" sz="1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/>
              <a:t/>
            </a:r>
            <a:br>
              <a:rPr lang="uk-UA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1617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indent="0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Теоретичні моделі олігополії пояснюються на прикладі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дуополії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тобто ринкової ситуації, коли функціонує тільки два виробника або ж один і всі інші разом взяті. Існує декілька напрямів теоретичного узагальнення поведінки підприємства:</a:t>
            </a:r>
          </a:p>
          <a:p>
            <a:pPr marL="800100" indent="-457200"/>
            <a:r>
              <a:rPr lang="uk-UA" dirty="0">
                <a:latin typeface="Times New Roman" pitchFamily="18" charset="0"/>
                <a:cs typeface="Times New Roman" pitchFamily="18" charset="0"/>
              </a:rPr>
              <a:t>взаємна гра – модель Курно, Бертрана, ламаної кривої попиту. Такі моделі ціноутворення використовуються на ринках, де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ологополісти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мають приблизно рівну економічну силу і випускають як правило однотипну, стандартизовану продукцію;</a:t>
            </a:r>
          </a:p>
          <a:p>
            <a:pPr marL="800100" indent="-457200"/>
            <a:r>
              <a:rPr lang="uk-UA" dirty="0">
                <a:latin typeface="Times New Roman" pitchFamily="18" charset="0"/>
                <a:cs typeface="Times New Roman" pitchFamily="18" charset="0"/>
              </a:rPr>
              <a:t>послідовна гра – модель лідерство за цінами, модель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Штакельберга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Застосовуються у ситуаціях, коли один з виробників грає роль лідера, тобто володіє левовою часткою ринку. Він визначає ціну або обсяги галузевого виробництва і примушує інших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„грати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за його правилами”.</a:t>
            </a:r>
          </a:p>
          <a:p>
            <a:pPr marL="800100" indent="-457200"/>
            <a:r>
              <a:rPr lang="uk-UA" dirty="0">
                <a:latin typeface="Times New Roman" pitchFamily="18" charset="0"/>
                <a:cs typeface="Times New Roman" pitchFamily="18" charset="0"/>
              </a:rPr>
              <a:t>кооперативна гра – картель, таємна змова. Це моделі узгодженої поведінки виробників, які мають приблизно однакову владу (але не обов’язково), а головне – спільну мету, яку вони реалізовують шляхом домовленостей про правила поведінки на ринку – ціну та обсяги випуску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58981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 fontScale="70000" lnSpcReduction="20000"/>
          </a:bodyPr>
          <a:lstStyle/>
          <a:p>
            <a:pPr marL="0" indent="719138">
              <a:buNone/>
            </a:pP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Підприємства-олігополісти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володіють здатністю реалізовувати свій надприбуток на основі розуміння своєї взаємообумовленості та передбачення реакцій конкурентів у процесі прийняття рішень про обсяги виробництва або про рівень цін 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свою продукцію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719138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Вони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готові іти або за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олігополістом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— “лідером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цінах”,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або приєднатися до загального курсу на ринку і узгоджувати свою поведінку з іншими підприємствами. Усвідомлення залежності поведінки кожного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підприємства-олігополіста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від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реакції конкурентів називають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uk-UA" i="1" dirty="0" err="1">
                <a:latin typeface="Times New Roman" pitchFamily="18" charset="0"/>
                <a:cs typeface="Times New Roman" pitchFamily="18" charset="0"/>
              </a:rPr>
              <a:t>олігополістичною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 розумністю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” .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Олігополія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— провідна ринкова структура сучасної економіки, на частку якої у розвинених країнах припадає більша частина виробленої продукції.</a:t>
            </a:r>
            <a:br>
              <a:rPr lang="uk-UA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У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західній економічній літературі стверджується, що в сучасних олігополіях основною силою, яка змушує продавців прислуховуватися до вимог покупців і не підвищувати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надмірно ціни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порівняно з рівнем затрат, є не конкуренція між ними,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 певна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протидія з боку сильних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покупців-олігополістів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/>
              <a:t/>
            </a:r>
            <a:br>
              <a:rPr lang="uk-UA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8884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i="1" dirty="0">
                <a:latin typeface="Times New Roman" pitchFamily="18" charset="0"/>
                <a:cs typeface="Times New Roman" pitchFamily="18" charset="0"/>
              </a:rPr>
              <a:t>Монополістична конкуренція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це така ситуація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на ринку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, коли велика кількість виробників пропонує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подібну, але </a:t>
            </a:r>
            <a:r>
              <a:rPr lang="uk-UA" i="1" dirty="0">
                <a:latin typeface="Times New Roman" pitchFamily="18" charset="0"/>
                <a:cs typeface="Times New Roman" pitchFamily="18" charset="0"/>
              </a:rPr>
              <a:t>не ідентичну продукцію, тобто вона базується на диференціації продукції.</a:t>
            </a:r>
            <a:br>
              <a:rPr lang="uk-UA" i="1" dirty="0">
                <a:latin typeface="Times New Roman" pitchFamily="18" charset="0"/>
                <a:cs typeface="Times New Roman" pitchFamily="18" charset="0"/>
              </a:rPr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Монополістична конкуренція синтезує деякі риси досконалої конкуренції та монополізму.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08452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332656"/>
            <a:ext cx="8435280" cy="6264696"/>
          </a:xfrm>
        </p:spPr>
        <p:txBody>
          <a:bodyPr>
            <a:normAutofit fontScale="32500" lnSpcReduction="20000"/>
          </a:bodyPr>
          <a:lstStyle/>
          <a:p>
            <a:pPr marL="0" indent="719138">
              <a:buNone/>
            </a:pP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Досконалу конкуренцію вона нагадує двома аспектами:</a:t>
            </a:r>
            <a:br>
              <a:rPr lang="uk-UA" sz="5500" dirty="0">
                <a:latin typeface="Times New Roman" pitchFamily="18" charset="0"/>
                <a:cs typeface="Times New Roman" pitchFamily="18" charset="0"/>
              </a:rPr>
            </a:b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— велика кількість продавців і покупців;</a:t>
            </a:r>
            <a:br>
              <a:rPr lang="uk-UA" sz="5500" dirty="0">
                <a:latin typeface="Times New Roman" pitchFamily="18" charset="0"/>
                <a:cs typeface="Times New Roman" pitchFamily="18" charset="0"/>
              </a:rPr>
            </a:b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— вхід на ринок і вихід із нього — практично вільний,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хоча мають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місце деякі перешкоди.</a:t>
            </a:r>
            <a:br>
              <a:rPr lang="uk-UA" sz="5500" dirty="0">
                <a:latin typeface="Times New Roman" pitchFamily="18" charset="0"/>
                <a:cs typeface="Times New Roman" pitchFamily="18" charset="0"/>
              </a:rPr>
            </a:b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           Відмінність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полягає у тому, що за досконалої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конкуренції продукція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є ідентичною (стандартизованою), а за монополістичної — диференційованою (гетерогенною).</a:t>
            </a:r>
            <a:br>
              <a:rPr lang="uk-UA" sz="5500" dirty="0">
                <a:latin typeface="Times New Roman" pitchFamily="18" charset="0"/>
                <a:cs typeface="Times New Roman" pitchFamily="18" charset="0"/>
              </a:rPr>
            </a:b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uk-UA" sz="5500" i="1" dirty="0" smtClean="0">
                <a:latin typeface="Times New Roman" pitchFamily="18" charset="0"/>
                <a:cs typeface="Times New Roman" pitchFamily="18" charset="0"/>
              </a:rPr>
              <a:t>Диференціація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виникає завдяки високій якості товарів,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їх формі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, дизайну, яскравій упаковці, фірмовим маркам і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знакам, кращим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умовам продажу і </a:t>
            </a:r>
            <a:r>
              <a:rPr lang="uk-UA" sz="5500" dirty="0" err="1">
                <a:latin typeface="Times New Roman" pitchFamily="18" charset="0"/>
                <a:cs typeface="Times New Roman" pitchFamily="18" charset="0"/>
              </a:rPr>
              <a:t>післяпродажного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обслуговування, інтенсивності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реклами, зручному місцю продажу тощо. Все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це надає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певні переваги продавцям цих товарів, приваблює покупців, які платять більш високу ціну за такі товари. У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цьому і полягає </a:t>
            </a:r>
            <a:r>
              <a:rPr lang="uk-UA" sz="5500" i="1" dirty="0">
                <a:latin typeface="Times New Roman" pitchFamily="18" charset="0"/>
                <a:cs typeface="Times New Roman" pitchFamily="18" charset="0"/>
              </a:rPr>
              <a:t>монопольність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виробників на свою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диференційовану продукцію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uk-UA" sz="5500" dirty="0">
                <a:latin typeface="Times New Roman" pitchFamily="18" charset="0"/>
                <a:cs typeface="Times New Roman" pitchFamily="18" charset="0"/>
              </a:rPr>
            </a:b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            Концепцію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монополістичної конкуренції в першій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третині </a:t>
            </a:r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XX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ст. одночасно розробили незалежно один від одного Е. </a:t>
            </a:r>
            <a:r>
              <a:rPr lang="uk-UA" sz="5500" dirty="0" err="1">
                <a:latin typeface="Times New Roman" pitchFamily="18" charset="0"/>
                <a:cs typeface="Times New Roman" pitchFamily="18" charset="0"/>
              </a:rPr>
              <a:t>Чемберлін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 та Дж. </a:t>
            </a:r>
            <a:r>
              <a:rPr lang="uk-UA" sz="5500" dirty="0" err="1">
                <a:latin typeface="Times New Roman" pitchFamily="18" charset="0"/>
                <a:cs typeface="Times New Roman" pitchFamily="18" charset="0"/>
              </a:rPr>
              <a:t>Робінсон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. Вони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звернули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увагу, що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диференціація товарів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призводить до того, що замість єдиного ринку складається мережа частково відокремлених один від одного, але взаємопов’язаних між собою ринків. При цьому існує розмаїття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цін, витрат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на виробництво, обсягів випуску певних товарів. </a:t>
            </a:r>
            <a:endParaRPr lang="uk-UA" sz="5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             Така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диференціація спричиняє певну монополістичну поведінку.</a:t>
            </a:r>
            <a:br>
              <a:rPr lang="uk-UA" sz="5500" dirty="0">
                <a:latin typeface="Times New Roman" pitchFamily="18" charset="0"/>
                <a:cs typeface="Times New Roman" pitchFamily="18" charset="0"/>
              </a:rPr>
            </a:b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Найбільш поширеними ринками монополістичної конкуренції є ринки одягу, взуття, безалкогольних напоїв,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парфумів, сільгосппродукції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, послуг підприємств громадського харчування, шоу-бізнесу тощо. Учасниками монополістичної </a:t>
            </a:r>
            <a:r>
              <a:rPr lang="uk-UA" sz="5500" dirty="0" smtClean="0">
                <a:latin typeface="Times New Roman" pitchFamily="18" charset="0"/>
                <a:cs typeface="Times New Roman" pitchFamily="18" charset="0"/>
              </a:rPr>
              <a:t>конкуренції можуть 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бути, як великі, так і середні та малі підприємства.</a:t>
            </a:r>
            <a:r>
              <a:rPr lang="uk-UA" sz="5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/>
              <a:t/>
            </a:r>
            <a:br>
              <a:rPr lang="uk-UA" dirty="0"/>
            </a:b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5280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308</Words>
  <Application>Microsoft Office PowerPoint</Application>
  <PresentationFormat>Екран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Тема Office</vt:lpstr>
      <vt:lpstr>3. Олігопольний ринок та ринок монополістичної конкуренції: сутність та основні риси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 Олігопольний ринок та ринок монополістичної конкуренції: сутність та основні риси</dc:title>
  <dc:creator>RePack by Diakov</dc:creator>
  <cp:lastModifiedBy>RePack by Diakov</cp:lastModifiedBy>
  <cp:revision>4</cp:revision>
  <dcterms:created xsi:type="dcterms:W3CDTF">2020-11-15T19:09:54Z</dcterms:created>
  <dcterms:modified xsi:type="dcterms:W3CDTF">2020-11-15T21:32:30Z</dcterms:modified>
</cp:coreProperties>
</file>