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9" r:id="rId9"/>
    <p:sldId id="259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7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озділ без заголовка" id="{785D5EE9-C32A-48E9-8195-4DDB8CC1CA61}">
          <p14:sldIdLst>
            <p14:sldId id="256"/>
            <p14:sldId id="257"/>
            <p14:sldId id="258"/>
            <p14:sldId id="260"/>
            <p14:sldId id="261"/>
            <p14:sldId id="262"/>
            <p14:sldId id="264"/>
            <p14:sldId id="269"/>
            <p14:sldId id="259"/>
            <p14:sldId id="265"/>
            <p14:sldId id="266"/>
            <p14:sldId id="267"/>
            <p14:sldId id="268"/>
            <p14:sldId id="270"/>
            <p14:sldId id="271"/>
            <p14:sldId id="272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5BA9-E7DC-42AC-A1FA-ADD1960E513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8EA2-6FEA-429F-85CB-D7A283321FC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318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5BA9-E7DC-42AC-A1FA-ADD1960E513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8EA2-6FEA-429F-85CB-D7A283321FC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353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5BA9-E7DC-42AC-A1FA-ADD1960E513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8EA2-6FEA-429F-85CB-D7A283321FC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843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5BA9-E7DC-42AC-A1FA-ADD1960E513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8EA2-6FEA-429F-85CB-D7A283321FC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21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5BA9-E7DC-42AC-A1FA-ADD1960E513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8EA2-6FEA-429F-85CB-D7A283321FC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268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5BA9-E7DC-42AC-A1FA-ADD1960E513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8EA2-6FEA-429F-85CB-D7A283321FC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975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5BA9-E7DC-42AC-A1FA-ADD1960E513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8EA2-6FEA-429F-85CB-D7A283321FC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869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5BA9-E7DC-42AC-A1FA-ADD1960E513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8EA2-6FEA-429F-85CB-D7A283321FC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08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5BA9-E7DC-42AC-A1FA-ADD1960E513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8EA2-6FEA-429F-85CB-D7A283321FC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406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5BA9-E7DC-42AC-A1FA-ADD1960E513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8EA2-6FEA-429F-85CB-D7A283321FC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53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85BA9-E7DC-42AC-A1FA-ADD1960E513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8EA2-6FEA-429F-85CB-D7A283321FC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172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85BA9-E7DC-42AC-A1FA-ADD1960E5138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A8EA2-6FEA-429F-85CB-D7A283321FC4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55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95536" y="4509120"/>
            <a:ext cx="8568952" cy="1656184"/>
          </a:xfrm>
        </p:spPr>
        <p:txBody>
          <a:bodyPr>
            <a:normAutofit fontScale="25000" lnSpcReduction="20000"/>
          </a:bodyPr>
          <a:lstStyle/>
          <a:p>
            <a:endParaRPr lang="ru-RU" b="0" i="0" dirty="0" smtClean="0">
              <a:solidFill>
                <a:srgbClr val="000000"/>
              </a:solidFill>
              <a:effectLst/>
              <a:latin typeface="Times New Roman"/>
            </a:endParaRPr>
          </a:p>
          <a:p>
            <a:pPr algn="l">
              <a:lnSpc>
                <a:spcPct val="170000"/>
              </a:lnSpc>
            </a:pP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Конкурентний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характеристика.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Переваги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недоліки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Монополія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сутність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Антимонопольна</a:t>
            </a:r>
            <a:r>
              <a:rPr lang="ru-RU" sz="6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політика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Олігопольний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6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инок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монополістичної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сутність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риси</a:t>
            </a:r>
            <a:r>
              <a:rPr lang="ru-RU" sz="6400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500" dirty="0" smtClean="0">
                <a:latin typeface="Times New Roman" pitchFamily="18" charset="0"/>
                <a:cs typeface="Times New Roman" pitchFamily="18" charset="0"/>
              </a:rPr>
            </a:br>
            <a:endParaRPr lang="ru-RU" sz="5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5544616" cy="30590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3573016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КОНКУРЕНЦІЯ ТА МОНОПОЛІЯ В РИНКОВІЙ ЕКОНОМІЦІ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993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04867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Досконала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вільна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конкуренція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така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ринкова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ситуація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за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якої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чисельні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незалежно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діючі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виробники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продають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ідентичну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продукцію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жоден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них не в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змозі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контролювати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ринкову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ціну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ознаки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наявність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великої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продавців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покупців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жодний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впливу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ринкову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яка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формується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основі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пропозиції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кожний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виробник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випускає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однорідний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стандартизований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продукт,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відрізняється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продукту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продавців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бар’єри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входу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мінімальні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взагалі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відсутні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немає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ніяких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штучних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обмежень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попиту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пропозиції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переміщення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ресурсів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кожний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продавець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покупець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володіє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інформацією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попит,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пропозицію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ринку.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60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450850" algn="just"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досконалої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швидше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ідеальна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модель ринку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наближалися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ринки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класичного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капіталізму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XVIII—XIX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ст., коли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суб’єктами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були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розпорошені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порівняно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невеликі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Однак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реальних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сучасної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практики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чистому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майже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існує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85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Більш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типовою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переважної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сучасних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ринків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недосконала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конкуренція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0713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Монополія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сутність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Антимонопольна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політика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611560" y="2828836"/>
            <a:ext cx="6246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9766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6120680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Абсолютна </a:t>
            </a:r>
            <a:r>
              <a:rPr lang="ru-RU" sz="5100" b="1" dirty="0" err="1" smtClean="0">
                <a:latin typeface="Times New Roman" pitchFamily="18" charset="0"/>
                <a:cs typeface="Times New Roman" pitchFamily="18" charset="0"/>
              </a:rPr>
              <a:t>монополія</a:t>
            </a: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 (гр. 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mono — </a:t>
            </a: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один і 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polo — </a:t>
            </a: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продаю)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така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ситуація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, за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якої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на ринку є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лише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один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продавець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безліч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покупців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вибору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, а тому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змушені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купувати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необхідний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товар за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запропонованою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ціною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абсолютної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монополії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перешкодою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входження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фірм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певної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галузі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наявність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технічних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юридичних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бар’єрів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, тому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фактично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одна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фірма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представляє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всю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галузь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Продукція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диференційована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і не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близьких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замінників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 Все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забезпечує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монополісту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отримання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монопольного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2089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Причини монополій: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По-перше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дія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закону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кожна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функція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підпорядковані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досягненню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головної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мети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максимізації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максимізувати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прибуток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виробник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повинен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постійно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нарощувати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обсяги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і продажу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поступово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усувати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своїх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конкурентів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По-друге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причиною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монополії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дія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закону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концентрації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Концентрація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розмірів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індивідуального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капіталізації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тобто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певної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частини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розширення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По-третє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причиною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монополії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централізації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Централізація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розмірів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внаслідок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поглинання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об’єднання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кількох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раніше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самостійних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індивідуальних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капіталів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один,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більший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По-четверте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причиною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монополій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трансформація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індивідуальної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приватної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власності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По-п’яте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економічні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кризи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другій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половині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XIX ст. стали фактором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прискорення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концентрації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централізації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монополій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2082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404664"/>
            <a:ext cx="8640960" cy="6192688"/>
          </a:xfrm>
        </p:spPr>
        <p:txBody>
          <a:bodyPr>
            <a:normAutofit fontScale="70000" lnSpcReduction="20000"/>
          </a:bodyPr>
          <a:lstStyle/>
          <a:p>
            <a:pPr marL="0" indent="4508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сферою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і причиною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розрізняють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природну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адміністративну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економічну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монополію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Природна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монополія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виникає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внаслідок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об’єктивних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причин. Вона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відбиває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ситуацію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коли попит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певний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товар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послугу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найкраще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задовольняється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однією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кількома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фірмами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538163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технологій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обслуговування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споживачів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Тут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конкуренція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можлива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бажана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входженні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галузі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фірм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затрати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виготовлення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продукції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зростуть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4508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Причиною є “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масштабу”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вироблено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продукції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менша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вартість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таких сферах як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електро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-, водо-, тепло-,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газопостачання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окремих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сферах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зв’язку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і транспорту,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послугах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зв’язку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Ліквідація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розукрупнення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таких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монополій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економічно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недоцільні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508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природними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монополіями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тісно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пов’язані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монополії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базуються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володінні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унікальними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природними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ресурсами.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Класичним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прикладом такого виду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монополій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виступає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алмазний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синдикат “Де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Бірс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marL="0" indent="45085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природних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монополій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особливо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політика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регулюється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державою.</a:t>
            </a:r>
          </a:p>
        </p:txBody>
      </p:sp>
    </p:spTree>
    <p:extLst>
      <p:ext uri="{BB962C8B-B14F-4D97-AF65-F5344CB8AC3E}">
        <p14:creationId xmlns:p14="http://schemas.microsoft.com/office/powerpoint/2010/main" val="4126855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332656"/>
            <a:ext cx="8424936" cy="4968552"/>
          </a:xfrm>
        </p:spPr>
        <p:txBody>
          <a:bodyPr>
            <a:normAutofit fontScale="85000" lnSpcReduction="20000"/>
          </a:bodyPr>
          <a:lstStyle/>
          <a:p>
            <a:pPr marL="0" indent="450850" algn="just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Адміністративна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монополія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виникає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внаслідок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державних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З одного боку,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окремим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фірмам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виключного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права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певного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роду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450850" algn="just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Економічна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монополія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поява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зумовлена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економічнимипричинами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вона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формується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базі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закономірностей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господарського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Йдеться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підприємців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зуміли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завоювати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монопольне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становище на ринку.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нього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ведуть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шляхи. Перший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полягає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успішному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постійному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зростанні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масштабів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шляхом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концентрації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Другий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набагато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швидкий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базується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процесах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централізації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капіталу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1972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0000" lnSpcReduction="20000"/>
          </a:bodyPr>
          <a:lstStyle/>
          <a:p>
            <a:pPr marL="0" indent="45085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Монополії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монополізації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істотні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негативні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наслідки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по-перше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монополії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придушують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конкуренцію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важливу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рушійну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силу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економічного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прогресу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по-друге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вони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здатні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збільшувати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прибутки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зменшуючи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обсяг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випуску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продукції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підвищуючи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по-третє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схильні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уповільнення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науково-технічного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прогресу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по-четверте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схильні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хижацького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природних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ресурсів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забруднення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довкілля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по-п’яте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розорюють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малий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середній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бізнес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по-шосте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монополізують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засоби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масової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пресу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радіо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телебачення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впливають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свідомість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населення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необхідному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їм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напрямку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по-сьоме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здійснюють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тиск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уряд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пошуках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неправомірних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пільг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привілеїв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078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Антимонопольна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політика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комплекс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заходів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розроблених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впроваджених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багатьох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країнах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світу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спрямованих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припинення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попередження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обмеження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монополій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відповідного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законодавства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23259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120680"/>
          </a:xfrm>
        </p:spPr>
        <p:txBody>
          <a:bodyPr>
            <a:normAutofit/>
          </a:bodyPr>
          <a:lstStyle/>
          <a:p>
            <a:pPr marL="0" indent="45085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Перший антимонопольный 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антитрестівський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закон — так званий Закон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Шермана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був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прийнятий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 США у 1890 р.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Пізніше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Закон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Шермана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доповнено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Законом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Клейтона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(1914р.), законом про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Федеральну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торгову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комісію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(1914 р.)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склали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основу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антитрестівського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законодавства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США.</a:t>
            </a:r>
          </a:p>
          <a:p>
            <a:pPr marL="0" indent="45085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 прикладом США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країнах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світу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схвалювали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антимонопольні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закони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Антитрестівське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 типом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американського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прийняте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Великобританії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1948 р.,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Франції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1963,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Італії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1964 р.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країнах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Східної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Європи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антимонопольне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почали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розробляти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наприкінці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80-х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ст.</a:t>
            </a:r>
          </a:p>
          <a:p>
            <a:pPr marL="0" indent="45085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мериканська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європейська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антимонопольна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політика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свої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45085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американська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спрямована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головним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чином,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проти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монополії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структурної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одиниці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45085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європейська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регулятивний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характер і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спрямовується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головним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чином,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протидію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негативним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проявам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ринкової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монополій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695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rmAutofit fontScale="85000" lnSpcReduction="20000"/>
          </a:bodyPr>
          <a:lstStyle/>
          <a:p>
            <a:pPr marL="514350" indent="-514350" algn="just">
              <a:buAutoNum type="arabicPeriod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Конкурентний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характеристика.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Переваги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недоліки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vi-VN" dirty="0" smtClean="0">
                <a:latin typeface="+mj-lt"/>
              </a:rPr>
              <a:t>Конкуренція виступає постійним супутником розвитку товарного  виробництва та ринкових відносин в різні часові періоди.</a:t>
            </a:r>
          </a:p>
          <a:p>
            <a:pPr marL="0" indent="0" algn="just">
              <a:buNone/>
            </a:pPr>
            <a:r>
              <a:rPr lang="vi-VN" b="1" dirty="0" smtClean="0">
                <a:latin typeface="+mj-lt"/>
              </a:rPr>
              <a:t>Конкуре́нція (від лат. </a:t>
            </a:r>
            <a:r>
              <a:rPr lang="en-US" b="1" dirty="0" err="1" smtClean="0">
                <a:latin typeface="+mj-lt"/>
              </a:rPr>
              <a:t>concurrentia</a:t>
            </a:r>
            <a:r>
              <a:rPr lang="en-US" b="1" dirty="0" smtClean="0">
                <a:latin typeface="+mj-lt"/>
              </a:rPr>
              <a:t> — «</a:t>
            </a:r>
            <a:r>
              <a:rPr lang="vi-VN" b="1" dirty="0" smtClean="0">
                <a:latin typeface="+mj-lt"/>
              </a:rPr>
              <a:t>зіштовхування, суперництво»)</a:t>
            </a:r>
            <a:r>
              <a:rPr lang="vi-VN" dirty="0" smtClean="0">
                <a:latin typeface="+mj-lt"/>
              </a:rPr>
              <a:t> відображає як економічний закон так і один з законів функціонування біологічних суб’єктів – боротьб</a:t>
            </a:r>
            <a:r>
              <a:rPr lang="uk-UA" dirty="0" smtClean="0">
                <a:latin typeface="+mj-lt"/>
              </a:rPr>
              <a:t>у</a:t>
            </a:r>
            <a:r>
              <a:rPr lang="vi-VN" dirty="0" smtClean="0">
                <a:latin typeface="+mj-lt"/>
              </a:rPr>
              <a:t> за існування.</a:t>
            </a:r>
          </a:p>
          <a:p>
            <a:pPr marL="0" indent="0" algn="just">
              <a:buNone/>
            </a:pPr>
            <a:r>
              <a:rPr lang="vi-VN" b="1" dirty="0" smtClean="0">
                <a:latin typeface="+mj-lt"/>
              </a:rPr>
              <a:t>Економічна конкуренція </a:t>
            </a:r>
            <a:r>
              <a:rPr lang="vi-VN" dirty="0" smtClean="0">
                <a:latin typeface="+mj-lt"/>
              </a:rPr>
              <a:t>— економічне суперництво, боротьба між суб’єктами господарської діяльності за кращі умови виробництва і реалізації товарів та послуг з метою отримання якомога більшого прибутку.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33542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/>
          <a:lstStyle/>
          <a:p>
            <a:pPr marL="0" indent="45085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захист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економічної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ґрунтується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нормах,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установлених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Конституцією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складається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Закону,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законів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"Про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Антимонопольний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комітет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", "Про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захист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недобросовісної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нормативно-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правових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прийнятих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законів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9739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45085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Узгодженими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укладення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суб’єктами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угод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будь-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прийняття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об’єднаннями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рішень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будь-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формі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будь-яка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інша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погоджена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конкурентна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поведінка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бездіяльність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5085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Узгодженими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суб’єкта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об’єднання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метою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наслідком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координація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конкурентної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поведінки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суб’єктами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створили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зазначений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суб’єкт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об’єднання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ними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новоствореним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суб’єктом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вступ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такого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об’єднання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7370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23528" y="260648"/>
            <a:ext cx="8640960" cy="576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Антиконкурентними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узгодженими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діями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зокрема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визнаються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узгоджені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стосуються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встановлення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цін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умов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придбання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обмеження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ринків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техніко-технологічного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інвестицій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встановлення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контролю над ними;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розподілу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ринків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джерел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постачання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територіальним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принципом,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асортиментом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обсягом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придбання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за колом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продавців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покупців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споживачів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ознаками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спотворення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торгів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аукціонів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конкурсів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тендерів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усунення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 ринку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обмеження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доступу на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вихід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 ринку)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покупців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продавців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умов до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рівнозначних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угод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суб’єктами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ставить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останніх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невигідне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становище 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укладення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угод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прийняття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суб’єктами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додаткових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зобов’язань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своїм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змістом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торговими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чесними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звичаями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підприємницькій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стосуються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предмета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угод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8)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суттєвого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обмеження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конкурентоспроможності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ринку без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об’єктивно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виправданих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те причин.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4266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184576"/>
          </a:xfrm>
        </p:spPr>
        <p:txBody>
          <a:bodyPr>
            <a:normAutofit fontScale="70000" lnSpcReduction="20000"/>
          </a:bodyPr>
          <a:lstStyle/>
          <a:p>
            <a:pPr marL="0" indent="450850" algn="just">
              <a:lnSpc>
                <a:spcPct val="170000"/>
              </a:lnSpc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Узгоджені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дозволені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відповідними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органами Антимонопольного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комітету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учасники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доведуть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сприяють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вдосконаленню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придбанню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товару;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техніко-технологічному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економічному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малих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середніх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підприємців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оптимізації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експорту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імпорту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розробленню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застосуванню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уніфікованих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технічних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умов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стандартів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раціоналізації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3689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23528" y="188640"/>
            <a:ext cx="8640960" cy="6120680"/>
          </a:xfrm>
        </p:spPr>
        <p:txBody>
          <a:bodyPr>
            <a:noAutofit/>
          </a:bodyPr>
          <a:lstStyle/>
          <a:p>
            <a:pPr marL="0" indent="450850">
              <a:buNone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Суб’єкт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займає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монопольне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домінуюче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становище на ринку товару,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ринку 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нього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немає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жодного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конкурента;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зазнає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значної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внаслідок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обмеженості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можливостей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доступу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закупівлі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сировини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матеріалів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збуту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наявності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бар’єрів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для доступу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наявності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пільг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обставин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50850">
              <a:buNone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Монопольним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домінуючим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вважається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становище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суб’єкта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частка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ринку товару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перевищує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35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відсотків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доведе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зазнає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значної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50850">
              <a:buNone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Монопольним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домінуючим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визнане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становище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суб’єкта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частка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ринку товару становить 35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відсотків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але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зазнає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значної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зокрема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внаслідок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порівняно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невеликого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розміру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часток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ринку,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належать конкурентам.</a:t>
            </a:r>
          </a:p>
          <a:p>
            <a:pPr marL="0" indent="263525">
              <a:buNone/>
              <a:tabLst>
                <a:tab pos="45085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Вважається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кожен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двох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займає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монопольне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домінуюче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становище на ринку товару,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стосовно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певного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виду товару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ними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немає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незначна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конкуренція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85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Монопольним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домінуючим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вважається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становище кожного з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кількох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стосовно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них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виконуються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сукупна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частка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трьох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одному ринку належать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найбільші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частки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ринку,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перевищує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50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відсотків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сукупна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частка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п’яти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господарювання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яким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одному ринку належать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найбільші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частки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ринку,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перевищує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70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відсотків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і при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вони 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доведуть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стосовно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них 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виконуються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частини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четвертої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закону.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3308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404665"/>
            <a:ext cx="8229600" cy="1368152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Олігопольний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та ринок монополістичної конкуренції: сутність та основні риси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756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200" b="1" dirty="0" err="1" smtClean="0"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b="1" dirty="0" err="1" smtClean="0">
                <a:latin typeface="Times New Roman" pitchFamily="18" charset="0"/>
                <a:cs typeface="Times New Roman" pitchFamily="18" charset="0"/>
              </a:rPr>
              <a:t>умовами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b="1" dirty="0" err="1" smtClean="0"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4200" b="1" dirty="0" err="1" smtClean="0">
                <a:latin typeface="Times New Roman" pitchFamily="18" charset="0"/>
                <a:cs typeface="Times New Roman" pitchFamily="18" charset="0"/>
              </a:rPr>
              <a:t>існування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b="1" dirty="0" err="1" smtClean="0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є:</a:t>
            </a:r>
          </a:p>
          <a:p>
            <a:pPr marL="0" indent="0"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наявність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на ринку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необмеженої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незалежних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виробників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покупців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ресурсів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— свобода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виробників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вибору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— абсолютно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вільний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доступ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суб’єктів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до ринку і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такий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же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вільний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вихід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нього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певна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відповідність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попитом і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пропозицією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відсутність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надвиробництва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дефіциту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— абсолютна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мобільність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матеріальних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трудових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фінансових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ресурсів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відсутність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угод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постачальниками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споживачами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ресурсів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обмежити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конкуренцію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наявність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у кожного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учасника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повної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про попит,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пропозицію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норму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9126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Функції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регулююча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вимагає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виготовляти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ті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послуги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необхідні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споживачеві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 Тому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впливом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цін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прямують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ті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галузі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 де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формуються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більш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сприятливі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одержання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розподільча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дає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змогу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розподіляти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доходи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серед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підприємств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фірм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залежно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їхньої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мотивування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підприємець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повинен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розраховувати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отримання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 але й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передбачати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своєї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стимулювання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примушує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виробників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розширяти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вигідні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сфери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збільшувати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накопичення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капіталу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8551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781128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Переваги конкуренції: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збільшення кількості гравців на ринку;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озширення асортименту;</a:t>
            </a:r>
          </a:p>
          <a:p>
            <a:pPr algn="just"/>
            <a:r>
              <a:rPr lang="uk-UA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інімальний вплив на ціноутворення, пристосування до цін;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ідвищення якості продукції;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астосування нових технологій;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491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Недоліки конкуренції:</a:t>
            </a:r>
          </a:p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онкуренція може мати форми нечесної;</a:t>
            </a:r>
          </a:p>
          <a:p>
            <a:pPr algn="just"/>
            <a:r>
              <a:rPr lang="uk-UA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ехтування окремими соціальними та екологічними проблемами;</a:t>
            </a:r>
          </a:p>
          <a:p>
            <a:pPr algn="just"/>
            <a:r>
              <a:rPr lang="uk-UA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анкрутство окремих економічних суб'єктів;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334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31640" y="1052736"/>
            <a:ext cx="6696744" cy="46085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5835012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                  Рис. 1. Види економічної конкуренції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573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23528" y="116632"/>
            <a:ext cx="8229600" cy="6552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Залежно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способів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якими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ведеться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конкурентна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боротьба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конкуренція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буває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1)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Цивілізована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добросовісна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чесна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конкуренція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яка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поділяється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на: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цінову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конкуренцію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визначає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активну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роль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ціни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досягнення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кращих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економічних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умов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завоювання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ринку;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нецінову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конкуренцію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передбачає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технічних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переваг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надійності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дизайну та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характеристик продукту,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реклами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різноманітних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споживача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йому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позики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придбання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необхідних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Нецивілізована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недобросовісна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нечесна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конкуренція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побудована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застосуванні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жорстоких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руйнівних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націлені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знищення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конкурентів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450850" algn="just">
              <a:buNone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Основними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методами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нецивілізованої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конкуренції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є:</a:t>
            </a:r>
          </a:p>
          <a:p>
            <a:pPr marL="0" indent="174625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дезінформація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(обман)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споживачів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властивостей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свого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товару, умов продажу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 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дискредитація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конкурентів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поширення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неправдивої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підриває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їхню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ділову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репутацію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indent="174625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дозволу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чужого товарного знаку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марки товару, чужих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рекламних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матеріалів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упаковки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174625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копіювання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зовнішнього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вигляду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виробів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конкурентів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0" indent="174625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змова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постачальниками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ресурсів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шкоду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інтересам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конкурентів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174625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переманювання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провідних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спеціалістів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конкурентів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174625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демпінг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продаж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зовнішніх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ринках за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цінами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нижчими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внутрішньому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ринку 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інколи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навіть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нижче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витрат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), з метою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усунення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конкурентів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захоплення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ринку. Тому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таку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конкуренцію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називають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ціновою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війною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marL="0" indent="174625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промисловий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шпіонаж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викрадення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документації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технічних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розробок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indent="174625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підкуп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чиновників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шантаж,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785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01315"/>
            <a:ext cx="201622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оле 2"/>
          <p:cNvSpPr txBox="1"/>
          <p:nvPr/>
        </p:nvSpPr>
        <p:spPr>
          <a:xfrm>
            <a:off x="2843808" y="1916832"/>
            <a:ext cx="5760640" cy="936104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2400" dirty="0">
                <a:effectLst/>
                <a:latin typeface="Times New Roman"/>
                <a:ea typeface="Calibri"/>
                <a:cs typeface="Times New Roman"/>
              </a:rPr>
              <a:t>Недосконала конкуренція</a:t>
            </a:r>
            <a:endParaRPr lang="ru-RU" sz="2400" dirty="0">
              <a:effectLst/>
              <a:ea typeface="Calibri"/>
              <a:cs typeface="Times New Roman"/>
            </a:endParaRPr>
          </a:p>
        </p:txBody>
      </p:sp>
      <p:sp>
        <p:nvSpPr>
          <p:cNvPr id="8" name="Поле 3"/>
          <p:cNvSpPr txBox="1"/>
          <p:nvPr/>
        </p:nvSpPr>
        <p:spPr>
          <a:xfrm>
            <a:off x="2832550" y="3102427"/>
            <a:ext cx="1991072" cy="1086002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b="1" dirty="0">
                <a:effectLst/>
                <a:latin typeface="Times New Roman"/>
                <a:ea typeface="Calibri"/>
                <a:cs typeface="Times New Roman"/>
              </a:rPr>
              <a:t>Монополістична конкуренція</a:t>
            </a:r>
            <a:endParaRPr lang="ru-RU" dirty="0">
              <a:effectLst/>
              <a:ea typeface="Calibri"/>
              <a:cs typeface="Times New Roman"/>
            </a:endParaRPr>
          </a:p>
        </p:txBody>
      </p:sp>
      <p:sp>
        <p:nvSpPr>
          <p:cNvPr id="9" name="Поле 4"/>
          <p:cNvSpPr txBox="1"/>
          <p:nvPr/>
        </p:nvSpPr>
        <p:spPr>
          <a:xfrm>
            <a:off x="5017278" y="3102427"/>
            <a:ext cx="1595239" cy="1086002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2000" b="1">
                <a:effectLst/>
                <a:latin typeface="Times New Roman"/>
                <a:ea typeface="Calibri"/>
                <a:cs typeface="Times New Roman"/>
              </a:rPr>
              <a:t>Олігополія</a:t>
            </a:r>
            <a:endParaRPr lang="ru-RU" sz="2000">
              <a:effectLst/>
              <a:ea typeface="Calibri"/>
              <a:cs typeface="Times New Roman"/>
            </a:endParaRPr>
          </a:p>
        </p:txBody>
      </p:sp>
      <p:sp>
        <p:nvSpPr>
          <p:cNvPr id="10" name="Поле 5"/>
          <p:cNvSpPr txBox="1"/>
          <p:nvPr/>
        </p:nvSpPr>
        <p:spPr>
          <a:xfrm>
            <a:off x="6916216" y="3102427"/>
            <a:ext cx="1656184" cy="1118659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b="1">
                <a:effectLst/>
                <a:latin typeface="Times New Roman"/>
                <a:ea typeface="Calibri"/>
                <a:cs typeface="Times New Roman"/>
              </a:rPr>
              <a:t>Монополія</a:t>
            </a:r>
            <a:endParaRPr lang="ru-RU">
              <a:effectLst/>
              <a:ea typeface="Calibri"/>
              <a:cs typeface="Times New Roman"/>
            </a:endParaRPr>
          </a:p>
        </p:txBody>
      </p:sp>
      <p:sp>
        <p:nvSpPr>
          <p:cNvPr id="11" name="Поле 7"/>
          <p:cNvSpPr txBox="1"/>
          <p:nvPr/>
        </p:nvSpPr>
        <p:spPr>
          <a:xfrm>
            <a:off x="2938065" y="4437111"/>
            <a:ext cx="5572125" cy="619125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600" dirty="0">
                <a:effectLst/>
                <a:latin typeface="Times New Roman"/>
                <a:ea typeface="Calibri"/>
                <a:cs typeface="Times New Roman"/>
              </a:rPr>
              <a:t>ЗБІЛЬШЕННЯ КІЛЬКОСТІ СПОЖИВАЧІВ ТА ВИРОБНИКІВ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5" name="Стрілка вліво 4"/>
          <p:cNvSpPr/>
          <p:nvPr/>
        </p:nvSpPr>
        <p:spPr>
          <a:xfrm>
            <a:off x="2938065" y="5229200"/>
            <a:ext cx="5572125" cy="2880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11560" y="5733256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Наслідки збільшення економічних гравців на ринку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4567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2110</Words>
  <Application>Microsoft Office PowerPoint</Application>
  <PresentationFormat>Екран (4:3)</PresentationFormat>
  <Paragraphs>131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25</vt:i4>
      </vt:variant>
    </vt:vector>
  </HeadingPairs>
  <TitlesOfParts>
    <vt:vector size="26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RePack by Diakov</dc:creator>
  <cp:lastModifiedBy>RePack by Diakov</cp:lastModifiedBy>
  <cp:revision>13</cp:revision>
  <dcterms:created xsi:type="dcterms:W3CDTF">2020-11-12T17:37:37Z</dcterms:created>
  <dcterms:modified xsi:type="dcterms:W3CDTF">2020-11-15T19:02:17Z</dcterms:modified>
</cp:coreProperties>
</file>