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DF8C-B1F1-456B-A790-ECFC0626333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7FF5D-8D37-4009-906A-3DB84104B16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439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DF8C-B1F1-456B-A790-ECFC0626333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7FF5D-8D37-4009-906A-3DB84104B16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050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DF8C-B1F1-456B-A790-ECFC0626333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7FF5D-8D37-4009-906A-3DB84104B16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513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DF8C-B1F1-456B-A790-ECFC0626333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7FF5D-8D37-4009-906A-3DB84104B16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015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DF8C-B1F1-456B-A790-ECFC0626333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7FF5D-8D37-4009-906A-3DB84104B16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570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DF8C-B1F1-456B-A790-ECFC0626333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7FF5D-8D37-4009-906A-3DB84104B16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171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DF8C-B1F1-456B-A790-ECFC0626333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7FF5D-8D37-4009-906A-3DB84104B16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133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DF8C-B1F1-456B-A790-ECFC0626333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7FF5D-8D37-4009-906A-3DB84104B16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862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DF8C-B1F1-456B-A790-ECFC0626333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7FF5D-8D37-4009-906A-3DB84104B16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261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DF8C-B1F1-456B-A790-ECFC0626333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7FF5D-8D37-4009-906A-3DB84104B16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348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DF8C-B1F1-456B-A790-ECFC0626333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7FF5D-8D37-4009-906A-3DB84104B16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929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7DF8C-B1F1-456B-A790-ECFC0626333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7FF5D-8D37-4009-906A-3DB84104B16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406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Ринковий механізм та його дія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53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uk-UA" b="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Люди завжди прагнуть купити більше за певних умов:</a:t>
            </a:r>
            <a:endParaRPr lang="ru-RU" b="0" i="1" dirty="0" smtClean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0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По-перше</a:t>
            </a:r>
            <a:r>
              <a:rPr lang="ru-RU" b="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дохід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споживача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завжди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обмежений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тому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об’єктивно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меншу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ціну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купити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товару.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b="0" i="0" dirty="0" smtClean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0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По-друге</a:t>
            </a:r>
            <a:r>
              <a:rPr lang="ru-RU" b="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економіці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діє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закон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спадної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граничної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корисності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зміст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якого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полягає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в тому,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кожна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наступна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одиниця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товару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приносить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менше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задоволення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ніж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попередня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і тому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споживач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готовий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придбати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кожну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наступну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одиницю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товару за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меншу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ціну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b="0" i="0" dirty="0" smtClean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0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По-третє</a:t>
            </a:r>
            <a:r>
              <a:rPr lang="ru-RU" b="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така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поведінка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пояснюється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ефектом</a:t>
            </a:r>
            <a:r>
              <a:rPr lang="ru-RU" b="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доходу,</a:t>
            </a:r>
            <a:br>
              <a:rPr lang="ru-RU" b="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зміст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якого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полягає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в тому,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зниження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споживчі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товари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рівнозначне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зростанню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доходу. Тому за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нижчу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ціну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споживач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придбати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певного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товару, не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обмежуючи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себе у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споживанні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благ.</a:t>
            </a:r>
          </a:p>
          <a:p>
            <a:pPr marL="0" indent="630238" algn="just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І,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зрештою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поведінку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споживача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визначає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ефект</a:t>
            </a:r>
            <a:r>
              <a:rPr lang="ru-RU" b="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заміщення</a:t>
            </a:r>
            <a:r>
              <a:rPr lang="ru-RU" b="0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адже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споживач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зацікавлений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у тому,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замінити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споживання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дорожчих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дешевшими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(за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однакових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умов,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тобто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вони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якісні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відповідають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стандартам і т.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.).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ціна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кефір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знизиться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а на йогурт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залишатиметься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високою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споживач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замінити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споживання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йогуртів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кефіром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65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pPr marL="0" indent="466725"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НЕЦІНОВІ ЧИННИКИ ПОПИТУ (ДЕТЕРМІНАНТИ):</a:t>
            </a:r>
          </a:p>
          <a:p>
            <a:pPr marL="0" indent="466725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покупців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збільшення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покупців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підвищує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ринковий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попит і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навпаки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);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доходи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споживачів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(пряма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залежність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доходами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і попитом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);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очікування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споживачів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очікування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цін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майбутньому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збільшує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поточний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попит і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навпаки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);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супутні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товари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зростає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ціна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натовар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-субститут (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взаємозамінний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товар), то попит на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нього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знижується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 на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замінник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підвищується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подорожчання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олії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зумовлює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скорочення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неї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маргарин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зростає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ціна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на товар-комплемент (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доповнюючий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), то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зменшується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попит і на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цей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товар, і на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доповнюючий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на бензин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змушує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власника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автомобіля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менше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користуватися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ним, 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відтак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зменшується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попит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як на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бензин, так і на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мастила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гальмівну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рідину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місткість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ринку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Чим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розвиненіший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тим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спонукає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суб’єктів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пошуку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нових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джерел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доходу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задля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збільшення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свого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платоспроможного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кліматичні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(у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курортній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зоні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пізньої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весни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влітку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ранньої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осені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зростає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попит на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купальні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костюми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екскурсійні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послуги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Слід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розрізняти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поняття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зміна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обсягу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величини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і “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попиті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” .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обсягу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відбуваються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зміну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графічно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характеризуються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рухом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точки по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кривій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попиті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зумовлені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неціновими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чинниками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змінюють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положення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кривої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зсуваючи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праворуч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ліворуч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91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08912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59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8712968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472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ПРОПОЗИЦІЯ 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Пропозиція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– здатність продавця продати товар або послугу за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певну ціну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протягом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певного проміжку часу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18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809625" algn="just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На ринку товарів попиту протидіє певна пропозиція товарів, під якою розуміють готовність і бажання продати визначену кількість товарів за даною ціною в даний момент часу.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809625"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Основним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постачальником товарів є виробник, основною метою якого є максимізація прибутку. Тому із збільшенням ціни виробник зацікавлений продати більше. Цю залежність ілюструє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Закон пропозиції: чим вища ціна, тим більший обсяг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пропозиції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, і навпаки.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1118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836712"/>
            <a:ext cx="3841645" cy="341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4797152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Рис. 3 Графічне зображення кривої пропозиції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30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Крім ціни на пропозицію впливають наступні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НЕЦІНОВІ ФАКТОРИ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(детермінанти):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>
                <a:latin typeface="Times New Roman" pitchFamily="18" charset="0"/>
                <a:cs typeface="Times New Roman" pitchFamily="18" charset="0"/>
              </a:rPr>
              <a:t>Ціни факторів виробництва (ресурсів);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Технологія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Цінові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дефіцитні очікування суб’єктів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ринку</a:t>
            </a:r>
          </a:p>
          <a:p>
            <a:pPr lvl="0"/>
            <a:r>
              <a:rPr lang="uk-UA" dirty="0">
                <a:latin typeface="Times New Roman" pitchFamily="18" charset="0"/>
                <a:cs typeface="Times New Roman" pitchFamily="18" charset="0"/>
              </a:rPr>
              <a:t>Розмір податків та субсидій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dirty="0">
                <a:latin typeface="Times New Roman" pitchFamily="18" charset="0"/>
                <a:cs typeface="Times New Roman" pitchFamily="18" charset="0"/>
              </a:rPr>
              <a:t>Кількість продавців і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т.д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719138" algn="just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Для розуміння функції пропозиції важливе значення має фактор часу. Зазвичай розглядають миттєвий, короткостроковий і довгостроковий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періоди, які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будуть розглянуті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мікроекономіці.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5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6" y="260648"/>
            <a:ext cx="8564894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515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З попитом та пропозицією пов'язане явище еластичності.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однієї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економічної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змінної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реагувати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відбулися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іншій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економічній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змінній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називають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еластичністю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Кількісно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еластичність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вимірюється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показником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називають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коефіцієнтом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еластичності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(Е).</a:t>
            </a:r>
          </a:p>
          <a:p>
            <a:pPr marL="0" indent="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Коефіцієнт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еластичності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міра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реагування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однієї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змінної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іншої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виражена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відношення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процентних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змін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Іншими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словами,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коефіцієнт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еластичності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відношення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відсоткової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однієї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величини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відсоткової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іншої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58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3082354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Однією з базових функцій ринку є функція ціноутворення, виконання якої забезпечується відповідним ринковим механізмом та його структурними компонентами,  а саме механізмом взаємодії попиту та пропозиції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11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Розрізняють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еластичність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ціною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доходом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перехресну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еластичність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Еластичність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ціною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(Ев 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показує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скільки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відсотків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зміниться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обсяг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ціна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зміниться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один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відсоток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22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92896"/>
            <a:ext cx="7488832" cy="1080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586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pPr marL="0" indent="630238" algn="just">
              <a:buNone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зміна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 1 %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викликає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зміну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обсягу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перевищує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1 %, то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свідчить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наявність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еластичного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(Е &gt; 1).</a:t>
            </a:r>
          </a:p>
          <a:p>
            <a:pPr marL="0" indent="630238" algn="just">
              <a:buNone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зміна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 1 %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зумовлює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меншу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зміну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обсягу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то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нееластичний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попит (Е &lt; 1).</a:t>
            </a:r>
          </a:p>
          <a:p>
            <a:pPr marL="0" indent="630238" algn="just">
              <a:buNone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зміна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 1 %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зумовлює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таку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саму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зміну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 1 % , то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наявна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одинична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еластичність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(Е =1).</a:t>
            </a:r>
          </a:p>
          <a:p>
            <a:pPr marL="0" indent="630238" algn="just">
              <a:buNone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зміна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впливає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зміну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обсягу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абсолютно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нееластичний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попит (Е = 0).</a:t>
            </a:r>
          </a:p>
          <a:p>
            <a:pPr marL="0" indent="630238" algn="just">
              <a:buNone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нескінченно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мала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зміна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призводить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нескінченного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обсягу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існує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абсолютно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еластичний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попит (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Еп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—»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безкінечність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630238" algn="just">
              <a:buNone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Цінова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еластичність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впливає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обсяг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доходу (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виручки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визначається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добуток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одиницю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товару на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проданого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товару.</a:t>
            </a:r>
          </a:p>
          <a:p>
            <a:pPr marL="0" indent="630238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еластичного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зменшення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 1 %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викликає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значніше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обсягу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(продажу), тому доходи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продажу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зростають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630238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нееластичного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зменшення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 1 %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спричиняє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менше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ніж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 1 % , тому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загальний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дохід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продажу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зменшується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630238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одинично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еластичного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зміна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зумовлює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абсолютно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однакову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зміну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тому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загальний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дохід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залишається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незмінним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12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47500" lnSpcReduction="20000"/>
          </a:bodyPr>
          <a:lstStyle/>
          <a:p>
            <a:pPr marL="0" indent="630238" algn="just">
              <a:lnSpc>
                <a:spcPct val="170000"/>
              </a:lnSpc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Для того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описати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вплив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чинників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еластичність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ціною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слід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розглянути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структуру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їхньою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чутливістю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змін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 Для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цього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загальної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маси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треба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виділити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взаємозамінні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товари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товари-субститути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) і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взаємодоповнюючі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товари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товари-комплементи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Взаємозамінні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товари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товари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здатні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задовольняти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одну й ту ж саму потребу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незалежно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один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одного. (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потребу в жирах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задовольнити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соняшниковою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олією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маргарином.)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Взаємодоповнюючі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товари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товари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споживання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одного з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обов’язково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потребує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споживання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 (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корисних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властивостей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автомобіля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неможливе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мастил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бензину,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гальмівної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рідини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Товари-субститути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товари-комплементи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по-різному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реагують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зміну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цін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свого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парного товару.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товарів-субститутів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одного товару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зумовлює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обсягу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інший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парний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) товар.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олію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приведе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збільшення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споживання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маргарину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72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5649491"/>
          </a:xfrm>
        </p:spPr>
        <p:txBody>
          <a:bodyPr>
            <a:noAutofit/>
          </a:bodyPr>
          <a:lstStyle/>
          <a:p>
            <a:pPr marL="0" indent="53975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товарів-комплементів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одного товару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супроводжується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спадом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інший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споріднений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товар.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бензин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змусить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власника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автомобіля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менше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ним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користуватися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споживати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менше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бензину, а й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мастил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споріднених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719138">
              <a:buNone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впливають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цінову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еластичність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Значимість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товару для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споживача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Товари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без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споживач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обійтися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нееластичні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ціною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Товари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першої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необхідності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нееластичні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предмети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розкошів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еластичні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Наявність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дост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упніст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ь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товарів-субститутів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Чим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більша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товарів-субститутів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доступна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споживачеві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тим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еластичнішим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буде попит на товар-субститут,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ціна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змінюється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і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навпаки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Значимість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товарів-компле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ментів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загальній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руктурі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споживання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Так,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цін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електроенергію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вплинути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скорочення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споживчого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електричні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насоси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більшою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мірою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ніж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мастильні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матеріали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насосів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Фактор часу.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довгостроковому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періоді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попит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товари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еластичніший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ніж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короткостроковому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з таких причин: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реакція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споживачів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цін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споживання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традиційним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тривалим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потребує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певного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адаптаційного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періоду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українська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сім’я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традиційно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звикла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споживати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свинини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ніж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м’яса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птиці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тому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переважання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останнього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споживанні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відбутися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водночас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здійснюватиметься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поступово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підприємець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миттєво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відреагувати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певного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товару й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запропонувати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споживачам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товари-субститути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оскільки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налагодження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товарівзамінників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потребує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певного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часу;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довгострокова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зміна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товари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споживання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займає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значну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частку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доході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потребує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тривалого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часу для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пошуку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альтернативного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джерела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90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20000"/>
          </a:bodyPr>
          <a:lstStyle/>
          <a:p>
            <a:pPr marL="0" indent="630238" algn="just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Еластичність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пропозиції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630238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Явище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еластичності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властиве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пропозиції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630238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Еластичність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пропозиції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чутливість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пропозиції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змін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відбуваються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ціні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товару,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підприємець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готовий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поставити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630238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поведінку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підприємця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стосовно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обсягу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пропонуються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впливає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насамперед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ціна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Цінова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еластичність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пропозиції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визначається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відношення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відсоткової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обсягу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пропозиції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відсоткової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товару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50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719138">
              <a:lnSpc>
                <a:spcPct val="170000"/>
              </a:lnSpc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Як видно з формул,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цінова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еластичність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точно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такий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самий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вигляд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як і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цінова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еластичність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пропозиції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за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винятком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того,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першому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випадку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чисельник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вміщує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показник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а в другому —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пропозиції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719138">
              <a:lnSpc>
                <a:spcPct val="170000"/>
              </a:lnSpc>
              <a:buNone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Оскільки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крива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від’ємний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нахил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зворотна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залежність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обсягу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), а крива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пропозиції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додатний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(пряма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залежність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), то й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коефіцієнти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еластичності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пропозиції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матимуть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різні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знаки. Е0р —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від’ємний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Е3р—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додатний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630238">
              <a:lnSpc>
                <a:spcPct val="170000"/>
              </a:lnSpc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еластичність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впливають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фактор часу і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взаємозамінність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факторів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 один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факторів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замінити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іншим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дешевшим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зумовлює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скорочення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витрат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підприємця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збільшення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пропозиції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27" y="188640"/>
            <a:ext cx="6305437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598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Основні елементи ринкового механізму:</a:t>
            </a: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Ціна;</a:t>
            </a: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Платоспроможний попит;</a:t>
            </a: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Пропозиція.</a:t>
            </a:r>
          </a:p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Додатковий: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конкуренція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26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Ціна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price)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Ціна для споживача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визначає його рівень споживання економічними благами за певного рівня власних доходів протягом певного проміжку часу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Ціна для виробника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є орієнтиром для вибору обсягів виробничої програми з врахуванням вимог ринкової ситуації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87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Попит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Demand) D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Попит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– це здатність покупця придбати товар або послугу за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певну ціну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протягом певного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проміжку часу. </a:t>
            </a:r>
          </a:p>
          <a:p>
            <a:pPr marL="0" indent="0" algn="just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Попит має бути платоспроможним. </a:t>
            </a:r>
          </a:p>
          <a:p>
            <a:pPr marL="0" indent="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Людині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властиві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бажання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споживати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але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економічна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наука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справу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потребами,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втілюються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платоспроможному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попиті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платоспроможний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попит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узгоджує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бажання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споживача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можливостями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купувати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товари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30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4525963"/>
          </a:xfrm>
        </p:spPr>
        <p:txBody>
          <a:bodyPr>
            <a:noAutofit/>
          </a:bodyPr>
          <a:lstStyle/>
          <a:p>
            <a:pPr marL="0" indent="539750" algn="just">
              <a:lnSpc>
                <a:spcPct val="170000"/>
              </a:lnSpc>
              <a:spcAft>
                <a:spcPts val="600"/>
              </a:spcAft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юди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прагнуть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купити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товари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найдешевше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тобто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 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величиною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uk-UA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існує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зворотна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залежність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залежність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називається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Законом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зростанням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величина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буде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зменшується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навпаки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залежність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зображена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графічно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/>
              <a:t>  </a:t>
            </a:r>
          </a:p>
          <a:p>
            <a:endParaRPr lang="uk-UA" sz="2000" dirty="0"/>
          </a:p>
          <a:p>
            <a:endParaRPr lang="uk-UA" sz="2000" dirty="0" smtClean="0"/>
          </a:p>
          <a:p>
            <a:endParaRPr lang="uk-UA" sz="2000" dirty="0"/>
          </a:p>
          <a:p>
            <a:endParaRPr lang="uk-UA" sz="2000" dirty="0" smtClean="0"/>
          </a:p>
          <a:p>
            <a:endParaRPr lang="uk-UA" sz="2000" dirty="0"/>
          </a:p>
          <a:p>
            <a:endParaRPr lang="uk-UA" sz="2000" dirty="0" smtClean="0"/>
          </a:p>
          <a:p>
            <a:endParaRPr lang="uk-UA" sz="2000" dirty="0"/>
          </a:p>
          <a:p>
            <a:endParaRPr lang="uk-UA" sz="2000" dirty="0" smtClean="0"/>
          </a:p>
          <a:p>
            <a:endParaRPr lang="uk-UA" sz="2000" dirty="0"/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Рис.1 Крива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366" y="2924944"/>
            <a:ext cx="3701650" cy="3004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278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678091"/>
          </a:xfrm>
        </p:spPr>
        <p:txBody>
          <a:bodyPr/>
          <a:lstStyle/>
          <a:p>
            <a:pPr marL="0" indent="719138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Дана крива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характеризує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стан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цін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обсягу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купівель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продукції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певний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момент часу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 1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січня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2005 року). Вона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від’ємний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нахил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свідчить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бажання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споживача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купувати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більшу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блага 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нижчій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ціні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представити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вигляді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функції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маємо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719138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QD = f (P)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88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Розрізняють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індивідуальний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ринковий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попит.</a:t>
            </a:r>
          </a:p>
          <a:p>
            <a:pPr marL="0" indent="0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Індивідуальний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попит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продукції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яку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бажає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готовий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придбати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окремий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споживач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визначеною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ціною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момент часу. </a:t>
            </a:r>
          </a:p>
          <a:p>
            <a:pPr marL="0" indent="0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Ринковий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попит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сума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індивідуальних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попитів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відповідають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певному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рівню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цін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24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6624736" cy="6053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697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1380</Words>
  <Application>Microsoft Office PowerPoint</Application>
  <PresentationFormat>Екран (4:3)</PresentationFormat>
  <Paragraphs>93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26</vt:i4>
      </vt:variant>
    </vt:vector>
  </HeadingPairs>
  <TitlesOfParts>
    <vt:vector size="27" baseType="lpstr">
      <vt:lpstr>Тема Office</vt:lpstr>
      <vt:lpstr>Ринковий механізм та його дія</vt:lpstr>
      <vt:lpstr>Однією з базових функцій ринку є функція ціноутворення, виконання якої забезпечується відповідним ринковим механізмом та його структурними компонентами,  а саме механізмом взаємодії попиту та пропозиції    </vt:lpstr>
      <vt:lpstr>Презентація PowerPoint</vt:lpstr>
      <vt:lpstr>Ціна (price)</vt:lpstr>
      <vt:lpstr>Попит (Demand) D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ПРОПОЗИЦІЯ (S)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Ринковий механізм та його дія</dc:title>
  <dc:creator>RePack by Diakov</dc:creator>
  <cp:lastModifiedBy>RePack by Diakov</cp:lastModifiedBy>
  <cp:revision>15</cp:revision>
  <dcterms:created xsi:type="dcterms:W3CDTF">2020-11-06T04:18:17Z</dcterms:created>
  <dcterms:modified xsi:type="dcterms:W3CDTF">2020-11-15T19:02:39Z</dcterms:modified>
</cp:coreProperties>
</file>