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9092"/>
                </a:solidFill>
                <a:latin typeface="Arial"/>
                <a:cs typeface="Arial"/>
              </a:defRPr>
            </a:lvl1pPr>
          </a:lstStyle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9092"/>
                </a:solidFill>
                <a:latin typeface="Arial"/>
                <a:cs typeface="Arial"/>
              </a:defRPr>
            </a:lvl1pPr>
          </a:lstStyle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9092"/>
                </a:solidFill>
                <a:latin typeface="Arial"/>
                <a:cs typeface="Arial"/>
              </a:defRPr>
            </a:lvl1pPr>
          </a:lstStyle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627" y="364236"/>
            <a:ext cx="2301240" cy="50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627" y="1266444"/>
            <a:ext cx="9000744" cy="28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627" y="6548627"/>
            <a:ext cx="9000744" cy="2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95375" y="1424939"/>
            <a:ext cx="6829425" cy="5090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9092"/>
                </a:solidFill>
                <a:latin typeface="Arial"/>
                <a:cs typeface="Arial"/>
              </a:defRPr>
            </a:lvl1pPr>
          </a:lstStyle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9092"/>
                </a:solidFill>
                <a:latin typeface="Arial"/>
                <a:cs typeface="Arial"/>
              </a:defRPr>
            </a:lvl1pPr>
          </a:lstStyle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627" y="364236"/>
            <a:ext cx="2301240" cy="504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627" y="1266444"/>
            <a:ext cx="9000744" cy="28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627" y="6548627"/>
            <a:ext cx="9000744" cy="27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1212" y="70231"/>
            <a:ext cx="4481575" cy="1078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C1C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7666" y="2458288"/>
            <a:ext cx="7268667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0807" y="6605228"/>
            <a:ext cx="34035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B9092"/>
                </a:solidFill>
                <a:latin typeface="Arial"/>
                <a:cs typeface="Arial"/>
              </a:defRPr>
            </a:lvl1pPr>
          </a:lstStyle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a-budget.com.u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0" marR="156845" indent="-211772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Огляд </a:t>
            </a:r>
            <a:r>
              <a:rPr spc="-15" dirty="0"/>
              <a:t>інноваційного </a:t>
            </a:r>
            <a:r>
              <a:rPr spc="5" dirty="0"/>
              <a:t>продукту  </a:t>
            </a:r>
            <a:r>
              <a:rPr spc="-50" dirty="0">
                <a:solidFill>
                  <a:srgbClr val="F7921E"/>
                </a:solidFill>
              </a:rPr>
              <a:t>UA</a:t>
            </a:r>
            <a:r>
              <a:rPr spc="-50" dirty="0"/>
              <a:t>-</a:t>
            </a:r>
            <a:r>
              <a:rPr spc="-50" dirty="0">
                <a:solidFill>
                  <a:srgbClr val="006FC0"/>
                </a:solidFill>
              </a:rPr>
              <a:t>Бюджет</a:t>
            </a:r>
            <a:r>
              <a:rPr spc="-50" dirty="0"/>
              <a:t>.</a:t>
            </a: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Модель </a:t>
            </a:r>
            <a:r>
              <a:rPr spc="-5" dirty="0"/>
              <a:t>співпраці </a:t>
            </a:r>
            <a:r>
              <a:rPr dirty="0"/>
              <a:t>з</a:t>
            </a:r>
            <a:r>
              <a:rPr spc="-50" dirty="0"/>
              <a:t> </a:t>
            </a:r>
            <a:r>
              <a:rPr spc="-10" dirty="0"/>
              <a:t>освітянами.</a:t>
            </a:r>
          </a:p>
        </p:txBody>
      </p:sp>
      <p:sp>
        <p:nvSpPr>
          <p:cNvPr id="5" name="object 5"/>
          <p:cNvSpPr/>
          <p:nvPr/>
        </p:nvSpPr>
        <p:spPr>
          <a:xfrm>
            <a:off x="6082565" y="454832"/>
            <a:ext cx="2552833" cy="9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1744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Вебінари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579626"/>
            <a:ext cx="8649335" cy="3609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900" spc="-5" dirty="0">
                <a:solidFill>
                  <a:srgbClr val="1C1C1C"/>
                </a:solidFill>
                <a:latin typeface="Arial"/>
                <a:cs typeface="Arial"/>
              </a:rPr>
              <a:t>Функціональні </a:t>
            </a:r>
            <a:r>
              <a:rPr sz="2900" spc="-10" dirty="0">
                <a:solidFill>
                  <a:srgbClr val="1C1C1C"/>
                </a:solidFill>
                <a:latin typeface="Arial"/>
                <a:cs typeface="Arial"/>
              </a:rPr>
              <a:t>можливості </a:t>
            </a:r>
            <a:r>
              <a:rPr sz="2900" dirty="0">
                <a:solidFill>
                  <a:srgbClr val="292934"/>
                </a:solidFill>
                <a:latin typeface="Arial"/>
                <a:cs typeface="Arial"/>
              </a:rPr>
              <a:t>продукту</a:t>
            </a:r>
            <a:r>
              <a:rPr sz="2900" spc="-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900" spc="-15" dirty="0">
                <a:solidFill>
                  <a:srgbClr val="292934"/>
                </a:solidFill>
                <a:latin typeface="Arial"/>
                <a:cs typeface="Arial"/>
              </a:rPr>
              <a:t>UA-Бюджет:</a:t>
            </a:r>
            <a:endParaRPr sz="29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16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20" dirty="0">
                <a:solidFill>
                  <a:srgbClr val="1C1C1C"/>
                </a:solidFill>
                <a:latin typeface="Arial"/>
                <a:cs typeface="Arial"/>
              </a:rPr>
              <a:t>Детальний </a:t>
            </a: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огляд </a:t>
            </a:r>
            <a:r>
              <a:rPr sz="2400" spc="-5" dirty="0">
                <a:solidFill>
                  <a:srgbClr val="111111"/>
                </a:solidFill>
                <a:latin typeface="Arial"/>
                <a:cs typeface="Arial"/>
              </a:rPr>
              <a:t>функціональності</a:t>
            </a:r>
            <a:r>
              <a:rPr sz="2400" spc="3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11111"/>
                </a:solidFill>
                <a:latin typeface="Arial"/>
                <a:cs typeface="Arial"/>
              </a:rPr>
              <a:t>ПП;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039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11111"/>
                </a:solidFill>
                <a:latin typeface="Arial"/>
                <a:cs typeface="Arial"/>
              </a:rPr>
              <a:t>Підсистеми </a:t>
            </a:r>
            <a:r>
              <a:rPr sz="2400" spc="-10" dirty="0">
                <a:solidFill>
                  <a:srgbClr val="111111"/>
                </a:solidFill>
                <a:latin typeface="Arial"/>
                <a:cs typeface="Arial"/>
              </a:rPr>
              <a:t>та їх </a:t>
            </a:r>
            <a:r>
              <a:rPr sz="2400" spc="-5" dirty="0">
                <a:solidFill>
                  <a:srgbClr val="111111"/>
                </a:solidFill>
                <a:latin typeface="Arial"/>
                <a:cs typeface="Arial"/>
              </a:rPr>
              <a:t>функціональні </a:t>
            </a:r>
            <a:r>
              <a:rPr sz="2400" spc="-10" dirty="0">
                <a:solidFill>
                  <a:srgbClr val="111111"/>
                </a:solidFill>
                <a:latin typeface="Arial"/>
                <a:cs typeface="Arial"/>
              </a:rPr>
              <a:t>можливості;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039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111111"/>
                </a:solidFill>
                <a:latin typeface="Arial"/>
                <a:cs typeface="Arial"/>
              </a:rPr>
              <a:t>Принципи </a:t>
            </a:r>
            <a:r>
              <a:rPr sz="2400" spc="-10" dirty="0">
                <a:solidFill>
                  <a:srgbClr val="111111"/>
                </a:solidFill>
                <a:latin typeface="Arial"/>
                <a:cs typeface="Arial"/>
              </a:rPr>
              <a:t>функціонування</a:t>
            </a:r>
            <a:r>
              <a:rPr sz="2400" spc="-2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Arial"/>
                <a:cs typeface="Arial"/>
              </a:rPr>
              <a:t>підсистем;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04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11111"/>
                </a:solidFill>
                <a:latin typeface="Arial"/>
                <a:cs typeface="Arial"/>
              </a:rPr>
              <a:t>Порядок </a:t>
            </a:r>
            <a:r>
              <a:rPr sz="2400" spc="-15" dirty="0">
                <a:solidFill>
                  <a:srgbClr val="111111"/>
                </a:solidFill>
                <a:latin typeface="Arial"/>
                <a:cs typeface="Arial"/>
              </a:rPr>
              <a:t>взаємодії </a:t>
            </a:r>
            <a:r>
              <a:rPr sz="2400" spc="-5" dirty="0">
                <a:solidFill>
                  <a:srgbClr val="111111"/>
                </a:solidFill>
                <a:latin typeface="Arial"/>
                <a:cs typeface="Arial"/>
              </a:rPr>
              <a:t>підсистем;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039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11111"/>
                </a:solidFill>
                <a:latin typeface="Arial"/>
                <a:cs typeface="Arial"/>
              </a:rPr>
              <a:t>Основні </a:t>
            </a:r>
            <a:r>
              <a:rPr sz="2400" spc="-10" dirty="0">
                <a:solidFill>
                  <a:srgbClr val="111111"/>
                </a:solidFill>
                <a:latin typeface="Arial"/>
                <a:cs typeface="Arial"/>
              </a:rPr>
              <a:t>можливості</a:t>
            </a:r>
            <a:r>
              <a:rPr sz="2400" spc="-1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11111"/>
                </a:solidFill>
                <a:latin typeface="Arial"/>
                <a:cs typeface="Arial"/>
              </a:rPr>
              <a:t>налаштування.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1744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Вебінари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399184"/>
            <a:ext cx="8837930" cy="4849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12800" indent="-343535">
              <a:lnSpc>
                <a:spcPct val="13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1C1C1C"/>
                </a:solidFill>
                <a:latin typeface="Arial"/>
                <a:cs typeface="Arial"/>
              </a:rPr>
              <a:t>Організація </a:t>
            </a:r>
            <a:r>
              <a:rPr sz="22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бухгалтерського </a:t>
            </a:r>
            <a:r>
              <a:rPr sz="2200" spc="-20" dirty="0">
                <a:solidFill>
                  <a:srgbClr val="1C1C1C"/>
                </a:solidFill>
                <a:latin typeface="Arial"/>
                <a:cs typeface="Arial"/>
              </a:rPr>
              <a:t>обліку </a:t>
            </a:r>
            <a:r>
              <a:rPr sz="2200" spc="-5" dirty="0">
                <a:solidFill>
                  <a:srgbClr val="1C1C1C"/>
                </a:solidFill>
                <a:latin typeface="Arial"/>
                <a:cs typeface="Arial"/>
              </a:rPr>
              <a:t>запасів </a:t>
            </a:r>
            <a:r>
              <a:rPr sz="2200" spc="-15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200" spc="-10" dirty="0">
                <a:solidFill>
                  <a:srgbClr val="1C1C1C"/>
                </a:solidFill>
                <a:latin typeface="Arial"/>
                <a:cs typeface="Arial"/>
              </a:rPr>
              <a:t>необоротних  </a:t>
            </a:r>
            <a:r>
              <a:rPr sz="2200" dirty="0">
                <a:solidFill>
                  <a:srgbClr val="1C1C1C"/>
                </a:solidFill>
                <a:latin typeface="Arial"/>
                <a:cs typeface="Arial"/>
              </a:rPr>
              <a:t>активів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в</a:t>
            </a:r>
            <a:r>
              <a:rPr sz="2200" spc="2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92934"/>
                </a:solidFill>
                <a:latin typeface="Arial"/>
                <a:cs typeface="Arial"/>
              </a:rPr>
              <a:t>UA-Бюджет:</a:t>
            </a:r>
            <a:endParaRPr sz="2200">
              <a:latin typeface="Arial"/>
              <a:cs typeface="Arial"/>
            </a:endParaRPr>
          </a:p>
          <a:p>
            <a:pPr marL="756285" marR="1184275" lvl="1" indent="-287020">
              <a:lnSpc>
                <a:spcPct val="130100"/>
              </a:lnSpc>
              <a:spcBef>
                <a:spcPts val="63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Основні положення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(стандартів) </a:t>
            </a:r>
            <a:r>
              <a:rPr sz="20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бухгалтерського обліку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в  державному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секторі 121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“Основні засоби” </a:t>
            </a:r>
            <a:r>
              <a:rPr sz="2000" spc="-2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123</a:t>
            </a:r>
            <a:r>
              <a:rPr sz="2000" spc="-1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“Запаси”;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32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5" dirty="0">
                <a:solidFill>
                  <a:srgbClr val="1C1C1C"/>
                </a:solidFill>
                <a:latin typeface="Arial"/>
                <a:cs typeface="Arial"/>
              </a:rPr>
              <a:t>Вибірка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з </a:t>
            </a:r>
            <a:r>
              <a:rPr sz="2000" spc="-20" dirty="0">
                <a:solidFill>
                  <a:srgbClr val="1C1C1C"/>
                </a:solidFill>
                <a:latin typeface="Arial"/>
                <a:cs typeface="Arial"/>
              </a:rPr>
              <a:t>методичних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рекомендацій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з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використання</a:t>
            </a:r>
            <a:r>
              <a:rPr sz="2000" spc="-1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стандартів;</a:t>
            </a:r>
            <a:endParaRPr sz="2000">
              <a:latin typeface="Arial"/>
              <a:cs typeface="Arial"/>
            </a:endParaRPr>
          </a:p>
          <a:p>
            <a:pPr marL="756285" marR="5080" lvl="1" indent="-287020">
              <a:lnSpc>
                <a:spcPct val="130100"/>
              </a:lnSpc>
              <a:spcBef>
                <a:spcPts val="59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5" dirty="0">
                <a:solidFill>
                  <a:srgbClr val="1C1C1C"/>
                </a:solidFill>
                <a:latin typeface="Arial"/>
                <a:cs typeface="Arial"/>
              </a:rPr>
              <a:t>Вибірка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типових кореспонденцій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субрахунків </a:t>
            </a:r>
            <a:r>
              <a:rPr sz="20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бухгалтерського обліку 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для відображення операцій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з</a:t>
            </a:r>
            <a:r>
              <a:rPr sz="2000" spc="-7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активами;</a:t>
            </a:r>
            <a:endParaRPr sz="2000">
              <a:latin typeface="Arial"/>
              <a:cs typeface="Arial"/>
            </a:endParaRPr>
          </a:p>
          <a:p>
            <a:pPr marL="756285" marR="1108710" lvl="1" indent="-287020">
              <a:lnSpc>
                <a:spcPct val="130000"/>
              </a:lnSpc>
              <a:spcBef>
                <a:spcPts val="6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Особливості застосування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кореспонденцій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в ПП за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видами 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господарських</a:t>
            </a:r>
            <a:r>
              <a:rPr sz="2000" spc="-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операцій;</a:t>
            </a:r>
            <a:endParaRPr sz="2000">
              <a:latin typeface="Arial"/>
              <a:cs typeface="Arial"/>
            </a:endParaRPr>
          </a:p>
          <a:p>
            <a:pPr marL="756285" marR="1524000" lvl="1" indent="-287020">
              <a:lnSpc>
                <a:spcPct val="130000"/>
              </a:lnSpc>
              <a:spcBef>
                <a:spcPts val="60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Практичні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приклади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застосування положень </a:t>
            </a:r>
            <a:r>
              <a:rPr sz="2000" spc="-2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типових  кореспонденцій.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627" y="2537460"/>
            <a:ext cx="9001125" cy="4081779"/>
            <a:chOff x="71627" y="2537460"/>
            <a:chExt cx="9001125" cy="4081779"/>
          </a:xfrm>
        </p:grpSpPr>
        <p:sp>
          <p:nvSpPr>
            <p:cNvPr id="3" name="object 3"/>
            <p:cNvSpPr/>
            <p:nvPr/>
          </p:nvSpPr>
          <p:spPr>
            <a:xfrm>
              <a:off x="592836" y="2587752"/>
              <a:ext cx="7883652" cy="3980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7690" y="2562606"/>
              <a:ext cx="7934325" cy="4030979"/>
            </a:xfrm>
            <a:custGeom>
              <a:avLst/>
              <a:gdLst/>
              <a:ahLst/>
              <a:cxnLst/>
              <a:rect l="l" t="t" r="r" b="b"/>
              <a:pathLst>
                <a:path w="7934325" h="4030979">
                  <a:moveTo>
                    <a:pt x="0" y="4030979"/>
                  </a:moveTo>
                  <a:lnTo>
                    <a:pt x="7933944" y="4030979"/>
                  </a:lnTo>
                  <a:lnTo>
                    <a:pt x="7933944" y="0"/>
                  </a:lnTo>
                  <a:lnTo>
                    <a:pt x="0" y="0"/>
                  </a:lnTo>
                  <a:lnTo>
                    <a:pt x="0" y="4030979"/>
                  </a:lnTo>
                  <a:close/>
                </a:path>
              </a:pathLst>
            </a:custGeom>
            <a:ln w="50292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5080">
              <a:lnSpc>
                <a:spcPct val="100000"/>
              </a:lnSpc>
              <a:spcBef>
                <a:spcPts val="100"/>
              </a:spcBef>
            </a:pPr>
            <a:r>
              <a:rPr sz="2300" spc="-10" dirty="0"/>
              <a:t>Організація </a:t>
            </a:r>
            <a:r>
              <a:rPr sz="2300" spc="-15" dirty="0"/>
              <a:t>бухгалтерського  </a:t>
            </a:r>
            <a:r>
              <a:rPr sz="2300" spc="-20" dirty="0"/>
              <a:t>обліку </a:t>
            </a:r>
            <a:r>
              <a:rPr sz="2300" spc="-5" dirty="0"/>
              <a:t>запасів </a:t>
            </a:r>
            <a:r>
              <a:rPr sz="2300" spc="-15" dirty="0"/>
              <a:t>та </a:t>
            </a:r>
            <a:r>
              <a:rPr sz="2300" spc="-10" dirty="0"/>
              <a:t>необоротних  </a:t>
            </a:r>
            <a:r>
              <a:rPr sz="2300" dirty="0"/>
              <a:t>активів.</a:t>
            </a:r>
            <a:r>
              <a:rPr sz="2300" spc="-5" dirty="0"/>
              <a:t> Приклади.</a:t>
            </a:r>
            <a:endParaRPr sz="2300"/>
          </a:p>
        </p:txBody>
      </p:sp>
      <p:sp>
        <p:nvSpPr>
          <p:cNvPr id="6" name="object 6"/>
          <p:cNvSpPr txBox="1"/>
          <p:nvPr/>
        </p:nvSpPr>
        <p:spPr>
          <a:xfrm>
            <a:off x="150672" y="1375410"/>
            <a:ext cx="79463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5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Надходження (безоплатне надходження).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Положення  стандарту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72" y="70231"/>
            <a:ext cx="7251065" cy="2290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4765" marR="59436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1C1C1C"/>
                </a:solidFill>
                <a:latin typeface="Arial"/>
                <a:cs typeface="Arial"/>
              </a:rPr>
              <a:t>Організація </a:t>
            </a:r>
            <a:r>
              <a:rPr sz="23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бухгалтерського  </a:t>
            </a:r>
            <a:r>
              <a:rPr sz="2300" spc="-20" dirty="0">
                <a:solidFill>
                  <a:srgbClr val="1C1C1C"/>
                </a:solidFill>
                <a:latin typeface="Arial"/>
                <a:cs typeface="Arial"/>
              </a:rPr>
              <a:t>обліку </a:t>
            </a:r>
            <a:r>
              <a:rPr sz="2300" spc="-5" dirty="0">
                <a:solidFill>
                  <a:srgbClr val="1C1C1C"/>
                </a:solidFill>
                <a:latin typeface="Arial"/>
                <a:cs typeface="Arial"/>
              </a:rPr>
              <a:t>запасів </a:t>
            </a:r>
            <a:r>
              <a:rPr sz="2300" spc="-15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300" spc="-10" dirty="0">
                <a:solidFill>
                  <a:srgbClr val="1C1C1C"/>
                </a:solidFill>
                <a:latin typeface="Arial"/>
                <a:cs typeface="Arial"/>
              </a:rPr>
              <a:t>необоротних  </a:t>
            </a:r>
            <a:r>
              <a:rPr sz="2300" dirty="0">
                <a:solidFill>
                  <a:srgbClr val="1C1C1C"/>
                </a:solidFill>
                <a:latin typeface="Arial"/>
                <a:cs typeface="Arial"/>
              </a:rPr>
              <a:t>активів.</a:t>
            </a:r>
            <a:r>
              <a:rPr sz="2300" spc="-5" dirty="0">
                <a:solidFill>
                  <a:srgbClr val="1C1C1C"/>
                </a:solidFill>
                <a:latin typeface="Arial"/>
                <a:cs typeface="Arial"/>
              </a:rPr>
              <a:t> Приклади.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Надходження (безоплатне надходження).</a:t>
            </a:r>
            <a:r>
              <a:rPr sz="2400" spc="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1C1C1C"/>
                </a:solidFill>
                <a:latin typeface="Arial"/>
                <a:cs typeface="Arial"/>
              </a:rPr>
              <a:t>Типові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кореспонденції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71727" y="2383535"/>
            <a:ext cx="7546975" cy="4095115"/>
            <a:chOff x="871727" y="2383535"/>
            <a:chExt cx="7546975" cy="4095115"/>
          </a:xfrm>
        </p:grpSpPr>
        <p:sp>
          <p:nvSpPr>
            <p:cNvPr id="5" name="object 5"/>
            <p:cNvSpPr/>
            <p:nvPr/>
          </p:nvSpPr>
          <p:spPr>
            <a:xfrm>
              <a:off x="1017420" y="2515053"/>
              <a:ext cx="7200231" cy="3693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6873" y="2408681"/>
              <a:ext cx="7496809" cy="4044950"/>
            </a:xfrm>
            <a:custGeom>
              <a:avLst/>
              <a:gdLst/>
              <a:ahLst/>
              <a:cxnLst/>
              <a:rect l="l" t="t" r="r" b="b"/>
              <a:pathLst>
                <a:path w="7496809" h="4044950">
                  <a:moveTo>
                    <a:pt x="0" y="4044696"/>
                  </a:moveTo>
                  <a:lnTo>
                    <a:pt x="7496556" y="4044696"/>
                  </a:lnTo>
                  <a:lnTo>
                    <a:pt x="7496556" y="0"/>
                  </a:lnTo>
                  <a:lnTo>
                    <a:pt x="0" y="0"/>
                  </a:lnTo>
                  <a:lnTo>
                    <a:pt x="0" y="4044696"/>
                  </a:lnTo>
                  <a:close/>
                </a:path>
              </a:pathLst>
            </a:custGeom>
            <a:ln w="50292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5080">
              <a:lnSpc>
                <a:spcPct val="100000"/>
              </a:lnSpc>
              <a:spcBef>
                <a:spcPts val="100"/>
              </a:spcBef>
            </a:pPr>
            <a:r>
              <a:rPr sz="2300" spc="-10" dirty="0"/>
              <a:t>Організація </a:t>
            </a:r>
            <a:r>
              <a:rPr sz="2300" spc="-15" dirty="0"/>
              <a:t>бухгалтерського  </a:t>
            </a:r>
            <a:r>
              <a:rPr sz="2300" spc="-20" dirty="0"/>
              <a:t>обліку </a:t>
            </a:r>
            <a:r>
              <a:rPr sz="2300" spc="-5" dirty="0"/>
              <a:t>запасів </a:t>
            </a:r>
            <a:r>
              <a:rPr sz="2300" spc="-15" dirty="0"/>
              <a:t>та </a:t>
            </a:r>
            <a:r>
              <a:rPr sz="2300" spc="-10" dirty="0"/>
              <a:t>необоротних  </a:t>
            </a:r>
            <a:r>
              <a:rPr sz="2300" dirty="0"/>
              <a:t>активів.</a:t>
            </a:r>
            <a:r>
              <a:rPr sz="2300" spc="-5" dirty="0"/>
              <a:t> Приклади.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150672" y="1221612"/>
            <a:ext cx="7694930" cy="11239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4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Надходження (безоплатне надходження).</a:t>
            </a:r>
            <a:r>
              <a:rPr sz="2400" spc="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Документ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«Надходження</a:t>
            </a:r>
            <a:r>
              <a:rPr sz="2400" spc="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НА»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33400" y="2414016"/>
            <a:ext cx="8290559" cy="4025265"/>
            <a:chOff x="533400" y="2414016"/>
            <a:chExt cx="8290559" cy="4025265"/>
          </a:xfrm>
        </p:grpSpPr>
        <p:sp>
          <p:nvSpPr>
            <p:cNvPr id="6" name="object 6"/>
            <p:cNvSpPr/>
            <p:nvPr/>
          </p:nvSpPr>
          <p:spPr>
            <a:xfrm>
              <a:off x="595122" y="2565254"/>
              <a:ext cx="8127108" cy="38233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8546" y="2439162"/>
              <a:ext cx="8240395" cy="3975100"/>
            </a:xfrm>
            <a:custGeom>
              <a:avLst/>
              <a:gdLst/>
              <a:ahLst/>
              <a:cxnLst/>
              <a:rect l="l" t="t" r="r" b="b"/>
              <a:pathLst>
                <a:path w="8240395" h="3975100">
                  <a:moveTo>
                    <a:pt x="0" y="3974591"/>
                  </a:moveTo>
                  <a:lnTo>
                    <a:pt x="8240268" y="3974591"/>
                  </a:lnTo>
                  <a:lnTo>
                    <a:pt x="8240268" y="0"/>
                  </a:lnTo>
                  <a:lnTo>
                    <a:pt x="0" y="0"/>
                  </a:lnTo>
                  <a:lnTo>
                    <a:pt x="0" y="3974591"/>
                  </a:lnTo>
                  <a:close/>
                </a:path>
              </a:pathLst>
            </a:custGeom>
            <a:ln w="50292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5080">
              <a:lnSpc>
                <a:spcPct val="100000"/>
              </a:lnSpc>
              <a:spcBef>
                <a:spcPts val="100"/>
              </a:spcBef>
            </a:pPr>
            <a:r>
              <a:rPr sz="2300" spc="-10" dirty="0"/>
              <a:t>Організація </a:t>
            </a:r>
            <a:r>
              <a:rPr sz="2300" spc="-15" dirty="0"/>
              <a:t>бухгалтерського  </a:t>
            </a:r>
            <a:r>
              <a:rPr sz="2300" spc="-20" dirty="0"/>
              <a:t>обліку </a:t>
            </a:r>
            <a:r>
              <a:rPr sz="2300" spc="-5" dirty="0"/>
              <a:t>запасів </a:t>
            </a:r>
            <a:r>
              <a:rPr sz="2300" spc="-15" dirty="0"/>
              <a:t>та </a:t>
            </a:r>
            <a:r>
              <a:rPr sz="2300" spc="-10" dirty="0"/>
              <a:t>необоротних  </a:t>
            </a:r>
            <a:r>
              <a:rPr sz="2300" dirty="0"/>
              <a:t>активів.</a:t>
            </a:r>
            <a:r>
              <a:rPr sz="2300" spc="-5" dirty="0"/>
              <a:t> Приклади.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150672" y="1206373"/>
            <a:ext cx="846645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501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Надходження (безоплатне надходження). Проведення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за  документом </a:t>
            </a: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«Надходження</a:t>
            </a:r>
            <a:r>
              <a:rPr sz="2400" spc="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НА»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76655" y="2397251"/>
            <a:ext cx="8031480" cy="4029710"/>
            <a:chOff x="676655" y="2397251"/>
            <a:chExt cx="8031480" cy="4029710"/>
          </a:xfrm>
        </p:grpSpPr>
        <p:sp>
          <p:nvSpPr>
            <p:cNvPr id="6" name="object 6"/>
            <p:cNvSpPr/>
            <p:nvPr/>
          </p:nvSpPr>
          <p:spPr>
            <a:xfrm>
              <a:off x="726947" y="2447543"/>
              <a:ext cx="7930895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801" y="2422397"/>
              <a:ext cx="7981315" cy="3979545"/>
            </a:xfrm>
            <a:custGeom>
              <a:avLst/>
              <a:gdLst/>
              <a:ahLst/>
              <a:cxnLst/>
              <a:rect l="l" t="t" r="r" b="b"/>
              <a:pathLst>
                <a:path w="7981315" h="3979545">
                  <a:moveTo>
                    <a:pt x="0" y="3979164"/>
                  </a:moveTo>
                  <a:lnTo>
                    <a:pt x="7981188" y="3979164"/>
                  </a:lnTo>
                  <a:lnTo>
                    <a:pt x="7981188" y="0"/>
                  </a:lnTo>
                  <a:lnTo>
                    <a:pt x="0" y="0"/>
                  </a:lnTo>
                  <a:lnTo>
                    <a:pt x="0" y="3979164"/>
                  </a:lnTo>
                  <a:close/>
                </a:path>
              </a:pathLst>
            </a:custGeom>
            <a:ln w="50292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1744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Вебінари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576578"/>
            <a:ext cx="8767445" cy="4686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292934"/>
                </a:solidFill>
                <a:latin typeface="Arial"/>
                <a:cs typeface="Arial"/>
              </a:rPr>
              <a:t>Організація фінансового </a:t>
            </a:r>
            <a:r>
              <a:rPr sz="2800" spc="-20" dirty="0">
                <a:solidFill>
                  <a:srgbClr val="292934"/>
                </a:solidFill>
                <a:latin typeface="Arial"/>
                <a:cs typeface="Arial"/>
              </a:rPr>
              <a:t>обліку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в</a:t>
            </a:r>
            <a:r>
              <a:rPr sz="2800" spc="4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92934"/>
                </a:solidFill>
                <a:latin typeface="Arial"/>
                <a:cs typeface="Arial"/>
              </a:rPr>
              <a:t>UA-Бюджет: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14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Призначення та організація фінансового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плану</a:t>
            </a:r>
            <a:r>
              <a:rPr sz="2400" spc="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рахунків;</a:t>
            </a:r>
            <a:endParaRPr sz="2400">
              <a:latin typeface="Arial"/>
              <a:cs typeface="Arial"/>
            </a:endParaRPr>
          </a:p>
          <a:p>
            <a:pPr marL="756285" marR="1009650" lvl="1" indent="-287020">
              <a:lnSpc>
                <a:spcPct val="150000"/>
              </a:lnSpc>
              <a:spcBef>
                <a:spcPts val="6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Порядок документообігу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контролю фінансових  показників;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039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Схеми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фінансових</a:t>
            </a:r>
            <a:r>
              <a:rPr sz="2400" spc="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проводок;</a:t>
            </a:r>
            <a:endParaRPr sz="2400">
              <a:latin typeface="Arial"/>
              <a:cs typeface="Arial"/>
            </a:endParaRPr>
          </a:p>
          <a:p>
            <a:pPr marL="756285" marR="597535" lvl="1" indent="-287020">
              <a:lnSpc>
                <a:spcPct val="150000"/>
              </a:lnSpc>
              <a:spcBef>
                <a:spcPts val="60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Налаштування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фінансового </a:t>
            </a:r>
            <a:r>
              <a:rPr sz="2400" spc="-20" dirty="0">
                <a:solidFill>
                  <a:srgbClr val="1C1C1C"/>
                </a:solidFill>
                <a:latin typeface="Arial"/>
                <a:cs typeface="Arial"/>
              </a:rPr>
              <a:t>обліку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господарських 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операцій;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039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Вплив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фінансового </a:t>
            </a:r>
            <a:r>
              <a:rPr sz="2400" spc="-20" dirty="0">
                <a:solidFill>
                  <a:srgbClr val="1C1C1C"/>
                </a:solidFill>
                <a:latin typeface="Arial"/>
                <a:cs typeface="Arial"/>
              </a:rPr>
              <a:t>обліку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на </a:t>
            </a:r>
            <a:r>
              <a:rPr sz="2400" spc="-20" dirty="0">
                <a:solidFill>
                  <a:srgbClr val="1C1C1C"/>
                </a:solidFill>
                <a:latin typeface="Arial"/>
                <a:cs typeface="Arial"/>
              </a:rPr>
              <a:t>бюджетну</a:t>
            </a:r>
            <a:r>
              <a:rPr sz="2400" spc="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звітність.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84175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Організація фінансового  </a:t>
            </a:r>
            <a:r>
              <a:rPr spc="-60" dirty="0"/>
              <a:t>обліку.</a:t>
            </a:r>
            <a:r>
              <a:rPr spc="-5" dirty="0"/>
              <a:t> Приклади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672" y="1558290"/>
            <a:ext cx="5929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Документ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«Платіжне доручення».</a:t>
            </a:r>
            <a:r>
              <a:rPr sz="24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Опис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74419" y="2097023"/>
            <a:ext cx="7655559" cy="4198620"/>
            <a:chOff x="1074419" y="2097023"/>
            <a:chExt cx="7655559" cy="4198620"/>
          </a:xfrm>
        </p:grpSpPr>
        <p:sp>
          <p:nvSpPr>
            <p:cNvPr id="6" name="object 6"/>
            <p:cNvSpPr/>
            <p:nvPr/>
          </p:nvSpPr>
          <p:spPr>
            <a:xfrm>
              <a:off x="1298093" y="2295899"/>
              <a:ext cx="7133399" cy="3786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9565" y="2122169"/>
              <a:ext cx="7604759" cy="4148454"/>
            </a:xfrm>
            <a:custGeom>
              <a:avLst/>
              <a:gdLst/>
              <a:ahLst/>
              <a:cxnLst/>
              <a:rect l="l" t="t" r="r" b="b"/>
              <a:pathLst>
                <a:path w="7604759" h="4148454">
                  <a:moveTo>
                    <a:pt x="0" y="4148328"/>
                  </a:moveTo>
                  <a:lnTo>
                    <a:pt x="7604759" y="4148328"/>
                  </a:lnTo>
                  <a:lnTo>
                    <a:pt x="7604759" y="0"/>
                  </a:lnTo>
                  <a:lnTo>
                    <a:pt x="0" y="0"/>
                  </a:lnTo>
                  <a:lnTo>
                    <a:pt x="0" y="4148328"/>
                  </a:lnTo>
                  <a:close/>
                </a:path>
              </a:pathLst>
            </a:custGeom>
            <a:ln w="50292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84175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Організація фінансового  </a:t>
            </a:r>
            <a:r>
              <a:rPr spc="-60" dirty="0"/>
              <a:t>обліку.</a:t>
            </a:r>
            <a:r>
              <a:rPr spc="-5" dirty="0"/>
              <a:t> Приклади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672" y="1558290"/>
            <a:ext cx="696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Документ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«Платіжне доручення».</a:t>
            </a:r>
            <a:r>
              <a:rPr sz="24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Формування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59763" y="2144267"/>
            <a:ext cx="7569834" cy="4110354"/>
            <a:chOff x="1159763" y="2144267"/>
            <a:chExt cx="7569834" cy="4110354"/>
          </a:xfrm>
        </p:grpSpPr>
        <p:sp>
          <p:nvSpPr>
            <p:cNvPr id="6" name="object 6"/>
            <p:cNvSpPr/>
            <p:nvPr/>
          </p:nvSpPr>
          <p:spPr>
            <a:xfrm>
              <a:off x="1382268" y="2332190"/>
              <a:ext cx="7085335" cy="3560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4909" y="2169413"/>
              <a:ext cx="7519670" cy="4060190"/>
            </a:xfrm>
            <a:custGeom>
              <a:avLst/>
              <a:gdLst/>
              <a:ahLst/>
              <a:cxnLst/>
              <a:rect l="l" t="t" r="r" b="b"/>
              <a:pathLst>
                <a:path w="7519670" h="4060190">
                  <a:moveTo>
                    <a:pt x="0" y="4059936"/>
                  </a:moveTo>
                  <a:lnTo>
                    <a:pt x="7519416" y="4059936"/>
                  </a:lnTo>
                  <a:lnTo>
                    <a:pt x="7519416" y="0"/>
                  </a:lnTo>
                  <a:lnTo>
                    <a:pt x="0" y="0"/>
                  </a:lnTo>
                  <a:lnTo>
                    <a:pt x="0" y="4059936"/>
                  </a:lnTo>
                  <a:close/>
                </a:path>
              </a:pathLst>
            </a:custGeom>
            <a:ln w="50292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84175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Організація фінансового  </a:t>
            </a:r>
            <a:r>
              <a:rPr spc="-60" dirty="0"/>
              <a:t>обліку.</a:t>
            </a:r>
            <a:r>
              <a:rPr spc="-5" dirty="0"/>
              <a:t> Приклади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672" y="1558290"/>
            <a:ext cx="673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Документ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«Платіжне доручення».</a:t>
            </a:r>
            <a:r>
              <a:rPr sz="2400" spc="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Створення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42416" y="2193035"/>
            <a:ext cx="7560945" cy="3935095"/>
            <a:chOff x="1042416" y="2193035"/>
            <a:chExt cx="7560945" cy="3935095"/>
          </a:xfrm>
        </p:grpSpPr>
        <p:sp>
          <p:nvSpPr>
            <p:cNvPr id="6" name="object 6"/>
            <p:cNvSpPr/>
            <p:nvPr/>
          </p:nvSpPr>
          <p:spPr>
            <a:xfrm>
              <a:off x="1092708" y="2243327"/>
              <a:ext cx="7459980" cy="38343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7562" y="2218181"/>
              <a:ext cx="7510780" cy="3884929"/>
            </a:xfrm>
            <a:custGeom>
              <a:avLst/>
              <a:gdLst/>
              <a:ahLst/>
              <a:cxnLst/>
              <a:rect l="l" t="t" r="r" b="b"/>
              <a:pathLst>
                <a:path w="7510780" h="3884929">
                  <a:moveTo>
                    <a:pt x="0" y="3884676"/>
                  </a:moveTo>
                  <a:lnTo>
                    <a:pt x="7510272" y="3884676"/>
                  </a:lnTo>
                  <a:lnTo>
                    <a:pt x="7510272" y="0"/>
                  </a:lnTo>
                  <a:lnTo>
                    <a:pt x="0" y="0"/>
                  </a:lnTo>
                  <a:lnTo>
                    <a:pt x="0" y="3884676"/>
                  </a:lnTo>
                  <a:close/>
                </a:path>
              </a:pathLst>
            </a:custGeom>
            <a:ln w="50292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105282"/>
            <a:ext cx="3910329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Програмний</a:t>
            </a:r>
            <a:r>
              <a:rPr sz="3200" spc="-80" dirty="0"/>
              <a:t> </a:t>
            </a:r>
            <a:r>
              <a:rPr sz="3200" spc="-10" dirty="0"/>
              <a:t>продукт  </a:t>
            </a:r>
            <a:r>
              <a:rPr sz="3200" spc="-25" dirty="0">
                <a:solidFill>
                  <a:srgbClr val="292934"/>
                </a:solidFill>
              </a:rPr>
              <a:t>UA-Бюджет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405280"/>
            <a:ext cx="8709660" cy="479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46125" indent="-343535">
              <a:lnSpc>
                <a:spcPct val="11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Програмний </a:t>
            </a:r>
            <a:r>
              <a:rPr sz="2800" spc="-10" dirty="0">
                <a:solidFill>
                  <a:srgbClr val="292934"/>
                </a:solidFill>
                <a:latin typeface="Arial"/>
                <a:cs typeface="Arial"/>
              </a:rPr>
              <a:t>продукт </a:t>
            </a:r>
            <a:r>
              <a:rPr sz="2800" spc="-25" dirty="0">
                <a:solidFill>
                  <a:srgbClr val="292934"/>
                </a:solidFill>
                <a:latin typeface="Arial"/>
                <a:cs typeface="Arial"/>
              </a:rPr>
              <a:t>UA-Бюджет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розроблявся 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відповідно до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вимог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і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положень</a:t>
            </a:r>
            <a:r>
              <a:rPr sz="2800" spc="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чинних</a:t>
            </a:r>
            <a:endParaRPr sz="2800" dirty="0">
              <a:latin typeface="Arial"/>
              <a:cs typeface="Arial"/>
            </a:endParaRPr>
          </a:p>
          <a:p>
            <a:pPr marL="355600" marR="5080">
              <a:lnSpc>
                <a:spcPct val="110000"/>
              </a:lnSpc>
            </a:pP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нормативних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документів </a:t>
            </a:r>
            <a:r>
              <a:rPr sz="2800" spc="-35" dirty="0">
                <a:solidFill>
                  <a:srgbClr val="1C1C1C"/>
                </a:solidFill>
                <a:latin typeface="Arial"/>
                <a:cs typeface="Arial"/>
              </a:rPr>
              <a:t>Мінфіну,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Державної  казначейської </a:t>
            </a:r>
            <a:r>
              <a:rPr sz="2800" spc="10" dirty="0">
                <a:solidFill>
                  <a:srgbClr val="1C1C1C"/>
                </a:solidFill>
                <a:latin typeface="Arial"/>
                <a:cs typeface="Arial"/>
              </a:rPr>
              <a:t>служби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інших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законодавчих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актів 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з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ведення </a:t>
            </a:r>
            <a:r>
              <a:rPr sz="2800" spc="-25" dirty="0">
                <a:solidFill>
                  <a:srgbClr val="1C1C1C"/>
                </a:solidFill>
                <a:latin typeface="Arial"/>
                <a:cs typeface="Arial"/>
              </a:rPr>
              <a:t>бюджетного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обліку та</a:t>
            </a:r>
            <a:r>
              <a:rPr sz="2800" spc="8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виконання</a:t>
            </a:r>
            <a:endParaRPr sz="2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35"/>
              </a:spcBef>
            </a:pPr>
            <a:r>
              <a:rPr sz="2800" spc="-55" dirty="0">
                <a:solidFill>
                  <a:srgbClr val="1C1C1C"/>
                </a:solidFill>
                <a:latin typeface="Arial"/>
                <a:cs typeface="Arial"/>
              </a:rPr>
              <a:t>бюджету.</a:t>
            </a:r>
            <a:endParaRPr sz="2800" dirty="0">
              <a:latin typeface="Arial"/>
              <a:cs typeface="Arial"/>
            </a:endParaRPr>
          </a:p>
          <a:p>
            <a:pPr marL="355600" marR="28575" indent="-343535">
              <a:lnSpc>
                <a:spcPct val="110000"/>
              </a:lnSpc>
              <a:spcBef>
                <a:spcPts val="6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Особливістю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продукту є можливість в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одному 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інформаційному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полі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узагальнити всі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розділи 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бухгалтерського,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фінансового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кадрового </a:t>
            </a:r>
            <a:r>
              <a:rPr sz="2800" spc="-60" dirty="0">
                <a:solidFill>
                  <a:srgbClr val="1C1C1C"/>
                </a:solidFill>
                <a:latin typeface="Arial"/>
                <a:cs typeface="Arial"/>
              </a:rPr>
              <a:t>обліку, 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розрахунку заробітної</a:t>
            </a:r>
            <a:r>
              <a:rPr sz="2800" spc="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плати.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84175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Організація фінансового  </a:t>
            </a:r>
            <a:r>
              <a:rPr spc="-60" dirty="0"/>
              <a:t>обліку.</a:t>
            </a:r>
            <a:r>
              <a:rPr spc="-5" dirty="0"/>
              <a:t> Приклади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672" y="1558290"/>
            <a:ext cx="5032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Документ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«Платіжне</a:t>
            </a:r>
            <a:r>
              <a:rPr sz="24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доручення»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74419" y="2097023"/>
            <a:ext cx="7655559" cy="4198620"/>
            <a:chOff x="1074419" y="2097023"/>
            <a:chExt cx="7655559" cy="4198620"/>
          </a:xfrm>
        </p:grpSpPr>
        <p:sp>
          <p:nvSpPr>
            <p:cNvPr id="6" name="object 6"/>
            <p:cNvSpPr/>
            <p:nvPr/>
          </p:nvSpPr>
          <p:spPr>
            <a:xfrm>
              <a:off x="1298093" y="2295899"/>
              <a:ext cx="7133399" cy="3786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9565" y="2122169"/>
              <a:ext cx="7604759" cy="4148454"/>
            </a:xfrm>
            <a:custGeom>
              <a:avLst/>
              <a:gdLst/>
              <a:ahLst/>
              <a:cxnLst/>
              <a:rect l="l" t="t" r="r" b="b"/>
              <a:pathLst>
                <a:path w="7604759" h="4148454">
                  <a:moveTo>
                    <a:pt x="0" y="4148328"/>
                  </a:moveTo>
                  <a:lnTo>
                    <a:pt x="7604759" y="4148328"/>
                  </a:lnTo>
                  <a:lnTo>
                    <a:pt x="7604759" y="0"/>
                  </a:lnTo>
                  <a:lnTo>
                    <a:pt x="0" y="0"/>
                  </a:lnTo>
                  <a:lnTo>
                    <a:pt x="0" y="4148328"/>
                  </a:lnTo>
                  <a:close/>
                </a:path>
              </a:pathLst>
            </a:custGeom>
            <a:ln w="50292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84175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Організація фінансового  </a:t>
            </a:r>
            <a:r>
              <a:rPr spc="-60" dirty="0"/>
              <a:t>обліку.</a:t>
            </a:r>
            <a:r>
              <a:rPr spc="-5" dirty="0"/>
              <a:t> Приклади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672" y="1558290"/>
            <a:ext cx="6932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Документ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«Платіжне доручення».</a:t>
            </a:r>
            <a:r>
              <a:rPr sz="2400" spc="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Проведення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59180" y="2148839"/>
            <a:ext cx="7658100" cy="4147185"/>
            <a:chOff x="1059180" y="2148839"/>
            <a:chExt cx="7658100" cy="4147185"/>
          </a:xfrm>
        </p:grpSpPr>
        <p:sp>
          <p:nvSpPr>
            <p:cNvPr id="6" name="object 6"/>
            <p:cNvSpPr/>
            <p:nvPr/>
          </p:nvSpPr>
          <p:spPr>
            <a:xfrm>
              <a:off x="1265201" y="2319197"/>
              <a:ext cx="7108667" cy="3482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8230" y="2167889"/>
              <a:ext cx="7620000" cy="4109085"/>
            </a:xfrm>
            <a:custGeom>
              <a:avLst/>
              <a:gdLst/>
              <a:ahLst/>
              <a:cxnLst/>
              <a:rect l="l" t="t" r="r" b="b"/>
              <a:pathLst>
                <a:path w="7620000" h="4109085">
                  <a:moveTo>
                    <a:pt x="0" y="4108704"/>
                  </a:moveTo>
                  <a:lnTo>
                    <a:pt x="7620000" y="4108704"/>
                  </a:lnTo>
                  <a:lnTo>
                    <a:pt x="7620000" y="0"/>
                  </a:lnTo>
                  <a:lnTo>
                    <a:pt x="0" y="0"/>
                  </a:lnTo>
                  <a:lnTo>
                    <a:pt x="0" y="4108704"/>
                  </a:lnTo>
                  <a:close/>
                </a:path>
              </a:pathLst>
            </a:custGeom>
            <a:ln w="38100">
              <a:solidFill>
                <a:srgbClr val="F8AE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1744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Вебінари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576578"/>
            <a:ext cx="8122284" cy="3602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20" dirty="0">
                <a:solidFill>
                  <a:srgbClr val="292934"/>
                </a:solidFill>
                <a:latin typeface="Arial"/>
                <a:cs typeface="Arial"/>
              </a:rPr>
              <a:t>Розрахунок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заробітної </a:t>
            </a:r>
            <a:r>
              <a:rPr sz="2800" spc="-15" dirty="0">
                <a:solidFill>
                  <a:srgbClr val="292934"/>
                </a:solidFill>
                <a:latin typeface="Arial"/>
                <a:cs typeface="Arial"/>
              </a:rPr>
              <a:t>плати </a:t>
            </a:r>
            <a:r>
              <a:rPr sz="2800" spc="-5" dirty="0">
                <a:solidFill>
                  <a:srgbClr val="292934"/>
                </a:solidFill>
                <a:latin typeface="Arial"/>
                <a:cs typeface="Arial"/>
              </a:rPr>
              <a:t>в</a:t>
            </a:r>
            <a:r>
              <a:rPr sz="2800" spc="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292934"/>
                </a:solidFill>
                <a:latin typeface="Arial"/>
                <a:cs typeface="Arial"/>
              </a:rPr>
              <a:t>UA-Бюджет: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0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Правила </a:t>
            </a: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ведення </a:t>
            </a:r>
            <a:r>
              <a:rPr sz="2000" spc="-20" dirty="0">
                <a:solidFill>
                  <a:srgbClr val="292934"/>
                </a:solidFill>
                <a:latin typeface="Arial"/>
                <a:cs typeface="Arial"/>
              </a:rPr>
              <a:t>та </a:t>
            </a:r>
            <a:r>
              <a:rPr sz="2000" spc="-10" dirty="0">
                <a:solidFill>
                  <a:srgbClr val="292934"/>
                </a:solidFill>
                <a:latin typeface="Arial"/>
                <a:cs typeface="Arial"/>
              </a:rPr>
              <a:t>організація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кадрового</a:t>
            </a:r>
            <a:r>
              <a:rPr sz="2000" spc="-6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обліку;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8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Основні </a:t>
            </a:r>
            <a:r>
              <a:rPr sz="2000" spc="-20" dirty="0">
                <a:solidFill>
                  <a:srgbClr val="292934"/>
                </a:solidFill>
                <a:latin typeface="Arial"/>
                <a:cs typeface="Arial"/>
              </a:rPr>
              <a:t>методики </a:t>
            </a: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ведення </a:t>
            </a:r>
            <a:r>
              <a:rPr sz="2000" spc="-10" dirty="0">
                <a:solidFill>
                  <a:srgbClr val="292934"/>
                </a:solidFill>
                <a:latin typeface="Arial"/>
                <a:cs typeface="Arial"/>
              </a:rPr>
              <a:t>нормативно-довідкової</a:t>
            </a:r>
            <a:r>
              <a:rPr sz="2000" spc="-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інформації;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8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Порядок </a:t>
            </a:r>
            <a:r>
              <a:rPr sz="2000" spc="-5" dirty="0">
                <a:solidFill>
                  <a:srgbClr val="111111"/>
                </a:solidFill>
                <a:latin typeface="Arial"/>
                <a:cs typeface="Arial"/>
              </a:rPr>
              <a:t>налаштування основних </a:t>
            </a:r>
            <a:r>
              <a:rPr sz="2000" spc="-15" dirty="0">
                <a:solidFill>
                  <a:srgbClr val="111111"/>
                </a:solidFill>
                <a:latin typeface="Arial"/>
                <a:cs typeface="Arial"/>
              </a:rPr>
              <a:t>елементів</a:t>
            </a:r>
            <a:r>
              <a:rPr sz="2000" spc="-10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11111"/>
                </a:solidFill>
                <a:latin typeface="Arial"/>
                <a:cs typeface="Arial"/>
              </a:rPr>
              <a:t>підсистеми;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8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Методика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виконання розрахунку заробітної</a:t>
            </a:r>
            <a:r>
              <a:rPr sz="2000" spc="-114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плати;</a:t>
            </a:r>
            <a:endParaRPr sz="2000">
              <a:latin typeface="Arial"/>
              <a:cs typeface="Arial"/>
            </a:endParaRPr>
          </a:p>
          <a:p>
            <a:pPr marL="756285" marR="302895" lvl="1" indent="-287020">
              <a:lnSpc>
                <a:spcPct val="150000"/>
              </a:lnSpc>
              <a:spcBef>
                <a:spcPts val="60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Практичні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приклади розрахунку заробітної </a:t>
            </a: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плати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і </a:t>
            </a:r>
            <a:r>
              <a:rPr sz="2000" spc="-20" dirty="0">
                <a:solidFill>
                  <a:srgbClr val="292934"/>
                </a:solidFill>
                <a:latin typeface="Arial"/>
                <a:cs typeface="Arial"/>
              </a:rPr>
              <a:t>побудови  документообігу.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1744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Вебінари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567433"/>
            <a:ext cx="8382000" cy="450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dirty="0">
                <a:solidFill>
                  <a:srgbClr val="292934"/>
                </a:solidFill>
                <a:latin typeface="Arial"/>
                <a:cs typeface="Arial"/>
              </a:rPr>
              <a:t>Практичний </a:t>
            </a:r>
            <a:r>
              <a:rPr sz="2600" spc="5" dirty="0">
                <a:solidFill>
                  <a:srgbClr val="292934"/>
                </a:solidFill>
                <a:latin typeface="Arial"/>
                <a:cs typeface="Arial"/>
              </a:rPr>
              <a:t>приклад </a:t>
            </a:r>
            <a:r>
              <a:rPr sz="2600" spc="-15" dirty="0">
                <a:solidFill>
                  <a:srgbClr val="292934"/>
                </a:solidFill>
                <a:latin typeface="Arial"/>
                <a:cs typeface="Arial"/>
              </a:rPr>
              <a:t>ведення </a:t>
            </a:r>
            <a:r>
              <a:rPr sz="2600" spc="-20" dirty="0">
                <a:solidFill>
                  <a:srgbClr val="292934"/>
                </a:solidFill>
                <a:latin typeface="Arial"/>
                <a:cs typeface="Arial"/>
              </a:rPr>
              <a:t>обліку </a:t>
            </a:r>
            <a:r>
              <a:rPr sz="2600" spc="-5" dirty="0">
                <a:solidFill>
                  <a:srgbClr val="292934"/>
                </a:solidFill>
                <a:latin typeface="Arial"/>
                <a:cs typeface="Arial"/>
              </a:rPr>
              <a:t>від </a:t>
            </a:r>
            <a:r>
              <a:rPr sz="2600" dirty="0">
                <a:solidFill>
                  <a:srgbClr val="292934"/>
                </a:solidFill>
                <a:latin typeface="Arial"/>
                <a:cs typeface="Arial"/>
              </a:rPr>
              <a:t>А </a:t>
            </a:r>
            <a:r>
              <a:rPr sz="2600" spc="-5" dirty="0">
                <a:solidFill>
                  <a:srgbClr val="292934"/>
                </a:solidFill>
                <a:latin typeface="Arial"/>
                <a:cs typeface="Arial"/>
              </a:rPr>
              <a:t>до</a:t>
            </a:r>
            <a:r>
              <a:rPr sz="2600" spc="-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292934"/>
                </a:solidFill>
                <a:latin typeface="Arial"/>
                <a:cs typeface="Arial"/>
              </a:rPr>
              <a:t>Я: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97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100" dirty="0">
                <a:solidFill>
                  <a:srgbClr val="292934"/>
                </a:solidFill>
                <a:latin typeface="Arial"/>
                <a:cs typeface="Arial"/>
              </a:rPr>
              <a:t>Містить приклад </a:t>
            </a:r>
            <a:r>
              <a:rPr sz="2100" spc="-15" dirty="0">
                <a:solidFill>
                  <a:srgbClr val="292934"/>
                </a:solidFill>
                <a:latin typeface="Arial"/>
                <a:cs typeface="Arial"/>
              </a:rPr>
              <a:t>ведення бухгалтерського,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292934"/>
                </a:solidFill>
                <a:latin typeface="Arial"/>
                <a:cs typeface="Arial"/>
              </a:rPr>
              <a:t>бюджетного,</a:t>
            </a:r>
            <a:endParaRPr sz="21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260"/>
              </a:spcBef>
            </a:pP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фінансового </a:t>
            </a:r>
            <a:r>
              <a:rPr sz="2100" spc="-20" dirty="0">
                <a:solidFill>
                  <a:srgbClr val="292934"/>
                </a:solidFill>
                <a:latin typeface="Arial"/>
                <a:cs typeface="Arial"/>
              </a:rPr>
              <a:t>обліку </a:t>
            </a:r>
            <a:r>
              <a:rPr sz="2100" spc="-15" dirty="0">
                <a:solidFill>
                  <a:srgbClr val="292934"/>
                </a:solidFill>
                <a:latin typeface="Arial"/>
                <a:cs typeface="Arial"/>
              </a:rPr>
              <a:t>та 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розрахунку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заробітної 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плати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від</a:t>
            </a:r>
            <a:r>
              <a:rPr sz="2100" spc="7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чистої</a:t>
            </a:r>
            <a:endParaRPr sz="21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260"/>
              </a:spcBef>
            </a:pP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інформаційної </a:t>
            </a:r>
            <a:r>
              <a:rPr sz="2100" spc="-25" dirty="0">
                <a:solidFill>
                  <a:srgbClr val="292934"/>
                </a:solidFill>
                <a:latin typeface="Arial"/>
                <a:cs typeface="Arial"/>
              </a:rPr>
              <a:t>бази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до </a:t>
            </a:r>
            <a:r>
              <a:rPr sz="2100" spc="-30" dirty="0">
                <a:solidFill>
                  <a:srgbClr val="292934"/>
                </a:solidFill>
                <a:latin typeface="Arial"/>
                <a:cs typeface="Arial"/>
              </a:rPr>
              <a:t>готового</a:t>
            </a:r>
            <a:r>
              <a:rPr sz="21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балансу;</a:t>
            </a:r>
            <a:endParaRPr sz="2100">
              <a:latin typeface="Arial"/>
              <a:cs typeface="Arial"/>
            </a:endParaRPr>
          </a:p>
          <a:p>
            <a:pPr marL="756285" marR="5080" lvl="1" indent="-287020">
              <a:lnSpc>
                <a:spcPct val="150100"/>
              </a:lnSpc>
              <a:spcBef>
                <a:spcPts val="6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100" dirty="0">
                <a:solidFill>
                  <a:srgbClr val="292934"/>
                </a:solidFill>
                <a:latin typeface="Arial"/>
                <a:cs typeface="Arial"/>
              </a:rPr>
              <a:t>Містить 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розширений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набір реальних 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господарських операцій, 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відповідний </a:t>
            </a:r>
            <a:r>
              <a:rPr sz="2100" spc="-15" dirty="0">
                <a:solidFill>
                  <a:srgbClr val="292934"/>
                </a:solidFill>
                <a:latin typeface="Arial"/>
                <a:cs typeface="Arial"/>
              </a:rPr>
              <a:t>веденню </a:t>
            </a:r>
            <a:r>
              <a:rPr sz="2100" spc="-20" dirty="0">
                <a:solidFill>
                  <a:srgbClr val="292934"/>
                </a:solidFill>
                <a:latin typeface="Arial"/>
                <a:cs typeface="Arial"/>
              </a:rPr>
              <a:t>обліку </a:t>
            </a:r>
            <a:r>
              <a:rPr sz="2100" dirty="0">
                <a:solidFill>
                  <a:srgbClr val="292934"/>
                </a:solidFill>
                <a:latin typeface="Arial"/>
                <a:cs typeface="Arial"/>
              </a:rPr>
              <a:t>у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більшості </a:t>
            </a:r>
            <a:r>
              <a:rPr sz="2100" spc="-20" dirty="0">
                <a:solidFill>
                  <a:srgbClr val="292934"/>
                </a:solidFill>
                <a:latin typeface="Arial"/>
                <a:cs typeface="Arial"/>
              </a:rPr>
              <a:t>бюджетних</a:t>
            </a:r>
            <a:r>
              <a:rPr sz="2100" spc="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установ;</a:t>
            </a:r>
            <a:endParaRPr sz="21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86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100" dirty="0">
                <a:solidFill>
                  <a:srgbClr val="292934"/>
                </a:solidFill>
                <a:latin typeface="Arial"/>
                <a:cs typeface="Arial"/>
              </a:rPr>
              <a:t>У поєднанні з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іншими </a:t>
            </a:r>
            <a:r>
              <a:rPr sz="2100" spc="-20" dirty="0">
                <a:solidFill>
                  <a:srgbClr val="292934"/>
                </a:solidFill>
                <a:latin typeface="Arial"/>
                <a:cs typeface="Arial"/>
              </a:rPr>
              <a:t>методичними </a:t>
            </a:r>
            <a:r>
              <a:rPr sz="2100" spc="-15" dirty="0">
                <a:solidFill>
                  <a:srgbClr val="292934"/>
                </a:solidFill>
                <a:latin typeface="Arial"/>
                <a:cs typeface="Arial"/>
              </a:rPr>
              <a:t>матеріалами</a:t>
            </a:r>
            <a:r>
              <a:rPr sz="2100" spc="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може</a:t>
            </a:r>
            <a:endParaRPr sz="21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260"/>
              </a:spcBef>
            </a:pPr>
            <a:r>
              <a:rPr sz="2100" spc="-10" dirty="0">
                <a:solidFill>
                  <a:srgbClr val="292934"/>
                </a:solidFill>
                <a:latin typeface="Arial"/>
                <a:cs typeface="Arial"/>
              </a:rPr>
              <a:t>використовуватися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для повноцінного </a:t>
            </a:r>
            <a:r>
              <a:rPr sz="2100" spc="-15" dirty="0">
                <a:solidFill>
                  <a:srgbClr val="292934"/>
                </a:solidFill>
                <a:latin typeface="Arial"/>
                <a:cs typeface="Arial"/>
              </a:rPr>
              <a:t>вивчення</a:t>
            </a:r>
            <a:r>
              <a:rPr sz="2100" spc="-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292934"/>
                </a:solidFill>
                <a:latin typeface="Arial"/>
                <a:cs typeface="Arial"/>
              </a:rPr>
              <a:t>курсу</a:t>
            </a:r>
            <a:endParaRPr sz="21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260"/>
              </a:spcBef>
            </a:pPr>
            <a:r>
              <a:rPr sz="2100" spc="-20" dirty="0">
                <a:solidFill>
                  <a:srgbClr val="292934"/>
                </a:solidFill>
                <a:latin typeface="Arial"/>
                <a:cs typeface="Arial"/>
              </a:rPr>
              <a:t>бюджетного </a:t>
            </a:r>
            <a:r>
              <a:rPr sz="2100" spc="-15" dirty="0">
                <a:solidFill>
                  <a:srgbClr val="292934"/>
                </a:solidFill>
                <a:latin typeface="Arial"/>
                <a:cs typeface="Arial"/>
              </a:rPr>
              <a:t>бухгалтерського</a:t>
            </a:r>
            <a:r>
              <a:rPr sz="2100" spc="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100" spc="-45" dirty="0">
                <a:solidFill>
                  <a:srgbClr val="292934"/>
                </a:solidFill>
                <a:latin typeface="Arial"/>
                <a:cs typeface="Arial"/>
              </a:rPr>
              <a:t>обліку.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17443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Вебінари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312669"/>
            <a:ext cx="8827770" cy="4739640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7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1C1C1C"/>
                </a:solidFill>
                <a:latin typeface="Arial"/>
                <a:cs typeface="Arial"/>
              </a:rPr>
              <a:t>Плани </a:t>
            </a:r>
            <a:r>
              <a:rPr sz="2200" spc="-15" dirty="0">
                <a:solidFill>
                  <a:srgbClr val="1C1C1C"/>
                </a:solidFill>
                <a:latin typeface="Arial"/>
                <a:cs typeface="Arial"/>
              </a:rPr>
              <a:t>проведення</a:t>
            </a:r>
            <a:r>
              <a:rPr sz="2200" spc="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Arial"/>
                <a:cs typeface="Arial"/>
              </a:rPr>
              <a:t>вебінарів:</a:t>
            </a:r>
            <a:endParaRPr sz="2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35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Новий вебінар: </a:t>
            </a:r>
            <a:r>
              <a:rPr sz="2000" spc="-15" dirty="0">
                <a:solidFill>
                  <a:srgbClr val="1C1C1C"/>
                </a:solidFill>
                <a:latin typeface="Arial"/>
                <a:cs typeface="Arial"/>
              </a:rPr>
              <a:t>«Бюджетна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і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фінансова</a:t>
            </a:r>
            <a:r>
              <a:rPr sz="2000" spc="-8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звітність»: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1000"/>
              </a:spcBef>
              <a:buClr>
                <a:srgbClr val="F7921E"/>
              </a:buClr>
              <a:buFont typeface="Wingdings"/>
              <a:buChar char=""/>
              <a:tabLst>
                <a:tab pos="1156335" algn="l"/>
              </a:tabLst>
            </a:pPr>
            <a:r>
              <a:rPr sz="1900" spc="-20" dirty="0">
                <a:solidFill>
                  <a:srgbClr val="1C1C1C"/>
                </a:solidFill>
                <a:latin typeface="Arial"/>
                <a:cs typeface="Arial"/>
              </a:rPr>
              <a:t>Детальний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опис правил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заповнення </a:t>
            </a:r>
            <a:r>
              <a:rPr sz="1900" spc="-2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перевірки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даних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фінансової</a:t>
            </a:r>
            <a:r>
              <a:rPr sz="1900" spc="3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і</a:t>
            </a:r>
            <a:endParaRPr sz="19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685"/>
              </a:spcBef>
            </a:pPr>
            <a:r>
              <a:rPr sz="1900" spc="-20" dirty="0">
                <a:solidFill>
                  <a:srgbClr val="1C1C1C"/>
                </a:solidFill>
                <a:latin typeface="Arial"/>
                <a:cs typeface="Arial"/>
              </a:rPr>
              <a:t>бюджетної</a:t>
            </a:r>
            <a:r>
              <a:rPr sz="1900" spc="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звітності;</a:t>
            </a:r>
            <a:endParaRPr sz="1900">
              <a:latin typeface="Arial"/>
              <a:cs typeface="Arial"/>
            </a:endParaRPr>
          </a:p>
          <a:p>
            <a:pPr marL="1155700" marR="1202055" lvl="2" indent="-229235">
              <a:lnSpc>
                <a:spcPct val="130000"/>
              </a:lnSpc>
              <a:spcBef>
                <a:spcPts val="300"/>
              </a:spcBef>
              <a:buClr>
                <a:srgbClr val="F7921E"/>
              </a:buClr>
              <a:buFont typeface="Wingdings"/>
              <a:buChar char=""/>
              <a:tabLst>
                <a:tab pos="1156335" algn="l"/>
              </a:tabLst>
            </a:pPr>
            <a:r>
              <a:rPr sz="1900" spc="-15" dirty="0">
                <a:solidFill>
                  <a:srgbClr val="1C1C1C"/>
                </a:solidFill>
                <a:latin typeface="Arial"/>
                <a:cs typeface="Arial"/>
              </a:rPr>
              <a:t>Дозволить зв'язати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попередні </a:t>
            </a:r>
            <a:r>
              <a:rPr sz="1900" spc="-15" dirty="0">
                <a:solidFill>
                  <a:srgbClr val="1C1C1C"/>
                </a:solidFill>
                <a:latin typeface="Arial"/>
                <a:cs typeface="Arial"/>
              </a:rPr>
              <a:t>вебінари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у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єдиний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логічний 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ланцюжок.</a:t>
            </a:r>
            <a:endParaRPr sz="19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30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Новий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вебінар: «Налаштування підсистеми розрахунку</a:t>
            </a:r>
            <a:r>
              <a:rPr sz="2000" spc="-1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заробітної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720"/>
              </a:spcBef>
            </a:pPr>
            <a:r>
              <a:rPr sz="2000" spc="-15" dirty="0">
                <a:solidFill>
                  <a:srgbClr val="1C1C1C"/>
                </a:solidFill>
                <a:latin typeface="Arial"/>
                <a:cs typeface="Arial"/>
              </a:rPr>
              <a:t>плати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в практичних</a:t>
            </a:r>
            <a:r>
              <a:rPr sz="20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прикладах»:</a:t>
            </a:r>
            <a:endParaRPr sz="2000">
              <a:latin typeface="Arial"/>
              <a:cs typeface="Arial"/>
            </a:endParaRPr>
          </a:p>
          <a:p>
            <a:pPr marL="1155700" marR="457834" lvl="2" indent="-229235">
              <a:lnSpc>
                <a:spcPct val="130000"/>
              </a:lnSpc>
              <a:spcBef>
                <a:spcPts val="320"/>
              </a:spcBef>
              <a:buClr>
                <a:srgbClr val="F7921E"/>
              </a:buClr>
              <a:buFont typeface="Wingdings"/>
              <a:buChar char=""/>
              <a:tabLst>
                <a:tab pos="1156335" algn="l"/>
              </a:tabLst>
            </a:pP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Показати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як оптимально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налаштувати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підсистему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розрахунку 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заробітної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плати для вирішення тих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чи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інших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прикладних</a:t>
            </a:r>
            <a:r>
              <a:rPr sz="1900" spc="2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1C1C1C"/>
                </a:solidFill>
                <a:latin typeface="Arial"/>
                <a:cs typeface="Arial"/>
              </a:rPr>
              <a:t>задач.</a:t>
            </a:r>
            <a:endParaRPr sz="19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30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Новий вебінар: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«Взаємодії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з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зовнішніми</a:t>
            </a:r>
            <a:r>
              <a:rPr sz="2000" spc="-1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системами».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3988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Методичні</a:t>
            </a:r>
            <a:r>
              <a:rPr sz="3200" spc="-75" dirty="0"/>
              <a:t> </a:t>
            </a:r>
            <a:r>
              <a:rPr sz="3200" spc="-20" dirty="0"/>
              <a:t>матеріали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576578"/>
            <a:ext cx="8518525" cy="4430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Конспект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слухача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«Огляд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програмного</a:t>
            </a:r>
            <a:r>
              <a:rPr sz="2800" spc="6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продукту»</a:t>
            </a:r>
            <a:endParaRPr sz="2800">
              <a:latin typeface="Arial"/>
              <a:cs typeface="Arial"/>
            </a:endParaRPr>
          </a:p>
          <a:p>
            <a:pPr marL="756285" marR="1933575" lvl="1" indent="-287020">
              <a:lnSpc>
                <a:spcPct val="150100"/>
              </a:lnSpc>
              <a:spcBef>
                <a:spcPts val="65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1C1C1C"/>
                </a:solidFill>
                <a:latin typeface="Arial"/>
                <a:cs typeface="Arial"/>
              </a:rPr>
              <a:t>Доповнити практичними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завданнями </a:t>
            </a:r>
            <a:r>
              <a:rPr sz="2600" dirty="0">
                <a:solidFill>
                  <a:srgbClr val="1C1C1C"/>
                </a:solidFill>
                <a:latin typeface="Arial"/>
                <a:cs typeface="Arial"/>
              </a:rPr>
              <a:t>і 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контрольними</a:t>
            </a:r>
            <a:r>
              <a:rPr sz="26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запитаннями.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2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  <a:tab pos="1407160" algn="l"/>
                <a:tab pos="3024505" algn="l"/>
                <a:tab pos="5899150" algn="l"/>
              </a:tabLst>
            </a:pP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Курс:	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Ведення	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бухгалтерського	обліку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 в</a:t>
            </a:r>
            <a:endParaRPr sz="2800">
              <a:latin typeface="Arial"/>
              <a:cs typeface="Arial"/>
            </a:endParaRPr>
          </a:p>
          <a:p>
            <a:pPr marL="370840" marR="617220">
              <a:lnSpc>
                <a:spcPct val="150000"/>
              </a:lnSpc>
              <a:spcBef>
                <a:spcPts val="605"/>
              </a:spcBef>
            </a:pPr>
            <a:r>
              <a:rPr sz="2800" spc="-25" dirty="0">
                <a:solidFill>
                  <a:srgbClr val="1C1C1C"/>
                </a:solidFill>
                <a:latin typeface="Arial"/>
                <a:cs typeface="Arial"/>
              </a:rPr>
              <a:t>UA-Бюджет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з </a:t>
            </a:r>
            <a:r>
              <a:rPr sz="2800" spc="-25" dirty="0">
                <a:solidFill>
                  <a:srgbClr val="1C1C1C"/>
                </a:solidFill>
                <a:latin typeface="Arial"/>
                <a:cs typeface="Arial"/>
              </a:rPr>
              <a:t>поглибленим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вивченням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основ і  </a:t>
            </a:r>
            <a:r>
              <a:rPr sz="2800" spc="-35" dirty="0">
                <a:solidFill>
                  <a:srgbClr val="1C1C1C"/>
                </a:solidFill>
                <a:latin typeface="Arial"/>
                <a:cs typeface="Arial"/>
              </a:rPr>
              <a:t>методик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ведення бухгалтерського обліку</a:t>
            </a:r>
            <a:r>
              <a:rPr sz="2800" spc="1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  <a:p>
            <a:pPr marL="370840">
              <a:lnSpc>
                <a:spcPct val="100000"/>
              </a:lnSpc>
              <a:spcBef>
                <a:spcPts val="1680"/>
              </a:spcBef>
            </a:pP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бюджетній</a:t>
            </a:r>
            <a:r>
              <a:rPr sz="2800" spc="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установі.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3988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Методичні</a:t>
            </a:r>
            <a:r>
              <a:rPr sz="3200" spc="-75" dirty="0"/>
              <a:t> </a:t>
            </a:r>
            <a:r>
              <a:rPr sz="3200" spc="-20" dirty="0"/>
              <a:t>матеріали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442466"/>
            <a:ext cx="8430260" cy="3256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69240" indent="-343535">
              <a:lnSpc>
                <a:spcPct val="100000"/>
              </a:lnSpc>
              <a:spcBef>
                <a:spcPts val="9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Всі </a:t>
            </a:r>
            <a:r>
              <a:rPr sz="2800" spc="-25" dirty="0">
                <a:solidFill>
                  <a:srgbClr val="1C1C1C"/>
                </a:solidFill>
                <a:latin typeface="Arial"/>
                <a:cs typeface="Arial"/>
              </a:rPr>
              <a:t>методичні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матеріали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вебінари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доступні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у 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вільному доступі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і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розміщені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на</a:t>
            </a:r>
            <a:r>
              <a:rPr sz="2800" spc="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сайті: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600" spc="-5" dirty="0">
                <a:solidFill>
                  <a:srgbClr val="FF0000"/>
                </a:solidFill>
                <a:latin typeface="Arial"/>
                <a:cs typeface="Arial"/>
                <a:hlinkClick r:id="rId2"/>
              </a:rPr>
              <a:t>www.ua-budget.com.ua.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1C1C1C"/>
                </a:solidFill>
                <a:latin typeface="Arial"/>
                <a:cs typeface="Arial"/>
              </a:rPr>
              <a:t>У </a:t>
            </a:r>
            <a:r>
              <a:rPr sz="2600" spc="-15" dirty="0">
                <a:solidFill>
                  <a:srgbClr val="1C1C1C"/>
                </a:solidFill>
                <a:latin typeface="Arial"/>
                <a:cs typeface="Arial"/>
              </a:rPr>
              <a:t>розділі «Методичні, </a:t>
            </a:r>
            <a:r>
              <a:rPr sz="2600" dirty="0">
                <a:solidFill>
                  <a:srgbClr val="1C1C1C"/>
                </a:solidFill>
                <a:latin typeface="Arial"/>
                <a:cs typeface="Arial"/>
              </a:rPr>
              <a:t>демонстраційні</a:t>
            </a:r>
            <a:r>
              <a:rPr sz="2600" spc="-7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1C1C1C"/>
                </a:solidFill>
                <a:latin typeface="Arial"/>
                <a:cs typeface="Arial"/>
              </a:rPr>
              <a:t>матеріали».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8B9092"/>
              </a:buClr>
              <a:buFont typeface="Wingdings"/>
              <a:buChar char=""/>
            </a:pPr>
            <a:endParaRPr sz="3950">
              <a:latin typeface="Arial"/>
              <a:cs typeface="Arial"/>
            </a:endParaRPr>
          </a:p>
          <a:p>
            <a:pPr marL="355600" marR="984250" indent="-343535">
              <a:lnSpc>
                <a:spcPct val="100000"/>
              </a:lnSpc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Додатково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в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розділі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розміщені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відеозаписи  </a:t>
            </a:r>
            <a:r>
              <a:rPr sz="2800" spc="-25" dirty="0">
                <a:solidFill>
                  <a:srgbClr val="1C1C1C"/>
                </a:solidFill>
                <a:latin typeface="Arial"/>
                <a:cs typeface="Arial"/>
              </a:rPr>
              <a:t>бюджетних</a:t>
            </a:r>
            <a:r>
              <a:rPr sz="2800" spc="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форумів.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3988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Методичні</a:t>
            </a:r>
            <a:r>
              <a:rPr sz="3200" spc="-75" dirty="0"/>
              <a:t> </a:t>
            </a:r>
            <a:r>
              <a:rPr sz="3200" spc="-20" dirty="0"/>
              <a:t>матеріали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72" y="1394612"/>
            <a:ext cx="877697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92530" indent="-343535">
              <a:lnSpc>
                <a:spcPct val="12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0" dirty="0">
                <a:solidFill>
                  <a:srgbClr val="1C1C1C"/>
                </a:solidFill>
                <a:latin typeface="Arial"/>
                <a:cs typeface="Arial"/>
              </a:rPr>
              <a:t>Так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при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одноразовому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введенні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первинного  документа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усі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його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дані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відображаються</a:t>
            </a:r>
            <a:r>
              <a:rPr sz="2800" spc="10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у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20000"/>
              </a:lnSpc>
            </a:pP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відповідних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господарських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і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фінансових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операціях.  </a:t>
            </a:r>
            <a:r>
              <a:rPr sz="2800" spc="-50" dirty="0">
                <a:solidFill>
                  <a:srgbClr val="1C1C1C"/>
                </a:solidFill>
                <a:latin typeface="Arial"/>
                <a:cs typeface="Arial"/>
              </a:rPr>
              <a:t>Тобто,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підтримується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єдиний взаємопов’язаний 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технологічний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процес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обробки документів за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усіма 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розділами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фінансового,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бухгалтерського, 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кадрового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обліку </a:t>
            </a:r>
            <a:r>
              <a:rPr sz="2800" spc="-25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розрахунку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зарплати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зі 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складанням відповідної</a:t>
            </a:r>
            <a:r>
              <a:rPr sz="2800" spc="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звітності.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3067" y="105282"/>
            <a:ext cx="3910329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Програмний</a:t>
            </a:r>
            <a:r>
              <a:rPr sz="3200" spc="-80" dirty="0"/>
              <a:t> </a:t>
            </a:r>
            <a:r>
              <a:rPr sz="3200" spc="-10" dirty="0"/>
              <a:t>продукт  </a:t>
            </a:r>
            <a:r>
              <a:rPr sz="3200" spc="-25" dirty="0">
                <a:solidFill>
                  <a:srgbClr val="292934"/>
                </a:solidFill>
              </a:rPr>
              <a:t>UA-Бюджет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373" y="199770"/>
            <a:ext cx="460121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Зміст </a:t>
            </a:r>
            <a:r>
              <a:rPr sz="2600" spc="-5" dirty="0"/>
              <a:t>підсистем  (функціональне</a:t>
            </a:r>
            <a:r>
              <a:rPr sz="2600" spc="-40" dirty="0"/>
              <a:t> </a:t>
            </a:r>
            <a:r>
              <a:rPr sz="2600" spc="-5" dirty="0"/>
              <a:t>призначення)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50672" y="1302867"/>
            <a:ext cx="7627620" cy="4988560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94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Фінансування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spc="-25" dirty="0">
                <a:solidFill>
                  <a:srgbClr val="1C1C1C"/>
                </a:solidFill>
                <a:latin typeface="Arial"/>
                <a:cs typeface="Arial"/>
              </a:rPr>
              <a:t>Грошові </a:t>
            </a:r>
            <a:r>
              <a:rPr sz="2600" dirty="0">
                <a:solidFill>
                  <a:srgbClr val="1C1C1C"/>
                </a:solidFill>
                <a:latin typeface="Arial"/>
                <a:cs typeface="Arial"/>
              </a:rPr>
              <a:t>кошти,</a:t>
            </a:r>
            <a:r>
              <a:rPr sz="2600" spc="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зобов’язання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spc="-25" dirty="0">
                <a:solidFill>
                  <a:srgbClr val="1C1C1C"/>
                </a:solidFill>
                <a:latin typeface="Arial"/>
                <a:cs typeface="Arial"/>
              </a:rPr>
              <a:t>Облік </a:t>
            </a:r>
            <a:r>
              <a:rPr sz="2600" spc="-10" dirty="0">
                <a:solidFill>
                  <a:srgbClr val="1C1C1C"/>
                </a:solidFill>
                <a:latin typeface="Arial"/>
                <a:cs typeface="Arial"/>
              </a:rPr>
              <a:t>матеріальних</a:t>
            </a:r>
            <a:r>
              <a:rPr sz="2600" spc="-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цінностей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9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ТМЦ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5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Необоротні</a:t>
            </a:r>
            <a:r>
              <a:rPr sz="2400" spc="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активи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1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spc="-25" dirty="0">
                <a:solidFill>
                  <a:srgbClr val="1C1C1C"/>
                </a:solidFill>
                <a:latin typeface="Arial"/>
                <a:cs typeface="Arial"/>
              </a:rPr>
              <a:t>Облік </a:t>
            </a:r>
            <a:r>
              <a:rPr sz="2600" dirty="0">
                <a:solidFill>
                  <a:srgbClr val="1C1C1C"/>
                </a:solidFill>
                <a:latin typeface="Arial"/>
                <a:cs typeface="Arial"/>
              </a:rPr>
              <a:t>послуг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(отриманих </a:t>
            </a:r>
            <a:r>
              <a:rPr sz="2600" spc="-15" dirty="0">
                <a:solidFill>
                  <a:srgbClr val="1C1C1C"/>
                </a:solidFill>
                <a:latin typeface="Arial"/>
                <a:cs typeface="Arial"/>
              </a:rPr>
              <a:t>та</a:t>
            </a:r>
            <a:r>
              <a:rPr sz="26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1C1C1C"/>
                </a:solidFill>
                <a:latin typeface="Arial"/>
                <a:cs typeface="Arial"/>
              </a:rPr>
              <a:t>наданих)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4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spc="-25" dirty="0">
                <a:solidFill>
                  <a:srgbClr val="1C1C1C"/>
                </a:solidFill>
                <a:latin typeface="Arial"/>
                <a:cs typeface="Arial"/>
              </a:rPr>
              <a:t>Облік </a:t>
            </a:r>
            <a:r>
              <a:rPr sz="2600" spc="-15" dirty="0">
                <a:solidFill>
                  <a:srgbClr val="1C1C1C"/>
                </a:solidFill>
                <a:latin typeface="Arial"/>
                <a:cs typeface="Arial"/>
              </a:rPr>
              <a:t>договорів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5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dirty="0">
                <a:solidFill>
                  <a:srgbClr val="1C1C1C"/>
                </a:solidFill>
                <a:latin typeface="Arial"/>
                <a:cs typeface="Arial"/>
              </a:rPr>
              <a:t>Кадри, </a:t>
            </a:r>
            <a:r>
              <a:rPr sz="2600" spc="-15" dirty="0">
                <a:solidFill>
                  <a:srgbClr val="1C1C1C"/>
                </a:solidFill>
                <a:latin typeface="Arial"/>
                <a:cs typeface="Arial"/>
              </a:rPr>
              <a:t>Розрахунок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заробітної </a:t>
            </a:r>
            <a:r>
              <a:rPr sz="2600" spc="-10" dirty="0">
                <a:solidFill>
                  <a:srgbClr val="1C1C1C"/>
                </a:solidFill>
                <a:latin typeface="Arial"/>
                <a:cs typeface="Arial"/>
              </a:rPr>
              <a:t>плати,</a:t>
            </a:r>
            <a:r>
              <a:rPr sz="26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Стипендія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9480" y="281940"/>
            <a:ext cx="1780031" cy="676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692" y="202183"/>
            <a:ext cx="460121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Зміст </a:t>
            </a:r>
            <a:r>
              <a:rPr sz="2600" spc="-5" dirty="0"/>
              <a:t>підсистем  (функціональне</a:t>
            </a:r>
            <a:r>
              <a:rPr sz="2600" spc="-40" dirty="0"/>
              <a:t> </a:t>
            </a:r>
            <a:r>
              <a:rPr sz="2600" spc="-5" dirty="0"/>
              <a:t>призначення)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50672" y="1536953"/>
            <a:ext cx="8418830" cy="4632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Звітність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9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Меморіальні </a:t>
            </a: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ордери,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Картки аналітичного</a:t>
            </a:r>
            <a:r>
              <a:rPr sz="2400" spc="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C1C1C"/>
                </a:solidFill>
                <a:latin typeface="Arial"/>
                <a:cs typeface="Arial"/>
              </a:rPr>
              <a:t>обліку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5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Звітність </a:t>
            </a:r>
            <a:r>
              <a:rPr sz="2400" dirty="0">
                <a:solidFill>
                  <a:srgbClr val="1C1C1C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окремими </a:t>
            </a: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розділами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1C1C1C"/>
                </a:solidFill>
                <a:latin typeface="Arial"/>
                <a:cs typeface="Arial"/>
              </a:rPr>
              <a:t>обліку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5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20" dirty="0">
                <a:solidFill>
                  <a:srgbClr val="1C1C1C"/>
                </a:solidFill>
                <a:latin typeface="Arial"/>
                <a:cs typeface="Arial"/>
              </a:rPr>
              <a:t>Регламентована</a:t>
            </a:r>
            <a:r>
              <a:rPr sz="2400" spc="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звітність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0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Нормативно-довідкова</a:t>
            </a:r>
            <a:r>
              <a:rPr sz="2600" spc="-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інформація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9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Налаштування основних підсистем, </a:t>
            </a:r>
            <a:r>
              <a:rPr sz="2400" spc="-20" dirty="0">
                <a:solidFill>
                  <a:srgbClr val="1C1C1C"/>
                </a:solidFill>
                <a:latin typeface="Arial"/>
                <a:cs typeface="Arial"/>
              </a:rPr>
              <a:t>облікова</a:t>
            </a:r>
            <a:r>
              <a:rPr sz="2400" spc="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політика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0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600" spc="-5" dirty="0">
                <a:solidFill>
                  <a:srgbClr val="1C1C1C"/>
                </a:solidFill>
                <a:latin typeface="Arial"/>
                <a:cs typeface="Arial"/>
              </a:rPr>
              <a:t>Нормативно-довідкова інформація</a:t>
            </a:r>
            <a:r>
              <a:rPr sz="26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1C1C1C"/>
                </a:solidFill>
                <a:latin typeface="Arial"/>
                <a:cs typeface="Arial"/>
              </a:rPr>
              <a:t>(зарплата)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8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1C1C1C"/>
                </a:solidFill>
                <a:latin typeface="Arial"/>
                <a:cs typeface="Arial"/>
              </a:rPr>
              <a:t>Налаштування </a:t>
            </a:r>
            <a:r>
              <a:rPr sz="2400" spc="-10" dirty="0">
                <a:solidFill>
                  <a:srgbClr val="1C1C1C"/>
                </a:solidFill>
                <a:latin typeface="Arial"/>
                <a:cs typeface="Arial"/>
              </a:rPr>
              <a:t>нарахувань, </a:t>
            </a:r>
            <a:r>
              <a:rPr sz="2400" spc="5" dirty="0">
                <a:solidFill>
                  <a:srgbClr val="1C1C1C"/>
                </a:solidFill>
                <a:latin typeface="Arial"/>
                <a:cs typeface="Arial"/>
              </a:rPr>
              <a:t>шкали</a:t>
            </a:r>
            <a:r>
              <a:rPr sz="2400" spc="7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C1C1C"/>
                </a:solidFill>
                <a:latin typeface="Arial"/>
                <a:cs typeface="Arial"/>
              </a:rPr>
              <a:t>ставок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9480" y="288036"/>
            <a:ext cx="1780031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147574"/>
            <a:ext cx="4442460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spc="-15" dirty="0"/>
              <a:t>Особливості </a:t>
            </a:r>
            <a:r>
              <a:rPr sz="2900" spc="-5" dirty="0"/>
              <a:t>реалізації  </a:t>
            </a:r>
            <a:r>
              <a:rPr sz="2900" spc="-15" dirty="0"/>
              <a:t>бухгалтерських</a:t>
            </a:r>
            <a:r>
              <a:rPr sz="2900" spc="-75" dirty="0"/>
              <a:t> </a:t>
            </a:r>
            <a:r>
              <a:rPr sz="2900" spc="-5" dirty="0"/>
              <a:t>підсистем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50672" y="1384553"/>
            <a:ext cx="8705215" cy="509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3380" indent="-343535">
              <a:lnSpc>
                <a:spcPct val="15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100" spc="-25" dirty="0">
                <a:solidFill>
                  <a:srgbClr val="1C1C1C"/>
                </a:solidFill>
                <a:latin typeface="Arial"/>
                <a:cs typeface="Arial"/>
              </a:rPr>
              <a:t>Облік </a:t>
            </a: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у </a:t>
            </a:r>
            <a:r>
              <a:rPr sz="2100" spc="-10" dirty="0">
                <a:solidFill>
                  <a:srgbClr val="1C1C1C"/>
                </a:solidFill>
                <a:latin typeface="Arial"/>
                <a:cs typeface="Arial"/>
              </a:rPr>
              <a:t>розрізі установ, підрозділів, КПК/КФК,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довільної </a:t>
            </a: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кількості  </a:t>
            </a:r>
            <a:r>
              <a:rPr sz="2100" spc="-20" dirty="0">
                <a:solidFill>
                  <a:srgbClr val="1C1C1C"/>
                </a:solidFill>
                <a:latin typeface="Arial"/>
                <a:cs typeface="Arial"/>
              </a:rPr>
              <a:t>джерел</a:t>
            </a:r>
            <a:r>
              <a:rPr sz="21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фінансування.</a:t>
            </a:r>
            <a:endParaRPr sz="21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6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  <a:tab pos="5210810" algn="l"/>
              </a:tabLst>
            </a:pP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Весь </a:t>
            </a:r>
            <a:r>
              <a:rPr sz="2100" spc="-25" dirty="0">
                <a:solidFill>
                  <a:srgbClr val="1C1C1C"/>
                </a:solidFill>
                <a:latin typeface="Arial"/>
                <a:cs typeface="Arial"/>
              </a:rPr>
              <a:t>облік 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організовано</a:t>
            </a:r>
            <a:r>
              <a:rPr sz="2100" spc="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відповідно</a:t>
            </a:r>
            <a:r>
              <a:rPr sz="210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до	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бухгалтерського</a:t>
            </a: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 плану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60"/>
              </a:spcBef>
            </a:pP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рахунків. Відсутнє 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дублювання облікових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даних</a:t>
            </a:r>
            <a:r>
              <a:rPr sz="2100" spc="2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355600" marR="5080" indent="-343535">
              <a:lnSpc>
                <a:spcPct val="150000"/>
              </a:lnSpc>
              <a:spcBef>
                <a:spcPts val="6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План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рахунків </a:t>
            </a:r>
            <a:r>
              <a:rPr sz="2100" spc="-10" dirty="0">
                <a:solidFill>
                  <a:srgbClr val="1C1C1C"/>
                </a:solidFill>
                <a:latin typeface="Arial"/>
                <a:cs typeface="Arial"/>
              </a:rPr>
              <a:t>використовується </a:t>
            </a:r>
            <a:r>
              <a:rPr sz="2100" dirty="0">
                <a:solidFill>
                  <a:srgbClr val="292934"/>
                </a:solidFill>
                <a:latin typeface="Arial"/>
                <a:cs typeface="Arial"/>
              </a:rPr>
              <a:t>в </a:t>
            </a:r>
            <a:r>
              <a:rPr sz="2100" spc="-20" dirty="0">
                <a:solidFill>
                  <a:srgbClr val="292934"/>
                </a:solidFill>
                <a:latin typeface="Arial"/>
                <a:cs typeface="Arial"/>
              </a:rPr>
              <a:t>UA-Бюджет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задля </a:t>
            </a: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фіксації  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господарських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операцій </a:t>
            </a: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в </a:t>
            </a:r>
            <a:r>
              <a:rPr sz="2100" spc="-10" dirty="0">
                <a:solidFill>
                  <a:srgbClr val="1C1C1C"/>
                </a:solidFill>
                <a:latin typeface="Arial"/>
                <a:cs typeface="Arial"/>
              </a:rPr>
              <a:t>бухгалтерському </a:t>
            </a:r>
            <a:r>
              <a:rPr sz="2100" spc="-45" dirty="0">
                <a:solidFill>
                  <a:srgbClr val="292934"/>
                </a:solidFill>
                <a:latin typeface="Arial"/>
                <a:cs typeface="Arial"/>
              </a:rPr>
              <a:t>обліку,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на підставі </a:t>
            </a:r>
            <a:r>
              <a:rPr sz="2100" spc="-10" dirty="0">
                <a:solidFill>
                  <a:srgbClr val="1C1C1C"/>
                </a:solidFill>
                <a:latin typeface="Arial"/>
                <a:cs typeface="Arial"/>
              </a:rPr>
              <a:t>якого  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прозоро </a:t>
            </a: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і </a:t>
            </a:r>
            <a:r>
              <a:rPr sz="2100" spc="-10" dirty="0">
                <a:solidFill>
                  <a:srgbClr val="1C1C1C"/>
                </a:solidFill>
                <a:latin typeface="Arial"/>
                <a:cs typeface="Arial"/>
              </a:rPr>
              <a:t>зрозуміло </a:t>
            </a:r>
            <a:r>
              <a:rPr sz="2100" spc="-25" dirty="0">
                <a:solidFill>
                  <a:srgbClr val="1C1C1C"/>
                </a:solidFill>
                <a:latin typeface="Arial"/>
                <a:cs typeface="Arial"/>
              </a:rPr>
              <a:t>будуються </a:t>
            </a:r>
            <a:r>
              <a:rPr sz="2100" spc="-10" dirty="0">
                <a:solidFill>
                  <a:srgbClr val="1C1C1C"/>
                </a:solidFill>
                <a:latin typeface="Arial"/>
                <a:cs typeface="Arial"/>
              </a:rPr>
              <a:t>всі 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бухгалтерські,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аналітичні</a:t>
            </a:r>
            <a:r>
              <a:rPr sz="2100" spc="1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та</a:t>
            </a:r>
            <a:endParaRPr sz="21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60"/>
              </a:spcBef>
            </a:pP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фінансові</a:t>
            </a:r>
            <a:r>
              <a:rPr sz="2100" spc="-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звіти.</a:t>
            </a:r>
            <a:endParaRPr sz="21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86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100" dirty="0">
                <a:solidFill>
                  <a:srgbClr val="1C1C1C"/>
                </a:solidFill>
                <a:latin typeface="Arial"/>
                <a:cs typeface="Arial"/>
              </a:rPr>
              <a:t>Повний 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розподіл </a:t>
            </a:r>
            <a:r>
              <a:rPr sz="2100" spc="-10" dirty="0">
                <a:solidFill>
                  <a:srgbClr val="1C1C1C"/>
                </a:solidFill>
                <a:latin typeface="Arial"/>
                <a:cs typeface="Arial"/>
              </a:rPr>
              <a:t>господарських операцій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за</a:t>
            </a:r>
            <a:r>
              <a:rPr sz="2100" spc="-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1C1C1C"/>
                </a:solidFill>
                <a:latin typeface="Arial"/>
                <a:cs typeface="Arial"/>
              </a:rPr>
              <a:t>підсистемами:</a:t>
            </a:r>
            <a:endParaRPr sz="21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79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наприклад, </a:t>
            </a:r>
            <a:r>
              <a:rPr sz="1900" spc="-25" dirty="0">
                <a:solidFill>
                  <a:srgbClr val="1C1C1C"/>
                </a:solidFill>
                <a:latin typeface="Arial"/>
                <a:cs typeface="Arial"/>
              </a:rPr>
              <a:t>облік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ТМЦ </a:t>
            </a:r>
            <a:r>
              <a:rPr sz="1900" spc="-20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1900" spc="-10" dirty="0">
                <a:solidFill>
                  <a:srgbClr val="1C1C1C"/>
                </a:solidFill>
                <a:latin typeface="Arial"/>
                <a:cs typeface="Arial"/>
              </a:rPr>
              <a:t>необоротних</a:t>
            </a:r>
            <a:r>
              <a:rPr sz="1900" spc="1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1C1C1C"/>
                </a:solidFill>
                <a:latin typeface="Arial"/>
                <a:cs typeface="Arial"/>
              </a:rPr>
              <a:t>активів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32607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Фінансовий</a:t>
            </a:r>
            <a:r>
              <a:rPr sz="3200" spc="-50" dirty="0"/>
              <a:t> </a:t>
            </a:r>
            <a:r>
              <a:rPr sz="3200" spc="-35" dirty="0"/>
              <a:t>облік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312669"/>
            <a:ext cx="8442960" cy="482028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575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1C1C1C"/>
                </a:solidFill>
                <a:latin typeface="Arial"/>
                <a:cs typeface="Arial"/>
              </a:rPr>
              <a:t>Фінансовий план </a:t>
            </a:r>
            <a:r>
              <a:rPr sz="2200" spc="-10" dirty="0">
                <a:solidFill>
                  <a:srgbClr val="1C1C1C"/>
                </a:solidFill>
                <a:latin typeface="Arial"/>
                <a:cs typeface="Arial"/>
              </a:rPr>
              <a:t>рахунків</a:t>
            </a:r>
            <a:r>
              <a:rPr sz="2200" spc="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1C1C1C"/>
                </a:solidFill>
                <a:latin typeface="Arial"/>
                <a:cs typeface="Arial"/>
              </a:rPr>
              <a:t>використовується:</a:t>
            </a:r>
            <a:endParaRPr sz="2200">
              <a:latin typeface="Arial"/>
              <a:cs typeface="Arial"/>
            </a:endParaRPr>
          </a:p>
          <a:p>
            <a:pPr marL="756285" marR="43180" lvl="1" indent="-287020">
              <a:lnSpc>
                <a:spcPct val="130000"/>
              </a:lnSpc>
              <a:spcBef>
                <a:spcPts val="63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для </a:t>
            </a:r>
            <a:r>
              <a:rPr sz="2000" spc="-15" dirty="0">
                <a:solidFill>
                  <a:srgbClr val="1C1C1C"/>
                </a:solidFill>
                <a:latin typeface="Arial"/>
                <a:cs typeface="Arial"/>
              </a:rPr>
              <a:t>ведення обліку </a:t>
            </a:r>
            <a:r>
              <a:rPr sz="2000" spc="-25" dirty="0">
                <a:solidFill>
                  <a:srgbClr val="1C1C1C"/>
                </a:solidFill>
                <a:latin typeface="Arial"/>
                <a:cs typeface="Arial"/>
              </a:rPr>
              <a:t>кошторису,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асигнувань, зобов’язань, </a:t>
            </a:r>
            <a:r>
              <a:rPr sz="2000" spc="10" dirty="0">
                <a:solidFill>
                  <a:srgbClr val="1C1C1C"/>
                </a:solidFill>
                <a:latin typeface="Arial"/>
                <a:cs typeface="Arial"/>
              </a:rPr>
              <a:t>касових  </a:t>
            </a:r>
            <a:r>
              <a:rPr sz="2000" spc="-20" dirty="0">
                <a:solidFill>
                  <a:srgbClr val="1C1C1C"/>
                </a:solidFill>
                <a:latin typeface="Arial"/>
                <a:cs typeface="Arial"/>
              </a:rPr>
              <a:t>доходів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і</a:t>
            </a:r>
            <a:r>
              <a:rPr sz="20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видатків;</a:t>
            </a:r>
            <a:endParaRPr sz="2000">
              <a:latin typeface="Arial"/>
              <a:cs typeface="Arial"/>
            </a:endParaRPr>
          </a:p>
          <a:p>
            <a:pPr marL="756285" marR="1450975" lvl="1" indent="-287020">
              <a:lnSpc>
                <a:spcPct val="130000"/>
              </a:lnSpc>
              <a:spcBef>
                <a:spcPts val="6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для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аналізу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отриманих асигнувань,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їх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використання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і 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співвідношення до</a:t>
            </a:r>
            <a:r>
              <a:rPr sz="2000" spc="-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кошторису;</a:t>
            </a:r>
            <a:endParaRPr sz="2000">
              <a:latin typeface="Arial"/>
              <a:cs typeface="Arial"/>
            </a:endParaRPr>
          </a:p>
          <a:p>
            <a:pPr marL="756285" marR="204470" lvl="1" indent="-287020">
              <a:lnSpc>
                <a:spcPct val="130000"/>
              </a:lnSpc>
              <a:spcBef>
                <a:spcPts val="60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для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контролю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відповідності кошторису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і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договорів, договорів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і 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зобов’язань, зобов’язань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і фінансових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зобов’язань,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фінансових 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зобов’язань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і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платіжних доручень,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а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також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контролю виконання 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договорів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з</a:t>
            </a:r>
            <a:r>
              <a:rPr sz="2000" spc="-3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постачальниками;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132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прозорий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фінансовий </a:t>
            </a:r>
            <a:r>
              <a:rPr sz="2000" spc="-20" dirty="0">
                <a:solidFill>
                  <a:srgbClr val="1C1C1C"/>
                </a:solidFill>
                <a:latin typeface="Arial"/>
                <a:cs typeface="Arial"/>
              </a:rPr>
              <a:t>облік </a:t>
            </a:r>
            <a:r>
              <a:rPr sz="2000" spc="-15" dirty="0">
                <a:solidFill>
                  <a:srgbClr val="1C1C1C"/>
                </a:solidFill>
                <a:latin typeface="Arial"/>
                <a:cs typeface="Arial"/>
              </a:rPr>
              <a:t>та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контроль </a:t>
            </a: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(звичні кореспонденції)</a:t>
            </a:r>
            <a:r>
              <a:rPr sz="2000" spc="-9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C1C1C"/>
                </a:solidFill>
                <a:latin typeface="Arial"/>
                <a:cs typeface="Arial"/>
              </a:rPr>
              <a:t>у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725"/>
              </a:spcBef>
            </a:pPr>
            <a:r>
              <a:rPr sz="2000" spc="-5" dirty="0">
                <a:solidFill>
                  <a:srgbClr val="1C1C1C"/>
                </a:solidFill>
                <a:latin typeface="Arial"/>
                <a:cs typeface="Arial"/>
              </a:rPr>
              <a:t>звичайному для </a:t>
            </a:r>
            <a:r>
              <a:rPr sz="2000" spc="-15" dirty="0">
                <a:solidFill>
                  <a:srgbClr val="1C1C1C"/>
                </a:solidFill>
                <a:latin typeface="Arial"/>
                <a:cs typeface="Arial"/>
              </a:rPr>
              <a:t>бухгалтерських </a:t>
            </a:r>
            <a:r>
              <a:rPr sz="2000" spc="10" dirty="0">
                <a:solidFill>
                  <a:srgbClr val="1C1C1C"/>
                </a:solidFill>
                <a:latin typeface="Arial"/>
                <a:cs typeface="Arial"/>
              </a:rPr>
              <a:t>служб</a:t>
            </a:r>
            <a:r>
              <a:rPr sz="2000" spc="-8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C1C1C"/>
                </a:solidFill>
                <a:latin typeface="Arial"/>
                <a:cs typeface="Arial"/>
              </a:rPr>
              <a:t>вигляді.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105282"/>
            <a:ext cx="40271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292934"/>
                </a:solidFill>
              </a:rPr>
              <a:t>UA-Бюджет</a:t>
            </a:r>
            <a:r>
              <a:rPr sz="3200" spc="-35" dirty="0">
                <a:solidFill>
                  <a:srgbClr val="292934"/>
                </a:solidFill>
              </a:rPr>
              <a:t> </a:t>
            </a:r>
            <a:r>
              <a:rPr sz="3200" dirty="0">
                <a:solidFill>
                  <a:srgbClr val="292934"/>
                </a:solidFill>
              </a:rPr>
              <a:t>в</a:t>
            </a:r>
            <a:endParaRPr sz="32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solidFill>
                  <a:srgbClr val="292934"/>
                </a:solidFill>
              </a:rPr>
              <a:t>навчальному</a:t>
            </a:r>
            <a:r>
              <a:rPr sz="3200" spc="-75" dirty="0">
                <a:solidFill>
                  <a:srgbClr val="292934"/>
                </a:solidFill>
              </a:rPr>
              <a:t> </a:t>
            </a:r>
            <a:r>
              <a:rPr sz="3200" spc="-10" dirty="0">
                <a:solidFill>
                  <a:srgbClr val="292934"/>
                </a:solidFill>
              </a:rPr>
              <a:t>процесі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0672" y="1362608"/>
            <a:ext cx="8696325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7034" indent="-343535">
              <a:lnSpc>
                <a:spcPct val="150000"/>
              </a:lnSpc>
              <a:spcBef>
                <a:spcPts val="10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15" dirty="0">
                <a:solidFill>
                  <a:srgbClr val="111111"/>
                </a:solidFill>
                <a:latin typeface="Arial"/>
                <a:cs typeface="Arial"/>
              </a:rPr>
              <a:t>Використовувати </a:t>
            </a:r>
            <a:r>
              <a:rPr sz="2800" spc="-10" dirty="0">
                <a:solidFill>
                  <a:srgbClr val="111111"/>
                </a:solidFill>
                <a:latin typeface="Arial"/>
                <a:cs typeface="Arial"/>
              </a:rPr>
              <a:t>для </a:t>
            </a:r>
            <a:r>
              <a:rPr sz="2800" spc="-20" dirty="0">
                <a:solidFill>
                  <a:srgbClr val="111111"/>
                </a:solidFill>
                <a:latin typeface="Arial"/>
                <a:cs typeface="Arial"/>
              </a:rPr>
              <a:t>вивчення бухгалтерського  обліку: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215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600" spc="-15" dirty="0">
                <a:solidFill>
                  <a:srgbClr val="111111"/>
                </a:solidFill>
                <a:latin typeface="Arial"/>
                <a:cs typeface="Arial"/>
              </a:rPr>
              <a:t>бухгалтерського </a:t>
            </a:r>
            <a:r>
              <a:rPr sz="2600" dirty="0">
                <a:solidFill>
                  <a:srgbClr val="111111"/>
                </a:solidFill>
                <a:latin typeface="Arial"/>
                <a:cs typeface="Arial"/>
              </a:rPr>
              <a:t>плану</a:t>
            </a:r>
            <a:r>
              <a:rPr sz="2600" spc="-3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111111"/>
                </a:solidFill>
                <a:latin typeface="Arial"/>
                <a:cs typeface="Arial"/>
              </a:rPr>
              <a:t>рахунків;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160"/>
              </a:spcBef>
              <a:buClr>
                <a:srgbClr val="8B9092"/>
              </a:buClr>
              <a:buFont typeface="Wingdings"/>
              <a:buChar char="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111111"/>
                </a:solidFill>
                <a:latin typeface="Arial"/>
                <a:cs typeface="Arial"/>
              </a:rPr>
              <a:t>правил </a:t>
            </a:r>
            <a:r>
              <a:rPr sz="2600" spc="-20" dirty="0">
                <a:solidFill>
                  <a:srgbClr val="111111"/>
                </a:solidFill>
                <a:latin typeface="Arial"/>
                <a:cs typeface="Arial"/>
              </a:rPr>
              <a:t>побудови </a:t>
            </a:r>
            <a:r>
              <a:rPr sz="2600" dirty="0">
                <a:solidFill>
                  <a:srgbClr val="111111"/>
                </a:solidFill>
                <a:latin typeface="Arial"/>
                <a:cs typeface="Arial"/>
              </a:rPr>
              <a:t>типових</a:t>
            </a:r>
            <a:r>
              <a:rPr sz="2600" spc="-5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111111"/>
                </a:solidFill>
                <a:latin typeface="Arial"/>
                <a:cs typeface="Arial"/>
              </a:rPr>
              <a:t>кореспонденцій;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ct val="150000"/>
              </a:lnSpc>
              <a:spcBef>
                <a:spcPts val="55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111111"/>
                </a:solidFill>
                <a:latin typeface="Arial"/>
                <a:cs typeface="Arial"/>
              </a:rPr>
              <a:t>Основ </a:t>
            </a:r>
            <a:r>
              <a:rPr sz="2800" spc="-25" dirty="0">
                <a:solidFill>
                  <a:srgbClr val="111111"/>
                </a:solidFill>
                <a:latin typeface="Arial"/>
                <a:cs typeface="Arial"/>
              </a:rPr>
              <a:t>побудови </a:t>
            </a:r>
            <a:r>
              <a:rPr sz="2800" spc="-20" dirty="0">
                <a:solidFill>
                  <a:srgbClr val="111111"/>
                </a:solidFill>
                <a:latin typeface="Arial"/>
                <a:cs typeface="Arial"/>
              </a:rPr>
              <a:t>та </a:t>
            </a:r>
            <a:r>
              <a:rPr sz="2800" spc="-5" dirty="0">
                <a:solidFill>
                  <a:srgbClr val="111111"/>
                </a:solidFill>
                <a:latin typeface="Arial"/>
                <a:cs typeface="Arial"/>
              </a:rPr>
              <a:t>контролю </a:t>
            </a:r>
            <a:r>
              <a:rPr sz="2800" spc="-25" dirty="0">
                <a:solidFill>
                  <a:srgbClr val="111111"/>
                </a:solidFill>
                <a:latin typeface="Arial"/>
                <a:cs typeface="Arial"/>
              </a:rPr>
              <a:t>бюджетного </a:t>
            </a:r>
            <a:r>
              <a:rPr sz="2800" spc="-10" dirty="0">
                <a:solidFill>
                  <a:srgbClr val="111111"/>
                </a:solidFill>
                <a:latin typeface="Arial"/>
                <a:cs typeface="Arial"/>
              </a:rPr>
              <a:t>процесу  </a:t>
            </a:r>
            <a:r>
              <a:rPr sz="2800" spc="-5" dirty="0">
                <a:solidFill>
                  <a:srgbClr val="111111"/>
                </a:solidFill>
                <a:latin typeface="Arial"/>
                <a:cs typeface="Arial"/>
              </a:rPr>
              <a:t>в </a:t>
            </a:r>
            <a:r>
              <a:rPr sz="2800" spc="-20" dirty="0">
                <a:solidFill>
                  <a:srgbClr val="111111"/>
                </a:solidFill>
                <a:latin typeface="Arial"/>
                <a:cs typeface="Arial"/>
              </a:rPr>
              <a:t>бюджетній</a:t>
            </a:r>
            <a:r>
              <a:rPr sz="2800" spc="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111111"/>
                </a:solidFill>
                <a:latin typeface="Arial"/>
                <a:cs typeface="Arial"/>
              </a:rPr>
              <a:t>установі;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280"/>
              </a:spcBef>
              <a:buClr>
                <a:srgbClr val="F7921E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111111"/>
                </a:solidFill>
                <a:latin typeface="Arial"/>
                <a:cs typeface="Arial"/>
              </a:rPr>
              <a:t>Принципів </a:t>
            </a:r>
            <a:r>
              <a:rPr sz="2800" spc="-25" dirty="0">
                <a:solidFill>
                  <a:srgbClr val="111111"/>
                </a:solidFill>
                <a:latin typeface="Arial"/>
                <a:cs typeface="Arial"/>
              </a:rPr>
              <a:t>побудови </a:t>
            </a:r>
            <a:r>
              <a:rPr sz="2800" spc="-10" dirty="0">
                <a:solidFill>
                  <a:srgbClr val="111111"/>
                </a:solidFill>
                <a:latin typeface="Arial"/>
                <a:cs typeface="Arial"/>
              </a:rPr>
              <a:t>фінансового</a:t>
            </a:r>
            <a:r>
              <a:rPr sz="2800" spc="65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111111"/>
                </a:solidFill>
                <a:latin typeface="Arial"/>
                <a:cs typeface="Arial"/>
              </a:rPr>
              <a:t>обліку.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67" y="348818"/>
            <a:ext cx="40951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/>
              <a:t>Методична</a:t>
            </a:r>
            <a:r>
              <a:rPr sz="3200" spc="-85" dirty="0"/>
              <a:t> </a:t>
            </a:r>
            <a:r>
              <a:rPr sz="3200" spc="5" dirty="0"/>
              <a:t>підтримка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46049" y="1576578"/>
            <a:ext cx="8220709" cy="395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F7921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Вебінари для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користувачів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та</a:t>
            </a:r>
            <a:r>
              <a:rPr sz="2800" spc="4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партнерів;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80"/>
              </a:spcBef>
              <a:buClr>
                <a:srgbClr val="F7921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Інструкція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користувача;</a:t>
            </a:r>
            <a:endParaRPr sz="2800">
              <a:latin typeface="Arial"/>
              <a:cs typeface="Arial"/>
            </a:endParaRPr>
          </a:p>
          <a:p>
            <a:pPr marL="354965" marR="1482725" indent="-342900">
              <a:lnSpc>
                <a:spcPct val="150000"/>
              </a:lnSpc>
              <a:spcBef>
                <a:spcPts val="600"/>
              </a:spcBef>
              <a:buClr>
                <a:srgbClr val="F7921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Конспект </a:t>
            </a:r>
            <a:r>
              <a:rPr sz="2800" spc="-15" dirty="0">
                <a:solidFill>
                  <a:srgbClr val="1C1C1C"/>
                </a:solidFill>
                <a:latin typeface="Arial"/>
                <a:cs typeface="Arial"/>
              </a:rPr>
              <a:t>слухача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«Огляд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програмного 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продукту»;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85"/>
              </a:spcBef>
              <a:buClr>
                <a:srgbClr val="F7921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Набори </a:t>
            </a: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практичних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прикладів</a:t>
            </a:r>
            <a:r>
              <a:rPr sz="2800" spc="6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використання;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80"/>
              </a:spcBef>
              <a:buClr>
                <a:srgbClr val="F7921E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1C1C1C"/>
                </a:solidFill>
                <a:latin typeface="Arial"/>
                <a:cs typeface="Arial"/>
              </a:rPr>
              <a:t>Практичний приклад 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ведення обліку </a:t>
            </a:r>
            <a:r>
              <a:rPr sz="2800" spc="-5" dirty="0">
                <a:solidFill>
                  <a:srgbClr val="1C1C1C"/>
                </a:solidFill>
                <a:latin typeface="Arial"/>
                <a:cs typeface="Arial"/>
              </a:rPr>
              <a:t>від А до</a:t>
            </a:r>
            <a:r>
              <a:rPr sz="2800" spc="5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1C1C1C"/>
                </a:solidFill>
                <a:latin typeface="Arial"/>
                <a:cs typeface="Arial"/>
              </a:rPr>
              <a:t>Я.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9487" y="286109"/>
            <a:ext cx="1779356" cy="675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ts val="143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872</Words>
  <Application>Microsoft Office PowerPoint</Application>
  <PresentationFormat>Экран (4:3)</PresentationFormat>
  <Paragraphs>163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Презентация PowerPoint</vt:lpstr>
      <vt:lpstr>Програмний продукт  UA-Бюджет</vt:lpstr>
      <vt:lpstr>Програмний продукт  UA-Бюджет</vt:lpstr>
      <vt:lpstr>Зміст підсистем  (функціональне призначення)</vt:lpstr>
      <vt:lpstr>Зміст підсистем  (функціональне призначення)</vt:lpstr>
      <vt:lpstr>Особливості реалізації  бухгалтерських підсистем</vt:lpstr>
      <vt:lpstr>Фінансовий облік</vt:lpstr>
      <vt:lpstr>UA-Бюджет в навчальному процесі</vt:lpstr>
      <vt:lpstr>Методична підтримка</vt:lpstr>
      <vt:lpstr>Вебінари</vt:lpstr>
      <vt:lpstr>Вебінари</vt:lpstr>
      <vt:lpstr>Організація бухгалтерського  обліку запасів та необоротних  активів. Приклади.</vt:lpstr>
      <vt:lpstr>Презентация PowerPoint</vt:lpstr>
      <vt:lpstr>Організація бухгалтерського  обліку запасів та необоротних  активів. Приклади.</vt:lpstr>
      <vt:lpstr>Організація бухгалтерського  обліку запасів та необоротних  активів. Приклади.</vt:lpstr>
      <vt:lpstr>Вебінари</vt:lpstr>
      <vt:lpstr>Організація фінансового  обліку. Приклади</vt:lpstr>
      <vt:lpstr>Організація фінансового  обліку. Приклади</vt:lpstr>
      <vt:lpstr>Організація фінансового  обліку. Приклади</vt:lpstr>
      <vt:lpstr>Організація фінансового  обліку. Приклади</vt:lpstr>
      <vt:lpstr>Організація фінансового  обліку. Приклади</vt:lpstr>
      <vt:lpstr>Вебінари</vt:lpstr>
      <vt:lpstr>Вебінари</vt:lpstr>
      <vt:lpstr>Вебінари</vt:lpstr>
      <vt:lpstr>Методичні матеріали</vt:lpstr>
      <vt:lpstr>Методичні матеріали</vt:lpstr>
      <vt:lpstr>Методичні матеріали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возможности продуктов «UA Бюджет»</dc:title>
  <dc:creator>ivalex</dc:creator>
  <cp:lastModifiedBy>Учетная запись Майкрософт</cp:lastModifiedBy>
  <cp:revision>1</cp:revision>
  <dcterms:created xsi:type="dcterms:W3CDTF">2020-11-05T06:05:32Z</dcterms:created>
  <dcterms:modified xsi:type="dcterms:W3CDTF">2020-11-05T06:10:33Z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2020-11-05T00:00:00Z</vt:filetime>
  </property>
</Properties>
</file>