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9144000" cy="6858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B9092"/>
                </a:solidFill>
                <a:latin typeface="Arial"/>
                <a:cs typeface="Arial"/>
              </a:defRPr>
            </a:lvl1pPr>
          </a:lstStyle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1C1C1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29293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B9092"/>
                </a:solidFill>
                <a:latin typeface="Arial"/>
                <a:cs typeface="Arial"/>
              </a:defRPr>
            </a:lvl1pPr>
          </a:lstStyle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1C1C1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B9092"/>
                </a:solidFill>
                <a:latin typeface="Arial"/>
                <a:cs typeface="Arial"/>
              </a:defRPr>
            </a:lvl1pPr>
          </a:lstStyle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1627" y="364236"/>
            <a:ext cx="2301240" cy="5044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71627" y="1266444"/>
            <a:ext cx="9000744" cy="289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71627" y="6548627"/>
            <a:ext cx="9000744" cy="274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095375" y="1424939"/>
            <a:ext cx="6829425" cy="50901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1C1C1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B9092"/>
                </a:solidFill>
                <a:latin typeface="Arial"/>
                <a:cs typeface="Arial"/>
              </a:defRPr>
            </a:lvl1pPr>
          </a:lstStyle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B9092"/>
                </a:solidFill>
                <a:latin typeface="Arial"/>
                <a:cs typeface="Arial"/>
              </a:defRPr>
            </a:lvl1pPr>
          </a:lstStyle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1627" y="364236"/>
            <a:ext cx="2301240" cy="50444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71627" y="1266444"/>
            <a:ext cx="9000744" cy="2895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71627" y="6548627"/>
            <a:ext cx="9000744" cy="2743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31212" y="70231"/>
            <a:ext cx="4481575" cy="1078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1C1C1C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37666" y="2458288"/>
            <a:ext cx="7268667" cy="16725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29293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50807" y="6605228"/>
            <a:ext cx="340359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B9092"/>
                </a:solidFill>
                <a:latin typeface="Arial"/>
                <a:cs typeface="Arial"/>
              </a:defRPr>
            </a:lvl1pPr>
          </a:lstStyle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ua-budget.com.ua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86000" marR="156845" indent="-2117725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Огляд </a:t>
            </a:r>
            <a:r>
              <a:rPr spc="-15" dirty="0"/>
              <a:t>інноваційного </a:t>
            </a:r>
            <a:r>
              <a:rPr spc="5" dirty="0"/>
              <a:t>продукту  </a:t>
            </a:r>
            <a:r>
              <a:rPr spc="-50" dirty="0">
                <a:solidFill>
                  <a:srgbClr val="F7921E"/>
                </a:solidFill>
              </a:rPr>
              <a:t>UA</a:t>
            </a:r>
            <a:r>
              <a:rPr spc="-50" dirty="0"/>
              <a:t>-</a:t>
            </a:r>
            <a:r>
              <a:rPr spc="-50" dirty="0">
                <a:solidFill>
                  <a:srgbClr val="006FC0"/>
                </a:solidFill>
              </a:rPr>
              <a:t>Бюджет</a:t>
            </a:r>
            <a:r>
              <a:rPr spc="-50" dirty="0"/>
              <a:t>.</a:t>
            </a:r>
          </a:p>
          <a:p>
            <a:pPr marL="16510">
              <a:lnSpc>
                <a:spcPct val="100000"/>
              </a:lnSpc>
              <a:spcBef>
                <a:spcPts val="5"/>
              </a:spcBef>
            </a:pPr>
            <a:r>
              <a:rPr spc="-10" dirty="0"/>
              <a:t>Модель </a:t>
            </a:r>
            <a:r>
              <a:rPr spc="-5" dirty="0"/>
              <a:t>співпраці </a:t>
            </a:r>
            <a:r>
              <a:rPr dirty="0"/>
              <a:t>з</a:t>
            </a:r>
            <a:r>
              <a:rPr spc="-50" dirty="0"/>
              <a:t> </a:t>
            </a:r>
            <a:r>
              <a:rPr spc="-10" dirty="0"/>
              <a:t>освітянами.</a:t>
            </a:r>
          </a:p>
        </p:txBody>
      </p:sp>
      <p:sp>
        <p:nvSpPr>
          <p:cNvPr id="5" name="object 5"/>
          <p:cNvSpPr/>
          <p:nvPr/>
        </p:nvSpPr>
        <p:spPr>
          <a:xfrm>
            <a:off x="6082565" y="454832"/>
            <a:ext cx="2552833" cy="9670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3067" y="348818"/>
            <a:ext cx="174434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10" dirty="0"/>
              <a:t>Вебінари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150672" y="1579626"/>
            <a:ext cx="8649335" cy="36093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5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900" spc="-5" dirty="0">
                <a:solidFill>
                  <a:srgbClr val="1C1C1C"/>
                </a:solidFill>
                <a:latin typeface="Arial"/>
                <a:cs typeface="Arial"/>
              </a:rPr>
              <a:t>Функціональні </a:t>
            </a:r>
            <a:r>
              <a:rPr sz="2900" spc="-10" dirty="0">
                <a:solidFill>
                  <a:srgbClr val="1C1C1C"/>
                </a:solidFill>
                <a:latin typeface="Arial"/>
                <a:cs typeface="Arial"/>
              </a:rPr>
              <a:t>можливості </a:t>
            </a:r>
            <a:r>
              <a:rPr sz="2900" dirty="0">
                <a:solidFill>
                  <a:srgbClr val="292934"/>
                </a:solidFill>
                <a:latin typeface="Arial"/>
                <a:cs typeface="Arial"/>
              </a:rPr>
              <a:t>продукту</a:t>
            </a:r>
            <a:r>
              <a:rPr sz="2900" spc="-85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2900" spc="-15" dirty="0">
                <a:solidFill>
                  <a:srgbClr val="292934"/>
                </a:solidFill>
                <a:latin typeface="Arial"/>
                <a:cs typeface="Arial"/>
              </a:rPr>
              <a:t>UA-Бюджет:</a:t>
            </a:r>
            <a:endParaRPr sz="29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2165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400" spc="-20" dirty="0">
                <a:solidFill>
                  <a:srgbClr val="1C1C1C"/>
                </a:solidFill>
                <a:latin typeface="Arial"/>
                <a:cs typeface="Arial"/>
              </a:rPr>
              <a:t>Детальний </a:t>
            </a:r>
            <a:r>
              <a:rPr sz="2400" spc="-15" dirty="0">
                <a:solidFill>
                  <a:srgbClr val="1C1C1C"/>
                </a:solidFill>
                <a:latin typeface="Arial"/>
                <a:cs typeface="Arial"/>
              </a:rPr>
              <a:t>огляд </a:t>
            </a:r>
            <a:r>
              <a:rPr sz="2400" spc="-5" dirty="0">
                <a:solidFill>
                  <a:srgbClr val="111111"/>
                </a:solidFill>
                <a:latin typeface="Arial"/>
                <a:cs typeface="Arial"/>
              </a:rPr>
              <a:t>функціональності</a:t>
            </a:r>
            <a:r>
              <a:rPr sz="2400" spc="35" dirty="0">
                <a:solidFill>
                  <a:srgbClr val="111111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11111"/>
                </a:solidFill>
                <a:latin typeface="Arial"/>
                <a:cs typeface="Arial"/>
              </a:rPr>
              <a:t>ПП;</a:t>
            </a:r>
            <a:endParaRPr sz="24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2039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400" spc="-5" dirty="0">
                <a:solidFill>
                  <a:srgbClr val="111111"/>
                </a:solidFill>
                <a:latin typeface="Arial"/>
                <a:cs typeface="Arial"/>
              </a:rPr>
              <a:t>Підсистеми </a:t>
            </a:r>
            <a:r>
              <a:rPr sz="2400" spc="-10" dirty="0">
                <a:solidFill>
                  <a:srgbClr val="111111"/>
                </a:solidFill>
                <a:latin typeface="Arial"/>
                <a:cs typeface="Arial"/>
              </a:rPr>
              <a:t>та їх </a:t>
            </a:r>
            <a:r>
              <a:rPr sz="2400" spc="-5" dirty="0">
                <a:solidFill>
                  <a:srgbClr val="111111"/>
                </a:solidFill>
                <a:latin typeface="Arial"/>
                <a:cs typeface="Arial"/>
              </a:rPr>
              <a:t>функціональні </a:t>
            </a:r>
            <a:r>
              <a:rPr sz="2400" spc="-10" dirty="0">
                <a:solidFill>
                  <a:srgbClr val="111111"/>
                </a:solidFill>
                <a:latin typeface="Arial"/>
                <a:cs typeface="Arial"/>
              </a:rPr>
              <a:t>можливості;</a:t>
            </a:r>
            <a:endParaRPr sz="24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2039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400" dirty="0">
                <a:solidFill>
                  <a:srgbClr val="111111"/>
                </a:solidFill>
                <a:latin typeface="Arial"/>
                <a:cs typeface="Arial"/>
              </a:rPr>
              <a:t>Принципи </a:t>
            </a:r>
            <a:r>
              <a:rPr sz="2400" spc="-10" dirty="0">
                <a:solidFill>
                  <a:srgbClr val="111111"/>
                </a:solidFill>
                <a:latin typeface="Arial"/>
                <a:cs typeface="Arial"/>
              </a:rPr>
              <a:t>функціонування</a:t>
            </a:r>
            <a:r>
              <a:rPr sz="2400" spc="-20" dirty="0">
                <a:solidFill>
                  <a:srgbClr val="111111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11111"/>
                </a:solidFill>
                <a:latin typeface="Arial"/>
                <a:cs typeface="Arial"/>
              </a:rPr>
              <a:t>підсистем;</a:t>
            </a:r>
            <a:endParaRPr sz="24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2045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400" spc="-5" dirty="0">
                <a:solidFill>
                  <a:srgbClr val="111111"/>
                </a:solidFill>
                <a:latin typeface="Arial"/>
                <a:cs typeface="Arial"/>
              </a:rPr>
              <a:t>Порядок </a:t>
            </a:r>
            <a:r>
              <a:rPr sz="2400" spc="-15" dirty="0">
                <a:solidFill>
                  <a:srgbClr val="111111"/>
                </a:solidFill>
                <a:latin typeface="Arial"/>
                <a:cs typeface="Arial"/>
              </a:rPr>
              <a:t>взаємодії </a:t>
            </a:r>
            <a:r>
              <a:rPr sz="2400" spc="-5" dirty="0">
                <a:solidFill>
                  <a:srgbClr val="111111"/>
                </a:solidFill>
                <a:latin typeface="Arial"/>
                <a:cs typeface="Arial"/>
              </a:rPr>
              <a:t>підсистем;</a:t>
            </a:r>
            <a:endParaRPr sz="24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2039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400" spc="-5" dirty="0">
                <a:solidFill>
                  <a:srgbClr val="111111"/>
                </a:solidFill>
                <a:latin typeface="Arial"/>
                <a:cs typeface="Arial"/>
              </a:rPr>
              <a:t>Основні </a:t>
            </a:r>
            <a:r>
              <a:rPr sz="2400" spc="-10" dirty="0">
                <a:solidFill>
                  <a:srgbClr val="111111"/>
                </a:solidFill>
                <a:latin typeface="Arial"/>
                <a:cs typeface="Arial"/>
              </a:rPr>
              <a:t>можливості</a:t>
            </a:r>
            <a:r>
              <a:rPr sz="2400" spc="-15" dirty="0">
                <a:solidFill>
                  <a:srgbClr val="111111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11111"/>
                </a:solidFill>
                <a:latin typeface="Arial"/>
                <a:cs typeface="Arial"/>
              </a:rPr>
              <a:t>налаштування.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10</a:t>
            </a:fld>
            <a:endParaRPr spc="-5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3067" y="348818"/>
            <a:ext cx="174434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10" dirty="0"/>
              <a:t>Вебінари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150672" y="1399184"/>
            <a:ext cx="8837930" cy="4849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812800" indent="-343535">
              <a:lnSpc>
                <a:spcPct val="130000"/>
              </a:lnSpc>
              <a:spcBef>
                <a:spcPts val="10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200" spc="-10" dirty="0">
                <a:solidFill>
                  <a:srgbClr val="1C1C1C"/>
                </a:solidFill>
                <a:latin typeface="Arial"/>
                <a:cs typeface="Arial"/>
              </a:rPr>
              <a:t>Організація </a:t>
            </a:r>
            <a:r>
              <a:rPr sz="2200" spc="-15" dirty="0">
                <a:solidFill>
                  <a:srgbClr val="1C1C1C"/>
                </a:solidFill>
                <a:latin typeface="Arial"/>
                <a:cs typeface="Arial"/>
              </a:rPr>
              <a:t>бухгалтерського </a:t>
            </a:r>
            <a:r>
              <a:rPr sz="2200" spc="-20" dirty="0">
                <a:solidFill>
                  <a:srgbClr val="1C1C1C"/>
                </a:solidFill>
                <a:latin typeface="Arial"/>
                <a:cs typeface="Arial"/>
              </a:rPr>
              <a:t>обліку </a:t>
            </a:r>
            <a:r>
              <a:rPr sz="2200" spc="-5" dirty="0">
                <a:solidFill>
                  <a:srgbClr val="1C1C1C"/>
                </a:solidFill>
                <a:latin typeface="Arial"/>
                <a:cs typeface="Arial"/>
              </a:rPr>
              <a:t>запасів </a:t>
            </a:r>
            <a:r>
              <a:rPr sz="2200" spc="-15" dirty="0">
                <a:solidFill>
                  <a:srgbClr val="1C1C1C"/>
                </a:solidFill>
                <a:latin typeface="Arial"/>
                <a:cs typeface="Arial"/>
              </a:rPr>
              <a:t>та </a:t>
            </a:r>
            <a:r>
              <a:rPr sz="2200" spc="-10" dirty="0">
                <a:solidFill>
                  <a:srgbClr val="1C1C1C"/>
                </a:solidFill>
                <a:latin typeface="Arial"/>
                <a:cs typeface="Arial"/>
              </a:rPr>
              <a:t>необоротних  </a:t>
            </a:r>
            <a:r>
              <a:rPr sz="2200" dirty="0">
                <a:solidFill>
                  <a:srgbClr val="1C1C1C"/>
                </a:solidFill>
                <a:latin typeface="Arial"/>
                <a:cs typeface="Arial"/>
              </a:rPr>
              <a:t>активів </a:t>
            </a:r>
            <a:r>
              <a:rPr sz="2200" spc="-5" dirty="0">
                <a:solidFill>
                  <a:srgbClr val="292934"/>
                </a:solidFill>
                <a:latin typeface="Arial"/>
                <a:cs typeface="Arial"/>
              </a:rPr>
              <a:t>в</a:t>
            </a:r>
            <a:r>
              <a:rPr sz="2200" spc="25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2200" spc="-20" dirty="0">
                <a:solidFill>
                  <a:srgbClr val="292934"/>
                </a:solidFill>
                <a:latin typeface="Arial"/>
                <a:cs typeface="Arial"/>
              </a:rPr>
              <a:t>UA-Бюджет:</a:t>
            </a:r>
            <a:endParaRPr sz="2200">
              <a:latin typeface="Arial"/>
              <a:cs typeface="Arial"/>
            </a:endParaRPr>
          </a:p>
          <a:p>
            <a:pPr marL="756285" marR="1184275" lvl="1" indent="-287020">
              <a:lnSpc>
                <a:spcPct val="130100"/>
              </a:lnSpc>
              <a:spcBef>
                <a:spcPts val="63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Основні положення </a:t>
            </a:r>
            <a:r>
              <a:rPr sz="2000" spc="-10" dirty="0">
                <a:solidFill>
                  <a:srgbClr val="1C1C1C"/>
                </a:solidFill>
                <a:latin typeface="Arial"/>
                <a:cs typeface="Arial"/>
              </a:rPr>
              <a:t>(стандартів) </a:t>
            </a:r>
            <a:r>
              <a:rPr sz="2000" spc="-15" dirty="0">
                <a:solidFill>
                  <a:srgbClr val="1C1C1C"/>
                </a:solidFill>
                <a:latin typeface="Arial"/>
                <a:cs typeface="Arial"/>
              </a:rPr>
              <a:t>бухгалтерського обліку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в  державному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секторі 121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“Основні засоби” </a:t>
            </a:r>
            <a:r>
              <a:rPr sz="2000" spc="-20" dirty="0">
                <a:solidFill>
                  <a:srgbClr val="1C1C1C"/>
                </a:solidFill>
                <a:latin typeface="Arial"/>
                <a:cs typeface="Arial"/>
              </a:rPr>
              <a:t>та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123</a:t>
            </a:r>
            <a:r>
              <a:rPr sz="2000" spc="-15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“Запаси”;</a:t>
            </a:r>
            <a:endParaRPr sz="20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132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000" spc="5" dirty="0">
                <a:solidFill>
                  <a:srgbClr val="1C1C1C"/>
                </a:solidFill>
                <a:latin typeface="Arial"/>
                <a:cs typeface="Arial"/>
              </a:rPr>
              <a:t>Вибірка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з </a:t>
            </a:r>
            <a:r>
              <a:rPr sz="2000" spc="-20" dirty="0">
                <a:solidFill>
                  <a:srgbClr val="1C1C1C"/>
                </a:solidFill>
                <a:latin typeface="Arial"/>
                <a:cs typeface="Arial"/>
              </a:rPr>
              <a:t>методичних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рекомендацій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з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використання</a:t>
            </a:r>
            <a:r>
              <a:rPr sz="2000" spc="-13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1C1C1C"/>
                </a:solidFill>
                <a:latin typeface="Arial"/>
                <a:cs typeface="Arial"/>
              </a:rPr>
              <a:t>стандартів;</a:t>
            </a:r>
            <a:endParaRPr sz="2000">
              <a:latin typeface="Arial"/>
              <a:cs typeface="Arial"/>
            </a:endParaRPr>
          </a:p>
          <a:p>
            <a:pPr marL="756285" marR="5080" lvl="1" indent="-287020">
              <a:lnSpc>
                <a:spcPct val="130100"/>
              </a:lnSpc>
              <a:spcBef>
                <a:spcPts val="595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000" spc="5" dirty="0">
                <a:solidFill>
                  <a:srgbClr val="1C1C1C"/>
                </a:solidFill>
                <a:latin typeface="Arial"/>
                <a:cs typeface="Arial"/>
              </a:rPr>
              <a:t>Вибірка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типових кореспонденцій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субрахунків </a:t>
            </a:r>
            <a:r>
              <a:rPr sz="2000" spc="-15" dirty="0">
                <a:solidFill>
                  <a:srgbClr val="1C1C1C"/>
                </a:solidFill>
                <a:latin typeface="Arial"/>
                <a:cs typeface="Arial"/>
              </a:rPr>
              <a:t>бухгалтерського обліку 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для відображення операцій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з</a:t>
            </a:r>
            <a:r>
              <a:rPr sz="2000" spc="-7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активами;</a:t>
            </a:r>
            <a:endParaRPr sz="2000">
              <a:latin typeface="Arial"/>
              <a:cs typeface="Arial"/>
            </a:endParaRPr>
          </a:p>
          <a:p>
            <a:pPr marL="756285" marR="1108710" lvl="1" indent="-287020">
              <a:lnSpc>
                <a:spcPct val="130000"/>
              </a:lnSpc>
              <a:spcBef>
                <a:spcPts val="60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000" spc="-10" dirty="0">
                <a:solidFill>
                  <a:srgbClr val="1C1C1C"/>
                </a:solidFill>
                <a:latin typeface="Arial"/>
                <a:cs typeface="Arial"/>
              </a:rPr>
              <a:t>Особливості застосування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кореспонденцій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в ПП за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видами  </a:t>
            </a:r>
            <a:r>
              <a:rPr sz="2000" spc="-10" dirty="0">
                <a:solidFill>
                  <a:srgbClr val="1C1C1C"/>
                </a:solidFill>
                <a:latin typeface="Arial"/>
                <a:cs typeface="Arial"/>
              </a:rPr>
              <a:t>господарських</a:t>
            </a:r>
            <a:r>
              <a:rPr sz="2000" spc="-5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операцій;</a:t>
            </a:r>
            <a:endParaRPr sz="2000">
              <a:latin typeface="Arial"/>
              <a:cs typeface="Arial"/>
            </a:endParaRPr>
          </a:p>
          <a:p>
            <a:pPr marL="756285" marR="1524000" lvl="1" indent="-287020">
              <a:lnSpc>
                <a:spcPct val="130000"/>
              </a:lnSpc>
              <a:spcBef>
                <a:spcPts val="605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Практичні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приклади </a:t>
            </a:r>
            <a:r>
              <a:rPr sz="2000" spc="-10" dirty="0">
                <a:solidFill>
                  <a:srgbClr val="1C1C1C"/>
                </a:solidFill>
                <a:latin typeface="Arial"/>
                <a:cs typeface="Arial"/>
              </a:rPr>
              <a:t>застосування положень </a:t>
            </a:r>
            <a:r>
              <a:rPr sz="2000" spc="-20" dirty="0">
                <a:solidFill>
                  <a:srgbClr val="1C1C1C"/>
                </a:solidFill>
                <a:latin typeface="Arial"/>
                <a:cs typeface="Arial"/>
              </a:rPr>
              <a:t>та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типових  кореспонденцій.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11</a:t>
            </a:fld>
            <a:endParaRPr spc="-5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1627" y="2537460"/>
            <a:ext cx="9001125" cy="4081779"/>
            <a:chOff x="71627" y="2537460"/>
            <a:chExt cx="9001125" cy="4081779"/>
          </a:xfrm>
        </p:grpSpPr>
        <p:sp>
          <p:nvSpPr>
            <p:cNvPr id="3" name="object 3"/>
            <p:cNvSpPr/>
            <p:nvPr/>
          </p:nvSpPr>
          <p:spPr>
            <a:xfrm>
              <a:off x="592836" y="2587752"/>
              <a:ext cx="7883652" cy="39806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67690" y="2562606"/>
              <a:ext cx="7934325" cy="4030979"/>
            </a:xfrm>
            <a:custGeom>
              <a:avLst/>
              <a:gdLst/>
              <a:ahLst/>
              <a:cxnLst/>
              <a:rect l="l" t="t" r="r" b="b"/>
              <a:pathLst>
                <a:path w="7934325" h="4030979">
                  <a:moveTo>
                    <a:pt x="0" y="4030979"/>
                  </a:moveTo>
                  <a:lnTo>
                    <a:pt x="7933944" y="4030979"/>
                  </a:lnTo>
                  <a:lnTo>
                    <a:pt x="7933944" y="0"/>
                  </a:lnTo>
                  <a:lnTo>
                    <a:pt x="0" y="0"/>
                  </a:lnTo>
                  <a:lnTo>
                    <a:pt x="0" y="4030979"/>
                  </a:lnTo>
                  <a:close/>
                </a:path>
              </a:pathLst>
            </a:custGeom>
            <a:ln w="50292">
              <a:solidFill>
                <a:srgbClr val="F8AE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4175" marR="5080">
              <a:lnSpc>
                <a:spcPct val="100000"/>
              </a:lnSpc>
              <a:spcBef>
                <a:spcPts val="100"/>
              </a:spcBef>
            </a:pPr>
            <a:r>
              <a:rPr sz="2300" spc="-10" dirty="0"/>
              <a:t>Організація </a:t>
            </a:r>
            <a:r>
              <a:rPr sz="2300" spc="-15" dirty="0"/>
              <a:t>бухгалтерського  </a:t>
            </a:r>
            <a:r>
              <a:rPr sz="2300" spc="-20" dirty="0"/>
              <a:t>обліку </a:t>
            </a:r>
            <a:r>
              <a:rPr sz="2300" spc="-5" dirty="0"/>
              <a:t>запасів </a:t>
            </a:r>
            <a:r>
              <a:rPr sz="2300" spc="-15" dirty="0"/>
              <a:t>та </a:t>
            </a:r>
            <a:r>
              <a:rPr sz="2300" spc="-10" dirty="0"/>
              <a:t>необоротних  </a:t>
            </a:r>
            <a:r>
              <a:rPr sz="2300" dirty="0"/>
              <a:t>активів.</a:t>
            </a:r>
            <a:r>
              <a:rPr sz="2300" spc="-5" dirty="0"/>
              <a:t> Приклади.</a:t>
            </a:r>
            <a:endParaRPr sz="2300"/>
          </a:p>
        </p:txBody>
      </p:sp>
      <p:sp>
        <p:nvSpPr>
          <p:cNvPr id="6" name="object 6"/>
          <p:cNvSpPr txBox="1"/>
          <p:nvPr/>
        </p:nvSpPr>
        <p:spPr>
          <a:xfrm>
            <a:off x="150672" y="1375410"/>
            <a:ext cx="794639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3535">
              <a:lnSpc>
                <a:spcPct val="150000"/>
              </a:lnSpc>
              <a:spcBef>
                <a:spcPts val="10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400" spc="-15" dirty="0">
                <a:solidFill>
                  <a:srgbClr val="1C1C1C"/>
                </a:solidFill>
                <a:latin typeface="Arial"/>
                <a:cs typeface="Arial"/>
              </a:rPr>
              <a:t>Надходження (безоплатне надходження). </a:t>
            </a:r>
            <a:r>
              <a:rPr sz="2400" spc="-10" dirty="0">
                <a:solidFill>
                  <a:srgbClr val="1C1C1C"/>
                </a:solidFill>
                <a:latin typeface="Arial"/>
                <a:cs typeface="Arial"/>
              </a:rPr>
              <a:t>Положення  стандарту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12</a:t>
            </a:fld>
            <a:endParaRPr spc="-5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0672" y="70231"/>
            <a:ext cx="7251065" cy="22904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64765" marR="594360">
              <a:lnSpc>
                <a:spcPct val="100000"/>
              </a:lnSpc>
              <a:spcBef>
                <a:spcPts val="100"/>
              </a:spcBef>
            </a:pPr>
            <a:r>
              <a:rPr sz="2300" spc="-10" dirty="0">
                <a:solidFill>
                  <a:srgbClr val="1C1C1C"/>
                </a:solidFill>
                <a:latin typeface="Arial"/>
                <a:cs typeface="Arial"/>
              </a:rPr>
              <a:t>Організація </a:t>
            </a:r>
            <a:r>
              <a:rPr sz="2300" spc="-15" dirty="0">
                <a:solidFill>
                  <a:srgbClr val="1C1C1C"/>
                </a:solidFill>
                <a:latin typeface="Arial"/>
                <a:cs typeface="Arial"/>
              </a:rPr>
              <a:t>бухгалтерського  </a:t>
            </a:r>
            <a:r>
              <a:rPr sz="2300" spc="-20" dirty="0">
                <a:solidFill>
                  <a:srgbClr val="1C1C1C"/>
                </a:solidFill>
                <a:latin typeface="Arial"/>
                <a:cs typeface="Arial"/>
              </a:rPr>
              <a:t>обліку </a:t>
            </a:r>
            <a:r>
              <a:rPr sz="2300" spc="-5" dirty="0">
                <a:solidFill>
                  <a:srgbClr val="1C1C1C"/>
                </a:solidFill>
                <a:latin typeface="Arial"/>
                <a:cs typeface="Arial"/>
              </a:rPr>
              <a:t>запасів </a:t>
            </a:r>
            <a:r>
              <a:rPr sz="2300" spc="-15" dirty="0">
                <a:solidFill>
                  <a:srgbClr val="1C1C1C"/>
                </a:solidFill>
                <a:latin typeface="Arial"/>
                <a:cs typeface="Arial"/>
              </a:rPr>
              <a:t>та </a:t>
            </a:r>
            <a:r>
              <a:rPr sz="2300" spc="-10" dirty="0">
                <a:solidFill>
                  <a:srgbClr val="1C1C1C"/>
                </a:solidFill>
                <a:latin typeface="Arial"/>
                <a:cs typeface="Arial"/>
              </a:rPr>
              <a:t>необоротних  </a:t>
            </a:r>
            <a:r>
              <a:rPr sz="2300" dirty="0">
                <a:solidFill>
                  <a:srgbClr val="1C1C1C"/>
                </a:solidFill>
                <a:latin typeface="Arial"/>
                <a:cs typeface="Arial"/>
              </a:rPr>
              <a:t>активів.</a:t>
            </a:r>
            <a:r>
              <a:rPr sz="2300" spc="-5" dirty="0">
                <a:solidFill>
                  <a:srgbClr val="1C1C1C"/>
                </a:solidFill>
                <a:latin typeface="Arial"/>
                <a:cs typeface="Arial"/>
              </a:rPr>
              <a:t> Приклади.</a:t>
            </a:r>
            <a:endParaRPr sz="23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5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400" spc="-15" dirty="0">
                <a:solidFill>
                  <a:srgbClr val="1C1C1C"/>
                </a:solidFill>
                <a:latin typeface="Arial"/>
                <a:cs typeface="Arial"/>
              </a:rPr>
              <a:t>Надходження (безоплатне надходження).</a:t>
            </a:r>
            <a:r>
              <a:rPr sz="2400" spc="4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1C1C1C"/>
                </a:solidFill>
                <a:latin typeface="Arial"/>
                <a:cs typeface="Arial"/>
              </a:rPr>
              <a:t>Типові</a:t>
            </a:r>
            <a:endParaRPr sz="24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  <a:spcBef>
                <a:spcPts val="1440"/>
              </a:spcBef>
            </a:pP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кореспонденції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871727" y="2383535"/>
            <a:ext cx="7546975" cy="4095115"/>
            <a:chOff x="871727" y="2383535"/>
            <a:chExt cx="7546975" cy="4095115"/>
          </a:xfrm>
        </p:grpSpPr>
        <p:sp>
          <p:nvSpPr>
            <p:cNvPr id="5" name="object 5"/>
            <p:cNvSpPr/>
            <p:nvPr/>
          </p:nvSpPr>
          <p:spPr>
            <a:xfrm>
              <a:off x="1017420" y="2515053"/>
              <a:ext cx="7200231" cy="369339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96873" y="2408681"/>
              <a:ext cx="7496809" cy="4044950"/>
            </a:xfrm>
            <a:custGeom>
              <a:avLst/>
              <a:gdLst/>
              <a:ahLst/>
              <a:cxnLst/>
              <a:rect l="l" t="t" r="r" b="b"/>
              <a:pathLst>
                <a:path w="7496809" h="4044950">
                  <a:moveTo>
                    <a:pt x="0" y="4044696"/>
                  </a:moveTo>
                  <a:lnTo>
                    <a:pt x="7496556" y="4044696"/>
                  </a:lnTo>
                  <a:lnTo>
                    <a:pt x="7496556" y="0"/>
                  </a:lnTo>
                  <a:lnTo>
                    <a:pt x="0" y="0"/>
                  </a:lnTo>
                  <a:lnTo>
                    <a:pt x="0" y="4044696"/>
                  </a:lnTo>
                  <a:close/>
                </a:path>
              </a:pathLst>
            </a:custGeom>
            <a:ln w="50292">
              <a:solidFill>
                <a:srgbClr val="F8AE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13</a:t>
            </a:fld>
            <a:endParaRPr spc="-5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4175" marR="5080">
              <a:lnSpc>
                <a:spcPct val="100000"/>
              </a:lnSpc>
              <a:spcBef>
                <a:spcPts val="100"/>
              </a:spcBef>
            </a:pPr>
            <a:r>
              <a:rPr sz="2300" spc="-10" dirty="0"/>
              <a:t>Організація </a:t>
            </a:r>
            <a:r>
              <a:rPr sz="2300" spc="-15" dirty="0"/>
              <a:t>бухгалтерського  </a:t>
            </a:r>
            <a:r>
              <a:rPr sz="2300" spc="-20" dirty="0"/>
              <a:t>обліку </a:t>
            </a:r>
            <a:r>
              <a:rPr sz="2300" spc="-5" dirty="0"/>
              <a:t>запасів </a:t>
            </a:r>
            <a:r>
              <a:rPr sz="2300" spc="-15" dirty="0"/>
              <a:t>та </a:t>
            </a:r>
            <a:r>
              <a:rPr sz="2300" spc="-10" dirty="0"/>
              <a:t>необоротних  </a:t>
            </a:r>
            <a:r>
              <a:rPr sz="2300" dirty="0"/>
              <a:t>активів.</a:t>
            </a:r>
            <a:r>
              <a:rPr sz="2300" spc="-5" dirty="0"/>
              <a:t> Приклади.</a:t>
            </a:r>
            <a:endParaRPr sz="2300"/>
          </a:p>
        </p:txBody>
      </p:sp>
      <p:sp>
        <p:nvSpPr>
          <p:cNvPr id="3" name="object 3"/>
          <p:cNvSpPr txBox="1"/>
          <p:nvPr/>
        </p:nvSpPr>
        <p:spPr>
          <a:xfrm>
            <a:off x="150672" y="1221612"/>
            <a:ext cx="7694930" cy="1123950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54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400" spc="-15" dirty="0">
                <a:solidFill>
                  <a:srgbClr val="1C1C1C"/>
                </a:solidFill>
                <a:latin typeface="Arial"/>
                <a:cs typeface="Arial"/>
              </a:rPr>
              <a:t>Надходження (безоплатне надходження).</a:t>
            </a:r>
            <a:r>
              <a:rPr sz="2400" spc="1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C1C1C"/>
                </a:solidFill>
                <a:latin typeface="Arial"/>
                <a:cs typeface="Arial"/>
              </a:rPr>
              <a:t>Документ</a:t>
            </a:r>
            <a:endParaRPr sz="24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  <a:spcBef>
                <a:spcPts val="1445"/>
              </a:spcBef>
            </a:pPr>
            <a:r>
              <a:rPr sz="2400" spc="-15" dirty="0">
                <a:solidFill>
                  <a:srgbClr val="1C1C1C"/>
                </a:solidFill>
                <a:latin typeface="Arial"/>
                <a:cs typeface="Arial"/>
              </a:rPr>
              <a:t>«Надходження</a:t>
            </a:r>
            <a:r>
              <a:rPr sz="2400" spc="2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C1C1C"/>
                </a:solidFill>
                <a:latin typeface="Arial"/>
                <a:cs typeface="Arial"/>
              </a:rPr>
              <a:t>НА»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533400" y="2414016"/>
            <a:ext cx="8290559" cy="4025265"/>
            <a:chOff x="533400" y="2414016"/>
            <a:chExt cx="8290559" cy="4025265"/>
          </a:xfrm>
        </p:grpSpPr>
        <p:sp>
          <p:nvSpPr>
            <p:cNvPr id="6" name="object 6"/>
            <p:cNvSpPr/>
            <p:nvPr/>
          </p:nvSpPr>
          <p:spPr>
            <a:xfrm>
              <a:off x="595122" y="2565254"/>
              <a:ext cx="8127108" cy="382335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58546" y="2439162"/>
              <a:ext cx="8240395" cy="3975100"/>
            </a:xfrm>
            <a:custGeom>
              <a:avLst/>
              <a:gdLst/>
              <a:ahLst/>
              <a:cxnLst/>
              <a:rect l="l" t="t" r="r" b="b"/>
              <a:pathLst>
                <a:path w="8240395" h="3975100">
                  <a:moveTo>
                    <a:pt x="0" y="3974591"/>
                  </a:moveTo>
                  <a:lnTo>
                    <a:pt x="8240268" y="3974591"/>
                  </a:lnTo>
                  <a:lnTo>
                    <a:pt x="8240268" y="0"/>
                  </a:lnTo>
                  <a:lnTo>
                    <a:pt x="0" y="0"/>
                  </a:lnTo>
                  <a:lnTo>
                    <a:pt x="0" y="3974591"/>
                  </a:lnTo>
                  <a:close/>
                </a:path>
              </a:pathLst>
            </a:custGeom>
            <a:ln w="50292">
              <a:solidFill>
                <a:srgbClr val="F8AE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14</a:t>
            </a:fld>
            <a:endParaRPr spc="-5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4175" marR="5080">
              <a:lnSpc>
                <a:spcPct val="100000"/>
              </a:lnSpc>
              <a:spcBef>
                <a:spcPts val="100"/>
              </a:spcBef>
            </a:pPr>
            <a:r>
              <a:rPr sz="2300" spc="-10" dirty="0"/>
              <a:t>Організація </a:t>
            </a:r>
            <a:r>
              <a:rPr sz="2300" spc="-15" dirty="0"/>
              <a:t>бухгалтерського  </a:t>
            </a:r>
            <a:r>
              <a:rPr sz="2300" spc="-20" dirty="0"/>
              <a:t>обліку </a:t>
            </a:r>
            <a:r>
              <a:rPr sz="2300" spc="-5" dirty="0"/>
              <a:t>запасів </a:t>
            </a:r>
            <a:r>
              <a:rPr sz="2300" spc="-15" dirty="0"/>
              <a:t>та </a:t>
            </a:r>
            <a:r>
              <a:rPr sz="2300" spc="-10" dirty="0"/>
              <a:t>необоротних  </a:t>
            </a:r>
            <a:r>
              <a:rPr sz="2300" dirty="0"/>
              <a:t>активів.</a:t>
            </a:r>
            <a:r>
              <a:rPr sz="2300" spc="-5" dirty="0"/>
              <a:t> Приклади.</a:t>
            </a:r>
            <a:endParaRPr sz="2300"/>
          </a:p>
        </p:txBody>
      </p:sp>
      <p:sp>
        <p:nvSpPr>
          <p:cNvPr id="3" name="object 3"/>
          <p:cNvSpPr txBox="1"/>
          <p:nvPr/>
        </p:nvSpPr>
        <p:spPr>
          <a:xfrm>
            <a:off x="150672" y="1206373"/>
            <a:ext cx="8466455" cy="1123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3535">
              <a:lnSpc>
                <a:spcPct val="150100"/>
              </a:lnSpc>
              <a:spcBef>
                <a:spcPts val="10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400" spc="-15" dirty="0">
                <a:solidFill>
                  <a:srgbClr val="1C1C1C"/>
                </a:solidFill>
                <a:latin typeface="Arial"/>
                <a:cs typeface="Arial"/>
              </a:rPr>
              <a:t>Надходження (безоплатне надходження). Проведення </a:t>
            </a: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за  документом </a:t>
            </a:r>
            <a:r>
              <a:rPr sz="2400" spc="-15" dirty="0">
                <a:solidFill>
                  <a:srgbClr val="1C1C1C"/>
                </a:solidFill>
                <a:latin typeface="Arial"/>
                <a:cs typeface="Arial"/>
              </a:rPr>
              <a:t>«Надходження</a:t>
            </a:r>
            <a:r>
              <a:rPr sz="2400" spc="1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НА»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676655" y="2397251"/>
            <a:ext cx="8031480" cy="4029710"/>
            <a:chOff x="676655" y="2397251"/>
            <a:chExt cx="8031480" cy="4029710"/>
          </a:xfrm>
        </p:grpSpPr>
        <p:sp>
          <p:nvSpPr>
            <p:cNvPr id="6" name="object 6"/>
            <p:cNvSpPr/>
            <p:nvPr/>
          </p:nvSpPr>
          <p:spPr>
            <a:xfrm>
              <a:off x="726947" y="2447543"/>
              <a:ext cx="7930895" cy="392887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01801" y="2422397"/>
              <a:ext cx="7981315" cy="3979545"/>
            </a:xfrm>
            <a:custGeom>
              <a:avLst/>
              <a:gdLst/>
              <a:ahLst/>
              <a:cxnLst/>
              <a:rect l="l" t="t" r="r" b="b"/>
              <a:pathLst>
                <a:path w="7981315" h="3979545">
                  <a:moveTo>
                    <a:pt x="0" y="3979164"/>
                  </a:moveTo>
                  <a:lnTo>
                    <a:pt x="7981188" y="3979164"/>
                  </a:lnTo>
                  <a:lnTo>
                    <a:pt x="7981188" y="0"/>
                  </a:lnTo>
                  <a:lnTo>
                    <a:pt x="0" y="0"/>
                  </a:lnTo>
                  <a:lnTo>
                    <a:pt x="0" y="3979164"/>
                  </a:lnTo>
                  <a:close/>
                </a:path>
              </a:pathLst>
            </a:custGeom>
            <a:ln w="50292">
              <a:solidFill>
                <a:srgbClr val="F8AE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15</a:t>
            </a:fld>
            <a:endParaRPr spc="-5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3067" y="348818"/>
            <a:ext cx="174434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10" dirty="0"/>
              <a:t>Вебінари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150672" y="1576578"/>
            <a:ext cx="8767445" cy="46869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95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800" spc="-10" dirty="0">
                <a:solidFill>
                  <a:srgbClr val="292934"/>
                </a:solidFill>
                <a:latin typeface="Arial"/>
                <a:cs typeface="Arial"/>
              </a:rPr>
              <a:t>Організація фінансового </a:t>
            </a:r>
            <a:r>
              <a:rPr sz="2800" spc="-20" dirty="0">
                <a:solidFill>
                  <a:srgbClr val="292934"/>
                </a:solidFill>
                <a:latin typeface="Arial"/>
                <a:cs typeface="Arial"/>
              </a:rPr>
              <a:t>обліку </a:t>
            </a:r>
            <a:r>
              <a:rPr sz="2800" spc="-5" dirty="0">
                <a:solidFill>
                  <a:srgbClr val="292934"/>
                </a:solidFill>
                <a:latin typeface="Arial"/>
                <a:cs typeface="Arial"/>
              </a:rPr>
              <a:t>в</a:t>
            </a:r>
            <a:r>
              <a:rPr sz="2800" spc="45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292934"/>
                </a:solidFill>
                <a:latin typeface="Arial"/>
                <a:cs typeface="Arial"/>
              </a:rPr>
              <a:t>UA-Бюджет:</a:t>
            </a:r>
            <a:endParaRPr sz="28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214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400" spc="-10" dirty="0">
                <a:solidFill>
                  <a:srgbClr val="1C1C1C"/>
                </a:solidFill>
                <a:latin typeface="Arial"/>
                <a:cs typeface="Arial"/>
              </a:rPr>
              <a:t>Призначення та організація фінансового </a:t>
            </a: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плану</a:t>
            </a:r>
            <a:r>
              <a:rPr sz="2400" spc="4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рахунків;</a:t>
            </a:r>
            <a:endParaRPr sz="2400">
              <a:latin typeface="Arial"/>
              <a:cs typeface="Arial"/>
            </a:endParaRPr>
          </a:p>
          <a:p>
            <a:pPr marL="756285" marR="1009650" lvl="1" indent="-287020">
              <a:lnSpc>
                <a:spcPct val="150000"/>
              </a:lnSpc>
              <a:spcBef>
                <a:spcPts val="60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Порядок документообігу </a:t>
            </a:r>
            <a:r>
              <a:rPr sz="2400" spc="-10" dirty="0">
                <a:solidFill>
                  <a:srgbClr val="1C1C1C"/>
                </a:solidFill>
                <a:latin typeface="Arial"/>
                <a:cs typeface="Arial"/>
              </a:rPr>
              <a:t>та </a:t>
            </a: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контролю фінансових  показників;</a:t>
            </a:r>
            <a:endParaRPr sz="24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2039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400" spc="-15" dirty="0">
                <a:solidFill>
                  <a:srgbClr val="1C1C1C"/>
                </a:solidFill>
                <a:latin typeface="Arial"/>
                <a:cs typeface="Arial"/>
              </a:rPr>
              <a:t>Схеми </a:t>
            </a: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фінансових</a:t>
            </a:r>
            <a:r>
              <a:rPr sz="2400" spc="2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1C1C1C"/>
                </a:solidFill>
                <a:latin typeface="Arial"/>
                <a:cs typeface="Arial"/>
              </a:rPr>
              <a:t>проводок;</a:t>
            </a:r>
            <a:endParaRPr sz="2400">
              <a:latin typeface="Arial"/>
              <a:cs typeface="Arial"/>
            </a:endParaRPr>
          </a:p>
          <a:p>
            <a:pPr marL="756285" marR="597535" lvl="1" indent="-287020">
              <a:lnSpc>
                <a:spcPct val="150000"/>
              </a:lnSpc>
              <a:spcBef>
                <a:spcPts val="605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Налаштування </a:t>
            </a:r>
            <a:r>
              <a:rPr sz="2400" spc="-10" dirty="0">
                <a:solidFill>
                  <a:srgbClr val="1C1C1C"/>
                </a:solidFill>
                <a:latin typeface="Arial"/>
                <a:cs typeface="Arial"/>
              </a:rPr>
              <a:t>фінансового </a:t>
            </a:r>
            <a:r>
              <a:rPr sz="2400" spc="-20" dirty="0">
                <a:solidFill>
                  <a:srgbClr val="1C1C1C"/>
                </a:solidFill>
                <a:latin typeface="Arial"/>
                <a:cs typeface="Arial"/>
              </a:rPr>
              <a:t>обліку </a:t>
            </a:r>
            <a:r>
              <a:rPr sz="2400" spc="-10" dirty="0">
                <a:solidFill>
                  <a:srgbClr val="1C1C1C"/>
                </a:solidFill>
                <a:latin typeface="Arial"/>
                <a:cs typeface="Arial"/>
              </a:rPr>
              <a:t>та </a:t>
            </a:r>
            <a:r>
              <a:rPr sz="2400" spc="-15" dirty="0">
                <a:solidFill>
                  <a:srgbClr val="1C1C1C"/>
                </a:solidFill>
                <a:latin typeface="Arial"/>
                <a:cs typeface="Arial"/>
              </a:rPr>
              <a:t>господарських  </a:t>
            </a: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операцій;</a:t>
            </a:r>
            <a:endParaRPr sz="24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2039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Вплив </a:t>
            </a:r>
            <a:r>
              <a:rPr sz="2400" spc="-10" dirty="0">
                <a:solidFill>
                  <a:srgbClr val="1C1C1C"/>
                </a:solidFill>
                <a:latin typeface="Arial"/>
                <a:cs typeface="Arial"/>
              </a:rPr>
              <a:t>фінансового </a:t>
            </a:r>
            <a:r>
              <a:rPr sz="2400" spc="-20" dirty="0">
                <a:solidFill>
                  <a:srgbClr val="1C1C1C"/>
                </a:solidFill>
                <a:latin typeface="Arial"/>
                <a:cs typeface="Arial"/>
              </a:rPr>
              <a:t>обліку </a:t>
            </a: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на </a:t>
            </a:r>
            <a:r>
              <a:rPr sz="2400" spc="-20" dirty="0">
                <a:solidFill>
                  <a:srgbClr val="1C1C1C"/>
                </a:solidFill>
                <a:latin typeface="Arial"/>
                <a:cs typeface="Arial"/>
              </a:rPr>
              <a:t>бюджетну</a:t>
            </a:r>
            <a:r>
              <a:rPr sz="2400" spc="1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звітність.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16</a:t>
            </a:fld>
            <a:endParaRPr spc="-5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1125" rIns="0" bIns="0" rtlCol="0">
            <a:spAutoFit/>
          </a:bodyPr>
          <a:lstStyle/>
          <a:p>
            <a:pPr marL="384175" marR="508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Організація фінансового  </a:t>
            </a:r>
            <a:r>
              <a:rPr spc="-60" dirty="0"/>
              <a:t>обліку.</a:t>
            </a:r>
            <a:r>
              <a:rPr spc="-5" dirty="0"/>
              <a:t> Приклади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0672" y="1558290"/>
            <a:ext cx="59296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400" dirty="0">
                <a:solidFill>
                  <a:srgbClr val="1C1C1C"/>
                </a:solidFill>
                <a:latin typeface="Arial"/>
                <a:cs typeface="Arial"/>
              </a:rPr>
              <a:t>Документ </a:t>
            </a:r>
            <a:r>
              <a:rPr sz="2400" spc="-10" dirty="0">
                <a:solidFill>
                  <a:srgbClr val="1C1C1C"/>
                </a:solidFill>
                <a:latin typeface="Arial"/>
                <a:cs typeface="Arial"/>
              </a:rPr>
              <a:t>«Платіжне доручення».</a:t>
            </a:r>
            <a:r>
              <a:rPr sz="2400" spc="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C1C1C"/>
                </a:solidFill>
                <a:latin typeface="Arial"/>
                <a:cs typeface="Arial"/>
              </a:rPr>
              <a:t>Опис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1074419" y="2097023"/>
            <a:ext cx="7655559" cy="4198620"/>
            <a:chOff x="1074419" y="2097023"/>
            <a:chExt cx="7655559" cy="4198620"/>
          </a:xfrm>
        </p:grpSpPr>
        <p:sp>
          <p:nvSpPr>
            <p:cNvPr id="6" name="object 6"/>
            <p:cNvSpPr/>
            <p:nvPr/>
          </p:nvSpPr>
          <p:spPr>
            <a:xfrm>
              <a:off x="1298093" y="2295899"/>
              <a:ext cx="7133399" cy="378648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099565" y="2122169"/>
              <a:ext cx="7604759" cy="4148454"/>
            </a:xfrm>
            <a:custGeom>
              <a:avLst/>
              <a:gdLst/>
              <a:ahLst/>
              <a:cxnLst/>
              <a:rect l="l" t="t" r="r" b="b"/>
              <a:pathLst>
                <a:path w="7604759" h="4148454">
                  <a:moveTo>
                    <a:pt x="0" y="4148328"/>
                  </a:moveTo>
                  <a:lnTo>
                    <a:pt x="7604759" y="4148328"/>
                  </a:lnTo>
                  <a:lnTo>
                    <a:pt x="7604759" y="0"/>
                  </a:lnTo>
                  <a:lnTo>
                    <a:pt x="0" y="0"/>
                  </a:lnTo>
                  <a:lnTo>
                    <a:pt x="0" y="4148328"/>
                  </a:lnTo>
                  <a:close/>
                </a:path>
              </a:pathLst>
            </a:custGeom>
            <a:ln w="50292">
              <a:solidFill>
                <a:srgbClr val="F8AE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17</a:t>
            </a:fld>
            <a:endParaRPr spc="-5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1125" rIns="0" bIns="0" rtlCol="0">
            <a:spAutoFit/>
          </a:bodyPr>
          <a:lstStyle/>
          <a:p>
            <a:pPr marL="384175" marR="508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Організація фінансового  </a:t>
            </a:r>
            <a:r>
              <a:rPr spc="-60" dirty="0"/>
              <a:t>обліку.</a:t>
            </a:r>
            <a:r>
              <a:rPr spc="-5" dirty="0"/>
              <a:t> Приклади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0672" y="1558290"/>
            <a:ext cx="69684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400" dirty="0">
                <a:solidFill>
                  <a:srgbClr val="1C1C1C"/>
                </a:solidFill>
                <a:latin typeface="Arial"/>
                <a:cs typeface="Arial"/>
              </a:rPr>
              <a:t>Документ </a:t>
            </a:r>
            <a:r>
              <a:rPr sz="2400" spc="-10" dirty="0">
                <a:solidFill>
                  <a:srgbClr val="1C1C1C"/>
                </a:solidFill>
                <a:latin typeface="Arial"/>
                <a:cs typeface="Arial"/>
              </a:rPr>
              <a:t>«Платіжне доручення».</a:t>
            </a:r>
            <a:r>
              <a:rPr sz="2400" spc="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Формування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1159763" y="2144267"/>
            <a:ext cx="7569834" cy="4110354"/>
            <a:chOff x="1159763" y="2144267"/>
            <a:chExt cx="7569834" cy="4110354"/>
          </a:xfrm>
        </p:grpSpPr>
        <p:sp>
          <p:nvSpPr>
            <p:cNvPr id="6" name="object 6"/>
            <p:cNvSpPr/>
            <p:nvPr/>
          </p:nvSpPr>
          <p:spPr>
            <a:xfrm>
              <a:off x="1382268" y="2332190"/>
              <a:ext cx="7085335" cy="35600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184909" y="2169413"/>
              <a:ext cx="7519670" cy="4060190"/>
            </a:xfrm>
            <a:custGeom>
              <a:avLst/>
              <a:gdLst/>
              <a:ahLst/>
              <a:cxnLst/>
              <a:rect l="l" t="t" r="r" b="b"/>
              <a:pathLst>
                <a:path w="7519670" h="4060190">
                  <a:moveTo>
                    <a:pt x="0" y="4059936"/>
                  </a:moveTo>
                  <a:lnTo>
                    <a:pt x="7519416" y="4059936"/>
                  </a:lnTo>
                  <a:lnTo>
                    <a:pt x="7519416" y="0"/>
                  </a:lnTo>
                  <a:lnTo>
                    <a:pt x="0" y="0"/>
                  </a:lnTo>
                  <a:lnTo>
                    <a:pt x="0" y="4059936"/>
                  </a:lnTo>
                  <a:close/>
                </a:path>
              </a:pathLst>
            </a:custGeom>
            <a:ln w="50292">
              <a:solidFill>
                <a:srgbClr val="F8AE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18</a:t>
            </a:fld>
            <a:endParaRPr spc="-5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1125" rIns="0" bIns="0" rtlCol="0">
            <a:spAutoFit/>
          </a:bodyPr>
          <a:lstStyle/>
          <a:p>
            <a:pPr marL="384175" marR="508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Організація фінансового  </a:t>
            </a:r>
            <a:r>
              <a:rPr spc="-60" dirty="0"/>
              <a:t>обліку.</a:t>
            </a:r>
            <a:r>
              <a:rPr spc="-5" dirty="0"/>
              <a:t> Приклади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0672" y="1558290"/>
            <a:ext cx="67310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400" dirty="0">
                <a:solidFill>
                  <a:srgbClr val="1C1C1C"/>
                </a:solidFill>
                <a:latin typeface="Arial"/>
                <a:cs typeface="Arial"/>
              </a:rPr>
              <a:t>Документ </a:t>
            </a:r>
            <a:r>
              <a:rPr sz="2400" spc="-10" dirty="0">
                <a:solidFill>
                  <a:srgbClr val="1C1C1C"/>
                </a:solidFill>
                <a:latin typeface="Arial"/>
                <a:cs typeface="Arial"/>
              </a:rPr>
              <a:t>«Платіжне доручення».</a:t>
            </a:r>
            <a:r>
              <a:rPr sz="2400" spc="1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C1C1C"/>
                </a:solidFill>
                <a:latin typeface="Arial"/>
                <a:cs typeface="Arial"/>
              </a:rPr>
              <a:t>Створення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1042416" y="2193035"/>
            <a:ext cx="7560945" cy="3935095"/>
            <a:chOff x="1042416" y="2193035"/>
            <a:chExt cx="7560945" cy="3935095"/>
          </a:xfrm>
        </p:grpSpPr>
        <p:sp>
          <p:nvSpPr>
            <p:cNvPr id="6" name="object 6"/>
            <p:cNvSpPr/>
            <p:nvPr/>
          </p:nvSpPr>
          <p:spPr>
            <a:xfrm>
              <a:off x="1092708" y="2243327"/>
              <a:ext cx="7459980" cy="383438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067562" y="2218181"/>
              <a:ext cx="7510780" cy="3884929"/>
            </a:xfrm>
            <a:custGeom>
              <a:avLst/>
              <a:gdLst/>
              <a:ahLst/>
              <a:cxnLst/>
              <a:rect l="l" t="t" r="r" b="b"/>
              <a:pathLst>
                <a:path w="7510780" h="3884929">
                  <a:moveTo>
                    <a:pt x="0" y="3884676"/>
                  </a:moveTo>
                  <a:lnTo>
                    <a:pt x="7510272" y="3884676"/>
                  </a:lnTo>
                  <a:lnTo>
                    <a:pt x="7510272" y="0"/>
                  </a:lnTo>
                  <a:lnTo>
                    <a:pt x="0" y="0"/>
                  </a:lnTo>
                  <a:lnTo>
                    <a:pt x="0" y="3884676"/>
                  </a:lnTo>
                  <a:close/>
                </a:path>
              </a:pathLst>
            </a:custGeom>
            <a:ln w="50292">
              <a:solidFill>
                <a:srgbClr val="F8AE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19</a:t>
            </a:fld>
            <a:endParaRPr spc="-5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3067" y="105282"/>
            <a:ext cx="3910329" cy="1002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Програмний</a:t>
            </a:r>
            <a:r>
              <a:rPr sz="3200" spc="-80" dirty="0"/>
              <a:t> </a:t>
            </a:r>
            <a:r>
              <a:rPr sz="3200" spc="-10" dirty="0"/>
              <a:t>продукт  </a:t>
            </a:r>
            <a:r>
              <a:rPr sz="3200" spc="-25" dirty="0">
                <a:solidFill>
                  <a:srgbClr val="292934"/>
                </a:solidFill>
              </a:rPr>
              <a:t>UA-Бюджет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150672" y="1405280"/>
            <a:ext cx="8709660" cy="47967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746125" indent="-343535">
              <a:lnSpc>
                <a:spcPct val="110000"/>
              </a:lnSpc>
              <a:spcBef>
                <a:spcPts val="10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Програмний </a:t>
            </a:r>
            <a:r>
              <a:rPr sz="2800" spc="-10" dirty="0">
                <a:solidFill>
                  <a:srgbClr val="292934"/>
                </a:solidFill>
                <a:latin typeface="Arial"/>
                <a:cs typeface="Arial"/>
              </a:rPr>
              <a:t>продукт </a:t>
            </a:r>
            <a:r>
              <a:rPr sz="2800" spc="-25" dirty="0">
                <a:solidFill>
                  <a:srgbClr val="292934"/>
                </a:solidFill>
                <a:latin typeface="Arial"/>
                <a:cs typeface="Arial"/>
              </a:rPr>
              <a:t>UA-Бюджет </a:t>
            </a:r>
            <a:r>
              <a:rPr sz="2800" spc="-20" dirty="0">
                <a:solidFill>
                  <a:srgbClr val="1C1C1C"/>
                </a:solidFill>
                <a:latin typeface="Arial"/>
                <a:cs typeface="Arial"/>
              </a:rPr>
              <a:t>розроблявся 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відповідно до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вимог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і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положень</a:t>
            </a:r>
            <a:r>
              <a:rPr sz="2800" spc="5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чинних</a:t>
            </a:r>
            <a:endParaRPr sz="2800" dirty="0">
              <a:latin typeface="Arial"/>
              <a:cs typeface="Arial"/>
            </a:endParaRPr>
          </a:p>
          <a:p>
            <a:pPr marL="355600" marR="5080">
              <a:lnSpc>
                <a:spcPct val="110000"/>
              </a:lnSpc>
            </a:pP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нормативних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документів </a:t>
            </a:r>
            <a:r>
              <a:rPr sz="2800" spc="-35" dirty="0">
                <a:solidFill>
                  <a:srgbClr val="1C1C1C"/>
                </a:solidFill>
                <a:latin typeface="Arial"/>
                <a:cs typeface="Arial"/>
              </a:rPr>
              <a:t>Мінфіну,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Державної  казначейської </a:t>
            </a:r>
            <a:r>
              <a:rPr sz="2800" spc="10" dirty="0">
                <a:solidFill>
                  <a:srgbClr val="1C1C1C"/>
                </a:solidFill>
                <a:latin typeface="Arial"/>
                <a:cs typeface="Arial"/>
              </a:rPr>
              <a:t>служби </a:t>
            </a:r>
            <a:r>
              <a:rPr sz="2800" spc="-20" dirty="0">
                <a:solidFill>
                  <a:srgbClr val="1C1C1C"/>
                </a:solidFill>
                <a:latin typeface="Arial"/>
                <a:cs typeface="Arial"/>
              </a:rPr>
              <a:t>та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інших </a:t>
            </a:r>
            <a:r>
              <a:rPr sz="2800" spc="-15" dirty="0">
                <a:solidFill>
                  <a:srgbClr val="1C1C1C"/>
                </a:solidFill>
                <a:latin typeface="Arial"/>
                <a:cs typeface="Arial"/>
              </a:rPr>
              <a:t>законодавчих </a:t>
            </a:r>
            <a:r>
              <a:rPr sz="2800" dirty="0">
                <a:solidFill>
                  <a:srgbClr val="1C1C1C"/>
                </a:solidFill>
                <a:latin typeface="Arial"/>
                <a:cs typeface="Arial"/>
              </a:rPr>
              <a:t>актів 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з </a:t>
            </a:r>
            <a:r>
              <a:rPr sz="2800" spc="-20" dirty="0">
                <a:solidFill>
                  <a:srgbClr val="1C1C1C"/>
                </a:solidFill>
                <a:latin typeface="Arial"/>
                <a:cs typeface="Arial"/>
              </a:rPr>
              <a:t>ведення </a:t>
            </a:r>
            <a:r>
              <a:rPr sz="2800" spc="-25" dirty="0">
                <a:solidFill>
                  <a:srgbClr val="1C1C1C"/>
                </a:solidFill>
                <a:latin typeface="Arial"/>
                <a:cs typeface="Arial"/>
              </a:rPr>
              <a:t>бюджетного </a:t>
            </a:r>
            <a:r>
              <a:rPr sz="2800" spc="-20" dirty="0">
                <a:solidFill>
                  <a:srgbClr val="1C1C1C"/>
                </a:solidFill>
                <a:latin typeface="Arial"/>
                <a:cs typeface="Arial"/>
              </a:rPr>
              <a:t>обліку та</a:t>
            </a:r>
            <a:r>
              <a:rPr sz="2800" spc="8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1C1C1C"/>
                </a:solidFill>
                <a:latin typeface="Arial"/>
                <a:cs typeface="Arial"/>
              </a:rPr>
              <a:t>виконання</a:t>
            </a:r>
            <a:endParaRPr sz="2800" dirty="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  <a:spcBef>
                <a:spcPts val="335"/>
              </a:spcBef>
            </a:pPr>
            <a:r>
              <a:rPr sz="2800" spc="-55" dirty="0">
                <a:solidFill>
                  <a:srgbClr val="1C1C1C"/>
                </a:solidFill>
                <a:latin typeface="Arial"/>
                <a:cs typeface="Arial"/>
              </a:rPr>
              <a:t>бюджету.</a:t>
            </a:r>
            <a:endParaRPr sz="2800" dirty="0">
              <a:latin typeface="Arial"/>
              <a:cs typeface="Arial"/>
            </a:endParaRPr>
          </a:p>
          <a:p>
            <a:pPr marL="355600" marR="28575" indent="-343535">
              <a:lnSpc>
                <a:spcPct val="110000"/>
              </a:lnSpc>
              <a:spcBef>
                <a:spcPts val="60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800" spc="-15" dirty="0">
                <a:solidFill>
                  <a:srgbClr val="1C1C1C"/>
                </a:solidFill>
                <a:latin typeface="Arial"/>
                <a:cs typeface="Arial"/>
              </a:rPr>
              <a:t>Особливістю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продукту є можливість в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одному  </a:t>
            </a:r>
            <a:r>
              <a:rPr sz="2800" dirty="0">
                <a:solidFill>
                  <a:srgbClr val="1C1C1C"/>
                </a:solidFill>
                <a:latin typeface="Arial"/>
                <a:cs typeface="Arial"/>
              </a:rPr>
              <a:t>інформаційному </a:t>
            </a:r>
            <a:r>
              <a:rPr sz="2800" spc="-20" dirty="0">
                <a:solidFill>
                  <a:srgbClr val="1C1C1C"/>
                </a:solidFill>
                <a:latin typeface="Arial"/>
                <a:cs typeface="Arial"/>
              </a:rPr>
              <a:t>полі </a:t>
            </a:r>
            <a:r>
              <a:rPr sz="2800" spc="-15" dirty="0">
                <a:solidFill>
                  <a:srgbClr val="1C1C1C"/>
                </a:solidFill>
                <a:latin typeface="Arial"/>
                <a:cs typeface="Arial"/>
              </a:rPr>
              <a:t>узагальнити всі </a:t>
            </a:r>
            <a:r>
              <a:rPr sz="2800" spc="-20" dirty="0">
                <a:solidFill>
                  <a:srgbClr val="1C1C1C"/>
                </a:solidFill>
                <a:latin typeface="Arial"/>
                <a:cs typeface="Arial"/>
              </a:rPr>
              <a:t>розділи  </a:t>
            </a:r>
            <a:r>
              <a:rPr sz="2800" spc="-15" dirty="0">
                <a:solidFill>
                  <a:srgbClr val="1C1C1C"/>
                </a:solidFill>
                <a:latin typeface="Arial"/>
                <a:cs typeface="Arial"/>
              </a:rPr>
              <a:t>бухгалтерського,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фінансового </a:t>
            </a:r>
            <a:r>
              <a:rPr sz="2800" spc="-20" dirty="0">
                <a:solidFill>
                  <a:srgbClr val="1C1C1C"/>
                </a:solidFill>
                <a:latin typeface="Arial"/>
                <a:cs typeface="Arial"/>
              </a:rPr>
              <a:t>та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кадрового </a:t>
            </a:r>
            <a:r>
              <a:rPr sz="2800" spc="-60" dirty="0">
                <a:solidFill>
                  <a:srgbClr val="1C1C1C"/>
                </a:solidFill>
                <a:latin typeface="Arial"/>
                <a:cs typeface="Arial"/>
              </a:rPr>
              <a:t>обліку, 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розрахунку заробітної</a:t>
            </a:r>
            <a:r>
              <a:rPr sz="2800" spc="1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800" spc="-15" dirty="0">
                <a:solidFill>
                  <a:srgbClr val="1C1C1C"/>
                </a:solidFill>
                <a:latin typeface="Arial"/>
                <a:cs typeface="Arial"/>
              </a:rPr>
              <a:t>плати.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2</a:t>
            </a:fld>
            <a:endParaRPr spc="-5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1125" rIns="0" bIns="0" rtlCol="0">
            <a:spAutoFit/>
          </a:bodyPr>
          <a:lstStyle/>
          <a:p>
            <a:pPr marL="384175" marR="508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Організація фінансового  </a:t>
            </a:r>
            <a:r>
              <a:rPr spc="-60" dirty="0"/>
              <a:t>обліку.</a:t>
            </a:r>
            <a:r>
              <a:rPr spc="-5" dirty="0"/>
              <a:t> Приклади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0672" y="1558290"/>
            <a:ext cx="50323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400" dirty="0">
                <a:solidFill>
                  <a:srgbClr val="1C1C1C"/>
                </a:solidFill>
                <a:latin typeface="Arial"/>
                <a:cs typeface="Arial"/>
              </a:rPr>
              <a:t>Документ </a:t>
            </a:r>
            <a:r>
              <a:rPr sz="2400" spc="-10" dirty="0">
                <a:solidFill>
                  <a:srgbClr val="1C1C1C"/>
                </a:solidFill>
                <a:latin typeface="Arial"/>
                <a:cs typeface="Arial"/>
              </a:rPr>
              <a:t>«Платіжне</a:t>
            </a:r>
            <a:r>
              <a:rPr sz="2400" spc="-3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C1C1C"/>
                </a:solidFill>
                <a:latin typeface="Arial"/>
                <a:cs typeface="Arial"/>
              </a:rPr>
              <a:t>доручення»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1074419" y="2097023"/>
            <a:ext cx="7655559" cy="4198620"/>
            <a:chOff x="1074419" y="2097023"/>
            <a:chExt cx="7655559" cy="4198620"/>
          </a:xfrm>
        </p:grpSpPr>
        <p:sp>
          <p:nvSpPr>
            <p:cNvPr id="6" name="object 6"/>
            <p:cNvSpPr/>
            <p:nvPr/>
          </p:nvSpPr>
          <p:spPr>
            <a:xfrm>
              <a:off x="1298093" y="2295899"/>
              <a:ext cx="7133399" cy="378648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099565" y="2122169"/>
              <a:ext cx="7604759" cy="4148454"/>
            </a:xfrm>
            <a:custGeom>
              <a:avLst/>
              <a:gdLst/>
              <a:ahLst/>
              <a:cxnLst/>
              <a:rect l="l" t="t" r="r" b="b"/>
              <a:pathLst>
                <a:path w="7604759" h="4148454">
                  <a:moveTo>
                    <a:pt x="0" y="4148328"/>
                  </a:moveTo>
                  <a:lnTo>
                    <a:pt x="7604759" y="4148328"/>
                  </a:lnTo>
                  <a:lnTo>
                    <a:pt x="7604759" y="0"/>
                  </a:lnTo>
                  <a:lnTo>
                    <a:pt x="0" y="0"/>
                  </a:lnTo>
                  <a:lnTo>
                    <a:pt x="0" y="4148328"/>
                  </a:lnTo>
                  <a:close/>
                </a:path>
              </a:pathLst>
            </a:custGeom>
            <a:ln w="50292">
              <a:solidFill>
                <a:srgbClr val="F8AE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20</a:t>
            </a:fld>
            <a:endParaRPr spc="-5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1125" rIns="0" bIns="0" rtlCol="0">
            <a:spAutoFit/>
          </a:bodyPr>
          <a:lstStyle/>
          <a:p>
            <a:pPr marL="384175" marR="508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Організація фінансового  </a:t>
            </a:r>
            <a:r>
              <a:rPr spc="-60" dirty="0"/>
              <a:t>обліку.</a:t>
            </a:r>
            <a:r>
              <a:rPr spc="-5" dirty="0"/>
              <a:t> Приклади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0672" y="1558290"/>
            <a:ext cx="69322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400" dirty="0">
                <a:solidFill>
                  <a:srgbClr val="1C1C1C"/>
                </a:solidFill>
                <a:latin typeface="Arial"/>
                <a:cs typeface="Arial"/>
              </a:rPr>
              <a:t>Документ </a:t>
            </a:r>
            <a:r>
              <a:rPr sz="2400" spc="-10" dirty="0">
                <a:solidFill>
                  <a:srgbClr val="1C1C1C"/>
                </a:solidFill>
                <a:latin typeface="Arial"/>
                <a:cs typeface="Arial"/>
              </a:rPr>
              <a:t>«Платіжне доручення».</a:t>
            </a:r>
            <a:r>
              <a:rPr sz="2400" spc="4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1C1C1C"/>
                </a:solidFill>
                <a:latin typeface="Arial"/>
                <a:cs typeface="Arial"/>
              </a:rPr>
              <a:t>Проведення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1059180" y="2148839"/>
            <a:ext cx="7658100" cy="4147185"/>
            <a:chOff x="1059180" y="2148839"/>
            <a:chExt cx="7658100" cy="4147185"/>
          </a:xfrm>
        </p:grpSpPr>
        <p:sp>
          <p:nvSpPr>
            <p:cNvPr id="6" name="object 6"/>
            <p:cNvSpPr/>
            <p:nvPr/>
          </p:nvSpPr>
          <p:spPr>
            <a:xfrm>
              <a:off x="1265201" y="2319197"/>
              <a:ext cx="7108667" cy="348279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078230" y="2167889"/>
              <a:ext cx="7620000" cy="4109085"/>
            </a:xfrm>
            <a:custGeom>
              <a:avLst/>
              <a:gdLst/>
              <a:ahLst/>
              <a:cxnLst/>
              <a:rect l="l" t="t" r="r" b="b"/>
              <a:pathLst>
                <a:path w="7620000" h="4109085">
                  <a:moveTo>
                    <a:pt x="0" y="4108704"/>
                  </a:moveTo>
                  <a:lnTo>
                    <a:pt x="7620000" y="4108704"/>
                  </a:lnTo>
                  <a:lnTo>
                    <a:pt x="7620000" y="0"/>
                  </a:lnTo>
                  <a:lnTo>
                    <a:pt x="0" y="0"/>
                  </a:lnTo>
                  <a:lnTo>
                    <a:pt x="0" y="4108704"/>
                  </a:lnTo>
                  <a:close/>
                </a:path>
              </a:pathLst>
            </a:custGeom>
            <a:ln w="38100">
              <a:solidFill>
                <a:srgbClr val="F8AE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21</a:t>
            </a:fld>
            <a:endParaRPr spc="-5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3067" y="348818"/>
            <a:ext cx="174434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10" dirty="0"/>
              <a:t>Вебінари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150672" y="1576578"/>
            <a:ext cx="8122284" cy="360235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95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800" spc="-20" dirty="0">
                <a:solidFill>
                  <a:srgbClr val="292934"/>
                </a:solidFill>
                <a:latin typeface="Arial"/>
                <a:cs typeface="Arial"/>
              </a:rPr>
              <a:t>Розрахунок </a:t>
            </a:r>
            <a:r>
              <a:rPr sz="2800" spc="-5" dirty="0">
                <a:solidFill>
                  <a:srgbClr val="292934"/>
                </a:solidFill>
                <a:latin typeface="Arial"/>
                <a:cs typeface="Arial"/>
              </a:rPr>
              <a:t>заробітної </a:t>
            </a:r>
            <a:r>
              <a:rPr sz="2800" spc="-15" dirty="0">
                <a:solidFill>
                  <a:srgbClr val="292934"/>
                </a:solidFill>
                <a:latin typeface="Arial"/>
                <a:cs typeface="Arial"/>
              </a:rPr>
              <a:t>плати </a:t>
            </a:r>
            <a:r>
              <a:rPr sz="2800" spc="-5" dirty="0">
                <a:solidFill>
                  <a:srgbClr val="292934"/>
                </a:solidFill>
                <a:latin typeface="Arial"/>
                <a:cs typeface="Arial"/>
              </a:rPr>
              <a:t>в</a:t>
            </a:r>
            <a:r>
              <a:rPr sz="2800" spc="50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292934"/>
                </a:solidFill>
                <a:latin typeface="Arial"/>
                <a:cs typeface="Arial"/>
              </a:rPr>
              <a:t>UA-Бюджет:</a:t>
            </a:r>
            <a:endParaRPr sz="28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200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000" dirty="0">
                <a:solidFill>
                  <a:srgbClr val="292934"/>
                </a:solidFill>
                <a:latin typeface="Arial"/>
                <a:cs typeface="Arial"/>
              </a:rPr>
              <a:t>Правила </a:t>
            </a:r>
            <a:r>
              <a:rPr sz="2000" spc="-15" dirty="0">
                <a:solidFill>
                  <a:srgbClr val="292934"/>
                </a:solidFill>
                <a:latin typeface="Arial"/>
                <a:cs typeface="Arial"/>
              </a:rPr>
              <a:t>ведення </a:t>
            </a:r>
            <a:r>
              <a:rPr sz="2000" spc="-20" dirty="0">
                <a:solidFill>
                  <a:srgbClr val="292934"/>
                </a:solidFill>
                <a:latin typeface="Arial"/>
                <a:cs typeface="Arial"/>
              </a:rPr>
              <a:t>та </a:t>
            </a:r>
            <a:r>
              <a:rPr sz="2000" spc="-10" dirty="0">
                <a:solidFill>
                  <a:srgbClr val="292934"/>
                </a:solidFill>
                <a:latin typeface="Arial"/>
                <a:cs typeface="Arial"/>
              </a:rPr>
              <a:t>організація </a:t>
            </a:r>
            <a:r>
              <a:rPr sz="2000" spc="-5" dirty="0">
                <a:solidFill>
                  <a:srgbClr val="292934"/>
                </a:solidFill>
                <a:latin typeface="Arial"/>
                <a:cs typeface="Arial"/>
              </a:rPr>
              <a:t>кадрового</a:t>
            </a:r>
            <a:r>
              <a:rPr sz="2000" spc="-65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2000" spc="-15" dirty="0">
                <a:solidFill>
                  <a:srgbClr val="292934"/>
                </a:solidFill>
                <a:latin typeface="Arial"/>
                <a:cs typeface="Arial"/>
              </a:rPr>
              <a:t>обліку;</a:t>
            </a:r>
            <a:endParaRPr sz="20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180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000" dirty="0">
                <a:solidFill>
                  <a:srgbClr val="292934"/>
                </a:solidFill>
                <a:latin typeface="Arial"/>
                <a:cs typeface="Arial"/>
              </a:rPr>
              <a:t>Основні </a:t>
            </a:r>
            <a:r>
              <a:rPr sz="2000" spc="-20" dirty="0">
                <a:solidFill>
                  <a:srgbClr val="292934"/>
                </a:solidFill>
                <a:latin typeface="Arial"/>
                <a:cs typeface="Arial"/>
              </a:rPr>
              <a:t>методики </a:t>
            </a:r>
            <a:r>
              <a:rPr sz="2000" spc="-15" dirty="0">
                <a:solidFill>
                  <a:srgbClr val="292934"/>
                </a:solidFill>
                <a:latin typeface="Arial"/>
                <a:cs typeface="Arial"/>
              </a:rPr>
              <a:t>ведення </a:t>
            </a:r>
            <a:r>
              <a:rPr sz="2000" spc="-10" dirty="0">
                <a:solidFill>
                  <a:srgbClr val="292934"/>
                </a:solidFill>
                <a:latin typeface="Arial"/>
                <a:cs typeface="Arial"/>
              </a:rPr>
              <a:t>нормативно-довідкової</a:t>
            </a:r>
            <a:r>
              <a:rPr sz="2000" spc="-30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292934"/>
                </a:solidFill>
                <a:latin typeface="Arial"/>
                <a:cs typeface="Arial"/>
              </a:rPr>
              <a:t>інформації;</a:t>
            </a:r>
            <a:endParaRPr sz="20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180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000" spc="-5" dirty="0">
                <a:solidFill>
                  <a:srgbClr val="292934"/>
                </a:solidFill>
                <a:latin typeface="Arial"/>
                <a:cs typeface="Arial"/>
              </a:rPr>
              <a:t>Порядок </a:t>
            </a:r>
            <a:r>
              <a:rPr sz="2000" spc="-5" dirty="0">
                <a:solidFill>
                  <a:srgbClr val="111111"/>
                </a:solidFill>
                <a:latin typeface="Arial"/>
                <a:cs typeface="Arial"/>
              </a:rPr>
              <a:t>налаштування основних </a:t>
            </a:r>
            <a:r>
              <a:rPr sz="2000" spc="-15" dirty="0">
                <a:solidFill>
                  <a:srgbClr val="111111"/>
                </a:solidFill>
                <a:latin typeface="Arial"/>
                <a:cs typeface="Arial"/>
              </a:rPr>
              <a:t>елементів</a:t>
            </a:r>
            <a:r>
              <a:rPr sz="2000" spc="-100" dirty="0">
                <a:solidFill>
                  <a:srgbClr val="111111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111111"/>
                </a:solidFill>
                <a:latin typeface="Arial"/>
                <a:cs typeface="Arial"/>
              </a:rPr>
              <a:t>підсистеми;</a:t>
            </a:r>
            <a:endParaRPr sz="20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180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000" spc="-15" dirty="0">
                <a:solidFill>
                  <a:srgbClr val="292934"/>
                </a:solidFill>
                <a:latin typeface="Arial"/>
                <a:cs typeface="Arial"/>
              </a:rPr>
              <a:t>Методика </a:t>
            </a:r>
            <a:r>
              <a:rPr sz="2000" spc="-5" dirty="0">
                <a:solidFill>
                  <a:srgbClr val="292934"/>
                </a:solidFill>
                <a:latin typeface="Arial"/>
                <a:cs typeface="Arial"/>
              </a:rPr>
              <a:t>виконання розрахунку заробітної</a:t>
            </a:r>
            <a:r>
              <a:rPr sz="2000" spc="-114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2000" spc="-15" dirty="0">
                <a:solidFill>
                  <a:srgbClr val="292934"/>
                </a:solidFill>
                <a:latin typeface="Arial"/>
                <a:cs typeface="Arial"/>
              </a:rPr>
              <a:t>плати;</a:t>
            </a:r>
            <a:endParaRPr sz="2000">
              <a:latin typeface="Arial"/>
              <a:cs typeface="Arial"/>
            </a:endParaRPr>
          </a:p>
          <a:p>
            <a:pPr marL="756285" marR="302895" lvl="1" indent="-287020">
              <a:lnSpc>
                <a:spcPct val="150000"/>
              </a:lnSpc>
              <a:spcBef>
                <a:spcPts val="605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000" dirty="0">
                <a:solidFill>
                  <a:srgbClr val="292934"/>
                </a:solidFill>
                <a:latin typeface="Arial"/>
                <a:cs typeface="Arial"/>
              </a:rPr>
              <a:t>Практичні </a:t>
            </a:r>
            <a:r>
              <a:rPr sz="2000" spc="-5" dirty="0">
                <a:solidFill>
                  <a:srgbClr val="292934"/>
                </a:solidFill>
                <a:latin typeface="Arial"/>
                <a:cs typeface="Arial"/>
              </a:rPr>
              <a:t>приклади розрахунку заробітної </a:t>
            </a:r>
            <a:r>
              <a:rPr sz="2000" spc="-15" dirty="0">
                <a:solidFill>
                  <a:srgbClr val="292934"/>
                </a:solidFill>
                <a:latin typeface="Arial"/>
                <a:cs typeface="Arial"/>
              </a:rPr>
              <a:t>плати </a:t>
            </a:r>
            <a:r>
              <a:rPr sz="2000" dirty="0">
                <a:solidFill>
                  <a:srgbClr val="292934"/>
                </a:solidFill>
                <a:latin typeface="Arial"/>
                <a:cs typeface="Arial"/>
              </a:rPr>
              <a:t>і </a:t>
            </a:r>
            <a:r>
              <a:rPr sz="2000" spc="-20" dirty="0">
                <a:solidFill>
                  <a:srgbClr val="292934"/>
                </a:solidFill>
                <a:latin typeface="Arial"/>
                <a:cs typeface="Arial"/>
              </a:rPr>
              <a:t>побудови  документообігу.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22</a:t>
            </a:fld>
            <a:endParaRPr spc="-5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3067" y="348818"/>
            <a:ext cx="174434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10" dirty="0"/>
              <a:t>Вебінари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150672" y="1567433"/>
            <a:ext cx="8382000" cy="450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5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600" dirty="0">
                <a:solidFill>
                  <a:srgbClr val="292934"/>
                </a:solidFill>
                <a:latin typeface="Arial"/>
                <a:cs typeface="Arial"/>
              </a:rPr>
              <a:t>Практичний </a:t>
            </a:r>
            <a:r>
              <a:rPr sz="2600" spc="5" dirty="0">
                <a:solidFill>
                  <a:srgbClr val="292934"/>
                </a:solidFill>
                <a:latin typeface="Arial"/>
                <a:cs typeface="Arial"/>
              </a:rPr>
              <a:t>приклад </a:t>
            </a:r>
            <a:r>
              <a:rPr sz="2600" spc="-15" dirty="0">
                <a:solidFill>
                  <a:srgbClr val="292934"/>
                </a:solidFill>
                <a:latin typeface="Arial"/>
                <a:cs typeface="Arial"/>
              </a:rPr>
              <a:t>ведення </a:t>
            </a:r>
            <a:r>
              <a:rPr sz="2600" spc="-20" dirty="0">
                <a:solidFill>
                  <a:srgbClr val="292934"/>
                </a:solidFill>
                <a:latin typeface="Arial"/>
                <a:cs typeface="Arial"/>
              </a:rPr>
              <a:t>обліку </a:t>
            </a:r>
            <a:r>
              <a:rPr sz="2600" spc="-5" dirty="0">
                <a:solidFill>
                  <a:srgbClr val="292934"/>
                </a:solidFill>
                <a:latin typeface="Arial"/>
                <a:cs typeface="Arial"/>
              </a:rPr>
              <a:t>від </a:t>
            </a:r>
            <a:r>
              <a:rPr sz="2600" dirty="0">
                <a:solidFill>
                  <a:srgbClr val="292934"/>
                </a:solidFill>
                <a:latin typeface="Arial"/>
                <a:cs typeface="Arial"/>
              </a:rPr>
              <a:t>А </a:t>
            </a:r>
            <a:r>
              <a:rPr sz="2600" spc="-5" dirty="0">
                <a:solidFill>
                  <a:srgbClr val="292934"/>
                </a:solidFill>
                <a:latin typeface="Arial"/>
                <a:cs typeface="Arial"/>
              </a:rPr>
              <a:t>до</a:t>
            </a:r>
            <a:r>
              <a:rPr sz="2600" spc="-40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92934"/>
                </a:solidFill>
                <a:latin typeface="Arial"/>
                <a:cs typeface="Arial"/>
              </a:rPr>
              <a:t>Я:</a:t>
            </a:r>
            <a:endParaRPr sz="26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1975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100" dirty="0">
                <a:solidFill>
                  <a:srgbClr val="292934"/>
                </a:solidFill>
                <a:latin typeface="Arial"/>
                <a:cs typeface="Arial"/>
              </a:rPr>
              <a:t>Містить приклад </a:t>
            </a:r>
            <a:r>
              <a:rPr sz="2100" spc="-15" dirty="0">
                <a:solidFill>
                  <a:srgbClr val="292934"/>
                </a:solidFill>
                <a:latin typeface="Arial"/>
                <a:cs typeface="Arial"/>
              </a:rPr>
              <a:t>ведення бухгалтерського,</a:t>
            </a:r>
            <a:r>
              <a:rPr sz="2100" spc="-10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2100" spc="-20" dirty="0">
                <a:solidFill>
                  <a:srgbClr val="292934"/>
                </a:solidFill>
                <a:latin typeface="Arial"/>
                <a:cs typeface="Arial"/>
              </a:rPr>
              <a:t>бюджетного,</a:t>
            </a:r>
            <a:endParaRPr sz="2100">
              <a:latin typeface="Arial"/>
              <a:cs typeface="Arial"/>
            </a:endParaRPr>
          </a:p>
          <a:p>
            <a:pPr marL="756285">
              <a:lnSpc>
                <a:spcPct val="100000"/>
              </a:lnSpc>
              <a:spcBef>
                <a:spcPts val="1260"/>
              </a:spcBef>
            </a:pPr>
            <a:r>
              <a:rPr sz="2100" spc="-10" dirty="0">
                <a:solidFill>
                  <a:srgbClr val="292934"/>
                </a:solidFill>
                <a:latin typeface="Arial"/>
                <a:cs typeface="Arial"/>
              </a:rPr>
              <a:t>фінансового </a:t>
            </a:r>
            <a:r>
              <a:rPr sz="2100" spc="-20" dirty="0">
                <a:solidFill>
                  <a:srgbClr val="292934"/>
                </a:solidFill>
                <a:latin typeface="Arial"/>
                <a:cs typeface="Arial"/>
              </a:rPr>
              <a:t>обліку </a:t>
            </a:r>
            <a:r>
              <a:rPr sz="2100" spc="-15" dirty="0">
                <a:solidFill>
                  <a:srgbClr val="292934"/>
                </a:solidFill>
                <a:latin typeface="Arial"/>
                <a:cs typeface="Arial"/>
              </a:rPr>
              <a:t>та </a:t>
            </a:r>
            <a:r>
              <a:rPr sz="2100" spc="-10" dirty="0">
                <a:solidFill>
                  <a:srgbClr val="292934"/>
                </a:solidFill>
                <a:latin typeface="Arial"/>
                <a:cs typeface="Arial"/>
              </a:rPr>
              <a:t>розрахунку </a:t>
            </a:r>
            <a:r>
              <a:rPr sz="2100" spc="-5" dirty="0">
                <a:solidFill>
                  <a:srgbClr val="292934"/>
                </a:solidFill>
                <a:latin typeface="Arial"/>
                <a:cs typeface="Arial"/>
              </a:rPr>
              <a:t>заробітної </a:t>
            </a:r>
            <a:r>
              <a:rPr sz="2100" spc="-10" dirty="0">
                <a:solidFill>
                  <a:srgbClr val="292934"/>
                </a:solidFill>
                <a:latin typeface="Arial"/>
                <a:cs typeface="Arial"/>
              </a:rPr>
              <a:t>плати </a:t>
            </a:r>
            <a:r>
              <a:rPr sz="2100" spc="-5" dirty="0">
                <a:solidFill>
                  <a:srgbClr val="292934"/>
                </a:solidFill>
                <a:latin typeface="Arial"/>
                <a:cs typeface="Arial"/>
              </a:rPr>
              <a:t>від</a:t>
            </a:r>
            <a:r>
              <a:rPr sz="2100" spc="75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2100" spc="-10" dirty="0">
                <a:solidFill>
                  <a:srgbClr val="292934"/>
                </a:solidFill>
                <a:latin typeface="Arial"/>
                <a:cs typeface="Arial"/>
              </a:rPr>
              <a:t>чистої</a:t>
            </a:r>
            <a:endParaRPr sz="2100">
              <a:latin typeface="Arial"/>
              <a:cs typeface="Arial"/>
            </a:endParaRPr>
          </a:p>
          <a:p>
            <a:pPr marL="756285">
              <a:lnSpc>
                <a:spcPct val="100000"/>
              </a:lnSpc>
              <a:spcBef>
                <a:spcPts val="1260"/>
              </a:spcBef>
            </a:pPr>
            <a:r>
              <a:rPr sz="2100" spc="-5" dirty="0">
                <a:solidFill>
                  <a:srgbClr val="292934"/>
                </a:solidFill>
                <a:latin typeface="Arial"/>
                <a:cs typeface="Arial"/>
              </a:rPr>
              <a:t>інформаційної </a:t>
            </a:r>
            <a:r>
              <a:rPr sz="2100" spc="-25" dirty="0">
                <a:solidFill>
                  <a:srgbClr val="292934"/>
                </a:solidFill>
                <a:latin typeface="Arial"/>
                <a:cs typeface="Arial"/>
              </a:rPr>
              <a:t>бази </a:t>
            </a:r>
            <a:r>
              <a:rPr sz="2100" spc="-5" dirty="0">
                <a:solidFill>
                  <a:srgbClr val="292934"/>
                </a:solidFill>
                <a:latin typeface="Arial"/>
                <a:cs typeface="Arial"/>
              </a:rPr>
              <a:t>до </a:t>
            </a:r>
            <a:r>
              <a:rPr sz="2100" spc="-30" dirty="0">
                <a:solidFill>
                  <a:srgbClr val="292934"/>
                </a:solidFill>
                <a:latin typeface="Arial"/>
                <a:cs typeface="Arial"/>
              </a:rPr>
              <a:t>готового</a:t>
            </a:r>
            <a:r>
              <a:rPr sz="2100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2100" spc="-10" dirty="0">
                <a:solidFill>
                  <a:srgbClr val="292934"/>
                </a:solidFill>
                <a:latin typeface="Arial"/>
                <a:cs typeface="Arial"/>
              </a:rPr>
              <a:t>балансу;</a:t>
            </a:r>
            <a:endParaRPr sz="2100">
              <a:latin typeface="Arial"/>
              <a:cs typeface="Arial"/>
            </a:endParaRPr>
          </a:p>
          <a:p>
            <a:pPr marL="756285" marR="5080" lvl="1" indent="-287020">
              <a:lnSpc>
                <a:spcPct val="150100"/>
              </a:lnSpc>
              <a:spcBef>
                <a:spcPts val="60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100" dirty="0">
                <a:solidFill>
                  <a:srgbClr val="292934"/>
                </a:solidFill>
                <a:latin typeface="Arial"/>
                <a:cs typeface="Arial"/>
              </a:rPr>
              <a:t>Містить </a:t>
            </a:r>
            <a:r>
              <a:rPr sz="2100" spc="-10" dirty="0">
                <a:solidFill>
                  <a:srgbClr val="292934"/>
                </a:solidFill>
                <a:latin typeface="Arial"/>
                <a:cs typeface="Arial"/>
              </a:rPr>
              <a:t>розширений </a:t>
            </a:r>
            <a:r>
              <a:rPr sz="2100" spc="-5" dirty="0">
                <a:solidFill>
                  <a:srgbClr val="292934"/>
                </a:solidFill>
                <a:latin typeface="Arial"/>
                <a:cs typeface="Arial"/>
              </a:rPr>
              <a:t>набір реальних </a:t>
            </a:r>
            <a:r>
              <a:rPr sz="2100" spc="-10" dirty="0">
                <a:solidFill>
                  <a:srgbClr val="292934"/>
                </a:solidFill>
                <a:latin typeface="Arial"/>
                <a:cs typeface="Arial"/>
              </a:rPr>
              <a:t>господарських операцій,  </a:t>
            </a:r>
            <a:r>
              <a:rPr sz="2100" spc="-5" dirty="0">
                <a:solidFill>
                  <a:srgbClr val="292934"/>
                </a:solidFill>
                <a:latin typeface="Arial"/>
                <a:cs typeface="Arial"/>
              </a:rPr>
              <a:t>відповідний </a:t>
            </a:r>
            <a:r>
              <a:rPr sz="2100" spc="-15" dirty="0">
                <a:solidFill>
                  <a:srgbClr val="292934"/>
                </a:solidFill>
                <a:latin typeface="Arial"/>
                <a:cs typeface="Arial"/>
              </a:rPr>
              <a:t>веденню </a:t>
            </a:r>
            <a:r>
              <a:rPr sz="2100" spc="-20" dirty="0">
                <a:solidFill>
                  <a:srgbClr val="292934"/>
                </a:solidFill>
                <a:latin typeface="Arial"/>
                <a:cs typeface="Arial"/>
              </a:rPr>
              <a:t>обліку </a:t>
            </a:r>
            <a:r>
              <a:rPr sz="2100" dirty="0">
                <a:solidFill>
                  <a:srgbClr val="292934"/>
                </a:solidFill>
                <a:latin typeface="Arial"/>
                <a:cs typeface="Arial"/>
              </a:rPr>
              <a:t>у </a:t>
            </a:r>
            <a:r>
              <a:rPr sz="2100" spc="-5" dirty="0">
                <a:solidFill>
                  <a:srgbClr val="292934"/>
                </a:solidFill>
                <a:latin typeface="Arial"/>
                <a:cs typeface="Arial"/>
              </a:rPr>
              <a:t>більшості </a:t>
            </a:r>
            <a:r>
              <a:rPr sz="2100" spc="-20" dirty="0">
                <a:solidFill>
                  <a:srgbClr val="292934"/>
                </a:solidFill>
                <a:latin typeface="Arial"/>
                <a:cs typeface="Arial"/>
              </a:rPr>
              <a:t>бюджетних</a:t>
            </a:r>
            <a:r>
              <a:rPr sz="2100" spc="50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2100" spc="-10" dirty="0">
                <a:solidFill>
                  <a:srgbClr val="292934"/>
                </a:solidFill>
                <a:latin typeface="Arial"/>
                <a:cs typeface="Arial"/>
              </a:rPr>
              <a:t>установ;</a:t>
            </a:r>
            <a:endParaRPr sz="21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186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100" dirty="0">
                <a:solidFill>
                  <a:srgbClr val="292934"/>
                </a:solidFill>
                <a:latin typeface="Arial"/>
                <a:cs typeface="Arial"/>
              </a:rPr>
              <a:t>У поєднанні з </a:t>
            </a:r>
            <a:r>
              <a:rPr sz="2100" spc="-5" dirty="0">
                <a:solidFill>
                  <a:srgbClr val="292934"/>
                </a:solidFill>
                <a:latin typeface="Arial"/>
                <a:cs typeface="Arial"/>
              </a:rPr>
              <a:t>іншими </a:t>
            </a:r>
            <a:r>
              <a:rPr sz="2100" spc="-20" dirty="0">
                <a:solidFill>
                  <a:srgbClr val="292934"/>
                </a:solidFill>
                <a:latin typeface="Arial"/>
                <a:cs typeface="Arial"/>
              </a:rPr>
              <a:t>методичними </a:t>
            </a:r>
            <a:r>
              <a:rPr sz="2100" spc="-15" dirty="0">
                <a:solidFill>
                  <a:srgbClr val="292934"/>
                </a:solidFill>
                <a:latin typeface="Arial"/>
                <a:cs typeface="Arial"/>
              </a:rPr>
              <a:t>матеріалами</a:t>
            </a:r>
            <a:r>
              <a:rPr sz="2100" spc="60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2100" spc="-10" dirty="0">
                <a:solidFill>
                  <a:srgbClr val="292934"/>
                </a:solidFill>
                <a:latin typeface="Arial"/>
                <a:cs typeface="Arial"/>
              </a:rPr>
              <a:t>може</a:t>
            </a:r>
            <a:endParaRPr sz="2100">
              <a:latin typeface="Arial"/>
              <a:cs typeface="Arial"/>
            </a:endParaRPr>
          </a:p>
          <a:p>
            <a:pPr marL="756285">
              <a:lnSpc>
                <a:spcPct val="100000"/>
              </a:lnSpc>
              <a:spcBef>
                <a:spcPts val="1260"/>
              </a:spcBef>
            </a:pPr>
            <a:r>
              <a:rPr sz="2100" spc="-10" dirty="0">
                <a:solidFill>
                  <a:srgbClr val="292934"/>
                </a:solidFill>
                <a:latin typeface="Arial"/>
                <a:cs typeface="Arial"/>
              </a:rPr>
              <a:t>використовуватися </a:t>
            </a:r>
            <a:r>
              <a:rPr sz="2100" spc="-5" dirty="0">
                <a:solidFill>
                  <a:srgbClr val="292934"/>
                </a:solidFill>
                <a:latin typeface="Arial"/>
                <a:cs typeface="Arial"/>
              </a:rPr>
              <a:t>для повноцінного </a:t>
            </a:r>
            <a:r>
              <a:rPr sz="2100" spc="-15" dirty="0">
                <a:solidFill>
                  <a:srgbClr val="292934"/>
                </a:solidFill>
                <a:latin typeface="Arial"/>
                <a:cs typeface="Arial"/>
              </a:rPr>
              <a:t>вивчення</a:t>
            </a:r>
            <a:r>
              <a:rPr sz="2100" spc="-40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2100" spc="-5" dirty="0">
                <a:solidFill>
                  <a:srgbClr val="292934"/>
                </a:solidFill>
                <a:latin typeface="Arial"/>
                <a:cs typeface="Arial"/>
              </a:rPr>
              <a:t>курсу</a:t>
            </a:r>
            <a:endParaRPr sz="2100">
              <a:latin typeface="Arial"/>
              <a:cs typeface="Arial"/>
            </a:endParaRPr>
          </a:p>
          <a:p>
            <a:pPr marL="756285">
              <a:lnSpc>
                <a:spcPct val="100000"/>
              </a:lnSpc>
              <a:spcBef>
                <a:spcPts val="1260"/>
              </a:spcBef>
            </a:pPr>
            <a:r>
              <a:rPr sz="2100" spc="-20" dirty="0">
                <a:solidFill>
                  <a:srgbClr val="292934"/>
                </a:solidFill>
                <a:latin typeface="Arial"/>
                <a:cs typeface="Arial"/>
              </a:rPr>
              <a:t>бюджетного </a:t>
            </a:r>
            <a:r>
              <a:rPr sz="2100" spc="-15" dirty="0">
                <a:solidFill>
                  <a:srgbClr val="292934"/>
                </a:solidFill>
                <a:latin typeface="Arial"/>
                <a:cs typeface="Arial"/>
              </a:rPr>
              <a:t>бухгалтерського</a:t>
            </a:r>
            <a:r>
              <a:rPr sz="2100" spc="5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2100" spc="-45" dirty="0">
                <a:solidFill>
                  <a:srgbClr val="292934"/>
                </a:solidFill>
                <a:latin typeface="Arial"/>
                <a:cs typeface="Arial"/>
              </a:rPr>
              <a:t>обліку.</a:t>
            </a:r>
            <a:endParaRPr sz="21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23</a:t>
            </a:fld>
            <a:endParaRPr spc="-5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3067" y="348818"/>
            <a:ext cx="174434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10" dirty="0"/>
              <a:t>Вебінари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150672" y="1312669"/>
            <a:ext cx="8827770" cy="4739640"/>
          </a:xfrm>
          <a:prstGeom prst="rect">
            <a:avLst/>
          </a:prstGeom>
        </p:spPr>
        <p:txBody>
          <a:bodyPr vert="horz" wrap="square" lIns="0" tIns="20002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575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200" spc="-5" dirty="0">
                <a:solidFill>
                  <a:srgbClr val="1C1C1C"/>
                </a:solidFill>
                <a:latin typeface="Arial"/>
                <a:cs typeface="Arial"/>
              </a:rPr>
              <a:t>Плани </a:t>
            </a:r>
            <a:r>
              <a:rPr sz="2200" spc="-15" dirty="0">
                <a:solidFill>
                  <a:srgbClr val="1C1C1C"/>
                </a:solidFill>
                <a:latin typeface="Arial"/>
                <a:cs typeface="Arial"/>
              </a:rPr>
              <a:t>проведення</a:t>
            </a:r>
            <a:r>
              <a:rPr sz="2200" spc="2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200" spc="-10" dirty="0">
                <a:solidFill>
                  <a:srgbClr val="1C1C1C"/>
                </a:solidFill>
                <a:latin typeface="Arial"/>
                <a:cs typeface="Arial"/>
              </a:rPr>
              <a:t>вебінарів:</a:t>
            </a:r>
            <a:endParaRPr sz="22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135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Новий вебінар: </a:t>
            </a:r>
            <a:r>
              <a:rPr sz="2000" spc="-15" dirty="0">
                <a:solidFill>
                  <a:srgbClr val="1C1C1C"/>
                </a:solidFill>
                <a:latin typeface="Arial"/>
                <a:cs typeface="Arial"/>
              </a:rPr>
              <a:t>«Бюджетна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і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фінансова</a:t>
            </a:r>
            <a:r>
              <a:rPr sz="2000" spc="-8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звітність»:</a:t>
            </a:r>
            <a:endParaRPr sz="2000">
              <a:latin typeface="Arial"/>
              <a:cs typeface="Arial"/>
            </a:endParaRPr>
          </a:p>
          <a:p>
            <a:pPr marL="1155700" lvl="2" indent="-229235">
              <a:lnSpc>
                <a:spcPct val="100000"/>
              </a:lnSpc>
              <a:spcBef>
                <a:spcPts val="1000"/>
              </a:spcBef>
              <a:buClr>
                <a:srgbClr val="F7921E"/>
              </a:buClr>
              <a:buFont typeface="Wingdings"/>
              <a:buChar char=""/>
              <a:tabLst>
                <a:tab pos="1156335" algn="l"/>
              </a:tabLst>
            </a:pPr>
            <a:r>
              <a:rPr sz="1900" spc="-20" dirty="0">
                <a:solidFill>
                  <a:srgbClr val="1C1C1C"/>
                </a:solidFill>
                <a:latin typeface="Arial"/>
                <a:cs typeface="Arial"/>
              </a:rPr>
              <a:t>Детальний </a:t>
            </a:r>
            <a:r>
              <a:rPr sz="1900" spc="-5" dirty="0">
                <a:solidFill>
                  <a:srgbClr val="1C1C1C"/>
                </a:solidFill>
                <a:latin typeface="Arial"/>
                <a:cs typeface="Arial"/>
              </a:rPr>
              <a:t>опис правил </a:t>
            </a:r>
            <a:r>
              <a:rPr sz="1900" spc="-10" dirty="0">
                <a:solidFill>
                  <a:srgbClr val="1C1C1C"/>
                </a:solidFill>
                <a:latin typeface="Arial"/>
                <a:cs typeface="Arial"/>
              </a:rPr>
              <a:t>заповнення </a:t>
            </a:r>
            <a:r>
              <a:rPr sz="1900" spc="-20" dirty="0">
                <a:solidFill>
                  <a:srgbClr val="1C1C1C"/>
                </a:solidFill>
                <a:latin typeface="Arial"/>
                <a:cs typeface="Arial"/>
              </a:rPr>
              <a:t>та </a:t>
            </a:r>
            <a:r>
              <a:rPr sz="1900" spc="-5" dirty="0">
                <a:solidFill>
                  <a:srgbClr val="1C1C1C"/>
                </a:solidFill>
                <a:latin typeface="Arial"/>
                <a:cs typeface="Arial"/>
              </a:rPr>
              <a:t>перевірки </a:t>
            </a:r>
            <a:r>
              <a:rPr sz="1900" spc="-10" dirty="0">
                <a:solidFill>
                  <a:srgbClr val="1C1C1C"/>
                </a:solidFill>
                <a:latin typeface="Arial"/>
                <a:cs typeface="Arial"/>
              </a:rPr>
              <a:t>даних </a:t>
            </a:r>
            <a:r>
              <a:rPr sz="1900" spc="-5" dirty="0">
                <a:solidFill>
                  <a:srgbClr val="1C1C1C"/>
                </a:solidFill>
                <a:latin typeface="Arial"/>
                <a:cs typeface="Arial"/>
              </a:rPr>
              <a:t>фінансової</a:t>
            </a:r>
            <a:r>
              <a:rPr sz="1900" spc="31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1900" spc="-5" dirty="0">
                <a:solidFill>
                  <a:srgbClr val="1C1C1C"/>
                </a:solidFill>
                <a:latin typeface="Arial"/>
                <a:cs typeface="Arial"/>
              </a:rPr>
              <a:t>і</a:t>
            </a:r>
            <a:endParaRPr sz="1900">
              <a:latin typeface="Arial"/>
              <a:cs typeface="Arial"/>
            </a:endParaRPr>
          </a:p>
          <a:p>
            <a:pPr marL="1155700">
              <a:lnSpc>
                <a:spcPct val="100000"/>
              </a:lnSpc>
              <a:spcBef>
                <a:spcPts val="685"/>
              </a:spcBef>
            </a:pPr>
            <a:r>
              <a:rPr sz="1900" spc="-20" dirty="0">
                <a:solidFill>
                  <a:srgbClr val="1C1C1C"/>
                </a:solidFill>
                <a:latin typeface="Arial"/>
                <a:cs typeface="Arial"/>
              </a:rPr>
              <a:t>бюджетної</a:t>
            </a:r>
            <a:r>
              <a:rPr sz="1900" spc="2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1900" spc="-10" dirty="0">
                <a:solidFill>
                  <a:srgbClr val="1C1C1C"/>
                </a:solidFill>
                <a:latin typeface="Arial"/>
                <a:cs typeface="Arial"/>
              </a:rPr>
              <a:t>звітності;</a:t>
            </a:r>
            <a:endParaRPr sz="1900">
              <a:latin typeface="Arial"/>
              <a:cs typeface="Arial"/>
            </a:endParaRPr>
          </a:p>
          <a:p>
            <a:pPr marL="1155700" marR="1202055" lvl="2" indent="-229235">
              <a:lnSpc>
                <a:spcPct val="130000"/>
              </a:lnSpc>
              <a:spcBef>
                <a:spcPts val="300"/>
              </a:spcBef>
              <a:buClr>
                <a:srgbClr val="F7921E"/>
              </a:buClr>
              <a:buFont typeface="Wingdings"/>
              <a:buChar char=""/>
              <a:tabLst>
                <a:tab pos="1156335" algn="l"/>
              </a:tabLst>
            </a:pPr>
            <a:r>
              <a:rPr sz="1900" spc="-15" dirty="0">
                <a:solidFill>
                  <a:srgbClr val="1C1C1C"/>
                </a:solidFill>
                <a:latin typeface="Arial"/>
                <a:cs typeface="Arial"/>
              </a:rPr>
              <a:t>Дозволить зв'язати </a:t>
            </a:r>
            <a:r>
              <a:rPr sz="1900" spc="-10" dirty="0">
                <a:solidFill>
                  <a:srgbClr val="1C1C1C"/>
                </a:solidFill>
                <a:latin typeface="Arial"/>
                <a:cs typeface="Arial"/>
              </a:rPr>
              <a:t>попередні </a:t>
            </a:r>
            <a:r>
              <a:rPr sz="1900" spc="-15" dirty="0">
                <a:solidFill>
                  <a:srgbClr val="1C1C1C"/>
                </a:solidFill>
                <a:latin typeface="Arial"/>
                <a:cs typeface="Arial"/>
              </a:rPr>
              <a:t>вебінари </a:t>
            </a:r>
            <a:r>
              <a:rPr sz="1900" spc="-5" dirty="0">
                <a:solidFill>
                  <a:srgbClr val="1C1C1C"/>
                </a:solidFill>
                <a:latin typeface="Arial"/>
                <a:cs typeface="Arial"/>
              </a:rPr>
              <a:t>у </a:t>
            </a:r>
            <a:r>
              <a:rPr sz="1900" spc="-10" dirty="0">
                <a:solidFill>
                  <a:srgbClr val="1C1C1C"/>
                </a:solidFill>
                <a:latin typeface="Arial"/>
                <a:cs typeface="Arial"/>
              </a:rPr>
              <a:t>єдиний </a:t>
            </a:r>
            <a:r>
              <a:rPr sz="1900" spc="-5" dirty="0">
                <a:solidFill>
                  <a:srgbClr val="1C1C1C"/>
                </a:solidFill>
                <a:latin typeface="Arial"/>
                <a:cs typeface="Arial"/>
              </a:rPr>
              <a:t>логічний  </a:t>
            </a:r>
            <a:r>
              <a:rPr sz="1900" spc="-10" dirty="0">
                <a:solidFill>
                  <a:srgbClr val="1C1C1C"/>
                </a:solidFill>
                <a:latin typeface="Arial"/>
                <a:cs typeface="Arial"/>
              </a:rPr>
              <a:t>ланцюжок.</a:t>
            </a:r>
            <a:endParaRPr sz="19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1305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Новий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вебінар: «Налаштування підсистеми розрахунку</a:t>
            </a:r>
            <a:r>
              <a:rPr sz="2000" spc="-14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заробітної</a:t>
            </a:r>
            <a:endParaRPr sz="2000">
              <a:latin typeface="Arial"/>
              <a:cs typeface="Arial"/>
            </a:endParaRPr>
          </a:p>
          <a:p>
            <a:pPr marL="756285">
              <a:lnSpc>
                <a:spcPct val="100000"/>
              </a:lnSpc>
              <a:spcBef>
                <a:spcPts val="720"/>
              </a:spcBef>
            </a:pPr>
            <a:r>
              <a:rPr sz="2000" spc="-15" dirty="0">
                <a:solidFill>
                  <a:srgbClr val="1C1C1C"/>
                </a:solidFill>
                <a:latin typeface="Arial"/>
                <a:cs typeface="Arial"/>
              </a:rPr>
              <a:t>плати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в практичних</a:t>
            </a:r>
            <a:r>
              <a:rPr sz="2000" spc="-4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прикладах»:</a:t>
            </a:r>
            <a:endParaRPr sz="2000">
              <a:latin typeface="Arial"/>
              <a:cs typeface="Arial"/>
            </a:endParaRPr>
          </a:p>
          <a:p>
            <a:pPr marL="1155700" marR="457834" lvl="2" indent="-229235">
              <a:lnSpc>
                <a:spcPct val="130000"/>
              </a:lnSpc>
              <a:spcBef>
                <a:spcPts val="320"/>
              </a:spcBef>
              <a:buClr>
                <a:srgbClr val="F7921E"/>
              </a:buClr>
              <a:buFont typeface="Wingdings"/>
              <a:buChar char=""/>
              <a:tabLst>
                <a:tab pos="1156335" algn="l"/>
              </a:tabLst>
            </a:pPr>
            <a:r>
              <a:rPr sz="1900" spc="-10" dirty="0">
                <a:solidFill>
                  <a:srgbClr val="1C1C1C"/>
                </a:solidFill>
                <a:latin typeface="Arial"/>
                <a:cs typeface="Arial"/>
              </a:rPr>
              <a:t>Показати </a:t>
            </a:r>
            <a:r>
              <a:rPr sz="1900" spc="-5" dirty="0">
                <a:solidFill>
                  <a:srgbClr val="1C1C1C"/>
                </a:solidFill>
                <a:latin typeface="Arial"/>
                <a:cs typeface="Arial"/>
              </a:rPr>
              <a:t>як оптимально </a:t>
            </a:r>
            <a:r>
              <a:rPr sz="1900" spc="-10" dirty="0">
                <a:solidFill>
                  <a:srgbClr val="1C1C1C"/>
                </a:solidFill>
                <a:latin typeface="Arial"/>
                <a:cs typeface="Arial"/>
              </a:rPr>
              <a:t>налаштувати </a:t>
            </a:r>
            <a:r>
              <a:rPr sz="1900" spc="-5" dirty="0">
                <a:solidFill>
                  <a:srgbClr val="1C1C1C"/>
                </a:solidFill>
                <a:latin typeface="Arial"/>
                <a:cs typeface="Arial"/>
              </a:rPr>
              <a:t>підсистему </a:t>
            </a:r>
            <a:r>
              <a:rPr sz="1900" spc="-10" dirty="0">
                <a:solidFill>
                  <a:srgbClr val="1C1C1C"/>
                </a:solidFill>
                <a:latin typeface="Arial"/>
                <a:cs typeface="Arial"/>
              </a:rPr>
              <a:t>розрахунку  </a:t>
            </a:r>
            <a:r>
              <a:rPr sz="1900" spc="-5" dirty="0">
                <a:solidFill>
                  <a:srgbClr val="1C1C1C"/>
                </a:solidFill>
                <a:latin typeface="Arial"/>
                <a:cs typeface="Arial"/>
              </a:rPr>
              <a:t>заробітної </a:t>
            </a:r>
            <a:r>
              <a:rPr sz="1900" spc="-10" dirty="0">
                <a:solidFill>
                  <a:srgbClr val="1C1C1C"/>
                </a:solidFill>
                <a:latin typeface="Arial"/>
                <a:cs typeface="Arial"/>
              </a:rPr>
              <a:t>плати для вирішення тих </a:t>
            </a:r>
            <a:r>
              <a:rPr sz="1900" spc="-5" dirty="0">
                <a:solidFill>
                  <a:srgbClr val="1C1C1C"/>
                </a:solidFill>
                <a:latin typeface="Arial"/>
                <a:cs typeface="Arial"/>
              </a:rPr>
              <a:t>чи </a:t>
            </a:r>
            <a:r>
              <a:rPr sz="1900" spc="-10" dirty="0">
                <a:solidFill>
                  <a:srgbClr val="1C1C1C"/>
                </a:solidFill>
                <a:latin typeface="Arial"/>
                <a:cs typeface="Arial"/>
              </a:rPr>
              <a:t>інших </a:t>
            </a:r>
            <a:r>
              <a:rPr sz="1900" spc="-5" dirty="0">
                <a:solidFill>
                  <a:srgbClr val="1C1C1C"/>
                </a:solidFill>
                <a:latin typeface="Arial"/>
                <a:cs typeface="Arial"/>
              </a:rPr>
              <a:t>прикладних</a:t>
            </a:r>
            <a:r>
              <a:rPr sz="1900" spc="23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1900" spc="-15" dirty="0">
                <a:solidFill>
                  <a:srgbClr val="1C1C1C"/>
                </a:solidFill>
                <a:latin typeface="Arial"/>
                <a:cs typeface="Arial"/>
              </a:rPr>
              <a:t>задач.</a:t>
            </a:r>
            <a:endParaRPr sz="19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1305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Новий вебінар: </a:t>
            </a:r>
            <a:r>
              <a:rPr sz="2000" spc="-10" dirty="0">
                <a:solidFill>
                  <a:srgbClr val="1C1C1C"/>
                </a:solidFill>
                <a:latin typeface="Arial"/>
                <a:cs typeface="Arial"/>
              </a:rPr>
              <a:t>«Взаємодії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з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зовнішніми</a:t>
            </a:r>
            <a:r>
              <a:rPr sz="2000" spc="-12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системами».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24</a:t>
            </a:fld>
            <a:endParaRPr spc="-5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3067" y="348818"/>
            <a:ext cx="398843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25" dirty="0"/>
              <a:t>Методичні</a:t>
            </a:r>
            <a:r>
              <a:rPr sz="3200" spc="-75" dirty="0"/>
              <a:t> </a:t>
            </a:r>
            <a:r>
              <a:rPr sz="3200" spc="-20" dirty="0"/>
              <a:t>матеріали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150672" y="1576578"/>
            <a:ext cx="8518525" cy="44303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95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800" dirty="0">
                <a:solidFill>
                  <a:srgbClr val="1C1C1C"/>
                </a:solidFill>
                <a:latin typeface="Arial"/>
                <a:cs typeface="Arial"/>
              </a:rPr>
              <a:t>Конспект </a:t>
            </a:r>
            <a:r>
              <a:rPr sz="2800" spc="-15" dirty="0">
                <a:solidFill>
                  <a:srgbClr val="1C1C1C"/>
                </a:solidFill>
                <a:latin typeface="Arial"/>
                <a:cs typeface="Arial"/>
              </a:rPr>
              <a:t>слухача </a:t>
            </a:r>
            <a:r>
              <a:rPr sz="2800" spc="-20" dirty="0">
                <a:solidFill>
                  <a:srgbClr val="1C1C1C"/>
                </a:solidFill>
                <a:latin typeface="Arial"/>
                <a:cs typeface="Arial"/>
              </a:rPr>
              <a:t>«Огляд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програмного</a:t>
            </a:r>
            <a:r>
              <a:rPr sz="2800" spc="6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1C1C1C"/>
                </a:solidFill>
                <a:latin typeface="Arial"/>
                <a:cs typeface="Arial"/>
              </a:rPr>
              <a:t>продукту»</a:t>
            </a:r>
            <a:endParaRPr sz="2800">
              <a:latin typeface="Arial"/>
              <a:cs typeface="Arial"/>
            </a:endParaRPr>
          </a:p>
          <a:p>
            <a:pPr marL="756285" marR="1933575" lvl="1" indent="-287020">
              <a:lnSpc>
                <a:spcPct val="150100"/>
              </a:lnSpc>
              <a:spcBef>
                <a:spcPts val="65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600" dirty="0">
                <a:solidFill>
                  <a:srgbClr val="1C1C1C"/>
                </a:solidFill>
                <a:latin typeface="Arial"/>
                <a:cs typeface="Arial"/>
              </a:rPr>
              <a:t>Доповнити практичними </a:t>
            </a:r>
            <a:r>
              <a:rPr sz="2600" spc="-5" dirty="0">
                <a:solidFill>
                  <a:srgbClr val="1C1C1C"/>
                </a:solidFill>
                <a:latin typeface="Arial"/>
                <a:cs typeface="Arial"/>
              </a:rPr>
              <a:t>завданнями </a:t>
            </a:r>
            <a:r>
              <a:rPr sz="2600" dirty="0">
                <a:solidFill>
                  <a:srgbClr val="1C1C1C"/>
                </a:solidFill>
                <a:latin typeface="Arial"/>
                <a:cs typeface="Arial"/>
              </a:rPr>
              <a:t>і  </a:t>
            </a:r>
            <a:r>
              <a:rPr sz="2600" spc="-5" dirty="0">
                <a:solidFill>
                  <a:srgbClr val="1C1C1C"/>
                </a:solidFill>
                <a:latin typeface="Arial"/>
                <a:cs typeface="Arial"/>
              </a:rPr>
              <a:t>контрольними</a:t>
            </a:r>
            <a:r>
              <a:rPr sz="2600" spc="-4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1C1C1C"/>
                </a:solidFill>
                <a:latin typeface="Arial"/>
                <a:cs typeface="Arial"/>
              </a:rPr>
              <a:t>запитаннями.</a:t>
            </a:r>
            <a:endParaRPr sz="26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2225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  <a:tab pos="1407160" algn="l"/>
                <a:tab pos="3024505" algn="l"/>
                <a:tab pos="5899150" algn="l"/>
              </a:tabLst>
            </a:pP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Курс:	</a:t>
            </a:r>
            <a:r>
              <a:rPr sz="2800" spc="-15" dirty="0">
                <a:solidFill>
                  <a:srgbClr val="1C1C1C"/>
                </a:solidFill>
                <a:latin typeface="Arial"/>
                <a:cs typeface="Arial"/>
              </a:rPr>
              <a:t>Ведення	</a:t>
            </a:r>
            <a:r>
              <a:rPr sz="2800" spc="-20" dirty="0">
                <a:solidFill>
                  <a:srgbClr val="1C1C1C"/>
                </a:solidFill>
                <a:latin typeface="Arial"/>
                <a:cs typeface="Arial"/>
              </a:rPr>
              <a:t>бухгалтерського	обліку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 в</a:t>
            </a:r>
            <a:endParaRPr sz="2800">
              <a:latin typeface="Arial"/>
              <a:cs typeface="Arial"/>
            </a:endParaRPr>
          </a:p>
          <a:p>
            <a:pPr marL="370840" marR="617220">
              <a:lnSpc>
                <a:spcPct val="150000"/>
              </a:lnSpc>
              <a:spcBef>
                <a:spcPts val="605"/>
              </a:spcBef>
            </a:pPr>
            <a:r>
              <a:rPr sz="2800" spc="-25" dirty="0">
                <a:solidFill>
                  <a:srgbClr val="1C1C1C"/>
                </a:solidFill>
                <a:latin typeface="Arial"/>
                <a:cs typeface="Arial"/>
              </a:rPr>
              <a:t>UA-Бюджет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з </a:t>
            </a:r>
            <a:r>
              <a:rPr sz="2800" spc="-25" dirty="0">
                <a:solidFill>
                  <a:srgbClr val="1C1C1C"/>
                </a:solidFill>
                <a:latin typeface="Arial"/>
                <a:cs typeface="Arial"/>
              </a:rPr>
              <a:t>поглибленим </a:t>
            </a:r>
            <a:r>
              <a:rPr sz="2800" spc="-20" dirty="0">
                <a:solidFill>
                  <a:srgbClr val="1C1C1C"/>
                </a:solidFill>
                <a:latin typeface="Arial"/>
                <a:cs typeface="Arial"/>
              </a:rPr>
              <a:t>вивченням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основ і  </a:t>
            </a:r>
            <a:r>
              <a:rPr sz="2800" spc="-35" dirty="0">
                <a:solidFill>
                  <a:srgbClr val="1C1C1C"/>
                </a:solidFill>
                <a:latin typeface="Arial"/>
                <a:cs typeface="Arial"/>
              </a:rPr>
              <a:t>методик </a:t>
            </a:r>
            <a:r>
              <a:rPr sz="2800" spc="-20" dirty="0">
                <a:solidFill>
                  <a:srgbClr val="1C1C1C"/>
                </a:solidFill>
                <a:latin typeface="Arial"/>
                <a:cs typeface="Arial"/>
              </a:rPr>
              <a:t>ведення бухгалтерського обліку</a:t>
            </a:r>
            <a:r>
              <a:rPr sz="2800" spc="13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в</a:t>
            </a:r>
            <a:endParaRPr sz="2800">
              <a:latin typeface="Arial"/>
              <a:cs typeface="Arial"/>
            </a:endParaRPr>
          </a:p>
          <a:p>
            <a:pPr marL="370840">
              <a:lnSpc>
                <a:spcPct val="100000"/>
              </a:lnSpc>
              <a:spcBef>
                <a:spcPts val="1680"/>
              </a:spcBef>
            </a:pPr>
            <a:r>
              <a:rPr sz="2800" spc="-20" dirty="0">
                <a:solidFill>
                  <a:srgbClr val="1C1C1C"/>
                </a:solidFill>
                <a:latin typeface="Arial"/>
                <a:cs typeface="Arial"/>
              </a:rPr>
              <a:t>бюджетній</a:t>
            </a:r>
            <a:r>
              <a:rPr sz="2800" spc="1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800" spc="-15" dirty="0">
                <a:solidFill>
                  <a:srgbClr val="1C1C1C"/>
                </a:solidFill>
                <a:latin typeface="Arial"/>
                <a:cs typeface="Arial"/>
              </a:rPr>
              <a:t>установі.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25</a:t>
            </a:fld>
            <a:endParaRPr spc="-5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3067" y="348818"/>
            <a:ext cx="398843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25" dirty="0"/>
              <a:t>Методичні</a:t>
            </a:r>
            <a:r>
              <a:rPr sz="3200" spc="-75" dirty="0"/>
              <a:t> </a:t>
            </a:r>
            <a:r>
              <a:rPr sz="3200" spc="-20" dirty="0"/>
              <a:t>матеріали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150672" y="1442466"/>
            <a:ext cx="8430260" cy="325627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269240" indent="-343535">
              <a:lnSpc>
                <a:spcPct val="100000"/>
              </a:lnSpc>
              <a:spcBef>
                <a:spcPts val="95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Всі </a:t>
            </a:r>
            <a:r>
              <a:rPr sz="2800" spc="-25" dirty="0">
                <a:solidFill>
                  <a:srgbClr val="1C1C1C"/>
                </a:solidFill>
                <a:latin typeface="Arial"/>
                <a:cs typeface="Arial"/>
              </a:rPr>
              <a:t>методичні </a:t>
            </a:r>
            <a:r>
              <a:rPr sz="2800" spc="-15" dirty="0">
                <a:solidFill>
                  <a:srgbClr val="1C1C1C"/>
                </a:solidFill>
                <a:latin typeface="Arial"/>
                <a:cs typeface="Arial"/>
              </a:rPr>
              <a:t>матеріали </a:t>
            </a:r>
            <a:r>
              <a:rPr sz="2800" spc="-20" dirty="0">
                <a:solidFill>
                  <a:srgbClr val="1C1C1C"/>
                </a:solidFill>
                <a:latin typeface="Arial"/>
                <a:cs typeface="Arial"/>
              </a:rPr>
              <a:t>та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вебінари </a:t>
            </a:r>
            <a:r>
              <a:rPr sz="2800" dirty="0">
                <a:solidFill>
                  <a:srgbClr val="1C1C1C"/>
                </a:solidFill>
                <a:latin typeface="Arial"/>
                <a:cs typeface="Arial"/>
              </a:rPr>
              <a:t>доступні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у  </a:t>
            </a:r>
            <a:r>
              <a:rPr sz="2800" dirty="0">
                <a:solidFill>
                  <a:srgbClr val="1C1C1C"/>
                </a:solidFill>
                <a:latin typeface="Arial"/>
                <a:cs typeface="Arial"/>
              </a:rPr>
              <a:t>вільному доступі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і </a:t>
            </a:r>
            <a:r>
              <a:rPr sz="2800" spc="-15" dirty="0">
                <a:solidFill>
                  <a:srgbClr val="1C1C1C"/>
                </a:solidFill>
                <a:latin typeface="Arial"/>
                <a:cs typeface="Arial"/>
              </a:rPr>
              <a:t>розміщені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на</a:t>
            </a:r>
            <a:r>
              <a:rPr sz="2800" spc="5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сайті:</a:t>
            </a:r>
            <a:endParaRPr sz="28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605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600" spc="-5" dirty="0">
                <a:solidFill>
                  <a:srgbClr val="FF0000"/>
                </a:solidFill>
                <a:latin typeface="Arial"/>
                <a:cs typeface="Arial"/>
                <a:hlinkClick r:id="rId2"/>
              </a:rPr>
              <a:t>www.ua-budget.com.ua.</a:t>
            </a:r>
            <a:endParaRPr sz="26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605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600" dirty="0">
                <a:solidFill>
                  <a:srgbClr val="1C1C1C"/>
                </a:solidFill>
                <a:latin typeface="Arial"/>
                <a:cs typeface="Arial"/>
              </a:rPr>
              <a:t>У </a:t>
            </a:r>
            <a:r>
              <a:rPr sz="2600" spc="-15" dirty="0">
                <a:solidFill>
                  <a:srgbClr val="1C1C1C"/>
                </a:solidFill>
                <a:latin typeface="Arial"/>
                <a:cs typeface="Arial"/>
              </a:rPr>
              <a:t>розділі «Методичні, </a:t>
            </a:r>
            <a:r>
              <a:rPr sz="2600" dirty="0">
                <a:solidFill>
                  <a:srgbClr val="1C1C1C"/>
                </a:solidFill>
                <a:latin typeface="Arial"/>
                <a:cs typeface="Arial"/>
              </a:rPr>
              <a:t>демонстраційні</a:t>
            </a:r>
            <a:r>
              <a:rPr sz="2600" spc="-7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600" spc="-10" dirty="0">
                <a:solidFill>
                  <a:srgbClr val="1C1C1C"/>
                </a:solidFill>
                <a:latin typeface="Arial"/>
                <a:cs typeface="Arial"/>
              </a:rPr>
              <a:t>матеріали».</a:t>
            </a:r>
            <a:endParaRPr sz="26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10"/>
              </a:spcBef>
              <a:buClr>
                <a:srgbClr val="8B9092"/>
              </a:buClr>
              <a:buFont typeface="Wingdings"/>
              <a:buChar char=""/>
            </a:pPr>
            <a:endParaRPr sz="3950">
              <a:latin typeface="Arial"/>
              <a:cs typeface="Arial"/>
            </a:endParaRPr>
          </a:p>
          <a:p>
            <a:pPr marL="355600" marR="984250" indent="-343535">
              <a:lnSpc>
                <a:spcPct val="100000"/>
              </a:lnSpc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800" spc="-15" dirty="0">
                <a:solidFill>
                  <a:srgbClr val="1C1C1C"/>
                </a:solidFill>
                <a:latin typeface="Arial"/>
                <a:cs typeface="Arial"/>
              </a:rPr>
              <a:t>Додатково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в </a:t>
            </a:r>
            <a:r>
              <a:rPr sz="2800" spc="-20" dirty="0">
                <a:solidFill>
                  <a:srgbClr val="1C1C1C"/>
                </a:solidFill>
                <a:latin typeface="Arial"/>
                <a:cs typeface="Arial"/>
              </a:rPr>
              <a:t>розділі </a:t>
            </a:r>
            <a:r>
              <a:rPr sz="2800" spc="-15" dirty="0">
                <a:solidFill>
                  <a:srgbClr val="1C1C1C"/>
                </a:solidFill>
                <a:latin typeface="Arial"/>
                <a:cs typeface="Arial"/>
              </a:rPr>
              <a:t>розміщені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відеозаписи  </a:t>
            </a:r>
            <a:r>
              <a:rPr sz="2800" spc="-25" dirty="0">
                <a:solidFill>
                  <a:srgbClr val="1C1C1C"/>
                </a:solidFill>
                <a:latin typeface="Arial"/>
                <a:cs typeface="Arial"/>
              </a:rPr>
              <a:t>бюджетних</a:t>
            </a:r>
            <a:r>
              <a:rPr sz="2800" spc="1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форумів.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26</a:t>
            </a:fld>
            <a:endParaRPr spc="-5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3067" y="348818"/>
            <a:ext cx="398843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25" dirty="0"/>
              <a:t>Методичні</a:t>
            </a:r>
            <a:r>
              <a:rPr sz="3200" spc="-75" dirty="0"/>
              <a:t> </a:t>
            </a:r>
            <a:r>
              <a:rPr sz="3200" spc="-20" dirty="0"/>
              <a:t>матеріали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27</a:t>
            </a:fld>
            <a:endParaRPr spc="-5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0672" y="1394612"/>
            <a:ext cx="8776970" cy="41230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1192530" indent="-343535">
              <a:lnSpc>
                <a:spcPct val="120000"/>
              </a:lnSpc>
              <a:spcBef>
                <a:spcPts val="10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800" spc="-50" dirty="0">
                <a:solidFill>
                  <a:srgbClr val="1C1C1C"/>
                </a:solidFill>
                <a:latin typeface="Arial"/>
                <a:cs typeface="Arial"/>
              </a:rPr>
              <a:t>Так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при </a:t>
            </a:r>
            <a:r>
              <a:rPr sz="2800" spc="-15" dirty="0">
                <a:solidFill>
                  <a:srgbClr val="1C1C1C"/>
                </a:solidFill>
                <a:latin typeface="Arial"/>
                <a:cs typeface="Arial"/>
              </a:rPr>
              <a:t>одноразовому </a:t>
            </a:r>
            <a:r>
              <a:rPr sz="2800" spc="-20" dirty="0">
                <a:solidFill>
                  <a:srgbClr val="1C1C1C"/>
                </a:solidFill>
                <a:latin typeface="Arial"/>
                <a:cs typeface="Arial"/>
              </a:rPr>
              <a:t>введенні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первинного  документа </a:t>
            </a:r>
            <a:r>
              <a:rPr sz="2800" spc="-15" dirty="0">
                <a:solidFill>
                  <a:srgbClr val="1C1C1C"/>
                </a:solidFill>
                <a:latin typeface="Arial"/>
                <a:cs typeface="Arial"/>
              </a:rPr>
              <a:t>усі </a:t>
            </a:r>
            <a:r>
              <a:rPr sz="2800" spc="-20" dirty="0">
                <a:solidFill>
                  <a:srgbClr val="1C1C1C"/>
                </a:solidFill>
                <a:latin typeface="Arial"/>
                <a:cs typeface="Arial"/>
              </a:rPr>
              <a:t>його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дані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відображаються</a:t>
            </a:r>
            <a:r>
              <a:rPr sz="2800" spc="10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у</a:t>
            </a:r>
            <a:endParaRPr sz="2800">
              <a:latin typeface="Arial"/>
              <a:cs typeface="Arial"/>
            </a:endParaRPr>
          </a:p>
          <a:p>
            <a:pPr marL="355600" marR="5080">
              <a:lnSpc>
                <a:spcPct val="120000"/>
              </a:lnSpc>
            </a:pP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відповідних </a:t>
            </a:r>
            <a:r>
              <a:rPr sz="2800" spc="-15" dirty="0">
                <a:solidFill>
                  <a:srgbClr val="1C1C1C"/>
                </a:solidFill>
                <a:latin typeface="Arial"/>
                <a:cs typeface="Arial"/>
              </a:rPr>
              <a:t>господарських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і </a:t>
            </a:r>
            <a:r>
              <a:rPr sz="2800" dirty="0">
                <a:solidFill>
                  <a:srgbClr val="1C1C1C"/>
                </a:solidFill>
                <a:latin typeface="Arial"/>
                <a:cs typeface="Arial"/>
              </a:rPr>
              <a:t>фінансових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операціях.  </a:t>
            </a:r>
            <a:r>
              <a:rPr sz="2800" spc="-50" dirty="0">
                <a:solidFill>
                  <a:srgbClr val="1C1C1C"/>
                </a:solidFill>
                <a:latin typeface="Arial"/>
                <a:cs typeface="Arial"/>
              </a:rPr>
              <a:t>Тобто, </a:t>
            </a:r>
            <a:r>
              <a:rPr sz="2800" dirty="0">
                <a:solidFill>
                  <a:srgbClr val="1C1C1C"/>
                </a:solidFill>
                <a:latin typeface="Arial"/>
                <a:cs typeface="Arial"/>
              </a:rPr>
              <a:t>підтримується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єдиний взаємопов’язаний  </a:t>
            </a:r>
            <a:r>
              <a:rPr sz="2800" spc="-15" dirty="0">
                <a:solidFill>
                  <a:srgbClr val="1C1C1C"/>
                </a:solidFill>
                <a:latin typeface="Arial"/>
                <a:cs typeface="Arial"/>
              </a:rPr>
              <a:t>технологічний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процес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обробки документів за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усіма  </a:t>
            </a:r>
            <a:r>
              <a:rPr sz="2800" spc="-15" dirty="0">
                <a:solidFill>
                  <a:srgbClr val="1C1C1C"/>
                </a:solidFill>
                <a:latin typeface="Arial"/>
                <a:cs typeface="Arial"/>
              </a:rPr>
              <a:t>розділами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фінансового, </a:t>
            </a:r>
            <a:r>
              <a:rPr sz="2800" spc="-15" dirty="0">
                <a:solidFill>
                  <a:srgbClr val="1C1C1C"/>
                </a:solidFill>
                <a:latin typeface="Arial"/>
                <a:cs typeface="Arial"/>
              </a:rPr>
              <a:t>бухгалтерського, 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кадрового </a:t>
            </a:r>
            <a:r>
              <a:rPr sz="2800" spc="-20" dirty="0">
                <a:solidFill>
                  <a:srgbClr val="1C1C1C"/>
                </a:solidFill>
                <a:latin typeface="Arial"/>
                <a:cs typeface="Arial"/>
              </a:rPr>
              <a:t>обліку </a:t>
            </a:r>
            <a:r>
              <a:rPr sz="2800" spc="-25" dirty="0">
                <a:solidFill>
                  <a:srgbClr val="1C1C1C"/>
                </a:solidFill>
                <a:latin typeface="Arial"/>
                <a:cs typeface="Arial"/>
              </a:rPr>
              <a:t>та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розрахунку </a:t>
            </a:r>
            <a:r>
              <a:rPr sz="2800" spc="-15" dirty="0">
                <a:solidFill>
                  <a:srgbClr val="1C1C1C"/>
                </a:solidFill>
                <a:latin typeface="Arial"/>
                <a:cs typeface="Arial"/>
              </a:rPr>
              <a:t>зарплати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зі 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складанням відповідної</a:t>
            </a:r>
            <a:r>
              <a:rPr sz="2800" spc="2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звітності.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03067" y="105282"/>
            <a:ext cx="3910329" cy="1002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Програмний</a:t>
            </a:r>
            <a:r>
              <a:rPr sz="3200" spc="-80" dirty="0"/>
              <a:t> </a:t>
            </a:r>
            <a:r>
              <a:rPr sz="3200" spc="-10" dirty="0"/>
              <a:t>продукт  </a:t>
            </a:r>
            <a:r>
              <a:rPr sz="3200" spc="-25" dirty="0">
                <a:solidFill>
                  <a:srgbClr val="292934"/>
                </a:solidFill>
              </a:rPr>
              <a:t>UA-Бюджет</a:t>
            </a:r>
            <a:endParaRPr sz="3200"/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3</a:t>
            </a:fld>
            <a:endParaRPr spc="-5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11373" y="199770"/>
            <a:ext cx="4601210" cy="819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600" dirty="0"/>
              <a:t>Зміст </a:t>
            </a:r>
            <a:r>
              <a:rPr sz="2600" spc="-5" dirty="0"/>
              <a:t>підсистем  (функціональне</a:t>
            </a:r>
            <a:r>
              <a:rPr sz="2600" spc="-40" dirty="0"/>
              <a:t> </a:t>
            </a:r>
            <a:r>
              <a:rPr sz="2600" spc="-5" dirty="0"/>
              <a:t>призначення)</a:t>
            </a:r>
            <a:endParaRPr sz="2600"/>
          </a:p>
        </p:txBody>
      </p:sp>
      <p:sp>
        <p:nvSpPr>
          <p:cNvPr id="3" name="object 3"/>
          <p:cNvSpPr txBox="1"/>
          <p:nvPr/>
        </p:nvSpPr>
        <p:spPr>
          <a:xfrm>
            <a:off x="150672" y="1302867"/>
            <a:ext cx="7627620" cy="4988560"/>
          </a:xfrm>
          <a:prstGeom prst="rect">
            <a:avLst/>
          </a:prstGeom>
        </p:spPr>
        <p:txBody>
          <a:bodyPr vert="horz" wrap="square" lIns="0" tIns="24701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945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600" spc="-5" dirty="0">
                <a:solidFill>
                  <a:srgbClr val="1C1C1C"/>
                </a:solidFill>
                <a:latin typeface="Arial"/>
                <a:cs typeface="Arial"/>
              </a:rPr>
              <a:t>Фінансування</a:t>
            </a:r>
            <a:endParaRPr sz="26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185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600" spc="-25" dirty="0">
                <a:solidFill>
                  <a:srgbClr val="1C1C1C"/>
                </a:solidFill>
                <a:latin typeface="Arial"/>
                <a:cs typeface="Arial"/>
              </a:rPr>
              <a:t>Грошові </a:t>
            </a:r>
            <a:r>
              <a:rPr sz="2600" dirty="0">
                <a:solidFill>
                  <a:srgbClr val="1C1C1C"/>
                </a:solidFill>
                <a:latin typeface="Arial"/>
                <a:cs typeface="Arial"/>
              </a:rPr>
              <a:t>кошти,</a:t>
            </a:r>
            <a:r>
              <a:rPr sz="2600" spc="1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1C1C1C"/>
                </a:solidFill>
                <a:latin typeface="Arial"/>
                <a:cs typeface="Arial"/>
              </a:rPr>
              <a:t>зобов’язання</a:t>
            </a:r>
            <a:endParaRPr sz="26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185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600" spc="-25" dirty="0">
                <a:solidFill>
                  <a:srgbClr val="1C1C1C"/>
                </a:solidFill>
                <a:latin typeface="Arial"/>
                <a:cs typeface="Arial"/>
              </a:rPr>
              <a:t>Облік </a:t>
            </a:r>
            <a:r>
              <a:rPr sz="2600" spc="-10" dirty="0">
                <a:solidFill>
                  <a:srgbClr val="1C1C1C"/>
                </a:solidFill>
                <a:latin typeface="Arial"/>
                <a:cs typeface="Arial"/>
              </a:rPr>
              <a:t>матеріальних</a:t>
            </a:r>
            <a:r>
              <a:rPr sz="2600" spc="-3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1C1C1C"/>
                </a:solidFill>
                <a:latin typeface="Arial"/>
                <a:cs typeface="Arial"/>
              </a:rPr>
              <a:t>цінностей</a:t>
            </a:r>
            <a:endParaRPr sz="26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1795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400" dirty="0">
                <a:solidFill>
                  <a:srgbClr val="1C1C1C"/>
                </a:solidFill>
                <a:latin typeface="Arial"/>
                <a:cs typeface="Arial"/>
              </a:rPr>
              <a:t>ТМЦ</a:t>
            </a:r>
            <a:endParaRPr sz="24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175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400" spc="-10" dirty="0">
                <a:solidFill>
                  <a:srgbClr val="1C1C1C"/>
                </a:solidFill>
                <a:latin typeface="Arial"/>
                <a:cs typeface="Arial"/>
              </a:rPr>
              <a:t>Необоротні</a:t>
            </a:r>
            <a:r>
              <a:rPr sz="2400" spc="1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C1C1C"/>
                </a:solidFill>
                <a:latin typeface="Arial"/>
                <a:cs typeface="Arial"/>
              </a:rPr>
              <a:t>активи</a:t>
            </a:r>
            <a:endParaRPr sz="24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181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600" spc="-25" dirty="0">
                <a:solidFill>
                  <a:srgbClr val="1C1C1C"/>
                </a:solidFill>
                <a:latin typeface="Arial"/>
                <a:cs typeface="Arial"/>
              </a:rPr>
              <a:t>Облік </a:t>
            </a:r>
            <a:r>
              <a:rPr sz="2600" dirty="0">
                <a:solidFill>
                  <a:srgbClr val="1C1C1C"/>
                </a:solidFill>
                <a:latin typeface="Arial"/>
                <a:cs typeface="Arial"/>
              </a:rPr>
              <a:t>послуг </a:t>
            </a:r>
            <a:r>
              <a:rPr sz="2600" spc="-5" dirty="0">
                <a:solidFill>
                  <a:srgbClr val="1C1C1C"/>
                </a:solidFill>
                <a:latin typeface="Arial"/>
                <a:cs typeface="Arial"/>
              </a:rPr>
              <a:t>(отриманих </a:t>
            </a:r>
            <a:r>
              <a:rPr sz="2600" spc="-15" dirty="0">
                <a:solidFill>
                  <a:srgbClr val="1C1C1C"/>
                </a:solidFill>
                <a:latin typeface="Arial"/>
                <a:cs typeface="Arial"/>
              </a:rPr>
              <a:t>та</a:t>
            </a:r>
            <a:r>
              <a:rPr sz="2600" spc="-3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1C1C1C"/>
                </a:solidFill>
                <a:latin typeface="Arial"/>
                <a:cs typeface="Arial"/>
              </a:rPr>
              <a:t>наданих)</a:t>
            </a:r>
            <a:endParaRPr sz="26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1845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600" spc="-25" dirty="0">
                <a:solidFill>
                  <a:srgbClr val="1C1C1C"/>
                </a:solidFill>
                <a:latin typeface="Arial"/>
                <a:cs typeface="Arial"/>
              </a:rPr>
              <a:t>Облік </a:t>
            </a:r>
            <a:r>
              <a:rPr sz="2600" spc="-15" dirty="0">
                <a:solidFill>
                  <a:srgbClr val="1C1C1C"/>
                </a:solidFill>
                <a:latin typeface="Arial"/>
                <a:cs typeface="Arial"/>
              </a:rPr>
              <a:t>договорів</a:t>
            </a:r>
            <a:endParaRPr sz="26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185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600" dirty="0">
                <a:solidFill>
                  <a:srgbClr val="1C1C1C"/>
                </a:solidFill>
                <a:latin typeface="Arial"/>
                <a:cs typeface="Arial"/>
              </a:rPr>
              <a:t>Кадри, </a:t>
            </a:r>
            <a:r>
              <a:rPr sz="2600" spc="-15" dirty="0">
                <a:solidFill>
                  <a:srgbClr val="1C1C1C"/>
                </a:solidFill>
                <a:latin typeface="Arial"/>
                <a:cs typeface="Arial"/>
              </a:rPr>
              <a:t>Розрахунок </a:t>
            </a:r>
            <a:r>
              <a:rPr sz="2600" spc="-5" dirty="0">
                <a:solidFill>
                  <a:srgbClr val="1C1C1C"/>
                </a:solidFill>
                <a:latin typeface="Arial"/>
                <a:cs typeface="Arial"/>
              </a:rPr>
              <a:t>заробітної </a:t>
            </a:r>
            <a:r>
              <a:rPr sz="2600" spc="-10" dirty="0">
                <a:solidFill>
                  <a:srgbClr val="1C1C1C"/>
                </a:solidFill>
                <a:latin typeface="Arial"/>
                <a:cs typeface="Arial"/>
              </a:rPr>
              <a:t>плати,</a:t>
            </a:r>
            <a:r>
              <a:rPr sz="2600" spc="-4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1C1C1C"/>
                </a:solidFill>
                <a:latin typeface="Arial"/>
                <a:cs typeface="Arial"/>
              </a:rPr>
              <a:t>Стипендія</a:t>
            </a:r>
            <a:endParaRPr sz="26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69480" y="281940"/>
            <a:ext cx="1780031" cy="6766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4</a:t>
            </a:fld>
            <a:endParaRPr spc="-5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96692" y="202183"/>
            <a:ext cx="4601210" cy="819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600" dirty="0"/>
              <a:t>Зміст </a:t>
            </a:r>
            <a:r>
              <a:rPr sz="2600" spc="-5" dirty="0"/>
              <a:t>підсистем  (функціональне</a:t>
            </a:r>
            <a:r>
              <a:rPr sz="2600" spc="-40" dirty="0"/>
              <a:t> </a:t>
            </a:r>
            <a:r>
              <a:rPr sz="2600" spc="-5" dirty="0"/>
              <a:t>призначення)</a:t>
            </a:r>
            <a:endParaRPr sz="2600"/>
          </a:p>
        </p:txBody>
      </p:sp>
      <p:sp>
        <p:nvSpPr>
          <p:cNvPr id="3" name="object 3"/>
          <p:cNvSpPr txBox="1"/>
          <p:nvPr/>
        </p:nvSpPr>
        <p:spPr>
          <a:xfrm>
            <a:off x="150672" y="1536953"/>
            <a:ext cx="8418830" cy="46323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5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600" spc="-5" dirty="0">
                <a:solidFill>
                  <a:srgbClr val="1C1C1C"/>
                </a:solidFill>
                <a:latin typeface="Arial"/>
                <a:cs typeface="Arial"/>
              </a:rPr>
              <a:t>Звітність</a:t>
            </a:r>
            <a:endParaRPr sz="26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1795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Меморіальні </a:t>
            </a:r>
            <a:r>
              <a:rPr sz="2400" spc="-15" dirty="0">
                <a:solidFill>
                  <a:srgbClr val="1C1C1C"/>
                </a:solidFill>
                <a:latin typeface="Arial"/>
                <a:cs typeface="Arial"/>
              </a:rPr>
              <a:t>ордери, </a:t>
            </a:r>
            <a:r>
              <a:rPr sz="2400" spc="-10" dirty="0">
                <a:solidFill>
                  <a:srgbClr val="1C1C1C"/>
                </a:solidFill>
                <a:latin typeface="Arial"/>
                <a:cs typeface="Arial"/>
              </a:rPr>
              <a:t>Картки аналітичного</a:t>
            </a:r>
            <a:r>
              <a:rPr sz="2400" spc="6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1C1C1C"/>
                </a:solidFill>
                <a:latin typeface="Arial"/>
                <a:cs typeface="Arial"/>
              </a:rPr>
              <a:t>обліку</a:t>
            </a:r>
            <a:endParaRPr sz="24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175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Звітність </a:t>
            </a:r>
            <a:r>
              <a:rPr sz="2400" dirty="0">
                <a:solidFill>
                  <a:srgbClr val="1C1C1C"/>
                </a:solidFill>
                <a:latin typeface="Arial"/>
                <a:cs typeface="Arial"/>
              </a:rPr>
              <a:t>за </a:t>
            </a: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окремими </a:t>
            </a:r>
            <a:r>
              <a:rPr sz="2400" spc="-15" dirty="0">
                <a:solidFill>
                  <a:srgbClr val="1C1C1C"/>
                </a:solidFill>
                <a:latin typeface="Arial"/>
                <a:cs typeface="Arial"/>
              </a:rPr>
              <a:t>розділами</a:t>
            </a: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1C1C1C"/>
                </a:solidFill>
                <a:latin typeface="Arial"/>
                <a:cs typeface="Arial"/>
              </a:rPr>
              <a:t>обліку</a:t>
            </a:r>
            <a:endParaRPr sz="24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1755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400" spc="-20" dirty="0">
                <a:solidFill>
                  <a:srgbClr val="1C1C1C"/>
                </a:solidFill>
                <a:latin typeface="Arial"/>
                <a:cs typeface="Arial"/>
              </a:rPr>
              <a:t>Регламентована</a:t>
            </a:r>
            <a:r>
              <a:rPr sz="2400" spc="1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звітність</a:t>
            </a:r>
            <a:endParaRPr sz="24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1805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600" spc="-5" dirty="0">
                <a:solidFill>
                  <a:srgbClr val="1C1C1C"/>
                </a:solidFill>
                <a:latin typeface="Arial"/>
                <a:cs typeface="Arial"/>
              </a:rPr>
              <a:t>Нормативно-довідкова</a:t>
            </a:r>
            <a:r>
              <a:rPr sz="2600" spc="-2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1C1C1C"/>
                </a:solidFill>
                <a:latin typeface="Arial"/>
                <a:cs typeface="Arial"/>
              </a:rPr>
              <a:t>інформація</a:t>
            </a:r>
            <a:endParaRPr sz="26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1795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Налаштування основних підсистем, </a:t>
            </a:r>
            <a:r>
              <a:rPr sz="2400" spc="-20" dirty="0">
                <a:solidFill>
                  <a:srgbClr val="1C1C1C"/>
                </a:solidFill>
                <a:latin typeface="Arial"/>
                <a:cs typeface="Arial"/>
              </a:rPr>
              <a:t>облікова</a:t>
            </a:r>
            <a:r>
              <a:rPr sz="2400" spc="1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політика</a:t>
            </a:r>
            <a:endParaRPr sz="24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1805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600" spc="-5" dirty="0">
                <a:solidFill>
                  <a:srgbClr val="1C1C1C"/>
                </a:solidFill>
                <a:latin typeface="Arial"/>
                <a:cs typeface="Arial"/>
              </a:rPr>
              <a:t>Нормативно-довідкова інформація</a:t>
            </a:r>
            <a:r>
              <a:rPr sz="2600" spc="-3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600" spc="-10" dirty="0">
                <a:solidFill>
                  <a:srgbClr val="1C1C1C"/>
                </a:solidFill>
                <a:latin typeface="Arial"/>
                <a:cs typeface="Arial"/>
              </a:rPr>
              <a:t>(зарплата)</a:t>
            </a:r>
            <a:endParaRPr sz="26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180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400" spc="-5" dirty="0">
                <a:solidFill>
                  <a:srgbClr val="1C1C1C"/>
                </a:solidFill>
                <a:latin typeface="Arial"/>
                <a:cs typeface="Arial"/>
              </a:rPr>
              <a:t>Налаштування </a:t>
            </a:r>
            <a:r>
              <a:rPr sz="2400" spc="-10" dirty="0">
                <a:solidFill>
                  <a:srgbClr val="1C1C1C"/>
                </a:solidFill>
                <a:latin typeface="Arial"/>
                <a:cs typeface="Arial"/>
              </a:rPr>
              <a:t>нарахувань, </a:t>
            </a:r>
            <a:r>
              <a:rPr sz="2400" spc="5" dirty="0">
                <a:solidFill>
                  <a:srgbClr val="1C1C1C"/>
                </a:solidFill>
                <a:latin typeface="Arial"/>
                <a:cs typeface="Arial"/>
              </a:rPr>
              <a:t>шкали</a:t>
            </a:r>
            <a:r>
              <a:rPr sz="2400" spc="7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400" spc="-15" dirty="0">
                <a:solidFill>
                  <a:srgbClr val="1C1C1C"/>
                </a:solidFill>
                <a:latin typeface="Arial"/>
                <a:cs typeface="Arial"/>
              </a:rPr>
              <a:t>ставок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69480" y="288036"/>
            <a:ext cx="1780031" cy="6766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5</a:t>
            </a:fld>
            <a:endParaRPr spc="-5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3067" y="147574"/>
            <a:ext cx="4442460" cy="9105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900" spc="-15" dirty="0"/>
              <a:t>Особливості </a:t>
            </a:r>
            <a:r>
              <a:rPr sz="2900" spc="-5" dirty="0"/>
              <a:t>реалізації  </a:t>
            </a:r>
            <a:r>
              <a:rPr sz="2900" spc="-15" dirty="0"/>
              <a:t>бухгалтерських</a:t>
            </a:r>
            <a:r>
              <a:rPr sz="2900" spc="-75" dirty="0"/>
              <a:t> </a:t>
            </a:r>
            <a:r>
              <a:rPr sz="2900" spc="-5" dirty="0"/>
              <a:t>підсистем</a:t>
            </a:r>
            <a:endParaRPr sz="2900"/>
          </a:p>
        </p:txBody>
      </p:sp>
      <p:sp>
        <p:nvSpPr>
          <p:cNvPr id="3" name="object 3"/>
          <p:cNvSpPr txBox="1"/>
          <p:nvPr/>
        </p:nvSpPr>
        <p:spPr>
          <a:xfrm>
            <a:off x="150672" y="1384553"/>
            <a:ext cx="8705215" cy="50933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373380" indent="-343535">
              <a:lnSpc>
                <a:spcPct val="150000"/>
              </a:lnSpc>
              <a:spcBef>
                <a:spcPts val="10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100" spc="-25" dirty="0">
                <a:solidFill>
                  <a:srgbClr val="1C1C1C"/>
                </a:solidFill>
                <a:latin typeface="Arial"/>
                <a:cs typeface="Arial"/>
              </a:rPr>
              <a:t>Облік </a:t>
            </a:r>
            <a:r>
              <a:rPr sz="2100" dirty="0">
                <a:solidFill>
                  <a:srgbClr val="1C1C1C"/>
                </a:solidFill>
                <a:latin typeface="Arial"/>
                <a:cs typeface="Arial"/>
              </a:rPr>
              <a:t>у </a:t>
            </a:r>
            <a:r>
              <a:rPr sz="2100" spc="-10" dirty="0">
                <a:solidFill>
                  <a:srgbClr val="1C1C1C"/>
                </a:solidFill>
                <a:latin typeface="Arial"/>
                <a:cs typeface="Arial"/>
              </a:rPr>
              <a:t>розрізі установ, підрозділів, КПК/КФК, </a:t>
            </a:r>
            <a:r>
              <a:rPr sz="2100" spc="-5" dirty="0">
                <a:solidFill>
                  <a:srgbClr val="1C1C1C"/>
                </a:solidFill>
                <a:latin typeface="Arial"/>
                <a:cs typeface="Arial"/>
              </a:rPr>
              <a:t>довільної </a:t>
            </a:r>
            <a:r>
              <a:rPr sz="2100" dirty="0">
                <a:solidFill>
                  <a:srgbClr val="1C1C1C"/>
                </a:solidFill>
                <a:latin typeface="Arial"/>
                <a:cs typeface="Arial"/>
              </a:rPr>
              <a:t>кількості  </a:t>
            </a:r>
            <a:r>
              <a:rPr sz="2100" spc="-20" dirty="0">
                <a:solidFill>
                  <a:srgbClr val="1C1C1C"/>
                </a:solidFill>
                <a:latin typeface="Arial"/>
                <a:cs typeface="Arial"/>
              </a:rPr>
              <a:t>джерел</a:t>
            </a:r>
            <a:r>
              <a:rPr sz="2100" spc="-1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100" spc="-5" dirty="0">
                <a:solidFill>
                  <a:srgbClr val="1C1C1C"/>
                </a:solidFill>
                <a:latin typeface="Arial"/>
                <a:cs typeface="Arial"/>
              </a:rPr>
              <a:t>фінансування.</a:t>
            </a:r>
            <a:endParaRPr sz="21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186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  <a:tab pos="5210810" algn="l"/>
              </a:tabLst>
            </a:pPr>
            <a:r>
              <a:rPr sz="2100" dirty="0">
                <a:solidFill>
                  <a:srgbClr val="1C1C1C"/>
                </a:solidFill>
                <a:latin typeface="Arial"/>
                <a:cs typeface="Arial"/>
              </a:rPr>
              <a:t>Весь </a:t>
            </a:r>
            <a:r>
              <a:rPr sz="2100" spc="-25" dirty="0">
                <a:solidFill>
                  <a:srgbClr val="1C1C1C"/>
                </a:solidFill>
                <a:latin typeface="Arial"/>
                <a:cs typeface="Arial"/>
              </a:rPr>
              <a:t>облік </a:t>
            </a:r>
            <a:r>
              <a:rPr sz="2100" spc="-15" dirty="0">
                <a:solidFill>
                  <a:srgbClr val="1C1C1C"/>
                </a:solidFill>
                <a:latin typeface="Arial"/>
                <a:cs typeface="Arial"/>
              </a:rPr>
              <a:t>організовано</a:t>
            </a:r>
            <a:r>
              <a:rPr sz="2100" spc="5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100" spc="-5" dirty="0">
                <a:solidFill>
                  <a:srgbClr val="1C1C1C"/>
                </a:solidFill>
                <a:latin typeface="Arial"/>
                <a:cs typeface="Arial"/>
              </a:rPr>
              <a:t>відповідно</a:t>
            </a:r>
            <a:r>
              <a:rPr sz="2100" spc="-2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100" spc="-5" dirty="0">
                <a:solidFill>
                  <a:srgbClr val="1C1C1C"/>
                </a:solidFill>
                <a:latin typeface="Arial"/>
                <a:cs typeface="Arial"/>
              </a:rPr>
              <a:t>до	</a:t>
            </a:r>
            <a:r>
              <a:rPr sz="2100" spc="-15" dirty="0">
                <a:solidFill>
                  <a:srgbClr val="1C1C1C"/>
                </a:solidFill>
                <a:latin typeface="Arial"/>
                <a:cs typeface="Arial"/>
              </a:rPr>
              <a:t>бухгалтерського</a:t>
            </a:r>
            <a:r>
              <a:rPr sz="2100" dirty="0">
                <a:solidFill>
                  <a:srgbClr val="1C1C1C"/>
                </a:solidFill>
                <a:latin typeface="Arial"/>
                <a:cs typeface="Arial"/>
              </a:rPr>
              <a:t> плану</a:t>
            </a:r>
            <a:endParaRPr sz="21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  <a:spcBef>
                <a:spcPts val="1260"/>
              </a:spcBef>
            </a:pPr>
            <a:r>
              <a:rPr sz="2100" spc="-5" dirty="0">
                <a:solidFill>
                  <a:srgbClr val="1C1C1C"/>
                </a:solidFill>
                <a:latin typeface="Arial"/>
                <a:cs typeface="Arial"/>
              </a:rPr>
              <a:t>рахунків. Відсутнє </a:t>
            </a:r>
            <a:r>
              <a:rPr sz="2100" spc="-15" dirty="0">
                <a:solidFill>
                  <a:srgbClr val="1C1C1C"/>
                </a:solidFill>
                <a:latin typeface="Arial"/>
                <a:cs typeface="Arial"/>
              </a:rPr>
              <a:t>дублювання облікових </a:t>
            </a:r>
            <a:r>
              <a:rPr sz="2100" spc="-5" dirty="0">
                <a:solidFill>
                  <a:srgbClr val="1C1C1C"/>
                </a:solidFill>
                <a:latin typeface="Arial"/>
                <a:cs typeface="Arial"/>
              </a:rPr>
              <a:t>даних</a:t>
            </a:r>
            <a:r>
              <a:rPr sz="2100" spc="2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1C1C1C"/>
                </a:solidFill>
                <a:latin typeface="Arial"/>
                <a:cs typeface="Arial"/>
              </a:rPr>
              <a:t>.</a:t>
            </a:r>
            <a:endParaRPr sz="2100">
              <a:latin typeface="Arial"/>
              <a:cs typeface="Arial"/>
            </a:endParaRPr>
          </a:p>
          <a:p>
            <a:pPr marL="355600" marR="5080" indent="-343535">
              <a:lnSpc>
                <a:spcPct val="150000"/>
              </a:lnSpc>
              <a:spcBef>
                <a:spcPts val="60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100" dirty="0">
                <a:solidFill>
                  <a:srgbClr val="1C1C1C"/>
                </a:solidFill>
                <a:latin typeface="Arial"/>
                <a:cs typeface="Arial"/>
              </a:rPr>
              <a:t>План </a:t>
            </a:r>
            <a:r>
              <a:rPr sz="2100" spc="-5" dirty="0">
                <a:solidFill>
                  <a:srgbClr val="1C1C1C"/>
                </a:solidFill>
                <a:latin typeface="Arial"/>
                <a:cs typeface="Arial"/>
              </a:rPr>
              <a:t>рахунків </a:t>
            </a:r>
            <a:r>
              <a:rPr sz="2100" spc="-10" dirty="0">
                <a:solidFill>
                  <a:srgbClr val="1C1C1C"/>
                </a:solidFill>
                <a:latin typeface="Arial"/>
                <a:cs typeface="Arial"/>
              </a:rPr>
              <a:t>використовується </a:t>
            </a:r>
            <a:r>
              <a:rPr sz="2100" dirty="0">
                <a:solidFill>
                  <a:srgbClr val="292934"/>
                </a:solidFill>
                <a:latin typeface="Arial"/>
                <a:cs typeface="Arial"/>
              </a:rPr>
              <a:t>в </a:t>
            </a:r>
            <a:r>
              <a:rPr sz="2100" spc="-20" dirty="0">
                <a:solidFill>
                  <a:srgbClr val="292934"/>
                </a:solidFill>
                <a:latin typeface="Arial"/>
                <a:cs typeface="Arial"/>
              </a:rPr>
              <a:t>UA-Бюджет </a:t>
            </a:r>
            <a:r>
              <a:rPr sz="2100" spc="-5" dirty="0">
                <a:solidFill>
                  <a:srgbClr val="1C1C1C"/>
                </a:solidFill>
                <a:latin typeface="Arial"/>
                <a:cs typeface="Arial"/>
              </a:rPr>
              <a:t>задля </a:t>
            </a:r>
            <a:r>
              <a:rPr sz="2100" dirty="0">
                <a:solidFill>
                  <a:srgbClr val="1C1C1C"/>
                </a:solidFill>
                <a:latin typeface="Arial"/>
                <a:cs typeface="Arial"/>
              </a:rPr>
              <a:t>фіксації  </a:t>
            </a:r>
            <a:r>
              <a:rPr sz="2100" spc="-15" dirty="0">
                <a:solidFill>
                  <a:srgbClr val="1C1C1C"/>
                </a:solidFill>
                <a:latin typeface="Arial"/>
                <a:cs typeface="Arial"/>
              </a:rPr>
              <a:t>господарських </a:t>
            </a:r>
            <a:r>
              <a:rPr sz="2100" spc="-5" dirty="0">
                <a:solidFill>
                  <a:srgbClr val="1C1C1C"/>
                </a:solidFill>
                <a:latin typeface="Arial"/>
                <a:cs typeface="Arial"/>
              </a:rPr>
              <a:t>операцій </a:t>
            </a:r>
            <a:r>
              <a:rPr sz="2100" dirty="0">
                <a:solidFill>
                  <a:srgbClr val="1C1C1C"/>
                </a:solidFill>
                <a:latin typeface="Arial"/>
                <a:cs typeface="Arial"/>
              </a:rPr>
              <a:t>в </a:t>
            </a:r>
            <a:r>
              <a:rPr sz="2100" spc="-10" dirty="0">
                <a:solidFill>
                  <a:srgbClr val="1C1C1C"/>
                </a:solidFill>
                <a:latin typeface="Arial"/>
                <a:cs typeface="Arial"/>
              </a:rPr>
              <a:t>бухгалтерському </a:t>
            </a:r>
            <a:r>
              <a:rPr sz="2100" spc="-45" dirty="0">
                <a:solidFill>
                  <a:srgbClr val="292934"/>
                </a:solidFill>
                <a:latin typeface="Arial"/>
                <a:cs typeface="Arial"/>
              </a:rPr>
              <a:t>обліку, </a:t>
            </a:r>
            <a:r>
              <a:rPr sz="2100" spc="-5" dirty="0">
                <a:solidFill>
                  <a:srgbClr val="1C1C1C"/>
                </a:solidFill>
                <a:latin typeface="Arial"/>
                <a:cs typeface="Arial"/>
              </a:rPr>
              <a:t>на підставі </a:t>
            </a:r>
            <a:r>
              <a:rPr sz="2100" spc="-10" dirty="0">
                <a:solidFill>
                  <a:srgbClr val="1C1C1C"/>
                </a:solidFill>
                <a:latin typeface="Arial"/>
                <a:cs typeface="Arial"/>
              </a:rPr>
              <a:t>якого  </a:t>
            </a:r>
            <a:r>
              <a:rPr sz="2100" spc="-15" dirty="0">
                <a:solidFill>
                  <a:srgbClr val="1C1C1C"/>
                </a:solidFill>
                <a:latin typeface="Arial"/>
                <a:cs typeface="Arial"/>
              </a:rPr>
              <a:t>прозоро </a:t>
            </a:r>
            <a:r>
              <a:rPr sz="2100" dirty="0">
                <a:solidFill>
                  <a:srgbClr val="1C1C1C"/>
                </a:solidFill>
                <a:latin typeface="Arial"/>
                <a:cs typeface="Arial"/>
              </a:rPr>
              <a:t>і </a:t>
            </a:r>
            <a:r>
              <a:rPr sz="2100" spc="-10" dirty="0">
                <a:solidFill>
                  <a:srgbClr val="1C1C1C"/>
                </a:solidFill>
                <a:latin typeface="Arial"/>
                <a:cs typeface="Arial"/>
              </a:rPr>
              <a:t>зрозуміло </a:t>
            </a:r>
            <a:r>
              <a:rPr sz="2100" spc="-25" dirty="0">
                <a:solidFill>
                  <a:srgbClr val="1C1C1C"/>
                </a:solidFill>
                <a:latin typeface="Arial"/>
                <a:cs typeface="Arial"/>
              </a:rPr>
              <a:t>будуються </a:t>
            </a:r>
            <a:r>
              <a:rPr sz="2100" spc="-10" dirty="0">
                <a:solidFill>
                  <a:srgbClr val="1C1C1C"/>
                </a:solidFill>
                <a:latin typeface="Arial"/>
                <a:cs typeface="Arial"/>
              </a:rPr>
              <a:t>всі </a:t>
            </a:r>
            <a:r>
              <a:rPr sz="2100" spc="-15" dirty="0">
                <a:solidFill>
                  <a:srgbClr val="1C1C1C"/>
                </a:solidFill>
                <a:latin typeface="Arial"/>
                <a:cs typeface="Arial"/>
              </a:rPr>
              <a:t>бухгалтерські, </a:t>
            </a:r>
            <a:r>
              <a:rPr sz="2100" spc="-5" dirty="0">
                <a:solidFill>
                  <a:srgbClr val="1C1C1C"/>
                </a:solidFill>
                <a:latin typeface="Arial"/>
                <a:cs typeface="Arial"/>
              </a:rPr>
              <a:t>аналітичні</a:t>
            </a:r>
            <a:r>
              <a:rPr sz="2100" spc="10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100" spc="-15" dirty="0">
                <a:solidFill>
                  <a:srgbClr val="1C1C1C"/>
                </a:solidFill>
                <a:latin typeface="Arial"/>
                <a:cs typeface="Arial"/>
              </a:rPr>
              <a:t>та</a:t>
            </a:r>
            <a:endParaRPr sz="2100">
              <a:latin typeface="Arial"/>
              <a:cs typeface="Arial"/>
            </a:endParaRPr>
          </a:p>
          <a:p>
            <a:pPr marL="355600">
              <a:lnSpc>
                <a:spcPct val="100000"/>
              </a:lnSpc>
              <a:spcBef>
                <a:spcPts val="1260"/>
              </a:spcBef>
            </a:pPr>
            <a:r>
              <a:rPr sz="2100" dirty="0">
                <a:solidFill>
                  <a:srgbClr val="1C1C1C"/>
                </a:solidFill>
                <a:latin typeface="Arial"/>
                <a:cs typeface="Arial"/>
              </a:rPr>
              <a:t>фінансові</a:t>
            </a:r>
            <a:r>
              <a:rPr sz="2100" spc="-4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100" spc="-5" dirty="0">
                <a:solidFill>
                  <a:srgbClr val="1C1C1C"/>
                </a:solidFill>
                <a:latin typeface="Arial"/>
                <a:cs typeface="Arial"/>
              </a:rPr>
              <a:t>звіти.</a:t>
            </a:r>
            <a:endParaRPr sz="21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1865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100" dirty="0">
                <a:solidFill>
                  <a:srgbClr val="1C1C1C"/>
                </a:solidFill>
                <a:latin typeface="Arial"/>
                <a:cs typeface="Arial"/>
              </a:rPr>
              <a:t>Повний </a:t>
            </a:r>
            <a:r>
              <a:rPr sz="2100" spc="-15" dirty="0">
                <a:solidFill>
                  <a:srgbClr val="1C1C1C"/>
                </a:solidFill>
                <a:latin typeface="Arial"/>
                <a:cs typeface="Arial"/>
              </a:rPr>
              <a:t>розподіл </a:t>
            </a:r>
            <a:r>
              <a:rPr sz="2100" spc="-10" dirty="0">
                <a:solidFill>
                  <a:srgbClr val="1C1C1C"/>
                </a:solidFill>
                <a:latin typeface="Arial"/>
                <a:cs typeface="Arial"/>
              </a:rPr>
              <a:t>господарських операцій </a:t>
            </a:r>
            <a:r>
              <a:rPr sz="2100" spc="-5" dirty="0">
                <a:solidFill>
                  <a:srgbClr val="1C1C1C"/>
                </a:solidFill>
                <a:latin typeface="Arial"/>
                <a:cs typeface="Arial"/>
              </a:rPr>
              <a:t>за</a:t>
            </a:r>
            <a:r>
              <a:rPr sz="2100" spc="-1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100" spc="-5" dirty="0">
                <a:solidFill>
                  <a:srgbClr val="1C1C1C"/>
                </a:solidFill>
                <a:latin typeface="Arial"/>
                <a:cs typeface="Arial"/>
              </a:rPr>
              <a:t>підсистемами:</a:t>
            </a:r>
            <a:endParaRPr sz="21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1795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1900" spc="-5" dirty="0">
                <a:solidFill>
                  <a:srgbClr val="1C1C1C"/>
                </a:solidFill>
                <a:latin typeface="Arial"/>
                <a:cs typeface="Arial"/>
              </a:rPr>
              <a:t>наприклад, </a:t>
            </a:r>
            <a:r>
              <a:rPr sz="1900" spc="-25" dirty="0">
                <a:solidFill>
                  <a:srgbClr val="1C1C1C"/>
                </a:solidFill>
                <a:latin typeface="Arial"/>
                <a:cs typeface="Arial"/>
              </a:rPr>
              <a:t>облік </a:t>
            </a:r>
            <a:r>
              <a:rPr sz="1900" spc="-5" dirty="0">
                <a:solidFill>
                  <a:srgbClr val="1C1C1C"/>
                </a:solidFill>
                <a:latin typeface="Arial"/>
                <a:cs typeface="Arial"/>
              </a:rPr>
              <a:t>ТМЦ </a:t>
            </a:r>
            <a:r>
              <a:rPr sz="1900" spc="-20" dirty="0">
                <a:solidFill>
                  <a:srgbClr val="1C1C1C"/>
                </a:solidFill>
                <a:latin typeface="Arial"/>
                <a:cs typeface="Arial"/>
              </a:rPr>
              <a:t>та </a:t>
            </a:r>
            <a:r>
              <a:rPr sz="1900" spc="-10" dirty="0">
                <a:solidFill>
                  <a:srgbClr val="1C1C1C"/>
                </a:solidFill>
                <a:latin typeface="Arial"/>
                <a:cs typeface="Arial"/>
              </a:rPr>
              <a:t>необоротних</a:t>
            </a:r>
            <a:r>
              <a:rPr sz="1900" spc="16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1900" spc="-5" dirty="0">
                <a:solidFill>
                  <a:srgbClr val="1C1C1C"/>
                </a:solidFill>
                <a:latin typeface="Arial"/>
                <a:cs typeface="Arial"/>
              </a:rPr>
              <a:t>активів</a:t>
            </a:r>
            <a:endParaRPr sz="19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6</a:t>
            </a:fld>
            <a:endParaRPr spc="-5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3067" y="348818"/>
            <a:ext cx="326072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5" dirty="0"/>
              <a:t>Фінансовий</a:t>
            </a:r>
            <a:r>
              <a:rPr sz="3200" spc="-50" dirty="0"/>
              <a:t> </a:t>
            </a:r>
            <a:r>
              <a:rPr sz="3200" spc="-35" dirty="0"/>
              <a:t>облік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150672" y="1312669"/>
            <a:ext cx="8442960" cy="4820285"/>
          </a:xfrm>
          <a:prstGeom prst="rect">
            <a:avLst/>
          </a:prstGeom>
        </p:spPr>
        <p:txBody>
          <a:bodyPr vert="horz" wrap="square" lIns="0" tIns="20002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575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200" spc="-5" dirty="0">
                <a:solidFill>
                  <a:srgbClr val="1C1C1C"/>
                </a:solidFill>
                <a:latin typeface="Arial"/>
                <a:cs typeface="Arial"/>
              </a:rPr>
              <a:t>Фінансовий план </a:t>
            </a:r>
            <a:r>
              <a:rPr sz="2200" spc="-10" dirty="0">
                <a:solidFill>
                  <a:srgbClr val="1C1C1C"/>
                </a:solidFill>
                <a:latin typeface="Arial"/>
                <a:cs typeface="Arial"/>
              </a:rPr>
              <a:t>рахунків</a:t>
            </a:r>
            <a:r>
              <a:rPr sz="2200" spc="4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200" spc="-10" dirty="0">
                <a:solidFill>
                  <a:srgbClr val="1C1C1C"/>
                </a:solidFill>
                <a:latin typeface="Arial"/>
                <a:cs typeface="Arial"/>
              </a:rPr>
              <a:t>використовується:</a:t>
            </a:r>
            <a:endParaRPr sz="2200">
              <a:latin typeface="Arial"/>
              <a:cs typeface="Arial"/>
            </a:endParaRPr>
          </a:p>
          <a:p>
            <a:pPr marL="756285" marR="43180" lvl="1" indent="-287020">
              <a:lnSpc>
                <a:spcPct val="130000"/>
              </a:lnSpc>
              <a:spcBef>
                <a:spcPts val="63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для </a:t>
            </a:r>
            <a:r>
              <a:rPr sz="2000" spc="-15" dirty="0">
                <a:solidFill>
                  <a:srgbClr val="1C1C1C"/>
                </a:solidFill>
                <a:latin typeface="Arial"/>
                <a:cs typeface="Arial"/>
              </a:rPr>
              <a:t>ведення обліку </a:t>
            </a:r>
            <a:r>
              <a:rPr sz="2000" spc="-25" dirty="0">
                <a:solidFill>
                  <a:srgbClr val="1C1C1C"/>
                </a:solidFill>
                <a:latin typeface="Arial"/>
                <a:cs typeface="Arial"/>
              </a:rPr>
              <a:t>кошторису,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асигнувань, зобов’язань, </a:t>
            </a:r>
            <a:r>
              <a:rPr sz="2000" spc="10" dirty="0">
                <a:solidFill>
                  <a:srgbClr val="1C1C1C"/>
                </a:solidFill>
                <a:latin typeface="Arial"/>
                <a:cs typeface="Arial"/>
              </a:rPr>
              <a:t>касових  </a:t>
            </a:r>
            <a:r>
              <a:rPr sz="2000" spc="-20" dirty="0">
                <a:solidFill>
                  <a:srgbClr val="1C1C1C"/>
                </a:solidFill>
                <a:latin typeface="Arial"/>
                <a:cs typeface="Arial"/>
              </a:rPr>
              <a:t>доходів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і</a:t>
            </a:r>
            <a:r>
              <a:rPr sz="2000" spc="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1C1C1C"/>
                </a:solidFill>
                <a:latin typeface="Arial"/>
                <a:cs typeface="Arial"/>
              </a:rPr>
              <a:t>видатків;</a:t>
            </a:r>
            <a:endParaRPr sz="2000">
              <a:latin typeface="Arial"/>
              <a:cs typeface="Arial"/>
            </a:endParaRPr>
          </a:p>
          <a:p>
            <a:pPr marL="756285" marR="1450975" lvl="1" indent="-287020">
              <a:lnSpc>
                <a:spcPct val="130000"/>
              </a:lnSpc>
              <a:spcBef>
                <a:spcPts val="60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для </a:t>
            </a:r>
            <a:r>
              <a:rPr sz="2000" spc="-10" dirty="0">
                <a:solidFill>
                  <a:srgbClr val="1C1C1C"/>
                </a:solidFill>
                <a:latin typeface="Arial"/>
                <a:cs typeface="Arial"/>
              </a:rPr>
              <a:t>аналізу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отриманих асигнувань, </a:t>
            </a:r>
            <a:r>
              <a:rPr sz="2000" spc="-10" dirty="0">
                <a:solidFill>
                  <a:srgbClr val="1C1C1C"/>
                </a:solidFill>
                <a:latin typeface="Arial"/>
                <a:cs typeface="Arial"/>
              </a:rPr>
              <a:t>їх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використання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і 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співвідношення до</a:t>
            </a:r>
            <a:r>
              <a:rPr sz="2000" spc="-4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кошторису;</a:t>
            </a:r>
            <a:endParaRPr sz="2000">
              <a:latin typeface="Arial"/>
              <a:cs typeface="Arial"/>
            </a:endParaRPr>
          </a:p>
          <a:p>
            <a:pPr marL="756285" marR="204470" lvl="1" indent="-287020">
              <a:lnSpc>
                <a:spcPct val="130000"/>
              </a:lnSpc>
              <a:spcBef>
                <a:spcPts val="60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для </a:t>
            </a:r>
            <a:r>
              <a:rPr sz="2000" spc="-10" dirty="0">
                <a:solidFill>
                  <a:srgbClr val="1C1C1C"/>
                </a:solidFill>
                <a:latin typeface="Arial"/>
                <a:cs typeface="Arial"/>
              </a:rPr>
              <a:t>контролю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відповідності кошторису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і </a:t>
            </a:r>
            <a:r>
              <a:rPr sz="2000" spc="-10" dirty="0">
                <a:solidFill>
                  <a:srgbClr val="1C1C1C"/>
                </a:solidFill>
                <a:latin typeface="Arial"/>
                <a:cs typeface="Arial"/>
              </a:rPr>
              <a:t>договорів, договорів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і 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зобов’язань, зобов’язань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і фінансових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зобов’язань,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фінансових 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зобов’язань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і </a:t>
            </a:r>
            <a:r>
              <a:rPr sz="2000" spc="-10" dirty="0">
                <a:solidFill>
                  <a:srgbClr val="1C1C1C"/>
                </a:solidFill>
                <a:latin typeface="Arial"/>
                <a:cs typeface="Arial"/>
              </a:rPr>
              <a:t>платіжних доручень,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а </a:t>
            </a:r>
            <a:r>
              <a:rPr sz="2000" spc="-10" dirty="0">
                <a:solidFill>
                  <a:srgbClr val="1C1C1C"/>
                </a:solidFill>
                <a:latin typeface="Arial"/>
                <a:cs typeface="Arial"/>
              </a:rPr>
              <a:t>також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контролю виконання  </a:t>
            </a:r>
            <a:r>
              <a:rPr sz="2000" spc="-10" dirty="0">
                <a:solidFill>
                  <a:srgbClr val="1C1C1C"/>
                </a:solidFill>
                <a:latin typeface="Arial"/>
                <a:cs typeface="Arial"/>
              </a:rPr>
              <a:t>договорів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з</a:t>
            </a:r>
            <a:r>
              <a:rPr sz="2000" spc="-3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постачальниками;</a:t>
            </a:r>
            <a:endParaRPr sz="20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132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000" spc="-10" dirty="0">
                <a:solidFill>
                  <a:srgbClr val="1C1C1C"/>
                </a:solidFill>
                <a:latin typeface="Arial"/>
                <a:cs typeface="Arial"/>
              </a:rPr>
              <a:t>прозорий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фінансовий </a:t>
            </a:r>
            <a:r>
              <a:rPr sz="2000" spc="-20" dirty="0">
                <a:solidFill>
                  <a:srgbClr val="1C1C1C"/>
                </a:solidFill>
                <a:latin typeface="Arial"/>
                <a:cs typeface="Arial"/>
              </a:rPr>
              <a:t>облік </a:t>
            </a:r>
            <a:r>
              <a:rPr sz="2000" spc="-15" dirty="0">
                <a:solidFill>
                  <a:srgbClr val="1C1C1C"/>
                </a:solidFill>
                <a:latin typeface="Arial"/>
                <a:cs typeface="Arial"/>
              </a:rPr>
              <a:t>та </a:t>
            </a:r>
            <a:r>
              <a:rPr sz="2000" spc="-10" dirty="0">
                <a:solidFill>
                  <a:srgbClr val="1C1C1C"/>
                </a:solidFill>
                <a:latin typeface="Arial"/>
                <a:cs typeface="Arial"/>
              </a:rPr>
              <a:t>контроль </a:t>
            </a: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(звичні кореспонденції)</a:t>
            </a:r>
            <a:r>
              <a:rPr sz="2000" spc="-95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1C1C1C"/>
                </a:solidFill>
                <a:latin typeface="Arial"/>
                <a:cs typeface="Arial"/>
              </a:rPr>
              <a:t>у</a:t>
            </a:r>
            <a:endParaRPr sz="2000">
              <a:latin typeface="Arial"/>
              <a:cs typeface="Arial"/>
            </a:endParaRPr>
          </a:p>
          <a:p>
            <a:pPr marL="756285">
              <a:lnSpc>
                <a:spcPct val="100000"/>
              </a:lnSpc>
              <a:spcBef>
                <a:spcPts val="725"/>
              </a:spcBef>
            </a:pPr>
            <a:r>
              <a:rPr sz="2000" spc="-5" dirty="0">
                <a:solidFill>
                  <a:srgbClr val="1C1C1C"/>
                </a:solidFill>
                <a:latin typeface="Arial"/>
                <a:cs typeface="Arial"/>
              </a:rPr>
              <a:t>звичайному для </a:t>
            </a:r>
            <a:r>
              <a:rPr sz="2000" spc="-15" dirty="0">
                <a:solidFill>
                  <a:srgbClr val="1C1C1C"/>
                </a:solidFill>
                <a:latin typeface="Arial"/>
                <a:cs typeface="Arial"/>
              </a:rPr>
              <a:t>бухгалтерських </a:t>
            </a:r>
            <a:r>
              <a:rPr sz="2000" spc="10" dirty="0">
                <a:solidFill>
                  <a:srgbClr val="1C1C1C"/>
                </a:solidFill>
                <a:latin typeface="Arial"/>
                <a:cs typeface="Arial"/>
              </a:rPr>
              <a:t>служб</a:t>
            </a:r>
            <a:r>
              <a:rPr sz="2000" spc="-8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1C1C1C"/>
                </a:solidFill>
                <a:latin typeface="Arial"/>
                <a:cs typeface="Arial"/>
              </a:rPr>
              <a:t>вигляді.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7</a:t>
            </a:fld>
            <a:endParaRPr spc="-5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3067" y="105282"/>
            <a:ext cx="4027170" cy="1002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25" dirty="0">
                <a:solidFill>
                  <a:srgbClr val="292934"/>
                </a:solidFill>
              </a:rPr>
              <a:t>UA-Бюджет</a:t>
            </a:r>
            <a:r>
              <a:rPr sz="3200" spc="-35" dirty="0">
                <a:solidFill>
                  <a:srgbClr val="292934"/>
                </a:solidFill>
              </a:rPr>
              <a:t> </a:t>
            </a:r>
            <a:r>
              <a:rPr sz="3200" dirty="0">
                <a:solidFill>
                  <a:srgbClr val="292934"/>
                </a:solidFill>
              </a:rPr>
              <a:t>в</a:t>
            </a:r>
            <a:endParaRPr sz="3200"/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3200" spc="-15" dirty="0">
                <a:solidFill>
                  <a:srgbClr val="292934"/>
                </a:solidFill>
              </a:rPr>
              <a:t>навчальному</a:t>
            </a:r>
            <a:r>
              <a:rPr sz="3200" spc="-75" dirty="0">
                <a:solidFill>
                  <a:srgbClr val="292934"/>
                </a:solidFill>
              </a:rPr>
              <a:t> </a:t>
            </a:r>
            <a:r>
              <a:rPr sz="3200" spc="-10" dirty="0">
                <a:solidFill>
                  <a:srgbClr val="292934"/>
                </a:solidFill>
              </a:rPr>
              <a:t>процесі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150672" y="1362608"/>
            <a:ext cx="8696325" cy="47205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407034" indent="-343535">
              <a:lnSpc>
                <a:spcPct val="150000"/>
              </a:lnSpc>
              <a:spcBef>
                <a:spcPts val="10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800" spc="-15" dirty="0">
                <a:solidFill>
                  <a:srgbClr val="111111"/>
                </a:solidFill>
                <a:latin typeface="Arial"/>
                <a:cs typeface="Arial"/>
              </a:rPr>
              <a:t>Використовувати </a:t>
            </a:r>
            <a:r>
              <a:rPr sz="2800" spc="-10" dirty="0">
                <a:solidFill>
                  <a:srgbClr val="111111"/>
                </a:solidFill>
                <a:latin typeface="Arial"/>
                <a:cs typeface="Arial"/>
              </a:rPr>
              <a:t>для </a:t>
            </a:r>
            <a:r>
              <a:rPr sz="2800" spc="-20" dirty="0">
                <a:solidFill>
                  <a:srgbClr val="111111"/>
                </a:solidFill>
                <a:latin typeface="Arial"/>
                <a:cs typeface="Arial"/>
              </a:rPr>
              <a:t>вивчення бухгалтерського  обліку:</a:t>
            </a:r>
            <a:endParaRPr sz="28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2215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600" spc="-15" dirty="0">
                <a:solidFill>
                  <a:srgbClr val="111111"/>
                </a:solidFill>
                <a:latin typeface="Arial"/>
                <a:cs typeface="Arial"/>
              </a:rPr>
              <a:t>бухгалтерського </a:t>
            </a:r>
            <a:r>
              <a:rPr sz="2600" dirty="0">
                <a:solidFill>
                  <a:srgbClr val="111111"/>
                </a:solidFill>
                <a:latin typeface="Arial"/>
                <a:cs typeface="Arial"/>
              </a:rPr>
              <a:t>плану</a:t>
            </a:r>
            <a:r>
              <a:rPr sz="2600" spc="-35" dirty="0">
                <a:solidFill>
                  <a:srgbClr val="11111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111111"/>
                </a:solidFill>
                <a:latin typeface="Arial"/>
                <a:cs typeface="Arial"/>
              </a:rPr>
              <a:t>рахунків;</a:t>
            </a:r>
            <a:endParaRPr sz="2600">
              <a:latin typeface="Arial"/>
              <a:cs typeface="Arial"/>
            </a:endParaRPr>
          </a:p>
          <a:p>
            <a:pPr marL="756285" lvl="1" indent="-287020">
              <a:lnSpc>
                <a:spcPct val="100000"/>
              </a:lnSpc>
              <a:spcBef>
                <a:spcPts val="2160"/>
              </a:spcBef>
              <a:buClr>
                <a:srgbClr val="8B9092"/>
              </a:buClr>
              <a:buFont typeface="Wingdings"/>
              <a:buChar char=""/>
              <a:tabLst>
                <a:tab pos="756285" algn="l"/>
                <a:tab pos="756920" algn="l"/>
              </a:tabLst>
            </a:pPr>
            <a:r>
              <a:rPr sz="2600" dirty="0">
                <a:solidFill>
                  <a:srgbClr val="111111"/>
                </a:solidFill>
                <a:latin typeface="Arial"/>
                <a:cs typeface="Arial"/>
              </a:rPr>
              <a:t>правил </a:t>
            </a:r>
            <a:r>
              <a:rPr sz="2600" spc="-20" dirty="0">
                <a:solidFill>
                  <a:srgbClr val="111111"/>
                </a:solidFill>
                <a:latin typeface="Arial"/>
                <a:cs typeface="Arial"/>
              </a:rPr>
              <a:t>побудови </a:t>
            </a:r>
            <a:r>
              <a:rPr sz="2600" dirty="0">
                <a:solidFill>
                  <a:srgbClr val="111111"/>
                </a:solidFill>
                <a:latin typeface="Arial"/>
                <a:cs typeface="Arial"/>
              </a:rPr>
              <a:t>типових</a:t>
            </a:r>
            <a:r>
              <a:rPr sz="2600" spc="-50" dirty="0">
                <a:solidFill>
                  <a:srgbClr val="11111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111111"/>
                </a:solidFill>
                <a:latin typeface="Arial"/>
                <a:cs typeface="Arial"/>
              </a:rPr>
              <a:t>кореспонденцій;</a:t>
            </a:r>
            <a:endParaRPr sz="2600">
              <a:latin typeface="Arial"/>
              <a:cs typeface="Arial"/>
            </a:endParaRPr>
          </a:p>
          <a:p>
            <a:pPr marL="355600" marR="5080" indent="-343535">
              <a:lnSpc>
                <a:spcPct val="150000"/>
              </a:lnSpc>
              <a:spcBef>
                <a:spcPts val="55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800" spc="-5" dirty="0">
                <a:solidFill>
                  <a:srgbClr val="111111"/>
                </a:solidFill>
                <a:latin typeface="Arial"/>
                <a:cs typeface="Arial"/>
              </a:rPr>
              <a:t>Основ </a:t>
            </a:r>
            <a:r>
              <a:rPr sz="2800" spc="-25" dirty="0">
                <a:solidFill>
                  <a:srgbClr val="111111"/>
                </a:solidFill>
                <a:latin typeface="Arial"/>
                <a:cs typeface="Arial"/>
              </a:rPr>
              <a:t>побудови </a:t>
            </a:r>
            <a:r>
              <a:rPr sz="2800" spc="-20" dirty="0">
                <a:solidFill>
                  <a:srgbClr val="111111"/>
                </a:solidFill>
                <a:latin typeface="Arial"/>
                <a:cs typeface="Arial"/>
              </a:rPr>
              <a:t>та </a:t>
            </a:r>
            <a:r>
              <a:rPr sz="2800" spc="-5" dirty="0">
                <a:solidFill>
                  <a:srgbClr val="111111"/>
                </a:solidFill>
                <a:latin typeface="Arial"/>
                <a:cs typeface="Arial"/>
              </a:rPr>
              <a:t>контролю </a:t>
            </a:r>
            <a:r>
              <a:rPr sz="2800" spc="-25" dirty="0">
                <a:solidFill>
                  <a:srgbClr val="111111"/>
                </a:solidFill>
                <a:latin typeface="Arial"/>
                <a:cs typeface="Arial"/>
              </a:rPr>
              <a:t>бюджетного </a:t>
            </a:r>
            <a:r>
              <a:rPr sz="2800" spc="-10" dirty="0">
                <a:solidFill>
                  <a:srgbClr val="111111"/>
                </a:solidFill>
                <a:latin typeface="Arial"/>
                <a:cs typeface="Arial"/>
              </a:rPr>
              <a:t>процесу  </a:t>
            </a:r>
            <a:r>
              <a:rPr sz="2800" spc="-5" dirty="0">
                <a:solidFill>
                  <a:srgbClr val="111111"/>
                </a:solidFill>
                <a:latin typeface="Arial"/>
                <a:cs typeface="Arial"/>
              </a:rPr>
              <a:t>в </a:t>
            </a:r>
            <a:r>
              <a:rPr sz="2800" spc="-20" dirty="0">
                <a:solidFill>
                  <a:srgbClr val="111111"/>
                </a:solidFill>
                <a:latin typeface="Arial"/>
                <a:cs typeface="Arial"/>
              </a:rPr>
              <a:t>бюджетній</a:t>
            </a:r>
            <a:r>
              <a:rPr sz="2800" spc="5" dirty="0">
                <a:solidFill>
                  <a:srgbClr val="111111"/>
                </a:solidFill>
                <a:latin typeface="Arial"/>
                <a:cs typeface="Arial"/>
              </a:rPr>
              <a:t> </a:t>
            </a:r>
            <a:r>
              <a:rPr sz="2800" spc="-15" dirty="0">
                <a:solidFill>
                  <a:srgbClr val="111111"/>
                </a:solidFill>
                <a:latin typeface="Arial"/>
                <a:cs typeface="Arial"/>
              </a:rPr>
              <a:t>установі;</a:t>
            </a:r>
            <a:endParaRPr sz="2800">
              <a:latin typeface="Arial"/>
              <a:cs typeface="Arial"/>
            </a:endParaRPr>
          </a:p>
          <a:p>
            <a:pPr marL="355600" indent="-343535">
              <a:lnSpc>
                <a:spcPct val="100000"/>
              </a:lnSpc>
              <a:spcBef>
                <a:spcPts val="2280"/>
              </a:spcBef>
              <a:buClr>
                <a:srgbClr val="F7921E"/>
              </a:buClr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sz="2800" spc="-5" dirty="0">
                <a:solidFill>
                  <a:srgbClr val="111111"/>
                </a:solidFill>
                <a:latin typeface="Arial"/>
                <a:cs typeface="Arial"/>
              </a:rPr>
              <a:t>Принципів </a:t>
            </a:r>
            <a:r>
              <a:rPr sz="2800" spc="-25" dirty="0">
                <a:solidFill>
                  <a:srgbClr val="111111"/>
                </a:solidFill>
                <a:latin typeface="Arial"/>
                <a:cs typeface="Arial"/>
              </a:rPr>
              <a:t>побудови </a:t>
            </a:r>
            <a:r>
              <a:rPr sz="2800" spc="-10" dirty="0">
                <a:solidFill>
                  <a:srgbClr val="111111"/>
                </a:solidFill>
                <a:latin typeface="Arial"/>
                <a:cs typeface="Arial"/>
              </a:rPr>
              <a:t>фінансового</a:t>
            </a:r>
            <a:r>
              <a:rPr sz="2800" spc="65" dirty="0">
                <a:solidFill>
                  <a:srgbClr val="111111"/>
                </a:solidFill>
                <a:latin typeface="Arial"/>
                <a:cs typeface="Arial"/>
              </a:rPr>
              <a:t> </a:t>
            </a:r>
            <a:r>
              <a:rPr sz="2800" spc="-60" dirty="0">
                <a:solidFill>
                  <a:srgbClr val="111111"/>
                </a:solidFill>
                <a:latin typeface="Arial"/>
                <a:cs typeface="Arial"/>
              </a:rPr>
              <a:t>обліку.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8</a:t>
            </a:fld>
            <a:endParaRPr spc="-5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3067" y="348818"/>
            <a:ext cx="409511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25" dirty="0"/>
              <a:t>Методична</a:t>
            </a:r>
            <a:r>
              <a:rPr sz="3200" spc="-85" dirty="0"/>
              <a:t> </a:t>
            </a:r>
            <a:r>
              <a:rPr sz="3200" spc="5" dirty="0"/>
              <a:t>підтримка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346049" y="1576578"/>
            <a:ext cx="8220709" cy="395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Clr>
                <a:srgbClr val="F7921E"/>
              </a:buClr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Вебінари для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користувачів </a:t>
            </a:r>
            <a:r>
              <a:rPr sz="2800" spc="-20" dirty="0">
                <a:solidFill>
                  <a:srgbClr val="1C1C1C"/>
                </a:solidFill>
                <a:latin typeface="Arial"/>
                <a:cs typeface="Arial"/>
              </a:rPr>
              <a:t>та</a:t>
            </a:r>
            <a:r>
              <a:rPr sz="2800" spc="4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партнерів;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280"/>
              </a:spcBef>
              <a:buClr>
                <a:srgbClr val="F7921E"/>
              </a:buClr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Інструкція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користувача;</a:t>
            </a:r>
            <a:endParaRPr sz="2800">
              <a:latin typeface="Arial"/>
              <a:cs typeface="Arial"/>
            </a:endParaRPr>
          </a:p>
          <a:p>
            <a:pPr marL="354965" marR="1482725" indent="-342900">
              <a:lnSpc>
                <a:spcPct val="150000"/>
              </a:lnSpc>
              <a:spcBef>
                <a:spcPts val="600"/>
              </a:spcBef>
              <a:buClr>
                <a:srgbClr val="F7921E"/>
              </a:buClr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800" dirty="0">
                <a:solidFill>
                  <a:srgbClr val="1C1C1C"/>
                </a:solidFill>
                <a:latin typeface="Arial"/>
                <a:cs typeface="Arial"/>
              </a:rPr>
              <a:t>Конспект </a:t>
            </a:r>
            <a:r>
              <a:rPr sz="2800" spc="-15" dirty="0">
                <a:solidFill>
                  <a:srgbClr val="1C1C1C"/>
                </a:solidFill>
                <a:latin typeface="Arial"/>
                <a:cs typeface="Arial"/>
              </a:rPr>
              <a:t>слухача </a:t>
            </a:r>
            <a:r>
              <a:rPr sz="2800" spc="-20" dirty="0">
                <a:solidFill>
                  <a:srgbClr val="1C1C1C"/>
                </a:solidFill>
                <a:latin typeface="Arial"/>
                <a:cs typeface="Arial"/>
              </a:rPr>
              <a:t>«Огляд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програмного  </a:t>
            </a:r>
            <a:r>
              <a:rPr sz="2800" dirty="0">
                <a:solidFill>
                  <a:srgbClr val="1C1C1C"/>
                </a:solidFill>
                <a:latin typeface="Arial"/>
                <a:cs typeface="Arial"/>
              </a:rPr>
              <a:t>продукту»;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285"/>
              </a:spcBef>
              <a:buClr>
                <a:srgbClr val="F7921E"/>
              </a:buClr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Набори </a:t>
            </a:r>
            <a:r>
              <a:rPr sz="2800" dirty="0">
                <a:solidFill>
                  <a:srgbClr val="1C1C1C"/>
                </a:solidFill>
                <a:latin typeface="Arial"/>
                <a:cs typeface="Arial"/>
              </a:rPr>
              <a:t>практичних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прикладів</a:t>
            </a:r>
            <a:r>
              <a:rPr sz="2800" spc="6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використання;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280"/>
              </a:spcBef>
              <a:buClr>
                <a:srgbClr val="F7921E"/>
              </a:buClr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2800" dirty="0">
                <a:solidFill>
                  <a:srgbClr val="1C1C1C"/>
                </a:solidFill>
                <a:latin typeface="Arial"/>
                <a:cs typeface="Arial"/>
              </a:rPr>
              <a:t>Практичний приклад </a:t>
            </a:r>
            <a:r>
              <a:rPr sz="2800" spc="-20" dirty="0">
                <a:solidFill>
                  <a:srgbClr val="1C1C1C"/>
                </a:solidFill>
                <a:latin typeface="Arial"/>
                <a:cs typeface="Arial"/>
              </a:rPr>
              <a:t>ведення обліку </a:t>
            </a:r>
            <a:r>
              <a:rPr sz="2800" spc="-5" dirty="0">
                <a:solidFill>
                  <a:srgbClr val="1C1C1C"/>
                </a:solidFill>
                <a:latin typeface="Arial"/>
                <a:cs typeface="Arial"/>
              </a:rPr>
              <a:t>від А до</a:t>
            </a:r>
            <a:r>
              <a:rPr sz="2800" spc="50" dirty="0">
                <a:solidFill>
                  <a:srgbClr val="1C1C1C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1C1C1C"/>
                </a:solidFill>
                <a:latin typeface="Arial"/>
                <a:cs typeface="Arial"/>
              </a:rPr>
              <a:t>Я.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59487" y="286109"/>
            <a:ext cx="1779356" cy="6755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0810">
              <a:lnSpc>
                <a:spcPts val="1430"/>
              </a:lnSpc>
            </a:pPr>
            <a:fld id="{81D60167-4931-47E6-BA6A-407CBD079E47}" type="slidenum">
              <a:rPr spc="-5" dirty="0"/>
              <a:t>9</a:t>
            </a:fld>
            <a:endParaRPr spc="-5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872</Words>
  <Application>Microsoft Office PowerPoint</Application>
  <PresentationFormat>Экран (4:3)</PresentationFormat>
  <Paragraphs>163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Wingdings</vt:lpstr>
      <vt:lpstr>Office Theme</vt:lpstr>
      <vt:lpstr>Презентация PowerPoint</vt:lpstr>
      <vt:lpstr>Програмний продукт  UA-Бюджет</vt:lpstr>
      <vt:lpstr>Програмний продукт  UA-Бюджет</vt:lpstr>
      <vt:lpstr>Зміст підсистем  (функціональне призначення)</vt:lpstr>
      <vt:lpstr>Зміст підсистем  (функціональне призначення)</vt:lpstr>
      <vt:lpstr>Особливості реалізації  бухгалтерських підсистем</vt:lpstr>
      <vt:lpstr>Фінансовий облік</vt:lpstr>
      <vt:lpstr>UA-Бюджет в навчальному процесі</vt:lpstr>
      <vt:lpstr>Методична підтримка</vt:lpstr>
      <vt:lpstr>Вебінари</vt:lpstr>
      <vt:lpstr>Вебінари</vt:lpstr>
      <vt:lpstr>Організація бухгалтерського  обліку запасів та необоротних  активів. Приклади.</vt:lpstr>
      <vt:lpstr>Презентация PowerPoint</vt:lpstr>
      <vt:lpstr>Організація бухгалтерського  обліку запасів та необоротних  активів. Приклади.</vt:lpstr>
      <vt:lpstr>Організація бухгалтерського  обліку запасів та необоротних  активів. Приклади.</vt:lpstr>
      <vt:lpstr>Вебінари</vt:lpstr>
      <vt:lpstr>Організація фінансового  обліку. Приклади</vt:lpstr>
      <vt:lpstr>Організація фінансового  обліку. Приклади</vt:lpstr>
      <vt:lpstr>Організація фінансового  обліку. Приклади</vt:lpstr>
      <vt:lpstr>Організація фінансового  обліку. Приклади</vt:lpstr>
      <vt:lpstr>Організація фінансового  обліку. Приклади</vt:lpstr>
      <vt:lpstr>Вебінари</vt:lpstr>
      <vt:lpstr>Вебінари</vt:lpstr>
      <vt:lpstr>Вебінари</vt:lpstr>
      <vt:lpstr>Методичні матеріали</vt:lpstr>
      <vt:lpstr>Методичні матеріали</vt:lpstr>
      <vt:lpstr>Методичні матеріали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Функциональные возможности продуктов «UA Бюджет»</dc:title>
  <dc:creator>ivalex</dc:creator>
  <cp:lastModifiedBy>Учетная запись Майкрософт</cp:lastModifiedBy>
  <cp:revision>1</cp:revision>
  <dcterms:created xsi:type="dcterms:W3CDTF">2020-11-05T06:05:32Z</dcterms:created>
  <dcterms:modified xsi:type="dcterms:W3CDTF">2020-11-05T06:10:33Z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2019-02-12T00:00:00Z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2020-11-05T00:00:00Z</vt:filetime>
  </property>
</Properties>
</file>