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 smtClean="0">
                <a:solidFill>
                  <a:srgbClr val="FF0000"/>
                </a:solidFill>
              </a:rPr>
              <a:t>                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rgbClr val="00B050"/>
                </a:solidFill>
              </a:rPr>
              <a:t>Проби</a:t>
            </a:r>
            <a:r>
              <a:rPr lang="uk-UA" dirty="0" smtClean="0">
                <a:solidFill>
                  <a:srgbClr val="00B050"/>
                </a:solidFill>
              </a:rPr>
              <a:t>, пробірний аналіз. 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40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/>
              <a:t>Точний</a:t>
            </a:r>
            <a:r>
              <a:rPr lang="ru-RU" dirty="0"/>
              <a:t> </a:t>
            </a: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дорогоцінного</a:t>
            </a:r>
            <a:r>
              <a:rPr lang="ru-RU" dirty="0"/>
              <a:t> </a:t>
            </a:r>
            <a:r>
              <a:rPr lang="ru-RU" dirty="0" err="1"/>
              <a:t>металу</a:t>
            </a:r>
            <a:r>
              <a:rPr lang="ru-RU" dirty="0"/>
              <a:t> в </a:t>
            </a:r>
            <a:r>
              <a:rPr lang="ru-RU" dirty="0" err="1"/>
              <a:t>виробах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спеціальним</a:t>
            </a:r>
            <a:r>
              <a:rPr lang="ru-RU" dirty="0"/>
              <a:t> </a:t>
            </a:r>
            <a:r>
              <a:rPr lang="ru-RU" dirty="0" err="1"/>
              <a:t>контрольним</a:t>
            </a:r>
            <a:r>
              <a:rPr lang="ru-RU" dirty="0"/>
              <a:t> </a:t>
            </a:r>
            <a:r>
              <a:rPr lang="ru-RU" dirty="0" err="1"/>
              <a:t>установою</a:t>
            </a:r>
            <a:r>
              <a:rPr lang="ru-RU" dirty="0"/>
              <a:t> - </a:t>
            </a:r>
            <a:r>
              <a:rPr lang="ru-RU" dirty="0" err="1"/>
              <a:t>пробірної</a:t>
            </a:r>
            <a:r>
              <a:rPr lang="ru-RU" dirty="0"/>
              <a:t> палатою і </a:t>
            </a:r>
            <a:r>
              <a:rPr lang="ru-RU" dirty="0" err="1"/>
              <a:t>засвідчується</a:t>
            </a:r>
            <a:r>
              <a:rPr lang="ru-RU" dirty="0"/>
              <a:t> </a:t>
            </a:r>
            <a:r>
              <a:rPr lang="ru-RU" dirty="0" err="1"/>
              <a:t>постановкою</a:t>
            </a:r>
            <a:r>
              <a:rPr lang="ru-RU" dirty="0"/>
              <a:t> </a:t>
            </a:r>
            <a:r>
              <a:rPr lang="ru-RU" dirty="0" err="1"/>
              <a:t>проби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спеціального</a:t>
            </a:r>
            <a:r>
              <a:rPr lang="ru-RU" dirty="0"/>
              <a:t> знака - клейма. Проба ставиться на </a:t>
            </a:r>
            <a:r>
              <a:rPr lang="ru-RU" dirty="0" err="1"/>
              <a:t>готових</a:t>
            </a:r>
            <a:r>
              <a:rPr lang="ru-RU" dirty="0"/>
              <a:t> </a:t>
            </a:r>
            <a:r>
              <a:rPr lang="ru-RU" dirty="0" err="1"/>
              <a:t>виробах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на </a:t>
            </a:r>
            <a:r>
              <a:rPr lang="ru-RU" dirty="0" err="1"/>
              <a:t>злитках</a:t>
            </a:r>
            <a:r>
              <a:rPr lang="ru-RU" dirty="0"/>
              <a:t> і </a:t>
            </a:r>
            <a:r>
              <a:rPr lang="ru-RU" dirty="0" err="1"/>
              <a:t>напівфабрикатах</a:t>
            </a:r>
            <a:r>
              <a:rPr lang="ru-RU" dirty="0"/>
              <a:t> (</a:t>
            </a:r>
            <a:r>
              <a:rPr lang="ru-RU" dirty="0" err="1"/>
              <a:t>аркушах</a:t>
            </a:r>
            <a:r>
              <a:rPr lang="ru-RU" dirty="0"/>
              <a:t>, </a:t>
            </a:r>
            <a:r>
              <a:rPr lang="ru-RU" dirty="0" err="1"/>
              <a:t>стрічках</a:t>
            </a:r>
            <a:r>
              <a:rPr lang="ru-RU" dirty="0"/>
              <a:t>) з </a:t>
            </a:r>
            <a:r>
              <a:rPr lang="ru-RU" dirty="0" err="1"/>
              <a:t>дорогоцінних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00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/>
              <a:t>Пробірний</a:t>
            </a:r>
            <a:r>
              <a:rPr lang="ru-RU" dirty="0"/>
              <a:t> </a:t>
            </a:r>
            <a:r>
              <a:rPr lang="ru-RU" dirty="0" err="1"/>
              <a:t>камінь</a:t>
            </a:r>
            <a:r>
              <a:rPr lang="ru-RU" dirty="0"/>
              <a:t> </a:t>
            </a:r>
            <a:r>
              <a:rPr lang="ru-RU" dirty="0" err="1"/>
              <a:t>застосовується</a:t>
            </a:r>
            <a:r>
              <a:rPr lang="ru-RU" dirty="0"/>
              <a:t> і зараз.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чорний</a:t>
            </a:r>
            <a:r>
              <a:rPr lang="ru-RU" dirty="0"/>
              <a:t>,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щільний</a:t>
            </a:r>
            <a:r>
              <a:rPr lang="ru-RU" dirty="0"/>
              <a:t> і </a:t>
            </a:r>
            <a:r>
              <a:rPr lang="ru-RU" dirty="0" err="1"/>
              <a:t>твердий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піддається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кислот </a:t>
            </a:r>
            <a:r>
              <a:rPr lang="ru-RU" dirty="0" err="1"/>
              <a:t>кремнистий</a:t>
            </a:r>
            <a:r>
              <a:rPr lang="ru-RU" dirty="0"/>
              <a:t> </a:t>
            </a:r>
            <a:r>
              <a:rPr lang="ru-RU" dirty="0" err="1"/>
              <a:t>сланець</a:t>
            </a:r>
            <a:r>
              <a:rPr lang="ru-RU" dirty="0"/>
              <a:t>. По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проводять</a:t>
            </a:r>
            <a:r>
              <a:rPr lang="ru-RU" dirty="0"/>
              <a:t> межу золотим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срібним</a:t>
            </a:r>
            <a:r>
              <a:rPr lang="ru-RU" dirty="0"/>
              <a:t> </a:t>
            </a:r>
            <a:r>
              <a:rPr lang="ru-RU" dirty="0" err="1"/>
              <a:t>виробом</a:t>
            </a:r>
            <a:r>
              <a:rPr lang="ru-RU" dirty="0"/>
              <a:t>. За </a:t>
            </a:r>
            <a:r>
              <a:rPr lang="ru-RU" dirty="0" err="1"/>
              <a:t>різному</a:t>
            </a:r>
            <a:r>
              <a:rPr lang="ru-RU" dirty="0"/>
              <a:t> </a:t>
            </a:r>
            <a:r>
              <a:rPr lang="ru-RU" dirty="0" err="1"/>
              <a:t>кольорі</a:t>
            </a:r>
            <a:r>
              <a:rPr lang="ru-RU" dirty="0"/>
              <a:t> </a:t>
            </a:r>
            <a:r>
              <a:rPr lang="ru-RU" dirty="0" err="1"/>
              <a:t>риси</a:t>
            </a:r>
            <a:r>
              <a:rPr lang="ru-RU" dirty="0"/>
              <a:t> </a:t>
            </a:r>
            <a:r>
              <a:rPr lang="ru-RU" dirty="0" err="1"/>
              <a:t>досвідчений</a:t>
            </a:r>
            <a:r>
              <a:rPr lang="ru-RU" dirty="0"/>
              <a:t> </a:t>
            </a:r>
            <a:r>
              <a:rPr lang="ru-RU" dirty="0" err="1"/>
              <a:t>майстер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пробу </a:t>
            </a:r>
            <a:r>
              <a:rPr lang="ru-RU" dirty="0" err="1"/>
              <a:t>дорогоцінного</a:t>
            </a:r>
            <a:r>
              <a:rPr lang="ru-RU" dirty="0"/>
              <a:t> </a:t>
            </a:r>
            <a:r>
              <a:rPr lang="ru-RU" dirty="0" err="1"/>
              <a:t>металу</a:t>
            </a:r>
            <a:r>
              <a:rPr lang="ru-RU" dirty="0"/>
              <a:t> без </a:t>
            </a:r>
            <a:r>
              <a:rPr lang="ru-RU" dirty="0" err="1"/>
              <a:t>аналізу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67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Для </a:t>
            </a:r>
            <a:r>
              <a:rPr lang="ru-RU" dirty="0" err="1"/>
              <a:t>більш</a:t>
            </a:r>
            <a:r>
              <a:rPr lang="ru-RU" dirty="0"/>
              <a:t> точного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поруч</a:t>
            </a:r>
            <a:r>
              <a:rPr lang="ru-RU" dirty="0"/>
              <a:t> з </a:t>
            </a:r>
            <a:r>
              <a:rPr lang="ru-RU" dirty="0" err="1"/>
              <a:t>цією</a:t>
            </a:r>
            <a:r>
              <a:rPr lang="ru-RU" dirty="0"/>
              <a:t> </a:t>
            </a:r>
            <a:r>
              <a:rPr lang="ru-RU" dirty="0" err="1"/>
              <a:t>рисою</a:t>
            </a:r>
            <a:r>
              <a:rPr lang="ru-RU" dirty="0"/>
              <a:t> </a:t>
            </a:r>
            <a:r>
              <a:rPr lang="ru-RU" dirty="0" err="1"/>
              <a:t>проводять</a:t>
            </a:r>
            <a:r>
              <a:rPr lang="ru-RU" dirty="0"/>
              <a:t> </a:t>
            </a:r>
            <a:r>
              <a:rPr lang="ru-RU" dirty="0" err="1"/>
              <a:t>іншу</a:t>
            </a:r>
            <a:r>
              <a:rPr lang="ru-RU" dirty="0"/>
              <a:t> </a:t>
            </a:r>
            <a:r>
              <a:rPr lang="ru-RU" dirty="0" err="1"/>
              <a:t>пробірної</a:t>
            </a:r>
            <a:r>
              <a:rPr lang="ru-RU" dirty="0"/>
              <a:t> </a:t>
            </a:r>
            <a:r>
              <a:rPr lang="ru-RU" dirty="0" err="1"/>
              <a:t>голкою</a:t>
            </a:r>
            <a:r>
              <a:rPr lang="ru-RU" dirty="0"/>
              <a:t>, </a:t>
            </a:r>
            <a:r>
              <a:rPr lang="ru-RU" dirty="0" err="1"/>
              <a:t>зробленої</a:t>
            </a:r>
            <a:r>
              <a:rPr lang="ru-RU" dirty="0"/>
              <a:t> з </a:t>
            </a:r>
            <a:r>
              <a:rPr lang="ru-RU" dirty="0" err="1"/>
              <a:t>коштовного</a:t>
            </a:r>
            <a:r>
              <a:rPr lang="ru-RU" dirty="0"/>
              <a:t> </a:t>
            </a:r>
            <a:r>
              <a:rPr lang="ru-RU" dirty="0" err="1"/>
              <a:t>металу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проби</a:t>
            </a:r>
            <a:r>
              <a:rPr lang="ru-RU" dirty="0"/>
              <a:t>, </a:t>
            </a:r>
            <a:r>
              <a:rPr lang="ru-RU" dirty="0" err="1"/>
              <a:t>близькою</a:t>
            </a:r>
            <a:r>
              <a:rPr lang="ru-RU" dirty="0"/>
              <a:t> за </a:t>
            </a:r>
            <a:r>
              <a:rPr lang="ru-RU" dirty="0" err="1"/>
              <a:t>кольором</a:t>
            </a:r>
            <a:r>
              <a:rPr lang="ru-RU" dirty="0"/>
              <a:t> до </a:t>
            </a:r>
            <a:r>
              <a:rPr lang="ru-RU" dirty="0" err="1"/>
              <a:t>досліджуваного</a:t>
            </a:r>
            <a:r>
              <a:rPr lang="ru-RU" dirty="0"/>
              <a:t>. Величина рис </a:t>
            </a:r>
            <a:r>
              <a:rPr lang="ru-RU" dirty="0" err="1"/>
              <a:t>робиться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10-15 мм </a:t>
            </a:r>
            <a:r>
              <a:rPr lang="ru-RU" dirty="0" err="1"/>
              <a:t>завдовжки</a:t>
            </a:r>
            <a:r>
              <a:rPr lang="ru-RU" dirty="0"/>
              <a:t> і 2-3 мм </a:t>
            </a:r>
            <a:r>
              <a:rPr lang="ru-RU" dirty="0" err="1"/>
              <a:t>завширшки</a:t>
            </a:r>
            <a:r>
              <a:rPr lang="ru-RU" dirty="0"/>
              <a:t>.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обидві</a:t>
            </a:r>
            <a:r>
              <a:rPr lang="ru-RU" dirty="0"/>
              <a:t> </a:t>
            </a:r>
            <a:r>
              <a:rPr lang="ru-RU" dirty="0" err="1"/>
              <a:t>риси</a:t>
            </a:r>
            <a:r>
              <a:rPr lang="ru-RU" dirty="0"/>
              <a:t> </a:t>
            </a:r>
            <a:r>
              <a:rPr lang="ru-RU" dirty="0" err="1"/>
              <a:t>змочуються</a:t>
            </a:r>
            <a:r>
              <a:rPr lang="ru-RU" dirty="0"/>
              <a:t> </a:t>
            </a:r>
            <a:r>
              <a:rPr lang="ru-RU" dirty="0" err="1"/>
              <a:t>спеціальним</a:t>
            </a:r>
            <a:r>
              <a:rPr lang="ru-RU" dirty="0"/>
              <a:t> </a:t>
            </a:r>
            <a:r>
              <a:rPr lang="ru-RU" dirty="0" err="1"/>
              <a:t>пробірним</a:t>
            </a:r>
            <a:r>
              <a:rPr lang="ru-RU" dirty="0"/>
              <a:t> </a:t>
            </a:r>
            <a:r>
              <a:rPr lang="ru-RU" dirty="0" err="1"/>
              <a:t>розчином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колір</a:t>
            </a:r>
            <a:r>
              <a:rPr lang="ru-RU" dirty="0"/>
              <a:t> </a:t>
            </a:r>
            <a:r>
              <a:rPr lang="ru-RU" dirty="0" err="1"/>
              <a:t>змінюється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колір</a:t>
            </a:r>
            <a:r>
              <a:rPr lang="ru-RU" dirty="0"/>
              <a:t> </a:t>
            </a:r>
            <a:r>
              <a:rPr lang="ru-RU" dirty="0" err="1"/>
              <a:t>обох</a:t>
            </a:r>
            <a:r>
              <a:rPr lang="ru-RU" dirty="0"/>
              <a:t> рисок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розчином</a:t>
            </a:r>
            <a:r>
              <a:rPr lang="ru-RU" dirty="0"/>
              <a:t> </a:t>
            </a:r>
            <a:r>
              <a:rPr lang="ru-RU" dirty="0" err="1"/>
              <a:t>однаковий</a:t>
            </a:r>
            <a:r>
              <a:rPr lang="ru-RU" dirty="0"/>
              <a:t>, то і </a:t>
            </a: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дорогоцінного</a:t>
            </a:r>
            <a:r>
              <a:rPr lang="ru-RU" dirty="0"/>
              <a:t> </a:t>
            </a:r>
            <a:r>
              <a:rPr lang="ru-RU" dirty="0" err="1"/>
              <a:t>металу</a:t>
            </a:r>
            <a:r>
              <a:rPr lang="ru-RU" dirty="0"/>
              <a:t> в них </a:t>
            </a:r>
            <a:r>
              <a:rPr lang="ru-RU" dirty="0" err="1"/>
              <a:t>одне</a:t>
            </a:r>
            <a:r>
              <a:rPr lang="ru-RU" dirty="0"/>
              <a:t> і те ж. </a:t>
            </a:r>
            <a:r>
              <a:rPr lang="ru-RU" dirty="0" err="1"/>
              <a:t>Якщо</a:t>
            </a:r>
            <a:r>
              <a:rPr lang="ru-RU" dirty="0"/>
              <a:t> ж при </a:t>
            </a:r>
            <a:r>
              <a:rPr lang="ru-RU" dirty="0" err="1"/>
              <a:t>звіряння</a:t>
            </a:r>
            <a:r>
              <a:rPr lang="ru-RU" dirty="0"/>
              <a:t> </a:t>
            </a:r>
            <a:r>
              <a:rPr lang="ru-RU" dirty="0" err="1"/>
              <a:t>виявляючи</a:t>
            </a:r>
            <a:r>
              <a:rPr lang="ru-RU" dirty="0"/>
              <a:t>-тс я </a:t>
            </a:r>
            <a:r>
              <a:rPr lang="ru-RU" dirty="0" err="1"/>
              <a:t>розбіжність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, то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повторюють</a:t>
            </a:r>
            <a:r>
              <a:rPr lang="ru-RU" dirty="0"/>
              <a:t>, </a:t>
            </a:r>
            <a:r>
              <a:rPr lang="ru-RU" dirty="0" err="1"/>
              <a:t>попередньо</a:t>
            </a:r>
            <a:r>
              <a:rPr lang="ru-RU" dirty="0"/>
              <a:t> про-6 </a:t>
            </a:r>
            <a:r>
              <a:rPr lang="ru-RU" dirty="0" err="1"/>
              <a:t>дя</a:t>
            </a:r>
            <a:r>
              <a:rPr lang="ru-RU" dirty="0"/>
              <a:t> </a:t>
            </a:r>
            <a:r>
              <a:rPr lang="ru-RU" dirty="0" err="1"/>
              <a:t>нову</a:t>
            </a:r>
            <a:r>
              <a:rPr lang="ru-RU" dirty="0"/>
              <a:t> рису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пробірної</a:t>
            </a:r>
            <a:r>
              <a:rPr lang="ru-RU" dirty="0"/>
              <a:t> </a:t>
            </a:r>
            <a:r>
              <a:rPr lang="ru-RU" dirty="0" err="1"/>
              <a:t>голкою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з </a:t>
            </a:r>
            <a:r>
              <a:rPr lang="ru-RU" dirty="0" err="1"/>
              <a:t>більшим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меншим</a:t>
            </a:r>
            <a:r>
              <a:rPr lang="ru-RU" dirty="0"/>
              <a:t> </a:t>
            </a:r>
            <a:r>
              <a:rPr lang="ru-RU" dirty="0" err="1"/>
              <a:t>вмістом</a:t>
            </a:r>
            <a:r>
              <a:rPr lang="ru-RU" dirty="0"/>
              <a:t> </a:t>
            </a:r>
            <a:r>
              <a:rPr lang="ru-RU" dirty="0" err="1"/>
              <a:t>дорогоцінного</a:t>
            </a:r>
            <a:r>
              <a:rPr lang="ru-RU" dirty="0"/>
              <a:t> </a:t>
            </a:r>
            <a:r>
              <a:rPr lang="ru-RU" dirty="0" err="1"/>
              <a:t>металу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803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Для </a:t>
            </a:r>
            <a:r>
              <a:rPr lang="ru-RU" dirty="0" err="1"/>
              <a:t>зручності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на </a:t>
            </a:r>
            <a:r>
              <a:rPr lang="ru-RU" dirty="0" err="1"/>
              <a:t>кожній</a:t>
            </a:r>
            <a:r>
              <a:rPr lang="ru-RU" dirty="0"/>
              <a:t> </a:t>
            </a:r>
            <a:r>
              <a:rPr lang="ru-RU" dirty="0" err="1"/>
              <a:t>голці</a:t>
            </a:r>
            <a:r>
              <a:rPr lang="ru-RU" dirty="0"/>
              <a:t> </a:t>
            </a:r>
            <a:r>
              <a:rPr lang="ru-RU" dirty="0" err="1"/>
              <a:t>вказана</a:t>
            </a:r>
            <a:r>
              <a:rPr lang="ru-RU" dirty="0"/>
              <a:t> </a:t>
            </a:r>
            <a:r>
              <a:rPr lang="ru-RU" dirty="0" err="1"/>
              <a:t>відповідна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проба. При </a:t>
            </a:r>
            <a:r>
              <a:rPr lang="ru-RU" dirty="0" err="1"/>
              <a:t>достатньому</a:t>
            </a:r>
            <a:r>
              <a:rPr lang="ru-RU" dirty="0"/>
              <a:t> </a:t>
            </a:r>
            <a:r>
              <a:rPr lang="ru-RU" dirty="0" err="1"/>
              <a:t>навичці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способом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точно </a:t>
            </a:r>
            <a:r>
              <a:rPr lang="ru-RU" dirty="0" err="1"/>
              <a:t>визначити</a:t>
            </a:r>
            <a:r>
              <a:rPr lang="ru-RU" dirty="0"/>
              <a:t> пробу </a:t>
            </a:r>
            <a:r>
              <a:rPr lang="ru-RU" dirty="0" err="1"/>
              <a:t>випробуваного</a:t>
            </a:r>
            <a:r>
              <a:rPr lang="ru-RU" dirty="0"/>
              <a:t> сплаву. Так як </a:t>
            </a:r>
            <a:r>
              <a:rPr lang="ru-RU" dirty="0" err="1"/>
              <a:t>колір</a:t>
            </a:r>
            <a:r>
              <a:rPr lang="ru-RU" dirty="0"/>
              <a:t> сплаву </a:t>
            </a:r>
            <a:r>
              <a:rPr lang="ru-RU" dirty="0" err="1"/>
              <a:t>залежить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вмісту</a:t>
            </a:r>
            <a:r>
              <a:rPr lang="ru-RU" dirty="0"/>
              <a:t> в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дорогоцінного</a:t>
            </a:r>
            <a:r>
              <a:rPr lang="ru-RU" dirty="0"/>
              <a:t> </a:t>
            </a:r>
            <a:r>
              <a:rPr lang="ru-RU" dirty="0" err="1"/>
              <a:t>металу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і </a:t>
            </a:r>
            <a:r>
              <a:rPr lang="ru-RU" dirty="0" err="1"/>
              <a:t>від</a:t>
            </a:r>
            <a:r>
              <a:rPr lang="ru-RU" dirty="0"/>
              <a:t> складу </a:t>
            </a:r>
            <a:r>
              <a:rPr lang="ru-RU" dirty="0" err="1"/>
              <a:t>лігатури</a:t>
            </a:r>
            <a:r>
              <a:rPr lang="ru-RU" dirty="0"/>
              <a:t>, т. Е.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, </a:t>
            </a:r>
            <a:r>
              <a:rPr lang="ru-RU" dirty="0" err="1"/>
              <a:t>доданих</a:t>
            </a:r>
            <a:r>
              <a:rPr lang="ru-RU" dirty="0"/>
              <a:t> в сплав, то </a:t>
            </a:r>
            <a:r>
              <a:rPr lang="ru-RU" dirty="0" err="1"/>
              <a:t>пробірних</a:t>
            </a:r>
            <a:r>
              <a:rPr lang="ru-RU" dirty="0"/>
              <a:t> </a:t>
            </a:r>
            <a:r>
              <a:rPr lang="ru-RU" dirty="0" err="1"/>
              <a:t>голок</a:t>
            </a:r>
            <a:r>
              <a:rPr lang="ru-RU" dirty="0"/>
              <a:t> для </a:t>
            </a:r>
            <a:r>
              <a:rPr lang="ru-RU" dirty="0" err="1"/>
              <a:t>тієї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проби</a:t>
            </a:r>
            <a:r>
              <a:rPr lang="ru-RU" dirty="0"/>
              <a:t> </a:t>
            </a:r>
            <a:r>
              <a:rPr lang="ru-RU" dirty="0" err="1"/>
              <a:t>буває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для золота 583-ої </a:t>
            </a:r>
            <a:r>
              <a:rPr lang="ru-RU" dirty="0" err="1"/>
              <a:t>проби</a:t>
            </a:r>
            <a:r>
              <a:rPr lang="ru-RU" dirty="0"/>
              <a:t> число </a:t>
            </a:r>
            <a:r>
              <a:rPr lang="ru-RU" dirty="0" err="1"/>
              <a:t>голок</a:t>
            </a:r>
            <a:r>
              <a:rPr lang="ru-RU" dirty="0"/>
              <a:t>, </a:t>
            </a:r>
            <a:r>
              <a:rPr lang="ru-RU" dirty="0" err="1"/>
              <a:t>різних</a:t>
            </a:r>
            <a:r>
              <a:rPr lang="ru-RU" dirty="0"/>
              <a:t> за </a:t>
            </a:r>
            <a:r>
              <a:rPr lang="ru-RU" dirty="0" err="1"/>
              <a:t>кольором</a:t>
            </a:r>
            <a:r>
              <a:rPr lang="ru-RU" dirty="0"/>
              <a:t>, </a:t>
            </a:r>
            <a:r>
              <a:rPr lang="ru-RU" dirty="0" err="1"/>
              <a:t>досягає</a:t>
            </a:r>
            <a:r>
              <a:rPr lang="ru-RU" dirty="0"/>
              <a:t> 15 (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блідо-жовтого</a:t>
            </a:r>
            <a:r>
              <a:rPr lang="ru-RU" dirty="0"/>
              <a:t> до </a:t>
            </a:r>
            <a:r>
              <a:rPr lang="ru-RU" dirty="0" err="1"/>
              <a:t>червоного</a:t>
            </a:r>
            <a:r>
              <a:rPr lang="ru-RU" dirty="0"/>
              <a:t>) в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складу </a:t>
            </a:r>
            <a:r>
              <a:rPr lang="ru-RU" dirty="0" err="1"/>
              <a:t>лігатури</a:t>
            </a:r>
            <a:r>
              <a:rPr lang="ru-RU" dirty="0"/>
              <a:t> (</a:t>
            </a:r>
            <a:r>
              <a:rPr lang="ru-RU" dirty="0" err="1"/>
              <a:t>міді</a:t>
            </a:r>
            <a:r>
              <a:rPr lang="ru-RU" dirty="0"/>
              <a:t>, </a:t>
            </a:r>
            <a:r>
              <a:rPr lang="ru-RU" dirty="0" err="1"/>
              <a:t>срібла</a:t>
            </a:r>
            <a:r>
              <a:rPr lang="ru-RU" dirty="0"/>
              <a:t>).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пробірних</a:t>
            </a:r>
            <a:r>
              <a:rPr lang="ru-RU" dirty="0"/>
              <a:t> </a:t>
            </a:r>
            <a:r>
              <a:rPr lang="ru-RU" dirty="0" err="1"/>
              <a:t>голок</a:t>
            </a:r>
            <a:r>
              <a:rPr lang="ru-RU" dirty="0"/>
              <a:t> і </a:t>
            </a:r>
            <a:r>
              <a:rPr lang="ru-RU" dirty="0" err="1"/>
              <a:t>реактивів</a:t>
            </a:r>
            <a:r>
              <a:rPr lang="ru-RU" dirty="0"/>
              <a:t> для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органами </a:t>
            </a:r>
            <a:r>
              <a:rPr lang="ru-RU" dirty="0" err="1"/>
              <a:t>пробірного</a:t>
            </a:r>
            <a:r>
              <a:rPr lang="ru-RU" dirty="0"/>
              <a:t> </a:t>
            </a:r>
            <a:r>
              <a:rPr lang="ru-RU" dirty="0" err="1"/>
              <a:t>нагляду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803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Існують</a:t>
            </a:r>
            <a:r>
              <a:rPr lang="ru-RU" dirty="0"/>
              <a:t> і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точні</a:t>
            </a:r>
            <a:r>
              <a:rPr lang="ru-RU" dirty="0"/>
              <a:t>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 </a:t>
            </a:r>
            <a:r>
              <a:rPr lang="ru-RU" dirty="0" err="1"/>
              <a:t>муфельну</a:t>
            </a:r>
            <a:r>
              <a:rPr lang="ru-RU" dirty="0"/>
              <a:t> метод,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застосовується</a:t>
            </a:r>
            <a:r>
              <a:rPr lang="ru-RU" dirty="0"/>
              <a:t> при </a:t>
            </a:r>
            <a:r>
              <a:rPr lang="ru-RU" dirty="0" err="1"/>
              <a:t>виробництві</a:t>
            </a:r>
            <a:r>
              <a:rPr lang="ru-RU" dirty="0"/>
              <a:t> </a:t>
            </a:r>
            <a:r>
              <a:rPr lang="ru-RU" dirty="0" err="1"/>
              <a:t>дорогоцінних</a:t>
            </a:r>
            <a:r>
              <a:rPr lang="ru-RU" dirty="0"/>
              <a:t> </a:t>
            </a:r>
            <a:r>
              <a:rPr lang="ru-RU" dirty="0" err="1"/>
              <a:t>сплавів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проби</a:t>
            </a:r>
            <a:r>
              <a:rPr lang="ru-RU" dirty="0"/>
              <a:t>. При </a:t>
            </a:r>
            <a:r>
              <a:rPr lang="ru-RU" dirty="0" err="1"/>
              <a:t>виготовленні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 з </a:t>
            </a:r>
            <a:r>
              <a:rPr lang="ru-RU" dirty="0" err="1"/>
              <a:t>дорогоцінного</a:t>
            </a:r>
            <a:r>
              <a:rPr lang="ru-RU" dirty="0"/>
              <a:t> </a:t>
            </a:r>
            <a:r>
              <a:rPr lang="ru-RU" dirty="0" err="1"/>
              <a:t>металу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точно </a:t>
            </a:r>
            <a:r>
              <a:rPr lang="ru-RU" dirty="0" err="1"/>
              <a:t>дотримуватися</a:t>
            </a:r>
            <a:r>
              <a:rPr lang="ru-RU" dirty="0"/>
              <a:t> пробу. </a:t>
            </a:r>
            <a:r>
              <a:rPr lang="ru-RU" dirty="0" err="1"/>
              <a:t>Відхилення</a:t>
            </a:r>
            <a:r>
              <a:rPr lang="ru-RU" dirty="0"/>
              <a:t> (</a:t>
            </a:r>
            <a:r>
              <a:rPr lang="ru-RU" dirty="0" err="1"/>
              <a:t>ремедіум</a:t>
            </a:r>
            <a:r>
              <a:rPr lang="ru-RU" dirty="0"/>
              <a:t>)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встановлених</a:t>
            </a:r>
            <a:r>
              <a:rPr lang="ru-RU" dirty="0"/>
              <a:t> законом проб </a:t>
            </a:r>
            <a:r>
              <a:rPr lang="ru-RU" dirty="0" err="1"/>
              <a:t>допускається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в </a:t>
            </a:r>
            <a:r>
              <a:rPr lang="ru-RU" dirty="0" err="1"/>
              <a:t>мінімальних</a:t>
            </a:r>
            <a:r>
              <a:rPr lang="ru-RU" dirty="0"/>
              <a:t> межах. </a:t>
            </a:r>
            <a:r>
              <a:rPr lang="ru-RU" dirty="0" err="1"/>
              <a:t>Наприклад</a:t>
            </a:r>
            <a:r>
              <a:rPr lang="ru-RU" dirty="0"/>
              <a:t>, для </a:t>
            </a:r>
            <a:r>
              <a:rPr lang="ru-RU" dirty="0" err="1"/>
              <a:t>виробів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сплавів</a:t>
            </a:r>
            <a:r>
              <a:rPr lang="ru-RU" dirty="0"/>
              <a:t> </a:t>
            </a:r>
            <a:r>
              <a:rPr lang="ru-RU" dirty="0" err="1"/>
              <a:t>паладію</a:t>
            </a:r>
            <a:r>
              <a:rPr lang="ru-RU" dirty="0"/>
              <a:t> - не </a:t>
            </a:r>
            <a:r>
              <a:rPr lang="ru-RU" dirty="0" err="1"/>
              <a:t>більше</a:t>
            </a:r>
            <a:r>
              <a:rPr lang="ru-RU" dirty="0"/>
              <a:t> ± 15 </a:t>
            </a:r>
            <a:r>
              <a:rPr lang="ru-RU" dirty="0" err="1"/>
              <a:t>одиниць</a:t>
            </a:r>
            <a:r>
              <a:rPr lang="ru-RU" dirty="0"/>
              <a:t> </a:t>
            </a:r>
            <a:r>
              <a:rPr lang="ru-RU" dirty="0" err="1"/>
              <a:t>проби</a:t>
            </a:r>
            <a:r>
              <a:rPr lang="ru-RU" dirty="0"/>
              <a:t>; </a:t>
            </a:r>
            <a:r>
              <a:rPr lang="ru-RU" dirty="0" err="1"/>
              <a:t>платини</a:t>
            </a:r>
            <a:r>
              <a:rPr lang="ru-RU" dirty="0"/>
              <a:t> ± 10; золота ± 5; </a:t>
            </a:r>
            <a:r>
              <a:rPr lang="ru-RU" dirty="0" err="1"/>
              <a:t>срібла</a:t>
            </a:r>
            <a:r>
              <a:rPr lang="ru-RU" dirty="0"/>
              <a:t> ± 5.</a:t>
            </a:r>
          </a:p>
        </p:txBody>
      </p:sp>
    </p:spTree>
    <p:extLst>
      <p:ext uri="{BB962C8B-B14F-4D97-AF65-F5344CB8AC3E}">
        <p14:creationId xmlns:p14="http://schemas.microsoft.com/office/powerpoint/2010/main" val="57803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Для </a:t>
            </a:r>
            <a:r>
              <a:rPr lang="ru-RU" dirty="0" err="1"/>
              <a:t>срібних</a:t>
            </a:r>
            <a:r>
              <a:rPr lang="ru-RU" dirty="0"/>
              <a:t> </a:t>
            </a:r>
            <a:r>
              <a:rPr lang="ru-RU" dirty="0" err="1"/>
              <a:t>філігранних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пустотілих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з великим числом </a:t>
            </a:r>
            <a:r>
              <a:rPr lang="ru-RU" dirty="0" err="1"/>
              <a:t>пайок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ланцюги</a:t>
            </a:r>
            <a:r>
              <a:rPr lang="ru-RU" dirty="0"/>
              <a:t>) </a:t>
            </a:r>
            <a:r>
              <a:rPr lang="ru-RU" dirty="0" err="1"/>
              <a:t>ремедіум</a:t>
            </a:r>
            <a:r>
              <a:rPr lang="ru-RU" dirty="0"/>
              <a:t> </a:t>
            </a:r>
            <a:r>
              <a:rPr lang="ru-RU" dirty="0" err="1"/>
              <a:t>збільшується</a:t>
            </a:r>
            <a:r>
              <a:rPr lang="ru-RU" dirty="0"/>
              <a:t> до ± 15 </a:t>
            </a:r>
            <a:r>
              <a:rPr lang="ru-RU" dirty="0" err="1"/>
              <a:t>одиниць</a:t>
            </a:r>
            <a:r>
              <a:rPr lang="ru-RU" dirty="0"/>
              <a:t> </a:t>
            </a:r>
            <a:r>
              <a:rPr lang="ru-RU" dirty="0" err="1"/>
              <a:t>проби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обумовлюється</a:t>
            </a:r>
            <a:r>
              <a:rPr lang="ru-RU" dirty="0"/>
              <a:t> </a:t>
            </a:r>
            <a:r>
              <a:rPr lang="ru-RU" dirty="0" err="1"/>
              <a:t>неможливістю</a:t>
            </a:r>
            <a:r>
              <a:rPr lang="ru-RU" dirty="0"/>
              <a:t> </a:t>
            </a:r>
            <a:r>
              <a:rPr lang="ru-RU" dirty="0" err="1"/>
              <a:t>взяти</a:t>
            </a:r>
            <a:r>
              <a:rPr lang="ru-RU" dirty="0"/>
              <a:t> пробу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основного </a:t>
            </a:r>
            <a:r>
              <a:rPr lang="ru-RU" dirty="0" err="1"/>
              <a:t>металу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при </a:t>
            </a:r>
            <a:r>
              <a:rPr lang="ru-RU" dirty="0" err="1"/>
              <a:t>аналізі</a:t>
            </a:r>
            <a:r>
              <a:rPr lang="ru-RU" dirty="0"/>
              <a:t> </a:t>
            </a:r>
            <a:r>
              <a:rPr lang="ru-RU" dirty="0" err="1"/>
              <a:t>вміст</a:t>
            </a:r>
            <a:r>
              <a:rPr lang="ru-RU" dirty="0"/>
              <a:t> </a:t>
            </a:r>
            <a:r>
              <a:rPr lang="ru-RU" dirty="0" err="1"/>
              <a:t>дорогоцінного</a:t>
            </a:r>
            <a:r>
              <a:rPr lang="ru-RU" dirty="0"/>
              <a:t> </a:t>
            </a:r>
            <a:r>
              <a:rPr lang="ru-RU" dirty="0" err="1"/>
              <a:t>металу</a:t>
            </a:r>
            <a:r>
              <a:rPr lang="ru-RU" dirty="0"/>
              <a:t> </a:t>
            </a:r>
            <a:r>
              <a:rPr lang="ru-RU" dirty="0" err="1"/>
              <a:t>виявляється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заявленої</a:t>
            </a:r>
            <a:r>
              <a:rPr lang="ru-RU" dirty="0"/>
              <a:t> </a:t>
            </a:r>
            <a:r>
              <a:rPr lang="ru-RU" dirty="0" err="1"/>
              <a:t>проби</a:t>
            </a:r>
            <a:r>
              <a:rPr lang="ru-RU" dirty="0"/>
              <a:t> і </a:t>
            </a:r>
            <a:r>
              <a:rPr lang="ru-RU" dirty="0" err="1"/>
              <a:t>помилка</a:t>
            </a:r>
            <a:r>
              <a:rPr lang="ru-RU" dirty="0"/>
              <a:t> </a:t>
            </a:r>
            <a:r>
              <a:rPr lang="ru-RU" dirty="0" err="1"/>
              <a:t>виходить</a:t>
            </a:r>
            <a:r>
              <a:rPr lang="ru-RU" dirty="0"/>
              <a:t> за </a:t>
            </a:r>
            <a:r>
              <a:rPr lang="ru-RU" dirty="0" err="1"/>
              <a:t>межі</a:t>
            </a:r>
            <a:r>
              <a:rPr lang="ru-RU" dirty="0"/>
              <a:t> допустимого </a:t>
            </a:r>
            <a:r>
              <a:rPr lang="ru-RU" dirty="0" err="1"/>
              <a:t>відхилення</a:t>
            </a:r>
            <a:r>
              <a:rPr lang="ru-RU" dirty="0"/>
              <a:t>, </a:t>
            </a:r>
            <a:r>
              <a:rPr lang="ru-RU" dirty="0" err="1"/>
              <a:t>вироби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не </a:t>
            </a:r>
            <a:r>
              <a:rPr lang="ru-RU" dirty="0" err="1"/>
              <a:t>допускаються</a:t>
            </a:r>
            <a:r>
              <a:rPr lang="ru-RU" dirty="0"/>
              <a:t> до </a:t>
            </a:r>
            <a:r>
              <a:rPr lang="ru-RU" dirty="0" err="1"/>
              <a:t>випуску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клеймуються</a:t>
            </a:r>
            <a:r>
              <a:rPr lang="ru-RU" dirty="0"/>
              <a:t> </a:t>
            </a:r>
            <a:r>
              <a:rPr lang="ru-RU" dirty="0" err="1"/>
              <a:t>спеціальним</a:t>
            </a:r>
            <a:r>
              <a:rPr lang="ru-RU" dirty="0"/>
              <a:t> клеймом з буквами НП,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 - «не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пробі</a:t>
            </a:r>
            <a:r>
              <a:rPr lang="ru-RU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6574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4021906" cy="303108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548681"/>
            <a:ext cx="4031431" cy="296644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17032"/>
            <a:ext cx="784887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Дорогоціні</a:t>
            </a:r>
            <a:r>
              <a:rPr lang="uk-UA" dirty="0" smtClean="0"/>
              <a:t> метали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/>
              <a:t>Дорогоцінні</a:t>
            </a:r>
            <a:r>
              <a:rPr lang="ru-RU" dirty="0"/>
              <a:t> метали - </a:t>
            </a:r>
            <a:r>
              <a:rPr lang="ru-RU" dirty="0" err="1"/>
              <a:t>срібло</a:t>
            </a:r>
            <a:r>
              <a:rPr lang="ru-RU" dirty="0"/>
              <a:t>, золото і платина - 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високою</a:t>
            </a:r>
            <a:r>
              <a:rPr lang="ru-RU" dirty="0"/>
              <a:t> </a:t>
            </a:r>
            <a:r>
              <a:rPr lang="ru-RU" dirty="0" err="1"/>
              <a:t>пластичністю</a:t>
            </a:r>
            <a:r>
              <a:rPr lang="ru-RU" dirty="0"/>
              <a:t> і </a:t>
            </a:r>
            <a:r>
              <a:rPr lang="ru-RU" dirty="0" err="1"/>
              <a:t>в'язкістю</a:t>
            </a:r>
            <a:r>
              <a:rPr lang="ru-RU" dirty="0"/>
              <a:t> і в той же час </a:t>
            </a:r>
            <a:r>
              <a:rPr lang="ru-RU" dirty="0" err="1"/>
              <a:t>відносно</a:t>
            </a:r>
            <a:r>
              <a:rPr lang="ru-RU" dirty="0"/>
              <a:t> малою </a:t>
            </a:r>
            <a:r>
              <a:rPr lang="ru-RU" dirty="0" err="1"/>
              <a:t>міцністю</a:t>
            </a:r>
            <a:r>
              <a:rPr lang="ru-RU" dirty="0"/>
              <a:t>. Тому в чистому </a:t>
            </a:r>
            <a:r>
              <a:rPr lang="ru-RU" dirty="0" err="1"/>
              <a:t>вигляді</a:t>
            </a:r>
            <a:r>
              <a:rPr lang="ru-RU" dirty="0"/>
              <a:t> вони </a:t>
            </a:r>
            <a:r>
              <a:rPr lang="ru-RU" dirty="0" err="1"/>
              <a:t>рідко</a:t>
            </a:r>
            <a:r>
              <a:rPr lang="ru-RU" dirty="0"/>
              <a:t> </a:t>
            </a:r>
            <a:r>
              <a:rPr lang="ru-RU" dirty="0" err="1"/>
              <a:t>застосовуються</a:t>
            </a:r>
            <a:r>
              <a:rPr lang="ru-RU" dirty="0"/>
              <a:t> для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художніх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.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дорогоцінні</a:t>
            </a:r>
            <a:r>
              <a:rPr lang="ru-RU" dirty="0"/>
              <a:t> метали </a:t>
            </a:r>
            <a:r>
              <a:rPr lang="ru-RU" dirty="0" err="1"/>
              <a:t>використовуються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сплавів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 </a:t>
            </a:r>
            <a:r>
              <a:rPr lang="ru-RU" dirty="0" err="1"/>
              <a:t>або</a:t>
            </a:r>
            <a:r>
              <a:rPr lang="ru-RU" dirty="0"/>
              <a:t> з </a:t>
            </a:r>
            <a:r>
              <a:rPr lang="ru-RU" dirty="0" err="1"/>
              <a:t>добавкою</a:t>
            </a:r>
            <a:r>
              <a:rPr lang="ru-RU" dirty="0"/>
              <a:t> </a:t>
            </a:r>
            <a:r>
              <a:rPr lang="ru-RU" dirty="0" err="1"/>
              <a:t>міді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042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/>
              <a:t>Недорогоцінні</a:t>
            </a:r>
            <a:r>
              <a:rPr lang="ru-RU" dirty="0"/>
              <a:t> (</a:t>
            </a:r>
            <a:r>
              <a:rPr lang="ru-RU" dirty="0" err="1"/>
              <a:t>мідь</a:t>
            </a:r>
            <a:r>
              <a:rPr lang="ru-RU" dirty="0"/>
              <a:t>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дорогоцінні</a:t>
            </a:r>
            <a:r>
              <a:rPr lang="ru-RU" dirty="0"/>
              <a:t> метали,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додаються</a:t>
            </a:r>
            <a:r>
              <a:rPr lang="ru-RU" dirty="0"/>
              <a:t> в сплав, </a:t>
            </a:r>
            <a:r>
              <a:rPr lang="ru-RU" dirty="0" err="1"/>
              <a:t>називаються</a:t>
            </a:r>
            <a:r>
              <a:rPr lang="ru-RU" dirty="0"/>
              <a:t> </a:t>
            </a:r>
            <a:r>
              <a:rPr lang="ru-RU" dirty="0" err="1"/>
              <a:t>лігатурами</a:t>
            </a:r>
            <a:r>
              <a:rPr lang="ru-RU" dirty="0"/>
              <a:t>. В </a:t>
            </a:r>
            <a:r>
              <a:rPr lang="ru-RU" dirty="0" err="1"/>
              <a:t>даний</a:t>
            </a:r>
            <a:r>
              <a:rPr lang="ru-RU" dirty="0"/>
              <a:t> час 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лігатури</a:t>
            </a:r>
            <a:r>
              <a:rPr lang="ru-RU" dirty="0"/>
              <a:t> </a:t>
            </a:r>
            <a:r>
              <a:rPr lang="ru-RU" dirty="0" err="1"/>
              <a:t>дозволяється</a:t>
            </a:r>
            <a:r>
              <a:rPr lang="ru-RU" dirty="0"/>
              <a:t> </a:t>
            </a:r>
            <a:r>
              <a:rPr lang="ru-RU" dirty="0" err="1"/>
              <a:t>застосовувати</a:t>
            </a:r>
            <a:r>
              <a:rPr lang="ru-RU" dirty="0"/>
              <a:t>: в </a:t>
            </a:r>
            <a:r>
              <a:rPr lang="ru-RU" dirty="0" err="1"/>
              <a:t>срібних</a:t>
            </a:r>
            <a:r>
              <a:rPr lang="ru-RU" dirty="0"/>
              <a:t> сплавах - </a:t>
            </a:r>
            <a:r>
              <a:rPr lang="ru-RU" dirty="0" err="1"/>
              <a:t>мідь</a:t>
            </a:r>
            <a:r>
              <a:rPr lang="ru-RU" dirty="0"/>
              <a:t>; в </a:t>
            </a:r>
            <a:r>
              <a:rPr lang="ru-RU" dirty="0" err="1"/>
              <a:t>золотих</a:t>
            </a:r>
            <a:r>
              <a:rPr lang="ru-RU" dirty="0"/>
              <a:t> - </a:t>
            </a:r>
            <a:r>
              <a:rPr lang="ru-RU" dirty="0" err="1"/>
              <a:t>мідь</a:t>
            </a:r>
            <a:r>
              <a:rPr lang="ru-RU" dirty="0"/>
              <a:t>, </a:t>
            </a:r>
            <a:r>
              <a:rPr lang="ru-RU" dirty="0" err="1"/>
              <a:t>срібло</a:t>
            </a:r>
            <a:r>
              <a:rPr lang="ru-RU" dirty="0"/>
              <a:t>, платину, </a:t>
            </a:r>
            <a:r>
              <a:rPr lang="ru-RU" dirty="0" err="1"/>
              <a:t>паладій</a:t>
            </a:r>
            <a:r>
              <a:rPr lang="ru-RU" dirty="0"/>
              <a:t>; в </a:t>
            </a:r>
            <a:r>
              <a:rPr lang="ru-RU" dirty="0" err="1"/>
              <a:t>платинових</a:t>
            </a:r>
            <a:r>
              <a:rPr lang="ru-RU" dirty="0"/>
              <a:t> - </a:t>
            </a:r>
            <a:r>
              <a:rPr lang="ru-RU" dirty="0" err="1"/>
              <a:t>мідь</a:t>
            </a:r>
            <a:r>
              <a:rPr lang="ru-RU" dirty="0"/>
              <a:t>, </a:t>
            </a:r>
            <a:r>
              <a:rPr lang="ru-RU" dirty="0" err="1"/>
              <a:t>срібло</a:t>
            </a:r>
            <a:r>
              <a:rPr lang="ru-RU" dirty="0"/>
              <a:t>, золото, </a:t>
            </a:r>
            <a:r>
              <a:rPr lang="ru-RU" dirty="0" err="1"/>
              <a:t>паладій</a:t>
            </a:r>
            <a:r>
              <a:rPr lang="ru-RU" dirty="0"/>
              <a:t>, в </a:t>
            </a:r>
            <a:r>
              <a:rPr lang="ru-RU" dirty="0" err="1"/>
              <a:t>паладієвих</a:t>
            </a:r>
            <a:r>
              <a:rPr lang="ru-RU" dirty="0"/>
              <a:t> - </a:t>
            </a:r>
            <a:r>
              <a:rPr lang="ru-RU" dirty="0" err="1"/>
              <a:t>срібло</a:t>
            </a:r>
            <a:r>
              <a:rPr lang="ru-RU" dirty="0"/>
              <a:t>, золото.</a:t>
            </a:r>
          </a:p>
        </p:txBody>
      </p:sp>
    </p:spTree>
    <p:extLst>
      <p:ext uri="{BB962C8B-B14F-4D97-AF65-F5344CB8AC3E}">
        <p14:creationId xmlns:p14="http://schemas.microsoft.com/office/powerpoint/2010/main" val="175263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800" dirty="0" err="1"/>
              <a:t>Проби</a:t>
            </a:r>
            <a:r>
              <a:rPr lang="ru-RU" sz="2800" dirty="0"/>
              <a:t> </a:t>
            </a:r>
            <a:r>
              <a:rPr lang="ru-RU" sz="2800" dirty="0" err="1"/>
              <a:t>сплавів</a:t>
            </a:r>
            <a:r>
              <a:rPr lang="ru-RU" sz="2800" dirty="0"/>
              <a:t> </a:t>
            </a:r>
            <a:r>
              <a:rPr lang="ru-RU" sz="2800" dirty="0" err="1"/>
              <a:t>дорогоцінних</a:t>
            </a:r>
            <a:r>
              <a:rPr lang="ru-RU" sz="2800" dirty="0"/>
              <a:t> </a:t>
            </a:r>
            <a:r>
              <a:rPr lang="ru-RU" sz="2800" dirty="0" err="1"/>
              <a:t>металів</a:t>
            </a:r>
            <a:r>
              <a:rPr lang="ru-RU" sz="2800" dirty="0"/>
              <a:t>, з </a:t>
            </a:r>
            <a:r>
              <a:rPr lang="ru-RU" sz="2800" dirty="0" err="1"/>
              <a:t>яких</a:t>
            </a:r>
            <a:r>
              <a:rPr lang="ru-RU" sz="2800" dirty="0"/>
              <a:t> </a:t>
            </a:r>
            <a:r>
              <a:rPr lang="ru-RU" sz="2800" dirty="0" err="1"/>
              <a:t>дозволяється</a:t>
            </a:r>
            <a:r>
              <a:rPr lang="ru-RU" sz="2800" dirty="0"/>
              <a:t> </a:t>
            </a:r>
            <a:r>
              <a:rPr lang="ru-RU" sz="2800" dirty="0" err="1"/>
              <a:t>виготовляти</a:t>
            </a:r>
            <a:r>
              <a:rPr lang="ru-RU" sz="2800" dirty="0"/>
              <a:t> </a:t>
            </a:r>
            <a:r>
              <a:rPr lang="ru-RU" sz="2800" dirty="0" err="1"/>
              <a:t>вироби</a:t>
            </a:r>
            <a:r>
              <a:rPr lang="ru-RU" sz="2800" dirty="0"/>
              <a:t>, </a:t>
            </a:r>
            <a:r>
              <a:rPr lang="ru-RU" sz="2800" dirty="0" err="1"/>
              <a:t>встановлюються</a:t>
            </a:r>
            <a:r>
              <a:rPr lang="ru-RU" sz="2800" dirty="0"/>
              <a:t> в </a:t>
            </a:r>
            <a:r>
              <a:rPr lang="ru-RU" sz="2800" dirty="0" err="1"/>
              <a:t>кожній</a:t>
            </a:r>
            <a:r>
              <a:rPr lang="ru-RU" sz="2800" dirty="0"/>
              <a:t> </a:t>
            </a:r>
            <a:r>
              <a:rPr lang="ru-RU" sz="2800" dirty="0" err="1"/>
              <a:t>країні</a:t>
            </a:r>
            <a:r>
              <a:rPr lang="ru-RU" sz="2800" dirty="0"/>
              <a:t> </a:t>
            </a:r>
            <a:r>
              <a:rPr lang="ru-RU" sz="2800" dirty="0" err="1"/>
              <a:t>законодавчим</a:t>
            </a:r>
            <a:r>
              <a:rPr lang="ru-RU" sz="2800" dirty="0"/>
              <a:t> шляхом. В </a:t>
            </a:r>
            <a:r>
              <a:rPr lang="ru-RU" sz="2800" dirty="0" err="1"/>
              <a:t>даний</a:t>
            </a:r>
            <a:r>
              <a:rPr lang="ru-RU" sz="2800" dirty="0"/>
              <a:t> час в </a:t>
            </a:r>
            <a:r>
              <a:rPr lang="ru-RU" sz="2800" dirty="0" err="1"/>
              <a:t>більшості</a:t>
            </a:r>
            <a:r>
              <a:rPr lang="ru-RU" sz="2800" dirty="0"/>
              <a:t> </a:t>
            </a:r>
            <a:r>
              <a:rPr lang="ru-RU" sz="2800" dirty="0" err="1"/>
              <a:t>країн</a:t>
            </a:r>
            <a:r>
              <a:rPr lang="ru-RU" sz="2800" dirty="0"/>
              <a:t> </a:t>
            </a:r>
            <a:r>
              <a:rPr lang="ru-RU" sz="2800" dirty="0" err="1"/>
              <a:t>загальноприйнятою</a:t>
            </a:r>
            <a:r>
              <a:rPr lang="ru-RU" sz="2800" dirty="0"/>
              <a:t> є </a:t>
            </a:r>
            <a:r>
              <a:rPr lang="ru-RU" sz="2800" dirty="0" err="1"/>
              <a:t>метрична</a:t>
            </a:r>
            <a:r>
              <a:rPr lang="ru-RU" sz="2800" dirty="0"/>
              <a:t> система </a:t>
            </a:r>
            <a:r>
              <a:rPr lang="ru-RU" sz="2800" dirty="0" err="1"/>
              <a:t>позначення</a:t>
            </a:r>
            <a:r>
              <a:rPr lang="ru-RU" sz="2800" dirty="0"/>
              <a:t> проб. У СРСР вона введена з 1926 р За </a:t>
            </a:r>
            <a:r>
              <a:rPr lang="ru-RU" sz="2800" dirty="0" err="1"/>
              <a:t>цією</a:t>
            </a:r>
            <a:r>
              <a:rPr lang="ru-RU" sz="2800" dirty="0"/>
              <a:t> системою проба </a:t>
            </a:r>
            <a:r>
              <a:rPr lang="ru-RU" sz="2800" dirty="0" err="1"/>
              <a:t>позначається</a:t>
            </a:r>
            <a:r>
              <a:rPr lang="ru-RU" sz="2800" dirty="0"/>
              <a:t> числом </a:t>
            </a:r>
            <a:r>
              <a:rPr lang="ru-RU" sz="2800" dirty="0" err="1"/>
              <a:t>грамів</a:t>
            </a:r>
            <a:r>
              <a:rPr lang="ru-RU" sz="2800" dirty="0"/>
              <a:t> золота, </a:t>
            </a:r>
            <a:r>
              <a:rPr lang="ru-RU" sz="2800" dirty="0" err="1"/>
              <a:t>срібла</a:t>
            </a:r>
            <a:r>
              <a:rPr lang="ru-RU" sz="2800" dirty="0"/>
              <a:t>, </a:t>
            </a:r>
            <a:r>
              <a:rPr lang="ru-RU" sz="2800" dirty="0" err="1"/>
              <a:t>паладію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платини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містяться</a:t>
            </a:r>
            <a:r>
              <a:rPr lang="ru-RU" sz="2800" dirty="0"/>
              <a:t> в 1000 г лигатурного ваги сплаву, т. е. чистого </a:t>
            </a:r>
            <a:r>
              <a:rPr lang="ru-RU" sz="2800" dirty="0" err="1"/>
              <a:t>металу</a:t>
            </a:r>
            <a:r>
              <a:rPr lang="ru-RU" sz="2800" dirty="0"/>
              <a:t> </a:t>
            </a:r>
            <a:r>
              <a:rPr lang="ru-RU" sz="2800" dirty="0" err="1"/>
              <a:t>відповідає</a:t>
            </a:r>
            <a:r>
              <a:rPr lang="ru-RU" sz="2800" dirty="0"/>
              <a:t> проба 1000.</a:t>
            </a:r>
          </a:p>
        </p:txBody>
      </p:sp>
    </p:spTree>
    <p:extLst>
      <p:ext uri="{BB962C8B-B14F-4D97-AF65-F5344CB8AC3E}">
        <p14:creationId xmlns:p14="http://schemas.microsoft.com/office/powerpoint/2010/main" val="228475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Проби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 </a:t>
            </a:r>
            <a:r>
              <a:rPr lang="ru-RU" dirty="0" err="1"/>
              <a:t>Англії</a:t>
            </a:r>
            <a:r>
              <a:rPr lang="ru-RU" dirty="0"/>
              <a:t> та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англійської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в </a:t>
            </a:r>
            <a:r>
              <a:rPr lang="ru-RU" dirty="0" err="1"/>
              <a:t>Швейцарії</a:t>
            </a:r>
            <a:r>
              <a:rPr lang="ru-RU" dirty="0"/>
              <a:t> </a:t>
            </a:r>
            <a:r>
              <a:rPr lang="ru-RU" dirty="0" err="1"/>
              <a:t>збереглася</a:t>
            </a:r>
            <a:r>
              <a:rPr lang="ru-RU" dirty="0"/>
              <a:t> так звана каратная система, по </a:t>
            </a:r>
            <a:r>
              <a:rPr lang="ru-RU" dirty="0" err="1"/>
              <a:t>якій</a:t>
            </a:r>
            <a:r>
              <a:rPr lang="ru-RU" dirty="0"/>
              <a:t> метал </a:t>
            </a:r>
            <a:r>
              <a:rPr lang="ru-RU" dirty="0" err="1"/>
              <a:t>вищої</a:t>
            </a:r>
            <a:r>
              <a:rPr lang="ru-RU" dirty="0"/>
              <a:t> </a:t>
            </a:r>
            <a:r>
              <a:rPr lang="ru-RU" dirty="0" err="1"/>
              <a:t>чистоти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24-ій </a:t>
            </a:r>
            <a:r>
              <a:rPr lang="ru-RU" dirty="0" err="1"/>
              <a:t>пробі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У </a:t>
            </a:r>
            <a:r>
              <a:rPr lang="ru-RU" dirty="0" err="1"/>
              <a:t>дореволюційній</a:t>
            </a:r>
            <a:r>
              <a:rPr lang="ru-RU" dirty="0"/>
              <a:t> </a:t>
            </a:r>
            <a:r>
              <a:rPr lang="ru-RU" dirty="0" err="1"/>
              <a:t>Росії</a:t>
            </a:r>
            <a:r>
              <a:rPr lang="ru-RU" dirty="0"/>
              <a:t> </a:t>
            </a:r>
            <a:r>
              <a:rPr lang="ru-RU" dirty="0" err="1"/>
              <a:t>розрахунок</a:t>
            </a:r>
            <a:r>
              <a:rPr lang="ru-RU" dirty="0"/>
              <a:t> </a:t>
            </a:r>
            <a:r>
              <a:rPr lang="ru-RU" dirty="0" err="1"/>
              <a:t>проби</a:t>
            </a:r>
            <a:r>
              <a:rPr lang="ru-RU" dirty="0"/>
              <a:t> </a:t>
            </a:r>
            <a:r>
              <a:rPr lang="ru-RU" dirty="0" err="1"/>
              <a:t>виходив</a:t>
            </a:r>
            <a:r>
              <a:rPr lang="ru-RU" dirty="0"/>
              <a:t> з фунта, т. Е. 96 </a:t>
            </a:r>
            <a:r>
              <a:rPr lang="ru-RU" dirty="0" err="1"/>
              <a:t>золотників</a:t>
            </a:r>
            <a:r>
              <a:rPr lang="ru-RU" dirty="0"/>
              <a:t>, і </a:t>
            </a:r>
            <a:r>
              <a:rPr lang="ru-RU" dirty="0" err="1"/>
              <a:t>висловлювався</a:t>
            </a:r>
            <a:r>
              <a:rPr lang="ru-RU" dirty="0"/>
              <a:t> в 96 </a:t>
            </a:r>
            <a:r>
              <a:rPr lang="ru-RU" dirty="0" err="1"/>
              <a:t>одиницях</a:t>
            </a:r>
            <a:r>
              <a:rPr lang="ru-RU" dirty="0"/>
              <a:t> сплаву.</a:t>
            </a:r>
          </a:p>
          <a:p>
            <a:endParaRPr lang="ru-RU" dirty="0"/>
          </a:p>
          <a:p>
            <a:r>
              <a:rPr lang="ru-RU" dirty="0" smtClean="0"/>
              <a:t>В </a:t>
            </a:r>
            <a:r>
              <a:rPr lang="ru-RU" dirty="0" err="1" smtClean="0"/>
              <a:t>даний</a:t>
            </a:r>
            <a:r>
              <a:rPr lang="ru-RU" dirty="0" smtClean="0"/>
              <a:t> час  </a:t>
            </a:r>
            <a:r>
              <a:rPr lang="ru-RU" dirty="0" err="1"/>
              <a:t>встановлені</a:t>
            </a:r>
            <a:r>
              <a:rPr lang="ru-RU" dirty="0"/>
              <a:t>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проби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dirty="0"/>
              <a:t>для золота -</a:t>
            </a:r>
            <a:r>
              <a:rPr lang="ru-RU" dirty="0" smtClean="0"/>
              <a:t>375, 500 ,583 ,750 ,958</a:t>
            </a:r>
            <a:r>
              <a:rPr lang="ru-RU" dirty="0"/>
              <a:t>; для </a:t>
            </a:r>
            <a:r>
              <a:rPr lang="ru-RU" dirty="0" err="1"/>
              <a:t>платини</a:t>
            </a:r>
            <a:r>
              <a:rPr lang="ru-RU" dirty="0"/>
              <a:t> - 950; для </a:t>
            </a:r>
            <a:r>
              <a:rPr lang="ru-RU" dirty="0" err="1"/>
              <a:t>срібла</a:t>
            </a:r>
            <a:r>
              <a:rPr lang="ru-RU" dirty="0"/>
              <a:t> </a:t>
            </a:r>
            <a:r>
              <a:rPr lang="ru-RU" dirty="0" smtClean="0"/>
              <a:t>– 800 ,875 </a:t>
            </a:r>
            <a:r>
              <a:rPr lang="ru-RU" dirty="0"/>
              <a:t>і 916. для </a:t>
            </a:r>
            <a:r>
              <a:rPr lang="ru-RU" dirty="0" err="1"/>
              <a:t>паладію</a:t>
            </a:r>
            <a:r>
              <a:rPr lang="ru-RU" dirty="0"/>
              <a:t> - 500 і 850.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91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Проба </a:t>
            </a:r>
            <a:r>
              <a:rPr lang="ru-RU" dirty="0" err="1"/>
              <a:t>вироби</a:t>
            </a:r>
            <a:r>
              <a:rPr lang="ru-RU" dirty="0"/>
              <a:t> </a:t>
            </a:r>
            <a:r>
              <a:rPr lang="ru-RU" dirty="0" err="1"/>
              <a:t>гарантується</a:t>
            </a:r>
            <a:r>
              <a:rPr lang="ru-RU" dirty="0"/>
              <a:t> </a:t>
            </a:r>
            <a:r>
              <a:rPr lang="ru-RU" dirty="0" err="1"/>
              <a:t>постановкою</a:t>
            </a:r>
            <a:r>
              <a:rPr lang="ru-RU" dirty="0"/>
              <a:t> на них </a:t>
            </a:r>
            <a:r>
              <a:rPr lang="ru-RU" dirty="0" err="1"/>
              <a:t>спеціального</a:t>
            </a:r>
            <a:r>
              <a:rPr lang="ru-RU" dirty="0"/>
              <a:t> державного клейма (вельми </a:t>
            </a:r>
            <a:r>
              <a:rPr lang="ru-RU" dirty="0" err="1"/>
              <a:t>малих</a:t>
            </a:r>
            <a:r>
              <a:rPr lang="ru-RU" dirty="0"/>
              <a:t> </a:t>
            </a:r>
            <a:r>
              <a:rPr lang="ru-RU" dirty="0" err="1"/>
              <a:t>розмірів</a:t>
            </a:r>
            <a:r>
              <a:rPr lang="ru-RU" dirty="0"/>
              <a:t>). </a:t>
            </a:r>
            <a:r>
              <a:rPr lang="ru-RU" dirty="0" err="1"/>
              <a:t>Накладання</a:t>
            </a:r>
            <a:r>
              <a:rPr lang="ru-RU" dirty="0"/>
              <a:t> </a:t>
            </a:r>
            <a:r>
              <a:rPr lang="ru-RU" dirty="0" err="1"/>
              <a:t>пробірних</a:t>
            </a:r>
            <a:r>
              <a:rPr lang="ru-RU" dirty="0"/>
              <a:t> клейм </a:t>
            </a:r>
            <a:r>
              <a:rPr lang="ru-RU" dirty="0" err="1"/>
              <a:t>було</a:t>
            </a:r>
            <a:r>
              <a:rPr lang="ru-RU" dirty="0"/>
              <a:t> введено </a:t>
            </a:r>
            <a:r>
              <a:rPr lang="ru-RU" dirty="0" err="1"/>
              <a:t>вперше</a:t>
            </a:r>
            <a:r>
              <a:rPr lang="ru-RU" dirty="0"/>
              <a:t> у </a:t>
            </a:r>
            <a:r>
              <a:rPr lang="ru-RU" dirty="0" err="1"/>
              <a:t>Франції</a:t>
            </a:r>
            <a:r>
              <a:rPr lang="ru-RU" dirty="0"/>
              <a:t> в </a:t>
            </a:r>
            <a:r>
              <a:rPr lang="en-US" dirty="0"/>
              <a:t>XIII </a:t>
            </a:r>
            <a:r>
              <a:rPr lang="ru-RU" dirty="0"/>
              <a:t>в. У </a:t>
            </a:r>
            <a:r>
              <a:rPr lang="ru-RU" dirty="0" err="1"/>
              <a:t>Росії</a:t>
            </a:r>
            <a:r>
              <a:rPr lang="ru-RU" dirty="0"/>
              <a:t> в </a:t>
            </a:r>
            <a:r>
              <a:rPr lang="ru-RU" dirty="0" err="1"/>
              <a:t>допетровську</a:t>
            </a:r>
            <a:r>
              <a:rPr lang="ru-RU" dirty="0"/>
              <a:t> </a:t>
            </a:r>
            <a:r>
              <a:rPr lang="ru-RU" dirty="0" err="1"/>
              <a:t>епоху</a:t>
            </a:r>
            <a:r>
              <a:rPr lang="ru-RU" dirty="0"/>
              <a:t> </a:t>
            </a:r>
            <a:r>
              <a:rPr lang="ru-RU" dirty="0" err="1"/>
              <a:t>відомо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куштування</a:t>
            </a:r>
            <a:r>
              <a:rPr lang="ru-RU" dirty="0"/>
              <a:t> як золота, так і </a:t>
            </a:r>
            <a:r>
              <a:rPr lang="ru-RU" dirty="0" err="1"/>
              <a:t>срібла</a:t>
            </a:r>
            <a:r>
              <a:rPr lang="ru-RU" dirty="0"/>
              <a:t>. Золото </a:t>
            </a:r>
            <a:r>
              <a:rPr lang="ru-RU" dirty="0" err="1"/>
              <a:t>російські</a:t>
            </a:r>
            <a:r>
              <a:rPr lang="ru-RU" dirty="0"/>
              <a:t> </a:t>
            </a:r>
            <a:r>
              <a:rPr lang="ru-RU" dirty="0" err="1"/>
              <a:t>купці</a:t>
            </a:r>
            <a:r>
              <a:rPr lang="ru-RU" dirty="0"/>
              <a:t> </a:t>
            </a:r>
            <a:r>
              <a:rPr lang="ru-RU" dirty="0" err="1"/>
              <a:t>пробували</a:t>
            </a:r>
            <a:r>
              <a:rPr lang="ru-RU" dirty="0"/>
              <a:t> «з </a:t>
            </a:r>
            <a:r>
              <a:rPr lang="ru-RU" dirty="0" err="1"/>
              <a:t>Пожега</a:t>
            </a:r>
            <a:r>
              <a:rPr lang="ru-RU" dirty="0"/>
              <a:t> і з </a:t>
            </a:r>
            <a:r>
              <a:rPr lang="ru-RU" dirty="0" err="1"/>
              <a:t>розрізу</a:t>
            </a:r>
            <a:r>
              <a:rPr lang="ru-RU" dirty="0"/>
              <a:t>».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справжні</a:t>
            </a:r>
            <a:r>
              <a:rPr lang="ru-RU" dirty="0"/>
              <a:t> </a:t>
            </a:r>
            <a:r>
              <a:rPr lang="ru-RU" dirty="0" err="1"/>
              <a:t>проби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введені</a:t>
            </a:r>
            <a:r>
              <a:rPr lang="ru-RU" dirty="0"/>
              <a:t> в </a:t>
            </a:r>
            <a:r>
              <a:rPr lang="ru-RU" dirty="0" err="1"/>
              <a:t>Росії</a:t>
            </a:r>
            <a:r>
              <a:rPr lang="ru-RU" dirty="0"/>
              <a:t> указом Петра </a:t>
            </a:r>
            <a:r>
              <a:rPr lang="en-US" dirty="0"/>
              <a:t>I </a:t>
            </a:r>
            <a:r>
              <a:rPr lang="ru-RU" dirty="0" err="1"/>
              <a:t>від</a:t>
            </a:r>
            <a:r>
              <a:rPr lang="ru-RU" dirty="0"/>
              <a:t> 13 лютого 1700 р Зараз в СРСР </a:t>
            </a:r>
            <a:r>
              <a:rPr lang="ru-RU" dirty="0" err="1"/>
              <a:t>пробірна</a:t>
            </a:r>
            <a:r>
              <a:rPr lang="ru-RU" dirty="0"/>
              <a:t> клеймо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емблеми</a:t>
            </a:r>
            <a:r>
              <a:rPr lang="ru-RU" dirty="0"/>
              <a:t> і </a:t>
            </a:r>
            <a:r>
              <a:rPr lang="ru-RU" dirty="0" err="1"/>
              <a:t>тризначного</a:t>
            </a:r>
            <a:r>
              <a:rPr lang="ru-RU" dirty="0"/>
              <a:t> числа (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 пробу </a:t>
            </a:r>
            <a:r>
              <a:rPr lang="ru-RU" dirty="0" err="1"/>
              <a:t>вироби</a:t>
            </a:r>
            <a:r>
              <a:rPr lang="ru-RU" dirty="0"/>
              <a:t>). </a:t>
            </a:r>
            <a:r>
              <a:rPr lang="ru-RU" dirty="0" err="1"/>
              <a:t>Грецькою</a:t>
            </a:r>
            <a:r>
              <a:rPr lang="ru-RU" dirty="0"/>
              <a:t> буквою </a:t>
            </a:r>
            <a:r>
              <a:rPr lang="ru-RU" dirty="0" err="1"/>
              <a:t>шифрується</a:t>
            </a:r>
            <a:r>
              <a:rPr lang="ru-RU" dirty="0"/>
              <a:t> </a:t>
            </a:r>
            <a:r>
              <a:rPr lang="ru-RU" dirty="0" err="1"/>
              <a:t>установа</a:t>
            </a:r>
            <a:r>
              <a:rPr lang="ru-RU" dirty="0"/>
              <a:t> </a:t>
            </a:r>
            <a:r>
              <a:rPr lang="ru-RU" dirty="0" err="1"/>
              <a:t>пробірного</a:t>
            </a:r>
            <a:r>
              <a:rPr lang="ru-RU" dirty="0"/>
              <a:t> </a:t>
            </a:r>
            <a:r>
              <a:rPr lang="ru-RU" dirty="0" err="1"/>
              <a:t>нагляду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виріб</a:t>
            </a:r>
            <a:r>
              <a:rPr lang="ru-RU" dirty="0"/>
              <a:t> </a:t>
            </a:r>
            <a:r>
              <a:rPr lang="ru-RU" dirty="0" err="1"/>
              <a:t>пройшов</a:t>
            </a:r>
            <a:r>
              <a:rPr lang="ru-RU" dirty="0"/>
              <a:t> </a:t>
            </a:r>
            <a:r>
              <a:rPr lang="ru-RU" dirty="0" err="1"/>
              <a:t>контрольне</a:t>
            </a:r>
            <a:r>
              <a:rPr lang="ru-RU" dirty="0"/>
              <a:t> </a:t>
            </a:r>
            <a:r>
              <a:rPr lang="ru-RU" dirty="0" err="1"/>
              <a:t>випробування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194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Autofit/>
          </a:bodyPr>
          <a:lstStyle/>
          <a:p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endParaRPr lang="uk-UA" sz="1600" b="1" dirty="0" smtClean="0"/>
          </a:p>
          <a:p>
            <a:endParaRPr lang="uk-UA" sz="1600" b="1" dirty="0"/>
          </a:p>
          <a:p>
            <a:endParaRPr lang="uk-UA" sz="1600" b="1" dirty="0" smtClean="0"/>
          </a:p>
          <a:p>
            <a:endParaRPr lang="uk-UA" sz="1600" b="1" dirty="0"/>
          </a:p>
          <a:p>
            <a:endParaRPr lang="uk-UA" sz="1600" b="1" dirty="0" smtClean="0"/>
          </a:p>
          <a:p>
            <a:endParaRPr lang="uk-UA" sz="1600" b="1" dirty="0"/>
          </a:p>
          <a:p>
            <a:endParaRPr lang="uk-UA" sz="1600" b="1" dirty="0" smtClean="0"/>
          </a:p>
          <a:p>
            <a:endParaRPr lang="uk-UA" sz="1600" b="1" dirty="0"/>
          </a:p>
          <a:p>
            <a:endParaRPr lang="uk-UA" sz="1600" b="1" dirty="0" smtClean="0"/>
          </a:p>
          <a:p>
            <a:pPr marL="0" indent="0">
              <a:buNone/>
            </a:pPr>
            <a:r>
              <a:rPr lang="ru-RU" sz="2400" b="1" dirty="0"/>
              <a:t>Мал. 1. </a:t>
            </a:r>
            <a:r>
              <a:rPr lang="ru-RU" sz="2400" b="1" dirty="0" err="1"/>
              <a:t>Пробірні</a:t>
            </a:r>
            <a:r>
              <a:rPr lang="ru-RU" sz="2400" b="1" dirty="0"/>
              <a:t> клейма</a:t>
            </a:r>
          </a:p>
          <a:p>
            <a:pPr marL="0" indent="0">
              <a:buNone/>
            </a:pPr>
            <a:r>
              <a:rPr lang="ru-RU" sz="2400" b="1" dirty="0"/>
              <a:t>1 - для </a:t>
            </a:r>
            <a:r>
              <a:rPr lang="ru-RU" sz="2400" b="1" dirty="0" err="1"/>
              <a:t>золотих</a:t>
            </a:r>
            <a:r>
              <a:rPr lang="ru-RU" sz="2400" b="1" dirty="0"/>
              <a:t> і </a:t>
            </a:r>
            <a:r>
              <a:rPr lang="ru-RU" sz="2400" b="1" dirty="0" err="1"/>
              <a:t>платинових</a:t>
            </a:r>
            <a:r>
              <a:rPr lang="ru-RU" sz="2400" b="1" dirty="0"/>
              <a:t> </a:t>
            </a:r>
            <a:r>
              <a:rPr lang="ru-RU" sz="2400" b="1" dirty="0" err="1"/>
              <a:t>виробів</a:t>
            </a:r>
            <a:r>
              <a:rPr lang="ru-RU" sz="2400" b="1" dirty="0"/>
              <a:t>; 2 - для </a:t>
            </a:r>
            <a:r>
              <a:rPr lang="ru-RU" sz="2400" b="1" dirty="0" err="1"/>
              <a:t>срібних</a:t>
            </a:r>
            <a:r>
              <a:rPr lang="ru-RU" sz="2400" b="1" dirty="0"/>
              <a:t> </a:t>
            </a:r>
            <a:r>
              <a:rPr lang="ru-RU" sz="2400" b="1" dirty="0" err="1"/>
              <a:t>виробів</a:t>
            </a:r>
            <a:r>
              <a:rPr lang="ru-RU" sz="2400" b="1" dirty="0"/>
              <a:t>; 3 - для </a:t>
            </a:r>
            <a:r>
              <a:rPr lang="ru-RU" sz="2400" b="1" dirty="0" err="1"/>
              <a:t>виробів</a:t>
            </a:r>
            <a:r>
              <a:rPr lang="ru-RU" sz="2400" b="1" dirty="0"/>
              <a:t> </a:t>
            </a:r>
            <a:r>
              <a:rPr lang="ru-RU" sz="2400" b="1" dirty="0" err="1"/>
              <a:t>зі</a:t>
            </a:r>
            <a:r>
              <a:rPr lang="ru-RU" sz="2400" b="1" dirty="0"/>
              <a:t> </a:t>
            </a:r>
            <a:r>
              <a:rPr lang="ru-RU" sz="2400" b="1" dirty="0" err="1"/>
              <a:t>срібла</a:t>
            </a:r>
            <a:r>
              <a:rPr lang="ru-RU" sz="2400" b="1" dirty="0"/>
              <a:t>; 4 5 - для пломб; 6 - для книг з </a:t>
            </a:r>
            <a:r>
              <a:rPr lang="ru-RU" sz="2400" b="1" dirty="0" err="1"/>
              <a:t>сусальним</a:t>
            </a:r>
            <a:r>
              <a:rPr lang="ru-RU" sz="2400" b="1" dirty="0"/>
              <a:t> золотом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548680"/>
            <a:ext cx="618758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9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9"/>
            <a:ext cx="3888432" cy="270306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80728"/>
            <a:ext cx="3528392" cy="273630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77072"/>
            <a:ext cx="6624736" cy="244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1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/>
              <a:t>Високохудожні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 з </a:t>
            </a:r>
            <a:r>
              <a:rPr lang="ru-RU" dirty="0" err="1"/>
              <a:t>емаллю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сканью, на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неможливо</a:t>
            </a:r>
            <a:r>
              <a:rPr lang="ru-RU" dirty="0"/>
              <a:t> </a:t>
            </a:r>
            <a:r>
              <a:rPr lang="ru-RU" dirty="0" err="1"/>
              <a:t>накласти</a:t>
            </a:r>
            <a:r>
              <a:rPr lang="ru-RU" dirty="0"/>
              <a:t> клеймо, </a:t>
            </a:r>
            <a:r>
              <a:rPr lang="ru-RU" dirty="0" err="1"/>
              <a:t>забезпечуються</a:t>
            </a:r>
            <a:r>
              <a:rPr lang="ru-RU" dirty="0"/>
              <a:t> </a:t>
            </a:r>
            <a:r>
              <a:rPr lang="ru-RU" dirty="0" err="1"/>
              <a:t>підвішеними</a:t>
            </a:r>
            <a:r>
              <a:rPr lang="ru-RU" dirty="0"/>
              <a:t> до них </a:t>
            </a:r>
            <a:r>
              <a:rPr lang="ru-RU" dirty="0" err="1"/>
              <a:t>спеціальної</a:t>
            </a:r>
            <a:r>
              <a:rPr lang="ru-RU" dirty="0"/>
              <a:t> пломбою, на </a:t>
            </a:r>
            <a:r>
              <a:rPr lang="ru-RU" dirty="0" err="1"/>
              <a:t>обох</a:t>
            </a:r>
            <a:r>
              <a:rPr lang="ru-RU" dirty="0"/>
              <a:t> сторонах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ставляться</a:t>
            </a:r>
            <a:r>
              <a:rPr lang="ru-RU" dirty="0"/>
              <a:t> </a:t>
            </a:r>
            <a:r>
              <a:rPr lang="ru-RU" dirty="0" err="1"/>
              <a:t>круглі</a:t>
            </a:r>
            <a:r>
              <a:rPr lang="ru-RU" dirty="0"/>
              <a:t> клейма 4 і 5. Клеймо 6 </a:t>
            </a:r>
            <a:r>
              <a:rPr lang="ru-RU" dirty="0" err="1"/>
              <a:t>призначений</a:t>
            </a:r>
            <a:r>
              <a:rPr lang="ru-RU" dirty="0"/>
              <a:t> для </a:t>
            </a:r>
            <a:r>
              <a:rPr lang="ru-RU" dirty="0" err="1"/>
              <a:t>книжок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сухозлітним</a:t>
            </a:r>
            <a:r>
              <a:rPr lang="ru-RU" dirty="0"/>
              <a:t> золотом.</a:t>
            </a:r>
          </a:p>
        </p:txBody>
      </p:sp>
    </p:spTree>
    <p:extLst>
      <p:ext uri="{BB962C8B-B14F-4D97-AF65-F5344CB8AC3E}">
        <p14:creationId xmlns:p14="http://schemas.microsoft.com/office/powerpoint/2010/main" val="197172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</TotalTime>
  <Words>917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Проби, пробірний аналіз. </vt:lpstr>
      <vt:lpstr>Дорогоціні метали</vt:lpstr>
      <vt:lpstr>Презентация PowerPoint</vt:lpstr>
      <vt:lpstr>Презентация PowerPoint</vt:lpstr>
      <vt:lpstr>Проби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 :Проби, пробірний аналіз.</dc:title>
  <dc:creator>123</dc:creator>
  <cp:lastModifiedBy>OLENA</cp:lastModifiedBy>
  <cp:revision>7</cp:revision>
  <dcterms:created xsi:type="dcterms:W3CDTF">2016-12-20T19:19:00Z</dcterms:created>
  <dcterms:modified xsi:type="dcterms:W3CDTF">2019-03-14T22:04:09Z</dcterms:modified>
</cp:coreProperties>
</file>