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94F7-5FC2-46E5-AC69-007268CD6452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B77B-D62B-4522-A370-A19834167B0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94F7-5FC2-46E5-AC69-007268CD6452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B77B-D62B-4522-A370-A19834167B0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94F7-5FC2-46E5-AC69-007268CD6452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B77B-D62B-4522-A370-A19834167B0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9FADF-6E69-41DD-8D88-D4000B629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49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9D2DE-492D-4513-A70F-D16978398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03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1ABD0-EE26-4C55-ABF8-E93E951F7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0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94F7-5FC2-46E5-AC69-007268CD6452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B77B-D62B-4522-A370-A19834167B0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94F7-5FC2-46E5-AC69-007268CD6452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B77B-D62B-4522-A370-A19834167B0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94F7-5FC2-46E5-AC69-007268CD6452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B77B-D62B-4522-A370-A19834167B0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94F7-5FC2-46E5-AC69-007268CD6452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B77B-D62B-4522-A370-A19834167B0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94F7-5FC2-46E5-AC69-007268CD6452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B77B-D62B-4522-A370-A19834167B0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94F7-5FC2-46E5-AC69-007268CD6452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B77B-D62B-4522-A370-A19834167B0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94F7-5FC2-46E5-AC69-007268CD6452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B77B-D62B-4522-A370-A19834167B0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94F7-5FC2-46E5-AC69-007268CD6452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B77B-D62B-4522-A370-A19834167B0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7C94F7-5FC2-46E5-AC69-007268CD6452}" type="datetimeFigureOut">
              <a:rPr lang="uk-UA" smtClean="0"/>
              <a:t>10.02.2019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EBB77B-D62B-4522-A370-A19834167B0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Камені 1 та 2 порядків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Форми огранювання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576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989013" y="1600200"/>
          <a:ext cx="3235325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PhotoPaint.Image.7" r:id="rId3" imgW="2383137" imgH="3627127" progId="CorelPhotoPaint.Image.7">
                  <p:embed/>
                </p:oleObj>
              </mc:Choice>
              <mc:Fallback>
                <p:oleObj name="CorelPhotoPaint.Image.7" r:id="rId3" imgW="2383137" imgH="3627127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1600200"/>
                        <a:ext cx="3235325" cy="492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557338"/>
            <a:ext cx="4038600" cy="4525962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uk-UA" sz="2400" b="1" smtClean="0">
                <a:solidFill>
                  <a:srgbClr val="FF3399"/>
                </a:solidFill>
              </a:rPr>
              <a:t>Геометрія ідеального огранювання круглого діаманта за Толковським</a:t>
            </a:r>
            <a:r>
              <a:rPr lang="uk-UA" sz="2400" smtClean="0">
                <a:solidFill>
                  <a:srgbClr val="FF3399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uk-UA" sz="2400" smtClean="0"/>
              <a:t>1-4-грані корони(1-таблиця, 2-грані зірки, 3-розхожі грані, 4-верхні грані рундисту);</a:t>
            </a:r>
          </a:p>
          <a:p>
            <a:pPr eaLnBrk="1" hangingPunct="1">
              <a:buFontTx/>
              <a:buNone/>
            </a:pPr>
            <a:r>
              <a:rPr lang="uk-UA" sz="2400" smtClean="0"/>
              <a:t>5-корона(верх) , 6-рундист, 7-павильйон(низ), 8-низькі грані рундисту, 9-грані павільйону.</a:t>
            </a:r>
            <a:endParaRPr lang="ru-RU" sz="2400" smtClean="0"/>
          </a:p>
        </p:txBody>
      </p:sp>
      <p:sp>
        <p:nvSpPr>
          <p:cNvPr id="7172" name="WordArt 7"/>
          <p:cNvSpPr>
            <a:spLocks noChangeArrowheads="1" noChangeShapeType="1" noTextEdit="1"/>
          </p:cNvSpPr>
          <p:nvPr/>
        </p:nvSpPr>
        <p:spPr bwMode="auto">
          <a:xfrm>
            <a:off x="495300" y="333375"/>
            <a:ext cx="8648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Форми огранювання алмазів у діаманти.</a:t>
            </a:r>
            <a:endParaRPr lang="uk-UA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69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323850" y="2420938"/>
          <a:ext cx="4259263" cy="243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orelPhotoPaint.Image.7" r:id="rId3" imgW="2404877" imgH="1374534" progId="CorelPhotoPaint.Image.7">
                  <p:embed/>
                </p:oleObj>
              </mc:Choice>
              <mc:Fallback>
                <p:oleObj name="CorelPhotoPaint.Image.7" r:id="rId3" imgW="2404877" imgH="1374534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420938"/>
                        <a:ext cx="4259263" cy="243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 sz="2800" b="1" smtClean="0">
                <a:solidFill>
                  <a:srgbClr val="FF3399"/>
                </a:solidFill>
              </a:rPr>
              <a:t>Огранювання трояндою:</a:t>
            </a:r>
          </a:p>
          <a:p>
            <a:pPr eaLnBrk="1" hangingPunct="1">
              <a:buFontTx/>
              <a:buNone/>
            </a:pPr>
            <a:r>
              <a:rPr lang="uk-UA" sz="2800" smtClean="0"/>
              <a:t>1-антверпенська(13 граней); 2-напівголландська(19 граней); 3- голландська(19 граней); 4-подвійна голландська(73 грані).</a:t>
            </a:r>
            <a:endParaRPr lang="ru-RU" sz="2800" smtClean="0"/>
          </a:p>
        </p:txBody>
      </p:sp>
      <p:sp>
        <p:nvSpPr>
          <p:cNvPr id="8196" name="WordArt 7"/>
          <p:cNvSpPr>
            <a:spLocks noChangeArrowheads="1" noChangeShapeType="1"/>
          </p:cNvSpPr>
          <p:nvPr/>
        </p:nvSpPr>
        <p:spPr bwMode="auto">
          <a:xfrm>
            <a:off x="457200" y="274638"/>
            <a:ext cx="8435975" cy="706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Форми огранювання алмазів у діаманти.</a:t>
            </a:r>
            <a:endParaRPr lang="uk-UA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415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7"/>
          <p:cNvSpPr>
            <a:spLocks noChangeArrowheads="1" noChangeShapeType="1"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Форми огранювання алмазів у діаманти.</a:t>
            </a:r>
            <a:endParaRPr lang="uk-UA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395288" y="1700213"/>
          <a:ext cx="4392612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orelPhotoPaint.Image.7" r:id="rId3" imgW="1944299" imgH="560501" progId="CorelPhotoPaint.Image.7">
                  <p:embed/>
                </p:oleObj>
              </mc:Choice>
              <mc:Fallback>
                <p:oleObj name="CorelPhotoPaint.Image.7" r:id="rId3" imgW="1944299" imgH="560501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00213"/>
                        <a:ext cx="4392612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5105400" y="1700213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800" smtClean="0">
                <a:solidFill>
                  <a:srgbClr val="FF3399"/>
                </a:solidFill>
              </a:rPr>
              <a:t>Огранювання “вісімкою” (напівдіамантове) (35 граней).</a:t>
            </a:r>
            <a:endParaRPr lang="ru-RU" sz="2800" smtClean="0">
              <a:solidFill>
                <a:srgbClr val="FF3399"/>
              </a:solidFill>
            </a:endParaRPr>
          </a:p>
        </p:txBody>
      </p:sp>
      <p:graphicFrame>
        <p:nvGraphicFramePr>
          <p:cNvPr id="9221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1476375" y="3860800"/>
          <a:ext cx="2808288" cy="205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orelPhotoPaint.Image.7" r:id="rId5" imgW="1130715" imgH="828707" progId="CorelPhotoPaint.Image.7">
                  <p:embed/>
                </p:oleObj>
              </mc:Choice>
              <mc:Fallback>
                <p:oleObj name="CorelPhotoPaint.Image.7" r:id="rId5" imgW="1130715" imgH="828707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860800"/>
                        <a:ext cx="2808288" cy="205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5380038" y="4221163"/>
            <a:ext cx="376396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uk-UA" sz="2800">
                <a:solidFill>
                  <a:srgbClr val="FF3399"/>
                </a:solidFill>
                <a:latin typeface="Arial" charset="0"/>
              </a:rPr>
              <a:t>Огранювання античне або “подушечка”</a:t>
            </a:r>
            <a:r>
              <a:rPr lang="uk-UA"/>
              <a:t>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35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0" y="2420938"/>
          <a:ext cx="4546600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orelPhotoPaint.Image.7" r:id="rId3" imgW="2319533" imgH="1676120" progId="CorelPhotoPaint.Image.7">
                  <p:embed/>
                </p:oleObj>
              </mc:Choice>
              <mc:Fallback>
                <p:oleObj name="CorelPhotoPaint.Image.7" r:id="rId3" imgW="2319533" imgH="1676120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20938"/>
                        <a:ext cx="4546600" cy="328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 b="1" smtClean="0">
                <a:solidFill>
                  <a:srgbClr val="FF3399"/>
                </a:solidFill>
              </a:rPr>
              <a:t>Огранювання діамантове:</a:t>
            </a:r>
            <a:r>
              <a:rPr lang="uk-UA" sz="2000" smtClean="0"/>
              <a:t> </a:t>
            </a:r>
          </a:p>
          <a:p>
            <a:pPr algn="just" eaLnBrk="1" hangingPunct="1"/>
            <a:r>
              <a:rPr lang="uk-UA" sz="2000" smtClean="0"/>
              <a:t>1-огранювання діамантове раннє(58 граней), </a:t>
            </a:r>
          </a:p>
          <a:p>
            <a:pPr algn="just" eaLnBrk="1" hangingPunct="1"/>
            <a:r>
              <a:rPr lang="uk-UA" sz="2000" smtClean="0"/>
              <a:t>2-сучасне огранювання за Толковським(57 граней), </a:t>
            </a:r>
          </a:p>
          <a:p>
            <a:pPr algn="just" eaLnBrk="1" hangingPunct="1"/>
            <a:r>
              <a:rPr lang="uk-UA" sz="2000" smtClean="0"/>
              <a:t>3-магна(101 грань), </a:t>
            </a:r>
          </a:p>
          <a:p>
            <a:pPr algn="just" eaLnBrk="1" hangingPunct="1"/>
            <a:r>
              <a:rPr lang="uk-UA" sz="2000" smtClean="0"/>
              <a:t>4-цирконове(зірчасте)(73 грані), </a:t>
            </a:r>
          </a:p>
          <a:p>
            <a:pPr algn="just" eaLnBrk="1" hangingPunct="1"/>
            <a:r>
              <a:rPr lang="uk-UA" sz="2000" smtClean="0"/>
              <a:t>5-королівське(85 граней), </a:t>
            </a:r>
          </a:p>
          <a:p>
            <a:pPr algn="just" eaLnBrk="1" hangingPunct="1"/>
            <a:r>
              <a:rPr lang="uk-UA" sz="2000" smtClean="0"/>
              <a:t>6-португальське(241 грань).</a:t>
            </a:r>
            <a:endParaRPr lang="ru-RU" sz="2000" smtClean="0"/>
          </a:p>
        </p:txBody>
      </p:sp>
      <p:sp>
        <p:nvSpPr>
          <p:cNvPr id="10244" name="WordArt 7"/>
          <p:cNvSpPr>
            <a:spLocks noChangeArrowheads="1" noChangeShapeType="1"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Форми огранювання алмазів у діаманти.</a:t>
            </a:r>
            <a:endParaRPr lang="uk-UA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172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250825" y="1052513"/>
          <a:ext cx="2343150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orelPhotoPaint.Image.7" r:id="rId3" imgW="1837792" imgH="2203522" progId="CorelPhotoPaint.Image.7">
                  <p:embed/>
                </p:oleObj>
              </mc:Choice>
              <mc:Fallback>
                <p:oleObj name="CorelPhotoPaint.Image.7" r:id="rId3" imgW="1837792" imgH="2203522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052513"/>
                        <a:ext cx="2343150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2339975" y="3213100"/>
          <a:ext cx="2346325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orelPhotoPaint.Image.7" r:id="rId5" imgW="2746021" imgH="3456439" progId="CorelPhotoPaint.Image.7">
                  <p:embed/>
                </p:oleObj>
              </mc:Choice>
              <mc:Fallback>
                <p:oleObj name="CorelPhotoPaint.Image.7" r:id="rId5" imgW="2746021" imgH="3456439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213100"/>
                        <a:ext cx="2346325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uk-UA" sz="2400" smtClean="0">
                <a:solidFill>
                  <a:srgbClr val="FF3399"/>
                </a:solidFill>
              </a:rPr>
              <a:t>Швейцарське огранювання на 33 фацети: 1-грані, 2-клини, 3-площадка, 4-рундист. 5-калета.</a:t>
            </a:r>
          </a:p>
          <a:p>
            <a:pPr eaLnBrk="1" hangingPunct="1"/>
            <a:endParaRPr lang="uk-UA" sz="2400" smtClean="0">
              <a:solidFill>
                <a:srgbClr val="FF3399"/>
              </a:solidFill>
            </a:endParaRPr>
          </a:p>
          <a:p>
            <a:pPr eaLnBrk="1" hangingPunct="1"/>
            <a:r>
              <a:rPr lang="uk-UA" sz="2400" smtClean="0">
                <a:solidFill>
                  <a:srgbClr val="FF3399"/>
                </a:solidFill>
              </a:rPr>
              <a:t>Огранювання діаманту “імпаріант”.</a:t>
            </a:r>
            <a:endParaRPr lang="ru-RU" sz="2400" smtClean="0">
              <a:solidFill>
                <a:srgbClr val="FF3399"/>
              </a:solidFill>
            </a:endParaRPr>
          </a:p>
        </p:txBody>
      </p:sp>
      <p:sp>
        <p:nvSpPr>
          <p:cNvPr id="11269" name="WordArt 8"/>
          <p:cNvSpPr>
            <a:spLocks noChangeArrowheads="1" noChangeShapeType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Форми огранювання алмазів у діаманти.</a:t>
            </a:r>
            <a:endParaRPr lang="uk-UA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5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8"/>
          <p:cNvSpPr>
            <a:spLocks noChangeArrowheads="1" noChangeShapeType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Форми огранювання алмазів у діаманти.</a:t>
            </a:r>
            <a:endParaRPr lang="uk-UA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12291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395288" y="1700213"/>
          <a:ext cx="5040312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orelPhotoPaint.Image.7" r:id="rId3" imgW="2237047" imgH="594009" progId="CorelPhotoPaint.Image.7">
                  <p:embed/>
                </p:oleObj>
              </mc:Choice>
              <mc:Fallback>
                <p:oleObj name="CorelPhotoPaint.Image.7" r:id="rId3" imgW="2237047" imgH="594009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00213"/>
                        <a:ext cx="5040312" cy="133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9"/>
          <p:cNvGraphicFramePr>
            <a:graphicFrameLocks noChangeAspect="1"/>
          </p:cNvGraphicFramePr>
          <p:nvPr>
            <p:ph sz="half" idx="3"/>
          </p:nvPr>
        </p:nvGraphicFramePr>
        <p:xfrm>
          <a:off x="250825" y="3484563"/>
          <a:ext cx="4033838" cy="286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orelPhotoPaint.Image.7" r:id="rId5" imgW="2267717" imgH="1609211" progId="CorelPhotoPaint.Image.7">
                  <p:embed/>
                </p:oleObj>
              </mc:Choice>
              <mc:Fallback>
                <p:oleObj name="CorelPhotoPaint.Image.7" r:id="rId5" imgW="2267717" imgH="1609211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484563"/>
                        <a:ext cx="4033838" cy="286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5508625" y="2016125"/>
            <a:ext cx="3384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uk-UA" b="1">
                <a:solidFill>
                  <a:srgbClr val="FF3399"/>
                </a:solidFill>
                <a:latin typeface="Arial" charset="0"/>
              </a:rPr>
              <a:t>Огранювання клинами: 1-прямокутне(33 грані); 2-восьмикутна(45 граней).</a:t>
            </a:r>
            <a:endParaRPr lang="ru-RU" b="1">
              <a:solidFill>
                <a:srgbClr val="FF3399"/>
              </a:solidFill>
              <a:latin typeface="Arial" charset="0"/>
            </a:endParaRPr>
          </a:p>
        </p:txBody>
      </p:sp>
      <p:sp>
        <p:nvSpPr>
          <p:cNvPr id="12294" name="Text Box 13"/>
          <p:cNvSpPr txBox="1">
            <a:spLocks noChangeArrowheads="1"/>
          </p:cNvSpPr>
          <p:nvPr/>
        </p:nvSpPr>
        <p:spPr bwMode="auto">
          <a:xfrm>
            <a:off x="5651500" y="3384550"/>
            <a:ext cx="3168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uk-UA" b="1">
                <a:solidFill>
                  <a:srgbClr val="FF3399"/>
                </a:solidFill>
                <a:latin typeface="Arial" charset="0"/>
              </a:rPr>
              <a:t>Огранювання профільне або “принцеса” : </a:t>
            </a:r>
          </a:p>
          <a:p>
            <a:pPr eaLnBrk="1" hangingPunct="1"/>
            <a:r>
              <a:rPr lang="uk-UA" b="1">
                <a:solidFill>
                  <a:srgbClr val="FF3399"/>
                </a:solidFill>
                <a:latin typeface="Arial" charset="0"/>
              </a:rPr>
              <a:t>1-загальний вигляд виробу, 2-креслення.</a:t>
            </a:r>
            <a:endParaRPr lang="ru-RU" b="1">
              <a:solidFill>
                <a:srgbClr val="FF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8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0" y="2195513"/>
          <a:ext cx="4932363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orelPhotoPaint.Image.7" r:id="rId3" imgW="2340671" imgH="575976" progId="CorelPhotoPaint.Image.7">
                  <p:embed/>
                </p:oleObj>
              </mc:Choice>
              <mc:Fallback>
                <p:oleObj name="CorelPhotoPaint.Image.7" r:id="rId3" imgW="2340671" imgH="575976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95513"/>
                        <a:ext cx="4932363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0" y="3965575"/>
          <a:ext cx="4495800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orelPhotoPaint.Image.7" r:id="rId5" imgW="2468467" imgH="1063484" progId="CorelPhotoPaint.Image.7">
                  <p:embed/>
                </p:oleObj>
              </mc:Choice>
              <mc:Fallback>
                <p:oleObj name="CorelPhotoPaint.Image.7" r:id="rId5" imgW="2468467" imgH="1063484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65575"/>
                        <a:ext cx="4495800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00200"/>
            <a:ext cx="4316413" cy="4525963"/>
          </a:xfrm>
        </p:spPr>
        <p:txBody>
          <a:bodyPr/>
          <a:lstStyle/>
          <a:p>
            <a:pPr eaLnBrk="1" hangingPunct="1"/>
            <a:r>
              <a:rPr lang="uk-UA" sz="2800" smtClean="0">
                <a:solidFill>
                  <a:srgbClr val="FF3399"/>
                </a:solidFill>
              </a:rPr>
              <a:t>Огранювання мішане(комбіноване): 1-прямокутне(89 граней),  2-кругле.</a:t>
            </a:r>
          </a:p>
          <a:p>
            <a:pPr eaLnBrk="1" hangingPunct="1"/>
            <a:r>
              <a:rPr lang="uk-UA" sz="2800" smtClean="0">
                <a:solidFill>
                  <a:srgbClr val="FF3399"/>
                </a:solidFill>
              </a:rPr>
              <a:t>Огранювання фантазійне: 1-овал(57 граней), 2-”маркіза”(57 граней), 3-груша(57 граней), 4-трикутне(57 граней).</a:t>
            </a:r>
            <a:endParaRPr lang="ru-RU" sz="2800" smtClean="0">
              <a:solidFill>
                <a:srgbClr val="FF3399"/>
              </a:solidFill>
            </a:endParaRPr>
          </a:p>
        </p:txBody>
      </p:sp>
      <p:sp>
        <p:nvSpPr>
          <p:cNvPr id="13317" name="WordArt 8"/>
          <p:cNvSpPr>
            <a:spLocks noChangeArrowheads="1" noChangeShapeType="1"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Форми огранювання алмазів у діаманти.</a:t>
            </a:r>
            <a:endParaRPr lang="uk-UA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950110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</TotalTime>
  <Words>216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Воздушный поток</vt:lpstr>
      <vt:lpstr>Corel PHOTO-PAINT 7.0 Image</vt:lpstr>
      <vt:lpstr>Форми огранювання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 огранювання</dc:title>
  <dc:creator>OLENA</dc:creator>
  <cp:lastModifiedBy>OLENA</cp:lastModifiedBy>
  <cp:revision>1</cp:revision>
  <dcterms:created xsi:type="dcterms:W3CDTF">2019-02-10T17:37:05Z</dcterms:created>
  <dcterms:modified xsi:type="dcterms:W3CDTF">2019-02-10T17:42:16Z</dcterms:modified>
</cp:coreProperties>
</file>