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 autoAdjust="0"/>
    <p:restoredTop sz="94660"/>
  </p:normalViewPr>
  <p:slideViewPr>
    <p:cSldViewPr>
      <p:cViewPr varScale="1">
        <p:scale>
          <a:sx n="90" d="100"/>
          <a:sy n="90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91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23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72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79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4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06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49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58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45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6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18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386F-12D7-432E-9D27-28E04CD44764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55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gif"/><Relationship Id="rId4" Type="http://schemas.openxmlformats.org/officeDocument/2006/relationships/image" Target="../media/image29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gif"/><Relationship Id="rId4" Type="http://schemas.openxmlformats.org/officeDocument/2006/relationships/image" Target="../media/image3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5643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7493" y="476672"/>
            <a:ext cx="2660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Стратегия (</a:t>
            </a:r>
            <a:r>
              <a:rPr lang="ru-RU" dirty="0" err="1"/>
              <a:t>Strategy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1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980728"/>
            <a:ext cx="4607231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267901" y="4293096"/>
            <a:ext cx="2883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Хранитель (</a:t>
            </a:r>
            <a:r>
              <a:rPr lang="ru-RU" dirty="0" err="1"/>
              <a:t>Memento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7" name="Рисунок 6" descr="http://citforum.ru/SE/project/pattern/images/12-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901" y="4941168"/>
            <a:ext cx="5197925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1181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Цепочка обязанностей</a:t>
            </a:r>
            <a:r>
              <a:rPr lang="en-US" dirty="0"/>
              <a:t> (Chain of Responsibility) - </a:t>
            </a:r>
            <a:r>
              <a:rPr lang="en-US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1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38" y="796252"/>
            <a:ext cx="3968293" cy="29207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187624" y="4545124"/>
            <a:ext cx="444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Шаблонный метод (</a:t>
            </a:r>
            <a:r>
              <a:rPr lang="ru-RU" dirty="0" err="1"/>
              <a:t>Template</a:t>
            </a:r>
            <a:r>
              <a:rPr lang="ru-RU" dirty="0"/>
              <a:t> </a:t>
            </a:r>
            <a:r>
              <a:rPr lang="ru-RU" dirty="0" err="1"/>
              <a:t>Method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7" name="Рисунок 6" descr="http://citforum.ru/SE/project/pattern/images/14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0928"/>
            <a:ext cx="2489820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033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395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Полиморфизм (</a:t>
            </a:r>
            <a:r>
              <a:rPr lang="ru-RU" dirty="0" err="1"/>
              <a:t>Polymorphism</a:t>
            </a:r>
            <a:r>
              <a:rPr lang="ru-RU" dirty="0"/>
              <a:t>) - GRASP</a:t>
            </a:r>
          </a:p>
        </p:txBody>
      </p:sp>
      <p:pic>
        <p:nvPicPr>
          <p:cNvPr id="5" name="Рисунок 4" descr="http://citforum.ru/SE/project/pattern/images/1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01988"/>
            <a:ext cx="5040560" cy="27990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411760" y="3694903"/>
            <a:ext cx="4204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Искусственный (</a:t>
            </a:r>
            <a:r>
              <a:rPr lang="ru-RU" dirty="0" err="1"/>
              <a:t>Pure</a:t>
            </a:r>
            <a:r>
              <a:rPr lang="ru-RU" dirty="0"/>
              <a:t> </a:t>
            </a:r>
            <a:r>
              <a:rPr lang="ru-RU" dirty="0" err="1"/>
              <a:t>Fabrication</a:t>
            </a:r>
            <a:r>
              <a:rPr lang="ru-RU" dirty="0"/>
              <a:t>) - GRASP</a:t>
            </a:r>
          </a:p>
        </p:txBody>
      </p:sp>
      <p:pic>
        <p:nvPicPr>
          <p:cNvPr id="7" name="Рисунок 6" descr="http://citforum.ru/SE/project/pattern/images/16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334" y="4149080"/>
            <a:ext cx="2480002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3458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26582"/>
            <a:ext cx="2788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Прототип (</a:t>
            </a:r>
            <a:r>
              <a:rPr lang="ru-RU" dirty="0" err="1"/>
              <a:t>Prototype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1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4968552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4923601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Создатель экземпляров класса (</a:t>
            </a:r>
            <a:r>
              <a:rPr lang="ru-RU" dirty="0" err="1"/>
              <a:t>Creator</a:t>
            </a:r>
            <a:r>
              <a:rPr lang="ru-RU" dirty="0"/>
              <a:t>) - GRASP</a:t>
            </a:r>
          </a:p>
        </p:txBody>
      </p:sp>
      <p:pic>
        <p:nvPicPr>
          <p:cNvPr id="7" name="Рисунок 6" descr="http://citforum.ru/SE/project/pattern/images/18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73016"/>
            <a:ext cx="3528392" cy="2701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75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8159" y="476672"/>
            <a:ext cx="2605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Строитель (</a:t>
            </a:r>
            <a:r>
              <a:rPr lang="ru-RU" dirty="0" err="1"/>
              <a:t>Builder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19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5" y="1100137"/>
            <a:ext cx="4513193" cy="2328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7841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Обьектно</a:t>
            </a:r>
            <a:r>
              <a:rPr lang="ru-RU" dirty="0"/>
              <a:t> - ориентированный, Модель предметной области (</a:t>
            </a:r>
            <a:r>
              <a:rPr lang="ru-RU" dirty="0" err="1"/>
              <a:t>Domain</a:t>
            </a:r>
            <a:r>
              <a:rPr lang="ru-RU" dirty="0"/>
              <a:t> </a:t>
            </a:r>
            <a:r>
              <a:rPr lang="ru-RU" dirty="0" err="1"/>
              <a:t>Model</a:t>
            </a:r>
            <a:r>
              <a:rPr lang="ru-RU" dirty="0"/>
              <a:t>), модуль таблицы (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Mapper</a:t>
            </a:r>
            <a:r>
              <a:rPr lang="ru-RU" dirty="0"/>
              <a:t>)</a:t>
            </a:r>
          </a:p>
        </p:txBody>
      </p:sp>
      <p:pic>
        <p:nvPicPr>
          <p:cNvPr id="5" name="Рисунок 4" descr="http://citforum.ru/SE/project/pattern/images/2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23442"/>
            <a:ext cx="4824536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citforum.ru/SE/project/pattern/images/23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29000"/>
            <a:ext cx="3744416" cy="2814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0607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Многоуровневая система (</a:t>
            </a:r>
            <a:r>
              <a:rPr lang="ru-RU" dirty="0" err="1"/>
              <a:t>Layers</a:t>
            </a:r>
            <a:r>
              <a:rPr lang="ru-RU" dirty="0"/>
              <a:t>) или абстрактная машина</a:t>
            </a:r>
          </a:p>
        </p:txBody>
      </p:sp>
      <p:pic>
        <p:nvPicPr>
          <p:cNvPr id="5" name="Рисунок 4" descr="http://citforum.ru/SE/project/pattern/images/2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2376264" cy="38791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851920" y="134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Вызов - возврат (сценарий транзакции - частный случай).</a:t>
            </a:r>
          </a:p>
        </p:txBody>
      </p:sp>
      <p:pic>
        <p:nvPicPr>
          <p:cNvPr id="7" name="Рисунок 6" descr="http://citforum.ru/SE/project/pattern/images/25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435185"/>
            <a:ext cx="4968552" cy="3010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229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3284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Активная запись (</a:t>
            </a:r>
            <a:r>
              <a:rPr lang="ru-RU" dirty="0" err="1"/>
              <a:t>Active</a:t>
            </a:r>
            <a:r>
              <a:rPr lang="ru-RU" dirty="0"/>
              <a:t> </a:t>
            </a:r>
            <a:r>
              <a:rPr lang="ru-RU" dirty="0" err="1"/>
              <a:t>Record</a:t>
            </a:r>
            <a:r>
              <a:rPr lang="ru-RU" dirty="0"/>
              <a:t>)</a:t>
            </a:r>
          </a:p>
        </p:txBody>
      </p:sp>
      <p:pic>
        <p:nvPicPr>
          <p:cNvPr id="5" name="Рисунок 4" descr="http://citforum.ru/SE/project/pattern/images/2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45" y="773996"/>
            <a:ext cx="1806163" cy="18629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98087" y="2875002"/>
            <a:ext cx="3227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Единица работы (</a:t>
            </a:r>
            <a:r>
              <a:rPr lang="ru-RU" dirty="0" err="1"/>
              <a:t>Unit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Work</a:t>
            </a:r>
            <a:r>
              <a:rPr lang="ru-RU" dirty="0"/>
              <a:t>)</a:t>
            </a:r>
          </a:p>
        </p:txBody>
      </p:sp>
      <p:pic>
        <p:nvPicPr>
          <p:cNvPr id="7" name="Рисунок 6" descr="http://citforum.ru/SE/project/pattern/images/27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13" y="3428999"/>
            <a:ext cx="2823883" cy="19442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3779912" y="1072873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Наследование с одной таблицей (</a:t>
            </a:r>
            <a:r>
              <a:rPr lang="ru-RU" b="1" i="1" dirty="0" err="1"/>
              <a:t>Single</a:t>
            </a:r>
            <a:r>
              <a:rPr lang="ru-RU" b="1" i="1" dirty="0"/>
              <a:t> </a:t>
            </a:r>
            <a:r>
              <a:rPr lang="ru-RU" b="1" i="1" dirty="0" err="1"/>
              <a:t>Table</a:t>
            </a:r>
            <a:r>
              <a:rPr lang="ru-RU" b="1" i="1" dirty="0"/>
              <a:t> </a:t>
            </a:r>
            <a:r>
              <a:rPr lang="ru-RU" b="1" i="1" dirty="0" err="1"/>
              <a:t>Inheritance</a:t>
            </a:r>
            <a:r>
              <a:rPr lang="ru-RU" b="1" i="1" dirty="0"/>
              <a:t>)</a:t>
            </a:r>
          </a:p>
        </p:txBody>
      </p:sp>
      <p:pic>
        <p:nvPicPr>
          <p:cNvPr id="9" name="Рисунок 8" descr="http://citforum.ru/SE/project/pattern/images/28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17480"/>
            <a:ext cx="3888432" cy="2459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citforum.ru/SE/project/pattern/images/29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078" y="4221088"/>
            <a:ext cx="1494276" cy="1823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4410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Наследование с таблицами для каждого класса (</a:t>
            </a:r>
            <a:r>
              <a:rPr lang="ru-RU" dirty="0" err="1"/>
              <a:t>Class</a:t>
            </a:r>
            <a:r>
              <a:rPr lang="ru-RU" dirty="0"/>
              <a:t> </a:t>
            </a:r>
            <a:r>
              <a:rPr lang="ru-RU" dirty="0" err="1"/>
              <a:t>Table</a:t>
            </a:r>
            <a:r>
              <a:rPr lang="ru-RU" dirty="0"/>
              <a:t> </a:t>
            </a:r>
            <a:r>
              <a:rPr lang="ru-RU" dirty="0" err="1"/>
              <a:t>Inheritance</a:t>
            </a:r>
            <a:r>
              <a:rPr lang="ru-RU" dirty="0"/>
              <a:t>)</a:t>
            </a:r>
          </a:p>
        </p:txBody>
      </p:sp>
      <p:pic>
        <p:nvPicPr>
          <p:cNvPr id="5" name="Рисунок 4" descr="http://citforum.ru/SE/project/pattern/images/30-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2304256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citforum.ru/SE/project/pattern/images/30-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052736"/>
            <a:ext cx="2376264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83568" y="2204864"/>
            <a:ext cx="4420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Отображение с помощью внешних ключей</a:t>
            </a:r>
          </a:p>
        </p:txBody>
      </p:sp>
      <p:pic>
        <p:nvPicPr>
          <p:cNvPr id="8" name="Рисунок 7" descr="http://citforum.ru/SE/project/pattern/images/31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74196"/>
            <a:ext cx="3384376" cy="926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citforum.ru/SE/project/pattern/images/32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4680520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7664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Отображение с помощью таблицы ассоциаций (</a:t>
            </a:r>
            <a:r>
              <a:rPr lang="ru-RU" b="1" i="1" dirty="0" err="1"/>
              <a:t>Association</a:t>
            </a:r>
            <a:r>
              <a:rPr lang="ru-RU" b="1" i="1" dirty="0"/>
              <a:t> </a:t>
            </a:r>
            <a:r>
              <a:rPr lang="ru-RU" b="1" i="1" dirty="0" err="1"/>
              <a:t>Table</a:t>
            </a:r>
            <a:r>
              <a:rPr lang="ru-RU" b="1" i="1" dirty="0"/>
              <a:t> </a:t>
            </a:r>
            <a:r>
              <a:rPr lang="ru-RU" b="1" i="1" dirty="0" err="1"/>
              <a:t>Mapping</a:t>
            </a:r>
            <a:r>
              <a:rPr lang="ru-RU" b="1" i="1" dirty="0"/>
              <a:t>)</a:t>
            </a:r>
          </a:p>
        </p:txBody>
      </p:sp>
      <p:pic>
        <p:nvPicPr>
          <p:cNvPr id="5" name="Рисунок 4" descr="http://citforum.ru/SE/project/pattern/images/3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6768752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2492896"/>
            <a:ext cx="3716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Поле идентификации (</a:t>
            </a:r>
            <a:r>
              <a:rPr lang="ru-RU" dirty="0" err="1"/>
              <a:t>Identity</a:t>
            </a:r>
            <a:r>
              <a:rPr lang="ru-RU" dirty="0"/>
              <a:t> </a:t>
            </a:r>
            <a:r>
              <a:rPr lang="ru-RU" dirty="0" err="1"/>
              <a:t>Field</a:t>
            </a:r>
            <a:r>
              <a:rPr lang="ru-RU" dirty="0"/>
              <a:t>)</a:t>
            </a:r>
          </a:p>
        </p:txBody>
      </p:sp>
      <p:pic>
        <p:nvPicPr>
          <p:cNvPr id="7" name="Рисунок 6" descr="http://citforum.ru/SE/project/pattern/images/35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10120"/>
            <a:ext cx="1714474" cy="9949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522688" y="4293096"/>
            <a:ext cx="4245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Шлюз записи данных (</a:t>
            </a:r>
            <a:r>
              <a:rPr lang="ru-RU" dirty="0" err="1"/>
              <a:t>Row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Gateway</a:t>
            </a:r>
            <a:r>
              <a:rPr lang="ru-RU" dirty="0"/>
              <a:t>)</a:t>
            </a:r>
          </a:p>
        </p:txBody>
      </p:sp>
      <p:pic>
        <p:nvPicPr>
          <p:cNvPr id="9" name="Рисунок 8" descr="http://citforum.ru/SE/project/pattern/images/36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662427"/>
            <a:ext cx="2160240" cy="18896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95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6831" y="404664"/>
            <a:ext cx="2547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Адаптер (</a:t>
            </a:r>
            <a:r>
              <a:rPr lang="ru-RU" b="1" dirty="0" err="1"/>
              <a:t>Adapter</a:t>
            </a:r>
            <a:r>
              <a:rPr lang="ru-RU" b="1" dirty="0"/>
              <a:t>) - </a:t>
            </a:r>
            <a:r>
              <a:rPr lang="ru-RU" b="1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1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71988"/>
            <a:ext cx="4392488" cy="26570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166791" y="341192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Декоратор (</a:t>
            </a:r>
            <a:r>
              <a:rPr lang="ru-RU" b="1" dirty="0" err="1"/>
              <a:t>Decorator</a:t>
            </a:r>
            <a:r>
              <a:rPr lang="ru-RU" b="1" dirty="0"/>
              <a:t>) или Оболочка (</a:t>
            </a:r>
            <a:r>
              <a:rPr lang="ru-RU" b="1" dirty="0" err="1"/>
              <a:t>Wrapper</a:t>
            </a:r>
            <a:r>
              <a:rPr lang="ru-RU" b="1" dirty="0"/>
              <a:t>) - </a:t>
            </a:r>
            <a:r>
              <a:rPr lang="ru-RU" b="1" dirty="0" err="1"/>
              <a:t>GoF</a:t>
            </a:r>
            <a:endParaRPr lang="ru-RU" dirty="0"/>
          </a:p>
        </p:txBody>
      </p:sp>
      <p:pic>
        <p:nvPicPr>
          <p:cNvPr id="7" name="Рисунок 6" descr="http://citforum.ru/SE/project/pattern/images/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81253"/>
            <a:ext cx="3867599" cy="2881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5078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4498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Шлюз таблицы данных (</a:t>
            </a:r>
            <a:r>
              <a:rPr lang="ru-RU" dirty="0" err="1"/>
              <a:t>Table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Gateway</a:t>
            </a:r>
            <a:r>
              <a:rPr lang="ru-RU" dirty="0"/>
              <a:t>)</a:t>
            </a:r>
          </a:p>
        </p:txBody>
      </p:sp>
      <p:pic>
        <p:nvPicPr>
          <p:cNvPr id="5" name="Рисунок 4" descr="http://citforum.ru/SE/project/pattern/images/3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59" y="701988"/>
            <a:ext cx="2661205" cy="164689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55576" y="2492896"/>
            <a:ext cx="3299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Взаимодействие "точка - точка"</a:t>
            </a:r>
          </a:p>
        </p:txBody>
      </p:sp>
      <p:pic>
        <p:nvPicPr>
          <p:cNvPr id="7" name="Рисунок 6" descr="http://citforum.ru/SE/project/pattern/images/38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82064"/>
            <a:ext cx="4354523" cy="2707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8003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Взаимодействие "звезда" (интегрирующая среда)</a:t>
            </a:r>
          </a:p>
        </p:txBody>
      </p:sp>
      <p:pic>
        <p:nvPicPr>
          <p:cNvPr id="6" name="Рисунок 5" descr="http://citforum.ru/SE/project/pattern/images/4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2619375"/>
            <a:ext cx="5276850" cy="423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citforum.ru/SE/project/pattern/images/39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00" y="846004"/>
            <a:ext cx="3744416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373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3786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Смешанный способ взаимодействия</a:t>
            </a:r>
          </a:p>
        </p:txBody>
      </p:sp>
      <p:pic>
        <p:nvPicPr>
          <p:cNvPr id="5" name="Рисунок 4" descr="http://citforum.ru/SE/project/pattern/images/4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6" y="836712"/>
            <a:ext cx="3751547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0726" y="4221088"/>
            <a:ext cx="1901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Файловый обмен</a:t>
            </a:r>
          </a:p>
        </p:txBody>
      </p:sp>
      <p:pic>
        <p:nvPicPr>
          <p:cNvPr id="7" name="Рисунок 6" descr="http://citforum.ru/SE/project/pattern/images/4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71" y="4793739"/>
            <a:ext cx="5711845" cy="12995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13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214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Общая база данных</a:t>
            </a:r>
          </a:p>
        </p:txBody>
      </p:sp>
      <p:pic>
        <p:nvPicPr>
          <p:cNvPr id="5" name="Рисунок 4" descr="http://citforum.ru/SE/project/pattern/images/4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24" y="797205"/>
            <a:ext cx="3855067" cy="27758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34806" y="3560980"/>
            <a:ext cx="2934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Удаленный вызов процедур</a:t>
            </a:r>
          </a:p>
        </p:txBody>
      </p:sp>
      <p:pic>
        <p:nvPicPr>
          <p:cNvPr id="7" name="Рисунок 6" descr="http://citforum.ru/SE/project/pattern/images/44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6" y="4077072"/>
            <a:ext cx="5881410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3768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2296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Обмен сообщениями</a:t>
            </a:r>
          </a:p>
        </p:txBody>
      </p:sp>
      <p:pic>
        <p:nvPicPr>
          <p:cNvPr id="5" name="Рисунок 4" descr="http://citforum.ru/SE/project/pattern/images/4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24029"/>
            <a:ext cx="4680520" cy="26049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63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548680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Заместитель (</a:t>
            </a:r>
            <a:r>
              <a:rPr lang="ru-RU" b="1" dirty="0" err="1"/>
              <a:t>Proxy</a:t>
            </a:r>
            <a:r>
              <a:rPr lang="ru-RU" b="1" dirty="0"/>
              <a:t>) или Суррогат (</a:t>
            </a:r>
            <a:r>
              <a:rPr lang="ru-RU" b="1" dirty="0" err="1"/>
              <a:t>Surrogate</a:t>
            </a:r>
            <a:r>
              <a:rPr lang="ru-RU" b="1" dirty="0"/>
              <a:t>) - </a:t>
            </a:r>
            <a:r>
              <a:rPr lang="ru-RU" b="1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98" y="918012"/>
            <a:ext cx="3699110" cy="22949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944898" y="3429000"/>
            <a:ext cx="6723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Информационный эксперт (</a:t>
            </a:r>
            <a:r>
              <a:rPr lang="ru-RU" b="1" dirty="0" err="1"/>
              <a:t>Information</a:t>
            </a:r>
            <a:r>
              <a:rPr lang="ru-RU" b="1" dirty="0"/>
              <a:t> </a:t>
            </a:r>
            <a:r>
              <a:rPr lang="ru-RU" b="1" dirty="0" err="1"/>
              <a:t>Expert</a:t>
            </a:r>
            <a:r>
              <a:rPr lang="ru-RU" b="1" dirty="0"/>
              <a:t>)- GRASP</a:t>
            </a: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5" descr="Описание: http://citforum.ru/SE/project/pattern/images/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98332"/>
            <a:ext cx="34766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77924" y="61653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Диаграмма классов проектирования.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http://citforum.ru/SE/project/pattern/images/4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48" y="4653136"/>
            <a:ext cx="4533900" cy="1323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509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76672"/>
            <a:ext cx="3405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Компоновщик (</a:t>
            </a:r>
            <a:r>
              <a:rPr lang="ru-RU" b="1" dirty="0" err="1"/>
              <a:t>Composite</a:t>
            </a:r>
            <a:r>
              <a:rPr lang="ru-RU" b="1" dirty="0"/>
              <a:t>) - </a:t>
            </a:r>
            <a:r>
              <a:rPr lang="ru-RU" b="1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1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76672"/>
            <a:ext cx="5000228" cy="23017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286000" y="3105835"/>
            <a:ext cx="6678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Мост (</a:t>
            </a:r>
            <a:r>
              <a:rPr lang="ru-RU" b="1" dirty="0" err="1"/>
              <a:t>Bridge</a:t>
            </a:r>
            <a:r>
              <a:rPr lang="ru-RU" b="1" dirty="0"/>
              <a:t>), </a:t>
            </a:r>
            <a:r>
              <a:rPr lang="ru-RU" b="1" dirty="0" err="1"/>
              <a:t>Handle</a:t>
            </a:r>
            <a:r>
              <a:rPr lang="ru-RU" b="1" dirty="0"/>
              <a:t> (описатель) или Тело (</a:t>
            </a:r>
            <a:r>
              <a:rPr lang="ru-RU" b="1" dirty="0" err="1"/>
              <a:t>Body</a:t>
            </a:r>
            <a:r>
              <a:rPr lang="ru-RU" b="1" dirty="0"/>
              <a:t>) - </a:t>
            </a:r>
            <a:r>
              <a:rPr lang="ru-RU" b="1" dirty="0" err="1"/>
              <a:t>GoF</a:t>
            </a:r>
            <a:endParaRPr lang="ru-RU" dirty="0"/>
          </a:p>
        </p:txBody>
      </p:sp>
      <p:pic>
        <p:nvPicPr>
          <p:cNvPr id="7" name="Рисунок 6" descr="http://citforum.ru/SE/project/pattern/images/5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45024"/>
            <a:ext cx="7488832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498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4465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Низкая связанность (</a:t>
            </a:r>
            <a:r>
              <a:rPr lang="ru-RU" b="1" dirty="0" err="1"/>
              <a:t>Low</a:t>
            </a:r>
            <a:r>
              <a:rPr lang="ru-RU" b="1" dirty="0"/>
              <a:t> </a:t>
            </a:r>
            <a:r>
              <a:rPr lang="ru-RU" b="1" dirty="0" err="1"/>
              <a:t>Coupling</a:t>
            </a:r>
            <a:r>
              <a:rPr lang="ru-RU" b="1" dirty="0"/>
              <a:t>) - GRASP</a:t>
            </a:r>
            <a:endParaRPr lang="ru-RU" dirty="0"/>
          </a:p>
        </p:txBody>
      </p:sp>
      <p:pic>
        <p:nvPicPr>
          <p:cNvPr id="5" name="Рисунок 4" descr="http://citforum.ru/SE/project/pattern/images/6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536"/>
          <a:stretch/>
        </p:blipFill>
        <p:spPr bwMode="auto">
          <a:xfrm>
            <a:off x="338452" y="836712"/>
            <a:ext cx="4104456" cy="174042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82596" y="2780928"/>
            <a:ext cx="3547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Приспособленец (</a:t>
            </a:r>
            <a:r>
              <a:rPr lang="ru-RU" b="1" dirty="0" err="1"/>
              <a:t>Flyweight</a:t>
            </a:r>
            <a:r>
              <a:rPr lang="ru-RU" b="1" dirty="0"/>
              <a:t>) - </a:t>
            </a:r>
            <a:r>
              <a:rPr lang="ru-RU" b="1" dirty="0" err="1"/>
              <a:t>GoF</a:t>
            </a:r>
            <a:endParaRPr lang="ru-RU" dirty="0"/>
          </a:p>
        </p:txBody>
      </p:sp>
      <p:pic>
        <p:nvPicPr>
          <p:cNvPr id="7" name="Рисунок 6" descr="http://citforum.ru/SE/project/pattern/images/7-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56992"/>
            <a:ext cx="5688632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citforum.ru/SE/project/pattern/images/6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4898676" y="701988"/>
            <a:ext cx="3849788" cy="1759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458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Устойчивый к изменениям</a:t>
            </a:r>
            <a:r>
              <a:rPr lang="en-US" b="1" dirty="0"/>
              <a:t> (Protected Variations) - GRASP</a:t>
            </a:r>
            <a:endParaRPr lang="ru-RU" dirty="0"/>
          </a:p>
        </p:txBody>
      </p:sp>
      <p:pic>
        <p:nvPicPr>
          <p:cNvPr id="5" name="Рисунок 4" descr="http://citforum.ru/SE/project/pattern/images/1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79" y="773996"/>
            <a:ext cx="4462825" cy="25109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067944" y="3440640"/>
            <a:ext cx="3494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Интерпретатор (</a:t>
            </a:r>
            <a:r>
              <a:rPr lang="ru-RU" dirty="0" err="1"/>
              <a:t>Interpreter</a:t>
            </a:r>
            <a:r>
              <a:rPr lang="ru-RU" dirty="0"/>
              <a:t> 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8" name="Рисунок 7" descr="http://citforum.ru/SE/project/pattern/images/7-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013" y="4021843"/>
            <a:ext cx="4752528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487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4517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Итератор (</a:t>
            </a:r>
            <a:r>
              <a:rPr lang="ru-RU" dirty="0" err="1"/>
              <a:t>Iterator</a:t>
            </a:r>
            <a:r>
              <a:rPr lang="ru-RU" dirty="0"/>
              <a:t>) или Курсор (</a:t>
            </a:r>
            <a:r>
              <a:rPr lang="ru-RU" dirty="0" err="1"/>
              <a:t>Cursor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47" y="908720"/>
            <a:ext cx="3886200" cy="20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259632" y="3105835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Команда (</a:t>
            </a:r>
            <a:r>
              <a:rPr lang="ru-RU" b="1" dirty="0" err="1"/>
              <a:t>Command</a:t>
            </a:r>
            <a:r>
              <a:rPr lang="ru-RU" b="1" dirty="0"/>
              <a:t>), Действие (</a:t>
            </a:r>
            <a:r>
              <a:rPr lang="ru-RU" b="1" dirty="0" err="1"/>
              <a:t>Action</a:t>
            </a:r>
            <a:r>
              <a:rPr lang="ru-RU" b="1" dirty="0"/>
              <a:t>) или Транзакция (Транзакция) - </a:t>
            </a:r>
            <a:r>
              <a:rPr lang="ru-RU" b="1" dirty="0" err="1"/>
              <a:t>GoF</a:t>
            </a:r>
            <a:endParaRPr lang="ru-RU" b="1" dirty="0"/>
          </a:p>
        </p:txBody>
      </p:sp>
      <p:pic>
        <p:nvPicPr>
          <p:cNvPr id="7" name="Рисунок 6" descr="http://citforum.ru/SE/project/pattern/images/8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866198"/>
            <a:ext cx="3989438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2654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548680"/>
            <a:ext cx="2650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Посетитель (</a:t>
            </a:r>
            <a:r>
              <a:rPr lang="ru-RU" dirty="0" err="1"/>
              <a:t>Visitor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9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5688632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157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476672"/>
            <a:ext cx="2883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Посредник (</a:t>
            </a:r>
            <a:r>
              <a:rPr lang="ru-RU" dirty="0" err="1"/>
              <a:t>Mediator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6" name="Рисунок 5" descr="http://citforum.ru/SE/project/pattern/images/1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12" y="1071562"/>
            <a:ext cx="3742863" cy="23574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924284" y="3590997"/>
            <a:ext cx="2431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Состояние (</a:t>
            </a:r>
            <a:r>
              <a:rPr lang="ru-RU" dirty="0" err="1"/>
              <a:t>State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8" name="Рисунок 7" descr="http://citforum.ru/SE/project/pattern/images/1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49080"/>
            <a:ext cx="4090048" cy="2298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5849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327</Words>
  <Application>Microsoft Office PowerPoint</Application>
  <PresentationFormat>Экран (4:3)</PresentationFormat>
  <Paragraphs>44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2014-10-27T02:57:16Z</dcterms:created>
  <dcterms:modified xsi:type="dcterms:W3CDTF">2014-10-27T03:22:57Z</dcterms:modified>
</cp:coreProperties>
</file>